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7" r:id="rId2"/>
    <p:sldId id="407" r:id="rId3"/>
    <p:sldId id="408" r:id="rId4"/>
    <p:sldId id="409" r:id="rId5"/>
    <p:sldId id="410" r:id="rId6"/>
    <p:sldId id="411" r:id="rId7"/>
    <p:sldId id="412" r:id="rId8"/>
    <p:sldId id="413" r:id="rId9"/>
    <p:sldId id="415" r:id="rId10"/>
    <p:sldId id="457" r:id="rId11"/>
    <p:sldId id="458" r:id="rId12"/>
    <p:sldId id="459" r:id="rId13"/>
    <p:sldId id="460" r:id="rId14"/>
    <p:sldId id="417" r:id="rId15"/>
    <p:sldId id="461" r:id="rId16"/>
    <p:sldId id="462" r:id="rId17"/>
    <p:sldId id="463" r:id="rId18"/>
    <p:sldId id="465" r:id="rId19"/>
    <p:sldId id="466" r:id="rId20"/>
    <p:sldId id="467" r:id="rId21"/>
    <p:sldId id="468" r:id="rId22"/>
    <p:sldId id="427" r:id="rId23"/>
    <p:sldId id="428" r:id="rId24"/>
    <p:sldId id="429" r:id="rId25"/>
    <p:sldId id="471" r:id="rId26"/>
    <p:sldId id="472" r:id="rId27"/>
    <p:sldId id="489" r:id="rId28"/>
    <p:sldId id="473" r:id="rId29"/>
    <p:sldId id="474" r:id="rId30"/>
    <p:sldId id="475" r:id="rId31"/>
    <p:sldId id="476" r:id="rId32"/>
    <p:sldId id="477" r:id="rId33"/>
    <p:sldId id="478" r:id="rId34"/>
    <p:sldId id="479" r:id="rId35"/>
    <p:sldId id="481" r:id="rId36"/>
    <p:sldId id="490" r:id="rId37"/>
    <p:sldId id="487" r:id="rId38"/>
    <p:sldId id="484" r:id="rId39"/>
    <p:sldId id="485" r:id="rId40"/>
    <p:sldId id="486" r:id="rId41"/>
    <p:sldId id="441" r:id="rId42"/>
    <p:sldId id="442" r:id="rId43"/>
    <p:sldId id="443" r:id="rId44"/>
    <p:sldId id="444" r:id="rId45"/>
    <p:sldId id="445" r:id="rId46"/>
    <p:sldId id="446" r:id="rId47"/>
    <p:sldId id="447" r:id="rId48"/>
    <p:sldId id="448" r:id="rId49"/>
    <p:sldId id="450" r:id="rId50"/>
    <p:sldId id="451" r:id="rId51"/>
    <p:sldId id="452" r:id="rId52"/>
    <p:sldId id="453" r:id="rId53"/>
    <p:sldId id="454" r:id="rId54"/>
    <p:sldId id="405" r:id="rId5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7C14A-3BFE-4724-9E1A-80C8AD666780}" type="datetimeFigureOut">
              <a:rPr lang="en-US" smtClean="0"/>
              <a:pPr/>
              <a:t>07-Sep-18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A2823-0EF8-4118-8A4B-701E38EA03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80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1F285A-C06B-4812-9C40-F1A71DE23809}" type="slidenum">
              <a:rPr lang="en-GB"/>
              <a:pPr/>
              <a:t>2</a:t>
            </a:fld>
            <a:endParaRPr lang="en-GB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08CA05-03E1-4A1F-A5DF-401BCB6F2DAC}" type="slidenum">
              <a:rPr lang="en-GB"/>
              <a:pPr/>
              <a:t>22</a:t>
            </a:fld>
            <a:endParaRPr lang="en-GB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62FBFC-B3F9-4913-A859-99A6B0B24E8D}" type="slidenum">
              <a:rPr lang="en-GB"/>
              <a:pPr/>
              <a:t>23</a:t>
            </a:fld>
            <a:endParaRPr lang="en-GB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776F12-FE25-4B5C-8A28-1022FFB69B3F}" type="slidenum">
              <a:rPr lang="en-GB"/>
              <a:pPr/>
              <a:t>24</a:t>
            </a:fld>
            <a:endParaRPr lang="en-GB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FF2093-085A-4BA2-9C33-CCBC472B9B58}" type="slidenum">
              <a:rPr lang="en-GB"/>
              <a:pPr/>
              <a:t>28</a:t>
            </a:fld>
            <a:endParaRPr lang="en-GB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A827CD-AAF7-4141-AD1F-173848721B13}" type="slidenum">
              <a:rPr lang="en-GB"/>
              <a:pPr/>
              <a:t>34</a:t>
            </a:fld>
            <a:endParaRPr lang="en-GB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7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20D38D-80F3-48AA-810C-2451BE46BBD3}" type="slidenum">
              <a:rPr lang="en-GB"/>
              <a:pPr/>
              <a:t>35</a:t>
            </a:fld>
            <a:endParaRPr lang="en-GB"/>
          </a:p>
        </p:txBody>
      </p:sp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CE13CE-0A19-4816-9A65-B327173E74C1}" type="slidenum">
              <a:rPr lang="en-GB"/>
              <a:pPr/>
              <a:t>3</a:t>
            </a:fld>
            <a:endParaRPr lang="en-GB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2AE99C-B850-4D4D-B9DE-F58FB90E1215}" type="slidenum">
              <a:rPr lang="en-GB"/>
              <a:pPr/>
              <a:t>4</a:t>
            </a:fld>
            <a:endParaRPr lang="en-GB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358370-1842-4B5E-8C4B-AEBCD192FF60}" type="slidenum">
              <a:rPr lang="en-GB"/>
              <a:pPr/>
              <a:t>5</a:t>
            </a:fld>
            <a:endParaRPr lang="en-GB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1B7AB4-A9BE-4326-87D1-D3AEB74EF697}" type="slidenum">
              <a:rPr lang="en-GB"/>
              <a:pPr/>
              <a:t>6</a:t>
            </a:fld>
            <a:endParaRPr lang="en-GB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B5D879-913E-49BA-9B93-AE89865ECB4F}" type="slidenum">
              <a:rPr lang="en-GB"/>
              <a:pPr/>
              <a:t>7</a:t>
            </a:fld>
            <a:endParaRPr lang="en-GB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EA3620-A305-481C-BD33-A6946AED11FF}" type="slidenum">
              <a:rPr lang="en-GB"/>
              <a:pPr/>
              <a:t>8</a:t>
            </a:fld>
            <a:endParaRPr lang="en-GB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DE11B5-23AA-4E78-B793-AF66B1329430}" type="slidenum">
              <a:rPr lang="en-GB"/>
              <a:pPr/>
              <a:t>9</a:t>
            </a:fld>
            <a:endParaRPr lang="en-GB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78398C-500D-41E1-A294-47D361042280}" type="slidenum">
              <a:rPr lang="en-GB"/>
              <a:pPr/>
              <a:t>14</a:t>
            </a:fld>
            <a:endParaRPr lang="en-GB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7215238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21523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d-ID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07/09/2018</a:t>
            </a:fld>
            <a:endParaRPr lang="id-ID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64463" cy="21193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25663" cy="4492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7663" cy="4492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25663" cy="449263"/>
          </a:xfrm>
        </p:spPr>
        <p:txBody>
          <a:bodyPr/>
          <a:lstStyle>
            <a:lvl1pPr>
              <a:defRPr/>
            </a:lvl1pPr>
          </a:lstStyle>
          <a:p>
            <a:fld id="{610E0FBB-10CE-4255-8804-5A9D276CC9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715172" cy="947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86322"/>
            <a:ext cx="5486400" cy="13858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1090" y="0"/>
            <a:ext cx="642910" cy="62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20" y="6572272"/>
            <a:ext cx="2000264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8FF6-ECD9-49AB-B430-41AFB2F8B724}" type="datetimeFigureOut">
              <a:rPr lang="id-ID" smtClean="0"/>
              <a:pPr/>
              <a:t>07/09/2018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0892" y="6572272"/>
            <a:ext cx="2071702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-45719" y="19050"/>
            <a:ext cx="117124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28596" y="6572272"/>
            <a:ext cx="2895600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Pertemuan III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Matematika Diskret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Semester </a:t>
            </a:r>
            <a:r>
              <a:rPr lang="en-US" dirty="0" err="1" smtClean="0"/>
              <a:t>Gasal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2018/2019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UPN “Veteran” Yogyakarta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A={1,2}, B={1,2,3}</a:t>
            </a:r>
          </a:p>
          <a:p>
            <a:pPr marL="0" indent="0"/>
            <a:r>
              <a:rPr lang="en-US" dirty="0" err="1"/>
              <a:t>AxB</a:t>
            </a:r>
            <a:r>
              <a:rPr lang="en-US" dirty="0"/>
              <a:t>={(1,1),(1,2),(1,3),(2,1),(2,2),(2,3)}</a:t>
            </a:r>
          </a:p>
          <a:p>
            <a:pPr marL="0" indent="0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R(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az-Cyrl-AZ" dirty="0"/>
              <a:t>є</a:t>
            </a:r>
            <a:r>
              <a:rPr lang="en-US" dirty="0"/>
              <a:t> R </a:t>
            </a:r>
            <a:r>
              <a:rPr lang="en-US" dirty="0" err="1"/>
              <a:t>bila</a:t>
            </a:r>
            <a:r>
              <a:rPr lang="en-US" dirty="0"/>
              <a:t> x-y </a:t>
            </a:r>
            <a:r>
              <a:rPr lang="en-US" dirty="0" err="1" smtClean="0"/>
              <a:t>genap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dirty="0" smtClean="0"/>
              <a:t>{((</a:t>
            </a:r>
            <a:r>
              <a:rPr lang="en-US" dirty="0"/>
              <a:t>1,3</a:t>
            </a:r>
            <a:r>
              <a:rPr lang="en-US" dirty="0" smtClean="0"/>
              <a:t>)}</a:t>
            </a:r>
            <a:endParaRPr lang="en-US" dirty="0"/>
          </a:p>
          <a:p>
            <a:pPr marL="0" indent="0"/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subset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AxB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51603"/>
              </p:ext>
            </p:extLst>
          </p:nvPr>
        </p:nvGraphicFramePr>
        <p:xfrm>
          <a:off x="609600" y="2705328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72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(1,1) </a:t>
                      </a:r>
                      <a:r>
                        <a:rPr lang="az-Cyrl-AZ" dirty="0" smtClean="0"/>
                        <a:t>є</a:t>
                      </a:r>
                      <a:r>
                        <a:rPr lang="en-US" dirty="0" smtClean="0"/>
                        <a:t>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Karena</a:t>
                      </a:r>
                      <a:r>
                        <a:rPr lang="en-US" dirty="0" smtClean="0"/>
                        <a:t> 1-1=0 (</a:t>
                      </a:r>
                      <a:r>
                        <a:rPr lang="en-US" dirty="0" err="1" smtClean="0"/>
                        <a:t>bil.bukan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genap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ganjil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(1,2) </a:t>
                      </a:r>
                      <a:r>
                        <a:rPr lang="az-Cyrl-AZ" dirty="0" smtClean="0"/>
                        <a:t>є</a:t>
                      </a:r>
                      <a:r>
                        <a:rPr lang="en-US" dirty="0" smtClean="0"/>
                        <a:t>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Karena</a:t>
                      </a:r>
                      <a:r>
                        <a:rPr lang="en-US" dirty="0" smtClean="0"/>
                        <a:t> 1-2=-1 (</a:t>
                      </a:r>
                      <a:r>
                        <a:rPr lang="en-US" dirty="0" err="1" smtClean="0"/>
                        <a:t>bil.ganjil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(1,3) </a:t>
                      </a:r>
                      <a:r>
                        <a:rPr lang="az-Cyrl-AZ" dirty="0" smtClean="0"/>
                        <a:t>є</a:t>
                      </a:r>
                      <a:r>
                        <a:rPr lang="en-US" dirty="0" smtClean="0"/>
                        <a:t>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Karena</a:t>
                      </a:r>
                      <a:r>
                        <a:rPr lang="en-US" baseline="0" dirty="0" smtClean="0"/>
                        <a:t> 1-3=-2 (</a:t>
                      </a:r>
                      <a:r>
                        <a:rPr lang="en-US" baseline="0" dirty="0" err="1" smtClean="0"/>
                        <a:t>bil.genap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(2,1) </a:t>
                      </a:r>
                      <a:r>
                        <a:rPr lang="az-Cyrl-AZ" dirty="0" smtClean="0"/>
                        <a:t>є</a:t>
                      </a:r>
                      <a:r>
                        <a:rPr lang="en-US" dirty="0" smtClean="0"/>
                        <a:t>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Karena</a:t>
                      </a:r>
                      <a:r>
                        <a:rPr lang="en-US" dirty="0" smtClean="0"/>
                        <a:t> 2-1=1 (</a:t>
                      </a:r>
                      <a:r>
                        <a:rPr lang="en-US" dirty="0" err="1" smtClean="0"/>
                        <a:t>bil.ganjil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(2,2) </a:t>
                      </a:r>
                      <a:r>
                        <a:rPr lang="az-Cyrl-AZ" dirty="0" smtClean="0"/>
                        <a:t>є</a:t>
                      </a:r>
                      <a:r>
                        <a:rPr lang="en-US" dirty="0" smtClean="0"/>
                        <a:t>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Karena</a:t>
                      </a:r>
                      <a:r>
                        <a:rPr lang="en-US" dirty="0" smtClean="0"/>
                        <a:t> 2-2=0 (</a:t>
                      </a:r>
                      <a:r>
                        <a:rPr lang="en-US" dirty="0" err="1" smtClean="0"/>
                        <a:t>bil.bkn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genap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(2,3) </a:t>
                      </a:r>
                      <a:r>
                        <a:rPr lang="az-Cyrl-AZ" dirty="0" smtClean="0"/>
                        <a:t>є</a:t>
                      </a:r>
                      <a:r>
                        <a:rPr lang="en-US" dirty="0" smtClean="0"/>
                        <a:t>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Karena</a:t>
                      </a:r>
                      <a:r>
                        <a:rPr lang="en-US" dirty="0" smtClean="0"/>
                        <a:t> 2-3=-1 (</a:t>
                      </a:r>
                      <a:r>
                        <a:rPr lang="en-US" dirty="0" err="1" smtClean="0"/>
                        <a:t>bil.ganjil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1187624" y="3501008"/>
            <a:ext cx="144016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187624" y="4293096"/>
            <a:ext cx="144016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172638" y="5013176"/>
            <a:ext cx="144016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169229" y="3140968"/>
            <a:ext cx="144016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122273" y="4668080"/>
            <a:ext cx="144016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08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SzPct val="75000"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/>
              <a:t>2. </a:t>
            </a:r>
            <a:r>
              <a:rPr lang="en-US" dirty="0" err="1"/>
              <a:t>Apakah</a:t>
            </a:r>
            <a:r>
              <a:rPr lang="en-US" dirty="0"/>
              <a:t> 1 </a:t>
            </a:r>
            <a:r>
              <a:rPr lang="en-US" i="1" dirty="0"/>
              <a:t>R</a:t>
            </a:r>
            <a:r>
              <a:rPr lang="en-US" dirty="0"/>
              <a:t> 3; 2 </a:t>
            </a:r>
            <a:r>
              <a:rPr lang="en-US" i="1" dirty="0"/>
              <a:t>R</a:t>
            </a:r>
            <a:r>
              <a:rPr lang="en-US" dirty="0"/>
              <a:t> 3; 2 </a:t>
            </a:r>
            <a:r>
              <a:rPr lang="en-US" i="1" dirty="0"/>
              <a:t>R</a:t>
            </a:r>
            <a:r>
              <a:rPr lang="en-US" dirty="0"/>
              <a:t> 2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?</a:t>
            </a:r>
          </a:p>
          <a:p>
            <a:pPr marL="0" indent="0">
              <a:buSzPct val="75000"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/>
              <a:t>Kita </a:t>
            </a:r>
            <a:r>
              <a:rPr lang="en-US" dirty="0" err="1"/>
              <a:t>cek</a:t>
            </a:r>
            <a:r>
              <a:rPr lang="en-US" dirty="0"/>
              <a:t> :</a:t>
            </a:r>
          </a:p>
          <a:p>
            <a:pPr>
              <a:buSzPct val="75000"/>
              <a:buFont typeface="Wingdings" pitchFamily="2" charset="2"/>
              <a:buChar char="v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/>
              <a:t>(1-3) </a:t>
            </a:r>
            <a:r>
              <a:rPr lang="en-US" dirty="0" err="1"/>
              <a:t>adalah</a:t>
            </a:r>
            <a:r>
              <a:rPr lang="en-US" dirty="0"/>
              <a:t> -2 (</a:t>
            </a:r>
            <a:r>
              <a:rPr lang="en-US" dirty="0" err="1"/>
              <a:t>genap</a:t>
            </a:r>
            <a:r>
              <a:rPr lang="en-US" dirty="0" smtClean="0"/>
              <a:t>)</a:t>
            </a:r>
          </a:p>
          <a:p>
            <a:pPr>
              <a:buSzPct val="75000"/>
              <a:buFont typeface="Wingdings" pitchFamily="2" charset="2"/>
              <a:buChar char="v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(2-3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-1 </a:t>
            </a:r>
            <a:r>
              <a:rPr lang="en-US" dirty="0"/>
              <a:t>(</a:t>
            </a:r>
            <a:r>
              <a:rPr lang="en-US" dirty="0" err="1"/>
              <a:t>ganjil</a:t>
            </a:r>
            <a:r>
              <a:rPr lang="en-US" dirty="0" smtClean="0"/>
              <a:t>)</a:t>
            </a:r>
          </a:p>
          <a:p>
            <a:pPr>
              <a:buSzPct val="75000"/>
              <a:buFont typeface="Wingdings" pitchFamily="2" charset="2"/>
              <a:buChar char="v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(2-2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0 </a:t>
            </a:r>
            <a:r>
              <a:rPr lang="en-US" dirty="0" smtClean="0"/>
              <a:t>(</a:t>
            </a:r>
            <a:r>
              <a:rPr lang="en-US" dirty="0" err="1" smtClean="0"/>
              <a:t>bkn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/>
              <a:t>)</a:t>
            </a:r>
          </a:p>
          <a:p>
            <a:pPr marL="0" indent="0">
              <a:buSzPct val="7500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dirty="0"/>
          </a:p>
          <a:p>
            <a:pPr marL="0" indent="0">
              <a:buSzPct val="75000"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/>
              <a:t>Sehingga</a:t>
            </a:r>
            <a:r>
              <a:rPr lang="en-US" dirty="0"/>
              <a:t> (1,3</a:t>
            </a:r>
            <a:r>
              <a:rPr lang="en-US"/>
              <a:t>) </a:t>
            </a:r>
            <a:r>
              <a:rPr lang="en-US" smtClean="0"/>
              <a:t>memenuhi</a:t>
            </a:r>
            <a:r>
              <a:rPr lang="en-US" dirty="0" smtClean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i="1" dirty="0"/>
              <a:t>R:</a:t>
            </a:r>
            <a:r>
              <a:rPr lang="en-US" dirty="0"/>
              <a:t>AxB </a:t>
            </a:r>
            <a:r>
              <a:rPr lang="en-US" dirty="0" err="1"/>
              <a:t>dimana</a:t>
            </a:r>
            <a:r>
              <a:rPr lang="en-US" dirty="0"/>
              <a:t> x-y=</a:t>
            </a:r>
            <a:r>
              <a:rPr lang="en-US" dirty="0" err="1"/>
              <a:t>genap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C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az-Cyrl-AZ" dirty="0"/>
              <a:t>є</a:t>
            </a:r>
            <a:r>
              <a:rPr lang="en-US" dirty="0"/>
              <a:t> C         x</a:t>
            </a:r>
            <a:r>
              <a:rPr lang="en-US" baseline="30000" dirty="0"/>
              <a:t>2</a:t>
            </a:r>
            <a:r>
              <a:rPr lang="en-US" dirty="0"/>
              <a:t>+y</a:t>
            </a:r>
            <a:r>
              <a:rPr lang="en-US" baseline="30000" dirty="0"/>
              <a:t>2</a:t>
            </a:r>
            <a:r>
              <a:rPr lang="en-US" dirty="0"/>
              <a:t>=1</a:t>
            </a:r>
          </a:p>
          <a:p>
            <a:pPr marL="0" indent="0">
              <a:buNone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/>
              <a:t>C?</a:t>
            </a:r>
          </a:p>
          <a:p>
            <a:pPr marL="514350" indent="-514350">
              <a:buAutoNum type="alphaLcPeriod"/>
            </a:pPr>
            <a:r>
              <a:rPr lang="en-US" dirty="0"/>
              <a:t>(1,0)</a:t>
            </a:r>
          </a:p>
          <a:p>
            <a:pPr marL="514350" indent="-514350">
              <a:buAutoNum type="alphaLcPeriod"/>
            </a:pPr>
            <a:r>
              <a:rPr lang="en-US" dirty="0"/>
              <a:t>(0,0)</a:t>
            </a:r>
          </a:p>
          <a:p>
            <a:pPr marL="514350" indent="-514350">
              <a:buAutoNum type="alphaLcPeriod"/>
            </a:pPr>
            <a:r>
              <a:rPr lang="en-US" dirty="0"/>
              <a:t>(-1/2,1/2√3)</a:t>
            </a:r>
          </a:p>
          <a:p>
            <a:pPr marL="514350" indent="-514350">
              <a:buAutoNum type="alphaLcPeriod"/>
            </a:pPr>
            <a:r>
              <a:rPr lang="en-US" dirty="0"/>
              <a:t>(-2,0)</a:t>
            </a:r>
          </a:p>
          <a:p>
            <a:pPr marL="514350" indent="-514350">
              <a:buAutoNum type="alphaLcPeriod"/>
            </a:pPr>
            <a:r>
              <a:rPr lang="en-US" dirty="0"/>
              <a:t>(0,-1)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835696" y="2132856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7679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579296" cy="47688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dicek</a:t>
            </a:r>
            <a:r>
              <a:rPr lang="en-US" dirty="0"/>
              <a:t> x</a:t>
            </a:r>
            <a:r>
              <a:rPr lang="en-US" baseline="30000" dirty="0"/>
              <a:t>2</a:t>
            </a:r>
            <a:r>
              <a:rPr lang="en-US" dirty="0"/>
              <a:t>+y</a:t>
            </a:r>
            <a:r>
              <a:rPr lang="en-US" baseline="30000" dirty="0"/>
              <a:t>2</a:t>
            </a:r>
            <a:r>
              <a:rPr lang="en-US" dirty="0"/>
              <a:t>=1.</a:t>
            </a:r>
          </a:p>
          <a:p>
            <a:pPr marL="0" indent="0">
              <a:buNone/>
            </a:pPr>
            <a:r>
              <a:rPr lang="en-US" dirty="0"/>
              <a:t>a. (1,0) </a:t>
            </a:r>
            <a:r>
              <a:rPr lang="az-Cyrl-AZ" dirty="0"/>
              <a:t>є</a:t>
            </a:r>
            <a:r>
              <a:rPr lang="en-US" dirty="0"/>
              <a:t> C </a:t>
            </a:r>
            <a:r>
              <a:rPr lang="en-US" dirty="0" err="1"/>
              <a:t>karena</a:t>
            </a:r>
            <a:r>
              <a:rPr lang="en-US" dirty="0"/>
              <a:t> 1</a:t>
            </a:r>
            <a:r>
              <a:rPr lang="en-US" baseline="30000" dirty="0"/>
              <a:t>2</a:t>
            </a:r>
            <a:r>
              <a:rPr lang="en-US" dirty="0"/>
              <a:t>+0</a:t>
            </a:r>
            <a:r>
              <a:rPr lang="en-US" baseline="30000" dirty="0"/>
              <a:t>2</a:t>
            </a:r>
            <a:r>
              <a:rPr lang="en-US" dirty="0"/>
              <a:t>=1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b. (0,0) </a:t>
            </a:r>
            <a:r>
              <a:rPr lang="en-US" dirty="0" err="1" smtClean="0">
                <a:solidFill>
                  <a:srgbClr val="FF0000"/>
                </a:solidFill>
              </a:rPr>
              <a:t>bukan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z-Cyrl-AZ" dirty="0" smtClean="0">
                <a:solidFill>
                  <a:srgbClr val="FF0000"/>
                </a:solidFill>
              </a:rPr>
              <a:t>є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 </a:t>
            </a:r>
            <a:r>
              <a:rPr lang="en-US" dirty="0" err="1">
                <a:solidFill>
                  <a:srgbClr val="FF0000"/>
                </a:solidFill>
              </a:rPr>
              <a:t>karena</a:t>
            </a:r>
            <a:r>
              <a:rPr lang="en-US" dirty="0">
                <a:solidFill>
                  <a:srgbClr val="FF0000"/>
                </a:solidFill>
              </a:rPr>
              <a:t> 0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+0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=0</a:t>
            </a:r>
          </a:p>
          <a:p>
            <a:pPr marL="0" indent="0">
              <a:buNone/>
            </a:pPr>
            <a:r>
              <a:rPr lang="en-US" dirty="0"/>
              <a:t>c. (-1/2,1/2√3) </a:t>
            </a:r>
            <a:r>
              <a:rPr lang="az-Cyrl-AZ" dirty="0"/>
              <a:t>є</a:t>
            </a:r>
            <a:r>
              <a:rPr lang="en-US" dirty="0"/>
              <a:t> C </a:t>
            </a:r>
            <a:r>
              <a:rPr lang="en-US" dirty="0" err="1"/>
              <a:t>karena</a:t>
            </a:r>
            <a:r>
              <a:rPr lang="en-US" dirty="0"/>
              <a:t> (-</a:t>
            </a:r>
            <a:r>
              <a:rPr lang="en-US" dirty="0" smtClean="0"/>
              <a:t>1/2)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1/2</a:t>
            </a:r>
            <a:r>
              <a:rPr lang="en-US" dirty="0"/>
              <a:t>√</a:t>
            </a:r>
            <a:r>
              <a:rPr lang="en-US" dirty="0" smtClean="0"/>
              <a:t>3)</a:t>
            </a:r>
            <a:r>
              <a:rPr lang="en-US" baseline="30000" dirty="0" smtClean="0"/>
              <a:t>2</a:t>
            </a:r>
            <a:r>
              <a:rPr lang="en-US" dirty="0" smtClean="0"/>
              <a:t> =1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d. (-2,0) </a:t>
            </a:r>
            <a:r>
              <a:rPr lang="en-US" dirty="0" err="1" smtClean="0">
                <a:solidFill>
                  <a:srgbClr val="FF0000"/>
                </a:solidFill>
              </a:rPr>
              <a:t>bukan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z-Cyrl-AZ" dirty="0" smtClean="0">
                <a:solidFill>
                  <a:srgbClr val="FF0000"/>
                </a:solidFill>
              </a:rPr>
              <a:t>є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 </a:t>
            </a:r>
            <a:r>
              <a:rPr lang="en-US" dirty="0" err="1">
                <a:solidFill>
                  <a:srgbClr val="FF0000"/>
                </a:solidFill>
              </a:rPr>
              <a:t>karena</a:t>
            </a:r>
            <a:r>
              <a:rPr lang="en-US" dirty="0">
                <a:solidFill>
                  <a:srgbClr val="FF0000"/>
                </a:solidFill>
              </a:rPr>
              <a:t> -2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+0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=4</a:t>
            </a:r>
          </a:p>
          <a:p>
            <a:pPr marL="0" indent="0">
              <a:buNone/>
            </a:pPr>
            <a:r>
              <a:rPr lang="en-US" dirty="0"/>
              <a:t>e. (0,-1) </a:t>
            </a:r>
            <a:r>
              <a:rPr lang="az-Cyrl-AZ" dirty="0"/>
              <a:t>є</a:t>
            </a:r>
            <a:r>
              <a:rPr lang="en-US" dirty="0"/>
              <a:t> C </a:t>
            </a:r>
            <a:r>
              <a:rPr lang="en-US" dirty="0" err="1"/>
              <a:t>karena</a:t>
            </a:r>
            <a:r>
              <a:rPr lang="en-US" dirty="0"/>
              <a:t> 0</a:t>
            </a:r>
            <a:r>
              <a:rPr lang="en-US" baseline="30000" dirty="0"/>
              <a:t>2</a:t>
            </a:r>
            <a:r>
              <a:rPr lang="en-US" dirty="0"/>
              <a:t>+(-1)</a:t>
            </a:r>
            <a:r>
              <a:rPr lang="en-US" baseline="30000" dirty="0"/>
              <a:t>2</a:t>
            </a:r>
            <a:r>
              <a:rPr lang="en-US" dirty="0"/>
              <a:t>=1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3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Relasi pada Sebuah Himpunan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531813" indent="-531813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dirty="0" err="1"/>
              <a:t>Relasi</a:t>
            </a:r>
            <a:r>
              <a:rPr lang="en-GB" dirty="0"/>
              <a:t> (</a:t>
            </a:r>
            <a:r>
              <a:rPr lang="en-GB" dirty="0" err="1"/>
              <a:t>biner</a:t>
            </a:r>
            <a:r>
              <a:rPr lang="en-GB" dirty="0"/>
              <a:t>)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himpunan</a:t>
            </a:r>
            <a:r>
              <a:rPr lang="en-GB" dirty="0" smtClean="0"/>
              <a:t> A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/>
              <a:t>dirinya</a:t>
            </a:r>
            <a:r>
              <a:rPr lang="en-GB" dirty="0"/>
              <a:t> </a:t>
            </a:r>
            <a:r>
              <a:rPr lang="en-GB" dirty="0" err="1"/>
              <a:t>sendiri</a:t>
            </a:r>
            <a:r>
              <a:rPr lang="en-GB" dirty="0"/>
              <a:t> </a:t>
            </a:r>
            <a:r>
              <a:rPr lang="en-GB" dirty="0" err="1"/>
              <a:t>disebut</a:t>
            </a:r>
            <a:r>
              <a:rPr lang="en-GB" dirty="0"/>
              <a:t> </a:t>
            </a:r>
            <a:r>
              <a:rPr lang="en-GB" dirty="0" err="1"/>
              <a:t>relasi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himpunan</a:t>
            </a:r>
            <a:r>
              <a:rPr lang="en-GB" dirty="0"/>
              <a:t> A.</a:t>
            </a:r>
          </a:p>
          <a:p>
            <a:pPr marL="531813" indent="-531813"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dirty="0" err="1"/>
              <a:t>Contoh</a:t>
            </a:r>
            <a:r>
              <a:rPr lang="en-GB" dirty="0"/>
              <a:t>:</a:t>
            </a:r>
          </a:p>
          <a:p>
            <a:pPr marL="531813" indent="-531813">
              <a:spcBef>
                <a:spcPts val="60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400" dirty="0">
                <a:latin typeface="Times New Roman" pitchFamily="16" charset="0"/>
              </a:rPr>
              <a:t>	</a:t>
            </a:r>
            <a:r>
              <a:rPr lang="en-GB" sz="2400" dirty="0" err="1" smtClean="0">
                <a:latin typeface="Times New Roman" pitchFamily="16" charset="0"/>
              </a:rPr>
              <a:t>Himpunan</a:t>
            </a:r>
            <a:r>
              <a:rPr lang="en-GB" sz="2400" dirty="0" smtClean="0">
                <a:latin typeface="Times New Roman" pitchFamily="16" charset="0"/>
              </a:rPr>
              <a:t> A </a:t>
            </a:r>
            <a:r>
              <a:rPr lang="en-GB" sz="2400" dirty="0">
                <a:latin typeface="Times New Roman" pitchFamily="16" charset="0"/>
              </a:rPr>
              <a:t>= {1, 2, … 9, 10} </a:t>
            </a:r>
            <a:r>
              <a:rPr lang="en-GB" sz="2400" dirty="0" err="1">
                <a:latin typeface="Times New Roman" pitchFamily="16" charset="0"/>
              </a:rPr>
              <a:t>dibuat</a:t>
            </a:r>
            <a:r>
              <a:rPr lang="en-GB" sz="2400" dirty="0">
                <a:latin typeface="Times New Roman" pitchFamily="16" charset="0"/>
              </a:rPr>
              <a:t> </a:t>
            </a:r>
            <a:r>
              <a:rPr lang="en-GB" sz="2400" dirty="0" err="1">
                <a:latin typeface="Times New Roman" pitchFamily="16" charset="0"/>
              </a:rPr>
              <a:t>relasi</a:t>
            </a:r>
            <a:r>
              <a:rPr lang="en-GB" sz="2400" dirty="0">
                <a:latin typeface="Times New Roman" pitchFamily="16" charset="0"/>
              </a:rPr>
              <a:t> </a:t>
            </a:r>
            <a:r>
              <a:rPr lang="en-GB" sz="2400" i="1" dirty="0">
                <a:latin typeface="Times New Roman" pitchFamily="16" charset="0"/>
              </a:rPr>
              <a:t>PLUS5 </a:t>
            </a:r>
            <a:r>
              <a:rPr lang="en-GB" sz="2400" dirty="0" err="1">
                <a:latin typeface="Times New Roman" pitchFamily="16" charset="0"/>
              </a:rPr>
              <a:t>dengan</a:t>
            </a:r>
            <a:r>
              <a:rPr lang="en-GB" sz="2400" dirty="0">
                <a:latin typeface="Times New Roman" pitchFamily="16" charset="0"/>
              </a:rPr>
              <a:t> </a:t>
            </a:r>
            <a:r>
              <a:rPr lang="en-GB" sz="2400" dirty="0" err="1">
                <a:latin typeface="Times New Roman" pitchFamily="16" charset="0"/>
              </a:rPr>
              <a:t>definisi</a:t>
            </a:r>
            <a:r>
              <a:rPr lang="en-GB" sz="2400" dirty="0">
                <a:latin typeface="Times New Roman" pitchFamily="16" charset="0"/>
              </a:rPr>
              <a:t> </a:t>
            </a:r>
            <a:r>
              <a:rPr lang="en-GB" sz="2400" dirty="0" err="1">
                <a:latin typeface="Times New Roman" pitchFamily="16" charset="0"/>
              </a:rPr>
              <a:t>sbb</a:t>
            </a:r>
            <a:r>
              <a:rPr lang="en-GB" sz="2400" dirty="0">
                <a:latin typeface="Times New Roman" pitchFamily="16" charset="0"/>
              </a:rPr>
              <a:t>: </a:t>
            </a:r>
          </a:p>
          <a:p>
            <a:pPr marL="531813" indent="-531813">
              <a:spcBef>
                <a:spcPts val="60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400" dirty="0">
                <a:latin typeface="Times New Roman" pitchFamily="16" charset="0"/>
              </a:rPr>
              <a:t>			</a:t>
            </a:r>
            <a:r>
              <a:rPr lang="en-GB" sz="2400" i="1" dirty="0">
                <a:latin typeface="Times New Roman" pitchFamily="16" charset="0"/>
              </a:rPr>
              <a:t>PLUS5</a:t>
            </a:r>
            <a:r>
              <a:rPr lang="en-GB" sz="2400" dirty="0">
                <a:latin typeface="Times New Roman" pitchFamily="16" charset="0"/>
              </a:rPr>
              <a:t> = { (</a:t>
            </a:r>
            <a:r>
              <a:rPr lang="en-GB" sz="2400" dirty="0" err="1">
                <a:latin typeface="Times New Roman" pitchFamily="16" charset="0"/>
              </a:rPr>
              <a:t>x,y</a:t>
            </a:r>
            <a:r>
              <a:rPr lang="en-GB" sz="2400" dirty="0">
                <a:latin typeface="Times New Roman" pitchFamily="16" charset="0"/>
              </a:rPr>
              <a:t>) | x </a:t>
            </a:r>
            <a:r>
              <a:rPr lang="en-GB" sz="2400" dirty="0">
                <a:latin typeface="Symbol" pitchFamily="16" charset="2"/>
              </a:rPr>
              <a:t></a:t>
            </a:r>
            <a:r>
              <a:rPr lang="en-GB" sz="2400" dirty="0">
                <a:latin typeface="Times New Roman" pitchFamily="16" charset="0"/>
              </a:rPr>
              <a:t> </a:t>
            </a:r>
            <a:r>
              <a:rPr lang="en-GB" sz="2400" dirty="0" smtClean="0">
                <a:latin typeface="Times New Roman" pitchFamily="16" charset="0"/>
              </a:rPr>
              <a:t>A </a:t>
            </a:r>
            <a:r>
              <a:rPr lang="en-GB" sz="2400" dirty="0" smtClean="0">
                <a:latin typeface="Cambria Math"/>
                <a:ea typeface="Cambria Math"/>
              </a:rPr>
              <a:t>∩</a:t>
            </a:r>
            <a:r>
              <a:rPr lang="en-GB" sz="2400" dirty="0" smtClean="0">
                <a:latin typeface="Times New Roman" pitchFamily="16" charset="0"/>
              </a:rPr>
              <a:t> </a:t>
            </a:r>
            <a:r>
              <a:rPr lang="en-GB" sz="2400" dirty="0">
                <a:latin typeface="Times New Roman" pitchFamily="16" charset="0"/>
              </a:rPr>
              <a:t>y </a:t>
            </a:r>
            <a:r>
              <a:rPr lang="en-GB" sz="2400" dirty="0">
                <a:latin typeface="Symbol" pitchFamily="16" charset="2"/>
              </a:rPr>
              <a:t></a:t>
            </a:r>
            <a:r>
              <a:rPr lang="en-GB" sz="2400" dirty="0">
                <a:latin typeface="Times New Roman" pitchFamily="16" charset="0"/>
              </a:rPr>
              <a:t> B </a:t>
            </a:r>
            <a:r>
              <a:rPr lang="en-GB" sz="2400" dirty="0" smtClean="0">
                <a:latin typeface="Cambria Math"/>
                <a:ea typeface="Cambria Math"/>
              </a:rPr>
              <a:t>∩</a:t>
            </a:r>
            <a:r>
              <a:rPr lang="en-GB" sz="2400" dirty="0" smtClean="0">
                <a:latin typeface="Times New Roman" pitchFamily="16" charset="0"/>
              </a:rPr>
              <a:t> </a:t>
            </a:r>
            <a:r>
              <a:rPr lang="en-GB" sz="2400" dirty="0">
                <a:latin typeface="Times New Roman" pitchFamily="16" charset="0"/>
              </a:rPr>
              <a:t>y = x+5 </a:t>
            </a:r>
            <a:r>
              <a:rPr lang="en-GB" sz="2400" dirty="0" smtClean="0">
                <a:latin typeface="Times New Roman" pitchFamily="16" charset="0"/>
              </a:rPr>
              <a:t>}</a:t>
            </a:r>
          </a:p>
          <a:p>
            <a:pPr marL="531813" indent="-531813">
              <a:spcBef>
                <a:spcPts val="60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400" dirty="0">
                <a:latin typeface="Times New Roman" pitchFamily="16" charset="0"/>
              </a:rPr>
              <a:t>	</a:t>
            </a:r>
            <a:r>
              <a:rPr lang="en-GB" sz="2400" dirty="0" smtClean="0">
                <a:latin typeface="Times New Roman" pitchFamily="16" charset="0"/>
              </a:rPr>
              <a:t>		B ={(1+5),(2+5),(3+5),(4+5),(5+5)}</a:t>
            </a:r>
            <a:endParaRPr lang="en-GB" sz="2400" dirty="0">
              <a:latin typeface="Times New Roman" pitchFamily="16" charset="0"/>
            </a:endParaRPr>
          </a:p>
          <a:p>
            <a:pPr marL="531813" indent="-531813">
              <a:spcBef>
                <a:spcPts val="60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400" dirty="0">
                <a:latin typeface="Times New Roman" pitchFamily="16" charset="0"/>
              </a:rPr>
              <a:t>	</a:t>
            </a:r>
            <a:r>
              <a:rPr lang="en-GB" sz="2400" dirty="0" err="1">
                <a:latin typeface="Times New Roman" pitchFamily="16" charset="0"/>
              </a:rPr>
              <a:t>Didapatkan</a:t>
            </a:r>
            <a:r>
              <a:rPr lang="en-GB" sz="2400" dirty="0">
                <a:latin typeface="Times New Roman" pitchFamily="16" charset="0"/>
              </a:rPr>
              <a:t>:</a:t>
            </a:r>
          </a:p>
          <a:p>
            <a:pPr marL="531813" indent="-531813">
              <a:spcBef>
                <a:spcPts val="60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400" dirty="0">
                <a:latin typeface="Times New Roman" pitchFamily="16" charset="0"/>
              </a:rPr>
              <a:t>			</a:t>
            </a:r>
            <a:r>
              <a:rPr lang="en-GB" sz="2400" i="1" dirty="0">
                <a:latin typeface="Times New Roman" pitchFamily="16" charset="0"/>
              </a:rPr>
              <a:t>PLUS5</a:t>
            </a:r>
            <a:r>
              <a:rPr lang="en-GB" sz="2400" dirty="0">
                <a:latin typeface="Times New Roman" pitchFamily="16" charset="0"/>
              </a:rPr>
              <a:t> = { (1,6), (2,7), (3,8), (4,9), (5,10) }</a:t>
            </a:r>
          </a:p>
          <a:p>
            <a:pPr marL="531813" indent="-531813">
              <a:spcBef>
                <a:spcPts val="60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2400" dirty="0">
              <a:latin typeface="Times New Roman" pitchFamily="16" charset="0"/>
            </a:endParaRPr>
          </a:p>
          <a:p>
            <a:pPr marL="531813" indent="-531813">
              <a:spcBef>
                <a:spcPts val="60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2400" dirty="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Union (</a:t>
            </a:r>
            <a:r>
              <a:rPr lang="en-US" dirty="0" err="1" smtClean="0"/>
              <a:t>gabung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Intersection (</a:t>
            </a:r>
            <a:r>
              <a:rPr lang="en-US" dirty="0" err="1" smtClean="0"/>
              <a:t>irisan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9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A={-1,0,1} </a:t>
            </a:r>
            <a:r>
              <a:rPr lang="en-US" dirty="0" err="1" smtClean="0"/>
              <a:t>dan</a:t>
            </a:r>
            <a:r>
              <a:rPr lang="en-US" dirty="0" smtClean="0"/>
              <a:t> B={0,1}.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R = </a:t>
            </a:r>
            <a:r>
              <a:rPr lang="en-US" dirty="0" smtClean="0"/>
              <a:t>{(-1,0),(-1,1),(0,1)}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S = </a:t>
            </a:r>
            <a:r>
              <a:rPr lang="en-US" dirty="0" smtClean="0"/>
              <a:t>{(0,0),(1,1),(-1,1)}</a:t>
            </a:r>
          </a:p>
          <a:p>
            <a:pPr marL="0" indent="0">
              <a:buNone/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smtClean="0">
                <a:solidFill>
                  <a:srgbClr val="FF0000"/>
                </a:solidFill>
                <a:latin typeface="Cambria Math"/>
                <a:ea typeface="Cambria Math"/>
              </a:rPr>
              <a:t>∪</a:t>
            </a:r>
            <a:r>
              <a:rPr lang="en-US" dirty="0" smtClean="0">
                <a:solidFill>
                  <a:srgbClr val="FF0000"/>
                </a:solidFill>
              </a:rPr>
              <a:t> 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smtClean="0">
                <a:solidFill>
                  <a:srgbClr val="FF0000"/>
                </a:solidFill>
                <a:latin typeface="Cambria Math"/>
                <a:ea typeface="Cambria Math"/>
              </a:rPr>
              <a:t>∩</a:t>
            </a:r>
            <a:r>
              <a:rPr lang="en-US" dirty="0" smtClean="0">
                <a:solidFill>
                  <a:srgbClr val="FF0000"/>
                </a:solidFill>
              </a:rPr>
              <a:t> 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Jawab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 Union S</a:t>
            </a:r>
            <a:r>
              <a:rPr lang="en-US" dirty="0" smtClean="0"/>
              <a:t>: {(-1,0),(-1,1),(0,1),(0,0),(1,1)}</a:t>
            </a:r>
            <a:r>
              <a:rPr lang="en-US" dirty="0" smtClean="0">
                <a:solidFill>
                  <a:schemeClr val="bg1"/>
                </a:solidFill>
              </a:rPr>
              <a:t>{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 Intersection S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 smtClean="0"/>
              <a:t> {(-1,1)}</a:t>
            </a:r>
            <a:r>
              <a:rPr lang="en-US" dirty="0" smtClean="0">
                <a:solidFill>
                  <a:schemeClr val="bg1"/>
                </a:solidFill>
              </a:rPr>
              <a:t>{(-1,1)}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7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6425" cy="48506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IF</a:t>
            </a:r>
          </a:p>
          <a:p>
            <a:pPr marL="0" indent="0">
              <a:buNone/>
            </a:pPr>
            <a:r>
              <a:rPr lang="en-US" dirty="0" smtClean="0"/>
              <a:t>A={</a:t>
            </a:r>
            <a:r>
              <a:rPr lang="en-US" dirty="0" err="1" smtClean="0"/>
              <a:t>a,b,c,d</a:t>
            </a:r>
            <a:r>
              <a:rPr lang="en-US" dirty="0" smtClean="0"/>
              <a:t>},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yang </a:t>
            </a:r>
            <a:r>
              <a:rPr lang="en-US" dirty="0" err="1" smtClean="0"/>
              <a:t>disajikan</a:t>
            </a:r>
            <a:r>
              <a:rPr lang="en-US" dirty="0"/>
              <a:t> </a:t>
            </a:r>
            <a:r>
              <a:rPr lang="en-US" dirty="0" smtClean="0"/>
              <a:t>B={</a:t>
            </a:r>
            <a:r>
              <a:rPr lang="en-US" dirty="0" err="1" smtClean="0"/>
              <a:t>madis,algo,os,metopen,rpl,pti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R1 </a:t>
            </a:r>
            <a:r>
              <a:rPr lang="en-US" dirty="0" err="1" smtClean="0"/>
              <a:t>dari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. (</a:t>
            </a:r>
            <a:r>
              <a:rPr lang="en-US" dirty="0" err="1" smtClean="0"/>
              <a:t>x,y</a:t>
            </a:r>
            <a:r>
              <a:rPr lang="en-US" dirty="0" smtClean="0"/>
              <a:t>) </a:t>
            </a:r>
            <a:r>
              <a:rPr lang="az-Cyrl-AZ" dirty="0" smtClean="0"/>
              <a:t>є</a:t>
            </a:r>
            <a:r>
              <a:rPr lang="en-US" i="1" dirty="0" smtClean="0"/>
              <a:t> R1         </a:t>
            </a:r>
            <a:r>
              <a:rPr lang="en-US" i="1" dirty="0" smtClean="0">
                <a:solidFill>
                  <a:srgbClr val="FF0000"/>
                </a:solidFill>
              </a:rPr>
              <a:t>x </a:t>
            </a:r>
            <a:r>
              <a:rPr lang="en-US" i="1" dirty="0" err="1" smtClean="0">
                <a:solidFill>
                  <a:srgbClr val="FF0000"/>
                </a:solidFill>
              </a:rPr>
              <a:t>mengambil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mata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kuliah</a:t>
            </a:r>
            <a:r>
              <a:rPr lang="en-US" i="1" dirty="0" smtClean="0">
                <a:solidFill>
                  <a:srgbClr val="FF0000"/>
                </a:solidFill>
              </a:rPr>
              <a:t> y</a:t>
            </a:r>
          </a:p>
          <a:p>
            <a:r>
              <a:rPr lang="en-US" i="1" dirty="0" smtClean="0"/>
              <a:t>R1</a:t>
            </a:r>
            <a:r>
              <a:rPr lang="en-US" dirty="0" smtClean="0"/>
              <a:t> = {(</a:t>
            </a:r>
            <a:r>
              <a:rPr lang="en-US" dirty="0" err="1" smtClean="0"/>
              <a:t>a,madis</a:t>
            </a:r>
            <a:r>
              <a:rPr lang="en-US" dirty="0" smtClean="0"/>
              <a:t>),(</a:t>
            </a:r>
            <a:r>
              <a:rPr lang="en-US" dirty="0" err="1" smtClean="0"/>
              <a:t>b,algo</a:t>
            </a:r>
            <a:r>
              <a:rPr lang="en-US" dirty="0" smtClean="0"/>
              <a:t>),(</a:t>
            </a:r>
            <a:r>
              <a:rPr lang="en-US" dirty="0" err="1" smtClean="0"/>
              <a:t>b,os</a:t>
            </a:r>
            <a:r>
              <a:rPr lang="en-US" dirty="0" smtClean="0"/>
              <a:t>),(</a:t>
            </a:r>
            <a:r>
              <a:rPr lang="en-US" dirty="0" err="1" smtClean="0"/>
              <a:t>c,algo</a:t>
            </a:r>
            <a:r>
              <a:rPr lang="en-US" dirty="0" smtClean="0"/>
              <a:t>),(</a:t>
            </a:r>
            <a:r>
              <a:rPr lang="en-US" dirty="0" err="1" smtClean="0"/>
              <a:t>c,metopen</a:t>
            </a:r>
            <a:r>
              <a:rPr lang="en-US" dirty="0" smtClean="0"/>
              <a:t>),(</a:t>
            </a:r>
            <a:r>
              <a:rPr lang="en-US" dirty="0" err="1" smtClean="0"/>
              <a:t>c,rpl</a:t>
            </a:r>
            <a:r>
              <a:rPr lang="en-US" dirty="0" smtClean="0"/>
              <a:t>),(</a:t>
            </a:r>
            <a:r>
              <a:rPr lang="en-US" dirty="0" err="1" smtClean="0"/>
              <a:t>d,pti</a:t>
            </a:r>
            <a:r>
              <a:rPr lang="en-US" dirty="0" smtClean="0"/>
              <a:t>),(</a:t>
            </a:r>
            <a:r>
              <a:rPr lang="en-US" dirty="0" err="1" smtClean="0"/>
              <a:t>d,rpl</a:t>
            </a:r>
            <a:r>
              <a:rPr lang="en-US" dirty="0" smtClean="0"/>
              <a:t>)}</a:t>
            </a:r>
          </a:p>
          <a:p>
            <a:pPr marL="0" indent="0">
              <a:buNone/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R2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ke</a:t>
            </a:r>
            <a:r>
              <a:rPr lang="en-US" dirty="0"/>
              <a:t> 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yang </a:t>
            </a:r>
            <a:r>
              <a:rPr lang="en-US" dirty="0" err="1"/>
              <a:t>disukai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. 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az-Cyrl-AZ" dirty="0"/>
              <a:t>є</a:t>
            </a:r>
            <a:r>
              <a:rPr lang="en-US" i="1" dirty="0"/>
              <a:t> R2          </a:t>
            </a:r>
            <a:r>
              <a:rPr lang="en-US" i="1" dirty="0">
                <a:solidFill>
                  <a:srgbClr val="FF0000"/>
                </a:solidFill>
              </a:rPr>
              <a:t>x </a:t>
            </a:r>
            <a:r>
              <a:rPr lang="en-US" i="1" dirty="0" err="1">
                <a:solidFill>
                  <a:srgbClr val="FF0000"/>
                </a:solidFill>
              </a:rPr>
              <a:t>menyukai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mata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kuliah</a:t>
            </a:r>
            <a:r>
              <a:rPr lang="en-US" i="1" dirty="0">
                <a:solidFill>
                  <a:srgbClr val="FF0000"/>
                </a:solidFill>
              </a:rPr>
              <a:t> y</a:t>
            </a:r>
          </a:p>
          <a:p>
            <a:pPr marL="0" indent="0">
              <a:buNone/>
            </a:pPr>
            <a:r>
              <a:rPr lang="en-US" i="1" dirty="0"/>
              <a:t>R2</a:t>
            </a:r>
            <a:r>
              <a:rPr lang="en-US" dirty="0"/>
              <a:t> = {(</a:t>
            </a:r>
            <a:r>
              <a:rPr lang="en-US" dirty="0" err="1"/>
              <a:t>a,madis</a:t>
            </a:r>
            <a:r>
              <a:rPr lang="en-US" dirty="0"/>
              <a:t>),(</a:t>
            </a:r>
            <a:r>
              <a:rPr lang="en-US" dirty="0" err="1"/>
              <a:t>b,rpl</a:t>
            </a:r>
            <a:r>
              <a:rPr lang="en-US" dirty="0"/>
              <a:t>),(</a:t>
            </a:r>
            <a:r>
              <a:rPr lang="en-US" dirty="0" err="1"/>
              <a:t>b,os</a:t>
            </a:r>
            <a:r>
              <a:rPr lang="en-US" dirty="0"/>
              <a:t>),(</a:t>
            </a:r>
            <a:r>
              <a:rPr lang="en-US" dirty="0" err="1"/>
              <a:t>c,algo</a:t>
            </a:r>
            <a:r>
              <a:rPr lang="en-US" dirty="0"/>
              <a:t>),(</a:t>
            </a:r>
            <a:r>
              <a:rPr lang="en-US" dirty="0" err="1"/>
              <a:t>c,pti</a:t>
            </a:r>
            <a:r>
              <a:rPr lang="en-US" dirty="0"/>
              <a:t>),(</a:t>
            </a:r>
            <a:r>
              <a:rPr lang="en-US" dirty="0" err="1"/>
              <a:t>c,rpl</a:t>
            </a:r>
            <a:r>
              <a:rPr lang="en-US" dirty="0"/>
              <a:t>),(</a:t>
            </a:r>
            <a:r>
              <a:rPr lang="en-US" dirty="0" err="1"/>
              <a:t>d,pti</a:t>
            </a:r>
            <a:r>
              <a:rPr lang="en-US" dirty="0"/>
              <a:t>)}</a:t>
            </a:r>
          </a:p>
          <a:p>
            <a:pPr marL="0" indent="0">
              <a:buNone/>
            </a:pPr>
            <a:r>
              <a:rPr lang="en-US" i="1" dirty="0" err="1"/>
              <a:t>Pertanyaannya</a:t>
            </a:r>
            <a:r>
              <a:rPr lang="en-US" i="1" dirty="0"/>
              <a:t> :</a:t>
            </a:r>
          </a:p>
          <a:p>
            <a:pPr marL="0" indent="0">
              <a:buNone/>
            </a:pPr>
            <a:r>
              <a:rPr lang="en-US" i="1" dirty="0" err="1"/>
              <a:t>Carilah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R1 </a:t>
            </a:r>
            <a:r>
              <a:rPr lang="en-US" i="1" dirty="0" err="1">
                <a:solidFill>
                  <a:srgbClr val="FF0000"/>
                </a:solidFill>
              </a:rPr>
              <a:t>irisan</a:t>
            </a:r>
            <a:r>
              <a:rPr lang="en-US" i="1" dirty="0">
                <a:solidFill>
                  <a:srgbClr val="FF0000"/>
                </a:solidFill>
              </a:rPr>
              <a:t> R2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jelaskan</a:t>
            </a:r>
            <a:r>
              <a:rPr lang="en-US" i="1" dirty="0"/>
              <a:t> </a:t>
            </a:r>
            <a:r>
              <a:rPr lang="en-US" i="1" dirty="0" err="1"/>
              <a:t>maksudnya</a:t>
            </a:r>
            <a:r>
              <a:rPr lang="en-US" i="1" dirty="0" smtClean="0"/>
              <a:t>.</a:t>
            </a:r>
            <a:endParaRPr lang="en-US" i="1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283968" y="2708920"/>
            <a:ext cx="6221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4283968" y="4365104"/>
            <a:ext cx="7025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416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49"/>
            <a:ext cx="8226425" cy="1085850"/>
          </a:xfrm>
        </p:spPr>
        <p:txBody>
          <a:bodyPr/>
          <a:lstStyle/>
          <a:p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5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304800" y="1143000"/>
            <a:ext cx="8305800" cy="4800600"/>
            <a:chOff x="304800" y="1447800"/>
            <a:chExt cx="8305800" cy="4800600"/>
          </a:xfrm>
        </p:grpSpPr>
        <p:grpSp>
          <p:nvGrpSpPr>
            <p:cNvPr id="40" name="Group 39"/>
            <p:cNvGrpSpPr/>
            <p:nvPr/>
          </p:nvGrpSpPr>
          <p:grpSpPr>
            <a:xfrm>
              <a:off x="304800" y="1528741"/>
              <a:ext cx="3886200" cy="4719659"/>
              <a:chOff x="533400" y="1528741"/>
              <a:chExt cx="3886200" cy="4719659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1806382" y="1528741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R1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533400" y="1752600"/>
                <a:ext cx="3886200" cy="4495800"/>
                <a:chOff x="990600" y="1752600"/>
                <a:chExt cx="3886200" cy="4495800"/>
              </a:xfrm>
            </p:grpSpPr>
            <p:sp>
              <p:nvSpPr>
                <p:cNvPr id="5" name="Oval 4"/>
                <p:cNvSpPr/>
                <p:nvPr/>
              </p:nvSpPr>
              <p:spPr bwMode="auto">
                <a:xfrm>
                  <a:off x="990600" y="2362200"/>
                  <a:ext cx="990600" cy="2819400"/>
                </a:xfrm>
                <a:prstGeom prst="ellips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dirty="0" smtClean="0"/>
                    <a:t>a.</a:t>
                  </a:r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lang="en-US" dirty="0" smtClean="0"/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charset="0"/>
                      <a:cs typeface="Arial" charset="0"/>
                    </a:rPr>
                    <a:t>b.</a:t>
                  </a:r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endParaRPr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dirty="0" smtClean="0"/>
                    <a:t>c.</a:t>
                  </a:r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lang="en-US" dirty="0" smtClean="0"/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charset="0"/>
                      <a:cs typeface="Arial" charset="0"/>
                    </a:rPr>
                    <a:t>d.</a:t>
                  </a:r>
                </a:p>
              </p:txBody>
            </p:sp>
            <p:sp>
              <p:nvSpPr>
                <p:cNvPr id="7" name="Oval 6"/>
                <p:cNvSpPr/>
                <p:nvPr/>
              </p:nvSpPr>
              <p:spPr bwMode="auto">
                <a:xfrm>
                  <a:off x="3048000" y="1981200"/>
                  <a:ext cx="1828800" cy="4267200"/>
                </a:xfrm>
                <a:prstGeom prst="ellips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dirty="0" smtClean="0"/>
                    <a:t>. </a:t>
                  </a:r>
                  <a:r>
                    <a:rPr lang="en-US" dirty="0" err="1" smtClean="0"/>
                    <a:t>madis</a:t>
                  </a:r>
                  <a:endParaRPr lang="en-US" dirty="0" smtClean="0"/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lang="en-US" dirty="0" smtClean="0"/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charset="0"/>
                      <a:cs typeface="Arial" charset="0"/>
                    </a:rPr>
                    <a:t>. </a:t>
                  </a:r>
                  <a:r>
                    <a:rPr kumimoji="0" lang="en-US" sz="18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charset="0"/>
                      <a:cs typeface="Arial" charset="0"/>
                    </a:rPr>
                    <a:t>algo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endParaRPr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endParaRPr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dirty="0" smtClean="0"/>
                    <a:t>. </a:t>
                  </a:r>
                  <a:r>
                    <a:rPr lang="en-US" dirty="0" err="1" smtClean="0"/>
                    <a:t>os</a:t>
                  </a:r>
                  <a:endParaRPr lang="en-US" dirty="0" smtClean="0"/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lang="en-US" dirty="0" smtClean="0"/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charset="0"/>
                      <a:cs typeface="Arial" charset="0"/>
                    </a:rPr>
                    <a:t>. </a:t>
                  </a:r>
                  <a:r>
                    <a:rPr kumimoji="0" lang="en-US" sz="18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charset="0"/>
                      <a:cs typeface="Arial" charset="0"/>
                    </a:rPr>
                    <a:t>metopen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endParaRPr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lang="en-US" dirty="0" smtClean="0"/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lang="en-US" dirty="0" smtClean="0"/>
                    <a:t>. </a:t>
                  </a:r>
                  <a:r>
                    <a:rPr lang="en-US" dirty="0" err="1" smtClean="0"/>
                    <a:t>rpl</a:t>
                  </a:r>
                  <a:endParaRPr lang="en-US" dirty="0" smtClean="0"/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lang="en-US" dirty="0"/>
                </a:p>
                <a:p>
                  <a:pPr marL="0" marR="0" indent="0" algn="l" defTabSz="4572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charset="0"/>
                      <a:cs typeface="Arial" charset="0"/>
                    </a:rPr>
                    <a:t>. </a:t>
                  </a:r>
                  <a:r>
                    <a:rPr kumimoji="0" lang="en-US" sz="18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charset="0"/>
                      <a:cs typeface="Arial" charset="0"/>
                    </a:rPr>
                    <a:t>pti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316623" y="1764268"/>
                  <a:ext cx="3385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A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3200400" y="1752600"/>
                  <a:ext cx="3385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B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1" name="Straight Arrow Connector 10"/>
                <p:cNvCxnSpPr/>
                <p:nvPr/>
              </p:nvCxnSpPr>
              <p:spPr bwMode="auto">
                <a:xfrm>
                  <a:off x="1981200" y="1937266"/>
                  <a:ext cx="10668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" name="Straight Arrow Connector 13"/>
                <p:cNvCxnSpPr/>
                <p:nvPr/>
              </p:nvCxnSpPr>
              <p:spPr bwMode="auto">
                <a:xfrm flipV="1">
                  <a:off x="1485900" y="2857500"/>
                  <a:ext cx="1883777" cy="1143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8" name="Straight Arrow Connector 17"/>
                <p:cNvCxnSpPr/>
                <p:nvPr/>
              </p:nvCxnSpPr>
              <p:spPr bwMode="auto">
                <a:xfrm flipV="1">
                  <a:off x="1485900" y="3352800"/>
                  <a:ext cx="1883777" cy="1524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1" name="Straight Arrow Connector 20"/>
                <p:cNvCxnSpPr/>
                <p:nvPr/>
              </p:nvCxnSpPr>
              <p:spPr bwMode="auto">
                <a:xfrm>
                  <a:off x="1485900" y="3505200"/>
                  <a:ext cx="1883777" cy="3810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" name="Straight Arrow Connector 23"/>
                <p:cNvCxnSpPr/>
                <p:nvPr/>
              </p:nvCxnSpPr>
              <p:spPr bwMode="auto">
                <a:xfrm flipV="1">
                  <a:off x="1485900" y="3352800"/>
                  <a:ext cx="1883777" cy="6858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7" name="Straight Arrow Connector 26"/>
                <p:cNvCxnSpPr/>
                <p:nvPr/>
              </p:nvCxnSpPr>
              <p:spPr bwMode="auto">
                <a:xfrm>
                  <a:off x="1485900" y="4038600"/>
                  <a:ext cx="1883777" cy="4572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0" name="Straight Arrow Connector 29"/>
                <p:cNvCxnSpPr/>
                <p:nvPr/>
              </p:nvCxnSpPr>
              <p:spPr bwMode="auto">
                <a:xfrm>
                  <a:off x="1485900" y="4038600"/>
                  <a:ext cx="1883777" cy="9906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3" name="Straight Arrow Connector 32"/>
                <p:cNvCxnSpPr/>
                <p:nvPr/>
              </p:nvCxnSpPr>
              <p:spPr bwMode="auto">
                <a:xfrm>
                  <a:off x="1485900" y="4648200"/>
                  <a:ext cx="1883777" cy="3810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6" name="Straight Arrow Connector 35"/>
                <p:cNvCxnSpPr/>
                <p:nvPr/>
              </p:nvCxnSpPr>
              <p:spPr bwMode="auto">
                <a:xfrm>
                  <a:off x="1485900" y="4648200"/>
                  <a:ext cx="1883777" cy="9144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59" name="Group 58"/>
            <p:cNvGrpSpPr/>
            <p:nvPr/>
          </p:nvGrpSpPr>
          <p:grpSpPr>
            <a:xfrm>
              <a:off x="4724400" y="1447800"/>
              <a:ext cx="3886200" cy="4719659"/>
              <a:chOff x="4724400" y="1564470"/>
              <a:chExt cx="3886200" cy="4719659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5997382" y="156447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R2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4724400" y="2397929"/>
                <a:ext cx="990600" cy="28194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dirty="0" smtClean="0"/>
                  <a:t>a.</a:t>
                </a:r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lang="en-US" dirty="0" smtClean="0"/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b.</a:t>
                </a:r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endParaRPr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dirty="0" smtClean="0"/>
                  <a:t>c.</a:t>
                </a:r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lang="en-US" dirty="0" smtClean="0"/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d.</a:t>
                </a: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6781800" y="2016929"/>
                <a:ext cx="1828800" cy="42672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dirty="0" smtClean="0"/>
                  <a:t>. </a:t>
                </a:r>
                <a:r>
                  <a:rPr lang="en-US" dirty="0" err="1" smtClean="0"/>
                  <a:t>madis</a:t>
                </a:r>
                <a:endParaRPr lang="en-US" dirty="0" smtClean="0"/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lang="en-US" dirty="0" smtClean="0"/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.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algo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endParaRPr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endParaRPr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dirty="0" smtClean="0"/>
                  <a:t>. </a:t>
                </a:r>
                <a:r>
                  <a:rPr lang="en-US" dirty="0" err="1" smtClean="0"/>
                  <a:t>os</a:t>
                </a:r>
                <a:endParaRPr lang="en-US" dirty="0" smtClean="0"/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lang="en-US" dirty="0" smtClean="0"/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.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metopen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endParaRPr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lang="en-US" dirty="0" smtClean="0"/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dirty="0" smtClean="0"/>
                  <a:t>. </a:t>
                </a:r>
                <a:r>
                  <a:rPr lang="en-US" dirty="0" err="1" smtClean="0"/>
                  <a:t>rpl</a:t>
                </a:r>
                <a:endParaRPr lang="en-US" dirty="0" smtClean="0"/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lang="en-US" dirty="0"/>
              </a:p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. </a:t>
                </a:r>
                <a:r>
                  <a:rPr kumimoji="0" lang="en-US" sz="1800" b="0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pti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050423" y="1799997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934200" y="1788329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8" name="Straight Arrow Connector 47"/>
              <p:cNvCxnSpPr/>
              <p:nvPr/>
            </p:nvCxnSpPr>
            <p:spPr bwMode="auto">
              <a:xfrm>
                <a:off x="5715000" y="1972995"/>
                <a:ext cx="10668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9" name="Straight Arrow Connector 48"/>
              <p:cNvCxnSpPr/>
              <p:nvPr/>
            </p:nvCxnSpPr>
            <p:spPr bwMode="auto">
              <a:xfrm flipV="1">
                <a:off x="5219700" y="2893229"/>
                <a:ext cx="1883777" cy="1143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Straight Arrow Connector 49"/>
              <p:cNvCxnSpPr/>
              <p:nvPr/>
            </p:nvCxnSpPr>
            <p:spPr bwMode="auto">
              <a:xfrm>
                <a:off x="5219700" y="3540929"/>
                <a:ext cx="1883777" cy="15240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" name="Straight Arrow Connector 50"/>
              <p:cNvCxnSpPr/>
              <p:nvPr/>
            </p:nvCxnSpPr>
            <p:spPr bwMode="auto">
              <a:xfrm>
                <a:off x="5219700" y="3540929"/>
                <a:ext cx="1883777" cy="3810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" name="Straight Arrow Connector 51"/>
              <p:cNvCxnSpPr/>
              <p:nvPr/>
            </p:nvCxnSpPr>
            <p:spPr bwMode="auto">
              <a:xfrm flipV="1">
                <a:off x="5219700" y="3388529"/>
                <a:ext cx="1883777" cy="6858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" name="Straight Arrow Connector 52"/>
              <p:cNvCxnSpPr/>
              <p:nvPr/>
            </p:nvCxnSpPr>
            <p:spPr bwMode="auto">
              <a:xfrm>
                <a:off x="5219700" y="4074329"/>
                <a:ext cx="1883777" cy="148827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4" name="Straight Arrow Connector 53"/>
              <p:cNvCxnSpPr/>
              <p:nvPr/>
            </p:nvCxnSpPr>
            <p:spPr bwMode="auto">
              <a:xfrm>
                <a:off x="5219700" y="4074329"/>
                <a:ext cx="1883777" cy="9906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6" name="Straight Arrow Connector 55"/>
              <p:cNvCxnSpPr/>
              <p:nvPr/>
            </p:nvCxnSpPr>
            <p:spPr bwMode="auto">
              <a:xfrm>
                <a:off x="5219700" y="4683929"/>
                <a:ext cx="1883777" cy="91440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61" name="TextBox 60"/>
          <p:cNvSpPr txBox="1"/>
          <p:nvPr/>
        </p:nvSpPr>
        <p:spPr>
          <a:xfrm>
            <a:off x="457200" y="6096000"/>
            <a:ext cx="7560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R1 </a:t>
            </a:r>
            <a:r>
              <a:rPr lang="en-US" dirty="0" err="1" smtClean="0">
                <a:solidFill>
                  <a:srgbClr val="FF0000"/>
                </a:solidFill>
              </a:rPr>
              <a:t>irisan</a:t>
            </a:r>
            <a:r>
              <a:rPr lang="en-US" dirty="0" smtClean="0">
                <a:solidFill>
                  <a:srgbClr val="FF0000"/>
                </a:solidFill>
              </a:rPr>
              <a:t> R2= {(</a:t>
            </a:r>
            <a:r>
              <a:rPr lang="en-US" dirty="0" err="1" smtClean="0">
                <a:solidFill>
                  <a:srgbClr val="FF0000"/>
                </a:solidFill>
              </a:rPr>
              <a:t>a,madis</a:t>
            </a:r>
            <a:r>
              <a:rPr lang="en-US" dirty="0" smtClean="0">
                <a:solidFill>
                  <a:srgbClr val="FF0000"/>
                </a:solidFill>
              </a:rPr>
              <a:t>),(</a:t>
            </a:r>
            <a:r>
              <a:rPr lang="en-US" dirty="0" err="1" smtClean="0">
                <a:solidFill>
                  <a:srgbClr val="FF0000"/>
                </a:solidFill>
              </a:rPr>
              <a:t>b,os</a:t>
            </a:r>
            <a:r>
              <a:rPr lang="en-US" dirty="0" smtClean="0">
                <a:solidFill>
                  <a:srgbClr val="FF0000"/>
                </a:solidFill>
              </a:rPr>
              <a:t>),(</a:t>
            </a:r>
            <a:r>
              <a:rPr lang="en-US" dirty="0" err="1" smtClean="0">
                <a:solidFill>
                  <a:srgbClr val="FF0000"/>
                </a:solidFill>
              </a:rPr>
              <a:t>c,algo</a:t>
            </a:r>
            <a:r>
              <a:rPr lang="en-US" dirty="0" smtClean="0">
                <a:solidFill>
                  <a:srgbClr val="FF0000"/>
                </a:solidFill>
              </a:rPr>
              <a:t>),(</a:t>
            </a:r>
            <a:r>
              <a:rPr lang="en-US" dirty="0" err="1" smtClean="0">
                <a:solidFill>
                  <a:srgbClr val="FF0000"/>
                </a:solidFill>
              </a:rPr>
              <a:t>c,rpl</a:t>
            </a:r>
            <a:r>
              <a:rPr lang="en-US" dirty="0" smtClean="0">
                <a:solidFill>
                  <a:srgbClr val="FF0000"/>
                </a:solidFill>
              </a:rPr>
              <a:t>),(</a:t>
            </a:r>
            <a:r>
              <a:rPr lang="en-US" dirty="0" err="1" smtClean="0">
                <a:solidFill>
                  <a:srgbClr val="FF0000"/>
                </a:solidFill>
              </a:rPr>
              <a:t>d,pti</a:t>
            </a:r>
            <a:r>
              <a:rPr lang="en-US" dirty="0" smtClean="0">
                <a:solidFill>
                  <a:srgbClr val="FF0000"/>
                </a:solidFill>
              </a:rPr>
              <a:t>)} </a:t>
            </a:r>
            <a:r>
              <a:rPr lang="en-US" dirty="0" err="1" smtClean="0">
                <a:solidFill>
                  <a:srgbClr val="FF0000"/>
                </a:solidFill>
              </a:rPr>
              <a:t>artinya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mahasiswa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 err="1" smtClean="0">
                <a:solidFill>
                  <a:srgbClr val="FF0000"/>
                </a:solidFill>
              </a:rPr>
              <a:t>mengambil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sekaligus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menyukai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matakuliah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755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Komposisi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R1 </a:t>
            </a:r>
            <a:r>
              <a:rPr lang="en-US" sz="2400" dirty="0" err="1" smtClean="0"/>
              <a:t>ke</a:t>
            </a:r>
            <a:r>
              <a:rPr lang="en-US" sz="2400" dirty="0" smtClean="0"/>
              <a:t> R2 (</a:t>
            </a:r>
            <a:r>
              <a:rPr lang="en-US" sz="2400" dirty="0" err="1" smtClean="0"/>
              <a:t>simbol</a:t>
            </a:r>
            <a:r>
              <a:rPr lang="en-US" sz="2400" dirty="0" smtClean="0"/>
              <a:t> R1</a:t>
            </a:r>
            <a:r>
              <a:rPr lang="az-Cyrl-AZ" sz="2400" i="1" dirty="0" smtClean="0"/>
              <a:t>о</a:t>
            </a:r>
            <a:r>
              <a:rPr lang="en-US" sz="2400" dirty="0" smtClean="0"/>
              <a:t>R2)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R1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keduanya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R2. </a:t>
            </a:r>
          </a:p>
          <a:p>
            <a:pPr marL="0" indent="0">
              <a:buNone/>
            </a:pP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diilustrasikan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diagram </a:t>
            </a:r>
            <a:r>
              <a:rPr lang="en-US" sz="2400" dirty="0" err="1" smtClean="0"/>
              <a:t>venn</a:t>
            </a:r>
            <a:r>
              <a:rPr lang="en-US" sz="2400" dirty="0" smtClean="0"/>
              <a:t> </a:t>
            </a:r>
            <a:r>
              <a:rPr lang="en-US" sz="2400" dirty="0" err="1" smtClean="0"/>
              <a:t>ujung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ujung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r>
              <a:rPr lang="en-US" sz="2400" dirty="0" smtClean="0"/>
              <a:t>R1={(</a:t>
            </a:r>
            <a:r>
              <a:rPr lang="en-US" sz="2400" dirty="0" err="1" smtClean="0">
                <a:solidFill>
                  <a:schemeClr val="tx1"/>
                </a:solidFill>
              </a:rPr>
              <a:t>a,a</a:t>
            </a:r>
            <a:r>
              <a:rPr lang="en-US" sz="2400" dirty="0" smtClean="0">
                <a:solidFill>
                  <a:schemeClr val="tx1"/>
                </a:solidFill>
              </a:rPr>
              <a:t>),(</a:t>
            </a:r>
            <a:r>
              <a:rPr lang="en-US" sz="2400" dirty="0" err="1" smtClean="0">
                <a:solidFill>
                  <a:schemeClr val="tx1"/>
                </a:solidFill>
              </a:rPr>
              <a:t>a,b</a:t>
            </a:r>
            <a:r>
              <a:rPr lang="en-US" sz="2400" dirty="0" smtClean="0">
                <a:solidFill>
                  <a:schemeClr val="tx1"/>
                </a:solidFill>
              </a:rPr>
              <a:t>),(</a:t>
            </a:r>
            <a:r>
              <a:rPr lang="en-US" sz="2400" dirty="0" err="1" smtClean="0">
                <a:solidFill>
                  <a:schemeClr val="tx1"/>
                </a:solidFill>
              </a:rPr>
              <a:t>c,b</a:t>
            </a:r>
            <a:r>
              <a:rPr lang="en-US" sz="2400" dirty="0" smtClean="0">
                <a:solidFill>
                  <a:schemeClr val="tx1"/>
                </a:solidFill>
              </a:rPr>
              <a:t>)}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R2={(</a:t>
            </a:r>
            <a:r>
              <a:rPr lang="en-US" sz="2400" dirty="0" err="1" smtClean="0">
                <a:solidFill>
                  <a:schemeClr val="tx1"/>
                </a:solidFill>
              </a:rPr>
              <a:t>a,a</a:t>
            </a:r>
            <a:r>
              <a:rPr lang="en-US" sz="2400" dirty="0" smtClean="0">
                <a:solidFill>
                  <a:schemeClr val="tx1"/>
                </a:solidFill>
              </a:rPr>
              <a:t>),(</a:t>
            </a:r>
            <a:r>
              <a:rPr lang="en-US" sz="2400" dirty="0" err="1" smtClean="0">
                <a:solidFill>
                  <a:schemeClr val="tx1"/>
                </a:solidFill>
              </a:rPr>
              <a:t>b,c</a:t>
            </a:r>
            <a:r>
              <a:rPr lang="en-US" sz="2400" dirty="0" smtClean="0">
                <a:solidFill>
                  <a:schemeClr val="tx1"/>
                </a:solidFill>
              </a:rPr>
              <a:t>),(</a:t>
            </a:r>
            <a:r>
              <a:rPr lang="en-US" sz="2400" dirty="0" err="1" smtClean="0">
                <a:solidFill>
                  <a:schemeClr val="tx1"/>
                </a:solidFill>
              </a:rPr>
              <a:t>b,d</a:t>
            </a:r>
            <a:r>
              <a:rPr lang="en-US" sz="2400" dirty="0" smtClean="0">
                <a:solidFill>
                  <a:schemeClr val="tx1"/>
                </a:solidFill>
              </a:rPr>
              <a:t>)}. </a:t>
            </a:r>
            <a:r>
              <a:rPr lang="en-US" sz="2400" dirty="0" err="1" smtClean="0"/>
              <a:t>Hitung</a:t>
            </a:r>
            <a:r>
              <a:rPr lang="en-US" sz="2400" dirty="0" smtClean="0"/>
              <a:t> R1</a:t>
            </a:r>
            <a:r>
              <a:rPr lang="az-Cyrl-AZ" sz="2400" i="1" dirty="0" smtClean="0"/>
              <a:t>о</a:t>
            </a:r>
            <a:r>
              <a:rPr lang="en-US" sz="2400" dirty="0" smtClean="0"/>
              <a:t>R2!</a:t>
            </a:r>
          </a:p>
        </p:txBody>
      </p:sp>
    </p:spTree>
    <p:extLst>
      <p:ext uri="{BB962C8B-B14F-4D97-AF65-F5344CB8AC3E}">
        <p14:creationId xmlns:p14="http://schemas.microsoft.com/office/powerpoint/2010/main" val="8929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Outline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Produk</a:t>
            </a:r>
            <a:r>
              <a:rPr lang="en-GB" dirty="0"/>
              <a:t> </a:t>
            </a:r>
            <a:r>
              <a:rPr lang="en-GB" dirty="0" err="1"/>
              <a:t>Kartesis</a:t>
            </a:r>
            <a:endParaRPr lang="en-GB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Pengertian</a:t>
            </a:r>
            <a:r>
              <a:rPr lang="en-GB" dirty="0"/>
              <a:t> </a:t>
            </a:r>
            <a:r>
              <a:rPr lang="en-GB" dirty="0" err="1"/>
              <a:t>Relasi</a:t>
            </a:r>
            <a:endParaRPr lang="en-GB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Kelas-Kelas</a:t>
            </a:r>
            <a:r>
              <a:rPr lang="en-GB" dirty="0"/>
              <a:t> </a:t>
            </a:r>
            <a:r>
              <a:rPr lang="en-GB" smtClean="0"/>
              <a:t>Relasi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…..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R1={(</a:t>
            </a:r>
            <a:r>
              <a:rPr lang="en-US" dirty="0" err="1" smtClean="0">
                <a:solidFill>
                  <a:schemeClr val="tx1"/>
                </a:solidFill>
              </a:rPr>
              <a:t>a,a</a:t>
            </a:r>
            <a:r>
              <a:rPr lang="en-US" dirty="0" smtClean="0">
                <a:solidFill>
                  <a:schemeClr val="tx1"/>
                </a:solidFill>
              </a:rPr>
              <a:t>),(</a:t>
            </a:r>
            <a:r>
              <a:rPr lang="en-US" dirty="0" err="1" smtClean="0">
                <a:solidFill>
                  <a:schemeClr val="tx1"/>
                </a:solidFill>
              </a:rPr>
              <a:t>a,b</a:t>
            </a:r>
            <a:r>
              <a:rPr lang="en-US" dirty="0" smtClean="0">
                <a:solidFill>
                  <a:schemeClr val="tx1"/>
                </a:solidFill>
              </a:rPr>
              <a:t>),(</a:t>
            </a:r>
            <a:r>
              <a:rPr lang="en-US" dirty="0" err="1" smtClean="0">
                <a:solidFill>
                  <a:schemeClr val="tx1"/>
                </a:solidFill>
              </a:rPr>
              <a:t>c,b</a:t>
            </a:r>
            <a:r>
              <a:rPr lang="en-US" dirty="0" smtClean="0">
                <a:solidFill>
                  <a:schemeClr val="tx1"/>
                </a:solidFill>
              </a:rPr>
              <a:t>)}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R2={(</a:t>
            </a:r>
            <a:r>
              <a:rPr lang="en-US" dirty="0" err="1" smtClean="0">
                <a:solidFill>
                  <a:schemeClr val="tx1"/>
                </a:solidFill>
              </a:rPr>
              <a:t>a,a</a:t>
            </a:r>
            <a:r>
              <a:rPr lang="en-US" dirty="0" smtClean="0">
                <a:solidFill>
                  <a:schemeClr val="tx1"/>
                </a:solidFill>
              </a:rPr>
              <a:t>),(</a:t>
            </a:r>
            <a:r>
              <a:rPr lang="en-US" dirty="0" err="1" smtClean="0">
                <a:solidFill>
                  <a:schemeClr val="tx1"/>
                </a:solidFill>
              </a:rPr>
              <a:t>b,c</a:t>
            </a:r>
            <a:r>
              <a:rPr lang="en-US" dirty="0" smtClean="0">
                <a:solidFill>
                  <a:schemeClr val="tx1"/>
                </a:solidFill>
              </a:rPr>
              <a:t>),(</a:t>
            </a:r>
            <a:r>
              <a:rPr lang="en-US" dirty="0" err="1" smtClean="0">
                <a:solidFill>
                  <a:schemeClr val="tx1"/>
                </a:solidFill>
              </a:rPr>
              <a:t>b,d</a:t>
            </a:r>
            <a:r>
              <a:rPr lang="en-US" dirty="0" smtClean="0">
                <a:solidFill>
                  <a:schemeClr val="tx1"/>
                </a:solidFill>
              </a:rPr>
              <a:t>)}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" y="5943600"/>
            <a:ext cx="5134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R1</a:t>
            </a:r>
            <a:r>
              <a:rPr lang="az-Cyrl-AZ" sz="2400" i="1" dirty="0" smtClean="0">
                <a:solidFill>
                  <a:schemeClr val="tx1"/>
                </a:solidFill>
              </a:rPr>
              <a:t>о</a:t>
            </a:r>
            <a:r>
              <a:rPr lang="en-US" sz="2400" dirty="0" smtClean="0">
                <a:solidFill>
                  <a:schemeClr val="tx1"/>
                </a:solidFill>
              </a:rPr>
              <a:t>R2 = {(</a:t>
            </a:r>
            <a:r>
              <a:rPr lang="en-US" sz="2400" dirty="0" err="1" smtClean="0">
                <a:solidFill>
                  <a:schemeClr val="tx1"/>
                </a:solidFill>
              </a:rPr>
              <a:t>a,a</a:t>
            </a:r>
            <a:r>
              <a:rPr lang="en-US" sz="2400" dirty="0" smtClean="0">
                <a:solidFill>
                  <a:schemeClr val="tx1"/>
                </a:solidFill>
              </a:rPr>
              <a:t>),(</a:t>
            </a:r>
            <a:r>
              <a:rPr lang="en-US" sz="2400" dirty="0" err="1" smtClean="0">
                <a:solidFill>
                  <a:schemeClr val="tx1"/>
                </a:solidFill>
              </a:rPr>
              <a:t>a,c</a:t>
            </a:r>
            <a:r>
              <a:rPr lang="en-US" sz="2400" dirty="0" smtClean="0">
                <a:solidFill>
                  <a:schemeClr val="tx1"/>
                </a:solidFill>
              </a:rPr>
              <a:t>),(</a:t>
            </a:r>
            <a:r>
              <a:rPr lang="en-US" sz="2400" dirty="0" err="1" smtClean="0">
                <a:solidFill>
                  <a:schemeClr val="tx1"/>
                </a:solidFill>
              </a:rPr>
              <a:t>a,d</a:t>
            </a:r>
            <a:r>
              <a:rPr lang="en-US" sz="2400" dirty="0" smtClean="0">
                <a:solidFill>
                  <a:schemeClr val="tx1"/>
                </a:solidFill>
              </a:rPr>
              <a:t>),(</a:t>
            </a:r>
            <a:r>
              <a:rPr lang="en-US" sz="2400" dirty="0" err="1" smtClean="0">
                <a:solidFill>
                  <a:schemeClr val="tx1"/>
                </a:solidFill>
              </a:rPr>
              <a:t>c,c</a:t>
            </a:r>
            <a:r>
              <a:rPr lang="en-US" sz="2400" dirty="0" smtClean="0">
                <a:solidFill>
                  <a:schemeClr val="tx1"/>
                </a:solidFill>
              </a:rPr>
              <a:t>),(</a:t>
            </a:r>
            <a:r>
              <a:rPr lang="en-US" sz="2400" dirty="0" err="1" smtClean="0">
                <a:solidFill>
                  <a:schemeClr val="tx1"/>
                </a:solidFill>
              </a:rPr>
              <a:t>c,d</a:t>
            </a:r>
            <a:r>
              <a:rPr lang="en-US" sz="2400" dirty="0" smtClean="0">
                <a:solidFill>
                  <a:schemeClr val="tx1"/>
                </a:solidFill>
              </a:rPr>
              <a:t>)}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066800" y="2971800"/>
            <a:ext cx="4419600" cy="2819400"/>
            <a:chOff x="1066800" y="2971800"/>
            <a:chExt cx="4419600" cy="2819400"/>
          </a:xfrm>
        </p:grpSpPr>
        <p:sp>
          <p:nvSpPr>
            <p:cNvPr id="4" name="Oval 3"/>
            <p:cNvSpPr/>
            <p:nvPr/>
          </p:nvSpPr>
          <p:spPr bwMode="auto">
            <a:xfrm>
              <a:off x="1066800" y="3048000"/>
              <a:ext cx="1066800" cy="22860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a.</a:t>
              </a:r>
            </a:p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dirty="0"/>
            </a:p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b.</a:t>
              </a:r>
            </a:p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dirty="0"/>
            </a:p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c.</a:t>
              </a: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2743200" y="3048000"/>
              <a:ext cx="1143000" cy="22860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.a.</a:t>
              </a:r>
            </a:p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dirty="0"/>
            </a:p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.b.</a:t>
              </a:r>
            </a:p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dirty="0"/>
            </a:p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.c.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4495800" y="2971800"/>
              <a:ext cx="990600" cy="28194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.a</a:t>
              </a:r>
            </a:p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dirty="0"/>
            </a:p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.b</a:t>
              </a:r>
            </a:p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dirty="0"/>
            </a:p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.c</a:t>
              </a:r>
            </a:p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dirty="0"/>
            </a:p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.d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>
              <a:off x="1600200" y="3581400"/>
              <a:ext cx="16002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1600200" y="3581400"/>
              <a:ext cx="1600200" cy="6096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1600200" y="4191000"/>
              <a:ext cx="1600200" cy="4572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3467100" y="3574473"/>
              <a:ext cx="12573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3390900" y="4184073"/>
              <a:ext cx="1333500" cy="46412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3390900" y="4184073"/>
              <a:ext cx="1333500" cy="107372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>
              <a:off x="2286000" y="3124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R1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80909" y="3124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R2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62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7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R </a:t>
            </a:r>
            <a:r>
              <a:rPr lang="en-US" sz="2400" dirty="0" err="1" smtClean="0"/>
              <a:t>dan</a:t>
            </a:r>
            <a:r>
              <a:rPr lang="en-US" sz="2400" dirty="0" smtClean="0"/>
              <a:t> 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R</a:t>
            </a:r>
            <a:r>
              <a:rPr lang="pt-BR" sz="2400" dirty="0" smtClean="0"/>
              <a:t> = {(1, 2), (1, 6), (2, 4), (3, 4), (3, 6), (3, 8)}</a:t>
            </a:r>
          </a:p>
          <a:p>
            <a:pPr marL="0" indent="0">
              <a:buNone/>
            </a:pPr>
            <a:r>
              <a:rPr lang="pt-BR" sz="2400" dirty="0" smtClean="0"/>
              <a:t>adalah relasi dari himpunan {1, 2, 3} ke himpunan {2, 4, 6, 8} dan</a:t>
            </a:r>
          </a:p>
          <a:p>
            <a:pPr marL="0" indent="0">
              <a:buNone/>
            </a:pPr>
            <a:r>
              <a:rPr lang="en-US" sz="2400" dirty="0" smtClean="0"/>
              <a:t>S</a:t>
            </a:r>
            <a:r>
              <a:rPr lang="pl-PL" sz="2400" dirty="0" smtClean="0"/>
              <a:t> = {(2, u), (4, s), (4, t), (6, t), (8, u)}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{2, 4, 6, 8}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{s, t, u}</a:t>
            </a:r>
          </a:p>
          <a:p>
            <a:r>
              <a:rPr lang="en-US" dirty="0" err="1" smtClean="0"/>
              <a:t>Carilah</a:t>
            </a:r>
            <a:r>
              <a:rPr lang="en-US" dirty="0" smtClean="0"/>
              <a:t> </a:t>
            </a:r>
          </a:p>
          <a:p>
            <a:pPr marL="514350" indent="-514350">
              <a:buAutoNum type="alphaLcPeriod"/>
            </a:pPr>
            <a:r>
              <a:rPr lang="en-US" dirty="0" smtClean="0"/>
              <a:t>R</a:t>
            </a:r>
            <a:r>
              <a:rPr lang="az-Cyrl-AZ" i="1" dirty="0" smtClean="0"/>
              <a:t>о</a:t>
            </a:r>
            <a:r>
              <a:rPr lang="en-US" dirty="0" smtClean="0"/>
              <a:t>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4221088"/>
            <a:ext cx="534026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13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33600"/>
            <a:ext cx="9144000" cy="2592388"/>
          </a:xfrm>
          <a:gradFill rotWithShape="0">
            <a:gsLst>
              <a:gs pos="0">
                <a:srgbClr val="6666FF"/>
              </a:gs>
              <a:gs pos="50000">
                <a:srgbClr val="FFFFFF"/>
              </a:gs>
              <a:gs pos="100000">
                <a:srgbClr val="6666FF"/>
              </a:gs>
            </a:gsLst>
            <a:lin ang="5400000" scaled="1"/>
          </a:gradFill>
          <a:ln/>
        </p:spPr>
        <p:txBody>
          <a:bodyPr/>
          <a:lstStyle/>
          <a:p>
            <a:pPr>
              <a:spcBef>
                <a:spcPts val="11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4400"/>
          </a:p>
          <a:p>
            <a:pPr algn="ctr">
              <a:spcBef>
                <a:spcPts val="11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400"/>
              <a:t>Kelas-Kelas Relasi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Kelas-Kelas Relasi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39750" y="2133600"/>
            <a:ext cx="3702050" cy="1922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0000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600" b="1" dirty="0">
                <a:solidFill>
                  <a:srgbClr val="0000CC"/>
                </a:solidFill>
              </a:rPr>
              <a:t> </a:t>
            </a:r>
            <a:r>
              <a:rPr lang="en-GB" sz="7400" b="1" dirty="0" smtClean="0">
                <a:solidFill>
                  <a:srgbClr val="0000CC"/>
                </a:solidFill>
              </a:rPr>
              <a:t>4 </a:t>
            </a:r>
            <a:endParaRPr lang="en-GB" sz="7400" b="1" dirty="0">
              <a:solidFill>
                <a:srgbClr val="0000CC"/>
              </a:solidFill>
            </a:endParaRPr>
          </a:p>
          <a:p>
            <a:pPr>
              <a:buClr>
                <a:srgbClr val="0000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600" b="1" dirty="0" err="1">
                <a:solidFill>
                  <a:srgbClr val="0000CC"/>
                </a:solidFill>
              </a:rPr>
              <a:t>Kelas</a:t>
            </a:r>
            <a:r>
              <a:rPr lang="en-GB" sz="4600" b="1" dirty="0">
                <a:solidFill>
                  <a:srgbClr val="0000CC"/>
                </a:solidFill>
              </a:rPr>
              <a:t> </a:t>
            </a:r>
            <a:r>
              <a:rPr lang="en-GB" sz="4600" b="1" dirty="0" err="1">
                <a:solidFill>
                  <a:srgbClr val="0000CC"/>
                </a:solidFill>
              </a:rPr>
              <a:t>Relasi</a:t>
            </a:r>
            <a:r>
              <a:rPr lang="en-GB" sz="4600" b="1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648200" y="908050"/>
            <a:ext cx="42672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28600" indent="-228600">
              <a:buFont typeface="Wingdings 3" pitchFamily="16" charset="2"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4000" b="1">
                <a:solidFill>
                  <a:srgbClr val="000000"/>
                </a:solidFill>
                <a:latin typeface="Wingdings 3" pitchFamily="16" charset="2"/>
              </a:rPr>
              <a:t></a:t>
            </a:r>
            <a:r>
              <a:rPr lang="en-GB" sz="5400" b="1">
                <a:solidFill>
                  <a:srgbClr val="000000"/>
                </a:solidFill>
              </a:rPr>
              <a:t> </a:t>
            </a:r>
            <a:r>
              <a:rPr lang="en-GB" sz="4000" b="1">
                <a:solidFill>
                  <a:srgbClr val="B3B3B3"/>
                </a:solidFill>
              </a:rPr>
              <a:t>___________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648200" y="1628800"/>
            <a:ext cx="42672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28600" indent="-228600">
              <a:buFont typeface="Wingdings 3" pitchFamily="16" charset="2"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4000" b="1" dirty="0">
                <a:solidFill>
                  <a:srgbClr val="000000"/>
                </a:solidFill>
                <a:latin typeface="Wingdings 3" pitchFamily="16" charset="2"/>
              </a:rPr>
              <a:t></a:t>
            </a:r>
            <a:r>
              <a:rPr lang="en-GB" sz="5400" b="1" dirty="0">
                <a:solidFill>
                  <a:srgbClr val="000000"/>
                </a:solidFill>
              </a:rPr>
              <a:t> </a:t>
            </a:r>
            <a:r>
              <a:rPr lang="en-GB" sz="4000" b="1" dirty="0">
                <a:solidFill>
                  <a:srgbClr val="B3B3B3"/>
                </a:solidFill>
              </a:rPr>
              <a:t>___________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648200" y="2473350"/>
            <a:ext cx="42672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28600" indent="-228600">
              <a:buFont typeface="Wingdings 3" pitchFamily="16" charset="2"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4000" b="1">
                <a:solidFill>
                  <a:srgbClr val="000000"/>
                </a:solidFill>
                <a:latin typeface="Wingdings 3" pitchFamily="16" charset="2"/>
              </a:rPr>
              <a:t></a:t>
            </a:r>
            <a:r>
              <a:rPr lang="en-GB" sz="5400" b="1">
                <a:solidFill>
                  <a:srgbClr val="000000"/>
                </a:solidFill>
              </a:rPr>
              <a:t> </a:t>
            </a:r>
            <a:r>
              <a:rPr lang="en-GB" sz="4000" b="1">
                <a:solidFill>
                  <a:srgbClr val="B3B3B3"/>
                </a:solidFill>
              </a:rPr>
              <a:t>___________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648200" y="3319488"/>
            <a:ext cx="42672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28600" indent="-228600">
              <a:buFont typeface="Wingdings 3" pitchFamily="16" charset="2"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GB" sz="4000" b="1">
                <a:solidFill>
                  <a:srgbClr val="000000"/>
                </a:solidFill>
                <a:latin typeface="Wingdings 3" pitchFamily="16" charset="2"/>
              </a:rPr>
              <a:t></a:t>
            </a:r>
            <a:r>
              <a:rPr lang="en-GB" sz="5400" b="1">
                <a:solidFill>
                  <a:srgbClr val="000000"/>
                </a:solidFill>
              </a:rPr>
              <a:t> </a:t>
            </a:r>
            <a:r>
              <a:rPr lang="en-GB" sz="4000" b="1">
                <a:solidFill>
                  <a:srgbClr val="B3B3B3"/>
                </a:solidFill>
              </a:rPr>
              <a:t>___________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195888" y="1225550"/>
            <a:ext cx="30480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0000CC"/>
              </a:buClr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CC"/>
                </a:solidFill>
                <a:latin typeface="Comic Sans MS" pitchFamily="64" charset="0"/>
              </a:rPr>
              <a:t>Refleksif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195888" y="1944713"/>
            <a:ext cx="30480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0000CC"/>
              </a:buClr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CC"/>
                </a:solidFill>
                <a:latin typeface="Comic Sans MS" pitchFamily="64" charset="0"/>
              </a:rPr>
              <a:t>Simetri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195888" y="2790850"/>
            <a:ext cx="30480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0000CC"/>
              </a:buClr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CC"/>
                </a:solidFill>
                <a:latin typeface="Comic Sans MS" pitchFamily="64" charset="0"/>
              </a:rPr>
              <a:t>Anti Simetri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195888" y="3636988"/>
            <a:ext cx="30480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0000CC"/>
              </a:buClr>
              <a:buFont typeface="Comic Sans MS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 err="1" smtClean="0">
                <a:solidFill>
                  <a:srgbClr val="0000CC"/>
                </a:solidFill>
                <a:latin typeface="Comic Sans MS" pitchFamily="64" charset="0"/>
              </a:rPr>
              <a:t>Transitif</a:t>
            </a:r>
            <a:endParaRPr lang="en-GB" sz="2800" b="1" dirty="0">
              <a:solidFill>
                <a:srgbClr val="0000CC"/>
              </a:solidFill>
              <a:latin typeface="Comic Sans MS" pitchFamily="6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4365104"/>
            <a:ext cx="7416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A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berimplikasi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yang </a:t>
            </a:r>
            <a:r>
              <a:rPr lang="en-US" sz="2800" dirty="0" err="1"/>
              <a:t>dihasilkan</a:t>
            </a:r>
            <a:r>
              <a:rPr lang="en-US" sz="2800" dirty="0"/>
              <a:t>. </a:t>
            </a:r>
          </a:p>
          <a:p>
            <a:pPr>
              <a:buSzPct val="7500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 dirty="0" err="1"/>
              <a:t>Fokus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relasinya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6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0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9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4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9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4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1. </a:t>
            </a:r>
            <a:r>
              <a:rPr lang="en-GB" dirty="0" err="1" smtClean="0"/>
              <a:t>Refleksif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0" indent="0">
              <a:buSzPct val="75000"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R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a </a:t>
            </a:r>
            <a:r>
              <a:rPr lang="az-Cyrl-AZ" dirty="0"/>
              <a:t>є</a:t>
            </a:r>
            <a:r>
              <a:rPr lang="en-US" dirty="0"/>
              <a:t> A </a:t>
            </a:r>
          </a:p>
          <a:p>
            <a:pPr marL="0" indent="0">
              <a:buSzPct val="75000"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/>
              <a:t>berlaku</a:t>
            </a:r>
            <a:r>
              <a:rPr lang="en-US" dirty="0"/>
              <a:t> (</a:t>
            </a:r>
            <a:r>
              <a:rPr lang="en-US" dirty="0" err="1"/>
              <a:t>a,a</a:t>
            </a:r>
            <a:r>
              <a:rPr lang="en-US" dirty="0"/>
              <a:t>) </a:t>
            </a:r>
            <a:r>
              <a:rPr lang="az-Cyrl-AZ" dirty="0"/>
              <a:t>є</a:t>
            </a:r>
            <a:r>
              <a:rPr lang="en-US" dirty="0"/>
              <a:t> R. </a:t>
            </a:r>
            <a:r>
              <a:rPr lang="en-US" dirty="0" err="1"/>
              <a:t>Dengan</a:t>
            </a:r>
            <a:r>
              <a:rPr lang="en-US" dirty="0"/>
              <a:t> kata lain, R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 </a:t>
            </a:r>
            <a:r>
              <a:rPr lang="en-US" dirty="0" err="1"/>
              <a:t>berelasi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Cartesius</a:t>
            </a:r>
            <a:r>
              <a:rPr lang="en-US" dirty="0" smtClean="0"/>
              <a:t> </a:t>
            </a:r>
            <a:r>
              <a:rPr lang="en-US" dirty="0" err="1" smtClean="0"/>
              <a:t>Refleksif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660527"/>
              </p:ext>
            </p:extLst>
          </p:nvPr>
        </p:nvGraphicFramePr>
        <p:xfrm>
          <a:off x="2133600" y="1981200"/>
          <a:ext cx="4267200" cy="317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"/>
                <a:gridCol w="853440"/>
                <a:gridCol w="853440"/>
                <a:gridCol w="853440"/>
                <a:gridCol w="853440"/>
              </a:tblGrid>
              <a:tr h="6286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>
            <a:off x="2133600" y="1981200"/>
            <a:ext cx="4343400" cy="3200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467544" y="1268760"/>
            <a:ext cx="2129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Untuk</a:t>
            </a:r>
            <a:r>
              <a:rPr lang="en-US" sz="2000" dirty="0" smtClean="0"/>
              <a:t> A={1,2,3,4}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07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Refleksif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7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Diketahui</a:t>
            </a:r>
            <a:r>
              <a:rPr lang="en-US" dirty="0"/>
              <a:t> A = {1, 2, 3, 4}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smtClean="0"/>
              <a:t>R </a:t>
            </a:r>
            <a:r>
              <a:rPr lang="en-US" dirty="0"/>
              <a:t>= {(1,1), (2,3), (3,3), (4,2), (4,4)}</a:t>
            </a: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R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?</a:t>
            </a:r>
          </a:p>
          <a:p>
            <a:pPr marL="0" indent="0">
              <a:buNone/>
            </a:pPr>
            <a:r>
              <a:rPr lang="en-US" dirty="0"/>
              <a:t>R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(2,2)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R.</a:t>
            </a:r>
          </a:p>
          <a:p>
            <a:pPr marL="0" indent="0">
              <a:buNone/>
            </a:pPr>
            <a:r>
              <a:rPr lang="en-US" dirty="0" err="1"/>
              <a:t>Jika</a:t>
            </a:r>
            <a:r>
              <a:rPr lang="en-US" dirty="0"/>
              <a:t> (2,2)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R, </a:t>
            </a:r>
            <a:r>
              <a:rPr lang="en-US" dirty="0" err="1"/>
              <a:t>yaitu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R1 = {(1,1), (2,2), (2,3), (3,3), (4,2), (4,4)} </a:t>
            </a:r>
          </a:p>
          <a:p>
            <a:pPr marL="0" indent="0">
              <a:buNone/>
            </a:pPr>
            <a:r>
              <a:rPr lang="en-US" dirty="0" err="1"/>
              <a:t>maka</a:t>
            </a:r>
            <a:r>
              <a:rPr lang="en-US" dirty="0"/>
              <a:t> R1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1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lain </a:t>
            </a:r>
            <a:r>
              <a:rPr lang="en-US" dirty="0" err="1" smtClean="0"/>
              <a:t>refleksif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A={1,2,3,4,5}</a:t>
            </a:r>
          </a:p>
          <a:p>
            <a:pPr marL="0" indent="0">
              <a:buNone/>
            </a:pPr>
            <a:r>
              <a:rPr lang="en-US" dirty="0" smtClean="0"/>
              <a:t>R={(1,1),(2,1),(2,2),(3,3),(3,5),(4,4)}</a:t>
            </a:r>
          </a:p>
          <a:p>
            <a:pPr marL="0" indent="0">
              <a:buNone/>
            </a:pPr>
            <a:r>
              <a:rPr lang="en-US" dirty="0" err="1" smtClean="0"/>
              <a:t>Apakah</a:t>
            </a:r>
            <a:r>
              <a:rPr lang="en-US" dirty="0" smtClean="0"/>
              <a:t> R </a:t>
            </a:r>
            <a:r>
              <a:rPr lang="en-US" dirty="0" err="1" smtClean="0"/>
              <a:t>refleksif</a:t>
            </a:r>
            <a:r>
              <a:rPr lang="en-US" dirty="0" smtClean="0"/>
              <a:t>? </a:t>
            </a:r>
            <a:r>
              <a:rPr lang="en-US" dirty="0" err="1" smtClean="0"/>
              <a:t>tidak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/>
              <a:t>himpunan</a:t>
            </a:r>
            <a:r>
              <a:rPr lang="en-US" dirty="0"/>
              <a:t> A={</a:t>
            </a:r>
            <a:r>
              <a:rPr lang="en-US" dirty="0" smtClean="0"/>
              <a:t>1,2,3,5}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R={(1,1),(2,1),(2,2),(3,3),(3,5),(4,4),(5,5),(6,6),(5,6),(4,6)}</a:t>
            </a:r>
          </a:p>
          <a:p>
            <a:pPr marL="0" indent="0">
              <a:buNone/>
            </a:pPr>
            <a:r>
              <a:rPr lang="en-US" dirty="0" err="1"/>
              <a:t>Apakah</a:t>
            </a:r>
            <a:r>
              <a:rPr lang="en-US" dirty="0"/>
              <a:t> R </a:t>
            </a:r>
            <a:r>
              <a:rPr lang="en-US" dirty="0" err="1"/>
              <a:t>refleksif</a:t>
            </a:r>
            <a:r>
              <a:rPr lang="en-US" dirty="0" smtClean="0"/>
              <a:t>? </a:t>
            </a:r>
            <a:r>
              <a:rPr lang="en-US" dirty="0" err="1" smtClean="0"/>
              <a:t>Ya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8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2. </a:t>
            </a:r>
            <a:r>
              <a:rPr lang="en-US" dirty="0" err="1" smtClean="0"/>
              <a:t>Simetrik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0" indent="0">
              <a:buSzPct val="7500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R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simetrik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a,b</a:t>
            </a:r>
            <a:r>
              <a:rPr lang="en-US" dirty="0" smtClean="0"/>
              <a:t>) </a:t>
            </a:r>
            <a:r>
              <a:rPr lang="az-Cyrl-AZ" dirty="0" smtClean="0"/>
              <a:t>є</a:t>
            </a:r>
            <a:r>
              <a:rPr lang="en-US" dirty="0" smtClean="0"/>
              <a:t> </a:t>
            </a:r>
            <a:r>
              <a:rPr lang="en-US" dirty="0"/>
              <a:t>R </a:t>
            </a:r>
            <a:r>
              <a:rPr lang="en-US" dirty="0" err="1"/>
              <a:t>berlaku</a:t>
            </a:r>
            <a:r>
              <a:rPr lang="en-US" dirty="0"/>
              <a:t> (</a:t>
            </a:r>
            <a:r>
              <a:rPr lang="en-US" dirty="0" err="1"/>
              <a:t>b,a</a:t>
            </a:r>
            <a:r>
              <a:rPr lang="en-US" dirty="0" smtClean="0"/>
              <a:t>) </a:t>
            </a:r>
            <a:r>
              <a:rPr lang="az-Cyrl-AZ" dirty="0" smtClean="0"/>
              <a:t>є</a:t>
            </a:r>
            <a:r>
              <a:rPr lang="en-US" dirty="0" smtClean="0"/>
              <a:t> R</a:t>
            </a:r>
            <a:r>
              <a:rPr lang="en-US" dirty="0"/>
              <a:t>.</a:t>
            </a:r>
          </a:p>
          <a:p>
            <a:pPr marL="0" indent="0">
              <a:buSzPct val="75000"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/>
              <a:t>Dengan</a:t>
            </a:r>
            <a:r>
              <a:rPr lang="en-US" dirty="0"/>
              <a:t> kata lain, R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simetrik</a:t>
            </a:r>
            <a:r>
              <a:rPr lang="en-US" dirty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/>
              <a:t>a R b </a:t>
            </a:r>
            <a:r>
              <a:rPr lang="en-US" dirty="0" err="1"/>
              <a:t>berakibat</a:t>
            </a:r>
            <a:r>
              <a:rPr lang="en-US" dirty="0"/>
              <a:t> b R a.</a:t>
            </a:r>
            <a:endParaRPr lang="en-GB" dirty="0">
              <a:latin typeface="Symbol" pitchFamily="1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58822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Cartesius</a:t>
            </a:r>
            <a:r>
              <a:rPr lang="en-US" dirty="0" smtClean="0"/>
              <a:t> </a:t>
            </a:r>
            <a:r>
              <a:rPr lang="en-US" dirty="0" err="1" smtClean="0"/>
              <a:t>Simetrik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099057"/>
              </p:ext>
            </p:extLst>
          </p:nvPr>
        </p:nvGraphicFramePr>
        <p:xfrm>
          <a:off x="2133600" y="1981200"/>
          <a:ext cx="4267200" cy="317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"/>
                <a:gridCol w="853440"/>
                <a:gridCol w="853440"/>
                <a:gridCol w="853440"/>
                <a:gridCol w="853440"/>
              </a:tblGrid>
              <a:tr h="6286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√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>
            <a:off x="2133600" y="1956792"/>
            <a:ext cx="4343400" cy="3200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467544" y="1268760"/>
            <a:ext cx="2129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Untuk</a:t>
            </a:r>
            <a:r>
              <a:rPr lang="en-US" sz="2000" dirty="0" smtClean="0"/>
              <a:t> A={1,2,3,4}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865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Pengetahuan Prasyarat</a:t>
            </a:r>
          </a:p>
        </p:txBody>
      </p:sp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827088" y="2133600"/>
            <a:ext cx="2955925" cy="2160588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009900"/>
            </a:solidFill>
            <a:miter lim="800000"/>
            <a:headEnd/>
            <a:tailEnd/>
          </a:ln>
          <a:effectLst>
            <a:outerShdw dist="17819" dir="2700000" algn="ctr" rotWithShape="0">
              <a:srgbClr val="000000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>
                <a:srgbClr val="A5002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A50021"/>
                </a:solidFill>
              </a:rPr>
              <a:t>H I M P U N A N 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5219700" y="2132013"/>
            <a:ext cx="2955925" cy="216058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009900"/>
            </a:solidFill>
            <a:miter lim="800000"/>
            <a:headEnd/>
            <a:tailEnd/>
          </a:ln>
          <a:effectLst>
            <a:outerShdw dist="17819" dir="2700000" algn="ctr" rotWithShape="0">
              <a:srgbClr val="000000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>
                <a:srgbClr val="A5002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A50021"/>
                </a:solidFill>
              </a:rPr>
              <a:t>P R O D U K </a:t>
            </a:r>
          </a:p>
          <a:p>
            <a:pPr algn="ctr">
              <a:buClr>
                <a:srgbClr val="A5002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A50021"/>
                </a:solidFill>
              </a:rPr>
              <a:t>K A R T E S I 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 additive="repl"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o>
                                        <p:strVal val="-45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69800">
                                          <p:val>
                                            <p:strVal val="-45"/>
                                          </p:val>
                                        </p:tav>
                                        <p:tav tm="100000">
                                          <p:val>
                                            <p:strVal val="45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  <p:tav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55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136" fill="hold">
                                          <p:stCondLst>
                                            <p:cond delay="863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 additive="repl"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o>
                                        <p:strVal val="-45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69800">
                                          <p:val>
                                            <p:strVal val="-45"/>
                                          </p:val>
                                        </p:tav>
                                        <p:tav tm="100000">
                                          <p:val>
                                            <p:strVal val="45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  <p:tav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55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36" fill="hold">
                                          <p:stCondLst>
                                            <p:cond delay="863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Simetrik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Misalkan</a:t>
            </a:r>
            <a:r>
              <a:rPr lang="en-US" sz="2400" dirty="0"/>
              <a:t> A = {1, 2, </a:t>
            </a:r>
            <a:r>
              <a:rPr lang="en-US" sz="2400" dirty="0" smtClean="0"/>
              <a:t>3, 4} </a:t>
            </a:r>
            <a:r>
              <a:rPr lang="en-US" sz="2400" dirty="0" err="1" smtClean="0"/>
              <a:t>dan</a:t>
            </a:r>
            <a:r>
              <a:rPr lang="en-US" sz="2400" dirty="0" smtClean="0"/>
              <a:t> R </a:t>
            </a:r>
            <a:r>
              <a:rPr lang="en-US" sz="2400" dirty="0"/>
              <a:t>= {(1,3), (2,3), (2,4), (3,1), (4,2)}</a:t>
            </a:r>
          </a:p>
          <a:p>
            <a:pPr marL="0" indent="0">
              <a:buNone/>
            </a:pPr>
            <a:r>
              <a:rPr lang="en-US" sz="2400" dirty="0" err="1"/>
              <a:t>Apakah</a:t>
            </a:r>
            <a:r>
              <a:rPr lang="en-US" sz="2400" dirty="0"/>
              <a:t> R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simetrik</a:t>
            </a:r>
            <a:r>
              <a:rPr lang="en-US" sz="2400" dirty="0"/>
              <a:t> ?</a:t>
            </a:r>
          </a:p>
          <a:p>
            <a:pPr marL="0" indent="0">
              <a:buNone/>
            </a:pPr>
            <a:r>
              <a:rPr lang="en-US" sz="2400" dirty="0"/>
              <a:t>R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simetrik</a:t>
            </a:r>
            <a:r>
              <a:rPr lang="en-US" sz="2400" dirty="0"/>
              <a:t>, </a:t>
            </a:r>
            <a:r>
              <a:rPr lang="en-US" sz="2400" dirty="0" err="1"/>
              <a:t>sebab</a:t>
            </a:r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/>
              <a:t>2,3</a:t>
            </a:r>
            <a:r>
              <a:rPr lang="en-US" sz="2400" dirty="0" smtClean="0"/>
              <a:t>) </a:t>
            </a:r>
            <a:r>
              <a:rPr lang="az-Cyrl-AZ" sz="2400" dirty="0" smtClean="0"/>
              <a:t>є</a:t>
            </a:r>
            <a:r>
              <a:rPr lang="en-US" sz="2400" dirty="0" smtClean="0"/>
              <a:t> </a:t>
            </a:r>
            <a:r>
              <a:rPr lang="en-US" sz="2400" dirty="0"/>
              <a:t>R </a:t>
            </a:r>
            <a:r>
              <a:rPr lang="en-US" sz="2400" dirty="0" err="1"/>
              <a:t>tetapi</a:t>
            </a:r>
            <a:r>
              <a:rPr lang="en-US" sz="2400" dirty="0"/>
              <a:t> (3,2) </a:t>
            </a:r>
            <a:r>
              <a:rPr lang="az-Cyrl-AZ" sz="2400" dirty="0" smtClean="0"/>
              <a:t>є</a:t>
            </a:r>
            <a:r>
              <a:rPr lang="en-US" sz="2400" dirty="0" smtClean="0"/>
              <a:t> 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Jika</a:t>
            </a:r>
            <a:r>
              <a:rPr lang="en-US" sz="2400" dirty="0"/>
              <a:t> (3,2)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R,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R1 = {(1,3), (2,3), (2,4), (3,1), (3,2), (4,2)}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simetrik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8244408" y="2348880"/>
            <a:ext cx="22860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837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Anti </a:t>
            </a:r>
            <a:r>
              <a:rPr lang="en-US" dirty="0" err="1" smtClean="0"/>
              <a:t>Simetrik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R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anti </a:t>
            </a:r>
            <a:r>
              <a:rPr lang="en-US" dirty="0" err="1"/>
              <a:t>simetrik</a:t>
            </a:r>
            <a:r>
              <a:rPr lang="en-US" dirty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</a:t>
            </a:r>
            <a:r>
              <a:rPr lang="en-US" dirty="0"/>
              <a:t>, b </a:t>
            </a:r>
            <a:r>
              <a:rPr lang="az-Cyrl-AZ" dirty="0" smtClean="0"/>
              <a:t>є</a:t>
            </a:r>
            <a:r>
              <a:rPr lang="en-US" dirty="0" smtClean="0"/>
              <a:t> A</a:t>
            </a:r>
            <a:r>
              <a:rPr lang="en-US" dirty="0"/>
              <a:t>, </a:t>
            </a:r>
            <a:r>
              <a:rPr lang="en-US" dirty="0" err="1"/>
              <a:t>a≠b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(</a:t>
            </a:r>
            <a:r>
              <a:rPr lang="en-US" dirty="0" err="1"/>
              <a:t>a,b</a:t>
            </a:r>
            <a:r>
              <a:rPr lang="en-US" dirty="0"/>
              <a:t>) </a:t>
            </a:r>
            <a:r>
              <a:rPr lang="az-Cyrl-AZ" dirty="0" smtClean="0"/>
              <a:t>є</a:t>
            </a:r>
            <a:r>
              <a:rPr lang="en-US" dirty="0" smtClean="0"/>
              <a:t> 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b,a</a:t>
            </a:r>
            <a:r>
              <a:rPr lang="en-US" dirty="0"/>
              <a:t>) </a:t>
            </a:r>
            <a:r>
              <a:rPr lang="az-Cyrl-AZ" dirty="0" smtClean="0"/>
              <a:t>є</a:t>
            </a:r>
            <a:r>
              <a:rPr lang="en-US" dirty="0" smtClean="0"/>
              <a:t> R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kedua-duanya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27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Cartesius</a:t>
            </a:r>
            <a:r>
              <a:rPr lang="en-US" dirty="0" smtClean="0"/>
              <a:t> </a:t>
            </a:r>
            <a:r>
              <a:rPr lang="en-US" dirty="0" err="1" smtClean="0"/>
              <a:t>AntiSimetrik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846971"/>
              </p:ext>
            </p:extLst>
          </p:nvPr>
        </p:nvGraphicFramePr>
        <p:xfrm>
          <a:off x="2133600" y="1981200"/>
          <a:ext cx="4267200" cy="317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"/>
                <a:gridCol w="853440"/>
                <a:gridCol w="853440"/>
                <a:gridCol w="853440"/>
                <a:gridCol w="853440"/>
              </a:tblGrid>
              <a:tr h="6286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 smtClean="0"/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 smtClean="0"/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dirty="0" smtClean="0"/>
                        <a:t>√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>
            <a:off x="2133600" y="1981200"/>
            <a:ext cx="4343400" cy="3200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467544" y="1228690"/>
            <a:ext cx="2129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Untuk</a:t>
            </a:r>
            <a:r>
              <a:rPr lang="en-US" sz="2000" dirty="0" smtClean="0"/>
              <a:t> A={1,2,3,4}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44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Anti </a:t>
            </a:r>
            <a:r>
              <a:rPr lang="en-US" dirty="0" err="1" smtClean="0"/>
              <a:t>simetrik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/>
              <a:t>A = {1, 2, 3} </a:t>
            </a:r>
            <a:r>
              <a:rPr lang="en-US" dirty="0" err="1"/>
              <a:t>dan</a:t>
            </a:r>
            <a:r>
              <a:rPr lang="en-US" dirty="0"/>
              <a:t> R1 = {(1,1), (2,1), </a:t>
            </a:r>
            <a:r>
              <a:rPr lang="en-US" dirty="0" smtClean="0"/>
              <a:t>(</a:t>
            </a:r>
            <a:r>
              <a:rPr lang="en-US" dirty="0"/>
              <a:t>2,2), (2,3), (3,2)}, </a:t>
            </a:r>
            <a:r>
              <a:rPr lang="en-US" dirty="0" err="1"/>
              <a:t>maka</a:t>
            </a:r>
            <a:r>
              <a:rPr lang="en-US" dirty="0"/>
              <a:t> R1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anti </a:t>
            </a:r>
            <a:r>
              <a:rPr lang="en-US" dirty="0" err="1" smtClean="0"/>
              <a:t>simetrik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(</a:t>
            </a:r>
            <a:r>
              <a:rPr lang="en-US" dirty="0" smtClean="0"/>
              <a:t>2,3) </a:t>
            </a:r>
            <a:r>
              <a:rPr lang="az-Cyrl-AZ" dirty="0" smtClean="0"/>
              <a:t>є</a:t>
            </a:r>
            <a:r>
              <a:rPr lang="en-US" dirty="0" smtClean="0"/>
              <a:t> </a:t>
            </a:r>
            <a:r>
              <a:rPr lang="en-US" dirty="0"/>
              <a:t>R1 </a:t>
            </a:r>
            <a:r>
              <a:rPr lang="en-US" dirty="0" err="1"/>
              <a:t>dan</a:t>
            </a:r>
            <a:r>
              <a:rPr lang="en-US" dirty="0"/>
              <a:t> (3,2</a:t>
            </a:r>
            <a:r>
              <a:rPr lang="en-US" dirty="0" smtClean="0"/>
              <a:t>) </a:t>
            </a:r>
            <a:r>
              <a:rPr lang="az-Cyrl-AZ" dirty="0" smtClean="0"/>
              <a:t>є</a:t>
            </a:r>
            <a:r>
              <a:rPr lang="en-US" dirty="0" smtClean="0"/>
              <a:t> </a:t>
            </a:r>
            <a:r>
              <a:rPr lang="en-US" dirty="0"/>
              <a:t>R1 pula.</a:t>
            </a:r>
          </a:p>
        </p:txBody>
      </p:sp>
    </p:spTree>
    <p:extLst>
      <p:ext uri="{BB962C8B-B14F-4D97-AF65-F5344CB8AC3E}">
        <p14:creationId xmlns:p14="http://schemas.microsoft.com/office/powerpoint/2010/main" val="25608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20638"/>
            <a:ext cx="8228013" cy="1438276"/>
          </a:xfrm>
          <a:ln/>
        </p:spPr>
        <p:txBody>
          <a:bodyPr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4. </a:t>
            </a:r>
            <a:r>
              <a:rPr lang="en-US" dirty="0" err="1" smtClean="0"/>
              <a:t>Transitif</a:t>
            </a:r>
            <a:endParaRPr 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8013" cy="4529138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Misalkan</a:t>
            </a:r>
            <a:r>
              <a:rPr lang="en-US" dirty="0"/>
              <a:t> R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transitif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</a:t>
            </a:r>
            <a:r>
              <a:rPr lang="az-Cyrl-AZ" dirty="0" smtClean="0"/>
              <a:t>є</a:t>
            </a:r>
            <a:r>
              <a:rPr lang="en-US" dirty="0" smtClean="0"/>
              <a:t> R </a:t>
            </a:r>
            <a:r>
              <a:rPr lang="en-US" dirty="0" err="1"/>
              <a:t>dan</a:t>
            </a:r>
            <a:r>
              <a:rPr lang="en-US" dirty="0"/>
              <a:t> (</a:t>
            </a:r>
            <a:r>
              <a:rPr lang="en-US" dirty="0" err="1"/>
              <a:t>b,c</a:t>
            </a:r>
            <a:r>
              <a:rPr lang="en-US" dirty="0" smtClean="0"/>
              <a:t>) </a:t>
            </a:r>
            <a:r>
              <a:rPr lang="az-Cyrl-AZ" dirty="0" smtClean="0"/>
              <a:t>є</a:t>
            </a:r>
            <a:r>
              <a:rPr lang="en-US" dirty="0" smtClean="0"/>
              <a:t> </a:t>
            </a:r>
            <a:r>
              <a:rPr lang="en-US" dirty="0"/>
              <a:t>R </a:t>
            </a:r>
            <a:r>
              <a:rPr lang="en-US" dirty="0" err="1" smtClean="0"/>
              <a:t>maka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a,c</a:t>
            </a:r>
            <a:r>
              <a:rPr lang="en-US" dirty="0" smtClean="0"/>
              <a:t>) </a:t>
            </a:r>
            <a:r>
              <a:rPr lang="az-Cyrl-AZ" dirty="0" smtClean="0"/>
              <a:t>є</a:t>
            </a:r>
            <a:r>
              <a:rPr lang="en-US" dirty="0" smtClean="0"/>
              <a:t> R.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kata </a:t>
            </a:r>
            <a:r>
              <a:rPr lang="en-US" dirty="0" smtClean="0"/>
              <a:t>lain </a:t>
            </a:r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berelasi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 </a:t>
            </a:r>
            <a:r>
              <a:rPr lang="en-US" dirty="0" err="1"/>
              <a:t>dan</a:t>
            </a:r>
            <a:r>
              <a:rPr lang="en-US" dirty="0"/>
              <a:t> b </a:t>
            </a:r>
            <a:r>
              <a:rPr lang="en-US" dirty="0" err="1"/>
              <a:t>berelasi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c, </a:t>
            </a:r>
            <a:r>
              <a:rPr lang="en-US" dirty="0" err="1"/>
              <a:t>maka</a:t>
            </a:r>
            <a:r>
              <a:rPr lang="en-US" dirty="0"/>
              <a:t> a </a:t>
            </a:r>
            <a:r>
              <a:rPr lang="en-US" dirty="0" err="1"/>
              <a:t>berelasi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381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Transitif</a:t>
            </a:r>
            <a:endParaRPr lang="en-US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>
            <a:normAutofit/>
          </a:bodyPr>
          <a:lstStyle/>
          <a:p>
            <a:pPr marL="339725" indent="-339725"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/>
              <a:t>Misalkan</a:t>
            </a:r>
            <a:r>
              <a:rPr lang="en-US" dirty="0"/>
              <a:t> A = {a, b, c}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/>
              <a:t>R = {(</a:t>
            </a:r>
            <a:r>
              <a:rPr lang="en-US" dirty="0" err="1"/>
              <a:t>a,b</a:t>
            </a:r>
            <a:r>
              <a:rPr lang="en-US" dirty="0"/>
              <a:t>), (</a:t>
            </a:r>
            <a:r>
              <a:rPr lang="en-US" dirty="0" err="1"/>
              <a:t>a,c</a:t>
            </a:r>
            <a:r>
              <a:rPr lang="en-US" dirty="0"/>
              <a:t>), (</a:t>
            </a:r>
            <a:r>
              <a:rPr lang="en-US" dirty="0" err="1"/>
              <a:t>b,a</a:t>
            </a:r>
            <a:r>
              <a:rPr lang="en-US" dirty="0"/>
              <a:t>), (</a:t>
            </a:r>
            <a:r>
              <a:rPr lang="en-US" dirty="0" err="1"/>
              <a:t>c,b</a:t>
            </a:r>
            <a:r>
              <a:rPr lang="en-US" dirty="0"/>
              <a:t>)}, </a:t>
            </a:r>
            <a:r>
              <a:rPr lang="en-US" dirty="0" err="1"/>
              <a:t>maka</a:t>
            </a:r>
            <a:r>
              <a:rPr lang="en-US" dirty="0"/>
              <a:t> R 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transitif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(</a:t>
            </a:r>
            <a:r>
              <a:rPr lang="en-US" dirty="0" err="1"/>
              <a:t>b,a</a:t>
            </a:r>
            <a:r>
              <a:rPr lang="en-US" dirty="0"/>
              <a:t>) </a:t>
            </a:r>
            <a:r>
              <a:rPr lang="az-Cyrl-AZ" dirty="0" smtClean="0"/>
              <a:t>є</a:t>
            </a:r>
            <a:r>
              <a:rPr lang="en-US" dirty="0" smtClean="0"/>
              <a:t> R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/>
              <a:t>(</a:t>
            </a:r>
            <a:r>
              <a:rPr lang="en-US" dirty="0" err="1"/>
              <a:t>a,c</a:t>
            </a:r>
            <a:r>
              <a:rPr lang="en-US" dirty="0"/>
              <a:t>) </a:t>
            </a:r>
            <a:r>
              <a:rPr lang="az-Cyrl-AZ" dirty="0" smtClean="0"/>
              <a:t>є</a:t>
            </a:r>
            <a:r>
              <a:rPr lang="en-US" dirty="0" smtClean="0"/>
              <a:t> R </a:t>
            </a:r>
            <a:r>
              <a:rPr lang="en-US" dirty="0" err="1"/>
              <a:t>tetapi</a:t>
            </a:r>
            <a:r>
              <a:rPr lang="en-US" dirty="0"/>
              <a:t> (</a:t>
            </a:r>
            <a:r>
              <a:rPr lang="en-US" dirty="0" err="1"/>
              <a:t>b,c</a:t>
            </a:r>
            <a:r>
              <a:rPr lang="en-US" dirty="0"/>
              <a:t>) </a:t>
            </a:r>
            <a:r>
              <a:rPr lang="az-Cyrl-AZ" dirty="0" smtClean="0"/>
              <a:t>є</a:t>
            </a:r>
            <a:r>
              <a:rPr lang="en-US" dirty="0" smtClean="0"/>
              <a:t> R</a:t>
            </a:r>
            <a:r>
              <a:rPr lang="en-US" dirty="0"/>
              <a:t>.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agar R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/>
              <a:t>transitif</a:t>
            </a:r>
            <a:endParaRPr lang="en-US" dirty="0"/>
          </a:p>
          <a:p>
            <a:pPr marL="339725" indent="-339725"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R </a:t>
            </a:r>
            <a:r>
              <a:rPr lang="en-US" dirty="0"/>
              <a:t>= </a:t>
            </a:r>
            <a:r>
              <a:rPr lang="en-US" dirty="0" smtClean="0"/>
              <a:t>{(</a:t>
            </a:r>
            <a:r>
              <a:rPr lang="en-US" dirty="0" err="1"/>
              <a:t>a,b</a:t>
            </a:r>
            <a:r>
              <a:rPr lang="en-US" dirty="0"/>
              <a:t>), (</a:t>
            </a:r>
            <a:r>
              <a:rPr lang="en-US" dirty="0" err="1"/>
              <a:t>a,c</a:t>
            </a:r>
            <a:r>
              <a:rPr lang="en-US" dirty="0"/>
              <a:t>), (</a:t>
            </a:r>
            <a:r>
              <a:rPr lang="en-US" dirty="0" err="1"/>
              <a:t>b,a</a:t>
            </a:r>
            <a:r>
              <a:rPr lang="en-US" dirty="0"/>
              <a:t>), </a:t>
            </a:r>
            <a:r>
              <a:rPr lang="en-US" dirty="0" smtClean="0"/>
              <a:t>(</a:t>
            </a:r>
            <a:r>
              <a:rPr lang="en-US" dirty="0" err="1"/>
              <a:t>c,a</a:t>
            </a:r>
            <a:r>
              <a:rPr lang="en-US" dirty="0"/>
              <a:t>), (</a:t>
            </a:r>
            <a:r>
              <a:rPr lang="en-US" dirty="0" err="1" smtClean="0"/>
              <a:t>c,b</a:t>
            </a:r>
            <a:r>
              <a:rPr lang="en-US" dirty="0" smtClean="0"/>
              <a:t>), (</a:t>
            </a:r>
            <a:r>
              <a:rPr lang="en-US" dirty="0" err="1" smtClean="0"/>
              <a:t>b,c</a:t>
            </a:r>
            <a:r>
              <a:rPr lang="en-US" smtClean="0"/>
              <a:t>)}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3851920" y="3297382"/>
            <a:ext cx="22860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11843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lain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={1,2,3,4}</a:t>
            </a:r>
          </a:p>
          <a:p>
            <a:r>
              <a:rPr lang="en-US" dirty="0" smtClean="0"/>
              <a:t>R = {(2,1),(3,1),(3,2),(4,1),(4,2),(4,3)}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transitif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Tinjau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600702"/>
              </p:ext>
            </p:extLst>
          </p:nvPr>
        </p:nvGraphicFramePr>
        <p:xfrm>
          <a:off x="1547664" y="4077072"/>
          <a:ext cx="4392487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596"/>
                <a:gridCol w="1089596"/>
                <a:gridCol w="22132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a,b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b,c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a,c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(3,2)</a:t>
                      </a:r>
                    </a:p>
                    <a:p>
                      <a:pPr algn="ctr"/>
                      <a:r>
                        <a:rPr lang="en-US" dirty="0" smtClean="0"/>
                        <a:t>(4,2)</a:t>
                      </a:r>
                    </a:p>
                    <a:p>
                      <a:pPr algn="ctr"/>
                      <a:r>
                        <a:rPr lang="en-US" dirty="0" smtClean="0"/>
                        <a:t>(4,3)</a:t>
                      </a:r>
                    </a:p>
                    <a:p>
                      <a:pPr algn="ctr"/>
                      <a:r>
                        <a:rPr lang="en-US" dirty="0" smtClean="0"/>
                        <a:t>(4,3)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(2,1)</a:t>
                      </a:r>
                    </a:p>
                    <a:p>
                      <a:pPr algn="ctr"/>
                      <a:r>
                        <a:rPr lang="en-US" dirty="0" smtClean="0"/>
                        <a:t>(2,1)</a:t>
                      </a:r>
                    </a:p>
                    <a:p>
                      <a:pPr algn="ctr"/>
                      <a:r>
                        <a:rPr lang="en-US" dirty="0" smtClean="0"/>
                        <a:t>(3,1)</a:t>
                      </a:r>
                    </a:p>
                    <a:p>
                      <a:pPr algn="ctr"/>
                      <a:r>
                        <a:rPr lang="en-US" dirty="0" smtClean="0"/>
                        <a:t>(3,2)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(3,1)</a:t>
                      </a:r>
                    </a:p>
                    <a:p>
                      <a:pPr algn="ctr"/>
                      <a:r>
                        <a:rPr lang="en-US" dirty="0" smtClean="0"/>
                        <a:t>(4,1)</a:t>
                      </a:r>
                    </a:p>
                    <a:p>
                      <a:pPr algn="ctr"/>
                      <a:r>
                        <a:rPr lang="en-US" dirty="0" smtClean="0"/>
                        <a:t>(4,1)</a:t>
                      </a:r>
                    </a:p>
                    <a:p>
                      <a:pPr algn="ctr"/>
                      <a:r>
                        <a:rPr lang="en-US" dirty="0" smtClean="0"/>
                        <a:t>(4,2)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147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err="1" smtClean="0"/>
              <a:t>Latihan</a:t>
            </a:r>
            <a:r>
              <a:rPr lang="en-US" sz="4000" dirty="0" smtClean="0"/>
              <a:t> </a:t>
            </a:r>
            <a:r>
              <a:rPr lang="en-US" sz="4000" dirty="0" err="1" smtClean="0"/>
              <a:t>soal-soal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001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1.Misalkan A </a:t>
            </a:r>
            <a:r>
              <a:rPr lang="en-US" dirty="0"/>
              <a:t>={</a:t>
            </a:r>
            <a:r>
              <a:rPr lang="en-US" dirty="0" smtClean="0"/>
              <a:t>1,2,3,4,5,6,7} </a:t>
            </a:r>
            <a:r>
              <a:rPr lang="en-US" dirty="0" err="1" smtClean="0"/>
              <a:t>dan</a:t>
            </a:r>
            <a:r>
              <a:rPr lang="en-US" dirty="0" smtClean="0"/>
              <a:t> B</a:t>
            </a:r>
            <a:r>
              <a:rPr lang="en-US" dirty="0"/>
              <a:t>={4, 5,6,7,8,9</a:t>
            </a:r>
            <a:r>
              <a:rPr lang="en-US" dirty="0" smtClean="0"/>
              <a:t>}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R </a:t>
            </a:r>
            <a:r>
              <a:rPr lang="en-US" dirty="0" err="1" smtClean="0"/>
              <a:t>dari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B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R = {(1,5),(4,5),(</a:t>
            </a:r>
            <a:r>
              <a:rPr lang="en-US" dirty="0" smtClean="0"/>
              <a:t>1,4</a:t>
            </a:r>
            <a:r>
              <a:rPr lang="en-US" dirty="0"/>
              <a:t>),(4,6),(3,7),(7,6)} </a:t>
            </a:r>
          </a:p>
          <a:p>
            <a:pPr marL="0" indent="0">
              <a:buNone/>
            </a:pPr>
            <a:r>
              <a:rPr lang="en-US" dirty="0" err="1"/>
              <a:t>Carilah</a:t>
            </a:r>
            <a:r>
              <a:rPr lang="en-US" dirty="0"/>
              <a:t>: Domain, range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R-</a:t>
            </a:r>
            <a:r>
              <a:rPr lang="en-US" baseline="30000" dirty="0"/>
              <a:t>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2.Misalkan </a:t>
            </a:r>
            <a:r>
              <a:rPr lang="en-US" dirty="0"/>
              <a:t>R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N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R ={(</a:t>
            </a:r>
            <a:r>
              <a:rPr lang="en-US" dirty="0" err="1"/>
              <a:t>x,y</a:t>
            </a:r>
            <a:r>
              <a:rPr lang="en-US" dirty="0"/>
              <a:t>)/ </a:t>
            </a:r>
            <a:r>
              <a:rPr lang="en-US" dirty="0" err="1" smtClean="0"/>
              <a:t>x,y</a:t>
            </a:r>
            <a:r>
              <a:rPr lang="en-US" dirty="0" smtClean="0"/>
              <a:t> </a:t>
            </a:r>
            <a:r>
              <a:rPr lang="az-Cyrl-AZ" dirty="0" smtClean="0"/>
              <a:t>є</a:t>
            </a:r>
            <a:r>
              <a:rPr lang="en-US" dirty="0" smtClean="0"/>
              <a:t> N; </a:t>
            </a:r>
            <a:r>
              <a:rPr lang="en-US" dirty="0" err="1" smtClean="0"/>
              <a:t>x,y</a:t>
            </a:r>
            <a:r>
              <a:rPr lang="en-US" dirty="0" smtClean="0"/>
              <a:t> &lt; 10; </a:t>
            </a:r>
            <a:r>
              <a:rPr lang="en-US" dirty="0"/>
              <a:t>x+3y =12}. </a:t>
            </a:r>
            <a:r>
              <a:rPr lang="en-US" dirty="0" err="1"/>
              <a:t>Tentukan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(a) </a:t>
            </a:r>
            <a:r>
              <a:rPr lang="en-US" dirty="0" err="1"/>
              <a:t>Tulis</a:t>
            </a:r>
            <a:r>
              <a:rPr lang="en-US" dirty="0"/>
              <a:t> 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terurut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fr-FR" dirty="0"/>
              <a:t>(b) </a:t>
            </a:r>
            <a:r>
              <a:rPr lang="fr-FR" dirty="0" err="1"/>
              <a:t>Carilah</a:t>
            </a:r>
            <a:r>
              <a:rPr lang="fr-FR" dirty="0"/>
              <a:t> </a:t>
            </a:r>
            <a:r>
              <a:rPr lang="fr-FR" dirty="0" err="1" smtClean="0"/>
              <a:t>domain</a:t>
            </a:r>
            <a:r>
              <a:rPr lang="fr-FR" dirty="0" smtClean="0"/>
              <a:t>, range </a:t>
            </a:r>
            <a:r>
              <a:rPr lang="fr-FR" dirty="0"/>
              <a:t>dan </a:t>
            </a:r>
            <a:r>
              <a:rPr lang="fr-FR" dirty="0" err="1"/>
              <a:t>invers</a:t>
            </a:r>
            <a:r>
              <a:rPr lang="fr-FR" dirty="0"/>
              <a:t> dari </a:t>
            </a:r>
            <a:r>
              <a:rPr lang="fr-FR" dirty="0" smtClean="0"/>
              <a:t>R</a:t>
            </a:r>
            <a:r>
              <a:rPr lang="fr-FR" baseline="30000" dirty="0" smtClean="0"/>
              <a:t>-1</a:t>
            </a:r>
            <a:r>
              <a:rPr lang="fr-FR" dirty="0" smtClean="0"/>
              <a:t> </a:t>
            </a: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3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463"/>
            <a:ext cx="8229600" cy="143510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Produk Kartesis (</a:t>
            </a:r>
            <a:r>
              <a:rPr lang="en-GB" i="1"/>
              <a:t>Cartesian Product</a:t>
            </a:r>
            <a:r>
              <a:rPr lang="en-GB"/>
              <a:t>)‏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97050"/>
            <a:ext cx="8229600" cy="2887663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400"/>
              <a:t>Produk kartesis dari himpunan </a:t>
            </a:r>
            <a:r>
              <a:rPr lang="en-GB" sz="2400" i="1"/>
              <a:t>S </a:t>
            </a:r>
            <a:r>
              <a:rPr lang="en-GB" sz="2400"/>
              <a:t>dan himpunan </a:t>
            </a:r>
            <a:r>
              <a:rPr lang="en-GB" sz="2400" i="1"/>
              <a:t>T </a:t>
            </a:r>
            <a:r>
              <a:rPr lang="en-GB" sz="2400"/>
              <a:t>adalah himpunan </a:t>
            </a:r>
            <a:r>
              <a:rPr lang="en-GB" sz="2400" i="1"/>
              <a:t>S </a:t>
            </a:r>
            <a:r>
              <a:rPr lang="en-GB" sz="2400"/>
              <a:t>x</a:t>
            </a:r>
            <a:r>
              <a:rPr lang="en-GB" sz="2400" i="1"/>
              <a:t>T</a:t>
            </a:r>
            <a:r>
              <a:rPr lang="en-GB" sz="2400"/>
              <a:t>  berikut ini.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2400"/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400"/>
              <a:t>	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2400"/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2400"/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2400"/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2400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 flipV="1">
            <a:off x="1401763" y="3282950"/>
            <a:ext cx="688975" cy="612775"/>
          </a:xfrm>
          <a:prstGeom prst="line">
            <a:avLst/>
          </a:prstGeom>
          <a:noFill/>
          <a:ln w="2556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65100" y="2462213"/>
            <a:ext cx="2555875" cy="823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 algn="ctr">
              <a:buClr>
                <a:srgbClr val="0000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CC"/>
                </a:solidFill>
              </a:rPr>
              <a:t>Produk kartesis </a:t>
            </a:r>
          </a:p>
          <a:p>
            <a:pPr algn="ctr">
              <a:buClr>
                <a:srgbClr val="0000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CC"/>
                </a:solidFill>
              </a:rPr>
              <a:t>dari </a:t>
            </a:r>
            <a:r>
              <a:rPr lang="en-GB" sz="2400" b="1" i="1">
                <a:solidFill>
                  <a:srgbClr val="0000CC"/>
                </a:solidFill>
              </a:rPr>
              <a:t>S </a:t>
            </a:r>
            <a:r>
              <a:rPr lang="en-GB" sz="2400" b="1">
                <a:solidFill>
                  <a:srgbClr val="0000CC"/>
                </a:solidFill>
              </a:rPr>
              <a:t>dan </a:t>
            </a:r>
            <a:r>
              <a:rPr lang="en-GB" sz="2400" b="1" i="1">
                <a:solidFill>
                  <a:srgbClr val="0000CC"/>
                </a:solidFill>
              </a:rPr>
              <a:t>T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4292600" y="4267200"/>
            <a:ext cx="784225" cy="868363"/>
          </a:xfrm>
          <a:prstGeom prst="line">
            <a:avLst/>
          </a:prstGeom>
          <a:noFill/>
          <a:ln w="2556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132138" y="5043488"/>
            <a:ext cx="2066925" cy="823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>
            <a:spAutoFit/>
          </a:bodyPr>
          <a:lstStyle/>
          <a:p>
            <a:pPr algn="ctr">
              <a:buClr>
                <a:srgbClr val="0000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>
                <a:solidFill>
                  <a:srgbClr val="0000CC"/>
                </a:solidFill>
              </a:rPr>
              <a:t>b</a:t>
            </a:r>
            <a:r>
              <a:rPr lang="en-GB" sz="2400" b="1">
                <a:solidFill>
                  <a:srgbClr val="0000CC"/>
                </a:solidFill>
              </a:rPr>
              <a:t> anggota himpunan </a:t>
            </a:r>
            <a:r>
              <a:rPr lang="en-GB" sz="2400" b="1" i="1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4165599" y="3282949"/>
            <a:ext cx="550863" cy="612775"/>
          </a:xfrm>
          <a:prstGeom prst="line">
            <a:avLst/>
          </a:prstGeom>
          <a:noFill/>
          <a:ln w="2556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492500" y="2420938"/>
            <a:ext cx="2881313" cy="823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>
            <a:spAutoFit/>
          </a:bodyPr>
          <a:lstStyle/>
          <a:p>
            <a:pPr algn="ctr">
              <a:buClr>
                <a:srgbClr val="0000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CC"/>
                </a:solidFill>
              </a:rPr>
              <a:t>Pasangan terurut/ </a:t>
            </a:r>
            <a:r>
              <a:rPr lang="en-GB" sz="2400" b="1" i="1">
                <a:solidFill>
                  <a:srgbClr val="0000CC"/>
                </a:solidFill>
              </a:rPr>
              <a:t>ordered tuple </a:t>
            </a:r>
            <a:r>
              <a:rPr lang="en-GB" sz="2400" b="1">
                <a:solidFill>
                  <a:srgbClr val="0000CC"/>
                </a:solidFill>
              </a:rPr>
              <a:t>(</a:t>
            </a:r>
            <a:r>
              <a:rPr lang="en-GB" sz="2400" b="1" i="1">
                <a:solidFill>
                  <a:srgbClr val="0000CC"/>
                </a:solidFill>
              </a:rPr>
              <a:t>b</a:t>
            </a:r>
            <a:r>
              <a:rPr lang="en-GB" sz="2400" b="1">
                <a:solidFill>
                  <a:srgbClr val="0000CC"/>
                </a:solidFill>
              </a:rPr>
              <a:t>,</a:t>
            </a:r>
            <a:r>
              <a:rPr lang="en-GB" sz="2400" b="1" i="1">
                <a:solidFill>
                  <a:srgbClr val="0000CC"/>
                </a:solidFill>
              </a:rPr>
              <a:t>c</a:t>
            </a:r>
            <a:r>
              <a:rPr lang="en-GB" sz="2400" b="1">
                <a:solidFill>
                  <a:srgbClr val="0000CC"/>
                </a:solidFill>
              </a:rPr>
              <a:t>)‏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 flipV="1">
            <a:off x="6621463" y="4291013"/>
            <a:ext cx="473075" cy="795337"/>
          </a:xfrm>
          <a:prstGeom prst="line">
            <a:avLst/>
          </a:prstGeom>
          <a:noFill/>
          <a:ln w="2556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083300" y="5013325"/>
            <a:ext cx="1911350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 algn="ctr">
              <a:buClr>
                <a:srgbClr val="0000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i="1">
                <a:solidFill>
                  <a:srgbClr val="0000CC"/>
                </a:solidFill>
              </a:rPr>
              <a:t>c </a:t>
            </a:r>
            <a:r>
              <a:rPr lang="en-GB" sz="2400" b="1">
                <a:solidFill>
                  <a:srgbClr val="0000CC"/>
                </a:solidFill>
              </a:rPr>
              <a:t>anggota </a:t>
            </a:r>
          </a:p>
          <a:p>
            <a:pPr algn="ctr">
              <a:buClr>
                <a:srgbClr val="0000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CC"/>
                </a:solidFill>
              </a:rPr>
              <a:t>himpunan </a:t>
            </a:r>
            <a:r>
              <a:rPr lang="en-GB" sz="2400" b="1" i="1">
                <a:solidFill>
                  <a:srgbClr val="0000CC"/>
                </a:solidFill>
              </a:rPr>
              <a:t>T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476375" y="3870325"/>
            <a:ext cx="6119813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>
                <a:solidFill>
                  <a:srgbClr val="000000"/>
                </a:solidFill>
                <a:latin typeface="Tahoma" charset="0"/>
              </a:rPr>
              <a:t>S</a:t>
            </a:r>
            <a:r>
              <a:rPr lang="en-GB" sz="2800" b="1">
                <a:solidFill>
                  <a:srgbClr val="000000"/>
                </a:solidFill>
                <a:latin typeface="Tahoma" charset="0"/>
              </a:rPr>
              <a:t> x</a:t>
            </a:r>
            <a:r>
              <a:rPr lang="en-GB" sz="2800" b="1" i="1">
                <a:solidFill>
                  <a:srgbClr val="000000"/>
                </a:solidFill>
                <a:latin typeface="Tahoma" charset="0"/>
              </a:rPr>
              <a:t>T</a:t>
            </a:r>
            <a:r>
              <a:rPr lang="en-GB" sz="2800" b="1">
                <a:solidFill>
                  <a:srgbClr val="000000"/>
                </a:solidFill>
                <a:latin typeface="Tahoma" charset="0"/>
              </a:rPr>
              <a:t> = { (</a:t>
            </a:r>
            <a:r>
              <a:rPr lang="en-GB" sz="2800" b="1" i="1">
                <a:solidFill>
                  <a:srgbClr val="000000"/>
                </a:solidFill>
                <a:latin typeface="Tahoma" charset="0"/>
              </a:rPr>
              <a:t>b</a:t>
            </a:r>
            <a:r>
              <a:rPr lang="en-GB" sz="2800" b="1">
                <a:solidFill>
                  <a:srgbClr val="000000"/>
                </a:solidFill>
                <a:latin typeface="Tahoma" charset="0"/>
              </a:rPr>
              <a:t>, </a:t>
            </a:r>
            <a:r>
              <a:rPr lang="en-GB" sz="2800" b="1" i="1">
                <a:solidFill>
                  <a:srgbClr val="000000"/>
                </a:solidFill>
                <a:latin typeface="Tahoma" charset="0"/>
              </a:rPr>
              <a:t>c</a:t>
            </a:r>
            <a:r>
              <a:rPr lang="en-GB" sz="2800" b="1">
                <a:solidFill>
                  <a:srgbClr val="000000"/>
                </a:solidFill>
                <a:latin typeface="Tahoma" charset="0"/>
              </a:rPr>
              <a:t>) l </a:t>
            </a:r>
            <a:r>
              <a:rPr lang="en-GB" sz="2800" b="1" i="1">
                <a:solidFill>
                  <a:srgbClr val="000000"/>
                </a:solidFill>
                <a:latin typeface="Tahoma" charset="0"/>
              </a:rPr>
              <a:t>b </a:t>
            </a:r>
            <a:r>
              <a:rPr lang="en-GB" sz="2800" b="1">
                <a:solidFill>
                  <a:srgbClr val="000000"/>
                </a:solidFill>
                <a:latin typeface="Tahoma" charset="0"/>
              </a:rPr>
              <a:t>∈</a:t>
            </a:r>
            <a:r>
              <a:rPr lang="en-GB" sz="2800" b="1" i="1">
                <a:solidFill>
                  <a:srgbClr val="000000"/>
                </a:solidFill>
                <a:latin typeface="Tahoma" charset="0"/>
              </a:rPr>
              <a:t>S </a:t>
            </a:r>
            <a:r>
              <a:rPr lang="en-GB" sz="2800" b="1">
                <a:solidFill>
                  <a:srgbClr val="000000"/>
                </a:solidFill>
                <a:latin typeface="Tahoma" charset="0"/>
              </a:rPr>
              <a:t>∧ </a:t>
            </a:r>
            <a:r>
              <a:rPr lang="en-GB" sz="2800" b="1" i="1">
                <a:solidFill>
                  <a:srgbClr val="000000"/>
                </a:solidFill>
                <a:latin typeface="Tahoma" charset="0"/>
              </a:rPr>
              <a:t>c </a:t>
            </a:r>
            <a:r>
              <a:rPr lang="en-GB" sz="2800" b="1">
                <a:solidFill>
                  <a:srgbClr val="000000"/>
                </a:solidFill>
                <a:latin typeface="Tahoma" charset="0"/>
              </a:rPr>
              <a:t>∈</a:t>
            </a:r>
            <a:r>
              <a:rPr lang="en-GB" sz="2800" b="1" i="1">
                <a:solidFill>
                  <a:srgbClr val="000000"/>
                </a:solidFill>
                <a:latin typeface="Tahoma" charset="0"/>
              </a:rPr>
              <a:t>T </a:t>
            </a:r>
            <a:r>
              <a:rPr lang="en-GB" sz="2800" b="1">
                <a:solidFill>
                  <a:srgbClr val="000000"/>
                </a:solidFill>
                <a:latin typeface="Tahoma" charset="0"/>
              </a:rPr>
              <a:t>}</a:t>
            </a:r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r:id="rId4" imgW="73080" imgH="178200" progId="Equation.3">
                  <p:embed/>
                </p:oleObj>
              </mc:Choice>
              <mc:Fallback>
                <p:oleObj r:id="rId4" imgW="73080" imgH="178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 additive="repl">
                                        <p:cTn id="1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 additive="repl">
                                        <p:cTn id="2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 additive="repl">
                                        <p:cTn id="3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 additive="repl">
                                        <p:cTn id="43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7" grpId="0" animBg="1"/>
      <p:bldP spid="8199" grpId="0" animBg="1"/>
      <p:bldP spid="820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relasi</a:t>
            </a:r>
            <a:r>
              <a:rPr lang="en-US" dirty="0"/>
              <a:t> 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A ={1, 2, 3, 4}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/>
              <a:t>={1, 3, 5},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"x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 smtClean="0"/>
              <a:t>kecil</a:t>
            </a:r>
            <a:r>
              <a:rPr lang="en-US" i="1" dirty="0" smtClean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dirty="0"/>
              <a:t>y" </a:t>
            </a:r>
          </a:p>
          <a:p>
            <a:pPr marL="0" indent="0">
              <a:buNone/>
            </a:pPr>
            <a:r>
              <a:rPr lang="en-US" dirty="0" smtClean="0"/>
              <a:t>(a) </a:t>
            </a:r>
            <a:r>
              <a:rPr lang="en-US" dirty="0" err="1"/>
              <a:t>Tulis</a:t>
            </a:r>
            <a:r>
              <a:rPr lang="en-US" dirty="0"/>
              <a:t> R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terurut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pt-BR" dirty="0" smtClean="0"/>
              <a:t>(b) </a:t>
            </a:r>
            <a:r>
              <a:rPr lang="pt-BR" dirty="0"/>
              <a:t>Gambarkan R pada diagram koordinat A x </a:t>
            </a:r>
            <a:r>
              <a:rPr lang="pt-BR" i="1" dirty="0"/>
              <a:t>B </a:t>
            </a:r>
            <a:endParaRPr lang="pt-BR" dirty="0"/>
          </a:p>
          <a:p>
            <a:pPr marL="0" indent="0">
              <a:buNone/>
            </a:pPr>
            <a:r>
              <a:rPr lang="en-US" dirty="0" smtClean="0"/>
              <a:t>(c)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invers R-</a:t>
            </a:r>
            <a:r>
              <a:rPr lang="en-US" baseline="30000" dirty="0"/>
              <a:t>1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Tulislah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berurut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R </a:t>
            </a:r>
            <a:r>
              <a:rPr lang="en-US" dirty="0" err="1" smtClean="0"/>
              <a:t>dari</a:t>
            </a:r>
            <a:r>
              <a:rPr lang="en-US" dirty="0" smtClean="0"/>
              <a:t> A </a:t>
            </a:r>
            <a:r>
              <a:rPr lang="en-US" i="1" dirty="0" smtClean="0"/>
              <a:t>= </a:t>
            </a:r>
            <a:r>
              <a:rPr lang="en-US" i="1" dirty="0"/>
              <a:t>{0, 1, 2, 3, 4}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/>
              <a:t>B = {0, 1, 2, 3}, </a:t>
            </a:r>
            <a:r>
              <a:rPr lang="en-US" i="1" dirty="0" err="1" smtClean="0"/>
              <a:t>dimana</a:t>
            </a:r>
            <a:r>
              <a:rPr lang="en-US" i="1" dirty="0" smtClean="0"/>
              <a:t> (a</a:t>
            </a:r>
            <a:r>
              <a:rPr lang="en-US" i="1" dirty="0"/>
              <a:t>, b) ∈ </a:t>
            </a:r>
            <a:r>
              <a:rPr lang="en-US" i="1" dirty="0" smtClean="0"/>
              <a:t>R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endParaRPr lang="en-US" dirty="0"/>
          </a:p>
          <a:p>
            <a:pPr lvl="1">
              <a:buNone/>
            </a:pPr>
            <a:r>
              <a:rPr lang="pt-BR" dirty="0"/>
              <a:t>a) </a:t>
            </a:r>
            <a:r>
              <a:rPr lang="pt-BR" i="1" dirty="0"/>
              <a:t>a = b. </a:t>
            </a:r>
            <a:endParaRPr lang="pt-BR" i="1" dirty="0" smtClean="0"/>
          </a:p>
          <a:p>
            <a:pPr lvl="1">
              <a:buNone/>
            </a:pPr>
            <a:r>
              <a:rPr lang="pt-BR" i="1" dirty="0" smtClean="0"/>
              <a:t>b</a:t>
            </a:r>
            <a:r>
              <a:rPr lang="pt-BR" i="1" dirty="0"/>
              <a:t>) a + b = 4.</a:t>
            </a:r>
          </a:p>
          <a:p>
            <a:pPr lvl="1">
              <a:buNone/>
            </a:pPr>
            <a:r>
              <a:rPr lang="pt-BR" dirty="0"/>
              <a:t>c) </a:t>
            </a:r>
            <a:r>
              <a:rPr lang="pt-BR" i="1" dirty="0"/>
              <a:t>a &gt; b. </a:t>
            </a:r>
            <a:endParaRPr lang="pt-BR" i="1" dirty="0" smtClean="0"/>
          </a:p>
          <a:p>
            <a:pPr lvl="1">
              <a:buNone/>
            </a:pPr>
            <a:r>
              <a:rPr lang="pt-BR" i="1" dirty="0" smtClean="0"/>
              <a:t>d</a:t>
            </a:r>
            <a:r>
              <a:rPr lang="pt-BR" i="1" dirty="0"/>
              <a:t>) a | b</a:t>
            </a:r>
            <a:r>
              <a:rPr lang="pt-BR" i="1" dirty="0" smtClean="0"/>
              <a:t>.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{</a:t>
            </a:r>
            <a:r>
              <a:rPr lang="en-US" dirty="0"/>
              <a:t>1, 2, 3, 4},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refleksif</a:t>
            </a:r>
            <a:r>
              <a:rPr lang="en-US" dirty="0" smtClean="0"/>
              <a:t>, </a:t>
            </a:r>
            <a:r>
              <a:rPr lang="en-US" dirty="0" err="1" smtClean="0"/>
              <a:t>simetris</a:t>
            </a:r>
            <a:r>
              <a:rPr lang="en-US" dirty="0" smtClean="0"/>
              <a:t>, </a:t>
            </a:r>
            <a:r>
              <a:rPr lang="en-US" dirty="0" err="1" smtClean="0"/>
              <a:t>antisimetris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transitif</a:t>
            </a:r>
            <a:endParaRPr lang="en-US" dirty="0" smtClean="0"/>
          </a:p>
          <a:p>
            <a:pPr lvl="1">
              <a:buNone/>
            </a:pPr>
            <a:r>
              <a:rPr lang="pt-BR" dirty="0" smtClean="0"/>
              <a:t>a</a:t>
            </a:r>
            <a:r>
              <a:rPr lang="pt-BR" dirty="0"/>
              <a:t>) {</a:t>
            </a:r>
            <a:r>
              <a:rPr lang="pt-BR" i="1" dirty="0"/>
              <a:t>(2, 2), (2, 3), (2, 4), (3, 2), (3, 3), (3, 4)}</a:t>
            </a:r>
          </a:p>
          <a:p>
            <a:pPr lvl="1">
              <a:buNone/>
            </a:pPr>
            <a:r>
              <a:rPr lang="pl-PL" dirty="0"/>
              <a:t>b) {</a:t>
            </a:r>
            <a:r>
              <a:rPr lang="pl-PL" i="1" dirty="0"/>
              <a:t>(1, 1), (1, 2), (2, 1), (2, 2), (3, 3), (4, 4)}</a:t>
            </a:r>
          </a:p>
          <a:p>
            <a:pPr lvl="1">
              <a:buNone/>
            </a:pPr>
            <a:r>
              <a:rPr lang="en-US" dirty="0"/>
              <a:t>c) {</a:t>
            </a:r>
            <a:r>
              <a:rPr lang="en-US" i="1" dirty="0"/>
              <a:t>(2, 4), (4, 2)}</a:t>
            </a:r>
          </a:p>
          <a:p>
            <a:pPr lvl="1">
              <a:buNone/>
            </a:pPr>
            <a:r>
              <a:rPr lang="en-US" dirty="0"/>
              <a:t>d) {</a:t>
            </a:r>
            <a:r>
              <a:rPr lang="en-US" i="1" dirty="0"/>
              <a:t>(1, 2), (2, 3), (3, 4)}</a:t>
            </a:r>
          </a:p>
          <a:p>
            <a:pPr lvl="1">
              <a:buNone/>
            </a:pPr>
            <a:r>
              <a:rPr lang="en-US" dirty="0"/>
              <a:t>e) {</a:t>
            </a:r>
            <a:r>
              <a:rPr lang="en-US" i="1" dirty="0"/>
              <a:t>(1, 1), (2, 2), (3, 3), (4, 4)}</a:t>
            </a:r>
          </a:p>
          <a:p>
            <a:pPr lvl="1">
              <a:buNone/>
            </a:pPr>
            <a:r>
              <a:rPr lang="en-US" dirty="0"/>
              <a:t>f ) {</a:t>
            </a:r>
            <a:r>
              <a:rPr lang="en-US" i="1" dirty="0"/>
              <a:t>(1, 3), (1, 4), (2, 3), (2, 4), (3, 1), (3, 4)}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Let </a:t>
            </a:r>
            <a:r>
              <a:rPr lang="en-US" i="1" dirty="0"/>
              <a:t>R be the relation {(1, 2), (1, 3), (2, 3), (2, 4), (3, 1</a:t>
            </a:r>
            <a:r>
              <a:rPr lang="en-US" i="1" dirty="0" smtClean="0"/>
              <a:t>)}, </a:t>
            </a:r>
            <a:r>
              <a:rPr lang="en-US" dirty="0" smtClean="0"/>
              <a:t>and </a:t>
            </a:r>
            <a:r>
              <a:rPr lang="en-US" dirty="0"/>
              <a:t>let </a:t>
            </a:r>
            <a:r>
              <a:rPr lang="en-US" i="1" dirty="0"/>
              <a:t>S be the relation {(2, 1), (3, 1), (3, 2), (4, 2</a:t>
            </a:r>
            <a:r>
              <a:rPr lang="en-US" i="1" dirty="0" smtClean="0"/>
              <a:t>)}. </a:t>
            </a:r>
            <a:r>
              <a:rPr lang="en-US" dirty="0" smtClean="0"/>
              <a:t>Find </a:t>
            </a:r>
            <a:r>
              <a:rPr lang="en-US" i="1" dirty="0"/>
              <a:t>S ◦R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	</a:t>
            </a:r>
            <a:r>
              <a:rPr lang="id-ID" dirty="0" smtClean="0"/>
              <a:t>Diketahui </a:t>
            </a:r>
            <a:r>
              <a:rPr lang="id-ID" dirty="0"/>
              <a:t>himpunan </a:t>
            </a:r>
            <a:r>
              <a:rPr lang="id-ID" i="1" dirty="0"/>
              <a:t>A</a:t>
            </a:r>
            <a:r>
              <a:rPr lang="id-ID" dirty="0"/>
              <a:t> = {1, 2, 3, 4, 5}</a:t>
            </a:r>
            <a:r>
              <a:rPr lang="en-US" dirty="0"/>
              <a:t>. T</a:t>
            </a:r>
            <a:r>
              <a:rPr lang="id-ID" dirty="0"/>
              <a:t>erdapat relasi </a:t>
            </a:r>
            <a:r>
              <a:rPr lang="id-ID" i="1" dirty="0"/>
              <a:t>R</a:t>
            </a:r>
            <a:r>
              <a:rPr lang="id-ID" dirty="0"/>
              <a:t> yang memenuhi: </a:t>
            </a:r>
            <a:r>
              <a:rPr lang="id-ID" i="1" dirty="0"/>
              <a:t>R</a:t>
            </a:r>
            <a:r>
              <a:rPr lang="id-ID" dirty="0"/>
              <a:t> : (</a:t>
            </a:r>
            <a:r>
              <a:rPr lang="id-ID" i="1" dirty="0"/>
              <a:t>x </a:t>
            </a:r>
            <a:r>
              <a:rPr lang="id-ID" dirty="0"/>
              <a:t>+ </a:t>
            </a:r>
            <a:r>
              <a:rPr lang="id-ID" i="1" dirty="0"/>
              <a:t>y</a:t>
            </a:r>
            <a:r>
              <a:rPr lang="id-ID" dirty="0"/>
              <a:t>) Є </a:t>
            </a:r>
            <a:r>
              <a:rPr lang="id-ID" i="1" dirty="0"/>
              <a:t>A</a:t>
            </a:r>
            <a:r>
              <a:rPr lang="en-US" dirty="0"/>
              <a:t>. </a:t>
            </a:r>
            <a:r>
              <a:rPr lang="id-ID" dirty="0"/>
              <a:t>Periksalah apakah relasi tersebut bersifat :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refleksif</a:t>
            </a:r>
            <a:r>
              <a:rPr lang="en-US" dirty="0" smtClean="0"/>
              <a:t>, </a:t>
            </a:r>
            <a:r>
              <a:rPr lang="en-US" dirty="0" err="1" smtClean="0"/>
              <a:t>simetris</a:t>
            </a:r>
            <a:r>
              <a:rPr lang="en-US" dirty="0" smtClean="0"/>
              <a:t>, </a:t>
            </a:r>
            <a:r>
              <a:rPr lang="en-US" dirty="0" err="1" smtClean="0"/>
              <a:t>antisimetris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transitif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diagram </a:t>
            </a:r>
            <a:r>
              <a:rPr lang="en-US" dirty="0" err="1"/>
              <a:t>panah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….</a:t>
            </a:r>
          </a:p>
          <a:p>
            <a:pPr>
              <a:buNone/>
            </a:pPr>
            <a:r>
              <a:rPr lang="en-US" dirty="0"/>
              <a:t>a.  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pPr>
              <a:buNone/>
            </a:pPr>
            <a:r>
              <a:rPr lang="en-US" dirty="0"/>
              <a:t>b.  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pPr>
              <a:buNone/>
            </a:pPr>
            <a:r>
              <a:rPr lang="en-US" dirty="0"/>
              <a:t>c.  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pPr>
              <a:buNone/>
            </a:pPr>
            <a:r>
              <a:rPr lang="en-US" dirty="0"/>
              <a:t>d.   </a:t>
            </a:r>
            <a:r>
              <a:rPr lang="en-US" dirty="0" err="1"/>
              <a:t>kuadrat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1026" name="Picture 2" descr="Presentati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047999"/>
            <a:ext cx="3505200" cy="300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ke</a:t>
            </a:r>
            <a:r>
              <a:rPr lang="en-US" dirty="0"/>
              <a:t> B yang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diagram </a:t>
            </a:r>
            <a:r>
              <a:rPr lang="en-US" dirty="0" err="1"/>
              <a:t>Cartesius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….</a:t>
            </a:r>
          </a:p>
          <a:p>
            <a:r>
              <a:rPr lang="en-US" dirty="0" err="1"/>
              <a:t>kelipatan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050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7432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/>
              <a:t>Domain </a:t>
            </a:r>
            <a:r>
              <a:rPr lang="en-US" dirty="0" err="1"/>
              <a:t>dari</a:t>
            </a:r>
            <a:r>
              <a:rPr lang="en-US" dirty="0"/>
              <a:t> diagram </a:t>
            </a:r>
            <a:r>
              <a:rPr lang="en-US" dirty="0" err="1"/>
              <a:t>panah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….</a:t>
            </a:r>
          </a:p>
          <a:p>
            <a:pPr>
              <a:buNone/>
            </a:pPr>
            <a:r>
              <a:rPr lang="en-US" dirty="0"/>
              <a:t>a.   {1, 2, 3, 4}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en-US" dirty="0"/>
              <a:t>.   {1, 2, 6}</a:t>
            </a:r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/>
              <a:t>.   {1, 6}</a:t>
            </a:r>
          </a:p>
          <a:p>
            <a:pPr>
              <a:buNone/>
            </a:pPr>
            <a:r>
              <a:rPr lang="en-US" dirty="0" smtClean="0"/>
              <a:t>d</a:t>
            </a:r>
            <a:r>
              <a:rPr lang="en-US" dirty="0"/>
              <a:t>.   { 3 }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743200"/>
            <a:ext cx="3505200" cy="321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reflexive</a:t>
            </a:r>
            <a:r>
              <a:rPr lang="en-US" dirty="0"/>
              <a:t>, </a:t>
            </a:r>
            <a:r>
              <a:rPr lang="en-US" b="1" dirty="0" smtClean="0"/>
              <a:t>symmetric</a:t>
            </a:r>
            <a:r>
              <a:rPr lang="en-US" dirty="0" smtClean="0"/>
              <a:t>, </a:t>
            </a:r>
            <a:r>
              <a:rPr lang="en-US" dirty="0" err="1"/>
              <a:t>antisymmetric</a:t>
            </a:r>
            <a:r>
              <a:rPr lang="en-US" dirty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smtClean="0"/>
              <a:t>atau </a:t>
            </a:r>
            <a:r>
              <a:rPr lang="en-US" dirty="0" smtClean="0"/>
              <a:t>transitive</a:t>
            </a:r>
            <a:r>
              <a:rPr lang="en-US" dirty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(x</a:t>
            </a:r>
            <a:r>
              <a:rPr lang="en-US" dirty="0"/>
              <a:t>, y) ∈ R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657600"/>
            <a:ext cx="704312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12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Contoh Produk Kartesis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202531"/>
            <a:ext cx="4408488" cy="4530725"/>
          </a:xfrm>
          <a:ln/>
        </p:spPr>
        <p:txBody>
          <a:bodyPr/>
          <a:lstStyle/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/>
              <a:t>S</a:t>
            </a:r>
            <a:r>
              <a:rPr lang="en-GB" dirty="0"/>
              <a:t> = { 0, 1, 2}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/>
              <a:t>T</a:t>
            </a:r>
            <a:r>
              <a:rPr lang="en-GB" dirty="0"/>
              <a:t> = {</a:t>
            </a:r>
            <a:r>
              <a:rPr lang="en-GB" i="1" dirty="0"/>
              <a:t>a</a:t>
            </a:r>
            <a:r>
              <a:rPr lang="en-GB" dirty="0"/>
              <a:t>, </a:t>
            </a:r>
            <a:r>
              <a:rPr lang="en-GB" i="1" dirty="0"/>
              <a:t>b</a:t>
            </a:r>
            <a:r>
              <a:rPr lang="en-GB" dirty="0"/>
              <a:t>}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 smtClean="0"/>
              <a:t>           S</a:t>
            </a:r>
            <a:r>
              <a:rPr lang="en-GB" dirty="0" smtClean="0"/>
              <a:t> </a:t>
            </a:r>
            <a:r>
              <a:rPr lang="en-GB" dirty="0"/>
              <a:t>x </a:t>
            </a:r>
            <a:r>
              <a:rPr lang="en-GB" i="1" dirty="0"/>
              <a:t>T</a:t>
            </a:r>
            <a:r>
              <a:rPr lang="en-GB" dirty="0"/>
              <a:t>  = ?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1166813" y="3836988"/>
            <a:ext cx="184150" cy="48101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5650" y="2852738"/>
            <a:ext cx="2951163" cy="2301875"/>
            <a:chOff x="476" y="1797"/>
            <a:chExt cx="1859" cy="1450"/>
          </a:xfrm>
        </p:grpSpPr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476" y="1842"/>
              <a:ext cx="590" cy="1406"/>
            </a:xfrm>
            <a:prstGeom prst="ellipse">
              <a:avLst/>
            </a:prstGeom>
            <a:solidFill>
              <a:srgbClr val="6666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612" y="1978"/>
              <a:ext cx="272" cy="1145"/>
            </a:xfrm>
            <a:prstGeom prst="rect">
              <a:avLst/>
            </a:prstGeom>
            <a:solidFill>
              <a:srgbClr val="6666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750"/>
                </a:spcBef>
                <a:buClr>
                  <a:srgbClr val="FFFFFF"/>
                </a:buClr>
                <a:buFont typeface="Tahom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>
                  <a:solidFill>
                    <a:srgbClr val="FFFFFF"/>
                  </a:solidFill>
                  <a:latin typeface="Tahoma" charset="0"/>
                </a:rPr>
                <a:t>0</a:t>
              </a:r>
            </a:p>
            <a:p>
              <a:pPr>
                <a:spcBef>
                  <a:spcPts val="1750"/>
                </a:spcBef>
                <a:buClr>
                  <a:srgbClr val="FFFFFF"/>
                </a:buClr>
                <a:buFont typeface="Tahom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>
                  <a:solidFill>
                    <a:srgbClr val="FFFFFF"/>
                  </a:solidFill>
                  <a:latin typeface="Tahoma" charset="0"/>
                </a:rPr>
                <a:t>1</a:t>
              </a:r>
            </a:p>
            <a:p>
              <a:pPr>
                <a:spcBef>
                  <a:spcPts val="1750"/>
                </a:spcBef>
                <a:buClr>
                  <a:srgbClr val="FFFFFF"/>
                </a:buClr>
                <a:buFont typeface="Tahom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>
                  <a:solidFill>
                    <a:srgbClr val="FFFFFF"/>
                  </a:solidFill>
                  <a:latin typeface="Tahoma" charset="0"/>
                </a:rPr>
                <a:t>2</a:t>
              </a:r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1746" y="1797"/>
              <a:ext cx="590" cy="1406"/>
            </a:xfrm>
            <a:prstGeom prst="ellipse">
              <a:avLst/>
            </a:prstGeom>
            <a:solidFill>
              <a:srgbClr val="6666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1927" y="2069"/>
              <a:ext cx="272" cy="737"/>
            </a:xfrm>
            <a:prstGeom prst="rect">
              <a:avLst/>
            </a:prstGeom>
            <a:solidFill>
              <a:srgbClr val="6666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750"/>
                </a:spcBef>
                <a:buClr>
                  <a:srgbClr val="FFFFFF"/>
                </a:buClr>
                <a:buFont typeface="Tahom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 i="1">
                  <a:solidFill>
                    <a:srgbClr val="FFFFFF"/>
                  </a:solidFill>
                  <a:latin typeface="Tahoma" charset="0"/>
                </a:rPr>
                <a:t>a</a:t>
              </a:r>
            </a:p>
            <a:p>
              <a:pPr>
                <a:spcBef>
                  <a:spcPts val="1750"/>
                </a:spcBef>
                <a:buClr>
                  <a:srgbClr val="FFFFFF"/>
                </a:buClr>
                <a:buFont typeface="Tahom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 i="1">
                  <a:solidFill>
                    <a:srgbClr val="FFFFFF"/>
                  </a:solidFill>
                  <a:latin typeface="Tahoma" charset="0"/>
                </a:rPr>
                <a:t>b</a:t>
              </a:r>
            </a:p>
          </p:txBody>
        </p:sp>
      </p:grp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331913" y="3355975"/>
            <a:ext cx="1800225" cy="8651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331913" y="3355975"/>
            <a:ext cx="1800225" cy="215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1290638" y="3643313"/>
            <a:ext cx="1800225" cy="434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1331913" y="4076700"/>
            <a:ext cx="1800225" cy="215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1331913" y="3714750"/>
            <a:ext cx="1871662" cy="939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1331913" y="4362450"/>
            <a:ext cx="1800225" cy="2921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39750" y="5300663"/>
            <a:ext cx="3529013" cy="862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>
                <a:solidFill>
                  <a:srgbClr val="000000"/>
                </a:solidFill>
              </a:rPr>
              <a:t>S</a:t>
            </a:r>
            <a:r>
              <a:rPr lang="en-GB" sz="2000" b="1">
                <a:solidFill>
                  <a:srgbClr val="000000"/>
                </a:solidFill>
              </a:rPr>
              <a:t>x</a:t>
            </a:r>
            <a:r>
              <a:rPr lang="en-GB" sz="2000" b="1" i="1">
                <a:solidFill>
                  <a:srgbClr val="000000"/>
                </a:solidFill>
              </a:rPr>
              <a:t>T</a:t>
            </a:r>
            <a:r>
              <a:rPr lang="en-GB" sz="2000" b="1">
                <a:solidFill>
                  <a:srgbClr val="000000"/>
                </a:solidFill>
              </a:rPr>
              <a:t> = { (0,</a:t>
            </a:r>
            <a:r>
              <a:rPr lang="en-GB" sz="2000" b="1" i="1">
                <a:solidFill>
                  <a:srgbClr val="000000"/>
                </a:solidFill>
              </a:rPr>
              <a:t>a</a:t>
            </a:r>
            <a:r>
              <a:rPr lang="en-GB" sz="2000" b="1">
                <a:solidFill>
                  <a:srgbClr val="000000"/>
                </a:solidFill>
              </a:rPr>
              <a:t>), (0,</a:t>
            </a:r>
            <a:r>
              <a:rPr lang="en-GB" sz="2000" b="1" i="1">
                <a:solidFill>
                  <a:srgbClr val="000000"/>
                </a:solidFill>
              </a:rPr>
              <a:t>b</a:t>
            </a:r>
            <a:r>
              <a:rPr lang="en-GB" sz="2000" b="1">
                <a:solidFill>
                  <a:srgbClr val="000000"/>
                </a:solidFill>
              </a:rPr>
              <a:t>), (1,</a:t>
            </a:r>
            <a:r>
              <a:rPr lang="en-GB" sz="2000" b="1" i="1">
                <a:solidFill>
                  <a:srgbClr val="000000"/>
                </a:solidFill>
              </a:rPr>
              <a:t>a</a:t>
            </a:r>
            <a:r>
              <a:rPr lang="en-GB" sz="2000" b="1">
                <a:solidFill>
                  <a:srgbClr val="000000"/>
                </a:solidFill>
              </a:rPr>
              <a:t>), </a:t>
            </a:r>
          </a:p>
          <a:p>
            <a:pPr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>
                <a:solidFill>
                  <a:srgbClr val="000000"/>
                </a:solidFill>
              </a:rPr>
              <a:t>             (1,</a:t>
            </a:r>
            <a:r>
              <a:rPr lang="en-GB" sz="2000" b="1" i="1">
                <a:solidFill>
                  <a:srgbClr val="000000"/>
                </a:solidFill>
              </a:rPr>
              <a:t>b</a:t>
            </a:r>
            <a:r>
              <a:rPr lang="en-GB" sz="2000" b="1">
                <a:solidFill>
                  <a:srgbClr val="000000"/>
                </a:solidFill>
              </a:rPr>
              <a:t>), (2,</a:t>
            </a:r>
            <a:r>
              <a:rPr lang="en-GB" sz="2000" b="1" i="1">
                <a:solidFill>
                  <a:srgbClr val="000000"/>
                </a:solidFill>
              </a:rPr>
              <a:t>a</a:t>
            </a:r>
            <a:r>
              <a:rPr lang="en-GB" sz="2000" b="1">
                <a:solidFill>
                  <a:srgbClr val="000000"/>
                </a:solidFill>
              </a:rPr>
              <a:t>), (2,</a:t>
            </a:r>
            <a:r>
              <a:rPr lang="en-GB" sz="2000" b="1" i="1">
                <a:solidFill>
                  <a:srgbClr val="000000"/>
                </a:solidFill>
              </a:rPr>
              <a:t>b</a:t>
            </a:r>
            <a:r>
              <a:rPr lang="en-GB" sz="2000" b="1">
                <a:solidFill>
                  <a:srgbClr val="000000"/>
                </a:solidFill>
              </a:rPr>
              <a:t>) }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579765" y="2332236"/>
            <a:ext cx="2160587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750"/>
              </a:spcBef>
              <a:buFont typeface="Tahom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i="1" dirty="0">
                <a:solidFill>
                  <a:srgbClr val="000000"/>
                </a:solidFill>
                <a:latin typeface="Tahoma" charset="0"/>
              </a:rPr>
              <a:t>T  </a:t>
            </a:r>
            <a:r>
              <a:rPr lang="en-GB" sz="2800" b="1" dirty="0">
                <a:solidFill>
                  <a:srgbClr val="000000"/>
                </a:solidFill>
                <a:latin typeface="Tahoma" charset="0"/>
              </a:rPr>
              <a:t>x </a:t>
            </a:r>
            <a:r>
              <a:rPr lang="en-GB" sz="2800" b="1" i="1" dirty="0">
                <a:solidFill>
                  <a:srgbClr val="000000"/>
                </a:solidFill>
                <a:latin typeface="Tahoma" charset="0"/>
              </a:rPr>
              <a:t>S</a:t>
            </a:r>
            <a:r>
              <a:rPr lang="en-GB" sz="2800" b="1" dirty="0">
                <a:solidFill>
                  <a:srgbClr val="000000"/>
                </a:solidFill>
                <a:latin typeface="Tahoma" charset="0"/>
              </a:rPr>
              <a:t> = ?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859337" y="2852737"/>
            <a:ext cx="2952749" cy="2232024"/>
            <a:chOff x="3061" y="1797"/>
            <a:chExt cx="1860" cy="1406"/>
          </a:xfrm>
        </p:grpSpPr>
        <p:sp>
          <p:nvSpPr>
            <p:cNvPr id="9234" name="Oval 18"/>
            <p:cNvSpPr>
              <a:spLocks noChangeArrowheads="1"/>
            </p:cNvSpPr>
            <p:nvPr/>
          </p:nvSpPr>
          <p:spPr bwMode="auto">
            <a:xfrm>
              <a:off x="3061" y="1797"/>
              <a:ext cx="590" cy="1406"/>
            </a:xfrm>
            <a:prstGeom prst="ellipse">
              <a:avLst/>
            </a:prstGeom>
            <a:solidFill>
              <a:srgbClr val="6666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3197" y="2160"/>
              <a:ext cx="272" cy="737"/>
            </a:xfrm>
            <a:prstGeom prst="rect">
              <a:avLst/>
            </a:prstGeom>
            <a:solidFill>
              <a:srgbClr val="6666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750"/>
                </a:spcBef>
                <a:buClr>
                  <a:srgbClr val="FFFFFF"/>
                </a:buClr>
                <a:buFont typeface="Tahom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 i="1">
                  <a:solidFill>
                    <a:srgbClr val="FFFFFF"/>
                  </a:solidFill>
                  <a:latin typeface="Tahoma" charset="0"/>
                </a:rPr>
                <a:t>a</a:t>
              </a:r>
            </a:p>
            <a:p>
              <a:pPr>
                <a:spcBef>
                  <a:spcPts val="1750"/>
                </a:spcBef>
                <a:buClr>
                  <a:srgbClr val="FFFFFF"/>
                </a:buClr>
                <a:buFont typeface="Tahom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 i="1">
                  <a:solidFill>
                    <a:srgbClr val="FFFFFF"/>
                  </a:solidFill>
                  <a:latin typeface="Tahoma" charset="0"/>
                </a:rPr>
                <a:t>b</a:t>
              </a:r>
            </a:p>
          </p:txBody>
        </p:sp>
        <p:sp>
          <p:nvSpPr>
            <p:cNvPr id="9236" name="Oval 20"/>
            <p:cNvSpPr>
              <a:spLocks noChangeArrowheads="1"/>
            </p:cNvSpPr>
            <p:nvPr/>
          </p:nvSpPr>
          <p:spPr bwMode="auto">
            <a:xfrm>
              <a:off x="4331" y="1797"/>
              <a:ext cx="590" cy="1406"/>
            </a:xfrm>
            <a:prstGeom prst="ellipse">
              <a:avLst/>
            </a:prstGeom>
            <a:solidFill>
              <a:srgbClr val="6666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21"/>
            <p:cNvSpPr txBox="1">
              <a:spLocks noChangeArrowheads="1"/>
            </p:cNvSpPr>
            <p:nvPr/>
          </p:nvSpPr>
          <p:spPr bwMode="auto">
            <a:xfrm>
              <a:off x="4513" y="1933"/>
              <a:ext cx="272" cy="1165"/>
            </a:xfrm>
            <a:prstGeom prst="rect">
              <a:avLst/>
            </a:prstGeom>
            <a:solidFill>
              <a:srgbClr val="6666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750"/>
                </a:spcBef>
                <a:buClr>
                  <a:srgbClr val="FFFFFF"/>
                </a:buClr>
                <a:buFont typeface="Tahom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 dirty="0" smtClean="0">
                  <a:solidFill>
                    <a:srgbClr val="FFFFFF"/>
                  </a:solidFill>
                  <a:latin typeface="Tahoma" charset="0"/>
                </a:rPr>
                <a:t>0</a:t>
              </a:r>
              <a:endParaRPr lang="en-GB" sz="2800" b="1" dirty="0">
                <a:solidFill>
                  <a:srgbClr val="FFFFFF"/>
                </a:solidFill>
                <a:latin typeface="Tahoma" charset="0"/>
              </a:endParaRPr>
            </a:p>
            <a:p>
              <a:pPr>
                <a:spcBef>
                  <a:spcPts val="1750"/>
                </a:spcBef>
                <a:buClr>
                  <a:srgbClr val="FFFFFF"/>
                </a:buClr>
                <a:buFont typeface="Tahom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 dirty="0" smtClean="0">
                  <a:solidFill>
                    <a:srgbClr val="FFFFFF"/>
                  </a:solidFill>
                  <a:latin typeface="Tahoma" charset="0"/>
                </a:rPr>
                <a:t>1</a:t>
              </a:r>
              <a:endParaRPr lang="en-GB" sz="2800" b="1" dirty="0">
                <a:solidFill>
                  <a:srgbClr val="FFFFFF"/>
                </a:solidFill>
                <a:latin typeface="Tahoma" charset="0"/>
              </a:endParaRPr>
            </a:p>
            <a:p>
              <a:pPr>
                <a:spcBef>
                  <a:spcPts val="1750"/>
                </a:spcBef>
                <a:buClr>
                  <a:srgbClr val="FFFFFF"/>
                </a:buClr>
                <a:buFont typeface="Tahom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 dirty="0" smtClean="0">
                  <a:solidFill>
                    <a:srgbClr val="FFFFFF"/>
                  </a:solidFill>
                  <a:latin typeface="Tahoma" charset="0"/>
                </a:rPr>
                <a:t>2</a:t>
              </a:r>
              <a:endParaRPr lang="en-GB" sz="2800" b="1" dirty="0">
                <a:solidFill>
                  <a:srgbClr val="FFFFFF"/>
                </a:solidFill>
                <a:latin typeface="Tahoma" charset="0"/>
              </a:endParaRPr>
            </a:p>
          </p:txBody>
        </p:sp>
      </p:grp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716463" y="5379491"/>
            <a:ext cx="3529012" cy="78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err="1">
                <a:solidFill>
                  <a:srgbClr val="000000"/>
                </a:solidFill>
              </a:rPr>
              <a:t>T</a:t>
            </a:r>
            <a:r>
              <a:rPr lang="en-GB" b="1" dirty="0" err="1">
                <a:solidFill>
                  <a:srgbClr val="000000"/>
                </a:solidFill>
              </a:rPr>
              <a:t>x</a:t>
            </a:r>
            <a:r>
              <a:rPr lang="en-GB" b="1" i="1" dirty="0" err="1">
                <a:solidFill>
                  <a:srgbClr val="000000"/>
                </a:solidFill>
              </a:rPr>
              <a:t>S</a:t>
            </a:r>
            <a:r>
              <a:rPr lang="en-GB" b="1" dirty="0">
                <a:solidFill>
                  <a:srgbClr val="000000"/>
                </a:solidFill>
              </a:rPr>
              <a:t> = { (</a:t>
            </a:r>
            <a:r>
              <a:rPr lang="en-GB" b="1" i="1" dirty="0" smtClean="0">
                <a:solidFill>
                  <a:srgbClr val="000000"/>
                </a:solidFill>
              </a:rPr>
              <a:t>a</a:t>
            </a:r>
            <a:r>
              <a:rPr lang="en-GB" b="1" dirty="0" smtClean="0">
                <a:solidFill>
                  <a:srgbClr val="000000"/>
                </a:solidFill>
              </a:rPr>
              <a:t>,0), </a:t>
            </a:r>
            <a:r>
              <a:rPr lang="en-GB" b="1" dirty="0">
                <a:solidFill>
                  <a:srgbClr val="000000"/>
                </a:solidFill>
              </a:rPr>
              <a:t>(</a:t>
            </a:r>
            <a:r>
              <a:rPr lang="en-GB" b="1" i="1" dirty="0" smtClean="0">
                <a:solidFill>
                  <a:srgbClr val="000000"/>
                </a:solidFill>
              </a:rPr>
              <a:t>a,</a:t>
            </a:r>
            <a:r>
              <a:rPr lang="en-GB" b="1" dirty="0">
                <a:solidFill>
                  <a:srgbClr val="000000"/>
                </a:solidFill>
              </a:rPr>
              <a:t>1</a:t>
            </a:r>
            <a:r>
              <a:rPr lang="en-GB" b="1" dirty="0" smtClean="0">
                <a:solidFill>
                  <a:srgbClr val="000000"/>
                </a:solidFill>
              </a:rPr>
              <a:t>), </a:t>
            </a:r>
            <a:r>
              <a:rPr lang="en-GB" b="1" dirty="0">
                <a:solidFill>
                  <a:srgbClr val="000000"/>
                </a:solidFill>
              </a:rPr>
              <a:t>(</a:t>
            </a:r>
            <a:r>
              <a:rPr lang="en-GB" b="1" i="1" dirty="0" smtClean="0">
                <a:solidFill>
                  <a:srgbClr val="000000"/>
                </a:solidFill>
              </a:rPr>
              <a:t>a,</a:t>
            </a:r>
            <a:r>
              <a:rPr lang="en-GB" b="1" dirty="0">
                <a:solidFill>
                  <a:srgbClr val="000000"/>
                </a:solidFill>
              </a:rPr>
              <a:t>2</a:t>
            </a:r>
            <a:r>
              <a:rPr lang="en-GB" b="1" dirty="0" smtClean="0">
                <a:solidFill>
                  <a:srgbClr val="000000"/>
                </a:solidFill>
              </a:rPr>
              <a:t>),</a:t>
            </a:r>
            <a:endParaRPr lang="en-GB" b="1" dirty="0">
              <a:solidFill>
                <a:srgbClr val="000000"/>
              </a:solidFill>
            </a:endParaRPr>
          </a:p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            </a:t>
            </a:r>
            <a:r>
              <a:rPr lang="en-GB" b="1">
                <a:solidFill>
                  <a:srgbClr val="000000"/>
                </a:solidFill>
              </a:rPr>
              <a:t>(</a:t>
            </a:r>
            <a:r>
              <a:rPr lang="en-GB" b="1" i="1" smtClean="0">
                <a:solidFill>
                  <a:srgbClr val="000000"/>
                </a:solidFill>
              </a:rPr>
              <a:t>b,</a:t>
            </a:r>
            <a:r>
              <a:rPr lang="en-GB" b="1" dirty="0">
                <a:solidFill>
                  <a:srgbClr val="000000"/>
                </a:solidFill>
              </a:rPr>
              <a:t>0</a:t>
            </a:r>
            <a:r>
              <a:rPr lang="en-GB" b="1" smtClean="0">
                <a:solidFill>
                  <a:srgbClr val="000000"/>
                </a:solidFill>
              </a:rPr>
              <a:t>),  </a:t>
            </a:r>
            <a:r>
              <a:rPr lang="en-GB" b="1">
                <a:solidFill>
                  <a:srgbClr val="000000"/>
                </a:solidFill>
              </a:rPr>
              <a:t>(</a:t>
            </a:r>
            <a:r>
              <a:rPr lang="en-GB" b="1" i="1" smtClean="0">
                <a:solidFill>
                  <a:srgbClr val="000000"/>
                </a:solidFill>
              </a:rPr>
              <a:t>b,</a:t>
            </a:r>
            <a:r>
              <a:rPr lang="en-GB" b="1" dirty="0">
                <a:solidFill>
                  <a:srgbClr val="000000"/>
                </a:solidFill>
              </a:rPr>
              <a:t>1</a:t>
            </a:r>
            <a:r>
              <a:rPr lang="en-GB" b="1" smtClean="0">
                <a:solidFill>
                  <a:srgbClr val="000000"/>
                </a:solidFill>
              </a:rPr>
              <a:t>), </a:t>
            </a:r>
            <a:r>
              <a:rPr lang="en-GB" b="1">
                <a:solidFill>
                  <a:srgbClr val="000000"/>
                </a:solidFill>
              </a:rPr>
              <a:t>(</a:t>
            </a:r>
            <a:r>
              <a:rPr lang="en-GB" b="1" i="1" smtClean="0">
                <a:solidFill>
                  <a:srgbClr val="000000"/>
                </a:solidFill>
              </a:rPr>
              <a:t>b,</a:t>
            </a:r>
            <a:r>
              <a:rPr lang="en-GB" b="1" dirty="0">
                <a:solidFill>
                  <a:srgbClr val="000000"/>
                </a:solidFill>
              </a:rPr>
              <a:t>2</a:t>
            </a:r>
            <a:r>
              <a:rPr lang="en-GB" b="1" smtClean="0">
                <a:solidFill>
                  <a:srgbClr val="000000"/>
                </a:solidFill>
              </a:rPr>
              <a:t>) </a:t>
            </a:r>
            <a:r>
              <a:rPr lang="en-GB" b="1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V="1">
            <a:off x="5435600" y="3355975"/>
            <a:ext cx="1871663" cy="3619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5435600" y="3716338"/>
            <a:ext cx="1871663" cy="2174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5459413" y="3732213"/>
            <a:ext cx="1776412" cy="8493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V="1">
            <a:off x="5435600" y="3355975"/>
            <a:ext cx="1871663" cy="1011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flipV="1">
            <a:off x="5435600" y="4003675"/>
            <a:ext cx="1800225" cy="3635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5435600" y="4365625"/>
            <a:ext cx="1800225" cy="287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35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38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43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46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51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54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9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0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6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7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80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83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86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91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94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97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2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3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9" grpId="0" animBg="1"/>
      <p:bldP spid="9240" grpId="0" animBg="1"/>
      <p:bldP spid="9241" grpId="0" animBg="1"/>
      <p:bldP spid="9242" grpId="0" animBg="1"/>
      <p:bldP spid="9243" grpId="0" animBg="1"/>
      <p:bldP spid="924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0"/>
            <a:ext cx="7967663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Diketahui</a:t>
            </a:r>
            <a:r>
              <a:rPr lang="en-US" dirty="0" smtClean="0"/>
              <a:t>: M = {2, 4, 9, 15} </a:t>
            </a:r>
            <a:r>
              <a:rPr lang="en-US" dirty="0" err="1" smtClean="0"/>
              <a:t>dan</a:t>
            </a:r>
            <a:r>
              <a:rPr lang="en-US" dirty="0" smtClean="0"/>
              <a:t> N = {2, 3, 5, 6}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‘</a:t>
            </a:r>
            <a:r>
              <a:rPr lang="en-US" dirty="0" err="1" smtClean="0"/>
              <a:t>kelipatan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´ </a:t>
            </a:r>
            <a:r>
              <a:rPr lang="en-US" dirty="0" err="1" smtClean="0"/>
              <a:t>himpunan</a:t>
            </a:r>
            <a:r>
              <a:rPr lang="en-US" dirty="0" smtClean="0"/>
              <a:t> M </a:t>
            </a:r>
            <a:r>
              <a:rPr lang="en-US" dirty="0" err="1" smtClean="0"/>
              <a:t>ke</a:t>
            </a:r>
            <a:r>
              <a:rPr lang="en-US" dirty="0" smtClean="0"/>
              <a:t> N </a:t>
            </a:r>
            <a:r>
              <a:rPr lang="en-US" dirty="0" err="1" smtClean="0"/>
              <a:t>adalah</a:t>
            </a:r>
            <a:r>
              <a:rPr lang="en-US" dirty="0" smtClean="0"/>
              <a:t> . . .</a:t>
            </a:r>
          </a:p>
          <a:p>
            <a:r>
              <a:rPr lang="en-US" dirty="0" smtClean="0"/>
              <a:t>a. {(2, 2), (2, 4), (3, 9), (2, 6), (3, 15), (5, 15)}</a:t>
            </a:r>
          </a:p>
          <a:p>
            <a:r>
              <a:rPr lang="en-US" dirty="0" smtClean="0"/>
              <a:t>b. {(2, 2), (4, 2), (9, 3), (15, 3), (15, 5)}</a:t>
            </a:r>
          </a:p>
          <a:p>
            <a:r>
              <a:rPr lang="en-US" dirty="0" smtClean="0"/>
              <a:t>c. {(2, 2), (4, 2), (6, 2), (9, 3), (15, 3), (15, 5)}</a:t>
            </a:r>
          </a:p>
          <a:p>
            <a:r>
              <a:rPr lang="en-US" dirty="0" smtClean="0"/>
              <a:t>d.{(2, 2), (2, 4), (6, 2), (9, 3), (15, 5)}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8104461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Munir, Rinaldi. “(Buku Teks Ilmu Komputer) Matematika Diskrit”. Informatika bandung.</a:t>
            </a:r>
          </a:p>
          <a:p>
            <a:pPr>
              <a:buNone/>
            </a:pPr>
            <a:r>
              <a:rPr lang="id-ID" dirty="0" smtClean="0"/>
              <a:t>	Bandung.2001</a:t>
            </a:r>
          </a:p>
          <a:p>
            <a:endParaRPr lang="id-ID" dirty="0" smtClean="0"/>
          </a:p>
          <a:p>
            <a:r>
              <a:rPr lang="id-ID" dirty="0" smtClean="0"/>
              <a:t>Munir, Rinaldi, Materi Kuliah Matematika Diskrit ITB http://informatika.stei.itb.ac.id/~rinaldi.munir/Matdis/matdis.htm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Jumlah Anggota Produk Kartesis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Himpunan </a:t>
            </a:r>
            <a:r>
              <a:rPr lang="en-GB" i="1"/>
              <a:t>S</a:t>
            </a:r>
            <a:r>
              <a:rPr lang="en-GB"/>
              <a:t> memiliki </a:t>
            </a:r>
            <a:r>
              <a:rPr lang="en-GB" i="1"/>
              <a:t>n</a:t>
            </a:r>
            <a:r>
              <a:rPr lang="en-GB"/>
              <a:t> anggota,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Himpunan </a:t>
            </a:r>
            <a:r>
              <a:rPr lang="en-GB" i="1"/>
              <a:t>T</a:t>
            </a:r>
            <a:r>
              <a:rPr lang="en-GB"/>
              <a:t> memiliki </a:t>
            </a:r>
            <a:r>
              <a:rPr lang="en-GB" i="1"/>
              <a:t>m </a:t>
            </a:r>
            <a:r>
              <a:rPr lang="en-GB"/>
              <a:t>anggota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Berapa banyaknya anggota produk kartesis </a:t>
            </a:r>
            <a:r>
              <a:rPr lang="en-GB" i="1"/>
              <a:t>S </a:t>
            </a:r>
            <a:r>
              <a:rPr lang="en-GB"/>
              <a:t>x </a:t>
            </a:r>
            <a:r>
              <a:rPr lang="en-GB" i="1"/>
              <a:t>T </a:t>
            </a:r>
            <a:r>
              <a:rPr lang="en-GB"/>
              <a:t>?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Berapa banyaknya anggota produk kartesis </a:t>
            </a:r>
            <a:r>
              <a:rPr lang="en-GB" i="1"/>
              <a:t>T </a:t>
            </a:r>
            <a:r>
              <a:rPr lang="en-GB"/>
              <a:t>x </a:t>
            </a:r>
            <a:r>
              <a:rPr lang="en-GB" i="1"/>
              <a:t>S </a:t>
            </a:r>
            <a:r>
              <a:rPr lang="en-GB"/>
              <a:t>?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9600" cy="1139825"/>
          </a:xfrm>
          <a:ln/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33600"/>
            <a:ext cx="9144000" cy="2592388"/>
          </a:xfrm>
          <a:gradFill rotWithShape="0">
            <a:gsLst>
              <a:gs pos="0">
                <a:srgbClr val="6666FF"/>
              </a:gs>
              <a:gs pos="50000">
                <a:srgbClr val="FFFFFF"/>
              </a:gs>
              <a:gs pos="100000">
                <a:srgbClr val="6666FF"/>
              </a:gs>
            </a:gsLst>
            <a:lin ang="5400000" scaled="1"/>
          </a:gradFill>
          <a:ln/>
        </p:spPr>
        <p:txBody>
          <a:bodyPr/>
          <a:lstStyle/>
          <a:p>
            <a:pPr algn="ctr">
              <a:spcBef>
                <a:spcPts val="1000"/>
              </a:spcBef>
              <a:buFont typeface="Wingdings" charset="2"/>
              <a:buNone/>
            </a:pPr>
            <a:endParaRPr lang="en-GB" sz="4000"/>
          </a:p>
          <a:p>
            <a:pPr algn="ctr">
              <a:spcBef>
                <a:spcPts val="1000"/>
              </a:spcBef>
              <a:buFont typeface="Wingdings" charset="2"/>
              <a:buNone/>
            </a:pPr>
            <a:r>
              <a:rPr lang="en-GB" sz="4000"/>
              <a:t>Pengertian Relasi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Pengertian Relasi Biner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29225"/>
          </a:xfrm>
          <a:ln/>
        </p:spPr>
        <p:txBody>
          <a:bodyPr>
            <a:normAutofit/>
          </a:bodyPr>
          <a:lstStyle/>
          <a:p>
            <a:pPr marL="339725" indent="-339725">
              <a:buSzPct val="75000"/>
              <a:buFont typeface="Wingdings" charset="2"/>
              <a:buChar char="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kartesis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x </a:t>
            </a:r>
            <a:r>
              <a:rPr lang="en-US" i="1" dirty="0"/>
              <a:t>B</a:t>
            </a:r>
            <a:r>
              <a:rPr lang="en-US" dirty="0"/>
              <a:t> </a:t>
            </a:r>
          </a:p>
          <a:p>
            <a:pPr marL="339725" indent="-339725">
              <a:buSzPct val="75000"/>
              <a:buFont typeface="Wingdings" charset="2"/>
              <a:buChar char="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2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biner</a:t>
            </a:r>
            <a:endParaRPr lang="en-US" dirty="0"/>
          </a:p>
          <a:p>
            <a:pPr marL="339725" indent="-339725">
              <a:buSzPct val="75000"/>
              <a:buFont typeface="Wingdings" charset="2"/>
              <a:buChar char="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i="1" dirty="0" err="1" smtClean="0"/>
              <a:t>Simbol</a:t>
            </a:r>
            <a:r>
              <a:rPr lang="en-US" i="1" smtClean="0"/>
              <a:t> R</a:t>
            </a:r>
            <a:r>
              <a:rPr lang="en-US" smtClean="0"/>
              <a:t>:</a:t>
            </a:r>
            <a:r>
              <a:rPr lang="en-US" i="1" smtClean="0"/>
              <a:t>A</a:t>
            </a:r>
            <a:r>
              <a:rPr lang="en-US" smtClean="0"/>
              <a:t>x</a:t>
            </a:r>
            <a:r>
              <a:rPr lang="en-US" i="1" smtClean="0"/>
              <a:t>B</a:t>
            </a:r>
            <a:r>
              <a:rPr lang="en-US" smtClean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</a:p>
          <a:p>
            <a:pPr marL="339725" indent="-339725">
              <a:buSzPct val="75000"/>
              <a:buFont typeface="Wingdings" charset="2"/>
              <a:buChar char="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i="1" dirty="0"/>
              <a:t>(a, b) </a:t>
            </a:r>
            <a:r>
              <a:rPr lang="en-US" i="1" dirty="0">
                <a:latin typeface="Symbol" pitchFamily="16" charset="2"/>
              </a:rPr>
              <a:t></a:t>
            </a:r>
            <a:r>
              <a:rPr lang="en-US" i="1" dirty="0"/>
              <a:t> R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penulisan</a:t>
            </a:r>
            <a:r>
              <a:rPr lang="en-US" i="1" dirty="0"/>
              <a:t> lain </a:t>
            </a:r>
            <a:r>
              <a:rPr lang="en-US" i="1" dirty="0" err="1"/>
              <a:t>adalah</a:t>
            </a:r>
            <a:r>
              <a:rPr lang="en-US" i="1" dirty="0"/>
              <a:t> a R b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Contoh</a:t>
            </a:r>
            <a:r>
              <a:rPr lang="en-GB" dirty="0"/>
              <a:t> </a:t>
            </a:r>
            <a:r>
              <a:rPr lang="en-GB" dirty="0" smtClean="0"/>
              <a:t>1: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003232" cy="5040313"/>
          </a:xfrm>
          <a:ln/>
        </p:spPr>
        <p:txBody>
          <a:bodyPr>
            <a:normAutofit/>
          </a:bodyPr>
          <a:lstStyle/>
          <a:p>
            <a:pPr marL="339725" indent="-339725">
              <a:buSzPct val="75000"/>
              <a:buFont typeface="Wingdings" charset="2"/>
              <a:buChar char="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/>
              <a:t>Misalkan</a:t>
            </a:r>
            <a:r>
              <a:rPr lang="en-US" dirty="0"/>
              <a:t> A={1,2} </a:t>
            </a:r>
            <a:r>
              <a:rPr lang="en-US" dirty="0" err="1"/>
              <a:t>dan</a:t>
            </a:r>
            <a:r>
              <a:rPr lang="en-US" dirty="0"/>
              <a:t> B={1,2,3}.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dirty="0"/>
              <a:t>A</a:t>
            </a:r>
            <a:r>
              <a:rPr lang="en-US" i="1" dirty="0"/>
              <a:t> </a:t>
            </a:r>
            <a:r>
              <a:rPr lang="en-US" i="1" dirty="0" err="1"/>
              <a:t>ke</a:t>
            </a:r>
            <a:r>
              <a:rPr lang="en-US" i="1" dirty="0"/>
              <a:t> </a:t>
            </a:r>
            <a:r>
              <a:rPr lang="en-US" dirty="0"/>
              <a:t>B </a:t>
            </a:r>
            <a:r>
              <a:rPr lang="en-US" dirty="0" err="1" smtClean="0"/>
              <a:t>sbb</a:t>
            </a:r>
            <a:r>
              <a:rPr lang="en-US" dirty="0" smtClean="0"/>
              <a:t>: x </a:t>
            </a:r>
            <a:r>
              <a:rPr lang="az-Cyrl-AZ" dirty="0"/>
              <a:t>є</a:t>
            </a:r>
            <a:r>
              <a:rPr lang="en-US" dirty="0"/>
              <a:t> A </a:t>
            </a:r>
            <a:r>
              <a:rPr lang="en-US" dirty="0" err="1"/>
              <a:t>berelasi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 </a:t>
            </a:r>
            <a:r>
              <a:rPr lang="az-Cyrl-AZ" dirty="0"/>
              <a:t>є</a:t>
            </a:r>
            <a:r>
              <a:rPr lang="en-US" dirty="0"/>
              <a:t> B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/>
              <a:t>x-y=</a:t>
            </a:r>
            <a:r>
              <a:rPr lang="en-US" dirty="0" err="1"/>
              <a:t>genap</a:t>
            </a:r>
            <a:r>
              <a:rPr lang="en-US" dirty="0"/>
              <a:t>.</a:t>
            </a:r>
          </a:p>
          <a:p>
            <a:pPr marL="0" indent="0">
              <a:buSzPct val="75000"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/>
              <a:t>Pertanyaannya</a:t>
            </a:r>
            <a:r>
              <a:rPr lang="en-US" dirty="0"/>
              <a:t> :</a:t>
            </a:r>
          </a:p>
          <a:p>
            <a:pPr marL="514350" indent="-514350">
              <a:buSzPct val="75000"/>
              <a:buAutoNum type="arabicPeriod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anggota-anggota</a:t>
            </a:r>
            <a:r>
              <a:rPr lang="en-US" dirty="0"/>
              <a:t> R</a:t>
            </a:r>
          </a:p>
          <a:p>
            <a:pPr marL="514350" indent="-514350">
              <a:buSzPct val="75000"/>
              <a:buFont typeface="Times New Roman" pitchFamily="16" charset="0"/>
              <a:buAutoNum type="arabicPeriod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/>
              <a:t>Apakah</a:t>
            </a:r>
            <a:r>
              <a:rPr lang="en-US" dirty="0"/>
              <a:t> 1 </a:t>
            </a:r>
            <a:r>
              <a:rPr lang="en-US" i="1" dirty="0"/>
              <a:t>R</a:t>
            </a:r>
            <a:r>
              <a:rPr lang="en-US" dirty="0"/>
              <a:t> 3; 2 </a:t>
            </a:r>
            <a:r>
              <a:rPr lang="en-US" i="1" dirty="0"/>
              <a:t>R</a:t>
            </a:r>
            <a:r>
              <a:rPr lang="en-US" dirty="0"/>
              <a:t> 3; 2 </a:t>
            </a:r>
            <a:r>
              <a:rPr lang="en-US" i="1" dirty="0"/>
              <a:t>R</a:t>
            </a:r>
            <a:r>
              <a:rPr lang="en-US" dirty="0"/>
              <a:t> 2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(x-y)</a:t>
            </a:r>
            <a:r>
              <a:rPr lang="az-Cyrl-AZ" dirty="0"/>
              <a:t>є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2407</Words>
  <Application>Microsoft Office PowerPoint</Application>
  <PresentationFormat>On-screen Show (4:3)</PresentationFormat>
  <Paragraphs>434</Paragraphs>
  <Slides>54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Office Theme</vt:lpstr>
      <vt:lpstr>Microsoft Equation 3.0</vt:lpstr>
      <vt:lpstr>Relasi bagian 1</vt:lpstr>
      <vt:lpstr>Outline</vt:lpstr>
      <vt:lpstr>Pengetahuan Prasyarat</vt:lpstr>
      <vt:lpstr>Produk Kartesis (Cartesian Product)‏</vt:lpstr>
      <vt:lpstr>Contoh Produk Kartesis</vt:lpstr>
      <vt:lpstr>Jumlah Anggota Produk Kartesis</vt:lpstr>
      <vt:lpstr>PowerPoint Presentation</vt:lpstr>
      <vt:lpstr>Pengertian Relasi Biner</vt:lpstr>
      <vt:lpstr>Contoh 1:</vt:lpstr>
      <vt:lpstr>Solusi contoh 1:</vt:lpstr>
      <vt:lpstr>PowerPoint Presentation</vt:lpstr>
      <vt:lpstr>Contoh 2:</vt:lpstr>
      <vt:lpstr>Solusi contoh 2:</vt:lpstr>
      <vt:lpstr>Relasi pada Sebuah Himpunan </vt:lpstr>
      <vt:lpstr>Operasi pada relasi</vt:lpstr>
      <vt:lpstr>Contoh 3</vt:lpstr>
      <vt:lpstr>Contoh 4</vt:lpstr>
      <vt:lpstr>Jawaban soal 5</vt:lpstr>
      <vt:lpstr>Komposisi Relasi</vt:lpstr>
      <vt:lpstr>Jawabannya adalah ….. </vt:lpstr>
      <vt:lpstr>Contoh 6</vt:lpstr>
      <vt:lpstr>PowerPoint Presentation</vt:lpstr>
      <vt:lpstr>Kelas-Kelas Relasi</vt:lpstr>
      <vt:lpstr>1. Refleksif </vt:lpstr>
      <vt:lpstr>Cartesius Refleksif</vt:lpstr>
      <vt:lpstr>Contoh Refleksif</vt:lpstr>
      <vt:lpstr>Contoh lain refleksif</vt:lpstr>
      <vt:lpstr>2. Simetrik</vt:lpstr>
      <vt:lpstr>Cartesius Simetrik</vt:lpstr>
      <vt:lpstr>Contoh Simetrik</vt:lpstr>
      <vt:lpstr>3. Anti Simetrik</vt:lpstr>
      <vt:lpstr>Cartesius AntiSimetrik</vt:lpstr>
      <vt:lpstr>Contoh Anti simetrik</vt:lpstr>
      <vt:lpstr>4. Transitif</vt:lpstr>
      <vt:lpstr>Contoh Transitif</vt:lpstr>
      <vt:lpstr>Contoh lain </vt:lpstr>
      <vt:lpstr>PowerPoint Presentation</vt:lpstr>
      <vt:lpstr>Soal latihan 1</vt:lpstr>
      <vt:lpstr>Soal 2</vt:lpstr>
      <vt:lpstr>Soal 3</vt:lpstr>
      <vt:lpstr>Soal 4</vt:lpstr>
      <vt:lpstr>Soal 5</vt:lpstr>
      <vt:lpstr>Soal 6</vt:lpstr>
      <vt:lpstr>Soal 7</vt:lpstr>
      <vt:lpstr>Soal 8</vt:lpstr>
      <vt:lpstr>Soal 9</vt:lpstr>
      <vt:lpstr>Soal 10</vt:lpstr>
      <vt:lpstr>Soal 11</vt:lpstr>
      <vt:lpstr>Soal 12</vt:lpstr>
      <vt:lpstr>Soal 13</vt:lpstr>
      <vt:lpstr>Soal 14</vt:lpstr>
      <vt:lpstr>Soal 15</vt:lpstr>
      <vt:lpstr>Soal 16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UserUPN</dc:creator>
  <cp:lastModifiedBy>Rifuki Indra</cp:lastModifiedBy>
  <cp:revision>85</cp:revision>
  <dcterms:created xsi:type="dcterms:W3CDTF">2014-01-31T01:13:01Z</dcterms:created>
  <dcterms:modified xsi:type="dcterms:W3CDTF">2018-09-07T04:47:26Z</dcterms:modified>
</cp:coreProperties>
</file>