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6"/>
  </p:notesMasterIdLst>
  <p:sldIdLst>
    <p:sldId id="257" r:id="rId2"/>
    <p:sldId id="407" r:id="rId3"/>
    <p:sldId id="408" r:id="rId4"/>
    <p:sldId id="409" r:id="rId5"/>
    <p:sldId id="410" r:id="rId6"/>
    <p:sldId id="411" r:id="rId7"/>
    <p:sldId id="412" r:id="rId8"/>
    <p:sldId id="413" r:id="rId9"/>
    <p:sldId id="415" r:id="rId10"/>
    <p:sldId id="457" r:id="rId11"/>
    <p:sldId id="458" r:id="rId12"/>
    <p:sldId id="459" r:id="rId13"/>
    <p:sldId id="460" r:id="rId14"/>
    <p:sldId id="417" r:id="rId15"/>
    <p:sldId id="461" r:id="rId16"/>
    <p:sldId id="462" r:id="rId17"/>
    <p:sldId id="463" r:id="rId18"/>
    <p:sldId id="465" r:id="rId19"/>
    <p:sldId id="466" r:id="rId20"/>
    <p:sldId id="467" r:id="rId21"/>
    <p:sldId id="468" r:id="rId22"/>
    <p:sldId id="427" r:id="rId23"/>
    <p:sldId id="428" r:id="rId24"/>
    <p:sldId id="429" r:id="rId25"/>
    <p:sldId id="471" r:id="rId26"/>
    <p:sldId id="472" r:id="rId27"/>
    <p:sldId id="489" r:id="rId28"/>
    <p:sldId id="473" r:id="rId29"/>
    <p:sldId id="474" r:id="rId30"/>
    <p:sldId id="475" r:id="rId31"/>
    <p:sldId id="476" r:id="rId32"/>
    <p:sldId id="477" r:id="rId33"/>
    <p:sldId id="478" r:id="rId34"/>
    <p:sldId id="479" r:id="rId35"/>
    <p:sldId id="481" r:id="rId36"/>
    <p:sldId id="490" r:id="rId37"/>
    <p:sldId id="487" r:id="rId38"/>
    <p:sldId id="484" r:id="rId39"/>
    <p:sldId id="485" r:id="rId40"/>
    <p:sldId id="486" r:id="rId41"/>
    <p:sldId id="441" r:id="rId42"/>
    <p:sldId id="442" r:id="rId43"/>
    <p:sldId id="443" r:id="rId44"/>
    <p:sldId id="444" r:id="rId45"/>
    <p:sldId id="445" r:id="rId46"/>
    <p:sldId id="446" r:id="rId47"/>
    <p:sldId id="447" r:id="rId48"/>
    <p:sldId id="448" r:id="rId49"/>
    <p:sldId id="450" r:id="rId50"/>
    <p:sldId id="451" r:id="rId51"/>
    <p:sldId id="452" r:id="rId52"/>
    <p:sldId id="453" r:id="rId53"/>
    <p:sldId id="454" r:id="rId54"/>
    <p:sldId id="405" r:id="rId55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E7C14A-3BFE-4724-9E1A-80C8AD666780}" type="datetimeFigureOut">
              <a:rPr lang="en-US" smtClean="0"/>
              <a:pPr/>
              <a:t>07-Sep-18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FA2823-0EF8-4118-8A4B-701E38EA03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580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11F285A-C06B-4812-9C40-F1A71DE23809}" type="slidenum">
              <a:rPr lang="en-GB"/>
              <a:pPr/>
              <a:t>2</a:t>
            </a:fld>
            <a:endParaRPr lang="en-GB"/>
          </a:p>
        </p:txBody>
      </p:sp>
      <p:sp>
        <p:nvSpPr>
          <p:cNvPr id="5222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C08CA05-03E1-4A1F-A5DF-401BCB6F2DAC}" type="slidenum">
              <a:rPr lang="en-GB"/>
              <a:pPr/>
              <a:t>22</a:t>
            </a:fld>
            <a:endParaRPr lang="en-GB"/>
          </a:p>
        </p:txBody>
      </p:sp>
      <p:sp>
        <p:nvSpPr>
          <p:cNvPr id="727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362FBFC-B3F9-4913-A859-99A6B0B24E8D}" type="slidenum">
              <a:rPr lang="en-GB"/>
              <a:pPr/>
              <a:t>23</a:t>
            </a:fld>
            <a:endParaRPr lang="en-GB"/>
          </a:p>
        </p:txBody>
      </p:sp>
      <p:sp>
        <p:nvSpPr>
          <p:cNvPr id="737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D776F12-FE25-4B5C-8A28-1022FFB69B3F}" type="slidenum">
              <a:rPr lang="en-GB"/>
              <a:pPr/>
              <a:t>24</a:t>
            </a:fld>
            <a:endParaRPr lang="en-GB"/>
          </a:p>
        </p:txBody>
      </p:sp>
      <p:sp>
        <p:nvSpPr>
          <p:cNvPr id="747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FFF2093-085A-4BA2-9C33-CCBC472B9B58}" type="slidenum">
              <a:rPr lang="en-GB"/>
              <a:pPr/>
              <a:t>28</a:t>
            </a:fld>
            <a:endParaRPr lang="en-GB"/>
          </a:p>
        </p:txBody>
      </p:sp>
      <p:sp>
        <p:nvSpPr>
          <p:cNvPr id="80897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8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208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3A827CD-AAF7-4141-AD1F-173848721B13}" type="slidenum">
              <a:rPr lang="en-GB"/>
              <a:pPr/>
              <a:t>34</a:t>
            </a:fld>
            <a:endParaRPr lang="en-GB"/>
          </a:p>
        </p:txBody>
      </p:sp>
      <p:sp>
        <p:nvSpPr>
          <p:cNvPr id="8192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2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4813" cy="41179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120D38D-80F3-48AA-810C-2451BE46BBD3}" type="slidenum">
              <a:rPr lang="en-GB"/>
              <a:pPr/>
              <a:t>35</a:t>
            </a:fld>
            <a:endParaRPr lang="en-GB"/>
          </a:p>
        </p:txBody>
      </p:sp>
      <p:sp>
        <p:nvSpPr>
          <p:cNvPr id="82945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208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5CE13CE-0A19-4816-9A65-B327173E74C1}" type="slidenum">
              <a:rPr lang="en-GB"/>
              <a:pPr/>
              <a:t>3</a:t>
            </a:fld>
            <a:endParaRPr lang="en-GB"/>
          </a:p>
        </p:txBody>
      </p:sp>
      <p:sp>
        <p:nvSpPr>
          <p:cNvPr id="5324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62AE99C-B850-4D4D-B9DE-F58FB90E1215}" type="slidenum">
              <a:rPr lang="en-GB"/>
              <a:pPr/>
              <a:t>4</a:t>
            </a:fld>
            <a:endParaRPr lang="en-GB"/>
          </a:p>
        </p:txBody>
      </p:sp>
      <p:sp>
        <p:nvSpPr>
          <p:cNvPr id="542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C358370-1842-4B5E-8C4B-AEBCD192FF60}" type="slidenum">
              <a:rPr lang="en-GB"/>
              <a:pPr/>
              <a:t>5</a:t>
            </a:fld>
            <a:endParaRPr lang="en-GB"/>
          </a:p>
        </p:txBody>
      </p:sp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71B7AB4-A9BE-4326-87D1-D3AEB74EF697}" type="slidenum">
              <a:rPr lang="en-GB"/>
              <a:pPr/>
              <a:t>6</a:t>
            </a:fld>
            <a:endParaRPr lang="en-GB"/>
          </a:p>
        </p:txBody>
      </p:sp>
      <p:sp>
        <p:nvSpPr>
          <p:cNvPr id="5632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2B5D879-913E-49BA-9B93-AE89865ECB4F}" type="slidenum">
              <a:rPr lang="en-GB"/>
              <a:pPr/>
              <a:t>7</a:t>
            </a:fld>
            <a:endParaRPr lang="en-GB"/>
          </a:p>
        </p:txBody>
      </p:sp>
      <p:sp>
        <p:nvSpPr>
          <p:cNvPr id="573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5EA3620-A305-481C-BD33-A6946AED11FF}" type="slidenum">
              <a:rPr lang="en-GB"/>
              <a:pPr/>
              <a:t>8</a:t>
            </a:fld>
            <a:endParaRPr lang="en-GB"/>
          </a:p>
        </p:txBody>
      </p:sp>
      <p:sp>
        <p:nvSpPr>
          <p:cNvPr id="5836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2DE11B5-23AA-4E78-B793-AF66B1329430}" type="slidenum">
              <a:rPr lang="en-GB"/>
              <a:pPr/>
              <a:t>9</a:t>
            </a:fld>
            <a:endParaRPr lang="en-GB"/>
          </a:p>
        </p:txBody>
      </p:sp>
      <p:sp>
        <p:nvSpPr>
          <p:cNvPr id="604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478398C-500D-41E1-A294-47D361042280}" type="slidenum">
              <a:rPr lang="en-GB"/>
              <a:pPr/>
              <a:t>14</a:t>
            </a:fld>
            <a:endParaRPr lang="en-GB"/>
          </a:p>
        </p:txBody>
      </p:sp>
      <p:sp>
        <p:nvSpPr>
          <p:cNvPr id="6246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1571612"/>
            <a:ext cx="7215238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034" y="3286124"/>
            <a:ext cx="7215238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id-ID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07/09/2018</a:t>
            </a:fld>
            <a:endParaRPr lang="id-ID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07/09/2018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07/09/2018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64463" cy="21193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>
          <a:xfrm>
            <a:off x="457200" y="6248400"/>
            <a:ext cx="2125663" cy="449263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>
          <a:xfrm>
            <a:off x="3124200" y="6248400"/>
            <a:ext cx="2887663" cy="449263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6553200" y="6248400"/>
            <a:ext cx="2125663" cy="449263"/>
          </a:xfrm>
        </p:spPr>
        <p:txBody>
          <a:bodyPr/>
          <a:lstStyle>
            <a:lvl1pPr>
              <a:defRPr/>
            </a:lvl1pPr>
          </a:lstStyle>
          <a:p>
            <a:fld id="{610E0FBB-10CE-4255-8804-5A9D276CC9D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07/09/2018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07/09/2018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07/09/2018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07/09/2018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07/09/2018</a:t>
            </a:fld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07/09/2018</a:t>
            </a:fld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6715172" cy="94776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28736"/>
            <a:ext cx="5111750" cy="46974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id-ID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07/09/2018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85859"/>
            <a:ext cx="5486400" cy="344171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786322"/>
            <a:ext cx="5486400" cy="13858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8FF6-ECD9-49AB-B430-41AFB2F8B724}" type="datetimeFigureOut">
              <a:rPr lang="id-ID" smtClean="0"/>
              <a:pPr/>
              <a:t>07/09/2018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501090" y="0"/>
            <a:ext cx="642910" cy="625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0034" y="7141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id-ID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57298"/>
            <a:ext cx="8229600" cy="47688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57620" y="6572272"/>
            <a:ext cx="2000264" cy="2857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B8FF6-ECD9-49AB-B430-41AFB2F8B724}" type="datetimeFigureOut">
              <a:rPr lang="id-ID" smtClean="0"/>
              <a:pPr/>
              <a:t>07/09/2018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00892" y="6572272"/>
            <a:ext cx="2071702" cy="2857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17645-0458-48C4-834B-2284F4C51A80}" type="slidenum">
              <a:rPr lang="id-ID" smtClean="0"/>
              <a:pPr/>
              <a:t>‹#›</a:t>
            </a:fld>
            <a:endParaRPr lang="id-ID"/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 flipH="1">
            <a:off x="-45719" y="19050"/>
            <a:ext cx="117124" cy="683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428596" y="6572272"/>
            <a:ext cx="2895600" cy="2857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dirty="0" smtClean="0"/>
              <a:t>Relasi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dirty="0" smtClean="0"/>
              <a:t>Pertemuan III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id-ID" dirty="0" smtClean="0"/>
              <a:t>Matematika Diskret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Semester </a:t>
            </a:r>
            <a:r>
              <a:rPr lang="en-US" dirty="0" err="1" smtClean="0"/>
              <a:t>Gasal</a:t>
            </a: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2018/2019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err="1" smtClean="0"/>
              <a:t>Jurusan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Informatika</a:t>
            </a: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UPN “Veteran” Yogyakarta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Solusi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1: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500702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en-US" dirty="0"/>
              <a:t>A={1,2}, B={1,2,3}</a:t>
            </a:r>
          </a:p>
          <a:p>
            <a:pPr marL="0" indent="0"/>
            <a:r>
              <a:rPr lang="en-US" dirty="0" err="1"/>
              <a:t>AxB</a:t>
            </a:r>
            <a:r>
              <a:rPr lang="en-US" dirty="0"/>
              <a:t>={(1,1),(1,2),(1,3),(2,1),(2,2),(2,3)}</a:t>
            </a:r>
          </a:p>
          <a:p>
            <a:pPr marL="0" indent="0"/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definisi</a:t>
            </a:r>
            <a:r>
              <a:rPr lang="en-US" dirty="0"/>
              <a:t> R(</a:t>
            </a:r>
            <a:r>
              <a:rPr lang="en-US" dirty="0" err="1"/>
              <a:t>x,y</a:t>
            </a:r>
            <a:r>
              <a:rPr lang="en-US" dirty="0"/>
              <a:t>) </a:t>
            </a:r>
            <a:r>
              <a:rPr lang="az-Cyrl-AZ" dirty="0"/>
              <a:t>є</a:t>
            </a:r>
            <a:r>
              <a:rPr lang="en-US" dirty="0"/>
              <a:t> R </a:t>
            </a:r>
            <a:r>
              <a:rPr lang="en-US" dirty="0" err="1"/>
              <a:t>bila</a:t>
            </a:r>
            <a:r>
              <a:rPr lang="en-US" dirty="0"/>
              <a:t> x-y </a:t>
            </a:r>
            <a:r>
              <a:rPr lang="en-US" dirty="0" err="1" smtClean="0"/>
              <a:t>genap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/>
            <a:endParaRPr lang="en-US" dirty="0"/>
          </a:p>
          <a:p>
            <a:pPr marL="0" indent="0"/>
            <a:endParaRPr lang="en-US" dirty="0"/>
          </a:p>
          <a:p>
            <a:pPr marL="0" indent="0"/>
            <a:endParaRPr lang="en-US" dirty="0"/>
          </a:p>
          <a:p>
            <a:pPr marL="0" indent="0"/>
            <a:endParaRPr lang="en-US" dirty="0"/>
          </a:p>
          <a:p>
            <a:pPr marL="0" indent="0"/>
            <a:endParaRPr lang="en-US" dirty="0"/>
          </a:p>
          <a:p>
            <a:pPr marL="0" indent="0"/>
            <a:r>
              <a:rPr lang="en-US" dirty="0" err="1" smtClean="0"/>
              <a:t>Jadi</a:t>
            </a:r>
            <a:r>
              <a:rPr lang="en-US" dirty="0" smtClean="0"/>
              <a:t> </a:t>
            </a:r>
            <a:r>
              <a:rPr lang="en-US" i="1" dirty="0"/>
              <a:t>R</a:t>
            </a:r>
            <a:r>
              <a:rPr lang="en-US" dirty="0"/>
              <a:t> = </a:t>
            </a:r>
            <a:r>
              <a:rPr lang="en-US" dirty="0" smtClean="0"/>
              <a:t>{((</a:t>
            </a:r>
            <a:r>
              <a:rPr lang="en-US" dirty="0"/>
              <a:t>1,3</a:t>
            </a:r>
            <a:r>
              <a:rPr lang="en-US" dirty="0" smtClean="0"/>
              <a:t>)}</a:t>
            </a:r>
            <a:endParaRPr lang="en-US" dirty="0"/>
          </a:p>
          <a:p>
            <a:pPr marL="0" indent="0"/>
            <a:r>
              <a:rPr lang="en-US" dirty="0" err="1"/>
              <a:t>Tampak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i="1" dirty="0"/>
              <a:t>R</a:t>
            </a:r>
            <a:r>
              <a:rPr lang="en-US" dirty="0"/>
              <a:t> subset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AxB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8251603"/>
              </p:ext>
            </p:extLst>
          </p:nvPr>
        </p:nvGraphicFramePr>
        <p:xfrm>
          <a:off x="609600" y="2705328"/>
          <a:ext cx="60960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4724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Relasi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Keterangan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(1,1) </a:t>
                      </a:r>
                      <a:r>
                        <a:rPr lang="az-Cyrl-AZ" dirty="0" smtClean="0"/>
                        <a:t>є</a:t>
                      </a:r>
                      <a:r>
                        <a:rPr lang="en-US" dirty="0" smtClean="0"/>
                        <a:t> 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Karena</a:t>
                      </a:r>
                      <a:r>
                        <a:rPr lang="en-US" dirty="0" smtClean="0"/>
                        <a:t> 1-1=0 (</a:t>
                      </a:r>
                      <a:r>
                        <a:rPr lang="en-US" dirty="0" err="1" smtClean="0"/>
                        <a:t>bil.bukan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genap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bukan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ganjil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(1,2) </a:t>
                      </a:r>
                      <a:r>
                        <a:rPr lang="az-Cyrl-AZ" dirty="0" smtClean="0"/>
                        <a:t>є</a:t>
                      </a:r>
                      <a:r>
                        <a:rPr lang="en-US" dirty="0" smtClean="0"/>
                        <a:t> 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Karena</a:t>
                      </a:r>
                      <a:r>
                        <a:rPr lang="en-US" dirty="0" smtClean="0"/>
                        <a:t> 1-2=-1 (</a:t>
                      </a:r>
                      <a:r>
                        <a:rPr lang="en-US" dirty="0" err="1" smtClean="0"/>
                        <a:t>bil.ganjil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(1,3) </a:t>
                      </a:r>
                      <a:r>
                        <a:rPr lang="az-Cyrl-AZ" dirty="0" smtClean="0"/>
                        <a:t>є</a:t>
                      </a:r>
                      <a:r>
                        <a:rPr lang="en-US" dirty="0" smtClean="0"/>
                        <a:t> 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Karena</a:t>
                      </a:r>
                      <a:r>
                        <a:rPr lang="en-US" baseline="0" dirty="0" smtClean="0"/>
                        <a:t> 1-3=-2 (</a:t>
                      </a:r>
                      <a:r>
                        <a:rPr lang="en-US" baseline="0" dirty="0" err="1" smtClean="0"/>
                        <a:t>bil.genap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(2,1) </a:t>
                      </a:r>
                      <a:r>
                        <a:rPr lang="az-Cyrl-AZ" dirty="0" smtClean="0"/>
                        <a:t>є</a:t>
                      </a:r>
                      <a:r>
                        <a:rPr lang="en-US" dirty="0" smtClean="0"/>
                        <a:t> 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Karena</a:t>
                      </a:r>
                      <a:r>
                        <a:rPr lang="en-US" dirty="0" smtClean="0"/>
                        <a:t> 2-1=1 (</a:t>
                      </a:r>
                      <a:r>
                        <a:rPr lang="en-US" dirty="0" err="1" smtClean="0"/>
                        <a:t>bil.ganjil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(2,2) </a:t>
                      </a:r>
                      <a:r>
                        <a:rPr lang="az-Cyrl-AZ" dirty="0" smtClean="0"/>
                        <a:t>є</a:t>
                      </a:r>
                      <a:r>
                        <a:rPr lang="en-US" dirty="0" smtClean="0"/>
                        <a:t> 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Karena</a:t>
                      </a:r>
                      <a:r>
                        <a:rPr lang="en-US" dirty="0" smtClean="0"/>
                        <a:t> 2-2=0 (</a:t>
                      </a:r>
                      <a:r>
                        <a:rPr lang="en-US" dirty="0" err="1" smtClean="0"/>
                        <a:t>bil.bkn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genap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(2,3) </a:t>
                      </a:r>
                      <a:r>
                        <a:rPr lang="az-Cyrl-AZ" dirty="0" smtClean="0"/>
                        <a:t>є</a:t>
                      </a:r>
                      <a:r>
                        <a:rPr lang="en-US" dirty="0" smtClean="0"/>
                        <a:t> 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Karena</a:t>
                      </a:r>
                      <a:r>
                        <a:rPr lang="en-US" dirty="0" smtClean="0"/>
                        <a:t> 2-3=-1 (</a:t>
                      </a:r>
                      <a:r>
                        <a:rPr lang="en-US" dirty="0" err="1" smtClean="0"/>
                        <a:t>bil.ganjil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Straight Connector 5"/>
          <p:cNvCxnSpPr/>
          <p:nvPr/>
        </p:nvCxnSpPr>
        <p:spPr>
          <a:xfrm flipH="1">
            <a:off x="1187624" y="3501008"/>
            <a:ext cx="144016" cy="21602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1187624" y="4293096"/>
            <a:ext cx="144016" cy="21602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1172638" y="5013176"/>
            <a:ext cx="144016" cy="21602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1169229" y="3140968"/>
            <a:ext cx="144016" cy="21602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1122273" y="4668080"/>
            <a:ext cx="144016" cy="21602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3081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SzPct val="75000"/>
              <a:buNone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dirty="0"/>
              <a:t>2. </a:t>
            </a:r>
            <a:r>
              <a:rPr lang="en-US" dirty="0" err="1"/>
              <a:t>Apakah</a:t>
            </a:r>
            <a:r>
              <a:rPr lang="en-US" dirty="0"/>
              <a:t> 1 </a:t>
            </a:r>
            <a:r>
              <a:rPr lang="en-US" i="1" dirty="0"/>
              <a:t>R</a:t>
            </a:r>
            <a:r>
              <a:rPr lang="en-US" dirty="0"/>
              <a:t> 3; 2 </a:t>
            </a:r>
            <a:r>
              <a:rPr lang="en-US" i="1" dirty="0"/>
              <a:t>R</a:t>
            </a:r>
            <a:r>
              <a:rPr lang="en-US" dirty="0"/>
              <a:t> 3; 2 </a:t>
            </a:r>
            <a:r>
              <a:rPr lang="en-US" i="1" dirty="0"/>
              <a:t>R</a:t>
            </a:r>
            <a:r>
              <a:rPr lang="en-US" dirty="0"/>
              <a:t> 2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i="1" dirty="0"/>
              <a:t>R</a:t>
            </a:r>
            <a:r>
              <a:rPr lang="en-US" dirty="0"/>
              <a:t>?</a:t>
            </a:r>
          </a:p>
          <a:p>
            <a:pPr marL="0" indent="0">
              <a:buSzPct val="75000"/>
              <a:buNone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dirty="0"/>
              <a:t>Kita </a:t>
            </a:r>
            <a:r>
              <a:rPr lang="en-US" dirty="0" err="1"/>
              <a:t>cek</a:t>
            </a:r>
            <a:r>
              <a:rPr lang="en-US" dirty="0"/>
              <a:t> :</a:t>
            </a:r>
          </a:p>
          <a:p>
            <a:pPr>
              <a:buSzPct val="75000"/>
              <a:buFont typeface="Wingdings" pitchFamily="2" charset="2"/>
              <a:buChar char="v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dirty="0"/>
              <a:t>(1-3) </a:t>
            </a:r>
            <a:r>
              <a:rPr lang="en-US" dirty="0" err="1"/>
              <a:t>adalah</a:t>
            </a:r>
            <a:r>
              <a:rPr lang="en-US" dirty="0"/>
              <a:t> -2 (</a:t>
            </a:r>
            <a:r>
              <a:rPr lang="en-US" dirty="0" err="1"/>
              <a:t>genap</a:t>
            </a:r>
            <a:r>
              <a:rPr lang="en-US" dirty="0" smtClean="0"/>
              <a:t>)</a:t>
            </a:r>
          </a:p>
          <a:p>
            <a:pPr>
              <a:buSzPct val="75000"/>
              <a:buFont typeface="Wingdings" pitchFamily="2" charset="2"/>
              <a:buChar char="v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dirty="0" smtClean="0"/>
              <a:t>(2-3</a:t>
            </a:r>
            <a:r>
              <a:rPr lang="en-US" dirty="0"/>
              <a:t>)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smtClean="0"/>
              <a:t>-1 </a:t>
            </a:r>
            <a:r>
              <a:rPr lang="en-US" dirty="0"/>
              <a:t>(</a:t>
            </a:r>
            <a:r>
              <a:rPr lang="en-US" dirty="0" err="1"/>
              <a:t>ganjil</a:t>
            </a:r>
            <a:r>
              <a:rPr lang="en-US" dirty="0" smtClean="0"/>
              <a:t>)</a:t>
            </a:r>
          </a:p>
          <a:p>
            <a:pPr>
              <a:buSzPct val="75000"/>
              <a:buFont typeface="Wingdings" pitchFamily="2" charset="2"/>
              <a:buChar char="v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dirty="0" smtClean="0"/>
              <a:t>(2-2</a:t>
            </a:r>
            <a:r>
              <a:rPr lang="en-US" dirty="0"/>
              <a:t>) </a:t>
            </a:r>
            <a:r>
              <a:rPr lang="en-US" dirty="0" err="1"/>
              <a:t>adalah</a:t>
            </a:r>
            <a:r>
              <a:rPr lang="en-US" dirty="0"/>
              <a:t> 0 </a:t>
            </a:r>
            <a:r>
              <a:rPr lang="en-US" dirty="0" smtClean="0"/>
              <a:t>(</a:t>
            </a:r>
            <a:r>
              <a:rPr lang="en-US" dirty="0" err="1" smtClean="0"/>
              <a:t>bkn</a:t>
            </a:r>
            <a:r>
              <a:rPr lang="en-US" dirty="0" smtClean="0"/>
              <a:t> </a:t>
            </a:r>
            <a:r>
              <a:rPr lang="en-US" dirty="0" err="1" smtClean="0"/>
              <a:t>genap</a:t>
            </a:r>
            <a:r>
              <a:rPr lang="en-US" dirty="0"/>
              <a:t>)</a:t>
            </a:r>
          </a:p>
          <a:p>
            <a:pPr marL="0" indent="0">
              <a:buSzPct val="7500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endParaRPr lang="en-US" dirty="0"/>
          </a:p>
          <a:p>
            <a:pPr marL="0" indent="0">
              <a:buSzPct val="75000"/>
              <a:buNone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dirty="0" err="1"/>
              <a:t>Sehingga</a:t>
            </a:r>
            <a:r>
              <a:rPr lang="en-US" dirty="0"/>
              <a:t> (1,3</a:t>
            </a:r>
            <a:r>
              <a:rPr lang="en-US"/>
              <a:t>) </a:t>
            </a:r>
            <a:r>
              <a:rPr lang="en-US" smtClean="0"/>
              <a:t>memenuhi</a:t>
            </a:r>
            <a:r>
              <a:rPr lang="en-US" dirty="0" smtClean="0"/>
              <a:t> </a:t>
            </a:r>
            <a:r>
              <a:rPr lang="en-US" dirty="0" err="1"/>
              <a:t>syarat</a:t>
            </a:r>
            <a:r>
              <a:rPr lang="en-US" dirty="0"/>
              <a:t> </a:t>
            </a:r>
            <a:r>
              <a:rPr lang="en-US" i="1" dirty="0"/>
              <a:t>R:</a:t>
            </a:r>
            <a:r>
              <a:rPr lang="en-US" dirty="0"/>
              <a:t>AxB </a:t>
            </a:r>
            <a:r>
              <a:rPr lang="en-US" dirty="0" err="1"/>
              <a:t>dimana</a:t>
            </a:r>
            <a:r>
              <a:rPr lang="en-US" dirty="0"/>
              <a:t> x-y=</a:t>
            </a:r>
            <a:r>
              <a:rPr lang="en-US" dirty="0" err="1"/>
              <a:t>genap</a:t>
            </a:r>
            <a:endParaRPr lang="en-US" i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0518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2: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relasi</a:t>
            </a:r>
            <a:r>
              <a:rPr lang="en-US" dirty="0"/>
              <a:t> C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riil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riil</a:t>
            </a:r>
            <a:r>
              <a:rPr lang="en-US" dirty="0"/>
              <a:t> </a:t>
            </a:r>
            <a:r>
              <a:rPr lang="en-US" dirty="0" err="1"/>
              <a:t>sbb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(</a:t>
            </a:r>
            <a:r>
              <a:rPr lang="en-US" dirty="0" err="1"/>
              <a:t>x,y</a:t>
            </a:r>
            <a:r>
              <a:rPr lang="en-US" dirty="0"/>
              <a:t>) </a:t>
            </a:r>
            <a:r>
              <a:rPr lang="az-Cyrl-AZ" dirty="0"/>
              <a:t>є</a:t>
            </a:r>
            <a:r>
              <a:rPr lang="en-US" dirty="0"/>
              <a:t> C         x</a:t>
            </a:r>
            <a:r>
              <a:rPr lang="en-US" baseline="30000" dirty="0"/>
              <a:t>2</a:t>
            </a:r>
            <a:r>
              <a:rPr lang="en-US" dirty="0"/>
              <a:t>+y</a:t>
            </a:r>
            <a:r>
              <a:rPr lang="en-US" baseline="30000" dirty="0"/>
              <a:t>2</a:t>
            </a:r>
            <a:r>
              <a:rPr lang="en-US" dirty="0"/>
              <a:t>=1</a:t>
            </a:r>
          </a:p>
          <a:p>
            <a:pPr marL="0" indent="0">
              <a:buNone/>
            </a:pPr>
            <a:r>
              <a:rPr lang="en-US" dirty="0" err="1"/>
              <a:t>Tentukan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pasangan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/>
              <a:t>C?</a:t>
            </a:r>
          </a:p>
          <a:p>
            <a:pPr marL="514350" indent="-514350">
              <a:buAutoNum type="alphaLcPeriod"/>
            </a:pPr>
            <a:r>
              <a:rPr lang="en-US" dirty="0"/>
              <a:t>(1,0)</a:t>
            </a:r>
          </a:p>
          <a:p>
            <a:pPr marL="514350" indent="-514350">
              <a:buAutoNum type="alphaLcPeriod"/>
            </a:pPr>
            <a:r>
              <a:rPr lang="en-US" dirty="0"/>
              <a:t>(0,0)</a:t>
            </a:r>
          </a:p>
          <a:p>
            <a:pPr marL="514350" indent="-514350">
              <a:buAutoNum type="alphaLcPeriod"/>
            </a:pPr>
            <a:r>
              <a:rPr lang="en-US" dirty="0"/>
              <a:t>(-1/2,1/2√3)</a:t>
            </a:r>
          </a:p>
          <a:p>
            <a:pPr marL="514350" indent="-514350">
              <a:buAutoNum type="alphaLcPeriod"/>
            </a:pPr>
            <a:r>
              <a:rPr lang="en-US" dirty="0"/>
              <a:t>(-2,0)</a:t>
            </a:r>
          </a:p>
          <a:p>
            <a:pPr marL="514350" indent="-514350">
              <a:buAutoNum type="alphaLcPeriod"/>
            </a:pPr>
            <a:r>
              <a:rPr lang="en-US" dirty="0"/>
              <a:t>(0,-1)</a:t>
            </a:r>
          </a:p>
          <a:p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 bwMode="auto">
          <a:xfrm>
            <a:off x="1835696" y="2132856"/>
            <a:ext cx="762000" cy="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76791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Solusi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2: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579296" cy="476886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mengecek</a:t>
            </a:r>
            <a:r>
              <a:rPr lang="en-US" dirty="0"/>
              <a:t> </a:t>
            </a:r>
            <a:r>
              <a:rPr lang="en-US" dirty="0" err="1"/>
              <a:t>kebenaran</a:t>
            </a:r>
            <a:r>
              <a:rPr lang="en-US" dirty="0"/>
              <a:t> </a:t>
            </a:r>
            <a:r>
              <a:rPr lang="en-US" dirty="0" err="1"/>
              <a:t>pasangan</a:t>
            </a:r>
            <a:r>
              <a:rPr lang="en-US" dirty="0"/>
              <a:t> (</a:t>
            </a:r>
            <a:r>
              <a:rPr lang="en-US" dirty="0" err="1"/>
              <a:t>x,y</a:t>
            </a:r>
            <a:r>
              <a:rPr lang="en-US" dirty="0"/>
              <a:t>)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dicek</a:t>
            </a:r>
            <a:r>
              <a:rPr lang="en-US" dirty="0"/>
              <a:t> x</a:t>
            </a:r>
            <a:r>
              <a:rPr lang="en-US" baseline="30000" dirty="0"/>
              <a:t>2</a:t>
            </a:r>
            <a:r>
              <a:rPr lang="en-US" dirty="0"/>
              <a:t>+y</a:t>
            </a:r>
            <a:r>
              <a:rPr lang="en-US" baseline="30000" dirty="0"/>
              <a:t>2</a:t>
            </a:r>
            <a:r>
              <a:rPr lang="en-US" dirty="0"/>
              <a:t>=1.</a:t>
            </a:r>
          </a:p>
          <a:p>
            <a:pPr marL="0" indent="0">
              <a:buNone/>
            </a:pPr>
            <a:r>
              <a:rPr lang="en-US" dirty="0"/>
              <a:t>a. (1,0) </a:t>
            </a:r>
            <a:r>
              <a:rPr lang="az-Cyrl-AZ" dirty="0"/>
              <a:t>є</a:t>
            </a:r>
            <a:r>
              <a:rPr lang="en-US" dirty="0"/>
              <a:t> C </a:t>
            </a:r>
            <a:r>
              <a:rPr lang="en-US" dirty="0" err="1"/>
              <a:t>karena</a:t>
            </a:r>
            <a:r>
              <a:rPr lang="en-US" dirty="0"/>
              <a:t> 1</a:t>
            </a:r>
            <a:r>
              <a:rPr lang="en-US" baseline="30000" dirty="0"/>
              <a:t>2</a:t>
            </a:r>
            <a:r>
              <a:rPr lang="en-US" dirty="0"/>
              <a:t>+0</a:t>
            </a:r>
            <a:r>
              <a:rPr lang="en-US" baseline="30000" dirty="0"/>
              <a:t>2</a:t>
            </a:r>
            <a:r>
              <a:rPr lang="en-US" dirty="0"/>
              <a:t>=1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b. (0,0) </a:t>
            </a:r>
            <a:r>
              <a:rPr lang="en-US" dirty="0" err="1" smtClean="0">
                <a:solidFill>
                  <a:srgbClr val="FF0000"/>
                </a:solidFill>
              </a:rPr>
              <a:t>bukan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az-Cyrl-AZ" dirty="0" smtClean="0">
                <a:solidFill>
                  <a:srgbClr val="FF0000"/>
                </a:solidFill>
              </a:rPr>
              <a:t>є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C </a:t>
            </a:r>
            <a:r>
              <a:rPr lang="en-US" dirty="0" err="1">
                <a:solidFill>
                  <a:srgbClr val="FF0000"/>
                </a:solidFill>
              </a:rPr>
              <a:t>karena</a:t>
            </a:r>
            <a:r>
              <a:rPr lang="en-US" dirty="0">
                <a:solidFill>
                  <a:srgbClr val="FF0000"/>
                </a:solidFill>
              </a:rPr>
              <a:t> 0</a:t>
            </a:r>
            <a:r>
              <a:rPr lang="en-US" baseline="30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FF0000"/>
                </a:solidFill>
              </a:rPr>
              <a:t>+0</a:t>
            </a:r>
            <a:r>
              <a:rPr lang="en-US" baseline="30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FF0000"/>
                </a:solidFill>
              </a:rPr>
              <a:t>=0</a:t>
            </a:r>
          </a:p>
          <a:p>
            <a:pPr marL="0" indent="0">
              <a:buNone/>
            </a:pPr>
            <a:r>
              <a:rPr lang="en-US" dirty="0"/>
              <a:t>c. (-1/2,1/2√3) </a:t>
            </a:r>
            <a:r>
              <a:rPr lang="az-Cyrl-AZ" dirty="0"/>
              <a:t>є</a:t>
            </a:r>
            <a:r>
              <a:rPr lang="en-US" dirty="0"/>
              <a:t> C </a:t>
            </a:r>
            <a:r>
              <a:rPr lang="en-US" dirty="0" err="1"/>
              <a:t>karena</a:t>
            </a:r>
            <a:r>
              <a:rPr lang="en-US" dirty="0"/>
              <a:t> (-</a:t>
            </a:r>
            <a:r>
              <a:rPr lang="en-US" dirty="0" smtClean="0"/>
              <a:t>1/2)</a:t>
            </a:r>
            <a:r>
              <a:rPr lang="en-US" baseline="30000" dirty="0" smtClean="0"/>
              <a:t>2</a:t>
            </a:r>
            <a:r>
              <a:rPr lang="en-US" dirty="0" smtClean="0"/>
              <a:t> </a:t>
            </a:r>
            <a:r>
              <a:rPr lang="en-US" dirty="0"/>
              <a:t>+ </a:t>
            </a:r>
            <a:r>
              <a:rPr lang="en-US" dirty="0" smtClean="0"/>
              <a:t>1/2</a:t>
            </a:r>
            <a:r>
              <a:rPr lang="en-US" dirty="0"/>
              <a:t>√</a:t>
            </a:r>
            <a:r>
              <a:rPr lang="en-US" dirty="0" smtClean="0"/>
              <a:t>3)</a:t>
            </a:r>
            <a:r>
              <a:rPr lang="en-US" baseline="30000" dirty="0" smtClean="0"/>
              <a:t>2</a:t>
            </a:r>
            <a:r>
              <a:rPr lang="en-US" dirty="0" smtClean="0"/>
              <a:t> =1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d. (-2,0) </a:t>
            </a:r>
            <a:r>
              <a:rPr lang="en-US" dirty="0" err="1" smtClean="0">
                <a:solidFill>
                  <a:srgbClr val="FF0000"/>
                </a:solidFill>
              </a:rPr>
              <a:t>bukan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az-Cyrl-AZ" dirty="0" smtClean="0">
                <a:solidFill>
                  <a:srgbClr val="FF0000"/>
                </a:solidFill>
              </a:rPr>
              <a:t>є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C </a:t>
            </a:r>
            <a:r>
              <a:rPr lang="en-US" dirty="0" err="1">
                <a:solidFill>
                  <a:srgbClr val="FF0000"/>
                </a:solidFill>
              </a:rPr>
              <a:t>karena</a:t>
            </a:r>
            <a:r>
              <a:rPr lang="en-US" dirty="0">
                <a:solidFill>
                  <a:srgbClr val="FF0000"/>
                </a:solidFill>
              </a:rPr>
              <a:t> -2</a:t>
            </a:r>
            <a:r>
              <a:rPr lang="en-US" baseline="30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FF0000"/>
                </a:solidFill>
              </a:rPr>
              <a:t>+0</a:t>
            </a:r>
            <a:r>
              <a:rPr lang="en-US" baseline="30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FF0000"/>
                </a:solidFill>
              </a:rPr>
              <a:t>=4</a:t>
            </a:r>
          </a:p>
          <a:p>
            <a:pPr marL="0" indent="0">
              <a:buNone/>
            </a:pPr>
            <a:r>
              <a:rPr lang="en-US" dirty="0"/>
              <a:t>e. (0,-1) </a:t>
            </a:r>
            <a:r>
              <a:rPr lang="az-Cyrl-AZ" dirty="0"/>
              <a:t>є</a:t>
            </a:r>
            <a:r>
              <a:rPr lang="en-US" dirty="0"/>
              <a:t> C </a:t>
            </a:r>
            <a:r>
              <a:rPr lang="en-US" dirty="0" err="1"/>
              <a:t>karena</a:t>
            </a:r>
            <a:r>
              <a:rPr lang="en-US" dirty="0"/>
              <a:t> 0</a:t>
            </a:r>
            <a:r>
              <a:rPr lang="en-US" baseline="30000" dirty="0"/>
              <a:t>2</a:t>
            </a:r>
            <a:r>
              <a:rPr lang="en-US" dirty="0"/>
              <a:t>+(-1)</a:t>
            </a:r>
            <a:r>
              <a:rPr lang="en-US" baseline="30000" dirty="0"/>
              <a:t>2</a:t>
            </a:r>
            <a:r>
              <a:rPr lang="en-US" dirty="0"/>
              <a:t>=1</a:t>
            </a:r>
          </a:p>
          <a:p>
            <a:pPr marL="457200" indent="-457200">
              <a:buFontTx/>
              <a:buChar char="-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934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Relasi pada Sebuah Himpunan 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  <a:ln/>
        </p:spPr>
        <p:txBody>
          <a:bodyPr/>
          <a:lstStyle/>
          <a:p>
            <a:pPr marL="531813" indent="-531813">
              <a:tabLst>
                <a:tab pos="1101725" algn="l"/>
                <a:tab pos="2016125" algn="l"/>
                <a:tab pos="2930525" algn="l"/>
                <a:tab pos="3844925" algn="l"/>
                <a:tab pos="4759325" algn="l"/>
                <a:tab pos="5673725" algn="l"/>
                <a:tab pos="6588125" algn="l"/>
                <a:tab pos="7502525" algn="l"/>
                <a:tab pos="8416925" algn="l"/>
                <a:tab pos="9331325" algn="l"/>
                <a:tab pos="10245725" algn="l"/>
              </a:tabLst>
            </a:pPr>
            <a:r>
              <a:rPr lang="en-GB" dirty="0" err="1"/>
              <a:t>Relasi</a:t>
            </a:r>
            <a:r>
              <a:rPr lang="en-GB" dirty="0"/>
              <a:t> (</a:t>
            </a:r>
            <a:r>
              <a:rPr lang="en-GB" dirty="0" err="1"/>
              <a:t>biner</a:t>
            </a:r>
            <a:r>
              <a:rPr lang="en-GB" dirty="0"/>
              <a:t>) </a:t>
            </a:r>
            <a:r>
              <a:rPr lang="en-GB" dirty="0" err="1" smtClean="0"/>
              <a:t>dari</a:t>
            </a:r>
            <a:r>
              <a:rPr lang="en-GB" dirty="0" smtClean="0"/>
              <a:t> </a:t>
            </a:r>
            <a:r>
              <a:rPr lang="en-GB" dirty="0" err="1" smtClean="0"/>
              <a:t>himpunan</a:t>
            </a:r>
            <a:r>
              <a:rPr lang="en-GB" dirty="0" smtClean="0"/>
              <a:t> A </a:t>
            </a:r>
            <a:r>
              <a:rPr lang="en-GB" dirty="0" err="1" smtClean="0"/>
              <a:t>ke</a:t>
            </a:r>
            <a:r>
              <a:rPr lang="en-GB" dirty="0" smtClean="0"/>
              <a:t> </a:t>
            </a:r>
            <a:r>
              <a:rPr lang="en-GB" dirty="0" err="1"/>
              <a:t>dirinya</a:t>
            </a:r>
            <a:r>
              <a:rPr lang="en-GB" dirty="0"/>
              <a:t> </a:t>
            </a:r>
            <a:r>
              <a:rPr lang="en-GB" dirty="0" err="1"/>
              <a:t>sendiri</a:t>
            </a:r>
            <a:r>
              <a:rPr lang="en-GB" dirty="0"/>
              <a:t> </a:t>
            </a:r>
            <a:r>
              <a:rPr lang="en-GB" dirty="0" err="1"/>
              <a:t>disebut</a:t>
            </a:r>
            <a:r>
              <a:rPr lang="en-GB" dirty="0"/>
              <a:t> </a:t>
            </a:r>
            <a:r>
              <a:rPr lang="en-GB" dirty="0" err="1"/>
              <a:t>relasi</a:t>
            </a:r>
            <a:r>
              <a:rPr lang="en-GB" dirty="0"/>
              <a:t> </a:t>
            </a:r>
            <a:r>
              <a:rPr lang="en-GB" dirty="0" err="1"/>
              <a:t>pada</a:t>
            </a:r>
            <a:r>
              <a:rPr lang="en-GB" dirty="0"/>
              <a:t> </a:t>
            </a:r>
            <a:r>
              <a:rPr lang="en-GB" dirty="0" err="1"/>
              <a:t>himpunan</a:t>
            </a:r>
            <a:r>
              <a:rPr lang="en-GB" dirty="0"/>
              <a:t> A.</a:t>
            </a:r>
          </a:p>
          <a:p>
            <a:pPr marL="531813" indent="-531813">
              <a:tabLst>
                <a:tab pos="1101725" algn="l"/>
                <a:tab pos="2016125" algn="l"/>
                <a:tab pos="2930525" algn="l"/>
                <a:tab pos="3844925" algn="l"/>
                <a:tab pos="4759325" algn="l"/>
                <a:tab pos="5673725" algn="l"/>
                <a:tab pos="6588125" algn="l"/>
                <a:tab pos="7502525" algn="l"/>
                <a:tab pos="8416925" algn="l"/>
                <a:tab pos="9331325" algn="l"/>
                <a:tab pos="10245725" algn="l"/>
              </a:tabLst>
            </a:pPr>
            <a:r>
              <a:rPr lang="en-GB" dirty="0" err="1"/>
              <a:t>Contoh</a:t>
            </a:r>
            <a:r>
              <a:rPr lang="en-GB" dirty="0"/>
              <a:t>:</a:t>
            </a:r>
          </a:p>
          <a:p>
            <a:pPr marL="531813" indent="-531813">
              <a:spcBef>
                <a:spcPts val="600"/>
              </a:spcBef>
              <a:buFont typeface="Wingdings" charset="2"/>
              <a:buNone/>
              <a:tabLst>
                <a:tab pos="1101725" algn="l"/>
                <a:tab pos="2016125" algn="l"/>
                <a:tab pos="2930525" algn="l"/>
                <a:tab pos="3844925" algn="l"/>
                <a:tab pos="4759325" algn="l"/>
                <a:tab pos="5673725" algn="l"/>
                <a:tab pos="6588125" algn="l"/>
                <a:tab pos="7502525" algn="l"/>
                <a:tab pos="8416925" algn="l"/>
                <a:tab pos="9331325" algn="l"/>
                <a:tab pos="10245725" algn="l"/>
              </a:tabLst>
            </a:pPr>
            <a:r>
              <a:rPr lang="en-GB" sz="2400" dirty="0">
                <a:latin typeface="Times New Roman" pitchFamily="16" charset="0"/>
              </a:rPr>
              <a:t>	</a:t>
            </a:r>
            <a:r>
              <a:rPr lang="en-GB" sz="2400" dirty="0" err="1" smtClean="0">
                <a:latin typeface="Times New Roman" pitchFamily="16" charset="0"/>
              </a:rPr>
              <a:t>Himpunan</a:t>
            </a:r>
            <a:r>
              <a:rPr lang="en-GB" sz="2400" dirty="0" smtClean="0">
                <a:latin typeface="Times New Roman" pitchFamily="16" charset="0"/>
              </a:rPr>
              <a:t> A </a:t>
            </a:r>
            <a:r>
              <a:rPr lang="en-GB" sz="2400" dirty="0">
                <a:latin typeface="Times New Roman" pitchFamily="16" charset="0"/>
              </a:rPr>
              <a:t>= {1, 2, … 9, 10} </a:t>
            </a:r>
            <a:r>
              <a:rPr lang="en-GB" sz="2400" dirty="0" err="1">
                <a:latin typeface="Times New Roman" pitchFamily="16" charset="0"/>
              </a:rPr>
              <a:t>dibuat</a:t>
            </a:r>
            <a:r>
              <a:rPr lang="en-GB" sz="2400" dirty="0">
                <a:latin typeface="Times New Roman" pitchFamily="16" charset="0"/>
              </a:rPr>
              <a:t> </a:t>
            </a:r>
            <a:r>
              <a:rPr lang="en-GB" sz="2400" dirty="0" err="1">
                <a:latin typeface="Times New Roman" pitchFamily="16" charset="0"/>
              </a:rPr>
              <a:t>relasi</a:t>
            </a:r>
            <a:r>
              <a:rPr lang="en-GB" sz="2400" dirty="0">
                <a:latin typeface="Times New Roman" pitchFamily="16" charset="0"/>
              </a:rPr>
              <a:t> </a:t>
            </a:r>
            <a:r>
              <a:rPr lang="en-GB" sz="2400" i="1" dirty="0">
                <a:latin typeface="Times New Roman" pitchFamily="16" charset="0"/>
              </a:rPr>
              <a:t>PLUS5 </a:t>
            </a:r>
            <a:r>
              <a:rPr lang="en-GB" sz="2400" dirty="0" err="1">
                <a:latin typeface="Times New Roman" pitchFamily="16" charset="0"/>
              </a:rPr>
              <a:t>dengan</a:t>
            </a:r>
            <a:r>
              <a:rPr lang="en-GB" sz="2400" dirty="0">
                <a:latin typeface="Times New Roman" pitchFamily="16" charset="0"/>
              </a:rPr>
              <a:t> </a:t>
            </a:r>
            <a:r>
              <a:rPr lang="en-GB" sz="2400" dirty="0" err="1">
                <a:latin typeface="Times New Roman" pitchFamily="16" charset="0"/>
              </a:rPr>
              <a:t>definisi</a:t>
            </a:r>
            <a:r>
              <a:rPr lang="en-GB" sz="2400" dirty="0">
                <a:latin typeface="Times New Roman" pitchFamily="16" charset="0"/>
              </a:rPr>
              <a:t> </a:t>
            </a:r>
            <a:r>
              <a:rPr lang="en-GB" sz="2400" dirty="0" err="1">
                <a:latin typeface="Times New Roman" pitchFamily="16" charset="0"/>
              </a:rPr>
              <a:t>sbb</a:t>
            </a:r>
            <a:r>
              <a:rPr lang="en-GB" sz="2400" dirty="0">
                <a:latin typeface="Times New Roman" pitchFamily="16" charset="0"/>
              </a:rPr>
              <a:t>: </a:t>
            </a:r>
          </a:p>
          <a:p>
            <a:pPr marL="531813" indent="-531813">
              <a:spcBef>
                <a:spcPts val="600"/>
              </a:spcBef>
              <a:buFont typeface="Wingdings" charset="2"/>
              <a:buNone/>
              <a:tabLst>
                <a:tab pos="1101725" algn="l"/>
                <a:tab pos="2016125" algn="l"/>
                <a:tab pos="2930525" algn="l"/>
                <a:tab pos="3844925" algn="l"/>
                <a:tab pos="4759325" algn="l"/>
                <a:tab pos="5673725" algn="l"/>
                <a:tab pos="6588125" algn="l"/>
                <a:tab pos="7502525" algn="l"/>
                <a:tab pos="8416925" algn="l"/>
                <a:tab pos="9331325" algn="l"/>
                <a:tab pos="10245725" algn="l"/>
              </a:tabLst>
            </a:pPr>
            <a:r>
              <a:rPr lang="en-GB" sz="2400" dirty="0">
                <a:latin typeface="Times New Roman" pitchFamily="16" charset="0"/>
              </a:rPr>
              <a:t>			</a:t>
            </a:r>
            <a:r>
              <a:rPr lang="en-GB" sz="2400" i="1" dirty="0">
                <a:latin typeface="Times New Roman" pitchFamily="16" charset="0"/>
              </a:rPr>
              <a:t>PLUS5</a:t>
            </a:r>
            <a:r>
              <a:rPr lang="en-GB" sz="2400" dirty="0">
                <a:latin typeface="Times New Roman" pitchFamily="16" charset="0"/>
              </a:rPr>
              <a:t> = { (</a:t>
            </a:r>
            <a:r>
              <a:rPr lang="en-GB" sz="2400" dirty="0" err="1">
                <a:latin typeface="Times New Roman" pitchFamily="16" charset="0"/>
              </a:rPr>
              <a:t>x,y</a:t>
            </a:r>
            <a:r>
              <a:rPr lang="en-GB" sz="2400" dirty="0">
                <a:latin typeface="Times New Roman" pitchFamily="16" charset="0"/>
              </a:rPr>
              <a:t>) | x </a:t>
            </a:r>
            <a:r>
              <a:rPr lang="en-GB" sz="2400" dirty="0">
                <a:latin typeface="Symbol" pitchFamily="16" charset="2"/>
              </a:rPr>
              <a:t></a:t>
            </a:r>
            <a:r>
              <a:rPr lang="en-GB" sz="2400" dirty="0">
                <a:latin typeface="Times New Roman" pitchFamily="16" charset="0"/>
              </a:rPr>
              <a:t> </a:t>
            </a:r>
            <a:r>
              <a:rPr lang="en-GB" sz="2400" dirty="0" smtClean="0">
                <a:latin typeface="Times New Roman" pitchFamily="16" charset="0"/>
              </a:rPr>
              <a:t>A </a:t>
            </a:r>
            <a:r>
              <a:rPr lang="en-GB" sz="2400" dirty="0" smtClean="0">
                <a:latin typeface="Cambria Math"/>
                <a:ea typeface="Cambria Math"/>
              </a:rPr>
              <a:t>∩</a:t>
            </a:r>
            <a:r>
              <a:rPr lang="en-GB" sz="2400" dirty="0" smtClean="0">
                <a:latin typeface="Times New Roman" pitchFamily="16" charset="0"/>
              </a:rPr>
              <a:t> </a:t>
            </a:r>
            <a:r>
              <a:rPr lang="en-GB" sz="2400" dirty="0">
                <a:latin typeface="Times New Roman" pitchFamily="16" charset="0"/>
              </a:rPr>
              <a:t>y </a:t>
            </a:r>
            <a:r>
              <a:rPr lang="en-GB" sz="2400" dirty="0">
                <a:latin typeface="Symbol" pitchFamily="16" charset="2"/>
              </a:rPr>
              <a:t></a:t>
            </a:r>
            <a:r>
              <a:rPr lang="en-GB" sz="2400" dirty="0">
                <a:latin typeface="Times New Roman" pitchFamily="16" charset="0"/>
              </a:rPr>
              <a:t> B </a:t>
            </a:r>
            <a:r>
              <a:rPr lang="en-GB" sz="2400" dirty="0" smtClean="0">
                <a:latin typeface="Cambria Math"/>
                <a:ea typeface="Cambria Math"/>
              </a:rPr>
              <a:t>∩</a:t>
            </a:r>
            <a:r>
              <a:rPr lang="en-GB" sz="2400" dirty="0" smtClean="0">
                <a:latin typeface="Times New Roman" pitchFamily="16" charset="0"/>
              </a:rPr>
              <a:t> </a:t>
            </a:r>
            <a:r>
              <a:rPr lang="en-GB" sz="2400" dirty="0">
                <a:latin typeface="Times New Roman" pitchFamily="16" charset="0"/>
              </a:rPr>
              <a:t>y = x+5 </a:t>
            </a:r>
            <a:r>
              <a:rPr lang="en-GB" sz="2400" dirty="0" smtClean="0">
                <a:latin typeface="Times New Roman" pitchFamily="16" charset="0"/>
              </a:rPr>
              <a:t>}</a:t>
            </a:r>
          </a:p>
          <a:p>
            <a:pPr marL="531813" indent="-531813">
              <a:spcBef>
                <a:spcPts val="600"/>
              </a:spcBef>
              <a:buFont typeface="Wingdings" charset="2"/>
              <a:buNone/>
              <a:tabLst>
                <a:tab pos="1101725" algn="l"/>
                <a:tab pos="2016125" algn="l"/>
                <a:tab pos="2930525" algn="l"/>
                <a:tab pos="3844925" algn="l"/>
                <a:tab pos="4759325" algn="l"/>
                <a:tab pos="5673725" algn="l"/>
                <a:tab pos="6588125" algn="l"/>
                <a:tab pos="7502525" algn="l"/>
                <a:tab pos="8416925" algn="l"/>
                <a:tab pos="9331325" algn="l"/>
                <a:tab pos="10245725" algn="l"/>
              </a:tabLst>
            </a:pPr>
            <a:r>
              <a:rPr lang="en-GB" sz="2400" dirty="0">
                <a:latin typeface="Times New Roman" pitchFamily="16" charset="0"/>
              </a:rPr>
              <a:t>	</a:t>
            </a:r>
            <a:r>
              <a:rPr lang="en-GB" sz="2400" dirty="0" smtClean="0">
                <a:latin typeface="Times New Roman" pitchFamily="16" charset="0"/>
              </a:rPr>
              <a:t>		B ={(1+5),(2+5),(3+5),(4+5),(5+5)}</a:t>
            </a:r>
            <a:endParaRPr lang="en-GB" sz="2400" dirty="0">
              <a:latin typeface="Times New Roman" pitchFamily="16" charset="0"/>
            </a:endParaRPr>
          </a:p>
          <a:p>
            <a:pPr marL="531813" indent="-531813">
              <a:spcBef>
                <a:spcPts val="600"/>
              </a:spcBef>
              <a:buFont typeface="Wingdings" charset="2"/>
              <a:buNone/>
              <a:tabLst>
                <a:tab pos="1101725" algn="l"/>
                <a:tab pos="2016125" algn="l"/>
                <a:tab pos="2930525" algn="l"/>
                <a:tab pos="3844925" algn="l"/>
                <a:tab pos="4759325" algn="l"/>
                <a:tab pos="5673725" algn="l"/>
                <a:tab pos="6588125" algn="l"/>
                <a:tab pos="7502525" algn="l"/>
                <a:tab pos="8416925" algn="l"/>
                <a:tab pos="9331325" algn="l"/>
                <a:tab pos="10245725" algn="l"/>
              </a:tabLst>
            </a:pPr>
            <a:r>
              <a:rPr lang="en-GB" sz="2400" dirty="0">
                <a:latin typeface="Times New Roman" pitchFamily="16" charset="0"/>
              </a:rPr>
              <a:t>	</a:t>
            </a:r>
            <a:r>
              <a:rPr lang="en-GB" sz="2400" dirty="0" err="1">
                <a:latin typeface="Times New Roman" pitchFamily="16" charset="0"/>
              </a:rPr>
              <a:t>Didapatkan</a:t>
            </a:r>
            <a:r>
              <a:rPr lang="en-GB" sz="2400" dirty="0">
                <a:latin typeface="Times New Roman" pitchFamily="16" charset="0"/>
              </a:rPr>
              <a:t>:</a:t>
            </a:r>
          </a:p>
          <a:p>
            <a:pPr marL="531813" indent="-531813">
              <a:spcBef>
                <a:spcPts val="600"/>
              </a:spcBef>
              <a:buFont typeface="Wingdings" charset="2"/>
              <a:buNone/>
              <a:tabLst>
                <a:tab pos="1101725" algn="l"/>
                <a:tab pos="2016125" algn="l"/>
                <a:tab pos="2930525" algn="l"/>
                <a:tab pos="3844925" algn="l"/>
                <a:tab pos="4759325" algn="l"/>
                <a:tab pos="5673725" algn="l"/>
                <a:tab pos="6588125" algn="l"/>
                <a:tab pos="7502525" algn="l"/>
                <a:tab pos="8416925" algn="l"/>
                <a:tab pos="9331325" algn="l"/>
                <a:tab pos="10245725" algn="l"/>
              </a:tabLst>
            </a:pPr>
            <a:r>
              <a:rPr lang="en-GB" sz="2400" dirty="0">
                <a:latin typeface="Times New Roman" pitchFamily="16" charset="0"/>
              </a:rPr>
              <a:t>			</a:t>
            </a:r>
            <a:r>
              <a:rPr lang="en-GB" sz="2400" i="1" dirty="0">
                <a:latin typeface="Times New Roman" pitchFamily="16" charset="0"/>
              </a:rPr>
              <a:t>PLUS5</a:t>
            </a:r>
            <a:r>
              <a:rPr lang="en-GB" sz="2400" dirty="0">
                <a:latin typeface="Times New Roman" pitchFamily="16" charset="0"/>
              </a:rPr>
              <a:t> = { (1,6), (2,7), (3,8), (4,9), (5,10) }</a:t>
            </a:r>
          </a:p>
          <a:p>
            <a:pPr marL="531813" indent="-531813">
              <a:spcBef>
                <a:spcPts val="600"/>
              </a:spcBef>
              <a:buFont typeface="Wingdings" charset="2"/>
              <a:buNone/>
              <a:tabLst>
                <a:tab pos="1101725" algn="l"/>
                <a:tab pos="2016125" algn="l"/>
                <a:tab pos="2930525" algn="l"/>
                <a:tab pos="3844925" algn="l"/>
                <a:tab pos="4759325" algn="l"/>
                <a:tab pos="5673725" algn="l"/>
                <a:tab pos="6588125" algn="l"/>
                <a:tab pos="7502525" algn="l"/>
                <a:tab pos="8416925" algn="l"/>
                <a:tab pos="9331325" algn="l"/>
                <a:tab pos="10245725" algn="l"/>
              </a:tabLst>
            </a:pPr>
            <a:endParaRPr lang="en-GB" sz="2400" dirty="0">
              <a:latin typeface="Times New Roman" pitchFamily="16" charset="0"/>
            </a:endParaRPr>
          </a:p>
          <a:p>
            <a:pPr marL="531813" indent="-531813">
              <a:spcBef>
                <a:spcPts val="600"/>
              </a:spcBef>
              <a:buFont typeface="Wingdings" charset="2"/>
              <a:buNone/>
              <a:tabLst>
                <a:tab pos="1101725" algn="l"/>
                <a:tab pos="2016125" algn="l"/>
                <a:tab pos="2930525" algn="l"/>
                <a:tab pos="3844925" algn="l"/>
                <a:tab pos="4759325" algn="l"/>
                <a:tab pos="5673725" algn="l"/>
                <a:tab pos="6588125" algn="l"/>
                <a:tab pos="7502525" algn="l"/>
                <a:tab pos="8416925" algn="l"/>
                <a:tab pos="9331325" algn="l"/>
                <a:tab pos="10245725" algn="l"/>
              </a:tabLst>
            </a:pPr>
            <a:endParaRPr lang="en-GB" sz="2400" dirty="0">
              <a:latin typeface="Times New Roman" pitchFamily="1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" dur="5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5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" dur="500" fill="hold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500" fill="hold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3" dur="500" fill="hold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" dur="500" fill="hold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9" dur="500" fill="hold"/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" dur="500" fill="hold"/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5" dur="500" fill="hold"/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" dur="500" fill="hold"/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1" dur="500" fill="hold"/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" dur="500" fill="hold"/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7" dur="500" fill="hold"/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8" dur="500" fill="hold"/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Operasi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relasi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hakikatnya</a:t>
            </a:r>
            <a:r>
              <a:rPr lang="en-US" dirty="0" smtClean="0"/>
              <a:t> </a:t>
            </a:r>
            <a:r>
              <a:rPr lang="en-US" dirty="0" err="1" smtClean="0"/>
              <a:t>relasi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Himpunan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operasi</a:t>
            </a:r>
            <a:r>
              <a:rPr lang="en-US" dirty="0" smtClean="0"/>
              <a:t> </a:t>
            </a:r>
            <a:r>
              <a:rPr lang="en-US" dirty="0" err="1" smtClean="0"/>
              <a:t>didalamnya</a:t>
            </a:r>
            <a:r>
              <a:rPr lang="en-US" dirty="0" smtClean="0"/>
              <a:t>. </a:t>
            </a:r>
            <a:r>
              <a:rPr lang="en-US" dirty="0" err="1" smtClean="0"/>
              <a:t>Operasi</a:t>
            </a:r>
            <a:r>
              <a:rPr lang="en-US" dirty="0" smtClean="0"/>
              <a:t> yang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relasi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</a:p>
          <a:p>
            <a:pPr marL="514350" indent="-514350">
              <a:buAutoNum type="arabicPeriod"/>
            </a:pPr>
            <a:r>
              <a:rPr lang="en-US" dirty="0" smtClean="0"/>
              <a:t>Union (</a:t>
            </a:r>
            <a:r>
              <a:rPr lang="en-US" dirty="0" err="1" smtClean="0"/>
              <a:t>gabung</a:t>
            </a:r>
            <a:r>
              <a:rPr lang="en-US" dirty="0" smtClean="0"/>
              <a:t>)</a:t>
            </a:r>
          </a:p>
          <a:p>
            <a:pPr marL="514350" indent="-514350">
              <a:buAutoNum type="arabicPeriod"/>
            </a:pPr>
            <a:r>
              <a:rPr lang="en-US" dirty="0" smtClean="0"/>
              <a:t>Intersection (</a:t>
            </a:r>
            <a:r>
              <a:rPr lang="en-US" dirty="0" err="1" smtClean="0"/>
              <a:t>irisan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93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Misalkan</a:t>
            </a:r>
            <a:r>
              <a:rPr lang="en-US" dirty="0" smtClean="0"/>
              <a:t> A={-1,0,1} </a:t>
            </a:r>
            <a:r>
              <a:rPr lang="en-US" dirty="0" err="1" smtClean="0"/>
              <a:t>dan</a:t>
            </a:r>
            <a:r>
              <a:rPr lang="en-US" dirty="0" smtClean="0"/>
              <a:t> B={0,1}. </a:t>
            </a:r>
            <a:r>
              <a:rPr lang="en-US" dirty="0" err="1" smtClean="0"/>
              <a:t>Relasi</a:t>
            </a:r>
            <a:r>
              <a:rPr lang="en-US" dirty="0" smtClean="0"/>
              <a:t> </a:t>
            </a:r>
            <a:r>
              <a:rPr lang="en-US" i="1" dirty="0" smtClean="0"/>
              <a:t>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i="1" dirty="0" smtClean="0"/>
              <a:t>S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himpunan</a:t>
            </a:r>
            <a:r>
              <a:rPr lang="en-US" dirty="0" smtClean="0"/>
              <a:t> A </a:t>
            </a:r>
            <a:r>
              <a:rPr lang="en-US" dirty="0" err="1" smtClean="0"/>
              <a:t>ke</a:t>
            </a:r>
            <a:r>
              <a:rPr lang="en-US" dirty="0" smtClean="0"/>
              <a:t> B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</a:p>
          <a:p>
            <a:r>
              <a:rPr lang="en-US" i="1" dirty="0" smtClean="0"/>
              <a:t>R = </a:t>
            </a:r>
            <a:r>
              <a:rPr lang="en-US" dirty="0" smtClean="0"/>
              <a:t>{(-1,0),(-1,1),(0,1)}</a:t>
            </a:r>
            <a:r>
              <a:rPr lang="en-US" i="1" dirty="0" smtClean="0"/>
              <a:t> </a:t>
            </a:r>
          </a:p>
          <a:p>
            <a:r>
              <a:rPr lang="en-US" i="1" dirty="0" smtClean="0"/>
              <a:t>S = </a:t>
            </a:r>
            <a:r>
              <a:rPr lang="en-US" dirty="0" smtClean="0"/>
              <a:t>{(0,0),(1,1),(-1,1)}</a:t>
            </a:r>
          </a:p>
          <a:p>
            <a:pPr marL="0" indent="0">
              <a:buNone/>
            </a:pPr>
            <a:r>
              <a:rPr lang="en-US" dirty="0" err="1" smtClean="0"/>
              <a:t>Carilah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R </a:t>
            </a:r>
            <a:r>
              <a:rPr lang="en-US" dirty="0" smtClean="0">
                <a:solidFill>
                  <a:srgbClr val="FF0000"/>
                </a:solidFill>
                <a:latin typeface="Cambria Math"/>
                <a:ea typeface="Cambria Math"/>
              </a:rPr>
              <a:t>∪</a:t>
            </a:r>
            <a:r>
              <a:rPr lang="en-US" dirty="0" smtClean="0">
                <a:solidFill>
                  <a:srgbClr val="FF0000"/>
                </a:solidFill>
              </a:rPr>
              <a:t> S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R </a:t>
            </a:r>
            <a:r>
              <a:rPr lang="en-US" dirty="0" smtClean="0">
                <a:solidFill>
                  <a:srgbClr val="FF0000"/>
                </a:solidFill>
                <a:latin typeface="Cambria Math"/>
                <a:ea typeface="Cambria Math"/>
              </a:rPr>
              <a:t>∩</a:t>
            </a:r>
            <a:r>
              <a:rPr lang="en-US" dirty="0" smtClean="0">
                <a:solidFill>
                  <a:srgbClr val="FF0000"/>
                </a:solidFill>
              </a:rPr>
              <a:t> 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Jawab</a:t>
            </a:r>
            <a:r>
              <a:rPr lang="en-US" dirty="0" smtClean="0"/>
              <a:t>: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R Union S</a:t>
            </a:r>
            <a:r>
              <a:rPr lang="en-US" dirty="0" smtClean="0"/>
              <a:t>: {(-1,0),(-1,1),(0,1),(0,0),(1,1)}</a:t>
            </a:r>
            <a:r>
              <a:rPr lang="en-US" dirty="0" smtClean="0">
                <a:solidFill>
                  <a:schemeClr val="bg1"/>
                </a:solidFill>
              </a:rPr>
              <a:t>{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R Intersection S 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  <a:r>
              <a:rPr lang="en-US" dirty="0" smtClean="0"/>
              <a:t> {(-1,1)}</a:t>
            </a:r>
            <a:r>
              <a:rPr lang="en-US" dirty="0" smtClean="0">
                <a:solidFill>
                  <a:schemeClr val="bg1"/>
                </a:solidFill>
              </a:rPr>
              <a:t>{(-1,1)}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5174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6425" cy="485060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Misalkan</a:t>
            </a:r>
            <a:r>
              <a:rPr lang="en-US" dirty="0" smtClean="0"/>
              <a:t> A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himpunan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 IF</a:t>
            </a:r>
          </a:p>
          <a:p>
            <a:pPr marL="0" indent="0">
              <a:buNone/>
            </a:pPr>
            <a:r>
              <a:rPr lang="en-US" dirty="0" smtClean="0"/>
              <a:t>A={</a:t>
            </a:r>
            <a:r>
              <a:rPr lang="en-US" dirty="0" err="1" smtClean="0"/>
              <a:t>a,b,c,d</a:t>
            </a:r>
            <a:r>
              <a:rPr lang="en-US" dirty="0" smtClean="0"/>
              <a:t>}, </a:t>
            </a:r>
            <a:r>
              <a:rPr lang="en-US" dirty="0" err="1" smtClean="0"/>
              <a:t>dan</a:t>
            </a:r>
            <a:r>
              <a:rPr lang="en-US" dirty="0" smtClean="0"/>
              <a:t> B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matakuliah</a:t>
            </a:r>
            <a:r>
              <a:rPr lang="en-US" dirty="0" smtClean="0"/>
              <a:t> yang </a:t>
            </a:r>
            <a:r>
              <a:rPr lang="en-US" dirty="0" err="1" smtClean="0"/>
              <a:t>disajikan</a:t>
            </a:r>
            <a:r>
              <a:rPr lang="en-US" dirty="0"/>
              <a:t> </a:t>
            </a:r>
            <a:r>
              <a:rPr lang="en-US" dirty="0" smtClean="0"/>
              <a:t>B={</a:t>
            </a:r>
            <a:r>
              <a:rPr lang="en-US" dirty="0" err="1" smtClean="0"/>
              <a:t>madis,algo,os,metopen,rpl,pti</a:t>
            </a:r>
            <a:r>
              <a:rPr lang="en-US" dirty="0" smtClean="0"/>
              <a:t>}</a:t>
            </a:r>
          </a:p>
          <a:p>
            <a:pPr marL="0" indent="0">
              <a:buNone/>
            </a:pPr>
            <a:r>
              <a:rPr lang="en-US" dirty="0" err="1" smtClean="0"/>
              <a:t>Relasi</a:t>
            </a:r>
            <a:r>
              <a:rPr lang="en-US" dirty="0" smtClean="0"/>
              <a:t> </a:t>
            </a:r>
            <a:r>
              <a:rPr lang="en-US" i="1" dirty="0" smtClean="0"/>
              <a:t>R1 </a:t>
            </a:r>
            <a:r>
              <a:rPr lang="en-US" dirty="0" err="1" smtClean="0"/>
              <a:t>dari</a:t>
            </a:r>
            <a:r>
              <a:rPr lang="en-US" dirty="0" smtClean="0"/>
              <a:t> A </a:t>
            </a:r>
            <a:r>
              <a:rPr lang="en-US" dirty="0" err="1" smtClean="0"/>
              <a:t>ke</a:t>
            </a:r>
            <a:r>
              <a:rPr lang="en-US" dirty="0" smtClean="0"/>
              <a:t> B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mata</a:t>
            </a:r>
            <a:r>
              <a:rPr lang="en-US" dirty="0" smtClean="0"/>
              <a:t> </a:t>
            </a:r>
            <a:r>
              <a:rPr lang="en-US" dirty="0" err="1" smtClean="0"/>
              <a:t>kuliah</a:t>
            </a:r>
            <a:r>
              <a:rPr lang="en-US" dirty="0" smtClean="0"/>
              <a:t> yang </a:t>
            </a:r>
            <a:r>
              <a:rPr lang="en-US" dirty="0" err="1" smtClean="0"/>
              <a:t>diambil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. (</a:t>
            </a:r>
            <a:r>
              <a:rPr lang="en-US" dirty="0" err="1" smtClean="0"/>
              <a:t>x,y</a:t>
            </a:r>
            <a:r>
              <a:rPr lang="en-US" dirty="0" smtClean="0"/>
              <a:t>) </a:t>
            </a:r>
            <a:r>
              <a:rPr lang="az-Cyrl-AZ" dirty="0" smtClean="0"/>
              <a:t>є</a:t>
            </a:r>
            <a:r>
              <a:rPr lang="en-US" i="1" dirty="0" smtClean="0"/>
              <a:t> R1         </a:t>
            </a:r>
            <a:r>
              <a:rPr lang="en-US" i="1" dirty="0" smtClean="0">
                <a:solidFill>
                  <a:srgbClr val="FF0000"/>
                </a:solidFill>
              </a:rPr>
              <a:t>x </a:t>
            </a:r>
            <a:r>
              <a:rPr lang="en-US" i="1" dirty="0" err="1" smtClean="0">
                <a:solidFill>
                  <a:srgbClr val="FF0000"/>
                </a:solidFill>
              </a:rPr>
              <a:t>mengambil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mata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kuliah</a:t>
            </a:r>
            <a:r>
              <a:rPr lang="en-US" i="1" dirty="0" smtClean="0">
                <a:solidFill>
                  <a:srgbClr val="FF0000"/>
                </a:solidFill>
              </a:rPr>
              <a:t> y</a:t>
            </a:r>
          </a:p>
          <a:p>
            <a:r>
              <a:rPr lang="en-US" i="1" dirty="0" smtClean="0"/>
              <a:t>R1</a:t>
            </a:r>
            <a:r>
              <a:rPr lang="en-US" dirty="0" smtClean="0"/>
              <a:t> = {(</a:t>
            </a:r>
            <a:r>
              <a:rPr lang="en-US" dirty="0" err="1" smtClean="0"/>
              <a:t>a,madis</a:t>
            </a:r>
            <a:r>
              <a:rPr lang="en-US" dirty="0" smtClean="0"/>
              <a:t>),(</a:t>
            </a:r>
            <a:r>
              <a:rPr lang="en-US" dirty="0" err="1" smtClean="0"/>
              <a:t>b,algo</a:t>
            </a:r>
            <a:r>
              <a:rPr lang="en-US" dirty="0" smtClean="0"/>
              <a:t>),(</a:t>
            </a:r>
            <a:r>
              <a:rPr lang="en-US" dirty="0" err="1" smtClean="0"/>
              <a:t>b,os</a:t>
            </a:r>
            <a:r>
              <a:rPr lang="en-US" dirty="0" smtClean="0"/>
              <a:t>),(</a:t>
            </a:r>
            <a:r>
              <a:rPr lang="en-US" dirty="0" err="1" smtClean="0"/>
              <a:t>c,algo</a:t>
            </a:r>
            <a:r>
              <a:rPr lang="en-US" dirty="0" smtClean="0"/>
              <a:t>),(</a:t>
            </a:r>
            <a:r>
              <a:rPr lang="en-US" dirty="0" err="1" smtClean="0"/>
              <a:t>c,metopen</a:t>
            </a:r>
            <a:r>
              <a:rPr lang="en-US" dirty="0" smtClean="0"/>
              <a:t>),(</a:t>
            </a:r>
            <a:r>
              <a:rPr lang="en-US" dirty="0" err="1" smtClean="0"/>
              <a:t>c,rpl</a:t>
            </a:r>
            <a:r>
              <a:rPr lang="en-US" dirty="0" smtClean="0"/>
              <a:t>),(</a:t>
            </a:r>
            <a:r>
              <a:rPr lang="en-US" dirty="0" err="1" smtClean="0"/>
              <a:t>d,pti</a:t>
            </a:r>
            <a:r>
              <a:rPr lang="en-US" dirty="0" smtClean="0"/>
              <a:t>),(</a:t>
            </a:r>
            <a:r>
              <a:rPr lang="en-US" dirty="0" err="1" smtClean="0"/>
              <a:t>d,rpl</a:t>
            </a:r>
            <a:r>
              <a:rPr lang="en-US" dirty="0" smtClean="0"/>
              <a:t>)}</a:t>
            </a:r>
          </a:p>
          <a:p>
            <a:pPr marL="0" indent="0">
              <a:buNone/>
            </a:pPr>
            <a:r>
              <a:rPr lang="en-US" dirty="0" err="1"/>
              <a:t>Relasi</a:t>
            </a:r>
            <a:r>
              <a:rPr lang="en-US" dirty="0"/>
              <a:t> </a:t>
            </a:r>
            <a:r>
              <a:rPr lang="en-US" i="1" dirty="0"/>
              <a:t>R2 </a:t>
            </a:r>
            <a:r>
              <a:rPr lang="en-US" dirty="0" err="1"/>
              <a:t>dari</a:t>
            </a:r>
            <a:r>
              <a:rPr lang="en-US" dirty="0"/>
              <a:t> A </a:t>
            </a:r>
            <a:r>
              <a:rPr lang="en-US" dirty="0" err="1"/>
              <a:t>ke</a:t>
            </a:r>
            <a:r>
              <a:rPr lang="en-US" dirty="0"/>
              <a:t> B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mata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 yang </a:t>
            </a:r>
            <a:r>
              <a:rPr lang="en-US" dirty="0" err="1"/>
              <a:t>disukai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. (</a:t>
            </a:r>
            <a:r>
              <a:rPr lang="en-US" dirty="0" err="1"/>
              <a:t>x,y</a:t>
            </a:r>
            <a:r>
              <a:rPr lang="en-US" dirty="0"/>
              <a:t>) </a:t>
            </a:r>
            <a:r>
              <a:rPr lang="az-Cyrl-AZ" dirty="0"/>
              <a:t>є</a:t>
            </a:r>
            <a:r>
              <a:rPr lang="en-US" i="1" dirty="0"/>
              <a:t> R2          </a:t>
            </a:r>
            <a:r>
              <a:rPr lang="en-US" i="1" dirty="0">
                <a:solidFill>
                  <a:srgbClr val="FF0000"/>
                </a:solidFill>
              </a:rPr>
              <a:t>x </a:t>
            </a:r>
            <a:r>
              <a:rPr lang="en-US" i="1" dirty="0" err="1">
                <a:solidFill>
                  <a:srgbClr val="FF0000"/>
                </a:solidFill>
              </a:rPr>
              <a:t>menyukai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mata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kuliah</a:t>
            </a:r>
            <a:r>
              <a:rPr lang="en-US" i="1" dirty="0">
                <a:solidFill>
                  <a:srgbClr val="FF0000"/>
                </a:solidFill>
              </a:rPr>
              <a:t> y</a:t>
            </a:r>
          </a:p>
          <a:p>
            <a:pPr marL="0" indent="0">
              <a:buNone/>
            </a:pPr>
            <a:r>
              <a:rPr lang="en-US" i="1" dirty="0"/>
              <a:t>R2</a:t>
            </a:r>
            <a:r>
              <a:rPr lang="en-US" dirty="0"/>
              <a:t> = {(</a:t>
            </a:r>
            <a:r>
              <a:rPr lang="en-US" dirty="0" err="1"/>
              <a:t>a,madis</a:t>
            </a:r>
            <a:r>
              <a:rPr lang="en-US" dirty="0"/>
              <a:t>),(</a:t>
            </a:r>
            <a:r>
              <a:rPr lang="en-US" dirty="0" err="1"/>
              <a:t>b,rpl</a:t>
            </a:r>
            <a:r>
              <a:rPr lang="en-US" dirty="0"/>
              <a:t>),(</a:t>
            </a:r>
            <a:r>
              <a:rPr lang="en-US" dirty="0" err="1"/>
              <a:t>b,os</a:t>
            </a:r>
            <a:r>
              <a:rPr lang="en-US" dirty="0"/>
              <a:t>),(</a:t>
            </a:r>
            <a:r>
              <a:rPr lang="en-US" dirty="0" err="1"/>
              <a:t>c,algo</a:t>
            </a:r>
            <a:r>
              <a:rPr lang="en-US" dirty="0"/>
              <a:t>),(</a:t>
            </a:r>
            <a:r>
              <a:rPr lang="en-US" dirty="0" err="1"/>
              <a:t>c,pti</a:t>
            </a:r>
            <a:r>
              <a:rPr lang="en-US" dirty="0"/>
              <a:t>),(</a:t>
            </a:r>
            <a:r>
              <a:rPr lang="en-US" dirty="0" err="1"/>
              <a:t>c,rpl</a:t>
            </a:r>
            <a:r>
              <a:rPr lang="en-US" dirty="0"/>
              <a:t>),(</a:t>
            </a:r>
            <a:r>
              <a:rPr lang="en-US" dirty="0" err="1"/>
              <a:t>d,pti</a:t>
            </a:r>
            <a:r>
              <a:rPr lang="en-US" dirty="0"/>
              <a:t>)}</a:t>
            </a:r>
          </a:p>
          <a:p>
            <a:pPr marL="0" indent="0">
              <a:buNone/>
            </a:pPr>
            <a:r>
              <a:rPr lang="en-US" i="1" dirty="0" err="1"/>
              <a:t>Pertanyaannya</a:t>
            </a:r>
            <a:r>
              <a:rPr lang="en-US" i="1" dirty="0"/>
              <a:t> :</a:t>
            </a:r>
          </a:p>
          <a:p>
            <a:pPr marL="0" indent="0">
              <a:buNone/>
            </a:pPr>
            <a:r>
              <a:rPr lang="en-US" i="1" dirty="0" err="1"/>
              <a:t>Carilah</a:t>
            </a:r>
            <a:r>
              <a:rPr lang="en-US" i="1" dirty="0"/>
              <a:t> </a:t>
            </a:r>
            <a:r>
              <a:rPr lang="en-US" i="1" dirty="0">
                <a:solidFill>
                  <a:srgbClr val="FF0000"/>
                </a:solidFill>
              </a:rPr>
              <a:t>R1 </a:t>
            </a:r>
            <a:r>
              <a:rPr lang="en-US" i="1" dirty="0" err="1">
                <a:solidFill>
                  <a:srgbClr val="FF0000"/>
                </a:solidFill>
              </a:rPr>
              <a:t>irisan</a:t>
            </a:r>
            <a:r>
              <a:rPr lang="en-US" i="1" dirty="0">
                <a:solidFill>
                  <a:srgbClr val="FF0000"/>
                </a:solidFill>
              </a:rPr>
              <a:t> R2 </a:t>
            </a:r>
            <a:r>
              <a:rPr lang="en-US" i="1" dirty="0" err="1"/>
              <a:t>dan</a:t>
            </a:r>
            <a:r>
              <a:rPr lang="en-US" i="1" dirty="0"/>
              <a:t> </a:t>
            </a:r>
            <a:r>
              <a:rPr lang="en-US" i="1" dirty="0" err="1"/>
              <a:t>jelaskan</a:t>
            </a:r>
            <a:r>
              <a:rPr lang="en-US" i="1" dirty="0"/>
              <a:t> </a:t>
            </a:r>
            <a:r>
              <a:rPr lang="en-US" i="1" dirty="0" err="1"/>
              <a:t>maksudnya</a:t>
            </a:r>
            <a:r>
              <a:rPr lang="en-US" i="1" dirty="0" smtClean="0"/>
              <a:t>.</a:t>
            </a:r>
            <a:endParaRPr lang="en-US" i="1" dirty="0"/>
          </a:p>
        </p:txBody>
      </p:sp>
      <p:cxnSp>
        <p:nvCxnSpPr>
          <p:cNvPr id="5" name="Straight Arrow Connector 4"/>
          <p:cNvCxnSpPr/>
          <p:nvPr/>
        </p:nvCxnSpPr>
        <p:spPr bwMode="auto">
          <a:xfrm>
            <a:off x="4283968" y="2708920"/>
            <a:ext cx="622176" cy="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" name="Straight Arrow Connector 5"/>
          <p:cNvCxnSpPr/>
          <p:nvPr/>
        </p:nvCxnSpPr>
        <p:spPr bwMode="auto">
          <a:xfrm>
            <a:off x="4283968" y="4365104"/>
            <a:ext cx="702568" cy="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741688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9049"/>
            <a:ext cx="8226425" cy="1085850"/>
          </a:xfrm>
        </p:spPr>
        <p:txBody>
          <a:bodyPr/>
          <a:lstStyle/>
          <a:p>
            <a:r>
              <a:rPr lang="en-US" dirty="0" err="1" smtClean="0"/>
              <a:t>Jawaban</a:t>
            </a:r>
            <a:r>
              <a:rPr lang="en-US" dirty="0" smtClean="0"/>
              <a:t> </a:t>
            </a:r>
            <a:r>
              <a:rPr lang="en-US" dirty="0" err="1" smtClean="0"/>
              <a:t>soal</a:t>
            </a:r>
            <a:r>
              <a:rPr lang="en-US" dirty="0" smtClean="0"/>
              <a:t> 5</a:t>
            </a:r>
            <a:endParaRPr lang="en-US" dirty="0"/>
          </a:p>
        </p:txBody>
      </p:sp>
      <p:grpSp>
        <p:nvGrpSpPr>
          <p:cNvPr id="60" name="Group 59"/>
          <p:cNvGrpSpPr/>
          <p:nvPr/>
        </p:nvGrpSpPr>
        <p:grpSpPr>
          <a:xfrm>
            <a:off x="304800" y="1143000"/>
            <a:ext cx="8305800" cy="4800600"/>
            <a:chOff x="304800" y="1447800"/>
            <a:chExt cx="8305800" cy="4800600"/>
          </a:xfrm>
        </p:grpSpPr>
        <p:grpSp>
          <p:nvGrpSpPr>
            <p:cNvPr id="40" name="Group 39"/>
            <p:cNvGrpSpPr/>
            <p:nvPr/>
          </p:nvGrpSpPr>
          <p:grpSpPr>
            <a:xfrm>
              <a:off x="304800" y="1528741"/>
              <a:ext cx="3886200" cy="4719659"/>
              <a:chOff x="533400" y="1528741"/>
              <a:chExt cx="3886200" cy="4719659"/>
            </a:xfrm>
          </p:grpSpPr>
          <p:sp>
            <p:nvSpPr>
              <p:cNvPr id="12" name="TextBox 11"/>
              <p:cNvSpPr txBox="1"/>
              <p:nvPr/>
            </p:nvSpPr>
            <p:spPr>
              <a:xfrm>
                <a:off x="1806382" y="1528741"/>
                <a:ext cx="47961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</a:rPr>
                  <a:t>R1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39" name="Group 38"/>
              <p:cNvGrpSpPr/>
              <p:nvPr/>
            </p:nvGrpSpPr>
            <p:grpSpPr>
              <a:xfrm>
                <a:off x="533400" y="1752600"/>
                <a:ext cx="3886200" cy="4495800"/>
                <a:chOff x="990600" y="1752600"/>
                <a:chExt cx="3886200" cy="4495800"/>
              </a:xfrm>
            </p:grpSpPr>
            <p:sp>
              <p:nvSpPr>
                <p:cNvPr id="5" name="Oval 4"/>
                <p:cNvSpPr/>
                <p:nvPr/>
              </p:nvSpPr>
              <p:spPr bwMode="auto">
                <a:xfrm>
                  <a:off x="990600" y="2362200"/>
                  <a:ext cx="990600" cy="2819400"/>
                </a:xfrm>
                <a:prstGeom prst="ellipse">
                  <a:avLst/>
                </a:prstGeom>
                <a:solidFill>
                  <a:srgbClr val="00B8FF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4572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Times New Roman" pitchFamily="16" charset="0"/>
                    <a:buNone/>
                    <a:tabLst/>
                  </a:pPr>
                  <a:r>
                    <a:rPr lang="en-US" dirty="0" smtClean="0"/>
                    <a:t>a.</a:t>
                  </a:r>
                </a:p>
                <a:p>
                  <a:pPr marL="0" marR="0" indent="0" algn="l" defTabSz="4572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Times New Roman" pitchFamily="16" charset="0"/>
                    <a:buNone/>
                    <a:tabLst/>
                  </a:pPr>
                  <a:endParaRPr lang="en-US" dirty="0" smtClean="0"/>
                </a:p>
                <a:p>
                  <a:pPr marL="0" marR="0" indent="0" algn="l" defTabSz="4572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Times New Roman" pitchFamily="16" charset="0"/>
                    <a:buNone/>
                    <a:tabLst/>
                  </a:pPr>
                  <a:r>
                    <a:rPr kumimoji="0" lang="en-US" sz="1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charset="0"/>
                      <a:cs typeface="Arial" charset="0"/>
                    </a:rPr>
                    <a:t>b.</a:t>
                  </a:r>
                </a:p>
                <a:p>
                  <a:pPr marL="0" marR="0" indent="0" algn="l" defTabSz="4572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Times New Roman" pitchFamily="16" charset="0"/>
                    <a:buNone/>
                    <a:tabLst/>
                  </a:pP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charset="0"/>
                    <a:cs typeface="Arial" charset="0"/>
                  </a:endParaRPr>
                </a:p>
                <a:p>
                  <a:pPr marL="0" marR="0" indent="0" algn="l" defTabSz="4572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Times New Roman" pitchFamily="16" charset="0"/>
                    <a:buNone/>
                    <a:tabLst/>
                  </a:pPr>
                  <a:r>
                    <a:rPr lang="en-US" dirty="0" smtClean="0"/>
                    <a:t>c.</a:t>
                  </a:r>
                </a:p>
                <a:p>
                  <a:pPr marL="0" marR="0" indent="0" algn="l" defTabSz="4572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Times New Roman" pitchFamily="16" charset="0"/>
                    <a:buNone/>
                    <a:tabLst/>
                  </a:pPr>
                  <a:endParaRPr lang="en-US" dirty="0" smtClean="0"/>
                </a:p>
                <a:p>
                  <a:pPr marL="0" marR="0" indent="0" algn="l" defTabSz="4572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Times New Roman" pitchFamily="16" charset="0"/>
                    <a:buNone/>
                    <a:tabLst/>
                  </a:pPr>
                  <a:r>
                    <a:rPr kumimoji="0" lang="en-US" sz="1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charset="0"/>
                      <a:cs typeface="Arial" charset="0"/>
                    </a:rPr>
                    <a:t>d.</a:t>
                  </a:r>
                </a:p>
              </p:txBody>
            </p:sp>
            <p:sp>
              <p:nvSpPr>
                <p:cNvPr id="7" name="Oval 6"/>
                <p:cNvSpPr/>
                <p:nvPr/>
              </p:nvSpPr>
              <p:spPr bwMode="auto">
                <a:xfrm>
                  <a:off x="3048000" y="1981200"/>
                  <a:ext cx="1828800" cy="4267200"/>
                </a:xfrm>
                <a:prstGeom prst="ellipse">
                  <a:avLst/>
                </a:prstGeom>
                <a:solidFill>
                  <a:srgbClr val="00B8FF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4572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Times New Roman" pitchFamily="16" charset="0"/>
                    <a:buNone/>
                    <a:tabLst/>
                  </a:pPr>
                  <a:r>
                    <a:rPr lang="en-US" dirty="0" smtClean="0"/>
                    <a:t>. </a:t>
                  </a:r>
                  <a:r>
                    <a:rPr lang="en-US" dirty="0" err="1" smtClean="0"/>
                    <a:t>madis</a:t>
                  </a:r>
                  <a:endParaRPr lang="en-US" dirty="0" smtClean="0"/>
                </a:p>
                <a:p>
                  <a:pPr marL="0" marR="0" indent="0" algn="l" defTabSz="4572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Times New Roman" pitchFamily="16" charset="0"/>
                    <a:buNone/>
                    <a:tabLst/>
                  </a:pPr>
                  <a:endParaRPr lang="en-US" dirty="0" smtClean="0"/>
                </a:p>
                <a:p>
                  <a:pPr marL="0" marR="0" indent="0" algn="l" defTabSz="4572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Times New Roman" pitchFamily="16" charset="0"/>
                    <a:buNone/>
                    <a:tabLst/>
                  </a:pPr>
                  <a:r>
                    <a:rPr kumimoji="0" lang="en-US" sz="1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charset="0"/>
                      <a:cs typeface="Arial" charset="0"/>
                    </a:rPr>
                    <a:t>. </a:t>
                  </a:r>
                  <a:r>
                    <a:rPr kumimoji="0" lang="en-US" sz="1800" b="0" i="0" u="none" strike="noStrike" cap="none" normalizeH="0" baseline="0" dirty="0" err="1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charset="0"/>
                      <a:cs typeface="Arial" charset="0"/>
                    </a:rPr>
                    <a:t>algo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charset="0"/>
                    <a:cs typeface="Arial" charset="0"/>
                  </a:endParaRPr>
                </a:p>
                <a:p>
                  <a:pPr marL="0" marR="0" indent="0" algn="l" defTabSz="4572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Times New Roman" pitchFamily="16" charset="0"/>
                    <a:buNone/>
                    <a:tabLst/>
                  </a:pP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charset="0"/>
                    <a:cs typeface="Arial" charset="0"/>
                  </a:endParaRPr>
                </a:p>
                <a:p>
                  <a:pPr marL="0" marR="0" indent="0" algn="l" defTabSz="4572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Times New Roman" pitchFamily="16" charset="0"/>
                    <a:buNone/>
                    <a:tabLst/>
                  </a:pPr>
                  <a:r>
                    <a:rPr lang="en-US" dirty="0" smtClean="0"/>
                    <a:t>. </a:t>
                  </a:r>
                  <a:r>
                    <a:rPr lang="en-US" dirty="0" err="1" smtClean="0"/>
                    <a:t>os</a:t>
                  </a:r>
                  <a:endParaRPr lang="en-US" dirty="0" smtClean="0"/>
                </a:p>
                <a:p>
                  <a:pPr marL="0" marR="0" indent="0" algn="l" defTabSz="4572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Times New Roman" pitchFamily="16" charset="0"/>
                    <a:buNone/>
                    <a:tabLst/>
                  </a:pPr>
                  <a:endParaRPr lang="en-US" dirty="0" smtClean="0"/>
                </a:p>
                <a:p>
                  <a:pPr marL="0" marR="0" indent="0" algn="l" defTabSz="4572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Times New Roman" pitchFamily="16" charset="0"/>
                    <a:buNone/>
                    <a:tabLst/>
                  </a:pPr>
                  <a:r>
                    <a:rPr kumimoji="0" lang="en-US" sz="1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charset="0"/>
                      <a:cs typeface="Arial" charset="0"/>
                    </a:rPr>
                    <a:t>. </a:t>
                  </a:r>
                  <a:r>
                    <a:rPr kumimoji="0" lang="en-US" sz="1800" b="0" i="0" u="none" strike="noStrike" cap="none" normalizeH="0" baseline="0" dirty="0" err="1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charset="0"/>
                      <a:cs typeface="Arial" charset="0"/>
                    </a:rPr>
                    <a:t>metopen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charset="0"/>
                    <a:cs typeface="Arial" charset="0"/>
                  </a:endParaRPr>
                </a:p>
                <a:p>
                  <a:pPr marL="0" marR="0" indent="0" algn="l" defTabSz="4572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Times New Roman" pitchFamily="16" charset="0"/>
                    <a:buNone/>
                    <a:tabLst/>
                  </a:pPr>
                  <a:endParaRPr lang="en-US" dirty="0" smtClean="0"/>
                </a:p>
                <a:p>
                  <a:pPr marL="0" marR="0" indent="0" algn="l" defTabSz="4572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Times New Roman" pitchFamily="16" charset="0"/>
                    <a:buNone/>
                    <a:tabLst/>
                  </a:pPr>
                  <a:r>
                    <a:rPr lang="en-US" dirty="0" smtClean="0"/>
                    <a:t>. </a:t>
                  </a:r>
                  <a:r>
                    <a:rPr lang="en-US" dirty="0" err="1" smtClean="0"/>
                    <a:t>rpl</a:t>
                  </a:r>
                  <a:endParaRPr lang="en-US" dirty="0" smtClean="0"/>
                </a:p>
                <a:p>
                  <a:pPr marL="0" marR="0" indent="0" algn="l" defTabSz="4572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Times New Roman" pitchFamily="16" charset="0"/>
                    <a:buNone/>
                    <a:tabLst/>
                  </a:pPr>
                  <a:endParaRPr lang="en-US" dirty="0"/>
                </a:p>
                <a:p>
                  <a:pPr marL="0" marR="0" indent="0" algn="l" defTabSz="4572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Times New Roman" pitchFamily="16" charset="0"/>
                    <a:buNone/>
                    <a:tabLst/>
                  </a:pPr>
                  <a:r>
                    <a:rPr kumimoji="0" lang="en-US" sz="1800" b="0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charset="0"/>
                      <a:cs typeface="Arial" charset="0"/>
                    </a:rPr>
                    <a:t>. </a:t>
                  </a:r>
                  <a:r>
                    <a:rPr kumimoji="0" lang="en-US" sz="1800" b="0" i="0" u="none" strike="noStrike" cap="none" normalizeH="0" baseline="0" dirty="0" err="1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charset="0"/>
                      <a:cs typeface="Arial" charset="0"/>
                    </a:rPr>
                    <a:t>pti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8" name="TextBox 7"/>
                <p:cNvSpPr txBox="1"/>
                <p:nvPr/>
              </p:nvSpPr>
              <p:spPr>
                <a:xfrm>
                  <a:off x="1316623" y="1764268"/>
                  <a:ext cx="33855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tx1"/>
                      </a:solidFill>
                    </a:rPr>
                    <a:t>A</a:t>
                  </a:r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9" name="TextBox 8"/>
                <p:cNvSpPr txBox="1"/>
                <p:nvPr/>
              </p:nvSpPr>
              <p:spPr>
                <a:xfrm>
                  <a:off x="3200400" y="1752600"/>
                  <a:ext cx="33855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>
                      <a:solidFill>
                        <a:schemeClr val="tx1"/>
                      </a:solidFill>
                    </a:rPr>
                    <a:t>B</a:t>
                  </a:r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  <p:cxnSp>
              <p:nvCxnSpPr>
                <p:cNvPr id="11" name="Straight Arrow Connector 10"/>
                <p:cNvCxnSpPr/>
                <p:nvPr/>
              </p:nvCxnSpPr>
              <p:spPr bwMode="auto">
                <a:xfrm>
                  <a:off x="1981200" y="1937266"/>
                  <a:ext cx="1066800" cy="0"/>
                </a:xfrm>
                <a:prstGeom prst="straightConnector1">
                  <a:avLst/>
                </a:prstGeom>
                <a:solidFill>
                  <a:srgbClr val="00B8FF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arrow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14" name="Straight Arrow Connector 13"/>
                <p:cNvCxnSpPr/>
                <p:nvPr/>
              </p:nvCxnSpPr>
              <p:spPr bwMode="auto">
                <a:xfrm flipV="1">
                  <a:off x="1485900" y="2857500"/>
                  <a:ext cx="1883777" cy="114300"/>
                </a:xfrm>
                <a:prstGeom prst="straightConnector1">
                  <a:avLst/>
                </a:prstGeom>
                <a:solidFill>
                  <a:srgbClr val="00B8FF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arrow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18" name="Straight Arrow Connector 17"/>
                <p:cNvCxnSpPr/>
                <p:nvPr/>
              </p:nvCxnSpPr>
              <p:spPr bwMode="auto">
                <a:xfrm flipV="1">
                  <a:off x="1485900" y="3352800"/>
                  <a:ext cx="1883777" cy="152400"/>
                </a:xfrm>
                <a:prstGeom prst="straightConnector1">
                  <a:avLst/>
                </a:prstGeom>
                <a:solidFill>
                  <a:srgbClr val="00B8FF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arrow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21" name="Straight Arrow Connector 20"/>
                <p:cNvCxnSpPr/>
                <p:nvPr/>
              </p:nvCxnSpPr>
              <p:spPr bwMode="auto">
                <a:xfrm>
                  <a:off x="1485900" y="3505200"/>
                  <a:ext cx="1883777" cy="381000"/>
                </a:xfrm>
                <a:prstGeom prst="straightConnector1">
                  <a:avLst/>
                </a:prstGeom>
                <a:solidFill>
                  <a:srgbClr val="00B8FF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arrow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24" name="Straight Arrow Connector 23"/>
                <p:cNvCxnSpPr/>
                <p:nvPr/>
              </p:nvCxnSpPr>
              <p:spPr bwMode="auto">
                <a:xfrm flipV="1">
                  <a:off x="1485900" y="3352800"/>
                  <a:ext cx="1883777" cy="685800"/>
                </a:xfrm>
                <a:prstGeom prst="straightConnector1">
                  <a:avLst/>
                </a:prstGeom>
                <a:solidFill>
                  <a:srgbClr val="00B8FF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arrow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27" name="Straight Arrow Connector 26"/>
                <p:cNvCxnSpPr/>
                <p:nvPr/>
              </p:nvCxnSpPr>
              <p:spPr bwMode="auto">
                <a:xfrm>
                  <a:off x="1485900" y="4038600"/>
                  <a:ext cx="1883777" cy="457200"/>
                </a:xfrm>
                <a:prstGeom prst="straightConnector1">
                  <a:avLst/>
                </a:prstGeom>
                <a:solidFill>
                  <a:srgbClr val="00B8FF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arrow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30" name="Straight Arrow Connector 29"/>
                <p:cNvCxnSpPr/>
                <p:nvPr/>
              </p:nvCxnSpPr>
              <p:spPr bwMode="auto">
                <a:xfrm>
                  <a:off x="1485900" y="4038600"/>
                  <a:ext cx="1883777" cy="990600"/>
                </a:xfrm>
                <a:prstGeom prst="straightConnector1">
                  <a:avLst/>
                </a:prstGeom>
                <a:solidFill>
                  <a:srgbClr val="00B8FF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arrow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33" name="Straight Arrow Connector 32"/>
                <p:cNvCxnSpPr/>
                <p:nvPr/>
              </p:nvCxnSpPr>
              <p:spPr bwMode="auto">
                <a:xfrm>
                  <a:off x="1485900" y="4648200"/>
                  <a:ext cx="1883777" cy="381000"/>
                </a:xfrm>
                <a:prstGeom prst="straightConnector1">
                  <a:avLst/>
                </a:prstGeom>
                <a:solidFill>
                  <a:srgbClr val="00B8FF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arrow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36" name="Straight Arrow Connector 35"/>
                <p:cNvCxnSpPr/>
                <p:nvPr/>
              </p:nvCxnSpPr>
              <p:spPr bwMode="auto">
                <a:xfrm>
                  <a:off x="1485900" y="4648200"/>
                  <a:ext cx="1883777" cy="914400"/>
                </a:xfrm>
                <a:prstGeom prst="straightConnector1">
                  <a:avLst/>
                </a:prstGeom>
                <a:solidFill>
                  <a:srgbClr val="00B8FF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arrow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cxnSp>
          </p:grpSp>
        </p:grpSp>
        <p:grpSp>
          <p:nvGrpSpPr>
            <p:cNvPr id="59" name="Group 58"/>
            <p:cNvGrpSpPr/>
            <p:nvPr/>
          </p:nvGrpSpPr>
          <p:grpSpPr>
            <a:xfrm>
              <a:off x="4724400" y="1447800"/>
              <a:ext cx="3886200" cy="4719659"/>
              <a:chOff x="4724400" y="1564470"/>
              <a:chExt cx="3886200" cy="4719659"/>
            </a:xfrm>
          </p:grpSpPr>
          <p:sp>
            <p:nvSpPr>
              <p:cNvPr id="42" name="TextBox 41"/>
              <p:cNvSpPr txBox="1"/>
              <p:nvPr/>
            </p:nvSpPr>
            <p:spPr>
              <a:xfrm>
                <a:off x="5997382" y="1564470"/>
                <a:ext cx="47961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</a:rPr>
                  <a:t>R2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4" name="Oval 43"/>
              <p:cNvSpPr/>
              <p:nvPr/>
            </p:nvSpPr>
            <p:spPr bwMode="auto">
              <a:xfrm>
                <a:off x="4724400" y="2397929"/>
                <a:ext cx="990600" cy="2819400"/>
              </a:xfrm>
              <a:prstGeom prst="ellipse">
                <a:avLst/>
              </a:prstGeom>
              <a:solidFill>
                <a:srgbClr val="00B8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r>
                  <a:rPr lang="en-US" dirty="0" smtClean="0"/>
                  <a:t>a.</a:t>
                </a:r>
              </a:p>
              <a:p>
                <a:pPr marL="0" marR="0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lang="en-US" dirty="0" smtClean="0"/>
              </a:p>
              <a:p>
                <a:pPr marL="0" marR="0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r>
                  <a: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charset="0"/>
                    <a:cs typeface="Arial" charset="0"/>
                  </a:rPr>
                  <a:t>b.</a:t>
                </a:r>
              </a:p>
              <a:p>
                <a:pPr marL="0" marR="0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cs typeface="Arial" charset="0"/>
                </a:endParaRPr>
              </a:p>
              <a:p>
                <a:pPr marL="0" marR="0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r>
                  <a:rPr lang="en-US" dirty="0" smtClean="0"/>
                  <a:t>c.</a:t>
                </a:r>
              </a:p>
              <a:p>
                <a:pPr marL="0" marR="0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lang="en-US" dirty="0" smtClean="0"/>
              </a:p>
              <a:p>
                <a:pPr marL="0" marR="0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r>
                  <a: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charset="0"/>
                    <a:cs typeface="Arial" charset="0"/>
                  </a:rPr>
                  <a:t>d.</a:t>
                </a:r>
              </a:p>
            </p:txBody>
          </p:sp>
          <p:sp>
            <p:nvSpPr>
              <p:cNvPr id="45" name="Oval 44"/>
              <p:cNvSpPr/>
              <p:nvPr/>
            </p:nvSpPr>
            <p:spPr bwMode="auto">
              <a:xfrm>
                <a:off x="6781800" y="2016929"/>
                <a:ext cx="1828800" cy="4267200"/>
              </a:xfrm>
              <a:prstGeom prst="ellipse">
                <a:avLst/>
              </a:prstGeom>
              <a:solidFill>
                <a:srgbClr val="00B8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r>
                  <a:rPr lang="en-US" dirty="0" smtClean="0"/>
                  <a:t>. </a:t>
                </a:r>
                <a:r>
                  <a:rPr lang="en-US" dirty="0" err="1" smtClean="0"/>
                  <a:t>madis</a:t>
                </a:r>
                <a:endParaRPr lang="en-US" dirty="0" smtClean="0"/>
              </a:p>
              <a:p>
                <a:pPr marL="0" marR="0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lang="en-US" dirty="0" smtClean="0"/>
              </a:p>
              <a:p>
                <a:pPr marL="0" marR="0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r>
                  <a: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charset="0"/>
                    <a:cs typeface="Arial" charset="0"/>
                  </a:rPr>
                  <a:t>. </a:t>
                </a:r>
                <a:r>
                  <a:rPr kumimoji="0" lang="en-US" sz="1800" b="0" i="0" u="none" strike="noStrike" cap="none" normalizeH="0" baseline="0" dirty="0" err="1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charset="0"/>
                    <a:cs typeface="Arial" charset="0"/>
                  </a:rPr>
                  <a:t>algo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cs typeface="Arial" charset="0"/>
                </a:endParaRPr>
              </a:p>
              <a:p>
                <a:pPr marL="0" marR="0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cs typeface="Arial" charset="0"/>
                </a:endParaRPr>
              </a:p>
              <a:p>
                <a:pPr marL="0" marR="0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r>
                  <a:rPr lang="en-US" dirty="0" smtClean="0"/>
                  <a:t>. </a:t>
                </a:r>
                <a:r>
                  <a:rPr lang="en-US" dirty="0" err="1" smtClean="0"/>
                  <a:t>os</a:t>
                </a:r>
                <a:endParaRPr lang="en-US" dirty="0" smtClean="0"/>
              </a:p>
              <a:p>
                <a:pPr marL="0" marR="0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lang="en-US" dirty="0" smtClean="0"/>
              </a:p>
              <a:p>
                <a:pPr marL="0" marR="0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r>
                  <a: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charset="0"/>
                    <a:cs typeface="Arial" charset="0"/>
                  </a:rPr>
                  <a:t>. </a:t>
                </a:r>
                <a:r>
                  <a:rPr kumimoji="0" lang="en-US" sz="1800" b="0" i="0" u="none" strike="noStrike" cap="none" normalizeH="0" baseline="0" dirty="0" err="1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charset="0"/>
                    <a:cs typeface="Arial" charset="0"/>
                  </a:rPr>
                  <a:t>metopen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cs typeface="Arial" charset="0"/>
                </a:endParaRPr>
              </a:p>
              <a:p>
                <a:pPr marL="0" marR="0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lang="en-US" dirty="0" smtClean="0"/>
              </a:p>
              <a:p>
                <a:pPr marL="0" marR="0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r>
                  <a:rPr lang="en-US" dirty="0" smtClean="0"/>
                  <a:t>. </a:t>
                </a:r>
                <a:r>
                  <a:rPr lang="en-US" dirty="0" err="1" smtClean="0"/>
                  <a:t>rpl</a:t>
                </a:r>
                <a:endParaRPr lang="en-US" dirty="0" smtClean="0"/>
              </a:p>
              <a:p>
                <a:pPr marL="0" marR="0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endParaRPr lang="en-US" dirty="0"/>
              </a:p>
              <a:p>
                <a:pPr marL="0" marR="0" indent="0" algn="l" defTabSz="4572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  <a:buSzPct val="100000"/>
                  <a:buFont typeface="Times New Roman" pitchFamily="16" charset="0"/>
                  <a:buNone/>
                  <a:tabLst/>
                </a:pPr>
                <a:r>
                  <a: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charset="0"/>
                    <a:cs typeface="Arial" charset="0"/>
                  </a:rPr>
                  <a:t>. </a:t>
                </a:r>
                <a:r>
                  <a:rPr kumimoji="0" lang="en-US" sz="1800" b="0" i="0" u="none" strike="noStrike" cap="none" normalizeH="0" baseline="0" dirty="0" err="1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charset="0"/>
                    <a:cs typeface="Arial" charset="0"/>
                  </a:rPr>
                  <a:t>pti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5050423" y="1799997"/>
                <a:ext cx="338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</a:rPr>
                  <a:t>A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6934200" y="1788329"/>
                <a:ext cx="338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</a:rPr>
                  <a:t>B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48" name="Straight Arrow Connector 47"/>
              <p:cNvCxnSpPr/>
              <p:nvPr/>
            </p:nvCxnSpPr>
            <p:spPr bwMode="auto">
              <a:xfrm>
                <a:off x="5715000" y="1972995"/>
                <a:ext cx="1066800" cy="0"/>
              </a:xfrm>
              <a:prstGeom prst="straightConnector1">
                <a:avLst/>
              </a:prstGeom>
              <a:solidFill>
                <a:srgbClr val="00B8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49" name="Straight Arrow Connector 48"/>
              <p:cNvCxnSpPr/>
              <p:nvPr/>
            </p:nvCxnSpPr>
            <p:spPr bwMode="auto">
              <a:xfrm flipV="1">
                <a:off x="5219700" y="2893229"/>
                <a:ext cx="1883777" cy="114300"/>
              </a:xfrm>
              <a:prstGeom prst="straightConnector1">
                <a:avLst/>
              </a:prstGeom>
              <a:solidFill>
                <a:srgbClr val="00B8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50" name="Straight Arrow Connector 49"/>
              <p:cNvCxnSpPr/>
              <p:nvPr/>
            </p:nvCxnSpPr>
            <p:spPr bwMode="auto">
              <a:xfrm>
                <a:off x="5219700" y="3540929"/>
                <a:ext cx="1883777" cy="1524000"/>
              </a:xfrm>
              <a:prstGeom prst="straightConnector1">
                <a:avLst/>
              </a:prstGeom>
              <a:solidFill>
                <a:srgbClr val="00B8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51" name="Straight Arrow Connector 50"/>
              <p:cNvCxnSpPr/>
              <p:nvPr/>
            </p:nvCxnSpPr>
            <p:spPr bwMode="auto">
              <a:xfrm>
                <a:off x="5219700" y="3540929"/>
                <a:ext cx="1883777" cy="381000"/>
              </a:xfrm>
              <a:prstGeom prst="straightConnector1">
                <a:avLst/>
              </a:prstGeom>
              <a:solidFill>
                <a:srgbClr val="00B8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52" name="Straight Arrow Connector 51"/>
              <p:cNvCxnSpPr/>
              <p:nvPr/>
            </p:nvCxnSpPr>
            <p:spPr bwMode="auto">
              <a:xfrm flipV="1">
                <a:off x="5219700" y="3388529"/>
                <a:ext cx="1883777" cy="685800"/>
              </a:xfrm>
              <a:prstGeom prst="straightConnector1">
                <a:avLst/>
              </a:prstGeom>
              <a:solidFill>
                <a:srgbClr val="00B8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53" name="Straight Arrow Connector 52"/>
              <p:cNvCxnSpPr/>
              <p:nvPr/>
            </p:nvCxnSpPr>
            <p:spPr bwMode="auto">
              <a:xfrm>
                <a:off x="5219700" y="4074329"/>
                <a:ext cx="1883777" cy="1488271"/>
              </a:xfrm>
              <a:prstGeom prst="straightConnector1">
                <a:avLst/>
              </a:prstGeom>
              <a:solidFill>
                <a:srgbClr val="00B8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54" name="Straight Arrow Connector 53"/>
              <p:cNvCxnSpPr/>
              <p:nvPr/>
            </p:nvCxnSpPr>
            <p:spPr bwMode="auto">
              <a:xfrm>
                <a:off x="5219700" y="4074329"/>
                <a:ext cx="1883777" cy="990600"/>
              </a:xfrm>
              <a:prstGeom prst="straightConnector1">
                <a:avLst/>
              </a:prstGeom>
              <a:solidFill>
                <a:srgbClr val="00B8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56" name="Straight Arrow Connector 55"/>
              <p:cNvCxnSpPr/>
              <p:nvPr/>
            </p:nvCxnSpPr>
            <p:spPr bwMode="auto">
              <a:xfrm>
                <a:off x="5219700" y="4683929"/>
                <a:ext cx="1883777" cy="914400"/>
              </a:xfrm>
              <a:prstGeom prst="straightConnector1">
                <a:avLst/>
              </a:prstGeom>
              <a:solidFill>
                <a:srgbClr val="00B8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</p:grpSp>
      <p:sp>
        <p:nvSpPr>
          <p:cNvPr id="61" name="TextBox 60"/>
          <p:cNvSpPr txBox="1"/>
          <p:nvPr/>
        </p:nvSpPr>
        <p:spPr>
          <a:xfrm>
            <a:off x="457200" y="6096000"/>
            <a:ext cx="75604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R1 </a:t>
            </a:r>
            <a:r>
              <a:rPr lang="en-US" dirty="0" err="1" smtClean="0">
                <a:solidFill>
                  <a:srgbClr val="FF0000"/>
                </a:solidFill>
              </a:rPr>
              <a:t>irisan</a:t>
            </a:r>
            <a:r>
              <a:rPr lang="en-US" dirty="0" smtClean="0">
                <a:solidFill>
                  <a:srgbClr val="FF0000"/>
                </a:solidFill>
              </a:rPr>
              <a:t> R2= {(</a:t>
            </a:r>
            <a:r>
              <a:rPr lang="en-US" dirty="0" err="1" smtClean="0">
                <a:solidFill>
                  <a:srgbClr val="FF0000"/>
                </a:solidFill>
              </a:rPr>
              <a:t>a,madis</a:t>
            </a:r>
            <a:r>
              <a:rPr lang="en-US" dirty="0" smtClean="0">
                <a:solidFill>
                  <a:srgbClr val="FF0000"/>
                </a:solidFill>
              </a:rPr>
              <a:t>),(</a:t>
            </a:r>
            <a:r>
              <a:rPr lang="en-US" dirty="0" err="1" smtClean="0">
                <a:solidFill>
                  <a:srgbClr val="FF0000"/>
                </a:solidFill>
              </a:rPr>
              <a:t>b,os</a:t>
            </a:r>
            <a:r>
              <a:rPr lang="en-US" dirty="0" smtClean="0">
                <a:solidFill>
                  <a:srgbClr val="FF0000"/>
                </a:solidFill>
              </a:rPr>
              <a:t>),(</a:t>
            </a:r>
            <a:r>
              <a:rPr lang="en-US" dirty="0" err="1" smtClean="0">
                <a:solidFill>
                  <a:srgbClr val="FF0000"/>
                </a:solidFill>
              </a:rPr>
              <a:t>c,algo</a:t>
            </a:r>
            <a:r>
              <a:rPr lang="en-US" dirty="0" smtClean="0">
                <a:solidFill>
                  <a:srgbClr val="FF0000"/>
                </a:solidFill>
              </a:rPr>
              <a:t>),(</a:t>
            </a:r>
            <a:r>
              <a:rPr lang="en-US" dirty="0" err="1" smtClean="0">
                <a:solidFill>
                  <a:srgbClr val="FF0000"/>
                </a:solidFill>
              </a:rPr>
              <a:t>c,rpl</a:t>
            </a:r>
            <a:r>
              <a:rPr lang="en-US" dirty="0" smtClean="0">
                <a:solidFill>
                  <a:srgbClr val="FF0000"/>
                </a:solidFill>
              </a:rPr>
              <a:t>),(</a:t>
            </a:r>
            <a:r>
              <a:rPr lang="en-US" dirty="0" err="1" smtClean="0">
                <a:solidFill>
                  <a:srgbClr val="FF0000"/>
                </a:solidFill>
              </a:rPr>
              <a:t>d,pti</a:t>
            </a:r>
            <a:r>
              <a:rPr lang="en-US" dirty="0" smtClean="0">
                <a:solidFill>
                  <a:srgbClr val="FF0000"/>
                </a:solidFill>
              </a:rPr>
              <a:t>)} </a:t>
            </a:r>
            <a:r>
              <a:rPr lang="en-US" dirty="0" err="1" smtClean="0">
                <a:solidFill>
                  <a:srgbClr val="FF0000"/>
                </a:solidFill>
              </a:rPr>
              <a:t>artinya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adalah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mahasiswa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x </a:t>
            </a:r>
            <a:r>
              <a:rPr lang="en-US" dirty="0" err="1" smtClean="0">
                <a:solidFill>
                  <a:srgbClr val="FF0000"/>
                </a:solidFill>
              </a:rPr>
              <a:t>mengambil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dan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sekaligus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menyukai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matakuliah</a:t>
            </a:r>
            <a:r>
              <a:rPr lang="en-US" dirty="0" smtClean="0">
                <a:solidFill>
                  <a:srgbClr val="FF0000"/>
                </a:solidFill>
              </a:rPr>
              <a:t> y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781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Komposisi</a:t>
            </a:r>
            <a:r>
              <a:rPr lang="en-US" dirty="0" smtClean="0"/>
              <a:t> </a:t>
            </a:r>
            <a:r>
              <a:rPr lang="en-US" dirty="0" err="1" smtClean="0"/>
              <a:t>Relasi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755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err="1" smtClean="0"/>
              <a:t>Komposisi</a:t>
            </a:r>
            <a:r>
              <a:rPr lang="en-US" sz="2400" dirty="0" smtClean="0"/>
              <a:t> </a:t>
            </a:r>
            <a:r>
              <a:rPr lang="en-US" sz="2400" dirty="0" err="1" smtClean="0"/>
              <a:t>relasi</a:t>
            </a:r>
            <a:r>
              <a:rPr lang="en-US" sz="2400" dirty="0" smtClean="0"/>
              <a:t> R1 </a:t>
            </a:r>
            <a:r>
              <a:rPr lang="en-US" sz="2400" dirty="0" err="1" smtClean="0"/>
              <a:t>ke</a:t>
            </a:r>
            <a:r>
              <a:rPr lang="en-US" sz="2400" dirty="0" smtClean="0"/>
              <a:t> R2 (</a:t>
            </a:r>
            <a:r>
              <a:rPr lang="en-US" sz="2400" dirty="0" err="1" smtClean="0"/>
              <a:t>simbol</a:t>
            </a:r>
            <a:r>
              <a:rPr lang="en-US" sz="2400" dirty="0" smtClean="0"/>
              <a:t> R1</a:t>
            </a:r>
            <a:r>
              <a:rPr lang="az-Cyrl-AZ" sz="2400" i="1" dirty="0" smtClean="0"/>
              <a:t>о</a:t>
            </a:r>
            <a:r>
              <a:rPr lang="en-US" sz="2400" dirty="0" smtClean="0"/>
              <a:t>R2)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relasi</a:t>
            </a:r>
            <a:r>
              <a:rPr lang="en-US" sz="2400" dirty="0" smtClean="0"/>
              <a:t> yang </a:t>
            </a:r>
            <a:r>
              <a:rPr lang="en-US" sz="2400" dirty="0" err="1" smtClean="0"/>
              <a:t>elemen</a:t>
            </a:r>
            <a:r>
              <a:rPr lang="en-US" sz="2400" dirty="0" smtClean="0"/>
              <a:t> </a:t>
            </a:r>
            <a:r>
              <a:rPr lang="en-US" sz="2400" dirty="0" err="1" smtClean="0"/>
              <a:t>pertamanya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elemen</a:t>
            </a:r>
            <a:r>
              <a:rPr lang="en-US" sz="2400" dirty="0" smtClean="0"/>
              <a:t> </a:t>
            </a:r>
            <a:r>
              <a:rPr lang="en-US" sz="2400" dirty="0" err="1" smtClean="0"/>
              <a:t>pertama</a:t>
            </a:r>
            <a:r>
              <a:rPr lang="en-US" sz="2400" dirty="0" smtClean="0"/>
              <a:t> R1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elemen</a:t>
            </a:r>
            <a:r>
              <a:rPr lang="en-US" sz="2400" dirty="0" smtClean="0"/>
              <a:t> </a:t>
            </a:r>
            <a:r>
              <a:rPr lang="en-US" sz="2400" dirty="0" err="1" smtClean="0"/>
              <a:t>keduanya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elemen</a:t>
            </a:r>
            <a:r>
              <a:rPr lang="en-US" sz="2400" dirty="0" smtClean="0"/>
              <a:t> </a:t>
            </a:r>
            <a:r>
              <a:rPr lang="en-US" sz="2400" dirty="0" err="1" smtClean="0"/>
              <a:t>kedua</a:t>
            </a:r>
            <a:r>
              <a:rPr lang="en-US" sz="2400" dirty="0" smtClean="0"/>
              <a:t> R2. </a:t>
            </a:r>
          </a:p>
          <a:p>
            <a:pPr marL="0" indent="0">
              <a:buNone/>
            </a:pP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mudah</a:t>
            </a:r>
            <a:r>
              <a:rPr lang="en-US" sz="2400" dirty="0" smtClean="0"/>
              <a:t> </a:t>
            </a:r>
            <a:r>
              <a:rPr lang="en-US" sz="2400" dirty="0" err="1" smtClean="0"/>
              <a:t>diilustrasikan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diagram </a:t>
            </a:r>
            <a:r>
              <a:rPr lang="en-US" sz="2400" dirty="0" err="1" smtClean="0"/>
              <a:t>venn</a:t>
            </a:r>
            <a:r>
              <a:rPr lang="en-US" sz="2400" dirty="0" smtClean="0"/>
              <a:t> </a:t>
            </a:r>
            <a:r>
              <a:rPr lang="en-US" sz="2400" dirty="0" err="1" smtClean="0"/>
              <a:t>ujung</a:t>
            </a:r>
            <a:r>
              <a:rPr lang="en-US" sz="2400" dirty="0" smtClean="0"/>
              <a:t> </a:t>
            </a:r>
            <a:r>
              <a:rPr lang="en-US" sz="2400" dirty="0" err="1" smtClean="0"/>
              <a:t>ke</a:t>
            </a:r>
            <a:r>
              <a:rPr lang="en-US" sz="2400" dirty="0" smtClean="0"/>
              <a:t> </a:t>
            </a:r>
            <a:r>
              <a:rPr lang="en-US" sz="2400" dirty="0" err="1" smtClean="0"/>
              <a:t>ujung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Contoh</a:t>
            </a:r>
            <a:r>
              <a:rPr lang="en-US" sz="2400" dirty="0" smtClean="0"/>
              <a:t> :</a:t>
            </a:r>
          </a:p>
          <a:p>
            <a:r>
              <a:rPr lang="en-US" sz="2400" dirty="0" smtClean="0"/>
              <a:t>R1={(</a:t>
            </a:r>
            <a:r>
              <a:rPr lang="en-US" sz="2400" dirty="0" err="1" smtClean="0">
                <a:solidFill>
                  <a:schemeClr val="tx1"/>
                </a:solidFill>
              </a:rPr>
              <a:t>a,a</a:t>
            </a:r>
            <a:r>
              <a:rPr lang="en-US" sz="2400" dirty="0" smtClean="0">
                <a:solidFill>
                  <a:schemeClr val="tx1"/>
                </a:solidFill>
              </a:rPr>
              <a:t>),(</a:t>
            </a:r>
            <a:r>
              <a:rPr lang="en-US" sz="2400" dirty="0" err="1" smtClean="0">
                <a:solidFill>
                  <a:schemeClr val="tx1"/>
                </a:solidFill>
              </a:rPr>
              <a:t>a,b</a:t>
            </a:r>
            <a:r>
              <a:rPr lang="en-US" sz="2400" dirty="0" smtClean="0">
                <a:solidFill>
                  <a:schemeClr val="tx1"/>
                </a:solidFill>
              </a:rPr>
              <a:t>),(</a:t>
            </a:r>
            <a:r>
              <a:rPr lang="en-US" sz="2400" dirty="0" err="1" smtClean="0">
                <a:solidFill>
                  <a:schemeClr val="tx1"/>
                </a:solidFill>
              </a:rPr>
              <a:t>c,b</a:t>
            </a:r>
            <a:r>
              <a:rPr lang="en-US" sz="2400" dirty="0" smtClean="0">
                <a:solidFill>
                  <a:schemeClr val="tx1"/>
                </a:solidFill>
              </a:rPr>
              <a:t>)}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R2={(</a:t>
            </a:r>
            <a:r>
              <a:rPr lang="en-US" sz="2400" dirty="0" err="1" smtClean="0">
                <a:solidFill>
                  <a:schemeClr val="tx1"/>
                </a:solidFill>
              </a:rPr>
              <a:t>a,a</a:t>
            </a:r>
            <a:r>
              <a:rPr lang="en-US" sz="2400" dirty="0" smtClean="0">
                <a:solidFill>
                  <a:schemeClr val="tx1"/>
                </a:solidFill>
              </a:rPr>
              <a:t>),(</a:t>
            </a:r>
            <a:r>
              <a:rPr lang="en-US" sz="2400" dirty="0" err="1" smtClean="0">
                <a:solidFill>
                  <a:schemeClr val="tx1"/>
                </a:solidFill>
              </a:rPr>
              <a:t>b,c</a:t>
            </a:r>
            <a:r>
              <a:rPr lang="en-US" sz="2400" dirty="0" smtClean="0">
                <a:solidFill>
                  <a:schemeClr val="tx1"/>
                </a:solidFill>
              </a:rPr>
              <a:t>),(</a:t>
            </a:r>
            <a:r>
              <a:rPr lang="en-US" sz="2400" dirty="0" err="1" smtClean="0">
                <a:solidFill>
                  <a:schemeClr val="tx1"/>
                </a:solidFill>
              </a:rPr>
              <a:t>b,d</a:t>
            </a:r>
            <a:r>
              <a:rPr lang="en-US" sz="2400" dirty="0" smtClean="0">
                <a:solidFill>
                  <a:schemeClr val="tx1"/>
                </a:solidFill>
              </a:rPr>
              <a:t>)}. </a:t>
            </a:r>
            <a:r>
              <a:rPr lang="en-US" sz="2400" dirty="0" err="1" smtClean="0"/>
              <a:t>Hitung</a:t>
            </a:r>
            <a:r>
              <a:rPr lang="en-US" sz="2400" dirty="0" smtClean="0"/>
              <a:t> R1</a:t>
            </a:r>
            <a:r>
              <a:rPr lang="az-Cyrl-AZ" sz="2400" i="1" dirty="0" smtClean="0"/>
              <a:t>о</a:t>
            </a:r>
            <a:r>
              <a:rPr lang="en-US" sz="2400" dirty="0" smtClean="0"/>
              <a:t>R2!</a:t>
            </a:r>
          </a:p>
        </p:txBody>
      </p:sp>
    </p:spTree>
    <p:extLst>
      <p:ext uri="{BB962C8B-B14F-4D97-AF65-F5344CB8AC3E}">
        <p14:creationId xmlns:p14="http://schemas.microsoft.com/office/powerpoint/2010/main" val="892907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Outline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  <a:ln/>
        </p:spPr>
        <p:txBody>
          <a:bodyPr/>
          <a:lstStyle/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err="1"/>
              <a:t>Produk</a:t>
            </a:r>
            <a:r>
              <a:rPr lang="en-GB" dirty="0"/>
              <a:t> </a:t>
            </a:r>
            <a:r>
              <a:rPr lang="en-GB" dirty="0" err="1"/>
              <a:t>Kartesis</a:t>
            </a:r>
            <a:endParaRPr lang="en-GB" dirty="0"/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err="1"/>
              <a:t>Pengertian</a:t>
            </a:r>
            <a:r>
              <a:rPr lang="en-GB" dirty="0"/>
              <a:t> </a:t>
            </a:r>
            <a:r>
              <a:rPr lang="en-GB" dirty="0" err="1"/>
              <a:t>Relasi</a:t>
            </a:r>
            <a:endParaRPr lang="en-GB" dirty="0"/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dirty="0" err="1"/>
              <a:t>Kelas-Kelas</a:t>
            </a:r>
            <a:r>
              <a:rPr lang="en-GB" dirty="0"/>
              <a:t> </a:t>
            </a:r>
            <a:r>
              <a:rPr lang="en-GB" smtClean="0"/>
              <a:t>Relasi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Jawabannya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…..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R1={(</a:t>
            </a:r>
            <a:r>
              <a:rPr lang="en-US" dirty="0" err="1" smtClean="0">
                <a:solidFill>
                  <a:schemeClr val="tx1"/>
                </a:solidFill>
              </a:rPr>
              <a:t>a,a</a:t>
            </a:r>
            <a:r>
              <a:rPr lang="en-US" dirty="0" smtClean="0">
                <a:solidFill>
                  <a:schemeClr val="tx1"/>
                </a:solidFill>
              </a:rPr>
              <a:t>),(</a:t>
            </a:r>
            <a:r>
              <a:rPr lang="en-US" dirty="0" err="1" smtClean="0">
                <a:solidFill>
                  <a:schemeClr val="tx1"/>
                </a:solidFill>
              </a:rPr>
              <a:t>a,b</a:t>
            </a:r>
            <a:r>
              <a:rPr lang="en-US" dirty="0" smtClean="0">
                <a:solidFill>
                  <a:schemeClr val="tx1"/>
                </a:solidFill>
              </a:rPr>
              <a:t>),(</a:t>
            </a:r>
            <a:r>
              <a:rPr lang="en-US" dirty="0" err="1" smtClean="0">
                <a:solidFill>
                  <a:schemeClr val="tx1"/>
                </a:solidFill>
              </a:rPr>
              <a:t>c,b</a:t>
            </a:r>
            <a:r>
              <a:rPr lang="en-US" dirty="0" smtClean="0">
                <a:solidFill>
                  <a:schemeClr val="tx1"/>
                </a:solidFill>
              </a:rPr>
              <a:t>)}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R2={(</a:t>
            </a:r>
            <a:r>
              <a:rPr lang="en-US" dirty="0" err="1" smtClean="0">
                <a:solidFill>
                  <a:schemeClr val="tx1"/>
                </a:solidFill>
              </a:rPr>
              <a:t>a,a</a:t>
            </a:r>
            <a:r>
              <a:rPr lang="en-US" dirty="0" smtClean="0">
                <a:solidFill>
                  <a:schemeClr val="tx1"/>
                </a:solidFill>
              </a:rPr>
              <a:t>),(</a:t>
            </a:r>
            <a:r>
              <a:rPr lang="en-US" dirty="0" err="1" smtClean="0">
                <a:solidFill>
                  <a:schemeClr val="tx1"/>
                </a:solidFill>
              </a:rPr>
              <a:t>b,c</a:t>
            </a:r>
            <a:r>
              <a:rPr lang="en-US" dirty="0" smtClean="0">
                <a:solidFill>
                  <a:schemeClr val="tx1"/>
                </a:solidFill>
              </a:rPr>
              <a:t>),(</a:t>
            </a:r>
            <a:r>
              <a:rPr lang="en-US" dirty="0" err="1" smtClean="0">
                <a:solidFill>
                  <a:schemeClr val="tx1"/>
                </a:solidFill>
              </a:rPr>
              <a:t>b,d</a:t>
            </a:r>
            <a:r>
              <a:rPr lang="en-US" dirty="0" smtClean="0">
                <a:solidFill>
                  <a:schemeClr val="tx1"/>
                </a:solidFill>
              </a:rPr>
              <a:t>)}</a:t>
            </a:r>
          </a:p>
          <a:p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609600" y="5943600"/>
            <a:ext cx="5134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R1</a:t>
            </a:r>
            <a:r>
              <a:rPr lang="az-Cyrl-AZ" sz="2400" i="1" dirty="0" smtClean="0">
                <a:solidFill>
                  <a:schemeClr val="tx1"/>
                </a:solidFill>
              </a:rPr>
              <a:t>о</a:t>
            </a:r>
            <a:r>
              <a:rPr lang="en-US" sz="2400" dirty="0" smtClean="0">
                <a:solidFill>
                  <a:schemeClr val="tx1"/>
                </a:solidFill>
              </a:rPr>
              <a:t>R2 = {(</a:t>
            </a:r>
            <a:r>
              <a:rPr lang="en-US" sz="2400" dirty="0" err="1" smtClean="0">
                <a:solidFill>
                  <a:schemeClr val="tx1"/>
                </a:solidFill>
              </a:rPr>
              <a:t>a,a</a:t>
            </a:r>
            <a:r>
              <a:rPr lang="en-US" sz="2400" dirty="0" smtClean="0">
                <a:solidFill>
                  <a:schemeClr val="tx1"/>
                </a:solidFill>
              </a:rPr>
              <a:t>),(</a:t>
            </a:r>
            <a:r>
              <a:rPr lang="en-US" sz="2400" dirty="0" err="1" smtClean="0">
                <a:solidFill>
                  <a:schemeClr val="tx1"/>
                </a:solidFill>
              </a:rPr>
              <a:t>a,c</a:t>
            </a:r>
            <a:r>
              <a:rPr lang="en-US" sz="2400" dirty="0" smtClean="0">
                <a:solidFill>
                  <a:schemeClr val="tx1"/>
                </a:solidFill>
              </a:rPr>
              <a:t>),(</a:t>
            </a:r>
            <a:r>
              <a:rPr lang="en-US" sz="2400" dirty="0" err="1" smtClean="0">
                <a:solidFill>
                  <a:schemeClr val="tx1"/>
                </a:solidFill>
              </a:rPr>
              <a:t>a,d</a:t>
            </a:r>
            <a:r>
              <a:rPr lang="en-US" sz="2400" dirty="0" smtClean="0">
                <a:solidFill>
                  <a:schemeClr val="tx1"/>
                </a:solidFill>
              </a:rPr>
              <a:t>),(</a:t>
            </a:r>
            <a:r>
              <a:rPr lang="en-US" sz="2400" dirty="0" err="1" smtClean="0">
                <a:solidFill>
                  <a:schemeClr val="tx1"/>
                </a:solidFill>
              </a:rPr>
              <a:t>c,c</a:t>
            </a:r>
            <a:r>
              <a:rPr lang="en-US" sz="2400" dirty="0" smtClean="0">
                <a:solidFill>
                  <a:schemeClr val="tx1"/>
                </a:solidFill>
              </a:rPr>
              <a:t>),(</a:t>
            </a:r>
            <a:r>
              <a:rPr lang="en-US" sz="2400" dirty="0" err="1" smtClean="0">
                <a:solidFill>
                  <a:schemeClr val="tx1"/>
                </a:solidFill>
              </a:rPr>
              <a:t>c,d</a:t>
            </a:r>
            <a:r>
              <a:rPr lang="en-US" sz="2400" dirty="0" smtClean="0">
                <a:solidFill>
                  <a:schemeClr val="tx1"/>
                </a:solidFill>
              </a:rPr>
              <a:t>)}</a:t>
            </a:r>
            <a:endParaRPr lang="en-US" sz="2400" dirty="0">
              <a:solidFill>
                <a:schemeClr val="tx1"/>
              </a:solidFill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1066800" y="2971800"/>
            <a:ext cx="4419600" cy="2819400"/>
            <a:chOff x="1066800" y="2971800"/>
            <a:chExt cx="4419600" cy="2819400"/>
          </a:xfrm>
        </p:grpSpPr>
        <p:sp>
          <p:nvSpPr>
            <p:cNvPr id="4" name="Oval 3"/>
            <p:cNvSpPr/>
            <p:nvPr/>
          </p:nvSpPr>
          <p:spPr bwMode="auto">
            <a:xfrm>
              <a:off x="1066800" y="3048000"/>
              <a:ext cx="1066800" cy="2286000"/>
            </a:xfrm>
            <a:prstGeom prst="ellipse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cs typeface="Arial" charset="0"/>
                </a:rPr>
                <a:t>a.</a:t>
              </a:r>
            </a:p>
            <a:p>
              <a:pPr marL="0" marR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lang="en-US" dirty="0"/>
            </a:p>
            <a:p>
              <a:pPr marL="0" marR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cs typeface="Arial" charset="0"/>
                </a:rPr>
                <a:t>b.</a:t>
              </a:r>
            </a:p>
            <a:p>
              <a:pPr marL="0" marR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lang="en-US" dirty="0"/>
            </a:p>
            <a:p>
              <a:pPr marL="0" marR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cs typeface="Arial" charset="0"/>
                </a:rPr>
                <a:t>c.</a:t>
              </a:r>
            </a:p>
          </p:txBody>
        </p:sp>
        <p:sp>
          <p:nvSpPr>
            <p:cNvPr id="5" name="Oval 4"/>
            <p:cNvSpPr/>
            <p:nvPr/>
          </p:nvSpPr>
          <p:spPr bwMode="auto">
            <a:xfrm>
              <a:off x="2743200" y="3048000"/>
              <a:ext cx="1143000" cy="2286000"/>
            </a:xfrm>
            <a:prstGeom prst="ellipse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cs typeface="Arial" charset="0"/>
                </a:rPr>
                <a:t>.a.</a:t>
              </a:r>
            </a:p>
            <a:p>
              <a:pPr marL="0" marR="0" indent="0" algn="ct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lang="en-US" dirty="0"/>
            </a:p>
            <a:p>
              <a:pPr marL="0" marR="0" indent="0" algn="ct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cs typeface="Arial" charset="0"/>
                </a:rPr>
                <a:t>.b.</a:t>
              </a:r>
            </a:p>
            <a:p>
              <a:pPr marL="0" marR="0" indent="0" algn="ct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lang="en-US" dirty="0"/>
            </a:p>
            <a:p>
              <a:pPr marL="0" marR="0" indent="0" algn="ct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cs typeface="Arial" charset="0"/>
                </a:rPr>
                <a:t>.c.</a:t>
              </a:r>
            </a:p>
          </p:txBody>
        </p:sp>
        <p:sp>
          <p:nvSpPr>
            <p:cNvPr id="6" name="Oval 5"/>
            <p:cNvSpPr/>
            <p:nvPr/>
          </p:nvSpPr>
          <p:spPr bwMode="auto">
            <a:xfrm>
              <a:off x="4495800" y="2971800"/>
              <a:ext cx="990600" cy="2819400"/>
            </a:xfrm>
            <a:prstGeom prst="ellipse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cs typeface="Arial" charset="0"/>
                </a:rPr>
                <a:t>.a</a:t>
              </a:r>
            </a:p>
            <a:p>
              <a:pPr marL="0" marR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lang="en-US" dirty="0"/>
            </a:p>
            <a:p>
              <a:pPr marL="0" marR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cs typeface="Arial" charset="0"/>
                </a:rPr>
                <a:t>.b</a:t>
              </a:r>
            </a:p>
            <a:p>
              <a:pPr marL="0" marR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lang="en-US" dirty="0"/>
            </a:p>
            <a:p>
              <a:pPr marL="0" marR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cs typeface="Arial" charset="0"/>
                </a:rPr>
                <a:t>.c</a:t>
              </a:r>
            </a:p>
            <a:p>
              <a:pPr marL="0" marR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endParaRPr lang="en-US" dirty="0"/>
            </a:p>
            <a:p>
              <a:pPr marL="0" marR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  <a:cs typeface="Arial" charset="0"/>
                </a:rPr>
                <a:t>.d</a:t>
              </a:r>
            </a:p>
          </p:txBody>
        </p:sp>
        <p:cxnSp>
          <p:nvCxnSpPr>
            <p:cNvPr id="8" name="Straight Arrow Connector 7"/>
            <p:cNvCxnSpPr/>
            <p:nvPr/>
          </p:nvCxnSpPr>
          <p:spPr bwMode="auto">
            <a:xfrm>
              <a:off x="1600200" y="3581400"/>
              <a:ext cx="16002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Arrow Connector 9"/>
            <p:cNvCxnSpPr/>
            <p:nvPr/>
          </p:nvCxnSpPr>
          <p:spPr bwMode="auto">
            <a:xfrm>
              <a:off x="1600200" y="3581400"/>
              <a:ext cx="1600200" cy="60960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3" name="Straight Arrow Connector 12"/>
            <p:cNvCxnSpPr/>
            <p:nvPr/>
          </p:nvCxnSpPr>
          <p:spPr bwMode="auto">
            <a:xfrm flipV="1">
              <a:off x="1600200" y="4191000"/>
              <a:ext cx="1600200" cy="45720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Straight Arrow Connector 15"/>
            <p:cNvCxnSpPr/>
            <p:nvPr/>
          </p:nvCxnSpPr>
          <p:spPr bwMode="auto">
            <a:xfrm>
              <a:off x="3467100" y="3574473"/>
              <a:ext cx="1257300" cy="0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8" name="Straight Arrow Connector 17"/>
            <p:cNvCxnSpPr/>
            <p:nvPr/>
          </p:nvCxnSpPr>
          <p:spPr bwMode="auto">
            <a:xfrm>
              <a:off x="3390900" y="4184073"/>
              <a:ext cx="1333500" cy="464127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Arrow Connector 19"/>
            <p:cNvCxnSpPr/>
            <p:nvPr/>
          </p:nvCxnSpPr>
          <p:spPr bwMode="auto">
            <a:xfrm>
              <a:off x="3390900" y="4184073"/>
              <a:ext cx="1333500" cy="1073727"/>
            </a:xfrm>
            <a:prstGeom prst="straightConnector1">
              <a:avLst/>
            </a:prstGeom>
            <a:solidFill>
              <a:srgbClr val="00B8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4" name="TextBox 23"/>
            <p:cNvSpPr txBox="1"/>
            <p:nvPr/>
          </p:nvSpPr>
          <p:spPr>
            <a:xfrm>
              <a:off x="2286000" y="3124200"/>
              <a:ext cx="4796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R1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880909" y="3124200"/>
              <a:ext cx="4796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R2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66228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75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 smtClean="0"/>
              <a:t>Misalkan</a:t>
            </a:r>
            <a:r>
              <a:rPr lang="en-US" sz="2400" dirty="0" smtClean="0"/>
              <a:t> R </a:t>
            </a:r>
            <a:r>
              <a:rPr lang="en-US" sz="2400" dirty="0" err="1" smtClean="0"/>
              <a:t>dan</a:t>
            </a:r>
            <a:r>
              <a:rPr lang="en-US" sz="2400" dirty="0" smtClean="0"/>
              <a:t> S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relasi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didefinisikan</a:t>
            </a:r>
            <a:r>
              <a:rPr lang="en-US" sz="2400" dirty="0" smtClean="0"/>
              <a:t> </a:t>
            </a:r>
            <a:r>
              <a:rPr lang="en-US" sz="2400" dirty="0" err="1" smtClean="0"/>
              <a:t>sbb</a:t>
            </a:r>
            <a:r>
              <a:rPr lang="en-US" sz="2400" dirty="0" smtClean="0"/>
              <a:t>:</a:t>
            </a:r>
          </a:p>
          <a:p>
            <a:pPr marL="0" indent="0">
              <a:buNone/>
            </a:pPr>
            <a:r>
              <a:rPr lang="en-US" sz="2400" dirty="0" smtClean="0"/>
              <a:t>R</a:t>
            </a:r>
            <a:r>
              <a:rPr lang="pt-BR" sz="2400" dirty="0" smtClean="0"/>
              <a:t> = {(1, 2), (1, 6), (2, 4), (3, 4), (3, 6), (3, 8)}</a:t>
            </a:r>
          </a:p>
          <a:p>
            <a:pPr marL="0" indent="0">
              <a:buNone/>
            </a:pPr>
            <a:r>
              <a:rPr lang="pt-BR" sz="2400" dirty="0" smtClean="0"/>
              <a:t>adalah relasi dari himpunan {1, 2, 3} ke himpunan {2, 4, 6, 8} dan</a:t>
            </a:r>
          </a:p>
          <a:p>
            <a:pPr marL="0" indent="0">
              <a:buNone/>
            </a:pPr>
            <a:r>
              <a:rPr lang="en-US" sz="2400" dirty="0" smtClean="0"/>
              <a:t>S</a:t>
            </a:r>
            <a:r>
              <a:rPr lang="pl-PL" sz="2400" dirty="0" smtClean="0"/>
              <a:t> = {(2, u), (4, s), (4, t), (6, t), (8, u)}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relasi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himpunan</a:t>
            </a:r>
            <a:r>
              <a:rPr lang="en-US" sz="2400" dirty="0" smtClean="0"/>
              <a:t> {2, 4, 6, 8} </a:t>
            </a:r>
            <a:r>
              <a:rPr lang="en-US" sz="2400" dirty="0" err="1" smtClean="0"/>
              <a:t>ke</a:t>
            </a:r>
            <a:r>
              <a:rPr lang="en-US" sz="2400" dirty="0" smtClean="0"/>
              <a:t> </a:t>
            </a:r>
            <a:r>
              <a:rPr lang="en-US" sz="2400" dirty="0" err="1" smtClean="0"/>
              <a:t>himpunan</a:t>
            </a:r>
            <a:r>
              <a:rPr lang="en-US" sz="2400" dirty="0" smtClean="0"/>
              <a:t> {s, t, u}</a:t>
            </a:r>
          </a:p>
          <a:p>
            <a:r>
              <a:rPr lang="en-US" dirty="0" err="1" smtClean="0"/>
              <a:t>Carilah</a:t>
            </a:r>
            <a:r>
              <a:rPr lang="en-US" dirty="0" smtClean="0"/>
              <a:t> </a:t>
            </a:r>
          </a:p>
          <a:p>
            <a:pPr marL="514350" indent="-514350">
              <a:buAutoNum type="alphaLcPeriod"/>
            </a:pPr>
            <a:r>
              <a:rPr lang="en-US" dirty="0" smtClean="0"/>
              <a:t>R</a:t>
            </a:r>
            <a:r>
              <a:rPr lang="az-Cyrl-AZ" i="1" dirty="0" smtClean="0"/>
              <a:t>о</a:t>
            </a:r>
            <a:r>
              <a:rPr lang="en-US" dirty="0" smtClean="0"/>
              <a:t>S</a:t>
            </a:r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39" y="4221088"/>
            <a:ext cx="5340269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9138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133600"/>
            <a:ext cx="9144000" cy="2592388"/>
          </a:xfrm>
          <a:gradFill rotWithShape="0">
            <a:gsLst>
              <a:gs pos="0">
                <a:srgbClr val="6666FF"/>
              </a:gs>
              <a:gs pos="50000">
                <a:srgbClr val="FFFFFF"/>
              </a:gs>
              <a:gs pos="100000">
                <a:srgbClr val="6666FF"/>
              </a:gs>
            </a:gsLst>
            <a:lin ang="5400000" scaled="1"/>
          </a:gradFill>
          <a:ln/>
        </p:spPr>
        <p:txBody>
          <a:bodyPr/>
          <a:lstStyle/>
          <a:p>
            <a:pPr>
              <a:spcBef>
                <a:spcPts val="1100"/>
              </a:spcBef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4400"/>
          </a:p>
          <a:p>
            <a:pPr algn="ctr">
              <a:spcBef>
                <a:spcPts val="1100"/>
              </a:spcBef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4400"/>
              <a:t>Kelas-Kelas Relasi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Kelas-Kelas Relasi</a:t>
            </a:r>
          </a:p>
        </p:txBody>
      </p:sp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539750" y="2133600"/>
            <a:ext cx="3702050" cy="1922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buClr>
                <a:srgbClr val="0000CC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600" b="1" dirty="0">
                <a:solidFill>
                  <a:srgbClr val="0000CC"/>
                </a:solidFill>
              </a:rPr>
              <a:t> </a:t>
            </a:r>
            <a:r>
              <a:rPr lang="en-GB" sz="7400" b="1" dirty="0" smtClean="0">
                <a:solidFill>
                  <a:srgbClr val="0000CC"/>
                </a:solidFill>
              </a:rPr>
              <a:t>4 </a:t>
            </a:r>
            <a:endParaRPr lang="en-GB" sz="7400" b="1" dirty="0">
              <a:solidFill>
                <a:srgbClr val="0000CC"/>
              </a:solidFill>
            </a:endParaRPr>
          </a:p>
          <a:p>
            <a:pPr>
              <a:buClr>
                <a:srgbClr val="0000CC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600" b="1" dirty="0" err="1">
                <a:solidFill>
                  <a:srgbClr val="0000CC"/>
                </a:solidFill>
              </a:rPr>
              <a:t>Kelas</a:t>
            </a:r>
            <a:r>
              <a:rPr lang="en-GB" sz="4600" b="1" dirty="0">
                <a:solidFill>
                  <a:srgbClr val="0000CC"/>
                </a:solidFill>
              </a:rPr>
              <a:t> </a:t>
            </a:r>
            <a:r>
              <a:rPr lang="en-GB" sz="4600" b="1" dirty="0" err="1">
                <a:solidFill>
                  <a:srgbClr val="0000CC"/>
                </a:solidFill>
              </a:rPr>
              <a:t>Relasi</a:t>
            </a:r>
            <a:r>
              <a:rPr lang="en-GB" sz="4600" b="1" dirty="0">
                <a:solidFill>
                  <a:srgbClr val="0000CC"/>
                </a:solidFill>
              </a:rPr>
              <a:t> 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4648200" y="908050"/>
            <a:ext cx="4267200" cy="917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marL="228600" indent="-228600">
              <a:buFont typeface="Wingdings 3" pitchFamily="16" charset="2"/>
              <a:buNone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800" algn="l"/>
                <a:tab pos="8458200" algn="l"/>
                <a:tab pos="9372600" algn="l"/>
                <a:tab pos="10287000" algn="l"/>
              </a:tabLst>
            </a:pPr>
            <a:r>
              <a:rPr lang="en-GB" sz="4000" b="1">
                <a:solidFill>
                  <a:srgbClr val="000000"/>
                </a:solidFill>
                <a:latin typeface="Wingdings 3" pitchFamily="16" charset="2"/>
              </a:rPr>
              <a:t></a:t>
            </a:r>
            <a:r>
              <a:rPr lang="en-GB" sz="5400" b="1">
                <a:solidFill>
                  <a:srgbClr val="000000"/>
                </a:solidFill>
              </a:rPr>
              <a:t> </a:t>
            </a:r>
            <a:r>
              <a:rPr lang="en-GB" sz="4000" b="1">
                <a:solidFill>
                  <a:srgbClr val="B3B3B3"/>
                </a:solidFill>
              </a:rPr>
              <a:t>___________</a:t>
            </a: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4648200" y="1628800"/>
            <a:ext cx="4267200" cy="917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marL="228600" indent="-228600">
              <a:buFont typeface="Wingdings 3" pitchFamily="16" charset="2"/>
              <a:buNone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800" algn="l"/>
                <a:tab pos="8458200" algn="l"/>
                <a:tab pos="9372600" algn="l"/>
                <a:tab pos="10287000" algn="l"/>
              </a:tabLst>
            </a:pPr>
            <a:r>
              <a:rPr lang="en-GB" sz="4000" b="1" dirty="0">
                <a:solidFill>
                  <a:srgbClr val="000000"/>
                </a:solidFill>
                <a:latin typeface="Wingdings 3" pitchFamily="16" charset="2"/>
              </a:rPr>
              <a:t></a:t>
            </a:r>
            <a:r>
              <a:rPr lang="en-GB" sz="5400" b="1" dirty="0">
                <a:solidFill>
                  <a:srgbClr val="000000"/>
                </a:solidFill>
              </a:rPr>
              <a:t> </a:t>
            </a:r>
            <a:r>
              <a:rPr lang="en-GB" sz="4000" b="1" dirty="0">
                <a:solidFill>
                  <a:srgbClr val="B3B3B3"/>
                </a:solidFill>
              </a:rPr>
              <a:t>___________</a:t>
            </a:r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4648200" y="2473350"/>
            <a:ext cx="4267200" cy="917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marL="228600" indent="-228600">
              <a:buFont typeface="Wingdings 3" pitchFamily="16" charset="2"/>
              <a:buNone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800" algn="l"/>
                <a:tab pos="8458200" algn="l"/>
                <a:tab pos="9372600" algn="l"/>
                <a:tab pos="10287000" algn="l"/>
              </a:tabLst>
            </a:pPr>
            <a:r>
              <a:rPr lang="en-GB" sz="4000" b="1">
                <a:solidFill>
                  <a:srgbClr val="000000"/>
                </a:solidFill>
                <a:latin typeface="Wingdings 3" pitchFamily="16" charset="2"/>
              </a:rPr>
              <a:t></a:t>
            </a:r>
            <a:r>
              <a:rPr lang="en-GB" sz="5400" b="1">
                <a:solidFill>
                  <a:srgbClr val="000000"/>
                </a:solidFill>
              </a:rPr>
              <a:t> </a:t>
            </a:r>
            <a:r>
              <a:rPr lang="en-GB" sz="4000" b="1">
                <a:solidFill>
                  <a:srgbClr val="B3B3B3"/>
                </a:solidFill>
              </a:rPr>
              <a:t>___________</a:t>
            </a:r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4648200" y="3319488"/>
            <a:ext cx="4267200" cy="917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marL="228600" indent="-228600">
              <a:buFont typeface="Wingdings 3" pitchFamily="16" charset="2"/>
              <a:buNone/>
              <a:tabLst>
                <a:tab pos="228600" algn="l"/>
                <a:tab pos="1143000" algn="l"/>
                <a:tab pos="2057400" algn="l"/>
                <a:tab pos="2971800" algn="l"/>
                <a:tab pos="3886200" algn="l"/>
                <a:tab pos="4800600" algn="l"/>
                <a:tab pos="5715000" algn="l"/>
                <a:tab pos="6629400" algn="l"/>
                <a:tab pos="7543800" algn="l"/>
                <a:tab pos="8458200" algn="l"/>
                <a:tab pos="9372600" algn="l"/>
                <a:tab pos="10287000" algn="l"/>
              </a:tabLst>
            </a:pPr>
            <a:r>
              <a:rPr lang="en-GB" sz="4000" b="1">
                <a:solidFill>
                  <a:srgbClr val="000000"/>
                </a:solidFill>
                <a:latin typeface="Wingdings 3" pitchFamily="16" charset="2"/>
              </a:rPr>
              <a:t></a:t>
            </a:r>
            <a:r>
              <a:rPr lang="en-GB" sz="5400" b="1">
                <a:solidFill>
                  <a:srgbClr val="000000"/>
                </a:solidFill>
              </a:rPr>
              <a:t> </a:t>
            </a:r>
            <a:r>
              <a:rPr lang="en-GB" sz="4000" b="1">
                <a:solidFill>
                  <a:srgbClr val="B3B3B3"/>
                </a:solidFill>
              </a:rPr>
              <a:t>___________</a:t>
            </a:r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5195888" y="1225550"/>
            <a:ext cx="30480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buClr>
                <a:srgbClr val="0000CC"/>
              </a:buClr>
              <a:buFont typeface="Comic Sans MS" pitchFamily="6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>
                <a:solidFill>
                  <a:srgbClr val="0000CC"/>
                </a:solidFill>
                <a:latin typeface="Comic Sans MS" pitchFamily="64" charset="0"/>
              </a:rPr>
              <a:t>Refleksif</a:t>
            </a:r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5195888" y="1944713"/>
            <a:ext cx="30480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buClr>
                <a:srgbClr val="0000CC"/>
              </a:buClr>
              <a:buFont typeface="Comic Sans MS" pitchFamily="6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>
                <a:solidFill>
                  <a:srgbClr val="0000CC"/>
                </a:solidFill>
                <a:latin typeface="Comic Sans MS" pitchFamily="64" charset="0"/>
              </a:rPr>
              <a:t>Simetri</a:t>
            </a:r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5195888" y="2790850"/>
            <a:ext cx="30480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buClr>
                <a:srgbClr val="0000CC"/>
              </a:buClr>
              <a:buFont typeface="Comic Sans MS" pitchFamily="6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>
                <a:solidFill>
                  <a:srgbClr val="0000CC"/>
                </a:solidFill>
                <a:latin typeface="Comic Sans MS" pitchFamily="64" charset="0"/>
              </a:rPr>
              <a:t>Anti Simetri</a:t>
            </a:r>
          </a:p>
        </p:txBody>
      </p:sp>
      <p:sp>
        <p:nvSpPr>
          <p:cNvPr id="27661" name="Text Box 13"/>
          <p:cNvSpPr txBox="1">
            <a:spLocks noChangeArrowheads="1"/>
          </p:cNvSpPr>
          <p:nvPr/>
        </p:nvSpPr>
        <p:spPr bwMode="auto">
          <a:xfrm>
            <a:off x="5195888" y="3636988"/>
            <a:ext cx="3048000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buClr>
                <a:srgbClr val="0000CC"/>
              </a:buClr>
              <a:buFont typeface="Comic Sans MS" pitchFamily="6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dirty="0" err="1" smtClean="0">
                <a:solidFill>
                  <a:srgbClr val="0000CC"/>
                </a:solidFill>
                <a:latin typeface="Comic Sans MS" pitchFamily="64" charset="0"/>
              </a:rPr>
              <a:t>Transitif</a:t>
            </a:r>
            <a:endParaRPr lang="en-GB" sz="2800" b="1" dirty="0">
              <a:solidFill>
                <a:srgbClr val="0000CC"/>
              </a:solidFill>
              <a:latin typeface="Comic Sans MS" pitchFamily="6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27584" y="4365104"/>
            <a:ext cx="741630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SzPct val="7500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2800" dirty="0" err="1"/>
              <a:t>Himpunan</a:t>
            </a:r>
            <a:r>
              <a:rPr lang="en-US" sz="2800" dirty="0"/>
              <a:t> </a:t>
            </a:r>
            <a:r>
              <a:rPr lang="en-US" sz="2800" dirty="0" err="1"/>
              <a:t>dasar</a:t>
            </a:r>
            <a:r>
              <a:rPr lang="en-US" sz="2800" dirty="0"/>
              <a:t> A </a:t>
            </a:r>
            <a:r>
              <a:rPr lang="en-US" sz="2800" dirty="0" err="1"/>
              <a:t>akan</a:t>
            </a:r>
            <a:r>
              <a:rPr lang="en-US" sz="2800" dirty="0"/>
              <a:t> </a:t>
            </a:r>
            <a:r>
              <a:rPr lang="en-US" sz="2800" dirty="0" err="1"/>
              <a:t>berimplikasi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Relasi</a:t>
            </a:r>
            <a:r>
              <a:rPr lang="en-US" sz="2800" dirty="0"/>
              <a:t> yang </a:t>
            </a:r>
            <a:r>
              <a:rPr lang="en-US" sz="2800" dirty="0" err="1"/>
              <a:t>dihasilkan</a:t>
            </a:r>
            <a:r>
              <a:rPr lang="en-US" sz="2800" dirty="0"/>
              <a:t>. </a:t>
            </a:r>
          </a:p>
          <a:p>
            <a:pPr>
              <a:buSzPct val="7500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sz="2800" dirty="0" err="1"/>
              <a:t>Fokus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himpunan</a:t>
            </a:r>
            <a:r>
              <a:rPr lang="en-US" sz="2800" dirty="0"/>
              <a:t> </a:t>
            </a:r>
            <a:r>
              <a:rPr lang="en-US" sz="2800" dirty="0" err="1"/>
              <a:t>dasarnya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relasinya</a:t>
            </a:r>
            <a:endParaRPr lang="en-US" sz="28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2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6" dur="5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0" dur="5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4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9" dur="5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4" dur="5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9" dur="5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44" dur="5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1. </a:t>
            </a:r>
            <a:r>
              <a:rPr lang="en-GB" dirty="0" err="1" smtClean="0"/>
              <a:t>Refleksif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  <a:ln/>
        </p:spPr>
        <p:txBody>
          <a:bodyPr/>
          <a:lstStyle/>
          <a:p>
            <a:pPr marL="0" indent="0">
              <a:buSzPct val="75000"/>
              <a:buNone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dirty="0" smtClean="0"/>
              <a:t>R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relasi</a:t>
            </a:r>
            <a:r>
              <a:rPr lang="en-US" dirty="0"/>
              <a:t> </a:t>
            </a:r>
            <a:r>
              <a:rPr lang="en-US" dirty="0" err="1"/>
              <a:t>refleksif</a:t>
            </a:r>
            <a:r>
              <a:rPr lang="en-US" dirty="0"/>
              <a:t>,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a </a:t>
            </a:r>
            <a:r>
              <a:rPr lang="az-Cyrl-AZ" dirty="0"/>
              <a:t>є</a:t>
            </a:r>
            <a:r>
              <a:rPr lang="en-US" dirty="0"/>
              <a:t> A </a:t>
            </a:r>
          </a:p>
          <a:p>
            <a:pPr marL="0" indent="0">
              <a:buSzPct val="75000"/>
              <a:buNone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dirty="0" err="1"/>
              <a:t>berlaku</a:t>
            </a:r>
            <a:r>
              <a:rPr lang="en-US" dirty="0"/>
              <a:t> (</a:t>
            </a:r>
            <a:r>
              <a:rPr lang="en-US" dirty="0" err="1"/>
              <a:t>a,a</a:t>
            </a:r>
            <a:r>
              <a:rPr lang="en-US" dirty="0"/>
              <a:t>) </a:t>
            </a:r>
            <a:r>
              <a:rPr lang="az-Cyrl-AZ" dirty="0"/>
              <a:t>є</a:t>
            </a:r>
            <a:r>
              <a:rPr lang="en-US" dirty="0"/>
              <a:t> R. </a:t>
            </a:r>
            <a:r>
              <a:rPr lang="en-US" dirty="0" err="1"/>
              <a:t>Dengan</a:t>
            </a:r>
            <a:r>
              <a:rPr lang="en-US" dirty="0"/>
              <a:t> kata lain, R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relasi</a:t>
            </a:r>
            <a:r>
              <a:rPr lang="en-US" dirty="0"/>
              <a:t> </a:t>
            </a:r>
            <a:r>
              <a:rPr lang="en-US" dirty="0" err="1"/>
              <a:t>refleksif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A </a:t>
            </a:r>
            <a:r>
              <a:rPr lang="en-US" dirty="0" err="1"/>
              <a:t>berelasi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dirinya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 smtClean="0"/>
              <a:t>.</a:t>
            </a:r>
          </a:p>
          <a:p>
            <a:pPr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Cartesius</a:t>
            </a:r>
            <a:r>
              <a:rPr lang="en-US" dirty="0" smtClean="0"/>
              <a:t> </a:t>
            </a:r>
            <a:r>
              <a:rPr lang="en-US" dirty="0" err="1" smtClean="0"/>
              <a:t>Refleksif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8660527"/>
              </p:ext>
            </p:extLst>
          </p:nvPr>
        </p:nvGraphicFramePr>
        <p:xfrm>
          <a:off x="2133600" y="1981200"/>
          <a:ext cx="4267200" cy="31775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3440"/>
                <a:gridCol w="853440"/>
                <a:gridCol w="853440"/>
                <a:gridCol w="853440"/>
                <a:gridCol w="853440"/>
              </a:tblGrid>
              <a:tr h="62865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√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√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√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√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5" name="Straight Connector 4"/>
          <p:cNvCxnSpPr/>
          <p:nvPr/>
        </p:nvCxnSpPr>
        <p:spPr bwMode="auto">
          <a:xfrm>
            <a:off x="2133600" y="1981200"/>
            <a:ext cx="4343400" cy="320040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" name="TextBox 2"/>
          <p:cNvSpPr txBox="1"/>
          <p:nvPr/>
        </p:nvSpPr>
        <p:spPr>
          <a:xfrm>
            <a:off x="467544" y="1268760"/>
            <a:ext cx="21296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Untuk</a:t>
            </a:r>
            <a:r>
              <a:rPr lang="en-US" sz="2000" dirty="0" smtClean="0"/>
              <a:t> A={1,2,3,4}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30769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Refleksif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75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Diketahui</a:t>
            </a:r>
            <a:r>
              <a:rPr lang="en-US" dirty="0"/>
              <a:t> A = {1, 2, 3, 4} </a:t>
            </a:r>
            <a:r>
              <a:rPr lang="en-US" dirty="0" err="1" smtClean="0"/>
              <a:t>dan</a:t>
            </a:r>
            <a:r>
              <a:rPr lang="en-US" dirty="0"/>
              <a:t> </a:t>
            </a:r>
            <a:r>
              <a:rPr lang="en-US" dirty="0" smtClean="0"/>
              <a:t>R </a:t>
            </a:r>
            <a:r>
              <a:rPr lang="en-US" dirty="0"/>
              <a:t>= {(1,1), (2,3), (3,3), (4,2), (4,4)}</a:t>
            </a:r>
          </a:p>
          <a:p>
            <a:pPr marL="0" indent="0">
              <a:buNone/>
            </a:pPr>
            <a:r>
              <a:rPr lang="en-US" dirty="0" err="1"/>
              <a:t>Apakah</a:t>
            </a:r>
            <a:r>
              <a:rPr lang="en-US" dirty="0"/>
              <a:t> R </a:t>
            </a:r>
            <a:r>
              <a:rPr lang="en-US" dirty="0" err="1"/>
              <a:t>relasi</a:t>
            </a:r>
            <a:r>
              <a:rPr lang="en-US" dirty="0"/>
              <a:t> </a:t>
            </a:r>
            <a:r>
              <a:rPr lang="en-US" dirty="0" err="1"/>
              <a:t>refleksif</a:t>
            </a:r>
            <a:r>
              <a:rPr lang="en-US" dirty="0"/>
              <a:t> ?</a:t>
            </a:r>
          </a:p>
          <a:p>
            <a:pPr marL="0" indent="0">
              <a:buNone/>
            </a:pPr>
            <a:r>
              <a:rPr lang="en-US" dirty="0"/>
              <a:t>R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relasi</a:t>
            </a:r>
            <a:r>
              <a:rPr lang="en-US" dirty="0"/>
              <a:t> </a:t>
            </a:r>
            <a:r>
              <a:rPr lang="en-US" dirty="0" err="1"/>
              <a:t>refleksif</a:t>
            </a:r>
            <a:r>
              <a:rPr lang="en-US" dirty="0"/>
              <a:t>, </a:t>
            </a:r>
            <a:r>
              <a:rPr lang="en-US" dirty="0" err="1"/>
              <a:t>sebab</a:t>
            </a:r>
            <a:r>
              <a:rPr lang="en-US" dirty="0"/>
              <a:t> (2,2)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/>
              <a:t>dalam</a:t>
            </a:r>
            <a:r>
              <a:rPr lang="en-US" dirty="0"/>
              <a:t> R.</a:t>
            </a:r>
          </a:p>
          <a:p>
            <a:pPr marL="0" indent="0">
              <a:buNone/>
            </a:pPr>
            <a:r>
              <a:rPr lang="en-US" dirty="0" err="1"/>
              <a:t>Jika</a:t>
            </a:r>
            <a:r>
              <a:rPr lang="en-US" dirty="0"/>
              <a:t> (2,2)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R, </a:t>
            </a:r>
            <a:r>
              <a:rPr lang="en-US" dirty="0" err="1"/>
              <a:t>yaitu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R1 = {(1,1), (2,2), (2,3), (3,3), (4,2), (4,4)} </a:t>
            </a:r>
          </a:p>
          <a:p>
            <a:pPr marL="0" indent="0">
              <a:buNone/>
            </a:pPr>
            <a:r>
              <a:rPr lang="en-US" dirty="0" err="1"/>
              <a:t>maka</a:t>
            </a:r>
            <a:r>
              <a:rPr lang="en-US" dirty="0"/>
              <a:t> R1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relasi</a:t>
            </a:r>
            <a:r>
              <a:rPr lang="en-US" dirty="0"/>
              <a:t> </a:t>
            </a:r>
            <a:r>
              <a:rPr lang="en-US" dirty="0" err="1"/>
              <a:t>refleksif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8195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lain </a:t>
            </a:r>
            <a:r>
              <a:rPr lang="en-US" dirty="0" err="1" smtClean="0"/>
              <a:t>refleksif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1.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himpunan</a:t>
            </a:r>
            <a:r>
              <a:rPr lang="en-US" dirty="0" smtClean="0"/>
              <a:t> A={1,2,3,4,5}</a:t>
            </a:r>
          </a:p>
          <a:p>
            <a:pPr marL="0" indent="0">
              <a:buNone/>
            </a:pPr>
            <a:r>
              <a:rPr lang="en-US" dirty="0" smtClean="0"/>
              <a:t>R={(1,1),(2,1),(2,2),(3,3),(3,5),(4,4)}</a:t>
            </a:r>
          </a:p>
          <a:p>
            <a:pPr marL="0" indent="0">
              <a:buNone/>
            </a:pPr>
            <a:r>
              <a:rPr lang="en-US" dirty="0" err="1" smtClean="0"/>
              <a:t>Apakah</a:t>
            </a:r>
            <a:r>
              <a:rPr lang="en-US" dirty="0" smtClean="0"/>
              <a:t> R </a:t>
            </a:r>
            <a:r>
              <a:rPr lang="en-US" dirty="0" err="1" smtClean="0"/>
              <a:t>refleksif</a:t>
            </a:r>
            <a:r>
              <a:rPr lang="en-US" dirty="0" smtClean="0"/>
              <a:t>? </a:t>
            </a:r>
            <a:r>
              <a:rPr lang="en-US" dirty="0" err="1" smtClean="0"/>
              <a:t>tidak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/>
              <a:t>himpunan</a:t>
            </a:r>
            <a:r>
              <a:rPr lang="en-US" dirty="0"/>
              <a:t> A={</a:t>
            </a:r>
            <a:r>
              <a:rPr lang="en-US" dirty="0" smtClean="0"/>
              <a:t>1,2,3,5}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R={(1,1),(2,1),(2,2),(3,3),(3,5),(4,4),(5,5),(6,6),(5,6),(4,6)}</a:t>
            </a:r>
          </a:p>
          <a:p>
            <a:pPr marL="0" indent="0">
              <a:buNone/>
            </a:pPr>
            <a:r>
              <a:rPr lang="en-US" dirty="0" err="1"/>
              <a:t>Apakah</a:t>
            </a:r>
            <a:r>
              <a:rPr lang="en-US" dirty="0"/>
              <a:t> R </a:t>
            </a:r>
            <a:r>
              <a:rPr lang="en-US" dirty="0" err="1"/>
              <a:t>refleksif</a:t>
            </a:r>
            <a:r>
              <a:rPr lang="en-US" dirty="0" smtClean="0"/>
              <a:t>? </a:t>
            </a:r>
            <a:r>
              <a:rPr lang="en-US" dirty="0" err="1" smtClean="0"/>
              <a:t>Ya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580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smtClean="0"/>
              <a:t>2. </a:t>
            </a:r>
            <a:r>
              <a:rPr lang="en-US" dirty="0" err="1" smtClean="0"/>
              <a:t>Simetrik</a:t>
            </a:r>
            <a:endParaRPr lang="en-US" dirty="0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  <a:ln/>
        </p:spPr>
        <p:txBody>
          <a:bodyPr/>
          <a:lstStyle/>
          <a:p>
            <a:pPr marL="0" indent="0">
              <a:buSzPct val="7500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relasi</a:t>
            </a:r>
            <a:r>
              <a:rPr lang="en-US" dirty="0" smtClean="0"/>
              <a:t> R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relasi</a:t>
            </a:r>
            <a:r>
              <a:rPr lang="en-US" dirty="0"/>
              <a:t> </a:t>
            </a:r>
            <a:r>
              <a:rPr lang="en-US" dirty="0" err="1"/>
              <a:t>simetrik</a:t>
            </a:r>
            <a:r>
              <a:rPr lang="en-US" dirty="0"/>
              <a:t>,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/>
              <a:t>a,b</a:t>
            </a:r>
            <a:r>
              <a:rPr lang="en-US" dirty="0" smtClean="0"/>
              <a:t>) </a:t>
            </a:r>
            <a:r>
              <a:rPr lang="az-Cyrl-AZ" dirty="0" smtClean="0"/>
              <a:t>є</a:t>
            </a:r>
            <a:r>
              <a:rPr lang="en-US" dirty="0" smtClean="0"/>
              <a:t> </a:t>
            </a:r>
            <a:r>
              <a:rPr lang="en-US" dirty="0"/>
              <a:t>R </a:t>
            </a:r>
            <a:r>
              <a:rPr lang="en-US" dirty="0" err="1"/>
              <a:t>berlaku</a:t>
            </a:r>
            <a:r>
              <a:rPr lang="en-US" dirty="0"/>
              <a:t> (</a:t>
            </a:r>
            <a:r>
              <a:rPr lang="en-US" dirty="0" err="1"/>
              <a:t>b,a</a:t>
            </a:r>
            <a:r>
              <a:rPr lang="en-US" dirty="0" smtClean="0"/>
              <a:t>) </a:t>
            </a:r>
            <a:r>
              <a:rPr lang="az-Cyrl-AZ" dirty="0" smtClean="0"/>
              <a:t>є</a:t>
            </a:r>
            <a:r>
              <a:rPr lang="en-US" dirty="0" smtClean="0"/>
              <a:t> R</a:t>
            </a:r>
            <a:r>
              <a:rPr lang="en-US" dirty="0"/>
              <a:t>.</a:t>
            </a:r>
          </a:p>
          <a:p>
            <a:pPr marL="0" indent="0">
              <a:buSzPct val="75000"/>
              <a:buNone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dirty="0" err="1"/>
              <a:t>Dengan</a:t>
            </a:r>
            <a:r>
              <a:rPr lang="en-US" dirty="0"/>
              <a:t> kata lain, R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relasi</a:t>
            </a:r>
            <a:r>
              <a:rPr lang="en-US" dirty="0"/>
              <a:t> </a:t>
            </a:r>
            <a:r>
              <a:rPr lang="en-US" dirty="0" err="1"/>
              <a:t>simetrik</a:t>
            </a:r>
            <a:r>
              <a:rPr lang="en-US" dirty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/>
              <a:t>a R b </a:t>
            </a:r>
            <a:r>
              <a:rPr lang="en-US" dirty="0" err="1"/>
              <a:t>berakibat</a:t>
            </a:r>
            <a:r>
              <a:rPr lang="en-US" dirty="0"/>
              <a:t> b R a.</a:t>
            </a:r>
            <a:endParaRPr lang="en-GB" dirty="0">
              <a:latin typeface="Symbol" pitchFamily="16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25882237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Cartesius</a:t>
            </a:r>
            <a:r>
              <a:rPr lang="en-US" dirty="0" smtClean="0"/>
              <a:t> </a:t>
            </a:r>
            <a:r>
              <a:rPr lang="en-US" dirty="0" err="1" smtClean="0"/>
              <a:t>Simetrik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7099057"/>
              </p:ext>
            </p:extLst>
          </p:nvPr>
        </p:nvGraphicFramePr>
        <p:xfrm>
          <a:off x="2133600" y="1981200"/>
          <a:ext cx="4267200" cy="31775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3440"/>
                <a:gridCol w="853440"/>
                <a:gridCol w="853440"/>
                <a:gridCol w="853440"/>
                <a:gridCol w="853440"/>
              </a:tblGrid>
              <a:tr h="62865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√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√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√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7030A0"/>
                          </a:solidFill>
                        </a:rPr>
                        <a:t>√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√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√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7030A0"/>
                          </a:solidFill>
                        </a:rPr>
                        <a:t>√</a:t>
                      </a:r>
                      <a:endParaRPr lang="en-US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5" name="Straight Connector 4"/>
          <p:cNvCxnSpPr/>
          <p:nvPr/>
        </p:nvCxnSpPr>
        <p:spPr bwMode="auto">
          <a:xfrm>
            <a:off x="2133600" y="1956792"/>
            <a:ext cx="4343400" cy="320040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TextBox 5"/>
          <p:cNvSpPr txBox="1"/>
          <p:nvPr/>
        </p:nvSpPr>
        <p:spPr>
          <a:xfrm>
            <a:off x="467544" y="1268760"/>
            <a:ext cx="21296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Untuk</a:t>
            </a:r>
            <a:r>
              <a:rPr lang="en-US" sz="2000" dirty="0" smtClean="0"/>
              <a:t> A={1,2,3,4}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38651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Pengetahuan Prasyarat</a:t>
            </a:r>
          </a:p>
        </p:txBody>
      </p:sp>
      <p:sp>
        <p:nvSpPr>
          <p:cNvPr id="7170" name="Oval 2"/>
          <p:cNvSpPr>
            <a:spLocks noChangeArrowheads="1"/>
          </p:cNvSpPr>
          <p:nvPr/>
        </p:nvSpPr>
        <p:spPr bwMode="auto">
          <a:xfrm>
            <a:off x="827088" y="2133600"/>
            <a:ext cx="2955925" cy="2160588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3366FF"/>
              </a:gs>
            </a:gsLst>
            <a:path path="shape">
              <a:fillToRect l="50000" t="50000" r="50000" b="50000"/>
            </a:path>
          </a:gradFill>
          <a:ln w="12600">
            <a:solidFill>
              <a:srgbClr val="009900"/>
            </a:solidFill>
            <a:miter lim="800000"/>
            <a:headEnd/>
            <a:tailEnd/>
          </a:ln>
          <a:effectLst>
            <a:outerShdw dist="17819" dir="2700000" algn="ctr" rotWithShape="0">
              <a:srgbClr val="000000"/>
            </a:outerShdw>
          </a:effectLst>
        </p:spPr>
        <p:txBody>
          <a:bodyPr wrap="none" lIns="90000" tIns="46800" rIns="90000" bIns="46800" anchor="ctr"/>
          <a:lstStyle/>
          <a:p>
            <a:pPr algn="ctr">
              <a:buClr>
                <a:srgbClr val="A50021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>
                <a:solidFill>
                  <a:srgbClr val="A50021"/>
                </a:solidFill>
              </a:rPr>
              <a:t>H I M P U N A N </a:t>
            </a:r>
          </a:p>
        </p:txBody>
      </p:sp>
      <p:sp>
        <p:nvSpPr>
          <p:cNvPr id="7171" name="Oval 3"/>
          <p:cNvSpPr>
            <a:spLocks noChangeArrowheads="1"/>
          </p:cNvSpPr>
          <p:nvPr/>
        </p:nvSpPr>
        <p:spPr bwMode="auto">
          <a:xfrm>
            <a:off x="5219700" y="2132013"/>
            <a:ext cx="2955925" cy="2160587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3366FF"/>
              </a:gs>
            </a:gsLst>
            <a:path path="shape">
              <a:fillToRect l="50000" t="50000" r="50000" b="50000"/>
            </a:path>
          </a:gradFill>
          <a:ln w="12600">
            <a:solidFill>
              <a:srgbClr val="009900"/>
            </a:solidFill>
            <a:miter lim="800000"/>
            <a:headEnd/>
            <a:tailEnd/>
          </a:ln>
          <a:effectLst>
            <a:outerShdw dist="17819" dir="2700000" algn="ctr" rotWithShape="0">
              <a:srgbClr val="000000"/>
            </a:outerShdw>
          </a:effectLst>
        </p:spPr>
        <p:txBody>
          <a:bodyPr wrap="none" lIns="90000" tIns="46800" rIns="90000" bIns="46800" anchor="ctr"/>
          <a:lstStyle/>
          <a:p>
            <a:pPr algn="ctr">
              <a:buClr>
                <a:srgbClr val="A50021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>
                <a:solidFill>
                  <a:srgbClr val="A50021"/>
                </a:solidFill>
              </a:rPr>
              <a:t>P R O D U K </a:t>
            </a:r>
          </a:p>
          <a:p>
            <a:pPr algn="ctr">
              <a:buClr>
                <a:srgbClr val="A50021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>
                <a:solidFill>
                  <a:srgbClr val="A50021"/>
                </a:solidFill>
              </a:rPr>
              <a:t>K A R T E S I 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 additive="repl"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o>
                                        <p:strVal val="-45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69800">
                                          <p:val>
                                            <p:strVal val="-45"/>
                                          </p:val>
                                        </p:tav>
                                        <p:tav tm="100000">
                                          <p:val>
                                            <p:strVal val="45"/>
                                          </p:val>
                                        </p:tav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  <p:tav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" dur="155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" dur="136" fill="hold">
                                          <p:stCondLst>
                                            <p:cond delay="863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8" presetClass="entr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 additive="repl"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 additive="repl">
                                        <p:cTn id="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o>
                                        <p:strVal val="-45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69800">
                                          <p:val>
                                            <p:strVal val="-45"/>
                                          </p:val>
                                        </p:tav>
                                        <p:tav tm="100000">
                                          <p:val>
                                            <p:strVal val="45"/>
                                          </p:val>
                                        </p:tav>
                                        <p:tav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  <p:tav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" dur="155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136" fill="hold">
                                          <p:stCondLst>
                                            <p:cond delay="863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Simetrik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err="1"/>
              <a:t>Misalkan</a:t>
            </a:r>
            <a:r>
              <a:rPr lang="en-US" sz="2400" dirty="0"/>
              <a:t> A = {1, 2, </a:t>
            </a:r>
            <a:r>
              <a:rPr lang="en-US" sz="2400" dirty="0" smtClean="0"/>
              <a:t>3, 4} </a:t>
            </a:r>
            <a:r>
              <a:rPr lang="en-US" sz="2400" dirty="0" err="1" smtClean="0"/>
              <a:t>dan</a:t>
            </a:r>
            <a:r>
              <a:rPr lang="en-US" sz="2400" dirty="0" smtClean="0"/>
              <a:t> R </a:t>
            </a:r>
            <a:r>
              <a:rPr lang="en-US" sz="2400" dirty="0"/>
              <a:t>= {(1,3), (2,3), (2,4), (3,1), (4,2)}</a:t>
            </a:r>
          </a:p>
          <a:p>
            <a:pPr marL="0" indent="0">
              <a:buNone/>
            </a:pPr>
            <a:r>
              <a:rPr lang="en-US" sz="2400" dirty="0" err="1"/>
              <a:t>Apakah</a:t>
            </a:r>
            <a:r>
              <a:rPr lang="en-US" sz="2400" dirty="0"/>
              <a:t> R </a:t>
            </a:r>
            <a:r>
              <a:rPr lang="en-US" sz="2400" dirty="0" err="1"/>
              <a:t>relasi</a:t>
            </a:r>
            <a:r>
              <a:rPr lang="en-US" sz="2400" dirty="0"/>
              <a:t> </a:t>
            </a:r>
            <a:r>
              <a:rPr lang="en-US" sz="2400" dirty="0" err="1"/>
              <a:t>simetrik</a:t>
            </a:r>
            <a:r>
              <a:rPr lang="en-US" sz="2400" dirty="0"/>
              <a:t> ?</a:t>
            </a:r>
          </a:p>
          <a:p>
            <a:pPr marL="0" indent="0">
              <a:buNone/>
            </a:pPr>
            <a:r>
              <a:rPr lang="en-US" sz="2400" dirty="0"/>
              <a:t>R </a:t>
            </a:r>
            <a:r>
              <a:rPr lang="en-US" sz="2400" dirty="0" err="1"/>
              <a:t>bukan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relasi</a:t>
            </a:r>
            <a:r>
              <a:rPr lang="en-US" sz="2400" dirty="0"/>
              <a:t> </a:t>
            </a:r>
            <a:r>
              <a:rPr lang="en-US" sz="2400" dirty="0" err="1"/>
              <a:t>simetrik</a:t>
            </a:r>
            <a:r>
              <a:rPr lang="en-US" sz="2400" dirty="0"/>
              <a:t>, </a:t>
            </a:r>
            <a:r>
              <a:rPr lang="en-US" sz="2400" dirty="0" err="1"/>
              <a:t>sebab</a:t>
            </a:r>
            <a:r>
              <a:rPr lang="en-US" sz="2400" dirty="0"/>
              <a:t> </a:t>
            </a:r>
            <a:r>
              <a:rPr lang="en-US" sz="2400" dirty="0" smtClean="0"/>
              <a:t> (</a:t>
            </a:r>
            <a:r>
              <a:rPr lang="en-US" sz="2400" dirty="0"/>
              <a:t>2,3</a:t>
            </a:r>
            <a:r>
              <a:rPr lang="en-US" sz="2400" dirty="0" smtClean="0"/>
              <a:t>) </a:t>
            </a:r>
            <a:r>
              <a:rPr lang="az-Cyrl-AZ" sz="2400" dirty="0" smtClean="0"/>
              <a:t>є</a:t>
            </a:r>
            <a:r>
              <a:rPr lang="en-US" sz="2400" dirty="0" smtClean="0"/>
              <a:t> </a:t>
            </a:r>
            <a:r>
              <a:rPr lang="en-US" sz="2400" dirty="0"/>
              <a:t>R </a:t>
            </a:r>
            <a:r>
              <a:rPr lang="en-US" sz="2400" dirty="0" err="1"/>
              <a:t>tetapi</a:t>
            </a:r>
            <a:r>
              <a:rPr lang="en-US" sz="2400" dirty="0"/>
              <a:t> (3,2) </a:t>
            </a:r>
            <a:r>
              <a:rPr lang="az-Cyrl-AZ" sz="2400" dirty="0" smtClean="0"/>
              <a:t>є</a:t>
            </a:r>
            <a:r>
              <a:rPr lang="en-US" sz="2400" dirty="0" smtClean="0"/>
              <a:t> R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 err="1"/>
              <a:t>Jika</a:t>
            </a:r>
            <a:r>
              <a:rPr lang="en-US" sz="2400" dirty="0"/>
              <a:t> (3,2) </a:t>
            </a:r>
            <a:r>
              <a:rPr lang="en-US" sz="2400" dirty="0" err="1"/>
              <a:t>termasuk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R,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sz="2400" dirty="0"/>
              <a:t>R1 = {(1,3), (2,3), (2,4), (3,1), (3,2), (4,2)}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en-US" sz="2400" dirty="0" err="1"/>
              <a:t>relasi</a:t>
            </a:r>
            <a:r>
              <a:rPr lang="en-US" sz="2400" dirty="0"/>
              <a:t> </a:t>
            </a:r>
            <a:r>
              <a:rPr lang="en-US" sz="2400" dirty="0" err="1"/>
              <a:t>simetrik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cxnSp>
        <p:nvCxnSpPr>
          <p:cNvPr id="5" name="Straight Connector 4"/>
          <p:cNvCxnSpPr/>
          <p:nvPr/>
        </p:nvCxnSpPr>
        <p:spPr bwMode="auto">
          <a:xfrm flipH="1">
            <a:off x="8244408" y="2348880"/>
            <a:ext cx="228600" cy="30480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783724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Anti </a:t>
            </a:r>
            <a:r>
              <a:rPr lang="en-US" dirty="0" err="1" smtClean="0"/>
              <a:t>Simetrik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relasi</a:t>
            </a:r>
            <a:r>
              <a:rPr lang="en-US" dirty="0"/>
              <a:t> R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relasi</a:t>
            </a:r>
            <a:r>
              <a:rPr lang="en-US" dirty="0"/>
              <a:t> anti </a:t>
            </a:r>
            <a:r>
              <a:rPr lang="en-US" dirty="0" err="1"/>
              <a:t>simetrik</a:t>
            </a:r>
            <a:r>
              <a:rPr lang="en-US" dirty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a</a:t>
            </a:r>
            <a:r>
              <a:rPr lang="en-US" dirty="0"/>
              <a:t>, b </a:t>
            </a:r>
            <a:r>
              <a:rPr lang="az-Cyrl-AZ" dirty="0" smtClean="0"/>
              <a:t>є</a:t>
            </a:r>
            <a:r>
              <a:rPr lang="en-US" dirty="0" smtClean="0"/>
              <a:t> A</a:t>
            </a:r>
            <a:r>
              <a:rPr lang="en-US" dirty="0"/>
              <a:t>, </a:t>
            </a:r>
            <a:r>
              <a:rPr lang="en-US" dirty="0" err="1"/>
              <a:t>a≠b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(</a:t>
            </a:r>
            <a:r>
              <a:rPr lang="en-US" dirty="0" err="1"/>
              <a:t>a,b</a:t>
            </a:r>
            <a:r>
              <a:rPr lang="en-US" dirty="0"/>
              <a:t>) </a:t>
            </a:r>
            <a:r>
              <a:rPr lang="az-Cyrl-AZ" dirty="0" smtClean="0"/>
              <a:t>є</a:t>
            </a:r>
            <a:r>
              <a:rPr lang="en-US" dirty="0" smtClean="0"/>
              <a:t> R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/>
              <a:t>b,a</a:t>
            </a:r>
            <a:r>
              <a:rPr lang="en-US" dirty="0"/>
              <a:t>) </a:t>
            </a:r>
            <a:r>
              <a:rPr lang="az-Cyrl-AZ" dirty="0" smtClean="0"/>
              <a:t>є</a:t>
            </a:r>
            <a:r>
              <a:rPr lang="en-US" dirty="0" smtClean="0"/>
              <a:t> R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kedua-duanya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42739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Cartesius</a:t>
            </a:r>
            <a:r>
              <a:rPr lang="en-US" dirty="0" smtClean="0"/>
              <a:t> </a:t>
            </a:r>
            <a:r>
              <a:rPr lang="en-US" dirty="0" err="1" smtClean="0"/>
              <a:t>AntiSimetrik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7846971"/>
              </p:ext>
            </p:extLst>
          </p:nvPr>
        </p:nvGraphicFramePr>
        <p:xfrm>
          <a:off x="2133600" y="1981200"/>
          <a:ext cx="4267200" cy="31775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3440"/>
                <a:gridCol w="853440"/>
                <a:gridCol w="853440"/>
                <a:gridCol w="853440"/>
                <a:gridCol w="853440"/>
              </a:tblGrid>
              <a:tr h="62865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√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√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√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trike="sngStrike" dirty="0" smtClean="0"/>
                        <a:t>√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trike="sngStrike" dirty="0" smtClean="0"/>
                        <a:t>√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trike="sngStrike" dirty="0" smtClean="0"/>
                        <a:t>√</a:t>
                      </a:r>
                      <a:endParaRPr lang="en-US" strike="sng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5" name="Straight Connector 4"/>
          <p:cNvCxnSpPr/>
          <p:nvPr/>
        </p:nvCxnSpPr>
        <p:spPr bwMode="auto">
          <a:xfrm>
            <a:off x="2133600" y="1981200"/>
            <a:ext cx="4343400" cy="320040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TextBox 5"/>
          <p:cNvSpPr txBox="1"/>
          <p:nvPr/>
        </p:nvSpPr>
        <p:spPr>
          <a:xfrm>
            <a:off x="467544" y="1228690"/>
            <a:ext cx="21296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Untuk</a:t>
            </a:r>
            <a:r>
              <a:rPr lang="en-US" sz="2000" dirty="0" smtClean="0"/>
              <a:t> A={1,2,3,4}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34476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Anti </a:t>
            </a:r>
            <a:r>
              <a:rPr lang="en-US" dirty="0" err="1" smtClean="0"/>
              <a:t>simetrik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Misalkan</a:t>
            </a:r>
            <a:r>
              <a:rPr lang="en-US" dirty="0" smtClean="0"/>
              <a:t> </a:t>
            </a:r>
            <a:r>
              <a:rPr lang="en-US" dirty="0"/>
              <a:t>A = {1, 2, 3} </a:t>
            </a:r>
            <a:r>
              <a:rPr lang="en-US" dirty="0" err="1"/>
              <a:t>dan</a:t>
            </a:r>
            <a:r>
              <a:rPr lang="en-US" dirty="0"/>
              <a:t> R1 = {(1,1), (2,1), </a:t>
            </a:r>
            <a:r>
              <a:rPr lang="en-US" dirty="0" smtClean="0"/>
              <a:t>(</a:t>
            </a:r>
            <a:r>
              <a:rPr lang="en-US" dirty="0"/>
              <a:t>2,2), (2,3), (3,2)}, </a:t>
            </a:r>
            <a:r>
              <a:rPr lang="en-US" dirty="0" err="1"/>
              <a:t>maka</a:t>
            </a:r>
            <a:r>
              <a:rPr lang="en-US" dirty="0"/>
              <a:t> R1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relasi</a:t>
            </a:r>
            <a:r>
              <a:rPr lang="en-US" dirty="0"/>
              <a:t> anti </a:t>
            </a:r>
            <a:r>
              <a:rPr lang="en-US" dirty="0" err="1" smtClean="0"/>
              <a:t>simetrik</a:t>
            </a:r>
            <a:r>
              <a:rPr lang="en-US" dirty="0"/>
              <a:t>, </a:t>
            </a:r>
            <a:r>
              <a:rPr lang="en-US" dirty="0" err="1"/>
              <a:t>sebab</a:t>
            </a:r>
            <a:r>
              <a:rPr lang="en-US" dirty="0"/>
              <a:t> (</a:t>
            </a:r>
            <a:r>
              <a:rPr lang="en-US" dirty="0" smtClean="0"/>
              <a:t>2,3) </a:t>
            </a:r>
            <a:r>
              <a:rPr lang="az-Cyrl-AZ" dirty="0" smtClean="0"/>
              <a:t>є</a:t>
            </a:r>
            <a:r>
              <a:rPr lang="en-US" dirty="0" smtClean="0"/>
              <a:t> </a:t>
            </a:r>
            <a:r>
              <a:rPr lang="en-US" dirty="0"/>
              <a:t>R1 </a:t>
            </a:r>
            <a:r>
              <a:rPr lang="en-US" dirty="0" err="1"/>
              <a:t>dan</a:t>
            </a:r>
            <a:r>
              <a:rPr lang="en-US" dirty="0"/>
              <a:t> (3,2</a:t>
            </a:r>
            <a:r>
              <a:rPr lang="en-US" dirty="0" smtClean="0"/>
              <a:t>) </a:t>
            </a:r>
            <a:r>
              <a:rPr lang="az-Cyrl-AZ" dirty="0" smtClean="0"/>
              <a:t>є</a:t>
            </a:r>
            <a:r>
              <a:rPr lang="en-US" dirty="0" smtClean="0"/>
              <a:t> </a:t>
            </a:r>
            <a:r>
              <a:rPr lang="en-US" dirty="0"/>
              <a:t>R1 pula.</a:t>
            </a:r>
          </a:p>
        </p:txBody>
      </p:sp>
    </p:spTree>
    <p:extLst>
      <p:ext uri="{BB962C8B-B14F-4D97-AF65-F5344CB8AC3E}">
        <p14:creationId xmlns:p14="http://schemas.microsoft.com/office/powerpoint/2010/main" val="2560868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-20638"/>
            <a:ext cx="8228013" cy="1438276"/>
          </a:xfrm>
          <a:ln/>
        </p:spPr>
        <p:txBody>
          <a:bodyPr anchor="ctr"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smtClean="0"/>
              <a:t>4. </a:t>
            </a:r>
            <a:r>
              <a:rPr lang="en-US" dirty="0" err="1" smtClean="0"/>
              <a:t>Transitif</a:t>
            </a:r>
            <a:endParaRPr lang="en-US" dirty="0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8013" cy="4529138"/>
          </a:xfrm>
          <a:ln/>
        </p:spPr>
        <p:txBody>
          <a:bodyPr/>
          <a:lstStyle/>
          <a:p>
            <a:pPr marL="0" indent="0">
              <a:buNone/>
            </a:pPr>
            <a:r>
              <a:rPr lang="en-US" dirty="0" err="1"/>
              <a:t>Misalkan</a:t>
            </a:r>
            <a:r>
              <a:rPr lang="en-US" dirty="0"/>
              <a:t> R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relasi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smtClean="0"/>
              <a:t>A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/>
              <a:t>relasi</a:t>
            </a:r>
            <a:r>
              <a:rPr lang="en-US" dirty="0"/>
              <a:t> </a:t>
            </a:r>
            <a:r>
              <a:rPr lang="en-US" dirty="0" err="1"/>
              <a:t>transitif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berlaku</a:t>
            </a:r>
            <a:r>
              <a:rPr lang="en-US" dirty="0"/>
              <a:t> ;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a,b</a:t>
            </a:r>
            <a:r>
              <a:rPr lang="en-US" dirty="0"/>
              <a:t>) </a:t>
            </a:r>
            <a:r>
              <a:rPr lang="az-Cyrl-AZ" dirty="0" smtClean="0"/>
              <a:t>є</a:t>
            </a:r>
            <a:r>
              <a:rPr lang="en-US" dirty="0" smtClean="0"/>
              <a:t> R </a:t>
            </a:r>
            <a:r>
              <a:rPr lang="en-US" dirty="0" err="1"/>
              <a:t>dan</a:t>
            </a:r>
            <a:r>
              <a:rPr lang="en-US" dirty="0"/>
              <a:t> (</a:t>
            </a:r>
            <a:r>
              <a:rPr lang="en-US" dirty="0" err="1"/>
              <a:t>b,c</a:t>
            </a:r>
            <a:r>
              <a:rPr lang="en-US" dirty="0" smtClean="0"/>
              <a:t>) </a:t>
            </a:r>
            <a:r>
              <a:rPr lang="az-Cyrl-AZ" dirty="0" smtClean="0"/>
              <a:t>є</a:t>
            </a:r>
            <a:r>
              <a:rPr lang="en-US" dirty="0" smtClean="0"/>
              <a:t> </a:t>
            </a:r>
            <a:r>
              <a:rPr lang="en-US" dirty="0"/>
              <a:t>R </a:t>
            </a:r>
            <a:r>
              <a:rPr lang="en-US" dirty="0" err="1" smtClean="0"/>
              <a:t>maka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a,c</a:t>
            </a:r>
            <a:r>
              <a:rPr lang="en-US" dirty="0" smtClean="0"/>
              <a:t>) </a:t>
            </a:r>
            <a:r>
              <a:rPr lang="az-Cyrl-AZ" dirty="0" smtClean="0"/>
              <a:t>є</a:t>
            </a:r>
            <a:r>
              <a:rPr lang="en-US" dirty="0" smtClean="0"/>
              <a:t> R.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/>
              <a:t>kata </a:t>
            </a:r>
            <a:r>
              <a:rPr lang="en-US" dirty="0" smtClean="0"/>
              <a:t>lain </a:t>
            </a:r>
            <a:r>
              <a:rPr lang="en-US" dirty="0" err="1"/>
              <a:t>Jika</a:t>
            </a:r>
            <a:r>
              <a:rPr lang="en-US" dirty="0"/>
              <a:t> a </a:t>
            </a:r>
            <a:r>
              <a:rPr lang="en-US" dirty="0" err="1"/>
              <a:t>berelasi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b </a:t>
            </a:r>
            <a:r>
              <a:rPr lang="en-US" dirty="0" err="1"/>
              <a:t>dan</a:t>
            </a:r>
            <a:r>
              <a:rPr lang="en-US" dirty="0"/>
              <a:t> b </a:t>
            </a:r>
            <a:r>
              <a:rPr lang="en-US" dirty="0" err="1"/>
              <a:t>berelasi</a:t>
            </a:r>
            <a:r>
              <a:rPr lang="en-US" dirty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/>
              <a:t>c, </a:t>
            </a:r>
            <a:r>
              <a:rPr lang="en-US" dirty="0" err="1"/>
              <a:t>maka</a:t>
            </a:r>
            <a:r>
              <a:rPr lang="en-US" dirty="0"/>
              <a:t> a </a:t>
            </a:r>
            <a:r>
              <a:rPr lang="en-US" dirty="0" err="1"/>
              <a:t>berelasi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73810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Transitif</a:t>
            </a:r>
            <a:endParaRPr lang="en-US" dirty="0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  <a:ln/>
        </p:spPr>
        <p:txBody>
          <a:bodyPr>
            <a:normAutofit/>
          </a:bodyPr>
          <a:lstStyle/>
          <a:p>
            <a:pPr marL="339725" indent="-339725">
              <a:buClrTx/>
              <a:buSzTx/>
              <a:buFontTx/>
              <a:buNone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dirty="0" err="1"/>
              <a:t>Misalkan</a:t>
            </a:r>
            <a:r>
              <a:rPr lang="en-US" dirty="0"/>
              <a:t> A = {a, b, c} </a:t>
            </a:r>
            <a:r>
              <a:rPr lang="en-US" dirty="0" err="1"/>
              <a:t>dan</a:t>
            </a:r>
            <a:r>
              <a:rPr lang="en-US" dirty="0"/>
              <a:t> </a:t>
            </a:r>
          </a:p>
          <a:p>
            <a:pPr marL="339725" indent="-339725">
              <a:buClrTx/>
              <a:buSzTx/>
              <a:buFontTx/>
              <a:buNone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dirty="0"/>
              <a:t>R = {(</a:t>
            </a:r>
            <a:r>
              <a:rPr lang="en-US" dirty="0" err="1"/>
              <a:t>a,b</a:t>
            </a:r>
            <a:r>
              <a:rPr lang="en-US" dirty="0"/>
              <a:t>), (</a:t>
            </a:r>
            <a:r>
              <a:rPr lang="en-US" dirty="0" err="1"/>
              <a:t>a,c</a:t>
            </a:r>
            <a:r>
              <a:rPr lang="en-US" dirty="0"/>
              <a:t>), (</a:t>
            </a:r>
            <a:r>
              <a:rPr lang="en-US" dirty="0" err="1"/>
              <a:t>b,a</a:t>
            </a:r>
            <a:r>
              <a:rPr lang="en-US" dirty="0"/>
              <a:t>), (</a:t>
            </a:r>
            <a:r>
              <a:rPr lang="en-US" dirty="0" err="1"/>
              <a:t>c,b</a:t>
            </a:r>
            <a:r>
              <a:rPr lang="en-US" dirty="0"/>
              <a:t>)}, </a:t>
            </a:r>
            <a:r>
              <a:rPr lang="en-US" dirty="0" err="1"/>
              <a:t>maka</a:t>
            </a:r>
            <a:r>
              <a:rPr lang="en-US" dirty="0"/>
              <a:t> R </a:t>
            </a:r>
          </a:p>
          <a:p>
            <a:pPr marL="339725" indent="-339725">
              <a:buClrTx/>
              <a:buSzTx/>
              <a:buFontTx/>
              <a:buNone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relasi</a:t>
            </a:r>
            <a:r>
              <a:rPr lang="en-US" dirty="0"/>
              <a:t> </a:t>
            </a:r>
            <a:r>
              <a:rPr lang="en-US" dirty="0" err="1"/>
              <a:t>transitif</a:t>
            </a:r>
            <a:r>
              <a:rPr lang="en-US" dirty="0"/>
              <a:t>, </a:t>
            </a:r>
            <a:r>
              <a:rPr lang="en-US" dirty="0" err="1"/>
              <a:t>sebab</a:t>
            </a:r>
            <a:r>
              <a:rPr lang="en-US" dirty="0"/>
              <a:t> (</a:t>
            </a:r>
            <a:r>
              <a:rPr lang="en-US" dirty="0" err="1"/>
              <a:t>b,a</a:t>
            </a:r>
            <a:r>
              <a:rPr lang="en-US" dirty="0"/>
              <a:t>) </a:t>
            </a:r>
            <a:r>
              <a:rPr lang="az-Cyrl-AZ" dirty="0" smtClean="0"/>
              <a:t>є</a:t>
            </a:r>
            <a:r>
              <a:rPr lang="en-US" dirty="0" smtClean="0"/>
              <a:t> R </a:t>
            </a:r>
            <a:r>
              <a:rPr lang="en-US" dirty="0" err="1"/>
              <a:t>dan</a:t>
            </a:r>
            <a:r>
              <a:rPr lang="en-US" dirty="0"/>
              <a:t> </a:t>
            </a:r>
          </a:p>
          <a:p>
            <a:pPr marL="339725" indent="-339725">
              <a:buClrTx/>
              <a:buSzTx/>
              <a:buFontTx/>
              <a:buNone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dirty="0"/>
              <a:t>(</a:t>
            </a:r>
            <a:r>
              <a:rPr lang="en-US" dirty="0" err="1"/>
              <a:t>a,c</a:t>
            </a:r>
            <a:r>
              <a:rPr lang="en-US" dirty="0"/>
              <a:t>) </a:t>
            </a:r>
            <a:r>
              <a:rPr lang="az-Cyrl-AZ" dirty="0" smtClean="0"/>
              <a:t>є</a:t>
            </a:r>
            <a:r>
              <a:rPr lang="en-US" dirty="0" smtClean="0"/>
              <a:t> R </a:t>
            </a:r>
            <a:r>
              <a:rPr lang="en-US" dirty="0" err="1"/>
              <a:t>tetapi</a:t>
            </a:r>
            <a:r>
              <a:rPr lang="en-US" dirty="0"/>
              <a:t> (</a:t>
            </a:r>
            <a:r>
              <a:rPr lang="en-US" dirty="0" err="1"/>
              <a:t>b,c</a:t>
            </a:r>
            <a:r>
              <a:rPr lang="en-US" dirty="0"/>
              <a:t>) </a:t>
            </a:r>
            <a:r>
              <a:rPr lang="az-Cyrl-AZ" dirty="0" smtClean="0"/>
              <a:t>є</a:t>
            </a:r>
            <a:r>
              <a:rPr lang="en-US" dirty="0" smtClean="0"/>
              <a:t> R</a:t>
            </a:r>
            <a:r>
              <a:rPr lang="en-US" dirty="0"/>
              <a:t>.</a:t>
            </a:r>
          </a:p>
          <a:p>
            <a:pPr marL="339725" indent="-339725">
              <a:buClrTx/>
              <a:buSzTx/>
              <a:buFontTx/>
              <a:buNone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dirty="0" err="1"/>
              <a:t>Coba</a:t>
            </a:r>
            <a:r>
              <a:rPr lang="en-US" dirty="0"/>
              <a:t> </a:t>
            </a:r>
            <a:r>
              <a:rPr lang="en-US" dirty="0" err="1"/>
              <a:t>dilengkapi</a:t>
            </a:r>
            <a:r>
              <a:rPr lang="en-US" dirty="0"/>
              <a:t> agar R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relasi</a:t>
            </a:r>
            <a:r>
              <a:rPr lang="en-US" dirty="0"/>
              <a:t> </a:t>
            </a:r>
          </a:p>
          <a:p>
            <a:pPr marL="339725" indent="-339725">
              <a:buClrTx/>
              <a:buSzTx/>
              <a:buFontTx/>
              <a:buNone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dirty="0" err="1"/>
              <a:t>transitif</a:t>
            </a:r>
            <a:endParaRPr lang="en-US" dirty="0"/>
          </a:p>
          <a:p>
            <a:pPr marL="339725" indent="-339725">
              <a:buClrTx/>
              <a:buSzTx/>
              <a:buFontTx/>
              <a:buNone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dirty="0" smtClean="0"/>
              <a:t>R </a:t>
            </a:r>
            <a:r>
              <a:rPr lang="en-US" dirty="0"/>
              <a:t>= </a:t>
            </a:r>
            <a:r>
              <a:rPr lang="en-US" dirty="0" smtClean="0"/>
              <a:t>{(</a:t>
            </a:r>
            <a:r>
              <a:rPr lang="en-US" dirty="0" err="1"/>
              <a:t>a,b</a:t>
            </a:r>
            <a:r>
              <a:rPr lang="en-US" dirty="0"/>
              <a:t>), (</a:t>
            </a:r>
            <a:r>
              <a:rPr lang="en-US" dirty="0" err="1"/>
              <a:t>a,c</a:t>
            </a:r>
            <a:r>
              <a:rPr lang="en-US" dirty="0"/>
              <a:t>), (</a:t>
            </a:r>
            <a:r>
              <a:rPr lang="en-US" dirty="0" err="1"/>
              <a:t>b,a</a:t>
            </a:r>
            <a:r>
              <a:rPr lang="en-US" dirty="0"/>
              <a:t>), </a:t>
            </a:r>
            <a:r>
              <a:rPr lang="en-US" dirty="0" smtClean="0"/>
              <a:t>(</a:t>
            </a:r>
            <a:r>
              <a:rPr lang="en-US" dirty="0" err="1"/>
              <a:t>c,a</a:t>
            </a:r>
            <a:r>
              <a:rPr lang="en-US" dirty="0"/>
              <a:t>), (</a:t>
            </a:r>
            <a:r>
              <a:rPr lang="en-US" dirty="0" err="1" smtClean="0"/>
              <a:t>c,b</a:t>
            </a:r>
            <a:r>
              <a:rPr lang="en-US" dirty="0" smtClean="0"/>
              <a:t>), (</a:t>
            </a:r>
            <a:r>
              <a:rPr lang="en-US" dirty="0" err="1" smtClean="0"/>
              <a:t>b,c</a:t>
            </a:r>
            <a:r>
              <a:rPr lang="en-US" smtClean="0"/>
              <a:t>)}</a:t>
            </a:r>
            <a:endParaRPr lang="en-US" dirty="0"/>
          </a:p>
        </p:txBody>
      </p:sp>
      <p:cxnSp>
        <p:nvCxnSpPr>
          <p:cNvPr id="3" name="Straight Connector 2"/>
          <p:cNvCxnSpPr/>
          <p:nvPr/>
        </p:nvCxnSpPr>
        <p:spPr bwMode="auto">
          <a:xfrm flipH="1">
            <a:off x="3851920" y="3297382"/>
            <a:ext cx="228600" cy="30480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1118435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lain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={1,2,3,4}</a:t>
            </a:r>
          </a:p>
          <a:p>
            <a:r>
              <a:rPr lang="en-US" dirty="0" smtClean="0"/>
              <a:t>R = {(2,1),(3,1),(3,2),(4,1),(4,2),(4,3)}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transitif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Tinjau</a:t>
            </a:r>
            <a:r>
              <a:rPr lang="en-US" dirty="0" smtClean="0"/>
              <a:t> :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2600702"/>
              </p:ext>
            </p:extLst>
          </p:nvPr>
        </p:nvGraphicFramePr>
        <p:xfrm>
          <a:off x="1547664" y="4077072"/>
          <a:ext cx="4392487" cy="155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9596"/>
                <a:gridCol w="1089596"/>
                <a:gridCol w="221329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a,b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b,c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</a:t>
                      </a:r>
                      <a:r>
                        <a:rPr lang="en-US" dirty="0" err="1" smtClean="0"/>
                        <a:t>a,c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(3,2)</a:t>
                      </a:r>
                    </a:p>
                    <a:p>
                      <a:pPr algn="ctr"/>
                      <a:r>
                        <a:rPr lang="en-US" dirty="0" smtClean="0"/>
                        <a:t>(4,2)</a:t>
                      </a:r>
                    </a:p>
                    <a:p>
                      <a:pPr algn="ctr"/>
                      <a:r>
                        <a:rPr lang="en-US" dirty="0" smtClean="0"/>
                        <a:t>(4,3)</a:t>
                      </a:r>
                    </a:p>
                    <a:p>
                      <a:pPr algn="ctr"/>
                      <a:r>
                        <a:rPr lang="en-US" dirty="0" smtClean="0"/>
                        <a:t>(4,3)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(2,1)</a:t>
                      </a:r>
                    </a:p>
                    <a:p>
                      <a:pPr algn="ctr"/>
                      <a:r>
                        <a:rPr lang="en-US" dirty="0" smtClean="0"/>
                        <a:t>(2,1)</a:t>
                      </a:r>
                    </a:p>
                    <a:p>
                      <a:pPr algn="ctr"/>
                      <a:r>
                        <a:rPr lang="en-US" dirty="0" smtClean="0"/>
                        <a:t>(3,1)</a:t>
                      </a:r>
                    </a:p>
                    <a:p>
                      <a:pPr algn="ctr"/>
                      <a:r>
                        <a:rPr lang="en-US" dirty="0" smtClean="0"/>
                        <a:t>(3,2)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(3,1)</a:t>
                      </a:r>
                    </a:p>
                    <a:p>
                      <a:pPr algn="ctr"/>
                      <a:r>
                        <a:rPr lang="en-US" dirty="0" smtClean="0"/>
                        <a:t>(4,1)</a:t>
                      </a:r>
                    </a:p>
                    <a:p>
                      <a:pPr algn="ctr"/>
                      <a:r>
                        <a:rPr lang="en-US" dirty="0" smtClean="0"/>
                        <a:t>(4,1)</a:t>
                      </a:r>
                    </a:p>
                    <a:p>
                      <a:pPr algn="ctr"/>
                      <a:r>
                        <a:rPr lang="en-US" dirty="0" smtClean="0"/>
                        <a:t>(4,2)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614731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4000" dirty="0" smtClean="0"/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 err="1" smtClean="0"/>
              <a:t>Latihan</a:t>
            </a:r>
            <a:r>
              <a:rPr lang="en-US" sz="4000" dirty="0" smtClean="0"/>
              <a:t> </a:t>
            </a:r>
            <a:r>
              <a:rPr lang="en-US" sz="4000" dirty="0" err="1" smtClean="0"/>
              <a:t>soal-soal</a:t>
            </a:r>
            <a:r>
              <a:rPr lang="en-US" sz="4000" dirty="0" smtClean="0"/>
              <a:t>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300170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Soal</a:t>
            </a:r>
            <a:r>
              <a:rPr lang="en-US" dirty="0" smtClean="0"/>
              <a:t> </a:t>
            </a:r>
            <a:r>
              <a:rPr lang="en-US" dirty="0" err="1" smtClean="0"/>
              <a:t>latihan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1.Misalkan A </a:t>
            </a:r>
            <a:r>
              <a:rPr lang="en-US" dirty="0"/>
              <a:t>={</a:t>
            </a:r>
            <a:r>
              <a:rPr lang="en-US" dirty="0" smtClean="0"/>
              <a:t>1,2,3,4,5,6,7} </a:t>
            </a:r>
            <a:r>
              <a:rPr lang="en-US" dirty="0" err="1" smtClean="0"/>
              <a:t>dan</a:t>
            </a:r>
            <a:r>
              <a:rPr lang="en-US" dirty="0" smtClean="0"/>
              <a:t> B</a:t>
            </a:r>
            <a:r>
              <a:rPr lang="en-US" dirty="0"/>
              <a:t>={4, 5,6,7,8,9</a:t>
            </a:r>
            <a:r>
              <a:rPr lang="en-US" dirty="0" smtClean="0"/>
              <a:t>}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relasi</a:t>
            </a:r>
            <a:r>
              <a:rPr lang="en-US" dirty="0" smtClean="0"/>
              <a:t> R </a:t>
            </a:r>
            <a:r>
              <a:rPr lang="en-US" dirty="0" err="1" smtClean="0"/>
              <a:t>dari</a:t>
            </a:r>
            <a:r>
              <a:rPr lang="en-US" dirty="0" smtClean="0"/>
              <a:t> A </a:t>
            </a:r>
            <a:r>
              <a:rPr lang="en-US" dirty="0" err="1" smtClean="0"/>
              <a:t>ke</a:t>
            </a:r>
            <a:r>
              <a:rPr lang="en-US" dirty="0" smtClean="0"/>
              <a:t> B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R = {(1,5),(4,5),(</a:t>
            </a:r>
            <a:r>
              <a:rPr lang="en-US" dirty="0" smtClean="0"/>
              <a:t>1,4</a:t>
            </a:r>
            <a:r>
              <a:rPr lang="en-US" dirty="0"/>
              <a:t>),(4,6),(3,7),(7,6)} </a:t>
            </a:r>
          </a:p>
          <a:p>
            <a:pPr marL="0" indent="0">
              <a:buNone/>
            </a:pPr>
            <a:r>
              <a:rPr lang="en-US" dirty="0" err="1"/>
              <a:t>Carilah</a:t>
            </a:r>
            <a:r>
              <a:rPr lang="en-US" dirty="0"/>
              <a:t>: Domain, range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/>
              <a:t>R-</a:t>
            </a:r>
            <a:r>
              <a:rPr lang="en-US" baseline="30000" dirty="0"/>
              <a:t>1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37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Soal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2.Misalkan </a:t>
            </a:r>
            <a:r>
              <a:rPr lang="en-US" dirty="0"/>
              <a:t>R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relasi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asli</a:t>
            </a:r>
            <a:r>
              <a:rPr lang="en-US" dirty="0"/>
              <a:t> N yang 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R ={(</a:t>
            </a:r>
            <a:r>
              <a:rPr lang="en-US" dirty="0" err="1"/>
              <a:t>x,y</a:t>
            </a:r>
            <a:r>
              <a:rPr lang="en-US" dirty="0"/>
              <a:t>)/ </a:t>
            </a:r>
            <a:r>
              <a:rPr lang="en-US" dirty="0" err="1" smtClean="0"/>
              <a:t>x,y</a:t>
            </a:r>
            <a:r>
              <a:rPr lang="en-US" dirty="0" smtClean="0"/>
              <a:t> </a:t>
            </a:r>
            <a:r>
              <a:rPr lang="az-Cyrl-AZ" dirty="0" smtClean="0"/>
              <a:t>є</a:t>
            </a:r>
            <a:r>
              <a:rPr lang="en-US" dirty="0" smtClean="0"/>
              <a:t> N; </a:t>
            </a:r>
            <a:r>
              <a:rPr lang="en-US" dirty="0" err="1" smtClean="0"/>
              <a:t>x,y</a:t>
            </a:r>
            <a:r>
              <a:rPr lang="en-US" dirty="0" smtClean="0"/>
              <a:t> &lt; 10; </a:t>
            </a:r>
            <a:r>
              <a:rPr lang="en-US" dirty="0"/>
              <a:t>x+3y =12}. </a:t>
            </a:r>
            <a:r>
              <a:rPr lang="en-US" dirty="0" err="1"/>
              <a:t>Tentukan</a:t>
            </a:r>
            <a:r>
              <a:rPr lang="en-US" dirty="0"/>
              <a:t>: </a:t>
            </a:r>
          </a:p>
          <a:p>
            <a:pPr marL="0" indent="0">
              <a:buNone/>
            </a:pPr>
            <a:r>
              <a:rPr lang="en-US" dirty="0"/>
              <a:t>(a) </a:t>
            </a:r>
            <a:r>
              <a:rPr lang="en-US" dirty="0" err="1"/>
              <a:t>Tulis</a:t>
            </a:r>
            <a:r>
              <a:rPr lang="en-US" dirty="0"/>
              <a:t> R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pasangan</a:t>
            </a:r>
            <a:r>
              <a:rPr lang="en-US" dirty="0"/>
              <a:t> </a:t>
            </a:r>
            <a:r>
              <a:rPr lang="en-US" dirty="0" err="1"/>
              <a:t>terurut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fr-FR" dirty="0"/>
              <a:t>(b) </a:t>
            </a:r>
            <a:r>
              <a:rPr lang="fr-FR" dirty="0" err="1"/>
              <a:t>Carilah</a:t>
            </a:r>
            <a:r>
              <a:rPr lang="fr-FR" dirty="0"/>
              <a:t> </a:t>
            </a:r>
            <a:r>
              <a:rPr lang="fr-FR" dirty="0" err="1" smtClean="0"/>
              <a:t>domain</a:t>
            </a:r>
            <a:r>
              <a:rPr lang="fr-FR" dirty="0" smtClean="0"/>
              <a:t>, range </a:t>
            </a:r>
            <a:r>
              <a:rPr lang="fr-FR" dirty="0"/>
              <a:t>dan </a:t>
            </a:r>
            <a:r>
              <a:rPr lang="fr-FR" dirty="0" err="1"/>
              <a:t>invers</a:t>
            </a:r>
            <a:r>
              <a:rPr lang="fr-FR" dirty="0"/>
              <a:t> dari </a:t>
            </a:r>
            <a:r>
              <a:rPr lang="fr-FR" dirty="0" smtClean="0"/>
              <a:t>R</a:t>
            </a:r>
            <a:r>
              <a:rPr lang="fr-FR" baseline="30000" dirty="0" smtClean="0"/>
              <a:t>-1</a:t>
            </a:r>
            <a:r>
              <a:rPr lang="fr-FR" dirty="0" smtClean="0"/>
              <a:t> </a:t>
            </a:r>
            <a:endParaRPr lang="fr-F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33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-17463"/>
            <a:ext cx="8229600" cy="1435101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Produk Kartesis (</a:t>
            </a:r>
            <a:r>
              <a:rPr lang="en-GB" i="1"/>
              <a:t>Cartesian Product</a:t>
            </a:r>
            <a:r>
              <a:rPr lang="en-GB"/>
              <a:t>)‏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797050"/>
            <a:ext cx="8229600" cy="2887663"/>
          </a:xfrm>
          <a:ln/>
        </p:spPr>
        <p:txBody>
          <a:bodyPr/>
          <a:lstStyle/>
          <a:p>
            <a:pPr marL="0" indent="0">
              <a:lnSpc>
                <a:spcPct val="80000"/>
              </a:lnSpc>
              <a:spcBef>
                <a:spcPts val="600"/>
              </a:spcBef>
              <a:buFont typeface="Wingdings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2400"/>
              <a:t>Produk kartesis dari himpunan </a:t>
            </a:r>
            <a:r>
              <a:rPr lang="en-GB" sz="2400" i="1"/>
              <a:t>S </a:t>
            </a:r>
            <a:r>
              <a:rPr lang="en-GB" sz="2400"/>
              <a:t>dan himpunan </a:t>
            </a:r>
            <a:r>
              <a:rPr lang="en-GB" sz="2400" i="1"/>
              <a:t>T </a:t>
            </a:r>
            <a:r>
              <a:rPr lang="en-GB" sz="2400"/>
              <a:t>adalah himpunan </a:t>
            </a:r>
            <a:r>
              <a:rPr lang="en-GB" sz="2400" i="1"/>
              <a:t>S </a:t>
            </a:r>
            <a:r>
              <a:rPr lang="en-GB" sz="2400"/>
              <a:t>x</a:t>
            </a:r>
            <a:r>
              <a:rPr lang="en-GB" sz="2400" i="1"/>
              <a:t>T</a:t>
            </a:r>
            <a:r>
              <a:rPr lang="en-GB" sz="2400"/>
              <a:t>  berikut ini.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  <a:buFont typeface="Wingdings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endParaRPr lang="en-GB" sz="2400"/>
          </a:p>
          <a:p>
            <a:pPr marL="0" indent="0">
              <a:lnSpc>
                <a:spcPct val="80000"/>
              </a:lnSpc>
              <a:spcBef>
                <a:spcPts val="600"/>
              </a:spcBef>
              <a:buFont typeface="Wingdings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r>
              <a:rPr lang="en-GB" sz="2400"/>
              <a:t>	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  <a:buFont typeface="Wingdings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endParaRPr lang="en-GB" sz="2400"/>
          </a:p>
          <a:p>
            <a:pPr marL="0" indent="0">
              <a:lnSpc>
                <a:spcPct val="80000"/>
              </a:lnSpc>
              <a:spcBef>
                <a:spcPts val="600"/>
              </a:spcBef>
              <a:buFont typeface="Wingdings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endParaRPr lang="en-GB" sz="2400"/>
          </a:p>
          <a:p>
            <a:pPr marL="0" indent="0">
              <a:lnSpc>
                <a:spcPct val="80000"/>
              </a:lnSpc>
              <a:spcBef>
                <a:spcPts val="600"/>
              </a:spcBef>
              <a:buFont typeface="Wingdings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endParaRPr lang="en-GB" sz="2400"/>
          </a:p>
          <a:p>
            <a:pPr marL="0" indent="0">
              <a:lnSpc>
                <a:spcPct val="80000"/>
              </a:lnSpc>
              <a:spcBef>
                <a:spcPts val="600"/>
              </a:spcBef>
              <a:buFont typeface="Wingdings" charset="2"/>
              <a:buNone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</a:pPr>
            <a:endParaRPr lang="en-GB" sz="2400"/>
          </a:p>
        </p:txBody>
      </p:sp>
      <p:sp>
        <p:nvSpPr>
          <p:cNvPr id="8195" name="Line 3"/>
          <p:cNvSpPr>
            <a:spLocks noChangeShapeType="1"/>
          </p:cNvSpPr>
          <p:nvPr/>
        </p:nvSpPr>
        <p:spPr bwMode="auto">
          <a:xfrm flipH="1" flipV="1">
            <a:off x="1401763" y="3282950"/>
            <a:ext cx="688975" cy="612775"/>
          </a:xfrm>
          <a:prstGeom prst="line">
            <a:avLst/>
          </a:prstGeom>
          <a:noFill/>
          <a:ln w="25560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165100" y="2462213"/>
            <a:ext cx="2555875" cy="8239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2160" tIns="46080" rIns="92160" bIns="46080">
            <a:spAutoFit/>
          </a:bodyPr>
          <a:lstStyle/>
          <a:p>
            <a:pPr algn="ctr">
              <a:buClr>
                <a:srgbClr val="0000CC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>
                <a:solidFill>
                  <a:srgbClr val="0000CC"/>
                </a:solidFill>
              </a:rPr>
              <a:t>Produk kartesis </a:t>
            </a:r>
          </a:p>
          <a:p>
            <a:pPr algn="ctr">
              <a:buClr>
                <a:srgbClr val="0000CC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>
                <a:solidFill>
                  <a:srgbClr val="0000CC"/>
                </a:solidFill>
              </a:rPr>
              <a:t>dari </a:t>
            </a:r>
            <a:r>
              <a:rPr lang="en-GB" sz="2400" b="1" i="1">
                <a:solidFill>
                  <a:srgbClr val="0000CC"/>
                </a:solidFill>
              </a:rPr>
              <a:t>S </a:t>
            </a:r>
            <a:r>
              <a:rPr lang="en-GB" sz="2400" b="1">
                <a:solidFill>
                  <a:srgbClr val="0000CC"/>
                </a:solidFill>
              </a:rPr>
              <a:t>dan </a:t>
            </a:r>
            <a:r>
              <a:rPr lang="en-GB" sz="2400" b="1" i="1">
                <a:solidFill>
                  <a:srgbClr val="0000CC"/>
                </a:solidFill>
              </a:rPr>
              <a:t>T</a:t>
            </a:r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 flipV="1">
            <a:off x="4292600" y="4267200"/>
            <a:ext cx="784225" cy="868363"/>
          </a:xfrm>
          <a:prstGeom prst="line">
            <a:avLst/>
          </a:prstGeom>
          <a:noFill/>
          <a:ln w="25560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3132138" y="5043488"/>
            <a:ext cx="2066925" cy="8239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>
            <a:spAutoFit/>
          </a:bodyPr>
          <a:lstStyle/>
          <a:p>
            <a:pPr algn="ctr">
              <a:buClr>
                <a:srgbClr val="0000CC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i="1">
                <a:solidFill>
                  <a:srgbClr val="0000CC"/>
                </a:solidFill>
              </a:rPr>
              <a:t>b</a:t>
            </a:r>
            <a:r>
              <a:rPr lang="en-GB" sz="2400" b="1">
                <a:solidFill>
                  <a:srgbClr val="0000CC"/>
                </a:solidFill>
              </a:rPr>
              <a:t> anggota himpunan </a:t>
            </a:r>
            <a:r>
              <a:rPr lang="en-GB" sz="2400" b="1" i="1">
                <a:solidFill>
                  <a:srgbClr val="0000CC"/>
                </a:solidFill>
              </a:rPr>
              <a:t>S</a:t>
            </a:r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 flipV="1">
            <a:off x="4165599" y="3282949"/>
            <a:ext cx="550863" cy="612775"/>
          </a:xfrm>
          <a:prstGeom prst="line">
            <a:avLst/>
          </a:prstGeom>
          <a:noFill/>
          <a:ln w="25560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3492500" y="2420938"/>
            <a:ext cx="2881313" cy="8239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>
            <a:spAutoFit/>
          </a:bodyPr>
          <a:lstStyle/>
          <a:p>
            <a:pPr algn="ctr">
              <a:buClr>
                <a:srgbClr val="0000CC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>
                <a:solidFill>
                  <a:srgbClr val="0000CC"/>
                </a:solidFill>
              </a:rPr>
              <a:t>Pasangan terurut/ </a:t>
            </a:r>
            <a:r>
              <a:rPr lang="en-GB" sz="2400" b="1" i="1">
                <a:solidFill>
                  <a:srgbClr val="0000CC"/>
                </a:solidFill>
              </a:rPr>
              <a:t>ordered tuple </a:t>
            </a:r>
            <a:r>
              <a:rPr lang="en-GB" sz="2400" b="1">
                <a:solidFill>
                  <a:srgbClr val="0000CC"/>
                </a:solidFill>
              </a:rPr>
              <a:t>(</a:t>
            </a:r>
            <a:r>
              <a:rPr lang="en-GB" sz="2400" b="1" i="1">
                <a:solidFill>
                  <a:srgbClr val="0000CC"/>
                </a:solidFill>
              </a:rPr>
              <a:t>b</a:t>
            </a:r>
            <a:r>
              <a:rPr lang="en-GB" sz="2400" b="1">
                <a:solidFill>
                  <a:srgbClr val="0000CC"/>
                </a:solidFill>
              </a:rPr>
              <a:t>,</a:t>
            </a:r>
            <a:r>
              <a:rPr lang="en-GB" sz="2400" b="1" i="1">
                <a:solidFill>
                  <a:srgbClr val="0000CC"/>
                </a:solidFill>
              </a:rPr>
              <a:t>c</a:t>
            </a:r>
            <a:r>
              <a:rPr lang="en-GB" sz="2400" b="1">
                <a:solidFill>
                  <a:srgbClr val="0000CC"/>
                </a:solidFill>
              </a:rPr>
              <a:t>)‏</a:t>
            </a:r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 flipH="1" flipV="1">
            <a:off x="6621463" y="4291013"/>
            <a:ext cx="473075" cy="795337"/>
          </a:xfrm>
          <a:prstGeom prst="line">
            <a:avLst/>
          </a:prstGeom>
          <a:noFill/>
          <a:ln w="25560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6083300" y="5013325"/>
            <a:ext cx="1911350" cy="823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2160" tIns="46080" rIns="92160" bIns="46080">
            <a:spAutoFit/>
          </a:bodyPr>
          <a:lstStyle/>
          <a:p>
            <a:pPr algn="ctr">
              <a:buClr>
                <a:srgbClr val="0000CC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i="1">
                <a:solidFill>
                  <a:srgbClr val="0000CC"/>
                </a:solidFill>
              </a:rPr>
              <a:t>c </a:t>
            </a:r>
            <a:r>
              <a:rPr lang="en-GB" sz="2400" b="1">
                <a:solidFill>
                  <a:srgbClr val="0000CC"/>
                </a:solidFill>
              </a:rPr>
              <a:t>anggota </a:t>
            </a:r>
          </a:p>
          <a:p>
            <a:pPr algn="ctr">
              <a:buClr>
                <a:srgbClr val="0000CC"/>
              </a:buCl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>
                <a:solidFill>
                  <a:srgbClr val="0000CC"/>
                </a:solidFill>
              </a:rPr>
              <a:t>himpunan </a:t>
            </a:r>
            <a:r>
              <a:rPr lang="en-GB" sz="2400" b="1" i="1">
                <a:solidFill>
                  <a:srgbClr val="0000CC"/>
                </a:solidFill>
              </a:rPr>
              <a:t>T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1476375" y="3870325"/>
            <a:ext cx="6119813" cy="4270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buFont typeface="Tahoma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i="1">
                <a:solidFill>
                  <a:srgbClr val="000000"/>
                </a:solidFill>
                <a:latin typeface="Tahoma" charset="0"/>
              </a:rPr>
              <a:t>S</a:t>
            </a:r>
            <a:r>
              <a:rPr lang="en-GB" sz="2800" b="1">
                <a:solidFill>
                  <a:srgbClr val="000000"/>
                </a:solidFill>
                <a:latin typeface="Tahoma" charset="0"/>
              </a:rPr>
              <a:t> x</a:t>
            </a:r>
            <a:r>
              <a:rPr lang="en-GB" sz="2800" b="1" i="1">
                <a:solidFill>
                  <a:srgbClr val="000000"/>
                </a:solidFill>
                <a:latin typeface="Tahoma" charset="0"/>
              </a:rPr>
              <a:t>T</a:t>
            </a:r>
            <a:r>
              <a:rPr lang="en-GB" sz="2800" b="1">
                <a:solidFill>
                  <a:srgbClr val="000000"/>
                </a:solidFill>
                <a:latin typeface="Tahoma" charset="0"/>
              </a:rPr>
              <a:t> = { (</a:t>
            </a:r>
            <a:r>
              <a:rPr lang="en-GB" sz="2800" b="1" i="1">
                <a:solidFill>
                  <a:srgbClr val="000000"/>
                </a:solidFill>
                <a:latin typeface="Tahoma" charset="0"/>
              </a:rPr>
              <a:t>b</a:t>
            </a:r>
            <a:r>
              <a:rPr lang="en-GB" sz="2800" b="1">
                <a:solidFill>
                  <a:srgbClr val="000000"/>
                </a:solidFill>
                <a:latin typeface="Tahoma" charset="0"/>
              </a:rPr>
              <a:t>, </a:t>
            </a:r>
            <a:r>
              <a:rPr lang="en-GB" sz="2800" b="1" i="1">
                <a:solidFill>
                  <a:srgbClr val="000000"/>
                </a:solidFill>
                <a:latin typeface="Tahoma" charset="0"/>
              </a:rPr>
              <a:t>c</a:t>
            </a:r>
            <a:r>
              <a:rPr lang="en-GB" sz="2800" b="1">
                <a:solidFill>
                  <a:srgbClr val="000000"/>
                </a:solidFill>
                <a:latin typeface="Tahoma" charset="0"/>
              </a:rPr>
              <a:t>) l </a:t>
            </a:r>
            <a:r>
              <a:rPr lang="en-GB" sz="2800" b="1" i="1">
                <a:solidFill>
                  <a:srgbClr val="000000"/>
                </a:solidFill>
                <a:latin typeface="Tahoma" charset="0"/>
              </a:rPr>
              <a:t>b </a:t>
            </a:r>
            <a:r>
              <a:rPr lang="en-GB" sz="2800" b="1">
                <a:solidFill>
                  <a:srgbClr val="000000"/>
                </a:solidFill>
                <a:latin typeface="Tahoma" charset="0"/>
              </a:rPr>
              <a:t>∈</a:t>
            </a:r>
            <a:r>
              <a:rPr lang="en-GB" sz="2800" b="1" i="1">
                <a:solidFill>
                  <a:srgbClr val="000000"/>
                </a:solidFill>
                <a:latin typeface="Tahoma" charset="0"/>
              </a:rPr>
              <a:t>S </a:t>
            </a:r>
            <a:r>
              <a:rPr lang="en-GB" sz="2800" b="1">
                <a:solidFill>
                  <a:srgbClr val="000000"/>
                </a:solidFill>
                <a:latin typeface="Tahoma" charset="0"/>
              </a:rPr>
              <a:t>∧ </a:t>
            </a:r>
            <a:r>
              <a:rPr lang="en-GB" sz="2800" b="1" i="1">
                <a:solidFill>
                  <a:srgbClr val="000000"/>
                </a:solidFill>
                <a:latin typeface="Tahoma" charset="0"/>
              </a:rPr>
              <a:t>c </a:t>
            </a:r>
            <a:r>
              <a:rPr lang="en-GB" sz="2800" b="1">
                <a:solidFill>
                  <a:srgbClr val="000000"/>
                </a:solidFill>
                <a:latin typeface="Tahoma" charset="0"/>
              </a:rPr>
              <a:t>∈</a:t>
            </a:r>
            <a:r>
              <a:rPr lang="en-GB" sz="2800" b="1" i="1">
                <a:solidFill>
                  <a:srgbClr val="000000"/>
                </a:solidFill>
                <a:latin typeface="Tahoma" charset="0"/>
              </a:rPr>
              <a:t>T </a:t>
            </a:r>
            <a:r>
              <a:rPr lang="en-GB" sz="2800" b="1">
                <a:solidFill>
                  <a:srgbClr val="000000"/>
                </a:solidFill>
                <a:latin typeface="Tahoma" charset="0"/>
              </a:rPr>
              <a:t>}</a:t>
            </a:r>
          </a:p>
        </p:txBody>
      </p:sp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" r:id="rId4" imgW="73080" imgH="178200" progId="Equation.3">
                  <p:embed/>
                </p:oleObj>
              </mc:Choice>
              <mc:Fallback>
                <p:oleObj r:id="rId4" imgW="73080" imgH="178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7" dur="2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2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 additive="repl">
                                        <p:cTn id="16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21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 additive="repl">
                                        <p:cTn id="25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30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 additive="repl">
                                        <p:cTn id="34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39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 additive="repl">
                                        <p:cTn id="43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animBg="1"/>
      <p:bldP spid="8197" grpId="0" animBg="1"/>
      <p:bldP spid="8199" grpId="0" animBg="1"/>
      <p:bldP spid="8201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Soal</a:t>
            </a:r>
            <a:r>
              <a:rPr lang="en-US" dirty="0" smtClean="0"/>
              <a:t>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3.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/>
              <a:t>relasi</a:t>
            </a:r>
            <a:r>
              <a:rPr lang="en-US" dirty="0"/>
              <a:t> R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A ={1, 2, 3, 4}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i="1" dirty="0"/>
              <a:t>B </a:t>
            </a:r>
            <a:r>
              <a:rPr lang="en-US" dirty="0"/>
              <a:t>={1, 3, 5}, yang 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i="1" dirty="0"/>
              <a:t>"x </a:t>
            </a:r>
            <a:r>
              <a:rPr lang="en-US" i="1" dirty="0" err="1"/>
              <a:t>lebih</a:t>
            </a:r>
            <a:r>
              <a:rPr lang="en-US" i="1" dirty="0"/>
              <a:t> </a:t>
            </a:r>
            <a:r>
              <a:rPr lang="en-US" i="1" dirty="0" err="1" smtClean="0"/>
              <a:t>kecil</a:t>
            </a:r>
            <a:r>
              <a:rPr lang="en-US" i="1" dirty="0" smtClean="0"/>
              <a:t> </a:t>
            </a:r>
            <a:r>
              <a:rPr lang="en-US" i="1" dirty="0" err="1"/>
              <a:t>dari</a:t>
            </a:r>
            <a:r>
              <a:rPr lang="en-US" i="1" dirty="0"/>
              <a:t> </a:t>
            </a:r>
            <a:r>
              <a:rPr lang="en-US" dirty="0"/>
              <a:t>y" </a:t>
            </a:r>
          </a:p>
          <a:p>
            <a:pPr marL="0" indent="0">
              <a:buNone/>
            </a:pPr>
            <a:r>
              <a:rPr lang="en-US" dirty="0" smtClean="0"/>
              <a:t>(a) </a:t>
            </a:r>
            <a:r>
              <a:rPr lang="en-US" dirty="0" err="1"/>
              <a:t>Tulis</a:t>
            </a:r>
            <a:r>
              <a:rPr lang="en-US" dirty="0"/>
              <a:t> R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pasangan</a:t>
            </a:r>
            <a:r>
              <a:rPr lang="en-US" dirty="0"/>
              <a:t> </a:t>
            </a:r>
            <a:r>
              <a:rPr lang="en-US" dirty="0" err="1"/>
              <a:t>terurut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pt-BR" dirty="0" smtClean="0"/>
              <a:t>(b) </a:t>
            </a:r>
            <a:r>
              <a:rPr lang="pt-BR" dirty="0"/>
              <a:t>Gambarkan R pada diagram koordinat A x </a:t>
            </a:r>
            <a:r>
              <a:rPr lang="pt-BR" i="1" dirty="0"/>
              <a:t>B </a:t>
            </a:r>
            <a:endParaRPr lang="pt-BR" dirty="0"/>
          </a:p>
          <a:p>
            <a:pPr marL="0" indent="0">
              <a:buNone/>
            </a:pPr>
            <a:r>
              <a:rPr lang="en-US" dirty="0" smtClean="0"/>
              <a:t>(c) </a:t>
            </a:r>
            <a:r>
              <a:rPr lang="en-US" dirty="0" err="1"/>
              <a:t>Tentukan</a:t>
            </a:r>
            <a:r>
              <a:rPr lang="en-US" dirty="0"/>
              <a:t> </a:t>
            </a:r>
            <a:r>
              <a:rPr lang="en-US" dirty="0" err="1"/>
              <a:t>relasi</a:t>
            </a:r>
            <a:r>
              <a:rPr lang="en-US" dirty="0"/>
              <a:t> invers R-</a:t>
            </a:r>
            <a:r>
              <a:rPr lang="en-US" baseline="30000" dirty="0"/>
              <a:t>1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713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Soal</a:t>
            </a:r>
            <a:r>
              <a:rPr lang="en-US" dirty="0" smtClean="0"/>
              <a:t>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Tulislah</a:t>
            </a:r>
            <a:r>
              <a:rPr lang="en-US" dirty="0" smtClean="0"/>
              <a:t> </a:t>
            </a:r>
            <a:r>
              <a:rPr lang="en-US" dirty="0" err="1" smtClean="0"/>
              <a:t>pasangan</a:t>
            </a:r>
            <a:r>
              <a:rPr lang="en-US" dirty="0" smtClean="0"/>
              <a:t> </a:t>
            </a:r>
            <a:r>
              <a:rPr lang="en-US" dirty="0" err="1" smtClean="0"/>
              <a:t>berurut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relasi</a:t>
            </a:r>
            <a:r>
              <a:rPr lang="en-US" dirty="0" smtClean="0"/>
              <a:t> R </a:t>
            </a:r>
            <a:r>
              <a:rPr lang="en-US" dirty="0" err="1" smtClean="0"/>
              <a:t>dari</a:t>
            </a:r>
            <a:r>
              <a:rPr lang="en-US" dirty="0" smtClean="0"/>
              <a:t> A </a:t>
            </a:r>
            <a:r>
              <a:rPr lang="en-US" i="1" dirty="0" smtClean="0"/>
              <a:t>= </a:t>
            </a:r>
            <a:r>
              <a:rPr lang="en-US" i="1" dirty="0"/>
              <a:t>{0, 1, 2, 3, 4} </a:t>
            </a:r>
            <a:r>
              <a:rPr lang="en-US" i="1" dirty="0" err="1" smtClean="0"/>
              <a:t>ke</a:t>
            </a:r>
            <a:r>
              <a:rPr lang="en-US" i="1" dirty="0" smtClean="0"/>
              <a:t> </a:t>
            </a:r>
            <a:r>
              <a:rPr lang="en-US" i="1" dirty="0"/>
              <a:t>B = {0, 1, 2, 3}, </a:t>
            </a:r>
            <a:r>
              <a:rPr lang="en-US" i="1" dirty="0" err="1" smtClean="0"/>
              <a:t>dimana</a:t>
            </a:r>
            <a:r>
              <a:rPr lang="en-US" i="1" dirty="0" smtClean="0"/>
              <a:t> (a</a:t>
            </a:r>
            <a:r>
              <a:rPr lang="en-US" i="1" dirty="0"/>
              <a:t>, b) ∈ </a:t>
            </a:r>
            <a:r>
              <a:rPr lang="en-US" i="1" dirty="0" smtClean="0"/>
              <a:t>R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endParaRPr lang="en-US" dirty="0"/>
          </a:p>
          <a:p>
            <a:pPr lvl="1">
              <a:buNone/>
            </a:pPr>
            <a:r>
              <a:rPr lang="pt-BR" dirty="0"/>
              <a:t>a) </a:t>
            </a:r>
            <a:r>
              <a:rPr lang="pt-BR" i="1" dirty="0"/>
              <a:t>a = b. </a:t>
            </a:r>
            <a:endParaRPr lang="pt-BR" i="1" dirty="0" smtClean="0"/>
          </a:p>
          <a:p>
            <a:pPr lvl="1">
              <a:buNone/>
            </a:pPr>
            <a:r>
              <a:rPr lang="pt-BR" i="1" dirty="0" smtClean="0"/>
              <a:t>b</a:t>
            </a:r>
            <a:r>
              <a:rPr lang="pt-BR" i="1" dirty="0"/>
              <a:t>) a + b = 4.</a:t>
            </a:r>
          </a:p>
          <a:p>
            <a:pPr lvl="1">
              <a:buNone/>
            </a:pPr>
            <a:r>
              <a:rPr lang="pt-BR" dirty="0"/>
              <a:t>c) </a:t>
            </a:r>
            <a:r>
              <a:rPr lang="pt-BR" i="1" dirty="0"/>
              <a:t>a &gt; b. </a:t>
            </a:r>
            <a:endParaRPr lang="pt-BR" i="1" dirty="0" smtClean="0"/>
          </a:p>
          <a:p>
            <a:pPr lvl="1">
              <a:buNone/>
            </a:pPr>
            <a:r>
              <a:rPr lang="pt-BR" i="1" dirty="0" smtClean="0"/>
              <a:t>d</a:t>
            </a:r>
            <a:r>
              <a:rPr lang="pt-BR" i="1" dirty="0"/>
              <a:t>) a | b</a:t>
            </a:r>
            <a:r>
              <a:rPr lang="pt-BR" i="1" dirty="0" smtClean="0"/>
              <a:t>.</a:t>
            </a:r>
            <a:endParaRPr lang="pt-B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Soal</a:t>
            </a:r>
            <a:r>
              <a:rPr lang="en-US" dirty="0" smtClean="0"/>
              <a:t>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relasi</a:t>
            </a:r>
            <a:r>
              <a:rPr lang="en-US" dirty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himpunan</a:t>
            </a:r>
            <a:r>
              <a:rPr lang="en-US" dirty="0" smtClean="0"/>
              <a:t> {</a:t>
            </a:r>
            <a:r>
              <a:rPr lang="en-US" dirty="0"/>
              <a:t>1, 2, 3, 4}, </a:t>
            </a:r>
            <a:r>
              <a:rPr lang="en-US" dirty="0" err="1" smtClean="0"/>
              <a:t>tentukan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refleksif</a:t>
            </a:r>
            <a:r>
              <a:rPr lang="en-US" dirty="0" smtClean="0"/>
              <a:t>, </a:t>
            </a:r>
            <a:r>
              <a:rPr lang="en-US" dirty="0" err="1" smtClean="0"/>
              <a:t>simetris</a:t>
            </a:r>
            <a:r>
              <a:rPr lang="en-US" dirty="0" smtClean="0"/>
              <a:t>, </a:t>
            </a:r>
            <a:r>
              <a:rPr lang="en-US" dirty="0" err="1" smtClean="0"/>
              <a:t>antisimetris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transitif</a:t>
            </a:r>
            <a:endParaRPr lang="en-US" dirty="0" smtClean="0"/>
          </a:p>
          <a:p>
            <a:pPr lvl="1">
              <a:buNone/>
            </a:pPr>
            <a:r>
              <a:rPr lang="pt-BR" dirty="0" smtClean="0"/>
              <a:t>a</a:t>
            </a:r>
            <a:r>
              <a:rPr lang="pt-BR" dirty="0"/>
              <a:t>) {</a:t>
            </a:r>
            <a:r>
              <a:rPr lang="pt-BR" i="1" dirty="0"/>
              <a:t>(2, 2), (2, 3), (2, 4), (3, 2), (3, 3), (3, 4)}</a:t>
            </a:r>
          </a:p>
          <a:p>
            <a:pPr lvl="1">
              <a:buNone/>
            </a:pPr>
            <a:r>
              <a:rPr lang="pl-PL" dirty="0"/>
              <a:t>b) {</a:t>
            </a:r>
            <a:r>
              <a:rPr lang="pl-PL" i="1" dirty="0"/>
              <a:t>(1, 1), (1, 2), (2, 1), (2, 2), (3, 3), (4, 4)}</a:t>
            </a:r>
          </a:p>
          <a:p>
            <a:pPr lvl="1">
              <a:buNone/>
            </a:pPr>
            <a:r>
              <a:rPr lang="en-US" dirty="0"/>
              <a:t>c) {</a:t>
            </a:r>
            <a:r>
              <a:rPr lang="en-US" i="1" dirty="0"/>
              <a:t>(2, 4), (4, 2)}</a:t>
            </a:r>
          </a:p>
          <a:p>
            <a:pPr lvl="1">
              <a:buNone/>
            </a:pPr>
            <a:r>
              <a:rPr lang="en-US" dirty="0"/>
              <a:t>d) {</a:t>
            </a:r>
            <a:r>
              <a:rPr lang="en-US" i="1" dirty="0"/>
              <a:t>(1, 2), (2, 3), (3, 4)}</a:t>
            </a:r>
          </a:p>
          <a:p>
            <a:pPr lvl="1">
              <a:buNone/>
            </a:pPr>
            <a:r>
              <a:rPr lang="en-US" dirty="0"/>
              <a:t>e) {</a:t>
            </a:r>
            <a:r>
              <a:rPr lang="en-US" i="1" dirty="0"/>
              <a:t>(1, 1), (2, 2), (3, 3), (4, 4)}</a:t>
            </a:r>
          </a:p>
          <a:p>
            <a:pPr lvl="1">
              <a:buNone/>
            </a:pPr>
            <a:r>
              <a:rPr lang="en-US" dirty="0"/>
              <a:t>f ) {</a:t>
            </a:r>
            <a:r>
              <a:rPr lang="en-US" i="1" dirty="0"/>
              <a:t>(1, 3), (1, 4), (2, 3), (2, 4), (3, 1), (3, 4)}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Soal</a:t>
            </a:r>
            <a:r>
              <a:rPr lang="en-US" dirty="0" smtClean="0"/>
              <a:t> 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Let </a:t>
            </a:r>
            <a:r>
              <a:rPr lang="en-US" i="1" dirty="0"/>
              <a:t>R be the relation {(1, 2), (1, 3), (2, 3), (2, 4), (3, 1</a:t>
            </a:r>
            <a:r>
              <a:rPr lang="en-US" i="1" dirty="0" smtClean="0"/>
              <a:t>)}, </a:t>
            </a:r>
            <a:r>
              <a:rPr lang="en-US" dirty="0" smtClean="0"/>
              <a:t>and </a:t>
            </a:r>
            <a:r>
              <a:rPr lang="en-US" dirty="0"/>
              <a:t>let </a:t>
            </a:r>
            <a:r>
              <a:rPr lang="en-US" i="1" dirty="0"/>
              <a:t>S be the relation {(2, 1), (3, 1), (3, 2), (4, 2</a:t>
            </a:r>
            <a:r>
              <a:rPr lang="en-US" i="1" dirty="0" smtClean="0"/>
              <a:t>)}. </a:t>
            </a:r>
            <a:r>
              <a:rPr lang="en-US" dirty="0" smtClean="0"/>
              <a:t>Find </a:t>
            </a:r>
            <a:r>
              <a:rPr lang="en-US" i="1" dirty="0"/>
              <a:t>S ◦R</a:t>
            </a:r>
            <a:r>
              <a:rPr lang="en-US" i="1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Soal</a:t>
            </a:r>
            <a:r>
              <a:rPr lang="en-US" dirty="0" smtClean="0"/>
              <a:t> 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dirty="0" smtClean="0"/>
              <a:t>	</a:t>
            </a:r>
            <a:r>
              <a:rPr lang="id-ID" dirty="0" smtClean="0"/>
              <a:t>Diketahui </a:t>
            </a:r>
            <a:r>
              <a:rPr lang="id-ID" dirty="0"/>
              <a:t>himpunan </a:t>
            </a:r>
            <a:r>
              <a:rPr lang="id-ID" i="1" dirty="0"/>
              <a:t>A</a:t>
            </a:r>
            <a:r>
              <a:rPr lang="id-ID" dirty="0"/>
              <a:t> = {1, 2, 3, 4, 5}</a:t>
            </a:r>
            <a:r>
              <a:rPr lang="en-US" dirty="0"/>
              <a:t>. T</a:t>
            </a:r>
            <a:r>
              <a:rPr lang="id-ID" dirty="0"/>
              <a:t>erdapat relasi </a:t>
            </a:r>
            <a:r>
              <a:rPr lang="id-ID" i="1" dirty="0"/>
              <a:t>R</a:t>
            </a:r>
            <a:r>
              <a:rPr lang="id-ID" dirty="0"/>
              <a:t> yang memenuhi: </a:t>
            </a:r>
            <a:r>
              <a:rPr lang="id-ID" i="1" dirty="0"/>
              <a:t>R</a:t>
            </a:r>
            <a:r>
              <a:rPr lang="id-ID" dirty="0"/>
              <a:t> : (</a:t>
            </a:r>
            <a:r>
              <a:rPr lang="id-ID" i="1" dirty="0"/>
              <a:t>x </a:t>
            </a:r>
            <a:r>
              <a:rPr lang="id-ID" dirty="0"/>
              <a:t>+ </a:t>
            </a:r>
            <a:r>
              <a:rPr lang="id-ID" i="1" dirty="0"/>
              <a:t>y</a:t>
            </a:r>
            <a:r>
              <a:rPr lang="id-ID" dirty="0"/>
              <a:t>) Є </a:t>
            </a:r>
            <a:r>
              <a:rPr lang="id-ID" i="1" dirty="0"/>
              <a:t>A</a:t>
            </a:r>
            <a:r>
              <a:rPr lang="en-US" dirty="0"/>
              <a:t>. </a:t>
            </a:r>
            <a:r>
              <a:rPr lang="id-ID" dirty="0"/>
              <a:t>Periksalah apakah relasi tersebut bersifat :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refleksif</a:t>
            </a:r>
            <a:r>
              <a:rPr lang="en-US" dirty="0" smtClean="0"/>
              <a:t>, </a:t>
            </a:r>
            <a:r>
              <a:rPr lang="en-US" dirty="0" err="1" smtClean="0"/>
              <a:t>simetris</a:t>
            </a:r>
            <a:r>
              <a:rPr lang="en-US" dirty="0" smtClean="0"/>
              <a:t>, </a:t>
            </a:r>
            <a:r>
              <a:rPr lang="en-US" dirty="0" err="1" smtClean="0"/>
              <a:t>antisimetris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transitif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Soal</a:t>
            </a:r>
            <a:r>
              <a:rPr lang="en-US" dirty="0" smtClean="0"/>
              <a:t> 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relasi</a:t>
            </a:r>
            <a:r>
              <a:rPr lang="en-US" dirty="0"/>
              <a:t> yang </a:t>
            </a:r>
            <a:r>
              <a:rPr lang="en-US" dirty="0" err="1"/>
              <a:t>digambarkan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endParaRPr lang="en-US" dirty="0" smtClean="0"/>
          </a:p>
          <a:p>
            <a:pPr lvl="0">
              <a:buNone/>
            </a:pPr>
            <a:r>
              <a:rPr lang="en-US" dirty="0" smtClean="0"/>
              <a:t>diagram </a:t>
            </a:r>
            <a:r>
              <a:rPr lang="en-US" dirty="0" err="1"/>
              <a:t>panah</a:t>
            </a:r>
            <a:r>
              <a:rPr lang="en-US" dirty="0"/>
              <a:t> di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….</a:t>
            </a:r>
          </a:p>
          <a:p>
            <a:pPr>
              <a:buNone/>
            </a:pPr>
            <a:r>
              <a:rPr lang="en-US" dirty="0"/>
              <a:t>a.  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dari</a:t>
            </a:r>
            <a:endParaRPr lang="en-US" dirty="0"/>
          </a:p>
          <a:p>
            <a:pPr>
              <a:buNone/>
            </a:pPr>
            <a:r>
              <a:rPr lang="en-US" dirty="0"/>
              <a:t>b.  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endParaRPr lang="en-US" dirty="0"/>
          </a:p>
          <a:p>
            <a:pPr>
              <a:buNone/>
            </a:pPr>
            <a:r>
              <a:rPr lang="en-US" dirty="0"/>
              <a:t>c.  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dari</a:t>
            </a:r>
            <a:endParaRPr lang="en-US" dirty="0"/>
          </a:p>
          <a:p>
            <a:pPr>
              <a:buNone/>
            </a:pPr>
            <a:r>
              <a:rPr lang="en-US" dirty="0"/>
              <a:t>d.   </a:t>
            </a:r>
            <a:r>
              <a:rPr lang="en-US" dirty="0" err="1"/>
              <a:t>kuadrat</a:t>
            </a:r>
            <a:r>
              <a:rPr lang="en-US" dirty="0"/>
              <a:t> </a:t>
            </a:r>
            <a:r>
              <a:rPr lang="en-US" dirty="0" err="1"/>
              <a:t>dari</a:t>
            </a:r>
            <a:endParaRPr lang="en-US" dirty="0"/>
          </a:p>
          <a:p>
            <a:pPr>
              <a:buNone/>
            </a:pPr>
            <a:r>
              <a:rPr lang="en-US" dirty="0"/>
              <a:t> </a:t>
            </a:r>
          </a:p>
          <a:p>
            <a:endParaRPr lang="en-US" dirty="0"/>
          </a:p>
        </p:txBody>
      </p:sp>
      <p:pic>
        <p:nvPicPr>
          <p:cNvPr id="1026" name="Picture 2" descr="Presentation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4800" y="3047999"/>
            <a:ext cx="3505200" cy="3004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Soal</a:t>
            </a:r>
            <a:r>
              <a:rPr lang="en-US" dirty="0" smtClean="0"/>
              <a:t> 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Relasi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A </a:t>
            </a:r>
            <a:r>
              <a:rPr lang="en-US" dirty="0" err="1"/>
              <a:t>ke</a:t>
            </a:r>
            <a:r>
              <a:rPr lang="en-US" dirty="0"/>
              <a:t> B yang </a:t>
            </a:r>
            <a:r>
              <a:rPr lang="en-US" dirty="0" err="1"/>
              <a:t>ditunjukkan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diagram </a:t>
            </a:r>
            <a:r>
              <a:rPr lang="en-US" dirty="0" err="1"/>
              <a:t>Cartesius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….</a:t>
            </a:r>
          </a:p>
          <a:p>
            <a:r>
              <a:rPr lang="en-US" dirty="0" err="1"/>
              <a:t>kelipatan</a:t>
            </a:r>
            <a:r>
              <a:rPr lang="en-US" dirty="0"/>
              <a:t> </a:t>
            </a:r>
            <a:r>
              <a:rPr lang="en-US" dirty="0" err="1"/>
              <a:t>dari</a:t>
            </a:r>
            <a:endParaRPr lang="en-US" dirty="0"/>
          </a:p>
          <a:p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dari</a:t>
            </a:r>
            <a:endParaRPr lang="en-US" dirty="0"/>
          </a:p>
          <a:p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dari</a:t>
            </a:r>
            <a:endParaRPr lang="en-US" dirty="0"/>
          </a:p>
          <a:p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2050" name="Picture 2" descr="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5800" y="2743200"/>
            <a:ext cx="32766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Soal</a:t>
            </a:r>
            <a:r>
              <a:rPr lang="en-US" dirty="0" smtClean="0"/>
              <a:t> 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en-US" dirty="0"/>
              <a:t>Domain </a:t>
            </a:r>
            <a:r>
              <a:rPr lang="en-US" dirty="0" err="1"/>
              <a:t>dari</a:t>
            </a:r>
            <a:r>
              <a:rPr lang="en-US" dirty="0"/>
              <a:t> diagram </a:t>
            </a:r>
            <a:r>
              <a:rPr lang="en-US" dirty="0" err="1"/>
              <a:t>panah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….</a:t>
            </a:r>
          </a:p>
          <a:p>
            <a:pPr>
              <a:buNone/>
            </a:pPr>
            <a:r>
              <a:rPr lang="en-US" dirty="0"/>
              <a:t>a.   {1, 2, 3, 4}</a:t>
            </a:r>
          </a:p>
          <a:p>
            <a:pPr>
              <a:buNone/>
            </a:pPr>
            <a:r>
              <a:rPr lang="en-US" dirty="0" smtClean="0"/>
              <a:t>b</a:t>
            </a:r>
            <a:r>
              <a:rPr lang="en-US" dirty="0"/>
              <a:t>.   {1, 2, 6}</a:t>
            </a:r>
          </a:p>
          <a:p>
            <a:pPr>
              <a:buNone/>
            </a:pPr>
            <a:r>
              <a:rPr lang="en-US" dirty="0" smtClean="0"/>
              <a:t>c</a:t>
            </a:r>
            <a:r>
              <a:rPr lang="en-US" dirty="0"/>
              <a:t>.   {1, 6}</a:t>
            </a:r>
          </a:p>
          <a:p>
            <a:pPr>
              <a:buNone/>
            </a:pPr>
            <a:r>
              <a:rPr lang="en-US" dirty="0" smtClean="0"/>
              <a:t>d</a:t>
            </a:r>
            <a:r>
              <a:rPr lang="en-US" dirty="0"/>
              <a:t>.   { 3 }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2743200"/>
            <a:ext cx="3505200" cy="321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Soal</a:t>
            </a:r>
            <a:r>
              <a:rPr lang="en-US" dirty="0" smtClean="0"/>
              <a:t> 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	</a:t>
            </a:r>
            <a:r>
              <a:rPr lang="en-US" dirty="0" err="1" smtClean="0"/>
              <a:t>Tentukan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relasi</a:t>
            </a:r>
            <a:r>
              <a:rPr lang="en-US" dirty="0" smtClean="0"/>
              <a:t> R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himpunan</a:t>
            </a:r>
            <a:r>
              <a:rPr lang="en-US" dirty="0" smtClean="0"/>
              <a:t> </a:t>
            </a:r>
            <a:r>
              <a:rPr lang="en-US" dirty="0" err="1" smtClean="0"/>
              <a:t>bilangan</a:t>
            </a:r>
            <a:r>
              <a:rPr lang="en-US" dirty="0" smtClean="0"/>
              <a:t> </a:t>
            </a:r>
            <a:r>
              <a:rPr lang="en-US" dirty="0" err="1" smtClean="0"/>
              <a:t>riil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reflexive</a:t>
            </a:r>
            <a:r>
              <a:rPr lang="en-US" dirty="0"/>
              <a:t>, </a:t>
            </a:r>
            <a:r>
              <a:rPr lang="en-US" b="1" dirty="0" smtClean="0"/>
              <a:t>symmetric</a:t>
            </a:r>
            <a:r>
              <a:rPr lang="en-US" dirty="0" smtClean="0"/>
              <a:t>, </a:t>
            </a:r>
            <a:r>
              <a:rPr lang="en-US" dirty="0" err="1"/>
              <a:t>antisymmetric</a:t>
            </a:r>
            <a:r>
              <a:rPr lang="en-US" dirty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smtClean="0"/>
              <a:t>atau </a:t>
            </a:r>
            <a:r>
              <a:rPr lang="en-US" dirty="0" smtClean="0"/>
              <a:t>transitive</a:t>
            </a:r>
            <a:r>
              <a:rPr lang="en-US" dirty="0"/>
              <a:t>, </a:t>
            </a:r>
            <a:r>
              <a:rPr lang="en-US" dirty="0" err="1" smtClean="0"/>
              <a:t>dimana</a:t>
            </a:r>
            <a:r>
              <a:rPr lang="en-US" dirty="0" smtClean="0"/>
              <a:t> (x</a:t>
            </a:r>
            <a:r>
              <a:rPr lang="en-US" dirty="0"/>
              <a:t>, y) ∈ R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3657600"/>
            <a:ext cx="7043124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Soal</a:t>
            </a:r>
            <a:r>
              <a:rPr lang="en-US" dirty="0" smtClean="0"/>
              <a:t> 12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905000"/>
            <a:ext cx="82296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Contoh Produk Kartesis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539552" y="1202531"/>
            <a:ext cx="4408488" cy="4530725"/>
          </a:xfrm>
          <a:ln/>
        </p:spPr>
        <p:txBody>
          <a:bodyPr/>
          <a:lstStyle/>
          <a:p>
            <a:pPr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i="1" dirty="0"/>
              <a:t>S</a:t>
            </a:r>
            <a:r>
              <a:rPr lang="en-GB" dirty="0"/>
              <a:t> = { 0, 1, 2}</a:t>
            </a:r>
          </a:p>
          <a:p>
            <a:pPr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i="1" dirty="0"/>
              <a:t>T</a:t>
            </a:r>
            <a:r>
              <a:rPr lang="en-GB" dirty="0"/>
              <a:t> = {</a:t>
            </a:r>
            <a:r>
              <a:rPr lang="en-GB" i="1" dirty="0"/>
              <a:t>a</a:t>
            </a:r>
            <a:r>
              <a:rPr lang="en-GB" dirty="0"/>
              <a:t>, </a:t>
            </a:r>
            <a:r>
              <a:rPr lang="en-GB" i="1" dirty="0"/>
              <a:t>b</a:t>
            </a:r>
            <a:r>
              <a:rPr lang="en-GB" dirty="0"/>
              <a:t>}</a:t>
            </a:r>
          </a:p>
          <a:p>
            <a:pPr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i="1" dirty="0" smtClean="0"/>
              <a:t>           S</a:t>
            </a:r>
            <a:r>
              <a:rPr lang="en-GB" dirty="0" smtClean="0"/>
              <a:t> </a:t>
            </a:r>
            <a:r>
              <a:rPr lang="en-GB" dirty="0"/>
              <a:t>x </a:t>
            </a:r>
            <a:r>
              <a:rPr lang="en-GB" i="1" dirty="0"/>
              <a:t>T</a:t>
            </a:r>
            <a:r>
              <a:rPr lang="en-GB" dirty="0"/>
              <a:t>  = ?</a:t>
            </a:r>
          </a:p>
          <a:p>
            <a:pPr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dirty="0"/>
          </a:p>
        </p:txBody>
      </p:sp>
      <p:sp>
        <p:nvSpPr>
          <p:cNvPr id="9219" name="Oval 3"/>
          <p:cNvSpPr>
            <a:spLocks noChangeArrowheads="1"/>
          </p:cNvSpPr>
          <p:nvPr/>
        </p:nvSpPr>
        <p:spPr bwMode="auto">
          <a:xfrm>
            <a:off x="1166813" y="3836988"/>
            <a:ext cx="184150" cy="481012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755650" y="2852738"/>
            <a:ext cx="2951163" cy="2301875"/>
            <a:chOff x="476" y="1797"/>
            <a:chExt cx="1859" cy="1450"/>
          </a:xfrm>
        </p:grpSpPr>
        <p:sp>
          <p:nvSpPr>
            <p:cNvPr id="9221" name="Oval 5"/>
            <p:cNvSpPr>
              <a:spLocks noChangeArrowheads="1"/>
            </p:cNvSpPr>
            <p:nvPr/>
          </p:nvSpPr>
          <p:spPr bwMode="auto">
            <a:xfrm>
              <a:off x="476" y="1842"/>
              <a:ext cx="590" cy="1406"/>
            </a:xfrm>
            <a:prstGeom prst="ellipse">
              <a:avLst/>
            </a:prstGeom>
            <a:solidFill>
              <a:srgbClr val="6666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2" name="Text Box 6"/>
            <p:cNvSpPr txBox="1">
              <a:spLocks noChangeArrowheads="1"/>
            </p:cNvSpPr>
            <p:nvPr/>
          </p:nvSpPr>
          <p:spPr bwMode="auto">
            <a:xfrm>
              <a:off x="612" y="1978"/>
              <a:ext cx="272" cy="1145"/>
            </a:xfrm>
            <a:prstGeom prst="rect">
              <a:avLst/>
            </a:prstGeom>
            <a:solidFill>
              <a:srgbClr val="6666FF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spcBef>
                  <a:spcPts val="1750"/>
                </a:spcBef>
                <a:buClr>
                  <a:srgbClr val="FFFFFF"/>
                </a:buClr>
                <a:buFont typeface="Tahoma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1">
                  <a:solidFill>
                    <a:srgbClr val="FFFFFF"/>
                  </a:solidFill>
                  <a:latin typeface="Tahoma" charset="0"/>
                </a:rPr>
                <a:t>0</a:t>
              </a:r>
            </a:p>
            <a:p>
              <a:pPr>
                <a:spcBef>
                  <a:spcPts val="1750"/>
                </a:spcBef>
                <a:buClr>
                  <a:srgbClr val="FFFFFF"/>
                </a:buClr>
                <a:buFont typeface="Tahoma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1">
                  <a:solidFill>
                    <a:srgbClr val="FFFFFF"/>
                  </a:solidFill>
                  <a:latin typeface="Tahoma" charset="0"/>
                </a:rPr>
                <a:t>1</a:t>
              </a:r>
            </a:p>
            <a:p>
              <a:pPr>
                <a:spcBef>
                  <a:spcPts val="1750"/>
                </a:spcBef>
                <a:buClr>
                  <a:srgbClr val="FFFFFF"/>
                </a:buClr>
                <a:buFont typeface="Tahoma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1">
                  <a:solidFill>
                    <a:srgbClr val="FFFFFF"/>
                  </a:solidFill>
                  <a:latin typeface="Tahoma" charset="0"/>
                </a:rPr>
                <a:t>2</a:t>
              </a:r>
            </a:p>
          </p:txBody>
        </p:sp>
        <p:sp>
          <p:nvSpPr>
            <p:cNvPr id="9223" name="Oval 7"/>
            <p:cNvSpPr>
              <a:spLocks noChangeArrowheads="1"/>
            </p:cNvSpPr>
            <p:nvPr/>
          </p:nvSpPr>
          <p:spPr bwMode="auto">
            <a:xfrm>
              <a:off x="1746" y="1797"/>
              <a:ext cx="590" cy="1406"/>
            </a:xfrm>
            <a:prstGeom prst="ellipse">
              <a:avLst/>
            </a:prstGeom>
            <a:solidFill>
              <a:srgbClr val="6666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4" name="Text Box 8"/>
            <p:cNvSpPr txBox="1">
              <a:spLocks noChangeArrowheads="1"/>
            </p:cNvSpPr>
            <p:nvPr/>
          </p:nvSpPr>
          <p:spPr bwMode="auto">
            <a:xfrm>
              <a:off x="1927" y="2069"/>
              <a:ext cx="272" cy="737"/>
            </a:xfrm>
            <a:prstGeom prst="rect">
              <a:avLst/>
            </a:prstGeom>
            <a:solidFill>
              <a:srgbClr val="6666FF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spcBef>
                  <a:spcPts val="1750"/>
                </a:spcBef>
                <a:buClr>
                  <a:srgbClr val="FFFFFF"/>
                </a:buClr>
                <a:buFont typeface="Tahoma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1" i="1">
                  <a:solidFill>
                    <a:srgbClr val="FFFFFF"/>
                  </a:solidFill>
                  <a:latin typeface="Tahoma" charset="0"/>
                </a:rPr>
                <a:t>a</a:t>
              </a:r>
            </a:p>
            <a:p>
              <a:pPr>
                <a:spcBef>
                  <a:spcPts val="1750"/>
                </a:spcBef>
                <a:buClr>
                  <a:srgbClr val="FFFFFF"/>
                </a:buClr>
                <a:buFont typeface="Tahoma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1" i="1">
                  <a:solidFill>
                    <a:srgbClr val="FFFFFF"/>
                  </a:solidFill>
                  <a:latin typeface="Tahoma" charset="0"/>
                </a:rPr>
                <a:t>b</a:t>
              </a:r>
            </a:p>
          </p:txBody>
        </p:sp>
      </p:grpSp>
      <p:sp>
        <p:nvSpPr>
          <p:cNvPr id="9225" name="Line 9"/>
          <p:cNvSpPr>
            <a:spLocks noChangeShapeType="1"/>
          </p:cNvSpPr>
          <p:nvPr/>
        </p:nvSpPr>
        <p:spPr bwMode="auto">
          <a:xfrm>
            <a:off x="1331913" y="3355975"/>
            <a:ext cx="1800225" cy="8651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>
            <a:off x="1331913" y="3355975"/>
            <a:ext cx="1800225" cy="2159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 flipV="1">
            <a:off x="1290638" y="3643313"/>
            <a:ext cx="1800225" cy="4349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>
            <a:off x="1331913" y="4076700"/>
            <a:ext cx="1800225" cy="2159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 flipV="1">
            <a:off x="1331913" y="3714750"/>
            <a:ext cx="1871662" cy="9398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 flipV="1">
            <a:off x="1331913" y="4362450"/>
            <a:ext cx="1800225" cy="2921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539750" y="5300663"/>
            <a:ext cx="3529013" cy="862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2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>
                <a:solidFill>
                  <a:srgbClr val="000000"/>
                </a:solidFill>
              </a:rPr>
              <a:t>S</a:t>
            </a:r>
            <a:r>
              <a:rPr lang="en-GB" sz="2000" b="1">
                <a:solidFill>
                  <a:srgbClr val="000000"/>
                </a:solidFill>
              </a:rPr>
              <a:t>x</a:t>
            </a:r>
            <a:r>
              <a:rPr lang="en-GB" sz="2000" b="1" i="1">
                <a:solidFill>
                  <a:srgbClr val="000000"/>
                </a:solidFill>
              </a:rPr>
              <a:t>T</a:t>
            </a:r>
            <a:r>
              <a:rPr lang="en-GB" sz="2000" b="1">
                <a:solidFill>
                  <a:srgbClr val="000000"/>
                </a:solidFill>
              </a:rPr>
              <a:t> = { (0,</a:t>
            </a:r>
            <a:r>
              <a:rPr lang="en-GB" sz="2000" b="1" i="1">
                <a:solidFill>
                  <a:srgbClr val="000000"/>
                </a:solidFill>
              </a:rPr>
              <a:t>a</a:t>
            </a:r>
            <a:r>
              <a:rPr lang="en-GB" sz="2000" b="1">
                <a:solidFill>
                  <a:srgbClr val="000000"/>
                </a:solidFill>
              </a:rPr>
              <a:t>), (0,</a:t>
            </a:r>
            <a:r>
              <a:rPr lang="en-GB" sz="2000" b="1" i="1">
                <a:solidFill>
                  <a:srgbClr val="000000"/>
                </a:solidFill>
              </a:rPr>
              <a:t>b</a:t>
            </a:r>
            <a:r>
              <a:rPr lang="en-GB" sz="2000" b="1">
                <a:solidFill>
                  <a:srgbClr val="000000"/>
                </a:solidFill>
              </a:rPr>
              <a:t>), (1,</a:t>
            </a:r>
            <a:r>
              <a:rPr lang="en-GB" sz="2000" b="1" i="1">
                <a:solidFill>
                  <a:srgbClr val="000000"/>
                </a:solidFill>
              </a:rPr>
              <a:t>a</a:t>
            </a:r>
            <a:r>
              <a:rPr lang="en-GB" sz="2000" b="1">
                <a:solidFill>
                  <a:srgbClr val="000000"/>
                </a:solidFill>
              </a:rPr>
              <a:t>), </a:t>
            </a:r>
          </a:p>
          <a:p>
            <a:pPr>
              <a:spcBef>
                <a:spcPts val="125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>
                <a:solidFill>
                  <a:srgbClr val="000000"/>
                </a:solidFill>
              </a:rPr>
              <a:t>             (1,</a:t>
            </a:r>
            <a:r>
              <a:rPr lang="en-GB" sz="2000" b="1" i="1">
                <a:solidFill>
                  <a:srgbClr val="000000"/>
                </a:solidFill>
              </a:rPr>
              <a:t>b</a:t>
            </a:r>
            <a:r>
              <a:rPr lang="en-GB" sz="2000" b="1">
                <a:solidFill>
                  <a:srgbClr val="000000"/>
                </a:solidFill>
              </a:rPr>
              <a:t>), (2,</a:t>
            </a:r>
            <a:r>
              <a:rPr lang="en-GB" sz="2000" b="1" i="1">
                <a:solidFill>
                  <a:srgbClr val="000000"/>
                </a:solidFill>
              </a:rPr>
              <a:t>a</a:t>
            </a:r>
            <a:r>
              <a:rPr lang="en-GB" sz="2000" b="1">
                <a:solidFill>
                  <a:srgbClr val="000000"/>
                </a:solidFill>
              </a:rPr>
              <a:t>), (2,</a:t>
            </a:r>
            <a:r>
              <a:rPr lang="en-GB" sz="2000" b="1" i="1">
                <a:solidFill>
                  <a:srgbClr val="000000"/>
                </a:solidFill>
              </a:rPr>
              <a:t>b</a:t>
            </a:r>
            <a:r>
              <a:rPr lang="en-GB" sz="2000" b="1">
                <a:solidFill>
                  <a:srgbClr val="000000"/>
                </a:solidFill>
              </a:rPr>
              <a:t>) }</a:t>
            </a:r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5579765" y="2332236"/>
            <a:ext cx="2160587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750"/>
              </a:spcBef>
              <a:buFont typeface="Tahoma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i="1" dirty="0">
                <a:solidFill>
                  <a:srgbClr val="000000"/>
                </a:solidFill>
                <a:latin typeface="Tahoma" charset="0"/>
              </a:rPr>
              <a:t>T  </a:t>
            </a:r>
            <a:r>
              <a:rPr lang="en-GB" sz="2800" b="1" dirty="0">
                <a:solidFill>
                  <a:srgbClr val="000000"/>
                </a:solidFill>
                <a:latin typeface="Tahoma" charset="0"/>
              </a:rPr>
              <a:t>x </a:t>
            </a:r>
            <a:r>
              <a:rPr lang="en-GB" sz="2800" b="1" i="1" dirty="0">
                <a:solidFill>
                  <a:srgbClr val="000000"/>
                </a:solidFill>
                <a:latin typeface="Tahoma" charset="0"/>
              </a:rPr>
              <a:t>S</a:t>
            </a:r>
            <a:r>
              <a:rPr lang="en-GB" sz="2800" b="1" dirty="0">
                <a:solidFill>
                  <a:srgbClr val="000000"/>
                </a:solidFill>
                <a:latin typeface="Tahoma" charset="0"/>
              </a:rPr>
              <a:t> = ?</a:t>
            </a:r>
          </a:p>
        </p:txBody>
      </p: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4859337" y="2852737"/>
            <a:ext cx="2952749" cy="2232024"/>
            <a:chOff x="3061" y="1797"/>
            <a:chExt cx="1860" cy="1406"/>
          </a:xfrm>
        </p:grpSpPr>
        <p:sp>
          <p:nvSpPr>
            <p:cNvPr id="9234" name="Oval 18"/>
            <p:cNvSpPr>
              <a:spLocks noChangeArrowheads="1"/>
            </p:cNvSpPr>
            <p:nvPr/>
          </p:nvSpPr>
          <p:spPr bwMode="auto">
            <a:xfrm>
              <a:off x="3061" y="1797"/>
              <a:ext cx="590" cy="1406"/>
            </a:xfrm>
            <a:prstGeom prst="ellipse">
              <a:avLst/>
            </a:prstGeom>
            <a:solidFill>
              <a:srgbClr val="6666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5" name="Text Box 19"/>
            <p:cNvSpPr txBox="1">
              <a:spLocks noChangeArrowheads="1"/>
            </p:cNvSpPr>
            <p:nvPr/>
          </p:nvSpPr>
          <p:spPr bwMode="auto">
            <a:xfrm>
              <a:off x="3197" y="2160"/>
              <a:ext cx="272" cy="737"/>
            </a:xfrm>
            <a:prstGeom prst="rect">
              <a:avLst/>
            </a:prstGeom>
            <a:solidFill>
              <a:srgbClr val="6666FF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spcBef>
                  <a:spcPts val="1750"/>
                </a:spcBef>
                <a:buClr>
                  <a:srgbClr val="FFFFFF"/>
                </a:buClr>
                <a:buFont typeface="Tahoma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1" i="1">
                  <a:solidFill>
                    <a:srgbClr val="FFFFFF"/>
                  </a:solidFill>
                  <a:latin typeface="Tahoma" charset="0"/>
                </a:rPr>
                <a:t>a</a:t>
              </a:r>
            </a:p>
            <a:p>
              <a:pPr>
                <a:spcBef>
                  <a:spcPts val="1750"/>
                </a:spcBef>
                <a:buClr>
                  <a:srgbClr val="FFFFFF"/>
                </a:buClr>
                <a:buFont typeface="Tahoma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1" i="1">
                  <a:solidFill>
                    <a:srgbClr val="FFFFFF"/>
                  </a:solidFill>
                  <a:latin typeface="Tahoma" charset="0"/>
                </a:rPr>
                <a:t>b</a:t>
              </a:r>
            </a:p>
          </p:txBody>
        </p:sp>
        <p:sp>
          <p:nvSpPr>
            <p:cNvPr id="9236" name="Oval 20"/>
            <p:cNvSpPr>
              <a:spLocks noChangeArrowheads="1"/>
            </p:cNvSpPr>
            <p:nvPr/>
          </p:nvSpPr>
          <p:spPr bwMode="auto">
            <a:xfrm>
              <a:off x="4331" y="1797"/>
              <a:ext cx="590" cy="1406"/>
            </a:xfrm>
            <a:prstGeom prst="ellipse">
              <a:avLst/>
            </a:prstGeom>
            <a:solidFill>
              <a:srgbClr val="6666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7" name="Text Box 21"/>
            <p:cNvSpPr txBox="1">
              <a:spLocks noChangeArrowheads="1"/>
            </p:cNvSpPr>
            <p:nvPr/>
          </p:nvSpPr>
          <p:spPr bwMode="auto">
            <a:xfrm>
              <a:off x="4513" y="1933"/>
              <a:ext cx="272" cy="1165"/>
            </a:xfrm>
            <a:prstGeom prst="rect">
              <a:avLst/>
            </a:prstGeom>
            <a:solidFill>
              <a:srgbClr val="6666FF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spcBef>
                  <a:spcPts val="1750"/>
                </a:spcBef>
                <a:buClr>
                  <a:srgbClr val="FFFFFF"/>
                </a:buClr>
                <a:buFont typeface="Tahoma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1" dirty="0" smtClean="0">
                  <a:solidFill>
                    <a:srgbClr val="FFFFFF"/>
                  </a:solidFill>
                  <a:latin typeface="Tahoma" charset="0"/>
                </a:rPr>
                <a:t>0</a:t>
              </a:r>
              <a:endParaRPr lang="en-GB" sz="2800" b="1" dirty="0">
                <a:solidFill>
                  <a:srgbClr val="FFFFFF"/>
                </a:solidFill>
                <a:latin typeface="Tahoma" charset="0"/>
              </a:endParaRPr>
            </a:p>
            <a:p>
              <a:pPr>
                <a:spcBef>
                  <a:spcPts val="1750"/>
                </a:spcBef>
                <a:buClr>
                  <a:srgbClr val="FFFFFF"/>
                </a:buClr>
                <a:buFont typeface="Tahoma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1" dirty="0" smtClean="0">
                  <a:solidFill>
                    <a:srgbClr val="FFFFFF"/>
                  </a:solidFill>
                  <a:latin typeface="Tahoma" charset="0"/>
                </a:rPr>
                <a:t>1</a:t>
              </a:r>
              <a:endParaRPr lang="en-GB" sz="2800" b="1" dirty="0">
                <a:solidFill>
                  <a:srgbClr val="FFFFFF"/>
                </a:solidFill>
                <a:latin typeface="Tahoma" charset="0"/>
              </a:endParaRPr>
            </a:p>
            <a:p>
              <a:pPr>
                <a:spcBef>
                  <a:spcPts val="1750"/>
                </a:spcBef>
                <a:buClr>
                  <a:srgbClr val="FFFFFF"/>
                </a:buClr>
                <a:buFont typeface="Tahoma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800" b="1" dirty="0" smtClean="0">
                  <a:solidFill>
                    <a:srgbClr val="FFFFFF"/>
                  </a:solidFill>
                  <a:latin typeface="Tahoma" charset="0"/>
                </a:rPr>
                <a:t>2</a:t>
              </a:r>
              <a:endParaRPr lang="en-GB" sz="2800" b="1" dirty="0">
                <a:solidFill>
                  <a:srgbClr val="FFFFFF"/>
                </a:solidFill>
                <a:latin typeface="Tahoma" charset="0"/>
              </a:endParaRPr>
            </a:p>
          </p:txBody>
        </p:sp>
      </p:grpSp>
      <p:sp>
        <p:nvSpPr>
          <p:cNvPr id="9238" name="Text Box 22"/>
          <p:cNvSpPr txBox="1">
            <a:spLocks noChangeArrowheads="1"/>
          </p:cNvSpPr>
          <p:nvPr/>
        </p:nvSpPr>
        <p:spPr bwMode="auto">
          <a:xfrm>
            <a:off x="4716463" y="5379491"/>
            <a:ext cx="3529012" cy="785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 err="1">
                <a:solidFill>
                  <a:srgbClr val="000000"/>
                </a:solidFill>
              </a:rPr>
              <a:t>T</a:t>
            </a:r>
            <a:r>
              <a:rPr lang="en-GB" b="1" dirty="0" err="1">
                <a:solidFill>
                  <a:srgbClr val="000000"/>
                </a:solidFill>
              </a:rPr>
              <a:t>x</a:t>
            </a:r>
            <a:r>
              <a:rPr lang="en-GB" b="1" i="1" dirty="0" err="1">
                <a:solidFill>
                  <a:srgbClr val="000000"/>
                </a:solidFill>
              </a:rPr>
              <a:t>S</a:t>
            </a:r>
            <a:r>
              <a:rPr lang="en-GB" b="1" dirty="0">
                <a:solidFill>
                  <a:srgbClr val="000000"/>
                </a:solidFill>
              </a:rPr>
              <a:t> = { (</a:t>
            </a:r>
            <a:r>
              <a:rPr lang="en-GB" b="1" i="1" dirty="0" smtClean="0">
                <a:solidFill>
                  <a:srgbClr val="000000"/>
                </a:solidFill>
              </a:rPr>
              <a:t>a</a:t>
            </a:r>
            <a:r>
              <a:rPr lang="en-GB" b="1" dirty="0" smtClean="0">
                <a:solidFill>
                  <a:srgbClr val="000000"/>
                </a:solidFill>
              </a:rPr>
              <a:t>,0), </a:t>
            </a:r>
            <a:r>
              <a:rPr lang="en-GB" b="1" dirty="0">
                <a:solidFill>
                  <a:srgbClr val="000000"/>
                </a:solidFill>
              </a:rPr>
              <a:t>(</a:t>
            </a:r>
            <a:r>
              <a:rPr lang="en-GB" b="1" i="1" dirty="0" smtClean="0">
                <a:solidFill>
                  <a:srgbClr val="000000"/>
                </a:solidFill>
              </a:rPr>
              <a:t>a,</a:t>
            </a:r>
            <a:r>
              <a:rPr lang="en-GB" b="1" dirty="0">
                <a:solidFill>
                  <a:srgbClr val="000000"/>
                </a:solidFill>
              </a:rPr>
              <a:t>1</a:t>
            </a:r>
            <a:r>
              <a:rPr lang="en-GB" b="1" dirty="0" smtClean="0">
                <a:solidFill>
                  <a:srgbClr val="000000"/>
                </a:solidFill>
              </a:rPr>
              <a:t>), </a:t>
            </a:r>
            <a:r>
              <a:rPr lang="en-GB" b="1" dirty="0">
                <a:solidFill>
                  <a:srgbClr val="000000"/>
                </a:solidFill>
              </a:rPr>
              <a:t>(</a:t>
            </a:r>
            <a:r>
              <a:rPr lang="en-GB" b="1" i="1" dirty="0" smtClean="0">
                <a:solidFill>
                  <a:srgbClr val="000000"/>
                </a:solidFill>
              </a:rPr>
              <a:t>a,</a:t>
            </a:r>
            <a:r>
              <a:rPr lang="en-GB" b="1" dirty="0">
                <a:solidFill>
                  <a:srgbClr val="000000"/>
                </a:solidFill>
              </a:rPr>
              <a:t>2</a:t>
            </a:r>
            <a:r>
              <a:rPr lang="en-GB" b="1" dirty="0" smtClean="0">
                <a:solidFill>
                  <a:srgbClr val="000000"/>
                </a:solidFill>
              </a:rPr>
              <a:t>),</a:t>
            </a:r>
            <a:endParaRPr lang="en-GB" b="1" dirty="0">
              <a:solidFill>
                <a:srgbClr val="000000"/>
              </a:solidFill>
            </a:endParaRPr>
          </a:p>
          <a:p>
            <a:pPr>
              <a:spcBef>
                <a:spcPts val="11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0000"/>
                </a:solidFill>
              </a:rPr>
              <a:t>            </a:t>
            </a:r>
            <a:r>
              <a:rPr lang="en-GB" b="1">
                <a:solidFill>
                  <a:srgbClr val="000000"/>
                </a:solidFill>
              </a:rPr>
              <a:t>(</a:t>
            </a:r>
            <a:r>
              <a:rPr lang="en-GB" b="1" i="1" smtClean="0">
                <a:solidFill>
                  <a:srgbClr val="000000"/>
                </a:solidFill>
              </a:rPr>
              <a:t>b,</a:t>
            </a:r>
            <a:r>
              <a:rPr lang="en-GB" b="1" dirty="0">
                <a:solidFill>
                  <a:srgbClr val="000000"/>
                </a:solidFill>
              </a:rPr>
              <a:t>0</a:t>
            </a:r>
            <a:r>
              <a:rPr lang="en-GB" b="1" smtClean="0">
                <a:solidFill>
                  <a:srgbClr val="000000"/>
                </a:solidFill>
              </a:rPr>
              <a:t>),  </a:t>
            </a:r>
            <a:r>
              <a:rPr lang="en-GB" b="1">
                <a:solidFill>
                  <a:srgbClr val="000000"/>
                </a:solidFill>
              </a:rPr>
              <a:t>(</a:t>
            </a:r>
            <a:r>
              <a:rPr lang="en-GB" b="1" i="1" smtClean="0">
                <a:solidFill>
                  <a:srgbClr val="000000"/>
                </a:solidFill>
              </a:rPr>
              <a:t>b,</a:t>
            </a:r>
            <a:r>
              <a:rPr lang="en-GB" b="1" dirty="0">
                <a:solidFill>
                  <a:srgbClr val="000000"/>
                </a:solidFill>
              </a:rPr>
              <a:t>1</a:t>
            </a:r>
            <a:r>
              <a:rPr lang="en-GB" b="1" smtClean="0">
                <a:solidFill>
                  <a:srgbClr val="000000"/>
                </a:solidFill>
              </a:rPr>
              <a:t>), </a:t>
            </a:r>
            <a:r>
              <a:rPr lang="en-GB" b="1">
                <a:solidFill>
                  <a:srgbClr val="000000"/>
                </a:solidFill>
              </a:rPr>
              <a:t>(</a:t>
            </a:r>
            <a:r>
              <a:rPr lang="en-GB" b="1" i="1" smtClean="0">
                <a:solidFill>
                  <a:srgbClr val="000000"/>
                </a:solidFill>
              </a:rPr>
              <a:t>b,</a:t>
            </a:r>
            <a:r>
              <a:rPr lang="en-GB" b="1" dirty="0">
                <a:solidFill>
                  <a:srgbClr val="000000"/>
                </a:solidFill>
              </a:rPr>
              <a:t>2</a:t>
            </a:r>
            <a:r>
              <a:rPr lang="en-GB" b="1" smtClean="0">
                <a:solidFill>
                  <a:srgbClr val="000000"/>
                </a:solidFill>
              </a:rPr>
              <a:t>) </a:t>
            </a:r>
            <a:r>
              <a:rPr lang="en-GB" b="1" dirty="0">
                <a:solidFill>
                  <a:srgbClr val="000000"/>
                </a:solidFill>
              </a:rPr>
              <a:t>}</a:t>
            </a:r>
          </a:p>
        </p:txBody>
      </p:sp>
      <p:sp>
        <p:nvSpPr>
          <p:cNvPr id="9239" name="Line 23"/>
          <p:cNvSpPr>
            <a:spLocks noChangeShapeType="1"/>
          </p:cNvSpPr>
          <p:nvPr/>
        </p:nvSpPr>
        <p:spPr bwMode="auto">
          <a:xfrm flipV="1">
            <a:off x="5435600" y="3355975"/>
            <a:ext cx="1871663" cy="36195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40" name="Line 24"/>
          <p:cNvSpPr>
            <a:spLocks noChangeShapeType="1"/>
          </p:cNvSpPr>
          <p:nvPr/>
        </p:nvSpPr>
        <p:spPr bwMode="auto">
          <a:xfrm>
            <a:off x="5435600" y="3716338"/>
            <a:ext cx="1871663" cy="2174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41" name="Line 25"/>
          <p:cNvSpPr>
            <a:spLocks noChangeShapeType="1"/>
          </p:cNvSpPr>
          <p:nvPr/>
        </p:nvSpPr>
        <p:spPr bwMode="auto">
          <a:xfrm>
            <a:off x="5459413" y="3732213"/>
            <a:ext cx="1776412" cy="84931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42" name="Line 26"/>
          <p:cNvSpPr>
            <a:spLocks noChangeShapeType="1"/>
          </p:cNvSpPr>
          <p:nvPr/>
        </p:nvSpPr>
        <p:spPr bwMode="auto">
          <a:xfrm flipV="1">
            <a:off x="5435600" y="3355975"/>
            <a:ext cx="1871663" cy="101123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43" name="Line 27"/>
          <p:cNvSpPr>
            <a:spLocks noChangeShapeType="1"/>
          </p:cNvSpPr>
          <p:nvPr/>
        </p:nvSpPr>
        <p:spPr bwMode="auto">
          <a:xfrm flipV="1">
            <a:off x="5435600" y="4003675"/>
            <a:ext cx="1800225" cy="36353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44" name="Line 28"/>
          <p:cNvSpPr>
            <a:spLocks noChangeShapeType="1"/>
          </p:cNvSpPr>
          <p:nvPr/>
        </p:nvSpPr>
        <p:spPr bwMode="auto">
          <a:xfrm>
            <a:off x="5435600" y="4365625"/>
            <a:ext cx="1800225" cy="28733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1000" fill="hold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4" dur="1000"/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5" dur="1000" fill="hold"/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" dur="1000" fill="hold"/>
                                        <p:tgtEl>
                                          <p:spTgt spid="9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1" dur="1000"/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2" dur="1000" fill="hold"/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" dur="1000" fill="hold"/>
                                        <p:tgtEl>
                                          <p:spTgt spid="9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 additive="repl">
                                        <p:cTn id="35" dur="20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 additive="repl">
                                        <p:cTn id="38" dur="20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 additive="repl">
                                        <p:cTn id="43" dur="2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 additive="repl">
                                        <p:cTn id="46" dur="20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 additive="repl">
                                        <p:cTn id="51" dur="20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 additive="repl">
                                        <p:cTn id="54" dur="20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59" dur="10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60" dur="10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1" dur="10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66" dur="10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67" dur="10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8" dur="10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7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 additive="repl">
                                        <p:cTn id="80" dur="20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 additive="repl">
                                        <p:cTn id="83" dur="20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 additive="repl">
                                        <p:cTn id="86" dur="20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 additive="repl">
                                        <p:cTn id="91" dur="2000"/>
                                        <p:tgtEl>
                                          <p:spTgt spid="9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 additive="repl">
                                        <p:cTn id="94" dur="2000"/>
                                        <p:tgtEl>
                                          <p:spTgt spid="9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 additive="repl">
                                        <p:cTn id="97" dur="2000"/>
                                        <p:tgtEl>
                                          <p:spTgt spid="9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02" dur="10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03" dur="10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4" dur="10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5" grpId="0" animBg="1"/>
      <p:bldP spid="9226" grpId="0" animBg="1"/>
      <p:bldP spid="9227" grpId="0" animBg="1"/>
      <p:bldP spid="9228" grpId="0" animBg="1"/>
      <p:bldP spid="9229" grpId="0" animBg="1"/>
      <p:bldP spid="9230" grpId="0" animBg="1"/>
      <p:bldP spid="9239" grpId="0" animBg="1"/>
      <p:bldP spid="9240" grpId="0" animBg="1"/>
      <p:bldP spid="9241" grpId="0" animBg="1"/>
      <p:bldP spid="9242" grpId="0" animBg="1"/>
      <p:bldP spid="9243" grpId="0" animBg="1"/>
      <p:bldP spid="9244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Soal</a:t>
            </a:r>
            <a:r>
              <a:rPr lang="en-US" dirty="0" smtClean="0"/>
              <a:t> 13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2667000"/>
            <a:ext cx="7967663" cy="252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Soal</a:t>
            </a:r>
            <a:r>
              <a:rPr lang="en-US" dirty="0" smtClean="0"/>
              <a:t> 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Diketahui</a:t>
            </a:r>
            <a:r>
              <a:rPr lang="en-US" dirty="0" smtClean="0"/>
              <a:t>: M = {2, 4, 9, 15} </a:t>
            </a:r>
            <a:r>
              <a:rPr lang="en-US" dirty="0" err="1" smtClean="0"/>
              <a:t>dan</a:t>
            </a:r>
            <a:r>
              <a:rPr lang="en-US" dirty="0" smtClean="0"/>
              <a:t> N = {2, 3, 5, 6} </a:t>
            </a:r>
            <a:r>
              <a:rPr lang="en-US" dirty="0" err="1" smtClean="0"/>
              <a:t>Himpunan</a:t>
            </a:r>
            <a:r>
              <a:rPr lang="en-US" dirty="0" smtClean="0"/>
              <a:t> </a:t>
            </a:r>
            <a:r>
              <a:rPr lang="en-US" dirty="0" err="1" smtClean="0"/>
              <a:t>pasangan</a:t>
            </a:r>
            <a:r>
              <a:rPr lang="en-US" dirty="0" smtClean="0"/>
              <a:t> </a:t>
            </a:r>
            <a:r>
              <a:rPr lang="en-US" dirty="0" err="1" smtClean="0"/>
              <a:t>berurutan</a:t>
            </a:r>
            <a:r>
              <a:rPr lang="en-US" dirty="0" smtClean="0"/>
              <a:t> yang </a:t>
            </a:r>
            <a:r>
              <a:rPr lang="en-US" dirty="0" err="1" smtClean="0"/>
              <a:t>menyatakan</a:t>
            </a:r>
            <a:r>
              <a:rPr lang="en-US" dirty="0" smtClean="0"/>
              <a:t> </a:t>
            </a:r>
            <a:r>
              <a:rPr lang="en-US" dirty="0" err="1" smtClean="0"/>
              <a:t>relasi</a:t>
            </a:r>
            <a:r>
              <a:rPr lang="en-US" dirty="0" smtClean="0"/>
              <a:t> ‘</a:t>
            </a:r>
            <a:r>
              <a:rPr lang="en-US" dirty="0" err="1" smtClean="0"/>
              <a:t>kelipatan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´ </a:t>
            </a:r>
            <a:r>
              <a:rPr lang="en-US" dirty="0" err="1" smtClean="0"/>
              <a:t>himpunan</a:t>
            </a:r>
            <a:r>
              <a:rPr lang="en-US" dirty="0" smtClean="0"/>
              <a:t> M </a:t>
            </a:r>
            <a:r>
              <a:rPr lang="en-US" dirty="0" err="1" smtClean="0"/>
              <a:t>ke</a:t>
            </a:r>
            <a:r>
              <a:rPr lang="en-US" dirty="0" smtClean="0"/>
              <a:t> N </a:t>
            </a:r>
            <a:r>
              <a:rPr lang="en-US" dirty="0" err="1" smtClean="0"/>
              <a:t>adalah</a:t>
            </a:r>
            <a:r>
              <a:rPr lang="en-US" dirty="0" smtClean="0"/>
              <a:t> . . .</a:t>
            </a:r>
          </a:p>
          <a:p>
            <a:r>
              <a:rPr lang="en-US" dirty="0" smtClean="0"/>
              <a:t>a. {(2, 2), (2, 4), (3, 9), (2, 6), (3, 15), (5, 15)}</a:t>
            </a:r>
          </a:p>
          <a:p>
            <a:r>
              <a:rPr lang="en-US" dirty="0" smtClean="0"/>
              <a:t>b. {(2, 2), (4, 2), (9, 3), (15, 3), (15, 5)}</a:t>
            </a:r>
          </a:p>
          <a:p>
            <a:r>
              <a:rPr lang="en-US" dirty="0" smtClean="0"/>
              <a:t>c. {(2, 2), (4, 2), (6, 2), (9, 3), (15, 3), (15, 5)}</a:t>
            </a:r>
          </a:p>
          <a:p>
            <a:r>
              <a:rPr lang="en-US" dirty="0" smtClean="0"/>
              <a:t>d.{(2, 2), (2, 4), (6, 2), (9, 3), (15, 5)}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Soal</a:t>
            </a:r>
            <a:r>
              <a:rPr lang="en-US" dirty="0" smtClean="0"/>
              <a:t> 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752600"/>
            <a:ext cx="82296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Soal</a:t>
            </a:r>
            <a:r>
              <a:rPr lang="en-US" dirty="0" smtClean="0"/>
              <a:t> 16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981200"/>
            <a:ext cx="8104461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Referensi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Munir, Rinaldi. “(Buku Teks Ilmu Komputer) Matematika Diskrit”. Informatika bandung.</a:t>
            </a:r>
          </a:p>
          <a:p>
            <a:pPr>
              <a:buNone/>
            </a:pPr>
            <a:r>
              <a:rPr lang="id-ID" dirty="0" smtClean="0"/>
              <a:t>	Bandung.2001</a:t>
            </a:r>
          </a:p>
          <a:p>
            <a:endParaRPr lang="id-ID" dirty="0" smtClean="0"/>
          </a:p>
          <a:p>
            <a:r>
              <a:rPr lang="id-ID" dirty="0" smtClean="0"/>
              <a:t>Munir, Rinaldi, Materi Kuliah Matematika Diskrit ITB http://informatika.stei.itb.ac.id/~rinaldi.munir/Matdis/matdis.htm</a:t>
            </a:r>
            <a:endParaRPr lang="id-ID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Jumlah Anggota Produk Kartesis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4530725"/>
          </a:xfrm>
          <a:ln/>
        </p:spPr>
        <p:txBody>
          <a:bodyPr/>
          <a:lstStyle/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/>
              <a:t>Himpunan </a:t>
            </a:r>
            <a:r>
              <a:rPr lang="en-GB" i="1"/>
              <a:t>S</a:t>
            </a:r>
            <a:r>
              <a:rPr lang="en-GB"/>
              <a:t> memiliki </a:t>
            </a:r>
            <a:r>
              <a:rPr lang="en-GB" i="1"/>
              <a:t>n</a:t>
            </a:r>
            <a:r>
              <a:rPr lang="en-GB"/>
              <a:t> anggota,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/>
              <a:t>Himpunan </a:t>
            </a:r>
            <a:r>
              <a:rPr lang="en-GB" i="1"/>
              <a:t>T</a:t>
            </a:r>
            <a:r>
              <a:rPr lang="en-GB"/>
              <a:t> memiliki </a:t>
            </a:r>
            <a:r>
              <a:rPr lang="en-GB" i="1"/>
              <a:t>m </a:t>
            </a:r>
            <a:r>
              <a:rPr lang="en-GB"/>
              <a:t>anggota</a:t>
            </a:r>
          </a:p>
          <a:p>
            <a:pPr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/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/>
              <a:t>Berapa banyaknya anggota produk kartesis </a:t>
            </a:r>
            <a:r>
              <a:rPr lang="en-GB" i="1"/>
              <a:t>S </a:t>
            </a:r>
            <a:r>
              <a:rPr lang="en-GB"/>
              <a:t>x </a:t>
            </a:r>
            <a:r>
              <a:rPr lang="en-GB" i="1"/>
              <a:t>T </a:t>
            </a:r>
            <a:r>
              <a:rPr lang="en-GB"/>
              <a:t>?</a:t>
            </a:r>
          </a:p>
          <a:p>
            <a:pPr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/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/>
              <a:t>Berapa banyaknya anggota produk kartesis </a:t>
            </a:r>
            <a:r>
              <a:rPr lang="en-GB" i="1"/>
              <a:t>T </a:t>
            </a:r>
            <a:r>
              <a:rPr lang="en-GB"/>
              <a:t>x </a:t>
            </a:r>
            <a:r>
              <a:rPr lang="en-GB" i="1"/>
              <a:t>S </a:t>
            </a:r>
            <a:r>
              <a:rPr lang="en-GB"/>
              <a:t>?</a:t>
            </a:r>
          </a:p>
          <a:p>
            <a:pPr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22263"/>
            <a:ext cx="8229600" cy="1139825"/>
          </a:xfrm>
          <a:ln/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2133600"/>
            <a:ext cx="9144000" cy="2592388"/>
          </a:xfrm>
          <a:gradFill rotWithShape="0">
            <a:gsLst>
              <a:gs pos="0">
                <a:srgbClr val="6666FF"/>
              </a:gs>
              <a:gs pos="50000">
                <a:srgbClr val="FFFFFF"/>
              </a:gs>
              <a:gs pos="100000">
                <a:srgbClr val="6666FF"/>
              </a:gs>
            </a:gsLst>
            <a:lin ang="5400000" scaled="1"/>
          </a:gradFill>
          <a:ln/>
        </p:spPr>
        <p:txBody>
          <a:bodyPr/>
          <a:lstStyle/>
          <a:p>
            <a:pPr algn="ctr">
              <a:spcBef>
                <a:spcPts val="1000"/>
              </a:spcBef>
              <a:buFont typeface="Wingdings" charset="2"/>
              <a:buNone/>
            </a:pPr>
            <a:endParaRPr lang="en-GB" sz="4000"/>
          </a:p>
          <a:p>
            <a:pPr algn="ctr">
              <a:spcBef>
                <a:spcPts val="1000"/>
              </a:spcBef>
              <a:buFont typeface="Wingdings" charset="2"/>
              <a:buNone/>
            </a:pPr>
            <a:r>
              <a:rPr lang="en-GB" sz="4000"/>
              <a:t>Pengertian Relasi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Pengertian Relasi Biner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5229225"/>
          </a:xfrm>
          <a:ln/>
        </p:spPr>
        <p:txBody>
          <a:bodyPr>
            <a:normAutofit/>
          </a:bodyPr>
          <a:lstStyle/>
          <a:p>
            <a:pPr marL="339725" indent="-339725">
              <a:buSzPct val="75000"/>
              <a:buFont typeface="Wingdings" charset="2"/>
              <a:buChar char="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dirty="0" err="1"/>
              <a:t>Relasi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i="1" dirty="0"/>
              <a:t>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i="1" dirty="0"/>
              <a:t>B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kartesis</a:t>
            </a:r>
            <a:r>
              <a:rPr lang="en-US" dirty="0"/>
              <a:t> </a:t>
            </a:r>
            <a:r>
              <a:rPr lang="en-US" i="1" dirty="0"/>
              <a:t>A </a:t>
            </a:r>
            <a:r>
              <a:rPr lang="en-US" dirty="0"/>
              <a:t>x </a:t>
            </a:r>
            <a:r>
              <a:rPr lang="en-US" i="1" dirty="0"/>
              <a:t>B</a:t>
            </a:r>
            <a:r>
              <a:rPr lang="en-US" dirty="0"/>
              <a:t> </a:t>
            </a:r>
          </a:p>
          <a:p>
            <a:pPr marL="339725" indent="-339725">
              <a:buSzPct val="75000"/>
              <a:buFont typeface="Wingdings" charset="2"/>
              <a:buChar char="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dirty="0" err="1"/>
              <a:t>Relasi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2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relasi</a:t>
            </a:r>
            <a:r>
              <a:rPr lang="en-US" dirty="0"/>
              <a:t> </a:t>
            </a:r>
            <a:r>
              <a:rPr lang="en-US" dirty="0" err="1"/>
              <a:t>biner</a:t>
            </a:r>
            <a:endParaRPr lang="en-US" dirty="0"/>
          </a:p>
          <a:p>
            <a:pPr marL="339725" indent="-339725">
              <a:buSzPct val="75000"/>
              <a:buFont typeface="Wingdings" charset="2"/>
              <a:buChar char="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i="1" dirty="0" err="1" smtClean="0"/>
              <a:t>Simbol</a:t>
            </a:r>
            <a:r>
              <a:rPr lang="en-US" i="1" smtClean="0"/>
              <a:t> R</a:t>
            </a:r>
            <a:r>
              <a:rPr lang="en-US" smtClean="0"/>
              <a:t>:</a:t>
            </a:r>
            <a:r>
              <a:rPr lang="en-US" i="1" smtClean="0"/>
              <a:t>A</a:t>
            </a:r>
            <a:r>
              <a:rPr lang="en-US" smtClean="0"/>
              <a:t>x</a:t>
            </a:r>
            <a:r>
              <a:rPr lang="en-US" i="1" smtClean="0"/>
              <a:t>B</a:t>
            </a:r>
            <a:r>
              <a:rPr lang="en-US" smtClean="0"/>
              <a:t>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R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relasi</a:t>
            </a:r>
            <a:r>
              <a:rPr lang="en-US" dirty="0"/>
              <a:t> </a:t>
            </a:r>
            <a:r>
              <a:rPr lang="en-US" dirty="0" err="1"/>
              <a:t>biner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i="1" dirty="0"/>
              <a:t>B</a:t>
            </a:r>
          </a:p>
          <a:p>
            <a:pPr marL="339725" indent="-339725">
              <a:buSzPct val="75000"/>
              <a:buFont typeface="Wingdings" charset="2"/>
              <a:buChar char="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i="1" dirty="0"/>
              <a:t>(a, b) </a:t>
            </a:r>
            <a:r>
              <a:rPr lang="en-US" i="1" dirty="0">
                <a:latin typeface="Symbol" pitchFamily="16" charset="2"/>
              </a:rPr>
              <a:t></a:t>
            </a:r>
            <a:r>
              <a:rPr lang="en-US" i="1" dirty="0"/>
              <a:t> R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i="1" dirty="0"/>
              <a:t>a </a:t>
            </a:r>
            <a:r>
              <a:rPr lang="en-US" dirty="0" err="1"/>
              <a:t>dihubungkan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i="1" dirty="0"/>
              <a:t>b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relasi</a:t>
            </a:r>
            <a:r>
              <a:rPr lang="en-US" dirty="0"/>
              <a:t> </a:t>
            </a:r>
            <a:r>
              <a:rPr lang="en-US" i="1" dirty="0"/>
              <a:t>R </a:t>
            </a:r>
            <a:r>
              <a:rPr lang="en-US" i="1" dirty="0" err="1"/>
              <a:t>atau</a:t>
            </a:r>
            <a:r>
              <a:rPr lang="en-US" i="1" dirty="0"/>
              <a:t> </a:t>
            </a:r>
            <a:r>
              <a:rPr lang="en-US" i="1" dirty="0" err="1"/>
              <a:t>penulisan</a:t>
            </a:r>
            <a:r>
              <a:rPr lang="en-US" i="1" dirty="0"/>
              <a:t> lain </a:t>
            </a:r>
            <a:r>
              <a:rPr lang="en-US" i="1" dirty="0" err="1"/>
              <a:t>adalah</a:t>
            </a:r>
            <a:r>
              <a:rPr lang="en-US" i="1" dirty="0"/>
              <a:t> a R b</a:t>
            </a:r>
          </a:p>
          <a:p>
            <a:pPr>
              <a:buFont typeface="Wingdings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i="1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err="1"/>
              <a:t>Contoh</a:t>
            </a:r>
            <a:r>
              <a:rPr lang="en-GB" dirty="0"/>
              <a:t> </a:t>
            </a:r>
            <a:r>
              <a:rPr lang="en-GB" dirty="0" smtClean="0"/>
              <a:t>1:</a:t>
            </a:r>
            <a:endParaRPr lang="en-GB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003232" cy="5040313"/>
          </a:xfrm>
          <a:ln/>
        </p:spPr>
        <p:txBody>
          <a:bodyPr>
            <a:normAutofit/>
          </a:bodyPr>
          <a:lstStyle/>
          <a:p>
            <a:pPr marL="339725" indent="-339725">
              <a:buSzPct val="75000"/>
              <a:buFont typeface="Wingdings" charset="2"/>
              <a:buChar char="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dirty="0" err="1"/>
              <a:t>Misalkan</a:t>
            </a:r>
            <a:r>
              <a:rPr lang="en-US" dirty="0"/>
              <a:t> A={1,2} </a:t>
            </a:r>
            <a:r>
              <a:rPr lang="en-US" dirty="0" err="1"/>
              <a:t>dan</a:t>
            </a:r>
            <a:r>
              <a:rPr lang="en-US" dirty="0"/>
              <a:t> B={1,2,3}. 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relasi</a:t>
            </a:r>
            <a:r>
              <a:rPr lang="en-US" dirty="0"/>
              <a:t> </a:t>
            </a:r>
            <a:r>
              <a:rPr lang="en-US" i="1" dirty="0"/>
              <a:t>R </a:t>
            </a:r>
            <a:r>
              <a:rPr lang="en-US" i="1" dirty="0" err="1"/>
              <a:t>dari</a:t>
            </a:r>
            <a:r>
              <a:rPr lang="en-US" i="1" dirty="0"/>
              <a:t> </a:t>
            </a:r>
            <a:r>
              <a:rPr lang="en-US" dirty="0"/>
              <a:t>A</a:t>
            </a:r>
            <a:r>
              <a:rPr lang="en-US" i="1" dirty="0"/>
              <a:t> </a:t>
            </a:r>
            <a:r>
              <a:rPr lang="en-US" i="1" dirty="0" err="1"/>
              <a:t>ke</a:t>
            </a:r>
            <a:r>
              <a:rPr lang="en-US" i="1" dirty="0"/>
              <a:t> </a:t>
            </a:r>
            <a:r>
              <a:rPr lang="en-US" dirty="0"/>
              <a:t>B </a:t>
            </a:r>
            <a:r>
              <a:rPr lang="en-US" dirty="0" err="1" smtClean="0"/>
              <a:t>sbb</a:t>
            </a:r>
            <a:r>
              <a:rPr lang="en-US" dirty="0" smtClean="0"/>
              <a:t>: x </a:t>
            </a:r>
            <a:r>
              <a:rPr lang="az-Cyrl-AZ" dirty="0"/>
              <a:t>є</a:t>
            </a:r>
            <a:r>
              <a:rPr lang="en-US" dirty="0"/>
              <a:t> A </a:t>
            </a:r>
            <a:r>
              <a:rPr lang="en-US" dirty="0" err="1"/>
              <a:t>berelasi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y </a:t>
            </a:r>
            <a:r>
              <a:rPr lang="az-Cyrl-AZ" dirty="0"/>
              <a:t>є</a:t>
            </a:r>
            <a:r>
              <a:rPr lang="en-US" dirty="0"/>
              <a:t> B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/>
              <a:t>x-y=</a:t>
            </a:r>
            <a:r>
              <a:rPr lang="en-US" dirty="0" err="1"/>
              <a:t>genap</a:t>
            </a:r>
            <a:r>
              <a:rPr lang="en-US" dirty="0"/>
              <a:t>.</a:t>
            </a:r>
          </a:p>
          <a:p>
            <a:pPr marL="0" indent="0">
              <a:buSzPct val="75000"/>
              <a:buNone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dirty="0" err="1"/>
              <a:t>Pertanyaannya</a:t>
            </a:r>
            <a:r>
              <a:rPr lang="en-US" dirty="0"/>
              <a:t> :</a:t>
            </a:r>
          </a:p>
          <a:p>
            <a:pPr marL="514350" indent="-514350">
              <a:buSzPct val="75000"/>
              <a:buAutoNum type="arabicPeriod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dirty="0" err="1"/>
              <a:t>Tulis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anggota-anggota</a:t>
            </a:r>
            <a:r>
              <a:rPr lang="en-US" dirty="0"/>
              <a:t> R</a:t>
            </a:r>
          </a:p>
          <a:p>
            <a:pPr marL="514350" indent="-514350">
              <a:buSzPct val="75000"/>
              <a:buFont typeface="Times New Roman" pitchFamily="16" charset="0"/>
              <a:buAutoNum type="arabicPeriod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dirty="0" err="1"/>
              <a:t>Apakah</a:t>
            </a:r>
            <a:r>
              <a:rPr lang="en-US" dirty="0"/>
              <a:t> 1 </a:t>
            </a:r>
            <a:r>
              <a:rPr lang="en-US" i="1" dirty="0"/>
              <a:t>R</a:t>
            </a:r>
            <a:r>
              <a:rPr lang="en-US" dirty="0"/>
              <a:t> 3; 2 </a:t>
            </a:r>
            <a:r>
              <a:rPr lang="en-US" i="1" dirty="0"/>
              <a:t>R</a:t>
            </a:r>
            <a:r>
              <a:rPr lang="en-US" dirty="0"/>
              <a:t> 3; 2 </a:t>
            </a:r>
            <a:r>
              <a:rPr lang="en-US" i="1" dirty="0"/>
              <a:t>R</a:t>
            </a:r>
            <a:r>
              <a:rPr lang="en-US" dirty="0"/>
              <a:t> 2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(x-y)</a:t>
            </a:r>
            <a:r>
              <a:rPr lang="az-Cyrl-AZ" dirty="0"/>
              <a:t>є</a:t>
            </a:r>
            <a:r>
              <a:rPr lang="en-US" dirty="0"/>
              <a:t> </a:t>
            </a:r>
            <a:r>
              <a:rPr lang="en-US" i="1" dirty="0"/>
              <a:t>R</a:t>
            </a:r>
            <a:r>
              <a:rPr lang="en-US" dirty="0"/>
              <a:t>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1260</TotalTime>
  <Words>2407</Words>
  <Application>Microsoft Office PowerPoint</Application>
  <PresentationFormat>On-screen Show (4:3)</PresentationFormat>
  <Paragraphs>434</Paragraphs>
  <Slides>54</Slides>
  <Notes>15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56" baseType="lpstr">
      <vt:lpstr>Office Theme</vt:lpstr>
      <vt:lpstr>Microsoft Equation 3.0</vt:lpstr>
      <vt:lpstr>Relasi bagian 1</vt:lpstr>
      <vt:lpstr>Outline</vt:lpstr>
      <vt:lpstr>Pengetahuan Prasyarat</vt:lpstr>
      <vt:lpstr>Produk Kartesis (Cartesian Product)‏</vt:lpstr>
      <vt:lpstr>Contoh Produk Kartesis</vt:lpstr>
      <vt:lpstr>Jumlah Anggota Produk Kartesis</vt:lpstr>
      <vt:lpstr>PowerPoint Presentation</vt:lpstr>
      <vt:lpstr>Pengertian Relasi Biner</vt:lpstr>
      <vt:lpstr>Contoh 1:</vt:lpstr>
      <vt:lpstr>Solusi contoh 1:</vt:lpstr>
      <vt:lpstr>PowerPoint Presentation</vt:lpstr>
      <vt:lpstr>Contoh 2:</vt:lpstr>
      <vt:lpstr>Solusi contoh 2:</vt:lpstr>
      <vt:lpstr>Relasi pada Sebuah Himpunan </vt:lpstr>
      <vt:lpstr>Operasi pada relasi</vt:lpstr>
      <vt:lpstr>Contoh 3</vt:lpstr>
      <vt:lpstr>Contoh 4</vt:lpstr>
      <vt:lpstr>Jawaban soal 5</vt:lpstr>
      <vt:lpstr>Komposisi Relasi</vt:lpstr>
      <vt:lpstr>Jawabannya adalah ….. </vt:lpstr>
      <vt:lpstr>Contoh 6</vt:lpstr>
      <vt:lpstr>PowerPoint Presentation</vt:lpstr>
      <vt:lpstr>Kelas-Kelas Relasi</vt:lpstr>
      <vt:lpstr>1. Refleksif </vt:lpstr>
      <vt:lpstr>Cartesius Refleksif</vt:lpstr>
      <vt:lpstr>Contoh Refleksif</vt:lpstr>
      <vt:lpstr>Contoh lain refleksif</vt:lpstr>
      <vt:lpstr>2. Simetrik</vt:lpstr>
      <vt:lpstr>Cartesius Simetrik</vt:lpstr>
      <vt:lpstr>Contoh Simetrik</vt:lpstr>
      <vt:lpstr>3. Anti Simetrik</vt:lpstr>
      <vt:lpstr>Cartesius AntiSimetrik</vt:lpstr>
      <vt:lpstr>Contoh Anti simetrik</vt:lpstr>
      <vt:lpstr>4. Transitif</vt:lpstr>
      <vt:lpstr>Contoh Transitif</vt:lpstr>
      <vt:lpstr>Contoh lain </vt:lpstr>
      <vt:lpstr>PowerPoint Presentation</vt:lpstr>
      <vt:lpstr>Soal latihan 1</vt:lpstr>
      <vt:lpstr>Soal 2</vt:lpstr>
      <vt:lpstr>Soal 3</vt:lpstr>
      <vt:lpstr>Soal 4</vt:lpstr>
      <vt:lpstr>Soal 5</vt:lpstr>
      <vt:lpstr>Soal 6</vt:lpstr>
      <vt:lpstr>Soal 7</vt:lpstr>
      <vt:lpstr>Soal 8</vt:lpstr>
      <vt:lpstr>Soal 9</vt:lpstr>
      <vt:lpstr>Soal 10</vt:lpstr>
      <vt:lpstr>Soal 11</vt:lpstr>
      <vt:lpstr>Soal 12</vt:lpstr>
      <vt:lpstr>Soal 13</vt:lpstr>
      <vt:lpstr>Soal 14</vt:lpstr>
      <vt:lpstr>Soal 15</vt:lpstr>
      <vt:lpstr>Soal 16</vt:lpstr>
      <vt:lpstr>Referensi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UserUPN</dc:creator>
  <cp:lastModifiedBy>Rifuki Indra</cp:lastModifiedBy>
  <cp:revision>85</cp:revision>
  <dcterms:created xsi:type="dcterms:W3CDTF">2014-01-31T01:13:01Z</dcterms:created>
  <dcterms:modified xsi:type="dcterms:W3CDTF">2018-09-07T04:47:26Z</dcterms:modified>
</cp:coreProperties>
</file>