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41" r:id="rId3"/>
    <p:sldId id="270" r:id="rId4"/>
    <p:sldId id="268" r:id="rId5"/>
    <p:sldId id="336" r:id="rId6"/>
    <p:sldId id="337" r:id="rId7"/>
    <p:sldId id="338" r:id="rId8"/>
    <p:sldId id="340" r:id="rId9"/>
    <p:sldId id="339" r:id="rId10"/>
    <p:sldId id="273" r:id="rId11"/>
    <p:sldId id="325" r:id="rId12"/>
    <p:sldId id="274" r:id="rId13"/>
    <p:sldId id="324" r:id="rId14"/>
    <p:sldId id="326" r:id="rId15"/>
    <p:sldId id="269" r:id="rId16"/>
    <p:sldId id="334" r:id="rId17"/>
    <p:sldId id="259" r:id="rId18"/>
    <p:sldId id="306" r:id="rId19"/>
    <p:sldId id="260" r:id="rId20"/>
    <p:sldId id="307" r:id="rId21"/>
    <p:sldId id="262" r:id="rId22"/>
    <p:sldId id="308" r:id="rId23"/>
    <p:sldId id="263" r:id="rId24"/>
    <p:sldId id="309" r:id="rId25"/>
    <p:sldId id="264" r:id="rId26"/>
    <p:sldId id="310" r:id="rId27"/>
    <p:sldId id="265" r:id="rId28"/>
    <p:sldId id="311" r:id="rId29"/>
    <p:sldId id="278" r:id="rId30"/>
    <p:sldId id="317" r:id="rId31"/>
    <p:sldId id="279" r:id="rId32"/>
    <p:sldId id="313" r:id="rId33"/>
    <p:sldId id="280" r:id="rId34"/>
    <p:sldId id="314" r:id="rId35"/>
    <p:sldId id="282" r:id="rId36"/>
    <p:sldId id="315" r:id="rId37"/>
    <p:sldId id="283" r:id="rId38"/>
    <p:sldId id="316" r:id="rId39"/>
    <p:sldId id="284" r:id="rId40"/>
    <p:sldId id="318" r:id="rId41"/>
    <p:sldId id="295" r:id="rId42"/>
    <p:sldId id="293" r:id="rId43"/>
    <p:sldId id="303" r:id="rId44"/>
    <p:sldId id="304" r:id="rId45"/>
    <p:sldId id="319" r:id="rId46"/>
    <p:sldId id="320" r:id="rId47"/>
    <p:sldId id="321" r:id="rId48"/>
    <p:sldId id="322" r:id="rId49"/>
    <p:sldId id="323" r:id="rId50"/>
    <p:sldId id="327" r:id="rId51"/>
    <p:sldId id="328" r:id="rId52"/>
    <p:sldId id="329" r:id="rId53"/>
    <p:sldId id="330" r:id="rId54"/>
    <p:sldId id="33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857" autoAdjust="0"/>
  </p:normalViewPr>
  <p:slideViewPr>
    <p:cSldViewPr>
      <p:cViewPr>
        <p:scale>
          <a:sx n="50" d="100"/>
          <a:sy n="50" d="100"/>
        </p:scale>
        <p:origin x="-1938" y="-5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DC9815-6B9E-4613-A569-85779864F8B5}" type="datetimeFigureOut">
              <a:rPr lang="en-US" smtClean="0"/>
              <a:pPr/>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233C1-C2F6-4341-B98A-8D6F9C3939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C9815-6B9E-4613-A569-85779864F8B5}" type="datetimeFigureOut">
              <a:rPr lang="en-US" smtClean="0"/>
              <a:pPr/>
              <a:t>10/25/2017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233C1-C2F6-4341-B98A-8D6F9C3939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mi_Langit_Institu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0"/>
            <a:ext cx="11434408" cy="6917817"/>
          </a:xfrm>
          <a:prstGeom prst="rect">
            <a:avLst/>
          </a:prstGeom>
        </p:spPr>
      </p:pic>
      <p:sp>
        <p:nvSpPr>
          <p:cNvPr id="3" name="Title 1"/>
          <p:cNvSpPr txBox="1">
            <a:spLocks/>
          </p:cNvSpPr>
          <p:nvPr/>
        </p:nvSpPr>
        <p:spPr>
          <a:xfrm>
            <a:off x="685800" y="2647950"/>
            <a:ext cx="7924800" cy="19240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bg1"/>
                </a:solidFill>
                <a:effectLst/>
                <a:uLnTx/>
                <a:uFillTx/>
                <a:latin typeface="Open Sans" pitchFamily="34" charset="0"/>
                <a:ea typeface="Open Sans" pitchFamily="34" charset="0"/>
                <a:cs typeface="Open Sans" pitchFamily="34" charset="0"/>
              </a:rPr>
              <a:t>Introduction to</a:t>
            </a:r>
            <a:br>
              <a:rPr kumimoji="0" lang="en-US" sz="3600" b="1" i="0" u="none" strike="noStrike" kern="1200" cap="none" spc="0" normalizeH="0" baseline="0" noProof="0" dirty="0" smtClean="0">
                <a:ln>
                  <a:noFill/>
                </a:ln>
                <a:solidFill>
                  <a:schemeClr val="bg1"/>
                </a:solidFill>
                <a:effectLst/>
                <a:uLnTx/>
                <a:uFillTx/>
                <a:latin typeface="Open Sans" pitchFamily="34" charset="0"/>
                <a:ea typeface="Open Sans" pitchFamily="34" charset="0"/>
                <a:cs typeface="Open Sans" pitchFamily="34" charset="0"/>
              </a:rPr>
            </a:br>
            <a:r>
              <a:rPr kumimoji="0" lang="en-US" sz="3600" b="1" i="0" u="none" strike="noStrike" kern="1200" cap="none" spc="0" normalizeH="0" baseline="0" noProof="0" dirty="0" smtClean="0">
                <a:ln>
                  <a:noFill/>
                </a:ln>
                <a:solidFill>
                  <a:schemeClr val="bg1"/>
                </a:solidFill>
                <a:effectLst/>
                <a:uLnTx/>
                <a:uFillTx/>
                <a:latin typeface="Open Sans" pitchFamily="34" charset="0"/>
                <a:ea typeface="Open Sans" pitchFamily="34" charset="0"/>
                <a:cs typeface="Open Sans" pitchFamily="34" charset="0"/>
              </a:rPr>
              <a:t> </a:t>
            </a:r>
            <a:r>
              <a:rPr kumimoji="0" lang="en-US" sz="7200" b="1" i="0" u="none" strike="noStrike" kern="1200" cap="none" spc="0" normalizeH="0" baseline="0" noProof="0" dirty="0" err="1" smtClean="0">
                <a:ln>
                  <a:noFill/>
                </a:ln>
                <a:solidFill>
                  <a:schemeClr val="bg1"/>
                </a:solidFill>
                <a:effectLst/>
                <a:uLnTx/>
                <a:uFillTx/>
                <a:latin typeface="Open Sans" pitchFamily="34" charset="0"/>
                <a:ea typeface="Open Sans" pitchFamily="34" charset="0"/>
                <a:cs typeface="Open Sans" pitchFamily="34" charset="0"/>
              </a:rPr>
              <a:t>Permaculture</a:t>
            </a:r>
            <a:endParaRPr kumimoji="0" lang="en-US" sz="7200" b="1" i="0" u="none" strike="noStrike" kern="1200" cap="none" spc="0" normalizeH="0" baseline="0" noProof="0" dirty="0">
              <a:ln>
                <a:noFill/>
              </a:ln>
              <a:solidFill>
                <a:schemeClr val="bg1"/>
              </a:solidFill>
              <a:effectLst/>
              <a:uLnTx/>
              <a:uFillTx/>
              <a:latin typeface="Open Sans" pitchFamily="34" charset="0"/>
              <a:ea typeface="Open Sans" pitchFamily="34" charset="0"/>
              <a:cs typeface="Open Sans" pitchFamily="34" charset="0"/>
            </a:endParaRPr>
          </a:p>
        </p:txBody>
      </p:sp>
      <p:sp>
        <p:nvSpPr>
          <p:cNvPr id="4" name="Subtitle 2"/>
          <p:cNvSpPr txBox="1">
            <a:spLocks/>
          </p:cNvSpPr>
          <p:nvPr/>
        </p:nvSpPr>
        <p:spPr>
          <a:xfrm>
            <a:off x="838200" y="5105400"/>
            <a:ext cx="7772400" cy="8382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bg1"/>
                </a:solidFill>
                <a:effectLst/>
                <a:uLnTx/>
                <a:uFillTx/>
                <a:latin typeface="Open Sans" pitchFamily="34" charset="0"/>
                <a:ea typeface="Open Sans" pitchFamily="34" charset="0"/>
                <a:cs typeface="Open Sans" pitchFamily="34" charset="0"/>
              </a:rPr>
              <a:t>A design science for sustainable land use</a:t>
            </a:r>
            <a:endParaRPr kumimoji="0" lang="en-US" sz="3000" b="0" i="0" u="none" strike="noStrike" kern="1200" cap="none" spc="0" normalizeH="0" baseline="0" noProof="0" dirty="0">
              <a:ln>
                <a:noFill/>
              </a:ln>
              <a:solidFill>
                <a:schemeClr val="bg1"/>
              </a:solidFill>
              <a:effectLst/>
              <a:uLnTx/>
              <a:uFillTx/>
              <a:latin typeface="Open Sans" pitchFamily="34" charset="0"/>
              <a:ea typeface="Open Sans" pitchFamily="34" charset="0"/>
              <a:cs typeface="Open Sans"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762000"/>
            <a:ext cx="17002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aul  daley\Downloads\Photo\Permaculture\Permakultur Presentasi\world_growth.jpg"/>
          <p:cNvPicPr>
            <a:picLocks noChangeAspect="1" noChangeArrowheads="1"/>
          </p:cNvPicPr>
          <p:nvPr/>
        </p:nvPicPr>
        <p:blipFill>
          <a:blip r:embed="rId2"/>
          <a:srcRect/>
          <a:stretch>
            <a:fillRect/>
          </a:stretch>
        </p:blipFill>
        <p:spPr bwMode="auto">
          <a:xfrm>
            <a:off x="609600" y="838200"/>
            <a:ext cx="7924799" cy="5035776"/>
          </a:xfrm>
          <a:prstGeom prst="rect">
            <a:avLst/>
          </a:prstGeom>
          <a:noFill/>
        </p:spPr>
      </p:pic>
      <p:sp>
        <p:nvSpPr>
          <p:cNvPr id="2" name="TextBox 1"/>
          <p:cNvSpPr txBox="1"/>
          <p:nvPr/>
        </p:nvSpPr>
        <p:spPr>
          <a:xfrm>
            <a:off x="609600" y="609600"/>
            <a:ext cx="6477000" cy="369332"/>
          </a:xfrm>
          <a:prstGeom prst="rect">
            <a:avLst/>
          </a:prstGeom>
          <a:noFill/>
        </p:spPr>
        <p:txBody>
          <a:bodyPr wrap="square" rtlCol="0">
            <a:spAutoFit/>
          </a:bodyPr>
          <a:lstStyle/>
          <a:p>
            <a:r>
              <a:rPr lang="en-US" b="1" dirty="0" smtClean="0"/>
              <a:t>A response to globally interconnected issues </a:t>
            </a:r>
            <a:endParaRPr lang="en-US"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wth_planet.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4876800"/>
            <a:ext cx="5880100" cy="1384300"/>
          </a:xfrm>
          <a:prstGeom prst="rect">
            <a:avLst/>
          </a:prstGeom>
        </p:spPr>
      </p:pic>
      <p:pic>
        <p:nvPicPr>
          <p:cNvPr id="5" name="Picture 4" descr="6-growing-global-stresses-and-how-to-handle-them-59-72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0"/>
            <a:ext cx="9144000" cy="6858000"/>
          </a:xfrm>
          <a:prstGeom prst="rect">
            <a:avLst/>
          </a:prstGeom>
        </p:spPr>
      </p:pic>
    </p:spTree>
    <p:extLst>
      <p:ext uri="{BB962C8B-B14F-4D97-AF65-F5344CB8AC3E}">
        <p14:creationId xmlns:p14="http://schemas.microsoft.com/office/powerpoint/2010/main" val="1960294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C:\Users\paul  daley\Downloads\Photo\Permaculture\Permakultur Presentasi\Earth-on-whit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2514600"/>
            <a:ext cx="2133600" cy="2133600"/>
          </a:xfrm>
          <a:prstGeom prst="rect">
            <a:avLst/>
          </a:prstGeom>
          <a:noFill/>
        </p:spPr>
      </p:pic>
      <p:pic>
        <p:nvPicPr>
          <p:cNvPr id="14338" name="Picture 2" descr="C:\Users\paul  daley\Downloads\Photo\Permaculture\Permakultur Presentasi\plastic_waste.jpg"/>
          <p:cNvPicPr>
            <a:picLocks noChangeAspect="1" noChangeArrowheads="1"/>
          </p:cNvPicPr>
          <p:nvPr/>
        </p:nvPicPr>
        <p:blipFill>
          <a:blip r:embed="rId3"/>
          <a:srcRect/>
          <a:stretch>
            <a:fillRect/>
          </a:stretch>
        </p:blipFill>
        <p:spPr bwMode="auto">
          <a:xfrm>
            <a:off x="533400" y="685800"/>
            <a:ext cx="2600325" cy="1762125"/>
          </a:xfrm>
          <a:prstGeom prst="rect">
            <a:avLst/>
          </a:prstGeom>
          <a:noFill/>
        </p:spPr>
      </p:pic>
      <p:pic>
        <p:nvPicPr>
          <p:cNvPr id="14340" name="Picture 4" descr="C:\Users\paul  daley\Downloads\Photo\Permaculture\Permakultur Presentasi\oil_spill.jpg"/>
          <p:cNvPicPr>
            <a:picLocks noChangeAspect="1" noChangeArrowheads="1"/>
          </p:cNvPicPr>
          <p:nvPr/>
        </p:nvPicPr>
        <p:blipFill>
          <a:blip r:embed="rId4"/>
          <a:srcRect/>
          <a:stretch>
            <a:fillRect/>
          </a:stretch>
        </p:blipFill>
        <p:spPr bwMode="auto">
          <a:xfrm>
            <a:off x="3352800" y="685800"/>
            <a:ext cx="2543175" cy="1790700"/>
          </a:xfrm>
          <a:prstGeom prst="rect">
            <a:avLst/>
          </a:prstGeom>
          <a:noFill/>
        </p:spPr>
      </p:pic>
      <p:pic>
        <p:nvPicPr>
          <p:cNvPr id="14341" name="Picture 5" descr="C:\Users\paul  daley\Downloads\Photo\Permaculture\Permakultur Presentasi\deforestation.jpg"/>
          <p:cNvPicPr>
            <a:picLocks noChangeAspect="1" noChangeArrowheads="1"/>
          </p:cNvPicPr>
          <p:nvPr/>
        </p:nvPicPr>
        <p:blipFill>
          <a:blip r:embed="rId5"/>
          <a:srcRect/>
          <a:stretch>
            <a:fillRect/>
          </a:stretch>
        </p:blipFill>
        <p:spPr bwMode="auto">
          <a:xfrm>
            <a:off x="3429000" y="4724400"/>
            <a:ext cx="2514600" cy="1733550"/>
          </a:xfrm>
          <a:prstGeom prst="rect">
            <a:avLst/>
          </a:prstGeom>
          <a:noFill/>
        </p:spPr>
      </p:pic>
      <p:pic>
        <p:nvPicPr>
          <p:cNvPr id="14342" name="Picture 6" descr="C:\Users\paul  daley\Downloads\Photo\Permaculture\Permakultur Presentasi\fossilfuel.jpg"/>
          <p:cNvPicPr>
            <a:picLocks noChangeAspect="1" noChangeArrowheads="1"/>
          </p:cNvPicPr>
          <p:nvPr/>
        </p:nvPicPr>
        <p:blipFill>
          <a:blip r:embed="rId6"/>
          <a:srcRect/>
          <a:stretch>
            <a:fillRect/>
          </a:stretch>
        </p:blipFill>
        <p:spPr bwMode="auto">
          <a:xfrm>
            <a:off x="533400" y="4724400"/>
            <a:ext cx="2667000" cy="1714500"/>
          </a:xfrm>
          <a:prstGeom prst="rect">
            <a:avLst/>
          </a:prstGeom>
          <a:noFill/>
        </p:spPr>
      </p:pic>
      <p:pic>
        <p:nvPicPr>
          <p:cNvPr id="14343" name="Picture 7" descr="C:\Users\paul  daley\Downloads\Photo\Permaculture\Permakultur Presentasi\orangutan_displaced.jpg"/>
          <p:cNvPicPr>
            <a:picLocks noChangeAspect="1" noChangeArrowheads="1"/>
          </p:cNvPicPr>
          <p:nvPr/>
        </p:nvPicPr>
        <p:blipFill>
          <a:blip r:embed="rId7"/>
          <a:srcRect/>
          <a:stretch>
            <a:fillRect/>
          </a:stretch>
        </p:blipFill>
        <p:spPr bwMode="auto">
          <a:xfrm>
            <a:off x="533400" y="2743200"/>
            <a:ext cx="2609850" cy="1752600"/>
          </a:xfrm>
          <a:prstGeom prst="rect">
            <a:avLst/>
          </a:prstGeom>
          <a:noFill/>
        </p:spPr>
      </p:pic>
      <p:pic>
        <p:nvPicPr>
          <p:cNvPr id="14345" name="Picture 9" descr="C:\Users\paul  daley\Downloads\Photo\Permaculture\Permakultur Presentasi\plastics.jpg"/>
          <p:cNvPicPr>
            <a:picLocks noChangeAspect="1" noChangeArrowheads="1"/>
          </p:cNvPicPr>
          <p:nvPr/>
        </p:nvPicPr>
        <p:blipFill>
          <a:blip r:embed="rId8"/>
          <a:srcRect/>
          <a:stretch>
            <a:fillRect/>
          </a:stretch>
        </p:blipFill>
        <p:spPr bwMode="auto">
          <a:xfrm>
            <a:off x="6172200" y="4724400"/>
            <a:ext cx="2438400" cy="1733550"/>
          </a:xfrm>
          <a:prstGeom prst="rect">
            <a:avLst/>
          </a:prstGeom>
          <a:noFill/>
        </p:spPr>
      </p:pic>
      <p:pic>
        <p:nvPicPr>
          <p:cNvPr id="14346" name="Picture 10" descr="C:\Users\paul  daley\Downloads\Photo\Permaculture\Permakultur Presentasi\soil_erosion.jpg"/>
          <p:cNvPicPr>
            <a:picLocks noChangeAspect="1" noChangeArrowheads="1"/>
          </p:cNvPicPr>
          <p:nvPr/>
        </p:nvPicPr>
        <p:blipFill>
          <a:blip r:embed="rId9"/>
          <a:srcRect/>
          <a:stretch>
            <a:fillRect/>
          </a:stretch>
        </p:blipFill>
        <p:spPr bwMode="auto">
          <a:xfrm>
            <a:off x="6096000" y="685800"/>
            <a:ext cx="2438400" cy="1752600"/>
          </a:xfrm>
          <a:prstGeom prst="rect">
            <a:avLst/>
          </a:prstGeom>
          <a:noFill/>
        </p:spPr>
      </p:pic>
      <p:pic>
        <p:nvPicPr>
          <p:cNvPr id="14347" name="Picture 11" descr="C:\Users\paul  daley\Downloads\Photo\Permaculture\Permakultur Presentasi\soil_degradation.jpg"/>
          <p:cNvPicPr>
            <a:picLocks noChangeAspect="1" noChangeArrowheads="1"/>
          </p:cNvPicPr>
          <p:nvPr/>
        </p:nvPicPr>
        <p:blipFill>
          <a:blip r:embed="rId10"/>
          <a:srcRect/>
          <a:stretch>
            <a:fillRect/>
          </a:stretch>
        </p:blipFill>
        <p:spPr bwMode="auto">
          <a:xfrm>
            <a:off x="6172200" y="2667000"/>
            <a:ext cx="2438400" cy="19018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ergy_futu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1600200"/>
            <a:ext cx="7620000" cy="4508500"/>
          </a:xfrm>
          <a:prstGeom prst="rect">
            <a:avLst/>
          </a:prstGeom>
        </p:spPr>
      </p:pic>
      <p:sp>
        <p:nvSpPr>
          <p:cNvPr id="2" name="TextBox 1"/>
          <p:cNvSpPr txBox="1"/>
          <p:nvPr/>
        </p:nvSpPr>
        <p:spPr>
          <a:xfrm>
            <a:off x="914400" y="685800"/>
            <a:ext cx="7391400" cy="523220"/>
          </a:xfrm>
          <a:prstGeom prst="rect">
            <a:avLst/>
          </a:prstGeom>
          <a:noFill/>
        </p:spPr>
        <p:txBody>
          <a:bodyPr wrap="square" rtlCol="0">
            <a:spAutoFit/>
          </a:bodyPr>
          <a:lstStyle/>
          <a:p>
            <a:r>
              <a:rPr lang="en-US" sz="2800" dirty="0" smtClean="0"/>
              <a:t>Designing and Planning for the future… </a:t>
            </a:r>
            <a:endParaRPr lang="en-US" sz="2800" dirty="0"/>
          </a:p>
        </p:txBody>
      </p:sp>
    </p:spTree>
    <p:extLst>
      <p:ext uri="{BB962C8B-B14F-4D97-AF65-F5344CB8AC3E}">
        <p14:creationId xmlns:p14="http://schemas.microsoft.com/office/powerpoint/2010/main" val="3571819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685800"/>
            <a:ext cx="7307242" cy="5539979"/>
          </a:xfrm>
          <a:prstGeom prst="rect">
            <a:avLst/>
          </a:prstGeom>
        </p:spPr>
        <p:txBody>
          <a:bodyPr wrap="square">
            <a:spAutoFit/>
          </a:bodyPr>
          <a:lstStyle/>
          <a:p>
            <a:r>
              <a:rPr lang="en-US" sz="2800" i="1" dirty="0">
                <a:latin typeface="Century Gothic"/>
                <a:cs typeface="Century Gothic"/>
              </a:rPr>
              <a:t>“The greatest change we need to make is from consumption to production, </a:t>
            </a:r>
            <a:endParaRPr lang="en-US" sz="2800" i="1" dirty="0" smtClean="0">
              <a:latin typeface="Century Gothic"/>
              <a:cs typeface="Century Gothic"/>
            </a:endParaRPr>
          </a:p>
          <a:p>
            <a:r>
              <a:rPr lang="en-US" sz="2800" i="1" dirty="0" smtClean="0">
                <a:latin typeface="Century Gothic"/>
                <a:cs typeface="Century Gothic"/>
              </a:rPr>
              <a:t>even </a:t>
            </a:r>
            <a:r>
              <a:rPr lang="en-US" sz="2800" i="1" dirty="0">
                <a:latin typeface="Century Gothic"/>
                <a:cs typeface="Century Gothic"/>
              </a:rPr>
              <a:t>if on a small scale, </a:t>
            </a:r>
            <a:endParaRPr lang="en-US" sz="2800" i="1" dirty="0" smtClean="0">
              <a:latin typeface="Century Gothic"/>
              <a:cs typeface="Century Gothic"/>
            </a:endParaRPr>
          </a:p>
          <a:p>
            <a:r>
              <a:rPr lang="en-US" sz="2800" i="1" dirty="0" smtClean="0">
                <a:latin typeface="Century Gothic"/>
                <a:cs typeface="Century Gothic"/>
              </a:rPr>
              <a:t>in </a:t>
            </a:r>
            <a:r>
              <a:rPr lang="en-US" sz="2800" i="1" dirty="0">
                <a:latin typeface="Century Gothic"/>
                <a:cs typeface="Century Gothic"/>
              </a:rPr>
              <a:t>our own gardens. </a:t>
            </a:r>
            <a:endParaRPr lang="en-US" sz="2800" i="1" dirty="0" smtClean="0">
              <a:latin typeface="Century Gothic"/>
              <a:cs typeface="Century Gothic"/>
            </a:endParaRPr>
          </a:p>
          <a:p>
            <a:endParaRPr lang="en-US" sz="2800" i="1" dirty="0">
              <a:latin typeface="Century Gothic"/>
              <a:cs typeface="Century Gothic"/>
            </a:endParaRPr>
          </a:p>
          <a:p>
            <a:r>
              <a:rPr lang="en-US" sz="2800" i="1" dirty="0" smtClean="0">
                <a:latin typeface="Century Gothic"/>
                <a:cs typeface="Century Gothic"/>
              </a:rPr>
              <a:t>If </a:t>
            </a:r>
            <a:r>
              <a:rPr lang="en-US" sz="2800" i="1" dirty="0">
                <a:latin typeface="Century Gothic"/>
                <a:cs typeface="Century Gothic"/>
              </a:rPr>
              <a:t>only 10% of us do this, there is enough for everyone. Hence the futility of revolutionaries who have no gardens, who depend on the very system they attack, and who produce words and bullets, not food and shelter.” </a:t>
            </a:r>
            <a:endParaRPr lang="en-US" sz="2800" i="1" dirty="0" smtClean="0">
              <a:latin typeface="Century Gothic"/>
              <a:cs typeface="Century Gothic"/>
            </a:endParaRPr>
          </a:p>
          <a:p>
            <a:endParaRPr lang="en-US" sz="2800" dirty="0">
              <a:latin typeface="Century Gothic"/>
              <a:cs typeface="Century Gothic"/>
            </a:endParaRPr>
          </a:p>
          <a:p>
            <a:r>
              <a:rPr lang="en-US" dirty="0" smtClean="0"/>
              <a:t>                                                                                            </a:t>
            </a:r>
            <a:r>
              <a:rPr lang="en-US" b="1" dirty="0" smtClean="0"/>
              <a:t>   ― </a:t>
            </a:r>
            <a:r>
              <a:rPr lang="en-US" b="1" dirty="0"/>
              <a:t>Bill </a:t>
            </a:r>
            <a:r>
              <a:rPr lang="en-US" b="1" dirty="0" err="1"/>
              <a:t>Mollison</a:t>
            </a:r>
            <a:endParaRPr lang="en-US" b="1" dirty="0"/>
          </a:p>
        </p:txBody>
      </p:sp>
    </p:spTree>
    <p:extLst>
      <p:ext uri="{BB962C8B-B14F-4D97-AF65-F5344CB8AC3E}">
        <p14:creationId xmlns:p14="http://schemas.microsoft.com/office/powerpoint/2010/main" val="2705326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aul  daley\Downloads\Photo\Permaculture\Permakultur Presentasi\forest_cycles.jpg"/>
          <p:cNvPicPr>
            <a:picLocks noChangeAspect="1" noChangeArrowheads="1"/>
          </p:cNvPicPr>
          <p:nvPr/>
        </p:nvPicPr>
        <p:blipFill>
          <a:blip r:embed="rId2"/>
          <a:srcRect/>
          <a:stretch>
            <a:fillRect/>
          </a:stretch>
        </p:blipFill>
        <p:spPr bwMode="auto">
          <a:xfrm>
            <a:off x="1143000" y="1219200"/>
            <a:ext cx="2743200" cy="2688254"/>
          </a:xfrm>
          <a:prstGeom prst="rect">
            <a:avLst/>
          </a:prstGeom>
          <a:noFill/>
          <a:effectLst>
            <a:outerShdw blurRad="50800" dist="38100" dir="18900000" algn="bl" rotWithShape="0">
              <a:prstClr val="black">
                <a:alpha val="40000"/>
              </a:prstClr>
            </a:outerShdw>
          </a:effectLst>
        </p:spPr>
      </p:pic>
      <p:pic>
        <p:nvPicPr>
          <p:cNvPr id="12291" name="Picture 3" descr="C:\Users\paul  daley\Downloads\Photo\Permaculture\Permakultur Presentasi\recycle_symbol.jpg"/>
          <p:cNvPicPr>
            <a:picLocks noChangeAspect="1" noChangeArrowheads="1"/>
          </p:cNvPicPr>
          <p:nvPr/>
        </p:nvPicPr>
        <p:blipFill>
          <a:blip r:embed="rId3"/>
          <a:srcRect/>
          <a:stretch>
            <a:fillRect/>
          </a:stretch>
        </p:blipFill>
        <p:spPr bwMode="auto">
          <a:xfrm>
            <a:off x="1143000" y="4267200"/>
            <a:ext cx="2133600" cy="2143125"/>
          </a:xfrm>
          <a:prstGeom prst="rect">
            <a:avLst/>
          </a:prstGeom>
          <a:noFill/>
        </p:spPr>
      </p:pic>
      <p:pic>
        <p:nvPicPr>
          <p:cNvPr id="12292" name="Picture 4" descr="C:\Users\paul  daley\Downloads\Photo\Permaculture\Permakultur Presentasi\watercyc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4191000"/>
            <a:ext cx="2799549" cy="2297561"/>
          </a:xfrm>
          <a:prstGeom prst="rect">
            <a:avLst/>
          </a:prstGeom>
          <a:noFill/>
        </p:spPr>
      </p:pic>
      <p:pic>
        <p:nvPicPr>
          <p:cNvPr id="12293" name="Picture 5" descr="C:\Users\paul  daley\Downloads\Photo\Permaculture\Permakultur Presentasi\Earth-on-whit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1066800"/>
            <a:ext cx="2770187" cy="2770187"/>
          </a:xfrm>
          <a:prstGeom prst="rect">
            <a:avLst/>
          </a:prstGeom>
          <a:noFill/>
        </p:spPr>
      </p:pic>
      <p:sp>
        <p:nvSpPr>
          <p:cNvPr id="2" name="TextBox 1"/>
          <p:cNvSpPr txBox="1"/>
          <p:nvPr/>
        </p:nvSpPr>
        <p:spPr>
          <a:xfrm>
            <a:off x="762000" y="381000"/>
            <a:ext cx="7620000" cy="369332"/>
          </a:xfrm>
          <a:prstGeom prst="rect">
            <a:avLst/>
          </a:prstGeom>
          <a:noFill/>
        </p:spPr>
        <p:txBody>
          <a:bodyPr wrap="square" rtlCol="0">
            <a:spAutoFit/>
          </a:bodyPr>
          <a:lstStyle/>
          <a:p>
            <a:r>
              <a:rPr lang="en-US" dirty="0" smtClean="0"/>
              <a:t>Permaculture design is based on the natural patterns and cycles found in nature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maGrap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339881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aul  daley\Downloads\Photo\Permaculture\Permakultur Presentasi\principle_1.gif"/>
          <p:cNvPicPr>
            <a:picLocks noChangeAspect="1" noChangeArrowheads="1"/>
          </p:cNvPicPr>
          <p:nvPr/>
        </p:nvPicPr>
        <p:blipFill>
          <a:blip r:embed="rId2"/>
          <a:srcRect/>
          <a:stretch>
            <a:fillRect/>
          </a:stretch>
        </p:blipFill>
        <p:spPr bwMode="auto">
          <a:xfrm>
            <a:off x="990600" y="762000"/>
            <a:ext cx="4495800" cy="3416808"/>
          </a:xfrm>
          <a:prstGeom prst="rect">
            <a:avLst/>
          </a:prstGeom>
          <a:noFill/>
        </p:spPr>
      </p:pic>
      <p:sp>
        <p:nvSpPr>
          <p:cNvPr id="5" name="TextBox 4"/>
          <p:cNvSpPr txBox="1"/>
          <p:nvPr/>
        </p:nvSpPr>
        <p:spPr>
          <a:xfrm>
            <a:off x="1066800" y="4267200"/>
            <a:ext cx="7543800" cy="1569660"/>
          </a:xfrm>
          <a:prstGeom prst="rect">
            <a:avLst/>
          </a:prstGeom>
          <a:noFill/>
        </p:spPr>
        <p:txBody>
          <a:bodyPr wrap="square" rtlCol="0">
            <a:spAutoFit/>
          </a:bodyPr>
          <a:lstStyle/>
          <a:p>
            <a:r>
              <a:rPr lang="en-US" sz="2400" dirty="0">
                <a:latin typeface="Century Gothic"/>
                <a:cs typeface="Century Gothic"/>
              </a:rPr>
              <a:t>By taking the time </a:t>
            </a:r>
            <a:r>
              <a:rPr lang="en-US" sz="2400" dirty="0" smtClean="0">
                <a:latin typeface="Century Gothic"/>
                <a:cs typeface="Century Gothic"/>
              </a:rPr>
              <a:t>to slow down and </a:t>
            </a:r>
            <a:r>
              <a:rPr lang="en-US" sz="2400" dirty="0">
                <a:latin typeface="Century Gothic"/>
                <a:cs typeface="Century Gothic"/>
              </a:rPr>
              <a:t>engage with </a:t>
            </a:r>
            <a:r>
              <a:rPr lang="en-US" sz="2400" dirty="0" smtClean="0">
                <a:latin typeface="Century Gothic"/>
                <a:cs typeface="Century Gothic"/>
              </a:rPr>
              <a:t>nature and our community </a:t>
            </a:r>
            <a:r>
              <a:rPr lang="en-US" sz="2400" dirty="0">
                <a:latin typeface="Century Gothic"/>
                <a:cs typeface="Century Gothic"/>
              </a:rPr>
              <a:t>we can design solutions that suit our particular situation</a:t>
            </a:r>
            <a:r>
              <a:rPr lang="en-US" sz="2400" dirty="0" smtClean="0">
                <a:latin typeface="Century Gothic"/>
                <a:cs typeface="Century Gothic"/>
              </a:rPr>
              <a:t>. Observe and interact with your community and the land.</a:t>
            </a:r>
            <a:endParaRPr lang="en-US" sz="2400" dirty="0">
              <a:latin typeface="Century Gothic"/>
              <a:cs typeface="Century Gothic"/>
            </a:endParaRPr>
          </a:p>
        </p:txBody>
      </p:sp>
      <p:pic>
        <p:nvPicPr>
          <p:cNvPr id="2" name="Picture 1" descr="BL_Kebun_Pang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762000"/>
            <a:ext cx="3843740" cy="2276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_krisna_petan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4800"/>
            <a:ext cx="9144000" cy="6096000"/>
          </a:xfrm>
          <a:prstGeom prst="rect">
            <a:avLst/>
          </a:prstGeom>
        </p:spPr>
      </p:pic>
    </p:spTree>
    <p:extLst>
      <p:ext uri="{BB962C8B-B14F-4D97-AF65-F5344CB8AC3E}">
        <p14:creationId xmlns:p14="http://schemas.microsoft.com/office/powerpoint/2010/main" val="1668169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495800"/>
            <a:ext cx="8077200" cy="1782763"/>
          </a:xfrm>
        </p:spPr>
        <p:txBody>
          <a:bodyPr>
            <a:normAutofit/>
          </a:bodyPr>
          <a:lstStyle/>
          <a:p>
            <a:pPr>
              <a:buNone/>
            </a:pPr>
            <a:r>
              <a:rPr lang="en-US" sz="2400" dirty="0" smtClean="0">
                <a:latin typeface="Century Gothic"/>
                <a:cs typeface="Century Gothic"/>
              </a:rPr>
              <a:t>    Develop </a:t>
            </a:r>
            <a:r>
              <a:rPr lang="en-US" sz="2400" dirty="0">
                <a:latin typeface="Century Gothic"/>
                <a:cs typeface="Century Gothic"/>
              </a:rPr>
              <a:t>systems that collect </a:t>
            </a:r>
            <a:r>
              <a:rPr lang="en-US" sz="2400" dirty="0" smtClean="0">
                <a:latin typeface="Century Gothic"/>
                <a:cs typeface="Century Gothic"/>
              </a:rPr>
              <a:t>and utilize naturally abundant resources; such as energy from the sun (photosynthesis) catch and store water in the landscape and use gravity to utilize. </a:t>
            </a:r>
            <a:endParaRPr lang="en-US" sz="2400" dirty="0">
              <a:latin typeface="Century Gothic"/>
              <a:cs typeface="Century Gothic"/>
            </a:endParaRPr>
          </a:p>
        </p:txBody>
      </p:sp>
      <p:pic>
        <p:nvPicPr>
          <p:cNvPr id="5122" name="Picture 2" descr="C:\Users\paul  daley\Downloads\Photo\Permaculture\Permakultur Presentasi\principle_2.gif"/>
          <p:cNvPicPr>
            <a:picLocks noChangeAspect="1" noChangeArrowheads="1"/>
          </p:cNvPicPr>
          <p:nvPr/>
        </p:nvPicPr>
        <p:blipFill>
          <a:blip r:embed="rId2"/>
          <a:srcRect/>
          <a:stretch>
            <a:fillRect/>
          </a:stretch>
        </p:blipFill>
        <p:spPr bwMode="auto">
          <a:xfrm>
            <a:off x="838200" y="914400"/>
            <a:ext cx="4419600" cy="3358896"/>
          </a:xfrm>
          <a:prstGeom prst="rect">
            <a:avLst/>
          </a:prstGeom>
          <a:noFill/>
        </p:spPr>
      </p:pic>
      <p:pic>
        <p:nvPicPr>
          <p:cNvPr id="2" name="Picture 1" descr="IMG_27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838200"/>
            <a:ext cx="38862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350" y="228600"/>
            <a:ext cx="7924800" cy="533400"/>
          </a:xfrm>
        </p:spPr>
        <p:txBody>
          <a:bodyPr>
            <a:normAutofit fontScale="90000"/>
          </a:bodyPr>
          <a:lstStyle/>
          <a:p>
            <a:pPr algn="l"/>
            <a:r>
              <a:rPr lang="id-ID" sz="3100" b="1" dirty="0" smtClean="0">
                <a:latin typeface="Goudy Old Style" pitchFamily="18" charset="0"/>
              </a:rPr>
              <a:t/>
            </a:r>
            <a:br>
              <a:rPr lang="id-ID" sz="3100" b="1" dirty="0" smtClean="0">
                <a:latin typeface="Goudy Old Style" pitchFamily="18" charset="0"/>
              </a:rPr>
            </a:br>
            <a:r>
              <a:rPr lang="id-ID" sz="3100" b="1" dirty="0" smtClean="0">
                <a:latin typeface="Goudy Old Style" pitchFamily="18" charset="0"/>
              </a:rPr>
              <a:t>-  </a:t>
            </a:r>
            <a:r>
              <a:rPr lang="id-ID" sz="2200" b="1" dirty="0" smtClean="0">
                <a:latin typeface="Adobe Gothic Std B" pitchFamily="34" charset="-128"/>
                <a:ea typeface="Adobe Gothic Std B" pitchFamily="34" charset="-128"/>
              </a:rPr>
              <a:t>Filsafat dan gaya hidup berkelanjutan yang menggabungkan</a:t>
            </a:r>
            <a:br>
              <a:rPr lang="id-ID" sz="2200" b="1" dirty="0" smtClean="0">
                <a:latin typeface="Adobe Gothic Std B" pitchFamily="34" charset="-128"/>
                <a:ea typeface="Adobe Gothic Std B" pitchFamily="34" charset="-128"/>
              </a:rPr>
            </a:br>
            <a:r>
              <a:rPr lang="id-ID" sz="2200" b="1" dirty="0">
                <a:latin typeface="Adobe Gothic Std B" pitchFamily="34" charset="-128"/>
                <a:ea typeface="Adobe Gothic Std B" pitchFamily="34" charset="-128"/>
              </a:rPr>
              <a:t> </a:t>
            </a:r>
            <a:r>
              <a:rPr lang="id-ID" sz="2200" b="1" dirty="0" smtClean="0">
                <a:latin typeface="Adobe Gothic Std B" pitchFamily="34" charset="-128"/>
                <a:ea typeface="Adobe Gothic Std B" pitchFamily="34" charset="-128"/>
              </a:rPr>
              <a:t>   komponen-komponen</a:t>
            </a:r>
            <a:r>
              <a:rPr lang="id-ID" sz="3100" b="1" dirty="0" smtClean="0">
                <a:latin typeface="Goudy Old Style" pitchFamily="18" charset="0"/>
              </a:rPr>
              <a:t>:</a:t>
            </a:r>
            <a:endParaRPr lang="en-US" sz="3100" b="1" dirty="0">
              <a:latin typeface="Goudy Old Style" pitchFamily="18" charset="0"/>
            </a:endParaRPr>
          </a:p>
        </p:txBody>
      </p:sp>
      <p:sp>
        <p:nvSpPr>
          <p:cNvPr id="8" name="TextBox 7"/>
          <p:cNvSpPr txBox="1"/>
          <p:nvPr/>
        </p:nvSpPr>
        <p:spPr>
          <a:xfrm>
            <a:off x="438150" y="1482804"/>
            <a:ext cx="7620000" cy="5816977"/>
          </a:xfrm>
          <a:prstGeom prst="rect">
            <a:avLst/>
          </a:prstGeom>
          <a:noFill/>
        </p:spPr>
        <p:txBody>
          <a:bodyPr wrap="square" rtlCol="0">
            <a:spAutoFit/>
          </a:bodyPr>
          <a:lstStyle/>
          <a:p>
            <a:r>
              <a:rPr lang="id-ID" sz="2000" dirty="0" smtClean="0">
                <a:latin typeface="Century Gothic"/>
                <a:cs typeface="Century Gothic"/>
              </a:rPr>
              <a:t>*   Pengetahuan ekologis</a:t>
            </a:r>
          </a:p>
          <a:p>
            <a:pPr marL="342900" indent="-342900">
              <a:buFont typeface="Arial" charset="0"/>
              <a:buChar char="•"/>
            </a:pPr>
            <a:r>
              <a:rPr lang="id-ID" sz="2000" dirty="0" smtClean="0">
                <a:latin typeface="Century Gothic"/>
              </a:rPr>
              <a:t>Design produksi</a:t>
            </a:r>
          </a:p>
          <a:p>
            <a:pPr marL="342900" indent="-342900">
              <a:buFont typeface="Arial" charset="0"/>
              <a:buChar char="•"/>
            </a:pPr>
            <a:r>
              <a:rPr lang="id-ID" sz="2000" dirty="0" smtClean="0">
                <a:latin typeface="Century Gothic"/>
              </a:rPr>
              <a:t>Teknologi Tepat Guna ramah lingkungan</a:t>
            </a:r>
          </a:p>
          <a:p>
            <a:pPr marL="285750" indent="-285750">
              <a:buFont typeface="Arial" charset="0"/>
              <a:buChar char="•"/>
            </a:pPr>
            <a:r>
              <a:rPr lang="id-ID" sz="2000" dirty="0" smtClean="0">
                <a:latin typeface="Century Gothic"/>
              </a:rPr>
              <a:t> Budaya setempat</a:t>
            </a:r>
          </a:p>
          <a:p>
            <a:endParaRPr lang="en-US" dirty="0" smtClean="0"/>
          </a:p>
          <a:p>
            <a:pPr marL="285750" indent="-285750">
              <a:buFontTx/>
              <a:buChar char="-"/>
            </a:pPr>
            <a:r>
              <a:rPr lang="id-ID" sz="2000" dirty="0" smtClean="0">
                <a:latin typeface="Adobe Gothic Std B" pitchFamily="34" charset="-128"/>
                <a:ea typeface="Adobe Gothic Std B" pitchFamily="34" charset="-128"/>
              </a:rPr>
              <a:t>Merupakan  pengelolaan pertanian dan peternakan  yang dapat meningkatkan kualitas lahan agar memberikan hasil bumi dan pendapatan serta tetap berkelanjutan hingga masa depan.</a:t>
            </a:r>
          </a:p>
          <a:p>
            <a:pPr marL="285750" indent="-285750">
              <a:buFontTx/>
              <a:buChar char="-"/>
            </a:pPr>
            <a:endParaRPr lang="id-ID" sz="2000" dirty="0">
              <a:latin typeface="Adobe Gothic Std B" pitchFamily="34" charset="-128"/>
              <a:ea typeface="Adobe Gothic Std B" pitchFamily="34" charset="-128"/>
            </a:endParaRPr>
          </a:p>
          <a:p>
            <a:pPr marL="285750" indent="-285750">
              <a:buFontTx/>
              <a:buChar char="-"/>
            </a:pPr>
            <a:r>
              <a:rPr lang="id-ID" sz="2000" dirty="0" smtClean="0">
                <a:latin typeface="Adobe Gothic Std B" pitchFamily="34" charset="-128"/>
                <a:ea typeface="Adobe Gothic Std B" pitchFamily="34" charset="-128"/>
              </a:rPr>
              <a:t>Integrasi harmonis alam, binatang dan manusia dengan menerapkan teknologi yang sesuai untuk menghindari rusaknya alam dan punahnya habitas berbagai spesies</a:t>
            </a:r>
          </a:p>
          <a:p>
            <a:pPr marL="285750" indent="-285750">
              <a:buFontTx/>
              <a:buChar char="-"/>
            </a:pPr>
            <a:endParaRPr lang="id-ID" sz="2000" dirty="0">
              <a:latin typeface="Adobe Gothic Std B" pitchFamily="34" charset="-128"/>
              <a:ea typeface="Adobe Gothic Std B" pitchFamily="34" charset="-128"/>
            </a:endParaRPr>
          </a:p>
          <a:p>
            <a:pPr marL="285750" indent="-285750">
              <a:buFontTx/>
              <a:buChar char="-"/>
            </a:pPr>
            <a:r>
              <a:rPr lang="id-ID" sz="2000" smtClean="0">
                <a:latin typeface="Adobe Gothic Std B" pitchFamily="34" charset="-128"/>
                <a:ea typeface="Adobe Gothic Std B" pitchFamily="34" charset="-128"/>
              </a:rPr>
              <a:t>Perusak &gt;&gt;&gt; manusia &gt;&gt;&gt; mind set dan aktivitasnya harus dirubah &gt;&gt;&gt; perhatikan lingkungan dan budaya</a:t>
            </a:r>
            <a:endParaRPr lang="id-ID" sz="2000" dirty="0" smtClean="0">
              <a:latin typeface="Adobe Gothic Std B" pitchFamily="34" charset="-128"/>
              <a:ea typeface="Adobe Gothic Std B" pitchFamily="34" charset="-128"/>
            </a:endParaRPr>
          </a:p>
          <a:p>
            <a:pPr marL="285750" indent="-285750">
              <a:buFontTx/>
              <a:buChar char="-"/>
            </a:pPr>
            <a:endParaRPr lang="en-US" dirty="0" smtClean="0"/>
          </a:p>
          <a:p>
            <a:r>
              <a:rPr lang="en-US" dirty="0" smtClean="0"/>
              <a:t/>
            </a:r>
            <a:br>
              <a:rPr lang="en-US" dirty="0" smtClean="0"/>
            </a:br>
            <a:endParaRPr lang="en-US" dirty="0"/>
          </a:p>
        </p:txBody>
      </p:sp>
    </p:spTree>
    <p:extLst>
      <p:ext uri="{BB962C8B-B14F-4D97-AF65-F5344CB8AC3E}">
        <p14:creationId xmlns:p14="http://schemas.microsoft.com/office/powerpoint/2010/main" val="1413895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49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125051"/>
          </a:xfrm>
          <a:prstGeom prst="rect">
            <a:avLst/>
          </a:prstGeom>
        </p:spPr>
      </p:pic>
    </p:spTree>
    <p:extLst>
      <p:ext uri="{BB962C8B-B14F-4D97-AF65-F5344CB8AC3E}">
        <p14:creationId xmlns:p14="http://schemas.microsoft.com/office/powerpoint/2010/main" val="6472218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419600"/>
            <a:ext cx="8229600" cy="2697163"/>
          </a:xfrm>
        </p:spPr>
        <p:txBody>
          <a:bodyPr>
            <a:normAutofit/>
          </a:bodyPr>
          <a:lstStyle/>
          <a:p>
            <a:pPr>
              <a:buNone/>
            </a:pPr>
            <a:r>
              <a:rPr lang="en-US" sz="2800" dirty="0">
                <a:latin typeface="Century Gothic"/>
                <a:cs typeface="Century Gothic"/>
              </a:rPr>
              <a:t>Ensure that you are getting truly useful </a:t>
            </a:r>
            <a:endParaRPr lang="en-US" sz="2800" dirty="0" smtClean="0">
              <a:latin typeface="Century Gothic"/>
              <a:cs typeface="Century Gothic"/>
            </a:endParaRPr>
          </a:p>
          <a:p>
            <a:pPr>
              <a:buNone/>
            </a:pPr>
            <a:r>
              <a:rPr lang="en-US" sz="2800" dirty="0" smtClean="0">
                <a:latin typeface="Century Gothic"/>
                <a:cs typeface="Century Gothic"/>
              </a:rPr>
              <a:t>rewards </a:t>
            </a:r>
            <a:r>
              <a:rPr lang="en-US" sz="2800" dirty="0">
                <a:latin typeface="Century Gothic"/>
                <a:cs typeface="Century Gothic"/>
              </a:rPr>
              <a:t>as part of the working you are </a:t>
            </a:r>
            <a:r>
              <a:rPr lang="en-US" sz="2800" dirty="0" smtClean="0">
                <a:latin typeface="Century Gothic"/>
                <a:cs typeface="Century Gothic"/>
              </a:rPr>
              <a:t>doing.</a:t>
            </a:r>
          </a:p>
          <a:p>
            <a:pPr>
              <a:buNone/>
            </a:pPr>
            <a:r>
              <a:rPr lang="en-US" sz="2800" dirty="0" smtClean="0">
                <a:latin typeface="Century Gothic"/>
                <a:cs typeface="Century Gothic"/>
              </a:rPr>
              <a:t> Get creative with your yield (value adding)</a:t>
            </a:r>
            <a:endParaRPr lang="en-US" sz="2800" dirty="0">
              <a:latin typeface="Century Gothic"/>
              <a:cs typeface="Century Gothic"/>
            </a:endParaRPr>
          </a:p>
        </p:txBody>
      </p:sp>
      <p:pic>
        <p:nvPicPr>
          <p:cNvPr id="7170" name="Picture 2" descr="C:\Users\paul  daley\Downloads\Photo\Permaculture\Permakultur Presentasi\principle_3.gif"/>
          <p:cNvPicPr>
            <a:picLocks noChangeAspect="1" noChangeArrowheads="1"/>
          </p:cNvPicPr>
          <p:nvPr/>
        </p:nvPicPr>
        <p:blipFill>
          <a:blip r:embed="rId2"/>
          <a:srcRect/>
          <a:stretch>
            <a:fillRect/>
          </a:stretch>
        </p:blipFill>
        <p:spPr bwMode="auto">
          <a:xfrm>
            <a:off x="685800" y="838200"/>
            <a:ext cx="4495800" cy="3416808"/>
          </a:xfrm>
          <a:prstGeom prst="rect">
            <a:avLst/>
          </a:prstGeom>
          <a:noFill/>
        </p:spPr>
      </p:pic>
      <p:pic>
        <p:nvPicPr>
          <p:cNvPr id="2" name="Picture 1" descr="IMG_155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762000"/>
            <a:ext cx="38862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_produc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09600"/>
            <a:ext cx="9144000" cy="5608320"/>
          </a:xfrm>
          <a:prstGeom prst="rect">
            <a:avLst/>
          </a:prstGeom>
        </p:spPr>
      </p:pic>
    </p:spTree>
    <p:extLst>
      <p:ext uri="{BB962C8B-B14F-4D97-AF65-F5344CB8AC3E}">
        <p14:creationId xmlns:p14="http://schemas.microsoft.com/office/powerpoint/2010/main" val="14248173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0478" y="4876800"/>
            <a:ext cx="8229600" cy="2316163"/>
          </a:xfrm>
        </p:spPr>
        <p:txBody>
          <a:bodyPr/>
          <a:lstStyle/>
          <a:p>
            <a:pPr>
              <a:buNone/>
            </a:pPr>
            <a:r>
              <a:rPr lang="en-US" dirty="0" smtClean="0"/>
              <a:t>  </a:t>
            </a:r>
            <a:r>
              <a:rPr lang="en-US" sz="2400" dirty="0" smtClean="0">
                <a:latin typeface="Century Gothic"/>
                <a:cs typeface="Century Gothic"/>
              </a:rPr>
              <a:t>Be open to change within the system and</a:t>
            </a:r>
          </a:p>
          <a:p>
            <a:pPr>
              <a:buNone/>
            </a:pPr>
            <a:r>
              <a:rPr lang="en-US" sz="2400" dirty="0" smtClean="0">
                <a:latin typeface="Century Gothic"/>
                <a:cs typeface="Century Gothic"/>
              </a:rPr>
              <a:t>accept feedback on alternative perspectives</a:t>
            </a:r>
          </a:p>
        </p:txBody>
      </p:sp>
      <p:pic>
        <p:nvPicPr>
          <p:cNvPr id="8194" name="Picture 2" descr="C:\Users\paul  daley\Downloads\Photo\Permaculture\Permakultur Presentasi\principle_4.gif"/>
          <p:cNvPicPr>
            <a:picLocks noChangeAspect="1" noChangeArrowheads="1"/>
          </p:cNvPicPr>
          <p:nvPr/>
        </p:nvPicPr>
        <p:blipFill>
          <a:blip r:embed="rId2"/>
          <a:srcRect/>
          <a:stretch>
            <a:fillRect/>
          </a:stretch>
        </p:blipFill>
        <p:spPr bwMode="auto">
          <a:xfrm>
            <a:off x="838200" y="533400"/>
            <a:ext cx="4812632" cy="3657600"/>
          </a:xfrm>
          <a:prstGeom prst="rect">
            <a:avLst/>
          </a:prstGeom>
          <a:noFill/>
        </p:spPr>
      </p:pic>
      <p:pic>
        <p:nvPicPr>
          <p:cNvPr id="2" name="Picture 1" descr="Group_graft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457200"/>
            <a:ext cx="4064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5746.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1219200"/>
            <a:ext cx="8229600" cy="4525963"/>
          </a:xfrm>
        </p:spPr>
      </p:pic>
    </p:spTree>
    <p:extLst>
      <p:ext uri="{BB962C8B-B14F-4D97-AF65-F5344CB8AC3E}">
        <p14:creationId xmlns:p14="http://schemas.microsoft.com/office/powerpoint/2010/main" val="2498204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aul  daley\Downloads\Photo\Permaculture\Permakultur Presentasi\principle_5.gif"/>
          <p:cNvPicPr>
            <a:picLocks noChangeAspect="1" noChangeArrowheads="1"/>
          </p:cNvPicPr>
          <p:nvPr/>
        </p:nvPicPr>
        <p:blipFill>
          <a:blip r:embed="rId2"/>
          <a:srcRect/>
          <a:stretch>
            <a:fillRect/>
          </a:stretch>
        </p:blipFill>
        <p:spPr bwMode="auto">
          <a:xfrm>
            <a:off x="762000" y="533400"/>
            <a:ext cx="4584033" cy="3483864"/>
          </a:xfrm>
          <a:prstGeom prst="rect">
            <a:avLst/>
          </a:prstGeom>
          <a:noFill/>
        </p:spPr>
      </p:pic>
      <p:sp>
        <p:nvSpPr>
          <p:cNvPr id="6" name="TextBox 5"/>
          <p:cNvSpPr txBox="1"/>
          <p:nvPr/>
        </p:nvSpPr>
        <p:spPr>
          <a:xfrm>
            <a:off x="609600" y="4648200"/>
            <a:ext cx="8077200" cy="1384995"/>
          </a:xfrm>
          <a:prstGeom prst="rect">
            <a:avLst/>
          </a:prstGeom>
          <a:noFill/>
        </p:spPr>
        <p:txBody>
          <a:bodyPr wrap="square" rtlCol="0">
            <a:spAutoFit/>
          </a:bodyPr>
          <a:lstStyle/>
          <a:p>
            <a:r>
              <a:rPr lang="en-US" sz="2800" dirty="0">
                <a:latin typeface="Century Gothic"/>
                <a:cs typeface="Century Gothic"/>
              </a:rPr>
              <a:t>Make the best use of nature’s abundance to reduce our consumptive behavior and dependence on non-renewable resources.</a:t>
            </a:r>
          </a:p>
        </p:txBody>
      </p:sp>
      <p:pic>
        <p:nvPicPr>
          <p:cNvPr id="2" name="Picture 1" descr="Group_animal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533400"/>
            <a:ext cx="38608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_dux.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024"/>
            <a:ext cx="9144000" cy="6096000"/>
          </a:xfrm>
          <a:prstGeom prst="rect">
            <a:avLst/>
          </a:prstGeom>
        </p:spPr>
      </p:pic>
    </p:spTree>
    <p:extLst>
      <p:ext uri="{BB962C8B-B14F-4D97-AF65-F5344CB8AC3E}">
        <p14:creationId xmlns:p14="http://schemas.microsoft.com/office/powerpoint/2010/main" val="26509219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86492"/>
            <a:ext cx="8229600" cy="2239963"/>
          </a:xfrm>
        </p:spPr>
        <p:txBody>
          <a:bodyPr/>
          <a:lstStyle/>
          <a:p>
            <a:pPr>
              <a:buNone/>
            </a:pPr>
            <a:r>
              <a:rPr lang="en-US" dirty="0" smtClean="0"/>
              <a:t>   </a:t>
            </a:r>
            <a:r>
              <a:rPr lang="en-US" sz="2400" dirty="0" smtClean="0">
                <a:latin typeface="Century Gothic"/>
                <a:cs typeface="Century Gothic"/>
              </a:rPr>
              <a:t>By </a:t>
            </a:r>
            <a:r>
              <a:rPr lang="en-US" sz="2400" dirty="0">
                <a:latin typeface="Century Gothic"/>
                <a:cs typeface="Century Gothic"/>
              </a:rPr>
              <a:t>valuing and making use of all the resources that are available to us, nothing goes to waste</a:t>
            </a:r>
            <a:r>
              <a:rPr lang="en-US" sz="2400" dirty="0" smtClean="0">
                <a:latin typeface="Century Gothic"/>
                <a:cs typeface="Century Gothic"/>
              </a:rPr>
              <a:t>. Outputs from one system become inputs for another, like turning manure into healthy soil to grow more food.</a:t>
            </a:r>
            <a:endParaRPr lang="en-US" sz="2400" dirty="0">
              <a:latin typeface="Century Gothic"/>
              <a:cs typeface="Century Gothic"/>
            </a:endParaRPr>
          </a:p>
        </p:txBody>
      </p:sp>
      <p:pic>
        <p:nvPicPr>
          <p:cNvPr id="10242" name="Picture 2" descr="C:\Users\paul  daley\Downloads\Photo\Permaculture\Permakultur Presentasi\principle_6.gif"/>
          <p:cNvPicPr>
            <a:picLocks noChangeAspect="1" noChangeArrowheads="1"/>
          </p:cNvPicPr>
          <p:nvPr/>
        </p:nvPicPr>
        <p:blipFill>
          <a:blip r:embed="rId2"/>
          <a:srcRect/>
          <a:stretch>
            <a:fillRect/>
          </a:stretch>
        </p:blipFill>
        <p:spPr bwMode="auto">
          <a:xfrm>
            <a:off x="990600" y="381000"/>
            <a:ext cx="5313948" cy="4038600"/>
          </a:xfrm>
          <a:prstGeom prst="rect">
            <a:avLst/>
          </a:prstGeom>
          <a:noFill/>
        </p:spPr>
      </p:pic>
      <p:pic>
        <p:nvPicPr>
          <p:cNvPr id="2" name="Picture 1" descr="Bumi_Langit_PDC 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762000"/>
            <a:ext cx="3962400" cy="264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2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7200"/>
            <a:ext cx="9144000" cy="6096000"/>
          </a:xfrm>
          <a:prstGeom prst="rect">
            <a:avLst/>
          </a:prstGeom>
        </p:spPr>
      </p:pic>
    </p:spTree>
    <p:extLst>
      <p:ext uri="{BB962C8B-B14F-4D97-AF65-F5344CB8AC3E}">
        <p14:creationId xmlns:p14="http://schemas.microsoft.com/office/powerpoint/2010/main" val="1172815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15719"/>
            <a:ext cx="8229600" cy="2620963"/>
          </a:xfrm>
        </p:spPr>
        <p:txBody>
          <a:bodyPr>
            <a:normAutofit/>
          </a:bodyPr>
          <a:lstStyle/>
          <a:p>
            <a:pPr>
              <a:buNone/>
            </a:pPr>
            <a:r>
              <a:rPr lang="en-US" sz="2800" dirty="0" smtClean="0">
                <a:latin typeface="Century Gothic"/>
                <a:cs typeface="Century Gothic"/>
              </a:rPr>
              <a:t>    By </a:t>
            </a:r>
            <a:r>
              <a:rPr lang="en-US" sz="2800" dirty="0">
                <a:latin typeface="Century Gothic"/>
                <a:cs typeface="Century Gothic"/>
              </a:rPr>
              <a:t>stepping back, we can observe patterns in </a:t>
            </a:r>
            <a:r>
              <a:rPr lang="en-US" sz="2800" dirty="0" smtClean="0">
                <a:latin typeface="Century Gothic"/>
                <a:cs typeface="Century Gothic"/>
              </a:rPr>
              <a:t>the landscape and </a:t>
            </a:r>
            <a:r>
              <a:rPr lang="en-US" sz="2800" dirty="0">
                <a:latin typeface="Century Gothic"/>
                <a:cs typeface="Century Gothic"/>
              </a:rPr>
              <a:t>society. These can form the backbone of our designs, with the details filled in as we go.</a:t>
            </a:r>
          </a:p>
        </p:txBody>
      </p:sp>
      <p:pic>
        <p:nvPicPr>
          <p:cNvPr id="18434" name="Picture 2" descr="C:\Users\paul  daley\Downloads\Photo\Permaculture\Permakultur Presentasi\principle_7.gif"/>
          <p:cNvPicPr>
            <a:picLocks noChangeAspect="1" noChangeArrowheads="1"/>
          </p:cNvPicPr>
          <p:nvPr/>
        </p:nvPicPr>
        <p:blipFill>
          <a:blip r:embed="rId2"/>
          <a:srcRect/>
          <a:stretch>
            <a:fillRect/>
          </a:stretch>
        </p:blipFill>
        <p:spPr bwMode="auto">
          <a:xfrm>
            <a:off x="838200" y="380999"/>
            <a:ext cx="4648200" cy="3609429"/>
          </a:xfrm>
          <a:prstGeom prst="rect">
            <a:avLst/>
          </a:prstGeom>
          <a:noFill/>
        </p:spPr>
      </p:pic>
      <p:pic>
        <p:nvPicPr>
          <p:cNvPr id="2" name="Picture 1" descr="Bumi_Langit_PDC 3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8200" y="685800"/>
            <a:ext cx="38862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990600"/>
            <a:ext cx="7924800" cy="1066800"/>
          </a:xfrm>
        </p:spPr>
        <p:txBody>
          <a:bodyPr>
            <a:normAutofit fontScale="90000"/>
          </a:bodyPr>
          <a:lstStyle/>
          <a:p>
            <a:r>
              <a:rPr lang="en-US" sz="5300" dirty="0" err="1" smtClean="0">
                <a:latin typeface="Century Gothic"/>
                <a:cs typeface="Century Gothic"/>
              </a:rPr>
              <a:t>Permaculture</a:t>
            </a:r>
            <a:r>
              <a:rPr lang="en-US" sz="7200" dirty="0" smtClean="0">
                <a:latin typeface="Goudy Old Style" pitchFamily="18" charset="0"/>
              </a:rPr>
              <a:t/>
            </a:r>
            <a:br>
              <a:rPr lang="en-US" sz="7200" dirty="0" smtClean="0">
                <a:latin typeface="Goudy Old Style" pitchFamily="18" charset="0"/>
              </a:rPr>
            </a:br>
            <a:r>
              <a:rPr lang="it-IT" sz="3200" b="1" dirty="0" smtClean="0"/>
              <a:t> </a:t>
            </a:r>
            <a:r>
              <a:rPr lang="it-IT" sz="3600" dirty="0"/>
              <a:t> </a:t>
            </a:r>
            <a:r>
              <a:rPr lang="it-IT" sz="3600" dirty="0" smtClean="0"/>
              <a:t>[</a:t>
            </a:r>
            <a:r>
              <a:rPr lang="it-IT" sz="3600" b="1" dirty="0" smtClean="0"/>
              <a:t>Per·ma·kul·tur</a:t>
            </a:r>
            <a:r>
              <a:rPr lang="it-IT" sz="3600" dirty="0" smtClean="0"/>
              <a:t>]</a:t>
            </a:r>
            <a:r>
              <a:rPr lang="it-IT" sz="3600" dirty="0"/>
              <a:t> </a:t>
            </a:r>
            <a:r>
              <a:rPr lang="it-IT" sz="3600" i="1" dirty="0" smtClean="0"/>
              <a:t>noun</a:t>
            </a:r>
            <a:r>
              <a:rPr lang="it-IT" sz="3200" i="1" dirty="0" smtClean="0"/>
              <a:t/>
            </a:r>
            <a:br>
              <a:rPr lang="it-IT" sz="3200" i="1" dirty="0" smtClean="0"/>
            </a:br>
            <a:r>
              <a:rPr lang="it-IT" sz="2000" i="1" dirty="0" smtClean="0"/>
              <a:t>from roots words</a:t>
            </a:r>
            <a:r>
              <a:rPr lang="it-IT" sz="3200" b="1" i="1" dirty="0" smtClean="0"/>
              <a:t> </a:t>
            </a:r>
            <a:r>
              <a:rPr lang="it-IT" sz="3100" b="1" i="1" dirty="0" smtClean="0"/>
              <a:t>‘Perma</a:t>
            </a:r>
            <a:r>
              <a:rPr lang="it-IT" sz="3100" i="1" dirty="0" smtClean="0"/>
              <a:t>nent </a:t>
            </a:r>
            <a:r>
              <a:rPr lang="it-IT" sz="3100" i="1" dirty="0" err="1" smtClean="0"/>
              <a:t>Agri</a:t>
            </a:r>
            <a:r>
              <a:rPr lang="it-IT" sz="3100" b="1" i="1" dirty="0" err="1" smtClean="0"/>
              <a:t>culture</a:t>
            </a:r>
            <a:r>
              <a:rPr lang="it-IT" sz="3100" b="1" i="1" dirty="0" smtClean="0"/>
              <a:t>’</a:t>
            </a:r>
            <a:r>
              <a:rPr lang="it-IT" sz="3100" b="1" dirty="0"/>
              <a:t/>
            </a:r>
            <a:br>
              <a:rPr lang="it-IT" sz="3100" b="1" dirty="0"/>
            </a:br>
            <a:r>
              <a:rPr lang="it-IT" sz="3100" dirty="0"/>
              <a:t> </a:t>
            </a:r>
            <a:r>
              <a:rPr lang="it-IT" sz="3100" dirty="0" smtClean="0"/>
              <a:t>             &amp; </a:t>
            </a:r>
            <a:r>
              <a:rPr lang="it-IT" sz="3100" b="1" dirty="0" smtClean="0"/>
              <a:t> ‘</a:t>
            </a:r>
            <a:r>
              <a:rPr lang="it-IT" sz="3100" b="1" dirty="0" err="1" smtClean="0"/>
              <a:t>Perma</a:t>
            </a:r>
            <a:r>
              <a:rPr lang="it-IT" sz="3100" dirty="0" err="1" smtClean="0"/>
              <a:t>nent</a:t>
            </a:r>
            <a:r>
              <a:rPr lang="it-IT" sz="3100" b="1" dirty="0" smtClean="0"/>
              <a:t> Culture’</a:t>
            </a:r>
            <a:endParaRPr lang="en-US" sz="3100" b="1" dirty="0">
              <a:latin typeface="Goudy Old Style" pitchFamily="18" charset="0"/>
            </a:endParaRPr>
          </a:p>
        </p:txBody>
      </p:sp>
      <p:sp>
        <p:nvSpPr>
          <p:cNvPr id="8" name="TextBox 7"/>
          <p:cNvSpPr txBox="1"/>
          <p:nvPr/>
        </p:nvSpPr>
        <p:spPr>
          <a:xfrm>
            <a:off x="838200" y="2807017"/>
            <a:ext cx="7620000" cy="4093429"/>
          </a:xfrm>
          <a:prstGeom prst="rect">
            <a:avLst/>
          </a:prstGeom>
          <a:noFill/>
        </p:spPr>
        <p:txBody>
          <a:bodyPr wrap="square" rtlCol="0">
            <a:spAutoFit/>
          </a:bodyPr>
          <a:lstStyle/>
          <a:p>
            <a:r>
              <a:rPr lang="en-US" sz="2000" dirty="0" smtClean="0">
                <a:latin typeface="Century Gothic"/>
                <a:cs typeface="Century Gothic"/>
              </a:rPr>
              <a:t>“The core of</a:t>
            </a:r>
            <a:r>
              <a:rPr lang="en-US" sz="2000" b="1" dirty="0" smtClean="0">
                <a:latin typeface="Century Gothic"/>
                <a:cs typeface="Century Gothic"/>
              </a:rPr>
              <a:t> </a:t>
            </a:r>
            <a:r>
              <a:rPr lang="en-US" sz="2000" b="1" dirty="0" err="1" smtClean="0">
                <a:latin typeface="Century Gothic"/>
                <a:cs typeface="Century Gothic"/>
              </a:rPr>
              <a:t>Permaculture</a:t>
            </a:r>
            <a:r>
              <a:rPr lang="en-US" sz="2000" b="1" dirty="0" smtClean="0">
                <a:latin typeface="Century Gothic"/>
                <a:cs typeface="Century Gothic"/>
              </a:rPr>
              <a:t> </a:t>
            </a:r>
            <a:r>
              <a:rPr lang="en-US" sz="2000" dirty="0" smtClean="0">
                <a:latin typeface="Century Gothic"/>
                <a:cs typeface="Century Gothic"/>
              </a:rPr>
              <a:t>is design based on the working relationships and connections between all things.” </a:t>
            </a:r>
          </a:p>
          <a:p>
            <a:r>
              <a:rPr lang="en-US" dirty="0"/>
              <a:t> </a:t>
            </a:r>
            <a:r>
              <a:rPr lang="en-US" dirty="0" smtClean="0"/>
              <a:t>                                                                                                            </a:t>
            </a:r>
            <a:r>
              <a:rPr lang="en-US" dirty="0"/>
              <a:t> </a:t>
            </a:r>
            <a:r>
              <a:rPr lang="en-US" dirty="0" smtClean="0"/>
              <a:t>    </a:t>
            </a:r>
            <a:r>
              <a:rPr lang="en-US" b="1" dirty="0" smtClean="0"/>
              <a:t> - Bill </a:t>
            </a:r>
            <a:r>
              <a:rPr lang="en-US" b="1" dirty="0" err="1" smtClean="0"/>
              <a:t>Mollison</a:t>
            </a:r>
            <a:endParaRPr lang="en-US" b="1" dirty="0" smtClean="0"/>
          </a:p>
          <a:p>
            <a:pPr>
              <a:buFont typeface="Arial" pitchFamily="34" charset="0"/>
              <a:buChar char="•"/>
            </a:pPr>
            <a:endParaRPr lang="en-US" dirty="0" smtClean="0"/>
          </a:p>
          <a:p>
            <a:r>
              <a:rPr lang="en-US" sz="2200" i="1" dirty="0" smtClean="0">
                <a:latin typeface="Century Gothic"/>
                <a:cs typeface="Century Gothic"/>
              </a:rPr>
              <a:t>“</a:t>
            </a:r>
            <a:r>
              <a:rPr lang="en-US" sz="2200" b="1" i="1" dirty="0" err="1" smtClean="0">
                <a:latin typeface="Century Gothic"/>
                <a:cs typeface="Century Gothic"/>
              </a:rPr>
              <a:t>Permaculture</a:t>
            </a:r>
            <a:r>
              <a:rPr lang="en-US" sz="2200" i="1" dirty="0" smtClean="0">
                <a:latin typeface="Century Gothic"/>
                <a:cs typeface="Century Gothic"/>
              </a:rPr>
              <a:t> uses a set of principles and practices to design sustainable human settlements.”</a:t>
            </a:r>
            <a:r>
              <a:rPr lang="en-US" sz="2200" dirty="0" smtClean="0">
                <a:latin typeface="Century Gothic"/>
                <a:cs typeface="Century Gothic"/>
              </a:rPr>
              <a:t> </a:t>
            </a:r>
          </a:p>
          <a:p>
            <a:r>
              <a:rPr lang="en-US" sz="2400" dirty="0" smtClean="0"/>
              <a:t>                                                                               </a:t>
            </a:r>
            <a:r>
              <a:rPr lang="en-US" b="1" dirty="0" smtClean="0"/>
              <a:t>- Toby </a:t>
            </a:r>
            <a:r>
              <a:rPr lang="en-US" b="1" dirty="0" err="1" smtClean="0"/>
              <a:t>Hemenway</a:t>
            </a:r>
            <a:r>
              <a:rPr lang="en-US" b="1" dirty="0" smtClean="0"/>
              <a:t> </a:t>
            </a:r>
          </a:p>
          <a:p>
            <a:pPr>
              <a:buFont typeface="Arial" pitchFamily="34" charset="0"/>
              <a:buChar char="•"/>
            </a:pPr>
            <a:endParaRPr lang="en-US" dirty="0"/>
          </a:p>
          <a:p>
            <a:r>
              <a:rPr lang="en-US" sz="2000" i="1" dirty="0">
                <a:latin typeface="Century Gothic"/>
                <a:cs typeface="Century Gothic"/>
              </a:rPr>
              <a:t>"</a:t>
            </a:r>
            <a:r>
              <a:rPr lang="en-US" sz="2000" b="1" i="1" dirty="0" err="1" smtClean="0">
                <a:latin typeface="Century Gothic"/>
                <a:cs typeface="Century Gothic"/>
              </a:rPr>
              <a:t>Permaculture</a:t>
            </a:r>
            <a:r>
              <a:rPr lang="en-US" sz="2000" i="1" dirty="0" smtClean="0">
                <a:latin typeface="Century Gothic"/>
                <a:cs typeface="Century Gothic"/>
              </a:rPr>
              <a:t> </a:t>
            </a:r>
            <a:r>
              <a:rPr lang="en-US" sz="2000" i="1" dirty="0">
                <a:latin typeface="Century Gothic"/>
                <a:cs typeface="Century Gothic"/>
              </a:rPr>
              <a:t>is the science of applied ecological design</a:t>
            </a:r>
            <a:r>
              <a:rPr lang="en-US" sz="2000" i="1" dirty="0" smtClean="0">
                <a:latin typeface="Century Gothic"/>
                <a:cs typeface="Century Gothic"/>
              </a:rPr>
              <a:t>.”</a:t>
            </a:r>
          </a:p>
          <a:p>
            <a:r>
              <a:rPr lang="en-US" sz="2400" dirty="0"/>
              <a:t> </a:t>
            </a:r>
            <a:r>
              <a:rPr lang="en-US" sz="2400" dirty="0" smtClean="0"/>
              <a:t>                                                                             </a:t>
            </a:r>
            <a:r>
              <a:rPr lang="en-US" sz="2400" b="1" dirty="0" smtClean="0"/>
              <a:t> </a:t>
            </a:r>
            <a:r>
              <a:rPr lang="en-US" b="1" dirty="0" smtClean="0"/>
              <a:t>- Rosemary Morrow</a:t>
            </a:r>
            <a:endParaRPr lang="en-US" b="1" dirty="0"/>
          </a:p>
          <a:p>
            <a:pPr>
              <a:buFont typeface="Arial" pitchFamily="34" charset="0"/>
              <a:buChar char="•"/>
            </a:pPr>
            <a:endParaRPr lang="en-US" dirty="0" smtClean="0"/>
          </a:p>
          <a:p>
            <a:r>
              <a:rPr lang="en-US" dirty="0" smtClean="0"/>
              <a:t/>
            </a:r>
            <a:br>
              <a:rPr lang="en-US" dirty="0" smtClean="0"/>
            </a:br>
            <a:endParaRPr lang="en-US" dirty="0"/>
          </a:p>
        </p:txBody>
      </p:sp>
      <p:pic>
        <p:nvPicPr>
          <p:cNvPr id="5" name="Picture 4" descr="Bumi_Langit_Logo2.png"/>
          <p:cNvPicPr>
            <a:picLocks noChangeAspect="1"/>
          </p:cNvPicPr>
          <p:nvPr/>
        </p:nvPicPr>
        <p:blipFill>
          <a:blip r:embed="rId2">
            <a:alphaModFix amt="40000"/>
            <a:extLst>
              <a:ext uri="{28A0092B-C50C-407E-A947-70E740481C1C}">
                <a14:useLocalDpi xmlns:a14="http://schemas.microsoft.com/office/drawing/2010/main"/>
              </a:ext>
            </a:extLst>
          </a:blip>
          <a:stretch>
            <a:fillRect/>
          </a:stretch>
        </p:blipFill>
        <p:spPr>
          <a:xfrm>
            <a:off x="1143000" y="457200"/>
            <a:ext cx="1701621" cy="16002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7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32134"/>
            <a:ext cx="9144000" cy="6096000"/>
          </a:xfrm>
          <a:prstGeom prst="rect">
            <a:avLst/>
          </a:prstGeom>
        </p:spPr>
      </p:pic>
    </p:spTree>
    <p:extLst>
      <p:ext uri="{BB962C8B-B14F-4D97-AF65-F5344CB8AC3E}">
        <p14:creationId xmlns:p14="http://schemas.microsoft.com/office/powerpoint/2010/main" val="10692029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62400"/>
            <a:ext cx="8229600" cy="2163763"/>
          </a:xfrm>
        </p:spPr>
        <p:txBody>
          <a:bodyPr>
            <a:normAutofit/>
          </a:bodyPr>
          <a:lstStyle/>
          <a:p>
            <a:pPr>
              <a:buNone/>
            </a:pPr>
            <a:r>
              <a:rPr lang="en-US" dirty="0" smtClean="0"/>
              <a:t>    </a:t>
            </a:r>
            <a:r>
              <a:rPr lang="en-US" sz="2400" dirty="0" smtClean="0">
                <a:latin typeface="Century Gothic"/>
                <a:cs typeface="Century Gothic"/>
              </a:rPr>
              <a:t>Work towards co-operation rather then competition. Draw on the power of </a:t>
            </a:r>
            <a:r>
              <a:rPr lang="en-US" sz="2400" b="1" dirty="0" smtClean="0">
                <a:latin typeface="Century Gothic"/>
                <a:cs typeface="Century Gothic"/>
              </a:rPr>
              <a:t>Synergy,</a:t>
            </a:r>
            <a:r>
              <a:rPr lang="en-US" sz="2400" dirty="0" smtClean="0">
                <a:latin typeface="Century Gothic"/>
                <a:cs typeface="Century Gothic"/>
              </a:rPr>
              <a:t> which</a:t>
            </a:r>
            <a:r>
              <a:rPr lang="en-US" sz="2400" dirty="0">
                <a:latin typeface="Century Gothic"/>
                <a:cs typeface="Century Gothic"/>
              </a:rPr>
              <a:t> </a:t>
            </a:r>
            <a:r>
              <a:rPr lang="en-US" sz="2400" dirty="0" smtClean="0">
                <a:latin typeface="Century Gothic"/>
                <a:cs typeface="Century Gothic"/>
              </a:rPr>
              <a:t>is working together with </a:t>
            </a:r>
            <a:r>
              <a:rPr lang="en-US" sz="2400" dirty="0">
                <a:latin typeface="Century Gothic"/>
                <a:cs typeface="Century Gothic"/>
              </a:rPr>
              <a:t>two </a:t>
            </a:r>
            <a:r>
              <a:rPr lang="en-US" sz="2400" dirty="0" smtClean="0">
                <a:latin typeface="Century Gothic"/>
                <a:cs typeface="Century Gothic"/>
              </a:rPr>
              <a:t>or more elements to </a:t>
            </a:r>
            <a:r>
              <a:rPr lang="en-US" sz="2400" dirty="0">
                <a:latin typeface="Century Gothic"/>
                <a:cs typeface="Century Gothic"/>
              </a:rPr>
              <a:t>produce a result greater than the sum of their individual effects. </a:t>
            </a:r>
          </a:p>
        </p:txBody>
      </p:sp>
      <p:pic>
        <p:nvPicPr>
          <p:cNvPr id="19458" name="Picture 2" descr="C:\Users\paul  daley\Downloads\Photo\Permaculture\Permakultur Presentasi\principle_8.gif"/>
          <p:cNvPicPr>
            <a:picLocks noChangeAspect="1" noChangeArrowheads="1"/>
          </p:cNvPicPr>
          <p:nvPr/>
        </p:nvPicPr>
        <p:blipFill>
          <a:blip r:embed="rId2"/>
          <a:srcRect/>
          <a:stretch>
            <a:fillRect/>
          </a:stretch>
        </p:blipFill>
        <p:spPr bwMode="auto">
          <a:xfrm>
            <a:off x="1143000" y="533400"/>
            <a:ext cx="4497387" cy="3418014"/>
          </a:xfrm>
          <a:prstGeom prst="rect">
            <a:avLst/>
          </a:prstGeom>
          <a:noFill/>
        </p:spPr>
      </p:pic>
      <p:pic>
        <p:nvPicPr>
          <p:cNvPr id="4" name="Picture 3" descr="Bumi_Langit_PDC 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685800"/>
            <a:ext cx="38862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mi_Langit_PDC 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7200"/>
            <a:ext cx="9144000" cy="6096000"/>
          </a:xfrm>
          <a:prstGeom prst="rect">
            <a:avLst/>
          </a:prstGeom>
        </p:spPr>
      </p:pic>
    </p:spTree>
    <p:extLst>
      <p:ext uri="{BB962C8B-B14F-4D97-AF65-F5344CB8AC3E}">
        <p14:creationId xmlns:p14="http://schemas.microsoft.com/office/powerpoint/2010/main" val="353047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191000"/>
            <a:ext cx="8229600" cy="2392363"/>
          </a:xfrm>
        </p:spPr>
        <p:txBody>
          <a:bodyPr/>
          <a:lstStyle/>
          <a:p>
            <a:pPr>
              <a:buNone/>
            </a:pPr>
            <a:r>
              <a:rPr lang="en-US" dirty="0" smtClean="0"/>
              <a:t>    </a:t>
            </a:r>
            <a:r>
              <a:rPr lang="en-US" sz="2800" dirty="0" smtClean="0">
                <a:latin typeface="Century Gothic"/>
                <a:cs typeface="Century Gothic"/>
              </a:rPr>
              <a:t>Small </a:t>
            </a:r>
            <a:r>
              <a:rPr lang="en-US" sz="2800" dirty="0">
                <a:latin typeface="Century Gothic"/>
                <a:cs typeface="Century Gothic"/>
              </a:rPr>
              <a:t>and slow systems are easier to </a:t>
            </a:r>
            <a:r>
              <a:rPr lang="en-US" sz="2800" dirty="0" smtClean="0">
                <a:latin typeface="Century Gothic"/>
                <a:cs typeface="Century Gothic"/>
              </a:rPr>
              <a:t>maintain than </a:t>
            </a:r>
            <a:r>
              <a:rPr lang="en-US" sz="2800" dirty="0">
                <a:latin typeface="Century Gothic"/>
                <a:cs typeface="Century Gothic"/>
              </a:rPr>
              <a:t>big ones, making better use of local resources and </a:t>
            </a:r>
            <a:r>
              <a:rPr lang="en-US" sz="2800" dirty="0" smtClean="0">
                <a:latin typeface="Century Gothic"/>
                <a:cs typeface="Century Gothic"/>
              </a:rPr>
              <a:t>systems that are regenerative rather than degenerative </a:t>
            </a:r>
            <a:endParaRPr lang="en-US" sz="2800" dirty="0">
              <a:latin typeface="Century Gothic"/>
              <a:cs typeface="Century Gothic"/>
            </a:endParaRPr>
          </a:p>
        </p:txBody>
      </p:sp>
      <p:pic>
        <p:nvPicPr>
          <p:cNvPr id="20482" name="Picture 2" descr="C:\Users\paul  daley\Downloads\Photo\Permaculture\Permakultur Presentasi\principle_9.gif"/>
          <p:cNvPicPr>
            <a:picLocks noChangeAspect="1" noChangeArrowheads="1"/>
          </p:cNvPicPr>
          <p:nvPr/>
        </p:nvPicPr>
        <p:blipFill>
          <a:blip r:embed="rId2"/>
          <a:srcRect/>
          <a:stretch>
            <a:fillRect/>
          </a:stretch>
        </p:blipFill>
        <p:spPr bwMode="auto">
          <a:xfrm>
            <a:off x="838200" y="685800"/>
            <a:ext cx="4211053" cy="3200400"/>
          </a:xfrm>
          <a:prstGeom prst="rect">
            <a:avLst/>
          </a:prstGeom>
          <a:noFill/>
        </p:spPr>
      </p:pic>
      <p:pic>
        <p:nvPicPr>
          <p:cNvPr id="4" name="Picture 3" descr="IMG_42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8200" y="762000"/>
            <a:ext cx="40005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36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4800"/>
            <a:ext cx="9144000" cy="6096000"/>
          </a:xfrm>
          <a:prstGeom prst="rect">
            <a:avLst/>
          </a:prstGeom>
        </p:spPr>
      </p:pic>
    </p:spTree>
    <p:extLst>
      <p:ext uri="{BB962C8B-B14F-4D97-AF65-F5344CB8AC3E}">
        <p14:creationId xmlns:p14="http://schemas.microsoft.com/office/powerpoint/2010/main" val="701643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aul  daley\Downloads\Photo\Permaculture\Permakultur Presentasi\principle_10.gif"/>
          <p:cNvPicPr>
            <a:picLocks noChangeAspect="1" noChangeArrowheads="1"/>
          </p:cNvPicPr>
          <p:nvPr/>
        </p:nvPicPr>
        <p:blipFill>
          <a:blip r:embed="rId2"/>
          <a:srcRect/>
          <a:stretch>
            <a:fillRect/>
          </a:stretch>
        </p:blipFill>
        <p:spPr bwMode="auto">
          <a:xfrm>
            <a:off x="838200" y="493776"/>
            <a:ext cx="4463716" cy="3392424"/>
          </a:xfrm>
          <a:prstGeom prst="rect">
            <a:avLst/>
          </a:prstGeom>
          <a:noFill/>
        </p:spPr>
      </p:pic>
      <p:sp>
        <p:nvSpPr>
          <p:cNvPr id="3" name="Content Placeholder 2"/>
          <p:cNvSpPr>
            <a:spLocks noGrp="1"/>
          </p:cNvSpPr>
          <p:nvPr>
            <p:ph idx="1"/>
          </p:nvPr>
        </p:nvSpPr>
        <p:spPr>
          <a:xfrm>
            <a:off x="381000" y="3810000"/>
            <a:ext cx="4648200" cy="3352800"/>
          </a:xfrm>
        </p:spPr>
        <p:txBody>
          <a:bodyPr>
            <a:normAutofit/>
          </a:bodyPr>
          <a:lstStyle/>
          <a:p>
            <a:pPr>
              <a:buNone/>
            </a:pPr>
            <a:r>
              <a:rPr lang="en-US" dirty="0" smtClean="0"/>
              <a:t>    </a:t>
            </a:r>
            <a:r>
              <a:rPr lang="en-US" sz="2400" dirty="0" smtClean="0">
                <a:latin typeface="Century Gothic"/>
                <a:cs typeface="Century Gothic"/>
              </a:rPr>
              <a:t>Diversity </a:t>
            </a:r>
            <a:r>
              <a:rPr lang="en-US" sz="2400" dirty="0">
                <a:latin typeface="Century Gothic"/>
                <a:cs typeface="Century Gothic"/>
              </a:rPr>
              <a:t>reduces </a:t>
            </a:r>
            <a:r>
              <a:rPr lang="en-US" sz="2400" dirty="0" smtClean="0">
                <a:latin typeface="Century Gothic"/>
                <a:cs typeface="Century Gothic"/>
              </a:rPr>
              <a:t>a </a:t>
            </a:r>
            <a:r>
              <a:rPr lang="en-US" sz="2400" dirty="0">
                <a:latin typeface="Century Gothic"/>
                <a:cs typeface="Century Gothic"/>
              </a:rPr>
              <a:t>variety of threats and takes advantage of the unique nature of the environment in which it resides.</a:t>
            </a:r>
          </a:p>
        </p:txBody>
      </p:sp>
      <p:pic>
        <p:nvPicPr>
          <p:cNvPr id="2" name="Picture 1" descr="Bumi_Langit_PDC 1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457200"/>
            <a:ext cx="3429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Bumi_Langit_PDC 11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5400" y="3733800"/>
            <a:ext cx="33147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06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1297538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343400"/>
            <a:ext cx="8610600" cy="3001963"/>
          </a:xfrm>
        </p:spPr>
        <p:txBody>
          <a:bodyPr>
            <a:normAutofit/>
          </a:bodyPr>
          <a:lstStyle/>
          <a:p>
            <a:pPr>
              <a:buNone/>
            </a:pPr>
            <a:r>
              <a:rPr lang="en-US" sz="2800" dirty="0" smtClean="0"/>
              <a:t>  </a:t>
            </a:r>
            <a:r>
              <a:rPr lang="en-US" sz="2400" dirty="0" smtClean="0">
                <a:latin typeface="Century Gothic"/>
                <a:cs typeface="Century Gothic"/>
              </a:rPr>
              <a:t>   In ecology the edge is often the most valuable</a:t>
            </a:r>
            <a:r>
              <a:rPr lang="en-US" sz="2400" dirty="0">
                <a:latin typeface="Century Gothic"/>
                <a:cs typeface="Century Gothic"/>
              </a:rPr>
              <a:t>, diverse </a:t>
            </a:r>
            <a:r>
              <a:rPr lang="en-US" sz="2400" dirty="0" smtClean="0">
                <a:latin typeface="Century Gothic"/>
                <a:cs typeface="Century Gothic"/>
              </a:rPr>
              <a:t>and productive area </a:t>
            </a:r>
            <a:r>
              <a:rPr lang="en-US" sz="2400" dirty="0">
                <a:latin typeface="Century Gothic"/>
                <a:cs typeface="Century Gothic"/>
              </a:rPr>
              <a:t>in </a:t>
            </a:r>
            <a:r>
              <a:rPr lang="en-US" sz="2400" dirty="0" smtClean="0">
                <a:latin typeface="Century Gothic"/>
                <a:cs typeface="Century Gothic"/>
              </a:rPr>
              <a:t>an eco-system. The edge can also exist when two or more cultures or different ways of thinking come together and interact. </a:t>
            </a:r>
            <a:endParaRPr lang="en-US" sz="2400" dirty="0">
              <a:latin typeface="Century Gothic"/>
              <a:cs typeface="Century Gothic"/>
            </a:endParaRPr>
          </a:p>
        </p:txBody>
      </p:sp>
      <p:pic>
        <p:nvPicPr>
          <p:cNvPr id="22530" name="Picture 2" descr="C:\Users\paul  daley\Downloads\Photo\Permaculture\Permakultur Presentasi\principle_11.gif"/>
          <p:cNvPicPr>
            <a:picLocks noChangeAspect="1" noChangeArrowheads="1"/>
          </p:cNvPicPr>
          <p:nvPr/>
        </p:nvPicPr>
        <p:blipFill>
          <a:blip r:embed="rId2"/>
          <a:srcRect/>
          <a:stretch>
            <a:fillRect/>
          </a:stretch>
        </p:blipFill>
        <p:spPr bwMode="auto">
          <a:xfrm>
            <a:off x="762000" y="533400"/>
            <a:ext cx="4419600" cy="3358896"/>
          </a:xfrm>
          <a:prstGeom prst="rect">
            <a:avLst/>
          </a:prstGeom>
          <a:noFill/>
        </p:spPr>
      </p:pic>
      <p:pic>
        <p:nvPicPr>
          <p:cNvPr id="2" name="Picture 1" descr="Bumi_Langit_PDC 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381000"/>
            <a:ext cx="4229100"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mi_Langit_PDC 17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36778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41837"/>
            <a:ext cx="8229600" cy="2316163"/>
          </a:xfrm>
        </p:spPr>
        <p:txBody>
          <a:bodyPr>
            <a:normAutofit/>
          </a:bodyPr>
          <a:lstStyle/>
          <a:p>
            <a:pPr>
              <a:buNone/>
            </a:pPr>
            <a:r>
              <a:rPr lang="en-US" sz="2400" dirty="0" smtClean="0"/>
              <a:t>    </a:t>
            </a:r>
            <a:r>
              <a:rPr lang="en-US" sz="2400" dirty="0" smtClean="0">
                <a:latin typeface="Century Gothic"/>
                <a:cs typeface="Century Gothic"/>
              </a:rPr>
              <a:t>We </a:t>
            </a:r>
            <a:r>
              <a:rPr lang="en-US" sz="2400" dirty="0">
                <a:latin typeface="Century Gothic"/>
                <a:cs typeface="Century Gothic"/>
              </a:rPr>
              <a:t>can </a:t>
            </a:r>
            <a:r>
              <a:rPr lang="en-US" sz="2400" dirty="0" smtClean="0">
                <a:latin typeface="Century Gothic"/>
                <a:cs typeface="Century Gothic"/>
              </a:rPr>
              <a:t>use unpredictable change as a catalyst for positive renewal and re-design by </a:t>
            </a:r>
            <a:r>
              <a:rPr lang="en-US" sz="2400" dirty="0">
                <a:latin typeface="Century Gothic"/>
                <a:cs typeface="Century Gothic"/>
              </a:rPr>
              <a:t>carefully </a:t>
            </a:r>
            <a:r>
              <a:rPr lang="en-US" sz="2400" dirty="0" smtClean="0">
                <a:latin typeface="Century Gothic"/>
                <a:cs typeface="Century Gothic"/>
              </a:rPr>
              <a:t>observing </a:t>
            </a:r>
            <a:r>
              <a:rPr lang="en-US" sz="2400" dirty="0">
                <a:latin typeface="Century Gothic"/>
                <a:cs typeface="Century Gothic"/>
              </a:rPr>
              <a:t>and </a:t>
            </a:r>
            <a:r>
              <a:rPr lang="en-US" sz="2400" dirty="0" smtClean="0">
                <a:latin typeface="Century Gothic"/>
                <a:cs typeface="Century Gothic"/>
              </a:rPr>
              <a:t>adapting our system creatively.</a:t>
            </a:r>
            <a:endParaRPr lang="en-US" sz="2400" dirty="0">
              <a:latin typeface="Century Gothic"/>
              <a:cs typeface="Century Gothic"/>
            </a:endParaRPr>
          </a:p>
        </p:txBody>
      </p:sp>
      <p:pic>
        <p:nvPicPr>
          <p:cNvPr id="23554" name="Picture 2" descr="C:\Users\paul  daley\Downloads\Photo\Permaculture\Permakultur Presentasi\principle_12.gif"/>
          <p:cNvPicPr>
            <a:picLocks noChangeAspect="1" noChangeArrowheads="1"/>
          </p:cNvPicPr>
          <p:nvPr/>
        </p:nvPicPr>
        <p:blipFill>
          <a:blip r:embed="rId2"/>
          <a:srcRect/>
          <a:stretch>
            <a:fillRect/>
          </a:stretch>
        </p:blipFill>
        <p:spPr bwMode="auto">
          <a:xfrm>
            <a:off x="990600" y="762000"/>
            <a:ext cx="4315326" cy="3279648"/>
          </a:xfrm>
          <a:prstGeom prst="rect">
            <a:avLst/>
          </a:prstGeom>
          <a:noFill/>
        </p:spPr>
      </p:pic>
      <p:pic>
        <p:nvPicPr>
          <p:cNvPr id="2" name="Picture 1" descr="Bumi_Langit_PDC 4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685800"/>
            <a:ext cx="40005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990600"/>
            <a:ext cx="7924800" cy="1066800"/>
          </a:xfrm>
        </p:spPr>
        <p:txBody>
          <a:bodyPr>
            <a:normAutofit fontScale="90000"/>
          </a:bodyPr>
          <a:lstStyle/>
          <a:p>
            <a:r>
              <a:rPr lang="en-US" sz="5300" dirty="0" err="1" smtClean="0">
                <a:latin typeface="Century Gothic"/>
                <a:cs typeface="Century Gothic"/>
              </a:rPr>
              <a:t>Permaculture</a:t>
            </a:r>
            <a:r>
              <a:rPr lang="en-US" sz="5300" dirty="0" smtClean="0">
                <a:latin typeface="Goudy Old Style" pitchFamily="18" charset="0"/>
              </a:rPr>
              <a:t/>
            </a:r>
            <a:br>
              <a:rPr lang="en-US" sz="5300" dirty="0" smtClean="0">
                <a:latin typeface="Goudy Old Style" pitchFamily="18" charset="0"/>
              </a:rPr>
            </a:br>
            <a:r>
              <a:rPr lang="it-IT" sz="3200" b="1" dirty="0" smtClean="0"/>
              <a:t> </a:t>
            </a:r>
            <a:r>
              <a:rPr lang="it-IT" sz="3600" dirty="0"/>
              <a:t> </a:t>
            </a:r>
            <a:r>
              <a:rPr lang="it-IT" sz="3600" dirty="0" smtClean="0"/>
              <a:t>[</a:t>
            </a:r>
            <a:r>
              <a:rPr lang="it-IT" sz="3600" b="1" dirty="0" smtClean="0"/>
              <a:t>Per·ma·kul·tur</a:t>
            </a:r>
            <a:r>
              <a:rPr lang="it-IT" sz="3600" dirty="0" smtClean="0"/>
              <a:t>]</a:t>
            </a:r>
            <a:r>
              <a:rPr lang="it-IT" sz="3600" dirty="0"/>
              <a:t> </a:t>
            </a:r>
            <a:r>
              <a:rPr lang="it-IT" sz="3600" i="1" dirty="0" smtClean="0"/>
              <a:t>noun</a:t>
            </a:r>
            <a:r>
              <a:rPr lang="it-IT" sz="3200" i="1" dirty="0" smtClean="0"/>
              <a:t/>
            </a:r>
            <a:br>
              <a:rPr lang="it-IT" sz="3200" i="1" dirty="0" smtClean="0"/>
            </a:br>
            <a:endParaRPr lang="en-US" sz="3100" b="1" dirty="0">
              <a:latin typeface="Goudy Old Style" pitchFamily="18" charset="0"/>
            </a:endParaRPr>
          </a:p>
        </p:txBody>
      </p:sp>
      <p:sp>
        <p:nvSpPr>
          <p:cNvPr id="8" name="TextBox 7"/>
          <p:cNvSpPr txBox="1"/>
          <p:nvPr/>
        </p:nvSpPr>
        <p:spPr>
          <a:xfrm>
            <a:off x="838200" y="2286000"/>
            <a:ext cx="7620000" cy="1477328"/>
          </a:xfrm>
          <a:prstGeom prst="rect">
            <a:avLst/>
          </a:prstGeom>
          <a:noFill/>
        </p:spPr>
        <p:txBody>
          <a:bodyPr wrap="square" rtlCol="0">
            <a:spAutoFit/>
          </a:bodyPr>
          <a:lstStyle/>
          <a:p>
            <a:pPr>
              <a:buFont typeface="Arial" pitchFamily="34" charset="0"/>
              <a:buChar char="•"/>
            </a:pPr>
            <a:r>
              <a:rPr lang="en-US" dirty="0"/>
              <a:t> </a:t>
            </a:r>
            <a:r>
              <a:rPr lang="en-US" b="1" dirty="0" smtClean="0"/>
              <a:t>Permaculture</a:t>
            </a:r>
            <a:r>
              <a:rPr lang="en-US" dirty="0" smtClean="0"/>
              <a:t> as a </a:t>
            </a:r>
            <a:r>
              <a:rPr lang="en-US" i="1" dirty="0" smtClean="0"/>
              <a:t>design science </a:t>
            </a:r>
            <a:r>
              <a:rPr lang="en-US" dirty="0"/>
              <a:t>was created in the 1970's by </a:t>
            </a:r>
            <a:r>
              <a:rPr lang="en-US" b="1" dirty="0"/>
              <a:t>Bill </a:t>
            </a:r>
            <a:r>
              <a:rPr lang="en-US" b="1" dirty="0" err="1" smtClean="0"/>
              <a:t>Mollison</a:t>
            </a:r>
            <a:r>
              <a:rPr lang="en-US" b="1" dirty="0" smtClean="0"/>
              <a:t> &amp; David </a:t>
            </a:r>
            <a:r>
              <a:rPr lang="en-US" b="1" dirty="0" err="1" smtClean="0"/>
              <a:t>Holgrem</a:t>
            </a:r>
            <a:r>
              <a:rPr lang="en-US" dirty="0" smtClean="0"/>
              <a:t>, an </a:t>
            </a:r>
            <a:r>
              <a:rPr lang="en-US" dirty="0"/>
              <a:t>Australian ecologist and University </a:t>
            </a:r>
            <a:r>
              <a:rPr lang="en-US" dirty="0" smtClean="0"/>
              <a:t>professor and his </a:t>
            </a:r>
            <a:r>
              <a:rPr lang="en-US" dirty="0" err="1" smtClean="0"/>
              <a:t>pHd</a:t>
            </a:r>
            <a:r>
              <a:rPr lang="en-US" dirty="0" smtClean="0"/>
              <a:t> student who became </a:t>
            </a:r>
            <a:r>
              <a:rPr lang="en-US" dirty="0"/>
              <a:t>very </a:t>
            </a:r>
            <a:r>
              <a:rPr lang="en-US" dirty="0" smtClean="0"/>
              <a:t>disturbed by the wasteful destruction of our increasingly industrialized society</a:t>
            </a:r>
            <a:r>
              <a:rPr lang="en-US" dirty="0"/>
              <a:t> </a:t>
            </a:r>
            <a:r>
              <a:rPr lang="en-US" dirty="0" smtClean="0"/>
              <a:t>and the segregation and fragmentation of academic response in higher education to these interconnected global issues.</a:t>
            </a:r>
            <a:endParaRPr lang="en-US" dirty="0"/>
          </a:p>
        </p:txBody>
      </p:sp>
      <p:pic>
        <p:nvPicPr>
          <p:cNvPr id="3" name="Picture 2" descr="david_holgrem.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57800" y="4038600"/>
            <a:ext cx="2373522" cy="2209800"/>
          </a:xfrm>
          <a:prstGeom prst="rect">
            <a:avLst/>
          </a:prstGeom>
          <a:ln>
            <a:noFill/>
          </a:ln>
          <a:effectLst>
            <a:outerShdw blurRad="292100" dist="139700" dir="2700000" algn="tl" rotWithShape="0">
              <a:srgbClr val="333333">
                <a:alpha val="65000"/>
              </a:srgbClr>
            </a:outerShdw>
          </a:effectLst>
        </p:spPr>
      </p:pic>
      <p:pic>
        <p:nvPicPr>
          <p:cNvPr id="4" name="Picture 3" descr="bill.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4038600"/>
            <a:ext cx="2984500" cy="2235494"/>
          </a:xfrm>
          <a:prstGeom prst="rect">
            <a:avLst/>
          </a:prstGeom>
          <a:ln>
            <a:noFill/>
          </a:ln>
          <a:effectLst>
            <a:outerShdw blurRad="292100" dist="139700" dir="2700000" algn="tl" rotWithShape="0">
              <a:srgbClr val="333333">
                <a:alpha val="65000"/>
              </a:srgbClr>
            </a:outerShdw>
          </a:effectLst>
        </p:spPr>
      </p:pic>
      <p:pic>
        <p:nvPicPr>
          <p:cNvPr id="5" name="Picture 4" descr="Bumi_Langit_Logo2.png"/>
          <p:cNvPicPr>
            <a:picLocks noChangeAspect="1"/>
          </p:cNvPicPr>
          <p:nvPr/>
        </p:nvPicPr>
        <p:blipFill>
          <a:blip r:embed="rId4">
            <a:alphaModFix amt="40000"/>
            <a:extLst>
              <a:ext uri="{28A0092B-C50C-407E-A947-70E740481C1C}">
                <a14:useLocalDpi xmlns:a14="http://schemas.microsoft.com/office/drawing/2010/main"/>
              </a:ext>
            </a:extLst>
          </a:blip>
          <a:stretch>
            <a:fillRect/>
          </a:stretch>
        </p:blipFill>
        <p:spPr>
          <a:xfrm>
            <a:off x="965379" y="609600"/>
            <a:ext cx="1701621" cy="16002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0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11" y="457200"/>
            <a:ext cx="9144000" cy="6096000"/>
          </a:xfrm>
          <a:prstGeom prst="rect">
            <a:avLst/>
          </a:prstGeom>
        </p:spPr>
      </p:pic>
    </p:spTree>
    <p:extLst>
      <p:ext uri="{BB962C8B-B14F-4D97-AF65-F5344CB8AC3E}">
        <p14:creationId xmlns:p14="http://schemas.microsoft.com/office/powerpoint/2010/main" val="10724346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33794" name="Picture 2" descr="C:\Users\paul  daley\Downloads\poster-0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8509" y="457200"/>
            <a:ext cx="8394491" cy="595471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aul  daley\Downloads\poster-0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718" y="309879"/>
            <a:ext cx="8657482" cy="616712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a00d83451db7969e2011570d7a4d5970b-800w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685800"/>
            <a:ext cx="4876800" cy="5596128"/>
          </a:xfrm>
          <a:prstGeom prst="rect">
            <a:avLst/>
          </a:prstGeom>
        </p:spPr>
      </p:pic>
      <p:pic>
        <p:nvPicPr>
          <p:cNvPr id="7" name="Picture 6" descr="permaculture_desig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039" y="0"/>
            <a:ext cx="9789039" cy="6938412"/>
          </a:xfrm>
          <a:prstGeom prst="rect">
            <a:avLst/>
          </a:prstGeom>
        </p:spPr>
      </p:pic>
    </p:spTree>
    <p:extLst>
      <p:ext uri="{BB962C8B-B14F-4D97-AF65-F5344CB8AC3E}">
        <p14:creationId xmlns:p14="http://schemas.microsoft.com/office/powerpoint/2010/main" val="18610542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tevedesig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00"/>
            <a:ext cx="9144000" cy="6464808"/>
          </a:xfrm>
          <a:prstGeom prst="rect">
            <a:avLst/>
          </a:prstGeom>
        </p:spPr>
      </p:pic>
    </p:spTree>
    <p:extLst>
      <p:ext uri="{BB962C8B-B14F-4D97-AF65-F5344CB8AC3E}">
        <p14:creationId xmlns:p14="http://schemas.microsoft.com/office/powerpoint/2010/main" val="40055388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y_ho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1219200"/>
            <a:ext cx="8128000" cy="4064000"/>
          </a:xfrm>
          <a:prstGeom prst="rect">
            <a:avLst/>
          </a:prstGeom>
        </p:spPr>
      </p:pic>
    </p:spTree>
    <p:extLst>
      <p:ext uri="{BB962C8B-B14F-4D97-AF65-F5344CB8AC3E}">
        <p14:creationId xmlns:p14="http://schemas.microsoft.com/office/powerpoint/2010/main" val="40500938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ost_desig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914400"/>
            <a:ext cx="3403600" cy="2387600"/>
          </a:xfrm>
          <a:prstGeom prst="rect">
            <a:avLst/>
          </a:prstGeom>
        </p:spPr>
      </p:pic>
      <p:pic>
        <p:nvPicPr>
          <p:cNvPr id="5" name="Picture 4" descr="compost_desig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8200" y="838200"/>
            <a:ext cx="3492500" cy="2324100"/>
          </a:xfrm>
          <a:prstGeom prst="rect">
            <a:avLst/>
          </a:prstGeom>
        </p:spPr>
      </p:pic>
      <p:pic>
        <p:nvPicPr>
          <p:cNvPr id="6" name="Picture 5" descr="chicken_compos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0200" y="3962400"/>
            <a:ext cx="3759200" cy="2159000"/>
          </a:xfrm>
          <a:prstGeom prst="rect">
            <a:avLst/>
          </a:prstGeom>
        </p:spPr>
      </p:pic>
    </p:spTree>
    <p:extLst>
      <p:ext uri="{BB962C8B-B14F-4D97-AF65-F5344CB8AC3E}">
        <p14:creationId xmlns:p14="http://schemas.microsoft.com/office/powerpoint/2010/main" val="6327547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maculture-vegetable-garden-design-ideas-1024x66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7200"/>
            <a:ext cx="9144000" cy="5938242"/>
          </a:xfrm>
          <a:prstGeom prst="rect">
            <a:avLst/>
          </a:prstGeom>
        </p:spPr>
      </p:pic>
    </p:spTree>
    <p:extLst>
      <p:ext uri="{BB962C8B-B14F-4D97-AF65-F5344CB8AC3E}">
        <p14:creationId xmlns:p14="http://schemas.microsoft.com/office/powerpoint/2010/main" val="2724420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hoolGardenPlan2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9600"/>
            <a:ext cx="9144000" cy="5143500"/>
          </a:xfrm>
          <a:prstGeom prst="rect">
            <a:avLst/>
          </a:prstGeom>
        </p:spPr>
      </p:pic>
    </p:spTree>
    <p:extLst>
      <p:ext uri="{BB962C8B-B14F-4D97-AF65-F5344CB8AC3E}">
        <p14:creationId xmlns:p14="http://schemas.microsoft.com/office/powerpoint/2010/main" val="22639890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52400"/>
            <a:ext cx="8737600" cy="6553200"/>
          </a:xfrm>
          <a:prstGeom prst="rect">
            <a:avLst/>
          </a:prstGeom>
        </p:spPr>
      </p:pic>
    </p:spTree>
    <p:extLst>
      <p:ext uri="{BB962C8B-B14F-4D97-AF65-F5344CB8AC3E}">
        <p14:creationId xmlns:p14="http://schemas.microsoft.com/office/powerpoint/2010/main" val="1135896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5029200"/>
            <a:ext cx="7623689" cy="1569660"/>
          </a:xfrm>
          <a:prstGeom prst="rect">
            <a:avLst/>
          </a:prstGeom>
        </p:spPr>
        <p:txBody>
          <a:bodyPr wrap="square">
            <a:spAutoFit/>
          </a:bodyPr>
          <a:lstStyle/>
          <a:p>
            <a:r>
              <a:rPr lang="en-US" sz="1600" dirty="0">
                <a:latin typeface="Century Gothic"/>
                <a:cs typeface="Century Gothic"/>
              </a:rPr>
              <a:t>Permaculture ethics are distilled from research into community ethics, learning from cultures that have existed in relative balance with their environment for much longer than more recent </a:t>
            </a:r>
            <a:r>
              <a:rPr lang="en-US" sz="1600" dirty="0" smtClean="0">
                <a:latin typeface="Century Gothic"/>
                <a:cs typeface="Century Gothic"/>
              </a:rPr>
              <a:t>civilizations</a:t>
            </a:r>
            <a:r>
              <a:rPr lang="en-US" sz="1600" dirty="0">
                <a:latin typeface="Century Gothic"/>
                <a:cs typeface="Century Gothic"/>
              </a:rPr>
              <a:t>. This does not mean that we should ignore the great teachings of modern times, but in the transition to a sustainable future, we need to consider values and concepts outside the current social norm.</a:t>
            </a: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81050" y="0"/>
            <a:ext cx="7143750" cy="53634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scape-ideas-for-a-ranch-style-hom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381000"/>
            <a:ext cx="7874000" cy="5905500"/>
          </a:xfrm>
          <a:prstGeom prst="rect">
            <a:avLst/>
          </a:prstGeom>
        </p:spPr>
      </p:pic>
    </p:spTree>
    <p:extLst>
      <p:ext uri="{BB962C8B-B14F-4D97-AF65-F5344CB8AC3E}">
        <p14:creationId xmlns:p14="http://schemas.microsoft.com/office/powerpoint/2010/main" val="15600905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cken_Ru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5800"/>
            <a:ext cx="9144000" cy="5829300"/>
          </a:xfrm>
          <a:prstGeom prst="rect">
            <a:avLst/>
          </a:prstGeom>
        </p:spPr>
      </p:pic>
    </p:spTree>
    <p:extLst>
      <p:ext uri="{BB962C8B-B14F-4D97-AF65-F5344CB8AC3E}">
        <p14:creationId xmlns:p14="http://schemas.microsoft.com/office/powerpoint/2010/main" val="6443170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gel-kultur-copy.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3600" y="304800"/>
            <a:ext cx="5498592" cy="5730240"/>
          </a:xfrm>
          <a:prstGeom prst="rect">
            <a:avLst/>
          </a:prstGeom>
        </p:spPr>
      </p:pic>
    </p:spTree>
    <p:extLst>
      <p:ext uri="{BB962C8B-B14F-4D97-AF65-F5344CB8AC3E}">
        <p14:creationId xmlns:p14="http://schemas.microsoft.com/office/powerpoint/2010/main" val="25388776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c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 y="0"/>
            <a:ext cx="2003822" cy="6858000"/>
          </a:xfrm>
          <a:prstGeom prst="rect">
            <a:avLst/>
          </a:prstGeom>
        </p:spPr>
      </p:pic>
      <p:pic>
        <p:nvPicPr>
          <p:cNvPr id="6" name="Picture 5" descr="One-Chicken-can...-724x102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1400" y="0"/>
            <a:ext cx="4848820" cy="6858000"/>
          </a:xfrm>
          <a:prstGeom prst="rect">
            <a:avLst/>
          </a:prstGeom>
        </p:spPr>
      </p:pic>
    </p:spTree>
    <p:extLst>
      <p:ext uri="{BB962C8B-B14F-4D97-AF65-F5344CB8AC3E}">
        <p14:creationId xmlns:p14="http://schemas.microsoft.com/office/powerpoint/2010/main" val="25388776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est_forest_living_we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7200"/>
            <a:ext cx="9144000" cy="6219825"/>
          </a:xfrm>
          <a:prstGeom prst="rect">
            <a:avLst/>
          </a:prstGeom>
        </p:spPr>
      </p:pic>
    </p:spTree>
    <p:extLst>
      <p:ext uri="{BB962C8B-B14F-4D97-AF65-F5344CB8AC3E}">
        <p14:creationId xmlns:p14="http://schemas.microsoft.com/office/powerpoint/2010/main" val="2800448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maculture-Flower-Kids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4376" y="685800"/>
            <a:ext cx="6211824" cy="5934263"/>
          </a:xfrm>
          <a:prstGeom prst="rect">
            <a:avLst/>
          </a:prstGeom>
        </p:spPr>
      </p:pic>
      <p:sp>
        <p:nvSpPr>
          <p:cNvPr id="3" name="TextBox 2"/>
          <p:cNvSpPr txBox="1"/>
          <p:nvPr/>
        </p:nvSpPr>
        <p:spPr>
          <a:xfrm>
            <a:off x="2438400" y="208002"/>
            <a:ext cx="4212050" cy="553998"/>
          </a:xfrm>
          <a:prstGeom prst="rect">
            <a:avLst/>
          </a:prstGeom>
          <a:noFill/>
        </p:spPr>
        <p:txBody>
          <a:bodyPr wrap="none" rtlCol="0">
            <a:spAutoFit/>
          </a:bodyPr>
          <a:lstStyle/>
          <a:p>
            <a:r>
              <a:rPr lang="en-US" sz="3000" b="1" dirty="0" err="1" smtClean="0">
                <a:latin typeface="Open Sans" pitchFamily="34" charset="0"/>
                <a:ea typeface="Open Sans" pitchFamily="34" charset="0"/>
                <a:cs typeface="Open Sans" pitchFamily="34" charset="0"/>
              </a:rPr>
              <a:t>Permaculture</a:t>
            </a:r>
            <a:r>
              <a:rPr lang="en-US" sz="3000" b="1" dirty="0" smtClean="0">
                <a:latin typeface="Open Sans" pitchFamily="34" charset="0"/>
                <a:ea typeface="Open Sans" pitchFamily="34" charset="0"/>
                <a:cs typeface="Open Sans" pitchFamily="34" charset="0"/>
              </a:rPr>
              <a:t> Flower</a:t>
            </a:r>
            <a:endParaRPr lang="en-US" sz="3000" b="1" dirty="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680666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maculture-flow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400"/>
            <a:ext cx="8890000" cy="6832600"/>
          </a:xfrm>
          <a:prstGeom prst="rect">
            <a:avLst/>
          </a:prstGeom>
        </p:spPr>
      </p:pic>
    </p:spTree>
    <p:extLst>
      <p:ext uri="{BB962C8B-B14F-4D97-AF65-F5344CB8AC3E}">
        <p14:creationId xmlns:p14="http://schemas.microsoft.com/office/powerpoint/2010/main" val="3339881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nciples_menu.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8024" y="1295400"/>
            <a:ext cx="4952376" cy="4971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1"/>
          <p:cNvSpPr txBox="1">
            <a:spLocks/>
          </p:cNvSpPr>
          <p:nvPr/>
        </p:nvSpPr>
        <p:spPr>
          <a:xfrm>
            <a:off x="685800" y="-80030"/>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latin typeface="Tekton Pro BoldExt"/>
                <a:cs typeface="Tekton Pro BoldExt"/>
              </a:rPr>
              <a:t>Permaculture</a:t>
            </a:r>
            <a:r>
              <a:rPr lang="en-US" sz="3200" dirty="0" smtClean="0">
                <a:latin typeface="Tekton Pro BoldExt"/>
                <a:cs typeface="Tekton Pro BoldExt"/>
              </a:rPr>
              <a:t> Ethics &amp; Principles</a:t>
            </a:r>
            <a:endParaRPr lang="en-US" sz="3200" dirty="0">
              <a:latin typeface="Tekton Pro BoldExt"/>
              <a:cs typeface="Tekton Pro BoldExt"/>
            </a:endParaRPr>
          </a:p>
        </p:txBody>
      </p:sp>
    </p:spTree>
    <p:extLst>
      <p:ext uri="{BB962C8B-B14F-4D97-AF65-F5344CB8AC3E}">
        <p14:creationId xmlns:p14="http://schemas.microsoft.com/office/powerpoint/2010/main" val="3339881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0"/>
            <a:ext cx="8229600" cy="1143000"/>
          </a:xfrm>
        </p:spPr>
        <p:txBody>
          <a:bodyPr>
            <a:normAutofit/>
          </a:bodyPr>
          <a:lstStyle/>
          <a:p>
            <a:r>
              <a:rPr lang="en-US" sz="3200" b="1" i="1" dirty="0" smtClean="0">
                <a:latin typeface="Century Gothic"/>
                <a:cs typeface="Century Gothic"/>
              </a:rPr>
              <a:t>12 </a:t>
            </a:r>
            <a:r>
              <a:rPr lang="en-US" sz="3200" b="1" i="1" dirty="0" err="1" smtClean="0">
                <a:latin typeface="Century Gothic"/>
                <a:cs typeface="Century Gothic"/>
              </a:rPr>
              <a:t>Permaculture</a:t>
            </a:r>
            <a:r>
              <a:rPr lang="en-US" sz="3200" b="1" i="1" dirty="0" smtClean="0">
                <a:latin typeface="Century Gothic"/>
                <a:cs typeface="Century Gothic"/>
              </a:rPr>
              <a:t> Principles</a:t>
            </a:r>
            <a:endParaRPr lang="en-US" sz="3200" b="1" i="1" dirty="0">
              <a:latin typeface="Century Gothic"/>
              <a:cs typeface="Century Gothic"/>
            </a:endParaRPr>
          </a:p>
        </p:txBody>
      </p:sp>
      <p:sp>
        <p:nvSpPr>
          <p:cNvPr id="6" name="TextBox 5"/>
          <p:cNvSpPr txBox="1"/>
          <p:nvPr/>
        </p:nvSpPr>
        <p:spPr>
          <a:xfrm>
            <a:off x="533400" y="2438400"/>
            <a:ext cx="4419600" cy="3416320"/>
          </a:xfrm>
          <a:prstGeom prst="rect">
            <a:avLst/>
          </a:prstGeom>
          <a:noFill/>
        </p:spPr>
        <p:txBody>
          <a:bodyPr wrap="square" rtlCol="0">
            <a:spAutoFit/>
          </a:bodyPr>
          <a:lstStyle/>
          <a:p>
            <a:pPr marL="342900" indent="-342900">
              <a:buAutoNum type="arabicPeriod"/>
            </a:pPr>
            <a:r>
              <a:rPr lang="en-US" dirty="0" smtClean="0">
                <a:latin typeface="Century Gothic"/>
                <a:cs typeface="Century Gothic"/>
              </a:rPr>
              <a:t>Observe &amp; Interact</a:t>
            </a:r>
          </a:p>
          <a:p>
            <a:pPr marL="342900" indent="-342900">
              <a:buAutoNum type="arabicPeriod"/>
            </a:pPr>
            <a:endParaRPr lang="en-US" dirty="0">
              <a:latin typeface="Century Gothic"/>
              <a:cs typeface="Century Gothic"/>
            </a:endParaRPr>
          </a:p>
          <a:p>
            <a:pPr marL="342900" indent="-342900">
              <a:buAutoNum type="arabicPeriod"/>
            </a:pPr>
            <a:r>
              <a:rPr lang="en-US" dirty="0" smtClean="0">
                <a:latin typeface="Century Gothic"/>
                <a:cs typeface="Century Gothic"/>
              </a:rPr>
              <a:t>Catch &amp; Store Energy</a:t>
            </a:r>
          </a:p>
          <a:p>
            <a:pPr marL="342900" indent="-342900">
              <a:buAutoNum type="arabicPeriod"/>
            </a:pPr>
            <a:endParaRPr lang="en-US" dirty="0">
              <a:latin typeface="Century Gothic"/>
              <a:cs typeface="Century Gothic"/>
            </a:endParaRPr>
          </a:p>
          <a:p>
            <a:pPr marL="342900" indent="-342900">
              <a:buAutoNum type="arabicPeriod"/>
            </a:pPr>
            <a:r>
              <a:rPr lang="en-US" dirty="0" smtClean="0">
                <a:latin typeface="Century Gothic"/>
                <a:cs typeface="Century Gothic"/>
              </a:rPr>
              <a:t>Obtain a yield</a:t>
            </a:r>
          </a:p>
          <a:p>
            <a:pPr marL="342900" indent="-342900">
              <a:buAutoNum type="arabicPeriod"/>
            </a:pPr>
            <a:endParaRPr lang="en-US" dirty="0">
              <a:latin typeface="Century Gothic"/>
              <a:cs typeface="Century Gothic"/>
            </a:endParaRPr>
          </a:p>
          <a:p>
            <a:pPr marL="342900" indent="-342900">
              <a:buAutoNum type="arabicPeriod"/>
            </a:pPr>
            <a:r>
              <a:rPr lang="en-US" dirty="0" smtClean="0">
                <a:latin typeface="Century Gothic"/>
                <a:cs typeface="Century Gothic"/>
              </a:rPr>
              <a:t>Apply Self-regulation &amp; Accept Feedback</a:t>
            </a:r>
          </a:p>
          <a:p>
            <a:pPr marL="342900" indent="-342900">
              <a:buAutoNum type="arabicPeriod"/>
            </a:pPr>
            <a:endParaRPr lang="en-US" dirty="0">
              <a:latin typeface="Century Gothic"/>
              <a:cs typeface="Century Gothic"/>
            </a:endParaRPr>
          </a:p>
          <a:p>
            <a:pPr marL="342900" indent="-342900">
              <a:buAutoNum type="arabicPeriod"/>
            </a:pPr>
            <a:r>
              <a:rPr lang="en-US" dirty="0" smtClean="0">
                <a:latin typeface="Century Gothic"/>
                <a:cs typeface="Century Gothic"/>
              </a:rPr>
              <a:t>Use &amp; Value renewable resources</a:t>
            </a:r>
          </a:p>
          <a:p>
            <a:pPr marL="342900" indent="-342900">
              <a:buAutoNum type="arabicPeriod"/>
            </a:pPr>
            <a:endParaRPr lang="en-US" dirty="0">
              <a:latin typeface="Century Gothic"/>
              <a:cs typeface="Century Gothic"/>
            </a:endParaRPr>
          </a:p>
          <a:p>
            <a:pPr marL="342900" indent="-342900">
              <a:buAutoNum type="arabicPeriod"/>
            </a:pPr>
            <a:r>
              <a:rPr lang="en-US" dirty="0" smtClean="0">
                <a:latin typeface="Century Gothic"/>
                <a:cs typeface="Century Gothic"/>
              </a:rPr>
              <a:t>Produce no waste</a:t>
            </a:r>
            <a:endParaRPr lang="en-US" dirty="0">
              <a:latin typeface="Century Gothic"/>
              <a:cs typeface="Century Gothic"/>
            </a:endParaRPr>
          </a:p>
        </p:txBody>
      </p:sp>
      <p:sp>
        <p:nvSpPr>
          <p:cNvPr id="7" name="TextBox 6"/>
          <p:cNvSpPr txBox="1"/>
          <p:nvPr/>
        </p:nvSpPr>
        <p:spPr>
          <a:xfrm>
            <a:off x="4953000" y="2438400"/>
            <a:ext cx="4114800" cy="3416320"/>
          </a:xfrm>
          <a:prstGeom prst="rect">
            <a:avLst/>
          </a:prstGeom>
          <a:noFill/>
        </p:spPr>
        <p:txBody>
          <a:bodyPr wrap="square" rtlCol="0">
            <a:spAutoFit/>
          </a:bodyPr>
          <a:lstStyle/>
          <a:p>
            <a:r>
              <a:rPr lang="en-US" i="1" dirty="0" smtClean="0">
                <a:latin typeface="Century Gothic"/>
                <a:cs typeface="Century Gothic"/>
              </a:rPr>
              <a:t>7. Design from patterns to details</a:t>
            </a:r>
          </a:p>
          <a:p>
            <a:endParaRPr lang="en-US" i="1" dirty="0">
              <a:latin typeface="Century Gothic"/>
              <a:cs typeface="Century Gothic"/>
            </a:endParaRPr>
          </a:p>
          <a:p>
            <a:r>
              <a:rPr lang="en-US" i="1" dirty="0" smtClean="0">
                <a:latin typeface="Century Gothic"/>
                <a:cs typeface="Century Gothic"/>
              </a:rPr>
              <a:t>8. Integrate rather then segregate</a:t>
            </a:r>
          </a:p>
          <a:p>
            <a:endParaRPr lang="en-US" i="1" dirty="0">
              <a:latin typeface="Century Gothic"/>
              <a:cs typeface="Century Gothic"/>
            </a:endParaRPr>
          </a:p>
          <a:p>
            <a:r>
              <a:rPr lang="en-US" i="1" dirty="0" smtClean="0">
                <a:latin typeface="Century Gothic"/>
                <a:cs typeface="Century Gothic"/>
              </a:rPr>
              <a:t>9. Use Small &amp; Slow Solutions</a:t>
            </a:r>
          </a:p>
          <a:p>
            <a:endParaRPr lang="en-US" i="1" dirty="0">
              <a:latin typeface="Century Gothic"/>
              <a:cs typeface="Century Gothic"/>
            </a:endParaRPr>
          </a:p>
          <a:p>
            <a:r>
              <a:rPr lang="en-US" i="1" dirty="0" smtClean="0">
                <a:latin typeface="Century Gothic"/>
                <a:cs typeface="Century Gothic"/>
              </a:rPr>
              <a:t>10. Use &amp; Value Diversity</a:t>
            </a:r>
          </a:p>
          <a:p>
            <a:endParaRPr lang="en-US" i="1" dirty="0">
              <a:latin typeface="Century Gothic"/>
              <a:cs typeface="Century Gothic"/>
            </a:endParaRPr>
          </a:p>
          <a:p>
            <a:r>
              <a:rPr lang="en-US" i="1" dirty="0" smtClean="0">
                <a:latin typeface="Century Gothic"/>
                <a:cs typeface="Century Gothic"/>
              </a:rPr>
              <a:t>11. Use edges &amp; value the Marginal</a:t>
            </a:r>
          </a:p>
          <a:p>
            <a:endParaRPr lang="en-US" i="1" dirty="0">
              <a:latin typeface="Century Gothic"/>
              <a:cs typeface="Century Gothic"/>
            </a:endParaRPr>
          </a:p>
          <a:p>
            <a:r>
              <a:rPr lang="en-US" i="1" dirty="0" smtClean="0">
                <a:latin typeface="Century Gothic"/>
                <a:cs typeface="Century Gothic"/>
              </a:rPr>
              <a:t>12. Creatively Use &amp; Respond to Change</a:t>
            </a:r>
            <a:endParaRPr lang="en-US" i="1" dirty="0">
              <a:latin typeface="Century Gothic"/>
              <a:cs typeface="Century Gothic"/>
            </a:endParaRPr>
          </a:p>
        </p:txBody>
      </p:sp>
      <p:pic>
        <p:nvPicPr>
          <p:cNvPr id="3" name="Picture 2" descr="Bumi_Langit_Logo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533400"/>
            <a:ext cx="1620592" cy="1524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8646</TotalTime>
  <Words>748</Words>
  <Application>Microsoft Office PowerPoint</Application>
  <PresentationFormat>On-screen Show (4:3)</PresentationFormat>
  <Paragraphs>79</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 -  Filsafat dan gaya hidup berkelanjutan yang menggabungkan     komponen-komponen:</vt:lpstr>
      <vt:lpstr>Permaculture   [Per·ma·kul·tur] noun from roots words ‘Permanent Agriculture’               &amp;  ‘Permanent Culture’</vt:lpstr>
      <vt:lpstr>Permaculture   [Per·ma·kul·tur] noun </vt:lpstr>
      <vt:lpstr>PowerPoint Presentation</vt:lpstr>
      <vt:lpstr>PowerPoint Presentation</vt:lpstr>
      <vt:lpstr>PowerPoint Presentation</vt:lpstr>
      <vt:lpstr>PowerPoint Presentation</vt:lpstr>
      <vt:lpstr>12 Permaculture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Permaculture</dc:title>
  <dc:creator>paul  daley</dc:creator>
  <cp:lastModifiedBy>bu wuri</cp:lastModifiedBy>
  <cp:revision>128</cp:revision>
  <dcterms:created xsi:type="dcterms:W3CDTF">2013-02-06T11:40:18Z</dcterms:created>
  <dcterms:modified xsi:type="dcterms:W3CDTF">2017-10-25T07:52:29Z</dcterms:modified>
</cp:coreProperties>
</file>