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81" d="100"/>
          <a:sy n="81" d="100"/>
        </p:scale>
        <p:origin x="27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A0EC19-81E1-41C0-867A-85024CB751CF}" type="datetimeFigureOut">
              <a:rPr lang="id-ID" smtClean="0"/>
              <a:t>13/09/2017</a:t>
            </a:fld>
            <a:endParaRPr lang="id-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222305-85B1-4308-844C-123DE263ECBA}" type="slidenum">
              <a:rPr lang="id-ID" smtClean="0"/>
              <a:t>‹#›</a:t>
            </a:fld>
            <a:endParaRPr lang="id-ID"/>
          </a:p>
        </p:txBody>
      </p:sp>
    </p:spTree>
    <p:extLst>
      <p:ext uri="{BB962C8B-B14F-4D97-AF65-F5344CB8AC3E}">
        <p14:creationId xmlns:p14="http://schemas.microsoft.com/office/powerpoint/2010/main" val="3215861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F4222305-85B1-4308-844C-123DE263ECBA}" type="slidenum">
              <a:rPr lang="id-ID" smtClean="0"/>
              <a:t>6</a:t>
            </a:fld>
            <a:endParaRPr lang="id-ID"/>
          </a:p>
        </p:txBody>
      </p:sp>
    </p:spTree>
    <p:extLst>
      <p:ext uri="{BB962C8B-B14F-4D97-AF65-F5344CB8AC3E}">
        <p14:creationId xmlns:p14="http://schemas.microsoft.com/office/powerpoint/2010/main" val="2424695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F4222305-85B1-4308-844C-123DE263ECBA}" type="slidenum">
              <a:rPr lang="id-ID" smtClean="0"/>
              <a:t>7</a:t>
            </a:fld>
            <a:endParaRPr lang="id-ID"/>
          </a:p>
        </p:txBody>
      </p:sp>
    </p:spTree>
    <p:extLst>
      <p:ext uri="{BB962C8B-B14F-4D97-AF65-F5344CB8AC3E}">
        <p14:creationId xmlns:p14="http://schemas.microsoft.com/office/powerpoint/2010/main" val="32736110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5DF6979-4966-4AE5-8683-64DE20956FA0}" type="datetimeFigureOut">
              <a:rPr lang="id-ID" smtClean="0"/>
              <a:t>13/09/2017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B572318-AD0D-4264-BA8D-1B9C4BFEA14A}" type="slidenum">
              <a:rPr lang="id-ID" smtClean="0"/>
              <a:t>‹#›</a:t>
            </a:fld>
            <a:endParaRPr lang="id-ID"/>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7280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5DF6979-4966-4AE5-8683-64DE20956FA0}" type="datetimeFigureOut">
              <a:rPr lang="id-ID" smtClean="0"/>
              <a:t>13/09/2017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B572318-AD0D-4264-BA8D-1B9C4BFEA14A}" type="slidenum">
              <a:rPr lang="id-ID" smtClean="0"/>
              <a:t>‹#›</a:t>
            </a:fld>
            <a:endParaRPr lang="id-ID"/>
          </a:p>
        </p:txBody>
      </p:sp>
    </p:spTree>
    <p:extLst>
      <p:ext uri="{BB962C8B-B14F-4D97-AF65-F5344CB8AC3E}">
        <p14:creationId xmlns:p14="http://schemas.microsoft.com/office/powerpoint/2010/main" val="4187598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5DF6979-4966-4AE5-8683-64DE20956FA0}" type="datetimeFigureOut">
              <a:rPr lang="id-ID" smtClean="0"/>
              <a:t>13/09/2017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B572318-AD0D-4264-BA8D-1B9C4BFEA14A}" type="slidenum">
              <a:rPr lang="id-ID" smtClean="0"/>
              <a:t>‹#›</a:t>
            </a:fld>
            <a:endParaRPr lang="id-ID"/>
          </a:p>
        </p:txBody>
      </p:sp>
    </p:spTree>
    <p:extLst>
      <p:ext uri="{BB962C8B-B14F-4D97-AF65-F5344CB8AC3E}">
        <p14:creationId xmlns:p14="http://schemas.microsoft.com/office/powerpoint/2010/main" val="3312071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5DF6979-4966-4AE5-8683-64DE20956FA0}" type="datetimeFigureOut">
              <a:rPr lang="id-ID" smtClean="0"/>
              <a:t>13/09/2017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B572318-AD0D-4264-BA8D-1B9C4BFEA14A}" type="slidenum">
              <a:rPr lang="id-ID" smtClean="0"/>
              <a:t>‹#›</a:t>
            </a:fld>
            <a:endParaRPr lang="id-ID"/>
          </a:p>
        </p:txBody>
      </p:sp>
    </p:spTree>
    <p:extLst>
      <p:ext uri="{BB962C8B-B14F-4D97-AF65-F5344CB8AC3E}">
        <p14:creationId xmlns:p14="http://schemas.microsoft.com/office/powerpoint/2010/main" val="468563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DF6979-4966-4AE5-8683-64DE20956FA0}" type="datetimeFigureOut">
              <a:rPr lang="id-ID" smtClean="0"/>
              <a:t>13/09/2017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B572318-AD0D-4264-BA8D-1B9C4BFEA14A}" type="slidenum">
              <a:rPr lang="id-ID" smtClean="0"/>
              <a:t>‹#›</a:t>
            </a:fld>
            <a:endParaRPr lang="id-ID"/>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2913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5DF6979-4966-4AE5-8683-64DE20956FA0}" type="datetimeFigureOut">
              <a:rPr lang="id-ID" smtClean="0"/>
              <a:t>13/09/2017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B572318-AD0D-4264-BA8D-1B9C4BFEA14A}" type="slidenum">
              <a:rPr lang="id-ID" smtClean="0"/>
              <a:t>‹#›</a:t>
            </a:fld>
            <a:endParaRPr lang="id-ID"/>
          </a:p>
        </p:txBody>
      </p:sp>
    </p:spTree>
    <p:extLst>
      <p:ext uri="{BB962C8B-B14F-4D97-AF65-F5344CB8AC3E}">
        <p14:creationId xmlns:p14="http://schemas.microsoft.com/office/powerpoint/2010/main" val="2277289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5DF6979-4966-4AE5-8683-64DE20956FA0}" type="datetimeFigureOut">
              <a:rPr lang="id-ID" smtClean="0"/>
              <a:t>13/09/2017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9B572318-AD0D-4264-BA8D-1B9C4BFEA14A}" type="slidenum">
              <a:rPr lang="id-ID" smtClean="0"/>
              <a:t>‹#›</a:t>
            </a:fld>
            <a:endParaRPr lang="id-ID"/>
          </a:p>
        </p:txBody>
      </p:sp>
    </p:spTree>
    <p:extLst>
      <p:ext uri="{BB962C8B-B14F-4D97-AF65-F5344CB8AC3E}">
        <p14:creationId xmlns:p14="http://schemas.microsoft.com/office/powerpoint/2010/main" val="4179689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5DF6979-4966-4AE5-8683-64DE20956FA0}" type="datetimeFigureOut">
              <a:rPr lang="id-ID" smtClean="0"/>
              <a:t>13/09/2017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9B572318-AD0D-4264-BA8D-1B9C4BFEA14A}" type="slidenum">
              <a:rPr lang="id-ID" smtClean="0"/>
              <a:t>‹#›</a:t>
            </a:fld>
            <a:endParaRPr lang="id-ID"/>
          </a:p>
        </p:txBody>
      </p:sp>
    </p:spTree>
    <p:extLst>
      <p:ext uri="{BB962C8B-B14F-4D97-AF65-F5344CB8AC3E}">
        <p14:creationId xmlns:p14="http://schemas.microsoft.com/office/powerpoint/2010/main" val="1867954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5DF6979-4966-4AE5-8683-64DE20956FA0}" type="datetimeFigureOut">
              <a:rPr lang="id-ID" smtClean="0"/>
              <a:t>13/09/2017</a:t>
            </a:fld>
            <a:endParaRPr lang="id-ID"/>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id-ID"/>
          </a:p>
        </p:txBody>
      </p:sp>
      <p:sp>
        <p:nvSpPr>
          <p:cNvPr id="9" name="Slide Number Placeholder 8"/>
          <p:cNvSpPr>
            <a:spLocks noGrp="1"/>
          </p:cNvSpPr>
          <p:nvPr>
            <p:ph type="sldNum" sz="quarter" idx="12"/>
          </p:nvPr>
        </p:nvSpPr>
        <p:spPr/>
        <p:txBody>
          <a:bodyPr/>
          <a:lstStyle/>
          <a:p>
            <a:fld id="{9B572318-AD0D-4264-BA8D-1B9C4BFEA14A}" type="slidenum">
              <a:rPr lang="id-ID" smtClean="0"/>
              <a:t>‹#›</a:t>
            </a:fld>
            <a:endParaRPr lang="id-ID"/>
          </a:p>
        </p:txBody>
      </p:sp>
    </p:spTree>
    <p:extLst>
      <p:ext uri="{BB962C8B-B14F-4D97-AF65-F5344CB8AC3E}">
        <p14:creationId xmlns:p14="http://schemas.microsoft.com/office/powerpoint/2010/main" val="2261872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5DF6979-4966-4AE5-8683-64DE20956FA0}" type="datetimeFigureOut">
              <a:rPr lang="id-ID" smtClean="0"/>
              <a:t>13/09/2017</a:t>
            </a:fld>
            <a:endParaRPr lang="id-ID"/>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id-ID"/>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B572318-AD0D-4264-BA8D-1B9C4BFEA14A}" type="slidenum">
              <a:rPr lang="id-ID" smtClean="0"/>
              <a:t>‹#›</a:t>
            </a:fld>
            <a:endParaRPr lang="id-ID"/>
          </a:p>
        </p:txBody>
      </p:sp>
    </p:spTree>
    <p:extLst>
      <p:ext uri="{BB962C8B-B14F-4D97-AF65-F5344CB8AC3E}">
        <p14:creationId xmlns:p14="http://schemas.microsoft.com/office/powerpoint/2010/main" val="45011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DF6979-4966-4AE5-8683-64DE20956FA0}" type="datetimeFigureOut">
              <a:rPr lang="id-ID" smtClean="0"/>
              <a:t>13/09/2017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B572318-AD0D-4264-BA8D-1B9C4BFEA14A}" type="slidenum">
              <a:rPr lang="id-ID" smtClean="0"/>
              <a:t>‹#›</a:t>
            </a:fld>
            <a:endParaRPr lang="id-ID"/>
          </a:p>
        </p:txBody>
      </p:sp>
    </p:spTree>
    <p:extLst>
      <p:ext uri="{BB962C8B-B14F-4D97-AF65-F5344CB8AC3E}">
        <p14:creationId xmlns:p14="http://schemas.microsoft.com/office/powerpoint/2010/main" val="4006422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75DF6979-4966-4AE5-8683-64DE20956FA0}" type="datetimeFigureOut">
              <a:rPr lang="id-ID" smtClean="0"/>
              <a:t>13/09/2017</a:t>
            </a:fld>
            <a:endParaRPr lang="id-ID"/>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id-ID"/>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B572318-AD0D-4264-BA8D-1B9C4BFEA14A}" type="slidenum">
              <a:rPr lang="id-ID" smtClean="0"/>
              <a:t>‹#›</a:t>
            </a:fld>
            <a:endParaRPr lang="id-ID"/>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45386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6578"/>
            <a:ext cx="9144000" cy="2387600"/>
          </a:xfrm>
        </p:spPr>
        <p:txBody>
          <a:bodyPr/>
          <a:lstStyle/>
          <a:p>
            <a:r>
              <a:rPr lang="id-ID" dirty="0" smtClean="0"/>
              <a:t>PENGUKURAN EKSTERNAL</a:t>
            </a:r>
            <a:endParaRPr lang="id-ID" dirty="0"/>
          </a:p>
        </p:txBody>
      </p:sp>
      <p:sp>
        <p:nvSpPr>
          <p:cNvPr id="3" name="Subtitle 2"/>
          <p:cNvSpPr>
            <a:spLocks noGrp="1"/>
          </p:cNvSpPr>
          <p:nvPr>
            <p:ph type="subTitle" idx="1"/>
          </p:nvPr>
        </p:nvSpPr>
        <p:spPr>
          <a:xfrm>
            <a:off x="1524000" y="3602038"/>
            <a:ext cx="9144000" cy="1778854"/>
          </a:xfrm>
        </p:spPr>
        <p:txBody>
          <a:bodyPr>
            <a:normAutofit fontScale="92500" lnSpcReduction="10000"/>
          </a:bodyPr>
          <a:lstStyle/>
          <a:p>
            <a:r>
              <a:rPr lang="id-ID" u="sng" dirty="0" smtClean="0"/>
              <a:t>KELOMPOK 3 :</a:t>
            </a:r>
          </a:p>
          <a:p>
            <a:r>
              <a:rPr lang="id-ID" dirty="0"/>
              <a:t>Carol Natalia Christy 			(142150061)</a:t>
            </a:r>
          </a:p>
          <a:p>
            <a:r>
              <a:rPr lang="id-ID" dirty="0"/>
              <a:t>Ivan Khabiburahman 			(142150075)</a:t>
            </a:r>
          </a:p>
          <a:p>
            <a:r>
              <a:rPr lang="id-ID" dirty="0"/>
              <a:t>Regita Dwicahya Rifati Ningrum 	(142150111)</a:t>
            </a:r>
          </a:p>
        </p:txBody>
      </p:sp>
    </p:spTree>
    <p:extLst>
      <p:ext uri="{BB962C8B-B14F-4D97-AF65-F5344CB8AC3E}">
        <p14:creationId xmlns:p14="http://schemas.microsoft.com/office/powerpoint/2010/main" val="19946367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Analisis Industri</a:t>
            </a:r>
            <a:endParaRPr lang="id-ID" dirty="0"/>
          </a:p>
        </p:txBody>
      </p:sp>
      <p:sp>
        <p:nvSpPr>
          <p:cNvPr id="3" name="Content Placeholder 2"/>
          <p:cNvSpPr>
            <a:spLocks noGrp="1"/>
          </p:cNvSpPr>
          <p:nvPr>
            <p:ph idx="1"/>
          </p:nvPr>
        </p:nvSpPr>
        <p:spPr/>
        <p:txBody>
          <a:bodyPr>
            <a:normAutofit/>
          </a:bodyPr>
          <a:lstStyle/>
          <a:p>
            <a:pPr>
              <a:lnSpc>
                <a:spcPct val="100000"/>
              </a:lnSpc>
            </a:pPr>
            <a:r>
              <a:rPr lang="id-ID" sz="2400" dirty="0" smtClean="0"/>
              <a:t>2. Matriks Profil Persaingan</a:t>
            </a:r>
          </a:p>
          <a:p>
            <a:pPr marL="201168" lvl="1" indent="0" algn="just">
              <a:lnSpc>
                <a:spcPct val="100000"/>
              </a:lnSpc>
              <a:buNone/>
            </a:pPr>
            <a:r>
              <a:rPr lang="id-ID" sz="2200" dirty="0" smtClean="0"/>
              <a:t>	Matriks profil kompetitif (competitive profile Matrix-CPM) mengidentifikasi pesaing-pesaing utama suatu perusahaan serta kekuatan dan kelemahan khusus mereka dalam hubungannya dengan posisi strategis perusahaan sampel.</a:t>
            </a:r>
          </a:p>
          <a:p>
            <a:pPr marL="201168" lvl="1" indent="0">
              <a:lnSpc>
                <a:spcPct val="100000"/>
              </a:lnSpc>
              <a:buNone/>
            </a:pPr>
            <a:endParaRPr lang="id-ID" sz="2000" dirty="0" smtClean="0"/>
          </a:p>
          <a:p>
            <a:pPr>
              <a:lnSpc>
                <a:spcPct val="100000"/>
              </a:lnSpc>
            </a:pPr>
            <a:endParaRPr lang="id-ID" sz="2400" dirty="0"/>
          </a:p>
        </p:txBody>
      </p:sp>
    </p:spTree>
    <p:extLst>
      <p:ext uri="{BB962C8B-B14F-4D97-AF65-F5344CB8AC3E}">
        <p14:creationId xmlns:p14="http://schemas.microsoft.com/office/powerpoint/2010/main" val="12510461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Profil PT Ultrajaya Milk Industry &amp; Trading Company Tbk.</a:t>
            </a:r>
            <a:endParaRPr lang="id-ID"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45734283"/>
              </p:ext>
            </p:extLst>
          </p:nvPr>
        </p:nvGraphicFramePr>
        <p:xfrm>
          <a:off x="1096963" y="1846263"/>
          <a:ext cx="10058400" cy="2494280"/>
        </p:xfrm>
        <a:graphic>
          <a:graphicData uri="http://schemas.openxmlformats.org/drawingml/2006/table">
            <a:tbl>
              <a:tblPr firstRow="1" bandRow="1">
                <a:tableStyleId>{2D5ABB26-0587-4C30-8999-92F81FD0307C}</a:tableStyleId>
              </a:tblPr>
              <a:tblGrid>
                <a:gridCol w="3146791"/>
                <a:gridCol w="6911609"/>
              </a:tblGrid>
              <a:tr h="370840">
                <a:tc>
                  <a:txBody>
                    <a:bodyPr/>
                    <a:lstStyle/>
                    <a:p>
                      <a:r>
                        <a:rPr lang="id-ID" dirty="0" smtClean="0"/>
                        <a:t>Nama Perseroan</a:t>
                      </a:r>
                      <a:endParaRPr lang="id-ID" dirty="0"/>
                    </a:p>
                  </a:txBody>
                  <a:tcPr/>
                </a:tc>
                <a:tc>
                  <a:txBody>
                    <a:bodyPr/>
                    <a:lstStyle/>
                    <a:p>
                      <a:r>
                        <a:rPr lang="id-ID" dirty="0" smtClean="0"/>
                        <a:t>PT ULTRAJAYA MILK INDUSTRY &amp; TRADING COMPANY Tbk.</a:t>
                      </a:r>
                      <a:endParaRPr lang="id-ID" dirty="0"/>
                    </a:p>
                  </a:txBody>
                  <a:tcPr/>
                </a:tc>
              </a:tr>
              <a:tr h="370840">
                <a:tc>
                  <a:txBody>
                    <a:bodyPr/>
                    <a:lstStyle/>
                    <a:p>
                      <a:r>
                        <a:rPr lang="id-ID" dirty="0" smtClean="0"/>
                        <a:t>Alamat Perseroan</a:t>
                      </a:r>
                      <a:endParaRPr lang="id-ID" dirty="0"/>
                    </a:p>
                  </a:txBody>
                  <a:tcPr/>
                </a:tc>
                <a:tc>
                  <a:txBody>
                    <a:bodyPr/>
                    <a:lstStyle/>
                    <a:p>
                      <a:r>
                        <a:rPr lang="id-ID" dirty="0" smtClean="0"/>
                        <a:t>Jl. Raya Cimareme 131, Padalarang</a:t>
                      </a:r>
                      <a:r>
                        <a:rPr lang="id-ID" baseline="0" dirty="0" smtClean="0"/>
                        <a:t> – 40552, Kab. Bandung Barat</a:t>
                      </a:r>
                      <a:endParaRPr lang="id-ID" dirty="0"/>
                    </a:p>
                  </a:txBody>
                  <a:tcPr/>
                </a:tc>
              </a:tr>
              <a:tr h="370840">
                <a:tc>
                  <a:txBody>
                    <a:bodyPr/>
                    <a:lstStyle/>
                    <a:p>
                      <a:r>
                        <a:rPr lang="id-ID" dirty="0" smtClean="0"/>
                        <a:t>Tanggal Pendirian</a:t>
                      </a:r>
                      <a:endParaRPr lang="id-ID" dirty="0"/>
                    </a:p>
                  </a:txBody>
                  <a:tcPr/>
                </a:tc>
                <a:tc>
                  <a:txBody>
                    <a:bodyPr/>
                    <a:lstStyle/>
                    <a:p>
                      <a:r>
                        <a:rPr lang="id-ID" dirty="0" smtClean="0"/>
                        <a:t>2 November 1971</a:t>
                      </a:r>
                      <a:endParaRPr lang="id-ID" dirty="0"/>
                    </a:p>
                  </a:txBody>
                  <a:tcPr/>
                </a:tc>
              </a:tr>
              <a:tr h="370840">
                <a:tc>
                  <a:txBody>
                    <a:bodyPr/>
                    <a:lstStyle/>
                    <a:p>
                      <a:r>
                        <a:rPr lang="id-ID" dirty="0" smtClean="0"/>
                        <a:t>Bidang Usaha</a:t>
                      </a:r>
                      <a:endParaRPr lang="id-ID" dirty="0"/>
                    </a:p>
                  </a:txBody>
                  <a:tcPr/>
                </a:tc>
                <a:tc>
                  <a:txBody>
                    <a:bodyPr/>
                    <a:lstStyle/>
                    <a:p>
                      <a:r>
                        <a:rPr lang="id-ID" dirty="0" smtClean="0"/>
                        <a:t>Industri Makanan dan Minuman</a:t>
                      </a:r>
                      <a:endParaRPr lang="id-ID" dirty="0"/>
                    </a:p>
                  </a:txBody>
                  <a:tcPr/>
                </a:tc>
              </a:tr>
              <a:tr h="370840">
                <a:tc>
                  <a:txBody>
                    <a:bodyPr/>
                    <a:lstStyle/>
                    <a:p>
                      <a:r>
                        <a:rPr lang="id-ID" dirty="0" smtClean="0"/>
                        <a:t>Target Pemasaran</a:t>
                      </a:r>
                      <a:endParaRPr lang="id-ID" dirty="0"/>
                    </a:p>
                  </a:txBody>
                  <a:tcPr/>
                </a:tc>
                <a:tc>
                  <a:txBody>
                    <a:bodyPr/>
                    <a:lstStyle/>
                    <a:p>
                      <a:r>
                        <a:rPr lang="id-ID" dirty="0" smtClean="0"/>
                        <a:t>Domestik = 90%</a:t>
                      </a:r>
                    </a:p>
                    <a:p>
                      <a:r>
                        <a:rPr lang="id-ID" dirty="0" smtClean="0"/>
                        <a:t>Ekspor</a:t>
                      </a:r>
                      <a:r>
                        <a:rPr lang="id-ID" baseline="0" dirty="0" smtClean="0"/>
                        <a:t> = 10%</a:t>
                      </a:r>
                      <a:endParaRPr lang="id-ID" dirty="0"/>
                    </a:p>
                  </a:txBody>
                  <a:tcPr/>
                </a:tc>
              </a:tr>
              <a:tr h="370840">
                <a:tc>
                  <a:txBody>
                    <a:bodyPr/>
                    <a:lstStyle/>
                    <a:p>
                      <a:r>
                        <a:rPr lang="id-ID" dirty="0" smtClean="0"/>
                        <a:t>Terdaftar di Bursa Efek sejak</a:t>
                      </a:r>
                      <a:endParaRPr lang="id-ID" dirty="0"/>
                    </a:p>
                  </a:txBody>
                  <a:tcPr/>
                </a:tc>
                <a:tc>
                  <a:txBody>
                    <a:bodyPr/>
                    <a:lstStyle/>
                    <a:p>
                      <a:r>
                        <a:rPr lang="id-ID" dirty="0" smtClean="0"/>
                        <a:t>2 Juli 1990</a:t>
                      </a:r>
                      <a:endParaRPr lang="id-ID" dirty="0"/>
                    </a:p>
                  </a:txBody>
                  <a:tcPr/>
                </a:tc>
              </a:tr>
            </a:tbl>
          </a:graphicData>
        </a:graphic>
      </p:graphicFrame>
    </p:spTree>
    <p:extLst>
      <p:ext uri="{BB962C8B-B14F-4D97-AF65-F5344CB8AC3E}">
        <p14:creationId xmlns:p14="http://schemas.microsoft.com/office/powerpoint/2010/main" val="16421236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Profil PT Ultrajaya Milk Industry &amp; Trading Company Tbk.</a:t>
            </a:r>
            <a:endParaRPr lang="id-ID" b="1" dirty="0"/>
          </a:p>
        </p:txBody>
      </p:sp>
      <p:sp>
        <p:nvSpPr>
          <p:cNvPr id="3" name="Content Placeholder 2"/>
          <p:cNvSpPr>
            <a:spLocks noGrp="1"/>
          </p:cNvSpPr>
          <p:nvPr>
            <p:ph idx="1"/>
          </p:nvPr>
        </p:nvSpPr>
        <p:spPr/>
        <p:txBody>
          <a:bodyPr/>
          <a:lstStyle/>
          <a:p>
            <a:endParaRPr lang="id-ID" dirty="0"/>
          </a:p>
        </p:txBody>
      </p:sp>
      <p:pic>
        <p:nvPicPr>
          <p:cNvPr id="4" name="Picture 3"/>
          <p:cNvPicPr>
            <a:picLocks noChangeAspect="1"/>
          </p:cNvPicPr>
          <p:nvPr/>
        </p:nvPicPr>
        <p:blipFill>
          <a:blip r:embed="rId2"/>
          <a:stretch>
            <a:fillRect/>
          </a:stretch>
        </p:blipFill>
        <p:spPr>
          <a:xfrm>
            <a:off x="1544148" y="2047664"/>
            <a:ext cx="4098758" cy="2133600"/>
          </a:xfrm>
          <a:prstGeom prst="rect">
            <a:avLst/>
          </a:prstGeom>
        </p:spPr>
      </p:pic>
      <p:pic>
        <p:nvPicPr>
          <p:cNvPr id="6" name="Picture 5"/>
          <p:cNvPicPr>
            <a:picLocks noChangeAspect="1"/>
          </p:cNvPicPr>
          <p:nvPr/>
        </p:nvPicPr>
        <p:blipFill>
          <a:blip r:embed="rId3"/>
          <a:stretch>
            <a:fillRect/>
          </a:stretch>
        </p:blipFill>
        <p:spPr>
          <a:xfrm>
            <a:off x="5830031" y="2047664"/>
            <a:ext cx="3958737" cy="2422834"/>
          </a:xfrm>
          <a:prstGeom prst="rect">
            <a:avLst/>
          </a:prstGeom>
        </p:spPr>
      </p:pic>
      <p:pic>
        <p:nvPicPr>
          <p:cNvPr id="7" name="Picture 6"/>
          <p:cNvPicPr>
            <a:picLocks noChangeAspect="1"/>
          </p:cNvPicPr>
          <p:nvPr/>
        </p:nvPicPr>
        <p:blipFill>
          <a:blip r:embed="rId4"/>
          <a:stretch>
            <a:fillRect/>
          </a:stretch>
        </p:blipFill>
        <p:spPr>
          <a:xfrm>
            <a:off x="1544148" y="4555084"/>
            <a:ext cx="8244620" cy="1727982"/>
          </a:xfrm>
          <a:prstGeom prst="rect">
            <a:avLst/>
          </a:prstGeom>
        </p:spPr>
      </p:pic>
    </p:spTree>
    <p:extLst>
      <p:ext uri="{BB962C8B-B14F-4D97-AF65-F5344CB8AC3E}">
        <p14:creationId xmlns:p14="http://schemas.microsoft.com/office/powerpoint/2010/main" val="36823833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Analisis Eksternal (Teori Porter) PT Ultrajaya Milk Industry &amp; Trading Company Tbk.</a:t>
            </a:r>
            <a:endParaRPr lang="id-ID" b="1" dirty="0"/>
          </a:p>
        </p:txBody>
      </p:sp>
      <p:sp>
        <p:nvSpPr>
          <p:cNvPr id="3" name="Content Placeholder 2"/>
          <p:cNvSpPr>
            <a:spLocks noGrp="1"/>
          </p:cNvSpPr>
          <p:nvPr>
            <p:ph idx="1"/>
          </p:nvPr>
        </p:nvSpPr>
        <p:spPr/>
        <p:txBody>
          <a:bodyPr>
            <a:normAutofit/>
          </a:bodyPr>
          <a:lstStyle/>
          <a:p>
            <a:r>
              <a:rPr lang="id-ID" sz="2400" dirty="0" smtClean="0"/>
              <a:t>Aspek Substitusi</a:t>
            </a:r>
          </a:p>
          <a:p>
            <a:pPr lvl="1"/>
            <a:r>
              <a:rPr lang="id-ID" sz="2000" dirty="0" smtClean="0"/>
              <a:t>Strategi </a:t>
            </a:r>
            <a:r>
              <a:rPr lang="id-ID" sz="2000" dirty="0"/>
              <a:t>yang dilakukan pada PT Ultrajaya adalah penciptaan nilai tambah bagi pelanggan melalui pembaharuan kemasan, peningkatan layanan, meyakinkan dan memberikan keamanan produk – produk PT Ultrajaya kepada pelanggan. </a:t>
            </a:r>
            <a:endParaRPr lang="id-ID" sz="2000" dirty="0" smtClean="0"/>
          </a:p>
          <a:p>
            <a:r>
              <a:rPr lang="id-ID" sz="2400" dirty="0" smtClean="0"/>
              <a:t>Aspek Pembeli</a:t>
            </a:r>
          </a:p>
          <a:p>
            <a:pPr lvl="1"/>
            <a:r>
              <a:rPr lang="id-ID" sz="2000" dirty="0"/>
              <a:t>Untuk pembeli, diumumkan untuk semua kalangan namun khususnya lebih kepada para anak-anak dan remaja. Apalagi untuk produk minuman Teh Kotak, banyak sekali para remaja dan anak-anak yang mengkonsumsi teh. </a:t>
            </a:r>
            <a:endParaRPr lang="id-ID" sz="2000" dirty="0" smtClean="0"/>
          </a:p>
          <a:p>
            <a:r>
              <a:rPr lang="id-ID" sz="2400" dirty="0" smtClean="0"/>
              <a:t>Aspek Pemasok</a:t>
            </a:r>
          </a:p>
          <a:p>
            <a:pPr lvl="1"/>
            <a:r>
              <a:rPr lang="id-ID" sz="2000" dirty="0"/>
              <a:t>Pemasok untuk PT Ultrajaya dimulai dari bahan baku untuk proses produksi hingga para investor yang menanakan modalnya di perusahaan ini. </a:t>
            </a:r>
            <a:endParaRPr lang="id-ID" sz="2000" dirty="0" smtClean="0"/>
          </a:p>
        </p:txBody>
      </p:sp>
    </p:spTree>
    <p:extLst>
      <p:ext uri="{BB962C8B-B14F-4D97-AF65-F5344CB8AC3E}">
        <p14:creationId xmlns:p14="http://schemas.microsoft.com/office/powerpoint/2010/main" val="10607859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Analisis Eksternal (Teori Porter) PT Ultrajaya Milk Industry &amp; Trading Company Tbk.</a:t>
            </a:r>
            <a:endParaRPr lang="id-ID" b="1" dirty="0"/>
          </a:p>
        </p:txBody>
      </p:sp>
      <p:sp>
        <p:nvSpPr>
          <p:cNvPr id="3" name="Content Placeholder 2"/>
          <p:cNvSpPr>
            <a:spLocks noGrp="1"/>
          </p:cNvSpPr>
          <p:nvPr>
            <p:ph idx="1"/>
          </p:nvPr>
        </p:nvSpPr>
        <p:spPr/>
        <p:txBody>
          <a:bodyPr>
            <a:normAutofit/>
          </a:bodyPr>
          <a:lstStyle/>
          <a:p>
            <a:r>
              <a:rPr lang="id-ID" sz="2400" dirty="0" smtClean="0"/>
              <a:t>Pendatang Baru</a:t>
            </a:r>
          </a:p>
          <a:p>
            <a:pPr lvl="1"/>
            <a:r>
              <a:rPr lang="id-ID" sz="2000" dirty="0"/>
              <a:t>Pendatang baru bagi PT Ultrajaya khususnya untuk minuman sejenis produk Teh Kotak saat ini ada banyak seperti nu green tea, teh gelas, mountea. Karena itu diperlukan lebih banyak promosi dan penentuan harga agar produk Teh Kotak dapat tetap bertahan di pasaran walaupun sudah datang banyak pesaiang sejenis. </a:t>
            </a:r>
            <a:endParaRPr lang="id-ID" sz="2000" dirty="0" smtClean="0"/>
          </a:p>
          <a:p>
            <a:r>
              <a:rPr lang="id-ID" sz="2400" dirty="0" smtClean="0"/>
              <a:t>Kompetitor</a:t>
            </a:r>
          </a:p>
          <a:p>
            <a:pPr lvl="1"/>
            <a:r>
              <a:rPr lang="id-ID" sz="2000" dirty="0"/>
              <a:t>PT Ultrajaya dituntut mampu bersaing dengan para kompetitor domestik maupun internasional dengan strategi improvement layanan kepada para customer yang ada. </a:t>
            </a:r>
            <a:endParaRPr lang="id-ID" sz="2000" dirty="0" smtClean="0"/>
          </a:p>
        </p:txBody>
      </p:sp>
    </p:spTree>
    <p:extLst>
      <p:ext uri="{BB962C8B-B14F-4D97-AF65-F5344CB8AC3E}">
        <p14:creationId xmlns:p14="http://schemas.microsoft.com/office/powerpoint/2010/main" val="26800078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smtClean="0"/>
              <a:t>Matrix EFE PT Ultrajaya Milk Industry &amp; Trading Company Tbk.</a:t>
            </a:r>
            <a:endParaRPr lang="id-ID" b="1" dirty="0"/>
          </a:p>
        </p:txBody>
      </p:sp>
      <p:sp>
        <p:nvSpPr>
          <p:cNvPr id="3" name="Content Placeholder 2"/>
          <p:cNvSpPr>
            <a:spLocks noGrp="1"/>
          </p:cNvSpPr>
          <p:nvPr>
            <p:ph idx="1"/>
          </p:nvPr>
        </p:nvSpPr>
        <p:spPr/>
        <p:txBody>
          <a:bodyPr>
            <a:normAutofit/>
          </a:bodyPr>
          <a:lstStyle/>
          <a:p>
            <a:r>
              <a:rPr lang="id-ID" sz="2400" dirty="0" smtClean="0"/>
              <a:t>Peluang/Kesempatan:</a:t>
            </a:r>
          </a:p>
          <a:p>
            <a:pPr lvl="1"/>
            <a:r>
              <a:rPr lang="id-ID" sz="2000" i="1" dirty="0"/>
              <a:t>Brand image</a:t>
            </a:r>
            <a:r>
              <a:rPr lang="id-ID" sz="2000" dirty="0"/>
              <a:t> yang baik</a:t>
            </a:r>
          </a:p>
          <a:p>
            <a:pPr lvl="1"/>
            <a:r>
              <a:rPr lang="id-ID" sz="2000" dirty="0"/>
              <a:t>Konsumen yang Loyal</a:t>
            </a:r>
          </a:p>
          <a:p>
            <a:pPr lvl="1"/>
            <a:r>
              <a:rPr lang="id-ID" sz="2000" dirty="0"/>
              <a:t>Perhatian terhadap Kesehatan</a:t>
            </a:r>
          </a:p>
          <a:p>
            <a:r>
              <a:rPr lang="id-ID" sz="2400" dirty="0" smtClean="0"/>
              <a:t>Ancaman:</a:t>
            </a:r>
          </a:p>
          <a:p>
            <a:pPr lvl="1"/>
            <a:r>
              <a:rPr lang="id-ID" sz="2200" dirty="0"/>
              <a:t>Pendatang Baru</a:t>
            </a:r>
          </a:p>
          <a:p>
            <a:pPr lvl="1"/>
            <a:r>
              <a:rPr lang="id-ID" sz="2200" dirty="0"/>
              <a:t>Lingkungan </a:t>
            </a:r>
            <a:r>
              <a:rPr lang="id-ID" sz="2200" dirty="0" smtClean="0"/>
              <a:t>Bisnis (perekonomian, keamanan dan politik)</a:t>
            </a:r>
            <a:endParaRPr lang="id-ID" sz="2200" dirty="0"/>
          </a:p>
          <a:p>
            <a:endParaRPr lang="id-ID" sz="2400" dirty="0" smtClean="0"/>
          </a:p>
        </p:txBody>
      </p:sp>
    </p:spTree>
    <p:extLst>
      <p:ext uri="{BB962C8B-B14F-4D97-AF65-F5344CB8AC3E}">
        <p14:creationId xmlns:p14="http://schemas.microsoft.com/office/powerpoint/2010/main" val="4467691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smtClean="0"/>
              <a:t>Matrix EFE PT Ultrajaya Milk Industry &amp; Trading Company Tbk.</a:t>
            </a:r>
            <a:endParaRPr lang="id-ID"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98003809"/>
              </p:ext>
            </p:extLst>
          </p:nvPr>
        </p:nvGraphicFramePr>
        <p:xfrm>
          <a:off x="1535723" y="2121874"/>
          <a:ext cx="8628184" cy="4021016"/>
        </p:xfrm>
        <a:graphic>
          <a:graphicData uri="http://schemas.openxmlformats.org/drawingml/2006/table">
            <a:tbl>
              <a:tblPr firstRow="1" firstCol="1" bandRow="1">
                <a:tableStyleId>{5940675A-B579-460E-94D1-54222C63F5DA}</a:tableStyleId>
              </a:tblPr>
              <a:tblGrid>
                <a:gridCol w="4201168"/>
                <a:gridCol w="1220157"/>
                <a:gridCol w="1049813"/>
                <a:gridCol w="2157046"/>
              </a:tblGrid>
              <a:tr h="355493">
                <a:tc>
                  <a:txBody>
                    <a:bodyPr/>
                    <a:lstStyle/>
                    <a:p>
                      <a:pPr algn="just">
                        <a:lnSpc>
                          <a:spcPct val="115000"/>
                        </a:lnSpc>
                        <a:spcAft>
                          <a:spcPts val="0"/>
                        </a:spcAft>
                      </a:pPr>
                      <a:r>
                        <a:rPr lang="id-ID" sz="1800">
                          <a:effectLst/>
                        </a:rPr>
                        <a:t>Faktor-Faktor Strategi Eksternal</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d-ID" sz="1800">
                          <a:effectLst/>
                        </a:rPr>
                        <a:t>Bobot</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d-ID" sz="1800" dirty="0">
                          <a:effectLst/>
                        </a:rPr>
                        <a:t>Rating</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d-ID" sz="1800">
                          <a:effectLst/>
                        </a:rPr>
                        <a:t>Bobot x Rating</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488328">
                <a:tc>
                  <a:txBody>
                    <a:bodyPr/>
                    <a:lstStyle/>
                    <a:p>
                      <a:pPr algn="just">
                        <a:lnSpc>
                          <a:spcPct val="115000"/>
                        </a:lnSpc>
                        <a:spcAft>
                          <a:spcPts val="0"/>
                        </a:spcAft>
                      </a:pPr>
                      <a:r>
                        <a:rPr lang="id-ID" sz="1800" dirty="0">
                          <a:effectLst/>
                        </a:rPr>
                        <a:t>Peluang:</a:t>
                      </a:r>
                      <a:endParaRPr lang="id-ID" sz="1600" dirty="0">
                        <a:effectLst/>
                      </a:endParaRPr>
                    </a:p>
                    <a:p>
                      <a:pPr marL="342900" lvl="0" indent="-342900" algn="just">
                        <a:lnSpc>
                          <a:spcPct val="115000"/>
                        </a:lnSpc>
                        <a:spcAft>
                          <a:spcPts val="0"/>
                        </a:spcAft>
                        <a:buFont typeface="+mj-lt"/>
                        <a:buAutoNum type="arabicPeriod"/>
                      </a:pPr>
                      <a:r>
                        <a:rPr lang="id-ID" sz="1800" dirty="0">
                          <a:effectLst/>
                        </a:rPr>
                        <a:t>Brand image yang baik</a:t>
                      </a:r>
                      <a:endParaRPr lang="id-ID" sz="1600" dirty="0">
                        <a:effectLst/>
                      </a:endParaRPr>
                    </a:p>
                    <a:p>
                      <a:pPr marL="342900" lvl="0" indent="-342900" algn="just">
                        <a:lnSpc>
                          <a:spcPct val="115000"/>
                        </a:lnSpc>
                        <a:spcAft>
                          <a:spcPts val="0"/>
                        </a:spcAft>
                        <a:buFont typeface="+mj-lt"/>
                        <a:buAutoNum type="arabicPeriod"/>
                      </a:pPr>
                      <a:r>
                        <a:rPr lang="id-ID" sz="1800" dirty="0">
                          <a:effectLst/>
                        </a:rPr>
                        <a:t>Konsumen yang loyal</a:t>
                      </a:r>
                      <a:endParaRPr lang="id-ID" sz="1600" dirty="0">
                        <a:effectLst/>
                      </a:endParaRPr>
                    </a:p>
                    <a:p>
                      <a:pPr marL="342900" lvl="0" indent="-342900" algn="just">
                        <a:lnSpc>
                          <a:spcPct val="115000"/>
                        </a:lnSpc>
                        <a:spcAft>
                          <a:spcPts val="0"/>
                        </a:spcAft>
                        <a:buFont typeface="+mj-lt"/>
                        <a:buAutoNum type="arabicPeriod"/>
                      </a:pPr>
                      <a:r>
                        <a:rPr lang="id-ID" sz="1800" dirty="0">
                          <a:effectLst/>
                        </a:rPr>
                        <a:t>Perhatian terhadap kesehatan</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d-ID" sz="1800">
                          <a:effectLst/>
                        </a:rPr>
                        <a:t> </a:t>
                      </a:r>
                      <a:endParaRPr lang="id-ID" sz="1600">
                        <a:effectLst/>
                      </a:endParaRPr>
                    </a:p>
                    <a:p>
                      <a:pPr algn="just">
                        <a:lnSpc>
                          <a:spcPct val="115000"/>
                        </a:lnSpc>
                        <a:spcAft>
                          <a:spcPts val="0"/>
                        </a:spcAft>
                      </a:pPr>
                      <a:r>
                        <a:rPr lang="id-ID" sz="1800">
                          <a:effectLst/>
                        </a:rPr>
                        <a:t>0,20</a:t>
                      </a:r>
                      <a:endParaRPr lang="id-ID" sz="1600">
                        <a:effectLst/>
                      </a:endParaRPr>
                    </a:p>
                    <a:p>
                      <a:pPr algn="just">
                        <a:lnSpc>
                          <a:spcPct val="115000"/>
                        </a:lnSpc>
                        <a:spcAft>
                          <a:spcPts val="0"/>
                        </a:spcAft>
                      </a:pPr>
                      <a:r>
                        <a:rPr lang="id-ID" sz="1800">
                          <a:effectLst/>
                        </a:rPr>
                        <a:t>0,25</a:t>
                      </a:r>
                      <a:endParaRPr lang="id-ID" sz="1600">
                        <a:effectLst/>
                      </a:endParaRPr>
                    </a:p>
                    <a:p>
                      <a:pPr algn="just">
                        <a:lnSpc>
                          <a:spcPct val="115000"/>
                        </a:lnSpc>
                        <a:spcAft>
                          <a:spcPts val="0"/>
                        </a:spcAft>
                      </a:pPr>
                      <a:r>
                        <a:rPr lang="id-ID" sz="1800">
                          <a:effectLst/>
                        </a:rPr>
                        <a:t>0,20</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d-ID" sz="1800">
                          <a:effectLst/>
                        </a:rPr>
                        <a:t> </a:t>
                      </a:r>
                      <a:endParaRPr lang="id-ID" sz="1600">
                        <a:effectLst/>
                      </a:endParaRPr>
                    </a:p>
                    <a:p>
                      <a:pPr algn="just">
                        <a:lnSpc>
                          <a:spcPct val="115000"/>
                        </a:lnSpc>
                        <a:spcAft>
                          <a:spcPts val="0"/>
                        </a:spcAft>
                      </a:pPr>
                      <a:r>
                        <a:rPr lang="id-ID" sz="1800">
                          <a:effectLst/>
                        </a:rPr>
                        <a:t>4</a:t>
                      </a:r>
                      <a:endParaRPr lang="id-ID" sz="1600">
                        <a:effectLst/>
                      </a:endParaRPr>
                    </a:p>
                    <a:p>
                      <a:pPr algn="just">
                        <a:lnSpc>
                          <a:spcPct val="115000"/>
                        </a:lnSpc>
                        <a:spcAft>
                          <a:spcPts val="0"/>
                        </a:spcAft>
                      </a:pPr>
                      <a:r>
                        <a:rPr lang="id-ID" sz="1800">
                          <a:effectLst/>
                        </a:rPr>
                        <a:t>4</a:t>
                      </a:r>
                      <a:endParaRPr lang="id-ID" sz="1600">
                        <a:effectLst/>
                      </a:endParaRPr>
                    </a:p>
                    <a:p>
                      <a:pPr algn="just">
                        <a:lnSpc>
                          <a:spcPct val="115000"/>
                        </a:lnSpc>
                        <a:spcAft>
                          <a:spcPts val="0"/>
                        </a:spcAft>
                      </a:pPr>
                      <a:r>
                        <a:rPr lang="id-ID" sz="1800">
                          <a:effectLst/>
                        </a:rPr>
                        <a:t>3</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d-ID" sz="1800">
                          <a:effectLst/>
                        </a:rPr>
                        <a:t> </a:t>
                      </a:r>
                      <a:endParaRPr lang="id-ID" sz="1600">
                        <a:effectLst/>
                      </a:endParaRPr>
                    </a:p>
                    <a:p>
                      <a:pPr algn="just">
                        <a:lnSpc>
                          <a:spcPct val="115000"/>
                        </a:lnSpc>
                        <a:spcAft>
                          <a:spcPts val="0"/>
                        </a:spcAft>
                      </a:pPr>
                      <a:r>
                        <a:rPr lang="id-ID" sz="1800">
                          <a:effectLst/>
                        </a:rPr>
                        <a:t>0,80</a:t>
                      </a:r>
                      <a:endParaRPr lang="id-ID" sz="1600">
                        <a:effectLst/>
                      </a:endParaRPr>
                    </a:p>
                    <a:p>
                      <a:pPr algn="just">
                        <a:lnSpc>
                          <a:spcPct val="115000"/>
                        </a:lnSpc>
                        <a:spcAft>
                          <a:spcPts val="0"/>
                        </a:spcAft>
                      </a:pPr>
                      <a:r>
                        <a:rPr lang="id-ID" sz="1800">
                          <a:effectLst/>
                        </a:rPr>
                        <a:t>1,00</a:t>
                      </a:r>
                      <a:endParaRPr lang="id-ID" sz="1600">
                        <a:effectLst/>
                      </a:endParaRPr>
                    </a:p>
                    <a:p>
                      <a:pPr algn="just">
                        <a:lnSpc>
                          <a:spcPct val="115000"/>
                        </a:lnSpc>
                        <a:spcAft>
                          <a:spcPts val="0"/>
                        </a:spcAft>
                      </a:pPr>
                      <a:r>
                        <a:rPr lang="id-ID" sz="1800">
                          <a:effectLst/>
                        </a:rPr>
                        <a:t>0,60</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55493">
                <a:tc>
                  <a:txBody>
                    <a:bodyPr/>
                    <a:lstStyle/>
                    <a:p>
                      <a:pPr algn="just">
                        <a:lnSpc>
                          <a:spcPct val="115000"/>
                        </a:lnSpc>
                        <a:spcAft>
                          <a:spcPts val="0"/>
                        </a:spcAft>
                      </a:pPr>
                      <a:r>
                        <a:rPr lang="id-ID" sz="1800">
                          <a:effectLst/>
                        </a:rPr>
                        <a:t>Total Peluang</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d-ID" sz="1800">
                          <a:effectLst/>
                        </a:rPr>
                        <a:t>0,65</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d-ID" sz="1800">
                          <a:effectLst/>
                        </a:rPr>
                        <a:t> </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d-ID" sz="1800">
                          <a:effectLst/>
                        </a:rPr>
                        <a:t>2,40</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110716">
                <a:tc>
                  <a:txBody>
                    <a:bodyPr/>
                    <a:lstStyle/>
                    <a:p>
                      <a:pPr algn="just">
                        <a:lnSpc>
                          <a:spcPct val="115000"/>
                        </a:lnSpc>
                        <a:spcAft>
                          <a:spcPts val="0"/>
                        </a:spcAft>
                      </a:pPr>
                      <a:r>
                        <a:rPr lang="id-ID" sz="1800">
                          <a:effectLst/>
                        </a:rPr>
                        <a:t>Ancaman:</a:t>
                      </a:r>
                      <a:endParaRPr lang="id-ID" sz="1600">
                        <a:effectLst/>
                      </a:endParaRPr>
                    </a:p>
                    <a:p>
                      <a:pPr marL="342900" lvl="0" indent="-342900" algn="just">
                        <a:lnSpc>
                          <a:spcPct val="115000"/>
                        </a:lnSpc>
                        <a:spcAft>
                          <a:spcPts val="0"/>
                        </a:spcAft>
                        <a:buFont typeface="+mj-lt"/>
                        <a:buAutoNum type="arabicPeriod"/>
                      </a:pPr>
                      <a:r>
                        <a:rPr lang="id-ID" sz="1800">
                          <a:effectLst/>
                        </a:rPr>
                        <a:t>Pendatang baru</a:t>
                      </a:r>
                      <a:endParaRPr lang="id-ID" sz="1600">
                        <a:effectLst/>
                      </a:endParaRPr>
                    </a:p>
                    <a:p>
                      <a:pPr marL="342900" lvl="0" indent="-342900" algn="just">
                        <a:lnSpc>
                          <a:spcPct val="115000"/>
                        </a:lnSpc>
                        <a:spcAft>
                          <a:spcPts val="0"/>
                        </a:spcAft>
                        <a:buFont typeface="+mj-lt"/>
                        <a:buAutoNum type="arabicPeriod"/>
                      </a:pPr>
                      <a:r>
                        <a:rPr lang="id-ID" sz="1800">
                          <a:effectLst/>
                        </a:rPr>
                        <a:t>Lingkungan bisnis</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d-ID" sz="1800">
                          <a:effectLst/>
                        </a:rPr>
                        <a:t> </a:t>
                      </a:r>
                      <a:endParaRPr lang="id-ID" sz="1600">
                        <a:effectLst/>
                      </a:endParaRPr>
                    </a:p>
                    <a:p>
                      <a:pPr algn="just">
                        <a:lnSpc>
                          <a:spcPct val="115000"/>
                        </a:lnSpc>
                        <a:spcAft>
                          <a:spcPts val="0"/>
                        </a:spcAft>
                      </a:pPr>
                      <a:r>
                        <a:rPr lang="id-ID" sz="1800">
                          <a:effectLst/>
                        </a:rPr>
                        <a:t>0,15</a:t>
                      </a:r>
                      <a:endParaRPr lang="id-ID" sz="1600">
                        <a:effectLst/>
                      </a:endParaRPr>
                    </a:p>
                    <a:p>
                      <a:pPr algn="just">
                        <a:lnSpc>
                          <a:spcPct val="115000"/>
                        </a:lnSpc>
                        <a:spcAft>
                          <a:spcPts val="0"/>
                        </a:spcAft>
                      </a:pPr>
                      <a:r>
                        <a:rPr lang="id-ID" sz="1800">
                          <a:effectLst/>
                        </a:rPr>
                        <a:t>0,20</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d-ID" sz="1800">
                          <a:effectLst/>
                        </a:rPr>
                        <a:t> </a:t>
                      </a:r>
                      <a:endParaRPr lang="id-ID" sz="1600">
                        <a:effectLst/>
                      </a:endParaRPr>
                    </a:p>
                    <a:p>
                      <a:pPr algn="just">
                        <a:lnSpc>
                          <a:spcPct val="115000"/>
                        </a:lnSpc>
                        <a:spcAft>
                          <a:spcPts val="0"/>
                        </a:spcAft>
                      </a:pPr>
                      <a:r>
                        <a:rPr lang="id-ID" sz="1800">
                          <a:effectLst/>
                        </a:rPr>
                        <a:t>2</a:t>
                      </a:r>
                      <a:endParaRPr lang="id-ID" sz="1600">
                        <a:effectLst/>
                      </a:endParaRPr>
                    </a:p>
                    <a:p>
                      <a:pPr algn="just">
                        <a:lnSpc>
                          <a:spcPct val="115000"/>
                        </a:lnSpc>
                        <a:spcAft>
                          <a:spcPts val="0"/>
                        </a:spcAft>
                      </a:pPr>
                      <a:r>
                        <a:rPr lang="id-ID" sz="1800">
                          <a:effectLst/>
                        </a:rPr>
                        <a:t>1</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d-ID" sz="1800">
                          <a:effectLst/>
                        </a:rPr>
                        <a:t> </a:t>
                      </a:r>
                      <a:endParaRPr lang="id-ID" sz="1600">
                        <a:effectLst/>
                      </a:endParaRPr>
                    </a:p>
                    <a:p>
                      <a:pPr algn="just">
                        <a:lnSpc>
                          <a:spcPct val="115000"/>
                        </a:lnSpc>
                        <a:spcAft>
                          <a:spcPts val="0"/>
                        </a:spcAft>
                      </a:pPr>
                      <a:r>
                        <a:rPr lang="id-ID" sz="1800">
                          <a:effectLst/>
                        </a:rPr>
                        <a:t>0,30</a:t>
                      </a:r>
                      <a:endParaRPr lang="id-ID" sz="1600">
                        <a:effectLst/>
                      </a:endParaRPr>
                    </a:p>
                    <a:p>
                      <a:pPr algn="just">
                        <a:lnSpc>
                          <a:spcPct val="115000"/>
                        </a:lnSpc>
                        <a:spcAft>
                          <a:spcPts val="0"/>
                        </a:spcAft>
                      </a:pPr>
                      <a:r>
                        <a:rPr lang="id-ID" sz="1800">
                          <a:effectLst/>
                        </a:rPr>
                        <a:t>0,20</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55493">
                <a:tc>
                  <a:txBody>
                    <a:bodyPr/>
                    <a:lstStyle/>
                    <a:p>
                      <a:pPr algn="just">
                        <a:lnSpc>
                          <a:spcPct val="115000"/>
                        </a:lnSpc>
                        <a:spcAft>
                          <a:spcPts val="0"/>
                        </a:spcAft>
                      </a:pPr>
                      <a:r>
                        <a:rPr lang="id-ID" sz="1800">
                          <a:effectLst/>
                        </a:rPr>
                        <a:t>Total Ancaman</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d-ID" sz="1800">
                          <a:effectLst/>
                        </a:rPr>
                        <a:t>0,35</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d-ID" sz="1800">
                          <a:effectLst/>
                        </a:rPr>
                        <a:t> </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d-ID" sz="1800">
                          <a:effectLst/>
                        </a:rPr>
                        <a:t>0,50</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55493">
                <a:tc>
                  <a:txBody>
                    <a:bodyPr/>
                    <a:lstStyle/>
                    <a:p>
                      <a:pPr algn="just">
                        <a:lnSpc>
                          <a:spcPct val="115000"/>
                        </a:lnSpc>
                        <a:spcAft>
                          <a:spcPts val="0"/>
                        </a:spcAft>
                      </a:pPr>
                      <a:r>
                        <a:rPr lang="id-ID" sz="1800">
                          <a:effectLst/>
                        </a:rPr>
                        <a:t>Total peluang-ancaman</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d-ID" sz="1800">
                          <a:effectLst/>
                        </a:rPr>
                        <a:t>1,00</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d-ID" sz="1800">
                          <a:effectLst/>
                        </a:rPr>
                        <a:t> </a:t>
                      </a:r>
                      <a:endParaRPr lang="id-ID"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d-ID" sz="1800" dirty="0">
                          <a:effectLst/>
                        </a:rPr>
                        <a:t>1,90</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1534820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Sifat Audit Eksternal</a:t>
            </a:r>
            <a:endParaRPr lang="id-ID" b="1" dirty="0"/>
          </a:p>
        </p:txBody>
      </p:sp>
      <p:sp>
        <p:nvSpPr>
          <p:cNvPr id="3" name="Content Placeholder 2"/>
          <p:cNvSpPr>
            <a:spLocks noGrp="1"/>
          </p:cNvSpPr>
          <p:nvPr>
            <p:ph idx="1"/>
          </p:nvPr>
        </p:nvSpPr>
        <p:spPr/>
        <p:txBody>
          <a:bodyPr>
            <a:normAutofit/>
          </a:bodyPr>
          <a:lstStyle/>
          <a:p>
            <a:pPr>
              <a:lnSpc>
                <a:spcPct val="100000"/>
              </a:lnSpc>
            </a:pPr>
            <a:r>
              <a:rPr lang="id-ID" sz="2400" dirty="0" smtClean="0"/>
              <a:t>Kekuatan Eksternal Penting</a:t>
            </a:r>
          </a:p>
          <a:p>
            <a:pPr marL="457200" lvl="1" indent="0">
              <a:lnSpc>
                <a:spcPct val="100000"/>
              </a:lnSpc>
              <a:buNone/>
            </a:pPr>
            <a:r>
              <a:rPr lang="id-ID" sz="2000" dirty="0" smtClean="0"/>
              <a:t>Lima </a:t>
            </a:r>
            <a:r>
              <a:rPr lang="id-ID" sz="2000" dirty="0"/>
              <a:t>kategori kekuatan eksternal: </a:t>
            </a:r>
          </a:p>
          <a:p>
            <a:pPr marL="0" indent="0">
              <a:lnSpc>
                <a:spcPct val="100000"/>
              </a:lnSpc>
              <a:buNone/>
            </a:pPr>
            <a:endParaRPr lang="id-ID" sz="2400" dirty="0"/>
          </a:p>
        </p:txBody>
      </p:sp>
      <p:grpSp>
        <p:nvGrpSpPr>
          <p:cNvPr id="10" name="Group 9"/>
          <p:cNvGrpSpPr/>
          <p:nvPr/>
        </p:nvGrpSpPr>
        <p:grpSpPr>
          <a:xfrm>
            <a:off x="1002321" y="3430862"/>
            <a:ext cx="10187358" cy="1140863"/>
            <a:chOff x="996461" y="3094892"/>
            <a:chExt cx="10187358" cy="1140863"/>
          </a:xfrm>
        </p:grpSpPr>
        <p:sp>
          <p:nvSpPr>
            <p:cNvPr id="4" name="Rectangle 3"/>
            <p:cNvSpPr/>
            <p:nvPr/>
          </p:nvSpPr>
          <p:spPr>
            <a:xfrm>
              <a:off x="996461" y="3094892"/>
              <a:ext cx="1664677" cy="1101969"/>
            </a:xfrm>
            <a:prstGeom prst="rect">
              <a:avLst/>
            </a:prstGeom>
            <a:ln w="28575"/>
          </p:spPr>
          <p:style>
            <a:lnRef idx="2">
              <a:schemeClr val="accent1"/>
            </a:lnRef>
            <a:fillRef idx="1">
              <a:schemeClr val="lt1"/>
            </a:fillRef>
            <a:effectRef idx="0">
              <a:schemeClr val="accent1"/>
            </a:effectRef>
            <a:fontRef idx="minor">
              <a:schemeClr val="dk1"/>
            </a:fontRef>
          </p:style>
          <p:txBody>
            <a:bodyPr rtlCol="0" anchor="ctr"/>
            <a:lstStyle/>
            <a:p>
              <a:pPr marL="0" lvl="1" algn="ctr"/>
              <a:r>
                <a:rPr lang="id-ID" dirty="0"/>
                <a:t>Kekuatan </a:t>
              </a:r>
              <a:endParaRPr lang="id-ID" dirty="0" smtClean="0"/>
            </a:p>
            <a:p>
              <a:pPr marL="0" lvl="1" algn="ctr"/>
              <a:r>
                <a:rPr lang="id-ID" dirty="0" smtClean="0"/>
                <a:t>ekonomi</a:t>
              </a:r>
              <a:endParaRPr lang="id-ID" dirty="0"/>
            </a:p>
          </p:txBody>
        </p:sp>
        <p:sp>
          <p:nvSpPr>
            <p:cNvPr id="5" name="Rectangle 4"/>
            <p:cNvSpPr/>
            <p:nvPr/>
          </p:nvSpPr>
          <p:spPr>
            <a:xfrm>
              <a:off x="3130061" y="3110341"/>
              <a:ext cx="1910863" cy="1101968"/>
            </a:xfrm>
            <a:prstGeom prst="rect">
              <a:avLst/>
            </a:prstGeom>
            <a:ln w="28575"/>
          </p:spPr>
          <p:style>
            <a:lnRef idx="2">
              <a:schemeClr val="accent1"/>
            </a:lnRef>
            <a:fillRef idx="1">
              <a:schemeClr val="lt1"/>
            </a:fillRef>
            <a:effectRef idx="0">
              <a:schemeClr val="accent1"/>
            </a:effectRef>
            <a:fontRef idx="minor">
              <a:schemeClr val="dk1"/>
            </a:fontRef>
          </p:style>
          <p:txBody>
            <a:bodyPr rtlCol="0" anchor="ctr"/>
            <a:lstStyle/>
            <a:p>
              <a:pPr marL="0" lvl="1" algn="ctr"/>
              <a:r>
                <a:rPr lang="id-ID" dirty="0"/>
                <a:t>Kekuatan budaya, sosial, demografi, dan lingkungan</a:t>
              </a:r>
            </a:p>
          </p:txBody>
        </p:sp>
        <p:sp>
          <p:nvSpPr>
            <p:cNvPr id="6" name="Rectangle 5"/>
            <p:cNvSpPr/>
            <p:nvPr/>
          </p:nvSpPr>
          <p:spPr>
            <a:xfrm>
              <a:off x="5509847" y="3110340"/>
              <a:ext cx="1758462" cy="1101969"/>
            </a:xfrm>
            <a:prstGeom prst="rect">
              <a:avLst/>
            </a:prstGeom>
            <a:ln w="28575"/>
          </p:spPr>
          <p:style>
            <a:lnRef idx="2">
              <a:schemeClr val="accent1"/>
            </a:lnRef>
            <a:fillRef idx="1">
              <a:schemeClr val="lt1"/>
            </a:fillRef>
            <a:effectRef idx="0">
              <a:schemeClr val="accent1"/>
            </a:effectRef>
            <a:fontRef idx="minor">
              <a:schemeClr val="dk1"/>
            </a:fontRef>
          </p:style>
          <p:txBody>
            <a:bodyPr rtlCol="0" anchor="ctr"/>
            <a:lstStyle/>
            <a:p>
              <a:pPr marL="0" lvl="1" algn="ctr"/>
              <a:r>
                <a:rPr lang="id-ID" dirty="0"/>
                <a:t>Kekuatan politik, pemerintah, dan hukum</a:t>
              </a:r>
            </a:p>
          </p:txBody>
        </p:sp>
        <p:sp>
          <p:nvSpPr>
            <p:cNvPr id="7" name="Rectangle 6"/>
            <p:cNvSpPr/>
            <p:nvPr/>
          </p:nvSpPr>
          <p:spPr>
            <a:xfrm>
              <a:off x="7737232" y="3133786"/>
              <a:ext cx="1488832" cy="1101969"/>
            </a:xfrm>
            <a:prstGeom prst="rect">
              <a:avLst/>
            </a:prstGeom>
            <a:ln w="28575"/>
          </p:spPr>
          <p:style>
            <a:lnRef idx="2">
              <a:schemeClr val="accent1"/>
            </a:lnRef>
            <a:fillRef idx="1">
              <a:schemeClr val="lt1"/>
            </a:fillRef>
            <a:effectRef idx="0">
              <a:schemeClr val="accent1"/>
            </a:effectRef>
            <a:fontRef idx="minor">
              <a:schemeClr val="dk1"/>
            </a:fontRef>
          </p:style>
          <p:txBody>
            <a:bodyPr rtlCol="0" anchor="ctr"/>
            <a:lstStyle/>
            <a:p>
              <a:pPr marL="0" lvl="1" algn="ctr"/>
              <a:r>
                <a:rPr lang="id-ID" dirty="0"/>
                <a:t>Kekuatan </a:t>
              </a:r>
              <a:endParaRPr lang="id-ID" dirty="0" smtClean="0"/>
            </a:p>
            <a:p>
              <a:pPr marL="0" lvl="1" algn="ctr"/>
              <a:r>
                <a:rPr lang="id-ID" dirty="0" smtClean="0"/>
                <a:t>teknologi</a:t>
              </a:r>
              <a:endParaRPr lang="id-ID" dirty="0"/>
            </a:p>
          </p:txBody>
        </p:sp>
        <p:sp>
          <p:nvSpPr>
            <p:cNvPr id="9" name="Rectangle 8"/>
            <p:cNvSpPr/>
            <p:nvPr/>
          </p:nvSpPr>
          <p:spPr>
            <a:xfrm>
              <a:off x="9694987" y="3133786"/>
              <a:ext cx="1488832" cy="1101969"/>
            </a:xfrm>
            <a:prstGeom prst="rect">
              <a:avLst/>
            </a:prstGeom>
            <a:ln w="28575"/>
          </p:spPr>
          <p:style>
            <a:lnRef idx="2">
              <a:schemeClr val="accent1"/>
            </a:lnRef>
            <a:fillRef idx="1">
              <a:schemeClr val="lt1"/>
            </a:fillRef>
            <a:effectRef idx="0">
              <a:schemeClr val="accent1"/>
            </a:effectRef>
            <a:fontRef idx="minor">
              <a:schemeClr val="dk1"/>
            </a:fontRef>
          </p:style>
          <p:txBody>
            <a:bodyPr rtlCol="0" anchor="ctr"/>
            <a:lstStyle/>
            <a:p>
              <a:pPr marL="0" lvl="1" algn="ctr"/>
              <a:r>
                <a:rPr lang="id-ID" dirty="0"/>
                <a:t>Kekuatan </a:t>
              </a:r>
              <a:endParaRPr lang="id-ID" dirty="0" smtClean="0"/>
            </a:p>
            <a:p>
              <a:pPr marL="0" lvl="1" algn="ctr"/>
              <a:r>
                <a:rPr lang="id-ID" dirty="0" smtClean="0"/>
                <a:t>Persaingan</a:t>
              </a:r>
              <a:endParaRPr lang="id-ID" dirty="0"/>
            </a:p>
          </p:txBody>
        </p:sp>
      </p:grpSp>
    </p:spTree>
    <p:extLst>
      <p:ext uri="{BB962C8B-B14F-4D97-AF65-F5344CB8AC3E}">
        <p14:creationId xmlns:p14="http://schemas.microsoft.com/office/powerpoint/2010/main" val="24115700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Sifat Audit Eksternal</a:t>
            </a:r>
            <a:endParaRPr lang="id-ID" b="1" dirty="0"/>
          </a:p>
        </p:txBody>
      </p:sp>
      <p:sp>
        <p:nvSpPr>
          <p:cNvPr id="3" name="Content Placeholder 2"/>
          <p:cNvSpPr>
            <a:spLocks noGrp="1"/>
          </p:cNvSpPr>
          <p:nvPr>
            <p:ph idx="1"/>
          </p:nvPr>
        </p:nvSpPr>
        <p:spPr/>
        <p:txBody>
          <a:bodyPr>
            <a:normAutofit/>
          </a:bodyPr>
          <a:lstStyle/>
          <a:p>
            <a:pPr>
              <a:lnSpc>
                <a:spcPct val="100000"/>
              </a:lnSpc>
            </a:pPr>
            <a:r>
              <a:rPr lang="id-ID" sz="2400" dirty="0" smtClean="0"/>
              <a:t>Kekuatan Eskternal Penting</a:t>
            </a:r>
          </a:p>
          <a:p>
            <a:pPr marL="457200" lvl="1" indent="0">
              <a:lnSpc>
                <a:spcPct val="100000"/>
              </a:lnSpc>
              <a:buNone/>
            </a:pPr>
            <a:r>
              <a:rPr lang="id-ID" sz="2000" dirty="0" smtClean="0"/>
              <a:t>Figur 1-1 menjelaskan hubungan di antara kekuatan eksternal penting dengan organisasi.</a:t>
            </a:r>
            <a:endParaRPr lang="id-ID" sz="2000" dirty="0"/>
          </a:p>
        </p:txBody>
      </p:sp>
      <p:grpSp>
        <p:nvGrpSpPr>
          <p:cNvPr id="4" name="Group 3"/>
          <p:cNvGrpSpPr/>
          <p:nvPr/>
        </p:nvGrpSpPr>
        <p:grpSpPr>
          <a:xfrm>
            <a:off x="2860649" y="2982425"/>
            <a:ext cx="6174069" cy="3045642"/>
            <a:chOff x="0" y="0"/>
            <a:chExt cx="5662445" cy="2505812"/>
          </a:xfrm>
        </p:grpSpPr>
        <p:grpSp>
          <p:nvGrpSpPr>
            <p:cNvPr id="5" name="Group 4"/>
            <p:cNvGrpSpPr/>
            <p:nvPr/>
          </p:nvGrpSpPr>
          <p:grpSpPr>
            <a:xfrm>
              <a:off x="0" y="0"/>
              <a:ext cx="5662445" cy="2505812"/>
              <a:chOff x="0" y="0"/>
              <a:chExt cx="5662445" cy="2505812"/>
            </a:xfrm>
          </p:grpSpPr>
          <p:sp>
            <p:nvSpPr>
              <p:cNvPr id="7" name="Text Box 4"/>
              <p:cNvSpPr txBox="1">
                <a:spLocks noChangeArrowheads="1"/>
              </p:cNvSpPr>
              <p:nvPr/>
            </p:nvSpPr>
            <p:spPr bwMode="auto">
              <a:xfrm>
                <a:off x="0" y="381000"/>
                <a:ext cx="2054118" cy="1486584"/>
              </a:xfrm>
              <a:prstGeom prst="rect">
                <a:avLst/>
              </a:prstGeom>
              <a:noFill/>
              <a:ln w="12700" cap="sq">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lnSpc>
                    <a:spcPct val="115000"/>
                  </a:lnSpc>
                  <a:spcAft>
                    <a:spcPts val="0"/>
                  </a:spcAft>
                </a:pP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Kekuatan</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ekonomi</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id-ID" sz="1400" dirty="0">
                  <a:effectLst/>
                  <a:latin typeface="Times New Roman" panose="02020603050405020304" pitchFamily="18" charset="0"/>
                  <a:ea typeface="Times New Roman" panose="02020603050405020304" pitchFamily="18" charset="0"/>
                </a:endParaRPr>
              </a:p>
              <a:p>
                <a:pPr fontAlgn="base">
                  <a:lnSpc>
                    <a:spcPct val="115000"/>
                  </a:lnSpc>
                  <a:spcAft>
                    <a:spcPts val="0"/>
                  </a:spcAft>
                </a:pP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Kekuatan</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sosial</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budaya</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id-ID" sz="1400" dirty="0">
                  <a:effectLst/>
                  <a:latin typeface="Times New Roman" panose="02020603050405020304" pitchFamily="18" charset="0"/>
                  <a:ea typeface="Times New Roman" panose="02020603050405020304" pitchFamily="18" charset="0"/>
                </a:endParaRPr>
              </a:p>
              <a:p>
                <a:pPr fontAlgn="base">
                  <a:lnSpc>
                    <a:spcPct val="115000"/>
                  </a:lnSpc>
                  <a:spcAft>
                    <a:spcPts val="0"/>
                  </a:spcAft>
                </a:pP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Demografi</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dan</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lingkungan</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id-ID" sz="1400" dirty="0">
                  <a:effectLst/>
                  <a:latin typeface="Times New Roman" panose="02020603050405020304" pitchFamily="18" charset="0"/>
                  <a:ea typeface="Times New Roman" panose="02020603050405020304" pitchFamily="18" charset="0"/>
                </a:endParaRPr>
              </a:p>
              <a:p>
                <a:pPr fontAlgn="base">
                  <a:lnSpc>
                    <a:spcPct val="115000"/>
                  </a:lnSpc>
                  <a:spcAft>
                    <a:spcPts val="0"/>
                  </a:spcAft>
                </a:pP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Kekuatan</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politik,pemerintah</a:t>
                </a:r>
                <a:endParaRPr lang="id-ID" sz="1400" dirty="0">
                  <a:effectLst/>
                  <a:latin typeface="Times New Roman" panose="02020603050405020304" pitchFamily="18" charset="0"/>
                  <a:ea typeface="Times New Roman" panose="02020603050405020304" pitchFamily="18" charset="0"/>
                </a:endParaRPr>
              </a:p>
              <a:p>
                <a:pPr fontAlgn="base">
                  <a:lnSpc>
                    <a:spcPct val="115000"/>
                  </a:lnSpc>
                  <a:spcAft>
                    <a:spcPts val="0"/>
                  </a:spcAft>
                </a:pP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dan</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hukum</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id-ID" sz="1400" dirty="0">
                  <a:effectLst/>
                  <a:latin typeface="Times New Roman" panose="02020603050405020304" pitchFamily="18" charset="0"/>
                  <a:ea typeface="Times New Roman" panose="02020603050405020304" pitchFamily="18" charset="0"/>
                </a:endParaRPr>
              </a:p>
              <a:p>
                <a:pPr fontAlgn="base">
                  <a:lnSpc>
                    <a:spcPct val="115000"/>
                  </a:lnSpc>
                  <a:spcAft>
                    <a:spcPts val="0"/>
                  </a:spcAft>
                </a:pP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Kekuatan</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teknologi</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id-ID" sz="1400" dirty="0">
                  <a:effectLst/>
                  <a:latin typeface="Times New Roman" panose="02020603050405020304" pitchFamily="18" charset="0"/>
                  <a:ea typeface="Times New Roman" panose="02020603050405020304" pitchFamily="18" charset="0"/>
                </a:endParaRPr>
              </a:p>
              <a:p>
                <a:pPr fontAlgn="base">
                  <a:lnSpc>
                    <a:spcPct val="115000"/>
                  </a:lnSpc>
                  <a:spcAft>
                    <a:spcPts val="0"/>
                  </a:spcAft>
                </a:pP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dan</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kekuatan</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persaingan</a:t>
                </a:r>
                <a:endParaRPr lang="id-ID" sz="1400" dirty="0">
                  <a:effectLst/>
                  <a:latin typeface="Times New Roman" panose="02020603050405020304" pitchFamily="18" charset="0"/>
                  <a:ea typeface="Times New Roman" panose="02020603050405020304" pitchFamily="18" charset="0"/>
                </a:endParaRPr>
              </a:p>
            </p:txBody>
          </p:sp>
          <p:sp>
            <p:nvSpPr>
              <p:cNvPr id="8" name="Text Box 5"/>
              <p:cNvSpPr txBox="1">
                <a:spLocks noChangeArrowheads="1"/>
              </p:cNvSpPr>
              <p:nvPr/>
            </p:nvSpPr>
            <p:spPr bwMode="auto">
              <a:xfrm>
                <a:off x="2362040" y="0"/>
                <a:ext cx="1319034" cy="2505812"/>
              </a:xfrm>
              <a:prstGeom prst="rect">
                <a:avLst/>
              </a:prstGeom>
              <a:noFill/>
              <a:ln w="12700" cap="sq">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lnSpc>
                    <a:spcPct val="115000"/>
                  </a:lnSpc>
                  <a:spcAft>
                    <a:spcPts val="0"/>
                  </a:spcAft>
                </a:pP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Pesaing</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id-ID" sz="1400" dirty="0">
                  <a:effectLst/>
                  <a:latin typeface="Times New Roman" panose="02020603050405020304" pitchFamily="18" charset="0"/>
                  <a:ea typeface="Times New Roman" panose="02020603050405020304" pitchFamily="18" charset="0"/>
                </a:endParaRPr>
              </a:p>
              <a:p>
                <a:pPr fontAlgn="base">
                  <a:lnSpc>
                    <a:spcPct val="115000"/>
                  </a:lnSpc>
                  <a:spcAft>
                    <a:spcPts val="0"/>
                  </a:spcAft>
                </a:pP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Pemasok</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id-ID" sz="1400" dirty="0">
                  <a:effectLst/>
                  <a:latin typeface="Times New Roman" panose="02020603050405020304" pitchFamily="18" charset="0"/>
                  <a:ea typeface="Times New Roman" panose="02020603050405020304" pitchFamily="18" charset="0"/>
                </a:endParaRPr>
              </a:p>
              <a:p>
                <a:pPr fontAlgn="base">
                  <a:lnSpc>
                    <a:spcPct val="115000"/>
                  </a:lnSpc>
                  <a:spcAft>
                    <a:spcPts val="0"/>
                  </a:spcAft>
                </a:pP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Distributor</a:t>
                </a:r>
                <a:endParaRPr lang="id-ID" sz="1400" dirty="0">
                  <a:effectLst/>
                  <a:latin typeface="Times New Roman" panose="02020603050405020304" pitchFamily="18" charset="0"/>
                  <a:ea typeface="Times New Roman" panose="02020603050405020304" pitchFamily="18" charset="0"/>
                </a:endParaRPr>
              </a:p>
              <a:p>
                <a:pPr fontAlgn="base">
                  <a:lnSpc>
                    <a:spcPct val="115000"/>
                  </a:lnSpc>
                  <a:spcAft>
                    <a:spcPts val="0"/>
                  </a:spcAft>
                </a:pP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Kreditor</a:t>
                </a:r>
                <a:endParaRPr lang="id-ID" sz="1400" dirty="0">
                  <a:effectLst/>
                  <a:latin typeface="Times New Roman" panose="02020603050405020304" pitchFamily="18" charset="0"/>
                  <a:ea typeface="Times New Roman" panose="02020603050405020304" pitchFamily="18" charset="0"/>
                </a:endParaRPr>
              </a:p>
              <a:p>
                <a:pPr fontAlgn="base">
                  <a:lnSpc>
                    <a:spcPct val="115000"/>
                  </a:lnSpc>
                  <a:spcAft>
                    <a:spcPts val="0"/>
                  </a:spcAft>
                </a:pP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Pelanggan</a:t>
                </a:r>
                <a:endParaRPr lang="id-ID" sz="1400" dirty="0">
                  <a:effectLst/>
                  <a:latin typeface="Times New Roman" panose="02020603050405020304" pitchFamily="18" charset="0"/>
                  <a:ea typeface="Times New Roman" panose="02020603050405020304" pitchFamily="18" charset="0"/>
                </a:endParaRPr>
              </a:p>
              <a:p>
                <a:pPr fontAlgn="base">
                  <a:lnSpc>
                    <a:spcPct val="115000"/>
                  </a:lnSpc>
                  <a:spcAft>
                    <a:spcPts val="0"/>
                  </a:spcAft>
                </a:pP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Karyawan</a:t>
                </a:r>
                <a:endParaRPr lang="id-ID" sz="1400" dirty="0">
                  <a:effectLst/>
                  <a:latin typeface="Times New Roman" panose="02020603050405020304" pitchFamily="18" charset="0"/>
                  <a:ea typeface="Times New Roman" panose="02020603050405020304" pitchFamily="18" charset="0"/>
                </a:endParaRPr>
              </a:p>
              <a:p>
                <a:pPr fontAlgn="base">
                  <a:lnSpc>
                    <a:spcPct val="115000"/>
                  </a:lnSpc>
                  <a:spcAft>
                    <a:spcPts val="0"/>
                  </a:spcAft>
                </a:pP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Masyarakat</a:t>
                </a:r>
                <a:endParaRPr lang="id-ID" sz="1400" dirty="0">
                  <a:effectLst/>
                  <a:latin typeface="Times New Roman" panose="02020603050405020304" pitchFamily="18" charset="0"/>
                  <a:ea typeface="Times New Roman" panose="02020603050405020304" pitchFamily="18" charset="0"/>
                </a:endParaRPr>
              </a:p>
              <a:p>
                <a:pPr fontAlgn="base">
                  <a:lnSpc>
                    <a:spcPct val="115000"/>
                  </a:lnSpc>
                  <a:spcAft>
                    <a:spcPts val="0"/>
                  </a:spcAft>
                </a:pP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Manajer</a:t>
                </a:r>
                <a:endParaRPr lang="id-ID" sz="1400" dirty="0">
                  <a:effectLst/>
                  <a:latin typeface="Times New Roman" panose="02020603050405020304" pitchFamily="18" charset="0"/>
                  <a:ea typeface="Times New Roman" panose="02020603050405020304" pitchFamily="18" charset="0"/>
                </a:endParaRPr>
              </a:p>
              <a:p>
                <a:pPr fontAlgn="base">
                  <a:lnSpc>
                    <a:spcPct val="115000"/>
                  </a:lnSpc>
                  <a:spcAft>
                    <a:spcPts val="0"/>
                  </a:spcAft>
                </a:pP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Pemegang</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saham</a:t>
                </a:r>
                <a:endParaRPr lang="id-ID" sz="1400" dirty="0">
                  <a:effectLst/>
                  <a:latin typeface="Times New Roman" panose="02020603050405020304" pitchFamily="18" charset="0"/>
                  <a:ea typeface="Times New Roman" panose="02020603050405020304" pitchFamily="18" charset="0"/>
                </a:endParaRPr>
              </a:p>
              <a:p>
                <a:pPr fontAlgn="base">
                  <a:lnSpc>
                    <a:spcPct val="115000"/>
                  </a:lnSpc>
                  <a:spcAft>
                    <a:spcPts val="0"/>
                  </a:spcAft>
                </a:pP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Serikat</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buruh</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id-ID" sz="1400" dirty="0">
                  <a:effectLst/>
                  <a:latin typeface="Times New Roman" panose="02020603050405020304" pitchFamily="18" charset="0"/>
                  <a:ea typeface="Times New Roman" panose="02020603050405020304" pitchFamily="18" charset="0"/>
                </a:endParaRPr>
              </a:p>
              <a:p>
                <a:pPr fontAlgn="base">
                  <a:lnSpc>
                    <a:spcPct val="115000"/>
                  </a:lnSpc>
                  <a:spcAft>
                    <a:spcPts val="0"/>
                  </a:spcAft>
                </a:pP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Pemerintah</a:t>
                </a:r>
                <a:endParaRPr lang="id-ID" sz="1400" dirty="0">
                  <a:effectLst/>
                  <a:latin typeface="Times New Roman" panose="02020603050405020304" pitchFamily="18" charset="0"/>
                  <a:ea typeface="Times New Roman" panose="02020603050405020304" pitchFamily="18" charset="0"/>
                </a:endParaRPr>
              </a:p>
              <a:p>
                <a:pPr fontAlgn="base">
                  <a:lnSpc>
                    <a:spcPct val="115000"/>
                  </a:lnSpc>
                  <a:spcAft>
                    <a:spcPts val="0"/>
                  </a:spcAft>
                </a:pP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Asosiasi</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dagang</a:t>
                </a:r>
                <a:endParaRPr lang="id-ID" sz="1400" dirty="0">
                  <a:effectLst/>
                  <a:latin typeface="Times New Roman" panose="02020603050405020304" pitchFamily="18" charset="0"/>
                  <a:ea typeface="Times New Roman" panose="02020603050405020304" pitchFamily="18" charset="0"/>
                </a:endParaRPr>
              </a:p>
            </p:txBody>
          </p:sp>
          <p:sp>
            <p:nvSpPr>
              <p:cNvPr id="9" name="Text Box 6"/>
              <p:cNvSpPr txBox="1">
                <a:spLocks noChangeArrowheads="1"/>
              </p:cNvSpPr>
              <p:nvPr/>
            </p:nvSpPr>
            <p:spPr bwMode="auto">
              <a:xfrm>
                <a:off x="4055258" y="770467"/>
                <a:ext cx="1607187" cy="467358"/>
              </a:xfrm>
              <a:prstGeom prst="rect">
                <a:avLst/>
              </a:prstGeom>
              <a:noFill/>
              <a:ln w="12700" cap="sq">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lnSpc>
                    <a:spcPct val="115000"/>
                  </a:lnSpc>
                  <a:spcAft>
                    <a:spcPts val="0"/>
                  </a:spcAft>
                </a:pP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Peluang</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dan</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ancaman</a:t>
                </a:r>
                <a:endParaRPr lang="id-ID" sz="1400" dirty="0">
                  <a:effectLst/>
                  <a:latin typeface="Times New Roman" panose="02020603050405020304" pitchFamily="18" charset="0"/>
                  <a:ea typeface="Times New Roman" panose="02020603050405020304" pitchFamily="18" charset="0"/>
                </a:endParaRPr>
              </a:p>
              <a:p>
                <a:pPr fontAlgn="base">
                  <a:lnSpc>
                    <a:spcPct val="115000"/>
                  </a:lnSpc>
                  <a:spcAft>
                    <a:spcPts val="0"/>
                  </a:spcAft>
                </a:pP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Terhadap</a:t>
                </a:r>
                <a:r>
                  <a:rPr lang="en-US" sz="1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organisasi</a:t>
                </a:r>
                <a:endParaRPr lang="id-ID" sz="1400" dirty="0">
                  <a:effectLst/>
                  <a:latin typeface="Times New Roman" panose="02020603050405020304" pitchFamily="18" charset="0"/>
                  <a:ea typeface="Times New Roman" panose="02020603050405020304" pitchFamily="18" charset="0"/>
                </a:endParaRPr>
              </a:p>
            </p:txBody>
          </p:sp>
          <p:sp>
            <p:nvSpPr>
              <p:cNvPr id="10" name="Right Arrow 9"/>
              <p:cNvSpPr/>
              <p:nvPr/>
            </p:nvSpPr>
            <p:spPr>
              <a:xfrm>
                <a:off x="2070988" y="931334"/>
                <a:ext cx="282534" cy="22860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d-ID"/>
              </a:p>
            </p:txBody>
          </p:sp>
          <p:sp>
            <p:nvSpPr>
              <p:cNvPr id="11" name="Right Arrow 10"/>
              <p:cNvSpPr/>
              <p:nvPr/>
            </p:nvSpPr>
            <p:spPr>
              <a:xfrm>
                <a:off x="3689593" y="931334"/>
                <a:ext cx="348795" cy="22860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d-ID"/>
              </a:p>
            </p:txBody>
          </p:sp>
        </p:grpSp>
        <p:sp>
          <p:nvSpPr>
            <p:cNvPr id="6" name="Text Box 2"/>
            <p:cNvSpPr txBox="1">
              <a:spLocks noChangeArrowheads="1"/>
            </p:cNvSpPr>
            <p:nvPr/>
          </p:nvSpPr>
          <p:spPr bwMode="auto">
            <a:xfrm>
              <a:off x="3818467" y="2167467"/>
              <a:ext cx="736600" cy="29591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id-ID" sz="1200" dirty="0">
                  <a:effectLst/>
                  <a:latin typeface="Calibri" panose="020F0502020204030204" pitchFamily="34" charset="0"/>
                  <a:ea typeface="Calibri" panose="020F0502020204030204" pitchFamily="34" charset="0"/>
                  <a:cs typeface="Times New Roman" panose="02020603050405020304" pitchFamily="18" charset="0"/>
                </a:rPr>
                <a:t>Figur 1-1</a:t>
              </a:r>
            </a:p>
          </p:txBody>
        </p:sp>
      </p:grpSp>
    </p:spTree>
    <p:extLst>
      <p:ext uri="{BB962C8B-B14F-4D97-AF65-F5344CB8AC3E}">
        <p14:creationId xmlns:p14="http://schemas.microsoft.com/office/powerpoint/2010/main" val="11617709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Sifat Audit Eksternal</a:t>
            </a:r>
            <a:endParaRPr lang="id-ID" b="1" dirty="0"/>
          </a:p>
        </p:txBody>
      </p:sp>
      <p:sp>
        <p:nvSpPr>
          <p:cNvPr id="3" name="Content Placeholder 2"/>
          <p:cNvSpPr>
            <a:spLocks noGrp="1"/>
          </p:cNvSpPr>
          <p:nvPr>
            <p:ph idx="1"/>
          </p:nvPr>
        </p:nvSpPr>
        <p:spPr/>
        <p:txBody>
          <a:bodyPr>
            <a:normAutofit/>
          </a:bodyPr>
          <a:lstStyle/>
          <a:p>
            <a:pPr>
              <a:lnSpc>
                <a:spcPct val="100000"/>
              </a:lnSpc>
            </a:pPr>
            <a:r>
              <a:rPr lang="id-ID" sz="2400" dirty="0" smtClean="0"/>
              <a:t>Proses Melakukan Audit Eksternal</a:t>
            </a:r>
          </a:p>
        </p:txBody>
      </p:sp>
      <p:grpSp>
        <p:nvGrpSpPr>
          <p:cNvPr id="12" name="Group 11"/>
          <p:cNvGrpSpPr/>
          <p:nvPr/>
        </p:nvGrpSpPr>
        <p:grpSpPr>
          <a:xfrm>
            <a:off x="2743200" y="2808776"/>
            <a:ext cx="4290646" cy="2876916"/>
            <a:chOff x="3470031" y="2515699"/>
            <a:chExt cx="4290646" cy="2876916"/>
          </a:xfrm>
        </p:grpSpPr>
        <p:sp>
          <p:nvSpPr>
            <p:cNvPr id="6" name="Rectangle 5"/>
            <p:cNvSpPr/>
            <p:nvPr/>
          </p:nvSpPr>
          <p:spPr>
            <a:xfrm>
              <a:off x="3470031" y="2515699"/>
              <a:ext cx="4290646" cy="732692"/>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marL="0" lvl="1" algn="ctr"/>
              <a:r>
                <a:rPr lang="id-ID" b="1" dirty="0"/>
                <a:t>Menyelidiki dan mengumpulkan informasi</a:t>
              </a:r>
              <a:r>
                <a:rPr lang="id-ID" b="1" dirty="0" smtClean="0"/>
                <a:t>.</a:t>
              </a:r>
              <a:endParaRPr lang="id-ID" b="1" dirty="0"/>
            </a:p>
          </p:txBody>
        </p:sp>
        <p:sp>
          <p:nvSpPr>
            <p:cNvPr id="7" name="Rectangle 6"/>
            <p:cNvSpPr/>
            <p:nvPr/>
          </p:nvSpPr>
          <p:spPr>
            <a:xfrm>
              <a:off x="3470031" y="3628293"/>
              <a:ext cx="4290646" cy="580292"/>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marL="0" lvl="1" algn="ctr"/>
              <a:r>
                <a:rPr lang="id-ID" b="1" dirty="0" smtClean="0"/>
                <a:t>Diasimilasi </a:t>
              </a:r>
              <a:r>
                <a:rPr lang="id-ID" b="1" dirty="0"/>
                <a:t>dan dievalusi</a:t>
              </a:r>
            </a:p>
          </p:txBody>
        </p:sp>
        <p:sp>
          <p:nvSpPr>
            <p:cNvPr id="8" name="Rectangle 7"/>
            <p:cNvSpPr/>
            <p:nvPr/>
          </p:nvSpPr>
          <p:spPr>
            <a:xfrm>
              <a:off x="3470031" y="4588487"/>
              <a:ext cx="4290646" cy="804128"/>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lvl="1">
                <a:lnSpc>
                  <a:spcPct val="100000"/>
                </a:lnSpc>
              </a:pPr>
              <a:r>
                <a:rPr lang="id-ID" b="1" dirty="0"/>
                <a:t>Dikomunikasikan dan didistribusikan secara luas di dalam organisasi.</a:t>
              </a:r>
            </a:p>
          </p:txBody>
        </p:sp>
        <p:cxnSp>
          <p:nvCxnSpPr>
            <p:cNvPr id="10" name="Straight Connector 9"/>
            <p:cNvCxnSpPr>
              <a:stCxn id="6" idx="2"/>
              <a:endCxn id="7" idx="0"/>
            </p:cNvCxnSpPr>
            <p:nvPr/>
          </p:nvCxnSpPr>
          <p:spPr>
            <a:xfrm>
              <a:off x="5615354" y="3248391"/>
              <a:ext cx="0" cy="379902"/>
            </a:xfrm>
            <a:prstGeom prst="line">
              <a:avLst/>
            </a:prstGeom>
            <a:ln w="57150"/>
          </p:spPr>
          <p:style>
            <a:lnRef idx="1">
              <a:schemeClr val="accent2"/>
            </a:lnRef>
            <a:fillRef idx="0">
              <a:schemeClr val="accent2"/>
            </a:fillRef>
            <a:effectRef idx="0">
              <a:schemeClr val="accent2"/>
            </a:effectRef>
            <a:fontRef idx="minor">
              <a:schemeClr val="tx1"/>
            </a:fontRef>
          </p:style>
        </p:cxnSp>
        <p:cxnSp>
          <p:nvCxnSpPr>
            <p:cNvPr id="11" name="Straight Connector 10"/>
            <p:cNvCxnSpPr/>
            <p:nvPr/>
          </p:nvCxnSpPr>
          <p:spPr>
            <a:xfrm>
              <a:off x="5615354" y="4208585"/>
              <a:ext cx="0" cy="379902"/>
            </a:xfrm>
            <a:prstGeom prst="line">
              <a:avLst/>
            </a:prstGeom>
            <a:ln w="57150"/>
          </p:spPr>
          <p:style>
            <a:lnRef idx="1">
              <a:schemeClr val="accent2"/>
            </a:lnRef>
            <a:fillRef idx="0">
              <a:schemeClr val="accent2"/>
            </a:fillRef>
            <a:effectRef idx="0">
              <a:schemeClr val="accent2"/>
            </a:effectRef>
            <a:fontRef idx="minor">
              <a:schemeClr val="tx1"/>
            </a:fontRef>
          </p:style>
        </p:cxnSp>
      </p:grpSp>
    </p:spTree>
    <p:extLst>
      <p:ext uri="{BB962C8B-B14F-4D97-AF65-F5344CB8AC3E}">
        <p14:creationId xmlns:p14="http://schemas.microsoft.com/office/powerpoint/2010/main" val="30456300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Pandangan Industrial Organization</a:t>
            </a:r>
            <a:endParaRPr lang="id-ID" b="1" dirty="0"/>
          </a:p>
        </p:txBody>
      </p:sp>
      <p:sp>
        <p:nvSpPr>
          <p:cNvPr id="3" name="Content Placeholder 2"/>
          <p:cNvSpPr>
            <a:spLocks noGrp="1"/>
          </p:cNvSpPr>
          <p:nvPr>
            <p:ph idx="1"/>
          </p:nvPr>
        </p:nvSpPr>
        <p:spPr/>
        <p:txBody>
          <a:bodyPr>
            <a:normAutofit/>
          </a:bodyPr>
          <a:lstStyle/>
          <a:p>
            <a:pPr algn="just">
              <a:lnSpc>
                <a:spcPct val="100000"/>
              </a:lnSpc>
            </a:pPr>
            <a:r>
              <a:rPr lang="id-ID" sz="2400" dirty="0"/>
              <a:t>Manajemen strategik dalam suatu organisasi mutlak mengenali industri dalam bidang mana perusahaan bergerak sebagai faktor lingkungan eksternal yang turut berpengaruh terhadap jalannya roda perusahaan yang bersangkutan. Pentingnya pengenalan industri itu lebih jelas lagi apabila diingat sebagai lingkungan eksternal yang jauh atau umum, tetapi juga sebagai faktor lingkungan yang dekat atau industri. </a:t>
            </a:r>
            <a:endParaRPr lang="id-ID" sz="2400" dirty="0" smtClean="0"/>
          </a:p>
        </p:txBody>
      </p:sp>
    </p:spTree>
    <p:extLst>
      <p:ext uri="{BB962C8B-B14F-4D97-AF65-F5344CB8AC3E}">
        <p14:creationId xmlns:p14="http://schemas.microsoft.com/office/powerpoint/2010/main" val="32547777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smtClean="0"/>
              <a:t>Analisis Bersaing: Model Lima Kekuatan Porter</a:t>
            </a:r>
            <a:endParaRPr lang="id-ID" b="1" dirty="0"/>
          </a:p>
        </p:txBody>
      </p:sp>
      <p:sp>
        <p:nvSpPr>
          <p:cNvPr id="3" name="Content Placeholder 2"/>
          <p:cNvSpPr>
            <a:spLocks noGrp="1"/>
          </p:cNvSpPr>
          <p:nvPr>
            <p:ph idx="1"/>
          </p:nvPr>
        </p:nvSpPr>
        <p:spPr/>
        <p:txBody>
          <a:bodyPr>
            <a:normAutofit/>
          </a:bodyPr>
          <a:lstStyle/>
          <a:p>
            <a:pPr>
              <a:lnSpc>
                <a:spcPct val="100000"/>
              </a:lnSpc>
            </a:pPr>
            <a:r>
              <a:rPr lang="id-ID" sz="2400" dirty="0" smtClean="0"/>
              <a:t>Menurut Porter, sifat persaingan dalam industri dapat dilihat sebagai gabungan dari lima kekuatan:</a:t>
            </a:r>
          </a:p>
        </p:txBody>
      </p:sp>
      <p:sp>
        <p:nvSpPr>
          <p:cNvPr id="4" name="AutoShape 2" descr="https://kekelukeria.files.wordpress.com/2011/10/struktur-industri4.png?w=300&amp;h=232"/>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grpSp>
        <p:nvGrpSpPr>
          <p:cNvPr id="17" name="Group 16"/>
          <p:cNvGrpSpPr/>
          <p:nvPr/>
        </p:nvGrpSpPr>
        <p:grpSpPr>
          <a:xfrm>
            <a:off x="1205517" y="2825264"/>
            <a:ext cx="10365157" cy="2980866"/>
            <a:chOff x="478691" y="2735048"/>
            <a:chExt cx="11345010" cy="3293819"/>
          </a:xfrm>
        </p:grpSpPr>
        <p:sp>
          <p:nvSpPr>
            <p:cNvPr id="6" name="Rectangle 5"/>
            <p:cNvSpPr/>
            <p:nvPr/>
          </p:nvSpPr>
          <p:spPr>
            <a:xfrm>
              <a:off x="4255478" y="2735048"/>
              <a:ext cx="3751383" cy="817410"/>
            </a:xfrm>
            <a:prstGeom prst="rect">
              <a:avLst/>
            </a:prstGeom>
            <a:ln w="38100">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b="1" dirty="0" smtClean="0">
                  <a:solidFill>
                    <a:sysClr val="windowText" lastClr="000000"/>
                  </a:solidFill>
                </a:rPr>
                <a:t>3. Potensi pengembangan produk subtitusi</a:t>
              </a:r>
              <a:endParaRPr lang="id-ID" b="1" dirty="0">
                <a:solidFill>
                  <a:sysClr val="windowText" lastClr="000000"/>
                </a:solidFill>
              </a:endParaRPr>
            </a:p>
          </p:txBody>
        </p:sp>
        <p:sp>
          <p:nvSpPr>
            <p:cNvPr id="7" name="Rectangle 6"/>
            <p:cNvSpPr/>
            <p:nvPr/>
          </p:nvSpPr>
          <p:spPr>
            <a:xfrm>
              <a:off x="4079632" y="3948021"/>
              <a:ext cx="4056184" cy="879231"/>
            </a:xfrm>
            <a:prstGeom prst="rect">
              <a:avLst/>
            </a:prstGeom>
            <a:ln w="38100">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b="1" dirty="0" smtClean="0">
                  <a:solidFill>
                    <a:sysClr val="windowText" lastClr="000000"/>
                  </a:solidFill>
                </a:rPr>
                <a:t>1. Rivalitas antar perusahaan yang bersaing</a:t>
              </a:r>
              <a:endParaRPr lang="id-ID" b="1" dirty="0">
                <a:solidFill>
                  <a:sysClr val="windowText" lastClr="000000"/>
                </a:solidFill>
              </a:endParaRPr>
            </a:p>
          </p:txBody>
        </p:sp>
        <p:sp>
          <p:nvSpPr>
            <p:cNvPr id="8" name="Rectangle 7"/>
            <p:cNvSpPr/>
            <p:nvPr/>
          </p:nvSpPr>
          <p:spPr>
            <a:xfrm>
              <a:off x="4255478" y="5222815"/>
              <a:ext cx="3751383" cy="806052"/>
            </a:xfrm>
            <a:prstGeom prst="rect">
              <a:avLst/>
            </a:prstGeom>
            <a:ln w="38100">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b="1" dirty="0" smtClean="0">
                  <a:solidFill>
                    <a:sysClr val="windowText" lastClr="000000"/>
                  </a:solidFill>
                </a:rPr>
                <a:t>3. Potensi masuknya pesaing baru</a:t>
              </a:r>
              <a:endParaRPr lang="id-ID" b="1" dirty="0">
                <a:solidFill>
                  <a:sysClr val="windowText" lastClr="000000"/>
                </a:solidFill>
              </a:endParaRPr>
            </a:p>
          </p:txBody>
        </p:sp>
        <p:sp>
          <p:nvSpPr>
            <p:cNvPr id="9" name="Rectangle 8"/>
            <p:cNvSpPr/>
            <p:nvPr/>
          </p:nvSpPr>
          <p:spPr>
            <a:xfrm>
              <a:off x="478691" y="4100420"/>
              <a:ext cx="3148624" cy="574430"/>
            </a:xfrm>
            <a:prstGeom prst="rect">
              <a:avLst/>
            </a:prstGeom>
            <a:ln w="38100">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b="1" dirty="0" smtClean="0">
                  <a:solidFill>
                    <a:sysClr val="windowText" lastClr="000000"/>
                  </a:solidFill>
                </a:rPr>
                <a:t>4. Kekuatan tawar pemasok</a:t>
              </a:r>
              <a:endParaRPr lang="id-ID" b="1" dirty="0">
                <a:solidFill>
                  <a:sysClr val="windowText" lastClr="000000"/>
                </a:solidFill>
              </a:endParaRPr>
            </a:p>
          </p:txBody>
        </p:sp>
        <p:sp>
          <p:nvSpPr>
            <p:cNvPr id="10" name="Rectangle 9"/>
            <p:cNvSpPr/>
            <p:nvPr/>
          </p:nvSpPr>
          <p:spPr>
            <a:xfrm>
              <a:off x="8588133" y="4072387"/>
              <a:ext cx="3235568" cy="630497"/>
            </a:xfrm>
            <a:prstGeom prst="rect">
              <a:avLst/>
            </a:prstGeom>
            <a:ln w="38100">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b="1" dirty="0" smtClean="0">
                  <a:solidFill>
                    <a:sysClr val="windowText" lastClr="000000"/>
                  </a:solidFill>
                </a:rPr>
                <a:t>5. Kekuatan tawar konsumen</a:t>
              </a:r>
              <a:endParaRPr lang="id-ID" b="1" dirty="0">
                <a:solidFill>
                  <a:sysClr val="windowText" lastClr="000000"/>
                </a:solidFill>
              </a:endParaRPr>
            </a:p>
          </p:txBody>
        </p:sp>
        <p:cxnSp>
          <p:nvCxnSpPr>
            <p:cNvPr id="12" name="Straight Arrow Connector 11"/>
            <p:cNvCxnSpPr/>
            <p:nvPr/>
          </p:nvCxnSpPr>
          <p:spPr>
            <a:xfrm>
              <a:off x="6096000" y="3514786"/>
              <a:ext cx="0" cy="486508"/>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6096001" y="4780872"/>
              <a:ext cx="0" cy="486508"/>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H="1" flipV="1">
              <a:off x="8135816" y="4387635"/>
              <a:ext cx="468922"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flipV="1">
              <a:off x="3627315" y="4387635"/>
              <a:ext cx="468922"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038114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smtClean="0"/>
              <a:t>Analisis Bersaing: Model Lima Kekuatan Porter</a:t>
            </a:r>
            <a:endParaRPr lang="id-ID" b="1" dirty="0"/>
          </a:p>
        </p:txBody>
      </p:sp>
      <p:sp>
        <p:nvSpPr>
          <p:cNvPr id="3" name="Content Placeholder 2"/>
          <p:cNvSpPr>
            <a:spLocks noGrp="1"/>
          </p:cNvSpPr>
          <p:nvPr>
            <p:ph idx="1"/>
          </p:nvPr>
        </p:nvSpPr>
        <p:spPr/>
        <p:txBody>
          <a:bodyPr>
            <a:normAutofit/>
          </a:bodyPr>
          <a:lstStyle/>
          <a:p>
            <a:pPr>
              <a:lnSpc>
                <a:spcPct val="100000"/>
              </a:lnSpc>
            </a:pPr>
            <a:r>
              <a:rPr lang="id-ID" sz="2400" dirty="0" smtClean="0"/>
              <a:t>Langkah untuk menggunakan Model Lima Kekuatan Porter</a:t>
            </a:r>
          </a:p>
        </p:txBody>
      </p:sp>
      <p:sp>
        <p:nvSpPr>
          <p:cNvPr id="4" name="AutoShape 2" descr="https://kekelukeria.files.wordpress.com/2011/10/struktur-industri4.png?w=300&amp;h=232"/>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grpSp>
        <p:nvGrpSpPr>
          <p:cNvPr id="23" name="Group 22"/>
          <p:cNvGrpSpPr/>
          <p:nvPr/>
        </p:nvGrpSpPr>
        <p:grpSpPr>
          <a:xfrm>
            <a:off x="3253154" y="2719756"/>
            <a:ext cx="5164018" cy="3140809"/>
            <a:chOff x="3452444" y="3033346"/>
            <a:chExt cx="5287109" cy="3178909"/>
          </a:xfrm>
        </p:grpSpPr>
        <p:sp>
          <p:nvSpPr>
            <p:cNvPr id="5" name="Rectangle 4"/>
            <p:cNvSpPr/>
            <p:nvPr/>
          </p:nvSpPr>
          <p:spPr>
            <a:xfrm>
              <a:off x="3452444" y="3033346"/>
              <a:ext cx="5287107" cy="791308"/>
            </a:xfrm>
            <a:prstGeom prst="rect">
              <a:avLst/>
            </a:prstGeom>
            <a:ln w="38100"/>
          </p:spPr>
          <p:style>
            <a:lnRef idx="2">
              <a:schemeClr val="accent5"/>
            </a:lnRef>
            <a:fillRef idx="1">
              <a:schemeClr val="lt1"/>
            </a:fillRef>
            <a:effectRef idx="0">
              <a:schemeClr val="accent5"/>
            </a:effectRef>
            <a:fontRef idx="minor">
              <a:schemeClr val="dk1"/>
            </a:fontRef>
          </p:style>
          <p:txBody>
            <a:bodyPr rtlCol="0" anchor="ctr"/>
            <a:lstStyle/>
            <a:p>
              <a:pPr algn="ctr"/>
              <a:r>
                <a:rPr lang="id-ID" dirty="0" smtClean="0"/>
                <a:t>Identifikasi elemen-elemen kunci dari setiap kekuatan bersaing yang mempengaruhi perusahaan</a:t>
              </a:r>
              <a:endParaRPr lang="id-ID" dirty="0"/>
            </a:p>
          </p:txBody>
        </p:sp>
        <p:sp>
          <p:nvSpPr>
            <p:cNvPr id="18" name="Rectangle 17"/>
            <p:cNvSpPr/>
            <p:nvPr/>
          </p:nvSpPr>
          <p:spPr>
            <a:xfrm>
              <a:off x="3452445" y="4242717"/>
              <a:ext cx="5287107" cy="791308"/>
            </a:xfrm>
            <a:prstGeom prst="rect">
              <a:avLst/>
            </a:prstGeom>
            <a:ln w="38100"/>
          </p:spPr>
          <p:style>
            <a:lnRef idx="2">
              <a:schemeClr val="accent5"/>
            </a:lnRef>
            <a:fillRef idx="1">
              <a:schemeClr val="lt1"/>
            </a:fillRef>
            <a:effectRef idx="0">
              <a:schemeClr val="accent5"/>
            </a:effectRef>
            <a:fontRef idx="minor">
              <a:schemeClr val="dk1"/>
            </a:fontRef>
          </p:style>
          <p:txBody>
            <a:bodyPr rtlCol="0" anchor="ctr"/>
            <a:lstStyle/>
            <a:p>
              <a:pPr algn="ctr"/>
              <a:r>
                <a:rPr lang="id-ID" dirty="0" smtClean="0"/>
                <a:t>Evaluasi setiap elemen perusahaan</a:t>
              </a:r>
              <a:endParaRPr lang="id-ID" dirty="0"/>
            </a:p>
          </p:txBody>
        </p:sp>
        <p:sp>
          <p:nvSpPr>
            <p:cNvPr id="19" name="Rectangle 18"/>
            <p:cNvSpPr/>
            <p:nvPr/>
          </p:nvSpPr>
          <p:spPr>
            <a:xfrm>
              <a:off x="3452446" y="5420947"/>
              <a:ext cx="5287107" cy="791308"/>
            </a:xfrm>
            <a:prstGeom prst="rect">
              <a:avLst/>
            </a:prstGeom>
            <a:ln w="38100"/>
          </p:spPr>
          <p:style>
            <a:lnRef idx="2">
              <a:schemeClr val="accent5"/>
            </a:lnRef>
            <a:fillRef idx="1">
              <a:schemeClr val="lt1"/>
            </a:fillRef>
            <a:effectRef idx="0">
              <a:schemeClr val="accent5"/>
            </a:effectRef>
            <a:fontRef idx="minor">
              <a:schemeClr val="dk1"/>
            </a:fontRef>
          </p:style>
          <p:txBody>
            <a:bodyPr rtlCol="0" anchor="ctr"/>
            <a:lstStyle/>
            <a:p>
              <a:pPr algn="ctr"/>
              <a:r>
                <a:rPr lang="id-ID" dirty="0" smtClean="0"/>
                <a:t>Tentukan kesepadanan kekuatan kolektif dari elemen-elemen perusahaan</a:t>
              </a:r>
              <a:endParaRPr lang="id-ID" dirty="0"/>
            </a:p>
          </p:txBody>
        </p:sp>
        <p:cxnSp>
          <p:nvCxnSpPr>
            <p:cNvPr id="21" name="Straight Arrow Connector 20"/>
            <p:cNvCxnSpPr>
              <a:stCxn id="5" idx="2"/>
              <a:endCxn id="18" idx="0"/>
            </p:cNvCxnSpPr>
            <p:nvPr/>
          </p:nvCxnSpPr>
          <p:spPr>
            <a:xfrm>
              <a:off x="6095998" y="3824654"/>
              <a:ext cx="1" cy="418063"/>
            </a:xfrm>
            <a:prstGeom prst="straightConnector1">
              <a:avLst/>
            </a:prstGeom>
            <a:ln w="38100">
              <a:tailEnd type="triangle"/>
            </a:ln>
          </p:spPr>
          <p:style>
            <a:lnRef idx="3">
              <a:schemeClr val="accent5"/>
            </a:lnRef>
            <a:fillRef idx="0">
              <a:schemeClr val="accent5"/>
            </a:fillRef>
            <a:effectRef idx="2">
              <a:schemeClr val="accent5"/>
            </a:effectRef>
            <a:fontRef idx="minor">
              <a:schemeClr val="tx1"/>
            </a:fontRef>
          </p:style>
        </p:cxnSp>
        <p:cxnSp>
          <p:nvCxnSpPr>
            <p:cNvPr id="22" name="Straight Arrow Connector 21"/>
            <p:cNvCxnSpPr/>
            <p:nvPr/>
          </p:nvCxnSpPr>
          <p:spPr>
            <a:xfrm>
              <a:off x="6096000" y="5020408"/>
              <a:ext cx="1" cy="418063"/>
            </a:xfrm>
            <a:prstGeom prst="straightConnector1">
              <a:avLst/>
            </a:prstGeom>
            <a:ln w="38100">
              <a:tailEnd type="triangle"/>
            </a:ln>
          </p:spPr>
          <p:style>
            <a:lnRef idx="3">
              <a:schemeClr val="accent5"/>
            </a:lnRef>
            <a:fillRef idx="0">
              <a:schemeClr val="accent5"/>
            </a:fillRef>
            <a:effectRef idx="2">
              <a:schemeClr val="accent5"/>
            </a:effectRef>
            <a:fontRef idx="minor">
              <a:schemeClr val="tx1"/>
            </a:fontRef>
          </p:style>
        </p:cxnSp>
      </p:grpSp>
    </p:spTree>
    <p:extLst>
      <p:ext uri="{BB962C8B-B14F-4D97-AF65-F5344CB8AC3E}">
        <p14:creationId xmlns:p14="http://schemas.microsoft.com/office/powerpoint/2010/main" val="28004466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smtClean="0"/>
              <a:t>Perangkat dan Teknik Prediksi</a:t>
            </a:r>
            <a:endParaRPr lang="id-ID" b="1" dirty="0"/>
          </a:p>
        </p:txBody>
      </p:sp>
      <p:sp>
        <p:nvSpPr>
          <p:cNvPr id="3" name="Content Placeholder 2"/>
          <p:cNvSpPr>
            <a:spLocks noGrp="1"/>
          </p:cNvSpPr>
          <p:nvPr>
            <p:ph idx="1"/>
          </p:nvPr>
        </p:nvSpPr>
        <p:spPr/>
        <p:txBody>
          <a:bodyPr>
            <a:normAutofit/>
          </a:bodyPr>
          <a:lstStyle/>
          <a:p>
            <a:r>
              <a:rPr lang="id-ID" sz="2400" dirty="0" smtClean="0"/>
              <a:t>Asumsi harus dibuat berdasarkan fakta, angka, tren, dan penelitian. Asumsi perusahaan harus lebih akurat dibandingkan asumsi pesaing. Perangkat prediksi terbagi ke dalam dua kelompok: </a:t>
            </a:r>
          </a:p>
          <a:p>
            <a:pPr marL="749808" lvl="1" indent="-457200">
              <a:buFont typeface="+mj-lt"/>
              <a:buAutoNum type="arabicPeriod"/>
            </a:pPr>
            <a:r>
              <a:rPr lang="id-ID" sz="2200" dirty="0" smtClean="0"/>
              <a:t>Teknik kuantitatif</a:t>
            </a:r>
          </a:p>
          <a:p>
            <a:pPr marL="749808" lvl="1" indent="-457200">
              <a:buFont typeface="+mj-lt"/>
              <a:buAutoNum type="arabicPeriod"/>
            </a:pPr>
            <a:r>
              <a:rPr lang="id-ID" sz="2400" dirty="0" smtClean="0"/>
              <a:t>Teknik kualitatif</a:t>
            </a:r>
            <a:endParaRPr lang="id-ID" sz="2400" dirty="0"/>
          </a:p>
        </p:txBody>
      </p:sp>
    </p:spTree>
    <p:extLst>
      <p:ext uri="{BB962C8B-B14F-4D97-AF65-F5344CB8AC3E}">
        <p14:creationId xmlns:p14="http://schemas.microsoft.com/office/powerpoint/2010/main" val="31157611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Analisis Industri</a:t>
            </a:r>
            <a:endParaRPr lang="id-ID" dirty="0"/>
          </a:p>
        </p:txBody>
      </p:sp>
      <p:sp>
        <p:nvSpPr>
          <p:cNvPr id="3" name="Content Placeholder 2"/>
          <p:cNvSpPr>
            <a:spLocks noGrp="1"/>
          </p:cNvSpPr>
          <p:nvPr>
            <p:ph idx="1"/>
          </p:nvPr>
        </p:nvSpPr>
        <p:spPr/>
        <p:txBody>
          <a:bodyPr>
            <a:normAutofit/>
          </a:bodyPr>
          <a:lstStyle/>
          <a:p>
            <a:pPr>
              <a:lnSpc>
                <a:spcPct val="100000"/>
              </a:lnSpc>
            </a:pPr>
            <a:r>
              <a:rPr lang="id-ID" sz="2400" dirty="0" smtClean="0"/>
              <a:t>1. Matriks Evaluasi Faktor Eksternal</a:t>
            </a:r>
          </a:p>
          <a:p>
            <a:pPr lvl="1">
              <a:lnSpc>
                <a:spcPct val="100000"/>
              </a:lnSpc>
            </a:pPr>
            <a:r>
              <a:rPr lang="id-ID" sz="2000" dirty="0" smtClean="0"/>
              <a:t>Langkah matriks Evaluasi Faktor Eksternal :</a:t>
            </a:r>
          </a:p>
          <a:p>
            <a:pPr marL="841248" lvl="2" indent="-457200">
              <a:lnSpc>
                <a:spcPct val="100000"/>
              </a:lnSpc>
              <a:buFont typeface="+mj-lt"/>
              <a:buAutoNum type="alphaLcPeriod"/>
            </a:pPr>
            <a:r>
              <a:rPr lang="id-ID" sz="2000" dirty="0" smtClean="0"/>
              <a:t>buat daftar faktor eksternal kunci yang diidentifikasi dalam </a:t>
            </a:r>
            <a:r>
              <a:rPr lang="id-ID" sz="2000" dirty="0" smtClean="0"/>
              <a:t>proses </a:t>
            </a:r>
            <a:r>
              <a:rPr lang="id-ID" sz="2000" dirty="0" smtClean="0"/>
              <a:t>audit internal</a:t>
            </a:r>
          </a:p>
          <a:p>
            <a:pPr marL="841248" lvl="2" indent="-457200">
              <a:lnSpc>
                <a:spcPct val="100000"/>
              </a:lnSpc>
              <a:buFont typeface="+mj-lt"/>
              <a:buAutoNum type="alphaLcPeriod"/>
            </a:pPr>
            <a:r>
              <a:rPr lang="id-ID" sz="2000" dirty="0" smtClean="0"/>
              <a:t>berilah bobot untuk setiap faktor dengan kisaran </a:t>
            </a:r>
            <a:r>
              <a:rPr lang="id-ID" sz="2000" dirty="0" smtClean="0"/>
              <a:t>0,0 (</a:t>
            </a:r>
            <a:r>
              <a:rPr lang="id-ID" sz="2000" dirty="0" smtClean="0"/>
              <a:t>tidak penting) hingga 1,0 (sangat penting)</a:t>
            </a:r>
          </a:p>
          <a:p>
            <a:pPr marL="841248" lvl="2" indent="-457200">
              <a:lnSpc>
                <a:spcPct val="100000"/>
              </a:lnSpc>
              <a:buFont typeface="+mj-lt"/>
              <a:buAutoNum type="alphaLcPeriod"/>
            </a:pPr>
            <a:r>
              <a:rPr lang="id-ID" sz="2000" dirty="0" smtClean="0"/>
              <a:t>beri peringkat antara 1-4 untuk mengidentifikasi keefektifan strategi perusahaan</a:t>
            </a:r>
          </a:p>
          <a:p>
            <a:pPr marL="841248" lvl="2" indent="-457200">
              <a:lnSpc>
                <a:spcPct val="100000"/>
              </a:lnSpc>
              <a:buFont typeface="+mj-lt"/>
              <a:buAutoNum type="alphaLcPeriod"/>
            </a:pPr>
            <a:r>
              <a:rPr lang="id-ID" sz="2000" dirty="0" smtClean="0"/>
              <a:t>kalikan setiap bobot faktor dengan peringkat untuk menentukan skor tertimbang</a:t>
            </a:r>
          </a:p>
          <a:p>
            <a:pPr marL="841248" lvl="2" indent="-457200">
              <a:lnSpc>
                <a:spcPct val="100000"/>
              </a:lnSpc>
              <a:buFont typeface="+mj-lt"/>
              <a:buAutoNum type="alphaLcPeriod"/>
            </a:pPr>
            <a:r>
              <a:rPr lang="id-ID" sz="2000" dirty="0" smtClean="0"/>
              <a:t>jumlahkan skor tertimbang untuk menentukan skor total tertimbang</a:t>
            </a:r>
          </a:p>
          <a:p>
            <a:pPr marL="201168" lvl="1" indent="0">
              <a:lnSpc>
                <a:spcPct val="100000"/>
              </a:lnSpc>
              <a:buNone/>
            </a:pPr>
            <a:endParaRPr lang="id-ID" sz="2000" dirty="0" smtClean="0"/>
          </a:p>
          <a:p>
            <a:pPr>
              <a:lnSpc>
                <a:spcPct val="100000"/>
              </a:lnSpc>
            </a:pPr>
            <a:endParaRPr lang="id-ID" sz="2400" dirty="0"/>
          </a:p>
        </p:txBody>
      </p:sp>
    </p:spTree>
    <p:extLst>
      <p:ext uri="{BB962C8B-B14F-4D97-AF65-F5344CB8AC3E}">
        <p14:creationId xmlns:p14="http://schemas.microsoft.com/office/powerpoint/2010/main" val="978388794"/>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243AF7DC-D15B-41C0-AE81-23980D1B9FC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779</TotalTime>
  <Words>748</Words>
  <Application>Microsoft Office PowerPoint</Application>
  <PresentationFormat>Widescreen</PresentationFormat>
  <Paragraphs>157</Paragraphs>
  <Slides>16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Calibri</vt:lpstr>
      <vt:lpstr>Calibri Light</vt:lpstr>
      <vt:lpstr>Times New Roman</vt:lpstr>
      <vt:lpstr>Retrospect</vt:lpstr>
      <vt:lpstr>PENGUKURAN EKSTERNAL</vt:lpstr>
      <vt:lpstr>Sifat Audit Eksternal</vt:lpstr>
      <vt:lpstr>Sifat Audit Eksternal</vt:lpstr>
      <vt:lpstr>Sifat Audit Eksternal</vt:lpstr>
      <vt:lpstr>Pandangan Industrial Organization</vt:lpstr>
      <vt:lpstr>Analisis Bersaing: Model Lima Kekuatan Porter</vt:lpstr>
      <vt:lpstr>Analisis Bersaing: Model Lima Kekuatan Porter</vt:lpstr>
      <vt:lpstr>Perangkat dan Teknik Prediksi</vt:lpstr>
      <vt:lpstr>Analisis Industri</vt:lpstr>
      <vt:lpstr>Analisis Industri</vt:lpstr>
      <vt:lpstr>Profil PT Ultrajaya Milk Industry &amp; Trading Company Tbk.</vt:lpstr>
      <vt:lpstr>Profil PT Ultrajaya Milk Industry &amp; Trading Company Tbk.</vt:lpstr>
      <vt:lpstr>Analisis Eksternal (Teori Porter) PT Ultrajaya Milk Industry &amp; Trading Company Tbk.</vt:lpstr>
      <vt:lpstr>Analisis Eksternal (Teori Porter) PT Ultrajaya Milk Industry &amp; Trading Company Tbk.</vt:lpstr>
      <vt:lpstr>Matrix EFE PT Ultrajaya Milk Industry &amp; Trading Company Tbk.</vt:lpstr>
      <vt:lpstr>Matrix EFE PT Ultrajaya Milk Industry &amp; Trading Company Tbk.</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PENGUKURAN EKSTERNAL</dc:title>
  <dc:creator>user</dc:creator>
  <cp:lastModifiedBy>user</cp:lastModifiedBy>
  <cp:revision>31</cp:revision>
  <dcterms:created xsi:type="dcterms:W3CDTF">2017-09-09T10:45:49Z</dcterms:created>
  <dcterms:modified xsi:type="dcterms:W3CDTF">2017-09-13T21:31:30Z</dcterms:modified>
</cp:coreProperties>
</file>