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notesMasterIdLst>
    <p:notesMasterId r:id="rId32"/>
  </p:notesMasterIdLst>
  <p:handoutMasterIdLst>
    <p:handoutMasterId r:id="rId33"/>
  </p:handoutMasterIdLst>
  <p:sldIdLst>
    <p:sldId id="257" r:id="rId2"/>
    <p:sldId id="276" r:id="rId3"/>
    <p:sldId id="272" r:id="rId4"/>
    <p:sldId id="303" r:id="rId5"/>
    <p:sldId id="309" r:id="rId6"/>
    <p:sldId id="312" r:id="rId7"/>
    <p:sldId id="313" r:id="rId8"/>
    <p:sldId id="314" r:id="rId9"/>
    <p:sldId id="310" r:id="rId10"/>
    <p:sldId id="311" r:id="rId11"/>
    <p:sldId id="321" r:id="rId12"/>
    <p:sldId id="308" r:id="rId13"/>
    <p:sldId id="304" r:id="rId14"/>
    <p:sldId id="281" r:id="rId15"/>
    <p:sldId id="282" r:id="rId16"/>
    <p:sldId id="283" r:id="rId17"/>
    <p:sldId id="284" r:id="rId18"/>
    <p:sldId id="287" r:id="rId19"/>
    <p:sldId id="286" r:id="rId20"/>
    <p:sldId id="288" r:id="rId21"/>
    <p:sldId id="316" r:id="rId22"/>
    <p:sldId id="317" r:id="rId23"/>
    <p:sldId id="296" r:id="rId24"/>
    <p:sldId id="301" r:id="rId25"/>
    <p:sldId id="319" r:id="rId26"/>
    <p:sldId id="305" r:id="rId27"/>
    <p:sldId id="306" r:id="rId28"/>
    <p:sldId id="320" r:id="rId29"/>
    <p:sldId id="307" r:id="rId30"/>
    <p:sldId id="280" r:id="rId31"/>
  </p:sldIdLst>
  <p:sldSz cx="9144000" cy="6858000" type="screen4x3"/>
  <p:notesSz cx="7010400" cy="11117263"/>
  <p:defaultTextStyle>
    <a:defPPr>
      <a:defRPr lang="en-US"/>
    </a:defPPr>
    <a:lvl1pPr algn="l" rtl="0" eaLnBrk="0" fontAlgn="base" hangingPunct="0">
      <a:spcBef>
        <a:spcPct val="0"/>
      </a:spcBef>
      <a:spcAft>
        <a:spcPct val="0"/>
      </a:spcAft>
      <a:defRPr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501">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0" autoAdjust="0"/>
    <p:restoredTop sz="94683" autoAdjust="0"/>
  </p:normalViewPr>
  <p:slideViewPr>
    <p:cSldViewPr>
      <p:cViewPr varScale="1">
        <p:scale>
          <a:sx n="83" d="100"/>
          <a:sy n="83" d="100"/>
        </p:scale>
        <p:origin x="1450"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44" d="100"/>
          <a:sy n="44" d="100"/>
        </p:scale>
        <p:origin x="-1488" y="-102"/>
      </p:cViewPr>
      <p:guideLst>
        <p:guide orient="horz" pos="3501"/>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3038475" cy="555625"/>
          </a:xfrm>
          <a:prstGeom prst="rect">
            <a:avLst/>
          </a:prstGeom>
          <a:noFill/>
          <a:ln w="9525">
            <a:noFill/>
            <a:miter lim="800000"/>
            <a:headEnd/>
            <a:tailEnd/>
          </a:ln>
          <a:effectLst/>
        </p:spPr>
        <p:txBody>
          <a:bodyPr vert="horz" wrap="square" lIns="103574" tIns="51787" rIns="103574" bIns="51787" numCol="1" anchor="t" anchorCtr="0" compatLnSpc="1">
            <a:prstTxWarp prst="textNoShape">
              <a:avLst/>
            </a:prstTxWarp>
          </a:bodyPr>
          <a:lstStyle>
            <a:lvl1pPr defTabSz="1035050" eaLnBrk="1" hangingPunct="1">
              <a:defRPr sz="1400">
                <a:latin typeface="Times New Roman" pitchFamily="18" charset="0"/>
              </a:defRPr>
            </a:lvl1pPr>
          </a:lstStyle>
          <a:p>
            <a:endParaRPr lang="en-US"/>
          </a:p>
        </p:txBody>
      </p:sp>
      <p:sp>
        <p:nvSpPr>
          <p:cNvPr id="10243" name="Rectangle 3"/>
          <p:cNvSpPr>
            <a:spLocks noGrp="1" noChangeArrowheads="1"/>
          </p:cNvSpPr>
          <p:nvPr>
            <p:ph type="dt" sz="quarter" idx="1"/>
          </p:nvPr>
        </p:nvSpPr>
        <p:spPr bwMode="auto">
          <a:xfrm>
            <a:off x="3971925" y="0"/>
            <a:ext cx="3038475" cy="555625"/>
          </a:xfrm>
          <a:prstGeom prst="rect">
            <a:avLst/>
          </a:prstGeom>
          <a:noFill/>
          <a:ln w="9525">
            <a:noFill/>
            <a:miter lim="800000"/>
            <a:headEnd/>
            <a:tailEnd/>
          </a:ln>
          <a:effectLst/>
        </p:spPr>
        <p:txBody>
          <a:bodyPr vert="horz" wrap="square" lIns="103574" tIns="51787" rIns="103574" bIns="51787" numCol="1" anchor="t" anchorCtr="0" compatLnSpc="1">
            <a:prstTxWarp prst="textNoShape">
              <a:avLst/>
            </a:prstTxWarp>
          </a:bodyPr>
          <a:lstStyle>
            <a:lvl1pPr algn="r" defTabSz="1035050" eaLnBrk="1" hangingPunct="1">
              <a:defRPr sz="1400">
                <a:latin typeface="Times New Roman" pitchFamily="18" charset="0"/>
              </a:defRPr>
            </a:lvl1pPr>
          </a:lstStyle>
          <a:p>
            <a:endParaRPr lang="en-US"/>
          </a:p>
        </p:txBody>
      </p:sp>
      <p:sp>
        <p:nvSpPr>
          <p:cNvPr id="10244" name="Rectangle 4"/>
          <p:cNvSpPr>
            <a:spLocks noGrp="1" noChangeArrowheads="1"/>
          </p:cNvSpPr>
          <p:nvPr>
            <p:ph type="ftr" sz="quarter" idx="2"/>
          </p:nvPr>
        </p:nvSpPr>
        <p:spPr bwMode="auto">
          <a:xfrm>
            <a:off x="0" y="10561638"/>
            <a:ext cx="3038475" cy="555625"/>
          </a:xfrm>
          <a:prstGeom prst="rect">
            <a:avLst/>
          </a:prstGeom>
          <a:noFill/>
          <a:ln w="9525">
            <a:noFill/>
            <a:miter lim="800000"/>
            <a:headEnd/>
            <a:tailEnd/>
          </a:ln>
          <a:effectLst/>
        </p:spPr>
        <p:txBody>
          <a:bodyPr vert="horz" wrap="square" lIns="103574" tIns="51787" rIns="103574" bIns="51787" numCol="1" anchor="b" anchorCtr="0" compatLnSpc="1">
            <a:prstTxWarp prst="textNoShape">
              <a:avLst/>
            </a:prstTxWarp>
          </a:bodyPr>
          <a:lstStyle>
            <a:lvl1pPr defTabSz="1035050" eaLnBrk="1" hangingPunct="1">
              <a:defRPr sz="1400">
                <a:latin typeface="Times New Roman" pitchFamily="18" charset="0"/>
              </a:defRPr>
            </a:lvl1pPr>
          </a:lstStyle>
          <a:p>
            <a:endParaRPr lang="en-US"/>
          </a:p>
        </p:txBody>
      </p:sp>
      <p:sp>
        <p:nvSpPr>
          <p:cNvPr id="10245" name="Rectangle 5"/>
          <p:cNvSpPr>
            <a:spLocks noGrp="1" noChangeArrowheads="1"/>
          </p:cNvSpPr>
          <p:nvPr>
            <p:ph type="sldNum" sz="quarter" idx="3"/>
          </p:nvPr>
        </p:nvSpPr>
        <p:spPr bwMode="auto">
          <a:xfrm>
            <a:off x="3971925" y="10561638"/>
            <a:ext cx="3038475" cy="555625"/>
          </a:xfrm>
          <a:prstGeom prst="rect">
            <a:avLst/>
          </a:prstGeom>
          <a:noFill/>
          <a:ln w="9525">
            <a:noFill/>
            <a:miter lim="800000"/>
            <a:headEnd/>
            <a:tailEnd/>
          </a:ln>
          <a:effectLst/>
        </p:spPr>
        <p:txBody>
          <a:bodyPr vert="horz" wrap="square" lIns="103574" tIns="51787" rIns="103574" bIns="51787" numCol="1" anchor="b" anchorCtr="0" compatLnSpc="1">
            <a:prstTxWarp prst="textNoShape">
              <a:avLst/>
            </a:prstTxWarp>
          </a:bodyPr>
          <a:lstStyle>
            <a:lvl1pPr algn="r" defTabSz="1035050" eaLnBrk="1" hangingPunct="1">
              <a:defRPr sz="1400">
                <a:latin typeface="Times New Roman" pitchFamily="18" charset="0"/>
              </a:defRPr>
            </a:lvl1pPr>
          </a:lstStyle>
          <a:p>
            <a:fld id="{AE3613A7-0175-4EC1-BEC4-4B8F70E5E2DF}"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hdr" sz="quarter"/>
          </p:nvPr>
        </p:nvSpPr>
        <p:spPr bwMode="auto">
          <a:xfrm>
            <a:off x="0" y="0"/>
            <a:ext cx="3038475" cy="555625"/>
          </a:xfrm>
          <a:prstGeom prst="rect">
            <a:avLst/>
          </a:prstGeom>
          <a:noFill/>
          <a:ln w="9525">
            <a:noFill/>
            <a:miter lim="800000"/>
            <a:headEnd/>
            <a:tailEnd/>
          </a:ln>
          <a:effectLst/>
        </p:spPr>
        <p:txBody>
          <a:bodyPr vert="horz" wrap="square" lIns="103574" tIns="51787" rIns="103574" bIns="51787" numCol="1" anchor="t" anchorCtr="0" compatLnSpc="1">
            <a:prstTxWarp prst="textNoShape">
              <a:avLst/>
            </a:prstTxWarp>
          </a:bodyPr>
          <a:lstStyle>
            <a:lvl1pPr defTabSz="1035050" eaLnBrk="1" hangingPunct="1">
              <a:defRPr sz="1400">
                <a:latin typeface="Times New Roman" pitchFamily="18" charset="0"/>
              </a:defRPr>
            </a:lvl1pPr>
          </a:lstStyle>
          <a:p>
            <a:endParaRPr lang="en-US"/>
          </a:p>
        </p:txBody>
      </p:sp>
      <p:sp>
        <p:nvSpPr>
          <p:cNvPr id="1027" name="Rectangle 3"/>
          <p:cNvSpPr>
            <a:spLocks noGrp="1" noChangeArrowheads="1"/>
          </p:cNvSpPr>
          <p:nvPr>
            <p:ph type="dt" idx="1"/>
          </p:nvPr>
        </p:nvSpPr>
        <p:spPr bwMode="auto">
          <a:xfrm>
            <a:off x="3971925" y="0"/>
            <a:ext cx="3038475" cy="555625"/>
          </a:xfrm>
          <a:prstGeom prst="rect">
            <a:avLst/>
          </a:prstGeom>
          <a:noFill/>
          <a:ln w="9525">
            <a:noFill/>
            <a:miter lim="800000"/>
            <a:headEnd/>
            <a:tailEnd/>
          </a:ln>
          <a:effectLst/>
        </p:spPr>
        <p:txBody>
          <a:bodyPr vert="horz" wrap="square" lIns="103574" tIns="51787" rIns="103574" bIns="51787" numCol="1" anchor="t" anchorCtr="0" compatLnSpc="1">
            <a:prstTxWarp prst="textNoShape">
              <a:avLst/>
            </a:prstTxWarp>
          </a:bodyPr>
          <a:lstStyle>
            <a:lvl1pPr algn="r" defTabSz="1035050" eaLnBrk="1" hangingPunct="1">
              <a:defRPr sz="1400">
                <a:latin typeface="Times New Roman" pitchFamily="18" charset="0"/>
              </a:defRPr>
            </a:lvl1pPr>
          </a:lstStyle>
          <a:p>
            <a:endParaRPr lang="en-US"/>
          </a:p>
        </p:txBody>
      </p:sp>
      <p:sp>
        <p:nvSpPr>
          <p:cNvPr id="1028" name="Rectangle 4"/>
          <p:cNvSpPr>
            <a:spLocks noGrp="1" noRot="1" noChangeAspect="1" noChangeArrowheads="1" noTextEdit="1"/>
          </p:cNvSpPr>
          <p:nvPr>
            <p:ph type="sldImg" idx="2"/>
          </p:nvPr>
        </p:nvSpPr>
        <p:spPr bwMode="auto">
          <a:xfrm>
            <a:off x="727075" y="833438"/>
            <a:ext cx="5557838" cy="4168775"/>
          </a:xfrm>
          <a:prstGeom prst="rect">
            <a:avLst/>
          </a:prstGeom>
          <a:noFill/>
          <a:ln w="9525">
            <a:solidFill>
              <a:srgbClr val="000000"/>
            </a:solidFill>
            <a:miter lim="800000"/>
            <a:headEnd/>
            <a:tailEnd/>
          </a:ln>
          <a:effectLst/>
        </p:spPr>
      </p:sp>
      <p:sp>
        <p:nvSpPr>
          <p:cNvPr id="1029" name="Rectangle 5"/>
          <p:cNvSpPr>
            <a:spLocks noGrp="1" noChangeArrowheads="1"/>
          </p:cNvSpPr>
          <p:nvPr>
            <p:ph type="body" sz="quarter" idx="3"/>
          </p:nvPr>
        </p:nvSpPr>
        <p:spPr bwMode="auto">
          <a:xfrm>
            <a:off x="935038" y="5280025"/>
            <a:ext cx="5140325" cy="5003800"/>
          </a:xfrm>
          <a:prstGeom prst="rect">
            <a:avLst/>
          </a:prstGeom>
          <a:noFill/>
          <a:ln w="9525">
            <a:noFill/>
            <a:miter lim="800000"/>
            <a:headEnd/>
            <a:tailEnd/>
          </a:ln>
          <a:effectLst/>
        </p:spPr>
        <p:txBody>
          <a:bodyPr vert="horz" wrap="square" lIns="103574" tIns="51787" rIns="103574" bIns="51787"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0" name="Rectangle 6"/>
          <p:cNvSpPr>
            <a:spLocks noGrp="1" noChangeArrowheads="1"/>
          </p:cNvSpPr>
          <p:nvPr>
            <p:ph type="ftr" sz="quarter" idx="4"/>
          </p:nvPr>
        </p:nvSpPr>
        <p:spPr bwMode="auto">
          <a:xfrm>
            <a:off x="0" y="10561638"/>
            <a:ext cx="3038475" cy="555625"/>
          </a:xfrm>
          <a:prstGeom prst="rect">
            <a:avLst/>
          </a:prstGeom>
          <a:noFill/>
          <a:ln w="9525">
            <a:noFill/>
            <a:miter lim="800000"/>
            <a:headEnd/>
            <a:tailEnd/>
          </a:ln>
          <a:effectLst/>
        </p:spPr>
        <p:txBody>
          <a:bodyPr vert="horz" wrap="square" lIns="103574" tIns="51787" rIns="103574" bIns="51787" numCol="1" anchor="b" anchorCtr="0" compatLnSpc="1">
            <a:prstTxWarp prst="textNoShape">
              <a:avLst/>
            </a:prstTxWarp>
          </a:bodyPr>
          <a:lstStyle>
            <a:lvl1pPr defTabSz="1035050" eaLnBrk="1" hangingPunct="1">
              <a:defRPr sz="1400">
                <a:latin typeface="Times New Roman" pitchFamily="18" charset="0"/>
              </a:defRPr>
            </a:lvl1pPr>
          </a:lstStyle>
          <a:p>
            <a:endParaRPr lang="en-US"/>
          </a:p>
        </p:txBody>
      </p:sp>
      <p:sp>
        <p:nvSpPr>
          <p:cNvPr id="1031" name="Rectangle 7"/>
          <p:cNvSpPr>
            <a:spLocks noGrp="1" noChangeArrowheads="1"/>
          </p:cNvSpPr>
          <p:nvPr>
            <p:ph type="sldNum" sz="quarter" idx="5"/>
          </p:nvPr>
        </p:nvSpPr>
        <p:spPr bwMode="auto">
          <a:xfrm>
            <a:off x="3971925" y="10561638"/>
            <a:ext cx="3038475" cy="555625"/>
          </a:xfrm>
          <a:prstGeom prst="rect">
            <a:avLst/>
          </a:prstGeom>
          <a:noFill/>
          <a:ln w="9525">
            <a:noFill/>
            <a:miter lim="800000"/>
            <a:headEnd/>
            <a:tailEnd/>
          </a:ln>
          <a:effectLst/>
        </p:spPr>
        <p:txBody>
          <a:bodyPr vert="horz" wrap="square" lIns="103574" tIns="51787" rIns="103574" bIns="51787" numCol="1" anchor="b" anchorCtr="0" compatLnSpc="1">
            <a:prstTxWarp prst="textNoShape">
              <a:avLst/>
            </a:prstTxWarp>
          </a:bodyPr>
          <a:lstStyle>
            <a:lvl1pPr algn="r" defTabSz="1035050" eaLnBrk="1" hangingPunct="1">
              <a:defRPr sz="1400">
                <a:latin typeface="Times New Roman" pitchFamily="18" charset="0"/>
              </a:defRPr>
            </a:lvl1pPr>
          </a:lstStyle>
          <a:p>
            <a:fld id="{2540FB74-4218-423F-BEC7-15F99B469C84}"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BEDA9E5-37A6-4A9E-9D02-079095C4E3E2}" type="slidenum">
              <a:rPr lang="en-US"/>
              <a:pPr/>
              <a:t>1</a:t>
            </a:fld>
            <a:endParaRPr lang="en-US"/>
          </a:p>
        </p:txBody>
      </p:sp>
      <p:sp>
        <p:nvSpPr>
          <p:cNvPr id="153602" name="Rectangle 2"/>
          <p:cNvSpPr>
            <a:spLocks noGrp="1" noRot="1" noChangeAspect="1" noChangeArrowheads="1" noTextEdit="1"/>
          </p:cNvSpPr>
          <p:nvPr>
            <p:ph type="sldImg"/>
          </p:nvPr>
        </p:nvSpPr>
        <p:spPr>
          <a:ln/>
        </p:spPr>
      </p:sp>
      <p:sp>
        <p:nvSpPr>
          <p:cNvPr id="153603" name="Rectangle 3"/>
          <p:cNvSpPr>
            <a:spLocks noGrp="1" noChangeArrowheads="1"/>
          </p:cNvSpPr>
          <p:nvPr>
            <p:ph type="body" idx="1"/>
          </p:nvPr>
        </p:nvSpPr>
        <p:spPr/>
        <p:txBody>
          <a:bodyPr/>
          <a:lstStyle/>
          <a:p>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22210" name="Rectangle 2"/>
          <p:cNvSpPr>
            <a:spLocks noGrp="1" noChangeArrowheads="1"/>
          </p:cNvSpPr>
          <p:nvPr>
            <p:ph type="ctrTitle"/>
          </p:nvPr>
        </p:nvSpPr>
        <p:spPr>
          <a:xfrm>
            <a:off x="685800" y="685800"/>
            <a:ext cx="7772400" cy="2127250"/>
          </a:xfrm>
        </p:spPr>
        <p:txBody>
          <a:bodyPr/>
          <a:lstStyle>
            <a:lvl1pPr algn="ctr">
              <a:defRPr sz="5800"/>
            </a:lvl1pPr>
          </a:lstStyle>
          <a:p>
            <a:r>
              <a:rPr lang="en-US"/>
              <a:t>Click to edit Master title style</a:t>
            </a:r>
          </a:p>
        </p:txBody>
      </p:sp>
      <p:sp>
        <p:nvSpPr>
          <p:cNvPr id="222211" name="Rectangle 3"/>
          <p:cNvSpPr>
            <a:spLocks noGrp="1" noChangeArrowheads="1"/>
          </p:cNvSpPr>
          <p:nvPr>
            <p:ph type="subTitle" idx="1"/>
          </p:nvPr>
        </p:nvSpPr>
        <p:spPr>
          <a:xfrm>
            <a:off x="1371600" y="3270250"/>
            <a:ext cx="6400800" cy="2209800"/>
          </a:xfrm>
        </p:spPr>
        <p:txBody>
          <a:bodyPr/>
          <a:lstStyle>
            <a:lvl1pPr marL="0" indent="0" algn="ctr">
              <a:buFont typeface="Wingdings" pitchFamily="2" charset="2"/>
              <a:buNone/>
              <a:defRPr sz="3000"/>
            </a:lvl1pPr>
          </a:lstStyle>
          <a:p>
            <a:r>
              <a:rPr lang="en-US"/>
              <a:t>Click to edit Master subtitle style</a:t>
            </a:r>
          </a:p>
        </p:txBody>
      </p:sp>
      <p:grpSp>
        <p:nvGrpSpPr>
          <p:cNvPr id="222215" name="Group 7"/>
          <p:cNvGrpSpPr>
            <a:grpSpLocks/>
          </p:cNvGrpSpPr>
          <p:nvPr/>
        </p:nvGrpSpPr>
        <p:grpSpPr bwMode="auto">
          <a:xfrm>
            <a:off x="228600" y="2889250"/>
            <a:ext cx="8610600" cy="201613"/>
            <a:chOff x="144" y="1680"/>
            <a:chExt cx="5424" cy="144"/>
          </a:xfrm>
        </p:grpSpPr>
        <p:sp>
          <p:nvSpPr>
            <p:cNvPr id="222216" name="Rectangle 8"/>
            <p:cNvSpPr>
              <a:spLocks noChangeArrowheads="1"/>
            </p:cNvSpPr>
            <p:nvPr userDrawn="1"/>
          </p:nvSpPr>
          <p:spPr bwMode="auto">
            <a:xfrm>
              <a:off x="144" y="1680"/>
              <a:ext cx="1808" cy="144"/>
            </a:xfrm>
            <a:prstGeom prst="rect">
              <a:avLst/>
            </a:prstGeom>
            <a:solidFill>
              <a:schemeClr val="bg2"/>
            </a:solidFill>
            <a:ln w="9525">
              <a:noFill/>
              <a:miter lim="800000"/>
              <a:headEnd/>
              <a:tailEnd/>
            </a:ln>
            <a:effectLst/>
          </p:spPr>
          <p:txBody>
            <a:bodyPr wrap="none" anchor="ctr"/>
            <a:lstStyle/>
            <a:p>
              <a:endParaRPr lang="en-US"/>
            </a:p>
          </p:txBody>
        </p:sp>
        <p:sp>
          <p:nvSpPr>
            <p:cNvPr id="222217" name="Rectangle 9"/>
            <p:cNvSpPr>
              <a:spLocks noChangeArrowheads="1"/>
            </p:cNvSpPr>
            <p:nvPr userDrawn="1"/>
          </p:nvSpPr>
          <p:spPr bwMode="auto">
            <a:xfrm>
              <a:off x="1952" y="1680"/>
              <a:ext cx="1808" cy="144"/>
            </a:xfrm>
            <a:prstGeom prst="rect">
              <a:avLst/>
            </a:prstGeom>
            <a:solidFill>
              <a:schemeClr val="accent1"/>
            </a:solidFill>
            <a:ln w="9525">
              <a:noFill/>
              <a:miter lim="800000"/>
              <a:headEnd/>
              <a:tailEnd/>
            </a:ln>
            <a:effectLst/>
          </p:spPr>
          <p:txBody>
            <a:bodyPr wrap="none" anchor="ctr"/>
            <a:lstStyle/>
            <a:p>
              <a:endParaRPr lang="en-US"/>
            </a:p>
          </p:txBody>
        </p:sp>
        <p:sp>
          <p:nvSpPr>
            <p:cNvPr id="222218" name="Rectangle 10"/>
            <p:cNvSpPr>
              <a:spLocks noChangeArrowheads="1"/>
            </p:cNvSpPr>
            <p:nvPr userDrawn="1"/>
          </p:nvSpPr>
          <p:spPr bwMode="auto">
            <a:xfrm>
              <a:off x="3760" y="1680"/>
              <a:ext cx="1808" cy="144"/>
            </a:xfrm>
            <a:prstGeom prst="rect">
              <a:avLst/>
            </a:prstGeom>
            <a:solidFill>
              <a:schemeClr val="tx2"/>
            </a:solidFill>
            <a:ln w="9525">
              <a:noFill/>
              <a:miter lim="800000"/>
              <a:headEnd/>
              <a:tailEnd/>
            </a:ln>
            <a:effectLst/>
          </p:spPr>
          <p:txBody>
            <a:bodyPr wrap="none" anchor="ctr"/>
            <a:lstStyle/>
            <a:p>
              <a:endParaRPr lang="en-US"/>
            </a:p>
          </p:txBody>
        </p:sp>
      </p:grpSp>
      <p:pic>
        <p:nvPicPr>
          <p:cNvPr id="222220" name="Picture 12" descr="LogoUPN"/>
          <p:cNvPicPr>
            <a:picLocks noChangeAspect="1" noChangeArrowheads="1"/>
          </p:cNvPicPr>
          <p:nvPr userDrawn="1"/>
        </p:nvPicPr>
        <p:blipFill>
          <a:blip r:embed="rId2" cstate="print"/>
          <a:srcRect/>
          <a:stretch>
            <a:fillRect/>
          </a:stretch>
        </p:blipFill>
        <p:spPr bwMode="auto">
          <a:xfrm>
            <a:off x="7543800" y="73025"/>
            <a:ext cx="1524000" cy="1443038"/>
          </a:xfrm>
          <a:prstGeom prst="rect">
            <a:avLst/>
          </a:prstGeom>
          <a:noFill/>
        </p:spPr>
      </p:pic>
      <p:sp>
        <p:nvSpPr>
          <p:cNvPr id="12" name="TextBox 11"/>
          <p:cNvSpPr txBox="1"/>
          <p:nvPr userDrawn="1"/>
        </p:nvSpPr>
        <p:spPr>
          <a:xfrm>
            <a:off x="3124200" y="6248400"/>
            <a:ext cx="3044423" cy="246221"/>
          </a:xfrm>
          <a:prstGeom prst="rect">
            <a:avLst/>
          </a:prstGeom>
          <a:noFill/>
        </p:spPr>
        <p:txBody>
          <a:bodyPr wrap="none" rtlCol="0">
            <a:spAutoFit/>
          </a:bodyPr>
          <a:lstStyle/>
          <a:p>
            <a:r>
              <a:rPr lang="en-US" sz="1000" smtClean="0"/>
              <a:t>Sistem</a:t>
            </a:r>
            <a:r>
              <a:rPr lang="en-US" sz="1000" baseline="0" smtClean="0"/>
              <a:t> Informasi UPN “Veteran” Yogyakarta</a:t>
            </a:r>
            <a:endParaRPr lang="en-US" sz="10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22211">
                                            <p:txEl>
                                              <p:pRg st="0" end="0"/>
                                            </p:txEl>
                                          </p:spTgt>
                                        </p:tgtEl>
                                        <p:attrNameLst>
                                          <p:attrName>style.visibility</p:attrName>
                                        </p:attrNameLst>
                                      </p:cBhvr>
                                      <p:to>
                                        <p:strVal val="visible"/>
                                      </p:to>
                                    </p:set>
                                    <p:anim calcmode="lin" valueType="num">
                                      <p:cBhvr additive="base">
                                        <p:cTn id="7" dur="500" fill="hold"/>
                                        <p:tgtEl>
                                          <p:spTgt spid="2222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2221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2211" grpId="0" build="p">
        <p:tmplLst>
          <p:tmpl lvl="1">
            <p:tnLst>
              <p:par>
                <p:cTn presetID="2" presetClass="entr" presetSubtype="4" fill="hold" nodeType="clickEffect">
                  <p:stCondLst>
                    <p:cond delay="0"/>
                  </p:stCondLst>
                  <p:childTnLst>
                    <p:set>
                      <p:cBhvr>
                        <p:cTn dur="1" fill="hold">
                          <p:stCondLst>
                            <p:cond delay="0"/>
                          </p:stCondLst>
                        </p:cTn>
                        <p:tgtEl>
                          <p:spTgt spid="222211"/>
                        </p:tgtEl>
                        <p:attrNameLst>
                          <p:attrName>style.visibility</p:attrName>
                        </p:attrNameLst>
                      </p:cBhvr>
                      <p:to>
                        <p:strVal val="visible"/>
                      </p:to>
                    </p:set>
                    <p:anim calcmode="lin" valueType="num">
                      <p:cBhvr additive="base">
                        <p:cTn dur="500" fill="hold"/>
                        <p:tgtEl>
                          <p:spTgt spid="222211"/>
                        </p:tgtEl>
                        <p:attrNameLst>
                          <p:attrName>ppt_x</p:attrName>
                        </p:attrNameLst>
                      </p:cBhvr>
                      <p:tavLst>
                        <p:tav tm="0">
                          <p:val>
                            <p:strVal val="#ppt_x"/>
                          </p:val>
                        </p:tav>
                        <p:tav tm="100000">
                          <p:val>
                            <p:strVal val="#ppt_x"/>
                          </p:val>
                        </p:tav>
                      </p:tavLst>
                    </p:anim>
                    <p:anim calcmode="lin" valueType="num">
                      <p:cBhvr additive="base">
                        <p:cTn dur="500" fill="hold"/>
                        <p:tgtEl>
                          <p:spTgt spid="222211"/>
                        </p:tgtEl>
                        <p:attrNameLst>
                          <p:attrName>ppt_y</p:attrName>
                        </p:attrNameLst>
                      </p:cBhvr>
                      <p:tavLst>
                        <p:tav tm="0">
                          <p:val>
                            <p:strVal val="1+#ppt_h/2"/>
                          </p:val>
                        </p:tav>
                        <p:tav tm="100000">
                          <p:val>
                            <p:strVal val="#ppt_y"/>
                          </p:val>
                        </p:tav>
                      </p:tavLst>
                    </p:anim>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a:xfrm>
            <a:off x="3124200" y="6248400"/>
            <a:ext cx="2895600" cy="457200"/>
          </a:xfrm>
          <a:prstGeom prst="rect">
            <a:avLst/>
          </a:prstGeom>
        </p:spPr>
        <p:txBody>
          <a:bodyPr/>
          <a:lstStyle>
            <a:lvl1pPr>
              <a:defRPr/>
            </a:lvl1pPr>
          </a:lstStyle>
          <a:p>
            <a:r>
              <a:rPr lang="en-US"/>
              <a:t>Teknik Informatika - UPN[V]Yk</a:t>
            </a:r>
          </a:p>
        </p:txBody>
      </p:sp>
      <p:sp>
        <p:nvSpPr>
          <p:cNvPr id="6" name="Slide Number Placeholder 5"/>
          <p:cNvSpPr>
            <a:spLocks noGrp="1"/>
          </p:cNvSpPr>
          <p:nvPr>
            <p:ph type="sldNum" sz="quarter" idx="12"/>
          </p:nvPr>
        </p:nvSpPr>
        <p:spPr/>
        <p:txBody>
          <a:bodyPr/>
          <a:lstStyle>
            <a:lvl1pPr>
              <a:defRPr/>
            </a:lvl1pPr>
          </a:lstStyle>
          <a:p>
            <a:fld id="{370D10F5-BA4C-44EA-8005-71F660138FD4}"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0350" y="304800"/>
            <a:ext cx="2076450" cy="58261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1000" y="304800"/>
            <a:ext cx="6076950" cy="5826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a:xfrm>
            <a:off x="3124200" y="6248400"/>
            <a:ext cx="2895600" cy="457200"/>
          </a:xfrm>
          <a:prstGeom prst="rect">
            <a:avLst/>
          </a:prstGeom>
        </p:spPr>
        <p:txBody>
          <a:bodyPr/>
          <a:lstStyle>
            <a:lvl1pPr>
              <a:defRPr/>
            </a:lvl1pPr>
          </a:lstStyle>
          <a:p>
            <a:r>
              <a:rPr lang="en-US"/>
              <a:t>Teknik Informatika - UPN[V]Yk</a:t>
            </a:r>
          </a:p>
        </p:txBody>
      </p:sp>
      <p:sp>
        <p:nvSpPr>
          <p:cNvPr id="6" name="Slide Number Placeholder 5"/>
          <p:cNvSpPr>
            <a:spLocks noGrp="1"/>
          </p:cNvSpPr>
          <p:nvPr>
            <p:ph type="sldNum" sz="quarter" idx="12"/>
          </p:nvPr>
        </p:nvSpPr>
        <p:spPr/>
        <p:txBody>
          <a:bodyPr/>
          <a:lstStyle>
            <a:lvl1pPr>
              <a:defRPr/>
            </a:lvl1pPr>
          </a:lstStyle>
          <a:p>
            <a:fld id="{046E829A-E080-43ED-B6F8-D4338077B411}"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20C11D1-A844-416A-8D90-D277328CF97D}"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D9CF13F-F78E-4D97-BB8F-6C66588B3262}"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5AF3131-1BBA-448B-BAC9-82ED3A5E3DC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AE21661A-0DE6-4CF1-8C30-9D487BE30977}"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0596EB3B-337B-44D5-B3F8-E1A386E78FAD}"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7D57F220-5290-4AED-838D-ADB3EE708123}"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FA0595F-0C44-41BD-AEFB-DE0B63E811DF}"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a:xfrm>
            <a:off x="3124200" y="6248400"/>
            <a:ext cx="2895600" cy="457200"/>
          </a:xfrm>
          <a:prstGeom prst="rect">
            <a:avLst/>
          </a:prstGeom>
        </p:spPr>
        <p:txBody>
          <a:bodyPr/>
          <a:lstStyle>
            <a:lvl1pPr>
              <a:defRPr/>
            </a:lvl1pPr>
          </a:lstStyle>
          <a:p>
            <a:r>
              <a:rPr lang="en-US"/>
              <a:t>Teknik Informatika - UPN[V]Yk</a:t>
            </a:r>
          </a:p>
        </p:txBody>
      </p:sp>
      <p:sp>
        <p:nvSpPr>
          <p:cNvPr id="7" name="Slide Number Placeholder 6"/>
          <p:cNvSpPr>
            <a:spLocks noGrp="1"/>
          </p:cNvSpPr>
          <p:nvPr>
            <p:ph type="sldNum" sz="quarter" idx="12"/>
          </p:nvPr>
        </p:nvSpPr>
        <p:spPr/>
        <p:txBody>
          <a:bodyPr/>
          <a:lstStyle>
            <a:lvl1pPr>
              <a:defRPr/>
            </a:lvl1pPr>
          </a:lstStyle>
          <a:p>
            <a:fld id="{C208FB11-0435-48B1-ACA8-2FF0A27FE7AC}"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1186" name="Rectangle 2"/>
          <p:cNvSpPr>
            <a:spLocks noGrp="1" noChangeArrowheads="1"/>
          </p:cNvSpPr>
          <p:nvPr>
            <p:ph type="title"/>
          </p:nvPr>
        </p:nvSpPr>
        <p:spPr bwMode="auto">
          <a:xfrm>
            <a:off x="381000" y="304800"/>
            <a:ext cx="8229600" cy="11398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221187" name="Rectangle 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21188" name="Rectangle 4"/>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vl1pPr>
          </a:lstStyle>
          <a:p>
            <a:endParaRPr lang="en-US"/>
          </a:p>
        </p:txBody>
      </p:sp>
      <p:sp>
        <p:nvSpPr>
          <p:cNvPr id="221190" name="Rectangle 6"/>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vl1pPr>
          </a:lstStyle>
          <a:p>
            <a:fld id="{E16E9699-3547-4C50-90AD-83B5C09F2356}" type="slidenum">
              <a:rPr lang="en-US"/>
              <a:pPr/>
              <a:t>‹#›</a:t>
            </a:fld>
            <a:endParaRPr lang="en-US"/>
          </a:p>
        </p:txBody>
      </p:sp>
      <p:sp>
        <p:nvSpPr>
          <p:cNvPr id="221191" name="Rectangle 7"/>
          <p:cNvSpPr>
            <a:spLocks noChangeArrowheads="1"/>
          </p:cNvSpPr>
          <p:nvPr/>
        </p:nvSpPr>
        <p:spPr bwMode="auto">
          <a:xfrm>
            <a:off x="0" y="0"/>
            <a:ext cx="228600" cy="2286000"/>
          </a:xfrm>
          <a:prstGeom prst="rect">
            <a:avLst/>
          </a:prstGeom>
          <a:solidFill>
            <a:schemeClr val="bg2"/>
          </a:solidFill>
          <a:ln w="9525">
            <a:noFill/>
            <a:miter lim="800000"/>
            <a:headEnd/>
            <a:tailEnd/>
          </a:ln>
          <a:effectLst/>
        </p:spPr>
        <p:txBody>
          <a:bodyPr wrap="none" anchor="ctr"/>
          <a:lstStyle/>
          <a:p>
            <a:pPr algn="ctr" eaLnBrk="1" hangingPunct="1"/>
            <a:endParaRPr lang="en-GB" sz="2400">
              <a:latin typeface="Times New Roman" pitchFamily="18" charset="0"/>
            </a:endParaRPr>
          </a:p>
        </p:txBody>
      </p:sp>
      <p:sp>
        <p:nvSpPr>
          <p:cNvPr id="221192" name="Line 8"/>
          <p:cNvSpPr>
            <a:spLocks noChangeShapeType="1"/>
          </p:cNvSpPr>
          <p:nvPr/>
        </p:nvSpPr>
        <p:spPr bwMode="auto">
          <a:xfrm>
            <a:off x="457200" y="1447800"/>
            <a:ext cx="8077200" cy="0"/>
          </a:xfrm>
          <a:prstGeom prst="line">
            <a:avLst/>
          </a:prstGeom>
          <a:noFill/>
          <a:ln w="19050">
            <a:solidFill>
              <a:schemeClr val="tx2"/>
            </a:solidFill>
            <a:round/>
            <a:headEnd/>
            <a:tailEnd/>
          </a:ln>
          <a:effectLst/>
        </p:spPr>
        <p:txBody>
          <a:bodyPr/>
          <a:lstStyle/>
          <a:p>
            <a:endParaRPr lang="en-US"/>
          </a:p>
        </p:txBody>
      </p:sp>
      <p:sp>
        <p:nvSpPr>
          <p:cNvPr id="221193" name="Rectangle 9"/>
          <p:cNvSpPr>
            <a:spLocks noChangeArrowheads="1"/>
          </p:cNvSpPr>
          <p:nvPr/>
        </p:nvSpPr>
        <p:spPr bwMode="auto">
          <a:xfrm>
            <a:off x="0" y="2286000"/>
            <a:ext cx="228600" cy="2286000"/>
          </a:xfrm>
          <a:prstGeom prst="rect">
            <a:avLst/>
          </a:prstGeom>
          <a:solidFill>
            <a:schemeClr val="accent2"/>
          </a:solidFill>
          <a:ln w="9525">
            <a:noFill/>
            <a:miter lim="800000"/>
            <a:headEnd/>
            <a:tailEnd/>
          </a:ln>
          <a:effectLst/>
        </p:spPr>
        <p:txBody>
          <a:bodyPr wrap="none" anchor="ctr"/>
          <a:lstStyle/>
          <a:p>
            <a:pPr algn="ctr" eaLnBrk="1" hangingPunct="1"/>
            <a:endParaRPr lang="en-GB" sz="2400">
              <a:latin typeface="Times New Roman" pitchFamily="18" charset="0"/>
            </a:endParaRPr>
          </a:p>
        </p:txBody>
      </p:sp>
      <p:sp>
        <p:nvSpPr>
          <p:cNvPr id="221194" name="Rectangle 10"/>
          <p:cNvSpPr>
            <a:spLocks noChangeArrowheads="1"/>
          </p:cNvSpPr>
          <p:nvPr/>
        </p:nvSpPr>
        <p:spPr bwMode="auto">
          <a:xfrm>
            <a:off x="0" y="4572000"/>
            <a:ext cx="228600" cy="2286000"/>
          </a:xfrm>
          <a:prstGeom prst="rect">
            <a:avLst/>
          </a:prstGeom>
          <a:solidFill>
            <a:schemeClr val="tx2"/>
          </a:solidFill>
          <a:ln w="9525">
            <a:noFill/>
            <a:miter lim="800000"/>
            <a:headEnd/>
            <a:tailEnd/>
          </a:ln>
          <a:effectLst/>
        </p:spPr>
        <p:txBody>
          <a:bodyPr wrap="none" anchor="ctr"/>
          <a:lstStyle/>
          <a:p>
            <a:pPr algn="ctr" eaLnBrk="1" hangingPunct="1"/>
            <a:endParaRPr lang="en-GB" sz="2400">
              <a:latin typeface="Times New Roman" pitchFamily="18" charset="0"/>
            </a:endParaRPr>
          </a:p>
        </p:txBody>
      </p:sp>
      <p:pic>
        <p:nvPicPr>
          <p:cNvPr id="221195" name="Picture 11" descr="LogoUPN"/>
          <p:cNvPicPr>
            <a:picLocks noChangeAspect="1" noChangeArrowheads="1"/>
          </p:cNvPicPr>
          <p:nvPr userDrawn="1"/>
        </p:nvPicPr>
        <p:blipFill>
          <a:blip r:embed="rId13" cstate="print"/>
          <a:srcRect/>
          <a:stretch>
            <a:fillRect/>
          </a:stretch>
        </p:blipFill>
        <p:spPr bwMode="auto">
          <a:xfrm>
            <a:off x="8153400" y="73025"/>
            <a:ext cx="914400" cy="865188"/>
          </a:xfrm>
          <a:prstGeom prst="rect">
            <a:avLst/>
          </a:prstGeom>
          <a:noFill/>
        </p:spPr>
      </p:pic>
      <p:sp>
        <p:nvSpPr>
          <p:cNvPr id="12" name="TextBox 11"/>
          <p:cNvSpPr txBox="1"/>
          <p:nvPr userDrawn="1"/>
        </p:nvSpPr>
        <p:spPr>
          <a:xfrm>
            <a:off x="3127777" y="6306979"/>
            <a:ext cx="3044423" cy="246221"/>
          </a:xfrm>
          <a:prstGeom prst="rect">
            <a:avLst/>
          </a:prstGeom>
          <a:noFill/>
        </p:spPr>
        <p:txBody>
          <a:bodyPr wrap="none" rtlCol="0">
            <a:spAutoFit/>
          </a:bodyPr>
          <a:lstStyle/>
          <a:p>
            <a:r>
              <a:rPr lang="en-US" sz="1000" smtClean="0"/>
              <a:t>Sistem</a:t>
            </a:r>
            <a:r>
              <a:rPr lang="en-US" sz="1000" baseline="0" smtClean="0"/>
              <a:t> Informasi UPN “Veteran” Yogyakarta</a:t>
            </a:r>
            <a:endParaRPr lang="en-US" sz="1000"/>
          </a:p>
        </p:txBody>
      </p:sp>
    </p:spTree>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timing>
    <p:tnLst>
      <p:par>
        <p:cTn id="1" dur="indefinite" restart="never" nodeType="tmRoot"/>
      </p:par>
    </p:tnLst>
  </p:timing>
  <p:hf hdr="0" dt="0"/>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Garamond" pitchFamily="18" charset="0"/>
        </a:defRPr>
      </a:lvl2pPr>
      <a:lvl3pPr algn="l" rtl="0" fontAlgn="base">
        <a:spcBef>
          <a:spcPct val="0"/>
        </a:spcBef>
        <a:spcAft>
          <a:spcPct val="0"/>
        </a:spcAft>
        <a:defRPr sz="4400">
          <a:solidFill>
            <a:schemeClr val="tx2"/>
          </a:solidFill>
          <a:latin typeface="Garamond" pitchFamily="18" charset="0"/>
        </a:defRPr>
      </a:lvl3pPr>
      <a:lvl4pPr algn="l" rtl="0" fontAlgn="base">
        <a:spcBef>
          <a:spcPct val="0"/>
        </a:spcBef>
        <a:spcAft>
          <a:spcPct val="0"/>
        </a:spcAft>
        <a:defRPr sz="4400">
          <a:solidFill>
            <a:schemeClr val="tx2"/>
          </a:solidFill>
          <a:latin typeface="Garamond" pitchFamily="18" charset="0"/>
        </a:defRPr>
      </a:lvl4pPr>
      <a:lvl5pPr algn="l" rtl="0" fontAlgn="base">
        <a:spcBef>
          <a:spcPct val="0"/>
        </a:spcBef>
        <a:spcAft>
          <a:spcPct val="0"/>
        </a:spcAft>
        <a:defRPr sz="4400">
          <a:solidFill>
            <a:schemeClr val="tx2"/>
          </a:solidFill>
          <a:latin typeface="Garamond" pitchFamily="18" charset="0"/>
        </a:defRPr>
      </a:lvl5pPr>
      <a:lvl6pPr marL="457200" algn="l" rtl="0" fontAlgn="base">
        <a:spcBef>
          <a:spcPct val="0"/>
        </a:spcBef>
        <a:spcAft>
          <a:spcPct val="0"/>
        </a:spcAft>
        <a:defRPr sz="4400">
          <a:solidFill>
            <a:schemeClr val="tx2"/>
          </a:solidFill>
          <a:latin typeface="Garamond" pitchFamily="18" charset="0"/>
        </a:defRPr>
      </a:lvl6pPr>
      <a:lvl7pPr marL="914400" algn="l" rtl="0" fontAlgn="base">
        <a:spcBef>
          <a:spcPct val="0"/>
        </a:spcBef>
        <a:spcAft>
          <a:spcPct val="0"/>
        </a:spcAft>
        <a:defRPr sz="4400">
          <a:solidFill>
            <a:schemeClr val="tx2"/>
          </a:solidFill>
          <a:latin typeface="Garamond" pitchFamily="18" charset="0"/>
        </a:defRPr>
      </a:lvl7pPr>
      <a:lvl8pPr marL="1371600" algn="l" rtl="0" fontAlgn="base">
        <a:spcBef>
          <a:spcPct val="0"/>
        </a:spcBef>
        <a:spcAft>
          <a:spcPct val="0"/>
        </a:spcAft>
        <a:defRPr sz="4400">
          <a:solidFill>
            <a:schemeClr val="tx2"/>
          </a:solidFill>
          <a:latin typeface="Garamond" pitchFamily="18" charset="0"/>
        </a:defRPr>
      </a:lvl8pPr>
      <a:lvl9pPr marL="1828800" algn="l" rtl="0" fontAlgn="base">
        <a:spcBef>
          <a:spcPct val="0"/>
        </a:spcBef>
        <a:spcAft>
          <a:spcPct val="0"/>
        </a:spcAft>
        <a:defRPr sz="4400">
          <a:solidFill>
            <a:schemeClr val="tx2"/>
          </a:solidFill>
          <a:latin typeface="Garamond" pitchFamily="18" charset="0"/>
        </a:defRPr>
      </a:lvl9pPr>
    </p:titleStyle>
    <p:bodyStyle>
      <a:lvl1pPr marL="342900" indent="-342900" algn="l" rtl="0" fontAlgn="base">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fontAlgn="base">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fontAlgn="base">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fontAlgn="base">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6.emf"/></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sldNum" sz="quarter" idx="4294967295"/>
          </p:nvPr>
        </p:nvSpPr>
        <p:spPr>
          <a:xfrm>
            <a:off x="6553200" y="6248400"/>
            <a:ext cx="2133600" cy="457200"/>
          </a:xfrm>
        </p:spPr>
        <p:txBody>
          <a:bodyPr/>
          <a:lstStyle/>
          <a:p>
            <a:fld id="{7D8397B0-D62D-4123-95D0-3EB8D113B1DE}" type="slidenum">
              <a:rPr lang="en-US"/>
              <a:pPr/>
              <a:t>1</a:t>
            </a:fld>
            <a:endParaRPr lang="en-US"/>
          </a:p>
        </p:txBody>
      </p:sp>
      <p:sp>
        <p:nvSpPr>
          <p:cNvPr id="5122" name="Rectangle 2"/>
          <p:cNvSpPr>
            <a:spLocks noGrp="1" noChangeArrowheads="1"/>
          </p:cNvSpPr>
          <p:nvPr>
            <p:ph type="ctrTitle"/>
          </p:nvPr>
        </p:nvSpPr>
        <p:spPr>
          <a:xfrm>
            <a:off x="609600" y="685800"/>
            <a:ext cx="7772400" cy="2127250"/>
          </a:xfrm>
        </p:spPr>
        <p:txBody>
          <a:bodyPr/>
          <a:lstStyle/>
          <a:p>
            <a:r>
              <a:rPr lang="id-ID"/>
              <a:t>Sistem Basis Data</a:t>
            </a:r>
            <a:r>
              <a:rPr lang="en-US"/>
              <a:t/>
            </a:r>
            <a:br>
              <a:rPr lang="en-US"/>
            </a:br>
            <a:r>
              <a:rPr lang="en-US" smtClean="0"/>
              <a:t> (124</a:t>
            </a:r>
            <a:r>
              <a:rPr lang="id-ID" smtClean="0"/>
              <a:t>0043</a:t>
            </a:r>
            <a:r>
              <a:rPr lang="en-US" smtClean="0"/>
              <a:t>)</a:t>
            </a:r>
            <a:endParaRPr lang="en-US" sz="7100"/>
          </a:p>
        </p:txBody>
      </p:sp>
      <p:sp>
        <p:nvSpPr>
          <p:cNvPr id="5123" name="Rectangle 3"/>
          <p:cNvSpPr>
            <a:spLocks noGrp="1" noChangeArrowheads="1"/>
          </p:cNvSpPr>
          <p:nvPr>
            <p:ph type="subTitle" idx="1"/>
          </p:nvPr>
        </p:nvSpPr>
        <p:spPr>
          <a:xfrm>
            <a:off x="1371600" y="3270250"/>
            <a:ext cx="6096000" cy="1530350"/>
          </a:xfrm>
        </p:spPr>
        <p:txBody>
          <a:bodyPr/>
          <a:lstStyle/>
          <a:p>
            <a:pPr>
              <a:spcBef>
                <a:spcPct val="0"/>
              </a:spcBef>
              <a:spcAft>
                <a:spcPct val="20000"/>
              </a:spcAft>
            </a:pPr>
            <a:r>
              <a:rPr lang="en-US" sz="2800">
                <a:latin typeface="Arial" charset="0"/>
              </a:rPr>
              <a:t>Pertemuan Ke-1</a:t>
            </a:r>
          </a:p>
          <a:p>
            <a:pPr>
              <a:spcBef>
                <a:spcPct val="0"/>
              </a:spcBef>
            </a:pPr>
            <a:r>
              <a:rPr lang="en-US" sz="2800" b="1">
                <a:latin typeface="Arial" charset="0"/>
              </a:rPr>
              <a:t>Sistem File dan Sistem </a:t>
            </a:r>
            <a:r>
              <a:rPr lang="id-ID" sz="2800" b="1">
                <a:latin typeface="Arial" charset="0"/>
              </a:rPr>
              <a:t>Basis Dat</a:t>
            </a:r>
            <a:r>
              <a:rPr lang="en-US" sz="2800" b="1">
                <a:latin typeface="Arial" charset="0"/>
              </a:rPr>
              <a:t>a</a:t>
            </a:r>
          </a:p>
        </p:txBody>
      </p:sp>
      <p:sp>
        <p:nvSpPr>
          <p:cNvPr id="5124" name="Text Box 4"/>
          <p:cNvSpPr txBox="1">
            <a:spLocks noChangeArrowheads="1"/>
          </p:cNvSpPr>
          <p:nvPr/>
        </p:nvSpPr>
        <p:spPr bwMode="auto">
          <a:xfrm>
            <a:off x="1828800" y="4876800"/>
            <a:ext cx="5334000" cy="369332"/>
          </a:xfrm>
          <a:prstGeom prst="rect">
            <a:avLst/>
          </a:prstGeom>
          <a:noFill/>
          <a:ln w="9525">
            <a:noFill/>
            <a:miter lim="800000"/>
            <a:headEnd/>
            <a:tailEnd/>
          </a:ln>
          <a:effectLst/>
        </p:spPr>
        <p:txBody>
          <a:bodyPr>
            <a:spAutoFit/>
          </a:bodyPr>
          <a:lstStyle/>
          <a:p>
            <a:pPr algn="ctr" eaLnBrk="1" hangingPunct="1"/>
            <a:r>
              <a:rPr lang="id-ID">
                <a:latin typeface="Arial" charset="0"/>
              </a:rPr>
              <a:t>Herry </a:t>
            </a:r>
            <a:r>
              <a:rPr lang="id-ID" smtClean="0">
                <a:latin typeface="Arial" charset="0"/>
              </a:rPr>
              <a:t>Sofyan</a:t>
            </a:r>
            <a:endParaRPr lang="en-US">
              <a:latin typeface="Arial"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F7DA5FB6-42B2-45EC-B27F-B3DC9207174C}" type="slidenum">
              <a:rPr lang="en-US"/>
              <a:pPr/>
              <a:t>10</a:t>
            </a:fld>
            <a:endParaRPr lang="en-US"/>
          </a:p>
        </p:txBody>
      </p:sp>
      <p:sp>
        <p:nvSpPr>
          <p:cNvPr id="262146" name="Rectangle 2"/>
          <p:cNvSpPr>
            <a:spLocks noGrp="1" noChangeArrowheads="1"/>
          </p:cNvSpPr>
          <p:nvPr>
            <p:ph type="title"/>
          </p:nvPr>
        </p:nvSpPr>
        <p:spPr/>
        <p:txBody>
          <a:bodyPr/>
          <a:lstStyle/>
          <a:p>
            <a:r>
              <a:rPr lang="en-US"/>
              <a:t>Sistem File</a:t>
            </a:r>
          </a:p>
        </p:txBody>
      </p:sp>
      <p:sp>
        <p:nvSpPr>
          <p:cNvPr id="262147" name="Rectangle 3"/>
          <p:cNvSpPr>
            <a:spLocks noChangeArrowheads="1"/>
          </p:cNvSpPr>
          <p:nvPr/>
        </p:nvSpPr>
        <p:spPr bwMode="auto">
          <a:xfrm>
            <a:off x="457200" y="1600200"/>
            <a:ext cx="8153400" cy="4495800"/>
          </a:xfrm>
          <a:prstGeom prst="rect">
            <a:avLst/>
          </a:prstGeom>
          <a:noFill/>
          <a:ln w="9525">
            <a:noFill/>
            <a:miter lim="800000"/>
            <a:headEnd/>
            <a:tailEnd/>
          </a:ln>
          <a:effectLst/>
        </p:spPr>
        <p:txBody>
          <a:bodyPr/>
          <a:lstStyle/>
          <a:p>
            <a:pPr marL="919163" lvl="1" indent="-457200" algn="just" eaLnBrk="1" hangingPunct="1">
              <a:lnSpc>
                <a:spcPct val="90000"/>
              </a:lnSpc>
              <a:spcBef>
                <a:spcPct val="20000"/>
              </a:spcBef>
              <a:spcAft>
                <a:spcPct val="20000"/>
              </a:spcAft>
              <a:buClr>
                <a:schemeClr val="tx1"/>
              </a:buClr>
              <a:buSzPct val="75000"/>
              <a:buFont typeface="Symbol" pitchFamily="18" charset="2"/>
              <a:buAutoNum type="arabicPeriod" startAt="4"/>
            </a:pPr>
            <a:r>
              <a:rPr lang="en-US" sz="2200">
                <a:latin typeface="Arial" charset="0"/>
              </a:rPr>
              <a:t>Masalah keamanan (</a:t>
            </a:r>
            <a:r>
              <a:rPr lang="en-US" sz="2200" i="1">
                <a:latin typeface="Arial" charset="0"/>
              </a:rPr>
              <a:t>security problem</a:t>
            </a:r>
            <a:r>
              <a:rPr lang="en-US" sz="2200">
                <a:latin typeface="Arial" charset="0"/>
              </a:rPr>
              <a:t>). Tidak semua pemakai diperbolehkan mengakses seluruh data. Tetapi sejak program-program aplikasi ditambahkan secara tidak terencana maka sulit melaksanakan pengamanan data seperti yang diharapkan.</a:t>
            </a:r>
          </a:p>
          <a:p>
            <a:pPr marL="919163" lvl="1" indent="-457200" algn="just" eaLnBrk="1" hangingPunct="1">
              <a:lnSpc>
                <a:spcPct val="90000"/>
              </a:lnSpc>
              <a:spcBef>
                <a:spcPct val="20000"/>
              </a:spcBef>
              <a:spcAft>
                <a:spcPct val="20000"/>
              </a:spcAft>
              <a:buClr>
                <a:schemeClr val="tx1"/>
              </a:buClr>
              <a:buSzPct val="75000"/>
              <a:buFont typeface="Symbol" pitchFamily="18" charset="2"/>
              <a:buAutoNum type="arabicPeriod" startAt="4"/>
            </a:pPr>
            <a:r>
              <a:rPr lang="en-US" sz="2200">
                <a:latin typeface="Arial" charset="0"/>
              </a:rPr>
              <a:t>Ketergantungan data (</a:t>
            </a:r>
            <a:r>
              <a:rPr lang="en-US" sz="2200" i="1">
                <a:latin typeface="Arial" charset="0"/>
              </a:rPr>
              <a:t>data dependence</a:t>
            </a:r>
            <a:r>
              <a:rPr lang="en-US" sz="2200">
                <a:latin typeface="Arial" charset="0"/>
              </a:rPr>
              <a:t>). Apabila terjadi perubahan atau kesalahan pada program aplikasi maka pemakai tidak dapat mengakses data.</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4FC5DBBD-E68E-419E-A78D-AC3DD0933D61}" type="slidenum">
              <a:rPr lang="en-US"/>
              <a:pPr/>
              <a:t>11</a:t>
            </a:fld>
            <a:endParaRPr lang="en-US"/>
          </a:p>
        </p:txBody>
      </p:sp>
      <p:sp>
        <p:nvSpPr>
          <p:cNvPr id="275458" name="Rectangle 2"/>
          <p:cNvSpPr>
            <a:spLocks noGrp="1" noChangeArrowheads="1"/>
          </p:cNvSpPr>
          <p:nvPr>
            <p:ph type="title"/>
          </p:nvPr>
        </p:nvSpPr>
        <p:spPr/>
        <p:txBody>
          <a:bodyPr/>
          <a:lstStyle/>
          <a:p>
            <a:r>
              <a:rPr lang="en-US"/>
              <a:t>Sistem File</a:t>
            </a:r>
          </a:p>
        </p:txBody>
      </p:sp>
      <p:pic>
        <p:nvPicPr>
          <p:cNvPr id="275460" name="Picture 4" descr="FIG01-06"/>
          <p:cNvPicPr>
            <a:picLocks noChangeAspect="1" noChangeArrowheads="1"/>
          </p:cNvPicPr>
          <p:nvPr/>
        </p:nvPicPr>
        <p:blipFill>
          <a:blip r:embed="rId2" cstate="print"/>
          <a:srcRect/>
          <a:stretch>
            <a:fillRect/>
          </a:stretch>
        </p:blipFill>
        <p:spPr bwMode="auto">
          <a:xfrm>
            <a:off x="1828800" y="1524000"/>
            <a:ext cx="5943600" cy="4679950"/>
          </a:xfrm>
          <a:prstGeom prst="rect">
            <a:avLst/>
          </a:prstGeom>
          <a:noFill/>
        </p:spPr>
      </p:pic>
      <p:sp>
        <p:nvSpPr>
          <p:cNvPr id="275461" name="Text Box 5"/>
          <p:cNvSpPr txBox="1">
            <a:spLocks noChangeArrowheads="1"/>
          </p:cNvSpPr>
          <p:nvPr/>
        </p:nvSpPr>
        <p:spPr bwMode="auto">
          <a:xfrm>
            <a:off x="2438400" y="5791200"/>
            <a:ext cx="4876800" cy="274638"/>
          </a:xfrm>
          <a:prstGeom prst="rect">
            <a:avLst/>
          </a:prstGeom>
          <a:solidFill>
            <a:schemeClr val="bg1"/>
          </a:solidFill>
          <a:ln w="9525">
            <a:noFill/>
            <a:miter lim="800000"/>
            <a:headEnd/>
            <a:tailEnd/>
          </a:ln>
          <a:effectLst/>
        </p:spPr>
        <p:txBody>
          <a:bodyPr>
            <a:spAutoFit/>
          </a:bodyPr>
          <a:lstStyle/>
          <a:p>
            <a:pPr algn="ctr">
              <a:spcBef>
                <a:spcPct val="50000"/>
              </a:spcBef>
            </a:pPr>
            <a:r>
              <a:rPr lang="en-US" sz="1200" b="1">
                <a:latin typeface="Arial" charset="0"/>
              </a:rPr>
              <a:t>Gambar 1.2. Ruang lingkup sistem basis data dan sistem file</a:t>
            </a:r>
            <a:endParaRPr lang="en-US" sz="2000" b="1">
              <a:latin typeface="Arial"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7AD3986A-38BF-4A85-B138-F6E3C9DFF976}" type="slidenum">
              <a:rPr lang="en-US"/>
              <a:pPr/>
              <a:t>12</a:t>
            </a:fld>
            <a:endParaRPr lang="en-US"/>
          </a:p>
        </p:txBody>
      </p:sp>
      <p:sp>
        <p:nvSpPr>
          <p:cNvPr id="259074" name="Rectangle 2"/>
          <p:cNvSpPr>
            <a:spLocks noGrp="1" noChangeArrowheads="1"/>
          </p:cNvSpPr>
          <p:nvPr>
            <p:ph type="title"/>
          </p:nvPr>
        </p:nvSpPr>
        <p:spPr/>
        <p:txBody>
          <a:bodyPr/>
          <a:lstStyle/>
          <a:p>
            <a:r>
              <a:rPr lang="en-US"/>
              <a:t>Sistem</a:t>
            </a:r>
            <a:r>
              <a:rPr lang="id-ID"/>
              <a:t> Basis Data</a:t>
            </a:r>
            <a:endParaRPr lang="en-US"/>
          </a:p>
        </p:txBody>
      </p:sp>
      <p:sp>
        <p:nvSpPr>
          <p:cNvPr id="259075" name="Rectangle 3"/>
          <p:cNvSpPr>
            <a:spLocks noGrp="1" noChangeArrowheads="1"/>
          </p:cNvSpPr>
          <p:nvPr>
            <p:ph type="body" idx="1"/>
          </p:nvPr>
        </p:nvSpPr>
        <p:spPr>
          <a:xfrm>
            <a:off x="533400" y="1676400"/>
            <a:ext cx="8229600" cy="4530725"/>
          </a:xfrm>
        </p:spPr>
        <p:txBody>
          <a:bodyPr/>
          <a:lstStyle/>
          <a:p>
            <a:pPr algn="just">
              <a:lnSpc>
                <a:spcPct val="90000"/>
              </a:lnSpc>
              <a:spcBef>
                <a:spcPct val="30000"/>
              </a:spcBef>
              <a:buFont typeface="Wingdings" pitchFamily="2" charset="2"/>
              <a:buNone/>
            </a:pPr>
            <a:r>
              <a:rPr lang="en-US" b="1">
                <a:latin typeface="Arial" charset="0"/>
              </a:rPr>
              <a:t>Konsep Utama Basis Data</a:t>
            </a:r>
          </a:p>
          <a:p>
            <a:pPr>
              <a:lnSpc>
                <a:spcPct val="80000"/>
              </a:lnSpc>
              <a:buClr>
                <a:srgbClr val="0000CC"/>
              </a:buClr>
              <a:buFont typeface="Webdings" pitchFamily="18" charset="2"/>
              <a:buChar char="¿"/>
            </a:pPr>
            <a:r>
              <a:rPr lang="en-US" sz="2200" b="1">
                <a:latin typeface="Arial" charset="0"/>
              </a:rPr>
              <a:t>Data dan informasi</a:t>
            </a:r>
          </a:p>
          <a:p>
            <a:pPr marL="660400" lvl="1" indent="-296863" algn="just">
              <a:lnSpc>
                <a:spcPct val="70000"/>
              </a:lnSpc>
              <a:spcBef>
                <a:spcPct val="30000"/>
              </a:spcBef>
              <a:buClr>
                <a:schemeClr val="tx1"/>
              </a:buClr>
              <a:buSzPct val="80000"/>
              <a:buFont typeface="Symbol" pitchFamily="18" charset="2"/>
              <a:buChar char="¨"/>
            </a:pPr>
            <a:r>
              <a:rPr lang="en-US" sz="2200">
                <a:latin typeface="Arial" charset="0"/>
              </a:rPr>
              <a:t>Data - Fakta belum terolah</a:t>
            </a:r>
          </a:p>
          <a:p>
            <a:pPr marL="660400" lvl="1" indent="-296863" algn="just">
              <a:lnSpc>
                <a:spcPct val="70000"/>
              </a:lnSpc>
              <a:spcBef>
                <a:spcPct val="30000"/>
              </a:spcBef>
              <a:buClr>
                <a:schemeClr val="tx1"/>
              </a:buClr>
              <a:buSzPct val="80000"/>
              <a:buFont typeface="Symbol" pitchFamily="18" charset="2"/>
              <a:buChar char="¨"/>
            </a:pPr>
            <a:r>
              <a:rPr lang="en-US" sz="2200">
                <a:latin typeface="Arial" charset="0"/>
              </a:rPr>
              <a:t>Informasi - Data telah diproses</a:t>
            </a:r>
          </a:p>
          <a:p>
            <a:pPr algn="just">
              <a:lnSpc>
                <a:spcPct val="70000"/>
              </a:lnSpc>
              <a:spcBef>
                <a:spcPct val="40000"/>
              </a:spcBef>
              <a:buClr>
                <a:srgbClr val="0000CC"/>
              </a:buClr>
              <a:buFont typeface="Webdings" pitchFamily="18" charset="2"/>
              <a:buChar char="¿"/>
            </a:pPr>
            <a:r>
              <a:rPr lang="en-US" sz="2200" b="1">
                <a:latin typeface="Arial" charset="0"/>
              </a:rPr>
              <a:t>Manajemen data</a:t>
            </a:r>
          </a:p>
          <a:p>
            <a:pPr marL="660400" lvl="1" indent="-296863" algn="just">
              <a:lnSpc>
                <a:spcPct val="90000"/>
              </a:lnSpc>
              <a:spcBef>
                <a:spcPct val="30000"/>
              </a:spcBef>
              <a:buClr>
                <a:schemeClr val="tx1"/>
              </a:buClr>
              <a:buSzPct val="80000"/>
              <a:buFont typeface="Symbol" pitchFamily="18" charset="2"/>
              <a:buChar char="¨"/>
            </a:pPr>
            <a:r>
              <a:rPr lang="en-US" sz="2200">
                <a:latin typeface="Arial" charset="0"/>
              </a:rPr>
              <a:t>Hal yang berhubungan dengan proses pengelolaan data</a:t>
            </a:r>
          </a:p>
          <a:p>
            <a:pPr algn="just">
              <a:lnSpc>
                <a:spcPct val="90000"/>
              </a:lnSpc>
              <a:spcBef>
                <a:spcPct val="30000"/>
              </a:spcBef>
              <a:buClr>
                <a:srgbClr val="0000CC"/>
              </a:buClr>
              <a:buFont typeface="Webdings" pitchFamily="18" charset="2"/>
              <a:buChar char="¿"/>
            </a:pPr>
            <a:r>
              <a:rPr lang="en-US" sz="2200" b="1">
                <a:latin typeface="Arial" charset="0"/>
              </a:rPr>
              <a:t>Basis data</a:t>
            </a:r>
          </a:p>
          <a:p>
            <a:pPr marL="660400" lvl="1" indent="-296863" algn="just">
              <a:lnSpc>
                <a:spcPct val="90000"/>
              </a:lnSpc>
              <a:spcBef>
                <a:spcPct val="30000"/>
              </a:spcBef>
              <a:buClr>
                <a:schemeClr val="tx1"/>
              </a:buClr>
              <a:buSzPct val="80000"/>
              <a:buFont typeface="Symbol" pitchFamily="18" charset="2"/>
              <a:buChar char="¨"/>
            </a:pPr>
            <a:r>
              <a:rPr lang="en-US" sz="2200">
                <a:latin typeface="Arial" charset="0"/>
              </a:rPr>
              <a:t>Kumpulan dari sejumlah file yang saling berelasi satu dengan yang lainnya yang disimpan dalam media penyimpan data</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703CDC87-0E3C-468F-B631-98F92A33B733}" type="slidenum">
              <a:rPr lang="en-US"/>
              <a:pPr/>
              <a:t>13</a:t>
            </a:fld>
            <a:endParaRPr lang="en-US"/>
          </a:p>
        </p:txBody>
      </p:sp>
      <p:sp>
        <p:nvSpPr>
          <p:cNvPr id="253954" name="Rectangle 2"/>
          <p:cNvSpPr>
            <a:spLocks noGrp="1" noChangeArrowheads="1"/>
          </p:cNvSpPr>
          <p:nvPr>
            <p:ph type="title"/>
          </p:nvPr>
        </p:nvSpPr>
        <p:spPr/>
        <p:txBody>
          <a:bodyPr/>
          <a:lstStyle/>
          <a:p>
            <a:r>
              <a:rPr lang="id-ID"/>
              <a:t>Sistem Basis Data</a:t>
            </a:r>
            <a:endParaRPr lang="en-US"/>
          </a:p>
        </p:txBody>
      </p:sp>
      <p:sp>
        <p:nvSpPr>
          <p:cNvPr id="253955" name="Rectangle 3"/>
          <p:cNvSpPr>
            <a:spLocks noGrp="1" noChangeArrowheads="1"/>
          </p:cNvSpPr>
          <p:nvPr>
            <p:ph type="body" idx="1"/>
          </p:nvPr>
        </p:nvSpPr>
        <p:spPr/>
        <p:txBody>
          <a:bodyPr/>
          <a:lstStyle/>
          <a:p>
            <a:pPr>
              <a:lnSpc>
                <a:spcPct val="70000"/>
              </a:lnSpc>
              <a:spcBef>
                <a:spcPct val="40000"/>
              </a:spcBef>
              <a:buClr>
                <a:srgbClr val="0000CC"/>
              </a:buClr>
              <a:buFont typeface="Webdings" pitchFamily="18" charset="2"/>
              <a:buChar char="¿"/>
            </a:pPr>
            <a:r>
              <a:rPr lang="en-US" sz="2400" b="1">
                <a:latin typeface="Arial" charset="0"/>
              </a:rPr>
              <a:t>Metadata data</a:t>
            </a:r>
          </a:p>
          <a:p>
            <a:pPr lvl="1" indent="-398463">
              <a:lnSpc>
                <a:spcPct val="90000"/>
              </a:lnSpc>
              <a:spcBef>
                <a:spcPct val="30000"/>
              </a:spcBef>
              <a:buClr>
                <a:schemeClr val="tx1"/>
              </a:buClr>
              <a:buSzPct val="80000"/>
              <a:buFont typeface="Symbol" pitchFamily="18" charset="2"/>
              <a:buChar char="¨"/>
            </a:pPr>
            <a:r>
              <a:rPr lang="en-US">
                <a:latin typeface="Arial" charset="0"/>
              </a:rPr>
              <a:t>Data yang berisi tentang data.  Digunakan untuk menjelaskan deskripsi data.</a:t>
            </a:r>
          </a:p>
          <a:p>
            <a:pPr>
              <a:lnSpc>
                <a:spcPct val="70000"/>
              </a:lnSpc>
              <a:spcBef>
                <a:spcPct val="40000"/>
              </a:spcBef>
              <a:buClr>
                <a:srgbClr val="0000CC"/>
              </a:buClr>
              <a:buFont typeface="Webdings" pitchFamily="18" charset="2"/>
              <a:buChar char="¿"/>
            </a:pPr>
            <a:r>
              <a:rPr lang="en-US" sz="2400" b="1">
                <a:latin typeface="Arial" charset="0"/>
              </a:rPr>
              <a:t>Sistem Manajemen Basis Data (DBMS)</a:t>
            </a:r>
          </a:p>
          <a:p>
            <a:pPr lvl="1" indent="-398463">
              <a:lnSpc>
                <a:spcPct val="90000"/>
              </a:lnSpc>
              <a:spcBef>
                <a:spcPct val="30000"/>
              </a:spcBef>
              <a:buClr>
                <a:schemeClr val="tx1"/>
              </a:buClr>
              <a:buSzPct val="80000"/>
              <a:buFont typeface="Symbol" pitchFamily="18" charset="2"/>
              <a:buChar char="¨"/>
            </a:pPr>
            <a:r>
              <a:rPr lang="en-US">
                <a:latin typeface="Arial" charset="0"/>
              </a:rPr>
              <a:t>Sebuah sistem atau program yang berfungsi untuk mengelola basis data.</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EBED093F-C674-4BC8-B69D-5AC392CDE433}" type="slidenum">
              <a:rPr lang="en-US"/>
              <a:pPr/>
              <a:t>14</a:t>
            </a:fld>
            <a:endParaRPr lang="en-US"/>
          </a:p>
        </p:txBody>
      </p:sp>
      <p:sp>
        <p:nvSpPr>
          <p:cNvPr id="229378" name="Rectangle 2"/>
          <p:cNvSpPr>
            <a:spLocks noGrp="1" noChangeArrowheads="1"/>
          </p:cNvSpPr>
          <p:nvPr>
            <p:ph type="title"/>
          </p:nvPr>
        </p:nvSpPr>
        <p:spPr/>
        <p:txBody>
          <a:bodyPr/>
          <a:lstStyle/>
          <a:p>
            <a:r>
              <a:rPr lang="id-ID"/>
              <a:t>Sistem Basis Data</a:t>
            </a:r>
            <a:endParaRPr lang="en-US"/>
          </a:p>
        </p:txBody>
      </p:sp>
      <p:pic>
        <p:nvPicPr>
          <p:cNvPr id="229380" name="Picture 4"/>
          <p:cNvPicPr>
            <a:picLocks noChangeAspect="1" noChangeArrowheads="1"/>
          </p:cNvPicPr>
          <p:nvPr/>
        </p:nvPicPr>
        <p:blipFill>
          <a:blip r:embed="rId2" cstate="print"/>
          <a:srcRect/>
          <a:stretch>
            <a:fillRect/>
          </a:stretch>
        </p:blipFill>
        <p:spPr bwMode="auto">
          <a:xfrm>
            <a:off x="2667000" y="2209800"/>
            <a:ext cx="4419600" cy="3343275"/>
          </a:xfrm>
          <a:prstGeom prst="rect">
            <a:avLst/>
          </a:prstGeom>
          <a:noFill/>
          <a:ln w="9525">
            <a:noFill/>
            <a:miter lim="800000"/>
            <a:headEnd/>
            <a:tailEnd/>
          </a:ln>
          <a:effectLst/>
        </p:spPr>
      </p:pic>
      <p:sp>
        <p:nvSpPr>
          <p:cNvPr id="229382" name="Text Box 6"/>
          <p:cNvSpPr txBox="1">
            <a:spLocks noChangeArrowheads="1"/>
          </p:cNvSpPr>
          <p:nvPr/>
        </p:nvSpPr>
        <p:spPr bwMode="auto">
          <a:xfrm>
            <a:off x="1600200" y="1600200"/>
            <a:ext cx="6303963" cy="396875"/>
          </a:xfrm>
          <a:prstGeom prst="rect">
            <a:avLst/>
          </a:prstGeom>
          <a:noFill/>
          <a:ln w="9525">
            <a:noFill/>
            <a:miter lim="800000"/>
            <a:headEnd/>
            <a:tailEnd/>
          </a:ln>
          <a:effectLst/>
        </p:spPr>
        <p:txBody>
          <a:bodyPr wrap="none">
            <a:spAutoFit/>
          </a:bodyPr>
          <a:lstStyle/>
          <a:p>
            <a:pPr>
              <a:spcBef>
                <a:spcPct val="60000"/>
              </a:spcBef>
              <a:buClr>
                <a:srgbClr val="00FF00"/>
              </a:buClr>
              <a:buSzPct val="80000"/>
              <a:buFont typeface="Monotype Sorts" pitchFamily="2" charset="2"/>
              <a:buNone/>
            </a:pPr>
            <a:r>
              <a:rPr lang="en-US" sz="2000" b="1">
                <a:latin typeface="Arial" charset="0"/>
              </a:rPr>
              <a:t>Penjualan mobil PT. Jaya Mobil periode 2000-2003 </a:t>
            </a:r>
            <a:endParaRPr lang="en-US">
              <a:latin typeface="Arial" charset="0"/>
            </a:endParaRPr>
          </a:p>
        </p:txBody>
      </p:sp>
      <p:sp>
        <p:nvSpPr>
          <p:cNvPr id="229383" name="Text Box 7"/>
          <p:cNvSpPr txBox="1">
            <a:spLocks noChangeArrowheads="1"/>
          </p:cNvSpPr>
          <p:nvPr/>
        </p:nvSpPr>
        <p:spPr bwMode="auto">
          <a:xfrm>
            <a:off x="2438400" y="5665788"/>
            <a:ext cx="4891088" cy="304800"/>
          </a:xfrm>
          <a:prstGeom prst="rect">
            <a:avLst/>
          </a:prstGeom>
          <a:noFill/>
          <a:ln w="9525">
            <a:noFill/>
            <a:miter lim="800000"/>
            <a:headEnd/>
            <a:tailEnd/>
          </a:ln>
          <a:effectLst/>
        </p:spPr>
        <p:txBody>
          <a:bodyPr wrap="none">
            <a:spAutoFit/>
          </a:bodyPr>
          <a:lstStyle/>
          <a:p>
            <a:pPr>
              <a:spcBef>
                <a:spcPct val="60000"/>
              </a:spcBef>
              <a:buClr>
                <a:srgbClr val="00FF00"/>
              </a:buClr>
              <a:buSzPct val="80000"/>
              <a:buFont typeface="Monotype Sorts" pitchFamily="2" charset="2"/>
              <a:buNone/>
            </a:pPr>
            <a:r>
              <a:rPr lang="en-US" sz="1400" b="1">
                <a:latin typeface="Arial" charset="0"/>
              </a:rPr>
              <a:t>Gambar 1.3. Grafik penjualan mobil periode 2000-20003 </a:t>
            </a:r>
            <a:endParaRPr lang="en-US" sz="1400">
              <a:latin typeface="Arial"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F4F45107-DF57-4990-B545-F5A59441DDB1}" type="slidenum">
              <a:rPr lang="en-US"/>
              <a:pPr/>
              <a:t>15</a:t>
            </a:fld>
            <a:endParaRPr lang="en-US"/>
          </a:p>
        </p:txBody>
      </p:sp>
      <p:sp>
        <p:nvSpPr>
          <p:cNvPr id="230402" name="Rectangle 2"/>
          <p:cNvSpPr>
            <a:spLocks noGrp="1" noChangeArrowheads="1"/>
          </p:cNvSpPr>
          <p:nvPr>
            <p:ph type="title"/>
          </p:nvPr>
        </p:nvSpPr>
        <p:spPr/>
        <p:txBody>
          <a:bodyPr/>
          <a:lstStyle/>
          <a:p>
            <a:r>
              <a:rPr lang="id-ID"/>
              <a:t>Sistem Basis Data</a:t>
            </a:r>
            <a:endParaRPr lang="en-US"/>
          </a:p>
        </p:txBody>
      </p:sp>
      <p:sp>
        <p:nvSpPr>
          <p:cNvPr id="230407" name="Rectangle 7"/>
          <p:cNvSpPr>
            <a:spLocks noGrp="1" noChangeArrowheads="1"/>
          </p:cNvSpPr>
          <p:nvPr>
            <p:ph type="body" idx="1"/>
          </p:nvPr>
        </p:nvSpPr>
        <p:spPr>
          <a:noFill/>
          <a:ln/>
        </p:spPr>
        <p:txBody>
          <a:bodyPr/>
          <a:lstStyle/>
          <a:p>
            <a:pPr>
              <a:spcBef>
                <a:spcPct val="15000"/>
              </a:spcBef>
              <a:spcAft>
                <a:spcPct val="20000"/>
              </a:spcAft>
            </a:pPr>
            <a:r>
              <a:rPr lang="en-US" sz="2400" b="1">
                <a:latin typeface="Arial" charset="0"/>
              </a:rPr>
              <a:t>Kegunaan DBMS</a:t>
            </a:r>
            <a:endParaRPr lang="id-ID" sz="2400" b="1">
              <a:latin typeface="Arial" charset="0"/>
            </a:endParaRPr>
          </a:p>
          <a:p>
            <a:pPr lvl="1">
              <a:spcBef>
                <a:spcPct val="0"/>
              </a:spcBef>
              <a:buClr>
                <a:schemeClr val="tx1"/>
              </a:buClr>
              <a:buSzPct val="80000"/>
              <a:buFont typeface="Wingdings" pitchFamily="2" charset="2"/>
              <a:buChar char="§"/>
            </a:pPr>
            <a:r>
              <a:rPr lang="en-US">
                <a:latin typeface="Arial" charset="0"/>
              </a:rPr>
              <a:t>Dapat membantu membuat manajemen data lebih efisien dan efektif.</a:t>
            </a:r>
            <a:endParaRPr lang="id-ID">
              <a:latin typeface="Arial" charset="0"/>
            </a:endParaRPr>
          </a:p>
          <a:p>
            <a:pPr lvl="1">
              <a:spcBef>
                <a:spcPct val="0"/>
              </a:spcBef>
              <a:buClr>
                <a:schemeClr val="tx1"/>
              </a:buClr>
              <a:buSzPct val="80000"/>
              <a:buFont typeface="Wingdings" pitchFamily="2" charset="2"/>
              <a:buChar char="§"/>
            </a:pPr>
            <a:r>
              <a:rPr lang="en-US">
                <a:latin typeface="Arial" charset="0"/>
              </a:rPr>
              <a:t>Bahasa querynya memungkinkan untuk mem-peroleh jawaban dengan cepat melalui perintah-perintah khusus untuk queri</a:t>
            </a:r>
            <a:r>
              <a:rPr lang="id-ID">
                <a:latin typeface="Arial" charset="0"/>
              </a:rPr>
              <a:t>.</a:t>
            </a:r>
          </a:p>
          <a:p>
            <a:pPr lvl="1">
              <a:spcBef>
                <a:spcPct val="0"/>
              </a:spcBef>
              <a:buClr>
                <a:schemeClr val="tx1"/>
              </a:buClr>
              <a:buSzPct val="80000"/>
              <a:buFont typeface="Wingdings" pitchFamily="2" charset="2"/>
              <a:buChar char="§"/>
            </a:pPr>
            <a:r>
              <a:rPr lang="en-US">
                <a:latin typeface="Arial" charset="0"/>
              </a:rPr>
              <a:t>Membantu </a:t>
            </a:r>
            <a:r>
              <a:rPr lang="en-US" i="1">
                <a:latin typeface="Arial" charset="0"/>
              </a:rPr>
              <a:t>end users</a:t>
            </a:r>
            <a:r>
              <a:rPr lang="en-US">
                <a:latin typeface="Arial" charset="0"/>
              </a:rPr>
              <a:t> mengakses lebih banyak data yang terorganisir secara lebih baik.</a:t>
            </a:r>
            <a:endParaRPr lang="id-ID">
              <a:latin typeface="Arial" charset="0"/>
            </a:endParaRPr>
          </a:p>
          <a:p>
            <a:pPr lvl="1">
              <a:spcBef>
                <a:spcPct val="0"/>
              </a:spcBef>
              <a:buClr>
                <a:schemeClr val="tx1"/>
              </a:buClr>
              <a:buSzPct val="80000"/>
              <a:buFont typeface="Wingdings" pitchFamily="2" charset="2"/>
              <a:buChar char="§"/>
            </a:pPr>
            <a:r>
              <a:rPr lang="en-US">
                <a:latin typeface="Arial" charset="0"/>
              </a:rPr>
              <a:t>Dapat memperlihatkan gambaran terintegrasi terhadap operasi organisasi -- “Gambaran luas”</a:t>
            </a:r>
            <a:endParaRPr lang="id-ID">
              <a:latin typeface="Arial" charset="0"/>
            </a:endParaRPr>
          </a:p>
          <a:p>
            <a:pPr lvl="1">
              <a:spcBef>
                <a:spcPct val="0"/>
              </a:spcBef>
              <a:buClr>
                <a:schemeClr val="tx1"/>
              </a:buClr>
              <a:buSzPct val="80000"/>
              <a:buFont typeface="Wingdings" pitchFamily="2" charset="2"/>
              <a:buChar char="§"/>
            </a:pPr>
            <a:r>
              <a:rPr lang="en-US">
                <a:latin typeface="Arial" charset="0"/>
              </a:rPr>
              <a:t>Mengurangi terjadinya inkonsistensi data.</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B9F31157-FEC9-4F04-B292-2BF38E407618}" type="slidenum">
              <a:rPr lang="en-US"/>
              <a:pPr/>
              <a:t>16</a:t>
            </a:fld>
            <a:endParaRPr lang="en-US"/>
          </a:p>
        </p:txBody>
      </p:sp>
      <p:sp>
        <p:nvSpPr>
          <p:cNvPr id="231426" name="Rectangle 2"/>
          <p:cNvSpPr>
            <a:spLocks noGrp="1" noChangeArrowheads="1"/>
          </p:cNvSpPr>
          <p:nvPr>
            <p:ph type="title"/>
          </p:nvPr>
        </p:nvSpPr>
        <p:spPr/>
        <p:txBody>
          <a:bodyPr/>
          <a:lstStyle/>
          <a:p>
            <a:r>
              <a:rPr lang="id-ID"/>
              <a:t>Sistem Basis Data</a:t>
            </a:r>
            <a:endParaRPr lang="en-US"/>
          </a:p>
        </p:txBody>
      </p:sp>
      <p:pic>
        <p:nvPicPr>
          <p:cNvPr id="231427" name="Picture 3" descr="FIG01-02"/>
          <p:cNvPicPr>
            <a:picLocks noChangeAspect="1" noChangeArrowheads="1"/>
          </p:cNvPicPr>
          <p:nvPr/>
        </p:nvPicPr>
        <p:blipFill>
          <a:blip r:embed="rId2" cstate="print"/>
          <a:srcRect/>
          <a:stretch>
            <a:fillRect/>
          </a:stretch>
        </p:blipFill>
        <p:spPr bwMode="auto">
          <a:xfrm>
            <a:off x="1143000" y="1752600"/>
            <a:ext cx="7543800" cy="4267200"/>
          </a:xfrm>
          <a:prstGeom prst="rect">
            <a:avLst/>
          </a:prstGeom>
          <a:noFill/>
        </p:spPr>
      </p:pic>
      <p:sp>
        <p:nvSpPr>
          <p:cNvPr id="231428" name="Text Box 4"/>
          <p:cNvSpPr txBox="1">
            <a:spLocks noChangeArrowheads="1"/>
          </p:cNvSpPr>
          <p:nvPr/>
        </p:nvSpPr>
        <p:spPr bwMode="auto">
          <a:xfrm>
            <a:off x="685800" y="1600200"/>
            <a:ext cx="7315200" cy="396875"/>
          </a:xfrm>
          <a:prstGeom prst="rect">
            <a:avLst/>
          </a:prstGeom>
          <a:noFill/>
          <a:ln w="9525">
            <a:noFill/>
            <a:miter lim="800000"/>
            <a:headEnd/>
            <a:tailEnd/>
          </a:ln>
          <a:effectLst/>
        </p:spPr>
        <p:txBody>
          <a:bodyPr>
            <a:spAutoFit/>
          </a:bodyPr>
          <a:lstStyle/>
          <a:p>
            <a:pPr>
              <a:spcBef>
                <a:spcPct val="60000"/>
              </a:spcBef>
              <a:buClr>
                <a:srgbClr val="00FF00"/>
              </a:buClr>
              <a:buSzPct val="80000"/>
              <a:buFont typeface="Monotype Sorts" pitchFamily="2" charset="2"/>
              <a:buNone/>
            </a:pPr>
            <a:r>
              <a:rPr lang="en-US" sz="2000" b="1">
                <a:latin typeface="Arial" charset="0"/>
              </a:rPr>
              <a:t>DBMS mengelola interaksi antara </a:t>
            </a:r>
            <a:r>
              <a:rPr lang="en-US" sz="2000" b="1" i="1">
                <a:latin typeface="Arial" charset="0"/>
              </a:rPr>
              <a:t>end user</a:t>
            </a:r>
            <a:r>
              <a:rPr lang="en-US" sz="2000" b="1">
                <a:latin typeface="Arial" charset="0"/>
              </a:rPr>
              <a:t> dan basis data</a:t>
            </a:r>
          </a:p>
        </p:txBody>
      </p:sp>
      <p:sp>
        <p:nvSpPr>
          <p:cNvPr id="231429" name="Text Box 5"/>
          <p:cNvSpPr txBox="1">
            <a:spLocks noChangeArrowheads="1"/>
          </p:cNvSpPr>
          <p:nvPr/>
        </p:nvSpPr>
        <p:spPr bwMode="auto">
          <a:xfrm>
            <a:off x="914400" y="5410200"/>
            <a:ext cx="7696200" cy="274638"/>
          </a:xfrm>
          <a:prstGeom prst="rect">
            <a:avLst/>
          </a:prstGeom>
          <a:solidFill>
            <a:schemeClr val="bg1"/>
          </a:solidFill>
          <a:ln w="9525">
            <a:noFill/>
            <a:miter lim="800000"/>
            <a:headEnd/>
            <a:tailEnd/>
          </a:ln>
          <a:effectLst/>
        </p:spPr>
        <p:txBody>
          <a:bodyPr>
            <a:spAutoFit/>
          </a:bodyPr>
          <a:lstStyle/>
          <a:p>
            <a:pPr algn="ctr">
              <a:spcBef>
                <a:spcPct val="50000"/>
              </a:spcBef>
            </a:pPr>
            <a:r>
              <a:rPr lang="en-US" sz="1200" b="1">
                <a:latin typeface="Arial" charset="0"/>
              </a:rPr>
              <a:t>                Gambar 1.4. DBMS mengelola interaksi antara </a:t>
            </a:r>
            <a:r>
              <a:rPr lang="en-US" sz="1200" b="1" i="1">
                <a:latin typeface="Arial" charset="0"/>
              </a:rPr>
              <a:t>end user</a:t>
            </a:r>
            <a:r>
              <a:rPr lang="en-US" sz="1200" b="1">
                <a:latin typeface="Arial" charset="0"/>
              </a:rPr>
              <a:t> dan basis data</a:t>
            </a:r>
            <a:endParaRPr lang="en-US" sz="2000" b="1">
              <a:latin typeface="Arial"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409E81BB-B0AF-46B6-BFA3-57A7754379B0}" type="slidenum">
              <a:rPr lang="en-US"/>
              <a:pPr/>
              <a:t>17</a:t>
            </a:fld>
            <a:endParaRPr lang="en-US"/>
          </a:p>
        </p:txBody>
      </p:sp>
      <p:sp>
        <p:nvSpPr>
          <p:cNvPr id="232450" name="Rectangle 2"/>
          <p:cNvSpPr>
            <a:spLocks noGrp="1" noChangeArrowheads="1"/>
          </p:cNvSpPr>
          <p:nvPr>
            <p:ph type="title"/>
          </p:nvPr>
        </p:nvSpPr>
        <p:spPr/>
        <p:txBody>
          <a:bodyPr/>
          <a:lstStyle/>
          <a:p>
            <a:r>
              <a:rPr lang="id-ID"/>
              <a:t>Sistem Basis Data</a:t>
            </a:r>
            <a:endParaRPr lang="en-US"/>
          </a:p>
        </p:txBody>
      </p:sp>
      <p:sp>
        <p:nvSpPr>
          <p:cNvPr id="232451" name="Rectangle 3"/>
          <p:cNvSpPr>
            <a:spLocks noChangeArrowheads="1"/>
          </p:cNvSpPr>
          <p:nvPr/>
        </p:nvSpPr>
        <p:spPr bwMode="auto">
          <a:xfrm>
            <a:off x="914400" y="1752600"/>
            <a:ext cx="7620000" cy="4267200"/>
          </a:xfrm>
          <a:prstGeom prst="rect">
            <a:avLst/>
          </a:prstGeom>
          <a:noFill/>
          <a:ln w="9525">
            <a:noFill/>
            <a:miter lim="800000"/>
            <a:headEnd/>
            <a:tailEnd/>
          </a:ln>
          <a:effectLst/>
        </p:spPr>
        <p:txBody>
          <a:bodyPr/>
          <a:lstStyle/>
          <a:p>
            <a:pPr marL="342900" indent="-342900" eaLnBrk="1" hangingPunct="1">
              <a:spcBef>
                <a:spcPct val="20000"/>
              </a:spcBef>
              <a:buClr>
                <a:srgbClr val="0000CC"/>
              </a:buClr>
              <a:buSzPct val="75000"/>
              <a:buFont typeface="Webdings" pitchFamily="18" charset="2"/>
              <a:buChar char="¿"/>
            </a:pPr>
            <a:r>
              <a:rPr lang="en-US" sz="2400" b="1">
                <a:latin typeface="Arial" charset="0"/>
              </a:rPr>
              <a:t>Mengapa Perancangan Basis Data Penting ?</a:t>
            </a:r>
          </a:p>
          <a:p>
            <a:pPr marL="742950" lvl="1" indent="-285750" algn="just" eaLnBrk="1" hangingPunct="1">
              <a:spcBef>
                <a:spcPct val="65000"/>
              </a:spcBef>
              <a:buClr>
                <a:schemeClr val="tx1"/>
              </a:buClr>
              <a:buSzPct val="75000"/>
              <a:buFont typeface="Symbol" pitchFamily="18" charset="2"/>
              <a:buChar char="¨"/>
            </a:pPr>
            <a:r>
              <a:rPr lang="en-US" sz="2200">
                <a:latin typeface="Arial" charset="0"/>
              </a:rPr>
              <a:t>Sebuah basis data yang dirancang dengan baik membantu manajemen data dan menjadi penghasil informasi yang berharga.</a:t>
            </a:r>
          </a:p>
          <a:p>
            <a:pPr marL="742950" lvl="1" indent="-285750" algn="just" eaLnBrk="1" hangingPunct="1">
              <a:spcBef>
                <a:spcPct val="65000"/>
              </a:spcBef>
              <a:buClr>
                <a:schemeClr val="tx1"/>
              </a:buClr>
              <a:buSzPct val="75000"/>
              <a:buFont typeface="Symbol" pitchFamily="18" charset="2"/>
              <a:buChar char="¨"/>
            </a:pPr>
            <a:r>
              <a:rPr lang="en-US" sz="2200">
                <a:latin typeface="Arial" charset="0"/>
              </a:rPr>
              <a:t>Sebuah basis data yang dirancang secara buruk menjadi sumber redudansi data yang tidak terkontrol.</a:t>
            </a:r>
          </a:p>
          <a:p>
            <a:pPr marL="742950" lvl="1" indent="-285750" algn="just" eaLnBrk="1" hangingPunct="1">
              <a:spcBef>
                <a:spcPct val="65000"/>
              </a:spcBef>
              <a:buClr>
                <a:schemeClr val="tx1"/>
              </a:buClr>
              <a:buSzPct val="75000"/>
              <a:buFont typeface="Symbol" pitchFamily="18" charset="2"/>
              <a:buChar char="¨"/>
            </a:pPr>
            <a:r>
              <a:rPr lang="en-US" sz="2200">
                <a:latin typeface="Arial" charset="0"/>
              </a:rPr>
              <a:t>Sebuah basis data yang dirancang secara buruk akan menghasilkan kesalahan yang dapat membuat terjadi nya keputusan yang salah.</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5"/>
          <p:cNvSpPr>
            <a:spLocks noGrp="1"/>
          </p:cNvSpPr>
          <p:nvPr>
            <p:ph type="sldNum" sz="quarter" idx="12"/>
          </p:nvPr>
        </p:nvSpPr>
        <p:spPr/>
        <p:txBody>
          <a:bodyPr/>
          <a:lstStyle/>
          <a:p>
            <a:fld id="{EE66AA7B-B420-4379-BBC2-318FB1E442D3}" type="slidenum">
              <a:rPr lang="en-US"/>
              <a:pPr/>
              <a:t>18</a:t>
            </a:fld>
            <a:endParaRPr lang="en-US"/>
          </a:p>
        </p:txBody>
      </p:sp>
      <p:sp>
        <p:nvSpPr>
          <p:cNvPr id="235522" name="Rectangle 2"/>
          <p:cNvSpPr>
            <a:spLocks noGrp="1" noChangeArrowheads="1"/>
          </p:cNvSpPr>
          <p:nvPr>
            <p:ph type="title"/>
          </p:nvPr>
        </p:nvSpPr>
        <p:spPr/>
        <p:txBody>
          <a:bodyPr/>
          <a:lstStyle/>
          <a:p>
            <a:r>
              <a:rPr lang="id-ID"/>
              <a:t>Sistem Basis Data</a:t>
            </a:r>
            <a:endParaRPr lang="en-US"/>
          </a:p>
        </p:txBody>
      </p:sp>
      <p:sp>
        <p:nvSpPr>
          <p:cNvPr id="235523" name="Rectangle 3"/>
          <p:cNvSpPr>
            <a:spLocks noChangeArrowheads="1"/>
          </p:cNvSpPr>
          <p:nvPr/>
        </p:nvSpPr>
        <p:spPr bwMode="auto">
          <a:xfrm>
            <a:off x="990600" y="1524000"/>
            <a:ext cx="7010400" cy="361950"/>
          </a:xfrm>
          <a:prstGeom prst="rect">
            <a:avLst/>
          </a:prstGeom>
          <a:noFill/>
          <a:ln w="12700">
            <a:noFill/>
            <a:miter lim="800000"/>
            <a:headEnd/>
            <a:tailEnd/>
          </a:ln>
          <a:effectLst/>
        </p:spPr>
        <p:txBody>
          <a:bodyPr lIns="90488" tIns="44450" rIns="90488" bIns="44450" anchor="ctr"/>
          <a:lstStyle/>
          <a:p>
            <a:pPr algn="ctr" eaLnBrk="1" hangingPunct="1"/>
            <a:r>
              <a:rPr lang="en-US" sz="2200" b="1">
                <a:latin typeface="Arial" charset="0"/>
              </a:rPr>
              <a:t>Istilah Dasar pada File</a:t>
            </a:r>
          </a:p>
        </p:txBody>
      </p:sp>
      <p:graphicFrame>
        <p:nvGraphicFramePr>
          <p:cNvPr id="235524" name="Object 4"/>
          <p:cNvGraphicFramePr>
            <a:graphicFrameLocks noChangeAspect="1"/>
          </p:cNvGraphicFramePr>
          <p:nvPr/>
        </p:nvGraphicFramePr>
        <p:xfrm>
          <a:off x="1074738" y="2060575"/>
          <a:ext cx="6821487" cy="4281488"/>
        </p:xfrm>
        <a:graphic>
          <a:graphicData uri="http://schemas.openxmlformats.org/presentationml/2006/ole">
            <mc:AlternateContent xmlns:mc="http://schemas.openxmlformats.org/markup-compatibility/2006">
              <mc:Choice xmlns:v="urn:schemas-microsoft-com:vml" Requires="v">
                <p:oleObj spid="_x0000_s235527" name="Document" r:id="rId3" imgW="6907639" imgH="4343305" progId="Word.Document.8">
                  <p:embed/>
                </p:oleObj>
              </mc:Choice>
              <mc:Fallback>
                <p:oleObj name="Document" r:id="rId3" imgW="6907639" imgH="4343305" progId="Word.Document.8">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4738" y="2060575"/>
                        <a:ext cx="6821487" cy="4281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35525" name="Rectangle 5"/>
          <p:cNvSpPr>
            <a:spLocks noChangeArrowheads="1"/>
          </p:cNvSpPr>
          <p:nvPr/>
        </p:nvSpPr>
        <p:spPr bwMode="auto">
          <a:xfrm>
            <a:off x="1066800" y="1981200"/>
            <a:ext cx="7061200" cy="4195763"/>
          </a:xfrm>
          <a:prstGeom prst="rect">
            <a:avLst/>
          </a:prstGeom>
          <a:noFill/>
          <a:ln w="9525">
            <a:solidFill>
              <a:schemeClr val="tx1"/>
            </a:solidFill>
            <a:miter lim="800000"/>
            <a:headEnd/>
            <a:tailEnd/>
          </a:ln>
          <a:effectLst/>
        </p:spPr>
        <p:txBody>
          <a:bodyPr wrap="none" anchor="ctr"/>
          <a:lstStyle/>
          <a:p>
            <a:endParaRPr lang="en-US"/>
          </a:p>
        </p:txBody>
      </p:sp>
      <p:sp>
        <p:nvSpPr>
          <p:cNvPr id="235526" name="Rectangle 6"/>
          <p:cNvSpPr>
            <a:spLocks noChangeArrowheads="1"/>
          </p:cNvSpPr>
          <p:nvPr/>
        </p:nvSpPr>
        <p:spPr bwMode="auto">
          <a:xfrm>
            <a:off x="1066800" y="1974850"/>
            <a:ext cx="957263" cy="4197350"/>
          </a:xfrm>
          <a:prstGeom prst="rect">
            <a:avLst/>
          </a:prstGeom>
          <a:noFill/>
          <a:ln w="9525">
            <a:solidFill>
              <a:schemeClr val="tx1"/>
            </a:solidFill>
            <a:miter lim="800000"/>
            <a:headEnd/>
            <a:tailEnd/>
          </a:ln>
          <a:effectLst/>
        </p:spPr>
        <p:txBody>
          <a:bodyPr wrap="none" anchor="ctr"/>
          <a:lstStyle/>
          <a:p>
            <a:endParaRPr lang="en-US"/>
          </a:p>
        </p:txBody>
      </p:sp>
      <p:sp>
        <p:nvSpPr>
          <p:cNvPr id="235527" name="Rectangle 7"/>
          <p:cNvSpPr>
            <a:spLocks noChangeArrowheads="1"/>
          </p:cNvSpPr>
          <p:nvPr/>
        </p:nvSpPr>
        <p:spPr bwMode="auto">
          <a:xfrm>
            <a:off x="1066800" y="3281363"/>
            <a:ext cx="7061200" cy="892175"/>
          </a:xfrm>
          <a:prstGeom prst="rect">
            <a:avLst/>
          </a:prstGeom>
          <a:noFill/>
          <a:ln w="9525">
            <a:solidFill>
              <a:schemeClr val="tx1"/>
            </a:solidFill>
            <a:miter lim="800000"/>
            <a:headEnd/>
            <a:tailEnd/>
          </a:ln>
          <a:effectLst/>
        </p:spPr>
        <p:txBody>
          <a:bodyPr wrap="none" anchor="ctr"/>
          <a:lstStyle/>
          <a:p>
            <a:endParaRPr lang="en-US"/>
          </a:p>
        </p:txBody>
      </p:sp>
      <p:sp>
        <p:nvSpPr>
          <p:cNvPr id="235528" name="Rectangle 8"/>
          <p:cNvSpPr>
            <a:spLocks noChangeArrowheads="1"/>
          </p:cNvSpPr>
          <p:nvPr/>
        </p:nvSpPr>
        <p:spPr bwMode="auto">
          <a:xfrm>
            <a:off x="1066800" y="5486400"/>
            <a:ext cx="7061200" cy="688975"/>
          </a:xfrm>
          <a:prstGeom prst="rect">
            <a:avLst/>
          </a:prstGeom>
          <a:noFill/>
          <a:ln w="9525">
            <a:solidFill>
              <a:schemeClr val="tx1"/>
            </a:solidFill>
            <a:miter lim="800000"/>
            <a:headEnd/>
            <a:tailEnd/>
          </a:ln>
          <a:effectLst/>
        </p:spPr>
        <p:txBody>
          <a:bodyPr wrap="none" anchor="ctr"/>
          <a:lstStyle/>
          <a:p>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5"/>
          <p:cNvSpPr>
            <a:spLocks noGrp="1"/>
          </p:cNvSpPr>
          <p:nvPr>
            <p:ph type="sldNum" sz="quarter" idx="12"/>
          </p:nvPr>
        </p:nvSpPr>
        <p:spPr/>
        <p:txBody>
          <a:bodyPr/>
          <a:lstStyle/>
          <a:p>
            <a:fld id="{2FFC247A-DEE4-477D-86D5-26C8BCCC47A2}" type="slidenum">
              <a:rPr lang="en-US"/>
              <a:pPr/>
              <a:t>19</a:t>
            </a:fld>
            <a:endParaRPr lang="en-US"/>
          </a:p>
        </p:txBody>
      </p:sp>
      <p:sp>
        <p:nvSpPr>
          <p:cNvPr id="234498" name="Rectangle 2"/>
          <p:cNvSpPr>
            <a:spLocks noGrp="1" noChangeArrowheads="1"/>
          </p:cNvSpPr>
          <p:nvPr>
            <p:ph type="title"/>
          </p:nvPr>
        </p:nvSpPr>
        <p:spPr/>
        <p:txBody>
          <a:bodyPr/>
          <a:lstStyle/>
          <a:p>
            <a:r>
              <a:rPr lang="id-ID"/>
              <a:t>Sistem Basis Data</a:t>
            </a:r>
            <a:endParaRPr lang="en-US"/>
          </a:p>
        </p:txBody>
      </p:sp>
      <p:sp>
        <p:nvSpPr>
          <p:cNvPr id="234499" name="Rectangle 3"/>
          <p:cNvSpPr>
            <a:spLocks noChangeArrowheads="1"/>
          </p:cNvSpPr>
          <p:nvPr/>
        </p:nvSpPr>
        <p:spPr bwMode="auto">
          <a:xfrm>
            <a:off x="2514600" y="1343025"/>
            <a:ext cx="4191000" cy="609600"/>
          </a:xfrm>
          <a:prstGeom prst="rect">
            <a:avLst/>
          </a:prstGeom>
          <a:noFill/>
          <a:ln w="12700">
            <a:noFill/>
            <a:miter lim="800000"/>
            <a:headEnd/>
            <a:tailEnd/>
          </a:ln>
          <a:effectLst/>
        </p:spPr>
        <p:txBody>
          <a:bodyPr lIns="90488" tIns="44450" rIns="90488" bIns="44450" anchor="ctr"/>
          <a:lstStyle/>
          <a:p>
            <a:pPr algn="ctr" eaLnBrk="1" hangingPunct="1"/>
            <a:r>
              <a:rPr lang="en-US" sz="2400" b="1">
                <a:latin typeface="Arial" charset="0"/>
              </a:rPr>
              <a:t>Isi File Pegawai</a:t>
            </a:r>
          </a:p>
        </p:txBody>
      </p:sp>
      <p:sp>
        <p:nvSpPr>
          <p:cNvPr id="234500" name="Text Box 4"/>
          <p:cNvSpPr txBox="1">
            <a:spLocks noChangeArrowheads="1"/>
          </p:cNvSpPr>
          <p:nvPr/>
        </p:nvSpPr>
        <p:spPr bwMode="auto">
          <a:xfrm>
            <a:off x="1617663" y="4772025"/>
            <a:ext cx="6172200" cy="825500"/>
          </a:xfrm>
          <a:prstGeom prst="rect">
            <a:avLst/>
          </a:prstGeom>
          <a:noFill/>
          <a:ln w="9525">
            <a:noFill/>
            <a:miter lim="800000"/>
            <a:headEnd/>
            <a:tailEnd/>
          </a:ln>
          <a:effectLst/>
        </p:spPr>
        <p:txBody>
          <a:bodyPr>
            <a:spAutoFit/>
          </a:bodyPr>
          <a:lstStyle/>
          <a:p>
            <a:r>
              <a:rPr lang="en-US" sz="1600">
                <a:latin typeface="Arial" charset="0"/>
              </a:rPr>
              <a:t>Nama   = Nama pegawai	   Tgl_Lahir = Tanggal Lahir</a:t>
            </a:r>
          </a:p>
          <a:p>
            <a:r>
              <a:rPr lang="en-US" sz="1600">
                <a:latin typeface="Arial" charset="0"/>
              </a:rPr>
              <a:t>NIP       = No. Induk Pegawai	   Gaji          = Gaji pokok pegawai</a:t>
            </a:r>
          </a:p>
          <a:p>
            <a:r>
              <a:rPr lang="en-US" sz="1600">
                <a:latin typeface="Arial" charset="0"/>
              </a:rPr>
              <a:t>Alamat  = Alamat rumah</a:t>
            </a:r>
          </a:p>
        </p:txBody>
      </p:sp>
      <p:sp>
        <p:nvSpPr>
          <p:cNvPr id="234501" name="Rectangle 5"/>
          <p:cNvSpPr>
            <a:spLocks noChangeArrowheads="1"/>
          </p:cNvSpPr>
          <p:nvPr/>
        </p:nvSpPr>
        <p:spPr bwMode="auto">
          <a:xfrm>
            <a:off x="1447800" y="1952625"/>
            <a:ext cx="6400800" cy="3733800"/>
          </a:xfrm>
          <a:prstGeom prst="rect">
            <a:avLst/>
          </a:prstGeom>
          <a:noFill/>
          <a:ln w="25400">
            <a:solidFill>
              <a:srgbClr val="008080"/>
            </a:solidFill>
            <a:miter lim="800000"/>
            <a:headEnd/>
            <a:tailEnd/>
          </a:ln>
          <a:effectLst/>
        </p:spPr>
        <p:txBody>
          <a:bodyPr wrap="none" anchor="ctr"/>
          <a:lstStyle/>
          <a:p>
            <a:endParaRPr lang="en-US"/>
          </a:p>
        </p:txBody>
      </p:sp>
      <p:pic>
        <p:nvPicPr>
          <p:cNvPr id="234502" name="Picture 6" descr="dbase"/>
          <p:cNvPicPr>
            <a:picLocks noChangeAspect="1" noChangeArrowheads="1"/>
          </p:cNvPicPr>
          <p:nvPr/>
        </p:nvPicPr>
        <p:blipFill>
          <a:blip r:embed="rId2" cstate="print"/>
          <a:srcRect/>
          <a:stretch>
            <a:fillRect/>
          </a:stretch>
        </p:blipFill>
        <p:spPr bwMode="auto">
          <a:xfrm>
            <a:off x="1670050" y="2168525"/>
            <a:ext cx="5949950" cy="2603500"/>
          </a:xfrm>
          <a:prstGeom prst="rect">
            <a:avLst/>
          </a:prstGeom>
          <a:noFill/>
        </p:spPr>
      </p:pic>
      <p:sp>
        <p:nvSpPr>
          <p:cNvPr id="234503" name="Text Box 7"/>
          <p:cNvSpPr txBox="1">
            <a:spLocks noChangeArrowheads="1"/>
          </p:cNvSpPr>
          <p:nvPr/>
        </p:nvSpPr>
        <p:spPr bwMode="auto">
          <a:xfrm>
            <a:off x="3505200" y="5745163"/>
            <a:ext cx="2362200" cy="274637"/>
          </a:xfrm>
          <a:prstGeom prst="rect">
            <a:avLst/>
          </a:prstGeom>
          <a:noFill/>
          <a:ln w="9525">
            <a:noFill/>
            <a:miter lim="800000"/>
            <a:headEnd/>
            <a:tailEnd/>
          </a:ln>
          <a:effectLst/>
        </p:spPr>
        <p:txBody>
          <a:bodyPr>
            <a:spAutoFit/>
          </a:bodyPr>
          <a:lstStyle/>
          <a:p>
            <a:pPr>
              <a:spcBef>
                <a:spcPct val="50000"/>
              </a:spcBef>
            </a:pPr>
            <a:r>
              <a:rPr lang="en-US" sz="1200" b="1">
                <a:latin typeface="Arial" charset="0"/>
              </a:rPr>
              <a:t>Gambar 1.5. Isi file pegawai</a:t>
            </a:r>
            <a:endParaRPr lang="en-US" sz="2000" b="1">
              <a:latin typeface="Arial" charset="0"/>
            </a:endParaRPr>
          </a:p>
        </p:txBody>
      </p:sp>
      <p:sp>
        <p:nvSpPr>
          <p:cNvPr id="234504" name="Line 8"/>
          <p:cNvSpPr>
            <a:spLocks noChangeShapeType="1"/>
          </p:cNvSpPr>
          <p:nvPr/>
        </p:nvSpPr>
        <p:spPr bwMode="auto">
          <a:xfrm>
            <a:off x="1447800" y="5991225"/>
            <a:ext cx="6477000" cy="0"/>
          </a:xfrm>
          <a:prstGeom prst="line">
            <a:avLst/>
          </a:prstGeom>
          <a:noFill/>
          <a:ln w="9525">
            <a:solidFill>
              <a:schemeClr val="tx1"/>
            </a:solidFill>
            <a:round/>
            <a:headEnd/>
            <a:tailEnd/>
          </a:ln>
          <a:effectLst/>
        </p:spPr>
        <p:txBody>
          <a:bodyPr wrap="none" anchor="ct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6684EB78-70DD-4357-849D-B5E91C34852D}" type="slidenum">
              <a:rPr lang="en-US"/>
              <a:pPr/>
              <a:t>2</a:t>
            </a:fld>
            <a:endParaRPr lang="en-US"/>
          </a:p>
        </p:txBody>
      </p:sp>
      <p:sp>
        <p:nvSpPr>
          <p:cNvPr id="224258" name="Rectangle 2"/>
          <p:cNvSpPr>
            <a:spLocks noGrp="1" noChangeArrowheads="1"/>
          </p:cNvSpPr>
          <p:nvPr>
            <p:ph type="title"/>
          </p:nvPr>
        </p:nvSpPr>
        <p:spPr/>
        <p:txBody>
          <a:bodyPr/>
          <a:lstStyle/>
          <a:p>
            <a:r>
              <a:rPr lang="en-US"/>
              <a:t>Deskripsi</a:t>
            </a:r>
          </a:p>
        </p:txBody>
      </p:sp>
      <p:sp>
        <p:nvSpPr>
          <p:cNvPr id="224259" name="Rectangle 3"/>
          <p:cNvSpPr>
            <a:spLocks noGrp="1" noChangeArrowheads="1"/>
          </p:cNvSpPr>
          <p:nvPr>
            <p:ph type="body" idx="1"/>
          </p:nvPr>
        </p:nvSpPr>
        <p:spPr/>
        <p:txBody>
          <a:bodyPr/>
          <a:lstStyle/>
          <a:p>
            <a:pPr algn="just"/>
            <a:r>
              <a:rPr lang="en-GB"/>
              <a:t>Sistem file; istilah-istilah dalam sistem file dan kelemahan sistem file tradisional dibandingkan dengan sistem basis data </a:t>
            </a:r>
          </a:p>
          <a:p>
            <a:pPr algn="just"/>
            <a:r>
              <a:rPr lang="en-GB"/>
              <a:t>Konsep dasar basis data, istilah-istilah dasar dan komponen basis data</a:t>
            </a:r>
          </a:p>
          <a:p>
            <a:pPr algn="just"/>
            <a:r>
              <a:rPr lang="en-GB"/>
              <a:t>Keuntungan dan kerugian menggunakan basis data</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5"/>
          <p:cNvSpPr>
            <a:spLocks noGrp="1"/>
          </p:cNvSpPr>
          <p:nvPr>
            <p:ph type="sldNum" sz="quarter" idx="12"/>
          </p:nvPr>
        </p:nvSpPr>
        <p:spPr/>
        <p:txBody>
          <a:bodyPr/>
          <a:lstStyle/>
          <a:p>
            <a:fld id="{47278D11-3013-4207-B009-473334FE320B}" type="slidenum">
              <a:rPr lang="en-US"/>
              <a:pPr/>
              <a:t>20</a:t>
            </a:fld>
            <a:endParaRPr lang="en-US"/>
          </a:p>
        </p:txBody>
      </p:sp>
      <p:sp>
        <p:nvSpPr>
          <p:cNvPr id="236546" name="Rectangle 2"/>
          <p:cNvSpPr>
            <a:spLocks noGrp="1" noChangeArrowheads="1"/>
          </p:cNvSpPr>
          <p:nvPr>
            <p:ph type="title"/>
          </p:nvPr>
        </p:nvSpPr>
        <p:spPr/>
        <p:txBody>
          <a:bodyPr/>
          <a:lstStyle/>
          <a:p>
            <a:r>
              <a:rPr lang="id-ID"/>
              <a:t>Sistem Basis Data</a:t>
            </a:r>
            <a:endParaRPr lang="en-US"/>
          </a:p>
        </p:txBody>
      </p:sp>
      <p:sp>
        <p:nvSpPr>
          <p:cNvPr id="236547" name="Rectangle 3"/>
          <p:cNvSpPr>
            <a:spLocks noChangeArrowheads="1"/>
          </p:cNvSpPr>
          <p:nvPr/>
        </p:nvSpPr>
        <p:spPr bwMode="auto">
          <a:xfrm>
            <a:off x="2438400" y="1524000"/>
            <a:ext cx="4191000" cy="428625"/>
          </a:xfrm>
          <a:prstGeom prst="rect">
            <a:avLst/>
          </a:prstGeom>
          <a:noFill/>
          <a:ln w="12700">
            <a:noFill/>
            <a:miter lim="800000"/>
            <a:headEnd/>
            <a:tailEnd/>
          </a:ln>
          <a:effectLst/>
        </p:spPr>
        <p:txBody>
          <a:bodyPr lIns="90488" tIns="44450" rIns="90488" bIns="44450" anchor="ctr"/>
          <a:lstStyle/>
          <a:p>
            <a:pPr algn="ctr" eaLnBrk="1" hangingPunct="1"/>
            <a:r>
              <a:rPr lang="en-US" sz="2600" b="1">
                <a:latin typeface="Arial" charset="0"/>
              </a:rPr>
              <a:t>Isi File Siswa</a:t>
            </a:r>
          </a:p>
        </p:txBody>
      </p:sp>
      <p:sp>
        <p:nvSpPr>
          <p:cNvPr id="236548" name="Rectangle 4"/>
          <p:cNvSpPr>
            <a:spLocks noChangeArrowheads="1"/>
          </p:cNvSpPr>
          <p:nvPr/>
        </p:nvSpPr>
        <p:spPr bwMode="auto">
          <a:xfrm>
            <a:off x="1371600" y="2105025"/>
            <a:ext cx="6400800" cy="3429000"/>
          </a:xfrm>
          <a:prstGeom prst="rect">
            <a:avLst/>
          </a:prstGeom>
          <a:noFill/>
          <a:ln w="25400">
            <a:solidFill>
              <a:srgbClr val="008080"/>
            </a:solidFill>
            <a:miter lim="800000"/>
            <a:headEnd/>
            <a:tailEnd/>
          </a:ln>
          <a:effectLst/>
        </p:spPr>
        <p:txBody>
          <a:bodyPr wrap="none" anchor="ctr"/>
          <a:lstStyle/>
          <a:p>
            <a:endParaRPr lang="en-US"/>
          </a:p>
        </p:txBody>
      </p:sp>
      <p:sp>
        <p:nvSpPr>
          <p:cNvPr id="236549" name="Text Box 5"/>
          <p:cNvSpPr txBox="1">
            <a:spLocks noChangeArrowheads="1"/>
          </p:cNvSpPr>
          <p:nvPr/>
        </p:nvSpPr>
        <p:spPr bwMode="auto">
          <a:xfrm>
            <a:off x="3429000" y="5715000"/>
            <a:ext cx="2362200" cy="274638"/>
          </a:xfrm>
          <a:prstGeom prst="rect">
            <a:avLst/>
          </a:prstGeom>
          <a:noFill/>
          <a:ln w="9525">
            <a:noFill/>
            <a:miter lim="800000"/>
            <a:headEnd/>
            <a:tailEnd/>
          </a:ln>
          <a:effectLst/>
        </p:spPr>
        <p:txBody>
          <a:bodyPr>
            <a:spAutoFit/>
          </a:bodyPr>
          <a:lstStyle/>
          <a:p>
            <a:pPr>
              <a:spcBef>
                <a:spcPct val="50000"/>
              </a:spcBef>
            </a:pPr>
            <a:r>
              <a:rPr lang="en-US" sz="1200" b="1">
                <a:latin typeface="Arial" charset="0"/>
              </a:rPr>
              <a:t>Gambar 1.6. Isi file siswa</a:t>
            </a:r>
            <a:endParaRPr lang="en-US" sz="2000" b="1">
              <a:latin typeface="Arial" charset="0"/>
            </a:endParaRPr>
          </a:p>
        </p:txBody>
      </p:sp>
      <p:sp>
        <p:nvSpPr>
          <p:cNvPr id="236550" name="Line 6"/>
          <p:cNvSpPr>
            <a:spLocks noChangeShapeType="1"/>
          </p:cNvSpPr>
          <p:nvPr/>
        </p:nvSpPr>
        <p:spPr bwMode="auto">
          <a:xfrm>
            <a:off x="1371600" y="5991225"/>
            <a:ext cx="6477000" cy="0"/>
          </a:xfrm>
          <a:prstGeom prst="line">
            <a:avLst/>
          </a:prstGeom>
          <a:noFill/>
          <a:ln w="19050">
            <a:solidFill>
              <a:schemeClr val="tx1"/>
            </a:solidFill>
            <a:round/>
            <a:headEnd/>
            <a:tailEnd/>
          </a:ln>
          <a:effectLst/>
        </p:spPr>
        <p:txBody>
          <a:bodyPr wrap="none" anchor="ctr"/>
          <a:lstStyle/>
          <a:p>
            <a:endParaRPr lang="en-US"/>
          </a:p>
        </p:txBody>
      </p:sp>
      <p:pic>
        <p:nvPicPr>
          <p:cNvPr id="236551" name="Picture 7" descr="mhs"/>
          <p:cNvPicPr>
            <a:picLocks noChangeAspect="1" noChangeArrowheads="1"/>
          </p:cNvPicPr>
          <p:nvPr/>
        </p:nvPicPr>
        <p:blipFill>
          <a:blip r:embed="rId2" cstate="print"/>
          <a:srcRect/>
          <a:stretch>
            <a:fillRect/>
          </a:stretch>
        </p:blipFill>
        <p:spPr bwMode="auto">
          <a:xfrm>
            <a:off x="1547813" y="2409825"/>
            <a:ext cx="6019800" cy="1676400"/>
          </a:xfrm>
          <a:prstGeom prst="rect">
            <a:avLst/>
          </a:prstGeom>
          <a:noFill/>
        </p:spPr>
      </p:pic>
      <p:sp>
        <p:nvSpPr>
          <p:cNvPr id="236552" name="Text Box 8"/>
          <p:cNvSpPr txBox="1">
            <a:spLocks noChangeArrowheads="1"/>
          </p:cNvSpPr>
          <p:nvPr/>
        </p:nvSpPr>
        <p:spPr bwMode="auto">
          <a:xfrm>
            <a:off x="1752600" y="4238625"/>
            <a:ext cx="5715000" cy="971550"/>
          </a:xfrm>
          <a:prstGeom prst="rect">
            <a:avLst/>
          </a:prstGeom>
          <a:noFill/>
          <a:ln w="9525">
            <a:noFill/>
            <a:miter lim="800000"/>
            <a:headEnd/>
            <a:tailEnd/>
          </a:ln>
          <a:effectLst/>
        </p:spPr>
        <p:txBody>
          <a:bodyPr>
            <a:spAutoFit/>
          </a:bodyPr>
          <a:lstStyle/>
          <a:p>
            <a:pPr>
              <a:spcBef>
                <a:spcPct val="30000"/>
              </a:spcBef>
            </a:pPr>
            <a:r>
              <a:rPr lang="en-US" sz="1600">
                <a:latin typeface="Arial" charset="0"/>
              </a:rPr>
              <a:t>Nomhs = Nomor mahasiswa        Sks  = SKS ditempuh</a:t>
            </a:r>
          </a:p>
          <a:p>
            <a:pPr>
              <a:spcBef>
                <a:spcPct val="30000"/>
              </a:spcBef>
            </a:pPr>
            <a:r>
              <a:rPr lang="en-US" sz="1600">
                <a:latin typeface="Arial" charset="0"/>
              </a:rPr>
              <a:t>Nama   = Nama mahasiswa         IPK   = IP. Kumulatif</a:t>
            </a:r>
          </a:p>
          <a:p>
            <a:pPr>
              <a:spcBef>
                <a:spcPct val="30000"/>
              </a:spcBef>
            </a:pPr>
            <a:r>
              <a:rPr lang="en-US" sz="1600">
                <a:latin typeface="Arial" charset="0"/>
              </a:rPr>
              <a:t>Alamat  = Alamat rumah              Kode_wali = No. kode wali</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5"/>
          <p:cNvSpPr>
            <a:spLocks noGrp="1"/>
          </p:cNvSpPr>
          <p:nvPr>
            <p:ph type="sldNum" sz="quarter" idx="12"/>
          </p:nvPr>
        </p:nvSpPr>
        <p:spPr/>
        <p:txBody>
          <a:bodyPr/>
          <a:lstStyle/>
          <a:p>
            <a:fld id="{C76C87BB-8442-46DF-AD6E-11F2E776996D}" type="slidenum">
              <a:rPr lang="en-US"/>
              <a:pPr/>
              <a:t>21</a:t>
            </a:fld>
            <a:endParaRPr lang="en-US"/>
          </a:p>
        </p:txBody>
      </p:sp>
      <p:sp>
        <p:nvSpPr>
          <p:cNvPr id="267266" name="Rectangle 2"/>
          <p:cNvSpPr>
            <a:spLocks noGrp="1" noChangeArrowheads="1"/>
          </p:cNvSpPr>
          <p:nvPr>
            <p:ph type="title"/>
          </p:nvPr>
        </p:nvSpPr>
        <p:spPr/>
        <p:txBody>
          <a:bodyPr/>
          <a:lstStyle/>
          <a:p>
            <a:r>
              <a:rPr lang="en-US"/>
              <a:t>Sistem Basis Data</a:t>
            </a:r>
          </a:p>
        </p:txBody>
      </p:sp>
      <p:sp>
        <p:nvSpPr>
          <p:cNvPr id="267268" name="Rectangle 4"/>
          <p:cNvSpPr>
            <a:spLocks noChangeArrowheads="1"/>
          </p:cNvSpPr>
          <p:nvPr/>
        </p:nvSpPr>
        <p:spPr bwMode="auto">
          <a:xfrm>
            <a:off x="457200" y="1600200"/>
            <a:ext cx="8305800" cy="2743200"/>
          </a:xfrm>
          <a:prstGeom prst="rect">
            <a:avLst/>
          </a:prstGeom>
          <a:noFill/>
          <a:ln w="9525">
            <a:noFill/>
            <a:miter lim="800000"/>
            <a:headEnd/>
            <a:tailEnd/>
          </a:ln>
          <a:effectLst/>
        </p:spPr>
        <p:txBody>
          <a:bodyPr/>
          <a:lstStyle/>
          <a:p>
            <a:pPr marL="342900" indent="-342900" eaLnBrk="1" hangingPunct="1">
              <a:spcBef>
                <a:spcPct val="20000"/>
              </a:spcBef>
              <a:buClr>
                <a:srgbClr val="0000CC"/>
              </a:buClr>
              <a:buSzPct val="75000"/>
              <a:buFont typeface="Webdings" pitchFamily="18" charset="2"/>
              <a:buChar char="¿"/>
            </a:pPr>
            <a:r>
              <a:rPr lang="en-US" sz="2200" b="1">
                <a:latin typeface="Arial" charset="0"/>
              </a:rPr>
              <a:t>Definisi Field dan Konvensi Penamaan</a:t>
            </a:r>
          </a:p>
          <a:p>
            <a:pPr marL="742950" lvl="1" indent="-285750" algn="just" eaLnBrk="1" hangingPunct="1">
              <a:lnSpc>
                <a:spcPct val="90000"/>
              </a:lnSpc>
              <a:spcBef>
                <a:spcPct val="50000"/>
              </a:spcBef>
              <a:buClr>
                <a:schemeClr val="tx1"/>
              </a:buClr>
              <a:buSzPct val="75000"/>
              <a:buFont typeface="Symbol" pitchFamily="18" charset="2"/>
              <a:buChar char="¨"/>
            </a:pPr>
            <a:r>
              <a:rPr lang="en-US" sz="2000">
                <a:latin typeface="Arial" charset="0"/>
              </a:rPr>
              <a:t>Pendefinisian record yang baik (fleksibel), dapat mengantisipasi kebutuhan pembuatan laporan dengan cara memecah field-field berdasarkan komponennya.</a:t>
            </a:r>
          </a:p>
          <a:p>
            <a:pPr marL="742950" lvl="1" indent="-285750" eaLnBrk="1" hangingPunct="1">
              <a:lnSpc>
                <a:spcPct val="70000"/>
              </a:lnSpc>
              <a:spcBef>
                <a:spcPct val="50000"/>
              </a:spcBef>
              <a:buClr>
                <a:schemeClr val="tx1"/>
              </a:buClr>
              <a:buSzPct val="75000"/>
              <a:buFont typeface="Symbol" pitchFamily="18" charset="2"/>
              <a:buNone/>
            </a:pPr>
            <a:r>
              <a:rPr lang="en-US" sz="2000">
                <a:latin typeface="Arial" charset="0"/>
              </a:rPr>
              <a:t>    </a:t>
            </a:r>
            <a:r>
              <a:rPr lang="en-US" sz="2000" u="sng">
                <a:latin typeface="Arial" charset="0"/>
              </a:rPr>
              <a:t>Contoh :</a:t>
            </a:r>
            <a:endParaRPr lang="en-US" sz="2000">
              <a:latin typeface="Arial" charset="0"/>
            </a:endParaRPr>
          </a:p>
          <a:p>
            <a:pPr marL="1143000" lvl="2" indent="-228600" eaLnBrk="1" hangingPunct="1">
              <a:lnSpc>
                <a:spcPct val="80000"/>
              </a:lnSpc>
              <a:spcBef>
                <a:spcPct val="50000"/>
              </a:spcBef>
              <a:buClr>
                <a:schemeClr val="tx1"/>
              </a:buClr>
              <a:buSzPct val="80000"/>
              <a:buFont typeface="Wingdings" pitchFamily="2" charset="2"/>
              <a:buChar char="§"/>
            </a:pPr>
            <a:r>
              <a:rPr lang="en-US" sz="2000">
                <a:latin typeface="Arial" charset="0"/>
              </a:rPr>
              <a:t>Asal Sekolah   </a:t>
            </a:r>
            <a:r>
              <a:rPr lang="en-US" sz="2000">
                <a:latin typeface="Arial" charset="0"/>
                <a:sym typeface="Symbol" pitchFamily="18" charset="2"/>
              </a:rPr>
              <a:t></a:t>
            </a:r>
            <a:r>
              <a:rPr lang="en-US" sz="2000">
                <a:latin typeface="Arial" charset="0"/>
              </a:rPr>
              <a:t>    Nama, Alamat, Jurusan</a:t>
            </a:r>
          </a:p>
          <a:p>
            <a:pPr marL="1143000" lvl="2" indent="-228600" eaLnBrk="1" hangingPunct="1">
              <a:lnSpc>
                <a:spcPct val="60000"/>
              </a:lnSpc>
              <a:spcBef>
                <a:spcPct val="50000"/>
              </a:spcBef>
              <a:buClr>
                <a:schemeClr val="tx1"/>
              </a:buClr>
              <a:buSzPct val="80000"/>
              <a:buFont typeface="Wingdings" pitchFamily="2" charset="2"/>
              <a:buChar char="§"/>
            </a:pPr>
            <a:r>
              <a:rPr lang="en-US" sz="2000">
                <a:latin typeface="Arial" charset="0"/>
              </a:rPr>
              <a:t>Alamat Siswa   </a:t>
            </a:r>
            <a:r>
              <a:rPr lang="en-US" sz="2000">
                <a:latin typeface="Arial" charset="0"/>
                <a:sym typeface="Symbol" pitchFamily="18" charset="2"/>
              </a:rPr>
              <a:t></a:t>
            </a:r>
            <a:r>
              <a:rPr lang="en-US" sz="2000">
                <a:latin typeface="Arial" charset="0"/>
              </a:rPr>
              <a:t>   Jalan, Kota, Kode Pos</a:t>
            </a:r>
          </a:p>
        </p:txBody>
      </p:sp>
      <p:sp>
        <p:nvSpPr>
          <p:cNvPr id="267269" name="Text Box 5"/>
          <p:cNvSpPr txBox="1">
            <a:spLocks noChangeArrowheads="1"/>
          </p:cNvSpPr>
          <p:nvPr/>
        </p:nvSpPr>
        <p:spPr bwMode="auto">
          <a:xfrm>
            <a:off x="1524000" y="4179888"/>
            <a:ext cx="4489450" cy="1933575"/>
          </a:xfrm>
          <a:prstGeom prst="rect">
            <a:avLst/>
          </a:prstGeom>
          <a:noFill/>
          <a:ln w="9525">
            <a:noFill/>
            <a:miter lim="800000"/>
            <a:headEnd/>
            <a:tailEnd/>
          </a:ln>
          <a:effectLst/>
        </p:spPr>
        <p:txBody>
          <a:bodyPr wrap="none">
            <a:spAutoFit/>
          </a:bodyPr>
          <a:lstStyle/>
          <a:p>
            <a:pPr>
              <a:lnSpc>
                <a:spcPct val="150000"/>
              </a:lnSpc>
              <a:spcBef>
                <a:spcPct val="30000"/>
              </a:spcBef>
            </a:pPr>
            <a:r>
              <a:rPr lang="en-US" b="1">
                <a:latin typeface="Arial" charset="0"/>
              </a:rPr>
              <a:t>Nama Field		      Isi</a:t>
            </a:r>
            <a:endParaRPr lang="en-US">
              <a:latin typeface="Arial" charset="0"/>
            </a:endParaRPr>
          </a:p>
          <a:p>
            <a:pPr>
              <a:spcBef>
                <a:spcPct val="30000"/>
              </a:spcBef>
            </a:pPr>
            <a:r>
              <a:rPr lang="en-US">
                <a:latin typeface="Arial" charset="0"/>
              </a:rPr>
              <a:t>Nama_Siswa		Nama siswa</a:t>
            </a:r>
          </a:p>
          <a:p>
            <a:pPr>
              <a:spcBef>
                <a:spcPct val="30000"/>
              </a:spcBef>
            </a:pPr>
            <a:r>
              <a:rPr lang="en-US">
                <a:latin typeface="Arial" charset="0"/>
              </a:rPr>
              <a:t>Asal_Sekolah		Nama sekolah</a:t>
            </a:r>
          </a:p>
          <a:p>
            <a:pPr>
              <a:spcBef>
                <a:spcPct val="30000"/>
              </a:spcBef>
            </a:pPr>
            <a:r>
              <a:rPr lang="en-US">
                <a:latin typeface="Arial" charset="0"/>
              </a:rPr>
              <a:t>Alamat_Sekolah		Alamat sekolah</a:t>
            </a:r>
          </a:p>
          <a:p>
            <a:pPr>
              <a:spcBef>
                <a:spcPct val="30000"/>
              </a:spcBef>
            </a:pPr>
            <a:r>
              <a:rPr lang="en-US">
                <a:latin typeface="Arial" charset="0"/>
              </a:rPr>
              <a:t>Jurusan			Nama jurusan</a:t>
            </a:r>
          </a:p>
        </p:txBody>
      </p:sp>
      <p:sp>
        <p:nvSpPr>
          <p:cNvPr id="267271" name="Line 7"/>
          <p:cNvSpPr>
            <a:spLocks noChangeShapeType="1"/>
          </p:cNvSpPr>
          <p:nvPr/>
        </p:nvSpPr>
        <p:spPr bwMode="auto">
          <a:xfrm>
            <a:off x="1524000" y="4648200"/>
            <a:ext cx="4495800" cy="0"/>
          </a:xfrm>
          <a:prstGeom prst="line">
            <a:avLst/>
          </a:prstGeom>
          <a:noFill/>
          <a:ln w="9525">
            <a:solidFill>
              <a:schemeClr val="tx1"/>
            </a:solidFill>
            <a:round/>
            <a:headEnd/>
            <a:tailEnd/>
          </a:ln>
          <a:effectLst/>
        </p:spPr>
        <p:txBody>
          <a:bodyPr wrap="none" anchor="ctr"/>
          <a:lstStyle/>
          <a:p>
            <a:endParaRPr lang="en-US"/>
          </a:p>
        </p:txBody>
      </p:sp>
      <p:sp>
        <p:nvSpPr>
          <p:cNvPr id="267273" name="Line 9"/>
          <p:cNvSpPr>
            <a:spLocks noChangeShapeType="1"/>
          </p:cNvSpPr>
          <p:nvPr/>
        </p:nvSpPr>
        <p:spPr bwMode="auto">
          <a:xfrm>
            <a:off x="1524000" y="4300538"/>
            <a:ext cx="4495800" cy="0"/>
          </a:xfrm>
          <a:prstGeom prst="line">
            <a:avLst/>
          </a:prstGeom>
          <a:noFill/>
          <a:ln w="9525">
            <a:solidFill>
              <a:schemeClr val="tx1"/>
            </a:solidFill>
            <a:round/>
            <a:headEnd/>
            <a:tailEnd/>
          </a:ln>
          <a:effectLst/>
        </p:spPr>
        <p:txBody>
          <a:bodyPr wrap="none" anchor="ctr"/>
          <a:lstStyle/>
          <a:p>
            <a:endParaRPr lang="en-US"/>
          </a:p>
        </p:txBody>
      </p:sp>
      <p:sp>
        <p:nvSpPr>
          <p:cNvPr id="267274" name="Line 10"/>
          <p:cNvSpPr>
            <a:spLocks noChangeShapeType="1"/>
          </p:cNvSpPr>
          <p:nvPr/>
        </p:nvSpPr>
        <p:spPr bwMode="auto">
          <a:xfrm>
            <a:off x="1524000" y="6138863"/>
            <a:ext cx="4495800" cy="0"/>
          </a:xfrm>
          <a:prstGeom prst="line">
            <a:avLst/>
          </a:prstGeom>
          <a:noFill/>
          <a:ln w="9525">
            <a:solidFill>
              <a:schemeClr val="tx1"/>
            </a:solidFill>
            <a:round/>
            <a:headEnd/>
            <a:tailEnd/>
          </a:ln>
          <a:effectLst/>
        </p:spPr>
        <p:txBody>
          <a:bodyPr wrap="none" anchor="ctr"/>
          <a:lstStyle/>
          <a:p>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4A5C4682-18DC-4948-B9EB-F284037E361C}" type="slidenum">
              <a:rPr lang="en-US"/>
              <a:pPr/>
              <a:t>22</a:t>
            </a:fld>
            <a:endParaRPr lang="en-US"/>
          </a:p>
        </p:txBody>
      </p:sp>
      <p:sp>
        <p:nvSpPr>
          <p:cNvPr id="268290" name="Rectangle 2"/>
          <p:cNvSpPr>
            <a:spLocks noGrp="1" noChangeArrowheads="1"/>
          </p:cNvSpPr>
          <p:nvPr>
            <p:ph type="title"/>
          </p:nvPr>
        </p:nvSpPr>
        <p:spPr/>
        <p:txBody>
          <a:bodyPr/>
          <a:lstStyle/>
          <a:p>
            <a:r>
              <a:rPr lang="en-US"/>
              <a:t>Sistem Basis Data</a:t>
            </a:r>
          </a:p>
        </p:txBody>
      </p:sp>
      <p:sp>
        <p:nvSpPr>
          <p:cNvPr id="268296" name="Rectangle 8"/>
          <p:cNvSpPr>
            <a:spLocks noChangeArrowheads="1"/>
          </p:cNvSpPr>
          <p:nvPr/>
        </p:nvSpPr>
        <p:spPr bwMode="auto">
          <a:xfrm>
            <a:off x="609600" y="1828800"/>
            <a:ext cx="8077200" cy="3048000"/>
          </a:xfrm>
          <a:prstGeom prst="rect">
            <a:avLst/>
          </a:prstGeom>
          <a:noFill/>
          <a:ln w="9525">
            <a:noFill/>
            <a:miter lim="800000"/>
            <a:headEnd/>
            <a:tailEnd/>
          </a:ln>
          <a:effectLst/>
        </p:spPr>
        <p:txBody>
          <a:bodyPr/>
          <a:lstStyle/>
          <a:p>
            <a:pPr marL="742950" lvl="1" indent="-285750" eaLnBrk="1" hangingPunct="1">
              <a:lnSpc>
                <a:spcPct val="90000"/>
              </a:lnSpc>
              <a:spcBef>
                <a:spcPct val="50000"/>
              </a:spcBef>
              <a:buClr>
                <a:schemeClr val="tx1"/>
              </a:buClr>
              <a:buSzPct val="75000"/>
              <a:buFont typeface="Symbol" pitchFamily="18" charset="2"/>
              <a:buChar char="¨"/>
            </a:pPr>
            <a:r>
              <a:rPr lang="en-US" sz="2000">
                <a:latin typeface="Arial" charset="0"/>
              </a:rPr>
              <a:t>Sebaiknya memilih nama field yang disukai dan menggambar kan isinya.</a:t>
            </a:r>
          </a:p>
          <a:p>
            <a:pPr marL="1143000" lvl="2" indent="-228600" algn="just" eaLnBrk="1" hangingPunct="1">
              <a:lnSpc>
                <a:spcPct val="90000"/>
              </a:lnSpc>
              <a:spcBef>
                <a:spcPct val="50000"/>
              </a:spcBef>
              <a:buClr>
                <a:schemeClr val="tx1"/>
              </a:buClr>
              <a:buSzPct val="80000"/>
              <a:buFont typeface="Wingdings" pitchFamily="2" charset="2"/>
              <a:buChar char="§"/>
            </a:pPr>
            <a:r>
              <a:rPr lang="en-US" sz="2000">
                <a:latin typeface="Arial" charset="0"/>
              </a:rPr>
              <a:t>Sedapat mungkin nama field harus deskriptif dengan keter-batasannya.</a:t>
            </a:r>
          </a:p>
          <a:p>
            <a:pPr marL="1143000" lvl="2" indent="-228600" algn="just" eaLnBrk="1" hangingPunct="1">
              <a:lnSpc>
                <a:spcPct val="90000"/>
              </a:lnSpc>
              <a:spcBef>
                <a:spcPct val="50000"/>
              </a:spcBef>
              <a:buClr>
                <a:schemeClr val="tx1"/>
              </a:buClr>
              <a:buSzPct val="80000"/>
              <a:buFont typeface="Wingdings" pitchFamily="2" charset="2"/>
              <a:buChar char="§"/>
            </a:pPr>
            <a:r>
              <a:rPr lang="en-US" sz="2000">
                <a:latin typeface="Arial" charset="0"/>
              </a:rPr>
              <a:t>Nama field harus merefleksikan kebutuhan dokumentasi perancangnya dan kebutuhan pemrosesan dan pembuatan laporan pemakai (user) </a:t>
            </a:r>
          </a:p>
          <a:p>
            <a:pPr marL="742950" lvl="1" indent="-285750" eaLnBrk="1" hangingPunct="1">
              <a:lnSpc>
                <a:spcPct val="70000"/>
              </a:lnSpc>
              <a:spcBef>
                <a:spcPct val="50000"/>
              </a:spcBef>
              <a:buClr>
                <a:schemeClr val="tx1"/>
              </a:buClr>
              <a:buSzPct val="75000"/>
              <a:buFont typeface="Symbol" pitchFamily="18" charset="2"/>
              <a:buNone/>
            </a:pPr>
            <a:r>
              <a:rPr lang="en-US" sz="2000">
                <a:latin typeface="Arial" charset="0"/>
              </a:rPr>
              <a:t>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6179316-0EC7-4800-9F9F-505D9AF59D19}" type="slidenum">
              <a:rPr lang="en-US"/>
              <a:pPr/>
              <a:t>23</a:t>
            </a:fld>
            <a:endParaRPr lang="en-US"/>
          </a:p>
        </p:txBody>
      </p:sp>
      <p:sp>
        <p:nvSpPr>
          <p:cNvPr id="244738" name="Rectangle 2"/>
          <p:cNvSpPr>
            <a:spLocks noGrp="1" noChangeArrowheads="1"/>
          </p:cNvSpPr>
          <p:nvPr>
            <p:ph type="title"/>
          </p:nvPr>
        </p:nvSpPr>
        <p:spPr/>
        <p:txBody>
          <a:bodyPr/>
          <a:lstStyle/>
          <a:p>
            <a:r>
              <a:rPr lang="id-ID"/>
              <a:t>Sistem Basis Data</a:t>
            </a:r>
            <a:endParaRPr lang="en-US"/>
          </a:p>
        </p:txBody>
      </p:sp>
      <p:sp>
        <p:nvSpPr>
          <p:cNvPr id="244739" name="Rectangle 3"/>
          <p:cNvSpPr>
            <a:spLocks noChangeArrowheads="1"/>
          </p:cNvSpPr>
          <p:nvPr/>
        </p:nvSpPr>
        <p:spPr bwMode="auto">
          <a:xfrm>
            <a:off x="685800" y="1447800"/>
            <a:ext cx="7848600" cy="762000"/>
          </a:xfrm>
          <a:prstGeom prst="rect">
            <a:avLst/>
          </a:prstGeom>
          <a:noFill/>
          <a:ln w="12700">
            <a:noFill/>
            <a:miter lim="800000"/>
            <a:headEnd/>
            <a:tailEnd/>
          </a:ln>
          <a:effectLst>
            <a:outerShdw dist="17961" dir="2700000" algn="ctr" rotWithShape="0">
              <a:srgbClr val="5F5F5F"/>
            </a:outerShdw>
          </a:effectLst>
        </p:spPr>
        <p:txBody>
          <a:bodyPr lIns="90488" tIns="44450" rIns="90488" bIns="44450" anchor="ctr"/>
          <a:lstStyle/>
          <a:p>
            <a:pPr eaLnBrk="1" hangingPunct="1"/>
            <a:r>
              <a:rPr lang="en-US" sz="2400">
                <a:latin typeface="Arial" charset="0"/>
              </a:rPr>
              <a:t>Keuntungan dan Kerugian Menggunakan Basis data ?</a:t>
            </a:r>
          </a:p>
        </p:txBody>
      </p:sp>
      <p:sp>
        <p:nvSpPr>
          <p:cNvPr id="244740" name="Rectangle 4"/>
          <p:cNvSpPr>
            <a:spLocks noChangeArrowheads="1"/>
          </p:cNvSpPr>
          <p:nvPr/>
        </p:nvSpPr>
        <p:spPr bwMode="auto">
          <a:xfrm>
            <a:off x="709613" y="2209800"/>
            <a:ext cx="7391400" cy="4191000"/>
          </a:xfrm>
          <a:prstGeom prst="rect">
            <a:avLst/>
          </a:prstGeom>
          <a:noFill/>
          <a:ln w="9525">
            <a:noFill/>
            <a:miter lim="800000"/>
            <a:headEnd/>
            <a:tailEnd/>
          </a:ln>
          <a:effectLst/>
        </p:spPr>
        <p:txBody>
          <a:bodyPr/>
          <a:lstStyle/>
          <a:p>
            <a:pPr marL="342900" indent="-342900" eaLnBrk="1" hangingPunct="1">
              <a:spcBef>
                <a:spcPct val="20000"/>
              </a:spcBef>
              <a:buClr>
                <a:srgbClr val="0000CC"/>
              </a:buClr>
              <a:buSzPct val="75000"/>
              <a:buFont typeface="Webdings" pitchFamily="18" charset="2"/>
              <a:buChar char="¿"/>
            </a:pPr>
            <a:r>
              <a:rPr lang="en-US" sz="2200" b="1">
                <a:latin typeface="Arial" charset="0"/>
              </a:rPr>
              <a:t>Keuntungan menggunakan basis data:</a:t>
            </a:r>
            <a:endParaRPr lang="en-US" sz="2200">
              <a:latin typeface="Arial" charset="0"/>
            </a:endParaRPr>
          </a:p>
          <a:p>
            <a:pPr marL="742950" lvl="1" indent="-285750" algn="just" eaLnBrk="1" hangingPunct="1">
              <a:spcBef>
                <a:spcPct val="20000"/>
              </a:spcBef>
              <a:buClr>
                <a:schemeClr val="tx1"/>
              </a:buClr>
              <a:buSzPct val="75000"/>
              <a:buFont typeface="Symbol" pitchFamily="18" charset="2"/>
              <a:buChar char="¨"/>
            </a:pPr>
            <a:r>
              <a:rPr lang="en-US" sz="2200">
                <a:latin typeface="Arial" charset="0"/>
              </a:rPr>
              <a:t>Dapat mengurangi terjadinya redudansi.</a:t>
            </a:r>
          </a:p>
          <a:p>
            <a:pPr marL="742950" lvl="1" indent="-285750" algn="just" eaLnBrk="1" hangingPunct="1">
              <a:spcBef>
                <a:spcPct val="20000"/>
              </a:spcBef>
              <a:buClr>
                <a:schemeClr val="tx1"/>
              </a:buClr>
              <a:buSzPct val="75000"/>
              <a:buFont typeface="Symbol" pitchFamily="18" charset="2"/>
              <a:buChar char="¨"/>
            </a:pPr>
            <a:r>
              <a:rPr lang="en-US" sz="2200">
                <a:latin typeface="Arial" charset="0"/>
              </a:rPr>
              <a:t>Dapat menghindari terjadinya inkonsistensi data.</a:t>
            </a:r>
          </a:p>
          <a:p>
            <a:pPr marL="742950" lvl="1" indent="-285750" algn="just" eaLnBrk="1" hangingPunct="1">
              <a:spcBef>
                <a:spcPct val="20000"/>
              </a:spcBef>
              <a:buClr>
                <a:schemeClr val="tx1"/>
              </a:buClr>
              <a:buSzPct val="75000"/>
              <a:buFont typeface="Symbol" pitchFamily="18" charset="2"/>
              <a:buChar char="¨"/>
            </a:pPr>
            <a:r>
              <a:rPr lang="en-US" sz="2200">
                <a:latin typeface="Arial" charset="0"/>
              </a:rPr>
              <a:t>Penggunaan data secara bersama-sama </a:t>
            </a:r>
            <a:r>
              <a:rPr lang="en-US" sz="2200" i="1">
                <a:latin typeface="Arial" charset="0"/>
              </a:rPr>
              <a:t>(sharing</a:t>
            </a:r>
            <a:r>
              <a:rPr lang="en-US" sz="2200">
                <a:latin typeface="Arial" charset="0"/>
              </a:rPr>
              <a:t>)</a:t>
            </a:r>
            <a:r>
              <a:rPr lang="en-US" sz="2200" i="1">
                <a:latin typeface="Arial" charset="0"/>
              </a:rPr>
              <a:t>.</a:t>
            </a:r>
          </a:p>
          <a:p>
            <a:pPr marL="742950" lvl="1" indent="-285750" algn="just" eaLnBrk="1" hangingPunct="1">
              <a:spcBef>
                <a:spcPct val="20000"/>
              </a:spcBef>
              <a:buClr>
                <a:schemeClr val="tx1"/>
              </a:buClr>
              <a:buSzPct val="75000"/>
              <a:buFont typeface="Symbol" pitchFamily="18" charset="2"/>
              <a:buChar char="¨"/>
            </a:pPr>
            <a:r>
              <a:rPr lang="en-US" sz="2200">
                <a:latin typeface="Arial" charset="0"/>
              </a:rPr>
              <a:t>Strandarisasi data dapat diterapkan dengan jelas.</a:t>
            </a:r>
          </a:p>
          <a:p>
            <a:pPr marL="742950" lvl="1" indent="-285750" algn="just" eaLnBrk="1" hangingPunct="1">
              <a:spcBef>
                <a:spcPct val="20000"/>
              </a:spcBef>
              <a:buClr>
                <a:schemeClr val="tx1"/>
              </a:buClr>
              <a:buSzPct val="75000"/>
              <a:buFont typeface="Symbol" pitchFamily="18" charset="2"/>
              <a:buChar char="¨"/>
            </a:pPr>
            <a:r>
              <a:rPr lang="en-US" sz="2200">
                <a:latin typeface="Arial" charset="0"/>
              </a:rPr>
              <a:t>Keamanana data lebih terjamin</a:t>
            </a:r>
          </a:p>
          <a:p>
            <a:pPr marL="742950" lvl="1" indent="-285750" algn="just" eaLnBrk="1" hangingPunct="1">
              <a:spcBef>
                <a:spcPct val="20000"/>
              </a:spcBef>
              <a:buClr>
                <a:schemeClr val="tx1"/>
              </a:buClr>
              <a:buSzPct val="75000"/>
              <a:buFont typeface="Symbol" pitchFamily="18" charset="2"/>
              <a:buChar char="¨"/>
            </a:pPr>
            <a:r>
              <a:rPr lang="en-US" sz="2200">
                <a:latin typeface="Arial" charset="0"/>
              </a:rPr>
              <a:t>Integritas data lebih terpelihara</a:t>
            </a:r>
          </a:p>
          <a:p>
            <a:pPr marL="742950" lvl="1" indent="-285750" algn="just" eaLnBrk="1" hangingPunct="1">
              <a:spcBef>
                <a:spcPct val="20000"/>
              </a:spcBef>
              <a:buClr>
                <a:schemeClr val="tx1"/>
              </a:buClr>
              <a:buSzPct val="75000"/>
              <a:buFont typeface="Symbol" pitchFamily="18" charset="2"/>
              <a:buChar char="¨"/>
            </a:pPr>
            <a:r>
              <a:rPr lang="en-US" sz="2200">
                <a:latin typeface="Arial" charset="0"/>
              </a:rPr>
              <a:t>Konflik terhadap kebutuhan dapat diseimbangkan</a:t>
            </a:r>
          </a:p>
          <a:p>
            <a:pPr marL="742950" lvl="1" indent="-285750" algn="just" eaLnBrk="1" hangingPunct="1">
              <a:spcBef>
                <a:spcPct val="20000"/>
              </a:spcBef>
              <a:buClr>
                <a:schemeClr val="tx1"/>
              </a:buClr>
              <a:buSzPct val="75000"/>
              <a:buFont typeface="Symbol" pitchFamily="18" charset="2"/>
              <a:buChar char="¨"/>
            </a:pPr>
            <a:endParaRPr lang="en-US" sz="2200">
              <a:latin typeface="Arial"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5B630DBA-354D-49DF-A9F6-65C4D649F50F}" type="slidenum">
              <a:rPr lang="en-US"/>
              <a:pPr/>
              <a:t>24</a:t>
            </a:fld>
            <a:endParaRPr lang="en-US"/>
          </a:p>
        </p:txBody>
      </p:sp>
      <p:sp>
        <p:nvSpPr>
          <p:cNvPr id="249858" name="Rectangle 2"/>
          <p:cNvSpPr>
            <a:spLocks noGrp="1" noChangeArrowheads="1"/>
          </p:cNvSpPr>
          <p:nvPr>
            <p:ph type="title"/>
          </p:nvPr>
        </p:nvSpPr>
        <p:spPr/>
        <p:txBody>
          <a:bodyPr/>
          <a:lstStyle/>
          <a:p>
            <a:r>
              <a:rPr lang="id-ID"/>
              <a:t>Sistem Basis Data</a:t>
            </a:r>
            <a:endParaRPr lang="en-US"/>
          </a:p>
        </p:txBody>
      </p:sp>
      <p:sp>
        <p:nvSpPr>
          <p:cNvPr id="249860" name="Rectangle 4"/>
          <p:cNvSpPr>
            <a:spLocks noChangeArrowheads="1"/>
          </p:cNvSpPr>
          <p:nvPr/>
        </p:nvSpPr>
        <p:spPr bwMode="auto">
          <a:xfrm>
            <a:off x="709613" y="1752600"/>
            <a:ext cx="7824787" cy="4191000"/>
          </a:xfrm>
          <a:prstGeom prst="rect">
            <a:avLst/>
          </a:prstGeom>
          <a:noFill/>
          <a:ln w="9525">
            <a:noFill/>
            <a:miter lim="800000"/>
            <a:headEnd/>
            <a:tailEnd/>
          </a:ln>
          <a:effectLst/>
        </p:spPr>
        <p:txBody>
          <a:bodyPr/>
          <a:lstStyle/>
          <a:p>
            <a:pPr marL="342900" indent="-342900" eaLnBrk="1" hangingPunct="1">
              <a:spcBef>
                <a:spcPct val="20000"/>
              </a:spcBef>
              <a:buClr>
                <a:srgbClr val="0000CC"/>
              </a:buClr>
              <a:buSzPct val="75000"/>
              <a:buFont typeface="Webdings" pitchFamily="18" charset="2"/>
              <a:buChar char="¿"/>
            </a:pPr>
            <a:r>
              <a:rPr lang="en-US" sz="2200" b="1">
                <a:latin typeface="Arial" charset="0"/>
              </a:rPr>
              <a:t>Kerugian menggunakan basis data:</a:t>
            </a:r>
            <a:endParaRPr lang="en-US" sz="2200">
              <a:latin typeface="Arial" charset="0"/>
            </a:endParaRPr>
          </a:p>
          <a:p>
            <a:pPr marL="742950" lvl="1" indent="-285750" eaLnBrk="1" hangingPunct="1">
              <a:spcBef>
                <a:spcPct val="20000"/>
              </a:spcBef>
              <a:buClr>
                <a:schemeClr val="tx1"/>
              </a:buClr>
              <a:buSzPct val="75000"/>
              <a:buFont typeface="Symbol" pitchFamily="18" charset="2"/>
              <a:buChar char="¨"/>
            </a:pPr>
            <a:r>
              <a:rPr lang="en-US" sz="2200">
                <a:latin typeface="Arial" charset="0"/>
              </a:rPr>
              <a:t>Sistem basis data merupakan sesuatu yang kompleks, sulit dan membutuhkan waktu untuk merancangnya.</a:t>
            </a:r>
          </a:p>
          <a:p>
            <a:pPr marL="742950" lvl="1" indent="-285750" eaLnBrk="1" hangingPunct="1">
              <a:spcBef>
                <a:spcPct val="20000"/>
              </a:spcBef>
              <a:buClr>
                <a:schemeClr val="tx1"/>
              </a:buClr>
              <a:buSzPct val="75000"/>
              <a:buFont typeface="Symbol" pitchFamily="18" charset="2"/>
              <a:buChar char="¨"/>
            </a:pPr>
            <a:r>
              <a:rPr lang="en-US" sz="2200">
                <a:latin typeface="Arial" charset="0"/>
              </a:rPr>
              <a:t>Memerlukan biaya yang cukup besar untuk kebutuhan hardware dan software, sebagai langkah awal.</a:t>
            </a:r>
          </a:p>
          <a:p>
            <a:pPr marL="742950" lvl="1" indent="-285750" eaLnBrk="1" hangingPunct="1">
              <a:spcBef>
                <a:spcPct val="20000"/>
              </a:spcBef>
              <a:buClr>
                <a:schemeClr val="tx1"/>
              </a:buClr>
              <a:buSzPct val="75000"/>
              <a:buFont typeface="Symbol" pitchFamily="18" charset="2"/>
              <a:buChar char="¨"/>
            </a:pPr>
            <a:r>
              <a:rPr lang="en-US" sz="2200">
                <a:latin typeface="Arial" charset="0"/>
              </a:rPr>
              <a:t>Kerusakan pada basis data akan membawa dampak terhadap program aplikasi (kekacauan sistem)</a:t>
            </a:r>
          </a:p>
          <a:p>
            <a:pPr marL="742950" lvl="1" indent="-285750" eaLnBrk="1" hangingPunct="1">
              <a:spcBef>
                <a:spcPct val="20000"/>
              </a:spcBef>
              <a:buClr>
                <a:schemeClr val="tx1"/>
              </a:buClr>
              <a:buSzPct val="75000"/>
              <a:buFont typeface="Symbol" pitchFamily="18" charset="2"/>
              <a:buChar char="¨"/>
            </a:pPr>
            <a:r>
              <a:rPr lang="en-US" sz="2200">
                <a:latin typeface="Arial" charset="0"/>
              </a:rPr>
              <a:t>Memerlukan biaya ekstra untuk mengkonversi data dari bentuk sistem berbasis file menjadi basis data</a:t>
            </a:r>
          </a:p>
          <a:p>
            <a:pPr marL="742950" lvl="1" indent="-285750" eaLnBrk="1" hangingPunct="1">
              <a:spcBef>
                <a:spcPct val="20000"/>
              </a:spcBef>
              <a:buClr>
                <a:schemeClr val="tx1"/>
              </a:buClr>
              <a:buSzPct val="75000"/>
              <a:buFont typeface="Symbol" pitchFamily="18" charset="2"/>
              <a:buChar char="¨"/>
            </a:pPr>
            <a:r>
              <a:rPr lang="en-US" sz="2200">
                <a:latin typeface="Arial" charset="0"/>
              </a:rPr>
              <a:t>Memerlukan pelatihan untuk seluruh pengguna basis data</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90D985AE-B829-436A-9F95-252C97423925}" type="slidenum">
              <a:rPr lang="en-US"/>
              <a:pPr/>
              <a:t>25</a:t>
            </a:fld>
            <a:endParaRPr lang="en-US"/>
          </a:p>
        </p:txBody>
      </p:sp>
      <p:sp>
        <p:nvSpPr>
          <p:cNvPr id="270338" name="Rectangle 2"/>
          <p:cNvSpPr>
            <a:spLocks noGrp="1" noChangeArrowheads="1"/>
          </p:cNvSpPr>
          <p:nvPr>
            <p:ph type="title"/>
          </p:nvPr>
        </p:nvSpPr>
        <p:spPr/>
        <p:txBody>
          <a:bodyPr/>
          <a:lstStyle/>
          <a:p>
            <a:r>
              <a:rPr lang="en-US"/>
              <a:t>Ringkasan Materi</a:t>
            </a:r>
          </a:p>
        </p:txBody>
      </p:sp>
      <p:sp>
        <p:nvSpPr>
          <p:cNvPr id="270339" name="Rectangle 3"/>
          <p:cNvSpPr>
            <a:spLocks noGrp="1" noChangeArrowheads="1"/>
          </p:cNvSpPr>
          <p:nvPr>
            <p:ph type="body" idx="1"/>
          </p:nvPr>
        </p:nvSpPr>
        <p:spPr>
          <a:xfrm>
            <a:off x="457200" y="1600200"/>
            <a:ext cx="8153400" cy="4530725"/>
          </a:xfrm>
        </p:spPr>
        <p:txBody>
          <a:bodyPr/>
          <a:lstStyle/>
          <a:p>
            <a:pPr algn="just">
              <a:lnSpc>
                <a:spcPct val="80000"/>
              </a:lnSpc>
            </a:pPr>
            <a:r>
              <a:rPr lang="en-US" sz="2200">
                <a:latin typeface="Arial" charset="0"/>
              </a:rPr>
              <a:t>Beberapa hal yang dapat disarikan dari materi sistem file antara lain adalah pengertian sistem file yaitu sistem pemrosesan file yang dilakukan secara sendiri-sendiri sesuai dengan kebutuhan unit pemakai dan format datanya sesuai kebutuhan unit pemakai. Tetapi sistem file tradisional ini memiliki kelemahan dibandingkan dengan sistem basis data, yaitu antara lain : 1) adanya redudansi dan inkon-sistensi data, 2) kesukaran dalam mengkases data, 3) isolasi data,  4) masalah keamanan data dan 5) ketergantungan data.</a:t>
            </a:r>
          </a:p>
          <a:p>
            <a:pPr algn="just">
              <a:lnSpc>
                <a:spcPct val="80000"/>
              </a:lnSpc>
            </a:pPr>
            <a:r>
              <a:rPr lang="en-US" sz="2200">
                <a:latin typeface="Arial" charset="0"/>
              </a:rPr>
              <a:t>Pada sistem basis data bebrapa hal yang telah dipelajari antara lain adalah pengertian tentang </a:t>
            </a:r>
            <a:r>
              <a:rPr lang="en-US" sz="2200" b="1">
                <a:latin typeface="Arial" charset="0"/>
              </a:rPr>
              <a:t>data</a:t>
            </a:r>
            <a:r>
              <a:rPr lang="en-US" sz="2200">
                <a:latin typeface="Arial" charset="0"/>
              </a:rPr>
              <a:t> dan </a:t>
            </a:r>
            <a:r>
              <a:rPr lang="en-US" sz="2200" b="1">
                <a:latin typeface="Arial" charset="0"/>
              </a:rPr>
              <a:t>informasi, basis data </a:t>
            </a:r>
            <a:r>
              <a:rPr lang="en-US" sz="2200">
                <a:latin typeface="Arial" charset="0"/>
              </a:rPr>
              <a:t>dan </a:t>
            </a:r>
            <a:r>
              <a:rPr lang="en-US" sz="2200" b="1">
                <a:latin typeface="Arial" charset="0"/>
              </a:rPr>
              <a:t>DBMS</a:t>
            </a:r>
            <a:r>
              <a:rPr lang="en-US" sz="2200">
                <a:latin typeface="Arial" charset="0"/>
              </a:rPr>
              <a:t>. </a:t>
            </a:r>
          </a:p>
          <a:p>
            <a:pPr algn="just">
              <a:lnSpc>
                <a:spcPct val="80000"/>
              </a:lnSpc>
              <a:buFont typeface="Wingdings" pitchFamily="2" charset="2"/>
              <a:buNone/>
            </a:pPr>
            <a:r>
              <a:rPr lang="en-US" sz="2200" b="1">
                <a:latin typeface="Arial" charset="0"/>
              </a:rPr>
              <a:t>	Basis data</a:t>
            </a:r>
            <a:r>
              <a:rPr lang="en-US" sz="2200">
                <a:latin typeface="Arial" charset="0"/>
              </a:rPr>
              <a:t> adalah kumpulan dari beberapa file yang saling berelasi yang disimpan dalam media dan definisi tentang datanya dijelaskan dengan menggunakan </a:t>
            </a:r>
            <a:r>
              <a:rPr lang="en-US" sz="2200" b="1">
                <a:latin typeface="Arial" charset="0"/>
              </a:rPr>
              <a:t>Metadata</a:t>
            </a:r>
            <a:r>
              <a:rPr lang="en-US" sz="2200">
                <a:latin typeface="Arial" charset="0"/>
              </a:rPr>
              <a:t>.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B616F672-AB12-4819-9DCC-90D4CFD1514F}" type="slidenum">
              <a:rPr lang="en-US"/>
              <a:pPr/>
              <a:t>26</a:t>
            </a:fld>
            <a:endParaRPr lang="en-US"/>
          </a:p>
        </p:txBody>
      </p:sp>
      <p:sp>
        <p:nvSpPr>
          <p:cNvPr id="254978" name="Rectangle 2"/>
          <p:cNvSpPr>
            <a:spLocks noGrp="1" noChangeArrowheads="1"/>
          </p:cNvSpPr>
          <p:nvPr>
            <p:ph type="title"/>
          </p:nvPr>
        </p:nvSpPr>
        <p:spPr/>
        <p:txBody>
          <a:bodyPr/>
          <a:lstStyle/>
          <a:p>
            <a:r>
              <a:rPr lang="en-US"/>
              <a:t>Ringkasan Materi</a:t>
            </a:r>
          </a:p>
        </p:txBody>
      </p:sp>
      <p:sp>
        <p:nvSpPr>
          <p:cNvPr id="254979" name="Rectangle 3"/>
          <p:cNvSpPr>
            <a:spLocks noGrp="1" noChangeArrowheads="1"/>
          </p:cNvSpPr>
          <p:nvPr>
            <p:ph type="body" idx="1"/>
          </p:nvPr>
        </p:nvSpPr>
        <p:spPr>
          <a:xfrm>
            <a:off x="457200" y="1600200"/>
            <a:ext cx="8077200" cy="4530725"/>
          </a:xfrm>
        </p:spPr>
        <p:txBody>
          <a:bodyPr/>
          <a:lstStyle/>
          <a:p>
            <a:pPr algn="just">
              <a:lnSpc>
                <a:spcPct val="90000"/>
              </a:lnSpc>
            </a:pPr>
            <a:r>
              <a:rPr lang="en-US" sz="2200">
                <a:latin typeface="Arial" charset="0"/>
              </a:rPr>
              <a:t>Basis data tersebut biasanya dikelola dengan menggunakan sebuah sistem atau program yang disebut </a:t>
            </a:r>
            <a:r>
              <a:rPr lang="en-US" sz="2200" b="1">
                <a:latin typeface="Arial" charset="0"/>
              </a:rPr>
              <a:t>DBMS</a:t>
            </a:r>
            <a:r>
              <a:rPr lang="en-US" sz="2200">
                <a:latin typeface="Arial" charset="0"/>
              </a:rPr>
              <a:t>.  Penggunaan </a:t>
            </a:r>
            <a:r>
              <a:rPr lang="en-US" sz="2200" b="1">
                <a:latin typeface="Arial" charset="0"/>
              </a:rPr>
              <a:t>DBMS </a:t>
            </a:r>
            <a:r>
              <a:rPr lang="en-US" sz="2200">
                <a:latin typeface="Arial" charset="0"/>
              </a:rPr>
              <a:t>ini dianggap penting karena dapat membantu pengguna untuk mengola data lebih efisien dan efektif dalam jumlah yang cukup besar dengan resiko terjadinya inkonsis-ensi data lebih kecil.</a:t>
            </a:r>
          </a:p>
          <a:p>
            <a:pPr algn="just">
              <a:lnSpc>
                <a:spcPct val="90000"/>
              </a:lnSpc>
            </a:pPr>
            <a:r>
              <a:rPr lang="en-US" sz="2200">
                <a:latin typeface="Arial" charset="0"/>
              </a:rPr>
              <a:t>Basis data tersebut sebelumnya harus dirancang terlebih dahulu sebelum diimplementasikan. Hal ini dilakukan ber-tujuan agar informasi yang dihasilkan benar-benar berharga, terhindar dari adanya redudansi yang tidak terkontrol sehingga dapat digunakan sebagai data pendukung dalam pengambilan keputusan.</a:t>
            </a:r>
          </a:p>
          <a:p>
            <a:pPr algn="just">
              <a:lnSpc>
                <a:spcPct val="90000"/>
              </a:lnSpc>
            </a:pPr>
            <a:r>
              <a:rPr lang="en-US" sz="2200">
                <a:latin typeface="Arial" charset="0"/>
              </a:rPr>
              <a:t>Beberapa istilah yang sering digunakan pada basis data antara lain adalah </a:t>
            </a:r>
            <a:r>
              <a:rPr lang="en-US" sz="2200" b="1">
                <a:latin typeface="Arial" charset="0"/>
              </a:rPr>
              <a:t>data, field, record </a:t>
            </a:r>
            <a:r>
              <a:rPr lang="en-US" sz="2200">
                <a:latin typeface="Arial" charset="0"/>
              </a:rPr>
              <a:t>dan </a:t>
            </a:r>
            <a:r>
              <a:rPr lang="en-US" sz="2200" b="1">
                <a:latin typeface="Arial" charset="0"/>
              </a:rPr>
              <a:t>file</a:t>
            </a:r>
            <a:r>
              <a:rPr lang="en-US" sz="2200">
                <a:latin typeface="Arial" charset="0"/>
              </a:rPr>
              <a: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A69AE601-F773-4A69-B57E-A8FB00C5F6BB}" type="slidenum">
              <a:rPr lang="en-US"/>
              <a:pPr/>
              <a:t>27</a:t>
            </a:fld>
            <a:endParaRPr lang="en-US"/>
          </a:p>
        </p:txBody>
      </p:sp>
      <p:sp>
        <p:nvSpPr>
          <p:cNvPr id="257026" name="Rectangle 2"/>
          <p:cNvSpPr>
            <a:spLocks noGrp="1" noChangeArrowheads="1"/>
          </p:cNvSpPr>
          <p:nvPr>
            <p:ph type="title"/>
          </p:nvPr>
        </p:nvSpPr>
        <p:spPr/>
        <p:txBody>
          <a:bodyPr/>
          <a:lstStyle/>
          <a:p>
            <a:r>
              <a:rPr lang="en-US"/>
              <a:t>Ringkasan Materi</a:t>
            </a:r>
          </a:p>
        </p:txBody>
      </p:sp>
      <p:sp>
        <p:nvSpPr>
          <p:cNvPr id="257027" name="Rectangle 3"/>
          <p:cNvSpPr>
            <a:spLocks noGrp="1" noChangeArrowheads="1"/>
          </p:cNvSpPr>
          <p:nvPr>
            <p:ph type="body" idx="1"/>
          </p:nvPr>
        </p:nvSpPr>
        <p:spPr>
          <a:xfrm>
            <a:off x="457200" y="1600200"/>
            <a:ext cx="8077200" cy="4530725"/>
          </a:xfrm>
        </p:spPr>
        <p:txBody>
          <a:bodyPr/>
          <a:lstStyle/>
          <a:p>
            <a:pPr algn="just">
              <a:buFont typeface="Wingdings" pitchFamily="2" charset="2"/>
              <a:buNone/>
            </a:pPr>
            <a:r>
              <a:rPr lang="en-US" sz="2200" b="1">
                <a:latin typeface="Arial" charset="0"/>
              </a:rPr>
              <a:t>	Field </a:t>
            </a:r>
            <a:r>
              <a:rPr lang="en-US" sz="2200">
                <a:latin typeface="Arial" charset="0"/>
              </a:rPr>
              <a:t>adalah</a:t>
            </a:r>
            <a:r>
              <a:rPr lang="en-US" sz="2200" b="1">
                <a:latin typeface="Arial" charset="0"/>
              </a:rPr>
              <a:t> </a:t>
            </a:r>
            <a:r>
              <a:rPr lang="en-US" sz="2200">
                <a:latin typeface="Arial" charset="0"/>
              </a:rPr>
              <a:t>satu atau sekumpulan karakter yang memiliki arti khusus. </a:t>
            </a:r>
            <a:r>
              <a:rPr lang="en-US" sz="2200" b="1">
                <a:latin typeface="Arial" charset="0"/>
              </a:rPr>
              <a:t>Record </a:t>
            </a:r>
            <a:r>
              <a:rPr lang="en-US" sz="2200">
                <a:latin typeface="Arial" charset="0"/>
              </a:rPr>
              <a:t>adalah kumpulan dari beberapa field yang saling berkaitan secara logik yang dapat menggam-barkan tentang orang, tempat atau sesuatu. </a:t>
            </a:r>
            <a:r>
              <a:rPr lang="en-US" sz="2200" b="1">
                <a:latin typeface="Arial" charset="0"/>
              </a:rPr>
              <a:t>File </a:t>
            </a:r>
            <a:r>
              <a:rPr lang="en-US" sz="2200">
                <a:latin typeface="Arial" charset="0"/>
              </a:rPr>
              <a:t>adalah Kumpulan dari beberapa record yang saling berhubungan </a:t>
            </a:r>
          </a:p>
          <a:p>
            <a:pPr algn="just"/>
            <a:r>
              <a:rPr lang="en-US" sz="2200" b="1">
                <a:latin typeface="Arial" charset="0"/>
              </a:rPr>
              <a:t>Keuntungan</a:t>
            </a:r>
            <a:r>
              <a:rPr lang="en-US" sz="2200">
                <a:latin typeface="Arial" charset="0"/>
              </a:rPr>
              <a:t> penggunaan basis data antara lain adalah dapat mengurangi terjadinya redudansi, menghindari inkonsistensi data, penggunaan data secara bersama-sama dengan standar data yang seragam dan keamanan data lebih terjamin serta integritas data terpelihara.</a:t>
            </a:r>
          </a:p>
          <a:p>
            <a:pPr algn="just">
              <a:buFont typeface="Wingdings" pitchFamily="2" charset="2"/>
              <a:buNone/>
            </a:pPr>
            <a:r>
              <a:rPr lang="en-US" sz="2200">
                <a:latin typeface="Arial" charset="0"/>
              </a:rPr>
              <a:t>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8912D7D7-DB66-4EEA-9030-80F55B35793B}" type="slidenum">
              <a:rPr lang="en-US"/>
              <a:pPr/>
              <a:t>28</a:t>
            </a:fld>
            <a:endParaRPr lang="en-US"/>
          </a:p>
        </p:txBody>
      </p:sp>
      <p:sp>
        <p:nvSpPr>
          <p:cNvPr id="271362" name="Rectangle 2"/>
          <p:cNvSpPr>
            <a:spLocks noGrp="1" noChangeArrowheads="1"/>
          </p:cNvSpPr>
          <p:nvPr>
            <p:ph type="title"/>
          </p:nvPr>
        </p:nvSpPr>
        <p:spPr/>
        <p:txBody>
          <a:bodyPr/>
          <a:lstStyle/>
          <a:p>
            <a:r>
              <a:rPr lang="en-US"/>
              <a:t>Ringkasan Materi</a:t>
            </a:r>
          </a:p>
        </p:txBody>
      </p:sp>
      <p:sp>
        <p:nvSpPr>
          <p:cNvPr id="271363" name="Rectangle 3"/>
          <p:cNvSpPr>
            <a:spLocks noGrp="1" noChangeArrowheads="1"/>
          </p:cNvSpPr>
          <p:nvPr>
            <p:ph type="body" idx="1"/>
          </p:nvPr>
        </p:nvSpPr>
        <p:spPr>
          <a:xfrm>
            <a:off x="457200" y="1600200"/>
            <a:ext cx="8077200" cy="4530725"/>
          </a:xfrm>
        </p:spPr>
        <p:txBody>
          <a:bodyPr/>
          <a:lstStyle/>
          <a:p>
            <a:pPr algn="just">
              <a:buFont typeface="Wingdings" pitchFamily="2" charset="2"/>
              <a:buNone/>
            </a:pPr>
            <a:r>
              <a:rPr lang="en-US" sz="2200">
                <a:latin typeface="Arial" charset="0"/>
              </a:rPr>
              <a:t>	Namun demikian penggunaan basis data ini juga ada </a:t>
            </a:r>
            <a:r>
              <a:rPr lang="en-US" sz="2200" b="1">
                <a:latin typeface="Arial" charset="0"/>
              </a:rPr>
              <a:t>kerugiannya</a:t>
            </a:r>
            <a:r>
              <a:rPr lang="en-US" sz="2200">
                <a:latin typeface="Arial" charset="0"/>
              </a:rPr>
              <a:t> antara lain karena basis data sifatnya kompleks dan sulit sehingga proses perancangannya membutuhkan waktu, hardware dan software yang tentu saja membutuhkan biaya. Disamping itu kerusakan pada basis data juga akan membawa dampak negatif terhadap sistem yang berjalan.</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7086D297-E9D2-44FF-B66D-E8D45B5C1BAD}" type="slidenum">
              <a:rPr lang="en-US"/>
              <a:pPr/>
              <a:t>29</a:t>
            </a:fld>
            <a:endParaRPr lang="en-US"/>
          </a:p>
        </p:txBody>
      </p:sp>
      <p:sp>
        <p:nvSpPr>
          <p:cNvPr id="258050" name="Rectangle 2"/>
          <p:cNvSpPr>
            <a:spLocks noGrp="1" noChangeArrowheads="1"/>
          </p:cNvSpPr>
          <p:nvPr>
            <p:ph type="title"/>
          </p:nvPr>
        </p:nvSpPr>
        <p:spPr/>
        <p:txBody>
          <a:bodyPr/>
          <a:lstStyle/>
          <a:p>
            <a:r>
              <a:rPr lang="en-US"/>
              <a:t>Soal Latihan</a:t>
            </a:r>
          </a:p>
        </p:txBody>
      </p:sp>
      <p:sp>
        <p:nvSpPr>
          <p:cNvPr id="258051" name="Rectangle 3"/>
          <p:cNvSpPr>
            <a:spLocks noGrp="1" noChangeArrowheads="1"/>
          </p:cNvSpPr>
          <p:nvPr>
            <p:ph type="body" idx="1"/>
          </p:nvPr>
        </p:nvSpPr>
        <p:spPr>
          <a:xfrm>
            <a:off x="457200" y="1600200"/>
            <a:ext cx="8382000" cy="4530725"/>
          </a:xfrm>
          <a:noFill/>
        </p:spPr>
        <p:txBody>
          <a:bodyPr/>
          <a:lstStyle/>
          <a:p>
            <a:pPr marL="381000" indent="-381000" algn="just">
              <a:lnSpc>
                <a:spcPct val="90000"/>
              </a:lnSpc>
              <a:buClr>
                <a:schemeClr val="tx1"/>
              </a:buClr>
              <a:buSzTx/>
              <a:buFont typeface="Wingdings" pitchFamily="2" charset="2"/>
              <a:buAutoNum type="arabicPeriod"/>
            </a:pPr>
            <a:r>
              <a:rPr lang="en-US" sz="2000">
                <a:latin typeface="Arial" charset="0"/>
              </a:rPr>
              <a:t>Jelaskan istilah-istilah berikut ini:</a:t>
            </a:r>
          </a:p>
          <a:p>
            <a:pPr marL="850900" lvl="1" indent="-342900" algn="just">
              <a:spcBef>
                <a:spcPct val="0"/>
              </a:spcBef>
              <a:buClr>
                <a:schemeClr val="tx1"/>
              </a:buClr>
              <a:buSzTx/>
              <a:buFont typeface="Wingdings" pitchFamily="2" charset="2"/>
              <a:buAutoNum type="alphaLcParenR"/>
            </a:pPr>
            <a:r>
              <a:rPr lang="en-US" sz="1800">
                <a:latin typeface="Arial" charset="0"/>
              </a:rPr>
              <a:t>Sistem file</a:t>
            </a:r>
          </a:p>
          <a:p>
            <a:pPr marL="850900" lvl="1" indent="-342900" algn="just">
              <a:spcBef>
                <a:spcPct val="0"/>
              </a:spcBef>
              <a:buClr>
                <a:schemeClr val="tx1"/>
              </a:buClr>
              <a:buSzTx/>
              <a:buFont typeface="Wingdings" pitchFamily="2" charset="2"/>
              <a:buAutoNum type="alphaLcParenR"/>
            </a:pPr>
            <a:r>
              <a:rPr lang="en-US" sz="1800">
                <a:latin typeface="Arial" charset="0"/>
              </a:rPr>
              <a:t>Ketergantungan data dan struktural</a:t>
            </a:r>
          </a:p>
          <a:p>
            <a:pPr marL="850900" lvl="1" indent="-342900" algn="just">
              <a:spcBef>
                <a:spcPct val="0"/>
              </a:spcBef>
              <a:buClr>
                <a:schemeClr val="tx1"/>
              </a:buClr>
              <a:buSzTx/>
              <a:buFont typeface="Wingdings" pitchFamily="2" charset="2"/>
              <a:buAutoNum type="alphaLcParenR"/>
            </a:pPr>
            <a:r>
              <a:rPr lang="en-US" sz="1800">
                <a:latin typeface="Arial" charset="0"/>
              </a:rPr>
              <a:t>Data</a:t>
            </a:r>
          </a:p>
          <a:p>
            <a:pPr marL="850900" lvl="1" indent="-342900" algn="just">
              <a:spcBef>
                <a:spcPct val="0"/>
              </a:spcBef>
              <a:buClr>
                <a:schemeClr val="tx1"/>
              </a:buClr>
              <a:buSzTx/>
              <a:buFont typeface="Wingdings" pitchFamily="2" charset="2"/>
              <a:buAutoNum type="alphaLcParenR"/>
            </a:pPr>
            <a:r>
              <a:rPr lang="en-US" sz="1800">
                <a:latin typeface="Arial" charset="0"/>
              </a:rPr>
              <a:t>Informasi</a:t>
            </a:r>
          </a:p>
          <a:p>
            <a:pPr marL="850900" lvl="1" indent="-342900" algn="just">
              <a:spcBef>
                <a:spcPct val="0"/>
              </a:spcBef>
              <a:buClr>
                <a:schemeClr val="tx1"/>
              </a:buClr>
              <a:buSzTx/>
              <a:buFont typeface="Wingdings" pitchFamily="2" charset="2"/>
              <a:buAutoNum type="alphaLcParenR"/>
            </a:pPr>
            <a:r>
              <a:rPr lang="en-US" sz="1800">
                <a:latin typeface="Arial" charset="0"/>
              </a:rPr>
              <a:t>Basis Data</a:t>
            </a:r>
          </a:p>
          <a:p>
            <a:pPr marL="850900" lvl="1" indent="-342900" algn="just">
              <a:spcBef>
                <a:spcPct val="0"/>
              </a:spcBef>
              <a:buClr>
                <a:schemeClr val="tx1"/>
              </a:buClr>
              <a:buSzTx/>
              <a:buFont typeface="Wingdings" pitchFamily="2" charset="2"/>
              <a:buAutoNum type="alphaLcParenR"/>
            </a:pPr>
            <a:r>
              <a:rPr lang="en-US" sz="1800">
                <a:latin typeface="Arial" charset="0"/>
              </a:rPr>
              <a:t>Sistem Manajemen Basis Data (DBMS)</a:t>
            </a:r>
          </a:p>
          <a:p>
            <a:pPr marL="850900" lvl="1" indent="-342900" algn="just">
              <a:spcBef>
                <a:spcPct val="0"/>
              </a:spcBef>
              <a:buClr>
                <a:schemeClr val="tx1"/>
              </a:buClr>
              <a:buSzTx/>
              <a:buFont typeface="Wingdings" pitchFamily="2" charset="2"/>
              <a:buAutoNum type="alphaLcParenR"/>
            </a:pPr>
            <a:r>
              <a:rPr lang="en-US" sz="1800">
                <a:latin typeface="Arial" charset="0"/>
              </a:rPr>
              <a:t>Field</a:t>
            </a:r>
          </a:p>
          <a:p>
            <a:pPr marL="850900" lvl="1" indent="-342900" algn="just">
              <a:spcBef>
                <a:spcPct val="0"/>
              </a:spcBef>
              <a:buClr>
                <a:schemeClr val="tx1"/>
              </a:buClr>
              <a:buSzTx/>
              <a:buFont typeface="Wingdings" pitchFamily="2" charset="2"/>
              <a:buAutoNum type="alphaLcParenR"/>
            </a:pPr>
            <a:r>
              <a:rPr lang="en-US" sz="1800">
                <a:latin typeface="Arial" charset="0"/>
              </a:rPr>
              <a:t>Record</a:t>
            </a:r>
          </a:p>
          <a:p>
            <a:pPr marL="850900" lvl="1" indent="-342900" algn="just">
              <a:spcBef>
                <a:spcPct val="0"/>
              </a:spcBef>
              <a:buClr>
                <a:schemeClr val="tx1"/>
              </a:buClr>
              <a:buSzTx/>
              <a:buFont typeface="Wingdings" pitchFamily="2" charset="2"/>
              <a:buAutoNum type="alphaLcParenR"/>
            </a:pPr>
            <a:r>
              <a:rPr lang="en-US" sz="1800">
                <a:latin typeface="Arial" charset="0"/>
              </a:rPr>
              <a:t>File</a:t>
            </a:r>
          </a:p>
          <a:p>
            <a:pPr marL="381000" indent="-381000" algn="just">
              <a:lnSpc>
                <a:spcPct val="90000"/>
              </a:lnSpc>
              <a:buClr>
                <a:schemeClr val="tx1"/>
              </a:buClr>
              <a:buSzTx/>
              <a:buFont typeface="Wingdings" pitchFamily="2" charset="2"/>
              <a:buAutoNum type="arabicPeriod"/>
            </a:pPr>
            <a:r>
              <a:rPr lang="en-US" sz="2000">
                <a:latin typeface="Arial" charset="0"/>
              </a:rPr>
              <a:t>Sebutkan kelemahan sistem file dibanding sistem basis data!</a:t>
            </a:r>
          </a:p>
          <a:p>
            <a:pPr marL="381000" indent="-381000" algn="just">
              <a:lnSpc>
                <a:spcPct val="90000"/>
              </a:lnSpc>
              <a:buClr>
                <a:schemeClr val="tx1"/>
              </a:buClr>
              <a:buSzTx/>
              <a:buFont typeface="Wingdings" pitchFamily="2" charset="2"/>
              <a:buAutoNum type="arabicPeriod"/>
            </a:pPr>
            <a:r>
              <a:rPr lang="en-US" sz="2000">
                <a:latin typeface="Arial" charset="0"/>
              </a:rPr>
              <a:t>Apa kegunaan DBMS ?</a:t>
            </a:r>
          </a:p>
          <a:p>
            <a:pPr marL="381000" indent="-381000" algn="just">
              <a:lnSpc>
                <a:spcPct val="90000"/>
              </a:lnSpc>
              <a:buClr>
                <a:schemeClr val="tx1"/>
              </a:buClr>
              <a:buSzTx/>
              <a:buFont typeface="Wingdings" pitchFamily="2" charset="2"/>
              <a:buAutoNum type="arabicPeriod"/>
            </a:pPr>
            <a:r>
              <a:rPr lang="en-US" sz="2000">
                <a:latin typeface="Arial" charset="0"/>
              </a:rPr>
              <a:t>Mengapa perancangan basis data dianggap sesuatu yang penting ?</a:t>
            </a:r>
          </a:p>
          <a:p>
            <a:pPr marL="381000" indent="-381000" algn="just">
              <a:lnSpc>
                <a:spcPct val="90000"/>
              </a:lnSpc>
              <a:buClr>
                <a:schemeClr val="tx1"/>
              </a:buClr>
              <a:buSzTx/>
              <a:buFont typeface="Wingdings" pitchFamily="2" charset="2"/>
              <a:buAutoNum type="arabicPeriod"/>
            </a:pPr>
            <a:r>
              <a:rPr lang="en-US" sz="2000">
                <a:latin typeface="Arial" charset="0"/>
              </a:rPr>
              <a:t>Sebutkan keuntungan dan kerugian menggunakan basis data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BDE0AF97-8198-4423-AB2C-506A1F5E3BC8}" type="slidenum">
              <a:rPr lang="en-US"/>
              <a:pPr/>
              <a:t>3</a:t>
            </a:fld>
            <a:endParaRPr lang="en-US"/>
          </a:p>
        </p:txBody>
      </p:sp>
      <p:sp>
        <p:nvSpPr>
          <p:cNvPr id="91138" name="Rectangle 2"/>
          <p:cNvSpPr>
            <a:spLocks noGrp="1" noChangeArrowheads="1"/>
          </p:cNvSpPr>
          <p:nvPr>
            <p:ph type="title"/>
          </p:nvPr>
        </p:nvSpPr>
        <p:spPr/>
        <p:txBody>
          <a:bodyPr/>
          <a:lstStyle/>
          <a:p>
            <a:r>
              <a:rPr lang="en-US"/>
              <a:t>Tujuan Instruksional Khusus (TIK)</a:t>
            </a:r>
          </a:p>
        </p:txBody>
      </p:sp>
      <p:sp>
        <p:nvSpPr>
          <p:cNvPr id="91139" name="Rectangle 3"/>
          <p:cNvSpPr>
            <a:spLocks noGrp="1" noChangeArrowheads="1"/>
          </p:cNvSpPr>
          <p:nvPr>
            <p:ph type="body" idx="1"/>
          </p:nvPr>
        </p:nvSpPr>
        <p:spPr/>
        <p:txBody>
          <a:bodyPr/>
          <a:lstStyle/>
          <a:p>
            <a:pPr algn="just"/>
            <a:r>
              <a:rPr lang="id-ID"/>
              <a:t>Tujuan perkuliahan ini agar mahasiswa mengerti tentang </a:t>
            </a:r>
            <a:r>
              <a:rPr lang="en-US"/>
              <a:t>sistem file, istilah-istilah dalam sistem file, </a:t>
            </a:r>
            <a:r>
              <a:rPr lang="id-ID"/>
              <a:t>p</a:t>
            </a:r>
            <a:r>
              <a:rPr lang="en-GB"/>
              <a:t>erbedaan sistem file tradisional dengan sistem file basis data</a:t>
            </a:r>
            <a:r>
              <a:rPr lang="id-ID"/>
              <a:t>,</a:t>
            </a:r>
            <a:r>
              <a:rPr lang="en-GB"/>
              <a:t> Konsep dasar basis data, istilah-istilah dasar basis data</a:t>
            </a:r>
            <a:r>
              <a:rPr lang="id-ID"/>
              <a:t>, </a:t>
            </a:r>
            <a:r>
              <a:rPr lang="en-US"/>
              <a:t>serta </a:t>
            </a:r>
            <a:r>
              <a:rPr lang="id-ID"/>
              <a:t>k</a:t>
            </a:r>
            <a:r>
              <a:rPr lang="en-GB"/>
              <a:t>euntungan dan kerugian menggunakan basis data</a:t>
            </a:r>
            <a:r>
              <a:rPr lang="id-ID"/>
              <a:t> serta.</a:t>
            </a:r>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74DCA9AB-F3F7-4DC9-9132-0342798628A2}" type="slidenum">
              <a:rPr lang="en-US"/>
              <a:pPr/>
              <a:t>30</a:t>
            </a:fld>
            <a:endParaRPr lang="en-US"/>
          </a:p>
        </p:txBody>
      </p:sp>
      <p:sp>
        <p:nvSpPr>
          <p:cNvPr id="228354" name="Rectangle 2"/>
          <p:cNvSpPr>
            <a:spLocks noGrp="1" noChangeArrowheads="1"/>
          </p:cNvSpPr>
          <p:nvPr>
            <p:ph type="title"/>
          </p:nvPr>
        </p:nvSpPr>
        <p:spPr/>
        <p:txBody>
          <a:bodyPr/>
          <a:lstStyle/>
          <a:p>
            <a:r>
              <a:rPr lang="en-US"/>
              <a:t>Referensi</a:t>
            </a:r>
          </a:p>
        </p:txBody>
      </p:sp>
      <p:sp>
        <p:nvSpPr>
          <p:cNvPr id="228355" name="Rectangle 3"/>
          <p:cNvSpPr>
            <a:spLocks noGrp="1" noChangeArrowheads="1"/>
          </p:cNvSpPr>
          <p:nvPr>
            <p:ph type="body" idx="1"/>
          </p:nvPr>
        </p:nvSpPr>
        <p:spPr/>
        <p:txBody>
          <a:bodyPr/>
          <a:lstStyle/>
          <a:p>
            <a:pPr>
              <a:spcAft>
                <a:spcPct val="30000"/>
              </a:spcAft>
              <a:tabLst>
                <a:tab pos="682625" algn="l"/>
              </a:tabLst>
            </a:pPr>
            <a:r>
              <a:rPr lang="en-US" sz="2400" b="1" dirty="0" err="1"/>
              <a:t>Buku</a:t>
            </a:r>
            <a:r>
              <a:rPr lang="en-US" sz="2400" b="1" dirty="0"/>
              <a:t> </a:t>
            </a:r>
            <a:r>
              <a:rPr lang="en-US" sz="2400" b="1" dirty="0" err="1"/>
              <a:t>Teks</a:t>
            </a:r>
            <a:r>
              <a:rPr lang="en-US" sz="2400" b="1" dirty="0"/>
              <a:t> (</a:t>
            </a:r>
            <a:r>
              <a:rPr lang="en-US" sz="2400" b="1" i="1" dirty="0"/>
              <a:t>Textbook</a:t>
            </a:r>
            <a:r>
              <a:rPr lang="en-US" sz="2400" b="1" dirty="0"/>
              <a:t>)</a:t>
            </a:r>
            <a:endParaRPr lang="en-US" sz="2400" dirty="0"/>
          </a:p>
          <a:p>
            <a:pPr>
              <a:spcBef>
                <a:spcPct val="0"/>
              </a:spcBef>
              <a:buFont typeface="Wingdings" pitchFamily="2" charset="2"/>
              <a:buNone/>
              <a:tabLst>
                <a:tab pos="682625" algn="l"/>
              </a:tabLst>
            </a:pPr>
            <a:r>
              <a:rPr lang="id-ID" sz="2600" dirty="0">
                <a:latin typeface="Arial" charset="0"/>
              </a:rPr>
              <a:t>   </a:t>
            </a:r>
            <a:r>
              <a:rPr lang="en-US" sz="2200" dirty="0">
                <a:latin typeface="Arial" charset="0"/>
              </a:rPr>
              <a:t>1.   Date, C.J. 2000, </a:t>
            </a:r>
            <a:r>
              <a:rPr lang="en-US" sz="2200" i="1" dirty="0">
                <a:latin typeface="Arial" charset="0"/>
              </a:rPr>
              <a:t>An Introduction to Database System</a:t>
            </a:r>
            <a:r>
              <a:rPr lang="en-US" sz="2200" dirty="0">
                <a:latin typeface="Arial" charset="0"/>
              </a:rPr>
              <a:t>,</a:t>
            </a:r>
          </a:p>
          <a:p>
            <a:pPr>
              <a:spcBef>
                <a:spcPct val="0"/>
              </a:spcBef>
              <a:spcAft>
                <a:spcPct val="30000"/>
              </a:spcAft>
              <a:buFont typeface="Wingdings" pitchFamily="2" charset="2"/>
              <a:buNone/>
              <a:tabLst>
                <a:tab pos="682625" algn="l"/>
              </a:tabLst>
            </a:pPr>
            <a:r>
              <a:rPr lang="en-US" sz="2200" dirty="0">
                <a:latin typeface="Arial" charset="0"/>
              </a:rPr>
              <a:t>		Addison Wesley Publishing Company, Vol. 7, New York.</a:t>
            </a:r>
            <a:endParaRPr lang="id-ID" sz="2200" dirty="0">
              <a:latin typeface="Arial" charset="0"/>
            </a:endParaRPr>
          </a:p>
          <a:p>
            <a:pPr>
              <a:spcAft>
                <a:spcPct val="40000"/>
              </a:spcAft>
              <a:buFont typeface="Wingdings" pitchFamily="2" charset="2"/>
              <a:buNone/>
              <a:tabLst>
                <a:tab pos="682625" algn="l"/>
              </a:tabLst>
            </a:pPr>
            <a:r>
              <a:rPr lang="id-ID" sz="2200" dirty="0">
                <a:latin typeface="Arial" charset="0"/>
              </a:rPr>
              <a:t>    </a:t>
            </a:r>
            <a:r>
              <a:rPr lang="en-US" sz="2200" dirty="0">
                <a:latin typeface="Arial" charset="0"/>
              </a:rPr>
              <a:t>2. </a:t>
            </a:r>
            <a:r>
              <a:rPr lang="en-US" sz="2200" dirty="0" err="1">
                <a:latin typeface="Arial" charset="0"/>
              </a:rPr>
              <a:t>Fathansyah</a:t>
            </a:r>
            <a:r>
              <a:rPr lang="en-US" sz="2200" dirty="0">
                <a:latin typeface="Arial" charset="0"/>
              </a:rPr>
              <a:t>, 1999, </a:t>
            </a:r>
            <a:r>
              <a:rPr lang="en-US" sz="2200" i="1" dirty="0">
                <a:latin typeface="Arial" charset="0"/>
              </a:rPr>
              <a:t>Basis Data</a:t>
            </a:r>
            <a:r>
              <a:rPr lang="en-US" sz="2200" dirty="0">
                <a:latin typeface="Arial" charset="0"/>
              </a:rPr>
              <a:t>, </a:t>
            </a:r>
            <a:r>
              <a:rPr lang="en-US" sz="2200" dirty="0" err="1">
                <a:latin typeface="Arial" charset="0"/>
              </a:rPr>
              <a:t>Informatika</a:t>
            </a:r>
            <a:r>
              <a:rPr lang="en-US" sz="2200" dirty="0">
                <a:latin typeface="Arial" charset="0"/>
              </a:rPr>
              <a:t>, Bandung.</a:t>
            </a:r>
            <a:endParaRPr lang="id-ID" sz="2200" dirty="0">
              <a:latin typeface="Arial" charset="0"/>
            </a:endParaRPr>
          </a:p>
          <a:p>
            <a:pPr>
              <a:tabLst>
                <a:tab pos="682625" algn="l"/>
              </a:tabLst>
            </a:pPr>
            <a:r>
              <a:rPr lang="en-US" sz="2400" b="1" dirty="0" err="1"/>
              <a:t>Referensi</a:t>
            </a:r>
            <a:endParaRPr lang="en-US" sz="2400" b="1" dirty="0"/>
          </a:p>
          <a:p>
            <a:pPr>
              <a:spcBef>
                <a:spcPct val="0"/>
              </a:spcBef>
              <a:buFont typeface="Wingdings" pitchFamily="2" charset="2"/>
              <a:buNone/>
              <a:tabLst>
                <a:tab pos="682625" algn="l"/>
              </a:tabLst>
            </a:pPr>
            <a:r>
              <a:rPr lang="id-ID" sz="2600" dirty="0">
                <a:latin typeface="Arial" charset="0"/>
              </a:rPr>
              <a:t> </a:t>
            </a:r>
            <a:r>
              <a:rPr lang="en-US" sz="2600" dirty="0">
                <a:latin typeface="Arial" charset="0"/>
              </a:rPr>
              <a:t>	</a:t>
            </a:r>
            <a:r>
              <a:rPr lang="en-US" sz="2200" dirty="0">
                <a:latin typeface="Arial" charset="0"/>
              </a:rPr>
              <a:t>3. </a:t>
            </a:r>
            <a:r>
              <a:rPr lang="en-US" sz="2200" dirty="0" err="1">
                <a:latin typeface="Arial" charset="0"/>
              </a:rPr>
              <a:t>Elmasri</a:t>
            </a:r>
            <a:r>
              <a:rPr lang="en-US" sz="2200" dirty="0">
                <a:latin typeface="Arial" charset="0"/>
              </a:rPr>
              <a:t>, </a:t>
            </a:r>
            <a:r>
              <a:rPr lang="en-US" sz="2200" dirty="0" err="1">
                <a:latin typeface="Arial" charset="0"/>
              </a:rPr>
              <a:t>Ramez</a:t>
            </a:r>
            <a:r>
              <a:rPr lang="en-US" sz="2200" dirty="0">
                <a:latin typeface="Arial" charset="0"/>
              </a:rPr>
              <a:t>; </a:t>
            </a:r>
            <a:r>
              <a:rPr lang="en-US" sz="2200" dirty="0" err="1">
                <a:latin typeface="Arial" charset="0"/>
              </a:rPr>
              <a:t>Navathe</a:t>
            </a:r>
            <a:r>
              <a:rPr lang="en-US" sz="2200" dirty="0">
                <a:latin typeface="Arial" charset="0"/>
              </a:rPr>
              <a:t>, </a:t>
            </a:r>
            <a:r>
              <a:rPr lang="en-US" sz="2200" dirty="0" err="1">
                <a:latin typeface="Arial" charset="0"/>
              </a:rPr>
              <a:t>Shamkant</a:t>
            </a:r>
            <a:r>
              <a:rPr lang="en-US" sz="2200" dirty="0">
                <a:latin typeface="Arial" charset="0"/>
              </a:rPr>
              <a:t> B., 2001, </a:t>
            </a:r>
          </a:p>
          <a:p>
            <a:pPr>
              <a:spcBef>
                <a:spcPct val="0"/>
              </a:spcBef>
              <a:buFont typeface="Wingdings" pitchFamily="2" charset="2"/>
              <a:buNone/>
              <a:tabLst>
                <a:tab pos="682625" algn="l"/>
              </a:tabLst>
            </a:pPr>
            <a:r>
              <a:rPr lang="en-US" sz="2200" dirty="0">
                <a:latin typeface="Arial" charset="0"/>
              </a:rPr>
              <a:t>		</a:t>
            </a:r>
            <a:r>
              <a:rPr lang="en-US" sz="2200" i="1" dirty="0">
                <a:latin typeface="Arial" charset="0"/>
              </a:rPr>
              <a:t>Fundamentals of Database Systems</a:t>
            </a:r>
            <a:r>
              <a:rPr lang="en-US" sz="2200" dirty="0">
                <a:latin typeface="Arial" charset="0"/>
              </a:rPr>
              <a:t>, The Benjamin/ </a:t>
            </a:r>
          </a:p>
          <a:p>
            <a:pPr>
              <a:spcBef>
                <a:spcPct val="0"/>
              </a:spcBef>
              <a:buFont typeface="Wingdings" pitchFamily="2" charset="2"/>
              <a:buNone/>
              <a:tabLst>
                <a:tab pos="682625" algn="l"/>
              </a:tabLst>
            </a:pPr>
            <a:r>
              <a:rPr lang="en-US" sz="2200" dirty="0">
                <a:latin typeface="Arial" charset="0"/>
              </a:rPr>
              <a:t>		Cummings Publishing Company, Inc., California</a:t>
            </a:r>
            <a:r>
              <a:rPr lang="en-US" sz="2200" dirty="0" smtClean="0">
                <a:latin typeface="Arial" charset="0"/>
              </a:rPr>
              <a:t>.</a:t>
            </a:r>
          </a:p>
          <a:p>
            <a:pPr>
              <a:spcBef>
                <a:spcPct val="0"/>
              </a:spcBef>
              <a:buNone/>
              <a:tabLst>
                <a:tab pos="682625" algn="l"/>
              </a:tabLst>
            </a:pPr>
            <a:r>
              <a:rPr lang="en-US" sz="2200" dirty="0" smtClean="0">
                <a:latin typeface="Arial" panose="020B0604020202020204" pitchFamily="34" charset="0"/>
                <a:cs typeface="Arial" panose="020B0604020202020204" pitchFamily="34" charset="0"/>
              </a:rPr>
              <a:t>	4. </a:t>
            </a:r>
            <a:r>
              <a:rPr lang="en-US" sz="2200" dirty="0">
                <a:latin typeface="Arial" panose="020B0604020202020204" pitchFamily="34" charset="0"/>
                <a:cs typeface="Arial" panose="020B0604020202020204" pitchFamily="34" charset="0"/>
              </a:rPr>
              <a:t>Kroenke, Auer, 2016, </a:t>
            </a:r>
            <a:r>
              <a:rPr lang="en-US" sz="2200" i="1" dirty="0">
                <a:latin typeface="Arial" panose="020B0604020202020204" pitchFamily="34" charset="0"/>
                <a:cs typeface="Arial" panose="020B0604020202020204" pitchFamily="34" charset="0"/>
              </a:rPr>
              <a:t>Database Processing </a:t>
            </a:r>
            <a:r>
              <a:rPr lang="en-US" sz="2200" i="1" dirty="0" smtClean="0">
                <a:latin typeface="Arial" panose="020B0604020202020204" pitchFamily="34" charset="0"/>
                <a:cs typeface="Arial" panose="020B0604020202020204" pitchFamily="34" charset="0"/>
              </a:rPr>
              <a:t>	</a:t>
            </a:r>
            <a:r>
              <a:rPr lang="en-US" sz="2200" i="1" dirty="0" err="1" smtClean="0">
                <a:latin typeface="Arial" panose="020B0604020202020204" pitchFamily="34" charset="0"/>
                <a:cs typeface="Arial" panose="020B0604020202020204" pitchFamily="34" charset="0"/>
              </a:rPr>
              <a:t>fundamentals,Design</a:t>
            </a:r>
            <a:r>
              <a:rPr lang="en-US" sz="2200" i="1" dirty="0" smtClean="0">
                <a:latin typeface="Arial" panose="020B0604020202020204" pitchFamily="34" charset="0"/>
                <a:cs typeface="Arial" panose="020B0604020202020204" pitchFamily="34" charset="0"/>
              </a:rPr>
              <a:t> </a:t>
            </a:r>
            <a:r>
              <a:rPr lang="en-US" sz="2200" i="1" dirty="0">
                <a:latin typeface="Arial" panose="020B0604020202020204" pitchFamily="34" charset="0"/>
                <a:cs typeface="Arial" panose="020B0604020202020204" pitchFamily="34" charset="0"/>
              </a:rPr>
              <a:t>and </a:t>
            </a:r>
            <a:r>
              <a:rPr lang="en-US" sz="2200" i="1" dirty="0" smtClean="0">
                <a:latin typeface="Arial" panose="020B0604020202020204" pitchFamily="34" charset="0"/>
                <a:cs typeface="Arial" panose="020B0604020202020204" pitchFamily="34" charset="0"/>
              </a:rPr>
              <a:t>Implementation</a:t>
            </a:r>
            <a:r>
              <a:rPr lang="en-US" sz="2200" dirty="0" smtClean="0">
                <a:latin typeface="Arial" panose="020B0604020202020204" pitchFamily="34" charset="0"/>
                <a:cs typeface="Arial" panose="020B0604020202020204" pitchFamily="34" charset="0"/>
              </a:rPr>
              <a:t>, Pearson</a:t>
            </a:r>
            <a:endParaRPr lang="en-US" sz="2200" dirty="0">
              <a:latin typeface="Arial" panose="020B0604020202020204" pitchFamily="34" charset="0"/>
              <a:cs typeface="Arial" panose="020B0604020202020204" pitchFamily="34" charset="0"/>
            </a:endParaRPr>
          </a:p>
          <a:p>
            <a:pPr>
              <a:spcBef>
                <a:spcPct val="0"/>
              </a:spcBef>
              <a:buFont typeface="Wingdings" pitchFamily="2" charset="2"/>
              <a:buNone/>
              <a:tabLst>
                <a:tab pos="682625" algn="l"/>
              </a:tabLst>
            </a:pPr>
            <a:endParaRPr lang="id-ID" sz="2200" dirty="0">
              <a:latin typeface="Arial"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4626D950-9594-406B-874C-6C9DA615D9C1}" type="slidenum">
              <a:rPr lang="en-US"/>
              <a:pPr/>
              <a:t>4</a:t>
            </a:fld>
            <a:endParaRPr lang="en-US"/>
          </a:p>
        </p:txBody>
      </p:sp>
      <p:sp>
        <p:nvSpPr>
          <p:cNvPr id="251906" name="Rectangle 2"/>
          <p:cNvSpPr>
            <a:spLocks noGrp="1" noChangeArrowheads="1"/>
          </p:cNvSpPr>
          <p:nvPr>
            <p:ph type="title"/>
          </p:nvPr>
        </p:nvSpPr>
        <p:spPr/>
        <p:txBody>
          <a:bodyPr/>
          <a:lstStyle/>
          <a:p>
            <a:r>
              <a:rPr lang="en-US"/>
              <a:t>Sistem File</a:t>
            </a:r>
          </a:p>
        </p:txBody>
      </p:sp>
      <p:sp>
        <p:nvSpPr>
          <p:cNvPr id="251909" name="Rectangle 5"/>
          <p:cNvSpPr>
            <a:spLocks noChangeArrowheads="1"/>
          </p:cNvSpPr>
          <p:nvPr/>
        </p:nvSpPr>
        <p:spPr bwMode="auto">
          <a:xfrm>
            <a:off x="685800" y="1371600"/>
            <a:ext cx="7620000" cy="619125"/>
          </a:xfrm>
          <a:prstGeom prst="rect">
            <a:avLst/>
          </a:prstGeom>
          <a:noFill/>
          <a:ln w="12700">
            <a:noFill/>
            <a:miter lim="800000"/>
            <a:headEnd/>
            <a:tailEnd/>
          </a:ln>
          <a:effectLst/>
        </p:spPr>
        <p:txBody>
          <a:bodyPr lIns="90488" tIns="44450" rIns="90488" bIns="44450" anchor="ctr"/>
          <a:lstStyle/>
          <a:p>
            <a:pPr eaLnBrk="1" hangingPunct="1"/>
            <a:r>
              <a:rPr lang="en-US" sz="2800" b="1">
                <a:latin typeface="Arial" charset="0"/>
              </a:rPr>
              <a:t>Tinjauan Umum Sistem File</a:t>
            </a:r>
          </a:p>
        </p:txBody>
      </p:sp>
      <p:sp>
        <p:nvSpPr>
          <p:cNvPr id="251910" name="Rectangle 6"/>
          <p:cNvSpPr>
            <a:spLocks noChangeArrowheads="1"/>
          </p:cNvSpPr>
          <p:nvPr/>
        </p:nvSpPr>
        <p:spPr bwMode="auto">
          <a:xfrm>
            <a:off x="709613" y="1905000"/>
            <a:ext cx="7824787" cy="4191000"/>
          </a:xfrm>
          <a:prstGeom prst="rect">
            <a:avLst/>
          </a:prstGeom>
          <a:noFill/>
          <a:ln w="9525">
            <a:noFill/>
            <a:miter lim="800000"/>
            <a:headEnd/>
            <a:tailEnd/>
          </a:ln>
          <a:effectLst/>
        </p:spPr>
        <p:txBody>
          <a:bodyPr/>
          <a:lstStyle/>
          <a:p>
            <a:pPr marL="342900" indent="-342900" algn="just" eaLnBrk="1" hangingPunct="1">
              <a:spcBef>
                <a:spcPct val="20000"/>
              </a:spcBef>
              <a:buClr>
                <a:srgbClr val="0000CC"/>
              </a:buClr>
              <a:buSzPct val="75000"/>
              <a:buFont typeface="Webdings" pitchFamily="18" charset="2"/>
              <a:buChar char="¿"/>
            </a:pPr>
            <a:r>
              <a:rPr lang="en-US" sz="2200" b="1">
                <a:latin typeface="Arial" charset="0"/>
              </a:rPr>
              <a:t>Apakah Sistem File itu?</a:t>
            </a:r>
          </a:p>
          <a:p>
            <a:pPr marL="742950" lvl="1" indent="-285750" algn="just" eaLnBrk="1" hangingPunct="1">
              <a:lnSpc>
                <a:spcPct val="90000"/>
              </a:lnSpc>
              <a:spcBef>
                <a:spcPct val="20000"/>
              </a:spcBef>
              <a:buClr>
                <a:schemeClr val="tx1"/>
              </a:buClr>
              <a:buSzPct val="75000"/>
              <a:buFont typeface="Wingdings" pitchFamily="2" charset="2"/>
              <a:buChar char="§"/>
            </a:pPr>
            <a:r>
              <a:rPr lang="en-US" sz="2000" b="1">
                <a:latin typeface="Arial" charset="0"/>
              </a:rPr>
              <a:t>Sistem file</a:t>
            </a:r>
            <a:r>
              <a:rPr lang="en-US" sz="2000">
                <a:latin typeface="Arial" charset="0"/>
              </a:rPr>
              <a:t> adalah sistem pemrosesan file secara sendiri-sendiri berdasarkan kebutuhan unit pemakai dengan format data sesuai kebutuhan unit.</a:t>
            </a:r>
            <a:endParaRPr lang="en-US" sz="2000" b="1">
              <a:latin typeface="Arial" charset="0"/>
            </a:endParaRPr>
          </a:p>
          <a:p>
            <a:pPr marL="342900" indent="-342900" algn="just" eaLnBrk="1" hangingPunct="1">
              <a:spcBef>
                <a:spcPct val="20000"/>
              </a:spcBef>
              <a:buClr>
                <a:srgbClr val="0000CC"/>
              </a:buClr>
              <a:buSzPct val="75000"/>
              <a:buFont typeface="Webdings" pitchFamily="18" charset="2"/>
              <a:buChar char="¿"/>
            </a:pPr>
            <a:r>
              <a:rPr lang="en-US" sz="2200" b="1">
                <a:latin typeface="Arial" charset="0"/>
              </a:rPr>
              <a:t>Mengapa Kita Perlu Mempelajari Sistem File?</a:t>
            </a:r>
          </a:p>
          <a:p>
            <a:pPr marL="742950" lvl="1" indent="-285750" algn="just" eaLnBrk="1" hangingPunct="1">
              <a:lnSpc>
                <a:spcPct val="90000"/>
              </a:lnSpc>
              <a:spcBef>
                <a:spcPct val="20000"/>
              </a:spcBef>
              <a:buClr>
                <a:schemeClr val="tx1"/>
              </a:buClr>
              <a:buSzPct val="75000"/>
              <a:buFont typeface="Symbol" pitchFamily="18" charset="2"/>
              <a:buChar char="¨"/>
            </a:pPr>
            <a:r>
              <a:rPr lang="en-US" sz="2000">
                <a:latin typeface="Arial" charset="0"/>
              </a:rPr>
              <a:t>Dapat memberikan perspektif sejarah.</a:t>
            </a:r>
          </a:p>
          <a:p>
            <a:pPr marL="742950" lvl="1" indent="-285750" algn="just" eaLnBrk="1" hangingPunct="1">
              <a:lnSpc>
                <a:spcPct val="90000"/>
              </a:lnSpc>
              <a:spcBef>
                <a:spcPct val="20000"/>
              </a:spcBef>
              <a:buClr>
                <a:schemeClr val="tx1"/>
              </a:buClr>
              <a:buSzPct val="75000"/>
              <a:buFont typeface="Symbol" pitchFamily="18" charset="2"/>
              <a:buChar char="¨"/>
            </a:pPr>
            <a:r>
              <a:rPr lang="en-US" sz="2000">
                <a:latin typeface="Arial" charset="0"/>
              </a:rPr>
              <a:t>Mengajarkan kita bagaimana cara menghindari jebakan pada manajemen data.</a:t>
            </a:r>
          </a:p>
          <a:p>
            <a:pPr marL="742950" lvl="1" indent="-285750" algn="just" eaLnBrk="1" hangingPunct="1">
              <a:lnSpc>
                <a:spcPct val="90000"/>
              </a:lnSpc>
              <a:spcBef>
                <a:spcPct val="20000"/>
              </a:spcBef>
              <a:buClr>
                <a:schemeClr val="tx1"/>
              </a:buClr>
              <a:buSzPct val="75000"/>
              <a:buFont typeface="Symbol" pitchFamily="18" charset="2"/>
              <a:buChar char="¨"/>
            </a:pPr>
            <a:r>
              <a:rPr lang="en-US" sz="2000">
                <a:latin typeface="Arial" charset="0"/>
              </a:rPr>
              <a:t>Karakteristiknya yang sederhana memudahkan kita untuk memahami tentang kerumitan rancangan sebuah basis data.</a:t>
            </a:r>
          </a:p>
          <a:p>
            <a:pPr marL="742950" lvl="1" indent="-285750" algn="just" eaLnBrk="1" hangingPunct="1">
              <a:spcBef>
                <a:spcPct val="30000"/>
              </a:spcBef>
              <a:buClr>
                <a:schemeClr val="tx1"/>
              </a:buClr>
              <a:buSzPct val="75000"/>
              <a:buFont typeface="Symbol" pitchFamily="18" charset="2"/>
              <a:buChar char="¨"/>
            </a:pPr>
            <a:r>
              <a:rPr lang="en-US" sz="2000">
                <a:latin typeface="Arial" charset="0"/>
              </a:rPr>
              <a:t>Memberikan pengetahuan yang amat bermanfaat bagaimana cara mengkonversi sebuah sistem file kedalam sebuah sistem basis data.</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8CB83617-854A-4E83-927B-7423070824D6}" type="slidenum">
              <a:rPr lang="en-US"/>
              <a:pPr/>
              <a:t>5</a:t>
            </a:fld>
            <a:endParaRPr lang="en-US"/>
          </a:p>
        </p:txBody>
      </p:sp>
      <p:sp>
        <p:nvSpPr>
          <p:cNvPr id="260098" name="Rectangle 2"/>
          <p:cNvSpPr>
            <a:spLocks noGrp="1" noChangeArrowheads="1"/>
          </p:cNvSpPr>
          <p:nvPr>
            <p:ph type="title"/>
          </p:nvPr>
        </p:nvSpPr>
        <p:spPr/>
        <p:txBody>
          <a:bodyPr/>
          <a:lstStyle/>
          <a:p>
            <a:r>
              <a:rPr lang="en-US"/>
              <a:t>Sistem File</a:t>
            </a:r>
          </a:p>
        </p:txBody>
      </p:sp>
      <p:pic>
        <p:nvPicPr>
          <p:cNvPr id="260099" name="Picture 3" descr="FIG01-05"/>
          <p:cNvPicPr>
            <a:picLocks noChangeAspect="1" noChangeArrowheads="1"/>
          </p:cNvPicPr>
          <p:nvPr/>
        </p:nvPicPr>
        <p:blipFill>
          <a:blip r:embed="rId2" cstate="print"/>
          <a:srcRect/>
          <a:stretch>
            <a:fillRect/>
          </a:stretch>
        </p:blipFill>
        <p:spPr bwMode="auto">
          <a:xfrm>
            <a:off x="1066800" y="1828800"/>
            <a:ext cx="6691313" cy="4419600"/>
          </a:xfrm>
          <a:prstGeom prst="rect">
            <a:avLst/>
          </a:prstGeom>
          <a:noFill/>
        </p:spPr>
      </p:pic>
      <p:sp>
        <p:nvSpPr>
          <p:cNvPr id="260100" name="Text Box 4"/>
          <p:cNvSpPr txBox="1">
            <a:spLocks noChangeArrowheads="1"/>
          </p:cNvSpPr>
          <p:nvPr/>
        </p:nvSpPr>
        <p:spPr bwMode="auto">
          <a:xfrm>
            <a:off x="3052763" y="5730875"/>
            <a:ext cx="3352800" cy="274638"/>
          </a:xfrm>
          <a:prstGeom prst="rect">
            <a:avLst/>
          </a:prstGeom>
          <a:solidFill>
            <a:schemeClr val="bg1"/>
          </a:solidFill>
          <a:ln w="9525">
            <a:noFill/>
            <a:miter lim="800000"/>
            <a:headEnd/>
            <a:tailEnd/>
          </a:ln>
          <a:effectLst/>
        </p:spPr>
        <p:txBody>
          <a:bodyPr>
            <a:spAutoFit/>
          </a:bodyPr>
          <a:lstStyle/>
          <a:p>
            <a:pPr>
              <a:spcBef>
                <a:spcPct val="50000"/>
              </a:spcBef>
            </a:pPr>
            <a:r>
              <a:rPr lang="en-US" sz="1200" b="1">
                <a:latin typeface="Arial" charset="0"/>
              </a:rPr>
              <a:t>Gambar 1.1. Contoh sederhana sistem file.</a:t>
            </a:r>
            <a:endParaRPr lang="en-US" sz="2000" b="1">
              <a:latin typeface="Arial" charset="0"/>
            </a:endParaRPr>
          </a:p>
        </p:txBody>
      </p:sp>
      <p:sp>
        <p:nvSpPr>
          <p:cNvPr id="260101" name="Rectangle 5"/>
          <p:cNvSpPr>
            <a:spLocks noChangeArrowheads="1"/>
          </p:cNvSpPr>
          <p:nvPr/>
        </p:nvSpPr>
        <p:spPr bwMode="auto">
          <a:xfrm>
            <a:off x="1905000" y="1295400"/>
            <a:ext cx="5181600" cy="762000"/>
          </a:xfrm>
          <a:prstGeom prst="rect">
            <a:avLst/>
          </a:prstGeom>
          <a:noFill/>
          <a:ln w="12700">
            <a:noFill/>
            <a:miter lim="800000"/>
            <a:headEnd/>
            <a:tailEnd/>
          </a:ln>
          <a:effectLst>
            <a:outerShdw dist="17961" dir="2700000" algn="ctr" rotWithShape="0">
              <a:srgbClr val="5F5F5F"/>
            </a:outerShdw>
          </a:effectLst>
        </p:spPr>
        <p:txBody>
          <a:bodyPr lIns="90488" tIns="44450" rIns="90488" bIns="44450" anchor="ctr"/>
          <a:lstStyle/>
          <a:p>
            <a:pPr algn="ctr" eaLnBrk="1" hangingPunct="1"/>
            <a:r>
              <a:rPr lang="en-US" sz="2400">
                <a:latin typeface="Arial" charset="0"/>
              </a:rPr>
              <a:t>Contoh Sederhana Sistem File</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D4F00B66-58B3-401A-B362-876B1C9198BC}" type="slidenum">
              <a:rPr lang="en-US"/>
              <a:pPr/>
              <a:t>6</a:t>
            </a:fld>
            <a:endParaRPr lang="en-US"/>
          </a:p>
        </p:txBody>
      </p:sp>
      <p:sp>
        <p:nvSpPr>
          <p:cNvPr id="263170" name="Rectangle 2"/>
          <p:cNvSpPr>
            <a:spLocks noGrp="1" noChangeArrowheads="1"/>
          </p:cNvSpPr>
          <p:nvPr>
            <p:ph type="title"/>
          </p:nvPr>
        </p:nvSpPr>
        <p:spPr/>
        <p:txBody>
          <a:bodyPr/>
          <a:lstStyle/>
          <a:p>
            <a:r>
              <a:rPr lang="en-US"/>
              <a:t>Sistem File</a:t>
            </a:r>
          </a:p>
        </p:txBody>
      </p:sp>
      <p:sp>
        <p:nvSpPr>
          <p:cNvPr id="263172" name="Rectangle 4"/>
          <p:cNvSpPr>
            <a:spLocks noChangeArrowheads="1"/>
          </p:cNvSpPr>
          <p:nvPr/>
        </p:nvSpPr>
        <p:spPr bwMode="auto">
          <a:xfrm>
            <a:off x="533400" y="1752600"/>
            <a:ext cx="8077200" cy="4648200"/>
          </a:xfrm>
          <a:prstGeom prst="rect">
            <a:avLst/>
          </a:prstGeom>
          <a:noFill/>
          <a:ln w="9525">
            <a:noFill/>
            <a:miter lim="800000"/>
            <a:headEnd/>
            <a:tailEnd/>
          </a:ln>
          <a:effectLst/>
        </p:spPr>
        <p:txBody>
          <a:bodyPr/>
          <a:lstStyle/>
          <a:p>
            <a:pPr marL="342900" indent="-342900" eaLnBrk="1" hangingPunct="1">
              <a:spcBef>
                <a:spcPct val="20000"/>
              </a:spcBef>
              <a:buClr>
                <a:srgbClr val="0000CC"/>
              </a:buClr>
              <a:buSzPct val="75000"/>
              <a:buFont typeface="Webdings" pitchFamily="18" charset="2"/>
              <a:buChar char="¿"/>
            </a:pPr>
            <a:r>
              <a:rPr lang="en-US" sz="2400" b="1">
                <a:latin typeface="Arial" charset="0"/>
              </a:rPr>
              <a:t>Masalah Manajemen Data pada Sistem File</a:t>
            </a:r>
          </a:p>
          <a:p>
            <a:pPr marL="742950" lvl="1" indent="-285750" algn="just" eaLnBrk="1" hangingPunct="1">
              <a:lnSpc>
                <a:spcPct val="90000"/>
              </a:lnSpc>
              <a:spcBef>
                <a:spcPct val="60000"/>
              </a:spcBef>
              <a:buClr>
                <a:schemeClr val="tx1"/>
              </a:buClr>
              <a:buSzPct val="75000"/>
              <a:buFont typeface="Symbol" pitchFamily="18" charset="2"/>
              <a:buChar char="¨"/>
            </a:pPr>
            <a:r>
              <a:rPr lang="en-US" sz="2000">
                <a:latin typeface="Arial" charset="0"/>
              </a:rPr>
              <a:t>Sistem file memerlukan pemrograman dengan menggunakan bahasa genarasi ketiga (3GL)</a:t>
            </a:r>
          </a:p>
          <a:p>
            <a:pPr marL="742950" lvl="1" indent="-285750" algn="just" eaLnBrk="1" hangingPunct="1">
              <a:lnSpc>
                <a:spcPct val="90000"/>
              </a:lnSpc>
              <a:spcBef>
                <a:spcPct val="60000"/>
              </a:spcBef>
              <a:buClr>
                <a:schemeClr val="tx1"/>
              </a:buClr>
              <a:buSzPct val="75000"/>
              <a:buFont typeface="Symbol" pitchFamily="18" charset="2"/>
              <a:buChar char="¨"/>
            </a:pPr>
            <a:r>
              <a:rPr lang="en-US" sz="2000">
                <a:latin typeface="Arial" charset="0"/>
              </a:rPr>
              <a:t>Pengembangan sejumlah file, menyebabkan dokumentasi tentang file menjadi semakin sulit.</a:t>
            </a:r>
          </a:p>
          <a:p>
            <a:pPr marL="742950" lvl="1" indent="-285750" algn="just" eaLnBrk="1" hangingPunct="1">
              <a:lnSpc>
                <a:spcPct val="90000"/>
              </a:lnSpc>
              <a:spcBef>
                <a:spcPct val="60000"/>
              </a:spcBef>
              <a:buClr>
                <a:schemeClr val="tx1"/>
              </a:buClr>
              <a:buSzPct val="75000"/>
              <a:buFont typeface="Symbol" pitchFamily="18" charset="2"/>
              <a:buChar char="¨"/>
            </a:pPr>
            <a:r>
              <a:rPr lang="en-US" sz="2000">
                <a:latin typeface="Arial" charset="0"/>
              </a:rPr>
              <a:t>Membuat perubahan struktur file yang ada merupakan hal yang penting dan sulit dilakukan.</a:t>
            </a:r>
          </a:p>
          <a:p>
            <a:pPr marL="742950" lvl="1" indent="-285750" algn="just" eaLnBrk="1" hangingPunct="1">
              <a:lnSpc>
                <a:spcPct val="90000"/>
              </a:lnSpc>
              <a:spcBef>
                <a:spcPct val="60000"/>
              </a:spcBef>
              <a:buClr>
                <a:schemeClr val="tx1"/>
              </a:buClr>
              <a:buSzPct val="75000"/>
              <a:buFont typeface="Symbol" pitchFamily="18" charset="2"/>
              <a:buChar char="¨"/>
            </a:pPr>
            <a:r>
              <a:rPr lang="en-US" sz="2000">
                <a:latin typeface="Arial" charset="0"/>
              </a:rPr>
              <a:t>Kelengkapan keamanan data merupakan hal yang sulit untuk diprogram dan biasanya cenderung diabaikan.</a:t>
            </a:r>
          </a:p>
          <a:p>
            <a:pPr marL="742950" lvl="1" indent="-285750" eaLnBrk="1" hangingPunct="1">
              <a:lnSpc>
                <a:spcPct val="90000"/>
              </a:lnSpc>
              <a:spcBef>
                <a:spcPct val="60000"/>
              </a:spcBef>
              <a:buClr>
                <a:schemeClr val="tx1"/>
              </a:buClr>
              <a:buSzPct val="75000"/>
              <a:buFont typeface="Symbol" pitchFamily="18" charset="2"/>
              <a:buChar char="¨"/>
            </a:pPr>
            <a:r>
              <a:rPr lang="en-US" sz="2000">
                <a:latin typeface="Arial" charset="0"/>
              </a:rPr>
              <a:t>Kesulitan mengumpulkan data akan membuat informasi men-jadi terpisah-pisah dan tidak terintegrasi.</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24DB867A-24F1-4992-8ECB-4C0965FE6B84}" type="slidenum">
              <a:rPr lang="en-US"/>
              <a:pPr/>
              <a:t>7</a:t>
            </a:fld>
            <a:endParaRPr lang="en-US"/>
          </a:p>
        </p:txBody>
      </p:sp>
      <p:sp>
        <p:nvSpPr>
          <p:cNvPr id="264194" name="Rectangle 2"/>
          <p:cNvSpPr>
            <a:spLocks noGrp="1" noChangeArrowheads="1"/>
          </p:cNvSpPr>
          <p:nvPr>
            <p:ph type="title"/>
          </p:nvPr>
        </p:nvSpPr>
        <p:spPr/>
        <p:txBody>
          <a:bodyPr/>
          <a:lstStyle/>
          <a:p>
            <a:r>
              <a:rPr lang="en-US"/>
              <a:t>Sistem File</a:t>
            </a:r>
          </a:p>
        </p:txBody>
      </p:sp>
      <p:sp>
        <p:nvSpPr>
          <p:cNvPr id="264195" name="Rectangle 3"/>
          <p:cNvSpPr>
            <a:spLocks noChangeArrowheads="1"/>
          </p:cNvSpPr>
          <p:nvPr/>
        </p:nvSpPr>
        <p:spPr bwMode="auto">
          <a:xfrm>
            <a:off x="533400" y="1600200"/>
            <a:ext cx="8229600" cy="4419600"/>
          </a:xfrm>
          <a:prstGeom prst="rect">
            <a:avLst/>
          </a:prstGeom>
          <a:noFill/>
          <a:ln w="9525">
            <a:noFill/>
            <a:miter lim="800000"/>
            <a:headEnd/>
            <a:tailEnd/>
          </a:ln>
          <a:effectLst/>
        </p:spPr>
        <p:txBody>
          <a:bodyPr/>
          <a:lstStyle/>
          <a:p>
            <a:pPr marL="342900" indent="-342900" eaLnBrk="1" hangingPunct="1">
              <a:spcBef>
                <a:spcPct val="20000"/>
              </a:spcBef>
              <a:buClr>
                <a:srgbClr val="0000CC"/>
              </a:buClr>
              <a:buSzPct val="75000"/>
              <a:buFont typeface="Webdings" pitchFamily="18" charset="2"/>
              <a:buChar char="¿"/>
            </a:pPr>
            <a:r>
              <a:rPr lang="en-US" sz="2200" b="1">
                <a:latin typeface="Arial" charset="0"/>
              </a:rPr>
              <a:t>Ketergantungan Struktural dan Data</a:t>
            </a:r>
          </a:p>
          <a:p>
            <a:pPr marL="742950" lvl="1" indent="-285750" eaLnBrk="1" hangingPunct="1">
              <a:lnSpc>
                <a:spcPct val="90000"/>
              </a:lnSpc>
              <a:spcBef>
                <a:spcPct val="40000"/>
              </a:spcBef>
              <a:buClr>
                <a:schemeClr val="tx1"/>
              </a:buClr>
              <a:buSzPct val="75000"/>
              <a:buFont typeface="Symbol" pitchFamily="18" charset="2"/>
              <a:buChar char="¨"/>
            </a:pPr>
            <a:r>
              <a:rPr lang="en-US" sz="2200" b="1">
                <a:latin typeface="Arial" charset="0"/>
              </a:rPr>
              <a:t>Ketergantungan Struktural</a:t>
            </a:r>
          </a:p>
          <a:p>
            <a:pPr marL="742950" lvl="1" indent="-285750" algn="just" eaLnBrk="1" hangingPunct="1">
              <a:lnSpc>
                <a:spcPct val="85000"/>
              </a:lnSpc>
              <a:spcBef>
                <a:spcPct val="10000"/>
              </a:spcBef>
              <a:spcAft>
                <a:spcPct val="15000"/>
              </a:spcAft>
              <a:buClr>
                <a:schemeClr val="tx1"/>
              </a:buClr>
              <a:buSzPct val="75000"/>
              <a:buFont typeface="Symbol" pitchFamily="18" charset="2"/>
              <a:buNone/>
            </a:pPr>
            <a:r>
              <a:rPr lang="en-US" sz="2200">
                <a:latin typeface="Arial" charset="0"/>
              </a:rPr>
              <a:t>	Perubahan pada setiap struktur file memerlukan modifika- si pada semua program yang menggunakan file tersebut.</a:t>
            </a:r>
          </a:p>
          <a:p>
            <a:pPr marL="742950" lvl="1" indent="-285750" algn="just" eaLnBrk="1" hangingPunct="1">
              <a:lnSpc>
                <a:spcPct val="90000"/>
              </a:lnSpc>
              <a:spcBef>
                <a:spcPct val="10000"/>
              </a:spcBef>
              <a:buClr>
                <a:schemeClr val="tx1"/>
              </a:buClr>
              <a:buSzPct val="75000"/>
              <a:buFont typeface="Symbol" pitchFamily="18" charset="2"/>
              <a:buChar char="¨"/>
            </a:pPr>
            <a:r>
              <a:rPr lang="en-US" sz="2200" b="1">
                <a:latin typeface="Arial" charset="0"/>
              </a:rPr>
              <a:t>Ketergantungan Data</a:t>
            </a:r>
            <a:endParaRPr lang="en-US" sz="2200">
              <a:latin typeface="Arial" charset="0"/>
            </a:endParaRPr>
          </a:p>
          <a:p>
            <a:pPr marL="742950" lvl="1" indent="-285750" algn="just" eaLnBrk="1" hangingPunct="1">
              <a:lnSpc>
                <a:spcPct val="85000"/>
              </a:lnSpc>
              <a:spcBef>
                <a:spcPct val="10000"/>
              </a:spcBef>
              <a:spcAft>
                <a:spcPct val="15000"/>
              </a:spcAft>
              <a:buClr>
                <a:schemeClr val="tx1"/>
              </a:buClr>
              <a:buSzPct val="75000"/>
              <a:buFont typeface="Symbol" pitchFamily="18" charset="2"/>
              <a:buNone/>
            </a:pPr>
            <a:r>
              <a:rPr lang="en-US" sz="2200">
                <a:latin typeface="Arial" charset="0"/>
              </a:rPr>
              <a:t>	Perubahan pada setiap karakteristik data file memerlukan perubahan pada seluruh program yang mengakses data</a:t>
            </a:r>
            <a:r>
              <a:rPr lang="en-US" sz="2200" i="1">
                <a:latin typeface="Arial" charset="0"/>
              </a:rPr>
              <a:t>.</a:t>
            </a:r>
          </a:p>
          <a:p>
            <a:pPr marL="742950" lvl="1" indent="-285750" algn="just" eaLnBrk="1" hangingPunct="1">
              <a:lnSpc>
                <a:spcPct val="90000"/>
              </a:lnSpc>
              <a:spcBef>
                <a:spcPct val="10000"/>
              </a:spcBef>
              <a:spcAft>
                <a:spcPct val="15000"/>
              </a:spcAft>
              <a:buClr>
                <a:schemeClr val="tx1"/>
              </a:buClr>
              <a:buSzPct val="75000"/>
              <a:buFont typeface="Symbol" pitchFamily="18" charset="2"/>
              <a:buChar char="¨"/>
            </a:pPr>
            <a:r>
              <a:rPr lang="en-US" sz="2200">
                <a:latin typeface="Arial" charset="0"/>
              </a:rPr>
              <a:t>Arti ketergantungan data berbeda antara format data secara logika dan fisik.</a:t>
            </a:r>
          </a:p>
          <a:p>
            <a:pPr marL="742950" lvl="1" indent="-285750" algn="just" eaLnBrk="1" hangingPunct="1">
              <a:lnSpc>
                <a:spcPct val="85000"/>
              </a:lnSpc>
              <a:spcBef>
                <a:spcPct val="10000"/>
              </a:spcBef>
              <a:spcAft>
                <a:spcPct val="15000"/>
              </a:spcAft>
              <a:buClr>
                <a:schemeClr val="tx1"/>
              </a:buClr>
              <a:buSzPct val="75000"/>
              <a:buFont typeface="Symbol" pitchFamily="18" charset="2"/>
              <a:buChar char="¨"/>
            </a:pPr>
            <a:r>
              <a:rPr lang="en-US" sz="2200">
                <a:latin typeface="Arial" charset="0"/>
              </a:rPr>
              <a:t>Ketergantungan data membuat sistem file sangat tidak praktis bila dipandang dari segi pemrograman dan mana-jemen data.</a:t>
            </a:r>
          </a:p>
          <a:p>
            <a:pPr marL="742950" lvl="1" indent="-285750" eaLnBrk="1" hangingPunct="1">
              <a:lnSpc>
                <a:spcPct val="80000"/>
              </a:lnSpc>
              <a:spcBef>
                <a:spcPct val="20000"/>
              </a:spcBef>
              <a:buClr>
                <a:schemeClr val="tx1"/>
              </a:buClr>
              <a:buSzPct val="75000"/>
              <a:buFont typeface="Symbol" pitchFamily="18" charset="2"/>
              <a:buNone/>
            </a:pPr>
            <a:endParaRPr lang="en-US" sz="2200" i="1">
              <a:latin typeface="Arial"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4F8D4BA4-7262-40E1-93FE-B87617F8D7E0}" type="slidenum">
              <a:rPr lang="en-US"/>
              <a:pPr/>
              <a:t>8</a:t>
            </a:fld>
            <a:endParaRPr lang="en-US"/>
          </a:p>
        </p:txBody>
      </p:sp>
      <p:sp>
        <p:nvSpPr>
          <p:cNvPr id="265218" name="Rectangle 2"/>
          <p:cNvSpPr>
            <a:spLocks noGrp="1" noChangeArrowheads="1"/>
          </p:cNvSpPr>
          <p:nvPr>
            <p:ph type="title"/>
          </p:nvPr>
        </p:nvSpPr>
        <p:spPr/>
        <p:txBody>
          <a:bodyPr/>
          <a:lstStyle/>
          <a:p>
            <a:r>
              <a:rPr lang="en-US"/>
              <a:t>Sistem File</a:t>
            </a:r>
          </a:p>
        </p:txBody>
      </p:sp>
      <p:sp>
        <p:nvSpPr>
          <p:cNvPr id="265219" name="Rectangle 3"/>
          <p:cNvSpPr>
            <a:spLocks noChangeArrowheads="1"/>
          </p:cNvSpPr>
          <p:nvPr/>
        </p:nvSpPr>
        <p:spPr bwMode="auto">
          <a:xfrm>
            <a:off x="533400" y="1676400"/>
            <a:ext cx="8001000" cy="4038600"/>
          </a:xfrm>
          <a:prstGeom prst="rect">
            <a:avLst/>
          </a:prstGeom>
          <a:noFill/>
          <a:ln w="9525">
            <a:noFill/>
            <a:miter lim="800000"/>
            <a:headEnd/>
            <a:tailEnd/>
          </a:ln>
          <a:effectLst/>
        </p:spPr>
        <p:txBody>
          <a:bodyPr/>
          <a:lstStyle/>
          <a:p>
            <a:pPr marL="342900" indent="-342900" eaLnBrk="1" hangingPunct="1">
              <a:spcBef>
                <a:spcPct val="20000"/>
              </a:spcBef>
              <a:buClr>
                <a:srgbClr val="0000CC"/>
              </a:buClr>
              <a:buSzPct val="75000"/>
              <a:buFont typeface="Webdings" pitchFamily="18" charset="2"/>
              <a:buChar char="¿"/>
            </a:pPr>
            <a:r>
              <a:rPr lang="en-US" sz="2400" b="1">
                <a:latin typeface="Arial" charset="0"/>
              </a:rPr>
              <a:t>Redudansi Data</a:t>
            </a:r>
          </a:p>
          <a:p>
            <a:pPr marL="342900" indent="-342900" algn="just" eaLnBrk="1" hangingPunct="1">
              <a:spcBef>
                <a:spcPct val="20000"/>
              </a:spcBef>
              <a:buClr>
                <a:schemeClr val="tx1"/>
              </a:buClr>
              <a:buSzPct val="75000"/>
              <a:buFont typeface="Symbol" pitchFamily="18" charset="2"/>
              <a:buNone/>
            </a:pPr>
            <a:r>
              <a:rPr lang="en-US" sz="2200">
                <a:latin typeface="Arial" charset="0"/>
              </a:rPr>
              <a:t>	Redudansi data atau duplikasi data yang tidak terkontrol dapat menyebabkan terjadinya:</a:t>
            </a:r>
          </a:p>
          <a:p>
            <a:pPr marL="342900" indent="-342900" eaLnBrk="1" hangingPunct="1">
              <a:spcBef>
                <a:spcPct val="20000"/>
              </a:spcBef>
              <a:buClr>
                <a:srgbClr val="0000CC"/>
              </a:buClr>
              <a:buSzPct val="75000"/>
              <a:buFont typeface="Webdings" pitchFamily="18" charset="2"/>
              <a:buChar char="¿"/>
            </a:pPr>
            <a:r>
              <a:rPr lang="en-US" sz="2400" b="1">
                <a:latin typeface="Arial" charset="0"/>
              </a:rPr>
              <a:t>Ketidak-konsistenan Data</a:t>
            </a:r>
          </a:p>
          <a:p>
            <a:pPr marL="342900" indent="-342900" algn="just" eaLnBrk="1" hangingPunct="1">
              <a:spcBef>
                <a:spcPct val="20000"/>
              </a:spcBef>
              <a:buClr>
                <a:schemeClr val="tx1"/>
              </a:buClr>
              <a:buSzPct val="75000"/>
              <a:buFont typeface="Symbol" pitchFamily="18" charset="2"/>
              <a:buNone/>
            </a:pPr>
            <a:r>
              <a:rPr lang="en-US" sz="2200">
                <a:latin typeface="Arial" charset="0"/>
              </a:rPr>
              <a:t>	Ketidak-konsitenan (inkonsistensi) data adalah terjadinya perbedaan data (anomali data) yang direkam dalam file.</a:t>
            </a:r>
          </a:p>
          <a:p>
            <a:pPr marL="342900" indent="-342900" algn="just" eaLnBrk="1" hangingPunct="1">
              <a:spcBef>
                <a:spcPct val="20000"/>
              </a:spcBef>
              <a:buClr>
                <a:schemeClr val="tx1"/>
              </a:buClr>
              <a:buSzPct val="75000"/>
              <a:buFont typeface="Symbol" pitchFamily="18" charset="2"/>
              <a:buNone/>
            </a:pPr>
            <a:r>
              <a:rPr lang="en-US" sz="2200">
                <a:latin typeface="Arial" charset="0"/>
              </a:rPr>
              <a:t>	Anomali dapat terjadi pada saat :</a:t>
            </a:r>
          </a:p>
          <a:p>
            <a:pPr marL="676275" lvl="1" indent="-328613" algn="just" eaLnBrk="1" hangingPunct="1">
              <a:spcBef>
                <a:spcPct val="5000"/>
              </a:spcBef>
              <a:buClr>
                <a:schemeClr val="tx1"/>
              </a:buClr>
              <a:buFont typeface="Wingdings" pitchFamily="2" charset="2"/>
              <a:buChar char="§"/>
            </a:pPr>
            <a:r>
              <a:rPr lang="en-US" sz="2200">
                <a:latin typeface="Arial" charset="0"/>
              </a:rPr>
              <a:t>Penyisipan data (</a:t>
            </a:r>
            <a:r>
              <a:rPr lang="en-US" sz="2200" i="1">
                <a:latin typeface="Arial" charset="0"/>
              </a:rPr>
              <a:t>insert</a:t>
            </a:r>
            <a:r>
              <a:rPr lang="en-US" sz="2200">
                <a:latin typeface="Arial" charset="0"/>
              </a:rPr>
              <a:t>)</a:t>
            </a:r>
          </a:p>
          <a:p>
            <a:pPr marL="676275" lvl="1" indent="-328613" algn="just" eaLnBrk="1" hangingPunct="1">
              <a:spcBef>
                <a:spcPct val="5000"/>
              </a:spcBef>
              <a:buClr>
                <a:schemeClr val="tx1"/>
              </a:buClr>
              <a:buFont typeface="Wingdings" pitchFamily="2" charset="2"/>
              <a:buChar char="§"/>
            </a:pPr>
            <a:r>
              <a:rPr lang="en-US" sz="2200">
                <a:latin typeface="Arial" charset="0"/>
              </a:rPr>
              <a:t>Pengeditan data (</a:t>
            </a:r>
            <a:r>
              <a:rPr lang="en-US" sz="2200" i="1">
                <a:latin typeface="Arial" charset="0"/>
              </a:rPr>
              <a:t>edit</a:t>
            </a:r>
            <a:r>
              <a:rPr lang="en-US" sz="2200">
                <a:latin typeface="Arial" charset="0"/>
              </a:rPr>
              <a:t>)</a:t>
            </a:r>
          </a:p>
          <a:p>
            <a:pPr marL="676275" lvl="1" indent="-328613" algn="just" eaLnBrk="1" hangingPunct="1">
              <a:spcBef>
                <a:spcPct val="5000"/>
              </a:spcBef>
              <a:buClr>
                <a:schemeClr val="tx1"/>
              </a:buClr>
              <a:buFont typeface="Wingdings" pitchFamily="2" charset="2"/>
              <a:buChar char="§"/>
            </a:pPr>
            <a:r>
              <a:rPr lang="en-US" sz="2200">
                <a:latin typeface="Arial" charset="0"/>
              </a:rPr>
              <a:t>Penghapusan data (</a:t>
            </a:r>
            <a:r>
              <a:rPr lang="en-US" sz="2200" i="1">
                <a:latin typeface="Arial" charset="0"/>
              </a:rPr>
              <a:t>delete</a:t>
            </a:r>
            <a:r>
              <a:rPr lang="en-US" sz="2200">
                <a:latin typeface="Arial" charset="0"/>
              </a:rPr>
              <a: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F0B44F3A-045E-4199-BC9F-CE84E615913E}" type="slidenum">
              <a:rPr lang="en-US"/>
              <a:pPr/>
              <a:t>9</a:t>
            </a:fld>
            <a:endParaRPr lang="en-US"/>
          </a:p>
        </p:txBody>
      </p:sp>
      <p:sp>
        <p:nvSpPr>
          <p:cNvPr id="261122" name="Rectangle 2"/>
          <p:cNvSpPr>
            <a:spLocks noGrp="1" noChangeArrowheads="1"/>
          </p:cNvSpPr>
          <p:nvPr>
            <p:ph type="title"/>
          </p:nvPr>
        </p:nvSpPr>
        <p:spPr/>
        <p:txBody>
          <a:bodyPr/>
          <a:lstStyle/>
          <a:p>
            <a:r>
              <a:rPr lang="en-US"/>
              <a:t>Sistem File</a:t>
            </a:r>
          </a:p>
        </p:txBody>
      </p:sp>
      <p:sp>
        <p:nvSpPr>
          <p:cNvPr id="261123" name="Rectangle 3"/>
          <p:cNvSpPr>
            <a:spLocks noChangeArrowheads="1"/>
          </p:cNvSpPr>
          <p:nvPr/>
        </p:nvSpPr>
        <p:spPr bwMode="auto">
          <a:xfrm>
            <a:off x="457200" y="1524000"/>
            <a:ext cx="8305800" cy="4495800"/>
          </a:xfrm>
          <a:prstGeom prst="rect">
            <a:avLst/>
          </a:prstGeom>
          <a:noFill/>
          <a:ln w="9525">
            <a:noFill/>
            <a:miter lim="800000"/>
            <a:headEnd/>
            <a:tailEnd/>
          </a:ln>
          <a:effectLst/>
        </p:spPr>
        <p:txBody>
          <a:bodyPr/>
          <a:lstStyle/>
          <a:p>
            <a:pPr marL="347663" indent="-347663" eaLnBrk="1" hangingPunct="1">
              <a:spcBef>
                <a:spcPct val="20000"/>
              </a:spcBef>
              <a:buClr>
                <a:srgbClr val="0000CC"/>
              </a:buClr>
              <a:buSzPct val="75000"/>
              <a:buFont typeface="Webdings" pitchFamily="18" charset="2"/>
              <a:buChar char="¿"/>
            </a:pPr>
            <a:r>
              <a:rPr lang="en-US" sz="2200" b="1">
                <a:latin typeface="Arial" charset="0"/>
              </a:rPr>
              <a:t>Kelemahan Sistem File Tradisonal:</a:t>
            </a:r>
          </a:p>
          <a:p>
            <a:pPr marL="798513" lvl="1" indent="-336550" algn="just" eaLnBrk="1" hangingPunct="1">
              <a:lnSpc>
                <a:spcPct val="90000"/>
              </a:lnSpc>
              <a:spcBef>
                <a:spcPct val="20000"/>
              </a:spcBef>
              <a:spcAft>
                <a:spcPct val="20000"/>
              </a:spcAft>
              <a:buClr>
                <a:schemeClr val="tx1"/>
              </a:buClr>
              <a:buSzPct val="75000"/>
              <a:buFont typeface="Symbol" pitchFamily="18" charset="2"/>
              <a:buAutoNum type="arabicPeriod"/>
            </a:pPr>
            <a:r>
              <a:rPr lang="en-US" sz="2200">
                <a:latin typeface="Arial" charset="0"/>
              </a:rPr>
              <a:t>Duplikasi data (</a:t>
            </a:r>
            <a:r>
              <a:rPr lang="en-US" sz="2200" i="1">
                <a:latin typeface="Arial" charset="0"/>
              </a:rPr>
              <a:t>data redundancy</a:t>
            </a:r>
            <a:r>
              <a:rPr lang="en-US" sz="2200">
                <a:latin typeface="Arial" charset="0"/>
              </a:rPr>
              <a:t>) dan Ketidak-konsistenan data (</a:t>
            </a:r>
            <a:r>
              <a:rPr lang="en-US" sz="2200" i="1">
                <a:latin typeface="Arial" charset="0"/>
              </a:rPr>
              <a:t>data inconsistency</a:t>
            </a:r>
            <a:r>
              <a:rPr lang="en-US" sz="2200">
                <a:latin typeface="Arial" charset="0"/>
              </a:rPr>
              <a:t>). karena file-file dan program aplikasi disusun oleh programer yang berbeda, sejumlah informasi mungkin memiliki duplikasi dalam beberapa file.</a:t>
            </a:r>
          </a:p>
          <a:p>
            <a:pPr marL="798513" lvl="1" indent="-336550" algn="just" eaLnBrk="1" hangingPunct="1">
              <a:lnSpc>
                <a:spcPct val="90000"/>
              </a:lnSpc>
              <a:spcBef>
                <a:spcPct val="20000"/>
              </a:spcBef>
              <a:spcAft>
                <a:spcPct val="20000"/>
              </a:spcAft>
              <a:buClr>
                <a:schemeClr val="tx1"/>
              </a:buClr>
              <a:buSzPct val="75000"/>
              <a:buFont typeface="Symbol" pitchFamily="18" charset="2"/>
              <a:buAutoNum type="arabicPeriod"/>
            </a:pPr>
            <a:r>
              <a:rPr lang="en-US" sz="2200">
                <a:latin typeface="Arial" charset="0"/>
              </a:rPr>
              <a:t>Kesukaran dalam mengakses data (</a:t>
            </a:r>
            <a:r>
              <a:rPr lang="en-US" sz="2200" i="1">
                <a:latin typeface="Arial" charset="0"/>
              </a:rPr>
              <a:t>access data</a:t>
            </a:r>
            <a:r>
              <a:rPr lang="en-US" sz="2200">
                <a:latin typeface="Arial" charset="0"/>
              </a:rPr>
              <a:t>). Munculnya permintaan-permintaan baru yang tidak dianti-sipasi sewaktu membuat program aplikasi, sehingga tidak memungkinkan untuk pengambilan data.</a:t>
            </a:r>
          </a:p>
          <a:p>
            <a:pPr marL="798513" lvl="1" indent="-336550" algn="just" eaLnBrk="1" hangingPunct="1">
              <a:lnSpc>
                <a:spcPct val="90000"/>
              </a:lnSpc>
              <a:spcBef>
                <a:spcPct val="20000"/>
              </a:spcBef>
              <a:buClr>
                <a:schemeClr val="tx1"/>
              </a:buClr>
              <a:buSzPct val="75000"/>
              <a:buFont typeface="Symbol" pitchFamily="18" charset="2"/>
              <a:buAutoNum type="arabicPeriod"/>
            </a:pPr>
            <a:r>
              <a:rPr lang="en-US" sz="2200">
                <a:latin typeface="Arial" charset="0"/>
              </a:rPr>
              <a:t>Data terisolir (</a:t>
            </a:r>
            <a:r>
              <a:rPr lang="en-US" sz="2200" i="1">
                <a:latin typeface="Arial" charset="0"/>
              </a:rPr>
              <a:t>isolation data</a:t>
            </a:r>
            <a:r>
              <a:rPr lang="en-US" sz="2200">
                <a:latin typeface="Arial" charset="0"/>
              </a:rPr>
              <a:t>) karena data tersebar dalam berbagai file. File-file tersebut mungkin memiliki format data yang berbeda-beda, sehingga sulit membuat program aplikasi baru untuk mengambil data yang sesuai.</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evel">
  <a:themeElements>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fontScheme name="Level">
      <a:majorFont>
        <a:latin typeface="Garamond"/>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Level</Template>
  <TotalTime>1648</TotalTime>
  <Words>1299</Words>
  <Application>Microsoft Office PowerPoint</Application>
  <PresentationFormat>On-screen Show (4:3)</PresentationFormat>
  <Paragraphs>205</Paragraphs>
  <Slides>30</Slides>
  <Notes>1</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30</vt:i4>
      </vt:variant>
    </vt:vector>
  </HeadingPairs>
  <TitlesOfParts>
    <vt:vector size="40" baseType="lpstr">
      <vt:lpstr>Arial</vt:lpstr>
      <vt:lpstr>Garamond</vt:lpstr>
      <vt:lpstr>Monotype Sorts</vt:lpstr>
      <vt:lpstr>Symbol</vt:lpstr>
      <vt:lpstr>Times New Roman</vt:lpstr>
      <vt:lpstr>Verdana</vt:lpstr>
      <vt:lpstr>Webdings</vt:lpstr>
      <vt:lpstr>Wingdings</vt:lpstr>
      <vt:lpstr>Level</vt:lpstr>
      <vt:lpstr>Document</vt:lpstr>
      <vt:lpstr>Sistem Basis Data  (1240043)</vt:lpstr>
      <vt:lpstr>Deskripsi</vt:lpstr>
      <vt:lpstr>Tujuan Instruksional Khusus (TIK)</vt:lpstr>
      <vt:lpstr>Sistem File</vt:lpstr>
      <vt:lpstr>Sistem File</vt:lpstr>
      <vt:lpstr>Sistem File</vt:lpstr>
      <vt:lpstr>Sistem File</vt:lpstr>
      <vt:lpstr>Sistem File</vt:lpstr>
      <vt:lpstr>Sistem File</vt:lpstr>
      <vt:lpstr>Sistem File</vt:lpstr>
      <vt:lpstr>Sistem File</vt:lpstr>
      <vt:lpstr>Sistem Basis Data</vt:lpstr>
      <vt:lpstr>Sistem Basis Data</vt:lpstr>
      <vt:lpstr>Sistem Basis Data</vt:lpstr>
      <vt:lpstr>Sistem Basis Data</vt:lpstr>
      <vt:lpstr>Sistem Basis Data</vt:lpstr>
      <vt:lpstr>Sistem Basis Data</vt:lpstr>
      <vt:lpstr>Sistem Basis Data</vt:lpstr>
      <vt:lpstr>Sistem Basis Data</vt:lpstr>
      <vt:lpstr>Sistem Basis Data</vt:lpstr>
      <vt:lpstr>Sistem Basis Data</vt:lpstr>
      <vt:lpstr>Sistem Basis Data</vt:lpstr>
      <vt:lpstr>Sistem Basis Data</vt:lpstr>
      <vt:lpstr>Sistem Basis Data</vt:lpstr>
      <vt:lpstr>Ringkasan Materi</vt:lpstr>
      <vt:lpstr>Ringkasan Materi</vt:lpstr>
      <vt:lpstr>Ringkasan Materi</vt:lpstr>
      <vt:lpstr>Ringkasan Materi</vt:lpstr>
      <vt:lpstr>Soal Latihan</vt:lpstr>
      <vt:lpstr>Referensi</vt:lpstr>
    </vt:vector>
  </TitlesOfParts>
  <Company>FTI - UAJY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JARINGAN KOMPUTER</dc:title>
  <dc:creator>Lab Jaringan Komputer</dc:creator>
  <cp:lastModifiedBy>Windows User</cp:lastModifiedBy>
  <cp:revision>71</cp:revision>
  <cp:lastPrinted>2002-09-06T05:14:34Z</cp:lastPrinted>
  <dcterms:created xsi:type="dcterms:W3CDTF">2002-08-30T16:30:15Z</dcterms:created>
  <dcterms:modified xsi:type="dcterms:W3CDTF">2018-08-16T07:00:12Z</dcterms:modified>
</cp:coreProperties>
</file>