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sldIdLst>
    <p:sldId id="256" r:id="rId4"/>
    <p:sldId id="257" r:id="rId5"/>
    <p:sldId id="258" r:id="rId6"/>
    <p:sldId id="281" r:id="rId7"/>
    <p:sldId id="266" r:id="rId8"/>
    <p:sldId id="275" r:id="rId9"/>
    <p:sldId id="280" r:id="rId10"/>
    <p:sldId id="267" r:id="rId11"/>
    <p:sldId id="276" r:id="rId12"/>
    <p:sldId id="282" r:id="rId13"/>
    <p:sldId id="277" r:id="rId14"/>
    <p:sldId id="268" r:id="rId15"/>
    <p:sldId id="269" r:id="rId16"/>
    <p:sldId id="270" r:id="rId17"/>
    <p:sldId id="271" r:id="rId18"/>
    <p:sldId id="278" r:id="rId19"/>
    <p:sldId id="279" r:id="rId20"/>
    <p:sldId id="283" r:id="rId21"/>
    <p:sldId id="284" r:id="rId22"/>
    <p:sldId id="285" r:id="rId23"/>
    <p:sldId id="286" r:id="rId24"/>
    <p:sldId id="287" r:id="rId25"/>
    <p:sldId id="288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66FF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30" autoAdjust="0"/>
  </p:normalViewPr>
  <p:slideViewPr>
    <p:cSldViewPr>
      <p:cViewPr varScale="1">
        <p:scale>
          <a:sx n="42" d="100"/>
          <a:sy n="42" d="100"/>
        </p:scale>
        <p:origin x="-10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6B83C-1A2E-4BAE-9F5B-10CDA5625F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3B385-41B3-40FD-99DF-62B747365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1F3CB-FE1F-4967-B15E-089F42EA8C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B3ED0-0CF4-4FFA-81DD-4137F330B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BF9692-AF61-429C-836B-E094D9F5CE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564CA-61C6-4662-8EE1-1A931757A9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1BBAB-01DF-4085-8E26-C3284C3322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1BC0D-65BD-4D83-8245-BD137B2143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2F6DC-7FE3-4DCC-AA3C-3DDBC1FF07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8BFCC-50CD-4D3A-980A-6FB9D68046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429FA-DBFE-467E-AA98-60713F3B4D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B40D8-CBCE-475C-B681-7B1AC60DC8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0B703-6BB7-4460-9517-E1CC4D9591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4BA0F-C808-417A-963E-FF9F37891B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885D52-83C5-45D6-87D9-6F654E3A4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1021A-F3A1-4E8A-A53C-6199BFC17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0809D-6245-449E-AE5B-B2B33DD675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C2D7B-D94F-4F28-BD70-0E56493483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827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7827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CA78B-8373-43E1-8588-88E7E78892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CEB23-A535-4BF4-92AF-C2C2692104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EDD19-A565-4AE4-986B-D8F31B5C1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EE710-4AB6-4B38-BC46-4D90D8126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FB56F-C142-4CCE-9452-72D0669353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D6E9F-2529-42ED-82F0-54294E0720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57801-443D-461D-B9E5-B4B9CB029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E294A-FE68-4621-A47F-74FC2C80A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457200"/>
            <a:ext cx="21145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1912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8F063-2B21-4FFB-93E9-43CCF9930A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5B9EF-9C25-482B-A979-C547FA70AB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AF9A8-0CA9-4203-9BB3-A33810A1DD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151D9-D42B-4613-A3E4-A282C39F12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E2122-7A00-45DB-80E7-155ECC5BCD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ACDA0-634A-4A9D-88D4-DFEEA1F51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ED168-B9A9-4E48-B0B7-8C87AB034A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D6CC3C-537D-43C0-B430-5EAA5DC9EC7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C50A15E-799E-4D4F-80B3-9BB0B669D68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8276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C96E48-C798-4C39-901B-4A5F81A9D1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gif"/><Relationship Id="rId4" Type="http://schemas.openxmlformats.org/officeDocument/2006/relationships/image" Target="../media/image8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130425"/>
            <a:ext cx="8915400" cy="1908175"/>
          </a:xfrm>
        </p:spPr>
        <p:txBody>
          <a:bodyPr/>
          <a:lstStyle/>
          <a:p>
            <a:r>
              <a:rPr lang="en-US" sz="6000" dirty="0" smtClean="0"/>
              <a:t>MEMAHAMI</a:t>
            </a:r>
            <a:br>
              <a:rPr lang="en-US" sz="6000" dirty="0" smtClean="0"/>
            </a:br>
            <a:r>
              <a:rPr lang="en-US" sz="6000" dirty="0" smtClean="0"/>
              <a:t>LAPORAN KEUANGAN</a:t>
            </a:r>
            <a:endParaRPr lang="en-US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Laporan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r>
              <a:rPr lang="en-US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Perubahan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Modal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sv-SE" sz="2400" dirty="0" smtClean="0"/>
              <a:t>aktivitas pembiayaan dan investasi, tanpa memandang apakah transaksi tersebut</a:t>
            </a:r>
          </a:p>
          <a:p>
            <a:pPr>
              <a:buNone/>
            </a:pPr>
            <a:r>
              <a:rPr lang="sv-SE" sz="2400" dirty="0" smtClean="0"/>
              <a:t>berpengaruh langsung pada kas atau unsur-unsur modal kerja lainnya. Transaksi </a:t>
            </a:r>
            <a:r>
              <a:rPr lang="en-US" sz="2400" dirty="0" smtClean="0"/>
              <a:t>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mempengaruhi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/modal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endParaRPr lang="en-US" sz="2400" dirty="0" smtClean="0"/>
          </a:p>
          <a:p>
            <a:pPr>
              <a:buNone/>
            </a:pPr>
            <a:r>
              <a:rPr lang="fi-FI" sz="2400" dirty="0" smtClean="0"/>
              <a:t>ditunjukkan dalam laporan perubahan posisi keuangan, antara lain:</a:t>
            </a:r>
          </a:p>
          <a:p>
            <a:pPr>
              <a:buNone/>
            </a:pPr>
            <a:r>
              <a:rPr lang="en-US" sz="2400" dirty="0" smtClean="0"/>
              <a:t>1) </a:t>
            </a:r>
            <a:r>
              <a:rPr lang="en-US" sz="2400" dirty="0" err="1" smtClean="0"/>
              <a:t>pembelian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aktiva</a:t>
            </a:r>
            <a:r>
              <a:rPr lang="en-US" sz="2400" dirty="0" smtClean="0"/>
              <a:t> </a:t>
            </a:r>
            <a:r>
              <a:rPr lang="en-US" sz="2400" dirty="0" err="1" smtClean="0"/>
              <a:t>tetap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mengeluarkan</a:t>
            </a:r>
            <a:r>
              <a:rPr lang="en-US" sz="2400" dirty="0" smtClean="0"/>
              <a:t> </a:t>
            </a:r>
            <a:r>
              <a:rPr lang="en-US" sz="2400" dirty="0" err="1" smtClean="0"/>
              <a:t>saham</a:t>
            </a:r>
            <a:r>
              <a:rPr lang="en-US" sz="2400" dirty="0" smtClean="0"/>
              <a:t>,</a:t>
            </a:r>
          </a:p>
          <a:p>
            <a:pPr>
              <a:buNone/>
            </a:pPr>
            <a:r>
              <a:rPr lang="en-US" sz="2400" dirty="0" smtClean="0"/>
              <a:t>2) </a:t>
            </a:r>
            <a:r>
              <a:rPr lang="en-US" sz="2400" dirty="0" err="1" smtClean="0"/>
              <a:t>konversi</a:t>
            </a:r>
            <a:r>
              <a:rPr lang="en-US" sz="2400" dirty="0" smtClean="0"/>
              <a:t> </a:t>
            </a:r>
            <a:r>
              <a:rPr lang="en-US" sz="2400" dirty="0" err="1" smtClean="0"/>
              <a:t>utang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modal </a:t>
            </a:r>
            <a:r>
              <a:rPr lang="en-US" sz="2400" dirty="0" err="1" smtClean="0"/>
              <a:t>saham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28625" y="1143000"/>
          <a:ext cx="8358246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0779"/>
                <a:gridCol w="218746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ALLIED FOOD PRODUCT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LAPORAN PERUBAHAN MODAL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31 DESEMBER 2002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(JUTA DOLLAR)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ditahan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31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Desember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2001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                    710,0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ditambah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: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2002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113,5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dikurangi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: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dividen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(57,5)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ditahan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31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Desember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2002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766,0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362200" y="152400"/>
            <a:ext cx="4457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LAPORAN ARUS KAS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914400"/>
            <a:ext cx="7696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Menunjukkan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penggunaan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selama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periode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tertentu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diklasifikasi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menurut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Operasi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Investasi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Pendanaan</a:t>
            </a:r>
            <a:endParaRPr lang="en-US" sz="2400" dirty="0" smtClean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>
              <a:buBlip>
                <a:blip r:embed="rId3"/>
              </a:buBlip>
            </a:pPr>
            <a:endParaRPr lang="en-US" sz="2400" dirty="0" smtClean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Informasi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arus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berguna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sebagai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dasar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menilai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kemampuan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menghasilkan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setara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serta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kepastian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perolehannya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>
              <a:buBlip>
                <a:blip r:embed="rId3"/>
              </a:buBlip>
            </a:pP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Informasi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ini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terutama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penting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bagi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para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investor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pemberi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pinjaman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karena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kemampuan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membayar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bukan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berasal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tingginya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laba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namun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tersedianya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114800" y="0"/>
            <a:ext cx="4457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LAPORAN ARUS KAS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762000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ARUS KAS DARI AKTIVITAS OPERASI</a:t>
            </a:r>
          </a:p>
          <a:p>
            <a:pPr marL="457200" indent="-457200">
              <a:buSzPct val="75000"/>
              <a:buBlip>
                <a:blip r:embed="rId3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Terutama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diperoleh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utama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penghasilan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perusahaan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457200" indent="-457200">
              <a:buSzPct val="75000"/>
              <a:buBlip>
                <a:blip r:embed="rId3"/>
              </a:buBlip>
            </a:pP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457200" indent="-457200">
              <a:buSzPct val="75000"/>
              <a:buBlip>
                <a:blip r:embed="rId3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Arus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biasanya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berasal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transaksi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peristiwa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lain yang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mempengaruhi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penetapan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laba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(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rugi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)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bersih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antara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lain:</a:t>
            </a: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transaksi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penjualan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Pembayaran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kepada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pemasok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karyawan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bunga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beban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operasional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pajak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penghasilan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endParaRPr lang="en-US" sz="2400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114800" y="0"/>
            <a:ext cx="4457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LAPORAN ARUS KAS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762000"/>
            <a:ext cx="762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ARUS KAS DARI AKTIVITAS INVESTASI</a:t>
            </a:r>
          </a:p>
          <a:p>
            <a:pPr marL="457200" indent="-457200">
              <a:buSzPct val="75000"/>
              <a:buBlip>
                <a:blip r:embed="rId3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Mencerminkan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pengeluaran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sehubungan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dengan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perolehan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pelepasan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sumberdaya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bertujuan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untuk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menghasilkan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pendapatan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arus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masa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depan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antara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lain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berasal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:</a:t>
            </a: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Transaksi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pembelian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penjualan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aktiva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tetap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Aktiva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tidak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berwujud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Investasi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jangka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panjang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5"/>
              </a:buBlip>
            </a:pPr>
            <a:endParaRPr lang="en-US" sz="24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180344"/>
            <a:ext cx="731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Catatan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:</a:t>
            </a:r>
          </a:p>
          <a:p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Bila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terdapat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laba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/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rugi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karena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penjualan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aktiva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terkait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dengan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investasi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pada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laporan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maka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sebesar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laba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/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rugi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terkait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dipindahkan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operasi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ke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aktivitas</a:t>
            </a:r>
            <a:r>
              <a:rPr lang="en-US" sz="2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investasi</a:t>
            </a:r>
            <a:endParaRPr lang="en-US" sz="2400" dirty="0" smtClean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endParaRPr lang="en-US" sz="2400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114800" y="0"/>
            <a:ext cx="4457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LAPORAN ARUS KAS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762000"/>
            <a:ext cx="7620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ARUS KAS DARI AKTIVITAS PENDANAAN</a:t>
            </a:r>
          </a:p>
          <a:p>
            <a:pPr marL="457200" indent="-457200">
              <a:buSzPct val="75000"/>
              <a:buBlip>
                <a:blip r:embed="rId3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Merupakan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pengeluaran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sehubungan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dengan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transaksi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pendanaan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pemegang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saham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kreditur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antara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lain:</a:t>
            </a: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kas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penerbitan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saham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obligasi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Pembayaran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dividen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4"/>
              </a:buBlip>
            </a:pP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Penerimaan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pelunasan</a:t>
            </a:r>
            <a:r>
              <a:rPr lang="en-US" sz="2400" dirty="0" smtClean="0">
                <a:solidFill>
                  <a:schemeClr val="accent5">
                    <a:lumMod val="2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25000"/>
                  </a:schemeClr>
                </a:solidFill>
              </a:rPr>
              <a:t>pinjaman</a:t>
            </a:r>
            <a:endParaRPr lang="en-US" sz="2400" dirty="0" smtClean="0">
              <a:solidFill>
                <a:schemeClr val="accent5">
                  <a:lumMod val="25000"/>
                </a:schemeClr>
              </a:solidFill>
            </a:endParaRPr>
          </a:p>
          <a:p>
            <a:pPr marL="914400" lvl="1" indent="-457200">
              <a:buSzPct val="75000"/>
              <a:buBlip>
                <a:blip r:embed="rId5"/>
              </a:buBlip>
            </a:pPr>
            <a:endParaRPr lang="en-US" sz="2400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00063" y="214313"/>
          <a:ext cx="7786742" cy="489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92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ALLIED FOOD PRODUCT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LAPORAN ARUS KAS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TAHUN  2002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(JUTA DOLLAR)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AKTIVITAS OPERASI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sebelum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              117,5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Ditambah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Penyusutan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100,0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dagang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30,0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ditangguhkan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Dikurangi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piutang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dagang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(60,0)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        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sediaan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(200,0)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Kas</a:t>
                      </a:r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tersedia</a:t>
                      </a:r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utk</a:t>
                      </a:r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aktivitas</a:t>
                      </a:r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operasi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</a:rPr>
                        <a:t>(2,5)</a:t>
                      </a:r>
                      <a:endParaRPr lang="en-US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85800" y="533400"/>
          <a:ext cx="7786742" cy="526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792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ALLIED FOOD PRODUCT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LAPORAN ARUS KAS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TAHUN  2002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(JUTA DOLLAR)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AKTIVITAS INVESTASI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Pembelian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aset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(230,0)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AKTIVITAS PENDANAAN</a:t>
                      </a:r>
                      <a:endParaRPr lang="en-US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dagang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50,0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Penambahan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obligasi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174,0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Pembayaran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dividen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(61,5)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Kas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dari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aktivitas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pendanaan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162,5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Penurunan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kas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(70,0)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Kas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awal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tahun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80,0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70C0"/>
                          </a:solidFill>
                        </a:rPr>
                        <a:t>Kas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70C0"/>
                          </a:solidFill>
                        </a:rPr>
                        <a:t>akhir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70C0"/>
                          </a:solidFill>
                        </a:rPr>
                        <a:t>tahun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10,0</a:t>
                      </a:r>
                      <a:endParaRPr lang="en-US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828800" y="0"/>
            <a:ext cx="52453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KONSEP DASAR AKUNTANSI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1981200"/>
            <a:ext cx="701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bg1">
                    <a:lumMod val="75000"/>
                  </a:schemeClr>
                </a:solidFill>
              </a:rPr>
              <a:t>Dalam konsep kesatuan usaha ini, perusahaan merupakan suatu kesatuan</a:t>
            </a:r>
          </a:p>
          <a:p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ekonomi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terpisah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pihak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berkepentingan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dengan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sumber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Artinya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terpisah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pemilik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terpisah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dari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karyawan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terpisah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pula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dari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pada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direksi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Sehingga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fi-FI" sz="2400" dirty="0" smtClean="0">
                <a:solidFill>
                  <a:schemeClr val="bg1">
                    <a:lumMod val="75000"/>
                  </a:schemeClr>
                </a:solidFill>
              </a:rPr>
              <a:t>perusahaan dianggap sebagai satu kesatuan usaha.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5400" y="914400"/>
            <a:ext cx="6280887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Konsep Kesatuan Usaha 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90600" y="1225689"/>
            <a:ext cx="7010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Artinya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konsep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ini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adalah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setiap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transaksi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pembelian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satu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barang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harus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dicatat</a:t>
            </a: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sebesar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harga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perolehan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tersebut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Contohnya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dibeli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sebuah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mesin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seharga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Rp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9.500.000,00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sebelum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operasi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masih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diperlukan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biaya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pemasangan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Rp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  <a:r>
              <a:rPr lang="sv-SE" sz="2400" dirty="0" smtClean="0">
                <a:solidFill>
                  <a:schemeClr val="bg1">
                    <a:lumMod val="75000"/>
                  </a:schemeClr>
                </a:solidFill>
              </a:rPr>
              <a:t>400.000,00 maka harga perolehan menjadi Rp. 9.900.000,00</a:t>
            </a:r>
          </a:p>
          <a:p>
            <a:r>
              <a:rPr lang="sv-SE" sz="2400" dirty="0" smtClean="0">
                <a:solidFill>
                  <a:schemeClr val="bg1">
                    <a:lumMod val="75000"/>
                  </a:schemeClr>
                </a:solidFill>
              </a:rPr>
              <a:t> (Rp.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9.500.000,00 +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Rp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400.000,00).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Sehingga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nilai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inilah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dicatat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akuntansi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</a:p>
          <a:p>
            <a:pPr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Harga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perolehan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adalah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jumlah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uang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dikeluarkan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untuk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memperoleh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satu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unit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barang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jasa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pertukaran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sampai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barang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tersebut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siap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dipakai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381000"/>
            <a:ext cx="6280887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Konsep Harga Perolehan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ACUAN LAPORAN KEUANGAN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1" y="2209800"/>
            <a:ext cx="830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diterbitkan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Indonesia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disajikan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dikodifikasi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Dewan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endParaRPr lang="en-US" sz="2400" dirty="0" smtClean="0"/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endParaRPr lang="en-US" sz="2400" dirty="0"/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Auditor </a:t>
            </a:r>
            <a:r>
              <a:rPr lang="en-US" sz="2400" dirty="0" err="1" smtClean="0"/>
              <a:t>Independen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kalimat</a:t>
            </a:r>
            <a:r>
              <a:rPr lang="en-US" sz="2400" dirty="0" smtClean="0"/>
              <a:t>: 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Disajikan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 smtClean="0"/>
              <a:t>akuntansi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berlaku</a:t>
            </a:r>
            <a:r>
              <a:rPr lang="en-US" sz="2400" dirty="0" smtClean="0"/>
              <a:t>      </a:t>
            </a:r>
          </a:p>
          <a:p>
            <a:pPr>
              <a:buClr>
                <a:schemeClr val="tx1"/>
              </a:buClr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Indonesia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90600" y="1225689"/>
            <a:ext cx="701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Perusahaan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melakukan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kegiatan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usahanya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tentunya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berupaya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untuk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melaksanakan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kegiatan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secara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berkesinambungan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terus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menerus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Dalam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proses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usaha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itu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senantiasa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dibuat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laporan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perusahaan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endParaRPr lang="en-US" sz="24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Laporan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keuangan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disusun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secara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berkala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yang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berisi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informasi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tentang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kemajuan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atau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kemunduran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1">
                    <a:lumMod val="75000"/>
                  </a:schemeClr>
                </a:solidFill>
              </a:rPr>
              <a:t>usaha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200" y="381000"/>
            <a:ext cx="6280887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Konsep Harga Perolehan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14400" y="17526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Pengukuran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nilai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uang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artinya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seluruh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informasi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utama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laporan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keuangan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itu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diukur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dengan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satuan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ukur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uang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karena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uang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sudah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umum</a:t>
            </a:r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err="1" smtClean="0">
                <a:solidFill>
                  <a:srgbClr val="0070C0"/>
                </a:solidFill>
              </a:rPr>
              <a:t>digunakan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untuk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mengukur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aktiva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kewajiban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perusahaan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serta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perubahannya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381000"/>
            <a:ext cx="7358105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Konsep Pengukuran dg Uang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14400" y="1752600"/>
            <a:ext cx="701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Penetapan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beban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pendapatan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perusahaan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diakui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periode</a:t>
            </a:r>
            <a:r>
              <a:rPr lang="en-US" sz="2400" dirty="0" smtClean="0">
                <a:solidFill>
                  <a:srgbClr val="0070C0"/>
                </a:solidFill>
              </a:rPr>
              <a:t> yang </a:t>
            </a:r>
            <a:r>
              <a:rPr lang="en-US" sz="2400" dirty="0" err="1" smtClean="0">
                <a:solidFill>
                  <a:srgbClr val="0070C0"/>
                </a:solidFill>
              </a:rPr>
              <a:t>bersangkutan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sehingga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beban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pendapatan</a:t>
            </a:r>
            <a:r>
              <a:rPr lang="en-US" sz="2400" dirty="0" smtClean="0">
                <a:solidFill>
                  <a:srgbClr val="0070C0"/>
                </a:solidFill>
              </a:rPr>
              <a:t> yang </a:t>
            </a:r>
            <a:r>
              <a:rPr lang="en-US" sz="2400" dirty="0" err="1" smtClean="0">
                <a:solidFill>
                  <a:srgbClr val="0070C0"/>
                </a:solidFill>
              </a:rPr>
              <a:t>terjadi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benar-benar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sudah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direalisasi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</a:p>
          <a:p>
            <a:pPr>
              <a:buClr>
                <a:schemeClr val="accent1">
                  <a:lumMod val="75000"/>
                </a:schemeClr>
              </a:buClr>
              <a:buSzPct val="95000"/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Perhitungan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laba</a:t>
            </a:r>
            <a:r>
              <a:rPr lang="en-US" sz="2400" dirty="0" smtClean="0">
                <a:solidFill>
                  <a:srgbClr val="0070C0"/>
                </a:solidFill>
              </a:rPr>
              <a:t>/</a:t>
            </a:r>
            <a:r>
              <a:rPr lang="en-US" sz="2400" dirty="0" err="1" smtClean="0">
                <a:solidFill>
                  <a:srgbClr val="0070C0"/>
                </a:solidFill>
              </a:rPr>
              <a:t>rugi</a:t>
            </a:r>
            <a:r>
              <a:rPr lang="en-US" sz="2400" dirty="0" smtClean="0">
                <a:solidFill>
                  <a:srgbClr val="0070C0"/>
                </a:solidFill>
              </a:rPr>
              <a:t> yang </a:t>
            </a:r>
            <a:r>
              <a:rPr lang="en-US" sz="2400" dirty="0" err="1" smtClean="0">
                <a:solidFill>
                  <a:srgbClr val="0070C0"/>
                </a:solidFill>
              </a:rPr>
              <a:t>dilaporkan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menggambarkan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keadaan</a:t>
            </a:r>
            <a:r>
              <a:rPr lang="en-US" sz="2400" dirty="0" smtClean="0">
                <a:solidFill>
                  <a:srgbClr val="0070C0"/>
                </a:solidFill>
              </a:rPr>
              <a:t> yang </a:t>
            </a:r>
            <a:r>
              <a:rPr lang="en-US" sz="2400" dirty="0" err="1" smtClean="0">
                <a:solidFill>
                  <a:srgbClr val="0070C0"/>
                </a:solidFill>
              </a:rPr>
              <a:t>sebenarnya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suatu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periode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tertentu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304800"/>
            <a:ext cx="8045792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Penetapan Beban &amp; Pendapatan</a:t>
            </a:r>
          </a:p>
          <a:p>
            <a:pPr algn="ctr"/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(Matching Principle)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14400" y="17526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Kegiatan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perusahaan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dipisahkan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periode-periode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  <a:r>
              <a:rPr lang="en-US" sz="2400" dirty="0" err="1" smtClean="0">
                <a:solidFill>
                  <a:srgbClr val="0070C0"/>
                </a:solidFill>
              </a:rPr>
              <a:t>Penyajian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informasi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berupa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laporan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keuangan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dibuat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secara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berkala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akan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membantu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pihak</a:t>
            </a:r>
            <a:r>
              <a:rPr lang="en-US" sz="2400" dirty="0" smtClean="0">
                <a:solidFill>
                  <a:srgbClr val="0070C0"/>
                </a:solidFill>
              </a:rPr>
              <a:t> yang </a:t>
            </a:r>
            <a:r>
              <a:rPr lang="en-US" sz="2400" dirty="0" err="1" smtClean="0">
                <a:solidFill>
                  <a:srgbClr val="0070C0"/>
                </a:solidFill>
              </a:rPr>
              <a:t>berkepentingan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mengambil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suatu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keputusan</a:t>
            </a:r>
            <a:r>
              <a:rPr lang="en-US" sz="2400" dirty="0" smtClean="0">
                <a:solidFill>
                  <a:srgbClr val="0070C0"/>
                </a:solidFill>
              </a:rPr>
              <a:t>. </a:t>
            </a:r>
          </a:p>
          <a:p>
            <a:r>
              <a:rPr lang="en-US" sz="2400" dirty="0" err="1" smtClean="0">
                <a:solidFill>
                  <a:srgbClr val="0070C0"/>
                </a:solidFill>
              </a:rPr>
              <a:t>Misalnya</a:t>
            </a:r>
            <a:r>
              <a:rPr lang="en-US" sz="2400" dirty="0" smtClean="0">
                <a:solidFill>
                  <a:srgbClr val="0070C0"/>
                </a:solidFill>
              </a:rPr>
              <a:t> per </a:t>
            </a:r>
            <a:r>
              <a:rPr lang="en-US" sz="2400" dirty="0" err="1" smtClean="0">
                <a:solidFill>
                  <a:srgbClr val="0070C0"/>
                </a:solidFill>
              </a:rPr>
              <a:t>tahun</a:t>
            </a:r>
            <a:r>
              <a:rPr lang="en-US" sz="2400" dirty="0" smtClean="0">
                <a:solidFill>
                  <a:srgbClr val="0070C0"/>
                </a:solidFill>
              </a:rPr>
              <a:t>, </a:t>
            </a:r>
            <a:r>
              <a:rPr lang="en-US" sz="2400" dirty="0" err="1" smtClean="0">
                <a:solidFill>
                  <a:srgbClr val="0070C0"/>
                </a:solidFill>
              </a:rPr>
              <a:t>triwulan</a:t>
            </a:r>
            <a:r>
              <a:rPr lang="en-US" sz="2400" smtClean="0">
                <a:solidFill>
                  <a:srgbClr val="0070C0"/>
                </a:solidFill>
              </a:rPr>
              <a:t> atau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semesteran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381000"/>
            <a:ext cx="4666855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fi-FI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Periode Akuntansi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554162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TUJUAN LAPORAN KEUANGAN</a:t>
            </a:r>
            <a:b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2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</a:t>
            </a:r>
            <a:r>
              <a:rPr lang="en-US" sz="28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Berdasarkan</a:t>
            </a:r>
            <a:r>
              <a:rPr lang="en-US" sz="2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PSAK No.1)</a:t>
            </a:r>
            <a:endParaRPr lang="en-US" sz="28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5029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 </a:t>
            </a:r>
            <a:r>
              <a:rPr lang="en-US" sz="2400" dirty="0" err="1" smtClean="0"/>
              <a:t>Memberi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keuangan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besar</a:t>
            </a:r>
            <a:r>
              <a:rPr lang="en-US" sz="2400" dirty="0" smtClean="0"/>
              <a:t> </a:t>
            </a:r>
            <a:r>
              <a:rPr lang="en-US" sz="2400" dirty="0" err="1" smtClean="0"/>
              <a:t>kalangan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</a:t>
            </a: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rangka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Menunjukkan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pertanggungjawaban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sumberdaya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dipercayakan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NERACA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7315200" cy="3276600"/>
          </a:xfrm>
        </p:spPr>
        <p:txBody>
          <a:bodyPr/>
          <a:lstStyle/>
          <a:p>
            <a:pPr>
              <a:buNone/>
            </a:pPr>
            <a:r>
              <a:rPr lang="en-US" sz="2800" dirty="0" err="1" smtClean="0"/>
              <a:t>Laporan</a:t>
            </a:r>
            <a:r>
              <a:rPr lang="en-US" sz="2800" dirty="0" smtClean="0"/>
              <a:t> </a:t>
            </a:r>
            <a:r>
              <a:rPr lang="en-US" sz="2800" dirty="0" err="1" smtClean="0"/>
              <a:t>neraca</a:t>
            </a:r>
            <a:r>
              <a:rPr lang="en-US" sz="2800" dirty="0" smtClean="0"/>
              <a:t> </a:t>
            </a:r>
            <a:r>
              <a:rPr lang="en-US" sz="2800" dirty="0" err="1" smtClean="0"/>
              <a:t>disusun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sistematis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gambaran</a:t>
            </a:r>
            <a:endParaRPr lang="en-US" sz="2800" dirty="0" smtClean="0"/>
          </a:p>
          <a:p>
            <a:pPr>
              <a:buNone/>
            </a:pP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posisi</a:t>
            </a:r>
            <a:r>
              <a:rPr lang="en-US" sz="2800" dirty="0" smtClean="0"/>
              <a:t> </a:t>
            </a:r>
            <a:r>
              <a:rPr lang="en-US" sz="2800" dirty="0" err="1" smtClean="0"/>
              <a:t>keuangan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periode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,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</a:t>
            </a:r>
            <a:r>
              <a:rPr lang="en-US" sz="2800" dirty="0" err="1" smtClean="0"/>
              <a:t>harta</a:t>
            </a:r>
            <a:r>
              <a:rPr lang="en-US" sz="2800" dirty="0" smtClean="0"/>
              <a:t>,</a:t>
            </a:r>
          </a:p>
          <a:p>
            <a:pPr>
              <a:buNone/>
            </a:pPr>
            <a:r>
              <a:rPr lang="en-US" sz="2800" dirty="0" err="1" smtClean="0"/>
              <a:t>kewajiban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modal </a:t>
            </a:r>
            <a:r>
              <a:rPr lang="en-US" sz="2800" dirty="0" err="1" smtClean="0"/>
              <a:t>pemilik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04800" y="0"/>
            <a:ext cx="511306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NERACA (Balance Sheet)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838200"/>
            <a:ext cx="3505200" cy="5715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Kas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Pendek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Piutang</a:t>
            </a:r>
            <a:r>
              <a:rPr lang="en-US" sz="2000" dirty="0" smtClean="0"/>
              <a:t> Wesel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Piutang</a:t>
            </a:r>
            <a:r>
              <a:rPr lang="en-US" sz="2000" dirty="0" smtClean="0"/>
              <a:t> Usaha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Persediaan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dibayar</a:t>
            </a:r>
            <a:r>
              <a:rPr lang="en-US" sz="2000" dirty="0" smtClean="0"/>
              <a:t> </a:t>
            </a:r>
            <a:r>
              <a:rPr lang="en-US" sz="2000" dirty="0" err="1" smtClean="0"/>
              <a:t>dimuka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Aktiva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Peralatan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Kendaraan</a:t>
            </a:r>
            <a:endParaRPr lang="en-US" sz="2000" dirty="0" smtClean="0"/>
          </a:p>
          <a:p>
            <a:r>
              <a:rPr lang="en-US" sz="2000" dirty="0" smtClean="0"/>
              <a:t>    Tanah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Bangunan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Aktiva</a:t>
            </a:r>
            <a:r>
              <a:rPr lang="en-US" sz="2000" dirty="0" smtClean="0"/>
              <a:t> 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berwujud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495800" y="838200"/>
            <a:ext cx="3505200" cy="571500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pendek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wesel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pajak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Uang</a:t>
            </a:r>
            <a:r>
              <a:rPr lang="en-US" sz="2000" dirty="0" smtClean="0"/>
              <a:t> </a:t>
            </a:r>
            <a:r>
              <a:rPr lang="en-US" sz="2000" dirty="0" err="1" smtClean="0"/>
              <a:t>muka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pelanggan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Biaya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ditangguhkan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Utang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Obligasi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err="1" smtClean="0"/>
              <a:t>Ekuitas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Saham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ditahan</a:t>
            </a:r>
            <a:r>
              <a:rPr lang="en-US" sz="2000" dirty="0" smtClean="0"/>
              <a:t>   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14313" y="285750"/>
          <a:ext cx="8643999" cy="6460767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2286016"/>
                <a:gridCol w="785818"/>
                <a:gridCol w="714380"/>
                <a:gridCol w="214314"/>
                <a:gridCol w="2857520"/>
                <a:gridCol w="857256"/>
                <a:gridCol w="928695"/>
              </a:tblGrid>
              <a:tr h="984881">
                <a:tc gridSpan="7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ALLIED FOOD PRODUCT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NERACA</a:t>
                      </a:r>
                    </a:p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31 DESEMBER 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4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ASET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2002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2003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UTANG DAN EKUITAS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2002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2003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Kas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$ </a:t>
                      </a:r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  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80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Dagang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60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0760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Piutang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Dagang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375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315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Wesel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110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60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412427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Sediaan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615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415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ditangguhkan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140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130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1133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aktiva</a:t>
                      </a:r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lancar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1.000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810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Utang</a:t>
                      </a:r>
                      <a:r>
                        <a:rPr lang="en-US" b="1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FFFF00"/>
                          </a:solidFill>
                        </a:rPr>
                        <a:t>jk</a:t>
                      </a:r>
                      <a:r>
                        <a:rPr lang="en-US" b="1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FFFF00"/>
                          </a:solidFill>
                        </a:rPr>
                        <a:t>Pendek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310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220</a:t>
                      </a:r>
                      <a:endParaRPr lang="en-US" b="1" dirty="0"/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Pabrik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1.000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870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jk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Panjang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754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580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Utang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1064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800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40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40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Biasa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130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130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00"/>
                          </a:solidFill>
                        </a:rPr>
                        <a:t>Ditahan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766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710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025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Ekuitas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896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840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Aset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2.000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1680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Total </a:t>
                      </a:r>
                      <a:r>
                        <a:rPr lang="en-US" b="1" dirty="0" err="1" smtClean="0">
                          <a:solidFill>
                            <a:srgbClr val="FFFF00"/>
                          </a:solidFill>
                        </a:rPr>
                        <a:t>Utang</a:t>
                      </a:r>
                      <a:r>
                        <a:rPr lang="en-US" b="1" baseline="0" dirty="0" smtClean="0">
                          <a:solidFill>
                            <a:srgbClr val="FFFF00"/>
                          </a:solidFill>
                        </a:rPr>
                        <a:t> &amp; </a:t>
                      </a:r>
                      <a:r>
                        <a:rPr lang="en-US" b="1" baseline="0" dirty="0" err="1" smtClean="0">
                          <a:solidFill>
                            <a:srgbClr val="FFFF00"/>
                          </a:solidFill>
                        </a:rPr>
                        <a:t>Ekuitas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2.000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1.680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479" y="1905000"/>
            <a:ext cx="83437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ringkasan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(revenue)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beban</a:t>
            </a:r>
            <a:r>
              <a:rPr lang="en-US" sz="2400" dirty="0" smtClean="0"/>
              <a:t> (expenses)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fi-FI" sz="2400" dirty="0" smtClean="0"/>
              <a:t>kesatuan usaha untuk periode waktu tertentu.</a:t>
            </a:r>
          </a:p>
          <a:p>
            <a:endParaRPr lang="es-ES" sz="2400" dirty="0" smtClean="0"/>
          </a:p>
          <a:p>
            <a:r>
              <a:rPr lang="es-ES" sz="2400" dirty="0" smtClean="0"/>
              <a:t>Cara </a:t>
            </a:r>
            <a:r>
              <a:rPr lang="es-ES" sz="2400" dirty="0" err="1" smtClean="0"/>
              <a:t>penyajian</a:t>
            </a:r>
            <a:r>
              <a:rPr lang="es-ES" sz="2400" dirty="0" smtClean="0"/>
              <a:t> </a:t>
            </a:r>
            <a:r>
              <a:rPr lang="es-ES" sz="2400" dirty="0" err="1" smtClean="0"/>
              <a:t>laporan</a:t>
            </a:r>
            <a:r>
              <a:rPr lang="es-ES" sz="2400" dirty="0" smtClean="0"/>
              <a:t> </a:t>
            </a:r>
            <a:r>
              <a:rPr lang="es-ES" sz="2400" dirty="0" err="1" smtClean="0"/>
              <a:t>laba</a:t>
            </a:r>
            <a:r>
              <a:rPr lang="es-ES" sz="2400" dirty="0" smtClean="0"/>
              <a:t>/</a:t>
            </a:r>
            <a:r>
              <a:rPr lang="es-ES" sz="2400" dirty="0" err="1" smtClean="0"/>
              <a:t>rugi</a:t>
            </a:r>
            <a:r>
              <a:rPr lang="es-ES" sz="2400" dirty="0" smtClean="0"/>
              <a:t>, </a:t>
            </a:r>
            <a:r>
              <a:rPr lang="es-ES" sz="2400" dirty="0" err="1" smtClean="0"/>
              <a:t>yaitu</a:t>
            </a:r>
            <a:r>
              <a:rPr lang="es-ES" sz="2400" dirty="0" smtClean="0"/>
              <a:t>:</a:t>
            </a:r>
          </a:p>
          <a:p>
            <a:r>
              <a:rPr lang="en-US" sz="2400" dirty="0" smtClean="0"/>
              <a:t>1) </a:t>
            </a:r>
            <a:r>
              <a:rPr lang="en-US" sz="2400" dirty="0" err="1" smtClean="0"/>
              <a:t>memuat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rinci</a:t>
            </a:r>
            <a:r>
              <a:rPr lang="en-US" sz="2400" dirty="0" smtClean="0"/>
              <a:t> </a:t>
            </a:r>
            <a:r>
              <a:rPr lang="en-US" sz="2400" dirty="0" err="1" smtClean="0"/>
              <a:t>unsur-unsur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beban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2) </a:t>
            </a:r>
            <a:r>
              <a:rPr lang="en-US" sz="2400" dirty="0" err="1" smtClean="0"/>
              <a:t>menyusun</a:t>
            </a:r>
            <a:r>
              <a:rPr lang="en-US" sz="2400" dirty="0" smtClean="0"/>
              <a:t> </a:t>
            </a:r>
            <a:r>
              <a:rPr lang="en-US" sz="2400" dirty="0" err="1" smtClean="0"/>
              <a:t>unsur-unsur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urutan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    </a:t>
            </a:r>
          </a:p>
          <a:p>
            <a:r>
              <a:rPr lang="en-US" sz="2400" dirty="0" smtClean="0"/>
              <a:t>     </a:t>
            </a:r>
            <a:r>
              <a:rPr lang="en-US" sz="2400" dirty="0" err="1" smtClean="0"/>
              <a:t>bawah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3) </a:t>
            </a:r>
            <a:r>
              <a:rPr lang="en-US" sz="2400" dirty="0" err="1" smtClean="0"/>
              <a:t>memisahkan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pos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295400" y="228600"/>
            <a:ext cx="64556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Laporan</a:t>
            </a: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Laba</a:t>
            </a:r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Rugi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06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600" y="0"/>
            <a:ext cx="86106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LAPORAN LABA RUGI </a:t>
            </a:r>
            <a:r>
              <a:rPr lang="en-US" sz="3200" b="1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(Income Statement)</a:t>
            </a:r>
            <a:endParaRPr lang="en-US" sz="3200" b="1" cap="none" spc="0" dirty="0">
              <a:ln w="18415" cmpd="sng">
                <a:solidFill>
                  <a:srgbClr val="FFFF00"/>
                </a:solidFill>
                <a:prstDash val="solid"/>
              </a:ln>
              <a:solidFill>
                <a:srgbClr val="FFC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667000"/>
            <a:ext cx="5943600" cy="2286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</a:rPr>
              <a:t>Biaya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Pokok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Penjualan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</a:rPr>
              <a:t>Biaya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Pemasaran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</a:rPr>
              <a:t>Biaya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Administrasi</a:t>
            </a:r>
            <a:r>
              <a:rPr lang="en-US" sz="2400" dirty="0" smtClean="0">
                <a:solidFill>
                  <a:srgbClr val="002060"/>
                </a:solidFill>
              </a:rPr>
              <a:t> &amp; </a:t>
            </a:r>
            <a:r>
              <a:rPr lang="en-US" sz="2400" dirty="0" err="1" smtClean="0">
                <a:solidFill>
                  <a:srgbClr val="002060"/>
                </a:solidFill>
              </a:rPr>
              <a:t>Umum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</a:rPr>
              <a:t>Biaya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Bunga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</a:rPr>
              <a:t>Pajak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0" y="838200"/>
            <a:ext cx="5943600" cy="1828800"/>
          </a:xfrm>
          <a:prstGeom prst="rec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rgbClr val="000000"/>
                </a:solidFill>
              </a:rPr>
              <a:t>Penjualan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Bersih</a:t>
            </a:r>
            <a:r>
              <a:rPr lang="en-US" sz="2400" dirty="0" smtClean="0">
                <a:solidFill>
                  <a:srgbClr val="000000"/>
                </a:solidFill>
              </a:rPr>
              <a:t>: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</a:rPr>
              <a:t>Penjualan</a:t>
            </a:r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</a:rPr>
              <a:t>Potongan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Penjualan</a:t>
            </a:r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</a:rPr>
              <a:t>Retur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penjualan</a:t>
            </a:r>
            <a:endParaRPr lang="en-US" sz="2400" dirty="0" smtClean="0">
              <a:solidFill>
                <a:srgbClr val="000000"/>
              </a:solidFill>
            </a:endParaRPr>
          </a:p>
          <a:p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0200" y="4953000"/>
            <a:ext cx="5943600" cy="1143000"/>
          </a:xfrm>
          <a:prstGeom prst="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LABA </a:t>
            </a:r>
            <a:r>
              <a:rPr lang="en-US" sz="2400" b="1" dirty="0" err="1" smtClean="0">
                <a:solidFill>
                  <a:srgbClr val="002060"/>
                </a:solidFill>
              </a:rPr>
              <a:t>setelah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pajak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00063" y="357188"/>
          <a:ext cx="8143931" cy="592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4235"/>
                <a:gridCol w="1532615"/>
                <a:gridCol w="1767081"/>
              </a:tblGrid>
              <a:tr h="1249972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ALLIED FOOD PRODUCT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LAPORAN LABA RUGI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UNTUK TAHUN YANG BERAKHIR 31 DESEMBER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(JUTA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DOLLAR)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</a:rPr>
                        <a:t>2002</a:t>
                      </a:r>
                      <a:endParaRPr lang="en-US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</a:rPr>
                        <a:t>2003</a:t>
                      </a:r>
                      <a:endParaRPr lang="en-US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Penjualan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$    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3.000,0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2.850,0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Biaya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operasional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2.616,2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2.497,0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FF"/>
                          </a:solidFill>
                        </a:rPr>
                        <a:t>Laba</a:t>
                      </a:r>
                      <a:r>
                        <a:rPr lang="en-US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0000FF"/>
                          </a:solidFill>
                        </a:rPr>
                        <a:t>sbl</a:t>
                      </a:r>
                      <a:r>
                        <a:rPr lang="en-US" b="1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rgbClr val="0000FF"/>
                          </a:solidFill>
                        </a:rPr>
                        <a:t>bunga,pajak,penyusutan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383,8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353,0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Penyusutan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100,0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90,0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Laba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operasi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(EBIT)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283,8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263,0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Bunga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88,0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60,0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0000FF"/>
                          </a:solidFill>
                        </a:rPr>
                        <a:t>Laba</a:t>
                      </a:r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FF"/>
                          </a:solidFill>
                        </a:rPr>
                        <a:t>sebelum</a:t>
                      </a:r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0000FF"/>
                          </a:solidFill>
                        </a:rPr>
                        <a:t>pajak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195,8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00FF"/>
                          </a:solidFill>
                        </a:rPr>
                        <a:t>203,0</a:t>
                      </a:r>
                      <a:endParaRPr lang="en-US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Pajak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(40%)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78,3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81,2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Laba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sbl</a:t>
                      </a:r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dividen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117,5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121,8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0000"/>
                          </a:solidFill>
                        </a:rPr>
                        <a:t>Dividen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Saham</a:t>
                      </a:r>
                      <a:r>
                        <a:rPr lang="en-U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000000"/>
                          </a:solidFill>
                        </a:rPr>
                        <a:t>Preferen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4,0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4,0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89949"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Laba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setelah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rgbClr val="FF0000"/>
                          </a:solidFill>
                        </a:rPr>
                        <a:t>pajak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(Net Income)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113,5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117,8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0">
  <a:themeElements>
    <a:clrScheme name="master 1">
      <a:dk1>
        <a:srgbClr val="C0C0C0"/>
      </a:dk1>
      <a:lt1>
        <a:srgbClr val="FFFFFF"/>
      </a:lt1>
      <a:dk2>
        <a:srgbClr val="000099"/>
      </a:dk2>
      <a:lt2>
        <a:srgbClr val="CCECFF"/>
      </a:lt2>
      <a:accent1>
        <a:srgbClr val="FF3399"/>
      </a:accent1>
      <a:accent2>
        <a:srgbClr val="99CCFF"/>
      </a:accent2>
      <a:accent3>
        <a:srgbClr val="AAAACA"/>
      </a:accent3>
      <a:accent4>
        <a:srgbClr val="DADADA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lormaster">
  <a:themeElements>
    <a:clrScheme name="1_colormaster 1">
      <a:dk1>
        <a:srgbClr val="C0C0C0"/>
      </a:dk1>
      <a:lt1>
        <a:srgbClr val="FFFFFF"/>
      </a:lt1>
      <a:dk2>
        <a:srgbClr val="000099"/>
      </a:dk2>
      <a:lt2>
        <a:srgbClr val="CCECFF"/>
      </a:lt2>
      <a:accent1>
        <a:srgbClr val="FF3399"/>
      </a:accent1>
      <a:accent2>
        <a:srgbClr val="99CCFF"/>
      </a:accent2>
      <a:accent3>
        <a:srgbClr val="AAAACA"/>
      </a:accent3>
      <a:accent4>
        <a:srgbClr val="DADADA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">
      <a:dk1>
        <a:srgbClr val="000000"/>
      </a:dk1>
      <a:lt1>
        <a:srgbClr val="000099"/>
      </a:lt1>
      <a:dk2>
        <a:srgbClr val="003399"/>
      </a:dk2>
      <a:lt2>
        <a:srgbClr val="C0C0C0"/>
      </a:lt2>
      <a:accent1>
        <a:srgbClr val="FF3399"/>
      </a:accent1>
      <a:accent2>
        <a:srgbClr val="99CCFF"/>
      </a:accent2>
      <a:accent3>
        <a:srgbClr val="AAAACA"/>
      </a:accent3>
      <a:accent4>
        <a:srgbClr val="000000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070</Template>
  <TotalTime>462</TotalTime>
  <Words>1242</Words>
  <Application>Microsoft Office PowerPoint</Application>
  <PresentationFormat>On-screen Show (4:3)</PresentationFormat>
  <Paragraphs>286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070</vt:lpstr>
      <vt:lpstr>1_colormaster</vt:lpstr>
      <vt:lpstr>2_colormaster</vt:lpstr>
      <vt:lpstr>MEMAHAMI LAPORAN KEUANGAN</vt:lpstr>
      <vt:lpstr>ACUAN LAPORAN KEUANGAN</vt:lpstr>
      <vt:lpstr>TUJUAN LAPORAN KEUANGAN (Berdasarkan PSAK No.1)</vt:lpstr>
      <vt:lpstr>NERACA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Laporan Perubahan Modal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MEMAHAMI LAPORAN KEUANGAN</dc:title>
  <dc:creator>Henny</dc:creator>
  <cp:lastModifiedBy>Volker</cp:lastModifiedBy>
  <cp:revision>24</cp:revision>
  <dcterms:created xsi:type="dcterms:W3CDTF">2010-04-01T18:10:29Z</dcterms:created>
  <dcterms:modified xsi:type="dcterms:W3CDTF">2018-09-04T07:04:52Z</dcterms:modified>
</cp:coreProperties>
</file>