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664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5717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560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6220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1054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635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983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122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631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81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209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6C086-A00E-422D-82E6-ADAADE53AAE2}" type="datetimeFigureOut">
              <a:rPr lang="id-ID" smtClean="0"/>
              <a:t>10/05/2017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E6C8A-F934-47C1-A3CA-A8786327C89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0964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XII. KESETIMBANGAN FASE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929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d-ID" dirty="0" smtClean="0"/>
                  <a:t>Untuk gas ideal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𝑉𝑑𝑃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𝑅𝑇</m:t>
                      </m:r>
                      <m:r>
                        <a:rPr lang="id-ID" b="0" i="1" smtClean="0">
                          <a:latin typeface="Cambria Math"/>
                        </a:rPr>
                        <m:t>(</m:t>
                      </m:r>
                      <m:r>
                        <a:rPr lang="id-ID" b="0" i="1" smtClean="0">
                          <a:latin typeface="Cambria Math"/>
                        </a:rPr>
                        <m:t>𝑙𝑛𝑃</m:t>
                      </m:r>
                      <m:r>
                        <a:rPr lang="id-ID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𝑅𝑇</m:t>
                      </m:r>
                      <m:r>
                        <a:rPr lang="id-ID" b="0" i="1" smtClean="0"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latin typeface="Cambria Math"/>
                        </a:rPr>
                        <m:t>𝑙𝑛𝑃</m:t>
                      </m:r>
                      <m:r>
                        <a:rPr lang="id-ID" b="0" i="1" smtClean="0">
                          <a:latin typeface="Cambria Math"/>
                        </a:rPr>
                        <m:t>+</m:t>
                      </m:r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15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d-ID" dirty="0" smtClean="0"/>
                  <a:t>Untuk gas sejati</a:t>
                </a:r>
              </a:p>
              <a:p>
                <a:pPr marL="0" indent="0">
                  <a:buNone/>
                </a:pPr>
                <a:r>
                  <a:rPr lang="id-ID" dirty="0" smtClean="0"/>
                  <a:t>    G.N. Lewis mengusulkan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𝑅𝑇𝑙𝑛𝑓</m:t>
                      </m:r>
                      <m:r>
                        <a:rPr lang="id-ID" b="0" i="1" smtClean="0">
                          <a:latin typeface="Cambria Math"/>
                        </a:rPr>
                        <m:t>+</m:t>
                      </m:r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     f = fugasitas</a:t>
                </a:r>
              </a:p>
              <a:p>
                <a:pPr marL="0" lvl="0" indent="0">
                  <a:buNone/>
                </a:pPr>
                <a:r>
                  <a:rPr lang="id-ID" dirty="0"/>
                  <a:t> </a:t>
                </a:r>
                <a:r>
                  <a:rPr lang="id-ID" dirty="0" smtClean="0"/>
                  <a:t>    </a:t>
                </a:r>
                <a14:m>
                  <m:oMath xmlns:m="http://schemas.openxmlformats.org/officeDocument/2006/math">
                    <m:r>
                      <a:rPr lang="id-ID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𝜃</m:t>
                    </m:r>
                  </m:oMath>
                </a14:m>
                <a:r>
                  <a:rPr lang="id-ID" dirty="0" smtClean="0">
                    <a:solidFill>
                      <a:prstClr val="black"/>
                    </a:solidFill>
                  </a:rPr>
                  <a:t> = tetapan yang harganya tergantung suhu</a:t>
                </a:r>
              </a:p>
              <a:p>
                <a:pPr marL="0" lvl="0" indent="0">
                  <a:buNone/>
                </a:pPr>
                <a:r>
                  <a:rPr lang="id-ID" dirty="0">
                    <a:solidFill>
                      <a:prstClr val="black"/>
                    </a:solidFill>
                  </a:rPr>
                  <a:t> </a:t>
                </a:r>
                <a:r>
                  <a:rPr lang="id-ID" dirty="0" smtClean="0">
                    <a:solidFill>
                      <a:prstClr val="black"/>
                    </a:solidFill>
                  </a:rPr>
                  <a:t>           pada keadaan setimbang.</a:t>
                </a:r>
                <a:endParaRPr lang="id-ID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772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Menghitung f untuk gas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id-ID" dirty="0" smtClean="0"/>
                  <a:t>1. Dengan </a:t>
                </a:r>
                <a:r>
                  <a:rPr lang="id-ID" i="1" dirty="0" smtClean="0"/>
                  <a:t>residual volume </a:t>
                </a:r>
                <a:r>
                  <a:rPr lang="id-ID" dirty="0" smtClean="0"/>
                  <a:t>(</a:t>
                </a:r>
                <a:r>
                  <a:rPr lang="el-GR" i="1" dirty="0" smtClean="0"/>
                  <a:t>α</a:t>
                </a:r>
                <a:r>
                  <a:rPr lang="id-ID" i="1" dirty="0" smtClean="0"/>
                  <a:t>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𝑔𝑎𝑠</m:t>
                          </m:r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𝑖𝑑𝑒𝑎𝑙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𝑔𝑎𝑠</m:t>
                          </m:r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𝑠𝑒𝑗𝑎𝑡𝑖</m:t>
                          </m:r>
                        </m:sub>
                      </m:sSub>
                    </m:oMath>
                  </m:oMathPara>
                </a14:m>
                <a:endParaRPr lang="id-ID" i="1" dirty="0" smtClean="0"/>
              </a:p>
              <a:p>
                <a:r>
                  <a:rPr lang="id-ID" dirty="0" smtClean="0"/>
                  <a:t>Gas ideal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𝑑𝑃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𝑅𝑇𝑑</m:t>
                      </m:r>
                      <m:r>
                        <a:rPr lang="id-ID" b="0" i="1" smtClean="0">
                          <a:latin typeface="Cambria Math"/>
                        </a:rPr>
                        <m:t>(</m:t>
                      </m:r>
                      <m:r>
                        <a:rPr lang="id-ID" b="0" i="1" smtClean="0">
                          <a:latin typeface="Cambria Math"/>
                        </a:rPr>
                        <m:t>𝑙𝑛𝑃</m:t>
                      </m:r>
                      <m:r>
                        <a:rPr lang="id-ID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/>
                            </a:rPr>
                            <m:t>𝑙𝑛𝑃</m:t>
                          </m:r>
                        </m:e>
                      </m:d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994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id-ID" dirty="0" smtClean="0"/>
                  <a:t>Gas sejati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𝑉𝑑𝑃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𝑅𝑇𝑑</m:t>
                      </m:r>
                      <m:r>
                        <a:rPr lang="id-ID" b="0" i="1" smtClean="0">
                          <a:latin typeface="Cambria Math"/>
                        </a:rPr>
                        <m:t>(</m:t>
                      </m:r>
                      <m:r>
                        <a:rPr lang="id-ID" b="0" i="1" smtClean="0">
                          <a:latin typeface="Cambria Math"/>
                        </a:rPr>
                        <m:t>𝑙𝑛𝑓</m:t>
                      </m:r>
                      <m:r>
                        <a:rPr lang="id-ID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/>
                            </a:rPr>
                            <m:t>𝑙𝑛𝑓</m:t>
                          </m:r>
                        </m:e>
                      </m:d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Sehingga 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/>
                            </a:rPr>
                            <m:t>𝑙𝑛𝑓</m:t>
                          </m:r>
                        </m:e>
                      </m:d>
                      <m:r>
                        <a:rPr lang="id-ID" b="0" i="1" smtClean="0">
                          <a:latin typeface="Cambria Math"/>
                        </a:rPr>
                        <m:t>−</m:t>
                      </m:r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/>
                            </a:rPr>
                            <m:t>𝑙𝑛𝑃</m:t>
                          </m:r>
                        </m:e>
                      </m:d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id-ID" b="0" i="1" smtClean="0">
                                  <a:latin typeface="Cambria Math"/>
                                </a:rPr>
                                <m:t>𝑉</m:t>
                              </m:r>
                              <m:r>
                                <a:rPr lang="id-ID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id-ID" b="0" i="1" smtClean="0">
                                  <a:latin typeface="Cambria Math"/>
                                </a:rPr>
                                <m:t>𝑅𝑇</m:t>
                              </m:r>
                            </m:den>
                          </m:f>
                        </m:e>
                      </m:d>
                      <m:r>
                        <a:rPr lang="id-ID" b="0" i="1" smtClean="0"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id-ID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=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sup>
                        <m:e>
                          <m:r>
                            <a:rPr lang="id-ID" b="0" i="1" smtClean="0">
                              <a:latin typeface="Cambria Math"/>
                            </a:rPr>
                            <m:t>𝑑</m:t>
                          </m:r>
                          <m:d>
                            <m:d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𝑙𝑛</m:t>
                              </m:r>
                              <m:f>
                                <m:f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𝑃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=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sup>
                        <m:e>
                          <m:r>
                            <a:rPr lang="id-ID" b="0" i="1" smtClean="0">
                              <a:latin typeface="Cambria Math"/>
                            </a:rPr>
                            <m:t>(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𝑉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id-ID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id-ID" b="0" i="1" smtClean="0"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350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667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−</m:t>
                      </m:r>
                      <m:r>
                        <a:rPr lang="id-ID" b="0" i="1" smtClean="0"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=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sup>
                        <m:e>
                          <m:r>
                            <a:rPr lang="id-ID" b="0" i="1" smtClean="0">
                              <a:latin typeface="Cambria Math"/>
                            </a:rPr>
                            <m:t>(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𝑉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id-ID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id-ID" b="0" i="1" smtClean="0"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Untuk P        0     :   f=P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𝑅𝑇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sup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𝑉</m:t>
                          </m:r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id-ID" i="1">
                          <a:solidFill>
                            <a:prstClr val="black"/>
                          </a:solidFill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𝑅𝑇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sup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id-ID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id-ID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id-ID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𝑉</m:t>
                          </m:r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id-ID" i="1">
                          <a:solidFill>
                            <a:prstClr val="black"/>
                          </a:solidFill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>
            <a:off x="1691680" y="314096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00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7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𝑅𝑇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sup>
                        <m:e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nary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sz="27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r>
                  <a:rPr lang="id-ID" sz="2700" dirty="0">
                    <a:solidFill>
                      <a:prstClr val="black"/>
                    </a:solidFill>
                  </a:rPr>
                  <a:t>d</a:t>
                </a:r>
                <a:r>
                  <a:rPr lang="id-ID" sz="2700" dirty="0" smtClean="0">
                    <a:solidFill>
                      <a:prstClr val="black"/>
                    </a:solidFill>
                  </a:rPr>
                  <a:t>imana  :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7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  <m:sub>
                          <m: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𝑉</m:t>
                      </m:r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𝑅𝑇</m:t>
                          </m:r>
                        </m:num>
                        <m:den>
                          <m: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𝑉</m:t>
                      </m:r>
                    </m:oMath>
                  </m:oMathPara>
                </a14:m>
                <a:endParaRPr lang="id-ID" sz="2700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171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α=(RT/P-V)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                                                                     luas=          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     0                                        P                                                         </a:t>
            </a:r>
            <a:endParaRPr lang="id-ID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627784" y="2060848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627784" y="5445224"/>
            <a:ext cx="42484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660073" y="2687782"/>
            <a:ext cx="3865418" cy="2715491"/>
          </a:xfrm>
          <a:custGeom>
            <a:avLst/>
            <a:gdLst>
              <a:gd name="connsiteX0" fmla="*/ 0 w 3865418"/>
              <a:gd name="connsiteY0" fmla="*/ 2715491 h 2715491"/>
              <a:gd name="connsiteX1" fmla="*/ 1870363 w 3865418"/>
              <a:gd name="connsiteY1" fmla="*/ 568036 h 2715491"/>
              <a:gd name="connsiteX2" fmla="*/ 3865418 w 3865418"/>
              <a:gd name="connsiteY2" fmla="*/ 0 h 2715491"/>
              <a:gd name="connsiteX3" fmla="*/ 3865418 w 3865418"/>
              <a:gd name="connsiteY3" fmla="*/ 0 h 271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5418" h="2715491">
                <a:moveTo>
                  <a:pt x="0" y="2715491"/>
                </a:moveTo>
                <a:cubicBezTo>
                  <a:pt x="613063" y="1868054"/>
                  <a:pt x="1226127" y="1020618"/>
                  <a:pt x="1870363" y="568036"/>
                </a:cubicBezTo>
                <a:cubicBezTo>
                  <a:pt x="2514599" y="115454"/>
                  <a:pt x="3865418" y="0"/>
                  <a:pt x="3865418" y="0"/>
                </a:cubicBezTo>
                <a:lnTo>
                  <a:pt x="3865418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Connector 11"/>
          <p:cNvCxnSpPr/>
          <p:nvPr/>
        </p:nvCxnSpPr>
        <p:spPr>
          <a:xfrm>
            <a:off x="6525491" y="2687782"/>
            <a:ext cx="0" cy="271549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2996952"/>
            <a:ext cx="1233411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283968" y="3429000"/>
            <a:ext cx="2241523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635896" y="4293096"/>
            <a:ext cx="2889595" cy="1110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/>
          <p:nvPr/>
        </p:nvCxnSpPr>
        <p:spPr>
          <a:xfrm>
            <a:off x="4752020" y="4045527"/>
            <a:ext cx="2124236" cy="24756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425867"/>
            <a:ext cx="100012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1839" y="5504384"/>
            <a:ext cx="102393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6" name="Straight Arrow Connector 25"/>
          <p:cNvCxnSpPr/>
          <p:nvPr/>
        </p:nvCxnSpPr>
        <p:spPr>
          <a:xfrm>
            <a:off x="4067944" y="5873112"/>
            <a:ext cx="52483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1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2. Dengan faktor kompresibilitas (Z)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id-ID" dirty="0" smtClean="0"/>
                  <a:t>Persamaan keadaan gas :</a:t>
                </a:r>
              </a:p>
              <a:p>
                <a:pPr marL="0" indent="0">
                  <a:buNone/>
                </a:pPr>
                <a:r>
                  <a:rPr lang="id-ID" dirty="0" smtClean="0"/>
                  <a:t>PV=ZRT     (untuk 1 mol gas)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𝑍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𝑃𝑉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den>
                      </m:f>
                    </m:oMath>
                  </m:oMathPara>
                </a14:m>
                <a:endParaRPr lang="id-ID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𝑉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242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sehingga</a:t>
            </a:r>
            <a:endParaRPr lang="id-ID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7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𝑅𝑇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sup>
                        <m:e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id-ID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id-ID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𝑉</m:t>
                          </m:r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sz="27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𝑅𝑇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sup>
                        <m:e>
                          <m:d>
                            <m:dPr>
                              <m:ctrlPr>
                                <a:rPr lang="id-ID" sz="27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sz="270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𝑅𝑇</m:t>
                                  </m:r>
                                </m:num>
                                <m:den>
                                  <m: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</m:den>
                              </m:f>
                              <m:r>
                                <a:rPr lang="id-ID" sz="27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𝑅𝑇</m:t>
                                  </m:r>
                                </m:num>
                                <m:den>
                                  <m: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</m:den>
                              </m:f>
                              <m:r>
                                <a:rPr lang="id-ID" sz="27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e>
                          </m:d>
                        </m:e>
                      </m:nary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sz="27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ctrlP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sup>
                        <m:e>
                          <m:d>
                            <m:dPr>
                              <m:ctrlPr>
                                <a:rPr lang="id-ID" sz="27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𝑍</m:t>
                                  </m:r>
                                </m:num>
                                <m:den>
                                  <m: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𝑑𝑃</m:t>
                      </m:r>
                    </m:oMath>
                  </m:oMathPara>
                </a14:m>
                <a:endParaRPr lang="id-ID" sz="27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id-ID" sz="27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id-ID" sz="2700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3491880" y="3645024"/>
            <a:ext cx="57606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572000" y="3140968"/>
            <a:ext cx="57606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364088" y="3140968"/>
            <a:ext cx="64807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85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Hubungan Z,Pr pada fig 4-4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             1,0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                                       Tr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Z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                       Pr                                               </a:t>
            </a:r>
            <a:endParaRPr lang="id-ID" dirty="0"/>
          </a:p>
        </p:txBody>
      </p:sp>
      <p:sp>
        <p:nvSpPr>
          <p:cNvPr id="5" name="Freeform 4"/>
          <p:cNvSpPr/>
          <p:nvPr/>
        </p:nvSpPr>
        <p:spPr>
          <a:xfrm>
            <a:off x="2286000" y="2429505"/>
            <a:ext cx="3726873" cy="1809986"/>
          </a:xfrm>
          <a:custGeom>
            <a:avLst/>
            <a:gdLst>
              <a:gd name="connsiteX0" fmla="*/ 0 w 3726873"/>
              <a:gd name="connsiteY0" fmla="*/ 8895 h 1809986"/>
              <a:gd name="connsiteX1" fmla="*/ 2396836 w 3726873"/>
              <a:gd name="connsiteY1" fmla="*/ 272131 h 1809986"/>
              <a:gd name="connsiteX2" fmla="*/ 3726873 w 3726873"/>
              <a:gd name="connsiteY2" fmla="*/ 1809986 h 1809986"/>
              <a:gd name="connsiteX3" fmla="*/ 3726873 w 3726873"/>
              <a:gd name="connsiteY3" fmla="*/ 1809986 h 1809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26873" h="1809986">
                <a:moveTo>
                  <a:pt x="0" y="8895"/>
                </a:moveTo>
                <a:cubicBezTo>
                  <a:pt x="887845" y="-9578"/>
                  <a:pt x="1775691" y="-28051"/>
                  <a:pt x="2396836" y="272131"/>
                </a:cubicBezTo>
                <a:cubicBezTo>
                  <a:pt x="3017981" y="572313"/>
                  <a:pt x="3726873" y="1809986"/>
                  <a:pt x="3726873" y="1809986"/>
                </a:cubicBezTo>
                <a:lnTo>
                  <a:pt x="3726873" y="1809986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Freeform 5"/>
          <p:cNvSpPr/>
          <p:nvPr/>
        </p:nvSpPr>
        <p:spPr>
          <a:xfrm>
            <a:off x="2327564" y="2452255"/>
            <a:ext cx="2715491" cy="1828800"/>
          </a:xfrm>
          <a:custGeom>
            <a:avLst/>
            <a:gdLst>
              <a:gd name="connsiteX0" fmla="*/ 0 w 2715491"/>
              <a:gd name="connsiteY0" fmla="*/ 0 h 1828800"/>
              <a:gd name="connsiteX1" fmla="*/ 1911927 w 2715491"/>
              <a:gd name="connsiteY1" fmla="*/ 568036 h 1828800"/>
              <a:gd name="connsiteX2" fmla="*/ 2715491 w 2715491"/>
              <a:gd name="connsiteY2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15491" h="1828800">
                <a:moveTo>
                  <a:pt x="0" y="0"/>
                </a:moveTo>
                <a:cubicBezTo>
                  <a:pt x="729672" y="131618"/>
                  <a:pt x="1459345" y="263236"/>
                  <a:pt x="1911927" y="568036"/>
                </a:cubicBezTo>
                <a:cubicBezTo>
                  <a:pt x="2364509" y="872836"/>
                  <a:pt x="2540000" y="1350818"/>
                  <a:pt x="2715491" y="18288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Freeform 7"/>
          <p:cNvSpPr/>
          <p:nvPr/>
        </p:nvSpPr>
        <p:spPr>
          <a:xfrm>
            <a:off x="2341418" y="2479964"/>
            <a:ext cx="1911927" cy="1704109"/>
          </a:xfrm>
          <a:custGeom>
            <a:avLst/>
            <a:gdLst>
              <a:gd name="connsiteX0" fmla="*/ 0 w 1911927"/>
              <a:gd name="connsiteY0" fmla="*/ 0 h 1704109"/>
              <a:gd name="connsiteX1" fmla="*/ 1593273 w 1911927"/>
              <a:gd name="connsiteY1" fmla="*/ 817418 h 1704109"/>
              <a:gd name="connsiteX2" fmla="*/ 1911927 w 1911927"/>
              <a:gd name="connsiteY2" fmla="*/ 1704109 h 1704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1927" h="1704109">
                <a:moveTo>
                  <a:pt x="0" y="0"/>
                </a:moveTo>
                <a:cubicBezTo>
                  <a:pt x="637309" y="266700"/>
                  <a:pt x="1274618" y="533400"/>
                  <a:pt x="1593273" y="817418"/>
                </a:cubicBezTo>
                <a:cubicBezTo>
                  <a:pt x="1911928" y="1101436"/>
                  <a:pt x="1911927" y="1402772"/>
                  <a:pt x="1911927" y="170410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Freeform 8"/>
          <p:cNvSpPr/>
          <p:nvPr/>
        </p:nvSpPr>
        <p:spPr>
          <a:xfrm>
            <a:off x="2341418" y="2479964"/>
            <a:ext cx="1482521" cy="1731818"/>
          </a:xfrm>
          <a:custGeom>
            <a:avLst/>
            <a:gdLst>
              <a:gd name="connsiteX0" fmla="*/ 0 w 1482521"/>
              <a:gd name="connsiteY0" fmla="*/ 0 h 1731818"/>
              <a:gd name="connsiteX1" fmla="*/ 1246909 w 1482521"/>
              <a:gd name="connsiteY1" fmla="*/ 1025236 h 1731818"/>
              <a:gd name="connsiteX2" fmla="*/ 1482437 w 1482521"/>
              <a:gd name="connsiteY2" fmla="*/ 1731818 h 1731818"/>
              <a:gd name="connsiteX3" fmla="*/ 1482437 w 1482521"/>
              <a:gd name="connsiteY3" fmla="*/ 1731818 h 173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2521" h="1731818">
                <a:moveTo>
                  <a:pt x="0" y="0"/>
                </a:moveTo>
                <a:cubicBezTo>
                  <a:pt x="499918" y="368300"/>
                  <a:pt x="999836" y="736600"/>
                  <a:pt x="1246909" y="1025236"/>
                </a:cubicBezTo>
                <a:cubicBezTo>
                  <a:pt x="1493982" y="1313872"/>
                  <a:pt x="1482437" y="1731818"/>
                  <a:pt x="1482437" y="1731818"/>
                </a:cubicBezTo>
                <a:lnTo>
                  <a:pt x="1482437" y="173181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>
            <a:off x="2327564" y="2429505"/>
            <a:ext cx="84196" cy="2511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11760" y="4941168"/>
            <a:ext cx="4752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flipV="1">
            <a:off x="4253345" y="3032956"/>
            <a:ext cx="1430676" cy="3600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90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Proses-proses kesetimbangan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Distilasi : kesetimbangan antara fase uap-cair</a:t>
            </a:r>
          </a:p>
          <a:p>
            <a:r>
              <a:rPr lang="id-ID" dirty="0" smtClean="0"/>
              <a:t>Ekstraksi : kesetimbangan yang terjadi pada reaksi kimia dua arah (bolak-balik)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959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7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𝑙𝑛</m:t>
                      </m:r>
                      <m:f>
                        <m:fPr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d-ID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id-ID" sz="27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𝑟</m:t>
                          </m:r>
                        </m:sup>
                        <m:e>
                          <m:d>
                            <m:dPr>
                              <m:ctrlPr>
                                <a:rPr lang="id-ID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sz="27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id-ID" sz="27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id-ID" sz="27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𝑍</m:t>
                                  </m:r>
                                </m:num>
                                <m:den>
                                  <m:r>
                                    <a:rPr lang="id-ID" sz="27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  <m:r>
                                    <a:rPr lang="id-ID" sz="27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𝑟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id-ID" sz="2700" i="1">
                          <a:solidFill>
                            <a:prstClr val="black"/>
                          </a:solidFill>
                          <a:latin typeface="Cambria Math"/>
                        </a:rPr>
                        <m:t>𝑑𝑃</m:t>
                      </m:r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id-ID" sz="27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𝑃𝑟</m:t>
                      </m:r>
                      <m:r>
                        <a:rPr lang="id-ID" sz="27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id-ID" sz="27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𝑃𝑐</m:t>
                          </m:r>
                        </m:den>
                      </m:f>
                    </m:oMath>
                  </m:oMathPara>
                </a14:m>
                <a:endParaRPr lang="id-ID" sz="27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r>
                  <a:rPr lang="id-ID" sz="2700" dirty="0" smtClean="0">
                    <a:solidFill>
                      <a:prstClr val="black"/>
                    </a:solidFill>
                  </a:rPr>
                  <a:t>Pr=tekanan tereduksi</a:t>
                </a:r>
              </a:p>
              <a:p>
                <a:pPr marL="0" lvl="0" indent="0">
                  <a:buNone/>
                </a:pPr>
                <a:r>
                  <a:rPr lang="id-ID" sz="2700" dirty="0" smtClean="0">
                    <a:solidFill>
                      <a:prstClr val="black"/>
                    </a:solidFill>
                  </a:rPr>
                  <a:t>Pc=tekanan kritis</a:t>
                </a:r>
              </a:p>
              <a:p>
                <a:pPr marL="0" lvl="0" indent="0">
                  <a:buNone/>
                </a:pPr>
                <a:endParaRPr lang="id-ID" sz="27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r>
                  <a:rPr lang="id-ID" sz="2700" dirty="0" smtClean="0">
                    <a:solidFill>
                      <a:prstClr val="black"/>
                    </a:solidFill>
                  </a:rPr>
                  <a:t>Pr</a:t>
                </a:r>
              </a:p>
              <a:p>
                <a:pPr marL="0" lvl="0" indent="0">
                  <a:buNone/>
                </a:pPr>
                <a:r>
                  <a:rPr lang="id-ID" sz="2700" dirty="0" smtClean="0">
                    <a:solidFill>
                      <a:prstClr val="black"/>
                    </a:solidFill>
                  </a:rPr>
                  <a:t>Tr                Z</a:t>
                </a:r>
                <a:endParaRPr lang="id-ID" sz="2700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>
            <a:off x="1122218" y="5250873"/>
            <a:ext cx="484909" cy="568036"/>
          </a:xfrm>
          <a:custGeom>
            <a:avLst/>
            <a:gdLst>
              <a:gd name="connsiteX0" fmla="*/ 0 w 484909"/>
              <a:gd name="connsiteY0" fmla="*/ 0 h 568036"/>
              <a:gd name="connsiteX1" fmla="*/ 484909 w 484909"/>
              <a:gd name="connsiteY1" fmla="*/ 304800 h 568036"/>
              <a:gd name="connsiteX2" fmla="*/ 484909 w 484909"/>
              <a:gd name="connsiteY2" fmla="*/ 304800 h 568036"/>
              <a:gd name="connsiteX3" fmla="*/ 41564 w 484909"/>
              <a:gd name="connsiteY3" fmla="*/ 568036 h 568036"/>
              <a:gd name="connsiteX4" fmla="*/ 41564 w 484909"/>
              <a:gd name="connsiteY4" fmla="*/ 568036 h 56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4909" h="568036">
                <a:moveTo>
                  <a:pt x="0" y="0"/>
                </a:moveTo>
                <a:lnTo>
                  <a:pt x="484909" y="304800"/>
                </a:lnTo>
                <a:lnTo>
                  <a:pt x="484909" y="304800"/>
                </a:lnTo>
                <a:lnTo>
                  <a:pt x="41564" y="568036"/>
                </a:lnTo>
                <a:lnTo>
                  <a:pt x="41564" y="568036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548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(1-Z/Pr)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                                             luas=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                                    Pr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67744" y="2420888"/>
            <a:ext cx="0" cy="2664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67744" y="5085184"/>
            <a:ext cx="38884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299855" y="3061855"/>
            <a:ext cx="3283527" cy="2036618"/>
          </a:xfrm>
          <a:custGeom>
            <a:avLst/>
            <a:gdLst>
              <a:gd name="connsiteX0" fmla="*/ 0 w 3283527"/>
              <a:gd name="connsiteY0" fmla="*/ 2036618 h 2036618"/>
              <a:gd name="connsiteX1" fmla="*/ 1205345 w 3283527"/>
              <a:gd name="connsiteY1" fmla="*/ 526472 h 2036618"/>
              <a:gd name="connsiteX2" fmla="*/ 3283527 w 3283527"/>
              <a:gd name="connsiteY2" fmla="*/ 0 h 2036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83527" h="2036618">
                <a:moveTo>
                  <a:pt x="0" y="2036618"/>
                </a:moveTo>
                <a:cubicBezTo>
                  <a:pt x="329045" y="1451263"/>
                  <a:pt x="658091" y="865908"/>
                  <a:pt x="1205345" y="526472"/>
                </a:cubicBezTo>
                <a:cubicBezTo>
                  <a:pt x="1752599" y="187036"/>
                  <a:pt x="2518063" y="93518"/>
                  <a:pt x="3283527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1" name="Straight Connector 10"/>
          <p:cNvCxnSpPr>
            <a:stCxn id="9" idx="2"/>
          </p:cNvCxnSpPr>
          <p:nvPr/>
        </p:nvCxnSpPr>
        <p:spPr>
          <a:xfrm>
            <a:off x="5583382" y="3061855"/>
            <a:ext cx="0" cy="202332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572000" y="32129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91880" y="3670176"/>
            <a:ext cx="1537320" cy="1415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843808" y="4377680"/>
            <a:ext cx="758374" cy="7207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/>
          <p:nvPr/>
        </p:nvCxnSpPr>
        <p:spPr>
          <a:xfrm>
            <a:off x="4260540" y="3753036"/>
            <a:ext cx="1895636" cy="32048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887025"/>
            <a:ext cx="267017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797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Kemudian dibuat diagram :</a:t>
            </a:r>
            <a:br>
              <a:rPr lang="id-ID" sz="3200" dirty="0" smtClean="0"/>
            </a:br>
            <a:r>
              <a:rPr lang="id-ID" sz="3200" dirty="0" smtClean="0"/>
              <a:t> Fig 12-1,Fig 12-2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1,0</a:t>
            </a:r>
          </a:p>
          <a:p>
            <a:pPr marL="0" indent="0">
              <a:buNone/>
            </a:pPr>
            <a:r>
              <a:rPr lang="id-ID" dirty="0" smtClean="0"/>
              <a:t>                                     Tr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            f/P=Ø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                     </a:t>
            </a:r>
          </a:p>
          <a:p>
            <a:pPr marL="0" indent="0">
              <a:buNone/>
            </a:pPr>
            <a:r>
              <a:rPr lang="id-ID" dirty="0" smtClean="0"/>
              <a:t>                     </a:t>
            </a:r>
          </a:p>
          <a:p>
            <a:pPr marL="0" lvl="0" indent="0">
              <a:buNone/>
            </a:pPr>
            <a:r>
              <a:rPr lang="id-ID" dirty="0" smtClean="0">
                <a:solidFill>
                  <a:prstClr val="black"/>
                </a:solidFill>
              </a:rPr>
              <a:t>Ø= koefisien fugasitas                           Pr</a:t>
            </a:r>
            <a:endParaRPr lang="id-ID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67744" y="1916832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67744" y="5301208"/>
            <a:ext cx="3816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2286000" y="2313709"/>
            <a:ext cx="3671455" cy="1482436"/>
          </a:xfrm>
          <a:custGeom>
            <a:avLst/>
            <a:gdLst>
              <a:gd name="connsiteX0" fmla="*/ 0 w 3671455"/>
              <a:gd name="connsiteY0" fmla="*/ 0 h 1482436"/>
              <a:gd name="connsiteX1" fmla="*/ 2064327 w 3671455"/>
              <a:gd name="connsiteY1" fmla="*/ 512618 h 1482436"/>
              <a:gd name="connsiteX2" fmla="*/ 3671455 w 3671455"/>
              <a:gd name="connsiteY2" fmla="*/ 1482436 h 14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71455" h="1482436">
                <a:moveTo>
                  <a:pt x="0" y="0"/>
                </a:moveTo>
                <a:cubicBezTo>
                  <a:pt x="726209" y="132772"/>
                  <a:pt x="1452418" y="265545"/>
                  <a:pt x="2064327" y="512618"/>
                </a:cubicBezTo>
                <a:cubicBezTo>
                  <a:pt x="2676236" y="759691"/>
                  <a:pt x="3173845" y="1121063"/>
                  <a:pt x="3671455" y="148243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Freeform 12"/>
          <p:cNvSpPr/>
          <p:nvPr/>
        </p:nvSpPr>
        <p:spPr>
          <a:xfrm>
            <a:off x="2272145" y="2327564"/>
            <a:ext cx="3754582" cy="1967345"/>
          </a:xfrm>
          <a:custGeom>
            <a:avLst/>
            <a:gdLst>
              <a:gd name="connsiteX0" fmla="*/ 0 w 3754582"/>
              <a:gd name="connsiteY0" fmla="*/ 0 h 1967345"/>
              <a:gd name="connsiteX1" fmla="*/ 1620982 w 3754582"/>
              <a:gd name="connsiteY1" fmla="*/ 1149927 h 1967345"/>
              <a:gd name="connsiteX2" fmla="*/ 3754582 w 3754582"/>
              <a:gd name="connsiteY2" fmla="*/ 1967345 h 196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54582" h="1967345">
                <a:moveTo>
                  <a:pt x="0" y="0"/>
                </a:moveTo>
                <a:cubicBezTo>
                  <a:pt x="497609" y="411018"/>
                  <a:pt x="995218" y="822036"/>
                  <a:pt x="1620982" y="1149927"/>
                </a:cubicBezTo>
                <a:cubicBezTo>
                  <a:pt x="2246746" y="1477818"/>
                  <a:pt x="3000664" y="1722581"/>
                  <a:pt x="3754582" y="196734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Freeform 13"/>
          <p:cNvSpPr/>
          <p:nvPr/>
        </p:nvSpPr>
        <p:spPr>
          <a:xfrm>
            <a:off x="2272145" y="2369127"/>
            <a:ext cx="3699164" cy="2563091"/>
          </a:xfrm>
          <a:custGeom>
            <a:avLst/>
            <a:gdLst>
              <a:gd name="connsiteX0" fmla="*/ 0 w 3699164"/>
              <a:gd name="connsiteY0" fmla="*/ 0 h 2563091"/>
              <a:gd name="connsiteX1" fmla="*/ 1246910 w 3699164"/>
              <a:gd name="connsiteY1" fmla="*/ 2064328 h 2563091"/>
              <a:gd name="connsiteX2" fmla="*/ 3699164 w 3699164"/>
              <a:gd name="connsiteY2" fmla="*/ 2563091 h 2563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9164" h="2563091">
                <a:moveTo>
                  <a:pt x="0" y="0"/>
                </a:moveTo>
                <a:cubicBezTo>
                  <a:pt x="315191" y="818573"/>
                  <a:pt x="630383" y="1637146"/>
                  <a:pt x="1246910" y="2064328"/>
                </a:cubicBezTo>
                <a:cubicBezTo>
                  <a:pt x="1863437" y="2491510"/>
                  <a:pt x="2781300" y="2527300"/>
                  <a:pt x="3699164" y="256309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186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Kesetimbangan cairan dengan uap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Kesetimbangan ini terjadi pada T dan P tertentu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 smtClean="0"/>
              <a:t>Kesetimbangan cairan dengan uap ada beberapa kemungkinan :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1827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1. Cairan ideal dan gas ideal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id-ID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id-ID" b="0" i="1" smtClean="0">
                            <a:latin typeface="Cambria Math"/>
                          </a:rPr>
                          <m:t>𝑓</m:t>
                        </m:r>
                      </m:e>
                    </m:acc>
                    <m:r>
                      <a:rPr lang="id-ID" b="0" i="1" smtClean="0">
                        <a:latin typeface="Cambria Math"/>
                      </a:rPr>
                      <m:t>𝑙</m:t>
                    </m:r>
                    <m:r>
                      <a:rPr lang="id-ID" b="0" i="1" smtClean="0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id-ID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id-ID" b="0" i="1" smtClean="0">
                            <a:latin typeface="Cambria Math"/>
                          </a:rPr>
                          <m:t>𝑓</m:t>
                        </m:r>
                      </m:e>
                    </m:acc>
                    <m:r>
                      <a:rPr lang="id-ID" b="0" i="1" smtClean="0">
                        <a:latin typeface="Cambria Math"/>
                      </a:rPr>
                      <m:t>𝑣</m:t>
                    </m:r>
                    <m:r>
                      <a:rPr lang="id-ID" b="0" i="1" smtClean="0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id-ID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id-ID" b="0" i="1" smtClean="0">
                            <a:latin typeface="Cambria Math"/>
                          </a:rPr>
                          <m:t>𝑃</m:t>
                        </m:r>
                      </m:e>
                    </m:acc>
                  </m:oMath>
                </a14:m>
                <a:r>
                  <a:rPr lang="id-ID" dirty="0" smtClean="0"/>
                  <a:t>         fugasitas parsiel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𝑋</m:t>
                      </m:r>
                      <m:sSup>
                        <m:sSup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𝑙</m:t>
                              </m:r>
                            </m:sub>
                          </m:sSub>
                        </m:e>
                        <m:sup>
                          <m:r>
                            <a:rPr lang="id-ID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𝑋</m:t>
                      </m:r>
                      <m:sSup>
                        <m:sSup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d-ID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id-ID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𝑦𝑃</m:t>
                      </m:r>
                    </m:oMath>
                  </m:oMathPara>
                </a14:m>
                <a:endParaRPr lang="id-ID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b>
                          </m:sSub>
                        </m:e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id-ID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𝑡𝑒𝑘𝑎𝑛𝑎𝑛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𝑢𝑎𝑝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𝑚𝑢𝑟𝑛𝑖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𝑧𝑎𝑡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id-ID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</m:t>
                          </m:r>
                        </m:e>
                      </m:d>
                    </m:oMath>
                  </m:oMathPara>
                </a14:m>
                <a:endParaRPr lang="id-ID" b="0" dirty="0" smtClean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r>
                  <a:rPr lang="id-ID" dirty="0" smtClean="0"/>
                  <a:t>Dicari pada tabel Perry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i="1">
                          <a:solidFill>
                            <a:prstClr val="black"/>
                          </a:solidFill>
                          <a:latin typeface="Cambria Math"/>
                        </a:rPr>
                        <m:t>𝑋</m:t>
                      </m:r>
                      <m:sSup>
                        <m:sSup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id-ID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id-ID" i="1">
                          <a:solidFill>
                            <a:prstClr val="black"/>
                          </a:solidFill>
                          <a:latin typeface="Cambria Math"/>
                        </a:rPr>
                        <m:t>𝑦𝑃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id-ID" b="0" i="1" smtClean="0">
                                  <a:latin typeface="Cambria Math"/>
                                </a:rPr>
                                <m:t>𝑂</m:t>
                              </m:r>
                            </m:sup>
                          </m:sSup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𝑝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id-ID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𝑃</m:t>
                        </m:r>
                      </m:e>
                      <m:sup>
                        <m:r>
                          <a:rPr lang="id-ID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𝑂</m:t>
                        </m:r>
                      </m:sup>
                    </m:sSup>
                  </m:oMath>
                </a14:m>
                <a:r>
                  <a:rPr lang="id-ID" dirty="0" smtClean="0"/>
                  <a:t>=f(T)</a:t>
                </a:r>
              </a:p>
              <a:p>
                <a:pPr marL="0" indent="0">
                  <a:buNone/>
                </a:pPr>
                <a:r>
                  <a:rPr lang="id-ID" dirty="0" smtClean="0"/>
                  <a:t>K= Konstante kesetimbangan fase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2426" b="-134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124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Cairan non ideal dan gas ideal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id-ID" sz="3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</m:acc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𝑙</m:t>
                      </m:r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</m:acc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𝑣</m:t>
                      </m:r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</m:acc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id-ID" sz="3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sz="3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id-ID" sz="3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b>
                          </m:sSub>
                        </m:e>
                        <m:sup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Maka  :         </a:t>
                </a:r>
                <a14:m>
                  <m:oMath xmlns:m="http://schemas.openxmlformats.org/officeDocument/2006/math">
                    <m:r>
                      <a:rPr lang="id-ID" i="1" smtClean="0">
                        <a:latin typeface="Cambria Math"/>
                        <a:ea typeface="Cambria Math"/>
                      </a:rPr>
                      <m:t>𝜕</m:t>
                    </m:r>
                    <m:r>
                      <a:rPr lang="id-ID" b="0" i="1" smtClean="0">
                        <a:latin typeface="Cambria Math"/>
                        <a:ea typeface="Cambria Math"/>
                      </a:rPr>
                      <m:t>𝑋</m:t>
                    </m:r>
                    <m:sSup>
                      <m:sSupPr>
                        <m:ctrlPr>
                          <a:rPr lang="id-ID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id-ID" b="0" i="1" smtClean="0">
                            <a:latin typeface="Cambria Math"/>
                            <a:ea typeface="Cambria Math"/>
                          </a:rPr>
                          <m:t>𝑃</m:t>
                        </m:r>
                      </m:e>
                      <m:sup>
                        <m:r>
                          <a:rPr lang="id-ID" b="0" i="1" smtClean="0">
                            <a:latin typeface="Cambria Math"/>
                            <a:ea typeface="Cambria Math"/>
                          </a:rPr>
                          <m:t>𝑜</m:t>
                        </m:r>
                      </m:sup>
                    </m:sSup>
                    <m:r>
                      <a:rPr lang="id-ID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id-ID" b="0" i="1" smtClean="0">
                        <a:latin typeface="Cambria Math"/>
                        <a:ea typeface="Cambria Math"/>
                      </a:rPr>
                      <m:t>𝑦𝑃</m:t>
                    </m:r>
                  </m:oMath>
                </a14:m>
                <a:endParaRPr lang="id-ID" dirty="0" smtClean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sz="3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sz="30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𝜕</m:t>
                              </m:r>
                              <m:r>
                                <a:rPr lang="id-ID" sz="3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id-ID" sz="3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𝑂</m:t>
                              </m:r>
                            </m:sup>
                          </m:sSup>
                        </m:num>
                        <m:den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𝑝</m:t>
                          </m:r>
                        </m:den>
                      </m:f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id-ID" sz="30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id-ID" sz="3000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d-ID" sz="3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𝜕</m:t>
                    </m:r>
                  </m:oMath>
                </a14:m>
                <a:r>
                  <a:rPr lang="id-ID" dirty="0" smtClean="0"/>
                  <a:t>=koefisien aktivitas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d-ID" sz="3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𝜕</m:t>
                    </m:r>
                  </m:oMath>
                </a14:m>
                <a:r>
                  <a:rPr lang="id-ID" dirty="0" smtClean="0"/>
                  <a:t>=f(X,T)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d-ID" sz="3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𝜕</m:t>
                    </m:r>
                  </m:oMath>
                </a14:m>
                <a:r>
                  <a:rPr lang="id-ID" dirty="0" smtClean="0"/>
                  <a:t> biasanya dicari dengan percobaan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b="-67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666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3.</a:t>
            </a:r>
            <a:r>
              <a:rPr lang="id-ID" sz="3000" dirty="0">
                <a:solidFill>
                  <a:prstClr val="black"/>
                </a:solidFill>
                <a:ea typeface="Cambria Math"/>
                <a:cs typeface="+mn-cs"/>
              </a:rPr>
              <a:t> </a:t>
            </a:r>
            <a:r>
              <a:rPr lang="id-ID" dirty="0" smtClean="0"/>
              <a:t>Cairan ideal dan gas sejati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id-ID" sz="3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</m:acc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𝑙</m:t>
                      </m:r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</m:acc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</a:rPr>
                        <m:t>𝑣</m:t>
                      </m:r>
                    </m:oMath>
                  </m:oMathPara>
                </a14:m>
                <a:endParaRPr lang="id-ID" dirty="0" smtClean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𝑋</m:t>
                      </m:r>
                      <m:sSup>
                        <m:sSupPr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p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𝑜</m:t>
                          </m:r>
                        </m:sup>
                      </m:sSup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𝑦𝑓</m:t>
                      </m:r>
                    </m:oMath>
                  </m:oMathPara>
                </a14:m>
                <a:endParaRPr lang="id-ID" sz="30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sz="30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id-ID" sz="3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id-ID" sz="3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𝑃</m:t>
                        </m:r>
                      </m:den>
                    </m:f>
                    <m:r>
                      <a:rPr lang="id-ID" sz="30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id-ID" sz="3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∅→</m:t>
                    </m:r>
                    <m:r>
                      <a:rPr lang="id-ID" sz="3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𝑓</m:t>
                    </m:r>
                    <m:r>
                      <a:rPr lang="id-ID" sz="3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=∅</m:t>
                    </m:r>
                    <m:r>
                      <a:rPr lang="id-ID" sz="3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𝑃</m:t>
                    </m:r>
                  </m:oMath>
                </a14:m>
                <a:r>
                  <a:rPr lang="id-ID" sz="3000" dirty="0" smtClean="0">
                    <a:solidFill>
                      <a:prstClr val="black"/>
                    </a:solidFill>
                  </a:rPr>
                  <a:t>         f=fugasitas</a:t>
                </a:r>
              </a:p>
              <a:p>
                <a:pPr marL="0" lvl="0" indent="0">
                  <a:buNone/>
                </a:pPr>
                <a:r>
                  <a:rPr lang="id-ID" sz="3000" dirty="0" smtClean="0">
                    <a:solidFill>
                      <a:prstClr val="black"/>
                    </a:solidFill>
                  </a:rPr>
                  <a:t>Maka :</a:t>
                </a:r>
                <a14:m>
                  <m:oMath xmlns:m="http://schemas.openxmlformats.org/officeDocument/2006/math">
                    <m:r>
                      <a:rPr lang="id-ID" sz="30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             </m:t>
                    </m:r>
                    <m:r>
                      <a:rPr lang="id-ID" sz="3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𝑋</m:t>
                    </m:r>
                    <m:sSup>
                      <m:sSupPr>
                        <m:ctrlPr>
                          <a:rPr lang="id-ID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id-ID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𝑃</m:t>
                        </m:r>
                      </m:e>
                      <m:sup>
                        <m:r>
                          <a:rPr lang="id-ID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𝑜</m:t>
                        </m:r>
                      </m:sup>
                    </m:sSup>
                    <m:r>
                      <a:rPr lang="id-ID" sz="3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id-ID" sz="3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id-ID" sz="3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  <m:r>
                      <a:rPr lang="id-ID" sz="3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𝑃</m:t>
                    </m:r>
                  </m:oMath>
                </a14:m>
                <a:endParaRPr lang="id-ID" sz="30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id-ID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𝑂</m:t>
                              </m:r>
                            </m:sup>
                          </m:sSup>
                        </m:num>
                        <m:den>
                          <m:r>
                            <a:rPr lang="id-ID" sz="28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∅</m:t>
                          </m:r>
                          <m: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𝑝</m:t>
                          </m:r>
                        </m:den>
                      </m:f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id-ID" sz="2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id-ID" sz="3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</m:oMath>
                </a14:m>
                <a:r>
                  <a:rPr lang="id-ID" sz="2800" dirty="0" smtClean="0">
                    <a:solidFill>
                      <a:prstClr val="black"/>
                    </a:solidFill>
                  </a:rPr>
                  <a:t>=koefisien fugasitas , dicari pada fig 12-1, 12-2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id-ID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id-ID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𝑃</m:t>
                        </m:r>
                      </m:e>
                      <m:sup>
                        <m:r>
                          <a:rPr lang="id-ID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id-ID" sz="2800" dirty="0" smtClean="0">
                    <a:solidFill>
                      <a:prstClr val="black"/>
                    </a:solidFill>
                  </a:rPr>
                  <a:t>=tekanan uap murni, dicari pada tabel Perry</a:t>
                </a:r>
              </a:p>
              <a:p>
                <a:pPr marL="0" lvl="0" indent="0">
                  <a:buNone/>
                </a:pPr>
                <a:endParaRPr lang="id-ID" sz="28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id-ID" sz="30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id-ID" sz="30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b="-13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497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4.Cairan non ideal dan gas sejati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</m:acc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𝑙</m:t>
                      </m:r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</m:acc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𝑣</m:t>
                      </m:r>
                    </m:oMath>
                  </m:oMathPara>
                </a14:m>
                <a:endParaRPr lang="id-ID" dirty="0" smtClean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𝜕</m:t>
                      </m:r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𝑋</m:t>
                      </m:r>
                      <m:sSup>
                        <m:sSupPr>
                          <m:ctrlP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p>
                          <m:r>
                            <a:rPr lang="id-ID" sz="3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𝑜</m:t>
                          </m:r>
                        </m:sup>
                      </m:sSup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id-ID" sz="3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∅</m:t>
                      </m:r>
                      <m:r>
                        <a:rPr lang="id-ID" sz="3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𝑃</m:t>
                      </m:r>
                    </m:oMath>
                  </m:oMathPara>
                </a14:m>
                <a:endParaRPr lang="id-ID" sz="30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sz="28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𝜕</m:t>
                              </m:r>
                              <m:r>
                                <a:rPr lang="id-ID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id-ID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𝑂</m:t>
                              </m:r>
                            </m:sup>
                          </m:sSup>
                        </m:num>
                        <m:den>
                          <m:r>
                            <a:rPr lang="id-ID" sz="28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∅</m:t>
                          </m:r>
                          <m:r>
                            <a:rPr lang="id-ID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𝑝</m:t>
                          </m:r>
                        </m:den>
                      </m:f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id-ID" sz="2800" i="1">
                          <a:solidFill>
                            <a:prstClr val="black"/>
                          </a:solidFill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id-ID" sz="2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id-ID" sz="28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id-ID" sz="3000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59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Harga K dicari dengan :</a:t>
            </a:r>
          </a:p>
          <a:p>
            <a:pPr>
              <a:buFontTx/>
              <a:buChar char="-"/>
            </a:pPr>
            <a:r>
              <a:rPr lang="id-ID" dirty="0" smtClean="0"/>
              <a:t>Menghitung</a:t>
            </a:r>
          </a:p>
          <a:p>
            <a:pPr>
              <a:buFontTx/>
              <a:buChar char="-"/>
            </a:pPr>
            <a:r>
              <a:rPr lang="id-ID" dirty="0" smtClean="0"/>
              <a:t>Percobaan</a:t>
            </a:r>
          </a:p>
          <a:p>
            <a:pPr>
              <a:buFontTx/>
              <a:buChar char="-"/>
            </a:pPr>
            <a:r>
              <a:rPr lang="id-ID" smtClean="0"/>
              <a:t>Khusus Hidrokarbon tersedia Nomograph De Priester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84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Peubah-peubah proses kesetimbangan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Single component : T,P, “thermodynamic properties” (S,H,G, . . .)</a:t>
            </a:r>
          </a:p>
          <a:p>
            <a:r>
              <a:rPr lang="id-ID" dirty="0" smtClean="0"/>
              <a:t>Multi component : T,P,S,H,G,. . . . </a:t>
            </a:r>
            <a:r>
              <a:rPr lang="id-ID" dirty="0"/>
              <a:t>d</a:t>
            </a:r>
            <a:r>
              <a:rPr lang="id-ID" dirty="0" smtClean="0"/>
              <a:t>an komposisi (x)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8532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100" dirty="0" smtClean="0"/>
              <a:t>Untuk menyelesaikan proses proses kesetimbangan dipakai sudut pandang termodinamika</a:t>
            </a:r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Menentukan komposisi kesetimbangan (x) masing masing fase yang setimbang pada kondisi kesetimbangan (T,P tertentu)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Mencari kondisi kesetimbangan (T,P) untuk mendapatkan komposisi yang diinginkan.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2696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Kriteria kesetimbangan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Terdapat </a:t>
            </a:r>
            <a:r>
              <a:rPr lang="id-ID" i="1" dirty="0" smtClean="0"/>
              <a:t>driving forces </a:t>
            </a:r>
            <a:r>
              <a:rPr lang="id-ID" dirty="0" smtClean="0"/>
              <a:t>yang menyebabkan terjadinya perubahan.</a:t>
            </a:r>
          </a:p>
          <a:p>
            <a:pPr marL="0" indent="0">
              <a:buNone/>
            </a:pPr>
            <a:r>
              <a:rPr lang="id-ID" dirty="0" smtClean="0"/>
              <a:t>Oleh Gibbs sebagai </a:t>
            </a:r>
            <a:r>
              <a:rPr lang="id-ID" i="1" dirty="0">
                <a:solidFill>
                  <a:prstClr val="black"/>
                </a:solidFill>
              </a:rPr>
              <a:t>driving forces </a:t>
            </a:r>
            <a:r>
              <a:rPr lang="id-ID" i="1" dirty="0" smtClean="0">
                <a:solidFill>
                  <a:prstClr val="black"/>
                </a:solidFill>
              </a:rPr>
              <a:t> </a:t>
            </a:r>
            <a:r>
              <a:rPr lang="id-ID" dirty="0" smtClean="0">
                <a:solidFill>
                  <a:prstClr val="black"/>
                </a:solidFill>
              </a:rPr>
              <a:t>adalah potensial kimia (µ)</a:t>
            </a:r>
          </a:p>
          <a:p>
            <a:pPr marL="0" indent="0">
              <a:buNone/>
            </a:pPr>
            <a:r>
              <a:rPr lang="id-ID" dirty="0" smtClean="0">
                <a:solidFill>
                  <a:prstClr val="black"/>
                </a:solidFill>
              </a:rPr>
              <a:t>µ = </a:t>
            </a:r>
            <a:r>
              <a:rPr lang="id-ID" i="1" dirty="0" smtClean="0">
                <a:solidFill>
                  <a:prstClr val="black"/>
                </a:solidFill>
              </a:rPr>
              <a:t>free energy Gibbs </a:t>
            </a:r>
            <a:r>
              <a:rPr lang="id-ID" dirty="0" smtClean="0">
                <a:solidFill>
                  <a:prstClr val="black"/>
                </a:solidFill>
              </a:rPr>
              <a:t>tiap mole gas = G/n</a:t>
            </a:r>
          </a:p>
          <a:p>
            <a:pPr marL="0" indent="0">
              <a:buNone/>
            </a:pPr>
            <a:r>
              <a:rPr lang="id-ID" dirty="0" smtClean="0">
                <a:solidFill>
                  <a:prstClr val="black"/>
                </a:solidFill>
              </a:rPr>
              <a:t>Sehingga dapat dituliskan :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5748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1. Untuk proses kesetimbangan fisis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id-ID" dirty="0" smtClean="0"/>
                  <a:t>Misal kesetimbangan fase, maka kesetimbangannya ditandai dengan :</a:t>
                </a: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d-ID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𝑘</m:t>
                              </m:r>
                            </m:sub>
                          </m:sSub>
                        </m:e>
                        <m:sup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(1)</m:t>
                          </m:r>
                        </m:sup>
                      </m:sSup>
                      <m:r>
                        <a:rPr lang="id-ID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𝑘</m:t>
                              </m:r>
                            </m:sub>
                          </m:sSub>
                        </m:e>
                        <m:sup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(2)</m:t>
                          </m:r>
                        </m:sup>
                      </m:sSup>
                      <m:r>
                        <a:rPr lang="id-ID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𝑘</m:t>
                              </m:r>
                            </m:sub>
                          </m:sSub>
                        </m:e>
                        <m:sup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(3)</m:t>
                          </m:r>
                        </m:sup>
                      </m:sSup>
                    </m:oMath>
                  </m:oMathPara>
                </a14:m>
                <a:endParaRPr lang="id-ID" sz="1400" dirty="0" smtClean="0">
                  <a:ea typeface="Calibri"/>
                  <a:cs typeface="Times New Roman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endParaRPr lang="id-ID" sz="1400" dirty="0">
                  <a:ea typeface="Calibri"/>
                  <a:cs typeface="Times New Roman"/>
                </a:endParaRPr>
              </a:p>
              <a:p>
                <a:pPr marL="0" indent="0">
                  <a:buNone/>
                </a:pPr>
                <a:r>
                  <a:rPr lang="id-ID" dirty="0"/>
                  <a:t> </a:t>
                </a:r>
                <a:r>
                  <a:rPr lang="id-ID" dirty="0" smtClean="0"/>
                  <a:t>k = komponen tertentu yang terdapat didalam masing-masing fase (1), (2) atau (3) yang setimbang satu dengan lainnya.</a:t>
                </a: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428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2. Untuk proses kesetimbangan kimia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556792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id-ID" dirty="0" smtClean="0"/>
                  <a:t>(Misal </a:t>
                </a:r>
                <a:r>
                  <a:rPr lang="id-ID" dirty="0" smtClean="0"/>
                  <a:t>reaksi kimia bolak balik, maka kesetimbangan ditandai 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d-ID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∆</m:t>
                    </m:r>
                    <m:r>
                      <a:rPr lang="id-ID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𝐺</m:t>
                    </m:r>
                    <m:r>
                      <a:rPr lang="id-ID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 ∆</m:t>
                    </m:r>
                    <m:r>
                      <a:rPr lang="id-ID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𝐹</m:t>
                    </m:r>
                    <m:r>
                      <a:rPr lang="id-ID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=0</m:t>
                    </m:r>
                  </m:oMath>
                </a14:m>
                <a:r>
                  <a:rPr lang="id-ID" dirty="0" smtClean="0"/>
                  <a:t>)</a:t>
                </a: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556792"/>
                <a:ext cx="8229600" cy="4525963"/>
              </a:xfrm>
              <a:blipFill rotWithShape="1">
                <a:blip r:embed="rId2"/>
                <a:stretch>
                  <a:fillRect l="-1926" t="-175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488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Didalam </a:t>
            </a:r>
            <a:r>
              <a:rPr lang="id-ID" sz="3200" i="1" dirty="0" smtClean="0"/>
              <a:t>multi component system </a:t>
            </a:r>
            <a:r>
              <a:rPr lang="id-ID" sz="3200" dirty="0" smtClean="0"/>
              <a:t>G, µ dinyatakan dalam nilai parsiilnya</a:t>
            </a:r>
            <a:endParaRPr lang="id-ID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id-ID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accPr>
                        <m:e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𝐺</m:t>
                          </m:r>
                        </m:e>
                      </m:acc>
                      <m:sSub>
                        <m:sSubPr>
                          <m:ctrlP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.</m:t>
                          </m:r>
                        </m:e>
                        <m:sub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𝑘</m:t>
                          </m:r>
                        </m:sub>
                      </m:sSub>
                      <m:r>
                        <a:rPr lang="id-ID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fPr>
                            <m:num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𝜕</m:t>
                              </m:r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𝐺</m:t>
                              </m:r>
                            </m:num>
                            <m:den>
                              <m:r>
                                <a:rPr lang="id-ID" i="1" smtClean="0">
                                  <a:effectLst/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id-ID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id-ID" b="0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id-ID" b="0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𝑘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.</m:t>
                          </m:r>
                        </m:e>
                        <m:sub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𝑇</m:t>
                          </m:r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,</m:t>
                          </m:r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𝑃</m:t>
                          </m:r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,</m:t>
                          </m:r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id-ID" sz="1400" dirty="0" smtClean="0">
                  <a:ea typeface="Calibri"/>
                  <a:cs typeface="Times New Roman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𝜇</m:t>
                          </m:r>
                        </m:e>
                        <m:sub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𝑘</m:t>
                          </m:r>
                        </m:sub>
                      </m:sSub>
                      <m:r>
                        <a:rPr lang="id-ID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fPr>
                            <m:num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𝜕</m:t>
                              </m:r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𝐺</m:t>
                              </m:r>
                            </m:num>
                            <m:den>
                              <m:r>
                                <a:rPr lang="id-ID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id-ID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id-ID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id-ID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𝑘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.</m:t>
                          </m:r>
                        </m:e>
                        <m:sub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𝑇</m:t>
                          </m:r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,</m:t>
                          </m:r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𝑃</m:t>
                          </m:r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,</m:t>
                          </m:r>
                          <m:r>
                            <a:rPr lang="id-ID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id-ID" sz="1400" dirty="0" smtClean="0">
                  <a:ea typeface="Calibri"/>
                  <a:cs typeface="Times New Roman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id-ID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  <a:cs typeface="Times New Roman"/>
                            </a:rPr>
                            <m:t>𝑘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  <a:cs typeface="Times New Roman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accPr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  <a:ea typeface="Calibri"/>
                              <a:cs typeface="Times New Roman"/>
                            </a:rPr>
                            <m:t>𝐺</m:t>
                          </m:r>
                        </m:e>
                      </m:acc>
                      <m:sSub>
                        <m:sSub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  <a:ea typeface="Calibri"/>
                              <a:cs typeface="Times New Roman"/>
                            </a:rPr>
                            <m:t>.</m:t>
                          </m:r>
                        </m:e>
                        <m:sub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  <a:ea typeface="Calibri"/>
                              <a:cs typeface="Times New Roman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id-ID" dirty="0">
                  <a:ea typeface="Calibri"/>
                  <a:cs typeface="Times New Roman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endParaRPr lang="id-ID" dirty="0" smtClean="0">
                  <a:ea typeface="Calibri"/>
                  <a:cs typeface="Times New Roman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endParaRPr lang="id-ID" sz="1400" dirty="0">
                  <a:ea typeface="Calibri"/>
                  <a:cs typeface="Times New Roman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endParaRPr lang="id-ID" sz="1400" dirty="0">
                  <a:ea typeface="Calibri"/>
                  <a:cs typeface="Times New Roman"/>
                </a:endParaRP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978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Fugasitas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id-ID" dirty="0" smtClean="0"/>
                  <a:t>Dalam praktek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solidFill>
                              <a:prstClr val="black"/>
                            </a:solidFill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id-ID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𝜇</m:t>
                        </m:r>
                      </m:e>
                      <m:sub>
                        <m:r>
                          <a:rPr lang="id-ID" i="1">
                            <a:solidFill>
                              <a:prstClr val="black"/>
                            </a:solidFill>
                            <a:latin typeface="Cambria Math"/>
                            <a:cs typeface="Times New Roman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id-ID" dirty="0" smtClean="0"/>
                  <a:t> sukar diamati sehingga diperlukan kriteria kesetimbangan yang mudah dievaluasi yaitu dengan fugasitas (f)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𝑆𝑑𝑇</m:t>
                      </m:r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id-ID" b="0" i="1" smtClean="0">
                          <a:latin typeface="Cambria Math"/>
                          <a:ea typeface="Cambria Math"/>
                        </a:rPr>
                        <m:t>𝑉𝑑𝑝</m:t>
                      </m:r>
                    </m:oMath>
                  </m:oMathPara>
                </a14:m>
                <a:endParaRPr lang="id-ID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id-ID" dirty="0" smtClean="0"/>
                  <a:t>Untuk suhu tetap, dT=0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𝑑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𝑉𝑑𝑝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d-ID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id-ID" b="0" i="1" smtClean="0">
                                  <a:latin typeface="Cambria Math"/>
                                </a:rPr>
                                <m:t>𝑑</m:t>
                              </m:r>
                              <m:r>
                                <a:rPr lang="id-ID" b="0" i="1" smtClean="0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id-ID" b="0" i="1" smtClean="0">
                                  <a:latin typeface="Cambria Math"/>
                                </a:rPr>
                                <m:t>𝑑𝑃</m:t>
                              </m:r>
                            </m:den>
                          </m:f>
                        </m:e>
                      </m:d>
                      <m:sSub>
                        <m:sSubPr>
                          <m:ctrlPr>
                            <a:rPr lang="id-ID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</a:rPr>
                            <m:t>.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𝑉</m:t>
                      </m:r>
                    </m:oMath>
                  </m:oMathPara>
                </a14:m>
                <a:endParaRPr lang="id-ID" b="0" dirty="0" smtClean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262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1136</Words>
  <Application>Microsoft Office PowerPoint</Application>
  <PresentationFormat>On-screen Show (4:3)</PresentationFormat>
  <Paragraphs>158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XII. KESETIMBANGAN FASE</vt:lpstr>
      <vt:lpstr>Proses-proses kesetimbangan</vt:lpstr>
      <vt:lpstr>Peubah-peubah proses kesetimbangan</vt:lpstr>
      <vt:lpstr>Untuk menyelesaikan proses proses kesetimbangan dipakai sudut pandang termodinamika.</vt:lpstr>
      <vt:lpstr>Kriteria kesetimbangan</vt:lpstr>
      <vt:lpstr>1. Untuk proses kesetimbangan fisis</vt:lpstr>
      <vt:lpstr>2. Untuk proses kesetimbangan kimia</vt:lpstr>
      <vt:lpstr>Didalam multi component system G, µ dinyatakan dalam nilai parsiilnya</vt:lpstr>
      <vt:lpstr>Fugasitas</vt:lpstr>
      <vt:lpstr>PowerPoint Presentation</vt:lpstr>
      <vt:lpstr>PowerPoint Presentation</vt:lpstr>
      <vt:lpstr>Menghitung f untuk gas</vt:lpstr>
      <vt:lpstr>PowerPoint Presentation</vt:lpstr>
      <vt:lpstr>PowerPoint Presentation</vt:lpstr>
      <vt:lpstr>PowerPoint Presentation</vt:lpstr>
      <vt:lpstr>PowerPoint Presentation</vt:lpstr>
      <vt:lpstr>2. Dengan faktor kompresibilitas (Z)</vt:lpstr>
      <vt:lpstr>sehingga</vt:lpstr>
      <vt:lpstr>Hubungan Z,Pr pada fig 4-4</vt:lpstr>
      <vt:lpstr>PowerPoint Presentation</vt:lpstr>
      <vt:lpstr>PowerPoint Presentation</vt:lpstr>
      <vt:lpstr>Kemudian dibuat diagram :  Fig 12-1,Fig 12-2</vt:lpstr>
      <vt:lpstr>Kesetimbangan cairan dengan uap</vt:lpstr>
      <vt:lpstr>1. Cairan ideal dan gas ideal</vt:lpstr>
      <vt:lpstr>2. Cairan non ideal dan gas ideal</vt:lpstr>
      <vt:lpstr>3. Cairan ideal dan gas sejati</vt:lpstr>
      <vt:lpstr>4.Cairan non ideal dan gas sejati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XII. KESETIMBANGAN KIMIA</dc:title>
  <dc:creator>ismail - [2010]</dc:creator>
  <cp:lastModifiedBy>ismail - [2010]</cp:lastModifiedBy>
  <cp:revision>25</cp:revision>
  <dcterms:created xsi:type="dcterms:W3CDTF">2016-05-03T13:31:54Z</dcterms:created>
  <dcterms:modified xsi:type="dcterms:W3CDTF">2017-05-10T03:06:39Z</dcterms:modified>
</cp:coreProperties>
</file>