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8" r:id="rId3"/>
    <p:sldId id="282" r:id="rId4"/>
    <p:sldId id="281" r:id="rId5"/>
    <p:sldId id="277" r:id="rId6"/>
    <p:sldId id="259" r:id="rId7"/>
    <p:sldId id="260" r:id="rId8"/>
    <p:sldId id="280" r:id="rId9"/>
    <p:sldId id="261" r:id="rId10"/>
    <p:sldId id="273" r:id="rId11"/>
    <p:sldId id="274" r:id="rId12"/>
    <p:sldId id="275" r:id="rId13"/>
    <p:sldId id="276" r:id="rId14"/>
    <p:sldId id="288" r:id="rId15"/>
    <p:sldId id="262" r:id="rId16"/>
    <p:sldId id="287" r:id="rId17"/>
    <p:sldId id="289" r:id="rId18"/>
    <p:sldId id="285" r:id="rId19"/>
    <p:sldId id="286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7" autoAdjust="0"/>
    <p:restoredTop sz="94660"/>
  </p:normalViewPr>
  <p:slideViewPr>
    <p:cSldViewPr>
      <p:cViewPr varScale="1">
        <p:scale>
          <a:sx n="41" d="100"/>
          <a:sy n="41" d="100"/>
        </p:scale>
        <p:origin x="-48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AFC51-758B-4807-A72A-758BEB71B132}" type="datetimeFigureOut">
              <a:rPr lang="id-ID" smtClean="0"/>
              <a:t>06/10/2016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5C62F-46DD-48E1-B9C4-9E0E52CA024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4326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3E1122A-ECA6-4C84-9F0D-867B1C25647F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EFA9BDA-A3C3-4047-8973-601462FD6C1E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CC1CCC2-6432-4486-83EB-C8A18C4CD1BC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9B434F-4885-4651-89DD-36F68B378FFC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FF69AD9-1D96-4526-9CFF-6FCCED5A0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FA145-FAF5-4FB1-872D-73193FC8AA52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67A1D-891C-49DB-BDA9-384E885D0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936BD-A0E6-4BD9-99A8-DAC8370329FF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95474-9CC4-4D71-A28A-A26DDDF13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6123F-BA50-4BAE-8FF8-23024E89B3FF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E8C54-4B25-4B3B-893E-E8A3A6247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6AB299-04AF-48E2-86E4-9DD27797D8BF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314FA0-F9DC-4FCD-A60F-D7975B335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6C82C2-C9BD-4257-89F9-29378D881A56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EE5BC3D-F480-469D-A2F5-E7CC44CBE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1916F9-28D6-44F2-83A5-5482F9942581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E26AC9-B7BD-4F62-88C2-EB9EB48C2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DC3492-07A9-4DD7-868F-93EEB2BAEA80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BBE4E3-F965-47BC-87A9-56A9F3298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747AF-48E6-4F3A-8117-2F256C67803B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5F1AE-9A1A-4D02-8EA6-E47B733FF1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1D6CD7-52A6-4217-BB68-F613C1319899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8AB6A1-7F04-4DFB-8CE1-490970526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05A3DA9-8483-47BD-A1F8-939917937AE4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641F043-9ECD-4DAC-A7B8-446E3691F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5DF9F7A-D50F-4FC2-97B7-438F1DAEF795}" type="datetimeFigureOut">
              <a:rPr lang="en-US"/>
              <a:pPr>
                <a:defRPr/>
              </a:pPr>
              <a:t>10/6/2016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D345005-72FD-47B0-B8C7-2790C9854B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40" r:id="rId5"/>
    <p:sldLayoutId id="2147483741" r:id="rId6"/>
    <p:sldLayoutId id="2147483734" r:id="rId7"/>
    <p:sldLayoutId id="2147483742" r:id="rId8"/>
    <p:sldLayoutId id="2147483743" r:id="rId9"/>
    <p:sldLayoutId id="2147483735" r:id="rId10"/>
    <p:sldLayoutId id="21474837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1.doc"/><Relationship Id="rId3" Type="http://schemas.openxmlformats.org/officeDocument/2006/relationships/hyperlink" Target="http://images.google.co.id/imgres?imgurl=http://nrich.maths.org/content/id/4718/DSCN0507.jpg&amp;imgrefurl=http://nrich.maths.org/public/viewer.php?obj_id=4718&amp;refpage=monthindex.php&amp;part=index&amp;nomenu=1&amp;h=231&amp;w=308&amp;sz=7&amp;hl=id&amp;start=13&amp;tbnid=PzzWkGfgK32mMM:&amp;tbnh=88&amp;tbnw=117&amp;prev=/images?q=mathematical+induction&amp;svnum=10&amp;hl=id&amp;lr=&amp;sa=G" TargetMode="Externa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jpeg"/><Relationship Id="rId5" Type="http://schemas.openxmlformats.org/officeDocument/2006/relationships/hyperlink" Target="http://images.google.co.id/imgres?imgurl=http://nrich.maths.org/content/id/4718/DSCN0500.jpg&amp;imgrefurl=http://nrich.maths.org/public/viewer.php?obj_id=4718&amp;refpage=monthindex.php&amp;part=index&amp;nomenu=1&amp;h=314&amp;w=228&amp;sz=8&amp;hl=id&amp;start=12&amp;tbnid=yrNwXRBID8KmZM:&amp;tbnh=117&amp;tbnw=85&amp;prev=/images?q=mathematical+induction&amp;svnum=10&amp;hl=id&amp;lr=&amp;sa=G" TargetMode="External"/><Relationship Id="rId4" Type="http://schemas.openxmlformats.org/officeDocument/2006/relationships/image" Target="../media/image6.jpeg"/><Relationship Id="rId9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Induksi</a:t>
            </a:r>
            <a:r>
              <a:rPr lang="en-US" dirty="0" smtClean="0"/>
              <a:t> </a:t>
            </a:r>
            <a:r>
              <a:rPr lang="en-US" dirty="0" err="1" smtClean="0"/>
              <a:t>Matematis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Contoh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Buktikan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n≥1 </a:t>
            </a:r>
            <a:r>
              <a:rPr lang="en-US" dirty="0" err="1" smtClean="0"/>
              <a:t>berlaku</a:t>
            </a:r>
            <a:endParaRPr lang="en-US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1588" y="2724150"/>
            <a:ext cx="660082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2119" t="21150" r="5804" b="11505"/>
          <a:stretch>
            <a:fillRect/>
          </a:stretch>
        </p:blipFill>
        <p:spPr>
          <a:xfrm>
            <a:off x="533400" y="1524000"/>
            <a:ext cx="8172450" cy="4191000"/>
          </a:xfr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5276" t="22833" r="5804" b="6454"/>
          <a:stretch>
            <a:fillRect/>
          </a:stretch>
        </p:blipFill>
        <p:spPr>
          <a:xfrm>
            <a:off x="457200" y="1143000"/>
            <a:ext cx="8301038" cy="4648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7909" t="24518" r="5804" b="9821"/>
          <a:stretch>
            <a:fillRect/>
          </a:stretch>
        </p:blipFill>
        <p:spPr>
          <a:xfrm>
            <a:off x="533400" y="1676400"/>
            <a:ext cx="8147050" cy="3875088"/>
          </a:xfr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A49F9D1-3F35-4C74-B0E2-6EF08F30C46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Latihan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400" smtClean="0"/>
              <a:t>Buktikan dengan induksi matematika</a:t>
            </a:r>
            <a:br>
              <a:rPr lang="en-US" sz="2400" smtClean="0"/>
            </a:br>
            <a:r>
              <a:rPr lang="en-US" sz="2400" smtClean="0"/>
              <a:t>	1(1!)+2(2!) + 3(3!)+ … + n(n!)=(n+1)!-1</a:t>
            </a:r>
          </a:p>
          <a:p>
            <a:pPr marL="609600" indent="-609600" eaLnBrk="1" hangingPunct="1">
              <a:buFontTx/>
              <a:buNone/>
            </a:pPr>
            <a:endParaRPr lang="de-DE" sz="2400" smtClean="0"/>
          </a:p>
          <a:p>
            <a:pPr marL="609600" indent="-609600" eaLnBrk="1" hangingPunct="1">
              <a:buFontTx/>
              <a:buAutoNum type="arabicPeriod" startAt="2"/>
            </a:pPr>
            <a:r>
              <a:rPr lang="en-US" sz="2400" smtClean="0"/>
              <a:t>1</a:t>
            </a:r>
            <a:r>
              <a:rPr lang="en-US" sz="2400" baseline="30000" smtClean="0"/>
              <a:t>2 </a:t>
            </a:r>
            <a:r>
              <a:rPr lang="en-US" sz="2400" smtClean="0"/>
              <a:t>+ 3</a:t>
            </a:r>
            <a:r>
              <a:rPr lang="en-US" sz="2400" baseline="30000" smtClean="0"/>
              <a:t>2 </a:t>
            </a:r>
            <a:r>
              <a:rPr lang="en-US" sz="2400" smtClean="0"/>
              <a:t>+ 5</a:t>
            </a:r>
            <a:r>
              <a:rPr lang="en-US" sz="2400" baseline="30000" smtClean="0"/>
              <a:t>2 </a:t>
            </a:r>
            <a:r>
              <a:rPr lang="en-US" sz="2400" smtClean="0"/>
              <a:t>+ 7</a:t>
            </a:r>
            <a:r>
              <a:rPr lang="en-US" sz="2400" baseline="30000" smtClean="0"/>
              <a:t>2 </a:t>
            </a:r>
            <a:r>
              <a:rPr lang="en-US" sz="2400" smtClean="0"/>
              <a:t>+ …+(2n-1)</a:t>
            </a:r>
            <a:r>
              <a:rPr lang="en-US" sz="2400" baseline="30000" smtClean="0"/>
              <a:t>2 </a:t>
            </a:r>
            <a:r>
              <a:rPr lang="en-US" sz="2400" smtClean="0"/>
              <a:t>= n(2n-1)(2n+1)								 3</a:t>
            </a:r>
          </a:p>
          <a:p>
            <a:pPr marL="609600" indent="-609600" eaLnBrk="1" hangingPunct="1">
              <a:buFontTx/>
              <a:buNone/>
            </a:pPr>
            <a:endParaRPr lang="en-US" sz="2400" smtClean="0"/>
          </a:p>
        </p:txBody>
      </p:sp>
      <p:sp>
        <p:nvSpPr>
          <p:cNvPr id="30725" name="Line 4"/>
          <p:cNvSpPr>
            <a:spLocks noChangeShapeType="1"/>
          </p:cNvSpPr>
          <p:nvPr/>
        </p:nvSpPr>
        <p:spPr bwMode="auto">
          <a:xfrm>
            <a:off x="6000750" y="3286125"/>
            <a:ext cx="2533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522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6309" t="27885" r="15248" b="67645"/>
          <a:stretch>
            <a:fillRect/>
          </a:stretch>
        </p:blipFill>
        <p:spPr>
          <a:xfrm>
            <a:off x="228600" y="1447800"/>
            <a:ext cx="8686800" cy="354013"/>
          </a:xfr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Contoh</a:t>
            </a:r>
            <a:r>
              <a:rPr lang="en-US" dirty="0" smtClean="0"/>
              <a:t> 4</a:t>
            </a:r>
            <a:endParaRPr lang="en-US" dirty="0"/>
          </a:p>
        </p:txBody>
      </p:sp>
      <p:pic>
        <p:nvPicPr>
          <p:cNvPr id="30724" name="Picture 2"/>
          <p:cNvPicPr>
            <a:picLocks noChangeAspect="1" noChangeArrowheads="1"/>
          </p:cNvPicPr>
          <p:nvPr/>
        </p:nvPicPr>
        <p:blipFill>
          <a:blip r:embed="rId3" cstate="print"/>
          <a:srcRect l="17151" t="36304" r="11768" b="13188"/>
          <a:stretch>
            <a:fillRect/>
          </a:stretch>
        </p:blipFill>
        <p:spPr bwMode="auto">
          <a:xfrm>
            <a:off x="228600" y="1981200"/>
            <a:ext cx="8750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B2C8137-004D-4E7B-A098-7AB9608D8B40}" type="slidenum">
              <a:rPr lang="en-US" smtClean="0"/>
              <a:pPr/>
              <a:t>16</a:t>
            </a:fld>
            <a:endParaRPr lang="en-US" smtClean="0"/>
          </a:p>
        </p:txBody>
      </p:sp>
      <p:graphicFrame>
        <p:nvGraphicFramePr>
          <p:cNvPr id="1536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668080"/>
              </p:ext>
            </p:extLst>
          </p:nvPr>
        </p:nvGraphicFramePr>
        <p:xfrm>
          <a:off x="1638300" y="914400"/>
          <a:ext cx="58674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9" name="Equation" r:id="rId4" imgW="2959100" imgH="393700" progId="Equation.3">
                  <p:embed/>
                </p:oleObj>
              </mc:Choice>
              <mc:Fallback>
                <p:oleObj name="Equation" r:id="rId4" imgW="29591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914400"/>
                        <a:ext cx="5867400" cy="7762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Rectangle 6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803794"/>
              </p:ext>
            </p:extLst>
          </p:nvPr>
        </p:nvGraphicFramePr>
        <p:xfrm>
          <a:off x="1371600" y="1676400"/>
          <a:ext cx="50292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0" name="Equation" r:id="rId6" imgW="2476500" imgH="419100" progId="Equation.3">
                  <p:embed/>
                </p:oleObj>
              </mc:Choice>
              <mc:Fallback>
                <p:oleObj name="Equation" r:id="rId6" imgW="24765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76400"/>
                        <a:ext cx="5029200" cy="8413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Rectangle 8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2" name="Rectangle 11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184674"/>
              </p:ext>
            </p:extLst>
          </p:nvPr>
        </p:nvGraphicFramePr>
        <p:xfrm>
          <a:off x="762000" y="2716212"/>
          <a:ext cx="6248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1" name="Equation" r:id="rId8" imgW="2895600" imgH="419100" progId="Equation.3">
                  <p:embed/>
                </p:oleObj>
              </mc:Choice>
              <mc:Fallback>
                <p:oleObj name="Equation" r:id="rId8" imgW="28956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16212"/>
                        <a:ext cx="6248400" cy="8921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1"/>
          <p:cNvSpPr txBox="1">
            <a:spLocks/>
          </p:cNvSpPr>
          <p:nvPr/>
        </p:nvSpPr>
        <p:spPr bwMode="auto">
          <a:xfrm>
            <a:off x="457200" y="3505200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33400" indent="-533400">
              <a:lnSpc>
                <a:spcPct val="150000"/>
              </a:lnSpc>
              <a:buFont typeface="+mj-lt"/>
              <a:buAutoNum type="arabicPeriod" startAt="14"/>
            </a:pPr>
            <a:r>
              <a:rPr lang="de-DE" sz="2800" dirty="0" smtClean="0"/>
              <a:t>4</a:t>
            </a:r>
            <a:r>
              <a:rPr lang="de-DE" sz="2800" baseline="30000" dirty="0" smtClean="0"/>
              <a:t>n</a:t>
            </a:r>
            <a:r>
              <a:rPr lang="de-DE" sz="2800" dirty="0" smtClean="0"/>
              <a:t> -1 habis dibagi 3</a:t>
            </a:r>
          </a:p>
          <a:p>
            <a:pPr marL="533400" indent="-533400">
              <a:lnSpc>
                <a:spcPct val="150000"/>
              </a:lnSpc>
              <a:buFontTx/>
              <a:buAutoNum type="arabicPeriod" startAt="14"/>
            </a:pPr>
            <a:r>
              <a:rPr lang="de-DE" sz="2800" dirty="0" smtClean="0"/>
              <a:t>2</a:t>
            </a:r>
            <a:r>
              <a:rPr lang="de-DE" sz="2800" baseline="30000" dirty="0" smtClean="0"/>
              <a:t>3n</a:t>
            </a:r>
            <a:r>
              <a:rPr lang="de-DE" sz="2800" dirty="0" smtClean="0"/>
              <a:t> - 1habis dibagi 7</a:t>
            </a:r>
          </a:p>
          <a:p>
            <a:pPr marL="533400" indent="-533400">
              <a:lnSpc>
                <a:spcPct val="150000"/>
              </a:lnSpc>
              <a:buFontTx/>
              <a:buAutoNum type="arabicPeriod" startAt="14"/>
            </a:pPr>
            <a:r>
              <a:rPr lang="de-DE" sz="2800" dirty="0" smtClean="0"/>
              <a:t>n</a:t>
            </a:r>
            <a:r>
              <a:rPr lang="de-DE" sz="2800" baseline="30000" dirty="0" smtClean="0"/>
              <a:t>3</a:t>
            </a:r>
            <a:r>
              <a:rPr lang="de-DE" sz="2800" dirty="0" smtClean="0"/>
              <a:t> + </a:t>
            </a:r>
            <a:r>
              <a:rPr lang="id-ID" sz="2800" dirty="0" smtClean="0"/>
              <a:t>2n</a:t>
            </a:r>
            <a:r>
              <a:rPr lang="de-DE" sz="2800" dirty="0" smtClean="0"/>
              <a:t> habis dibagi 3</a:t>
            </a:r>
          </a:p>
          <a:p>
            <a:pPr marL="533400" indent="-533400">
              <a:lnSpc>
                <a:spcPct val="150000"/>
              </a:lnSpc>
              <a:buFontTx/>
              <a:buAutoNum type="arabicPeriod" startAt="14"/>
            </a:pPr>
            <a:r>
              <a:rPr lang="de-DE" sz="2800" dirty="0" smtClean="0"/>
              <a:t>2</a:t>
            </a:r>
            <a:r>
              <a:rPr lang="de-DE" sz="2800" baseline="30000" dirty="0" smtClean="0"/>
              <a:t>n</a:t>
            </a:r>
            <a:r>
              <a:rPr lang="de-DE" sz="2800" dirty="0" smtClean="0"/>
              <a:t>.2</a:t>
            </a:r>
            <a:r>
              <a:rPr lang="de-DE" sz="2800" baseline="30000" dirty="0" smtClean="0"/>
              <a:t>n</a:t>
            </a:r>
            <a:r>
              <a:rPr lang="de-DE" sz="2800" dirty="0" smtClean="0"/>
              <a:t>-1 habis dibagi 3, </a:t>
            </a:r>
            <a:br>
              <a:rPr lang="de-DE" sz="2800" dirty="0" smtClean="0"/>
            </a:br>
            <a:r>
              <a:rPr lang="de-DE" sz="2800" dirty="0" smtClean="0"/>
              <a:t>(11)</a:t>
            </a:r>
            <a:r>
              <a:rPr lang="de-DE" sz="2800" baseline="30000" dirty="0" smtClean="0"/>
              <a:t>n+2</a:t>
            </a:r>
            <a:r>
              <a:rPr lang="de-DE" sz="2800" dirty="0" smtClean="0"/>
              <a:t> + (12)</a:t>
            </a:r>
            <a:r>
              <a:rPr lang="de-DE" sz="2800" baseline="30000" dirty="0" smtClean="0"/>
              <a:t>2n+1</a:t>
            </a:r>
            <a:r>
              <a:rPr lang="de-DE" sz="2800" dirty="0" smtClean="0"/>
              <a:t> Selalu habis dibagi 133</a:t>
            </a:r>
            <a:endParaRPr lang="en-US" sz="2800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/>
              <a:t>Latihan: </a:t>
            </a:r>
            <a:r>
              <a:rPr lang="en-US" dirty="0" err="1"/>
              <a:t>Buktikan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n&gt;=</a:t>
            </a:r>
            <a:r>
              <a:rPr lang="en-US" dirty="0" smtClean="0"/>
              <a:t>1</a:t>
            </a:r>
            <a:endParaRPr lang="id-ID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1143000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11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91666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12</a:t>
            </a:r>
            <a:endParaRPr lang="id-ID" dirty="0"/>
          </a:p>
        </p:txBody>
      </p:sp>
      <p:sp>
        <p:nvSpPr>
          <p:cNvPr id="16" name="TextBox 15"/>
          <p:cNvSpPr txBox="1"/>
          <p:nvPr/>
        </p:nvSpPr>
        <p:spPr>
          <a:xfrm>
            <a:off x="168454" y="279296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13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2084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55A1DC2-F9CD-448B-A47B-8740980D18D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429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SOAL LATIHAN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696200" cy="4343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err="1" smtClean="0"/>
              <a:t>Buktikan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induksi</a:t>
            </a:r>
            <a:r>
              <a:rPr lang="en-US" sz="2400" dirty="0" smtClean="0"/>
              <a:t> </a:t>
            </a:r>
            <a:r>
              <a:rPr lang="en-US" sz="2400" dirty="0" err="1" smtClean="0"/>
              <a:t>matematika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1(1!)+2(2!) + 3(3!)+ … + n(n!)=(n+1)!-1</a:t>
            </a:r>
            <a:endParaRPr lang="de-DE" sz="2400" dirty="0" smtClean="0"/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 smtClean="0"/>
              <a:t>Buktikan bahwa n</a:t>
            </a:r>
            <a:r>
              <a:rPr lang="de-DE" sz="2400" baseline="30000" dirty="0" smtClean="0"/>
              <a:t>3</a:t>
            </a:r>
            <a:r>
              <a:rPr lang="de-DE" sz="2400" dirty="0" smtClean="0"/>
              <a:t> + 2n</a:t>
            </a:r>
            <a:r>
              <a:rPr lang="de-DE" sz="2400" baseline="-25000" dirty="0" smtClean="0"/>
              <a:t> </a:t>
            </a:r>
            <a:r>
              <a:rPr lang="de-DE" sz="2400" dirty="0" smtClean="0"/>
              <a:t>habis dibagi tiga untuk setiap bilangan n≥1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 smtClean="0"/>
              <a:t>Buktikan bahwa 2</a:t>
            </a:r>
            <a:r>
              <a:rPr lang="de-DE" sz="2400" baseline="30000" dirty="0" smtClean="0"/>
              <a:t>n</a:t>
            </a:r>
            <a:r>
              <a:rPr lang="de-DE" sz="2400" dirty="0" smtClean="0"/>
              <a:t>.2</a:t>
            </a:r>
            <a:r>
              <a:rPr lang="de-DE" sz="2400" baseline="30000" dirty="0" smtClean="0"/>
              <a:t>n</a:t>
            </a:r>
            <a:r>
              <a:rPr lang="de-DE" sz="2400" dirty="0" smtClean="0"/>
              <a:t>-1 habis dibagi tiga untuk setiap bilangan n≥1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 smtClean="0"/>
              <a:t>Tunjukkan bahwa untuk sembarang bilangan bulat positif n, </a:t>
            </a:r>
            <a:br>
              <a:rPr lang="de-DE" sz="2400" dirty="0" smtClean="0"/>
            </a:br>
            <a:r>
              <a:rPr lang="de-DE" sz="2400" dirty="0" smtClean="0"/>
              <a:t>(11)</a:t>
            </a:r>
            <a:r>
              <a:rPr lang="de-DE" sz="2400" baseline="30000" dirty="0" smtClean="0"/>
              <a:t>n+2</a:t>
            </a:r>
            <a:r>
              <a:rPr lang="de-DE" sz="2400" dirty="0" smtClean="0"/>
              <a:t> + (12)</a:t>
            </a:r>
            <a:r>
              <a:rPr lang="de-DE" sz="2400" baseline="30000" dirty="0" smtClean="0"/>
              <a:t>2n+1</a:t>
            </a:r>
            <a:r>
              <a:rPr lang="de-DE" sz="2400" dirty="0" smtClean="0"/>
              <a:t> </a:t>
            </a:r>
            <a:br>
              <a:rPr lang="de-DE" sz="2400" dirty="0" smtClean="0"/>
            </a:br>
            <a:r>
              <a:rPr lang="de-DE" sz="2400" dirty="0" smtClean="0"/>
              <a:t>Selalu habis dibagi 133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5154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2"/>
          </a:xfrm>
        </p:spPr>
        <p:txBody>
          <a:bodyPr/>
          <a:lstStyle/>
          <a:p>
            <a:pPr marL="623887" indent="-514350">
              <a:buFont typeface="+mj-lt"/>
              <a:buAutoNum type="arabicPeriod" startAt="8"/>
            </a:pPr>
            <a:endParaRPr lang="en-US" dirty="0" smtClean="0"/>
          </a:p>
          <a:p>
            <a:pPr marL="623887" indent="-514350">
              <a:buFont typeface="+mj-lt"/>
              <a:buAutoNum type="arabicPeriod" startAt="8"/>
            </a:pPr>
            <a:r>
              <a:rPr lang="en-US" dirty="0" smtClean="0"/>
              <a:t> </a:t>
            </a:r>
          </a:p>
          <a:p>
            <a:pPr marL="623887" indent="-514350">
              <a:buFont typeface="+mj-lt"/>
              <a:buAutoNum type="arabicPeriod" startAt="8"/>
            </a:pPr>
            <a:endParaRPr lang="en-US" dirty="0" smtClean="0"/>
          </a:p>
          <a:p>
            <a:pPr marL="623887" indent="-514350">
              <a:buFont typeface="+mj-lt"/>
              <a:buAutoNum type="arabicPeriod" startAt="8"/>
            </a:pPr>
            <a:r>
              <a:rPr lang="en-US" dirty="0" err="1" smtClean="0"/>
              <a:t>Untuk</a:t>
            </a:r>
            <a:r>
              <a:rPr lang="en-US" dirty="0" smtClean="0"/>
              <a:t> n≥1, </a:t>
            </a:r>
            <a:r>
              <a:rPr lang="en-US" dirty="0" err="1" smtClean="0"/>
              <a:t>tunjukkan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</a:t>
            </a:r>
            <a:r>
              <a:rPr lang="en-US" baseline="30000" dirty="0" smtClean="0"/>
              <a:t>3</a:t>
            </a:r>
            <a:r>
              <a:rPr lang="en-US" dirty="0" smtClean="0"/>
              <a:t>+2n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kelipatan</a:t>
            </a:r>
            <a:r>
              <a:rPr lang="en-US" dirty="0" smtClean="0"/>
              <a:t> 3</a:t>
            </a:r>
          </a:p>
          <a:p>
            <a:pPr marL="623887" indent="-514350">
              <a:buFont typeface="+mj-lt"/>
              <a:buAutoNum type="arabicPeriod" startAt="8"/>
            </a:pPr>
            <a:r>
              <a:rPr lang="en-US" dirty="0" err="1" smtClean="0"/>
              <a:t>Buktikan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2</a:t>
            </a:r>
            <a:r>
              <a:rPr lang="en-US" baseline="30000" dirty="0" smtClean="0"/>
              <a:t>2n</a:t>
            </a:r>
            <a:r>
              <a:rPr lang="en-US" dirty="0" smtClean="0"/>
              <a:t>-1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3 </a:t>
            </a:r>
            <a:r>
              <a:rPr lang="en-US" dirty="0" err="1" smtClean="0"/>
              <a:t>untuk</a:t>
            </a:r>
            <a:r>
              <a:rPr lang="en-US" dirty="0" smtClean="0"/>
              <a:t> n≥1 </a:t>
            </a:r>
          </a:p>
          <a:p>
            <a:pPr marL="623887" indent="-514350">
              <a:buFont typeface="+mj-lt"/>
              <a:buAutoNum type="arabicPeriod" startAt="8"/>
            </a:pPr>
            <a:r>
              <a:rPr lang="en-US" dirty="0" err="1" smtClean="0"/>
              <a:t>Buktikan</a:t>
            </a:r>
            <a:r>
              <a:rPr lang="en-US" dirty="0" smtClean="0"/>
              <a:t> n</a:t>
            </a:r>
            <a:r>
              <a:rPr lang="en-US" baseline="30000" dirty="0" smtClean="0"/>
              <a:t>4</a:t>
            </a:r>
            <a:r>
              <a:rPr lang="en-US" dirty="0" smtClean="0"/>
              <a:t>-4n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3 </a:t>
            </a:r>
            <a:r>
              <a:rPr lang="en-US" dirty="0" err="1" smtClean="0"/>
              <a:t>untuk</a:t>
            </a:r>
            <a:r>
              <a:rPr lang="en-US" dirty="0" smtClean="0"/>
              <a:t> n≥1</a:t>
            </a:r>
          </a:p>
          <a:p>
            <a:pPr marL="623887" indent="-514350">
              <a:buFont typeface="+mj-lt"/>
              <a:buAutoNum type="arabicPeriod" startAt="8"/>
            </a:pPr>
            <a:r>
              <a:rPr lang="en-US" dirty="0" err="1" smtClean="0"/>
              <a:t>Buktikan</a:t>
            </a:r>
            <a:r>
              <a:rPr lang="en-US" dirty="0" smtClean="0"/>
              <a:t> 7</a:t>
            </a:r>
            <a:r>
              <a:rPr lang="en-US" baseline="30000" dirty="0" smtClean="0"/>
              <a:t>n</a:t>
            </a:r>
            <a:r>
              <a:rPr lang="en-US" dirty="0" smtClean="0"/>
              <a:t>-2</a:t>
            </a:r>
            <a:r>
              <a:rPr lang="en-US" baseline="30000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5 </a:t>
            </a:r>
            <a:r>
              <a:rPr lang="en-US" dirty="0" err="1" smtClean="0"/>
              <a:t>untuk</a:t>
            </a:r>
            <a:r>
              <a:rPr lang="en-US" dirty="0" smtClean="0"/>
              <a:t> n≥1</a:t>
            </a:r>
          </a:p>
          <a:p>
            <a:pPr marL="623887" indent="-514350">
              <a:buFont typeface="+mj-lt"/>
              <a:buAutoNum type="arabicPeriod" startAt="8"/>
            </a:pPr>
            <a:r>
              <a:rPr lang="en-US" dirty="0" err="1" smtClean="0"/>
              <a:t>Buktikan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induksi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1(1!)+2(2!) + 3(3!)+ … + n(n!)=(n+1)!-1</a:t>
            </a:r>
          </a:p>
          <a:p>
            <a:pPr marL="623887" indent="-514350">
              <a:buFont typeface="+mj-lt"/>
              <a:buAutoNum type="arabicPeriod" startAt="8"/>
            </a:pPr>
            <a:endParaRPr lang="en-US" dirty="0" smtClean="0"/>
          </a:p>
          <a:p>
            <a:pPr marL="623887" indent="-514350">
              <a:buFont typeface="+mj-lt"/>
              <a:buAutoNum type="arabicPeriod" startAt="8"/>
            </a:pPr>
            <a:endParaRPr lang="en-US" dirty="0" smtClean="0"/>
          </a:p>
          <a:p>
            <a:pPr marL="623887" indent="-514350">
              <a:buFont typeface="+mj-lt"/>
              <a:buAutoNum type="arabicPeriod" startAt="8"/>
            </a:pPr>
            <a:endParaRPr lang="en-US" dirty="0" smtClean="0"/>
          </a:p>
          <a:p>
            <a:pPr marL="623887" indent="-514350">
              <a:buFont typeface="+mj-lt"/>
              <a:buAutoNum type="arabicPeriod" startAt="8"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219200" y="1752600"/>
          <a:ext cx="5716587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Equation" r:id="rId3" imgW="2882880" imgH="393480" progId="Equation.3">
                  <p:embed/>
                </p:oleObj>
              </mc:Choice>
              <mc:Fallback>
                <p:oleObj name="Equation" r:id="rId3" imgW="28828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752600"/>
                        <a:ext cx="5716587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 typeface="+mj-lt"/>
              <a:buAutoNum type="arabicPeriod" startAt="14"/>
            </a:pPr>
            <a:r>
              <a:rPr lang="de-DE" sz="2800" dirty="0" smtClean="0"/>
              <a:t>Buktikan bahwa 4</a:t>
            </a:r>
            <a:r>
              <a:rPr lang="de-DE" sz="2800" baseline="30000" dirty="0" smtClean="0"/>
              <a:t>n</a:t>
            </a:r>
            <a:r>
              <a:rPr lang="de-DE" sz="2800" dirty="0" smtClean="0"/>
              <a:t> -1 habis dibagi 3 untuk setiap bilangan n≥1</a:t>
            </a:r>
          </a:p>
          <a:p>
            <a:pPr marL="533400" indent="-533400">
              <a:lnSpc>
                <a:spcPct val="90000"/>
              </a:lnSpc>
              <a:buFontTx/>
              <a:buAutoNum type="arabicPeriod" startAt="14"/>
            </a:pPr>
            <a:r>
              <a:rPr lang="de-DE" sz="2800" dirty="0" smtClean="0"/>
              <a:t>Buktikan bahwa 2</a:t>
            </a:r>
            <a:r>
              <a:rPr lang="de-DE" sz="2800" baseline="30000" dirty="0" smtClean="0"/>
              <a:t>3n</a:t>
            </a:r>
            <a:r>
              <a:rPr lang="de-DE" sz="2800" dirty="0" smtClean="0"/>
              <a:t> - 1habis dibagi 7 untuk setiap bilangan n≥1</a:t>
            </a:r>
          </a:p>
          <a:p>
            <a:pPr marL="533400" indent="-533400">
              <a:lnSpc>
                <a:spcPct val="90000"/>
              </a:lnSpc>
              <a:buFontTx/>
              <a:buAutoNum type="arabicPeriod" startAt="14"/>
            </a:pPr>
            <a:r>
              <a:rPr lang="de-DE" sz="2800" dirty="0" smtClean="0"/>
              <a:t>Buktikan bahwa n</a:t>
            </a:r>
            <a:r>
              <a:rPr lang="de-DE" sz="2800" baseline="30000" dirty="0" smtClean="0"/>
              <a:t>3</a:t>
            </a:r>
            <a:r>
              <a:rPr lang="de-DE" sz="2800" dirty="0" smtClean="0"/>
              <a:t> + 2</a:t>
            </a:r>
            <a:r>
              <a:rPr lang="de-DE" sz="2800" baseline="30000" dirty="0" smtClean="0"/>
              <a:t>n</a:t>
            </a:r>
            <a:r>
              <a:rPr lang="de-DE" sz="2800" dirty="0" smtClean="0"/>
              <a:t> habis dibagi 3 untuk setiap bilangan n≥1</a:t>
            </a:r>
          </a:p>
          <a:p>
            <a:pPr marL="533400" indent="-533400">
              <a:lnSpc>
                <a:spcPct val="90000"/>
              </a:lnSpc>
              <a:buFontTx/>
              <a:buAutoNum type="arabicPeriod" startAt="14"/>
            </a:pPr>
            <a:r>
              <a:rPr lang="de-DE" sz="2800" dirty="0" smtClean="0"/>
              <a:t>Buktikan bahwa 2</a:t>
            </a:r>
            <a:r>
              <a:rPr lang="de-DE" sz="2800" baseline="30000" dirty="0" smtClean="0"/>
              <a:t>n</a:t>
            </a:r>
            <a:r>
              <a:rPr lang="de-DE" sz="2800" dirty="0" smtClean="0"/>
              <a:t>.2</a:t>
            </a:r>
            <a:r>
              <a:rPr lang="de-DE" sz="2800" baseline="30000" dirty="0" smtClean="0"/>
              <a:t>n</a:t>
            </a:r>
            <a:r>
              <a:rPr lang="de-DE" sz="2800" dirty="0" smtClean="0"/>
              <a:t>-1 habis dibagi 3 untuk setiap bilangan n≥1</a:t>
            </a:r>
          </a:p>
          <a:p>
            <a:pPr marL="533400" indent="-533400">
              <a:lnSpc>
                <a:spcPct val="90000"/>
              </a:lnSpc>
              <a:buFontTx/>
              <a:buAutoNum type="arabicPeriod" startAt="14"/>
            </a:pPr>
            <a:r>
              <a:rPr lang="de-DE" sz="2800" dirty="0" smtClean="0"/>
              <a:t>Tunjukkan bahwa untuk sembarang bilangan bulat positif n, </a:t>
            </a:r>
            <a:br>
              <a:rPr lang="de-DE" sz="2800" dirty="0" smtClean="0"/>
            </a:br>
            <a:r>
              <a:rPr lang="de-DE" sz="2800" dirty="0" smtClean="0"/>
              <a:t>(11)</a:t>
            </a:r>
            <a:r>
              <a:rPr lang="de-DE" sz="2800" baseline="30000" dirty="0" smtClean="0"/>
              <a:t>n+2</a:t>
            </a:r>
            <a:r>
              <a:rPr lang="de-DE" sz="2800" dirty="0" smtClean="0"/>
              <a:t> + (12)</a:t>
            </a:r>
            <a:r>
              <a:rPr lang="de-DE" sz="2800" baseline="30000" dirty="0" smtClean="0"/>
              <a:t>2n+1</a:t>
            </a:r>
            <a:r>
              <a:rPr lang="de-DE" sz="2800" dirty="0" smtClean="0"/>
              <a:t> </a:t>
            </a:r>
            <a:br>
              <a:rPr lang="de-DE" sz="2800" dirty="0" smtClean="0"/>
            </a:br>
            <a:r>
              <a:rPr lang="de-DE" sz="2800" dirty="0" smtClean="0"/>
              <a:t>Selalu habis dibagi 133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z="2800" smtClean="0">
                <a:cs typeface="Times New Roman" pitchFamily="18" charset="0"/>
              </a:rPr>
              <a:t>Induksi matematis merupakan teknik pembuktian yang baku di dalam matematika.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smtClean="0">
                <a:cs typeface="Times New Roman" pitchFamily="18" charset="0"/>
              </a:rPr>
              <a:t> </a:t>
            </a:r>
          </a:p>
          <a:p>
            <a:pPr algn="just" eaLnBrk="1" hangingPunct="1"/>
            <a:r>
              <a:rPr lang="en-US" sz="2800" smtClean="0">
                <a:cs typeface="Times New Roman" pitchFamily="18" charset="0"/>
              </a:rPr>
              <a:t>Melalui induksi matematis kita dapat mengurangi langkah-langkah pembuktian bahwa semua bilangan bulat termasuk ke dalam suatu himpunan kebenaran dengan hanya sejumlah langkah terbatas</a:t>
            </a:r>
            <a:r>
              <a:rPr lang="en-US" smtClean="0"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  <a:p>
            <a:pPr eaLnBrk="1" hangingPunct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Induksi</a:t>
            </a:r>
            <a:r>
              <a:rPr lang="en-US" dirty="0" smtClean="0"/>
              <a:t> </a:t>
            </a:r>
            <a:r>
              <a:rPr lang="en-US" dirty="0" err="1" smtClean="0"/>
              <a:t>Matematis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5105400" cy="1066800"/>
          </a:xfrm>
        </p:spPr>
        <p:txBody>
          <a:bodyPr/>
          <a:lstStyle/>
          <a:p>
            <a:pPr eaLnBrk="1" hangingPunct="1"/>
            <a:r>
              <a:rPr lang="en-US" smtClean="0"/>
              <a:t>Sederetan orang menyebarkan suatu rahasia.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Ilustrasi</a:t>
            </a:r>
          </a:p>
        </p:txBody>
      </p:sp>
      <p:pic>
        <p:nvPicPr>
          <p:cNvPr id="429060" name="Picture 4" descr="peoplecha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685800"/>
            <a:ext cx="2046288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9061" name="Text Box 5"/>
          <p:cNvSpPr txBox="1">
            <a:spLocks noChangeArrowheads="1"/>
          </p:cNvSpPr>
          <p:nvPr/>
        </p:nvSpPr>
        <p:spPr bwMode="auto">
          <a:xfrm>
            <a:off x="4876800" y="5181600"/>
            <a:ext cx="2057400" cy="5302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Symbol" pitchFamily="18" charset="2"/>
              <a:buChar char="¨"/>
            </a:pPr>
            <a:r>
              <a:rPr lang="en-US" sz="3200"/>
              <a:t>Domino</a:t>
            </a:r>
            <a:endParaRPr lang="en-US"/>
          </a:p>
        </p:txBody>
      </p:sp>
      <p:pic>
        <p:nvPicPr>
          <p:cNvPr id="429062" name="Picture 6" descr="domin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886200"/>
            <a:ext cx="3733800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9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9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9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9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9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9" grpId="0" build="p" autoUpdateAnimBg="0"/>
      <p:bldP spid="42906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sz="2800" smtClean="0">
                <a:sym typeface="Symbol" pitchFamily="18" charset="2"/>
              </a:rPr>
              <a:t>merupakan teknik pembuktian yang sangat penting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sz="2800" smtClean="0">
                <a:sym typeface="Symbol" pitchFamily="18" charset="2"/>
              </a:rPr>
              <a:t>dipergunakan secara luas untuk membuktikan pernyataan yang berkaitan dengan obyek diskrit.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sym typeface="Symbol" pitchFamily="18" charset="2"/>
              </a:rPr>
              <a:t>	(kompleksitas algoritma, teorema mengenai graf, identitas dan ketidaksamaan yang melibatkan bilangan bulat, dsb). 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sz="2800" smtClean="0">
                <a:sym typeface="Symbol" pitchFamily="18" charset="2"/>
              </a:rPr>
              <a:t>tidak dapat digunakan untuk menemukan rumus atau teorema, tetapi hanya untuk melakukan pembuktian.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000" dirty="0" err="1" smtClean="0">
                <a:sym typeface="Symbol" pitchFamily="18" charset="2"/>
              </a:rPr>
              <a:t>Karakteristik</a:t>
            </a:r>
            <a:r>
              <a:rPr lang="en-US" sz="4000" dirty="0" smtClean="0">
                <a:sym typeface="Symbol" pitchFamily="18" charset="2"/>
              </a:rPr>
              <a:t> </a:t>
            </a:r>
            <a:r>
              <a:rPr lang="en-US" sz="4000" dirty="0" err="1" smtClean="0">
                <a:sym typeface="Symbol" pitchFamily="18" charset="2"/>
              </a:rPr>
              <a:t>Induksi</a:t>
            </a:r>
            <a:r>
              <a:rPr lang="en-US" sz="4000" dirty="0" smtClean="0">
                <a:sym typeface="Symbol" pitchFamily="18" charset="2"/>
              </a:rPr>
              <a:t> </a:t>
            </a:r>
            <a:r>
              <a:rPr lang="en-US" sz="4000" dirty="0" err="1" smtClean="0">
                <a:sym typeface="Symbol" pitchFamily="18" charset="2"/>
              </a:rPr>
              <a:t>matematika</a:t>
            </a:r>
            <a:endParaRPr lang="en-US" sz="4000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5276" t="41354" r="13171" b="26657"/>
          <a:stretch>
            <a:fillRect/>
          </a:stretch>
        </p:blipFill>
        <p:spPr>
          <a:xfrm>
            <a:off x="304800" y="2057400"/>
            <a:ext cx="8610600" cy="2406650"/>
          </a:xfr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z="2800" dirty="0" err="1" smtClean="0">
                <a:cs typeface="Times New Roman" pitchFamily="18" charset="0"/>
              </a:rPr>
              <a:t>Misalkan</a:t>
            </a:r>
            <a:r>
              <a:rPr lang="en-US" sz="2800" dirty="0" smtClean="0">
                <a:cs typeface="Times New Roman" pitchFamily="18" charset="0"/>
              </a:rPr>
              <a:t> p(n) </a:t>
            </a:r>
            <a:r>
              <a:rPr lang="en-US" sz="2800" dirty="0" err="1" smtClean="0">
                <a:cs typeface="Times New Roman" pitchFamily="18" charset="0"/>
              </a:rPr>
              <a:t>adalah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pernyataan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perihal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bilangan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bulat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positif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sz="2800" dirty="0" smtClean="0">
                <a:cs typeface="Times New Roman" pitchFamily="18" charset="0"/>
              </a:rPr>
              <a:t>Kita </a:t>
            </a:r>
            <a:r>
              <a:rPr lang="en-US" sz="2800" dirty="0" err="1" smtClean="0">
                <a:cs typeface="Times New Roman" pitchFamily="18" charset="0"/>
              </a:rPr>
              <a:t>ingin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membuktikan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bahwa</a:t>
            </a:r>
            <a:r>
              <a:rPr lang="en-US" sz="2800" dirty="0" smtClean="0">
                <a:cs typeface="Times New Roman" pitchFamily="18" charset="0"/>
              </a:rPr>
              <a:t> p(n) </a:t>
            </a:r>
            <a:r>
              <a:rPr lang="en-US" sz="2800" dirty="0" err="1" smtClean="0">
                <a:cs typeface="Times New Roman" pitchFamily="18" charset="0"/>
              </a:rPr>
              <a:t>benar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untuk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semua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bilangan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bulat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positif</a:t>
            </a:r>
            <a:r>
              <a:rPr lang="en-US" sz="2800" dirty="0" smtClean="0">
                <a:cs typeface="Times New Roman" pitchFamily="18" charset="0"/>
              </a:rPr>
              <a:t> n. </a:t>
            </a:r>
          </a:p>
          <a:p>
            <a:pPr algn="just" eaLnBrk="1" hangingPunct="1"/>
            <a:r>
              <a:rPr lang="en-US" sz="2800" dirty="0" err="1" smtClean="0">
                <a:cs typeface="Times New Roman" pitchFamily="18" charset="0"/>
              </a:rPr>
              <a:t>Untuk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membuktikan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pernyataan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ini</a:t>
            </a:r>
            <a:r>
              <a:rPr lang="en-US" sz="2800" dirty="0" smtClean="0">
                <a:cs typeface="Times New Roman" pitchFamily="18" charset="0"/>
              </a:rPr>
              <a:t>, </a:t>
            </a:r>
            <a:r>
              <a:rPr lang="en-US" sz="2800" dirty="0" err="1" smtClean="0">
                <a:cs typeface="Times New Roman" pitchFamily="18" charset="0"/>
              </a:rPr>
              <a:t>kita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hanya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perlu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menunjukkan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bahwa</a:t>
            </a:r>
            <a:r>
              <a:rPr lang="en-US" sz="2800" dirty="0" smtClean="0">
                <a:cs typeface="Times New Roman" pitchFamily="18" charset="0"/>
              </a:rPr>
              <a:t>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dirty="0" smtClean="0">
                <a:cs typeface="Times New Roman" pitchFamily="18" charset="0"/>
              </a:rPr>
              <a:t>	1.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en-US" sz="2800" dirty="0" smtClean="0">
                <a:cs typeface="Times New Roman" pitchFamily="18" charset="0"/>
              </a:rPr>
              <a:t>p(1) </a:t>
            </a:r>
            <a:r>
              <a:rPr lang="en-US" sz="2800" dirty="0" err="1" smtClean="0">
                <a:cs typeface="Times New Roman" pitchFamily="18" charset="0"/>
              </a:rPr>
              <a:t>benar</a:t>
            </a:r>
            <a:r>
              <a:rPr lang="en-US" sz="2800" dirty="0" smtClean="0">
                <a:cs typeface="Times New Roman" pitchFamily="18" charset="0"/>
              </a:rPr>
              <a:t>, </a:t>
            </a:r>
            <a:r>
              <a:rPr lang="en-US" sz="2800" dirty="0" err="1" smtClean="0">
                <a:cs typeface="Times New Roman" pitchFamily="18" charset="0"/>
              </a:rPr>
              <a:t>dan</a:t>
            </a:r>
            <a:endParaRPr lang="en-US" sz="2800" dirty="0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dirty="0" smtClean="0">
                <a:cs typeface="Times New Roman" pitchFamily="18" charset="0"/>
              </a:rPr>
              <a:t>	2.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 smtClean="0">
                <a:cs typeface="Times New Roman" pitchFamily="18" charset="0"/>
              </a:rPr>
              <a:t>jika</a:t>
            </a:r>
            <a:r>
              <a:rPr lang="en-US" sz="2800" dirty="0" smtClean="0">
                <a:cs typeface="Times New Roman" pitchFamily="18" charset="0"/>
              </a:rPr>
              <a:t> p(n) </a:t>
            </a:r>
            <a:r>
              <a:rPr lang="en-US" sz="2800" dirty="0" err="1" smtClean="0">
                <a:cs typeface="Times New Roman" pitchFamily="18" charset="0"/>
              </a:rPr>
              <a:t>benar</a:t>
            </a:r>
            <a:r>
              <a:rPr lang="en-US" sz="2800" dirty="0" smtClean="0">
                <a:cs typeface="Times New Roman" pitchFamily="18" charset="0"/>
              </a:rPr>
              <a:t>, </a:t>
            </a:r>
            <a:r>
              <a:rPr lang="en-US" sz="2800" dirty="0" err="1" smtClean="0">
                <a:cs typeface="Times New Roman" pitchFamily="18" charset="0"/>
              </a:rPr>
              <a:t>maka</a:t>
            </a:r>
            <a:r>
              <a:rPr lang="en-US" sz="2800" dirty="0" smtClean="0">
                <a:cs typeface="Times New Roman" pitchFamily="18" charset="0"/>
              </a:rPr>
              <a:t> p(n + 1) </a:t>
            </a:r>
            <a:r>
              <a:rPr lang="en-US" sz="2800" dirty="0" err="1" smtClean="0">
                <a:cs typeface="Times New Roman" pitchFamily="18" charset="0"/>
              </a:rPr>
              <a:t>juga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benar</a:t>
            </a:r>
            <a:r>
              <a:rPr lang="en-US" sz="2800" dirty="0" smtClean="0">
                <a:cs typeface="Times New Roman" pitchFamily="18" charset="0"/>
              </a:rPr>
              <a:t>, </a:t>
            </a:r>
            <a:r>
              <a:rPr lang="en-US" sz="2800" dirty="0" err="1" smtClean="0">
                <a:cs typeface="Times New Roman" pitchFamily="18" charset="0"/>
              </a:rPr>
              <a:t>untuk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setiap</a:t>
            </a:r>
            <a:r>
              <a:rPr lang="en-US" sz="2800" dirty="0" smtClean="0">
                <a:cs typeface="Times New Roman" pitchFamily="18" charset="0"/>
              </a:rPr>
              <a:t> 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</a:t>
            </a:r>
            <a:r>
              <a:rPr lang="en-US" sz="2800" dirty="0" smtClean="0">
                <a:cs typeface="Times New Roman" pitchFamily="18" charset="0"/>
              </a:rPr>
              <a:t> 1, </a:t>
            </a:r>
          </a:p>
          <a:p>
            <a:pPr eaLnBrk="1" hangingPunct="1"/>
            <a:endParaRPr lang="en-GB" sz="28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err="1" smtClean="0">
                <a:cs typeface="Times New Roman" pitchFamily="18" charset="0"/>
              </a:rPr>
              <a:t>Prinsip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Induksi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Sederhana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3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800" dirty="0" err="1" smtClean="0">
                <a:cs typeface="Times New Roman" pitchFamily="18" charset="0"/>
              </a:rPr>
              <a:t>Langkah</a:t>
            </a:r>
            <a:r>
              <a:rPr lang="en-US" sz="2800" dirty="0" smtClean="0">
                <a:cs typeface="Times New Roman" pitchFamily="18" charset="0"/>
              </a:rPr>
              <a:t> 1 </a:t>
            </a:r>
            <a:r>
              <a:rPr lang="en-US" sz="2800" dirty="0" err="1" smtClean="0">
                <a:cs typeface="Times New Roman" pitchFamily="18" charset="0"/>
              </a:rPr>
              <a:t>dinamakan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b="1" dirty="0" smtClean="0">
                <a:cs typeface="Times New Roman" pitchFamily="18" charset="0"/>
              </a:rPr>
              <a:t>basis </a:t>
            </a:r>
            <a:r>
              <a:rPr lang="en-US" sz="2800" b="1" dirty="0" err="1" smtClean="0">
                <a:cs typeface="Times New Roman" pitchFamily="18" charset="0"/>
              </a:rPr>
              <a:t>induksi</a:t>
            </a:r>
            <a:r>
              <a:rPr lang="en-US" sz="2800" dirty="0" smtClean="0">
                <a:cs typeface="Times New Roman" pitchFamily="18" charset="0"/>
              </a:rPr>
              <a:t>, </a:t>
            </a:r>
            <a:r>
              <a:rPr lang="en-US" sz="2800" dirty="0" err="1" smtClean="0">
                <a:cs typeface="Times New Roman" pitchFamily="18" charset="0"/>
              </a:rPr>
              <a:t>sedangkan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langkah</a:t>
            </a:r>
            <a:r>
              <a:rPr lang="en-US" sz="2800" dirty="0" smtClean="0">
                <a:cs typeface="Times New Roman" pitchFamily="18" charset="0"/>
              </a:rPr>
              <a:t> 2 </a:t>
            </a:r>
            <a:r>
              <a:rPr lang="en-US" sz="2800" dirty="0" err="1" smtClean="0">
                <a:cs typeface="Times New Roman" pitchFamily="18" charset="0"/>
              </a:rPr>
              <a:t>dinamakan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b="1" dirty="0" err="1" smtClean="0">
                <a:cs typeface="Times New Roman" pitchFamily="18" charset="0"/>
              </a:rPr>
              <a:t>langkah</a:t>
            </a:r>
            <a:r>
              <a:rPr lang="en-US" sz="2800" b="1" dirty="0" smtClean="0">
                <a:cs typeface="Times New Roman" pitchFamily="18" charset="0"/>
              </a:rPr>
              <a:t> </a:t>
            </a:r>
            <a:r>
              <a:rPr lang="en-US" sz="2800" b="1" dirty="0" err="1" smtClean="0">
                <a:cs typeface="Times New Roman" pitchFamily="18" charset="0"/>
              </a:rPr>
              <a:t>induksi</a:t>
            </a:r>
            <a:r>
              <a:rPr lang="en-US" sz="2800" dirty="0" smtClean="0">
                <a:cs typeface="Times New Roman" pitchFamily="18" charset="0"/>
              </a:rPr>
              <a:t>.  </a:t>
            </a:r>
          </a:p>
          <a:p>
            <a:pPr algn="just" eaLnBrk="1" hangingPunct="1">
              <a:lnSpc>
                <a:spcPct val="90000"/>
              </a:lnSpc>
            </a:pPr>
            <a:endParaRPr lang="en-US" sz="2800" dirty="0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800" dirty="0" err="1" smtClean="0">
                <a:cs typeface="Times New Roman" pitchFamily="18" charset="0"/>
              </a:rPr>
              <a:t>Langkah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induksi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berisi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asumsi</a:t>
            </a:r>
            <a:r>
              <a:rPr lang="en-US" sz="2800" dirty="0" smtClean="0">
                <a:cs typeface="Times New Roman" pitchFamily="18" charset="0"/>
              </a:rPr>
              <a:t> (</a:t>
            </a:r>
            <a:r>
              <a:rPr lang="en-US" sz="2800" dirty="0" err="1" smtClean="0">
                <a:cs typeface="Times New Roman" pitchFamily="18" charset="0"/>
              </a:rPr>
              <a:t>andaian</a:t>
            </a:r>
            <a:r>
              <a:rPr lang="en-US" sz="2800" dirty="0" smtClean="0">
                <a:cs typeface="Times New Roman" pitchFamily="18" charset="0"/>
              </a:rPr>
              <a:t>) yang </a:t>
            </a:r>
            <a:r>
              <a:rPr lang="en-US" sz="2800" dirty="0" err="1" smtClean="0">
                <a:cs typeface="Times New Roman" pitchFamily="18" charset="0"/>
              </a:rPr>
              <a:t>menyatakan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bahwa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p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en-US" sz="2800" dirty="0" smtClean="0">
                <a:cs typeface="Times New Roman" pitchFamily="18" charset="0"/>
              </a:rPr>
              <a:t>) </a:t>
            </a:r>
            <a:r>
              <a:rPr lang="en-US" sz="2800" dirty="0" err="1" smtClean="0">
                <a:cs typeface="Times New Roman" pitchFamily="18" charset="0"/>
              </a:rPr>
              <a:t>benar</a:t>
            </a:r>
            <a:r>
              <a:rPr lang="en-US" sz="2800" dirty="0" smtClean="0">
                <a:cs typeface="Times New Roman" pitchFamily="18" charset="0"/>
              </a:rPr>
              <a:t>. </a:t>
            </a:r>
            <a:r>
              <a:rPr lang="en-US" sz="2800" dirty="0" err="1" smtClean="0">
                <a:cs typeface="Times New Roman" pitchFamily="18" charset="0"/>
              </a:rPr>
              <a:t>Asumsi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tersebut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dinamakan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b="1" dirty="0" err="1" smtClean="0">
                <a:cs typeface="Times New Roman" pitchFamily="18" charset="0"/>
              </a:rPr>
              <a:t>hipotesis</a:t>
            </a:r>
            <a:r>
              <a:rPr lang="en-US" sz="2800" i="1" dirty="0" smtClean="0">
                <a:cs typeface="Times New Roman" pitchFamily="18" charset="0"/>
              </a:rPr>
              <a:t> </a:t>
            </a:r>
            <a:r>
              <a:rPr lang="en-US" sz="2800" b="1" dirty="0" err="1" smtClean="0">
                <a:cs typeface="Times New Roman" pitchFamily="18" charset="0"/>
              </a:rPr>
              <a:t>induksi</a:t>
            </a:r>
            <a:r>
              <a:rPr lang="en-US" sz="2800" dirty="0" smtClean="0">
                <a:cs typeface="Times New Roman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800" dirty="0" err="1" smtClean="0">
                <a:cs typeface="Times New Roman" pitchFamily="18" charset="0"/>
              </a:rPr>
              <a:t>Bila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kita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sudah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menunjukkan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kedua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langkah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tersebut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benar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maka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kita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sudah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membuktikan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bahwa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p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en-US" sz="2800" dirty="0" smtClean="0">
                <a:cs typeface="Times New Roman" pitchFamily="18" charset="0"/>
              </a:rPr>
              <a:t>) </a:t>
            </a:r>
            <a:r>
              <a:rPr lang="en-US" sz="2800" dirty="0" err="1" smtClean="0">
                <a:cs typeface="Times New Roman" pitchFamily="18" charset="0"/>
              </a:rPr>
              <a:t>benar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untuk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semua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bilangan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bulat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positif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en-US" sz="2800" dirty="0" smtClean="0">
                <a:cs typeface="Times New Roman" pitchFamily="18" charset="0"/>
              </a:rPr>
              <a:t>.</a:t>
            </a:r>
            <a:endParaRPr lang="en-GB" sz="28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http://images.google.co.id/images?q=tbn:PzzWkGfgK32mMM:http://nrich.maths.org/content/id/4718/DSCN0507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3048000"/>
            <a:ext cx="2743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7" descr="http://images.google.co.id/images?q=tbn:yrNwXRBID8KmZM:http://nrich.maths.org/content/id/4718/DSCN0500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3048000"/>
            <a:ext cx="1772479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458" name="Object 4"/>
          <p:cNvGraphicFramePr>
            <a:graphicFrameLocks noChangeAspect="1"/>
          </p:cNvGraphicFramePr>
          <p:nvPr/>
        </p:nvGraphicFramePr>
        <p:xfrm>
          <a:off x="1066800" y="3581400"/>
          <a:ext cx="4724400" cy="1006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Document" r:id="rId8" imgW="5486400" imgH="1168200" progId="Word.Document.8">
                  <p:embed/>
                </p:oleObj>
              </mc:Choice>
              <mc:Fallback>
                <p:oleObj name="Document" r:id="rId8" imgW="5486400" imgH="11682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81400"/>
                        <a:ext cx="4724400" cy="10061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Induksi</a:t>
            </a:r>
            <a:r>
              <a:rPr lang="en-US" dirty="0" smtClean="0"/>
              <a:t> </a:t>
            </a:r>
            <a:r>
              <a:rPr lang="en-US" dirty="0" err="1" smtClean="0"/>
              <a:t>matematik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domino.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1</a:t>
            </a:r>
            <a:endParaRPr lang="en-US" dirty="0"/>
          </a:p>
        </p:txBody>
      </p:sp>
      <p:pic>
        <p:nvPicPr>
          <p:cNvPr id="399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197210"/>
            <a:ext cx="8382000" cy="5660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270</Words>
  <Application>Microsoft Office PowerPoint</Application>
  <PresentationFormat>On-screen Show (4:3)</PresentationFormat>
  <Paragraphs>67</Paragraphs>
  <Slides>19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Concourse</vt:lpstr>
      <vt:lpstr>Document</vt:lpstr>
      <vt:lpstr>Equation</vt:lpstr>
      <vt:lpstr>Induksi Matematis</vt:lpstr>
      <vt:lpstr>Induksi Matematis</vt:lpstr>
      <vt:lpstr>Ilustrasi</vt:lpstr>
      <vt:lpstr>Karakteristik Induksi matematika</vt:lpstr>
      <vt:lpstr>PowerPoint Presentation</vt:lpstr>
      <vt:lpstr>Prinsip Induksi Sederhana</vt:lpstr>
      <vt:lpstr>PowerPoint Presentation</vt:lpstr>
      <vt:lpstr>Induksi matematik berlaku seperti efek domino. </vt:lpstr>
      <vt:lpstr>Contoh 1</vt:lpstr>
      <vt:lpstr>Contoh 3</vt:lpstr>
      <vt:lpstr>PowerPoint Presentation</vt:lpstr>
      <vt:lpstr>PowerPoint Presentation</vt:lpstr>
      <vt:lpstr>PowerPoint Presentation</vt:lpstr>
      <vt:lpstr>Latihan</vt:lpstr>
      <vt:lpstr>Contoh 4</vt:lpstr>
      <vt:lpstr>Latihan: Buktikan untuk n&gt;=1</vt:lpstr>
      <vt:lpstr>SOAL LATIHAN</vt:lpstr>
      <vt:lpstr>PowerPoint Presentation</vt:lpstr>
      <vt:lpstr>PowerPoint Presentation</vt:lpstr>
    </vt:vector>
  </TitlesOfParts>
  <Company>MTI UGM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Induksi Matematis</dc:title>
  <dc:creator>Mohammad Fal Sadikin</dc:creator>
  <cp:lastModifiedBy>user7</cp:lastModifiedBy>
  <cp:revision>29</cp:revision>
  <dcterms:created xsi:type="dcterms:W3CDTF">2009-10-25T12:04:19Z</dcterms:created>
  <dcterms:modified xsi:type="dcterms:W3CDTF">2016-10-06T06:27:15Z</dcterms:modified>
</cp:coreProperties>
</file>