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6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ACF"/>
    <a:srgbClr val="D68B1C"/>
    <a:srgbClr val="D09622"/>
    <a:srgbClr val="CC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7C920F-05F5-42AB-99A1-030D6BC0BC0C}" type="doc">
      <dgm:prSet loTypeId="urn:microsoft.com/office/officeart/2005/8/layout/venn2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45EC0-7FE3-4126-9CC5-64570B69DEBC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7529F822-CF80-4086-AA63-9F4B17F62561}" type="parTrans" cxnId="{D0353B30-5167-40EE-97AC-FDFAE497C2E2}">
      <dgm:prSet/>
      <dgm:spPr/>
      <dgm:t>
        <a:bodyPr/>
        <a:lstStyle/>
        <a:p>
          <a:endParaRPr lang="en-US"/>
        </a:p>
      </dgm:t>
    </dgm:pt>
    <dgm:pt modelId="{37FDFA1D-B45C-404F-ADDF-61E812047F2D}" type="sibTrans" cxnId="{D0353B30-5167-40EE-97AC-FDFAE497C2E2}">
      <dgm:prSet/>
      <dgm:spPr/>
      <dgm:t>
        <a:bodyPr/>
        <a:lstStyle/>
        <a:p>
          <a:endParaRPr lang="en-US"/>
        </a:p>
      </dgm:t>
    </dgm:pt>
    <dgm:pt modelId="{ACD77EB4-A2A6-471B-8158-771AB474A328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7C454B45-378D-4066-8AA8-C7C3BB0AE823}" type="parTrans" cxnId="{C55B44FD-92AB-4D66-8325-FB5C5666666F}">
      <dgm:prSet/>
      <dgm:spPr/>
      <dgm:t>
        <a:bodyPr/>
        <a:lstStyle/>
        <a:p>
          <a:endParaRPr lang="en-US"/>
        </a:p>
      </dgm:t>
    </dgm:pt>
    <dgm:pt modelId="{CC2D74B4-5ED7-4BB3-A982-74422C8EC059}" type="sibTrans" cxnId="{C55B44FD-92AB-4D66-8325-FB5C5666666F}">
      <dgm:prSet/>
      <dgm:spPr/>
      <dgm:t>
        <a:bodyPr/>
        <a:lstStyle/>
        <a:p>
          <a:endParaRPr lang="en-US"/>
        </a:p>
      </dgm:t>
    </dgm:pt>
    <dgm:pt modelId="{0E970935-42E4-44D7-A666-112B2B6006C8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EC6E4F3B-8D2D-4C91-BFFF-145178E084FA}" type="parTrans" cxnId="{B96C5B94-F012-467F-8F7C-3913F7463473}">
      <dgm:prSet/>
      <dgm:spPr/>
      <dgm:t>
        <a:bodyPr/>
        <a:lstStyle/>
        <a:p>
          <a:endParaRPr lang="en-US"/>
        </a:p>
      </dgm:t>
    </dgm:pt>
    <dgm:pt modelId="{F6164C59-5F81-411C-A3A1-DFD5342205F6}" type="sibTrans" cxnId="{B96C5B94-F012-467F-8F7C-3913F7463473}">
      <dgm:prSet/>
      <dgm:spPr/>
      <dgm:t>
        <a:bodyPr/>
        <a:lstStyle/>
        <a:p>
          <a:endParaRPr lang="en-US"/>
        </a:p>
      </dgm:t>
    </dgm:pt>
    <dgm:pt modelId="{9DEF30DB-F381-4DD9-B124-383332C19610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BC7D36EE-66FF-4BC9-BD75-DC582E6BF0DD}" type="parTrans" cxnId="{A11CB5AA-B63E-4B50-91AF-1AB204AE6267}">
      <dgm:prSet/>
      <dgm:spPr/>
      <dgm:t>
        <a:bodyPr/>
        <a:lstStyle/>
        <a:p>
          <a:endParaRPr lang="en-US"/>
        </a:p>
      </dgm:t>
    </dgm:pt>
    <dgm:pt modelId="{9AF0313C-5C3B-4454-BF64-ED85247F27FC}" type="sibTrans" cxnId="{A11CB5AA-B63E-4B50-91AF-1AB204AE6267}">
      <dgm:prSet/>
      <dgm:spPr/>
      <dgm:t>
        <a:bodyPr/>
        <a:lstStyle/>
        <a:p>
          <a:endParaRPr lang="en-US"/>
        </a:p>
      </dgm:t>
    </dgm:pt>
    <dgm:pt modelId="{AFC5B288-A476-41E7-AE00-96A6847980CF}" type="pres">
      <dgm:prSet presAssocID="{F07C920F-05F5-42AB-99A1-030D6BC0BC0C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0F0209-4414-4BEE-800E-15D5A9D07296}" type="pres">
      <dgm:prSet presAssocID="{F07C920F-05F5-42AB-99A1-030D6BC0BC0C}" presName="comp1" presStyleCnt="0"/>
      <dgm:spPr/>
    </dgm:pt>
    <dgm:pt modelId="{11368F83-0DBC-40AD-97BA-875A7A9AE21C}" type="pres">
      <dgm:prSet presAssocID="{F07C920F-05F5-42AB-99A1-030D6BC0BC0C}" presName="circle1" presStyleLbl="node1" presStyleIdx="0" presStyleCnt="4"/>
      <dgm:spPr/>
      <dgm:t>
        <a:bodyPr/>
        <a:lstStyle/>
        <a:p>
          <a:endParaRPr lang="en-US"/>
        </a:p>
      </dgm:t>
    </dgm:pt>
    <dgm:pt modelId="{701F85D3-A019-4D85-905E-F001B2DD9B55}" type="pres">
      <dgm:prSet presAssocID="{F07C920F-05F5-42AB-99A1-030D6BC0BC0C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B9F4A9-9020-4066-9714-E00803205FCB}" type="pres">
      <dgm:prSet presAssocID="{F07C920F-05F5-42AB-99A1-030D6BC0BC0C}" presName="comp2" presStyleCnt="0"/>
      <dgm:spPr/>
    </dgm:pt>
    <dgm:pt modelId="{D75A935B-7769-47D9-BE7B-96BC8DD91867}" type="pres">
      <dgm:prSet presAssocID="{F07C920F-05F5-42AB-99A1-030D6BC0BC0C}" presName="circle2" presStyleLbl="node1" presStyleIdx="1" presStyleCnt="4" custLinFactNeighborX="727" custLinFactNeighborY="-2138"/>
      <dgm:spPr/>
      <dgm:t>
        <a:bodyPr/>
        <a:lstStyle/>
        <a:p>
          <a:endParaRPr lang="en-US"/>
        </a:p>
      </dgm:t>
    </dgm:pt>
    <dgm:pt modelId="{92B1BA78-2F78-436E-8F97-FD629FCFC2B2}" type="pres">
      <dgm:prSet presAssocID="{F07C920F-05F5-42AB-99A1-030D6BC0BC0C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02B18D-D056-47DE-A955-533EF74675AA}" type="pres">
      <dgm:prSet presAssocID="{F07C920F-05F5-42AB-99A1-030D6BC0BC0C}" presName="comp3" presStyleCnt="0"/>
      <dgm:spPr/>
    </dgm:pt>
    <dgm:pt modelId="{58BB8AE2-6039-4D51-8A4E-2BF7632F0BDF}" type="pres">
      <dgm:prSet presAssocID="{F07C920F-05F5-42AB-99A1-030D6BC0BC0C}" presName="circle3" presStyleLbl="node1" presStyleIdx="2" presStyleCnt="4"/>
      <dgm:spPr/>
      <dgm:t>
        <a:bodyPr/>
        <a:lstStyle/>
        <a:p>
          <a:endParaRPr lang="en-US"/>
        </a:p>
      </dgm:t>
    </dgm:pt>
    <dgm:pt modelId="{330029CD-3E21-41D7-8AE6-3397C0C733C7}" type="pres">
      <dgm:prSet presAssocID="{F07C920F-05F5-42AB-99A1-030D6BC0BC0C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7773F9-824C-4980-949E-F32E54CA3463}" type="pres">
      <dgm:prSet presAssocID="{F07C920F-05F5-42AB-99A1-030D6BC0BC0C}" presName="comp4" presStyleCnt="0"/>
      <dgm:spPr/>
    </dgm:pt>
    <dgm:pt modelId="{00F34DEF-44F6-4BA9-B18D-A83911732D3D}" type="pres">
      <dgm:prSet presAssocID="{F07C920F-05F5-42AB-99A1-030D6BC0BC0C}" presName="circle4" presStyleLbl="node1" presStyleIdx="3" presStyleCnt="4" custLinFactNeighborX="8994" custLinFactNeighborY="-5274"/>
      <dgm:spPr/>
      <dgm:t>
        <a:bodyPr/>
        <a:lstStyle/>
        <a:p>
          <a:endParaRPr lang="en-US"/>
        </a:p>
      </dgm:t>
    </dgm:pt>
    <dgm:pt modelId="{A3BB9668-D57E-47D5-AB2A-F4DC34373CDE}" type="pres">
      <dgm:prSet presAssocID="{F07C920F-05F5-42AB-99A1-030D6BC0BC0C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152AA9-17E5-44BF-A397-4E938A732DE5}" type="presOf" srcId="{F07C920F-05F5-42AB-99A1-030D6BC0BC0C}" destId="{AFC5B288-A476-41E7-AE00-96A6847980CF}" srcOrd="0" destOrd="0" presId="urn:microsoft.com/office/officeart/2005/8/layout/venn2"/>
    <dgm:cxn modelId="{76632AAC-6DCF-4FAC-A85A-2AEBDDAD19DA}" type="presOf" srcId="{0E970935-42E4-44D7-A666-112B2B6006C8}" destId="{330029CD-3E21-41D7-8AE6-3397C0C733C7}" srcOrd="1" destOrd="0" presId="urn:microsoft.com/office/officeart/2005/8/layout/venn2"/>
    <dgm:cxn modelId="{5F0917A8-FBF6-40EE-B999-D40A9CC1C6AA}" type="presOf" srcId="{27245EC0-7FE3-4126-9CC5-64570B69DEBC}" destId="{701F85D3-A019-4D85-905E-F001B2DD9B55}" srcOrd="1" destOrd="0" presId="urn:microsoft.com/office/officeart/2005/8/layout/venn2"/>
    <dgm:cxn modelId="{2C17469B-497A-4668-ABCD-E0151D4CC22F}" type="presOf" srcId="{9DEF30DB-F381-4DD9-B124-383332C19610}" destId="{00F34DEF-44F6-4BA9-B18D-A83911732D3D}" srcOrd="0" destOrd="0" presId="urn:microsoft.com/office/officeart/2005/8/layout/venn2"/>
    <dgm:cxn modelId="{B96B0024-7993-46B8-9DE0-4E56AE133BCA}" type="presOf" srcId="{ACD77EB4-A2A6-471B-8158-771AB474A328}" destId="{92B1BA78-2F78-436E-8F97-FD629FCFC2B2}" srcOrd="1" destOrd="0" presId="urn:microsoft.com/office/officeart/2005/8/layout/venn2"/>
    <dgm:cxn modelId="{D0353B30-5167-40EE-97AC-FDFAE497C2E2}" srcId="{F07C920F-05F5-42AB-99A1-030D6BC0BC0C}" destId="{27245EC0-7FE3-4126-9CC5-64570B69DEBC}" srcOrd="0" destOrd="0" parTransId="{7529F822-CF80-4086-AA63-9F4B17F62561}" sibTransId="{37FDFA1D-B45C-404F-ADDF-61E812047F2D}"/>
    <dgm:cxn modelId="{9798B7D1-2B35-414C-9520-8AD4FF8C5C5B}" type="presOf" srcId="{ACD77EB4-A2A6-471B-8158-771AB474A328}" destId="{D75A935B-7769-47D9-BE7B-96BC8DD91867}" srcOrd="0" destOrd="0" presId="urn:microsoft.com/office/officeart/2005/8/layout/venn2"/>
    <dgm:cxn modelId="{C55B44FD-92AB-4D66-8325-FB5C5666666F}" srcId="{F07C920F-05F5-42AB-99A1-030D6BC0BC0C}" destId="{ACD77EB4-A2A6-471B-8158-771AB474A328}" srcOrd="1" destOrd="0" parTransId="{7C454B45-378D-4066-8AA8-C7C3BB0AE823}" sibTransId="{CC2D74B4-5ED7-4BB3-A982-74422C8EC059}"/>
    <dgm:cxn modelId="{B96C5B94-F012-467F-8F7C-3913F7463473}" srcId="{F07C920F-05F5-42AB-99A1-030D6BC0BC0C}" destId="{0E970935-42E4-44D7-A666-112B2B6006C8}" srcOrd="2" destOrd="0" parTransId="{EC6E4F3B-8D2D-4C91-BFFF-145178E084FA}" sibTransId="{F6164C59-5F81-411C-A3A1-DFD5342205F6}"/>
    <dgm:cxn modelId="{404AFC58-C34E-4001-9330-408A61E9E2C2}" type="presOf" srcId="{27245EC0-7FE3-4126-9CC5-64570B69DEBC}" destId="{11368F83-0DBC-40AD-97BA-875A7A9AE21C}" srcOrd="0" destOrd="0" presId="urn:microsoft.com/office/officeart/2005/8/layout/venn2"/>
    <dgm:cxn modelId="{E9C8635E-ACD1-4931-8624-AD69078DA09D}" type="presOf" srcId="{9DEF30DB-F381-4DD9-B124-383332C19610}" destId="{A3BB9668-D57E-47D5-AB2A-F4DC34373CDE}" srcOrd="1" destOrd="0" presId="urn:microsoft.com/office/officeart/2005/8/layout/venn2"/>
    <dgm:cxn modelId="{EE13054F-CD33-4A60-A722-C7727BCA4ED2}" type="presOf" srcId="{0E970935-42E4-44D7-A666-112B2B6006C8}" destId="{58BB8AE2-6039-4D51-8A4E-2BF7632F0BDF}" srcOrd="0" destOrd="0" presId="urn:microsoft.com/office/officeart/2005/8/layout/venn2"/>
    <dgm:cxn modelId="{A11CB5AA-B63E-4B50-91AF-1AB204AE6267}" srcId="{F07C920F-05F5-42AB-99A1-030D6BC0BC0C}" destId="{9DEF30DB-F381-4DD9-B124-383332C19610}" srcOrd="3" destOrd="0" parTransId="{BC7D36EE-66FF-4BC9-BD75-DC582E6BF0DD}" sibTransId="{9AF0313C-5C3B-4454-BF64-ED85247F27FC}"/>
    <dgm:cxn modelId="{F3607AB5-50B4-403B-AA57-6F03A6401F56}" type="presParOf" srcId="{AFC5B288-A476-41E7-AE00-96A6847980CF}" destId="{4F0F0209-4414-4BEE-800E-15D5A9D07296}" srcOrd="0" destOrd="0" presId="urn:microsoft.com/office/officeart/2005/8/layout/venn2"/>
    <dgm:cxn modelId="{DAB7087F-F3B2-42CF-B789-78D45388EE44}" type="presParOf" srcId="{4F0F0209-4414-4BEE-800E-15D5A9D07296}" destId="{11368F83-0DBC-40AD-97BA-875A7A9AE21C}" srcOrd="0" destOrd="0" presId="urn:microsoft.com/office/officeart/2005/8/layout/venn2"/>
    <dgm:cxn modelId="{F163004D-01DB-4E69-92A1-C26D99D0EB19}" type="presParOf" srcId="{4F0F0209-4414-4BEE-800E-15D5A9D07296}" destId="{701F85D3-A019-4D85-905E-F001B2DD9B55}" srcOrd="1" destOrd="0" presId="urn:microsoft.com/office/officeart/2005/8/layout/venn2"/>
    <dgm:cxn modelId="{AFDD4689-B0B7-4FD8-9D1F-277319D1D62F}" type="presParOf" srcId="{AFC5B288-A476-41E7-AE00-96A6847980CF}" destId="{54B9F4A9-9020-4066-9714-E00803205FCB}" srcOrd="1" destOrd="0" presId="urn:microsoft.com/office/officeart/2005/8/layout/venn2"/>
    <dgm:cxn modelId="{8D698045-4537-445E-8218-199113CD963E}" type="presParOf" srcId="{54B9F4A9-9020-4066-9714-E00803205FCB}" destId="{D75A935B-7769-47D9-BE7B-96BC8DD91867}" srcOrd="0" destOrd="0" presId="urn:microsoft.com/office/officeart/2005/8/layout/venn2"/>
    <dgm:cxn modelId="{EAF46574-033D-4084-B82F-28CE89340089}" type="presParOf" srcId="{54B9F4A9-9020-4066-9714-E00803205FCB}" destId="{92B1BA78-2F78-436E-8F97-FD629FCFC2B2}" srcOrd="1" destOrd="0" presId="urn:microsoft.com/office/officeart/2005/8/layout/venn2"/>
    <dgm:cxn modelId="{B925452E-C4F5-435A-BB91-390BF5EEE113}" type="presParOf" srcId="{AFC5B288-A476-41E7-AE00-96A6847980CF}" destId="{B602B18D-D056-47DE-A955-533EF74675AA}" srcOrd="2" destOrd="0" presId="urn:microsoft.com/office/officeart/2005/8/layout/venn2"/>
    <dgm:cxn modelId="{A6A80145-4F48-49CC-A529-C828EBE878E9}" type="presParOf" srcId="{B602B18D-D056-47DE-A955-533EF74675AA}" destId="{58BB8AE2-6039-4D51-8A4E-2BF7632F0BDF}" srcOrd="0" destOrd="0" presId="urn:microsoft.com/office/officeart/2005/8/layout/venn2"/>
    <dgm:cxn modelId="{76D56790-B651-4287-B2D0-2371FF18D282}" type="presParOf" srcId="{B602B18D-D056-47DE-A955-533EF74675AA}" destId="{330029CD-3E21-41D7-8AE6-3397C0C733C7}" srcOrd="1" destOrd="0" presId="urn:microsoft.com/office/officeart/2005/8/layout/venn2"/>
    <dgm:cxn modelId="{285CD31A-7400-44EA-8992-AE951930400F}" type="presParOf" srcId="{AFC5B288-A476-41E7-AE00-96A6847980CF}" destId="{727773F9-824C-4980-949E-F32E54CA3463}" srcOrd="3" destOrd="0" presId="urn:microsoft.com/office/officeart/2005/8/layout/venn2"/>
    <dgm:cxn modelId="{D8C887BD-D1CC-4D72-9B07-E607888E844D}" type="presParOf" srcId="{727773F9-824C-4980-949E-F32E54CA3463}" destId="{00F34DEF-44F6-4BA9-B18D-A83911732D3D}" srcOrd="0" destOrd="0" presId="urn:microsoft.com/office/officeart/2005/8/layout/venn2"/>
    <dgm:cxn modelId="{9EDC3D58-5746-4927-85E9-3397C656E3D2}" type="presParOf" srcId="{727773F9-824C-4980-949E-F32E54CA3463}" destId="{A3BB9668-D57E-47D5-AB2A-F4DC34373CDE}" srcOrd="1" destOrd="0" presId="urn:microsoft.com/office/officeart/2005/8/layout/ven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4E15D-5A0E-4755-8BE7-F47650037191}" type="datetimeFigureOut">
              <a:rPr lang="id-ID" smtClean="0"/>
              <a:t>08/09/2015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32529-C44E-4F9C-B618-A755388CE55E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5EBFEA-F8B7-41B9-A3F7-46E16E52616A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B5B0A2-033C-488B-BB23-10E727545823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A48319-DBAA-4F15-95C5-0B1DC1BBE807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DF062-AEED-49DB-B222-D969315FDFBD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0A2FFF7-4E58-4DB5-A8E0-DC915F4BD249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50A362-FA4E-4DD9-9485-B61E14CA8E87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59D546-AECA-439E-BE8B-06632A4718C3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4515F8-A419-4A47-9348-B69C3CFE72E4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727038-AA8A-4E52-A68D-3E6428BAEDC9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39C9DE-722C-4E70-9072-5407620CBACF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A61C0F-8B2F-44C5-9A7A-2297F1B49100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0FBAB9-A38E-4B33-9880-6D3FEE17B192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.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81B757-9255-47FD-B68D-7E3761601347}" type="slidenum">
              <a:rPr lang="en-US" smtClean="0">
                <a:solidFill>
                  <a:srgbClr val="000000"/>
                </a:solidFill>
              </a:rPr>
              <a:pPr/>
              <a:t>21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Kognitif adl. Kemampuan menalar atau berfikir thd sesuatu aksi dan reaksi; afektif, kemampuan untuk merasakan apa yg telah diketahui; konatif kemampuan untuk mencapai apa yang dirsakan. 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486D0C-8C0A-46E3-8FD8-4259B5B663DA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109AA3E-1755-4D6B-8FF3-378EFD42A33B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D32F3E-B327-469E-9C2B-7A2CE6385E5B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EDD152-F0BF-4C4A-9697-4BFE77E3AD3B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BB0A0A-AA6F-4F94-9F2D-811DB0097811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D8E889-F8BB-4DEC-A37A-FF8CA2A55282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6BCD0E-901C-4033-B098-BF0675F3A407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1901950"/>
            <a:ext cx="7772400" cy="16227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3887114"/>
            <a:ext cx="6400800" cy="137434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291130"/>
            <a:ext cx="8229600" cy="3918803"/>
          </a:xfrm>
        </p:spPr>
        <p:txBody>
          <a:bodyPr/>
          <a:lstStyle>
            <a:lvl1pPr>
              <a:defRPr sz="2800">
                <a:solidFill>
                  <a:srgbClr val="018ACF"/>
                </a:solidFill>
              </a:defRPr>
            </a:lvl1pPr>
            <a:lvl2pPr>
              <a:defRPr>
                <a:solidFill>
                  <a:srgbClr val="018ACF"/>
                </a:solidFill>
              </a:defRPr>
            </a:lvl2pPr>
            <a:lvl3pPr>
              <a:defRPr>
                <a:solidFill>
                  <a:srgbClr val="018ACF"/>
                </a:solidFill>
              </a:defRPr>
            </a:lvl3pPr>
            <a:lvl4pPr>
              <a:defRPr>
                <a:solidFill>
                  <a:srgbClr val="018ACF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18AC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138425"/>
            <a:ext cx="7016195" cy="4275740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27208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8AC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190195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27208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8AC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190195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TEORI ORGANISASI </a:t>
            </a:r>
            <a:br>
              <a:rPr lang="id-ID" b="1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</a:br>
            <a:r>
              <a:rPr lang="id-ID" b="1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DAN ADMINISTRASI</a:t>
            </a:r>
            <a:endParaRPr lang="en-US" b="1" dirty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887114"/>
            <a:ext cx="4262930" cy="1374345"/>
          </a:xfrm>
        </p:spPr>
        <p:txBody>
          <a:bodyPr>
            <a:normAutofit/>
          </a:bodyPr>
          <a:lstStyle/>
          <a:p>
            <a:r>
              <a:rPr lang="id-ID" b="1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PENGERTIAN DAN RUANG LINGKUP</a:t>
            </a:r>
          </a:p>
          <a:p>
            <a:r>
              <a:rPr lang="id-ID" b="1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Dr. Adi Soeprapto, M.Si</a:t>
            </a:r>
            <a:endParaRPr lang="en-US" b="1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92EFCC-EAA4-4E2D-AF6D-D39CBC8151F7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00063" y="115888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marL="1944688" indent="-1944688" algn="l" eaLnBrk="1" hangingPunct="1">
              <a:defRPr/>
            </a:pPr>
            <a:r>
              <a:rPr lang="en-US" sz="2800" b="1" spc="-30" dirty="0" err="1" smtClean="0">
                <a:effectLst/>
              </a:rPr>
              <a:t>Tabel</a:t>
            </a:r>
            <a:r>
              <a:rPr lang="en-US" sz="2800" b="1" spc="-30" dirty="0" smtClean="0">
                <a:effectLst/>
              </a:rPr>
              <a:t> 2.1 </a:t>
            </a:r>
            <a:r>
              <a:rPr lang="en-US" sz="2800" b="1" spc="-30" dirty="0" err="1" smtClean="0">
                <a:effectLst/>
              </a:rPr>
              <a:t>Perbandingan</a:t>
            </a:r>
            <a:r>
              <a:rPr lang="en-US" sz="2800" b="1" spc="-30" dirty="0" smtClean="0">
                <a:effectLst/>
              </a:rPr>
              <a:t> </a:t>
            </a:r>
            <a:r>
              <a:rPr lang="en-US" sz="2800" b="1" spc="-30" dirty="0" err="1" smtClean="0">
                <a:effectLst/>
              </a:rPr>
              <a:t>Teori</a:t>
            </a:r>
            <a:r>
              <a:rPr lang="en-US" sz="2800" b="1" spc="-30" dirty="0" smtClean="0">
                <a:effectLst/>
              </a:rPr>
              <a:t> </a:t>
            </a:r>
            <a:r>
              <a:rPr lang="en-US" sz="2800" b="1" spc="-30" dirty="0" err="1" smtClean="0">
                <a:effectLst/>
              </a:rPr>
              <a:t>Organisasi</a:t>
            </a:r>
            <a:r>
              <a:rPr lang="en-US" sz="2800" b="1" spc="-30" dirty="0" smtClean="0">
                <a:effectLst/>
              </a:rPr>
              <a:t> </a:t>
            </a:r>
            <a:r>
              <a:rPr lang="en-US" sz="2800" b="1" spc="-30" dirty="0" err="1" smtClean="0">
                <a:effectLst/>
              </a:rPr>
              <a:t>dengan</a:t>
            </a:r>
            <a:r>
              <a:rPr lang="en-US" sz="2800" b="1" spc="-30" dirty="0" smtClean="0">
                <a:effectLst/>
              </a:rPr>
              <a:t> </a:t>
            </a:r>
            <a:r>
              <a:rPr lang="en-US" sz="2800" b="1" dirty="0" err="1" smtClean="0">
                <a:effectLst/>
              </a:rPr>
              <a:t>Perilaku</a:t>
            </a:r>
            <a:r>
              <a:rPr lang="en-US" sz="2800" b="1" dirty="0" smtClean="0">
                <a:effectLst/>
              </a:rPr>
              <a:t> </a:t>
            </a:r>
            <a:r>
              <a:rPr lang="en-US" sz="2800" b="1" dirty="0" err="1" smtClean="0">
                <a:effectLst/>
              </a:rPr>
              <a:t>Organisasi</a:t>
            </a:r>
            <a:r>
              <a:rPr lang="en-US" sz="2800" b="1" dirty="0" smtClean="0">
                <a:effectLst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4213" y="1412875"/>
          <a:ext cx="8045450" cy="408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51"/>
                <a:gridCol w="3240100"/>
                <a:gridCol w="31492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spc="-10" baseline="0" dirty="0" err="1" smtClean="0"/>
                        <a:t>Pembanding</a:t>
                      </a:r>
                      <a:endParaRPr lang="en-US" sz="2000" spc="-10" baseline="0" dirty="0"/>
                    </a:p>
                  </a:txBody>
                  <a:tcPr marL="91433" marR="91433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Teori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organisasi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 marL="91433" marR="91433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Perilaku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organisasi</a:t>
                      </a:r>
                      <a:endParaRPr lang="en-US" sz="2000" dirty="0"/>
                    </a:p>
                  </a:txBody>
                  <a:tcPr marL="91433" marR="91433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Tingkatan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Makro</a:t>
                      </a:r>
                      <a:endParaRPr lang="en-US" b="1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Mikro</a:t>
                      </a:r>
                      <a:endParaRPr lang="en-US" b="1"/>
                    </a:p>
                  </a:txBody>
                  <a:tcPr marL="91433" marR="914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smtClean="0"/>
                        <a:t>Fokus</a:t>
                      </a:r>
                      <a:endParaRPr lang="en-US" b="1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/>
                        <a:t>Perilaku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dari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organisasi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dan</a:t>
                      </a:r>
                      <a:r>
                        <a:rPr lang="en-US" sz="1800" b="1" dirty="0" smtClean="0"/>
                        <a:t> e-</a:t>
                      </a:r>
                      <a:r>
                        <a:rPr lang="en-US" sz="1800" b="1" dirty="0" err="1" smtClean="0"/>
                        <a:t>fektifitas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organisasi</a:t>
                      </a:r>
                      <a:endParaRPr lang="en-US" sz="1800" b="1" dirty="0" smtClean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mtClean="0"/>
                        <a:t>Perilaku orang di dalam Or-ganisasi dan kinerja</a:t>
                      </a:r>
                    </a:p>
                  </a:txBody>
                  <a:tcPr marL="91433" marR="914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smtClean="0"/>
                        <a:t>Unit analisis</a:t>
                      </a:r>
                      <a:endParaRPr lang="en-US" b="1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40" baseline="0" smtClean="0"/>
                        <a:t>Organisasi itu sendiri atau </a:t>
                      </a:r>
                      <a:r>
                        <a:rPr lang="en-US" sz="1800" b="1" smtClean="0"/>
                        <a:t>sub-sub utamanya</a:t>
                      </a:r>
                      <a:r>
                        <a:rPr lang="en-US" sz="2000" b="1" smtClean="0"/>
                        <a:t> </a:t>
                      </a:r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/>
                        <a:t>Individu-individu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dan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kelom-pok-kelompok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kecil</a:t>
                      </a:r>
                      <a:r>
                        <a:rPr lang="en-US" sz="2000" b="1" dirty="0" smtClean="0"/>
                        <a:t> </a:t>
                      </a:r>
                    </a:p>
                  </a:txBody>
                  <a:tcPr marL="91433" marR="914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smtClean="0"/>
                        <a:t>Topik utama</a:t>
                      </a:r>
                      <a:endParaRPr lang="en-US" b="1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smtClean="0"/>
                        <a:t>Kemampuan organisasi scr keseluruhan utk menyesu-aikan diri dan mencapai tujuannya</a:t>
                      </a:r>
                      <a:r>
                        <a:rPr lang="en-US" sz="2400" b="1" smtClean="0"/>
                        <a:t> </a:t>
                      </a:r>
                      <a:r>
                        <a:rPr lang="en-US" sz="2000" b="1" smtClean="0"/>
                        <a:t>, dsb</a:t>
                      </a:r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/>
                        <a:t>Perilaku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individu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000" b="1" dirty="0" err="1" smtClean="0"/>
                        <a:t>spt</a:t>
                      </a:r>
                      <a:r>
                        <a:rPr lang="en-US" sz="2000" b="1" dirty="0" smtClean="0"/>
                        <a:t>;  per-</a:t>
                      </a:r>
                      <a:r>
                        <a:rPr lang="en-US" sz="2000" b="1" dirty="0" err="1" smtClean="0"/>
                        <a:t>sepsi</a:t>
                      </a:r>
                      <a:r>
                        <a:rPr lang="en-US" sz="2000" b="1" dirty="0" smtClean="0"/>
                        <a:t>, </a:t>
                      </a:r>
                      <a:r>
                        <a:rPr lang="en-US" sz="2000" b="1" dirty="0" err="1" smtClean="0"/>
                        <a:t>motivasi</a:t>
                      </a:r>
                      <a:r>
                        <a:rPr lang="en-US" sz="2000" b="1" dirty="0" smtClean="0"/>
                        <a:t>, </a:t>
                      </a:r>
                      <a:r>
                        <a:rPr lang="en-US" sz="2000" b="1" dirty="0" err="1" smtClean="0"/>
                        <a:t>dan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peri-laku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kelompok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spt</a:t>
                      </a:r>
                      <a:r>
                        <a:rPr lang="en-US" sz="2000" b="1" dirty="0" smtClean="0"/>
                        <a:t>; </a:t>
                      </a:r>
                      <a:r>
                        <a:rPr lang="en-US" sz="2000" b="1" dirty="0" err="1" smtClean="0"/>
                        <a:t>komu-nikasi</a:t>
                      </a:r>
                      <a:r>
                        <a:rPr lang="en-US" sz="2000" b="1" dirty="0" smtClean="0"/>
                        <a:t>, </a:t>
                      </a:r>
                      <a:r>
                        <a:rPr lang="en-US" sz="2000" b="1" dirty="0" err="1" smtClean="0"/>
                        <a:t>konflik</a:t>
                      </a:r>
                      <a:r>
                        <a:rPr lang="en-US" sz="2000" b="1" dirty="0" smtClean="0"/>
                        <a:t>, </a:t>
                      </a:r>
                      <a:r>
                        <a:rPr lang="en-US" sz="2000" b="1" dirty="0" err="1" smtClean="0"/>
                        <a:t>dsb</a:t>
                      </a:r>
                      <a:endParaRPr lang="en-US" sz="2000" b="1" dirty="0" smtClean="0"/>
                    </a:p>
                  </a:txBody>
                  <a:tcPr marL="91433" marR="914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smtClean="0"/>
                        <a:t>Disiplin ilmu </a:t>
                      </a:r>
                      <a:r>
                        <a:rPr lang="en-US" b="1" spc="-140" baseline="0" smtClean="0"/>
                        <a:t>yg berpengaruh</a:t>
                      </a:r>
                      <a:endParaRPr lang="en-US" b="1" spc="-140" baseline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smtClean="0"/>
                        <a:t>Sosiologi</a:t>
                      </a:r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/>
                        <a:t>Psikologi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dan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sosiologi</a:t>
                      </a:r>
                      <a:endParaRPr lang="en-US" sz="2000" b="1" dirty="0" smtClean="0"/>
                    </a:p>
                  </a:txBody>
                  <a:tcPr marL="91433" marR="91433"/>
                </a:tc>
              </a:tr>
            </a:tbl>
          </a:graphicData>
        </a:graphic>
      </p:graphicFrame>
      <p:sp>
        <p:nvSpPr>
          <p:cNvPr id="16419" name="Text Box 67"/>
          <p:cNvSpPr txBox="1">
            <a:spLocks noChangeArrowheads="1"/>
          </p:cNvSpPr>
          <p:nvPr/>
        </p:nvSpPr>
        <p:spPr bwMode="auto">
          <a:xfrm>
            <a:off x="214313" y="5589588"/>
            <a:ext cx="88217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4400" indent="-914400">
              <a:spcBef>
                <a:spcPct val="50000"/>
              </a:spcBef>
            </a:pPr>
            <a:r>
              <a:rPr lang="en-US" sz="1400"/>
              <a:t>Sumber: Diadaptasi dari Robbins , </a:t>
            </a:r>
            <a:r>
              <a:rPr lang="en-US" sz="1400" i="1"/>
              <a:t>Teori Organisasi</a:t>
            </a:r>
            <a:r>
              <a:rPr lang="en-US" sz="1400"/>
              <a:t>, (1994) ; Kusdi, </a:t>
            </a:r>
            <a:r>
              <a:rPr lang="en-US" sz="1400" i="1"/>
              <a:t>Teori Organisasi dan Administrasi</a:t>
            </a:r>
            <a:r>
              <a:rPr lang="en-US" sz="1400"/>
              <a:t> (2009)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52"/>
            <a:ext cx="8229600" cy="785818"/>
          </a:xfrm>
          <a:solidFill>
            <a:srgbClr val="FFC000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b="1" dirty="0" smtClean="0"/>
              <a:t>TEORI ORGANISASI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428750"/>
            <a:ext cx="8401050" cy="48291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600" b="1" dirty="0" smtClean="0">
                <a:solidFill>
                  <a:schemeClr val="tx1"/>
                </a:solidFill>
              </a:rPr>
              <a:t>Robbins (1994:xviii) </a:t>
            </a:r>
            <a:r>
              <a:rPr lang="en-US" sz="2600" b="1" dirty="0" err="1" smtClean="0">
                <a:solidFill>
                  <a:schemeClr val="tx1"/>
                </a:solidFill>
              </a:rPr>
              <a:t>teori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adalah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salah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satu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subdisiplin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ilmu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administrasi</a:t>
            </a:r>
            <a:r>
              <a:rPr lang="en-US" sz="2600" b="1" dirty="0" smtClean="0">
                <a:solidFill>
                  <a:schemeClr val="tx1"/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600" b="1" dirty="0" smtClean="0">
                <a:solidFill>
                  <a:schemeClr val="tx1"/>
                </a:solidFill>
              </a:rPr>
              <a:t>Robbins (1994:7) </a:t>
            </a:r>
            <a:r>
              <a:rPr lang="en-US" sz="2600" b="1" dirty="0" err="1" smtClean="0">
                <a:solidFill>
                  <a:schemeClr val="tx1"/>
                </a:solidFill>
              </a:rPr>
              <a:t>teori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adalah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disipin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ilmu</a:t>
            </a:r>
            <a:r>
              <a:rPr lang="en-US" sz="2600" b="1" dirty="0" smtClean="0">
                <a:solidFill>
                  <a:schemeClr val="tx1"/>
                </a:solidFill>
              </a:rPr>
              <a:t> yang </a:t>
            </a:r>
            <a:r>
              <a:rPr lang="en-US" sz="2600" b="1" dirty="0" err="1" smtClean="0">
                <a:solidFill>
                  <a:schemeClr val="tx1"/>
                </a:solidFill>
              </a:rPr>
              <a:t>mempelajari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struktur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dan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desain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organisasi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b="1" dirty="0" err="1" smtClean="0">
                <a:solidFill>
                  <a:schemeClr val="tx1"/>
                </a:solidFill>
              </a:rPr>
              <a:t>Struktur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menetapkan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bagaimana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tugas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akan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dibagi</a:t>
            </a:r>
            <a:r>
              <a:rPr lang="en-US" sz="2200" b="1" dirty="0" smtClean="0">
                <a:solidFill>
                  <a:schemeClr val="tx1"/>
                </a:solidFill>
              </a:rPr>
              <a:t>, </a:t>
            </a:r>
            <a:r>
              <a:rPr lang="en-US" sz="2200" b="1" dirty="0" err="1" smtClean="0">
                <a:solidFill>
                  <a:schemeClr val="tx1"/>
                </a:solidFill>
              </a:rPr>
              <a:t>siapa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melapor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kepada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siapa</a:t>
            </a:r>
            <a:r>
              <a:rPr lang="en-US" sz="2200" b="1" dirty="0" smtClean="0">
                <a:solidFill>
                  <a:schemeClr val="tx1"/>
                </a:solidFill>
              </a:rPr>
              <a:t>, </a:t>
            </a:r>
            <a:r>
              <a:rPr lang="en-US" sz="2200" b="1" dirty="0" err="1" smtClean="0">
                <a:solidFill>
                  <a:schemeClr val="tx1"/>
                </a:solidFill>
              </a:rPr>
              <a:t>dan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mekanisme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koordinasi</a:t>
            </a:r>
            <a:r>
              <a:rPr lang="en-US" sz="2200" b="1" dirty="0" smtClean="0">
                <a:solidFill>
                  <a:schemeClr val="tx1"/>
                </a:solidFill>
              </a:rPr>
              <a:t> yang formal </a:t>
            </a:r>
            <a:r>
              <a:rPr lang="en-US" sz="2200" b="1" dirty="0" err="1" smtClean="0">
                <a:solidFill>
                  <a:schemeClr val="tx1"/>
                </a:solidFill>
              </a:rPr>
              <a:t>serta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pola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interaksi</a:t>
            </a:r>
            <a:r>
              <a:rPr lang="en-US" sz="2200" b="1" dirty="0" smtClean="0">
                <a:solidFill>
                  <a:schemeClr val="tx1"/>
                </a:solidFill>
              </a:rPr>
              <a:t> yang </a:t>
            </a:r>
            <a:r>
              <a:rPr lang="en-US" sz="2200" b="1" dirty="0" err="1" smtClean="0">
                <a:solidFill>
                  <a:schemeClr val="tx1"/>
                </a:solidFill>
              </a:rPr>
              <a:t>akan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diikuti</a:t>
            </a:r>
            <a:r>
              <a:rPr lang="en-US" sz="2200" b="1" dirty="0" smtClean="0">
                <a:solidFill>
                  <a:schemeClr val="tx1"/>
                </a:solidFill>
              </a:rPr>
              <a:t>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b="1" dirty="0" err="1" smtClean="0">
                <a:solidFill>
                  <a:schemeClr val="tx1"/>
                </a:solidFill>
              </a:rPr>
              <a:t>Desain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200" b="1" dirty="0" smtClean="0">
                <a:solidFill>
                  <a:schemeClr val="tx1"/>
                </a:solidFill>
              </a:rPr>
              <a:t>, </a:t>
            </a:r>
            <a:r>
              <a:rPr lang="en-US" sz="2200" b="1" dirty="0" err="1" smtClean="0">
                <a:solidFill>
                  <a:schemeClr val="tx1"/>
                </a:solidFill>
              </a:rPr>
              <a:t>menekankan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sisi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spc="-150" dirty="0" err="1" smtClean="0">
                <a:solidFill>
                  <a:schemeClr val="tx1"/>
                </a:solidFill>
              </a:rPr>
              <a:t>manajemen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dari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teori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200" b="1" dirty="0" smtClean="0">
                <a:solidFill>
                  <a:schemeClr val="tx1"/>
                </a:solidFill>
              </a:rPr>
              <a:t>. </a:t>
            </a:r>
            <a:endParaRPr lang="id-ID" sz="2200" b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d-ID" sz="2600" b="1" dirty="0" smtClean="0">
                <a:solidFill>
                  <a:schemeClr val="tx1"/>
                </a:solidFill>
              </a:rPr>
              <a:t>KBBI, teori organisasi adalah aliran pemikiran yang berusaha menjelaskan ciri dan cara bekerja suatu perkumpulan untuk mencapai tujuan yang luas dan rumit.</a:t>
            </a:r>
            <a:endParaRPr lang="en-US" sz="2600" b="1" dirty="0" smtClean="0">
              <a:solidFill>
                <a:schemeClr val="tx1"/>
              </a:solidFill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13AE67-6512-4D66-B60E-1F5D29A69E31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709821"/>
          </a:xfrm>
          <a:solidFill>
            <a:srgbClr val="FFC0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/>
              <a:t>ADMINISTRASI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291130"/>
            <a:ext cx="8229600" cy="4923952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Siagian</a:t>
            </a:r>
            <a:r>
              <a:rPr lang="en-US" sz="2400" b="1" dirty="0" smtClean="0">
                <a:solidFill>
                  <a:schemeClr val="tx1"/>
                </a:solidFill>
              </a:rPr>
              <a:t> (1988:3) </a:t>
            </a:r>
            <a:r>
              <a:rPr lang="en-US" sz="2400" b="1" dirty="0" err="1" smtClean="0">
                <a:solidFill>
                  <a:schemeClr val="tx1"/>
                </a:solidFill>
              </a:rPr>
              <a:t>mendefinisikan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administrasi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sebagai</a:t>
            </a:r>
            <a:r>
              <a:rPr lang="en-US" sz="2400" b="1" dirty="0" smtClean="0">
                <a:solidFill>
                  <a:schemeClr val="tx1"/>
                </a:solidFill>
              </a:rPr>
              <a:t> “</a:t>
            </a:r>
            <a:r>
              <a:rPr lang="en-US" sz="2400" b="1" dirty="0" err="1" smtClean="0">
                <a:solidFill>
                  <a:schemeClr val="tx1"/>
                </a:solidFill>
              </a:rPr>
              <a:t>keseluruhan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proses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kerjasama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antara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dua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atau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lebih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didasarkan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atas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rasionalitas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tertentu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utk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mencapai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tujuan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telah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ditetapkan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sebelumnya</a:t>
            </a:r>
            <a:r>
              <a:rPr lang="en-US" sz="2400" b="1" dirty="0" smtClean="0">
                <a:solidFill>
                  <a:schemeClr val="tx1"/>
                </a:solidFill>
              </a:rPr>
              <a:t>”. </a:t>
            </a:r>
          </a:p>
          <a:p>
            <a:pPr lvl="1"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Administrasi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merupakan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proses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terdiri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sejumlah</a:t>
            </a:r>
            <a:r>
              <a:rPr lang="en-US" sz="2400" b="1" dirty="0" smtClean="0">
                <a:solidFill>
                  <a:schemeClr val="tx1"/>
                </a:solidFill>
              </a:rPr>
              <a:t> sub-</a:t>
            </a:r>
            <a:r>
              <a:rPr lang="en-US" sz="2400" b="1" dirty="0" err="1" smtClean="0">
                <a:solidFill>
                  <a:schemeClr val="tx1"/>
                </a:solidFill>
              </a:rPr>
              <a:t>proses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meliputi</a:t>
            </a:r>
            <a:r>
              <a:rPr lang="en-US" sz="2400" b="1" dirty="0" smtClean="0">
                <a:solidFill>
                  <a:schemeClr val="tx1"/>
                </a:solidFill>
              </a:rPr>
              <a:t>; </a:t>
            </a:r>
            <a:r>
              <a:rPr lang="en-US" sz="2400" b="1" dirty="0" err="1" smtClean="0">
                <a:solidFill>
                  <a:schemeClr val="tx1"/>
                </a:solidFill>
              </a:rPr>
              <a:t>perencanaan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en-US" sz="2400" b="1" i="1" dirty="0" smtClean="0">
                <a:solidFill>
                  <a:schemeClr val="tx1"/>
                </a:solidFill>
              </a:rPr>
              <a:t>planning</a:t>
            </a:r>
            <a:r>
              <a:rPr lang="en-US" sz="2400" b="1" dirty="0" smtClean="0">
                <a:solidFill>
                  <a:schemeClr val="tx1"/>
                </a:solidFill>
              </a:rPr>
              <a:t>), </a:t>
            </a:r>
            <a:r>
              <a:rPr lang="en-US" sz="2400" b="1" dirty="0" err="1" smtClean="0">
                <a:solidFill>
                  <a:schemeClr val="tx1"/>
                </a:solidFill>
              </a:rPr>
              <a:t>pengorganisasian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en-US" sz="2400" b="1" i="1" dirty="0" smtClean="0">
                <a:solidFill>
                  <a:schemeClr val="tx1"/>
                </a:solidFill>
              </a:rPr>
              <a:t>organizing</a:t>
            </a:r>
            <a:r>
              <a:rPr lang="en-US" sz="2400" b="1" dirty="0" smtClean="0">
                <a:solidFill>
                  <a:schemeClr val="tx1"/>
                </a:solidFill>
              </a:rPr>
              <a:t>), </a:t>
            </a:r>
            <a:r>
              <a:rPr lang="en-US" sz="2400" b="1" dirty="0" err="1" smtClean="0">
                <a:solidFill>
                  <a:schemeClr val="tx1"/>
                </a:solidFill>
              </a:rPr>
              <a:t>pengarahan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en-US" sz="2400" b="1" i="1" dirty="0" smtClean="0">
                <a:solidFill>
                  <a:schemeClr val="tx1"/>
                </a:solidFill>
              </a:rPr>
              <a:t>directing</a:t>
            </a:r>
            <a:r>
              <a:rPr lang="en-US" sz="2400" b="1" dirty="0" smtClean="0">
                <a:solidFill>
                  <a:schemeClr val="tx1"/>
                </a:solidFill>
              </a:rPr>
              <a:t>),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pengendalian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en-US" sz="2400" b="1" i="1" dirty="0" smtClean="0">
                <a:solidFill>
                  <a:schemeClr val="tx1"/>
                </a:solidFill>
              </a:rPr>
              <a:t>controlling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</a:p>
          <a:p>
            <a:pPr lvl="1"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Administrasi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merupakan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kesatuan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suatu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usaha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kerjasama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diarahkan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mencapai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tujuan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tertentu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en-US" sz="2400" b="1" i="1" dirty="0" smtClean="0">
                <a:solidFill>
                  <a:schemeClr val="tx1"/>
                </a:solidFill>
              </a:rPr>
              <a:t>goal oriented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</a:p>
          <a:p>
            <a:pPr lvl="1"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Administrasi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adalah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cara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atau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sarana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menggerakkan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mencapai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tujuan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None/>
              <a:defRPr/>
            </a:pPr>
            <a:endParaRPr lang="en-US" sz="2000" dirty="0" smtClean="0"/>
          </a:p>
          <a:p>
            <a:pPr lvl="1">
              <a:defRPr/>
            </a:pPr>
            <a:endParaRPr lang="en-US" sz="2000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12C728-A9EF-4124-B2A8-1A4F2324A6D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28875" y="6278563"/>
            <a:ext cx="3590925" cy="457200"/>
          </a:xfrm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8"/>
          <p:cNvSpPr>
            <a:spLocks noChangeArrowheads="1"/>
          </p:cNvSpPr>
          <p:nvPr/>
        </p:nvSpPr>
        <p:spPr bwMode="auto">
          <a:xfrm>
            <a:off x="857250" y="1857375"/>
            <a:ext cx="3714750" cy="3786188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81259"/>
          </a:xfrm>
          <a:solidFill>
            <a:srgbClr val="FFC0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err="1" smtClean="0"/>
              <a:t>Gambar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Administrasi</a:t>
            </a:r>
            <a:r>
              <a:rPr lang="en-US" b="1" dirty="0" smtClean="0"/>
              <a:t> </a:t>
            </a:r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14348" y="2000240"/>
          <a:ext cx="3929090" cy="3702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2500313" y="4572000"/>
            <a:ext cx="428625" cy="500063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6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500313" y="4143375"/>
            <a:ext cx="428625" cy="28575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857750" y="2571750"/>
            <a:ext cx="3857625" cy="2928938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buFontTx/>
              <a:buAutoNum type="arabicPeriod"/>
            </a:pPr>
            <a:r>
              <a:rPr lang="en-US" sz="2800"/>
              <a:t>Administrasi</a:t>
            </a:r>
          </a:p>
          <a:p>
            <a:pPr marL="342900" indent="-342900">
              <a:buFontTx/>
              <a:buAutoNum type="arabicPeriod"/>
            </a:pPr>
            <a:r>
              <a:rPr lang="en-US" sz="2800"/>
              <a:t>Organisasi</a:t>
            </a:r>
          </a:p>
          <a:p>
            <a:pPr marL="342900" indent="-342900">
              <a:buFontTx/>
              <a:buAutoNum type="arabicPeriod"/>
            </a:pPr>
            <a:r>
              <a:rPr lang="en-US" sz="2800"/>
              <a:t>Manajemen</a:t>
            </a:r>
          </a:p>
          <a:p>
            <a:pPr marL="342900" indent="-342900">
              <a:buFontTx/>
              <a:buAutoNum type="arabicPeriod"/>
            </a:pPr>
            <a:r>
              <a:rPr lang="en-US" sz="2800"/>
              <a:t>Kepemimpinan</a:t>
            </a:r>
          </a:p>
          <a:p>
            <a:pPr marL="342900" indent="-342900">
              <a:buFontTx/>
              <a:buAutoNum type="arabicPeriod"/>
            </a:pPr>
            <a:r>
              <a:rPr lang="en-US" sz="2800"/>
              <a:t>Hubungan manusia</a:t>
            </a:r>
          </a:p>
          <a:p>
            <a:pPr marL="342900" indent="-342900">
              <a:buFontTx/>
              <a:buAutoNum type="arabicPeriod"/>
            </a:pPr>
            <a:r>
              <a:rPr lang="en-US" sz="2800"/>
              <a:t>Perilaku manusia</a:t>
            </a:r>
          </a:p>
        </p:txBody>
      </p:sp>
      <p:sp>
        <p:nvSpPr>
          <p:cNvPr id="19464" name="Oval 9"/>
          <p:cNvSpPr>
            <a:spLocks noChangeArrowheads="1"/>
          </p:cNvSpPr>
          <p:nvPr/>
        </p:nvSpPr>
        <p:spPr bwMode="auto">
          <a:xfrm>
            <a:off x="2428875" y="1714500"/>
            <a:ext cx="428625" cy="500063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14345" name="Text Box 17"/>
          <p:cNvSpPr txBox="1">
            <a:spLocks noChangeArrowheads="1"/>
          </p:cNvSpPr>
          <p:nvPr/>
        </p:nvSpPr>
        <p:spPr bwMode="auto">
          <a:xfrm>
            <a:off x="0" y="5715000"/>
            <a:ext cx="9001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92188" indent="-992188">
              <a:spcBef>
                <a:spcPct val="50000"/>
              </a:spcBef>
              <a:defRPr/>
            </a:pPr>
            <a:r>
              <a:rPr lang="en-US">
                <a:latin typeface="Arial" charset="0"/>
              </a:rPr>
              <a:t>Sumber :  diadopsi dari Makmur, </a:t>
            </a:r>
            <a:r>
              <a:rPr lang="en-US" b="1" i="1">
                <a:latin typeface="Arial" charset="0"/>
              </a:rPr>
              <a:t>Filsafat Administrasi</a:t>
            </a:r>
            <a:r>
              <a:rPr lang="en-US">
                <a:latin typeface="Arial" charset="0"/>
              </a:rPr>
              <a:t>, Bina Aksara, </a:t>
            </a:r>
            <a:r>
              <a:rPr lang="en-US" spc="-150">
                <a:latin typeface="Arial" charset="0"/>
              </a:rPr>
              <a:t>Jakarta, 2007, h</a:t>
            </a:r>
            <a:r>
              <a:rPr lang="en-US">
                <a:latin typeface="Arial" charset="0"/>
              </a:rPr>
              <a:t>. 15 </a:t>
            </a:r>
          </a:p>
        </p:txBody>
      </p:sp>
      <p:sp>
        <p:nvSpPr>
          <p:cNvPr id="19466" name="Slide Number Placeholder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C734BE-2D99-41F8-A247-0D0B12F4E07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946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500313" y="6278563"/>
            <a:ext cx="3519487" cy="457200"/>
          </a:xfrm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pPr>
              <a:defRPr/>
            </a:pPr>
            <a:r>
              <a:rPr lang="en-US" sz="2400" smtClean="0"/>
              <a:t>Persamaan Administrasi dan Manajemen</a:t>
            </a:r>
            <a:endParaRPr lang="en-US" sz="240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 bwMode="auto">
          <a:xfrm>
            <a:off x="357188" y="1500188"/>
            <a:ext cx="8072437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Keduanya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merupakan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id-ID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cara atau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sarana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untuk</a:t>
            </a:r>
            <a:r>
              <a:rPr lang="en-US" sz="2400" ker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mengelo-la 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organisasi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dalam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mencapai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tujuannya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secara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efektif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efisien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Proses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pencapaian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tujuan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tujuan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organisasi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terdiri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dari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empat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tahapan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yaitu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;</a:t>
            </a:r>
          </a:p>
          <a:p>
            <a:pPr marL="914400" lvl="1" indent="-457200">
              <a:spcBef>
                <a:spcPct val="20000"/>
              </a:spcBef>
              <a:buClr>
                <a:schemeClr val="hlink"/>
              </a:buClr>
              <a:buSzPct val="65000"/>
              <a:buFont typeface="+mj-lt"/>
              <a:buAutoNum type="arabicPeriod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Perencanaan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(planning)</a:t>
            </a:r>
          </a:p>
          <a:p>
            <a:pPr marL="914400" lvl="1" indent="-457200">
              <a:spcBef>
                <a:spcPct val="20000"/>
              </a:spcBef>
              <a:buClr>
                <a:schemeClr val="hlink"/>
              </a:buClr>
              <a:buSzPct val="65000"/>
              <a:buFont typeface="+mj-lt"/>
              <a:buAutoNum type="arabicPeriod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Pengorganisasian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(Organizing)</a:t>
            </a:r>
          </a:p>
          <a:p>
            <a:pPr marL="914400" lvl="1" indent="-457200">
              <a:spcBef>
                <a:spcPct val="20000"/>
              </a:spcBef>
              <a:buClr>
                <a:schemeClr val="hlink"/>
              </a:buClr>
              <a:buSzPct val="65000"/>
              <a:buFont typeface="+mj-lt"/>
              <a:buAutoNum type="arabicPeriod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Penggerakan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(actuating)</a:t>
            </a:r>
            <a:r>
              <a:rPr lang="id-ID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/directing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914400" lvl="1" indent="-457200">
              <a:spcBef>
                <a:spcPct val="20000"/>
              </a:spcBef>
              <a:buClr>
                <a:schemeClr val="hlink"/>
              </a:buClr>
              <a:buSzPct val="65000"/>
              <a:buFont typeface="+mj-lt"/>
              <a:buAutoNum type="arabicPeriod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Pengawasan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(controlling)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Keempat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tahapan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tersebut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lebih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dikenal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sebagai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fungsi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administrasi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atau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fungsi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manajemen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endParaRPr lang="en-US" sz="20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20484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38A4F0-04D2-4534-AD58-D3E049265D1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0485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4376738" cy="457200"/>
          </a:xfrm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61082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Perbedaan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Administrasi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Manajemen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solidFill>
            <a:schemeClr val="accent3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rgbClr val="FFC000"/>
                </a:solidFill>
              </a:rPr>
              <a:t>Administrasi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10000"/>
            </a:schemeClr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b="1" dirty="0" err="1" smtClean="0">
                <a:solidFill>
                  <a:schemeClr val="bg1"/>
                </a:solidFill>
              </a:rPr>
              <a:t>Fokus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kepada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penetapan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apa</a:t>
            </a:r>
            <a:r>
              <a:rPr lang="en-US" b="1" dirty="0" smtClean="0">
                <a:solidFill>
                  <a:schemeClr val="bg1"/>
                </a:solidFill>
              </a:rPr>
              <a:t> yang </a:t>
            </a:r>
            <a:r>
              <a:rPr lang="en-US" b="1" dirty="0" err="1" smtClean="0">
                <a:solidFill>
                  <a:schemeClr val="bg1"/>
                </a:solidFill>
              </a:rPr>
              <a:t>menjadi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arah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organisasi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  <a:p>
            <a:pPr>
              <a:defRPr/>
            </a:pPr>
            <a:r>
              <a:rPr lang="en-US" b="1" dirty="0" err="1" smtClean="0">
                <a:solidFill>
                  <a:schemeClr val="bg1"/>
                </a:solidFill>
              </a:rPr>
              <a:t>Administrasi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lebih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pada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spc="-150" dirty="0" smtClean="0">
                <a:solidFill>
                  <a:schemeClr val="bg1"/>
                </a:solidFill>
              </a:rPr>
              <a:t>level </a:t>
            </a:r>
            <a:r>
              <a:rPr lang="en-US" b="1" spc="-150" dirty="0" err="1" smtClean="0">
                <a:solidFill>
                  <a:schemeClr val="bg1"/>
                </a:solidFill>
              </a:rPr>
              <a:t>atas</a:t>
            </a:r>
            <a:r>
              <a:rPr lang="id-ID" b="1" spc="-150" dirty="0">
                <a:solidFill>
                  <a:schemeClr val="bg1"/>
                </a:solidFill>
              </a:rPr>
              <a:t> 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Cara </a:t>
            </a:r>
            <a:r>
              <a:rPr lang="en-US" b="1" dirty="0" err="1" smtClean="0">
                <a:solidFill>
                  <a:schemeClr val="bg1"/>
                </a:solidFill>
              </a:rPr>
              <a:t>fikir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administrasi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berorientasi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pada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tujuan</a:t>
            </a:r>
            <a:r>
              <a:rPr lang="en-US" b="1" dirty="0" smtClean="0">
                <a:solidFill>
                  <a:schemeClr val="bg1"/>
                </a:solidFill>
              </a:rPr>
              <a:t> (</a:t>
            </a:r>
            <a:r>
              <a:rPr lang="en-US" b="1" i="1" dirty="0" smtClean="0">
                <a:solidFill>
                  <a:schemeClr val="bg1"/>
                </a:solidFill>
              </a:rPr>
              <a:t>end-oriented</a:t>
            </a:r>
            <a:r>
              <a:rPr lang="en-US" b="1" dirty="0" smtClean="0">
                <a:solidFill>
                  <a:schemeClr val="bg1"/>
                </a:solidFill>
              </a:rPr>
              <a:t>),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en-US" dirty="0" smtClean="0"/>
              <a:t>Man</a:t>
            </a:r>
            <a:r>
              <a:rPr lang="id-ID" dirty="0" smtClean="0"/>
              <a:t>a</a:t>
            </a:r>
            <a:r>
              <a:rPr lang="en-US" dirty="0" err="1" smtClean="0"/>
              <a:t>jemen</a:t>
            </a:r>
            <a:r>
              <a:rPr lang="en-US" dirty="0" smtClean="0"/>
              <a:t>	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b="1" dirty="0" err="1" smtClean="0">
                <a:solidFill>
                  <a:schemeClr val="bg1"/>
                </a:solidFill>
              </a:rPr>
              <a:t>Fokus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kepada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bagaimana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cara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mencapai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arah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organisasi</a:t>
            </a:r>
            <a:r>
              <a:rPr lang="id-ID" b="1" dirty="0" smtClean="0">
                <a:solidFill>
                  <a:schemeClr val="bg1"/>
                </a:solidFill>
              </a:rPr>
              <a:t> tsb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  <a:p>
            <a:pPr>
              <a:defRPr/>
            </a:pPr>
            <a:r>
              <a:rPr lang="en-US" b="1" spc="-150" dirty="0" err="1" smtClean="0">
                <a:solidFill>
                  <a:schemeClr val="bg1"/>
                </a:solidFill>
              </a:rPr>
              <a:t>Manajemen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spc="-150" dirty="0" err="1" smtClean="0">
                <a:solidFill>
                  <a:schemeClr val="bg1"/>
                </a:solidFill>
              </a:rPr>
              <a:t>ada</a:t>
            </a:r>
            <a:r>
              <a:rPr lang="en-US" b="1" spc="-150" dirty="0" smtClean="0">
                <a:solidFill>
                  <a:schemeClr val="bg1"/>
                </a:solidFill>
              </a:rPr>
              <a:t> </a:t>
            </a:r>
            <a:r>
              <a:rPr lang="en-US" b="1" spc="-150" dirty="0" err="1" smtClean="0">
                <a:solidFill>
                  <a:schemeClr val="bg1"/>
                </a:solidFill>
              </a:rPr>
              <a:t>pada</a:t>
            </a:r>
            <a:r>
              <a:rPr lang="en-US" b="1" spc="-150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level </a:t>
            </a:r>
            <a:r>
              <a:rPr lang="en-US" b="1" dirty="0" err="1" smtClean="0">
                <a:solidFill>
                  <a:schemeClr val="bg1"/>
                </a:solidFill>
              </a:rPr>
              <a:t>menengah-bawah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b="1" dirty="0" err="1" smtClean="0">
                <a:solidFill>
                  <a:schemeClr val="bg1"/>
                </a:solidFill>
              </a:rPr>
              <a:t>Manajemen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berorientasi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pada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sarana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atau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cara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mencapai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tujuan</a:t>
            </a:r>
            <a:r>
              <a:rPr lang="en-US" b="1" dirty="0" smtClean="0">
                <a:solidFill>
                  <a:schemeClr val="bg1"/>
                </a:solidFill>
              </a:rPr>
              <a:t> (</a:t>
            </a:r>
            <a:r>
              <a:rPr lang="en-US" b="1" i="1" dirty="0" smtClean="0">
                <a:solidFill>
                  <a:schemeClr val="bg1"/>
                </a:solidFill>
              </a:rPr>
              <a:t>means-oriented</a:t>
            </a:r>
            <a:r>
              <a:rPr lang="en-US" b="1" dirty="0" smtClean="0">
                <a:solidFill>
                  <a:schemeClr val="bg1"/>
                </a:solidFill>
              </a:rPr>
              <a:t>).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5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  <p:sp>
        <p:nvSpPr>
          <p:cNvPr id="215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230F6E-3D52-4CDE-92D3-35E48BA40531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09821"/>
          </a:xfrm>
          <a:solidFill>
            <a:srgbClr val="FFC0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/>
              <a:t>MENGAPA MEMPELAJARI  ORGANISASI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48965" y="1291130"/>
            <a:ext cx="8229600" cy="43524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meresap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semua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aspek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kehidupan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  <a:r>
              <a:rPr lang="en-US" sz="2400" b="1" dirty="0" err="1" smtClean="0">
                <a:solidFill>
                  <a:schemeClr val="tx1"/>
                </a:solidFill>
              </a:rPr>
              <a:t>Kompleksitas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kehidupan</a:t>
            </a:r>
            <a:r>
              <a:rPr lang="en-US" sz="2400" b="1" dirty="0" smtClean="0">
                <a:solidFill>
                  <a:schemeClr val="tx1"/>
                </a:solidFill>
              </a:rPr>
              <a:t> modern </a:t>
            </a:r>
            <a:r>
              <a:rPr lang="en-US" sz="2400" b="1" dirty="0" err="1" smtClean="0">
                <a:solidFill>
                  <a:schemeClr val="tx1"/>
                </a:solidFill>
              </a:rPr>
              <a:t>membuat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kita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semakin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tergantung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pada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berbagai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mengembangkan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pemahaman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kita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terhadap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bagaimana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</a:rPr>
              <a:t>cara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kerja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 , </a:t>
            </a:r>
            <a:r>
              <a:rPr lang="en-US" sz="2400" b="1" dirty="0" err="1" smtClean="0">
                <a:solidFill>
                  <a:schemeClr val="tx1"/>
                </a:solidFill>
              </a:rPr>
              <a:t>sehingga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dapat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digunakan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sebagai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acuan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merancang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menyusun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membantu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mengatasi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mengantisipasi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berbagai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jenis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masalah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mungkan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kita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hadapi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pekerjaan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Studi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juga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mempunyai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nilai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praktis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F95E9B-336A-4113-B758-EDCC12EC579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253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28694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 smtClean="0">
                <a:solidFill>
                  <a:schemeClr val="tx1"/>
                </a:solidFill>
              </a:rPr>
              <a:t>KERANGKA KERJA 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TEORI ORGANISASI DAN ADMINISTRASI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202112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b="1" spc="-150" dirty="0" smtClean="0">
                <a:solidFill>
                  <a:schemeClr val="tx1"/>
                </a:solidFill>
              </a:rPr>
              <a:t>Robbins (1994:34)  </a:t>
            </a:r>
            <a:r>
              <a:rPr lang="en-US" sz="2400" b="1" spc="-150" dirty="0" err="1" smtClean="0">
                <a:solidFill>
                  <a:schemeClr val="tx1"/>
                </a:solidFill>
              </a:rPr>
              <a:t>mengemukakan</a:t>
            </a:r>
            <a:r>
              <a:rPr lang="en-US" sz="2400" b="1" spc="-150" dirty="0" smtClean="0">
                <a:solidFill>
                  <a:schemeClr val="tx1"/>
                </a:solidFill>
              </a:rPr>
              <a:t>  </a:t>
            </a:r>
            <a:r>
              <a:rPr lang="en-US" sz="2400" b="1" spc="-150" dirty="0" err="1" smtClean="0">
                <a:solidFill>
                  <a:schemeClr val="tx1"/>
                </a:solidFill>
              </a:rPr>
              <a:t>ada</a:t>
            </a:r>
            <a:r>
              <a:rPr lang="en-US" sz="2400" b="1" spc="-150" dirty="0" smtClean="0">
                <a:solidFill>
                  <a:schemeClr val="tx1"/>
                </a:solidFill>
              </a:rPr>
              <a:t> </a:t>
            </a:r>
            <a:r>
              <a:rPr lang="en-US" sz="2400" b="1" spc="-150" dirty="0" err="1" smtClean="0">
                <a:solidFill>
                  <a:schemeClr val="tx1"/>
                </a:solidFill>
              </a:rPr>
              <a:t>dua</a:t>
            </a:r>
            <a:r>
              <a:rPr lang="en-US" sz="2400" b="1" spc="-150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dimensi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dasar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spc="-150" dirty="0" err="1" smtClean="0">
                <a:solidFill>
                  <a:schemeClr val="tx1"/>
                </a:solidFill>
              </a:rPr>
              <a:t>dalam</a:t>
            </a:r>
            <a:r>
              <a:rPr lang="en-US" sz="2400" b="1" spc="-150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</a:rPr>
              <a:t>evolusi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teori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yaitu</a:t>
            </a:r>
            <a:r>
              <a:rPr lang="en-US" sz="2400" b="1" dirty="0" smtClean="0">
                <a:solidFill>
                  <a:schemeClr val="tx1"/>
                </a:solidFill>
              </a:rPr>
              <a:t>;</a:t>
            </a:r>
          </a:p>
          <a:p>
            <a:pPr marL="914400" lvl="1" indent="-457200">
              <a:lnSpc>
                <a:spcPct val="90000"/>
              </a:lnSpc>
              <a:spcBef>
                <a:spcPts val="18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Dimensi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sistem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melihat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sebagai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sistem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yaitu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kumpulan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bagian-bagian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saling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ber-hubungan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dan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saling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tergantung</a:t>
            </a:r>
            <a:r>
              <a:rPr lang="en-US" sz="2400" b="1" spc="-100" dirty="0" smtClean="0">
                <a:solidFill>
                  <a:schemeClr val="tx1"/>
                </a:solidFill>
              </a:rPr>
              <a:t> yang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diatur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sedemikian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rupa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sehingga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menghasilkan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suatu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</a:rPr>
              <a:t>kesatuan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 marL="914400" lvl="1" indent="-457200">
              <a:lnSpc>
                <a:spcPct val="90000"/>
              </a:lnSpc>
              <a:spcBef>
                <a:spcPts val="1800"/>
              </a:spcBef>
              <a:buFont typeface="+mj-lt"/>
              <a:buAutoNum type="arabicPeriod"/>
              <a:defRPr/>
            </a:pPr>
            <a:r>
              <a:rPr lang="en-US" sz="2400" b="1" spc="-40" dirty="0" err="1" smtClean="0">
                <a:solidFill>
                  <a:schemeClr val="tx1"/>
                </a:solidFill>
              </a:rPr>
              <a:t>Dimensi</a:t>
            </a:r>
            <a:r>
              <a:rPr lang="en-US" sz="2400" b="1" spc="-40" dirty="0" smtClean="0">
                <a:solidFill>
                  <a:schemeClr val="tx1"/>
                </a:solidFill>
              </a:rPr>
              <a:t> </a:t>
            </a:r>
            <a:r>
              <a:rPr lang="en-US" sz="2400" b="1" spc="-40" dirty="0" err="1" smtClean="0">
                <a:solidFill>
                  <a:schemeClr val="tx1"/>
                </a:solidFill>
              </a:rPr>
              <a:t>tujuan</a:t>
            </a:r>
            <a:r>
              <a:rPr lang="en-US" sz="2400" b="1" spc="-40" dirty="0" smtClean="0">
                <a:solidFill>
                  <a:schemeClr val="tx1"/>
                </a:solidFill>
              </a:rPr>
              <a:t>, </a:t>
            </a:r>
            <a:r>
              <a:rPr lang="en-US" sz="2400" b="1" spc="-40" dirty="0" err="1" smtClean="0">
                <a:solidFill>
                  <a:schemeClr val="tx1"/>
                </a:solidFill>
              </a:rPr>
              <a:t>berhubungan</a:t>
            </a:r>
            <a:r>
              <a:rPr lang="en-US" sz="2400" b="1" spc="-40" dirty="0" smtClean="0">
                <a:solidFill>
                  <a:schemeClr val="tx1"/>
                </a:solidFill>
              </a:rPr>
              <a:t> </a:t>
            </a:r>
            <a:r>
              <a:rPr lang="en-US" sz="2400" b="1" spc="-40" dirty="0" err="1" smtClean="0">
                <a:solidFill>
                  <a:schemeClr val="tx1"/>
                </a:solidFill>
              </a:rPr>
              <a:t>dengan</a:t>
            </a:r>
            <a:r>
              <a:rPr lang="en-US" sz="2400" b="1" spc="-40" dirty="0" smtClean="0">
                <a:solidFill>
                  <a:schemeClr val="tx1"/>
                </a:solidFill>
              </a:rPr>
              <a:t> </a:t>
            </a:r>
            <a:r>
              <a:rPr lang="en-US" sz="2400" b="1" spc="-40" dirty="0" err="1" smtClean="0">
                <a:solidFill>
                  <a:schemeClr val="tx1"/>
                </a:solidFill>
              </a:rPr>
              <a:t>hasil</a:t>
            </a:r>
            <a:r>
              <a:rPr lang="en-US" sz="2400" b="1" spc="-40" dirty="0" smtClean="0">
                <a:solidFill>
                  <a:schemeClr val="tx1"/>
                </a:solidFill>
              </a:rPr>
              <a:t> </a:t>
            </a:r>
            <a:r>
              <a:rPr lang="en-US" sz="2400" b="1" spc="-40" dirty="0" err="1" smtClean="0">
                <a:solidFill>
                  <a:schemeClr val="tx1"/>
                </a:solidFill>
              </a:rPr>
              <a:t>akhir</a:t>
            </a:r>
            <a:r>
              <a:rPr lang="en-US" sz="2400" b="1" spc="-40" dirty="0" smtClean="0">
                <a:solidFill>
                  <a:schemeClr val="tx1"/>
                </a:solidFill>
              </a:rPr>
              <a:t> </a:t>
            </a:r>
            <a:r>
              <a:rPr lang="en-US" sz="2400" b="1" spc="-40" dirty="0" err="1" smtClean="0">
                <a:solidFill>
                  <a:schemeClr val="tx1"/>
                </a:solidFill>
              </a:rPr>
              <a:t>dari</a:t>
            </a:r>
            <a:r>
              <a:rPr lang="en-US" sz="2400" b="1" spc="-40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struktur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dibagi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perspektif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rasional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perspektif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sosial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B4019E-A47D-4777-81BF-3C7A8CF26779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81259"/>
          </a:xfrm>
          <a:solidFill>
            <a:srgbClr val="FFC0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/>
              <a:t>DIMENSI SISTEM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Dimensi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sistem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mempunyai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dua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perpektif</a:t>
            </a:r>
            <a:r>
              <a:rPr lang="en-US" b="1" dirty="0" smtClean="0">
                <a:solidFill>
                  <a:schemeClr val="tx1"/>
                </a:solidFill>
              </a:rPr>
              <a:t>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 err="1" smtClean="0">
                <a:solidFill>
                  <a:schemeClr val="tx1"/>
                </a:solidFill>
              </a:rPr>
              <a:t>Sistem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tertutup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artinya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organisasi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dipandang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spc="-150" dirty="0" err="1" smtClean="0">
                <a:solidFill>
                  <a:schemeClr val="tx1"/>
                </a:solidFill>
              </a:rPr>
              <a:t>berdiri</a:t>
            </a:r>
            <a:r>
              <a:rPr lang="en-US" sz="2800" b="1" spc="-150" dirty="0" smtClean="0">
                <a:solidFill>
                  <a:schemeClr val="tx1"/>
                </a:solidFill>
              </a:rPr>
              <a:t> </a:t>
            </a:r>
            <a:r>
              <a:rPr lang="en-US" sz="2800" b="1" spc="-150" dirty="0" err="1" smtClean="0">
                <a:solidFill>
                  <a:schemeClr val="tx1"/>
                </a:solidFill>
              </a:rPr>
              <a:t>sendiri</a:t>
            </a:r>
            <a:r>
              <a:rPr lang="en-US" sz="2800" b="1" spc="-150" dirty="0" smtClean="0">
                <a:solidFill>
                  <a:schemeClr val="tx1"/>
                </a:solidFill>
              </a:rPr>
              <a:t> </a:t>
            </a:r>
            <a:r>
              <a:rPr lang="en-US" sz="2800" b="1" spc="-150" dirty="0" err="1" smtClean="0">
                <a:solidFill>
                  <a:schemeClr val="tx1"/>
                </a:solidFill>
              </a:rPr>
              <a:t>dan</a:t>
            </a:r>
            <a:r>
              <a:rPr lang="en-US" sz="2800" b="1" spc="-150" dirty="0" smtClean="0">
                <a:solidFill>
                  <a:schemeClr val="tx1"/>
                </a:solidFill>
              </a:rPr>
              <a:t> </a:t>
            </a:r>
            <a:r>
              <a:rPr lang="en-US" sz="2800" b="1" spc="-150" dirty="0" err="1" smtClean="0">
                <a:solidFill>
                  <a:schemeClr val="tx1"/>
                </a:solidFill>
              </a:rPr>
              <a:t>bebas</a:t>
            </a:r>
            <a:r>
              <a:rPr lang="en-US" sz="2800" b="1" spc="-150" dirty="0" smtClean="0">
                <a:solidFill>
                  <a:schemeClr val="tx1"/>
                </a:solidFill>
              </a:rPr>
              <a:t> </a:t>
            </a:r>
            <a:r>
              <a:rPr lang="en-US" sz="2800" b="1" spc="-150" dirty="0" err="1" smtClean="0">
                <a:solidFill>
                  <a:schemeClr val="tx1"/>
                </a:solidFill>
              </a:rPr>
              <a:t>dari</a:t>
            </a:r>
            <a:r>
              <a:rPr lang="en-US" sz="2800" b="1" spc="-150" dirty="0" smtClean="0">
                <a:solidFill>
                  <a:schemeClr val="tx1"/>
                </a:solidFill>
              </a:rPr>
              <a:t> </a:t>
            </a:r>
            <a:r>
              <a:rPr lang="en-US" sz="2800" b="1" spc="-150" dirty="0" err="1">
                <a:solidFill>
                  <a:schemeClr val="tx1"/>
                </a:solidFill>
              </a:rPr>
              <a:t>pengaruh</a:t>
            </a:r>
            <a:r>
              <a:rPr lang="en-US" sz="2800" b="1" spc="-150" dirty="0">
                <a:solidFill>
                  <a:schemeClr val="tx1"/>
                </a:solidFill>
              </a:rPr>
              <a:t> </a:t>
            </a:r>
            <a:r>
              <a:rPr lang="en-US" sz="2800" b="1" spc="-150" dirty="0" err="1" smtClean="0">
                <a:solidFill>
                  <a:schemeClr val="tx1"/>
                </a:solidFill>
              </a:rPr>
              <a:t>lingkungan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Sistem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terbuka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organisasi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merupakan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bagian</a:t>
            </a:r>
            <a:r>
              <a:rPr lang="en-US" sz="2800" b="1" dirty="0">
                <a:solidFill>
                  <a:schemeClr val="tx1"/>
                </a:solidFill>
              </a:rPr>
              <a:t> (</a:t>
            </a:r>
            <a:r>
              <a:rPr lang="en-US" sz="2800" b="1" dirty="0" err="1">
                <a:solidFill>
                  <a:schemeClr val="tx1"/>
                </a:solidFill>
              </a:rPr>
              <a:t>subsistem</a:t>
            </a:r>
            <a:r>
              <a:rPr lang="en-US" sz="2800" b="1" dirty="0">
                <a:solidFill>
                  <a:schemeClr val="tx1"/>
                </a:solidFill>
              </a:rPr>
              <a:t>) </a:t>
            </a:r>
            <a:r>
              <a:rPr lang="en-US" sz="2800" b="1" dirty="0" err="1">
                <a:solidFill>
                  <a:schemeClr val="tx1"/>
                </a:solidFill>
              </a:rPr>
              <a:t>dari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lingkungannya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sehingga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organisasi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dapat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spc="-100" dirty="0" err="1">
                <a:solidFill>
                  <a:schemeClr val="tx1"/>
                </a:solidFill>
              </a:rPr>
              <a:t>dipengaruhi</a:t>
            </a:r>
            <a:r>
              <a:rPr lang="en-US" sz="2800" b="1" spc="-100" dirty="0">
                <a:solidFill>
                  <a:schemeClr val="tx1"/>
                </a:solidFill>
              </a:rPr>
              <a:t> </a:t>
            </a:r>
            <a:r>
              <a:rPr lang="en-US" sz="2800" b="1" spc="-100" dirty="0" err="1">
                <a:solidFill>
                  <a:schemeClr val="tx1"/>
                </a:solidFill>
              </a:rPr>
              <a:t>dan</a:t>
            </a:r>
            <a:r>
              <a:rPr lang="en-US" sz="2800" b="1" spc="-100" dirty="0">
                <a:solidFill>
                  <a:schemeClr val="tx1"/>
                </a:solidFill>
              </a:rPr>
              <a:t> </a:t>
            </a:r>
            <a:r>
              <a:rPr lang="en-US" sz="2800" b="1" spc="-100" dirty="0" err="1">
                <a:solidFill>
                  <a:schemeClr val="tx1"/>
                </a:solidFill>
              </a:rPr>
              <a:t>mempengaruhi</a:t>
            </a:r>
            <a:r>
              <a:rPr lang="en-US" sz="2800" b="1" spc="-100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lingkungan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E80FE5-0BBA-4A7A-95E4-33CA1D10020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865187"/>
          </a:xfrm>
          <a:solidFill>
            <a:srgbClr val="FFC000"/>
          </a:solidFill>
        </p:spPr>
        <p:txBody>
          <a:bodyPr/>
          <a:lstStyle/>
          <a:p>
            <a:pPr>
              <a:defRPr/>
            </a:pPr>
            <a:r>
              <a:rPr lang="en-US" b="1" dirty="0"/>
              <a:t>DIMENSI TUJUAN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38"/>
            <a:ext cx="8229600" cy="485775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Dimensi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tujuan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mempunyai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dua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perspektif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514350" indent="-514350">
              <a:lnSpc>
                <a:spcPct val="80000"/>
              </a:lnSpc>
              <a:spcBef>
                <a:spcPts val="18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Perpektif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Rasional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menganggap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struktur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orga-nisasi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adalah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sesuatu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logis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teratur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  <a:p>
            <a:pPr marL="914400" lvl="1" indent="-457200">
              <a:lnSpc>
                <a:spcPct val="80000"/>
              </a:lnSpc>
              <a:spcBef>
                <a:spcPts val="1800"/>
              </a:spcBef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Ini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</a:rPr>
              <a:t>berarti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organisasi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dianggap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stabil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dapat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diramalkan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perilakunya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  <a:p>
            <a:pPr marL="514350" indent="-514350">
              <a:lnSpc>
                <a:spcPct val="80000"/>
              </a:lnSpc>
              <a:spcBef>
                <a:spcPts val="18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Sosial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memandang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organisasi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sebagai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sesuatu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tidak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dapat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mencapai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keteraturan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secara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sempurna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karena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terdiri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sekumpulan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orang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yg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mempunyai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sifat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irasional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perilakunya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</a:p>
          <a:p>
            <a:pPr marL="914400" lvl="1" indent="-457200">
              <a:lnSpc>
                <a:spcPct val="80000"/>
              </a:lnSpc>
              <a:spcBef>
                <a:spcPts val="1800"/>
              </a:spcBef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Ini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>
                <a:solidFill>
                  <a:schemeClr val="tx1"/>
                </a:solidFill>
              </a:rPr>
              <a:t>berarti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keputusan-keputusan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dibuat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organisasi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tidak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rasional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lebih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bertumpu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pada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keinginan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untuk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memanipulasikan</a:t>
            </a:r>
            <a:r>
              <a:rPr lang="en-US" sz="2400" b="1" spc="-150" dirty="0">
                <a:solidFill>
                  <a:schemeClr val="tx1"/>
                </a:solidFill>
              </a:rPr>
              <a:t> </a:t>
            </a:r>
            <a:r>
              <a:rPr lang="en-US" sz="2400" b="1" spc="-150" dirty="0" err="1">
                <a:solidFill>
                  <a:schemeClr val="tx1"/>
                </a:solidFill>
              </a:rPr>
              <a:t>kekuatan</a:t>
            </a:r>
            <a:r>
              <a:rPr lang="en-US" sz="2400" b="1" spc="-150" dirty="0">
                <a:solidFill>
                  <a:schemeClr val="tx1"/>
                </a:solidFill>
              </a:rPr>
              <a:t> </a:t>
            </a:r>
            <a:r>
              <a:rPr lang="en-US" sz="2400" b="1" spc="-150" dirty="0" err="1">
                <a:solidFill>
                  <a:schemeClr val="tx1"/>
                </a:solidFill>
              </a:rPr>
              <a:t>dan</a:t>
            </a:r>
            <a:r>
              <a:rPr lang="en-US" sz="2400" b="1" spc="-150" dirty="0">
                <a:solidFill>
                  <a:schemeClr val="tx1"/>
                </a:solidFill>
              </a:rPr>
              <a:t> </a:t>
            </a:r>
            <a:r>
              <a:rPr lang="en-US" sz="2400" b="1" spc="-150" dirty="0" err="1">
                <a:solidFill>
                  <a:schemeClr val="tx1"/>
                </a:solidFill>
              </a:rPr>
              <a:t>politik</a:t>
            </a:r>
            <a:r>
              <a:rPr lang="en-US" sz="2400" b="1" spc="-1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0BC96A-E44E-4BC5-9115-7585332A304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560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3805238" cy="457200"/>
          </a:xfrm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8229600" cy="1066800"/>
          </a:xfrm>
          <a:solidFill>
            <a:srgbClr val="FFC000"/>
          </a:solidFill>
        </p:spPr>
        <p:txBody>
          <a:bodyPr/>
          <a:lstStyle/>
          <a:p>
            <a:pPr algn="l" eaLnBrk="1" hangingPunct="1"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Latar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Belakang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err="1" smtClean="0">
                <a:solidFill>
                  <a:schemeClr val="tx1"/>
                </a:solidFill>
              </a:rPr>
              <a:t>Munculnya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Administrasi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Manajemen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79880" name="Text Box 8"/>
          <p:cNvSpPr txBox="1">
            <a:spLocks noChangeArrowheads="1"/>
          </p:cNvSpPr>
          <p:nvPr/>
        </p:nvSpPr>
        <p:spPr bwMode="auto">
          <a:xfrm>
            <a:off x="1981200" y="1828800"/>
            <a:ext cx="1143000" cy="838200"/>
          </a:xfrm>
          <a:prstGeom prst="rect">
            <a:avLst/>
          </a:prstGeom>
          <a:solidFill>
            <a:schemeClr val="accent5">
              <a:lumMod val="50000"/>
              <a:alpha val="50195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1" hangingPunct="1"/>
            <a:r>
              <a:rPr lang="en-US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dirty="0" err="1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Diabaikan</a:t>
            </a:r>
            <a:endParaRPr lang="en-US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9881" name="Text Box 9"/>
          <p:cNvSpPr txBox="1">
            <a:spLocks noChangeArrowheads="1"/>
          </p:cNvSpPr>
          <p:nvPr/>
        </p:nvSpPr>
        <p:spPr bwMode="auto">
          <a:xfrm>
            <a:off x="0" y="2514600"/>
            <a:ext cx="1295400" cy="609600"/>
          </a:xfrm>
          <a:prstGeom prst="rect">
            <a:avLst/>
          </a:prstGeom>
          <a:solidFill>
            <a:srgbClr val="003300">
              <a:alpha val="8117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1" hangingPunct="1"/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Kebutuhan</a:t>
            </a:r>
            <a:endParaRPr lang="en-US" dirty="0">
              <a:solidFill>
                <a:srgbClr val="FFFFFF"/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Manusia</a:t>
            </a:r>
            <a:endParaRPr lang="en-US" sz="1600" dirty="0">
              <a:solidFill>
                <a:srgbClr val="FFFFFF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2071670" y="3352800"/>
            <a:ext cx="1357330" cy="914400"/>
          </a:xfrm>
          <a:prstGeom prst="rect">
            <a:avLst/>
          </a:prstGeom>
          <a:solidFill>
            <a:srgbClr val="003300">
              <a:alpha val="8117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1" hangingPunct="1"/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Diwujudkan</a:t>
            </a:r>
            <a:r>
              <a:rPr lang="en-US" dirty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dalam</a:t>
            </a:r>
            <a:r>
              <a:rPr lang="en-US" dirty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usaha</a:t>
            </a:r>
            <a:r>
              <a:rPr lang="en-US" dirty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nyata</a:t>
            </a:r>
            <a:endParaRPr lang="en-US" dirty="0">
              <a:solidFill>
                <a:srgbClr val="FFFFFF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200" name="Text Box 11"/>
          <p:cNvSpPr txBox="1">
            <a:spLocks noChangeArrowheads="1"/>
          </p:cNvSpPr>
          <p:nvPr/>
        </p:nvSpPr>
        <p:spPr bwMode="auto">
          <a:xfrm>
            <a:off x="3643306" y="4114800"/>
            <a:ext cx="1614494" cy="1143000"/>
          </a:xfrm>
          <a:prstGeom prst="rect">
            <a:avLst/>
          </a:prstGeom>
          <a:solidFill>
            <a:schemeClr val="accent2">
              <a:lumMod val="50000"/>
              <a:alpha val="79999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1" hangingPunct="1"/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Melalui</a:t>
            </a:r>
            <a:r>
              <a:rPr lang="en-US" dirty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bantuan</a:t>
            </a:r>
            <a:r>
              <a:rPr lang="en-US" dirty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/</a:t>
            </a:r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kerjasama</a:t>
            </a:r>
            <a:r>
              <a:rPr lang="en-US" dirty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orang</a:t>
            </a:r>
            <a:r>
              <a:rPr lang="en-US" dirty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 lain</a:t>
            </a:r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3810000" y="2438400"/>
            <a:ext cx="1371600" cy="762000"/>
          </a:xfrm>
          <a:prstGeom prst="rect">
            <a:avLst/>
          </a:prstGeom>
          <a:solidFill>
            <a:schemeClr val="accent4">
              <a:lumMod val="50000"/>
              <a:alpha val="50195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1" hangingPunct="1"/>
            <a:r>
              <a:rPr lang="en-US" dirty="0" err="1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Dilakukan</a:t>
            </a:r>
            <a:r>
              <a:rPr lang="en-US" dirty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seorang</a:t>
            </a:r>
            <a:r>
              <a:rPr lang="en-US" dirty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diri</a:t>
            </a:r>
            <a:endParaRPr lang="en-US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  <a:p>
            <a:endParaRPr lang="en-US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6019800" y="4386263"/>
            <a:ext cx="1390650" cy="681037"/>
          </a:xfrm>
          <a:prstGeom prst="rect">
            <a:avLst/>
          </a:pr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1" hangingPunct="1"/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Proses</a:t>
            </a:r>
            <a:r>
              <a:rPr lang="en-US" dirty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Penataan</a:t>
            </a:r>
            <a:endParaRPr lang="en-US" dirty="0">
              <a:solidFill>
                <a:srgbClr val="FFFFFF"/>
              </a:solidFill>
              <a:latin typeface="Aharoni" pitchFamily="2" charset="-79"/>
              <a:cs typeface="Aharoni" pitchFamily="2" charset="-79"/>
            </a:endParaRPr>
          </a:p>
          <a:p>
            <a:endParaRPr lang="en-US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9886" name="Text Box 14"/>
          <p:cNvSpPr txBox="1">
            <a:spLocks noChangeArrowheads="1"/>
          </p:cNvSpPr>
          <p:nvPr/>
        </p:nvSpPr>
        <p:spPr bwMode="auto">
          <a:xfrm>
            <a:off x="5929322" y="2971800"/>
            <a:ext cx="1538278" cy="838200"/>
          </a:xfrm>
          <a:prstGeom prst="rect">
            <a:avLst/>
          </a:prstGeom>
          <a:solidFill>
            <a:srgbClr val="003300">
              <a:alpha val="7294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1" hangingPunct="1"/>
            <a:r>
              <a:rPr lang="en-US" sz="1600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Kegiatan</a:t>
            </a:r>
            <a:r>
              <a:rPr lang="en-US" sz="1600" dirty="0" smtClean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/</a:t>
            </a:r>
            <a:endParaRPr lang="id-ID" sz="1600" dirty="0" smtClean="0">
              <a:solidFill>
                <a:srgbClr val="FFFFFF"/>
              </a:solidFill>
              <a:latin typeface="Aharoni" pitchFamily="2" charset="-79"/>
              <a:cs typeface="Aharoni" pitchFamily="2" charset="-79"/>
            </a:endParaRPr>
          </a:p>
          <a:p>
            <a:pPr algn="ctr" eaLnBrk="1" hangingPunct="1"/>
            <a:r>
              <a:rPr lang="en-US" sz="1600" dirty="0" err="1" smtClean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usaha</a:t>
            </a:r>
            <a:r>
              <a:rPr lang="en-US" sz="1600" dirty="0" smtClean="0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Anggota</a:t>
            </a:r>
            <a:endParaRPr lang="en-US" sz="1600" dirty="0">
              <a:solidFill>
                <a:srgbClr val="FFFFFF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9887" name="Line 15"/>
          <p:cNvSpPr>
            <a:spLocks noChangeShapeType="1"/>
          </p:cNvSpPr>
          <p:nvPr/>
        </p:nvSpPr>
        <p:spPr bwMode="auto">
          <a:xfrm flipV="1">
            <a:off x="1295400" y="2133600"/>
            <a:ext cx="6858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88" name="Line 16"/>
          <p:cNvSpPr>
            <a:spLocks noChangeShapeType="1"/>
          </p:cNvSpPr>
          <p:nvPr/>
        </p:nvSpPr>
        <p:spPr bwMode="auto">
          <a:xfrm>
            <a:off x="1295400" y="2819400"/>
            <a:ext cx="9144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89" name="Line 17"/>
          <p:cNvSpPr>
            <a:spLocks noChangeShapeType="1"/>
          </p:cNvSpPr>
          <p:nvPr/>
        </p:nvSpPr>
        <p:spPr bwMode="auto">
          <a:xfrm flipV="1">
            <a:off x="3429000" y="3124200"/>
            <a:ext cx="381000" cy="669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90" name="Line 18"/>
          <p:cNvSpPr>
            <a:spLocks noChangeShapeType="1"/>
          </p:cNvSpPr>
          <p:nvPr/>
        </p:nvSpPr>
        <p:spPr bwMode="auto">
          <a:xfrm>
            <a:off x="3429000" y="3810000"/>
            <a:ext cx="3810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91" name="Line 19"/>
          <p:cNvSpPr>
            <a:spLocks noChangeShapeType="1"/>
          </p:cNvSpPr>
          <p:nvPr/>
        </p:nvSpPr>
        <p:spPr bwMode="auto">
          <a:xfrm flipV="1">
            <a:off x="5257800" y="3733800"/>
            <a:ext cx="762000" cy="990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92" name="Line 20"/>
          <p:cNvSpPr>
            <a:spLocks noChangeShapeType="1"/>
          </p:cNvSpPr>
          <p:nvPr/>
        </p:nvSpPr>
        <p:spPr bwMode="auto">
          <a:xfrm flipV="1">
            <a:off x="5257800" y="4724400"/>
            <a:ext cx="762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93" name="Line 21"/>
          <p:cNvSpPr>
            <a:spLocks noChangeShapeType="1"/>
          </p:cNvSpPr>
          <p:nvPr/>
        </p:nvSpPr>
        <p:spPr bwMode="auto">
          <a:xfrm>
            <a:off x="5257800" y="47244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94" name="Line 22"/>
          <p:cNvSpPr>
            <a:spLocks noChangeShapeType="1"/>
          </p:cNvSpPr>
          <p:nvPr/>
        </p:nvSpPr>
        <p:spPr bwMode="auto">
          <a:xfrm>
            <a:off x="7391400" y="464820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95" name="Line 23"/>
          <p:cNvSpPr>
            <a:spLocks noChangeShapeType="1"/>
          </p:cNvSpPr>
          <p:nvPr/>
        </p:nvSpPr>
        <p:spPr bwMode="auto">
          <a:xfrm flipV="1">
            <a:off x="7467600" y="4953000"/>
            <a:ext cx="609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96" name="Line 24"/>
          <p:cNvSpPr>
            <a:spLocks noChangeShapeType="1"/>
          </p:cNvSpPr>
          <p:nvPr/>
        </p:nvSpPr>
        <p:spPr bwMode="auto">
          <a:xfrm>
            <a:off x="7467600" y="3429000"/>
            <a:ext cx="60960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4" name="Line 25"/>
          <p:cNvSpPr>
            <a:spLocks noChangeShapeType="1"/>
          </p:cNvSpPr>
          <p:nvPr/>
        </p:nvSpPr>
        <p:spPr bwMode="auto">
          <a:xfrm flipV="1">
            <a:off x="6705600" y="3754438"/>
            <a:ext cx="0" cy="6429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5" name="Line 26"/>
          <p:cNvSpPr>
            <a:spLocks noChangeShapeType="1"/>
          </p:cNvSpPr>
          <p:nvPr/>
        </p:nvSpPr>
        <p:spPr bwMode="auto">
          <a:xfrm>
            <a:off x="6705600" y="5073650"/>
            <a:ext cx="0" cy="487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9899" name="Text Box 27"/>
          <p:cNvSpPr txBox="1">
            <a:spLocks noChangeArrowheads="1"/>
          </p:cNvSpPr>
          <p:nvPr/>
        </p:nvSpPr>
        <p:spPr bwMode="auto">
          <a:xfrm>
            <a:off x="6043613" y="5562600"/>
            <a:ext cx="1433512" cy="884238"/>
          </a:xfrm>
          <a:prstGeom prst="rect">
            <a:avLst/>
          </a:prstGeom>
          <a:solidFill>
            <a:schemeClr val="accent2">
              <a:lumMod val="60000"/>
              <a:lumOff val="40000"/>
              <a:alpha val="50195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1" hangingPunct="1"/>
            <a:r>
              <a:rPr lang="en-US" dirty="0" err="1">
                <a:latin typeface="Aharoni" pitchFamily="2" charset="-79"/>
                <a:cs typeface="Aharoni" pitchFamily="2" charset="-79"/>
              </a:rPr>
              <a:t>Penyediaan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 SDO  yang</a:t>
            </a:r>
          </a:p>
          <a:p>
            <a:pPr algn="ctr" eaLnBrk="1" hangingPunct="1"/>
            <a:r>
              <a:rPr lang="en-US" dirty="0" err="1">
                <a:latin typeface="Aharoni" pitchFamily="2" charset="-79"/>
                <a:cs typeface="Aharoni" pitchFamily="2" charset="-79"/>
              </a:rPr>
              <a:t>terbatas</a:t>
            </a:r>
            <a:endParaRPr lang="en-US" dirty="0">
              <a:latin typeface="Aharoni" pitchFamily="2" charset="-79"/>
              <a:cs typeface="Aharoni" pitchFamily="2" charset="-79"/>
            </a:endParaRPr>
          </a:p>
          <a:p>
            <a:endParaRPr lang="en-US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217" name="Rectangle 28"/>
          <p:cNvSpPr>
            <a:spLocks noChangeArrowheads="1"/>
          </p:cNvSpPr>
          <p:nvPr/>
        </p:nvSpPr>
        <p:spPr bwMode="auto">
          <a:xfrm>
            <a:off x="0" y="1817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 anchor="ctr">
            <a:spAutoFit/>
          </a:bodyPr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79901" name="Oval 29"/>
          <p:cNvSpPr>
            <a:spLocks noChangeArrowheads="1"/>
          </p:cNvSpPr>
          <p:nvPr/>
        </p:nvSpPr>
        <p:spPr bwMode="auto">
          <a:xfrm>
            <a:off x="8229600" y="3962400"/>
            <a:ext cx="914400" cy="1295400"/>
          </a:xfrm>
          <a:prstGeom prst="ellipse">
            <a:avLst/>
          </a:prstGeom>
          <a:solidFill>
            <a:srgbClr val="800000">
              <a:alpha val="8117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FF"/>
                </a:solidFill>
                <a:latin typeface="Arial" charset="0"/>
              </a:rPr>
              <a:t>TUJUAN</a:t>
            </a:r>
          </a:p>
        </p:txBody>
      </p:sp>
      <p:sp>
        <p:nvSpPr>
          <p:cNvPr id="8219" name="Text Box 30"/>
          <p:cNvSpPr txBox="1">
            <a:spLocks noChangeArrowheads="1"/>
          </p:cNvSpPr>
          <p:nvPr/>
        </p:nvSpPr>
        <p:spPr bwMode="auto">
          <a:xfrm rot="5400000">
            <a:off x="4664869" y="4626769"/>
            <a:ext cx="1752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Arial" charset="0"/>
              </a:rPr>
              <a:t>ORGANISASI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79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79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7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79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79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79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7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0" grpId="0" animBg="1"/>
      <p:bldP spid="79881" grpId="0" animBg="1"/>
      <p:bldP spid="79882" grpId="0" animBg="1"/>
      <p:bldP spid="79884" grpId="0" animBg="1"/>
      <p:bldP spid="79885" grpId="0" animBg="1"/>
      <p:bldP spid="79886" grpId="0" animBg="1"/>
      <p:bldP spid="79887" grpId="0" animBg="1"/>
      <p:bldP spid="79888" grpId="0" animBg="1"/>
      <p:bldP spid="79889" grpId="0" animBg="1"/>
      <p:bldP spid="79890" grpId="0" animBg="1"/>
      <p:bldP spid="79891" grpId="0" animBg="1"/>
      <p:bldP spid="79892" grpId="0" animBg="1"/>
      <p:bldP spid="79893" grpId="0" animBg="1"/>
      <p:bldP spid="79894" grpId="0" animBg="1"/>
      <p:bldP spid="79895" grpId="0" animBg="1"/>
      <p:bldP spid="79896" grpId="0" animBg="1"/>
      <p:bldP spid="79899" grpId="0" animBg="1"/>
      <p:bldP spid="7990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04800" y="2971800"/>
            <a:ext cx="1524000" cy="1524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828800" y="2971800"/>
            <a:ext cx="1524000" cy="1524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828800" y="4495800"/>
            <a:ext cx="1524000" cy="152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04800" y="4495800"/>
            <a:ext cx="1524000" cy="1524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/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609600" y="5943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Tertutup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2057400" y="5943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Terbuka</a:t>
            </a:r>
          </a:p>
        </p:txBody>
      </p:sp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3276600" y="4800600"/>
            <a:ext cx="458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Rasional</a:t>
            </a:r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3276600" y="3276600"/>
            <a:ext cx="458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Sosial</a:t>
            </a:r>
            <a:endParaRPr lang="en-US" dirty="0"/>
          </a:p>
        </p:txBody>
      </p:sp>
      <p:sp>
        <p:nvSpPr>
          <p:cNvPr id="87050" name="Text Box 10"/>
          <p:cNvSpPr txBox="1">
            <a:spLocks noChangeArrowheads="1"/>
          </p:cNvSpPr>
          <p:nvPr/>
        </p:nvSpPr>
        <p:spPr bwMode="auto">
          <a:xfrm>
            <a:off x="152400" y="4800600"/>
            <a:ext cx="1752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Tipe 1      (Teori Klasik) 1900-1930</a:t>
            </a:r>
          </a:p>
        </p:txBody>
      </p:sp>
      <p:sp>
        <p:nvSpPr>
          <p:cNvPr id="87051" name="Text Box 11"/>
          <p:cNvSpPr txBox="1">
            <a:spLocks noChangeArrowheads="1"/>
          </p:cNvSpPr>
          <p:nvPr/>
        </p:nvSpPr>
        <p:spPr bwMode="auto">
          <a:xfrm>
            <a:off x="214282" y="3143248"/>
            <a:ext cx="1676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/>
              <a:t>Tipe</a:t>
            </a:r>
            <a:r>
              <a:rPr lang="en-US" dirty="0"/>
              <a:t> 2  </a:t>
            </a:r>
            <a:r>
              <a:rPr lang="en-US" dirty="0" smtClean="0"/>
              <a:t>(</a:t>
            </a:r>
            <a:r>
              <a:rPr lang="en-US" dirty="0" err="1"/>
              <a:t>Teori</a:t>
            </a:r>
            <a:r>
              <a:rPr lang="en-US" dirty="0"/>
              <a:t> Neo </a:t>
            </a:r>
            <a:r>
              <a:rPr lang="en-US" dirty="0" err="1"/>
              <a:t>Klasik</a:t>
            </a:r>
            <a:r>
              <a:rPr lang="en-US" dirty="0"/>
              <a:t>)    1930-1960</a:t>
            </a:r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1828800" y="4857750"/>
            <a:ext cx="15240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/>
              <a:t>Tipe</a:t>
            </a:r>
            <a:r>
              <a:rPr lang="en-US" dirty="0"/>
              <a:t> 3 (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Kontingensi</a:t>
            </a:r>
            <a:r>
              <a:rPr lang="en-US" dirty="0"/>
              <a:t>) </a:t>
            </a:r>
          </a:p>
          <a:p>
            <a:pPr algn="ctr">
              <a:spcBef>
                <a:spcPct val="50000"/>
              </a:spcBef>
            </a:pPr>
            <a:r>
              <a:rPr lang="en-US" dirty="0"/>
              <a:t>1960-1975</a:t>
            </a:r>
          </a:p>
        </p:txBody>
      </p: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1857356" y="3214686"/>
            <a:ext cx="1500207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/>
              <a:t>Tipe</a:t>
            </a:r>
            <a:r>
              <a:rPr lang="en-US" dirty="0"/>
              <a:t> 4 (</a:t>
            </a:r>
            <a:r>
              <a:rPr lang="en-US" dirty="0" err="1"/>
              <a:t>Teori</a:t>
            </a:r>
            <a:r>
              <a:rPr lang="en-US" dirty="0"/>
              <a:t> Post Modern)   </a:t>
            </a:r>
          </a:p>
          <a:p>
            <a:pPr algn="ctr">
              <a:spcBef>
                <a:spcPct val="50000"/>
              </a:spcBef>
            </a:pPr>
            <a:r>
              <a:rPr lang="en-US" dirty="0"/>
              <a:t> 1975- ?</a:t>
            </a:r>
          </a:p>
        </p:txBody>
      </p:sp>
      <p:sp>
        <p:nvSpPr>
          <p:cNvPr id="87054" name="Text Box 14"/>
          <p:cNvSpPr txBox="1">
            <a:spLocks noChangeArrowheads="1"/>
          </p:cNvSpPr>
          <p:nvPr/>
        </p:nvSpPr>
        <p:spPr bwMode="auto">
          <a:xfrm>
            <a:off x="76200" y="1006602"/>
            <a:ext cx="9067800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54075" indent="-854075">
              <a:spcBef>
                <a:spcPct val="50000"/>
              </a:spcBef>
            </a:pPr>
            <a:r>
              <a:rPr lang="en-US" sz="2000" b="1" dirty="0" err="1"/>
              <a:t>Tipe</a:t>
            </a:r>
            <a:r>
              <a:rPr lang="en-US" sz="2000" b="1" dirty="0"/>
              <a:t> 1</a:t>
            </a:r>
            <a:r>
              <a:rPr lang="en-US" sz="2000" dirty="0"/>
              <a:t> ;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dianggap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mekanis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, </a:t>
            </a:r>
            <a:r>
              <a:rPr lang="en-US" sz="2000" dirty="0" err="1"/>
              <a:t>perhatian</a:t>
            </a:r>
            <a:r>
              <a:rPr lang="en-US" sz="2000" dirty="0"/>
              <a:t> </a:t>
            </a:r>
            <a:r>
              <a:rPr lang="en-US" sz="2000" dirty="0" err="1"/>
              <a:t>dipusatkan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pencapaian</a:t>
            </a:r>
            <a:r>
              <a:rPr lang="en-US" sz="2000" dirty="0"/>
              <a:t>  </a:t>
            </a:r>
            <a:r>
              <a:rPr lang="en-US" sz="2000" dirty="0" err="1"/>
              <a:t>efisiensi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fungsi-fungsi</a:t>
            </a:r>
            <a:r>
              <a:rPr lang="en-US" sz="2000" dirty="0"/>
              <a:t> intern </a:t>
            </a:r>
            <a:r>
              <a:rPr lang="en-US" sz="2000" dirty="0" err="1"/>
              <a:t>organisas</a:t>
            </a:r>
            <a:r>
              <a:rPr lang="en-US" dirty="0" err="1"/>
              <a:t>i</a:t>
            </a:r>
            <a:r>
              <a:rPr lang="en-US" dirty="0"/>
              <a:t> </a:t>
            </a:r>
          </a:p>
        </p:txBody>
      </p:sp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76200" y="1905000"/>
            <a:ext cx="9067800" cy="92392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8038" indent="-808038">
              <a:spcBef>
                <a:spcPct val="50000"/>
              </a:spcBef>
            </a:pPr>
            <a:r>
              <a:rPr lang="en-US" dirty="0" err="1"/>
              <a:t>Tipe</a:t>
            </a:r>
            <a:r>
              <a:rPr lang="en-US" dirty="0"/>
              <a:t> 2 ;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semata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formal,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meme-</a:t>
            </a:r>
            <a:r>
              <a:rPr lang="en-US" dirty="0" err="1"/>
              <a:t>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anggotanya</a:t>
            </a:r>
            <a:r>
              <a:rPr lang="en-US" dirty="0"/>
              <a:t>.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4038600" y="3071813"/>
            <a:ext cx="5105400" cy="14779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8038" indent="-808038">
              <a:spcBef>
                <a:spcPct val="50000"/>
              </a:spcBef>
            </a:pPr>
            <a:r>
              <a:rPr lang="en-US"/>
              <a:t>Tipe 3 ; Berfokus pada pada  sasaran, teknologi, dan ketidakpastian lingkungan sebagai variabel-variabel  kontingensi dalam menentukan struktur yang tepat.  Tema utama adalah desain-desain kontingensi</a:t>
            </a:r>
          </a:p>
        </p:txBody>
      </p:sp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4114800" y="4714875"/>
            <a:ext cx="5029200" cy="14779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6125" indent="-746125">
              <a:spcBef>
                <a:spcPct val="50000"/>
              </a:spcBef>
            </a:pPr>
            <a:r>
              <a:rPr lang="en-US"/>
              <a:t>Tipe 4 ;Struktur bukanlah usaha yang rasional tetapi merupakan hasil pertarungan politik di antara koalisi-koalisi di dalam organisasi untuk memperoleh kontrol. Tema utama: kekuasaan dan politik</a:t>
            </a:r>
          </a:p>
        </p:txBody>
      </p:sp>
      <p:sp>
        <p:nvSpPr>
          <p:cNvPr id="87058" name="Text Box 18"/>
          <p:cNvSpPr txBox="1">
            <a:spLocks noChangeArrowheads="1"/>
          </p:cNvSpPr>
          <p:nvPr/>
        </p:nvSpPr>
        <p:spPr bwMode="auto">
          <a:xfrm>
            <a:off x="762000" y="63246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Dimensi Sistem</a:t>
            </a:r>
          </a:p>
        </p:txBody>
      </p:sp>
      <p:sp>
        <p:nvSpPr>
          <p:cNvPr id="87059" name="Text Box 19"/>
          <p:cNvSpPr txBox="1">
            <a:spLocks noChangeArrowheads="1"/>
          </p:cNvSpPr>
          <p:nvPr/>
        </p:nvSpPr>
        <p:spPr bwMode="auto">
          <a:xfrm>
            <a:off x="3581400" y="3581400"/>
            <a:ext cx="45878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Dimensi Tujuan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0"/>
            <a:ext cx="5000628" cy="71435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EVOLUSI TEORI ORGANISASI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6553200" y="64008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Robbins, 1994;33-48)</a:t>
            </a:r>
          </a:p>
        </p:txBody>
      </p:sp>
      <p:sp>
        <p:nvSpPr>
          <p:cNvPr id="26646" name="Slide Number Placeholder 2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A577CA-EB84-49BE-9B6E-6056537091BA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6647" name="Footer Placeholder 2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7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8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87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/>
      <p:bldP spid="87047" grpId="0"/>
      <p:bldP spid="87048" grpId="0"/>
      <p:bldP spid="87049" grpId="0"/>
      <p:bldP spid="87050" grpId="0"/>
      <p:bldP spid="87051" grpId="0"/>
      <p:bldP spid="87052" grpId="0"/>
      <p:bldP spid="87053" grpId="0"/>
      <p:bldP spid="87054" grpId="0" animBg="1"/>
      <p:bldP spid="87055" grpId="0" animBg="1"/>
      <p:bldP spid="87056" grpId="0" animBg="1"/>
      <p:bldP spid="87057" grpId="0" animBg="1"/>
      <p:bldP spid="87058" grpId="0"/>
      <p:bldP spid="8705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14550" y="277813"/>
            <a:ext cx="6115050" cy="7747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REFERENSI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196975"/>
            <a:ext cx="8488362" cy="5357813"/>
          </a:xfrm>
        </p:spPr>
        <p:txBody>
          <a:bodyPr/>
          <a:lstStyle/>
          <a:p>
            <a:pPr marL="712788" indent="-712788" algn="ctr" eaLnBrk="1" hangingPunct="1">
              <a:buFont typeface="Wingdings" pitchFamily="2" charset="2"/>
              <a:buNone/>
              <a:defRPr/>
            </a:pPr>
            <a:r>
              <a:rPr lang="en-US" sz="2400" b="1" dirty="0" err="1" smtClean="0">
                <a:solidFill>
                  <a:srgbClr val="FFC000"/>
                </a:solidFill>
              </a:rPr>
              <a:t>Utama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</a:p>
          <a:p>
            <a:pPr marL="712788" indent="-712788" eaLnBrk="1" hangingPunct="1">
              <a:buFontTx/>
              <a:buNone/>
              <a:defRPr/>
            </a:pPr>
            <a:r>
              <a:rPr lang="en-US" sz="2400" smtClean="0"/>
              <a:t>Kusdi</a:t>
            </a:r>
            <a:r>
              <a:rPr lang="en-US" sz="2400" dirty="0" smtClean="0"/>
              <a:t>, 2009,</a:t>
            </a:r>
            <a:r>
              <a:rPr lang="en-US" sz="2400" dirty="0"/>
              <a:t> </a:t>
            </a:r>
            <a:r>
              <a:rPr lang="id-ID" sz="2400" i="1" dirty="0" smtClean="0"/>
              <a:t>Teori </a:t>
            </a:r>
            <a:r>
              <a:rPr lang="en-US" sz="2400" i="1" dirty="0" err="1" smtClean="0"/>
              <a:t>Organisasi</a:t>
            </a:r>
            <a:r>
              <a:rPr lang="en-US" sz="2400" i="1" dirty="0" smtClean="0"/>
              <a:t>  </a:t>
            </a:r>
            <a:r>
              <a:rPr lang="en-US" sz="2400" i="1" dirty="0" err="1"/>
              <a:t>dan</a:t>
            </a:r>
            <a:r>
              <a:rPr lang="en-US" sz="2400" i="1" dirty="0"/>
              <a:t> </a:t>
            </a:r>
            <a:r>
              <a:rPr lang="en-US" sz="2400" i="1" dirty="0" err="1"/>
              <a:t>Administrasi</a:t>
            </a:r>
            <a:r>
              <a:rPr lang="en-US" sz="2400" dirty="0"/>
              <a:t>, </a:t>
            </a:r>
            <a:r>
              <a:rPr lang="en-US" sz="2400" dirty="0" err="1"/>
              <a:t>Penerbit</a:t>
            </a:r>
            <a:r>
              <a:rPr lang="en-US" sz="2400" dirty="0"/>
              <a:t> </a:t>
            </a:r>
            <a:r>
              <a:rPr lang="en-US" sz="2400" dirty="0" err="1"/>
              <a:t>Salemba</a:t>
            </a:r>
            <a:r>
              <a:rPr lang="en-US" sz="2400" dirty="0"/>
              <a:t>, </a:t>
            </a:r>
            <a:r>
              <a:rPr lang="en-US" sz="2400"/>
              <a:t>Jakarta</a:t>
            </a:r>
            <a:r>
              <a:rPr lang="en-US" sz="2400" smtClean="0"/>
              <a:t>.</a:t>
            </a:r>
          </a:p>
          <a:p>
            <a:pPr marL="712788" indent="-712788" eaLnBrk="1" hangingPunct="1">
              <a:buFontTx/>
              <a:buNone/>
              <a:defRPr/>
            </a:pPr>
            <a:r>
              <a:rPr lang="en-US" sz="2400"/>
              <a:t>Robbins, Stephen P, 1994, </a:t>
            </a:r>
            <a:r>
              <a:rPr lang="en-US" sz="2400" b="1" i="1"/>
              <a:t>Teori Organisasi</a:t>
            </a:r>
            <a:r>
              <a:rPr lang="en-US" sz="2400"/>
              <a:t>, </a:t>
            </a:r>
            <a:r>
              <a:rPr lang="en-US" sz="2400" i="1"/>
              <a:t>Struktur, Desain dan Aplikasi</a:t>
            </a:r>
            <a:r>
              <a:rPr lang="en-US" sz="2400"/>
              <a:t>, Penerbit Arcan, Jakarta</a:t>
            </a:r>
            <a:r>
              <a:rPr lang="en-US" sz="2400" smtClean="0"/>
              <a:t>.</a:t>
            </a:r>
          </a:p>
          <a:p>
            <a:pPr marL="712788" indent="-712788" eaLnBrk="1" hangingPunct="1">
              <a:buFontTx/>
              <a:buNone/>
              <a:defRPr/>
            </a:pPr>
            <a:r>
              <a:rPr lang="en-US" sz="2000" smtClean="0"/>
              <a:t>Gudono</a:t>
            </a:r>
            <a:r>
              <a:rPr lang="en-US" sz="2000"/>
              <a:t>. 2012, </a:t>
            </a:r>
            <a:r>
              <a:rPr lang="en-US" sz="2000" i="1"/>
              <a:t>Teori Organisasi</a:t>
            </a:r>
            <a:r>
              <a:rPr lang="en-US" sz="2000"/>
              <a:t>, Edisi 2, BPFE, Yogyakarta</a:t>
            </a:r>
            <a:r>
              <a:rPr lang="en-US" sz="2000" smtClean="0"/>
              <a:t>.</a:t>
            </a:r>
          </a:p>
          <a:p>
            <a:pPr marL="712788" indent="-712788" eaLnBrk="1" hangingPunct="1">
              <a:buFontTx/>
              <a:buNone/>
              <a:defRPr/>
            </a:pPr>
            <a:r>
              <a:rPr lang="en-US" sz="2000" smtClean="0"/>
              <a:t>Makmur, 2007. </a:t>
            </a:r>
            <a:r>
              <a:rPr lang="en-US" sz="2000" i="1" smtClean="0"/>
              <a:t>Filsafat Administrasi</a:t>
            </a:r>
            <a:r>
              <a:rPr lang="en-US" sz="2000" smtClean="0"/>
              <a:t>, Penerbit Bumi Aksara, Jakaarta</a:t>
            </a:r>
            <a:endParaRPr lang="en-US" sz="2000"/>
          </a:p>
          <a:p>
            <a:pPr marL="712788" indent="-712788" eaLnBrk="1" hangingPunct="1">
              <a:buFont typeface="Wingdings" pitchFamily="2" charset="2"/>
              <a:buNone/>
              <a:defRPr/>
            </a:pPr>
            <a:r>
              <a:rPr lang="en-US" sz="2000" smtClean="0"/>
              <a:t> Reksohadiprodjo</a:t>
            </a:r>
            <a:r>
              <a:rPr lang="en-US" sz="2000" dirty="0" smtClean="0"/>
              <a:t>, </a:t>
            </a:r>
            <a:r>
              <a:rPr lang="en-US" sz="2000" dirty="0" err="1" smtClean="0"/>
              <a:t>Sukanto</a:t>
            </a:r>
            <a:r>
              <a:rPr lang="en-US" sz="2000" dirty="0" smtClean="0"/>
              <a:t> &amp; T. Hani </a:t>
            </a:r>
            <a:r>
              <a:rPr lang="en-US" sz="2000" dirty="0" err="1" smtClean="0"/>
              <a:t>Handoko</a:t>
            </a:r>
            <a:r>
              <a:rPr lang="en-US" sz="2000" dirty="0" smtClean="0"/>
              <a:t>, 1992, </a:t>
            </a:r>
            <a:r>
              <a:rPr lang="en-US" sz="2000" i="1" dirty="0" err="1" smtClean="0"/>
              <a:t>Organisasi</a:t>
            </a:r>
            <a:r>
              <a:rPr lang="en-US" sz="2000" i="1" dirty="0" smtClean="0"/>
              <a:t> Perusahaan. </a:t>
            </a:r>
            <a:r>
              <a:rPr lang="en-US" sz="2000" i="1" dirty="0" err="1" smtClean="0"/>
              <a:t>Teori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Struktur</a:t>
            </a:r>
            <a:r>
              <a:rPr lang="en-US" sz="2000" i="1" dirty="0" smtClean="0"/>
              <a:t> Dan </a:t>
            </a:r>
            <a:r>
              <a:rPr lang="en-US" sz="2000" i="1" err="1" smtClean="0"/>
              <a:t>Perilaku</a:t>
            </a:r>
            <a:r>
              <a:rPr lang="en-US" sz="2000" i="1" smtClean="0"/>
              <a:t>. </a:t>
            </a:r>
            <a:r>
              <a:rPr lang="en-US" sz="2000" smtClean="0"/>
              <a:t>BPFE</a:t>
            </a:r>
            <a:r>
              <a:rPr lang="en-US" sz="2000" dirty="0" smtClean="0"/>
              <a:t>, Yogyakarta</a:t>
            </a:r>
          </a:p>
          <a:p>
            <a:pPr marL="712788" indent="-712788" eaLnBrk="1" hangingPunct="1">
              <a:buFont typeface="Wingdings" pitchFamily="2" charset="2"/>
              <a:buNone/>
              <a:defRPr/>
            </a:pPr>
            <a:r>
              <a:rPr lang="en-US" sz="2000" dirty="0" err="1" smtClean="0"/>
              <a:t>Lubis,S</a:t>
            </a:r>
            <a:r>
              <a:rPr lang="en-US" sz="2000" dirty="0" smtClean="0"/>
              <a:t>. B </a:t>
            </a:r>
            <a:r>
              <a:rPr lang="en-US" sz="2000" dirty="0" err="1" smtClean="0"/>
              <a:t>Hari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Martani</a:t>
            </a:r>
            <a:r>
              <a:rPr lang="en-US" sz="2000" dirty="0" smtClean="0"/>
              <a:t> </a:t>
            </a:r>
            <a:r>
              <a:rPr lang="en-US" sz="2000" dirty="0" err="1" smtClean="0"/>
              <a:t>Huseini</a:t>
            </a:r>
            <a:r>
              <a:rPr lang="en-US" sz="2000" dirty="0" smtClean="0"/>
              <a:t>, </a:t>
            </a:r>
            <a:r>
              <a:rPr lang="en-US" sz="2000" i="1" dirty="0" err="1" smtClean="0"/>
              <a:t>Teori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Organisasi</a:t>
            </a:r>
            <a:r>
              <a:rPr lang="en-US" sz="2000" i="1" dirty="0" smtClean="0"/>
              <a:t> (</a:t>
            </a:r>
            <a:r>
              <a:rPr lang="en-US" sz="2000" i="1" dirty="0" err="1" smtClean="0"/>
              <a:t>Suatu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Pendekatan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Makro</a:t>
            </a:r>
            <a:r>
              <a:rPr lang="en-US" sz="2000" dirty="0" smtClean="0"/>
              <a:t>), </a:t>
            </a:r>
            <a:r>
              <a:rPr lang="en-US" sz="2000" err="1" smtClean="0"/>
              <a:t>tidak</a:t>
            </a:r>
            <a:r>
              <a:rPr lang="en-US" sz="2000" smtClean="0"/>
              <a:t> dipublikasikan</a:t>
            </a:r>
          </a:p>
          <a:p>
            <a:pPr marL="712788" indent="-712788" eaLnBrk="1" hangingPunct="1">
              <a:buFontTx/>
              <a:buNone/>
              <a:defRPr/>
            </a:pPr>
            <a:r>
              <a:rPr lang="en-US" sz="2000" smtClean="0"/>
              <a:t>Schneider</a:t>
            </a:r>
            <a:r>
              <a:rPr lang="en-US" sz="2000"/>
              <a:t>, Eugene V., 1986, </a:t>
            </a:r>
            <a:r>
              <a:rPr lang="en-US" sz="2000" smtClean="0"/>
              <a:t>“Industrial Sosiology”, </a:t>
            </a:r>
            <a:r>
              <a:rPr lang="en-US" sz="2000"/>
              <a:t>Alih Bahasa J.L. Ginting, </a:t>
            </a:r>
            <a:r>
              <a:rPr lang="en-US" sz="2000" i="1"/>
              <a:t>Sosiologi Industri</a:t>
            </a:r>
            <a:r>
              <a:rPr lang="en-US" sz="2000"/>
              <a:t>, Penerbit Aksara Persada, </a:t>
            </a:r>
            <a:r>
              <a:rPr lang="en-US" sz="2000" smtClean="0"/>
              <a:t>Jakarta.</a:t>
            </a:r>
            <a:endParaRPr lang="en-US" sz="2000" dirty="0" smtClean="0"/>
          </a:p>
          <a:p>
            <a:pPr marL="712788" indent="-712788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marL="990600" indent="-990600"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TERIMA</a:t>
            </a:r>
            <a:r>
              <a:rPr lang="en-US" sz="7200" dirty="0" smtClean="0">
                <a:solidFill>
                  <a:srgbClr val="FF0000"/>
                </a:solidFill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</a:rPr>
              <a:t>KASIH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00200"/>
            <a:ext cx="8686800" cy="47577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Schneider (1986:88) </a:t>
            </a:r>
            <a:r>
              <a:rPr lang="en-US" sz="2400" dirty="0" err="1" smtClean="0">
                <a:solidFill>
                  <a:schemeClr val="tx1"/>
                </a:solidFill>
              </a:rPr>
              <a:t>Teori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sekelompok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konsep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saling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berkaitan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yg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dirancang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utk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menganalisis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operasi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irisan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realitas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400" dirty="0" err="1" smtClean="0">
                <a:solidFill>
                  <a:schemeClr val="tx1"/>
                </a:solidFill>
              </a:rPr>
              <a:t>Kusdi</a:t>
            </a:r>
            <a:r>
              <a:rPr lang="en-US" sz="2400" dirty="0" smtClean="0">
                <a:solidFill>
                  <a:schemeClr val="tx1"/>
                </a:solidFill>
              </a:rPr>
              <a:t> (2009:3) </a:t>
            </a:r>
            <a:r>
              <a:rPr lang="en-US" sz="2400" dirty="0" err="1" smtClean="0">
                <a:solidFill>
                  <a:schemeClr val="tx1"/>
                </a:solidFill>
              </a:rPr>
              <a:t>teori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relasi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seperangkat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konsep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saling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mendukung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memberikan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gambaran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dikehendaki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oleh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pembuat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teori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400" dirty="0" err="1" smtClean="0">
                <a:solidFill>
                  <a:schemeClr val="tx1"/>
                </a:solidFill>
              </a:rPr>
              <a:t>Gudono</a:t>
            </a:r>
            <a:r>
              <a:rPr lang="en-US" sz="2400" dirty="0" smtClean="0">
                <a:solidFill>
                  <a:schemeClr val="tx1"/>
                </a:solidFill>
              </a:rPr>
              <a:t> (2012:24) </a:t>
            </a:r>
            <a:r>
              <a:rPr lang="en-US" sz="2400" dirty="0" err="1" smtClean="0">
                <a:solidFill>
                  <a:schemeClr val="tx1"/>
                </a:solidFill>
              </a:rPr>
              <a:t>teori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penjelasan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mengenai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>(</a:t>
            </a:r>
            <a:r>
              <a:rPr lang="en-US" sz="2400" dirty="0">
                <a:solidFill>
                  <a:schemeClr val="tx1"/>
                </a:solidFill>
                <a:effectLst/>
              </a:rPr>
              <a:t>a)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hubungan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antar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faktor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di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dunia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nyata</a:t>
            </a:r>
            <a:r>
              <a:rPr lang="en-US" sz="2400" dirty="0">
                <a:solidFill>
                  <a:schemeClr val="tx1"/>
                </a:solidFill>
                <a:effectLst/>
              </a:rPr>
              <a:t>, (b)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mengapa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sesuatu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muncul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dalam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kehidupan</a:t>
            </a:r>
            <a:r>
              <a:rPr lang="en-US" sz="2400" dirty="0">
                <a:solidFill>
                  <a:schemeClr val="tx1"/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atau</a:t>
            </a:r>
            <a:r>
              <a:rPr lang="en-US" sz="2400" dirty="0">
                <a:solidFill>
                  <a:schemeClr val="tx1"/>
                </a:solidFill>
                <a:effectLst/>
              </a:rPr>
              <a:t> (c)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dugaan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tentang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spc="-30" dirty="0" err="1" smtClean="0">
                <a:solidFill>
                  <a:schemeClr val="tx1"/>
                </a:solidFill>
                <a:effectLst/>
              </a:rPr>
              <a:t>apa</a:t>
            </a:r>
            <a:r>
              <a:rPr lang="en-US" sz="2400" spc="-3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spc="-30" dirty="0">
                <a:solidFill>
                  <a:schemeClr val="tx1"/>
                </a:solidFill>
                <a:effectLst/>
              </a:rPr>
              <a:t>yang </a:t>
            </a:r>
            <a:r>
              <a:rPr lang="en-US" sz="2400" spc="-30" dirty="0" err="1">
                <a:solidFill>
                  <a:schemeClr val="tx1"/>
                </a:solidFill>
                <a:effectLst/>
              </a:rPr>
              <a:t>akan</a:t>
            </a:r>
            <a:r>
              <a:rPr lang="en-US" sz="2400" spc="-3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spc="-30" dirty="0" err="1">
                <a:solidFill>
                  <a:schemeClr val="tx1"/>
                </a:solidFill>
                <a:effectLst/>
              </a:rPr>
              <a:t>terjadi</a:t>
            </a:r>
            <a:r>
              <a:rPr lang="en-US" sz="2400" spc="-3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spc="-30" dirty="0" err="1">
                <a:solidFill>
                  <a:schemeClr val="tx1"/>
                </a:solidFill>
                <a:effectLst/>
              </a:rPr>
              <a:t>berdasarkan</a:t>
            </a:r>
            <a:r>
              <a:rPr lang="en-US" sz="2400" spc="-3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spc="-30" dirty="0" err="1">
                <a:solidFill>
                  <a:schemeClr val="tx1"/>
                </a:solidFill>
                <a:effectLst/>
              </a:rPr>
              <a:t>prakondisi</a:t>
            </a:r>
            <a:r>
              <a:rPr lang="en-US" sz="2400" spc="-30" dirty="0">
                <a:solidFill>
                  <a:schemeClr val="tx1"/>
                </a:solidFill>
                <a:effectLst/>
              </a:rPr>
              <a:t> yang </a:t>
            </a:r>
            <a:r>
              <a:rPr lang="en-US" sz="2400" spc="-30" dirty="0" err="1">
                <a:solidFill>
                  <a:schemeClr val="tx1"/>
                </a:solidFill>
                <a:effectLst/>
              </a:rPr>
              <a:t>telah</a:t>
            </a:r>
            <a:r>
              <a:rPr lang="en-US" sz="2400" spc="-3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spc="-30" dirty="0" err="1" smtClean="0">
                <a:solidFill>
                  <a:schemeClr val="tx1"/>
                </a:solidFill>
                <a:effectLst/>
              </a:rPr>
              <a:t>ada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800" b="1" spc="-100" dirty="0" err="1" smtClean="0">
                <a:solidFill>
                  <a:schemeClr val="accent5">
                    <a:lumMod val="50000"/>
                  </a:schemeClr>
                </a:solidFill>
              </a:rPr>
              <a:t>Teori</a:t>
            </a:r>
            <a:r>
              <a:rPr lang="en-US" sz="2800" b="1" spc="-1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spc="-100" dirty="0" err="1" smtClean="0">
                <a:solidFill>
                  <a:schemeClr val="accent5">
                    <a:lumMod val="50000"/>
                  </a:schemeClr>
                </a:solidFill>
              </a:rPr>
              <a:t>adalah</a:t>
            </a:r>
            <a:r>
              <a:rPr lang="en-US" sz="2800" b="1" spc="-1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spc="-100" dirty="0" err="1" smtClean="0">
                <a:solidFill>
                  <a:schemeClr val="accent5">
                    <a:lumMod val="50000"/>
                  </a:schemeClr>
                </a:solidFill>
                <a:effectLst/>
              </a:rPr>
              <a:t>seperangkat</a:t>
            </a:r>
            <a:r>
              <a:rPr lang="en-US" sz="2800" b="1" spc="-100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 </a:t>
            </a:r>
            <a:r>
              <a:rPr lang="en-US" sz="2800" b="1" spc="-100" dirty="0" err="1" smtClean="0">
                <a:solidFill>
                  <a:schemeClr val="accent5">
                    <a:lumMod val="50000"/>
                  </a:schemeClr>
                </a:solidFill>
                <a:effectLst/>
              </a:rPr>
              <a:t>konsep</a:t>
            </a:r>
            <a:r>
              <a:rPr lang="en-US" sz="2800" b="1" spc="-100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 yang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</a:rPr>
              <a:t>memberikan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</a:rPr>
              <a:t>,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</a:rPr>
              <a:t>menjelaskan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</a:rPr>
              <a:t>,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</a:rPr>
              <a:t>dan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</a:rPr>
              <a:t>memprediksikan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</a:rPr>
              <a:t>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phenomena</a:t>
            </a:r>
            <a:r>
              <a:rPr lang="en-US" sz="2800" dirty="0">
                <a:solidFill>
                  <a:srgbClr val="FFC000"/>
                </a:solidFill>
              </a:rPr>
              <a:t>.</a:t>
            </a:r>
            <a:endParaRPr lang="en-US" sz="2400" dirty="0" smtClean="0">
              <a:solidFill>
                <a:srgbClr val="FFC000"/>
              </a:solidFill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C7F1E9-D0CD-41CC-A28F-17DF14CF8F1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09821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id-ID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Pengertian Teori</a:t>
            </a:r>
            <a:endParaRPr lang="id-ID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3"/>
          <p:cNvSpPr>
            <a:spLocks noChangeArrowheads="1"/>
          </p:cNvSpPr>
          <p:nvPr/>
        </p:nvSpPr>
        <p:spPr bwMode="auto">
          <a:xfrm>
            <a:off x="0" y="714375"/>
            <a:ext cx="9144000" cy="35718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143500" y="1285875"/>
            <a:ext cx="3810000" cy="13716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id-ID"/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228600" y="1357313"/>
            <a:ext cx="3810000" cy="1309687"/>
          </a:xfrm>
          <a:prstGeom prst="rect">
            <a:avLst/>
          </a:prstGeom>
          <a:solidFill>
            <a:schemeClr val="accent1">
              <a:alpha val="63136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353300" cy="533400"/>
          </a:xfrm>
          <a:solidFill>
            <a:srgbClr val="FFC000"/>
          </a:solidFill>
        </p:spPr>
        <p:txBody>
          <a:bodyPr/>
          <a:lstStyle/>
          <a:p>
            <a:pPr algn="l" eaLnBrk="1" hangingPunct="1">
              <a:defRPr/>
            </a:pPr>
            <a:r>
              <a:rPr lang="en-US" sz="2800" b="1" dirty="0" err="1" smtClean="0"/>
              <a:t>Kedudukan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Teori</a:t>
            </a:r>
            <a:endParaRPr lang="en-US" sz="2800" b="1" dirty="0" smtClean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04800" y="1357313"/>
            <a:ext cx="3733800" cy="1233487"/>
            <a:chOff x="192" y="1152"/>
            <a:chExt cx="2160" cy="807"/>
          </a:xfrm>
        </p:grpSpPr>
        <p:sp>
          <p:nvSpPr>
            <p:cNvPr id="9247" name="Text Box 6"/>
            <p:cNvSpPr txBox="1">
              <a:spLocks noChangeArrowheads="1"/>
            </p:cNvSpPr>
            <p:nvPr/>
          </p:nvSpPr>
          <p:spPr bwMode="auto">
            <a:xfrm>
              <a:off x="192" y="1152"/>
              <a:ext cx="2064" cy="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2000" smtClean="0">
                  <a:latin typeface="Arial" charset="0"/>
                </a:rPr>
                <a:t>Kesadaran atau Kemampuan </a:t>
              </a:r>
              <a:r>
                <a:rPr lang="en-US" sz="2000" spc="-100" smtClean="0">
                  <a:latin typeface="Arial" charset="0"/>
                </a:rPr>
                <a:t>utk mengetahui sesuatu (knower</a:t>
              </a:r>
              <a:r>
                <a:rPr lang="en-US" sz="2000" smtClean="0">
                  <a:latin typeface="Arial" charset="0"/>
                </a:rPr>
                <a:t>)</a:t>
              </a:r>
            </a:p>
          </p:txBody>
        </p:sp>
        <p:sp>
          <p:nvSpPr>
            <p:cNvPr id="10272" name="Text Box 7"/>
            <p:cNvSpPr txBox="1">
              <a:spLocks noChangeArrowheads="1"/>
            </p:cNvSpPr>
            <p:nvPr/>
          </p:nvSpPr>
          <p:spPr bwMode="auto">
            <a:xfrm>
              <a:off x="192" y="1728"/>
              <a:ext cx="720" cy="231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indrawi</a:t>
              </a:r>
            </a:p>
          </p:txBody>
        </p:sp>
        <p:sp>
          <p:nvSpPr>
            <p:cNvPr id="10273" name="Text Box 8"/>
            <p:cNvSpPr txBox="1">
              <a:spLocks noChangeArrowheads="1"/>
            </p:cNvSpPr>
            <p:nvPr/>
          </p:nvSpPr>
          <p:spPr bwMode="auto">
            <a:xfrm>
              <a:off x="1008" y="1728"/>
              <a:ext cx="576" cy="231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akal</a:t>
              </a:r>
            </a:p>
          </p:txBody>
        </p:sp>
        <p:sp>
          <p:nvSpPr>
            <p:cNvPr id="10274" name="Text Box 9"/>
            <p:cNvSpPr txBox="1">
              <a:spLocks noChangeArrowheads="1"/>
            </p:cNvSpPr>
            <p:nvPr/>
          </p:nvSpPr>
          <p:spPr bwMode="auto">
            <a:xfrm>
              <a:off x="1776" y="1728"/>
              <a:ext cx="576" cy="23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err="1">
                  <a:latin typeface="Arial" charset="0"/>
                </a:rPr>
                <a:t>rohani</a:t>
              </a:r>
              <a:endParaRPr lang="en-US" b="1" dirty="0">
                <a:latin typeface="Arial" charset="0"/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286375" y="1309688"/>
            <a:ext cx="3495675" cy="1357312"/>
            <a:chOff x="3456" y="1152"/>
            <a:chExt cx="2202" cy="855"/>
          </a:xfrm>
        </p:grpSpPr>
        <p:sp>
          <p:nvSpPr>
            <p:cNvPr id="10267" name="Text Box 11"/>
            <p:cNvSpPr txBox="1">
              <a:spLocks noChangeArrowheads="1"/>
            </p:cNvSpPr>
            <p:nvPr/>
          </p:nvSpPr>
          <p:spPr bwMode="auto">
            <a:xfrm>
              <a:off x="3504" y="1152"/>
              <a:ext cx="18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Kemampuan berfikir atau  menalar sesuatu (knowing)</a:t>
              </a:r>
            </a:p>
          </p:txBody>
        </p:sp>
        <p:sp>
          <p:nvSpPr>
            <p:cNvPr id="10268" name="Text Box 12"/>
            <p:cNvSpPr txBox="1">
              <a:spLocks noChangeArrowheads="1"/>
            </p:cNvSpPr>
            <p:nvPr/>
          </p:nvSpPr>
          <p:spPr bwMode="auto">
            <a:xfrm>
              <a:off x="3456" y="1776"/>
              <a:ext cx="720" cy="23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err="1">
                  <a:latin typeface="Arial" charset="0"/>
                </a:rPr>
                <a:t>kognitif</a:t>
              </a:r>
              <a:endParaRPr lang="en-US" b="1" dirty="0">
                <a:latin typeface="Arial" charset="0"/>
              </a:endParaRPr>
            </a:p>
          </p:txBody>
        </p:sp>
        <p:sp>
          <p:nvSpPr>
            <p:cNvPr id="10269" name="Text Box 13"/>
            <p:cNvSpPr txBox="1">
              <a:spLocks noChangeArrowheads="1"/>
            </p:cNvSpPr>
            <p:nvPr/>
          </p:nvSpPr>
          <p:spPr bwMode="auto">
            <a:xfrm>
              <a:off x="4320" y="1776"/>
              <a:ext cx="576" cy="23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err="1">
                  <a:latin typeface="Arial" charset="0"/>
                </a:rPr>
                <a:t>afektif</a:t>
              </a:r>
              <a:endParaRPr lang="en-US" b="1" dirty="0">
                <a:latin typeface="Arial" charset="0"/>
              </a:endParaRPr>
            </a:p>
          </p:txBody>
        </p:sp>
        <p:sp>
          <p:nvSpPr>
            <p:cNvPr id="10270" name="Text Box 14"/>
            <p:cNvSpPr txBox="1">
              <a:spLocks noChangeArrowheads="1"/>
            </p:cNvSpPr>
            <p:nvPr/>
          </p:nvSpPr>
          <p:spPr bwMode="auto">
            <a:xfrm>
              <a:off x="4986" y="1776"/>
              <a:ext cx="672" cy="231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konati</a:t>
              </a:r>
              <a:r>
                <a:rPr lang="en-US">
                  <a:latin typeface="Arial" charset="0"/>
                </a:rPr>
                <a:t>f</a:t>
              </a:r>
            </a:p>
          </p:txBody>
        </p:sp>
      </p:grpSp>
      <p:sp>
        <p:nvSpPr>
          <p:cNvPr id="9224" name="Text Box 15"/>
          <p:cNvSpPr txBox="1">
            <a:spLocks noChangeArrowheads="1"/>
          </p:cNvSpPr>
          <p:nvPr/>
        </p:nvSpPr>
        <p:spPr bwMode="auto">
          <a:xfrm>
            <a:off x="6096000" y="3519488"/>
            <a:ext cx="2833688" cy="6715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Pengetahuan </a:t>
            </a:r>
            <a:r>
              <a:rPr lang="en-US">
                <a:latin typeface="Arial" charset="0"/>
              </a:rPr>
              <a:t>(</a:t>
            </a:r>
            <a:r>
              <a:rPr lang="en-US" i="1">
                <a:latin typeface="Arial" charset="0"/>
              </a:rPr>
              <a:t>knowledge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9225" name="Text Box 16"/>
          <p:cNvSpPr txBox="1">
            <a:spLocks noChangeArrowheads="1"/>
          </p:cNvSpPr>
          <p:nvPr/>
        </p:nvSpPr>
        <p:spPr bwMode="auto">
          <a:xfrm>
            <a:off x="228600" y="3473450"/>
            <a:ext cx="1219200" cy="6715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err="1">
                <a:latin typeface="Arial" charset="0"/>
              </a:rPr>
              <a:t>Ilmu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(science)</a:t>
            </a:r>
          </a:p>
        </p:txBody>
      </p:sp>
      <p:sp>
        <p:nvSpPr>
          <p:cNvPr id="2" name="Text Box 17"/>
          <p:cNvSpPr txBox="1">
            <a:spLocks noChangeArrowheads="1"/>
          </p:cNvSpPr>
          <p:nvPr/>
        </p:nvSpPr>
        <p:spPr bwMode="auto">
          <a:xfrm>
            <a:off x="0" y="5715000"/>
            <a:ext cx="9001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92188" indent="-992188">
              <a:spcBef>
                <a:spcPct val="50000"/>
              </a:spcBef>
              <a:defRPr/>
            </a:pPr>
            <a:r>
              <a:rPr lang="en-US">
                <a:latin typeface="Arial" charset="0"/>
              </a:rPr>
              <a:t>Sumber :  diolah dari Makmur, </a:t>
            </a:r>
            <a:r>
              <a:rPr lang="en-US" b="1" i="1">
                <a:latin typeface="Arial" charset="0"/>
              </a:rPr>
              <a:t>Filsafat Administrasi</a:t>
            </a:r>
            <a:r>
              <a:rPr lang="en-US">
                <a:latin typeface="Arial" charset="0"/>
              </a:rPr>
              <a:t>, </a:t>
            </a:r>
            <a:r>
              <a:rPr lang="en-US" spc="-150">
                <a:latin typeface="Arial" charset="0"/>
              </a:rPr>
              <a:t>Bina Aksara, Jakarta, 2007, h. 1-5 </a:t>
            </a:r>
          </a:p>
        </p:txBody>
      </p:sp>
      <p:sp>
        <p:nvSpPr>
          <p:cNvPr id="9227" name="Text Box 18"/>
          <p:cNvSpPr txBox="1">
            <a:spLocks noChangeArrowheads="1"/>
          </p:cNvSpPr>
          <p:nvPr/>
        </p:nvSpPr>
        <p:spPr bwMode="auto">
          <a:xfrm>
            <a:off x="3733800" y="4267200"/>
            <a:ext cx="2286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Konsep lahir dari akumulasi rumpunan pengetahuan</a:t>
            </a:r>
          </a:p>
        </p:txBody>
      </p:sp>
      <p:sp>
        <p:nvSpPr>
          <p:cNvPr id="10252" name="Text Box 19"/>
          <p:cNvSpPr txBox="1">
            <a:spLocks noChangeArrowheads="1"/>
          </p:cNvSpPr>
          <p:nvPr/>
        </p:nvSpPr>
        <p:spPr bwMode="auto">
          <a:xfrm>
            <a:off x="3124200" y="6858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Dua potensi manusia</a:t>
            </a:r>
          </a:p>
        </p:txBody>
      </p:sp>
      <p:sp>
        <p:nvSpPr>
          <p:cNvPr id="10253" name="AutoShape 20"/>
          <p:cNvSpPr>
            <a:spLocks noChangeArrowheads="1"/>
          </p:cNvSpPr>
          <p:nvPr/>
        </p:nvSpPr>
        <p:spPr bwMode="auto">
          <a:xfrm>
            <a:off x="4114800" y="1600200"/>
            <a:ext cx="990600" cy="762000"/>
          </a:xfrm>
          <a:prstGeom prst="rightArrow">
            <a:avLst>
              <a:gd name="adj1" fmla="val 50000"/>
              <a:gd name="adj2" fmla="val 32500"/>
            </a:avLst>
          </a:prstGeom>
          <a:solidFill>
            <a:srgbClr val="0F3D0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230" name="AutoShape 21"/>
          <p:cNvSpPr>
            <a:spLocks noChangeArrowheads="1"/>
          </p:cNvSpPr>
          <p:nvPr/>
        </p:nvSpPr>
        <p:spPr bwMode="auto">
          <a:xfrm>
            <a:off x="1828800" y="990600"/>
            <a:ext cx="6096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F3D0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1</a:t>
            </a:r>
          </a:p>
        </p:txBody>
      </p:sp>
      <p:sp>
        <p:nvSpPr>
          <p:cNvPr id="10255" name="AutoShape 22"/>
          <p:cNvSpPr>
            <a:spLocks noChangeArrowheads="1"/>
          </p:cNvSpPr>
          <p:nvPr/>
        </p:nvSpPr>
        <p:spPr bwMode="auto">
          <a:xfrm>
            <a:off x="7315200" y="2743200"/>
            <a:ext cx="609600" cy="685800"/>
          </a:xfrm>
          <a:prstGeom prst="downArrow">
            <a:avLst>
              <a:gd name="adj1" fmla="val 50000"/>
              <a:gd name="adj2" fmla="val 28125"/>
            </a:avLst>
          </a:prstGeom>
          <a:solidFill>
            <a:srgbClr val="0F3D0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232" name="AutoShape 23"/>
          <p:cNvSpPr>
            <a:spLocks noChangeArrowheads="1"/>
          </p:cNvSpPr>
          <p:nvPr/>
        </p:nvSpPr>
        <p:spPr bwMode="auto">
          <a:xfrm>
            <a:off x="5486400" y="3505200"/>
            <a:ext cx="609600" cy="6858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0F3D0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233" name="Text Box 24"/>
          <p:cNvSpPr txBox="1">
            <a:spLocks noChangeArrowheads="1"/>
          </p:cNvSpPr>
          <p:nvPr/>
        </p:nvSpPr>
        <p:spPr bwMode="auto">
          <a:xfrm>
            <a:off x="4210050" y="3505200"/>
            <a:ext cx="1219200" cy="6715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Konsep</a:t>
            </a:r>
            <a:r>
              <a:rPr lang="en-US">
                <a:latin typeface="Arial" charset="0"/>
              </a:rPr>
              <a:t> (concept)</a:t>
            </a:r>
          </a:p>
        </p:txBody>
      </p:sp>
      <p:sp>
        <p:nvSpPr>
          <p:cNvPr id="9234" name="Text Box 25"/>
          <p:cNvSpPr txBox="1">
            <a:spLocks noChangeArrowheads="1"/>
          </p:cNvSpPr>
          <p:nvPr/>
        </p:nvSpPr>
        <p:spPr bwMode="auto">
          <a:xfrm>
            <a:off x="2209800" y="3336925"/>
            <a:ext cx="1354138" cy="8842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FF00"/>
                </a:solidFill>
                <a:latin typeface="Arial" charset="0"/>
              </a:rPr>
              <a:t>Teori</a:t>
            </a:r>
            <a:r>
              <a:rPr lang="en-US" sz="2000" b="1" dirty="0">
                <a:solidFill>
                  <a:srgbClr val="FFFF00"/>
                </a:solidFill>
                <a:latin typeface="Arial" charset="0"/>
              </a:rPr>
              <a:t>  </a:t>
            </a:r>
            <a:r>
              <a:rPr lang="en-US" dirty="0">
                <a:solidFill>
                  <a:srgbClr val="FFFF00"/>
                </a:solidFill>
                <a:latin typeface="Arial" charset="0"/>
              </a:rPr>
              <a:t>(theory)</a:t>
            </a:r>
            <a:r>
              <a:rPr lang="en-US" sz="2000" b="1" dirty="0">
                <a:solidFill>
                  <a:srgbClr val="FFFF00"/>
                </a:solidFill>
                <a:latin typeface="Arial" charset="0"/>
              </a:rPr>
              <a:t> </a:t>
            </a:r>
          </a:p>
        </p:txBody>
      </p:sp>
      <p:sp>
        <p:nvSpPr>
          <p:cNvPr id="9235" name="Text Box 26"/>
          <p:cNvSpPr txBox="1">
            <a:spLocks noChangeArrowheads="1"/>
          </p:cNvSpPr>
          <p:nvPr/>
        </p:nvSpPr>
        <p:spPr bwMode="auto">
          <a:xfrm>
            <a:off x="1981200" y="4398963"/>
            <a:ext cx="1676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Teori tercipta dari akumulasi rumpunan konsep</a:t>
            </a:r>
          </a:p>
        </p:txBody>
      </p:sp>
      <p:sp>
        <p:nvSpPr>
          <p:cNvPr id="9236" name="Text Box 27"/>
          <p:cNvSpPr txBox="1">
            <a:spLocks noChangeArrowheads="1"/>
          </p:cNvSpPr>
          <p:nvPr/>
        </p:nvSpPr>
        <p:spPr bwMode="auto">
          <a:xfrm>
            <a:off x="0" y="4418013"/>
            <a:ext cx="1676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Ilmu lahir dari akumulasi rumpunan teori</a:t>
            </a:r>
          </a:p>
        </p:txBody>
      </p:sp>
      <p:sp>
        <p:nvSpPr>
          <p:cNvPr id="9237" name="AutoShape 28"/>
          <p:cNvSpPr>
            <a:spLocks noChangeArrowheads="1"/>
          </p:cNvSpPr>
          <p:nvPr/>
        </p:nvSpPr>
        <p:spPr bwMode="auto">
          <a:xfrm>
            <a:off x="6934200" y="990600"/>
            <a:ext cx="6096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F3D0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2</a:t>
            </a:r>
          </a:p>
        </p:txBody>
      </p:sp>
      <p:sp>
        <p:nvSpPr>
          <p:cNvPr id="9238" name="Text Box 29"/>
          <p:cNvSpPr txBox="1">
            <a:spLocks noChangeArrowheads="1"/>
          </p:cNvSpPr>
          <p:nvPr/>
        </p:nvSpPr>
        <p:spPr bwMode="auto">
          <a:xfrm>
            <a:off x="6858000" y="2833688"/>
            <a:ext cx="1600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Mengha silkan</a:t>
            </a:r>
          </a:p>
        </p:txBody>
      </p:sp>
      <p:sp>
        <p:nvSpPr>
          <p:cNvPr id="9239" name="AutoShape 30"/>
          <p:cNvSpPr>
            <a:spLocks noChangeArrowheads="1"/>
          </p:cNvSpPr>
          <p:nvPr/>
        </p:nvSpPr>
        <p:spPr bwMode="auto">
          <a:xfrm>
            <a:off x="3605213" y="3505200"/>
            <a:ext cx="609600" cy="6858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0F3D0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id-ID"/>
          </a:p>
        </p:txBody>
      </p:sp>
      <p:sp>
        <p:nvSpPr>
          <p:cNvPr id="9240" name="AutoShape 31"/>
          <p:cNvSpPr>
            <a:spLocks noChangeArrowheads="1"/>
          </p:cNvSpPr>
          <p:nvPr/>
        </p:nvSpPr>
        <p:spPr bwMode="auto">
          <a:xfrm>
            <a:off x="1524000" y="3505200"/>
            <a:ext cx="609600" cy="6858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0F3D0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265" name="Slide Number Placeholder 3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1EF5B3-0A1E-477B-A465-1632D93A165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266" name="Footer Placeholder 32"/>
          <p:cNvSpPr>
            <a:spLocks noGrp="1"/>
          </p:cNvSpPr>
          <p:nvPr>
            <p:ph type="ftr" sz="quarter" idx="11"/>
          </p:nvPr>
        </p:nvSpPr>
        <p:spPr>
          <a:xfrm>
            <a:off x="2643188" y="6278563"/>
            <a:ext cx="3376612" cy="457200"/>
          </a:xfrm>
          <a:noFill/>
        </p:spPr>
        <p:txBody>
          <a:bodyPr/>
          <a:lstStyle/>
          <a:p>
            <a:r>
              <a:rPr lang="pt-BR" dirty="0" smtClean="0"/>
              <a:t>M. Judi Mukzam ,TOA,  Bab I, Pendahuluan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25" grpId="0" animBg="1"/>
      <p:bldP spid="9227" grpId="0"/>
      <p:bldP spid="9230" grpId="0" animBg="1"/>
      <p:bldP spid="9232" grpId="0" animBg="1"/>
      <p:bldP spid="9233" grpId="0" animBg="1"/>
      <p:bldP spid="9234" grpId="0" animBg="1"/>
      <p:bldP spid="9235" grpId="0"/>
      <p:bldP spid="9236" grpId="0"/>
      <p:bldP spid="9237" grpId="0" animBg="1"/>
      <p:bldP spid="9238" grpId="0"/>
      <p:bldP spid="9239" grpId="0" animBg="1"/>
      <p:bldP spid="92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14337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2800" b="1" dirty="0" err="1" smtClean="0"/>
              <a:t>Penjelasan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gambar</a:t>
            </a:r>
            <a:r>
              <a:rPr lang="en-US" sz="2800" b="1" dirty="0" smtClean="0"/>
              <a:t> 1.1 </a:t>
            </a:r>
            <a:endParaRPr lang="en-US" sz="2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57298"/>
            <a:ext cx="8401050" cy="5329238"/>
          </a:xfrm>
        </p:spPr>
        <p:txBody>
          <a:bodyPr/>
          <a:lstStyle/>
          <a:p>
            <a:pPr marL="514350" indent="-457200">
              <a:buFont typeface="+mj-lt"/>
              <a:buAutoNum type="arabicPeriod"/>
              <a:defRPr/>
            </a:pPr>
            <a:r>
              <a:rPr lang="en-US" sz="2400" b="1" i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Knower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adalah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kesadaran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atau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</a:rPr>
              <a:t>kemampuan</a:t>
            </a:r>
            <a:r>
              <a:rPr lang="en-US" sz="2400" b="1" i="1" dirty="0" smtClean="0">
                <a:solidFill>
                  <a:schemeClr val="tx1"/>
                </a:solidFill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i="1" dirty="0" smtClean="0">
                <a:solidFill>
                  <a:schemeClr val="tx1"/>
                </a:solidFill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</a:rPr>
              <a:t>mengetahui</a:t>
            </a:r>
            <a:r>
              <a:rPr lang="en-US" sz="2400" b="1" i="1" dirty="0" smtClean="0">
                <a:solidFill>
                  <a:schemeClr val="tx1"/>
                </a:solidFill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</a:rPr>
              <a:t>sesuatu</a:t>
            </a:r>
            <a:r>
              <a:rPr lang="en-US" sz="2400" b="1" i="1" dirty="0" smtClean="0">
                <a:solidFill>
                  <a:schemeClr val="tx1"/>
                </a:solidFill>
              </a:rPr>
              <a:t>. </a:t>
            </a:r>
            <a:r>
              <a:rPr lang="en-US" sz="2400" b="1" dirty="0" err="1" smtClean="0">
                <a:solidFill>
                  <a:schemeClr val="tx1"/>
                </a:solidFill>
              </a:rPr>
              <a:t>Kesadaran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dapat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dialami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manusia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dapat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dibagi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tiga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jenis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yaitu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</a:rPr>
              <a:t>kesadaran</a:t>
            </a:r>
            <a:r>
              <a:rPr lang="en-US" sz="2400" b="1" i="1" dirty="0" smtClean="0">
                <a:solidFill>
                  <a:schemeClr val="tx1"/>
                </a:solidFill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</a:rPr>
              <a:t>indr</a:t>
            </a:r>
            <a:r>
              <a:rPr lang="en-US" sz="2400" b="1" dirty="0" err="1" smtClean="0">
                <a:solidFill>
                  <a:schemeClr val="tx1"/>
                </a:solidFill>
              </a:rPr>
              <a:t>awi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en-US" sz="2400" b="1" dirty="0" err="1" smtClean="0">
                <a:solidFill>
                  <a:schemeClr val="tx1"/>
                </a:solidFill>
              </a:rPr>
              <a:t>dunia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nyata</a:t>
            </a:r>
            <a:r>
              <a:rPr lang="en-US" sz="2400" b="1" dirty="0" smtClean="0">
                <a:solidFill>
                  <a:schemeClr val="tx1"/>
                </a:solidFill>
              </a:rPr>
              <a:t>), </a:t>
            </a:r>
            <a:r>
              <a:rPr lang="en-US" sz="2400" b="1" i="1" dirty="0" err="1" smtClean="0">
                <a:solidFill>
                  <a:schemeClr val="tx1"/>
                </a:solidFill>
              </a:rPr>
              <a:t>kesadaran</a:t>
            </a:r>
            <a:r>
              <a:rPr lang="en-US" sz="2400" b="1" i="1" dirty="0" smtClean="0">
                <a:solidFill>
                  <a:schemeClr val="tx1"/>
                </a:solidFill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</a:rPr>
              <a:t>akal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en-US" sz="2400" b="1" dirty="0" err="1" smtClean="0">
                <a:solidFill>
                  <a:schemeClr val="tx1"/>
                </a:solidFill>
              </a:rPr>
              <a:t>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pikiran</a:t>
            </a:r>
            <a:r>
              <a:rPr lang="en-US" sz="2400" b="1" dirty="0" smtClean="0">
                <a:solidFill>
                  <a:schemeClr val="tx1"/>
                </a:solidFill>
              </a:rPr>
              <a:t>), 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</a:rPr>
              <a:t>kesadaran</a:t>
            </a:r>
            <a:r>
              <a:rPr lang="en-US" sz="2400" b="1" i="1" dirty="0" smtClean="0">
                <a:solidFill>
                  <a:schemeClr val="tx1"/>
                </a:solidFill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</a:rPr>
              <a:t>rohani</a:t>
            </a:r>
            <a:r>
              <a:rPr lang="en-US" sz="2400" b="1" i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(</a:t>
            </a:r>
            <a:r>
              <a:rPr lang="en-US" sz="2400" b="1" dirty="0" err="1" smtClean="0">
                <a:solidFill>
                  <a:schemeClr val="tx1"/>
                </a:solidFill>
              </a:rPr>
              <a:t>dunia</a:t>
            </a:r>
            <a:r>
              <a:rPr lang="en-US" sz="2400" b="1" dirty="0" smtClean="0">
                <a:solidFill>
                  <a:schemeClr val="tx1"/>
                </a:solidFill>
              </a:rPr>
              <a:t> rasa)</a:t>
            </a:r>
          </a:p>
          <a:p>
            <a:pPr marL="514350" indent="-457200">
              <a:buFont typeface="+mj-lt"/>
              <a:buAutoNum type="arabicPeriod"/>
              <a:defRPr/>
            </a:pPr>
            <a:r>
              <a:rPr lang="en-US" sz="2400" b="1" i="1" spc="-100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Knowing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adalah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kemampuan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berfikir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atau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menalar</a:t>
            </a:r>
            <a:r>
              <a:rPr lang="en-US" sz="2400" b="1" spc="-100" dirty="0" smtClean="0">
                <a:solidFill>
                  <a:schemeClr val="tx1"/>
                </a:solidFill>
              </a:rPr>
              <a:t> </a:t>
            </a:r>
            <a:r>
              <a:rPr lang="en-US" sz="2400" b="1" spc="-100" dirty="0" err="1" smtClean="0">
                <a:solidFill>
                  <a:schemeClr val="tx1"/>
                </a:solidFill>
              </a:rPr>
              <a:t>sesuatu</a:t>
            </a:r>
            <a:r>
              <a:rPr lang="en-US" sz="2400" b="1" spc="-100" dirty="0" smtClean="0">
                <a:solidFill>
                  <a:schemeClr val="tx1"/>
                </a:solidFill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</a:rPr>
              <a:t>Kongnitif</a:t>
            </a:r>
            <a:r>
              <a:rPr lang="en-US" sz="2400" b="1" i="1" dirty="0" smtClean="0">
                <a:solidFill>
                  <a:schemeClr val="tx1"/>
                </a:solidFill>
              </a:rPr>
              <a:t>,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yaitu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kemampuan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menalar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atau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berfikir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terha</a:t>
            </a:r>
            <a:r>
              <a:rPr lang="en-US" sz="2400" b="1" dirty="0" smtClean="0">
                <a:solidFill>
                  <a:schemeClr val="tx1"/>
                </a:solidFill>
              </a:rPr>
              <a:t>-dap </a:t>
            </a:r>
            <a:r>
              <a:rPr lang="en-US" sz="2400" b="1" dirty="0" err="1" smtClean="0">
                <a:solidFill>
                  <a:schemeClr val="tx1"/>
                </a:solidFill>
              </a:rPr>
              <a:t>sesuatu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aksi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reaksi</a:t>
            </a:r>
            <a:r>
              <a:rPr lang="en-US" sz="2400" b="1" dirty="0" smtClean="0">
                <a:solidFill>
                  <a:schemeClr val="tx1"/>
                </a:solidFill>
              </a:rPr>
              <a:t>.  </a:t>
            </a:r>
            <a:r>
              <a:rPr lang="en-US" sz="2400" b="1" i="1" dirty="0" err="1" smtClean="0">
                <a:solidFill>
                  <a:schemeClr val="tx1"/>
                </a:solidFill>
              </a:rPr>
              <a:t>Afektif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yaitu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kemampuan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merasakan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apa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telah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diketahui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</a:rPr>
              <a:t>Konatif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yaitu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kemampuan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mencapai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apa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dirasakan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  <a:endParaRPr lang="en-US" sz="2400" b="1" i="1" dirty="0" smtClean="0">
              <a:solidFill>
                <a:schemeClr val="tx1"/>
              </a:solidFill>
            </a:endParaRPr>
          </a:p>
          <a:p>
            <a:pPr marL="393700" indent="-336550"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Apabila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keterkaitan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</a:rPr>
              <a:t>ini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menciptakan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keeratan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keutuhan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bulat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maka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lahirlah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pengetahuan</a:t>
            </a:r>
            <a:r>
              <a:rPr lang="en-US" sz="2400" b="1" i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terhadap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sesuatu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  <a:r>
              <a:rPr lang="en-US" sz="2400" b="1" dirty="0" err="1" smtClean="0">
                <a:solidFill>
                  <a:schemeClr val="tx1"/>
                </a:solidFill>
              </a:rPr>
              <a:t>Pengetahuan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adalah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sesuatu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diketahui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1268" name="Footer Placehold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  <p:sp>
        <p:nvSpPr>
          <p:cNvPr id="1126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9F88D9-C9D8-42FA-AC8D-BD219E904120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58153B-84F6-459C-8D9B-89E495432EF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85720" y="1125538"/>
            <a:ext cx="8389968" cy="46069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b="1" dirty="0" err="1"/>
              <a:t>Akumulasi</a:t>
            </a:r>
            <a:r>
              <a:rPr lang="en-US" sz="2400" b="1" dirty="0"/>
              <a:t> </a:t>
            </a:r>
            <a:r>
              <a:rPr lang="en-US" sz="2400" b="1" dirty="0" err="1"/>
              <a:t>kumpulan</a:t>
            </a:r>
            <a:r>
              <a:rPr lang="en-US" sz="2400" b="1" dirty="0"/>
              <a:t> </a:t>
            </a:r>
            <a:r>
              <a:rPr lang="en-US" sz="2400" b="1" dirty="0" err="1"/>
              <a:t>pengetahuan</a:t>
            </a:r>
            <a:r>
              <a:rPr lang="en-US" sz="2400" b="1" dirty="0"/>
              <a:t> </a:t>
            </a:r>
            <a:r>
              <a:rPr lang="en-US" sz="2400" b="1" dirty="0" err="1"/>
              <a:t>disebut</a:t>
            </a:r>
            <a:r>
              <a:rPr lang="en-US" sz="2400" b="1" dirty="0"/>
              <a:t> </a:t>
            </a:r>
            <a:r>
              <a:rPr lang="en-US" sz="2400" b="1" dirty="0" err="1" smtClean="0"/>
              <a:t>konsep</a:t>
            </a:r>
            <a:r>
              <a:rPr lang="en-US" sz="2400" b="1" dirty="0" smtClean="0"/>
              <a:t>. </a:t>
            </a:r>
          </a:p>
          <a:p>
            <a:pPr lvl="1">
              <a:defRPr/>
            </a:pPr>
            <a:r>
              <a:rPr lang="en-US" sz="2400" b="1" dirty="0" err="1">
                <a:solidFill>
                  <a:schemeClr val="accent4">
                    <a:lumMod val="75000"/>
                  </a:schemeClr>
                </a:solidFill>
                <a:effectLst/>
              </a:rPr>
              <a:t>Konsep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merupakan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 smtClean="0">
                <a:effectLst/>
              </a:rPr>
              <a:t>pengetahuan</a:t>
            </a:r>
            <a:r>
              <a:rPr lang="en-US" sz="2400" b="1" dirty="0" smtClean="0">
                <a:effectLst/>
              </a:rPr>
              <a:t> </a:t>
            </a:r>
            <a:r>
              <a:rPr lang="en-US" sz="2400" b="1" dirty="0">
                <a:effectLst/>
              </a:rPr>
              <a:t>yang </a:t>
            </a:r>
            <a:r>
              <a:rPr lang="en-US" sz="2400" b="1" dirty="0" err="1">
                <a:effectLst/>
              </a:rPr>
              <a:t>dapat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digunakan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untuk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menggambarkan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secara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abstrak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suatu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fenomena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sosial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maupun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alam</a:t>
            </a:r>
            <a:r>
              <a:rPr lang="en-US" sz="2400" b="1" dirty="0">
                <a:effectLst/>
              </a:rPr>
              <a:t>. </a:t>
            </a:r>
            <a:r>
              <a:rPr lang="en-US" sz="2400" b="1" dirty="0" err="1">
                <a:effectLst/>
              </a:rPr>
              <a:t>Konsep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tersebut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dapat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dinyatakan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dalam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lambang</a:t>
            </a:r>
            <a:r>
              <a:rPr lang="en-US" sz="2400" b="1" dirty="0">
                <a:effectLst/>
              </a:rPr>
              <a:t>, </a:t>
            </a:r>
            <a:r>
              <a:rPr lang="en-US" sz="2400" b="1" dirty="0" err="1">
                <a:effectLst/>
              </a:rPr>
              <a:t>kata</a:t>
            </a:r>
            <a:r>
              <a:rPr lang="en-US" sz="2400" b="1" dirty="0">
                <a:effectLst/>
              </a:rPr>
              <a:t> – </a:t>
            </a:r>
            <a:r>
              <a:rPr lang="en-US" sz="2400" b="1" dirty="0" err="1">
                <a:effectLst/>
              </a:rPr>
              <a:t>kata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atau</a:t>
            </a:r>
            <a:r>
              <a:rPr lang="en-US" sz="2400" b="1" dirty="0">
                <a:effectLst/>
              </a:rPr>
              <a:t> symbol </a:t>
            </a:r>
            <a:endParaRPr lang="en-US" sz="2400" b="1" dirty="0" smtClean="0">
              <a:effectLst/>
            </a:endParaRPr>
          </a:p>
          <a:p>
            <a:pPr>
              <a:defRPr/>
            </a:pPr>
            <a:r>
              <a:rPr lang="en-US" sz="2400" b="1" dirty="0" err="1" smtClean="0"/>
              <a:t>Akumulasi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rumpunan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konsep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disebut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teori</a:t>
            </a:r>
            <a:r>
              <a:rPr lang="en-US" sz="2400" b="1" dirty="0" smtClean="0"/>
              <a:t>.</a:t>
            </a:r>
            <a:r>
              <a:rPr lang="en-US" sz="2400" b="1" dirty="0">
                <a:effectLst/>
              </a:rPr>
              <a:t> </a:t>
            </a:r>
            <a:endParaRPr lang="en-US" sz="2400" b="1" dirty="0" smtClean="0">
              <a:effectLst/>
            </a:endParaRPr>
          </a:p>
          <a:p>
            <a:pPr lvl="1">
              <a:defRPr/>
            </a:pPr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  <a:effectLst/>
              </a:rPr>
              <a:t>Teori</a:t>
            </a:r>
            <a:r>
              <a:rPr lang="en-US" sz="2400" b="1" dirty="0" smtClean="0">
                <a:effectLst/>
              </a:rPr>
              <a:t> </a:t>
            </a:r>
            <a:r>
              <a:rPr lang="en-US" sz="2400" b="1" dirty="0" err="1" smtClean="0">
                <a:effectLst/>
              </a:rPr>
              <a:t>merupakan</a:t>
            </a:r>
            <a:r>
              <a:rPr lang="en-US" sz="2400" b="1" dirty="0" smtClean="0">
                <a:effectLst/>
              </a:rPr>
              <a:t> </a:t>
            </a:r>
            <a:r>
              <a:rPr lang="en-US" sz="2400" b="1" dirty="0" err="1" smtClean="0">
                <a:effectLst/>
              </a:rPr>
              <a:t>pengetahuan</a:t>
            </a:r>
            <a:r>
              <a:rPr lang="en-US" sz="2400" b="1" dirty="0" smtClean="0">
                <a:effectLst/>
              </a:rPr>
              <a:t> </a:t>
            </a:r>
            <a:r>
              <a:rPr lang="en-US" sz="2400" b="1" dirty="0" err="1">
                <a:effectLst/>
              </a:rPr>
              <a:t>ilmiah</a:t>
            </a:r>
            <a:r>
              <a:rPr lang="en-US" sz="2400" b="1" dirty="0">
                <a:effectLst/>
              </a:rPr>
              <a:t> yang </a:t>
            </a:r>
            <a:r>
              <a:rPr lang="en-US" sz="2400" b="1" dirty="0" err="1" smtClean="0">
                <a:effectLst/>
              </a:rPr>
              <a:t>bersifat</a:t>
            </a:r>
            <a:r>
              <a:rPr lang="en-US" sz="2400" b="1" dirty="0" smtClean="0">
                <a:effectLst/>
              </a:rPr>
              <a:t> </a:t>
            </a:r>
            <a:r>
              <a:rPr lang="en-US" sz="2400" b="1" dirty="0" err="1">
                <a:effectLst/>
              </a:rPr>
              <a:t>utuh</a:t>
            </a:r>
            <a:r>
              <a:rPr lang="en-US" sz="2400" b="1" dirty="0">
                <a:effectLst/>
              </a:rPr>
              <a:t>, </a:t>
            </a:r>
            <a:r>
              <a:rPr lang="en-US" sz="2400" b="1" dirty="0" err="1">
                <a:effectLst/>
              </a:rPr>
              <a:t>konsisten</a:t>
            </a:r>
            <a:r>
              <a:rPr lang="en-US" sz="2400" b="1" dirty="0">
                <a:effectLst/>
              </a:rPr>
              <a:t>, universal, </a:t>
            </a:r>
            <a:r>
              <a:rPr lang="en-US" sz="2400" b="1" dirty="0" err="1">
                <a:effectLst/>
              </a:rPr>
              <a:t>dan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keberadaannya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tidak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absolut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smtClean="0">
                <a:effectLst/>
              </a:rPr>
              <a:t>, </a:t>
            </a:r>
            <a:r>
              <a:rPr lang="en-US" sz="2400" b="1" dirty="0" err="1">
                <a:effectLst/>
              </a:rPr>
              <a:t>artinya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tidak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selamanya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benar</a:t>
            </a:r>
            <a:r>
              <a:rPr lang="en-US" sz="2400" b="1" dirty="0">
                <a:effectLst/>
              </a:rPr>
              <a:t>.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err="1" smtClean="0"/>
              <a:t>Akumulasi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rumpunan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teori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disebut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ilmu</a:t>
            </a:r>
            <a:r>
              <a:rPr lang="en-US" sz="2400" b="1" dirty="0" smtClean="0"/>
              <a:t>. </a:t>
            </a:r>
          </a:p>
          <a:p>
            <a:pPr lvl="1">
              <a:defRPr/>
            </a:pPr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  <a:effectLst/>
              </a:rPr>
              <a:t>Ilmu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adalah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pengetahuan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tentang</a:t>
            </a:r>
            <a:r>
              <a:rPr lang="en-US" sz="2400" b="1" dirty="0" smtClean="0"/>
              <a:t> </a:t>
            </a:r>
            <a:r>
              <a:rPr lang="en-US" sz="2400" b="1" dirty="0" err="1"/>
              <a:t>suatu</a:t>
            </a:r>
            <a:r>
              <a:rPr lang="en-US" sz="2400" b="1" dirty="0"/>
              <a:t> </a:t>
            </a:r>
            <a:r>
              <a:rPr lang="en-US" sz="2400" b="1" dirty="0" err="1"/>
              <a:t>bidang</a:t>
            </a:r>
            <a:r>
              <a:rPr lang="en-US" sz="2400" b="1" dirty="0"/>
              <a:t> </a:t>
            </a:r>
            <a:r>
              <a:rPr lang="en-US" sz="2400" b="1" dirty="0" err="1"/>
              <a:t>yg</a:t>
            </a:r>
            <a:r>
              <a:rPr lang="en-US" sz="2400" b="1" dirty="0"/>
              <a:t> </a:t>
            </a:r>
            <a:r>
              <a:rPr lang="en-US" sz="2400" b="1" dirty="0" err="1"/>
              <a:t>disusun</a:t>
            </a:r>
            <a:r>
              <a:rPr lang="en-US" sz="2400" b="1" dirty="0"/>
              <a:t> </a:t>
            </a:r>
            <a:r>
              <a:rPr lang="en-US" sz="2400" b="1" dirty="0" err="1"/>
              <a:t>secara</a:t>
            </a:r>
            <a:r>
              <a:rPr lang="en-US" sz="2400" b="1" dirty="0"/>
              <a:t> </a:t>
            </a:r>
            <a:r>
              <a:rPr lang="en-US" sz="2400" b="1" dirty="0" err="1"/>
              <a:t>bersistem</a:t>
            </a:r>
            <a:r>
              <a:rPr lang="en-US" sz="2400" b="1" dirty="0"/>
              <a:t> </a:t>
            </a:r>
            <a:r>
              <a:rPr lang="en-US" sz="2400" b="1" dirty="0" err="1"/>
              <a:t>menurut</a:t>
            </a:r>
            <a:r>
              <a:rPr lang="en-US" sz="2400" b="1" dirty="0"/>
              <a:t>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tertentu</a:t>
            </a:r>
            <a:r>
              <a:rPr lang="en-US" sz="2400" b="1" dirty="0"/>
              <a:t>, </a:t>
            </a:r>
            <a:r>
              <a:rPr lang="en-US" sz="2400" b="1" dirty="0" err="1"/>
              <a:t>yg</a:t>
            </a:r>
            <a:r>
              <a:rPr lang="en-US" sz="2400" b="1" dirty="0"/>
              <a:t> </a:t>
            </a:r>
            <a:r>
              <a:rPr lang="en-US" sz="2400" b="1" dirty="0" err="1"/>
              <a:t>dapat</a:t>
            </a:r>
            <a:r>
              <a:rPr lang="en-US" sz="2400" b="1" dirty="0"/>
              <a:t> </a:t>
            </a:r>
            <a:r>
              <a:rPr lang="en-US" sz="2400" b="1" dirty="0" err="1"/>
              <a:t>digunakan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menerangkan</a:t>
            </a:r>
            <a:r>
              <a:rPr lang="en-US" sz="2400" b="1" dirty="0"/>
              <a:t> </a:t>
            </a:r>
            <a:r>
              <a:rPr lang="en-US" sz="2400" b="1" dirty="0" err="1"/>
              <a:t>gejala</a:t>
            </a:r>
            <a:r>
              <a:rPr lang="en-US" sz="2400" b="1" dirty="0"/>
              <a:t> </a:t>
            </a:r>
            <a:r>
              <a:rPr lang="en-US" sz="2400" b="1" dirty="0" err="1"/>
              <a:t>tertentu</a:t>
            </a:r>
            <a:r>
              <a:rPr lang="en-US" sz="2400" b="1" dirty="0"/>
              <a:t> </a:t>
            </a:r>
            <a:r>
              <a:rPr lang="en-US" sz="2400" b="1" dirty="0" err="1"/>
              <a:t>di</a:t>
            </a:r>
            <a:r>
              <a:rPr lang="en-US" sz="2400" b="1" dirty="0"/>
              <a:t> </a:t>
            </a:r>
            <a:r>
              <a:rPr lang="en-US" sz="2400" b="1" dirty="0" err="1"/>
              <a:t>bidang</a:t>
            </a:r>
            <a:r>
              <a:rPr lang="en-US" sz="2400" b="1" dirty="0"/>
              <a:t> (</a:t>
            </a:r>
            <a:r>
              <a:rPr lang="en-US" sz="2400" b="1" dirty="0" err="1"/>
              <a:t>pengetahuan</a:t>
            </a:r>
            <a:r>
              <a:rPr lang="en-US" sz="2400" b="1" dirty="0"/>
              <a:t>) </a:t>
            </a:r>
            <a:r>
              <a:rPr lang="en-US" sz="2400" b="1" dirty="0" err="1"/>
              <a:t>itu</a:t>
            </a: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0BC8BA-93A5-4A85-8BEA-BEFFEE96162A}" type="slidenum">
              <a:rPr lang="en-US" smtClean="0"/>
              <a:pPr/>
              <a:t>7</a:t>
            </a:fld>
            <a:endParaRPr lang="en-US" smtClean="0"/>
          </a:p>
        </p:txBody>
      </p:sp>
      <p:pic>
        <p:nvPicPr>
          <p:cNvPr id="1331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-36513" y="1484313"/>
            <a:ext cx="2808288" cy="5030787"/>
          </a:xfrm>
          <a:noFill/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143000"/>
          </a:xfrm>
          <a:solidFill>
            <a:srgbClr val="FFC000"/>
          </a:solidFill>
        </p:spPr>
        <p:txBody>
          <a:bodyPr/>
          <a:lstStyle/>
          <a:p>
            <a:pPr>
              <a:defRPr/>
            </a:pPr>
            <a:r>
              <a:rPr lang="en-US" smtClean="0"/>
              <a:t>ORGANISASI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2771775" y="1600200"/>
            <a:ext cx="5915025" cy="4637088"/>
          </a:xfrm>
        </p:spPr>
        <p:txBody>
          <a:bodyPr/>
          <a:lstStyle/>
          <a:p>
            <a:pPr>
              <a:defRPr/>
            </a:pP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sesuatu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tak</a:t>
            </a:r>
            <a:r>
              <a:rPr lang="en-US" sz="2400" dirty="0" smtClean="0"/>
              <a:t> </a:t>
            </a:r>
            <a:r>
              <a:rPr lang="en-US" sz="2400" dirty="0" err="1" smtClean="0"/>
              <a:t>ter-pisahkan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kehidupan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, </a:t>
            </a:r>
            <a:r>
              <a:rPr lang="en-US" sz="2400" dirty="0" err="1" smtClean="0"/>
              <a:t>sejak</a:t>
            </a:r>
            <a:r>
              <a:rPr lang="en-US" sz="2400" dirty="0" smtClean="0"/>
              <a:t> </a:t>
            </a:r>
            <a:r>
              <a:rPr lang="en-US" sz="2400" dirty="0" err="1" smtClean="0"/>
              <a:t>lahir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mati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sesuatu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abstrak</a:t>
            </a:r>
            <a:r>
              <a:rPr lang="en-US" sz="2400" dirty="0" smtClean="0"/>
              <a:t>. </a:t>
            </a:r>
            <a:r>
              <a:rPr lang="en-US" sz="2400" dirty="0" err="1" smtClean="0"/>
              <a:t>Keberadaannya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dirasakan</a:t>
            </a:r>
            <a:r>
              <a:rPr lang="en-US" sz="2400" dirty="0" smtClean="0"/>
              <a:t> </a:t>
            </a:r>
            <a:r>
              <a:rPr lang="en-US" sz="2400" dirty="0" err="1" smtClean="0"/>
              <a:t>hampir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spc="-150" dirty="0" err="1" smtClean="0"/>
              <a:t>aspek</a:t>
            </a:r>
            <a:r>
              <a:rPr lang="en-US" sz="2400" spc="-150" dirty="0" smtClean="0"/>
              <a:t> </a:t>
            </a:r>
            <a:r>
              <a:rPr lang="en-US" sz="2400" spc="-150" dirty="0" err="1" smtClean="0"/>
              <a:t>kehidupan</a:t>
            </a:r>
            <a:r>
              <a:rPr lang="en-US" sz="2400" spc="-150" dirty="0" smtClean="0"/>
              <a:t> </a:t>
            </a:r>
            <a:r>
              <a:rPr lang="en-US" sz="2400" spc="-150" dirty="0" err="1" smtClean="0"/>
              <a:t>manusia</a:t>
            </a:r>
            <a:r>
              <a:rPr lang="en-US" sz="2400" spc="-150" dirty="0" smtClean="0"/>
              <a:t>, </a:t>
            </a:r>
            <a:r>
              <a:rPr lang="en-US" sz="2400" spc="-150" dirty="0" err="1" smtClean="0"/>
              <a:t>walaupun</a:t>
            </a:r>
            <a:r>
              <a:rPr lang="en-US" sz="2400" spc="-150" dirty="0" smtClean="0"/>
              <a:t> </a:t>
            </a:r>
            <a:r>
              <a:rPr lang="en-US" sz="2400" dirty="0" err="1" smtClean="0"/>
              <a:t>organisasinya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dilihat</a:t>
            </a:r>
            <a:r>
              <a:rPr lang="en-US" sz="2400" dirty="0" smtClean="0"/>
              <a:t> </a:t>
            </a:r>
            <a:r>
              <a:rPr lang="en-US" sz="2400" dirty="0" err="1" smtClean="0"/>
              <a:t>ataupun</a:t>
            </a:r>
            <a:r>
              <a:rPr lang="en-US" sz="2400" dirty="0" smtClean="0"/>
              <a:t> </a:t>
            </a:r>
            <a:r>
              <a:rPr lang="en-US" sz="2400" dirty="0" err="1" smtClean="0"/>
              <a:t>diraba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abstrak</a:t>
            </a:r>
            <a:r>
              <a:rPr lang="en-US" sz="2400" dirty="0" smtClean="0"/>
              <a:t> </a:t>
            </a:r>
            <a:r>
              <a:rPr lang="en-US" sz="2400" dirty="0" err="1" smtClean="0"/>
              <a:t>menyebabkan</a:t>
            </a:r>
            <a:r>
              <a:rPr lang="en-US" sz="2400" dirty="0" smtClean="0"/>
              <a:t> </a:t>
            </a:r>
            <a:r>
              <a:rPr lang="en-US" sz="2400" spc="-150" dirty="0" err="1" smtClean="0"/>
              <a:t>organisasi</a:t>
            </a:r>
            <a:r>
              <a:rPr lang="en-US" sz="2400" spc="-150" dirty="0" smtClean="0"/>
              <a:t> </a:t>
            </a:r>
            <a:r>
              <a:rPr lang="en-US" sz="2400" spc="-150" dirty="0" err="1" smtClean="0"/>
              <a:t>bisa</a:t>
            </a:r>
            <a:r>
              <a:rPr lang="en-US" sz="2400" spc="-150" dirty="0" smtClean="0"/>
              <a:t> </a:t>
            </a:r>
            <a:r>
              <a:rPr lang="en-US" sz="2400" spc="-150" dirty="0" err="1" smtClean="0"/>
              <a:t>dikaji</a:t>
            </a:r>
            <a:r>
              <a:rPr lang="en-US" sz="2400" spc="-150" dirty="0" smtClean="0"/>
              <a:t> </a:t>
            </a:r>
            <a:r>
              <a:rPr lang="en-US" sz="2400" spc="-150" dirty="0" err="1" smtClean="0"/>
              <a:t>dari</a:t>
            </a:r>
            <a:r>
              <a:rPr lang="en-US" sz="2400" spc="-150" dirty="0" smtClean="0"/>
              <a:t> </a:t>
            </a:r>
            <a:r>
              <a:rPr lang="en-US" sz="2400" spc="-150" dirty="0" err="1" smtClean="0"/>
              <a:t>berbagai</a:t>
            </a:r>
            <a:r>
              <a:rPr lang="en-US" sz="2400" spc="-150" dirty="0" smtClean="0"/>
              <a:t> </a:t>
            </a:r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dirty="0" smtClean="0"/>
              <a:t>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93037" cy="742950"/>
          </a:xfrm>
          <a:solidFill>
            <a:srgbClr val="FFC0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/>
              <a:t>DEFINISI ORGANISASI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5875"/>
            <a:ext cx="8507413" cy="547211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err="1" smtClean="0">
                <a:solidFill>
                  <a:schemeClr val="tx1"/>
                </a:solidFill>
              </a:rPr>
              <a:t>Robbin</a:t>
            </a:r>
            <a:r>
              <a:rPr lang="en-US" sz="2400" dirty="0" smtClean="0">
                <a:solidFill>
                  <a:schemeClr val="tx1"/>
                </a:solidFill>
              </a:rPr>
              <a:t> (1994:4) </a:t>
            </a:r>
            <a:r>
              <a:rPr lang="en-US" sz="2400" dirty="0" err="1" smtClean="0">
                <a:solidFill>
                  <a:schemeClr val="tx1"/>
                </a:solidFill>
              </a:rPr>
              <a:t>Organisasi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kesatuan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i="1" dirty="0" smtClean="0">
                <a:solidFill>
                  <a:schemeClr val="tx1"/>
                </a:solidFill>
              </a:rPr>
              <a:t>entity</a:t>
            </a:r>
            <a:r>
              <a:rPr lang="en-US" sz="2400" dirty="0" smtClean="0">
                <a:solidFill>
                  <a:schemeClr val="tx1"/>
                </a:solidFill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</a:rPr>
              <a:t>sosial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dikoordinasikan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secara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sadar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batasan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relatif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dapat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diidentifikasi</a:t>
            </a:r>
            <a:r>
              <a:rPr lang="en-US" sz="2400" dirty="0" smtClean="0">
                <a:solidFill>
                  <a:schemeClr val="tx1"/>
                </a:solidFill>
              </a:rPr>
              <a:t>, yang </a:t>
            </a:r>
            <a:r>
              <a:rPr lang="en-US" sz="2400" dirty="0" err="1" smtClean="0">
                <a:solidFill>
                  <a:schemeClr val="tx1"/>
                </a:solidFill>
              </a:rPr>
              <a:t>bekerja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dasar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relatif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terus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menerus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mencapai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tujuan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bersama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sekelompok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tujuan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200" i="1" dirty="0" err="1" smtClean="0">
                <a:solidFill>
                  <a:schemeClr val="tx1"/>
                </a:solidFill>
              </a:rPr>
              <a:t>Kesatuan</a:t>
            </a:r>
            <a:r>
              <a:rPr lang="en-US" sz="2200" i="1" dirty="0" smtClean="0">
                <a:solidFill>
                  <a:schemeClr val="tx1"/>
                </a:solidFill>
              </a:rPr>
              <a:t> </a:t>
            </a:r>
            <a:r>
              <a:rPr lang="en-US" sz="2200" i="1" dirty="0" err="1" smtClean="0">
                <a:solidFill>
                  <a:schemeClr val="tx1"/>
                </a:solidFill>
              </a:rPr>
              <a:t>sosial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berarti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bahwa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organisasi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terdiri</a:t>
            </a:r>
            <a:r>
              <a:rPr lang="en-US" sz="2200" dirty="0" smtClean="0">
                <a:solidFill>
                  <a:schemeClr val="tx1"/>
                </a:solidFill>
              </a:rPr>
              <a:t>  </a:t>
            </a:r>
            <a:r>
              <a:rPr lang="en-US" sz="2200" dirty="0" err="1" smtClean="0">
                <a:solidFill>
                  <a:schemeClr val="tx1"/>
                </a:solidFill>
              </a:rPr>
              <a:t>dari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orang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atau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kelompok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orang</a:t>
            </a:r>
            <a:r>
              <a:rPr lang="en-US" sz="2200" dirty="0" smtClean="0">
                <a:solidFill>
                  <a:schemeClr val="tx1"/>
                </a:solidFill>
              </a:rPr>
              <a:t> yang </a:t>
            </a:r>
            <a:r>
              <a:rPr lang="en-US" sz="2200" dirty="0" err="1" smtClean="0">
                <a:solidFill>
                  <a:schemeClr val="tx1"/>
                </a:solidFill>
              </a:rPr>
              <a:t>saling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berinteraksi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200" i="1" dirty="0" err="1" smtClean="0">
                <a:solidFill>
                  <a:schemeClr val="tx1"/>
                </a:solidFill>
              </a:rPr>
              <a:t>Secara</a:t>
            </a:r>
            <a:r>
              <a:rPr lang="en-US" sz="2200" i="1" dirty="0" smtClean="0">
                <a:solidFill>
                  <a:schemeClr val="tx1"/>
                </a:solidFill>
              </a:rPr>
              <a:t> </a:t>
            </a:r>
            <a:r>
              <a:rPr lang="en-US" sz="2200" i="1" dirty="0" err="1" smtClean="0">
                <a:solidFill>
                  <a:schemeClr val="tx1"/>
                </a:solidFill>
              </a:rPr>
              <a:t>sadar</a:t>
            </a:r>
            <a:r>
              <a:rPr lang="en-US" sz="2200" i="1" dirty="0" smtClean="0">
                <a:solidFill>
                  <a:schemeClr val="tx1"/>
                </a:solidFill>
              </a:rPr>
              <a:t> </a:t>
            </a:r>
            <a:r>
              <a:rPr lang="en-US" sz="2200" i="1" dirty="0" err="1" smtClean="0">
                <a:solidFill>
                  <a:schemeClr val="tx1"/>
                </a:solidFill>
              </a:rPr>
              <a:t>terkoordinasi</a:t>
            </a:r>
            <a:r>
              <a:rPr lang="en-US" sz="2200" i="1" dirty="0" smtClean="0">
                <a:solidFill>
                  <a:schemeClr val="tx1"/>
                </a:solidFill>
              </a:rPr>
              <a:t>  </a:t>
            </a:r>
            <a:r>
              <a:rPr lang="en-US" sz="2200" dirty="0" err="1" smtClean="0">
                <a:solidFill>
                  <a:schemeClr val="tx1"/>
                </a:solidFill>
              </a:rPr>
              <a:t>merujuk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pada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pengelolaan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organisasi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yaitu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manajemen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200" dirty="0" err="1" smtClean="0">
                <a:solidFill>
                  <a:schemeClr val="tx1"/>
                </a:solidFill>
              </a:rPr>
              <a:t>Organisasi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mempunyai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batasan</a:t>
            </a:r>
            <a:r>
              <a:rPr lang="en-US" sz="2200" dirty="0" smtClean="0">
                <a:solidFill>
                  <a:schemeClr val="tx1"/>
                </a:solidFill>
              </a:rPr>
              <a:t> yang </a:t>
            </a:r>
            <a:r>
              <a:rPr lang="en-US" sz="2200" dirty="0" err="1" smtClean="0">
                <a:solidFill>
                  <a:schemeClr val="tx1"/>
                </a:solidFill>
              </a:rPr>
              <a:t>jelas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dan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dapat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dipisahkan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dengan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lingkungannya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nb-NO" sz="2200" dirty="0" smtClean="0">
                <a:solidFill>
                  <a:schemeClr val="tx1"/>
                </a:solidFill>
              </a:rPr>
              <a:t>Orang-orang dalam organisasi mempunyai keterikatan yang terus menerus, </a:t>
            </a:r>
            <a:r>
              <a:rPr lang="nb-NO" sz="2200" spc="-150" dirty="0" smtClean="0">
                <a:solidFill>
                  <a:schemeClr val="tx1"/>
                </a:solidFill>
              </a:rPr>
              <a:t> </a:t>
            </a:r>
            <a:r>
              <a:rPr lang="it-IT" sz="2200" spc="-150" dirty="0" smtClean="0">
                <a:solidFill>
                  <a:schemeClr val="tx1"/>
                </a:solidFill>
              </a:rPr>
              <a:t>bukan sementara, temporer, atau terputus-putus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nb-NO" sz="2200" dirty="0" smtClean="0">
                <a:solidFill>
                  <a:schemeClr val="tx1"/>
                </a:solidFill>
              </a:rPr>
              <a:t>Organisasi adalah instrumen yang dikembangkan untuk mencapai tujuan</a:t>
            </a:r>
            <a:endParaRPr lang="en-US" sz="2200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nb-NO" sz="20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i="1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33827C-33C8-4453-AA35-32B018DEBE2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 bwMode="auto">
          <a:xfrm>
            <a:off x="220663" y="2071688"/>
            <a:ext cx="8715375" cy="3857625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5720" y="0"/>
            <a:ext cx="8229600" cy="865171"/>
          </a:xfrm>
          <a:solidFill>
            <a:srgbClr val="FFC000"/>
          </a:solidFill>
        </p:spPr>
        <p:txBody>
          <a:bodyPr/>
          <a:lstStyle/>
          <a:p>
            <a:pPr algn="l" eaLnBrk="1" hangingPunct="1">
              <a:defRPr/>
            </a:pPr>
            <a:r>
              <a:rPr lang="en-US" sz="3600" smtClean="0"/>
              <a:t>Gambar 2.2 Studi Organisasi</a:t>
            </a:r>
            <a:endParaRPr lang="en-US" sz="3600" dirty="0" smtClean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85750" y="3429000"/>
            <a:ext cx="1643063" cy="8572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/>
              <a:t>Studi Organisasi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357438" y="2500313"/>
            <a:ext cx="1571625" cy="8572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/>
              <a:t>Tingkatan Makro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428875" y="4214813"/>
            <a:ext cx="1571625" cy="8572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/>
              <a:t>Tingkatan Mikro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2357438" y="3357563"/>
            <a:ext cx="6786562" cy="64293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r>
              <a:rPr lang="en-US" sz="2000" i="1"/>
              <a:t>Memusatkan pada struktur dan proses dan melihat orga-nisasi sbg kesatuan sosial yg berinteraksi dg lingkunganya</a:t>
            </a:r>
          </a:p>
        </p:txBody>
      </p:sp>
      <p:sp>
        <p:nvSpPr>
          <p:cNvPr id="15368" name="Right Arrow 8"/>
          <p:cNvSpPr>
            <a:spLocks noChangeArrowheads="1"/>
          </p:cNvSpPr>
          <p:nvPr/>
        </p:nvSpPr>
        <p:spPr bwMode="auto">
          <a:xfrm>
            <a:off x="1928813" y="2357438"/>
            <a:ext cx="357187" cy="142875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201" name="Right Arrow 9"/>
          <p:cNvSpPr>
            <a:spLocks noChangeArrowheads="1"/>
          </p:cNvSpPr>
          <p:nvPr/>
        </p:nvSpPr>
        <p:spPr bwMode="auto">
          <a:xfrm>
            <a:off x="1928813" y="4071938"/>
            <a:ext cx="500062" cy="100012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509838" y="5072063"/>
            <a:ext cx="6419850" cy="64293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r>
              <a:rPr lang="en-US" sz="2000" i="1"/>
              <a:t>Memusatkan pada dinamika perilaku manusia sebagai individu atau kelompok dalam organisasi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6072188" y="2500313"/>
            <a:ext cx="1785937" cy="8572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/>
              <a:t>Teori Organisasi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000750" y="4143375"/>
            <a:ext cx="1785938" cy="8572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/>
              <a:t>Perilaku  Organisasi</a:t>
            </a:r>
          </a:p>
        </p:txBody>
      </p:sp>
      <p:sp>
        <p:nvSpPr>
          <p:cNvPr id="15373" name="Text Box 67"/>
          <p:cNvSpPr txBox="1">
            <a:spLocks noChangeArrowheads="1"/>
          </p:cNvSpPr>
          <p:nvPr/>
        </p:nvSpPr>
        <p:spPr bwMode="auto">
          <a:xfrm>
            <a:off x="214313" y="5929313"/>
            <a:ext cx="8821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Sumber: Lubis &amp; Martani Huseini, Teori Organisasi, Pendekatan Makro, tt, h.viii</a:t>
            </a:r>
          </a:p>
        </p:txBody>
      </p:sp>
      <p:sp>
        <p:nvSpPr>
          <p:cNvPr id="15374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94C232-6346-4453-84AE-F6625F663BA3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5375" name="Footer Placeholder 1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M. Judi Mukzam ,TOA,  Bab I, Pendahuluan </a:t>
            </a:r>
            <a:endParaRPr lang="en-US" smtClean="0"/>
          </a:p>
        </p:txBody>
      </p:sp>
      <p:sp>
        <p:nvSpPr>
          <p:cNvPr id="15376" name="Right Arrow 17"/>
          <p:cNvSpPr>
            <a:spLocks noChangeArrowheads="1"/>
          </p:cNvSpPr>
          <p:nvPr/>
        </p:nvSpPr>
        <p:spPr bwMode="auto">
          <a:xfrm>
            <a:off x="3929063" y="2571750"/>
            <a:ext cx="1928812" cy="71437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 disebut</a:t>
            </a:r>
            <a:endParaRPr lang="id-ID"/>
          </a:p>
        </p:txBody>
      </p:sp>
      <p:sp>
        <p:nvSpPr>
          <p:cNvPr id="15377" name="Right Arrow 18"/>
          <p:cNvSpPr>
            <a:spLocks noChangeArrowheads="1"/>
          </p:cNvSpPr>
          <p:nvPr/>
        </p:nvSpPr>
        <p:spPr bwMode="auto">
          <a:xfrm>
            <a:off x="4011613" y="4214813"/>
            <a:ext cx="1928812" cy="71437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disebut</a:t>
            </a: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9" grpId="0"/>
      <p:bldP spid="8201" grpId="0" animBg="1"/>
      <p:bldP spid="8202" grpId="0"/>
      <p:bldP spid="8203" grpId="0" animBg="1"/>
      <p:bldP spid="8203" grpId="1" animBg="1"/>
      <p:bldP spid="820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1860</Words>
  <Application>Microsoft Office PowerPoint</Application>
  <PresentationFormat>On-screen Show (4:3)</PresentationFormat>
  <Paragraphs>258</Paragraphs>
  <Slides>22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TEORI ORGANISASI  DAN ADMINISTRASI</vt:lpstr>
      <vt:lpstr>Latar Belakang  Munculnya Administrasi, Organisasi dan Manajemen</vt:lpstr>
      <vt:lpstr>Pengertian Teori</vt:lpstr>
      <vt:lpstr>Kedudukan Teori</vt:lpstr>
      <vt:lpstr>Penjelasan gambar 1.1 </vt:lpstr>
      <vt:lpstr>Slide 6</vt:lpstr>
      <vt:lpstr>ORGANISASI</vt:lpstr>
      <vt:lpstr>DEFINISI ORGANISASI</vt:lpstr>
      <vt:lpstr>Gambar 2.2 Studi Organisasi</vt:lpstr>
      <vt:lpstr>Slide 10</vt:lpstr>
      <vt:lpstr>TEORI ORGANISASI</vt:lpstr>
      <vt:lpstr>ADMINISTRASI</vt:lpstr>
      <vt:lpstr>Gambar Sistem Administrasi  </vt:lpstr>
      <vt:lpstr>Persamaan Administrasi dan Manajemen</vt:lpstr>
      <vt:lpstr>Perbedaan Administrasi dan Manajemen</vt:lpstr>
      <vt:lpstr>MENGAPA MEMPELAJARI  ORGANISASI</vt:lpstr>
      <vt:lpstr>KERANGKA KERJA  TEORI ORGANISASI DAN ADMINISTRASI</vt:lpstr>
      <vt:lpstr>DIMENSI SISTEM</vt:lpstr>
      <vt:lpstr>DIMENSI TUJUAN</vt:lpstr>
      <vt:lpstr>Slide 20</vt:lpstr>
      <vt:lpstr>REFERENSI</vt:lpstr>
      <vt:lpstr>TERIMA KASIH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Adi Soeprapto</cp:lastModifiedBy>
  <cp:revision>27</cp:revision>
  <dcterms:created xsi:type="dcterms:W3CDTF">2013-08-21T19:17:07Z</dcterms:created>
  <dcterms:modified xsi:type="dcterms:W3CDTF">2015-09-08T16:56:05Z</dcterms:modified>
</cp:coreProperties>
</file>