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  <p:sldMasterId id="2147483721" r:id="rId3"/>
    <p:sldMasterId id="2147483734" r:id="rId4"/>
    <p:sldMasterId id="2147483760" r:id="rId5"/>
  </p:sldMasterIdLst>
  <p:notesMasterIdLst>
    <p:notesMasterId r:id="rId56"/>
  </p:notesMasterIdLst>
  <p:sldIdLst>
    <p:sldId id="312" r:id="rId6"/>
    <p:sldId id="278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6" r:id="rId55"/>
  </p:sldIdLst>
  <p:sldSz cx="9144000" cy="6858000" type="screen4x3"/>
  <p:notesSz cx="6858000" cy="9144000"/>
  <p:defaultTextStyle>
    <a:defPPr>
      <a:defRPr lang="id-ID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17" autoAdjust="0"/>
    <p:restoredTop sz="94660"/>
  </p:normalViewPr>
  <p:slideViewPr>
    <p:cSldViewPr>
      <p:cViewPr varScale="1">
        <p:scale>
          <a:sx n="67" d="100"/>
          <a:sy n="67" d="100"/>
        </p:scale>
        <p:origin x="171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E3588475-4472-401A-B07A-9ABC81F91FD3}" type="datetimeFigureOut">
              <a:rPr lang="id-ID"/>
              <a:pPr>
                <a:defRPr/>
              </a:pPr>
              <a:t>05/01/2017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52B2180-C330-4DFF-90EE-DBD4090648B3}" type="slidenum">
              <a:rPr lang="id-ID" altLang="id-ID"/>
              <a:pPr>
                <a:defRPr/>
              </a:pPr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32644112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4616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FA902FC-1D70-4DA8-ACB1-57A1971CFA77}" type="slidenum">
              <a:rPr lang="en-US" altLang="id-ID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n-US" altLang="id-ID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728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id-ID" smtClean="0"/>
          </a:p>
        </p:txBody>
      </p:sp>
    </p:spTree>
    <p:extLst>
      <p:ext uri="{BB962C8B-B14F-4D97-AF65-F5344CB8AC3E}">
        <p14:creationId xmlns:p14="http://schemas.microsoft.com/office/powerpoint/2010/main" val="398025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65CECDC-2F89-4475-8066-FAE984023A7C}" type="slidenum">
              <a:rPr lang="en-US" altLang="id-ID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en-US" altLang="id-ID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933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id-ID" smtClean="0"/>
          </a:p>
        </p:txBody>
      </p:sp>
    </p:spTree>
    <p:extLst>
      <p:ext uri="{BB962C8B-B14F-4D97-AF65-F5344CB8AC3E}">
        <p14:creationId xmlns:p14="http://schemas.microsoft.com/office/powerpoint/2010/main" val="14407332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fld id="{2F426342-8013-4048-8784-8158ACDE53D1}" type="slidenum">
              <a:rPr lang="en-US" altLang="id-ID">
                <a:solidFill>
                  <a:srgbClr val="000000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</a:pPr>
              <a:t>21</a:t>
            </a:fld>
            <a:endParaRPr lang="en-US" altLang="id-ID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137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 noProof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629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9057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5807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fld id="{88137AEE-5DBA-44E5-A80B-5969899CDCD5}" type="slidenum">
              <a:rPr lang="en-US" altLang="id-ID">
                <a:solidFill>
                  <a:srgbClr val="000000"/>
                </a:solidFill>
                <a:latin typeface="Times New Roman" panose="02020603050405020304" pitchFamily="18" charset="0"/>
              </a:rPr>
              <a:pPr eaLnBrk="0" hangingPunct="0">
                <a:spcBef>
                  <a:spcPct val="0"/>
                </a:spcBef>
              </a:pPr>
              <a:t>49</a:t>
            </a:fld>
            <a:endParaRPr lang="en-US" altLang="id-ID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2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224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ADC353-A917-41BB-864D-AA0D0CA009FD}" type="slidenum">
              <a:rPr lang="en-US" altLang="id-ID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id-ID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089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id-ID" smtClean="0"/>
          </a:p>
        </p:txBody>
      </p:sp>
    </p:spTree>
    <p:extLst>
      <p:ext uri="{BB962C8B-B14F-4D97-AF65-F5344CB8AC3E}">
        <p14:creationId xmlns:p14="http://schemas.microsoft.com/office/powerpoint/2010/main" val="1602806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4FA137F-E65F-498D-B6DD-205419ED7FCA}" type="slidenum">
              <a:rPr lang="en-US" altLang="id-ID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id-ID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294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id-ID" smtClean="0"/>
          </a:p>
        </p:txBody>
      </p:sp>
    </p:spTree>
    <p:extLst>
      <p:ext uri="{BB962C8B-B14F-4D97-AF65-F5344CB8AC3E}">
        <p14:creationId xmlns:p14="http://schemas.microsoft.com/office/powerpoint/2010/main" val="1135274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20D72F-A193-4A8D-9A38-CF7F7F4D1650}" type="slidenum">
              <a:rPr lang="en-US" altLang="id-ID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altLang="id-ID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499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id-ID" smtClean="0"/>
          </a:p>
        </p:txBody>
      </p:sp>
    </p:spTree>
    <p:extLst>
      <p:ext uri="{BB962C8B-B14F-4D97-AF65-F5344CB8AC3E}">
        <p14:creationId xmlns:p14="http://schemas.microsoft.com/office/powerpoint/2010/main" val="1893396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CDEB1B-2251-41EF-B4B8-091691D31F92}" type="slidenum">
              <a:rPr lang="en-US" altLang="id-ID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id-ID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704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id-ID" smtClean="0"/>
          </a:p>
        </p:txBody>
      </p:sp>
    </p:spTree>
    <p:extLst>
      <p:ext uri="{BB962C8B-B14F-4D97-AF65-F5344CB8AC3E}">
        <p14:creationId xmlns:p14="http://schemas.microsoft.com/office/powerpoint/2010/main" val="148224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CE47A22-92CA-4C6B-AFC8-86660D777D7D}" type="slidenum">
              <a:rPr lang="en-US" altLang="id-ID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id-ID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909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id-ID" smtClean="0"/>
          </a:p>
        </p:txBody>
      </p:sp>
    </p:spTree>
    <p:extLst>
      <p:ext uri="{BB962C8B-B14F-4D97-AF65-F5344CB8AC3E}">
        <p14:creationId xmlns:p14="http://schemas.microsoft.com/office/powerpoint/2010/main" val="4103096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D328E4-DB25-45AD-ABBB-3043EB777D92}" type="slidenum">
              <a:rPr lang="en-US" altLang="id-ID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US" altLang="id-ID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113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id-ID" smtClean="0"/>
          </a:p>
        </p:txBody>
      </p:sp>
    </p:spTree>
    <p:extLst>
      <p:ext uri="{BB962C8B-B14F-4D97-AF65-F5344CB8AC3E}">
        <p14:creationId xmlns:p14="http://schemas.microsoft.com/office/powerpoint/2010/main" val="1287693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17F3762-D7CC-4F6D-82D0-73113F0438FE}" type="slidenum">
              <a:rPr lang="en-US" altLang="id-ID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US" altLang="id-ID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318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id-ID" smtClean="0"/>
          </a:p>
        </p:txBody>
      </p:sp>
    </p:spTree>
    <p:extLst>
      <p:ext uri="{BB962C8B-B14F-4D97-AF65-F5344CB8AC3E}">
        <p14:creationId xmlns:p14="http://schemas.microsoft.com/office/powerpoint/2010/main" val="1627578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05D5280-2E74-4D5D-AEDB-824C46B32855}" type="slidenum">
              <a:rPr lang="en-US" altLang="id-ID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US" altLang="id-ID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523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id-ID" smtClean="0"/>
          </a:p>
        </p:txBody>
      </p:sp>
    </p:spTree>
    <p:extLst>
      <p:ext uri="{BB962C8B-B14F-4D97-AF65-F5344CB8AC3E}">
        <p14:creationId xmlns:p14="http://schemas.microsoft.com/office/powerpoint/2010/main" val="337781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overOverla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6" name="TextBox 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5400" dirty="0">
                  <a:ln w="3175">
                    <a:solidFill>
                      <a:srgbClr val="ECE9C6">
                        <a:alpha val="60000"/>
                      </a:srgbClr>
                    </a:solidFill>
                  </a:ln>
                  <a:solidFill>
                    <a:srgbClr val="ECE9C6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  <a:cs typeface="Arial" charset="0"/>
                </a:rPr>
                <a:t>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ECE9C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ECE9C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Dr. M. Sugiarto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ECE9C6"/>
                </a:solidFill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fld id="{76DA6DDC-ABF9-45F0-ACB6-0A382E529485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3616836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id-ID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Dr. M. Sugiarto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fld id="{0151149A-ED9B-45E8-840F-A58030651D75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189276868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 rot="5400000">
            <a:off x="3908425" y="2881313"/>
            <a:ext cx="5481637" cy="922338"/>
            <a:chOff x="1815339" y="1381459"/>
            <a:chExt cx="5480154" cy="923330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4146745" y="1381458"/>
              <a:ext cx="87765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id-ID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 flipH="1" flipV="1">
              <a:off x="1815339" y="1924967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0800000">
              <a:off x="4826011" y="1928146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Dr. M. Sugiarto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fld id="{FE03D5DD-0EC7-4CAD-9550-9AD108D184E1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132393169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895D1D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895D1D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Dr. M. Sugiarto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fld id="{0401304E-A84C-4827-A14A-EFFDC276AE5A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158143261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  <a:latin typeface="Garamond" pitchFamily="18" charset="0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  <a:latin typeface="Garamond" pitchFamily="18" charset="0"/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93 w 185"/>
                <a:gd name="T1" fmla="*/ 0 h 120"/>
                <a:gd name="T2" fmla="*/ 193 w 185"/>
                <a:gd name="T3" fmla="*/ 6 h 120"/>
                <a:gd name="T4" fmla="*/ 193 w 185"/>
                <a:gd name="T5" fmla="*/ 18 h 120"/>
                <a:gd name="T6" fmla="*/ 193 w 185"/>
                <a:gd name="T7" fmla="*/ 36 h 120"/>
                <a:gd name="T8" fmla="*/ 187 w 185"/>
                <a:gd name="T9" fmla="*/ 54 h 120"/>
                <a:gd name="T10" fmla="*/ 169 w 185"/>
                <a:gd name="T11" fmla="*/ 72 h 120"/>
                <a:gd name="T12" fmla="*/ 145 w 185"/>
                <a:gd name="T13" fmla="*/ 96 h 120"/>
                <a:gd name="T14" fmla="*/ 109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93 w 185"/>
                <a:gd name="T29" fmla="*/ 0 h 120"/>
                <a:gd name="T30" fmla="*/ 193 w 185"/>
                <a:gd name="T31" fmla="*/ 0 h 1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45 w 526"/>
                <a:gd name="T17" fmla="*/ 179 h 275"/>
                <a:gd name="T18" fmla="*/ 217 w 526"/>
                <a:gd name="T19" fmla="*/ 143 h 275"/>
                <a:gd name="T20" fmla="*/ 259 w 526"/>
                <a:gd name="T21" fmla="*/ 120 h 275"/>
                <a:gd name="T22" fmla="*/ 307 w 526"/>
                <a:gd name="T23" fmla="*/ 96 h 275"/>
                <a:gd name="T24" fmla="*/ 409 w 526"/>
                <a:gd name="T25" fmla="*/ 48 h 275"/>
                <a:gd name="T26" fmla="*/ 458 w 526"/>
                <a:gd name="T27" fmla="*/ 30 h 275"/>
                <a:gd name="T28" fmla="*/ 494 w 526"/>
                <a:gd name="T29" fmla="*/ 12 h 275"/>
                <a:gd name="T30" fmla="*/ 518 w 526"/>
                <a:gd name="T31" fmla="*/ 6 h 275"/>
                <a:gd name="T32" fmla="*/ 536 w 526"/>
                <a:gd name="T33" fmla="*/ 0 h 275"/>
                <a:gd name="T34" fmla="*/ 542 w 526"/>
                <a:gd name="T35" fmla="*/ 0 h 275"/>
                <a:gd name="T36" fmla="*/ 536 w 526"/>
                <a:gd name="T37" fmla="*/ 6 h 275"/>
                <a:gd name="T38" fmla="*/ 524 w 526"/>
                <a:gd name="T39" fmla="*/ 12 h 275"/>
                <a:gd name="T40" fmla="*/ 500 w 526"/>
                <a:gd name="T41" fmla="*/ 24 h 275"/>
                <a:gd name="T42" fmla="*/ 476 w 526"/>
                <a:gd name="T43" fmla="*/ 42 h 275"/>
                <a:gd name="T44" fmla="*/ 452 w 526"/>
                <a:gd name="T45" fmla="*/ 54 h 275"/>
                <a:gd name="T46" fmla="*/ 409 w 526"/>
                <a:gd name="T47" fmla="*/ 78 h 275"/>
                <a:gd name="T48" fmla="*/ 348 w 526"/>
                <a:gd name="T49" fmla="*/ 108 h 275"/>
                <a:gd name="T50" fmla="*/ 283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8 w 718"/>
                <a:gd name="T17" fmla="*/ 228 h 306"/>
                <a:gd name="T18" fmla="*/ 134 w 718"/>
                <a:gd name="T19" fmla="*/ 228 h 306"/>
                <a:gd name="T20" fmla="*/ 152 w 718"/>
                <a:gd name="T21" fmla="*/ 222 h 306"/>
                <a:gd name="T22" fmla="*/ 176 w 718"/>
                <a:gd name="T23" fmla="*/ 216 h 306"/>
                <a:gd name="T24" fmla="*/ 206 w 718"/>
                <a:gd name="T25" fmla="*/ 204 h 306"/>
                <a:gd name="T26" fmla="*/ 283 w 718"/>
                <a:gd name="T27" fmla="*/ 180 h 306"/>
                <a:gd name="T28" fmla="*/ 387 w 718"/>
                <a:gd name="T29" fmla="*/ 156 h 306"/>
                <a:gd name="T30" fmla="*/ 477 w 718"/>
                <a:gd name="T31" fmla="*/ 126 h 306"/>
                <a:gd name="T32" fmla="*/ 560 w 718"/>
                <a:gd name="T33" fmla="*/ 102 h 306"/>
                <a:gd name="T34" fmla="*/ 590 w 718"/>
                <a:gd name="T35" fmla="*/ 90 h 306"/>
                <a:gd name="T36" fmla="*/ 628 w 718"/>
                <a:gd name="T37" fmla="*/ 84 h 306"/>
                <a:gd name="T38" fmla="*/ 646 w 718"/>
                <a:gd name="T39" fmla="*/ 78 h 306"/>
                <a:gd name="T40" fmla="*/ 652 w 718"/>
                <a:gd name="T41" fmla="*/ 72 h 306"/>
                <a:gd name="T42" fmla="*/ 658 w 718"/>
                <a:gd name="T43" fmla="*/ 66 h 306"/>
                <a:gd name="T44" fmla="*/ 676 w 718"/>
                <a:gd name="T45" fmla="*/ 60 h 306"/>
                <a:gd name="T46" fmla="*/ 718 w 718"/>
                <a:gd name="T47" fmla="*/ 30 h 306"/>
                <a:gd name="T48" fmla="*/ 736 w 718"/>
                <a:gd name="T49" fmla="*/ 18 h 306"/>
                <a:gd name="T50" fmla="*/ 742 w 718"/>
                <a:gd name="T51" fmla="*/ 6 h 306"/>
                <a:gd name="T52" fmla="*/ 736 w 718"/>
                <a:gd name="T53" fmla="*/ 0 h 306"/>
                <a:gd name="T54" fmla="*/ 712 w 718"/>
                <a:gd name="T55" fmla="*/ 0 h 306"/>
                <a:gd name="T56" fmla="*/ 652 w 718"/>
                <a:gd name="T57" fmla="*/ 0 h 306"/>
                <a:gd name="T58" fmla="*/ 596 w 718"/>
                <a:gd name="T59" fmla="*/ 0 h 306"/>
                <a:gd name="T60" fmla="*/ 560 w 718"/>
                <a:gd name="T61" fmla="*/ 0 h 306"/>
                <a:gd name="T62" fmla="*/ 530 w 718"/>
                <a:gd name="T63" fmla="*/ 18 h 306"/>
                <a:gd name="T64" fmla="*/ 501 w 718"/>
                <a:gd name="T65" fmla="*/ 42 h 306"/>
                <a:gd name="T66" fmla="*/ 483 w 718"/>
                <a:gd name="T67" fmla="*/ 54 h 306"/>
                <a:gd name="T68" fmla="*/ 465 w 718"/>
                <a:gd name="T69" fmla="*/ 60 h 306"/>
                <a:gd name="T70" fmla="*/ 441 w 718"/>
                <a:gd name="T71" fmla="*/ 60 h 306"/>
                <a:gd name="T72" fmla="*/ 405 w 718"/>
                <a:gd name="T73" fmla="*/ 66 h 306"/>
                <a:gd name="T74" fmla="*/ 355 w 718"/>
                <a:gd name="T75" fmla="*/ 84 h 306"/>
                <a:gd name="T76" fmla="*/ 319 w 718"/>
                <a:gd name="T77" fmla="*/ 108 h 306"/>
                <a:gd name="T78" fmla="*/ 295 w 718"/>
                <a:gd name="T79" fmla="*/ 126 h 306"/>
                <a:gd name="T80" fmla="*/ 283 w 718"/>
                <a:gd name="T81" fmla="*/ 132 h 306"/>
                <a:gd name="T82" fmla="*/ 265 w 718"/>
                <a:gd name="T83" fmla="*/ 138 h 306"/>
                <a:gd name="T84" fmla="*/ 229 w 718"/>
                <a:gd name="T85" fmla="*/ 138 h 306"/>
                <a:gd name="T86" fmla="*/ 194 w 718"/>
                <a:gd name="T87" fmla="*/ 138 h 306"/>
                <a:gd name="T88" fmla="*/ 188 w 718"/>
                <a:gd name="T89" fmla="*/ 138 h 306"/>
                <a:gd name="T90" fmla="*/ 182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93 w 2392"/>
                <a:gd name="T1" fmla="*/ 54 h 881"/>
                <a:gd name="T2" fmla="*/ 2245 w 2392"/>
                <a:gd name="T3" fmla="*/ 54 h 881"/>
                <a:gd name="T4" fmla="*/ 2203 w 2392"/>
                <a:gd name="T5" fmla="*/ 66 h 881"/>
                <a:gd name="T6" fmla="*/ 2077 w 2392"/>
                <a:gd name="T7" fmla="*/ 101 h 881"/>
                <a:gd name="T8" fmla="*/ 2012 w 2392"/>
                <a:gd name="T9" fmla="*/ 119 h 881"/>
                <a:gd name="T10" fmla="*/ 1908 w 2392"/>
                <a:gd name="T11" fmla="*/ 167 h 881"/>
                <a:gd name="T12" fmla="*/ 1884 w 2392"/>
                <a:gd name="T13" fmla="*/ 245 h 881"/>
                <a:gd name="T14" fmla="*/ 1890 w 2392"/>
                <a:gd name="T15" fmla="*/ 305 h 881"/>
                <a:gd name="T16" fmla="*/ 1806 w 2392"/>
                <a:gd name="T17" fmla="*/ 317 h 881"/>
                <a:gd name="T18" fmla="*/ 1637 w 2392"/>
                <a:gd name="T19" fmla="*/ 263 h 881"/>
                <a:gd name="T20" fmla="*/ 1547 w 2392"/>
                <a:gd name="T21" fmla="*/ 257 h 881"/>
                <a:gd name="T22" fmla="*/ 1439 w 2392"/>
                <a:gd name="T23" fmla="*/ 311 h 881"/>
                <a:gd name="T24" fmla="*/ 1371 w 2392"/>
                <a:gd name="T25" fmla="*/ 353 h 881"/>
                <a:gd name="T26" fmla="*/ 1342 w 2392"/>
                <a:gd name="T27" fmla="*/ 359 h 881"/>
                <a:gd name="T28" fmla="*/ 1246 w 2392"/>
                <a:gd name="T29" fmla="*/ 371 h 881"/>
                <a:gd name="T30" fmla="*/ 1192 w 2392"/>
                <a:gd name="T31" fmla="*/ 365 h 881"/>
                <a:gd name="T32" fmla="*/ 1085 w 2392"/>
                <a:gd name="T33" fmla="*/ 371 h 881"/>
                <a:gd name="T34" fmla="*/ 981 w 2392"/>
                <a:gd name="T35" fmla="*/ 383 h 881"/>
                <a:gd name="T36" fmla="*/ 945 w 2392"/>
                <a:gd name="T37" fmla="*/ 401 h 881"/>
                <a:gd name="T38" fmla="*/ 843 w 2392"/>
                <a:gd name="T39" fmla="*/ 419 h 881"/>
                <a:gd name="T40" fmla="*/ 802 w 2392"/>
                <a:gd name="T41" fmla="*/ 419 h 881"/>
                <a:gd name="T42" fmla="*/ 680 w 2392"/>
                <a:gd name="T43" fmla="*/ 437 h 881"/>
                <a:gd name="T44" fmla="*/ 614 w 2392"/>
                <a:gd name="T45" fmla="*/ 473 h 881"/>
                <a:gd name="T46" fmla="*/ 519 w 2392"/>
                <a:gd name="T47" fmla="*/ 467 h 881"/>
                <a:gd name="T48" fmla="*/ 439 w 2392"/>
                <a:gd name="T49" fmla="*/ 491 h 881"/>
                <a:gd name="T50" fmla="*/ 421 w 2392"/>
                <a:gd name="T51" fmla="*/ 539 h 881"/>
                <a:gd name="T52" fmla="*/ 355 w 2392"/>
                <a:gd name="T53" fmla="*/ 569 h 881"/>
                <a:gd name="T54" fmla="*/ 230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71 w 2392"/>
                <a:gd name="T65" fmla="*/ 653 h 881"/>
                <a:gd name="T66" fmla="*/ 489 w 2392"/>
                <a:gd name="T67" fmla="*/ 569 h 881"/>
                <a:gd name="T68" fmla="*/ 584 w 2392"/>
                <a:gd name="T69" fmla="*/ 521 h 881"/>
                <a:gd name="T70" fmla="*/ 662 w 2392"/>
                <a:gd name="T71" fmla="*/ 515 h 881"/>
                <a:gd name="T72" fmla="*/ 897 w 2392"/>
                <a:gd name="T73" fmla="*/ 461 h 881"/>
                <a:gd name="T74" fmla="*/ 1180 w 2392"/>
                <a:gd name="T75" fmla="*/ 425 h 881"/>
                <a:gd name="T76" fmla="*/ 1324 w 2392"/>
                <a:gd name="T77" fmla="*/ 461 h 881"/>
                <a:gd name="T78" fmla="*/ 1457 w 2392"/>
                <a:gd name="T79" fmla="*/ 533 h 881"/>
                <a:gd name="T80" fmla="*/ 1475 w 2392"/>
                <a:gd name="T81" fmla="*/ 617 h 881"/>
                <a:gd name="T82" fmla="*/ 1416 w 2392"/>
                <a:gd name="T83" fmla="*/ 653 h 881"/>
                <a:gd name="T84" fmla="*/ 1258 w 2392"/>
                <a:gd name="T85" fmla="*/ 701 h 881"/>
                <a:gd name="T86" fmla="*/ 1144 w 2392"/>
                <a:gd name="T87" fmla="*/ 755 h 881"/>
                <a:gd name="T88" fmla="*/ 1097 w 2392"/>
                <a:gd name="T89" fmla="*/ 809 h 881"/>
                <a:gd name="T90" fmla="*/ 1109 w 2392"/>
                <a:gd name="T91" fmla="*/ 869 h 881"/>
                <a:gd name="T92" fmla="*/ 1138 w 2392"/>
                <a:gd name="T93" fmla="*/ 881 h 881"/>
                <a:gd name="T94" fmla="*/ 1240 w 2392"/>
                <a:gd name="T95" fmla="*/ 869 h 881"/>
                <a:gd name="T96" fmla="*/ 1428 w 2392"/>
                <a:gd name="T97" fmla="*/ 857 h 881"/>
                <a:gd name="T98" fmla="*/ 1481 w 2392"/>
                <a:gd name="T99" fmla="*/ 851 h 881"/>
                <a:gd name="T100" fmla="*/ 1523 w 2392"/>
                <a:gd name="T101" fmla="*/ 833 h 881"/>
                <a:gd name="T102" fmla="*/ 1723 w 2392"/>
                <a:gd name="T103" fmla="*/ 743 h 881"/>
                <a:gd name="T104" fmla="*/ 1854 w 2392"/>
                <a:gd name="T105" fmla="*/ 689 h 881"/>
                <a:gd name="T106" fmla="*/ 1932 w 2392"/>
                <a:gd name="T107" fmla="*/ 581 h 881"/>
                <a:gd name="T108" fmla="*/ 2095 w 2392"/>
                <a:gd name="T109" fmla="*/ 389 h 881"/>
                <a:gd name="T110" fmla="*/ 2265 w 2392"/>
                <a:gd name="T111" fmla="*/ 269 h 881"/>
                <a:gd name="T112" fmla="*/ 2313 w 2392"/>
                <a:gd name="T113" fmla="*/ 239 h 881"/>
                <a:gd name="T114" fmla="*/ 2456 w 2392"/>
                <a:gd name="T115" fmla="*/ 0 h 881"/>
                <a:gd name="T116" fmla="*/ 2366 w 2392"/>
                <a:gd name="T117" fmla="*/ 36 h 88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  <a:latin typeface="Garamond" pitchFamily="18" charset="0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  <a:gd name="T6" fmla="*/ 0 w 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  <a:latin typeface="Garamond" pitchFamily="18" charset="0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  <a:latin typeface="Garamond" pitchFamily="18" charset="0"/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  <a:latin typeface="Garamond" pitchFamily="18" charset="0"/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9234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235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F9F296B-9DE5-4952-B5E8-DEDDF63E256D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097800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3342100-2058-4F7B-AD7A-C14EE3768F54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78946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0B9FA18-7E28-47C4-8673-38FCFBD31442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92735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AFC9E1B-90C5-4F7A-9A6B-5D5B78657CB6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138392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3520424-CA28-4C7C-8340-4F733FC13064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1151380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C2CC195-1399-40C1-AD16-89342DB576F9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3818279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EBCC2ED-9995-48BA-9CA2-AC7B7C0417FA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168294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id-ID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Dr. M. Sugiarto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fld id="{D7A350F6-DFB1-4036-B021-084ABD3ED3A1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214828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5122D67-88DF-436D-964A-83EE03DB2C2D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8102754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BA82C6D-C9DB-4BC1-88B5-B9F54AF07420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7265385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7E78E7C-AF32-4711-9B1A-08861CD3CC6E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6310899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53BBC51-9716-429F-B8EE-7E902A5784DC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220679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FA8A22D-1729-4A96-A838-14D3C9A6A560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5478650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/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49092366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Berkomunikasi Yang Effektif - Meilan Sugiarto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B819C10-7778-4F95-BAD9-9CB65F013E55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631379734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/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Berkomunikasi Yang Effektif - Meilan Sugiarto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AFE0AE1-2196-41D3-B458-2DB2AE069DAD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61695809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Berkomunikasi Yang Effektif - Meilan Sugiarto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F5A248D-CC4E-4234-926C-A62C63EAD3E8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960935927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Berkomunikasi Yang Effektif - Meilan Sugiarto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75B603D-9EBA-4FD0-A5E3-171B093800B0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924403467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overOverla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73163" y="2887663"/>
            <a:ext cx="6778625" cy="923925"/>
            <a:chOff x="1172584" y="1381459"/>
            <a:chExt cx="6779110" cy="923330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id-ID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>
              <a:off x="4832033" y="1927207"/>
              <a:ext cx="3119661" cy="158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Dr. M. Sugiarto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fld id="{3B860A9E-6076-49DD-9943-2CB639ACB9D2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5661089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Berkomunikasi Yang Effektif - Meilan Sugiarto  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D519F5A-4324-4AB6-8925-330DB972088D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253009667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Berkomunikasi Yang Effektif - Meilan Sugiarto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877EB08-2C25-4040-9807-200B2386B7C3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341133028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Berkomunikasi Yang Effektif - Meilan Sugiarto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5780300-CC31-44CC-95AB-F66BB0E4E3C0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983540704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/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Berkomunikasi Yang Effektif - Meilan Sugiarto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55D8D57-1742-493D-B141-D178648BFF0F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581940291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Berkomunikasi Yang Effektif - Meilan Sugiarto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4725174-690A-4F04-AFD8-2459C5A41F3D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67715124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Berkomunikasi Yang Effektif - Meilan Sugiarto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118CF6B-8883-45AF-A458-5D549B95B646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25963015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641475"/>
            <a:ext cx="3810000" cy="4454525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41475"/>
            <a:ext cx="3810000" cy="4454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9800" y="6248400"/>
            <a:ext cx="3810000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Berkomunikasi Yang Effektif - Meilan Sugiarto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697DB51-81E1-46F7-9218-FA513701A8B6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019841779"/>
      </p:ext>
    </p:extLst>
  </p:cSld>
  <p:clrMapOvr>
    <a:masterClrMapping/>
  </p:clrMapOvr>
  <p:transition spd="med"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Berkomunikasi Yang Effektif - Meilan Sugiarto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6DA140D-38DD-4F89-982D-BC6FEFB30DAD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058909018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Berkomunikasi Yang Effektif - Meilan Sugiarto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116C794-2E49-4613-BD08-4DF8026EB529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217023661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Berkomunikasi Yang Effektif - Meilan Sugiarto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3C937E4-A7AD-4455-BF70-B616A992A020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04381869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id-ID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Dr. M. Sugiarto</a:t>
            </a: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fld id="{C92F0C00-58E7-40DD-8E53-9AC133759C6E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442891706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Berkomunikasi Yang Effektif - Meilan Sugiarto 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5058367-E925-4BFB-A918-A907042AB750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88482103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Berkomunikasi Yang Effektif - Meilan Sugiarto 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FD93862-7E04-4597-9EBA-11E074B40704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973256859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Berkomunikasi Yang Effektif - Meilan Sugiarto 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7A3A831-8F47-4B68-80BC-D29E60CC91F5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411356388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Berkomunikasi Yang Effektif - Meilan Sugiarto 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FD6C9D7-C228-4B5E-BEF5-D6D3C4F34477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992106493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Berkomunikasi Yang Effektif - Meilan Sugiarto 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F043BEE-E541-4BE6-BB84-3F34163CABD3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00043674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Berkomunikasi Yang Effektif - Meilan Sugiarto 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4035256-DB5C-4D15-BBBD-19648F107698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798198495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Berkomunikasi Yang Effektif - Meilan Sugiarto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D32F52A-83FC-4148-B04E-A7FC78EFA6F3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464600280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Berkomunikasi Yang Effektif - Meilan Sugiarto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026E003-E105-4F17-A55C-E4F0297B3AE4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957010320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Berkomunikasi Yang Effektif - Meilan Sugiarto 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FAE89CB-AAFC-45B2-976B-3F26EC7310DB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425298547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/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929778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id-ID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Dr. M. Sugiarto</a:t>
            </a: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fld id="{ACA65138-7562-4B2E-9887-DDBE0AD576E5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204141295"/>
      </p:ext>
    </p:extLst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Berkomunikasi Yang Effektif - Meilan Sugiarto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9D8262A-2ED9-4E5F-AF85-9C4741307157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795271487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/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Berkomunikasi Yang Effektif - Meilan Sugiarto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EDD6EB7-B38F-42F9-931D-C7914485C667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000065969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Berkomunikasi Yang Effektif - Meilan Sugiarto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4C8541E-9AFF-485F-A32E-E670FDDF990E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584296489"/>
      </p:ext>
    </p:extLst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Berkomunikasi Yang Effektif - Meilan Sugiarto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2535876-9A49-4B1D-A245-1FA976CBE130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947751199"/>
      </p:ext>
    </p:extLst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Berkomunikasi Yang Effektif - Meilan Sugiarto  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25F8FCA-4F6F-4E51-A455-4EA7C2672514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295201070"/>
      </p:ext>
    </p:extLst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Berkomunikasi Yang Effektif - Meilan Sugiarto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C4E3C2E-FCA8-4C3F-BAE1-D3AF770FE0B7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489053582"/>
      </p:ext>
    </p:extLst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Berkomunikasi Yang Effektif - Meilan Sugiarto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76C3E0C-607B-408A-958C-A514865F9B00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90004001"/>
      </p:ext>
    </p:extLst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/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Berkomunikasi Yang Effektif - Meilan Sugiarto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30AB0C9-0D0D-4F32-BDAB-C6CDE43F8603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918975256"/>
      </p:ext>
    </p:extLst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Berkomunikasi Yang Effektif - Meilan Sugiarto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AC58D73-8BA3-408D-B666-E01E9CD3722F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91869814"/>
      </p:ext>
    </p:extLst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Berkomunikasi Yang Effektif - Meilan Sugiarto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9C11B07-6C82-4689-AB6E-AEB692D24117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288462791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4" name="TextBox 3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id-ID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Dr. M. Sugiarto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fld id="{E73757A3-A576-4791-AE0E-03279274EE30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63055127"/>
      </p:ext>
    </p:extLst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641475"/>
            <a:ext cx="3810000" cy="4454525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41475"/>
            <a:ext cx="3810000" cy="4454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9800" y="6248400"/>
            <a:ext cx="3810000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Berkomunikasi Yang Effektif - Meilan Sugiarto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9D8CA4F-59CB-41F3-ACEF-1427BEAAA8D4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795851907"/>
      </p:ext>
    </p:extLst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Dr. M. Sugiarto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fld id="{B63F2CC3-FCCB-4BA3-AE8D-AEC9D4409434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386823059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Dr. M. Sugiarto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fld id="{4DDA99EB-2E32-4824-8FF9-7CAA4195A740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096414405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Dr. M. Sugiarto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fld id="{C7C09D67-4680-4074-978F-3CAB2F5BF79A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666290463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7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688975" y="569913"/>
            <a:ext cx="77565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8500" y="2247900"/>
            <a:ext cx="7747000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63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rgbClr val="895D1D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0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rgbClr val="895D1D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Dr. M. Sugiarto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8925" y="61610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5D1D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F5D35EB-4CEA-426B-91FE-B8C1AC023705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9" r:id="rId1"/>
    <p:sldLayoutId id="2147484410" r:id="rId2"/>
    <p:sldLayoutId id="2147484411" r:id="rId3"/>
    <p:sldLayoutId id="2147484412" r:id="rId4"/>
    <p:sldLayoutId id="2147484413" r:id="rId5"/>
    <p:sldLayoutId id="2147484414" r:id="rId6"/>
    <p:sldLayoutId id="2147484415" r:id="rId7"/>
    <p:sldLayoutId id="2147484416" r:id="rId8"/>
    <p:sldLayoutId id="2147484417" r:id="rId9"/>
    <p:sldLayoutId id="2147484418" r:id="rId10"/>
    <p:sldLayoutId id="2147484419" r:id="rId11"/>
    <p:sldLayoutId id="2147484420" r:id="rId12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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76288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"/>
        <a:defRPr sz="22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"/>
        <a:defRPr sz="2000" kern="1200">
          <a:solidFill>
            <a:srgbClr val="262626"/>
          </a:solidFill>
          <a:latin typeface="+mn-lt"/>
          <a:ea typeface="+mn-ea"/>
          <a:cs typeface="+mn-cs"/>
        </a:defRPr>
      </a:lvl3pPr>
      <a:lvl4pPr marL="1508125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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1828800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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819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  <a:latin typeface="Garamond" pitchFamily="18" charset="0"/>
                <a:cs typeface="+mn-cs"/>
              </a:endParaRPr>
            </a:p>
          </p:txBody>
        </p:sp>
        <p:sp>
          <p:nvSpPr>
            <p:cNvPr id="2057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058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819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  <a:latin typeface="Garamond" pitchFamily="18" charset="0"/>
                <a:cs typeface="+mn-cs"/>
              </a:endParaRPr>
            </a:p>
          </p:txBody>
        </p:sp>
        <p:sp>
          <p:nvSpPr>
            <p:cNvPr id="2060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93 w 185"/>
                <a:gd name="T1" fmla="*/ 0 h 120"/>
                <a:gd name="T2" fmla="*/ 193 w 185"/>
                <a:gd name="T3" fmla="*/ 6 h 120"/>
                <a:gd name="T4" fmla="*/ 193 w 185"/>
                <a:gd name="T5" fmla="*/ 18 h 120"/>
                <a:gd name="T6" fmla="*/ 193 w 185"/>
                <a:gd name="T7" fmla="*/ 36 h 120"/>
                <a:gd name="T8" fmla="*/ 187 w 185"/>
                <a:gd name="T9" fmla="*/ 54 h 120"/>
                <a:gd name="T10" fmla="*/ 169 w 185"/>
                <a:gd name="T11" fmla="*/ 72 h 120"/>
                <a:gd name="T12" fmla="*/ 145 w 185"/>
                <a:gd name="T13" fmla="*/ 96 h 120"/>
                <a:gd name="T14" fmla="*/ 109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93 w 185"/>
                <a:gd name="T29" fmla="*/ 0 h 120"/>
                <a:gd name="T30" fmla="*/ 193 w 185"/>
                <a:gd name="T31" fmla="*/ 0 h 1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061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062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45 w 526"/>
                <a:gd name="T17" fmla="*/ 179 h 275"/>
                <a:gd name="T18" fmla="*/ 217 w 526"/>
                <a:gd name="T19" fmla="*/ 143 h 275"/>
                <a:gd name="T20" fmla="*/ 259 w 526"/>
                <a:gd name="T21" fmla="*/ 120 h 275"/>
                <a:gd name="T22" fmla="*/ 307 w 526"/>
                <a:gd name="T23" fmla="*/ 96 h 275"/>
                <a:gd name="T24" fmla="*/ 409 w 526"/>
                <a:gd name="T25" fmla="*/ 48 h 275"/>
                <a:gd name="T26" fmla="*/ 458 w 526"/>
                <a:gd name="T27" fmla="*/ 30 h 275"/>
                <a:gd name="T28" fmla="*/ 494 w 526"/>
                <a:gd name="T29" fmla="*/ 12 h 275"/>
                <a:gd name="T30" fmla="*/ 518 w 526"/>
                <a:gd name="T31" fmla="*/ 6 h 275"/>
                <a:gd name="T32" fmla="*/ 536 w 526"/>
                <a:gd name="T33" fmla="*/ 0 h 275"/>
                <a:gd name="T34" fmla="*/ 542 w 526"/>
                <a:gd name="T35" fmla="*/ 0 h 275"/>
                <a:gd name="T36" fmla="*/ 536 w 526"/>
                <a:gd name="T37" fmla="*/ 6 h 275"/>
                <a:gd name="T38" fmla="*/ 524 w 526"/>
                <a:gd name="T39" fmla="*/ 12 h 275"/>
                <a:gd name="T40" fmla="*/ 500 w 526"/>
                <a:gd name="T41" fmla="*/ 24 h 275"/>
                <a:gd name="T42" fmla="*/ 476 w 526"/>
                <a:gd name="T43" fmla="*/ 42 h 275"/>
                <a:gd name="T44" fmla="*/ 452 w 526"/>
                <a:gd name="T45" fmla="*/ 54 h 275"/>
                <a:gd name="T46" fmla="*/ 409 w 526"/>
                <a:gd name="T47" fmla="*/ 78 h 275"/>
                <a:gd name="T48" fmla="*/ 348 w 526"/>
                <a:gd name="T49" fmla="*/ 108 h 275"/>
                <a:gd name="T50" fmla="*/ 283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063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8 w 718"/>
                <a:gd name="T17" fmla="*/ 228 h 306"/>
                <a:gd name="T18" fmla="*/ 134 w 718"/>
                <a:gd name="T19" fmla="*/ 228 h 306"/>
                <a:gd name="T20" fmla="*/ 152 w 718"/>
                <a:gd name="T21" fmla="*/ 222 h 306"/>
                <a:gd name="T22" fmla="*/ 176 w 718"/>
                <a:gd name="T23" fmla="*/ 216 h 306"/>
                <a:gd name="T24" fmla="*/ 206 w 718"/>
                <a:gd name="T25" fmla="*/ 204 h 306"/>
                <a:gd name="T26" fmla="*/ 283 w 718"/>
                <a:gd name="T27" fmla="*/ 180 h 306"/>
                <a:gd name="T28" fmla="*/ 387 w 718"/>
                <a:gd name="T29" fmla="*/ 156 h 306"/>
                <a:gd name="T30" fmla="*/ 477 w 718"/>
                <a:gd name="T31" fmla="*/ 126 h 306"/>
                <a:gd name="T32" fmla="*/ 560 w 718"/>
                <a:gd name="T33" fmla="*/ 102 h 306"/>
                <a:gd name="T34" fmla="*/ 590 w 718"/>
                <a:gd name="T35" fmla="*/ 90 h 306"/>
                <a:gd name="T36" fmla="*/ 628 w 718"/>
                <a:gd name="T37" fmla="*/ 84 h 306"/>
                <a:gd name="T38" fmla="*/ 646 w 718"/>
                <a:gd name="T39" fmla="*/ 78 h 306"/>
                <a:gd name="T40" fmla="*/ 652 w 718"/>
                <a:gd name="T41" fmla="*/ 72 h 306"/>
                <a:gd name="T42" fmla="*/ 658 w 718"/>
                <a:gd name="T43" fmla="*/ 66 h 306"/>
                <a:gd name="T44" fmla="*/ 676 w 718"/>
                <a:gd name="T45" fmla="*/ 60 h 306"/>
                <a:gd name="T46" fmla="*/ 718 w 718"/>
                <a:gd name="T47" fmla="*/ 30 h 306"/>
                <a:gd name="T48" fmla="*/ 736 w 718"/>
                <a:gd name="T49" fmla="*/ 18 h 306"/>
                <a:gd name="T50" fmla="*/ 742 w 718"/>
                <a:gd name="T51" fmla="*/ 6 h 306"/>
                <a:gd name="T52" fmla="*/ 736 w 718"/>
                <a:gd name="T53" fmla="*/ 0 h 306"/>
                <a:gd name="T54" fmla="*/ 712 w 718"/>
                <a:gd name="T55" fmla="*/ 0 h 306"/>
                <a:gd name="T56" fmla="*/ 652 w 718"/>
                <a:gd name="T57" fmla="*/ 0 h 306"/>
                <a:gd name="T58" fmla="*/ 596 w 718"/>
                <a:gd name="T59" fmla="*/ 0 h 306"/>
                <a:gd name="T60" fmla="*/ 560 w 718"/>
                <a:gd name="T61" fmla="*/ 0 h 306"/>
                <a:gd name="T62" fmla="*/ 530 w 718"/>
                <a:gd name="T63" fmla="*/ 18 h 306"/>
                <a:gd name="T64" fmla="*/ 501 w 718"/>
                <a:gd name="T65" fmla="*/ 42 h 306"/>
                <a:gd name="T66" fmla="*/ 483 w 718"/>
                <a:gd name="T67" fmla="*/ 54 h 306"/>
                <a:gd name="T68" fmla="*/ 465 w 718"/>
                <a:gd name="T69" fmla="*/ 60 h 306"/>
                <a:gd name="T70" fmla="*/ 441 w 718"/>
                <a:gd name="T71" fmla="*/ 60 h 306"/>
                <a:gd name="T72" fmla="*/ 405 w 718"/>
                <a:gd name="T73" fmla="*/ 66 h 306"/>
                <a:gd name="T74" fmla="*/ 355 w 718"/>
                <a:gd name="T75" fmla="*/ 84 h 306"/>
                <a:gd name="T76" fmla="*/ 319 w 718"/>
                <a:gd name="T77" fmla="*/ 108 h 306"/>
                <a:gd name="T78" fmla="*/ 295 w 718"/>
                <a:gd name="T79" fmla="*/ 126 h 306"/>
                <a:gd name="T80" fmla="*/ 283 w 718"/>
                <a:gd name="T81" fmla="*/ 132 h 306"/>
                <a:gd name="T82" fmla="*/ 265 w 718"/>
                <a:gd name="T83" fmla="*/ 138 h 306"/>
                <a:gd name="T84" fmla="*/ 229 w 718"/>
                <a:gd name="T85" fmla="*/ 138 h 306"/>
                <a:gd name="T86" fmla="*/ 194 w 718"/>
                <a:gd name="T87" fmla="*/ 138 h 306"/>
                <a:gd name="T88" fmla="*/ 188 w 718"/>
                <a:gd name="T89" fmla="*/ 138 h 306"/>
                <a:gd name="T90" fmla="*/ 182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064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93 w 2392"/>
                <a:gd name="T1" fmla="*/ 54 h 881"/>
                <a:gd name="T2" fmla="*/ 2245 w 2392"/>
                <a:gd name="T3" fmla="*/ 54 h 881"/>
                <a:gd name="T4" fmla="*/ 2203 w 2392"/>
                <a:gd name="T5" fmla="*/ 66 h 881"/>
                <a:gd name="T6" fmla="*/ 2077 w 2392"/>
                <a:gd name="T7" fmla="*/ 101 h 881"/>
                <a:gd name="T8" fmla="*/ 2012 w 2392"/>
                <a:gd name="T9" fmla="*/ 119 h 881"/>
                <a:gd name="T10" fmla="*/ 1908 w 2392"/>
                <a:gd name="T11" fmla="*/ 167 h 881"/>
                <a:gd name="T12" fmla="*/ 1884 w 2392"/>
                <a:gd name="T13" fmla="*/ 245 h 881"/>
                <a:gd name="T14" fmla="*/ 1890 w 2392"/>
                <a:gd name="T15" fmla="*/ 305 h 881"/>
                <a:gd name="T16" fmla="*/ 1806 w 2392"/>
                <a:gd name="T17" fmla="*/ 317 h 881"/>
                <a:gd name="T18" fmla="*/ 1637 w 2392"/>
                <a:gd name="T19" fmla="*/ 263 h 881"/>
                <a:gd name="T20" fmla="*/ 1547 w 2392"/>
                <a:gd name="T21" fmla="*/ 257 h 881"/>
                <a:gd name="T22" fmla="*/ 1439 w 2392"/>
                <a:gd name="T23" fmla="*/ 311 h 881"/>
                <a:gd name="T24" fmla="*/ 1371 w 2392"/>
                <a:gd name="T25" fmla="*/ 353 h 881"/>
                <a:gd name="T26" fmla="*/ 1342 w 2392"/>
                <a:gd name="T27" fmla="*/ 359 h 881"/>
                <a:gd name="T28" fmla="*/ 1246 w 2392"/>
                <a:gd name="T29" fmla="*/ 371 h 881"/>
                <a:gd name="T30" fmla="*/ 1192 w 2392"/>
                <a:gd name="T31" fmla="*/ 365 h 881"/>
                <a:gd name="T32" fmla="*/ 1085 w 2392"/>
                <a:gd name="T33" fmla="*/ 371 h 881"/>
                <a:gd name="T34" fmla="*/ 981 w 2392"/>
                <a:gd name="T35" fmla="*/ 383 h 881"/>
                <a:gd name="T36" fmla="*/ 945 w 2392"/>
                <a:gd name="T37" fmla="*/ 401 h 881"/>
                <a:gd name="T38" fmla="*/ 843 w 2392"/>
                <a:gd name="T39" fmla="*/ 419 h 881"/>
                <a:gd name="T40" fmla="*/ 802 w 2392"/>
                <a:gd name="T41" fmla="*/ 419 h 881"/>
                <a:gd name="T42" fmla="*/ 680 w 2392"/>
                <a:gd name="T43" fmla="*/ 437 h 881"/>
                <a:gd name="T44" fmla="*/ 614 w 2392"/>
                <a:gd name="T45" fmla="*/ 473 h 881"/>
                <a:gd name="T46" fmla="*/ 519 w 2392"/>
                <a:gd name="T47" fmla="*/ 467 h 881"/>
                <a:gd name="T48" fmla="*/ 439 w 2392"/>
                <a:gd name="T49" fmla="*/ 491 h 881"/>
                <a:gd name="T50" fmla="*/ 421 w 2392"/>
                <a:gd name="T51" fmla="*/ 539 h 881"/>
                <a:gd name="T52" fmla="*/ 355 w 2392"/>
                <a:gd name="T53" fmla="*/ 569 h 881"/>
                <a:gd name="T54" fmla="*/ 230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71 w 2392"/>
                <a:gd name="T65" fmla="*/ 653 h 881"/>
                <a:gd name="T66" fmla="*/ 489 w 2392"/>
                <a:gd name="T67" fmla="*/ 569 h 881"/>
                <a:gd name="T68" fmla="*/ 584 w 2392"/>
                <a:gd name="T69" fmla="*/ 521 h 881"/>
                <a:gd name="T70" fmla="*/ 662 w 2392"/>
                <a:gd name="T71" fmla="*/ 515 h 881"/>
                <a:gd name="T72" fmla="*/ 897 w 2392"/>
                <a:gd name="T73" fmla="*/ 461 h 881"/>
                <a:gd name="T74" fmla="*/ 1180 w 2392"/>
                <a:gd name="T75" fmla="*/ 425 h 881"/>
                <a:gd name="T76" fmla="*/ 1324 w 2392"/>
                <a:gd name="T77" fmla="*/ 461 h 881"/>
                <a:gd name="T78" fmla="*/ 1457 w 2392"/>
                <a:gd name="T79" fmla="*/ 533 h 881"/>
                <a:gd name="T80" fmla="*/ 1475 w 2392"/>
                <a:gd name="T81" fmla="*/ 617 h 881"/>
                <a:gd name="T82" fmla="*/ 1416 w 2392"/>
                <a:gd name="T83" fmla="*/ 653 h 881"/>
                <a:gd name="T84" fmla="*/ 1258 w 2392"/>
                <a:gd name="T85" fmla="*/ 701 h 881"/>
                <a:gd name="T86" fmla="*/ 1144 w 2392"/>
                <a:gd name="T87" fmla="*/ 755 h 881"/>
                <a:gd name="T88" fmla="*/ 1097 w 2392"/>
                <a:gd name="T89" fmla="*/ 809 h 881"/>
                <a:gd name="T90" fmla="*/ 1109 w 2392"/>
                <a:gd name="T91" fmla="*/ 869 h 881"/>
                <a:gd name="T92" fmla="*/ 1138 w 2392"/>
                <a:gd name="T93" fmla="*/ 881 h 881"/>
                <a:gd name="T94" fmla="*/ 1240 w 2392"/>
                <a:gd name="T95" fmla="*/ 869 h 881"/>
                <a:gd name="T96" fmla="*/ 1428 w 2392"/>
                <a:gd name="T97" fmla="*/ 857 h 881"/>
                <a:gd name="T98" fmla="*/ 1481 w 2392"/>
                <a:gd name="T99" fmla="*/ 851 h 881"/>
                <a:gd name="T100" fmla="*/ 1523 w 2392"/>
                <a:gd name="T101" fmla="*/ 833 h 881"/>
                <a:gd name="T102" fmla="*/ 1723 w 2392"/>
                <a:gd name="T103" fmla="*/ 743 h 881"/>
                <a:gd name="T104" fmla="*/ 1854 w 2392"/>
                <a:gd name="T105" fmla="*/ 689 h 881"/>
                <a:gd name="T106" fmla="*/ 1932 w 2392"/>
                <a:gd name="T107" fmla="*/ 581 h 881"/>
                <a:gd name="T108" fmla="*/ 2095 w 2392"/>
                <a:gd name="T109" fmla="*/ 389 h 881"/>
                <a:gd name="T110" fmla="*/ 2265 w 2392"/>
                <a:gd name="T111" fmla="*/ 269 h 881"/>
                <a:gd name="T112" fmla="*/ 2313 w 2392"/>
                <a:gd name="T113" fmla="*/ 239 h 881"/>
                <a:gd name="T114" fmla="*/ 2456 w 2392"/>
                <a:gd name="T115" fmla="*/ 0 h 881"/>
                <a:gd name="T116" fmla="*/ 2366 w 2392"/>
                <a:gd name="T117" fmla="*/ 36 h 88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820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  <a:latin typeface="Garamond" pitchFamily="18" charset="0"/>
                <a:cs typeface="+mn-cs"/>
              </a:endParaRPr>
            </a:p>
          </p:txBody>
        </p:sp>
        <p:sp>
          <p:nvSpPr>
            <p:cNvPr id="2066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  <a:gd name="T6" fmla="*/ 0 w 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820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  <a:latin typeface="Garamond" pitchFamily="18" charset="0"/>
                <a:cs typeface="+mn-cs"/>
              </a:endParaRPr>
            </a:p>
          </p:txBody>
        </p:sp>
        <p:sp>
          <p:nvSpPr>
            <p:cNvPr id="820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  <a:latin typeface="Garamond" pitchFamily="18" charset="0"/>
                <a:cs typeface="+mn-cs"/>
              </a:endParaRPr>
            </a:p>
          </p:txBody>
        </p:sp>
        <p:sp>
          <p:nvSpPr>
            <p:cNvPr id="820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  <a:latin typeface="Garamond" pitchFamily="18" charset="0"/>
                <a:cs typeface="+mn-cs"/>
              </a:endParaRPr>
            </a:p>
          </p:txBody>
        </p:sp>
        <p:sp>
          <p:nvSpPr>
            <p:cNvPr id="2070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821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latin typeface="Garamond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12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FFFFFF"/>
                </a:solidFill>
                <a:latin typeface="Garamond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13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FFFFFF"/>
                </a:solidFill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CEEA4308-89E4-4256-9380-96915F31AB71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  <p:sp>
        <p:nvSpPr>
          <p:cNvPr id="821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21" r:id="rId1"/>
    <p:sldLayoutId id="2147484422" r:id="rId2"/>
    <p:sldLayoutId id="2147484423" r:id="rId3"/>
    <p:sldLayoutId id="2147484424" r:id="rId4"/>
    <p:sldLayoutId id="2147484425" r:id="rId5"/>
    <p:sldLayoutId id="2147484426" r:id="rId6"/>
    <p:sldLayoutId id="2147484427" r:id="rId7"/>
    <p:sldLayoutId id="2147484428" r:id="rId8"/>
    <p:sldLayoutId id="2147484429" r:id="rId9"/>
    <p:sldLayoutId id="2147484430" r:id="rId10"/>
    <p:sldLayoutId id="2147484431" r:id="rId11"/>
    <p:sldLayoutId id="214748443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381000"/>
            <a:ext cx="6861175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1413" y="1905000"/>
            <a:ext cx="685323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400800"/>
            <a:ext cx="108585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>
                <a:solidFill>
                  <a:prstClr val="white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3" y="6400800"/>
            <a:ext cx="4916487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>
                <a:solidFill>
                  <a:prstClr val="white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Berkomunikasi Yang Effektif - Meilan Sugiarto  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400800"/>
            <a:ext cx="630238" cy="2762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5D9F59B-A4CB-4B91-BD82-70DE853E7B5D}" type="slidenum">
              <a:rPr lang="id-ID" altLang="id-ID"/>
              <a:pPr>
                <a:defRPr/>
              </a:pPr>
              <a:t>‹#›</a:t>
            </a:fld>
            <a:endParaRPr lang="id-ID" altLang="id-ID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33" r:id="rId1"/>
    <p:sldLayoutId id="2147484434" r:id="rId2"/>
    <p:sldLayoutId id="2147484435" r:id="rId3"/>
    <p:sldLayoutId id="2147484436" r:id="rId4"/>
    <p:sldLayoutId id="2147484437" r:id="rId5"/>
    <p:sldLayoutId id="2147484438" r:id="rId6"/>
    <p:sldLayoutId id="2147484439" r:id="rId7"/>
    <p:sldLayoutId id="2147484440" r:id="rId8"/>
    <p:sldLayoutId id="2147484441" r:id="rId9"/>
    <p:sldLayoutId id="2147484442" r:id="rId10"/>
    <p:sldLayoutId id="2147484443" r:id="rId11"/>
    <p:sldLayoutId id="2147484444" r:id="rId12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spc="1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pitchFamily="34" charset="0"/>
        </a:defRPr>
      </a:lvl9pPr>
    </p:titleStyle>
    <p:bodyStyle>
      <a:lvl1pPr marL="223838" indent="-223838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Berkomunikasi Yang Effektif - Meilan Sugiarto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FF9B064-01FD-457C-8C16-46D3E8F7ACDE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5" r:id="rId1"/>
    <p:sldLayoutId id="2147484446" r:id="rId2"/>
    <p:sldLayoutId id="2147484447" r:id="rId3"/>
    <p:sldLayoutId id="2147484448" r:id="rId4"/>
    <p:sldLayoutId id="2147484449" r:id="rId5"/>
    <p:sldLayoutId id="2147484450" r:id="rId6"/>
    <p:sldLayoutId id="2147484451" r:id="rId7"/>
    <p:sldLayoutId id="2147484452" r:id="rId8"/>
    <p:sldLayoutId id="2147484453" r:id="rId9"/>
    <p:sldLayoutId id="2147484454" r:id="rId10"/>
    <p:sldLayoutId id="2147484455" r:id="rId11"/>
    <p:sldLayoutId id="2147484456" r:id="rId12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381000"/>
            <a:ext cx="6861175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1413" y="1905000"/>
            <a:ext cx="685323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400800"/>
            <a:ext cx="108585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>
                <a:solidFill>
                  <a:prstClr val="white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3" y="6400800"/>
            <a:ext cx="4916487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>
                <a:solidFill>
                  <a:prstClr val="white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Berkomunikasi Yang Effektif - Meilan Sugiarto  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400800"/>
            <a:ext cx="630238" cy="2762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9FDCC39-85F6-4BAC-9C9E-B6624DF5EBE2}" type="slidenum">
              <a:rPr lang="id-ID" altLang="id-ID"/>
              <a:pPr>
                <a:defRPr/>
              </a:pPr>
              <a:t>‹#›</a:t>
            </a:fld>
            <a:endParaRPr lang="id-ID" altLang="id-ID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57" r:id="rId1"/>
    <p:sldLayoutId id="2147484458" r:id="rId2"/>
    <p:sldLayoutId id="2147484459" r:id="rId3"/>
    <p:sldLayoutId id="2147484460" r:id="rId4"/>
    <p:sldLayoutId id="2147484461" r:id="rId5"/>
    <p:sldLayoutId id="2147484462" r:id="rId6"/>
    <p:sldLayoutId id="2147484463" r:id="rId7"/>
    <p:sldLayoutId id="2147484464" r:id="rId8"/>
    <p:sldLayoutId id="2147484465" r:id="rId9"/>
    <p:sldLayoutId id="2147484466" r:id="rId10"/>
    <p:sldLayoutId id="2147484467" r:id="rId11"/>
    <p:sldLayoutId id="2147484468" r:id="rId12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spc="1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pitchFamily="34" charset="0"/>
        </a:defRPr>
      </a:lvl9pPr>
    </p:titleStyle>
    <p:bodyStyle>
      <a:lvl1pPr marL="223838" indent="-223838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59025" y="4797425"/>
            <a:ext cx="4319588" cy="576263"/>
          </a:xfrm>
        </p:spPr>
        <p:txBody>
          <a:bodyPr/>
          <a:lstStyle/>
          <a:p>
            <a:pPr>
              <a:defRPr/>
            </a:pPr>
            <a:r>
              <a:rPr lang="en-US" sz="3200" smtClean="0">
                <a:solidFill>
                  <a:srgbClr val="0070C0"/>
                </a:solidFill>
                <a:latin typeface="Cambria" panose="02040503050406030204" pitchFamily="18" charset="0"/>
              </a:rPr>
              <a:t>Dr. Meilan Sugiarto</a:t>
            </a:r>
            <a:endParaRPr lang="en-US" sz="320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sp>
        <p:nvSpPr>
          <p:cNvPr id="80900" name="TextBox 5"/>
          <p:cNvSpPr txBox="1">
            <a:spLocks noChangeArrowheads="1"/>
          </p:cNvSpPr>
          <p:nvPr/>
        </p:nvSpPr>
        <p:spPr bwMode="auto">
          <a:xfrm>
            <a:off x="484188" y="2420938"/>
            <a:ext cx="81026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Book Antiqu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id-ID" sz="4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KETRAMPILAN DAN GAYA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id-ID" sz="4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BERKOMUNIKASI  </a:t>
            </a:r>
            <a:endParaRPr lang="id-ID" altLang="id-ID" sz="48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400">
                <a:solidFill>
                  <a:srgbClr val="262626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"/>
              <a:defRPr sz="2200">
                <a:solidFill>
                  <a:srgbClr val="262626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000">
                <a:solidFill>
                  <a:srgbClr val="262626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>
                <a:solidFill>
                  <a:srgbClr val="262626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id-ID" sz="1200" smtClean="0">
                <a:solidFill>
                  <a:srgbClr val="895D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M. Sugiarto</a:t>
            </a:r>
          </a:p>
        </p:txBody>
      </p:sp>
      <p:sp>
        <p:nvSpPr>
          <p:cNvPr id="7885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400">
                <a:solidFill>
                  <a:srgbClr val="262626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"/>
              <a:defRPr sz="2200">
                <a:solidFill>
                  <a:srgbClr val="262626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000">
                <a:solidFill>
                  <a:srgbClr val="262626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>
                <a:solidFill>
                  <a:srgbClr val="262626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6A1D312-ABE5-4687-AF35-712DD1B09F49}" type="slidenum">
              <a:rPr lang="en-US" altLang="id-ID" sz="1200">
                <a:solidFill>
                  <a:srgbClr val="895D1D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id-ID" sz="1200">
              <a:solidFill>
                <a:srgbClr val="895D1D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8875" y="801688"/>
            <a:ext cx="6678613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rial" charset="0"/>
              </a:rPr>
              <a:t>(B) KOMUNIKASI non-VERBAL</a:t>
            </a:r>
            <a:endParaRPr lang="id-ID" sz="36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327275"/>
            <a:ext cx="8534400" cy="3046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1" hangingPunct="1">
              <a:buFont typeface="Wingdings" panose="05000000000000000000" pitchFamily="2" charset="2"/>
              <a:buChar char="v"/>
              <a:defRPr/>
            </a:pPr>
            <a:r>
              <a:rPr lang="en-US" sz="2400" i="1" u="sng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parajita" panose="020B0604020202020204" pitchFamily="34" charset="0"/>
              </a:rPr>
              <a:t>Yi:</a:t>
            </a:r>
            <a:r>
              <a:rPr lang="en-US" sz="2400">
                <a:solidFill>
                  <a:prstClr val="black"/>
                </a:solidFill>
                <a:cs typeface="Aparajita" panose="020B0604020202020204" pitchFamily="34" charset="0"/>
              </a:rPr>
              <a:t> komunikasi dengan bahasa tubuh (ekspresi wajah, kontak mata, postur tubuh, sentuhan, jarak sosial)</a:t>
            </a:r>
          </a:p>
          <a:p>
            <a:pPr marL="457200" indent="-457200" eaLnBrk="1" hangingPunct="1">
              <a:buFont typeface="Wingdings" panose="05000000000000000000" pitchFamily="2" charset="2"/>
              <a:buChar char="v"/>
              <a:defRPr/>
            </a:pPr>
            <a:r>
              <a:rPr lang="en-US" sz="2400">
                <a:solidFill>
                  <a:prstClr val="black"/>
                </a:solidFill>
                <a:cs typeface="Aparajita" panose="020B0604020202020204" pitchFamily="34" charset="0"/>
              </a:rPr>
              <a:t>Efekif dalam interaksi sosial. </a:t>
            </a:r>
          </a:p>
          <a:p>
            <a:pPr marL="457200" indent="-457200" eaLnBrk="1" hangingPunct="1">
              <a:buFont typeface="Wingdings" panose="05000000000000000000" pitchFamily="2" charset="2"/>
              <a:buChar char="v"/>
              <a:defRPr/>
            </a:pPr>
            <a:r>
              <a:rPr lang="en-US" sz="2400" u="sng">
                <a:solidFill>
                  <a:srgbClr val="FF0000"/>
                </a:solidFill>
                <a:cs typeface="Aparajita" panose="020B0604020202020204" pitchFamily="34" charset="0"/>
              </a:rPr>
              <a:t>Peran komunikasi non-verbal:</a:t>
            </a:r>
          </a:p>
          <a:p>
            <a:pPr marL="514350" indent="-514350" eaLnBrk="1" hangingPunct="1">
              <a:buFontTx/>
              <a:buAutoNum type="alphaLcPeriod"/>
              <a:defRPr/>
            </a:pPr>
            <a:r>
              <a:rPr lang="en-US" sz="2400">
                <a:solidFill>
                  <a:prstClr val="black"/>
                </a:solidFill>
                <a:cs typeface="Aparajita" panose="020B0604020202020204" pitchFamily="34" charset="0"/>
              </a:rPr>
              <a:t>Mempercepat hubungan dng lawan bicara</a:t>
            </a:r>
          </a:p>
          <a:p>
            <a:pPr marL="514350" indent="-514350" eaLnBrk="1" hangingPunct="1">
              <a:buFontTx/>
              <a:buAutoNum type="alphaLcPeriod"/>
              <a:defRPr/>
            </a:pPr>
            <a:r>
              <a:rPr lang="en-US" sz="2400">
                <a:solidFill>
                  <a:prstClr val="black"/>
                </a:solidFill>
                <a:cs typeface="Aparajita" panose="020B0604020202020204" pitchFamily="34" charset="0"/>
              </a:rPr>
              <a:t>Memperkuat komunikasi verbal</a:t>
            </a:r>
          </a:p>
          <a:p>
            <a:pPr marL="514350" indent="-514350" eaLnBrk="1" hangingPunct="1">
              <a:buFontTx/>
              <a:buAutoNum type="alphaLcPeriod"/>
              <a:defRPr/>
            </a:pPr>
            <a:r>
              <a:rPr lang="en-US" sz="2400">
                <a:solidFill>
                  <a:prstClr val="black"/>
                </a:solidFill>
                <a:cs typeface="Aparajita" panose="020B0604020202020204" pitchFamily="34" charset="0"/>
              </a:rPr>
              <a:t>Mempertahankan perhatian dan minat lawan bicara</a:t>
            </a:r>
          </a:p>
          <a:p>
            <a:pPr marL="514350" indent="-514350" eaLnBrk="1" hangingPunct="1">
              <a:buFontTx/>
              <a:buAutoNum type="alphaLcPeriod"/>
              <a:defRPr/>
            </a:pPr>
            <a:r>
              <a:rPr lang="en-US" sz="2400">
                <a:solidFill>
                  <a:prstClr val="black"/>
                </a:solidFill>
                <a:cs typeface="Aparajita" panose="020B0604020202020204" pitchFamily="34" charset="0"/>
              </a:rPr>
              <a:t>Memahami apa yg dipikirkan lawan bicara</a:t>
            </a: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2"/>
          </a:solidFill>
          <a:ln>
            <a:solidFill>
              <a:srgbClr val="5F5F5F"/>
            </a:solidFill>
          </a:ln>
          <a:effectLst>
            <a:outerShdw dist="35921" dir="2700000" algn="ctr" rotWithShape="0">
              <a:srgbClr val="FF6600"/>
            </a:outerShdw>
          </a:effectLst>
        </p:spPr>
        <p:txBody>
          <a:bodyPr/>
          <a:lstStyle/>
          <a:p>
            <a:pPr eaLnBrk="1" hangingPunct="1">
              <a:buClr>
                <a:schemeClr val="tx1"/>
              </a:buClr>
              <a:defRPr/>
            </a:pPr>
            <a:r>
              <a:rPr lang="en-GB" sz="4000" b="0" smtClean="0">
                <a:solidFill>
                  <a:srgbClr val="5F5F5F"/>
                </a:solidFill>
              </a:rPr>
              <a:t>KETRAMPILAN BERKOMUNIKASI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75" y="2060575"/>
            <a:ext cx="5759450" cy="391795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AutoNum type="arabicPeriod"/>
              <a:defRPr/>
            </a:pPr>
            <a:r>
              <a:rPr lang="en-GB" sz="2800" b="1" smtClean="0"/>
              <a:t>Komunikasi Dengan Mata</a:t>
            </a:r>
          </a:p>
          <a:p>
            <a:pPr marL="609600" indent="-60960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AutoNum type="arabicPeriod"/>
              <a:defRPr/>
            </a:pPr>
            <a:r>
              <a:rPr lang="en-GB" sz="2800" b="1" smtClean="0"/>
              <a:t>Sikap Gerak-gerik</a:t>
            </a:r>
          </a:p>
          <a:p>
            <a:pPr marL="609600" indent="-60960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AutoNum type="arabicPeriod"/>
              <a:defRPr/>
            </a:pPr>
            <a:r>
              <a:rPr lang="en-GB" sz="2800" b="1" smtClean="0"/>
              <a:t>Gerak Isyarat/Ekspresi Muka</a:t>
            </a:r>
          </a:p>
          <a:p>
            <a:pPr marL="609600" indent="-60960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AutoNum type="arabicPeriod"/>
              <a:defRPr/>
            </a:pPr>
            <a:r>
              <a:rPr lang="en-GB" sz="2800" b="1" smtClean="0"/>
              <a:t>Pakaian/Penampilan</a:t>
            </a:r>
          </a:p>
          <a:p>
            <a:pPr marL="609600" indent="-60960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AutoNum type="arabicPeriod"/>
              <a:defRPr/>
            </a:pPr>
            <a:r>
              <a:rPr lang="en-GB" sz="2800" b="1" smtClean="0"/>
              <a:t>Suara/Variasi Vokal</a:t>
            </a:r>
          </a:p>
          <a:p>
            <a:pPr marL="609600" indent="-60960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AutoNum type="arabicPeriod"/>
              <a:defRPr/>
            </a:pPr>
            <a:r>
              <a:rPr lang="en-GB" sz="2800" b="1" smtClean="0"/>
              <a:t>Bahasa/Bukan Kata-kata</a:t>
            </a:r>
          </a:p>
          <a:p>
            <a:pPr marL="609600" indent="-60960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AutoNum type="arabicPeriod"/>
              <a:defRPr/>
            </a:pPr>
            <a:r>
              <a:rPr lang="en-GB" sz="2800" b="1" smtClean="0"/>
              <a:t>Keterlibatan Pendengar</a:t>
            </a:r>
          </a:p>
          <a:p>
            <a:pPr marL="609600" indent="-60960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AutoNum type="arabicPeriod"/>
              <a:defRPr/>
            </a:pPr>
            <a:r>
              <a:rPr lang="en-GB" sz="2800" b="1" smtClean="0"/>
              <a:t>Humor</a:t>
            </a:r>
          </a:p>
          <a:p>
            <a:pPr marL="609600" indent="-60960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AutoNum type="arabicPeriod"/>
              <a:defRPr/>
            </a:pPr>
            <a:r>
              <a:rPr lang="en-GB" sz="2800" b="1" smtClean="0"/>
              <a:t>Pribadi Yang Alamiah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0" smtClean="0">
                <a:solidFill>
                  <a:srgbClr val="FFFF00"/>
                </a:solidFill>
              </a:rPr>
              <a:t>1. KOMUNIKASI DENGAN MATA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800" b="1" smtClean="0"/>
              <a:t>Keakraban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b="1" smtClean="0"/>
              <a:t>Intonasi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b="1" smtClean="0"/>
              <a:t>Keterlibatan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b="1" smtClean="0"/>
              <a:t>Memandang 1(satu)lawan bicara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b="1" smtClean="0"/>
              <a:t>Memandang lebih dari 1(satu) orang lawan bicara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b="1" smtClean="0"/>
              <a:t>Jangan terlalu banyak menggerak-gerakan mata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b="1" smtClean="0"/>
              <a:t>Jangan terlalu lama memejamkan mata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sz="28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0" smtClean="0">
                <a:solidFill>
                  <a:srgbClr val="FFFF00"/>
                </a:solidFill>
              </a:rPr>
              <a:t>2. SIKAP/GERAK-GERIK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724400" cy="4343400"/>
          </a:xfrm>
        </p:spPr>
        <p:txBody>
          <a:bodyPr/>
          <a:lstStyle/>
          <a:p>
            <a:pPr marL="609600" indent="-609600" eaLnBrk="1" hangingPunct="1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GB" dirty="0" smtClean="0"/>
              <a:t>Cara </a:t>
            </a:r>
            <a:r>
              <a:rPr lang="en-GB" dirty="0" err="1" smtClean="0"/>
              <a:t>duduk</a:t>
            </a:r>
            <a:r>
              <a:rPr lang="en-GB" dirty="0" smtClean="0"/>
              <a:t>/</a:t>
            </a:r>
            <a:r>
              <a:rPr lang="en-GB" dirty="0" err="1" smtClean="0"/>
              <a:t>sikap</a:t>
            </a:r>
            <a:r>
              <a:rPr lang="en-GB" dirty="0" smtClean="0"/>
              <a:t> </a:t>
            </a:r>
            <a:r>
              <a:rPr lang="en-GB" dirty="0" err="1" smtClean="0"/>
              <a:t>badan</a:t>
            </a:r>
            <a:endParaRPr lang="en-GB" dirty="0" smtClean="0"/>
          </a:p>
          <a:p>
            <a:pPr marL="609600" indent="-609600" eaLnBrk="1" hangingPunct="1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GB" dirty="0" smtClean="0"/>
              <a:t>Cara </a:t>
            </a:r>
            <a:r>
              <a:rPr lang="en-GB" dirty="0" err="1" smtClean="0"/>
              <a:t>berdiri</a:t>
            </a:r>
            <a:r>
              <a:rPr lang="en-GB" dirty="0" smtClean="0"/>
              <a:t>/</a:t>
            </a:r>
            <a:r>
              <a:rPr lang="en-GB" dirty="0" err="1" smtClean="0"/>
              <a:t>berjalan</a:t>
            </a:r>
            <a:endParaRPr lang="en-GB" dirty="0" smtClean="0"/>
          </a:p>
          <a:p>
            <a:pPr marL="609600" indent="-609600" eaLnBrk="1" hangingPunct="1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GB" dirty="0" err="1" smtClean="0"/>
              <a:t>Jangan</a:t>
            </a:r>
            <a:r>
              <a:rPr lang="en-GB" dirty="0" smtClean="0"/>
              <a:t> </a:t>
            </a:r>
            <a:r>
              <a:rPr lang="en-GB" dirty="0" err="1" smtClean="0"/>
              <a:t>memperbaiki</a:t>
            </a:r>
            <a:r>
              <a:rPr lang="en-GB" dirty="0" smtClean="0"/>
              <a:t> </a:t>
            </a:r>
            <a:r>
              <a:rPr lang="en-GB" dirty="0" err="1" smtClean="0"/>
              <a:t>letak</a:t>
            </a:r>
            <a:r>
              <a:rPr lang="en-GB" dirty="0" smtClean="0"/>
              <a:t> </a:t>
            </a:r>
            <a:r>
              <a:rPr lang="en-GB" dirty="0" err="1" smtClean="0"/>
              <a:t>rambut</a:t>
            </a:r>
            <a:r>
              <a:rPr lang="en-GB" dirty="0" smtClean="0"/>
              <a:t>/</a:t>
            </a:r>
            <a:r>
              <a:rPr lang="en-GB" dirty="0" err="1" smtClean="0"/>
              <a:t>pakaian</a:t>
            </a:r>
            <a:endParaRPr lang="en-GB" dirty="0" smtClean="0"/>
          </a:p>
        </p:txBody>
      </p:sp>
      <p:pic>
        <p:nvPicPr>
          <p:cNvPr id="83972" name="Picture 4" descr="BD19860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09800"/>
            <a:ext cx="29241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0" smtClean="0">
                <a:solidFill>
                  <a:srgbClr val="FFFF00"/>
                </a:solidFill>
              </a:rPr>
              <a:t>3. GERAK /EKSPRESI WAJAH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419600" cy="44958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defRPr/>
            </a:pPr>
            <a:r>
              <a:rPr lang="en-GB" b="1" dirty="0" err="1" smtClean="0"/>
              <a:t>Latih</a:t>
            </a:r>
            <a:r>
              <a:rPr lang="en-GB" b="1" dirty="0" smtClean="0"/>
              <a:t> </a:t>
            </a:r>
            <a:r>
              <a:rPr lang="en-GB" b="1" dirty="0" err="1" smtClean="0"/>
              <a:t>ekspresi</a:t>
            </a:r>
            <a:endParaRPr lang="en-GB" b="1" dirty="0" smtClean="0"/>
          </a:p>
          <a:p>
            <a:pPr eaLnBrk="1" hangingPunct="1">
              <a:buClr>
                <a:schemeClr val="tx1"/>
              </a:buClr>
              <a:defRPr/>
            </a:pPr>
            <a:r>
              <a:rPr lang="en-GB" b="1" dirty="0" err="1" smtClean="0"/>
              <a:t>Kualitas</a:t>
            </a:r>
            <a:r>
              <a:rPr lang="en-GB" b="1" dirty="0" smtClean="0"/>
              <a:t> </a:t>
            </a:r>
            <a:r>
              <a:rPr lang="en-GB" b="1" dirty="0" err="1" smtClean="0"/>
              <a:t>suara</a:t>
            </a:r>
            <a:endParaRPr lang="en-GB" b="1" dirty="0" smtClean="0"/>
          </a:p>
          <a:p>
            <a:pPr eaLnBrk="1" hangingPunct="1">
              <a:buClr>
                <a:schemeClr val="tx1"/>
              </a:buClr>
              <a:defRPr/>
            </a:pPr>
            <a:r>
              <a:rPr lang="en-GB" b="1" dirty="0" err="1" smtClean="0"/>
              <a:t>Lafal</a:t>
            </a:r>
            <a:r>
              <a:rPr lang="en-GB" b="1" dirty="0" smtClean="0"/>
              <a:t> (</a:t>
            </a:r>
            <a:r>
              <a:rPr lang="en-GB" b="1" dirty="0" err="1" smtClean="0"/>
              <a:t>artikulasi</a:t>
            </a:r>
            <a:r>
              <a:rPr lang="en-GB" b="1" dirty="0" smtClean="0"/>
              <a:t>) </a:t>
            </a:r>
            <a:r>
              <a:rPr lang="en-GB" b="1" dirty="0" err="1" smtClean="0"/>
              <a:t>jelas</a:t>
            </a:r>
            <a:endParaRPr lang="en-GB" b="1" dirty="0" smtClean="0"/>
          </a:p>
          <a:p>
            <a:pPr eaLnBrk="1" hangingPunct="1">
              <a:buClr>
                <a:schemeClr val="tx1"/>
              </a:buClr>
              <a:defRPr/>
            </a:pPr>
            <a:r>
              <a:rPr lang="en-GB" b="1" dirty="0" err="1" smtClean="0"/>
              <a:t>Intonasi</a:t>
            </a:r>
            <a:r>
              <a:rPr lang="en-GB" b="1" dirty="0" smtClean="0"/>
              <a:t> (</a:t>
            </a:r>
            <a:r>
              <a:rPr lang="en-GB" b="1" dirty="0" err="1" smtClean="0"/>
              <a:t>cepat</a:t>
            </a:r>
            <a:r>
              <a:rPr lang="en-GB" b="1" dirty="0" smtClean="0"/>
              <a:t>, </a:t>
            </a:r>
            <a:r>
              <a:rPr lang="en-GB" b="1" dirty="0" err="1" smtClean="0"/>
              <a:t>perlahan</a:t>
            </a:r>
            <a:r>
              <a:rPr lang="en-GB" b="1" dirty="0" smtClean="0"/>
              <a:t>, </a:t>
            </a:r>
            <a:r>
              <a:rPr lang="en-GB" b="1" dirty="0" err="1" smtClean="0"/>
              <a:t>tinggi</a:t>
            </a:r>
            <a:r>
              <a:rPr lang="en-GB" b="1" dirty="0" smtClean="0"/>
              <a:t> </a:t>
            </a:r>
            <a:r>
              <a:rPr lang="en-GB" b="1" dirty="0" err="1" smtClean="0"/>
              <a:t>rendah</a:t>
            </a:r>
            <a:r>
              <a:rPr lang="en-GB" b="1" dirty="0" smtClean="0"/>
              <a:t> </a:t>
            </a:r>
            <a:r>
              <a:rPr lang="en-GB" b="1" dirty="0" err="1" smtClean="0"/>
              <a:t>suara</a:t>
            </a:r>
            <a:r>
              <a:rPr lang="en-GB" b="1" dirty="0" smtClean="0"/>
              <a:t>)</a:t>
            </a:r>
          </a:p>
        </p:txBody>
      </p:sp>
      <p:pic>
        <p:nvPicPr>
          <p:cNvPr id="86020" name="Picture 4" descr="BD19747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76400"/>
            <a:ext cx="3124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0" smtClean="0">
                <a:solidFill>
                  <a:srgbClr val="FFFF00"/>
                </a:solidFill>
              </a:rPr>
              <a:t>4. PAKAIAN/PENAMPILAN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KOMUNIKASI DENGAN PAKAIAN = 90%</a:t>
            </a:r>
          </a:p>
          <a:p>
            <a:pPr eaLnBrk="1" hangingPunct="1">
              <a:defRPr/>
            </a:pPr>
            <a:r>
              <a:rPr lang="en-GB" smtClean="0"/>
              <a:t>MUKA +RAMBUT  = 10%</a:t>
            </a:r>
          </a:p>
        </p:txBody>
      </p:sp>
      <p:grpSp>
        <p:nvGrpSpPr>
          <p:cNvPr id="88068" name="Group 3"/>
          <p:cNvGrpSpPr>
            <a:grpSpLocks/>
          </p:cNvGrpSpPr>
          <p:nvPr/>
        </p:nvGrpSpPr>
        <p:grpSpPr bwMode="auto">
          <a:xfrm flipH="1">
            <a:off x="4724400" y="3048000"/>
            <a:ext cx="3352800" cy="2886075"/>
            <a:chOff x="720" y="1884"/>
            <a:chExt cx="2423" cy="2154"/>
          </a:xfrm>
        </p:grpSpPr>
        <p:grpSp>
          <p:nvGrpSpPr>
            <p:cNvPr id="88069" name="Group 4"/>
            <p:cNvGrpSpPr>
              <a:grpSpLocks/>
            </p:cNvGrpSpPr>
            <p:nvPr/>
          </p:nvGrpSpPr>
          <p:grpSpPr bwMode="auto">
            <a:xfrm>
              <a:off x="720" y="1884"/>
              <a:ext cx="2423" cy="2154"/>
              <a:chOff x="720" y="1884"/>
              <a:chExt cx="2423" cy="2154"/>
            </a:xfrm>
          </p:grpSpPr>
          <p:sp>
            <p:nvSpPr>
              <p:cNvPr id="13346" name="Freeform 5"/>
              <p:cNvSpPr>
                <a:spLocks/>
              </p:cNvSpPr>
              <p:nvPr/>
            </p:nvSpPr>
            <p:spPr bwMode="auto">
              <a:xfrm>
                <a:off x="2710" y="3002"/>
                <a:ext cx="86" cy="39"/>
              </a:xfrm>
              <a:custGeom>
                <a:avLst/>
                <a:gdLst>
                  <a:gd name="T0" fmla="*/ 10 w 171"/>
                  <a:gd name="T1" fmla="*/ 4 h 78"/>
                  <a:gd name="T2" fmla="*/ 9 w 171"/>
                  <a:gd name="T3" fmla="*/ 5 h 78"/>
                  <a:gd name="T4" fmla="*/ 6 w 171"/>
                  <a:gd name="T5" fmla="*/ 5 h 78"/>
                  <a:gd name="T6" fmla="*/ 0 w 171"/>
                  <a:gd name="T7" fmla="*/ 5 h 78"/>
                  <a:gd name="T8" fmla="*/ 1 w 171"/>
                  <a:gd name="T9" fmla="*/ 3 h 78"/>
                  <a:gd name="T10" fmla="*/ 3 w 171"/>
                  <a:gd name="T11" fmla="*/ 2 h 78"/>
                  <a:gd name="T12" fmla="*/ 7 w 171"/>
                  <a:gd name="T13" fmla="*/ 0 h 78"/>
                  <a:gd name="T14" fmla="*/ 11 w 171"/>
                  <a:gd name="T15" fmla="*/ 1 h 78"/>
                  <a:gd name="T16" fmla="*/ 11 w 171"/>
                  <a:gd name="T17" fmla="*/ 3 h 78"/>
                  <a:gd name="T18" fmla="*/ 10 w 171"/>
                  <a:gd name="T19" fmla="*/ 4 h 78"/>
                  <a:gd name="T20" fmla="*/ 10 w 171"/>
                  <a:gd name="T21" fmla="*/ 4 h 78"/>
                  <a:gd name="T22" fmla="*/ 10 w 171"/>
                  <a:gd name="T23" fmla="*/ 4 h 7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1"/>
                  <a:gd name="T37" fmla="*/ 0 h 78"/>
                  <a:gd name="T38" fmla="*/ 171 w 171"/>
                  <a:gd name="T39" fmla="*/ 78 h 7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1" h="78">
                    <a:moveTo>
                      <a:pt x="160" y="50"/>
                    </a:moveTo>
                    <a:lnTo>
                      <a:pt x="142" y="65"/>
                    </a:lnTo>
                    <a:lnTo>
                      <a:pt x="91" y="78"/>
                    </a:lnTo>
                    <a:lnTo>
                      <a:pt x="0" y="70"/>
                    </a:lnTo>
                    <a:lnTo>
                      <a:pt x="11" y="46"/>
                    </a:lnTo>
                    <a:lnTo>
                      <a:pt x="45" y="21"/>
                    </a:lnTo>
                    <a:lnTo>
                      <a:pt x="110" y="0"/>
                    </a:lnTo>
                    <a:lnTo>
                      <a:pt x="167" y="10"/>
                    </a:lnTo>
                    <a:lnTo>
                      <a:pt x="171" y="38"/>
                    </a:lnTo>
                    <a:lnTo>
                      <a:pt x="160" y="50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347" name="Freeform 6"/>
              <p:cNvSpPr>
                <a:spLocks/>
              </p:cNvSpPr>
              <p:nvPr/>
            </p:nvSpPr>
            <p:spPr bwMode="auto">
              <a:xfrm>
                <a:off x="960" y="3796"/>
                <a:ext cx="412" cy="238"/>
              </a:xfrm>
              <a:custGeom>
                <a:avLst/>
                <a:gdLst>
                  <a:gd name="T0" fmla="*/ 0 w 823"/>
                  <a:gd name="T1" fmla="*/ 7 h 481"/>
                  <a:gd name="T2" fmla="*/ 21 w 823"/>
                  <a:gd name="T3" fmla="*/ 7 h 481"/>
                  <a:gd name="T4" fmla="*/ 28 w 823"/>
                  <a:gd name="T5" fmla="*/ 0 h 481"/>
                  <a:gd name="T6" fmla="*/ 37 w 823"/>
                  <a:gd name="T7" fmla="*/ 10 h 481"/>
                  <a:gd name="T8" fmla="*/ 52 w 823"/>
                  <a:gd name="T9" fmla="*/ 29 h 481"/>
                  <a:gd name="T10" fmla="*/ 13 w 823"/>
                  <a:gd name="T11" fmla="*/ 30 h 481"/>
                  <a:gd name="T12" fmla="*/ 4 w 823"/>
                  <a:gd name="T13" fmla="*/ 15 h 481"/>
                  <a:gd name="T14" fmla="*/ 0 w 823"/>
                  <a:gd name="T15" fmla="*/ 7 h 481"/>
                  <a:gd name="T16" fmla="*/ 0 w 823"/>
                  <a:gd name="T17" fmla="*/ 7 h 481"/>
                  <a:gd name="T18" fmla="*/ 0 w 823"/>
                  <a:gd name="T19" fmla="*/ 7 h 48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23"/>
                  <a:gd name="T31" fmla="*/ 0 h 481"/>
                  <a:gd name="T32" fmla="*/ 823 w 823"/>
                  <a:gd name="T33" fmla="*/ 481 h 48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23" h="481">
                    <a:moveTo>
                      <a:pt x="0" y="120"/>
                    </a:moveTo>
                    <a:lnTo>
                      <a:pt x="321" y="120"/>
                    </a:lnTo>
                    <a:lnTo>
                      <a:pt x="441" y="0"/>
                    </a:lnTo>
                    <a:lnTo>
                      <a:pt x="591" y="171"/>
                    </a:lnTo>
                    <a:lnTo>
                      <a:pt x="823" y="472"/>
                    </a:lnTo>
                    <a:lnTo>
                      <a:pt x="202" y="481"/>
                    </a:lnTo>
                    <a:lnTo>
                      <a:pt x="51" y="251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348" name="Freeform 7"/>
              <p:cNvSpPr>
                <a:spLocks/>
              </p:cNvSpPr>
              <p:nvPr/>
            </p:nvSpPr>
            <p:spPr bwMode="auto">
              <a:xfrm>
                <a:off x="2680" y="3033"/>
                <a:ext cx="70" cy="123"/>
              </a:xfrm>
              <a:custGeom>
                <a:avLst/>
                <a:gdLst>
                  <a:gd name="T0" fmla="*/ 4 w 143"/>
                  <a:gd name="T1" fmla="*/ 0 h 249"/>
                  <a:gd name="T2" fmla="*/ 1 w 143"/>
                  <a:gd name="T3" fmla="*/ 4 h 249"/>
                  <a:gd name="T4" fmla="*/ 0 w 143"/>
                  <a:gd name="T5" fmla="*/ 12 h 249"/>
                  <a:gd name="T6" fmla="*/ 6 w 143"/>
                  <a:gd name="T7" fmla="*/ 16 h 249"/>
                  <a:gd name="T8" fmla="*/ 5 w 143"/>
                  <a:gd name="T9" fmla="*/ 11 h 249"/>
                  <a:gd name="T10" fmla="*/ 5 w 143"/>
                  <a:gd name="T11" fmla="*/ 4 h 249"/>
                  <a:gd name="T12" fmla="*/ 8 w 143"/>
                  <a:gd name="T13" fmla="*/ 1 h 249"/>
                  <a:gd name="T14" fmla="*/ 4 w 143"/>
                  <a:gd name="T15" fmla="*/ 0 h 249"/>
                  <a:gd name="T16" fmla="*/ 4 w 143"/>
                  <a:gd name="T17" fmla="*/ 0 h 249"/>
                  <a:gd name="T18" fmla="*/ 4 w 143"/>
                  <a:gd name="T19" fmla="*/ 0 h 24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3"/>
                  <a:gd name="T31" fmla="*/ 0 h 249"/>
                  <a:gd name="T32" fmla="*/ 143 w 143"/>
                  <a:gd name="T33" fmla="*/ 249 h 24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3" h="249">
                    <a:moveTo>
                      <a:pt x="78" y="0"/>
                    </a:moveTo>
                    <a:lnTo>
                      <a:pt x="23" y="49"/>
                    </a:lnTo>
                    <a:lnTo>
                      <a:pt x="0" y="192"/>
                    </a:lnTo>
                    <a:lnTo>
                      <a:pt x="109" y="249"/>
                    </a:lnTo>
                    <a:lnTo>
                      <a:pt x="80" y="173"/>
                    </a:lnTo>
                    <a:lnTo>
                      <a:pt x="86" y="64"/>
                    </a:lnTo>
                    <a:lnTo>
                      <a:pt x="143" y="7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683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349" name="Freeform 8"/>
              <p:cNvSpPr>
                <a:spLocks/>
              </p:cNvSpPr>
              <p:nvPr/>
            </p:nvSpPr>
            <p:spPr bwMode="auto">
              <a:xfrm>
                <a:off x="2689" y="3044"/>
                <a:ext cx="62" cy="66"/>
              </a:xfrm>
              <a:custGeom>
                <a:avLst/>
                <a:gdLst>
                  <a:gd name="T0" fmla="*/ 7 w 126"/>
                  <a:gd name="T1" fmla="*/ 0 h 133"/>
                  <a:gd name="T2" fmla="*/ 3 w 126"/>
                  <a:gd name="T3" fmla="*/ 4 h 133"/>
                  <a:gd name="T4" fmla="*/ 3 w 126"/>
                  <a:gd name="T5" fmla="*/ 8 h 133"/>
                  <a:gd name="T6" fmla="*/ 0 w 126"/>
                  <a:gd name="T7" fmla="*/ 7 h 133"/>
                  <a:gd name="T8" fmla="*/ 1 w 126"/>
                  <a:gd name="T9" fmla="*/ 6 h 133"/>
                  <a:gd name="T10" fmla="*/ 0 w 126"/>
                  <a:gd name="T11" fmla="*/ 4 h 133"/>
                  <a:gd name="T12" fmla="*/ 2 w 126"/>
                  <a:gd name="T13" fmla="*/ 5 h 133"/>
                  <a:gd name="T14" fmla="*/ 0 w 126"/>
                  <a:gd name="T15" fmla="*/ 3 h 133"/>
                  <a:gd name="T16" fmla="*/ 2 w 126"/>
                  <a:gd name="T17" fmla="*/ 2 h 133"/>
                  <a:gd name="T18" fmla="*/ 1 w 126"/>
                  <a:gd name="T19" fmla="*/ 1 h 133"/>
                  <a:gd name="T20" fmla="*/ 3 w 126"/>
                  <a:gd name="T21" fmla="*/ 1 h 133"/>
                  <a:gd name="T22" fmla="*/ 7 w 126"/>
                  <a:gd name="T23" fmla="*/ 0 h 133"/>
                  <a:gd name="T24" fmla="*/ 7 w 126"/>
                  <a:gd name="T25" fmla="*/ 0 h 133"/>
                  <a:gd name="T26" fmla="*/ 7 w 126"/>
                  <a:gd name="T27" fmla="*/ 0 h 13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6"/>
                  <a:gd name="T43" fmla="*/ 0 h 133"/>
                  <a:gd name="T44" fmla="*/ 126 w 126"/>
                  <a:gd name="T45" fmla="*/ 133 h 13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6" h="133">
                    <a:moveTo>
                      <a:pt x="126" y="0"/>
                    </a:moveTo>
                    <a:lnTo>
                      <a:pt x="63" y="64"/>
                    </a:lnTo>
                    <a:lnTo>
                      <a:pt x="57" y="133"/>
                    </a:lnTo>
                    <a:lnTo>
                      <a:pt x="10" y="118"/>
                    </a:lnTo>
                    <a:lnTo>
                      <a:pt x="29" y="108"/>
                    </a:lnTo>
                    <a:lnTo>
                      <a:pt x="0" y="76"/>
                    </a:lnTo>
                    <a:lnTo>
                      <a:pt x="40" y="81"/>
                    </a:lnTo>
                    <a:lnTo>
                      <a:pt x="8" y="49"/>
                    </a:lnTo>
                    <a:lnTo>
                      <a:pt x="42" y="42"/>
                    </a:lnTo>
                    <a:lnTo>
                      <a:pt x="25" y="23"/>
                    </a:lnTo>
                    <a:lnTo>
                      <a:pt x="57" y="17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E57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350" name="Freeform 9"/>
              <p:cNvSpPr>
                <a:spLocks/>
              </p:cNvSpPr>
              <p:nvPr/>
            </p:nvSpPr>
            <p:spPr bwMode="auto">
              <a:xfrm>
                <a:off x="1446" y="3217"/>
                <a:ext cx="1677" cy="820"/>
              </a:xfrm>
              <a:custGeom>
                <a:avLst/>
                <a:gdLst>
                  <a:gd name="T0" fmla="*/ 71 w 3356"/>
                  <a:gd name="T1" fmla="*/ 39 h 1640"/>
                  <a:gd name="T2" fmla="*/ 82 w 3356"/>
                  <a:gd name="T3" fmla="*/ 45 h 1640"/>
                  <a:gd name="T4" fmla="*/ 89 w 3356"/>
                  <a:gd name="T5" fmla="*/ 38 h 1640"/>
                  <a:gd name="T6" fmla="*/ 93 w 3356"/>
                  <a:gd name="T7" fmla="*/ 36 h 1640"/>
                  <a:gd name="T8" fmla="*/ 104 w 3356"/>
                  <a:gd name="T9" fmla="*/ 38 h 1640"/>
                  <a:gd name="T10" fmla="*/ 104 w 3356"/>
                  <a:gd name="T11" fmla="*/ 46 h 1640"/>
                  <a:gd name="T12" fmla="*/ 108 w 3356"/>
                  <a:gd name="T13" fmla="*/ 41 h 1640"/>
                  <a:gd name="T14" fmla="*/ 121 w 3356"/>
                  <a:gd name="T15" fmla="*/ 34 h 1640"/>
                  <a:gd name="T16" fmla="*/ 123 w 3356"/>
                  <a:gd name="T17" fmla="*/ 28 h 1640"/>
                  <a:gd name="T18" fmla="*/ 133 w 3356"/>
                  <a:gd name="T19" fmla="*/ 25 h 1640"/>
                  <a:gd name="T20" fmla="*/ 140 w 3356"/>
                  <a:gd name="T21" fmla="*/ 16 h 1640"/>
                  <a:gd name="T22" fmla="*/ 147 w 3356"/>
                  <a:gd name="T23" fmla="*/ 10 h 1640"/>
                  <a:gd name="T24" fmla="*/ 151 w 3356"/>
                  <a:gd name="T25" fmla="*/ 6 h 1640"/>
                  <a:gd name="T26" fmla="*/ 162 w 3356"/>
                  <a:gd name="T27" fmla="*/ 0 h 1640"/>
                  <a:gd name="T28" fmla="*/ 200 w 3356"/>
                  <a:gd name="T29" fmla="*/ 17 h 1640"/>
                  <a:gd name="T30" fmla="*/ 202 w 3356"/>
                  <a:gd name="T31" fmla="*/ 45 h 1640"/>
                  <a:gd name="T32" fmla="*/ 202 w 3356"/>
                  <a:gd name="T33" fmla="*/ 53 h 1640"/>
                  <a:gd name="T34" fmla="*/ 205 w 3356"/>
                  <a:gd name="T35" fmla="*/ 69 h 1640"/>
                  <a:gd name="T36" fmla="*/ 208 w 3356"/>
                  <a:gd name="T37" fmla="*/ 86 h 1640"/>
                  <a:gd name="T38" fmla="*/ 209 w 3356"/>
                  <a:gd name="T39" fmla="*/ 93 h 1640"/>
                  <a:gd name="T40" fmla="*/ 210 w 3356"/>
                  <a:gd name="T41" fmla="*/ 96 h 1640"/>
                  <a:gd name="T42" fmla="*/ 208 w 3356"/>
                  <a:gd name="T43" fmla="*/ 97 h 1640"/>
                  <a:gd name="T44" fmla="*/ 202 w 3356"/>
                  <a:gd name="T45" fmla="*/ 98 h 1640"/>
                  <a:gd name="T46" fmla="*/ 182 w 3356"/>
                  <a:gd name="T47" fmla="*/ 100 h 1640"/>
                  <a:gd name="T48" fmla="*/ 151 w 3356"/>
                  <a:gd name="T49" fmla="*/ 102 h 1640"/>
                  <a:gd name="T50" fmla="*/ 154 w 3356"/>
                  <a:gd name="T51" fmla="*/ 92 h 1640"/>
                  <a:gd name="T52" fmla="*/ 151 w 3356"/>
                  <a:gd name="T53" fmla="*/ 90 h 1640"/>
                  <a:gd name="T54" fmla="*/ 144 w 3356"/>
                  <a:gd name="T55" fmla="*/ 96 h 1640"/>
                  <a:gd name="T56" fmla="*/ 145 w 3356"/>
                  <a:gd name="T57" fmla="*/ 100 h 1640"/>
                  <a:gd name="T58" fmla="*/ 0 w 3356"/>
                  <a:gd name="T59" fmla="*/ 103 h 1640"/>
                  <a:gd name="T60" fmla="*/ 5 w 3356"/>
                  <a:gd name="T61" fmla="*/ 78 h 1640"/>
                  <a:gd name="T62" fmla="*/ 25 w 3356"/>
                  <a:gd name="T63" fmla="*/ 57 h 1640"/>
                  <a:gd name="T64" fmla="*/ 50 w 3356"/>
                  <a:gd name="T65" fmla="*/ 47 h 1640"/>
                  <a:gd name="T66" fmla="*/ 64 w 3356"/>
                  <a:gd name="T67" fmla="*/ 37 h 1640"/>
                  <a:gd name="T68" fmla="*/ 71 w 3356"/>
                  <a:gd name="T69" fmla="*/ 39 h 1640"/>
                  <a:gd name="T70" fmla="*/ 71 w 3356"/>
                  <a:gd name="T71" fmla="*/ 39 h 1640"/>
                  <a:gd name="T72" fmla="*/ 71 w 3356"/>
                  <a:gd name="T73" fmla="*/ 39 h 164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356"/>
                  <a:gd name="T112" fmla="*/ 0 h 1640"/>
                  <a:gd name="T113" fmla="*/ 3356 w 3356"/>
                  <a:gd name="T114" fmla="*/ 1640 h 164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356" h="1640">
                    <a:moveTo>
                      <a:pt x="1130" y="610"/>
                    </a:moveTo>
                    <a:lnTo>
                      <a:pt x="1307" y="709"/>
                    </a:lnTo>
                    <a:lnTo>
                      <a:pt x="1417" y="600"/>
                    </a:lnTo>
                    <a:lnTo>
                      <a:pt x="1485" y="572"/>
                    </a:lnTo>
                    <a:lnTo>
                      <a:pt x="1664" y="600"/>
                    </a:lnTo>
                    <a:lnTo>
                      <a:pt x="1664" y="730"/>
                    </a:lnTo>
                    <a:lnTo>
                      <a:pt x="1723" y="650"/>
                    </a:lnTo>
                    <a:lnTo>
                      <a:pt x="1921" y="532"/>
                    </a:lnTo>
                    <a:lnTo>
                      <a:pt x="1961" y="433"/>
                    </a:lnTo>
                    <a:lnTo>
                      <a:pt x="2128" y="393"/>
                    </a:lnTo>
                    <a:lnTo>
                      <a:pt x="2238" y="254"/>
                    </a:lnTo>
                    <a:lnTo>
                      <a:pt x="2346" y="156"/>
                    </a:lnTo>
                    <a:lnTo>
                      <a:pt x="2405" y="85"/>
                    </a:lnTo>
                    <a:lnTo>
                      <a:pt x="2584" y="0"/>
                    </a:lnTo>
                    <a:lnTo>
                      <a:pt x="3187" y="264"/>
                    </a:lnTo>
                    <a:lnTo>
                      <a:pt x="3217" y="720"/>
                    </a:lnTo>
                    <a:lnTo>
                      <a:pt x="3232" y="838"/>
                    </a:lnTo>
                    <a:lnTo>
                      <a:pt x="3270" y="1102"/>
                    </a:lnTo>
                    <a:lnTo>
                      <a:pt x="3316" y="1376"/>
                    </a:lnTo>
                    <a:lnTo>
                      <a:pt x="3337" y="1473"/>
                    </a:lnTo>
                    <a:lnTo>
                      <a:pt x="3356" y="1522"/>
                    </a:lnTo>
                    <a:lnTo>
                      <a:pt x="3326" y="1539"/>
                    </a:lnTo>
                    <a:lnTo>
                      <a:pt x="3225" y="1558"/>
                    </a:lnTo>
                    <a:lnTo>
                      <a:pt x="2900" y="1589"/>
                    </a:lnTo>
                    <a:lnTo>
                      <a:pt x="2415" y="1621"/>
                    </a:lnTo>
                    <a:lnTo>
                      <a:pt x="2464" y="1461"/>
                    </a:lnTo>
                    <a:lnTo>
                      <a:pt x="2415" y="1433"/>
                    </a:lnTo>
                    <a:lnTo>
                      <a:pt x="2297" y="1522"/>
                    </a:lnTo>
                    <a:lnTo>
                      <a:pt x="2316" y="1591"/>
                    </a:lnTo>
                    <a:lnTo>
                      <a:pt x="0" y="1640"/>
                    </a:lnTo>
                    <a:lnTo>
                      <a:pt x="71" y="1245"/>
                    </a:lnTo>
                    <a:lnTo>
                      <a:pt x="396" y="897"/>
                    </a:lnTo>
                    <a:lnTo>
                      <a:pt x="793" y="739"/>
                    </a:lnTo>
                    <a:lnTo>
                      <a:pt x="1019" y="591"/>
                    </a:lnTo>
                    <a:lnTo>
                      <a:pt x="1130" y="610"/>
                    </a:lnTo>
                    <a:close/>
                  </a:path>
                </a:pathLst>
              </a:custGeom>
              <a:solidFill>
                <a:srgbClr val="A69B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351" name="Freeform 10"/>
              <p:cNvSpPr>
                <a:spLocks/>
              </p:cNvSpPr>
              <p:nvPr/>
            </p:nvSpPr>
            <p:spPr bwMode="auto">
              <a:xfrm>
                <a:off x="741" y="2591"/>
                <a:ext cx="2001" cy="1295"/>
              </a:xfrm>
              <a:custGeom>
                <a:avLst/>
                <a:gdLst>
                  <a:gd name="T0" fmla="*/ 42 w 3996"/>
                  <a:gd name="T1" fmla="*/ 0 h 2589"/>
                  <a:gd name="T2" fmla="*/ 43 w 3996"/>
                  <a:gd name="T3" fmla="*/ 12 h 2589"/>
                  <a:gd name="T4" fmla="*/ 34 w 3996"/>
                  <a:gd name="T5" fmla="*/ 17 h 2589"/>
                  <a:gd name="T6" fmla="*/ 28 w 3996"/>
                  <a:gd name="T7" fmla="*/ 22 h 2589"/>
                  <a:gd name="T8" fmla="*/ 23 w 3996"/>
                  <a:gd name="T9" fmla="*/ 31 h 2589"/>
                  <a:gd name="T10" fmla="*/ 4 w 3996"/>
                  <a:gd name="T11" fmla="*/ 53 h 2589"/>
                  <a:gd name="T12" fmla="*/ 0 w 3996"/>
                  <a:gd name="T13" fmla="*/ 68 h 2589"/>
                  <a:gd name="T14" fmla="*/ 3 w 3996"/>
                  <a:gd name="T15" fmla="*/ 140 h 2589"/>
                  <a:gd name="T16" fmla="*/ 20 w 3996"/>
                  <a:gd name="T17" fmla="*/ 158 h 2589"/>
                  <a:gd name="T18" fmla="*/ 45 w 3996"/>
                  <a:gd name="T19" fmla="*/ 158 h 2589"/>
                  <a:gd name="T20" fmla="*/ 58 w 3996"/>
                  <a:gd name="T21" fmla="*/ 152 h 2589"/>
                  <a:gd name="T22" fmla="*/ 67 w 3996"/>
                  <a:gd name="T23" fmla="*/ 162 h 2589"/>
                  <a:gd name="T24" fmla="*/ 81 w 3996"/>
                  <a:gd name="T25" fmla="*/ 160 h 2589"/>
                  <a:gd name="T26" fmla="*/ 83 w 3996"/>
                  <a:gd name="T27" fmla="*/ 158 h 2589"/>
                  <a:gd name="T28" fmla="*/ 85 w 3996"/>
                  <a:gd name="T29" fmla="*/ 156 h 2589"/>
                  <a:gd name="T30" fmla="*/ 87 w 3996"/>
                  <a:gd name="T31" fmla="*/ 153 h 2589"/>
                  <a:gd name="T32" fmla="*/ 91 w 3996"/>
                  <a:gd name="T33" fmla="*/ 151 h 2589"/>
                  <a:gd name="T34" fmla="*/ 94 w 3996"/>
                  <a:gd name="T35" fmla="*/ 148 h 2589"/>
                  <a:gd name="T36" fmla="*/ 98 w 3996"/>
                  <a:gd name="T37" fmla="*/ 145 h 2589"/>
                  <a:gd name="T38" fmla="*/ 102 w 3996"/>
                  <a:gd name="T39" fmla="*/ 141 h 2589"/>
                  <a:gd name="T40" fmla="*/ 106 w 3996"/>
                  <a:gd name="T41" fmla="*/ 138 h 2589"/>
                  <a:gd name="T42" fmla="*/ 110 w 3996"/>
                  <a:gd name="T43" fmla="*/ 135 h 2589"/>
                  <a:gd name="T44" fmla="*/ 113 w 3996"/>
                  <a:gd name="T45" fmla="*/ 132 h 2589"/>
                  <a:gd name="T46" fmla="*/ 117 w 3996"/>
                  <a:gd name="T47" fmla="*/ 130 h 2589"/>
                  <a:gd name="T48" fmla="*/ 121 w 3996"/>
                  <a:gd name="T49" fmla="*/ 126 h 2589"/>
                  <a:gd name="T50" fmla="*/ 123 w 3996"/>
                  <a:gd name="T51" fmla="*/ 125 h 2589"/>
                  <a:gd name="T52" fmla="*/ 158 w 3996"/>
                  <a:gd name="T53" fmla="*/ 115 h 2589"/>
                  <a:gd name="T54" fmla="*/ 161 w 3996"/>
                  <a:gd name="T55" fmla="*/ 111 h 2589"/>
                  <a:gd name="T56" fmla="*/ 156 w 3996"/>
                  <a:gd name="T57" fmla="*/ 100 h 2589"/>
                  <a:gd name="T58" fmla="*/ 154 w 3996"/>
                  <a:gd name="T59" fmla="*/ 76 h 2589"/>
                  <a:gd name="T60" fmla="*/ 152 w 3996"/>
                  <a:gd name="T61" fmla="*/ 73 h 2589"/>
                  <a:gd name="T62" fmla="*/ 149 w 3996"/>
                  <a:gd name="T63" fmla="*/ 66 h 2589"/>
                  <a:gd name="T64" fmla="*/ 166 w 3996"/>
                  <a:gd name="T65" fmla="*/ 69 h 2589"/>
                  <a:gd name="T66" fmla="*/ 175 w 3996"/>
                  <a:gd name="T67" fmla="*/ 78 h 2589"/>
                  <a:gd name="T68" fmla="*/ 218 w 3996"/>
                  <a:gd name="T69" fmla="*/ 77 h 2589"/>
                  <a:gd name="T70" fmla="*/ 244 w 3996"/>
                  <a:gd name="T71" fmla="*/ 73 h 2589"/>
                  <a:gd name="T72" fmla="*/ 242 w 3996"/>
                  <a:gd name="T73" fmla="*/ 60 h 2589"/>
                  <a:gd name="T74" fmla="*/ 250 w 3996"/>
                  <a:gd name="T75" fmla="*/ 51 h 2589"/>
                  <a:gd name="T76" fmla="*/ 239 w 3996"/>
                  <a:gd name="T77" fmla="*/ 47 h 2589"/>
                  <a:gd name="T78" fmla="*/ 231 w 3996"/>
                  <a:gd name="T79" fmla="*/ 45 h 2589"/>
                  <a:gd name="T80" fmla="*/ 202 w 3996"/>
                  <a:gd name="T81" fmla="*/ 38 h 2589"/>
                  <a:gd name="T82" fmla="*/ 183 w 3996"/>
                  <a:gd name="T83" fmla="*/ 31 h 2589"/>
                  <a:gd name="T84" fmla="*/ 173 w 3996"/>
                  <a:gd name="T85" fmla="*/ 23 h 2589"/>
                  <a:gd name="T86" fmla="*/ 155 w 3996"/>
                  <a:gd name="T87" fmla="*/ 21 h 2589"/>
                  <a:gd name="T88" fmla="*/ 145 w 3996"/>
                  <a:gd name="T89" fmla="*/ 16 h 2589"/>
                  <a:gd name="T90" fmla="*/ 139 w 3996"/>
                  <a:gd name="T91" fmla="*/ 13 h 2589"/>
                  <a:gd name="T92" fmla="*/ 137 w 3996"/>
                  <a:gd name="T93" fmla="*/ 9 h 2589"/>
                  <a:gd name="T94" fmla="*/ 131 w 3996"/>
                  <a:gd name="T95" fmla="*/ 8 h 2589"/>
                  <a:gd name="T96" fmla="*/ 116 w 3996"/>
                  <a:gd name="T97" fmla="*/ 7 h 2589"/>
                  <a:gd name="T98" fmla="*/ 105 w 3996"/>
                  <a:gd name="T99" fmla="*/ 4 h 2589"/>
                  <a:gd name="T100" fmla="*/ 91 w 3996"/>
                  <a:gd name="T101" fmla="*/ 3 h 2589"/>
                  <a:gd name="T102" fmla="*/ 85 w 3996"/>
                  <a:gd name="T103" fmla="*/ 1 h 2589"/>
                  <a:gd name="T104" fmla="*/ 84 w 3996"/>
                  <a:gd name="T105" fmla="*/ 4 h 2589"/>
                  <a:gd name="T106" fmla="*/ 82 w 3996"/>
                  <a:gd name="T107" fmla="*/ 9 h 2589"/>
                  <a:gd name="T108" fmla="*/ 80 w 3996"/>
                  <a:gd name="T109" fmla="*/ 12 h 2589"/>
                  <a:gd name="T110" fmla="*/ 77 w 3996"/>
                  <a:gd name="T111" fmla="*/ 13 h 2589"/>
                  <a:gd name="T112" fmla="*/ 68 w 3996"/>
                  <a:gd name="T113" fmla="*/ 11 h 2589"/>
                  <a:gd name="T114" fmla="*/ 64 w 3996"/>
                  <a:gd name="T115" fmla="*/ 9 h 2589"/>
                  <a:gd name="T116" fmla="*/ 54 w 3996"/>
                  <a:gd name="T117" fmla="*/ 5 h 2589"/>
                  <a:gd name="T118" fmla="*/ 46 w 3996"/>
                  <a:gd name="T119" fmla="*/ 2 h 2589"/>
                  <a:gd name="T120" fmla="*/ 42 w 3996"/>
                  <a:gd name="T121" fmla="*/ 0 h 2589"/>
                  <a:gd name="T122" fmla="*/ 42 w 3996"/>
                  <a:gd name="T123" fmla="*/ 0 h 2589"/>
                  <a:gd name="T124" fmla="*/ 42 w 3996"/>
                  <a:gd name="T125" fmla="*/ 0 h 258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996"/>
                  <a:gd name="T190" fmla="*/ 0 h 2589"/>
                  <a:gd name="T191" fmla="*/ 3996 w 3996"/>
                  <a:gd name="T192" fmla="*/ 2589 h 258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996" h="2589">
                    <a:moveTo>
                      <a:pt x="660" y="0"/>
                    </a:moveTo>
                    <a:lnTo>
                      <a:pt x="680" y="182"/>
                    </a:lnTo>
                    <a:lnTo>
                      <a:pt x="540" y="262"/>
                    </a:lnTo>
                    <a:lnTo>
                      <a:pt x="439" y="342"/>
                    </a:lnTo>
                    <a:lnTo>
                      <a:pt x="359" y="492"/>
                    </a:lnTo>
                    <a:lnTo>
                      <a:pt x="49" y="844"/>
                    </a:lnTo>
                    <a:lnTo>
                      <a:pt x="0" y="1083"/>
                    </a:lnTo>
                    <a:lnTo>
                      <a:pt x="40" y="2228"/>
                    </a:lnTo>
                    <a:lnTo>
                      <a:pt x="310" y="2528"/>
                    </a:lnTo>
                    <a:lnTo>
                      <a:pt x="711" y="2528"/>
                    </a:lnTo>
                    <a:lnTo>
                      <a:pt x="922" y="2418"/>
                    </a:lnTo>
                    <a:lnTo>
                      <a:pt x="1061" y="2589"/>
                    </a:lnTo>
                    <a:lnTo>
                      <a:pt x="1281" y="2558"/>
                    </a:lnTo>
                    <a:lnTo>
                      <a:pt x="1314" y="2520"/>
                    </a:lnTo>
                    <a:lnTo>
                      <a:pt x="1348" y="2488"/>
                    </a:lnTo>
                    <a:lnTo>
                      <a:pt x="1391" y="2448"/>
                    </a:lnTo>
                    <a:lnTo>
                      <a:pt x="1445" y="2404"/>
                    </a:lnTo>
                    <a:lnTo>
                      <a:pt x="1502" y="2355"/>
                    </a:lnTo>
                    <a:lnTo>
                      <a:pt x="1563" y="2306"/>
                    </a:lnTo>
                    <a:lnTo>
                      <a:pt x="1625" y="2254"/>
                    </a:lnTo>
                    <a:lnTo>
                      <a:pt x="1690" y="2203"/>
                    </a:lnTo>
                    <a:lnTo>
                      <a:pt x="1751" y="2154"/>
                    </a:lnTo>
                    <a:lnTo>
                      <a:pt x="1806" y="2110"/>
                    </a:lnTo>
                    <a:lnTo>
                      <a:pt x="1857" y="2070"/>
                    </a:lnTo>
                    <a:lnTo>
                      <a:pt x="1933" y="2009"/>
                    </a:lnTo>
                    <a:lnTo>
                      <a:pt x="1962" y="1986"/>
                    </a:lnTo>
                    <a:lnTo>
                      <a:pt x="2525" y="1827"/>
                    </a:lnTo>
                    <a:lnTo>
                      <a:pt x="2574" y="1766"/>
                    </a:lnTo>
                    <a:lnTo>
                      <a:pt x="2485" y="1597"/>
                    </a:lnTo>
                    <a:lnTo>
                      <a:pt x="2464" y="1215"/>
                    </a:lnTo>
                    <a:lnTo>
                      <a:pt x="2424" y="1165"/>
                    </a:lnTo>
                    <a:lnTo>
                      <a:pt x="2374" y="1043"/>
                    </a:lnTo>
                    <a:lnTo>
                      <a:pt x="2644" y="1104"/>
                    </a:lnTo>
                    <a:lnTo>
                      <a:pt x="2785" y="1245"/>
                    </a:lnTo>
                    <a:lnTo>
                      <a:pt x="3475" y="1224"/>
                    </a:lnTo>
                    <a:lnTo>
                      <a:pt x="3897" y="1154"/>
                    </a:lnTo>
                    <a:lnTo>
                      <a:pt x="3867" y="945"/>
                    </a:lnTo>
                    <a:lnTo>
                      <a:pt x="3996" y="813"/>
                    </a:lnTo>
                    <a:lnTo>
                      <a:pt x="3817" y="743"/>
                    </a:lnTo>
                    <a:lnTo>
                      <a:pt x="3686" y="713"/>
                    </a:lnTo>
                    <a:lnTo>
                      <a:pt x="3226" y="593"/>
                    </a:lnTo>
                    <a:lnTo>
                      <a:pt x="2914" y="483"/>
                    </a:lnTo>
                    <a:lnTo>
                      <a:pt x="2764" y="363"/>
                    </a:lnTo>
                    <a:lnTo>
                      <a:pt x="2473" y="333"/>
                    </a:lnTo>
                    <a:lnTo>
                      <a:pt x="2313" y="241"/>
                    </a:lnTo>
                    <a:lnTo>
                      <a:pt x="2224" y="201"/>
                    </a:lnTo>
                    <a:lnTo>
                      <a:pt x="2184" y="131"/>
                    </a:lnTo>
                    <a:lnTo>
                      <a:pt x="2083" y="122"/>
                    </a:lnTo>
                    <a:lnTo>
                      <a:pt x="1842" y="101"/>
                    </a:lnTo>
                    <a:lnTo>
                      <a:pt x="1673" y="61"/>
                    </a:lnTo>
                    <a:lnTo>
                      <a:pt x="1452" y="42"/>
                    </a:lnTo>
                    <a:lnTo>
                      <a:pt x="1352" y="6"/>
                    </a:lnTo>
                    <a:lnTo>
                      <a:pt x="1342" y="51"/>
                    </a:lnTo>
                    <a:lnTo>
                      <a:pt x="1306" y="142"/>
                    </a:lnTo>
                    <a:lnTo>
                      <a:pt x="1272" y="182"/>
                    </a:lnTo>
                    <a:lnTo>
                      <a:pt x="1224" y="205"/>
                    </a:lnTo>
                    <a:lnTo>
                      <a:pt x="1085" y="167"/>
                    </a:lnTo>
                    <a:lnTo>
                      <a:pt x="1009" y="133"/>
                    </a:lnTo>
                    <a:lnTo>
                      <a:pt x="863" y="78"/>
                    </a:lnTo>
                    <a:lnTo>
                      <a:pt x="724" y="25"/>
                    </a:lnTo>
                    <a:lnTo>
                      <a:pt x="660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352" name="Freeform 11"/>
              <p:cNvSpPr>
                <a:spLocks/>
              </p:cNvSpPr>
              <p:nvPr/>
            </p:nvSpPr>
            <p:spPr bwMode="auto">
              <a:xfrm>
                <a:off x="2340" y="2888"/>
                <a:ext cx="216" cy="218"/>
              </a:xfrm>
              <a:custGeom>
                <a:avLst/>
                <a:gdLst>
                  <a:gd name="T0" fmla="*/ 27 w 433"/>
                  <a:gd name="T1" fmla="*/ 7 h 432"/>
                  <a:gd name="T2" fmla="*/ 15 w 433"/>
                  <a:gd name="T3" fmla="*/ 19 h 432"/>
                  <a:gd name="T4" fmla="*/ 14 w 433"/>
                  <a:gd name="T5" fmla="*/ 27 h 432"/>
                  <a:gd name="T6" fmla="*/ 11 w 433"/>
                  <a:gd name="T7" fmla="*/ 20 h 432"/>
                  <a:gd name="T8" fmla="*/ 9 w 433"/>
                  <a:gd name="T9" fmla="*/ 22 h 432"/>
                  <a:gd name="T10" fmla="*/ 6 w 433"/>
                  <a:gd name="T11" fmla="*/ 24 h 432"/>
                  <a:gd name="T12" fmla="*/ 3 w 433"/>
                  <a:gd name="T13" fmla="*/ 27 h 432"/>
                  <a:gd name="T14" fmla="*/ 3 w 433"/>
                  <a:gd name="T15" fmla="*/ 27 h 432"/>
                  <a:gd name="T16" fmla="*/ 6 w 433"/>
                  <a:gd name="T17" fmla="*/ 21 h 432"/>
                  <a:gd name="T18" fmla="*/ 7 w 433"/>
                  <a:gd name="T19" fmla="*/ 15 h 432"/>
                  <a:gd name="T20" fmla="*/ 0 w 433"/>
                  <a:gd name="T21" fmla="*/ 0 h 432"/>
                  <a:gd name="T22" fmla="*/ 12 w 433"/>
                  <a:gd name="T23" fmla="*/ 3 h 432"/>
                  <a:gd name="T24" fmla="*/ 27 w 433"/>
                  <a:gd name="T25" fmla="*/ 7 h 432"/>
                  <a:gd name="T26" fmla="*/ 27 w 433"/>
                  <a:gd name="T27" fmla="*/ 7 h 432"/>
                  <a:gd name="T28" fmla="*/ 27 w 433"/>
                  <a:gd name="T29" fmla="*/ 7 h 43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3"/>
                  <a:gd name="T46" fmla="*/ 0 h 432"/>
                  <a:gd name="T47" fmla="*/ 433 w 433"/>
                  <a:gd name="T48" fmla="*/ 432 h 43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3" h="432">
                    <a:moveTo>
                      <a:pt x="433" y="97"/>
                    </a:moveTo>
                    <a:lnTo>
                      <a:pt x="245" y="300"/>
                    </a:lnTo>
                    <a:lnTo>
                      <a:pt x="237" y="432"/>
                    </a:lnTo>
                    <a:lnTo>
                      <a:pt x="184" y="316"/>
                    </a:lnTo>
                    <a:lnTo>
                      <a:pt x="157" y="337"/>
                    </a:lnTo>
                    <a:lnTo>
                      <a:pt x="104" y="378"/>
                    </a:lnTo>
                    <a:lnTo>
                      <a:pt x="57" y="418"/>
                    </a:lnTo>
                    <a:lnTo>
                      <a:pt x="53" y="428"/>
                    </a:lnTo>
                    <a:lnTo>
                      <a:pt x="98" y="325"/>
                    </a:lnTo>
                    <a:lnTo>
                      <a:pt x="115" y="240"/>
                    </a:lnTo>
                    <a:lnTo>
                      <a:pt x="0" y="0"/>
                    </a:lnTo>
                    <a:lnTo>
                      <a:pt x="207" y="48"/>
                    </a:lnTo>
                    <a:lnTo>
                      <a:pt x="433" y="9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353" name="Freeform 12"/>
              <p:cNvSpPr>
                <a:spLocks/>
              </p:cNvSpPr>
              <p:nvPr/>
            </p:nvSpPr>
            <p:spPr bwMode="auto">
              <a:xfrm>
                <a:off x="2462" y="2943"/>
                <a:ext cx="249" cy="226"/>
              </a:xfrm>
              <a:custGeom>
                <a:avLst/>
                <a:gdLst>
                  <a:gd name="T0" fmla="*/ 18 w 496"/>
                  <a:gd name="T1" fmla="*/ 0 h 453"/>
                  <a:gd name="T2" fmla="*/ 14 w 496"/>
                  <a:gd name="T3" fmla="*/ 2 h 453"/>
                  <a:gd name="T4" fmla="*/ 10 w 496"/>
                  <a:gd name="T5" fmla="*/ 5 h 453"/>
                  <a:gd name="T6" fmla="*/ 7 w 496"/>
                  <a:gd name="T7" fmla="*/ 8 h 453"/>
                  <a:gd name="T8" fmla="*/ 2 w 496"/>
                  <a:gd name="T9" fmla="*/ 18 h 453"/>
                  <a:gd name="T10" fmla="*/ 0 w 496"/>
                  <a:gd name="T11" fmla="*/ 25 h 453"/>
                  <a:gd name="T12" fmla="*/ 22 w 496"/>
                  <a:gd name="T13" fmla="*/ 28 h 453"/>
                  <a:gd name="T14" fmla="*/ 22 w 496"/>
                  <a:gd name="T15" fmla="*/ 24 h 453"/>
                  <a:gd name="T16" fmla="*/ 24 w 496"/>
                  <a:gd name="T17" fmla="*/ 18 h 453"/>
                  <a:gd name="T18" fmla="*/ 25 w 496"/>
                  <a:gd name="T19" fmla="*/ 15 h 453"/>
                  <a:gd name="T20" fmla="*/ 28 w 496"/>
                  <a:gd name="T21" fmla="*/ 12 h 453"/>
                  <a:gd name="T22" fmla="*/ 30 w 496"/>
                  <a:gd name="T23" fmla="*/ 9 h 453"/>
                  <a:gd name="T24" fmla="*/ 31 w 496"/>
                  <a:gd name="T25" fmla="*/ 8 h 453"/>
                  <a:gd name="T26" fmla="*/ 22 w 496"/>
                  <a:gd name="T27" fmla="*/ 10 h 453"/>
                  <a:gd name="T28" fmla="*/ 29 w 496"/>
                  <a:gd name="T29" fmla="*/ 4 h 453"/>
                  <a:gd name="T30" fmla="*/ 18 w 496"/>
                  <a:gd name="T31" fmla="*/ 0 h 453"/>
                  <a:gd name="T32" fmla="*/ 18 w 496"/>
                  <a:gd name="T33" fmla="*/ 0 h 453"/>
                  <a:gd name="T34" fmla="*/ 18 w 496"/>
                  <a:gd name="T35" fmla="*/ 0 h 45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96"/>
                  <a:gd name="T55" fmla="*/ 0 h 453"/>
                  <a:gd name="T56" fmla="*/ 496 w 496"/>
                  <a:gd name="T57" fmla="*/ 453 h 45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96" h="453">
                    <a:moveTo>
                      <a:pt x="274" y="0"/>
                    </a:moveTo>
                    <a:lnTo>
                      <a:pt x="211" y="42"/>
                    </a:lnTo>
                    <a:lnTo>
                      <a:pt x="154" y="84"/>
                    </a:lnTo>
                    <a:lnTo>
                      <a:pt x="101" y="135"/>
                    </a:lnTo>
                    <a:lnTo>
                      <a:pt x="26" y="299"/>
                    </a:lnTo>
                    <a:lnTo>
                      <a:pt x="0" y="411"/>
                    </a:lnTo>
                    <a:lnTo>
                      <a:pt x="342" y="453"/>
                    </a:lnTo>
                    <a:lnTo>
                      <a:pt x="351" y="390"/>
                    </a:lnTo>
                    <a:lnTo>
                      <a:pt x="369" y="297"/>
                    </a:lnTo>
                    <a:lnTo>
                      <a:pt x="393" y="253"/>
                    </a:lnTo>
                    <a:lnTo>
                      <a:pt x="435" y="200"/>
                    </a:lnTo>
                    <a:lnTo>
                      <a:pt x="477" y="154"/>
                    </a:lnTo>
                    <a:lnTo>
                      <a:pt x="496" y="135"/>
                    </a:lnTo>
                    <a:lnTo>
                      <a:pt x="350" y="162"/>
                    </a:lnTo>
                    <a:lnTo>
                      <a:pt x="456" y="76"/>
                    </a:lnTo>
                    <a:lnTo>
                      <a:pt x="2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354" name="Freeform 13"/>
              <p:cNvSpPr>
                <a:spLocks/>
              </p:cNvSpPr>
              <p:nvPr/>
            </p:nvSpPr>
            <p:spPr bwMode="auto">
              <a:xfrm>
                <a:off x="1855" y="2764"/>
                <a:ext cx="521" cy="386"/>
              </a:xfrm>
              <a:custGeom>
                <a:avLst/>
                <a:gdLst>
                  <a:gd name="T0" fmla="*/ 2 w 1038"/>
                  <a:gd name="T1" fmla="*/ 19 h 775"/>
                  <a:gd name="T2" fmla="*/ 3 w 1038"/>
                  <a:gd name="T3" fmla="*/ 17 h 775"/>
                  <a:gd name="T4" fmla="*/ 6 w 1038"/>
                  <a:gd name="T5" fmla="*/ 14 h 775"/>
                  <a:gd name="T6" fmla="*/ 9 w 1038"/>
                  <a:gd name="T7" fmla="*/ 11 h 775"/>
                  <a:gd name="T8" fmla="*/ 13 w 1038"/>
                  <a:gd name="T9" fmla="*/ 8 h 775"/>
                  <a:gd name="T10" fmla="*/ 16 w 1038"/>
                  <a:gd name="T11" fmla="*/ 5 h 775"/>
                  <a:gd name="T12" fmla="*/ 19 w 1038"/>
                  <a:gd name="T13" fmla="*/ 3 h 775"/>
                  <a:gd name="T14" fmla="*/ 22 w 1038"/>
                  <a:gd name="T15" fmla="*/ 0 h 775"/>
                  <a:gd name="T16" fmla="*/ 35 w 1038"/>
                  <a:gd name="T17" fmla="*/ 2 h 775"/>
                  <a:gd name="T18" fmla="*/ 11 w 1038"/>
                  <a:gd name="T19" fmla="*/ 15 h 775"/>
                  <a:gd name="T20" fmla="*/ 23 w 1038"/>
                  <a:gd name="T21" fmla="*/ 12 h 775"/>
                  <a:gd name="T22" fmla="*/ 17 w 1038"/>
                  <a:gd name="T23" fmla="*/ 22 h 775"/>
                  <a:gd name="T24" fmla="*/ 30 w 1038"/>
                  <a:gd name="T25" fmla="*/ 11 h 775"/>
                  <a:gd name="T26" fmla="*/ 34 w 1038"/>
                  <a:gd name="T27" fmla="*/ 9 h 775"/>
                  <a:gd name="T28" fmla="*/ 39 w 1038"/>
                  <a:gd name="T29" fmla="*/ 7 h 775"/>
                  <a:gd name="T30" fmla="*/ 43 w 1038"/>
                  <a:gd name="T31" fmla="*/ 8 h 775"/>
                  <a:gd name="T32" fmla="*/ 45 w 1038"/>
                  <a:gd name="T33" fmla="*/ 10 h 775"/>
                  <a:gd name="T34" fmla="*/ 30 w 1038"/>
                  <a:gd name="T35" fmla="*/ 21 h 775"/>
                  <a:gd name="T36" fmla="*/ 26 w 1038"/>
                  <a:gd name="T37" fmla="*/ 28 h 775"/>
                  <a:gd name="T38" fmla="*/ 34 w 1038"/>
                  <a:gd name="T39" fmla="*/ 20 h 775"/>
                  <a:gd name="T40" fmla="*/ 40 w 1038"/>
                  <a:gd name="T41" fmla="*/ 18 h 775"/>
                  <a:gd name="T42" fmla="*/ 45 w 1038"/>
                  <a:gd name="T43" fmla="*/ 16 h 775"/>
                  <a:gd name="T44" fmla="*/ 49 w 1038"/>
                  <a:gd name="T45" fmla="*/ 15 h 775"/>
                  <a:gd name="T46" fmla="*/ 50 w 1038"/>
                  <a:gd name="T47" fmla="*/ 17 h 775"/>
                  <a:gd name="T48" fmla="*/ 46 w 1038"/>
                  <a:gd name="T49" fmla="*/ 20 h 775"/>
                  <a:gd name="T50" fmla="*/ 44 w 1038"/>
                  <a:gd name="T51" fmla="*/ 22 h 775"/>
                  <a:gd name="T52" fmla="*/ 43 w 1038"/>
                  <a:gd name="T53" fmla="*/ 24 h 775"/>
                  <a:gd name="T54" fmla="*/ 41 w 1038"/>
                  <a:gd name="T55" fmla="*/ 26 h 775"/>
                  <a:gd name="T56" fmla="*/ 49 w 1038"/>
                  <a:gd name="T57" fmla="*/ 21 h 775"/>
                  <a:gd name="T58" fmla="*/ 50 w 1038"/>
                  <a:gd name="T59" fmla="*/ 30 h 775"/>
                  <a:gd name="T60" fmla="*/ 54 w 1038"/>
                  <a:gd name="T61" fmla="*/ 17 h 775"/>
                  <a:gd name="T62" fmla="*/ 65 w 1038"/>
                  <a:gd name="T63" fmla="*/ 38 h 775"/>
                  <a:gd name="T64" fmla="*/ 54 w 1038"/>
                  <a:gd name="T65" fmla="*/ 47 h 775"/>
                  <a:gd name="T66" fmla="*/ 32 w 1038"/>
                  <a:gd name="T67" fmla="*/ 49 h 775"/>
                  <a:gd name="T68" fmla="*/ 10 w 1038"/>
                  <a:gd name="T69" fmla="*/ 43 h 775"/>
                  <a:gd name="T70" fmla="*/ 0 w 1038"/>
                  <a:gd name="T71" fmla="*/ 21 h 775"/>
                  <a:gd name="T72" fmla="*/ 2 w 1038"/>
                  <a:gd name="T73" fmla="*/ 19 h 775"/>
                  <a:gd name="T74" fmla="*/ 2 w 1038"/>
                  <a:gd name="T75" fmla="*/ 19 h 775"/>
                  <a:gd name="T76" fmla="*/ 2 w 1038"/>
                  <a:gd name="T77" fmla="*/ 19 h 77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038"/>
                  <a:gd name="T118" fmla="*/ 0 h 775"/>
                  <a:gd name="T119" fmla="*/ 1038 w 1038"/>
                  <a:gd name="T120" fmla="*/ 775 h 77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038" h="775">
                    <a:moveTo>
                      <a:pt x="19" y="304"/>
                    </a:moveTo>
                    <a:lnTo>
                      <a:pt x="44" y="270"/>
                    </a:lnTo>
                    <a:lnTo>
                      <a:pt x="87" y="224"/>
                    </a:lnTo>
                    <a:lnTo>
                      <a:pt x="141" y="175"/>
                    </a:lnTo>
                    <a:lnTo>
                      <a:pt x="200" y="123"/>
                    </a:lnTo>
                    <a:lnTo>
                      <a:pt x="255" y="76"/>
                    </a:lnTo>
                    <a:lnTo>
                      <a:pt x="302" y="38"/>
                    </a:lnTo>
                    <a:lnTo>
                      <a:pt x="348" y="0"/>
                    </a:lnTo>
                    <a:lnTo>
                      <a:pt x="559" y="30"/>
                    </a:lnTo>
                    <a:lnTo>
                      <a:pt x="163" y="234"/>
                    </a:lnTo>
                    <a:lnTo>
                      <a:pt x="367" y="179"/>
                    </a:lnTo>
                    <a:lnTo>
                      <a:pt x="257" y="342"/>
                    </a:lnTo>
                    <a:lnTo>
                      <a:pt x="468" y="165"/>
                    </a:lnTo>
                    <a:lnTo>
                      <a:pt x="530" y="137"/>
                    </a:lnTo>
                    <a:lnTo>
                      <a:pt x="612" y="104"/>
                    </a:lnTo>
                    <a:lnTo>
                      <a:pt x="673" y="125"/>
                    </a:lnTo>
                    <a:lnTo>
                      <a:pt x="713" y="150"/>
                    </a:lnTo>
                    <a:lnTo>
                      <a:pt x="479" y="327"/>
                    </a:lnTo>
                    <a:lnTo>
                      <a:pt x="416" y="445"/>
                    </a:lnTo>
                    <a:lnTo>
                      <a:pt x="536" y="315"/>
                    </a:lnTo>
                    <a:lnTo>
                      <a:pt x="627" y="275"/>
                    </a:lnTo>
                    <a:lnTo>
                      <a:pt x="705" y="249"/>
                    </a:lnTo>
                    <a:lnTo>
                      <a:pt x="774" y="234"/>
                    </a:lnTo>
                    <a:lnTo>
                      <a:pt x="785" y="260"/>
                    </a:lnTo>
                    <a:lnTo>
                      <a:pt x="736" y="319"/>
                    </a:lnTo>
                    <a:lnTo>
                      <a:pt x="703" y="352"/>
                    </a:lnTo>
                    <a:lnTo>
                      <a:pt x="675" y="380"/>
                    </a:lnTo>
                    <a:lnTo>
                      <a:pt x="644" y="407"/>
                    </a:lnTo>
                    <a:lnTo>
                      <a:pt x="770" y="327"/>
                    </a:lnTo>
                    <a:lnTo>
                      <a:pt x="793" y="477"/>
                    </a:lnTo>
                    <a:lnTo>
                      <a:pt x="861" y="270"/>
                    </a:lnTo>
                    <a:lnTo>
                      <a:pt x="1038" y="595"/>
                    </a:lnTo>
                    <a:lnTo>
                      <a:pt x="859" y="737"/>
                    </a:lnTo>
                    <a:lnTo>
                      <a:pt x="509" y="775"/>
                    </a:lnTo>
                    <a:lnTo>
                      <a:pt x="148" y="673"/>
                    </a:lnTo>
                    <a:lnTo>
                      <a:pt x="0" y="327"/>
                    </a:lnTo>
                    <a:lnTo>
                      <a:pt x="19" y="3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355" name="Freeform 14"/>
              <p:cNvSpPr>
                <a:spLocks/>
              </p:cNvSpPr>
              <p:nvPr/>
            </p:nvSpPr>
            <p:spPr bwMode="auto">
              <a:xfrm>
                <a:off x="1845" y="2691"/>
                <a:ext cx="164" cy="231"/>
              </a:xfrm>
              <a:custGeom>
                <a:avLst/>
                <a:gdLst>
                  <a:gd name="T0" fmla="*/ 0 w 335"/>
                  <a:gd name="T1" fmla="*/ 1 h 461"/>
                  <a:gd name="T2" fmla="*/ 1 w 335"/>
                  <a:gd name="T3" fmla="*/ 23 h 461"/>
                  <a:gd name="T4" fmla="*/ 0 w 335"/>
                  <a:gd name="T5" fmla="*/ 29 h 461"/>
                  <a:gd name="T6" fmla="*/ 20 w 335"/>
                  <a:gd name="T7" fmla="*/ 11 h 461"/>
                  <a:gd name="T8" fmla="*/ 7 w 335"/>
                  <a:gd name="T9" fmla="*/ 17 h 461"/>
                  <a:gd name="T10" fmla="*/ 6 w 335"/>
                  <a:gd name="T11" fmla="*/ 8 h 461"/>
                  <a:gd name="T12" fmla="*/ 5 w 335"/>
                  <a:gd name="T13" fmla="*/ 5 h 461"/>
                  <a:gd name="T14" fmla="*/ 8 w 335"/>
                  <a:gd name="T15" fmla="*/ 7 h 461"/>
                  <a:gd name="T16" fmla="*/ 10 w 335"/>
                  <a:gd name="T17" fmla="*/ 11 h 461"/>
                  <a:gd name="T18" fmla="*/ 11 w 335"/>
                  <a:gd name="T19" fmla="*/ 11 h 461"/>
                  <a:gd name="T20" fmla="*/ 12 w 335"/>
                  <a:gd name="T21" fmla="*/ 9 h 461"/>
                  <a:gd name="T22" fmla="*/ 8 w 335"/>
                  <a:gd name="T23" fmla="*/ 3 h 461"/>
                  <a:gd name="T24" fmla="*/ 1 w 335"/>
                  <a:gd name="T25" fmla="*/ 0 h 461"/>
                  <a:gd name="T26" fmla="*/ 0 w 335"/>
                  <a:gd name="T27" fmla="*/ 1 h 461"/>
                  <a:gd name="T28" fmla="*/ 0 w 335"/>
                  <a:gd name="T29" fmla="*/ 1 h 461"/>
                  <a:gd name="T30" fmla="*/ 0 w 335"/>
                  <a:gd name="T31" fmla="*/ 1 h 46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35"/>
                  <a:gd name="T49" fmla="*/ 0 h 461"/>
                  <a:gd name="T50" fmla="*/ 335 w 335"/>
                  <a:gd name="T51" fmla="*/ 461 h 46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35" h="461">
                    <a:moveTo>
                      <a:pt x="0" y="3"/>
                    </a:moveTo>
                    <a:lnTo>
                      <a:pt x="21" y="353"/>
                    </a:lnTo>
                    <a:lnTo>
                      <a:pt x="4" y="461"/>
                    </a:lnTo>
                    <a:lnTo>
                      <a:pt x="335" y="176"/>
                    </a:lnTo>
                    <a:lnTo>
                      <a:pt x="116" y="258"/>
                    </a:lnTo>
                    <a:lnTo>
                      <a:pt x="97" y="115"/>
                    </a:lnTo>
                    <a:lnTo>
                      <a:pt x="89" y="74"/>
                    </a:lnTo>
                    <a:lnTo>
                      <a:pt x="131" y="108"/>
                    </a:lnTo>
                    <a:lnTo>
                      <a:pt x="173" y="169"/>
                    </a:lnTo>
                    <a:lnTo>
                      <a:pt x="188" y="167"/>
                    </a:lnTo>
                    <a:lnTo>
                      <a:pt x="203" y="138"/>
                    </a:lnTo>
                    <a:lnTo>
                      <a:pt x="139" y="43"/>
                    </a:lnTo>
                    <a:lnTo>
                      <a:pt x="25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356" name="Freeform 15"/>
              <p:cNvSpPr>
                <a:spLocks/>
              </p:cNvSpPr>
              <p:nvPr/>
            </p:nvSpPr>
            <p:spPr bwMode="auto">
              <a:xfrm>
                <a:off x="1528" y="2662"/>
                <a:ext cx="342" cy="396"/>
              </a:xfrm>
              <a:custGeom>
                <a:avLst/>
                <a:gdLst>
                  <a:gd name="T0" fmla="*/ 8 w 682"/>
                  <a:gd name="T1" fmla="*/ 1 h 792"/>
                  <a:gd name="T2" fmla="*/ 9 w 682"/>
                  <a:gd name="T3" fmla="*/ 5 h 792"/>
                  <a:gd name="T4" fmla="*/ 11 w 682"/>
                  <a:gd name="T5" fmla="*/ 9 h 792"/>
                  <a:gd name="T6" fmla="*/ 13 w 682"/>
                  <a:gd name="T7" fmla="*/ 13 h 792"/>
                  <a:gd name="T8" fmla="*/ 16 w 682"/>
                  <a:gd name="T9" fmla="*/ 18 h 792"/>
                  <a:gd name="T10" fmla="*/ 19 w 682"/>
                  <a:gd name="T11" fmla="*/ 23 h 792"/>
                  <a:gd name="T12" fmla="*/ 21 w 682"/>
                  <a:gd name="T13" fmla="*/ 26 h 792"/>
                  <a:gd name="T14" fmla="*/ 23 w 682"/>
                  <a:gd name="T15" fmla="*/ 29 h 792"/>
                  <a:gd name="T16" fmla="*/ 27 w 682"/>
                  <a:gd name="T17" fmla="*/ 32 h 792"/>
                  <a:gd name="T18" fmla="*/ 31 w 682"/>
                  <a:gd name="T19" fmla="*/ 36 h 792"/>
                  <a:gd name="T20" fmla="*/ 33 w 682"/>
                  <a:gd name="T21" fmla="*/ 39 h 792"/>
                  <a:gd name="T22" fmla="*/ 35 w 682"/>
                  <a:gd name="T23" fmla="*/ 40 h 792"/>
                  <a:gd name="T24" fmla="*/ 38 w 682"/>
                  <a:gd name="T25" fmla="*/ 42 h 792"/>
                  <a:gd name="T26" fmla="*/ 37 w 682"/>
                  <a:gd name="T27" fmla="*/ 40 h 792"/>
                  <a:gd name="T28" fmla="*/ 35 w 682"/>
                  <a:gd name="T29" fmla="*/ 37 h 792"/>
                  <a:gd name="T30" fmla="*/ 31 w 682"/>
                  <a:gd name="T31" fmla="*/ 31 h 792"/>
                  <a:gd name="T32" fmla="*/ 29 w 682"/>
                  <a:gd name="T33" fmla="*/ 29 h 792"/>
                  <a:gd name="T34" fmla="*/ 27 w 682"/>
                  <a:gd name="T35" fmla="*/ 26 h 792"/>
                  <a:gd name="T36" fmla="*/ 25 w 682"/>
                  <a:gd name="T37" fmla="*/ 22 h 792"/>
                  <a:gd name="T38" fmla="*/ 23 w 682"/>
                  <a:gd name="T39" fmla="*/ 19 h 792"/>
                  <a:gd name="T40" fmla="*/ 20 w 682"/>
                  <a:gd name="T41" fmla="*/ 17 h 792"/>
                  <a:gd name="T42" fmla="*/ 19 w 682"/>
                  <a:gd name="T43" fmla="*/ 14 h 792"/>
                  <a:gd name="T44" fmla="*/ 15 w 682"/>
                  <a:gd name="T45" fmla="*/ 10 h 792"/>
                  <a:gd name="T46" fmla="*/ 13 w 682"/>
                  <a:gd name="T47" fmla="*/ 8 h 792"/>
                  <a:gd name="T48" fmla="*/ 9 w 682"/>
                  <a:gd name="T49" fmla="*/ 5 h 792"/>
                  <a:gd name="T50" fmla="*/ 9 w 682"/>
                  <a:gd name="T51" fmla="*/ 3 h 792"/>
                  <a:gd name="T52" fmla="*/ 11 w 682"/>
                  <a:gd name="T53" fmla="*/ 5 h 792"/>
                  <a:gd name="T54" fmla="*/ 14 w 682"/>
                  <a:gd name="T55" fmla="*/ 7 h 792"/>
                  <a:gd name="T56" fmla="*/ 19 w 682"/>
                  <a:gd name="T57" fmla="*/ 10 h 792"/>
                  <a:gd name="T58" fmla="*/ 23 w 682"/>
                  <a:gd name="T59" fmla="*/ 11 h 792"/>
                  <a:gd name="T60" fmla="*/ 25 w 682"/>
                  <a:gd name="T61" fmla="*/ 8 h 792"/>
                  <a:gd name="T62" fmla="*/ 26 w 682"/>
                  <a:gd name="T63" fmla="*/ 3 h 792"/>
                  <a:gd name="T64" fmla="*/ 32 w 682"/>
                  <a:gd name="T65" fmla="*/ 18 h 792"/>
                  <a:gd name="T66" fmla="*/ 35 w 682"/>
                  <a:gd name="T67" fmla="*/ 0 h 792"/>
                  <a:gd name="T68" fmla="*/ 36 w 682"/>
                  <a:gd name="T69" fmla="*/ 4 h 792"/>
                  <a:gd name="T70" fmla="*/ 39 w 682"/>
                  <a:gd name="T71" fmla="*/ 14 h 792"/>
                  <a:gd name="T72" fmla="*/ 40 w 682"/>
                  <a:gd name="T73" fmla="*/ 28 h 792"/>
                  <a:gd name="T74" fmla="*/ 39 w 682"/>
                  <a:gd name="T75" fmla="*/ 35 h 792"/>
                  <a:gd name="T76" fmla="*/ 43 w 682"/>
                  <a:gd name="T77" fmla="*/ 50 h 792"/>
                  <a:gd name="T78" fmla="*/ 33 w 682"/>
                  <a:gd name="T79" fmla="*/ 44 h 792"/>
                  <a:gd name="T80" fmla="*/ 11 w 682"/>
                  <a:gd name="T81" fmla="*/ 37 h 792"/>
                  <a:gd name="T82" fmla="*/ 0 w 682"/>
                  <a:gd name="T83" fmla="*/ 4 h 792"/>
                  <a:gd name="T84" fmla="*/ 8 w 682"/>
                  <a:gd name="T85" fmla="*/ 1 h 792"/>
                  <a:gd name="T86" fmla="*/ 8 w 682"/>
                  <a:gd name="T87" fmla="*/ 1 h 792"/>
                  <a:gd name="T88" fmla="*/ 8 w 682"/>
                  <a:gd name="T89" fmla="*/ 1 h 79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682"/>
                  <a:gd name="T136" fmla="*/ 0 h 792"/>
                  <a:gd name="T137" fmla="*/ 682 w 682"/>
                  <a:gd name="T138" fmla="*/ 792 h 79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682" h="792">
                    <a:moveTo>
                      <a:pt x="116" y="13"/>
                    </a:moveTo>
                    <a:lnTo>
                      <a:pt x="143" y="72"/>
                    </a:lnTo>
                    <a:lnTo>
                      <a:pt x="171" y="135"/>
                    </a:lnTo>
                    <a:lnTo>
                      <a:pt x="207" y="207"/>
                    </a:lnTo>
                    <a:lnTo>
                      <a:pt x="247" y="283"/>
                    </a:lnTo>
                    <a:lnTo>
                      <a:pt x="289" y="355"/>
                    </a:lnTo>
                    <a:lnTo>
                      <a:pt x="327" y="414"/>
                    </a:lnTo>
                    <a:lnTo>
                      <a:pt x="363" y="452"/>
                    </a:lnTo>
                    <a:lnTo>
                      <a:pt x="426" y="509"/>
                    </a:lnTo>
                    <a:lnTo>
                      <a:pt x="485" y="566"/>
                    </a:lnTo>
                    <a:lnTo>
                      <a:pt x="528" y="610"/>
                    </a:lnTo>
                    <a:lnTo>
                      <a:pt x="546" y="627"/>
                    </a:lnTo>
                    <a:lnTo>
                      <a:pt x="606" y="661"/>
                    </a:lnTo>
                    <a:lnTo>
                      <a:pt x="591" y="638"/>
                    </a:lnTo>
                    <a:lnTo>
                      <a:pt x="551" y="579"/>
                    </a:lnTo>
                    <a:lnTo>
                      <a:pt x="494" y="496"/>
                    </a:lnTo>
                    <a:lnTo>
                      <a:pt x="460" y="450"/>
                    </a:lnTo>
                    <a:lnTo>
                      <a:pt x="426" y="401"/>
                    </a:lnTo>
                    <a:lnTo>
                      <a:pt x="390" y="351"/>
                    </a:lnTo>
                    <a:lnTo>
                      <a:pt x="354" y="304"/>
                    </a:lnTo>
                    <a:lnTo>
                      <a:pt x="319" y="258"/>
                    </a:lnTo>
                    <a:lnTo>
                      <a:pt x="289" y="216"/>
                    </a:lnTo>
                    <a:lnTo>
                      <a:pt x="234" y="154"/>
                    </a:lnTo>
                    <a:lnTo>
                      <a:pt x="200" y="123"/>
                    </a:lnTo>
                    <a:lnTo>
                      <a:pt x="144" y="76"/>
                    </a:lnTo>
                    <a:lnTo>
                      <a:pt x="137" y="45"/>
                    </a:lnTo>
                    <a:lnTo>
                      <a:pt x="173" y="66"/>
                    </a:lnTo>
                    <a:lnTo>
                      <a:pt x="220" y="98"/>
                    </a:lnTo>
                    <a:lnTo>
                      <a:pt x="291" y="146"/>
                    </a:lnTo>
                    <a:lnTo>
                      <a:pt x="354" y="161"/>
                    </a:lnTo>
                    <a:lnTo>
                      <a:pt x="386" y="119"/>
                    </a:lnTo>
                    <a:lnTo>
                      <a:pt x="403" y="34"/>
                    </a:lnTo>
                    <a:lnTo>
                      <a:pt x="506" y="285"/>
                    </a:lnTo>
                    <a:lnTo>
                      <a:pt x="551" y="0"/>
                    </a:lnTo>
                    <a:lnTo>
                      <a:pt x="570" y="53"/>
                    </a:lnTo>
                    <a:lnTo>
                      <a:pt x="614" y="214"/>
                    </a:lnTo>
                    <a:lnTo>
                      <a:pt x="629" y="442"/>
                    </a:lnTo>
                    <a:lnTo>
                      <a:pt x="622" y="560"/>
                    </a:lnTo>
                    <a:lnTo>
                      <a:pt x="682" y="792"/>
                    </a:lnTo>
                    <a:lnTo>
                      <a:pt x="528" y="699"/>
                    </a:lnTo>
                    <a:lnTo>
                      <a:pt x="169" y="591"/>
                    </a:lnTo>
                    <a:lnTo>
                      <a:pt x="0" y="59"/>
                    </a:lnTo>
                    <a:lnTo>
                      <a:pt x="116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357" name="Freeform 16"/>
              <p:cNvSpPr>
                <a:spLocks/>
              </p:cNvSpPr>
              <p:nvPr/>
            </p:nvSpPr>
            <p:spPr bwMode="auto">
              <a:xfrm>
                <a:off x="1080" y="2869"/>
                <a:ext cx="321" cy="180"/>
              </a:xfrm>
              <a:custGeom>
                <a:avLst/>
                <a:gdLst>
                  <a:gd name="T0" fmla="*/ 34 w 642"/>
                  <a:gd name="T1" fmla="*/ 0 h 359"/>
                  <a:gd name="T2" fmla="*/ 5 w 642"/>
                  <a:gd name="T3" fmla="*/ 1 h 359"/>
                  <a:gd name="T4" fmla="*/ 0 w 642"/>
                  <a:gd name="T5" fmla="*/ 3 h 359"/>
                  <a:gd name="T6" fmla="*/ 32 w 642"/>
                  <a:gd name="T7" fmla="*/ 19 h 359"/>
                  <a:gd name="T8" fmla="*/ 33 w 642"/>
                  <a:gd name="T9" fmla="*/ 20 h 359"/>
                  <a:gd name="T10" fmla="*/ 36 w 642"/>
                  <a:gd name="T11" fmla="*/ 22 h 359"/>
                  <a:gd name="T12" fmla="*/ 38 w 642"/>
                  <a:gd name="T13" fmla="*/ 23 h 359"/>
                  <a:gd name="T14" fmla="*/ 39 w 642"/>
                  <a:gd name="T15" fmla="*/ 21 h 359"/>
                  <a:gd name="T16" fmla="*/ 37 w 642"/>
                  <a:gd name="T17" fmla="*/ 16 h 359"/>
                  <a:gd name="T18" fmla="*/ 34 w 642"/>
                  <a:gd name="T19" fmla="*/ 13 h 359"/>
                  <a:gd name="T20" fmla="*/ 32 w 642"/>
                  <a:gd name="T21" fmla="*/ 9 h 359"/>
                  <a:gd name="T22" fmla="*/ 34 w 642"/>
                  <a:gd name="T23" fmla="*/ 9 h 359"/>
                  <a:gd name="T24" fmla="*/ 38 w 642"/>
                  <a:gd name="T25" fmla="*/ 9 h 359"/>
                  <a:gd name="T26" fmla="*/ 40 w 642"/>
                  <a:gd name="T27" fmla="*/ 5 h 359"/>
                  <a:gd name="T28" fmla="*/ 41 w 642"/>
                  <a:gd name="T29" fmla="*/ 2 h 359"/>
                  <a:gd name="T30" fmla="*/ 34 w 642"/>
                  <a:gd name="T31" fmla="*/ 0 h 359"/>
                  <a:gd name="T32" fmla="*/ 34 w 642"/>
                  <a:gd name="T33" fmla="*/ 0 h 359"/>
                  <a:gd name="T34" fmla="*/ 34 w 642"/>
                  <a:gd name="T35" fmla="*/ 0 h 35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42"/>
                  <a:gd name="T55" fmla="*/ 0 h 359"/>
                  <a:gd name="T56" fmla="*/ 642 w 642"/>
                  <a:gd name="T57" fmla="*/ 359 h 35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42" h="359">
                    <a:moveTo>
                      <a:pt x="543" y="0"/>
                    </a:moveTo>
                    <a:lnTo>
                      <a:pt x="70" y="4"/>
                    </a:lnTo>
                    <a:lnTo>
                      <a:pt x="0" y="44"/>
                    </a:lnTo>
                    <a:lnTo>
                      <a:pt x="500" y="291"/>
                    </a:lnTo>
                    <a:lnTo>
                      <a:pt x="519" y="310"/>
                    </a:lnTo>
                    <a:lnTo>
                      <a:pt x="560" y="344"/>
                    </a:lnTo>
                    <a:lnTo>
                      <a:pt x="598" y="359"/>
                    </a:lnTo>
                    <a:lnTo>
                      <a:pt x="608" y="321"/>
                    </a:lnTo>
                    <a:lnTo>
                      <a:pt x="581" y="255"/>
                    </a:lnTo>
                    <a:lnTo>
                      <a:pt x="539" y="205"/>
                    </a:lnTo>
                    <a:lnTo>
                      <a:pt x="496" y="143"/>
                    </a:lnTo>
                    <a:lnTo>
                      <a:pt x="541" y="139"/>
                    </a:lnTo>
                    <a:lnTo>
                      <a:pt x="593" y="139"/>
                    </a:lnTo>
                    <a:lnTo>
                      <a:pt x="627" y="74"/>
                    </a:lnTo>
                    <a:lnTo>
                      <a:pt x="642" y="28"/>
                    </a:lnTo>
                    <a:lnTo>
                      <a:pt x="54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358" name="Freeform 17"/>
              <p:cNvSpPr>
                <a:spLocks/>
              </p:cNvSpPr>
              <p:nvPr/>
            </p:nvSpPr>
            <p:spPr bwMode="auto">
              <a:xfrm>
                <a:off x="791" y="3106"/>
                <a:ext cx="345" cy="592"/>
              </a:xfrm>
              <a:custGeom>
                <a:avLst/>
                <a:gdLst>
                  <a:gd name="T0" fmla="*/ 11 w 692"/>
                  <a:gd name="T1" fmla="*/ 0 h 1186"/>
                  <a:gd name="T2" fmla="*/ 10 w 692"/>
                  <a:gd name="T3" fmla="*/ 5 h 1186"/>
                  <a:gd name="T4" fmla="*/ 11 w 692"/>
                  <a:gd name="T5" fmla="*/ 11 h 1186"/>
                  <a:gd name="T6" fmla="*/ 12 w 692"/>
                  <a:gd name="T7" fmla="*/ 12 h 1186"/>
                  <a:gd name="T8" fmla="*/ 14 w 692"/>
                  <a:gd name="T9" fmla="*/ 14 h 1186"/>
                  <a:gd name="T10" fmla="*/ 17 w 692"/>
                  <a:gd name="T11" fmla="*/ 16 h 1186"/>
                  <a:gd name="T12" fmla="*/ 20 w 692"/>
                  <a:gd name="T13" fmla="*/ 18 h 1186"/>
                  <a:gd name="T14" fmla="*/ 23 w 692"/>
                  <a:gd name="T15" fmla="*/ 20 h 1186"/>
                  <a:gd name="T16" fmla="*/ 26 w 692"/>
                  <a:gd name="T17" fmla="*/ 22 h 1186"/>
                  <a:gd name="T18" fmla="*/ 28 w 692"/>
                  <a:gd name="T19" fmla="*/ 24 h 1186"/>
                  <a:gd name="T20" fmla="*/ 18 w 692"/>
                  <a:gd name="T21" fmla="*/ 31 h 1186"/>
                  <a:gd name="T22" fmla="*/ 31 w 692"/>
                  <a:gd name="T23" fmla="*/ 41 h 1186"/>
                  <a:gd name="T24" fmla="*/ 7 w 692"/>
                  <a:gd name="T25" fmla="*/ 54 h 1186"/>
                  <a:gd name="T26" fmla="*/ 34 w 692"/>
                  <a:gd name="T27" fmla="*/ 45 h 1186"/>
                  <a:gd name="T28" fmla="*/ 39 w 692"/>
                  <a:gd name="T29" fmla="*/ 46 h 1186"/>
                  <a:gd name="T30" fmla="*/ 23 w 692"/>
                  <a:gd name="T31" fmla="*/ 58 h 1186"/>
                  <a:gd name="T32" fmla="*/ 16 w 692"/>
                  <a:gd name="T33" fmla="*/ 69 h 1186"/>
                  <a:gd name="T34" fmla="*/ 15 w 692"/>
                  <a:gd name="T35" fmla="*/ 61 h 1186"/>
                  <a:gd name="T36" fmla="*/ 7 w 692"/>
                  <a:gd name="T37" fmla="*/ 69 h 1186"/>
                  <a:gd name="T38" fmla="*/ 11 w 692"/>
                  <a:gd name="T39" fmla="*/ 57 h 1186"/>
                  <a:gd name="T40" fmla="*/ 0 w 692"/>
                  <a:gd name="T41" fmla="*/ 63 h 1186"/>
                  <a:gd name="T42" fmla="*/ 3 w 692"/>
                  <a:gd name="T43" fmla="*/ 73 h 1186"/>
                  <a:gd name="T44" fmla="*/ 15 w 692"/>
                  <a:gd name="T45" fmla="*/ 75 h 1186"/>
                  <a:gd name="T46" fmla="*/ 24 w 692"/>
                  <a:gd name="T47" fmla="*/ 65 h 1186"/>
                  <a:gd name="T48" fmla="*/ 39 w 692"/>
                  <a:gd name="T49" fmla="*/ 64 h 1186"/>
                  <a:gd name="T50" fmla="*/ 44 w 692"/>
                  <a:gd name="T51" fmla="*/ 58 h 1186"/>
                  <a:gd name="T52" fmla="*/ 42 w 692"/>
                  <a:gd name="T53" fmla="*/ 44 h 1186"/>
                  <a:gd name="T54" fmla="*/ 42 w 692"/>
                  <a:gd name="T55" fmla="*/ 18 h 1186"/>
                  <a:gd name="T56" fmla="*/ 23 w 692"/>
                  <a:gd name="T57" fmla="*/ 5 h 1186"/>
                  <a:gd name="T58" fmla="*/ 11 w 692"/>
                  <a:gd name="T59" fmla="*/ 0 h 1186"/>
                  <a:gd name="T60" fmla="*/ 11 w 692"/>
                  <a:gd name="T61" fmla="*/ 0 h 1186"/>
                  <a:gd name="T62" fmla="*/ 11 w 692"/>
                  <a:gd name="T63" fmla="*/ 0 h 118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92"/>
                  <a:gd name="T97" fmla="*/ 0 h 1186"/>
                  <a:gd name="T98" fmla="*/ 692 w 692"/>
                  <a:gd name="T99" fmla="*/ 1186 h 118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92" h="1186">
                    <a:moveTo>
                      <a:pt x="169" y="0"/>
                    </a:moveTo>
                    <a:lnTo>
                      <a:pt x="157" y="67"/>
                    </a:lnTo>
                    <a:lnTo>
                      <a:pt x="169" y="164"/>
                    </a:lnTo>
                    <a:lnTo>
                      <a:pt x="190" y="185"/>
                    </a:lnTo>
                    <a:lnTo>
                      <a:pt x="224" y="213"/>
                    </a:lnTo>
                    <a:lnTo>
                      <a:pt x="268" y="247"/>
                    </a:lnTo>
                    <a:lnTo>
                      <a:pt x="315" y="282"/>
                    </a:lnTo>
                    <a:lnTo>
                      <a:pt x="361" y="316"/>
                    </a:lnTo>
                    <a:lnTo>
                      <a:pt x="401" y="343"/>
                    </a:lnTo>
                    <a:lnTo>
                      <a:pt x="439" y="369"/>
                    </a:lnTo>
                    <a:lnTo>
                      <a:pt x="281" y="493"/>
                    </a:lnTo>
                    <a:lnTo>
                      <a:pt x="486" y="652"/>
                    </a:lnTo>
                    <a:lnTo>
                      <a:pt x="110" y="858"/>
                    </a:lnTo>
                    <a:lnTo>
                      <a:pt x="534" y="717"/>
                    </a:lnTo>
                    <a:lnTo>
                      <a:pt x="616" y="723"/>
                    </a:lnTo>
                    <a:lnTo>
                      <a:pt x="357" y="917"/>
                    </a:lnTo>
                    <a:lnTo>
                      <a:pt x="251" y="1091"/>
                    </a:lnTo>
                    <a:lnTo>
                      <a:pt x="239" y="975"/>
                    </a:lnTo>
                    <a:lnTo>
                      <a:pt x="110" y="1097"/>
                    </a:lnTo>
                    <a:lnTo>
                      <a:pt x="163" y="911"/>
                    </a:lnTo>
                    <a:lnTo>
                      <a:pt x="0" y="993"/>
                    </a:lnTo>
                    <a:lnTo>
                      <a:pt x="47" y="1162"/>
                    </a:lnTo>
                    <a:lnTo>
                      <a:pt x="239" y="1186"/>
                    </a:lnTo>
                    <a:lnTo>
                      <a:pt x="380" y="1038"/>
                    </a:lnTo>
                    <a:lnTo>
                      <a:pt x="610" y="1010"/>
                    </a:lnTo>
                    <a:lnTo>
                      <a:pt x="692" y="917"/>
                    </a:lnTo>
                    <a:lnTo>
                      <a:pt x="657" y="698"/>
                    </a:lnTo>
                    <a:lnTo>
                      <a:pt x="663" y="282"/>
                    </a:lnTo>
                    <a:lnTo>
                      <a:pt x="368" y="65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359" name="Freeform 18"/>
              <p:cNvSpPr>
                <a:spLocks/>
              </p:cNvSpPr>
              <p:nvPr/>
            </p:nvSpPr>
            <p:spPr bwMode="auto">
              <a:xfrm>
                <a:off x="1026" y="2655"/>
                <a:ext cx="373" cy="219"/>
              </a:xfrm>
              <a:custGeom>
                <a:avLst/>
                <a:gdLst>
                  <a:gd name="T0" fmla="*/ 11 w 745"/>
                  <a:gd name="T1" fmla="*/ 5 h 439"/>
                  <a:gd name="T2" fmla="*/ 25 w 745"/>
                  <a:gd name="T3" fmla="*/ 0 h 439"/>
                  <a:gd name="T4" fmla="*/ 43 w 745"/>
                  <a:gd name="T5" fmla="*/ 7 h 439"/>
                  <a:gd name="T6" fmla="*/ 43 w 745"/>
                  <a:gd name="T7" fmla="*/ 11 h 439"/>
                  <a:gd name="T8" fmla="*/ 45 w 745"/>
                  <a:gd name="T9" fmla="*/ 18 h 439"/>
                  <a:gd name="T10" fmla="*/ 47 w 745"/>
                  <a:gd name="T11" fmla="*/ 28 h 439"/>
                  <a:gd name="T12" fmla="*/ 44 w 745"/>
                  <a:gd name="T13" fmla="*/ 27 h 439"/>
                  <a:gd name="T14" fmla="*/ 38 w 745"/>
                  <a:gd name="T15" fmla="*/ 25 h 439"/>
                  <a:gd name="T16" fmla="*/ 30 w 745"/>
                  <a:gd name="T17" fmla="*/ 23 h 439"/>
                  <a:gd name="T18" fmla="*/ 2 w 745"/>
                  <a:gd name="T19" fmla="*/ 28 h 439"/>
                  <a:gd name="T20" fmla="*/ 8 w 745"/>
                  <a:gd name="T21" fmla="*/ 22 h 439"/>
                  <a:gd name="T22" fmla="*/ 28 w 745"/>
                  <a:gd name="T23" fmla="*/ 18 h 439"/>
                  <a:gd name="T24" fmla="*/ 26 w 745"/>
                  <a:gd name="T25" fmla="*/ 17 h 439"/>
                  <a:gd name="T26" fmla="*/ 24 w 745"/>
                  <a:gd name="T27" fmla="*/ 17 h 439"/>
                  <a:gd name="T28" fmla="*/ 11 w 745"/>
                  <a:gd name="T29" fmla="*/ 18 h 439"/>
                  <a:gd name="T30" fmla="*/ 0 w 745"/>
                  <a:gd name="T31" fmla="*/ 19 h 439"/>
                  <a:gd name="T32" fmla="*/ 2 w 745"/>
                  <a:gd name="T33" fmla="*/ 13 h 439"/>
                  <a:gd name="T34" fmla="*/ 4 w 745"/>
                  <a:gd name="T35" fmla="*/ 10 h 439"/>
                  <a:gd name="T36" fmla="*/ 7 w 745"/>
                  <a:gd name="T37" fmla="*/ 8 h 439"/>
                  <a:gd name="T38" fmla="*/ 10 w 745"/>
                  <a:gd name="T39" fmla="*/ 6 h 439"/>
                  <a:gd name="T40" fmla="*/ 11 w 745"/>
                  <a:gd name="T41" fmla="*/ 5 h 439"/>
                  <a:gd name="T42" fmla="*/ 11 w 745"/>
                  <a:gd name="T43" fmla="*/ 5 h 439"/>
                  <a:gd name="T44" fmla="*/ 11 w 745"/>
                  <a:gd name="T45" fmla="*/ 5 h 43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45"/>
                  <a:gd name="T70" fmla="*/ 0 h 439"/>
                  <a:gd name="T71" fmla="*/ 745 w 745"/>
                  <a:gd name="T72" fmla="*/ 439 h 43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45" h="439">
                    <a:moveTo>
                      <a:pt x="175" y="71"/>
                    </a:moveTo>
                    <a:lnTo>
                      <a:pt x="399" y="0"/>
                    </a:lnTo>
                    <a:lnTo>
                      <a:pt x="675" y="105"/>
                    </a:lnTo>
                    <a:lnTo>
                      <a:pt x="688" y="162"/>
                    </a:lnTo>
                    <a:lnTo>
                      <a:pt x="719" y="282"/>
                    </a:lnTo>
                    <a:lnTo>
                      <a:pt x="745" y="439"/>
                    </a:lnTo>
                    <a:lnTo>
                      <a:pt x="692" y="418"/>
                    </a:lnTo>
                    <a:lnTo>
                      <a:pt x="599" y="394"/>
                    </a:lnTo>
                    <a:lnTo>
                      <a:pt x="470" y="363"/>
                    </a:lnTo>
                    <a:lnTo>
                      <a:pt x="17" y="434"/>
                    </a:lnTo>
                    <a:lnTo>
                      <a:pt x="124" y="352"/>
                    </a:lnTo>
                    <a:lnTo>
                      <a:pt x="434" y="287"/>
                    </a:lnTo>
                    <a:lnTo>
                      <a:pt x="415" y="266"/>
                    </a:lnTo>
                    <a:lnTo>
                      <a:pt x="369" y="259"/>
                    </a:lnTo>
                    <a:lnTo>
                      <a:pt x="171" y="282"/>
                    </a:lnTo>
                    <a:lnTo>
                      <a:pt x="0" y="293"/>
                    </a:lnTo>
                    <a:lnTo>
                      <a:pt x="17" y="194"/>
                    </a:lnTo>
                    <a:lnTo>
                      <a:pt x="51" y="160"/>
                    </a:lnTo>
                    <a:lnTo>
                      <a:pt x="105" y="118"/>
                    </a:lnTo>
                    <a:lnTo>
                      <a:pt x="154" y="84"/>
                    </a:lnTo>
                    <a:lnTo>
                      <a:pt x="175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360" name="Freeform 19"/>
              <p:cNvSpPr>
                <a:spLocks/>
              </p:cNvSpPr>
              <p:nvPr/>
            </p:nvSpPr>
            <p:spPr bwMode="auto">
              <a:xfrm>
                <a:off x="946" y="2860"/>
                <a:ext cx="776" cy="955"/>
              </a:xfrm>
              <a:custGeom>
                <a:avLst/>
                <a:gdLst>
                  <a:gd name="T0" fmla="*/ 52 w 1550"/>
                  <a:gd name="T1" fmla="*/ 23 h 1908"/>
                  <a:gd name="T2" fmla="*/ 61 w 1550"/>
                  <a:gd name="T3" fmla="*/ 28 h 1908"/>
                  <a:gd name="T4" fmla="*/ 72 w 1550"/>
                  <a:gd name="T5" fmla="*/ 33 h 1908"/>
                  <a:gd name="T6" fmla="*/ 76 w 1550"/>
                  <a:gd name="T7" fmla="*/ 42 h 1908"/>
                  <a:gd name="T8" fmla="*/ 43 w 1550"/>
                  <a:gd name="T9" fmla="*/ 32 h 1908"/>
                  <a:gd name="T10" fmla="*/ 87 w 1550"/>
                  <a:gd name="T11" fmla="*/ 51 h 1908"/>
                  <a:gd name="T12" fmla="*/ 89 w 1550"/>
                  <a:gd name="T13" fmla="*/ 90 h 1908"/>
                  <a:gd name="T14" fmla="*/ 48 w 1550"/>
                  <a:gd name="T15" fmla="*/ 120 h 1908"/>
                  <a:gd name="T16" fmla="*/ 37 w 1550"/>
                  <a:gd name="T17" fmla="*/ 80 h 1908"/>
                  <a:gd name="T18" fmla="*/ 23 w 1550"/>
                  <a:gd name="T19" fmla="*/ 50 h 1908"/>
                  <a:gd name="T20" fmla="*/ 33 w 1550"/>
                  <a:gd name="T21" fmla="*/ 72 h 1908"/>
                  <a:gd name="T22" fmla="*/ 28 w 1550"/>
                  <a:gd name="T23" fmla="*/ 49 h 1908"/>
                  <a:gd name="T24" fmla="*/ 26 w 1550"/>
                  <a:gd name="T25" fmla="*/ 38 h 1908"/>
                  <a:gd name="T26" fmla="*/ 22 w 1550"/>
                  <a:gd name="T27" fmla="*/ 34 h 1908"/>
                  <a:gd name="T28" fmla="*/ 16 w 1550"/>
                  <a:gd name="T29" fmla="*/ 29 h 1908"/>
                  <a:gd name="T30" fmla="*/ 20 w 1550"/>
                  <a:gd name="T31" fmla="*/ 40 h 1908"/>
                  <a:gd name="T32" fmla="*/ 3 w 1550"/>
                  <a:gd name="T33" fmla="*/ 16 h 1908"/>
                  <a:gd name="T34" fmla="*/ 8 w 1550"/>
                  <a:gd name="T35" fmla="*/ 12 h 1908"/>
                  <a:gd name="T36" fmla="*/ 17 w 1550"/>
                  <a:gd name="T37" fmla="*/ 18 h 1908"/>
                  <a:gd name="T38" fmla="*/ 24 w 1550"/>
                  <a:gd name="T39" fmla="*/ 23 h 1908"/>
                  <a:gd name="T40" fmla="*/ 30 w 1550"/>
                  <a:gd name="T41" fmla="*/ 28 h 1908"/>
                  <a:gd name="T42" fmla="*/ 37 w 1550"/>
                  <a:gd name="T43" fmla="*/ 36 h 1908"/>
                  <a:gd name="T44" fmla="*/ 41 w 1550"/>
                  <a:gd name="T45" fmla="*/ 44 h 1908"/>
                  <a:gd name="T46" fmla="*/ 46 w 1550"/>
                  <a:gd name="T47" fmla="*/ 49 h 1908"/>
                  <a:gd name="T48" fmla="*/ 56 w 1550"/>
                  <a:gd name="T49" fmla="*/ 52 h 1908"/>
                  <a:gd name="T50" fmla="*/ 65 w 1550"/>
                  <a:gd name="T51" fmla="*/ 55 h 1908"/>
                  <a:gd name="T52" fmla="*/ 77 w 1550"/>
                  <a:gd name="T53" fmla="*/ 58 h 1908"/>
                  <a:gd name="T54" fmla="*/ 80 w 1550"/>
                  <a:gd name="T55" fmla="*/ 62 h 1908"/>
                  <a:gd name="T56" fmla="*/ 79 w 1550"/>
                  <a:gd name="T57" fmla="*/ 59 h 1908"/>
                  <a:gd name="T58" fmla="*/ 71 w 1550"/>
                  <a:gd name="T59" fmla="*/ 55 h 1908"/>
                  <a:gd name="T60" fmla="*/ 13 w 1550"/>
                  <a:gd name="T61" fmla="*/ 9 h 1908"/>
                  <a:gd name="T62" fmla="*/ 0 w 1550"/>
                  <a:gd name="T63" fmla="*/ 2 h 1908"/>
                  <a:gd name="T64" fmla="*/ 9 w 1550"/>
                  <a:gd name="T65" fmla="*/ 0 h 1908"/>
                  <a:gd name="T66" fmla="*/ 9 w 1550"/>
                  <a:gd name="T67" fmla="*/ 0 h 190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550"/>
                  <a:gd name="T103" fmla="*/ 0 h 1908"/>
                  <a:gd name="T104" fmla="*/ 1550 w 1550"/>
                  <a:gd name="T105" fmla="*/ 1908 h 190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550" h="1908">
                    <a:moveTo>
                      <a:pt x="135" y="0"/>
                    </a:moveTo>
                    <a:lnTo>
                      <a:pt x="829" y="365"/>
                    </a:lnTo>
                    <a:lnTo>
                      <a:pt x="873" y="386"/>
                    </a:lnTo>
                    <a:lnTo>
                      <a:pt x="974" y="433"/>
                    </a:lnTo>
                    <a:lnTo>
                      <a:pt x="1080" y="488"/>
                    </a:lnTo>
                    <a:lnTo>
                      <a:pt x="1145" y="528"/>
                    </a:lnTo>
                    <a:lnTo>
                      <a:pt x="1194" y="612"/>
                    </a:lnTo>
                    <a:lnTo>
                      <a:pt x="1215" y="669"/>
                    </a:lnTo>
                    <a:lnTo>
                      <a:pt x="1063" y="640"/>
                    </a:lnTo>
                    <a:lnTo>
                      <a:pt x="675" y="511"/>
                    </a:lnTo>
                    <a:lnTo>
                      <a:pt x="1094" y="728"/>
                    </a:lnTo>
                    <a:lnTo>
                      <a:pt x="1386" y="815"/>
                    </a:lnTo>
                    <a:lnTo>
                      <a:pt x="1550" y="1116"/>
                    </a:lnTo>
                    <a:lnTo>
                      <a:pt x="1421" y="1427"/>
                    </a:lnTo>
                    <a:lnTo>
                      <a:pt x="1111" y="1692"/>
                    </a:lnTo>
                    <a:lnTo>
                      <a:pt x="765" y="1908"/>
                    </a:lnTo>
                    <a:lnTo>
                      <a:pt x="605" y="1868"/>
                    </a:lnTo>
                    <a:lnTo>
                      <a:pt x="577" y="1270"/>
                    </a:lnTo>
                    <a:lnTo>
                      <a:pt x="388" y="1093"/>
                    </a:lnTo>
                    <a:lnTo>
                      <a:pt x="365" y="787"/>
                    </a:lnTo>
                    <a:lnTo>
                      <a:pt x="548" y="1222"/>
                    </a:lnTo>
                    <a:lnTo>
                      <a:pt x="525" y="1146"/>
                    </a:lnTo>
                    <a:lnTo>
                      <a:pt x="480" y="971"/>
                    </a:lnTo>
                    <a:lnTo>
                      <a:pt x="434" y="777"/>
                    </a:lnTo>
                    <a:lnTo>
                      <a:pt x="413" y="646"/>
                    </a:lnTo>
                    <a:lnTo>
                      <a:pt x="404" y="608"/>
                    </a:lnTo>
                    <a:lnTo>
                      <a:pt x="383" y="572"/>
                    </a:lnTo>
                    <a:lnTo>
                      <a:pt x="352" y="540"/>
                    </a:lnTo>
                    <a:lnTo>
                      <a:pt x="318" y="509"/>
                    </a:lnTo>
                    <a:lnTo>
                      <a:pt x="253" y="464"/>
                    </a:lnTo>
                    <a:lnTo>
                      <a:pt x="225" y="447"/>
                    </a:lnTo>
                    <a:lnTo>
                      <a:pt x="307" y="635"/>
                    </a:lnTo>
                    <a:lnTo>
                      <a:pt x="77" y="312"/>
                    </a:lnTo>
                    <a:lnTo>
                      <a:pt x="33" y="249"/>
                    </a:lnTo>
                    <a:lnTo>
                      <a:pt x="19" y="152"/>
                    </a:lnTo>
                    <a:lnTo>
                      <a:pt x="124" y="186"/>
                    </a:lnTo>
                    <a:lnTo>
                      <a:pt x="215" y="243"/>
                    </a:lnTo>
                    <a:lnTo>
                      <a:pt x="267" y="279"/>
                    </a:lnTo>
                    <a:lnTo>
                      <a:pt x="318" y="317"/>
                    </a:lnTo>
                    <a:lnTo>
                      <a:pt x="369" y="359"/>
                    </a:lnTo>
                    <a:lnTo>
                      <a:pt x="421" y="403"/>
                    </a:lnTo>
                    <a:lnTo>
                      <a:pt x="468" y="447"/>
                    </a:lnTo>
                    <a:lnTo>
                      <a:pt x="512" y="490"/>
                    </a:lnTo>
                    <a:lnTo>
                      <a:pt x="582" y="574"/>
                    </a:lnTo>
                    <a:lnTo>
                      <a:pt x="616" y="646"/>
                    </a:lnTo>
                    <a:lnTo>
                      <a:pt x="641" y="703"/>
                    </a:lnTo>
                    <a:lnTo>
                      <a:pt x="677" y="745"/>
                    </a:lnTo>
                    <a:lnTo>
                      <a:pt x="723" y="777"/>
                    </a:lnTo>
                    <a:lnTo>
                      <a:pt x="808" y="806"/>
                    </a:lnTo>
                    <a:lnTo>
                      <a:pt x="894" y="823"/>
                    </a:lnTo>
                    <a:lnTo>
                      <a:pt x="938" y="836"/>
                    </a:lnTo>
                    <a:lnTo>
                      <a:pt x="1038" y="870"/>
                    </a:lnTo>
                    <a:lnTo>
                      <a:pt x="1151" y="905"/>
                    </a:lnTo>
                    <a:lnTo>
                      <a:pt x="1227" y="922"/>
                    </a:lnTo>
                    <a:lnTo>
                      <a:pt x="1257" y="945"/>
                    </a:lnTo>
                    <a:lnTo>
                      <a:pt x="1267" y="983"/>
                    </a:lnTo>
                    <a:lnTo>
                      <a:pt x="1263" y="964"/>
                    </a:lnTo>
                    <a:lnTo>
                      <a:pt x="1251" y="929"/>
                    </a:lnTo>
                    <a:lnTo>
                      <a:pt x="1223" y="905"/>
                    </a:lnTo>
                    <a:lnTo>
                      <a:pt x="1134" y="876"/>
                    </a:lnTo>
                    <a:lnTo>
                      <a:pt x="1004" y="863"/>
                    </a:lnTo>
                    <a:lnTo>
                      <a:pt x="194" y="141"/>
                    </a:lnTo>
                    <a:lnTo>
                      <a:pt x="0" y="53"/>
                    </a:lnTo>
                    <a:lnTo>
                      <a:pt x="0" y="17"/>
                    </a:lnTo>
                    <a:lnTo>
                      <a:pt x="107" y="28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361" name="Freeform 20"/>
              <p:cNvSpPr>
                <a:spLocks/>
              </p:cNvSpPr>
              <p:nvPr/>
            </p:nvSpPr>
            <p:spPr bwMode="auto">
              <a:xfrm>
                <a:off x="1532" y="2697"/>
                <a:ext cx="306" cy="367"/>
              </a:xfrm>
              <a:custGeom>
                <a:avLst/>
                <a:gdLst>
                  <a:gd name="T0" fmla="*/ 4 w 612"/>
                  <a:gd name="T1" fmla="*/ 1 h 734"/>
                  <a:gd name="T2" fmla="*/ 5 w 612"/>
                  <a:gd name="T3" fmla="*/ 9 h 734"/>
                  <a:gd name="T4" fmla="*/ 7 w 612"/>
                  <a:gd name="T5" fmla="*/ 16 h 734"/>
                  <a:gd name="T6" fmla="*/ 8 w 612"/>
                  <a:gd name="T7" fmla="*/ 20 h 734"/>
                  <a:gd name="T8" fmla="*/ 10 w 612"/>
                  <a:gd name="T9" fmla="*/ 24 h 734"/>
                  <a:gd name="T10" fmla="*/ 13 w 612"/>
                  <a:gd name="T11" fmla="*/ 27 h 734"/>
                  <a:gd name="T12" fmla="*/ 17 w 612"/>
                  <a:gd name="T13" fmla="*/ 30 h 734"/>
                  <a:gd name="T14" fmla="*/ 21 w 612"/>
                  <a:gd name="T15" fmla="*/ 33 h 734"/>
                  <a:gd name="T16" fmla="*/ 26 w 612"/>
                  <a:gd name="T17" fmla="*/ 35 h 734"/>
                  <a:gd name="T18" fmla="*/ 35 w 612"/>
                  <a:gd name="T19" fmla="*/ 39 h 734"/>
                  <a:gd name="T20" fmla="*/ 39 w 612"/>
                  <a:gd name="T21" fmla="*/ 40 h 734"/>
                  <a:gd name="T22" fmla="*/ 34 w 612"/>
                  <a:gd name="T23" fmla="*/ 39 h 734"/>
                  <a:gd name="T24" fmla="*/ 26 w 612"/>
                  <a:gd name="T25" fmla="*/ 41 h 734"/>
                  <a:gd name="T26" fmla="*/ 23 w 612"/>
                  <a:gd name="T27" fmla="*/ 43 h 734"/>
                  <a:gd name="T28" fmla="*/ 20 w 612"/>
                  <a:gd name="T29" fmla="*/ 45 h 734"/>
                  <a:gd name="T30" fmla="*/ 17 w 612"/>
                  <a:gd name="T31" fmla="*/ 46 h 734"/>
                  <a:gd name="T32" fmla="*/ 2 w 612"/>
                  <a:gd name="T33" fmla="*/ 24 h 734"/>
                  <a:gd name="T34" fmla="*/ 0 w 612"/>
                  <a:gd name="T35" fmla="*/ 0 h 734"/>
                  <a:gd name="T36" fmla="*/ 4 w 612"/>
                  <a:gd name="T37" fmla="*/ 1 h 734"/>
                  <a:gd name="T38" fmla="*/ 4 w 612"/>
                  <a:gd name="T39" fmla="*/ 1 h 734"/>
                  <a:gd name="T40" fmla="*/ 4 w 612"/>
                  <a:gd name="T41" fmla="*/ 1 h 73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12"/>
                  <a:gd name="T64" fmla="*/ 0 h 734"/>
                  <a:gd name="T65" fmla="*/ 612 w 612"/>
                  <a:gd name="T66" fmla="*/ 734 h 73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12" h="734">
                    <a:moveTo>
                      <a:pt x="60" y="11"/>
                    </a:moveTo>
                    <a:lnTo>
                      <a:pt x="72" y="135"/>
                    </a:lnTo>
                    <a:lnTo>
                      <a:pt x="98" y="253"/>
                    </a:lnTo>
                    <a:lnTo>
                      <a:pt x="121" y="314"/>
                    </a:lnTo>
                    <a:lnTo>
                      <a:pt x="150" y="372"/>
                    </a:lnTo>
                    <a:lnTo>
                      <a:pt x="195" y="426"/>
                    </a:lnTo>
                    <a:lnTo>
                      <a:pt x="260" y="475"/>
                    </a:lnTo>
                    <a:lnTo>
                      <a:pt x="336" y="521"/>
                    </a:lnTo>
                    <a:lnTo>
                      <a:pt x="414" y="559"/>
                    </a:lnTo>
                    <a:lnTo>
                      <a:pt x="553" y="614"/>
                    </a:lnTo>
                    <a:lnTo>
                      <a:pt x="612" y="633"/>
                    </a:lnTo>
                    <a:lnTo>
                      <a:pt x="538" y="616"/>
                    </a:lnTo>
                    <a:lnTo>
                      <a:pt x="410" y="642"/>
                    </a:lnTo>
                    <a:lnTo>
                      <a:pt x="357" y="682"/>
                    </a:lnTo>
                    <a:lnTo>
                      <a:pt x="309" y="711"/>
                    </a:lnTo>
                    <a:lnTo>
                      <a:pt x="260" y="734"/>
                    </a:lnTo>
                    <a:lnTo>
                      <a:pt x="20" y="372"/>
                    </a:lnTo>
                    <a:lnTo>
                      <a:pt x="0" y="0"/>
                    </a:lnTo>
                    <a:lnTo>
                      <a:pt x="60" y="11"/>
                    </a:lnTo>
                    <a:close/>
                  </a:path>
                </a:pathLst>
              </a:custGeom>
              <a:solidFill>
                <a:srgbClr val="BDCA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362" name="Freeform 21"/>
              <p:cNvSpPr>
                <a:spLocks/>
              </p:cNvSpPr>
              <p:nvPr/>
            </p:nvSpPr>
            <p:spPr bwMode="auto">
              <a:xfrm>
                <a:off x="1365" y="2706"/>
                <a:ext cx="819" cy="1053"/>
              </a:xfrm>
              <a:custGeom>
                <a:avLst/>
                <a:gdLst>
                  <a:gd name="T0" fmla="*/ 0 w 1637"/>
                  <a:gd name="T1" fmla="*/ 1 h 2106"/>
                  <a:gd name="T2" fmla="*/ 4 w 1637"/>
                  <a:gd name="T3" fmla="*/ 5 h 2106"/>
                  <a:gd name="T4" fmla="*/ 3 w 1637"/>
                  <a:gd name="T5" fmla="*/ 18 h 2106"/>
                  <a:gd name="T6" fmla="*/ 7 w 1637"/>
                  <a:gd name="T7" fmla="*/ 25 h 2106"/>
                  <a:gd name="T8" fmla="*/ 14 w 1637"/>
                  <a:gd name="T9" fmla="*/ 47 h 2106"/>
                  <a:gd name="T10" fmla="*/ 23 w 1637"/>
                  <a:gd name="T11" fmla="*/ 60 h 2106"/>
                  <a:gd name="T12" fmla="*/ 31 w 1637"/>
                  <a:gd name="T13" fmla="*/ 73 h 2106"/>
                  <a:gd name="T14" fmla="*/ 33 w 1637"/>
                  <a:gd name="T15" fmla="*/ 74 h 2106"/>
                  <a:gd name="T16" fmla="*/ 36 w 1637"/>
                  <a:gd name="T17" fmla="*/ 74 h 2106"/>
                  <a:gd name="T18" fmla="*/ 36 w 1637"/>
                  <a:gd name="T19" fmla="*/ 81 h 2106"/>
                  <a:gd name="T20" fmla="*/ 38 w 1637"/>
                  <a:gd name="T21" fmla="*/ 88 h 2106"/>
                  <a:gd name="T22" fmla="*/ 49 w 1637"/>
                  <a:gd name="T23" fmla="*/ 104 h 2106"/>
                  <a:gd name="T24" fmla="*/ 56 w 1637"/>
                  <a:gd name="T25" fmla="*/ 116 h 2106"/>
                  <a:gd name="T26" fmla="*/ 66 w 1637"/>
                  <a:gd name="T27" fmla="*/ 123 h 2106"/>
                  <a:gd name="T28" fmla="*/ 72 w 1637"/>
                  <a:gd name="T29" fmla="*/ 127 h 2106"/>
                  <a:gd name="T30" fmla="*/ 86 w 1637"/>
                  <a:gd name="T31" fmla="*/ 132 h 2106"/>
                  <a:gd name="T32" fmla="*/ 103 w 1637"/>
                  <a:gd name="T33" fmla="*/ 129 h 2106"/>
                  <a:gd name="T34" fmla="*/ 99 w 1637"/>
                  <a:gd name="T35" fmla="*/ 117 h 2106"/>
                  <a:gd name="T36" fmla="*/ 93 w 1637"/>
                  <a:gd name="T37" fmla="*/ 116 h 2106"/>
                  <a:gd name="T38" fmla="*/ 85 w 1637"/>
                  <a:gd name="T39" fmla="*/ 110 h 2106"/>
                  <a:gd name="T40" fmla="*/ 61 w 1637"/>
                  <a:gd name="T41" fmla="*/ 73 h 2106"/>
                  <a:gd name="T42" fmla="*/ 44 w 1637"/>
                  <a:gd name="T43" fmla="*/ 50 h 2106"/>
                  <a:gd name="T44" fmla="*/ 26 w 1637"/>
                  <a:gd name="T45" fmla="*/ 26 h 2106"/>
                  <a:gd name="T46" fmla="*/ 20 w 1637"/>
                  <a:gd name="T47" fmla="*/ 19 h 2106"/>
                  <a:gd name="T48" fmla="*/ 12 w 1637"/>
                  <a:gd name="T49" fmla="*/ 12 h 2106"/>
                  <a:gd name="T50" fmla="*/ 9 w 1637"/>
                  <a:gd name="T51" fmla="*/ 5 h 2106"/>
                  <a:gd name="T52" fmla="*/ 3 w 1637"/>
                  <a:gd name="T53" fmla="*/ 0 h 2106"/>
                  <a:gd name="T54" fmla="*/ 0 w 1637"/>
                  <a:gd name="T55" fmla="*/ 1 h 2106"/>
                  <a:gd name="T56" fmla="*/ 0 w 1637"/>
                  <a:gd name="T57" fmla="*/ 1 h 2106"/>
                  <a:gd name="T58" fmla="*/ 0 w 1637"/>
                  <a:gd name="T59" fmla="*/ 1 h 210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637"/>
                  <a:gd name="T91" fmla="*/ 0 h 2106"/>
                  <a:gd name="T92" fmla="*/ 1637 w 1637"/>
                  <a:gd name="T93" fmla="*/ 2106 h 210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637" h="2106">
                    <a:moveTo>
                      <a:pt x="0" y="10"/>
                    </a:moveTo>
                    <a:lnTo>
                      <a:pt x="55" y="80"/>
                    </a:lnTo>
                    <a:lnTo>
                      <a:pt x="38" y="279"/>
                    </a:lnTo>
                    <a:lnTo>
                      <a:pt x="103" y="392"/>
                    </a:lnTo>
                    <a:lnTo>
                      <a:pt x="209" y="749"/>
                    </a:lnTo>
                    <a:lnTo>
                      <a:pt x="367" y="952"/>
                    </a:lnTo>
                    <a:lnTo>
                      <a:pt x="488" y="1167"/>
                    </a:lnTo>
                    <a:lnTo>
                      <a:pt x="517" y="1171"/>
                    </a:lnTo>
                    <a:lnTo>
                      <a:pt x="563" y="1182"/>
                    </a:lnTo>
                    <a:lnTo>
                      <a:pt x="565" y="1294"/>
                    </a:lnTo>
                    <a:lnTo>
                      <a:pt x="601" y="1397"/>
                    </a:lnTo>
                    <a:lnTo>
                      <a:pt x="770" y="1663"/>
                    </a:lnTo>
                    <a:lnTo>
                      <a:pt x="891" y="1851"/>
                    </a:lnTo>
                    <a:lnTo>
                      <a:pt x="1045" y="1954"/>
                    </a:lnTo>
                    <a:lnTo>
                      <a:pt x="1152" y="2030"/>
                    </a:lnTo>
                    <a:lnTo>
                      <a:pt x="1371" y="2106"/>
                    </a:lnTo>
                    <a:lnTo>
                      <a:pt x="1637" y="2061"/>
                    </a:lnTo>
                    <a:lnTo>
                      <a:pt x="1570" y="1872"/>
                    </a:lnTo>
                    <a:lnTo>
                      <a:pt x="1473" y="1851"/>
                    </a:lnTo>
                    <a:lnTo>
                      <a:pt x="1346" y="1749"/>
                    </a:lnTo>
                    <a:lnTo>
                      <a:pt x="973" y="1167"/>
                    </a:lnTo>
                    <a:lnTo>
                      <a:pt x="694" y="791"/>
                    </a:lnTo>
                    <a:lnTo>
                      <a:pt x="412" y="413"/>
                    </a:lnTo>
                    <a:lnTo>
                      <a:pt x="315" y="304"/>
                    </a:lnTo>
                    <a:lnTo>
                      <a:pt x="188" y="183"/>
                    </a:lnTo>
                    <a:lnTo>
                      <a:pt x="142" y="76"/>
                    </a:lnTo>
                    <a:lnTo>
                      <a:pt x="4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D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363" name="Freeform 22"/>
              <p:cNvSpPr>
                <a:spLocks/>
              </p:cNvSpPr>
              <p:nvPr/>
            </p:nvSpPr>
            <p:spPr bwMode="auto">
              <a:xfrm>
                <a:off x="1400" y="2752"/>
                <a:ext cx="764" cy="1007"/>
              </a:xfrm>
              <a:custGeom>
                <a:avLst/>
                <a:gdLst>
                  <a:gd name="T0" fmla="*/ 21 w 1529"/>
                  <a:gd name="T1" fmla="*/ 47 h 2015"/>
                  <a:gd name="T2" fmla="*/ 26 w 1529"/>
                  <a:gd name="T3" fmla="*/ 68 h 2015"/>
                  <a:gd name="T4" fmla="*/ 40 w 1529"/>
                  <a:gd name="T5" fmla="*/ 86 h 2015"/>
                  <a:gd name="T6" fmla="*/ 49 w 1529"/>
                  <a:gd name="T7" fmla="*/ 102 h 2015"/>
                  <a:gd name="T8" fmla="*/ 58 w 1529"/>
                  <a:gd name="T9" fmla="*/ 117 h 2015"/>
                  <a:gd name="T10" fmla="*/ 71 w 1529"/>
                  <a:gd name="T11" fmla="*/ 123 h 2015"/>
                  <a:gd name="T12" fmla="*/ 82 w 1529"/>
                  <a:gd name="T13" fmla="*/ 126 h 2015"/>
                  <a:gd name="T14" fmla="*/ 93 w 1529"/>
                  <a:gd name="T15" fmla="*/ 124 h 2015"/>
                  <a:gd name="T16" fmla="*/ 95 w 1529"/>
                  <a:gd name="T17" fmla="*/ 114 h 2015"/>
                  <a:gd name="T18" fmla="*/ 77 w 1529"/>
                  <a:gd name="T19" fmla="*/ 112 h 2015"/>
                  <a:gd name="T20" fmla="*/ 75 w 1529"/>
                  <a:gd name="T21" fmla="*/ 110 h 2015"/>
                  <a:gd name="T22" fmla="*/ 72 w 1529"/>
                  <a:gd name="T23" fmla="*/ 107 h 2015"/>
                  <a:gd name="T24" fmla="*/ 69 w 1529"/>
                  <a:gd name="T25" fmla="*/ 104 h 2015"/>
                  <a:gd name="T26" fmla="*/ 67 w 1529"/>
                  <a:gd name="T27" fmla="*/ 101 h 2015"/>
                  <a:gd name="T28" fmla="*/ 64 w 1529"/>
                  <a:gd name="T29" fmla="*/ 97 h 2015"/>
                  <a:gd name="T30" fmla="*/ 61 w 1529"/>
                  <a:gd name="T31" fmla="*/ 91 h 2015"/>
                  <a:gd name="T32" fmla="*/ 60 w 1529"/>
                  <a:gd name="T33" fmla="*/ 87 h 2015"/>
                  <a:gd name="T34" fmla="*/ 58 w 1529"/>
                  <a:gd name="T35" fmla="*/ 84 h 2015"/>
                  <a:gd name="T36" fmla="*/ 57 w 1529"/>
                  <a:gd name="T37" fmla="*/ 82 h 2015"/>
                  <a:gd name="T38" fmla="*/ 53 w 1529"/>
                  <a:gd name="T39" fmla="*/ 77 h 2015"/>
                  <a:gd name="T40" fmla="*/ 49 w 1529"/>
                  <a:gd name="T41" fmla="*/ 74 h 2015"/>
                  <a:gd name="T42" fmla="*/ 48 w 1529"/>
                  <a:gd name="T43" fmla="*/ 70 h 2015"/>
                  <a:gd name="T44" fmla="*/ 49 w 1529"/>
                  <a:gd name="T45" fmla="*/ 65 h 2015"/>
                  <a:gd name="T46" fmla="*/ 49 w 1529"/>
                  <a:gd name="T47" fmla="*/ 61 h 2015"/>
                  <a:gd name="T48" fmla="*/ 47 w 1529"/>
                  <a:gd name="T49" fmla="*/ 59 h 2015"/>
                  <a:gd name="T50" fmla="*/ 43 w 1529"/>
                  <a:gd name="T51" fmla="*/ 58 h 2015"/>
                  <a:gd name="T52" fmla="*/ 30 w 1529"/>
                  <a:gd name="T53" fmla="*/ 54 h 2015"/>
                  <a:gd name="T54" fmla="*/ 26 w 1529"/>
                  <a:gd name="T55" fmla="*/ 52 h 2015"/>
                  <a:gd name="T56" fmla="*/ 11 w 1529"/>
                  <a:gd name="T57" fmla="*/ 39 h 2015"/>
                  <a:gd name="T58" fmla="*/ 13 w 1529"/>
                  <a:gd name="T59" fmla="*/ 41 h 2015"/>
                  <a:gd name="T60" fmla="*/ 18 w 1529"/>
                  <a:gd name="T61" fmla="*/ 44 h 2015"/>
                  <a:gd name="T62" fmla="*/ 21 w 1529"/>
                  <a:gd name="T63" fmla="*/ 46 h 2015"/>
                  <a:gd name="T64" fmla="*/ 25 w 1529"/>
                  <a:gd name="T65" fmla="*/ 48 h 2015"/>
                  <a:gd name="T66" fmla="*/ 31 w 1529"/>
                  <a:gd name="T67" fmla="*/ 52 h 2015"/>
                  <a:gd name="T68" fmla="*/ 35 w 1529"/>
                  <a:gd name="T69" fmla="*/ 52 h 2015"/>
                  <a:gd name="T70" fmla="*/ 34 w 1529"/>
                  <a:gd name="T71" fmla="*/ 49 h 2015"/>
                  <a:gd name="T72" fmla="*/ 32 w 1529"/>
                  <a:gd name="T73" fmla="*/ 45 h 2015"/>
                  <a:gd name="T74" fmla="*/ 30 w 1529"/>
                  <a:gd name="T75" fmla="*/ 43 h 2015"/>
                  <a:gd name="T76" fmla="*/ 18 w 1529"/>
                  <a:gd name="T77" fmla="*/ 27 h 2015"/>
                  <a:gd name="T78" fmla="*/ 17 w 1529"/>
                  <a:gd name="T79" fmla="*/ 25 h 2015"/>
                  <a:gd name="T80" fmla="*/ 14 w 1529"/>
                  <a:gd name="T81" fmla="*/ 21 h 2015"/>
                  <a:gd name="T82" fmla="*/ 12 w 1529"/>
                  <a:gd name="T83" fmla="*/ 16 h 2015"/>
                  <a:gd name="T84" fmla="*/ 9 w 1529"/>
                  <a:gd name="T85" fmla="*/ 12 h 2015"/>
                  <a:gd name="T86" fmla="*/ 6 w 1529"/>
                  <a:gd name="T87" fmla="*/ 4 h 2015"/>
                  <a:gd name="T88" fmla="*/ 5 w 1529"/>
                  <a:gd name="T89" fmla="*/ 1 h 2015"/>
                  <a:gd name="T90" fmla="*/ 3 w 1529"/>
                  <a:gd name="T91" fmla="*/ 0 h 2015"/>
                  <a:gd name="T92" fmla="*/ 0 w 1529"/>
                  <a:gd name="T93" fmla="*/ 6 h 2015"/>
                  <a:gd name="T94" fmla="*/ 0 w 1529"/>
                  <a:gd name="T95" fmla="*/ 10 h 2015"/>
                  <a:gd name="T96" fmla="*/ 9 w 1529"/>
                  <a:gd name="T97" fmla="*/ 32 h 2015"/>
                  <a:gd name="T98" fmla="*/ 21 w 1529"/>
                  <a:gd name="T99" fmla="*/ 47 h 2015"/>
                  <a:gd name="T100" fmla="*/ 21 w 1529"/>
                  <a:gd name="T101" fmla="*/ 47 h 2015"/>
                  <a:gd name="T102" fmla="*/ 21 w 1529"/>
                  <a:gd name="T103" fmla="*/ 47 h 201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529"/>
                  <a:gd name="T157" fmla="*/ 0 h 2015"/>
                  <a:gd name="T158" fmla="*/ 1529 w 1529"/>
                  <a:gd name="T159" fmla="*/ 2015 h 201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529" h="2015">
                    <a:moveTo>
                      <a:pt x="343" y="749"/>
                    </a:moveTo>
                    <a:lnTo>
                      <a:pt x="419" y="1086"/>
                    </a:lnTo>
                    <a:lnTo>
                      <a:pt x="649" y="1363"/>
                    </a:lnTo>
                    <a:lnTo>
                      <a:pt x="787" y="1620"/>
                    </a:lnTo>
                    <a:lnTo>
                      <a:pt x="939" y="1863"/>
                    </a:lnTo>
                    <a:lnTo>
                      <a:pt x="1137" y="1968"/>
                    </a:lnTo>
                    <a:lnTo>
                      <a:pt x="1312" y="2015"/>
                    </a:lnTo>
                    <a:lnTo>
                      <a:pt x="1495" y="1971"/>
                    </a:lnTo>
                    <a:lnTo>
                      <a:pt x="1529" y="1823"/>
                    </a:lnTo>
                    <a:lnTo>
                      <a:pt x="1236" y="1789"/>
                    </a:lnTo>
                    <a:lnTo>
                      <a:pt x="1200" y="1751"/>
                    </a:lnTo>
                    <a:lnTo>
                      <a:pt x="1162" y="1709"/>
                    </a:lnTo>
                    <a:lnTo>
                      <a:pt x="1116" y="1660"/>
                    </a:lnTo>
                    <a:lnTo>
                      <a:pt x="1073" y="1604"/>
                    </a:lnTo>
                    <a:lnTo>
                      <a:pt x="1033" y="1549"/>
                    </a:lnTo>
                    <a:lnTo>
                      <a:pt x="989" y="1456"/>
                    </a:lnTo>
                    <a:lnTo>
                      <a:pt x="966" y="1380"/>
                    </a:lnTo>
                    <a:lnTo>
                      <a:pt x="943" y="1340"/>
                    </a:lnTo>
                    <a:lnTo>
                      <a:pt x="915" y="1302"/>
                    </a:lnTo>
                    <a:lnTo>
                      <a:pt x="854" y="1232"/>
                    </a:lnTo>
                    <a:lnTo>
                      <a:pt x="797" y="1173"/>
                    </a:lnTo>
                    <a:lnTo>
                      <a:pt x="778" y="1112"/>
                    </a:lnTo>
                    <a:lnTo>
                      <a:pt x="791" y="1034"/>
                    </a:lnTo>
                    <a:lnTo>
                      <a:pt x="784" y="964"/>
                    </a:lnTo>
                    <a:lnTo>
                      <a:pt x="755" y="937"/>
                    </a:lnTo>
                    <a:lnTo>
                      <a:pt x="702" y="922"/>
                    </a:lnTo>
                    <a:lnTo>
                      <a:pt x="495" y="857"/>
                    </a:lnTo>
                    <a:lnTo>
                      <a:pt x="420" y="818"/>
                    </a:lnTo>
                    <a:lnTo>
                      <a:pt x="179" y="620"/>
                    </a:lnTo>
                    <a:lnTo>
                      <a:pt x="211" y="645"/>
                    </a:lnTo>
                    <a:lnTo>
                      <a:pt x="295" y="700"/>
                    </a:lnTo>
                    <a:lnTo>
                      <a:pt x="348" y="734"/>
                    </a:lnTo>
                    <a:lnTo>
                      <a:pt x="403" y="766"/>
                    </a:lnTo>
                    <a:lnTo>
                      <a:pt x="510" y="818"/>
                    </a:lnTo>
                    <a:lnTo>
                      <a:pt x="561" y="818"/>
                    </a:lnTo>
                    <a:lnTo>
                      <a:pt x="548" y="772"/>
                    </a:lnTo>
                    <a:lnTo>
                      <a:pt x="512" y="717"/>
                    </a:lnTo>
                    <a:lnTo>
                      <a:pt x="489" y="688"/>
                    </a:lnTo>
                    <a:lnTo>
                      <a:pt x="291" y="426"/>
                    </a:lnTo>
                    <a:lnTo>
                      <a:pt x="276" y="397"/>
                    </a:lnTo>
                    <a:lnTo>
                      <a:pt x="238" y="327"/>
                    </a:lnTo>
                    <a:lnTo>
                      <a:pt x="192" y="247"/>
                    </a:lnTo>
                    <a:lnTo>
                      <a:pt x="154" y="185"/>
                    </a:lnTo>
                    <a:lnTo>
                      <a:pt x="109" y="61"/>
                    </a:lnTo>
                    <a:lnTo>
                      <a:pt x="86" y="10"/>
                    </a:lnTo>
                    <a:lnTo>
                      <a:pt x="55" y="0"/>
                    </a:lnTo>
                    <a:lnTo>
                      <a:pt x="8" y="90"/>
                    </a:lnTo>
                    <a:lnTo>
                      <a:pt x="0" y="158"/>
                    </a:lnTo>
                    <a:lnTo>
                      <a:pt x="145" y="511"/>
                    </a:lnTo>
                    <a:lnTo>
                      <a:pt x="343" y="749"/>
                    </a:lnTo>
                    <a:close/>
                  </a:path>
                </a:pathLst>
              </a:custGeom>
              <a:solidFill>
                <a:srgbClr val="F5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364" name="Freeform 23"/>
              <p:cNvSpPr>
                <a:spLocks/>
              </p:cNvSpPr>
              <p:nvPr/>
            </p:nvSpPr>
            <p:spPr bwMode="auto">
              <a:xfrm>
                <a:off x="932" y="2051"/>
                <a:ext cx="531" cy="659"/>
              </a:xfrm>
              <a:custGeom>
                <a:avLst/>
                <a:gdLst>
                  <a:gd name="T0" fmla="*/ 0 w 1063"/>
                  <a:gd name="T1" fmla="*/ 19 h 1320"/>
                  <a:gd name="T2" fmla="*/ 1 w 1063"/>
                  <a:gd name="T3" fmla="*/ 30 h 1320"/>
                  <a:gd name="T4" fmla="*/ 2 w 1063"/>
                  <a:gd name="T5" fmla="*/ 34 h 1320"/>
                  <a:gd name="T6" fmla="*/ 4 w 1063"/>
                  <a:gd name="T7" fmla="*/ 40 h 1320"/>
                  <a:gd name="T8" fmla="*/ 5 w 1063"/>
                  <a:gd name="T9" fmla="*/ 45 h 1320"/>
                  <a:gd name="T10" fmla="*/ 7 w 1063"/>
                  <a:gd name="T11" fmla="*/ 48 h 1320"/>
                  <a:gd name="T12" fmla="*/ 11 w 1063"/>
                  <a:gd name="T13" fmla="*/ 48 h 1320"/>
                  <a:gd name="T14" fmla="*/ 12 w 1063"/>
                  <a:gd name="T15" fmla="*/ 48 h 1320"/>
                  <a:gd name="T16" fmla="*/ 15 w 1063"/>
                  <a:gd name="T17" fmla="*/ 56 h 1320"/>
                  <a:gd name="T18" fmla="*/ 17 w 1063"/>
                  <a:gd name="T19" fmla="*/ 61 h 1320"/>
                  <a:gd name="T20" fmla="*/ 25 w 1063"/>
                  <a:gd name="T21" fmla="*/ 68 h 1320"/>
                  <a:gd name="T22" fmla="*/ 38 w 1063"/>
                  <a:gd name="T23" fmla="*/ 76 h 1320"/>
                  <a:gd name="T24" fmla="*/ 54 w 1063"/>
                  <a:gd name="T25" fmla="*/ 82 h 1320"/>
                  <a:gd name="T26" fmla="*/ 60 w 1063"/>
                  <a:gd name="T27" fmla="*/ 71 h 1320"/>
                  <a:gd name="T28" fmla="*/ 59 w 1063"/>
                  <a:gd name="T29" fmla="*/ 57 h 1320"/>
                  <a:gd name="T30" fmla="*/ 61 w 1063"/>
                  <a:gd name="T31" fmla="*/ 53 h 1320"/>
                  <a:gd name="T32" fmla="*/ 63 w 1063"/>
                  <a:gd name="T33" fmla="*/ 50 h 1320"/>
                  <a:gd name="T34" fmla="*/ 63 w 1063"/>
                  <a:gd name="T35" fmla="*/ 39 h 1320"/>
                  <a:gd name="T36" fmla="*/ 64 w 1063"/>
                  <a:gd name="T37" fmla="*/ 39 h 1320"/>
                  <a:gd name="T38" fmla="*/ 66 w 1063"/>
                  <a:gd name="T39" fmla="*/ 36 h 1320"/>
                  <a:gd name="T40" fmla="*/ 66 w 1063"/>
                  <a:gd name="T41" fmla="*/ 27 h 1320"/>
                  <a:gd name="T42" fmla="*/ 64 w 1063"/>
                  <a:gd name="T43" fmla="*/ 21 h 1320"/>
                  <a:gd name="T44" fmla="*/ 63 w 1063"/>
                  <a:gd name="T45" fmla="*/ 18 h 1320"/>
                  <a:gd name="T46" fmla="*/ 61 w 1063"/>
                  <a:gd name="T47" fmla="*/ 13 h 1320"/>
                  <a:gd name="T48" fmla="*/ 58 w 1063"/>
                  <a:gd name="T49" fmla="*/ 7 h 1320"/>
                  <a:gd name="T50" fmla="*/ 57 w 1063"/>
                  <a:gd name="T51" fmla="*/ 3 h 1320"/>
                  <a:gd name="T52" fmla="*/ 54 w 1063"/>
                  <a:gd name="T53" fmla="*/ 2 h 1320"/>
                  <a:gd name="T54" fmla="*/ 49 w 1063"/>
                  <a:gd name="T55" fmla="*/ 1 h 1320"/>
                  <a:gd name="T56" fmla="*/ 39 w 1063"/>
                  <a:gd name="T57" fmla="*/ 0 h 1320"/>
                  <a:gd name="T58" fmla="*/ 21 w 1063"/>
                  <a:gd name="T59" fmla="*/ 0 h 1320"/>
                  <a:gd name="T60" fmla="*/ 10 w 1063"/>
                  <a:gd name="T61" fmla="*/ 3 h 1320"/>
                  <a:gd name="T62" fmla="*/ 8 w 1063"/>
                  <a:gd name="T63" fmla="*/ 6 h 1320"/>
                  <a:gd name="T64" fmla="*/ 6 w 1063"/>
                  <a:gd name="T65" fmla="*/ 9 h 1320"/>
                  <a:gd name="T66" fmla="*/ 4 w 1063"/>
                  <a:gd name="T67" fmla="*/ 12 h 1320"/>
                  <a:gd name="T68" fmla="*/ 1 w 1063"/>
                  <a:gd name="T69" fmla="*/ 16 h 1320"/>
                  <a:gd name="T70" fmla="*/ 0 w 1063"/>
                  <a:gd name="T71" fmla="*/ 19 h 1320"/>
                  <a:gd name="T72" fmla="*/ 0 w 1063"/>
                  <a:gd name="T73" fmla="*/ 19 h 1320"/>
                  <a:gd name="T74" fmla="*/ 0 w 1063"/>
                  <a:gd name="T75" fmla="*/ 19 h 132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63"/>
                  <a:gd name="T115" fmla="*/ 0 h 1320"/>
                  <a:gd name="T116" fmla="*/ 1063 w 1063"/>
                  <a:gd name="T117" fmla="*/ 1320 h 132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63" h="1320">
                    <a:moveTo>
                      <a:pt x="0" y="306"/>
                    </a:moveTo>
                    <a:lnTo>
                      <a:pt x="21" y="483"/>
                    </a:lnTo>
                    <a:lnTo>
                      <a:pt x="40" y="550"/>
                    </a:lnTo>
                    <a:lnTo>
                      <a:pt x="76" y="645"/>
                    </a:lnTo>
                    <a:lnTo>
                      <a:pt x="84" y="726"/>
                    </a:lnTo>
                    <a:lnTo>
                      <a:pt x="120" y="774"/>
                    </a:lnTo>
                    <a:lnTo>
                      <a:pt x="182" y="782"/>
                    </a:lnTo>
                    <a:lnTo>
                      <a:pt x="196" y="778"/>
                    </a:lnTo>
                    <a:lnTo>
                      <a:pt x="249" y="907"/>
                    </a:lnTo>
                    <a:lnTo>
                      <a:pt x="285" y="983"/>
                    </a:lnTo>
                    <a:lnTo>
                      <a:pt x="403" y="1093"/>
                    </a:lnTo>
                    <a:lnTo>
                      <a:pt x="618" y="1217"/>
                    </a:lnTo>
                    <a:lnTo>
                      <a:pt x="874" y="1320"/>
                    </a:lnTo>
                    <a:lnTo>
                      <a:pt x="960" y="1145"/>
                    </a:lnTo>
                    <a:lnTo>
                      <a:pt x="952" y="920"/>
                    </a:lnTo>
                    <a:lnTo>
                      <a:pt x="985" y="861"/>
                    </a:lnTo>
                    <a:lnTo>
                      <a:pt x="1013" y="806"/>
                    </a:lnTo>
                    <a:lnTo>
                      <a:pt x="1013" y="637"/>
                    </a:lnTo>
                    <a:lnTo>
                      <a:pt x="1038" y="628"/>
                    </a:lnTo>
                    <a:lnTo>
                      <a:pt x="1063" y="582"/>
                    </a:lnTo>
                    <a:lnTo>
                      <a:pt x="1063" y="447"/>
                    </a:lnTo>
                    <a:lnTo>
                      <a:pt x="1025" y="339"/>
                    </a:lnTo>
                    <a:lnTo>
                      <a:pt x="1009" y="299"/>
                    </a:lnTo>
                    <a:lnTo>
                      <a:pt x="977" y="209"/>
                    </a:lnTo>
                    <a:lnTo>
                      <a:pt x="939" y="116"/>
                    </a:lnTo>
                    <a:lnTo>
                      <a:pt x="912" y="63"/>
                    </a:lnTo>
                    <a:lnTo>
                      <a:pt x="871" y="42"/>
                    </a:lnTo>
                    <a:lnTo>
                      <a:pt x="797" y="21"/>
                    </a:lnTo>
                    <a:lnTo>
                      <a:pt x="629" y="2"/>
                    </a:lnTo>
                    <a:lnTo>
                      <a:pt x="346" y="0"/>
                    </a:lnTo>
                    <a:lnTo>
                      <a:pt x="165" y="52"/>
                    </a:lnTo>
                    <a:lnTo>
                      <a:pt x="131" y="107"/>
                    </a:lnTo>
                    <a:lnTo>
                      <a:pt x="105" y="149"/>
                    </a:lnTo>
                    <a:lnTo>
                      <a:pt x="76" y="192"/>
                    </a:lnTo>
                    <a:lnTo>
                      <a:pt x="23" y="270"/>
                    </a:lnTo>
                    <a:lnTo>
                      <a:pt x="0" y="306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365" name="Freeform 24"/>
              <p:cNvSpPr>
                <a:spLocks/>
              </p:cNvSpPr>
              <p:nvPr/>
            </p:nvSpPr>
            <p:spPr bwMode="auto">
              <a:xfrm>
                <a:off x="1267" y="2388"/>
                <a:ext cx="83" cy="64"/>
              </a:xfrm>
              <a:custGeom>
                <a:avLst/>
                <a:gdLst>
                  <a:gd name="T0" fmla="*/ 4 w 167"/>
                  <a:gd name="T1" fmla="*/ 0 h 130"/>
                  <a:gd name="T2" fmla="*/ 4 w 167"/>
                  <a:gd name="T3" fmla="*/ 5 h 130"/>
                  <a:gd name="T4" fmla="*/ 1 w 167"/>
                  <a:gd name="T5" fmla="*/ 7 h 130"/>
                  <a:gd name="T6" fmla="*/ 0 w 167"/>
                  <a:gd name="T7" fmla="*/ 9 h 130"/>
                  <a:gd name="T8" fmla="*/ 8 w 167"/>
                  <a:gd name="T9" fmla="*/ 7 h 130"/>
                  <a:gd name="T10" fmla="*/ 10 w 167"/>
                  <a:gd name="T11" fmla="*/ 5 h 130"/>
                  <a:gd name="T12" fmla="*/ 7 w 167"/>
                  <a:gd name="T13" fmla="*/ 2 h 130"/>
                  <a:gd name="T14" fmla="*/ 4 w 167"/>
                  <a:gd name="T15" fmla="*/ 0 h 130"/>
                  <a:gd name="T16" fmla="*/ 4 w 167"/>
                  <a:gd name="T17" fmla="*/ 0 h 130"/>
                  <a:gd name="T18" fmla="*/ 4 w 167"/>
                  <a:gd name="T19" fmla="*/ 0 h 1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67"/>
                  <a:gd name="T31" fmla="*/ 0 h 130"/>
                  <a:gd name="T32" fmla="*/ 167 w 167"/>
                  <a:gd name="T33" fmla="*/ 130 h 13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67" h="130">
                    <a:moveTo>
                      <a:pt x="65" y="0"/>
                    </a:moveTo>
                    <a:lnTo>
                      <a:pt x="69" y="67"/>
                    </a:lnTo>
                    <a:lnTo>
                      <a:pt x="29" y="105"/>
                    </a:lnTo>
                    <a:lnTo>
                      <a:pt x="0" y="130"/>
                    </a:lnTo>
                    <a:lnTo>
                      <a:pt x="139" y="110"/>
                    </a:lnTo>
                    <a:lnTo>
                      <a:pt x="167" y="67"/>
                    </a:lnTo>
                    <a:lnTo>
                      <a:pt x="124" y="2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FB5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366" name="Freeform 25"/>
              <p:cNvSpPr>
                <a:spLocks/>
              </p:cNvSpPr>
              <p:nvPr/>
            </p:nvSpPr>
            <p:spPr bwMode="auto">
              <a:xfrm>
                <a:off x="1432" y="2231"/>
                <a:ext cx="24" cy="60"/>
              </a:xfrm>
              <a:custGeom>
                <a:avLst/>
                <a:gdLst>
                  <a:gd name="T0" fmla="*/ 0 w 45"/>
                  <a:gd name="T1" fmla="*/ 0 h 121"/>
                  <a:gd name="T2" fmla="*/ 3 w 45"/>
                  <a:gd name="T3" fmla="*/ 6 h 121"/>
                  <a:gd name="T4" fmla="*/ 2 w 45"/>
                  <a:gd name="T5" fmla="*/ 8 h 121"/>
                  <a:gd name="T6" fmla="*/ 1 w 45"/>
                  <a:gd name="T7" fmla="*/ 4 h 121"/>
                  <a:gd name="T8" fmla="*/ 1 w 45"/>
                  <a:gd name="T9" fmla="*/ 4 h 121"/>
                  <a:gd name="T10" fmla="*/ 0 w 45"/>
                  <a:gd name="T11" fmla="*/ 0 h 121"/>
                  <a:gd name="T12" fmla="*/ 0 w 45"/>
                  <a:gd name="T13" fmla="*/ 0 h 121"/>
                  <a:gd name="T14" fmla="*/ 0 w 45"/>
                  <a:gd name="T15" fmla="*/ 0 h 1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"/>
                  <a:gd name="T25" fmla="*/ 0 h 121"/>
                  <a:gd name="T26" fmla="*/ 45 w 45"/>
                  <a:gd name="T27" fmla="*/ 121 h 12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" h="121">
                    <a:moveTo>
                      <a:pt x="0" y="0"/>
                    </a:moveTo>
                    <a:lnTo>
                      <a:pt x="45" y="89"/>
                    </a:lnTo>
                    <a:lnTo>
                      <a:pt x="26" y="121"/>
                    </a:lnTo>
                    <a:lnTo>
                      <a:pt x="7" y="64"/>
                    </a:lnTo>
                    <a:lnTo>
                      <a:pt x="6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76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367" name="Freeform 26"/>
              <p:cNvSpPr>
                <a:spLocks/>
              </p:cNvSpPr>
              <p:nvPr/>
            </p:nvSpPr>
            <p:spPr bwMode="auto">
              <a:xfrm>
                <a:off x="1435" y="2268"/>
                <a:ext cx="32" cy="94"/>
              </a:xfrm>
              <a:custGeom>
                <a:avLst/>
                <a:gdLst>
                  <a:gd name="T0" fmla="*/ 4 w 64"/>
                  <a:gd name="T1" fmla="*/ 0 h 188"/>
                  <a:gd name="T2" fmla="*/ 4 w 64"/>
                  <a:gd name="T3" fmla="*/ 4 h 188"/>
                  <a:gd name="T4" fmla="*/ 2 w 64"/>
                  <a:gd name="T5" fmla="*/ 6 h 188"/>
                  <a:gd name="T6" fmla="*/ 1 w 64"/>
                  <a:gd name="T7" fmla="*/ 6 h 188"/>
                  <a:gd name="T8" fmla="*/ 0 w 64"/>
                  <a:gd name="T9" fmla="*/ 8 h 188"/>
                  <a:gd name="T10" fmla="*/ 3 w 64"/>
                  <a:gd name="T11" fmla="*/ 9 h 188"/>
                  <a:gd name="T12" fmla="*/ 3 w 64"/>
                  <a:gd name="T13" fmla="*/ 10 h 188"/>
                  <a:gd name="T14" fmla="*/ 2 w 64"/>
                  <a:gd name="T15" fmla="*/ 12 h 188"/>
                  <a:gd name="T16" fmla="*/ 4 w 64"/>
                  <a:gd name="T17" fmla="*/ 11 h 188"/>
                  <a:gd name="T18" fmla="*/ 4 w 64"/>
                  <a:gd name="T19" fmla="*/ 7 h 188"/>
                  <a:gd name="T20" fmla="*/ 4 w 64"/>
                  <a:gd name="T21" fmla="*/ 4 h 188"/>
                  <a:gd name="T22" fmla="*/ 4 w 64"/>
                  <a:gd name="T23" fmla="*/ 2 h 188"/>
                  <a:gd name="T24" fmla="*/ 4 w 64"/>
                  <a:gd name="T25" fmla="*/ 0 h 188"/>
                  <a:gd name="T26" fmla="*/ 4 w 64"/>
                  <a:gd name="T27" fmla="*/ 0 h 188"/>
                  <a:gd name="T28" fmla="*/ 4 w 64"/>
                  <a:gd name="T29" fmla="*/ 0 h 18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4"/>
                  <a:gd name="T46" fmla="*/ 0 h 188"/>
                  <a:gd name="T47" fmla="*/ 64 w 64"/>
                  <a:gd name="T48" fmla="*/ 188 h 18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4" h="188">
                    <a:moveTo>
                      <a:pt x="57" y="0"/>
                    </a:moveTo>
                    <a:lnTo>
                      <a:pt x="49" y="57"/>
                    </a:lnTo>
                    <a:lnTo>
                      <a:pt x="22" y="93"/>
                    </a:lnTo>
                    <a:lnTo>
                      <a:pt x="3" y="85"/>
                    </a:lnTo>
                    <a:lnTo>
                      <a:pt x="0" y="114"/>
                    </a:lnTo>
                    <a:lnTo>
                      <a:pt x="34" y="129"/>
                    </a:lnTo>
                    <a:lnTo>
                      <a:pt x="34" y="150"/>
                    </a:lnTo>
                    <a:lnTo>
                      <a:pt x="19" y="188"/>
                    </a:lnTo>
                    <a:lnTo>
                      <a:pt x="49" y="161"/>
                    </a:lnTo>
                    <a:lnTo>
                      <a:pt x="62" y="106"/>
                    </a:lnTo>
                    <a:lnTo>
                      <a:pt x="60" y="51"/>
                    </a:lnTo>
                    <a:lnTo>
                      <a:pt x="64" y="2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C76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368" name="Freeform 27"/>
              <p:cNvSpPr>
                <a:spLocks/>
              </p:cNvSpPr>
              <p:nvPr/>
            </p:nvSpPr>
            <p:spPr bwMode="auto">
              <a:xfrm>
                <a:off x="1224" y="2601"/>
                <a:ext cx="163" cy="98"/>
              </a:xfrm>
              <a:custGeom>
                <a:avLst/>
                <a:gdLst>
                  <a:gd name="T0" fmla="*/ 3 w 321"/>
                  <a:gd name="T1" fmla="*/ 4 h 196"/>
                  <a:gd name="T2" fmla="*/ 10 w 321"/>
                  <a:gd name="T3" fmla="*/ 2 h 196"/>
                  <a:gd name="T4" fmla="*/ 13 w 321"/>
                  <a:gd name="T5" fmla="*/ 0 h 196"/>
                  <a:gd name="T6" fmla="*/ 16 w 321"/>
                  <a:gd name="T7" fmla="*/ 1 h 196"/>
                  <a:gd name="T8" fmla="*/ 18 w 321"/>
                  <a:gd name="T9" fmla="*/ 4 h 196"/>
                  <a:gd name="T10" fmla="*/ 20 w 321"/>
                  <a:gd name="T11" fmla="*/ 9 h 196"/>
                  <a:gd name="T12" fmla="*/ 19 w 321"/>
                  <a:gd name="T13" fmla="*/ 12 h 196"/>
                  <a:gd name="T14" fmla="*/ 18 w 321"/>
                  <a:gd name="T15" fmla="*/ 13 h 196"/>
                  <a:gd name="T16" fmla="*/ 12 w 321"/>
                  <a:gd name="T17" fmla="*/ 11 h 196"/>
                  <a:gd name="T18" fmla="*/ 3 w 321"/>
                  <a:gd name="T19" fmla="*/ 8 h 196"/>
                  <a:gd name="T20" fmla="*/ 0 w 321"/>
                  <a:gd name="T21" fmla="*/ 6 h 196"/>
                  <a:gd name="T22" fmla="*/ 3 w 321"/>
                  <a:gd name="T23" fmla="*/ 4 h 196"/>
                  <a:gd name="T24" fmla="*/ 3 w 321"/>
                  <a:gd name="T25" fmla="*/ 4 h 196"/>
                  <a:gd name="T26" fmla="*/ 3 w 321"/>
                  <a:gd name="T27" fmla="*/ 4 h 19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1"/>
                  <a:gd name="T43" fmla="*/ 0 h 196"/>
                  <a:gd name="T44" fmla="*/ 321 w 321"/>
                  <a:gd name="T45" fmla="*/ 196 h 19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1" h="196">
                    <a:moveTo>
                      <a:pt x="49" y="53"/>
                    </a:moveTo>
                    <a:lnTo>
                      <a:pt x="173" y="27"/>
                    </a:lnTo>
                    <a:lnTo>
                      <a:pt x="222" y="0"/>
                    </a:lnTo>
                    <a:lnTo>
                      <a:pt x="271" y="4"/>
                    </a:lnTo>
                    <a:lnTo>
                      <a:pt x="300" y="57"/>
                    </a:lnTo>
                    <a:lnTo>
                      <a:pt x="321" y="137"/>
                    </a:lnTo>
                    <a:lnTo>
                      <a:pt x="306" y="179"/>
                    </a:lnTo>
                    <a:lnTo>
                      <a:pt x="290" y="196"/>
                    </a:lnTo>
                    <a:lnTo>
                      <a:pt x="195" y="171"/>
                    </a:lnTo>
                    <a:lnTo>
                      <a:pt x="55" y="120"/>
                    </a:lnTo>
                    <a:lnTo>
                      <a:pt x="0" y="85"/>
                    </a:lnTo>
                    <a:lnTo>
                      <a:pt x="49" y="53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369" name="Freeform 28"/>
              <p:cNvSpPr>
                <a:spLocks/>
              </p:cNvSpPr>
              <p:nvPr/>
            </p:nvSpPr>
            <p:spPr bwMode="auto">
              <a:xfrm>
                <a:off x="1270" y="2276"/>
                <a:ext cx="70" cy="34"/>
              </a:xfrm>
              <a:custGeom>
                <a:avLst/>
                <a:gdLst>
                  <a:gd name="T0" fmla="*/ 0 w 141"/>
                  <a:gd name="T1" fmla="*/ 1 h 70"/>
                  <a:gd name="T2" fmla="*/ 6 w 141"/>
                  <a:gd name="T3" fmla="*/ 1 h 70"/>
                  <a:gd name="T4" fmla="*/ 8 w 141"/>
                  <a:gd name="T5" fmla="*/ 0 h 70"/>
                  <a:gd name="T6" fmla="*/ 6 w 141"/>
                  <a:gd name="T7" fmla="*/ 2 h 70"/>
                  <a:gd name="T8" fmla="*/ 9 w 141"/>
                  <a:gd name="T9" fmla="*/ 3 h 70"/>
                  <a:gd name="T10" fmla="*/ 8 w 141"/>
                  <a:gd name="T11" fmla="*/ 4 h 70"/>
                  <a:gd name="T12" fmla="*/ 7 w 141"/>
                  <a:gd name="T13" fmla="*/ 5 h 70"/>
                  <a:gd name="T14" fmla="*/ 5 w 141"/>
                  <a:gd name="T15" fmla="*/ 4 h 70"/>
                  <a:gd name="T16" fmla="*/ 2 w 141"/>
                  <a:gd name="T17" fmla="*/ 3 h 70"/>
                  <a:gd name="T18" fmla="*/ 0 w 141"/>
                  <a:gd name="T19" fmla="*/ 1 h 70"/>
                  <a:gd name="T20" fmla="*/ 0 w 141"/>
                  <a:gd name="T21" fmla="*/ 1 h 70"/>
                  <a:gd name="T22" fmla="*/ 0 w 141"/>
                  <a:gd name="T23" fmla="*/ 1 h 7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1"/>
                  <a:gd name="T37" fmla="*/ 0 h 70"/>
                  <a:gd name="T38" fmla="*/ 141 w 141"/>
                  <a:gd name="T39" fmla="*/ 70 h 7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1" h="70">
                    <a:moveTo>
                      <a:pt x="0" y="6"/>
                    </a:moveTo>
                    <a:lnTo>
                      <a:pt x="87" y="6"/>
                    </a:lnTo>
                    <a:lnTo>
                      <a:pt x="118" y="0"/>
                    </a:lnTo>
                    <a:lnTo>
                      <a:pt x="87" y="19"/>
                    </a:lnTo>
                    <a:lnTo>
                      <a:pt x="141" y="34"/>
                    </a:lnTo>
                    <a:lnTo>
                      <a:pt x="114" y="49"/>
                    </a:lnTo>
                    <a:lnTo>
                      <a:pt x="106" y="70"/>
                    </a:lnTo>
                    <a:lnTo>
                      <a:pt x="68" y="63"/>
                    </a:lnTo>
                    <a:lnTo>
                      <a:pt x="25" y="47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370" name="Freeform 29"/>
              <p:cNvSpPr>
                <a:spLocks/>
              </p:cNvSpPr>
              <p:nvPr/>
            </p:nvSpPr>
            <p:spPr bwMode="auto">
              <a:xfrm>
                <a:off x="1233" y="2601"/>
                <a:ext cx="142" cy="89"/>
              </a:xfrm>
              <a:custGeom>
                <a:avLst/>
                <a:gdLst>
                  <a:gd name="T0" fmla="*/ 12 w 283"/>
                  <a:gd name="T1" fmla="*/ 0 h 179"/>
                  <a:gd name="T2" fmla="*/ 11 w 283"/>
                  <a:gd name="T3" fmla="*/ 4 h 179"/>
                  <a:gd name="T4" fmla="*/ 13 w 283"/>
                  <a:gd name="T5" fmla="*/ 7 h 179"/>
                  <a:gd name="T6" fmla="*/ 16 w 283"/>
                  <a:gd name="T7" fmla="*/ 8 h 179"/>
                  <a:gd name="T8" fmla="*/ 18 w 283"/>
                  <a:gd name="T9" fmla="*/ 6 h 179"/>
                  <a:gd name="T10" fmla="*/ 17 w 283"/>
                  <a:gd name="T11" fmla="*/ 10 h 179"/>
                  <a:gd name="T12" fmla="*/ 15 w 283"/>
                  <a:gd name="T13" fmla="*/ 11 h 179"/>
                  <a:gd name="T14" fmla="*/ 12 w 283"/>
                  <a:gd name="T15" fmla="*/ 9 h 179"/>
                  <a:gd name="T16" fmla="*/ 9 w 283"/>
                  <a:gd name="T17" fmla="*/ 6 h 179"/>
                  <a:gd name="T18" fmla="*/ 9 w 283"/>
                  <a:gd name="T19" fmla="*/ 2 h 179"/>
                  <a:gd name="T20" fmla="*/ 7 w 283"/>
                  <a:gd name="T21" fmla="*/ 4 h 179"/>
                  <a:gd name="T22" fmla="*/ 7 w 283"/>
                  <a:gd name="T23" fmla="*/ 6 h 179"/>
                  <a:gd name="T24" fmla="*/ 8 w 283"/>
                  <a:gd name="T25" fmla="*/ 8 h 179"/>
                  <a:gd name="T26" fmla="*/ 9 w 283"/>
                  <a:gd name="T27" fmla="*/ 9 h 179"/>
                  <a:gd name="T28" fmla="*/ 0 w 283"/>
                  <a:gd name="T29" fmla="*/ 6 h 179"/>
                  <a:gd name="T30" fmla="*/ 5 w 283"/>
                  <a:gd name="T31" fmla="*/ 3 h 179"/>
                  <a:gd name="T32" fmla="*/ 8 w 283"/>
                  <a:gd name="T33" fmla="*/ 2 h 179"/>
                  <a:gd name="T34" fmla="*/ 12 w 283"/>
                  <a:gd name="T35" fmla="*/ 0 h 179"/>
                  <a:gd name="T36" fmla="*/ 12 w 283"/>
                  <a:gd name="T37" fmla="*/ 0 h 179"/>
                  <a:gd name="T38" fmla="*/ 12 w 283"/>
                  <a:gd name="T39" fmla="*/ 0 h 17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83"/>
                  <a:gd name="T61" fmla="*/ 0 h 179"/>
                  <a:gd name="T62" fmla="*/ 283 w 283"/>
                  <a:gd name="T63" fmla="*/ 179 h 17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83" h="179">
                    <a:moveTo>
                      <a:pt x="182" y="0"/>
                    </a:moveTo>
                    <a:lnTo>
                      <a:pt x="173" y="76"/>
                    </a:lnTo>
                    <a:lnTo>
                      <a:pt x="201" y="125"/>
                    </a:lnTo>
                    <a:lnTo>
                      <a:pt x="241" y="142"/>
                    </a:lnTo>
                    <a:lnTo>
                      <a:pt x="283" y="110"/>
                    </a:lnTo>
                    <a:lnTo>
                      <a:pt x="260" y="160"/>
                    </a:lnTo>
                    <a:lnTo>
                      <a:pt x="226" y="179"/>
                    </a:lnTo>
                    <a:lnTo>
                      <a:pt x="178" y="148"/>
                    </a:lnTo>
                    <a:lnTo>
                      <a:pt x="133" y="99"/>
                    </a:lnTo>
                    <a:lnTo>
                      <a:pt x="133" y="40"/>
                    </a:lnTo>
                    <a:lnTo>
                      <a:pt x="102" y="65"/>
                    </a:lnTo>
                    <a:lnTo>
                      <a:pt x="108" y="97"/>
                    </a:lnTo>
                    <a:lnTo>
                      <a:pt x="125" y="129"/>
                    </a:lnTo>
                    <a:lnTo>
                      <a:pt x="140" y="146"/>
                    </a:lnTo>
                    <a:lnTo>
                      <a:pt x="0" y="99"/>
                    </a:lnTo>
                    <a:lnTo>
                      <a:pt x="68" y="53"/>
                    </a:lnTo>
                    <a:lnTo>
                      <a:pt x="121" y="32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A8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371" name="Freeform 30"/>
              <p:cNvSpPr>
                <a:spLocks/>
              </p:cNvSpPr>
              <p:nvPr/>
            </p:nvSpPr>
            <p:spPr bwMode="auto">
              <a:xfrm>
                <a:off x="1139" y="2284"/>
                <a:ext cx="45" cy="30"/>
              </a:xfrm>
              <a:custGeom>
                <a:avLst/>
                <a:gdLst>
                  <a:gd name="T0" fmla="*/ 3 w 88"/>
                  <a:gd name="T1" fmla="*/ 0 h 59"/>
                  <a:gd name="T2" fmla="*/ 5 w 88"/>
                  <a:gd name="T3" fmla="*/ 3 h 59"/>
                  <a:gd name="T4" fmla="*/ 3 w 88"/>
                  <a:gd name="T5" fmla="*/ 3 h 59"/>
                  <a:gd name="T6" fmla="*/ 2 w 88"/>
                  <a:gd name="T7" fmla="*/ 3 h 59"/>
                  <a:gd name="T8" fmla="*/ 0 w 88"/>
                  <a:gd name="T9" fmla="*/ 4 h 59"/>
                  <a:gd name="T10" fmla="*/ 3 w 88"/>
                  <a:gd name="T11" fmla="*/ 4 h 59"/>
                  <a:gd name="T12" fmla="*/ 5 w 88"/>
                  <a:gd name="T13" fmla="*/ 4 h 59"/>
                  <a:gd name="T14" fmla="*/ 6 w 88"/>
                  <a:gd name="T15" fmla="*/ 2 h 59"/>
                  <a:gd name="T16" fmla="*/ 4 w 88"/>
                  <a:gd name="T17" fmla="*/ 1 h 59"/>
                  <a:gd name="T18" fmla="*/ 3 w 88"/>
                  <a:gd name="T19" fmla="*/ 0 h 59"/>
                  <a:gd name="T20" fmla="*/ 3 w 88"/>
                  <a:gd name="T21" fmla="*/ 0 h 59"/>
                  <a:gd name="T22" fmla="*/ 3 w 88"/>
                  <a:gd name="T23" fmla="*/ 0 h 5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8"/>
                  <a:gd name="T37" fmla="*/ 0 h 59"/>
                  <a:gd name="T38" fmla="*/ 88 w 88"/>
                  <a:gd name="T39" fmla="*/ 59 h 5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8" h="59">
                    <a:moveTo>
                      <a:pt x="33" y="0"/>
                    </a:moveTo>
                    <a:lnTo>
                      <a:pt x="65" y="44"/>
                    </a:lnTo>
                    <a:lnTo>
                      <a:pt x="48" y="40"/>
                    </a:lnTo>
                    <a:lnTo>
                      <a:pt x="18" y="47"/>
                    </a:lnTo>
                    <a:lnTo>
                      <a:pt x="0" y="59"/>
                    </a:lnTo>
                    <a:lnTo>
                      <a:pt x="44" y="59"/>
                    </a:lnTo>
                    <a:lnTo>
                      <a:pt x="78" y="57"/>
                    </a:lnTo>
                    <a:lnTo>
                      <a:pt x="88" y="30"/>
                    </a:lnTo>
                    <a:lnTo>
                      <a:pt x="54" y="6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B5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372" name="Freeform 31"/>
              <p:cNvSpPr>
                <a:spLocks/>
              </p:cNvSpPr>
              <p:nvPr/>
            </p:nvSpPr>
            <p:spPr bwMode="auto">
              <a:xfrm>
                <a:off x="1315" y="2087"/>
                <a:ext cx="109" cy="327"/>
              </a:xfrm>
              <a:custGeom>
                <a:avLst/>
                <a:gdLst>
                  <a:gd name="T0" fmla="*/ 5 w 219"/>
                  <a:gd name="T1" fmla="*/ 22 h 653"/>
                  <a:gd name="T2" fmla="*/ 3 w 219"/>
                  <a:gd name="T3" fmla="*/ 25 h 653"/>
                  <a:gd name="T4" fmla="*/ 0 w 219"/>
                  <a:gd name="T5" fmla="*/ 29 h 653"/>
                  <a:gd name="T6" fmla="*/ 0 w 219"/>
                  <a:gd name="T7" fmla="*/ 33 h 653"/>
                  <a:gd name="T8" fmla="*/ 1 w 219"/>
                  <a:gd name="T9" fmla="*/ 35 h 653"/>
                  <a:gd name="T10" fmla="*/ 4 w 219"/>
                  <a:gd name="T11" fmla="*/ 38 h 653"/>
                  <a:gd name="T12" fmla="*/ 6 w 219"/>
                  <a:gd name="T13" fmla="*/ 40 h 653"/>
                  <a:gd name="T14" fmla="*/ 7 w 219"/>
                  <a:gd name="T15" fmla="*/ 40 h 653"/>
                  <a:gd name="T16" fmla="*/ 8 w 219"/>
                  <a:gd name="T17" fmla="*/ 41 h 653"/>
                  <a:gd name="T18" fmla="*/ 12 w 219"/>
                  <a:gd name="T19" fmla="*/ 36 h 653"/>
                  <a:gd name="T20" fmla="*/ 13 w 219"/>
                  <a:gd name="T21" fmla="*/ 25 h 653"/>
                  <a:gd name="T22" fmla="*/ 12 w 219"/>
                  <a:gd name="T23" fmla="*/ 22 h 653"/>
                  <a:gd name="T24" fmla="*/ 10 w 219"/>
                  <a:gd name="T25" fmla="*/ 19 h 653"/>
                  <a:gd name="T26" fmla="*/ 7 w 219"/>
                  <a:gd name="T27" fmla="*/ 14 h 653"/>
                  <a:gd name="T28" fmla="*/ 4 w 219"/>
                  <a:gd name="T29" fmla="*/ 6 h 653"/>
                  <a:gd name="T30" fmla="*/ 3 w 219"/>
                  <a:gd name="T31" fmla="*/ 2 h 653"/>
                  <a:gd name="T32" fmla="*/ 2 w 219"/>
                  <a:gd name="T33" fmla="*/ 0 h 653"/>
                  <a:gd name="T34" fmla="*/ 3 w 219"/>
                  <a:gd name="T35" fmla="*/ 9 h 653"/>
                  <a:gd name="T36" fmla="*/ 2 w 219"/>
                  <a:gd name="T37" fmla="*/ 9 h 653"/>
                  <a:gd name="T38" fmla="*/ 7 w 219"/>
                  <a:gd name="T39" fmla="*/ 15 h 653"/>
                  <a:gd name="T40" fmla="*/ 8 w 219"/>
                  <a:gd name="T41" fmla="*/ 17 h 653"/>
                  <a:gd name="T42" fmla="*/ 10 w 219"/>
                  <a:gd name="T43" fmla="*/ 19 h 653"/>
                  <a:gd name="T44" fmla="*/ 9 w 219"/>
                  <a:gd name="T45" fmla="*/ 21 h 653"/>
                  <a:gd name="T46" fmla="*/ 6 w 219"/>
                  <a:gd name="T47" fmla="*/ 22 h 653"/>
                  <a:gd name="T48" fmla="*/ 9 w 219"/>
                  <a:gd name="T49" fmla="*/ 23 h 653"/>
                  <a:gd name="T50" fmla="*/ 5 w 219"/>
                  <a:gd name="T51" fmla="*/ 22 h 653"/>
                  <a:gd name="T52" fmla="*/ 5 w 219"/>
                  <a:gd name="T53" fmla="*/ 22 h 653"/>
                  <a:gd name="T54" fmla="*/ 5 w 219"/>
                  <a:gd name="T55" fmla="*/ 22 h 65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19"/>
                  <a:gd name="T85" fmla="*/ 0 h 653"/>
                  <a:gd name="T86" fmla="*/ 219 w 219"/>
                  <a:gd name="T87" fmla="*/ 653 h 65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19" h="653">
                    <a:moveTo>
                      <a:pt x="91" y="351"/>
                    </a:moveTo>
                    <a:lnTo>
                      <a:pt x="57" y="393"/>
                    </a:lnTo>
                    <a:lnTo>
                      <a:pt x="4" y="460"/>
                    </a:lnTo>
                    <a:lnTo>
                      <a:pt x="0" y="515"/>
                    </a:lnTo>
                    <a:lnTo>
                      <a:pt x="29" y="557"/>
                    </a:lnTo>
                    <a:lnTo>
                      <a:pt x="78" y="596"/>
                    </a:lnTo>
                    <a:lnTo>
                      <a:pt x="110" y="625"/>
                    </a:lnTo>
                    <a:lnTo>
                      <a:pt x="116" y="640"/>
                    </a:lnTo>
                    <a:lnTo>
                      <a:pt x="139" y="653"/>
                    </a:lnTo>
                    <a:lnTo>
                      <a:pt x="204" y="572"/>
                    </a:lnTo>
                    <a:lnTo>
                      <a:pt x="219" y="395"/>
                    </a:lnTo>
                    <a:lnTo>
                      <a:pt x="198" y="351"/>
                    </a:lnTo>
                    <a:lnTo>
                      <a:pt x="171" y="298"/>
                    </a:lnTo>
                    <a:lnTo>
                      <a:pt x="122" y="209"/>
                    </a:lnTo>
                    <a:lnTo>
                      <a:pt x="69" y="83"/>
                    </a:lnTo>
                    <a:lnTo>
                      <a:pt x="55" y="17"/>
                    </a:lnTo>
                    <a:lnTo>
                      <a:pt x="46" y="0"/>
                    </a:lnTo>
                    <a:lnTo>
                      <a:pt x="48" y="131"/>
                    </a:lnTo>
                    <a:lnTo>
                      <a:pt x="36" y="140"/>
                    </a:lnTo>
                    <a:lnTo>
                      <a:pt x="112" y="239"/>
                    </a:lnTo>
                    <a:lnTo>
                      <a:pt x="135" y="266"/>
                    </a:lnTo>
                    <a:lnTo>
                      <a:pt x="160" y="302"/>
                    </a:lnTo>
                    <a:lnTo>
                      <a:pt x="154" y="330"/>
                    </a:lnTo>
                    <a:lnTo>
                      <a:pt x="107" y="342"/>
                    </a:lnTo>
                    <a:lnTo>
                      <a:pt x="150" y="355"/>
                    </a:lnTo>
                    <a:lnTo>
                      <a:pt x="91" y="351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373" name="Freeform 32"/>
              <p:cNvSpPr>
                <a:spLocks/>
              </p:cNvSpPr>
              <p:nvPr/>
            </p:nvSpPr>
            <p:spPr bwMode="auto">
              <a:xfrm>
                <a:off x="1089" y="2292"/>
                <a:ext cx="71" cy="21"/>
              </a:xfrm>
              <a:custGeom>
                <a:avLst/>
                <a:gdLst>
                  <a:gd name="T0" fmla="*/ 1 w 142"/>
                  <a:gd name="T1" fmla="*/ 2 h 44"/>
                  <a:gd name="T2" fmla="*/ 2 w 142"/>
                  <a:gd name="T3" fmla="*/ 1 h 44"/>
                  <a:gd name="T4" fmla="*/ 5 w 142"/>
                  <a:gd name="T5" fmla="*/ 0 h 44"/>
                  <a:gd name="T6" fmla="*/ 9 w 142"/>
                  <a:gd name="T7" fmla="*/ 1 h 44"/>
                  <a:gd name="T8" fmla="*/ 9 w 142"/>
                  <a:gd name="T9" fmla="*/ 2 h 44"/>
                  <a:gd name="T10" fmla="*/ 7 w 142"/>
                  <a:gd name="T11" fmla="*/ 3 h 44"/>
                  <a:gd name="T12" fmla="*/ 4 w 142"/>
                  <a:gd name="T13" fmla="*/ 3 h 44"/>
                  <a:gd name="T14" fmla="*/ 0 w 142"/>
                  <a:gd name="T15" fmla="*/ 3 h 44"/>
                  <a:gd name="T16" fmla="*/ 1 w 142"/>
                  <a:gd name="T17" fmla="*/ 2 h 44"/>
                  <a:gd name="T18" fmla="*/ 1 w 142"/>
                  <a:gd name="T19" fmla="*/ 2 h 44"/>
                  <a:gd name="T20" fmla="*/ 1 w 142"/>
                  <a:gd name="T21" fmla="*/ 2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2"/>
                  <a:gd name="T34" fmla="*/ 0 h 44"/>
                  <a:gd name="T35" fmla="*/ 142 w 142"/>
                  <a:gd name="T36" fmla="*/ 44 h 4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2" h="44">
                    <a:moveTo>
                      <a:pt x="2" y="27"/>
                    </a:moveTo>
                    <a:lnTo>
                      <a:pt x="24" y="14"/>
                    </a:lnTo>
                    <a:lnTo>
                      <a:pt x="68" y="0"/>
                    </a:lnTo>
                    <a:lnTo>
                      <a:pt x="131" y="4"/>
                    </a:lnTo>
                    <a:lnTo>
                      <a:pt x="142" y="27"/>
                    </a:lnTo>
                    <a:lnTo>
                      <a:pt x="102" y="34"/>
                    </a:lnTo>
                    <a:lnTo>
                      <a:pt x="57" y="44"/>
                    </a:lnTo>
                    <a:lnTo>
                      <a:pt x="0" y="40"/>
                    </a:lnTo>
                    <a:lnTo>
                      <a:pt x="2" y="27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374" name="Freeform 33"/>
              <p:cNvSpPr>
                <a:spLocks/>
              </p:cNvSpPr>
              <p:nvPr/>
            </p:nvSpPr>
            <p:spPr bwMode="auto">
              <a:xfrm>
                <a:off x="1089" y="2298"/>
                <a:ext cx="24" cy="19"/>
              </a:xfrm>
              <a:custGeom>
                <a:avLst/>
                <a:gdLst>
                  <a:gd name="T0" fmla="*/ 3 w 49"/>
                  <a:gd name="T1" fmla="*/ 0 h 34"/>
                  <a:gd name="T2" fmla="*/ 2 w 49"/>
                  <a:gd name="T3" fmla="*/ 2 h 34"/>
                  <a:gd name="T4" fmla="*/ 4 w 49"/>
                  <a:gd name="T5" fmla="*/ 2 h 34"/>
                  <a:gd name="T6" fmla="*/ 1 w 49"/>
                  <a:gd name="T7" fmla="*/ 3 h 34"/>
                  <a:gd name="T8" fmla="*/ 0 w 49"/>
                  <a:gd name="T9" fmla="*/ 2 h 34"/>
                  <a:gd name="T10" fmla="*/ 3 w 49"/>
                  <a:gd name="T11" fmla="*/ 0 h 34"/>
                  <a:gd name="T12" fmla="*/ 3 w 49"/>
                  <a:gd name="T13" fmla="*/ 0 h 34"/>
                  <a:gd name="T14" fmla="*/ 3 w 49"/>
                  <a:gd name="T15" fmla="*/ 0 h 3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9"/>
                  <a:gd name="T25" fmla="*/ 0 h 34"/>
                  <a:gd name="T26" fmla="*/ 49 w 49"/>
                  <a:gd name="T27" fmla="*/ 34 h 3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9" h="34">
                    <a:moveTo>
                      <a:pt x="34" y="0"/>
                    </a:moveTo>
                    <a:lnTo>
                      <a:pt x="28" y="19"/>
                    </a:lnTo>
                    <a:lnTo>
                      <a:pt x="49" y="30"/>
                    </a:lnTo>
                    <a:lnTo>
                      <a:pt x="7" y="34"/>
                    </a:lnTo>
                    <a:lnTo>
                      <a:pt x="0" y="22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A8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375" name="Freeform 34"/>
              <p:cNvSpPr>
                <a:spLocks/>
              </p:cNvSpPr>
              <p:nvPr/>
            </p:nvSpPr>
            <p:spPr bwMode="auto">
              <a:xfrm>
                <a:off x="1268" y="2218"/>
                <a:ext cx="48" cy="53"/>
              </a:xfrm>
              <a:custGeom>
                <a:avLst/>
                <a:gdLst>
                  <a:gd name="T0" fmla="*/ 6 w 99"/>
                  <a:gd name="T1" fmla="*/ 0 h 106"/>
                  <a:gd name="T2" fmla="*/ 6 w 99"/>
                  <a:gd name="T3" fmla="*/ 3 h 106"/>
                  <a:gd name="T4" fmla="*/ 7 w 99"/>
                  <a:gd name="T5" fmla="*/ 5 h 106"/>
                  <a:gd name="T6" fmla="*/ 3 w 99"/>
                  <a:gd name="T7" fmla="*/ 6 h 106"/>
                  <a:gd name="T8" fmla="*/ 1 w 99"/>
                  <a:gd name="T9" fmla="*/ 7 h 106"/>
                  <a:gd name="T10" fmla="*/ 0 w 99"/>
                  <a:gd name="T11" fmla="*/ 2 h 106"/>
                  <a:gd name="T12" fmla="*/ 4 w 99"/>
                  <a:gd name="T13" fmla="*/ 1 h 106"/>
                  <a:gd name="T14" fmla="*/ 6 w 99"/>
                  <a:gd name="T15" fmla="*/ 0 h 106"/>
                  <a:gd name="T16" fmla="*/ 6 w 99"/>
                  <a:gd name="T17" fmla="*/ 0 h 106"/>
                  <a:gd name="T18" fmla="*/ 6 w 99"/>
                  <a:gd name="T19" fmla="*/ 0 h 10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9"/>
                  <a:gd name="T31" fmla="*/ 0 h 106"/>
                  <a:gd name="T32" fmla="*/ 99 w 99"/>
                  <a:gd name="T33" fmla="*/ 106 h 10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9" h="106">
                    <a:moveTo>
                      <a:pt x="91" y="0"/>
                    </a:moveTo>
                    <a:lnTo>
                      <a:pt x="82" y="42"/>
                    </a:lnTo>
                    <a:lnTo>
                      <a:pt x="99" y="76"/>
                    </a:lnTo>
                    <a:lnTo>
                      <a:pt x="42" y="89"/>
                    </a:lnTo>
                    <a:lnTo>
                      <a:pt x="15" y="106"/>
                    </a:lnTo>
                    <a:lnTo>
                      <a:pt x="0" y="30"/>
                    </a:lnTo>
                    <a:lnTo>
                      <a:pt x="49" y="13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376" name="Freeform 35"/>
              <p:cNvSpPr>
                <a:spLocks/>
              </p:cNvSpPr>
              <p:nvPr/>
            </p:nvSpPr>
            <p:spPr bwMode="auto">
              <a:xfrm>
                <a:off x="1244" y="2220"/>
                <a:ext cx="69" cy="64"/>
              </a:xfrm>
              <a:custGeom>
                <a:avLst/>
                <a:gdLst>
                  <a:gd name="T0" fmla="*/ 3 w 138"/>
                  <a:gd name="T1" fmla="*/ 1 h 129"/>
                  <a:gd name="T2" fmla="*/ 0 w 138"/>
                  <a:gd name="T3" fmla="*/ 2 h 129"/>
                  <a:gd name="T4" fmla="*/ 1 w 138"/>
                  <a:gd name="T5" fmla="*/ 6 h 129"/>
                  <a:gd name="T6" fmla="*/ 4 w 138"/>
                  <a:gd name="T7" fmla="*/ 8 h 129"/>
                  <a:gd name="T8" fmla="*/ 6 w 138"/>
                  <a:gd name="T9" fmla="*/ 4 h 129"/>
                  <a:gd name="T10" fmla="*/ 9 w 138"/>
                  <a:gd name="T11" fmla="*/ 4 h 129"/>
                  <a:gd name="T12" fmla="*/ 6 w 138"/>
                  <a:gd name="T13" fmla="*/ 2 h 129"/>
                  <a:gd name="T14" fmla="*/ 9 w 138"/>
                  <a:gd name="T15" fmla="*/ 0 h 129"/>
                  <a:gd name="T16" fmla="*/ 3 w 138"/>
                  <a:gd name="T17" fmla="*/ 1 h 129"/>
                  <a:gd name="T18" fmla="*/ 3 w 138"/>
                  <a:gd name="T19" fmla="*/ 1 h 129"/>
                  <a:gd name="T20" fmla="*/ 3 w 138"/>
                  <a:gd name="T21" fmla="*/ 1 h 1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8"/>
                  <a:gd name="T34" fmla="*/ 0 h 129"/>
                  <a:gd name="T35" fmla="*/ 138 w 138"/>
                  <a:gd name="T36" fmla="*/ 129 h 1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8" h="129">
                    <a:moveTo>
                      <a:pt x="34" y="22"/>
                    </a:moveTo>
                    <a:lnTo>
                      <a:pt x="0" y="47"/>
                    </a:lnTo>
                    <a:lnTo>
                      <a:pt x="3" y="110"/>
                    </a:lnTo>
                    <a:lnTo>
                      <a:pt x="57" y="129"/>
                    </a:lnTo>
                    <a:lnTo>
                      <a:pt x="91" y="76"/>
                    </a:lnTo>
                    <a:lnTo>
                      <a:pt x="138" y="66"/>
                    </a:lnTo>
                    <a:lnTo>
                      <a:pt x="91" y="47"/>
                    </a:lnTo>
                    <a:lnTo>
                      <a:pt x="131" y="0"/>
                    </a:lnTo>
                    <a:lnTo>
                      <a:pt x="34" y="22"/>
                    </a:lnTo>
                    <a:close/>
                  </a:path>
                </a:pathLst>
              </a:custGeom>
              <a:solidFill>
                <a:srgbClr val="C76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377" name="Freeform 36"/>
              <p:cNvSpPr>
                <a:spLocks/>
              </p:cNvSpPr>
              <p:nvPr/>
            </p:nvSpPr>
            <p:spPr bwMode="auto">
              <a:xfrm>
                <a:off x="1306" y="2332"/>
                <a:ext cx="71" cy="120"/>
              </a:xfrm>
              <a:custGeom>
                <a:avLst/>
                <a:gdLst>
                  <a:gd name="T0" fmla="*/ 0 w 141"/>
                  <a:gd name="T1" fmla="*/ 2 h 240"/>
                  <a:gd name="T2" fmla="*/ 1 w 141"/>
                  <a:gd name="T3" fmla="*/ 6 h 240"/>
                  <a:gd name="T4" fmla="*/ 4 w 141"/>
                  <a:gd name="T5" fmla="*/ 8 h 240"/>
                  <a:gd name="T6" fmla="*/ 6 w 141"/>
                  <a:gd name="T7" fmla="*/ 9 h 240"/>
                  <a:gd name="T8" fmla="*/ 7 w 141"/>
                  <a:gd name="T9" fmla="*/ 10 h 240"/>
                  <a:gd name="T10" fmla="*/ 6 w 141"/>
                  <a:gd name="T11" fmla="*/ 13 h 240"/>
                  <a:gd name="T12" fmla="*/ 5 w 141"/>
                  <a:gd name="T13" fmla="*/ 15 h 240"/>
                  <a:gd name="T14" fmla="*/ 8 w 141"/>
                  <a:gd name="T15" fmla="*/ 14 h 240"/>
                  <a:gd name="T16" fmla="*/ 9 w 141"/>
                  <a:gd name="T17" fmla="*/ 10 h 240"/>
                  <a:gd name="T18" fmla="*/ 9 w 141"/>
                  <a:gd name="T19" fmla="*/ 7 h 240"/>
                  <a:gd name="T20" fmla="*/ 6 w 141"/>
                  <a:gd name="T21" fmla="*/ 5 h 240"/>
                  <a:gd name="T22" fmla="*/ 3 w 141"/>
                  <a:gd name="T23" fmla="*/ 3 h 240"/>
                  <a:gd name="T24" fmla="*/ 2 w 141"/>
                  <a:gd name="T25" fmla="*/ 0 h 240"/>
                  <a:gd name="T26" fmla="*/ 0 w 141"/>
                  <a:gd name="T27" fmla="*/ 2 h 240"/>
                  <a:gd name="T28" fmla="*/ 0 w 141"/>
                  <a:gd name="T29" fmla="*/ 2 h 240"/>
                  <a:gd name="T30" fmla="*/ 0 w 141"/>
                  <a:gd name="T31" fmla="*/ 2 h 24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41"/>
                  <a:gd name="T49" fmla="*/ 0 h 240"/>
                  <a:gd name="T50" fmla="*/ 141 w 141"/>
                  <a:gd name="T51" fmla="*/ 240 h 24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41" h="240">
                    <a:moveTo>
                      <a:pt x="0" y="19"/>
                    </a:moveTo>
                    <a:lnTo>
                      <a:pt x="15" y="82"/>
                    </a:lnTo>
                    <a:lnTo>
                      <a:pt x="61" y="118"/>
                    </a:lnTo>
                    <a:lnTo>
                      <a:pt x="95" y="139"/>
                    </a:lnTo>
                    <a:lnTo>
                      <a:pt x="99" y="156"/>
                    </a:lnTo>
                    <a:lnTo>
                      <a:pt x="87" y="203"/>
                    </a:lnTo>
                    <a:lnTo>
                      <a:pt x="74" y="240"/>
                    </a:lnTo>
                    <a:lnTo>
                      <a:pt x="116" y="224"/>
                    </a:lnTo>
                    <a:lnTo>
                      <a:pt x="141" y="152"/>
                    </a:lnTo>
                    <a:lnTo>
                      <a:pt x="129" y="99"/>
                    </a:lnTo>
                    <a:lnTo>
                      <a:pt x="87" y="76"/>
                    </a:lnTo>
                    <a:lnTo>
                      <a:pt x="44" y="34"/>
                    </a:lnTo>
                    <a:lnTo>
                      <a:pt x="19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378" name="Freeform 37"/>
              <p:cNvSpPr>
                <a:spLocks/>
              </p:cNvSpPr>
              <p:nvPr/>
            </p:nvSpPr>
            <p:spPr bwMode="auto">
              <a:xfrm>
                <a:off x="1249" y="2320"/>
                <a:ext cx="62" cy="91"/>
              </a:xfrm>
              <a:custGeom>
                <a:avLst/>
                <a:gdLst>
                  <a:gd name="T0" fmla="*/ 0 w 126"/>
                  <a:gd name="T1" fmla="*/ 3 h 183"/>
                  <a:gd name="T2" fmla="*/ 1 w 126"/>
                  <a:gd name="T3" fmla="*/ 6 h 183"/>
                  <a:gd name="T4" fmla="*/ 5 w 126"/>
                  <a:gd name="T5" fmla="*/ 7 h 183"/>
                  <a:gd name="T6" fmla="*/ 5 w 126"/>
                  <a:gd name="T7" fmla="*/ 9 h 183"/>
                  <a:gd name="T8" fmla="*/ 4 w 126"/>
                  <a:gd name="T9" fmla="*/ 11 h 183"/>
                  <a:gd name="T10" fmla="*/ 6 w 126"/>
                  <a:gd name="T11" fmla="*/ 10 h 183"/>
                  <a:gd name="T12" fmla="*/ 7 w 126"/>
                  <a:gd name="T13" fmla="*/ 9 h 183"/>
                  <a:gd name="T14" fmla="*/ 6 w 126"/>
                  <a:gd name="T15" fmla="*/ 6 h 183"/>
                  <a:gd name="T16" fmla="*/ 4 w 126"/>
                  <a:gd name="T17" fmla="*/ 5 h 183"/>
                  <a:gd name="T18" fmla="*/ 1 w 126"/>
                  <a:gd name="T19" fmla="*/ 3 h 183"/>
                  <a:gd name="T20" fmla="*/ 0 w 126"/>
                  <a:gd name="T21" fmla="*/ 0 h 183"/>
                  <a:gd name="T22" fmla="*/ 0 w 126"/>
                  <a:gd name="T23" fmla="*/ 3 h 183"/>
                  <a:gd name="T24" fmla="*/ 0 w 126"/>
                  <a:gd name="T25" fmla="*/ 3 h 183"/>
                  <a:gd name="T26" fmla="*/ 0 w 126"/>
                  <a:gd name="T27" fmla="*/ 3 h 18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6"/>
                  <a:gd name="T43" fmla="*/ 0 h 183"/>
                  <a:gd name="T44" fmla="*/ 126 w 126"/>
                  <a:gd name="T45" fmla="*/ 183 h 18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6" h="183">
                    <a:moveTo>
                      <a:pt x="13" y="55"/>
                    </a:moveTo>
                    <a:lnTo>
                      <a:pt x="27" y="97"/>
                    </a:lnTo>
                    <a:lnTo>
                      <a:pt x="91" y="114"/>
                    </a:lnTo>
                    <a:lnTo>
                      <a:pt x="95" y="152"/>
                    </a:lnTo>
                    <a:lnTo>
                      <a:pt x="78" y="183"/>
                    </a:lnTo>
                    <a:lnTo>
                      <a:pt x="105" y="169"/>
                    </a:lnTo>
                    <a:lnTo>
                      <a:pt x="126" y="147"/>
                    </a:lnTo>
                    <a:lnTo>
                      <a:pt x="105" y="111"/>
                    </a:lnTo>
                    <a:lnTo>
                      <a:pt x="76" y="90"/>
                    </a:lnTo>
                    <a:lnTo>
                      <a:pt x="30" y="48"/>
                    </a:lnTo>
                    <a:lnTo>
                      <a:pt x="0" y="0"/>
                    </a:lnTo>
                    <a:lnTo>
                      <a:pt x="13" y="55"/>
                    </a:lnTo>
                    <a:close/>
                  </a:path>
                </a:pathLst>
              </a:custGeom>
              <a:solidFill>
                <a:srgbClr val="C76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379" name="Freeform 38"/>
              <p:cNvSpPr>
                <a:spLocks/>
              </p:cNvSpPr>
              <p:nvPr/>
            </p:nvSpPr>
            <p:spPr bwMode="auto">
              <a:xfrm>
                <a:off x="1138" y="2425"/>
                <a:ext cx="101" cy="45"/>
              </a:xfrm>
              <a:custGeom>
                <a:avLst/>
                <a:gdLst>
                  <a:gd name="T0" fmla="*/ 12 w 202"/>
                  <a:gd name="T1" fmla="*/ 1 h 92"/>
                  <a:gd name="T2" fmla="*/ 11 w 202"/>
                  <a:gd name="T3" fmla="*/ 3 h 92"/>
                  <a:gd name="T4" fmla="*/ 13 w 202"/>
                  <a:gd name="T5" fmla="*/ 5 h 92"/>
                  <a:gd name="T6" fmla="*/ 3 w 202"/>
                  <a:gd name="T7" fmla="*/ 6 h 92"/>
                  <a:gd name="T8" fmla="*/ 1 w 202"/>
                  <a:gd name="T9" fmla="*/ 6 h 92"/>
                  <a:gd name="T10" fmla="*/ 0 w 202"/>
                  <a:gd name="T11" fmla="*/ 2 h 92"/>
                  <a:gd name="T12" fmla="*/ 3 w 202"/>
                  <a:gd name="T13" fmla="*/ 0 h 92"/>
                  <a:gd name="T14" fmla="*/ 8 w 202"/>
                  <a:gd name="T15" fmla="*/ 1 h 92"/>
                  <a:gd name="T16" fmla="*/ 12 w 202"/>
                  <a:gd name="T17" fmla="*/ 1 h 92"/>
                  <a:gd name="T18" fmla="*/ 12 w 202"/>
                  <a:gd name="T19" fmla="*/ 1 h 92"/>
                  <a:gd name="T20" fmla="*/ 12 w 202"/>
                  <a:gd name="T21" fmla="*/ 1 h 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2"/>
                  <a:gd name="T34" fmla="*/ 0 h 92"/>
                  <a:gd name="T35" fmla="*/ 202 w 202"/>
                  <a:gd name="T36" fmla="*/ 92 h 9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2" h="92">
                    <a:moveTo>
                      <a:pt x="189" y="4"/>
                    </a:moveTo>
                    <a:lnTo>
                      <a:pt x="170" y="48"/>
                    </a:lnTo>
                    <a:lnTo>
                      <a:pt x="202" y="76"/>
                    </a:lnTo>
                    <a:lnTo>
                      <a:pt x="39" y="92"/>
                    </a:lnTo>
                    <a:lnTo>
                      <a:pt x="12" y="86"/>
                    </a:lnTo>
                    <a:lnTo>
                      <a:pt x="0" y="27"/>
                    </a:lnTo>
                    <a:lnTo>
                      <a:pt x="40" y="0"/>
                    </a:lnTo>
                    <a:lnTo>
                      <a:pt x="118" y="10"/>
                    </a:lnTo>
                    <a:lnTo>
                      <a:pt x="189" y="4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380" name="Freeform 39"/>
              <p:cNvSpPr>
                <a:spLocks/>
              </p:cNvSpPr>
              <p:nvPr/>
            </p:nvSpPr>
            <p:spPr bwMode="auto">
              <a:xfrm>
                <a:off x="1075" y="2055"/>
                <a:ext cx="226" cy="192"/>
              </a:xfrm>
              <a:custGeom>
                <a:avLst/>
                <a:gdLst>
                  <a:gd name="T0" fmla="*/ 3 w 453"/>
                  <a:gd name="T1" fmla="*/ 2 h 384"/>
                  <a:gd name="T2" fmla="*/ 13 w 453"/>
                  <a:gd name="T3" fmla="*/ 0 h 384"/>
                  <a:gd name="T4" fmla="*/ 24 w 453"/>
                  <a:gd name="T5" fmla="*/ 2 h 384"/>
                  <a:gd name="T6" fmla="*/ 26 w 453"/>
                  <a:gd name="T7" fmla="*/ 3 h 384"/>
                  <a:gd name="T8" fmla="*/ 28 w 453"/>
                  <a:gd name="T9" fmla="*/ 7 h 384"/>
                  <a:gd name="T10" fmla="*/ 28 w 453"/>
                  <a:gd name="T11" fmla="*/ 19 h 384"/>
                  <a:gd name="T12" fmla="*/ 24 w 453"/>
                  <a:gd name="T13" fmla="*/ 22 h 384"/>
                  <a:gd name="T14" fmla="*/ 22 w 453"/>
                  <a:gd name="T15" fmla="*/ 23 h 384"/>
                  <a:gd name="T16" fmla="*/ 17 w 453"/>
                  <a:gd name="T17" fmla="*/ 23 h 384"/>
                  <a:gd name="T18" fmla="*/ 4 w 453"/>
                  <a:gd name="T19" fmla="*/ 24 h 384"/>
                  <a:gd name="T20" fmla="*/ 0 w 453"/>
                  <a:gd name="T21" fmla="*/ 24 h 384"/>
                  <a:gd name="T22" fmla="*/ 0 w 453"/>
                  <a:gd name="T23" fmla="*/ 13 h 384"/>
                  <a:gd name="T24" fmla="*/ 3 w 453"/>
                  <a:gd name="T25" fmla="*/ 2 h 384"/>
                  <a:gd name="T26" fmla="*/ 3 w 453"/>
                  <a:gd name="T27" fmla="*/ 2 h 384"/>
                  <a:gd name="T28" fmla="*/ 3 w 453"/>
                  <a:gd name="T29" fmla="*/ 2 h 38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53"/>
                  <a:gd name="T46" fmla="*/ 0 h 384"/>
                  <a:gd name="T47" fmla="*/ 453 w 453"/>
                  <a:gd name="T48" fmla="*/ 384 h 38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53" h="384">
                    <a:moveTo>
                      <a:pt x="48" y="26"/>
                    </a:moveTo>
                    <a:lnTo>
                      <a:pt x="217" y="0"/>
                    </a:lnTo>
                    <a:lnTo>
                      <a:pt x="390" y="19"/>
                    </a:lnTo>
                    <a:lnTo>
                      <a:pt x="428" y="34"/>
                    </a:lnTo>
                    <a:lnTo>
                      <a:pt x="453" y="106"/>
                    </a:lnTo>
                    <a:lnTo>
                      <a:pt x="449" y="304"/>
                    </a:lnTo>
                    <a:lnTo>
                      <a:pt x="384" y="342"/>
                    </a:lnTo>
                    <a:lnTo>
                      <a:pt x="354" y="359"/>
                    </a:lnTo>
                    <a:lnTo>
                      <a:pt x="274" y="363"/>
                    </a:lnTo>
                    <a:lnTo>
                      <a:pt x="69" y="384"/>
                    </a:lnTo>
                    <a:lnTo>
                      <a:pt x="0" y="376"/>
                    </a:lnTo>
                    <a:lnTo>
                      <a:pt x="4" y="207"/>
                    </a:lnTo>
                    <a:lnTo>
                      <a:pt x="48" y="26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381" name="Freeform 40"/>
              <p:cNvSpPr>
                <a:spLocks/>
              </p:cNvSpPr>
              <p:nvPr/>
            </p:nvSpPr>
            <p:spPr bwMode="auto">
              <a:xfrm>
                <a:off x="1192" y="2057"/>
                <a:ext cx="172" cy="172"/>
              </a:xfrm>
              <a:custGeom>
                <a:avLst/>
                <a:gdLst>
                  <a:gd name="T0" fmla="*/ 3 w 344"/>
                  <a:gd name="T1" fmla="*/ 1 h 344"/>
                  <a:gd name="T2" fmla="*/ 0 w 344"/>
                  <a:gd name="T3" fmla="*/ 4 h 344"/>
                  <a:gd name="T4" fmla="*/ 1 w 344"/>
                  <a:gd name="T5" fmla="*/ 8 h 344"/>
                  <a:gd name="T6" fmla="*/ 4 w 344"/>
                  <a:gd name="T7" fmla="*/ 11 h 344"/>
                  <a:gd name="T8" fmla="*/ 8 w 344"/>
                  <a:gd name="T9" fmla="*/ 14 h 344"/>
                  <a:gd name="T10" fmla="*/ 6 w 344"/>
                  <a:gd name="T11" fmla="*/ 17 h 344"/>
                  <a:gd name="T12" fmla="*/ 5 w 344"/>
                  <a:gd name="T13" fmla="*/ 19 h 344"/>
                  <a:gd name="T14" fmla="*/ 6 w 344"/>
                  <a:gd name="T15" fmla="*/ 22 h 344"/>
                  <a:gd name="T16" fmla="*/ 11 w 344"/>
                  <a:gd name="T17" fmla="*/ 21 h 344"/>
                  <a:gd name="T18" fmla="*/ 16 w 344"/>
                  <a:gd name="T19" fmla="*/ 18 h 344"/>
                  <a:gd name="T20" fmla="*/ 22 w 344"/>
                  <a:gd name="T21" fmla="*/ 18 h 344"/>
                  <a:gd name="T22" fmla="*/ 16 w 344"/>
                  <a:gd name="T23" fmla="*/ 12 h 344"/>
                  <a:gd name="T24" fmla="*/ 18 w 344"/>
                  <a:gd name="T25" fmla="*/ 10 h 344"/>
                  <a:gd name="T26" fmla="*/ 19 w 344"/>
                  <a:gd name="T27" fmla="*/ 7 h 344"/>
                  <a:gd name="T28" fmla="*/ 18 w 344"/>
                  <a:gd name="T29" fmla="*/ 5 h 344"/>
                  <a:gd name="T30" fmla="*/ 16 w 344"/>
                  <a:gd name="T31" fmla="*/ 2 h 344"/>
                  <a:gd name="T32" fmla="*/ 13 w 344"/>
                  <a:gd name="T33" fmla="*/ 0 h 344"/>
                  <a:gd name="T34" fmla="*/ 3 w 344"/>
                  <a:gd name="T35" fmla="*/ 1 h 344"/>
                  <a:gd name="T36" fmla="*/ 3 w 344"/>
                  <a:gd name="T37" fmla="*/ 1 h 344"/>
                  <a:gd name="T38" fmla="*/ 3 w 344"/>
                  <a:gd name="T39" fmla="*/ 1 h 34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44"/>
                  <a:gd name="T61" fmla="*/ 0 h 344"/>
                  <a:gd name="T62" fmla="*/ 344 w 344"/>
                  <a:gd name="T63" fmla="*/ 344 h 34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44" h="344">
                    <a:moveTo>
                      <a:pt x="44" y="3"/>
                    </a:moveTo>
                    <a:lnTo>
                      <a:pt x="0" y="59"/>
                    </a:lnTo>
                    <a:lnTo>
                      <a:pt x="13" y="123"/>
                    </a:lnTo>
                    <a:lnTo>
                      <a:pt x="55" y="171"/>
                    </a:lnTo>
                    <a:lnTo>
                      <a:pt x="116" y="224"/>
                    </a:lnTo>
                    <a:lnTo>
                      <a:pt x="91" y="258"/>
                    </a:lnTo>
                    <a:lnTo>
                      <a:pt x="66" y="292"/>
                    </a:lnTo>
                    <a:lnTo>
                      <a:pt x="84" y="344"/>
                    </a:lnTo>
                    <a:lnTo>
                      <a:pt x="163" y="336"/>
                    </a:lnTo>
                    <a:lnTo>
                      <a:pt x="255" y="279"/>
                    </a:lnTo>
                    <a:lnTo>
                      <a:pt x="344" y="283"/>
                    </a:lnTo>
                    <a:lnTo>
                      <a:pt x="247" y="188"/>
                    </a:lnTo>
                    <a:lnTo>
                      <a:pt x="287" y="152"/>
                    </a:lnTo>
                    <a:lnTo>
                      <a:pt x="295" y="108"/>
                    </a:lnTo>
                    <a:lnTo>
                      <a:pt x="279" y="76"/>
                    </a:lnTo>
                    <a:lnTo>
                      <a:pt x="243" y="30"/>
                    </a:lnTo>
                    <a:lnTo>
                      <a:pt x="199" y="0"/>
                    </a:lnTo>
                    <a:lnTo>
                      <a:pt x="44" y="3"/>
                    </a:lnTo>
                    <a:close/>
                  </a:path>
                </a:pathLst>
              </a:custGeom>
              <a:solidFill>
                <a:srgbClr val="FFB5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382" name="Freeform 41"/>
              <p:cNvSpPr>
                <a:spLocks/>
              </p:cNvSpPr>
              <p:nvPr/>
            </p:nvSpPr>
            <p:spPr bwMode="auto">
              <a:xfrm>
                <a:off x="1136" y="2420"/>
                <a:ext cx="47" cy="57"/>
              </a:xfrm>
              <a:custGeom>
                <a:avLst/>
                <a:gdLst>
                  <a:gd name="T0" fmla="*/ 4 w 97"/>
                  <a:gd name="T1" fmla="*/ 0 h 108"/>
                  <a:gd name="T2" fmla="*/ 1 w 97"/>
                  <a:gd name="T3" fmla="*/ 2 h 108"/>
                  <a:gd name="T4" fmla="*/ 0 w 97"/>
                  <a:gd name="T5" fmla="*/ 6 h 108"/>
                  <a:gd name="T6" fmla="*/ 3 w 97"/>
                  <a:gd name="T7" fmla="*/ 7 h 108"/>
                  <a:gd name="T8" fmla="*/ 7 w 97"/>
                  <a:gd name="T9" fmla="*/ 6 h 108"/>
                  <a:gd name="T10" fmla="*/ 4 w 97"/>
                  <a:gd name="T11" fmla="*/ 5 h 108"/>
                  <a:gd name="T12" fmla="*/ 5 w 97"/>
                  <a:gd name="T13" fmla="*/ 2 h 108"/>
                  <a:gd name="T14" fmla="*/ 4 w 97"/>
                  <a:gd name="T15" fmla="*/ 0 h 108"/>
                  <a:gd name="T16" fmla="*/ 4 w 97"/>
                  <a:gd name="T17" fmla="*/ 0 h 108"/>
                  <a:gd name="T18" fmla="*/ 4 w 97"/>
                  <a:gd name="T19" fmla="*/ 0 h 10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7"/>
                  <a:gd name="T31" fmla="*/ 0 h 108"/>
                  <a:gd name="T32" fmla="*/ 97 w 97"/>
                  <a:gd name="T33" fmla="*/ 108 h 10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7" h="108">
                    <a:moveTo>
                      <a:pt x="57" y="0"/>
                    </a:moveTo>
                    <a:lnTo>
                      <a:pt x="11" y="25"/>
                    </a:lnTo>
                    <a:lnTo>
                      <a:pt x="0" y="85"/>
                    </a:lnTo>
                    <a:lnTo>
                      <a:pt x="47" y="108"/>
                    </a:lnTo>
                    <a:lnTo>
                      <a:pt x="97" y="95"/>
                    </a:lnTo>
                    <a:lnTo>
                      <a:pt x="59" y="68"/>
                    </a:lnTo>
                    <a:lnTo>
                      <a:pt x="66" y="25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C76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383" name="Freeform 42"/>
              <p:cNvSpPr>
                <a:spLocks/>
              </p:cNvSpPr>
              <p:nvPr/>
            </p:nvSpPr>
            <p:spPr bwMode="auto">
              <a:xfrm>
                <a:off x="1044" y="2049"/>
                <a:ext cx="156" cy="137"/>
              </a:xfrm>
              <a:custGeom>
                <a:avLst/>
                <a:gdLst>
                  <a:gd name="T0" fmla="*/ 8 w 308"/>
                  <a:gd name="T1" fmla="*/ 2 h 273"/>
                  <a:gd name="T2" fmla="*/ 5 w 308"/>
                  <a:gd name="T3" fmla="*/ 4 h 273"/>
                  <a:gd name="T4" fmla="*/ 2 w 308"/>
                  <a:gd name="T5" fmla="*/ 8 h 273"/>
                  <a:gd name="T6" fmla="*/ 0 w 308"/>
                  <a:gd name="T7" fmla="*/ 11 h 273"/>
                  <a:gd name="T8" fmla="*/ 1 w 308"/>
                  <a:gd name="T9" fmla="*/ 13 h 273"/>
                  <a:gd name="T10" fmla="*/ 5 w 308"/>
                  <a:gd name="T11" fmla="*/ 15 h 273"/>
                  <a:gd name="T12" fmla="*/ 9 w 308"/>
                  <a:gd name="T13" fmla="*/ 17 h 273"/>
                  <a:gd name="T14" fmla="*/ 13 w 308"/>
                  <a:gd name="T15" fmla="*/ 18 h 273"/>
                  <a:gd name="T16" fmla="*/ 19 w 308"/>
                  <a:gd name="T17" fmla="*/ 16 h 273"/>
                  <a:gd name="T18" fmla="*/ 20 w 308"/>
                  <a:gd name="T19" fmla="*/ 13 h 273"/>
                  <a:gd name="T20" fmla="*/ 19 w 308"/>
                  <a:gd name="T21" fmla="*/ 10 h 273"/>
                  <a:gd name="T22" fmla="*/ 18 w 308"/>
                  <a:gd name="T23" fmla="*/ 7 h 273"/>
                  <a:gd name="T24" fmla="*/ 18 w 308"/>
                  <a:gd name="T25" fmla="*/ 2 h 273"/>
                  <a:gd name="T26" fmla="*/ 13 w 308"/>
                  <a:gd name="T27" fmla="*/ 0 h 273"/>
                  <a:gd name="T28" fmla="*/ 8 w 308"/>
                  <a:gd name="T29" fmla="*/ 2 h 273"/>
                  <a:gd name="T30" fmla="*/ 8 w 308"/>
                  <a:gd name="T31" fmla="*/ 2 h 273"/>
                  <a:gd name="T32" fmla="*/ 8 w 308"/>
                  <a:gd name="T33" fmla="*/ 2 h 2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8"/>
                  <a:gd name="T52" fmla="*/ 0 h 273"/>
                  <a:gd name="T53" fmla="*/ 308 w 308"/>
                  <a:gd name="T54" fmla="*/ 273 h 2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8" h="273">
                    <a:moveTo>
                      <a:pt x="122" y="24"/>
                    </a:moveTo>
                    <a:lnTo>
                      <a:pt x="73" y="57"/>
                    </a:lnTo>
                    <a:lnTo>
                      <a:pt x="17" y="119"/>
                    </a:lnTo>
                    <a:lnTo>
                      <a:pt x="0" y="169"/>
                    </a:lnTo>
                    <a:lnTo>
                      <a:pt x="16" y="195"/>
                    </a:lnTo>
                    <a:lnTo>
                      <a:pt x="69" y="231"/>
                    </a:lnTo>
                    <a:lnTo>
                      <a:pt x="143" y="264"/>
                    </a:lnTo>
                    <a:lnTo>
                      <a:pt x="204" y="273"/>
                    </a:lnTo>
                    <a:lnTo>
                      <a:pt x="289" y="247"/>
                    </a:lnTo>
                    <a:lnTo>
                      <a:pt x="308" y="195"/>
                    </a:lnTo>
                    <a:lnTo>
                      <a:pt x="299" y="155"/>
                    </a:lnTo>
                    <a:lnTo>
                      <a:pt x="274" y="108"/>
                    </a:lnTo>
                    <a:lnTo>
                      <a:pt x="282" y="28"/>
                    </a:lnTo>
                    <a:lnTo>
                      <a:pt x="206" y="0"/>
                    </a:lnTo>
                    <a:lnTo>
                      <a:pt x="122" y="24"/>
                    </a:lnTo>
                    <a:close/>
                  </a:path>
                </a:pathLst>
              </a:custGeom>
              <a:solidFill>
                <a:srgbClr val="FFB5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384" name="Freeform 43"/>
              <p:cNvSpPr>
                <a:spLocks/>
              </p:cNvSpPr>
              <p:nvPr/>
            </p:nvSpPr>
            <p:spPr bwMode="auto">
              <a:xfrm>
                <a:off x="1057" y="2184"/>
                <a:ext cx="149" cy="60"/>
              </a:xfrm>
              <a:custGeom>
                <a:avLst/>
                <a:gdLst>
                  <a:gd name="T0" fmla="*/ 0 w 296"/>
                  <a:gd name="T1" fmla="*/ 8 h 120"/>
                  <a:gd name="T2" fmla="*/ 1 w 296"/>
                  <a:gd name="T3" fmla="*/ 6 h 120"/>
                  <a:gd name="T4" fmla="*/ 4 w 296"/>
                  <a:gd name="T5" fmla="*/ 4 h 120"/>
                  <a:gd name="T6" fmla="*/ 7 w 296"/>
                  <a:gd name="T7" fmla="*/ 2 h 120"/>
                  <a:gd name="T8" fmla="*/ 10 w 296"/>
                  <a:gd name="T9" fmla="*/ 1 h 120"/>
                  <a:gd name="T10" fmla="*/ 15 w 296"/>
                  <a:gd name="T11" fmla="*/ 0 h 120"/>
                  <a:gd name="T12" fmla="*/ 19 w 296"/>
                  <a:gd name="T13" fmla="*/ 2 h 120"/>
                  <a:gd name="T14" fmla="*/ 19 w 296"/>
                  <a:gd name="T15" fmla="*/ 7 h 120"/>
                  <a:gd name="T16" fmla="*/ 15 w 296"/>
                  <a:gd name="T17" fmla="*/ 8 h 120"/>
                  <a:gd name="T18" fmla="*/ 6 w 296"/>
                  <a:gd name="T19" fmla="*/ 8 h 120"/>
                  <a:gd name="T20" fmla="*/ 0 w 296"/>
                  <a:gd name="T21" fmla="*/ 8 h 120"/>
                  <a:gd name="T22" fmla="*/ 0 w 296"/>
                  <a:gd name="T23" fmla="*/ 8 h 120"/>
                  <a:gd name="T24" fmla="*/ 0 w 296"/>
                  <a:gd name="T25" fmla="*/ 8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96"/>
                  <a:gd name="T40" fmla="*/ 0 h 120"/>
                  <a:gd name="T41" fmla="*/ 296 w 296"/>
                  <a:gd name="T42" fmla="*/ 120 h 12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96" h="120">
                    <a:moveTo>
                      <a:pt x="0" y="116"/>
                    </a:moveTo>
                    <a:lnTo>
                      <a:pt x="15" y="94"/>
                    </a:lnTo>
                    <a:lnTo>
                      <a:pt x="53" y="59"/>
                    </a:lnTo>
                    <a:lnTo>
                      <a:pt x="103" y="25"/>
                    </a:lnTo>
                    <a:lnTo>
                      <a:pt x="148" y="8"/>
                    </a:lnTo>
                    <a:lnTo>
                      <a:pt x="236" y="0"/>
                    </a:lnTo>
                    <a:lnTo>
                      <a:pt x="289" y="23"/>
                    </a:lnTo>
                    <a:lnTo>
                      <a:pt x="296" y="107"/>
                    </a:lnTo>
                    <a:lnTo>
                      <a:pt x="224" y="120"/>
                    </a:lnTo>
                    <a:lnTo>
                      <a:pt x="93" y="120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FFB5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385" name="Freeform 44"/>
              <p:cNvSpPr>
                <a:spLocks/>
              </p:cNvSpPr>
              <p:nvPr/>
            </p:nvSpPr>
            <p:spPr bwMode="auto">
              <a:xfrm>
                <a:off x="1068" y="2057"/>
                <a:ext cx="65" cy="175"/>
              </a:xfrm>
              <a:custGeom>
                <a:avLst/>
                <a:gdLst>
                  <a:gd name="T0" fmla="*/ 8 w 131"/>
                  <a:gd name="T1" fmla="*/ 4 h 349"/>
                  <a:gd name="T2" fmla="*/ 5 w 131"/>
                  <a:gd name="T3" fmla="*/ 6 h 349"/>
                  <a:gd name="T4" fmla="*/ 3 w 131"/>
                  <a:gd name="T5" fmla="*/ 10 h 349"/>
                  <a:gd name="T6" fmla="*/ 3 w 131"/>
                  <a:gd name="T7" fmla="*/ 18 h 349"/>
                  <a:gd name="T8" fmla="*/ 2 w 131"/>
                  <a:gd name="T9" fmla="*/ 21 h 349"/>
                  <a:gd name="T10" fmla="*/ 2 w 131"/>
                  <a:gd name="T11" fmla="*/ 22 h 349"/>
                  <a:gd name="T12" fmla="*/ 1 w 131"/>
                  <a:gd name="T13" fmla="*/ 22 h 349"/>
                  <a:gd name="T14" fmla="*/ 0 w 131"/>
                  <a:gd name="T15" fmla="*/ 17 h 349"/>
                  <a:gd name="T16" fmla="*/ 0 w 131"/>
                  <a:gd name="T17" fmla="*/ 11 h 349"/>
                  <a:gd name="T18" fmla="*/ 0 w 131"/>
                  <a:gd name="T19" fmla="*/ 4 h 349"/>
                  <a:gd name="T20" fmla="*/ 4 w 131"/>
                  <a:gd name="T21" fmla="*/ 2 h 349"/>
                  <a:gd name="T22" fmla="*/ 5 w 131"/>
                  <a:gd name="T23" fmla="*/ 0 h 349"/>
                  <a:gd name="T24" fmla="*/ 8 w 131"/>
                  <a:gd name="T25" fmla="*/ 4 h 349"/>
                  <a:gd name="T26" fmla="*/ 8 w 131"/>
                  <a:gd name="T27" fmla="*/ 4 h 349"/>
                  <a:gd name="T28" fmla="*/ 8 w 131"/>
                  <a:gd name="T29" fmla="*/ 4 h 34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31"/>
                  <a:gd name="T46" fmla="*/ 0 h 349"/>
                  <a:gd name="T47" fmla="*/ 131 w 131"/>
                  <a:gd name="T48" fmla="*/ 349 h 34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31" h="349">
                    <a:moveTo>
                      <a:pt x="131" y="55"/>
                    </a:moveTo>
                    <a:lnTo>
                      <a:pt x="93" y="91"/>
                    </a:lnTo>
                    <a:lnTo>
                      <a:pt x="53" y="159"/>
                    </a:lnTo>
                    <a:lnTo>
                      <a:pt x="59" y="287"/>
                    </a:lnTo>
                    <a:lnTo>
                      <a:pt x="47" y="323"/>
                    </a:lnTo>
                    <a:lnTo>
                      <a:pt x="36" y="344"/>
                    </a:lnTo>
                    <a:lnTo>
                      <a:pt x="21" y="349"/>
                    </a:lnTo>
                    <a:lnTo>
                      <a:pt x="0" y="264"/>
                    </a:lnTo>
                    <a:lnTo>
                      <a:pt x="0" y="175"/>
                    </a:lnTo>
                    <a:lnTo>
                      <a:pt x="11" y="62"/>
                    </a:lnTo>
                    <a:lnTo>
                      <a:pt x="64" y="17"/>
                    </a:lnTo>
                    <a:lnTo>
                      <a:pt x="91" y="0"/>
                    </a:lnTo>
                    <a:lnTo>
                      <a:pt x="131" y="55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386" name="Freeform 45"/>
              <p:cNvSpPr>
                <a:spLocks/>
              </p:cNvSpPr>
              <p:nvPr/>
            </p:nvSpPr>
            <p:spPr bwMode="auto">
              <a:xfrm>
                <a:off x="1274" y="2258"/>
                <a:ext cx="76" cy="20"/>
              </a:xfrm>
              <a:custGeom>
                <a:avLst/>
                <a:gdLst>
                  <a:gd name="T0" fmla="*/ 0 w 152"/>
                  <a:gd name="T1" fmla="*/ 3 h 43"/>
                  <a:gd name="T2" fmla="*/ 2 w 152"/>
                  <a:gd name="T3" fmla="*/ 1 h 43"/>
                  <a:gd name="T4" fmla="*/ 5 w 152"/>
                  <a:gd name="T5" fmla="*/ 0 h 43"/>
                  <a:gd name="T6" fmla="*/ 9 w 152"/>
                  <a:gd name="T7" fmla="*/ 0 h 43"/>
                  <a:gd name="T8" fmla="*/ 10 w 152"/>
                  <a:gd name="T9" fmla="*/ 1 h 43"/>
                  <a:gd name="T10" fmla="*/ 9 w 152"/>
                  <a:gd name="T11" fmla="*/ 2 h 43"/>
                  <a:gd name="T12" fmla="*/ 6 w 152"/>
                  <a:gd name="T13" fmla="*/ 3 h 43"/>
                  <a:gd name="T14" fmla="*/ 1 w 152"/>
                  <a:gd name="T15" fmla="*/ 3 h 43"/>
                  <a:gd name="T16" fmla="*/ 0 w 152"/>
                  <a:gd name="T17" fmla="*/ 3 h 43"/>
                  <a:gd name="T18" fmla="*/ 0 w 152"/>
                  <a:gd name="T19" fmla="*/ 3 h 43"/>
                  <a:gd name="T20" fmla="*/ 0 w 152"/>
                  <a:gd name="T21" fmla="*/ 3 h 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2"/>
                  <a:gd name="T34" fmla="*/ 0 h 43"/>
                  <a:gd name="T35" fmla="*/ 152 w 152"/>
                  <a:gd name="T36" fmla="*/ 43 h 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2" h="43">
                    <a:moveTo>
                      <a:pt x="0" y="43"/>
                    </a:moveTo>
                    <a:lnTo>
                      <a:pt x="23" y="9"/>
                    </a:lnTo>
                    <a:lnTo>
                      <a:pt x="67" y="0"/>
                    </a:lnTo>
                    <a:lnTo>
                      <a:pt x="135" y="0"/>
                    </a:lnTo>
                    <a:lnTo>
                      <a:pt x="152" y="5"/>
                    </a:lnTo>
                    <a:lnTo>
                      <a:pt x="137" y="21"/>
                    </a:lnTo>
                    <a:lnTo>
                      <a:pt x="92" y="38"/>
                    </a:lnTo>
                    <a:lnTo>
                      <a:pt x="1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387" name="Freeform 46"/>
              <p:cNvSpPr>
                <a:spLocks/>
              </p:cNvSpPr>
              <p:nvPr/>
            </p:nvSpPr>
            <p:spPr bwMode="auto">
              <a:xfrm>
                <a:off x="1034" y="2303"/>
                <a:ext cx="132" cy="133"/>
              </a:xfrm>
              <a:custGeom>
                <a:avLst/>
                <a:gdLst>
                  <a:gd name="T0" fmla="*/ 1 w 265"/>
                  <a:gd name="T1" fmla="*/ 0 h 264"/>
                  <a:gd name="T2" fmla="*/ 0 w 265"/>
                  <a:gd name="T3" fmla="*/ 6 h 264"/>
                  <a:gd name="T4" fmla="*/ 1 w 265"/>
                  <a:gd name="T5" fmla="*/ 10 h 264"/>
                  <a:gd name="T6" fmla="*/ 2 w 265"/>
                  <a:gd name="T7" fmla="*/ 14 h 264"/>
                  <a:gd name="T8" fmla="*/ 5 w 265"/>
                  <a:gd name="T9" fmla="*/ 16 h 264"/>
                  <a:gd name="T10" fmla="*/ 8 w 265"/>
                  <a:gd name="T11" fmla="*/ 17 h 264"/>
                  <a:gd name="T12" fmla="*/ 12 w 265"/>
                  <a:gd name="T13" fmla="*/ 17 h 264"/>
                  <a:gd name="T14" fmla="*/ 16 w 265"/>
                  <a:gd name="T15" fmla="*/ 13 h 264"/>
                  <a:gd name="T16" fmla="*/ 14 w 265"/>
                  <a:gd name="T17" fmla="*/ 9 h 264"/>
                  <a:gd name="T18" fmla="*/ 13 w 265"/>
                  <a:gd name="T19" fmla="*/ 4 h 264"/>
                  <a:gd name="T20" fmla="*/ 5 w 265"/>
                  <a:gd name="T21" fmla="*/ 2 h 264"/>
                  <a:gd name="T22" fmla="*/ 1 w 265"/>
                  <a:gd name="T23" fmla="*/ 0 h 264"/>
                  <a:gd name="T24" fmla="*/ 1 w 265"/>
                  <a:gd name="T25" fmla="*/ 0 h 264"/>
                  <a:gd name="T26" fmla="*/ 1 w 265"/>
                  <a:gd name="T27" fmla="*/ 0 h 26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65"/>
                  <a:gd name="T43" fmla="*/ 0 h 264"/>
                  <a:gd name="T44" fmla="*/ 265 w 265"/>
                  <a:gd name="T45" fmla="*/ 264 h 26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65" h="264">
                    <a:moveTo>
                      <a:pt x="21" y="0"/>
                    </a:moveTo>
                    <a:lnTo>
                      <a:pt x="0" y="93"/>
                    </a:lnTo>
                    <a:lnTo>
                      <a:pt x="17" y="146"/>
                    </a:lnTo>
                    <a:lnTo>
                      <a:pt x="42" y="213"/>
                    </a:lnTo>
                    <a:lnTo>
                      <a:pt x="86" y="247"/>
                    </a:lnTo>
                    <a:lnTo>
                      <a:pt x="135" y="264"/>
                    </a:lnTo>
                    <a:lnTo>
                      <a:pt x="200" y="257"/>
                    </a:lnTo>
                    <a:lnTo>
                      <a:pt x="265" y="201"/>
                    </a:lnTo>
                    <a:lnTo>
                      <a:pt x="238" y="131"/>
                    </a:lnTo>
                    <a:lnTo>
                      <a:pt x="209" y="63"/>
                    </a:lnTo>
                    <a:lnTo>
                      <a:pt x="92" y="28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388" name="Freeform 47"/>
              <p:cNvSpPr>
                <a:spLocks/>
              </p:cNvSpPr>
              <p:nvPr/>
            </p:nvSpPr>
            <p:spPr bwMode="auto">
              <a:xfrm>
                <a:off x="1167" y="2359"/>
                <a:ext cx="71" cy="73"/>
              </a:xfrm>
              <a:custGeom>
                <a:avLst/>
                <a:gdLst>
                  <a:gd name="T0" fmla="*/ 4 w 145"/>
                  <a:gd name="T1" fmla="*/ 0 h 148"/>
                  <a:gd name="T2" fmla="*/ 5 w 145"/>
                  <a:gd name="T3" fmla="*/ 6 h 148"/>
                  <a:gd name="T4" fmla="*/ 7 w 145"/>
                  <a:gd name="T5" fmla="*/ 8 h 148"/>
                  <a:gd name="T6" fmla="*/ 9 w 145"/>
                  <a:gd name="T7" fmla="*/ 9 h 148"/>
                  <a:gd name="T8" fmla="*/ 5 w 145"/>
                  <a:gd name="T9" fmla="*/ 10 h 148"/>
                  <a:gd name="T10" fmla="*/ 0 w 145"/>
                  <a:gd name="T11" fmla="*/ 9 h 148"/>
                  <a:gd name="T12" fmla="*/ 0 w 145"/>
                  <a:gd name="T13" fmla="*/ 6 h 148"/>
                  <a:gd name="T14" fmla="*/ 1 w 145"/>
                  <a:gd name="T15" fmla="*/ 3 h 148"/>
                  <a:gd name="T16" fmla="*/ 3 w 145"/>
                  <a:gd name="T17" fmla="*/ 2 h 148"/>
                  <a:gd name="T18" fmla="*/ 4 w 145"/>
                  <a:gd name="T19" fmla="*/ 0 h 148"/>
                  <a:gd name="T20" fmla="*/ 4 w 145"/>
                  <a:gd name="T21" fmla="*/ 0 h 148"/>
                  <a:gd name="T22" fmla="*/ 4 w 145"/>
                  <a:gd name="T23" fmla="*/ 0 h 1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5"/>
                  <a:gd name="T37" fmla="*/ 0 h 148"/>
                  <a:gd name="T38" fmla="*/ 145 w 145"/>
                  <a:gd name="T39" fmla="*/ 148 h 14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5" h="148">
                    <a:moveTo>
                      <a:pt x="78" y="0"/>
                    </a:moveTo>
                    <a:lnTo>
                      <a:pt x="92" y="95"/>
                    </a:lnTo>
                    <a:lnTo>
                      <a:pt x="124" y="126"/>
                    </a:lnTo>
                    <a:lnTo>
                      <a:pt x="145" y="137"/>
                    </a:lnTo>
                    <a:lnTo>
                      <a:pt x="80" y="148"/>
                    </a:lnTo>
                    <a:lnTo>
                      <a:pt x="10" y="139"/>
                    </a:lnTo>
                    <a:lnTo>
                      <a:pt x="0" y="84"/>
                    </a:lnTo>
                    <a:lnTo>
                      <a:pt x="21" y="42"/>
                    </a:lnTo>
                    <a:lnTo>
                      <a:pt x="52" y="25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A8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389" name="Freeform 48"/>
              <p:cNvSpPr>
                <a:spLocks/>
              </p:cNvSpPr>
              <p:nvPr/>
            </p:nvSpPr>
            <p:spPr bwMode="auto">
              <a:xfrm>
                <a:off x="1077" y="2303"/>
                <a:ext cx="77" cy="30"/>
              </a:xfrm>
              <a:custGeom>
                <a:avLst/>
                <a:gdLst>
                  <a:gd name="T0" fmla="*/ 1 w 154"/>
                  <a:gd name="T1" fmla="*/ 0 h 59"/>
                  <a:gd name="T2" fmla="*/ 2 w 154"/>
                  <a:gd name="T3" fmla="*/ 1 h 59"/>
                  <a:gd name="T4" fmla="*/ 3 w 154"/>
                  <a:gd name="T5" fmla="*/ 2 h 59"/>
                  <a:gd name="T6" fmla="*/ 9 w 154"/>
                  <a:gd name="T7" fmla="*/ 2 h 59"/>
                  <a:gd name="T8" fmla="*/ 10 w 154"/>
                  <a:gd name="T9" fmla="*/ 1 h 59"/>
                  <a:gd name="T10" fmla="*/ 7 w 154"/>
                  <a:gd name="T11" fmla="*/ 4 h 59"/>
                  <a:gd name="T12" fmla="*/ 3 w 154"/>
                  <a:gd name="T13" fmla="*/ 4 h 59"/>
                  <a:gd name="T14" fmla="*/ 2 w 154"/>
                  <a:gd name="T15" fmla="*/ 3 h 59"/>
                  <a:gd name="T16" fmla="*/ 0 w 154"/>
                  <a:gd name="T17" fmla="*/ 2 h 59"/>
                  <a:gd name="T18" fmla="*/ 1 w 154"/>
                  <a:gd name="T19" fmla="*/ 0 h 59"/>
                  <a:gd name="T20" fmla="*/ 1 w 154"/>
                  <a:gd name="T21" fmla="*/ 0 h 59"/>
                  <a:gd name="T22" fmla="*/ 1 w 154"/>
                  <a:gd name="T23" fmla="*/ 0 h 5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54"/>
                  <a:gd name="T37" fmla="*/ 0 h 59"/>
                  <a:gd name="T38" fmla="*/ 154 w 154"/>
                  <a:gd name="T39" fmla="*/ 59 h 5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54" h="59">
                    <a:moveTo>
                      <a:pt x="9" y="0"/>
                    </a:moveTo>
                    <a:lnTo>
                      <a:pt x="17" y="13"/>
                    </a:lnTo>
                    <a:lnTo>
                      <a:pt x="47" y="27"/>
                    </a:lnTo>
                    <a:lnTo>
                      <a:pt x="129" y="25"/>
                    </a:lnTo>
                    <a:lnTo>
                      <a:pt x="154" y="11"/>
                    </a:lnTo>
                    <a:lnTo>
                      <a:pt x="102" y="53"/>
                    </a:lnTo>
                    <a:lnTo>
                      <a:pt x="40" y="59"/>
                    </a:lnTo>
                    <a:lnTo>
                      <a:pt x="21" y="38"/>
                    </a:lnTo>
                    <a:lnTo>
                      <a:pt x="0" y="19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A8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390" name="Freeform 49"/>
              <p:cNvSpPr>
                <a:spLocks/>
              </p:cNvSpPr>
              <p:nvPr/>
            </p:nvSpPr>
            <p:spPr bwMode="auto">
              <a:xfrm>
                <a:off x="1010" y="2053"/>
                <a:ext cx="320" cy="562"/>
              </a:xfrm>
              <a:custGeom>
                <a:avLst/>
                <a:gdLst>
                  <a:gd name="T0" fmla="*/ 24 w 641"/>
                  <a:gd name="T1" fmla="*/ 2 h 1121"/>
                  <a:gd name="T2" fmla="*/ 17 w 641"/>
                  <a:gd name="T3" fmla="*/ 3 h 1121"/>
                  <a:gd name="T4" fmla="*/ 9 w 641"/>
                  <a:gd name="T5" fmla="*/ 7 h 1121"/>
                  <a:gd name="T6" fmla="*/ 8 w 641"/>
                  <a:gd name="T7" fmla="*/ 14 h 1121"/>
                  <a:gd name="T8" fmla="*/ 9 w 641"/>
                  <a:gd name="T9" fmla="*/ 20 h 1121"/>
                  <a:gd name="T10" fmla="*/ 9 w 641"/>
                  <a:gd name="T11" fmla="*/ 22 h 1121"/>
                  <a:gd name="T12" fmla="*/ 8 w 641"/>
                  <a:gd name="T13" fmla="*/ 24 h 1121"/>
                  <a:gd name="T14" fmla="*/ 10 w 641"/>
                  <a:gd name="T15" fmla="*/ 25 h 1121"/>
                  <a:gd name="T16" fmla="*/ 12 w 641"/>
                  <a:gd name="T17" fmla="*/ 26 h 1121"/>
                  <a:gd name="T18" fmla="*/ 11 w 641"/>
                  <a:gd name="T19" fmla="*/ 27 h 1121"/>
                  <a:gd name="T20" fmla="*/ 8 w 641"/>
                  <a:gd name="T21" fmla="*/ 29 h 1121"/>
                  <a:gd name="T22" fmla="*/ 8 w 641"/>
                  <a:gd name="T23" fmla="*/ 30 h 1121"/>
                  <a:gd name="T24" fmla="*/ 9 w 641"/>
                  <a:gd name="T25" fmla="*/ 31 h 1121"/>
                  <a:gd name="T26" fmla="*/ 8 w 641"/>
                  <a:gd name="T27" fmla="*/ 34 h 1121"/>
                  <a:gd name="T28" fmla="*/ 5 w 641"/>
                  <a:gd name="T29" fmla="*/ 34 h 1121"/>
                  <a:gd name="T30" fmla="*/ 5 w 641"/>
                  <a:gd name="T31" fmla="*/ 37 h 1121"/>
                  <a:gd name="T32" fmla="*/ 6 w 641"/>
                  <a:gd name="T33" fmla="*/ 40 h 1121"/>
                  <a:gd name="T34" fmla="*/ 7 w 641"/>
                  <a:gd name="T35" fmla="*/ 44 h 1121"/>
                  <a:gd name="T36" fmla="*/ 9 w 641"/>
                  <a:gd name="T37" fmla="*/ 45 h 1121"/>
                  <a:gd name="T38" fmla="*/ 14 w 641"/>
                  <a:gd name="T39" fmla="*/ 46 h 1121"/>
                  <a:gd name="T40" fmla="*/ 16 w 641"/>
                  <a:gd name="T41" fmla="*/ 46 h 1121"/>
                  <a:gd name="T42" fmla="*/ 18 w 641"/>
                  <a:gd name="T43" fmla="*/ 45 h 1121"/>
                  <a:gd name="T44" fmla="*/ 17 w 641"/>
                  <a:gd name="T45" fmla="*/ 46 h 1121"/>
                  <a:gd name="T46" fmla="*/ 16 w 641"/>
                  <a:gd name="T47" fmla="*/ 48 h 1121"/>
                  <a:gd name="T48" fmla="*/ 15 w 641"/>
                  <a:gd name="T49" fmla="*/ 49 h 1121"/>
                  <a:gd name="T50" fmla="*/ 12 w 641"/>
                  <a:gd name="T51" fmla="*/ 49 h 1121"/>
                  <a:gd name="T52" fmla="*/ 10 w 641"/>
                  <a:gd name="T53" fmla="*/ 51 h 1121"/>
                  <a:gd name="T54" fmla="*/ 12 w 641"/>
                  <a:gd name="T55" fmla="*/ 54 h 1121"/>
                  <a:gd name="T56" fmla="*/ 14 w 641"/>
                  <a:gd name="T57" fmla="*/ 57 h 1121"/>
                  <a:gd name="T58" fmla="*/ 18 w 641"/>
                  <a:gd name="T59" fmla="*/ 60 h 1121"/>
                  <a:gd name="T60" fmla="*/ 16 w 641"/>
                  <a:gd name="T61" fmla="*/ 54 h 1121"/>
                  <a:gd name="T62" fmla="*/ 18 w 641"/>
                  <a:gd name="T63" fmla="*/ 57 h 1121"/>
                  <a:gd name="T64" fmla="*/ 20 w 641"/>
                  <a:gd name="T65" fmla="*/ 59 h 1121"/>
                  <a:gd name="T66" fmla="*/ 21 w 641"/>
                  <a:gd name="T67" fmla="*/ 60 h 1121"/>
                  <a:gd name="T68" fmla="*/ 22 w 641"/>
                  <a:gd name="T69" fmla="*/ 63 h 1121"/>
                  <a:gd name="T70" fmla="*/ 24 w 641"/>
                  <a:gd name="T71" fmla="*/ 67 h 1121"/>
                  <a:gd name="T72" fmla="*/ 27 w 641"/>
                  <a:gd name="T73" fmla="*/ 68 h 1121"/>
                  <a:gd name="T74" fmla="*/ 40 w 641"/>
                  <a:gd name="T75" fmla="*/ 69 h 1121"/>
                  <a:gd name="T76" fmla="*/ 36 w 641"/>
                  <a:gd name="T77" fmla="*/ 71 h 1121"/>
                  <a:gd name="T78" fmla="*/ 21 w 641"/>
                  <a:gd name="T79" fmla="*/ 69 h 1121"/>
                  <a:gd name="T80" fmla="*/ 7 w 641"/>
                  <a:gd name="T81" fmla="*/ 59 h 1121"/>
                  <a:gd name="T82" fmla="*/ 0 w 641"/>
                  <a:gd name="T83" fmla="*/ 40 h 1121"/>
                  <a:gd name="T84" fmla="*/ 2 w 641"/>
                  <a:gd name="T85" fmla="*/ 14 h 1121"/>
                  <a:gd name="T86" fmla="*/ 3 w 641"/>
                  <a:gd name="T87" fmla="*/ 9 h 1121"/>
                  <a:gd name="T88" fmla="*/ 5 w 641"/>
                  <a:gd name="T89" fmla="*/ 4 h 1121"/>
                  <a:gd name="T90" fmla="*/ 12 w 641"/>
                  <a:gd name="T91" fmla="*/ 2 h 1121"/>
                  <a:gd name="T92" fmla="*/ 20 w 641"/>
                  <a:gd name="T93" fmla="*/ 0 h 1121"/>
                  <a:gd name="T94" fmla="*/ 24 w 641"/>
                  <a:gd name="T95" fmla="*/ 2 h 1121"/>
                  <a:gd name="T96" fmla="*/ 24 w 641"/>
                  <a:gd name="T97" fmla="*/ 2 h 1121"/>
                  <a:gd name="T98" fmla="*/ 24 w 641"/>
                  <a:gd name="T99" fmla="*/ 2 h 1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41"/>
                  <a:gd name="T151" fmla="*/ 0 h 1121"/>
                  <a:gd name="T152" fmla="*/ 641 w 641"/>
                  <a:gd name="T153" fmla="*/ 1121 h 1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41" h="1121">
                    <a:moveTo>
                      <a:pt x="388" y="17"/>
                    </a:moveTo>
                    <a:lnTo>
                      <a:pt x="281" y="47"/>
                    </a:lnTo>
                    <a:lnTo>
                      <a:pt x="158" y="112"/>
                    </a:lnTo>
                    <a:lnTo>
                      <a:pt x="141" y="220"/>
                    </a:lnTo>
                    <a:lnTo>
                      <a:pt x="150" y="308"/>
                    </a:lnTo>
                    <a:lnTo>
                      <a:pt x="148" y="346"/>
                    </a:lnTo>
                    <a:lnTo>
                      <a:pt x="133" y="378"/>
                    </a:lnTo>
                    <a:lnTo>
                      <a:pt x="165" y="397"/>
                    </a:lnTo>
                    <a:lnTo>
                      <a:pt x="207" y="409"/>
                    </a:lnTo>
                    <a:lnTo>
                      <a:pt x="177" y="426"/>
                    </a:lnTo>
                    <a:lnTo>
                      <a:pt x="137" y="452"/>
                    </a:lnTo>
                    <a:lnTo>
                      <a:pt x="142" y="471"/>
                    </a:lnTo>
                    <a:lnTo>
                      <a:pt x="156" y="483"/>
                    </a:lnTo>
                    <a:lnTo>
                      <a:pt x="141" y="530"/>
                    </a:lnTo>
                    <a:lnTo>
                      <a:pt x="85" y="540"/>
                    </a:lnTo>
                    <a:lnTo>
                      <a:pt x="91" y="578"/>
                    </a:lnTo>
                    <a:lnTo>
                      <a:pt x="106" y="633"/>
                    </a:lnTo>
                    <a:lnTo>
                      <a:pt x="127" y="694"/>
                    </a:lnTo>
                    <a:lnTo>
                      <a:pt x="158" y="720"/>
                    </a:lnTo>
                    <a:lnTo>
                      <a:pt x="224" y="728"/>
                    </a:lnTo>
                    <a:lnTo>
                      <a:pt x="268" y="728"/>
                    </a:lnTo>
                    <a:lnTo>
                      <a:pt x="302" y="707"/>
                    </a:lnTo>
                    <a:lnTo>
                      <a:pt x="285" y="736"/>
                    </a:lnTo>
                    <a:lnTo>
                      <a:pt x="266" y="758"/>
                    </a:lnTo>
                    <a:lnTo>
                      <a:pt x="243" y="774"/>
                    </a:lnTo>
                    <a:lnTo>
                      <a:pt x="203" y="770"/>
                    </a:lnTo>
                    <a:lnTo>
                      <a:pt x="173" y="804"/>
                    </a:lnTo>
                    <a:lnTo>
                      <a:pt x="196" y="863"/>
                    </a:lnTo>
                    <a:lnTo>
                      <a:pt x="226" y="899"/>
                    </a:lnTo>
                    <a:lnTo>
                      <a:pt x="289" y="958"/>
                    </a:lnTo>
                    <a:lnTo>
                      <a:pt x="258" y="863"/>
                    </a:lnTo>
                    <a:lnTo>
                      <a:pt x="293" y="905"/>
                    </a:lnTo>
                    <a:lnTo>
                      <a:pt x="321" y="937"/>
                    </a:lnTo>
                    <a:lnTo>
                      <a:pt x="342" y="954"/>
                    </a:lnTo>
                    <a:lnTo>
                      <a:pt x="363" y="1005"/>
                    </a:lnTo>
                    <a:lnTo>
                      <a:pt x="391" y="1063"/>
                    </a:lnTo>
                    <a:lnTo>
                      <a:pt x="445" y="1087"/>
                    </a:lnTo>
                    <a:lnTo>
                      <a:pt x="641" y="1091"/>
                    </a:lnTo>
                    <a:lnTo>
                      <a:pt x="578" y="1121"/>
                    </a:lnTo>
                    <a:lnTo>
                      <a:pt x="340" y="1091"/>
                    </a:lnTo>
                    <a:lnTo>
                      <a:pt x="123" y="929"/>
                    </a:lnTo>
                    <a:lnTo>
                      <a:pt x="0" y="629"/>
                    </a:lnTo>
                    <a:lnTo>
                      <a:pt x="32" y="222"/>
                    </a:lnTo>
                    <a:lnTo>
                      <a:pt x="51" y="143"/>
                    </a:lnTo>
                    <a:lnTo>
                      <a:pt x="83" y="53"/>
                    </a:lnTo>
                    <a:lnTo>
                      <a:pt x="207" y="23"/>
                    </a:lnTo>
                    <a:lnTo>
                      <a:pt x="323" y="0"/>
                    </a:lnTo>
                    <a:lnTo>
                      <a:pt x="388" y="17"/>
                    </a:lnTo>
                    <a:close/>
                  </a:path>
                </a:pathLst>
              </a:custGeom>
              <a:solidFill>
                <a:srgbClr val="C76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391" name="Freeform 50"/>
              <p:cNvSpPr>
                <a:spLocks/>
              </p:cNvSpPr>
              <p:nvPr/>
            </p:nvSpPr>
            <p:spPr bwMode="auto">
              <a:xfrm>
                <a:off x="1153" y="2449"/>
                <a:ext cx="190" cy="79"/>
              </a:xfrm>
              <a:custGeom>
                <a:avLst/>
                <a:gdLst>
                  <a:gd name="T0" fmla="*/ 0 w 378"/>
                  <a:gd name="T1" fmla="*/ 3 h 158"/>
                  <a:gd name="T2" fmla="*/ 2 w 378"/>
                  <a:gd name="T3" fmla="*/ 4 h 158"/>
                  <a:gd name="T4" fmla="*/ 3 w 378"/>
                  <a:gd name="T5" fmla="*/ 5 h 158"/>
                  <a:gd name="T6" fmla="*/ 4 w 378"/>
                  <a:gd name="T7" fmla="*/ 7 h 158"/>
                  <a:gd name="T8" fmla="*/ 5 w 378"/>
                  <a:gd name="T9" fmla="*/ 8 h 158"/>
                  <a:gd name="T10" fmla="*/ 9 w 378"/>
                  <a:gd name="T11" fmla="*/ 9 h 158"/>
                  <a:gd name="T12" fmla="*/ 13 w 378"/>
                  <a:gd name="T13" fmla="*/ 10 h 158"/>
                  <a:gd name="T14" fmla="*/ 17 w 378"/>
                  <a:gd name="T15" fmla="*/ 10 h 158"/>
                  <a:gd name="T16" fmla="*/ 20 w 378"/>
                  <a:gd name="T17" fmla="*/ 7 h 158"/>
                  <a:gd name="T18" fmla="*/ 23 w 378"/>
                  <a:gd name="T19" fmla="*/ 3 h 158"/>
                  <a:gd name="T20" fmla="*/ 24 w 378"/>
                  <a:gd name="T21" fmla="*/ 0 h 158"/>
                  <a:gd name="T22" fmla="*/ 22 w 378"/>
                  <a:gd name="T23" fmla="*/ 2 h 158"/>
                  <a:gd name="T24" fmla="*/ 21 w 378"/>
                  <a:gd name="T25" fmla="*/ 3 h 158"/>
                  <a:gd name="T26" fmla="*/ 18 w 378"/>
                  <a:gd name="T27" fmla="*/ 5 h 158"/>
                  <a:gd name="T28" fmla="*/ 14 w 378"/>
                  <a:gd name="T29" fmla="*/ 7 h 158"/>
                  <a:gd name="T30" fmla="*/ 11 w 378"/>
                  <a:gd name="T31" fmla="*/ 7 h 158"/>
                  <a:gd name="T32" fmla="*/ 8 w 378"/>
                  <a:gd name="T33" fmla="*/ 6 h 158"/>
                  <a:gd name="T34" fmla="*/ 5 w 378"/>
                  <a:gd name="T35" fmla="*/ 5 h 158"/>
                  <a:gd name="T36" fmla="*/ 1 w 378"/>
                  <a:gd name="T37" fmla="*/ 3 h 158"/>
                  <a:gd name="T38" fmla="*/ 0 w 378"/>
                  <a:gd name="T39" fmla="*/ 3 h 158"/>
                  <a:gd name="T40" fmla="*/ 0 w 378"/>
                  <a:gd name="T41" fmla="*/ 3 h 158"/>
                  <a:gd name="T42" fmla="*/ 0 w 378"/>
                  <a:gd name="T43" fmla="*/ 3 h 15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78"/>
                  <a:gd name="T67" fmla="*/ 0 h 158"/>
                  <a:gd name="T68" fmla="*/ 378 w 378"/>
                  <a:gd name="T69" fmla="*/ 158 h 15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78" h="158">
                    <a:moveTo>
                      <a:pt x="0" y="42"/>
                    </a:moveTo>
                    <a:lnTo>
                      <a:pt x="17" y="57"/>
                    </a:lnTo>
                    <a:lnTo>
                      <a:pt x="42" y="80"/>
                    </a:lnTo>
                    <a:lnTo>
                      <a:pt x="59" y="101"/>
                    </a:lnTo>
                    <a:lnTo>
                      <a:pt x="80" y="120"/>
                    </a:lnTo>
                    <a:lnTo>
                      <a:pt x="144" y="140"/>
                    </a:lnTo>
                    <a:lnTo>
                      <a:pt x="200" y="158"/>
                    </a:lnTo>
                    <a:lnTo>
                      <a:pt x="270" y="148"/>
                    </a:lnTo>
                    <a:lnTo>
                      <a:pt x="308" y="104"/>
                    </a:lnTo>
                    <a:lnTo>
                      <a:pt x="357" y="40"/>
                    </a:lnTo>
                    <a:lnTo>
                      <a:pt x="378" y="0"/>
                    </a:lnTo>
                    <a:lnTo>
                      <a:pt x="350" y="23"/>
                    </a:lnTo>
                    <a:lnTo>
                      <a:pt x="329" y="47"/>
                    </a:lnTo>
                    <a:lnTo>
                      <a:pt x="279" y="72"/>
                    </a:lnTo>
                    <a:lnTo>
                      <a:pt x="220" y="101"/>
                    </a:lnTo>
                    <a:lnTo>
                      <a:pt x="175" y="99"/>
                    </a:lnTo>
                    <a:lnTo>
                      <a:pt x="123" y="95"/>
                    </a:lnTo>
                    <a:lnTo>
                      <a:pt x="72" y="76"/>
                    </a:lnTo>
                    <a:lnTo>
                      <a:pt x="15" y="47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D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392" name="Freeform 51"/>
              <p:cNvSpPr>
                <a:spLocks/>
              </p:cNvSpPr>
              <p:nvPr/>
            </p:nvSpPr>
            <p:spPr bwMode="auto">
              <a:xfrm>
                <a:off x="1158" y="2473"/>
                <a:ext cx="86" cy="49"/>
              </a:xfrm>
              <a:custGeom>
                <a:avLst/>
                <a:gdLst>
                  <a:gd name="T0" fmla="*/ 0 w 172"/>
                  <a:gd name="T1" fmla="*/ 0 h 97"/>
                  <a:gd name="T2" fmla="*/ 5 w 172"/>
                  <a:gd name="T3" fmla="*/ 2 h 97"/>
                  <a:gd name="T4" fmla="*/ 7 w 172"/>
                  <a:gd name="T5" fmla="*/ 2 h 97"/>
                  <a:gd name="T6" fmla="*/ 11 w 172"/>
                  <a:gd name="T7" fmla="*/ 3 h 97"/>
                  <a:gd name="T8" fmla="*/ 8 w 172"/>
                  <a:gd name="T9" fmla="*/ 4 h 97"/>
                  <a:gd name="T10" fmla="*/ 10 w 172"/>
                  <a:gd name="T11" fmla="*/ 6 h 97"/>
                  <a:gd name="T12" fmla="*/ 5 w 172"/>
                  <a:gd name="T13" fmla="*/ 4 h 97"/>
                  <a:gd name="T14" fmla="*/ 0 w 172"/>
                  <a:gd name="T15" fmla="*/ 0 h 97"/>
                  <a:gd name="T16" fmla="*/ 0 w 172"/>
                  <a:gd name="T17" fmla="*/ 0 h 97"/>
                  <a:gd name="T18" fmla="*/ 0 w 172"/>
                  <a:gd name="T19" fmla="*/ 0 h 9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2"/>
                  <a:gd name="T31" fmla="*/ 0 h 97"/>
                  <a:gd name="T32" fmla="*/ 172 w 172"/>
                  <a:gd name="T33" fmla="*/ 97 h 9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2" h="97">
                    <a:moveTo>
                      <a:pt x="0" y="0"/>
                    </a:moveTo>
                    <a:lnTo>
                      <a:pt x="73" y="35"/>
                    </a:lnTo>
                    <a:lnTo>
                      <a:pt x="97" y="40"/>
                    </a:lnTo>
                    <a:lnTo>
                      <a:pt x="172" y="54"/>
                    </a:lnTo>
                    <a:lnTo>
                      <a:pt x="128" y="69"/>
                    </a:lnTo>
                    <a:lnTo>
                      <a:pt x="147" y="97"/>
                    </a:lnTo>
                    <a:lnTo>
                      <a:pt x="67" y="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8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393" name="Freeform 52"/>
              <p:cNvSpPr>
                <a:spLocks/>
              </p:cNvSpPr>
              <p:nvPr/>
            </p:nvSpPr>
            <p:spPr bwMode="auto">
              <a:xfrm>
                <a:off x="1218" y="2482"/>
                <a:ext cx="99" cy="39"/>
              </a:xfrm>
              <a:custGeom>
                <a:avLst/>
                <a:gdLst>
                  <a:gd name="T0" fmla="*/ 10 w 196"/>
                  <a:gd name="T1" fmla="*/ 2 h 78"/>
                  <a:gd name="T2" fmla="*/ 11 w 196"/>
                  <a:gd name="T3" fmla="*/ 1 h 78"/>
                  <a:gd name="T4" fmla="*/ 13 w 196"/>
                  <a:gd name="T5" fmla="*/ 0 h 78"/>
                  <a:gd name="T6" fmla="*/ 12 w 196"/>
                  <a:gd name="T7" fmla="*/ 2 h 78"/>
                  <a:gd name="T8" fmla="*/ 11 w 196"/>
                  <a:gd name="T9" fmla="*/ 3 h 78"/>
                  <a:gd name="T10" fmla="*/ 10 w 196"/>
                  <a:gd name="T11" fmla="*/ 5 h 78"/>
                  <a:gd name="T12" fmla="*/ 7 w 196"/>
                  <a:gd name="T13" fmla="*/ 5 h 78"/>
                  <a:gd name="T14" fmla="*/ 6 w 196"/>
                  <a:gd name="T15" fmla="*/ 5 h 78"/>
                  <a:gd name="T16" fmla="*/ 5 w 196"/>
                  <a:gd name="T17" fmla="*/ 5 h 78"/>
                  <a:gd name="T18" fmla="*/ 0 w 196"/>
                  <a:gd name="T19" fmla="*/ 4 h 78"/>
                  <a:gd name="T20" fmla="*/ 3 w 196"/>
                  <a:gd name="T21" fmla="*/ 3 h 78"/>
                  <a:gd name="T22" fmla="*/ 6 w 196"/>
                  <a:gd name="T23" fmla="*/ 3 h 78"/>
                  <a:gd name="T24" fmla="*/ 6 w 196"/>
                  <a:gd name="T25" fmla="*/ 3 h 78"/>
                  <a:gd name="T26" fmla="*/ 7 w 196"/>
                  <a:gd name="T27" fmla="*/ 3 h 78"/>
                  <a:gd name="T28" fmla="*/ 9 w 196"/>
                  <a:gd name="T29" fmla="*/ 2 h 78"/>
                  <a:gd name="T30" fmla="*/ 10 w 196"/>
                  <a:gd name="T31" fmla="*/ 2 h 78"/>
                  <a:gd name="T32" fmla="*/ 10 w 196"/>
                  <a:gd name="T33" fmla="*/ 2 h 78"/>
                  <a:gd name="T34" fmla="*/ 10 w 196"/>
                  <a:gd name="T35" fmla="*/ 2 h 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96"/>
                  <a:gd name="T55" fmla="*/ 0 h 78"/>
                  <a:gd name="T56" fmla="*/ 196 w 196"/>
                  <a:gd name="T57" fmla="*/ 78 h 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96" h="78">
                    <a:moveTo>
                      <a:pt x="145" y="21"/>
                    </a:moveTo>
                    <a:lnTo>
                      <a:pt x="169" y="10"/>
                    </a:lnTo>
                    <a:lnTo>
                      <a:pt x="196" y="0"/>
                    </a:lnTo>
                    <a:lnTo>
                      <a:pt x="187" y="31"/>
                    </a:lnTo>
                    <a:lnTo>
                      <a:pt x="173" y="46"/>
                    </a:lnTo>
                    <a:lnTo>
                      <a:pt x="150" y="65"/>
                    </a:lnTo>
                    <a:lnTo>
                      <a:pt x="101" y="76"/>
                    </a:lnTo>
                    <a:lnTo>
                      <a:pt x="86" y="73"/>
                    </a:lnTo>
                    <a:lnTo>
                      <a:pt x="65" y="78"/>
                    </a:lnTo>
                    <a:lnTo>
                      <a:pt x="0" y="63"/>
                    </a:lnTo>
                    <a:lnTo>
                      <a:pt x="33" y="40"/>
                    </a:lnTo>
                    <a:lnTo>
                      <a:pt x="84" y="44"/>
                    </a:lnTo>
                    <a:lnTo>
                      <a:pt x="91" y="48"/>
                    </a:lnTo>
                    <a:lnTo>
                      <a:pt x="105" y="38"/>
                    </a:lnTo>
                    <a:lnTo>
                      <a:pt x="131" y="23"/>
                    </a:lnTo>
                    <a:lnTo>
                      <a:pt x="145" y="21"/>
                    </a:lnTo>
                    <a:close/>
                  </a:path>
                </a:pathLst>
              </a:custGeom>
              <a:solidFill>
                <a:srgbClr val="F5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394" name="Freeform 53"/>
              <p:cNvSpPr>
                <a:spLocks/>
              </p:cNvSpPr>
              <p:nvPr/>
            </p:nvSpPr>
            <p:spPr bwMode="auto">
              <a:xfrm>
                <a:off x="1153" y="2443"/>
                <a:ext cx="195" cy="32"/>
              </a:xfrm>
              <a:custGeom>
                <a:avLst/>
                <a:gdLst>
                  <a:gd name="T0" fmla="*/ 0 w 390"/>
                  <a:gd name="T1" fmla="*/ 4 h 63"/>
                  <a:gd name="T2" fmla="*/ 10 w 390"/>
                  <a:gd name="T3" fmla="*/ 3 h 63"/>
                  <a:gd name="T4" fmla="*/ 13 w 390"/>
                  <a:gd name="T5" fmla="*/ 3 h 63"/>
                  <a:gd name="T6" fmla="*/ 14 w 390"/>
                  <a:gd name="T7" fmla="*/ 2 h 63"/>
                  <a:gd name="T8" fmla="*/ 22 w 390"/>
                  <a:gd name="T9" fmla="*/ 1 h 63"/>
                  <a:gd name="T10" fmla="*/ 24 w 390"/>
                  <a:gd name="T11" fmla="*/ 0 h 63"/>
                  <a:gd name="T12" fmla="*/ 23 w 390"/>
                  <a:gd name="T13" fmla="*/ 1 h 63"/>
                  <a:gd name="T14" fmla="*/ 17 w 390"/>
                  <a:gd name="T15" fmla="*/ 3 h 63"/>
                  <a:gd name="T16" fmla="*/ 14 w 390"/>
                  <a:gd name="T17" fmla="*/ 3 h 63"/>
                  <a:gd name="T18" fmla="*/ 12 w 390"/>
                  <a:gd name="T19" fmla="*/ 4 h 63"/>
                  <a:gd name="T20" fmla="*/ 9 w 390"/>
                  <a:gd name="T21" fmla="*/ 4 h 63"/>
                  <a:gd name="T22" fmla="*/ 3 w 390"/>
                  <a:gd name="T23" fmla="*/ 4 h 63"/>
                  <a:gd name="T24" fmla="*/ 1 w 390"/>
                  <a:gd name="T25" fmla="*/ 4 h 63"/>
                  <a:gd name="T26" fmla="*/ 0 w 390"/>
                  <a:gd name="T27" fmla="*/ 4 h 63"/>
                  <a:gd name="T28" fmla="*/ 0 w 390"/>
                  <a:gd name="T29" fmla="*/ 4 h 63"/>
                  <a:gd name="T30" fmla="*/ 0 w 390"/>
                  <a:gd name="T31" fmla="*/ 4 h 6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90"/>
                  <a:gd name="T49" fmla="*/ 0 h 63"/>
                  <a:gd name="T50" fmla="*/ 390 w 390"/>
                  <a:gd name="T51" fmla="*/ 63 h 6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90" h="63">
                    <a:moveTo>
                      <a:pt x="0" y="50"/>
                    </a:moveTo>
                    <a:lnTo>
                      <a:pt x="173" y="42"/>
                    </a:lnTo>
                    <a:lnTo>
                      <a:pt x="209" y="37"/>
                    </a:lnTo>
                    <a:lnTo>
                      <a:pt x="236" y="29"/>
                    </a:lnTo>
                    <a:lnTo>
                      <a:pt x="361" y="10"/>
                    </a:lnTo>
                    <a:lnTo>
                      <a:pt x="390" y="0"/>
                    </a:lnTo>
                    <a:lnTo>
                      <a:pt x="378" y="12"/>
                    </a:lnTo>
                    <a:lnTo>
                      <a:pt x="283" y="40"/>
                    </a:lnTo>
                    <a:lnTo>
                      <a:pt x="240" y="44"/>
                    </a:lnTo>
                    <a:lnTo>
                      <a:pt x="196" y="52"/>
                    </a:lnTo>
                    <a:lnTo>
                      <a:pt x="146" y="57"/>
                    </a:lnTo>
                    <a:lnTo>
                      <a:pt x="59" y="63"/>
                    </a:lnTo>
                    <a:lnTo>
                      <a:pt x="21" y="63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5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395" name="Freeform 54"/>
              <p:cNvSpPr>
                <a:spLocks/>
              </p:cNvSpPr>
              <p:nvPr/>
            </p:nvSpPr>
            <p:spPr bwMode="auto">
              <a:xfrm>
                <a:off x="1175" y="2452"/>
                <a:ext cx="161" cy="46"/>
              </a:xfrm>
              <a:custGeom>
                <a:avLst/>
                <a:gdLst>
                  <a:gd name="T0" fmla="*/ 0 w 319"/>
                  <a:gd name="T1" fmla="*/ 2 h 93"/>
                  <a:gd name="T2" fmla="*/ 6 w 319"/>
                  <a:gd name="T3" fmla="*/ 2 h 93"/>
                  <a:gd name="T4" fmla="*/ 9 w 319"/>
                  <a:gd name="T5" fmla="*/ 2 h 93"/>
                  <a:gd name="T6" fmla="*/ 15 w 319"/>
                  <a:gd name="T7" fmla="*/ 1 h 93"/>
                  <a:gd name="T8" fmla="*/ 20 w 319"/>
                  <a:gd name="T9" fmla="*/ 0 h 93"/>
                  <a:gd name="T10" fmla="*/ 19 w 319"/>
                  <a:gd name="T11" fmla="*/ 2 h 93"/>
                  <a:gd name="T12" fmla="*/ 16 w 319"/>
                  <a:gd name="T13" fmla="*/ 3 h 93"/>
                  <a:gd name="T14" fmla="*/ 14 w 319"/>
                  <a:gd name="T15" fmla="*/ 4 h 93"/>
                  <a:gd name="T16" fmla="*/ 11 w 319"/>
                  <a:gd name="T17" fmla="*/ 5 h 93"/>
                  <a:gd name="T18" fmla="*/ 7 w 319"/>
                  <a:gd name="T19" fmla="*/ 5 h 93"/>
                  <a:gd name="T20" fmla="*/ 4 w 319"/>
                  <a:gd name="T21" fmla="*/ 5 h 93"/>
                  <a:gd name="T22" fmla="*/ 2 w 319"/>
                  <a:gd name="T23" fmla="*/ 4 h 93"/>
                  <a:gd name="T24" fmla="*/ 0 w 319"/>
                  <a:gd name="T25" fmla="*/ 2 h 93"/>
                  <a:gd name="T26" fmla="*/ 0 w 319"/>
                  <a:gd name="T27" fmla="*/ 2 h 93"/>
                  <a:gd name="T28" fmla="*/ 0 w 319"/>
                  <a:gd name="T29" fmla="*/ 2 h 9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19"/>
                  <a:gd name="T46" fmla="*/ 0 h 93"/>
                  <a:gd name="T47" fmla="*/ 319 w 319"/>
                  <a:gd name="T48" fmla="*/ 93 h 9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19" h="93">
                    <a:moveTo>
                      <a:pt x="0" y="47"/>
                    </a:moveTo>
                    <a:lnTo>
                      <a:pt x="87" y="43"/>
                    </a:lnTo>
                    <a:lnTo>
                      <a:pt x="135" y="36"/>
                    </a:lnTo>
                    <a:lnTo>
                      <a:pt x="231" y="22"/>
                    </a:lnTo>
                    <a:lnTo>
                      <a:pt x="319" y="0"/>
                    </a:lnTo>
                    <a:lnTo>
                      <a:pt x="289" y="36"/>
                    </a:lnTo>
                    <a:lnTo>
                      <a:pt x="249" y="62"/>
                    </a:lnTo>
                    <a:lnTo>
                      <a:pt x="211" y="76"/>
                    </a:lnTo>
                    <a:lnTo>
                      <a:pt x="176" y="93"/>
                    </a:lnTo>
                    <a:lnTo>
                      <a:pt x="106" y="91"/>
                    </a:lnTo>
                    <a:lnTo>
                      <a:pt x="62" y="83"/>
                    </a:lnTo>
                    <a:lnTo>
                      <a:pt x="20" y="6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FFF2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396" name="Freeform 55"/>
              <p:cNvSpPr>
                <a:spLocks/>
              </p:cNvSpPr>
              <p:nvPr/>
            </p:nvSpPr>
            <p:spPr bwMode="auto">
              <a:xfrm>
                <a:off x="1188" y="2470"/>
                <a:ext cx="57" cy="19"/>
              </a:xfrm>
              <a:custGeom>
                <a:avLst/>
                <a:gdLst>
                  <a:gd name="T0" fmla="*/ 8 w 114"/>
                  <a:gd name="T1" fmla="*/ 0 h 43"/>
                  <a:gd name="T2" fmla="*/ 7 w 114"/>
                  <a:gd name="T3" fmla="*/ 2 h 43"/>
                  <a:gd name="T4" fmla="*/ 7 w 114"/>
                  <a:gd name="T5" fmla="*/ 2 h 43"/>
                  <a:gd name="T6" fmla="*/ 5 w 114"/>
                  <a:gd name="T7" fmla="*/ 1 h 43"/>
                  <a:gd name="T8" fmla="*/ 4 w 114"/>
                  <a:gd name="T9" fmla="*/ 2 h 43"/>
                  <a:gd name="T10" fmla="*/ 3 w 114"/>
                  <a:gd name="T11" fmla="*/ 2 h 43"/>
                  <a:gd name="T12" fmla="*/ 3 w 114"/>
                  <a:gd name="T13" fmla="*/ 3 h 43"/>
                  <a:gd name="T14" fmla="*/ 0 w 114"/>
                  <a:gd name="T15" fmla="*/ 2 h 43"/>
                  <a:gd name="T16" fmla="*/ 1 w 114"/>
                  <a:gd name="T17" fmla="*/ 1 h 43"/>
                  <a:gd name="T18" fmla="*/ 6 w 114"/>
                  <a:gd name="T19" fmla="*/ 1 h 43"/>
                  <a:gd name="T20" fmla="*/ 8 w 114"/>
                  <a:gd name="T21" fmla="*/ 0 h 43"/>
                  <a:gd name="T22" fmla="*/ 8 w 114"/>
                  <a:gd name="T23" fmla="*/ 0 h 43"/>
                  <a:gd name="T24" fmla="*/ 8 w 114"/>
                  <a:gd name="T25" fmla="*/ 0 h 4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4"/>
                  <a:gd name="T40" fmla="*/ 0 h 43"/>
                  <a:gd name="T41" fmla="*/ 114 w 114"/>
                  <a:gd name="T42" fmla="*/ 43 h 4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4" h="43">
                    <a:moveTo>
                      <a:pt x="114" y="0"/>
                    </a:moveTo>
                    <a:lnTo>
                      <a:pt x="99" y="19"/>
                    </a:lnTo>
                    <a:lnTo>
                      <a:pt x="99" y="22"/>
                    </a:lnTo>
                    <a:lnTo>
                      <a:pt x="80" y="15"/>
                    </a:lnTo>
                    <a:lnTo>
                      <a:pt x="59" y="26"/>
                    </a:lnTo>
                    <a:lnTo>
                      <a:pt x="44" y="19"/>
                    </a:lnTo>
                    <a:lnTo>
                      <a:pt x="35" y="43"/>
                    </a:lnTo>
                    <a:lnTo>
                      <a:pt x="0" y="32"/>
                    </a:lnTo>
                    <a:lnTo>
                      <a:pt x="6" y="9"/>
                    </a:lnTo>
                    <a:lnTo>
                      <a:pt x="82" y="5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397" name="Freeform 56"/>
              <p:cNvSpPr>
                <a:spLocks/>
              </p:cNvSpPr>
              <p:nvPr/>
            </p:nvSpPr>
            <p:spPr bwMode="auto">
              <a:xfrm>
                <a:off x="1438" y="3551"/>
                <a:ext cx="353" cy="284"/>
              </a:xfrm>
              <a:custGeom>
                <a:avLst/>
                <a:gdLst>
                  <a:gd name="T0" fmla="*/ 3 w 708"/>
                  <a:gd name="T1" fmla="*/ 36 h 566"/>
                  <a:gd name="T2" fmla="*/ 8 w 708"/>
                  <a:gd name="T3" fmla="*/ 33 h 566"/>
                  <a:gd name="T4" fmla="*/ 12 w 708"/>
                  <a:gd name="T5" fmla="*/ 29 h 566"/>
                  <a:gd name="T6" fmla="*/ 17 w 708"/>
                  <a:gd name="T7" fmla="*/ 26 h 566"/>
                  <a:gd name="T8" fmla="*/ 23 w 708"/>
                  <a:gd name="T9" fmla="*/ 22 h 566"/>
                  <a:gd name="T10" fmla="*/ 28 w 708"/>
                  <a:gd name="T11" fmla="*/ 18 h 566"/>
                  <a:gd name="T12" fmla="*/ 31 w 708"/>
                  <a:gd name="T13" fmla="*/ 16 h 566"/>
                  <a:gd name="T14" fmla="*/ 33 w 708"/>
                  <a:gd name="T15" fmla="*/ 14 h 566"/>
                  <a:gd name="T16" fmla="*/ 39 w 708"/>
                  <a:gd name="T17" fmla="*/ 11 h 566"/>
                  <a:gd name="T18" fmla="*/ 44 w 708"/>
                  <a:gd name="T19" fmla="*/ 9 h 566"/>
                  <a:gd name="T20" fmla="*/ 38 w 708"/>
                  <a:gd name="T21" fmla="*/ 0 h 566"/>
                  <a:gd name="T22" fmla="*/ 24 w 708"/>
                  <a:gd name="T23" fmla="*/ 9 h 566"/>
                  <a:gd name="T24" fmla="*/ 8 w 708"/>
                  <a:gd name="T25" fmla="*/ 21 h 566"/>
                  <a:gd name="T26" fmla="*/ 0 w 708"/>
                  <a:gd name="T27" fmla="*/ 27 h 566"/>
                  <a:gd name="T28" fmla="*/ 3 w 708"/>
                  <a:gd name="T29" fmla="*/ 36 h 566"/>
                  <a:gd name="T30" fmla="*/ 3 w 708"/>
                  <a:gd name="T31" fmla="*/ 36 h 566"/>
                  <a:gd name="T32" fmla="*/ 3 w 708"/>
                  <a:gd name="T33" fmla="*/ 36 h 5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08"/>
                  <a:gd name="T52" fmla="*/ 0 h 566"/>
                  <a:gd name="T53" fmla="*/ 708 w 708"/>
                  <a:gd name="T54" fmla="*/ 566 h 5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08" h="566">
                    <a:moveTo>
                      <a:pt x="63" y="566"/>
                    </a:moveTo>
                    <a:lnTo>
                      <a:pt x="132" y="515"/>
                    </a:lnTo>
                    <a:lnTo>
                      <a:pt x="204" y="462"/>
                    </a:lnTo>
                    <a:lnTo>
                      <a:pt x="287" y="401"/>
                    </a:lnTo>
                    <a:lnTo>
                      <a:pt x="373" y="338"/>
                    </a:lnTo>
                    <a:lnTo>
                      <a:pt x="451" y="283"/>
                    </a:lnTo>
                    <a:lnTo>
                      <a:pt x="510" y="241"/>
                    </a:lnTo>
                    <a:lnTo>
                      <a:pt x="540" y="222"/>
                    </a:lnTo>
                    <a:lnTo>
                      <a:pt x="639" y="173"/>
                    </a:lnTo>
                    <a:lnTo>
                      <a:pt x="708" y="137"/>
                    </a:lnTo>
                    <a:lnTo>
                      <a:pt x="618" y="0"/>
                    </a:lnTo>
                    <a:lnTo>
                      <a:pt x="396" y="139"/>
                    </a:lnTo>
                    <a:lnTo>
                      <a:pt x="128" y="331"/>
                    </a:lnTo>
                    <a:lnTo>
                      <a:pt x="0" y="426"/>
                    </a:lnTo>
                    <a:lnTo>
                      <a:pt x="63" y="566"/>
                    </a:lnTo>
                    <a:close/>
                  </a:path>
                </a:pathLst>
              </a:custGeom>
              <a:solidFill>
                <a:srgbClr val="0024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398" name="Freeform 57"/>
              <p:cNvSpPr>
                <a:spLocks/>
              </p:cNvSpPr>
              <p:nvPr/>
            </p:nvSpPr>
            <p:spPr bwMode="auto">
              <a:xfrm>
                <a:off x="1536" y="3645"/>
                <a:ext cx="151" cy="104"/>
              </a:xfrm>
              <a:custGeom>
                <a:avLst/>
                <a:gdLst>
                  <a:gd name="T0" fmla="*/ 9 w 302"/>
                  <a:gd name="T1" fmla="*/ 0 h 209"/>
                  <a:gd name="T2" fmla="*/ 5 w 302"/>
                  <a:gd name="T3" fmla="*/ 2 h 209"/>
                  <a:gd name="T4" fmla="*/ 0 w 302"/>
                  <a:gd name="T5" fmla="*/ 4 h 209"/>
                  <a:gd name="T6" fmla="*/ 1 w 302"/>
                  <a:gd name="T7" fmla="*/ 7 h 209"/>
                  <a:gd name="T8" fmla="*/ 1 w 302"/>
                  <a:gd name="T9" fmla="*/ 9 h 209"/>
                  <a:gd name="T10" fmla="*/ 4 w 302"/>
                  <a:gd name="T11" fmla="*/ 13 h 209"/>
                  <a:gd name="T12" fmla="*/ 12 w 302"/>
                  <a:gd name="T13" fmla="*/ 9 h 209"/>
                  <a:gd name="T14" fmla="*/ 19 w 302"/>
                  <a:gd name="T15" fmla="*/ 4 h 209"/>
                  <a:gd name="T16" fmla="*/ 18 w 302"/>
                  <a:gd name="T17" fmla="*/ 3 h 209"/>
                  <a:gd name="T18" fmla="*/ 17 w 302"/>
                  <a:gd name="T19" fmla="*/ 1 h 209"/>
                  <a:gd name="T20" fmla="*/ 13 w 302"/>
                  <a:gd name="T21" fmla="*/ 0 h 209"/>
                  <a:gd name="T22" fmla="*/ 9 w 302"/>
                  <a:gd name="T23" fmla="*/ 0 h 209"/>
                  <a:gd name="T24" fmla="*/ 9 w 302"/>
                  <a:gd name="T25" fmla="*/ 0 h 209"/>
                  <a:gd name="T26" fmla="*/ 9 w 302"/>
                  <a:gd name="T27" fmla="*/ 0 h 2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2"/>
                  <a:gd name="T43" fmla="*/ 0 h 209"/>
                  <a:gd name="T44" fmla="*/ 302 w 302"/>
                  <a:gd name="T45" fmla="*/ 209 h 20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2" h="209">
                    <a:moveTo>
                      <a:pt x="143" y="2"/>
                    </a:moveTo>
                    <a:lnTo>
                      <a:pt x="76" y="34"/>
                    </a:lnTo>
                    <a:lnTo>
                      <a:pt x="0" y="76"/>
                    </a:lnTo>
                    <a:lnTo>
                      <a:pt x="4" y="120"/>
                    </a:lnTo>
                    <a:lnTo>
                      <a:pt x="15" y="152"/>
                    </a:lnTo>
                    <a:lnTo>
                      <a:pt x="59" y="209"/>
                    </a:lnTo>
                    <a:lnTo>
                      <a:pt x="186" y="145"/>
                    </a:lnTo>
                    <a:lnTo>
                      <a:pt x="302" y="67"/>
                    </a:lnTo>
                    <a:lnTo>
                      <a:pt x="287" y="49"/>
                    </a:lnTo>
                    <a:lnTo>
                      <a:pt x="263" y="21"/>
                    </a:lnTo>
                    <a:lnTo>
                      <a:pt x="200" y="0"/>
                    </a:lnTo>
                    <a:lnTo>
                      <a:pt x="143" y="2"/>
                    </a:lnTo>
                    <a:close/>
                  </a:path>
                </a:pathLst>
              </a:custGeom>
              <a:solidFill>
                <a:srgbClr val="1C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399" name="Freeform 58"/>
              <p:cNvSpPr>
                <a:spLocks/>
              </p:cNvSpPr>
              <p:nvPr/>
            </p:nvSpPr>
            <p:spPr bwMode="auto">
              <a:xfrm>
                <a:off x="1535" y="3640"/>
                <a:ext cx="118" cy="104"/>
              </a:xfrm>
              <a:custGeom>
                <a:avLst/>
                <a:gdLst>
                  <a:gd name="T0" fmla="*/ 11 w 236"/>
                  <a:gd name="T1" fmla="*/ 0 h 209"/>
                  <a:gd name="T2" fmla="*/ 8 w 236"/>
                  <a:gd name="T3" fmla="*/ 1 h 209"/>
                  <a:gd name="T4" fmla="*/ 4 w 236"/>
                  <a:gd name="T5" fmla="*/ 3 h 209"/>
                  <a:gd name="T6" fmla="*/ 2 w 236"/>
                  <a:gd name="T7" fmla="*/ 6 h 209"/>
                  <a:gd name="T8" fmla="*/ 0 w 236"/>
                  <a:gd name="T9" fmla="*/ 8 h 209"/>
                  <a:gd name="T10" fmla="*/ 5 w 236"/>
                  <a:gd name="T11" fmla="*/ 13 h 209"/>
                  <a:gd name="T12" fmla="*/ 15 w 236"/>
                  <a:gd name="T13" fmla="*/ 7 h 209"/>
                  <a:gd name="T14" fmla="*/ 15 w 236"/>
                  <a:gd name="T15" fmla="*/ 5 h 209"/>
                  <a:gd name="T16" fmla="*/ 15 w 236"/>
                  <a:gd name="T17" fmla="*/ 3 h 209"/>
                  <a:gd name="T18" fmla="*/ 13 w 236"/>
                  <a:gd name="T19" fmla="*/ 2 h 209"/>
                  <a:gd name="T20" fmla="*/ 11 w 236"/>
                  <a:gd name="T21" fmla="*/ 0 h 209"/>
                  <a:gd name="T22" fmla="*/ 11 w 236"/>
                  <a:gd name="T23" fmla="*/ 0 h 209"/>
                  <a:gd name="T24" fmla="*/ 11 w 236"/>
                  <a:gd name="T25" fmla="*/ 0 h 20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36"/>
                  <a:gd name="T40" fmla="*/ 0 h 209"/>
                  <a:gd name="T41" fmla="*/ 236 w 236"/>
                  <a:gd name="T42" fmla="*/ 209 h 20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36" h="209">
                    <a:moveTo>
                      <a:pt x="168" y="0"/>
                    </a:moveTo>
                    <a:lnTo>
                      <a:pt x="114" y="20"/>
                    </a:lnTo>
                    <a:lnTo>
                      <a:pt x="50" y="58"/>
                    </a:lnTo>
                    <a:lnTo>
                      <a:pt x="19" y="106"/>
                    </a:lnTo>
                    <a:lnTo>
                      <a:pt x="0" y="136"/>
                    </a:lnTo>
                    <a:lnTo>
                      <a:pt x="73" y="209"/>
                    </a:lnTo>
                    <a:lnTo>
                      <a:pt x="236" y="121"/>
                    </a:lnTo>
                    <a:lnTo>
                      <a:pt x="236" y="87"/>
                    </a:lnTo>
                    <a:lnTo>
                      <a:pt x="225" y="62"/>
                    </a:lnTo>
                    <a:lnTo>
                      <a:pt x="202" y="32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4A68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400" name="Freeform 59"/>
              <p:cNvSpPr>
                <a:spLocks/>
              </p:cNvSpPr>
              <p:nvPr/>
            </p:nvSpPr>
            <p:spPr bwMode="auto">
              <a:xfrm>
                <a:off x="1343" y="3779"/>
                <a:ext cx="241" cy="259"/>
              </a:xfrm>
              <a:custGeom>
                <a:avLst/>
                <a:gdLst>
                  <a:gd name="T0" fmla="*/ 7 w 483"/>
                  <a:gd name="T1" fmla="*/ 0 h 521"/>
                  <a:gd name="T2" fmla="*/ 8 w 483"/>
                  <a:gd name="T3" fmla="*/ 7 h 521"/>
                  <a:gd name="T4" fmla="*/ 11 w 483"/>
                  <a:gd name="T5" fmla="*/ 10 h 521"/>
                  <a:gd name="T6" fmla="*/ 12 w 483"/>
                  <a:gd name="T7" fmla="*/ 12 h 521"/>
                  <a:gd name="T8" fmla="*/ 15 w 483"/>
                  <a:gd name="T9" fmla="*/ 10 h 521"/>
                  <a:gd name="T10" fmla="*/ 19 w 483"/>
                  <a:gd name="T11" fmla="*/ 12 h 521"/>
                  <a:gd name="T12" fmla="*/ 16 w 483"/>
                  <a:gd name="T13" fmla="*/ 15 h 521"/>
                  <a:gd name="T14" fmla="*/ 17 w 483"/>
                  <a:gd name="T15" fmla="*/ 17 h 521"/>
                  <a:gd name="T16" fmla="*/ 19 w 483"/>
                  <a:gd name="T17" fmla="*/ 20 h 521"/>
                  <a:gd name="T18" fmla="*/ 22 w 483"/>
                  <a:gd name="T19" fmla="*/ 23 h 521"/>
                  <a:gd name="T20" fmla="*/ 24 w 483"/>
                  <a:gd name="T21" fmla="*/ 26 h 521"/>
                  <a:gd name="T22" fmla="*/ 30 w 483"/>
                  <a:gd name="T23" fmla="*/ 29 h 521"/>
                  <a:gd name="T24" fmla="*/ 19 w 483"/>
                  <a:gd name="T25" fmla="*/ 26 h 521"/>
                  <a:gd name="T26" fmla="*/ 16 w 483"/>
                  <a:gd name="T27" fmla="*/ 24 h 521"/>
                  <a:gd name="T28" fmla="*/ 17 w 483"/>
                  <a:gd name="T29" fmla="*/ 27 h 521"/>
                  <a:gd name="T30" fmla="*/ 19 w 483"/>
                  <a:gd name="T31" fmla="*/ 30 h 521"/>
                  <a:gd name="T32" fmla="*/ 23 w 483"/>
                  <a:gd name="T33" fmla="*/ 31 h 521"/>
                  <a:gd name="T34" fmla="*/ 24 w 483"/>
                  <a:gd name="T35" fmla="*/ 31 h 521"/>
                  <a:gd name="T36" fmla="*/ 19 w 483"/>
                  <a:gd name="T37" fmla="*/ 32 h 521"/>
                  <a:gd name="T38" fmla="*/ 11 w 483"/>
                  <a:gd name="T39" fmla="*/ 32 h 521"/>
                  <a:gd name="T40" fmla="*/ 9 w 483"/>
                  <a:gd name="T41" fmla="*/ 31 h 521"/>
                  <a:gd name="T42" fmla="*/ 5 w 483"/>
                  <a:gd name="T43" fmla="*/ 28 h 521"/>
                  <a:gd name="T44" fmla="*/ 1 w 483"/>
                  <a:gd name="T45" fmla="*/ 25 h 521"/>
                  <a:gd name="T46" fmla="*/ 0 w 483"/>
                  <a:gd name="T47" fmla="*/ 22 h 521"/>
                  <a:gd name="T48" fmla="*/ 0 w 483"/>
                  <a:gd name="T49" fmla="*/ 20 h 521"/>
                  <a:gd name="T50" fmla="*/ 2 w 483"/>
                  <a:gd name="T51" fmla="*/ 17 h 521"/>
                  <a:gd name="T52" fmla="*/ 4 w 483"/>
                  <a:gd name="T53" fmla="*/ 14 h 521"/>
                  <a:gd name="T54" fmla="*/ 5 w 483"/>
                  <a:gd name="T55" fmla="*/ 13 h 521"/>
                  <a:gd name="T56" fmla="*/ 5 w 483"/>
                  <a:gd name="T57" fmla="*/ 4 h 521"/>
                  <a:gd name="T58" fmla="*/ 5 w 483"/>
                  <a:gd name="T59" fmla="*/ 1 h 521"/>
                  <a:gd name="T60" fmla="*/ 7 w 483"/>
                  <a:gd name="T61" fmla="*/ 0 h 521"/>
                  <a:gd name="T62" fmla="*/ 7 w 483"/>
                  <a:gd name="T63" fmla="*/ 0 h 521"/>
                  <a:gd name="T64" fmla="*/ 7 w 483"/>
                  <a:gd name="T65" fmla="*/ 0 h 52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83"/>
                  <a:gd name="T100" fmla="*/ 0 h 521"/>
                  <a:gd name="T101" fmla="*/ 483 w 483"/>
                  <a:gd name="T102" fmla="*/ 521 h 52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83" h="521">
                    <a:moveTo>
                      <a:pt x="112" y="0"/>
                    </a:moveTo>
                    <a:lnTo>
                      <a:pt x="135" y="116"/>
                    </a:lnTo>
                    <a:lnTo>
                      <a:pt x="181" y="173"/>
                    </a:lnTo>
                    <a:lnTo>
                      <a:pt x="206" y="200"/>
                    </a:lnTo>
                    <a:lnTo>
                      <a:pt x="245" y="169"/>
                    </a:lnTo>
                    <a:lnTo>
                      <a:pt x="312" y="194"/>
                    </a:lnTo>
                    <a:lnTo>
                      <a:pt x="259" y="243"/>
                    </a:lnTo>
                    <a:lnTo>
                      <a:pt x="274" y="283"/>
                    </a:lnTo>
                    <a:lnTo>
                      <a:pt x="308" y="333"/>
                    </a:lnTo>
                    <a:lnTo>
                      <a:pt x="352" y="382"/>
                    </a:lnTo>
                    <a:lnTo>
                      <a:pt x="396" y="416"/>
                    </a:lnTo>
                    <a:lnTo>
                      <a:pt x="483" y="464"/>
                    </a:lnTo>
                    <a:lnTo>
                      <a:pt x="318" y="426"/>
                    </a:lnTo>
                    <a:lnTo>
                      <a:pt x="259" y="397"/>
                    </a:lnTo>
                    <a:lnTo>
                      <a:pt x="280" y="445"/>
                    </a:lnTo>
                    <a:lnTo>
                      <a:pt x="314" y="481"/>
                    </a:lnTo>
                    <a:lnTo>
                      <a:pt x="375" y="504"/>
                    </a:lnTo>
                    <a:lnTo>
                      <a:pt x="388" y="511"/>
                    </a:lnTo>
                    <a:lnTo>
                      <a:pt x="318" y="517"/>
                    </a:lnTo>
                    <a:lnTo>
                      <a:pt x="185" y="521"/>
                    </a:lnTo>
                    <a:lnTo>
                      <a:pt x="154" y="500"/>
                    </a:lnTo>
                    <a:lnTo>
                      <a:pt x="90" y="453"/>
                    </a:lnTo>
                    <a:lnTo>
                      <a:pt x="25" y="401"/>
                    </a:lnTo>
                    <a:lnTo>
                      <a:pt x="0" y="365"/>
                    </a:lnTo>
                    <a:lnTo>
                      <a:pt x="15" y="329"/>
                    </a:lnTo>
                    <a:lnTo>
                      <a:pt x="44" y="278"/>
                    </a:lnTo>
                    <a:lnTo>
                      <a:pt x="71" y="230"/>
                    </a:lnTo>
                    <a:lnTo>
                      <a:pt x="82" y="211"/>
                    </a:lnTo>
                    <a:lnTo>
                      <a:pt x="86" y="69"/>
                    </a:lnTo>
                    <a:lnTo>
                      <a:pt x="90" y="19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401" name="Freeform 60"/>
              <p:cNvSpPr>
                <a:spLocks/>
              </p:cNvSpPr>
              <p:nvPr/>
            </p:nvSpPr>
            <p:spPr bwMode="auto">
              <a:xfrm>
                <a:off x="1366" y="3168"/>
                <a:ext cx="251" cy="171"/>
              </a:xfrm>
              <a:custGeom>
                <a:avLst/>
                <a:gdLst>
                  <a:gd name="T0" fmla="*/ 24 w 502"/>
                  <a:gd name="T1" fmla="*/ 21 h 342"/>
                  <a:gd name="T2" fmla="*/ 14 w 502"/>
                  <a:gd name="T3" fmla="*/ 21 h 342"/>
                  <a:gd name="T4" fmla="*/ 5 w 502"/>
                  <a:gd name="T5" fmla="*/ 22 h 342"/>
                  <a:gd name="T6" fmla="*/ 9 w 502"/>
                  <a:gd name="T7" fmla="*/ 12 h 342"/>
                  <a:gd name="T8" fmla="*/ 5 w 502"/>
                  <a:gd name="T9" fmla="*/ 7 h 342"/>
                  <a:gd name="T10" fmla="*/ 3 w 502"/>
                  <a:gd name="T11" fmla="*/ 3 h 342"/>
                  <a:gd name="T12" fmla="*/ 0 w 502"/>
                  <a:gd name="T13" fmla="*/ 0 h 342"/>
                  <a:gd name="T14" fmla="*/ 3 w 502"/>
                  <a:gd name="T15" fmla="*/ 3 h 342"/>
                  <a:gd name="T16" fmla="*/ 5 w 502"/>
                  <a:gd name="T17" fmla="*/ 5 h 342"/>
                  <a:gd name="T18" fmla="*/ 8 w 502"/>
                  <a:gd name="T19" fmla="*/ 7 h 342"/>
                  <a:gd name="T20" fmla="*/ 12 w 502"/>
                  <a:gd name="T21" fmla="*/ 10 h 342"/>
                  <a:gd name="T22" fmla="*/ 15 w 502"/>
                  <a:gd name="T23" fmla="*/ 12 h 342"/>
                  <a:gd name="T24" fmla="*/ 18 w 502"/>
                  <a:gd name="T25" fmla="*/ 14 h 342"/>
                  <a:gd name="T26" fmla="*/ 21 w 502"/>
                  <a:gd name="T27" fmla="*/ 14 h 342"/>
                  <a:gd name="T28" fmla="*/ 31 w 502"/>
                  <a:gd name="T29" fmla="*/ 15 h 342"/>
                  <a:gd name="T30" fmla="*/ 32 w 502"/>
                  <a:gd name="T31" fmla="*/ 21 h 342"/>
                  <a:gd name="T32" fmla="*/ 24 w 502"/>
                  <a:gd name="T33" fmla="*/ 21 h 342"/>
                  <a:gd name="T34" fmla="*/ 24 w 502"/>
                  <a:gd name="T35" fmla="*/ 21 h 342"/>
                  <a:gd name="T36" fmla="*/ 24 w 502"/>
                  <a:gd name="T37" fmla="*/ 21 h 34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02"/>
                  <a:gd name="T58" fmla="*/ 0 h 342"/>
                  <a:gd name="T59" fmla="*/ 502 w 502"/>
                  <a:gd name="T60" fmla="*/ 342 h 34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02" h="342">
                    <a:moveTo>
                      <a:pt x="370" y="330"/>
                    </a:moveTo>
                    <a:lnTo>
                      <a:pt x="213" y="321"/>
                    </a:lnTo>
                    <a:lnTo>
                      <a:pt x="70" y="342"/>
                    </a:lnTo>
                    <a:lnTo>
                      <a:pt x="131" y="192"/>
                    </a:lnTo>
                    <a:lnTo>
                      <a:pt x="80" y="102"/>
                    </a:lnTo>
                    <a:lnTo>
                      <a:pt x="40" y="43"/>
                    </a:lnTo>
                    <a:lnTo>
                      <a:pt x="0" y="0"/>
                    </a:lnTo>
                    <a:lnTo>
                      <a:pt x="36" y="34"/>
                    </a:lnTo>
                    <a:lnTo>
                      <a:pt x="76" y="68"/>
                    </a:lnTo>
                    <a:lnTo>
                      <a:pt x="125" y="106"/>
                    </a:lnTo>
                    <a:lnTo>
                      <a:pt x="178" y="146"/>
                    </a:lnTo>
                    <a:lnTo>
                      <a:pt x="234" y="182"/>
                    </a:lnTo>
                    <a:lnTo>
                      <a:pt x="285" y="209"/>
                    </a:lnTo>
                    <a:lnTo>
                      <a:pt x="331" y="222"/>
                    </a:lnTo>
                    <a:lnTo>
                      <a:pt x="496" y="239"/>
                    </a:lnTo>
                    <a:lnTo>
                      <a:pt x="502" y="321"/>
                    </a:lnTo>
                    <a:lnTo>
                      <a:pt x="370" y="330"/>
                    </a:lnTo>
                    <a:close/>
                  </a:path>
                </a:pathLst>
              </a:custGeom>
              <a:solidFill>
                <a:srgbClr val="BDCA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402" name="Freeform 61"/>
              <p:cNvSpPr>
                <a:spLocks/>
              </p:cNvSpPr>
              <p:nvPr/>
            </p:nvSpPr>
            <p:spPr bwMode="auto">
              <a:xfrm>
                <a:off x="1126" y="3074"/>
                <a:ext cx="336" cy="365"/>
              </a:xfrm>
              <a:custGeom>
                <a:avLst/>
                <a:gdLst>
                  <a:gd name="T0" fmla="*/ 0 w 673"/>
                  <a:gd name="T1" fmla="*/ 0 h 731"/>
                  <a:gd name="T2" fmla="*/ 20 w 673"/>
                  <a:gd name="T3" fmla="*/ 25 h 731"/>
                  <a:gd name="T4" fmla="*/ 42 w 673"/>
                  <a:gd name="T5" fmla="*/ 42 h 731"/>
                  <a:gd name="T6" fmla="*/ 41 w 673"/>
                  <a:gd name="T7" fmla="*/ 46 h 731"/>
                  <a:gd name="T8" fmla="*/ 18 w 673"/>
                  <a:gd name="T9" fmla="*/ 46 h 731"/>
                  <a:gd name="T10" fmla="*/ 1 w 673"/>
                  <a:gd name="T11" fmla="*/ 9 h 731"/>
                  <a:gd name="T12" fmla="*/ 0 w 673"/>
                  <a:gd name="T13" fmla="*/ 0 h 731"/>
                  <a:gd name="T14" fmla="*/ 0 w 673"/>
                  <a:gd name="T15" fmla="*/ 0 h 731"/>
                  <a:gd name="T16" fmla="*/ 0 w 673"/>
                  <a:gd name="T17" fmla="*/ 0 h 7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73"/>
                  <a:gd name="T28" fmla="*/ 0 h 731"/>
                  <a:gd name="T29" fmla="*/ 673 w 673"/>
                  <a:gd name="T30" fmla="*/ 731 h 7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73" h="731">
                    <a:moveTo>
                      <a:pt x="0" y="0"/>
                    </a:moveTo>
                    <a:lnTo>
                      <a:pt x="321" y="391"/>
                    </a:lnTo>
                    <a:lnTo>
                      <a:pt x="673" y="661"/>
                    </a:lnTo>
                    <a:lnTo>
                      <a:pt x="661" y="731"/>
                    </a:lnTo>
                    <a:lnTo>
                      <a:pt x="291" y="731"/>
                    </a:lnTo>
                    <a:lnTo>
                      <a:pt x="21" y="1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A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403" name="Freeform 62"/>
              <p:cNvSpPr>
                <a:spLocks/>
              </p:cNvSpPr>
              <p:nvPr/>
            </p:nvSpPr>
            <p:spPr bwMode="auto">
              <a:xfrm>
                <a:off x="777" y="3511"/>
                <a:ext cx="481" cy="327"/>
              </a:xfrm>
              <a:custGeom>
                <a:avLst/>
                <a:gdLst>
                  <a:gd name="T0" fmla="*/ 5 w 962"/>
                  <a:gd name="T1" fmla="*/ 14 h 656"/>
                  <a:gd name="T2" fmla="*/ 10 w 962"/>
                  <a:gd name="T3" fmla="*/ 19 h 656"/>
                  <a:gd name="T4" fmla="*/ 18 w 962"/>
                  <a:gd name="T5" fmla="*/ 9 h 656"/>
                  <a:gd name="T6" fmla="*/ 15 w 962"/>
                  <a:gd name="T7" fmla="*/ 17 h 656"/>
                  <a:gd name="T8" fmla="*/ 19 w 962"/>
                  <a:gd name="T9" fmla="*/ 17 h 656"/>
                  <a:gd name="T10" fmla="*/ 20 w 962"/>
                  <a:gd name="T11" fmla="*/ 14 h 656"/>
                  <a:gd name="T12" fmla="*/ 23 w 962"/>
                  <a:gd name="T13" fmla="*/ 10 h 656"/>
                  <a:gd name="T14" fmla="*/ 25 w 962"/>
                  <a:gd name="T15" fmla="*/ 7 h 656"/>
                  <a:gd name="T16" fmla="*/ 26 w 962"/>
                  <a:gd name="T17" fmla="*/ 5 h 656"/>
                  <a:gd name="T18" fmla="*/ 25 w 962"/>
                  <a:gd name="T19" fmla="*/ 11 h 656"/>
                  <a:gd name="T20" fmla="*/ 36 w 962"/>
                  <a:gd name="T21" fmla="*/ 9 h 656"/>
                  <a:gd name="T22" fmla="*/ 37 w 962"/>
                  <a:gd name="T23" fmla="*/ 7 h 656"/>
                  <a:gd name="T24" fmla="*/ 45 w 962"/>
                  <a:gd name="T25" fmla="*/ 6 h 656"/>
                  <a:gd name="T26" fmla="*/ 57 w 962"/>
                  <a:gd name="T27" fmla="*/ 0 h 656"/>
                  <a:gd name="T28" fmla="*/ 59 w 962"/>
                  <a:gd name="T29" fmla="*/ 9 h 656"/>
                  <a:gd name="T30" fmla="*/ 57 w 962"/>
                  <a:gd name="T31" fmla="*/ 10 h 656"/>
                  <a:gd name="T32" fmla="*/ 61 w 962"/>
                  <a:gd name="T33" fmla="*/ 24 h 656"/>
                  <a:gd name="T34" fmla="*/ 35 w 962"/>
                  <a:gd name="T35" fmla="*/ 40 h 656"/>
                  <a:gd name="T36" fmla="*/ 38 w 962"/>
                  <a:gd name="T37" fmla="*/ 34 h 656"/>
                  <a:gd name="T38" fmla="*/ 35 w 962"/>
                  <a:gd name="T39" fmla="*/ 33 h 656"/>
                  <a:gd name="T40" fmla="*/ 49 w 962"/>
                  <a:gd name="T41" fmla="*/ 29 h 656"/>
                  <a:gd name="T42" fmla="*/ 46 w 962"/>
                  <a:gd name="T43" fmla="*/ 27 h 656"/>
                  <a:gd name="T44" fmla="*/ 44 w 962"/>
                  <a:gd name="T45" fmla="*/ 25 h 656"/>
                  <a:gd name="T46" fmla="*/ 41 w 962"/>
                  <a:gd name="T47" fmla="*/ 23 h 656"/>
                  <a:gd name="T48" fmla="*/ 38 w 962"/>
                  <a:gd name="T49" fmla="*/ 21 h 656"/>
                  <a:gd name="T50" fmla="*/ 36 w 962"/>
                  <a:gd name="T51" fmla="*/ 19 h 656"/>
                  <a:gd name="T52" fmla="*/ 34 w 962"/>
                  <a:gd name="T53" fmla="*/ 17 h 656"/>
                  <a:gd name="T54" fmla="*/ 30 w 962"/>
                  <a:gd name="T55" fmla="*/ 15 h 656"/>
                  <a:gd name="T56" fmla="*/ 26 w 962"/>
                  <a:gd name="T57" fmla="*/ 16 h 656"/>
                  <a:gd name="T58" fmla="*/ 23 w 962"/>
                  <a:gd name="T59" fmla="*/ 21 h 656"/>
                  <a:gd name="T60" fmla="*/ 22 w 962"/>
                  <a:gd name="T61" fmla="*/ 26 h 656"/>
                  <a:gd name="T62" fmla="*/ 31 w 962"/>
                  <a:gd name="T63" fmla="*/ 30 h 656"/>
                  <a:gd name="T64" fmla="*/ 33 w 962"/>
                  <a:gd name="T65" fmla="*/ 33 h 656"/>
                  <a:gd name="T66" fmla="*/ 19 w 962"/>
                  <a:gd name="T67" fmla="*/ 40 h 656"/>
                  <a:gd name="T68" fmla="*/ 0 w 962"/>
                  <a:gd name="T69" fmla="*/ 24 h 656"/>
                  <a:gd name="T70" fmla="*/ 5 w 962"/>
                  <a:gd name="T71" fmla="*/ 14 h 656"/>
                  <a:gd name="T72" fmla="*/ 5 w 962"/>
                  <a:gd name="T73" fmla="*/ 14 h 656"/>
                  <a:gd name="T74" fmla="*/ 5 w 962"/>
                  <a:gd name="T75" fmla="*/ 14 h 65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62"/>
                  <a:gd name="T115" fmla="*/ 0 h 656"/>
                  <a:gd name="T116" fmla="*/ 962 w 962"/>
                  <a:gd name="T117" fmla="*/ 656 h 65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62" h="656">
                    <a:moveTo>
                      <a:pt x="69" y="230"/>
                    </a:moveTo>
                    <a:lnTo>
                      <a:pt x="145" y="306"/>
                    </a:lnTo>
                    <a:lnTo>
                      <a:pt x="283" y="154"/>
                    </a:lnTo>
                    <a:lnTo>
                      <a:pt x="232" y="278"/>
                    </a:lnTo>
                    <a:lnTo>
                      <a:pt x="293" y="272"/>
                    </a:lnTo>
                    <a:lnTo>
                      <a:pt x="314" y="236"/>
                    </a:lnTo>
                    <a:lnTo>
                      <a:pt x="354" y="173"/>
                    </a:lnTo>
                    <a:lnTo>
                      <a:pt x="392" y="114"/>
                    </a:lnTo>
                    <a:lnTo>
                      <a:pt x="407" y="87"/>
                    </a:lnTo>
                    <a:lnTo>
                      <a:pt x="397" y="188"/>
                    </a:lnTo>
                    <a:lnTo>
                      <a:pt x="561" y="156"/>
                    </a:lnTo>
                    <a:lnTo>
                      <a:pt x="582" y="112"/>
                    </a:lnTo>
                    <a:lnTo>
                      <a:pt x="709" y="108"/>
                    </a:lnTo>
                    <a:lnTo>
                      <a:pt x="909" y="0"/>
                    </a:lnTo>
                    <a:lnTo>
                      <a:pt x="930" y="146"/>
                    </a:lnTo>
                    <a:lnTo>
                      <a:pt x="909" y="167"/>
                    </a:lnTo>
                    <a:lnTo>
                      <a:pt x="962" y="392"/>
                    </a:lnTo>
                    <a:lnTo>
                      <a:pt x="557" y="656"/>
                    </a:lnTo>
                    <a:lnTo>
                      <a:pt x="608" y="559"/>
                    </a:lnTo>
                    <a:lnTo>
                      <a:pt x="553" y="542"/>
                    </a:lnTo>
                    <a:lnTo>
                      <a:pt x="772" y="471"/>
                    </a:lnTo>
                    <a:lnTo>
                      <a:pt x="734" y="445"/>
                    </a:lnTo>
                    <a:lnTo>
                      <a:pt x="696" y="416"/>
                    </a:lnTo>
                    <a:lnTo>
                      <a:pt x="652" y="382"/>
                    </a:lnTo>
                    <a:lnTo>
                      <a:pt x="608" y="348"/>
                    </a:lnTo>
                    <a:lnTo>
                      <a:pt x="569" y="317"/>
                    </a:lnTo>
                    <a:lnTo>
                      <a:pt x="529" y="278"/>
                    </a:lnTo>
                    <a:lnTo>
                      <a:pt x="475" y="249"/>
                    </a:lnTo>
                    <a:lnTo>
                      <a:pt x="405" y="257"/>
                    </a:lnTo>
                    <a:lnTo>
                      <a:pt x="365" y="350"/>
                    </a:lnTo>
                    <a:lnTo>
                      <a:pt x="350" y="420"/>
                    </a:lnTo>
                    <a:lnTo>
                      <a:pt x="491" y="496"/>
                    </a:lnTo>
                    <a:lnTo>
                      <a:pt x="519" y="538"/>
                    </a:lnTo>
                    <a:lnTo>
                      <a:pt x="293" y="656"/>
                    </a:lnTo>
                    <a:lnTo>
                      <a:pt x="0" y="399"/>
                    </a:lnTo>
                    <a:lnTo>
                      <a:pt x="69" y="230"/>
                    </a:lnTo>
                    <a:close/>
                  </a:path>
                </a:pathLst>
              </a:custGeom>
              <a:solidFill>
                <a:srgbClr val="96A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404" name="Freeform 63"/>
              <p:cNvSpPr>
                <a:spLocks/>
              </p:cNvSpPr>
              <p:nvPr/>
            </p:nvSpPr>
            <p:spPr bwMode="auto">
              <a:xfrm>
                <a:off x="756" y="3130"/>
                <a:ext cx="205" cy="456"/>
              </a:xfrm>
              <a:custGeom>
                <a:avLst/>
                <a:gdLst>
                  <a:gd name="T0" fmla="*/ 9 w 411"/>
                  <a:gd name="T1" fmla="*/ 0 h 916"/>
                  <a:gd name="T2" fmla="*/ 12 w 411"/>
                  <a:gd name="T3" fmla="*/ 9 h 916"/>
                  <a:gd name="T4" fmla="*/ 16 w 411"/>
                  <a:gd name="T5" fmla="*/ 19 h 916"/>
                  <a:gd name="T6" fmla="*/ 20 w 411"/>
                  <a:gd name="T7" fmla="*/ 20 h 916"/>
                  <a:gd name="T8" fmla="*/ 25 w 411"/>
                  <a:gd name="T9" fmla="*/ 23 h 916"/>
                  <a:gd name="T10" fmla="*/ 25 w 411"/>
                  <a:gd name="T11" fmla="*/ 26 h 916"/>
                  <a:gd name="T12" fmla="*/ 19 w 411"/>
                  <a:gd name="T13" fmla="*/ 24 h 916"/>
                  <a:gd name="T14" fmla="*/ 12 w 411"/>
                  <a:gd name="T15" fmla="*/ 24 h 916"/>
                  <a:gd name="T16" fmla="*/ 11 w 411"/>
                  <a:gd name="T17" fmla="*/ 33 h 916"/>
                  <a:gd name="T18" fmla="*/ 12 w 411"/>
                  <a:gd name="T19" fmla="*/ 40 h 916"/>
                  <a:gd name="T20" fmla="*/ 11 w 411"/>
                  <a:gd name="T21" fmla="*/ 49 h 916"/>
                  <a:gd name="T22" fmla="*/ 4 w 411"/>
                  <a:gd name="T23" fmla="*/ 58 h 916"/>
                  <a:gd name="T24" fmla="*/ 1 w 411"/>
                  <a:gd name="T25" fmla="*/ 58 h 916"/>
                  <a:gd name="T26" fmla="*/ 0 w 411"/>
                  <a:gd name="T27" fmla="*/ 39 h 916"/>
                  <a:gd name="T28" fmla="*/ 0 w 411"/>
                  <a:gd name="T29" fmla="*/ 18 h 916"/>
                  <a:gd name="T30" fmla="*/ 9 w 411"/>
                  <a:gd name="T31" fmla="*/ 0 h 916"/>
                  <a:gd name="T32" fmla="*/ 9 w 411"/>
                  <a:gd name="T33" fmla="*/ 0 h 916"/>
                  <a:gd name="T34" fmla="*/ 9 w 411"/>
                  <a:gd name="T35" fmla="*/ 0 h 91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11"/>
                  <a:gd name="T55" fmla="*/ 0 h 916"/>
                  <a:gd name="T56" fmla="*/ 411 w 411"/>
                  <a:gd name="T57" fmla="*/ 916 h 91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11" h="916">
                    <a:moveTo>
                      <a:pt x="156" y="0"/>
                    </a:moveTo>
                    <a:lnTo>
                      <a:pt x="202" y="131"/>
                    </a:lnTo>
                    <a:lnTo>
                      <a:pt x="266" y="291"/>
                    </a:lnTo>
                    <a:lnTo>
                      <a:pt x="327" y="308"/>
                    </a:lnTo>
                    <a:lnTo>
                      <a:pt x="401" y="353"/>
                    </a:lnTo>
                    <a:lnTo>
                      <a:pt x="411" y="414"/>
                    </a:lnTo>
                    <a:lnTo>
                      <a:pt x="318" y="384"/>
                    </a:lnTo>
                    <a:lnTo>
                      <a:pt x="198" y="380"/>
                    </a:lnTo>
                    <a:lnTo>
                      <a:pt x="185" y="519"/>
                    </a:lnTo>
                    <a:lnTo>
                      <a:pt x="198" y="629"/>
                    </a:lnTo>
                    <a:lnTo>
                      <a:pt x="183" y="775"/>
                    </a:lnTo>
                    <a:lnTo>
                      <a:pt x="69" y="914"/>
                    </a:lnTo>
                    <a:lnTo>
                      <a:pt x="25" y="916"/>
                    </a:lnTo>
                    <a:lnTo>
                      <a:pt x="0" y="623"/>
                    </a:lnTo>
                    <a:lnTo>
                      <a:pt x="8" y="273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96A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405" name="Freeform 64"/>
              <p:cNvSpPr>
                <a:spLocks/>
              </p:cNvSpPr>
              <p:nvPr/>
            </p:nvSpPr>
            <p:spPr bwMode="auto">
              <a:xfrm>
                <a:off x="780" y="2555"/>
                <a:ext cx="702" cy="608"/>
              </a:xfrm>
              <a:custGeom>
                <a:avLst/>
                <a:gdLst>
                  <a:gd name="T0" fmla="*/ 58 w 1405"/>
                  <a:gd name="T1" fmla="*/ 13 h 1212"/>
                  <a:gd name="T2" fmla="*/ 51 w 1405"/>
                  <a:gd name="T3" fmla="*/ 15 h 1212"/>
                  <a:gd name="T4" fmla="*/ 43 w 1405"/>
                  <a:gd name="T5" fmla="*/ 18 h 1212"/>
                  <a:gd name="T6" fmla="*/ 38 w 1405"/>
                  <a:gd name="T7" fmla="*/ 20 h 1212"/>
                  <a:gd name="T8" fmla="*/ 34 w 1405"/>
                  <a:gd name="T9" fmla="*/ 22 h 1212"/>
                  <a:gd name="T10" fmla="*/ 30 w 1405"/>
                  <a:gd name="T11" fmla="*/ 24 h 1212"/>
                  <a:gd name="T12" fmla="*/ 26 w 1405"/>
                  <a:gd name="T13" fmla="*/ 26 h 1212"/>
                  <a:gd name="T14" fmla="*/ 23 w 1405"/>
                  <a:gd name="T15" fmla="*/ 28 h 1212"/>
                  <a:gd name="T16" fmla="*/ 21 w 1405"/>
                  <a:gd name="T17" fmla="*/ 30 h 1212"/>
                  <a:gd name="T18" fmla="*/ 40 w 1405"/>
                  <a:gd name="T19" fmla="*/ 31 h 1212"/>
                  <a:gd name="T20" fmla="*/ 23 w 1405"/>
                  <a:gd name="T21" fmla="*/ 34 h 1212"/>
                  <a:gd name="T22" fmla="*/ 26 w 1405"/>
                  <a:gd name="T23" fmla="*/ 35 h 1212"/>
                  <a:gd name="T24" fmla="*/ 51 w 1405"/>
                  <a:gd name="T25" fmla="*/ 32 h 1212"/>
                  <a:gd name="T26" fmla="*/ 34 w 1405"/>
                  <a:gd name="T27" fmla="*/ 39 h 1212"/>
                  <a:gd name="T28" fmla="*/ 40 w 1405"/>
                  <a:gd name="T29" fmla="*/ 42 h 1212"/>
                  <a:gd name="T30" fmla="*/ 46 w 1405"/>
                  <a:gd name="T31" fmla="*/ 45 h 1212"/>
                  <a:gd name="T32" fmla="*/ 53 w 1405"/>
                  <a:gd name="T33" fmla="*/ 49 h 1212"/>
                  <a:gd name="T34" fmla="*/ 61 w 1405"/>
                  <a:gd name="T35" fmla="*/ 52 h 1212"/>
                  <a:gd name="T36" fmla="*/ 68 w 1405"/>
                  <a:gd name="T37" fmla="*/ 56 h 1212"/>
                  <a:gd name="T38" fmla="*/ 73 w 1405"/>
                  <a:gd name="T39" fmla="*/ 59 h 1212"/>
                  <a:gd name="T40" fmla="*/ 76 w 1405"/>
                  <a:gd name="T41" fmla="*/ 61 h 1212"/>
                  <a:gd name="T42" fmla="*/ 79 w 1405"/>
                  <a:gd name="T43" fmla="*/ 63 h 1212"/>
                  <a:gd name="T44" fmla="*/ 81 w 1405"/>
                  <a:gd name="T45" fmla="*/ 64 h 1212"/>
                  <a:gd name="T46" fmla="*/ 84 w 1405"/>
                  <a:gd name="T47" fmla="*/ 63 h 1212"/>
                  <a:gd name="T48" fmla="*/ 87 w 1405"/>
                  <a:gd name="T49" fmla="*/ 70 h 1212"/>
                  <a:gd name="T50" fmla="*/ 81 w 1405"/>
                  <a:gd name="T51" fmla="*/ 67 h 1212"/>
                  <a:gd name="T52" fmla="*/ 74 w 1405"/>
                  <a:gd name="T53" fmla="*/ 64 h 1212"/>
                  <a:gd name="T54" fmla="*/ 68 w 1405"/>
                  <a:gd name="T55" fmla="*/ 60 h 1212"/>
                  <a:gd name="T56" fmla="*/ 64 w 1405"/>
                  <a:gd name="T57" fmla="*/ 57 h 1212"/>
                  <a:gd name="T58" fmla="*/ 58 w 1405"/>
                  <a:gd name="T59" fmla="*/ 54 h 1212"/>
                  <a:gd name="T60" fmla="*/ 51 w 1405"/>
                  <a:gd name="T61" fmla="*/ 51 h 1212"/>
                  <a:gd name="T62" fmla="*/ 44 w 1405"/>
                  <a:gd name="T63" fmla="*/ 48 h 1212"/>
                  <a:gd name="T64" fmla="*/ 37 w 1405"/>
                  <a:gd name="T65" fmla="*/ 45 h 1212"/>
                  <a:gd name="T66" fmla="*/ 32 w 1405"/>
                  <a:gd name="T67" fmla="*/ 42 h 1212"/>
                  <a:gd name="T68" fmla="*/ 26 w 1405"/>
                  <a:gd name="T69" fmla="*/ 40 h 1212"/>
                  <a:gd name="T70" fmla="*/ 21 w 1405"/>
                  <a:gd name="T71" fmla="*/ 42 h 1212"/>
                  <a:gd name="T72" fmla="*/ 15 w 1405"/>
                  <a:gd name="T73" fmla="*/ 46 h 1212"/>
                  <a:gd name="T74" fmla="*/ 17 w 1405"/>
                  <a:gd name="T75" fmla="*/ 50 h 1212"/>
                  <a:gd name="T76" fmla="*/ 18 w 1405"/>
                  <a:gd name="T77" fmla="*/ 53 h 1212"/>
                  <a:gd name="T78" fmla="*/ 17 w 1405"/>
                  <a:gd name="T79" fmla="*/ 54 h 1212"/>
                  <a:gd name="T80" fmla="*/ 14 w 1405"/>
                  <a:gd name="T81" fmla="*/ 58 h 1212"/>
                  <a:gd name="T82" fmla="*/ 10 w 1405"/>
                  <a:gd name="T83" fmla="*/ 62 h 1212"/>
                  <a:gd name="T84" fmla="*/ 8 w 1405"/>
                  <a:gd name="T85" fmla="*/ 65 h 1212"/>
                  <a:gd name="T86" fmla="*/ 6 w 1405"/>
                  <a:gd name="T87" fmla="*/ 68 h 1212"/>
                  <a:gd name="T88" fmla="*/ 3 w 1405"/>
                  <a:gd name="T89" fmla="*/ 71 h 1212"/>
                  <a:gd name="T90" fmla="*/ 1 w 1405"/>
                  <a:gd name="T91" fmla="*/ 75 h 1212"/>
                  <a:gd name="T92" fmla="*/ 0 w 1405"/>
                  <a:gd name="T93" fmla="*/ 76 h 1212"/>
                  <a:gd name="T94" fmla="*/ 0 w 1405"/>
                  <a:gd name="T95" fmla="*/ 58 h 1212"/>
                  <a:gd name="T96" fmla="*/ 18 w 1405"/>
                  <a:gd name="T97" fmla="*/ 33 h 1212"/>
                  <a:gd name="T98" fmla="*/ 23 w 1405"/>
                  <a:gd name="T99" fmla="*/ 25 h 1212"/>
                  <a:gd name="T100" fmla="*/ 34 w 1405"/>
                  <a:gd name="T101" fmla="*/ 16 h 1212"/>
                  <a:gd name="T102" fmla="*/ 37 w 1405"/>
                  <a:gd name="T103" fmla="*/ 0 h 1212"/>
                  <a:gd name="T104" fmla="*/ 43 w 1405"/>
                  <a:gd name="T105" fmla="*/ 7 h 1212"/>
                  <a:gd name="T106" fmla="*/ 58 w 1405"/>
                  <a:gd name="T107" fmla="*/ 13 h 1212"/>
                  <a:gd name="T108" fmla="*/ 58 w 1405"/>
                  <a:gd name="T109" fmla="*/ 13 h 1212"/>
                  <a:gd name="T110" fmla="*/ 58 w 1405"/>
                  <a:gd name="T111" fmla="*/ 13 h 121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405"/>
                  <a:gd name="T169" fmla="*/ 0 h 1212"/>
                  <a:gd name="T170" fmla="*/ 1405 w 1405"/>
                  <a:gd name="T171" fmla="*/ 1212 h 121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405" h="1212">
                    <a:moveTo>
                      <a:pt x="939" y="207"/>
                    </a:moveTo>
                    <a:lnTo>
                      <a:pt x="829" y="239"/>
                    </a:lnTo>
                    <a:lnTo>
                      <a:pt x="690" y="273"/>
                    </a:lnTo>
                    <a:lnTo>
                      <a:pt x="614" y="306"/>
                    </a:lnTo>
                    <a:lnTo>
                      <a:pt x="551" y="338"/>
                    </a:lnTo>
                    <a:lnTo>
                      <a:pt x="486" y="374"/>
                    </a:lnTo>
                    <a:lnTo>
                      <a:pt x="424" y="410"/>
                    </a:lnTo>
                    <a:lnTo>
                      <a:pt x="372" y="443"/>
                    </a:lnTo>
                    <a:lnTo>
                      <a:pt x="340" y="473"/>
                    </a:lnTo>
                    <a:lnTo>
                      <a:pt x="648" y="488"/>
                    </a:lnTo>
                    <a:lnTo>
                      <a:pt x="380" y="530"/>
                    </a:lnTo>
                    <a:lnTo>
                      <a:pt x="429" y="560"/>
                    </a:lnTo>
                    <a:lnTo>
                      <a:pt x="817" y="511"/>
                    </a:lnTo>
                    <a:lnTo>
                      <a:pt x="547" y="608"/>
                    </a:lnTo>
                    <a:lnTo>
                      <a:pt x="644" y="657"/>
                    </a:lnTo>
                    <a:lnTo>
                      <a:pt x="745" y="709"/>
                    </a:lnTo>
                    <a:lnTo>
                      <a:pt x="861" y="768"/>
                    </a:lnTo>
                    <a:lnTo>
                      <a:pt x="981" y="830"/>
                    </a:lnTo>
                    <a:lnTo>
                      <a:pt x="1089" y="889"/>
                    </a:lnTo>
                    <a:lnTo>
                      <a:pt x="1175" y="937"/>
                    </a:lnTo>
                    <a:lnTo>
                      <a:pt x="1222" y="969"/>
                    </a:lnTo>
                    <a:lnTo>
                      <a:pt x="1268" y="998"/>
                    </a:lnTo>
                    <a:lnTo>
                      <a:pt x="1310" y="1009"/>
                    </a:lnTo>
                    <a:lnTo>
                      <a:pt x="1350" y="1007"/>
                    </a:lnTo>
                    <a:lnTo>
                      <a:pt x="1405" y="1108"/>
                    </a:lnTo>
                    <a:lnTo>
                      <a:pt x="1296" y="1060"/>
                    </a:lnTo>
                    <a:lnTo>
                      <a:pt x="1194" y="1009"/>
                    </a:lnTo>
                    <a:lnTo>
                      <a:pt x="1091" y="948"/>
                    </a:lnTo>
                    <a:lnTo>
                      <a:pt x="1024" y="910"/>
                    </a:lnTo>
                    <a:lnTo>
                      <a:pt x="933" y="863"/>
                    </a:lnTo>
                    <a:lnTo>
                      <a:pt x="825" y="809"/>
                    </a:lnTo>
                    <a:lnTo>
                      <a:pt x="713" y="756"/>
                    </a:lnTo>
                    <a:lnTo>
                      <a:pt x="604" y="707"/>
                    </a:lnTo>
                    <a:lnTo>
                      <a:pt x="515" y="667"/>
                    </a:lnTo>
                    <a:lnTo>
                      <a:pt x="429" y="629"/>
                    </a:lnTo>
                    <a:lnTo>
                      <a:pt x="340" y="661"/>
                    </a:lnTo>
                    <a:lnTo>
                      <a:pt x="253" y="720"/>
                    </a:lnTo>
                    <a:lnTo>
                      <a:pt x="279" y="792"/>
                    </a:lnTo>
                    <a:lnTo>
                      <a:pt x="302" y="838"/>
                    </a:lnTo>
                    <a:lnTo>
                      <a:pt x="279" y="861"/>
                    </a:lnTo>
                    <a:lnTo>
                      <a:pt x="226" y="918"/>
                    </a:lnTo>
                    <a:lnTo>
                      <a:pt x="171" y="981"/>
                    </a:lnTo>
                    <a:lnTo>
                      <a:pt x="139" y="1028"/>
                    </a:lnTo>
                    <a:lnTo>
                      <a:pt x="110" y="1074"/>
                    </a:lnTo>
                    <a:lnTo>
                      <a:pt x="63" y="1134"/>
                    </a:lnTo>
                    <a:lnTo>
                      <a:pt x="21" y="1188"/>
                    </a:lnTo>
                    <a:lnTo>
                      <a:pt x="0" y="1212"/>
                    </a:lnTo>
                    <a:lnTo>
                      <a:pt x="7" y="923"/>
                    </a:lnTo>
                    <a:lnTo>
                      <a:pt x="294" y="522"/>
                    </a:lnTo>
                    <a:lnTo>
                      <a:pt x="374" y="397"/>
                    </a:lnTo>
                    <a:lnTo>
                      <a:pt x="557" y="253"/>
                    </a:lnTo>
                    <a:lnTo>
                      <a:pt x="593" y="0"/>
                    </a:lnTo>
                    <a:lnTo>
                      <a:pt x="688" y="102"/>
                    </a:lnTo>
                    <a:lnTo>
                      <a:pt x="939" y="207"/>
                    </a:lnTo>
                    <a:close/>
                  </a:path>
                </a:pathLst>
              </a:custGeom>
              <a:solidFill>
                <a:srgbClr val="96A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406" name="Freeform 65"/>
              <p:cNvSpPr>
                <a:spLocks/>
              </p:cNvSpPr>
              <p:nvPr/>
            </p:nvSpPr>
            <p:spPr bwMode="auto">
              <a:xfrm>
                <a:off x="1413" y="2581"/>
                <a:ext cx="336" cy="149"/>
              </a:xfrm>
              <a:custGeom>
                <a:avLst/>
                <a:gdLst>
                  <a:gd name="T0" fmla="*/ 0 w 671"/>
                  <a:gd name="T1" fmla="*/ 0 h 298"/>
                  <a:gd name="T2" fmla="*/ 4 w 671"/>
                  <a:gd name="T3" fmla="*/ 15 h 298"/>
                  <a:gd name="T4" fmla="*/ 7 w 671"/>
                  <a:gd name="T5" fmla="*/ 11 h 298"/>
                  <a:gd name="T6" fmla="*/ 19 w 671"/>
                  <a:gd name="T7" fmla="*/ 19 h 298"/>
                  <a:gd name="T8" fmla="*/ 21 w 671"/>
                  <a:gd name="T9" fmla="*/ 15 h 298"/>
                  <a:gd name="T10" fmla="*/ 20 w 671"/>
                  <a:gd name="T11" fmla="*/ 10 h 298"/>
                  <a:gd name="T12" fmla="*/ 27 w 671"/>
                  <a:gd name="T13" fmla="*/ 17 h 298"/>
                  <a:gd name="T14" fmla="*/ 28 w 671"/>
                  <a:gd name="T15" fmla="*/ 12 h 298"/>
                  <a:gd name="T16" fmla="*/ 39 w 671"/>
                  <a:gd name="T17" fmla="*/ 13 h 298"/>
                  <a:gd name="T18" fmla="*/ 42 w 671"/>
                  <a:gd name="T19" fmla="*/ 9 h 298"/>
                  <a:gd name="T20" fmla="*/ 25 w 671"/>
                  <a:gd name="T21" fmla="*/ 6 h 298"/>
                  <a:gd name="T22" fmla="*/ 20 w 671"/>
                  <a:gd name="T23" fmla="*/ 7 h 298"/>
                  <a:gd name="T24" fmla="*/ 10 w 671"/>
                  <a:gd name="T25" fmla="*/ 5 h 298"/>
                  <a:gd name="T26" fmla="*/ 5 w 671"/>
                  <a:gd name="T27" fmla="*/ 5 h 298"/>
                  <a:gd name="T28" fmla="*/ 0 w 671"/>
                  <a:gd name="T29" fmla="*/ 0 h 298"/>
                  <a:gd name="T30" fmla="*/ 0 w 671"/>
                  <a:gd name="T31" fmla="*/ 0 h 298"/>
                  <a:gd name="T32" fmla="*/ 0 w 671"/>
                  <a:gd name="T33" fmla="*/ 0 h 29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1"/>
                  <a:gd name="T52" fmla="*/ 0 h 298"/>
                  <a:gd name="T53" fmla="*/ 671 w 671"/>
                  <a:gd name="T54" fmla="*/ 298 h 29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1" h="298">
                    <a:moveTo>
                      <a:pt x="0" y="0"/>
                    </a:moveTo>
                    <a:lnTo>
                      <a:pt x="49" y="228"/>
                    </a:lnTo>
                    <a:lnTo>
                      <a:pt x="104" y="173"/>
                    </a:lnTo>
                    <a:lnTo>
                      <a:pt x="291" y="298"/>
                    </a:lnTo>
                    <a:lnTo>
                      <a:pt x="325" y="228"/>
                    </a:lnTo>
                    <a:lnTo>
                      <a:pt x="306" y="160"/>
                    </a:lnTo>
                    <a:lnTo>
                      <a:pt x="430" y="264"/>
                    </a:lnTo>
                    <a:lnTo>
                      <a:pt x="437" y="181"/>
                    </a:lnTo>
                    <a:lnTo>
                      <a:pt x="623" y="202"/>
                    </a:lnTo>
                    <a:lnTo>
                      <a:pt x="671" y="139"/>
                    </a:lnTo>
                    <a:lnTo>
                      <a:pt x="395" y="84"/>
                    </a:lnTo>
                    <a:lnTo>
                      <a:pt x="312" y="97"/>
                    </a:lnTo>
                    <a:lnTo>
                      <a:pt x="146" y="70"/>
                    </a:lnTo>
                    <a:lnTo>
                      <a:pt x="70" y="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A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407" name="Freeform 66"/>
              <p:cNvSpPr>
                <a:spLocks/>
              </p:cNvSpPr>
              <p:nvPr/>
            </p:nvSpPr>
            <p:spPr bwMode="auto">
              <a:xfrm>
                <a:off x="1835" y="2775"/>
                <a:ext cx="776" cy="436"/>
              </a:xfrm>
              <a:custGeom>
                <a:avLst/>
                <a:gdLst>
                  <a:gd name="T0" fmla="*/ 0 w 1551"/>
                  <a:gd name="T1" fmla="*/ 17 h 872"/>
                  <a:gd name="T2" fmla="*/ 5 w 1551"/>
                  <a:gd name="T3" fmla="*/ 14 h 872"/>
                  <a:gd name="T4" fmla="*/ 8 w 1551"/>
                  <a:gd name="T5" fmla="*/ 12 h 872"/>
                  <a:gd name="T6" fmla="*/ 12 w 1551"/>
                  <a:gd name="T7" fmla="*/ 9 h 872"/>
                  <a:gd name="T8" fmla="*/ 16 w 1551"/>
                  <a:gd name="T9" fmla="*/ 6 h 872"/>
                  <a:gd name="T10" fmla="*/ 20 w 1551"/>
                  <a:gd name="T11" fmla="*/ 3 h 872"/>
                  <a:gd name="T12" fmla="*/ 23 w 1551"/>
                  <a:gd name="T13" fmla="*/ 0 h 872"/>
                  <a:gd name="T14" fmla="*/ 9 w 1551"/>
                  <a:gd name="T15" fmla="*/ 14 h 872"/>
                  <a:gd name="T16" fmla="*/ 16 w 1551"/>
                  <a:gd name="T17" fmla="*/ 16 h 872"/>
                  <a:gd name="T18" fmla="*/ 9 w 1551"/>
                  <a:gd name="T19" fmla="*/ 25 h 872"/>
                  <a:gd name="T20" fmla="*/ 20 w 1551"/>
                  <a:gd name="T21" fmla="*/ 24 h 872"/>
                  <a:gd name="T22" fmla="*/ 19 w 1551"/>
                  <a:gd name="T23" fmla="*/ 35 h 872"/>
                  <a:gd name="T24" fmla="*/ 21 w 1551"/>
                  <a:gd name="T25" fmla="*/ 40 h 872"/>
                  <a:gd name="T26" fmla="*/ 26 w 1551"/>
                  <a:gd name="T27" fmla="*/ 36 h 872"/>
                  <a:gd name="T28" fmla="*/ 26 w 1551"/>
                  <a:gd name="T29" fmla="*/ 27 h 872"/>
                  <a:gd name="T30" fmla="*/ 27 w 1551"/>
                  <a:gd name="T31" fmla="*/ 21 h 872"/>
                  <a:gd name="T32" fmla="*/ 28 w 1551"/>
                  <a:gd name="T33" fmla="*/ 19 h 872"/>
                  <a:gd name="T34" fmla="*/ 30 w 1551"/>
                  <a:gd name="T35" fmla="*/ 21 h 872"/>
                  <a:gd name="T36" fmla="*/ 30 w 1551"/>
                  <a:gd name="T37" fmla="*/ 26 h 872"/>
                  <a:gd name="T38" fmla="*/ 31 w 1551"/>
                  <a:gd name="T39" fmla="*/ 33 h 872"/>
                  <a:gd name="T40" fmla="*/ 37 w 1551"/>
                  <a:gd name="T41" fmla="*/ 21 h 872"/>
                  <a:gd name="T42" fmla="*/ 32 w 1551"/>
                  <a:gd name="T43" fmla="*/ 40 h 872"/>
                  <a:gd name="T44" fmla="*/ 44 w 1551"/>
                  <a:gd name="T45" fmla="*/ 23 h 872"/>
                  <a:gd name="T46" fmla="*/ 44 w 1551"/>
                  <a:gd name="T47" fmla="*/ 43 h 872"/>
                  <a:gd name="T48" fmla="*/ 43 w 1551"/>
                  <a:gd name="T49" fmla="*/ 47 h 872"/>
                  <a:gd name="T50" fmla="*/ 48 w 1551"/>
                  <a:gd name="T51" fmla="*/ 41 h 872"/>
                  <a:gd name="T52" fmla="*/ 48 w 1551"/>
                  <a:gd name="T53" fmla="*/ 25 h 872"/>
                  <a:gd name="T54" fmla="*/ 50 w 1551"/>
                  <a:gd name="T55" fmla="*/ 45 h 872"/>
                  <a:gd name="T56" fmla="*/ 59 w 1551"/>
                  <a:gd name="T57" fmla="*/ 20 h 872"/>
                  <a:gd name="T58" fmla="*/ 55 w 1551"/>
                  <a:gd name="T59" fmla="*/ 43 h 872"/>
                  <a:gd name="T60" fmla="*/ 77 w 1551"/>
                  <a:gd name="T61" fmla="*/ 38 h 872"/>
                  <a:gd name="T62" fmla="*/ 83 w 1551"/>
                  <a:gd name="T63" fmla="*/ 39 h 872"/>
                  <a:gd name="T64" fmla="*/ 86 w 1551"/>
                  <a:gd name="T65" fmla="*/ 43 h 872"/>
                  <a:gd name="T66" fmla="*/ 97 w 1551"/>
                  <a:gd name="T67" fmla="*/ 47 h 872"/>
                  <a:gd name="T68" fmla="*/ 90 w 1551"/>
                  <a:gd name="T69" fmla="*/ 53 h 872"/>
                  <a:gd name="T70" fmla="*/ 68 w 1551"/>
                  <a:gd name="T71" fmla="*/ 55 h 872"/>
                  <a:gd name="T72" fmla="*/ 69 w 1551"/>
                  <a:gd name="T73" fmla="*/ 51 h 872"/>
                  <a:gd name="T74" fmla="*/ 74 w 1551"/>
                  <a:gd name="T75" fmla="*/ 45 h 872"/>
                  <a:gd name="T76" fmla="*/ 53 w 1551"/>
                  <a:gd name="T77" fmla="*/ 47 h 872"/>
                  <a:gd name="T78" fmla="*/ 38 w 1551"/>
                  <a:gd name="T79" fmla="*/ 48 h 872"/>
                  <a:gd name="T80" fmla="*/ 41 w 1551"/>
                  <a:gd name="T81" fmla="*/ 52 h 872"/>
                  <a:gd name="T82" fmla="*/ 52 w 1551"/>
                  <a:gd name="T83" fmla="*/ 54 h 872"/>
                  <a:gd name="T84" fmla="*/ 40 w 1551"/>
                  <a:gd name="T85" fmla="*/ 55 h 872"/>
                  <a:gd name="T86" fmla="*/ 31 w 1551"/>
                  <a:gd name="T87" fmla="*/ 49 h 872"/>
                  <a:gd name="T88" fmla="*/ 14 w 1551"/>
                  <a:gd name="T89" fmla="*/ 44 h 872"/>
                  <a:gd name="T90" fmla="*/ 10 w 1551"/>
                  <a:gd name="T91" fmla="*/ 35 h 872"/>
                  <a:gd name="T92" fmla="*/ 4 w 1551"/>
                  <a:gd name="T93" fmla="*/ 22 h 872"/>
                  <a:gd name="T94" fmla="*/ 0 w 1551"/>
                  <a:gd name="T95" fmla="*/ 17 h 872"/>
                  <a:gd name="T96" fmla="*/ 0 w 1551"/>
                  <a:gd name="T97" fmla="*/ 17 h 872"/>
                  <a:gd name="T98" fmla="*/ 0 w 1551"/>
                  <a:gd name="T99" fmla="*/ 17 h 87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551"/>
                  <a:gd name="T151" fmla="*/ 0 h 872"/>
                  <a:gd name="T152" fmla="*/ 1551 w 1551"/>
                  <a:gd name="T153" fmla="*/ 872 h 87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551" h="872">
                    <a:moveTo>
                      <a:pt x="0" y="270"/>
                    </a:moveTo>
                    <a:lnTo>
                      <a:pt x="68" y="222"/>
                    </a:lnTo>
                    <a:lnTo>
                      <a:pt x="127" y="178"/>
                    </a:lnTo>
                    <a:lnTo>
                      <a:pt x="190" y="131"/>
                    </a:lnTo>
                    <a:lnTo>
                      <a:pt x="255" y="82"/>
                    </a:lnTo>
                    <a:lnTo>
                      <a:pt x="308" y="40"/>
                    </a:lnTo>
                    <a:lnTo>
                      <a:pt x="361" y="0"/>
                    </a:lnTo>
                    <a:lnTo>
                      <a:pt x="139" y="215"/>
                    </a:lnTo>
                    <a:lnTo>
                      <a:pt x="243" y="247"/>
                    </a:lnTo>
                    <a:lnTo>
                      <a:pt x="139" y="395"/>
                    </a:lnTo>
                    <a:lnTo>
                      <a:pt x="319" y="374"/>
                    </a:lnTo>
                    <a:lnTo>
                      <a:pt x="291" y="547"/>
                    </a:lnTo>
                    <a:lnTo>
                      <a:pt x="333" y="631"/>
                    </a:lnTo>
                    <a:lnTo>
                      <a:pt x="416" y="568"/>
                    </a:lnTo>
                    <a:lnTo>
                      <a:pt x="414" y="431"/>
                    </a:lnTo>
                    <a:lnTo>
                      <a:pt x="422" y="336"/>
                    </a:lnTo>
                    <a:lnTo>
                      <a:pt x="443" y="291"/>
                    </a:lnTo>
                    <a:lnTo>
                      <a:pt x="468" y="325"/>
                    </a:lnTo>
                    <a:lnTo>
                      <a:pt x="479" y="407"/>
                    </a:lnTo>
                    <a:lnTo>
                      <a:pt x="485" y="526"/>
                    </a:lnTo>
                    <a:lnTo>
                      <a:pt x="582" y="332"/>
                    </a:lnTo>
                    <a:lnTo>
                      <a:pt x="506" y="637"/>
                    </a:lnTo>
                    <a:lnTo>
                      <a:pt x="692" y="367"/>
                    </a:lnTo>
                    <a:lnTo>
                      <a:pt x="692" y="673"/>
                    </a:lnTo>
                    <a:lnTo>
                      <a:pt x="686" y="741"/>
                    </a:lnTo>
                    <a:lnTo>
                      <a:pt x="762" y="652"/>
                    </a:lnTo>
                    <a:lnTo>
                      <a:pt x="768" y="388"/>
                    </a:lnTo>
                    <a:lnTo>
                      <a:pt x="797" y="707"/>
                    </a:lnTo>
                    <a:lnTo>
                      <a:pt x="935" y="319"/>
                    </a:lnTo>
                    <a:lnTo>
                      <a:pt x="865" y="673"/>
                    </a:lnTo>
                    <a:lnTo>
                      <a:pt x="1226" y="602"/>
                    </a:lnTo>
                    <a:lnTo>
                      <a:pt x="1316" y="616"/>
                    </a:lnTo>
                    <a:lnTo>
                      <a:pt x="1371" y="678"/>
                    </a:lnTo>
                    <a:lnTo>
                      <a:pt x="1551" y="749"/>
                    </a:lnTo>
                    <a:lnTo>
                      <a:pt x="1433" y="838"/>
                    </a:lnTo>
                    <a:lnTo>
                      <a:pt x="1080" y="867"/>
                    </a:lnTo>
                    <a:lnTo>
                      <a:pt x="1101" y="804"/>
                    </a:lnTo>
                    <a:lnTo>
                      <a:pt x="1177" y="707"/>
                    </a:lnTo>
                    <a:lnTo>
                      <a:pt x="844" y="749"/>
                    </a:lnTo>
                    <a:lnTo>
                      <a:pt x="603" y="754"/>
                    </a:lnTo>
                    <a:lnTo>
                      <a:pt x="652" y="830"/>
                    </a:lnTo>
                    <a:lnTo>
                      <a:pt x="831" y="859"/>
                    </a:lnTo>
                    <a:lnTo>
                      <a:pt x="637" y="872"/>
                    </a:lnTo>
                    <a:lnTo>
                      <a:pt x="485" y="783"/>
                    </a:lnTo>
                    <a:lnTo>
                      <a:pt x="222" y="699"/>
                    </a:lnTo>
                    <a:lnTo>
                      <a:pt x="152" y="555"/>
                    </a:lnTo>
                    <a:lnTo>
                      <a:pt x="63" y="346"/>
                    </a:lnTo>
                    <a:lnTo>
                      <a:pt x="0" y="270"/>
                    </a:lnTo>
                    <a:close/>
                  </a:path>
                </a:pathLst>
              </a:custGeom>
              <a:solidFill>
                <a:srgbClr val="96A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408" name="Freeform 67"/>
              <p:cNvSpPr>
                <a:spLocks/>
              </p:cNvSpPr>
              <p:nvPr/>
            </p:nvSpPr>
            <p:spPr bwMode="auto">
              <a:xfrm>
                <a:off x="1334" y="3662"/>
                <a:ext cx="224" cy="82"/>
              </a:xfrm>
              <a:custGeom>
                <a:avLst/>
                <a:gdLst>
                  <a:gd name="T0" fmla="*/ 0 w 443"/>
                  <a:gd name="T1" fmla="*/ 3 h 166"/>
                  <a:gd name="T2" fmla="*/ 13 w 443"/>
                  <a:gd name="T3" fmla="*/ 4 h 166"/>
                  <a:gd name="T4" fmla="*/ 16 w 443"/>
                  <a:gd name="T5" fmla="*/ 10 h 166"/>
                  <a:gd name="T6" fmla="*/ 28 w 443"/>
                  <a:gd name="T7" fmla="*/ 3 h 166"/>
                  <a:gd name="T8" fmla="*/ 10 w 443"/>
                  <a:gd name="T9" fmla="*/ 0 h 166"/>
                  <a:gd name="T10" fmla="*/ 4 w 443"/>
                  <a:gd name="T11" fmla="*/ 0 h 166"/>
                  <a:gd name="T12" fmla="*/ 0 w 443"/>
                  <a:gd name="T13" fmla="*/ 3 h 166"/>
                  <a:gd name="T14" fmla="*/ 0 w 443"/>
                  <a:gd name="T15" fmla="*/ 3 h 166"/>
                  <a:gd name="T16" fmla="*/ 0 w 443"/>
                  <a:gd name="T17" fmla="*/ 3 h 1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43"/>
                  <a:gd name="T28" fmla="*/ 0 h 166"/>
                  <a:gd name="T29" fmla="*/ 443 w 443"/>
                  <a:gd name="T30" fmla="*/ 166 h 1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43" h="166">
                    <a:moveTo>
                      <a:pt x="0" y="48"/>
                    </a:moveTo>
                    <a:lnTo>
                      <a:pt x="200" y="76"/>
                    </a:lnTo>
                    <a:lnTo>
                      <a:pt x="242" y="166"/>
                    </a:lnTo>
                    <a:lnTo>
                      <a:pt x="443" y="48"/>
                    </a:lnTo>
                    <a:lnTo>
                      <a:pt x="145" y="0"/>
                    </a:lnTo>
                    <a:lnTo>
                      <a:pt x="55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96A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409" name="Freeform 68"/>
              <p:cNvSpPr>
                <a:spLocks/>
              </p:cNvSpPr>
              <p:nvPr/>
            </p:nvSpPr>
            <p:spPr bwMode="auto">
              <a:xfrm>
                <a:off x="1195" y="3744"/>
                <a:ext cx="247" cy="129"/>
              </a:xfrm>
              <a:custGeom>
                <a:avLst/>
                <a:gdLst>
                  <a:gd name="T0" fmla="*/ 0 w 494"/>
                  <a:gd name="T1" fmla="*/ 0 h 256"/>
                  <a:gd name="T2" fmla="*/ 2 w 494"/>
                  <a:gd name="T3" fmla="*/ 4 h 256"/>
                  <a:gd name="T4" fmla="*/ 2 w 494"/>
                  <a:gd name="T5" fmla="*/ 8 h 256"/>
                  <a:gd name="T6" fmla="*/ 9 w 494"/>
                  <a:gd name="T7" fmla="*/ 17 h 256"/>
                  <a:gd name="T8" fmla="*/ 23 w 494"/>
                  <a:gd name="T9" fmla="*/ 15 h 256"/>
                  <a:gd name="T10" fmla="*/ 24 w 494"/>
                  <a:gd name="T11" fmla="*/ 9 h 256"/>
                  <a:gd name="T12" fmla="*/ 20 w 494"/>
                  <a:gd name="T13" fmla="*/ 11 h 256"/>
                  <a:gd name="T14" fmla="*/ 13 w 494"/>
                  <a:gd name="T15" fmla="*/ 14 h 256"/>
                  <a:gd name="T16" fmla="*/ 31 w 494"/>
                  <a:gd name="T17" fmla="*/ 0 h 256"/>
                  <a:gd name="T18" fmla="*/ 15 w 494"/>
                  <a:gd name="T19" fmla="*/ 8 h 256"/>
                  <a:gd name="T20" fmla="*/ 0 w 494"/>
                  <a:gd name="T21" fmla="*/ 0 h 256"/>
                  <a:gd name="T22" fmla="*/ 0 w 494"/>
                  <a:gd name="T23" fmla="*/ 0 h 256"/>
                  <a:gd name="T24" fmla="*/ 0 w 494"/>
                  <a:gd name="T25" fmla="*/ 0 h 25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94"/>
                  <a:gd name="T40" fmla="*/ 0 h 256"/>
                  <a:gd name="T41" fmla="*/ 494 w 494"/>
                  <a:gd name="T42" fmla="*/ 256 h 25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94" h="256">
                    <a:moveTo>
                      <a:pt x="0" y="0"/>
                    </a:moveTo>
                    <a:lnTo>
                      <a:pt x="26" y="64"/>
                    </a:lnTo>
                    <a:lnTo>
                      <a:pt x="28" y="117"/>
                    </a:lnTo>
                    <a:lnTo>
                      <a:pt x="144" y="256"/>
                    </a:lnTo>
                    <a:lnTo>
                      <a:pt x="353" y="230"/>
                    </a:lnTo>
                    <a:lnTo>
                      <a:pt x="380" y="140"/>
                    </a:lnTo>
                    <a:lnTo>
                      <a:pt x="308" y="171"/>
                    </a:lnTo>
                    <a:lnTo>
                      <a:pt x="193" y="222"/>
                    </a:lnTo>
                    <a:lnTo>
                      <a:pt x="494" y="0"/>
                    </a:lnTo>
                    <a:lnTo>
                      <a:pt x="233" y="1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A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410" name="Freeform 69"/>
              <p:cNvSpPr>
                <a:spLocks/>
              </p:cNvSpPr>
              <p:nvPr/>
            </p:nvSpPr>
            <p:spPr bwMode="auto">
              <a:xfrm>
                <a:off x="2716" y="3019"/>
                <a:ext cx="374" cy="453"/>
              </a:xfrm>
              <a:custGeom>
                <a:avLst/>
                <a:gdLst>
                  <a:gd name="T0" fmla="*/ 4 w 748"/>
                  <a:gd name="T1" fmla="*/ 3 h 907"/>
                  <a:gd name="T2" fmla="*/ 1 w 748"/>
                  <a:gd name="T3" fmla="*/ 6 h 907"/>
                  <a:gd name="T4" fmla="*/ 0 w 748"/>
                  <a:gd name="T5" fmla="*/ 9 h 907"/>
                  <a:gd name="T6" fmla="*/ 1 w 748"/>
                  <a:gd name="T7" fmla="*/ 12 h 907"/>
                  <a:gd name="T8" fmla="*/ 3 w 748"/>
                  <a:gd name="T9" fmla="*/ 17 h 907"/>
                  <a:gd name="T10" fmla="*/ 4 w 748"/>
                  <a:gd name="T11" fmla="*/ 22 h 907"/>
                  <a:gd name="T12" fmla="*/ 2 w 748"/>
                  <a:gd name="T13" fmla="*/ 31 h 907"/>
                  <a:gd name="T14" fmla="*/ 7 w 748"/>
                  <a:gd name="T15" fmla="*/ 48 h 907"/>
                  <a:gd name="T16" fmla="*/ 10 w 748"/>
                  <a:gd name="T17" fmla="*/ 53 h 907"/>
                  <a:gd name="T18" fmla="*/ 15 w 748"/>
                  <a:gd name="T19" fmla="*/ 53 h 907"/>
                  <a:gd name="T20" fmla="*/ 16 w 748"/>
                  <a:gd name="T21" fmla="*/ 47 h 907"/>
                  <a:gd name="T22" fmla="*/ 15 w 748"/>
                  <a:gd name="T23" fmla="*/ 35 h 907"/>
                  <a:gd name="T24" fmla="*/ 16 w 748"/>
                  <a:gd name="T25" fmla="*/ 33 h 907"/>
                  <a:gd name="T26" fmla="*/ 21 w 748"/>
                  <a:gd name="T27" fmla="*/ 32 h 907"/>
                  <a:gd name="T28" fmla="*/ 27 w 748"/>
                  <a:gd name="T29" fmla="*/ 35 h 907"/>
                  <a:gd name="T30" fmla="*/ 31 w 748"/>
                  <a:gd name="T31" fmla="*/ 37 h 907"/>
                  <a:gd name="T32" fmla="*/ 38 w 748"/>
                  <a:gd name="T33" fmla="*/ 45 h 907"/>
                  <a:gd name="T34" fmla="*/ 41 w 748"/>
                  <a:gd name="T35" fmla="*/ 49 h 907"/>
                  <a:gd name="T36" fmla="*/ 41 w 748"/>
                  <a:gd name="T37" fmla="*/ 53 h 907"/>
                  <a:gd name="T38" fmla="*/ 43 w 748"/>
                  <a:gd name="T39" fmla="*/ 56 h 907"/>
                  <a:gd name="T40" fmla="*/ 44 w 748"/>
                  <a:gd name="T41" fmla="*/ 56 h 907"/>
                  <a:gd name="T42" fmla="*/ 46 w 748"/>
                  <a:gd name="T43" fmla="*/ 52 h 907"/>
                  <a:gd name="T44" fmla="*/ 46 w 748"/>
                  <a:gd name="T45" fmla="*/ 44 h 907"/>
                  <a:gd name="T46" fmla="*/ 47 w 748"/>
                  <a:gd name="T47" fmla="*/ 38 h 907"/>
                  <a:gd name="T48" fmla="*/ 46 w 748"/>
                  <a:gd name="T49" fmla="*/ 36 h 907"/>
                  <a:gd name="T50" fmla="*/ 47 w 748"/>
                  <a:gd name="T51" fmla="*/ 33 h 907"/>
                  <a:gd name="T52" fmla="*/ 46 w 748"/>
                  <a:gd name="T53" fmla="*/ 28 h 907"/>
                  <a:gd name="T54" fmla="*/ 44 w 748"/>
                  <a:gd name="T55" fmla="*/ 26 h 907"/>
                  <a:gd name="T56" fmla="*/ 40 w 748"/>
                  <a:gd name="T57" fmla="*/ 19 h 907"/>
                  <a:gd name="T58" fmla="*/ 38 w 748"/>
                  <a:gd name="T59" fmla="*/ 15 h 907"/>
                  <a:gd name="T60" fmla="*/ 23 w 748"/>
                  <a:gd name="T61" fmla="*/ 7 h 907"/>
                  <a:gd name="T62" fmla="*/ 14 w 748"/>
                  <a:gd name="T63" fmla="*/ 0 h 907"/>
                  <a:gd name="T64" fmla="*/ 11 w 748"/>
                  <a:gd name="T65" fmla="*/ 0 h 907"/>
                  <a:gd name="T66" fmla="*/ 9 w 748"/>
                  <a:gd name="T67" fmla="*/ 2 h 907"/>
                  <a:gd name="T68" fmla="*/ 4 w 748"/>
                  <a:gd name="T69" fmla="*/ 3 h 907"/>
                  <a:gd name="T70" fmla="*/ 4 w 748"/>
                  <a:gd name="T71" fmla="*/ 3 h 907"/>
                  <a:gd name="T72" fmla="*/ 4 w 748"/>
                  <a:gd name="T73" fmla="*/ 3 h 90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48"/>
                  <a:gd name="T112" fmla="*/ 0 h 907"/>
                  <a:gd name="T113" fmla="*/ 748 w 748"/>
                  <a:gd name="T114" fmla="*/ 907 h 90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48" h="907">
                    <a:moveTo>
                      <a:pt x="59" y="54"/>
                    </a:moveTo>
                    <a:lnTo>
                      <a:pt x="8" y="109"/>
                    </a:lnTo>
                    <a:lnTo>
                      <a:pt x="0" y="156"/>
                    </a:lnTo>
                    <a:lnTo>
                      <a:pt x="6" y="204"/>
                    </a:lnTo>
                    <a:lnTo>
                      <a:pt x="40" y="276"/>
                    </a:lnTo>
                    <a:lnTo>
                      <a:pt x="52" y="358"/>
                    </a:lnTo>
                    <a:lnTo>
                      <a:pt x="23" y="508"/>
                    </a:lnTo>
                    <a:lnTo>
                      <a:pt x="99" y="783"/>
                    </a:lnTo>
                    <a:lnTo>
                      <a:pt x="160" y="856"/>
                    </a:lnTo>
                    <a:lnTo>
                      <a:pt x="232" y="856"/>
                    </a:lnTo>
                    <a:lnTo>
                      <a:pt x="248" y="761"/>
                    </a:lnTo>
                    <a:lnTo>
                      <a:pt x="227" y="565"/>
                    </a:lnTo>
                    <a:lnTo>
                      <a:pt x="244" y="540"/>
                    </a:lnTo>
                    <a:lnTo>
                      <a:pt x="324" y="517"/>
                    </a:lnTo>
                    <a:lnTo>
                      <a:pt x="432" y="565"/>
                    </a:lnTo>
                    <a:lnTo>
                      <a:pt x="491" y="605"/>
                    </a:lnTo>
                    <a:lnTo>
                      <a:pt x="603" y="725"/>
                    </a:lnTo>
                    <a:lnTo>
                      <a:pt x="647" y="791"/>
                    </a:lnTo>
                    <a:lnTo>
                      <a:pt x="647" y="859"/>
                    </a:lnTo>
                    <a:lnTo>
                      <a:pt x="675" y="907"/>
                    </a:lnTo>
                    <a:lnTo>
                      <a:pt x="700" y="907"/>
                    </a:lnTo>
                    <a:lnTo>
                      <a:pt x="729" y="833"/>
                    </a:lnTo>
                    <a:lnTo>
                      <a:pt x="732" y="717"/>
                    </a:lnTo>
                    <a:lnTo>
                      <a:pt x="748" y="609"/>
                    </a:lnTo>
                    <a:lnTo>
                      <a:pt x="736" y="584"/>
                    </a:lnTo>
                    <a:lnTo>
                      <a:pt x="744" y="536"/>
                    </a:lnTo>
                    <a:lnTo>
                      <a:pt x="729" y="460"/>
                    </a:lnTo>
                    <a:lnTo>
                      <a:pt x="692" y="417"/>
                    </a:lnTo>
                    <a:lnTo>
                      <a:pt x="639" y="312"/>
                    </a:lnTo>
                    <a:lnTo>
                      <a:pt x="599" y="249"/>
                    </a:lnTo>
                    <a:lnTo>
                      <a:pt x="367" y="112"/>
                    </a:lnTo>
                    <a:lnTo>
                      <a:pt x="211" y="14"/>
                    </a:lnTo>
                    <a:lnTo>
                      <a:pt x="171" y="0"/>
                    </a:lnTo>
                    <a:lnTo>
                      <a:pt x="132" y="36"/>
                    </a:lnTo>
                    <a:lnTo>
                      <a:pt x="59" y="54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411" name="Freeform 70"/>
              <p:cNvSpPr>
                <a:spLocks/>
              </p:cNvSpPr>
              <p:nvPr/>
            </p:nvSpPr>
            <p:spPr bwMode="auto">
              <a:xfrm>
                <a:off x="1148" y="2247"/>
                <a:ext cx="69" cy="137"/>
              </a:xfrm>
              <a:custGeom>
                <a:avLst/>
                <a:gdLst>
                  <a:gd name="T0" fmla="*/ 0 w 138"/>
                  <a:gd name="T1" fmla="*/ 0 h 276"/>
                  <a:gd name="T2" fmla="*/ 4 w 138"/>
                  <a:gd name="T3" fmla="*/ 1 h 276"/>
                  <a:gd name="T4" fmla="*/ 8 w 138"/>
                  <a:gd name="T5" fmla="*/ 2 h 276"/>
                  <a:gd name="T6" fmla="*/ 9 w 138"/>
                  <a:gd name="T7" fmla="*/ 2 h 276"/>
                  <a:gd name="T8" fmla="*/ 9 w 138"/>
                  <a:gd name="T9" fmla="*/ 4 h 276"/>
                  <a:gd name="T10" fmla="*/ 8 w 138"/>
                  <a:gd name="T11" fmla="*/ 5 h 276"/>
                  <a:gd name="T12" fmla="*/ 8 w 138"/>
                  <a:gd name="T13" fmla="*/ 7 h 276"/>
                  <a:gd name="T14" fmla="*/ 9 w 138"/>
                  <a:gd name="T15" fmla="*/ 12 h 276"/>
                  <a:gd name="T16" fmla="*/ 9 w 138"/>
                  <a:gd name="T17" fmla="*/ 18 h 276"/>
                  <a:gd name="T18" fmla="*/ 7 w 138"/>
                  <a:gd name="T19" fmla="*/ 17 h 276"/>
                  <a:gd name="T20" fmla="*/ 7 w 138"/>
                  <a:gd name="T21" fmla="*/ 15 h 276"/>
                  <a:gd name="T22" fmla="*/ 4 w 138"/>
                  <a:gd name="T23" fmla="*/ 17 h 276"/>
                  <a:gd name="T24" fmla="*/ 5 w 138"/>
                  <a:gd name="T25" fmla="*/ 15 h 276"/>
                  <a:gd name="T26" fmla="*/ 7 w 138"/>
                  <a:gd name="T27" fmla="*/ 11 h 276"/>
                  <a:gd name="T28" fmla="*/ 6 w 138"/>
                  <a:gd name="T29" fmla="*/ 8 h 276"/>
                  <a:gd name="T30" fmla="*/ 5 w 138"/>
                  <a:gd name="T31" fmla="*/ 6 h 276"/>
                  <a:gd name="T32" fmla="*/ 0 w 138"/>
                  <a:gd name="T33" fmla="*/ 0 h 276"/>
                  <a:gd name="T34" fmla="*/ 0 w 138"/>
                  <a:gd name="T35" fmla="*/ 0 h 276"/>
                  <a:gd name="T36" fmla="*/ 0 w 138"/>
                  <a:gd name="T37" fmla="*/ 0 h 27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38"/>
                  <a:gd name="T58" fmla="*/ 0 h 276"/>
                  <a:gd name="T59" fmla="*/ 138 w 138"/>
                  <a:gd name="T60" fmla="*/ 276 h 27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38" h="276">
                    <a:moveTo>
                      <a:pt x="0" y="0"/>
                    </a:moveTo>
                    <a:lnTo>
                      <a:pt x="64" y="11"/>
                    </a:lnTo>
                    <a:lnTo>
                      <a:pt x="119" y="32"/>
                    </a:lnTo>
                    <a:lnTo>
                      <a:pt x="133" y="28"/>
                    </a:lnTo>
                    <a:lnTo>
                      <a:pt x="138" y="51"/>
                    </a:lnTo>
                    <a:lnTo>
                      <a:pt x="114" y="65"/>
                    </a:lnTo>
                    <a:lnTo>
                      <a:pt x="121" y="104"/>
                    </a:lnTo>
                    <a:lnTo>
                      <a:pt x="131" y="190"/>
                    </a:lnTo>
                    <a:lnTo>
                      <a:pt x="131" y="276"/>
                    </a:lnTo>
                    <a:lnTo>
                      <a:pt x="108" y="270"/>
                    </a:lnTo>
                    <a:lnTo>
                      <a:pt x="106" y="226"/>
                    </a:lnTo>
                    <a:lnTo>
                      <a:pt x="58" y="270"/>
                    </a:lnTo>
                    <a:lnTo>
                      <a:pt x="79" y="234"/>
                    </a:lnTo>
                    <a:lnTo>
                      <a:pt x="98" y="173"/>
                    </a:lnTo>
                    <a:lnTo>
                      <a:pt x="81" y="118"/>
                    </a:lnTo>
                    <a:lnTo>
                      <a:pt x="68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8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412" name="Freeform 71"/>
              <p:cNvSpPr>
                <a:spLocks/>
              </p:cNvSpPr>
              <p:nvPr/>
            </p:nvSpPr>
            <p:spPr bwMode="auto">
              <a:xfrm>
                <a:off x="1284" y="2314"/>
                <a:ext cx="156" cy="334"/>
              </a:xfrm>
              <a:custGeom>
                <a:avLst/>
                <a:gdLst>
                  <a:gd name="T0" fmla="*/ 17 w 320"/>
                  <a:gd name="T1" fmla="*/ 0 h 667"/>
                  <a:gd name="T2" fmla="*/ 17 w 320"/>
                  <a:gd name="T3" fmla="*/ 10 h 667"/>
                  <a:gd name="T4" fmla="*/ 16 w 320"/>
                  <a:gd name="T5" fmla="*/ 16 h 667"/>
                  <a:gd name="T6" fmla="*/ 15 w 320"/>
                  <a:gd name="T7" fmla="*/ 21 h 667"/>
                  <a:gd name="T8" fmla="*/ 14 w 320"/>
                  <a:gd name="T9" fmla="*/ 23 h 667"/>
                  <a:gd name="T10" fmla="*/ 12 w 320"/>
                  <a:gd name="T11" fmla="*/ 26 h 667"/>
                  <a:gd name="T12" fmla="*/ 10 w 320"/>
                  <a:gd name="T13" fmla="*/ 30 h 667"/>
                  <a:gd name="T14" fmla="*/ 8 w 320"/>
                  <a:gd name="T15" fmla="*/ 32 h 667"/>
                  <a:gd name="T16" fmla="*/ 6 w 320"/>
                  <a:gd name="T17" fmla="*/ 34 h 667"/>
                  <a:gd name="T18" fmla="*/ 5 w 320"/>
                  <a:gd name="T19" fmla="*/ 36 h 667"/>
                  <a:gd name="T20" fmla="*/ 1 w 320"/>
                  <a:gd name="T21" fmla="*/ 38 h 667"/>
                  <a:gd name="T22" fmla="*/ 0 w 320"/>
                  <a:gd name="T23" fmla="*/ 39 h 667"/>
                  <a:gd name="T24" fmla="*/ 8 w 320"/>
                  <a:gd name="T25" fmla="*/ 35 h 667"/>
                  <a:gd name="T26" fmla="*/ 10 w 320"/>
                  <a:gd name="T27" fmla="*/ 33 h 667"/>
                  <a:gd name="T28" fmla="*/ 12 w 320"/>
                  <a:gd name="T29" fmla="*/ 31 h 667"/>
                  <a:gd name="T30" fmla="*/ 14 w 320"/>
                  <a:gd name="T31" fmla="*/ 29 h 667"/>
                  <a:gd name="T32" fmla="*/ 14 w 320"/>
                  <a:gd name="T33" fmla="*/ 35 h 667"/>
                  <a:gd name="T34" fmla="*/ 14 w 320"/>
                  <a:gd name="T35" fmla="*/ 42 h 667"/>
                  <a:gd name="T36" fmla="*/ 16 w 320"/>
                  <a:gd name="T37" fmla="*/ 38 h 667"/>
                  <a:gd name="T38" fmla="*/ 16 w 320"/>
                  <a:gd name="T39" fmla="*/ 29 h 667"/>
                  <a:gd name="T40" fmla="*/ 15 w 320"/>
                  <a:gd name="T41" fmla="*/ 26 h 667"/>
                  <a:gd name="T42" fmla="*/ 18 w 320"/>
                  <a:gd name="T43" fmla="*/ 20 h 667"/>
                  <a:gd name="T44" fmla="*/ 19 w 320"/>
                  <a:gd name="T45" fmla="*/ 9 h 667"/>
                  <a:gd name="T46" fmla="*/ 19 w 320"/>
                  <a:gd name="T47" fmla="*/ 7 h 667"/>
                  <a:gd name="T48" fmla="*/ 17 w 320"/>
                  <a:gd name="T49" fmla="*/ 0 h 667"/>
                  <a:gd name="T50" fmla="*/ 17 w 320"/>
                  <a:gd name="T51" fmla="*/ 0 h 667"/>
                  <a:gd name="T52" fmla="*/ 17 w 320"/>
                  <a:gd name="T53" fmla="*/ 0 h 66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20"/>
                  <a:gd name="T82" fmla="*/ 0 h 667"/>
                  <a:gd name="T83" fmla="*/ 320 w 320"/>
                  <a:gd name="T84" fmla="*/ 667 h 66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20" h="667">
                    <a:moveTo>
                      <a:pt x="282" y="0"/>
                    </a:moveTo>
                    <a:lnTo>
                      <a:pt x="276" y="148"/>
                    </a:lnTo>
                    <a:lnTo>
                      <a:pt x="267" y="256"/>
                    </a:lnTo>
                    <a:lnTo>
                      <a:pt x="251" y="325"/>
                    </a:lnTo>
                    <a:lnTo>
                      <a:pt x="229" y="365"/>
                    </a:lnTo>
                    <a:lnTo>
                      <a:pt x="200" y="412"/>
                    </a:lnTo>
                    <a:lnTo>
                      <a:pt x="168" y="471"/>
                    </a:lnTo>
                    <a:lnTo>
                      <a:pt x="137" y="509"/>
                    </a:lnTo>
                    <a:lnTo>
                      <a:pt x="111" y="542"/>
                    </a:lnTo>
                    <a:lnTo>
                      <a:pt x="84" y="568"/>
                    </a:lnTo>
                    <a:lnTo>
                      <a:pt x="31" y="606"/>
                    </a:lnTo>
                    <a:lnTo>
                      <a:pt x="0" y="623"/>
                    </a:lnTo>
                    <a:lnTo>
                      <a:pt x="135" y="555"/>
                    </a:lnTo>
                    <a:lnTo>
                      <a:pt x="175" y="513"/>
                    </a:lnTo>
                    <a:lnTo>
                      <a:pt x="204" y="481"/>
                    </a:lnTo>
                    <a:lnTo>
                      <a:pt x="225" y="452"/>
                    </a:lnTo>
                    <a:lnTo>
                      <a:pt x="232" y="555"/>
                    </a:lnTo>
                    <a:lnTo>
                      <a:pt x="225" y="667"/>
                    </a:lnTo>
                    <a:lnTo>
                      <a:pt x="263" y="602"/>
                    </a:lnTo>
                    <a:lnTo>
                      <a:pt x="259" y="452"/>
                    </a:lnTo>
                    <a:lnTo>
                      <a:pt x="251" y="403"/>
                    </a:lnTo>
                    <a:lnTo>
                      <a:pt x="299" y="308"/>
                    </a:lnTo>
                    <a:lnTo>
                      <a:pt x="310" y="135"/>
                    </a:lnTo>
                    <a:lnTo>
                      <a:pt x="320" y="101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rgbClr val="C76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413" name="Freeform 72"/>
              <p:cNvSpPr>
                <a:spLocks/>
              </p:cNvSpPr>
              <p:nvPr/>
            </p:nvSpPr>
            <p:spPr bwMode="auto">
              <a:xfrm>
                <a:off x="935" y="2040"/>
                <a:ext cx="376" cy="590"/>
              </a:xfrm>
              <a:custGeom>
                <a:avLst/>
                <a:gdLst>
                  <a:gd name="T0" fmla="*/ 34 w 753"/>
                  <a:gd name="T1" fmla="*/ 4 h 1183"/>
                  <a:gd name="T2" fmla="*/ 18 w 753"/>
                  <a:gd name="T3" fmla="*/ 7 h 1183"/>
                  <a:gd name="T4" fmla="*/ 16 w 753"/>
                  <a:gd name="T5" fmla="*/ 13 h 1183"/>
                  <a:gd name="T6" fmla="*/ 16 w 753"/>
                  <a:gd name="T7" fmla="*/ 19 h 1183"/>
                  <a:gd name="T8" fmla="*/ 16 w 753"/>
                  <a:gd name="T9" fmla="*/ 22 h 1183"/>
                  <a:gd name="T10" fmla="*/ 15 w 753"/>
                  <a:gd name="T11" fmla="*/ 25 h 1183"/>
                  <a:gd name="T12" fmla="*/ 15 w 753"/>
                  <a:gd name="T13" fmla="*/ 26 h 1183"/>
                  <a:gd name="T14" fmla="*/ 18 w 753"/>
                  <a:gd name="T15" fmla="*/ 27 h 1183"/>
                  <a:gd name="T16" fmla="*/ 21 w 753"/>
                  <a:gd name="T17" fmla="*/ 27 h 1183"/>
                  <a:gd name="T18" fmla="*/ 14 w 753"/>
                  <a:gd name="T19" fmla="*/ 29 h 1183"/>
                  <a:gd name="T20" fmla="*/ 15 w 753"/>
                  <a:gd name="T21" fmla="*/ 31 h 1183"/>
                  <a:gd name="T22" fmla="*/ 18 w 753"/>
                  <a:gd name="T23" fmla="*/ 32 h 1183"/>
                  <a:gd name="T24" fmla="*/ 19 w 753"/>
                  <a:gd name="T25" fmla="*/ 33 h 1183"/>
                  <a:gd name="T26" fmla="*/ 18 w 753"/>
                  <a:gd name="T27" fmla="*/ 35 h 1183"/>
                  <a:gd name="T28" fmla="*/ 14 w 753"/>
                  <a:gd name="T29" fmla="*/ 33 h 1183"/>
                  <a:gd name="T30" fmla="*/ 13 w 753"/>
                  <a:gd name="T31" fmla="*/ 39 h 1183"/>
                  <a:gd name="T32" fmla="*/ 15 w 753"/>
                  <a:gd name="T33" fmla="*/ 44 h 1183"/>
                  <a:gd name="T34" fmla="*/ 17 w 753"/>
                  <a:gd name="T35" fmla="*/ 49 h 1183"/>
                  <a:gd name="T36" fmla="*/ 21 w 753"/>
                  <a:gd name="T37" fmla="*/ 48 h 1183"/>
                  <a:gd name="T38" fmla="*/ 20 w 753"/>
                  <a:gd name="T39" fmla="*/ 49 h 1183"/>
                  <a:gd name="T40" fmla="*/ 19 w 753"/>
                  <a:gd name="T41" fmla="*/ 52 h 1183"/>
                  <a:gd name="T42" fmla="*/ 19 w 753"/>
                  <a:gd name="T43" fmla="*/ 55 h 1183"/>
                  <a:gd name="T44" fmla="*/ 21 w 753"/>
                  <a:gd name="T45" fmla="*/ 58 h 1183"/>
                  <a:gd name="T46" fmla="*/ 23 w 753"/>
                  <a:gd name="T47" fmla="*/ 61 h 1183"/>
                  <a:gd name="T48" fmla="*/ 26 w 753"/>
                  <a:gd name="T49" fmla="*/ 63 h 1183"/>
                  <a:gd name="T50" fmla="*/ 27 w 753"/>
                  <a:gd name="T51" fmla="*/ 62 h 1183"/>
                  <a:gd name="T52" fmla="*/ 26 w 753"/>
                  <a:gd name="T53" fmla="*/ 60 h 1183"/>
                  <a:gd name="T54" fmla="*/ 26 w 753"/>
                  <a:gd name="T55" fmla="*/ 57 h 1183"/>
                  <a:gd name="T56" fmla="*/ 29 w 753"/>
                  <a:gd name="T57" fmla="*/ 62 h 1183"/>
                  <a:gd name="T58" fmla="*/ 30 w 753"/>
                  <a:gd name="T59" fmla="*/ 64 h 1183"/>
                  <a:gd name="T60" fmla="*/ 31 w 753"/>
                  <a:gd name="T61" fmla="*/ 66 h 1183"/>
                  <a:gd name="T62" fmla="*/ 32 w 753"/>
                  <a:gd name="T63" fmla="*/ 68 h 1183"/>
                  <a:gd name="T64" fmla="*/ 35 w 753"/>
                  <a:gd name="T65" fmla="*/ 70 h 1183"/>
                  <a:gd name="T66" fmla="*/ 38 w 753"/>
                  <a:gd name="T67" fmla="*/ 70 h 1183"/>
                  <a:gd name="T68" fmla="*/ 43 w 753"/>
                  <a:gd name="T69" fmla="*/ 70 h 1183"/>
                  <a:gd name="T70" fmla="*/ 47 w 753"/>
                  <a:gd name="T71" fmla="*/ 71 h 1183"/>
                  <a:gd name="T72" fmla="*/ 43 w 753"/>
                  <a:gd name="T73" fmla="*/ 73 h 1183"/>
                  <a:gd name="T74" fmla="*/ 41 w 753"/>
                  <a:gd name="T75" fmla="*/ 73 h 1183"/>
                  <a:gd name="T76" fmla="*/ 33 w 753"/>
                  <a:gd name="T77" fmla="*/ 73 h 1183"/>
                  <a:gd name="T78" fmla="*/ 22 w 753"/>
                  <a:gd name="T79" fmla="*/ 68 h 1183"/>
                  <a:gd name="T80" fmla="*/ 18 w 753"/>
                  <a:gd name="T81" fmla="*/ 63 h 1183"/>
                  <a:gd name="T82" fmla="*/ 15 w 753"/>
                  <a:gd name="T83" fmla="*/ 58 h 1183"/>
                  <a:gd name="T84" fmla="*/ 11 w 753"/>
                  <a:gd name="T85" fmla="*/ 50 h 1183"/>
                  <a:gd name="T86" fmla="*/ 10 w 753"/>
                  <a:gd name="T87" fmla="*/ 50 h 1183"/>
                  <a:gd name="T88" fmla="*/ 7 w 753"/>
                  <a:gd name="T89" fmla="*/ 49 h 1183"/>
                  <a:gd name="T90" fmla="*/ 4 w 753"/>
                  <a:gd name="T91" fmla="*/ 47 h 1183"/>
                  <a:gd name="T92" fmla="*/ 4 w 753"/>
                  <a:gd name="T93" fmla="*/ 42 h 1183"/>
                  <a:gd name="T94" fmla="*/ 2 w 753"/>
                  <a:gd name="T95" fmla="*/ 36 h 1183"/>
                  <a:gd name="T96" fmla="*/ 0 w 753"/>
                  <a:gd name="T97" fmla="*/ 29 h 1183"/>
                  <a:gd name="T98" fmla="*/ 4 w 753"/>
                  <a:gd name="T99" fmla="*/ 9 h 1183"/>
                  <a:gd name="T100" fmla="*/ 18 w 753"/>
                  <a:gd name="T101" fmla="*/ 0 h 1183"/>
                  <a:gd name="T102" fmla="*/ 36 w 753"/>
                  <a:gd name="T103" fmla="*/ 2 h 1183"/>
                  <a:gd name="T104" fmla="*/ 34 w 753"/>
                  <a:gd name="T105" fmla="*/ 4 h 1183"/>
                  <a:gd name="T106" fmla="*/ 34 w 753"/>
                  <a:gd name="T107" fmla="*/ 4 h 1183"/>
                  <a:gd name="T108" fmla="*/ 34 w 753"/>
                  <a:gd name="T109" fmla="*/ 4 h 118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753"/>
                  <a:gd name="T166" fmla="*/ 0 h 1183"/>
                  <a:gd name="T167" fmla="*/ 753 w 753"/>
                  <a:gd name="T168" fmla="*/ 1183 h 118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753" h="1183">
                    <a:moveTo>
                      <a:pt x="557" y="73"/>
                    </a:moveTo>
                    <a:lnTo>
                      <a:pt x="289" y="114"/>
                    </a:lnTo>
                    <a:lnTo>
                      <a:pt x="258" y="215"/>
                    </a:lnTo>
                    <a:lnTo>
                      <a:pt x="264" y="312"/>
                    </a:lnTo>
                    <a:lnTo>
                      <a:pt x="262" y="360"/>
                    </a:lnTo>
                    <a:lnTo>
                      <a:pt x="241" y="407"/>
                    </a:lnTo>
                    <a:lnTo>
                      <a:pt x="254" y="426"/>
                    </a:lnTo>
                    <a:lnTo>
                      <a:pt x="289" y="436"/>
                    </a:lnTo>
                    <a:lnTo>
                      <a:pt x="340" y="440"/>
                    </a:lnTo>
                    <a:lnTo>
                      <a:pt x="233" y="478"/>
                    </a:lnTo>
                    <a:lnTo>
                      <a:pt x="253" y="498"/>
                    </a:lnTo>
                    <a:lnTo>
                      <a:pt x="292" y="516"/>
                    </a:lnTo>
                    <a:lnTo>
                      <a:pt x="304" y="536"/>
                    </a:lnTo>
                    <a:lnTo>
                      <a:pt x="292" y="563"/>
                    </a:lnTo>
                    <a:lnTo>
                      <a:pt x="228" y="536"/>
                    </a:lnTo>
                    <a:lnTo>
                      <a:pt x="216" y="635"/>
                    </a:lnTo>
                    <a:lnTo>
                      <a:pt x="247" y="719"/>
                    </a:lnTo>
                    <a:lnTo>
                      <a:pt x="275" y="791"/>
                    </a:lnTo>
                    <a:lnTo>
                      <a:pt x="349" y="772"/>
                    </a:lnTo>
                    <a:lnTo>
                      <a:pt x="329" y="797"/>
                    </a:lnTo>
                    <a:lnTo>
                      <a:pt x="304" y="844"/>
                    </a:lnTo>
                    <a:lnTo>
                      <a:pt x="313" y="882"/>
                    </a:lnTo>
                    <a:lnTo>
                      <a:pt x="344" y="934"/>
                    </a:lnTo>
                    <a:lnTo>
                      <a:pt x="380" y="981"/>
                    </a:lnTo>
                    <a:lnTo>
                      <a:pt x="416" y="1008"/>
                    </a:lnTo>
                    <a:lnTo>
                      <a:pt x="433" y="1000"/>
                    </a:lnTo>
                    <a:lnTo>
                      <a:pt x="431" y="970"/>
                    </a:lnTo>
                    <a:lnTo>
                      <a:pt x="416" y="920"/>
                    </a:lnTo>
                    <a:lnTo>
                      <a:pt x="475" y="1000"/>
                    </a:lnTo>
                    <a:lnTo>
                      <a:pt x="484" y="1036"/>
                    </a:lnTo>
                    <a:lnTo>
                      <a:pt x="498" y="1067"/>
                    </a:lnTo>
                    <a:lnTo>
                      <a:pt x="517" y="1092"/>
                    </a:lnTo>
                    <a:lnTo>
                      <a:pt x="560" y="1122"/>
                    </a:lnTo>
                    <a:lnTo>
                      <a:pt x="608" y="1131"/>
                    </a:lnTo>
                    <a:lnTo>
                      <a:pt x="703" y="1130"/>
                    </a:lnTo>
                    <a:lnTo>
                      <a:pt x="753" y="1147"/>
                    </a:lnTo>
                    <a:lnTo>
                      <a:pt x="701" y="1173"/>
                    </a:lnTo>
                    <a:lnTo>
                      <a:pt x="661" y="1183"/>
                    </a:lnTo>
                    <a:lnTo>
                      <a:pt x="541" y="1179"/>
                    </a:lnTo>
                    <a:lnTo>
                      <a:pt x="361" y="1103"/>
                    </a:lnTo>
                    <a:lnTo>
                      <a:pt x="289" y="1019"/>
                    </a:lnTo>
                    <a:lnTo>
                      <a:pt x="245" y="939"/>
                    </a:lnTo>
                    <a:lnTo>
                      <a:pt x="190" y="808"/>
                    </a:lnTo>
                    <a:lnTo>
                      <a:pt x="165" y="804"/>
                    </a:lnTo>
                    <a:lnTo>
                      <a:pt x="121" y="795"/>
                    </a:lnTo>
                    <a:lnTo>
                      <a:pt x="78" y="765"/>
                    </a:lnTo>
                    <a:lnTo>
                      <a:pt x="78" y="683"/>
                    </a:lnTo>
                    <a:lnTo>
                      <a:pt x="40" y="584"/>
                    </a:lnTo>
                    <a:lnTo>
                      <a:pt x="0" y="478"/>
                    </a:lnTo>
                    <a:lnTo>
                      <a:pt x="78" y="145"/>
                    </a:lnTo>
                    <a:lnTo>
                      <a:pt x="292" y="0"/>
                    </a:lnTo>
                    <a:lnTo>
                      <a:pt x="585" y="33"/>
                    </a:lnTo>
                    <a:lnTo>
                      <a:pt x="557" y="73"/>
                    </a:lnTo>
                    <a:close/>
                  </a:path>
                </a:pathLst>
              </a:custGeom>
              <a:solidFill>
                <a:srgbClr val="8529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414" name="Freeform 73"/>
              <p:cNvSpPr>
                <a:spLocks/>
              </p:cNvSpPr>
              <p:nvPr/>
            </p:nvSpPr>
            <p:spPr bwMode="auto">
              <a:xfrm>
                <a:off x="1206" y="3287"/>
                <a:ext cx="445" cy="377"/>
              </a:xfrm>
              <a:custGeom>
                <a:avLst/>
                <a:gdLst>
                  <a:gd name="T0" fmla="*/ 1 w 890"/>
                  <a:gd name="T1" fmla="*/ 3 h 755"/>
                  <a:gd name="T2" fmla="*/ 4 w 890"/>
                  <a:gd name="T3" fmla="*/ 9 h 755"/>
                  <a:gd name="T4" fmla="*/ 3 w 890"/>
                  <a:gd name="T5" fmla="*/ 18 h 755"/>
                  <a:gd name="T6" fmla="*/ 5 w 890"/>
                  <a:gd name="T7" fmla="*/ 26 h 755"/>
                  <a:gd name="T8" fmla="*/ 4 w 890"/>
                  <a:gd name="T9" fmla="*/ 33 h 755"/>
                  <a:gd name="T10" fmla="*/ 6 w 890"/>
                  <a:gd name="T11" fmla="*/ 38 h 755"/>
                  <a:gd name="T12" fmla="*/ 9 w 890"/>
                  <a:gd name="T13" fmla="*/ 45 h 755"/>
                  <a:gd name="T14" fmla="*/ 11 w 890"/>
                  <a:gd name="T15" fmla="*/ 46 h 755"/>
                  <a:gd name="T16" fmla="*/ 14 w 890"/>
                  <a:gd name="T17" fmla="*/ 47 h 755"/>
                  <a:gd name="T18" fmla="*/ 18 w 890"/>
                  <a:gd name="T19" fmla="*/ 45 h 755"/>
                  <a:gd name="T20" fmla="*/ 21 w 890"/>
                  <a:gd name="T21" fmla="*/ 43 h 755"/>
                  <a:gd name="T22" fmla="*/ 24 w 890"/>
                  <a:gd name="T23" fmla="*/ 39 h 755"/>
                  <a:gd name="T24" fmla="*/ 34 w 890"/>
                  <a:gd name="T25" fmla="*/ 36 h 755"/>
                  <a:gd name="T26" fmla="*/ 46 w 890"/>
                  <a:gd name="T27" fmla="*/ 32 h 755"/>
                  <a:gd name="T28" fmla="*/ 52 w 890"/>
                  <a:gd name="T29" fmla="*/ 28 h 755"/>
                  <a:gd name="T30" fmla="*/ 53 w 890"/>
                  <a:gd name="T31" fmla="*/ 26 h 755"/>
                  <a:gd name="T32" fmla="*/ 53 w 890"/>
                  <a:gd name="T33" fmla="*/ 18 h 755"/>
                  <a:gd name="T34" fmla="*/ 52 w 890"/>
                  <a:gd name="T35" fmla="*/ 15 h 755"/>
                  <a:gd name="T36" fmla="*/ 52 w 890"/>
                  <a:gd name="T37" fmla="*/ 15 h 755"/>
                  <a:gd name="T38" fmla="*/ 56 w 890"/>
                  <a:gd name="T39" fmla="*/ 7 h 755"/>
                  <a:gd name="T40" fmla="*/ 56 w 890"/>
                  <a:gd name="T41" fmla="*/ 0 h 755"/>
                  <a:gd name="T42" fmla="*/ 54 w 890"/>
                  <a:gd name="T43" fmla="*/ 0 h 755"/>
                  <a:gd name="T44" fmla="*/ 53 w 890"/>
                  <a:gd name="T45" fmla="*/ 0 h 755"/>
                  <a:gd name="T46" fmla="*/ 51 w 890"/>
                  <a:gd name="T47" fmla="*/ 2 h 755"/>
                  <a:gd name="T48" fmla="*/ 50 w 890"/>
                  <a:gd name="T49" fmla="*/ 3 h 755"/>
                  <a:gd name="T50" fmla="*/ 48 w 890"/>
                  <a:gd name="T51" fmla="*/ 3 h 755"/>
                  <a:gd name="T52" fmla="*/ 46 w 890"/>
                  <a:gd name="T53" fmla="*/ 4 h 755"/>
                  <a:gd name="T54" fmla="*/ 44 w 890"/>
                  <a:gd name="T55" fmla="*/ 7 h 755"/>
                  <a:gd name="T56" fmla="*/ 39 w 890"/>
                  <a:gd name="T57" fmla="*/ 13 h 755"/>
                  <a:gd name="T58" fmla="*/ 32 w 890"/>
                  <a:gd name="T59" fmla="*/ 17 h 755"/>
                  <a:gd name="T60" fmla="*/ 24 w 890"/>
                  <a:gd name="T61" fmla="*/ 19 h 755"/>
                  <a:gd name="T62" fmla="*/ 20 w 890"/>
                  <a:gd name="T63" fmla="*/ 19 h 755"/>
                  <a:gd name="T64" fmla="*/ 14 w 890"/>
                  <a:gd name="T65" fmla="*/ 15 h 755"/>
                  <a:gd name="T66" fmla="*/ 11 w 890"/>
                  <a:gd name="T67" fmla="*/ 14 h 755"/>
                  <a:gd name="T68" fmla="*/ 11 w 890"/>
                  <a:gd name="T69" fmla="*/ 11 h 755"/>
                  <a:gd name="T70" fmla="*/ 10 w 890"/>
                  <a:gd name="T71" fmla="*/ 8 h 755"/>
                  <a:gd name="T72" fmla="*/ 8 w 890"/>
                  <a:gd name="T73" fmla="*/ 4 h 755"/>
                  <a:gd name="T74" fmla="*/ 5 w 890"/>
                  <a:gd name="T75" fmla="*/ 0 h 755"/>
                  <a:gd name="T76" fmla="*/ 3 w 890"/>
                  <a:gd name="T77" fmla="*/ 0 h 755"/>
                  <a:gd name="T78" fmla="*/ 2 w 890"/>
                  <a:gd name="T79" fmla="*/ 0 h 755"/>
                  <a:gd name="T80" fmla="*/ 0 w 890"/>
                  <a:gd name="T81" fmla="*/ 1 h 755"/>
                  <a:gd name="T82" fmla="*/ 1 w 890"/>
                  <a:gd name="T83" fmla="*/ 3 h 755"/>
                  <a:gd name="T84" fmla="*/ 1 w 890"/>
                  <a:gd name="T85" fmla="*/ 3 h 755"/>
                  <a:gd name="T86" fmla="*/ 1 w 890"/>
                  <a:gd name="T87" fmla="*/ 3 h 75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890"/>
                  <a:gd name="T133" fmla="*/ 0 h 755"/>
                  <a:gd name="T134" fmla="*/ 890 w 890"/>
                  <a:gd name="T135" fmla="*/ 755 h 75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890" h="755">
                    <a:moveTo>
                      <a:pt x="4" y="57"/>
                    </a:moveTo>
                    <a:lnTo>
                      <a:pt x="58" y="149"/>
                    </a:lnTo>
                    <a:lnTo>
                      <a:pt x="46" y="293"/>
                    </a:lnTo>
                    <a:lnTo>
                      <a:pt x="69" y="430"/>
                    </a:lnTo>
                    <a:lnTo>
                      <a:pt x="63" y="538"/>
                    </a:lnTo>
                    <a:lnTo>
                      <a:pt x="88" y="620"/>
                    </a:lnTo>
                    <a:lnTo>
                      <a:pt x="139" y="725"/>
                    </a:lnTo>
                    <a:lnTo>
                      <a:pt x="172" y="742"/>
                    </a:lnTo>
                    <a:lnTo>
                      <a:pt x="219" y="755"/>
                    </a:lnTo>
                    <a:lnTo>
                      <a:pt x="284" y="726"/>
                    </a:lnTo>
                    <a:lnTo>
                      <a:pt x="335" y="702"/>
                    </a:lnTo>
                    <a:lnTo>
                      <a:pt x="383" y="639"/>
                    </a:lnTo>
                    <a:lnTo>
                      <a:pt x="533" y="591"/>
                    </a:lnTo>
                    <a:lnTo>
                      <a:pt x="729" y="523"/>
                    </a:lnTo>
                    <a:lnTo>
                      <a:pt x="826" y="451"/>
                    </a:lnTo>
                    <a:lnTo>
                      <a:pt x="841" y="420"/>
                    </a:lnTo>
                    <a:lnTo>
                      <a:pt x="835" y="289"/>
                    </a:lnTo>
                    <a:lnTo>
                      <a:pt x="831" y="255"/>
                    </a:lnTo>
                    <a:lnTo>
                      <a:pt x="829" y="240"/>
                    </a:lnTo>
                    <a:lnTo>
                      <a:pt x="881" y="122"/>
                    </a:lnTo>
                    <a:lnTo>
                      <a:pt x="890" y="14"/>
                    </a:lnTo>
                    <a:lnTo>
                      <a:pt x="860" y="2"/>
                    </a:lnTo>
                    <a:lnTo>
                      <a:pt x="835" y="12"/>
                    </a:lnTo>
                    <a:lnTo>
                      <a:pt x="805" y="35"/>
                    </a:lnTo>
                    <a:lnTo>
                      <a:pt x="795" y="52"/>
                    </a:lnTo>
                    <a:lnTo>
                      <a:pt x="761" y="54"/>
                    </a:lnTo>
                    <a:lnTo>
                      <a:pt x="725" y="73"/>
                    </a:lnTo>
                    <a:lnTo>
                      <a:pt x="691" y="124"/>
                    </a:lnTo>
                    <a:lnTo>
                      <a:pt x="609" y="221"/>
                    </a:lnTo>
                    <a:lnTo>
                      <a:pt x="504" y="280"/>
                    </a:lnTo>
                    <a:lnTo>
                      <a:pt x="379" y="304"/>
                    </a:lnTo>
                    <a:lnTo>
                      <a:pt x="314" y="308"/>
                    </a:lnTo>
                    <a:lnTo>
                      <a:pt x="223" y="255"/>
                    </a:lnTo>
                    <a:lnTo>
                      <a:pt x="173" y="227"/>
                    </a:lnTo>
                    <a:lnTo>
                      <a:pt x="164" y="189"/>
                    </a:lnTo>
                    <a:lnTo>
                      <a:pt x="156" y="137"/>
                    </a:lnTo>
                    <a:lnTo>
                      <a:pt x="122" y="65"/>
                    </a:lnTo>
                    <a:lnTo>
                      <a:pt x="71" y="14"/>
                    </a:lnTo>
                    <a:lnTo>
                      <a:pt x="38" y="0"/>
                    </a:lnTo>
                    <a:lnTo>
                      <a:pt x="18" y="10"/>
                    </a:lnTo>
                    <a:lnTo>
                      <a:pt x="0" y="29"/>
                    </a:lnTo>
                    <a:lnTo>
                      <a:pt x="4" y="57"/>
                    </a:lnTo>
                    <a:close/>
                  </a:path>
                </a:pathLst>
              </a:custGeom>
              <a:solidFill>
                <a:srgbClr val="FFB5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415" name="Freeform 74"/>
              <p:cNvSpPr>
                <a:spLocks/>
              </p:cNvSpPr>
              <p:nvPr/>
            </p:nvSpPr>
            <p:spPr bwMode="auto">
              <a:xfrm>
                <a:off x="1112" y="3226"/>
                <a:ext cx="117" cy="282"/>
              </a:xfrm>
              <a:custGeom>
                <a:avLst/>
                <a:gdLst>
                  <a:gd name="T0" fmla="*/ 4 w 234"/>
                  <a:gd name="T1" fmla="*/ 6 h 562"/>
                  <a:gd name="T2" fmla="*/ 4 w 234"/>
                  <a:gd name="T3" fmla="*/ 15 h 562"/>
                  <a:gd name="T4" fmla="*/ 6 w 234"/>
                  <a:gd name="T5" fmla="*/ 21 h 562"/>
                  <a:gd name="T6" fmla="*/ 8 w 234"/>
                  <a:gd name="T7" fmla="*/ 25 h 562"/>
                  <a:gd name="T8" fmla="*/ 10 w 234"/>
                  <a:gd name="T9" fmla="*/ 28 h 562"/>
                  <a:gd name="T10" fmla="*/ 13 w 234"/>
                  <a:gd name="T11" fmla="*/ 30 h 562"/>
                  <a:gd name="T12" fmla="*/ 15 w 234"/>
                  <a:gd name="T13" fmla="*/ 34 h 562"/>
                  <a:gd name="T14" fmla="*/ 15 w 234"/>
                  <a:gd name="T15" fmla="*/ 36 h 562"/>
                  <a:gd name="T16" fmla="*/ 12 w 234"/>
                  <a:gd name="T17" fmla="*/ 32 h 562"/>
                  <a:gd name="T18" fmla="*/ 9 w 234"/>
                  <a:gd name="T19" fmla="*/ 30 h 562"/>
                  <a:gd name="T20" fmla="*/ 6 w 234"/>
                  <a:gd name="T21" fmla="*/ 30 h 562"/>
                  <a:gd name="T22" fmla="*/ 4 w 234"/>
                  <a:gd name="T23" fmla="*/ 29 h 562"/>
                  <a:gd name="T24" fmla="*/ 2 w 234"/>
                  <a:gd name="T25" fmla="*/ 27 h 562"/>
                  <a:gd name="T26" fmla="*/ 1 w 234"/>
                  <a:gd name="T27" fmla="*/ 22 h 562"/>
                  <a:gd name="T28" fmla="*/ 0 w 234"/>
                  <a:gd name="T29" fmla="*/ 0 h 562"/>
                  <a:gd name="T30" fmla="*/ 4 w 234"/>
                  <a:gd name="T31" fmla="*/ 6 h 562"/>
                  <a:gd name="T32" fmla="*/ 4 w 234"/>
                  <a:gd name="T33" fmla="*/ 6 h 562"/>
                  <a:gd name="T34" fmla="*/ 4 w 234"/>
                  <a:gd name="T35" fmla="*/ 6 h 56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34"/>
                  <a:gd name="T55" fmla="*/ 0 h 562"/>
                  <a:gd name="T56" fmla="*/ 234 w 234"/>
                  <a:gd name="T57" fmla="*/ 562 h 56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34" h="562">
                    <a:moveTo>
                      <a:pt x="53" y="95"/>
                    </a:moveTo>
                    <a:lnTo>
                      <a:pt x="63" y="226"/>
                    </a:lnTo>
                    <a:lnTo>
                      <a:pt x="82" y="327"/>
                    </a:lnTo>
                    <a:lnTo>
                      <a:pt x="114" y="391"/>
                    </a:lnTo>
                    <a:lnTo>
                      <a:pt x="156" y="433"/>
                    </a:lnTo>
                    <a:lnTo>
                      <a:pt x="196" y="479"/>
                    </a:lnTo>
                    <a:lnTo>
                      <a:pt x="234" y="532"/>
                    </a:lnTo>
                    <a:lnTo>
                      <a:pt x="234" y="562"/>
                    </a:lnTo>
                    <a:lnTo>
                      <a:pt x="185" y="505"/>
                    </a:lnTo>
                    <a:lnTo>
                      <a:pt x="137" y="471"/>
                    </a:lnTo>
                    <a:lnTo>
                      <a:pt x="90" y="467"/>
                    </a:lnTo>
                    <a:lnTo>
                      <a:pt x="52" y="460"/>
                    </a:lnTo>
                    <a:lnTo>
                      <a:pt x="27" y="418"/>
                    </a:lnTo>
                    <a:lnTo>
                      <a:pt x="10" y="351"/>
                    </a:lnTo>
                    <a:lnTo>
                      <a:pt x="0" y="0"/>
                    </a:lnTo>
                    <a:lnTo>
                      <a:pt x="53" y="95"/>
                    </a:lnTo>
                    <a:close/>
                  </a:path>
                </a:pathLst>
              </a:custGeom>
              <a:solidFill>
                <a:srgbClr val="4A68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416" name="Freeform 75"/>
              <p:cNvSpPr>
                <a:spLocks/>
              </p:cNvSpPr>
              <p:nvPr/>
            </p:nvSpPr>
            <p:spPr bwMode="auto">
              <a:xfrm>
                <a:off x="1210" y="3287"/>
                <a:ext cx="71" cy="86"/>
              </a:xfrm>
              <a:custGeom>
                <a:avLst/>
                <a:gdLst>
                  <a:gd name="T0" fmla="*/ 0 w 143"/>
                  <a:gd name="T1" fmla="*/ 4 h 171"/>
                  <a:gd name="T2" fmla="*/ 0 w 143"/>
                  <a:gd name="T3" fmla="*/ 2 h 171"/>
                  <a:gd name="T4" fmla="*/ 0 w 143"/>
                  <a:gd name="T5" fmla="*/ 0 h 171"/>
                  <a:gd name="T6" fmla="*/ 5 w 143"/>
                  <a:gd name="T7" fmla="*/ 2 h 171"/>
                  <a:gd name="T8" fmla="*/ 6 w 143"/>
                  <a:gd name="T9" fmla="*/ 4 h 171"/>
                  <a:gd name="T10" fmla="*/ 8 w 143"/>
                  <a:gd name="T11" fmla="*/ 6 h 171"/>
                  <a:gd name="T12" fmla="*/ 8 w 143"/>
                  <a:gd name="T13" fmla="*/ 8 h 171"/>
                  <a:gd name="T14" fmla="*/ 7 w 143"/>
                  <a:gd name="T15" fmla="*/ 11 h 171"/>
                  <a:gd name="T16" fmla="*/ 5 w 143"/>
                  <a:gd name="T17" fmla="*/ 11 h 171"/>
                  <a:gd name="T18" fmla="*/ 0 w 143"/>
                  <a:gd name="T19" fmla="*/ 4 h 171"/>
                  <a:gd name="T20" fmla="*/ 0 w 143"/>
                  <a:gd name="T21" fmla="*/ 4 h 171"/>
                  <a:gd name="T22" fmla="*/ 0 w 143"/>
                  <a:gd name="T23" fmla="*/ 4 h 1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3"/>
                  <a:gd name="T37" fmla="*/ 0 h 171"/>
                  <a:gd name="T38" fmla="*/ 143 w 143"/>
                  <a:gd name="T39" fmla="*/ 171 h 17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3" h="171">
                    <a:moveTo>
                      <a:pt x="10" y="63"/>
                    </a:moveTo>
                    <a:lnTo>
                      <a:pt x="0" y="19"/>
                    </a:lnTo>
                    <a:lnTo>
                      <a:pt x="15" y="0"/>
                    </a:lnTo>
                    <a:lnTo>
                      <a:pt x="80" y="19"/>
                    </a:lnTo>
                    <a:lnTo>
                      <a:pt x="110" y="57"/>
                    </a:lnTo>
                    <a:lnTo>
                      <a:pt x="131" y="86"/>
                    </a:lnTo>
                    <a:lnTo>
                      <a:pt x="143" y="122"/>
                    </a:lnTo>
                    <a:lnTo>
                      <a:pt x="127" y="171"/>
                    </a:lnTo>
                    <a:lnTo>
                      <a:pt x="82" y="164"/>
                    </a:lnTo>
                    <a:lnTo>
                      <a:pt x="10" y="63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417" name="Freeform 76"/>
              <p:cNvSpPr>
                <a:spLocks/>
              </p:cNvSpPr>
              <p:nvPr/>
            </p:nvSpPr>
            <p:spPr bwMode="auto">
              <a:xfrm>
                <a:off x="1499" y="3312"/>
                <a:ext cx="112" cy="146"/>
              </a:xfrm>
              <a:custGeom>
                <a:avLst/>
                <a:gdLst>
                  <a:gd name="T0" fmla="*/ 10 w 222"/>
                  <a:gd name="T1" fmla="*/ 0 h 291"/>
                  <a:gd name="T2" fmla="*/ 7 w 222"/>
                  <a:gd name="T3" fmla="*/ 5 h 291"/>
                  <a:gd name="T4" fmla="*/ 4 w 222"/>
                  <a:gd name="T5" fmla="*/ 8 h 291"/>
                  <a:gd name="T6" fmla="*/ 1 w 222"/>
                  <a:gd name="T7" fmla="*/ 11 h 291"/>
                  <a:gd name="T8" fmla="*/ 0 w 222"/>
                  <a:gd name="T9" fmla="*/ 14 h 291"/>
                  <a:gd name="T10" fmla="*/ 2 w 222"/>
                  <a:gd name="T11" fmla="*/ 17 h 291"/>
                  <a:gd name="T12" fmla="*/ 3 w 222"/>
                  <a:gd name="T13" fmla="*/ 18 h 291"/>
                  <a:gd name="T14" fmla="*/ 7 w 222"/>
                  <a:gd name="T15" fmla="*/ 16 h 291"/>
                  <a:gd name="T16" fmla="*/ 11 w 222"/>
                  <a:gd name="T17" fmla="*/ 8 h 291"/>
                  <a:gd name="T18" fmla="*/ 13 w 222"/>
                  <a:gd name="T19" fmla="*/ 7 h 291"/>
                  <a:gd name="T20" fmla="*/ 15 w 222"/>
                  <a:gd name="T21" fmla="*/ 4 h 291"/>
                  <a:gd name="T22" fmla="*/ 14 w 222"/>
                  <a:gd name="T23" fmla="*/ 0 h 291"/>
                  <a:gd name="T24" fmla="*/ 12 w 222"/>
                  <a:gd name="T25" fmla="*/ 0 h 291"/>
                  <a:gd name="T26" fmla="*/ 11 w 222"/>
                  <a:gd name="T27" fmla="*/ 0 h 291"/>
                  <a:gd name="T28" fmla="*/ 10 w 222"/>
                  <a:gd name="T29" fmla="*/ 0 h 291"/>
                  <a:gd name="T30" fmla="*/ 10 w 222"/>
                  <a:gd name="T31" fmla="*/ 0 h 291"/>
                  <a:gd name="T32" fmla="*/ 10 w 222"/>
                  <a:gd name="T33" fmla="*/ 0 h 29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22"/>
                  <a:gd name="T52" fmla="*/ 0 h 291"/>
                  <a:gd name="T53" fmla="*/ 222 w 222"/>
                  <a:gd name="T54" fmla="*/ 291 h 29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22" h="291">
                    <a:moveTo>
                      <a:pt x="154" y="4"/>
                    </a:moveTo>
                    <a:lnTo>
                      <a:pt x="103" y="81"/>
                    </a:lnTo>
                    <a:lnTo>
                      <a:pt x="57" y="142"/>
                    </a:lnTo>
                    <a:lnTo>
                      <a:pt x="13" y="184"/>
                    </a:lnTo>
                    <a:lnTo>
                      <a:pt x="0" y="237"/>
                    </a:lnTo>
                    <a:lnTo>
                      <a:pt x="23" y="272"/>
                    </a:lnTo>
                    <a:lnTo>
                      <a:pt x="34" y="291"/>
                    </a:lnTo>
                    <a:lnTo>
                      <a:pt x="97" y="258"/>
                    </a:lnTo>
                    <a:lnTo>
                      <a:pt x="175" y="142"/>
                    </a:lnTo>
                    <a:lnTo>
                      <a:pt x="200" y="112"/>
                    </a:lnTo>
                    <a:lnTo>
                      <a:pt x="222" y="66"/>
                    </a:lnTo>
                    <a:lnTo>
                      <a:pt x="219" y="13"/>
                    </a:lnTo>
                    <a:lnTo>
                      <a:pt x="190" y="0"/>
                    </a:lnTo>
                    <a:lnTo>
                      <a:pt x="169" y="5"/>
                    </a:lnTo>
                    <a:lnTo>
                      <a:pt x="154" y="4"/>
                    </a:lnTo>
                    <a:close/>
                  </a:path>
                </a:pathLst>
              </a:custGeom>
              <a:solidFill>
                <a:srgbClr val="FFB5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418" name="Freeform 77"/>
              <p:cNvSpPr>
                <a:spLocks/>
              </p:cNvSpPr>
              <p:nvPr/>
            </p:nvSpPr>
            <p:spPr bwMode="auto">
              <a:xfrm>
                <a:off x="1590" y="3429"/>
                <a:ext cx="24" cy="57"/>
              </a:xfrm>
              <a:custGeom>
                <a:avLst/>
                <a:gdLst>
                  <a:gd name="T0" fmla="*/ 3 w 49"/>
                  <a:gd name="T1" fmla="*/ 0 h 114"/>
                  <a:gd name="T2" fmla="*/ 2 w 49"/>
                  <a:gd name="T3" fmla="*/ 5 h 114"/>
                  <a:gd name="T4" fmla="*/ 3 w 49"/>
                  <a:gd name="T5" fmla="*/ 7 h 114"/>
                  <a:gd name="T6" fmla="*/ 0 w 49"/>
                  <a:gd name="T7" fmla="*/ 8 h 114"/>
                  <a:gd name="T8" fmla="*/ 0 w 49"/>
                  <a:gd name="T9" fmla="*/ 6 h 114"/>
                  <a:gd name="T10" fmla="*/ 0 w 49"/>
                  <a:gd name="T11" fmla="*/ 4 h 114"/>
                  <a:gd name="T12" fmla="*/ 2 w 49"/>
                  <a:gd name="T13" fmla="*/ 1 h 114"/>
                  <a:gd name="T14" fmla="*/ 3 w 49"/>
                  <a:gd name="T15" fmla="*/ 0 h 114"/>
                  <a:gd name="T16" fmla="*/ 3 w 49"/>
                  <a:gd name="T17" fmla="*/ 0 h 114"/>
                  <a:gd name="T18" fmla="*/ 3 w 49"/>
                  <a:gd name="T19" fmla="*/ 0 h 1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9"/>
                  <a:gd name="T31" fmla="*/ 0 h 114"/>
                  <a:gd name="T32" fmla="*/ 49 w 49"/>
                  <a:gd name="T33" fmla="*/ 114 h 1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9" h="114">
                    <a:moveTo>
                      <a:pt x="49" y="0"/>
                    </a:moveTo>
                    <a:lnTo>
                      <a:pt x="36" y="79"/>
                    </a:lnTo>
                    <a:lnTo>
                      <a:pt x="49" y="112"/>
                    </a:lnTo>
                    <a:lnTo>
                      <a:pt x="15" y="114"/>
                    </a:lnTo>
                    <a:lnTo>
                      <a:pt x="0" y="91"/>
                    </a:lnTo>
                    <a:lnTo>
                      <a:pt x="11" y="53"/>
                    </a:lnTo>
                    <a:lnTo>
                      <a:pt x="38" y="7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419" name="Freeform 78"/>
              <p:cNvSpPr>
                <a:spLocks/>
              </p:cNvSpPr>
              <p:nvPr/>
            </p:nvSpPr>
            <p:spPr bwMode="auto">
              <a:xfrm>
                <a:off x="1506" y="3316"/>
                <a:ext cx="100" cy="135"/>
              </a:xfrm>
              <a:custGeom>
                <a:avLst/>
                <a:gdLst>
                  <a:gd name="T0" fmla="*/ 10 w 200"/>
                  <a:gd name="T1" fmla="*/ 1 h 274"/>
                  <a:gd name="T2" fmla="*/ 10 w 200"/>
                  <a:gd name="T3" fmla="*/ 3 h 274"/>
                  <a:gd name="T4" fmla="*/ 10 w 200"/>
                  <a:gd name="T5" fmla="*/ 5 h 274"/>
                  <a:gd name="T6" fmla="*/ 9 w 200"/>
                  <a:gd name="T7" fmla="*/ 5 h 274"/>
                  <a:gd name="T8" fmla="*/ 7 w 200"/>
                  <a:gd name="T9" fmla="*/ 8 h 274"/>
                  <a:gd name="T10" fmla="*/ 4 w 200"/>
                  <a:gd name="T11" fmla="*/ 11 h 274"/>
                  <a:gd name="T12" fmla="*/ 2 w 200"/>
                  <a:gd name="T13" fmla="*/ 13 h 274"/>
                  <a:gd name="T14" fmla="*/ 0 w 200"/>
                  <a:gd name="T15" fmla="*/ 16 h 274"/>
                  <a:gd name="T16" fmla="*/ 2 w 200"/>
                  <a:gd name="T17" fmla="*/ 18 h 274"/>
                  <a:gd name="T18" fmla="*/ 3 w 200"/>
                  <a:gd name="T19" fmla="*/ 16 h 274"/>
                  <a:gd name="T20" fmla="*/ 3 w 200"/>
                  <a:gd name="T21" fmla="*/ 15 h 274"/>
                  <a:gd name="T22" fmla="*/ 4 w 200"/>
                  <a:gd name="T23" fmla="*/ 13 h 274"/>
                  <a:gd name="T24" fmla="*/ 6 w 200"/>
                  <a:gd name="T25" fmla="*/ 10 h 274"/>
                  <a:gd name="T26" fmla="*/ 9 w 200"/>
                  <a:gd name="T27" fmla="*/ 7 h 274"/>
                  <a:gd name="T28" fmla="*/ 10 w 200"/>
                  <a:gd name="T29" fmla="*/ 4 h 274"/>
                  <a:gd name="T30" fmla="*/ 12 w 200"/>
                  <a:gd name="T31" fmla="*/ 4 h 274"/>
                  <a:gd name="T32" fmla="*/ 12 w 200"/>
                  <a:gd name="T33" fmla="*/ 3 h 274"/>
                  <a:gd name="T34" fmla="*/ 11 w 200"/>
                  <a:gd name="T35" fmla="*/ 2 h 274"/>
                  <a:gd name="T36" fmla="*/ 12 w 200"/>
                  <a:gd name="T37" fmla="*/ 1 h 274"/>
                  <a:gd name="T38" fmla="*/ 13 w 200"/>
                  <a:gd name="T39" fmla="*/ 1 h 274"/>
                  <a:gd name="T40" fmla="*/ 11 w 200"/>
                  <a:gd name="T41" fmla="*/ 0 h 274"/>
                  <a:gd name="T42" fmla="*/ 10 w 200"/>
                  <a:gd name="T43" fmla="*/ 1 h 274"/>
                  <a:gd name="T44" fmla="*/ 10 w 200"/>
                  <a:gd name="T45" fmla="*/ 1 h 274"/>
                  <a:gd name="T46" fmla="*/ 10 w 200"/>
                  <a:gd name="T47" fmla="*/ 1 h 27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00"/>
                  <a:gd name="T73" fmla="*/ 0 h 274"/>
                  <a:gd name="T74" fmla="*/ 200 w 200"/>
                  <a:gd name="T75" fmla="*/ 274 h 27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00" h="274">
                    <a:moveTo>
                      <a:pt x="156" y="12"/>
                    </a:moveTo>
                    <a:lnTo>
                      <a:pt x="149" y="40"/>
                    </a:lnTo>
                    <a:lnTo>
                      <a:pt x="145" y="65"/>
                    </a:lnTo>
                    <a:lnTo>
                      <a:pt x="131" y="74"/>
                    </a:lnTo>
                    <a:lnTo>
                      <a:pt x="103" y="113"/>
                    </a:lnTo>
                    <a:lnTo>
                      <a:pt x="63" y="162"/>
                    </a:lnTo>
                    <a:lnTo>
                      <a:pt x="17" y="204"/>
                    </a:lnTo>
                    <a:lnTo>
                      <a:pt x="0" y="242"/>
                    </a:lnTo>
                    <a:lnTo>
                      <a:pt x="25" y="274"/>
                    </a:lnTo>
                    <a:lnTo>
                      <a:pt x="46" y="253"/>
                    </a:lnTo>
                    <a:lnTo>
                      <a:pt x="33" y="225"/>
                    </a:lnTo>
                    <a:lnTo>
                      <a:pt x="55" y="194"/>
                    </a:lnTo>
                    <a:lnTo>
                      <a:pt x="88" y="156"/>
                    </a:lnTo>
                    <a:lnTo>
                      <a:pt x="130" y="109"/>
                    </a:lnTo>
                    <a:lnTo>
                      <a:pt x="160" y="61"/>
                    </a:lnTo>
                    <a:lnTo>
                      <a:pt x="177" y="55"/>
                    </a:lnTo>
                    <a:lnTo>
                      <a:pt x="183" y="42"/>
                    </a:lnTo>
                    <a:lnTo>
                      <a:pt x="169" y="29"/>
                    </a:lnTo>
                    <a:lnTo>
                      <a:pt x="185" y="12"/>
                    </a:lnTo>
                    <a:lnTo>
                      <a:pt x="200" y="10"/>
                    </a:lnTo>
                    <a:lnTo>
                      <a:pt x="171" y="0"/>
                    </a:lnTo>
                    <a:lnTo>
                      <a:pt x="156" y="12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420" name="Freeform 79"/>
              <p:cNvSpPr>
                <a:spLocks/>
              </p:cNvSpPr>
              <p:nvPr/>
            </p:nvSpPr>
            <p:spPr bwMode="auto">
              <a:xfrm>
                <a:off x="1299" y="2375"/>
                <a:ext cx="44" cy="32"/>
              </a:xfrm>
              <a:custGeom>
                <a:avLst/>
                <a:gdLst>
                  <a:gd name="T0" fmla="*/ 1 w 87"/>
                  <a:gd name="T1" fmla="*/ 0 h 64"/>
                  <a:gd name="T2" fmla="*/ 3 w 87"/>
                  <a:gd name="T3" fmla="*/ 1 h 64"/>
                  <a:gd name="T4" fmla="*/ 5 w 87"/>
                  <a:gd name="T5" fmla="*/ 3 h 64"/>
                  <a:gd name="T6" fmla="*/ 6 w 87"/>
                  <a:gd name="T7" fmla="*/ 3 h 64"/>
                  <a:gd name="T8" fmla="*/ 0 w 87"/>
                  <a:gd name="T9" fmla="*/ 4 h 64"/>
                  <a:gd name="T10" fmla="*/ 2 w 87"/>
                  <a:gd name="T11" fmla="*/ 2 h 64"/>
                  <a:gd name="T12" fmla="*/ 1 w 87"/>
                  <a:gd name="T13" fmla="*/ 0 h 64"/>
                  <a:gd name="T14" fmla="*/ 1 w 87"/>
                  <a:gd name="T15" fmla="*/ 0 h 64"/>
                  <a:gd name="T16" fmla="*/ 1 w 87"/>
                  <a:gd name="T17" fmla="*/ 0 h 6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7"/>
                  <a:gd name="T28" fmla="*/ 0 h 64"/>
                  <a:gd name="T29" fmla="*/ 87 w 87"/>
                  <a:gd name="T30" fmla="*/ 64 h 6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7" h="64">
                    <a:moveTo>
                      <a:pt x="9" y="0"/>
                    </a:moveTo>
                    <a:lnTo>
                      <a:pt x="45" y="13"/>
                    </a:lnTo>
                    <a:lnTo>
                      <a:pt x="70" y="34"/>
                    </a:lnTo>
                    <a:lnTo>
                      <a:pt x="87" y="43"/>
                    </a:lnTo>
                    <a:lnTo>
                      <a:pt x="0" y="64"/>
                    </a:lnTo>
                    <a:lnTo>
                      <a:pt x="21" y="2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B5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421" name="Freeform 80"/>
              <p:cNvSpPr>
                <a:spLocks/>
              </p:cNvSpPr>
              <p:nvPr/>
            </p:nvSpPr>
            <p:spPr bwMode="auto">
              <a:xfrm>
                <a:off x="1382" y="2835"/>
                <a:ext cx="379" cy="684"/>
              </a:xfrm>
              <a:custGeom>
                <a:avLst/>
                <a:gdLst>
                  <a:gd name="T0" fmla="*/ 0 w 759"/>
                  <a:gd name="T1" fmla="*/ 0 h 1367"/>
                  <a:gd name="T2" fmla="*/ 1 w 759"/>
                  <a:gd name="T3" fmla="*/ 4 h 1367"/>
                  <a:gd name="T4" fmla="*/ 3 w 759"/>
                  <a:gd name="T5" fmla="*/ 9 h 1367"/>
                  <a:gd name="T6" fmla="*/ 5 w 759"/>
                  <a:gd name="T7" fmla="*/ 15 h 1367"/>
                  <a:gd name="T8" fmla="*/ 7 w 759"/>
                  <a:gd name="T9" fmla="*/ 21 h 1367"/>
                  <a:gd name="T10" fmla="*/ 9 w 759"/>
                  <a:gd name="T11" fmla="*/ 26 h 1367"/>
                  <a:gd name="T12" fmla="*/ 11 w 759"/>
                  <a:gd name="T13" fmla="*/ 30 h 1367"/>
                  <a:gd name="T14" fmla="*/ 13 w 759"/>
                  <a:gd name="T15" fmla="*/ 33 h 1367"/>
                  <a:gd name="T16" fmla="*/ 16 w 759"/>
                  <a:gd name="T17" fmla="*/ 35 h 1367"/>
                  <a:gd name="T18" fmla="*/ 19 w 759"/>
                  <a:gd name="T19" fmla="*/ 39 h 1367"/>
                  <a:gd name="T20" fmla="*/ 22 w 759"/>
                  <a:gd name="T21" fmla="*/ 43 h 1367"/>
                  <a:gd name="T22" fmla="*/ 24 w 759"/>
                  <a:gd name="T23" fmla="*/ 46 h 1367"/>
                  <a:gd name="T24" fmla="*/ 26 w 759"/>
                  <a:gd name="T25" fmla="*/ 49 h 1367"/>
                  <a:gd name="T26" fmla="*/ 28 w 759"/>
                  <a:gd name="T27" fmla="*/ 52 h 1367"/>
                  <a:gd name="T28" fmla="*/ 30 w 759"/>
                  <a:gd name="T29" fmla="*/ 56 h 1367"/>
                  <a:gd name="T30" fmla="*/ 33 w 759"/>
                  <a:gd name="T31" fmla="*/ 56 h 1367"/>
                  <a:gd name="T32" fmla="*/ 33 w 759"/>
                  <a:gd name="T33" fmla="*/ 65 h 1367"/>
                  <a:gd name="T34" fmla="*/ 38 w 759"/>
                  <a:gd name="T35" fmla="*/ 73 h 1367"/>
                  <a:gd name="T36" fmla="*/ 43 w 759"/>
                  <a:gd name="T37" fmla="*/ 78 h 1367"/>
                  <a:gd name="T38" fmla="*/ 45 w 759"/>
                  <a:gd name="T39" fmla="*/ 80 h 1367"/>
                  <a:gd name="T40" fmla="*/ 47 w 759"/>
                  <a:gd name="T41" fmla="*/ 80 h 1367"/>
                  <a:gd name="T42" fmla="*/ 47 w 759"/>
                  <a:gd name="T43" fmla="*/ 83 h 1367"/>
                  <a:gd name="T44" fmla="*/ 45 w 759"/>
                  <a:gd name="T45" fmla="*/ 85 h 1367"/>
                  <a:gd name="T46" fmla="*/ 43 w 759"/>
                  <a:gd name="T47" fmla="*/ 84 h 1367"/>
                  <a:gd name="T48" fmla="*/ 41 w 759"/>
                  <a:gd name="T49" fmla="*/ 81 h 1367"/>
                  <a:gd name="T50" fmla="*/ 33 w 759"/>
                  <a:gd name="T51" fmla="*/ 82 h 1367"/>
                  <a:gd name="T52" fmla="*/ 39 w 759"/>
                  <a:gd name="T53" fmla="*/ 79 h 1367"/>
                  <a:gd name="T54" fmla="*/ 39 w 759"/>
                  <a:gd name="T55" fmla="*/ 76 h 1367"/>
                  <a:gd name="T56" fmla="*/ 36 w 759"/>
                  <a:gd name="T57" fmla="*/ 77 h 1367"/>
                  <a:gd name="T58" fmla="*/ 33 w 759"/>
                  <a:gd name="T59" fmla="*/ 74 h 1367"/>
                  <a:gd name="T60" fmla="*/ 32 w 759"/>
                  <a:gd name="T61" fmla="*/ 69 h 1367"/>
                  <a:gd name="T62" fmla="*/ 31 w 759"/>
                  <a:gd name="T63" fmla="*/ 67 h 1367"/>
                  <a:gd name="T64" fmla="*/ 32 w 759"/>
                  <a:gd name="T65" fmla="*/ 64 h 1367"/>
                  <a:gd name="T66" fmla="*/ 32 w 759"/>
                  <a:gd name="T67" fmla="*/ 62 h 1367"/>
                  <a:gd name="T68" fmla="*/ 32 w 759"/>
                  <a:gd name="T69" fmla="*/ 57 h 1367"/>
                  <a:gd name="T70" fmla="*/ 30 w 759"/>
                  <a:gd name="T71" fmla="*/ 57 h 1367"/>
                  <a:gd name="T72" fmla="*/ 28 w 759"/>
                  <a:gd name="T73" fmla="*/ 57 h 1367"/>
                  <a:gd name="T74" fmla="*/ 17 w 759"/>
                  <a:gd name="T75" fmla="*/ 40 h 1367"/>
                  <a:gd name="T76" fmla="*/ 8 w 759"/>
                  <a:gd name="T77" fmla="*/ 30 h 1367"/>
                  <a:gd name="T78" fmla="*/ 0 w 759"/>
                  <a:gd name="T79" fmla="*/ 13 h 1367"/>
                  <a:gd name="T80" fmla="*/ 0 w 759"/>
                  <a:gd name="T81" fmla="*/ 0 h 1367"/>
                  <a:gd name="T82" fmla="*/ 0 w 759"/>
                  <a:gd name="T83" fmla="*/ 0 h 1367"/>
                  <a:gd name="T84" fmla="*/ 0 w 759"/>
                  <a:gd name="T85" fmla="*/ 0 h 136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759"/>
                  <a:gd name="T130" fmla="*/ 0 h 1367"/>
                  <a:gd name="T131" fmla="*/ 759 w 759"/>
                  <a:gd name="T132" fmla="*/ 1367 h 136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759" h="1367">
                    <a:moveTo>
                      <a:pt x="0" y="0"/>
                    </a:moveTo>
                    <a:lnTo>
                      <a:pt x="25" y="76"/>
                    </a:lnTo>
                    <a:lnTo>
                      <a:pt x="52" y="156"/>
                    </a:lnTo>
                    <a:lnTo>
                      <a:pt x="84" y="249"/>
                    </a:lnTo>
                    <a:lnTo>
                      <a:pt x="118" y="344"/>
                    </a:lnTo>
                    <a:lnTo>
                      <a:pt x="152" y="430"/>
                    </a:lnTo>
                    <a:lnTo>
                      <a:pt x="185" y="495"/>
                    </a:lnTo>
                    <a:lnTo>
                      <a:pt x="211" y="529"/>
                    </a:lnTo>
                    <a:lnTo>
                      <a:pt x="259" y="571"/>
                    </a:lnTo>
                    <a:lnTo>
                      <a:pt x="308" y="630"/>
                    </a:lnTo>
                    <a:lnTo>
                      <a:pt x="354" y="690"/>
                    </a:lnTo>
                    <a:lnTo>
                      <a:pt x="390" y="744"/>
                    </a:lnTo>
                    <a:lnTo>
                      <a:pt x="420" y="793"/>
                    </a:lnTo>
                    <a:lnTo>
                      <a:pt x="449" y="844"/>
                    </a:lnTo>
                    <a:lnTo>
                      <a:pt x="481" y="909"/>
                    </a:lnTo>
                    <a:lnTo>
                      <a:pt x="538" y="911"/>
                    </a:lnTo>
                    <a:lnTo>
                      <a:pt x="542" y="1042"/>
                    </a:lnTo>
                    <a:lnTo>
                      <a:pt x="620" y="1168"/>
                    </a:lnTo>
                    <a:lnTo>
                      <a:pt x="694" y="1253"/>
                    </a:lnTo>
                    <a:lnTo>
                      <a:pt x="734" y="1289"/>
                    </a:lnTo>
                    <a:lnTo>
                      <a:pt x="759" y="1295"/>
                    </a:lnTo>
                    <a:lnTo>
                      <a:pt x="755" y="1337"/>
                    </a:lnTo>
                    <a:lnTo>
                      <a:pt x="728" y="1367"/>
                    </a:lnTo>
                    <a:lnTo>
                      <a:pt x="698" y="1352"/>
                    </a:lnTo>
                    <a:lnTo>
                      <a:pt x="666" y="1303"/>
                    </a:lnTo>
                    <a:lnTo>
                      <a:pt x="540" y="1312"/>
                    </a:lnTo>
                    <a:lnTo>
                      <a:pt x="635" y="1276"/>
                    </a:lnTo>
                    <a:lnTo>
                      <a:pt x="633" y="1226"/>
                    </a:lnTo>
                    <a:lnTo>
                      <a:pt x="591" y="1232"/>
                    </a:lnTo>
                    <a:lnTo>
                      <a:pt x="538" y="1190"/>
                    </a:lnTo>
                    <a:lnTo>
                      <a:pt x="515" y="1112"/>
                    </a:lnTo>
                    <a:lnTo>
                      <a:pt x="506" y="1084"/>
                    </a:lnTo>
                    <a:lnTo>
                      <a:pt x="525" y="1029"/>
                    </a:lnTo>
                    <a:lnTo>
                      <a:pt x="527" y="993"/>
                    </a:lnTo>
                    <a:lnTo>
                      <a:pt x="523" y="922"/>
                    </a:lnTo>
                    <a:lnTo>
                      <a:pt x="481" y="919"/>
                    </a:lnTo>
                    <a:lnTo>
                      <a:pt x="462" y="922"/>
                    </a:lnTo>
                    <a:lnTo>
                      <a:pt x="285" y="645"/>
                    </a:lnTo>
                    <a:lnTo>
                      <a:pt x="135" y="495"/>
                    </a:lnTo>
                    <a:lnTo>
                      <a:pt x="15" y="2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422" name="Freeform 81"/>
              <p:cNvSpPr>
                <a:spLocks/>
              </p:cNvSpPr>
              <p:nvPr/>
            </p:nvSpPr>
            <p:spPr bwMode="auto">
              <a:xfrm>
                <a:off x="893" y="1884"/>
                <a:ext cx="560" cy="477"/>
              </a:xfrm>
              <a:custGeom>
                <a:avLst/>
                <a:gdLst>
                  <a:gd name="T0" fmla="*/ 21 w 1120"/>
                  <a:gd name="T1" fmla="*/ 24 h 956"/>
                  <a:gd name="T2" fmla="*/ 31 w 1120"/>
                  <a:gd name="T3" fmla="*/ 25 h 956"/>
                  <a:gd name="T4" fmla="*/ 42 w 1120"/>
                  <a:gd name="T5" fmla="*/ 24 h 956"/>
                  <a:gd name="T6" fmla="*/ 54 w 1120"/>
                  <a:gd name="T7" fmla="*/ 25 h 956"/>
                  <a:gd name="T8" fmla="*/ 61 w 1120"/>
                  <a:gd name="T9" fmla="*/ 26 h 956"/>
                  <a:gd name="T10" fmla="*/ 62 w 1120"/>
                  <a:gd name="T11" fmla="*/ 32 h 956"/>
                  <a:gd name="T12" fmla="*/ 63 w 1120"/>
                  <a:gd name="T13" fmla="*/ 35 h 956"/>
                  <a:gd name="T14" fmla="*/ 64 w 1120"/>
                  <a:gd name="T15" fmla="*/ 38 h 956"/>
                  <a:gd name="T16" fmla="*/ 66 w 1120"/>
                  <a:gd name="T17" fmla="*/ 43 h 956"/>
                  <a:gd name="T18" fmla="*/ 67 w 1120"/>
                  <a:gd name="T19" fmla="*/ 48 h 956"/>
                  <a:gd name="T20" fmla="*/ 69 w 1120"/>
                  <a:gd name="T21" fmla="*/ 44 h 956"/>
                  <a:gd name="T22" fmla="*/ 70 w 1120"/>
                  <a:gd name="T23" fmla="*/ 38 h 956"/>
                  <a:gd name="T24" fmla="*/ 70 w 1120"/>
                  <a:gd name="T25" fmla="*/ 35 h 956"/>
                  <a:gd name="T26" fmla="*/ 70 w 1120"/>
                  <a:gd name="T27" fmla="*/ 29 h 956"/>
                  <a:gd name="T28" fmla="*/ 69 w 1120"/>
                  <a:gd name="T29" fmla="*/ 24 h 956"/>
                  <a:gd name="T30" fmla="*/ 68 w 1120"/>
                  <a:gd name="T31" fmla="*/ 21 h 956"/>
                  <a:gd name="T32" fmla="*/ 66 w 1120"/>
                  <a:gd name="T33" fmla="*/ 19 h 956"/>
                  <a:gd name="T34" fmla="*/ 63 w 1120"/>
                  <a:gd name="T35" fmla="*/ 15 h 956"/>
                  <a:gd name="T36" fmla="*/ 59 w 1120"/>
                  <a:gd name="T37" fmla="*/ 10 h 956"/>
                  <a:gd name="T38" fmla="*/ 56 w 1120"/>
                  <a:gd name="T39" fmla="*/ 8 h 956"/>
                  <a:gd name="T40" fmla="*/ 54 w 1120"/>
                  <a:gd name="T41" fmla="*/ 6 h 956"/>
                  <a:gd name="T42" fmla="*/ 48 w 1120"/>
                  <a:gd name="T43" fmla="*/ 4 h 956"/>
                  <a:gd name="T44" fmla="*/ 44 w 1120"/>
                  <a:gd name="T45" fmla="*/ 2 h 956"/>
                  <a:gd name="T46" fmla="*/ 38 w 1120"/>
                  <a:gd name="T47" fmla="*/ 0 h 956"/>
                  <a:gd name="T48" fmla="*/ 21 w 1120"/>
                  <a:gd name="T49" fmla="*/ 3 h 956"/>
                  <a:gd name="T50" fmla="*/ 18 w 1120"/>
                  <a:gd name="T51" fmla="*/ 6 h 956"/>
                  <a:gd name="T52" fmla="*/ 15 w 1120"/>
                  <a:gd name="T53" fmla="*/ 11 h 956"/>
                  <a:gd name="T54" fmla="*/ 14 w 1120"/>
                  <a:gd name="T55" fmla="*/ 13 h 956"/>
                  <a:gd name="T56" fmla="*/ 12 w 1120"/>
                  <a:gd name="T57" fmla="*/ 14 h 956"/>
                  <a:gd name="T58" fmla="*/ 8 w 1120"/>
                  <a:gd name="T59" fmla="*/ 16 h 956"/>
                  <a:gd name="T60" fmla="*/ 4 w 1120"/>
                  <a:gd name="T61" fmla="*/ 19 h 956"/>
                  <a:gd name="T62" fmla="*/ 2 w 1120"/>
                  <a:gd name="T63" fmla="*/ 23 h 956"/>
                  <a:gd name="T64" fmla="*/ 0 w 1120"/>
                  <a:gd name="T65" fmla="*/ 29 h 956"/>
                  <a:gd name="T66" fmla="*/ 1 w 1120"/>
                  <a:gd name="T67" fmla="*/ 38 h 956"/>
                  <a:gd name="T68" fmla="*/ 2 w 1120"/>
                  <a:gd name="T69" fmla="*/ 43 h 956"/>
                  <a:gd name="T70" fmla="*/ 3 w 1120"/>
                  <a:gd name="T71" fmla="*/ 46 h 956"/>
                  <a:gd name="T72" fmla="*/ 5 w 1120"/>
                  <a:gd name="T73" fmla="*/ 48 h 956"/>
                  <a:gd name="T74" fmla="*/ 6 w 1120"/>
                  <a:gd name="T75" fmla="*/ 51 h 956"/>
                  <a:gd name="T76" fmla="*/ 9 w 1120"/>
                  <a:gd name="T77" fmla="*/ 53 h 956"/>
                  <a:gd name="T78" fmla="*/ 14 w 1120"/>
                  <a:gd name="T79" fmla="*/ 60 h 956"/>
                  <a:gd name="T80" fmla="*/ 14 w 1120"/>
                  <a:gd name="T81" fmla="*/ 56 h 956"/>
                  <a:gd name="T82" fmla="*/ 13 w 1120"/>
                  <a:gd name="T83" fmla="*/ 50 h 956"/>
                  <a:gd name="T84" fmla="*/ 13 w 1120"/>
                  <a:gd name="T85" fmla="*/ 46 h 956"/>
                  <a:gd name="T86" fmla="*/ 14 w 1120"/>
                  <a:gd name="T87" fmla="*/ 40 h 956"/>
                  <a:gd name="T88" fmla="*/ 15 w 1120"/>
                  <a:gd name="T89" fmla="*/ 32 h 956"/>
                  <a:gd name="T90" fmla="*/ 15 w 1120"/>
                  <a:gd name="T91" fmla="*/ 30 h 956"/>
                  <a:gd name="T92" fmla="*/ 17 w 1120"/>
                  <a:gd name="T93" fmla="*/ 28 h 956"/>
                  <a:gd name="T94" fmla="*/ 21 w 1120"/>
                  <a:gd name="T95" fmla="*/ 24 h 956"/>
                  <a:gd name="T96" fmla="*/ 21 w 1120"/>
                  <a:gd name="T97" fmla="*/ 24 h 956"/>
                  <a:gd name="T98" fmla="*/ 21 w 1120"/>
                  <a:gd name="T99" fmla="*/ 24 h 95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120"/>
                  <a:gd name="T151" fmla="*/ 0 h 956"/>
                  <a:gd name="T152" fmla="*/ 1120 w 1120"/>
                  <a:gd name="T153" fmla="*/ 956 h 95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120" h="956">
                    <a:moveTo>
                      <a:pt x="329" y="380"/>
                    </a:moveTo>
                    <a:lnTo>
                      <a:pt x="492" y="391"/>
                    </a:lnTo>
                    <a:lnTo>
                      <a:pt x="665" y="374"/>
                    </a:lnTo>
                    <a:lnTo>
                      <a:pt x="857" y="393"/>
                    </a:lnTo>
                    <a:lnTo>
                      <a:pt x="964" y="401"/>
                    </a:lnTo>
                    <a:lnTo>
                      <a:pt x="989" y="511"/>
                    </a:lnTo>
                    <a:lnTo>
                      <a:pt x="998" y="557"/>
                    </a:lnTo>
                    <a:lnTo>
                      <a:pt x="1019" y="600"/>
                    </a:lnTo>
                    <a:lnTo>
                      <a:pt x="1055" y="686"/>
                    </a:lnTo>
                    <a:lnTo>
                      <a:pt x="1072" y="768"/>
                    </a:lnTo>
                    <a:lnTo>
                      <a:pt x="1089" y="694"/>
                    </a:lnTo>
                    <a:lnTo>
                      <a:pt x="1105" y="604"/>
                    </a:lnTo>
                    <a:lnTo>
                      <a:pt x="1120" y="553"/>
                    </a:lnTo>
                    <a:lnTo>
                      <a:pt x="1108" y="450"/>
                    </a:lnTo>
                    <a:lnTo>
                      <a:pt x="1093" y="374"/>
                    </a:lnTo>
                    <a:lnTo>
                      <a:pt x="1076" y="330"/>
                    </a:lnTo>
                    <a:lnTo>
                      <a:pt x="1048" y="292"/>
                    </a:lnTo>
                    <a:lnTo>
                      <a:pt x="1002" y="226"/>
                    </a:lnTo>
                    <a:lnTo>
                      <a:pt x="935" y="154"/>
                    </a:lnTo>
                    <a:lnTo>
                      <a:pt x="895" y="121"/>
                    </a:lnTo>
                    <a:lnTo>
                      <a:pt x="850" y="95"/>
                    </a:lnTo>
                    <a:lnTo>
                      <a:pt x="764" y="53"/>
                    </a:lnTo>
                    <a:lnTo>
                      <a:pt x="696" y="24"/>
                    </a:lnTo>
                    <a:lnTo>
                      <a:pt x="599" y="0"/>
                    </a:lnTo>
                    <a:lnTo>
                      <a:pt x="329" y="43"/>
                    </a:lnTo>
                    <a:lnTo>
                      <a:pt x="278" y="95"/>
                    </a:lnTo>
                    <a:lnTo>
                      <a:pt x="240" y="165"/>
                    </a:lnTo>
                    <a:lnTo>
                      <a:pt x="221" y="197"/>
                    </a:lnTo>
                    <a:lnTo>
                      <a:pt x="181" y="222"/>
                    </a:lnTo>
                    <a:lnTo>
                      <a:pt x="125" y="243"/>
                    </a:lnTo>
                    <a:lnTo>
                      <a:pt x="51" y="291"/>
                    </a:lnTo>
                    <a:lnTo>
                      <a:pt x="27" y="365"/>
                    </a:lnTo>
                    <a:lnTo>
                      <a:pt x="0" y="464"/>
                    </a:lnTo>
                    <a:lnTo>
                      <a:pt x="15" y="598"/>
                    </a:lnTo>
                    <a:lnTo>
                      <a:pt x="30" y="682"/>
                    </a:lnTo>
                    <a:lnTo>
                      <a:pt x="48" y="732"/>
                    </a:lnTo>
                    <a:lnTo>
                      <a:pt x="65" y="768"/>
                    </a:lnTo>
                    <a:lnTo>
                      <a:pt x="89" y="811"/>
                    </a:lnTo>
                    <a:lnTo>
                      <a:pt x="144" y="846"/>
                    </a:lnTo>
                    <a:lnTo>
                      <a:pt x="222" y="956"/>
                    </a:lnTo>
                    <a:lnTo>
                      <a:pt x="211" y="884"/>
                    </a:lnTo>
                    <a:lnTo>
                      <a:pt x="194" y="785"/>
                    </a:lnTo>
                    <a:lnTo>
                      <a:pt x="205" y="735"/>
                    </a:lnTo>
                    <a:lnTo>
                      <a:pt x="224" y="627"/>
                    </a:lnTo>
                    <a:lnTo>
                      <a:pt x="226" y="505"/>
                    </a:lnTo>
                    <a:lnTo>
                      <a:pt x="236" y="469"/>
                    </a:lnTo>
                    <a:lnTo>
                      <a:pt x="262" y="443"/>
                    </a:lnTo>
                    <a:lnTo>
                      <a:pt x="329" y="38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423" name="Freeform 82"/>
              <p:cNvSpPr>
                <a:spLocks/>
              </p:cNvSpPr>
              <p:nvPr/>
            </p:nvSpPr>
            <p:spPr bwMode="auto">
              <a:xfrm>
                <a:off x="940" y="2298"/>
                <a:ext cx="146" cy="256"/>
              </a:xfrm>
              <a:custGeom>
                <a:avLst/>
                <a:gdLst>
                  <a:gd name="T0" fmla="*/ 0 w 293"/>
                  <a:gd name="T1" fmla="*/ 0 h 507"/>
                  <a:gd name="T2" fmla="*/ 1 w 293"/>
                  <a:gd name="T3" fmla="*/ 4 h 507"/>
                  <a:gd name="T4" fmla="*/ 2 w 293"/>
                  <a:gd name="T5" fmla="*/ 7 h 507"/>
                  <a:gd name="T6" fmla="*/ 3 w 293"/>
                  <a:gd name="T7" fmla="*/ 11 h 507"/>
                  <a:gd name="T8" fmla="*/ 4 w 293"/>
                  <a:gd name="T9" fmla="*/ 16 h 507"/>
                  <a:gd name="T10" fmla="*/ 6 w 293"/>
                  <a:gd name="T11" fmla="*/ 18 h 507"/>
                  <a:gd name="T12" fmla="*/ 8 w 293"/>
                  <a:gd name="T13" fmla="*/ 19 h 507"/>
                  <a:gd name="T14" fmla="*/ 10 w 293"/>
                  <a:gd name="T15" fmla="*/ 19 h 507"/>
                  <a:gd name="T16" fmla="*/ 12 w 293"/>
                  <a:gd name="T17" fmla="*/ 22 h 507"/>
                  <a:gd name="T18" fmla="*/ 13 w 293"/>
                  <a:gd name="T19" fmla="*/ 25 h 507"/>
                  <a:gd name="T20" fmla="*/ 15 w 293"/>
                  <a:gd name="T21" fmla="*/ 29 h 507"/>
                  <a:gd name="T22" fmla="*/ 17 w 293"/>
                  <a:gd name="T23" fmla="*/ 32 h 507"/>
                  <a:gd name="T24" fmla="*/ 18 w 293"/>
                  <a:gd name="T25" fmla="*/ 32 h 507"/>
                  <a:gd name="T26" fmla="*/ 16 w 293"/>
                  <a:gd name="T27" fmla="*/ 29 h 507"/>
                  <a:gd name="T28" fmla="*/ 14 w 293"/>
                  <a:gd name="T29" fmla="*/ 25 h 507"/>
                  <a:gd name="T30" fmla="*/ 13 w 293"/>
                  <a:gd name="T31" fmla="*/ 23 h 507"/>
                  <a:gd name="T32" fmla="*/ 12 w 293"/>
                  <a:gd name="T33" fmla="*/ 21 h 507"/>
                  <a:gd name="T34" fmla="*/ 11 w 293"/>
                  <a:gd name="T35" fmla="*/ 18 h 507"/>
                  <a:gd name="T36" fmla="*/ 10 w 293"/>
                  <a:gd name="T37" fmla="*/ 18 h 507"/>
                  <a:gd name="T38" fmla="*/ 8 w 293"/>
                  <a:gd name="T39" fmla="*/ 18 h 507"/>
                  <a:gd name="T40" fmla="*/ 6 w 293"/>
                  <a:gd name="T41" fmla="*/ 17 h 507"/>
                  <a:gd name="T42" fmla="*/ 4 w 293"/>
                  <a:gd name="T43" fmla="*/ 15 h 507"/>
                  <a:gd name="T44" fmla="*/ 4 w 293"/>
                  <a:gd name="T45" fmla="*/ 10 h 507"/>
                  <a:gd name="T46" fmla="*/ 3 w 293"/>
                  <a:gd name="T47" fmla="*/ 7 h 507"/>
                  <a:gd name="T48" fmla="*/ 1 w 293"/>
                  <a:gd name="T49" fmla="*/ 3 h 507"/>
                  <a:gd name="T50" fmla="*/ 1 w 293"/>
                  <a:gd name="T51" fmla="*/ 2 h 507"/>
                  <a:gd name="T52" fmla="*/ 0 w 293"/>
                  <a:gd name="T53" fmla="*/ 0 h 507"/>
                  <a:gd name="T54" fmla="*/ 0 w 293"/>
                  <a:gd name="T55" fmla="*/ 0 h 507"/>
                  <a:gd name="T56" fmla="*/ 0 w 293"/>
                  <a:gd name="T57" fmla="*/ 0 h 507"/>
                  <a:gd name="T58" fmla="*/ 0 w 293"/>
                  <a:gd name="T59" fmla="*/ 0 h 50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93"/>
                  <a:gd name="T91" fmla="*/ 0 h 507"/>
                  <a:gd name="T92" fmla="*/ 293 w 293"/>
                  <a:gd name="T93" fmla="*/ 507 h 50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93" h="507">
                    <a:moveTo>
                      <a:pt x="0" y="0"/>
                    </a:moveTo>
                    <a:lnTo>
                      <a:pt x="17" y="49"/>
                    </a:lnTo>
                    <a:lnTo>
                      <a:pt x="36" y="106"/>
                    </a:lnTo>
                    <a:lnTo>
                      <a:pt x="59" y="167"/>
                    </a:lnTo>
                    <a:lnTo>
                      <a:pt x="74" y="256"/>
                    </a:lnTo>
                    <a:lnTo>
                      <a:pt x="103" y="287"/>
                    </a:lnTo>
                    <a:lnTo>
                      <a:pt x="129" y="296"/>
                    </a:lnTo>
                    <a:lnTo>
                      <a:pt x="173" y="298"/>
                    </a:lnTo>
                    <a:lnTo>
                      <a:pt x="196" y="348"/>
                    </a:lnTo>
                    <a:lnTo>
                      <a:pt x="217" y="395"/>
                    </a:lnTo>
                    <a:lnTo>
                      <a:pt x="247" y="458"/>
                    </a:lnTo>
                    <a:lnTo>
                      <a:pt x="274" y="507"/>
                    </a:lnTo>
                    <a:lnTo>
                      <a:pt x="293" y="501"/>
                    </a:lnTo>
                    <a:lnTo>
                      <a:pt x="266" y="456"/>
                    </a:lnTo>
                    <a:lnTo>
                      <a:pt x="236" y="395"/>
                    </a:lnTo>
                    <a:lnTo>
                      <a:pt x="217" y="355"/>
                    </a:lnTo>
                    <a:lnTo>
                      <a:pt x="202" y="325"/>
                    </a:lnTo>
                    <a:lnTo>
                      <a:pt x="190" y="273"/>
                    </a:lnTo>
                    <a:lnTo>
                      <a:pt x="175" y="277"/>
                    </a:lnTo>
                    <a:lnTo>
                      <a:pt x="133" y="279"/>
                    </a:lnTo>
                    <a:lnTo>
                      <a:pt x="99" y="258"/>
                    </a:lnTo>
                    <a:lnTo>
                      <a:pt x="76" y="232"/>
                    </a:lnTo>
                    <a:lnTo>
                      <a:pt x="69" y="157"/>
                    </a:lnTo>
                    <a:lnTo>
                      <a:pt x="50" y="100"/>
                    </a:lnTo>
                    <a:lnTo>
                      <a:pt x="31" y="45"/>
                    </a:lnTo>
                    <a:lnTo>
                      <a:pt x="25" y="17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424" name="Freeform 83"/>
              <p:cNvSpPr>
                <a:spLocks/>
              </p:cNvSpPr>
              <p:nvPr/>
            </p:nvSpPr>
            <p:spPr bwMode="auto">
              <a:xfrm>
                <a:off x="953" y="2315"/>
                <a:ext cx="34" cy="20"/>
              </a:xfrm>
              <a:custGeom>
                <a:avLst/>
                <a:gdLst>
                  <a:gd name="T0" fmla="*/ 0 w 68"/>
                  <a:gd name="T1" fmla="*/ 0 h 40"/>
                  <a:gd name="T2" fmla="*/ 3 w 68"/>
                  <a:gd name="T3" fmla="*/ 1 h 40"/>
                  <a:gd name="T4" fmla="*/ 5 w 68"/>
                  <a:gd name="T5" fmla="*/ 3 h 40"/>
                  <a:gd name="T6" fmla="*/ 4 w 68"/>
                  <a:gd name="T7" fmla="*/ 2 h 40"/>
                  <a:gd name="T8" fmla="*/ 2 w 68"/>
                  <a:gd name="T9" fmla="*/ 1 h 40"/>
                  <a:gd name="T10" fmla="*/ 0 w 68"/>
                  <a:gd name="T11" fmla="*/ 2 h 40"/>
                  <a:gd name="T12" fmla="*/ 0 w 68"/>
                  <a:gd name="T13" fmla="*/ 0 h 40"/>
                  <a:gd name="T14" fmla="*/ 0 w 68"/>
                  <a:gd name="T15" fmla="*/ 0 h 40"/>
                  <a:gd name="T16" fmla="*/ 0 w 68"/>
                  <a:gd name="T17" fmla="*/ 0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8"/>
                  <a:gd name="T28" fmla="*/ 0 h 40"/>
                  <a:gd name="T29" fmla="*/ 68 w 68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8" h="40">
                    <a:moveTo>
                      <a:pt x="0" y="0"/>
                    </a:moveTo>
                    <a:lnTo>
                      <a:pt x="44" y="9"/>
                    </a:lnTo>
                    <a:lnTo>
                      <a:pt x="68" y="40"/>
                    </a:lnTo>
                    <a:lnTo>
                      <a:pt x="55" y="26"/>
                    </a:lnTo>
                    <a:lnTo>
                      <a:pt x="26" y="15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425" name="Freeform 84"/>
              <p:cNvSpPr>
                <a:spLocks/>
              </p:cNvSpPr>
              <p:nvPr/>
            </p:nvSpPr>
            <p:spPr bwMode="auto">
              <a:xfrm>
                <a:off x="980" y="2335"/>
                <a:ext cx="24" cy="64"/>
              </a:xfrm>
              <a:custGeom>
                <a:avLst/>
                <a:gdLst>
                  <a:gd name="T0" fmla="*/ 1 w 47"/>
                  <a:gd name="T1" fmla="*/ 0 h 129"/>
                  <a:gd name="T2" fmla="*/ 1 w 47"/>
                  <a:gd name="T3" fmla="*/ 2 h 129"/>
                  <a:gd name="T4" fmla="*/ 0 w 47"/>
                  <a:gd name="T5" fmla="*/ 5 h 129"/>
                  <a:gd name="T6" fmla="*/ 2 w 47"/>
                  <a:gd name="T7" fmla="*/ 6 h 129"/>
                  <a:gd name="T8" fmla="*/ 3 w 47"/>
                  <a:gd name="T9" fmla="*/ 8 h 129"/>
                  <a:gd name="T10" fmla="*/ 3 w 47"/>
                  <a:gd name="T11" fmla="*/ 6 h 129"/>
                  <a:gd name="T12" fmla="*/ 3 w 47"/>
                  <a:gd name="T13" fmla="*/ 5 h 129"/>
                  <a:gd name="T14" fmla="*/ 2 w 47"/>
                  <a:gd name="T15" fmla="*/ 4 h 129"/>
                  <a:gd name="T16" fmla="*/ 1 w 47"/>
                  <a:gd name="T17" fmla="*/ 3 h 129"/>
                  <a:gd name="T18" fmla="*/ 3 w 47"/>
                  <a:gd name="T19" fmla="*/ 2 h 129"/>
                  <a:gd name="T20" fmla="*/ 1 w 47"/>
                  <a:gd name="T21" fmla="*/ 0 h 129"/>
                  <a:gd name="T22" fmla="*/ 1 w 47"/>
                  <a:gd name="T23" fmla="*/ 0 h 129"/>
                  <a:gd name="T24" fmla="*/ 1 w 47"/>
                  <a:gd name="T25" fmla="*/ 0 h 129"/>
                  <a:gd name="T26" fmla="*/ 1 w 47"/>
                  <a:gd name="T27" fmla="*/ 0 h 12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129"/>
                  <a:gd name="T44" fmla="*/ 47 w 47"/>
                  <a:gd name="T45" fmla="*/ 129 h 12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129">
                    <a:moveTo>
                      <a:pt x="4" y="4"/>
                    </a:moveTo>
                    <a:lnTo>
                      <a:pt x="6" y="47"/>
                    </a:lnTo>
                    <a:lnTo>
                      <a:pt x="0" y="87"/>
                    </a:lnTo>
                    <a:lnTo>
                      <a:pt x="30" y="97"/>
                    </a:lnTo>
                    <a:lnTo>
                      <a:pt x="42" y="129"/>
                    </a:lnTo>
                    <a:lnTo>
                      <a:pt x="47" y="108"/>
                    </a:lnTo>
                    <a:lnTo>
                      <a:pt x="40" y="93"/>
                    </a:lnTo>
                    <a:lnTo>
                      <a:pt x="25" y="78"/>
                    </a:lnTo>
                    <a:lnTo>
                      <a:pt x="13" y="62"/>
                    </a:lnTo>
                    <a:lnTo>
                      <a:pt x="34" y="34"/>
                    </a:lnTo>
                    <a:lnTo>
                      <a:pt x="11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426" name="Freeform 85"/>
              <p:cNvSpPr>
                <a:spLocks/>
              </p:cNvSpPr>
              <p:nvPr/>
            </p:nvSpPr>
            <p:spPr bwMode="auto">
              <a:xfrm>
                <a:off x="1035" y="2239"/>
                <a:ext cx="125" cy="32"/>
              </a:xfrm>
              <a:custGeom>
                <a:avLst/>
                <a:gdLst>
                  <a:gd name="T0" fmla="*/ 15 w 251"/>
                  <a:gd name="T1" fmla="*/ 1 h 64"/>
                  <a:gd name="T2" fmla="*/ 5 w 251"/>
                  <a:gd name="T3" fmla="*/ 1 h 64"/>
                  <a:gd name="T4" fmla="*/ 3 w 251"/>
                  <a:gd name="T5" fmla="*/ 0 h 64"/>
                  <a:gd name="T6" fmla="*/ 2 w 251"/>
                  <a:gd name="T7" fmla="*/ 2 h 64"/>
                  <a:gd name="T8" fmla="*/ 0 w 251"/>
                  <a:gd name="T9" fmla="*/ 4 h 64"/>
                  <a:gd name="T10" fmla="*/ 4 w 251"/>
                  <a:gd name="T11" fmla="*/ 3 h 64"/>
                  <a:gd name="T12" fmla="*/ 10 w 251"/>
                  <a:gd name="T13" fmla="*/ 3 h 64"/>
                  <a:gd name="T14" fmla="*/ 14 w 251"/>
                  <a:gd name="T15" fmla="*/ 4 h 64"/>
                  <a:gd name="T16" fmla="*/ 15 w 251"/>
                  <a:gd name="T17" fmla="*/ 2 h 64"/>
                  <a:gd name="T18" fmla="*/ 15 w 251"/>
                  <a:gd name="T19" fmla="*/ 1 h 64"/>
                  <a:gd name="T20" fmla="*/ 15 w 251"/>
                  <a:gd name="T21" fmla="*/ 1 h 64"/>
                  <a:gd name="T22" fmla="*/ 15 w 251"/>
                  <a:gd name="T23" fmla="*/ 1 h 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1"/>
                  <a:gd name="T37" fmla="*/ 0 h 64"/>
                  <a:gd name="T38" fmla="*/ 251 w 251"/>
                  <a:gd name="T39" fmla="*/ 64 h 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1" h="64">
                    <a:moveTo>
                      <a:pt x="244" y="11"/>
                    </a:moveTo>
                    <a:lnTo>
                      <a:pt x="93" y="5"/>
                    </a:lnTo>
                    <a:lnTo>
                      <a:pt x="57" y="0"/>
                    </a:lnTo>
                    <a:lnTo>
                      <a:pt x="36" y="30"/>
                    </a:lnTo>
                    <a:lnTo>
                      <a:pt x="0" y="64"/>
                    </a:lnTo>
                    <a:lnTo>
                      <a:pt x="78" y="43"/>
                    </a:lnTo>
                    <a:lnTo>
                      <a:pt x="166" y="41"/>
                    </a:lnTo>
                    <a:lnTo>
                      <a:pt x="230" y="49"/>
                    </a:lnTo>
                    <a:lnTo>
                      <a:pt x="251" y="32"/>
                    </a:lnTo>
                    <a:lnTo>
                      <a:pt x="244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427" name="Freeform 86"/>
              <p:cNvSpPr>
                <a:spLocks/>
              </p:cNvSpPr>
              <p:nvPr/>
            </p:nvSpPr>
            <p:spPr bwMode="auto">
              <a:xfrm>
                <a:off x="1157" y="2254"/>
                <a:ext cx="40" cy="50"/>
              </a:xfrm>
              <a:custGeom>
                <a:avLst/>
                <a:gdLst>
                  <a:gd name="T0" fmla="*/ 0 w 79"/>
                  <a:gd name="T1" fmla="*/ 2 h 95"/>
                  <a:gd name="T2" fmla="*/ 3 w 79"/>
                  <a:gd name="T3" fmla="*/ 4 h 95"/>
                  <a:gd name="T4" fmla="*/ 4 w 79"/>
                  <a:gd name="T5" fmla="*/ 6 h 95"/>
                  <a:gd name="T6" fmla="*/ 4 w 79"/>
                  <a:gd name="T7" fmla="*/ 5 h 95"/>
                  <a:gd name="T8" fmla="*/ 5 w 79"/>
                  <a:gd name="T9" fmla="*/ 5 h 95"/>
                  <a:gd name="T10" fmla="*/ 4 w 79"/>
                  <a:gd name="T11" fmla="*/ 4 h 95"/>
                  <a:gd name="T12" fmla="*/ 2 w 79"/>
                  <a:gd name="T13" fmla="*/ 2 h 95"/>
                  <a:gd name="T14" fmla="*/ 1 w 79"/>
                  <a:gd name="T15" fmla="*/ 1 h 95"/>
                  <a:gd name="T16" fmla="*/ 1 w 79"/>
                  <a:gd name="T17" fmla="*/ 0 h 95"/>
                  <a:gd name="T18" fmla="*/ 0 w 79"/>
                  <a:gd name="T19" fmla="*/ 2 h 95"/>
                  <a:gd name="T20" fmla="*/ 0 w 79"/>
                  <a:gd name="T21" fmla="*/ 2 h 95"/>
                  <a:gd name="T22" fmla="*/ 0 w 79"/>
                  <a:gd name="T23" fmla="*/ 2 h 9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9"/>
                  <a:gd name="T37" fmla="*/ 0 h 95"/>
                  <a:gd name="T38" fmla="*/ 79 w 79"/>
                  <a:gd name="T39" fmla="*/ 95 h 9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9" h="95">
                    <a:moveTo>
                      <a:pt x="0" y="23"/>
                    </a:moveTo>
                    <a:lnTo>
                      <a:pt x="36" y="61"/>
                    </a:lnTo>
                    <a:lnTo>
                      <a:pt x="57" y="95"/>
                    </a:lnTo>
                    <a:lnTo>
                      <a:pt x="64" y="76"/>
                    </a:lnTo>
                    <a:lnTo>
                      <a:pt x="79" y="80"/>
                    </a:lnTo>
                    <a:lnTo>
                      <a:pt x="57" y="61"/>
                    </a:lnTo>
                    <a:lnTo>
                      <a:pt x="28" y="32"/>
                    </a:lnTo>
                    <a:lnTo>
                      <a:pt x="13" y="4"/>
                    </a:lnTo>
                    <a:lnTo>
                      <a:pt x="3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428" name="Freeform 87"/>
              <p:cNvSpPr>
                <a:spLocks/>
              </p:cNvSpPr>
              <p:nvPr/>
            </p:nvSpPr>
            <p:spPr bwMode="auto">
              <a:xfrm>
                <a:off x="1077" y="2284"/>
                <a:ext cx="92" cy="32"/>
              </a:xfrm>
              <a:custGeom>
                <a:avLst/>
                <a:gdLst>
                  <a:gd name="T0" fmla="*/ 12 w 182"/>
                  <a:gd name="T1" fmla="*/ 3 h 61"/>
                  <a:gd name="T2" fmla="*/ 12 w 182"/>
                  <a:gd name="T3" fmla="*/ 2 h 61"/>
                  <a:gd name="T4" fmla="*/ 11 w 182"/>
                  <a:gd name="T5" fmla="*/ 1 h 61"/>
                  <a:gd name="T6" fmla="*/ 9 w 182"/>
                  <a:gd name="T7" fmla="*/ 0 h 61"/>
                  <a:gd name="T8" fmla="*/ 5 w 182"/>
                  <a:gd name="T9" fmla="*/ 1 h 61"/>
                  <a:gd name="T10" fmla="*/ 2 w 182"/>
                  <a:gd name="T11" fmla="*/ 2 h 61"/>
                  <a:gd name="T12" fmla="*/ 0 w 182"/>
                  <a:gd name="T13" fmla="*/ 4 h 61"/>
                  <a:gd name="T14" fmla="*/ 3 w 182"/>
                  <a:gd name="T15" fmla="*/ 4 h 61"/>
                  <a:gd name="T16" fmla="*/ 3 w 182"/>
                  <a:gd name="T17" fmla="*/ 2 h 61"/>
                  <a:gd name="T18" fmla="*/ 4 w 182"/>
                  <a:gd name="T19" fmla="*/ 2 h 61"/>
                  <a:gd name="T20" fmla="*/ 5 w 182"/>
                  <a:gd name="T21" fmla="*/ 4 h 61"/>
                  <a:gd name="T22" fmla="*/ 8 w 182"/>
                  <a:gd name="T23" fmla="*/ 3 h 61"/>
                  <a:gd name="T24" fmla="*/ 8 w 182"/>
                  <a:gd name="T25" fmla="*/ 1 h 61"/>
                  <a:gd name="T26" fmla="*/ 9 w 182"/>
                  <a:gd name="T27" fmla="*/ 2 h 61"/>
                  <a:gd name="T28" fmla="*/ 10 w 182"/>
                  <a:gd name="T29" fmla="*/ 2 h 61"/>
                  <a:gd name="T30" fmla="*/ 10 w 182"/>
                  <a:gd name="T31" fmla="*/ 3 h 61"/>
                  <a:gd name="T32" fmla="*/ 12 w 182"/>
                  <a:gd name="T33" fmla="*/ 3 h 61"/>
                  <a:gd name="T34" fmla="*/ 12 w 182"/>
                  <a:gd name="T35" fmla="*/ 3 h 61"/>
                  <a:gd name="T36" fmla="*/ 12 w 182"/>
                  <a:gd name="T37" fmla="*/ 3 h 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82"/>
                  <a:gd name="T58" fmla="*/ 0 h 61"/>
                  <a:gd name="T59" fmla="*/ 182 w 182"/>
                  <a:gd name="T60" fmla="*/ 61 h 6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82" h="61">
                    <a:moveTo>
                      <a:pt x="177" y="40"/>
                    </a:moveTo>
                    <a:lnTo>
                      <a:pt x="182" y="30"/>
                    </a:lnTo>
                    <a:lnTo>
                      <a:pt x="167" y="15"/>
                    </a:lnTo>
                    <a:lnTo>
                      <a:pt x="142" y="0"/>
                    </a:lnTo>
                    <a:lnTo>
                      <a:pt x="76" y="4"/>
                    </a:lnTo>
                    <a:lnTo>
                      <a:pt x="17" y="30"/>
                    </a:lnTo>
                    <a:lnTo>
                      <a:pt x="0" y="61"/>
                    </a:lnTo>
                    <a:lnTo>
                      <a:pt x="42" y="53"/>
                    </a:lnTo>
                    <a:lnTo>
                      <a:pt x="45" y="30"/>
                    </a:lnTo>
                    <a:lnTo>
                      <a:pt x="61" y="28"/>
                    </a:lnTo>
                    <a:lnTo>
                      <a:pt x="78" y="51"/>
                    </a:lnTo>
                    <a:lnTo>
                      <a:pt x="123" y="34"/>
                    </a:lnTo>
                    <a:lnTo>
                      <a:pt x="120" y="11"/>
                    </a:lnTo>
                    <a:lnTo>
                      <a:pt x="141" y="17"/>
                    </a:lnTo>
                    <a:lnTo>
                      <a:pt x="150" y="25"/>
                    </a:lnTo>
                    <a:lnTo>
                      <a:pt x="150" y="36"/>
                    </a:lnTo>
                    <a:lnTo>
                      <a:pt x="177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429" name="Freeform 88"/>
              <p:cNvSpPr>
                <a:spLocks/>
              </p:cNvSpPr>
              <p:nvPr/>
            </p:nvSpPr>
            <p:spPr bwMode="auto">
              <a:xfrm>
                <a:off x="1047" y="2290"/>
                <a:ext cx="29" cy="26"/>
              </a:xfrm>
              <a:custGeom>
                <a:avLst/>
                <a:gdLst>
                  <a:gd name="T0" fmla="*/ 0 w 57"/>
                  <a:gd name="T1" fmla="*/ 1 h 52"/>
                  <a:gd name="T2" fmla="*/ 2 w 57"/>
                  <a:gd name="T3" fmla="*/ 3 h 52"/>
                  <a:gd name="T4" fmla="*/ 4 w 57"/>
                  <a:gd name="T5" fmla="*/ 4 h 52"/>
                  <a:gd name="T6" fmla="*/ 4 w 57"/>
                  <a:gd name="T7" fmla="*/ 3 h 52"/>
                  <a:gd name="T8" fmla="*/ 2 w 57"/>
                  <a:gd name="T9" fmla="*/ 3 h 52"/>
                  <a:gd name="T10" fmla="*/ 1 w 57"/>
                  <a:gd name="T11" fmla="*/ 1 h 52"/>
                  <a:gd name="T12" fmla="*/ 1 w 57"/>
                  <a:gd name="T13" fmla="*/ 0 h 52"/>
                  <a:gd name="T14" fmla="*/ 0 w 57"/>
                  <a:gd name="T15" fmla="*/ 1 h 52"/>
                  <a:gd name="T16" fmla="*/ 0 w 57"/>
                  <a:gd name="T17" fmla="*/ 1 h 52"/>
                  <a:gd name="T18" fmla="*/ 0 w 57"/>
                  <a:gd name="T19" fmla="*/ 1 h 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7"/>
                  <a:gd name="T31" fmla="*/ 0 h 52"/>
                  <a:gd name="T32" fmla="*/ 57 w 57"/>
                  <a:gd name="T33" fmla="*/ 52 h 5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7" h="52">
                    <a:moveTo>
                      <a:pt x="0" y="14"/>
                    </a:moveTo>
                    <a:lnTo>
                      <a:pt x="25" y="38"/>
                    </a:lnTo>
                    <a:lnTo>
                      <a:pt x="57" y="52"/>
                    </a:lnTo>
                    <a:lnTo>
                      <a:pt x="51" y="42"/>
                    </a:lnTo>
                    <a:lnTo>
                      <a:pt x="29" y="33"/>
                    </a:lnTo>
                    <a:lnTo>
                      <a:pt x="15" y="14"/>
                    </a:lnTo>
                    <a:lnTo>
                      <a:pt x="9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430" name="Freeform 89"/>
              <p:cNvSpPr>
                <a:spLocks/>
              </p:cNvSpPr>
              <p:nvPr/>
            </p:nvSpPr>
            <p:spPr bwMode="auto">
              <a:xfrm>
                <a:off x="1155" y="2351"/>
                <a:ext cx="100" cy="85"/>
              </a:xfrm>
              <a:custGeom>
                <a:avLst/>
                <a:gdLst>
                  <a:gd name="T0" fmla="*/ 6 w 199"/>
                  <a:gd name="T1" fmla="*/ 0 h 169"/>
                  <a:gd name="T2" fmla="*/ 7 w 199"/>
                  <a:gd name="T3" fmla="*/ 6 h 169"/>
                  <a:gd name="T4" fmla="*/ 6 w 199"/>
                  <a:gd name="T5" fmla="*/ 5 h 169"/>
                  <a:gd name="T6" fmla="*/ 4 w 199"/>
                  <a:gd name="T7" fmla="*/ 4 h 169"/>
                  <a:gd name="T8" fmla="*/ 3 w 199"/>
                  <a:gd name="T9" fmla="*/ 6 h 169"/>
                  <a:gd name="T10" fmla="*/ 3 w 199"/>
                  <a:gd name="T11" fmla="*/ 9 h 169"/>
                  <a:gd name="T12" fmla="*/ 7 w 199"/>
                  <a:gd name="T13" fmla="*/ 9 h 169"/>
                  <a:gd name="T14" fmla="*/ 8 w 199"/>
                  <a:gd name="T15" fmla="*/ 9 h 169"/>
                  <a:gd name="T16" fmla="*/ 7 w 199"/>
                  <a:gd name="T17" fmla="*/ 7 h 169"/>
                  <a:gd name="T18" fmla="*/ 8 w 199"/>
                  <a:gd name="T19" fmla="*/ 8 h 169"/>
                  <a:gd name="T20" fmla="*/ 9 w 199"/>
                  <a:gd name="T21" fmla="*/ 9 h 169"/>
                  <a:gd name="T22" fmla="*/ 13 w 199"/>
                  <a:gd name="T23" fmla="*/ 9 h 169"/>
                  <a:gd name="T24" fmla="*/ 10 w 199"/>
                  <a:gd name="T25" fmla="*/ 11 h 169"/>
                  <a:gd name="T26" fmla="*/ 5 w 199"/>
                  <a:gd name="T27" fmla="*/ 11 h 169"/>
                  <a:gd name="T28" fmla="*/ 2 w 199"/>
                  <a:gd name="T29" fmla="*/ 11 h 169"/>
                  <a:gd name="T30" fmla="*/ 0 w 199"/>
                  <a:gd name="T31" fmla="*/ 8 h 169"/>
                  <a:gd name="T32" fmla="*/ 2 w 199"/>
                  <a:gd name="T33" fmla="*/ 6 h 169"/>
                  <a:gd name="T34" fmla="*/ 4 w 199"/>
                  <a:gd name="T35" fmla="*/ 4 h 169"/>
                  <a:gd name="T36" fmla="*/ 4 w 199"/>
                  <a:gd name="T37" fmla="*/ 2 h 169"/>
                  <a:gd name="T38" fmla="*/ 6 w 199"/>
                  <a:gd name="T39" fmla="*/ 0 h 169"/>
                  <a:gd name="T40" fmla="*/ 6 w 199"/>
                  <a:gd name="T41" fmla="*/ 0 h 169"/>
                  <a:gd name="T42" fmla="*/ 6 w 199"/>
                  <a:gd name="T43" fmla="*/ 0 h 16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99"/>
                  <a:gd name="T67" fmla="*/ 0 h 169"/>
                  <a:gd name="T68" fmla="*/ 199 w 199"/>
                  <a:gd name="T69" fmla="*/ 169 h 16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99" h="169">
                    <a:moveTo>
                      <a:pt x="93" y="0"/>
                    </a:moveTo>
                    <a:lnTo>
                      <a:pt x="104" y="84"/>
                    </a:lnTo>
                    <a:lnTo>
                      <a:pt x="89" y="65"/>
                    </a:lnTo>
                    <a:lnTo>
                      <a:pt x="61" y="55"/>
                    </a:lnTo>
                    <a:lnTo>
                      <a:pt x="34" y="93"/>
                    </a:lnTo>
                    <a:lnTo>
                      <a:pt x="45" y="133"/>
                    </a:lnTo>
                    <a:lnTo>
                      <a:pt x="99" y="141"/>
                    </a:lnTo>
                    <a:lnTo>
                      <a:pt x="116" y="143"/>
                    </a:lnTo>
                    <a:lnTo>
                      <a:pt x="106" y="101"/>
                    </a:lnTo>
                    <a:lnTo>
                      <a:pt x="125" y="120"/>
                    </a:lnTo>
                    <a:lnTo>
                      <a:pt x="142" y="137"/>
                    </a:lnTo>
                    <a:lnTo>
                      <a:pt x="199" y="144"/>
                    </a:lnTo>
                    <a:lnTo>
                      <a:pt x="156" y="165"/>
                    </a:lnTo>
                    <a:lnTo>
                      <a:pt x="76" y="169"/>
                    </a:lnTo>
                    <a:lnTo>
                      <a:pt x="17" y="169"/>
                    </a:lnTo>
                    <a:lnTo>
                      <a:pt x="0" y="125"/>
                    </a:lnTo>
                    <a:lnTo>
                      <a:pt x="19" y="84"/>
                    </a:lnTo>
                    <a:lnTo>
                      <a:pt x="49" y="51"/>
                    </a:lnTo>
                    <a:lnTo>
                      <a:pt x="64" y="32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431" name="Freeform 90"/>
              <p:cNvSpPr>
                <a:spLocks/>
              </p:cNvSpPr>
              <p:nvPr/>
            </p:nvSpPr>
            <p:spPr bwMode="auto">
              <a:xfrm>
                <a:off x="1302" y="2378"/>
                <a:ext cx="30" cy="26"/>
              </a:xfrm>
              <a:custGeom>
                <a:avLst/>
                <a:gdLst>
                  <a:gd name="T0" fmla="*/ 0 w 56"/>
                  <a:gd name="T1" fmla="*/ 0 h 53"/>
                  <a:gd name="T2" fmla="*/ 2 w 56"/>
                  <a:gd name="T3" fmla="*/ 0 h 53"/>
                  <a:gd name="T4" fmla="*/ 3 w 56"/>
                  <a:gd name="T5" fmla="*/ 1 h 53"/>
                  <a:gd name="T6" fmla="*/ 2 w 56"/>
                  <a:gd name="T7" fmla="*/ 2 h 53"/>
                  <a:gd name="T8" fmla="*/ 1 w 56"/>
                  <a:gd name="T9" fmla="*/ 3 h 53"/>
                  <a:gd name="T10" fmla="*/ 0 w 56"/>
                  <a:gd name="T11" fmla="*/ 3 h 53"/>
                  <a:gd name="T12" fmla="*/ 0 w 56"/>
                  <a:gd name="T13" fmla="*/ 1 h 53"/>
                  <a:gd name="T14" fmla="*/ 0 w 56"/>
                  <a:gd name="T15" fmla="*/ 0 h 53"/>
                  <a:gd name="T16" fmla="*/ 0 w 56"/>
                  <a:gd name="T17" fmla="*/ 0 h 53"/>
                  <a:gd name="T18" fmla="*/ 0 w 56"/>
                  <a:gd name="T19" fmla="*/ 0 h 5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6"/>
                  <a:gd name="T31" fmla="*/ 0 h 53"/>
                  <a:gd name="T32" fmla="*/ 56 w 56"/>
                  <a:gd name="T33" fmla="*/ 53 h 5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6" h="53">
                    <a:moveTo>
                      <a:pt x="4" y="0"/>
                    </a:moveTo>
                    <a:lnTo>
                      <a:pt x="39" y="6"/>
                    </a:lnTo>
                    <a:lnTo>
                      <a:pt x="56" y="23"/>
                    </a:lnTo>
                    <a:lnTo>
                      <a:pt x="46" y="38"/>
                    </a:lnTo>
                    <a:lnTo>
                      <a:pt x="25" y="48"/>
                    </a:lnTo>
                    <a:lnTo>
                      <a:pt x="0" y="53"/>
                    </a:lnTo>
                    <a:lnTo>
                      <a:pt x="14" y="2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432" name="Freeform 91"/>
              <p:cNvSpPr>
                <a:spLocks/>
              </p:cNvSpPr>
              <p:nvPr/>
            </p:nvSpPr>
            <p:spPr bwMode="auto">
              <a:xfrm>
                <a:off x="1079" y="2316"/>
                <a:ext cx="56" cy="19"/>
              </a:xfrm>
              <a:custGeom>
                <a:avLst/>
                <a:gdLst>
                  <a:gd name="T0" fmla="*/ 0 w 112"/>
                  <a:gd name="T1" fmla="*/ 1 h 38"/>
                  <a:gd name="T2" fmla="*/ 1 w 112"/>
                  <a:gd name="T3" fmla="*/ 2 h 38"/>
                  <a:gd name="T4" fmla="*/ 3 w 112"/>
                  <a:gd name="T5" fmla="*/ 3 h 38"/>
                  <a:gd name="T6" fmla="*/ 7 w 112"/>
                  <a:gd name="T7" fmla="*/ 2 h 38"/>
                  <a:gd name="T8" fmla="*/ 7 w 112"/>
                  <a:gd name="T9" fmla="*/ 2 h 38"/>
                  <a:gd name="T10" fmla="*/ 3 w 112"/>
                  <a:gd name="T11" fmla="*/ 2 h 38"/>
                  <a:gd name="T12" fmla="*/ 2 w 112"/>
                  <a:gd name="T13" fmla="*/ 0 h 38"/>
                  <a:gd name="T14" fmla="*/ 0 w 112"/>
                  <a:gd name="T15" fmla="*/ 1 h 38"/>
                  <a:gd name="T16" fmla="*/ 0 w 112"/>
                  <a:gd name="T17" fmla="*/ 1 h 38"/>
                  <a:gd name="T18" fmla="*/ 0 w 112"/>
                  <a:gd name="T19" fmla="*/ 1 h 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2"/>
                  <a:gd name="T31" fmla="*/ 0 h 38"/>
                  <a:gd name="T32" fmla="*/ 112 w 112"/>
                  <a:gd name="T33" fmla="*/ 38 h 3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2" h="38">
                    <a:moveTo>
                      <a:pt x="0" y="3"/>
                    </a:moveTo>
                    <a:lnTo>
                      <a:pt x="13" y="21"/>
                    </a:lnTo>
                    <a:lnTo>
                      <a:pt x="43" y="38"/>
                    </a:lnTo>
                    <a:lnTo>
                      <a:pt x="112" y="30"/>
                    </a:lnTo>
                    <a:lnTo>
                      <a:pt x="106" y="21"/>
                    </a:lnTo>
                    <a:lnTo>
                      <a:pt x="38" y="24"/>
                    </a:lnTo>
                    <a:lnTo>
                      <a:pt x="19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433" name="Freeform 92"/>
              <p:cNvSpPr>
                <a:spLocks/>
              </p:cNvSpPr>
              <p:nvPr/>
            </p:nvSpPr>
            <p:spPr bwMode="auto">
              <a:xfrm>
                <a:off x="1265" y="2403"/>
                <a:ext cx="25" cy="13"/>
              </a:xfrm>
              <a:custGeom>
                <a:avLst/>
                <a:gdLst>
                  <a:gd name="T0" fmla="*/ 0 w 52"/>
                  <a:gd name="T1" fmla="*/ 2 h 24"/>
                  <a:gd name="T2" fmla="*/ 1 w 52"/>
                  <a:gd name="T3" fmla="*/ 1 h 24"/>
                  <a:gd name="T4" fmla="*/ 3 w 52"/>
                  <a:gd name="T5" fmla="*/ 0 h 24"/>
                  <a:gd name="T6" fmla="*/ 3 w 52"/>
                  <a:gd name="T7" fmla="*/ 2 h 24"/>
                  <a:gd name="T8" fmla="*/ 1 w 52"/>
                  <a:gd name="T9" fmla="*/ 2 h 24"/>
                  <a:gd name="T10" fmla="*/ 0 w 52"/>
                  <a:gd name="T11" fmla="*/ 2 h 24"/>
                  <a:gd name="T12" fmla="*/ 0 w 52"/>
                  <a:gd name="T13" fmla="*/ 2 h 24"/>
                  <a:gd name="T14" fmla="*/ 0 w 52"/>
                  <a:gd name="T15" fmla="*/ 2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2"/>
                  <a:gd name="T25" fmla="*/ 0 h 24"/>
                  <a:gd name="T26" fmla="*/ 52 w 52"/>
                  <a:gd name="T27" fmla="*/ 24 h 2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2" h="24">
                    <a:moveTo>
                      <a:pt x="0" y="24"/>
                    </a:moveTo>
                    <a:lnTo>
                      <a:pt x="17" y="1"/>
                    </a:lnTo>
                    <a:lnTo>
                      <a:pt x="52" y="0"/>
                    </a:lnTo>
                    <a:lnTo>
                      <a:pt x="52" y="19"/>
                    </a:lnTo>
                    <a:lnTo>
                      <a:pt x="19" y="19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434" name="Freeform 93"/>
              <p:cNvSpPr>
                <a:spLocks/>
              </p:cNvSpPr>
              <p:nvPr/>
            </p:nvSpPr>
            <p:spPr bwMode="auto">
              <a:xfrm>
                <a:off x="1418" y="3315"/>
                <a:ext cx="165" cy="123"/>
              </a:xfrm>
              <a:custGeom>
                <a:avLst/>
                <a:gdLst>
                  <a:gd name="T0" fmla="*/ 20 w 331"/>
                  <a:gd name="T1" fmla="*/ 0 h 251"/>
                  <a:gd name="T2" fmla="*/ 18 w 331"/>
                  <a:gd name="T3" fmla="*/ 3 h 251"/>
                  <a:gd name="T4" fmla="*/ 14 w 331"/>
                  <a:gd name="T5" fmla="*/ 9 h 251"/>
                  <a:gd name="T6" fmla="*/ 11 w 331"/>
                  <a:gd name="T7" fmla="*/ 10 h 251"/>
                  <a:gd name="T8" fmla="*/ 10 w 331"/>
                  <a:gd name="T9" fmla="*/ 12 h 251"/>
                  <a:gd name="T10" fmla="*/ 9 w 331"/>
                  <a:gd name="T11" fmla="*/ 12 h 251"/>
                  <a:gd name="T12" fmla="*/ 6 w 331"/>
                  <a:gd name="T13" fmla="*/ 13 h 251"/>
                  <a:gd name="T14" fmla="*/ 3 w 331"/>
                  <a:gd name="T15" fmla="*/ 15 h 251"/>
                  <a:gd name="T16" fmla="*/ 0 w 331"/>
                  <a:gd name="T17" fmla="*/ 15 h 251"/>
                  <a:gd name="T18" fmla="*/ 4 w 331"/>
                  <a:gd name="T19" fmla="*/ 13 h 251"/>
                  <a:gd name="T20" fmla="*/ 9 w 331"/>
                  <a:gd name="T21" fmla="*/ 11 h 251"/>
                  <a:gd name="T22" fmla="*/ 10 w 331"/>
                  <a:gd name="T23" fmla="*/ 10 h 251"/>
                  <a:gd name="T24" fmla="*/ 13 w 331"/>
                  <a:gd name="T25" fmla="*/ 8 h 251"/>
                  <a:gd name="T26" fmla="*/ 15 w 331"/>
                  <a:gd name="T27" fmla="*/ 5 h 251"/>
                  <a:gd name="T28" fmla="*/ 18 w 331"/>
                  <a:gd name="T29" fmla="*/ 2 h 251"/>
                  <a:gd name="T30" fmla="*/ 19 w 331"/>
                  <a:gd name="T31" fmla="*/ 0 h 251"/>
                  <a:gd name="T32" fmla="*/ 20 w 331"/>
                  <a:gd name="T33" fmla="*/ 0 h 251"/>
                  <a:gd name="T34" fmla="*/ 20 w 331"/>
                  <a:gd name="T35" fmla="*/ 0 h 251"/>
                  <a:gd name="T36" fmla="*/ 20 w 331"/>
                  <a:gd name="T37" fmla="*/ 0 h 25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31"/>
                  <a:gd name="T58" fmla="*/ 0 h 251"/>
                  <a:gd name="T59" fmla="*/ 331 w 331"/>
                  <a:gd name="T60" fmla="*/ 251 h 25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31" h="251">
                    <a:moveTo>
                      <a:pt x="331" y="0"/>
                    </a:moveTo>
                    <a:lnTo>
                      <a:pt x="289" y="59"/>
                    </a:lnTo>
                    <a:lnTo>
                      <a:pt x="229" y="149"/>
                    </a:lnTo>
                    <a:lnTo>
                      <a:pt x="187" y="175"/>
                    </a:lnTo>
                    <a:lnTo>
                      <a:pt x="173" y="202"/>
                    </a:lnTo>
                    <a:lnTo>
                      <a:pt x="147" y="198"/>
                    </a:lnTo>
                    <a:lnTo>
                      <a:pt x="111" y="223"/>
                    </a:lnTo>
                    <a:lnTo>
                      <a:pt x="52" y="251"/>
                    </a:lnTo>
                    <a:lnTo>
                      <a:pt x="0" y="248"/>
                    </a:lnTo>
                    <a:lnTo>
                      <a:pt x="71" y="219"/>
                    </a:lnTo>
                    <a:lnTo>
                      <a:pt x="156" y="185"/>
                    </a:lnTo>
                    <a:lnTo>
                      <a:pt x="168" y="170"/>
                    </a:lnTo>
                    <a:lnTo>
                      <a:pt x="208" y="139"/>
                    </a:lnTo>
                    <a:lnTo>
                      <a:pt x="251" y="80"/>
                    </a:lnTo>
                    <a:lnTo>
                      <a:pt x="289" y="35"/>
                    </a:lnTo>
                    <a:lnTo>
                      <a:pt x="312" y="6"/>
                    </a:lnTo>
                    <a:lnTo>
                      <a:pt x="331" y="0"/>
                    </a:lnTo>
                    <a:close/>
                  </a:path>
                </a:pathLst>
              </a:custGeom>
              <a:solidFill>
                <a:srgbClr val="C76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435" name="Freeform 94"/>
              <p:cNvSpPr>
                <a:spLocks/>
              </p:cNvSpPr>
              <p:nvPr/>
            </p:nvSpPr>
            <p:spPr bwMode="auto">
              <a:xfrm>
                <a:off x="1292" y="2371"/>
                <a:ext cx="16" cy="39"/>
              </a:xfrm>
              <a:custGeom>
                <a:avLst/>
                <a:gdLst>
                  <a:gd name="T0" fmla="*/ 0 w 33"/>
                  <a:gd name="T1" fmla="*/ 5 h 78"/>
                  <a:gd name="T2" fmla="*/ 1 w 33"/>
                  <a:gd name="T3" fmla="*/ 3 h 78"/>
                  <a:gd name="T4" fmla="*/ 0 w 33"/>
                  <a:gd name="T5" fmla="*/ 0 h 78"/>
                  <a:gd name="T6" fmla="*/ 2 w 33"/>
                  <a:gd name="T7" fmla="*/ 2 h 78"/>
                  <a:gd name="T8" fmla="*/ 1 w 33"/>
                  <a:gd name="T9" fmla="*/ 4 h 78"/>
                  <a:gd name="T10" fmla="*/ 0 w 33"/>
                  <a:gd name="T11" fmla="*/ 5 h 78"/>
                  <a:gd name="T12" fmla="*/ 0 w 33"/>
                  <a:gd name="T13" fmla="*/ 5 h 78"/>
                  <a:gd name="T14" fmla="*/ 0 w 33"/>
                  <a:gd name="T15" fmla="*/ 5 h 7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3"/>
                  <a:gd name="T25" fmla="*/ 0 h 78"/>
                  <a:gd name="T26" fmla="*/ 33 w 33"/>
                  <a:gd name="T27" fmla="*/ 78 h 7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3" h="78">
                    <a:moveTo>
                      <a:pt x="0" y="78"/>
                    </a:moveTo>
                    <a:lnTo>
                      <a:pt x="23" y="38"/>
                    </a:lnTo>
                    <a:lnTo>
                      <a:pt x="6" y="0"/>
                    </a:lnTo>
                    <a:lnTo>
                      <a:pt x="33" y="21"/>
                    </a:lnTo>
                    <a:lnTo>
                      <a:pt x="29" y="59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436" name="Freeform 95"/>
              <p:cNvSpPr>
                <a:spLocks/>
              </p:cNvSpPr>
              <p:nvPr/>
            </p:nvSpPr>
            <p:spPr bwMode="auto">
              <a:xfrm>
                <a:off x="1249" y="2194"/>
                <a:ext cx="138" cy="45"/>
              </a:xfrm>
              <a:custGeom>
                <a:avLst/>
                <a:gdLst>
                  <a:gd name="T0" fmla="*/ 0 w 274"/>
                  <a:gd name="T1" fmla="*/ 5 h 92"/>
                  <a:gd name="T2" fmla="*/ 3 w 274"/>
                  <a:gd name="T3" fmla="*/ 3 h 92"/>
                  <a:gd name="T4" fmla="*/ 7 w 274"/>
                  <a:gd name="T5" fmla="*/ 1 h 92"/>
                  <a:gd name="T6" fmla="*/ 12 w 274"/>
                  <a:gd name="T7" fmla="*/ 0 h 92"/>
                  <a:gd name="T8" fmla="*/ 15 w 274"/>
                  <a:gd name="T9" fmla="*/ 1 h 92"/>
                  <a:gd name="T10" fmla="*/ 17 w 274"/>
                  <a:gd name="T11" fmla="*/ 4 h 92"/>
                  <a:gd name="T12" fmla="*/ 13 w 274"/>
                  <a:gd name="T13" fmla="*/ 2 h 92"/>
                  <a:gd name="T14" fmla="*/ 10 w 274"/>
                  <a:gd name="T15" fmla="*/ 2 h 92"/>
                  <a:gd name="T16" fmla="*/ 10 w 274"/>
                  <a:gd name="T17" fmla="*/ 4 h 92"/>
                  <a:gd name="T18" fmla="*/ 5 w 274"/>
                  <a:gd name="T19" fmla="*/ 5 h 92"/>
                  <a:gd name="T20" fmla="*/ 2 w 274"/>
                  <a:gd name="T21" fmla="*/ 6 h 92"/>
                  <a:gd name="T22" fmla="*/ 0 w 274"/>
                  <a:gd name="T23" fmla="*/ 5 h 92"/>
                  <a:gd name="T24" fmla="*/ 0 w 274"/>
                  <a:gd name="T25" fmla="*/ 5 h 92"/>
                  <a:gd name="T26" fmla="*/ 0 w 274"/>
                  <a:gd name="T27" fmla="*/ 5 h 9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4"/>
                  <a:gd name="T43" fmla="*/ 0 h 92"/>
                  <a:gd name="T44" fmla="*/ 274 w 274"/>
                  <a:gd name="T45" fmla="*/ 92 h 9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4" h="92">
                    <a:moveTo>
                      <a:pt x="0" y="80"/>
                    </a:moveTo>
                    <a:lnTo>
                      <a:pt x="55" y="46"/>
                    </a:lnTo>
                    <a:lnTo>
                      <a:pt x="124" y="12"/>
                    </a:lnTo>
                    <a:lnTo>
                      <a:pt x="205" y="0"/>
                    </a:lnTo>
                    <a:lnTo>
                      <a:pt x="245" y="6"/>
                    </a:lnTo>
                    <a:lnTo>
                      <a:pt x="274" y="54"/>
                    </a:lnTo>
                    <a:lnTo>
                      <a:pt x="209" y="21"/>
                    </a:lnTo>
                    <a:lnTo>
                      <a:pt x="171" y="31"/>
                    </a:lnTo>
                    <a:lnTo>
                      <a:pt x="167" y="54"/>
                    </a:lnTo>
                    <a:lnTo>
                      <a:pt x="95" y="69"/>
                    </a:lnTo>
                    <a:lnTo>
                      <a:pt x="38" y="92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437" name="Freeform 96"/>
              <p:cNvSpPr>
                <a:spLocks/>
              </p:cNvSpPr>
              <p:nvPr/>
            </p:nvSpPr>
            <p:spPr bwMode="auto">
              <a:xfrm>
                <a:off x="1270" y="2252"/>
                <a:ext cx="94" cy="32"/>
              </a:xfrm>
              <a:custGeom>
                <a:avLst/>
                <a:gdLst>
                  <a:gd name="T0" fmla="*/ 1 w 188"/>
                  <a:gd name="T1" fmla="*/ 4 h 71"/>
                  <a:gd name="T2" fmla="*/ 0 w 188"/>
                  <a:gd name="T3" fmla="*/ 3 h 71"/>
                  <a:gd name="T4" fmla="*/ 2 w 188"/>
                  <a:gd name="T5" fmla="*/ 2 h 71"/>
                  <a:gd name="T6" fmla="*/ 2 w 188"/>
                  <a:gd name="T7" fmla="*/ 1 h 71"/>
                  <a:gd name="T8" fmla="*/ 3 w 188"/>
                  <a:gd name="T9" fmla="*/ 0 h 71"/>
                  <a:gd name="T10" fmla="*/ 8 w 188"/>
                  <a:gd name="T11" fmla="*/ 0 h 71"/>
                  <a:gd name="T12" fmla="*/ 11 w 188"/>
                  <a:gd name="T13" fmla="*/ 0 h 71"/>
                  <a:gd name="T14" fmla="*/ 12 w 188"/>
                  <a:gd name="T15" fmla="*/ 1 h 71"/>
                  <a:gd name="T16" fmla="*/ 10 w 188"/>
                  <a:gd name="T17" fmla="*/ 2 h 71"/>
                  <a:gd name="T18" fmla="*/ 9 w 188"/>
                  <a:gd name="T19" fmla="*/ 1 h 71"/>
                  <a:gd name="T20" fmla="*/ 8 w 188"/>
                  <a:gd name="T21" fmla="*/ 1 h 71"/>
                  <a:gd name="T22" fmla="*/ 8 w 188"/>
                  <a:gd name="T23" fmla="*/ 2 h 71"/>
                  <a:gd name="T24" fmla="*/ 5 w 188"/>
                  <a:gd name="T25" fmla="*/ 3 h 71"/>
                  <a:gd name="T26" fmla="*/ 4 w 188"/>
                  <a:gd name="T27" fmla="*/ 1 h 71"/>
                  <a:gd name="T28" fmla="*/ 3 w 188"/>
                  <a:gd name="T29" fmla="*/ 1 h 71"/>
                  <a:gd name="T30" fmla="*/ 2 w 188"/>
                  <a:gd name="T31" fmla="*/ 3 h 71"/>
                  <a:gd name="T32" fmla="*/ 1 w 188"/>
                  <a:gd name="T33" fmla="*/ 4 h 71"/>
                  <a:gd name="T34" fmla="*/ 1 w 188"/>
                  <a:gd name="T35" fmla="*/ 4 h 71"/>
                  <a:gd name="T36" fmla="*/ 1 w 188"/>
                  <a:gd name="T37" fmla="*/ 4 h 7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88"/>
                  <a:gd name="T58" fmla="*/ 0 h 71"/>
                  <a:gd name="T59" fmla="*/ 188 w 188"/>
                  <a:gd name="T60" fmla="*/ 71 h 7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88" h="71">
                    <a:moveTo>
                      <a:pt x="7" y="71"/>
                    </a:moveTo>
                    <a:lnTo>
                      <a:pt x="0" y="59"/>
                    </a:lnTo>
                    <a:lnTo>
                      <a:pt x="17" y="38"/>
                    </a:lnTo>
                    <a:lnTo>
                      <a:pt x="21" y="25"/>
                    </a:lnTo>
                    <a:lnTo>
                      <a:pt x="44" y="8"/>
                    </a:lnTo>
                    <a:lnTo>
                      <a:pt x="122" y="0"/>
                    </a:lnTo>
                    <a:lnTo>
                      <a:pt x="169" y="12"/>
                    </a:lnTo>
                    <a:lnTo>
                      <a:pt x="188" y="19"/>
                    </a:lnTo>
                    <a:lnTo>
                      <a:pt x="146" y="35"/>
                    </a:lnTo>
                    <a:lnTo>
                      <a:pt x="139" y="17"/>
                    </a:lnTo>
                    <a:lnTo>
                      <a:pt x="118" y="16"/>
                    </a:lnTo>
                    <a:lnTo>
                      <a:pt x="118" y="38"/>
                    </a:lnTo>
                    <a:lnTo>
                      <a:pt x="68" y="50"/>
                    </a:lnTo>
                    <a:lnTo>
                      <a:pt x="51" y="23"/>
                    </a:lnTo>
                    <a:lnTo>
                      <a:pt x="38" y="29"/>
                    </a:lnTo>
                    <a:lnTo>
                      <a:pt x="25" y="50"/>
                    </a:lnTo>
                    <a:lnTo>
                      <a:pt x="7" y="7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438" name="Freeform 97"/>
              <p:cNvSpPr>
                <a:spLocks/>
              </p:cNvSpPr>
              <p:nvPr/>
            </p:nvSpPr>
            <p:spPr bwMode="auto">
              <a:xfrm>
                <a:off x="1329" y="2244"/>
                <a:ext cx="37" cy="15"/>
              </a:xfrm>
              <a:custGeom>
                <a:avLst/>
                <a:gdLst>
                  <a:gd name="T0" fmla="*/ 0 w 74"/>
                  <a:gd name="T1" fmla="*/ 0 h 31"/>
                  <a:gd name="T2" fmla="*/ 4 w 74"/>
                  <a:gd name="T3" fmla="*/ 1 h 31"/>
                  <a:gd name="T4" fmla="*/ 5 w 74"/>
                  <a:gd name="T5" fmla="*/ 1 h 31"/>
                  <a:gd name="T6" fmla="*/ 5 w 74"/>
                  <a:gd name="T7" fmla="*/ 0 h 31"/>
                  <a:gd name="T8" fmla="*/ 3 w 74"/>
                  <a:gd name="T9" fmla="*/ 0 h 31"/>
                  <a:gd name="T10" fmla="*/ 1 w 74"/>
                  <a:gd name="T11" fmla="*/ 0 h 31"/>
                  <a:gd name="T12" fmla="*/ 0 w 74"/>
                  <a:gd name="T13" fmla="*/ 0 h 31"/>
                  <a:gd name="T14" fmla="*/ 0 w 74"/>
                  <a:gd name="T15" fmla="*/ 0 h 31"/>
                  <a:gd name="T16" fmla="*/ 0 w 74"/>
                  <a:gd name="T17" fmla="*/ 0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4"/>
                  <a:gd name="T28" fmla="*/ 0 h 31"/>
                  <a:gd name="T29" fmla="*/ 74 w 74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4" h="31">
                    <a:moveTo>
                      <a:pt x="0" y="8"/>
                    </a:moveTo>
                    <a:lnTo>
                      <a:pt x="51" y="17"/>
                    </a:lnTo>
                    <a:lnTo>
                      <a:pt x="74" y="31"/>
                    </a:lnTo>
                    <a:lnTo>
                      <a:pt x="70" y="12"/>
                    </a:lnTo>
                    <a:lnTo>
                      <a:pt x="36" y="2"/>
                    </a:lnTo>
                    <a:lnTo>
                      <a:pt x="5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439" name="Freeform 98"/>
              <p:cNvSpPr>
                <a:spLocks/>
              </p:cNvSpPr>
              <p:nvPr/>
            </p:nvSpPr>
            <p:spPr bwMode="auto">
              <a:xfrm>
                <a:off x="1158" y="2449"/>
                <a:ext cx="185" cy="40"/>
              </a:xfrm>
              <a:custGeom>
                <a:avLst/>
                <a:gdLst>
                  <a:gd name="T0" fmla="*/ 0 w 369"/>
                  <a:gd name="T1" fmla="*/ 3 h 82"/>
                  <a:gd name="T2" fmla="*/ 11 w 369"/>
                  <a:gd name="T3" fmla="*/ 3 h 82"/>
                  <a:gd name="T4" fmla="*/ 16 w 369"/>
                  <a:gd name="T5" fmla="*/ 2 h 82"/>
                  <a:gd name="T6" fmla="*/ 21 w 369"/>
                  <a:gd name="T7" fmla="*/ 1 h 82"/>
                  <a:gd name="T8" fmla="*/ 24 w 369"/>
                  <a:gd name="T9" fmla="*/ 0 h 82"/>
                  <a:gd name="T10" fmla="*/ 23 w 369"/>
                  <a:gd name="T11" fmla="*/ 2 h 82"/>
                  <a:gd name="T12" fmla="*/ 21 w 369"/>
                  <a:gd name="T13" fmla="*/ 2 h 82"/>
                  <a:gd name="T14" fmla="*/ 20 w 369"/>
                  <a:gd name="T15" fmla="*/ 2 h 82"/>
                  <a:gd name="T16" fmla="*/ 18 w 369"/>
                  <a:gd name="T17" fmla="*/ 2 h 82"/>
                  <a:gd name="T18" fmla="*/ 16 w 369"/>
                  <a:gd name="T19" fmla="*/ 3 h 82"/>
                  <a:gd name="T20" fmla="*/ 14 w 369"/>
                  <a:gd name="T21" fmla="*/ 3 h 82"/>
                  <a:gd name="T22" fmla="*/ 13 w 369"/>
                  <a:gd name="T23" fmla="*/ 4 h 82"/>
                  <a:gd name="T24" fmla="*/ 10 w 369"/>
                  <a:gd name="T25" fmla="*/ 3 h 82"/>
                  <a:gd name="T26" fmla="*/ 10 w 369"/>
                  <a:gd name="T27" fmla="*/ 4 h 82"/>
                  <a:gd name="T28" fmla="*/ 8 w 369"/>
                  <a:gd name="T29" fmla="*/ 4 h 82"/>
                  <a:gd name="T30" fmla="*/ 6 w 369"/>
                  <a:gd name="T31" fmla="*/ 4 h 82"/>
                  <a:gd name="T32" fmla="*/ 5 w 369"/>
                  <a:gd name="T33" fmla="*/ 4 h 82"/>
                  <a:gd name="T34" fmla="*/ 6 w 369"/>
                  <a:gd name="T35" fmla="*/ 6 h 82"/>
                  <a:gd name="T36" fmla="*/ 2 w 369"/>
                  <a:gd name="T37" fmla="*/ 5 h 82"/>
                  <a:gd name="T38" fmla="*/ 0 w 369"/>
                  <a:gd name="T39" fmla="*/ 3 h 82"/>
                  <a:gd name="T40" fmla="*/ 0 w 369"/>
                  <a:gd name="T41" fmla="*/ 3 h 82"/>
                  <a:gd name="T42" fmla="*/ 0 w 369"/>
                  <a:gd name="T43" fmla="*/ 3 h 8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69"/>
                  <a:gd name="T67" fmla="*/ 0 h 82"/>
                  <a:gd name="T68" fmla="*/ 369 w 369"/>
                  <a:gd name="T69" fmla="*/ 82 h 8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69" h="82">
                    <a:moveTo>
                      <a:pt x="0" y="47"/>
                    </a:moveTo>
                    <a:lnTo>
                      <a:pt x="168" y="40"/>
                    </a:lnTo>
                    <a:lnTo>
                      <a:pt x="251" y="25"/>
                    </a:lnTo>
                    <a:lnTo>
                      <a:pt x="326" y="11"/>
                    </a:lnTo>
                    <a:lnTo>
                      <a:pt x="369" y="0"/>
                    </a:lnTo>
                    <a:lnTo>
                      <a:pt x="356" y="17"/>
                    </a:lnTo>
                    <a:lnTo>
                      <a:pt x="329" y="32"/>
                    </a:lnTo>
                    <a:lnTo>
                      <a:pt x="316" y="25"/>
                    </a:lnTo>
                    <a:lnTo>
                      <a:pt x="284" y="30"/>
                    </a:lnTo>
                    <a:lnTo>
                      <a:pt x="246" y="36"/>
                    </a:lnTo>
                    <a:lnTo>
                      <a:pt x="215" y="42"/>
                    </a:lnTo>
                    <a:lnTo>
                      <a:pt x="198" y="49"/>
                    </a:lnTo>
                    <a:lnTo>
                      <a:pt x="160" y="47"/>
                    </a:lnTo>
                    <a:lnTo>
                      <a:pt x="153" y="53"/>
                    </a:lnTo>
                    <a:lnTo>
                      <a:pt x="116" y="59"/>
                    </a:lnTo>
                    <a:lnTo>
                      <a:pt x="95" y="53"/>
                    </a:lnTo>
                    <a:lnTo>
                      <a:pt x="80" y="63"/>
                    </a:lnTo>
                    <a:lnTo>
                      <a:pt x="84" y="82"/>
                    </a:lnTo>
                    <a:lnTo>
                      <a:pt x="31" y="66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440" name="Freeform 99"/>
              <p:cNvSpPr>
                <a:spLocks/>
              </p:cNvSpPr>
              <p:nvPr/>
            </p:nvSpPr>
            <p:spPr bwMode="auto">
              <a:xfrm>
                <a:off x="1072" y="2533"/>
                <a:ext cx="265" cy="129"/>
              </a:xfrm>
              <a:custGeom>
                <a:avLst/>
                <a:gdLst>
                  <a:gd name="T0" fmla="*/ 0 w 531"/>
                  <a:gd name="T1" fmla="*/ 0 h 259"/>
                  <a:gd name="T2" fmla="*/ 1 w 531"/>
                  <a:gd name="T3" fmla="*/ 1 h 259"/>
                  <a:gd name="T4" fmla="*/ 3 w 531"/>
                  <a:gd name="T5" fmla="*/ 3 h 259"/>
                  <a:gd name="T6" fmla="*/ 6 w 531"/>
                  <a:gd name="T7" fmla="*/ 6 h 259"/>
                  <a:gd name="T8" fmla="*/ 9 w 531"/>
                  <a:gd name="T9" fmla="*/ 8 h 259"/>
                  <a:gd name="T10" fmla="*/ 14 w 531"/>
                  <a:gd name="T11" fmla="*/ 10 h 259"/>
                  <a:gd name="T12" fmla="*/ 17 w 531"/>
                  <a:gd name="T13" fmla="*/ 11 h 259"/>
                  <a:gd name="T14" fmla="*/ 27 w 531"/>
                  <a:gd name="T15" fmla="*/ 11 h 259"/>
                  <a:gd name="T16" fmla="*/ 33 w 531"/>
                  <a:gd name="T17" fmla="*/ 8 h 259"/>
                  <a:gd name="T18" fmla="*/ 28 w 531"/>
                  <a:gd name="T19" fmla="*/ 11 h 259"/>
                  <a:gd name="T20" fmla="*/ 22 w 531"/>
                  <a:gd name="T21" fmla="*/ 16 h 259"/>
                  <a:gd name="T22" fmla="*/ 14 w 531"/>
                  <a:gd name="T23" fmla="*/ 13 h 259"/>
                  <a:gd name="T24" fmla="*/ 9 w 531"/>
                  <a:gd name="T25" fmla="*/ 10 h 259"/>
                  <a:gd name="T26" fmla="*/ 5 w 531"/>
                  <a:gd name="T27" fmla="*/ 8 h 259"/>
                  <a:gd name="T28" fmla="*/ 1 w 531"/>
                  <a:gd name="T29" fmla="*/ 5 h 259"/>
                  <a:gd name="T30" fmla="*/ 0 w 531"/>
                  <a:gd name="T31" fmla="*/ 3 h 259"/>
                  <a:gd name="T32" fmla="*/ 0 w 531"/>
                  <a:gd name="T33" fmla="*/ 0 h 259"/>
                  <a:gd name="T34" fmla="*/ 0 w 531"/>
                  <a:gd name="T35" fmla="*/ 0 h 259"/>
                  <a:gd name="T36" fmla="*/ 0 w 531"/>
                  <a:gd name="T37" fmla="*/ 0 h 25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31"/>
                  <a:gd name="T58" fmla="*/ 0 h 259"/>
                  <a:gd name="T59" fmla="*/ 531 w 531"/>
                  <a:gd name="T60" fmla="*/ 259 h 25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31" h="259">
                    <a:moveTo>
                      <a:pt x="0" y="0"/>
                    </a:moveTo>
                    <a:lnTo>
                      <a:pt x="16" y="17"/>
                    </a:lnTo>
                    <a:lnTo>
                      <a:pt x="54" y="55"/>
                    </a:lnTo>
                    <a:lnTo>
                      <a:pt x="103" y="99"/>
                    </a:lnTo>
                    <a:lnTo>
                      <a:pt x="153" y="129"/>
                    </a:lnTo>
                    <a:lnTo>
                      <a:pt x="230" y="164"/>
                    </a:lnTo>
                    <a:lnTo>
                      <a:pt x="280" y="179"/>
                    </a:lnTo>
                    <a:lnTo>
                      <a:pt x="432" y="177"/>
                    </a:lnTo>
                    <a:lnTo>
                      <a:pt x="531" y="135"/>
                    </a:lnTo>
                    <a:lnTo>
                      <a:pt x="462" y="190"/>
                    </a:lnTo>
                    <a:lnTo>
                      <a:pt x="354" y="259"/>
                    </a:lnTo>
                    <a:lnTo>
                      <a:pt x="234" y="211"/>
                    </a:lnTo>
                    <a:lnTo>
                      <a:pt x="145" y="171"/>
                    </a:lnTo>
                    <a:lnTo>
                      <a:pt x="84" y="135"/>
                    </a:lnTo>
                    <a:lnTo>
                      <a:pt x="29" y="80"/>
                    </a:lnTo>
                    <a:lnTo>
                      <a:pt x="8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441" name="Freeform 100"/>
              <p:cNvSpPr>
                <a:spLocks/>
              </p:cNvSpPr>
              <p:nvPr/>
            </p:nvSpPr>
            <p:spPr bwMode="auto">
              <a:xfrm>
                <a:off x="1190" y="2457"/>
                <a:ext cx="141" cy="44"/>
              </a:xfrm>
              <a:custGeom>
                <a:avLst/>
                <a:gdLst>
                  <a:gd name="T0" fmla="*/ 0 w 283"/>
                  <a:gd name="T1" fmla="*/ 3 h 89"/>
                  <a:gd name="T2" fmla="*/ 5 w 283"/>
                  <a:gd name="T3" fmla="*/ 4 h 89"/>
                  <a:gd name="T4" fmla="*/ 8 w 283"/>
                  <a:gd name="T5" fmla="*/ 5 h 89"/>
                  <a:gd name="T6" fmla="*/ 12 w 283"/>
                  <a:gd name="T7" fmla="*/ 3 h 89"/>
                  <a:gd name="T8" fmla="*/ 15 w 283"/>
                  <a:gd name="T9" fmla="*/ 2 h 89"/>
                  <a:gd name="T10" fmla="*/ 16 w 283"/>
                  <a:gd name="T11" fmla="*/ 0 h 89"/>
                  <a:gd name="T12" fmla="*/ 17 w 283"/>
                  <a:gd name="T13" fmla="*/ 0 h 89"/>
                  <a:gd name="T14" fmla="*/ 16 w 283"/>
                  <a:gd name="T15" fmla="*/ 1 h 89"/>
                  <a:gd name="T16" fmla="*/ 16 w 283"/>
                  <a:gd name="T17" fmla="*/ 2 h 89"/>
                  <a:gd name="T18" fmla="*/ 14 w 283"/>
                  <a:gd name="T19" fmla="*/ 3 h 89"/>
                  <a:gd name="T20" fmla="*/ 10 w 283"/>
                  <a:gd name="T21" fmla="*/ 4 h 89"/>
                  <a:gd name="T22" fmla="*/ 8 w 283"/>
                  <a:gd name="T23" fmla="*/ 5 h 89"/>
                  <a:gd name="T24" fmla="*/ 6 w 283"/>
                  <a:gd name="T25" fmla="*/ 5 h 89"/>
                  <a:gd name="T26" fmla="*/ 2 w 283"/>
                  <a:gd name="T27" fmla="*/ 4 h 89"/>
                  <a:gd name="T28" fmla="*/ 0 w 283"/>
                  <a:gd name="T29" fmla="*/ 3 h 89"/>
                  <a:gd name="T30" fmla="*/ 0 w 283"/>
                  <a:gd name="T31" fmla="*/ 3 h 89"/>
                  <a:gd name="T32" fmla="*/ 0 w 283"/>
                  <a:gd name="T33" fmla="*/ 3 h 8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3"/>
                  <a:gd name="T52" fmla="*/ 0 h 89"/>
                  <a:gd name="T53" fmla="*/ 283 w 283"/>
                  <a:gd name="T54" fmla="*/ 89 h 8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3" h="89">
                    <a:moveTo>
                      <a:pt x="0" y="59"/>
                    </a:moveTo>
                    <a:lnTo>
                      <a:pt x="84" y="78"/>
                    </a:lnTo>
                    <a:lnTo>
                      <a:pt x="139" y="80"/>
                    </a:lnTo>
                    <a:lnTo>
                      <a:pt x="192" y="59"/>
                    </a:lnTo>
                    <a:lnTo>
                      <a:pt x="249" y="34"/>
                    </a:lnTo>
                    <a:lnTo>
                      <a:pt x="268" y="15"/>
                    </a:lnTo>
                    <a:lnTo>
                      <a:pt x="283" y="0"/>
                    </a:lnTo>
                    <a:lnTo>
                      <a:pt x="270" y="21"/>
                    </a:lnTo>
                    <a:lnTo>
                      <a:pt x="257" y="32"/>
                    </a:lnTo>
                    <a:lnTo>
                      <a:pt x="232" y="51"/>
                    </a:lnTo>
                    <a:lnTo>
                      <a:pt x="171" y="76"/>
                    </a:lnTo>
                    <a:lnTo>
                      <a:pt x="139" y="89"/>
                    </a:lnTo>
                    <a:lnTo>
                      <a:pt x="99" y="86"/>
                    </a:lnTo>
                    <a:lnTo>
                      <a:pt x="38" y="78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442" name="Freeform 101"/>
              <p:cNvSpPr>
                <a:spLocks/>
              </p:cNvSpPr>
              <p:nvPr/>
            </p:nvSpPr>
            <p:spPr bwMode="auto">
              <a:xfrm>
                <a:off x="1186" y="2504"/>
                <a:ext cx="107" cy="32"/>
              </a:xfrm>
              <a:custGeom>
                <a:avLst/>
                <a:gdLst>
                  <a:gd name="T0" fmla="*/ 10 w 212"/>
                  <a:gd name="T1" fmla="*/ 2 h 65"/>
                  <a:gd name="T2" fmla="*/ 14 w 212"/>
                  <a:gd name="T3" fmla="*/ 1 h 65"/>
                  <a:gd name="T4" fmla="*/ 14 w 212"/>
                  <a:gd name="T5" fmla="*/ 2 h 65"/>
                  <a:gd name="T6" fmla="*/ 13 w 212"/>
                  <a:gd name="T7" fmla="*/ 3 h 65"/>
                  <a:gd name="T8" fmla="*/ 9 w 212"/>
                  <a:gd name="T9" fmla="*/ 4 h 65"/>
                  <a:gd name="T10" fmla="*/ 7 w 212"/>
                  <a:gd name="T11" fmla="*/ 3 h 65"/>
                  <a:gd name="T12" fmla="*/ 4 w 212"/>
                  <a:gd name="T13" fmla="*/ 2 h 65"/>
                  <a:gd name="T14" fmla="*/ 2 w 212"/>
                  <a:gd name="T15" fmla="*/ 1 h 65"/>
                  <a:gd name="T16" fmla="*/ 0 w 212"/>
                  <a:gd name="T17" fmla="*/ 0 h 65"/>
                  <a:gd name="T18" fmla="*/ 4 w 212"/>
                  <a:gd name="T19" fmla="*/ 1 h 65"/>
                  <a:gd name="T20" fmla="*/ 8 w 212"/>
                  <a:gd name="T21" fmla="*/ 2 h 65"/>
                  <a:gd name="T22" fmla="*/ 10 w 212"/>
                  <a:gd name="T23" fmla="*/ 2 h 65"/>
                  <a:gd name="T24" fmla="*/ 10 w 212"/>
                  <a:gd name="T25" fmla="*/ 2 h 65"/>
                  <a:gd name="T26" fmla="*/ 10 w 212"/>
                  <a:gd name="T27" fmla="*/ 2 h 6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12"/>
                  <a:gd name="T43" fmla="*/ 0 h 65"/>
                  <a:gd name="T44" fmla="*/ 212 w 212"/>
                  <a:gd name="T45" fmla="*/ 65 h 6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12" h="65">
                    <a:moveTo>
                      <a:pt x="146" y="36"/>
                    </a:moveTo>
                    <a:lnTo>
                      <a:pt x="209" y="30"/>
                    </a:lnTo>
                    <a:lnTo>
                      <a:pt x="212" y="40"/>
                    </a:lnTo>
                    <a:lnTo>
                      <a:pt x="193" y="59"/>
                    </a:lnTo>
                    <a:lnTo>
                      <a:pt x="142" y="65"/>
                    </a:lnTo>
                    <a:lnTo>
                      <a:pt x="102" y="57"/>
                    </a:lnTo>
                    <a:lnTo>
                      <a:pt x="57" y="40"/>
                    </a:lnTo>
                    <a:lnTo>
                      <a:pt x="30" y="21"/>
                    </a:lnTo>
                    <a:lnTo>
                      <a:pt x="0" y="0"/>
                    </a:lnTo>
                    <a:lnTo>
                      <a:pt x="55" y="21"/>
                    </a:lnTo>
                    <a:lnTo>
                      <a:pt x="121" y="40"/>
                    </a:lnTo>
                    <a:lnTo>
                      <a:pt x="146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443" name="Freeform 102"/>
              <p:cNvSpPr>
                <a:spLocks/>
              </p:cNvSpPr>
              <p:nvPr/>
            </p:nvSpPr>
            <p:spPr bwMode="auto">
              <a:xfrm>
                <a:off x="1144" y="2435"/>
                <a:ext cx="16" cy="45"/>
              </a:xfrm>
              <a:custGeom>
                <a:avLst/>
                <a:gdLst>
                  <a:gd name="T0" fmla="*/ 1 w 36"/>
                  <a:gd name="T1" fmla="*/ 1 h 92"/>
                  <a:gd name="T2" fmla="*/ 0 w 36"/>
                  <a:gd name="T3" fmla="*/ 2 h 92"/>
                  <a:gd name="T4" fmla="*/ 1 w 36"/>
                  <a:gd name="T5" fmla="*/ 5 h 92"/>
                  <a:gd name="T6" fmla="*/ 3 w 36"/>
                  <a:gd name="T7" fmla="*/ 5 h 92"/>
                  <a:gd name="T8" fmla="*/ 2 w 36"/>
                  <a:gd name="T9" fmla="*/ 4 h 92"/>
                  <a:gd name="T10" fmla="*/ 1 w 36"/>
                  <a:gd name="T11" fmla="*/ 1 h 92"/>
                  <a:gd name="T12" fmla="*/ 2 w 36"/>
                  <a:gd name="T13" fmla="*/ 0 h 92"/>
                  <a:gd name="T14" fmla="*/ 1 w 36"/>
                  <a:gd name="T15" fmla="*/ 1 h 92"/>
                  <a:gd name="T16" fmla="*/ 1 w 36"/>
                  <a:gd name="T17" fmla="*/ 1 h 92"/>
                  <a:gd name="T18" fmla="*/ 1 w 36"/>
                  <a:gd name="T19" fmla="*/ 1 h 9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"/>
                  <a:gd name="T31" fmla="*/ 0 h 92"/>
                  <a:gd name="T32" fmla="*/ 36 w 36"/>
                  <a:gd name="T33" fmla="*/ 92 h 9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" h="92">
                    <a:moveTo>
                      <a:pt x="2" y="19"/>
                    </a:moveTo>
                    <a:lnTo>
                      <a:pt x="0" y="40"/>
                    </a:lnTo>
                    <a:lnTo>
                      <a:pt x="2" y="82"/>
                    </a:lnTo>
                    <a:lnTo>
                      <a:pt x="36" y="92"/>
                    </a:lnTo>
                    <a:lnTo>
                      <a:pt x="19" y="76"/>
                    </a:lnTo>
                    <a:lnTo>
                      <a:pt x="11" y="31"/>
                    </a:lnTo>
                    <a:lnTo>
                      <a:pt x="19" y="0"/>
                    </a:lnTo>
                    <a:lnTo>
                      <a:pt x="2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444" name="Freeform 103"/>
              <p:cNvSpPr>
                <a:spLocks/>
              </p:cNvSpPr>
              <p:nvPr/>
            </p:nvSpPr>
            <p:spPr bwMode="auto">
              <a:xfrm>
                <a:off x="1107" y="2420"/>
                <a:ext cx="49" cy="51"/>
              </a:xfrm>
              <a:custGeom>
                <a:avLst/>
                <a:gdLst>
                  <a:gd name="T0" fmla="*/ 6 w 99"/>
                  <a:gd name="T1" fmla="*/ 0 h 97"/>
                  <a:gd name="T2" fmla="*/ 3 w 99"/>
                  <a:gd name="T3" fmla="*/ 3 h 97"/>
                  <a:gd name="T4" fmla="*/ 0 w 99"/>
                  <a:gd name="T5" fmla="*/ 5 h 97"/>
                  <a:gd name="T6" fmla="*/ 0 w 99"/>
                  <a:gd name="T7" fmla="*/ 7 h 97"/>
                  <a:gd name="T8" fmla="*/ 0 w 99"/>
                  <a:gd name="T9" fmla="*/ 4 h 97"/>
                  <a:gd name="T10" fmla="*/ 2 w 99"/>
                  <a:gd name="T11" fmla="*/ 2 h 97"/>
                  <a:gd name="T12" fmla="*/ 5 w 99"/>
                  <a:gd name="T13" fmla="*/ 1 h 97"/>
                  <a:gd name="T14" fmla="*/ 6 w 99"/>
                  <a:gd name="T15" fmla="*/ 0 h 97"/>
                  <a:gd name="T16" fmla="*/ 6 w 99"/>
                  <a:gd name="T17" fmla="*/ 0 h 97"/>
                  <a:gd name="T18" fmla="*/ 6 w 99"/>
                  <a:gd name="T19" fmla="*/ 0 h 9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9"/>
                  <a:gd name="T31" fmla="*/ 0 h 97"/>
                  <a:gd name="T32" fmla="*/ 99 w 99"/>
                  <a:gd name="T33" fmla="*/ 97 h 9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9" h="97">
                    <a:moveTo>
                      <a:pt x="99" y="0"/>
                    </a:moveTo>
                    <a:lnTo>
                      <a:pt x="62" y="40"/>
                    </a:lnTo>
                    <a:lnTo>
                      <a:pt x="11" y="72"/>
                    </a:lnTo>
                    <a:lnTo>
                      <a:pt x="0" y="97"/>
                    </a:lnTo>
                    <a:lnTo>
                      <a:pt x="2" y="63"/>
                    </a:lnTo>
                    <a:lnTo>
                      <a:pt x="42" y="26"/>
                    </a:lnTo>
                    <a:lnTo>
                      <a:pt x="82" y="7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445" name="Freeform 104"/>
              <p:cNvSpPr>
                <a:spLocks/>
              </p:cNvSpPr>
              <p:nvPr/>
            </p:nvSpPr>
            <p:spPr bwMode="auto">
              <a:xfrm>
                <a:off x="1312" y="2372"/>
                <a:ext cx="52" cy="55"/>
              </a:xfrm>
              <a:custGeom>
                <a:avLst/>
                <a:gdLst>
                  <a:gd name="T0" fmla="*/ 0 w 105"/>
                  <a:gd name="T1" fmla="*/ 0 h 110"/>
                  <a:gd name="T2" fmla="*/ 1 w 105"/>
                  <a:gd name="T3" fmla="*/ 2 h 110"/>
                  <a:gd name="T4" fmla="*/ 2 w 105"/>
                  <a:gd name="T5" fmla="*/ 3 h 110"/>
                  <a:gd name="T6" fmla="*/ 5 w 105"/>
                  <a:gd name="T7" fmla="*/ 5 h 110"/>
                  <a:gd name="T8" fmla="*/ 5 w 105"/>
                  <a:gd name="T9" fmla="*/ 7 h 110"/>
                  <a:gd name="T10" fmla="*/ 6 w 105"/>
                  <a:gd name="T11" fmla="*/ 4 h 110"/>
                  <a:gd name="T12" fmla="*/ 5 w 105"/>
                  <a:gd name="T13" fmla="*/ 3 h 110"/>
                  <a:gd name="T14" fmla="*/ 2 w 105"/>
                  <a:gd name="T15" fmla="*/ 2 h 110"/>
                  <a:gd name="T16" fmla="*/ 0 w 105"/>
                  <a:gd name="T17" fmla="*/ 0 h 110"/>
                  <a:gd name="T18" fmla="*/ 0 w 105"/>
                  <a:gd name="T19" fmla="*/ 0 h 110"/>
                  <a:gd name="T20" fmla="*/ 0 w 105"/>
                  <a:gd name="T21" fmla="*/ 0 h 1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5"/>
                  <a:gd name="T34" fmla="*/ 0 h 110"/>
                  <a:gd name="T35" fmla="*/ 105 w 105"/>
                  <a:gd name="T36" fmla="*/ 110 h 1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5" h="110">
                    <a:moveTo>
                      <a:pt x="0" y="0"/>
                    </a:moveTo>
                    <a:lnTo>
                      <a:pt x="19" y="19"/>
                    </a:lnTo>
                    <a:lnTo>
                      <a:pt x="44" y="47"/>
                    </a:lnTo>
                    <a:lnTo>
                      <a:pt x="80" y="70"/>
                    </a:lnTo>
                    <a:lnTo>
                      <a:pt x="88" y="110"/>
                    </a:lnTo>
                    <a:lnTo>
                      <a:pt x="105" y="51"/>
                    </a:lnTo>
                    <a:lnTo>
                      <a:pt x="82" y="42"/>
                    </a:lnTo>
                    <a:lnTo>
                      <a:pt x="37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446" name="Freeform 105"/>
              <p:cNvSpPr>
                <a:spLocks/>
              </p:cNvSpPr>
              <p:nvPr/>
            </p:nvSpPr>
            <p:spPr bwMode="auto">
              <a:xfrm>
                <a:off x="1369" y="2407"/>
                <a:ext cx="9" cy="45"/>
              </a:xfrm>
              <a:custGeom>
                <a:avLst/>
                <a:gdLst>
                  <a:gd name="T0" fmla="*/ 1 w 21"/>
                  <a:gd name="T1" fmla="*/ 0 h 84"/>
                  <a:gd name="T2" fmla="*/ 1 w 21"/>
                  <a:gd name="T3" fmla="*/ 5 h 84"/>
                  <a:gd name="T4" fmla="*/ 0 w 21"/>
                  <a:gd name="T5" fmla="*/ 6 h 84"/>
                  <a:gd name="T6" fmla="*/ 1 w 21"/>
                  <a:gd name="T7" fmla="*/ 5 h 84"/>
                  <a:gd name="T8" fmla="*/ 2 w 21"/>
                  <a:gd name="T9" fmla="*/ 2 h 84"/>
                  <a:gd name="T10" fmla="*/ 1 w 21"/>
                  <a:gd name="T11" fmla="*/ 0 h 84"/>
                  <a:gd name="T12" fmla="*/ 1 w 21"/>
                  <a:gd name="T13" fmla="*/ 0 h 84"/>
                  <a:gd name="T14" fmla="*/ 1 w 21"/>
                  <a:gd name="T15" fmla="*/ 0 h 8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"/>
                  <a:gd name="T25" fmla="*/ 0 h 84"/>
                  <a:gd name="T26" fmla="*/ 21 w 21"/>
                  <a:gd name="T27" fmla="*/ 84 h 8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" h="84">
                    <a:moveTo>
                      <a:pt x="12" y="0"/>
                    </a:moveTo>
                    <a:lnTo>
                      <a:pt x="2" y="65"/>
                    </a:lnTo>
                    <a:lnTo>
                      <a:pt x="0" y="84"/>
                    </a:lnTo>
                    <a:lnTo>
                      <a:pt x="14" y="70"/>
                    </a:lnTo>
                    <a:lnTo>
                      <a:pt x="21" y="2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447" name="Freeform 106"/>
              <p:cNvSpPr>
                <a:spLocks/>
              </p:cNvSpPr>
              <p:nvPr/>
            </p:nvSpPr>
            <p:spPr bwMode="auto">
              <a:xfrm>
                <a:off x="1435" y="2254"/>
                <a:ext cx="22" cy="51"/>
              </a:xfrm>
              <a:custGeom>
                <a:avLst/>
                <a:gdLst>
                  <a:gd name="T0" fmla="*/ 1 w 40"/>
                  <a:gd name="T1" fmla="*/ 2 h 103"/>
                  <a:gd name="T2" fmla="*/ 1 w 40"/>
                  <a:gd name="T3" fmla="*/ 3 h 103"/>
                  <a:gd name="T4" fmla="*/ 1 w 40"/>
                  <a:gd name="T5" fmla="*/ 6 h 103"/>
                  <a:gd name="T6" fmla="*/ 2 w 40"/>
                  <a:gd name="T7" fmla="*/ 5 h 103"/>
                  <a:gd name="T8" fmla="*/ 3 w 40"/>
                  <a:gd name="T9" fmla="*/ 3 h 103"/>
                  <a:gd name="T10" fmla="*/ 2 w 40"/>
                  <a:gd name="T11" fmla="*/ 1 h 103"/>
                  <a:gd name="T12" fmla="*/ 0 w 40"/>
                  <a:gd name="T13" fmla="*/ 0 h 103"/>
                  <a:gd name="T14" fmla="*/ 1 w 40"/>
                  <a:gd name="T15" fmla="*/ 2 h 103"/>
                  <a:gd name="T16" fmla="*/ 1 w 40"/>
                  <a:gd name="T17" fmla="*/ 2 h 103"/>
                  <a:gd name="T18" fmla="*/ 1 w 40"/>
                  <a:gd name="T19" fmla="*/ 2 h 10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0"/>
                  <a:gd name="T31" fmla="*/ 0 h 103"/>
                  <a:gd name="T32" fmla="*/ 40 w 40"/>
                  <a:gd name="T33" fmla="*/ 103 h 10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0" h="103">
                    <a:moveTo>
                      <a:pt x="2" y="46"/>
                    </a:moveTo>
                    <a:lnTo>
                      <a:pt x="11" y="63"/>
                    </a:lnTo>
                    <a:lnTo>
                      <a:pt x="7" y="103"/>
                    </a:lnTo>
                    <a:lnTo>
                      <a:pt x="21" y="86"/>
                    </a:lnTo>
                    <a:lnTo>
                      <a:pt x="40" y="50"/>
                    </a:lnTo>
                    <a:lnTo>
                      <a:pt x="19" y="19"/>
                    </a:lnTo>
                    <a:lnTo>
                      <a:pt x="0" y="0"/>
                    </a:lnTo>
                    <a:lnTo>
                      <a:pt x="2" y="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448" name="Freeform 107"/>
              <p:cNvSpPr>
                <a:spLocks/>
              </p:cNvSpPr>
              <p:nvPr/>
            </p:nvSpPr>
            <p:spPr bwMode="auto">
              <a:xfrm>
                <a:off x="1440" y="2199"/>
                <a:ext cx="8" cy="40"/>
              </a:xfrm>
              <a:custGeom>
                <a:avLst/>
                <a:gdLst>
                  <a:gd name="T0" fmla="*/ 0 w 17"/>
                  <a:gd name="T1" fmla="*/ 0 h 84"/>
                  <a:gd name="T2" fmla="*/ 1 w 17"/>
                  <a:gd name="T3" fmla="*/ 3 h 84"/>
                  <a:gd name="T4" fmla="*/ 0 w 17"/>
                  <a:gd name="T5" fmla="*/ 6 h 84"/>
                  <a:gd name="T6" fmla="*/ 0 w 17"/>
                  <a:gd name="T7" fmla="*/ 2 h 84"/>
                  <a:gd name="T8" fmla="*/ 0 w 17"/>
                  <a:gd name="T9" fmla="*/ 0 h 84"/>
                  <a:gd name="T10" fmla="*/ 0 w 17"/>
                  <a:gd name="T11" fmla="*/ 0 h 84"/>
                  <a:gd name="T12" fmla="*/ 0 w 1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84"/>
                  <a:gd name="T23" fmla="*/ 17 w 17"/>
                  <a:gd name="T24" fmla="*/ 84 h 8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84">
                    <a:moveTo>
                      <a:pt x="8" y="0"/>
                    </a:moveTo>
                    <a:lnTo>
                      <a:pt x="17" y="38"/>
                    </a:lnTo>
                    <a:lnTo>
                      <a:pt x="12" y="84"/>
                    </a:lnTo>
                    <a:lnTo>
                      <a:pt x="0" y="3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449" name="Freeform 108"/>
              <p:cNvSpPr>
                <a:spLocks/>
              </p:cNvSpPr>
              <p:nvPr/>
            </p:nvSpPr>
            <p:spPr bwMode="auto">
              <a:xfrm>
                <a:off x="720" y="2565"/>
                <a:ext cx="376" cy="1097"/>
              </a:xfrm>
              <a:custGeom>
                <a:avLst/>
                <a:gdLst>
                  <a:gd name="T0" fmla="*/ 43 w 753"/>
                  <a:gd name="T1" fmla="*/ 2 h 2193"/>
                  <a:gd name="T2" fmla="*/ 42 w 753"/>
                  <a:gd name="T3" fmla="*/ 11 h 2193"/>
                  <a:gd name="T4" fmla="*/ 36 w 753"/>
                  <a:gd name="T5" fmla="*/ 18 h 2193"/>
                  <a:gd name="T6" fmla="*/ 35 w 753"/>
                  <a:gd name="T7" fmla="*/ 19 h 2193"/>
                  <a:gd name="T8" fmla="*/ 32 w 753"/>
                  <a:gd name="T9" fmla="*/ 21 h 2193"/>
                  <a:gd name="T10" fmla="*/ 29 w 753"/>
                  <a:gd name="T11" fmla="*/ 25 h 2193"/>
                  <a:gd name="T12" fmla="*/ 25 w 753"/>
                  <a:gd name="T13" fmla="*/ 30 h 2193"/>
                  <a:gd name="T14" fmla="*/ 22 w 753"/>
                  <a:gd name="T15" fmla="*/ 35 h 2193"/>
                  <a:gd name="T16" fmla="*/ 19 w 753"/>
                  <a:gd name="T17" fmla="*/ 38 h 2193"/>
                  <a:gd name="T18" fmla="*/ 16 w 753"/>
                  <a:gd name="T19" fmla="*/ 42 h 2193"/>
                  <a:gd name="T20" fmla="*/ 15 w 753"/>
                  <a:gd name="T21" fmla="*/ 43 h 2193"/>
                  <a:gd name="T22" fmla="*/ 12 w 753"/>
                  <a:gd name="T23" fmla="*/ 46 h 2193"/>
                  <a:gd name="T24" fmla="*/ 9 w 753"/>
                  <a:gd name="T25" fmla="*/ 50 h 2193"/>
                  <a:gd name="T26" fmla="*/ 6 w 753"/>
                  <a:gd name="T27" fmla="*/ 53 h 2193"/>
                  <a:gd name="T28" fmla="*/ 3 w 753"/>
                  <a:gd name="T29" fmla="*/ 55 h 2193"/>
                  <a:gd name="T30" fmla="*/ 1 w 753"/>
                  <a:gd name="T31" fmla="*/ 61 h 2193"/>
                  <a:gd name="T32" fmla="*/ 0 w 753"/>
                  <a:gd name="T33" fmla="*/ 74 h 2193"/>
                  <a:gd name="T34" fmla="*/ 0 w 753"/>
                  <a:gd name="T35" fmla="*/ 83 h 2193"/>
                  <a:gd name="T36" fmla="*/ 2 w 753"/>
                  <a:gd name="T37" fmla="*/ 88 h 2193"/>
                  <a:gd name="T38" fmla="*/ 1 w 753"/>
                  <a:gd name="T39" fmla="*/ 105 h 2193"/>
                  <a:gd name="T40" fmla="*/ 0 w 753"/>
                  <a:gd name="T41" fmla="*/ 118 h 2193"/>
                  <a:gd name="T42" fmla="*/ 1 w 753"/>
                  <a:gd name="T43" fmla="*/ 122 h 2193"/>
                  <a:gd name="T44" fmla="*/ 3 w 753"/>
                  <a:gd name="T45" fmla="*/ 128 h 2193"/>
                  <a:gd name="T46" fmla="*/ 4 w 753"/>
                  <a:gd name="T47" fmla="*/ 135 h 2193"/>
                  <a:gd name="T48" fmla="*/ 5 w 753"/>
                  <a:gd name="T49" fmla="*/ 138 h 2193"/>
                  <a:gd name="T50" fmla="*/ 7 w 753"/>
                  <a:gd name="T51" fmla="*/ 134 h 2193"/>
                  <a:gd name="T52" fmla="*/ 8 w 753"/>
                  <a:gd name="T53" fmla="*/ 130 h 2193"/>
                  <a:gd name="T54" fmla="*/ 10 w 753"/>
                  <a:gd name="T55" fmla="*/ 127 h 2193"/>
                  <a:gd name="T56" fmla="*/ 10 w 753"/>
                  <a:gd name="T57" fmla="*/ 125 h 2193"/>
                  <a:gd name="T58" fmla="*/ 9 w 753"/>
                  <a:gd name="T59" fmla="*/ 125 h 2193"/>
                  <a:gd name="T60" fmla="*/ 7 w 753"/>
                  <a:gd name="T61" fmla="*/ 126 h 2193"/>
                  <a:gd name="T62" fmla="*/ 5 w 753"/>
                  <a:gd name="T63" fmla="*/ 120 h 2193"/>
                  <a:gd name="T64" fmla="*/ 6 w 753"/>
                  <a:gd name="T65" fmla="*/ 97 h 2193"/>
                  <a:gd name="T66" fmla="*/ 14 w 753"/>
                  <a:gd name="T67" fmla="*/ 74 h 2193"/>
                  <a:gd name="T68" fmla="*/ 19 w 753"/>
                  <a:gd name="T69" fmla="*/ 57 h 2193"/>
                  <a:gd name="T70" fmla="*/ 19 w 753"/>
                  <a:gd name="T71" fmla="*/ 53 h 2193"/>
                  <a:gd name="T72" fmla="*/ 14 w 753"/>
                  <a:gd name="T73" fmla="*/ 64 h 2193"/>
                  <a:gd name="T74" fmla="*/ 8 w 753"/>
                  <a:gd name="T75" fmla="*/ 73 h 2193"/>
                  <a:gd name="T76" fmla="*/ 9 w 753"/>
                  <a:gd name="T77" fmla="*/ 57 h 2193"/>
                  <a:gd name="T78" fmla="*/ 15 w 753"/>
                  <a:gd name="T79" fmla="*/ 47 h 2193"/>
                  <a:gd name="T80" fmla="*/ 20 w 753"/>
                  <a:gd name="T81" fmla="*/ 41 h 2193"/>
                  <a:gd name="T82" fmla="*/ 28 w 753"/>
                  <a:gd name="T83" fmla="*/ 33 h 2193"/>
                  <a:gd name="T84" fmla="*/ 36 w 753"/>
                  <a:gd name="T85" fmla="*/ 31 h 2193"/>
                  <a:gd name="T86" fmla="*/ 28 w 753"/>
                  <a:gd name="T87" fmla="*/ 30 h 2193"/>
                  <a:gd name="T88" fmla="*/ 37 w 753"/>
                  <a:gd name="T89" fmla="*/ 20 h 2193"/>
                  <a:gd name="T90" fmla="*/ 42 w 753"/>
                  <a:gd name="T91" fmla="*/ 17 h 2193"/>
                  <a:gd name="T92" fmla="*/ 47 w 753"/>
                  <a:gd name="T93" fmla="*/ 17 h 2193"/>
                  <a:gd name="T94" fmla="*/ 45 w 753"/>
                  <a:gd name="T95" fmla="*/ 3 h 2193"/>
                  <a:gd name="T96" fmla="*/ 44 w 753"/>
                  <a:gd name="T97" fmla="*/ 0 h 2193"/>
                  <a:gd name="T98" fmla="*/ 43 w 753"/>
                  <a:gd name="T99" fmla="*/ 2 h 2193"/>
                  <a:gd name="T100" fmla="*/ 43 w 753"/>
                  <a:gd name="T101" fmla="*/ 2 h 219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753"/>
                  <a:gd name="T154" fmla="*/ 0 h 2193"/>
                  <a:gd name="T155" fmla="*/ 753 w 753"/>
                  <a:gd name="T156" fmla="*/ 2193 h 219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753" h="2193">
                    <a:moveTo>
                      <a:pt x="703" y="28"/>
                    </a:moveTo>
                    <a:lnTo>
                      <a:pt x="684" y="176"/>
                    </a:lnTo>
                    <a:lnTo>
                      <a:pt x="582" y="273"/>
                    </a:lnTo>
                    <a:lnTo>
                      <a:pt x="567" y="289"/>
                    </a:lnTo>
                    <a:lnTo>
                      <a:pt x="527" y="332"/>
                    </a:lnTo>
                    <a:lnTo>
                      <a:pt x="471" y="395"/>
                    </a:lnTo>
                    <a:lnTo>
                      <a:pt x="413" y="473"/>
                    </a:lnTo>
                    <a:lnTo>
                      <a:pt x="356" y="549"/>
                    </a:lnTo>
                    <a:lnTo>
                      <a:pt x="310" y="608"/>
                    </a:lnTo>
                    <a:lnTo>
                      <a:pt x="268" y="663"/>
                    </a:lnTo>
                    <a:lnTo>
                      <a:pt x="249" y="682"/>
                    </a:lnTo>
                    <a:lnTo>
                      <a:pt x="203" y="728"/>
                    </a:lnTo>
                    <a:lnTo>
                      <a:pt x="150" y="785"/>
                    </a:lnTo>
                    <a:lnTo>
                      <a:pt x="108" y="836"/>
                    </a:lnTo>
                    <a:lnTo>
                      <a:pt x="49" y="878"/>
                    </a:lnTo>
                    <a:lnTo>
                      <a:pt x="19" y="962"/>
                    </a:lnTo>
                    <a:lnTo>
                      <a:pt x="10" y="1182"/>
                    </a:lnTo>
                    <a:lnTo>
                      <a:pt x="0" y="1315"/>
                    </a:lnTo>
                    <a:lnTo>
                      <a:pt x="42" y="1395"/>
                    </a:lnTo>
                    <a:lnTo>
                      <a:pt x="29" y="1667"/>
                    </a:lnTo>
                    <a:lnTo>
                      <a:pt x="13" y="1878"/>
                    </a:lnTo>
                    <a:lnTo>
                      <a:pt x="25" y="1937"/>
                    </a:lnTo>
                    <a:lnTo>
                      <a:pt x="51" y="2045"/>
                    </a:lnTo>
                    <a:lnTo>
                      <a:pt x="76" y="2146"/>
                    </a:lnTo>
                    <a:lnTo>
                      <a:pt x="87" y="2193"/>
                    </a:lnTo>
                    <a:lnTo>
                      <a:pt x="116" y="2132"/>
                    </a:lnTo>
                    <a:lnTo>
                      <a:pt x="141" y="2077"/>
                    </a:lnTo>
                    <a:lnTo>
                      <a:pt x="167" y="2022"/>
                    </a:lnTo>
                    <a:lnTo>
                      <a:pt x="175" y="1994"/>
                    </a:lnTo>
                    <a:lnTo>
                      <a:pt x="156" y="1994"/>
                    </a:lnTo>
                    <a:lnTo>
                      <a:pt x="118" y="2013"/>
                    </a:lnTo>
                    <a:lnTo>
                      <a:pt x="84" y="1914"/>
                    </a:lnTo>
                    <a:lnTo>
                      <a:pt x="103" y="1539"/>
                    </a:lnTo>
                    <a:lnTo>
                      <a:pt x="232" y="1176"/>
                    </a:lnTo>
                    <a:lnTo>
                      <a:pt x="308" y="912"/>
                    </a:lnTo>
                    <a:lnTo>
                      <a:pt x="308" y="842"/>
                    </a:lnTo>
                    <a:lnTo>
                      <a:pt x="232" y="1022"/>
                    </a:lnTo>
                    <a:lnTo>
                      <a:pt x="133" y="1167"/>
                    </a:lnTo>
                    <a:lnTo>
                      <a:pt x="148" y="903"/>
                    </a:lnTo>
                    <a:lnTo>
                      <a:pt x="243" y="752"/>
                    </a:lnTo>
                    <a:lnTo>
                      <a:pt x="333" y="642"/>
                    </a:lnTo>
                    <a:lnTo>
                      <a:pt x="452" y="522"/>
                    </a:lnTo>
                    <a:lnTo>
                      <a:pt x="576" y="492"/>
                    </a:lnTo>
                    <a:lnTo>
                      <a:pt x="462" y="467"/>
                    </a:lnTo>
                    <a:lnTo>
                      <a:pt x="603" y="310"/>
                    </a:lnTo>
                    <a:lnTo>
                      <a:pt x="686" y="264"/>
                    </a:lnTo>
                    <a:lnTo>
                      <a:pt x="753" y="260"/>
                    </a:lnTo>
                    <a:lnTo>
                      <a:pt x="726" y="45"/>
                    </a:lnTo>
                    <a:lnTo>
                      <a:pt x="711" y="0"/>
                    </a:lnTo>
                    <a:lnTo>
                      <a:pt x="703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450" name="Freeform 109"/>
              <p:cNvSpPr>
                <a:spLocks/>
              </p:cNvSpPr>
              <p:nvPr/>
            </p:nvSpPr>
            <p:spPr bwMode="auto">
              <a:xfrm>
                <a:off x="757" y="3569"/>
                <a:ext cx="515" cy="319"/>
              </a:xfrm>
              <a:custGeom>
                <a:avLst/>
                <a:gdLst>
                  <a:gd name="T0" fmla="*/ 10 w 1031"/>
                  <a:gd name="T1" fmla="*/ 0 h 637"/>
                  <a:gd name="T2" fmla="*/ 9 w 1031"/>
                  <a:gd name="T3" fmla="*/ 2 h 637"/>
                  <a:gd name="T4" fmla="*/ 7 w 1031"/>
                  <a:gd name="T5" fmla="*/ 5 h 637"/>
                  <a:gd name="T6" fmla="*/ 5 w 1031"/>
                  <a:gd name="T7" fmla="*/ 9 h 637"/>
                  <a:gd name="T8" fmla="*/ 3 w 1031"/>
                  <a:gd name="T9" fmla="*/ 13 h 637"/>
                  <a:gd name="T10" fmla="*/ 2 w 1031"/>
                  <a:gd name="T11" fmla="*/ 14 h 637"/>
                  <a:gd name="T12" fmla="*/ 1 w 1031"/>
                  <a:gd name="T13" fmla="*/ 13 h 637"/>
                  <a:gd name="T14" fmla="*/ 0 w 1031"/>
                  <a:gd name="T15" fmla="*/ 11 h 637"/>
                  <a:gd name="T16" fmla="*/ 0 w 1031"/>
                  <a:gd name="T17" fmla="*/ 21 h 637"/>
                  <a:gd name="T18" fmla="*/ 9 w 1031"/>
                  <a:gd name="T19" fmla="*/ 31 h 637"/>
                  <a:gd name="T20" fmla="*/ 25 w 1031"/>
                  <a:gd name="T21" fmla="*/ 40 h 637"/>
                  <a:gd name="T22" fmla="*/ 29 w 1031"/>
                  <a:gd name="T23" fmla="*/ 39 h 637"/>
                  <a:gd name="T24" fmla="*/ 38 w 1031"/>
                  <a:gd name="T25" fmla="*/ 38 h 637"/>
                  <a:gd name="T26" fmla="*/ 46 w 1031"/>
                  <a:gd name="T27" fmla="*/ 36 h 637"/>
                  <a:gd name="T28" fmla="*/ 53 w 1031"/>
                  <a:gd name="T29" fmla="*/ 32 h 637"/>
                  <a:gd name="T30" fmla="*/ 57 w 1031"/>
                  <a:gd name="T31" fmla="*/ 29 h 637"/>
                  <a:gd name="T32" fmla="*/ 60 w 1031"/>
                  <a:gd name="T33" fmla="*/ 25 h 637"/>
                  <a:gd name="T34" fmla="*/ 63 w 1031"/>
                  <a:gd name="T35" fmla="*/ 23 h 637"/>
                  <a:gd name="T36" fmla="*/ 64 w 1031"/>
                  <a:gd name="T37" fmla="*/ 22 h 637"/>
                  <a:gd name="T38" fmla="*/ 56 w 1031"/>
                  <a:gd name="T39" fmla="*/ 22 h 637"/>
                  <a:gd name="T40" fmla="*/ 41 w 1031"/>
                  <a:gd name="T41" fmla="*/ 30 h 637"/>
                  <a:gd name="T42" fmla="*/ 44 w 1031"/>
                  <a:gd name="T43" fmla="*/ 33 h 637"/>
                  <a:gd name="T44" fmla="*/ 39 w 1031"/>
                  <a:gd name="T45" fmla="*/ 35 h 637"/>
                  <a:gd name="T46" fmla="*/ 34 w 1031"/>
                  <a:gd name="T47" fmla="*/ 31 h 637"/>
                  <a:gd name="T48" fmla="*/ 39 w 1031"/>
                  <a:gd name="T49" fmla="*/ 31 h 637"/>
                  <a:gd name="T50" fmla="*/ 37 w 1031"/>
                  <a:gd name="T51" fmla="*/ 28 h 637"/>
                  <a:gd name="T52" fmla="*/ 36 w 1031"/>
                  <a:gd name="T53" fmla="*/ 28 h 637"/>
                  <a:gd name="T54" fmla="*/ 38 w 1031"/>
                  <a:gd name="T55" fmla="*/ 27 h 637"/>
                  <a:gd name="T56" fmla="*/ 40 w 1031"/>
                  <a:gd name="T57" fmla="*/ 26 h 637"/>
                  <a:gd name="T58" fmla="*/ 50 w 1031"/>
                  <a:gd name="T59" fmla="*/ 24 h 637"/>
                  <a:gd name="T60" fmla="*/ 33 w 1031"/>
                  <a:gd name="T61" fmla="*/ 26 h 637"/>
                  <a:gd name="T62" fmla="*/ 25 w 1031"/>
                  <a:gd name="T63" fmla="*/ 30 h 637"/>
                  <a:gd name="T64" fmla="*/ 17 w 1031"/>
                  <a:gd name="T65" fmla="*/ 27 h 637"/>
                  <a:gd name="T66" fmla="*/ 16 w 1031"/>
                  <a:gd name="T67" fmla="*/ 15 h 637"/>
                  <a:gd name="T68" fmla="*/ 11 w 1031"/>
                  <a:gd name="T69" fmla="*/ 26 h 637"/>
                  <a:gd name="T70" fmla="*/ 7 w 1031"/>
                  <a:gd name="T71" fmla="*/ 7 h 637"/>
                  <a:gd name="T72" fmla="*/ 10 w 1031"/>
                  <a:gd name="T73" fmla="*/ 0 h 637"/>
                  <a:gd name="T74" fmla="*/ 10 w 1031"/>
                  <a:gd name="T75" fmla="*/ 0 h 637"/>
                  <a:gd name="T76" fmla="*/ 10 w 1031"/>
                  <a:gd name="T77" fmla="*/ 0 h 63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031"/>
                  <a:gd name="T118" fmla="*/ 0 h 637"/>
                  <a:gd name="T119" fmla="*/ 1031 w 1031"/>
                  <a:gd name="T120" fmla="*/ 637 h 63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031" h="637">
                    <a:moveTo>
                      <a:pt x="164" y="0"/>
                    </a:moveTo>
                    <a:lnTo>
                      <a:pt x="150" y="21"/>
                    </a:lnTo>
                    <a:lnTo>
                      <a:pt x="118" y="74"/>
                    </a:lnTo>
                    <a:lnTo>
                      <a:pt x="82" y="139"/>
                    </a:lnTo>
                    <a:lnTo>
                      <a:pt x="53" y="194"/>
                    </a:lnTo>
                    <a:lnTo>
                      <a:pt x="36" y="215"/>
                    </a:lnTo>
                    <a:lnTo>
                      <a:pt x="21" y="203"/>
                    </a:lnTo>
                    <a:lnTo>
                      <a:pt x="6" y="167"/>
                    </a:lnTo>
                    <a:lnTo>
                      <a:pt x="0" y="329"/>
                    </a:lnTo>
                    <a:lnTo>
                      <a:pt x="148" y="492"/>
                    </a:lnTo>
                    <a:lnTo>
                      <a:pt x="407" y="637"/>
                    </a:lnTo>
                    <a:lnTo>
                      <a:pt x="477" y="621"/>
                    </a:lnTo>
                    <a:lnTo>
                      <a:pt x="622" y="597"/>
                    </a:lnTo>
                    <a:lnTo>
                      <a:pt x="747" y="564"/>
                    </a:lnTo>
                    <a:lnTo>
                      <a:pt x="856" y="498"/>
                    </a:lnTo>
                    <a:lnTo>
                      <a:pt x="915" y="450"/>
                    </a:lnTo>
                    <a:lnTo>
                      <a:pt x="972" y="399"/>
                    </a:lnTo>
                    <a:lnTo>
                      <a:pt x="1013" y="359"/>
                    </a:lnTo>
                    <a:lnTo>
                      <a:pt x="1031" y="344"/>
                    </a:lnTo>
                    <a:lnTo>
                      <a:pt x="911" y="338"/>
                    </a:lnTo>
                    <a:lnTo>
                      <a:pt x="671" y="473"/>
                    </a:lnTo>
                    <a:lnTo>
                      <a:pt x="711" y="517"/>
                    </a:lnTo>
                    <a:lnTo>
                      <a:pt x="637" y="553"/>
                    </a:lnTo>
                    <a:lnTo>
                      <a:pt x="551" y="488"/>
                    </a:lnTo>
                    <a:lnTo>
                      <a:pt x="631" y="492"/>
                    </a:lnTo>
                    <a:lnTo>
                      <a:pt x="593" y="448"/>
                    </a:lnTo>
                    <a:lnTo>
                      <a:pt x="591" y="433"/>
                    </a:lnTo>
                    <a:lnTo>
                      <a:pt x="612" y="420"/>
                    </a:lnTo>
                    <a:lnTo>
                      <a:pt x="652" y="409"/>
                    </a:lnTo>
                    <a:lnTo>
                      <a:pt x="801" y="369"/>
                    </a:lnTo>
                    <a:lnTo>
                      <a:pt x="532" y="403"/>
                    </a:lnTo>
                    <a:lnTo>
                      <a:pt x="403" y="467"/>
                    </a:lnTo>
                    <a:lnTo>
                      <a:pt x="283" y="424"/>
                    </a:lnTo>
                    <a:lnTo>
                      <a:pt x="268" y="237"/>
                    </a:lnTo>
                    <a:lnTo>
                      <a:pt x="188" y="409"/>
                    </a:lnTo>
                    <a:lnTo>
                      <a:pt x="124" y="108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451" name="Freeform 110"/>
              <p:cNvSpPr>
                <a:spLocks/>
              </p:cNvSpPr>
              <p:nvPr/>
            </p:nvSpPr>
            <p:spPr bwMode="auto">
              <a:xfrm>
                <a:off x="927" y="3108"/>
                <a:ext cx="203" cy="187"/>
              </a:xfrm>
              <a:custGeom>
                <a:avLst/>
                <a:gdLst>
                  <a:gd name="T0" fmla="*/ 0 w 403"/>
                  <a:gd name="T1" fmla="*/ 2 h 373"/>
                  <a:gd name="T2" fmla="*/ 4 w 403"/>
                  <a:gd name="T3" fmla="*/ 4 h 373"/>
                  <a:gd name="T4" fmla="*/ 11 w 403"/>
                  <a:gd name="T5" fmla="*/ 7 h 373"/>
                  <a:gd name="T6" fmla="*/ 15 w 403"/>
                  <a:gd name="T7" fmla="*/ 9 h 373"/>
                  <a:gd name="T8" fmla="*/ 19 w 403"/>
                  <a:gd name="T9" fmla="*/ 12 h 373"/>
                  <a:gd name="T10" fmla="*/ 23 w 403"/>
                  <a:gd name="T11" fmla="*/ 15 h 373"/>
                  <a:gd name="T12" fmla="*/ 24 w 403"/>
                  <a:gd name="T13" fmla="*/ 21 h 373"/>
                  <a:gd name="T14" fmla="*/ 25 w 403"/>
                  <a:gd name="T15" fmla="*/ 24 h 373"/>
                  <a:gd name="T16" fmla="*/ 26 w 403"/>
                  <a:gd name="T17" fmla="*/ 18 h 373"/>
                  <a:gd name="T18" fmla="*/ 24 w 403"/>
                  <a:gd name="T19" fmla="*/ 14 h 373"/>
                  <a:gd name="T20" fmla="*/ 22 w 403"/>
                  <a:gd name="T21" fmla="*/ 12 h 373"/>
                  <a:gd name="T22" fmla="*/ 18 w 403"/>
                  <a:gd name="T23" fmla="*/ 10 h 373"/>
                  <a:gd name="T24" fmla="*/ 14 w 403"/>
                  <a:gd name="T25" fmla="*/ 7 h 373"/>
                  <a:gd name="T26" fmla="*/ 10 w 403"/>
                  <a:gd name="T27" fmla="*/ 5 h 373"/>
                  <a:gd name="T28" fmla="*/ 5 w 403"/>
                  <a:gd name="T29" fmla="*/ 1 h 373"/>
                  <a:gd name="T30" fmla="*/ 3 w 403"/>
                  <a:gd name="T31" fmla="*/ 0 h 373"/>
                  <a:gd name="T32" fmla="*/ 0 w 403"/>
                  <a:gd name="T33" fmla="*/ 2 h 373"/>
                  <a:gd name="T34" fmla="*/ 0 w 403"/>
                  <a:gd name="T35" fmla="*/ 2 h 373"/>
                  <a:gd name="T36" fmla="*/ 0 w 403"/>
                  <a:gd name="T37" fmla="*/ 2 h 37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03"/>
                  <a:gd name="T58" fmla="*/ 0 h 373"/>
                  <a:gd name="T59" fmla="*/ 403 w 403"/>
                  <a:gd name="T60" fmla="*/ 373 h 37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03" h="373">
                    <a:moveTo>
                      <a:pt x="0" y="25"/>
                    </a:moveTo>
                    <a:lnTo>
                      <a:pt x="51" y="49"/>
                    </a:lnTo>
                    <a:lnTo>
                      <a:pt x="169" y="108"/>
                    </a:lnTo>
                    <a:lnTo>
                      <a:pt x="231" y="144"/>
                    </a:lnTo>
                    <a:lnTo>
                      <a:pt x="289" y="179"/>
                    </a:lnTo>
                    <a:lnTo>
                      <a:pt x="353" y="238"/>
                    </a:lnTo>
                    <a:lnTo>
                      <a:pt x="378" y="335"/>
                    </a:lnTo>
                    <a:lnTo>
                      <a:pt x="393" y="373"/>
                    </a:lnTo>
                    <a:lnTo>
                      <a:pt x="403" y="283"/>
                    </a:lnTo>
                    <a:lnTo>
                      <a:pt x="372" y="209"/>
                    </a:lnTo>
                    <a:lnTo>
                      <a:pt x="346" y="192"/>
                    </a:lnTo>
                    <a:lnTo>
                      <a:pt x="285" y="152"/>
                    </a:lnTo>
                    <a:lnTo>
                      <a:pt x="211" y="105"/>
                    </a:lnTo>
                    <a:lnTo>
                      <a:pt x="148" y="68"/>
                    </a:lnTo>
                    <a:lnTo>
                      <a:pt x="79" y="11"/>
                    </a:lnTo>
                    <a:lnTo>
                      <a:pt x="34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452" name="Freeform 111"/>
              <p:cNvSpPr>
                <a:spLocks/>
              </p:cNvSpPr>
              <p:nvPr/>
            </p:nvSpPr>
            <p:spPr bwMode="auto">
              <a:xfrm>
                <a:off x="1108" y="3332"/>
                <a:ext cx="84" cy="212"/>
              </a:xfrm>
              <a:custGeom>
                <a:avLst/>
                <a:gdLst>
                  <a:gd name="T0" fmla="*/ 3 w 163"/>
                  <a:gd name="T1" fmla="*/ 0 h 424"/>
                  <a:gd name="T2" fmla="*/ 0 w 163"/>
                  <a:gd name="T3" fmla="*/ 15 h 424"/>
                  <a:gd name="T4" fmla="*/ 4 w 163"/>
                  <a:gd name="T5" fmla="*/ 26 h 424"/>
                  <a:gd name="T6" fmla="*/ 6 w 163"/>
                  <a:gd name="T7" fmla="*/ 27 h 424"/>
                  <a:gd name="T8" fmla="*/ 11 w 163"/>
                  <a:gd name="T9" fmla="*/ 23 h 424"/>
                  <a:gd name="T10" fmla="*/ 7 w 163"/>
                  <a:gd name="T11" fmla="*/ 21 h 424"/>
                  <a:gd name="T12" fmla="*/ 4 w 163"/>
                  <a:gd name="T13" fmla="*/ 16 h 424"/>
                  <a:gd name="T14" fmla="*/ 4 w 163"/>
                  <a:gd name="T15" fmla="*/ 3 h 424"/>
                  <a:gd name="T16" fmla="*/ 3 w 163"/>
                  <a:gd name="T17" fmla="*/ 0 h 424"/>
                  <a:gd name="T18" fmla="*/ 3 w 163"/>
                  <a:gd name="T19" fmla="*/ 0 h 424"/>
                  <a:gd name="T20" fmla="*/ 3 w 163"/>
                  <a:gd name="T21" fmla="*/ 0 h 4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3"/>
                  <a:gd name="T34" fmla="*/ 0 h 424"/>
                  <a:gd name="T35" fmla="*/ 163 w 163"/>
                  <a:gd name="T36" fmla="*/ 424 h 42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3" h="424">
                    <a:moveTo>
                      <a:pt x="40" y="0"/>
                    </a:moveTo>
                    <a:lnTo>
                      <a:pt x="0" y="235"/>
                    </a:lnTo>
                    <a:lnTo>
                      <a:pt x="64" y="405"/>
                    </a:lnTo>
                    <a:lnTo>
                      <a:pt x="89" y="424"/>
                    </a:lnTo>
                    <a:lnTo>
                      <a:pt x="163" y="365"/>
                    </a:lnTo>
                    <a:lnTo>
                      <a:pt x="106" y="329"/>
                    </a:lnTo>
                    <a:lnTo>
                      <a:pt x="49" y="251"/>
                    </a:lnTo>
                    <a:lnTo>
                      <a:pt x="55" y="4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453" name="Freeform 112"/>
              <p:cNvSpPr>
                <a:spLocks/>
              </p:cNvSpPr>
              <p:nvPr/>
            </p:nvSpPr>
            <p:spPr bwMode="auto">
              <a:xfrm>
                <a:off x="928" y="3457"/>
                <a:ext cx="163" cy="45"/>
              </a:xfrm>
              <a:custGeom>
                <a:avLst/>
                <a:gdLst>
                  <a:gd name="T0" fmla="*/ 0 w 320"/>
                  <a:gd name="T1" fmla="*/ 6 h 88"/>
                  <a:gd name="T2" fmla="*/ 7 w 320"/>
                  <a:gd name="T3" fmla="*/ 4 h 88"/>
                  <a:gd name="T4" fmla="*/ 13 w 320"/>
                  <a:gd name="T5" fmla="*/ 2 h 88"/>
                  <a:gd name="T6" fmla="*/ 18 w 320"/>
                  <a:gd name="T7" fmla="*/ 0 h 88"/>
                  <a:gd name="T8" fmla="*/ 20 w 320"/>
                  <a:gd name="T9" fmla="*/ 1 h 88"/>
                  <a:gd name="T10" fmla="*/ 20 w 320"/>
                  <a:gd name="T11" fmla="*/ 2 h 88"/>
                  <a:gd name="T12" fmla="*/ 19 w 320"/>
                  <a:gd name="T13" fmla="*/ 4 h 88"/>
                  <a:gd name="T14" fmla="*/ 0 w 320"/>
                  <a:gd name="T15" fmla="*/ 6 h 88"/>
                  <a:gd name="T16" fmla="*/ 0 w 320"/>
                  <a:gd name="T17" fmla="*/ 6 h 88"/>
                  <a:gd name="T18" fmla="*/ 0 w 320"/>
                  <a:gd name="T19" fmla="*/ 6 h 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20"/>
                  <a:gd name="T31" fmla="*/ 0 h 88"/>
                  <a:gd name="T32" fmla="*/ 320 w 320"/>
                  <a:gd name="T33" fmla="*/ 88 h 8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20" h="88">
                    <a:moveTo>
                      <a:pt x="0" y="88"/>
                    </a:moveTo>
                    <a:lnTo>
                      <a:pt x="109" y="50"/>
                    </a:lnTo>
                    <a:lnTo>
                      <a:pt x="200" y="19"/>
                    </a:lnTo>
                    <a:lnTo>
                      <a:pt x="278" y="0"/>
                    </a:lnTo>
                    <a:lnTo>
                      <a:pt x="316" y="2"/>
                    </a:lnTo>
                    <a:lnTo>
                      <a:pt x="320" y="19"/>
                    </a:lnTo>
                    <a:lnTo>
                      <a:pt x="301" y="50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454" name="Freeform 113"/>
              <p:cNvSpPr>
                <a:spLocks/>
              </p:cNvSpPr>
              <p:nvPr/>
            </p:nvSpPr>
            <p:spPr bwMode="auto">
              <a:xfrm>
                <a:off x="1167" y="3803"/>
                <a:ext cx="273" cy="235"/>
              </a:xfrm>
              <a:custGeom>
                <a:avLst/>
                <a:gdLst>
                  <a:gd name="T0" fmla="*/ 27 w 554"/>
                  <a:gd name="T1" fmla="*/ 0 h 470"/>
                  <a:gd name="T2" fmla="*/ 22 w 554"/>
                  <a:gd name="T3" fmla="*/ 6 h 470"/>
                  <a:gd name="T4" fmla="*/ 13 w 554"/>
                  <a:gd name="T5" fmla="*/ 8 h 470"/>
                  <a:gd name="T6" fmla="*/ 6 w 554"/>
                  <a:gd name="T7" fmla="*/ 1 h 470"/>
                  <a:gd name="T8" fmla="*/ 0 w 554"/>
                  <a:gd name="T9" fmla="*/ 5 h 470"/>
                  <a:gd name="T10" fmla="*/ 0 w 554"/>
                  <a:gd name="T11" fmla="*/ 8 h 470"/>
                  <a:gd name="T12" fmla="*/ 2 w 554"/>
                  <a:gd name="T13" fmla="*/ 12 h 470"/>
                  <a:gd name="T14" fmla="*/ 6 w 554"/>
                  <a:gd name="T15" fmla="*/ 14 h 470"/>
                  <a:gd name="T16" fmla="*/ 14 w 554"/>
                  <a:gd name="T17" fmla="*/ 16 h 470"/>
                  <a:gd name="T18" fmla="*/ 16 w 554"/>
                  <a:gd name="T19" fmla="*/ 30 h 470"/>
                  <a:gd name="T20" fmla="*/ 34 w 554"/>
                  <a:gd name="T21" fmla="*/ 30 h 470"/>
                  <a:gd name="T22" fmla="*/ 33 w 554"/>
                  <a:gd name="T23" fmla="*/ 28 h 470"/>
                  <a:gd name="T24" fmla="*/ 30 w 554"/>
                  <a:gd name="T25" fmla="*/ 25 h 470"/>
                  <a:gd name="T26" fmla="*/ 27 w 554"/>
                  <a:gd name="T27" fmla="*/ 21 h 470"/>
                  <a:gd name="T28" fmla="*/ 27 w 554"/>
                  <a:gd name="T29" fmla="*/ 17 h 470"/>
                  <a:gd name="T30" fmla="*/ 31 w 554"/>
                  <a:gd name="T31" fmla="*/ 13 h 470"/>
                  <a:gd name="T32" fmla="*/ 32 w 554"/>
                  <a:gd name="T33" fmla="*/ 11 h 470"/>
                  <a:gd name="T34" fmla="*/ 30 w 554"/>
                  <a:gd name="T35" fmla="*/ 9 h 470"/>
                  <a:gd name="T36" fmla="*/ 27 w 554"/>
                  <a:gd name="T37" fmla="*/ 5 h 470"/>
                  <a:gd name="T38" fmla="*/ 27 w 554"/>
                  <a:gd name="T39" fmla="*/ 0 h 470"/>
                  <a:gd name="T40" fmla="*/ 27 w 554"/>
                  <a:gd name="T41" fmla="*/ 0 h 470"/>
                  <a:gd name="T42" fmla="*/ 27 w 554"/>
                  <a:gd name="T43" fmla="*/ 0 h 47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54"/>
                  <a:gd name="T67" fmla="*/ 0 h 470"/>
                  <a:gd name="T68" fmla="*/ 554 w 554"/>
                  <a:gd name="T69" fmla="*/ 470 h 47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54" h="470">
                    <a:moveTo>
                      <a:pt x="443" y="0"/>
                    </a:moveTo>
                    <a:lnTo>
                      <a:pt x="358" y="96"/>
                    </a:lnTo>
                    <a:lnTo>
                      <a:pt x="219" y="120"/>
                    </a:lnTo>
                    <a:lnTo>
                      <a:pt x="109" y="6"/>
                    </a:lnTo>
                    <a:lnTo>
                      <a:pt x="0" y="65"/>
                    </a:lnTo>
                    <a:lnTo>
                      <a:pt x="14" y="128"/>
                    </a:lnTo>
                    <a:lnTo>
                      <a:pt x="44" y="177"/>
                    </a:lnTo>
                    <a:lnTo>
                      <a:pt x="105" y="210"/>
                    </a:lnTo>
                    <a:lnTo>
                      <a:pt x="238" y="255"/>
                    </a:lnTo>
                    <a:lnTo>
                      <a:pt x="268" y="470"/>
                    </a:lnTo>
                    <a:lnTo>
                      <a:pt x="554" y="470"/>
                    </a:lnTo>
                    <a:lnTo>
                      <a:pt x="529" y="445"/>
                    </a:lnTo>
                    <a:lnTo>
                      <a:pt x="481" y="388"/>
                    </a:lnTo>
                    <a:lnTo>
                      <a:pt x="441" y="322"/>
                    </a:lnTo>
                    <a:lnTo>
                      <a:pt x="443" y="270"/>
                    </a:lnTo>
                    <a:lnTo>
                      <a:pt x="497" y="204"/>
                    </a:lnTo>
                    <a:lnTo>
                      <a:pt x="518" y="175"/>
                    </a:lnTo>
                    <a:lnTo>
                      <a:pt x="483" y="135"/>
                    </a:lnTo>
                    <a:lnTo>
                      <a:pt x="447" y="71"/>
                    </a:lnTo>
                    <a:lnTo>
                      <a:pt x="44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455" name="Freeform 114"/>
              <p:cNvSpPr>
                <a:spLocks/>
              </p:cNvSpPr>
              <p:nvPr/>
            </p:nvSpPr>
            <p:spPr bwMode="auto">
              <a:xfrm>
                <a:off x="974" y="3873"/>
                <a:ext cx="187" cy="165"/>
              </a:xfrm>
              <a:custGeom>
                <a:avLst/>
                <a:gdLst>
                  <a:gd name="T0" fmla="*/ 0 w 369"/>
                  <a:gd name="T1" fmla="*/ 2 h 331"/>
                  <a:gd name="T2" fmla="*/ 17 w 369"/>
                  <a:gd name="T3" fmla="*/ 0 h 331"/>
                  <a:gd name="T4" fmla="*/ 19 w 369"/>
                  <a:gd name="T5" fmla="*/ 12 h 331"/>
                  <a:gd name="T6" fmla="*/ 23 w 369"/>
                  <a:gd name="T7" fmla="*/ 20 h 331"/>
                  <a:gd name="T8" fmla="*/ 5 w 369"/>
                  <a:gd name="T9" fmla="*/ 20 h 331"/>
                  <a:gd name="T10" fmla="*/ 4 w 369"/>
                  <a:gd name="T11" fmla="*/ 17 h 331"/>
                  <a:gd name="T12" fmla="*/ 2 w 369"/>
                  <a:gd name="T13" fmla="*/ 11 h 331"/>
                  <a:gd name="T14" fmla="*/ 0 w 369"/>
                  <a:gd name="T15" fmla="*/ 2 h 331"/>
                  <a:gd name="T16" fmla="*/ 0 w 369"/>
                  <a:gd name="T17" fmla="*/ 2 h 331"/>
                  <a:gd name="T18" fmla="*/ 0 w 369"/>
                  <a:gd name="T19" fmla="*/ 2 h 3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9"/>
                  <a:gd name="T31" fmla="*/ 0 h 331"/>
                  <a:gd name="T32" fmla="*/ 369 w 369"/>
                  <a:gd name="T33" fmla="*/ 331 h 33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9" h="331">
                    <a:moveTo>
                      <a:pt x="0" y="46"/>
                    </a:moveTo>
                    <a:lnTo>
                      <a:pt x="285" y="0"/>
                    </a:lnTo>
                    <a:lnTo>
                      <a:pt x="313" y="196"/>
                    </a:lnTo>
                    <a:lnTo>
                      <a:pt x="369" y="331"/>
                    </a:lnTo>
                    <a:lnTo>
                      <a:pt x="95" y="331"/>
                    </a:lnTo>
                    <a:lnTo>
                      <a:pt x="78" y="285"/>
                    </a:lnTo>
                    <a:lnTo>
                      <a:pt x="40" y="19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456" name="Freeform 115"/>
              <p:cNvSpPr>
                <a:spLocks/>
              </p:cNvSpPr>
              <p:nvPr/>
            </p:nvSpPr>
            <p:spPr bwMode="auto">
              <a:xfrm>
                <a:off x="1409" y="3551"/>
                <a:ext cx="426" cy="318"/>
              </a:xfrm>
              <a:custGeom>
                <a:avLst/>
                <a:gdLst>
                  <a:gd name="T0" fmla="*/ 0 w 852"/>
                  <a:gd name="T1" fmla="*/ 28 h 633"/>
                  <a:gd name="T2" fmla="*/ 3 w 852"/>
                  <a:gd name="T3" fmla="*/ 26 h 633"/>
                  <a:gd name="T4" fmla="*/ 5 w 852"/>
                  <a:gd name="T5" fmla="*/ 24 h 633"/>
                  <a:gd name="T6" fmla="*/ 9 w 852"/>
                  <a:gd name="T7" fmla="*/ 21 h 633"/>
                  <a:gd name="T8" fmla="*/ 12 w 852"/>
                  <a:gd name="T9" fmla="*/ 18 h 633"/>
                  <a:gd name="T10" fmla="*/ 16 w 852"/>
                  <a:gd name="T11" fmla="*/ 15 h 633"/>
                  <a:gd name="T12" fmla="*/ 20 w 852"/>
                  <a:gd name="T13" fmla="*/ 13 h 633"/>
                  <a:gd name="T14" fmla="*/ 23 w 852"/>
                  <a:gd name="T15" fmla="*/ 11 h 633"/>
                  <a:gd name="T16" fmla="*/ 29 w 852"/>
                  <a:gd name="T17" fmla="*/ 7 h 633"/>
                  <a:gd name="T18" fmla="*/ 35 w 852"/>
                  <a:gd name="T19" fmla="*/ 4 h 633"/>
                  <a:gd name="T20" fmla="*/ 39 w 852"/>
                  <a:gd name="T21" fmla="*/ 2 h 633"/>
                  <a:gd name="T22" fmla="*/ 42 w 852"/>
                  <a:gd name="T23" fmla="*/ 0 h 633"/>
                  <a:gd name="T24" fmla="*/ 44 w 852"/>
                  <a:gd name="T25" fmla="*/ 0 h 633"/>
                  <a:gd name="T26" fmla="*/ 46 w 852"/>
                  <a:gd name="T27" fmla="*/ 2 h 633"/>
                  <a:gd name="T28" fmla="*/ 48 w 852"/>
                  <a:gd name="T29" fmla="*/ 5 h 633"/>
                  <a:gd name="T30" fmla="*/ 50 w 852"/>
                  <a:gd name="T31" fmla="*/ 7 h 633"/>
                  <a:gd name="T32" fmla="*/ 54 w 852"/>
                  <a:gd name="T33" fmla="*/ 11 h 633"/>
                  <a:gd name="T34" fmla="*/ 50 w 852"/>
                  <a:gd name="T35" fmla="*/ 12 h 633"/>
                  <a:gd name="T36" fmla="*/ 47 w 852"/>
                  <a:gd name="T37" fmla="*/ 12 h 633"/>
                  <a:gd name="T38" fmla="*/ 46 w 852"/>
                  <a:gd name="T39" fmla="*/ 9 h 633"/>
                  <a:gd name="T40" fmla="*/ 45 w 852"/>
                  <a:gd name="T41" fmla="*/ 5 h 633"/>
                  <a:gd name="T42" fmla="*/ 43 w 852"/>
                  <a:gd name="T43" fmla="*/ 3 h 633"/>
                  <a:gd name="T44" fmla="*/ 41 w 852"/>
                  <a:gd name="T45" fmla="*/ 3 h 633"/>
                  <a:gd name="T46" fmla="*/ 28 w 852"/>
                  <a:gd name="T47" fmla="*/ 10 h 633"/>
                  <a:gd name="T48" fmla="*/ 32 w 852"/>
                  <a:gd name="T49" fmla="*/ 9 h 633"/>
                  <a:gd name="T50" fmla="*/ 28 w 852"/>
                  <a:gd name="T51" fmla="*/ 13 h 633"/>
                  <a:gd name="T52" fmla="*/ 32 w 852"/>
                  <a:gd name="T53" fmla="*/ 13 h 633"/>
                  <a:gd name="T54" fmla="*/ 29 w 852"/>
                  <a:gd name="T55" fmla="*/ 15 h 633"/>
                  <a:gd name="T56" fmla="*/ 32 w 852"/>
                  <a:gd name="T57" fmla="*/ 15 h 633"/>
                  <a:gd name="T58" fmla="*/ 26 w 852"/>
                  <a:gd name="T59" fmla="*/ 17 h 633"/>
                  <a:gd name="T60" fmla="*/ 26 w 852"/>
                  <a:gd name="T61" fmla="*/ 15 h 633"/>
                  <a:gd name="T62" fmla="*/ 25 w 852"/>
                  <a:gd name="T63" fmla="*/ 13 h 633"/>
                  <a:gd name="T64" fmla="*/ 23 w 852"/>
                  <a:gd name="T65" fmla="*/ 14 h 633"/>
                  <a:gd name="T66" fmla="*/ 21 w 852"/>
                  <a:gd name="T67" fmla="*/ 16 h 633"/>
                  <a:gd name="T68" fmla="*/ 19 w 852"/>
                  <a:gd name="T69" fmla="*/ 18 h 633"/>
                  <a:gd name="T70" fmla="*/ 17 w 852"/>
                  <a:gd name="T71" fmla="*/ 19 h 633"/>
                  <a:gd name="T72" fmla="*/ 20 w 852"/>
                  <a:gd name="T73" fmla="*/ 23 h 633"/>
                  <a:gd name="T74" fmla="*/ 25 w 852"/>
                  <a:gd name="T75" fmla="*/ 22 h 633"/>
                  <a:gd name="T76" fmla="*/ 18 w 852"/>
                  <a:gd name="T77" fmla="*/ 27 h 633"/>
                  <a:gd name="T78" fmla="*/ 18 w 852"/>
                  <a:gd name="T79" fmla="*/ 24 h 633"/>
                  <a:gd name="T80" fmla="*/ 15 w 852"/>
                  <a:gd name="T81" fmla="*/ 21 h 633"/>
                  <a:gd name="T82" fmla="*/ 11 w 852"/>
                  <a:gd name="T83" fmla="*/ 25 h 633"/>
                  <a:gd name="T84" fmla="*/ 13 w 852"/>
                  <a:gd name="T85" fmla="*/ 24 h 633"/>
                  <a:gd name="T86" fmla="*/ 14 w 852"/>
                  <a:gd name="T87" fmla="*/ 25 h 633"/>
                  <a:gd name="T88" fmla="*/ 13 w 852"/>
                  <a:gd name="T89" fmla="*/ 28 h 633"/>
                  <a:gd name="T90" fmla="*/ 12 w 852"/>
                  <a:gd name="T91" fmla="*/ 28 h 633"/>
                  <a:gd name="T92" fmla="*/ 15 w 852"/>
                  <a:gd name="T93" fmla="*/ 28 h 633"/>
                  <a:gd name="T94" fmla="*/ 15 w 852"/>
                  <a:gd name="T95" fmla="*/ 32 h 633"/>
                  <a:gd name="T96" fmla="*/ 6 w 852"/>
                  <a:gd name="T97" fmla="*/ 40 h 633"/>
                  <a:gd name="T98" fmla="*/ 4 w 852"/>
                  <a:gd name="T99" fmla="*/ 38 h 633"/>
                  <a:gd name="T100" fmla="*/ 1 w 852"/>
                  <a:gd name="T101" fmla="*/ 33 h 633"/>
                  <a:gd name="T102" fmla="*/ 0 w 852"/>
                  <a:gd name="T103" fmla="*/ 28 h 633"/>
                  <a:gd name="T104" fmla="*/ 0 w 852"/>
                  <a:gd name="T105" fmla="*/ 28 h 633"/>
                  <a:gd name="T106" fmla="*/ 0 w 852"/>
                  <a:gd name="T107" fmla="*/ 28 h 63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52"/>
                  <a:gd name="T163" fmla="*/ 0 h 633"/>
                  <a:gd name="T164" fmla="*/ 852 w 852"/>
                  <a:gd name="T165" fmla="*/ 633 h 63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52" h="633">
                    <a:moveTo>
                      <a:pt x="0" y="445"/>
                    </a:moveTo>
                    <a:lnTo>
                      <a:pt x="38" y="410"/>
                    </a:lnTo>
                    <a:lnTo>
                      <a:pt x="80" y="376"/>
                    </a:lnTo>
                    <a:lnTo>
                      <a:pt x="133" y="332"/>
                    </a:lnTo>
                    <a:lnTo>
                      <a:pt x="192" y="287"/>
                    </a:lnTo>
                    <a:lnTo>
                      <a:pt x="251" y="239"/>
                    </a:lnTo>
                    <a:lnTo>
                      <a:pt x="310" y="197"/>
                    </a:lnTo>
                    <a:lnTo>
                      <a:pt x="363" y="165"/>
                    </a:lnTo>
                    <a:lnTo>
                      <a:pt x="460" y="110"/>
                    </a:lnTo>
                    <a:lnTo>
                      <a:pt x="550" y="64"/>
                    </a:lnTo>
                    <a:lnTo>
                      <a:pt x="624" y="26"/>
                    </a:lnTo>
                    <a:lnTo>
                      <a:pt x="671" y="0"/>
                    </a:lnTo>
                    <a:lnTo>
                      <a:pt x="704" y="0"/>
                    </a:lnTo>
                    <a:lnTo>
                      <a:pt x="734" y="28"/>
                    </a:lnTo>
                    <a:lnTo>
                      <a:pt x="765" y="70"/>
                    </a:lnTo>
                    <a:lnTo>
                      <a:pt x="797" y="110"/>
                    </a:lnTo>
                    <a:lnTo>
                      <a:pt x="852" y="169"/>
                    </a:lnTo>
                    <a:lnTo>
                      <a:pt x="793" y="192"/>
                    </a:lnTo>
                    <a:lnTo>
                      <a:pt x="751" y="184"/>
                    </a:lnTo>
                    <a:lnTo>
                      <a:pt x="727" y="135"/>
                    </a:lnTo>
                    <a:lnTo>
                      <a:pt x="709" y="76"/>
                    </a:lnTo>
                    <a:lnTo>
                      <a:pt x="683" y="45"/>
                    </a:lnTo>
                    <a:lnTo>
                      <a:pt x="647" y="36"/>
                    </a:lnTo>
                    <a:lnTo>
                      <a:pt x="443" y="154"/>
                    </a:lnTo>
                    <a:lnTo>
                      <a:pt x="502" y="144"/>
                    </a:lnTo>
                    <a:lnTo>
                      <a:pt x="443" y="196"/>
                    </a:lnTo>
                    <a:lnTo>
                      <a:pt x="498" y="196"/>
                    </a:lnTo>
                    <a:lnTo>
                      <a:pt x="462" y="230"/>
                    </a:lnTo>
                    <a:lnTo>
                      <a:pt x="508" y="234"/>
                    </a:lnTo>
                    <a:lnTo>
                      <a:pt x="413" y="270"/>
                    </a:lnTo>
                    <a:lnTo>
                      <a:pt x="405" y="228"/>
                    </a:lnTo>
                    <a:lnTo>
                      <a:pt x="390" y="207"/>
                    </a:lnTo>
                    <a:lnTo>
                      <a:pt x="363" y="215"/>
                    </a:lnTo>
                    <a:lnTo>
                      <a:pt x="329" y="245"/>
                    </a:lnTo>
                    <a:lnTo>
                      <a:pt x="297" y="273"/>
                    </a:lnTo>
                    <a:lnTo>
                      <a:pt x="263" y="304"/>
                    </a:lnTo>
                    <a:lnTo>
                      <a:pt x="308" y="365"/>
                    </a:lnTo>
                    <a:lnTo>
                      <a:pt x="394" y="344"/>
                    </a:lnTo>
                    <a:lnTo>
                      <a:pt x="278" y="429"/>
                    </a:lnTo>
                    <a:lnTo>
                      <a:pt x="278" y="369"/>
                    </a:lnTo>
                    <a:lnTo>
                      <a:pt x="228" y="329"/>
                    </a:lnTo>
                    <a:lnTo>
                      <a:pt x="164" y="395"/>
                    </a:lnTo>
                    <a:lnTo>
                      <a:pt x="198" y="384"/>
                    </a:lnTo>
                    <a:lnTo>
                      <a:pt x="219" y="395"/>
                    </a:lnTo>
                    <a:lnTo>
                      <a:pt x="196" y="433"/>
                    </a:lnTo>
                    <a:lnTo>
                      <a:pt x="185" y="448"/>
                    </a:lnTo>
                    <a:lnTo>
                      <a:pt x="238" y="445"/>
                    </a:lnTo>
                    <a:lnTo>
                      <a:pt x="225" y="500"/>
                    </a:lnTo>
                    <a:lnTo>
                      <a:pt x="95" y="633"/>
                    </a:lnTo>
                    <a:lnTo>
                      <a:pt x="50" y="606"/>
                    </a:lnTo>
                    <a:lnTo>
                      <a:pt x="4" y="528"/>
                    </a:lnTo>
                    <a:lnTo>
                      <a:pt x="0" y="4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457" name="Freeform 116"/>
              <p:cNvSpPr>
                <a:spLocks/>
              </p:cNvSpPr>
              <p:nvPr/>
            </p:nvSpPr>
            <p:spPr bwMode="auto">
              <a:xfrm>
                <a:off x="1457" y="3616"/>
                <a:ext cx="335" cy="224"/>
              </a:xfrm>
              <a:custGeom>
                <a:avLst/>
                <a:gdLst>
                  <a:gd name="T0" fmla="*/ 39 w 668"/>
                  <a:gd name="T1" fmla="*/ 0 h 449"/>
                  <a:gd name="T2" fmla="*/ 36 w 668"/>
                  <a:gd name="T3" fmla="*/ 1 h 449"/>
                  <a:gd name="T4" fmla="*/ 33 w 668"/>
                  <a:gd name="T5" fmla="*/ 3 h 449"/>
                  <a:gd name="T6" fmla="*/ 30 w 668"/>
                  <a:gd name="T7" fmla="*/ 5 h 449"/>
                  <a:gd name="T8" fmla="*/ 27 w 668"/>
                  <a:gd name="T9" fmla="*/ 7 h 449"/>
                  <a:gd name="T10" fmla="*/ 23 w 668"/>
                  <a:gd name="T11" fmla="*/ 9 h 449"/>
                  <a:gd name="T12" fmla="*/ 18 w 668"/>
                  <a:gd name="T13" fmla="*/ 13 h 449"/>
                  <a:gd name="T14" fmla="*/ 15 w 668"/>
                  <a:gd name="T15" fmla="*/ 15 h 449"/>
                  <a:gd name="T16" fmla="*/ 12 w 668"/>
                  <a:gd name="T17" fmla="*/ 17 h 449"/>
                  <a:gd name="T18" fmla="*/ 7 w 668"/>
                  <a:gd name="T19" fmla="*/ 21 h 449"/>
                  <a:gd name="T20" fmla="*/ 5 w 668"/>
                  <a:gd name="T21" fmla="*/ 24 h 449"/>
                  <a:gd name="T22" fmla="*/ 2 w 668"/>
                  <a:gd name="T23" fmla="*/ 26 h 449"/>
                  <a:gd name="T24" fmla="*/ 0 w 668"/>
                  <a:gd name="T25" fmla="*/ 28 h 449"/>
                  <a:gd name="T26" fmla="*/ 7 w 668"/>
                  <a:gd name="T27" fmla="*/ 23 h 449"/>
                  <a:gd name="T28" fmla="*/ 16 w 668"/>
                  <a:gd name="T29" fmla="*/ 16 h 449"/>
                  <a:gd name="T30" fmla="*/ 27 w 668"/>
                  <a:gd name="T31" fmla="*/ 8 h 449"/>
                  <a:gd name="T32" fmla="*/ 41 w 668"/>
                  <a:gd name="T33" fmla="*/ 0 h 449"/>
                  <a:gd name="T34" fmla="*/ 39 w 668"/>
                  <a:gd name="T35" fmla="*/ 0 h 449"/>
                  <a:gd name="T36" fmla="*/ 39 w 668"/>
                  <a:gd name="T37" fmla="*/ 0 h 449"/>
                  <a:gd name="T38" fmla="*/ 39 w 668"/>
                  <a:gd name="T39" fmla="*/ 0 h 44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68"/>
                  <a:gd name="T61" fmla="*/ 0 h 449"/>
                  <a:gd name="T62" fmla="*/ 668 w 668"/>
                  <a:gd name="T63" fmla="*/ 449 h 44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68" h="449">
                    <a:moveTo>
                      <a:pt x="628" y="0"/>
                    </a:moveTo>
                    <a:lnTo>
                      <a:pt x="586" y="27"/>
                    </a:lnTo>
                    <a:lnTo>
                      <a:pt x="542" y="55"/>
                    </a:lnTo>
                    <a:lnTo>
                      <a:pt x="489" y="89"/>
                    </a:lnTo>
                    <a:lnTo>
                      <a:pt x="434" y="124"/>
                    </a:lnTo>
                    <a:lnTo>
                      <a:pt x="381" y="158"/>
                    </a:lnTo>
                    <a:lnTo>
                      <a:pt x="303" y="211"/>
                    </a:lnTo>
                    <a:lnTo>
                      <a:pt x="253" y="245"/>
                    </a:lnTo>
                    <a:lnTo>
                      <a:pt x="202" y="279"/>
                    </a:lnTo>
                    <a:lnTo>
                      <a:pt x="118" y="350"/>
                    </a:lnTo>
                    <a:lnTo>
                      <a:pt x="84" y="384"/>
                    </a:lnTo>
                    <a:lnTo>
                      <a:pt x="44" y="416"/>
                    </a:lnTo>
                    <a:lnTo>
                      <a:pt x="0" y="449"/>
                    </a:lnTo>
                    <a:lnTo>
                      <a:pt x="118" y="380"/>
                    </a:lnTo>
                    <a:lnTo>
                      <a:pt x="259" y="266"/>
                    </a:lnTo>
                    <a:lnTo>
                      <a:pt x="443" y="141"/>
                    </a:lnTo>
                    <a:lnTo>
                      <a:pt x="668" y="15"/>
                    </a:lnTo>
                    <a:lnTo>
                      <a:pt x="6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458" name="Freeform 117"/>
              <p:cNvSpPr>
                <a:spLocks/>
              </p:cNvSpPr>
              <p:nvPr/>
            </p:nvSpPr>
            <p:spPr bwMode="auto">
              <a:xfrm>
                <a:off x="1505" y="3515"/>
                <a:ext cx="22" cy="13"/>
              </a:xfrm>
              <a:custGeom>
                <a:avLst/>
                <a:gdLst>
                  <a:gd name="T0" fmla="*/ 2 w 42"/>
                  <a:gd name="T1" fmla="*/ 0 h 32"/>
                  <a:gd name="T2" fmla="*/ 0 w 42"/>
                  <a:gd name="T3" fmla="*/ 2 h 32"/>
                  <a:gd name="T4" fmla="*/ 1 w 42"/>
                  <a:gd name="T5" fmla="*/ 2 h 32"/>
                  <a:gd name="T6" fmla="*/ 3 w 42"/>
                  <a:gd name="T7" fmla="*/ 0 h 32"/>
                  <a:gd name="T8" fmla="*/ 2 w 42"/>
                  <a:gd name="T9" fmla="*/ 0 h 32"/>
                  <a:gd name="T10" fmla="*/ 2 w 42"/>
                  <a:gd name="T11" fmla="*/ 0 h 32"/>
                  <a:gd name="T12" fmla="*/ 2 w 42"/>
                  <a:gd name="T13" fmla="*/ 0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32"/>
                  <a:gd name="T23" fmla="*/ 42 w 42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32">
                    <a:moveTo>
                      <a:pt x="23" y="0"/>
                    </a:moveTo>
                    <a:lnTo>
                      <a:pt x="0" y="32"/>
                    </a:lnTo>
                    <a:lnTo>
                      <a:pt x="16" y="19"/>
                    </a:lnTo>
                    <a:lnTo>
                      <a:pt x="42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459" name="Freeform 118"/>
              <p:cNvSpPr>
                <a:spLocks/>
              </p:cNvSpPr>
              <p:nvPr/>
            </p:nvSpPr>
            <p:spPr bwMode="auto">
              <a:xfrm>
                <a:off x="1576" y="3812"/>
                <a:ext cx="159" cy="223"/>
              </a:xfrm>
              <a:custGeom>
                <a:avLst/>
                <a:gdLst>
                  <a:gd name="T0" fmla="*/ 0 w 319"/>
                  <a:gd name="T1" fmla="*/ 0 h 442"/>
                  <a:gd name="T2" fmla="*/ 1 w 319"/>
                  <a:gd name="T3" fmla="*/ 3 h 442"/>
                  <a:gd name="T4" fmla="*/ 4 w 319"/>
                  <a:gd name="T5" fmla="*/ 9 h 442"/>
                  <a:gd name="T6" fmla="*/ 6 w 319"/>
                  <a:gd name="T7" fmla="*/ 12 h 442"/>
                  <a:gd name="T8" fmla="*/ 8 w 319"/>
                  <a:gd name="T9" fmla="*/ 16 h 442"/>
                  <a:gd name="T10" fmla="*/ 11 w 319"/>
                  <a:gd name="T11" fmla="*/ 19 h 442"/>
                  <a:gd name="T12" fmla="*/ 13 w 319"/>
                  <a:gd name="T13" fmla="*/ 22 h 442"/>
                  <a:gd name="T14" fmla="*/ 19 w 319"/>
                  <a:gd name="T15" fmla="*/ 28 h 442"/>
                  <a:gd name="T16" fmla="*/ 1 w 319"/>
                  <a:gd name="T17" fmla="*/ 28 h 442"/>
                  <a:gd name="T18" fmla="*/ 0 w 319"/>
                  <a:gd name="T19" fmla="*/ 28 h 442"/>
                  <a:gd name="T20" fmla="*/ 1 w 319"/>
                  <a:gd name="T21" fmla="*/ 22 h 442"/>
                  <a:gd name="T22" fmla="*/ 2 w 319"/>
                  <a:gd name="T23" fmla="*/ 12 h 442"/>
                  <a:gd name="T24" fmla="*/ 1 w 319"/>
                  <a:gd name="T25" fmla="*/ 6 h 442"/>
                  <a:gd name="T26" fmla="*/ 0 w 319"/>
                  <a:gd name="T27" fmla="*/ 0 h 442"/>
                  <a:gd name="T28" fmla="*/ 0 w 319"/>
                  <a:gd name="T29" fmla="*/ 0 h 442"/>
                  <a:gd name="T30" fmla="*/ 0 w 319"/>
                  <a:gd name="T31" fmla="*/ 0 h 44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19"/>
                  <a:gd name="T49" fmla="*/ 0 h 442"/>
                  <a:gd name="T50" fmla="*/ 319 w 319"/>
                  <a:gd name="T51" fmla="*/ 442 h 44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19" h="442">
                    <a:moveTo>
                      <a:pt x="0" y="0"/>
                    </a:moveTo>
                    <a:lnTo>
                      <a:pt x="21" y="38"/>
                    </a:lnTo>
                    <a:lnTo>
                      <a:pt x="72" y="129"/>
                    </a:lnTo>
                    <a:lnTo>
                      <a:pt x="106" y="184"/>
                    </a:lnTo>
                    <a:lnTo>
                      <a:pt x="143" y="241"/>
                    </a:lnTo>
                    <a:lnTo>
                      <a:pt x="181" y="294"/>
                    </a:lnTo>
                    <a:lnTo>
                      <a:pt x="219" y="338"/>
                    </a:lnTo>
                    <a:lnTo>
                      <a:pt x="319" y="442"/>
                    </a:lnTo>
                    <a:lnTo>
                      <a:pt x="25" y="433"/>
                    </a:lnTo>
                    <a:lnTo>
                      <a:pt x="15" y="439"/>
                    </a:lnTo>
                    <a:lnTo>
                      <a:pt x="25" y="347"/>
                    </a:lnTo>
                    <a:lnTo>
                      <a:pt x="46" y="190"/>
                    </a:lnTo>
                    <a:lnTo>
                      <a:pt x="30" y="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460" name="Freeform 119"/>
              <p:cNvSpPr>
                <a:spLocks/>
              </p:cNvSpPr>
              <p:nvPr/>
            </p:nvSpPr>
            <p:spPr bwMode="auto">
              <a:xfrm>
                <a:off x="1645" y="3729"/>
                <a:ext cx="180" cy="200"/>
              </a:xfrm>
              <a:custGeom>
                <a:avLst/>
                <a:gdLst>
                  <a:gd name="T0" fmla="*/ 0 w 359"/>
                  <a:gd name="T1" fmla="*/ 0 h 399"/>
                  <a:gd name="T2" fmla="*/ 3 w 359"/>
                  <a:gd name="T3" fmla="*/ 4 h 399"/>
                  <a:gd name="T4" fmla="*/ 5 w 359"/>
                  <a:gd name="T5" fmla="*/ 7 h 399"/>
                  <a:gd name="T6" fmla="*/ 8 w 359"/>
                  <a:gd name="T7" fmla="*/ 10 h 399"/>
                  <a:gd name="T8" fmla="*/ 10 w 359"/>
                  <a:gd name="T9" fmla="*/ 10 h 399"/>
                  <a:gd name="T10" fmla="*/ 11 w 359"/>
                  <a:gd name="T11" fmla="*/ 13 h 399"/>
                  <a:gd name="T12" fmla="*/ 13 w 359"/>
                  <a:gd name="T13" fmla="*/ 15 h 399"/>
                  <a:gd name="T14" fmla="*/ 15 w 359"/>
                  <a:gd name="T15" fmla="*/ 17 h 399"/>
                  <a:gd name="T16" fmla="*/ 17 w 359"/>
                  <a:gd name="T17" fmla="*/ 19 h 399"/>
                  <a:gd name="T18" fmla="*/ 18 w 359"/>
                  <a:gd name="T19" fmla="*/ 21 h 399"/>
                  <a:gd name="T20" fmla="*/ 22 w 359"/>
                  <a:gd name="T21" fmla="*/ 24 h 399"/>
                  <a:gd name="T22" fmla="*/ 23 w 359"/>
                  <a:gd name="T23" fmla="*/ 25 h 399"/>
                  <a:gd name="T24" fmla="*/ 9 w 359"/>
                  <a:gd name="T25" fmla="*/ 17 h 399"/>
                  <a:gd name="T26" fmla="*/ 8 w 359"/>
                  <a:gd name="T27" fmla="*/ 16 h 399"/>
                  <a:gd name="T28" fmla="*/ 5 w 359"/>
                  <a:gd name="T29" fmla="*/ 12 h 399"/>
                  <a:gd name="T30" fmla="*/ 2 w 359"/>
                  <a:gd name="T31" fmla="*/ 7 h 399"/>
                  <a:gd name="T32" fmla="*/ 4 w 359"/>
                  <a:gd name="T33" fmla="*/ 8 h 399"/>
                  <a:gd name="T34" fmla="*/ 0 w 359"/>
                  <a:gd name="T35" fmla="*/ 0 h 399"/>
                  <a:gd name="T36" fmla="*/ 0 w 359"/>
                  <a:gd name="T37" fmla="*/ 0 h 399"/>
                  <a:gd name="T38" fmla="*/ 0 w 359"/>
                  <a:gd name="T39" fmla="*/ 0 h 39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59"/>
                  <a:gd name="T61" fmla="*/ 0 h 399"/>
                  <a:gd name="T62" fmla="*/ 359 w 359"/>
                  <a:gd name="T63" fmla="*/ 399 h 39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59" h="399">
                    <a:moveTo>
                      <a:pt x="0" y="0"/>
                    </a:moveTo>
                    <a:lnTo>
                      <a:pt x="36" y="57"/>
                    </a:lnTo>
                    <a:lnTo>
                      <a:pt x="72" y="107"/>
                    </a:lnTo>
                    <a:lnTo>
                      <a:pt x="116" y="150"/>
                    </a:lnTo>
                    <a:lnTo>
                      <a:pt x="146" y="150"/>
                    </a:lnTo>
                    <a:lnTo>
                      <a:pt x="175" y="194"/>
                    </a:lnTo>
                    <a:lnTo>
                      <a:pt x="198" y="232"/>
                    </a:lnTo>
                    <a:lnTo>
                      <a:pt x="228" y="268"/>
                    </a:lnTo>
                    <a:lnTo>
                      <a:pt x="258" y="302"/>
                    </a:lnTo>
                    <a:lnTo>
                      <a:pt x="287" y="335"/>
                    </a:lnTo>
                    <a:lnTo>
                      <a:pt x="338" y="380"/>
                    </a:lnTo>
                    <a:lnTo>
                      <a:pt x="359" y="399"/>
                    </a:lnTo>
                    <a:lnTo>
                      <a:pt x="144" y="270"/>
                    </a:lnTo>
                    <a:lnTo>
                      <a:pt x="121" y="242"/>
                    </a:lnTo>
                    <a:lnTo>
                      <a:pt x="70" y="179"/>
                    </a:lnTo>
                    <a:lnTo>
                      <a:pt x="21" y="99"/>
                    </a:lnTo>
                    <a:lnTo>
                      <a:pt x="61" y="1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461" name="Freeform 120"/>
              <p:cNvSpPr>
                <a:spLocks/>
              </p:cNvSpPr>
              <p:nvPr/>
            </p:nvSpPr>
            <p:spPr bwMode="auto">
              <a:xfrm>
                <a:off x="1763" y="3654"/>
                <a:ext cx="232" cy="137"/>
              </a:xfrm>
              <a:custGeom>
                <a:avLst/>
                <a:gdLst>
                  <a:gd name="T0" fmla="*/ 0 w 463"/>
                  <a:gd name="T1" fmla="*/ 1 h 274"/>
                  <a:gd name="T2" fmla="*/ 9 w 463"/>
                  <a:gd name="T3" fmla="*/ 5 h 274"/>
                  <a:gd name="T4" fmla="*/ 12 w 463"/>
                  <a:gd name="T5" fmla="*/ 10 h 274"/>
                  <a:gd name="T6" fmla="*/ 14 w 463"/>
                  <a:gd name="T7" fmla="*/ 12 h 274"/>
                  <a:gd name="T8" fmla="*/ 16 w 463"/>
                  <a:gd name="T9" fmla="*/ 13 h 274"/>
                  <a:gd name="T10" fmla="*/ 24 w 463"/>
                  <a:gd name="T11" fmla="*/ 15 h 274"/>
                  <a:gd name="T12" fmla="*/ 29 w 463"/>
                  <a:gd name="T13" fmla="*/ 18 h 274"/>
                  <a:gd name="T14" fmla="*/ 27 w 463"/>
                  <a:gd name="T15" fmla="*/ 15 h 274"/>
                  <a:gd name="T16" fmla="*/ 25 w 463"/>
                  <a:gd name="T17" fmla="*/ 14 h 274"/>
                  <a:gd name="T18" fmla="*/ 23 w 463"/>
                  <a:gd name="T19" fmla="*/ 13 h 274"/>
                  <a:gd name="T20" fmla="*/ 19 w 463"/>
                  <a:gd name="T21" fmla="*/ 10 h 274"/>
                  <a:gd name="T22" fmla="*/ 16 w 463"/>
                  <a:gd name="T23" fmla="*/ 8 h 274"/>
                  <a:gd name="T24" fmla="*/ 13 w 463"/>
                  <a:gd name="T25" fmla="*/ 5 h 274"/>
                  <a:gd name="T26" fmla="*/ 10 w 463"/>
                  <a:gd name="T27" fmla="*/ 3 h 274"/>
                  <a:gd name="T28" fmla="*/ 8 w 463"/>
                  <a:gd name="T29" fmla="*/ 2 h 274"/>
                  <a:gd name="T30" fmla="*/ 5 w 463"/>
                  <a:gd name="T31" fmla="*/ 0 h 274"/>
                  <a:gd name="T32" fmla="*/ 0 w 463"/>
                  <a:gd name="T33" fmla="*/ 1 h 274"/>
                  <a:gd name="T34" fmla="*/ 0 w 463"/>
                  <a:gd name="T35" fmla="*/ 1 h 274"/>
                  <a:gd name="T36" fmla="*/ 0 w 463"/>
                  <a:gd name="T37" fmla="*/ 1 h 27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63"/>
                  <a:gd name="T58" fmla="*/ 0 h 274"/>
                  <a:gd name="T59" fmla="*/ 463 w 463"/>
                  <a:gd name="T60" fmla="*/ 274 h 27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63" h="274">
                    <a:moveTo>
                      <a:pt x="0" y="6"/>
                    </a:moveTo>
                    <a:lnTo>
                      <a:pt x="144" y="80"/>
                    </a:lnTo>
                    <a:lnTo>
                      <a:pt x="192" y="160"/>
                    </a:lnTo>
                    <a:lnTo>
                      <a:pt x="212" y="184"/>
                    </a:lnTo>
                    <a:lnTo>
                      <a:pt x="249" y="200"/>
                    </a:lnTo>
                    <a:lnTo>
                      <a:pt x="374" y="238"/>
                    </a:lnTo>
                    <a:lnTo>
                      <a:pt x="463" y="274"/>
                    </a:lnTo>
                    <a:lnTo>
                      <a:pt x="420" y="240"/>
                    </a:lnTo>
                    <a:lnTo>
                      <a:pt x="385" y="209"/>
                    </a:lnTo>
                    <a:lnTo>
                      <a:pt x="368" y="194"/>
                    </a:lnTo>
                    <a:lnTo>
                      <a:pt x="300" y="156"/>
                    </a:lnTo>
                    <a:lnTo>
                      <a:pt x="243" y="116"/>
                    </a:lnTo>
                    <a:lnTo>
                      <a:pt x="197" y="76"/>
                    </a:lnTo>
                    <a:lnTo>
                      <a:pt x="159" y="40"/>
                    </a:lnTo>
                    <a:lnTo>
                      <a:pt x="117" y="17"/>
                    </a:lnTo>
                    <a:lnTo>
                      <a:pt x="68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462" name="Freeform 121"/>
              <p:cNvSpPr>
                <a:spLocks/>
              </p:cNvSpPr>
              <p:nvPr/>
            </p:nvSpPr>
            <p:spPr bwMode="auto">
              <a:xfrm>
                <a:off x="1825" y="3818"/>
                <a:ext cx="481" cy="168"/>
              </a:xfrm>
              <a:custGeom>
                <a:avLst/>
                <a:gdLst>
                  <a:gd name="T0" fmla="*/ 2 w 962"/>
                  <a:gd name="T1" fmla="*/ 22 h 334"/>
                  <a:gd name="T2" fmla="*/ 15 w 962"/>
                  <a:gd name="T3" fmla="*/ 16 h 334"/>
                  <a:gd name="T4" fmla="*/ 18 w 962"/>
                  <a:gd name="T5" fmla="*/ 14 h 334"/>
                  <a:gd name="T6" fmla="*/ 21 w 962"/>
                  <a:gd name="T7" fmla="*/ 12 h 334"/>
                  <a:gd name="T8" fmla="*/ 27 w 962"/>
                  <a:gd name="T9" fmla="*/ 9 h 334"/>
                  <a:gd name="T10" fmla="*/ 32 w 962"/>
                  <a:gd name="T11" fmla="*/ 7 h 334"/>
                  <a:gd name="T12" fmla="*/ 36 w 962"/>
                  <a:gd name="T13" fmla="*/ 5 h 334"/>
                  <a:gd name="T14" fmla="*/ 45 w 962"/>
                  <a:gd name="T15" fmla="*/ 2 h 334"/>
                  <a:gd name="T16" fmla="*/ 50 w 962"/>
                  <a:gd name="T17" fmla="*/ 2 h 334"/>
                  <a:gd name="T18" fmla="*/ 61 w 962"/>
                  <a:gd name="T19" fmla="*/ 2 h 334"/>
                  <a:gd name="T20" fmla="*/ 56 w 962"/>
                  <a:gd name="T21" fmla="*/ 0 h 334"/>
                  <a:gd name="T22" fmla="*/ 40 w 962"/>
                  <a:gd name="T23" fmla="*/ 2 h 334"/>
                  <a:gd name="T24" fmla="*/ 31 w 962"/>
                  <a:gd name="T25" fmla="*/ 5 h 334"/>
                  <a:gd name="T26" fmla="*/ 25 w 962"/>
                  <a:gd name="T27" fmla="*/ 7 h 334"/>
                  <a:gd name="T28" fmla="*/ 22 w 962"/>
                  <a:gd name="T29" fmla="*/ 10 h 334"/>
                  <a:gd name="T30" fmla="*/ 18 w 962"/>
                  <a:gd name="T31" fmla="*/ 12 h 334"/>
                  <a:gd name="T32" fmla="*/ 15 w 962"/>
                  <a:gd name="T33" fmla="*/ 14 h 334"/>
                  <a:gd name="T34" fmla="*/ 5 w 962"/>
                  <a:gd name="T35" fmla="*/ 17 h 334"/>
                  <a:gd name="T36" fmla="*/ 0 w 962"/>
                  <a:gd name="T37" fmla="*/ 19 h 334"/>
                  <a:gd name="T38" fmla="*/ 2 w 962"/>
                  <a:gd name="T39" fmla="*/ 22 h 334"/>
                  <a:gd name="T40" fmla="*/ 2 w 962"/>
                  <a:gd name="T41" fmla="*/ 22 h 334"/>
                  <a:gd name="T42" fmla="*/ 2 w 962"/>
                  <a:gd name="T43" fmla="*/ 22 h 33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962"/>
                  <a:gd name="T67" fmla="*/ 0 h 334"/>
                  <a:gd name="T68" fmla="*/ 962 w 962"/>
                  <a:gd name="T69" fmla="*/ 334 h 33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962" h="334">
                    <a:moveTo>
                      <a:pt x="21" y="334"/>
                    </a:moveTo>
                    <a:lnTo>
                      <a:pt x="240" y="245"/>
                    </a:lnTo>
                    <a:lnTo>
                      <a:pt x="283" y="215"/>
                    </a:lnTo>
                    <a:lnTo>
                      <a:pt x="329" y="186"/>
                    </a:lnTo>
                    <a:lnTo>
                      <a:pt x="418" y="137"/>
                    </a:lnTo>
                    <a:lnTo>
                      <a:pt x="502" y="97"/>
                    </a:lnTo>
                    <a:lnTo>
                      <a:pt x="574" y="65"/>
                    </a:lnTo>
                    <a:lnTo>
                      <a:pt x="719" y="32"/>
                    </a:lnTo>
                    <a:lnTo>
                      <a:pt x="799" y="27"/>
                    </a:lnTo>
                    <a:lnTo>
                      <a:pt x="962" y="30"/>
                    </a:lnTo>
                    <a:lnTo>
                      <a:pt x="888" y="0"/>
                    </a:lnTo>
                    <a:lnTo>
                      <a:pt x="633" y="21"/>
                    </a:lnTo>
                    <a:lnTo>
                      <a:pt x="493" y="70"/>
                    </a:lnTo>
                    <a:lnTo>
                      <a:pt x="394" y="110"/>
                    </a:lnTo>
                    <a:lnTo>
                      <a:pt x="337" y="150"/>
                    </a:lnTo>
                    <a:lnTo>
                      <a:pt x="285" y="184"/>
                    </a:lnTo>
                    <a:lnTo>
                      <a:pt x="234" y="211"/>
                    </a:lnTo>
                    <a:lnTo>
                      <a:pt x="74" y="270"/>
                    </a:lnTo>
                    <a:lnTo>
                      <a:pt x="0" y="291"/>
                    </a:lnTo>
                    <a:lnTo>
                      <a:pt x="21" y="3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463" name="Freeform 122"/>
              <p:cNvSpPr>
                <a:spLocks/>
              </p:cNvSpPr>
              <p:nvPr/>
            </p:nvSpPr>
            <p:spPr bwMode="auto">
              <a:xfrm>
                <a:off x="2061" y="3935"/>
                <a:ext cx="369" cy="101"/>
              </a:xfrm>
              <a:custGeom>
                <a:avLst/>
                <a:gdLst>
                  <a:gd name="T0" fmla="*/ 0 w 738"/>
                  <a:gd name="T1" fmla="*/ 13 h 201"/>
                  <a:gd name="T2" fmla="*/ 3 w 738"/>
                  <a:gd name="T3" fmla="*/ 12 h 201"/>
                  <a:gd name="T4" fmla="*/ 9 w 738"/>
                  <a:gd name="T5" fmla="*/ 9 h 201"/>
                  <a:gd name="T6" fmla="*/ 16 w 738"/>
                  <a:gd name="T7" fmla="*/ 6 h 201"/>
                  <a:gd name="T8" fmla="*/ 23 w 738"/>
                  <a:gd name="T9" fmla="*/ 4 h 201"/>
                  <a:gd name="T10" fmla="*/ 32 w 738"/>
                  <a:gd name="T11" fmla="*/ 0 h 201"/>
                  <a:gd name="T12" fmla="*/ 40 w 738"/>
                  <a:gd name="T13" fmla="*/ 1 h 201"/>
                  <a:gd name="T14" fmla="*/ 46 w 738"/>
                  <a:gd name="T15" fmla="*/ 5 h 201"/>
                  <a:gd name="T16" fmla="*/ 47 w 738"/>
                  <a:gd name="T17" fmla="*/ 7 h 201"/>
                  <a:gd name="T18" fmla="*/ 46 w 738"/>
                  <a:gd name="T19" fmla="*/ 4 h 201"/>
                  <a:gd name="T20" fmla="*/ 43 w 738"/>
                  <a:gd name="T21" fmla="*/ 2 h 201"/>
                  <a:gd name="T22" fmla="*/ 38 w 738"/>
                  <a:gd name="T23" fmla="*/ 2 h 201"/>
                  <a:gd name="T24" fmla="*/ 25 w 738"/>
                  <a:gd name="T25" fmla="*/ 4 h 201"/>
                  <a:gd name="T26" fmla="*/ 16 w 738"/>
                  <a:gd name="T27" fmla="*/ 7 h 201"/>
                  <a:gd name="T28" fmla="*/ 14 w 738"/>
                  <a:gd name="T29" fmla="*/ 9 h 201"/>
                  <a:gd name="T30" fmla="*/ 11 w 738"/>
                  <a:gd name="T31" fmla="*/ 11 h 201"/>
                  <a:gd name="T32" fmla="*/ 8 w 738"/>
                  <a:gd name="T33" fmla="*/ 12 h 201"/>
                  <a:gd name="T34" fmla="*/ 0 w 738"/>
                  <a:gd name="T35" fmla="*/ 13 h 201"/>
                  <a:gd name="T36" fmla="*/ 0 w 738"/>
                  <a:gd name="T37" fmla="*/ 13 h 201"/>
                  <a:gd name="T38" fmla="*/ 0 w 738"/>
                  <a:gd name="T39" fmla="*/ 13 h 20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38"/>
                  <a:gd name="T61" fmla="*/ 0 h 201"/>
                  <a:gd name="T62" fmla="*/ 738 w 738"/>
                  <a:gd name="T63" fmla="*/ 201 h 20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38" h="201">
                    <a:moveTo>
                      <a:pt x="0" y="201"/>
                    </a:moveTo>
                    <a:lnTo>
                      <a:pt x="40" y="182"/>
                    </a:lnTo>
                    <a:lnTo>
                      <a:pt x="134" y="140"/>
                    </a:lnTo>
                    <a:lnTo>
                      <a:pt x="250" y="93"/>
                    </a:lnTo>
                    <a:lnTo>
                      <a:pt x="356" y="57"/>
                    </a:lnTo>
                    <a:lnTo>
                      <a:pt x="497" y="0"/>
                    </a:lnTo>
                    <a:lnTo>
                      <a:pt x="634" y="5"/>
                    </a:lnTo>
                    <a:lnTo>
                      <a:pt x="731" y="74"/>
                    </a:lnTo>
                    <a:lnTo>
                      <a:pt x="738" y="106"/>
                    </a:lnTo>
                    <a:lnTo>
                      <a:pt x="721" y="59"/>
                    </a:lnTo>
                    <a:lnTo>
                      <a:pt x="677" y="28"/>
                    </a:lnTo>
                    <a:lnTo>
                      <a:pt x="594" y="21"/>
                    </a:lnTo>
                    <a:lnTo>
                      <a:pt x="385" y="61"/>
                    </a:lnTo>
                    <a:lnTo>
                      <a:pt x="255" y="110"/>
                    </a:lnTo>
                    <a:lnTo>
                      <a:pt x="219" y="137"/>
                    </a:lnTo>
                    <a:lnTo>
                      <a:pt x="175" y="161"/>
                    </a:lnTo>
                    <a:lnTo>
                      <a:pt x="120" y="192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464" name="Freeform 123"/>
              <p:cNvSpPr>
                <a:spLocks/>
              </p:cNvSpPr>
              <p:nvPr/>
            </p:nvSpPr>
            <p:spPr bwMode="auto">
              <a:xfrm>
                <a:off x="1935" y="3420"/>
                <a:ext cx="92" cy="123"/>
              </a:xfrm>
              <a:custGeom>
                <a:avLst/>
                <a:gdLst>
                  <a:gd name="T0" fmla="*/ 0 w 184"/>
                  <a:gd name="T1" fmla="*/ 0 h 247"/>
                  <a:gd name="T2" fmla="*/ 7 w 184"/>
                  <a:gd name="T3" fmla="*/ 4 h 247"/>
                  <a:gd name="T4" fmla="*/ 7 w 184"/>
                  <a:gd name="T5" fmla="*/ 6 h 247"/>
                  <a:gd name="T6" fmla="*/ 9 w 184"/>
                  <a:gd name="T7" fmla="*/ 6 h 247"/>
                  <a:gd name="T8" fmla="*/ 12 w 184"/>
                  <a:gd name="T9" fmla="*/ 12 h 247"/>
                  <a:gd name="T10" fmla="*/ 12 w 184"/>
                  <a:gd name="T11" fmla="*/ 14 h 247"/>
                  <a:gd name="T12" fmla="*/ 10 w 184"/>
                  <a:gd name="T13" fmla="*/ 16 h 247"/>
                  <a:gd name="T14" fmla="*/ 9 w 184"/>
                  <a:gd name="T15" fmla="*/ 14 h 247"/>
                  <a:gd name="T16" fmla="*/ 7 w 184"/>
                  <a:gd name="T17" fmla="*/ 11 h 247"/>
                  <a:gd name="T18" fmla="*/ 4 w 184"/>
                  <a:gd name="T19" fmla="*/ 6 h 247"/>
                  <a:gd name="T20" fmla="*/ 2 w 184"/>
                  <a:gd name="T21" fmla="*/ 2 h 247"/>
                  <a:gd name="T22" fmla="*/ 0 w 184"/>
                  <a:gd name="T23" fmla="*/ 0 h 247"/>
                  <a:gd name="T24" fmla="*/ 0 w 184"/>
                  <a:gd name="T25" fmla="*/ 0 h 247"/>
                  <a:gd name="T26" fmla="*/ 0 w 184"/>
                  <a:gd name="T27" fmla="*/ 0 h 24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4"/>
                  <a:gd name="T43" fmla="*/ 0 h 247"/>
                  <a:gd name="T44" fmla="*/ 184 w 184"/>
                  <a:gd name="T45" fmla="*/ 247 h 24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4" h="247">
                    <a:moveTo>
                      <a:pt x="0" y="0"/>
                    </a:moveTo>
                    <a:lnTo>
                      <a:pt x="104" y="49"/>
                    </a:lnTo>
                    <a:lnTo>
                      <a:pt x="108" y="81"/>
                    </a:lnTo>
                    <a:lnTo>
                      <a:pt x="129" y="95"/>
                    </a:lnTo>
                    <a:lnTo>
                      <a:pt x="184" y="184"/>
                    </a:lnTo>
                    <a:lnTo>
                      <a:pt x="178" y="220"/>
                    </a:lnTo>
                    <a:lnTo>
                      <a:pt x="157" y="247"/>
                    </a:lnTo>
                    <a:lnTo>
                      <a:pt x="129" y="224"/>
                    </a:lnTo>
                    <a:lnTo>
                      <a:pt x="104" y="161"/>
                    </a:lnTo>
                    <a:lnTo>
                      <a:pt x="60" y="89"/>
                    </a:lnTo>
                    <a:lnTo>
                      <a:pt x="19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465" name="Freeform 124"/>
              <p:cNvSpPr>
                <a:spLocks/>
              </p:cNvSpPr>
              <p:nvPr/>
            </p:nvSpPr>
            <p:spPr bwMode="auto">
              <a:xfrm>
                <a:off x="2027" y="3521"/>
                <a:ext cx="201" cy="65"/>
              </a:xfrm>
              <a:custGeom>
                <a:avLst/>
                <a:gdLst>
                  <a:gd name="T0" fmla="*/ 0 w 397"/>
                  <a:gd name="T1" fmla="*/ 2 h 129"/>
                  <a:gd name="T2" fmla="*/ 6 w 397"/>
                  <a:gd name="T3" fmla="*/ 4 h 129"/>
                  <a:gd name="T4" fmla="*/ 5 w 397"/>
                  <a:gd name="T5" fmla="*/ 6 h 129"/>
                  <a:gd name="T6" fmla="*/ 5 w 397"/>
                  <a:gd name="T7" fmla="*/ 7 h 129"/>
                  <a:gd name="T8" fmla="*/ 10 w 397"/>
                  <a:gd name="T9" fmla="*/ 8 h 129"/>
                  <a:gd name="T10" fmla="*/ 20 w 397"/>
                  <a:gd name="T11" fmla="*/ 7 h 129"/>
                  <a:gd name="T12" fmla="*/ 24 w 397"/>
                  <a:gd name="T13" fmla="*/ 9 h 129"/>
                  <a:gd name="T14" fmla="*/ 25 w 397"/>
                  <a:gd name="T15" fmla="*/ 8 h 129"/>
                  <a:gd name="T16" fmla="*/ 25 w 397"/>
                  <a:gd name="T17" fmla="*/ 5 h 129"/>
                  <a:gd name="T18" fmla="*/ 21 w 397"/>
                  <a:gd name="T19" fmla="*/ 4 h 129"/>
                  <a:gd name="T20" fmla="*/ 11 w 397"/>
                  <a:gd name="T21" fmla="*/ 4 h 129"/>
                  <a:gd name="T22" fmla="*/ 9 w 397"/>
                  <a:gd name="T23" fmla="*/ 4 h 129"/>
                  <a:gd name="T24" fmla="*/ 3 w 397"/>
                  <a:gd name="T25" fmla="*/ 1 h 129"/>
                  <a:gd name="T26" fmla="*/ 0 w 397"/>
                  <a:gd name="T27" fmla="*/ 0 h 129"/>
                  <a:gd name="T28" fmla="*/ 0 w 397"/>
                  <a:gd name="T29" fmla="*/ 2 h 129"/>
                  <a:gd name="T30" fmla="*/ 0 w 397"/>
                  <a:gd name="T31" fmla="*/ 2 h 129"/>
                  <a:gd name="T32" fmla="*/ 0 w 397"/>
                  <a:gd name="T33" fmla="*/ 2 h 1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7"/>
                  <a:gd name="T52" fmla="*/ 0 h 129"/>
                  <a:gd name="T53" fmla="*/ 397 w 397"/>
                  <a:gd name="T54" fmla="*/ 129 h 12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7" h="129">
                    <a:moveTo>
                      <a:pt x="0" y="30"/>
                    </a:moveTo>
                    <a:lnTo>
                      <a:pt x="93" y="59"/>
                    </a:lnTo>
                    <a:lnTo>
                      <a:pt x="68" y="85"/>
                    </a:lnTo>
                    <a:lnTo>
                      <a:pt x="80" y="106"/>
                    </a:lnTo>
                    <a:lnTo>
                      <a:pt x="145" y="120"/>
                    </a:lnTo>
                    <a:lnTo>
                      <a:pt x="319" y="110"/>
                    </a:lnTo>
                    <a:lnTo>
                      <a:pt x="382" y="129"/>
                    </a:lnTo>
                    <a:lnTo>
                      <a:pt x="397" y="120"/>
                    </a:lnTo>
                    <a:lnTo>
                      <a:pt x="386" y="80"/>
                    </a:lnTo>
                    <a:lnTo>
                      <a:pt x="333" y="59"/>
                    </a:lnTo>
                    <a:lnTo>
                      <a:pt x="175" y="55"/>
                    </a:lnTo>
                    <a:lnTo>
                      <a:pt x="129" y="55"/>
                    </a:lnTo>
                    <a:lnTo>
                      <a:pt x="44" y="9"/>
                    </a:lnTo>
                    <a:lnTo>
                      <a:pt x="0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466" name="Freeform 125"/>
              <p:cNvSpPr>
                <a:spLocks/>
              </p:cNvSpPr>
              <p:nvPr/>
            </p:nvSpPr>
            <p:spPr bwMode="auto">
              <a:xfrm>
                <a:off x="2074" y="3499"/>
                <a:ext cx="224" cy="286"/>
              </a:xfrm>
              <a:custGeom>
                <a:avLst/>
                <a:gdLst>
                  <a:gd name="T0" fmla="*/ 5 w 445"/>
                  <a:gd name="T1" fmla="*/ 5 h 570"/>
                  <a:gd name="T2" fmla="*/ 8 w 445"/>
                  <a:gd name="T3" fmla="*/ 2 h 570"/>
                  <a:gd name="T4" fmla="*/ 10 w 445"/>
                  <a:gd name="T5" fmla="*/ 1 h 570"/>
                  <a:gd name="T6" fmla="*/ 13 w 445"/>
                  <a:gd name="T7" fmla="*/ 0 h 570"/>
                  <a:gd name="T8" fmla="*/ 24 w 445"/>
                  <a:gd name="T9" fmla="*/ 3 h 570"/>
                  <a:gd name="T10" fmla="*/ 27 w 445"/>
                  <a:gd name="T11" fmla="*/ 6 h 570"/>
                  <a:gd name="T12" fmla="*/ 26 w 445"/>
                  <a:gd name="T13" fmla="*/ 14 h 570"/>
                  <a:gd name="T14" fmla="*/ 25 w 445"/>
                  <a:gd name="T15" fmla="*/ 28 h 570"/>
                  <a:gd name="T16" fmla="*/ 27 w 445"/>
                  <a:gd name="T17" fmla="*/ 36 h 570"/>
                  <a:gd name="T18" fmla="*/ 25 w 445"/>
                  <a:gd name="T19" fmla="*/ 30 h 570"/>
                  <a:gd name="T20" fmla="*/ 23 w 445"/>
                  <a:gd name="T21" fmla="*/ 19 h 570"/>
                  <a:gd name="T22" fmla="*/ 24 w 445"/>
                  <a:gd name="T23" fmla="*/ 12 h 570"/>
                  <a:gd name="T24" fmla="*/ 25 w 445"/>
                  <a:gd name="T25" fmla="*/ 8 h 570"/>
                  <a:gd name="T26" fmla="*/ 24 w 445"/>
                  <a:gd name="T27" fmla="*/ 12 h 570"/>
                  <a:gd name="T28" fmla="*/ 23 w 445"/>
                  <a:gd name="T29" fmla="*/ 14 h 570"/>
                  <a:gd name="T30" fmla="*/ 22 w 445"/>
                  <a:gd name="T31" fmla="*/ 14 h 570"/>
                  <a:gd name="T32" fmla="*/ 21 w 445"/>
                  <a:gd name="T33" fmla="*/ 5 h 570"/>
                  <a:gd name="T34" fmla="*/ 21 w 445"/>
                  <a:gd name="T35" fmla="*/ 3 h 570"/>
                  <a:gd name="T36" fmla="*/ 18 w 445"/>
                  <a:gd name="T37" fmla="*/ 2 h 570"/>
                  <a:gd name="T38" fmla="*/ 14 w 445"/>
                  <a:gd name="T39" fmla="*/ 2 h 570"/>
                  <a:gd name="T40" fmla="*/ 11 w 445"/>
                  <a:gd name="T41" fmla="*/ 2 h 570"/>
                  <a:gd name="T42" fmla="*/ 9 w 445"/>
                  <a:gd name="T43" fmla="*/ 5 h 570"/>
                  <a:gd name="T44" fmla="*/ 8 w 445"/>
                  <a:gd name="T45" fmla="*/ 6 h 570"/>
                  <a:gd name="T46" fmla="*/ 5 w 445"/>
                  <a:gd name="T47" fmla="*/ 8 h 570"/>
                  <a:gd name="T48" fmla="*/ 1 w 445"/>
                  <a:gd name="T49" fmla="*/ 7 h 570"/>
                  <a:gd name="T50" fmla="*/ 0 w 445"/>
                  <a:gd name="T51" fmla="*/ 7 h 570"/>
                  <a:gd name="T52" fmla="*/ 5 w 445"/>
                  <a:gd name="T53" fmla="*/ 5 h 570"/>
                  <a:gd name="T54" fmla="*/ 5 w 445"/>
                  <a:gd name="T55" fmla="*/ 5 h 570"/>
                  <a:gd name="T56" fmla="*/ 5 w 445"/>
                  <a:gd name="T57" fmla="*/ 5 h 57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45"/>
                  <a:gd name="T88" fmla="*/ 0 h 570"/>
                  <a:gd name="T89" fmla="*/ 445 w 445"/>
                  <a:gd name="T90" fmla="*/ 570 h 57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45" h="570">
                    <a:moveTo>
                      <a:pt x="82" y="80"/>
                    </a:moveTo>
                    <a:lnTo>
                      <a:pt x="135" y="31"/>
                    </a:lnTo>
                    <a:lnTo>
                      <a:pt x="171" y="10"/>
                    </a:lnTo>
                    <a:lnTo>
                      <a:pt x="215" y="0"/>
                    </a:lnTo>
                    <a:lnTo>
                      <a:pt x="399" y="36"/>
                    </a:lnTo>
                    <a:lnTo>
                      <a:pt x="445" y="95"/>
                    </a:lnTo>
                    <a:lnTo>
                      <a:pt x="424" y="215"/>
                    </a:lnTo>
                    <a:lnTo>
                      <a:pt x="415" y="439"/>
                    </a:lnTo>
                    <a:lnTo>
                      <a:pt x="436" y="570"/>
                    </a:lnTo>
                    <a:lnTo>
                      <a:pt x="405" y="466"/>
                    </a:lnTo>
                    <a:lnTo>
                      <a:pt x="375" y="304"/>
                    </a:lnTo>
                    <a:lnTo>
                      <a:pt x="392" y="186"/>
                    </a:lnTo>
                    <a:lnTo>
                      <a:pt x="411" y="126"/>
                    </a:lnTo>
                    <a:lnTo>
                      <a:pt x="386" y="183"/>
                    </a:lnTo>
                    <a:lnTo>
                      <a:pt x="371" y="215"/>
                    </a:lnTo>
                    <a:lnTo>
                      <a:pt x="360" y="221"/>
                    </a:lnTo>
                    <a:lnTo>
                      <a:pt x="346" y="76"/>
                    </a:lnTo>
                    <a:lnTo>
                      <a:pt x="348" y="40"/>
                    </a:lnTo>
                    <a:lnTo>
                      <a:pt x="301" y="25"/>
                    </a:lnTo>
                    <a:lnTo>
                      <a:pt x="230" y="19"/>
                    </a:lnTo>
                    <a:lnTo>
                      <a:pt x="185" y="31"/>
                    </a:lnTo>
                    <a:lnTo>
                      <a:pt x="150" y="71"/>
                    </a:lnTo>
                    <a:lnTo>
                      <a:pt x="131" y="91"/>
                    </a:lnTo>
                    <a:lnTo>
                      <a:pt x="86" y="126"/>
                    </a:lnTo>
                    <a:lnTo>
                      <a:pt x="25" y="110"/>
                    </a:lnTo>
                    <a:lnTo>
                      <a:pt x="0" y="110"/>
                    </a:lnTo>
                    <a:lnTo>
                      <a:pt x="82" y="8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467" name="Freeform 126"/>
              <p:cNvSpPr>
                <a:spLocks/>
              </p:cNvSpPr>
              <p:nvPr/>
            </p:nvSpPr>
            <p:spPr bwMode="auto">
              <a:xfrm>
                <a:off x="2764" y="3377"/>
                <a:ext cx="79" cy="82"/>
              </a:xfrm>
              <a:custGeom>
                <a:avLst/>
                <a:gdLst>
                  <a:gd name="T0" fmla="*/ 5 w 164"/>
                  <a:gd name="T1" fmla="*/ 3 h 163"/>
                  <a:gd name="T2" fmla="*/ 2 w 164"/>
                  <a:gd name="T3" fmla="*/ 3 h 163"/>
                  <a:gd name="T4" fmla="*/ 1 w 164"/>
                  <a:gd name="T5" fmla="*/ 4 h 163"/>
                  <a:gd name="T6" fmla="*/ 2 w 164"/>
                  <a:gd name="T7" fmla="*/ 6 h 163"/>
                  <a:gd name="T8" fmla="*/ 4 w 164"/>
                  <a:gd name="T9" fmla="*/ 9 h 163"/>
                  <a:gd name="T10" fmla="*/ 6 w 164"/>
                  <a:gd name="T11" fmla="*/ 9 h 163"/>
                  <a:gd name="T12" fmla="*/ 8 w 164"/>
                  <a:gd name="T13" fmla="*/ 8 h 163"/>
                  <a:gd name="T14" fmla="*/ 8 w 164"/>
                  <a:gd name="T15" fmla="*/ 5 h 163"/>
                  <a:gd name="T16" fmla="*/ 10 w 164"/>
                  <a:gd name="T17" fmla="*/ 11 h 163"/>
                  <a:gd name="T18" fmla="*/ 8 w 164"/>
                  <a:gd name="T19" fmla="*/ 10 h 163"/>
                  <a:gd name="T20" fmla="*/ 6 w 164"/>
                  <a:gd name="T21" fmla="*/ 10 h 163"/>
                  <a:gd name="T22" fmla="*/ 4 w 164"/>
                  <a:gd name="T23" fmla="*/ 10 h 163"/>
                  <a:gd name="T24" fmla="*/ 1 w 164"/>
                  <a:gd name="T25" fmla="*/ 7 h 163"/>
                  <a:gd name="T26" fmla="*/ 0 w 164"/>
                  <a:gd name="T27" fmla="*/ 0 h 163"/>
                  <a:gd name="T28" fmla="*/ 2 w 164"/>
                  <a:gd name="T29" fmla="*/ 2 h 163"/>
                  <a:gd name="T30" fmla="*/ 4 w 164"/>
                  <a:gd name="T31" fmla="*/ 2 h 163"/>
                  <a:gd name="T32" fmla="*/ 5 w 164"/>
                  <a:gd name="T33" fmla="*/ 3 h 163"/>
                  <a:gd name="T34" fmla="*/ 5 w 164"/>
                  <a:gd name="T35" fmla="*/ 3 h 163"/>
                  <a:gd name="T36" fmla="*/ 5 w 164"/>
                  <a:gd name="T37" fmla="*/ 3 h 16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64"/>
                  <a:gd name="T58" fmla="*/ 0 h 163"/>
                  <a:gd name="T59" fmla="*/ 164 w 164"/>
                  <a:gd name="T60" fmla="*/ 163 h 16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64" h="163">
                    <a:moveTo>
                      <a:pt x="90" y="42"/>
                    </a:moveTo>
                    <a:lnTo>
                      <a:pt x="37" y="46"/>
                    </a:lnTo>
                    <a:lnTo>
                      <a:pt x="25" y="63"/>
                    </a:lnTo>
                    <a:lnTo>
                      <a:pt x="37" y="82"/>
                    </a:lnTo>
                    <a:lnTo>
                      <a:pt x="73" y="133"/>
                    </a:lnTo>
                    <a:lnTo>
                      <a:pt x="109" y="137"/>
                    </a:lnTo>
                    <a:lnTo>
                      <a:pt x="132" y="114"/>
                    </a:lnTo>
                    <a:lnTo>
                      <a:pt x="143" y="74"/>
                    </a:lnTo>
                    <a:lnTo>
                      <a:pt x="164" y="163"/>
                    </a:lnTo>
                    <a:lnTo>
                      <a:pt x="139" y="152"/>
                    </a:lnTo>
                    <a:lnTo>
                      <a:pt x="97" y="152"/>
                    </a:lnTo>
                    <a:lnTo>
                      <a:pt x="67" y="152"/>
                    </a:lnTo>
                    <a:lnTo>
                      <a:pt x="21" y="101"/>
                    </a:lnTo>
                    <a:lnTo>
                      <a:pt x="0" y="0"/>
                    </a:lnTo>
                    <a:lnTo>
                      <a:pt x="37" y="19"/>
                    </a:lnTo>
                    <a:lnTo>
                      <a:pt x="71" y="19"/>
                    </a:lnTo>
                    <a:lnTo>
                      <a:pt x="90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468" name="Freeform 127"/>
              <p:cNvSpPr>
                <a:spLocks/>
              </p:cNvSpPr>
              <p:nvPr/>
            </p:nvSpPr>
            <p:spPr bwMode="auto">
              <a:xfrm>
                <a:off x="2813" y="3260"/>
                <a:ext cx="256" cy="214"/>
              </a:xfrm>
              <a:custGeom>
                <a:avLst/>
                <a:gdLst>
                  <a:gd name="T0" fmla="*/ 3 w 508"/>
                  <a:gd name="T1" fmla="*/ 4 h 432"/>
                  <a:gd name="T2" fmla="*/ 5 w 508"/>
                  <a:gd name="T3" fmla="*/ 3 h 432"/>
                  <a:gd name="T4" fmla="*/ 9 w 508"/>
                  <a:gd name="T5" fmla="*/ 3 h 432"/>
                  <a:gd name="T6" fmla="*/ 16 w 508"/>
                  <a:gd name="T7" fmla="*/ 6 h 432"/>
                  <a:gd name="T8" fmla="*/ 22 w 508"/>
                  <a:gd name="T9" fmla="*/ 11 h 432"/>
                  <a:gd name="T10" fmla="*/ 23 w 508"/>
                  <a:gd name="T11" fmla="*/ 13 h 432"/>
                  <a:gd name="T12" fmla="*/ 25 w 508"/>
                  <a:gd name="T13" fmla="*/ 15 h 432"/>
                  <a:gd name="T14" fmla="*/ 27 w 508"/>
                  <a:gd name="T15" fmla="*/ 17 h 432"/>
                  <a:gd name="T16" fmla="*/ 28 w 508"/>
                  <a:gd name="T17" fmla="*/ 20 h 432"/>
                  <a:gd name="T18" fmla="*/ 29 w 508"/>
                  <a:gd name="T19" fmla="*/ 25 h 432"/>
                  <a:gd name="T20" fmla="*/ 32 w 508"/>
                  <a:gd name="T21" fmla="*/ 26 h 432"/>
                  <a:gd name="T22" fmla="*/ 30 w 508"/>
                  <a:gd name="T23" fmla="*/ 24 h 432"/>
                  <a:gd name="T24" fmla="*/ 29 w 508"/>
                  <a:gd name="T25" fmla="*/ 19 h 432"/>
                  <a:gd name="T26" fmla="*/ 28 w 508"/>
                  <a:gd name="T27" fmla="*/ 16 h 432"/>
                  <a:gd name="T28" fmla="*/ 27 w 508"/>
                  <a:gd name="T29" fmla="*/ 14 h 432"/>
                  <a:gd name="T30" fmla="*/ 24 w 508"/>
                  <a:gd name="T31" fmla="*/ 11 h 432"/>
                  <a:gd name="T32" fmla="*/ 22 w 508"/>
                  <a:gd name="T33" fmla="*/ 9 h 432"/>
                  <a:gd name="T34" fmla="*/ 16 w 508"/>
                  <a:gd name="T35" fmla="*/ 4 h 432"/>
                  <a:gd name="T36" fmla="*/ 11 w 508"/>
                  <a:gd name="T37" fmla="*/ 0 h 432"/>
                  <a:gd name="T38" fmla="*/ 13 w 508"/>
                  <a:gd name="T39" fmla="*/ 3 h 432"/>
                  <a:gd name="T40" fmla="*/ 8 w 508"/>
                  <a:gd name="T41" fmla="*/ 0 h 432"/>
                  <a:gd name="T42" fmla="*/ 9 w 508"/>
                  <a:gd name="T43" fmla="*/ 1 h 432"/>
                  <a:gd name="T44" fmla="*/ 1 w 508"/>
                  <a:gd name="T45" fmla="*/ 1 h 432"/>
                  <a:gd name="T46" fmla="*/ 0 w 508"/>
                  <a:gd name="T47" fmla="*/ 2 h 432"/>
                  <a:gd name="T48" fmla="*/ 4 w 508"/>
                  <a:gd name="T49" fmla="*/ 2 h 432"/>
                  <a:gd name="T50" fmla="*/ 3 w 508"/>
                  <a:gd name="T51" fmla="*/ 4 h 432"/>
                  <a:gd name="T52" fmla="*/ 3 w 508"/>
                  <a:gd name="T53" fmla="*/ 4 h 432"/>
                  <a:gd name="T54" fmla="*/ 3 w 508"/>
                  <a:gd name="T55" fmla="*/ 4 h 43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08"/>
                  <a:gd name="T85" fmla="*/ 0 h 432"/>
                  <a:gd name="T86" fmla="*/ 508 w 508"/>
                  <a:gd name="T87" fmla="*/ 432 h 43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08" h="432">
                    <a:moveTo>
                      <a:pt x="35" y="78"/>
                    </a:moveTo>
                    <a:lnTo>
                      <a:pt x="67" y="63"/>
                    </a:lnTo>
                    <a:lnTo>
                      <a:pt x="135" y="52"/>
                    </a:lnTo>
                    <a:lnTo>
                      <a:pt x="249" y="101"/>
                    </a:lnTo>
                    <a:lnTo>
                      <a:pt x="341" y="179"/>
                    </a:lnTo>
                    <a:lnTo>
                      <a:pt x="363" y="213"/>
                    </a:lnTo>
                    <a:lnTo>
                      <a:pt x="390" y="244"/>
                    </a:lnTo>
                    <a:lnTo>
                      <a:pt x="419" y="274"/>
                    </a:lnTo>
                    <a:lnTo>
                      <a:pt x="441" y="327"/>
                    </a:lnTo>
                    <a:lnTo>
                      <a:pt x="458" y="415"/>
                    </a:lnTo>
                    <a:lnTo>
                      <a:pt x="508" y="432"/>
                    </a:lnTo>
                    <a:lnTo>
                      <a:pt x="466" y="399"/>
                    </a:lnTo>
                    <a:lnTo>
                      <a:pt x="457" y="310"/>
                    </a:lnTo>
                    <a:lnTo>
                      <a:pt x="439" y="272"/>
                    </a:lnTo>
                    <a:lnTo>
                      <a:pt x="419" y="238"/>
                    </a:lnTo>
                    <a:lnTo>
                      <a:pt x="379" y="188"/>
                    </a:lnTo>
                    <a:lnTo>
                      <a:pt x="346" y="154"/>
                    </a:lnTo>
                    <a:lnTo>
                      <a:pt x="255" y="65"/>
                    </a:lnTo>
                    <a:lnTo>
                      <a:pt x="173" y="2"/>
                    </a:lnTo>
                    <a:lnTo>
                      <a:pt x="198" y="50"/>
                    </a:lnTo>
                    <a:lnTo>
                      <a:pt x="114" y="0"/>
                    </a:lnTo>
                    <a:lnTo>
                      <a:pt x="141" y="29"/>
                    </a:lnTo>
                    <a:lnTo>
                      <a:pt x="10" y="23"/>
                    </a:lnTo>
                    <a:lnTo>
                      <a:pt x="0" y="44"/>
                    </a:lnTo>
                    <a:lnTo>
                      <a:pt x="55" y="44"/>
                    </a:lnTo>
                    <a:lnTo>
                      <a:pt x="35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469" name="Freeform 128"/>
              <p:cNvSpPr>
                <a:spLocks/>
              </p:cNvSpPr>
              <p:nvPr/>
            </p:nvSpPr>
            <p:spPr bwMode="auto">
              <a:xfrm>
                <a:off x="2825" y="3290"/>
                <a:ext cx="20" cy="147"/>
              </a:xfrm>
              <a:custGeom>
                <a:avLst/>
                <a:gdLst>
                  <a:gd name="T0" fmla="*/ 0 w 40"/>
                  <a:gd name="T1" fmla="*/ 1 h 295"/>
                  <a:gd name="T2" fmla="*/ 1 w 40"/>
                  <a:gd name="T3" fmla="*/ 7 h 295"/>
                  <a:gd name="T4" fmla="*/ 2 w 40"/>
                  <a:gd name="T5" fmla="*/ 11 h 295"/>
                  <a:gd name="T6" fmla="*/ 2 w 40"/>
                  <a:gd name="T7" fmla="*/ 14 h 295"/>
                  <a:gd name="T8" fmla="*/ 2 w 40"/>
                  <a:gd name="T9" fmla="*/ 18 h 295"/>
                  <a:gd name="T10" fmla="*/ 3 w 40"/>
                  <a:gd name="T11" fmla="*/ 13 h 295"/>
                  <a:gd name="T12" fmla="*/ 2 w 40"/>
                  <a:gd name="T13" fmla="*/ 7 h 295"/>
                  <a:gd name="T14" fmla="*/ 2 w 40"/>
                  <a:gd name="T15" fmla="*/ 0 h 295"/>
                  <a:gd name="T16" fmla="*/ 0 w 40"/>
                  <a:gd name="T17" fmla="*/ 1 h 295"/>
                  <a:gd name="T18" fmla="*/ 0 w 40"/>
                  <a:gd name="T19" fmla="*/ 1 h 295"/>
                  <a:gd name="T20" fmla="*/ 0 w 40"/>
                  <a:gd name="T21" fmla="*/ 1 h 29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0"/>
                  <a:gd name="T34" fmla="*/ 0 h 295"/>
                  <a:gd name="T35" fmla="*/ 40 w 40"/>
                  <a:gd name="T36" fmla="*/ 295 h 29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0" h="295">
                    <a:moveTo>
                      <a:pt x="0" y="17"/>
                    </a:moveTo>
                    <a:lnTo>
                      <a:pt x="10" y="120"/>
                    </a:lnTo>
                    <a:lnTo>
                      <a:pt x="23" y="177"/>
                    </a:lnTo>
                    <a:lnTo>
                      <a:pt x="23" y="234"/>
                    </a:lnTo>
                    <a:lnTo>
                      <a:pt x="25" y="295"/>
                    </a:lnTo>
                    <a:lnTo>
                      <a:pt x="40" y="209"/>
                    </a:lnTo>
                    <a:lnTo>
                      <a:pt x="25" y="116"/>
                    </a:lnTo>
                    <a:lnTo>
                      <a:pt x="21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470" name="Freeform 129"/>
              <p:cNvSpPr>
                <a:spLocks/>
              </p:cNvSpPr>
              <p:nvPr/>
            </p:nvSpPr>
            <p:spPr bwMode="auto">
              <a:xfrm>
                <a:off x="2809" y="3021"/>
                <a:ext cx="280" cy="282"/>
              </a:xfrm>
              <a:custGeom>
                <a:avLst/>
                <a:gdLst>
                  <a:gd name="T0" fmla="*/ 0 w 559"/>
                  <a:gd name="T1" fmla="*/ 0 h 567"/>
                  <a:gd name="T2" fmla="*/ 3 w 559"/>
                  <a:gd name="T3" fmla="*/ 1 h 567"/>
                  <a:gd name="T4" fmla="*/ 6 w 559"/>
                  <a:gd name="T5" fmla="*/ 3 h 567"/>
                  <a:gd name="T6" fmla="*/ 10 w 559"/>
                  <a:gd name="T7" fmla="*/ 5 h 567"/>
                  <a:gd name="T8" fmla="*/ 13 w 559"/>
                  <a:gd name="T9" fmla="*/ 7 h 567"/>
                  <a:gd name="T10" fmla="*/ 17 w 559"/>
                  <a:gd name="T11" fmla="*/ 9 h 567"/>
                  <a:gd name="T12" fmla="*/ 21 w 559"/>
                  <a:gd name="T13" fmla="*/ 12 h 567"/>
                  <a:gd name="T14" fmla="*/ 26 w 559"/>
                  <a:gd name="T15" fmla="*/ 15 h 567"/>
                  <a:gd name="T16" fmla="*/ 29 w 559"/>
                  <a:gd name="T17" fmla="*/ 20 h 567"/>
                  <a:gd name="T18" fmla="*/ 31 w 559"/>
                  <a:gd name="T19" fmla="*/ 23 h 567"/>
                  <a:gd name="T20" fmla="*/ 32 w 559"/>
                  <a:gd name="T21" fmla="*/ 26 h 567"/>
                  <a:gd name="T22" fmla="*/ 34 w 559"/>
                  <a:gd name="T23" fmla="*/ 29 h 567"/>
                  <a:gd name="T24" fmla="*/ 35 w 559"/>
                  <a:gd name="T25" fmla="*/ 35 h 567"/>
                  <a:gd name="T26" fmla="*/ 35 w 559"/>
                  <a:gd name="T27" fmla="*/ 34 h 567"/>
                  <a:gd name="T28" fmla="*/ 35 w 559"/>
                  <a:gd name="T29" fmla="*/ 30 h 567"/>
                  <a:gd name="T30" fmla="*/ 34 w 559"/>
                  <a:gd name="T31" fmla="*/ 27 h 567"/>
                  <a:gd name="T32" fmla="*/ 31 w 559"/>
                  <a:gd name="T33" fmla="*/ 24 h 567"/>
                  <a:gd name="T34" fmla="*/ 30 w 559"/>
                  <a:gd name="T35" fmla="*/ 21 h 567"/>
                  <a:gd name="T36" fmla="*/ 29 w 559"/>
                  <a:gd name="T37" fmla="*/ 18 h 567"/>
                  <a:gd name="T38" fmla="*/ 27 w 559"/>
                  <a:gd name="T39" fmla="*/ 16 h 567"/>
                  <a:gd name="T40" fmla="*/ 25 w 559"/>
                  <a:gd name="T41" fmla="*/ 14 h 567"/>
                  <a:gd name="T42" fmla="*/ 21 w 559"/>
                  <a:gd name="T43" fmla="*/ 11 h 567"/>
                  <a:gd name="T44" fmla="*/ 16 w 559"/>
                  <a:gd name="T45" fmla="*/ 8 h 567"/>
                  <a:gd name="T46" fmla="*/ 14 w 559"/>
                  <a:gd name="T47" fmla="*/ 7 h 567"/>
                  <a:gd name="T48" fmla="*/ 9 w 559"/>
                  <a:gd name="T49" fmla="*/ 4 h 567"/>
                  <a:gd name="T50" fmla="*/ 4 w 559"/>
                  <a:gd name="T51" fmla="*/ 1 h 567"/>
                  <a:gd name="T52" fmla="*/ 2 w 559"/>
                  <a:gd name="T53" fmla="*/ 0 h 567"/>
                  <a:gd name="T54" fmla="*/ 0 w 559"/>
                  <a:gd name="T55" fmla="*/ 0 h 567"/>
                  <a:gd name="T56" fmla="*/ 0 w 559"/>
                  <a:gd name="T57" fmla="*/ 0 h 567"/>
                  <a:gd name="T58" fmla="*/ 0 w 559"/>
                  <a:gd name="T59" fmla="*/ 0 h 56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559"/>
                  <a:gd name="T91" fmla="*/ 0 h 567"/>
                  <a:gd name="T92" fmla="*/ 559 w 559"/>
                  <a:gd name="T93" fmla="*/ 567 h 56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559" h="567">
                    <a:moveTo>
                      <a:pt x="0" y="0"/>
                    </a:moveTo>
                    <a:lnTo>
                      <a:pt x="47" y="29"/>
                    </a:lnTo>
                    <a:lnTo>
                      <a:pt x="95" y="57"/>
                    </a:lnTo>
                    <a:lnTo>
                      <a:pt x="150" y="91"/>
                    </a:lnTo>
                    <a:lnTo>
                      <a:pt x="207" y="127"/>
                    </a:lnTo>
                    <a:lnTo>
                      <a:pt x="260" y="158"/>
                    </a:lnTo>
                    <a:lnTo>
                      <a:pt x="321" y="198"/>
                    </a:lnTo>
                    <a:lnTo>
                      <a:pt x="401" y="251"/>
                    </a:lnTo>
                    <a:lnTo>
                      <a:pt x="454" y="335"/>
                    </a:lnTo>
                    <a:lnTo>
                      <a:pt x="481" y="382"/>
                    </a:lnTo>
                    <a:lnTo>
                      <a:pt x="502" y="424"/>
                    </a:lnTo>
                    <a:lnTo>
                      <a:pt x="532" y="468"/>
                    </a:lnTo>
                    <a:lnTo>
                      <a:pt x="545" y="567"/>
                    </a:lnTo>
                    <a:lnTo>
                      <a:pt x="559" y="555"/>
                    </a:lnTo>
                    <a:lnTo>
                      <a:pt x="553" y="492"/>
                    </a:lnTo>
                    <a:lnTo>
                      <a:pt x="542" y="443"/>
                    </a:lnTo>
                    <a:lnTo>
                      <a:pt x="492" y="386"/>
                    </a:lnTo>
                    <a:lnTo>
                      <a:pt x="475" y="338"/>
                    </a:lnTo>
                    <a:lnTo>
                      <a:pt x="454" y="300"/>
                    </a:lnTo>
                    <a:lnTo>
                      <a:pt x="429" y="264"/>
                    </a:lnTo>
                    <a:lnTo>
                      <a:pt x="399" y="230"/>
                    </a:lnTo>
                    <a:lnTo>
                      <a:pt x="325" y="186"/>
                    </a:lnTo>
                    <a:lnTo>
                      <a:pt x="253" y="141"/>
                    </a:lnTo>
                    <a:lnTo>
                      <a:pt x="211" y="114"/>
                    </a:lnTo>
                    <a:lnTo>
                      <a:pt x="135" y="67"/>
                    </a:lnTo>
                    <a:lnTo>
                      <a:pt x="62" y="21"/>
                    </a:lnTo>
                    <a:lnTo>
                      <a:pt x="3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471" name="Freeform 130"/>
              <p:cNvSpPr>
                <a:spLocks/>
              </p:cNvSpPr>
              <p:nvPr/>
            </p:nvSpPr>
            <p:spPr bwMode="auto">
              <a:xfrm>
                <a:off x="2770" y="3010"/>
                <a:ext cx="34" cy="32"/>
              </a:xfrm>
              <a:custGeom>
                <a:avLst/>
                <a:gdLst>
                  <a:gd name="T0" fmla="*/ 1 w 68"/>
                  <a:gd name="T1" fmla="*/ 3 h 63"/>
                  <a:gd name="T2" fmla="*/ 5 w 68"/>
                  <a:gd name="T3" fmla="*/ 2 h 63"/>
                  <a:gd name="T4" fmla="*/ 5 w 68"/>
                  <a:gd name="T5" fmla="*/ 0 h 63"/>
                  <a:gd name="T6" fmla="*/ 4 w 68"/>
                  <a:gd name="T7" fmla="*/ 0 h 63"/>
                  <a:gd name="T8" fmla="*/ 3 w 68"/>
                  <a:gd name="T9" fmla="*/ 1 h 63"/>
                  <a:gd name="T10" fmla="*/ 0 w 68"/>
                  <a:gd name="T11" fmla="*/ 2 h 63"/>
                  <a:gd name="T12" fmla="*/ 1 w 68"/>
                  <a:gd name="T13" fmla="*/ 3 h 63"/>
                  <a:gd name="T14" fmla="*/ 1 w 68"/>
                  <a:gd name="T15" fmla="*/ 3 h 63"/>
                  <a:gd name="T16" fmla="*/ 1 w 68"/>
                  <a:gd name="T17" fmla="*/ 3 h 6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8"/>
                  <a:gd name="T28" fmla="*/ 0 h 63"/>
                  <a:gd name="T29" fmla="*/ 68 w 68"/>
                  <a:gd name="T30" fmla="*/ 63 h 6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8" h="63">
                    <a:moveTo>
                      <a:pt x="15" y="63"/>
                    </a:moveTo>
                    <a:lnTo>
                      <a:pt x="64" y="33"/>
                    </a:lnTo>
                    <a:lnTo>
                      <a:pt x="68" y="10"/>
                    </a:lnTo>
                    <a:lnTo>
                      <a:pt x="61" y="0"/>
                    </a:lnTo>
                    <a:lnTo>
                      <a:pt x="38" y="23"/>
                    </a:lnTo>
                    <a:lnTo>
                      <a:pt x="0" y="44"/>
                    </a:lnTo>
                    <a:lnTo>
                      <a:pt x="15" y="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472" name="Freeform 131"/>
              <p:cNvSpPr>
                <a:spLocks/>
              </p:cNvSpPr>
              <p:nvPr/>
            </p:nvSpPr>
            <p:spPr bwMode="auto">
              <a:xfrm>
                <a:off x="2741" y="3000"/>
                <a:ext cx="39" cy="9"/>
              </a:xfrm>
              <a:custGeom>
                <a:avLst/>
                <a:gdLst>
                  <a:gd name="T0" fmla="*/ 5 w 80"/>
                  <a:gd name="T1" fmla="*/ 1 h 19"/>
                  <a:gd name="T2" fmla="*/ 0 w 80"/>
                  <a:gd name="T3" fmla="*/ 2 h 19"/>
                  <a:gd name="T4" fmla="*/ 1 w 80"/>
                  <a:gd name="T5" fmla="*/ 1 h 19"/>
                  <a:gd name="T6" fmla="*/ 2 w 80"/>
                  <a:gd name="T7" fmla="*/ 1 h 19"/>
                  <a:gd name="T8" fmla="*/ 5 w 80"/>
                  <a:gd name="T9" fmla="*/ 0 h 19"/>
                  <a:gd name="T10" fmla="*/ 5 w 80"/>
                  <a:gd name="T11" fmla="*/ 1 h 19"/>
                  <a:gd name="T12" fmla="*/ 5 w 80"/>
                  <a:gd name="T13" fmla="*/ 1 h 19"/>
                  <a:gd name="T14" fmla="*/ 5 w 80"/>
                  <a:gd name="T15" fmla="*/ 1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0"/>
                  <a:gd name="T25" fmla="*/ 0 h 19"/>
                  <a:gd name="T26" fmla="*/ 80 w 80"/>
                  <a:gd name="T27" fmla="*/ 19 h 1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0" h="19">
                    <a:moveTo>
                      <a:pt x="78" y="15"/>
                    </a:moveTo>
                    <a:lnTo>
                      <a:pt x="0" y="19"/>
                    </a:lnTo>
                    <a:lnTo>
                      <a:pt x="9" y="14"/>
                    </a:lnTo>
                    <a:lnTo>
                      <a:pt x="28" y="2"/>
                    </a:lnTo>
                    <a:lnTo>
                      <a:pt x="80" y="0"/>
                    </a:lnTo>
                    <a:lnTo>
                      <a:pt x="78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473" name="Freeform 132"/>
              <p:cNvSpPr>
                <a:spLocks/>
              </p:cNvSpPr>
              <p:nvPr/>
            </p:nvSpPr>
            <p:spPr bwMode="auto">
              <a:xfrm>
                <a:off x="2215" y="3139"/>
                <a:ext cx="519" cy="82"/>
              </a:xfrm>
              <a:custGeom>
                <a:avLst/>
                <a:gdLst>
                  <a:gd name="T0" fmla="*/ 64 w 1037"/>
                  <a:gd name="T1" fmla="*/ 5 h 159"/>
                  <a:gd name="T2" fmla="*/ 60 w 1037"/>
                  <a:gd name="T3" fmla="*/ 4 h 159"/>
                  <a:gd name="T4" fmla="*/ 55 w 1037"/>
                  <a:gd name="T5" fmla="*/ 1 h 159"/>
                  <a:gd name="T6" fmla="*/ 48 w 1037"/>
                  <a:gd name="T7" fmla="*/ 0 h 159"/>
                  <a:gd name="T8" fmla="*/ 42 w 1037"/>
                  <a:gd name="T9" fmla="*/ 1 h 159"/>
                  <a:gd name="T10" fmla="*/ 43 w 1037"/>
                  <a:gd name="T11" fmla="*/ 2 h 159"/>
                  <a:gd name="T12" fmla="*/ 42 w 1037"/>
                  <a:gd name="T13" fmla="*/ 4 h 159"/>
                  <a:gd name="T14" fmla="*/ 38 w 1037"/>
                  <a:gd name="T15" fmla="*/ 5 h 159"/>
                  <a:gd name="T16" fmla="*/ 32 w 1037"/>
                  <a:gd name="T17" fmla="*/ 6 h 159"/>
                  <a:gd name="T18" fmla="*/ 25 w 1037"/>
                  <a:gd name="T19" fmla="*/ 7 h 159"/>
                  <a:gd name="T20" fmla="*/ 34 w 1037"/>
                  <a:gd name="T21" fmla="*/ 1 h 159"/>
                  <a:gd name="T22" fmla="*/ 6 w 1037"/>
                  <a:gd name="T23" fmla="*/ 6 h 159"/>
                  <a:gd name="T24" fmla="*/ 11 w 1037"/>
                  <a:gd name="T25" fmla="*/ 3 h 159"/>
                  <a:gd name="T26" fmla="*/ 0 w 1037"/>
                  <a:gd name="T27" fmla="*/ 6 h 159"/>
                  <a:gd name="T28" fmla="*/ 2 w 1037"/>
                  <a:gd name="T29" fmla="*/ 10 h 159"/>
                  <a:gd name="T30" fmla="*/ 14 w 1037"/>
                  <a:gd name="T31" fmla="*/ 10 h 159"/>
                  <a:gd name="T32" fmla="*/ 29 w 1037"/>
                  <a:gd name="T33" fmla="*/ 10 h 159"/>
                  <a:gd name="T34" fmla="*/ 48 w 1037"/>
                  <a:gd name="T35" fmla="*/ 8 h 159"/>
                  <a:gd name="T36" fmla="*/ 60 w 1037"/>
                  <a:gd name="T37" fmla="*/ 6 h 159"/>
                  <a:gd name="T38" fmla="*/ 64 w 1037"/>
                  <a:gd name="T39" fmla="*/ 5 h 159"/>
                  <a:gd name="T40" fmla="*/ 64 w 1037"/>
                  <a:gd name="T41" fmla="*/ 5 h 159"/>
                  <a:gd name="T42" fmla="*/ 64 w 1037"/>
                  <a:gd name="T43" fmla="*/ 5 h 15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37"/>
                  <a:gd name="T67" fmla="*/ 0 h 159"/>
                  <a:gd name="T68" fmla="*/ 1037 w 1037"/>
                  <a:gd name="T69" fmla="*/ 159 h 15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37" h="159">
                    <a:moveTo>
                      <a:pt x="1037" y="66"/>
                    </a:moveTo>
                    <a:lnTo>
                      <a:pt x="970" y="49"/>
                    </a:lnTo>
                    <a:lnTo>
                      <a:pt x="892" y="11"/>
                    </a:lnTo>
                    <a:lnTo>
                      <a:pt x="780" y="0"/>
                    </a:lnTo>
                    <a:lnTo>
                      <a:pt x="677" y="7"/>
                    </a:lnTo>
                    <a:lnTo>
                      <a:pt x="692" y="19"/>
                    </a:lnTo>
                    <a:lnTo>
                      <a:pt x="677" y="57"/>
                    </a:lnTo>
                    <a:lnTo>
                      <a:pt x="618" y="78"/>
                    </a:lnTo>
                    <a:lnTo>
                      <a:pt x="525" y="89"/>
                    </a:lnTo>
                    <a:lnTo>
                      <a:pt x="404" y="97"/>
                    </a:lnTo>
                    <a:lnTo>
                      <a:pt x="544" y="2"/>
                    </a:lnTo>
                    <a:lnTo>
                      <a:pt x="105" y="91"/>
                    </a:lnTo>
                    <a:lnTo>
                      <a:pt x="189" y="42"/>
                    </a:lnTo>
                    <a:lnTo>
                      <a:pt x="0" y="82"/>
                    </a:lnTo>
                    <a:lnTo>
                      <a:pt x="40" y="146"/>
                    </a:lnTo>
                    <a:lnTo>
                      <a:pt x="238" y="159"/>
                    </a:lnTo>
                    <a:lnTo>
                      <a:pt x="468" y="156"/>
                    </a:lnTo>
                    <a:lnTo>
                      <a:pt x="778" y="116"/>
                    </a:lnTo>
                    <a:lnTo>
                      <a:pt x="962" y="91"/>
                    </a:lnTo>
                    <a:lnTo>
                      <a:pt x="1037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474" name="Freeform 133"/>
              <p:cNvSpPr>
                <a:spLocks/>
              </p:cNvSpPr>
              <p:nvPr/>
            </p:nvSpPr>
            <p:spPr bwMode="auto">
              <a:xfrm>
                <a:off x="1833" y="2896"/>
                <a:ext cx="416" cy="321"/>
              </a:xfrm>
              <a:custGeom>
                <a:avLst/>
                <a:gdLst>
                  <a:gd name="T0" fmla="*/ 1 w 833"/>
                  <a:gd name="T1" fmla="*/ 4 h 643"/>
                  <a:gd name="T2" fmla="*/ 13 w 833"/>
                  <a:gd name="T3" fmla="*/ 34 h 643"/>
                  <a:gd name="T4" fmla="*/ 13 w 833"/>
                  <a:gd name="T5" fmla="*/ 28 h 643"/>
                  <a:gd name="T6" fmla="*/ 23 w 833"/>
                  <a:gd name="T7" fmla="*/ 31 h 643"/>
                  <a:gd name="T8" fmla="*/ 34 w 833"/>
                  <a:gd name="T9" fmla="*/ 37 h 643"/>
                  <a:gd name="T10" fmla="*/ 40 w 833"/>
                  <a:gd name="T11" fmla="*/ 40 h 643"/>
                  <a:gd name="T12" fmla="*/ 52 w 833"/>
                  <a:gd name="T13" fmla="*/ 40 h 643"/>
                  <a:gd name="T14" fmla="*/ 41 w 833"/>
                  <a:gd name="T15" fmla="*/ 38 h 643"/>
                  <a:gd name="T16" fmla="*/ 33 w 833"/>
                  <a:gd name="T17" fmla="*/ 35 h 643"/>
                  <a:gd name="T18" fmla="*/ 33 w 833"/>
                  <a:gd name="T19" fmla="*/ 31 h 643"/>
                  <a:gd name="T20" fmla="*/ 40 w 833"/>
                  <a:gd name="T21" fmla="*/ 29 h 643"/>
                  <a:gd name="T22" fmla="*/ 14 w 833"/>
                  <a:gd name="T23" fmla="*/ 27 h 643"/>
                  <a:gd name="T24" fmla="*/ 11 w 833"/>
                  <a:gd name="T25" fmla="*/ 21 h 643"/>
                  <a:gd name="T26" fmla="*/ 16 w 833"/>
                  <a:gd name="T27" fmla="*/ 13 h 643"/>
                  <a:gd name="T28" fmla="*/ 9 w 833"/>
                  <a:gd name="T29" fmla="*/ 18 h 643"/>
                  <a:gd name="T30" fmla="*/ 9 w 833"/>
                  <a:gd name="T31" fmla="*/ 12 h 643"/>
                  <a:gd name="T32" fmla="*/ 8 w 833"/>
                  <a:gd name="T33" fmla="*/ 8 h 643"/>
                  <a:gd name="T34" fmla="*/ 6 w 833"/>
                  <a:gd name="T35" fmla="*/ 5 h 643"/>
                  <a:gd name="T36" fmla="*/ 1 w 833"/>
                  <a:gd name="T37" fmla="*/ 1 h 643"/>
                  <a:gd name="T38" fmla="*/ 0 w 833"/>
                  <a:gd name="T39" fmla="*/ 0 h 643"/>
                  <a:gd name="T40" fmla="*/ 1 w 833"/>
                  <a:gd name="T41" fmla="*/ 4 h 643"/>
                  <a:gd name="T42" fmla="*/ 1 w 833"/>
                  <a:gd name="T43" fmla="*/ 4 h 643"/>
                  <a:gd name="T44" fmla="*/ 1 w 833"/>
                  <a:gd name="T45" fmla="*/ 4 h 64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833"/>
                  <a:gd name="T70" fmla="*/ 0 h 643"/>
                  <a:gd name="T71" fmla="*/ 833 w 833"/>
                  <a:gd name="T72" fmla="*/ 643 h 64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833" h="643">
                    <a:moveTo>
                      <a:pt x="31" y="69"/>
                    </a:moveTo>
                    <a:lnTo>
                      <a:pt x="215" y="544"/>
                    </a:lnTo>
                    <a:lnTo>
                      <a:pt x="221" y="458"/>
                    </a:lnTo>
                    <a:lnTo>
                      <a:pt x="380" y="498"/>
                    </a:lnTo>
                    <a:lnTo>
                      <a:pt x="553" y="603"/>
                    </a:lnTo>
                    <a:lnTo>
                      <a:pt x="645" y="643"/>
                    </a:lnTo>
                    <a:lnTo>
                      <a:pt x="833" y="643"/>
                    </a:lnTo>
                    <a:lnTo>
                      <a:pt x="660" y="608"/>
                    </a:lnTo>
                    <a:lnTo>
                      <a:pt x="534" y="569"/>
                    </a:lnTo>
                    <a:lnTo>
                      <a:pt x="529" y="504"/>
                    </a:lnTo>
                    <a:lnTo>
                      <a:pt x="654" y="468"/>
                    </a:lnTo>
                    <a:lnTo>
                      <a:pt x="230" y="443"/>
                    </a:lnTo>
                    <a:lnTo>
                      <a:pt x="185" y="350"/>
                    </a:lnTo>
                    <a:lnTo>
                      <a:pt x="261" y="215"/>
                    </a:lnTo>
                    <a:lnTo>
                      <a:pt x="145" y="289"/>
                    </a:lnTo>
                    <a:lnTo>
                      <a:pt x="150" y="204"/>
                    </a:lnTo>
                    <a:lnTo>
                      <a:pt x="139" y="135"/>
                    </a:lnTo>
                    <a:lnTo>
                      <a:pt x="105" y="84"/>
                    </a:lnTo>
                    <a:lnTo>
                      <a:pt x="29" y="25"/>
                    </a:lnTo>
                    <a:lnTo>
                      <a:pt x="0" y="0"/>
                    </a:lnTo>
                    <a:lnTo>
                      <a:pt x="31" y="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475" name="Freeform 134"/>
              <p:cNvSpPr>
                <a:spLocks/>
              </p:cNvSpPr>
              <p:nvPr/>
            </p:nvSpPr>
            <p:spPr bwMode="auto">
              <a:xfrm>
                <a:off x="1362" y="2588"/>
                <a:ext cx="137" cy="250"/>
              </a:xfrm>
              <a:custGeom>
                <a:avLst/>
                <a:gdLst>
                  <a:gd name="T0" fmla="*/ 0 w 274"/>
                  <a:gd name="T1" fmla="*/ 16 h 500"/>
                  <a:gd name="T2" fmla="*/ 6 w 274"/>
                  <a:gd name="T3" fmla="*/ 19 h 500"/>
                  <a:gd name="T4" fmla="*/ 9 w 274"/>
                  <a:gd name="T5" fmla="*/ 24 h 500"/>
                  <a:gd name="T6" fmla="*/ 12 w 274"/>
                  <a:gd name="T7" fmla="*/ 27 h 500"/>
                  <a:gd name="T8" fmla="*/ 15 w 274"/>
                  <a:gd name="T9" fmla="*/ 30 h 500"/>
                  <a:gd name="T10" fmla="*/ 17 w 274"/>
                  <a:gd name="T11" fmla="*/ 32 h 500"/>
                  <a:gd name="T12" fmla="*/ 16 w 274"/>
                  <a:gd name="T13" fmla="*/ 26 h 500"/>
                  <a:gd name="T14" fmla="*/ 14 w 274"/>
                  <a:gd name="T15" fmla="*/ 17 h 500"/>
                  <a:gd name="T16" fmla="*/ 12 w 274"/>
                  <a:gd name="T17" fmla="*/ 10 h 500"/>
                  <a:gd name="T18" fmla="*/ 11 w 274"/>
                  <a:gd name="T19" fmla="*/ 6 h 500"/>
                  <a:gd name="T20" fmla="*/ 9 w 274"/>
                  <a:gd name="T21" fmla="*/ 2 h 500"/>
                  <a:gd name="T22" fmla="*/ 7 w 274"/>
                  <a:gd name="T23" fmla="*/ 0 h 500"/>
                  <a:gd name="T24" fmla="*/ 9 w 274"/>
                  <a:gd name="T25" fmla="*/ 4 h 500"/>
                  <a:gd name="T26" fmla="*/ 11 w 274"/>
                  <a:gd name="T27" fmla="*/ 10 h 500"/>
                  <a:gd name="T28" fmla="*/ 13 w 274"/>
                  <a:gd name="T29" fmla="*/ 19 h 500"/>
                  <a:gd name="T30" fmla="*/ 15 w 274"/>
                  <a:gd name="T31" fmla="*/ 26 h 500"/>
                  <a:gd name="T32" fmla="*/ 13 w 274"/>
                  <a:gd name="T33" fmla="*/ 25 h 500"/>
                  <a:gd name="T34" fmla="*/ 11 w 274"/>
                  <a:gd name="T35" fmla="*/ 23 h 500"/>
                  <a:gd name="T36" fmla="*/ 9 w 274"/>
                  <a:gd name="T37" fmla="*/ 20 h 500"/>
                  <a:gd name="T38" fmla="*/ 7 w 274"/>
                  <a:gd name="T39" fmla="*/ 17 h 500"/>
                  <a:gd name="T40" fmla="*/ 4 w 274"/>
                  <a:gd name="T41" fmla="*/ 14 h 500"/>
                  <a:gd name="T42" fmla="*/ 2 w 274"/>
                  <a:gd name="T43" fmla="*/ 13 h 500"/>
                  <a:gd name="T44" fmla="*/ 3 w 274"/>
                  <a:gd name="T45" fmla="*/ 12 h 500"/>
                  <a:gd name="T46" fmla="*/ 5 w 274"/>
                  <a:gd name="T47" fmla="*/ 8 h 500"/>
                  <a:gd name="T48" fmla="*/ 6 w 274"/>
                  <a:gd name="T49" fmla="*/ 4 h 500"/>
                  <a:gd name="T50" fmla="*/ 4 w 274"/>
                  <a:gd name="T51" fmla="*/ 6 h 500"/>
                  <a:gd name="T52" fmla="*/ 2 w 274"/>
                  <a:gd name="T53" fmla="*/ 10 h 500"/>
                  <a:gd name="T54" fmla="*/ 0 w 274"/>
                  <a:gd name="T55" fmla="*/ 14 h 500"/>
                  <a:gd name="T56" fmla="*/ 0 w 274"/>
                  <a:gd name="T57" fmla="*/ 16 h 500"/>
                  <a:gd name="T58" fmla="*/ 0 w 274"/>
                  <a:gd name="T59" fmla="*/ 16 h 500"/>
                  <a:gd name="T60" fmla="*/ 0 w 274"/>
                  <a:gd name="T61" fmla="*/ 16 h 5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74"/>
                  <a:gd name="T94" fmla="*/ 0 h 500"/>
                  <a:gd name="T95" fmla="*/ 274 w 274"/>
                  <a:gd name="T96" fmla="*/ 500 h 5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74" h="500">
                    <a:moveTo>
                      <a:pt x="10" y="242"/>
                    </a:moveTo>
                    <a:lnTo>
                      <a:pt x="109" y="291"/>
                    </a:lnTo>
                    <a:lnTo>
                      <a:pt x="154" y="371"/>
                    </a:lnTo>
                    <a:lnTo>
                      <a:pt x="200" y="426"/>
                    </a:lnTo>
                    <a:lnTo>
                      <a:pt x="249" y="474"/>
                    </a:lnTo>
                    <a:lnTo>
                      <a:pt x="274" y="500"/>
                    </a:lnTo>
                    <a:lnTo>
                      <a:pt x="259" y="411"/>
                    </a:lnTo>
                    <a:lnTo>
                      <a:pt x="232" y="265"/>
                    </a:lnTo>
                    <a:lnTo>
                      <a:pt x="207" y="154"/>
                    </a:lnTo>
                    <a:lnTo>
                      <a:pt x="188" y="82"/>
                    </a:lnTo>
                    <a:lnTo>
                      <a:pt x="156" y="23"/>
                    </a:lnTo>
                    <a:lnTo>
                      <a:pt x="118" y="0"/>
                    </a:lnTo>
                    <a:lnTo>
                      <a:pt x="158" y="55"/>
                    </a:lnTo>
                    <a:lnTo>
                      <a:pt x="179" y="147"/>
                    </a:lnTo>
                    <a:lnTo>
                      <a:pt x="213" y="297"/>
                    </a:lnTo>
                    <a:lnTo>
                      <a:pt x="244" y="411"/>
                    </a:lnTo>
                    <a:lnTo>
                      <a:pt x="219" y="394"/>
                    </a:lnTo>
                    <a:lnTo>
                      <a:pt x="185" y="356"/>
                    </a:lnTo>
                    <a:lnTo>
                      <a:pt x="156" y="308"/>
                    </a:lnTo>
                    <a:lnTo>
                      <a:pt x="114" y="257"/>
                    </a:lnTo>
                    <a:lnTo>
                      <a:pt x="67" y="219"/>
                    </a:lnTo>
                    <a:lnTo>
                      <a:pt x="44" y="206"/>
                    </a:lnTo>
                    <a:lnTo>
                      <a:pt x="59" y="177"/>
                    </a:lnTo>
                    <a:lnTo>
                      <a:pt x="84" y="126"/>
                    </a:lnTo>
                    <a:lnTo>
                      <a:pt x="103" y="50"/>
                    </a:lnTo>
                    <a:lnTo>
                      <a:pt x="78" y="92"/>
                    </a:lnTo>
                    <a:lnTo>
                      <a:pt x="44" y="156"/>
                    </a:lnTo>
                    <a:lnTo>
                      <a:pt x="0" y="211"/>
                    </a:lnTo>
                    <a:lnTo>
                      <a:pt x="10" y="2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476" name="Freeform 135"/>
              <p:cNvSpPr>
                <a:spLocks/>
              </p:cNvSpPr>
              <p:nvPr/>
            </p:nvSpPr>
            <p:spPr bwMode="auto">
              <a:xfrm>
                <a:off x="1437" y="2596"/>
                <a:ext cx="416" cy="165"/>
              </a:xfrm>
              <a:custGeom>
                <a:avLst/>
                <a:gdLst>
                  <a:gd name="T0" fmla="*/ 0 w 835"/>
                  <a:gd name="T1" fmla="*/ 0 h 329"/>
                  <a:gd name="T2" fmla="*/ 0 w 835"/>
                  <a:gd name="T3" fmla="*/ 1 h 329"/>
                  <a:gd name="T4" fmla="*/ 8 w 835"/>
                  <a:gd name="T5" fmla="*/ 3 h 329"/>
                  <a:gd name="T6" fmla="*/ 23 w 835"/>
                  <a:gd name="T7" fmla="*/ 4 h 329"/>
                  <a:gd name="T8" fmla="*/ 30 w 835"/>
                  <a:gd name="T9" fmla="*/ 5 h 329"/>
                  <a:gd name="T10" fmla="*/ 38 w 835"/>
                  <a:gd name="T11" fmla="*/ 6 h 329"/>
                  <a:gd name="T12" fmla="*/ 42 w 835"/>
                  <a:gd name="T13" fmla="*/ 6 h 329"/>
                  <a:gd name="T14" fmla="*/ 46 w 835"/>
                  <a:gd name="T15" fmla="*/ 7 h 329"/>
                  <a:gd name="T16" fmla="*/ 48 w 835"/>
                  <a:gd name="T17" fmla="*/ 7 h 329"/>
                  <a:gd name="T18" fmla="*/ 50 w 835"/>
                  <a:gd name="T19" fmla="*/ 11 h 329"/>
                  <a:gd name="T20" fmla="*/ 52 w 835"/>
                  <a:gd name="T21" fmla="*/ 18 h 329"/>
                  <a:gd name="T22" fmla="*/ 51 w 835"/>
                  <a:gd name="T23" fmla="*/ 21 h 329"/>
                  <a:gd name="T24" fmla="*/ 48 w 835"/>
                  <a:gd name="T25" fmla="*/ 8 h 329"/>
                  <a:gd name="T26" fmla="*/ 36 w 835"/>
                  <a:gd name="T27" fmla="*/ 7 h 329"/>
                  <a:gd name="T28" fmla="*/ 28 w 835"/>
                  <a:gd name="T29" fmla="*/ 8 h 329"/>
                  <a:gd name="T30" fmla="*/ 21 w 835"/>
                  <a:gd name="T31" fmla="*/ 5 h 329"/>
                  <a:gd name="T32" fmla="*/ 15 w 835"/>
                  <a:gd name="T33" fmla="*/ 9 h 329"/>
                  <a:gd name="T34" fmla="*/ 9 w 835"/>
                  <a:gd name="T35" fmla="*/ 5 h 329"/>
                  <a:gd name="T36" fmla="*/ 5 w 835"/>
                  <a:gd name="T37" fmla="*/ 4 h 329"/>
                  <a:gd name="T38" fmla="*/ 1 w 835"/>
                  <a:gd name="T39" fmla="*/ 3 h 329"/>
                  <a:gd name="T40" fmla="*/ 0 w 835"/>
                  <a:gd name="T41" fmla="*/ 0 h 329"/>
                  <a:gd name="T42" fmla="*/ 0 w 835"/>
                  <a:gd name="T43" fmla="*/ 0 h 329"/>
                  <a:gd name="T44" fmla="*/ 0 w 835"/>
                  <a:gd name="T45" fmla="*/ 0 h 32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835"/>
                  <a:gd name="T70" fmla="*/ 0 h 329"/>
                  <a:gd name="T71" fmla="*/ 835 w 835"/>
                  <a:gd name="T72" fmla="*/ 329 h 32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835" h="329">
                    <a:moveTo>
                      <a:pt x="0" y="0"/>
                    </a:moveTo>
                    <a:lnTo>
                      <a:pt x="12" y="16"/>
                    </a:lnTo>
                    <a:lnTo>
                      <a:pt x="130" y="40"/>
                    </a:lnTo>
                    <a:lnTo>
                      <a:pt x="375" y="50"/>
                    </a:lnTo>
                    <a:lnTo>
                      <a:pt x="493" y="78"/>
                    </a:lnTo>
                    <a:lnTo>
                      <a:pt x="615" y="94"/>
                    </a:lnTo>
                    <a:lnTo>
                      <a:pt x="677" y="88"/>
                    </a:lnTo>
                    <a:lnTo>
                      <a:pt x="738" y="99"/>
                    </a:lnTo>
                    <a:lnTo>
                      <a:pt x="780" y="109"/>
                    </a:lnTo>
                    <a:lnTo>
                      <a:pt x="814" y="170"/>
                    </a:lnTo>
                    <a:lnTo>
                      <a:pt x="835" y="286"/>
                    </a:lnTo>
                    <a:lnTo>
                      <a:pt x="829" y="329"/>
                    </a:lnTo>
                    <a:lnTo>
                      <a:pt x="774" y="124"/>
                    </a:lnTo>
                    <a:lnTo>
                      <a:pt x="584" y="105"/>
                    </a:lnTo>
                    <a:lnTo>
                      <a:pt x="455" y="114"/>
                    </a:lnTo>
                    <a:lnTo>
                      <a:pt x="341" y="69"/>
                    </a:lnTo>
                    <a:lnTo>
                      <a:pt x="240" y="130"/>
                    </a:lnTo>
                    <a:lnTo>
                      <a:pt x="151" y="65"/>
                    </a:lnTo>
                    <a:lnTo>
                      <a:pt x="86" y="54"/>
                    </a:lnTo>
                    <a:lnTo>
                      <a:pt x="25" y="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477" name="Freeform 136"/>
              <p:cNvSpPr>
                <a:spLocks/>
              </p:cNvSpPr>
              <p:nvPr/>
            </p:nvSpPr>
            <p:spPr bwMode="auto">
              <a:xfrm>
                <a:off x="1839" y="2681"/>
                <a:ext cx="903" cy="321"/>
              </a:xfrm>
              <a:custGeom>
                <a:avLst/>
                <a:gdLst>
                  <a:gd name="T0" fmla="*/ 1 w 1804"/>
                  <a:gd name="T1" fmla="*/ 3 h 648"/>
                  <a:gd name="T2" fmla="*/ 8 w 1804"/>
                  <a:gd name="T3" fmla="*/ 5 h 648"/>
                  <a:gd name="T4" fmla="*/ 14 w 1804"/>
                  <a:gd name="T5" fmla="*/ 8 h 648"/>
                  <a:gd name="T6" fmla="*/ 18 w 1804"/>
                  <a:gd name="T7" fmla="*/ 10 h 648"/>
                  <a:gd name="T8" fmla="*/ 19 w 1804"/>
                  <a:gd name="T9" fmla="*/ 12 h 648"/>
                  <a:gd name="T10" fmla="*/ 37 w 1804"/>
                  <a:gd name="T11" fmla="*/ 13 h 648"/>
                  <a:gd name="T12" fmla="*/ 39 w 1804"/>
                  <a:gd name="T13" fmla="*/ 15 h 648"/>
                  <a:gd name="T14" fmla="*/ 42 w 1804"/>
                  <a:gd name="T15" fmla="*/ 17 h 648"/>
                  <a:gd name="T16" fmla="*/ 44 w 1804"/>
                  <a:gd name="T17" fmla="*/ 19 h 648"/>
                  <a:gd name="T18" fmla="*/ 46 w 1804"/>
                  <a:gd name="T19" fmla="*/ 20 h 648"/>
                  <a:gd name="T20" fmla="*/ 52 w 1804"/>
                  <a:gd name="T21" fmla="*/ 21 h 648"/>
                  <a:gd name="T22" fmla="*/ 55 w 1804"/>
                  <a:gd name="T23" fmla="*/ 23 h 648"/>
                  <a:gd name="T24" fmla="*/ 50 w 1804"/>
                  <a:gd name="T25" fmla="*/ 25 h 648"/>
                  <a:gd name="T26" fmla="*/ 47 w 1804"/>
                  <a:gd name="T27" fmla="*/ 28 h 648"/>
                  <a:gd name="T28" fmla="*/ 51 w 1804"/>
                  <a:gd name="T29" fmla="*/ 26 h 648"/>
                  <a:gd name="T30" fmla="*/ 57 w 1804"/>
                  <a:gd name="T31" fmla="*/ 24 h 648"/>
                  <a:gd name="T32" fmla="*/ 62 w 1804"/>
                  <a:gd name="T33" fmla="*/ 26 h 648"/>
                  <a:gd name="T34" fmla="*/ 69 w 1804"/>
                  <a:gd name="T35" fmla="*/ 28 h 648"/>
                  <a:gd name="T36" fmla="*/ 81 w 1804"/>
                  <a:gd name="T37" fmla="*/ 32 h 648"/>
                  <a:gd name="T38" fmla="*/ 92 w 1804"/>
                  <a:gd name="T39" fmla="*/ 33 h 648"/>
                  <a:gd name="T40" fmla="*/ 87 w 1804"/>
                  <a:gd name="T41" fmla="*/ 38 h 648"/>
                  <a:gd name="T42" fmla="*/ 95 w 1804"/>
                  <a:gd name="T43" fmla="*/ 34 h 648"/>
                  <a:gd name="T44" fmla="*/ 99 w 1804"/>
                  <a:gd name="T45" fmla="*/ 34 h 648"/>
                  <a:gd name="T46" fmla="*/ 103 w 1804"/>
                  <a:gd name="T47" fmla="*/ 37 h 648"/>
                  <a:gd name="T48" fmla="*/ 113 w 1804"/>
                  <a:gd name="T49" fmla="*/ 41 h 648"/>
                  <a:gd name="T50" fmla="*/ 103 w 1804"/>
                  <a:gd name="T51" fmla="*/ 35 h 648"/>
                  <a:gd name="T52" fmla="*/ 97 w 1804"/>
                  <a:gd name="T53" fmla="*/ 32 h 648"/>
                  <a:gd name="T54" fmla="*/ 78 w 1804"/>
                  <a:gd name="T55" fmla="*/ 29 h 648"/>
                  <a:gd name="T56" fmla="*/ 57 w 1804"/>
                  <a:gd name="T57" fmla="*/ 23 h 648"/>
                  <a:gd name="T58" fmla="*/ 48 w 1804"/>
                  <a:gd name="T59" fmla="*/ 19 h 648"/>
                  <a:gd name="T60" fmla="*/ 37 w 1804"/>
                  <a:gd name="T61" fmla="*/ 11 h 648"/>
                  <a:gd name="T62" fmla="*/ 20 w 1804"/>
                  <a:gd name="T63" fmla="*/ 10 h 648"/>
                  <a:gd name="T64" fmla="*/ 18 w 1804"/>
                  <a:gd name="T65" fmla="*/ 9 h 648"/>
                  <a:gd name="T66" fmla="*/ 13 w 1804"/>
                  <a:gd name="T67" fmla="*/ 6 h 648"/>
                  <a:gd name="T68" fmla="*/ 7 w 1804"/>
                  <a:gd name="T69" fmla="*/ 3 h 648"/>
                  <a:gd name="T70" fmla="*/ 3 w 1804"/>
                  <a:gd name="T71" fmla="*/ 1 h 648"/>
                  <a:gd name="T72" fmla="*/ 0 w 1804"/>
                  <a:gd name="T73" fmla="*/ 0 h 648"/>
                  <a:gd name="T74" fmla="*/ 1 w 1804"/>
                  <a:gd name="T75" fmla="*/ 3 h 648"/>
                  <a:gd name="T76" fmla="*/ 1 w 1804"/>
                  <a:gd name="T77" fmla="*/ 3 h 64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804"/>
                  <a:gd name="T118" fmla="*/ 0 h 648"/>
                  <a:gd name="T119" fmla="*/ 1804 w 1804"/>
                  <a:gd name="T120" fmla="*/ 648 h 64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804" h="648">
                    <a:moveTo>
                      <a:pt x="15" y="34"/>
                    </a:moveTo>
                    <a:lnTo>
                      <a:pt x="127" y="66"/>
                    </a:lnTo>
                    <a:lnTo>
                      <a:pt x="218" y="114"/>
                    </a:lnTo>
                    <a:lnTo>
                      <a:pt x="277" y="159"/>
                    </a:lnTo>
                    <a:lnTo>
                      <a:pt x="298" y="178"/>
                    </a:lnTo>
                    <a:lnTo>
                      <a:pt x="583" y="199"/>
                    </a:lnTo>
                    <a:lnTo>
                      <a:pt x="614" y="230"/>
                    </a:lnTo>
                    <a:lnTo>
                      <a:pt x="661" y="268"/>
                    </a:lnTo>
                    <a:lnTo>
                      <a:pt x="703" y="300"/>
                    </a:lnTo>
                    <a:lnTo>
                      <a:pt x="722" y="313"/>
                    </a:lnTo>
                    <a:lnTo>
                      <a:pt x="823" y="336"/>
                    </a:lnTo>
                    <a:lnTo>
                      <a:pt x="876" y="359"/>
                    </a:lnTo>
                    <a:lnTo>
                      <a:pt x="785" y="399"/>
                    </a:lnTo>
                    <a:lnTo>
                      <a:pt x="741" y="439"/>
                    </a:lnTo>
                    <a:lnTo>
                      <a:pt x="813" y="414"/>
                    </a:lnTo>
                    <a:lnTo>
                      <a:pt x="906" y="384"/>
                    </a:lnTo>
                    <a:lnTo>
                      <a:pt x="990" y="414"/>
                    </a:lnTo>
                    <a:lnTo>
                      <a:pt x="1100" y="433"/>
                    </a:lnTo>
                    <a:lnTo>
                      <a:pt x="1281" y="498"/>
                    </a:lnTo>
                    <a:lnTo>
                      <a:pt x="1460" y="528"/>
                    </a:lnTo>
                    <a:lnTo>
                      <a:pt x="1386" y="598"/>
                    </a:lnTo>
                    <a:lnTo>
                      <a:pt x="1509" y="534"/>
                    </a:lnTo>
                    <a:lnTo>
                      <a:pt x="1579" y="534"/>
                    </a:lnTo>
                    <a:lnTo>
                      <a:pt x="1635" y="583"/>
                    </a:lnTo>
                    <a:lnTo>
                      <a:pt x="1804" y="648"/>
                    </a:lnTo>
                    <a:lnTo>
                      <a:pt x="1644" y="553"/>
                    </a:lnTo>
                    <a:lnTo>
                      <a:pt x="1545" y="503"/>
                    </a:lnTo>
                    <a:lnTo>
                      <a:pt x="1235" y="458"/>
                    </a:lnTo>
                    <a:lnTo>
                      <a:pt x="906" y="353"/>
                    </a:lnTo>
                    <a:lnTo>
                      <a:pt x="768" y="298"/>
                    </a:lnTo>
                    <a:lnTo>
                      <a:pt x="587" y="165"/>
                    </a:lnTo>
                    <a:lnTo>
                      <a:pt x="317" y="150"/>
                    </a:lnTo>
                    <a:lnTo>
                      <a:pt x="281" y="129"/>
                    </a:lnTo>
                    <a:lnTo>
                      <a:pt x="197" y="83"/>
                    </a:lnTo>
                    <a:lnTo>
                      <a:pt x="106" y="36"/>
                    </a:lnTo>
                    <a:lnTo>
                      <a:pt x="43" y="9"/>
                    </a:lnTo>
                    <a:lnTo>
                      <a:pt x="0" y="0"/>
                    </a:lnTo>
                    <a:lnTo>
                      <a:pt x="15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478" name="Freeform 137"/>
              <p:cNvSpPr>
                <a:spLocks/>
              </p:cNvSpPr>
              <p:nvPr/>
            </p:nvSpPr>
            <p:spPr bwMode="auto">
              <a:xfrm>
                <a:off x="1360" y="2707"/>
                <a:ext cx="70" cy="132"/>
              </a:xfrm>
              <a:custGeom>
                <a:avLst/>
                <a:gdLst>
                  <a:gd name="T0" fmla="*/ 0 w 141"/>
                  <a:gd name="T1" fmla="*/ 0 h 260"/>
                  <a:gd name="T2" fmla="*/ 1 w 141"/>
                  <a:gd name="T3" fmla="*/ 7 h 260"/>
                  <a:gd name="T4" fmla="*/ 1 w 141"/>
                  <a:gd name="T5" fmla="*/ 15 h 260"/>
                  <a:gd name="T6" fmla="*/ 2 w 141"/>
                  <a:gd name="T7" fmla="*/ 16 h 260"/>
                  <a:gd name="T8" fmla="*/ 5 w 141"/>
                  <a:gd name="T9" fmla="*/ 17 h 260"/>
                  <a:gd name="T10" fmla="*/ 8 w 141"/>
                  <a:gd name="T11" fmla="*/ 17 h 260"/>
                  <a:gd name="T12" fmla="*/ 6 w 141"/>
                  <a:gd name="T13" fmla="*/ 11 h 260"/>
                  <a:gd name="T14" fmla="*/ 5 w 141"/>
                  <a:gd name="T15" fmla="*/ 8 h 260"/>
                  <a:gd name="T16" fmla="*/ 4 w 141"/>
                  <a:gd name="T17" fmla="*/ 5 h 260"/>
                  <a:gd name="T18" fmla="*/ 2 w 141"/>
                  <a:gd name="T19" fmla="*/ 1 h 260"/>
                  <a:gd name="T20" fmla="*/ 0 w 141"/>
                  <a:gd name="T21" fmla="*/ 0 h 260"/>
                  <a:gd name="T22" fmla="*/ 0 w 141"/>
                  <a:gd name="T23" fmla="*/ 0 h 260"/>
                  <a:gd name="T24" fmla="*/ 0 w 141"/>
                  <a:gd name="T25" fmla="*/ 0 h 2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1"/>
                  <a:gd name="T40" fmla="*/ 0 h 260"/>
                  <a:gd name="T41" fmla="*/ 141 w 141"/>
                  <a:gd name="T42" fmla="*/ 260 h 26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1" h="260">
                    <a:moveTo>
                      <a:pt x="0" y="0"/>
                    </a:moveTo>
                    <a:lnTo>
                      <a:pt x="31" y="99"/>
                    </a:lnTo>
                    <a:lnTo>
                      <a:pt x="19" y="224"/>
                    </a:lnTo>
                    <a:lnTo>
                      <a:pt x="42" y="251"/>
                    </a:lnTo>
                    <a:lnTo>
                      <a:pt x="84" y="260"/>
                    </a:lnTo>
                    <a:lnTo>
                      <a:pt x="141" y="258"/>
                    </a:lnTo>
                    <a:lnTo>
                      <a:pt x="96" y="169"/>
                    </a:lnTo>
                    <a:lnTo>
                      <a:pt x="90" y="119"/>
                    </a:lnTo>
                    <a:lnTo>
                      <a:pt x="69" y="68"/>
                    </a:lnTo>
                    <a:lnTo>
                      <a:pt x="35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479" name="Freeform 138"/>
              <p:cNvSpPr>
                <a:spLocks/>
              </p:cNvSpPr>
              <p:nvPr/>
            </p:nvSpPr>
            <p:spPr bwMode="auto">
              <a:xfrm>
                <a:off x="1175" y="2750"/>
                <a:ext cx="184" cy="127"/>
              </a:xfrm>
              <a:custGeom>
                <a:avLst/>
                <a:gdLst>
                  <a:gd name="T0" fmla="*/ 0 w 367"/>
                  <a:gd name="T1" fmla="*/ 0 h 253"/>
                  <a:gd name="T2" fmla="*/ 3 w 367"/>
                  <a:gd name="T3" fmla="*/ 2 h 253"/>
                  <a:gd name="T4" fmla="*/ 9 w 367"/>
                  <a:gd name="T5" fmla="*/ 5 h 253"/>
                  <a:gd name="T6" fmla="*/ 12 w 367"/>
                  <a:gd name="T7" fmla="*/ 7 h 253"/>
                  <a:gd name="T8" fmla="*/ 15 w 367"/>
                  <a:gd name="T9" fmla="*/ 9 h 253"/>
                  <a:gd name="T10" fmla="*/ 20 w 367"/>
                  <a:gd name="T11" fmla="*/ 13 h 253"/>
                  <a:gd name="T12" fmla="*/ 23 w 367"/>
                  <a:gd name="T13" fmla="*/ 15 h 253"/>
                  <a:gd name="T14" fmla="*/ 23 w 367"/>
                  <a:gd name="T15" fmla="*/ 15 h 253"/>
                  <a:gd name="T16" fmla="*/ 20 w 367"/>
                  <a:gd name="T17" fmla="*/ 16 h 253"/>
                  <a:gd name="T18" fmla="*/ 15 w 367"/>
                  <a:gd name="T19" fmla="*/ 14 h 253"/>
                  <a:gd name="T20" fmla="*/ 15 w 367"/>
                  <a:gd name="T21" fmla="*/ 9 h 253"/>
                  <a:gd name="T22" fmla="*/ 13 w 367"/>
                  <a:gd name="T23" fmla="*/ 8 h 253"/>
                  <a:gd name="T24" fmla="*/ 7 w 367"/>
                  <a:gd name="T25" fmla="*/ 7 h 253"/>
                  <a:gd name="T26" fmla="*/ 0 w 367"/>
                  <a:gd name="T27" fmla="*/ 0 h 253"/>
                  <a:gd name="T28" fmla="*/ 0 w 367"/>
                  <a:gd name="T29" fmla="*/ 0 h 253"/>
                  <a:gd name="T30" fmla="*/ 0 w 367"/>
                  <a:gd name="T31" fmla="*/ 0 h 2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67"/>
                  <a:gd name="T49" fmla="*/ 0 h 253"/>
                  <a:gd name="T50" fmla="*/ 367 w 367"/>
                  <a:gd name="T51" fmla="*/ 253 h 25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67" h="253">
                    <a:moveTo>
                      <a:pt x="0" y="0"/>
                    </a:moveTo>
                    <a:lnTo>
                      <a:pt x="40" y="23"/>
                    </a:lnTo>
                    <a:lnTo>
                      <a:pt x="133" y="78"/>
                    </a:lnTo>
                    <a:lnTo>
                      <a:pt x="186" y="111"/>
                    </a:lnTo>
                    <a:lnTo>
                      <a:pt x="239" y="143"/>
                    </a:lnTo>
                    <a:lnTo>
                      <a:pt x="319" y="196"/>
                    </a:lnTo>
                    <a:lnTo>
                      <a:pt x="367" y="236"/>
                    </a:lnTo>
                    <a:lnTo>
                      <a:pt x="363" y="236"/>
                    </a:lnTo>
                    <a:lnTo>
                      <a:pt x="306" y="253"/>
                    </a:lnTo>
                    <a:lnTo>
                      <a:pt x="239" y="215"/>
                    </a:lnTo>
                    <a:lnTo>
                      <a:pt x="226" y="139"/>
                    </a:lnTo>
                    <a:lnTo>
                      <a:pt x="199" y="116"/>
                    </a:lnTo>
                    <a:lnTo>
                      <a:pt x="104" y="1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480" name="Freeform 139"/>
              <p:cNvSpPr>
                <a:spLocks/>
              </p:cNvSpPr>
              <p:nvPr/>
            </p:nvSpPr>
            <p:spPr bwMode="auto">
              <a:xfrm>
                <a:off x="1382" y="2350"/>
                <a:ext cx="78" cy="281"/>
              </a:xfrm>
              <a:custGeom>
                <a:avLst/>
                <a:gdLst>
                  <a:gd name="T0" fmla="*/ 6 w 158"/>
                  <a:gd name="T1" fmla="*/ 1 h 559"/>
                  <a:gd name="T2" fmla="*/ 6 w 158"/>
                  <a:gd name="T3" fmla="*/ 12 h 559"/>
                  <a:gd name="T4" fmla="*/ 4 w 158"/>
                  <a:gd name="T5" fmla="*/ 16 h 559"/>
                  <a:gd name="T6" fmla="*/ 2 w 158"/>
                  <a:gd name="T7" fmla="*/ 19 h 559"/>
                  <a:gd name="T8" fmla="*/ 1 w 158"/>
                  <a:gd name="T9" fmla="*/ 22 h 559"/>
                  <a:gd name="T10" fmla="*/ 0 w 158"/>
                  <a:gd name="T11" fmla="*/ 24 h 559"/>
                  <a:gd name="T12" fmla="*/ 3 w 158"/>
                  <a:gd name="T13" fmla="*/ 21 h 559"/>
                  <a:gd name="T14" fmla="*/ 3 w 158"/>
                  <a:gd name="T15" fmla="*/ 30 h 559"/>
                  <a:gd name="T16" fmla="*/ 3 w 158"/>
                  <a:gd name="T17" fmla="*/ 34 h 559"/>
                  <a:gd name="T18" fmla="*/ 4 w 158"/>
                  <a:gd name="T19" fmla="*/ 32 h 559"/>
                  <a:gd name="T20" fmla="*/ 3 w 158"/>
                  <a:gd name="T21" fmla="*/ 19 h 559"/>
                  <a:gd name="T22" fmla="*/ 5 w 158"/>
                  <a:gd name="T23" fmla="*/ 16 h 559"/>
                  <a:gd name="T24" fmla="*/ 7 w 158"/>
                  <a:gd name="T25" fmla="*/ 12 h 559"/>
                  <a:gd name="T26" fmla="*/ 7 w 158"/>
                  <a:gd name="T27" fmla="*/ 5 h 559"/>
                  <a:gd name="T28" fmla="*/ 7 w 158"/>
                  <a:gd name="T29" fmla="*/ 2 h 559"/>
                  <a:gd name="T30" fmla="*/ 9 w 158"/>
                  <a:gd name="T31" fmla="*/ 1 h 559"/>
                  <a:gd name="T32" fmla="*/ 9 w 158"/>
                  <a:gd name="T33" fmla="*/ 0 h 559"/>
                  <a:gd name="T34" fmla="*/ 8 w 158"/>
                  <a:gd name="T35" fmla="*/ 1 h 559"/>
                  <a:gd name="T36" fmla="*/ 6 w 158"/>
                  <a:gd name="T37" fmla="*/ 1 h 559"/>
                  <a:gd name="T38" fmla="*/ 6 w 158"/>
                  <a:gd name="T39" fmla="*/ 1 h 559"/>
                  <a:gd name="T40" fmla="*/ 6 w 158"/>
                  <a:gd name="T41" fmla="*/ 1 h 559"/>
                  <a:gd name="T42" fmla="*/ 6 w 158"/>
                  <a:gd name="T43" fmla="*/ 1 h 55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58"/>
                  <a:gd name="T67" fmla="*/ 0 h 559"/>
                  <a:gd name="T68" fmla="*/ 158 w 158"/>
                  <a:gd name="T69" fmla="*/ 559 h 55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58" h="559">
                    <a:moveTo>
                      <a:pt x="103" y="31"/>
                    </a:moveTo>
                    <a:lnTo>
                      <a:pt x="103" y="200"/>
                    </a:lnTo>
                    <a:lnTo>
                      <a:pt x="80" y="266"/>
                    </a:lnTo>
                    <a:lnTo>
                      <a:pt x="46" y="314"/>
                    </a:lnTo>
                    <a:lnTo>
                      <a:pt x="17" y="363"/>
                    </a:lnTo>
                    <a:lnTo>
                      <a:pt x="0" y="392"/>
                    </a:lnTo>
                    <a:lnTo>
                      <a:pt x="52" y="344"/>
                    </a:lnTo>
                    <a:lnTo>
                      <a:pt x="52" y="481"/>
                    </a:lnTo>
                    <a:lnTo>
                      <a:pt x="52" y="559"/>
                    </a:lnTo>
                    <a:lnTo>
                      <a:pt x="67" y="523"/>
                    </a:lnTo>
                    <a:lnTo>
                      <a:pt x="61" y="314"/>
                    </a:lnTo>
                    <a:lnTo>
                      <a:pt x="91" y="270"/>
                    </a:lnTo>
                    <a:lnTo>
                      <a:pt x="114" y="200"/>
                    </a:lnTo>
                    <a:lnTo>
                      <a:pt x="116" y="82"/>
                    </a:lnTo>
                    <a:lnTo>
                      <a:pt x="118" y="34"/>
                    </a:lnTo>
                    <a:lnTo>
                      <a:pt x="147" y="23"/>
                    </a:lnTo>
                    <a:lnTo>
                      <a:pt x="158" y="0"/>
                    </a:lnTo>
                    <a:lnTo>
                      <a:pt x="135" y="19"/>
                    </a:lnTo>
                    <a:lnTo>
                      <a:pt x="103" y="17"/>
                    </a:lnTo>
                    <a:lnTo>
                      <a:pt x="103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481" name="Freeform 140"/>
              <p:cNvSpPr>
                <a:spLocks/>
              </p:cNvSpPr>
              <p:nvPr/>
            </p:nvSpPr>
            <p:spPr bwMode="auto">
              <a:xfrm>
                <a:off x="1953" y="3375"/>
                <a:ext cx="87" cy="103"/>
              </a:xfrm>
              <a:custGeom>
                <a:avLst/>
                <a:gdLst>
                  <a:gd name="T0" fmla="*/ 0 w 178"/>
                  <a:gd name="T1" fmla="*/ 0 h 200"/>
                  <a:gd name="T2" fmla="*/ 3 w 178"/>
                  <a:gd name="T3" fmla="*/ 1 h 200"/>
                  <a:gd name="T4" fmla="*/ 6 w 178"/>
                  <a:gd name="T5" fmla="*/ 5 h 200"/>
                  <a:gd name="T6" fmla="*/ 7 w 178"/>
                  <a:gd name="T7" fmla="*/ 9 h 200"/>
                  <a:gd name="T8" fmla="*/ 8 w 178"/>
                  <a:gd name="T9" fmla="*/ 11 h 200"/>
                  <a:gd name="T10" fmla="*/ 12 w 178"/>
                  <a:gd name="T11" fmla="*/ 12 h 200"/>
                  <a:gd name="T12" fmla="*/ 11 w 178"/>
                  <a:gd name="T13" fmla="*/ 10 h 200"/>
                  <a:gd name="T14" fmla="*/ 8 w 178"/>
                  <a:gd name="T15" fmla="*/ 6 h 200"/>
                  <a:gd name="T16" fmla="*/ 6 w 178"/>
                  <a:gd name="T17" fmla="*/ 2 h 200"/>
                  <a:gd name="T18" fmla="*/ 4 w 178"/>
                  <a:gd name="T19" fmla="*/ 0 h 200"/>
                  <a:gd name="T20" fmla="*/ 0 w 178"/>
                  <a:gd name="T21" fmla="*/ 0 h 200"/>
                  <a:gd name="T22" fmla="*/ 0 w 178"/>
                  <a:gd name="T23" fmla="*/ 0 h 200"/>
                  <a:gd name="T24" fmla="*/ 0 w 178"/>
                  <a:gd name="T25" fmla="*/ 0 h 2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8"/>
                  <a:gd name="T40" fmla="*/ 0 h 200"/>
                  <a:gd name="T41" fmla="*/ 178 w 178"/>
                  <a:gd name="T42" fmla="*/ 200 h 20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8" h="200">
                    <a:moveTo>
                      <a:pt x="0" y="0"/>
                    </a:moveTo>
                    <a:lnTo>
                      <a:pt x="38" y="29"/>
                    </a:lnTo>
                    <a:lnTo>
                      <a:pt x="83" y="90"/>
                    </a:lnTo>
                    <a:lnTo>
                      <a:pt x="108" y="158"/>
                    </a:lnTo>
                    <a:lnTo>
                      <a:pt x="123" y="190"/>
                    </a:lnTo>
                    <a:lnTo>
                      <a:pt x="178" y="200"/>
                    </a:lnTo>
                    <a:lnTo>
                      <a:pt x="163" y="171"/>
                    </a:lnTo>
                    <a:lnTo>
                      <a:pt x="123" y="109"/>
                    </a:lnTo>
                    <a:lnTo>
                      <a:pt x="82" y="44"/>
                    </a:lnTo>
                    <a:lnTo>
                      <a:pt x="55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482" name="Freeform 141"/>
              <p:cNvSpPr>
                <a:spLocks/>
              </p:cNvSpPr>
              <p:nvPr/>
            </p:nvSpPr>
            <p:spPr bwMode="auto">
              <a:xfrm>
                <a:off x="1935" y="3133"/>
                <a:ext cx="47" cy="246"/>
              </a:xfrm>
              <a:custGeom>
                <a:avLst/>
                <a:gdLst>
                  <a:gd name="T0" fmla="*/ 0 w 95"/>
                  <a:gd name="T1" fmla="*/ 3 h 493"/>
                  <a:gd name="T2" fmla="*/ 2 w 95"/>
                  <a:gd name="T3" fmla="*/ 6 h 493"/>
                  <a:gd name="T4" fmla="*/ 4 w 95"/>
                  <a:gd name="T5" fmla="*/ 12 h 493"/>
                  <a:gd name="T6" fmla="*/ 4 w 95"/>
                  <a:gd name="T7" fmla="*/ 24 h 493"/>
                  <a:gd name="T8" fmla="*/ 5 w 95"/>
                  <a:gd name="T9" fmla="*/ 30 h 493"/>
                  <a:gd name="T10" fmla="*/ 5 w 95"/>
                  <a:gd name="T11" fmla="*/ 22 h 493"/>
                  <a:gd name="T12" fmla="*/ 5 w 95"/>
                  <a:gd name="T13" fmla="*/ 14 h 493"/>
                  <a:gd name="T14" fmla="*/ 5 w 95"/>
                  <a:gd name="T15" fmla="*/ 10 h 493"/>
                  <a:gd name="T16" fmla="*/ 4 w 95"/>
                  <a:gd name="T17" fmla="*/ 5 h 493"/>
                  <a:gd name="T18" fmla="*/ 1 w 95"/>
                  <a:gd name="T19" fmla="*/ 2 h 493"/>
                  <a:gd name="T20" fmla="*/ 0 w 95"/>
                  <a:gd name="T21" fmla="*/ 0 h 493"/>
                  <a:gd name="T22" fmla="*/ 0 w 95"/>
                  <a:gd name="T23" fmla="*/ 3 h 493"/>
                  <a:gd name="T24" fmla="*/ 0 w 95"/>
                  <a:gd name="T25" fmla="*/ 3 h 493"/>
                  <a:gd name="T26" fmla="*/ 0 w 95"/>
                  <a:gd name="T27" fmla="*/ 3 h 49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5"/>
                  <a:gd name="T43" fmla="*/ 0 h 493"/>
                  <a:gd name="T44" fmla="*/ 95 w 95"/>
                  <a:gd name="T45" fmla="*/ 493 h 49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5" h="493">
                    <a:moveTo>
                      <a:pt x="5" y="61"/>
                    </a:moveTo>
                    <a:lnTo>
                      <a:pt x="41" y="99"/>
                    </a:lnTo>
                    <a:lnTo>
                      <a:pt x="70" y="196"/>
                    </a:lnTo>
                    <a:lnTo>
                      <a:pt x="64" y="388"/>
                    </a:lnTo>
                    <a:lnTo>
                      <a:pt x="85" y="493"/>
                    </a:lnTo>
                    <a:lnTo>
                      <a:pt x="95" y="367"/>
                    </a:lnTo>
                    <a:lnTo>
                      <a:pt x="95" y="227"/>
                    </a:lnTo>
                    <a:lnTo>
                      <a:pt x="95" y="168"/>
                    </a:lnTo>
                    <a:lnTo>
                      <a:pt x="70" y="86"/>
                    </a:lnTo>
                    <a:lnTo>
                      <a:pt x="24" y="33"/>
                    </a:lnTo>
                    <a:lnTo>
                      <a:pt x="0" y="0"/>
                    </a:lnTo>
                    <a:lnTo>
                      <a:pt x="5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483" name="Freeform 142"/>
              <p:cNvSpPr>
                <a:spLocks/>
              </p:cNvSpPr>
              <p:nvPr/>
            </p:nvSpPr>
            <p:spPr bwMode="auto">
              <a:xfrm>
                <a:off x="2140" y="3623"/>
                <a:ext cx="142" cy="168"/>
              </a:xfrm>
              <a:custGeom>
                <a:avLst/>
                <a:gdLst>
                  <a:gd name="T0" fmla="*/ 2 w 287"/>
                  <a:gd name="T1" fmla="*/ 3 h 337"/>
                  <a:gd name="T2" fmla="*/ 5 w 287"/>
                  <a:gd name="T3" fmla="*/ 2 h 337"/>
                  <a:gd name="T4" fmla="*/ 11 w 287"/>
                  <a:gd name="T5" fmla="*/ 4 h 337"/>
                  <a:gd name="T6" fmla="*/ 16 w 287"/>
                  <a:gd name="T7" fmla="*/ 14 h 337"/>
                  <a:gd name="T8" fmla="*/ 18 w 287"/>
                  <a:gd name="T9" fmla="*/ 21 h 337"/>
                  <a:gd name="T10" fmla="*/ 16 w 287"/>
                  <a:gd name="T11" fmla="*/ 4 h 337"/>
                  <a:gd name="T12" fmla="*/ 11 w 287"/>
                  <a:gd name="T13" fmla="*/ 1 h 337"/>
                  <a:gd name="T14" fmla="*/ 4 w 287"/>
                  <a:gd name="T15" fmla="*/ 0 h 337"/>
                  <a:gd name="T16" fmla="*/ 0 w 287"/>
                  <a:gd name="T17" fmla="*/ 2 h 337"/>
                  <a:gd name="T18" fmla="*/ 2 w 287"/>
                  <a:gd name="T19" fmla="*/ 3 h 337"/>
                  <a:gd name="T20" fmla="*/ 2 w 287"/>
                  <a:gd name="T21" fmla="*/ 3 h 337"/>
                  <a:gd name="T22" fmla="*/ 2 w 287"/>
                  <a:gd name="T23" fmla="*/ 3 h 33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87"/>
                  <a:gd name="T37" fmla="*/ 0 h 337"/>
                  <a:gd name="T38" fmla="*/ 287 w 287"/>
                  <a:gd name="T39" fmla="*/ 337 h 33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87" h="337">
                    <a:moveTo>
                      <a:pt x="27" y="61"/>
                    </a:moveTo>
                    <a:lnTo>
                      <a:pt x="73" y="42"/>
                    </a:lnTo>
                    <a:lnTo>
                      <a:pt x="166" y="71"/>
                    </a:lnTo>
                    <a:lnTo>
                      <a:pt x="251" y="227"/>
                    </a:lnTo>
                    <a:lnTo>
                      <a:pt x="287" y="337"/>
                    </a:lnTo>
                    <a:lnTo>
                      <a:pt x="246" y="65"/>
                    </a:lnTo>
                    <a:lnTo>
                      <a:pt x="162" y="25"/>
                    </a:lnTo>
                    <a:lnTo>
                      <a:pt x="61" y="0"/>
                    </a:lnTo>
                    <a:lnTo>
                      <a:pt x="0" y="35"/>
                    </a:lnTo>
                    <a:lnTo>
                      <a:pt x="27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484" name="Freeform 143"/>
              <p:cNvSpPr>
                <a:spLocks/>
              </p:cNvSpPr>
              <p:nvPr/>
            </p:nvSpPr>
            <p:spPr bwMode="auto">
              <a:xfrm>
                <a:off x="1452" y="2797"/>
                <a:ext cx="706" cy="840"/>
              </a:xfrm>
              <a:custGeom>
                <a:avLst/>
                <a:gdLst>
                  <a:gd name="T0" fmla="*/ 2 w 1412"/>
                  <a:gd name="T1" fmla="*/ 1 h 1681"/>
                  <a:gd name="T2" fmla="*/ 9 w 1412"/>
                  <a:gd name="T3" fmla="*/ 7 h 1681"/>
                  <a:gd name="T4" fmla="*/ 14 w 1412"/>
                  <a:gd name="T5" fmla="*/ 14 h 1681"/>
                  <a:gd name="T6" fmla="*/ 21 w 1412"/>
                  <a:gd name="T7" fmla="*/ 23 h 1681"/>
                  <a:gd name="T8" fmla="*/ 25 w 1412"/>
                  <a:gd name="T9" fmla="*/ 27 h 1681"/>
                  <a:gd name="T10" fmla="*/ 28 w 1412"/>
                  <a:gd name="T11" fmla="*/ 31 h 1681"/>
                  <a:gd name="T12" fmla="*/ 32 w 1412"/>
                  <a:gd name="T13" fmla="*/ 38 h 1681"/>
                  <a:gd name="T14" fmla="*/ 37 w 1412"/>
                  <a:gd name="T15" fmla="*/ 45 h 1681"/>
                  <a:gd name="T16" fmla="*/ 41 w 1412"/>
                  <a:gd name="T17" fmla="*/ 49 h 1681"/>
                  <a:gd name="T18" fmla="*/ 47 w 1412"/>
                  <a:gd name="T19" fmla="*/ 57 h 1681"/>
                  <a:gd name="T20" fmla="*/ 53 w 1412"/>
                  <a:gd name="T21" fmla="*/ 65 h 1681"/>
                  <a:gd name="T22" fmla="*/ 59 w 1412"/>
                  <a:gd name="T23" fmla="*/ 74 h 1681"/>
                  <a:gd name="T24" fmla="*/ 63 w 1412"/>
                  <a:gd name="T25" fmla="*/ 82 h 1681"/>
                  <a:gd name="T26" fmla="*/ 68 w 1412"/>
                  <a:gd name="T27" fmla="*/ 91 h 1681"/>
                  <a:gd name="T28" fmla="*/ 72 w 1412"/>
                  <a:gd name="T29" fmla="*/ 96 h 1681"/>
                  <a:gd name="T30" fmla="*/ 77 w 1412"/>
                  <a:gd name="T31" fmla="*/ 101 h 1681"/>
                  <a:gd name="T32" fmla="*/ 84 w 1412"/>
                  <a:gd name="T33" fmla="*/ 105 h 1681"/>
                  <a:gd name="T34" fmla="*/ 79 w 1412"/>
                  <a:gd name="T35" fmla="*/ 101 h 1681"/>
                  <a:gd name="T36" fmla="*/ 73 w 1412"/>
                  <a:gd name="T37" fmla="*/ 95 h 1681"/>
                  <a:gd name="T38" fmla="*/ 70 w 1412"/>
                  <a:gd name="T39" fmla="*/ 91 h 1681"/>
                  <a:gd name="T40" fmla="*/ 59 w 1412"/>
                  <a:gd name="T41" fmla="*/ 70 h 1681"/>
                  <a:gd name="T42" fmla="*/ 54 w 1412"/>
                  <a:gd name="T43" fmla="*/ 64 h 1681"/>
                  <a:gd name="T44" fmla="*/ 49 w 1412"/>
                  <a:gd name="T45" fmla="*/ 56 h 1681"/>
                  <a:gd name="T46" fmla="*/ 42 w 1412"/>
                  <a:gd name="T47" fmla="*/ 47 h 1681"/>
                  <a:gd name="T48" fmla="*/ 38 w 1412"/>
                  <a:gd name="T49" fmla="*/ 41 h 1681"/>
                  <a:gd name="T50" fmla="*/ 33 w 1412"/>
                  <a:gd name="T51" fmla="*/ 34 h 1681"/>
                  <a:gd name="T52" fmla="*/ 27 w 1412"/>
                  <a:gd name="T53" fmla="*/ 26 h 1681"/>
                  <a:gd name="T54" fmla="*/ 22 w 1412"/>
                  <a:gd name="T55" fmla="*/ 21 h 1681"/>
                  <a:gd name="T56" fmla="*/ 15 w 1412"/>
                  <a:gd name="T57" fmla="*/ 12 h 1681"/>
                  <a:gd name="T58" fmla="*/ 11 w 1412"/>
                  <a:gd name="T59" fmla="*/ 8 h 1681"/>
                  <a:gd name="T60" fmla="*/ 4 w 1412"/>
                  <a:gd name="T61" fmla="*/ 1 h 1681"/>
                  <a:gd name="T62" fmla="*/ 0 w 1412"/>
                  <a:gd name="T63" fmla="*/ 0 h 1681"/>
                  <a:gd name="T64" fmla="*/ 0 w 1412"/>
                  <a:gd name="T65" fmla="*/ 0 h 168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12"/>
                  <a:gd name="T100" fmla="*/ 0 h 1681"/>
                  <a:gd name="T101" fmla="*/ 1412 w 1412"/>
                  <a:gd name="T102" fmla="*/ 1681 h 168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12" h="1681">
                    <a:moveTo>
                      <a:pt x="0" y="0"/>
                    </a:moveTo>
                    <a:lnTo>
                      <a:pt x="26" y="25"/>
                    </a:lnTo>
                    <a:lnTo>
                      <a:pt x="93" y="86"/>
                    </a:lnTo>
                    <a:lnTo>
                      <a:pt x="129" y="122"/>
                    </a:lnTo>
                    <a:lnTo>
                      <a:pt x="165" y="162"/>
                    </a:lnTo>
                    <a:lnTo>
                      <a:pt x="218" y="230"/>
                    </a:lnTo>
                    <a:lnTo>
                      <a:pt x="270" y="301"/>
                    </a:lnTo>
                    <a:lnTo>
                      <a:pt x="334" y="377"/>
                    </a:lnTo>
                    <a:lnTo>
                      <a:pt x="367" y="411"/>
                    </a:lnTo>
                    <a:lnTo>
                      <a:pt x="393" y="439"/>
                    </a:lnTo>
                    <a:lnTo>
                      <a:pt x="418" y="464"/>
                    </a:lnTo>
                    <a:lnTo>
                      <a:pt x="445" y="510"/>
                    </a:lnTo>
                    <a:lnTo>
                      <a:pt x="475" y="557"/>
                    </a:lnTo>
                    <a:lnTo>
                      <a:pt x="509" y="612"/>
                    </a:lnTo>
                    <a:lnTo>
                      <a:pt x="547" y="669"/>
                    </a:lnTo>
                    <a:lnTo>
                      <a:pt x="584" y="725"/>
                    </a:lnTo>
                    <a:lnTo>
                      <a:pt x="616" y="768"/>
                    </a:lnTo>
                    <a:lnTo>
                      <a:pt x="641" y="799"/>
                    </a:lnTo>
                    <a:lnTo>
                      <a:pt x="701" y="871"/>
                    </a:lnTo>
                    <a:lnTo>
                      <a:pt x="743" y="926"/>
                    </a:lnTo>
                    <a:lnTo>
                      <a:pt x="789" y="989"/>
                    </a:lnTo>
                    <a:lnTo>
                      <a:pt x="834" y="1052"/>
                    </a:lnTo>
                    <a:lnTo>
                      <a:pt x="876" y="1109"/>
                    </a:lnTo>
                    <a:lnTo>
                      <a:pt x="931" y="1194"/>
                    </a:lnTo>
                    <a:lnTo>
                      <a:pt x="964" y="1253"/>
                    </a:lnTo>
                    <a:lnTo>
                      <a:pt x="1002" y="1320"/>
                    </a:lnTo>
                    <a:lnTo>
                      <a:pt x="1057" y="1424"/>
                    </a:lnTo>
                    <a:lnTo>
                      <a:pt x="1078" y="1462"/>
                    </a:lnTo>
                    <a:lnTo>
                      <a:pt x="1110" y="1504"/>
                    </a:lnTo>
                    <a:lnTo>
                      <a:pt x="1148" y="1548"/>
                    </a:lnTo>
                    <a:lnTo>
                      <a:pt x="1186" y="1589"/>
                    </a:lnTo>
                    <a:lnTo>
                      <a:pt x="1232" y="1628"/>
                    </a:lnTo>
                    <a:lnTo>
                      <a:pt x="1281" y="1656"/>
                    </a:lnTo>
                    <a:lnTo>
                      <a:pt x="1336" y="1681"/>
                    </a:lnTo>
                    <a:lnTo>
                      <a:pt x="1412" y="1681"/>
                    </a:lnTo>
                    <a:lnTo>
                      <a:pt x="1251" y="1629"/>
                    </a:lnTo>
                    <a:lnTo>
                      <a:pt x="1211" y="1582"/>
                    </a:lnTo>
                    <a:lnTo>
                      <a:pt x="1163" y="1527"/>
                    </a:lnTo>
                    <a:lnTo>
                      <a:pt x="1123" y="1479"/>
                    </a:lnTo>
                    <a:lnTo>
                      <a:pt x="1106" y="1460"/>
                    </a:lnTo>
                    <a:lnTo>
                      <a:pt x="960" y="1185"/>
                    </a:lnTo>
                    <a:lnTo>
                      <a:pt x="930" y="1135"/>
                    </a:lnTo>
                    <a:lnTo>
                      <a:pt x="897" y="1086"/>
                    </a:lnTo>
                    <a:lnTo>
                      <a:pt x="857" y="1027"/>
                    </a:lnTo>
                    <a:lnTo>
                      <a:pt x="817" y="966"/>
                    </a:lnTo>
                    <a:lnTo>
                      <a:pt x="777" y="911"/>
                    </a:lnTo>
                    <a:lnTo>
                      <a:pt x="720" y="842"/>
                    </a:lnTo>
                    <a:lnTo>
                      <a:pt x="658" y="766"/>
                    </a:lnTo>
                    <a:lnTo>
                      <a:pt x="627" y="715"/>
                    </a:lnTo>
                    <a:lnTo>
                      <a:pt x="595" y="662"/>
                    </a:lnTo>
                    <a:lnTo>
                      <a:pt x="549" y="593"/>
                    </a:lnTo>
                    <a:lnTo>
                      <a:pt x="519" y="552"/>
                    </a:lnTo>
                    <a:lnTo>
                      <a:pt x="488" y="508"/>
                    </a:lnTo>
                    <a:lnTo>
                      <a:pt x="430" y="430"/>
                    </a:lnTo>
                    <a:lnTo>
                      <a:pt x="390" y="381"/>
                    </a:lnTo>
                    <a:lnTo>
                      <a:pt x="350" y="343"/>
                    </a:lnTo>
                    <a:lnTo>
                      <a:pt x="296" y="287"/>
                    </a:lnTo>
                    <a:lnTo>
                      <a:pt x="230" y="200"/>
                    </a:lnTo>
                    <a:lnTo>
                      <a:pt x="211" y="175"/>
                    </a:lnTo>
                    <a:lnTo>
                      <a:pt x="171" y="139"/>
                    </a:lnTo>
                    <a:lnTo>
                      <a:pt x="99" y="71"/>
                    </a:lnTo>
                    <a:lnTo>
                      <a:pt x="59" y="21"/>
                    </a:lnTo>
                    <a:lnTo>
                      <a:pt x="2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485" name="Freeform 144"/>
              <p:cNvSpPr>
                <a:spLocks/>
              </p:cNvSpPr>
              <p:nvPr/>
            </p:nvSpPr>
            <p:spPr bwMode="auto">
              <a:xfrm>
                <a:off x="1066" y="2661"/>
                <a:ext cx="327" cy="219"/>
              </a:xfrm>
              <a:custGeom>
                <a:avLst/>
                <a:gdLst>
                  <a:gd name="T0" fmla="*/ 0 w 660"/>
                  <a:gd name="T1" fmla="*/ 1 h 441"/>
                  <a:gd name="T2" fmla="*/ 2 w 660"/>
                  <a:gd name="T3" fmla="*/ 2 h 441"/>
                  <a:gd name="T4" fmla="*/ 6 w 660"/>
                  <a:gd name="T5" fmla="*/ 5 h 441"/>
                  <a:gd name="T6" fmla="*/ 8 w 660"/>
                  <a:gd name="T7" fmla="*/ 7 h 441"/>
                  <a:gd name="T8" fmla="*/ 11 w 660"/>
                  <a:gd name="T9" fmla="*/ 9 h 441"/>
                  <a:gd name="T10" fmla="*/ 15 w 660"/>
                  <a:gd name="T11" fmla="*/ 12 h 441"/>
                  <a:gd name="T12" fmla="*/ 20 w 660"/>
                  <a:gd name="T13" fmla="*/ 15 h 441"/>
                  <a:gd name="T14" fmla="*/ 24 w 660"/>
                  <a:gd name="T15" fmla="*/ 17 h 441"/>
                  <a:gd name="T16" fmla="*/ 27 w 660"/>
                  <a:gd name="T17" fmla="*/ 19 h 441"/>
                  <a:gd name="T18" fmla="*/ 31 w 660"/>
                  <a:gd name="T19" fmla="*/ 21 h 441"/>
                  <a:gd name="T20" fmla="*/ 34 w 660"/>
                  <a:gd name="T21" fmla="*/ 23 h 441"/>
                  <a:gd name="T22" fmla="*/ 38 w 660"/>
                  <a:gd name="T23" fmla="*/ 26 h 441"/>
                  <a:gd name="T24" fmla="*/ 42 w 660"/>
                  <a:gd name="T25" fmla="*/ 27 h 441"/>
                  <a:gd name="T26" fmla="*/ 40 w 660"/>
                  <a:gd name="T27" fmla="*/ 25 h 441"/>
                  <a:gd name="T28" fmla="*/ 26 w 660"/>
                  <a:gd name="T29" fmla="*/ 17 h 441"/>
                  <a:gd name="T30" fmla="*/ 24 w 660"/>
                  <a:gd name="T31" fmla="*/ 16 h 441"/>
                  <a:gd name="T32" fmla="*/ 20 w 660"/>
                  <a:gd name="T33" fmla="*/ 13 h 441"/>
                  <a:gd name="T34" fmla="*/ 15 w 660"/>
                  <a:gd name="T35" fmla="*/ 10 h 441"/>
                  <a:gd name="T36" fmla="*/ 11 w 660"/>
                  <a:gd name="T37" fmla="*/ 7 h 441"/>
                  <a:gd name="T38" fmla="*/ 7 w 660"/>
                  <a:gd name="T39" fmla="*/ 5 h 441"/>
                  <a:gd name="T40" fmla="*/ 4 w 660"/>
                  <a:gd name="T41" fmla="*/ 2 h 441"/>
                  <a:gd name="T42" fmla="*/ 1 w 660"/>
                  <a:gd name="T43" fmla="*/ 0 h 441"/>
                  <a:gd name="T44" fmla="*/ 0 w 660"/>
                  <a:gd name="T45" fmla="*/ 1 h 441"/>
                  <a:gd name="T46" fmla="*/ 0 w 660"/>
                  <a:gd name="T47" fmla="*/ 1 h 441"/>
                  <a:gd name="T48" fmla="*/ 0 w 660"/>
                  <a:gd name="T49" fmla="*/ 1 h 44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60"/>
                  <a:gd name="T76" fmla="*/ 0 h 441"/>
                  <a:gd name="T77" fmla="*/ 660 w 660"/>
                  <a:gd name="T78" fmla="*/ 441 h 44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60" h="441">
                    <a:moveTo>
                      <a:pt x="0" y="21"/>
                    </a:moveTo>
                    <a:lnTo>
                      <a:pt x="25" y="43"/>
                    </a:lnTo>
                    <a:lnTo>
                      <a:pt x="89" y="95"/>
                    </a:lnTo>
                    <a:lnTo>
                      <a:pt x="125" y="125"/>
                    </a:lnTo>
                    <a:lnTo>
                      <a:pt x="164" y="156"/>
                    </a:lnTo>
                    <a:lnTo>
                      <a:pt x="230" y="201"/>
                    </a:lnTo>
                    <a:lnTo>
                      <a:pt x="314" y="249"/>
                    </a:lnTo>
                    <a:lnTo>
                      <a:pt x="369" y="281"/>
                    </a:lnTo>
                    <a:lnTo>
                      <a:pt x="430" y="317"/>
                    </a:lnTo>
                    <a:lnTo>
                      <a:pt x="489" y="351"/>
                    </a:lnTo>
                    <a:lnTo>
                      <a:pt x="542" y="382"/>
                    </a:lnTo>
                    <a:lnTo>
                      <a:pt x="606" y="418"/>
                    </a:lnTo>
                    <a:lnTo>
                      <a:pt x="660" y="441"/>
                    </a:lnTo>
                    <a:lnTo>
                      <a:pt x="635" y="406"/>
                    </a:lnTo>
                    <a:lnTo>
                      <a:pt x="413" y="273"/>
                    </a:lnTo>
                    <a:lnTo>
                      <a:pt x="384" y="258"/>
                    </a:lnTo>
                    <a:lnTo>
                      <a:pt x="314" y="220"/>
                    </a:lnTo>
                    <a:lnTo>
                      <a:pt x="232" y="173"/>
                    </a:lnTo>
                    <a:lnTo>
                      <a:pt x="162" y="125"/>
                    </a:lnTo>
                    <a:lnTo>
                      <a:pt x="110" y="83"/>
                    </a:lnTo>
                    <a:lnTo>
                      <a:pt x="63" y="42"/>
                    </a:lnTo>
                    <a:lnTo>
                      <a:pt x="15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486" name="Freeform 145"/>
              <p:cNvSpPr>
                <a:spLocks/>
              </p:cNvSpPr>
              <p:nvPr/>
            </p:nvSpPr>
            <p:spPr bwMode="auto">
              <a:xfrm>
                <a:off x="1225" y="2648"/>
                <a:ext cx="150" cy="72"/>
              </a:xfrm>
              <a:custGeom>
                <a:avLst/>
                <a:gdLst>
                  <a:gd name="T0" fmla="*/ 0 w 301"/>
                  <a:gd name="T1" fmla="*/ 1 h 146"/>
                  <a:gd name="T2" fmla="*/ 7 w 301"/>
                  <a:gd name="T3" fmla="*/ 4 h 146"/>
                  <a:gd name="T4" fmla="*/ 12 w 301"/>
                  <a:gd name="T5" fmla="*/ 6 h 146"/>
                  <a:gd name="T6" fmla="*/ 15 w 301"/>
                  <a:gd name="T7" fmla="*/ 7 h 146"/>
                  <a:gd name="T8" fmla="*/ 18 w 301"/>
                  <a:gd name="T9" fmla="*/ 10 h 146"/>
                  <a:gd name="T10" fmla="*/ 18 w 301"/>
                  <a:gd name="T11" fmla="*/ 7 h 146"/>
                  <a:gd name="T12" fmla="*/ 15 w 301"/>
                  <a:gd name="T13" fmla="*/ 6 h 146"/>
                  <a:gd name="T14" fmla="*/ 10 w 301"/>
                  <a:gd name="T15" fmla="*/ 3 h 146"/>
                  <a:gd name="T16" fmla="*/ 4 w 301"/>
                  <a:gd name="T17" fmla="*/ 2 h 146"/>
                  <a:gd name="T18" fmla="*/ 1 w 301"/>
                  <a:gd name="T19" fmla="*/ 0 h 146"/>
                  <a:gd name="T20" fmla="*/ 0 w 301"/>
                  <a:gd name="T21" fmla="*/ 1 h 146"/>
                  <a:gd name="T22" fmla="*/ 0 w 301"/>
                  <a:gd name="T23" fmla="*/ 1 h 146"/>
                  <a:gd name="T24" fmla="*/ 0 w 301"/>
                  <a:gd name="T25" fmla="*/ 1 h 14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01"/>
                  <a:gd name="T40" fmla="*/ 0 h 146"/>
                  <a:gd name="T41" fmla="*/ 301 w 301"/>
                  <a:gd name="T42" fmla="*/ 146 h 14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01" h="146">
                    <a:moveTo>
                      <a:pt x="0" y="11"/>
                    </a:moveTo>
                    <a:lnTo>
                      <a:pt x="115" y="55"/>
                    </a:lnTo>
                    <a:lnTo>
                      <a:pt x="200" y="88"/>
                    </a:lnTo>
                    <a:lnTo>
                      <a:pt x="251" y="112"/>
                    </a:lnTo>
                    <a:lnTo>
                      <a:pt x="301" y="146"/>
                    </a:lnTo>
                    <a:lnTo>
                      <a:pt x="301" y="112"/>
                    </a:lnTo>
                    <a:lnTo>
                      <a:pt x="246" y="84"/>
                    </a:lnTo>
                    <a:lnTo>
                      <a:pt x="160" y="48"/>
                    </a:lnTo>
                    <a:lnTo>
                      <a:pt x="78" y="19"/>
                    </a:lnTo>
                    <a:lnTo>
                      <a:pt x="23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487" name="Freeform 146"/>
              <p:cNvSpPr>
                <a:spLocks/>
              </p:cNvSpPr>
              <p:nvPr/>
            </p:nvSpPr>
            <p:spPr bwMode="auto">
              <a:xfrm>
                <a:off x="3045" y="3457"/>
                <a:ext cx="98" cy="564"/>
              </a:xfrm>
              <a:custGeom>
                <a:avLst/>
                <a:gdLst>
                  <a:gd name="T0" fmla="*/ 0 w 196"/>
                  <a:gd name="T1" fmla="*/ 0 h 1132"/>
                  <a:gd name="T2" fmla="*/ 1 w 196"/>
                  <a:gd name="T3" fmla="*/ 15 h 1132"/>
                  <a:gd name="T4" fmla="*/ 3 w 196"/>
                  <a:gd name="T5" fmla="*/ 35 h 1132"/>
                  <a:gd name="T6" fmla="*/ 5 w 196"/>
                  <a:gd name="T7" fmla="*/ 45 h 1132"/>
                  <a:gd name="T8" fmla="*/ 7 w 196"/>
                  <a:gd name="T9" fmla="*/ 56 h 1132"/>
                  <a:gd name="T10" fmla="*/ 10 w 196"/>
                  <a:gd name="T11" fmla="*/ 67 h 1132"/>
                  <a:gd name="T12" fmla="*/ 11 w 196"/>
                  <a:gd name="T13" fmla="*/ 71 h 1132"/>
                  <a:gd name="T14" fmla="*/ 13 w 196"/>
                  <a:gd name="T15" fmla="*/ 71 h 1132"/>
                  <a:gd name="T16" fmla="*/ 11 w 196"/>
                  <a:gd name="T17" fmla="*/ 67 h 1132"/>
                  <a:gd name="T18" fmla="*/ 9 w 196"/>
                  <a:gd name="T19" fmla="*/ 56 h 1132"/>
                  <a:gd name="T20" fmla="*/ 6 w 196"/>
                  <a:gd name="T21" fmla="*/ 44 h 1132"/>
                  <a:gd name="T22" fmla="*/ 5 w 196"/>
                  <a:gd name="T23" fmla="*/ 37 h 1132"/>
                  <a:gd name="T24" fmla="*/ 4 w 196"/>
                  <a:gd name="T25" fmla="*/ 25 h 1132"/>
                  <a:gd name="T26" fmla="*/ 3 w 196"/>
                  <a:gd name="T27" fmla="*/ 12 h 1132"/>
                  <a:gd name="T28" fmla="*/ 2 w 196"/>
                  <a:gd name="T29" fmla="*/ 4 h 1132"/>
                  <a:gd name="T30" fmla="*/ 0 w 196"/>
                  <a:gd name="T31" fmla="*/ 0 h 1132"/>
                  <a:gd name="T32" fmla="*/ 0 w 196"/>
                  <a:gd name="T33" fmla="*/ 0 h 1132"/>
                  <a:gd name="T34" fmla="*/ 0 w 196"/>
                  <a:gd name="T35" fmla="*/ 0 h 113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96"/>
                  <a:gd name="T55" fmla="*/ 0 h 1132"/>
                  <a:gd name="T56" fmla="*/ 196 w 196"/>
                  <a:gd name="T57" fmla="*/ 1132 h 113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96" h="1132">
                    <a:moveTo>
                      <a:pt x="0" y="0"/>
                    </a:moveTo>
                    <a:lnTo>
                      <a:pt x="8" y="226"/>
                    </a:lnTo>
                    <a:lnTo>
                      <a:pt x="34" y="557"/>
                    </a:lnTo>
                    <a:lnTo>
                      <a:pt x="65" y="705"/>
                    </a:lnTo>
                    <a:lnTo>
                      <a:pt x="109" y="895"/>
                    </a:lnTo>
                    <a:lnTo>
                      <a:pt x="148" y="1058"/>
                    </a:lnTo>
                    <a:lnTo>
                      <a:pt x="164" y="1127"/>
                    </a:lnTo>
                    <a:lnTo>
                      <a:pt x="196" y="1132"/>
                    </a:lnTo>
                    <a:lnTo>
                      <a:pt x="175" y="1056"/>
                    </a:lnTo>
                    <a:lnTo>
                      <a:pt x="131" y="883"/>
                    </a:lnTo>
                    <a:lnTo>
                      <a:pt x="90" y="697"/>
                    </a:lnTo>
                    <a:lnTo>
                      <a:pt x="69" y="581"/>
                    </a:lnTo>
                    <a:lnTo>
                      <a:pt x="53" y="389"/>
                    </a:lnTo>
                    <a:lnTo>
                      <a:pt x="34" y="190"/>
                    </a:lnTo>
                    <a:lnTo>
                      <a:pt x="32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488" name="Freeform 147"/>
              <p:cNvSpPr>
                <a:spLocks/>
              </p:cNvSpPr>
              <p:nvPr/>
            </p:nvSpPr>
            <p:spPr bwMode="auto">
              <a:xfrm>
                <a:off x="1197" y="3596"/>
                <a:ext cx="165" cy="147"/>
              </a:xfrm>
              <a:custGeom>
                <a:avLst/>
                <a:gdLst>
                  <a:gd name="T0" fmla="*/ 10 w 331"/>
                  <a:gd name="T1" fmla="*/ 12 h 295"/>
                  <a:gd name="T2" fmla="*/ 15 w 331"/>
                  <a:gd name="T3" fmla="*/ 12 h 295"/>
                  <a:gd name="T4" fmla="*/ 21 w 331"/>
                  <a:gd name="T5" fmla="*/ 9 h 295"/>
                  <a:gd name="T6" fmla="*/ 20 w 331"/>
                  <a:gd name="T7" fmla="*/ 10 h 295"/>
                  <a:gd name="T8" fmla="*/ 17 w 331"/>
                  <a:gd name="T9" fmla="*/ 12 h 295"/>
                  <a:gd name="T10" fmla="*/ 15 w 331"/>
                  <a:gd name="T11" fmla="*/ 14 h 295"/>
                  <a:gd name="T12" fmla="*/ 13 w 331"/>
                  <a:gd name="T13" fmla="*/ 16 h 295"/>
                  <a:gd name="T14" fmla="*/ 6 w 331"/>
                  <a:gd name="T15" fmla="*/ 18 h 295"/>
                  <a:gd name="T16" fmla="*/ 0 w 331"/>
                  <a:gd name="T17" fmla="*/ 18 h 295"/>
                  <a:gd name="T18" fmla="*/ 5 w 331"/>
                  <a:gd name="T19" fmla="*/ 15 h 295"/>
                  <a:gd name="T20" fmla="*/ 7 w 331"/>
                  <a:gd name="T21" fmla="*/ 13 h 295"/>
                  <a:gd name="T22" fmla="*/ 6 w 331"/>
                  <a:gd name="T23" fmla="*/ 4 h 295"/>
                  <a:gd name="T24" fmla="*/ 5 w 331"/>
                  <a:gd name="T25" fmla="*/ 0 h 295"/>
                  <a:gd name="T26" fmla="*/ 6 w 331"/>
                  <a:gd name="T27" fmla="*/ 2 h 295"/>
                  <a:gd name="T28" fmla="*/ 8 w 331"/>
                  <a:gd name="T29" fmla="*/ 6 h 295"/>
                  <a:gd name="T30" fmla="*/ 10 w 331"/>
                  <a:gd name="T31" fmla="*/ 12 h 295"/>
                  <a:gd name="T32" fmla="*/ 10 w 331"/>
                  <a:gd name="T33" fmla="*/ 12 h 295"/>
                  <a:gd name="T34" fmla="*/ 10 w 331"/>
                  <a:gd name="T35" fmla="*/ 12 h 29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31"/>
                  <a:gd name="T55" fmla="*/ 0 h 295"/>
                  <a:gd name="T56" fmla="*/ 331 w 331"/>
                  <a:gd name="T57" fmla="*/ 295 h 29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31" h="295">
                    <a:moveTo>
                      <a:pt x="149" y="200"/>
                    </a:moveTo>
                    <a:lnTo>
                      <a:pt x="227" y="200"/>
                    </a:lnTo>
                    <a:lnTo>
                      <a:pt x="331" y="146"/>
                    </a:lnTo>
                    <a:lnTo>
                      <a:pt x="312" y="162"/>
                    </a:lnTo>
                    <a:lnTo>
                      <a:pt x="268" y="198"/>
                    </a:lnTo>
                    <a:lnTo>
                      <a:pt x="225" y="238"/>
                    </a:lnTo>
                    <a:lnTo>
                      <a:pt x="200" y="268"/>
                    </a:lnTo>
                    <a:lnTo>
                      <a:pt x="88" y="295"/>
                    </a:lnTo>
                    <a:lnTo>
                      <a:pt x="0" y="295"/>
                    </a:lnTo>
                    <a:lnTo>
                      <a:pt x="65" y="253"/>
                    </a:lnTo>
                    <a:lnTo>
                      <a:pt x="109" y="217"/>
                    </a:lnTo>
                    <a:lnTo>
                      <a:pt x="88" y="70"/>
                    </a:lnTo>
                    <a:lnTo>
                      <a:pt x="65" y="0"/>
                    </a:lnTo>
                    <a:lnTo>
                      <a:pt x="88" y="38"/>
                    </a:lnTo>
                    <a:lnTo>
                      <a:pt x="120" y="103"/>
                    </a:lnTo>
                    <a:lnTo>
                      <a:pt x="149" y="2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489" name="Freeform 148"/>
              <p:cNvSpPr>
                <a:spLocks/>
              </p:cNvSpPr>
              <p:nvPr/>
            </p:nvSpPr>
            <p:spPr bwMode="auto">
              <a:xfrm>
                <a:off x="1118" y="3568"/>
                <a:ext cx="73" cy="179"/>
              </a:xfrm>
              <a:custGeom>
                <a:avLst/>
                <a:gdLst>
                  <a:gd name="T0" fmla="*/ 2 w 146"/>
                  <a:gd name="T1" fmla="*/ 0 h 356"/>
                  <a:gd name="T2" fmla="*/ 3 w 146"/>
                  <a:gd name="T3" fmla="*/ 12 h 356"/>
                  <a:gd name="T4" fmla="*/ 5 w 146"/>
                  <a:gd name="T5" fmla="*/ 15 h 356"/>
                  <a:gd name="T6" fmla="*/ 7 w 146"/>
                  <a:gd name="T7" fmla="*/ 18 h 356"/>
                  <a:gd name="T8" fmla="*/ 10 w 146"/>
                  <a:gd name="T9" fmla="*/ 22 h 356"/>
                  <a:gd name="T10" fmla="*/ 5 w 146"/>
                  <a:gd name="T11" fmla="*/ 18 h 356"/>
                  <a:gd name="T12" fmla="*/ 0 w 146"/>
                  <a:gd name="T13" fmla="*/ 9 h 356"/>
                  <a:gd name="T14" fmla="*/ 1 w 146"/>
                  <a:gd name="T15" fmla="*/ 1 h 356"/>
                  <a:gd name="T16" fmla="*/ 2 w 146"/>
                  <a:gd name="T17" fmla="*/ 0 h 356"/>
                  <a:gd name="T18" fmla="*/ 2 w 146"/>
                  <a:gd name="T19" fmla="*/ 0 h 356"/>
                  <a:gd name="T20" fmla="*/ 2 w 146"/>
                  <a:gd name="T21" fmla="*/ 0 h 3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6"/>
                  <a:gd name="T34" fmla="*/ 0 h 356"/>
                  <a:gd name="T35" fmla="*/ 146 w 146"/>
                  <a:gd name="T36" fmla="*/ 356 h 35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6" h="356">
                    <a:moveTo>
                      <a:pt x="24" y="0"/>
                    </a:moveTo>
                    <a:lnTo>
                      <a:pt x="45" y="205"/>
                    </a:lnTo>
                    <a:lnTo>
                      <a:pt x="72" y="251"/>
                    </a:lnTo>
                    <a:lnTo>
                      <a:pt x="104" y="300"/>
                    </a:lnTo>
                    <a:lnTo>
                      <a:pt x="146" y="356"/>
                    </a:lnTo>
                    <a:lnTo>
                      <a:pt x="68" y="289"/>
                    </a:lnTo>
                    <a:lnTo>
                      <a:pt x="0" y="156"/>
                    </a:lnTo>
                    <a:lnTo>
                      <a:pt x="7" y="19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490" name="Freeform 149"/>
              <p:cNvSpPr>
                <a:spLocks/>
              </p:cNvSpPr>
              <p:nvPr/>
            </p:nvSpPr>
            <p:spPr bwMode="auto">
              <a:xfrm>
                <a:off x="1234" y="2093"/>
                <a:ext cx="101" cy="128"/>
              </a:xfrm>
              <a:custGeom>
                <a:avLst/>
                <a:gdLst>
                  <a:gd name="T0" fmla="*/ 1 w 201"/>
                  <a:gd name="T1" fmla="*/ 1 h 249"/>
                  <a:gd name="T2" fmla="*/ 0 w 201"/>
                  <a:gd name="T3" fmla="*/ 3 h 249"/>
                  <a:gd name="T4" fmla="*/ 1 w 201"/>
                  <a:gd name="T5" fmla="*/ 6 h 249"/>
                  <a:gd name="T6" fmla="*/ 3 w 201"/>
                  <a:gd name="T7" fmla="*/ 7 h 249"/>
                  <a:gd name="T8" fmla="*/ 4 w 201"/>
                  <a:gd name="T9" fmla="*/ 10 h 249"/>
                  <a:gd name="T10" fmla="*/ 4 w 201"/>
                  <a:gd name="T11" fmla="*/ 13 h 249"/>
                  <a:gd name="T12" fmla="*/ 2 w 201"/>
                  <a:gd name="T13" fmla="*/ 16 h 249"/>
                  <a:gd name="T14" fmla="*/ 7 w 201"/>
                  <a:gd name="T15" fmla="*/ 16 h 249"/>
                  <a:gd name="T16" fmla="*/ 10 w 201"/>
                  <a:gd name="T17" fmla="*/ 14 h 249"/>
                  <a:gd name="T18" fmla="*/ 13 w 201"/>
                  <a:gd name="T19" fmla="*/ 13 h 249"/>
                  <a:gd name="T20" fmla="*/ 11 w 201"/>
                  <a:gd name="T21" fmla="*/ 11 h 249"/>
                  <a:gd name="T22" fmla="*/ 9 w 201"/>
                  <a:gd name="T23" fmla="*/ 9 h 249"/>
                  <a:gd name="T24" fmla="*/ 7 w 201"/>
                  <a:gd name="T25" fmla="*/ 8 h 249"/>
                  <a:gd name="T26" fmla="*/ 7 w 201"/>
                  <a:gd name="T27" fmla="*/ 7 h 249"/>
                  <a:gd name="T28" fmla="*/ 10 w 201"/>
                  <a:gd name="T29" fmla="*/ 5 h 249"/>
                  <a:gd name="T30" fmla="*/ 9 w 201"/>
                  <a:gd name="T31" fmla="*/ 2 h 249"/>
                  <a:gd name="T32" fmla="*/ 7 w 201"/>
                  <a:gd name="T33" fmla="*/ 0 h 249"/>
                  <a:gd name="T34" fmla="*/ 1 w 201"/>
                  <a:gd name="T35" fmla="*/ 1 h 249"/>
                  <a:gd name="T36" fmla="*/ 1 w 201"/>
                  <a:gd name="T37" fmla="*/ 1 h 249"/>
                  <a:gd name="T38" fmla="*/ 1 w 201"/>
                  <a:gd name="T39" fmla="*/ 1 h 24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01"/>
                  <a:gd name="T61" fmla="*/ 0 h 249"/>
                  <a:gd name="T62" fmla="*/ 201 w 201"/>
                  <a:gd name="T63" fmla="*/ 249 h 24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01" h="249">
                    <a:moveTo>
                      <a:pt x="7" y="4"/>
                    </a:moveTo>
                    <a:lnTo>
                      <a:pt x="0" y="44"/>
                    </a:lnTo>
                    <a:lnTo>
                      <a:pt x="5" y="85"/>
                    </a:lnTo>
                    <a:lnTo>
                      <a:pt x="34" y="112"/>
                    </a:lnTo>
                    <a:lnTo>
                      <a:pt x="58" y="160"/>
                    </a:lnTo>
                    <a:lnTo>
                      <a:pt x="55" y="201"/>
                    </a:lnTo>
                    <a:lnTo>
                      <a:pt x="28" y="249"/>
                    </a:lnTo>
                    <a:lnTo>
                      <a:pt x="104" y="249"/>
                    </a:lnTo>
                    <a:lnTo>
                      <a:pt x="152" y="209"/>
                    </a:lnTo>
                    <a:lnTo>
                      <a:pt x="201" y="201"/>
                    </a:lnTo>
                    <a:lnTo>
                      <a:pt x="173" y="173"/>
                    </a:lnTo>
                    <a:lnTo>
                      <a:pt x="129" y="142"/>
                    </a:lnTo>
                    <a:lnTo>
                      <a:pt x="110" y="125"/>
                    </a:lnTo>
                    <a:lnTo>
                      <a:pt x="112" y="104"/>
                    </a:lnTo>
                    <a:lnTo>
                      <a:pt x="146" y="65"/>
                    </a:lnTo>
                    <a:lnTo>
                      <a:pt x="136" y="21"/>
                    </a:lnTo>
                    <a:lnTo>
                      <a:pt x="104" y="0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491" name="Freeform 150"/>
              <p:cNvSpPr>
                <a:spLocks/>
              </p:cNvSpPr>
              <p:nvPr/>
            </p:nvSpPr>
            <p:spPr bwMode="auto">
              <a:xfrm>
                <a:off x="1251" y="2284"/>
                <a:ext cx="71" cy="90"/>
              </a:xfrm>
              <a:custGeom>
                <a:avLst/>
                <a:gdLst>
                  <a:gd name="T0" fmla="*/ 2 w 140"/>
                  <a:gd name="T1" fmla="*/ 0 h 181"/>
                  <a:gd name="T2" fmla="*/ 3 w 140"/>
                  <a:gd name="T3" fmla="*/ 0 h 181"/>
                  <a:gd name="T4" fmla="*/ 6 w 140"/>
                  <a:gd name="T5" fmla="*/ 2 h 181"/>
                  <a:gd name="T6" fmla="*/ 9 w 140"/>
                  <a:gd name="T7" fmla="*/ 4 h 181"/>
                  <a:gd name="T8" fmla="*/ 7 w 140"/>
                  <a:gd name="T9" fmla="*/ 8 h 181"/>
                  <a:gd name="T10" fmla="*/ 8 w 140"/>
                  <a:gd name="T11" fmla="*/ 10 h 181"/>
                  <a:gd name="T12" fmla="*/ 8 w 140"/>
                  <a:gd name="T13" fmla="*/ 11 h 181"/>
                  <a:gd name="T14" fmla="*/ 4 w 140"/>
                  <a:gd name="T15" fmla="*/ 9 h 181"/>
                  <a:gd name="T16" fmla="*/ 2 w 140"/>
                  <a:gd name="T17" fmla="*/ 7 h 181"/>
                  <a:gd name="T18" fmla="*/ 0 w 140"/>
                  <a:gd name="T19" fmla="*/ 3 h 181"/>
                  <a:gd name="T20" fmla="*/ 1 w 140"/>
                  <a:gd name="T21" fmla="*/ 0 h 181"/>
                  <a:gd name="T22" fmla="*/ 2 w 140"/>
                  <a:gd name="T23" fmla="*/ 0 h 181"/>
                  <a:gd name="T24" fmla="*/ 2 w 140"/>
                  <a:gd name="T25" fmla="*/ 0 h 181"/>
                  <a:gd name="T26" fmla="*/ 2 w 140"/>
                  <a:gd name="T27" fmla="*/ 0 h 18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0"/>
                  <a:gd name="T43" fmla="*/ 0 h 181"/>
                  <a:gd name="T44" fmla="*/ 140 w 140"/>
                  <a:gd name="T45" fmla="*/ 181 h 18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0" h="181">
                    <a:moveTo>
                      <a:pt x="26" y="0"/>
                    </a:moveTo>
                    <a:lnTo>
                      <a:pt x="38" y="15"/>
                    </a:lnTo>
                    <a:lnTo>
                      <a:pt x="80" y="46"/>
                    </a:lnTo>
                    <a:lnTo>
                      <a:pt x="140" y="70"/>
                    </a:lnTo>
                    <a:lnTo>
                      <a:pt x="104" y="133"/>
                    </a:lnTo>
                    <a:lnTo>
                      <a:pt x="116" y="167"/>
                    </a:lnTo>
                    <a:lnTo>
                      <a:pt x="123" y="181"/>
                    </a:lnTo>
                    <a:lnTo>
                      <a:pt x="61" y="156"/>
                    </a:lnTo>
                    <a:lnTo>
                      <a:pt x="24" y="122"/>
                    </a:lnTo>
                    <a:lnTo>
                      <a:pt x="0" y="59"/>
                    </a:lnTo>
                    <a:lnTo>
                      <a:pt x="5" y="6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B5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492" name="Freeform 151"/>
              <p:cNvSpPr>
                <a:spLocks/>
              </p:cNvSpPr>
              <p:nvPr/>
            </p:nvSpPr>
            <p:spPr bwMode="auto">
              <a:xfrm>
                <a:off x="1142" y="2190"/>
                <a:ext cx="57" cy="44"/>
              </a:xfrm>
              <a:custGeom>
                <a:avLst/>
                <a:gdLst>
                  <a:gd name="T0" fmla="*/ 4 w 116"/>
                  <a:gd name="T1" fmla="*/ 0 h 87"/>
                  <a:gd name="T2" fmla="*/ 8 w 116"/>
                  <a:gd name="T3" fmla="*/ 4 h 87"/>
                  <a:gd name="T4" fmla="*/ 7 w 116"/>
                  <a:gd name="T5" fmla="*/ 6 h 87"/>
                  <a:gd name="T6" fmla="*/ 6 w 116"/>
                  <a:gd name="T7" fmla="*/ 6 h 87"/>
                  <a:gd name="T8" fmla="*/ 2 w 116"/>
                  <a:gd name="T9" fmla="*/ 5 h 87"/>
                  <a:gd name="T10" fmla="*/ 0 w 116"/>
                  <a:gd name="T11" fmla="*/ 3 h 87"/>
                  <a:gd name="T12" fmla="*/ 1 w 116"/>
                  <a:gd name="T13" fmla="*/ 2 h 87"/>
                  <a:gd name="T14" fmla="*/ 2 w 116"/>
                  <a:gd name="T15" fmla="*/ 1 h 87"/>
                  <a:gd name="T16" fmla="*/ 4 w 116"/>
                  <a:gd name="T17" fmla="*/ 0 h 87"/>
                  <a:gd name="T18" fmla="*/ 4 w 116"/>
                  <a:gd name="T19" fmla="*/ 0 h 87"/>
                  <a:gd name="T20" fmla="*/ 4 w 116"/>
                  <a:gd name="T21" fmla="*/ 0 h 8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6"/>
                  <a:gd name="T34" fmla="*/ 0 h 87"/>
                  <a:gd name="T35" fmla="*/ 116 w 116"/>
                  <a:gd name="T36" fmla="*/ 87 h 8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6" h="87">
                    <a:moveTo>
                      <a:pt x="61" y="0"/>
                    </a:moveTo>
                    <a:lnTo>
                      <a:pt x="116" y="63"/>
                    </a:lnTo>
                    <a:lnTo>
                      <a:pt x="101" y="87"/>
                    </a:lnTo>
                    <a:lnTo>
                      <a:pt x="82" y="85"/>
                    </a:lnTo>
                    <a:lnTo>
                      <a:pt x="21" y="78"/>
                    </a:lnTo>
                    <a:lnTo>
                      <a:pt x="0" y="34"/>
                    </a:lnTo>
                    <a:lnTo>
                      <a:pt x="6" y="17"/>
                    </a:lnTo>
                    <a:lnTo>
                      <a:pt x="27" y="7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493" name="Freeform 152"/>
              <p:cNvSpPr>
                <a:spLocks/>
              </p:cNvSpPr>
              <p:nvPr/>
            </p:nvSpPr>
            <p:spPr bwMode="auto">
              <a:xfrm>
                <a:off x="1214" y="2277"/>
                <a:ext cx="20" cy="26"/>
              </a:xfrm>
              <a:custGeom>
                <a:avLst/>
                <a:gdLst>
                  <a:gd name="T0" fmla="*/ 0 w 40"/>
                  <a:gd name="T1" fmla="*/ 0 h 53"/>
                  <a:gd name="T2" fmla="*/ 3 w 40"/>
                  <a:gd name="T3" fmla="*/ 0 h 53"/>
                  <a:gd name="T4" fmla="*/ 3 w 40"/>
                  <a:gd name="T5" fmla="*/ 3 h 53"/>
                  <a:gd name="T6" fmla="*/ 1 w 40"/>
                  <a:gd name="T7" fmla="*/ 3 h 53"/>
                  <a:gd name="T8" fmla="*/ 0 w 40"/>
                  <a:gd name="T9" fmla="*/ 0 h 53"/>
                  <a:gd name="T10" fmla="*/ 0 w 40"/>
                  <a:gd name="T11" fmla="*/ 0 h 53"/>
                  <a:gd name="T12" fmla="*/ 0 w 40"/>
                  <a:gd name="T13" fmla="*/ 0 h 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"/>
                  <a:gd name="T22" fmla="*/ 0 h 53"/>
                  <a:gd name="T23" fmla="*/ 40 w 40"/>
                  <a:gd name="T24" fmla="*/ 53 h 5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" h="53">
                    <a:moveTo>
                      <a:pt x="0" y="4"/>
                    </a:moveTo>
                    <a:lnTo>
                      <a:pt x="40" y="0"/>
                    </a:lnTo>
                    <a:lnTo>
                      <a:pt x="36" y="51"/>
                    </a:lnTo>
                    <a:lnTo>
                      <a:pt x="11" y="5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494" name="Freeform 153"/>
              <p:cNvSpPr>
                <a:spLocks/>
              </p:cNvSpPr>
              <p:nvPr/>
            </p:nvSpPr>
            <p:spPr bwMode="auto">
              <a:xfrm>
                <a:off x="1217" y="2324"/>
                <a:ext cx="37" cy="83"/>
              </a:xfrm>
              <a:custGeom>
                <a:avLst/>
                <a:gdLst>
                  <a:gd name="T0" fmla="*/ 0 w 74"/>
                  <a:gd name="T1" fmla="*/ 0 h 161"/>
                  <a:gd name="T2" fmla="*/ 1 w 74"/>
                  <a:gd name="T3" fmla="*/ 7 h 161"/>
                  <a:gd name="T4" fmla="*/ 2 w 74"/>
                  <a:gd name="T5" fmla="*/ 11 h 161"/>
                  <a:gd name="T6" fmla="*/ 5 w 74"/>
                  <a:gd name="T7" fmla="*/ 10 h 161"/>
                  <a:gd name="T8" fmla="*/ 5 w 74"/>
                  <a:gd name="T9" fmla="*/ 5 h 161"/>
                  <a:gd name="T10" fmla="*/ 4 w 74"/>
                  <a:gd name="T11" fmla="*/ 2 h 161"/>
                  <a:gd name="T12" fmla="*/ 4 w 74"/>
                  <a:gd name="T13" fmla="*/ 1 h 161"/>
                  <a:gd name="T14" fmla="*/ 4 w 74"/>
                  <a:gd name="T15" fmla="*/ 1 h 161"/>
                  <a:gd name="T16" fmla="*/ 0 w 74"/>
                  <a:gd name="T17" fmla="*/ 0 h 161"/>
                  <a:gd name="T18" fmla="*/ 0 w 74"/>
                  <a:gd name="T19" fmla="*/ 0 h 161"/>
                  <a:gd name="T20" fmla="*/ 0 w 74"/>
                  <a:gd name="T21" fmla="*/ 0 h 16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4"/>
                  <a:gd name="T34" fmla="*/ 0 h 161"/>
                  <a:gd name="T35" fmla="*/ 74 w 74"/>
                  <a:gd name="T36" fmla="*/ 161 h 16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4" h="161">
                    <a:moveTo>
                      <a:pt x="0" y="0"/>
                    </a:moveTo>
                    <a:lnTo>
                      <a:pt x="10" y="110"/>
                    </a:lnTo>
                    <a:lnTo>
                      <a:pt x="19" y="161"/>
                    </a:lnTo>
                    <a:lnTo>
                      <a:pt x="74" y="152"/>
                    </a:lnTo>
                    <a:lnTo>
                      <a:pt x="67" y="68"/>
                    </a:lnTo>
                    <a:lnTo>
                      <a:pt x="52" y="21"/>
                    </a:lnTo>
                    <a:lnTo>
                      <a:pt x="61" y="11"/>
                    </a:lnTo>
                    <a:lnTo>
                      <a:pt x="5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5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495" name="Freeform 154"/>
              <p:cNvSpPr>
                <a:spLocks/>
              </p:cNvSpPr>
              <p:nvPr/>
            </p:nvSpPr>
            <p:spPr bwMode="auto">
              <a:xfrm>
                <a:off x="1275" y="2444"/>
                <a:ext cx="93" cy="147"/>
              </a:xfrm>
              <a:custGeom>
                <a:avLst/>
                <a:gdLst>
                  <a:gd name="T0" fmla="*/ 2 w 187"/>
                  <a:gd name="T1" fmla="*/ 10 h 293"/>
                  <a:gd name="T2" fmla="*/ 0 w 187"/>
                  <a:gd name="T3" fmla="*/ 15 h 293"/>
                  <a:gd name="T4" fmla="*/ 0 w 187"/>
                  <a:gd name="T5" fmla="*/ 18 h 293"/>
                  <a:gd name="T6" fmla="*/ 2 w 187"/>
                  <a:gd name="T7" fmla="*/ 19 h 293"/>
                  <a:gd name="T8" fmla="*/ 6 w 187"/>
                  <a:gd name="T9" fmla="*/ 14 h 293"/>
                  <a:gd name="T10" fmla="*/ 7 w 187"/>
                  <a:gd name="T11" fmla="*/ 10 h 293"/>
                  <a:gd name="T12" fmla="*/ 9 w 187"/>
                  <a:gd name="T13" fmla="*/ 6 h 293"/>
                  <a:gd name="T14" fmla="*/ 10 w 187"/>
                  <a:gd name="T15" fmla="*/ 2 h 293"/>
                  <a:gd name="T16" fmla="*/ 11 w 187"/>
                  <a:gd name="T17" fmla="*/ 0 h 293"/>
                  <a:gd name="T18" fmla="*/ 8 w 187"/>
                  <a:gd name="T19" fmla="*/ 2 h 293"/>
                  <a:gd name="T20" fmla="*/ 5 w 187"/>
                  <a:gd name="T21" fmla="*/ 7 h 293"/>
                  <a:gd name="T22" fmla="*/ 2 w 187"/>
                  <a:gd name="T23" fmla="*/ 10 h 293"/>
                  <a:gd name="T24" fmla="*/ 2 w 187"/>
                  <a:gd name="T25" fmla="*/ 10 h 293"/>
                  <a:gd name="T26" fmla="*/ 2 w 187"/>
                  <a:gd name="T27" fmla="*/ 10 h 29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7"/>
                  <a:gd name="T43" fmla="*/ 0 h 293"/>
                  <a:gd name="T44" fmla="*/ 187 w 187"/>
                  <a:gd name="T45" fmla="*/ 293 h 29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7" h="293">
                    <a:moveTo>
                      <a:pt x="46" y="152"/>
                    </a:moveTo>
                    <a:lnTo>
                      <a:pt x="0" y="230"/>
                    </a:lnTo>
                    <a:lnTo>
                      <a:pt x="15" y="282"/>
                    </a:lnTo>
                    <a:lnTo>
                      <a:pt x="46" y="293"/>
                    </a:lnTo>
                    <a:lnTo>
                      <a:pt x="107" y="219"/>
                    </a:lnTo>
                    <a:lnTo>
                      <a:pt x="118" y="154"/>
                    </a:lnTo>
                    <a:lnTo>
                      <a:pt x="145" y="82"/>
                    </a:lnTo>
                    <a:lnTo>
                      <a:pt x="173" y="25"/>
                    </a:lnTo>
                    <a:lnTo>
                      <a:pt x="187" y="0"/>
                    </a:lnTo>
                    <a:lnTo>
                      <a:pt x="137" y="21"/>
                    </a:lnTo>
                    <a:lnTo>
                      <a:pt x="84" y="101"/>
                    </a:lnTo>
                    <a:lnTo>
                      <a:pt x="46" y="152"/>
                    </a:lnTo>
                    <a:close/>
                  </a:path>
                </a:pathLst>
              </a:custGeom>
              <a:solidFill>
                <a:srgbClr val="FFB5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496" name="Freeform 155"/>
              <p:cNvSpPr>
                <a:spLocks/>
              </p:cNvSpPr>
              <p:nvPr/>
            </p:nvSpPr>
            <p:spPr bwMode="auto">
              <a:xfrm>
                <a:off x="1200" y="2537"/>
                <a:ext cx="70" cy="59"/>
              </a:xfrm>
              <a:custGeom>
                <a:avLst/>
                <a:gdLst>
                  <a:gd name="T0" fmla="*/ 4 w 141"/>
                  <a:gd name="T1" fmla="*/ 0 h 117"/>
                  <a:gd name="T2" fmla="*/ 7 w 141"/>
                  <a:gd name="T3" fmla="*/ 2 h 117"/>
                  <a:gd name="T4" fmla="*/ 8 w 141"/>
                  <a:gd name="T5" fmla="*/ 4 h 117"/>
                  <a:gd name="T6" fmla="*/ 8 w 141"/>
                  <a:gd name="T7" fmla="*/ 8 h 117"/>
                  <a:gd name="T8" fmla="*/ 3 w 141"/>
                  <a:gd name="T9" fmla="*/ 8 h 117"/>
                  <a:gd name="T10" fmla="*/ 0 w 141"/>
                  <a:gd name="T11" fmla="*/ 5 h 117"/>
                  <a:gd name="T12" fmla="*/ 0 w 141"/>
                  <a:gd name="T13" fmla="*/ 2 h 117"/>
                  <a:gd name="T14" fmla="*/ 0 w 141"/>
                  <a:gd name="T15" fmla="*/ 1 h 117"/>
                  <a:gd name="T16" fmla="*/ 2 w 141"/>
                  <a:gd name="T17" fmla="*/ 0 h 117"/>
                  <a:gd name="T18" fmla="*/ 4 w 141"/>
                  <a:gd name="T19" fmla="*/ 0 h 117"/>
                  <a:gd name="T20" fmla="*/ 4 w 141"/>
                  <a:gd name="T21" fmla="*/ 0 h 117"/>
                  <a:gd name="T22" fmla="*/ 4 w 141"/>
                  <a:gd name="T23" fmla="*/ 0 h 1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1"/>
                  <a:gd name="T37" fmla="*/ 0 h 117"/>
                  <a:gd name="T38" fmla="*/ 141 w 141"/>
                  <a:gd name="T39" fmla="*/ 117 h 11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1" h="117">
                    <a:moveTo>
                      <a:pt x="67" y="0"/>
                    </a:moveTo>
                    <a:lnTo>
                      <a:pt x="116" y="19"/>
                    </a:lnTo>
                    <a:lnTo>
                      <a:pt x="141" y="55"/>
                    </a:lnTo>
                    <a:lnTo>
                      <a:pt x="129" y="117"/>
                    </a:lnTo>
                    <a:lnTo>
                      <a:pt x="50" y="116"/>
                    </a:lnTo>
                    <a:lnTo>
                      <a:pt x="8" y="79"/>
                    </a:lnTo>
                    <a:lnTo>
                      <a:pt x="0" y="30"/>
                    </a:lnTo>
                    <a:lnTo>
                      <a:pt x="10" y="7"/>
                    </a:lnTo>
                    <a:lnTo>
                      <a:pt x="32" y="0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B5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497" name="Freeform 156"/>
              <p:cNvSpPr>
                <a:spLocks/>
              </p:cNvSpPr>
              <p:nvPr/>
            </p:nvSpPr>
            <p:spPr bwMode="auto">
              <a:xfrm>
                <a:off x="1097" y="2348"/>
                <a:ext cx="68" cy="52"/>
              </a:xfrm>
              <a:custGeom>
                <a:avLst/>
                <a:gdLst>
                  <a:gd name="T0" fmla="*/ 1 w 135"/>
                  <a:gd name="T1" fmla="*/ 2 h 107"/>
                  <a:gd name="T2" fmla="*/ 1 w 135"/>
                  <a:gd name="T3" fmla="*/ 1 h 107"/>
                  <a:gd name="T4" fmla="*/ 4 w 135"/>
                  <a:gd name="T5" fmla="*/ 0 h 107"/>
                  <a:gd name="T6" fmla="*/ 8 w 135"/>
                  <a:gd name="T7" fmla="*/ 0 h 107"/>
                  <a:gd name="T8" fmla="*/ 9 w 135"/>
                  <a:gd name="T9" fmla="*/ 3 h 107"/>
                  <a:gd name="T10" fmla="*/ 8 w 135"/>
                  <a:gd name="T11" fmla="*/ 5 h 107"/>
                  <a:gd name="T12" fmla="*/ 6 w 135"/>
                  <a:gd name="T13" fmla="*/ 6 h 107"/>
                  <a:gd name="T14" fmla="*/ 1 w 135"/>
                  <a:gd name="T15" fmla="*/ 6 h 107"/>
                  <a:gd name="T16" fmla="*/ 0 w 135"/>
                  <a:gd name="T17" fmla="*/ 4 h 107"/>
                  <a:gd name="T18" fmla="*/ 1 w 135"/>
                  <a:gd name="T19" fmla="*/ 2 h 107"/>
                  <a:gd name="T20" fmla="*/ 1 w 135"/>
                  <a:gd name="T21" fmla="*/ 2 h 107"/>
                  <a:gd name="T22" fmla="*/ 1 w 135"/>
                  <a:gd name="T23" fmla="*/ 2 h 10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5"/>
                  <a:gd name="T37" fmla="*/ 0 h 107"/>
                  <a:gd name="T38" fmla="*/ 135 w 135"/>
                  <a:gd name="T39" fmla="*/ 107 h 10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5" h="107">
                    <a:moveTo>
                      <a:pt x="5" y="36"/>
                    </a:moveTo>
                    <a:lnTo>
                      <a:pt x="13" y="23"/>
                    </a:lnTo>
                    <a:lnTo>
                      <a:pt x="51" y="0"/>
                    </a:lnTo>
                    <a:lnTo>
                      <a:pt x="120" y="8"/>
                    </a:lnTo>
                    <a:lnTo>
                      <a:pt x="135" y="48"/>
                    </a:lnTo>
                    <a:lnTo>
                      <a:pt x="127" y="80"/>
                    </a:lnTo>
                    <a:lnTo>
                      <a:pt x="85" y="107"/>
                    </a:lnTo>
                    <a:lnTo>
                      <a:pt x="11" y="103"/>
                    </a:lnTo>
                    <a:lnTo>
                      <a:pt x="0" y="76"/>
                    </a:lnTo>
                    <a:lnTo>
                      <a:pt x="5" y="36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498" name="Freeform 157"/>
              <p:cNvSpPr>
                <a:spLocks/>
              </p:cNvSpPr>
              <p:nvPr/>
            </p:nvSpPr>
            <p:spPr bwMode="auto">
              <a:xfrm>
                <a:off x="1270" y="2495"/>
                <a:ext cx="26" cy="18"/>
              </a:xfrm>
              <a:custGeom>
                <a:avLst/>
                <a:gdLst>
                  <a:gd name="T0" fmla="*/ 1 w 51"/>
                  <a:gd name="T1" fmla="*/ 1 h 34"/>
                  <a:gd name="T2" fmla="*/ 3 w 51"/>
                  <a:gd name="T3" fmla="*/ 0 h 34"/>
                  <a:gd name="T4" fmla="*/ 4 w 51"/>
                  <a:gd name="T5" fmla="*/ 2 h 34"/>
                  <a:gd name="T6" fmla="*/ 0 w 51"/>
                  <a:gd name="T7" fmla="*/ 3 h 34"/>
                  <a:gd name="T8" fmla="*/ 1 w 51"/>
                  <a:gd name="T9" fmla="*/ 1 h 34"/>
                  <a:gd name="T10" fmla="*/ 1 w 51"/>
                  <a:gd name="T11" fmla="*/ 1 h 34"/>
                  <a:gd name="T12" fmla="*/ 1 w 51"/>
                  <a:gd name="T13" fmla="*/ 1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34"/>
                  <a:gd name="T23" fmla="*/ 51 w 51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34">
                    <a:moveTo>
                      <a:pt x="4" y="13"/>
                    </a:moveTo>
                    <a:lnTo>
                      <a:pt x="45" y="0"/>
                    </a:lnTo>
                    <a:lnTo>
                      <a:pt x="51" y="25"/>
                    </a:lnTo>
                    <a:lnTo>
                      <a:pt x="0" y="34"/>
                    </a:ln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F79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499" name="Freeform 158"/>
              <p:cNvSpPr>
                <a:spLocks/>
              </p:cNvSpPr>
              <p:nvPr/>
            </p:nvSpPr>
            <p:spPr bwMode="auto">
              <a:xfrm>
                <a:off x="1345" y="2405"/>
                <a:ext cx="45" cy="115"/>
              </a:xfrm>
              <a:custGeom>
                <a:avLst/>
                <a:gdLst>
                  <a:gd name="T0" fmla="*/ 5 w 89"/>
                  <a:gd name="T1" fmla="*/ 1 h 230"/>
                  <a:gd name="T2" fmla="*/ 4 w 89"/>
                  <a:gd name="T3" fmla="*/ 6 h 230"/>
                  <a:gd name="T4" fmla="*/ 2 w 89"/>
                  <a:gd name="T5" fmla="*/ 11 h 230"/>
                  <a:gd name="T6" fmla="*/ 0 w 89"/>
                  <a:gd name="T7" fmla="*/ 15 h 230"/>
                  <a:gd name="T8" fmla="*/ 2 w 89"/>
                  <a:gd name="T9" fmla="*/ 11 h 230"/>
                  <a:gd name="T10" fmla="*/ 5 w 89"/>
                  <a:gd name="T11" fmla="*/ 7 h 230"/>
                  <a:gd name="T12" fmla="*/ 6 w 89"/>
                  <a:gd name="T13" fmla="*/ 3 h 230"/>
                  <a:gd name="T14" fmla="*/ 5 w 89"/>
                  <a:gd name="T15" fmla="*/ 0 h 230"/>
                  <a:gd name="T16" fmla="*/ 5 w 89"/>
                  <a:gd name="T17" fmla="*/ 1 h 230"/>
                  <a:gd name="T18" fmla="*/ 5 w 89"/>
                  <a:gd name="T19" fmla="*/ 1 h 230"/>
                  <a:gd name="T20" fmla="*/ 5 w 89"/>
                  <a:gd name="T21" fmla="*/ 1 h 2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9"/>
                  <a:gd name="T34" fmla="*/ 0 h 230"/>
                  <a:gd name="T35" fmla="*/ 89 w 89"/>
                  <a:gd name="T36" fmla="*/ 230 h 23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9" h="230">
                    <a:moveTo>
                      <a:pt x="65" y="10"/>
                    </a:moveTo>
                    <a:lnTo>
                      <a:pt x="51" y="88"/>
                    </a:lnTo>
                    <a:lnTo>
                      <a:pt x="19" y="170"/>
                    </a:lnTo>
                    <a:lnTo>
                      <a:pt x="0" y="230"/>
                    </a:lnTo>
                    <a:lnTo>
                      <a:pt x="28" y="173"/>
                    </a:lnTo>
                    <a:lnTo>
                      <a:pt x="70" y="101"/>
                    </a:lnTo>
                    <a:lnTo>
                      <a:pt x="89" y="40"/>
                    </a:lnTo>
                    <a:lnTo>
                      <a:pt x="80" y="0"/>
                    </a:lnTo>
                    <a:lnTo>
                      <a:pt x="65" y="10"/>
                    </a:lnTo>
                    <a:close/>
                  </a:path>
                </a:pathLst>
              </a:custGeom>
              <a:solidFill>
                <a:srgbClr val="FFB5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500" name="Freeform 159"/>
              <p:cNvSpPr>
                <a:spLocks/>
              </p:cNvSpPr>
              <p:nvPr/>
            </p:nvSpPr>
            <p:spPr bwMode="auto">
              <a:xfrm>
                <a:off x="1249" y="2431"/>
                <a:ext cx="103" cy="26"/>
              </a:xfrm>
              <a:custGeom>
                <a:avLst/>
                <a:gdLst>
                  <a:gd name="T0" fmla="*/ 0 w 207"/>
                  <a:gd name="T1" fmla="*/ 2 h 55"/>
                  <a:gd name="T2" fmla="*/ 1 w 207"/>
                  <a:gd name="T3" fmla="*/ 3 h 55"/>
                  <a:gd name="T4" fmla="*/ 7 w 207"/>
                  <a:gd name="T5" fmla="*/ 2 h 55"/>
                  <a:gd name="T6" fmla="*/ 11 w 207"/>
                  <a:gd name="T7" fmla="*/ 2 h 55"/>
                  <a:gd name="T8" fmla="*/ 12 w 207"/>
                  <a:gd name="T9" fmla="*/ 0 h 55"/>
                  <a:gd name="T10" fmla="*/ 11 w 207"/>
                  <a:gd name="T11" fmla="*/ 0 h 55"/>
                  <a:gd name="T12" fmla="*/ 7 w 207"/>
                  <a:gd name="T13" fmla="*/ 1 h 55"/>
                  <a:gd name="T14" fmla="*/ 3 w 207"/>
                  <a:gd name="T15" fmla="*/ 2 h 55"/>
                  <a:gd name="T16" fmla="*/ 1 w 207"/>
                  <a:gd name="T17" fmla="*/ 2 h 55"/>
                  <a:gd name="T18" fmla="*/ 0 w 207"/>
                  <a:gd name="T19" fmla="*/ 2 h 55"/>
                  <a:gd name="T20" fmla="*/ 0 w 207"/>
                  <a:gd name="T21" fmla="*/ 2 h 55"/>
                  <a:gd name="T22" fmla="*/ 0 w 207"/>
                  <a:gd name="T23" fmla="*/ 2 h 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7"/>
                  <a:gd name="T37" fmla="*/ 0 h 55"/>
                  <a:gd name="T38" fmla="*/ 207 w 207"/>
                  <a:gd name="T39" fmla="*/ 55 h 5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7" h="55">
                    <a:moveTo>
                      <a:pt x="0" y="40"/>
                    </a:moveTo>
                    <a:lnTo>
                      <a:pt x="27" y="55"/>
                    </a:lnTo>
                    <a:lnTo>
                      <a:pt x="114" y="40"/>
                    </a:lnTo>
                    <a:lnTo>
                      <a:pt x="177" y="32"/>
                    </a:lnTo>
                    <a:lnTo>
                      <a:pt x="207" y="0"/>
                    </a:lnTo>
                    <a:lnTo>
                      <a:pt x="179" y="13"/>
                    </a:lnTo>
                    <a:lnTo>
                      <a:pt x="122" y="26"/>
                    </a:lnTo>
                    <a:lnTo>
                      <a:pt x="59" y="40"/>
                    </a:lnTo>
                    <a:lnTo>
                      <a:pt x="29" y="4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501" name="Freeform 160"/>
              <p:cNvSpPr>
                <a:spLocks/>
              </p:cNvSpPr>
              <p:nvPr/>
            </p:nvSpPr>
            <p:spPr bwMode="auto">
              <a:xfrm>
                <a:off x="1227" y="2440"/>
                <a:ext cx="18" cy="25"/>
              </a:xfrm>
              <a:custGeom>
                <a:avLst/>
                <a:gdLst>
                  <a:gd name="T0" fmla="*/ 1 w 38"/>
                  <a:gd name="T1" fmla="*/ 0 h 45"/>
                  <a:gd name="T2" fmla="*/ 0 w 38"/>
                  <a:gd name="T3" fmla="*/ 2 h 45"/>
                  <a:gd name="T4" fmla="*/ 3 w 38"/>
                  <a:gd name="T5" fmla="*/ 3 h 45"/>
                  <a:gd name="T6" fmla="*/ 2 w 38"/>
                  <a:gd name="T7" fmla="*/ 2 h 45"/>
                  <a:gd name="T8" fmla="*/ 3 w 38"/>
                  <a:gd name="T9" fmla="*/ 0 h 45"/>
                  <a:gd name="T10" fmla="*/ 1 w 38"/>
                  <a:gd name="T11" fmla="*/ 0 h 45"/>
                  <a:gd name="T12" fmla="*/ 1 w 38"/>
                  <a:gd name="T13" fmla="*/ 0 h 45"/>
                  <a:gd name="T14" fmla="*/ 1 w 38"/>
                  <a:gd name="T15" fmla="*/ 0 h 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8"/>
                  <a:gd name="T25" fmla="*/ 0 h 45"/>
                  <a:gd name="T26" fmla="*/ 38 w 38"/>
                  <a:gd name="T27" fmla="*/ 45 h 4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8" h="45">
                    <a:moveTo>
                      <a:pt x="16" y="0"/>
                    </a:moveTo>
                    <a:lnTo>
                      <a:pt x="0" y="24"/>
                    </a:lnTo>
                    <a:lnTo>
                      <a:pt x="38" y="45"/>
                    </a:lnTo>
                    <a:lnTo>
                      <a:pt x="27" y="24"/>
                    </a:lnTo>
                    <a:lnTo>
                      <a:pt x="35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502" name="Freeform 161"/>
              <p:cNvSpPr>
                <a:spLocks/>
              </p:cNvSpPr>
              <p:nvPr/>
            </p:nvSpPr>
            <p:spPr bwMode="auto">
              <a:xfrm>
                <a:off x="1286" y="3425"/>
                <a:ext cx="93" cy="26"/>
              </a:xfrm>
              <a:custGeom>
                <a:avLst/>
                <a:gdLst>
                  <a:gd name="T0" fmla="*/ 0 w 181"/>
                  <a:gd name="T1" fmla="*/ 0 h 57"/>
                  <a:gd name="T2" fmla="*/ 2 w 181"/>
                  <a:gd name="T3" fmla="*/ 1 h 57"/>
                  <a:gd name="T4" fmla="*/ 9 w 181"/>
                  <a:gd name="T5" fmla="*/ 2 h 57"/>
                  <a:gd name="T6" fmla="*/ 11 w 181"/>
                  <a:gd name="T7" fmla="*/ 2 h 57"/>
                  <a:gd name="T8" fmla="*/ 9 w 181"/>
                  <a:gd name="T9" fmla="*/ 2 h 57"/>
                  <a:gd name="T10" fmla="*/ 5 w 181"/>
                  <a:gd name="T11" fmla="*/ 3 h 57"/>
                  <a:gd name="T12" fmla="*/ 1 w 181"/>
                  <a:gd name="T13" fmla="*/ 2 h 57"/>
                  <a:gd name="T14" fmla="*/ 0 w 181"/>
                  <a:gd name="T15" fmla="*/ 0 h 57"/>
                  <a:gd name="T16" fmla="*/ 0 w 181"/>
                  <a:gd name="T17" fmla="*/ 0 h 57"/>
                  <a:gd name="T18" fmla="*/ 0 w 181"/>
                  <a:gd name="T19" fmla="*/ 0 h 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1"/>
                  <a:gd name="T31" fmla="*/ 0 h 57"/>
                  <a:gd name="T32" fmla="*/ 181 w 181"/>
                  <a:gd name="T33" fmla="*/ 57 h 5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1" h="57">
                    <a:moveTo>
                      <a:pt x="0" y="0"/>
                    </a:moveTo>
                    <a:lnTo>
                      <a:pt x="44" y="23"/>
                    </a:lnTo>
                    <a:lnTo>
                      <a:pt x="154" y="36"/>
                    </a:lnTo>
                    <a:lnTo>
                      <a:pt x="181" y="32"/>
                    </a:lnTo>
                    <a:lnTo>
                      <a:pt x="150" y="40"/>
                    </a:lnTo>
                    <a:lnTo>
                      <a:pt x="80" y="57"/>
                    </a:lnTo>
                    <a:lnTo>
                      <a:pt x="25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503" name="Freeform 162"/>
              <p:cNvSpPr>
                <a:spLocks/>
              </p:cNvSpPr>
              <p:nvPr/>
            </p:nvSpPr>
            <p:spPr bwMode="auto">
              <a:xfrm>
                <a:off x="1220" y="3296"/>
                <a:ext cx="47" cy="49"/>
              </a:xfrm>
              <a:custGeom>
                <a:avLst/>
                <a:gdLst>
                  <a:gd name="T0" fmla="*/ 0 w 93"/>
                  <a:gd name="T1" fmla="*/ 0 h 99"/>
                  <a:gd name="T2" fmla="*/ 2 w 93"/>
                  <a:gd name="T3" fmla="*/ 2 h 99"/>
                  <a:gd name="T4" fmla="*/ 5 w 93"/>
                  <a:gd name="T5" fmla="*/ 6 h 99"/>
                  <a:gd name="T6" fmla="*/ 6 w 93"/>
                  <a:gd name="T7" fmla="*/ 6 h 99"/>
                  <a:gd name="T8" fmla="*/ 6 w 93"/>
                  <a:gd name="T9" fmla="*/ 4 h 99"/>
                  <a:gd name="T10" fmla="*/ 5 w 93"/>
                  <a:gd name="T11" fmla="*/ 1 h 99"/>
                  <a:gd name="T12" fmla="*/ 2 w 93"/>
                  <a:gd name="T13" fmla="*/ 0 h 99"/>
                  <a:gd name="T14" fmla="*/ 0 w 93"/>
                  <a:gd name="T15" fmla="*/ 0 h 99"/>
                  <a:gd name="T16" fmla="*/ 0 w 93"/>
                  <a:gd name="T17" fmla="*/ 0 h 99"/>
                  <a:gd name="T18" fmla="*/ 0 w 93"/>
                  <a:gd name="T19" fmla="*/ 0 h 9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3"/>
                  <a:gd name="T31" fmla="*/ 0 h 99"/>
                  <a:gd name="T32" fmla="*/ 93 w 93"/>
                  <a:gd name="T33" fmla="*/ 99 h 9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3" h="99">
                    <a:moveTo>
                      <a:pt x="0" y="14"/>
                    </a:moveTo>
                    <a:lnTo>
                      <a:pt x="19" y="46"/>
                    </a:lnTo>
                    <a:lnTo>
                      <a:pt x="65" y="99"/>
                    </a:lnTo>
                    <a:lnTo>
                      <a:pt x="93" y="99"/>
                    </a:lnTo>
                    <a:lnTo>
                      <a:pt x="93" y="76"/>
                    </a:lnTo>
                    <a:lnTo>
                      <a:pt x="68" y="29"/>
                    </a:lnTo>
                    <a:lnTo>
                      <a:pt x="27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B5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504" name="Freeform 163"/>
              <p:cNvSpPr>
                <a:spLocks/>
              </p:cNvSpPr>
              <p:nvPr/>
            </p:nvSpPr>
            <p:spPr bwMode="auto">
              <a:xfrm>
                <a:off x="1615" y="3333"/>
                <a:ext cx="26" cy="31"/>
              </a:xfrm>
              <a:custGeom>
                <a:avLst/>
                <a:gdLst>
                  <a:gd name="T0" fmla="*/ 1 w 51"/>
                  <a:gd name="T1" fmla="*/ 0 h 62"/>
                  <a:gd name="T2" fmla="*/ 2 w 51"/>
                  <a:gd name="T3" fmla="*/ 2 h 62"/>
                  <a:gd name="T4" fmla="*/ 4 w 51"/>
                  <a:gd name="T5" fmla="*/ 2 h 62"/>
                  <a:gd name="T6" fmla="*/ 2 w 51"/>
                  <a:gd name="T7" fmla="*/ 3 h 62"/>
                  <a:gd name="T8" fmla="*/ 1 w 51"/>
                  <a:gd name="T9" fmla="*/ 4 h 62"/>
                  <a:gd name="T10" fmla="*/ 0 w 51"/>
                  <a:gd name="T11" fmla="*/ 4 h 62"/>
                  <a:gd name="T12" fmla="*/ 1 w 51"/>
                  <a:gd name="T13" fmla="*/ 0 h 62"/>
                  <a:gd name="T14" fmla="*/ 1 w 51"/>
                  <a:gd name="T15" fmla="*/ 0 h 62"/>
                  <a:gd name="T16" fmla="*/ 1 w 51"/>
                  <a:gd name="T17" fmla="*/ 0 h 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1"/>
                  <a:gd name="T28" fmla="*/ 0 h 62"/>
                  <a:gd name="T29" fmla="*/ 51 w 51"/>
                  <a:gd name="T30" fmla="*/ 62 h 6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1" h="62">
                    <a:moveTo>
                      <a:pt x="4" y="0"/>
                    </a:moveTo>
                    <a:lnTo>
                      <a:pt x="21" y="20"/>
                    </a:lnTo>
                    <a:lnTo>
                      <a:pt x="51" y="28"/>
                    </a:lnTo>
                    <a:lnTo>
                      <a:pt x="26" y="47"/>
                    </a:lnTo>
                    <a:lnTo>
                      <a:pt x="15" y="57"/>
                    </a:lnTo>
                    <a:lnTo>
                      <a:pt x="0" y="6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505" name="Freeform 164"/>
              <p:cNvSpPr>
                <a:spLocks/>
              </p:cNvSpPr>
              <p:nvPr/>
            </p:nvSpPr>
            <p:spPr bwMode="auto">
              <a:xfrm>
                <a:off x="1555" y="3372"/>
                <a:ext cx="57" cy="79"/>
              </a:xfrm>
              <a:custGeom>
                <a:avLst/>
                <a:gdLst>
                  <a:gd name="T0" fmla="*/ 8 w 114"/>
                  <a:gd name="T1" fmla="*/ 1 h 157"/>
                  <a:gd name="T2" fmla="*/ 6 w 114"/>
                  <a:gd name="T3" fmla="*/ 4 h 157"/>
                  <a:gd name="T4" fmla="*/ 4 w 114"/>
                  <a:gd name="T5" fmla="*/ 7 h 157"/>
                  <a:gd name="T6" fmla="*/ 3 w 114"/>
                  <a:gd name="T7" fmla="*/ 10 h 157"/>
                  <a:gd name="T8" fmla="*/ 0 w 114"/>
                  <a:gd name="T9" fmla="*/ 10 h 157"/>
                  <a:gd name="T10" fmla="*/ 2 w 114"/>
                  <a:gd name="T11" fmla="*/ 8 h 157"/>
                  <a:gd name="T12" fmla="*/ 3 w 114"/>
                  <a:gd name="T13" fmla="*/ 6 h 157"/>
                  <a:gd name="T14" fmla="*/ 4 w 114"/>
                  <a:gd name="T15" fmla="*/ 4 h 157"/>
                  <a:gd name="T16" fmla="*/ 7 w 114"/>
                  <a:gd name="T17" fmla="*/ 0 h 157"/>
                  <a:gd name="T18" fmla="*/ 8 w 114"/>
                  <a:gd name="T19" fmla="*/ 1 h 157"/>
                  <a:gd name="T20" fmla="*/ 8 w 114"/>
                  <a:gd name="T21" fmla="*/ 1 h 157"/>
                  <a:gd name="T22" fmla="*/ 8 w 114"/>
                  <a:gd name="T23" fmla="*/ 1 h 15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4"/>
                  <a:gd name="T37" fmla="*/ 0 h 157"/>
                  <a:gd name="T38" fmla="*/ 114 w 114"/>
                  <a:gd name="T39" fmla="*/ 157 h 15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4" h="157">
                    <a:moveTo>
                      <a:pt x="114" y="7"/>
                    </a:moveTo>
                    <a:lnTo>
                      <a:pt x="93" y="49"/>
                    </a:lnTo>
                    <a:lnTo>
                      <a:pt x="63" y="106"/>
                    </a:lnTo>
                    <a:lnTo>
                      <a:pt x="44" y="157"/>
                    </a:lnTo>
                    <a:lnTo>
                      <a:pt x="0" y="146"/>
                    </a:lnTo>
                    <a:lnTo>
                      <a:pt x="27" y="123"/>
                    </a:lnTo>
                    <a:lnTo>
                      <a:pt x="46" y="89"/>
                    </a:lnTo>
                    <a:lnTo>
                      <a:pt x="63" y="64"/>
                    </a:lnTo>
                    <a:lnTo>
                      <a:pt x="97" y="0"/>
                    </a:lnTo>
                    <a:lnTo>
                      <a:pt x="114" y="7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506" name="Freeform 165"/>
              <p:cNvSpPr>
                <a:spLocks/>
              </p:cNvSpPr>
              <p:nvPr/>
            </p:nvSpPr>
            <p:spPr bwMode="auto">
              <a:xfrm>
                <a:off x="2805" y="3397"/>
                <a:ext cx="18" cy="40"/>
              </a:xfrm>
              <a:custGeom>
                <a:avLst/>
                <a:gdLst>
                  <a:gd name="T0" fmla="*/ 0 w 36"/>
                  <a:gd name="T1" fmla="*/ 1 h 80"/>
                  <a:gd name="T2" fmla="*/ 1 w 36"/>
                  <a:gd name="T3" fmla="*/ 3 h 80"/>
                  <a:gd name="T4" fmla="*/ 1 w 36"/>
                  <a:gd name="T5" fmla="*/ 5 h 80"/>
                  <a:gd name="T6" fmla="*/ 2 w 36"/>
                  <a:gd name="T7" fmla="*/ 4 h 80"/>
                  <a:gd name="T8" fmla="*/ 3 w 36"/>
                  <a:gd name="T9" fmla="*/ 2 h 80"/>
                  <a:gd name="T10" fmla="*/ 1 w 36"/>
                  <a:gd name="T11" fmla="*/ 0 h 80"/>
                  <a:gd name="T12" fmla="*/ 0 w 36"/>
                  <a:gd name="T13" fmla="*/ 1 h 80"/>
                  <a:gd name="T14" fmla="*/ 0 w 36"/>
                  <a:gd name="T15" fmla="*/ 1 h 80"/>
                  <a:gd name="T16" fmla="*/ 0 w 36"/>
                  <a:gd name="T17" fmla="*/ 1 h 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6"/>
                  <a:gd name="T28" fmla="*/ 0 h 80"/>
                  <a:gd name="T29" fmla="*/ 36 w 36"/>
                  <a:gd name="T30" fmla="*/ 80 h 8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6" h="80">
                    <a:moveTo>
                      <a:pt x="0" y="4"/>
                    </a:moveTo>
                    <a:lnTo>
                      <a:pt x="13" y="34"/>
                    </a:lnTo>
                    <a:lnTo>
                      <a:pt x="4" y="80"/>
                    </a:lnTo>
                    <a:lnTo>
                      <a:pt x="27" y="61"/>
                    </a:lnTo>
                    <a:lnTo>
                      <a:pt x="36" y="21"/>
                    </a:lnTo>
                    <a:lnTo>
                      <a:pt x="1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507" name="Freeform 166"/>
              <p:cNvSpPr>
                <a:spLocks/>
              </p:cNvSpPr>
              <p:nvPr/>
            </p:nvSpPr>
            <p:spPr bwMode="auto">
              <a:xfrm>
                <a:off x="2935" y="3125"/>
                <a:ext cx="93" cy="58"/>
              </a:xfrm>
              <a:custGeom>
                <a:avLst/>
                <a:gdLst>
                  <a:gd name="T0" fmla="*/ 7 w 186"/>
                  <a:gd name="T1" fmla="*/ 4 h 109"/>
                  <a:gd name="T2" fmla="*/ 11 w 186"/>
                  <a:gd name="T3" fmla="*/ 6 h 109"/>
                  <a:gd name="T4" fmla="*/ 12 w 186"/>
                  <a:gd name="T5" fmla="*/ 5 h 109"/>
                  <a:gd name="T6" fmla="*/ 10 w 186"/>
                  <a:gd name="T7" fmla="*/ 2 h 109"/>
                  <a:gd name="T8" fmla="*/ 4 w 186"/>
                  <a:gd name="T9" fmla="*/ 1 h 109"/>
                  <a:gd name="T10" fmla="*/ 1 w 186"/>
                  <a:gd name="T11" fmla="*/ 0 h 109"/>
                  <a:gd name="T12" fmla="*/ 0 w 186"/>
                  <a:gd name="T13" fmla="*/ 0 h 109"/>
                  <a:gd name="T14" fmla="*/ 5 w 186"/>
                  <a:gd name="T15" fmla="*/ 3 h 109"/>
                  <a:gd name="T16" fmla="*/ 7 w 186"/>
                  <a:gd name="T17" fmla="*/ 4 h 109"/>
                  <a:gd name="T18" fmla="*/ 7 w 186"/>
                  <a:gd name="T19" fmla="*/ 4 h 109"/>
                  <a:gd name="T20" fmla="*/ 7 w 186"/>
                  <a:gd name="T21" fmla="*/ 4 h 10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6"/>
                  <a:gd name="T34" fmla="*/ 0 h 109"/>
                  <a:gd name="T35" fmla="*/ 186 w 186"/>
                  <a:gd name="T36" fmla="*/ 109 h 10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6" h="109">
                    <a:moveTo>
                      <a:pt x="102" y="73"/>
                    </a:moveTo>
                    <a:lnTo>
                      <a:pt x="173" y="109"/>
                    </a:lnTo>
                    <a:lnTo>
                      <a:pt x="186" y="84"/>
                    </a:lnTo>
                    <a:lnTo>
                      <a:pt x="156" y="42"/>
                    </a:lnTo>
                    <a:lnTo>
                      <a:pt x="62" y="23"/>
                    </a:lnTo>
                    <a:lnTo>
                      <a:pt x="9" y="0"/>
                    </a:lnTo>
                    <a:lnTo>
                      <a:pt x="0" y="14"/>
                    </a:lnTo>
                    <a:lnTo>
                      <a:pt x="79" y="57"/>
                    </a:lnTo>
                    <a:lnTo>
                      <a:pt x="102" y="73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508" name="Freeform 167"/>
              <p:cNvSpPr>
                <a:spLocks/>
              </p:cNvSpPr>
              <p:nvPr/>
            </p:nvSpPr>
            <p:spPr bwMode="auto">
              <a:xfrm>
                <a:off x="1557" y="3492"/>
                <a:ext cx="164" cy="173"/>
              </a:xfrm>
              <a:custGeom>
                <a:avLst/>
                <a:gdLst>
                  <a:gd name="T0" fmla="*/ 21 w 325"/>
                  <a:gd name="T1" fmla="*/ 0 h 346"/>
                  <a:gd name="T2" fmla="*/ 19 w 325"/>
                  <a:gd name="T3" fmla="*/ 2 h 346"/>
                  <a:gd name="T4" fmla="*/ 16 w 325"/>
                  <a:gd name="T5" fmla="*/ 5 h 346"/>
                  <a:gd name="T6" fmla="*/ 13 w 325"/>
                  <a:gd name="T7" fmla="*/ 7 h 346"/>
                  <a:gd name="T8" fmla="*/ 11 w 325"/>
                  <a:gd name="T9" fmla="*/ 10 h 346"/>
                  <a:gd name="T10" fmla="*/ 8 w 325"/>
                  <a:gd name="T11" fmla="*/ 13 h 346"/>
                  <a:gd name="T12" fmla="*/ 4 w 325"/>
                  <a:gd name="T13" fmla="*/ 16 h 346"/>
                  <a:gd name="T14" fmla="*/ 2 w 325"/>
                  <a:gd name="T15" fmla="*/ 20 h 346"/>
                  <a:gd name="T16" fmla="*/ 0 w 325"/>
                  <a:gd name="T17" fmla="*/ 22 h 346"/>
                  <a:gd name="T18" fmla="*/ 13 w 325"/>
                  <a:gd name="T19" fmla="*/ 13 h 346"/>
                  <a:gd name="T20" fmla="*/ 21 w 325"/>
                  <a:gd name="T21" fmla="*/ 0 h 346"/>
                  <a:gd name="T22" fmla="*/ 21 w 325"/>
                  <a:gd name="T23" fmla="*/ 0 h 346"/>
                  <a:gd name="T24" fmla="*/ 21 w 325"/>
                  <a:gd name="T25" fmla="*/ 0 h 34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25"/>
                  <a:gd name="T40" fmla="*/ 0 h 346"/>
                  <a:gd name="T41" fmla="*/ 325 w 325"/>
                  <a:gd name="T42" fmla="*/ 346 h 34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25" h="346">
                    <a:moveTo>
                      <a:pt x="325" y="0"/>
                    </a:moveTo>
                    <a:lnTo>
                      <a:pt x="289" y="32"/>
                    </a:lnTo>
                    <a:lnTo>
                      <a:pt x="251" y="66"/>
                    </a:lnTo>
                    <a:lnTo>
                      <a:pt x="207" y="108"/>
                    </a:lnTo>
                    <a:lnTo>
                      <a:pt x="161" y="152"/>
                    </a:lnTo>
                    <a:lnTo>
                      <a:pt x="118" y="194"/>
                    </a:lnTo>
                    <a:lnTo>
                      <a:pt x="63" y="255"/>
                    </a:lnTo>
                    <a:lnTo>
                      <a:pt x="19" y="317"/>
                    </a:lnTo>
                    <a:lnTo>
                      <a:pt x="0" y="346"/>
                    </a:lnTo>
                    <a:lnTo>
                      <a:pt x="194" y="207"/>
                    </a:lnTo>
                    <a:lnTo>
                      <a:pt x="325" y="0"/>
                    </a:lnTo>
                    <a:close/>
                  </a:path>
                </a:pathLst>
              </a:custGeom>
              <a:solidFill>
                <a:srgbClr val="96A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509" name="Freeform 168"/>
              <p:cNvSpPr>
                <a:spLocks/>
              </p:cNvSpPr>
              <p:nvPr/>
            </p:nvSpPr>
            <p:spPr bwMode="auto">
              <a:xfrm>
                <a:off x="1801" y="3111"/>
                <a:ext cx="154" cy="173"/>
              </a:xfrm>
              <a:custGeom>
                <a:avLst/>
                <a:gdLst>
                  <a:gd name="T0" fmla="*/ 0 w 306"/>
                  <a:gd name="T1" fmla="*/ 13 h 351"/>
                  <a:gd name="T2" fmla="*/ 19 w 306"/>
                  <a:gd name="T3" fmla="*/ 22 h 351"/>
                  <a:gd name="T4" fmla="*/ 20 w 306"/>
                  <a:gd name="T5" fmla="*/ 18 h 351"/>
                  <a:gd name="T6" fmla="*/ 19 w 306"/>
                  <a:gd name="T7" fmla="*/ 14 h 351"/>
                  <a:gd name="T8" fmla="*/ 18 w 306"/>
                  <a:gd name="T9" fmla="*/ 12 h 351"/>
                  <a:gd name="T10" fmla="*/ 16 w 306"/>
                  <a:gd name="T11" fmla="*/ 10 h 351"/>
                  <a:gd name="T12" fmla="*/ 11 w 306"/>
                  <a:gd name="T13" fmla="*/ 4 h 351"/>
                  <a:gd name="T14" fmla="*/ 9 w 306"/>
                  <a:gd name="T15" fmla="*/ 0 h 351"/>
                  <a:gd name="T16" fmla="*/ 2 w 306"/>
                  <a:gd name="T17" fmla="*/ 2 h 351"/>
                  <a:gd name="T18" fmla="*/ 0 w 306"/>
                  <a:gd name="T19" fmla="*/ 13 h 351"/>
                  <a:gd name="T20" fmla="*/ 0 w 306"/>
                  <a:gd name="T21" fmla="*/ 13 h 351"/>
                  <a:gd name="T22" fmla="*/ 0 w 306"/>
                  <a:gd name="T23" fmla="*/ 13 h 3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06"/>
                  <a:gd name="T37" fmla="*/ 0 h 351"/>
                  <a:gd name="T38" fmla="*/ 306 w 306"/>
                  <a:gd name="T39" fmla="*/ 351 h 3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06" h="351">
                    <a:moveTo>
                      <a:pt x="0" y="207"/>
                    </a:moveTo>
                    <a:lnTo>
                      <a:pt x="298" y="351"/>
                    </a:lnTo>
                    <a:lnTo>
                      <a:pt x="306" y="275"/>
                    </a:lnTo>
                    <a:lnTo>
                      <a:pt x="294" y="209"/>
                    </a:lnTo>
                    <a:lnTo>
                      <a:pt x="279" y="178"/>
                    </a:lnTo>
                    <a:lnTo>
                      <a:pt x="256" y="152"/>
                    </a:lnTo>
                    <a:lnTo>
                      <a:pt x="169" y="51"/>
                    </a:lnTo>
                    <a:lnTo>
                      <a:pt x="138" y="0"/>
                    </a:lnTo>
                    <a:lnTo>
                      <a:pt x="20" y="26"/>
                    </a:lnTo>
                    <a:lnTo>
                      <a:pt x="0" y="207"/>
                    </a:lnTo>
                    <a:close/>
                  </a:path>
                </a:pathLst>
              </a:custGeom>
              <a:solidFill>
                <a:srgbClr val="96A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510" name="Freeform 169"/>
              <p:cNvSpPr>
                <a:spLocks/>
              </p:cNvSpPr>
              <p:nvPr/>
            </p:nvSpPr>
            <p:spPr bwMode="auto">
              <a:xfrm>
                <a:off x="879" y="3090"/>
                <a:ext cx="86" cy="40"/>
              </a:xfrm>
              <a:custGeom>
                <a:avLst/>
                <a:gdLst>
                  <a:gd name="T0" fmla="*/ 1 w 177"/>
                  <a:gd name="T1" fmla="*/ 0 h 80"/>
                  <a:gd name="T2" fmla="*/ 11 w 177"/>
                  <a:gd name="T3" fmla="*/ 3 h 80"/>
                  <a:gd name="T4" fmla="*/ 8 w 177"/>
                  <a:gd name="T5" fmla="*/ 5 h 80"/>
                  <a:gd name="T6" fmla="*/ 0 w 177"/>
                  <a:gd name="T7" fmla="*/ 4 h 80"/>
                  <a:gd name="T8" fmla="*/ 1 w 177"/>
                  <a:gd name="T9" fmla="*/ 0 h 80"/>
                  <a:gd name="T10" fmla="*/ 1 w 177"/>
                  <a:gd name="T11" fmla="*/ 0 h 80"/>
                  <a:gd name="T12" fmla="*/ 1 w 177"/>
                  <a:gd name="T13" fmla="*/ 0 h 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7"/>
                  <a:gd name="T22" fmla="*/ 0 h 80"/>
                  <a:gd name="T23" fmla="*/ 177 w 177"/>
                  <a:gd name="T24" fmla="*/ 80 h 8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7" h="80">
                    <a:moveTo>
                      <a:pt x="21" y="0"/>
                    </a:moveTo>
                    <a:lnTo>
                      <a:pt x="177" y="38"/>
                    </a:lnTo>
                    <a:lnTo>
                      <a:pt x="132" y="80"/>
                    </a:lnTo>
                    <a:lnTo>
                      <a:pt x="0" y="59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6A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511" name="Freeform 170"/>
              <p:cNvSpPr>
                <a:spLocks/>
              </p:cNvSpPr>
              <p:nvPr/>
            </p:nvSpPr>
            <p:spPr bwMode="auto">
              <a:xfrm>
                <a:off x="1377" y="2822"/>
                <a:ext cx="344" cy="377"/>
              </a:xfrm>
              <a:custGeom>
                <a:avLst/>
                <a:gdLst>
                  <a:gd name="T0" fmla="*/ 4 w 690"/>
                  <a:gd name="T1" fmla="*/ 2 h 753"/>
                  <a:gd name="T2" fmla="*/ 6 w 690"/>
                  <a:gd name="T3" fmla="*/ 10 h 753"/>
                  <a:gd name="T4" fmla="*/ 8 w 690"/>
                  <a:gd name="T5" fmla="*/ 17 h 753"/>
                  <a:gd name="T6" fmla="*/ 10 w 690"/>
                  <a:gd name="T7" fmla="*/ 23 h 753"/>
                  <a:gd name="T8" fmla="*/ 13 w 690"/>
                  <a:gd name="T9" fmla="*/ 27 h 753"/>
                  <a:gd name="T10" fmla="*/ 14 w 690"/>
                  <a:gd name="T11" fmla="*/ 29 h 753"/>
                  <a:gd name="T12" fmla="*/ 16 w 690"/>
                  <a:gd name="T13" fmla="*/ 31 h 753"/>
                  <a:gd name="T14" fmla="*/ 21 w 690"/>
                  <a:gd name="T15" fmla="*/ 35 h 753"/>
                  <a:gd name="T16" fmla="*/ 26 w 690"/>
                  <a:gd name="T17" fmla="*/ 38 h 753"/>
                  <a:gd name="T18" fmla="*/ 31 w 690"/>
                  <a:gd name="T19" fmla="*/ 40 h 753"/>
                  <a:gd name="T20" fmla="*/ 37 w 690"/>
                  <a:gd name="T21" fmla="*/ 44 h 753"/>
                  <a:gd name="T22" fmla="*/ 42 w 690"/>
                  <a:gd name="T23" fmla="*/ 46 h 753"/>
                  <a:gd name="T24" fmla="*/ 44 w 690"/>
                  <a:gd name="T25" fmla="*/ 48 h 753"/>
                  <a:gd name="T26" fmla="*/ 21 w 690"/>
                  <a:gd name="T27" fmla="*/ 43 h 753"/>
                  <a:gd name="T28" fmla="*/ 12 w 690"/>
                  <a:gd name="T29" fmla="*/ 36 h 753"/>
                  <a:gd name="T30" fmla="*/ 5 w 690"/>
                  <a:gd name="T31" fmla="*/ 19 h 753"/>
                  <a:gd name="T32" fmla="*/ 2 w 690"/>
                  <a:gd name="T33" fmla="*/ 6 h 753"/>
                  <a:gd name="T34" fmla="*/ 0 w 690"/>
                  <a:gd name="T35" fmla="*/ 0 h 753"/>
                  <a:gd name="T36" fmla="*/ 4 w 690"/>
                  <a:gd name="T37" fmla="*/ 2 h 753"/>
                  <a:gd name="T38" fmla="*/ 4 w 690"/>
                  <a:gd name="T39" fmla="*/ 2 h 753"/>
                  <a:gd name="T40" fmla="*/ 4 w 690"/>
                  <a:gd name="T41" fmla="*/ 2 h 75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90"/>
                  <a:gd name="T64" fmla="*/ 0 h 753"/>
                  <a:gd name="T65" fmla="*/ 690 w 690"/>
                  <a:gd name="T66" fmla="*/ 753 h 75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90" h="753">
                    <a:moveTo>
                      <a:pt x="59" y="21"/>
                    </a:moveTo>
                    <a:lnTo>
                      <a:pt x="89" y="158"/>
                    </a:lnTo>
                    <a:lnTo>
                      <a:pt x="119" y="270"/>
                    </a:lnTo>
                    <a:lnTo>
                      <a:pt x="150" y="361"/>
                    </a:lnTo>
                    <a:lnTo>
                      <a:pt x="194" y="429"/>
                    </a:lnTo>
                    <a:lnTo>
                      <a:pt x="222" y="462"/>
                    </a:lnTo>
                    <a:lnTo>
                      <a:pt x="256" y="492"/>
                    </a:lnTo>
                    <a:lnTo>
                      <a:pt x="329" y="547"/>
                    </a:lnTo>
                    <a:lnTo>
                      <a:pt x="401" y="593"/>
                    </a:lnTo>
                    <a:lnTo>
                      <a:pt x="484" y="639"/>
                    </a:lnTo>
                    <a:lnTo>
                      <a:pt x="580" y="692"/>
                    </a:lnTo>
                    <a:lnTo>
                      <a:pt x="657" y="735"/>
                    </a:lnTo>
                    <a:lnTo>
                      <a:pt x="690" y="753"/>
                    </a:lnTo>
                    <a:lnTo>
                      <a:pt x="330" y="673"/>
                    </a:lnTo>
                    <a:lnTo>
                      <a:pt x="190" y="572"/>
                    </a:lnTo>
                    <a:lnTo>
                      <a:pt x="70" y="291"/>
                    </a:lnTo>
                    <a:lnTo>
                      <a:pt x="19" y="91"/>
                    </a:lnTo>
                    <a:lnTo>
                      <a:pt x="0" y="0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512" name="Freeform 171"/>
              <p:cNvSpPr>
                <a:spLocks/>
              </p:cNvSpPr>
              <p:nvPr/>
            </p:nvSpPr>
            <p:spPr bwMode="auto">
              <a:xfrm>
                <a:off x="1209" y="3292"/>
                <a:ext cx="228" cy="218"/>
              </a:xfrm>
              <a:custGeom>
                <a:avLst/>
                <a:gdLst>
                  <a:gd name="T0" fmla="*/ 1 w 456"/>
                  <a:gd name="T1" fmla="*/ 0 h 437"/>
                  <a:gd name="T2" fmla="*/ 2 w 456"/>
                  <a:gd name="T3" fmla="*/ 2 h 437"/>
                  <a:gd name="T4" fmla="*/ 3 w 456"/>
                  <a:gd name="T5" fmla="*/ 4 h 437"/>
                  <a:gd name="T6" fmla="*/ 7 w 456"/>
                  <a:gd name="T7" fmla="*/ 9 h 437"/>
                  <a:gd name="T8" fmla="*/ 7 w 456"/>
                  <a:gd name="T9" fmla="*/ 13 h 437"/>
                  <a:gd name="T10" fmla="*/ 6 w 456"/>
                  <a:gd name="T11" fmla="*/ 16 h 437"/>
                  <a:gd name="T12" fmla="*/ 7 w 456"/>
                  <a:gd name="T13" fmla="*/ 19 h 437"/>
                  <a:gd name="T14" fmla="*/ 9 w 456"/>
                  <a:gd name="T15" fmla="*/ 21 h 437"/>
                  <a:gd name="T16" fmla="*/ 15 w 456"/>
                  <a:gd name="T17" fmla="*/ 23 h 437"/>
                  <a:gd name="T18" fmla="*/ 22 w 456"/>
                  <a:gd name="T19" fmla="*/ 25 h 437"/>
                  <a:gd name="T20" fmla="*/ 27 w 456"/>
                  <a:gd name="T21" fmla="*/ 23 h 437"/>
                  <a:gd name="T22" fmla="*/ 29 w 456"/>
                  <a:gd name="T23" fmla="*/ 24 h 437"/>
                  <a:gd name="T24" fmla="*/ 28 w 456"/>
                  <a:gd name="T25" fmla="*/ 26 h 437"/>
                  <a:gd name="T26" fmla="*/ 24 w 456"/>
                  <a:gd name="T27" fmla="*/ 28 h 437"/>
                  <a:gd name="T28" fmla="*/ 12 w 456"/>
                  <a:gd name="T29" fmla="*/ 28 h 437"/>
                  <a:gd name="T30" fmla="*/ 4 w 456"/>
                  <a:gd name="T31" fmla="*/ 24 h 437"/>
                  <a:gd name="T32" fmla="*/ 3 w 456"/>
                  <a:gd name="T33" fmla="*/ 18 h 437"/>
                  <a:gd name="T34" fmla="*/ 3 w 456"/>
                  <a:gd name="T35" fmla="*/ 8 h 437"/>
                  <a:gd name="T36" fmla="*/ 1 w 456"/>
                  <a:gd name="T37" fmla="*/ 4 h 437"/>
                  <a:gd name="T38" fmla="*/ 0 w 456"/>
                  <a:gd name="T39" fmla="*/ 2 h 437"/>
                  <a:gd name="T40" fmla="*/ 1 w 456"/>
                  <a:gd name="T41" fmla="*/ 0 h 437"/>
                  <a:gd name="T42" fmla="*/ 1 w 456"/>
                  <a:gd name="T43" fmla="*/ 0 h 43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56"/>
                  <a:gd name="T67" fmla="*/ 0 h 437"/>
                  <a:gd name="T68" fmla="*/ 456 w 456"/>
                  <a:gd name="T69" fmla="*/ 437 h 43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56" h="437">
                    <a:moveTo>
                      <a:pt x="15" y="0"/>
                    </a:moveTo>
                    <a:lnTo>
                      <a:pt x="23" y="28"/>
                    </a:lnTo>
                    <a:lnTo>
                      <a:pt x="34" y="63"/>
                    </a:lnTo>
                    <a:lnTo>
                      <a:pt x="97" y="137"/>
                    </a:lnTo>
                    <a:lnTo>
                      <a:pt x="97" y="196"/>
                    </a:lnTo>
                    <a:lnTo>
                      <a:pt x="88" y="253"/>
                    </a:lnTo>
                    <a:lnTo>
                      <a:pt x="99" y="296"/>
                    </a:lnTo>
                    <a:lnTo>
                      <a:pt x="137" y="333"/>
                    </a:lnTo>
                    <a:lnTo>
                      <a:pt x="238" y="365"/>
                    </a:lnTo>
                    <a:lnTo>
                      <a:pt x="339" y="386"/>
                    </a:lnTo>
                    <a:lnTo>
                      <a:pt x="422" y="367"/>
                    </a:lnTo>
                    <a:lnTo>
                      <a:pt x="456" y="384"/>
                    </a:lnTo>
                    <a:lnTo>
                      <a:pt x="434" y="409"/>
                    </a:lnTo>
                    <a:lnTo>
                      <a:pt x="369" y="435"/>
                    </a:lnTo>
                    <a:lnTo>
                      <a:pt x="192" y="437"/>
                    </a:lnTo>
                    <a:lnTo>
                      <a:pt x="53" y="376"/>
                    </a:lnTo>
                    <a:lnTo>
                      <a:pt x="34" y="279"/>
                    </a:lnTo>
                    <a:lnTo>
                      <a:pt x="40" y="122"/>
                    </a:lnTo>
                    <a:lnTo>
                      <a:pt x="2" y="55"/>
                    </a:lnTo>
                    <a:lnTo>
                      <a:pt x="0" y="1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C76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513" name="Freeform 172"/>
              <p:cNvSpPr>
                <a:spLocks/>
              </p:cNvSpPr>
              <p:nvPr/>
            </p:nvSpPr>
            <p:spPr bwMode="auto">
              <a:xfrm>
                <a:off x="1710" y="3510"/>
                <a:ext cx="473" cy="256"/>
              </a:xfrm>
              <a:custGeom>
                <a:avLst/>
                <a:gdLst>
                  <a:gd name="T0" fmla="*/ 5 w 947"/>
                  <a:gd name="T1" fmla="*/ 0 h 511"/>
                  <a:gd name="T2" fmla="*/ 16 w 947"/>
                  <a:gd name="T3" fmla="*/ 16 h 511"/>
                  <a:gd name="T4" fmla="*/ 18 w 947"/>
                  <a:gd name="T5" fmla="*/ 18 h 511"/>
                  <a:gd name="T6" fmla="*/ 21 w 947"/>
                  <a:gd name="T7" fmla="*/ 19 h 511"/>
                  <a:gd name="T8" fmla="*/ 23 w 947"/>
                  <a:gd name="T9" fmla="*/ 21 h 511"/>
                  <a:gd name="T10" fmla="*/ 26 w 947"/>
                  <a:gd name="T11" fmla="*/ 23 h 511"/>
                  <a:gd name="T12" fmla="*/ 29 w 947"/>
                  <a:gd name="T13" fmla="*/ 25 h 511"/>
                  <a:gd name="T14" fmla="*/ 32 w 947"/>
                  <a:gd name="T15" fmla="*/ 27 h 511"/>
                  <a:gd name="T16" fmla="*/ 40 w 947"/>
                  <a:gd name="T17" fmla="*/ 28 h 511"/>
                  <a:gd name="T18" fmla="*/ 46 w 947"/>
                  <a:gd name="T19" fmla="*/ 29 h 511"/>
                  <a:gd name="T20" fmla="*/ 59 w 947"/>
                  <a:gd name="T21" fmla="*/ 28 h 511"/>
                  <a:gd name="T22" fmla="*/ 52 w 947"/>
                  <a:gd name="T23" fmla="*/ 30 h 511"/>
                  <a:gd name="T24" fmla="*/ 43 w 947"/>
                  <a:gd name="T25" fmla="*/ 31 h 511"/>
                  <a:gd name="T26" fmla="*/ 34 w 947"/>
                  <a:gd name="T27" fmla="*/ 29 h 511"/>
                  <a:gd name="T28" fmla="*/ 29 w 947"/>
                  <a:gd name="T29" fmla="*/ 27 h 511"/>
                  <a:gd name="T30" fmla="*/ 27 w 947"/>
                  <a:gd name="T31" fmla="*/ 26 h 511"/>
                  <a:gd name="T32" fmla="*/ 16 w 947"/>
                  <a:gd name="T33" fmla="*/ 19 h 511"/>
                  <a:gd name="T34" fmla="*/ 6 w 947"/>
                  <a:gd name="T35" fmla="*/ 6 h 511"/>
                  <a:gd name="T36" fmla="*/ 0 w 947"/>
                  <a:gd name="T37" fmla="*/ 6 h 511"/>
                  <a:gd name="T38" fmla="*/ 5 w 947"/>
                  <a:gd name="T39" fmla="*/ 0 h 511"/>
                  <a:gd name="T40" fmla="*/ 5 w 947"/>
                  <a:gd name="T41" fmla="*/ 0 h 511"/>
                  <a:gd name="T42" fmla="*/ 5 w 947"/>
                  <a:gd name="T43" fmla="*/ 0 h 51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947"/>
                  <a:gd name="T67" fmla="*/ 0 h 511"/>
                  <a:gd name="T68" fmla="*/ 947 w 947"/>
                  <a:gd name="T69" fmla="*/ 511 h 51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947" h="511">
                    <a:moveTo>
                      <a:pt x="80" y="0"/>
                    </a:moveTo>
                    <a:lnTo>
                      <a:pt x="261" y="261"/>
                    </a:lnTo>
                    <a:lnTo>
                      <a:pt x="299" y="289"/>
                    </a:lnTo>
                    <a:lnTo>
                      <a:pt x="337" y="318"/>
                    </a:lnTo>
                    <a:lnTo>
                      <a:pt x="380" y="350"/>
                    </a:lnTo>
                    <a:lnTo>
                      <a:pt x="426" y="382"/>
                    </a:lnTo>
                    <a:lnTo>
                      <a:pt x="468" y="411"/>
                    </a:lnTo>
                    <a:lnTo>
                      <a:pt x="515" y="437"/>
                    </a:lnTo>
                    <a:lnTo>
                      <a:pt x="641" y="456"/>
                    </a:lnTo>
                    <a:lnTo>
                      <a:pt x="751" y="477"/>
                    </a:lnTo>
                    <a:lnTo>
                      <a:pt x="947" y="456"/>
                    </a:lnTo>
                    <a:lnTo>
                      <a:pt x="833" y="483"/>
                    </a:lnTo>
                    <a:lnTo>
                      <a:pt x="692" y="511"/>
                    </a:lnTo>
                    <a:lnTo>
                      <a:pt x="551" y="466"/>
                    </a:lnTo>
                    <a:lnTo>
                      <a:pt x="472" y="432"/>
                    </a:lnTo>
                    <a:lnTo>
                      <a:pt x="435" y="416"/>
                    </a:lnTo>
                    <a:lnTo>
                      <a:pt x="270" y="306"/>
                    </a:lnTo>
                    <a:lnTo>
                      <a:pt x="110" y="107"/>
                    </a:lnTo>
                    <a:lnTo>
                      <a:pt x="0" y="107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514" name="Freeform 173"/>
              <p:cNvSpPr>
                <a:spLocks/>
              </p:cNvSpPr>
              <p:nvPr/>
            </p:nvSpPr>
            <p:spPr bwMode="auto">
              <a:xfrm>
                <a:off x="1114" y="2359"/>
                <a:ext cx="47" cy="37"/>
              </a:xfrm>
              <a:custGeom>
                <a:avLst/>
                <a:gdLst>
                  <a:gd name="T0" fmla="*/ 3 w 88"/>
                  <a:gd name="T1" fmla="*/ 0 h 74"/>
                  <a:gd name="T2" fmla="*/ 2 w 88"/>
                  <a:gd name="T3" fmla="*/ 3 h 74"/>
                  <a:gd name="T4" fmla="*/ 0 w 88"/>
                  <a:gd name="T5" fmla="*/ 5 h 74"/>
                  <a:gd name="T6" fmla="*/ 3 w 88"/>
                  <a:gd name="T7" fmla="*/ 5 h 74"/>
                  <a:gd name="T8" fmla="*/ 5 w 88"/>
                  <a:gd name="T9" fmla="*/ 2 h 74"/>
                  <a:gd name="T10" fmla="*/ 3 w 88"/>
                  <a:gd name="T11" fmla="*/ 0 h 74"/>
                  <a:gd name="T12" fmla="*/ 3 w 88"/>
                  <a:gd name="T13" fmla="*/ 0 h 74"/>
                  <a:gd name="T14" fmla="*/ 3 w 88"/>
                  <a:gd name="T15" fmla="*/ 0 h 7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8"/>
                  <a:gd name="T25" fmla="*/ 0 h 74"/>
                  <a:gd name="T26" fmla="*/ 88 w 88"/>
                  <a:gd name="T27" fmla="*/ 74 h 7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8" h="74">
                    <a:moveTo>
                      <a:pt x="53" y="0"/>
                    </a:moveTo>
                    <a:lnTo>
                      <a:pt x="44" y="34"/>
                    </a:lnTo>
                    <a:lnTo>
                      <a:pt x="0" y="74"/>
                    </a:lnTo>
                    <a:lnTo>
                      <a:pt x="51" y="71"/>
                    </a:lnTo>
                    <a:lnTo>
                      <a:pt x="88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FB5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515" name="Freeform 174"/>
              <p:cNvSpPr>
                <a:spLocks/>
              </p:cNvSpPr>
              <p:nvPr/>
            </p:nvSpPr>
            <p:spPr bwMode="auto">
              <a:xfrm>
                <a:off x="1258" y="2107"/>
                <a:ext cx="47" cy="95"/>
              </a:xfrm>
              <a:custGeom>
                <a:avLst/>
                <a:gdLst>
                  <a:gd name="T0" fmla="*/ 2 w 93"/>
                  <a:gd name="T1" fmla="*/ 0 h 188"/>
                  <a:gd name="T2" fmla="*/ 0 w 93"/>
                  <a:gd name="T3" fmla="*/ 2 h 188"/>
                  <a:gd name="T4" fmla="*/ 1 w 93"/>
                  <a:gd name="T5" fmla="*/ 4 h 188"/>
                  <a:gd name="T6" fmla="*/ 2 w 93"/>
                  <a:gd name="T7" fmla="*/ 5 h 188"/>
                  <a:gd name="T8" fmla="*/ 3 w 93"/>
                  <a:gd name="T9" fmla="*/ 7 h 188"/>
                  <a:gd name="T10" fmla="*/ 2 w 93"/>
                  <a:gd name="T11" fmla="*/ 12 h 188"/>
                  <a:gd name="T12" fmla="*/ 5 w 93"/>
                  <a:gd name="T13" fmla="*/ 11 h 188"/>
                  <a:gd name="T14" fmla="*/ 6 w 93"/>
                  <a:gd name="T15" fmla="*/ 11 h 188"/>
                  <a:gd name="T16" fmla="*/ 5 w 93"/>
                  <a:gd name="T17" fmla="*/ 10 h 188"/>
                  <a:gd name="T18" fmla="*/ 3 w 93"/>
                  <a:gd name="T19" fmla="*/ 9 h 188"/>
                  <a:gd name="T20" fmla="*/ 3 w 93"/>
                  <a:gd name="T21" fmla="*/ 4 h 188"/>
                  <a:gd name="T22" fmla="*/ 4 w 93"/>
                  <a:gd name="T23" fmla="*/ 2 h 188"/>
                  <a:gd name="T24" fmla="*/ 2 w 93"/>
                  <a:gd name="T25" fmla="*/ 0 h 188"/>
                  <a:gd name="T26" fmla="*/ 2 w 93"/>
                  <a:gd name="T27" fmla="*/ 0 h 188"/>
                  <a:gd name="T28" fmla="*/ 2 w 93"/>
                  <a:gd name="T29" fmla="*/ 0 h 18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88"/>
                  <a:gd name="T47" fmla="*/ 93 w 93"/>
                  <a:gd name="T48" fmla="*/ 188 h 18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88">
                    <a:moveTo>
                      <a:pt x="21" y="0"/>
                    </a:moveTo>
                    <a:lnTo>
                      <a:pt x="0" y="24"/>
                    </a:lnTo>
                    <a:lnTo>
                      <a:pt x="10" y="55"/>
                    </a:lnTo>
                    <a:lnTo>
                      <a:pt x="21" y="68"/>
                    </a:lnTo>
                    <a:lnTo>
                      <a:pt x="36" y="112"/>
                    </a:lnTo>
                    <a:lnTo>
                      <a:pt x="25" y="188"/>
                    </a:lnTo>
                    <a:lnTo>
                      <a:pt x="65" y="176"/>
                    </a:lnTo>
                    <a:lnTo>
                      <a:pt x="93" y="165"/>
                    </a:lnTo>
                    <a:lnTo>
                      <a:pt x="68" y="148"/>
                    </a:lnTo>
                    <a:lnTo>
                      <a:pt x="48" y="133"/>
                    </a:lnTo>
                    <a:lnTo>
                      <a:pt x="44" y="53"/>
                    </a:lnTo>
                    <a:lnTo>
                      <a:pt x="61" y="24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516" name="Freeform 175"/>
              <p:cNvSpPr>
                <a:spLocks/>
              </p:cNvSpPr>
              <p:nvPr/>
            </p:nvSpPr>
            <p:spPr bwMode="auto">
              <a:xfrm>
                <a:off x="1233" y="2425"/>
                <a:ext cx="25" cy="32"/>
              </a:xfrm>
              <a:custGeom>
                <a:avLst/>
                <a:gdLst>
                  <a:gd name="T0" fmla="*/ 0 w 49"/>
                  <a:gd name="T1" fmla="*/ 0 h 67"/>
                  <a:gd name="T2" fmla="*/ 2 w 49"/>
                  <a:gd name="T3" fmla="*/ 1 h 67"/>
                  <a:gd name="T4" fmla="*/ 2 w 49"/>
                  <a:gd name="T5" fmla="*/ 3 h 67"/>
                  <a:gd name="T6" fmla="*/ 3 w 49"/>
                  <a:gd name="T7" fmla="*/ 4 h 67"/>
                  <a:gd name="T8" fmla="*/ 3 w 49"/>
                  <a:gd name="T9" fmla="*/ 1 h 67"/>
                  <a:gd name="T10" fmla="*/ 4 w 49"/>
                  <a:gd name="T11" fmla="*/ 0 h 67"/>
                  <a:gd name="T12" fmla="*/ 0 w 49"/>
                  <a:gd name="T13" fmla="*/ 0 h 67"/>
                  <a:gd name="T14" fmla="*/ 0 w 49"/>
                  <a:gd name="T15" fmla="*/ 0 h 67"/>
                  <a:gd name="T16" fmla="*/ 0 w 49"/>
                  <a:gd name="T17" fmla="*/ 0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9"/>
                  <a:gd name="T28" fmla="*/ 0 h 67"/>
                  <a:gd name="T29" fmla="*/ 49 w 49"/>
                  <a:gd name="T30" fmla="*/ 67 h 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9" h="67">
                    <a:moveTo>
                      <a:pt x="0" y="12"/>
                    </a:moveTo>
                    <a:lnTo>
                      <a:pt x="22" y="31"/>
                    </a:lnTo>
                    <a:lnTo>
                      <a:pt x="17" y="52"/>
                    </a:lnTo>
                    <a:lnTo>
                      <a:pt x="34" y="67"/>
                    </a:lnTo>
                    <a:lnTo>
                      <a:pt x="41" y="23"/>
                    </a:lnTo>
                    <a:lnTo>
                      <a:pt x="49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A8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517" name="Freeform 176"/>
              <p:cNvSpPr>
                <a:spLocks/>
              </p:cNvSpPr>
              <p:nvPr/>
            </p:nvSpPr>
            <p:spPr bwMode="auto">
              <a:xfrm>
                <a:off x="1231" y="2351"/>
                <a:ext cx="16" cy="50"/>
              </a:xfrm>
              <a:custGeom>
                <a:avLst/>
                <a:gdLst>
                  <a:gd name="T0" fmla="*/ 0 w 32"/>
                  <a:gd name="T1" fmla="*/ 0 h 101"/>
                  <a:gd name="T2" fmla="*/ 0 w 32"/>
                  <a:gd name="T3" fmla="*/ 4 h 101"/>
                  <a:gd name="T4" fmla="*/ 2 w 32"/>
                  <a:gd name="T5" fmla="*/ 6 h 101"/>
                  <a:gd name="T6" fmla="*/ 3 w 32"/>
                  <a:gd name="T7" fmla="*/ 5 h 101"/>
                  <a:gd name="T8" fmla="*/ 2 w 32"/>
                  <a:gd name="T9" fmla="*/ 1 h 101"/>
                  <a:gd name="T10" fmla="*/ 1 w 32"/>
                  <a:gd name="T11" fmla="*/ 0 h 101"/>
                  <a:gd name="T12" fmla="*/ 0 w 32"/>
                  <a:gd name="T13" fmla="*/ 0 h 101"/>
                  <a:gd name="T14" fmla="*/ 0 w 32"/>
                  <a:gd name="T15" fmla="*/ 0 h 101"/>
                  <a:gd name="T16" fmla="*/ 0 w 32"/>
                  <a:gd name="T17" fmla="*/ 0 h 10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"/>
                  <a:gd name="T28" fmla="*/ 0 h 101"/>
                  <a:gd name="T29" fmla="*/ 32 w 32"/>
                  <a:gd name="T30" fmla="*/ 101 h 10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" h="101">
                    <a:moveTo>
                      <a:pt x="0" y="10"/>
                    </a:moveTo>
                    <a:lnTo>
                      <a:pt x="0" y="65"/>
                    </a:lnTo>
                    <a:lnTo>
                      <a:pt x="17" y="101"/>
                    </a:lnTo>
                    <a:lnTo>
                      <a:pt x="32" y="82"/>
                    </a:lnTo>
                    <a:lnTo>
                      <a:pt x="21" y="25"/>
                    </a:lnTo>
                    <a:lnTo>
                      <a:pt x="9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518" name="Freeform 177"/>
              <p:cNvSpPr>
                <a:spLocks/>
              </p:cNvSpPr>
              <p:nvPr/>
            </p:nvSpPr>
            <p:spPr bwMode="auto">
              <a:xfrm>
                <a:off x="1288" y="2453"/>
                <a:ext cx="73" cy="124"/>
              </a:xfrm>
              <a:custGeom>
                <a:avLst/>
                <a:gdLst>
                  <a:gd name="T0" fmla="*/ 8 w 144"/>
                  <a:gd name="T1" fmla="*/ 0 h 249"/>
                  <a:gd name="T2" fmla="*/ 6 w 144"/>
                  <a:gd name="T3" fmla="*/ 3 h 249"/>
                  <a:gd name="T4" fmla="*/ 4 w 144"/>
                  <a:gd name="T5" fmla="*/ 6 h 249"/>
                  <a:gd name="T6" fmla="*/ 3 w 144"/>
                  <a:gd name="T7" fmla="*/ 8 h 249"/>
                  <a:gd name="T8" fmla="*/ 0 w 144"/>
                  <a:gd name="T9" fmla="*/ 11 h 249"/>
                  <a:gd name="T10" fmla="*/ 1 w 144"/>
                  <a:gd name="T11" fmla="*/ 15 h 249"/>
                  <a:gd name="T12" fmla="*/ 4 w 144"/>
                  <a:gd name="T13" fmla="*/ 15 h 249"/>
                  <a:gd name="T14" fmla="*/ 5 w 144"/>
                  <a:gd name="T15" fmla="*/ 8 h 249"/>
                  <a:gd name="T16" fmla="*/ 7 w 144"/>
                  <a:gd name="T17" fmla="*/ 4 h 249"/>
                  <a:gd name="T18" fmla="*/ 8 w 144"/>
                  <a:gd name="T19" fmla="*/ 1 h 249"/>
                  <a:gd name="T20" fmla="*/ 10 w 144"/>
                  <a:gd name="T21" fmla="*/ 0 h 249"/>
                  <a:gd name="T22" fmla="*/ 8 w 144"/>
                  <a:gd name="T23" fmla="*/ 0 h 249"/>
                  <a:gd name="T24" fmla="*/ 8 w 144"/>
                  <a:gd name="T25" fmla="*/ 0 h 249"/>
                  <a:gd name="T26" fmla="*/ 8 w 144"/>
                  <a:gd name="T27" fmla="*/ 0 h 24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4"/>
                  <a:gd name="T43" fmla="*/ 0 h 249"/>
                  <a:gd name="T44" fmla="*/ 144 w 144"/>
                  <a:gd name="T45" fmla="*/ 249 h 24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4" h="249">
                    <a:moveTo>
                      <a:pt x="125" y="4"/>
                    </a:moveTo>
                    <a:lnTo>
                      <a:pt x="91" y="59"/>
                    </a:lnTo>
                    <a:lnTo>
                      <a:pt x="63" y="101"/>
                    </a:lnTo>
                    <a:lnTo>
                      <a:pt x="44" y="130"/>
                    </a:lnTo>
                    <a:lnTo>
                      <a:pt x="0" y="190"/>
                    </a:lnTo>
                    <a:lnTo>
                      <a:pt x="7" y="249"/>
                    </a:lnTo>
                    <a:lnTo>
                      <a:pt x="53" y="240"/>
                    </a:lnTo>
                    <a:lnTo>
                      <a:pt x="72" y="130"/>
                    </a:lnTo>
                    <a:lnTo>
                      <a:pt x="101" y="78"/>
                    </a:lnTo>
                    <a:lnTo>
                      <a:pt x="125" y="31"/>
                    </a:lnTo>
                    <a:lnTo>
                      <a:pt x="144" y="0"/>
                    </a:lnTo>
                    <a:lnTo>
                      <a:pt x="125" y="4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519" name="Freeform 178"/>
              <p:cNvSpPr>
                <a:spLocks/>
              </p:cNvSpPr>
              <p:nvPr/>
            </p:nvSpPr>
            <p:spPr bwMode="auto">
              <a:xfrm>
                <a:off x="1290" y="2537"/>
                <a:ext cx="24" cy="37"/>
              </a:xfrm>
              <a:custGeom>
                <a:avLst/>
                <a:gdLst>
                  <a:gd name="T0" fmla="*/ 1 w 47"/>
                  <a:gd name="T1" fmla="*/ 1 h 70"/>
                  <a:gd name="T2" fmla="*/ 2 w 47"/>
                  <a:gd name="T3" fmla="*/ 0 h 70"/>
                  <a:gd name="T4" fmla="*/ 3 w 47"/>
                  <a:gd name="T5" fmla="*/ 2 h 70"/>
                  <a:gd name="T6" fmla="*/ 3 w 47"/>
                  <a:gd name="T7" fmla="*/ 5 h 70"/>
                  <a:gd name="T8" fmla="*/ 1 w 47"/>
                  <a:gd name="T9" fmla="*/ 4 h 70"/>
                  <a:gd name="T10" fmla="*/ 0 w 47"/>
                  <a:gd name="T11" fmla="*/ 2 h 70"/>
                  <a:gd name="T12" fmla="*/ 1 w 47"/>
                  <a:gd name="T13" fmla="*/ 1 h 70"/>
                  <a:gd name="T14" fmla="*/ 1 w 47"/>
                  <a:gd name="T15" fmla="*/ 1 h 70"/>
                  <a:gd name="T16" fmla="*/ 1 w 47"/>
                  <a:gd name="T17" fmla="*/ 1 h 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7"/>
                  <a:gd name="T28" fmla="*/ 0 h 70"/>
                  <a:gd name="T29" fmla="*/ 47 w 47"/>
                  <a:gd name="T30" fmla="*/ 70 h 7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7" h="70">
                    <a:moveTo>
                      <a:pt x="11" y="7"/>
                    </a:moveTo>
                    <a:lnTo>
                      <a:pt x="32" y="0"/>
                    </a:lnTo>
                    <a:lnTo>
                      <a:pt x="47" y="32"/>
                    </a:lnTo>
                    <a:lnTo>
                      <a:pt x="36" y="70"/>
                    </a:lnTo>
                    <a:lnTo>
                      <a:pt x="3" y="57"/>
                    </a:lnTo>
                    <a:lnTo>
                      <a:pt x="0" y="22"/>
                    </a:lnTo>
                    <a:lnTo>
                      <a:pt x="11" y="7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520" name="Freeform 179"/>
              <p:cNvSpPr>
                <a:spLocks/>
              </p:cNvSpPr>
              <p:nvPr/>
            </p:nvSpPr>
            <p:spPr bwMode="auto">
              <a:xfrm>
                <a:off x="1266" y="2279"/>
                <a:ext cx="99" cy="45"/>
              </a:xfrm>
              <a:custGeom>
                <a:avLst/>
                <a:gdLst>
                  <a:gd name="T0" fmla="*/ 0 w 200"/>
                  <a:gd name="T1" fmla="*/ 1 h 85"/>
                  <a:gd name="T2" fmla="*/ 1 w 200"/>
                  <a:gd name="T3" fmla="*/ 3 h 85"/>
                  <a:gd name="T4" fmla="*/ 5 w 200"/>
                  <a:gd name="T5" fmla="*/ 5 h 85"/>
                  <a:gd name="T6" fmla="*/ 9 w 200"/>
                  <a:gd name="T7" fmla="*/ 6 h 85"/>
                  <a:gd name="T8" fmla="*/ 5 w 200"/>
                  <a:gd name="T9" fmla="*/ 4 h 85"/>
                  <a:gd name="T10" fmla="*/ 9 w 200"/>
                  <a:gd name="T11" fmla="*/ 3 h 85"/>
                  <a:gd name="T12" fmla="*/ 12 w 200"/>
                  <a:gd name="T13" fmla="*/ 0 h 85"/>
                  <a:gd name="T14" fmla="*/ 10 w 200"/>
                  <a:gd name="T15" fmla="*/ 1 h 85"/>
                  <a:gd name="T16" fmla="*/ 6 w 200"/>
                  <a:gd name="T17" fmla="*/ 2 h 85"/>
                  <a:gd name="T18" fmla="*/ 1 w 200"/>
                  <a:gd name="T19" fmla="*/ 1 h 85"/>
                  <a:gd name="T20" fmla="*/ 0 w 200"/>
                  <a:gd name="T21" fmla="*/ 1 h 85"/>
                  <a:gd name="T22" fmla="*/ 0 w 200"/>
                  <a:gd name="T23" fmla="*/ 1 h 85"/>
                  <a:gd name="T24" fmla="*/ 0 w 200"/>
                  <a:gd name="T25" fmla="*/ 1 h 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0"/>
                  <a:gd name="T40" fmla="*/ 0 h 85"/>
                  <a:gd name="T41" fmla="*/ 200 w 200"/>
                  <a:gd name="T42" fmla="*/ 85 h 8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0" h="85">
                    <a:moveTo>
                      <a:pt x="0" y="11"/>
                    </a:moveTo>
                    <a:lnTo>
                      <a:pt x="19" y="34"/>
                    </a:lnTo>
                    <a:lnTo>
                      <a:pt x="88" y="70"/>
                    </a:lnTo>
                    <a:lnTo>
                      <a:pt x="154" y="85"/>
                    </a:lnTo>
                    <a:lnTo>
                      <a:pt x="80" y="49"/>
                    </a:lnTo>
                    <a:lnTo>
                      <a:pt x="147" y="41"/>
                    </a:lnTo>
                    <a:lnTo>
                      <a:pt x="200" y="0"/>
                    </a:lnTo>
                    <a:lnTo>
                      <a:pt x="168" y="15"/>
                    </a:lnTo>
                    <a:lnTo>
                      <a:pt x="101" y="28"/>
                    </a:lnTo>
                    <a:lnTo>
                      <a:pt x="21" y="13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C76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521" name="Freeform 180"/>
              <p:cNvSpPr>
                <a:spLocks/>
              </p:cNvSpPr>
              <p:nvPr/>
            </p:nvSpPr>
            <p:spPr bwMode="auto">
              <a:xfrm>
                <a:off x="1326" y="2271"/>
                <a:ext cx="85" cy="113"/>
              </a:xfrm>
              <a:custGeom>
                <a:avLst/>
                <a:gdLst>
                  <a:gd name="T0" fmla="*/ 5 w 171"/>
                  <a:gd name="T1" fmla="*/ 0 h 227"/>
                  <a:gd name="T2" fmla="*/ 10 w 171"/>
                  <a:gd name="T3" fmla="*/ 1 h 227"/>
                  <a:gd name="T4" fmla="*/ 10 w 171"/>
                  <a:gd name="T5" fmla="*/ 5 h 227"/>
                  <a:gd name="T6" fmla="*/ 10 w 171"/>
                  <a:gd name="T7" fmla="*/ 7 h 227"/>
                  <a:gd name="T8" fmla="*/ 10 w 171"/>
                  <a:gd name="T9" fmla="*/ 10 h 227"/>
                  <a:gd name="T10" fmla="*/ 9 w 171"/>
                  <a:gd name="T11" fmla="*/ 13 h 227"/>
                  <a:gd name="T12" fmla="*/ 5 w 171"/>
                  <a:gd name="T13" fmla="*/ 14 h 227"/>
                  <a:gd name="T14" fmla="*/ 0 w 171"/>
                  <a:gd name="T15" fmla="*/ 10 h 227"/>
                  <a:gd name="T16" fmla="*/ 0 w 171"/>
                  <a:gd name="T17" fmla="*/ 8 h 227"/>
                  <a:gd name="T18" fmla="*/ 1 w 171"/>
                  <a:gd name="T19" fmla="*/ 6 h 227"/>
                  <a:gd name="T20" fmla="*/ 3 w 171"/>
                  <a:gd name="T21" fmla="*/ 4 h 227"/>
                  <a:gd name="T22" fmla="*/ 6 w 171"/>
                  <a:gd name="T23" fmla="*/ 2 h 227"/>
                  <a:gd name="T24" fmla="*/ 5 w 171"/>
                  <a:gd name="T25" fmla="*/ 1 h 227"/>
                  <a:gd name="T26" fmla="*/ 4 w 171"/>
                  <a:gd name="T27" fmla="*/ 0 h 227"/>
                  <a:gd name="T28" fmla="*/ 4 w 171"/>
                  <a:gd name="T29" fmla="*/ 0 h 227"/>
                  <a:gd name="T30" fmla="*/ 5 w 171"/>
                  <a:gd name="T31" fmla="*/ 0 h 227"/>
                  <a:gd name="T32" fmla="*/ 5 w 171"/>
                  <a:gd name="T33" fmla="*/ 0 h 227"/>
                  <a:gd name="T34" fmla="*/ 5 w 171"/>
                  <a:gd name="T35" fmla="*/ 0 h 22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1"/>
                  <a:gd name="T55" fmla="*/ 0 h 227"/>
                  <a:gd name="T56" fmla="*/ 171 w 171"/>
                  <a:gd name="T57" fmla="*/ 227 h 22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1" h="227">
                    <a:moveTo>
                      <a:pt x="93" y="0"/>
                    </a:moveTo>
                    <a:lnTo>
                      <a:pt x="160" y="25"/>
                    </a:lnTo>
                    <a:lnTo>
                      <a:pt x="171" y="82"/>
                    </a:lnTo>
                    <a:lnTo>
                      <a:pt x="167" y="124"/>
                    </a:lnTo>
                    <a:lnTo>
                      <a:pt x="164" y="162"/>
                    </a:lnTo>
                    <a:lnTo>
                      <a:pt x="145" y="211"/>
                    </a:lnTo>
                    <a:lnTo>
                      <a:pt x="86" y="227"/>
                    </a:lnTo>
                    <a:lnTo>
                      <a:pt x="0" y="164"/>
                    </a:lnTo>
                    <a:lnTo>
                      <a:pt x="6" y="128"/>
                    </a:lnTo>
                    <a:lnTo>
                      <a:pt x="27" y="101"/>
                    </a:lnTo>
                    <a:lnTo>
                      <a:pt x="59" y="78"/>
                    </a:lnTo>
                    <a:lnTo>
                      <a:pt x="101" y="35"/>
                    </a:lnTo>
                    <a:lnTo>
                      <a:pt x="93" y="21"/>
                    </a:lnTo>
                    <a:lnTo>
                      <a:pt x="76" y="10"/>
                    </a:lnTo>
                    <a:lnTo>
                      <a:pt x="72" y="0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522" name="Freeform 181"/>
              <p:cNvSpPr>
                <a:spLocks/>
              </p:cNvSpPr>
              <p:nvPr/>
            </p:nvSpPr>
            <p:spPr bwMode="auto">
              <a:xfrm>
                <a:off x="1341" y="2280"/>
                <a:ext cx="63" cy="95"/>
              </a:xfrm>
              <a:custGeom>
                <a:avLst/>
                <a:gdLst>
                  <a:gd name="T0" fmla="*/ 4 w 128"/>
                  <a:gd name="T1" fmla="*/ 0 h 187"/>
                  <a:gd name="T2" fmla="*/ 7 w 128"/>
                  <a:gd name="T3" fmla="*/ 2 h 187"/>
                  <a:gd name="T4" fmla="*/ 6 w 128"/>
                  <a:gd name="T5" fmla="*/ 10 h 187"/>
                  <a:gd name="T6" fmla="*/ 5 w 128"/>
                  <a:gd name="T7" fmla="*/ 11 h 187"/>
                  <a:gd name="T8" fmla="*/ 2 w 128"/>
                  <a:gd name="T9" fmla="*/ 11 h 187"/>
                  <a:gd name="T10" fmla="*/ 0 w 128"/>
                  <a:gd name="T11" fmla="*/ 8 h 187"/>
                  <a:gd name="T12" fmla="*/ 1 w 128"/>
                  <a:gd name="T13" fmla="*/ 5 h 187"/>
                  <a:gd name="T14" fmla="*/ 3 w 128"/>
                  <a:gd name="T15" fmla="*/ 3 h 187"/>
                  <a:gd name="T16" fmla="*/ 5 w 128"/>
                  <a:gd name="T17" fmla="*/ 2 h 187"/>
                  <a:gd name="T18" fmla="*/ 4 w 128"/>
                  <a:gd name="T19" fmla="*/ 0 h 187"/>
                  <a:gd name="T20" fmla="*/ 4 w 128"/>
                  <a:gd name="T21" fmla="*/ 0 h 187"/>
                  <a:gd name="T22" fmla="*/ 4 w 128"/>
                  <a:gd name="T23" fmla="*/ 0 h 18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8"/>
                  <a:gd name="T37" fmla="*/ 0 h 187"/>
                  <a:gd name="T38" fmla="*/ 128 w 128"/>
                  <a:gd name="T39" fmla="*/ 187 h 18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8" h="187">
                    <a:moveTo>
                      <a:pt x="80" y="0"/>
                    </a:moveTo>
                    <a:lnTo>
                      <a:pt x="128" y="33"/>
                    </a:lnTo>
                    <a:lnTo>
                      <a:pt x="111" y="162"/>
                    </a:lnTo>
                    <a:lnTo>
                      <a:pt x="88" y="187"/>
                    </a:lnTo>
                    <a:lnTo>
                      <a:pt x="46" y="187"/>
                    </a:lnTo>
                    <a:lnTo>
                      <a:pt x="0" y="132"/>
                    </a:lnTo>
                    <a:lnTo>
                      <a:pt x="19" y="94"/>
                    </a:lnTo>
                    <a:lnTo>
                      <a:pt x="48" y="63"/>
                    </a:lnTo>
                    <a:lnTo>
                      <a:pt x="82" y="38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FFB5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523" name="Freeform 182"/>
              <p:cNvSpPr>
                <a:spLocks/>
              </p:cNvSpPr>
              <p:nvPr/>
            </p:nvSpPr>
            <p:spPr bwMode="auto">
              <a:xfrm>
                <a:off x="1364" y="2293"/>
                <a:ext cx="34" cy="72"/>
              </a:xfrm>
              <a:custGeom>
                <a:avLst/>
                <a:gdLst>
                  <a:gd name="T0" fmla="*/ 2 w 69"/>
                  <a:gd name="T1" fmla="*/ 1 h 145"/>
                  <a:gd name="T2" fmla="*/ 0 w 69"/>
                  <a:gd name="T3" fmla="*/ 5 h 145"/>
                  <a:gd name="T4" fmla="*/ 0 w 69"/>
                  <a:gd name="T5" fmla="*/ 9 h 145"/>
                  <a:gd name="T6" fmla="*/ 2 w 69"/>
                  <a:gd name="T7" fmla="*/ 7 h 145"/>
                  <a:gd name="T8" fmla="*/ 3 w 69"/>
                  <a:gd name="T9" fmla="*/ 5 h 145"/>
                  <a:gd name="T10" fmla="*/ 4 w 69"/>
                  <a:gd name="T11" fmla="*/ 0 h 145"/>
                  <a:gd name="T12" fmla="*/ 3 w 69"/>
                  <a:gd name="T13" fmla="*/ 0 h 145"/>
                  <a:gd name="T14" fmla="*/ 2 w 69"/>
                  <a:gd name="T15" fmla="*/ 1 h 145"/>
                  <a:gd name="T16" fmla="*/ 2 w 69"/>
                  <a:gd name="T17" fmla="*/ 1 h 145"/>
                  <a:gd name="T18" fmla="*/ 2 w 69"/>
                  <a:gd name="T19" fmla="*/ 1 h 1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9"/>
                  <a:gd name="T31" fmla="*/ 0 h 145"/>
                  <a:gd name="T32" fmla="*/ 69 w 69"/>
                  <a:gd name="T33" fmla="*/ 145 h 14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9" h="145">
                    <a:moveTo>
                      <a:pt x="44" y="30"/>
                    </a:moveTo>
                    <a:lnTo>
                      <a:pt x="4" y="82"/>
                    </a:lnTo>
                    <a:lnTo>
                      <a:pt x="0" y="145"/>
                    </a:lnTo>
                    <a:lnTo>
                      <a:pt x="42" y="114"/>
                    </a:lnTo>
                    <a:lnTo>
                      <a:pt x="49" y="84"/>
                    </a:lnTo>
                    <a:lnTo>
                      <a:pt x="69" y="11"/>
                    </a:lnTo>
                    <a:lnTo>
                      <a:pt x="48" y="0"/>
                    </a:lnTo>
                    <a:lnTo>
                      <a:pt x="44" y="30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524" name="Freeform 183"/>
              <p:cNvSpPr>
                <a:spLocks/>
              </p:cNvSpPr>
              <p:nvPr/>
            </p:nvSpPr>
            <p:spPr bwMode="auto">
              <a:xfrm>
                <a:off x="1249" y="2279"/>
                <a:ext cx="71" cy="45"/>
              </a:xfrm>
              <a:custGeom>
                <a:avLst/>
                <a:gdLst>
                  <a:gd name="T0" fmla="*/ 3 w 141"/>
                  <a:gd name="T1" fmla="*/ 0 h 91"/>
                  <a:gd name="T2" fmla="*/ 2 w 141"/>
                  <a:gd name="T3" fmla="*/ 0 h 91"/>
                  <a:gd name="T4" fmla="*/ 3 w 141"/>
                  <a:gd name="T5" fmla="*/ 2 h 91"/>
                  <a:gd name="T6" fmla="*/ 6 w 141"/>
                  <a:gd name="T7" fmla="*/ 3 h 91"/>
                  <a:gd name="T8" fmla="*/ 9 w 141"/>
                  <a:gd name="T9" fmla="*/ 4 h 91"/>
                  <a:gd name="T10" fmla="*/ 9 w 141"/>
                  <a:gd name="T11" fmla="*/ 5 h 91"/>
                  <a:gd name="T12" fmla="*/ 6 w 141"/>
                  <a:gd name="T13" fmla="*/ 5 h 91"/>
                  <a:gd name="T14" fmla="*/ 4 w 141"/>
                  <a:gd name="T15" fmla="*/ 4 h 91"/>
                  <a:gd name="T16" fmla="*/ 2 w 141"/>
                  <a:gd name="T17" fmla="*/ 3 h 91"/>
                  <a:gd name="T18" fmla="*/ 0 w 141"/>
                  <a:gd name="T19" fmla="*/ 0 h 91"/>
                  <a:gd name="T20" fmla="*/ 2 w 141"/>
                  <a:gd name="T21" fmla="*/ 0 h 91"/>
                  <a:gd name="T22" fmla="*/ 3 w 141"/>
                  <a:gd name="T23" fmla="*/ 0 h 91"/>
                  <a:gd name="T24" fmla="*/ 3 w 141"/>
                  <a:gd name="T25" fmla="*/ 0 h 91"/>
                  <a:gd name="T26" fmla="*/ 3 w 141"/>
                  <a:gd name="T27" fmla="*/ 0 h 9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1"/>
                  <a:gd name="T43" fmla="*/ 0 h 91"/>
                  <a:gd name="T44" fmla="*/ 141 w 141"/>
                  <a:gd name="T45" fmla="*/ 91 h 9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1" h="91">
                    <a:moveTo>
                      <a:pt x="34" y="0"/>
                    </a:moveTo>
                    <a:lnTo>
                      <a:pt x="28" y="13"/>
                    </a:lnTo>
                    <a:lnTo>
                      <a:pt x="47" y="32"/>
                    </a:lnTo>
                    <a:lnTo>
                      <a:pt x="82" y="57"/>
                    </a:lnTo>
                    <a:lnTo>
                      <a:pt x="129" y="72"/>
                    </a:lnTo>
                    <a:lnTo>
                      <a:pt x="141" y="87"/>
                    </a:lnTo>
                    <a:lnTo>
                      <a:pt x="89" y="91"/>
                    </a:lnTo>
                    <a:lnTo>
                      <a:pt x="53" y="74"/>
                    </a:lnTo>
                    <a:lnTo>
                      <a:pt x="23" y="58"/>
                    </a:lnTo>
                    <a:lnTo>
                      <a:pt x="0" y="9"/>
                    </a:lnTo>
                    <a:lnTo>
                      <a:pt x="19" y="1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525" name="Freeform 184"/>
              <p:cNvSpPr>
                <a:spLocks/>
              </p:cNvSpPr>
              <p:nvPr/>
            </p:nvSpPr>
            <p:spPr bwMode="auto">
              <a:xfrm>
                <a:off x="1278" y="2498"/>
                <a:ext cx="16" cy="13"/>
              </a:xfrm>
              <a:custGeom>
                <a:avLst/>
                <a:gdLst>
                  <a:gd name="T0" fmla="*/ 0 w 34"/>
                  <a:gd name="T1" fmla="*/ 1 h 24"/>
                  <a:gd name="T2" fmla="*/ 2 w 34"/>
                  <a:gd name="T3" fmla="*/ 0 h 24"/>
                  <a:gd name="T4" fmla="*/ 3 w 34"/>
                  <a:gd name="T5" fmla="*/ 1 h 24"/>
                  <a:gd name="T6" fmla="*/ 2 w 34"/>
                  <a:gd name="T7" fmla="*/ 2 h 24"/>
                  <a:gd name="T8" fmla="*/ 1 w 34"/>
                  <a:gd name="T9" fmla="*/ 2 h 24"/>
                  <a:gd name="T10" fmla="*/ 0 w 34"/>
                  <a:gd name="T11" fmla="*/ 1 h 24"/>
                  <a:gd name="T12" fmla="*/ 0 w 34"/>
                  <a:gd name="T13" fmla="*/ 1 h 24"/>
                  <a:gd name="T14" fmla="*/ 0 w 34"/>
                  <a:gd name="T15" fmla="*/ 1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"/>
                  <a:gd name="T25" fmla="*/ 0 h 24"/>
                  <a:gd name="T26" fmla="*/ 34 w 34"/>
                  <a:gd name="T27" fmla="*/ 24 h 2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" h="24">
                    <a:moveTo>
                      <a:pt x="0" y="9"/>
                    </a:moveTo>
                    <a:lnTo>
                      <a:pt x="21" y="0"/>
                    </a:lnTo>
                    <a:lnTo>
                      <a:pt x="34" y="5"/>
                    </a:lnTo>
                    <a:lnTo>
                      <a:pt x="23" y="24"/>
                    </a:lnTo>
                    <a:lnTo>
                      <a:pt x="4" y="21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A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526" name="Freeform 185"/>
              <p:cNvSpPr>
                <a:spLocks/>
              </p:cNvSpPr>
              <p:nvPr/>
            </p:nvSpPr>
            <p:spPr bwMode="auto">
              <a:xfrm>
                <a:off x="1233" y="2506"/>
                <a:ext cx="23" cy="9"/>
              </a:xfrm>
              <a:custGeom>
                <a:avLst/>
                <a:gdLst>
                  <a:gd name="T0" fmla="*/ 0 w 45"/>
                  <a:gd name="T1" fmla="*/ 0 h 19"/>
                  <a:gd name="T2" fmla="*/ 2 w 45"/>
                  <a:gd name="T3" fmla="*/ 0 h 19"/>
                  <a:gd name="T4" fmla="*/ 3 w 45"/>
                  <a:gd name="T5" fmla="*/ 0 h 19"/>
                  <a:gd name="T6" fmla="*/ 3 w 45"/>
                  <a:gd name="T7" fmla="*/ 1 h 19"/>
                  <a:gd name="T8" fmla="*/ 1 w 45"/>
                  <a:gd name="T9" fmla="*/ 1 h 19"/>
                  <a:gd name="T10" fmla="*/ 0 w 45"/>
                  <a:gd name="T11" fmla="*/ 0 h 19"/>
                  <a:gd name="T12" fmla="*/ 0 w 45"/>
                  <a:gd name="T13" fmla="*/ 0 h 19"/>
                  <a:gd name="T14" fmla="*/ 0 w 45"/>
                  <a:gd name="T15" fmla="*/ 0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"/>
                  <a:gd name="T25" fmla="*/ 0 h 19"/>
                  <a:gd name="T26" fmla="*/ 45 w 45"/>
                  <a:gd name="T27" fmla="*/ 19 h 1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" h="19">
                    <a:moveTo>
                      <a:pt x="0" y="6"/>
                    </a:moveTo>
                    <a:lnTo>
                      <a:pt x="19" y="0"/>
                    </a:lnTo>
                    <a:lnTo>
                      <a:pt x="45" y="6"/>
                    </a:lnTo>
                    <a:lnTo>
                      <a:pt x="40" y="19"/>
                    </a:lnTo>
                    <a:lnTo>
                      <a:pt x="7" y="17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A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527" name="Freeform 186"/>
              <p:cNvSpPr>
                <a:spLocks/>
              </p:cNvSpPr>
              <p:nvPr/>
            </p:nvSpPr>
            <p:spPr bwMode="auto">
              <a:xfrm>
                <a:off x="1039" y="1901"/>
                <a:ext cx="148" cy="70"/>
              </a:xfrm>
              <a:custGeom>
                <a:avLst/>
                <a:gdLst>
                  <a:gd name="T0" fmla="*/ 0 w 294"/>
                  <a:gd name="T1" fmla="*/ 7 h 139"/>
                  <a:gd name="T2" fmla="*/ 2 w 294"/>
                  <a:gd name="T3" fmla="*/ 5 h 139"/>
                  <a:gd name="T4" fmla="*/ 3 w 294"/>
                  <a:gd name="T5" fmla="*/ 3 h 139"/>
                  <a:gd name="T6" fmla="*/ 5 w 294"/>
                  <a:gd name="T7" fmla="*/ 2 h 139"/>
                  <a:gd name="T8" fmla="*/ 16 w 294"/>
                  <a:gd name="T9" fmla="*/ 0 h 139"/>
                  <a:gd name="T10" fmla="*/ 11 w 294"/>
                  <a:gd name="T11" fmla="*/ 2 h 139"/>
                  <a:gd name="T12" fmla="*/ 19 w 294"/>
                  <a:gd name="T13" fmla="*/ 2 h 139"/>
                  <a:gd name="T14" fmla="*/ 7 w 294"/>
                  <a:gd name="T15" fmla="*/ 4 h 139"/>
                  <a:gd name="T16" fmla="*/ 4 w 294"/>
                  <a:gd name="T17" fmla="*/ 7 h 139"/>
                  <a:gd name="T18" fmla="*/ 2 w 294"/>
                  <a:gd name="T19" fmla="*/ 9 h 139"/>
                  <a:gd name="T20" fmla="*/ 2 w 294"/>
                  <a:gd name="T21" fmla="*/ 7 h 139"/>
                  <a:gd name="T22" fmla="*/ 4 w 294"/>
                  <a:gd name="T23" fmla="*/ 4 h 139"/>
                  <a:gd name="T24" fmla="*/ 3 w 294"/>
                  <a:gd name="T25" fmla="*/ 4 h 139"/>
                  <a:gd name="T26" fmla="*/ 0 w 294"/>
                  <a:gd name="T27" fmla="*/ 7 h 139"/>
                  <a:gd name="T28" fmla="*/ 0 w 294"/>
                  <a:gd name="T29" fmla="*/ 7 h 139"/>
                  <a:gd name="T30" fmla="*/ 0 w 294"/>
                  <a:gd name="T31" fmla="*/ 7 h 13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94"/>
                  <a:gd name="T49" fmla="*/ 0 h 139"/>
                  <a:gd name="T50" fmla="*/ 294 w 294"/>
                  <a:gd name="T51" fmla="*/ 139 h 13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94" h="139">
                    <a:moveTo>
                      <a:pt x="0" y="97"/>
                    </a:moveTo>
                    <a:lnTo>
                      <a:pt x="24" y="65"/>
                    </a:lnTo>
                    <a:lnTo>
                      <a:pt x="47" y="40"/>
                    </a:lnTo>
                    <a:lnTo>
                      <a:pt x="78" y="23"/>
                    </a:lnTo>
                    <a:lnTo>
                      <a:pt x="245" y="0"/>
                    </a:lnTo>
                    <a:lnTo>
                      <a:pt x="173" y="21"/>
                    </a:lnTo>
                    <a:lnTo>
                      <a:pt x="294" y="23"/>
                    </a:lnTo>
                    <a:lnTo>
                      <a:pt x="106" y="59"/>
                    </a:lnTo>
                    <a:lnTo>
                      <a:pt x="55" y="106"/>
                    </a:lnTo>
                    <a:lnTo>
                      <a:pt x="23" y="139"/>
                    </a:lnTo>
                    <a:lnTo>
                      <a:pt x="30" y="106"/>
                    </a:lnTo>
                    <a:lnTo>
                      <a:pt x="63" y="57"/>
                    </a:lnTo>
                    <a:lnTo>
                      <a:pt x="45" y="5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3F47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528" name="Freeform 187"/>
              <p:cNvSpPr>
                <a:spLocks/>
              </p:cNvSpPr>
              <p:nvPr/>
            </p:nvSpPr>
            <p:spPr bwMode="auto">
              <a:xfrm>
                <a:off x="1062" y="1922"/>
                <a:ext cx="212" cy="130"/>
              </a:xfrm>
              <a:custGeom>
                <a:avLst/>
                <a:gdLst>
                  <a:gd name="T0" fmla="*/ 0 w 424"/>
                  <a:gd name="T1" fmla="*/ 7 h 258"/>
                  <a:gd name="T2" fmla="*/ 1 w 424"/>
                  <a:gd name="T3" fmla="*/ 6 h 258"/>
                  <a:gd name="T4" fmla="*/ 3 w 424"/>
                  <a:gd name="T5" fmla="*/ 4 h 258"/>
                  <a:gd name="T6" fmla="*/ 5 w 424"/>
                  <a:gd name="T7" fmla="*/ 3 h 258"/>
                  <a:gd name="T8" fmla="*/ 11 w 424"/>
                  <a:gd name="T9" fmla="*/ 1 h 258"/>
                  <a:gd name="T10" fmla="*/ 15 w 424"/>
                  <a:gd name="T11" fmla="*/ 0 h 258"/>
                  <a:gd name="T12" fmla="*/ 19 w 424"/>
                  <a:gd name="T13" fmla="*/ 1 h 258"/>
                  <a:gd name="T14" fmla="*/ 15 w 424"/>
                  <a:gd name="T15" fmla="*/ 2 h 258"/>
                  <a:gd name="T16" fmla="*/ 21 w 424"/>
                  <a:gd name="T17" fmla="*/ 3 h 258"/>
                  <a:gd name="T18" fmla="*/ 18 w 424"/>
                  <a:gd name="T19" fmla="*/ 3 h 258"/>
                  <a:gd name="T20" fmla="*/ 24 w 424"/>
                  <a:gd name="T21" fmla="*/ 6 h 258"/>
                  <a:gd name="T22" fmla="*/ 21 w 424"/>
                  <a:gd name="T23" fmla="*/ 6 h 258"/>
                  <a:gd name="T24" fmla="*/ 25 w 424"/>
                  <a:gd name="T25" fmla="*/ 8 h 258"/>
                  <a:gd name="T26" fmla="*/ 23 w 424"/>
                  <a:gd name="T27" fmla="*/ 9 h 258"/>
                  <a:gd name="T28" fmla="*/ 26 w 424"/>
                  <a:gd name="T29" fmla="*/ 11 h 258"/>
                  <a:gd name="T30" fmla="*/ 23 w 424"/>
                  <a:gd name="T31" fmla="*/ 10 h 258"/>
                  <a:gd name="T32" fmla="*/ 26 w 424"/>
                  <a:gd name="T33" fmla="*/ 12 h 258"/>
                  <a:gd name="T34" fmla="*/ 24 w 424"/>
                  <a:gd name="T35" fmla="*/ 13 h 258"/>
                  <a:gd name="T36" fmla="*/ 27 w 424"/>
                  <a:gd name="T37" fmla="*/ 15 h 258"/>
                  <a:gd name="T38" fmla="*/ 24 w 424"/>
                  <a:gd name="T39" fmla="*/ 15 h 258"/>
                  <a:gd name="T40" fmla="*/ 27 w 424"/>
                  <a:gd name="T41" fmla="*/ 16 h 258"/>
                  <a:gd name="T42" fmla="*/ 24 w 424"/>
                  <a:gd name="T43" fmla="*/ 17 h 258"/>
                  <a:gd name="T44" fmla="*/ 19 w 424"/>
                  <a:gd name="T45" fmla="*/ 16 h 258"/>
                  <a:gd name="T46" fmla="*/ 22 w 424"/>
                  <a:gd name="T47" fmla="*/ 15 h 258"/>
                  <a:gd name="T48" fmla="*/ 18 w 424"/>
                  <a:gd name="T49" fmla="*/ 15 h 258"/>
                  <a:gd name="T50" fmla="*/ 18 w 424"/>
                  <a:gd name="T51" fmla="*/ 15 h 258"/>
                  <a:gd name="T52" fmla="*/ 20 w 424"/>
                  <a:gd name="T53" fmla="*/ 14 h 258"/>
                  <a:gd name="T54" fmla="*/ 20 w 424"/>
                  <a:gd name="T55" fmla="*/ 13 h 258"/>
                  <a:gd name="T56" fmla="*/ 18 w 424"/>
                  <a:gd name="T57" fmla="*/ 13 h 258"/>
                  <a:gd name="T58" fmla="*/ 20 w 424"/>
                  <a:gd name="T59" fmla="*/ 12 h 258"/>
                  <a:gd name="T60" fmla="*/ 15 w 424"/>
                  <a:gd name="T61" fmla="*/ 12 h 258"/>
                  <a:gd name="T62" fmla="*/ 20 w 424"/>
                  <a:gd name="T63" fmla="*/ 10 h 258"/>
                  <a:gd name="T64" fmla="*/ 15 w 424"/>
                  <a:gd name="T65" fmla="*/ 10 h 258"/>
                  <a:gd name="T66" fmla="*/ 18 w 424"/>
                  <a:gd name="T67" fmla="*/ 8 h 258"/>
                  <a:gd name="T68" fmla="*/ 12 w 424"/>
                  <a:gd name="T69" fmla="*/ 8 h 258"/>
                  <a:gd name="T70" fmla="*/ 18 w 424"/>
                  <a:gd name="T71" fmla="*/ 7 h 258"/>
                  <a:gd name="T72" fmla="*/ 12 w 424"/>
                  <a:gd name="T73" fmla="*/ 7 h 258"/>
                  <a:gd name="T74" fmla="*/ 12 w 424"/>
                  <a:gd name="T75" fmla="*/ 6 h 258"/>
                  <a:gd name="T76" fmla="*/ 14 w 424"/>
                  <a:gd name="T77" fmla="*/ 5 h 258"/>
                  <a:gd name="T78" fmla="*/ 16 w 424"/>
                  <a:gd name="T79" fmla="*/ 4 h 258"/>
                  <a:gd name="T80" fmla="*/ 12 w 424"/>
                  <a:gd name="T81" fmla="*/ 4 h 258"/>
                  <a:gd name="T82" fmla="*/ 8 w 424"/>
                  <a:gd name="T83" fmla="*/ 7 h 258"/>
                  <a:gd name="T84" fmla="*/ 9 w 424"/>
                  <a:gd name="T85" fmla="*/ 5 h 258"/>
                  <a:gd name="T86" fmla="*/ 11 w 424"/>
                  <a:gd name="T87" fmla="*/ 3 h 258"/>
                  <a:gd name="T88" fmla="*/ 8 w 424"/>
                  <a:gd name="T89" fmla="*/ 4 h 258"/>
                  <a:gd name="T90" fmla="*/ 5 w 424"/>
                  <a:gd name="T91" fmla="*/ 6 h 258"/>
                  <a:gd name="T92" fmla="*/ 4 w 424"/>
                  <a:gd name="T93" fmla="*/ 7 h 258"/>
                  <a:gd name="T94" fmla="*/ 4 w 424"/>
                  <a:gd name="T95" fmla="*/ 6 h 258"/>
                  <a:gd name="T96" fmla="*/ 5 w 424"/>
                  <a:gd name="T97" fmla="*/ 4 h 258"/>
                  <a:gd name="T98" fmla="*/ 0 w 424"/>
                  <a:gd name="T99" fmla="*/ 7 h 258"/>
                  <a:gd name="T100" fmla="*/ 0 w 424"/>
                  <a:gd name="T101" fmla="*/ 7 h 258"/>
                  <a:gd name="T102" fmla="*/ 0 w 424"/>
                  <a:gd name="T103" fmla="*/ 7 h 25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24"/>
                  <a:gd name="T157" fmla="*/ 0 h 258"/>
                  <a:gd name="T158" fmla="*/ 424 w 424"/>
                  <a:gd name="T159" fmla="*/ 258 h 25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24" h="258">
                    <a:moveTo>
                      <a:pt x="0" y="106"/>
                    </a:moveTo>
                    <a:lnTo>
                      <a:pt x="14" y="85"/>
                    </a:lnTo>
                    <a:lnTo>
                      <a:pt x="37" y="62"/>
                    </a:lnTo>
                    <a:lnTo>
                      <a:pt x="76" y="40"/>
                    </a:lnTo>
                    <a:lnTo>
                      <a:pt x="170" y="7"/>
                    </a:lnTo>
                    <a:lnTo>
                      <a:pt x="234" y="0"/>
                    </a:lnTo>
                    <a:lnTo>
                      <a:pt x="295" y="7"/>
                    </a:lnTo>
                    <a:lnTo>
                      <a:pt x="232" y="17"/>
                    </a:lnTo>
                    <a:lnTo>
                      <a:pt x="329" y="40"/>
                    </a:lnTo>
                    <a:lnTo>
                      <a:pt x="274" y="47"/>
                    </a:lnTo>
                    <a:lnTo>
                      <a:pt x="373" y="87"/>
                    </a:lnTo>
                    <a:lnTo>
                      <a:pt x="324" y="89"/>
                    </a:lnTo>
                    <a:lnTo>
                      <a:pt x="394" y="125"/>
                    </a:lnTo>
                    <a:lnTo>
                      <a:pt x="362" y="129"/>
                    </a:lnTo>
                    <a:lnTo>
                      <a:pt x="411" y="161"/>
                    </a:lnTo>
                    <a:lnTo>
                      <a:pt x="354" y="159"/>
                    </a:lnTo>
                    <a:lnTo>
                      <a:pt x="405" y="188"/>
                    </a:lnTo>
                    <a:lnTo>
                      <a:pt x="369" y="196"/>
                    </a:lnTo>
                    <a:lnTo>
                      <a:pt x="424" y="224"/>
                    </a:lnTo>
                    <a:lnTo>
                      <a:pt x="371" y="224"/>
                    </a:lnTo>
                    <a:lnTo>
                      <a:pt x="421" y="249"/>
                    </a:lnTo>
                    <a:lnTo>
                      <a:pt x="369" y="258"/>
                    </a:lnTo>
                    <a:lnTo>
                      <a:pt x="299" y="253"/>
                    </a:lnTo>
                    <a:lnTo>
                      <a:pt x="341" y="237"/>
                    </a:lnTo>
                    <a:lnTo>
                      <a:pt x="282" y="235"/>
                    </a:lnTo>
                    <a:lnTo>
                      <a:pt x="280" y="226"/>
                    </a:lnTo>
                    <a:lnTo>
                      <a:pt x="308" y="211"/>
                    </a:lnTo>
                    <a:lnTo>
                      <a:pt x="306" y="203"/>
                    </a:lnTo>
                    <a:lnTo>
                      <a:pt x="284" y="196"/>
                    </a:lnTo>
                    <a:lnTo>
                      <a:pt x="316" y="182"/>
                    </a:lnTo>
                    <a:lnTo>
                      <a:pt x="230" y="184"/>
                    </a:lnTo>
                    <a:lnTo>
                      <a:pt x="306" y="152"/>
                    </a:lnTo>
                    <a:lnTo>
                      <a:pt x="240" y="150"/>
                    </a:lnTo>
                    <a:lnTo>
                      <a:pt x="282" y="125"/>
                    </a:lnTo>
                    <a:lnTo>
                      <a:pt x="183" y="127"/>
                    </a:lnTo>
                    <a:lnTo>
                      <a:pt x="278" y="97"/>
                    </a:lnTo>
                    <a:lnTo>
                      <a:pt x="185" y="100"/>
                    </a:lnTo>
                    <a:lnTo>
                      <a:pt x="177" y="95"/>
                    </a:lnTo>
                    <a:lnTo>
                      <a:pt x="215" y="66"/>
                    </a:lnTo>
                    <a:lnTo>
                      <a:pt x="248" y="55"/>
                    </a:lnTo>
                    <a:lnTo>
                      <a:pt x="177" y="62"/>
                    </a:lnTo>
                    <a:lnTo>
                      <a:pt x="118" y="100"/>
                    </a:lnTo>
                    <a:lnTo>
                      <a:pt x="132" y="76"/>
                    </a:lnTo>
                    <a:lnTo>
                      <a:pt x="166" y="45"/>
                    </a:lnTo>
                    <a:lnTo>
                      <a:pt x="116" y="53"/>
                    </a:lnTo>
                    <a:lnTo>
                      <a:pt x="80" y="81"/>
                    </a:lnTo>
                    <a:lnTo>
                      <a:pt x="57" y="106"/>
                    </a:lnTo>
                    <a:lnTo>
                      <a:pt x="63" y="89"/>
                    </a:lnTo>
                    <a:lnTo>
                      <a:pt x="75" y="62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2E3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529" name="Freeform 188"/>
              <p:cNvSpPr>
                <a:spLocks/>
              </p:cNvSpPr>
              <p:nvPr/>
            </p:nvSpPr>
            <p:spPr bwMode="auto">
              <a:xfrm>
                <a:off x="1100" y="1925"/>
                <a:ext cx="158" cy="122"/>
              </a:xfrm>
              <a:custGeom>
                <a:avLst/>
                <a:gdLst>
                  <a:gd name="T0" fmla="*/ 3 w 316"/>
                  <a:gd name="T1" fmla="*/ 2 h 242"/>
                  <a:gd name="T2" fmla="*/ 8 w 316"/>
                  <a:gd name="T3" fmla="*/ 0 h 242"/>
                  <a:gd name="T4" fmla="*/ 11 w 316"/>
                  <a:gd name="T5" fmla="*/ 0 h 242"/>
                  <a:gd name="T6" fmla="*/ 9 w 316"/>
                  <a:gd name="T7" fmla="*/ 1 h 242"/>
                  <a:gd name="T8" fmla="*/ 12 w 316"/>
                  <a:gd name="T9" fmla="*/ 2 h 242"/>
                  <a:gd name="T10" fmla="*/ 10 w 316"/>
                  <a:gd name="T11" fmla="*/ 3 h 242"/>
                  <a:gd name="T12" fmla="*/ 16 w 316"/>
                  <a:gd name="T13" fmla="*/ 5 h 242"/>
                  <a:gd name="T14" fmla="*/ 14 w 316"/>
                  <a:gd name="T15" fmla="*/ 5 h 242"/>
                  <a:gd name="T16" fmla="*/ 18 w 316"/>
                  <a:gd name="T17" fmla="*/ 7 h 242"/>
                  <a:gd name="T18" fmla="*/ 15 w 316"/>
                  <a:gd name="T19" fmla="*/ 7 h 242"/>
                  <a:gd name="T20" fmla="*/ 15 w 316"/>
                  <a:gd name="T21" fmla="*/ 8 h 242"/>
                  <a:gd name="T22" fmla="*/ 17 w 316"/>
                  <a:gd name="T23" fmla="*/ 8 h 242"/>
                  <a:gd name="T24" fmla="*/ 19 w 316"/>
                  <a:gd name="T25" fmla="*/ 9 h 242"/>
                  <a:gd name="T26" fmla="*/ 17 w 316"/>
                  <a:gd name="T27" fmla="*/ 9 h 242"/>
                  <a:gd name="T28" fmla="*/ 20 w 316"/>
                  <a:gd name="T29" fmla="*/ 12 h 242"/>
                  <a:gd name="T30" fmla="*/ 17 w 316"/>
                  <a:gd name="T31" fmla="*/ 12 h 242"/>
                  <a:gd name="T32" fmla="*/ 20 w 316"/>
                  <a:gd name="T33" fmla="*/ 13 h 242"/>
                  <a:gd name="T34" fmla="*/ 17 w 316"/>
                  <a:gd name="T35" fmla="*/ 14 h 242"/>
                  <a:gd name="T36" fmla="*/ 20 w 316"/>
                  <a:gd name="T37" fmla="*/ 15 h 242"/>
                  <a:gd name="T38" fmla="*/ 17 w 316"/>
                  <a:gd name="T39" fmla="*/ 16 h 242"/>
                  <a:gd name="T40" fmla="*/ 18 w 316"/>
                  <a:gd name="T41" fmla="*/ 15 h 242"/>
                  <a:gd name="T42" fmla="*/ 15 w 316"/>
                  <a:gd name="T43" fmla="*/ 14 h 242"/>
                  <a:gd name="T44" fmla="*/ 16 w 316"/>
                  <a:gd name="T45" fmla="*/ 13 h 242"/>
                  <a:gd name="T46" fmla="*/ 17 w 316"/>
                  <a:gd name="T47" fmla="*/ 13 h 242"/>
                  <a:gd name="T48" fmla="*/ 15 w 316"/>
                  <a:gd name="T49" fmla="*/ 12 h 242"/>
                  <a:gd name="T50" fmla="*/ 15 w 316"/>
                  <a:gd name="T51" fmla="*/ 12 h 242"/>
                  <a:gd name="T52" fmla="*/ 16 w 316"/>
                  <a:gd name="T53" fmla="*/ 11 h 242"/>
                  <a:gd name="T54" fmla="*/ 17 w 316"/>
                  <a:gd name="T55" fmla="*/ 11 h 242"/>
                  <a:gd name="T56" fmla="*/ 13 w 316"/>
                  <a:gd name="T57" fmla="*/ 11 h 242"/>
                  <a:gd name="T58" fmla="*/ 16 w 316"/>
                  <a:gd name="T59" fmla="*/ 9 h 242"/>
                  <a:gd name="T60" fmla="*/ 13 w 316"/>
                  <a:gd name="T61" fmla="*/ 9 h 242"/>
                  <a:gd name="T62" fmla="*/ 15 w 316"/>
                  <a:gd name="T63" fmla="*/ 7 h 242"/>
                  <a:gd name="T64" fmla="*/ 11 w 316"/>
                  <a:gd name="T65" fmla="*/ 8 h 242"/>
                  <a:gd name="T66" fmla="*/ 14 w 316"/>
                  <a:gd name="T67" fmla="*/ 6 h 242"/>
                  <a:gd name="T68" fmla="*/ 11 w 316"/>
                  <a:gd name="T69" fmla="*/ 5 h 242"/>
                  <a:gd name="T70" fmla="*/ 9 w 316"/>
                  <a:gd name="T71" fmla="*/ 5 h 242"/>
                  <a:gd name="T72" fmla="*/ 12 w 316"/>
                  <a:gd name="T73" fmla="*/ 4 h 242"/>
                  <a:gd name="T74" fmla="*/ 10 w 316"/>
                  <a:gd name="T75" fmla="*/ 3 h 242"/>
                  <a:gd name="T76" fmla="*/ 7 w 316"/>
                  <a:gd name="T77" fmla="*/ 3 h 242"/>
                  <a:gd name="T78" fmla="*/ 6 w 316"/>
                  <a:gd name="T79" fmla="*/ 4 h 242"/>
                  <a:gd name="T80" fmla="*/ 8 w 316"/>
                  <a:gd name="T81" fmla="*/ 3 h 242"/>
                  <a:gd name="T82" fmla="*/ 9 w 316"/>
                  <a:gd name="T83" fmla="*/ 2 h 242"/>
                  <a:gd name="T84" fmla="*/ 5 w 316"/>
                  <a:gd name="T85" fmla="*/ 2 h 242"/>
                  <a:gd name="T86" fmla="*/ 0 w 316"/>
                  <a:gd name="T87" fmla="*/ 4 h 242"/>
                  <a:gd name="T88" fmla="*/ 3 w 316"/>
                  <a:gd name="T89" fmla="*/ 2 h 242"/>
                  <a:gd name="T90" fmla="*/ 3 w 316"/>
                  <a:gd name="T91" fmla="*/ 2 h 242"/>
                  <a:gd name="T92" fmla="*/ 3 w 316"/>
                  <a:gd name="T93" fmla="*/ 2 h 24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16"/>
                  <a:gd name="T142" fmla="*/ 0 h 242"/>
                  <a:gd name="T143" fmla="*/ 316 w 316"/>
                  <a:gd name="T144" fmla="*/ 242 h 24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16" h="242">
                    <a:moveTo>
                      <a:pt x="38" y="25"/>
                    </a:moveTo>
                    <a:lnTo>
                      <a:pt x="128" y="0"/>
                    </a:lnTo>
                    <a:lnTo>
                      <a:pt x="168" y="0"/>
                    </a:lnTo>
                    <a:lnTo>
                      <a:pt x="132" y="14"/>
                    </a:lnTo>
                    <a:lnTo>
                      <a:pt x="189" y="27"/>
                    </a:lnTo>
                    <a:lnTo>
                      <a:pt x="158" y="35"/>
                    </a:lnTo>
                    <a:lnTo>
                      <a:pt x="255" y="71"/>
                    </a:lnTo>
                    <a:lnTo>
                      <a:pt x="215" y="78"/>
                    </a:lnTo>
                    <a:lnTo>
                      <a:pt x="282" y="109"/>
                    </a:lnTo>
                    <a:lnTo>
                      <a:pt x="240" y="112"/>
                    </a:lnTo>
                    <a:lnTo>
                      <a:pt x="230" y="116"/>
                    </a:lnTo>
                    <a:lnTo>
                      <a:pt x="272" y="128"/>
                    </a:lnTo>
                    <a:lnTo>
                      <a:pt x="297" y="143"/>
                    </a:lnTo>
                    <a:lnTo>
                      <a:pt x="257" y="141"/>
                    </a:lnTo>
                    <a:lnTo>
                      <a:pt x="307" y="179"/>
                    </a:lnTo>
                    <a:lnTo>
                      <a:pt x="259" y="179"/>
                    </a:lnTo>
                    <a:lnTo>
                      <a:pt x="310" y="206"/>
                    </a:lnTo>
                    <a:lnTo>
                      <a:pt x="265" y="209"/>
                    </a:lnTo>
                    <a:lnTo>
                      <a:pt x="316" y="236"/>
                    </a:lnTo>
                    <a:lnTo>
                      <a:pt x="272" y="242"/>
                    </a:lnTo>
                    <a:lnTo>
                      <a:pt x="274" y="228"/>
                    </a:lnTo>
                    <a:lnTo>
                      <a:pt x="232" y="221"/>
                    </a:lnTo>
                    <a:lnTo>
                      <a:pt x="251" y="206"/>
                    </a:lnTo>
                    <a:lnTo>
                      <a:pt x="269" y="200"/>
                    </a:lnTo>
                    <a:lnTo>
                      <a:pt x="240" y="192"/>
                    </a:lnTo>
                    <a:lnTo>
                      <a:pt x="232" y="189"/>
                    </a:lnTo>
                    <a:lnTo>
                      <a:pt x="244" y="166"/>
                    </a:lnTo>
                    <a:lnTo>
                      <a:pt x="261" y="168"/>
                    </a:lnTo>
                    <a:lnTo>
                      <a:pt x="204" y="170"/>
                    </a:lnTo>
                    <a:lnTo>
                      <a:pt x="244" y="141"/>
                    </a:lnTo>
                    <a:lnTo>
                      <a:pt x="198" y="135"/>
                    </a:lnTo>
                    <a:lnTo>
                      <a:pt x="225" y="111"/>
                    </a:lnTo>
                    <a:lnTo>
                      <a:pt x="162" y="114"/>
                    </a:lnTo>
                    <a:lnTo>
                      <a:pt x="217" y="93"/>
                    </a:lnTo>
                    <a:lnTo>
                      <a:pt x="170" y="74"/>
                    </a:lnTo>
                    <a:lnTo>
                      <a:pt x="141" y="74"/>
                    </a:lnTo>
                    <a:lnTo>
                      <a:pt x="191" y="57"/>
                    </a:lnTo>
                    <a:lnTo>
                      <a:pt x="151" y="38"/>
                    </a:lnTo>
                    <a:lnTo>
                      <a:pt x="109" y="46"/>
                    </a:lnTo>
                    <a:lnTo>
                      <a:pt x="84" y="57"/>
                    </a:lnTo>
                    <a:lnTo>
                      <a:pt x="115" y="33"/>
                    </a:lnTo>
                    <a:lnTo>
                      <a:pt x="134" y="29"/>
                    </a:lnTo>
                    <a:lnTo>
                      <a:pt x="67" y="25"/>
                    </a:lnTo>
                    <a:lnTo>
                      <a:pt x="0" y="54"/>
                    </a:lnTo>
                    <a:lnTo>
                      <a:pt x="38" y="25"/>
                    </a:lnTo>
                    <a:close/>
                  </a:path>
                </a:pathLst>
              </a:custGeom>
              <a:solidFill>
                <a:srgbClr val="667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530" name="Freeform 189"/>
              <p:cNvSpPr>
                <a:spLocks/>
              </p:cNvSpPr>
              <p:nvPr/>
            </p:nvSpPr>
            <p:spPr bwMode="auto">
              <a:xfrm>
                <a:off x="1072" y="1915"/>
                <a:ext cx="64" cy="24"/>
              </a:xfrm>
              <a:custGeom>
                <a:avLst/>
                <a:gdLst>
                  <a:gd name="T0" fmla="*/ 1 w 130"/>
                  <a:gd name="T1" fmla="*/ 1 h 47"/>
                  <a:gd name="T2" fmla="*/ 4 w 130"/>
                  <a:gd name="T3" fmla="*/ 0 h 47"/>
                  <a:gd name="T4" fmla="*/ 8 w 130"/>
                  <a:gd name="T5" fmla="*/ 1 h 47"/>
                  <a:gd name="T6" fmla="*/ 3 w 130"/>
                  <a:gd name="T7" fmla="*/ 2 h 47"/>
                  <a:gd name="T8" fmla="*/ 0 w 130"/>
                  <a:gd name="T9" fmla="*/ 3 h 47"/>
                  <a:gd name="T10" fmla="*/ 2 w 130"/>
                  <a:gd name="T11" fmla="*/ 2 h 47"/>
                  <a:gd name="T12" fmla="*/ 0 w 130"/>
                  <a:gd name="T13" fmla="*/ 3 h 47"/>
                  <a:gd name="T14" fmla="*/ 1 w 130"/>
                  <a:gd name="T15" fmla="*/ 1 h 47"/>
                  <a:gd name="T16" fmla="*/ 1 w 130"/>
                  <a:gd name="T17" fmla="*/ 1 h 47"/>
                  <a:gd name="T18" fmla="*/ 1 w 130"/>
                  <a:gd name="T19" fmla="*/ 1 h 4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0"/>
                  <a:gd name="T31" fmla="*/ 0 h 47"/>
                  <a:gd name="T32" fmla="*/ 130 w 130"/>
                  <a:gd name="T33" fmla="*/ 47 h 4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0" h="47">
                    <a:moveTo>
                      <a:pt x="19" y="15"/>
                    </a:moveTo>
                    <a:lnTo>
                      <a:pt x="80" y="0"/>
                    </a:lnTo>
                    <a:lnTo>
                      <a:pt x="130" y="1"/>
                    </a:lnTo>
                    <a:lnTo>
                      <a:pt x="52" y="17"/>
                    </a:lnTo>
                    <a:lnTo>
                      <a:pt x="14" y="47"/>
                    </a:lnTo>
                    <a:lnTo>
                      <a:pt x="35" y="20"/>
                    </a:lnTo>
                    <a:lnTo>
                      <a:pt x="0" y="43"/>
                    </a:lnTo>
                    <a:lnTo>
                      <a:pt x="19" y="15"/>
                    </a:lnTo>
                    <a:close/>
                  </a:path>
                </a:pathLst>
              </a:custGeom>
              <a:solidFill>
                <a:srgbClr val="667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531" name="Freeform 190"/>
              <p:cNvSpPr>
                <a:spLocks/>
              </p:cNvSpPr>
              <p:nvPr/>
            </p:nvSpPr>
            <p:spPr bwMode="auto">
              <a:xfrm>
                <a:off x="1438" y="2190"/>
                <a:ext cx="29" cy="173"/>
              </a:xfrm>
              <a:custGeom>
                <a:avLst/>
                <a:gdLst>
                  <a:gd name="T0" fmla="*/ 0 w 59"/>
                  <a:gd name="T1" fmla="*/ 1 h 346"/>
                  <a:gd name="T2" fmla="*/ 1 w 59"/>
                  <a:gd name="T3" fmla="*/ 3 h 346"/>
                  <a:gd name="T4" fmla="*/ 1 w 59"/>
                  <a:gd name="T5" fmla="*/ 7 h 346"/>
                  <a:gd name="T6" fmla="*/ 2 w 59"/>
                  <a:gd name="T7" fmla="*/ 12 h 346"/>
                  <a:gd name="T8" fmla="*/ 2 w 59"/>
                  <a:gd name="T9" fmla="*/ 16 h 346"/>
                  <a:gd name="T10" fmla="*/ 2 w 59"/>
                  <a:gd name="T11" fmla="*/ 19 h 346"/>
                  <a:gd name="T12" fmla="*/ 1 w 59"/>
                  <a:gd name="T13" fmla="*/ 21 h 346"/>
                  <a:gd name="T14" fmla="*/ 2 w 59"/>
                  <a:gd name="T15" fmla="*/ 22 h 346"/>
                  <a:gd name="T16" fmla="*/ 3 w 59"/>
                  <a:gd name="T17" fmla="*/ 20 h 346"/>
                  <a:gd name="T18" fmla="*/ 3 w 59"/>
                  <a:gd name="T19" fmla="*/ 16 h 346"/>
                  <a:gd name="T20" fmla="*/ 3 w 59"/>
                  <a:gd name="T21" fmla="*/ 12 h 346"/>
                  <a:gd name="T22" fmla="*/ 2 w 59"/>
                  <a:gd name="T23" fmla="*/ 8 h 346"/>
                  <a:gd name="T24" fmla="*/ 1 w 59"/>
                  <a:gd name="T25" fmla="*/ 6 h 346"/>
                  <a:gd name="T26" fmla="*/ 1 w 59"/>
                  <a:gd name="T27" fmla="*/ 3 h 346"/>
                  <a:gd name="T28" fmla="*/ 1 w 59"/>
                  <a:gd name="T29" fmla="*/ 1 h 346"/>
                  <a:gd name="T30" fmla="*/ 0 w 59"/>
                  <a:gd name="T31" fmla="*/ 0 h 346"/>
                  <a:gd name="T32" fmla="*/ 0 w 59"/>
                  <a:gd name="T33" fmla="*/ 1 h 346"/>
                  <a:gd name="T34" fmla="*/ 0 w 59"/>
                  <a:gd name="T35" fmla="*/ 1 h 346"/>
                  <a:gd name="T36" fmla="*/ 0 w 59"/>
                  <a:gd name="T37" fmla="*/ 1 h 34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9"/>
                  <a:gd name="T58" fmla="*/ 0 h 346"/>
                  <a:gd name="T59" fmla="*/ 59 w 59"/>
                  <a:gd name="T60" fmla="*/ 346 h 34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9" h="346">
                    <a:moveTo>
                      <a:pt x="8" y="13"/>
                    </a:moveTo>
                    <a:lnTo>
                      <a:pt x="16" y="47"/>
                    </a:lnTo>
                    <a:lnTo>
                      <a:pt x="25" y="112"/>
                    </a:lnTo>
                    <a:lnTo>
                      <a:pt x="46" y="177"/>
                    </a:lnTo>
                    <a:lnTo>
                      <a:pt x="46" y="243"/>
                    </a:lnTo>
                    <a:lnTo>
                      <a:pt x="46" y="293"/>
                    </a:lnTo>
                    <a:lnTo>
                      <a:pt x="25" y="332"/>
                    </a:lnTo>
                    <a:lnTo>
                      <a:pt x="33" y="346"/>
                    </a:lnTo>
                    <a:lnTo>
                      <a:pt x="48" y="317"/>
                    </a:lnTo>
                    <a:lnTo>
                      <a:pt x="59" y="256"/>
                    </a:lnTo>
                    <a:lnTo>
                      <a:pt x="59" y="182"/>
                    </a:lnTo>
                    <a:lnTo>
                      <a:pt x="44" y="123"/>
                    </a:lnTo>
                    <a:lnTo>
                      <a:pt x="31" y="85"/>
                    </a:lnTo>
                    <a:lnTo>
                      <a:pt x="29" y="42"/>
                    </a:lnTo>
                    <a:lnTo>
                      <a:pt x="25" y="5"/>
                    </a:lnTo>
                    <a:lnTo>
                      <a:pt x="0" y="0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532" name="Freeform 191"/>
              <p:cNvSpPr>
                <a:spLocks/>
              </p:cNvSpPr>
              <p:nvPr/>
            </p:nvSpPr>
            <p:spPr bwMode="auto">
              <a:xfrm>
                <a:off x="1237" y="3475"/>
                <a:ext cx="258" cy="187"/>
              </a:xfrm>
              <a:custGeom>
                <a:avLst/>
                <a:gdLst>
                  <a:gd name="T0" fmla="*/ 6 w 517"/>
                  <a:gd name="T1" fmla="*/ 0 h 374"/>
                  <a:gd name="T2" fmla="*/ 10 w 517"/>
                  <a:gd name="T3" fmla="*/ 2 h 374"/>
                  <a:gd name="T4" fmla="*/ 14 w 517"/>
                  <a:gd name="T5" fmla="*/ 4 h 374"/>
                  <a:gd name="T6" fmla="*/ 19 w 517"/>
                  <a:gd name="T7" fmla="*/ 6 h 374"/>
                  <a:gd name="T8" fmla="*/ 23 w 517"/>
                  <a:gd name="T9" fmla="*/ 8 h 374"/>
                  <a:gd name="T10" fmla="*/ 33 w 517"/>
                  <a:gd name="T11" fmla="*/ 11 h 374"/>
                  <a:gd name="T12" fmla="*/ 27 w 517"/>
                  <a:gd name="T13" fmla="*/ 15 h 374"/>
                  <a:gd name="T14" fmla="*/ 22 w 517"/>
                  <a:gd name="T15" fmla="*/ 16 h 374"/>
                  <a:gd name="T16" fmla="*/ 14 w 517"/>
                  <a:gd name="T17" fmla="*/ 23 h 374"/>
                  <a:gd name="T18" fmla="*/ 7 w 517"/>
                  <a:gd name="T19" fmla="*/ 24 h 374"/>
                  <a:gd name="T20" fmla="*/ 5 w 517"/>
                  <a:gd name="T21" fmla="*/ 23 h 374"/>
                  <a:gd name="T22" fmla="*/ 0 w 517"/>
                  <a:gd name="T23" fmla="*/ 12 h 374"/>
                  <a:gd name="T24" fmla="*/ 1 w 517"/>
                  <a:gd name="T25" fmla="*/ 4 h 374"/>
                  <a:gd name="T26" fmla="*/ 6 w 517"/>
                  <a:gd name="T27" fmla="*/ 0 h 374"/>
                  <a:gd name="T28" fmla="*/ 6 w 517"/>
                  <a:gd name="T29" fmla="*/ 0 h 374"/>
                  <a:gd name="T30" fmla="*/ 6 w 517"/>
                  <a:gd name="T31" fmla="*/ 0 h 37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17"/>
                  <a:gd name="T49" fmla="*/ 0 h 374"/>
                  <a:gd name="T50" fmla="*/ 517 w 517"/>
                  <a:gd name="T51" fmla="*/ 374 h 37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17" h="374">
                    <a:moveTo>
                      <a:pt x="91" y="0"/>
                    </a:moveTo>
                    <a:lnTo>
                      <a:pt x="149" y="28"/>
                    </a:lnTo>
                    <a:lnTo>
                      <a:pt x="221" y="55"/>
                    </a:lnTo>
                    <a:lnTo>
                      <a:pt x="297" y="85"/>
                    </a:lnTo>
                    <a:lnTo>
                      <a:pt x="358" y="118"/>
                    </a:lnTo>
                    <a:lnTo>
                      <a:pt x="517" y="167"/>
                    </a:lnTo>
                    <a:lnTo>
                      <a:pt x="428" y="230"/>
                    </a:lnTo>
                    <a:lnTo>
                      <a:pt x="346" y="249"/>
                    </a:lnTo>
                    <a:lnTo>
                      <a:pt x="209" y="355"/>
                    </a:lnTo>
                    <a:lnTo>
                      <a:pt x="99" y="374"/>
                    </a:lnTo>
                    <a:lnTo>
                      <a:pt x="78" y="363"/>
                    </a:lnTo>
                    <a:lnTo>
                      <a:pt x="0" y="180"/>
                    </a:lnTo>
                    <a:lnTo>
                      <a:pt x="8" y="57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4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533" name="Freeform 192"/>
              <p:cNvSpPr>
                <a:spLocks/>
              </p:cNvSpPr>
              <p:nvPr/>
            </p:nvSpPr>
            <p:spPr bwMode="auto">
              <a:xfrm>
                <a:off x="1426" y="3328"/>
                <a:ext cx="187" cy="193"/>
              </a:xfrm>
              <a:custGeom>
                <a:avLst/>
                <a:gdLst>
                  <a:gd name="T0" fmla="*/ 23 w 370"/>
                  <a:gd name="T1" fmla="*/ 0 h 386"/>
                  <a:gd name="T2" fmla="*/ 21 w 370"/>
                  <a:gd name="T3" fmla="*/ 5 h 386"/>
                  <a:gd name="T4" fmla="*/ 17 w 370"/>
                  <a:gd name="T5" fmla="*/ 10 h 386"/>
                  <a:gd name="T6" fmla="*/ 15 w 370"/>
                  <a:gd name="T7" fmla="*/ 13 h 386"/>
                  <a:gd name="T8" fmla="*/ 13 w 370"/>
                  <a:gd name="T9" fmla="*/ 14 h 386"/>
                  <a:gd name="T10" fmla="*/ 10 w 370"/>
                  <a:gd name="T11" fmla="*/ 15 h 386"/>
                  <a:gd name="T12" fmla="*/ 7 w 370"/>
                  <a:gd name="T13" fmla="*/ 17 h 386"/>
                  <a:gd name="T14" fmla="*/ 3 w 370"/>
                  <a:gd name="T15" fmla="*/ 17 h 386"/>
                  <a:gd name="T16" fmla="*/ 3 w 370"/>
                  <a:gd name="T17" fmla="*/ 21 h 386"/>
                  <a:gd name="T18" fmla="*/ 2 w 370"/>
                  <a:gd name="T19" fmla="*/ 23 h 386"/>
                  <a:gd name="T20" fmla="*/ 0 w 370"/>
                  <a:gd name="T21" fmla="*/ 25 h 386"/>
                  <a:gd name="T22" fmla="*/ 7 w 370"/>
                  <a:gd name="T23" fmla="*/ 21 h 386"/>
                  <a:gd name="T24" fmla="*/ 15 w 370"/>
                  <a:gd name="T25" fmla="*/ 16 h 386"/>
                  <a:gd name="T26" fmla="*/ 19 w 370"/>
                  <a:gd name="T27" fmla="*/ 10 h 386"/>
                  <a:gd name="T28" fmla="*/ 23 w 370"/>
                  <a:gd name="T29" fmla="*/ 4 h 386"/>
                  <a:gd name="T30" fmla="*/ 24 w 370"/>
                  <a:gd name="T31" fmla="*/ 1 h 386"/>
                  <a:gd name="T32" fmla="*/ 23 w 370"/>
                  <a:gd name="T33" fmla="*/ 0 h 386"/>
                  <a:gd name="T34" fmla="*/ 23 w 370"/>
                  <a:gd name="T35" fmla="*/ 0 h 386"/>
                  <a:gd name="T36" fmla="*/ 23 w 370"/>
                  <a:gd name="T37" fmla="*/ 0 h 38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70"/>
                  <a:gd name="T58" fmla="*/ 0 h 386"/>
                  <a:gd name="T59" fmla="*/ 370 w 370"/>
                  <a:gd name="T60" fmla="*/ 386 h 38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70" h="386">
                    <a:moveTo>
                      <a:pt x="355" y="0"/>
                    </a:moveTo>
                    <a:lnTo>
                      <a:pt x="323" y="78"/>
                    </a:lnTo>
                    <a:lnTo>
                      <a:pt x="271" y="148"/>
                    </a:lnTo>
                    <a:lnTo>
                      <a:pt x="239" y="198"/>
                    </a:lnTo>
                    <a:lnTo>
                      <a:pt x="197" y="211"/>
                    </a:lnTo>
                    <a:lnTo>
                      <a:pt x="146" y="234"/>
                    </a:lnTo>
                    <a:lnTo>
                      <a:pt x="100" y="264"/>
                    </a:lnTo>
                    <a:lnTo>
                      <a:pt x="34" y="272"/>
                    </a:lnTo>
                    <a:lnTo>
                      <a:pt x="41" y="325"/>
                    </a:lnTo>
                    <a:lnTo>
                      <a:pt x="19" y="365"/>
                    </a:lnTo>
                    <a:lnTo>
                      <a:pt x="0" y="386"/>
                    </a:lnTo>
                    <a:lnTo>
                      <a:pt x="98" y="335"/>
                    </a:lnTo>
                    <a:lnTo>
                      <a:pt x="226" y="253"/>
                    </a:lnTo>
                    <a:lnTo>
                      <a:pt x="296" y="146"/>
                    </a:lnTo>
                    <a:lnTo>
                      <a:pt x="359" y="57"/>
                    </a:lnTo>
                    <a:lnTo>
                      <a:pt x="370" y="6"/>
                    </a:lnTo>
                    <a:lnTo>
                      <a:pt x="355" y="0"/>
                    </a:lnTo>
                    <a:close/>
                  </a:path>
                </a:pathLst>
              </a:custGeom>
              <a:solidFill>
                <a:srgbClr val="A8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534" name="Freeform 193"/>
              <p:cNvSpPr>
                <a:spLocks/>
              </p:cNvSpPr>
              <p:nvPr/>
            </p:nvSpPr>
            <p:spPr bwMode="auto">
              <a:xfrm>
                <a:off x="1367" y="3466"/>
                <a:ext cx="246" cy="95"/>
              </a:xfrm>
              <a:custGeom>
                <a:avLst/>
                <a:gdLst>
                  <a:gd name="T0" fmla="*/ 0 w 490"/>
                  <a:gd name="T1" fmla="*/ 4 h 186"/>
                  <a:gd name="T2" fmla="*/ 4 w 490"/>
                  <a:gd name="T3" fmla="*/ 7 h 186"/>
                  <a:gd name="T4" fmla="*/ 11 w 490"/>
                  <a:gd name="T5" fmla="*/ 11 h 186"/>
                  <a:gd name="T6" fmla="*/ 17 w 490"/>
                  <a:gd name="T7" fmla="*/ 12 h 186"/>
                  <a:gd name="T8" fmla="*/ 22 w 490"/>
                  <a:gd name="T9" fmla="*/ 12 h 186"/>
                  <a:gd name="T10" fmla="*/ 31 w 490"/>
                  <a:gd name="T11" fmla="*/ 7 h 186"/>
                  <a:gd name="T12" fmla="*/ 30 w 490"/>
                  <a:gd name="T13" fmla="*/ 7 h 186"/>
                  <a:gd name="T14" fmla="*/ 29 w 490"/>
                  <a:gd name="T15" fmla="*/ 7 h 186"/>
                  <a:gd name="T16" fmla="*/ 26 w 490"/>
                  <a:gd name="T17" fmla="*/ 8 h 186"/>
                  <a:gd name="T18" fmla="*/ 21 w 490"/>
                  <a:gd name="T19" fmla="*/ 9 h 186"/>
                  <a:gd name="T20" fmla="*/ 18 w 490"/>
                  <a:gd name="T21" fmla="*/ 7 h 186"/>
                  <a:gd name="T22" fmla="*/ 17 w 490"/>
                  <a:gd name="T23" fmla="*/ 5 h 186"/>
                  <a:gd name="T24" fmla="*/ 18 w 490"/>
                  <a:gd name="T25" fmla="*/ 1 h 186"/>
                  <a:gd name="T26" fmla="*/ 11 w 490"/>
                  <a:gd name="T27" fmla="*/ 2 h 186"/>
                  <a:gd name="T28" fmla="*/ 11 w 490"/>
                  <a:gd name="T29" fmla="*/ 1 h 186"/>
                  <a:gd name="T30" fmla="*/ 10 w 490"/>
                  <a:gd name="T31" fmla="*/ 0 h 186"/>
                  <a:gd name="T32" fmla="*/ 8 w 490"/>
                  <a:gd name="T33" fmla="*/ 2 h 186"/>
                  <a:gd name="T34" fmla="*/ 7 w 490"/>
                  <a:gd name="T35" fmla="*/ 3 h 186"/>
                  <a:gd name="T36" fmla="*/ 0 w 490"/>
                  <a:gd name="T37" fmla="*/ 4 h 186"/>
                  <a:gd name="T38" fmla="*/ 0 w 490"/>
                  <a:gd name="T39" fmla="*/ 4 h 186"/>
                  <a:gd name="T40" fmla="*/ 0 w 490"/>
                  <a:gd name="T41" fmla="*/ 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90"/>
                  <a:gd name="T64" fmla="*/ 0 h 186"/>
                  <a:gd name="T65" fmla="*/ 490 w 490"/>
                  <a:gd name="T66" fmla="*/ 186 h 18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90" h="186">
                    <a:moveTo>
                      <a:pt x="0" y="64"/>
                    </a:moveTo>
                    <a:lnTo>
                      <a:pt x="55" y="112"/>
                    </a:lnTo>
                    <a:lnTo>
                      <a:pt x="161" y="163"/>
                    </a:lnTo>
                    <a:lnTo>
                      <a:pt x="256" y="186"/>
                    </a:lnTo>
                    <a:lnTo>
                      <a:pt x="344" y="182"/>
                    </a:lnTo>
                    <a:lnTo>
                      <a:pt x="490" y="99"/>
                    </a:lnTo>
                    <a:lnTo>
                      <a:pt x="475" y="110"/>
                    </a:lnTo>
                    <a:lnTo>
                      <a:pt x="452" y="106"/>
                    </a:lnTo>
                    <a:lnTo>
                      <a:pt x="405" y="114"/>
                    </a:lnTo>
                    <a:lnTo>
                      <a:pt x="330" y="135"/>
                    </a:lnTo>
                    <a:lnTo>
                      <a:pt x="285" y="104"/>
                    </a:lnTo>
                    <a:lnTo>
                      <a:pt x="268" y="74"/>
                    </a:lnTo>
                    <a:lnTo>
                      <a:pt x="273" y="15"/>
                    </a:lnTo>
                    <a:lnTo>
                      <a:pt x="176" y="30"/>
                    </a:lnTo>
                    <a:lnTo>
                      <a:pt x="171" y="15"/>
                    </a:lnTo>
                    <a:lnTo>
                      <a:pt x="154" y="0"/>
                    </a:lnTo>
                    <a:lnTo>
                      <a:pt x="121" y="21"/>
                    </a:lnTo>
                    <a:lnTo>
                      <a:pt x="100" y="38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535" name="Freeform 194"/>
              <p:cNvSpPr>
                <a:spLocks/>
              </p:cNvSpPr>
              <p:nvPr/>
            </p:nvSpPr>
            <p:spPr bwMode="auto">
              <a:xfrm>
                <a:off x="1486" y="3448"/>
                <a:ext cx="87" cy="73"/>
              </a:xfrm>
              <a:custGeom>
                <a:avLst/>
                <a:gdLst>
                  <a:gd name="T0" fmla="*/ 11 w 181"/>
                  <a:gd name="T1" fmla="*/ 3 h 148"/>
                  <a:gd name="T2" fmla="*/ 7 w 181"/>
                  <a:gd name="T3" fmla="*/ 0 h 148"/>
                  <a:gd name="T4" fmla="*/ 5 w 181"/>
                  <a:gd name="T5" fmla="*/ 1 h 148"/>
                  <a:gd name="T6" fmla="*/ 4 w 181"/>
                  <a:gd name="T7" fmla="*/ 2 h 148"/>
                  <a:gd name="T8" fmla="*/ 0 w 181"/>
                  <a:gd name="T9" fmla="*/ 5 h 148"/>
                  <a:gd name="T10" fmla="*/ 0 w 181"/>
                  <a:gd name="T11" fmla="*/ 7 h 148"/>
                  <a:gd name="T12" fmla="*/ 1 w 181"/>
                  <a:gd name="T13" fmla="*/ 9 h 148"/>
                  <a:gd name="T14" fmla="*/ 2 w 181"/>
                  <a:gd name="T15" fmla="*/ 10 h 148"/>
                  <a:gd name="T16" fmla="*/ 5 w 181"/>
                  <a:gd name="T17" fmla="*/ 9 h 148"/>
                  <a:gd name="T18" fmla="*/ 10 w 181"/>
                  <a:gd name="T19" fmla="*/ 5 h 148"/>
                  <a:gd name="T20" fmla="*/ 11 w 181"/>
                  <a:gd name="T21" fmla="*/ 3 h 148"/>
                  <a:gd name="T22" fmla="*/ 11 w 181"/>
                  <a:gd name="T23" fmla="*/ 3 h 148"/>
                  <a:gd name="T24" fmla="*/ 11 w 181"/>
                  <a:gd name="T25" fmla="*/ 3 h 14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1"/>
                  <a:gd name="T40" fmla="*/ 0 h 148"/>
                  <a:gd name="T41" fmla="*/ 181 w 181"/>
                  <a:gd name="T42" fmla="*/ 148 h 14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1" h="148">
                    <a:moveTo>
                      <a:pt x="181" y="34"/>
                    </a:moveTo>
                    <a:lnTo>
                      <a:pt x="118" y="0"/>
                    </a:lnTo>
                    <a:lnTo>
                      <a:pt x="95" y="7"/>
                    </a:lnTo>
                    <a:lnTo>
                      <a:pt x="74" y="32"/>
                    </a:lnTo>
                    <a:lnTo>
                      <a:pt x="8" y="74"/>
                    </a:lnTo>
                    <a:lnTo>
                      <a:pt x="0" y="112"/>
                    </a:lnTo>
                    <a:lnTo>
                      <a:pt x="16" y="136"/>
                    </a:lnTo>
                    <a:lnTo>
                      <a:pt x="40" y="148"/>
                    </a:lnTo>
                    <a:lnTo>
                      <a:pt x="84" y="131"/>
                    </a:lnTo>
                    <a:lnTo>
                      <a:pt x="162" y="66"/>
                    </a:lnTo>
                    <a:lnTo>
                      <a:pt x="181" y="34"/>
                    </a:lnTo>
                    <a:close/>
                  </a:path>
                </a:pathLst>
              </a:custGeom>
              <a:solidFill>
                <a:srgbClr val="A8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536" name="Freeform 195"/>
              <p:cNvSpPr>
                <a:spLocks/>
              </p:cNvSpPr>
              <p:nvPr/>
            </p:nvSpPr>
            <p:spPr bwMode="auto">
              <a:xfrm>
                <a:off x="1499" y="3470"/>
                <a:ext cx="118" cy="83"/>
              </a:xfrm>
              <a:custGeom>
                <a:avLst/>
                <a:gdLst>
                  <a:gd name="T0" fmla="*/ 10 w 238"/>
                  <a:gd name="T1" fmla="*/ 0 h 173"/>
                  <a:gd name="T2" fmla="*/ 10 w 238"/>
                  <a:gd name="T3" fmla="*/ 1 h 173"/>
                  <a:gd name="T4" fmla="*/ 14 w 238"/>
                  <a:gd name="T5" fmla="*/ 2 h 173"/>
                  <a:gd name="T6" fmla="*/ 11 w 238"/>
                  <a:gd name="T7" fmla="*/ 5 h 173"/>
                  <a:gd name="T8" fmla="*/ 3 w 238"/>
                  <a:gd name="T9" fmla="*/ 10 h 173"/>
                  <a:gd name="T10" fmla="*/ 4 w 238"/>
                  <a:gd name="T11" fmla="*/ 8 h 173"/>
                  <a:gd name="T12" fmla="*/ 2 w 238"/>
                  <a:gd name="T13" fmla="*/ 8 h 173"/>
                  <a:gd name="T14" fmla="*/ 0 w 238"/>
                  <a:gd name="T15" fmla="*/ 10 h 173"/>
                  <a:gd name="T16" fmla="*/ 2 w 238"/>
                  <a:gd name="T17" fmla="*/ 5 h 173"/>
                  <a:gd name="T18" fmla="*/ 6 w 238"/>
                  <a:gd name="T19" fmla="*/ 2 h 173"/>
                  <a:gd name="T20" fmla="*/ 10 w 238"/>
                  <a:gd name="T21" fmla="*/ 0 h 173"/>
                  <a:gd name="T22" fmla="*/ 10 w 238"/>
                  <a:gd name="T23" fmla="*/ 0 h 173"/>
                  <a:gd name="T24" fmla="*/ 10 w 238"/>
                  <a:gd name="T25" fmla="*/ 0 h 1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38"/>
                  <a:gd name="T40" fmla="*/ 0 h 173"/>
                  <a:gd name="T41" fmla="*/ 238 w 238"/>
                  <a:gd name="T42" fmla="*/ 173 h 1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38" h="173">
                    <a:moveTo>
                      <a:pt x="165" y="0"/>
                    </a:moveTo>
                    <a:lnTo>
                      <a:pt x="171" y="31"/>
                    </a:lnTo>
                    <a:lnTo>
                      <a:pt x="238" y="42"/>
                    </a:lnTo>
                    <a:lnTo>
                      <a:pt x="177" y="93"/>
                    </a:lnTo>
                    <a:lnTo>
                      <a:pt x="57" y="173"/>
                    </a:lnTo>
                    <a:lnTo>
                      <a:pt x="72" y="137"/>
                    </a:lnTo>
                    <a:lnTo>
                      <a:pt x="46" y="128"/>
                    </a:lnTo>
                    <a:lnTo>
                      <a:pt x="0" y="162"/>
                    </a:lnTo>
                    <a:lnTo>
                      <a:pt x="42" y="90"/>
                    </a:lnTo>
                    <a:lnTo>
                      <a:pt x="99" y="36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A8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537" name="Freeform 196"/>
              <p:cNvSpPr>
                <a:spLocks/>
              </p:cNvSpPr>
              <p:nvPr/>
            </p:nvSpPr>
            <p:spPr bwMode="auto">
              <a:xfrm>
                <a:off x="1502" y="3290"/>
                <a:ext cx="149" cy="225"/>
              </a:xfrm>
              <a:custGeom>
                <a:avLst/>
                <a:gdLst>
                  <a:gd name="T0" fmla="*/ 19 w 294"/>
                  <a:gd name="T1" fmla="*/ 2 h 456"/>
                  <a:gd name="T2" fmla="*/ 19 w 294"/>
                  <a:gd name="T3" fmla="*/ 7 h 456"/>
                  <a:gd name="T4" fmla="*/ 17 w 294"/>
                  <a:gd name="T5" fmla="*/ 12 h 456"/>
                  <a:gd name="T6" fmla="*/ 15 w 294"/>
                  <a:gd name="T7" fmla="*/ 15 h 456"/>
                  <a:gd name="T8" fmla="*/ 14 w 294"/>
                  <a:gd name="T9" fmla="*/ 18 h 456"/>
                  <a:gd name="T10" fmla="*/ 13 w 294"/>
                  <a:gd name="T11" fmla="*/ 21 h 456"/>
                  <a:gd name="T12" fmla="*/ 11 w 294"/>
                  <a:gd name="T13" fmla="*/ 22 h 456"/>
                  <a:gd name="T14" fmla="*/ 8 w 294"/>
                  <a:gd name="T15" fmla="*/ 25 h 456"/>
                  <a:gd name="T16" fmla="*/ 5 w 294"/>
                  <a:gd name="T17" fmla="*/ 28 h 456"/>
                  <a:gd name="T18" fmla="*/ 2 w 294"/>
                  <a:gd name="T19" fmla="*/ 29 h 456"/>
                  <a:gd name="T20" fmla="*/ 0 w 294"/>
                  <a:gd name="T21" fmla="*/ 26 h 456"/>
                  <a:gd name="T22" fmla="*/ 2 w 294"/>
                  <a:gd name="T23" fmla="*/ 24 h 456"/>
                  <a:gd name="T24" fmla="*/ 3 w 294"/>
                  <a:gd name="T25" fmla="*/ 23 h 456"/>
                  <a:gd name="T26" fmla="*/ 6 w 294"/>
                  <a:gd name="T27" fmla="*/ 23 h 456"/>
                  <a:gd name="T28" fmla="*/ 8 w 294"/>
                  <a:gd name="T29" fmla="*/ 23 h 456"/>
                  <a:gd name="T30" fmla="*/ 7 w 294"/>
                  <a:gd name="T31" fmla="*/ 21 h 456"/>
                  <a:gd name="T32" fmla="*/ 10 w 294"/>
                  <a:gd name="T33" fmla="*/ 21 h 456"/>
                  <a:gd name="T34" fmla="*/ 13 w 294"/>
                  <a:gd name="T35" fmla="*/ 19 h 456"/>
                  <a:gd name="T36" fmla="*/ 14 w 294"/>
                  <a:gd name="T37" fmla="*/ 17 h 456"/>
                  <a:gd name="T38" fmla="*/ 15 w 294"/>
                  <a:gd name="T39" fmla="*/ 15 h 456"/>
                  <a:gd name="T40" fmla="*/ 16 w 294"/>
                  <a:gd name="T41" fmla="*/ 13 h 456"/>
                  <a:gd name="T42" fmla="*/ 17 w 294"/>
                  <a:gd name="T43" fmla="*/ 11 h 456"/>
                  <a:gd name="T44" fmla="*/ 18 w 294"/>
                  <a:gd name="T45" fmla="*/ 9 h 456"/>
                  <a:gd name="T46" fmla="*/ 18 w 294"/>
                  <a:gd name="T47" fmla="*/ 6 h 456"/>
                  <a:gd name="T48" fmla="*/ 18 w 294"/>
                  <a:gd name="T49" fmla="*/ 3 h 456"/>
                  <a:gd name="T50" fmla="*/ 18 w 294"/>
                  <a:gd name="T51" fmla="*/ 1 h 456"/>
                  <a:gd name="T52" fmla="*/ 18 w 294"/>
                  <a:gd name="T53" fmla="*/ 0 h 456"/>
                  <a:gd name="T54" fmla="*/ 19 w 294"/>
                  <a:gd name="T55" fmla="*/ 1 h 456"/>
                  <a:gd name="T56" fmla="*/ 19 w 294"/>
                  <a:gd name="T57" fmla="*/ 2 h 456"/>
                  <a:gd name="T58" fmla="*/ 19 w 294"/>
                  <a:gd name="T59" fmla="*/ 2 h 456"/>
                  <a:gd name="T60" fmla="*/ 19 w 294"/>
                  <a:gd name="T61" fmla="*/ 2 h 45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94"/>
                  <a:gd name="T94" fmla="*/ 0 h 456"/>
                  <a:gd name="T95" fmla="*/ 294 w 294"/>
                  <a:gd name="T96" fmla="*/ 456 h 45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94" h="456">
                    <a:moveTo>
                      <a:pt x="294" y="23"/>
                    </a:moveTo>
                    <a:lnTo>
                      <a:pt x="289" y="112"/>
                    </a:lnTo>
                    <a:lnTo>
                      <a:pt x="256" y="190"/>
                    </a:lnTo>
                    <a:lnTo>
                      <a:pt x="235" y="240"/>
                    </a:lnTo>
                    <a:lnTo>
                      <a:pt x="211" y="287"/>
                    </a:lnTo>
                    <a:lnTo>
                      <a:pt x="192" y="321"/>
                    </a:lnTo>
                    <a:lnTo>
                      <a:pt x="171" y="352"/>
                    </a:lnTo>
                    <a:lnTo>
                      <a:pt x="121" y="395"/>
                    </a:lnTo>
                    <a:lnTo>
                      <a:pt x="68" y="441"/>
                    </a:lnTo>
                    <a:lnTo>
                      <a:pt x="19" y="456"/>
                    </a:lnTo>
                    <a:lnTo>
                      <a:pt x="0" y="409"/>
                    </a:lnTo>
                    <a:lnTo>
                      <a:pt x="24" y="382"/>
                    </a:lnTo>
                    <a:lnTo>
                      <a:pt x="41" y="367"/>
                    </a:lnTo>
                    <a:lnTo>
                      <a:pt x="83" y="365"/>
                    </a:lnTo>
                    <a:lnTo>
                      <a:pt x="123" y="355"/>
                    </a:lnTo>
                    <a:lnTo>
                      <a:pt x="100" y="331"/>
                    </a:lnTo>
                    <a:lnTo>
                      <a:pt x="150" y="336"/>
                    </a:lnTo>
                    <a:lnTo>
                      <a:pt x="193" y="293"/>
                    </a:lnTo>
                    <a:lnTo>
                      <a:pt x="211" y="259"/>
                    </a:lnTo>
                    <a:lnTo>
                      <a:pt x="226" y="234"/>
                    </a:lnTo>
                    <a:lnTo>
                      <a:pt x="243" y="194"/>
                    </a:lnTo>
                    <a:lnTo>
                      <a:pt x="262" y="162"/>
                    </a:lnTo>
                    <a:lnTo>
                      <a:pt x="273" y="131"/>
                    </a:lnTo>
                    <a:lnTo>
                      <a:pt x="283" y="82"/>
                    </a:lnTo>
                    <a:lnTo>
                      <a:pt x="285" y="36"/>
                    </a:lnTo>
                    <a:lnTo>
                      <a:pt x="285" y="11"/>
                    </a:lnTo>
                    <a:lnTo>
                      <a:pt x="273" y="0"/>
                    </a:lnTo>
                    <a:lnTo>
                      <a:pt x="292" y="10"/>
                    </a:lnTo>
                    <a:lnTo>
                      <a:pt x="294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538" name="Freeform 197"/>
              <p:cNvSpPr>
                <a:spLocks/>
              </p:cNvSpPr>
              <p:nvPr/>
            </p:nvSpPr>
            <p:spPr bwMode="auto">
              <a:xfrm>
                <a:off x="1572" y="3412"/>
                <a:ext cx="53" cy="97"/>
              </a:xfrm>
              <a:custGeom>
                <a:avLst/>
                <a:gdLst>
                  <a:gd name="T0" fmla="*/ 2 w 107"/>
                  <a:gd name="T1" fmla="*/ 9 h 194"/>
                  <a:gd name="T2" fmla="*/ 3 w 107"/>
                  <a:gd name="T3" fmla="*/ 10 h 194"/>
                  <a:gd name="T4" fmla="*/ 5 w 107"/>
                  <a:gd name="T5" fmla="*/ 10 h 194"/>
                  <a:gd name="T6" fmla="*/ 6 w 107"/>
                  <a:gd name="T7" fmla="*/ 3 h 194"/>
                  <a:gd name="T8" fmla="*/ 6 w 107"/>
                  <a:gd name="T9" fmla="*/ 0 h 194"/>
                  <a:gd name="T10" fmla="*/ 6 w 107"/>
                  <a:gd name="T11" fmla="*/ 1 h 194"/>
                  <a:gd name="T12" fmla="*/ 6 w 107"/>
                  <a:gd name="T13" fmla="*/ 6 h 194"/>
                  <a:gd name="T14" fmla="*/ 6 w 107"/>
                  <a:gd name="T15" fmla="*/ 10 h 194"/>
                  <a:gd name="T16" fmla="*/ 5 w 107"/>
                  <a:gd name="T17" fmla="*/ 11 h 194"/>
                  <a:gd name="T18" fmla="*/ 2 w 107"/>
                  <a:gd name="T19" fmla="*/ 12 h 194"/>
                  <a:gd name="T20" fmla="*/ 0 w 107"/>
                  <a:gd name="T21" fmla="*/ 13 h 194"/>
                  <a:gd name="T22" fmla="*/ 1 w 107"/>
                  <a:gd name="T23" fmla="*/ 9 h 194"/>
                  <a:gd name="T24" fmla="*/ 2 w 107"/>
                  <a:gd name="T25" fmla="*/ 8 h 194"/>
                  <a:gd name="T26" fmla="*/ 2 w 107"/>
                  <a:gd name="T27" fmla="*/ 9 h 194"/>
                  <a:gd name="T28" fmla="*/ 2 w 107"/>
                  <a:gd name="T29" fmla="*/ 9 h 194"/>
                  <a:gd name="T30" fmla="*/ 2 w 107"/>
                  <a:gd name="T31" fmla="*/ 9 h 19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7"/>
                  <a:gd name="T49" fmla="*/ 0 h 194"/>
                  <a:gd name="T50" fmla="*/ 107 w 107"/>
                  <a:gd name="T51" fmla="*/ 194 h 19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7" h="194">
                    <a:moveTo>
                      <a:pt x="33" y="139"/>
                    </a:moveTo>
                    <a:lnTo>
                      <a:pt x="50" y="154"/>
                    </a:lnTo>
                    <a:lnTo>
                      <a:pt x="95" y="147"/>
                    </a:lnTo>
                    <a:lnTo>
                      <a:pt x="97" y="48"/>
                    </a:lnTo>
                    <a:lnTo>
                      <a:pt x="97" y="0"/>
                    </a:lnTo>
                    <a:lnTo>
                      <a:pt x="105" y="14"/>
                    </a:lnTo>
                    <a:lnTo>
                      <a:pt x="107" y="84"/>
                    </a:lnTo>
                    <a:lnTo>
                      <a:pt x="101" y="152"/>
                    </a:lnTo>
                    <a:lnTo>
                      <a:pt x="80" y="171"/>
                    </a:lnTo>
                    <a:lnTo>
                      <a:pt x="46" y="179"/>
                    </a:lnTo>
                    <a:lnTo>
                      <a:pt x="0" y="194"/>
                    </a:lnTo>
                    <a:lnTo>
                      <a:pt x="18" y="139"/>
                    </a:lnTo>
                    <a:lnTo>
                      <a:pt x="33" y="126"/>
                    </a:lnTo>
                    <a:lnTo>
                      <a:pt x="33" y="1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539" name="Freeform 198"/>
              <p:cNvSpPr>
                <a:spLocks/>
              </p:cNvSpPr>
              <p:nvPr/>
            </p:nvSpPr>
            <p:spPr bwMode="auto">
              <a:xfrm>
                <a:off x="1205" y="3286"/>
                <a:ext cx="398" cy="160"/>
              </a:xfrm>
              <a:custGeom>
                <a:avLst/>
                <a:gdLst>
                  <a:gd name="T0" fmla="*/ 0 w 796"/>
                  <a:gd name="T1" fmla="*/ 2 h 318"/>
                  <a:gd name="T2" fmla="*/ 2 w 796"/>
                  <a:gd name="T3" fmla="*/ 0 h 318"/>
                  <a:gd name="T4" fmla="*/ 6 w 796"/>
                  <a:gd name="T5" fmla="*/ 2 h 318"/>
                  <a:gd name="T6" fmla="*/ 10 w 796"/>
                  <a:gd name="T7" fmla="*/ 7 h 318"/>
                  <a:gd name="T8" fmla="*/ 11 w 796"/>
                  <a:gd name="T9" fmla="*/ 11 h 318"/>
                  <a:gd name="T10" fmla="*/ 12 w 796"/>
                  <a:gd name="T11" fmla="*/ 15 h 318"/>
                  <a:gd name="T12" fmla="*/ 17 w 796"/>
                  <a:gd name="T13" fmla="*/ 17 h 318"/>
                  <a:gd name="T14" fmla="*/ 21 w 796"/>
                  <a:gd name="T15" fmla="*/ 20 h 318"/>
                  <a:gd name="T16" fmla="*/ 29 w 796"/>
                  <a:gd name="T17" fmla="*/ 19 h 318"/>
                  <a:gd name="T18" fmla="*/ 35 w 796"/>
                  <a:gd name="T19" fmla="*/ 16 h 318"/>
                  <a:gd name="T20" fmla="*/ 38 w 796"/>
                  <a:gd name="T21" fmla="*/ 14 h 318"/>
                  <a:gd name="T22" fmla="*/ 41 w 796"/>
                  <a:gd name="T23" fmla="*/ 11 h 318"/>
                  <a:gd name="T24" fmla="*/ 43 w 796"/>
                  <a:gd name="T25" fmla="*/ 9 h 318"/>
                  <a:gd name="T26" fmla="*/ 45 w 796"/>
                  <a:gd name="T27" fmla="*/ 6 h 318"/>
                  <a:gd name="T28" fmla="*/ 46 w 796"/>
                  <a:gd name="T29" fmla="*/ 4 h 318"/>
                  <a:gd name="T30" fmla="*/ 48 w 796"/>
                  <a:gd name="T31" fmla="*/ 4 h 318"/>
                  <a:gd name="T32" fmla="*/ 50 w 796"/>
                  <a:gd name="T33" fmla="*/ 4 h 318"/>
                  <a:gd name="T34" fmla="*/ 48 w 796"/>
                  <a:gd name="T35" fmla="*/ 4 h 318"/>
                  <a:gd name="T36" fmla="*/ 46 w 796"/>
                  <a:gd name="T37" fmla="*/ 6 h 318"/>
                  <a:gd name="T38" fmla="*/ 44 w 796"/>
                  <a:gd name="T39" fmla="*/ 9 h 318"/>
                  <a:gd name="T40" fmla="*/ 42 w 796"/>
                  <a:gd name="T41" fmla="*/ 11 h 318"/>
                  <a:gd name="T42" fmla="*/ 40 w 796"/>
                  <a:gd name="T43" fmla="*/ 14 h 318"/>
                  <a:gd name="T44" fmla="*/ 37 w 796"/>
                  <a:gd name="T45" fmla="*/ 16 h 318"/>
                  <a:gd name="T46" fmla="*/ 32 w 796"/>
                  <a:gd name="T47" fmla="*/ 18 h 318"/>
                  <a:gd name="T48" fmla="*/ 26 w 796"/>
                  <a:gd name="T49" fmla="*/ 20 h 318"/>
                  <a:gd name="T50" fmla="*/ 22 w 796"/>
                  <a:gd name="T51" fmla="*/ 20 h 318"/>
                  <a:gd name="T52" fmla="*/ 20 w 796"/>
                  <a:gd name="T53" fmla="*/ 20 h 318"/>
                  <a:gd name="T54" fmla="*/ 16 w 796"/>
                  <a:gd name="T55" fmla="*/ 18 h 318"/>
                  <a:gd name="T56" fmla="*/ 11 w 796"/>
                  <a:gd name="T57" fmla="*/ 15 h 318"/>
                  <a:gd name="T58" fmla="*/ 10 w 796"/>
                  <a:gd name="T59" fmla="*/ 12 h 318"/>
                  <a:gd name="T60" fmla="*/ 9 w 796"/>
                  <a:gd name="T61" fmla="*/ 7 h 318"/>
                  <a:gd name="T62" fmla="*/ 8 w 796"/>
                  <a:gd name="T63" fmla="*/ 4 h 318"/>
                  <a:gd name="T64" fmla="*/ 6 w 796"/>
                  <a:gd name="T65" fmla="*/ 2 h 318"/>
                  <a:gd name="T66" fmla="*/ 2 w 796"/>
                  <a:gd name="T67" fmla="*/ 1 h 318"/>
                  <a:gd name="T68" fmla="*/ 1 w 796"/>
                  <a:gd name="T69" fmla="*/ 2 h 318"/>
                  <a:gd name="T70" fmla="*/ 2 w 796"/>
                  <a:gd name="T71" fmla="*/ 4 h 318"/>
                  <a:gd name="T72" fmla="*/ 1 w 796"/>
                  <a:gd name="T73" fmla="*/ 3 h 318"/>
                  <a:gd name="T74" fmla="*/ 0 w 796"/>
                  <a:gd name="T75" fmla="*/ 2 h 318"/>
                  <a:gd name="T76" fmla="*/ 0 w 796"/>
                  <a:gd name="T77" fmla="*/ 2 h 31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96"/>
                  <a:gd name="T118" fmla="*/ 0 h 318"/>
                  <a:gd name="T119" fmla="*/ 796 w 796"/>
                  <a:gd name="T120" fmla="*/ 318 h 31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96" h="318">
                    <a:moveTo>
                      <a:pt x="0" y="27"/>
                    </a:moveTo>
                    <a:lnTo>
                      <a:pt x="30" y="0"/>
                    </a:lnTo>
                    <a:lnTo>
                      <a:pt x="85" y="18"/>
                    </a:lnTo>
                    <a:lnTo>
                      <a:pt x="150" y="101"/>
                    </a:lnTo>
                    <a:lnTo>
                      <a:pt x="167" y="162"/>
                    </a:lnTo>
                    <a:lnTo>
                      <a:pt x="184" y="225"/>
                    </a:lnTo>
                    <a:lnTo>
                      <a:pt x="258" y="268"/>
                    </a:lnTo>
                    <a:lnTo>
                      <a:pt x="334" y="305"/>
                    </a:lnTo>
                    <a:lnTo>
                      <a:pt x="456" y="289"/>
                    </a:lnTo>
                    <a:lnTo>
                      <a:pt x="559" y="246"/>
                    </a:lnTo>
                    <a:lnTo>
                      <a:pt x="606" y="215"/>
                    </a:lnTo>
                    <a:lnTo>
                      <a:pt x="650" y="175"/>
                    </a:lnTo>
                    <a:lnTo>
                      <a:pt x="680" y="130"/>
                    </a:lnTo>
                    <a:lnTo>
                      <a:pt x="711" y="90"/>
                    </a:lnTo>
                    <a:lnTo>
                      <a:pt x="735" y="63"/>
                    </a:lnTo>
                    <a:lnTo>
                      <a:pt x="762" y="50"/>
                    </a:lnTo>
                    <a:lnTo>
                      <a:pt x="796" y="56"/>
                    </a:lnTo>
                    <a:lnTo>
                      <a:pt x="764" y="59"/>
                    </a:lnTo>
                    <a:lnTo>
                      <a:pt x="728" y="82"/>
                    </a:lnTo>
                    <a:lnTo>
                      <a:pt x="695" y="130"/>
                    </a:lnTo>
                    <a:lnTo>
                      <a:pt x="667" y="172"/>
                    </a:lnTo>
                    <a:lnTo>
                      <a:pt x="638" y="210"/>
                    </a:lnTo>
                    <a:lnTo>
                      <a:pt x="579" y="246"/>
                    </a:lnTo>
                    <a:lnTo>
                      <a:pt x="511" y="284"/>
                    </a:lnTo>
                    <a:lnTo>
                      <a:pt x="408" y="310"/>
                    </a:lnTo>
                    <a:lnTo>
                      <a:pt x="346" y="318"/>
                    </a:lnTo>
                    <a:lnTo>
                      <a:pt x="315" y="314"/>
                    </a:lnTo>
                    <a:lnTo>
                      <a:pt x="249" y="276"/>
                    </a:lnTo>
                    <a:lnTo>
                      <a:pt x="174" y="236"/>
                    </a:lnTo>
                    <a:lnTo>
                      <a:pt x="157" y="177"/>
                    </a:lnTo>
                    <a:lnTo>
                      <a:pt x="140" y="107"/>
                    </a:lnTo>
                    <a:lnTo>
                      <a:pt x="114" y="63"/>
                    </a:lnTo>
                    <a:lnTo>
                      <a:pt x="83" y="31"/>
                    </a:lnTo>
                    <a:lnTo>
                      <a:pt x="28" y="14"/>
                    </a:lnTo>
                    <a:lnTo>
                      <a:pt x="11" y="27"/>
                    </a:lnTo>
                    <a:lnTo>
                      <a:pt x="17" y="63"/>
                    </a:lnTo>
                    <a:lnTo>
                      <a:pt x="3" y="48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540" name="Freeform 199"/>
              <p:cNvSpPr>
                <a:spLocks/>
              </p:cNvSpPr>
              <p:nvPr/>
            </p:nvSpPr>
            <p:spPr bwMode="auto">
              <a:xfrm>
                <a:off x="1603" y="3288"/>
                <a:ext cx="46" cy="25"/>
              </a:xfrm>
              <a:custGeom>
                <a:avLst/>
                <a:gdLst>
                  <a:gd name="T0" fmla="*/ 0 w 91"/>
                  <a:gd name="T1" fmla="*/ 3 h 50"/>
                  <a:gd name="T2" fmla="*/ 3 w 91"/>
                  <a:gd name="T3" fmla="*/ 1 h 50"/>
                  <a:gd name="T4" fmla="*/ 6 w 91"/>
                  <a:gd name="T5" fmla="*/ 0 h 50"/>
                  <a:gd name="T6" fmla="*/ 6 w 91"/>
                  <a:gd name="T7" fmla="*/ 2 h 50"/>
                  <a:gd name="T8" fmla="*/ 4 w 91"/>
                  <a:gd name="T9" fmla="*/ 1 h 50"/>
                  <a:gd name="T10" fmla="*/ 2 w 91"/>
                  <a:gd name="T11" fmla="*/ 2 h 50"/>
                  <a:gd name="T12" fmla="*/ 1 w 91"/>
                  <a:gd name="T13" fmla="*/ 4 h 50"/>
                  <a:gd name="T14" fmla="*/ 0 w 91"/>
                  <a:gd name="T15" fmla="*/ 3 h 50"/>
                  <a:gd name="T16" fmla="*/ 0 w 91"/>
                  <a:gd name="T17" fmla="*/ 3 h 50"/>
                  <a:gd name="T18" fmla="*/ 0 w 91"/>
                  <a:gd name="T19" fmla="*/ 3 h 5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1"/>
                  <a:gd name="T31" fmla="*/ 0 h 50"/>
                  <a:gd name="T32" fmla="*/ 91 w 91"/>
                  <a:gd name="T33" fmla="*/ 50 h 5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1" h="50">
                    <a:moveTo>
                      <a:pt x="0" y="44"/>
                    </a:moveTo>
                    <a:lnTo>
                      <a:pt x="36" y="4"/>
                    </a:lnTo>
                    <a:lnTo>
                      <a:pt x="82" y="0"/>
                    </a:lnTo>
                    <a:lnTo>
                      <a:pt x="91" y="19"/>
                    </a:lnTo>
                    <a:lnTo>
                      <a:pt x="50" y="10"/>
                    </a:lnTo>
                    <a:lnTo>
                      <a:pt x="21" y="25"/>
                    </a:lnTo>
                    <a:lnTo>
                      <a:pt x="10" y="5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541" name="Freeform 200"/>
              <p:cNvSpPr>
                <a:spLocks/>
              </p:cNvSpPr>
              <p:nvPr/>
            </p:nvSpPr>
            <p:spPr bwMode="auto">
              <a:xfrm>
                <a:off x="1313" y="3486"/>
                <a:ext cx="310" cy="103"/>
              </a:xfrm>
              <a:custGeom>
                <a:avLst/>
                <a:gdLst>
                  <a:gd name="T0" fmla="*/ 8 w 620"/>
                  <a:gd name="T1" fmla="*/ 0 h 207"/>
                  <a:gd name="T2" fmla="*/ 10 w 620"/>
                  <a:gd name="T3" fmla="*/ 2 h 207"/>
                  <a:gd name="T4" fmla="*/ 11 w 620"/>
                  <a:gd name="T5" fmla="*/ 4 h 207"/>
                  <a:gd name="T6" fmla="*/ 12 w 620"/>
                  <a:gd name="T7" fmla="*/ 4 h 207"/>
                  <a:gd name="T8" fmla="*/ 15 w 620"/>
                  <a:gd name="T9" fmla="*/ 3 h 207"/>
                  <a:gd name="T10" fmla="*/ 18 w 620"/>
                  <a:gd name="T11" fmla="*/ 1 h 207"/>
                  <a:gd name="T12" fmla="*/ 18 w 620"/>
                  <a:gd name="T13" fmla="*/ 1 h 207"/>
                  <a:gd name="T14" fmla="*/ 17 w 620"/>
                  <a:gd name="T15" fmla="*/ 4 h 207"/>
                  <a:gd name="T16" fmla="*/ 18 w 620"/>
                  <a:gd name="T17" fmla="*/ 6 h 207"/>
                  <a:gd name="T18" fmla="*/ 21 w 620"/>
                  <a:gd name="T19" fmla="*/ 7 h 207"/>
                  <a:gd name="T20" fmla="*/ 24 w 620"/>
                  <a:gd name="T21" fmla="*/ 8 h 207"/>
                  <a:gd name="T22" fmla="*/ 27 w 620"/>
                  <a:gd name="T23" fmla="*/ 8 h 207"/>
                  <a:gd name="T24" fmla="*/ 28 w 620"/>
                  <a:gd name="T25" fmla="*/ 7 h 207"/>
                  <a:gd name="T26" fmla="*/ 31 w 620"/>
                  <a:gd name="T27" fmla="*/ 5 h 207"/>
                  <a:gd name="T28" fmla="*/ 33 w 620"/>
                  <a:gd name="T29" fmla="*/ 4 h 207"/>
                  <a:gd name="T30" fmla="*/ 35 w 620"/>
                  <a:gd name="T31" fmla="*/ 2 h 207"/>
                  <a:gd name="T32" fmla="*/ 37 w 620"/>
                  <a:gd name="T33" fmla="*/ 1 h 207"/>
                  <a:gd name="T34" fmla="*/ 36 w 620"/>
                  <a:gd name="T35" fmla="*/ 2 h 207"/>
                  <a:gd name="T36" fmla="*/ 33 w 620"/>
                  <a:gd name="T37" fmla="*/ 5 h 207"/>
                  <a:gd name="T38" fmla="*/ 31 w 620"/>
                  <a:gd name="T39" fmla="*/ 7 h 207"/>
                  <a:gd name="T40" fmla="*/ 34 w 620"/>
                  <a:gd name="T41" fmla="*/ 5 h 207"/>
                  <a:gd name="T42" fmla="*/ 37 w 620"/>
                  <a:gd name="T43" fmla="*/ 4 h 207"/>
                  <a:gd name="T44" fmla="*/ 39 w 620"/>
                  <a:gd name="T45" fmla="*/ 2 h 207"/>
                  <a:gd name="T46" fmla="*/ 39 w 620"/>
                  <a:gd name="T47" fmla="*/ 3 h 207"/>
                  <a:gd name="T48" fmla="*/ 37 w 620"/>
                  <a:gd name="T49" fmla="*/ 4 h 207"/>
                  <a:gd name="T50" fmla="*/ 35 w 620"/>
                  <a:gd name="T51" fmla="*/ 6 h 207"/>
                  <a:gd name="T52" fmla="*/ 33 w 620"/>
                  <a:gd name="T53" fmla="*/ 7 h 207"/>
                  <a:gd name="T54" fmla="*/ 29 w 620"/>
                  <a:gd name="T55" fmla="*/ 9 h 207"/>
                  <a:gd name="T56" fmla="*/ 24 w 620"/>
                  <a:gd name="T57" fmla="*/ 11 h 207"/>
                  <a:gd name="T58" fmla="*/ 20 w 620"/>
                  <a:gd name="T59" fmla="*/ 12 h 207"/>
                  <a:gd name="T60" fmla="*/ 17 w 620"/>
                  <a:gd name="T61" fmla="*/ 12 h 207"/>
                  <a:gd name="T62" fmla="*/ 19 w 620"/>
                  <a:gd name="T63" fmla="*/ 11 h 207"/>
                  <a:gd name="T64" fmla="*/ 22 w 620"/>
                  <a:gd name="T65" fmla="*/ 9 h 207"/>
                  <a:gd name="T66" fmla="*/ 19 w 620"/>
                  <a:gd name="T67" fmla="*/ 9 h 207"/>
                  <a:gd name="T68" fmla="*/ 14 w 620"/>
                  <a:gd name="T69" fmla="*/ 7 h 207"/>
                  <a:gd name="T70" fmla="*/ 14 w 620"/>
                  <a:gd name="T71" fmla="*/ 6 h 207"/>
                  <a:gd name="T72" fmla="*/ 12 w 620"/>
                  <a:gd name="T73" fmla="*/ 6 h 207"/>
                  <a:gd name="T74" fmla="*/ 8 w 620"/>
                  <a:gd name="T75" fmla="*/ 5 h 207"/>
                  <a:gd name="T76" fmla="*/ 7 w 620"/>
                  <a:gd name="T77" fmla="*/ 3 h 207"/>
                  <a:gd name="T78" fmla="*/ 2 w 620"/>
                  <a:gd name="T79" fmla="*/ 2 h 207"/>
                  <a:gd name="T80" fmla="*/ 1 w 620"/>
                  <a:gd name="T81" fmla="*/ 1 h 207"/>
                  <a:gd name="T82" fmla="*/ 0 w 620"/>
                  <a:gd name="T83" fmla="*/ 0 h 207"/>
                  <a:gd name="T84" fmla="*/ 2 w 620"/>
                  <a:gd name="T85" fmla="*/ 1 h 207"/>
                  <a:gd name="T86" fmla="*/ 5 w 620"/>
                  <a:gd name="T87" fmla="*/ 1 h 207"/>
                  <a:gd name="T88" fmla="*/ 8 w 620"/>
                  <a:gd name="T89" fmla="*/ 0 h 207"/>
                  <a:gd name="T90" fmla="*/ 8 w 620"/>
                  <a:gd name="T91" fmla="*/ 0 h 207"/>
                  <a:gd name="T92" fmla="*/ 8 w 620"/>
                  <a:gd name="T93" fmla="*/ 0 h 20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20"/>
                  <a:gd name="T142" fmla="*/ 0 h 207"/>
                  <a:gd name="T143" fmla="*/ 620 w 620"/>
                  <a:gd name="T144" fmla="*/ 207 h 20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20" h="207">
                    <a:moveTo>
                      <a:pt x="128" y="0"/>
                    </a:moveTo>
                    <a:lnTo>
                      <a:pt x="150" y="40"/>
                    </a:lnTo>
                    <a:lnTo>
                      <a:pt x="171" y="66"/>
                    </a:lnTo>
                    <a:lnTo>
                      <a:pt x="187" y="74"/>
                    </a:lnTo>
                    <a:lnTo>
                      <a:pt x="228" y="51"/>
                    </a:lnTo>
                    <a:lnTo>
                      <a:pt x="282" y="17"/>
                    </a:lnTo>
                    <a:lnTo>
                      <a:pt x="282" y="28"/>
                    </a:lnTo>
                    <a:lnTo>
                      <a:pt x="263" y="70"/>
                    </a:lnTo>
                    <a:lnTo>
                      <a:pt x="274" y="108"/>
                    </a:lnTo>
                    <a:lnTo>
                      <a:pt x="335" y="123"/>
                    </a:lnTo>
                    <a:lnTo>
                      <a:pt x="382" y="142"/>
                    </a:lnTo>
                    <a:lnTo>
                      <a:pt x="419" y="136"/>
                    </a:lnTo>
                    <a:lnTo>
                      <a:pt x="445" y="116"/>
                    </a:lnTo>
                    <a:lnTo>
                      <a:pt x="481" y="93"/>
                    </a:lnTo>
                    <a:lnTo>
                      <a:pt x="523" y="66"/>
                    </a:lnTo>
                    <a:lnTo>
                      <a:pt x="552" y="47"/>
                    </a:lnTo>
                    <a:lnTo>
                      <a:pt x="582" y="26"/>
                    </a:lnTo>
                    <a:lnTo>
                      <a:pt x="574" y="47"/>
                    </a:lnTo>
                    <a:lnTo>
                      <a:pt x="527" y="85"/>
                    </a:lnTo>
                    <a:lnTo>
                      <a:pt x="487" y="114"/>
                    </a:lnTo>
                    <a:lnTo>
                      <a:pt x="535" y="93"/>
                    </a:lnTo>
                    <a:lnTo>
                      <a:pt x="578" y="66"/>
                    </a:lnTo>
                    <a:lnTo>
                      <a:pt x="609" y="45"/>
                    </a:lnTo>
                    <a:lnTo>
                      <a:pt x="620" y="51"/>
                    </a:lnTo>
                    <a:lnTo>
                      <a:pt x="592" y="72"/>
                    </a:lnTo>
                    <a:lnTo>
                      <a:pt x="552" y="100"/>
                    </a:lnTo>
                    <a:lnTo>
                      <a:pt x="516" y="123"/>
                    </a:lnTo>
                    <a:lnTo>
                      <a:pt x="455" y="152"/>
                    </a:lnTo>
                    <a:lnTo>
                      <a:pt x="375" y="182"/>
                    </a:lnTo>
                    <a:lnTo>
                      <a:pt x="314" y="203"/>
                    </a:lnTo>
                    <a:lnTo>
                      <a:pt x="268" y="207"/>
                    </a:lnTo>
                    <a:lnTo>
                      <a:pt x="304" y="176"/>
                    </a:lnTo>
                    <a:lnTo>
                      <a:pt x="337" y="144"/>
                    </a:lnTo>
                    <a:lnTo>
                      <a:pt x="297" y="150"/>
                    </a:lnTo>
                    <a:lnTo>
                      <a:pt x="221" y="127"/>
                    </a:lnTo>
                    <a:lnTo>
                      <a:pt x="209" y="106"/>
                    </a:lnTo>
                    <a:lnTo>
                      <a:pt x="183" y="108"/>
                    </a:lnTo>
                    <a:lnTo>
                      <a:pt x="114" y="85"/>
                    </a:lnTo>
                    <a:lnTo>
                      <a:pt x="105" y="59"/>
                    </a:lnTo>
                    <a:lnTo>
                      <a:pt x="25" y="47"/>
                    </a:lnTo>
                    <a:lnTo>
                      <a:pt x="12" y="24"/>
                    </a:lnTo>
                    <a:lnTo>
                      <a:pt x="0" y="9"/>
                    </a:lnTo>
                    <a:lnTo>
                      <a:pt x="31" y="21"/>
                    </a:lnTo>
                    <a:lnTo>
                      <a:pt x="78" y="26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542" name="Freeform 201"/>
              <p:cNvSpPr>
                <a:spLocks/>
              </p:cNvSpPr>
              <p:nvPr/>
            </p:nvSpPr>
            <p:spPr bwMode="auto">
              <a:xfrm>
                <a:off x="1458" y="3319"/>
                <a:ext cx="155" cy="178"/>
              </a:xfrm>
              <a:custGeom>
                <a:avLst/>
                <a:gdLst>
                  <a:gd name="T0" fmla="*/ 19 w 308"/>
                  <a:gd name="T1" fmla="*/ 0 h 355"/>
                  <a:gd name="T2" fmla="*/ 20 w 308"/>
                  <a:gd name="T3" fmla="*/ 2 h 355"/>
                  <a:gd name="T4" fmla="*/ 19 w 308"/>
                  <a:gd name="T5" fmla="*/ 4 h 355"/>
                  <a:gd name="T6" fmla="*/ 18 w 308"/>
                  <a:gd name="T7" fmla="*/ 8 h 355"/>
                  <a:gd name="T8" fmla="*/ 16 w 308"/>
                  <a:gd name="T9" fmla="*/ 10 h 355"/>
                  <a:gd name="T10" fmla="*/ 13 w 308"/>
                  <a:gd name="T11" fmla="*/ 14 h 355"/>
                  <a:gd name="T12" fmla="*/ 11 w 308"/>
                  <a:gd name="T13" fmla="*/ 18 h 355"/>
                  <a:gd name="T14" fmla="*/ 7 w 308"/>
                  <a:gd name="T15" fmla="*/ 20 h 355"/>
                  <a:gd name="T16" fmla="*/ 3 w 308"/>
                  <a:gd name="T17" fmla="*/ 22 h 355"/>
                  <a:gd name="T18" fmla="*/ 0 w 308"/>
                  <a:gd name="T19" fmla="*/ 23 h 355"/>
                  <a:gd name="T20" fmla="*/ 0 w 308"/>
                  <a:gd name="T21" fmla="*/ 20 h 355"/>
                  <a:gd name="T22" fmla="*/ 4 w 308"/>
                  <a:gd name="T23" fmla="*/ 20 h 355"/>
                  <a:gd name="T24" fmla="*/ 6 w 308"/>
                  <a:gd name="T25" fmla="*/ 18 h 355"/>
                  <a:gd name="T26" fmla="*/ 6 w 308"/>
                  <a:gd name="T27" fmla="*/ 16 h 355"/>
                  <a:gd name="T28" fmla="*/ 8 w 308"/>
                  <a:gd name="T29" fmla="*/ 17 h 355"/>
                  <a:gd name="T30" fmla="*/ 9 w 308"/>
                  <a:gd name="T31" fmla="*/ 17 h 355"/>
                  <a:gd name="T32" fmla="*/ 9 w 308"/>
                  <a:gd name="T33" fmla="*/ 16 h 355"/>
                  <a:gd name="T34" fmla="*/ 10 w 308"/>
                  <a:gd name="T35" fmla="*/ 16 h 355"/>
                  <a:gd name="T36" fmla="*/ 12 w 308"/>
                  <a:gd name="T37" fmla="*/ 14 h 355"/>
                  <a:gd name="T38" fmla="*/ 15 w 308"/>
                  <a:gd name="T39" fmla="*/ 11 h 355"/>
                  <a:gd name="T40" fmla="*/ 17 w 308"/>
                  <a:gd name="T41" fmla="*/ 8 h 355"/>
                  <a:gd name="T42" fmla="*/ 19 w 308"/>
                  <a:gd name="T43" fmla="*/ 5 h 355"/>
                  <a:gd name="T44" fmla="*/ 19 w 308"/>
                  <a:gd name="T45" fmla="*/ 2 h 355"/>
                  <a:gd name="T46" fmla="*/ 19 w 308"/>
                  <a:gd name="T47" fmla="*/ 0 h 355"/>
                  <a:gd name="T48" fmla="*/ 19 w 308"/>
                  <a:gd name="T49" fmla="*/ 0 h 355"/>
                  <a:gd name="T50" fmla="*/ 19 w 308"/>
                  <a:gd name="T51" fmla="*/ 0 h 35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08"/>
                  <a:gd name="T79" fmla="*/ 0 h 355"/>
                  <a:gd name="T80" fmla="*/ 308 w 308"/>
                  <a:gd name="T81" fmla="*/ 355 h 35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08" h="355">
                    <a:moveTo>
                      <a:pt x="301" y="0"/>
                    </a:moveTo>
                    <a:lnTo>
                      <a:pt x="308" y="17"/>
                    </a:lnTo>
                    <a:lnTo>
                      <a:pt x="301" y="63"/>
                    </a:lnTo>
                    <a:lnTo>
                      <a:pt x="274" y="114"/>
                    </a:lnTo>
                    <a:lnTo>
                      <a:pt x="246" y="152"/>
                    </a:lnTo>
                    <a:lnTo>
                      <a:pt x="200" y="222"/>
                    </a:lnTo>
                    <a:lnTo>
                      <a:pt x="164" y="277"/>
                    </a:lnTo>
                    <a:lnTo>
                      <a:pt x="107" y="308"/>
                    </a:lnTo>
                    <a:lnTo>
                      <a:pt x="40" y="346"/>
                    </a:lnTo>
                    <a:lnTo>
                      <a:pt x="0" y="355"/>
                    </a:lnTo>
                    <a:lnTo>
                      <a:pt x="0" y="310"/>
                    </a:lnTo>
                    <a:lnTo>
                      <a:pt x="52" y="310"/>
                    </a:lnTo>
                    <a:lnTo>
                      <a:pt x="82" y="276"/>
                    </a:lnTo>
                    <a:lnTo>
                      <a:pt x="92" y="241"/>
                    </a:lnTo>
                    <a:lnTo>
                      <a:pt x="126" y="264"/>
                    </a:lnTo>
                    <a:lnTo>
                      <a:pt x="139" y="257"/>
                    </a:lnTo>
                    <a:lnTo>
                      <a:pt x="135" y="249"/>
                    </a:lnTo>
                    <a:lnTo>
                      <a:pt x="149" y="243"/>
                    </a:lnTo>
                    <a:lnTo>
                      <a:pt x="181" y="220"/>
                    </a:lnTo>
                    <a:lnTo>
                      <a:pt x="228" y="162"/>
                    </a:lnTo>
                    <a:lnTo>
                      <a:pt x="257" y="120"/>
                    </a:lnTo>
                    <a:lnTo>
                      <a:pt x="289" y="68"/>
                    </a:lnTo>
                    <a:lnTo>
                      <a:pt x="303" y="30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543" name="Freeform 202"/>
              <p:cNvSpPr>
                <a:spLocks/>
              </p:cNvSpPr>
              <p:nvPr/>
            </p:nvSpPr>
            <p:spPr bwMode="auto">
              <a:xfrm>
                <a:off x="1226" y="3300"/>
                <a:ext cx="22" cy="24"/>
              </a:xfrm>
              <a:custGeom>
                <a:avLst/>
                <a:gdLst>
                  <a:gd name="T0" fmla="*/ 0 w 44"/>
                  <a:gd name="T1" fmla="*/ 0 h 46"/>
                  <a:gd name="T2" fmla="*/ 1 w 44"/>
                  <a:gd name="T3" fmla="*/ 1 h 46"/>
                  <a:gd name="T4" fmla="*/ 3 w 44"/>
                  <a:gd name="T5" fmla="*/ 2 h 46"/>
                  <a:gd name="T6" fmla="*/ 3 w 44"/>
                  <a:gd name="T7" fmla="*/ 1 h 46"/>
                  <a:gd name="T8" fmla="*/ 2 w 44"/>
                  <a:gd name="T9" fmla="*/ 0 h 46"/>
                  <a:gd name="T10" fmla="*/ 0 w 44"/>
                  <a:gd name="T11" fmla="*/ 0 h 46"/>
                  <a:gd name="T12" fmla="*/ 0 w 44"/>
                  <a:gd name="T13" fmla="*/ 0 h 46"/>
                  <a:gd name="T14" fmla="*/ 0 w 44"/>
                  <a:gd name="T15" fmla="*/ 0 h 4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4"/>
                  <a:gd name="T25" fmla="*/ 0 h 46"/>
                  <a:gd name="T26" fmla="*/ 44 w 44"/>
                  <a:gd name="T27" fmla="*/ 46 h 4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4" h="46">
                    <a:moveTo>
                      <a:pt x="0" y="2"/>
                    </a:moveTo>
                    <a:lnTo>
                      <a:pt x="4" y="27"/>
                    </a:lnTo>
                    <a:lnTo>
                      <a:pt x="33" y="46"/>
                    </a:lnTo>
                    <a:lnTo>
                      <a:pt x="44" y="30"/>
                    </a:lnTo>
                    <a:lnTo>
                      <a:pt x="2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544" name="Freeform 203"/>
              <p:cNvSpPr>
                <a:spLocks/>
              </p:cNvSpPr>
              <p:nvPr/>
            </p:nvSpPr>
            <p:spPr bwMode="auto">
              <a:xfrm>
                <a:off x="1365" y="2329"/>
                <a:ext cx="22" cy="26"/>
              </a:xfrm>
              <a:custGeom>
                <a:avLst/>
                <a:gdLst>
                  <a:gd name="T0" fmla="*/ 2 w 40"/>
                  <a:gd name="T1" fmla="*/ 0 h 54"/>
                  <a:gd name="T2" fmla="*/ 0 w 40"/>
                  <a:gd name="T3" fmla="*/ 2 h 54"/>
                  <a:gd name="T4" fmla="*/ 1 w 40"/>
                  <a:gd name="T5" fmla="*/ 4 h 54"/>
                  <a:gd name="T6" fmla="*/ 2 w 40"/>
                  <a:gd name="T7" fmla="*/ 3 h 54"/>
                  <a:gd name="T8" fmla="*/ 3 w 40"/>
                  <a:gd name="T9" fmla="*/ 1 h 54"/>
                  <a:gd name="T10" fmla="*/ 2 w 40"/>
                  <a:gd name="T11" fmla="*/ 0 h 54"/>
                  <a:gd name="T12" fmla="*/ 2 w 40"/>
                  <a:gd name="T13" fmla="*/ 0 h 54"/>
                  <a:gd name="T14" fmla="*/ 2 w 40"/>
                  <a:gd name="T15" fmla="*/ 0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"/>
                  <a:gd name="T25" fmla="*/ 0 h 54"/>
                  <a:gd name="T26" fmla="*/ 40 w 40"/>
                  <a:gd name="T27" fmla="*/ 54 h 5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" h="54">
                    <a:moveTo>
                      <a:pt x="17" y="0"/>
                    </a:moveTo>
                    <a:lnTo>
                      <a:pt x="0" y="19"/>
                    </a:lnTo>
                    <a:lnTo>
                      <a:pt x="6" y="54"/>
                    </a:lnTo>
                    <a:lnTo>
                      <a:pt x="30" y="38"/>
                    </a:lnTo>
                    <a:lnTo>
                      <a:pt x="40" y="6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3545" name="Freeform 204"/>
              <p:cNvSpPr>
                <a:spLocks/>
              </p:cNvSpPr>
              <p:nvPr/>
            </p:nvSpPr>
            <p:spPr bwMode="auto">
              <a:xfrm>
                <a:off x="1239" y="3558"/>
                <a:ext cx="148" cy="107"/>
              </a:xfrm>
              <a:custGeom>
                <a:avLst/>
                <a:gdLst>
                  <a:gd name="T0" fmla="*/ 18 w 295"/>
                  <a:gd name="T1" fmla="*/ 6 h 215"/>
                  <a:gd name="T2" fmla="*/ 7 w 295"/>
                  <a:gd name="T3" fmla="*/ 5 h 215"/>
                  <a:gd name="T4" fmla="*/ 2 w 295"/>
                  <a:gd name="T5" fmla="*/ 2 h 215"/>
                  <a:gd name="T6" fmla="*/ 0 w 295"/>
                  <a:gd name="T7" fmla="*/ 0 h 215"/>
                  <a:gd name="T8" fmla="*/ 0 w 295"/>
                  <a:gd name="T9" fmla="*/ 1 h 215"/>
                  <a:gd name="T10" fmla="*/ 1 w 295"/>
                  <a:gd name="T11" fmla="*/ 3 h 215"/>
                  <a:gd name="T12" fmla="*/ 2 w 295"/>
                  <a:gd name="T13" fmla="*/ 7 h 215"/>
                  <a:gd name="T14" fmla="*/ 4 w 295"/>
                  <a:gd name="T15" fmla="*/ 10 h 215"/>
                  <a:gd name="T16" fmla="*/ 5 w 295"/>
                  <a:gd name="T17" fmla="*/ 12 h 215"/>
                  <a:gd name="T18" fmla="*/ 8 w 295"/>
                  <a:gd name="T19" fmla="*/ 13 h 215"/>
                  <a:gd name="T20" fmla="*/ 16 w 295"/>
                  <a:gd name="T21" fmla="*/ 10 h 215"/>
                  <a:gd name="T22" fmla="*/ 18 w 295"/>
                  <a:gd name="T23" fmla="*/ 6 h 215"/>
                  <a:gd name="T24" fmla="*/ 18 w 295"/>
                  <a:gd name="T25" fmla="*/ 6 h 215"/>
                  <a:gd name="T26" fmla="*/ 18 w 295"/>
                  <a:gd name="T27" fmla="*/ 6 h 21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95"/>
                  <a:gd name="T43" fmla="*/ 0 h 215"/>
                  <a:gd name="T44" fmla="*/ 295 w 295"/>
                  <a:gd name="T45" fmla="*/ 215 h 21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95" h="215">
                    <a:moveTo>
                      <a:pt x="295" y="97"/>
                    </a:moveTo>
                    <a:lnTo>
                      <a:pt x="112" y="86"/>
                    </a:lnTo>
                    <a:lnTo>
                      <a:pt x="42" y="34"/>
                    </a:lnTo>
                    <a:lnTo>
                      <a:pt x="6" y="0"/>
                    </a:lnTo>
                    <a:lnTo>
                      <a:pt x="0" y="21"/>
                    </a:lnTo>
                    <a:lnTo>
                      <a:pt x="17" y="63"/>
                    </a:lnTo>
                    <a:lnTo>
                      <a:pt x="44" y="127"/>
                    </a:lnTo>
                    <a:lnTo>
                      <a:pt x="67" y="171"/>
                    </a:lnTo>
                    <a:lnTo>
                      <a:pt x="80" y="196"/>
                    </a:lnTo>
                    <a:lnTo>
                      <a:pt x="131" y="215"/>
                    </a:lnTo>
                    <a:lnTo>
                      <a:pt x="268" y="167"/>
                    </a:lnTo>
                    <a:lnTo>
                      <a:pt x="295" y="97"/>
                    </a:lnTo>
                    <a:close/>
                  </a:path>
                </a:pathLst>
              </a:custGeom>
              <a:solidFill>
                <a:srgbClr val="4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</p:grpSp>
        <p:sp>
          <p:nvSpPr>
            <p:cNvPr id="13318" name="Freeform 205"/>
            <p:cNvSpPr>
              <a:spLocks/>
            </p:cNvSpPr>
            <p:nvPr/>
          </p:nvSpPr>
          <p:spPr bwMode="auto">
            <a:xfrm>
              <a:off x="1278" y="3587"/>
              <a:ext cx="187" cy="97"/>
            </a:xfrm>
            <a:custGeom>
              <a:avLst/>
              <a:gdLst>
                <a:gd name="T0" fmla="*/ 0 w 371"/>
                <a:gd name="T1" fmla="*/ 8 h 196"/>
                <a:gd name="T2" fmla="*/ 9 w 371"/>
                <a:gd name="T3" fmla="*/ 6 h 196"/>
                <a:gd name="T4" fmla="*/ 13 w 371"/>
                <a:gd name="T5" fmla="*/ 3 h 196"/>
                <a:gd name="T6" fmla="*/ 16 w 371"/>
                <a:gd name="T7" fmla="*/ 1 h 196"/>
                <a:gd name="T8" fmla="*/ 21 w 371"/>
                <a:gd name="T9" fmla="*/ 0 h 196"/>
                <a:gd name="T10" fmla="*/ 23 w 371"/>
                <a:gd name="T11" fmla="*/ 0 h 196"/>
                <a:gd name="T12" fmla="*/ 21 w 371"/>
                <a:gd name="T13" fmla="*/ 0 h 196"/>
                <a:gd name="T14" fmla="*/ 16 w 371"/>
                <a:gd name="T15" fmla="*/ 2 h 196"/>
                <a:gd name="T16" fmla="*/ 13 w 371"/>
                <a:gd name="T17" fmla="*/ 3 h 196"/>
                <a:gd name="T18" fmla="*/ 12 w 371"/>
                <a:gd name="T19" fmla="*/ 6 h 196"/>
                <a:gd name="T20" fmla="*/ 13 w 371"/>
                <a:gd name="T21" fmla="*/ 7 h 196"/>
                <a:gd name="T22" fmla="*/ 10 w 371"/>
                <a:gd name="T23" fmla="*/ 8 h 196"/>
                <a:gd name="T24" fmla="*/ 5 w 371"/>
                <a:gd name="T25" fmla="*/ 10 h 196"/>
                <a:gd name="T26" fmla="*/ 0 w 371"/>
                <a:gd name="T27" fmla="*/ 12 h 196"/>
                <a:gd name="T28" fmla="*/ 0 w 371"/>
                <a:gd name="T29" fmla="*/ 8 h 196"/>
                <a:gd name="T30" fmla="*/ 0 w 371"/>
                <a:gd name="T31" fmla="*/ 8 h 196"/>
                <a:gd name="T32" fmla="*/ 0 w 371"/>
                <a:gd name="T33" fmla="*/ 8 h 19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1"/>
                <a:gd name="T52" fmla="*/ 0 h 196"/>
                <a:gd name="T53" fmla="*/ 371 w 371"/>
                <a:gd name="T54" fmla="*/ 196 h 19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1" h="196">
                  <a:moveTo>
                    <a:pt x="0" y="143"/>
                  </a:moveTo>
                  <a:lnTo>
                    <a:pt x="154" y="105"/>
                  </a:lnTo>
                  <a:lnTo>
                    <a:pt x="211" y="50"/>
                  </a:lnTo>
                  <a:lnTo>
                    <a:pt x="260" y="17"/>
                  </a:lnTo>
                  <a:lnTo>
                    <a:pt x="336" y="0"/>
                  </a:lnTo>
                  <a:lnTo>
                    <a:pt x="371" y="0"/>
                  </a:lnTo>
                  <a:lnTo>
                    <a:pt x="346" y="11"/>
                  </a:lnTo>
                  <a:lnTo>
                    <a:pt x="268" y="32"/>
                  </a:lnTo>
                  <a:lnTo>
                    <a:pt x="220" y="61"/>
                  </a:lnTo>
                  <a:lnTo>
                    <a:pt x="205" y="97"/>
                  </a:lnTo>
                  <a:lnTo>
                    <a:pt x="220" y="116"/>
                  </a:lnTo>
                  <a:lnTo>
                    <a:pt x="165" y="139"/>
                  </a:lnTo>
                  <a:lnTo>
                    <a:pt x="95" y="175"/>
                  </a:lnTo>
                  <a:lnTo>
                    <a:pt x="15" y="196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  <a:latin typeface="Garamond" pitchFamily="18" charset="0"/>
                <a:cs typeface="+mn-cs"/>
              </a:endParaRPr>
            </a:p>
          </p:txBody>
        </p:sp>
        <p:sp>
          <p:nvSpPr>
            <p:cNvPr id="13319" name="Freeform 206"/>
            <p:cNvSpPr>
              <a:spLocks/>
            </p:cNvSpPr>
            <p:nvPr/>
          </p:nvSpPr>
          <p:spPr bwMode="auto">
            <a:xfrm>
              <a:off x="1206" y="3300"/>
              <a:ext cx="86" cy="268"/>
            </a:xfrm>
            <a:custGeom>
              <a:avLst/>
              <a:gdLst>
                <a:gd name="T0" fmla="*/ 0 w 175"/>
                <a:gd name="T1" fmla="*/ 0 h 534"/>
                <a:gd name="T2" fmla="*/ 0 w 175"/>
                <a:gd name="T3" fmla="*/ 2 h 534"/>
                <a:gd name="T4" fmla="*/ 2 w 175"/>
                <a:gd name="T5" fmla="*/ 5 h 534"/>
                <a:gd name="T6" fmla="*/ 5 w 175"/>
                <a:gd name="T7" fmla="*/ 11 h 534"/>
                <a:gd name="T8" fmla="*/ 4 w 175"/>
                <a:gd name="T9" fmla="*/ 13 h 534"/>
                <a:gd name="T10" fmla="*/ 3 w 175"/>
                <a:gd name="T11" fmla="*/ 15 h 534"/>
                <a:gd name="T12" fmla="*/ 4 w 175"/>
                <a:gd name="T13" fmla="*/ 19 h 534"/>
                <a:gd name="T14" fmla="*/ 7 w 175"/>
                <a:gd name="T15" fmla="*/ 20 h 534"/>
                <a:gd name="T16" fmla="*/ 8 w 175"/>
                <a:gd name="T17" fmla="*/ 21 h 534"/>
                <a:gd name="T18" fmla="*/ 10 w 175"/>
                <a:gd name="T19" fmla="*/ 23 h 534"/>
                <a:gd name="T20" fmla="*/ 10 w 175"/>
                <a:gd name="T21" fmla="*/ 23 h 534"/>
                <a:gd name="T22" fmla="*/ 8 w 175"/>
                <a:gd name="T23" fmla="*/ 25 h 534"/>
                <a:gd name="T24" fmla="*/ 5 w 175"/>
                <a:gd name="T25" fmla="*/ 30 h 534"/>
                <a:gd name="T26" fmla="*/ 4 w 175"/>
                <a:gd name="T27" fmla="*/ 33 h 534"/>
                <a:gd name="T28" fmla="*/ 4 w 175"/>
                <a:gd name="T29" fmla="*/ 34 h 534"/>
                <a:gd name="T30" fmla="*/ 3 w 175"/>
                <a:gd name="T31" fmla="*/ 28 h 534"/>
                <a:gd name="T32" fmla="*/ 3 w 175"/>
                <a:gd name="T33" fmla="*/ 22 h 534"/>
                <a:gd name="T34" fmla="*/ 2 w 175"/>
                <a:gd name="T35" fmla="*/ 18 h 534"/>
                <a:gd name="T36" fmla="*/ 2 w 175"/>
                <a:gd name="T37" fmla="*/ 14 h 534"/>
                <a:gd name="T38" fmla="*/ 2 w 175"/>
                <a:gd name="T39" fmla="*/ 8 h 534"/>
                <a:gd name="T40" fmla="*/ 1 w 175"/>
                <a:gd name="T41" fmla="*/ 5 h 534"/>
                <a:gd name="T42" fmla="*/ 1 w 175"/>
                <a:gd name="T43" fmla="*/ 4 h 534"/>
                <a:gd name="T44" fmla="*/ 0 w 175"/>
                <a:gd name="T45" fmla="*/ 2 h 534"/>
                <a:gd name="T46" fmla="*/ 0 w 175"/>
                <a:gd name="T47" fmla="*/ 0 h 534"/>
                <a:gd name="T48" fmla="*/ 0 w 175"/>
                <a:gd name="T49" fmla="*/ 0 h 534"/>
                <a:gd name="T50" fmla="*/ 0 w 175"/>
                <a:gd name="T51" fmla="*/ 0 h 5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5"/>
                <a:gd name="T79" fmla="*/ 0 h 534"/>
                <a:gd name="T80" fmla="*/ 175 w 175"/>
                <a:gd name="T81" fmla="*/ 534 h 5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5" h="534">
                  <a:moveTo>
                    <a:pt x="2" y="0"/>
                  </a:moveTo>
                  <a:lnTo>
                    <a:pt x="10" y="23"/>
                  </a:lnTo>
                  <a:lnTo>
                    <a:pt x="42" y="68"/>
                  </a:lnTo>
                  <a:lnTo>
                    <a:pt x="94" y="165"/>
                  </a:lnTo>
                  <a:lnTo>
                    <a:pt x="78" y="207"/>
                  </a:lnTo>
                  <a:lnTo>
                    <a:pt x="57" y="232"/>
                  </a:lnTo>
                  <a:lnTo>
                    <a:pt x="69" y="300"/>
                  </a:lnTo>
                  <a:lnTo>
                    <a:pt x="124" y="315"/>
                  </a:lnTo>
                  <a:lnTo>
                    <a:pt x="139" y="333"/>
                  </a:lnTo>
                  <a:lnTo>
                    <a:pt x="175" y="352"/>
                  </a:lnTo>
                  <a:lnTo>
                    <a:pt x="173" y="363"/>
                  </a:lnTo>
                  <a:lnTo>
                    <a:pt x="133" y="395"/>
                  </a:lnTo>
                  <a:lnTo>
                    <a:pt x="84" y="466"/>
                  </a:lnTo>
                  <a:lnTo>
                    <a:pt x="75" y="523"/>
                  </a:lnTo>
                  <a:lnTo>
                    <a:pt x="65" y="534"/>
                  </a:lnTo>
                  <a:lnTo>
                    <a:pt x="57" y="443"/>
                  </a:lnTo>
                  <a:lnTo>
                    <a:pt x="52" y="346"/>
                  </a:lnTo>
                  <a:lnTo>
                    <a:pt x="38" y="287"/>
                  </a:lnTo>
                  <a:lnTo>
                    <a:pt x="35" y="224"/>
                  </a:lnTo>
                  <a:lnTo>
                    <a:pt x="35" y="122"/>
                  </a:lnTo>
                  <a:lnTo>
                    <a:pt x="25" y="74"/>
                  </a:lnTo>
                  <a:lnTo>
                    <a:pt x="16" y="51"/>
                  </a:lnTo>
                  <a:lnTo>
                    <a:pt x="0" y="2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  <a:latin typeface="Garamond" pitchFamily="18" charset="0"/>
                <a:cs typeface="+mn-cs"/>
              </a:endParaRPr>
            </a:p>
          </p:txBody>
        </p:sp>
        <p:sp>
          <p:nvSpPr>
            <p:cNvPr id="13320" name="Freeform 207"/>
            <p:cNvSpPr>
              <a:spLocks/>
            </p:cNvSpPr>
            <p:nvPr/>
          </p:nvSpPr>
          <p:spPr bwMode="auto">
            <a:xfrm>
              <a:off x="1237" y="3547"/>
              <a:ext cx="76" cy="128"/>
            </a:xfrm>
            <a:custGeom>
              <a:avLst/>
              <a:gdLst>
                <a:gd name="T0" fmla="*/ 1 w 152"/>
                <a:gd name="T1" fmla="*/ 0 h 257"/>
                <a:gd name="T2" fmla="*/ 3 w 152"/>
                <a:gd name="T3" fmla="*/ 6 h 257"/>
                <a:gd name="T4" fmla="*/ 4 w 152"/>
                <a:gd name="T5" fmla="*/ 8 h 257"/>
                <a:gd name="T6" fmla="*/ 5 w 152"/>
                <a:gd name="T7" fmla="*/ 10 h 257"/>
                <a:gd name="T8" fmla="*/ 8 w 152"/>
                <a:gd name="T9" fmla="*/ 12 h 257"/>
                <a:gd name="T10" fmla="*/ 10 w 152"/>
                <a:gd name="T11" fmla="*/ 14 h 257"/>
                <a:gd name="T12" fmla="*/ 8 w 152"/>
                <a:gd name="T13" fmla="*/ 16 h 257"/>
                <a:gd name="T14" fmla="*/ 5 w 152"/>
                <a:gd name="T15" fmla="*/ 12 h 257"/>
                <a:gd name="T16" fmla="*/ 2 w 152"/>
                <a:gd name="T17" fmla="*/ 8 h 257"/>
                <a:gd name="T18" fmla="*/ 0 w 152"/>
                <a:gd name="T19" fmla="*/ 3 h 257"/>
                <a:gd name="T20" fmla="*/ 1 w 152"/>
                <a:gd name="T21" fmla="*/ 0 h 257"/>
                <a:gd name="T22" fmla="*/ 1 w 152"/>
                <a:gd name="T23" fmla="*/ 0 h 257"/>
                <a:gd name="T24" fmla="*/ 1 w 152"/>
                <a:gd name="T25" fmla="*/ 0 h 2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2"/>
                <a:gd name="T40" fmla="*/ 0 h 257"/>
                <a:gd name="T41" fmla="*/ 152 w 152"/>
                <a:gd name="T42" fmla="*/ 257 h 25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2" h="257">
                  <a:moveTo>
                    <a:pt x="12" y="0"/>
                  </a:moveTo>
                  <a:lnTo>
                    <a:pt x="38" y="107"/>
                  </a:lnTo>
                  <a:lnTo>
                    <a:pt x="50" y="129"/>
                  </a:lnTo>
                  <a:lnTo>
                    <a:pt x="80" y="169"/>
                  </a:lnTo>
                  <a:lnTo>
                    <a:pt x="126" y="207"/>
                  </a:lnTo>
                  <a:lnTo>
                    <a:pt x="152" y="230"/>
                  </a:lnTo>
                  <a:lnTo>
                    <a:pt x="122" y="257"/>
                  </a:lnTo>
                  <a:lnTo>
                    <a:pt x="78" y="204"/>
                  </a:lnTo>
                  <a:lnTo>
                    <a:pt x="27" y="131"/>
                  </a:lnTo>
                  <a:lnTo>
                    <a:pt x="0" y="5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  <a:latin typeface="Garamond" pitchFamily="18" charset="0"/>
                <a:cs typeface="+mn-cs"/>
              </a:endParaRPr>
            </a:p>
          </p:txBody>
        </p:sp>
        <p:sp>
          <p:nvSpPr>
            <p:cNvPr id="13321" name="Freeform 208"/>
            <p:cNvSpPr>
              <a:spLocks/>
            </p:cNvSpPr>
            <p:nvPr/>
          </p:nvSpPr>
          <p:spPr bwMode="auto">
            <a:xfrm>
              <a:off x="2762" y="3198"/>
              <a:ext cx="73" cy="175"/>
            </a:xfrm>
            <a:custGeom>
              <a:avLst/>
              <a:gdLst>
                <a:gd name="T0" fmla="*/ 3 w 146"/>
                <a:gd name="T1" fmla="*/ 0 h 349"/>
                <a:gd name="T2" fmla="*/ 8 w 146"/>
                <a:gd name="T3" fmla="*/ 3 h 349"/>
                <a:gd name="T4" fmla="*/ 10 w 146"/>
                <a:gd name="T5" fmla="*/ 6 h 349"/>
                <a:gd name="T6" fmla="*/ 8 w 146"/>
                <a:gd name="T7" fmla="*/ 9 h 349"/>
                <a:gd name="T8" fmla="*/ 7 w 146"/>
                <a:gd name="T9" fmla="*/ 12 h 349"/>
                <a:gd name="T10" fmla="*/ 7 w 146"/>
                <a:gd name="T11" fmla="*/ 21 h 349"/>
                <a:gd name="T12" fmla="*/ 3 w 146"/>
                <a:gd name="T13" fmla="*/ 22 h 349"/>
                <a:gd name="T14" fmla="*/ 2 w 146"/>
                <a:gd name="T15" fmla="*/ 20 h 349"/>
                <a:gd name="T16" fmla="*/ 0 w 146"/>
                <a:gd name="T17" fmla="*/ 14 h 349"/>
                <a:gd name="T18" fmla="*/ 0 w 146"/>
                <a:gd name="T19" fmla="*/ 5 h 349"/>
                <a:gd name="T20" fmla="*/ 2 w 146"/>
                <a:gd name="T21" fmla="*/ 2 h 349"/>
                <a:gd name="T22" fmla="*/ 3 w 146"/>
                <a:gd name="T23" fmla="*/ 0 h 349"/>
                <a:gd name="T24" fmla="*/ 3 w 146"/>
                <a:gd name="T25" fmla="*/ 0 h 349"/>
                <a:gd name="T26" fmla="*/ 3 w 146"/>
                <a:gd name="T27" fmla="*/ 0 h 34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6"/>
                <a:gd name="T43" fmla="*/ 0 h 349"/>
                <a:gd name="T44" fmla="*/ 146 w 146"/>
                <a:gd name="T45" fmla="*/ 349 h 34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6" h="349">
                  <a:moveTo>
                    <a:pt x="38" y="0"/>
                  </a:moveTo>
                  <a:lnTo>
                    <a:pt x="121" y="45"/>
                  </a:lnTo>
                  <a:lnTo>
                    <a:pt x="146" y="83"/>
                  </a:lnTo>
                  <a:lnTo>
                    <a:pt x="125" y="133"/>
                  </a:lnTo>
                  <a:lnTo>
                    <a:pt x="100" y="192"/>
                  </a:lnTo>
                  <a:lnTo>
                    <a:pt x="104" y="323"/>
                  </a:lnTo>
                  <a:lnTo>
                    <a:pt x="41" y="349"/>
                  </a:lnTo>
                  <a:lnTo>
                    <a:pt x="21" y="309"/>
                  </a:lnTo>
                  <a:lnTo>
                    <a:pt x="0" y="220"/>
                  </a:lnTo>
                  <a:lnTo>
                    <a:pt x="0" y="66"/>
                  </a:lnTo>
                  <a:lnTo>
                    <a:pt x="24" y="24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  <a:latin typeface="Garamond" pitchFamily="18" charset="0"/>
                <a:cs typeface="+mn-cs"/>
              </a:endParaRPr>
            </a:p>
          </p:txBody>
        </p:sp>
        <p:sp>
          <p:nvSpPr>
            <p:cNvPr id="13322" name="Freeform 209"/>
            <p:cNvSpPr>
              <a:spLocks/>
            </p:cNvSpPr>
            <p:nvPr/>
          </p:nvSpPr>
          <p:spPr bwMode="auto">
            <a:xfrm>
              <a:off x="2772" y="3210"/>
              <a:ext cx="38" cy="88"/>
            </a:xfrm>
            <a:custGeom>
              <a:avLst/>
              <a:gdLst>
                <a:gd name="T0" fmla="*/ 2 w 76"/>
                <a:gd name="T1" fmla="*/ 0 h 175"/>
                <a:gd name="T2" fmla="*/ 0 w 76"/>
                <a:gd name="T3" fmla="*/ 4 h 175"/>
                <a:gd name="T4" fmla="*/ 2 w 76"/>
                <a:gd name="T5" fmla="*/ 8 h 175"/>
                <a:gd name="T6" fmla="*/ 1 w 76"/>
                <a:gd name="T7" fmla="*/ 10 h 175"/>
                <a:gd name="T8" fmla="*/ 2 w 76"/>
                <a:gd name="T9" fmla="*/ 11 h 175"/>
                <a:gd name="T10" fmla="*/ 4 w 76"/>
                <a:gd name="T11" fmla="*/ 11 h 175"/>
                <a:gd name="T12" fmla="*/ 4 w 76"/>
                <a:gd name="T13" fmla="*/ 9 h 175"/>
                <a:gd name="T14" fmla="*/ 5 w 76"/>
                <a:gd name="T15" fmla="*/ 5 h 175"/>
                <a:gd name="T16" fmla="*/ 5 w 76"/>
                <a:gd name="T17" fmla="*/ 2 h 175"/>
                <a:gd name="T18" fmla="*/ 2 w 76"/>
                <a:gd name="T19" fmla="*/ 0 h 175"/>
                <a:gd name="T20" fmla="*/ 2 w 76"/>
                <a:gd name="T21" fmla="*/ 0 h 175"/>
                <a:gd name="T22" fmla="*/ 2 w 76"/>
                <a:gd name="T23" fmla="*/ 0 h 1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"/>
                <a:gd name="T37" fmla="*/ 0 h 175"/>
                <a:gd name="T38" fmla="*/ 76 w 76"/>
                <a:gd name="T39" fmla="*/ 175 h 17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" h="175">
                  <a:moveTo>
                    <a:pt x="30" y="0"/>
                  </a:moveTo>
                  <a:lnTo>
                    <a:pt x="0" y="52"/>
                  </a:lnTo>
                  <a:lnTo>
                    <a:pt x="20" y="113"/>
                  </a:lnTo>
                  <a:lnTo>
                    <a:pt x="9" y="147"/>
                  </a:lnTo>
                  <a:lnTo>
                    <a:pt x="20" y="175"/>
                  </a:lnTo>
                  <a:lnTo>
                    <a:pt x="55" y="164"/>
                  </a:lnTo>
                  <a:lnTo>
                    <a:pt x="62" y="133"/>
                  </a:lnTo>
                  <a:lnTo>
                    <a:pt x="76" y="73"/>
                  </a:lnTo>
                  <a:lnTo>
                    <a:pt x="76" y="3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  <a:latin typeface="Garamond" pitchFamily="18" charset="0"/>
                <a:cs typeface="+mn-cs"/>
              </a:endParaRPr>
            </a:p>
          </p:txBody>
        </p:sp>
        <p:sp>
          <p:nvSpPr>
            <p:cNvPr id="13323" name="Freeform 210"/>
            <p:cNvSpPr>
              <a:spLocks/>
            </p:cNvSpPr>
            <p:nvPr/>
          </p:nvSpPr>
          <p:spPr bwMode="auto">
            <a:xfrm>
              <a:off x="2795" y="3166"/>
              <a:ext cx="153" cy="94"/>
            </a:xfrm>
            <a:custGeom>
              <a:avLst/>
              <a:gdLst>
                <a:gd name="T0" fmla="*/ 0 w 306"/>
                <a:gd name="T1" fmla="*/ 1 h 186"/>
                <a:gd name="T2" fmla="*/ 3 w 306"/>
                <a:gd name="T3" fmla="*/ 2 h 186"/>
                <a:gd name="T4" fmla="*/ 6 w 306"/>
                <a:gd name="T5" fmla="*/ 6 h 186"/>
                <a:gd name="T6" fmla="*/ 8 w 306"/>
                <a:gd name="T7" fmla="*/ 8 h 186"/>
                <a:gd name="T8" fmla="*/ 10 w 306"/>
                <a:gd name="T9" fmla="*/ 10 h 186"/>
                <a:gd name="T10" fmla="*/ 14 w 306"/>
                <a:gd name="T11" fmla="*/ 12 h 186"/>
                <a:gd name="T12" fmla="*/ 18 w 306"/>
                <a:gd name="T13" fmla="*/ 12 h 186"/>
                <a:gd name="T14" fmla="*/ 20 w 306"/>
                <a:gd name="T15" fmla="*/ 11 h 186"/>
                <a:gd name="T16" fmla="*/ 19 w 306"/>
                <a:gd name="T17" fmla="*/ 7 h 186"/>
                <a:gd name="T18" fmla="*/ 18 w 306"/>
                <a:gd name="T19" fmla="*/ 5 h 186"/>
                <a:gd name="T20" fmla="*/ 15 w 306"/>
                <a:gd name="T21" fmla="*/ 4 h 186"/>
                <a:gd name="T22" fmla="*/ 5 w 306"/>
                <a:gd name="T23" fmla="*/ 1 h 186"/>
                <a:gd name="T24" fmla="*/ 2 w 306"/>
                <a:gd name="T25" fmla="*/ 0 h 186"/>
                <a:gd name="T26" fmla="*/ 0 w 306"/>
                <a:gd name="T27" fmla="*/ 1 h 186"/>
                <a:gd name="T28" fmla="*/ 0 w 306"/>
                <a:gd name="T29" fmla="*/ 1 h 186"/>
                <a:gd name="T30" fmla="*/ 0 w 306"/>
                <a:gd name="T31" fmla="*/ 1 h 1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06"/>
                <a:gd name="T49" fmla="*/ 0 h 186"/>
                <a:gd name="T50" fmla="*/ 306 w 306"/>
                <a:gd name="T51" fmla="*/ 186 h 1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06" h="186">
                  <a:moveTo>
                    <a:pt x="0" y="8"/>
                  </a:moveTo>
                  <a:lnTo>
                    <a:pt x="34" y="30"/>
                  </a:lnTo>
                  <a:lnTo>
                    <a:pt x="88" y="89"/>
                  </a:lnTo>
                  <a:lnTo>
                    <a:pt x="114" y="124"/>
                  </a:lnTo>
                  <a:lnTo>
                    <a:pt x="147" y="150"/>
                  </a:lnTo>
                  <a:lnTo>
                    <a:pt x="221" y="177"/>
                  </a:lnTo>
                  <a:lnTo>
                    <a:pt x="282" y="186"/>
                  </a:lnTo>
                  <a:lnTo>
                    <a:pt x="306" y="165"/>
                  </a:lnTo>
                  <a:lnTo>
                    <a:pt x="302" y="97"/>
                  </a:lnTo>
                  <a:lnTo>
                    <a:pt x="280" y="68"/>
                  </a:lnTo>
                  <a:lnTo>
                    <a:pt x="236" y="57"/>
                  </a:lnTo>
                  <a:lnTo>
                    <a:pt x="76" y="11"/>
                  </a:lnTo>
                  <a:lnTo>
                    <a:pt x="27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  <a:latin typeface="Garamond" pitchFamily="18" charset="0"/>
                <a:cs typeface="+mn-cs"/>
              </a:endParaRPr>
            </a:p>
          </p:txBody>
        </p:sp>
        <p:sp>
          <p:nvSpPr>
            <p:cNvPr id="13324" name="Freeform 211"/>
            <p:cNvSpPr>
              <a:spLocks/>
            </p:cNvSpPr>
            <p:nvPr/>
          </p:nvSpPr>
          <p:spPr bwMode="auto">
            <a:xfrm>
              <a:off x="2853" y="3198"/>
              <a:ext cx="77" cy="44"/>
            </a:xfrm>
            <a:custGeom>
              <a:avLst/>
              <a:gdLst>
                <a:gd name="T0" fmla="*/ 0 w 154"/>
                <a:gd name="T1" fmla="*/ 0 h 87"/>
                <a:gd name="T2" fmla="*/ 1 w 154"/>
                <a:gd name="T3" fmla="*/ 2 h 87"/>
                <a:gd name="T4" fmla="*/ 2 w 154"/>
                <a:gd name="T5" fmla="*/ 4 h 87"/>
                <a:gd name="T6" fmla="*/ 7 w 154"/>
                <a:gd name="T7" fmla="*/ 6 h 87"/>
                <a:gd name="T8" fmla="*/ 10 w 154"/>
                <a:gd name="T9" fmla="*/ 4 h 87"/>
                <a:gd name="T10" fmla="*/ 7 w 154"/>
                <a:gd name="T11" fmla="*/ 2 h 87"/>
                <a:gd name="T12" fmla="*/ 5 w 154"/>
                <a:gd name="T13" fmla="*/ 1 h 87"/>
                <a:gd name="T14" fmla="*/ 0 w 154"/>
                <a:gd name="T15" fmla="*/ 0 h 87"/>
                <a:gd name="T16" fmla="*/ 0 w 154"/>
                <a:gd name="T17" fmla="*/ 0 h 87"/>
                <a:gd name="T18" fmla="*/ 0 w 154"/>
                <a:gd name="T19" fmla="*/ 0 h 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4"/>
                <a:gd name="T31" fmla="*/ 0 h 87"/>
                <a:gd name="T32" fmla="*/ 154 w 154"/>
                <a:gd name="T33" fmla="*/ 87 h 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4" h="87">
                  <a:moveTo>
                    <a:pt x="0" y="0"/>
                  </a:moveTo>
                  <a:lnTo>
                    <a:pt x="8" y="24"/>
                  </a:lnTo>
                  <a:lnTo>
                    <a:pt x="31" y="62"/>
                  </a:lnTo>
                  <a:lnTo>
                    <a:pt x="101" y="87"/>
                  </a:lnTo>
                  <a:lnTo>
                    <a:pt x="154" y="55"/>
                  </a:lnTo>
                  <a:lnTo>
                    <a:pt x="107" y="24"/>
                  </a:lnTo>
                  <a:lnTo>
                    <a:pt x="67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  <a:latin typeface="Garamond" pitchFamily="18" charset="0"/>
                <a:cs typeface="+mn-cs"/>
              </a:endParaRPr>
            </a:p>
          </p:txBody>
        </p:sp>
        <p:sp>
          <p:nvSpPr>
            <p:cNvPr id="13325" name="Freeform 212"/>
            <p:cNvSpPr>
              <a:spLocks/>
            </p:cNvSpPr>
            <p:nvPr/>
          </p:nvSpPr>
          <p:spPr bwMode="auto">
            <a:xfrm>
              <a:off x="2955" y="3269"/>
              <a:ext cx="88" cy="86"/>
            </a:xfrm>
            <a:custGeom>
              <a:avLst/>
              <a:gdLst>
                <a:gd name="T0" fmla="*/ 0 w 176"/>
                <a:gd name="T1" fmla="*/ 2 h 173"/>
                <a:gd name="T2" fmla="*/ 5 w 176"/>
                <a:gd name="T3" fmla="*/ 2 h 173"/>
                <a:gd name="T4" fmla="*/ 6 w 176"/>
                <a:gd name="T5" fmla="*/ 0 h 173"/>
                <a:gd name="T6" fmla="*/ 10 w 176"/>
                <a:gd name="T7" fmla="*/ 6 h 173"/>
                <a:gd name="T8" fmla="*/ 11 w 176"/>
                <a:gd name="T9" fmla="*/ 9 h 173"/>
                <a:gd name="T10" fmla="*/ 11 w 176"/>
                <a:gd name="T11" fmla="*/ 11 h 173"/>
                <a:gd name="T12" fmla="*/ 9 w 176"/>
                <a:gd name="T13" fmla="*/ 11 h 173"/>
                <a:gd name="T14" fmla="*/ 7 w 176"/>
                <a:gd name="T15" fmla="*/ 10 h 173"/>
                <a:gd name="T16" fmla="*/ 4 w 176"/>
                <a:gd name="T17" fmla="*/ 6 h 173"/>
                <a:gd name="T18" fmla="*/ 2 w 176"/>
                <a:gd name="T19" fmla="*/ 3 h 173"/>
                <a:gd name="T20" fmla="*/ 0 w 176"/>
                <a:gd name="T21" fmla="*/ 2 h 173"/>
                <a:gd name="T22" fmla="*/ 0 w 176"/>
                <a:gd name="T23" fmla="*/ 2 h 173"/>
                <a:gd name="T24" fmla="*/ 0 w 176"/>
                <a:gd name="T25" fmla="*/ 2 h 1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6"/>
                <a:gd name="T40" fmla="*/ 0 h 173"/>
                <a:gd name="T41" fmla="*/ 176 w 176"/>
                <a:gd name="T42" fmla="*/ 173 h 1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6" h="173">
                  <a:moveTo>
                    <a:pt x="0" y="17"/>
                  </a:moveTo>
                  <a:lnTo>
                    <a:pt x="68" y="23"/>
                  </a:lnTo>
                  <a:lnTo>
                    <a:pt x="89" y="0"/>
                  </a:lnTo>
                  <a:lnTo>
                    <a:pt x="155" y="93"/>
                  </a:lnTo>
                  <a:lnTo>
                    <a:pt x="176" y="137"/>
                  </a:lnTo>
                  <a:lnTo>
                    <a:pt x="171" y="166"/>
                  </a:lnTo>
                  <a:lnTo>
                    <a:pt x="142" y="173"/>
                  </a:lnTo>
                  <a:lnTo>
                    <a:pt x="104" y="145"/>
                  </a:lnTo>
                  <a:lnTo>
                    <a:pt x="57" y="91"/>
                  </a:lnTo>
                  <a:lnTo>
                    <a:pt x="17" y="4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  <a:latin typeface="Garamond" pitchFamily="18" charset="0"/>
                <a:cs typeface="+mn-cs"/>
              </a:endParaRPr>
            </a:p>
          </p:txBody>
        </p:sp>
        <p:sp>
          <p:nvSpPr>
            <p:cNvPr id="13326" name="Freeform 213"/>
            <p:cNvSpPr>
              <a:spLocks/>
            </p:cNvSpPr>
            <p:nvPr/>
          </p:nvSpPr>
          <p:spPr bwMode="auto">
            <a:xfrm>
              <a:off x="2954" y="3226"/>
              <a:ext cx="38" cy="37"/>
            </a:xfrm>
            <a:custGeom>
              <a:avLst/>
              <a:gdLst>
                <a:gd name="T0" fmla="*/ 1 w 74"/>
                <a:gd name="T1" fmla="*/ 0 h 74"/>
                <a:gd name="T2" fmla="*/ 4 w 74"/>
                <a:gd name="T3" fmla="*/ 1 h 74"/>
                <a:gd name="T4" fmla="*/ 5 w 74"/>
                <a:gd name="T5" fmla="*/ 2 h 74"/>
                <a:gd name="T6" fmla="*/ 5 w 74"/>
                <a:gd name="T7" fmla="*/ 4 h 74"/>
                <a:gd name="T8" fmla="*/ 5 w 74"/>
                <a:gd name="T9" fmla="*/ 5 h 74"/>
                <a:gd name="T10" fmla="*/ 2 w 74"/>
                <a:gd name="T11" fmla="*/ 4 h 74"/>
                <a:gd name="T12" fmla="*/ 0 w 74"/>
                <a:gd name="T13" fmla="*/ 2 h 74"/>
                <a:gd name="T14" fmla="*/ 0 w 74"/>
                <a:gd name="T15" fmla="*/ 1 h 74"/>
                <a:gd name="T16" fmla="*/ 1 w 74"/>
                <a:gd name="T17" fmla="*/ 0 h 74"/>
                <a:gd name="T18" fmla="*/ 1 w 74"/>
                <a:gd name="T19" fmla="*/ 0 h 74"/>
                <a:gd name="T20" fmla="*/ 1 w 74"/>
                <a:gd name="T21" fmla="*/ 0 h 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4"/>
                <a:gd name="T34" fmla="*/ 0 h 74"/>
                <a:gd name="T35" fmla="*/ 74 w 74"/>
                <a:gd name="T36" fmla="*/ 74 h 7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4" h="74">
                  <a:moveTo>
                    <a:pt x="9" y="0"/>
                  </a:moveTo>
                  <a:lnTo>
                    <a:pt x="51" y="3"/>
                  </a:lnTo>
                  <a:lnTo>
                    <a:pt x="74" y="24"/>
                  </a:lnTo>
                  <a:lnTo>
                    <a:pt x="70" y="55"/>
                  </a:lnTo>
                  <a:lnTo>
                    <a:pt x="68" y="74"/>
                  </a:lnTo>
                  <a:lnTo>
                    <a:pt x="32" y="59"/>
                  </a:lnTo>
                  <a:lnTo>
                    <a:pt x="0" y="28"/>
                  </a:lnTo>
                  <a:lnTo>
                    <a:pt x="0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  <a:latin typeface="Garamond" pitchFamily="18" charset="0"/>
                <a:cs typeface="+mn-cs"/>
              </a:endParaRPr>
            </a:p>
          </p:txBody>
        </p:sp>
        <p:sp>
          <p:nvSpPr>
            <p:cNvPr id="13327" name="Freeform 214"/>
            <p:cNvSpPr>
              <a:spLocks/>
            </p:cNvSpPr>
            <p:nvPr/>
          </p:nvSpPr>
          <p:spPr bwMode="auto">
            <a:xfrm>
              <a:off x="2956" y="3232"/>
              <a:ext cx="30" cy="11"/>
            </a:xfrm>
            <a:custGeom>
              <a:avLst/>
              <a:gdLst>
                <a:gd name="T0" fmla="*/ 0 w 61"/>
                <a:gd name="T1" fmla="*/ 0 h 23"/>
                <a:gd name="T2" fmla="*/ 3 w 61"/>
                <a:gd name="T3" fmla="*/ 0 h 23"/>
                <a:gd name="T4" fmla="*/ 3 w 61"/>
                <a:gd name="T5" fmla="*/ 1 h 23"/>
                <a:gd name="T6" fmla="*/ 0 w 61"/>
                <a:gd name="T7" fmla="*/ 1 h 23"/>
                <a:gd name="T8" fmla="*/ 0 w 61"/>
                <a:gd name="T9" fmla="*/ 0 h 23"/>
                <a:gd name="T10" fmla="*/ 0 w 61"/>
                <a:gd name="T11" fmla="*/ 0 h 23"/>
                <a:gd name="T12" fmla="*/ 0 w 61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1"/>
                <a:gd name="T22" fmla="*/ 0 h 23"/>
                <a:gd name="T23" fmla="*/ 61 w 61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1" h="23">
                  <a:moveTo>
                    <a:pt x="0" y="0"/>
                  </a:moveTo>
                  <a:lnTo>
                    <a:pt x="61" y="0"/>
                  </a:lnTo>
                  <a:lnTo>
                    <a:pt x="61" y="23"/>
                  </a:lnTo>
                  <a:lnTo>
                    <a:pt x="2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  <a:latin typeface="Garamond" pitchFamily="18" charset="0"/>
                <a:cs typeface="+mn-cs"/>
              </a:endParaRPr>
            </a:p>
          </p:txBody>
        </p:sp>
        <p:sp>
          <p:nvSpPr>
            <p:cNvPr id="13328" name="Freeform 215"/>
            <p:cNvSpPr>
              <a:spLocks/>
            </p:cNvSpPr>
            <p:nvPr/>
          </p:nvSpPr>
          <p:spPr bwMode="auto">
            <a:xfrm>
              <a:off x="2902" y="3140"/>
              <a:ext cx="133" cy="83"/>
            </a:xfrm>
            <a:custGeom>
              <a:avLst/>
              <a:gdLst>
                <a:gd name="T0" fmla="*/ 10 w 266"/>
                <a:gd name="T1" fmla="*/ 2 h 167"/>
                <a:gd name="T2" fmla="*/ 12 w 266"/>
                <a:gd name="T3" fmla="*/ 4 h 167"/>
                <a:gd name="T4" fmla="*/ 15 w 266"/>
                <a:gd name="T5" fmla="*/ 5 h 167"/>
                <a:gd name="T6" fmla="*/ 17 w 266"/>
                <a:gd name="T7" fmla="*/ 7 h 167"/>
                <a:gd name="T8" fmla="*/ 17 w 266"/>
                <a:gd name="T9" fmla="*/ 10 h 167"/>
                <a:gd name="T10" fmla="*/ 13 w 266"/>
                <a:gd name="T11" fmla="*/ 10 h 167"/>
                <a:gd name="T12" fmla="*/ 10 w 266"/>
                <a:gd name="T13" fmla="*/ 9 h 167"/>
                <a:gd name="T14" fmla="*/ 4 w 266"/>
                <a:gd name="T15" fmla="*/ 3 h 167"/>
                <a:gd name="T16" fmla="*/ 0 w 266"/>
                <a:gd name="T17" fmla="*/ 0 h 167"/>
                <a:gd name="T18" fmla="*/ 3 w 266"/>
                <a:gd name="T19" fmla="*/ 0 h 167"/>
                <a:gd name="T20" fmla="*/ 6 w 266"/>
                <a:gd name="T21" fmla="*/ 1 h 167"/>
                <a:gd name="T22" fmla="*/ 10 w 266"/>
                <a:gd name="T23" fmla="*/ 2 h 167"/>
                <a:gd name="T24" fmla="*/ 10 w 266"/>
                <a:gd name="T25" fmla="*/ 2 h 167"/>
                <a:gd name="T26" fmla="*/ 10 w 266"/>
                <a:gd name="T27" fmla="*/ 2 h 1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66"/>
                <a:gd name="T43" fmla="*/ 0 h 167"/>
                <a:gd name="T44" fmla="*/ 266 w 266"/>
                <a:gd name="T45" fmla="*/ 167 h 1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66" h="167">
                  <a:moveTo>
                    <a:pt x="145" y="47"/>
                  </a:moveTo>
                  <a:lnTo>
                    <a:pt x="188" y="66"/>
                  </a:lnTo>
                  <a:lnTo>
                    <a:pt x="240" y="93"/>
                  </a:lnTo>
                  <a:lnTo>
                    <a:pt x="266" y="118"/>
                  </a:lnTo>
                  <a:lnTo>
                    <a:pt x="264" y="163"/>
                  </a:lnTo>
                  <a:lnTo>
                    <a:pt x="205" y="167"/>
                  </a:lnTo>
                  <a:lnTo>
                    <a:pt x="160" y="159"/>
                  </a:lnTo>
                  <a:lnTo>
                    <a:pt x="53" y="57"/>
                  </a:lnTo>
                  <a:lnTo>
                    <a:pt x="0" y="0"/>
                  </a:lnTo>
                  <a:lnTo>
                    <a:pt x="38" y="0"/>
                  </a:lnTo>
                  <a:lnTo>
                    <a:pt x="95" y="26"/>
                  </a:lnTo>
                  <a:lnTo>
                    <a:pt x="145" y="47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  <a:latin typeface="Garamond" pitchFamily="18" charset="0"/>
                <a:cs typeface="+mn-cs"/>
              </a:endParaRPr>
            </a:p>
          </p:txBody>
        </p:sp>
        <p:sp>
          <p:nvSpPr>
            <p:cNvPr id="13329" name="Freeform 216"/>
            <p:cNvSpPr>
              <a:spLocks/>
            </p:cNvSpPr>
            <p:nvPr/>
          </p:nvSpPr>
          <p:spPr bwMode="auto">
            <a:xfrm>
              <a:off x="2987" y="3193"/>
              <a:ext cx="49" cy="23"/>
            </a:xfrm>
            <a:custGeom>
              <a:avLst/>
              <a:gdLst>
                <a:gd name="T0" fmla="*/ 3 w 97"/>
                <a:gd name="T1" fmla="*/ 1 h 46"/>
                <a:gd name="T2" fmla="*/ 5 w 97"/>
                <a:gd name="T3" fmla="*/ 0 h 46"/>
                <a:gd name="T4" fmla="*/ 7 w 97"/>
                <a:gd name="T5" fmla="*/ 3 h 46"/>
                <a:gd name="T6" fmla="*/ 3 w 97"/>
                <a:gd name="T7" fmla="*/ 3 h 46"/>
                <a:gd name="T8" fmla="*/ 0 w 97"/>
                <a:gd name="T9" fmla="*/ 3 h 46"/>
                <a:gd name="T10" fmla="*/ 3 w 97"/>
                <a:gd name="T11" fmla="*/ 1 h 46"/>
                <a:gd name="T12" fmla="*/ 3 w 97"/>
                <a:gd name="T13" fmla="*/ 1 h 46"/>
                <a:gd name="T14" fmla="*/ 3 w 97"/>
                <a:gd name="T15" fmla="*/ 1 h 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7"/>
                <a:gd name="T25" fmla="*/ 0 h 46"/>
                <a:gd name="T26" fmla="*/ 97 w 97"/>
                <a:gd name="T27" fmla="*/ 46 h 4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7" h="46">
                  <a:moveTo>
                    <a:pt x="42" y="10"/>
                  </a:moveTo>
                  <a:lnTo>
                    <a:pt x="78" y="0"/>
                  </a:lnTo>
                  <a:lnTo>
                    <a:pt x="97" y="34"/>
                  </a:lnTo>
                  <a:lnTo>
                    <a:pt x="42" y="46"/>
                  </a:lnTo>
                  <a:lnTo>
                    <a:pt x="0" y="34"/>
                  </a:lnTo>
                  <a:lnTo>
                    <a:pt x="42" y="1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  <a:latin typeface="Garamond" pitchFamily="18" charset="0"/>
                <a:cs typeface="+mn-cs"/>
              </a:endParaRPr>
            </a:p>
          </p:txBody>
        </p:sp>
        <p:sp>
          <p:nvSpPr>
            <p:cNvPr id="13330" name="Freeform 217"/>
            <p:cNvSpPr>
              <a:spLocks/>
            </p:cNvSpPr>
            <p:nvPr/>
          </p:nvSpPr>
          <p:spPr bwMode="auto">
            <a:xfrm>
              <a:off x="3011" y="3149"/>
              <a:ext cx="11" cy="24"/>
            </a:xfrm>
            <a:custGeom>
              <a:avLst/>
              <a:gdLst>
                <a:gd name="T0" fmla="*/ 0 w 24"/>
                <a:gd name="T1" fmla="*/ 0 h 47"/>
                <a:gd name="T2" fmla="*/ 1 w 24"/>
                <a:gd name="T3" fmla="*/ 2 h 47"/>
                <a:gd name="T4" fmla="*/ 1 w 24"/>
                <a:gd name="T5" fmla="*/ 3 h 47"/>
                <a:gd name="T6" fmla="*/ 2 w 24"/>
                <a:gd name="T7" fmla="*/ 3 h 47"/>
                <a:gd name="T8" fmla="*/ 1 w 24"/>
                <a:gd name="T9" fmla="*/ 1 h 47"/>
                <a:gd name="T10" fmla="*/ 0 w 24"/>
                <a:gd name="T11" fmla="*/ 0 h 47"/>
                <a:gd name="T12" fmla="*/ 0 w 24"/>
                <a:gd name="T13" fmla="*/ 0 h 47"/>
                <a:gd name="T14" fmla="*/ 0 w 24"/>
                <a:gd name="T15" fmla="*/ 0 h 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47"/>
                <a:gd name="T26" fmla="*/ 24 w 24"/>
                <a:gd name="T27" fmla="*/ 47 h 4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47">
                  <a:moveTo>
                    <a:pt x="0" y="0"/>
                  </a:moveTo>
                  <a:lnTo>
                    <a:pt x="2" y="26"/>
                  </a:lnTo>
                  <a:lnTo>
                    <a:pt x="4" y="47"/>
                  </a:lnTo>
                  <a:lnTo>
                    <a:pt x="24" y="38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  <a:latin typeface="Garamond" pitchFamily="18" charset="0"/>
                <a:cs typeface="+mn-cs"/>
              </a:endParaRPr>
            </a:p>
          </p:txBody>
        </p:sp>
        <p:sp>
          <p:nvSpPr>
            <p:cNvPr id="13331" name="Freeform 218"/>
            <p:cNvSpPr>
              <a:spLocks/>
            </p:cNvSpPr>
            <p:nvPr/>
          </p:nvSpPr>
          <p:spPr bwMode="auto">
            <a:xfrm>
              <a:off x="2737" y="3049"/>
              <a:ext cx="189" cy="134"/>
            </a:xfrm>
            <a:custGeom>
              <a:avLst/>
              <a:gdLst>
                <a:gd name="T0" fmla="*/ 5 w 379"/>
                <a:gd name="T1" fmla="*/ 0 h 264"/>
                <a:gd name="T2" fmla="*/ 2 w 379"/>
                <a:gd name="T3" fmla="*/ 2 h 264"/>
                <a:gd name="T4" fmla="*/ 0 w 379"/>
                <a:gd name="T5" fmla="*/ 4 h 264"/>
                <a:gd name="T6" fmla="*/ 0 w 379"/>
                <a:gd name="T7" fmla="*/ 8 h 264"/>
                <a:gd name="T8" fmla="*/ 2 w 379"/>
                <a:gd name="T9" fmla="*/ 9 h 264"/>
                <a:gd name="T10" fmla="*/ 5 w 379"/>
                <a:gd name="T11" fmla="*/ 11 h 264"/>
                <a:gd name="T12" fmla="*/ 10 w 379"/>
                <a:gd name="T13" fmla="*/ 13 h 264"/>
                <a:gd name="T14" fmla="*/ 13 w 379"/>
                <a:gd name="T15" fmla="*/ 15 h 264"/>
                <a:gd name="T16" fmla="*/ 17 w 379"/>
                <a:gd name="T17" fmla="*/ 16 h 264"/>
                <a:gd name="T18" fmla="*/ 22 w 379"/>
                <a:gd name="T19" fmla="*/ 17 h 264"/>
                <a:gd name="T20" fmla="*/ 20 w 379"/>
                <a:gd name="T21" fmla="*/ 14 h 264"/>
                <a:gd name="T22" fmla="*/ 18 w 379"/>
                <a:gd name="T23" fmla="*/ 12 h 264"/>
                <a:gd name="T24" fmla="*/ 17 w 379"/>
                <a:gd name="T25" fmla="*/ 10 h 264"/>
                <a:gd name="T26" fmla="*/ 14 w 379"/>
                <a:gd name="T27" fmla="*/ 7 h 264"/>
                <a:gd name="T28" fmla="*/ 12 w 379"/>
                <a:gd name="T29" fmla="*/ 6 h 264"/>
                <a:gd name="T30" fmla="*/ 16 w 379"/>
                <a:gd name="T31" fmla="*/ 8 h 264"/>
                <a:gd name="T32" fmla="*/ 21 w 379"/>
                <a:gd name="T33" fmla="*/ 10 h 264"/>
                <a:gd name="T34" fmla="*/ 23 w 379"/>
                <a:gd name="T35" fmla="*/ 11 h 264"/>
                <a:gd name="T36" fmla="*/ 21 w 379"/>
                <a:gd name="T37" fmla="*/ 9 h 264"/>
                <a:gd name="T38" fmla="*/ 18 w 379"/>
                <a:gd name="T39" fmla="*/ 7 h 264"/>
                <a:gd name="T40" fmla="*/ 15 w 379"/>
                <a:gd name="T41" fmla="*/ 4 h 264"/>
                <a:gd name="T42" fmla="*/ 13 w 379"/>
                <a:gd name="T43" fmla="*/ 2 h 264"/>
                <a:gd name="T44" fmla="*/ 11 w 379"/>
                <a:gd name="T45" fmla="*/ 1 h 264"/>
                <a:gd name="T46" fmla="*/ 5 w 379"/>
                <a:gd name="T47" fmla="*/ 0 h 264"/>
                <a:gd name="T48" fmla="*/ 5 w 379"/>
                <a:gd name="T49" fmla="*/ 0 h 26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9"/>
                <a:gd name="T76" fmla="*/ 0 h 264"/>
                <a:gd name="T77" fmla="*/ 379 w 379"/>
                <a:gd name="T78" fmla="*/ 264 h 26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9" h="264">
                  <a:moveTo>
                    <a:pt x="88" y="0"/>
                  </a:moveTo>
                  <a:lnTo>
                    <a:pt x="34" y="31"/>
                  </a:lnTo>
                  <a:lnTo>
                    <a:pt x="4" y="53"/>
                  </a:lnTo>
                  <a:lnTo>
                    <a:pt x="0" y="114"/>
                  </a:lnTo>
                  <a:lnTo>
                    <a:pt x="34" y="141"/>
                  </a:lnTo>
                  <a:lnTo>
                    <a:pt x="90" y="171"/>
                  </a:lnTo>
                  <a:lnTo>
                    <a:pt x="164" y="207"/>
                  </a:lnTo>
                  <a:lnTo>
                    <a:pt x="211" y="228"/>
                  </a:lnTo>
                  <a:lnTo>
                    <a:pt x="282" y="249"/>
                  </a:lnTo>
                  <a:lnTo>
                    <a:pt x="358" y="264"/>
                  </a:lnTo>
                  <a:lnTo>
                    <a:pt x="323" y="217"/>
                  </a:lnTo>
                  <a:lnTo>
                    <a:pt x="297" y="179"/>
                  </a:lnTo>
                  <a:lnTo>
                    <a:pt x="274" y="154"/>
                  </a:lnTo>
                  <a:lnTo>
                    <a:pt x="226" y="110"/>
                  </a:lnTo>
                  <a:lnTo>
                    <a:pt x="196" y="82"/>
                  </a:lnTo>
                  <a:lnTo>
                    <a:pt x="263" y="116"/>
                  </a:lnTo>
                  <a:lnTo>
                    <a:pt x="348" y="160"/>
                  </a:lnTo>
                  <a:lnTo>
                    <a:pt x="379" y="171"/>
                  </a:lnTo>
                  <a:lnTo>
                    <a:pt x="346" y="141"/>
                  </a:lnTo>
                  <a:lnTo>
                    <a:pt x="297" y="99"/>
                  </a:lnTo>
                  <a:lnTo>
                    <a:pt x="247" y="50"/>
                  </a:lnTo>
                  <a:lnTo>
                    <a:pt x="213" y="21"/>
                  </a:lnTo>
                  <a:lnTo>
                    <a:pt x="177" y="6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  <a:latin typeface="Garamond" pitchFamily="18" charset="0"/>
                <a:cs typeface="+mn-cs"/>
              </a:endParaRPr>
            </a:p>
          </p:txBody>
        </p:sp>
        <p:sp>
          <p:nvSpPr>
            <p:cNvPr id="13332" name="Freeform 219"/>
            <p:cNvSpPr>
              <a:spLocks/>
            </p:cNvSpPr>
            <p:nvPr/>
          </p:nvSpPr>
          <p:spPr bwMode="auto">
            <a:xfrm>
              <a:off x="2748" y="3055"/>
              <a:ext cx="91" cy="83"/>
            </a:xfrm>
            <a:custGeom>
              <a:avLst/>
              <a:gdLst>
                <a:gd name="T0" fmla="*/ 7 w 183"/>
                <a:gd name="T1" fmla="*/ 0 h 161"/>
                <a:gd name="T2" fmla="*/ 2 w 183"/>
                <a:gd name="T3" fmla="*/ 1 h 161"/>
                <a:gd name="T4" fmla="*/ 0 w 183"/>
                <a:gd name="T5" fmla="*/ 4 h 161"/>
                <a:gd name="T6" fmla="*/ 0 w 183"/>
                <a:gd name="T7" fmla="*/ 7 h 161"/>
                <a:gd name="T8" fmla="*/ 2 w 183"/>
                <a:gd name="T9" fmla="*/ 9 h 161"/>
                <a:gd name="T10" fmla="*/ 4 w 183"/>
                <a:gd name="T11" fmla="*/ 10 h 161"/>
                <a:gd name="T12" fmla="*/ 7 w 183"/>
                <a:gd name="T13" fmla="*/ 11 h 161"/>
                <a:gd name="T14" fmla="*/ 9 w 183"/>
                <a:gd name="T15" fmla="*/ 10 h 161"/>
                <a:gd name="T16" fmla="*/ 10 w 183"/>
                <a:gd name="T17" fmla="*/ 6 h 161"/>
                <a:gd name="T18" fmla="*/ 8 w 183"/>
                <a:gd name="T19" fmla="*/ 4 h 161"/>
                <a:gd name="T20" fmla="*/ 11 w 183"/>
                <a:gd name="T21" fmla="*/ 3 h 161"/>
                <a:gd name="T22" fmla="*/ 11 w 183"/>
                <a:gd name="T23" fmla="*/ 2 h 161"/>
                <a:gd name="T24" fmla="*/ 10 w 183"/>
                <a:gd name="T25" fmla="*/ 1 h 161"/>
                <a:gd name="T26" fmla="*/ 7 w 183"/>
                <a:gd name="T27" fmla="*/ 0 h 161"/>
                <a:gd name="T28" fmla="*/ 7 w 183"/>
                <a:gd name="T29" fmla="*/ 0 h 161"/>
                <a:gd name="T30" fmla="*/ 7 w 183"/>
                <a:gd name="T31" fmla="*/ 0 h 1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3"/>
                <a:gd name="T49" fmla="*/ 0 h 161"/>
                <a:gd name="T50" fmla="*/ 183 w 183"/>
                <a:gd name="T51" fmla="*/ 161 h 1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3" h="161">
                  <a:moveTo>
                    <a:pt x="116" y="0"/>
                  </a:moveTo>
                  <a:lnTo>
                    <a:pt x="44" y="11"/>
                  </a:lnTo>
                  <a:lnTo>
                    <a:pt x="0" y="49"/>
                  </a:lnTo>
                  <a:lnTo>
                    <a:pt x="15" y="102"/>
                  </a:lnTo>
                  <a:lnTo>
                    <a:pt x="44" y="129"/>
                  </a:lnTo>
                  <a:lnTo>
                    <a:pt x="76" y="146"/>
                  </a:lnTo>
                  <a:lnTo>
                    <a:pt x="116" y="161"/>
                  </a:lnTo>
                  <a:lnTo>
                    <a:pt x="152" y="157"/>
                  </a:lnTo>
                  <a:lnTo>
                    <a:pt x="162" y="93"/>
                  </a:lnTo>
                  <a:lnTo>
                    <a:pt x="131" y="51"/>
                  </a:lnTo>
                  <a:lnTo>
                    <a:pt x="177" y="45"/>
                  </a:lnTo>
                  <a:lnTo>
                    <a:pt x="183" y="28"/>
                  </a:lnTo>
                  <a:lnTo>
                    <a:pt x="164" y="15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  <a:latin typeface="Garamond" pitchFamily="18" charset="0"/>
                <a:cs typeface="+mn-cs"/>
              </a:endParaRPr>
            </a:p>
          </p:txBody>
        </p:sp>
        <p:sp>
          <p:nvSpPr>
            <p:cNvPr id="13333" name="Freeform 220"/>
            <p:cNvSpPr>
              <a:spLocks/>
            </p:cNvSpPr>
            <p:nvPr/>
          </p:nvSpPr>
          <p:spPr bwMode="auto">
            <a:xfrm>
              <a:off x="2996" y="3237"/>
              <a:ext cx="72" cy="88"/>
            </a:xfrm>
            <a:custGeom>
              <a:avLst/>
              <a:gdLst>
                <a:gd name="T0" fmla="*/ 0 w 147"/>
                <a:gd name="T1" fmla="*/ 0 h 176"/>
                <a:gd name="T2" fmla="*/ 2 w 147"/>
                <a:gd name="T3" fmla="*/ 1 h 176"/>
                <a:gd name="T4" fmla="*/ 5 w 147"/>
                <a:gd name="T5" fmla="*/ 0 h 176"/>
                <a:gd name="T6" fmla="*/ 6 w 147"/>
                <a:gd name="T7" fmla="*/ 5 h 176"/>
                <a:gd name="T8" fmla="*/ 9 w 147"/>
                <a:gd name="T9" fmla="*/ 9 h 176"/>
                <a:gd name="T10" fmla="*/ 8 w 147"/>
                <a:gd name="T11" fmla="*/ 11 h 176"/>
                <a:gd name="T12" fmla="*/ 2 w 147"/>
                <a:gd name="T13" fmla="*/ 5 h 176"/>
                <a:gd name="T14" fmla="*/ 0 w 147"/>
                <a:gd name="T15" fmla="*/ 2 h 176"/>
                <a:gd name="T16" fmla="*/ 0 w 147"/>
                <a:gd name="T17" fmla="*/ 0 h 176"/>
                <a:gd name="T18" fmla="*/ 0 w 147"/>
                <a:gd name="T19" fmla="*/ 0 h 176"/>
                <a:gd name="T20" fmla="*/ 0 w 147"/>
                <a:gd name="T21" fmla="*/ 0 h 1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7"/>
                <a:gd name="T34" fmla="*/ 0 h 176"/>
                <a:gd name="T35" fmla="*/ 147 w 147"/>
                <a:gd name="T36" fmla="*/ 176 h 1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7" h="176">
                  <a:moveTo>
                    <a:pt x="0" y="0"/>
                  </a:moveTo>
                  <a:lnTo>
                    <a:pt x="33" y="11"/>
                  </a:lnTo>
                  <a:lnTo>
                    <a:pt x="86" y="0"/>
                  </a:lnTo>
                  <a:lnTo>
                    <a:pt x="109" y="78"/>
                  </a:lnTo>
                  <a:lnTo>
                    <a:pt x="147" y="142"/>
                  </a:lnTo>
                  <a:lnTo>
                    <a:pt x="131" y="176"/>
                  </a:lnTo>
                  <a:lnTo>
                    <a:pt x="42" y="79"/>
                  </a:lnTo>
                  <a:lnTo>
                    <a:pt x="6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  <a:latin typeface="Garamond" pitchFamily="18" charset="0"/>
                <a:cs typeface="+mn-cs"/>
              </a:endParaRPr>
            </a:p>
          </p:txBody>
        </p:sp>
        <p:sp>
          <p:nvSpPr>
            <p:cNvPr id="13334" name="Freeform 221"/>
            <p:cNvSpPr>
              <a:spLocks/>
            </p:cNvSpPr>
            <p:nvPr/>
          </p:nvSpPr>
          <p:spPr bwMode="auto">
            <a:xfrm>
              <a:off x="2956" y="3274"/>
              <a:ext cx="53" cy="32"/>
            </a:xfrm>
            <a:custGeom>
              <a:avLst/>
              <a:gdLst>
                <a:gd name="T0" fmla="*/ 5 w 107"/>
                <a:gd name="T1" fmla="*/ 0 h 64"/>
                <a:gd name="T2" fmla="*/ 5 w 107"/>
                <a:gd name="T3" fmla="*/ 1 h 64"/>
                <a:gd name="T4" fmla="*/ 3 w 107"/>
                <a:gd name="T5" fmla="*/ 2 h 64"/>
                <a:gd name="T6" fmla="*/ 0 w 107"/>
                <a:gd name="T7" fmla="*/ 1 h 64"/>
                <a:gd name="T8" fmla="*/ 1 w 107"/>
                <a:gd name="T9" fmla="*/ 3 h 64"/>
                <a:gd name="T10" fmla="*/ 3 w 107"/>
                <a:gd name="T11" fmla="*/ 4 h 64"/>
                <a:gd name="T12" fmla="*/ 6 w 107"/>
                <a:gd name="T13" fmla="*/ 4 h 64"/>
                <a:gd name="T14" fmla="*/ 6 w 107"/>
                <a:gd name="T15" fmla="*/ 2 h 64"/>
                <a:gd name="T16" fmla="*/ 5 w 107"/>
                <a:gd name="T17" fmla="*/ 0 h 64"/>
                <a:gd name="T18" fmla="*/ 5 w 107"/>
                <a:gd name="T19" fmla="*/ 0 h 64"/>
                <a:gd name="T20" fmla="*/ 5 w 107"/>
                <a:gd name="T21" fmla="*/ 0 h 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64"/>
                <a:gd name="T35" fmla="*/ 107 w 107"/>
                <a:gd name="T36" fmla="*/ 64 h 6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64">
                  <a:moveTo>
                    <a:pt x="88" y="0"/>
                  </a:moveTo>
                  <a:lnTo>
                    <a:pt x="80" y="11"/>
                  </a:lnTo>
                  <a:lnTo>
                    <a:pt x="50" y="23"/>
                  </a:lnTo>
                  <a:lnTo>
                    <a:pt x="0" y="11"/>
                  </a:lnTo>
                  <a:lnTo>
                    <a:pt x="23" y="36"/>
                  </a:lnTo>
                  <a:lnTo>
                    <a:pt x="52" y="61"/>
                  </a:lnTo>
                  <a:lnTo>
                    <a:pt x="107" y="64"/>
                  </a:lnTo>
                  <a:lnTo>
                    <a:pt x="99" y="2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  <a:latin typeface="Garamond" pitchFamily="18" charset="0"/>
                <a:cs typeface="+mn-cs"/>
              </a:endParaRPr>
            </a:p>
          </p:txBody>
        </p:sp>
        <p:sp>
          <p:nvSpPr>
            <p:cNvPr id="13335" name="Freeform 222"/>
            <p:cNvSpPr>
              <a:spLocks/>
            </p:cNvSpPr>
            <p:nvPr/>
          </p:nvSpPr>
          <p:spPr bwMode="auto">
            <a:xfrm>
              <a:off x="2752" y="3061"/>
              <a:ext cx="62" cy="64"/>
            </a:xfrm>
            <a:custGeom>
              <a:avLst/>
              <a:gdLst>
                <a:gd name="T0" fmla="*/ 5 w 123"/>
                <a:gd name="T1" fmla="*/ 0 h 123"/>
                <a:gd name="T2" fmla="*/ 1 w 123"/>
                <a:gd name="T3" fmla="*/ 2 h 123"/>
                <a:gd name="T4" fmla="*/ 0 w 123"/>
                <a:gd name="T5" fmla="*/ 5 h 123"/>
                <a:gd name="T6" fmla="*/ 2 w 123"/>
                <a:gd name="T7" fmla="*/ 6 h 123"/>
                <a:gd name="T8" fmla="*/ 4 w 123"/>
                <a:gd name="T9" fmla="*/ 8 h 123"/>
                <a:gd name="T10" fmla="*/ 8 w 123"/>
                <a:gd name="T11" fmla="*/ 8 h 123"/>
                <a:gd name="T12" fmla="*/ 7 w 123"/>
                <a:gd name="T13" fmla="*/ 6 h 123"/>
                <a:gd name="T14" fmla="*/ 7 w 123"/>
                <a:gd name="T15" fmla="*/ 3 h 123"/>
                <a:gd name="T16" fmla="*/ 8 w 123"/>
                <a:gd name="T17" fmla="*/ 1 h 123"/>
                <a:gd name="T18" fmla="*/ 5 w 123"/>
                <a:gd name="T19" fmla="*/ 0 h 123"/>
                <a:gd name="T20" fmla="*/ 5 w 123"/>
                <a:gd name="T21" fmla="*/ 0 h 123"/>
                <a:gd name="T22" fmla="*/ 5 w 123"/>
                <a:gd name="T23" fmla="*/ 0 h 1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3"/>
                <a:gd name="T37" fmla="*/ 0 h 123"/>
                <a:gd name="T38" fmla="*/ 123 w 123"/>
                <a:gd name="T39" fmla="*/ 123 h 12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3" h="123">
                  <a:moveTo>
                    <a:pt x="78" y="0"/>
                  </a:moveTo>
                  <a:lnTo>
                    <a:pt x="11" y="27"/>
                  </a:lnTo>
                  <a:lnTo>
                    <a:pt x="0" y="65"/>
                  </a:lnTo>
                  <a:lnTo>
                    <a:pt x="24" y="95"/>
                  </a:lnTo>
                  <a:lnTo>
                    <a:pt x="55" y="120"/>
                  </a:lnTo>
                  <a:lnTo>
                    <a:pt x="121" y="123"/>
                  </a:lnTo>
                  <a:lnTo>
                    <a:pt x="104" y="82"/>
                  </a:lnTo>
                  <a:lnTo>
                    <a:pt x="98" y="40"/>
                  </a:lnTo>
                  <a:lnTo>
                    <a:pt x="123" y="8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  <a:latin typeface="Garamond" pitchFamily="18" charset="0"/>
                <a:cs typeface="+mn-cs"/>
              </a:endParaRPr>
            </a:p>
          </p:txBody>
        </p:sp>
        <p:sp>
          <p:nvSpPr>
            <p:cNvPr id="13336" name="Freeform 223"/>
            <p:cNvSpPr>
              <a:spLocks/>
            </p:cNvSpPr>
            <p:nvPr/>
          </p:nvSpPr>
          <p:spPr bwMode="auto">
            <a:xfrm>
              <a:off x="2712" y="3053"/>
              <a:ext cx="78" cy="366"/>
            </a:xfrm>
            <a:custGeom>
              <a:avLst/>
              <a:gdLst>
                <a:gd name="T0" fmla="*/ 5 w 156"/>
                <a:gd name="T1" fmla="*/ 0 h 733"/>
                <a:gd name="T2" fmla="*/ 4 w 156"/>
                <a:gd name="T3" fmla="*/ 2 h 733"/>
                <a:gd name="T4" fmla="*/ 3 w 156"/>
                <a:gd name="T5" fmla="*/ 6 h 733"/>
                <a:gd name="T6" fmla="*/ 5 w 156"/>
                <a:gd name="T7" fmla="*/ 11 h 733"/>
                <a:gd name="T8" fmla="*/ 7 w 156"/>
                <a:gd name="T9" fmla="*/ 16 h 733"/>
                <a:gd name="T10" fmla="*/ 6 w 156"/>
                <a:gd name="T11" fmla="*/ 23 h 733"/>
                <a:gd name="T12" fmla="*/ 8 w 156"/>
                <a:gd name="T13" fmla="*/ 38 h 733"/>
                <a:gd name="T14" fmla="*/ 9 w 156"/>
                <a:gd name="T15" fmla="*/ 41 h 733"/>
                <a:gd name="T16" fmla="*/ 10 w 156"/>
                <a:gd name="T17" fmla="*/ 42 h 733"/>
                <a:gd name="T18" fmla="*/ 10 w 156"/>
                <a:gd name="T19" fmla="*/ 46 h 733"/>
                <a:gd name="T20" fmla="*/ 2 w 156"/>
                <a:gd name="T21" fmla="*/ 31 h 733"/>
                <a:gd name="T22" fmla="*/ 2 w 156"/>
                <a:gd name="T23" fmla="*/ 21 h 733"/>
                <a:gd name="T24" fmla="*/ 2 w 156"/>
                <a:gd name="T25" fmla="*/ 12 h 733"/>
                <a:gd name="T26" fmla="*/ 0 w 156"/>
                <a:gd name="T27" fmla="*/ 4 h 733"/>
                <a:gd name="T28" fmla="*/ 5 w 156"/>
                <a:gd name="T29" fmla="*/ 0 h 733"/>
                <a:gd name="T30" fmla="*/ 5 w 156"/>
                <a:gd name="T31" fmla="*/ 0 h 733"/>
                <a:gd name="T32" fmla="*/ 5 w 156"/>
                <a:gd name="T33" fmla="*/ 0 h 7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6"/>
                <a:gd name="T52" fmla="*/ 0 h 733"/>
                <a:gd name="T53" fmla="*/ 156 w 156"/>
                <a:gd name="T54" fmla="*/ 733 h 7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6" h="733">
                  <a:moveTo>
                    <a:pt x="68" y="0"/>
                  </a:moveTo>
                  <a:lnTo>
                    <a:pt x="49" y="30"/>
                  </a:lnTo>
                  <a:lnTo>
                    <a:pt x="34" y="93"/>
                  </a:lnTo>
                  <a:lnTo>
                    <a:pt x="66" y="173"/>
                  </a:lnTo>
                  <a:lnTo>
                    <a:pt x="99" y="247"/>
                  </a:lnTo>
                  <a:lnTo>
                    <a:pt x="87" y="368"/>
                  </a:lnTo>
                  <a:lnTo>
                    <a:pt x="118" y="606"/>
                  </a:lnTo>
                  <a:lnTo>
                    <a:pt x="144" y="648"/>
                  </a:lnTo>
                  <a:lnTo>
                    <a:pt x="156" y="669"/>
                  </a:lnTo>
                  <a:lnTo>
                    <a:pt x="148" y="733"/>
                  </a:lnTo>
                  <a:lnTo>
                    <a:pt x="30" y="488"/>
                  </a:lnTo>
                  <a:lnTo>
                    <a:pt x="30" y="327"/>
                  </a:lnTo>
                  <a:lnTo>
                    <a:pt x="26" y="190"/>
                  </a:lnTo>
                  <a:lnTo>
                    <a:pt x="0" y="59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  <a:latin typeface="Garamond" pitchFamily="18" charset="0"/>
                <a:cs typeface="+mn-cs"/>
              </a:endParaRPr>
            </a:p>
          </p:txBody>
        </p:sp>
        <p:sp>
          <p:nvSpPr>
            <p:cNvPr id="13337" name="Freeform 224"/>
            <p:cNvSpPr>
              <a:spLocks/>
            </p:cNvSpPr>
            <p:nvPr/>
          </p:nvSpPr>
          <p:spPr bwMode="auto">
            <a:xfrm>
              <a:off x="2287" y="3177"/>
              <a:ext cx="505" cy="852"/>
            </a:xfrm>
            <a:custGeom>
              <a:avLst/>
              <a:gdLst>
                <a:gd name="T0" fmla="*/ 1 w 1011"/>
                <a:gd name="T1" fmla="*/ 45 h 1705"/>
                <a:gd name="T2" fmla="*/ 5 w 1011"/>
                <a:gd name="T3" fmla="*/ 41 h 1705"/>
                <a:gd name="T4" fmla="*/ 16 w 1011"/>
                <a:gd name="T5" fmla="*/ 35 h 1705"/>
                <a:gd name="T6" fmla="*/ 27 w 1011"/>
                <a:gd name="T7" fmla="*/ 27 h 1705"/>
                <a:gd name="T8" fmla="*/ 35 w 1011"/>
                <a:gd name="T9" fmla="*/ 18 h 1705"/>
                <a:gd name="T10" fmla="*/ 39 w 1011"/>
                <a:gd name="T11" fmla="*/ 12 h 1705"/>
                <a:gd name="T12" fmla="*/ 46 w 1011"/>
                <a:gd name="T13" fmla="*/ 8 h 1705"/>
                <a:gd name="T14" fmla="*/ 42 w 1011"/>
                <a:gd name="T15" fmla="*/ 18 h 1705"/>
                <a:gd name="T16" fmla="*/ 38 w 1011"/>
                <a:gd name="T17" fmla="*/ 31 h 1705"/>
                <a:gd name="T18" fmla="*/ 36 w 1011"/>
                <a:gd name="T19" fmla="*/ 49 h 1705"/>
                <a:gd name="T20" fmla="*/ 39 w 1011"/>
                <a:gd name="T21" fmla="*/ 49 h 1705"/>
                <a:gd name="T22" fmla="*/ 44 w 1011"/>
                <a:gd name="T23" fmla="*/ 37 h 1705"/>
                <a:gd name="T24" fmla="*/ 50 w 1011"/>
                <a:gd name="T25" fmla="*/ 26 h 1705"/>
                <a:gd name="T26" fmla="*/ 51 w 1011"/>
                <a:gd name="T27" fmla="*/ 18 h 1705"/>
                <a:gd name="T28" fmla="*/ 52 w 1011"/>
                <a:gd name="T29" fmla="*/ 9 h 1705"/>
                <a:gd name="T30" fmla="*/ 51 w 1011"/>
                <a:gd name="T31" fmla="*/ 1 h 1705"/>
                <a:gd name="T32" fmla="*/ 53 w 1011"/>
                <a:gd name="T33" fmla="*/ 0 h 1705"/>
                <a:gd name="T34" fmla="*/ 57 w 1011"/>
                <a:gd name="T35" fmla="*/ 4 h 1705"/>
                <a:gd name="T36" fmla="*/ 56 w 1011"/>
                <a:gd name="T37" fmla="*/ 10 h 1705"/>
                <a:gd name="T38" fmla="*/ 59 w 1011"/>
                <a:gd name="T39" fmla="*/ 25 h 1705"/>
                <a:gd name="T40" fmla="*/ 61 w 1011"/>
                <a:gd name="T41" fmla="*/ 32 h 1705"/>
                <a:gd name="T42" fmla="*/ 62 w 1011"/>
                <a:gd name="T43" fmla="*/ 36 h 1705"/>
                <a:gd name="T44" fmla="*/ 57 w 1011"/>
                <a:gd name="T45" fmla="*/ 35 h 1705"/>
                <a:gd name="T46" fmla="*/ 55 w 1011"/>
                <a:gd name="T47" fmla="*/ 20 h 1705"/>
                <a:gd name="T48" fmla="*/ 51 w 1011"/>
                <a:gd name="T49" fmla="*/ 27 h 1705"/>
                <a:gd name="T50" fmla="*/ 41 w 1011"/>
                <a:gd name="T51" fmla="*/ 51 h 1705"/>
                <a:gd name="T52" fmla="*/ 41 w 1011"/>
                <a:gd name="T53" fmla="*/ 73 h 1705"/>
                <a:gd name="T54" fmla="*/ 48 w 1011"/>
                <a:gd name="T55" fmla="*/ 94 h 1705"/>
                <a:gd name="T56" fmla="*/ 48 w 1011"/>
                <a:gd name="T57" fmla="*/ 105 h 1705"/>
                <a:gd name="T58" fmla="*/ 45 w 1011"/>
                <a:gd name="T59" fmla="*/ 106 h 1705"/>
                <a:gd name="T60" fmla="*/ 40 w 1011"/>
                <a:gd name="T61" fmla="*/ 99 h 1705"/>
                <a:gd name="T62" fmla="*/ 21 w 1011"/>
                <a:gd name="T63" fmla="*/ 93 h 1705"/>
                <a:gd name="T64" fmla="*/ 24 w 1011"/>
                <a:gd name="T65" fmla="*/ 83 h 1705"/>
                <a:gd name="T66" fmla="*/ 28 w 1011"/>
                <a:gd name="T67" fmla="*/ 72 h 1705"/>
                <a:gd name="T68" fmla="*/ 30 w 1011"/>
                <a:gd name="T69" fmla="*/ 69 h 1705"/>
                <a:gd name="T70" fmla="*/ 28 w 1011"/>
                <a:gd name="T71" fmla="*/ 55 h 1705"/>
                <a:gd name="T72" fmla="*/ 33 w 1011"/>
                <a:gd name="T73" fmla="*/ 33 h 1705"/>
                <a:gd name="T74" fmla="*/ 34 w 1011"/>
                <a:gd name="T75" fmla="*/ 22 h 1705"/>
                <a:gd name="T76" fmla="*/ 18 w 1011"/>
                <a:gd name="T77" fmla="*/ 57 h 1705"/>
                <a:gd name="T78" fmla="*/ 15 w 1011"/>
                <a:gd name="T79" fmla="*/ 71 h 1705"/>
                <a:gd name="T80" fmla="*/ 12 w 1011"/>
                <a:gd name="T81" fmla="*/ 89 h 1705"/>
                <a:gd name="T82" fmla="*/ 12 w 1011"/>
                <a:gd name="T83" fmla="*/ 77 h 1705"/>
                <a:gd name="T84" fmla="*/ 15 w 1011"/>
                <a:gd name="T85" fmla="*/ 62 h 1705"/>
                <a:gd name="T86" fmla="*/ 13 w 1011"/>
                <a:gd name="T87" fmla="*/ 64 h 1705"/>
                <a:gd name="T88" fmla="*/ 15 w 1011"/>
                <a:gd name="T89" fmla="*/ 55 h 1705"/>
                <a:gd name="T90" fmla="*/ 18 w 1011"/>
                <a:gd name="T91" fmla="*/ 46 h 1705"/>
                <a:gd name="T92" fmla="*/ 21 w 1011"/>
                <a:gd name="T93" fmla="*/ 40 h 1705"/>
                <a:gd name="T94" fmla="*/ 24 w 1011"/>
                <a:gd name="T95" fmla="*/ 33 h 1705"/>
                <a:gd name="T96" fmla="*/ 21 w 1011"/>
                <a:gd name="T97" fmla="*/ 35 h 1705"/>
                <a:gd name="T98" fmla="*/ 19 w 1011"/>
                <a:gd name="T99" fmla="*/ 33 h 1705"/>
                <a:gd name="T100" fmla="*/ 8 w 1011"/>
                <a:gd name="T101" fmla="*/ 42 h 1705"/>
                <a:gd name="T102" fmla="*/ 5 w 1011"/>
                <a:gd name="T103" fmla="*/ 55 h 1705"/>
                <a:gd name="T104" fmla="*/ 3 w 1011"/>
                <a:gd name="T105" fmla="*/ 66 h 1705"/>
                <a:gd name="T106" fmla="*/ 3 w 1011"/>
                <a:gd name="T107" fmla="*/ 50 h 1705"/>
                <a:gd name="T108" fmla="*/ 0 w 1011"/>
                <a:gd name="T109" fmla="*/ 63 h 1705"/>
                <a:gd name="T110" fmla="*/ 0 w 1011"/>
                <a:gd name="T111" fmla="*/ 47 h 170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11"/>
                <a:gd name="T169" fmla="*/ 0 h 1705"/>
                <a:gd name="T170" fmla="*/ 1011 w 1011"/>
                <a:gd name="T171" fmla="*/ 1705 h 170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11" h="1705">
                  <a:moveTo>
                    <a:pt x="15" y="754"/>
                  </a:moveTo>
                  <a:lnTo>
                    <a:pt x="27" y="726"/>
                  </a:lnTo>
                  <a:lnTo>
                    <a:pt x="48" y="697"/>
                  </a:lnTo>
                  <a:lnTo>
                    <a:pt x="89" y="669"/>
                  </a:lnTo>
                  <a:lnTo>
                    <a:pt x="194" y="618"/>
                  </a:lnTo>
                  <a:lnTo>
                    <a:pt x="262" y="564"/>
                  </a:lnTo>
                  <a:lnTo>
                    <a:pt x="323" y="500"/>
                  </a:lnTo>
                  <a:lnTo>
                    <a:pt x="432" y="439"/>
                  </a:lnTo>
                  <a:lnTo>
                    <a:pt x="483" y="405"/>
                  </a:lnTo>
                  <a:lnTo>
                    <a:pt x="563" y="300"/>
                  </a:lnTo>
                  <a:lnTo>
                    <a:pt x="612" y="224"/>
                  </a:lnTo>
                  <a:lnTo>
                    <a:pt x="637" y="196"/>
                  </a:lnTo>
                  <a:lnTo>
                    <a:pt x="667" y="175"/>
                  </a:lnTo>
                  <a:lnTo>
                    <a:pt x="751" y="135"/>
                  </a:lnTo>
                  <a:lnTo>
                    <a:pt x="698" y="226"/>
                  </a:lnTo>
                  <a:lnTo>
                    <a:pt x="684" y="302"/>
                  </a:lnTo>
                  <a:lnTo>
                    <a:pt x="654" y="407"/>
                  </a:lnTo>
                  <a:lnTo>
                    <a:pt x="622" y="511"/>
                  </a:lnTo>
                  <a:lnTo>
                    <a:pt x="597" y="595"/>
                  </a:lnTo>
                  <a:lnTo>
                    <a:pt x="578" y="794"/>
                  </a:lnTo>
                  <a:lnTo>
                    <a:pt x="608" y="810"/>
                  </a:lnTo>
                  <a:lnTo>
                    <a:pt x="637" y="785"/>
                  </a:lnTo>
                  <a:lnTo>
                    <a:pt x="686" y="690"/>
                  </a:lnTo>
                  <a:lnTo>
                    <a:pt x="719" y="600"/>
                  </a:lnTo>
                  <a:lnTo>
                    <a:pt x="757" y="509"/>
                  </a:lnTo>
                  <a:lnTo>
                    <a:pt x="802" y="418"/>
                  </a:lnTo>
                  <a:lnTo>
                    <a:pt x="821" y="370"/>
                  </a:lnTo>
                  <a:lnTo>
                    <a:pt x="827" y="300"/>
                  </a:lnTo>
                  <a:lnTo>
                    <a:pt x="818" y="205"/>
                  </a:lnTo>
                  <a:lnTo>
                    <a:pt x="842" y="150"/>
                  </a:lnTo>
                  <a:lnTo>
                    <a:pt x="821" y="101"/>
                  </a:lnTo>
                  <a:lnTo>
                    <a:pt x="823" y="28"/>
                  </a:lnTo>
                  <a:lnTo>
                    <a:pt x="831" y="9"/>
                  </a:lnTo>
                  <a:lnTo>
                    <a:pt x="852" y="0"/>
                  </a:lnTo>
                  <a:lnTo>
                    <a:pt x="911" y="15"/>
                  </a:lnTo>
                  <a:lnTo>
                    <a:pt x="924" y="68"/>
                  </a:lnTo>
                  <a:lnTo>
                    <a:pt x="909" y="135"/>
                  </a:lnTo>
                  <a:lnTo>
                    <a:pt x="897" y="171"/>
                  </a:lnTo>
                  <a:lnTo>
                    <a:pt x="932" y="253"/>
                  </a:lnTo>
                  <a:lnTo>
                    <a:pt x="956" y="401"/>
                  </a:lnTo>
                  <a:lnTo>
                    <a:pt x="970" y="464"/>
                  </a:lnTo>
                  <a:lnTo>
                    <a:pt x="991" y="521"/>
                  </a:lnTo>
                  <a:lnTo>
                    <a:pt x="1011" y="555"/>
                  </a:lnTo>
                  <a:lnTo>
                    <a:pt x="996" y="589"/>
                  </a:lnTo>
                  <a:lnTo>
                    <a:pt x="951" y="604"/>
                  </a:lnTo>
                  <a:lnTo>
                    <a:pt x="926" y="564"/>
                  </a:lnTo>
                  <a:lnTo>
                    <a:pt x="911" y="435"/>
                  </a:lnTo>
                  <a:lnTo>
                    <a:pt x="892" y="325"/>
                  </a:lnTo>
                  <a:lnTo>
                    <a:pt x="857" y="369"/>
                  </a:lnTo>
                  <a:lnTo>
                    <a:pt x="827" y="435"/>
                  </a:lnTo>
                  <a:lnTo>
                    <a:pt x="747" y="625"/>
                  </a:lnTo>
                  <a:lnTo>
                    <a:pt x="662" y="825"/>
                  </a:lnTo>
                  <a:lnTo>
                    <a:pt x="631" y="973"/>
                  </a:lnTo>
                  <a:lnTo>
                    <a:pt x="662" y="1175"/>
                  </a:lnTo>
                  <a:lnTo>
                    <a:pt x="732" y="1473"/>
                  </a:lnTo>
                  <a:lnTo>
                    <a:pt x="776" y="1519"/>
                  </a:lnTo>
                  <a:lnTo>
                    <a:pt x="806" y="1583"/>
                  </a:lnTo>
                  <a:lnTo>
                    <a:pt x="781" y="1693"/>
                  </a:lnTo>
                  <a:lnTo>
                    <a:pt x="751" y="1705"/>
                  </a:lnTo>
                  <a:lnTo>
                    <a:pt x="722" y="1703"/>
                  </a:lnTo>
                  <a:lnTo>
                    <a:pt x="742" y="1538"/>
                  </a:lnTo>
                  <a:lnTo>
                    <a:pt x="645" y="1591"/>
                  </a:lnTo>
                  <a:lnTo>
                    <a:pt x="588" y="1638"/>
                  </a:lnTo>
                  <a:lnTo>
                    <a:pt x="338" y="1503"/>
                  </a:lnTo>
                  <a:lnTo>
                    <a:pt x="356" y="1452"/>
                  </a:lnTo>
                  <a:lnTo>
                    <a:pt x="394" y="1338"/>
                  </a:lnTo>
                  <a:lnTo>
                    <a:pt x="430" y="1220"/>
                  </a:lnTo>
                  <a:lnTo>
                    <a:pt x="449" y="1159"/>
                  </a:lnTo>
                  <a:lnTo>
                    <a:pt x="443" y="1114"/>
                  </a:lnTo>
                  <a:lnTo>
                    <a:pt x="492" y="1119"/>
                  </a:lnTo>
                  <a:lnTo>
                    <a:pt x="487" y="988"/>
                  </a:lnTo>
                  <a:lnTo>
                    <a:pt x="458" y="889"/>
                  </a:lnTo>
                  <a:lnTo>
                    <a:pt x="511" y="682"/>
                  </a:lnTo>
                  <a:lnTo>
                    <a:pt x="538" y="540"/>
                  </a:lnTo>
                  <a:lnTo>
                    <a:pt x="643" y="251"/>
                  </a:lnTo>
                  <a:lnTo>
                    <a:pt x="557" y="365"/>
                  </a:lnTo>
                  <a:lnTo>
                    <a:pt x="462" y="454"/>
                  </a:lnTo>
                  <a:lnTo>
                    <a:pt x="299" y="920"/>
                  </a:lnTo>
                  <a:lnTo>
                    <a:pt x="276" y="1011"/>
                  </a:lnTo>
                  <a:lnTo>
                    <a:pt x="253" y="1144"/>
                  </a:lnTo>
                  <a:lnTo>
                    <a:pt x="238" y="1368"/>
                  </a:lnTo>
                  <a:lnTo>
                    <a:pt x="205" y="1425"/>
                  </a:lnTo>
                  <a:lnTo>
                    <a:pt x="188" y="1439"/>
                  </a:lnTo>
                  <a:lnTo>
                    <a:pt x="207" y="1233"/>
                  </a:lnTo>
                  <a:lnTo>
                    <a:pt x="215" y="1112"/>
                  </a:lnTo>
                  <a:lnTo>
                    <a:pt x="249" y="1000"/>
                  </a:lnTo>
                  <a:lnTo>
                    <a:pt x="236" y="1013"/>
                  </a:lnTo>
                  <a:lnTo>
                    <a:pt x="211" y="1030"/>
                  </a:lnTo>
                  <a:lnTo>
                    <a:pt x="207" y="988"/>
                  </a:lnTo>
                  <a:lnTo>
                    <a:pt x="240" y="880"/>
                  </a:lnTo>
                  <a:lnTo>
                    <a:pt x="264" y="815"/>
                  </a:lnTo>
                  <a:lnTo>
                    <a:pt x="289" y="751"/>
                  </a:lnTo>
                  <a:lnTo>
                    <a:pt x="316" y="692"/>
                  </a:lnTo>
                  <a:lnTo>
                    <a:pt x="340" y="640"/>
                  </a:lnTo>
                  <a:lnTo>
                    <a:pt x="369" y="585"/>
                  </a:lnTo>
                  <a:lnTo>
                    <a:pt x="394" y="538"/>
                  </a:lnTo>
                  <a:lnTo>
                    <a:pt x="409" y="505"/>
                  </a:lnTo>
                  <a:lnTo>
                    <a:pt x="338" y="564"/>
                  </a:lnTo>
                  <a:lnTo>
                    <a:pt x="243" y="764"/>
                  </a:lnTo>
                  <a:lnTo>
                    <a:pt x="314" y="534"/>
                  </a:lnTo>
                  <a:lnTo>
                    <a:pt x="243" y="610"/>
                  </a:lnTo>
                  <a:lnTo>
                    <a:pt x="139" y="680"/>
                  </a:lnTo>
                  <a:lnTo>
                    <a:pt x="93" y="715"/>
                  </a:lnTo>
                  <a:lnTo>
                    <a:pt x="82" y="882"/>
                  </a:lnTo>
                  <a:lnTo>
                    <a:pt x="74" y="1114"/>
                  </a:lnTo>
                  <a:lnTo>
                    <a:pt x="61" y="1059"/>
                  </a:lnTo>
                  <a:lnTo>
                    <a:pt x="51" y="988"/>
                  </a:lnTo>
                  <a:lnTo>
                    <a:pt x="53" y="811"/>
                  </a:lnTo>
                  <a:lnTo>
                    <a:pt x="32" y="933"/>
                  </a:lnTo>
                  <a:lnTo>
                    <a:pt x="0" y="1022"/>
                  </a:lnTo>
                  <a:lnTo>
                    <a:pt x="15" y="7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  <a:latin typeface="Garamond" pitchFamily="18" charset="0"/>
                <a:cs typeface="+mn-cs"/>
              </a:endParaRPr>
            </a:p>
          </p:txBody>
        </p:sp>
        <p:sp>
          <p:nvSpPr>
            <p:cNvPr id="13338" name="Freeform 225"/>
            <p:cNvSpPr>
              <a:spLocks/>
            </p:cNvSpPr>
            <p:nvPr/>
          </p:nvSpPr>
          <p:spPr bwMode="auto">
            <a:xfrm>
              <a:off x="2669" y="3029"/>
              <a:ext cx="88" cy="154"/>
            </a:xfrm>
            <a:custGeom>
              <a:avLst/>
              <a:gdLst>
                <a:gd name="T0" fmla="*/ 10 w 177"/>
                <a:gd name="T1" fmla="*/ 3 h 304"/>
                <a:gd name="T2" fmla="*/ 6 w 177"/>
                <a:gd name="T3" fmla="*/ 8 h 304"/>
                <a:gd name="T4" fmla="*/ 6 w 177"/>
                <a:gd name="T5" fmla="*/ 12 h 304"/>
                <a:gd name="T6" fmla="*/ 8 w 177"/>
                <a:gd name="T7" fmla="*/ 15 h 304"/>
                <a:gd name="T8" fmla="*/ 10 w 177"/>
                <a:gd name="T9" fmla="*/ 19 h 304"/>
                <a:gd name="T10" fmla="*/ 9 w 177"/>
                <a:gd name="T11" fmla="*/ 19 h 304"/>
                <a:gd name="T12" fmla="*/ 8 w 177"/>
                <a:gd name="T13" fmla="*/ 17 h 304"/>
                <a:gd name="T14" fmla="*/ 2 w 177"/>
                <a:gd name="T15" fmla="*/ 16 h 304"/>
                <a:gd name="T16" fmla="*/ 0 w 177"/>
                <a:gd name="T17" fmla="*/ 14 h 304"/>
                <a:gd name="T18" fmla="*/ 2 w 177"/>
                <a:gd name="T19" fmla="*/ 4 h 304"/>
                <a:gd name="T20" fmla="*/ 3 w 177"/>
                <a:gd name="T21" fmla="*/ 12 h 304"/>
                <a:gd name="T22" fmla="*/ 7 w 177"/>
                <a:gd name="T23" fmla="*/ 15 h 304"/>
                <a:gd name="T24" fmla="*/ 6 w 177"/>
                <a:gd name="T25" fmla="*/ 13 h 304"/>
                <a:gd name="T26" fmla="*/ 5 w 177"/>
                <a:gd name="T27" fmla="*/ 10 h 304"/>
                <a:gd name="T28" fmla="*/ 5 w 177"/>
                <a:gd name="T29" fmla="*/ 6 h 304"/>
                <a:gd name="T30" fmla="*/ 7 w 177"/>
                <a:gd name="T31" fmla="*/ 4 h 304"/>
                <a:gd name="T32" fmla="*/ 9 w 177"/>
                <a:gd name="T33" fmla="*/ 2 h 304"/>
                <a:gd name="T34" fmla="*/ 5 w 177"/>
                <a:gd name="T35" fmla="*/ 3 h 304"/>
                <a:gd name="T36" fmla="*/ 5 w 177"/>
                <a:gd name="T37" fmla="*/ 0 h 304"/>
                <a:gd name="T38" fmla="*/ 10 w 177"/>
                <a:gd name="T39" fmla="*/ 1 h 304"/>
                <a:gd name="T40" fmla="*/ 11 w 177"/>
                <a:gd name="T41" fmla="*/ 2 h 304"/>
                <a:gd name="T42" fmla="*/ 10 w 177"/>
                <a:gd name="T43" fmla="*/ 3 h 304"/>
                <a:gd name="T44" fmla="*/ 10 w 177"/>
                <a:gd name="T45" fmla="*/ 3 h 304"/>
                <a:gd name="T46" fmla="*/ 10 w 177"/>
                <a:gd name="T47" fmla="*/ 3 h 30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7"/>
                <a:gd name="T73" fmla="*/ 0 h 304"/>
                <a:gd name="T74" fmla="*/ 177 w 177"/>
                <a:gd name="T75" fmla="*/ 304 h 30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7" h="304">
                  <a:moveTo>
                    <a:pt x="168" y="36"/>
                  </a:moveTo>
                  <a:lnTo>
                    <a:pt x="99" y="116"/>
                  </a:lnTo>
                  <a:lnTo>
                    <a:pt x="111" y="190"/>
                  </a:lnTo>
                  <a:lnTo>
                    <a:pt x="143" y="238"/>
                  </a:lnTo>
                  <a:lnTo>
                    <a:pt x="168" y="304"/>
                  </a:lnTo>
                  <a:lnTo>
                    <a:pt x="156" y="289"/>
                  </a:lnTo>
                  <a:lnTo>
                    <a:pt x="130" y="268"/>
                  </a:lnTo>
                  <a:lnTo>
                    <a:pt x="42" y="244"/>
                  </a:lnTo>
                  <a:lnTo>
                    <a:pt x="0" y="223"/>
                  </a:lnTo>
                  <a:lnTo>
                    <a:pt x="42" y="55"/>
                  </a:lnTo>
                  <a:lnTo>
                    <a:pt x="57" y="190"/>
                  </a:lnTo>
                  <a:lnTo>
                    <a:pt x="112" y="236"/>
                  </a:lnTo>
                  <a:lnTo>
                    <a:pt x="99" y="202"/>
                  </a:lnTo>
                  <a:lnTo>
                    <a:pt x="88" y="160"/>
                  </a:lnTo>
                  <a:lnTo>
                    <a:pt x="93" y="93"/>
                  </a:lnTo>
                  <a:lnTo>
                    <a:pt x="118" y="61"/>
                  </a:lnTo>
                  <a:lnTo>
                    <a:pt x="152" y="31"/>
                  </a:lnTo>
                  <a:lnTo>
                    <a:pt x="90" y="36"/>
                  </a:lnTo>
                  <a:lnTo>
                    <a:pt x="86" y="0"/>
                  </a:lnTo>
                  <a:lnTo>
                    <a:pt x="160" y="8"/>
                  </a:lnTo>
                  <a:lnTo>
                    <a:pt x="177" y="19"/>
                  </a:lnTo>
                  <a:lnTo>
                    <a:pt x="168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  <a:latin typeface="Garamond" pitchFamily="18" charset="0"/>
                <a:cs typeface="+mn-cs"/>
              </a:endParaRPr>
            </a:p>
          </p:txBody>
        </p:sp>
        <p:sp>
          <p:nvSpPr>
            <p:cNvPr id="13339" name="Freeform 226"/>
            <p:cNvSpPr>
              <a:spLocks/>
            </p:cNvSpPr>
            <p:nvPr/>
          </p:nvSpPr>
          <p:spPr bwMode="auto">
            <a:xfrm>
              <a:off x="2972" y="3219"/>
              <a:ext cx="112" cy="255"/>
            </a:xfrm>
            <a:custGeom>
              <a:avLst/>
              <a:gdLst>
                <a:gd name="T0" fmla="*/ 0 w 224"/>
                <a:gd name="T1" fmla="*/ 0 h 512"/>
                <a:gd name="T2" fmla="*/ 3 w 224"/>
                <a:gd name="T3" fmla="*/ 1 h 512"/>
                <a:gd name="T4" fmla="*/ 4 w 224"/>
                <a:gd name="T5" fmla="*/ 5 h 512"/>
                <a:gd name="T6" fmla="*/ 6 w 224"/>
                <a:gd name="T7" fmla="*/ 8 h 512"/>
                <a:gd name="T8" fmla="*/ 8 w 224"/>
                <a:gd name="T9" fmla="*/ 10 h 512"/>
                <a:gd name="T10" fmla="*/ 9 w 224"/>
                <a:gd name="T11" fmla="*/ 11 h 512"/>
                <a:gd name="T12" fmla="*/ 11 w 224"/>
                <a:gd name="T13" fmla="*/ 14 h 512"/>
                <a:gd name="T14" fmla="*/ 11 w 224"/>
                <a:gd name="T15" fmla="*/ 18 h 512"/>
                <a:gd name="T16" fmla="*/ 12 w 224"/>
                <a:gd name="T17" fmla="*/ 20 h 512"/>
                <a:gd name="T18" fmla="*/ 12 w 224"/>
                <a:gd name="T19" fmla="*/ 17 h 512"/>
                <a:gd name="T20" fmla="*/ 13 w 224"/>
                <a:gd name="T21" fmla="*/ 19 h 512"/>
                <a:gd name="T22" fmla="*/ 14 w 224"/>
                <a:gd name="T23" fmla="*/ 24 h 512"/>
                <a:gd name="T24" fmla="*/ 14 w 224"/>
                <a:gd name="T25" fmla="*/ 27 h 512"/>
                <a:gd name="T26" fmla="*/ 12 w 224"/>
                <a:gd name="T27" fmla="*/ 31 h 512"/>
                <a:gd name="T28" fmla="*/ 13 w 224"/>
                <a:gd name="T29" fmla="*/ 31 h 512"/>
                <a:gd name="T30" fmla="*/ 14 w 224"/>
                <a:gd name="T31" fmla="*/ 29 h 512"/>
                <a:gd name="T32" fmla="*/ 14 w 224"/>
                <a:gd name="T33" fmla="*/ 26 h 512"/>
                <a:gd name="T34" fmla="*/ 14 w 224"/>
                <a:gd name="T35" fmla="*/ 19 h 512"/>
                <a:gd name="T36" fmla="*/ 13 w 224"/>
                <a:gd name="T37" fmla="*/ 16 h 512"/>
                <a:gd name="T38" fmla="*/ 12 w 224"/>
                <a:gd name="T39" fmla="*/ 14 h 512"/>
                <a:gd name="T40" fmla="*/ 9 w 224"/>
                <a:gd name="T41" fmla="*/ 10 h 512"/>
                <a:gd name="T42" fmla="*/ 8 w 224"/>
                <a:gd name="T43" fmla="*/ 8 h 512"/>
                <a:gd name="T44" fmla="*/ 7 w 224"/>
                <a:gd name="T45" fmla="*/ 6 h 512"/>
                <a:gd name="T46" fmla="*/ 4 w 224"/>
                <a:gd name="T47" fmla="*/ 3 h 512"/>
                <a:gd name="T48" fmla="*/ 3 w 224"/>
                <a:gd name="T49" fmla="*/ 0 h 512"/>
                <a:gd name="T50" fmla="*/ 0 w 224"/>
                <a:gd name="T51" fmla="*/ 0 h 512"/>
                <a:gd name="T52" fmla="*/ 0 w 224"/>
                <a:gd name="T53" fmla="*/ 0 h 512"/>
                <a:gd name="T54" fmla="*/ 0 w 224"/>
                <a:gd name="T55" fmla="*/ 0 h 51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24"/>
                <a:gd name="T85" fmla="*/ 0 h 512"/>
                <a:gd name="T86" fmla="*/ 224 w 224"/>
                <a:gd name="T87" fmla="*/ 512 h 51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24" h="512">
                  <a:moveTo>
                    <a:pt x="0" y="0"/>
                  </a:moveTo>
                  <a:lnTo>
                    <a:pt x="34" y="25"/>
                  </a:lnTo>
                  <a:lnTo>
                    <a:pt x="55" y="82"/>
                  </a:lnTo>
                  <a:lnTo>
                    <a:pt x="91" y="128"/>
                  </a:lnTo>
                  <a:lnTo>
                    <a:pt x="116" y="160"/>
                  </a:lnTo>
                  <a:lnTo>
                    <a:pt x="144" y="191"/>
                  </a:lnTo>
                  <a:lnTo>
                    <a:pt x="173" y="232"/>
                  </a:lnTo>
                  <a:lnTo>
                    <a:pt x="171" y="291"/>
                  </a:lnTo>
                  <a:lnTo>
                    <a:pt x="177" y="322"/>
                  </a:lnTo>
                  <a:lnTo>
                    <a:pt x="188" y="282"/>
                  </a:lnTo>
                  <a:lnTo>
                    <a:pt x="203" y="310"/>
                  </a:lnTo>
                  <a:lnTo>
                    <a:pt x="209" y="386"/>
                  </a:lnTo>
                  <a:lnTo>
                    <a:pt x="209" y="434"/>
                  </a:lnTo>
                  <a:lnTo>
                    <a:pt x="184" y="504"/>
                  </a:lnTo>
                  <a:lnTo>
                    <a:pt x="196" y="512"/>
                  </a:lnTo>
                  <a:lnTo>
                    <a:pt x="209" y="478"/>
                  </a:lnTo>
                  <a:lnTo>
                    <a:pt x="224" y="432"/>
                  </a:lnTo>
                  <a:lnTo>
                    <a:pt x="218" y="320"/>
                  </a:lnTo>
                  <a:lnTo>
                    <a:pt x="203" y="261"/>
                  </a:lnTo>
                  <a:lnTo>
                    <a:pt x="188" y="225"/>
                  </a:lnTo>
                  <a:lnTo>
                    <a:pt x="140" y="168"/>
                  </a:lnTo>
                  <a:lnTo>
                    <a:pt x="125" y="143"/>
                  </a:lnTo>
                  <a:lnTo>
                    <a:pt x="97" y="109"/>
                  </a:lnTo>
                  <a:lnTo>
                    <a:pt x="57" y="57"/>
                  </a:lnTo>
                  <a:lnTo>
                    <a:pt x="42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  <a:latin typeface="Garamond" pitchFamily="18" charset="0"/>
                <a:cs typeface="+mn-cs"/>
              </a:endParaRPr>
            </a:p>
          </p:txBody>
        </p:sp>
        <p:sp>
          <p:nvSpPr>
            <p:cNvPr id="13340" name="Freeform 227"/>
            <p:cNvSpPr>
              <a:spLocks/>
            </p:cNvSpPr>
            <p:nvPr/>
          </p:nvSpPr>
          <p:spPr bwMode="auto">
            <a:xfrm>
              <a:off x="2990" y="3168"/>
              <a:ext cx="100" cy="210"/>
            </a:xfrm>
            <a:custGeom>
              <a:avLst/>
              <a:gdLst>
                <a:gd name="T0" fmla="*/ 0 w 200"/>
                <a:gd name="T1" fmla="*/ 0 h 420"/>
                <a:gd name="T2" fmla="*/ 3 w 200"/>
                <a:gd name="T3" fmla="*/ 2 h 420"/>
                <a:gd name="T4" fmla="*/ 6 w 200"/>
                <a:gd name="T5" fmla="*/ 4 h 420"/>
                <a:gd name="T6" fmla="*/ 7 w 200"/>
                <a:gd name="T7" fmla="*/ 9 h 420"/>
                <a:gd name="T8" fmla="*/ 10 w 200"/>
                <a:gd name="T9" fmla="*/ 15 h 420"/>
                <a:gd name="T10" fmla="*/ 12 w 200"/>
                <a:gd name="T11" fmla="*/ 19 h 420"/>
                <a:gd name="T12" fmla="*/ 12 w 200"/>
                <a:gd name="T13" fmla="*/ 24 h 420"/>
                <a:gd name="T14" fmla="*/ 12 w 200"/>
                <a:gd name="T15" fmla="*/ 25 h 420"/>
                <a:gd name="T16" fmla="*/ 12 w 200"/>
                <a:gd name="T17" fmla="*/ 27 h 420"/>
                <a:gd name="T18" fmla="*/ 13 w 200"/>
                <a:gd name="T19" fmla="*/ 19 h 420"/>
                <a:gd name="T20" fmla="*/ 12 w 200"/>
                <a:gd name="T21" fmla="*/ 18 h 420"/>
                <a:gd name="T22" fmla="*/ 11 w 200"/>
                <a:gd name="T23" fmla="*/ 16 h 420"/>
                <a:gd name="T24" fmla="*/ 9 w 200"/>
                <a:gd name="T25" fmla="*/ 10 h 420"/>
                <a:gd name="T26" fmla="*/ 7 w 200"/>
                <a:gd name="T27" fmla="*/ 4 h 420"/>
                <a:gd name="T28" fmla="*/ 6 w 200"/>
                <a:gd name="T29" fmla="*/ 3 h 420"/>
                <a:gd name="T30" fmla="*/ 5 w 200"/>
                <a:gd name="T31" fmla="*/ 2 h 420"/>
                <a:gd name="T32" fmla="*/ 0 w 200"/>
                <a:gd name="T33" fmla="*/ 0 h 420"/>
                <a:gd name="T34" fmla="*/ 0 w 200"/>
                <a:gd name="T35" fmla="*/ 0 h 420"/>
                <a:gd name="T36" fmla="*/ 0 w 200"/>
                <a:gd name="T37" fmla="*/ 0 h 42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0"/>
                <a:gd name="T58" fmla="*/ 0 h 420"/>
                <a:gd name="T59" fmla="*/ 200 w 200"/>
                <a:gd name="T60" fmla="*/ 420 h 42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0" h="420">
                  <a:moveTo>
                    <a:pt x="0" y="0"/>
                  </a:moveTo>
                  <a:lnTo>
                    <a:pt x="36" y="23"/>
                  </a:lnTo>
                  <a:lnTo>
                    <a:pt x="84" y="61"/>
                  </a:lnTo>
                  <a:lnTo>
                    <a:pt x="112" y="140"/>
                  </a:lnTo>
                  <a:lnTo>
                    <a:pt x="148" y="235"/>
                  </a:lnTo>
                  <a:lnTo>
                    <a:pt x="182" y="304"/>
                  </a:lnTo>
                  <a:lnTo>
                    <a:pt x="181" y="374"/>
                  </a:lnTo>
                  <a:lnTo>
                    <a:pt x="181" y="397"/>
                  </a:lnTo>
                  <a:lnTo>
                    <a:pt x="192" y="420"/>
                  </a:lnTo>
                  <a:lnTo>
                    <a:pt x="200" y="302"/>
                  </a:lnTo>
                  <a:lnTo>
                    <a:pt x="188" y="279"/>
                  </a:lnTo>
                  <a:lnTo>
                    <a:pt x="171" y="247"/>
                  </a:lnTo>
                  <a:lnTo>
                    <a:pt x="133" y="159"/>
                  </a:lnTo>
                  <a:lnTo>
                    <a:pt x="103" y="62"/>
                  </a:lnTo>
                  <a:lnTo>
                    <a:pt x="87" y="42"/>
                  </a:lnTo>
                  <a:lnTo>
                    <a:pt x="7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  <a:latin typeface="Garamond" pitchFamily="18" charset="0"/>
                <a:cs typeface="+mn-cs"/>
              </a:endParaRPr>
            </a:p>
          </p:txBody>
        </p:sp>
        <p:sp>
          <p:nvSpPr>
            <p:cNvPr id="13341" name="Freeform 228"/>
            <p:cNvSpPr>
              <a:spLocks/>
            </p:cNvSpPr>
            <p:nvPr/>
          </p:nvSpPr>
          <p:spPr bwMode="auto">
            <a:xfrm>
              <a:off x="2743" y="3012"/>
              <a:ext cx="48" cy="17"/>
            </a:xfrm>
            <a:custGeom>
              <a:avLst/>
              <a:gdLst>
                <a:gd name="T0" fmla="*/ 2 w 97"/>
                <a:gd name="T1" fmla="*/ 0 h 30"/>
                <a:gd name="T2" fmla="*/ 0 w 97"/>
                <a:gd name="T3" fmla="*/ 2 h 30"/>
                <a:gd name="T4" fmla="*/ 3 w 97"/>
                <a:gd name="T5" fmla="*/ 3 h 30"/>
                <a:gd name="T6" fmla="*/ 6 w 97"/>
                <a:gd name="T7" fmla="*/ 1 h 30"/>
                <a:gd name="T8" fmla="*/ 2 w 97"/>
                <a:gd name="T9" fmla="*/ 0 h 30"/>
                <a:gd name="T10" fmla="*/ 2 w 97"/>
                <a:gd name="T11" fmla="*/ 0 h 30"/>
                <a:gd name="T12" fmla="*/ 2 w 97"/>
                <a:gd name="T13" fmla="*/ 0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30"/>
                <a:gd name="T23" fmla="*/ 97 w 97"/>
                <a:gd name="T24" fmla="*/ 30 h 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30">
                  <a:moveTo>
                    <a:pt x="41" y="0"/>
                  </a:moveTo>
                  <a:lnTo>
                    <a:pt x="0" y="17"/>
                  </a:lnTo>
                  <a:lnTo>
                    <a:pt x="49" y="30"/>
                  </a:lnTo>
                  <a:lnTo>
                    <a:pt x="97" y="8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  <a:latin typeface="Garamond" pitchFamily="18" charset="0"/>
                <a:cs typeface="+mn-cs"/>
              </a:endParaRPr>
            </a:p>
          </p:txBody>
        </p:sp>
        <p:sp>
          <p:nvSpPr>
            <p:cNvPr id="13342" name="Freeform 229"/>
            <p:cNvSpPr>
              <a:spLocks/>
            </p:cNvSpPr>
            <p:nvPr/>
          </p:nvSpPr>
          <p:spPr bwMode="auto">
            <a:xfrm>
              <a:off x="2015" y="3460"/>
              <a:ext cx="25" cy="66"/>
            </a:xfrm>
            <a:custGeom>
              <a:avLst/>
              <a:gdLst>
                <a:gd name="T0" fmla="*/ 0 w 52"/>
                <a:gd name="T1" fmla="*/ 0 h 131"/>
                <a:gd name="T2" fmla="*/ 0 w 52"/>
                <a:gd name="T3" fmla="*/ 3 h 131"/>
                <a:gd name="T4" fmla="*/ 0 w 52"/>
                <a:gd name="T5" fmla="*/ 7 h 131"/>
                <a:gd name="T6" fmla="*/ 0 w 52"/>
                <a:gd name="T7" fmla="*/ 8 h 131"/>
                <a:gd name="T8" fmla="*/ 2 w 52"/>
                <a:gd name="T9" fmla="*/ 9 h 131"/>
                <a:gd name="T10" fmla="*/ 3 w 52"/>
                <a:gd name="T11" fmla="*/ 2 h 131"/>
                <a:gd name="T12" fmla="*/ 0 w 52"/>
                <a:gd name="T13" fmla="*/ 0 h 131"/>
                <a:gd name="T14" fmla="*/ 0 w 52"/>
                <a:gd name="T15" fmla="*/ 0 h 131"/>
                <a:gd name="T16" fmla="*/ 0 w 52"/>
                <a:gd name="T17" fmla="*/ 0 h 1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2"/>
                <a:gd name="T28" fmla="*/ 0 h 131"/>
                <a:gd name="T29" fmla="*/ 52 w 52"/>
                <a:gd name="T30" fmla="*/ 131 h 1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2" h="131">
                  <a:moveTo>
                    <a:pt x="6" y="0"/>
                  </a:moveTo>
                  <a:lnTo>
                    <a:pt x="8" y="48"/>
                  </a:lnTo>
                  <a:lnTo>
                    <a:pt x="0" y="103"/>
                  </a:lnTo>
                  <a:lnTo>
                    <a:pt x="8" y="128"/>
                  </a:lnTo>
                  <a:lnTo>
                    <a:pt x="46" y="131"/>
                  </a:lnTo>
                  <a:lnTo>
                    <a:pt x="52" y="2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  <a:latin typeface="Garamond" pitchFamily="18" charset="0"/>
                <a:cs typeface="+mn-cs"/>
              </a:endParaRPr>
            </a:p>
          </p:txBody>
        </p:sp>
        <p:sp>
          <p:nvSpPr>
            <p:cNvPr id="13343" name="Freeform 230"/>
            <p:cNvSpPr>
              <a:spLocks/>
            </p:cNvSpPr>
            <p:nvPr/>
          </p:nvSpPr>
          <p:spPr bwMode="auto">
            <a:xfrm>
              <a:off x="1611" y="3225"/>
              <a:ext cx="382" cy="431"/>
            </a:xfrm>
            <a:custGeom>
              <a:avLst/>
              <a:gdLst>
                <a:gd name="T0" fmla="*/ 0 w 772"/>
                <a:gd name="T1" fmla="*/ 0 h 861"/>
                <a:gd name="T2" fmla="*/ 13 w 772"/>
                <a:gd name="T3" fmla="*/ 13 h 861"/>
                <a:gd name="T4" fmla="*/ 24 w 772"/>
                <a:gd name="T5" fmla="*/ 36 h 861"/>
                <a:gd name="T6" fmla="*/ 26 w 772"/>
                <a:gd name="T7" fmla="*/ 42 h 861"/>
                <a:gd name="T8" fmla="*/ 28 w 772"/>
                <a:gd name="T9" fmla="*/ 47 h 861"/>
                <a:gd name="T10" fmla="*/ 30 w 772"/>
                <a:gd name="T11" fmla="*/ 48 h 861"/>
                <a:gd name="T12" fmla="*/ 31 w 772"/>
                <a:gd name="T13" fmla="*/ 49 h 861"/>
                <a:gd name="T14" fmla="*/ 35 w 772"/>
                <a:gd name="T15" fmla="*/ 51 h 861"/>
                <a:gd name="T16" fmla="*/ 41 w 772"/>
                <a:gd name="T17" fmla="*/ 52 h 861"/>
                <a:gd name="T18" fmla="*/ 49 w 772"/>
                <a:gd name="T19" fmla="*/ 54 h 861"/>
                <a:gd name="T20" fmla="*/ 36 w 772"/>
                <a:gd name="T21" fmla="*/ 45 h 861"/>
                <a:gd name="T22" fmla="*/ 42 w 772"/>
                <a:gd name="T23" fmla="*/ 43 h 861"/>
                <a:gd name="T24" fmla="*/ 30 w 772"/>
                <a:gd name="T25" fmla="*/ 36 h 861"/>
                <a:gd name="T26" fmla="*/ 34 w 772"/>
                <a:gd name="T27" fmla="*/ 34 h 861"/>
                <a:gd name="T28" fmla="*/ 25 w 772"/>
                <a:gd name="T29" fmla="*/ 27 h 861"/>
                <a:gd name="T30" fmla="*/ 30 w 772"/>
                <a:gd name="T31" fmla="*/ 25 h 861"/>
                <a:gd name="T32" fmla="*/ 17 w 772"/>
                <a:gd name="T33" fmla="*/ 16 h 861"/>
                <a:gd name="T34" fmla="*/ 22 w 772"/>
                <a:gd name="T35" fmla="*/ 16 h 861"/>
                <a:gd name="T36" fmla="*/ 13 w 772"/>
                <a:gd name="T37" fmla="*/ 6 h 861"/>
                <a:gd name="T38" fmla="*/ 0 w 772"/>
                <a:gd name="T39" fmla="*/ 0 h 861"/>
                <a:gd name="T40" fmla="*/ 0 w 772"/>
                <a:gd name="T41" fmla="*/ 0 h 861"/>
                <a:gd name="T42" fmla="*/ 0 w 772"/>
                <a:gd name="T43" fmla="*/ 0 h 8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72"/>
                <a:gd name="T67" fmla="*/ 0 h 861"/>
                <a:gd name="T68" fmla="*/ 772 w 772"/>
                <a:gd name="T69" fmla="*/ 861 h 86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72" h="861">
                  <a:moveTo>
                    <a:pt x="0" y="0"/>
                  </a:moveTo>
                  <a:lnTo>
                    <a:pt x="198" y="197"/>
                  </a:lnTo>
                  <a:lnTo>
                    <a:pt x="375" y="574"/>
                  </a:lnTo>
                  <a:lnTo>
                    <a:pt x="411" y="671"/>
                  </a:lnTo>
                  <a:lnTo>
                    <a:pt x="447" y="741"/>
                  </a:lnTo>
                  <a:lnTo>
                    <a:pt x="466" y="768"/>
                  </a:lnTo>
                  <a:lnTo>
                    <a:pt x="485" y="781"/>
                  </a:lnTo>
                  <a:lnTo>
                    <a:pt x="550" y="802"/>
                  </a:lnTo>
                  <a:lnTo>
                    <a:pt x="647" y="829"/>
                  </a:lnTo>
                  <a:lnTo>
                    <a:pt x="772" y="861"/>
                  </a:lnTo>
                  <a:lnTo>
                    <a:pt x="574" y="713"/>
                  </a:lnTo>
                  <a:lnTo>
                    <a:pt x="662" y="682"/>
                  </a:lnTo>
                  <a:lnTo>
                    <a:pt x="476" y="564"/>
                  </a:lnTo>
                  <a:lnTo>
                    <a:pt x="544" y="543"/>
                  </a:lnTo>
                  <a:lnTo>
                    <a:pt x="386" y="426"/>
                  </a:lnTo>
                  <a:lnTo>
                    <a:pt x="476" y="395"/>
                  </a:lnTo>
                  <a:lnTo>
                    <a:pt x="267" y="256"/>
                  </a:lnTo>
                  <a:lnTo>
                    <a:pt x="346" y="247"/>
                  </a:lnTo>
                  <a:lnTo>
                    <a:pt x="198" y="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  <a:latin typeface="Garamond" pitchFamily="18" charset="0"/>
                <a:cs typeface="+mn-cs"/>
              </a:endParaRPr>
            </a:p>
          </p:txBody>
        </p:sp>
        <p:sp>
          <p:nvSpPr>
            <p:cNvPr id="13344" name="Freeform 231"/>
            <p:cNvSpPr>
              <a:spLocks/>
            </p:cNvSpPr>
            <p:nvPr/>
          </p:nvSpPr>
          <p:spPr bwMode="auto">
            <a:xfrm>
              <a:off x="1179" y="2384"/>
              <a:ext cx="23" cy="33"/>
            </a:xfrm>
            <a:custGeom>
              <a:avLst/>
              <a:gdLst>
                <a:gd name="T0" fmla="*/ 2 w 46"/>
                <a:gd name="T1" fmla="*/ 0 h 64"/>
                <a:gd name="T2" fmla="*/ 0 w 46"/>
                <a:gd name="T3" fmla="*/ 2 h 64"/>
                <a:gd name="T4" fmla="*/ 1 w 46"/>
                <a:gd name="T5" fmla="*/ 4 h 64"/>
                <a:gd name="T6" fmla="*/ 3 w 46"/>
                <a:gd name="T7" fmla="*/ 5 h 64"/>
                <a:gd name="T8" fmla="*/ 3 w 46"/>
                <a:gd name="T9" fmla="*/ 3 h 64"/>
                <a:gd name="T10" fmla="*/ 3 w 46"/>
                <a:gd name="T11" fmla="*/ 1 h 64"/>
                <a:gd name="T12" fmla="*/ 2 w 46"/>
                <a:gd name="T13" fmla="*/ 0 h 64"/>
                <a:gd name="T14" fmla="*/ 2 w 46"/>
                <a:gd name="T15" fmla="*/ 0 h 64"/>
                <a:gd name="T16" fmla="*/ 2 w 46"/>
                <a:gd name="T17" fmla="*/ 0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64"/>
                <a:gd name="T29" fmla="*/ 46 w 46"/>
                <a:gd name="T30" fmla="*/ 64 h 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64">
                  <a:moveTo>
                    <a:pt x="19" y="0"/>
                  </a:moveTo>
                  <a:lnTo>
                    <a:pt x="0" y="20"/>
                  </a:lnTo>
                  <a:lnTo>
                    <a:pt x="6" y="55"/>
                  </a:lnTo>
                  <a:lnTo>
                    <a:pt x="38" y="64"/>
                  </a:lnTo>
                  <a:lnTo>
                    <a:pt x="46" y="34"/>
                  </a:lnTo>
                  <a:lnTo>
                    <a:pt x="36" y="5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  <a:latin typeface="Garamond" pitchFamily="18" charset="0"/>
                <a:cs typeface="+mn-cs"/>
              </a:endParaRPr>
            </a:p>
          </p:txBody>
        </p:sp>
        <p:sp>
          <p:nvSpPr>
            <p:cNvPr id="13345" name="Freeform 232"/>
            <p:cNvSpPr>
              <a:spLocks/>
            </p:cNvSpPr>
            <p:nvPr/>
          </p:nvSpPr>
          <p:spPr bwMode="auto">
            <a:xfrm>
              <a:off x="1492" y="2962"/>
              <a:ext cx="139" cy="154"/>
            </a:xfrm>
            <a:custGeom>
              <a:avLst/>
              <a:gdLst>
                <a:gd name="T0" fmla="*/ 1 w 277"/>
                <a:gd name="T1" fmla="*/ 0 h 308"/>
                <a:gd name="T2" fmla="*/ 3 w 277"/>
                <a:gd name="T3" fmla="*/ 3 h 308"/>
                <a:gd name="T4" fmla="*/ 5 w 277"/>
                <a:gd name="T5" fmla="*/ 6 h 308"/>
                <a:gd name="T6" fmla="*/ 7 w 277"/>
                <a:gd name="T7" fmla="*/ 8 h 308"/>
                <a:gd name="T8" fmla="*/ 10 w 277"/>
                <a:gd name="T9" fmla="*/ 10 h 308"/>
                <a:gd name="T10" fmla="*/ 14 w 277"/>
                <a:gd name="T11" fmla="*/ 13 h 308"/>
                <a:gd name="T12" fmla="*/ 17 w 277"/>
                <a:gd name="T13" fmla="*/ 17 h 308"/>
                <a:gd name="T14" fmla="*/ 18 w 277"/>
                <a:gd name="T15" fmla="*/ 19 h 308"/>
                <a:gd name="T16" fmla="*/ 16 w 277"/>
                <a:gd name="T17" fmla="*/ 20 h 308"/>
                <a:gd name="T18" fmla="*/ 11 w 277"/>
                <a:gd name="T19" fmla="*/ 17 h 308"/>
                <a:gd name="T20" fmla="*/ 10 w 277"/>
                <a:gd name="T21" fmla="*/ 15 h 308"/>
                <a:gd name="T22" fmla="*/ 8 w 277"/>
                <a:gd name="T23" fmla="*/ 13 h 308"/>
                <a:gd name="T24" fmla="*/ 5 w 277"/>
                <a:gd name="T25" fmla="*/ 10 h 308"/>
                <a:gd name="T26" fmla="*/ 0 w 277"/>
                <a:gd name="T27" fmla="*/ 4 h 308"/>
                <a:gd name="T28" fmla="*/ 1 w 277"/>
                <a:gd name="T29" fmla="*/ 0 h 308"/>
                <a:gd name="T30" fmla="*/ 1 w 277"/>
                <a:gd name="T31" fmla="*/ 0 h 308"/>
                <a:gd name="T32" fmla="*/ 1 w 277"/>
                <a:gd name="T33" fmla="*/ 0 h 3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7"/>
                <a:gd name="T52" fmla="*/ 0 h 308"/>
                <a:gd name="T53" fmla="*/ 277 w 277"/>
                <a:gd name="T54" fmla="*/ 308 h 30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7" h="308">
                  <a:moveTo>
                    <a:pt x="9" y="0"/>
                  </a:moveTo>
                  <a:lnTo>
                    <a:pt x="34" y="46"/>
                  </a:lnTo>
                  <a:lnTo>
                    <a:pt x="76" y="93"/>
                  </a:lnTo>
                  <a:lnTo>
                    <a:pt x="108" y="120"/>
                  </a:lnTo>
                  <a:lnTo>
                    <a:pt x="148" y="150"/>
                  </a:lnTo>
                  <a:lnTo>
                    <a:pt x="222" y="207"/>
                  </a:lnTo>
                  <a:lnTo>
                    <a:pt x="268" y="259"/>
                  </a:lnTo>
                  <a:lnTo>
                    <a:pt x="277" y="295"/>
                  </a:lnTo>
                  <a:lnTo>
                    <a:pt x="247" y="308"/>
                  </a:lnTo>
                  <a:lnTo>
                    <a:pt x="171" y="268"/>
                  </a:lnTo>
                  <a:lnTo>
                    <a:pt x="148" y="228"/>
                  </a:lnTo>
                  <a:lnTo>
                    <a:pt x="121" y="204"/>
                  </a:lnTo>
                  <a:lnTo>
                    <a:pt x="78" y="150"/>
                  </a:lnTo>
                  <a:lnTo>
                    <a:pt x="0" y="5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A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FFFFFF"/>
                </a:solidFill>
                <a:latin typeface="Garamond" pitchFamily="18" charset="0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0" smtClean="0">
                <a:solidFill>
                  <a:srgbClr val="FFFF00"/>
                </a:solidFill>
              </a:rPr>
              <a:t>5.	SUARA / VARIASI VOKAL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800600" cy="4495800"/>
          </a:xfrm>
        </p:spPr>
        <p:txBody>
          <a:bodyPr/>
          <a:lstStyle/>
          <a:p>
            <a:pPr eaLnBrk="1" hangingPunct="1">
              <a:defRPr/>
            </a:pPr>
            <a:r>
              <a:rPr lang="id-ID" smtClean="0"/>
              <a:t>E</a:t>
            </a:r>
            <a:r>
              <a:rPr lang="en-GB" smtClean="0"/>
              <a:t>nergi</a:t>
            </a:r>
            <a:endParaRPr lang="en-GB" dirty="0" smtClean="0"/>
          </a:p>
          <a:p>
            <a:pPr eaLnBrk="1" hangingPunct="1">
              <a:defRPr/>
            </a:pPr>
            <a:r>
              <a:rPr lang="en-GB" dirty="0" err="1" smtClean="0"/>
              <a:t>Intonasi</a:t>
            </a:r>
            <a:r>
              <a:rPr lang="en-GB" dirty="0" smtClean="0"/>
              <a:t> </a:t>
            </a:r>
            <a:r>
              <a:rPr lang="en-GB" dirty="0" err="1" smtClean="0"/>
              <a:t>suara</a:t>
            </a:r>
            <a:r>
              <a:rPr lang="en-GB" dirty="0" smtClean="0"/>
              <a:t> </a:t>
            </a:r>
            <a:r>
              <a:rPr lang="en-GB" dirty="0" err="1" smtClean="0"/>
              <a:t>jangan</a:t>
            </a:r>
            <a:r>
              <a:rPr lang="en-GB" dirty="0" smtClean="0"/>
              <a:t> </a:t>
            </a:r>
            <a:r>
              <a:rPr lang="en-GB" dirty="0" err="1" smtClean="0"/>
              <a:t>monoton</a:t>
            </a:r>
            <a:endParaRPr lang="en-GB" dirty="0" smtClean="0"/>
          </a:p>
          <a:p>
            <a:pPr eaLnBrk="1" hangingPunct="1">
              <a:defRPr/>
            </a:pPr>
            <a:r>
              <a:rPr lang="en-GB" dirty="0" err="1" smtClean="0"/>
              <a:t>Resonansi</a:t>
            </a:r>
            <a:r>
              <a:rPr lang="en-GB" dirty="0" smtClean="0"/>
              <a:t> </a:t>
            </a:r>
            <a:r>
              <a:rPr lang="en-GB" dirty="0" err="1" smtClean="0"/>
              <a:t>bergema</a:t>
            </a:r>
            <a:r>
              <a:rPr lang="en-GB" dirty="0" smtClean="0"/>
              <a:t>, </a:t>
            </a:r>
            <a:r>
              <a:rPr lang="en-GB" dirty="0" err="1" smtClean="0"/>
              <a:t>tidak</a:t>
            </a:r>
            <a:r>
              <a:rPr lang="en-GB" dirty="0" smtClean="0"/>
              <a:t> </a:t>
            </a:r>
            <a:r>
              <a:rPr lang="en-GB" dirty="0" err="1" smtClean="0"/>
              <a:t>melengking</a:t>
            </a:r>
            <a:endParaRPr lang="en-GB" dirty="0" smtClean="0"/>
          </a:p>
          <a:p>
            <a:pPr eaLnBrk="1" hangingPunct="1">
              <a:defRPr/>
            </a:pPr>
            <a:r>
              <a:rPr lang="en-GB" dirty="0" err="1" smtClean="0"/>
              <a:t>Kecepatan</a:t>
            </a:r>
            <a:r>
              <a:rPr lang="en-GB" dirty="0" smtClean="0"/>
              <a:t> </a:t>
            </a:r>
            <a:r>
              <a:rPr lang="en-GB" dirty="0" err="1" smtClean="0"/>
              <a:t>bicara</a:t>
            </a:r>
            <a:r>
              <a:rPr lang="en-GB" dirty="0" smtClean="0"/>
              <a:t> </a:t>
            </a:r>
            <a:r>
              <a:rPr lang="en-US" dirty="0" smtClean="0">
                <a:cs typeface="Arial" charset="0"/>
              </a:rPr>
              <a:t>±</a:t>
            </a:r>
            <a:r>
              <a:rPr lang="en-GB" dirty="0" smtClean="0"/>
              <a:t>120 </a:t>
            </a:r>
            <a:r>
              <a:rPr lang="en-GB" dirty="0" err="1" smtClean="0"/>
              <a:t>kata</a:t>
            </a:r>
            <a:r>
              <a:rPr lang="en-GB" dirty="0" smtClean="0"/>
              <a:t> </a:t>
            </a:r>
            <a:r>
              <a:rPr lang="en-GB" dirty="0" err="1" smtClean="0"/>
              <a:t>permenit</a:t>
            </a:r>
            <a:endParaRPr lang="en-GB" dirty="0" smtClean="0"/>
          </a:p>
        </p:txBody>
      </p:sp>
      <p:pic>
        <p:nvPicPr>
          <p:cNvPr id="90116" name="Picture 3" descr="j02616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09800"/>
            <a:ext cx="2667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0" smtClean="0">
                <a:solidFill>
                  <a:srgbClr val="FFFF00"/>
                </a:solidFill>
              </a:rPr>
              <a:t>6. BAHASA/BUKAN KATA-KATA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mtClean="0"/>
              <a:t>Pilih kata yang tepat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mtClean="0"/>
              <a:t>Diperlukan kosa kata yang kaya, tepat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mtClean="0"/>
              <a:t>Bukan kata merupakan suatu hambatan seperti ehm, eh, atau apapun namanya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mtClean="0"/>
              <a:t>Hati-hati terhadap jargon  atau bahasa asing yang tidak dimengerti oleh lawan bicara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mtClean="0"/>
              <a:t>Latihan untuk beristirahat secara wajar selama beberapa detik di tengah-tengah maupun akhir kalimat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0" smtClean="0">
                <a:solidFill>
                  <a:srgbClr val="FFFF00"/>
                </a:solidFill>
              </a:rPr>
              <a:t>7. KETERLIBATAN PENDENGAR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828800"/>
          </a:xfrm>
        </p:spPr>
        <p:txBody>
          <a:bodyPr/>
          <a:lstStyle/>
          <a:p>
            <a:pPr eaLnBrk="1" hangingPunct="1">
              <a:defRPr/>
            </a:pPr>
            <a:r>
              <a:rPr lang="en-GB" smtClean="0"/>
              <a:t>Menciptakan pembukaan yang kuat.</a:t>
            </a:r>
          </a:p>
          <a:p>
            <a:pPr eaLnBrk="1" hangingPunct="1">
              <a:defRPr/>
            </a:pPr>
            <a:r>
              <a:rPr lang="en-GB" smtClean="0"/>
              <a:t>Tambahan rincian-rincian visual dan gerak seperti warna, aroma, suhu, dll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457200" y="3200400"/>
            <a:ext cx="8229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00FF99"/>
              </a:buClr>
              <a:buFontTx/>
              <a:buChar char="•"/>
              <a:defRPr/>
            </a:pPr>
            <a:r>
              <a:rPr lang="en-GB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Komunikasi dengan mata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FF99"/>
              </a:buClr>
              <a:buFontTx/>
              <a:buChar char="•"/>
              <a:defRPr/>
            </a:pPr>
            <a:r>
              <a:rPr lang="en-GB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Gerakan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FF99"/>
              </a:buClr>
              <a:buFontTx/>
              <a:buChar char="•"/>
              <a:defRPr/>
            </a:pPr>
            <a:r>
              <a:rPr lang="en-GB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Interaksi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FF99"/>
              </a:buClr>
              <a:buFontTx/>
              <a:buChar char="•"/>
              <a:defRPr/>
            </a:pPr>
            <a:r>
              <a:rPr lang="en-GB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Perhatikan isi pembicaran</a:t>
            </a:r>
          </a:p>
        </p:txBody>
      </p:sp>
      <p:pic>
        <p:nvPicPr>
          <p:cNvPr id="94213" name="Picture 3" descr="pe01561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733800"/>
            <a:ext cx="3276600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0" smtClean="0">
                <a:solidFill>
                  <a:srgbClr val="FFFF00"/>
                </a:solidFill>
              </a:rPr>
              <a:t>8. HUMOR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700213"/>
            <a:ext cx="5054600" cy="3886200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smtClean="0"/>
              <a:t>Diawal Pembicaraan Membuat Lawan Bicara Merasa Akrab</a:t>
            </a:r>
          </a:p>
          <a:p>
            <a:pPr eaLnBrk="1" hangingPunct="1">
              <a:defRPr/>
            </a:pPr>
            <a:r>
              <a:rPr lang="en-GB" sz="2800" smtClean="0"/>
              <a:t>Menciptakan Suatu Hubungan Yang Baik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98513" y="2057400"/>
            <a:ext cx="6173787" cy="4191000"/>
          </a:xfrm>
        </p:spPr>
        <p:txBody>
          <a:bodyPr rtlCol="0">
            <a:noAutofit/>
          </a:bodyPr>
          <a:lstStyle/>
          <a:p>
            <a:pPr marL="268288" indent="-268288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id-ID" sz="24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Bertele-tele</a:t>
            </a:r>
          </a:p>
          <a:p>
            <a:pPr marL="268288" indent="-268288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id-ID" sz="24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Malu-malu</a:t>
            </a:r>
          </a:p>
          <a:p>
            <a:pPr marL="268288" indent="-268288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id-ID" sz="24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Marah-marah</a:t>
            </a:r>
          </a:p>
          <a:p>
            <a:pPr marL="268288" indent="-268288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id-ID" sz="24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Maksud yg disampaikan tdk jelas</a:t>
            </a:r>
          </a:p>
          <a:p>
            <a:pPr marL="268288" indent="-268288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Ada pesan t</a:t>
            </a:r>
            <a:r>
              <a:rPr lang="id-ID" sz="24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ersembunyi </a:t>
            </a:r>
            <a:r>
              <a:rPr lang="en-US" sz="24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id-ID" sz="240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268288" indent="-268288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id-ID" sz="24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Satu arah</a:t>
            </a:r>
          </a:p>
          <a:p>
            <a:pPr marL="268288" indent="-268288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id-ID" sz="24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Tidak responsi</a:t>
            </a:r>
            <a:r>
              <a:rPr lang="en-US"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</a:t>
            </a:r>
            <a:endParaRPr lang="id-ID" sz="240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268288" indent="-268288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id-ID" sz="24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Tidak nyambung</a:t>
            </a:r>
          </a:p>
          <a:p>
            <a:pPr marL="268288" indent="-268288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id-ID" sz="24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Tidak terbuka</a:t>
            </a:r>
          </a:p>
          <a:p>
            <a:pPr marL="182880" indent="-182880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80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9635" name="TextBox 2"/>
          <p:cNvSpPr txBox="1">
            <a:spLocks noChangeArrowheads="1"/>
          </p:cNvSpPr>
          <p:nvPr/>
        </p:nvSpPr>
        <p:spPr bwMode="auto">
          <a:xfrm>
            <a:off x="304800" y="522288"/>
            <a:ext cx="70421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3200">
                <a:solidFill>
                  <a:srgbClr val="FFC000"/>
                </a:solidFill>
                <a:latin typeface="Britannic Bold" panose="020B0903060703020204" pitchFamily="34" charset="0"/>
              </a:rPr>
              <a:t>Banyak orang sering berkomunikasi,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3200">
                <a:solidFill>
                  <a:srgbClr val="FFC000"/>
                </a:solidFill>
                <a:latin typeface="Britannic Bold" panose="020B0903060703020204" pitchFamily="34" charset="0"/>
              </a:rPr>
              <a:t>tapi tidak efektif. Apa cirinya 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0" smtClean="0">
                <a:solidFill>
                  <a:srgbClr val="FFFF00"/>
                </a:solidFill>
              </a:rPr>
              <a:t>9. PRIBADI YANG ALAMIAH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95300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err="1" smtClean="0"/>
              <a:t>Cari</a:t>
            </a:r>
            <a:r>
              <a:rPr lang="en-GB" dirty="0" smtClean="0"/>
              <a:t> </a:t>
            </a:r>
            <a:r>
              <a:rPr lang="en-GB" dirty="0" err="1" smtClean="0"/>
              <a:t>dan</a:t>
            </a:r>
            <a:r>
              <a:rPr lang="en-GB" dirty="0" smtClean="0"/>
              <a:t> </a:t>
            </a:r>
            <a:r>
              <a:rPr lang="en-GB" dirty="0" err="1" smtClean="0"/>
              <a:t>temukan</a:t>
            </a:r>
            <a:r>
              <a:rPr lang="en-GB" dirty="0" smtClean="0"/>
              <a:t> </a:t>
            </a:r>
            <a:r>
              <a:rPr lang="en-GB" dirty="0" err="1" smtClean="0"/>
              <a:t>diri</a:t>
            </a:r>
            <a:r>
              <a:rPr lang="en-GB" dirty="0" smtClean="0"/>
              <a:t> </a:t>
            </a:r>
            <a:r>
              <a:rPr lang="en-GB" dirty="0" err="1" smtClean="0"/>
              <a:t>sendiri</a:t>
            </a:r>
            <a:endParaRPr lang="en-GB" dirty="0" smtClean="0"/>
          </a:p>
          <a:p>
            <a:pPr eaLnBrk="1" hangingPunct="1">
              <a:defRPr/>
            </a:pPr>
            <a:r>
              <a:rPr lang="en-GB" dirty="0" err="1" smtClean="0"/>
              <a:t>Berbuatlah</a:t>
            </a:r>
            <a:r>
              <a:rPr lang="en-GB" dirty="0" smtClean="0"/>
              <a:t> </a:t>
            </a:r>
            <a:r>
              <a:rPr lang="en-GB" dirty="0" err="1" smtClean="0"/>
              <a:t>sewajarlah</a:t>
            </a:r>
            <a:endParaRPr lang="en-GB" dirty="0" smtClean="0"/>
          </a:p>
          <a:p>
            <a:pPr eaLnBrk="1" hangingPunct="1">
              <a:defRPr/>
            </a:pPr>
            <a:r>
              <a:rPr lang="en-GB" dirty="0" err="1" smtClean="0"/>
              <a:t>Ingat</a:t>
            </a:r>
            <a:r>
              <a:rPr lang="en-GB" dirty="0" smtClean="0"/>
              <a:t>………</a:t>
            </a:r>
          </a:p>
          <a:p>
            <a:pPr eaLnBrk="1" hangingPunct="1">
              <a:buFontTx/>
              <a:buNone/>
              <a:defRPr/>
            </a:pPr>
            <a:r>
              <a:rPr lang="en-GB" dirty="0" smtClean="0"/>
              <a:t>   Di </a:t>
            </a:r>
            <a:r>
              <a:rPr lang="en-GB" dirty="0" err="1" smtClean="0"/>
              <a:t>dunia</a:t>
            </a:r>
            <a:r>
              <a:rPr lang="en-GB" dirty="0" smtClean="0"/>
              <a:t> </a:t>
            </a:r>
            <a:r>
              <a:rPr lang="en-GB" dirty="0" err="1" smtClean="0"/>
              <a:t>ini</a:t>
            </a:r>
            <a:r>
              <a:rPr lang="en-GB" dirty="0" smtClean="0"/>
              <a:t> </a:t>
            </a:r>
            <a:r>
              <a:rPr lang="en-GB" dirty="0" err="1" smtClean="0"/>
              <a:t>tidak</a:t>
            </a:r>
            <a:r>
              <a:rPr lang="en-GB" dirty="0" smtClean="0"/>
              <a:t> </a:t>
            </a:r>
            <a:r>
              <a:rPr lang="en-GB" dirty="0" err="1" smtClean="0"/>
              <a:t>ada</a:t>
            </a:r>
            <a:r>
              <a:rPr lang="en-GB" dirty="0" smtClean="0"/>
              <a:t> </a:t>
            </a:r>
            <a:r>
              <a:rPr lang="en-GB" dirty="0" err="1" smtClean="0"/>
              <a:t>seorang</a:t>
            </a:r>
            <a:r>
              <a:rPr lang="en-GB" dirty="0" smtClean="0"/>
              <a:t> pun yang </a:t>
            </a:r>
            <a:r>
              <a:rPr lang="en-GB" dirty="0" err="1" smtClean="0"/>
              <a:t>persis</a:t>
            </a:r>
            <a:r>
              <a:rPr lang="en-GB" dirty="0" smtClean="0"/>
              <a:t> </a:t>
            </a:r>
            <a:r>
              <a:rPr lang="en-GB" dirty="0" err="1" smtClean="0"/>
              <a:t>sama</a:t>
            </a:r>
            <a:r>
              <a:rPr lang="en-GB" dirty="0" smtClean="0"/>
              <a:t> </a:t>
            </a:r>
            <a:r>
              <a:rPr lang="en-GB" dirty="0" err="1" smtClean="0"/>
              <a:t>dengan</a:t>
            </a:r>
            <a:r>
              <a:rPr lang="en-GB" dirty="0" smtClean="0"/>
              <a:t> </a:t>
            </a:r>
            <a:r>
              <a:rPr lang="en-GB" dirty="0" err="1" smtClean="0"/>
              <a:t>anda</a:t>
            </a:r>
            <a:r>
              <a:rPr lang="en-GB" dirty="0" smtClean="0"/>
              <a:t>!!!!</a:t>
            </a:r>
          </a:p>
        </p:txBody>
      </p:sp>
      <p:pic>
        <p:nvPicPr>
          <p:cNvPr id="98308" name="Picture 3" descr="bd20187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3600" y="1752600"/>
            <a:ext cx="286226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685800" y="609600"/>
            <a:ext cx="7772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cs typeface="Arial" charset="0"/>
              </a:rPr>
              <a:t>How to Gather Good Information ?</a:t>
            </a:r>
            <a:endParaRPr lang="en-US" sz="3600" noProof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itchFamily="34" charset="0"/>
              <a:cs typeface="Arial" charset="0"/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1066800" y="1981200"/>
            <a:ext cx="6477000" cy="3614738"/>
          </a:xfrm>
          <a:prstGeom prst="rect">
            <a:avLst/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marL="231775" eaLnBrk="1" hangingPunct="1">
              <a:lnSpc>
                <a:spcPct val="150000"/>
              </a:lnSpc>
              <a:spcBef>
                <a:spcPct val="40000"/>
              </a:spcBef>
              <a:defRPr/>
            </a:pPr>
            <a:r>
              <a:rPr lang="en-US" altLang="zh-TW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en-US" altLang="zh-TW" sz="3200">
                <a:solidFill>
                  <a:prstClr val="white"/>
                </a:solidFill>
              </a:rPr>
              <a:t>xplore by asking questions</a:t>
            </a:r>
          </a:p>
          <a:p>
            <a:pPr marL="231775" eaLnBrk="1" hangingPunct="1">
              <a:lnSpc>
                <a:spcPct val="150000"/>
              </a:lnSpc>
              <a:spcBef>
                <a:spcPct val="40000"/>
              </a:spcBef>
              <a:defRPr/>
            </a:pPr>
            <a:r>
              <a:rPr lang="en-US" altLang="zh-TW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altLang="zh-TW" sz="3200">
                <a:solidFill>
                  <a:prstClr val="white"/>
                </a:solidFill>
              </a:rPr>
              <a:t>ffirm to show you’re listening</a:t>
            </a:r>
          </a:p>
          <a:p>
            <a:pPr marL="231775" eaLnBrk="1" hangingPunct="1">
              <a:lnSpc>
                <a:spcPct val="150000"/>
              </a:lnSpc>
              <a:spcBef>
                <a:spcPct val="40000"/>
              </a:spcBef>
              <a:defRPr/>
            </a:pPr>
            <a:r>
              <a:rPr lang="en-US" altLang="zh-TW" sz="3200" b="1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en-US" altLang="zh-TW" sz="3200">
                <a:solidFill>
                  <a:prstClr val="white"/>
                </a:solidFill>
              </a:rPr>
              <a:t>eflect your understanding</a:t>
            </a:r>
          </a:p>
          <a:p>
            <a:pPr marL="231775" eaLnBrk="1" hangingPunct="1">
              <a:lnSpc>
                <a:spcPct val="150000"/>
              </a:lnSpc>
              <a:spcBef>
                <a:spcPct val="40000"/>
              </a:spcBef>
              <a:defRPr/>
            </a:pPr>
            <a:r>
              <a:rPr lang="en-US" altLang="zh-TW" sz="3200" b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r>
              <a:rPr lang="en-US" altLang="zh-TW" sz="3200">
                <a:solidFill>
                  <a:prstClr val="white"/>
                </a:solidFill>
              </a:rPr>
              <a:t>ilence, listen some more</a:t>
            </a:r>
          </a:p>
        </p:txBody>
      </p:sp>
      <p:sp>
        <p:nvSpPr>
          <p:cNvPr id="4" name="Rectangle 3"/>
          <p:cNvSpPr/>
          <p:nvPr/>
        </p:nvSpPr>
        <p:spPr>
          <a:xfrm>
            <a:off x="584200" y="6489700"/>
            <a:ext cx="2209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AU" sz="2400">
              <a:solidFill>
                <a:prstClr val="white"/>
              </a:solidFill>
            </a:endParaRPr>
          </a:p>
        </p:txBody>
      </p:sp>
      <p:sp>
        <p:nvSpPr>
          <p:cNvPr id="10035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926C4A-27E9-4B4E-A54C-82820FA7504F}" type="slidenum">
              <a:rPr lang="en-US" altLang="id-ID" sz="1200">
                <a:solidFill>
                  <a:srgbClr val="045C75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id-ID" sz="120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3" descr="communication intimate lev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31800"/>
            <a:ext cx="5327650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B7D872C3-A0CB-4D09-9F0A-7842888D1F11}" type="slidenum">
              <a:rPr lang="en-US" altLang="id-ID" sz="1000">
                <a:solidFill>
                  <a:srgbClr val="FFFFFF"/>
                </a:solidFill>
                <a:latin typeface="Calibri" panose="020F0502020204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id-ID" sz="10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D24BDED4-3608-4555-B32C-C6F0BF517FE9}" type="slidenum">
              <a:rPr lang="en-US" altLang="id-ID" sz="1000">
                <a:solidFill>
                  <a:srgbClr val="FFFFFF"/>
                </a:solidFill>
                <a:latin typeface="Calibri" panose="020F0502020204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id-ID" sz="10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3450" y="892175"/>
            <a:ext cx="394335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sz="4000" b="1">
                <a:solidFill>
                  <a:srgbClr val="972AC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charset="0"/>
              </a:rPr>
              <a:t>FACE-TO-FACE</a:t>
            </a:r>
            <a:endParaRPr lang="en-US" sz="4000" b="1">
              <a:solidFill>
                <a:srgbClr val="972ACD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cs typeface="Arial" charset="0"/>
            </a:endParaRPr>
          </a:p>
        </p:txBody>
      </p:sp>
      <p:sp>
        <p:nvSpPr>
          <p:cNvPr id="104452" name="Rectangle 4"/>
          <p:cNvSpPr txBox="1">
            <a:spLocks noChangeArrowheads="1"/>
          </p:cNvSpPr>
          <p:nvPr/>
        </p:nvSpPr>
        <p:spPr bwMode="auto">
          <a:xfrm>
            <a:off x="914400" y="2057400"/>
            <a:ext cx="4267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975" indent="-53975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3200">
                <a:solidFill>
                  <a:srgbClr val="FFFFFF"/>
                </a:solidFill>
                <a:latin typeface="Calibri" panose="020F0502020204030204" pitchFamily="34" charset="0"/>
              </a:rPr>
              <a:t>Kebanyakan orang lebih menyukai memperoleh informasi melalui face to face, terutama dari atasannya langsung.</a:t>
            </a:r>
          </a:p>
        </p:txBody>
      </p:sp>
      <p:pic>
        <p:nvPicPr>
          <p:cNvPr id="11" name="Picture 10" descr="00048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812361"/>
            <a:ext cx="2819400" cy="4327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D55CCF29-3F88-429B-8FC2-24358D8F0E4D}" type="slidenum">
              <a:rPr lang="en-US" altLang="id-ID" sz="1200">
                <a:solidFill>
                  <a:srgbClr val="FFFFFF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id-ID" sz="12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990600" y="1244600"/>
            <a:ext cx="63992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MANFAAT KOMUNIKASI FACE 2 FACE</a:t>
            </a:r>
          </a:p>
        </p:txBody>
      </p:sp>
      <p:sp>
        <p:nvSpPr>
          <p:cNvPr id="105476" name="Rectangle 3"/>
          <p:cNvSpPr txBox="1">
            <a:spLocks noChangeArrowheads="1"/>
          </p:cNvSpPr>
          <p:nvPr/>
        </p:nvSpPr>
        <p:spPr bwMode="auto">
          <a:xfrm>
            <a:off x="914400" y="2286000"/>
            <a:ext cx="7772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altLang="en-US" sz="2800">
                <a:solidFill>
                  <a:srgbClr val="FFFFFF"/>
                </a:solidFill>
                <a:latin typeface="Calibri" panose="020F0502020204030204" pitchFamily="34" charset="0"/>
              </a:rPr>
              <a:t>Membuka two-way communication 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altLang="en-US" sz="2800">
                <a:solidFill>
                  <a:srgbClr val="FFFFFF"/>
                </a:solidFill>
                <a:latin typeface="Calibri" panose="020F0502020204030204" pitchFamily="34" charset="0"/>
              </a:rPr>
              <a:t>Memungkinkan respon cepat terhadap kesalahan interpretasi dan feedback, maupun lainnya.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altLang="en-US" sz="2800">
                <a:solidFill>
                  <a:srgbClr val="FFFFFF"/>
                </a:solidFill>
                <a:latin typeface="Calibri" panose="020F0502020204030204" pitchFamily="34" charset="0"/>
              </a:rPr>
              <a:t>Keunggulan tercipta jika dapat mengatur intonasi suara dan </a:t>
            </a:r>
            <a:r>
              <a:rPr lang="en-US" altLang="en-US" sz="2800" i="1">
                <a:solidFill>
                  <a:srgbClr val="FFFFFF"/>
                </a:solidFill>
                <a:latin typeface="Calibri" panose="020F0502020204030204" pitchFamily="34" charset="0"/>
              </a:rPr>
              <a:t>body language </a:t>
            </a:r>
            <a:r>
              <a:rPr lang="en-US" altLang="en-US" sz="2800">
                <a:solidFill>
                  <a:srgbClr val="FFFFFF"/>
                </a:solidFill>
                <a:latin typeface="Calibri" panose="020F0502020204030204" pitchFamily="34" charset="0"/>
              </a:rPr>
              <a:t>dengan baik.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609600" y="1295400"/>
            <a:ext cx="7953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Kapan KOMUNIKASI FACE 2 FACE diperlukan ?</a:t>
            </a:r>
          </a:p>
        </p:txBody>
      </p:sp>
      <p:sp>
        <p:nvSpPr>
          <p:cNvPr id="106499" name="Rectangle 3"/>
          <p:cNvSpPr txBox="1">
            <a:spLocks noChangeArrowheads="1"/>
          </p:cNvSpPr>
          <p:nvPr/>
        </p:nvSpPr>
        <p:spPr bwMode="auto">
          <a:xfrm>
            <a:off x="762000" y="2286000"/>
            <a:ext cx="7772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en-US" altLang="en-US" sz="2800">
                <a:solidFill>
                  <a:srgbClr val="FFFFFF"/>
                </a:solidFill>
                <a:latin typeface="Calibri" panose="020F0502020204030204" pitchFamily="34" charset="0"/>
              </a:rPr>
              <a:t>Ketika harus berbagi informasi penting 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en-US" altLang="en-US" sz="2800">
                <a:solidFill>
                  <a:srgbClr val="FFFFFF"/>
                </a:solidFill>
                <a:latin typeface="Calibri" panose="020F0502020204030204" pitchFamily="34" charset="0"/>
              </a:rPr>
              <a:t>Ketika mengevaluasi kinerja &amp; memberi feedback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en-US" altLang="en-US" sz="2800">
                <a:solidFill>
                  <a:srgbClr val="FFFFFF"/>
                </a:solidFill>
                <a:latin typeface="Calibri" panose="020F0502020204030204" pitchFamily="34" charset="0"/>
              </a:rPr>
              <a:t>Ketika informasi yang disampaikan membutuhkan respon segera 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en-US" altLang="en-US" sz="2800">
                <a:solidFill>
                  <a:srgbClr val="FFFFFF"/>
                </a:solidFill>
                <a:latin typeface="Calibri" panose="020F0502020204030204" pitchFamily="34" charset="0"/>
              </a:rPr>
              <a:t>Ketika membutuhkan jawaban langsung dan segera </a:t>
            </a:r>
          </a:p>
        </p:txBody>
      </p:sp>
      <p:sp>
        <p:nvSpPr>
          <p:cNvPr id="106500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3A86586E-71CB-4822-981E-E354B3C98688}" type="slidenum">
              <a:rPr lang="en-US" altLang="id-ID" sz="1200">
                <a:solidFill>
                  <a:srgbClr val="FFFFFF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id-ID" sz="12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1141413" y="6400800"/>
            <a:ext cx="4916487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1AB1335A-9795-48B0-B118-0A3F5CABCF36}" type="slidenum">
              <a:rPr lang="en-US" altLang="id-ID" sz="1200">
                <a:solidFill>
                  <a:srgbClr val="FFFFFF"/>
                </a:solidFill>
                <a:latin typeface="Times New Roman" panose="02020603050405020304" pitchFamily="18" charset="0"/>
              </a:rPr>
              <a:pPr algn="l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id-ID" sz="12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8547" name="TextBox 5"/>
          <p:cNvSpPr txBox="1">
            <a:spLocks noChangeArrowheads="1"/>
          </p:cNvSpPr>
          <p:nvPr/>
        </p:nvSpPr>
        <p:spPr bwMode="auto">
          <a:xfrm>
            <a:off x="533400" y="1295400"/>
            <a:ext cx="533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2800">
                <a:solidFill>
                  <a:srgbClr val="FFFFFF"/>
                </a:solidFill>
                <a:latin typeface="Arial Rounded MT Bold" panose="020F0704030504030204" pitchFamily="34" charset="0"/>
              </a:rPr>
              <a:t>Yang </a:t>
            </a:r>
            <a:r>
              <a:rPr lang="en-US" altLang="id-ID" sz="2800">
                <a:solidFill>
                  <a:srgbClr val="FFFF00"/>
                </a:solidFill>
                <a:latin typeface="Arial Rounded MT Bold" panose="020F0704030504030204" pitchFamily="34" charset="0"/>
              </a:rPr>
              <a:t>HARUS DILAKUKAN </a:t>
            </a:r>
            <a:r>
              <a:rPr lang="en-US" altLang="id-ID" sz="2800">
                <a:solidFill>
                  <a:srgbClr val="FFFFFF"/>
                </a:solidFill>
                <a:latin typeface="Arial Rounded MT Bold" panose="020F0704030504030204" pitchFamily="34" charset="0"/>
              </a:rPr>
              <a:t>ketika face 2 face : </a:t>
            </a:r>
          </a:p>
        </p:txBody>
      </p:sp>
      <p:sp>
        <p:nvSpPr>
          <p:cNvPr id="108548" name="Rectangle 3"/>
          <p:cNvSpPr txBox="1">
            <a:spLocks noChangeArrowheads="1"/>
          </p:cNvSpPr>
          <p:nvPr/>
        </p:nvSpPr>
        <p:spPr bwMode="auto">
          <a:xfrm>
            <a:off x="609600" y="2514600"/>
            <a:ext cx="7543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altLang="en-US" sz="2800">
                <a:solidFill>
                  <a:srgbClr val="FFFFFF"/>
                </a:solidFill>
                <a:latin typeface="Calibri" panose="020F0502020204030204" pitchFamily="34" charset="0"/>
              </a:rPr>
              <a:t>beri atensi penuh pada lawan bicara, anda harus mendengarkan sungguh-sungguh.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altLang="en-US" sz="2800">
                <a:solidFill>
                  <a:srgbClr val="FFFFFF"/>
                </a:solidFill>
                <a:latin typeface="Calibri" panose="020F0502020204030204" pitchFamily="34" charset="0"/>
              </a:rPr>
              <a:t>beri lawan bicara informasi yang komprehensif, jujur, langsung. 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altLang="en-US" sz="2800">
                <a:solidFill>
                  <a:srgbClr val="FFFFFF"/>
                </a:solidFill>
                <a:latin typeface="Calibri" panose="020F0502020204030204" pitchFamily="34" charset="0"/>
              </a:rPr>
              <a:t>perlakukan ide dan perhatian lawan bicara sebagai sesuatu yang kritis dan serius.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1141413" y="6400800"/>
            <a:ext cx="4916487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98EBC9F4-B764-4BAF-B18C-F077CB10D848}" type="slidenum">
              <a:rPr lang="en-US" altLang="id-ID" sz="1200">
                <a:solidFill>
                  <a:srgbClr val="FFFFFF"/>
                </a:solidFill>
                <a:latin typeface="Times New Roman" panose="02020603050405020304" pitchFamily="18" charset="0"/>
              </a:rPr>
              <a:pPr algn="l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id-ID" sz="12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251075"/>
            <a:ext cx="8077200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1313" indent="-341313" eaLnBrk="1" hangingPunct="1">
              <a:buFont typeface="Wingdings" pitchFamily="2" charset="2"/>
              <a:buChar char="§"/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JANGAN</a:t>
            </a:r>
            <a:r>
              <a:rPr lang="en-US" sz="2800" dirty="0">
                <a:solidFill>
                  <a:prstClr val="white"/>
                </a:solidFill>
                <a:cs typeface="Arial" charset="0"/>
              </a:rPr>
              <a:t> – </a:t>
            </a:r>
            <a:r>
              <a:rPr lang="en-US" sz="2800" dirty="0" err="1">
                <a:solidFill>
                  <a:prstClr val="white"/>
                </a:solidFill>
                <a:cs typeface="Arial" charset="0"/>
              </a:rPr>
              <a:t>mengatakan</a:t>
            </a:r>
            <a:r>
              <a:rPr lang="en-US" sz="2800" dirty="0">
                <a:solidFill>
                  <a:prstClr val="white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cs typeface="Arial" charset="0"/>
              </a:rPr>
              <a:t>pada</a:t>
            </a:r>
            <a:r>
              <a:rPr lang="en-US" sz="2800" dirty="0">
                <a:solidFill>
                  <a:prstClr val="white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cs typeface="Arial" charset="0"/>
              </a:rPr>
              <a:t>lawan</a:t>
            </a:r>
            <a:r>
              <a:rPr lang="en-US" sz="2800" dirty="0">
                <a:solidFill>
                  <a:prstClr val="white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cs typeface="Arial" charset="0"/>
              </a:rPr>
              <a:t>bicara</a:t>
            </a:r>
            <a:r>
              <a:rPr lang="en-US" sz="2800" dirty="0">
                <a:solidFill>
                  <a:prstClr val="white"/>
                </a:solidFill>
                <a:cs typeface="Arial" charset="0"/>
              </a:rPr>
              <a:t> </a:t>
            </a:r>
            <a:r>
              <a:rPr lang="en-US" altLang="en-US" sz="2800" dirty="0">
                <a:solidFill>
                  <a:prstClr val="white"/>
                </a:solidFill>
                <a:cs typeface="Arial" charset="0"/>
              </a:rPr>
              <a:t>“APA”, </a:t>
            </a:r>
            <a:r>
              <a:rPr lang="en-US" altLang="en-US" sz="2800" dirty="0" err="1">
                <a:solidFill>
                  <a:prstClr val="white"/>
                </a:solidFill>
                <a:cs typeface="Arial" charset="0"/>
              </a:rPr>
              <a:t>tapi</a:t>
            </a:r>
            <a:r>
              <a:rPr lang="en-US" altLang="en-US" sz="2800" dirty="0">
                <a:solidFill>
                  <a:prstClr val="white"/>
                </a:solidFill>
                <a:cs typeface="Arial" charset="0"/>
              </a:rPr>
              <a:t> </a:t>
            </a:r>
            <a:r>
              <a:rPr lang="en-US" altLang="en-US" sz="2800" dirty="0" err="1">
                <a:solidFill>
                  <a:prstClr val="white"/>
                </a:solidFill>
                <a:cs typeface="Arial" charset="0"/>
              </a:rPr>
              <a:t>katakan</a:t>
            </a:r>
            <a:r>
              <a:rPr lang="en-US" altLang="en-US" sz="2800" dirty="0">
                <a:solidFill>
                  <a:prstClr val="white"/>
                </a:solidFill>
                <a:cs typeface="Arial" charset="0"/>
              </a:rPr>
              <a:t> “</a:t>
            </a:r>
            <a:r>
              <a:rPr lang="en-US" altLang="en-US" sz="2800" dirty="0" err="1">
                <a:solidFill>
                  <a:prstClr val="white"/>
                </a:solidFill>
                <a:cs typeface="Arial" charset="0"/>
              </a:rPr>
              <a:t>Kenapa</a:t>
            </a:r>
            <a:r>
              <a:rPr lang="en-US" altLang="en-US" sz="2800" dirty="0">
                <a:solidFill>
                  <a:prstClr val="white"/>
                </a:solidFill>
                <a:cs typeface="Arial" charset="0"/>
              </a:rPr>
              <a:t> &amp; </a:t>
            </a:r>
            <a:r>
              <a:rPr lang="en-US" altLang="en-US" sz="2800" dirty="0" err="1">
                <a:solidFill>
                  <a:prstClr val="white"/>
                </a:solidFill>
                <a:cs typeface="Arial" charset="0"/>
              </a:rPr>
              <a:t>Bagaimana</a:t>
            </a:r>
            <a:r>
              <a:rPr lang="en-US" altLang="en-US" sz="2800" dirty="0">
                <a:solidFill>
                  <a:prstClr val="white"/>
                </a:solidFill>
                <a:cs typeface="Arial" charset="0"/>
              </a:rPr>
              <a:t>” </a:t>
            </a:r>
          </a:p>
          <a:p>
            <a:pPr marL="341313" indent="-341313" eaLnBrk="1" hangingPunct="1">
              <a:buFont typeface="Wingdings" pitchFamily="2" charset="2"/>
              <a:buChar char="§"/>
              <a:defRPr/>
            </a:pPr>
            <a:endParaRPr lang="en-US" altLang="en-US" sz="2800" dirty="0">
              <a:solidFill>
                <a:prstClr val="white"/>
              </a:solidFill>
              <a:cs typeface="Arial" charset="0"/>
            </a:endParaRPr>
          </a:p>
          <a:p>
            <a:pPr marL="341313" indent="-341313" eaLnBrk="1" hangingPunct="1">
              <a:buFont typeface="Wingdings" pitchFamily="2" charset="2"/>
              <a:buChar char="§"/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JANGAN</a:t>
            </a:r>
            <a:r>
              <a:rPr lang="en-US" sz="2800" dirty="0">
                <a:solidFill>
                  <a:prstClr val="white"/>
                </a:solidFill>
                <a:cs typeface="Arial" charset="0"/>
              </a:rPr>
              <a:t> – </a:t>
            </a:r>
            <a:r>
              <a:rPr lang="en-US" sz="2800" dirty="0" err="1">
                <a:solidFill>
                  <a:prstClr val="white"/>
                </a:solidFill>
                <a:cs typeface="Arial" charset="0"/>
              </a:rPr>
              <a:t>membuat</a:t>
            </a:r>
            <a:r>
              <a:rPr lang="en-US" sz="2800" dirty="0">
                <a:solidFill>
                  <a:prstClr val="white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cs typeface="Arial" charset="0"/>
              </a:rPr>
              <a:t>pembicaraan</a:t>
            </a:r>
            <a:r>
              <a:rPr lang="en-US" sz="2800" dirty="0">
                <a:solidFill>
                  <a:prstClr val="white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cs typeface="Arial" charset="0"/>
              </a:rPr>
              <a:t>satu</a:t>
            </a:r>
            <a:r>
              <a:rPr lang="en-US" sz="2800" dirty="0">
                <a:solidFill>
                  <a:prstClr val="white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cs typeface="Arial" charset="0"/>
              </a:rPr>
              <a:t>arah</a:t>
            </a:r>
            <a:r>
              <a:rPr lang="en-US" sz="2800" dirty="0">
                <a:solidFill>
                  <a:prstClr val="white"/>
                </a:solidFill>
                <a:cs typeface="Arial" charset="0"/>
              </a:rPr>
              <a:t>, </a:t>
            </a:r>
            <a:r>
              <a:rPr lang="en-US" sz="2800" dirty="0" err="1">
                <a:solidFill>
                  <a:prstClr val="white"/>
                </a:solidFill>
                <a:cs typeface="Arial" charset="0"/>
              </a:rPr>
              <a:t>pancing</a:t>
            </a:r>
            <a:r>
              <a:rPr lang="en-US" sz="2800" dirty="0">
                <a:solidFill>
                  <a:prstClr val="white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cs typeface="Arial" charset="0"/>
              </a:rPr>
              <a:t>respon</a:t>
            </a:r>
            <a:r>
              <a:rPr lang="en-US" sz="2800" dirty="0">
                <a:solidFill>
                  <a:prstClr val="white"/>
                </a:solidFill>
                <a:cs typeface="Arial" charset="0"/>
              </a:rPr>
              <a:t>, </a:t>
            </a:r>
            <a:r>
              <a:rPr lang="en-US" sz="2800" dirty="0" err="1">
                <a:solidFill>
                  <a:prstClr val="white"/>
                </a:solidFill>
                <a:cs typeface="Arial" charset="0"/>
              </a:rPr>
              <a:t>diskusi</a:t>
            </a:r>
            <a:r>
              <a:rPr lang="en-US" sz="2800" dirty="0">
                <a:solidFill>
                  <a:prstClr val="white"/>
                </a:solidFill>
                <a:cs typeface="Arial" charset="0"/>
              </a:rPr>
              <a:t>, </a:t>
            </a:r>
            <a:r>
              <a:rPr lang="en-US" sz="2800" dirty="0" err="1">
                <a:solidFill>
                  <a:prstClr val="white"/>
                </a:solidFill>
                <a:cs typeface="Arial" charset="0"/>
              </a:rPr>
              <a:t>dan</a:t>
            </a:r>
            <a:r>
              <a:rPr lang="en-US" sz="2800" dirty="0">
                <a:solidFill>
                  <a:prstClr val="white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cs typeface="Arial" charset="0"/>
              </a:rPr>
              <a:t>lakukan</a:t>
            </a:r>
            <a:r>
              <a:rPr lang="en-US" sz="2800" dirty="0">
                <a:solidFill>
                  <a:prstClr val="white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cs typeface="Arial" charset="0"/>
              </a:rPr>
              <a:t>sedikit</a:t>
            </a:r>
            <a:r>
              <a:rPr lang="en-US" sz="2800" dirty="0">
                <a:solidFill>
                  <a:prstClr val="white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cs typeface="Arial" charset="0"/>
              </a:rPr>
              <a:t>debat</a:t>
            </a:r>
            <a:r>
              <a:rPr lang="en-US" sz="2800" dirty="0">
                <a:solidFill>
                  <a:prstClr val="white"/>
                </a:solidFill>
                <a:cs typeface="Arial" charset="0"/>
              </a:rPr>
              <a:t>. </a:t>
            </a:r>
          </a:p>
          <a:p>
            <a:pPr marL="341313" indent="-341313" eaLnBrk="1" hangingPunct="1">
              <a:buFont typeface="Wingdings" pitchFamily="2" charset="2"/>
              <a:buChar char="§"/>
              <a:defRPr/>
            </a:pPr>
            <a:endParaRPr lang="en-US" sz="2800" dirty="0">
              <a:solidFill>
                <a:prstClr val="white"/>
              </a:solidFill>
              <a:cs typeface="Arial" charset="0"/>
            </a:endParaRPr>
          </a:p>
          <a:p>
            <a:pPr marL="341313" indent="-341313" eaLnBrk="1" hangingPunct="1">
              <a:buFont typeface="Wingdings" pitchFamily="2" charset="2"/>
              <a:buChar char="§"/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JANGAN</a:t>
            </a:r>
            <a:r>
              <a:rPr lang="en-US" sz="2800" dirty="0">
                <a:solidFill>
                  <a:prstClr val="white"/>
                </a:solidFill>
                <a:cs typeface="Arial" charset="0"/>
              </a:rPr>
              <a:t> – </a:t>
            </a:r>
            <a:r>
              <a:rPr lang="en-US" sz="2800" dirty="0" err="1">
                <a:solidFill>
                  <a:prstClr val="white"/>
                </a:solidFill>
                <a:cs typeface="Arial" charset="0"/>
              </a:rPr>
              <a:t>menjawab</a:t>
            </a:r>
            <a:r>
              <a:rPr lang="en-US" sz="2800" dirty="0">
                <a:solidFill>
                  <a:prstClr val="white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cs typeface="Arial" charset="0"/>
              </a:rPr>
              <a:t>telepon</a:t>
            </a:r>
            <a:r>
              <a:rPr lang="en-US" sz="2800" dirty="0">
                <a:solidFill>
                  <a:prstClr val="white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cs typeface="Arial" charset="0"/>
              </a:rPr>
              <a:t>atau</a:t>
            </a:r>
            <a:r>
              <a:rPr lang="en-US" sz="2800" dirty="0">
                <a:solidFill>
                  <a:prstClr val="white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cs typeface="Arial" charset="0"/>
              </a:rPr>
              <a:t>melakukan</a:t>
            </a:r>
            <a:r>
              <a:rPr lang="en-US" sz="2800" dirty="0">
                <a:solidFill>
                  <a:prstClr val="white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cs typeface="Arial" charset="0"/>
              </a:rPr>
              <a:t>panggilan</a:t>
            </a:r>
            <a:r>
              <a:rPr lang="en-US" sz="2800" dirty="0">
                <a:solidFill>
                  <a:prstClr val="white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cs typeface="Arial" charset="0"/>
              </a:rPr>
              <a:t>telepon</a:t>
            </a:r>
            <a:r>
              <a:rPr lang="en-US" sz="2800" dirty="0">
                <a:solidFill>
                  <a:prstClr val="white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cs typeface="Arial" charset="0"/>
              </a:rPr>
              <a:t>ketika</a:t>
            </a:r>
            <a:r>
              <a:rPr lang="en-US" sz="2800" dirty="0">
                <a:solidFill>
                  <a:prstClr val="white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cs typeface="Arial" charset="0"/>
              </a:rPr>
              <a:t>seseorang</a:t>
            </a:r>
            <a:r>
              <a:rPr lang="en-US" sz="2800" dirty="0">
                <a:solidFill>
                  <a:prstClr val="white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cs typeface="Arial" charset="0"/>
              </a:rPr>
              <a:t>di</a:t>
            </a:r>
            <a:r>
              <a:rPr lang="en-US" sz="2800" dirty="0">
                <a:solidFill>
                  <a:prstClr val="white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cs typeface="Arial" charset="0"/>
              </a:rPr>
              <a:t>kantor</a:t>
            </a:r>
            <a:r>
              <a:rPr lang="en-US" sz="2800" dirty="0">
                <a:solidFill>
                  <a:prstClr val="white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cs typeface="Arial" charset="0"/>
              </a:rPr>
              <a:t>anda</a:t>
            </a:r>
            <a:r>
              <a:rPr lang="en-US" sz="2800" dirty="0">
                <a:solidFill>
                  <a:prstClr val="white"/>
                </a:solidFill>
                <a:cs typeface="Arial" charset="0"/>
              </a:rPr>
              <a:t>.</a:t>
            </a:r>
          </a:p>
        </p:txBody>
      </p:sp>
      <p:sp>
        <p:nvSpPr>
          <p:cNvPr id="109572" name="TextBox 5"/>
          <p:cNvSpPr txBox="1">
            <a:spLocks noChangeArrowheads="1"/>
          </p:cNvSpPr>
          <p:nvPr/>
        </p:nvSpPr>
        <p:spPr bwMode="auto">
          <a:xfrm>
            <a:off x="609600" y="1179513"/>
            <a:ext cx="5334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2800">
                <a:solidFill>
                  <a:srgbClr val="FFFFFF"/>
                </a:solidFill>
                <a:latin typeface="Arial Rounded MT Bold" panose="020F0704030504030204" pitchFamily="34" charset="0"/>
              </a:rPr>
              <a:t>Yang </a:t>
            </a:r>
            <a:r>
              <a:rPr lang="en-US" altLang="id-ID" sz="2800">
                <a:solidFill>
                  <a:srgbClr val="FFFF00"/>
                </a:solidFill>
                <a:latin typeface="Arial Rounded MT Bold" panose="020F0704030504030204" pitchFamily="34" charset="0"/>
              </a:rPr>
              <a:t>HARUS DIHINDARI </a:t>
            </a:r>
            <a:r>
              <a:rPr lang="en-US" altLang="id-ID" sz="2800">
                <a:solidFill>
                  <a:srgbClr val="FFFFFF"/>
                </a:solidFill>
                <a:latin typeface="Arial Rounded MT Bold" panose="020F0704030504030204" pitchFamily="34" charset="0"/>
              </a:rPr>
              <a:t>ketika face 2 face :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1141413" y="6400800"/>
            <a:ext cx="4916487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56ABFC49-DAF6-4253-829A-0D877500B045}" type="slidenum">
              <a:rPr lang="en-US" altLang="id-ID" sz="1200">
                <a:solidFill>
                  <a:srgbClr val="FFFFFF"/>
                </a:solidFill>
                <a:latin typeface="Times New Roman" panose="02020603050405020304" pitchFamily="18" charset="0"/>
              </a:rPr>
              <a:pPr algn="l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id-ID" sz="12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905000"/>
            <a:ext cx="7467600" cy="2678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1313" indent="-341313" eaLnBrk="1" hangingPunct="1">
              <a:buFont typeface="Wingdings" pitchFamily="2" charset="2"/>
              <a:buChar char="§"/>
              <a:defRPr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JANGAN</a:t>
            </a:r>
            <a:r>
              <a:rPr lang="en-US" sz="2800">
                <a:solidFill>
                  <a:prstClr val="white"/>
                </a:solidFill>
                <a:cs typeface="Arial" charset="0"/>
              </a:rPr>
              <a:t> – terlalu lama menjawab (memberi </a:t>
            </a:r>
            <a:r>
              <a:rPr lang="en-US" altLang="en-US" sz="2800">
                <a:solidFill>
                  <a:prstClr val="white"/>
                </a:solidFill>
                <a:cs typeface="Arial" charset="0"/>
              </a:rPr>
              <a:t>feedback), peroleh informasi secepatnya.</a:t>
            </a:r>
          </a:p>
          <a:p>
            <a:pPr marL="341313" indent="-341313" eaLnBrk="1" hangingPunct="1">
              <a:buFont typeface="Wingdings" pitchFamily="2" charset="2"/>
              <a:buChar char="§"/>
              <a:defRPr/>
            </a:pPr>
            <a:endParaRPr lang="en-US" altLang="en-US" sz="2800">
              <a:solidFill>
                <a:prstClr val="white"/>
              </a:solidFill>
              <a:cs typeface="Arial" charset="0"/>
            </a:endParaRPr>
          </a:p>
          <a:p>
            <a:pPr marL="341313" indent="-341313" eaLnBrk="1" hangingPunct="1">
              <a:buFont typeface="Wingdings" pitchFamily="2" charset="2"/>
              <a:buChar char="§"/>
              <a:defRPr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JANGAN</a:t>
            </a:r>
            <a:r>
              <a:rPr lang="en-US" sz="2800">
                <a:solidFill>
                  <a:prstClr val="white"/>
                </a:solidFill>
                <a:cs typeface="Arial" charset="0"/>
              </a:rPr>
              <a:t> – menyembunyikan </a:t>
            </a:r>
            <a:r>
              <a:rPr lang="en-US" altLang="en-US" sz="2800" i="1">
                <a:solidFill>
                  <a:prstClr val="white"/>
                </a:solidFill>
                <a:cs typeface="Arial" charset="0"/>
              </a:rPr>
              <a:t>bad news</a:t>
            </a:r>
            <a:r>
              <a:rPr lang="en-US" altLang="en-US" sz="2800">
                <a:solidFill>
                  <a:prstClr val="white"/>
                </a:solidFill>
                <a:cs typeface="Arial" charset="0"/>
              </a:rPr>
              <a:t>. Perlakukan lawan bicara anda sebagai orang dewasa, mereka ingin mendengar kebenaran. </a:t>
            </a:r>
            <a:endParaRPr lang="en-US" sz="2800">
              <a:solidFill>
                <a:prstClr val="white"/>
              </a:solidFill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71F1250F-0524-43C5-ABED-10D4B680E6D5}" type="slidenum">
              <a:rPr lang="en-US" altLang="id-ID" sz="1200">
                <a:solidFill>
                  <a:srgbClr val="FFFFFF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id-ID" sz="12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1619" name="Rectangle 3"/>
          <p:cNvSpPr txBox="1">
            <a:spLocks noChangeArrowheads="1"/>
          </p:cNvSpPr>
          <p:nvPr/>
        </p:nvSpPr>
        <p:spPr bwMode="auto">
          <a:xfrm>
            <a:off x="990600" y="2286000"/>
            <a:ext cx="32766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en-US" altLang="en-US" sz="2800">
                <a:solidFill>
                  <a:srgbClr val="FFFFFF"/>
                </a:solidFill>
                <a:latin typeface="Arial" panose="020B0604020202020204" pitchFamily="34" charset="0"/>
              </a:rPr>
              <a:t>Memo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en-US" altLang="en-US" sz="2800">
                <a:solidFill>
                  <a:srgbClr val="FFFFFF"/>
                </a:solidFill>
                <a:latin typeface="Arial" panose="020B0604020202020204" pitchFamily="34" charset="0"/>
              </a:rPr>
              <a:t>Laporan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en-US" altLang="en-US" sz="2800">
                <a:solidFill>
                  <a:srgbClr val="FFFFFF"/>
                </a:solidFill>
                <a:latin typeface="Arial" panose="020B0604020202020204" pitchFamily="34" charset="0"/>
              </a:rPr>
              <a:t>Buletin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en-US" altLang="en-US" sz="2800">
                <a:solidFill>
                  <a:srgbClr val="FFFFFF"/>
                </a:solidFill>
                <a:latin typeface="Arial" panose="020B0604020202020204" pitchFamily="34" charset="0"/>
              </a:rPr>
              <a:t>Surat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en-US" altLang="en-US" sz="2800">
                <a:solidFill>
                  <a:srgbClr val="FFFFFF"/>
                </a:solidFill>
                <a:latin typeface="Arial" panose="020B0604020202020204" pitchFamily="34" charset="0"/>
              </a:rPr>
              <a:t>Koran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en-US" altLang="en-US" sz="2800">
                <a:solidFill>
                  <a:srgbClr val="FFFFFF"/>
                </a:solidFill>
                <a:latin typeface="Arial" panose="020B0604020202020204" pitchFamily="34" charset="0"/>
              </a:rPr>
              <a:t>Catatan kecil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1219200"/>
            <a:ext cx="5621338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6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charset="0"/>
              </a:rPr>
              <a:t>KOMUNIKASI TERTULIS</a:t>
            </a:r>
          </a:p>
        </p:txBody>
      </p:sp>
      <p:pic>
        <p:nvPicPr>
          <p:cNvPr id="7" name="Picture 6" descr="20851617.th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2362200"/>
            <a:ext cx="3296920" cy="3090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47788" y="1219200"/>
            <a:ext cx="6361112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40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rial" charset="0"/>
              </a:rPr>
              <a:t>GAYA BERKOMUNIKASI </a:t>
            </a:r>
          </a:p>
          <a:p>
            <a:pPr algn="ctr" eaLnBrk="1" hangingPunct="1">
              <a:defRPr/>
            </a:pPr>
            <a:r>
              <a:rPr lang="en-US" sz="40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rial" charset="0"/>
              </a:rPr>
              <a:t>INDIVIDU</a:t>
            </a:r>
            <a:endParaRPr lang="id-ID" sz="40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  <a:cs typeface="Arial" charset="0"/>
            </a:endParaRPr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733800"/>
            <a:ext cx="456882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512016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1141413" y="6400800"/>
            <a:ext cx="4916487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9B1223F6-BEB7-4DEA-9464-04620547BDE1}" type="slidenum">
              <a:rPr lang="en-US" altLang="id-ID" sz="1200">
                <a:solidFill>
                  <a:srgbClr val="FFFFFF"/>
                </a:solidFill>
                <a:latin typeface="Times New Roman" panose="02020603050405020304" pitchFamily="18" charset="0"/>
              </a:rPr>
              <a:pPr algn="l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id-ID" sz="12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524000"/>
            <a:ext cx="7772400" cy="3108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>
                <a:solidFill>
                  <a:srgbClr val="FFFF00"/>
                </a:solidFill>
                <a:cs typeface="Arial" charset="0"/>
              </a:rPr>
              <a:t>KEUNGGULAN :</a:t>
            </a:r>
          </a:p>
          <a:p>
            <a:pPr marL="395288" indent="-395288" eaLnBrk="1" hangingPunct="1">
              <a:buSzPct val="100000"/>
              <a:buFont typeface="Arial" pitchFamily="34" charset="0"/>
              <a:buChar char="•"/>
              <a:defRPr/>
            </a:pPr>
            <a:r>
              <a:rPr lang="en-US" sz="2800">
                <a:solidFill>
                  <a:prstClr val="white"/>
                </a:solidFill>
                <a:cs typeface="Arial" charset="0"/>
              </a:rPr>
              <a:t>Ada catatan permanen</a:t>
            </a:r>
          </a:p>
          <a:p>
            <a:pPr marL="395288" indent="-395288" eaLnBrk="1" hangingPunct="1">
              <a:buSzPct val="100000"/>
              <a:buFont typeface="Arial" pitchFamily="34" charset="0"/>
              <a:buChar char="•"/>
              <a:defRPr/>
            </a:pPr>
            <a:r>
              <a:rPr lang="en-US" sz="2800">
                <a:solidFill>
                  <a:prstClr val="white"/>
                </a:solidFill>
                <a:cs typeface="Arial" charset="0"/>
              </a:rPr>
              <a:t>Informasi dapat disimpan untuk jadi referensi di waktu mendatang</a:t>
            </a:r>
          </a:p>
          <a:p>
            <a:pPr marL="395288" indent="-395288" eaLnBrk="1" hangingPunct="1">
              <a:buSzPct val="100000"/>
              <a:buFont typeface="Arial" pitchFamily="34" charset="0"/>
              <a:buChar char="•"/>
              <a:defRPr/>
            </a:pPr>
            <a:r>
              <a:rPr lang="en-US" sz="2800">
                <a:solidFill>
                  <a:prstClr val="white"/>
                </a:solidFill>
                <a:cs typeface="Arial" charset="0"/>
              </a:rPr>
              <a:t>Mudah didistribusikan</a:t>
            </a:r>
          </a:p>
          <a:p>
            <a:pPr marL="395288" indent="-395288" eaLnBrk="1" hangingPunct="1">
              <a:buSzPct val="100000"/>
              <a:buFont typeface="Arial" pitchFamily="34" charset="0"/>
              <a:buChar char="•"/>
              <a:defRPr/>
            </a:pPr>
            <a:r>
              <a:rPr lang="en-US" sz="2800">
                <a:solidFill>
                  <a:prstClr val="white"/>
                </a:solidFill>
                <a:cs typeface="Arial" charset="0"/>
              </a:rPr>
              <a:t>Semua penerima menerima informasi yang sama</a:t>
            </a:r>
          </a:p>
          <a:p>
            <a:pPr marL="395288" indent="-395288" eaLnBrk="1" hangingPunct="1">
              <a:buSzPct val="100000"/>
              <a:buFont typeface="Arial" pitchFamily="34" charset="0"/>
              <a:buChar char="•"/>
              <a:defRPr/>
            </a:pPr>
            <a:r>
              <a:rPr lang="en-US" sz="2800">
                <a:solidFill>
                  <a:prstClr val="white"/>
                </a:solidFill>
                <a:cs typeface="Arial" charset="0"/>
              </a:rPr>
              <a:t>Dibutuhkan untuk urusan legal /dokumentasi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1141413" y="6400800"/>
            <a:ext cx="4916487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648A4F41-761A-44E5-9DD3-5CF6E679D5C0}" type="slidenum">
              <a:rPr lang="en-US" altLang="id-ID" sz="1200">
                <a:solidFill>
                  <a:srgbClr val="FFFFFF"/>
                </a:solidFill>
                <a:latin typeface="Times New Roman" panose="02020603050405020304" pitchFamily="18" charset="0"/>
              </a:rPr>
              <a:pPr algn="l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id-ID" sz="12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524000"/>
            <a:ext cx="7772400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>
                <a:solidFill>
                  <a:srgbClr val="FFFF00"/>
                </a:solidFill>
                <a:cs typeface="Arial" charset="0"/>
              </a:rPr>
              <a:t>KELEMAHAN :</a:t>
            </a:r>
          </a:p>
          <a:p>
            <a:pPr marL="350838" indent="-350838" eaLnBrk="1" hangingPunct="1">
              <a:buSzPct val="100000"/>
              <a:buFont typeface="Arial" pitchFamily="34" charset="0"/>
              <a:buChar char="•"/>
              <a:defRPr/>
            </a:pPr>
            <a:r>
              <a:rPr lang="en-US" sz="2800">
                <a:solidFill>
                  <a:prstClr val="white"/>
                </a:solidFill>
                <a:cs typeface="Arial" charset="0"/>
              </a:rPr>
              <a:t>Kesannya terlalu formal, jika menyangkut urusan pribadi</a:t>
            </a:r>
          </a:p>
          <a:p>
            <a:pPr marL="350838" indent="-350838" eaLnBrk="1" hangingPunct="1">
              <a:buSzPct val="100000"/>
              <a:buFont typeface="Arial" pitchFamily="34" charset="0"/>
              <a:buChar char="•"/>
              <a:defRPr/>
            </a:pPr>
            <a:r>
              <a:rPr lang="en-US" sz="2800">
                <a:solidFill>
                  <a:prstClr val="white"/>
                </a:solidFill>
                <a:cs typeface="Arial" charset="0"/>
              </a:rPr>
              <a:t>Harus ditulis dengan baik dan ringkas </a:t>
            </a:r>
          </a:p>
          <a:p>
            <a:pPr marL="350838" indent="-350838" eaLnBrk="1" hangingPunct="1">
              <a:buSzPct val="100000"/>
              <a:buFont typeface="Arial" pitchFamily="34" charset="0"/>
              <a:buChar char="•"/>
              <a:defRPr/>
            </a:pPr>
            <a:r>
              <a:rPr lang="en-US" sz="2800">
                <a:solidFill>
                  <a:prstClr val="white"/>
                </a:solidFill>
                <a:cs typeface="Arial" charset="0"/>
              </a:rPr>
              <a:t>Makan waktu </a:t>
            </a:r>
          </a:p>
          <a:p>
            <a:pPr marL="350838" indent="-350838" eaLnBrk="1" hangingPunct="1">
              <a:buSzPct val="100000"/>
              <a:buFont typeface="Arial" pitchFamily="34" charset="0"/>
              <a:buChar char="•"/>
              <a:defRPr/>
            </a:pPr>
            <a:r>
              <a:rPr lang="en-US" sz="2800">
                <a:solidFill>
                  <a:prstClr val="white"/>
                </a:solidFill>
                <a:cs typeface="Arial" charset="0"/>
              </a:rPr>
              <a:t>Feedback lamban</a:t>
            </a:r>
          </a:p>
          <a:p>
            <a:pPr marL="350838" indent="-350838" eaLnBrk="1" hangingPunct="1">
              <a:buSzPct val="100000"/>
              <a:buFont typeface="Arial" pitchFamily="34" charset="0"/>
              <a:buChar char="•"/>
              <a:defRPr/>
            </a:pPr>
            <a:r>
              <a:rPr lang="en-US" sz="2800">
                <a:solidFill>
                  <a:prstClr val="white"/>
                </a:solidFill>
                <a:cs typeface="Arial" charset="0"/>
              </a:rPr>
              <a:t>Tidak dapat dipastikan interpretasi pembacanya</a:t>
            </a:r>
          </a:p>
          <a:p>
            <a:pPr marL="341313" indent="-341313" eaLnBrk="1" hangingPunct="1">
              <a:buSzPct val="100000"/>
              <a:buFont typeface="Arial" pitchFamily="34" charset="0"/>
              <a:buChar char="•"/>
              <a:defRPr/>
            </a:pPr>
            <a:r>
              <a:rPr lang="en-US" sz="2800">
                <a:solidFill>
                  <a:prstClr val="white"/>
                </a:solidFill>
                <a:cs typeface="Arial" charset="0"/>
              </a:rPr>
              <a:t>Belum tentu langsung dibaca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1141413" y="6400800"/>
            <a:ext cx="4916487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D8CEE4F6-EAEC-4EE5-BAF3-BD7BBD26BCEA}" type="slidenum">
              <a:rPr lang="en-US" altLang="id-ID" sz="1200">
                <a:solidFill>
                  <a:srgbClr val="FFFFFF"/>
                </a:solidFill>
                <a:latin typeface="Times New Roman" panose="02020603050405020304" pitchFamily="18" charset="0"/>
              </a:rPr>
              <a:pPr algn="l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id-ID" sz="12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4691" name="TextBox 8"/>
          <p:cNvSpPr txBox="1">
            <a:spLocks noChangeArrowheads="1"/>
          </p:cNvSpPr>
          <p:nvPr/>
        </p:nvSpPr>
        <p:spPr bwMode="auto">
          <a:xfrm>
            <a:off x="609600" y="1143000"/>
            <a:ext cx="6477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2800">
                <a:solidFill>
                  <a:srgbClr val="FFFFFF"/>
                </a:solidFill>
                <a:latin typeface="Arial Rounded MT Bold" panose="020F0704030504030204" pitchFamily="34" charset="0"/>
              </a:rPr>
              <a:t>Yang </a:t>
            </a:r>
            <a:r>
              <a:rPr lang="en-US" altLang="id-ID" sz="2800">
                <a:solidFill>
                  <a:srgbClr val="FFFF00"/>
                </a:solidFill>
                <a:latin typeface="Arial Rounded MT Bold" panose="020F0704030504030204" pitchFamily="34" charset="0"/>
              </a:rPr>
              <a:t>harus dilakukan </a:t>
            </a:r>
            <a:r>
              <a:rPr lang="en-US" altLang="id-ID" sz="2800">
                <a:solidFill>
                  <a:srgbClr val="FFFFFF"/>
                </a:solidFill>
                <a:latin typeface="Arial Rounded MT Bold" panose="020F0704030504030204" pitchFamily="34" charset="0"/>
              </a:rPr>
              <a:t>dalam komunikasi tulis </a:t>
            </a:r>
          </a:p>
        </p:txBody>
      </p:sp>
      <p:sp>
        <p:nvSpPr>
          <p:cNvPr id="114692" name="TextBox 9"/>
          <p:cNvSpPr txBox="1">
            <a:spLocks noChangeArrowheads="1"/>
          </p:cNvSpPr>
          <p:nvPr/>
        </p:nvSpPr>
        <p:spPr bwMode="auto">
          <a:xfrm>
            <a:off x="533400" y="2514600"/>
            <a:ext cx="81534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95288" indent="-395288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</a:pPr>
            <a:r>
              <a:rPr lang="en-US" altLang="id-ID" sz="2800">
                <a:solidFill>
                  <a:srgbClr val="FFFFFF"/>
                </a:solidFill>
                <a:latin typeface="Calibri" panose="020F0502020204030204" pitchFamily="34" charset="0"/>
              </a:rPr>
              <a:t>Sadarilah, biasanya tidak langsung dibaca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</a:pPr>
            <a:r>
              <a:rPr lang="en-US" altLang="id-ID" sz="2800">
                <a:solidFill>
                  <a:srgbClr val="FFFFFF"/>
                </a:solidFill>
                <a:latin typeface="Calibri" panose="020F0502020204030204" pitchFamily="34" charset="0"/>
              </a:rPr>
              <a:t>Pastikan cukup waktu untuk persiapan dan pengiriman, serta waktu penerima untuk menerima dan memahami.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</a:pPr>
            <a:r>
              <a:rPr lang="en-US" altLang="id-ID" sz="2800">
                <a:solidFill>
                  <a:srgbClr val="FFFFFF"/>
                </a:solidFill>
                <a:latin typeface="Calibri" panose="020F0502020204030204" pitchFamily="34" charset="0"/>
              </a:rPr>
              <a:t>Ketahui ketrampilan menulis anda, jika kurang mintalah bantuan.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1141413" y="6400800"/>
            <a:ext cx="4916487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0CF26C3F-AF9F-4778-BD74-443D1D36E002}" type="slidenum">
              <a:rPr lang="en-US" altLang="id-ID" sz="1200">
                <a:solidFill>
                  <a:srgbClr val="FFFFFF"/>
                </a:solidFill>
                <a:latin typeface="Times New Roman" panose="02020603050405020304" pitchFamily="18" charset="0"/>
              </a:rPr>
              <a:pPr algn="l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id-ID" sz="12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609600" y="2057400"/>
            <a:ext cx="78486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95288" indent="-395288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</a:pPr>
            <a:r>
              <a:rPr lang="en-US" altLang="id-ID" sz="2800">
                <a:solidFill>
                  <a:srgbClr val="FFFFFF"/>
                </a:solidFill>
                <a:latin typeface="Calibri" panose="020F0502020204030204" pitchFamily="34" charset="0"/>
              </a:rPr>
              <a:t>Buatlah outline poin penting sebelum membuat draft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</a:pPr>
            <a:r>
              <a:rPr lang="en-US" altLang="id-ID" sz="2800">
                <a:solidFill>
                  <a:srgbClr val="FFFFFF"/>
                </a:solidFill>
                <a:latin typeface="Calibri" panose="020F0502020204030204" pitchFamily="34" charset="0"/>
              </a:rPr>
              <a:t>Biasakan membuat draft kemudian kurangi bahasa yang tidak perlu – jadilah orang yang bijak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</a:pPr>
            <a:r>
              <a:rPr lang="en-US" altLang="id-ID" sz="2800">
                <a:solidFill>
                  <a:srgbClr val="FFFFFF"/>
                </a:solidFill>
                <a:latin typeface="Calibri" panose="020F0502020204030204" pitchFamily="34" charset="0"/>
              </a:rPr>
              <a:t>Baca kembali sebelum didistribusikan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1141413" y="6400800"/>
            <a:ext cx="4916487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8815B4D1-6BBE-4D29-ADEA-9FC227592E13}" type="slidenum">
              <a:rPr lang="en-US" altLang="id-ID" sz="1200">
                <a:solidFill>
                  <a:srgbClr val="FFFFFF"/>
                </a:solidFill>
                <a:latin typeface="Times New Roman" panose="02020603050405020304" pitchFamily="18" charset="0"/>
              </a:rPr>
              <a:pPr algn="l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altLang="id-ID" sz="12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2286000"/>
            <a:ext cx="7467600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1313" indent="-341313" eaLnBrk="1" hangingPunct="1">
              <a:buFont typeface="Arial" pitchFamily="34" charset="0"/>
              <a:buChar char="≠"/>
              <a:defRPr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JANGAN</a:t>
            </a:r>
            <a:r>
              <a:rPr lang="en-US" sz="2800">
                <a:solidFill>
                  <a:prstClr val="white"/>
                </a:solidFill>
                <a:cs typeface="Arial" charset="0"/>
              </a:rPr>
              <a:t> – menggunakan jika anda lemah dalam menulis (</a:t>
            </a:r>
            <a:r>
              <a:rPr lang="en-US" sz="2800" i="1">
                <a:solidFill>
                  <a:prstClr val="white"/>
                </a:solidFill>
                <a:cs typeface="Arial" charset="0"/>
              </a:rPr>
              <a:t>mencerminkan anda kurang ahli dalam menulis</a:t>
            </a:r>
            <a:r>
              <a:rPr lang="en-US" sz="2800">
                <a:solidFill>
                  <a:prstClr val="white"/>
                </a:solidFill>
                <a:cs typeface="Arial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3949700"/>
            <a:ext cx="7467600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1313" indent="-341313" eaLnBrk="1" hangingPunct="1">
              <a:buFont typeface="Arial" pitchFamily="34" charset="0"/>
              <a:buChar char="≠"/>
              <a:defRPr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JANGAN</a:t>
            </a:r>
            <a:r>
              <a:rPr lang="en-US" sz="2800">
                <a:solidFill>
                  <a:prstClr val="white"/>
                </a:solidFill>
                <a:cs typeface="Arial" charset="0"/>
              </a:rPr>
              <a:t> – menggunakan jika dibatasi waktu. Jika anda ingin cepat dapat feedback sebaiknya menggunakan email.</a:t>
            </a:r>
          </a:p>
        </p:txBody>
      </p:sp>
      <p:sp>
        <p:nvSpPr>
          <p:cNvPr id="116741" name="TextBox 8"/>
          <p:cNvSpPr txBox="1">
            <a:spLocks noChangeArrowheads="1"/>
          </p:cNvSpPr>
          <p:nvPr/>
        </p:nvSpPr>
        <p:spPr bwMode="auto">
          <a:xfrm>
            <a:off x="609600" y="1143000"/>
            <a:ext cx="6477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2800">
                <a:solidFill>
                  <a:srgbClr val="FFFFFF"/>
                </a:solidFill>
                <a:latin typeface="Arial Rounded MT Bold" panose="020F0704030504030204" pitchFamily="34" charset="0"/>
              </a:rPr>
              <a:t>Yang </a:t>
            </a:r>
            <a:r>
              <a:rPr lang="en-US" altLang="id-ID" sz="2800">
                <a:solidFill>
                  <a:srgbClr val="FFFF00"/>
                </a:solidFill>
                <a:latin typeface="Arial Rounded MT Bold" panose="020F0704030504030204" pitchFamily="34" charset="0"/>
              </a:rPr>
              <a:t>harus dihindari </a:t>
            </a:r>
            <a:r>
              <a:rPr lang="en-US" altLang="id-ID" sz="2800">
                <a:solidFill>
                  <a:srgbClr val="FFFFFF"/>
                </a:solidFill>
                <a:latin typeface="Arial Rounded MT Bold" panose="020F0704030504030204" pitchFamily="34" charset="0"/>
              </a:rPr>
              <a:t>dalam komunikasi tulis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CC2F7498-6C02-458F-8B5D-49C113D0FAC8}" type="slidenum">
              <a:rPr lang="en-US" altLang="id-ID" sz="1200">
                <a:solidFill>
                  <a:srgbClr val="FFFFFF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id-ID" sz="12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1600200"/>
            <a:ext cx="1792288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40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charset="0"/>
              </a:rPr>
              <a:t>EMAIL</a:t>
            </a:r>
          </a:p>
        </p:txBody>
      </p:sp>
      <p:sp>
        <p:nvSpPr>
          <p:cNvPr id="117764" name="Rectangle 4"/>
          <p:cNvSpPr txBox="1">
            <a:spLocks noChangeArrowheads="1"/>
          </p:cNvSpPr>
          <p:nvPr/>
        </p:nvSpPr>
        <p:spPr bwMode="auto">
          <a:xfrm>
            <a:off x="1143000" y="2590800"/>
            <a:ext cx="3810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8925" indent="-288925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altLang="en-US" sz="2800">
                <a:solidFill>
                  <a:srgbClr val="FFFFFF"/>
                </a:solidFill>
                <a:latin typeface="Calibri" panose="020F0502020204030204" pitchFamily="34" charset="0"/>
              </a:rPr>
              <a:t>email sekarang adalah metode dominan dalam berkomunikasi.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altLang="en-US" sz="2800">
                <a:solidFill>
                  <a:srgbClr val="FFFFFF"/>
                </a:solidFill>
                <a:latin typeface="Calibri" panose="020F0502020204030204" pitchFamily="34" charset="0"/>
              </a:rPr>
              <a:t>Cepat, murah, fleksibel, mudah.</a:t>
            </a:r>
          </a:p>
        </p:txBody>
      </p:sp>
      <p:pic>
        <p:nvPicPr>
          <p:cNvPr id="11776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97025"/>
            <a:ext cx="3505200" cy="358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47699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1141413" y="6400800"/>
            <a:ext cx="4916487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CF9E5642-3708-4A9A-9BCA-240229F53ED9}" type="slidenum">
              <a:rPr lang="en-US" altLang="id-ID" sz="1200">
                <a:solidFill>
                  <a:srgbClr val="FFFFFF"/>
                </a:solidFill>
                <a:latin typeface="Times New Roman" panose="02020603050405020304" pitchFamily="18" charset="0"/>
              </a:rPr>
              <a:pPr algn="l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id-ID" sz="12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219200"/>
            <a:ext cx="31242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200" u="sng" smtClean="0">
                <a:solidFill>
                  <a:srgbClr val="FFFF00"/>
                </a:solidFill>
              </a:rPr>
              <a:t>KEUNTUNGAN:</a:t>
            </a:r>
          </a:p>
        </p:txBody>
      </p:sp>
      <p:sp>
        <p:nvSpPr>
          <p:cNvPr id="11878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09600" y="2209800"/>
            <a:ext cx="7010400" cy="3124200"/>
          </a:xfrm>
        </p:spPr>
        <p:txBody>
          <a:bodyPr/>
          <a:lstStyle/>
          <a:p>
            <a:pPr eaLnBrk="1" hangingPunct="1">
              <a:buClr>
                <a:srgbClr val="C00000"/>
              </a:buClr>
            </a:pPr>
            <a:r>
              <a:rPr lang="en-US" altLang="en-US" sz="2800" smtClean="0">
                <a:latin typeface="Calibri" panose="020F0502020204030204" pitchFamily="34" charset="0"/>
              </a:rPr>
              <a:t>Dapat dikirim &amp; diterima kapan saja </a:t>
            </a:r>
          </a:p>
          <a:p>
            <a:pPr eaLnBrk="1" hangingPunct="1">
              <a:buClr>
                <a:srgbClr val="C00000"/>
              </a:buClr>
            </a:pPr>
            <a:r>
              <a:rPr lang="en-US" altLang="en-US" sz="2800" smtClean="0">
                <a:latin typeface="Calibri" panose="020F0502020204030204" pitchFamily="34" charset="0"/>
              </a:rPr>
              <a:t>Sangat efektif, dapat dikirim &amp; diterima dalam beberapa detik </a:t>
            </a:r>
          </a:p>
          <a:p>
            <a:pPr eaLnBrk="1" hangingPunct="1">
              <a:buClr>
                <a:srgbClr val="C00000"/>
              </a:buClr>
            </a:pPr>
            <a:r>
              <a:rPr lang="en-US" altLang="en-US" sz="2800" smtClean="0">
                <a:latin typeface="Calibri" panose="020F0502020204030204" pitchFamily="34" charset="0"/>
              </a:rPr>
              <a:t>Hemat – tidak ada kertas, perangko, biaya </a:t>
            </a:r>
          </a:p>
          <a:p>
            <a:pPr eaLnBrk="1" hangingPunct="1">
              <a:buClr>
                <a:srgbClr val="C00000"/>
              </a:buClr>
            </a:pPr>
            <a:r>
              <a:rPr lang="en-US" altLang="en-US" sz="2800" smtClean="0">
                <a:latin typeface="Calibri" panose="020F0502020204030204" pitchFamily="34" charset="0"/>
              </a:rPr>
              <a:t>Dapat akses langsung ke orang lain </a:t>
            </a:r>
          </a:p>
          <a:p>
            <a:pPr eaLnBrk="1" hangingPunct="1">
              <a:buClr>
                <a:srgbClr val="C00000"/>
              </a:buClr>
            </a:pPr>
            <a:r>
              <a:rPr lang="en-US" altLang="en-US" sz="2800" smtClean="0">
                <a:latin typeface="Calibri" panose="020F0502020204030204" pitchFamily="34" charset="0"/>
              </a:rPr>
              <a:t>Pesan dapat disimpan 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1141413" y="6400800"/>
            <a:ext cx="4916487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20EEE989-4193-4D6E-8B0C-1BEEC843E566}" type="slidenum">
              <a:rPr lang="en-US" altLang="id-ID" sz="1200">
                <a:solidFill>
                  <a:srgbClr val="FFFFFF"/>
                </a:solidFill>
                <a:latin typeface="Times New Roman" panose="02020603050405020304" pitchFamily="18" charset="0"/>
              </a:rPr>
              <a:pPr algn="l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US" altLang="id-ID" sz="12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98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62000" y="1981200"/>
            <a:ext cx="6934200" cy="3246438"/>
          </a:xfrm>
        </p:spPr>
        <p:txBody>
          <a:bodyPr/>
          <a:lstStyle/>
          <a:p>
            <a:pPr eaLnBrk="1" hangingPunct="1">
              <a:buClr>
                <a:srgbClr val="C00000"/>
              </a:buClr>
            </a:pPr>
            <a:r>
              <a:rPr lang="en-US" altLang="en-US" sz="2800" smtClean="0">
                <a:latin typeface="Calibri" panose="020F0502020204030204" pitchFamily="34" charset="0"/>
              </a:rPr>
              <a:t>Cocok untuk berkomunikasi dengan orang yang berbeda tempat dan waktu </a:t>
            </a:r>
          </a:p>
          <a:p>
            <a:pPr eaLnBrk="1" hangingPunct="1">
              <a:buClr>
                <a:srgbClr val="C00000"/>
              </a:buClr>
            </a:pPr>
            <a:r>
              <a:rPr lang="en-US" altLang="en-US" sz="2800" smtClean="0">
                <a:latin typeface="Calibri" panose="020F0502020204030204" pitchFamily="34" charset="0"/>
              </a:rPr>
              <a:t>Mudah berkomunikasi dengan orang yang paham tulisan dalam bahasa inggris tapi tidak dapat berbicara dengan baik. </a:t>
            </a:r>
          </a:p>
          <a:p>
            <a:pPr eaLnBrk="1" hangingPunct="1">
              <a:buClr>
                <a:srgbClr val="C00000"/>
              </a:buClr>
            </a:pPr>
            <a:r>
              <a:rPr lang="en-US" altLang="en-US" sz="2800" smtClean="0">
                <a:latin typeface="Calibri" panose="020F0502020204030204" pitchFamily="34" charset="0"/>
              </a:rPr>
              <a:t>Mekanisme yang unggul untuk follow-up suatu pekerjaan dengan cepat</a:t>
            </a:r>
            <a:endParaRPr lang="en-US" altLang="en-US" smtClean="0">
              <a:latin typeface="Calibri" panose="020F0502020204030204" pitchFamily="34" charset="0"/>
            </a:endParaRPr>
          </a:p>
        </p:txBody>
      </p:sp>
      <p:sp>
        <p:nvSpPr>
          <p:cNvPr id="119812" name="Rectangle 2"/>
          <p:cNvSpPr txBox="1">
            <a:spLocks noChangeArrowheads="1"/>
          </p:cNvSpPr>
          <p:nvPr/>
        </p:nvSpPr>
        <p:spPr bwMode="auto">
          <a:xfrm>
            <a:off x="914400" y="1143000"/>
            <a:ext cx="3124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u="sng">
                <a:solidFill>
                  <a:srgbClr val="FFFF00"/>
                </a:solidFill>
                <a:latin typeface="Calibri" panose="020F0502020204030204" pitchFamily="34" charset="0"/>
              </a:rPr>
              <a:t>KEUNTUNGAN: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1141413" y="6400800"/>
            <a:ext cx="4916487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50D698B4-5E12-432C-80E1-DEAEC3A08FB4}" type="slidenum">
              <a:rPr lang="en-US" altLang="id-ID" sz="1200">
                <a:solidFill>
                  <a:srgbClr val="FFFFFF"/>
                </a:solidFill>
                <a:latin typeface="Times New Roman" panose="02020603050405020304" pitchFamily="18" charset="0"/>
              </a:rPr>
              <a:pPr algn="l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US" altLang="id-ID" sz="12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38200" y="2438400"/>
            <a:ext cx="7772400" cy="29718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latin typeface="Calibri" panose="020F0502020204030204" pitchFamily="34" charset="0"/>
              </a:rPr>
              <a:t>Tidak semua orang memiliki email account / akses email setiap waktu</a:t>
            </a:r>
          </a:p>
          <a:p>
            <a:pPr eaLnBrk="1" hangingPunct="1"/>
            <a:r>
              <a:rPr lang="en-US" altLang="en-US" sz="2800" smtClean="0">
                <a:latin typeface="Calibri" panose="020F0502020204030204" pitchFamily="34" charset="0"/>
              </a:rPr>
              <a:t>Tidak ada standar etika ber-email, setiap orang dapat menggunakan gayanya sendiri. </a:t>
            </a:r>
          </a:p>
          <a:p>
            <a:pPr eaLnBrk="1" hangingPunct="1"/>
            <a:r>
              <a:rPr lang="en-US" altLang="en-US" sz="2800" smtClean="0">
                <a:latin typeface="Calibri" panose="020F0502020204030204" pitchFamily="34" charset="0"/>
              </a:rPr>
              <a:t>Email tidak bersifat rahasia --- email dapat diperoleh dari central network bahkan sudah dihapus dari personal computer</a:t>
            </a:r>
          </a:p>
        </p:txBody>
      </p:sp>
      <p:sp>
        <p:nvSpPr>
          <p:cNvPr id="120836" name="Rectangle 2"/>
          <p:cNvSpPr txBox="1">
            <a:spLocks noChangeArrowheads="1"/>
          </p:cNvSpPr>
          <p:nvPr/>
        </p:nvSpPr>
        <p:spPr bwMode="auto">
          <a:xfrm>
            <a:off x="914400" y="1447800"/>
            <a:ext cx="3124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u="sng">
                <a:solidFill>
                  <a:srgbClr val="FFFF00"/>
                </a:solidFill>
                <a:latin typeface="Calibri" panose="020F0502020204030204" pitchFamily="34" charset="0"/>
              </a:rPr>
              <a:t>KELEMAHAN: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1141413" y="6400800"/>
            <a:ext cx="4916487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C40967C3-70E9-4682-BCF0-B23EE8B64794}" type="slidenum">
              <a:rPr lang="en-US" altLang="id-ID" sz="1200">
                <a:solidFill>
                  <a:srgbClr val="FFFFFF"/>
                </a:solidFill>
                <a:latin typeface="Times New Roman" panose="02020603050405020304" pitchFamily="18" charset="0"/>
              </a:rPr>
              <a:pPr algn="l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US" altLang="id-ID" sz="12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62000" y="2209800"/>
            <a:ext cx="7391400" cy="23622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latin typeface="Calibri" panose="020F0502020204030204" pitchFamily="34" charset="0"/>
              </a:rPr>
              <a:t>Email seringkali digunakan untuk distribusi material yang tidak semestinya, </a:t>
            </a:r>
            <a:r>
              <a:rPr lang="en-US" altLang="en-US" sz="2800" u="sng" smtClean="0">
                <a:latin typeface="Calibri" panose="020F0502020204030204" pitchFamily="34" charset="0"/>
              </a:rPr>
              <a:t>misalnya</a:t>
            </a:r>
            <a:r>
              <a:rPr lang="en-US" altLang="en-US" sz="2800" smtClean="0">
                <a:latin typeface="Calibri" panose="020F0502020204030204" pitchFamily="34" charset="0"/>
              </a:rPr>
              <a:t>, lelucon yang bersifat rasial &amp; gender </a:t>
            </a:r>
          </a:p>
          <a:p>
            <a:pPr eaLnBrk="1" hangingPunct="1"/>
            <a:r>
              <a:rPr lang="en-US" altLang="en-US" sz="2800" smtClean="0">
                <a:latin typeface="Calibri" panose="020F0502020204030204" pitchFamily="34" charset="0"/>
              </a:rPr>
              <a:t>Email seringkali dapat menyebabkan salah interpretasi </a:t>
            </a:r>
          </a:p>
        </p:txBody>
      </p:sp>
      <p:sp>
        <p:nvSpPr>
          <p:cNvPr id="121860" name="Rectangle 2"/>
          <p:cNvSpPr txBox="1">
            <a:spLocks noChangeArrowheads="1"/>
          </p:cNvSpPr>
          <p:nvPr/>
        </p:nvSpPr>
        <p:spPr bwMode="auto">
          <a:xfrm>
            <a:off x="762000" y="1219200"/>
            <a:ext cx="3124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u="sng">
                <a:solidFill>
                  <a:srgbClr val="FFFF00"/>
                </a:solidFill>
                <a:latin typeface="Calibri" panose="020F0502020204030204" pitchFamily="34" charset="0"/>
              </a:rPr>
              <a:t>KELEMAHAN: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400">
                <a:solidFill>
                  <a:srgbClr val="262626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"/>
              <a:defRPr sz="2200">
                <a:solidFill>
                  <a:srgbClr val="262626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000">
                <a:solidFill>
                  <a:srgbClr val="262626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>
                <a:solidFill>
                  <a:srgbClr val="262626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0763D7E-E244-4A85-A68C-869E5CCDC7D5}" type="slidenum">
              <a:rPr lang="en-US" altLang="id-ID" sz="1200">
                <a:solidFill>
                  <a:srgbClr val="895D1D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id-ID" sz="1200">
              <a:solidFill>
                <a:srgbClr val="895D1D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16288" y="609600"/>
            <a:ext cx="231457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4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rial" charset="0"/>
              </a:rPr>
              <a:t>(1) Passive</a:t>
            </a:r>
            <a:endParaRPr lang="id-ID" sz="40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2216150"/>
            <a:ext cx="8229600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1" hangingPunct="1">
              <a:buFont typeface="Wingdings" panose="05000000000000000000" pitchFamily="2" charset="2"/>
              <a:buChar char="§"/>
              <a:defRPr/>
            </a:pPr>
            <a:r>
              <a:rPr lang="en-US" sz="3200">
                <a:solidFill>
                  <a:prstClr val="black"/>
                </a:solidFill>
                <a:latin typeface="Agency FB" panose="020B0503020202020204" pitchFamily="34" charset="0"/>
                <a:cs typeface="Arial" charset="0"/>
              </a:rPr>
              <a:t>Individu hanya sebagai pendengar.</a:t>
            </a:r>
            <a:endParaRPr lang="en-US" sz="3200" u="sng">
              <a:solidFill>
                <a:prstClr val="black"/>
              </a:solidFill>
              <a:latin typeface="Agency FB" panose="020B0503020202020204" pitchFamily="34" charset="0"/>
              <a:cs typeface="Arial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§"/>
              <a:defRPr/>
            </a:pPr>
            <a:r>
              <a:rPr lang="en-US" sz="3200">
                <a:solidFill>
                  <a:prstClr val="black"/>
                </a:solidFill>
                <a:latin typeface="Agency FB" panose="020B0503020202020204" pitchFamily="34" charset="0"/>
                <a:cs typeface="Arial" charset="0"/>
              </a:rPr>
              <a:t>Di dalam pertemuan </a:t>
            </a:r>
            <a:r>
              <a:rPr lang="en-US" sz="3200" u="sng">
                <a:solidFill>
                  <a:prstClr val="black"/>
                </a:solidFill>
                <a:latin typeface="Agency FB" panose="020B0503020202020204" pitchFamily="34" charset="0"/>
                <a:cs typeface="Arial" charset="0"/>
              </a:rPr>
              <a:t>misalnya</a:t>
            </a:r>
            <a:r>
              <a:rPr lang="en-US" sz="3200">
                <a:solidFill>
                  <a:prstClr val="black"/>
                </a:solidFill>
                <a:latin typeface="Agency FB" panose="020B0503020202020204" pitchFamily="34" charset="0"/>
                <a:cs typeface="Arial" charset="0"/>
              </a:rPr>
              <a:t>, ia hanya mendengarkan apa yang disampaikan pemimpin pertemuan, dan tidak mengganggu peserta lain. </a:t>
            </a:r>
          </a:p>
          <a:p>
            <a:pPr marL="457200" indent="-457200" eaLnBrk="1" hangingPunct="1">
              <a:buFont typeface="Wingdings" panose="05000000000000000000" pitchFamily="2" charset="2"/>
              <a:buChar char="§"/>
              <a:defRPr/>
            </a:pPr>
            <a:r>
              <a:rPr lang="en-US" sz="3200" i="1">
                <a:solidFill>
                  <a:srgbClr val="C00000"/>
                </a:solidFill>
                <a:latin typeface="Agency FB" panose="020B0503020202020204" pitchFamily="34" charset="0"/>
                <a:cs typeface="Arial" charset="0"/>
              </a:rPr>
              <a:t>Bagaimana mengatasinya ?</a:t>
            </a:r>
          </a:p>
          <a:p>
            <a:pPr eaLnBrk="1" hangingPunct="1">
              <a:defRPr/>
            </a:pPr>
            <a:r>
              <a:rPr lang="en-US" sz="3200">
                <a:solidFill>
                  <a:prstClr val="black"/>
                </a:solidFill>
                <a:latin typeface="Agency FB" panose="020B0503020202020204" pitchFamily="34" charset="0"/>
                <a:cs typeface="Arial" charset="0"/>
              </a:rPr>
              <a:t>	Ajukan pertanyaan padanya untuk memastikan </a:t>
            </a:r>
          </a:p>
          <a:p>
            <a:pPr eaLnBrk="1" hangingPunct="1">
              <a:defRPr/>
            </a:pPr>
            <a:r>
              <a:rPr lang="en-US" sz="3200">
                <a:solidFill>
                  <a:prstClr val="black"/>
                </a:solidFill>
                <a:latin typeface="Agency FB" panose="020B0503020202020204" pitchFamily="34" charset="0"/>
                <a:cs typeface="Arial" charset="0"/>
              </a:rPr>
              <a:t>           apakah yang disampaikan bisa dipahaminya.</a:t>
            </a:r>
            <a:endParaRPr lang="id-ID" sz="3200">
              <a:solidFill>
                <a:prstClr val="black"/>
              </a:solidFill>
              <a:latin typeface="Agency FB" panose="020B0503020202020204" pitchFamily="34" charset="0"/>
              <a:cs typeface="Arial" charset="0"/>
            </a:endParaRPr>
          </a:p>
        </p:txBody>
      </p:sp>
      <p:sp>
        <p:nvSpPr>
          <p:cNvPr id="72709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400">
                <a:solidFill>
                  <a:srgbClr val="262626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"/>
              <a:defRPr sz="2200">
                <a:solidFill>
                  <a:srgbClr val="262626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000">
                <a:solidFill>
                  <a:srgbClr val="262626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>
                <a:solidFill>
                  <a:srgbClr val="262626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id-ID" sz="1200" smtClean="0">
                <a:solidFill>
                  <a:srgbClr val="895D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M. Sugiarto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1141413" y="6400800"/>
            <a:ext cx="4916487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83C73DDF-9C2B-41F1-8958-EEC986BEED44}" type="slidenum">
              <a:rPr lang="en-US" altLang="id-ID" sz="1200">
                <a:solidFill>
                  <a:srgbClr val="FFFFFF"/>
                </a:solidFill>
                <a:latin typeface="Times New Roman" panose="02020603050405020304" pitchFamily="18" charset="0"/>
              </a:rPr>
              <a:pPr algn="l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n-US" altLang="id-ID" sz="12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88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09600" y="2438400"/>
            <a:ext cx="7772400" cy="26670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latin typeface="Calibri" panose="020F0502020204030204" pitchFamily="34" charset="0"/>
              </a:rPr>
              <a:t>Email seringkali dikirim tanpa dibaca kembali, tanpa persetujuan, seperti komunikasi tertulis.  Kita dengan cepat menekan tombol kirim …</a:t>
            </a:r>
          </a:p>
          <a:p>
            <a:pPr eaLnBrk="1" hangingPunct="1"/>
            <a:r>
              <a:rPr lang="en-US" altLang="en-US" sz="2800" smtClean="0">
                <a:latin typeface="Calibri" panose="020F0502020204030204" pitchFamily="34" charset="0"/>
              </a:rPr>
              <a:t>Emails dapat diforward &amp; dikirim ke orang lain tanpa harus ijin pemiliknya </a:t>
            </a:r>
          </a:p>
        </p:txBody>
      </p:sp>
      <p:sp>
        <p:nvSpPr>
          <p:cNvPr id="122884" name="Rectangle 2"/>
          <p:cNvSpPr txBox="1">
            <a:spLocks noChangeArrowheads="1"/>
          </p:cNvSpPr>
          <p:nvPr/>
        </p:nvSpPr>
        <p:spPr bwMode="auto">
          <a:xfrm>
            <a:off x="762000" y="1371600"/>
            <a:ext cx="3124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u="sng">
                <a:solidFill>
                  <a:srgbClr val="FFFF00"/>
                </a:solidFill>
                <a:latin typeface="Calibri" panose="020F0502020204030204" pitchFamily="34" charset="0"/>
              </a:rPr>
              <a:t>KELEMAHAN: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1141413" y="6400800"/>
            <a:ext cx="4916487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68C0AE7E-03C3-48C6-839B-3F757FEDAD54}" type="slidenum">
              <a:rPr lang="en-US" altLang="id-ID" sz="1200">
                <a:solidFill>
                  <a:srgbClr val="FFFFFF"/>
                </a:solidFill>
                <a:latin typeface="Times New Roman" panose="02020603050405020304" pitchFamily="18" charset="0"/>
              </a:rPr>
              <a:pPr algn="l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en-US" altLang="id-ID" sz="12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90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85800" y="2057400"/>
            <a:ext cx="7620000" cy="38862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latin typeface="Calibri" panose="020F0502020204030204" pitchFamily="34" charset="0"/>
              </a:rPr>
              <a:t>Selalu memulai dengan salam dalam email anda,   </a:t>
            </a:r>
          </a:p>
          <a:p>
            <a:pPr eaLnBrk="1" hangingPunct="1"/>
            <a:r>
              <a:rPr lang="en-US" altLang="en-US" sz="2800" smtClean="0">
                <a:latin typeface="Calibri" panose="020F0502020204030204" pitchFamily="34" charset="0"/>
              </a:rPr>
              <a:t>Gunakan kalimat penutup dan nama anda di akhir email </a:t>
            </a:r>
          </a:p>
          <a:p>
            <a:pPr eaLnBrk="1" hangingPunct="1"/>
            <a:r>
              <a:rPr lang="en-US" altLang="en-US" sz="2800" smtClean="0">
                <a:latin typeface="Calibri" panose="020F0502020204030204" pitchFamily="34" charset="0"/>
              </a:rPr>
              <a:t>Pada bagian kotak subject tulis apa yang anda kirim </a:t>
            </a:r>
          </a:p>
          <a:p>
            <a:pPr eaLnBrk="1" hangingPunct="1"/>
            <a:r>
              <a:rPr lang="en-US" altLang="en-US" sz="2800" smtClean="0">
                <a:latin typeface="Calibri" panose="020F0502020204030204" pitchFamily="34" charset="0"/>
              </a:rPr>
              <a:t>Batasi jumlah attachment</a:t>
            </a:r>
          </a:p>
          <a:p>
            <a:pPr eaLnBrk="1" hangingPunct="1"/>
            <a:r>
              <a:rPr lang="en-US" altLang="en-US" sz="2800" smtClean="0">
                <a:latin typeface="Calibri" panose="020F0502020204030204" pitchFamily="34" charset="0"/>
              </a:rPr>
              <a:t>Pertimbangkan hirarki organisasi --- untuk bahasa</a:t>
            </a:r>
          </a:p>
          <a:p>
            <a:pPr eaLnBrk="1" hangingPunct="1"/>
            <a:endParaRPr lang="en-US" altLang="en-US" sz="2800" smtClean="0">
              <a:latin typeface="Calibri" panose="020F0502020204030204" pitchFamily="34" charset="0"/>
            </a:endParaRPr>
          </a:p>
        </p:txBody>
      </p:sp>
      <p:sp>
        <p:nvSpPr>
          <p:cNvPr id="123908" name="TextBox 5"/>
          <p:cNvSpPr txBox="1">
            <a:spLocks noChangeArrowheads="1"/>
          </p:cNvSpPr>
          <p:nvPr/>
        </p:nvSpPr>
        <p:spPr bwMode="auto">
          <a:xfrm>
            <a:off x="685800" y="1103313"/>
            <a:ext cx="7391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2800">
                <a:solidFill>
                  <a:srgbClr val="FFFFFF"/>
                </a:solidFill>
                <a:latin typeface="Arial Rounded MT Bold" panose="020F0704030504030204" pitchFamily="34" charset="0"/>
              </a:rPr>
              <a:t>Hal yang </a:t>
            </a:r>
            <a:r>
              <a:rPr lang="en-US" altLang="id-ID" sz="2800">
                <a:solidFill>
                  <a:srgbClr val="FFFF00"/>
                </a:solidFill>
                <a:latin typeface="Arial Rounded MT Bold" panose="020F0704030504030204" pitchFamily="34" charset="0"/>
              </a:rPr>
              <a:t>perlu dilakukan </a:t>
            </a:r>
            <a:r>
              <a:rPr lang="en-US" altLang="id-ID" sz="2800">
                <a:solidFill>
                  <a:srgbClr val="FFFFFF"/>
                </a:solidFill>
                <a:latin typeface="Arial Rounded MT Bold" panose="020F0704030504030204" pitchFamily="34" charset="0"/>
              </a:rPr>
              <a:t>dalam email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1141413" y="6400800"/>
            <a:ext cx="4916487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31D0ED2C-FAA7-40D7-BE92-253B6647E1E9}" type="slidenum">
              <a:rPr lang="en-US" altLang="id-ID" sz="1200">
                <a:solidFill>
                  <a:srgbClr val="FFFFFF"/>
                </a:solidFill>
                <a:latin typeface="Times New Roman" panose="02020603050405020304" pitchFamily="18" charset="0"/>
              </a:rPr>
              <a:pPr algn="l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en-US" altLang="id-ID" sz="12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493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85800" y="1371600"/>
            <a:ext cx="7772400" cy="32766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solidFill>
                  <a:srgbClr val="FFFF00"/>
                </a:solidFill>
                <a:latin typeface="Calibri" panose="020F0502020204030204" pitchFamily="34" charset="0"/>
              </a:rPr>
              <a:t>JANGAN</a:t>
            </a:r>
            <a:r>
              <a:rPr lang="en-US" altLang="en-US" sz="2800" smtClean="0">
                <a:latin typeface="Calibri" panose="020F0502020204030204" pitchFamily="34" charset="0"/>
              </a:rPr>
              <a:t> – kirim semua bagian email ketika membalas, hanya hal yang esensial saja. </a:t>
            </a:r>
          </a:p>
          <a:p>
            <a:pPr eaLnBrk="1" hangingPunct="1"/>
            <a:r>
              <a:rPr lang="en-US" altLang="en-US" sz="2800" smtClean="0">
                <a:solidFill>
                  <a:srgbClr val="FFFF00"/>
                </a:solidFill>
                <a:latin typeface="Calibri" panose="020F0502020204030204" pitchFamily="34" charset="0"/>
              </a:rPr>
              <a:t>JANGAN</a:t>
            </a:r>
            <a:r>
              <a:rPr lang="en-US" altLang="en-US" sz="2800" smtClean="0">
                <a:latin typeface="Calibri" panose="020F0502020204030204" pitchFamily="34" charset="0"/>
              </a:rPr>
              <a:t> – terlalu vulgar, bersahabat tapi tetap sopan</a:t>
            </a:r>
          </a:p>
          <a:p>
            <a:pPr eaLnBrk="1" hangingPunct="1"/>
            <a:r>
              <a:rPr lang="en-US" altLang="en-US" sz="2800" smtClean="0">
                <a:solidFill>
                  <a:srgbClr val="FFFF00"/>
                </a:solidFill>
                <a:latin typeface="Calibri" panose="020F0502020204030204" pitchFamily="34" charset="0"/>
              </a:rPr>
              <a:t>JANGAN</a:t>
            </a:r>
            <a:r>
              <a:rPr lang="en-US" altLang="en-US" sz="2800" smtClean="0">
                <a:latin typeface="Calibri" panose="020F0502020204030204" pitchFamily="34" charset="0"/>
              </a:rPr>
              <a:t> – menulis email terlalu panjang, mungkin tidak akan dibaca, ringkas saja </a:t>
            </a:r>
          </a:p>
        </p:txBody>
      </p:sp>
      <p:sp>
        <p:nvSpPr>
          <p:cNvPr id="124932" name="TextBox 5"/>
          <p:cNvSpPr txBox="1">
            <a:spLocks noChangeArrowheads="1"/>
          </p:cNvSpPr>
          <p:nvPr/>
        </p:nvSpPr>
        <p:spPr bwMode="auto">
          <a:xfrm>
            <a:off x="658813" y="579438"/>
            <a:ext cx="7543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2800">
                <a:solidFill>
                  <a:srgbClr val="FFFFFF"/>
                </a:solidFill>
                <a:latin typeface="Arial Rounded MT Bold" panose="020F0704030504030204" pitchFamily="34" charset="0"/>
              </a:rPr>
              <a:t>Hal yang </a:t>
            </a:r>
            <a:r>
              <a:rPr lang="en-US" altLang="id-ID" sz="2800">
                <a:solidFill>
                  <a:srgbClr val="FFFF00"/>
                </a:solidFill>
                <a:latin typeface="Arial Rounded MT Bold" panose="020F0704030504030204" pitchFamily="34" charset="0"/>
              </a:rPr>
              <a:t>jangan dilakukan </a:t>
            </a:r>
            <a:r>
              <a:rPr lang="en-US" altLang="id-ID" sz="2800">
                <a:solidFill>
                  <a:srgbClr val="FFFFFF"/>
                </a:solidFill>
                <a:latin typeface="Arial Rounded MT Bold" panose="020F0704030504030204" pitchFamily="34" charset="0"/>
              </a:rPr>
              <a:t>dalam email</a:t>
            </a:r>
          </a:p>
        </p:txBody>
      </p:sp>
      <p:sp>
        <p:nvSpPr>
          <p:cNvPr id="124933" name="Rectangle 3"/>
          <p:cNvSpPr txBox="1">
            <a:spLocks noChangeArrowheads="1"/>
          </p:cNvSpPr>
          <p:nvPr/>
        </p:nvSpPr>
        <p:spPr bwMode="auto">
          <a:xfrm>
            <a:off x="685800" y="4365625"/>
            <a:ext cx="7924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3838" indent="-223838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buClr>
                <a:srgbClr val="56C5FF"/>
              </a:buClr>
            </a:pPr>
            <a:r>
              <a:rPr lang="en-US" altLang="en-US" sz="2800">
                <a:solidFill>
                  <a:srgbClr val="FFFF00"/>
                </a:solidFill>
                <a:latin typeface="Calibri" panose="020F0502020204030204" pitchFamily="34" charset="0"/>
              </a:rPr>
              <a:t>JANGAN</a:t>
            </a:r>
            <a:r>
              <a:rPr lang="en-US" altLang="en-US" sz="2800">
                <a:solidFill>
                  <a:srgbClr val="FFFFFF"/>
                </a:solidFill>
                <a:latin typeface="Calibri" panose="020F0502020204030204" pitchFamily="34" charset="0"/>
              </a:rPr>
              <a:t> – gunakan “CAPS” (huruf besar) untuk penekanan, dianggap anda marah. </a:t>
            </a:r>
          </a:p>
          <a:p>
            <a:pPr eaLnBrk="1" hangingPunct="1">
              <a:buClr>
                <a:srgbClr val="56C5FF"/>
              </a:buClr>
            </a:pPr>
            <a:r>
              <a:rPr lang="en-US" altLang="en-US" sz="2800">
                <a:solidFill>
                  <a:srgbClr val="FFFF00"/>
                </a:solidFill>
                <a:latin typeface="Calibri" panose="020F0502020204030204" pitchFamily="34" charset="0"/>
              </a:rPr>
              <a:t>JANGAN</a:t>
            </a:r>
            <a:r>
              <a:rPr lang="en-US" altLang="en-US" sz="2800">
                <a:solidFill>
                  <a:srgbClr val="FFFFFF"/>
                </a:solidFill>
                <a:latin typeface="Calibri" panose="020F0502020204030204" pitchFamily="34" charset="0"/>
              </a:rPr>
              <a:t>– gunakan tanda tangan automatic untuk setiap email.   </a:t>
            </a:r>
          </a:p>
        </p:txBody>
      </p:sp>
    </p:spTree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1141413" y="6400800"/>
            <a:ext cx="4916487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8D3DD74D-7FA8-45A7-9080-2DA136EDFEED}" type="slidenum">
              <a:rPr lang="en-US" altLang="id-ID" sz="1200">
                <a:solidFill>
                  <a:srgbClr val="FFFFFF"/>
                </a:solidFill>
                <a:latin typeface="Times New Roman" panose="02020603050405020304" pitchFamily="18" charset="0"/>
              </a:rPr>
              <a:pPr algn="l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en-US" altLang="id-ID" sz="12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5955" name="TextBox 3"/>
          <p:cNvSpPr txBox="1">
            <a:spLocks noChangeArrowheads="1"/>
          </p:cNvSpPr>
          <p:nvPr/>
        </p:nvSpPr>
        <p:spPr bwMode="auto">
          <a:xfrm>
            <a:off x="963613" y="3124200"/>
            <a:ext cx="74945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3200">
                <a:solidFill>
                  <a:srgbClr val="FFFFFF"/>
                </a:solidFill>
                <a:latin typeface="Calibri" panose="020F0502020204030204" pitchFamily="34" charset="0"/>
              </a:rPr>
              <a:t>Namun</a:t>
            </a:r>
            <a:r>
              <a:rPr lang="en-US" altLang="id-ID" sz="320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id-ID" sz="3200">
                <a:solidFill>
                  <a:srgbClr val="FFFF00"/>
                </a:solidFill>
                <a:latin typeface="Calibri" panose="020F0502020204030204" pitchFamily="34" charset="0"/>
              </a:rPr>
              <a:t>Email</a:t>
            </a:r>
            <a:r>
              <a:rPr lang="en-US" altLang="id-ID" sz="320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id-ID" sz="3200">
                <a:solidFill>
                  <a:srgbClr val="FFFFFF"/>
                </a:solidFill>
                <a:latin typeface="Calibri" panose="020F0502020204030204" pitchFamily="34" charset="0"/>
              </a:rPr>
              <a:t>dapat menjadi BOM WAKTU ?</a:t>
            </a:r>
          </a:p>
        </p:txBody>
      </p:sp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3657600" y="5486400"/>
            <a:ext cx="480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	Gunakan dengan baik….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1141413" y="6400800"/>
            <a:ext cx="4916487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AADBE462-B5B1-4C02-B759-7EFBDF934D8E}" type="slidenum">
              <a:rPr lang="en-US" altLang="id-ID" sz="1200">
                <a:solidFill>
                  <a:srgbClr val="FFFFFF"/>
                </a:solidFill>
                <a:latin typeface="Times New Roman" panose="02020603050405020304" pitchFamily="18" charset="0"/>
              </a:rPr>
              <a:pPr algn="l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en-US" altLang="id-ID" sz="12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6979" name="Rectangle 3"/>
          <p:cNvSpPr txBox="1">
            <a:spLocks noChangeArrowheads="1"/>
          </p:cNvSpPr>
          <p:nvPr/>
        </p:nvSpPr>
        <p:spPr bwMode="auto">
          <a:xfrm>
            <a:off x="381000" y="1143000"/>
            <a:ext cx="5867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519113" indent="-519113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519113" indent="-519113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en-US" altLang="id-ID" sz="2800">
                <a:solidFill>
                  <a:srgbClr val="FFFFFF"/>
                </a:solidFill>
                <a:latin typeface="Calibri" panose="020F0502020204030204" pitchFamily="34" charset="0"/>
              </a:rPr>
              <a:t>Melimpahnya (</a:t>
            </a:r>
            <a:r>
              <a:rPr lang="en-US" altLang="id-ID" sz="2800" i="1">
                <a:solidFill>
                  <a:srgbClr val="FFFFFF"/>
                </a:solidFill>
                <a:latin typeface="Calibri" panose="020F0502020204030204" pitchFamily="34" charset="0"/>
              </a:rPr>
              <a:t>overloaded</a:t>
            </a:r>
            <a:r>
              <a:rPr lang="en-US" altLang="id-ID" sz="2800">
                <a:solidFill>
                  <a:srgbClr val="FFFFFF"/>
                </a:solidFill>
                <a:latin typeface="Calibri" panose="020F0502020204030204" pitchFamily="34" charset="0"/>
              </a:rPr>
              <a:t>) informasi 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id-ID" sz="2800">
                <a:solidFill>
                  <a:srgbClr val="FFFFFF"/>
                </a:solidFill>
                <a:latin typeface="Calibri" panose="020F0502020204030204" pitchFamily="34" charset="0"/>
              </a:rPr>
              <a:t>       </a:t>
            </a:r>
            <a:r>
              <a:rPr lang="en-US" altLang="id-ID" sz="2800" u="sng">
                <a:solidFill>
                  <a:srgbClr val="FF0000"/>
                </a:solidFill>
                <a:latin typeface="Calibri" panose="020F0502020204030204" pitchFamily="34" charset="0"/>
              </a:rPr>
              <a:t>Contoh :</a:t>
            </a:r>
            <a:r>
              <a:rPr lang="en-US" altLang="id-ID" sz="280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id-ID" sz="2800">
                <a:solidFill>
                  <a:srgbClr val="FFFFFF"/>
                </a:solidFill>
                <a:latin typeface="Calibri" panose="020F0502020204030204" pitchFamily="34" charset="0"/>
              </a:rPr>
              <a:t>ratusan email masuk ke </a:t>
            </a:r>
            <a:r>
              <a:rPr lang="en-US" altLang="id-ID" sz="2800" i="1">
                <a:solidFill>
                  <a:srgbClr val="FFFFFF"/>
                </a:solidFill>
                <a:latin typeface="Calibri" panose="020F0502020204030204" pitchFamily="34" charset="0"/>
              </a:rPr>
              <a:t>mailbox</a:t>
            </a:r>
            <a:r>
              <a:rPr lang="en-US" altLang="id-ID" sz="2800">
                <a:solidFill>
                  <a:srgbClr val="FFFFFF"/>
                </a:solidFill>
                <a:latin typeface="Calibri" panose="020F0502020204030204" pitchFamily="34" charset="0"/>
              </a:rPr>
              <a:t> tiap hari, + </a:t>
            </a:r>
            <a:r>
              <a:rPr lang="en-US" altLang="id-ID" sz="2800" i="1">
                <a:solidFill>
                  <a:srgbClr val="FFFFFF"/>
                </a:solidFill>
                <a:latin typeface="Calibri" panose="020F0502020204030204" pitchFamily="34" charset="0"/>
              </a:rPr>
              <a:t>junk mail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endParaRPr lang="en-US" altLang="id-ID" sz="280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sv-SE" altLang="id-ID" sz="2800">
                <a:solidFill>
                  <a:srgbClr val="FFFFFF"/>
                </a:solidFill>
                <a:latin typeface="Calibri" panose="020F0502020204030204" pitchFamily="34" charset="0"/>
              </a:rPr>
              <a:t>Menciptakan hubungan baru. Merusak hubungan lama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sv-SE" altLang="id-ID" sz="2800">
                <a:solidFill>
                  <a:srgbClr val="FFFFFF"/>
                </a:solidFill>
                <a:latin typeface="Calibri" panose="020F0502020204030204" pitchFamily="34" charset="0"/>
              </a:rPr>
              <a:t>  	</a:t>
            </a:r>
            <a:r>
              <a:rPr lang="sv-SE" altLang="id-ID" sz="2800" u="sng">
                <a:solidFill>
                  <a:srgbClr val="FF0000"/>
                </a:solidFill>
                <a:latin typeface="Calibri" panose="020F0502020204030204" pitchFamily="34" charset="0"/>
              </a:rPr>
              <a:t>Contoh : </a:t>
            </a:r>
            <a:r>
              <a:rPr lang="sv-SE" altLang="id-ID" sz="2800">
                <a:solidFill>
                  <a:srgbClr val="FFFFFF"/>
                </a:solidFill>
                <a:latin typeface="Calibri" panose="020F0502020204030204" pitchFamily="34" charset="0"/>
              </a:rPr>
              <a:t>milis, </a:t>
            </a:r>
            <a:r>
              <a:rPr lang="sv-SE" altLang="id-ID" sz="2800" i="1">
                <a:solidFill>
                  <a:srgbClr val="FFFFFF"/>
                </a:solidFill>
                <a:latin typeface="Calibri" panose="020F0502020204030204" pitchFamily="34" charset="0"/>
              </a:rPr>
              <a:t>groups</a:t>
            </a:r>
            <a:r>
              <a:rPr lang="sv-SE" altLang="id-ID" sz="2800">
                <a:solidFill>
                  <a:srgbClr val="FFFFFF"/>
                </a:solidFill>
                <a:latin typeface="Calibri" panose="020F0502020204030204" pitchFamily="34" charset="0"/>
              </a:rPr>
              <a:t>, forum.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endParaRPr lang="en-US" altLang="id-ID" sz="280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en-US" altLang="id-ID" sz="2800">
                <a:solidFill>
                  <a:srgbClr val="FFFFFF"/>
                </a:solidFill>
                <a:latin typeface="Calibri" panose="020F0502020204030204" pitchFamily="34" charset="0"/>
              </a:rPr>
              <a:t>Meningkatkan atau membahayakan moral pekerja</a:t>
            </a:r>
          </a:p>
          <a:p>
            <a:pPr lvl="2"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id-ID" sz="2800">
                <a:solidFill>
                  <a:srgbClr val="FFFFFF"/>
                </a:solidFill>
                <a:latin typeface="Calibri" panose="020F0502020204030204" pitchFamily="34" charset="0"/>
              </a:rPr>
              <a:t>       </a:t>
            </a:r>
            <a:r>
              <a:rPr lang="en-US" altLang="id-ID" sz="2800" u="sng">
                <a:solidFill>
                  <a:srgbClr val="FF0000"/>
                </a:solidFill>
                <a:latin typeface="Calibri" panose="020F0502020204030204" pitchFamily="34" charset="0"/>
              </a:rPr>
              <a:t>Contoh:</a:t>
            </a:r>
            <a:r>
              <a:rPr lang="en-US" altLang="id-ID" sz="2800">
                <a:solidFill>
                  <a:srgbClr val="FFFFFF"/>
                </a:solidFill>
                <a:latin typeface="Calibri" panose="020F0502020204030204" pitchFamily="34" charset="0"/>
              </a:rPr>
              <a:t> Kaskus</a:t>
            </a:r>
            <a:r>
              <a:rPr lang="en-US" altLang="id-ID" sz="2800" i="1">
                <a:solidFill>
                  <a:srgbClr val="FFFFFF"/>
                </a:solidFill>
                <a:latin typeface="Calibri" panose="020F0502020204030204" pitchFamily="34" charset="0"/>
              </a:rPr>
              <a:t>, Porn Site, Chatting</a:t>
            </a:r>
            <a:endParaRPr lang="en-US" altLang="id-ID" sz="2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1141413" y="6400800"/>
            <a:ext cx="4916487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EFF97554-FF18-41EC-84A2-9A81AF0B87B0}" type="slidenum">
              <a:rPr lang="en-US" altLang="id-ID" sz="1200">
                <a:solidFill>
                  <a:srgbClr val="FFFFFF"/>
                </a:solidFill>
                <a:latin typeface="Times New Roman" panose="02020603050405020304" pitchFamily="18" charset="0"/>
              </a:rPr>
              <a:pPr algn="l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en-US" altLang="id-ID" sz="12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82613" y="609600"/>
            <a:ext cx="5818187" cy="76200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Telephone &amp; Voicemail</a:t>
            </a:r>
          </a:p>
        </p:txBody>
      </p:sp>
      <p:sp>
        <p:nvSpPr>
          <p:cNvPr id="128004" name="Rectangle 4"/>
          <p:cNvSpPr txBox="1">
            <a:spLocks noChangeArrowheads="1"/>
          </p:cNvSpPr>
          <p:nvPr/>
        </p:nvSpPr>
        <p:spPr bwMode="auto">
          <a:xfrm>
            <a:off x="4876800" y="2133600"/>
            <a:ext cx="3810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en-US" altLang="en-US" sz="2800">
                <a:solidFill>
                  <a:srgbClr val="FFFFFF"/>
                </a:solidFill>
                <a:latin typeface="Calibri" panose="020F0502020204030204" pitchFamily="34" charset="0"/>
              </a:rPr>
              <a:t>Banyak orang yang memiliki akses untuk telepon dan voicemail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en-US" altLang="en-US" sz="2800">
                <a:solidFill>
                  <a:srgbClr val="FFFFFF"/>
                </a:solidFill>
                <a:latin typeface="Calibri" panose="020F0502020204030204" pitchFamily="34" charset="0"/>
              </a:rPr>
              <a:t>Penggunaan telephone dapat spontan &amp; sudah familier </a:t>
            </a:r>
          </a:p>
        </p:txBody>
      </p:sp>
      <p:pic>
        <p:nvPicPr>
          <p:cNvPr id="128005" name="Picture 5" descr="communicat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37623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1141413" y="6400800"/>
            <a:ext cx="4916487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8F00070E-E418-4D99-95C8-E733AD03DEDF}" type="slidenum">
              <a:rPr lang="en-US" altLang="id-ID" sz="1200">
                <a:solidFill>
                  <a:srgbClr val="FFFFFF"/>
                </a:solidFill>
                <a:latin typeface="Times New Roman" panose="02020603050405020304" pitchFamily="18" charset="0"/>
              </a:rPr>
              <a:pPr algn="l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en-US" altLang="id-ID" sz="12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9027" name="Rectangle 3"/>
          <p:cNvSpPr txBox="1">
            <a:spLocks noChangeArrowheads="1"/>
          </p:cNvSpPr>
          <p:nvPr/>
        </p:nvSpPr>
        <p:spPr bwMode="auto">
          <a:xfrm>
            <a:off x="1066800" y="2362200"/>
            <a:ext cx="6934200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  <a:buSzPct val="95000"/>
              <a:buFont typeface="Wingdings 2" panose="05020102010507070707" pitchFamily="18" charset="2"/>
              <a:buChar char=""/>
            </a:pPr>
            <a:r>
              <a:rPr lang="en-US" altLang="en-US" sz="2600">
                <a:solidFill>
                  <a:srgbClr val="FFFFFF"/>
                </a:solidFill>
                <a:latin typeface="Calibri" panose="020F0502020204030204" pitchFamily="34" charset="0"/>
              </a:rPr>
              <a:t>Akses cepat 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  <a:buSzPct val="95000"/>
              <a:buFont typeface="Wingdings 2" panose="05020102010507070707" pitchFamily="18" charset="2"/>
              <a:buChar char=""/>
            </a:pPr>
            <a:r>
              <a:rPr lang="en-US" altLang="en-US" sz="2600">
                <a:solidFill>
                  <a:srgbClr val="FFFFFF"/>
                </a:solidFill>
                <a:latin typeface="Calibri" panose="020F0502020204030204" pitchFamily="34" charset="0"/>
              </a:rPr>
              <a:t>Komunikasi langsung &amp; hemat waktu 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  <a:buSzPct val="95000"/>
              <a:buFont typeface="Wingdings 2" panose="05020102010507070707" pitchFamily="18" charset="2"/>
              <a:buChar char=""/>
            </a:pPr>
            <a:r>
              <a:rPr lang="en-US" altLang="en-US" sz="2600">
                <a:solidFill>
                  <a:srgbClr val="FFFFFF"/>
                </a:solidFill>
                <a:latin typeface="Calibri" panose="020F0502020204030204" pitchFamily="34" charset="0"/>
              </a:rPr>
              <a:t>Suara &amp; bahasa jelas  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  <a:buSzPct val="95000"/>
              <a:buFont typeface="Wingdings 2" panose="05020102010507070707" pitchFamily="18" charset="2"/>
              <a:buChar char=""/>
            </a:pPr>
            <a:r>
              <a:rPr lang="en-US" altLang="en-US" sz="2600">
                <a:solidFill>
                  <a:srgbClr val="FFFFFF"/>
                </a:solidFill>
                <a:latin typeface="Calibri" panose="020F0502020204030204" pitchFamily="34" charset="0"/>
              </a:rPr>
              <a:t>Memungkinkan untuk memperoleh respon &amp; feedback secara cepat 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  <a:buSzPct val="95000"/>
              <a:buFont typeface="Wingdings 2" panose="05020102010507070707" pitchFamily="18" charset="2"/>
              <a:buChar char=""/>
            </a:pPr>
            <a:endParaRPr lang="en-US" altLang="en-US" sz="26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29028" name="Rectangle 2"/>
          <p:cNvSpPr txBox="1">
            <a:spLocks noChangeArrowheads="1"/>
          </p:cNvSpPr>
          <p:nvPr/>
        </p:nvSpPr>
        <p:spPr bwMode="auto">
          <a:xfrm>
            <a:off x="1066800" y="1371600"/>
            <a:ext cx="3124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u="sng">
                <a:solidFill>
                  <a:srgbClr val="FFFF00"/>
                </a:solidFill>
                <a:latin typeface="Calibri" panose="020F0502020204030204" pitchFamily="34" charset="0"/>
              </a:rPr>
              <a:t>KEUNTUNGAN: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1141413" y="6400800"/>
            <a:ext cx="4916487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6BE8A8CA-513A-4B09-A83D-88556E05ADA9}" type="slidenum">
              <a:rPr lang="en-US" altLang="id-ID" sz="1200">
                <a:solidFill>
                  <a:srgbClr val="FFFFFF"/>
                </a:solidFill>
                <a:latin typeface="Times New Roman" panose="02020603050405020304" pitchFamily="18" charset="0"/>
              </a:rPr>
              <a:pPr algn="l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lang="en-US" altLang="id-ID" sz="12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0051" name="Rectangle 2"/>
          <p:cNvSpPr txBox="1">
            <a:spLocks noChangeArrowheads="1"/>
          </p:cNvSpPr>
          <p:nvPr/>
        </p:nvSpPr>
        <p:spPr bwMode="auto">
          <a:xfrm>
            <a:off x="762000" y="1371600"/>
            <a:ext cx="3124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u="sng">
                <a:solidFill>
                  <a:srgbClr val="FFFF00"/>
                </a:solidFill>
                <a:latin typeface="Calibri" panose="020F0502020204030204" pitchFamily="34" charset="0"/>
              </a:rPr>
              <a:t>KELEMAHAN:</a:t>
            </a:r>
          </a:p>
        </p:txBody>
      </p:sp>
      <p:sp>
        <p:nvSpPr>
          <p:cNvPr id="130052" name="Rectangle 3"/>
          <p:cNvSpPr txBox="1">
            <a:spLocks noChangeArrowheads="1"/>
          </p:cNvSpPr>
          <p:nvPr/>
        </p:nvSpPr>
        <p:spPr bwMode="auto">
          <a:xfrm>
            <a:off x="685800" y="2286000"/>
            <a:ext cx="7086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rgbClr val="3C003C"/>
              </a:buClr>
              <a:buSzPct val="95000"/>
              <a:buFont typeface="Wingdings 2" panose="05020102010507070707" pitchFamily="18" charset="2"/>
              <a:buChar char=""/>
            </a:pPr>
            <a:r>
              <a:rPr lang="en-US" altLang="en-US" sz="2800">
                <a:solidFill>
                  <a:srgbClr val="FFFFFF"/>
                </a:solidFill>
                <a:latin typeface="Calibri" panose="020F0502020204030204" pitchFamily="34" charset="0"/>
              </a:rPr>
              <a:t>Jika mendadak, mungkin tidak selalu siap untuk pembicaraan 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rgbClr val="3C003C"/>
              </a:buClr>
              <a:buSzPct val="95000"/>
              <a:buFont typeface="Wingdings 2" panose="05020102010507070707" pitchFamily="18" charset="2"/>
              <a:buChar char=""/>
            </a:pPr>
            <a:r>
              <a:rPr lang="en-US" altLang="en-US" sz="2800">
                <a:solidFill>
                  <a:srgbClr val="FFFFFF"/>
                </a:solidFill>
                <a:latin typeface="Calibri" panose="020F0502020204030204" pitchFamily="34" charset="0"/>
              </a:rPr>
              <a:t>Tidak ada persiapan, tetapi tetap harus diterima 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rgbClr val="3C003C"/>
              </a:buClr>
              <a:buSzPct val="95000"/>
              <a:buFont typeface="Wingdings 2" panose="05020102010507070707" pitchFamily="18" charset="2"/>
              <a:buChar char=""/>
            </a:pPr>
            <a:r>
              <a:rPr lang="en-US" altLang="en-US" sz="2800">
                <a:solidFill>
                  <a:srgbClr val="FFFFFF"/>
                </a:solidFill>
                <a:latin typeface="Calibri" panose="020F0502020204030204" pitchFamily="34" charset="0"/>
              </a:rPr>
              <a:t>Untuk voicemail, tidak semua orang punya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1141413" y="6400800"/>
            <a:ext cx="4916487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356B09EB-46E8-41FB-85E9-A542A1A9B94A}" type="slidenum">
              <a:rPr lang="en-US" altLang="id-ID" sz="1200">
                <a:solidFill>
                  <a:srgbClr val="FFFFFF"/>
                </a:solidFill>
                <a:latin typeface="Times New Roman" panose="02020603050405020304" pitchFamily="18" charset="0"/>
              </a:rPr>
              <a:pPr algn="l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lang="en-US" altLang="id-ID" sz="12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62000" y="838200"/>
            <a:ext cx="51054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Instant Messaging</a:t>
            </a:r>
          </a:p>
        </p:txBody>
      </p:sp>
      <p:sp>
        <p:nvSpPr>
          <p:cNvPr id="131076" name="Rectangle 3"/>
          <p:cNvSpPr txBox="1">
            <a:spLocks noChangeArrowheads="1"/>
          </p:cNvSpPr>
          <p:nvPr/>
        </p:nvSpPr>
        <p:spPr bwMode="auto">
          <a:xfrm>
            <a:off x="457200" y="1981200"/>
            <a:ext cx="5181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en-US" altLang="id-ID" sz="2800">
                <a:solidFill>
                  <a:srgbClr val="FFFF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Cepat &amp; tidak mahal, membantu manager untuk tetap berhubungan dengan bawahannya. </a:t>
            </a:r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endParaRPr lang="en-US" altLang="id-ID" sz="280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en-US" altLang="id-ID" sz="2800">
                <a:solidFill>
                  <a:srgbClr val="FFFF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Tidak ada delay, tidak ada kekacauan pesan, &amp; tidak ada keraguan apakah pesan sudah diterima atau belum. </a:t>
            </a:r>
            <a:endParaRPr lang="en-US" altLang="id-ID" sz="2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31077" name="Picture 4" descr="C:\Documents and Settings\Owner\Desktop\robbins ppt\images\aol i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05200"/>
            <a:ext cx="798513" cy="242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8" name="Picture 5" descr="C:\Documents and Settings\Owner\Desktop\robbins ppt\images\ICQ lit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838200"/>
            <a:ext cx="12223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AB291BC0-67D6-4594-8BA9-AC48FD10A5C7}" type="slidenum">
              <a:rPr lang="en-US" altLang="id-ID" sz="1000">
                <a:solidFill>
                  <a:srgbClr val="FFFFFF"/>
                </a:solidFill>
                <a:latin typeface="Calibri" panose="020F0502020204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49</a:t>
            </a:fld>
            <a:endParaRPr lang="en-US" altLang="id-ID" sz="10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2706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381000"/>
            <a:ext cx="6861175" cy="13716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FF00"/>
                </a:solidFill>
              </a:rPr>
              <a:t>Jarak Individu Dlm Komunikasi</a:t>
            </a:r>
            <a:br>
              <a:rPr lang="en-US" smtClean="0">
                <a:solidFill>
                  <a:srgbClr val="00FF00"/>
                </a:solidFill>
              </a:rPr>
            </a:br>
            <a:r>
              <a:rPr lang="en-US" sz="2400" smtClean="0">
                <a:solidFill>
                  <a:srgbClr val="00FF00"/>
                </a:solidFill>
              </a:rPr>
              <a:t>(Allan Pease, 1981)</a:t>
            </a:r>
            <a:r>
              <a:rPr lang="en-US" smtClean="0">
                <a:solidFill>
                  <a:srgbClr val="00FF00"/>
                </a:solidFill>
              </a:rPr>
              <a:t> </a:t>
            </a:r>
          </a:p>
        </p:txBody>
      </p:sp>
      <p:sp>
        <p:nvSpPr>
          <p:cNvPr id="132100" name="Text Box 10"/>
          <p:cNvSpPr txBox="1">
            <a:spLocks noChangeArrowheads="1"/>
          </p:cNvSpPr>
          <p:nvPr/>
        </p:nvSpPr>
        <p:spPr bwMode="auto">
          <a:xfrm>
            <a:off x="381000" y="2097088"/>
            <a:ext cx="8610600" cy="370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altLang="id-ID">
                <a:solidFill>
                  <a:srgbClr val="FFFFFF"/>
                </a:solidFill>
                <a:latin typeface="Times New Roman" panose="02020603050405020304" pitchFamily="18" charset="0"/>
              </a:rPr>
              <a:t>  The Intimate Zone (Jarak Komunikasi 6-18 inc/15-45cm)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à"/>
            </a:pPr>
            <a:r>
              <a:rPr lang="en-US" altLang="id-ID" sz="2400">
                <a:solidFill>
                  <a:srgbClr val="FFFF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Bicara dengan teman dekat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à"/>
            </a:pPr>
            <a:endParaRPr lang="en-US" altLang="id-ID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altLang="id-ID">
                <a:solidFill>
                  <a:srgbClr val="FFFFFF"/>
                </a:solidFill>
                <a:latin typeface="Times New Roman" panose="02020603050405020304" pitchFamily="18" charset="0"/>
              </a:rPr>
              <a:t>  The Personal Zone (jarak Komunikasi 18-48 inc/45-120cm)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2400">
                <a:solidFill>
                  <a:srgbClr val="FFFF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Bicara keg. Sosial dengan Teman yg kita kenal baik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>
                <a:solidFill>
                  <a:srgbClr val="FFFF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en-US" altLang="id-ID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altLang="id-ID">
                <a:solidFill>
                  <a:srgbClr val="FFFFFF"/>
                </a:solidFill>
                <a:latin typeface="Times New Roman" panose="02020603050405020304" pitchFamily="18" charset="0"/>
              </a:rPr>
              <a:t>  The Sosial Zone (Jarak Komunikasi 4-12 feet/1,5-3,5m)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2400">
                <a:solidFill>
                  <a:srgbClr val="FFFF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Bicara dengan orang asing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>
                <a:solidFill>
                  <a:srgbClr val="FFFF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en-US" altLang="id-ID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altLang="id-ID">
                <a:solidFill>
                  <a:srgbClr val="FFFFFF"/>
                </a:solidFill>
                <a:latin typeface="Times New Roman" panose="02020603050405020304" pitchFamily="18" charset="0"/>
              </a:rPr>
              <a:t>  The Public Zone (Jarak Komunikasi &gt;12 feet/diatas 3,5m) 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2400">
                <a:solidFill>
                  <a:srgbClr val="FFFF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 Bicara dengan pendengar Kelompok.</a:t>
            </a:r>
            <a:endParaRPr lang="en-US" altLang="id-ID" sz="24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400">
                <a:solidFill>
                  <a:srgbClr val="262626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"/>
              <a:defRPr sz="2200">
                <a:solidFill>
                  <a:srgbClr val="262626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000">
                <a:solidFill>
                  <a:srgbClr val="262626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>
                <a:solidFill>
                  <a:srgbClr val="262626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2A6C1A8-F931-4578-9620-BE5C105367F4}" type="slidenum">
              <a:rPr lang="en-US" altLang="id-ID" sz="1200">
                <a:solidFill>
                  <a:srgbClr val="895D1D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id-ID" sz="1200">
              <a:solidFill>
                <a:srgbClr val="895D1D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609600"/>
            <a:ext cx="4576763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rial" charset="0"/>
              </a:rPr>
              <a:t>(2) Passive but Assertive</a:t>
            </a:r>
            <a:endParaRPr lang="id-ID" sz="36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2057400"/>
            <a:ext cx="8382000" cy="403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1" hangingPunct="1">
              <a:buFont typeface="Wingdings" panose="05000000000000000000" pitchFamily="2" charset="2"/>
              <a:buChar char="§"/>
              <a:defRPr/>
            </a:pPr>
            <a:r>
              <a:rPr lang="en-US" sz="3200">
                <a:solidFill>
                  <a:prstClr val="black"/>
                </a:solidFill>
                <a:latin typeface="Agency FB" panose="020B0503020202020204" pitchFamily="34" charset="0"/>
                <a:cs typeface="Arial" charset="0"/>
              </a:rPr>
              <a:t>Individu hanya sebagai pendengar, namun suka kusak-kusuk. </a:t>
            </a:r>
          </a:p>
          <a:p>
            <a:pPr marL="457200" indent="-457200" eaLnBrk="1" hangingPunct="1">
              <a:buFont typeface="Wingdings" panose="05000000000000000000" pitchFamily="2" charset="2"/>
              <a:buChar char="§"/>
              <a:defRPr/>
            </a:pPr>
            <a:r>
              <a:rPr lang="en-US" sz="3200">
                <a:solidFill>
                  <a:prstClr val="black"/>
                </a:solidFill>
                <a:latin typeface="Agency FB" panose="020B0503020202020204" pitchFamily="34" charset="0"/>
                <a:cs typeface="Arial" charset="0"/>
              </a:rPr>
              <a:t>Termasuk tipe penggerutu.</a:t>
            </a:r>
          </a:p>
          <a:p>
            <a:pPr marL="457200" indent="-457200" eaLnBrk="1" hangingPunct="1">
              <a:buFont typeface="Wingdings" panose="05000000000000000000" pitchFamily="2" charset="2"/>
              <a:buChar char="§"/>
              <a:defRPr/>
            </a:pPr>
            <a:r>
              <a:rPr lang="en-US" sz="3200">
                <a:solidFill>
                  <a:prstClr val="black"/>
                </a:solidFill>
                <a:latin typeface="Agency FB" panose="020B0503020202020204" pitchFamily="34" charset="0"/>
                <a:cs typeface="Arial" charset="0"/>
              </a:rPr>
              <a:t>Di dalam pertemuan </a:t>
            </a:r>
            <a:r>
              <a:rPr lang="en-US" sz="3200" u="sng">
                <a:solidFill>
                  <a:prstClr val="black"/>
                </a:solidFill>
                <a:latin typeface="Agency FB" panose="020B0503020202020204" pitchFamily="34" charset="0"/>
                <a:cs typeface="Arial" charset="0"/>
              </a:rPr>
              <a:t>misalnya</a:t>
            </a:r>
            <a:r>
              <a:rPr lang="en-US" sz="3200">
                <a:solidFill>
                  <a:prstClr val="black"/>
                </a:solidFill>
                <a:latin typeface="Agency FB" panose="020B0503020202020204" pitchFamily="34" charset="0"/>
                <a:cs typeface="Arial" charset="0"/>
              </a:rPr>
              <a:t>, ia tidak bersuara, jika ada ide tidak mau disampaikan dihadapan forum, lebih suka disampaikan pada peserta lain. </a:t>
            </a:r>
          </a:p>
          <a:p>
            <a:pPr marL="457200" indent="-457200" eaLnBrk="1" hangingPunct="1">
              <a:buFont typeface="Wingdings" panose="05000000000000000000" pitchFamily="2" charset="2"/>
              <a:buChar char="§"/>
              <a:defRPr/>
            </a:pPr>
            <a:r>
              <a:rPr lang="en-US" sz="3200" i="1">
                <a:solidFill>
                  <a:srgbClr val="C00000"/>
                </a:solidFill>
                <a:latin typeface="Agency FB" panose="020B0503020202020204" pitchFamily="34" charset="0"/>
                <a:cs typeface="Arial" charset="0"/>
              </a:rPr>
              <a:t>Bagaimana mengatasinya ?</a:t>
            </a:r>
          </a:p>
          <a:p>
            <a:pPr eaLnBrk="1" hangingPunct="1">
              <a:defRPr/>
            </a:pPr>
            <a:r>
              <a:rPr lang="en-US" sz="3200">
                <a:solidFill>
                  <a:prstClr val="black"/>
                </a:solidFill>
                <a:latin typeface="Agency FB" panose="020B0503020202020204" pitchFamily="34" charset="0"/>
                <a:cs typeface="Arial" charset="0"/>
              </a:rPr>
              <a:t>	Ajukan pertanyaan padanya apakah ada yang mau 	disampaikan.  </a:t>
            </a:r>
            <a:endParaRPr lang="id-ID" sz="3200">
              <a:solidFill>
                <a:prstClr val="black"/>
              </a:solidFill>
              <a:latin typeface="Agency FB" panose="020B0503020202020204" pitchFamily="34" charset="0"/>
              <a:cs typeface="Arial" charset="0"/>
            </a:endParaRPr>
          </a:p>
        </p:txBody>
      </p:sp>
      <p:sp>
        <p:nvSpPr>
          <p:cNvPr id="73733" name="Footer Placeholder 8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400">
                <a:solidFill>
                  <a:srgbClr val="262626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"/>
              <a:defRPr sz="2200">
                <a:solidFill>
                  <a:srgbClr val="262626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000">
                <a:solidFill>
                  <a:srgbClr val="262626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>
                <a:solidFill>
                  <a:srgbClr val="262626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id-ID" sz="1200" smtClean="0">
                <a:solidFill>
                  <a:srgbClr val="895D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M. Sugiarto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1360BA70-2034-4D5C-BC92-41F74C6DD621}" type="slidenum">
              <a:rPr lang="en-US" altLang="id-ID" sz="1000">
                <a:solidFill>
                  <a:srgbClr val="FFFFFF"/>
                </a:solidFill>
                <a:latin typeface="Calibri" panose="020F0502020204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50</a:t>
            </a:fld>
            <a:endParaRPr lang="en-US" altLang="id-ID" sz="10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400">
                <a:solidFill>
                  <a:srgbClr val="262626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"/>
              <a:defRPr sz="2200">
                <a:solidFill>
                  <a:srgbClr val="262626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000">
                <a:solidFill>
                  <a:srgbClr val="262626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>
                <a:solidFill>
                  <a:srgbClr val="262626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8039ADD-05F3-46DE-8480-1449E4A931D9}" type="slidenum">
              <a:rPr lang="en-US" altLang="id-ID" sz="1200">
                <a:solidFill>
                  <a:srgbClr val="895D1D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id-ID" sz="1200">
              <a:solidFill>
                <a:srgbClr val="895D1D"/>
              </a:solidFill>
              <a:latin typeface="Arial" panose="020B0604020202020204" pitchFamily="34" charset="0"/>
            </a:endParaRPr>
          </a:p>
        </p:txBody>
      </p:sp>
      <p:sp>
        <p:nvSpPr>
          <p:cNvPr id="74755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400">
                <a:solidFill>
                  <a:srgbClr val="262626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"/>
              <a:defRPr sz="2200">
                <a:solidFill>
                  <a:srgbClr val="262626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000">
                <a:solidFill>
                  <a:srgbClr val="262626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>
                <a:solidFill>
                  <a:srgbClr val="262626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id-ID" sz="1200" smtClean="0">
                <a:solidFill>
                  <a:srgbClr val="895D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M. Sugiarto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8500" y="609600"/>
            <a:ext cx="2519363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rial" charset="0"/>
              </a:rPr>
              <a:t>(3) Agressive</a:t>
            </a:r>
            <a:endParaRPr lang="id-ID" sz="36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057400"/>
            <a:ext cx="8382000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1" hangingPunct="1">
              <a:buFont typeface="Wingdings" panose="05000000000000000000" pitchFamily="2" charset="2"/>
              <a:buChar char="§"/>
              <a:defRPr/>
            </a:pPr>
            <a:r>
              <a:rPr lang="en-US" sz="3200">
                <a:solidFill>
                  <a:prstClr val="black"/>
                </a:solidFill>
                <a:latin typeface="Agency FB" panose="020B0503020202020204" pitchFamily="34" charset="0"/>
                <a:cs typeface="Arial" charset="0"/>
              </a:rPr>
              <a:t>Individu cenderung agresif dalam berkomunikasi.  </a:t>
            </a:r>
          </a:p>
          <a:p>
            <a:pPr marL="457200" indent="-457200" eaLnBrk="1" hangingPunct="1">
              <a:buFont typeface="Wingdings" panose="05000000000000000000" pitchFamily="2" charset="2"/>
              <a:buChar char="§"/>
              <a:defRPr/>
            </a:pPr>
            <a:r>
              <a:rPr lang="en-US" sz="3200">
                <a:solidFill>
                  <a:prstClr val="black"/>
                </a:solidFill>
                <a:latin typeface="Agency FB" panose="020B0503020202020204" pitchFamily="34" charset="0"/>
                <a:cs typeface="Arial" charset="0"/>
              </a:rPr>
              <a:t>Di dalam pertemuan </a:t>
            </a:r>
            <a:r>
              <a:rPr lang="en-US" sz="3200" u="sng">
                <a:solidFill>
                  <a:prstClr val="black"/>
                </a:solidFill>
                <a:latin typeface="Agency FB" panose="020B0503020202020204" pitchFamily="34" charset="0"/>
                <a:cs typeface="Arial" charset="0"/>
              </a:rPr>
              <a:t>misalnya</a:t>
            </a:r>
            <a:r>
              <a:rPr lang="en-US" sz="3200">
                <a:solidFill>
                  <a:prstClr val="black"/>
                </a:solidFill>
                <a:latin typeface="Agency FB" panose="020B0503020202020204" pitchFamily="34" charset="0"/>
                <a:cs typeface="Arial" charset="0"/>
              </a:rPr>
              <a:t>, ia terkadang melontarkan ide yang terkesan menyerang,menyudutkan,membuat sakit hati orang lain.</a:t>
            </a:r>
          </a:p>
          <a:p>
            <a:pPr marL="457200" indent="-457200" eaLnBrk="1" hangingPunct="1">
              <a:buFont typeface="Wingdings" panose="05000000000000000000" pitchFamily="2" charset="2"/>
              <a:buChar char="§"/>
              <a:defRPr/>
            </a:pPr>
            <a:r>
              <a:rPr lang="en-US" sz="3200" i="1">
                <a:solidFill>
                  <a:srgbClr val="C00000"/>
                </a:solidFill>
                <a:latin typeface="Agency FB" panose="020B0503020202020204" pitchFamily="34" charset="0"/>
                <a:cs typeface="Arial" charset="0"/>
              </a:rPr>
              <a:t>Bagaimana mengatasinya ?</a:t>
            </a:r>
          </a:p>
          <a:p>
            <a:pPr eaLnBrk="1" hangingPunct="1">
              <a:defRPr/>
            </a:pPr>
            <a:r>
              <a:rPr lang="en-US" sz="3200">
                <a:solidFill>
                  <a:prstClr val="black"/>
                </a:solidFill>
                <a:latin typeface="Agency FB" panose="020B0503020202020204" pitchFamily="34" charset="0"/>
                <a:cs typeface="Arial" charset="0"/>
              </a:rPr>
              <a:t>	Kendalikan dengan membatasi fokus pembicaraan dan </a:t>
            </a:r>
          </a:p>
          <a:p>
            <a:pPr eaLnBrk="1" hangingPunct="1">
              <a:defRPr/>
            </a:pPr>
            <a:r>
              <a:rPr lang="en-US" sz="3200">
                <a:solidFill>
                  <a:prstClr val="black"/>
                </a:solidFill>
                <a:latin typeface="Agency FB" panose="020B0503020202020204" pitchFamily="34" charset="0"/>
                <a:cs typeface="Arial" charset="0"/>
              </a:rPr>
              <a:t>            pertegas utk positif solution. Kadang ia tidak menyadari  </a:t>
            </a:r>
          </a:p>
          <a:p>
            <a:pPr eaLnBrk="1" hangingPunct="1">
              <a:defRPr/>
            </a:pPr>
            <a:r>
              <a:rPr lang="en-US" sz="3200">
                <a:solidFill>
                  <a:prstClr val="black"/>
                </a:solidFill>
                <a:latin typeface="Agency FB" panose="020B0503020202020204" pitchFamily="34" charset="0"/>
                <a:cs typeface="Arial" charset="0"/>
              </a:rPr>
              <a:t>            jika idenya negatif dan bisa memperkeruh suasana </a:t>
            </a:r>
          </a:p>
          <a:p>
            <a:pPr eaLnBrk="1" hangingPunct="1">
              <a:defRPr/>
            </a:pPr>
            <a:r>
              <a:rPr lang="en-US" sz="3200">
                <a:solidFill>
                  <a:prstClr val="black"/>
                </a:solidFill>
                <a:latin typeface="Agency FB" panose="020B0503020202020204" pitchFamily="34" charset="0"/>
                <a:cs typeface="Arial" charset="0"/>
              </a:rPr>
              <a:t>            rapat. </a:t>
            </a:r>
            <a:endParaRPr lang="id-ID" sz="3200">
              <a:solidFill>
                <a:prstClr val="black"/>
              </a:solidFill>
              <a:latin typeface="Agency FB" panose="020B0503020202020204" pitchFamily="34" charset="0"/>
              <a:cs typeface="Arial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400">
                <a:solidFill>
                  <a:srgbClr val="262626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"/>
              <a:defRPr sz="2200">
                <a:solidFill>
                  <a:srgbClr val="262626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000">
                <a:solidFill>
                  <a:srgbClr val="262626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>
                <a:solidFill>
                  <a:srgbClr val="262626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id-ID" sz="1200" smtClean="0">
                <a:solidFill>
                  <a:srgbClr val="895D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M. Sugiarto</a:t>
            </a:r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400">
                <a:solidFill>
                  <a:srgbClr val="262626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"/>
              <a:defRPr sz="2200">
                <a:solidFill>
                  <a:srgbClr val="262626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000">
                <a:solidFill>
                  <a:srgbClr val="262626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>
                <a:solidFill>
                  <a:srgbClr val="262626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404B4D8-5789-4C59-84E8-AC01909F3EEB}" type="slidenum">
              <a:rPr lang="en-US" altLang="id-ID" sz="1200">
                <a:solidFill>
                  <a:srgbClr val="895D1D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id-ID" sz="1200">
              <a:solidFill>
                <a:srgbClr val="895D1D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3425" y="609600"/>
            <a:ext cx="2449513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rial" charset="0"/>
              </a:rPr>
              <a:t>(4) Assertive</a:t>
            </a:r>
            <a:endParaRPr lang="id-ID" sz="36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057400"/>
            <a:ext cx="8382000" cy="3046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1" hangingPunct="1">
              <a:buFont typeface="Wingdings" panose="05000000000000000000" pitchFamily="2" charset="2"/>
              <a:buChar char="§"/>
              <a:defRPr/>
            </a:pPr>
            <a:r>
              <a:rPr lang="en-US" sz="3200">
                <a:solidFill>
                  <a:prstClr val="black"/>
                </a:solidFill>
                <a:latin typeface="Agency FB" panose="020B0503020202020204" pitchFamily="34" charset="0"/>
                <a:cs typeface="Arial" charset="0"/>
              </a:rPr>
              <a:t>Individu dengan positif thinking</a:t>
            </a:r>
          </a:p>
          <a:p>
            <a:pPr marL="457200" indent="-457200" eaLnBrk="1" hangingPunct="1">
              <a:buFont typeface="Wingdings" panose="05000000000000000000" pitchFamily="2" charset="2"/>
              <a:buChar char="§"/>
              <a:defRPr/>
            </a:pPr>
            <a:r>
              <a:rPr lang="en-US" sz="3200">
                <a:solidFill>
                  <a:prstClr val="black"/>
                </a:solidFill>
                <a:latin typeface="Agency FB" panose="020B0503020202020204" pitchFamily="34" charset="0"/>
                <a:cs typeface="Arial" charset="0"/>
              </a:rPr>
              <a:t>Di dalam pertemuan </a:t>
            </a:r>
            <a:r>
              <a:rPr lang="en-US" sz="3200" u="sng">
                <a:solidFill>
                  <a:prstClr val="black"/>
                </a:solidFill>
                <a:latin typeface="Agency FB" panose="020B0503020202020204" pitchFamily="34" charset="0"/>
                <a:cs typeface="Arial" charset="0"/>
              </a:rPr>
              <a:t>misalnya</a:t>
            </a:r>
            <a:r>
              <a:rPr lang="en-US" sz="3200">
                <a:solidFill>
                  <a:prstClr val="black"/>
                </a:solidFill>
                <a:latin typeface="Agency FB" panose="020B0503020202020204" pitchFamily="34" charset="0"/>
                <a:cs typeface="Arial" charset="0"/>
              </a:rPr>
              <a:t>, ia memberikan dukungan terhadap ide yg positif shg orang lain merasa nyaman,  </a:t>
            </a:r>
          </a:p>
          <a:p>
            <a:pPr marL="457200" indent="-457200" eaLnBrk="1" hangingPunct="1">
              <a:buFont typeface="Wingdings" panose="05000000000000000000" pitchFamily="2" charset="2"/>
              <a:buChar char="§"/>
              <a:defRPr/>
            </a:pPr>
            <a:r>
              <a:rPr lang="en-US" sz="3200" i="1">
                <a:solidFill>
                  <a:srgbClr val="C00000"/>
                </a:solidFill>
                <a:latin typeface="Agency FB" panose="020B0503020202020204" pitchFamily="34" charset="0"/>
                <a:cs typeface="Arial" charset="0"/>
              </a:rPr>
              <a:t>Bagaimana mengatasinya ?</a:t>
            </a:r>
          </a:p>
          <a:p>
            <a:pPr eaLnBrk="1" hangingPunct="1">
              <a:defRPr/>
            </a:pPr>
            <a:r>
              <a:rPr lang="en-US" sz="3200">
                <a:solidFill>
                  <a:prstClr val="black"/>
                </a:solidFill>
                <a:latin typeface="Agency FB" panose="020B0503020202020204" pitchFamily="34" charset="0"/>
                <a:cs typeface="Arial" charset="0"/>
              </a:rPr>
              <a:t>	 Tetap beri kesempatan padanya utk mekondusifkan </a:t>
            </a:r>
          </a:p>
          <a:p>
            <a:pPr eaLnBrk="1" hangingPunct="1">
              <a:defRPr/>
            </a:pPr>
            <a:r>
              <a:rPr lang="en-US" sz="3200">
                <a:solidFill>
                  <a:prstClr val="black"/>
                </a:solidFill>
                <a:latin typeface="Agency FB" panose="020B0503020202020204" pitchFamily="34" charset="0"/>
                <a:cs typeface="Arial" charset="0"/>
              </a:rPr>
              <a:t>             suasana, namun perlu mendengarkan pendapat yg lain.</a:t>
            </a:r>
            <a:endParaRPr lang="id-ID" sz="3200">
              <a:solidFill>
                <a:prstClr val="black"/>
              </a:solidFill>
              <a:latin typeface="Agency FB" panose="020B0503020202020204" pitchFamily="34" charset="0"/>
              <a:cs typeface="Arial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03313" y="1412875"/>
            <a:ext cx="6926262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40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rial" charset="0"/>
              </a:rPr>
              <a:t>PERBEDAAN KOMUNIKASI </a:t>
            </a:r>
          </a:p>
          <a:p>
            <a:pPr algn="ctr" eaLnBrk="1" hangingPunct="1">
              <a:defRPr/>
            </a:pPr>
            <a:r>
              <a:rPr lang="en-US" sz="40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rial" charset="0"/>
              </a:rPr>
              <a:t>VERBAL DAN NON-VERBAL</a:t>
            </a:r>
            <a:endParaRPr lang="id-ID" sz="40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400">
                <a:solidFill>
                  <a:srgbClr val="262626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"/>
              <a:defRPr sz="2200">
                <a:solidFill>
                  <a:srgbClr val="262626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000">
                <a:solidFill>
                  <a:srgbClr val="262626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>
                <a:solidFill>
                  <a:srgbClr val="262626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id-ID" sz="1200" smtClean="0">
                <a:solidFill>
                  <a:srgbClr val="895D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M. Sugiarto</a:t>
            </a:r>
          </a:p>
        </p:txBody>
      </p:sp>
      <p:sp>
        <p:nvSpPr>
          <p:cNvPr id="7782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400">
                <a:solidFill>
                  <a:srgbClr val="262626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"/>
              <a:defRPr sz="2200">
                <a:solidFill>
                  <a:srgbClr val="262626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000">
                <a:solidFill>
                  <a:srgbClr val="262626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>
                <a:solidFill>
                  <a:srgbClr val="262626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B633423-12B2-4145-A7D3-4F0952BA3196}" type="slidenum">
              <a:rPr lang="en-US" altLang="id-ID" sz="1200">
                <a:solidFill>
                  <a:srgbClr val="895D1D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id-ID" sz="1200">
              <a:solidFill>
                <a:srgbClr val="895D1D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25" y="801688"/>
            <a:ext cx="5853113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rial" charset="0"/>
              </a:rPr>
              <a:t>(A) KOMUNIKASI VERBAL</a:t>
            </a:r>
            <a:endParaRPr lang="id-ID" sz="36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133600"/>
            <a:ext cx="8534400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1" hangingPunct="1">
              <a:buFont typeface="Wingdings" panose="05000000000000000000" pitchFamily="2" charset="2"/>
              <a:buChar char="v"/>
              <a:defRPr/>
            </a:pPr>
            <a:r>
              <a:rPr lang="en-US" sz="2400" i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Yi</a:t>
            </a:r>
            <a:r>
              <a:rPr lang="en-US" sz="2400" i="1" u="sng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2400">
                <a:solidFill>
                  <a:prstClr val="black"/>
                </a:solidFill>
              </a:rPr>
              <a:t> komunikasi menggunakan kata-kata, baik diucapkan dan atau tertulis.</a:t>
            </a:r>
          </a:p>
          <a:p>
            <a:pPr marL="457200" indent="-457200" eaLnBrk="1" hangingPunct="1">
              <a:buFont typeface="Wingdings" panose="05000000000000000000" pitchFamily="2" charset="2"/>
              <a:buChar char="v"/>
              <a:defRPr/>
            </a:pPr>
            <a:r>
              <a:rPr lang="en-US" sz="2400" u="sng">
                <a:solidFill>
                  <a:srgbClr val="FF0000"/>
                </a:solidFill>
              </a:rPr>
              <a:t>Elemen komunikasi verbal yang efektif :</a:t>
            </a:r>
          </a:p>
          <a:p>
            <a:pPr marL="514350" indent="-514350" eaLnBrk="1" hangingPunct="1">
              <a:buFontTx/>
              <a:buAutoNum type="alphaLcPeriod"/>
              <a:defRPr/>
            </a:pPr>
            <a:r>
              <a:rPr lang="en-US" sz="2400">
                <a:solidFill>
                  <a:prstClr val="black"/>
                </a:solidFill>
              </a:rPr>
              <a:t>Artikulasi				 	g. Pitch (tinggi nada)</a:t>
            </a:r>
          </a:p>
          <a:p>
            <a:pPr marL="514350" indent="-514350" eaLnBrk="1" hangingPunct="1">
              <a:buFontTx/>
              <a:buAutoNum type="alphaLcPeriod"/>
              <a:defRPr/>
            </a:pPr>
            <a:r>
              <a:rPr lang="en-US" sz="2400">
                <a:solidFill>
                  <a:prstClr val="black"/>
                </a:solidFill>
              </a:rPr>
              <a:t>Jangkauan suara pada audiens		h. Jarak per-kata</a:t>
            </a:r>
          </a:p>
          <a:p>
            <a:pPr marL="514350" indent="-514350" eaLnBrk="1" hangingPunct="1">
              <a:buFontTx/>
              <a:buAutoNum type="alphaLcPeriod"/>
              <a:defRPr/>
            </a:pPr>
            <a:r>
              <a:rPr lang="en-US" sz="2400">
                <a:solidFill>
                  <a:prstClr val="black"/>
                </a:solidFill>
              </a:rPr>
              <a:t>Kejernihan suara			 	i. Warna suara</a:t>
            </a:r>
          </a:p>
          <a:p>
            <a:pPr marL="514350" indent="-514350" eaLnBrk="1" hangingPunct="1">
              <a:buFontTx/>
              <a:buAutoNum type="alphaLcPeriod"/>
              <a:defRPr/>
            </a:pPr>
            <a:r>
              <a:rPr lang="en-US" sz="2400">
                <a:solidFill>
                  <a:prstClr val="black"/>
                </a:solidFill>
              </a:rPr>
              <a:t>Kelancaran berbicara			j. Volume</a:t>
            </a:r>
          </a:p>
          <a:p>
            <a:pPr marL="514350" indent="-514350" eaLnBrk="1" hangingPunct="1">
              <a:buFontTx/>
              <a:buAutoNum type="alphaLcPeriod"/>
              <a:defRPr/>
            </a:pPr>
            <a:r>
              <a:rPr lang="en-US" sz="2400">
                <a:solidFill>
                  <a:prstClr val="black"/>
                </a:solidFill>
              </a:rPr>
              <a:t>Intonasi					k. Speed</a:t>
            </a:r>
          </a:p>
          <a:p>
            <a:pPr marL="514350" indent="-514350" eaLnBrk="1" hangingPunct="1">
              <a:buFontTx/>
              <a:buAutoNum type="alphaLcPeriod"/>
              <a:defRPr/>
            </a:pPr>
            <a:r>
              <a:rPr lang="en-US" sz="2400">
                <a:solidFill>
                  <a:prstClr val="black"/>
                </a:solidFill>
              </a:rPr>
              <a:t>Stressing (penekanan)			l. Kualitas suara</a:t>
            </a:r>
            <a:endParaRPr lang="id-ID" sz="240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amwork">
  <a:themeElements>
    <a:clrScheme name="Teamwork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Teamwork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Teamwork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Hardcover">
    <a:dk1>
      <a:sysClr val="windowText" lastClr="000000"/>
    </a:dk1>
    <a:lt1>
      <a:sysClr val="window" lastClr="FFFF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1511</Words>
  <Application>Microsoft Office PowerPoint</Application>
  <PresentationFormat>On-screen Show (4:3)</PresentationFormat>
  <Paragraphs>303</Paragraphs>
  <Slides>50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50</vt:i4>
      </vt:variant>
    </vt:vector>
  </HeadingPairs>
  <TitlesOfParts>
    <vt:vector size="70" baseType="lpstr">
      <vt:lpstr>Calibri</vt:lpstr>
      <vt:lpstr>Arial</vt:lpstr>
      <vt:lpstr>Book Antiqua</vt:lpstr>
      <vt:lpstr>Wingdings</vt:lpstr>
      <vt:lpstr>Garamond</vt:lpstr>
      <vt:lpstr>Corbel</vt:lpstr>
      <vt:lpstr>Cambria</vt:lpstr>
      <vt:lpstr>Britannic Bold</vt:lpstr>
      <vt:lpstr>Baskerville Old Face</vt:lpstr>
      <vt:lpstr>Agency FB</vt:lpstr>
      <vt:lpstr>Aparajita</vt:lpstr>
      <vt:lpstr>Arial Rounded MT Bold</vt:lpstr>
      <vt:lpstr>新細明體</vt:lpstr>
      <vt:lpstr>Times New Roman</vt:lpstr>
      <vt:lpstr>Wingdings 2</vt:lpstr>
      <vt:lpstr>Hardcover</vt:lpstr>
      <vt:lpstr>Teamwork</vt:lpstr>
      <vt:lpstr>Digital Blue Tunnel 16x9</vt:lpstr>
      <vt:lpstr>1_Office Theme</vt:lpstr>
      <vt:lpstr>2_Digital Blue Tunnel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KETRAMPILAN BERKOMUNIKASI</vt:lpstr>
      <vt:lpstr>1. KOMUNIKASI DENGAN MATA</vt:lpstr>
      <vt:lpstr>2. SIKAP/GERAK-GERIK</vt:lpstr>
      <vt:lpstr>3. GERAK /EKSPRESI WAJAH</vt:lpstr>
      <vt:lpstr>4. PAKAIAN/PENAMPILAN</vt:lpstr>
      <vt:lpstr>5. SUARA / VARIASI VOKAL</vt:lpstr>
      <vt:lpstr>6. BAHASA/BUKAN KATA-KATA</vt:lpstr>
      <vt:lpstr>7. KETERLIBATAN PENDENGAR</vt:lpstr>
      <vt:lpstr>8. HUMOR</vt:lpstr>
      <vt:lpstr>9. PRIBADI YANG ALAMIAH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KEUNTUNGAN: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Jarak Individu Dlm Komunikasi (Allan Pease, 1981)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Windows</dc:creator>
  <cp:lastModifiedBy>lenovo</cp:lastModifiedBy>
  <cp:revision>23</cp:revision>
  <dcterms:created xsi:type="dcterms:W3CDTF">2015-12-06T13:53:05Z</dcterms:created>
  <dcterms:modified xsi:type="dcterms:W3CDTF">2017-01-05T13:13:34Z</dcterms:modified>
</cp:coreProperties>
</file>