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0E377-4E74-4E83-86FF-9740E83C4E1B}" type="doc">
      <dgm:prSet loTypeId="urn:microsoft.com/office/officeart/2005/8/layout/chevron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8AE3ED22-E34E-478B-B5B3-51B433A630A7}">
      <dgm:prSet phldrT="[Text]"/>
      <dgm:spPr/>
      <dgm:t>
        <a:bodyPr/>
        <a:lstStyle/>
        <a:p>
          <a:r>
            <a:rPr lang="id-ID" b="1" dirty="0" smtClean="0"/>
            <a:t>Konduksi</a:t>
          </a:r>
          <a:endParaRPr lang="id-ID" b="1" dirty="0"/>
        </a:p>
      </dgm:t>
    </dgm:pt>
    <dgm:pt modelId="{D16A4E32-BE93-4D67-A435-4B2D1178FE4A}" type="parTrans" cxnId="{FA211FDC-5255-4C82-8570-88DECD279732}">
      <dgm:prSet/>
      <dgm:spPr/>
      <dgm:t>
        <a:bodyPr/>
        <a:lstStyle/>
        <a:p>
          <a:endParaRPr lang="id-ID"/>
        </a:p>
      </dgm:t>
    </dgm:pt>
    <dgm:pt modelId="{6726D63F-8A6C-4F1E-A173-15DFB4B4F142}" type="sibTrans" cxnId="{FA211FDC-5255-4C82-8570-88DECD279732}">
      <dgm:prSet/>
      <dgm:spPr/>
      <dgm:t>
        <a:bodyPr/>
        <a:lstStyle/>
        <a:p>
          <a:endParaRPr lang="id-ID"/>
        </a:p>
      </dgm:t>
    </dgm:pt>
    <dgm:pt modelId="{24CFEBE1-B4AE-489A-822F-5CA70A40366E}">
      <dgm:prSet phldrT="[Text]"/>
      <dgm:spPr/>
      <dgm:t>
        <a:bodyPr/>
        <a:lstStyle/>
        <a:p>
          <a:r>
            <a:rPr lang="id-ID" b="1" dirty="0" smtClean="0"/>
            <a:t>Konveksi</a:t>
          </a:r>
          <a:endParaRPr lang="id-ID" b="1" dirty="0"/>
        </a:p>
      </dgm:t>
    </dgm:pt>
    <dgm:pt modelId="{0D14970C-15FB-44A6-816E-770A75F372A4}" type="parTrans" cxnId="{A77DE077-FBAE-4830-9415-F76F870226FF}">
      <dgm:prSet/>
      <dgm:spPr/>
      <dgm:t>
        <a:bodyPr/>
        <a:lstStyle/>
        <a:p>
          <a:endParaRPr lang="id-ID"/>
        </a:p>
      </dgm:t>
    </dgm:pt>
    <dgm:pt modelId="{756CDF07-0F21-4549-82B5-3922355D731A}" type="sibTrans" cxnId="{A77DE077-FBAE-4830-9415-F76F870226FF}">
      <dgm:prSet/>
      <dgm:spPr/>
      <dgm:t>
        <a:bodyPr/>
        <a:lstStyle/>
        <a:p>
          <a:endParaRPr lang="id-ID"/>
        </a:p>
      </dgm:t>
    </dgm:pt>
    <dgm:pt modelId="{9E21477A-F8D7-4A7A-8438-DB488ECB7E95}">
      <dgm:prSet phldrT="[Text]"/>
      <dgm:spPr/>
      <dgm:t>
        <a:bodyPr/>
        <a:lstStyle/>
        <a:p>
          <a:r>
            <a:rPr lang="id-ID" b="1" dirty="0" smtClean="0"/>
            <a:t>Perlu Medium dan partikel medium berpindah</a:t>
          </a:r>
          <a:endParaRPr lang="id-ID" b="1" dirty="0"/>
        </a:p>
      </dgm:t>
    </dgm:pt>
    <dgm:pt modelId="{5B6F6EC1-F5D7-4647-9545-7A5652C8C515}" type="parTrans" cxnId="{04D54C2F-DE20-45C0-AFB8-10F231561E77}">
      <dgm:prSet/>
      <dgm:spPr/>
      <dgm:t>
        <a:bodyPr/>
        <a:lstStyle/>
        <a:p>
          <a:endParaRPr lang="id-ID"/>
        </a:p>
      </dgm:t>
    </dgm:pt>
    <dgm:pt modelId="{6423EF4E-DC66-4C1D-9660-46E2272B2843}" type="sibTrans" cxnId="{04D54C2F-DE20-45C0-AFB8-10F231561E77}">
      <dgm:prSet/>
      <dgm:spPr/>
      <dgm:t>
        <a:bodyPr/>
        <a:lstStyle/>
        <a:p>
          <a:endParaRPr lang="id-ID"/>
        </a:p>
      </dgm:t>
    </dgm:pt>
    <dgm:pt modelId="{10C41220-760D-48DC-8073-3B64596F2B8C}">
      <dgm:prSet phldrT="[Text]"/>
      <dgm:spPr/>
      <dgm:t>
        <a:bodyPr/>
        <a:lstStyle/>
        <a:p>
          <a:r>
            <a:rPr lang="id-ID" b="1" dirty="0" smtClean="0"/>
            <a:t>Radiasi</a:t>
          </a:r>
          <a:endParaRPr lang="id-ID" b="1" dirty="0"/>
        </a:p>
      </dgm:t>
    </dgm:pt>
    <dgm:pt modelId="{575D2E69-7DE2-43EE-9E8F-961AF87AB694}" type="parTrans" cxnId="{6C865352-D9E2-49BB-AD4A-08DDC662D698}">
      <dgm:prSet/>
      <dgm:spPr/>
      <dgm:t>
        <a:bodyPr/>
        <a:lstStyle/>
        <a:p>
          <a:endParaRPr lang="id-ID"/>
        </a:p>
      </dgm:t>
    </dgm:pt>
    <dgm:pt modelId="{FB83CB07-7AAA-458E-942E-566F5C16ABE4}" type="sibTrans" cxnId="{6C865352-D9E2-49BB-AD4A-08DDC662D698}">
      <dgm:prSet/>
      <dgm:spPr/>
      <dgm:t>
        <a:bodyPr/>
        <a:lstStyle/>
        <a:p>
          <a:endParaRPr lang="id-ID"/>
        </a:p>
      </dgm:t>
    </dgm:pt>
    <dgm:pt modelId="{79002347-466F-4C3C-8E06-9CC0B78D28BC}">
      <dgm:prSet phldrT="[Text]" custT="1"/>
      <dgm:spPr/>
      <dgm:t>
        <a:bodyPr/>
        <a:lstStyle/>
        <a:p>
          <a:r>
            <a:rPr lang="id-ID" sz="1600" b="1" dirty="0" smtClean="0"/>
            <a:t>Tanpa Medium</a:t>
          </a:r>
          <a:endParaRPr lang="id-ID" sz="1600" b="1" dirty="0"/>
        </a:p>
      </dgm:t>
    </dgm:pt>
    <dgm:pt modelId="{BF83E1A8-D740-459A-B2AF-EB017DA8E015}" type="parTrans" cxnId="{F98C6AA5-DE59-4DF9-93F3-B47A369BCE83}">
      <dgm:prSet/>
      <dgm:spPr/>
      <dgm:t>
        <a:bodyPr/>
        <a:lstStyle/>
        <a:p>
          <a:endParaRPr lang="id-ID"/>
        </a:p>
      </dgm:t>
    </dgm:pt>
    <dgm:pt modelId="{90D61D97-E37A-4037-A0C5-3B1C77252E5D}" type="sibTrans" cxnId="{F98C6AA5-DE59-4DF9-93F3-B47A369BCE83}">
      <dgm:prSet/>
      <dgm:spPr/>
      <dgm:t>
        <a:bodyPr/>
        <a:lstStyle/>
        <a:p>
          <a:endParaRPr lang="id-ID"/>
        </a:p>
      </dgm:t>
    </dgm:pt>
    <mc:AlternateContent xmlns:mc="http://schemas.openxmlformats.org/markup-compatibility/2006" xmlns:a14="http://schemas.microsoft.com/office/drawing/2010/main">
      <mc:Choice Requires="a14">
        <dgm:pt modelId="{E8B1E480-599F-46E7-B3B5-2F77EAB23A60}">
          <dgm:prSet phldrT="[Text]"/>
          <dgm:spPr/>
          <dgm:t>
            <a:bodyPr/>
            <a:lstStyle/>
            <a:p>
              <a:r>
                <a:rPr lang="id-ID" b="1" dirty="0" smtClean="0"/>
                <a:t>Hukum Fourier   </a:t>
              </a:r>
              <a14:m>
                <m:oMath xmlns:m="http://schemas.openxmlformats.org/officeDocument/2006/math">
                  <m:sSub>
                    <m:sSubPr>
                      <m:ctrlPr>
                        <a:rPr lang="id-ID" b="1" i="1" smtClean="0">
                          <a:latin typeface="Cambria Math"/>
                        </a:rPr>
                      </m:ctrlPr>
                    </m:sSubPr>
                    <m:e>
                      <m:r>
                        <a:rPr lang="id-ID" b="1" i="1" smtClean="0">
                          <a:latin typeface="Cambria Math"/>
                        </a:rPr>
                        <m:t>𝒒</m:t>
                      </m:r>
                    </m:e>
                    <m:sub>
                      <m:r>
                        <a:rPr lang="id-ID" b="1" i="1" smtClean="0">
                          <a:latin typeface="Cambria Math"/>
                        </a:rPr>
                        <m:t>𝒌</m:t>
                      </m:r>
                    </m:sub>
                  </m:sSub>
                  <m:r>
                    <a:rPr lang="id-ID" b="1" i="1" smtClean="0">
                      <a:latin typeface="Cambria Math"/>
                    </a:rPr>
                    <m:t>=−</m:t>
                  </m:r>
                  <m:r>
                    <a:rPr lang="id-ID" b="1" i="1" smtClean="0">
                      <a:latin typeface="Cambria Math"/>
                    </a:rPr>
                    <m:t>𝒌</m:t>
                  </m:r>
                  <m:r>
                    <a:rPr lang="id-ID" b="1" i="1" smtClean="0">
                      <a:latin typeface="Cambria Math"/>
                    </a:rPr>
                    <m:t> </m:t>
                  </m:r>
                  <m:r>
                    <a:rPr lang="id-ID" b="1" i="1" smtClean="0">
                      <a:latin typeface="Cambria Math"/>
                    </a:rPr>
                    <m:t>𝑨</m:t>
                  </m:r>
                  <m:r>
                    <a:rPr lang="id-ID" b="1" i="1" smtClean="0">
                      <a:latin typeface="Cambria Math"/>
                    </a:rPr>
                    <m:t> </m:t>
                  </m:r>
                  <m:f>
                    <m:fPr>
                      <m:ctrlPr>
                        <a:rPr lang="id-ID" b="1" i="1" smtClean="0">
                          <a:latin typeface="Cambria Math"/>
                        </a:rPr>
                      </m:ctrlPr>
                    </m:fPr>
                    <m:num>
                      <m:r>
                        <a:rPr lang="id-ID" b="1" i="1" smtClean="0">
                          <a:latin typeface="Cambria Math"/>
                        </a:rPr>
                        <m:t>𝒅𝑻</m:t>
                      </m:r>
                    </m:num>
                    <m:den>
                      <m:r>
                        <a:rPr lang="id-ID" b="1" i="1" smtClean="0">
                          <a:latin typeface="Cambria Math"/>
                        </a:rPr>
                        <m:t>𝒅𝒙</m:t>
                      </m:r>
                    </m:den>
                  </m:f>
                </m:oMath>
              </a14:m>
              <a:endParaRPr lang="id-ID" b="1" dirty="0"/>
            </a:p>
          </dgm:t>
        </dgm:pt>
      </mc:Choice>
      <mc:Fallback xmlns="">
        <dgm:pt modelId="{E8B1E480-599F-46E7-B3B5-2F77EAB23A60}">
          <dgm:prSet phldrT="[Text]"/>
          <dgm:spPr/>
          <dgm:t>
            <a:bodyPr/>
            <a:lstStyle/>
            <a:p>
              <a:r>
                <a:rPr lang="id-ID" b="1" dirty="0" smtClean="0"/>
                <a:t>Hukum </a:t>
              </a:r>
              <a:r>
                <a:rPr lang="id-ID" b="1" dirty="0" smtClean="0"/>
                <a:t>Fourier   </a:t>
              </a:r>
              <a:r>
                <a:rPr lang="id-ID" b="1" i="0" smtClean="0">
                  <a:latin typeface="Cambria Math"/>
                </a:rPr>
                <a:t>𝒒_𝒌=−𝒌 𝑨  𝒅𝑻/𝒅𝒙</a:t>
              </a:r>
              <a:endParaRPr lang="id-ID" b="1" dirty="0"/>
            </a:p>
          </dgm:t>
        </dgm:pt>
      </mc:Fallback>
    </mc:AlternateContent>
    <dgm:pt modelId="{9A9C26E7-3CA0-4D47-AB6C-8E79937BC2FB}" type="parTrans" cxnId="{A8A7F68E-4276-4B23-AE85-E99F3B2CF20C}">
      <dgm:prSet/>
      <dgm:spPr/>
      <dgm:t>
        <a:bodyPr/>
        <a:lstStyle/>
        <a:p>
          <a:endParaRPr lang="id-ID"/>
        </a:p>
      </dgm:t>
    </dgm:pt>
    <dgm:pt modelId="{CB539D5D-A855-43F3-A762-5147040BE14B}" type="sibTrans" cxnId="{A8A7F68E-4276-4B23-AE85-E99F3B2CF20C}">
      <dgm:prSet/>
      <dgm:spPr/>
      <dgm:t>
        <a:bodyPr/>
        <a:lstStyle/>
        <a:p>
          <a:endParaRPr lang="id-ID"/>
        </a:p>
      </dgm:t>
    </dgm:pt>
    <dgm:pt modelId="{91CE2190-CE20-4E18-B356-C2C540F7BDC4}">
      <dgm:prSet phldrT="[Text]"/>
      <dgm:spPr/>
      <dgm:t>
        <a:bodyPr/>
        <a:lstStyle/>
        <a:p>
          <a:r>
            <a:rPr lang="id-ID" b="1" dirty="0" smtClean="0"/>
            <a:t>Perlu Medium dan partikel medium tidak berpindah</a:t>
          </a:r>
          <a:endParaRPr lang="id-ID" b="1" dirty="0"/>
        </a:p>
      </dgm:t>
    </dgm:pt>
    <dgm:pt modelId="{268E1732-EBB4-4FA4-A169-3C89F8E2793F}" type="parTrans" cxnId="{76D1E390-12CC-41CD-96F4-6D17344DCA27}">
      <dgm:prSet/>
      <dgm:spPr/>
      <dgm:t>
        <a:bodyPr/>
        <a:lstStyle/>
        <a:p>
          <a:endParaRPr lang="id-ID"/>
        </a:p>
      </dgm:t>
    </dgm:pt>
    <dgm:pt modelId="{BE5DD10D-0526-4F43-8327-8D45A1937DD5}" type="sibTrans" cxnId="{76D1E390-12CC-41CD-96F4-6D17344DCA27}">
      <dgm:prSet/>
      <dgm:spPr/>
      <dgm:t>
        <a:bodyPr/>
        <a:lstStyle/>
        <a:p>
          <a:endParaRPr lang="id-ID"/>
        </a:p>
      </dgm:t>
    </dgm:pt>
    <dgm:pt modelId="{1733440F-E9E7-4166-8998-AC7E4B8EE62F}">
      <dgm:prSet custT="1"/>
      <dgm:spPr/>
      <dgm:t>
        <a:bodyPr/>
        <a:lstStyle/>
        <a:p>
          <a:r>
            <a:rPr lang="id-ID" sz="1600" b="1" dirty="0" smtClean="0"/>
            <a:t>Perpindahan berlangsung secara pancaran dan cepat</a:t>
          </a:r>
          <a:endParaRPr lang="id-ID" sz="1600" b="1" dirty="0"/>
        </a:p>
      </dgm:t>
    </dgm:pt>
    <dgm:pt modelId="{E92C0A64-8767-44B2-B9DA-92B322163A9A}" type="parTrans" cxnId="{166012B0-698F-4BBC-B9F9-3D1F8BC8D15A}">
      <dgm:prSet/>
      <dgm:spPr/>
      <dgm:t>
        <a:bodyPr/>
        <a:lstStyle/>
        <a:p>
          <a:endParaRPr lang="id-ID"/>
        </a:p>
      </dgm:t>
    </dgm:pt>
    <dgm:pt modelId="{3A99A4FC-9784-49C8-8258-D6F2289C54F1}" type="sibTrans" cxnId="{166012B0-698F-4BBC-B9F9-3D1F8BC8D15A}">
      <dgm:prSet/>
      <dgm:spPr/>
      <dgm:t>
        <a:bodyPr/>
        <a:lstStyle/>
        <a:p>
          <a:endParaRPr lang="id-ID"/>
        </a:p>
      </dgm:t>
    </dgm:pt>
    <dgm:pt modelId="{B095D6CA-8561-4628-AF3A-9CDD9DAD2681}">
      <dgm:prSet/>
      <dgm:spPr/>
      <dgm:t>
        <a:bodyPr/>
        <a:lstStyle/>
        <a:p>
          <a:r>
            <a:rPr lang="id-ID" b="1" dirty="0" smtClean="0"/>
            <a:t>Perpindahan kalor antara benda padat dengan fluida</a:t>
          </a:r>
          <a:endParaRPr lang="id-ID" b="1" dirty="0"/>
        </a:p>
      </dgm:t>
    </dgm:pt>
    <dgm:pt modelId="{CCD48D04-8321-4A6F-A52F-529743F9083C}" type="sibTrans" cxnId="{76710194-7857-40DA-9BFE-8197A4143461}">
      <dgm:prSet/>
      <dgm:spPr/>
      <dgm:t>
        <a:bodyPr/>
        <a:lstStyle/>
        <a:p>
          <a:endParaRPr lang="id-ID"/>
        </a:p>
      </dgm:t>
    </dgm:pt>
    <dgm:pt modelId="{84B4587C-9846-42C0-AF56-A1DE6CCDD795}" type="parTrans" cxnId="{76710194-7857-40DA-9BFE-8197A4143461}">
      <dgm:prSet/>
      <dgm:spPr/>
      <dgm:t>
        <a:bodyPr/>
        <a:lstStyle/>
        <a:p>
          <a:endParaRPr lang="id-ID"/>
        </a:p>
      </dgm:t>
    </dgm:pt>
    <mc:AlternateContent xmlns:mc="http://schemas.openxmlformats.org/markup-compatibility/2006" xmlns:a14="http://schemas.microsoft.com/office/drawing/2010/main">
      <mc:Choice Requires="a14">
        <dgm:pt modelId="{3FCE9755-75BD-4F1F-BF75-099260D75696}">
          <dgm:prSet/>
          <dgm:spPr/>
          <dgm:t>
            <a:bodyPr/>
            <a:lstStyle/>
            <a:p>
              <a:r>
                <a:rPr lang="id-ID" b="1" dirty="0" smtClean="0"/>
                <a:t>Besarnya Panas Konveksi =</a:t>
              </a:r>
              <a14:m>
                <m:oMath xmlns:m="http://schemas.openxmlformats.org/officeDocument/2006/math">
                  <m:sSub>
                    <m:sSubPr>
                      <m:ctrlPr>
                        <a:rPr lang="id-ID" b="1" i="1" smtClean="0">
                          <a:latin typeface="Cambria Math"/>
                        </a:rPr>
                      </m:ctrlPr>
                    </m:sSubPr>
                    <m:e>
                      <m:r>
                        <a:rPr lang="id-ID" b="1" i="1" smtClean="0">
                          <a:latin typeface="Cambria Math"/>
                        </a:rPr>
                        <m:t>    </m:t>
                      </m:r>
                      <m:r>
                        <a:rPr lang="id-ID" b="1" i="1" smtClean="0">
                          <a:latin typeface="Cambria Math"/>
                        </a:rPr>
                        <m:t>𝒒</m:t>
                      </m:r>
                    </m:e>
                    <m:sub>
                      <m:r>
                        <a:rPr lang="id-ID" b="1" i="1" smtClean="0">
                          <a:latin typeface="Cambria Math"/>
                        </a:rPr>
                        <m:t>𝒄</m:t>
                      </m:r>
                    </m:sub>
                  </m:sSub>
                  <m:r>
                    <a:rPr lang="id-ID" b="1" i="1" smtClean="0">
                      <a:latin typeface="Cambria Math"/>
                    </a:rPr>
                    <m:t>= </m:t>
                  </m:r>
                  <m:sSub>
                    <m:sSubPr>
                      <m:ctrlPr>
                        <a:rPr lang="id-ID" b="1" i="1" smtClean="0">
                          <a:latin typeface="Cambria Math"/>
                        </a:rPr>
                      </m:ctrlPr>
                    </m:sSubPr>
                    <m:e>
                      <m:r>
                        <a:rPr lang="id-ID" b="1" i="1" smtClean="0">
                          <a:latin typeface="Cambria Math"/>
                        </a:rPr>
                        <m:t>𝒉</m:t>
                      </m:r>
                    </m:e>
                    <m:sub>
                      <m:r>
                        <a:rPr lang="id-ID" b="1" i="1" smtClean="0">
                          <a:latin typeface="Cambria Math"/>
                        </a:rPr>
                        <m:t>𝒄</m:t>
                      </m:r>
                    </m:sub>
                  </m:sSub>
                  <m:r>
                    <a:rPr lang="id-ID" b="1" i="1" smtClean="0">
                      <a:latin typeface="Cambria Math"/>
                    </a:rPr>
                    <m:t> </m:t>
                  </m:r>
                  <m:r>
                    <a:rPr lang="id-ID" b="1" i="1" smtClean="0">
                      <a:latin typeface="Cambria Math"/>
                    </a:rPr>
                    <m:t>𝑨</m:t>
                  </m:r>
                  <m:r>
                    <a:rPr lang="id-ID" b="1" i="1" smtClean="0">
                      <a:latin typeface="Cambria Math"/>
                    </a:rPr>
                    <m:t> (</m:t>
                  </m:r>
                  <m:sSub>
                    <m:sSubPr>
                      <m:ctrlPr>
                        <a:rPr lang="id-ID" b="1" i="1" smtClean="0">
                          <a:latin typeface="Cambria Math"/>
                        </a:rPr>
                      </m:ctrlPr>
                    </m:sSubPr>
                    <m:e>
                      <m:r>
                        <a:rPr lang="id-ID" b="1" i="1" smtClean="0">
                          <a:latin typeface="Cambria Math"/>
                        </a:rPr>
                        <m:t>𝑻</m:t>
                      </m:r>
                    </m:e>
                    <m:sub>
                      <m:r>
                        <a:rPr lang="id-ID" b="1" i="1" smtClean="0">
                          <a:latin typeface="Cambria Math"/>
                        </a:rPr>
                        <m:t>𝒔</m:t>
                      </m:r>
                    </m:sub>
                  </m:sSub>
                  <m:r>
                    <a:rPr lang="id-ID" b="1" i="1" smtClean="0">
                      <a:latin typeface="Cambria Math"/>
                    </a:rPr>
                    <m:t>−</m:t>
                  </m:r>
                  <m:sSub>
                    <m:sSubPr>
                      <m:ctrlPr>
                        <a:rPr lang="id-ID" b="1" i="1" smtClean="0">
                          <a:latin typeface="Cambria Math"/>
                        </a:rPr>
                      </m:ctrlPr>
                    </m:sSubPr>
                    <m:e>
                      <m:r>
                        <a:rPr lang="id-ID" b="1" i="1" smtClean="0">
                          <a:latin typeface="Cambria Math"/>
                        </a:rPr>
                        <m:t>𝑻</m:t>
                      </m:r>
                    </m:e>
                    <m:sub>
                      <m:r>
                        <a:rPr lang="id-ID" b="1" i="1" smtClean="0">
                          <a:latin typeface="Cambria Math"/>
                          <a:ea typeface="Cambria Math"/>
                        </a:rPr>
                        <m:t>∞</m:t>
                      </m:r>
                    </m:sub>
                  </m:sSub>
                  <m:r>
                    <a:rPr lang="id-ID" b="1" i="1" smtClean="0">
                      <a:latin typeface="Cambria Math"/>
                    </a:rPr>
                    <m:t>)</m:t>
                  </m:r>
                </m:oMath>
              </a14:m>
              <a:r>
                <a:rPr lang="id-ID" b="1" dirty="0" smtClean="0"/>
                <a:t> </a:t>
              </a:r>
              <a:endParaRPr lang="id-ID" b="1" dirty="0"/>
            </a:p>
          </dgm:t>
        </dgm:pt>
      </mc:Choice>
      <mc:Fallback xmlns="">
        <dgm:pt modelId="{3FCE9755-75BD-4F1F-BF75-099260D75696}">
          <dgm:prSet/>
          <dgm:spPr/>
          <dgm:t>
            <a:bodyPr/>
            <a:lstStyle/>
            <a:p>
              <a:r>
                <a:rPr lang="id-ID" b="1" dirty="0" smtClean="0"/>
                <a:t>Besarnya Panas Konveksi =</a:t>
              </a:r>
              <a:r>
                <a:rPr lang="id-ID" b="1" i="0" smtClean="0">
                  <a:latin typeface="Cambria Math"/>
                </a:rPr>
                <a:t>〖</a:t>
              </a:r>
              <a:r>
                <a:rPr lang="id-ID" b="1" i="0" smtClean="0">
                  <a:latin typeface="Cambria Math"/>
                </a:rPr>
                <a:t>    </a:t>
              </a:r>
              <a:r>
                <a:rPr lang="id-ID" b="1" i="0" smtClean="0">
                  <a:latin typeface="Cambria Math"/>
                </a:rPr>
                <a:t>𝒒〗_𝒄= 𝒉_𝒄  𝑨</a:t>
              </a:r>
              <a:r>
                <a:rPr lang="id-ID" b="1" i="0" smtClean="0">
                  <a:latin typeface="Cambria Math"/>
                </a:rPr>
                <a:t> (𝑻_𝒔−𝑻_</a:t>
              </a:r>
              <a:r>
                <a:rPr lang="id-ID" b="1" i="0" smtClean="0">
                  <a:latin typeface="Cambria Math"/>
                  <a:ea typeface="Cambria Math"/>
                </a:rPr>
                <a:t>∞</a:t>
              </a:r>
              <a:r>
                <a:rPr lang="id-ID" b="1" i="0" smtClean="0">
                  <a:latin typeface="Cambria Math"/>
                </a:rPr>
                <a:t>)</a:t>
              </a:r>
              <a:r>
                <a:rPr lang="id-ID" b="1" dirty="0" smtClean="0"/>
                <a:t> </a:t>
              </a:r>
              <a:endParaRPr lang="id-ID" b="1" dirty="0"/>
            </a:p>
          </dgm:t>
        </dgm:pt>
      </mc:Fallback>
    </mc:AlternateContent>
    <dgm:pt modelId="{0D06B336-CB53-4A53-93E0-D1C0A53989C3}" type="parTrans" cxnId="{5967694E-6BC5-4707-93A7-27539A3C96FA}">
      <dgm:prSet/>
      <dgm:spPr/>
      <dgm:t>
        <a:bodyPr/>
        <a:lstStyle/>
        <a:p>
          <a:endParaRPr lang="id-ID"/>
        </a:p>
      </dgm:t>
    </dgm:pt>
    <dgm:pt modelId="{9B17698F-C419-4D73-953B-CABBC36DCF0F}" type="sibTrans" cxnId="{5967694E-6BC5-4707-93A7-27539A3C96FA}">
      <dgm:prSet/>
      <dgm:spPr/>
      <dgm:t>
        <a:bodyPr/>
        <a:lstStyle/>
        <a:p>
          <a:endParaRPr lang="id-ID"/>
        </a:p>
      </dgm:t>
    </dgm:pt>
    <mc:AlternateContent xmlns:mc="http://schemas.openxmlformats.org/markup-compatibility/2006" xmlns:a14="http://schemas.microsoft.com/office/drawing/2010/main">
      <mc:Choice Requires="a14">
        <dgm:pt modelId="{E1447C7A-AD7E-4D72-AA68-030BF64AD6A2}">
          <dgm:prSet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id-ID" sz="1600" b="1" i="1" dirty="0" smtClean="0">
                        <a:latin typeface="Cambria Math"/>
                      </a:rPr>
                      <m:t>𝒅𝒊𝒎𝒂𝒏𝒂</m:t>
                    </m:r>
                    <m:r>
                      <a:rPr lang="id-ID" sz="1600" b="1" i="1" dirty="0" smtClean="0">
                        <a:latin typeface="Cambria Math"/>
                      </a:rPr>
                      <m:t> :</m:t>
                    </m:r>
                  </m:oMath>
                </m:oMathPara>
              </a14:m>
              <a:endParaRPr lang="id-ID" sz="1600" b="1" dirty="0"/>
            </a:p>
          </dgm:t>
        </dgm:pt>
      </mc:Choice>
      <mc:Fallback xmlns="">
        <dgm:pt modelId="{E1447C7A-AD7E-4D72-AA68-030BF64AD6A2}">
          <dgm:prSet custT="1"/>
          <dgm:spPr/>
          <dgm:t>
            <a:bodyPr/>
            <a:lstStyle/>
            <a:p>
              <a:r>
                <a:rPr lang="id-ID" sz="1600" b="1" i="0" dirty="0" smtClean="0">
                  <a:latin typeface="Cambria Math"/>
                </a:rPr>
                <a:t>𝒅𝒊𝒎𝒂𝒏𝒂 :</a:t>
              </a:r>
              <a:endParaRPr lang="id-ID" sz="1600" b="1" dirty="0"/>
            </a:p>
          </dgm:t>
        </dgm:pt>
      </mc:Fallback>
    </mc:AlternateContent>
    <dgm:pt modelId="{C8F171C7-963A-4B2F-A83A-49A10EE9D1A9}" type="parTrans" cxnId="{2E9EF720-A925-4B43-AF0B-39B1743B9FB1}">
      <dgm:prSet/>
      <dgm:spPr/>
      <dgm:t>
        <a:bodyPr/>
        <a:lstStyle/>
        <a:p>
          <a:endParaRPr lang="id-ID"/>
        </a:p>
      </dgm:t>
    </dgm:pt>
    <dgm:pt modelId="{0EA95E08-6444-4CB9-9046-E6E07554C549}" type="sibTrans" cxnId="{2E9EF720-A925-4B43-AF0B-39B1743B9FB1}">
      <dgm:prSet/>
      <dgm:spPr/>
      <dgm:t>
        <a:bodyPr/>
        <a:lstStyle/>
        <a:p>
          <a:endParaRPr lang="id-ID"/>
        </a:p>
      </dgm:t>
    </dgm:pt>
    <mc:AlternateContent xmlns:mc="http://schemas.openxmlformats.org/markup-compatibility/2006" xmlns:a14="http://schemas.microsoft.com/office/drawing/2010/main">
      <mc:Choice Requires="a14">
        <dgm:pt modelId="{DB377F47-F390-4F9C-93D3-255A10568CC1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l-GR" sz="1600" b="1" i="1" dirty="0" smtClean="0">
                      <a:latin typeface="Cambria Math"/>
                    </a:rPr>
                    <m:t>𝝈</m:t>
                  </m:r>
                  <m:r>
                    <a:rPr lang="id-ID" sz="1600" b="1" i="1" dirty="0" smtClean="0">
                      <a:latin typeface="Cambria Math"/>
                    </a:rPr>
                    <m:t>=</m:t>
                  </m:r>
                  <m:r>
                    <a:rPr lang="id-ID" sz="1600" b="1" i="1" dirty="0" smtClean="0">
                      <a:latin typeface="Cambria Math"/>
                    </a:rPr>
                    <m:t>𝒌𝒐𝒏𝒔𝒕</m:t>
                  </m:r>
                  <m:r>
                    <a:rPr lang="id-ID" sz="1600" b="1" i="1" dirty="0" smtClean="0">
                      <a:latin typeface="Cambria Math"/>
                    </a:rPr>
                    <m:t>.</m:t>
                  </m:r>
                  <m:r>
                    <a:rPr lang="id-ID" sz="1600" b="1" i="1" dirty="0" smtClean="0">
                      <a:latin typeface="Cambria Math"/>
                    </a:rPr>
                    <m:t>𝒔𝒕𝒆𝒇𝒂𝒏</m:t>
                  </m:r>
                  <m:r>
                    <a:rPr lang="id-ID" sz="1600" b="1" i="1" dirty="0" smtClean="0">
                      <a:latin typeface="Cambria Math"/>
                    </a:rPr>
                    <m:t> </m:t>
                  </m:r>
                  <m:r>
                    <a:rPr lang="id-ID" sz="1600" b="1" i="1" dirty="0" smtClean="0">
                      <a:latin typeface="Cambria Math"/>
                    </a:rPr>
                    <m:t>𝒃𝒐𝒍𝒕𝒛𝒎𝒂𝒏</m:t>
                  </m:r>
                  <m:r>
                    <a:rPr lang="id-ID" sz="1600" b="1" i="1" dirty="0" smtClean="0">
                      <a:latin typeface="Cambria Math"/>
                    </a:rPr>
                    <m:t>=</m:t>
                  </m:r>
                  <m:r>
                    <a:rPr lang="id-ID" sz="1600" b="1" i="1" dirty="0" smtClean="0">
                      <a:latin typeface="Cambria Math"/>
                    </a:rPr>
                    <m:t>𝟎</m:t>
                  </m:r>
                  <m:r>
                    <a:rPr lang="id-ID" sz="1600" b="1" i="1" dirty="0" smtClean="0">
                      <a:latin typeface="Cambria Math"/>
                    </a:rPr>
                    <m:t>,</m:t>
                  </m:r>
                  <m:r>
                    <a:rPr lang="id-ID" sz="1600" b="1" i="1" dirty="0" smtClean="0">
                      <a:latin typeface="Cambria Math"/>
                    </a:rPr>
                    <m:t>𝟏𝟕𝟕𝟒</m:t>
                  </m:r>
                  <m:r>
                    <a:rPr lang="id-ID" sz="1600" b="1" i="1" dirty="0" smtClean="0">
                      <a:latin typeface="Cambria Math"/>
                    </a:rPr>
                    <m:t> </m:t>
                  </m:r>
                  <m:r>
                    <a:rPr lang="id-ID" sz="1600" b="1" i="1" dirty="0" smtClean="0">
                      <a:latin typeface="Cambria Math"/>
                    </a:rPr>
                    <m:t>𝒙</m:t>
                  </m:r>
                  <m:sSup>
                    <m:sSupPr>
                      <m:ctrlPr>
                        <a:rPr lang="id-ID" sz="1600" b="1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id-ID" sz="1600" b="1" i="1" dirty="0" smtClean="0">
                          <a:latin typeface="Cambria Math"/>
                        </a:rPr>
                        <m:t>𝟏𝟎</m:t>
                      </m:r>
                    </m:e>
                    <m:sup>
                      <m:r>
                        <a:rPr lang="id-ID" sz="1600" b="1" i="1" dirty="0" smtClean="0">
                          <a:latin typeface="Cambria Math"/>
                        </a:rPr>
                        <m:t>−</m:t>
                      </m:r>
                      <m:r>
                        <a:rPr lang="id-ID" sz="1600" b="1" i="1" dirty="0" smtClean="0">
                          <a:latin typeface="Cambria Math"/>
                        </a:rPr>
                        <m:t>𝟖</m:t>
                      </m:r>
                    </m:sup>
                  </m:sSup>
                  <m:r>
                    <a:rPr lang="id-ID" sz="1600" b="1" i="1" dirty="0" smtClean="0">
                      <a:latin typeface="Cambria Math"/>
                    </a:rPr>
                    <m:t>𝑩𝑻𝑼</m:t>
                  </m:r>
                  <m:r>
                    <a:rPr lang="id-ID" sz="1600" b="1" i="1" dirty="0" smtClean="0">
                      <a:latin typeface="Cambria Math"/>
                    </a:rPr>
                    <m:t>/</m:t>
                  </m:r>
                  <m:r>
                    <a:rPr lang="id-ID" sz="1600" b="1" i="1" dirty="0" smtClean="0">
                      <a:latin typeface="Cambria Math"/>
                    </a:rPr>
                    <m:t>𝒋𝒂𝒎</m:t>
                  </m:r>
                  <m:r>
                    <a:rPr lang="id-ID" sz="1600" b="1" i="1" dirty="0" smtClean="0">
                      <a:latin typeface="Cambria Math"/>
                    </a:rPr>
                    <m:t>.</m:t>
                  </m:r>
                  <m:sSup>
                    <m:sSupPr>
                      <m:ctrlPr>
                        <a:rPr lang="id-ID" sz="1600" b="1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id-ID" sz="1600" b="1" i="1" dirty="0" smtClean="0">
                          <a:latin typeface="Cambria Math"/>
                        </a:rPr>
                        <m:t>𝒇𝒕</m:t>
                      </m:r>
                    </m:e>
                    <m:sup>
                      <m:r>
                        <a:rPr lang="id-ID" sz="1600" b="1" i="1" dirty="0" smtClean="0">
                          <a:latin typeface="Cambria Math"/>
                        </a:rPr>
                        <m:t>𝟐</m:t>
                      </m:r>
                    </m:sup>
                  </m:sSup>
                  <m:r>
                    <a:rPr lang="id-ID" sz="1600" b="1" i="1" dirty="0" smtClean="0">
                      <a:latin typeface="Cambria Math"/>
                    </a:rPr>
                    <m:t>𝑭</m:t>
                  </m:r>
                  <m:r>
                    <a:rPr lang="id-ID" sz="1600" b="1" i="1" dirty="0" smtClean="0">
                      <a:latin typeface="Cambria Math"/>
                    </a:rPr>
                    <m:t>=</m:t>
                  </m:r>
                  <m:r>
                    <a:rPr lang="id-ID" sz="1600" b="1" i="1" dirty="0" smtClean="0">
                      <a:latin typeface="Cambria Math"/>
                    </a:rPr>
                    <m:t>𝟓</m:t>
                  </m:r>
                  <m:r>
                    <a:rPr lang="id-ID" sz="1600" b="1" i="1" dirty="0" smtClean="0">
                      <a:latin typeface="Cambria Math"/>
                    </a:rPr>
                    <m:t>,</m:t>
                  </m:r>
                  <m:r>
                    <a:rPr lang="id-ID" sz="1600" b="1" i="1" dirty="0" smtClean="0">
                      <a:latin typeface="Cambria Math"/>
                    </a:rPr>
                    <m:t>𝟔𝟔𝟗</m:t>
                  </m:r>
                  <m:r>
                    <a:rPr lang="id-ID" sz="1600" b="1" i="1" dirty="0" smtClean="0">
                      <a:latin typeface="Cambria Math"/>
                    </a:rPr>
                    <m:t> </m:t>
                  </m:r>
                  <m:r>
                    <a:rPr lang="id-ID" sz="1600" b="1" i="1" dirty="0" smtClean="0">
                      <a:latin typeface="Cambria Math"/>
                    </a:rPr>
                    <m:t>𝒙</m:t>
                  </m:r>
                  <m:sSup>
                    <m:sSupPr>
                      <m:ctrlPr>
                        <a:rPr lang="id-ID" sz="1600" b="1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id-ID" sz="1600" b="1" i="1" dirty="0" smtClean="0">
                          <a:latin typeface="Cambria Math"/>
                        </a:rPr>
                        <m:t>𝟏𝟎</m:t>
                      </m:r>
                    </m:e>
                    <m:sup>
                      <m:r>
                        <a:rPr lang="id-ID" sz="1600" b="1" i="1" dirty="0" smtClean="0">
                          <a:latin typeface="Cambria Math"/>
                        </a:rPr>
                        <m:t>−</m:t>
                      </m:r>
                      <m:r>
                        <a:rPr lang="id-ID" sz="1600" b="1" i="1" dirty="0" smtClean="0">
                          <a:latin typeface="Cambria Math"/>
                        </a:rPr>
                        <m:t>𝟖</m:t>
                      </m:r>
                    </m:sup>
                  </m:sSup>
                  <m:r>
                    <a:rPr lang="id-ID" sz="1600" b="1" i="1" dirty="0" smtClean="0">
                      <a:latin typeface="Cambria Math"/>
                    </a:rPr>
                    <m:t>𝒘𝒂𝒕𝒕</m:t>
                  </m:r>
                  <m:r>
                    <a:rPr lang="id-ID" sz="1600" b="1" i="1" dirty="0" smtClean="0">
                      <a:latin typeface="Cambria Math"/>
                    </a:rPr>
                    <m:t>/</m:t>
                  </m:r>
                  <m:sSup>
                    <m:sSupPr>
                      <m:ctrlPr>
                        <a:rPr lang="id-ID" sz="1600" b="1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id-ID" sz="1600" b="1" i="1" dirty="0" smtClean="0">
                          <a:latin typeface="Cambria Math"/>
                        </a:rPr>
                        <m:t>𝒎</m:t>
                      </m:r>
                    </m:e>
                    <m:sup>
                      <m:r>
                        <a:rPr lang="id-ID" sz="1600" b="1" i="1" dirty="0" smtClean="0">
                          <a:latin typeface="Cambria Math"/>
                        </a:rPr>
                        <m:t>𝟐</m:t>
                      </m:r>
                    </m:sup>
                  </m:sSup>
                  <m:sSup>
                    <m:sSupPr>
                      <m:ctrlPr>
                        <a:rPr lang="id-ID" sz="1600" b="1" i="1" dirty="0" smtClean="0">
                          <a:latin typeface="Cambria Math"/>
                        </a:rPr>
                      </m:ctrlPr>
                    </m:sSupPr>
                    <m:e>
                      <m:r>
                        <a:rPr lang="id-ID" sz="1600" b="1" i="1" dirty="0" smtClean="0">
                          <a:latin typeface="Cambria Math"/>
                        </a:rPr>
                        <m:t>𝑲</m:t>
                      </m:r>
                    </m:e>
                    <m:sup>
                      <m:r>
                        <a:rPr lang="id-ID" sz="1600" b="1" i="1" dirty="0" smtClean="0">
                          <a:latin typeface="Cambria Math"/>
                        </a:rPr>
                        <m:t>𝟒</m:t>
                      </m:r>
                    </m:sup>
                  </m:sSup>
                </m:oMath>
              </a14:m>
              <a:r>
                <a:rPr lang="id-ID" sz="1600" b="1" dirty="0" smtClean="0"/>
                <a:t> </a:t>
              </a:r>
              <a:endParaRPr lang="id-ID" sz="1600" b="1" dirty="0"/>
            </a:p>
          </dgm:t>
        </dgm:pt>
      </mc:Choice>
      <mc:Fallback xmlns="">
        <dgm:pt modelId="{DB377F47-F390-4F9C-93D3-255A10568CC1}">
          <dgm:prSet custT="1"/>
          <dgm:spPr/>
          <dgm:t>
            <a:bodyPr/>
            <a:lstStyle/>
            <a:p>
              <a:r>
                <a:rPr lang="el-GR" sz="1600" b="1" i="0" dirty="0" smtClean="0">
                  <a:latin typeface="Cambria Math"/>
                </a:rPr>
                <a:t>𝝈</a:t>
              </a:r>
              <a:r>
                <a:rPr lang="id-ID" sz="1600" b="1" i="0" dirty="0" smtClean="0">
                  <a:latin typeface="Cambria Math"/>
                </a:rPr>
                <a:t>=𝒌𝒐𝒏𝒔𝒕.𝒔𝒕𝒆𝒇𝒂𝒏 𝒃𝒐𝒍𝒕𝒛𝒎𝒂𝒏=𝟎,𝟏𝟕𝟕𝟒 𝒙〖𝟏𝟎〗^(−𝟖) 𝑩𝑻𝑼/𝒋𝒂𝒎.〖𝒇𝒕〗^𝟐 𝑭=𝟓,𝟔𝟔𝟗 𝒙</a:t>
              </a:r>
              <a:r>
                <a:rPr lang="id-ID" sz="1600" b="1" i="0" dirty="0" smtClean="0">
                  <a:latin typeface="Cambria Math"/>
                </a:rPr>
                <a:t>〖𝟏𝟎〗^(−𝟖)</a:t>
              </a:r>
              <a:r>
                <a:rPr lang="id-ID" sz="1600" b="1" i="0" dirty="0" smtClean="0">
                  <a:latin typeface="Cambria Math"/>
                </a:rPr>
                <a:t> 𝒘𝒂𝒕𝒕/𝒎^𝟐 𝑲^𝟒</a:t>
              </a:r>
              <a:r>
                <a:rPr lang="id-ID" sz="1600" b="1" dirty="0" smtClean="0"/>
                <a:t> </a:t>
              </a:r>
              <a:endParaRPr lang="id-ID" sz="1600" b="1" dirty="0"/>
            </a:p>
          </dgm:t>
        </dgm:pt>
      </mc:Fallback>
    </mc:AlternateContent>
    <dgm:pt modelId="{F926CC34-273E-445A-89F2-211002A0EF52}" type="parTrans" cxnId="{DB967A5E-6160-4E11-AC76-6B84183277BB}">
      <dgm:prSet/>
      <dgm:spPr/>
      <dgm:t>
        <a:bodyPr/>
        <a:lstStyle/>
        <a:p>
          <a:endParaRPr lang="id-ID"/>
        </a:p>
      </dgm:t>
    </dgm:pt>
    <dgm:pt modelId="{A7F9BA7D-07C2-4BDE-A2B2-2FE73655D0A8}" type="sibTrans" cxnId="{DB967A5E-6160-4E11-AC76-6B84183277BB}">
      <dgm:prSet/>
      <dgm:spPr/>
      <dgm:t>
        <a:bodyPr/>
        <a:lstStyle/>
        <a:p>
          <a:endParaRPr lang="id-ID"/>
        </a:p>
      </dgm:t>
    </dgm:pt>
    <dgm:pt modelId="{32078523-D024-4B28-88F1-A46F4F502C63}">
      <dgm:prSet custT="1"/>
      <dgm:spPr/>
      <dgm:t>
        <a:bodyPr/>
        <a:lstStyle/>
        <a:p>
          <a:r>
            <a:rPr lang="el-GR" sz="1600" b="1" dirty="0" smtClean="0"/>
            <a:t>ε</a:t>
          </a:r>
          <a:r>
            <a:rPr lang="id-ID" sz="1600" b="1" dirty="0" smtClean="0"/>
            <a:t> = emitansi ( 0 – 1)</a:t>
          </a:r>
          <a:endParaRPr lang="id-ID" sz="1600" b="1" dirty="0"/>
        </a:p>
      </dgm:t>
    </dgm:pt>
    <dgm:pt modelId="{753E01CC-4399-4330-914C-17400C4613AA}" type="parTrans" cxnId="{00352989-B579-4A64-88DA-F455D84CDDB1}">
      <dgm:prSet/>
      <dgm:spPr/>
      <dgm:t>
        <a:bodyPr/>
        <a:lstStyle/>
        <a:p>
          <a:endParaRPr lang="id-ID"/>
        </a:p>
      </dgm:t>
    </dgm:pt>
    <dgm:pt modelId="{63AC4FBC-2317-497A-AE19-6897C7A5A8E7}" type="sibTrans" cxnId="{00352989-B579-4A64-88DA-F455D84CDDB1}">
      <dgm:prSet/>
      <dgm:spPr/>
      <dgm:t>
        <a:bodyPr/>
        <a:lstStyle/>
        <a:p>
          <a:endParaRPr lang="id-ID"/>
        </a:p>
      </dgm:t>
    </dgm:pt>
    <dgm:pt modelId="{C28E12E2-5984-40DF-B138-1087DF3483C8}">
      <dgm:prSet phldrT="[Text]"/>
      <dgm:spPr/>
      <dgm:t>
        <a:bodyPr/>
        <a:lstStyle/>
        <a:p>
          <a:r>
            <a:rPr lang="id-ID" b="1" dirty="0" smtClean="0"/>
            <a:t>Biasanya berlangsung pada benda padat, dan prosesnya berlangsung lambat</a:t>
          </a:r>
          <a:endParaRPr lang="id-ID" b="1" dirty="0"/>
        </a:p>
      </dgm:t>
    </dgm:pt>
    <dgm:pt modelId="{E2657D2F-E183-4896-8658-F19DAD4BC5FB}" type="parTrans" cxnId="{81E14A45-1851-4E07-BC5B-2C49EA60CC08}">
      <dgm:prSet/>
      <dgm:spPr/>
      <dgm:t>
        <a:bodyPr/>
        <a:lstStyle/>
        <a:p>
          <a:endParaRPr lang="id-ID"/>
        </a:p>
      </dgm:t>
    </dgm:pt>
    <dgm:pt modelId="{FAE378E8-8311-418F-9DD6-486280E78820}" type="sibTrans" cxnId="{81E14A45-1851-4E07-BC5B-2C49EA60CC08}">
      <dgm:prSet/>
      <dgm:spPr/>
      <dgm:t>
        <a:bodyPr/>
        <a:lstStyle/>
        <a:p>
          <a:endParaRPr lang="id-ID"/>
        </a:p>
      </dgm:t>
    </dgm:pt>
    <mc:AlternateContent xmlns:mc="http://schemas.openxmlformats.org/markup-compatibility/2006" xmlns:a14="http://schemas.microsoft.com/office/drawing/2010/main">
      <mc:Choice Requires="a14">
        <dgm:pt modelId="{D206A07D-F9A4-42D8-BEB7-9EACEBE295D2}">
          <dgm:prSet custT="1"/>
          <dgm:spPr/>
          <dgm:t>
            <a:bodyPr/>
            <a:lstStyle/>
            <a:p>
              <a:r>
                <a:rPr lang="id-ID" sz="1600" b="1" dirty="0" smtClean="0"/>
                <a:t>Besarnya panas Radiasi =   </a:t>
              </a:r>
              <a14:m>
                <m:oMath xmlns:m="http://schemas.openxmlformats.org/officeDocument/2006/math">
                  <m:sSub>
                    <m:sSubPr>
                      <m:ctrlPr>
                        <a:rPr lang="id-ID" sz="1600" b="1" i="1" dirty="0" smtClean="0">
                          <a:latin typeface="Cambria Math"/>
                        </a:rPr>
                      </m:ctrlPr>
                    </m:sSubPr>
                    <m:e>
                      <m:r>
                        <a:rPr lang="id-ID" sz="1600" b="1" i="1" dirty="0" smtClean="0">
                          <a:latin typeface="Cambria Math"/>
                        </a:rPr>
                        <m:t>𝒒</m:t>
                      </m:r>
                    </m:e>
                    <m:sub>
                      <m:r>
                        <a:rPr lang="id-ID" sz="1600" b="1" i="1" dirty="0" smtClean="0">
                          <a:latin typeface="Cambria Math"/>
                        </a:rPr>
                        <m:t>𝒓</m:t>
                      </m:r>
                    </m:sub>
                  </m:sSub>
                  <m:r>
                    <a:rPr lang="id-ID" sz="1600" b="1" i="1" dirty="0" smtClean="0">
                      <a:latin typeface="Cambria Math"/>
                    </a:rPr>
                    <m:t>= </m:t>
                  </m:r>
                  <m:r>
                    <a:rPr lang="el-GR" sz="1600" b="1" i="1" dirty="0" smtClean="0">
                      <a:latin typeface="Cambria Math"/>
                    </a:rPr>
                    <m:t>𝝈</m:t>
                  </m:r>
                  <m:r>
                    <a:rPr lang="id-ID" sz="1600" b="1" i="1" dirty="0" smtClean="0">
                      <a:latin typeface="Cambria Math"/>
                    </a:rPr>
                    <m:t> </m:t>
                  </m:r>
                  <m:r>
                    <a:rPr lang="id-ID" sz="1600" b="1" i="1" dirty="0" smtClean="0">
                      <a:latin typeface="Cambria Math"/>
                    </a:rPr>
                    <m:t>𝑨</m:t>
                  </m:r>
                  <m:r>
                    <a:rPr lang="id-ID" sz="1600" b="1" i="1" dirty="0" smtClean="0">
                      <a:latin typeface="Cambria Math"/>
                    </a:rPr>
                    <m:t> </m:t>
                  </m:r>
                  <m:r>
                    <a:rPr lang="el-GR" sz="1600" b="1" i="1" dirty="0" smtClean="0">
                      <a:latin typeface="Cambria Math"/>
                    </a:rPr>
                    <m:t>𝜺</m:t>
                  </m:r>
                  <m:sSup>
                    <m:sSupPr>
                      <m:ctrlPr>
                        <a:rPr lang="id-ID" sz="1600" b="1" i="1" dirty="0" smtClean="0">
                          <a:latin typeface="Cambria Math"/>
                        </a:rPr>
                      </m:ctrlPr>
                    </m:sSupPr>
                    <m:e>
                      <m:sSub>
                        <m:sSubPr>
                          <m:ctrlPr>
                            <a:rPr lang="id-ID" sz="16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600" b="1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id-ID" sz="1600" b="1" i="1" dirty="0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id-ID" sz="1600" b="1" i="1" dirty="0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</m:e>
                    <m:sup>
                      <m:r>
                        <a:rPr lang="id-ID" sz="1600" b="1" i="1" dirty="0" smtClean="0">
                          <a:latin typeface="Cambria Math"/>
                        </a:rPr>
                        <m:t>𝟒</m:t>
                      </m:r>
                    </m:sup>
                  </m:sSup>
                  <m:r>
                    <a:rPr lang="id-ID" sz="1600" b="1" i="1" dirty="0" smtClean="0">
                      <a:latin typeface="Cambria Math"/>
                    </a:rPr>
                    <m:t>−</m:t>
                  </m:r>
                  <m:sSup>
                    <m:sSupPr>
                      <m:ctrlPr>
                        <a:rPr lang="id-ID" sz="1600" b="1" i="1" dirty="0" smtClean="0">
                          <a:latin typeface="Cambria Math"/>
                        </a:rPr>
                      </m:ctrlPr>
                    </m:sSupPr>
                    <m:e>
                      <m:sSub>
                        <m:sSubPr>
                          <m:ctrlPr>
                            <a:rPr lang="id-ID" sz="16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1600" b="1" i="1" dirty="0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id-ID" sz="1600" b="1" i="1" dirty="0" smtClean="0">
                              <a:latin typeface="Cambria Math"/>
                            </a:rPr>
                            <m:t>𝒔𝒖𝒓𝒓</m:t>
                          </m:r>
                        </m:sub>
                      </m:sSub>
                    </m:e>
                    <m:sup>
                      <m:r>
                        <a:rPr lang="id-ID" sz="1600" b="1" i="1" dirty="0" smtClean="0">
                          <a:latin typeface="Cambria Math"/>
                        </a:rPr>
                        <m:t>𝟒</m:t>
                      </m:r>
                    </m:sup>
                  </m:sSup>
                  <m:r>
                    <a:rPr lang="id-ID" sz="1600" b="1" i="1" dirty="0" smtClean="0">
                      <a:latin typeface="Cambria Math"/>
                    </a:rPr>
                    <m:t>)</m:t>
                  </m:r>
                </m:oMath>
              </a14:m>
              <a:endParaRPr lang="id-ID" sz="1600" b="1" dirty="0"/>
            </a:p>
          </dgm:t>
        </dgm:pt>
      </mc:Choice>
      <mc:Fallback xmlns="">
        <dgm:pt modelId="{D206A07D-F9A4-42D8-BEB7-9EACEBE295D2}">
          <dgm:prSet custT="1"/>
          <dgm:spPr/>
          <dgm:t>
            <a:bodyPr/>
            <a:lstStyle/>
            <a:p>
              <a:r>
                <a:rPr lang="id-ID" sz="1600" b="1" dirty="0" smtClean="0"/>
                <a:t>Besarnya panas Radiasi =   </a:t>
              </a:r>
              <a:r>
                <a:rPr lang="id-ID" sz="1600" b="1" i="0" dirty="0" smtClean="0">
                  <a:latin typeface="Cambria Math"/>
                </a:rPr>
                <a:t>𝒒</a:t>
              </a:r>
              <a:r>
                <a:rPr lang="id-ID" sz="1600" b="1" i="0" dirty="0" smtClean="0">
                  <a:latin typeface="Cambria Math"/>
                </a:rPr>
                <a:t>_</a:t>
              </a:r>
              <a:r>
                <a:rPr lang="id-ID" sz="1600" b="1" i="0" dirty="0" smtClean="0">
                  <a:latin typeface="Cambria Math"/>
                </a:rPr>
                <a:t>𝒓= </a:t>
              </a:r>
              <a:r>
                <a:rPr lang="el-GR" sz="1600" b="1" i="0" dirty="0" smtClean="0">
                  <a:latin typeface="Cambria Math"/>
                </a:rPr>
                <a:t>𝝈</a:t>
              </a:r>
              <a:r>
                <a:rPr lang="id-ID" sz="1600" b="1" i="0" dirty="0" smtClean="0">
                  <a:latin typeface="Cambria Math"/>
                </a:rPr>
                <a:t> </a:t>
              </a:r>
              <a:r>
                <a:rPr lang="id-ID" sz="1600" b="1" i="0" dirty="0" smtClean="0">
                  <a:latin typeface="Cambria Math"/>
                </a:rPr>
                <a:t>𝑨 </a:t>
              </a:r>
              <a:r>
                <a:rPr lang="el-GR" sz="1600" b="1" i="0" dirty="0" smtClean="0">
                  <a:latin typeface="Cambria Math"/>
                </a:rPr>
                <a:t>𝜺</a:t>
              </a:r>
              <a:r>
                <a:rPr lang="id-ID" sz="1600" b="1" i="0" dirty="0" smtClean="0">
                  <a:latin typeface="Cambria Math"/>
                </a:rPr>
                <a:t>〖</a:t>
              </a:r>
              <a:r>
                <a:rPr lang="id-ID" sz="1600" b="1" i="0" dirty="0" smtClean="0">
                  <a:latin typeface="Cambria Math"/>
                </a:rPr>
                <a:t>〖</a:t>
              </a:r>
              <a:r>
                <a:rPr lang="id-ID" sz="1600" b="1" i="0" dirty="0" smtClean="0">
                  <a:latin typeface="Cambria Math"/>
                </a:rPr>
                <a:t>(𝑻</a:t>
              </a:r>
              <a:r>
                <a:rPr lang="id-ID" sz="1600" b="1" i="0" dirty="0" smtClean="0">
                  <a:latin typeface="Cambria Math"/>
                </a:rPr>
                <a:t>〗_𝒔〗^</a:t>
              </a:r>
              <a:r>
                <a:rPr lang="id-ID" sz="1600" b="1" i="0" dirty="0" smtClean="0">
                  <a:latin typeface="Cambria Math"/>
                </a:rPr>
                <a:t>𝟒−〖𝑻_</a:t>
              </a:r>
              <a:r>
                <a:rPr lang="id-ID" sz="1600" b="1" i="0" dirty="0" smtClean="0">
                  <a:latin typeface="Cambria Math"/>
                </a:rPr>
                <a:t>𝒔𝒖𝒓𝒓〗^</a:t>
              </a:r>
              <a:r>
                <a:rPr lang="id-ID" sz="1600" b="1" i="0" dirty="0" smtClean="0">
                  <a:latin typeface="Cambria Math"/>
                </a:rPr>
                <a:t>𝟒)</a:t>
              </a:r>
              <a:endParaRPr lang="id-ID" sz="1600" b="1" dirty="0"/>
            </a:p>
          </dgm:t>
        </dgm:pt>
      </mc:Fallback>
    </mc:AlternateContent>
    <dgm:pt modelId="{601C5A53-8A76-4311-816C-A2E01802A99F}" type="parTrans" cxnId="{FBCFB110-3833-4D95-A9D2-18512811BF03}">
      <dgm:prSet/>
      <dgm:spPr/>
      <dgm:t>
        <a:bodyPr/>
        <a:lstStyle/>
        <a:p>
          <a:endParaRPr lang="id-ID"/>
        </a:p>
      </dgm:t>
    </dgm:pt>
    <dgm:pt modelId="{928B0320-322E-4983-8549-52F273E40FD8}" type="sibTrans" cxnId="{FBCFB110-3833-4D95-A9D2-18512811BF03}">
      <dgm:prSet/>
      <dgm:spPr/>
      <dgm:t>
        <a:bodyPr/>
        <a:lstStyle/>
        <a:p>
          <a:endParaRPr lang="id-ID"/>
        </a:p>
      </dgm:t>
    </dgm:pt>
    <dgm:pt modelId="{4B3D2A18-C8F1-4EFD-9873-F336B3487D1B}" type="pres">
      <dgm:prSet presAssocID="{EF60E377-4E74-4E83-86FF-9740E83C4E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180ABF4-5E52-4842-95DE-C352450661B2}" type="pres">
      <dgm:prSet presAssocID="{8AE3ED22-E34E-478B-B5B3-51B433A630A7}" presName="composite" presStyleCnt="0"/>
      <dgm:spPr/>
    </dgm:pt>
    <dgm:pt modelId="{44421BF1-3573-4050-9B59-35FF3D35B22D}" type="pres">
      <dgm:prSet presAssocID="{8AE3ED22-E34E-478B-B5B3-51B433A630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DA0C4D-D298-4DDB-B274-4ECB7C935086}" type="pres">
      <dgm:prSet presAssocID="{8AE3ED22-E34E-478B-B5B3-51B433A630A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6D5CCF-7616-4FCC-A135-D186DE911C19}" type="pres">
      <dgm:prSet presAssocID="{6726D63F-8A6C-4F1E-A173-15DFB4B4F142}" presName="sp" presStyleCnt="0"/>
      <dgm:spPr/>
    </dgm:pt>
    <dgm:pt modelId="{5DFF85D1-F89E-4AA6-B305-4EA8BFBEE89D}" type="pres">
      <dgm:prSet presAssocID="{24CFEBE1-B4AE-489A-822F-5CA70A40366E}" presName="composite" presStyleCnt="0"/>
      <dgm:spPr/>
    </dgm:pt>
    <dgm:pt modelId="{1B0DA8BC-6F65-4BD1-8F3C-C66816C4BB84}" type="pres">
      <dgm:prSet presAssocID="{24CFEBE1-B4AE-489A-822F-5CA70A4036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C04D3A-7ED7-42F1-B1D3-1EA89AC0CB8C}" type="pres">
      <dgm:prSet presAssocID="{24CFEBE1-B4AE-489A-822F-5CA70A40366E}" presName="descendantText" presStyleLbl="alignAcc1" presStyleIdx="1" presStyleCnt="3" custScaleY="1306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9DAFE7-1EA2-4023-B6BE-8B31FD526A6E}" type="pres">
      <dgm:prSet presAssocID="{756CDF07-0F21-4549-82B5-3922355D731A}" presName="sp" presStyleCnt="0"/>
      <dgm:spPr/>
    </dgm:pt>
    <dgm:pt modelId="{509D63FB-6696-43D5-BE69-A036F05C9A55}" type="pres">
      <dgm:prSet presAssocID="{10C41220-760D-48DC-8073-3B64596F2B8C}" presName="composite" presStyleCnt="0"/>
      <dgm:spPr/>
    </dgm:pt>
    <dgm:pt modelId="{2B99C948-F2AC-4453-995C-5D3702BAF79E}" type="pres">
      <dgm:prSet presAssocID="{10C41220-760D-48DC-8073-3B64596F2B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D51416-5E70-4F24-9F21-0B364475A70F}" type="pres">
      <dgm:prSet presAssocID="{10C41220-760D-48DC-8073-3B64596F2B8C}" presName="descendantText" presStyleLbl="alignAcc1" presStyleIdx="2" presStyleCnt="3" custScaleY="1920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2996D81-6EC7-46E7-A6E1-33F4CFE017D8}" type="presOf" srcId="{32078523-D024-4B28-88F1-A46F4F502C63}" destId="{C0D51416-5E70-4F24-9F21-0B364475A70F}" srcOrd="0" destOrd="5" presId="urn:microsoft.com/office/officeart/2005/8/layout/chevron2"/>
    <dgm:cxn modelId="{4A0F85C6-D795-4ED6-81EE-7D2798AC0703}" type="presOf" srcId="{79002347-466F-4C3C-8E06-9CC0B78D28BC}" destId="{C0D51416-5E70-4F24-9F21-0B364475A70F}" srcOrd="0" destOrd="0" presId="urn:microsoft.com/office/officeart/2005/8/layout/chevron2"/>
    <dgm:cxn modelId="{8E2F3FD9-59CD-4479-B4F9-97BA0CE543A6}" type="presOf" srcId="{91CE2190-CE20-4E18-B356-C2C540F7BDC4}" destId="{FADA0C4D-D298-4DDB-B274-4ECB7C935086}" srcOrd="0" destOrd="0" presId="urn:microsoft.com/office/officeart/2005/8/layout/chevron2"/>
    <dgm:cxn modelId="{81E14A45-1851-4E07-BC5B-2C49EA60CC08}" srcId="{8AE3ED22-E34E-478B-B5B3-51B433A630A7}" destId="{C28E12E2-5984-40DF-B138-1087DF3483C8}" srcOrd="1" destOrd="0" parTransId="{E2657D2F-E183-4896-8658-F19DAD4BC5FB}" sibTransId="{FAE378E8-8311-418F-9DD6-486280E78820}"/>
    <dgm:cxn modelId="{166012B0-698F-4BBC-B9F9-3D1F8BC8D15A}" srcId="{10C41220-760D-48DC-8073-3B64596F2B8C}" destId="{1733440F-E9E7-4166-8998-AC7E4B8EE62F}" srcOrd="1" destOrd="0" parTransId="{E92C0A64-8767-44B2-B9DA-92B322163A9A}" sibTransId="{3A99A4FC-9784-49C8-8258-D6F2289C54F1}"/>
    <dgm:cxn modelId="{A8A7F68E-4276-4B23-AE85-E99F3B2CF20C}" srcId="{8AE3ED22-E34E-478B-B5B3-51B433A630A7}" destId="{E8B1E480-599F-46E7-B3B5-2F77EAB23A60}" srcOrd="2" destOrd="0" parTransId="{9A9C26E7-3CA0-4D47-AB6C-8E79937BC2FB}" sibTransId="{CB539D5D-A855-43F3-A762-5147040BE14B}"/>
    <dgm:cxn modelId="{00352989-B579-4A64-88DA-F455D84CDDB1}" srcId="{10C41220-760D-48DC-8073-3B64596F2B8C}" destId="{32078523-D024-4B28-88F1-A46F4F502C63}" srcOrd="5" destOrd="0" parTransId="{753E01CC-4399-4330-914C-17400C4613AA}" sibTransId="{63AC4FBC-2317-497A-AE19-6897C7A5A8E7}"/>
    <dgm:cxn modelId="{FA211FDC-5255-4C82-8570-88DECD279732}" srcId="{EF60E377-4E74-4E83-86FF-9740E83C4E1B}" destId="{8AE3ED22-E34E-478B-B5B3-51B433A630A7}" srcOrd="0" destOrd="0" parTransId="{D16A4E32-BE93-4D67-A435-4B2D1178FE4A}" sibTransId="{6726D63F-8A6C-4F1E-A173-15DFB4B4F142}"/>
    <dgm:cxn modelId="{76D1E390-12CC-41CD-96F4-6D17344DCA27}" srcId="{8AE3ED22-E34E-478B-B5B3-51B433A630A7}" destId="{91CE2190-CE20-4E18-B356-C2C540F7BDC4}" srcOrd="0" destOrd="0" parTransId="{268E1732-EBB4-4FA4-A169-3C89F8E2793F}" sibTransId="{BE5DD10D-0526-4F43-8327-8D45A1937DD5}"/>
    <dgm:cxn modelId="{B118D92E-1D6E-4373-9100-B1A69E8C0AFA}" type="presOf" srcId="{8AE3ED22-E34E-478B-B5B3-51B433A630A7}" destId="{44421BF1-3573-4050-9B59-35FF3D35B22D}" srcOrd="0" destOrd="0" presId="urn:microsoft.com/office/officeart/2005/8/layout/chevron2"/>
    <dgm:cxn modelId="{A89FC4A6-B0E1-47B8-9CF3-346F160AD426}" type="presOf" srcId="{D206A07D-F9A4-42D8-BEB7-9EACEBE295D2}" destId="{C0D51416-5E70-4F24-9F21-0B364475A70F}" srcOrd="0" destOrd="2" presId="urn:microsoft.com/office/officeart/2005/8/layout/chevron2"/>
    <dgm:cxn modelId="{F0494EA2-5984-469E-9EC7-AF31DF471845}" type="presOf" srcId="{E1447C7A-AD7E-4D72-AA68-030BF64AD6A2}" destId="{C0D51416-5E70-4F24-9F21-0B364475A70F}" srcOrd="0" destOrd="3" presId="urn:microsoft.com/office/officeart/2005/8/layout/chevron2"/>
    <dgm:cxn modelId="{0D90EF94-EAD2-4035-94A2-056456143C3C}" type="presOf" srcId="{24CFEBE1-B4AE-489A-822F-5CA70A40366E}" destId="{1B0DA8BC-6F65-4BD1-8F3C-C66816C4BB84}" srcOrd="0" destOrd="0" presId="urn:microsoft.com/office/officeart/2005/8/layout/chevron2"/>
    <dgm:cxn modelId="{03469FD0-3CC0-42D5-8659-239239FDE2BF}" type="presOf" srcId="{E8B1E480-599F-46E7-B3B5-2F77EAB23A60}" destId="{FADA0C4D-D298-4DDB-B274-4ECB7C935086}" srcOrd="0" destOrd="2" presId="urn:microsoft.com/office/officeart/2005/8/layout/chevron2"/>
    <dgm:cxn modelId="{2E9EF720-A925-4B43-AF0B-39B1743B9FB1}" srcId="{10C41220-760D-48DC-8073-3B64596F2B8C}" destId="{E1447C7A-AD7E-4D72-AA68-030BF64AD6A2}" srcOrd="3" destOrd="0" parTransId="{C8F171C7-963A-4B2F-A83A-49A10EE9D1A9}" sibTransId="{0EA95E08-6444-4CB9-9046-E6E07554C549}"/>
    <dgm:cxn modelId="{6C865352-D9E2-49BB-AD4A-08DDC662D698}" srcId="{EF60E377-4E74-4E83-86FF-9740E83C4E1B}" destId="{10C41220-760D-48DC-8073-3B64596F2B8C}" srcOrd="2" destOrd="0" parTransId="{575D2E69-7DE2-43EE-9E8F-961AF87AB694}" sibTransId="{FB83CB07-7AAA-458E-942E-566F5C16ABE4}"/>
    <dgm:cxn modelId="{64CAC9F0-B219-49F8-ADA3-D40D271F0CA5}" type="presOf" srcId="{C28E12E2-5984-40DF-B138-1087DF3483C8}" destId="{FADA0C4D-D298-4DDB-B274-4ECB7C935086}" srcOrd="0" destOrd="1" presId="urn:microsoft.com/office/officeart/2005/8/layout/chevron2"/>
    <dgm:cxn modelId="{1021F347-12A8-4A87-BD31-734CFCAD4ED9}" type="presOf" srcId="{EF60E377-4E74-4E83-86FF-9740E83C4E1B}" destId="{4B3D2A18-C8F1-4EFD-9873-F336B3487D1B}" srcOrd="0" destOrd="0" presId="urn:microsoft.com/office/officeart/2005/8/layout/chevron2"/>
    <dgm:cxn modelId="{477BB2EE-7572-4447-A901-9228E0C5D28F}" type="presOf" srcId="{B095D6CA-8561-4628-AF3A-9CDD9DAD2681}" destId="{ADC04D3A-7ED7-42F1-B1D3-1EA89AC0CB8C}" srcOrd="0" destOrd="1" presId="urn:microsoft.com/office/officeart/2005/8/layout/chevron2"/>
    <dgm:cxn modelId="{8F2234EA-6C7B-41D9-BEC9-DF5DC7EF05F0}" type="presOf" srcId="{DB377F47-F390-4F9C-93D3-255A10568CC1}" destId="{C0D51416-5E70-4F24-9F21-0B364475A70F}" srcOrd="0" destOrd="4" presId="urn:microsoft.com/office/officeart/2005/8/layout/chevron2"/>
    <dgm:cxn modelId="{F98C6AA5-DE59-4DF9-93F3-B47A369BCE83}" srcId="{10C41220-760D-48DC-8073-3B64596F2B8C}" destId="{79002347-466F-4C3C-8E06-9CC0B78D28BC}" srcOrd="0" destOrd="0" parTransId="{BF83E1A8-D740-459A-B2AF-EB017DA8E015}" sibTransId="{90D61D97-E37A-4037-A0C5-3B1C77252E5D}"/>
    <dgm:cxn modelId="{04D54C2F-DE20-45C0-AFB8-10F231561E77}" srcId="{24CFEBE1-B4AE-489A-822F-5CA70A40366E}" destId="{9E21477A-F8D7-4A7A-8438-DB488ECB7E95}" srcOrd="0" destOrd="0" parTransId="{5B6F6EC1-F5D7-4647-9545-7A5652C8C515}" sibTransId="{6423EF4E-DC66-4C1D-9660-46E2272B2843}"/>
    <dgm:cxn modelId="{FBCFB110-3833-4D95-A9D2-18512811BF03}" srcId="{10C41220-760D-48DC-8073-3B64596F2B8C}" destId="{D206A07D-F9A4-42D8-BEB7-9EACEBE295D2}" srcOrd="2" destOrd="0" parTransId="{601C5A53-8A76-4311-816C-A2E01802A99F}" sibTransId="{928B0320-322E-4983-8549-52F273E40FD8}"/>
    <dgm:cxn modelId="{DB967A5E-6160-4E11-AC76-6B84183277BB}" srcId="{10C41220-760D-48DC-8073-3B64596F2B8C}" destId="{DB377F47-F390-4F9C-93D3-255A10568CC1}" srcOrd="4" destOrd="0" parTransId="{F926CC34-273E-445A-89F2-211002A0EF52}" sibTransId="{A7F9BA7D-07C2-4BDE-A2B2-2FE73655D0A8}"/>
    <dgm:cxn modelId="{F00446B8-EF6E-4A77-95E8-FF7336C39219}" type="presOf" srcId="{10C41220-760D-48DC-8073-3B64596F2B8C}" destId="{2B99C948-F2AC-4453-995C-5D3702BAF79E}" srcOrd="0" destOrd="0" presId="urn:microsoft.com/office/officeart/2005/8/layout/chevron2"/>
    <dgm:cxn modelId="{247BFF50-4CBF-4BEA-9AB0-E943BA2C2227}" type="presOf" srcId="{1733440F-E9E7-4166-8998-AC7E4B8EE62F}" destId="{C0D51416-5E70-4F24-9F21-0B364475A70F}" srcOrd="0" destOrd="1" presId="urn:microsoft.com/office/officeart/2005/8/layout/chevron2"/>
    <dgm:cxn modelId="{BF210A75-D230-47E7-BFCD-E99C1B6DAF9D}" type="presOf" srcId="{9E21477A-F8D7-4A7A-8438-DB488ECB7E95}" destId="{ADC04D3A-7ED7-42F1-B1D3-1EA89AC0CB8C}" srcOrd="0" destOrd="0" presId="urn:microsoft.com/office/officeart/2005/8/layout/chevron2"/>
    <dgm:cxn modelId="{12414894-10BF-4E99-B087-708D74867E26}" type="presOf" srcId="{3FCE9755-75BD-4F1F-BF75-099260D75696}" destId="{ADC04D3A-7ED7-42F1-B1D3-1EA89AC0CB8C}" srcOrd="0" destOrd="2" presId="urn:microsoft.com/office/officeart/2005/8/layout/chevron2"/>
    <dgm:cxn modelId="{A77DE077-FBAE-4830-9415-F76F870226FF}" srcId="{EF60E377-4E74-4E83-86FF-9740E83C4E1B}" destId="{24CFEBE1-B4AE-489A-822F-5CA70A40366E}" srcOrd="1" destOrd="0" parTransId="{0D14970C-15FB-44A6-816E-770A75F372A4}" sibTransId="{756CDF07-0F21-4549-82B5-3922355D731A}"/>
    <dgm:cxn modelId="{5967694E-6BC5-4707-93A7-27539A3C96FA}" srcId="{24CFEBE1-B4AE-489A-822F-5CA70A40366E}" destId="{3FCE9755-75BD-4F1F-BF75-099260D75696}" srcOrd="2" destOrd="0" parTransId="{0D06B336-CB53-4A53-93E0-D1C0A53989C3}" sibTransId="{9B17698F-C419-4D73-953B-CABBC36DCF0F}"/>
    <dgm:cxn modelId="{76710194-7857-40DA-9BFE-8197A4143461}" srcId="{24CFEBE1-B4AE-489A-822F-5CA70A40366E}" destId="{B095D6CA-8561-4628-AF3A-9CDD9DAD2681}" srcOrd="1" destOrd="0" parTransId="{84B4587C-9846-42C0-AF56-A1DE6CCDD795}" sibTransId="{CCD48D04-8321-4A6F-A52F-529743F9083C}"/>
    <dgm:cxn modelId="{D7CCED80-0BA3-492F-8289-D8E76704CF53}" type="presParOf" srcId="{4B3D2A18-C8F1-4EFD-9873-F336B3487D1B}" destId="{6180ABF4-5E52-4842-95DE-C352450661B2}" srcOrd="0" destOrd="0" presId="urn:microsoft.com/office/officeart/2005/8/layout/chevron2"/>
    <dgm:cxn modelId="{E35034AB-193B-43C0-B68F-6AC22E24036A}" type="presParOf" srcId="{6180ABF4-5E52-4842-95DE-C352450661B2}" destId="{44421BF1-3573-4050-9B59-35FF3D35B22D}" srcOrd="0" destOrd="0" presId="urn:microsoft.com/office/officeart/2005/8/layout/chevron2"/>
    <dgm:cxn modelId="{6B7129E7-F854-4D0C-8E57-3D4AC429509E}" type="presParOf" srcId="{6180ABF4-5E52-4842-95DE-C352450661B2}" destId="{FADA0C4D-D298-4DDB-B274-4ECB7C935086}" srcOrd="1" destOrd="0" presId="urn:microsoft.com/office/officeart/2005/8/layout/chevron2"/>
    <dgm:cxn modelId="{AC0D107B-2E1E-4594-9963-260DBE3A206A}" type="presParOf" srcId="{4B3D2A18-C8F1-4EFD-9873-F336B3487D1B}" destId="{266D5CCF-7616-4FCC-A135-D186DE911C19}" srcOrd="1" destOrd="0" presId="urn:microsoft.com/office/officeart/2005/8/layout/chevron2"/>
    <dgm:cxn modelId="{E4F3AD76-C69C-4003-BE72-A477B2962582}" type="presParOf" srcId="{4B3D2A18-C8F1-4EFD-9873-F336B3487D1B}" destId="{5DFF85D1-F89E-4AA6-B305-4EA8BFBEE89D}" srcOrd="2" destOrd="0" presId="urn:microsoft.com/office/officeart/2005/8/layout/chevron2"/>
    <dgm:cxn modelId="{AA6328CF-DAD8-492B-9D18-EEA1750F7197}" type="presParOf" srcId="{5DFF85D1-F89E-4AA6-B305-4EA8BFBEE89D}" destId="{1B0DA8BC-6F65-4BD1-8F3C-C66816C4BB84}" srcOrd="0" destOrd="0" presId="urn:microsoft.com/office/officeart/2005/8/layout/chevron2"/>
    <dgm:cxn modelId="{B7F4B116-59DA-45D1-BE5B-D40A89FC5FE6}" type="presParOf" srcId="{5DFF85D1-F89E-4AA6-B305-4EA8BFBEE89D}" destId="{ADC04D3A-7ED7-42F1-B1D3-1EA89AC0CB8C}" srcOrd="1" destOrd="0" presId="urn:microsoft.com/office/officeart/2005/8/layout/chevron2"/>
    <dgm:cxn modelId="{F53593EF-505F-4993-B739-A78FB60EEBA3}" type="presParOf" srcId="{4B3D2A18-C8F1-4EFD-9873-F336B3487D1B}" destId="{F79DAFE7-1EA2-4023-B6BE-8B31FD526A6E}" srcOrd="3" destOrd="0" presId="urn:microsoft.com/office/officeart/2005/8/layout/chevron2"/>
    <dgm:cxn modelId="{87A8F4A3-1F20-40C3-8E7B-7CAF59F09D97}" type="presParOf" srcId="{4B3D2A18-C8F1-4EFD-9873-F336B3487D1B}" destId="{509D63FB-6696-43D5-BE69-A036F05C9A55}" srcOrd="4" destOrd="0" presId="urn:microsoft.com/office/officeart/2005/8/layout/chevron2"/>
    <dgm:cxn modelId="{361D9EF6-4408-4D11-B301-87C9C51BC633}" type="presParOf" srcId="{509D63FB-6696-43D5-BE69-A036F05C9A55}" destId="{2B99C948-F2AC-4453-995C-5D3702BAF79E}" srcOrd="0" destOrd="0" presId="urn:microsoft.com/office/officeart/2005/8/layout/chevron2"/>
    <dgm:cxn modelId="{AD277DDB-4D4C-489C-B178-EA603D7F17CF}" type="presParOf" srcId="{509D63FB-6696-43D5-BE69-A036F05C9A55}" destId="{C0D51416-5E70-4F24-9F21-0B364475A7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0E377-4E74-4E83-86FF-9740E83C4E1B}" type="doc">
      <dgm:prSet loTypeId="urn:microsoft.com/office/officeart/2005/8/layout/chevron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8AE3ED22-E34E-478B-B5B3-51B433A630A7}">
      <dgm:prSet phldrT="[Text]"/>
      <dgm:spPr/>
      <dgm:t>
        <a:bodyPr/>
        <a:lstStyle/>
        <a:p>
          <a:r>
            <a:rPr lang="id-ID" b="1" dirty="0" smtClean="0"/>
            <a:t>Konduksi</a:t>
          </a:r>
          <a:endParaRPr lang="id-ID" b="1" dirty="0"/>
        </a:p>
      </dgm:t>
    </dgm:pt>
    <dgm:pt modelId="{D16A4E32-BE93-4D67-A435-4B2D1178FE4A}" type="parTrans" cxnId="{FA211FDC-5255-4C82-8570-88DECD279732}">
      <dgm:prSet/>
      <dgm:spPr/>
      <dgm:t>
        <a:bodyPr/>
        <a:lstStyle/>
        <a:p>
          <a:endParaRPr lang="id-ID"/>
        </a:p>
      </dgm:t>
    </dgm:pt>
    <dgm:pt modelId="{6726D63F-8A6C-4F1E-A173-15DFB4B4F142}" type="sibTrans" cxnId="{FA211FDC-5255-4C82-8570-88DECD279732}">
      <dgm:prSet/>
      <dgm:spPr/>
      <dgm:t>
        <a:bodyPr/>
        <a:lstStyle/>
        <a:p>
          <a:endParaRPr lang="id-ID"/>
        </a:p>
      </dgm:t>
    </dgm:pt>
    <dgm:pt modelId="{24CFEBE1-B4AE-489A-822F-5CA70A40366E}">
      <dgm:prSet phldrT="[Text]"/>
      <dgm:spPr/>
      <dgm:t>
        <a:bodyPr/>
        <a:lstStyle/>
        <a:p>
          <a:r>
            <a:rPr lang="id-ID" b="1" dirty="0" smtClean="0"/>
            <a:t>Konveksi</a:t>
          </a:r>
          <a:endParaRPr lang="id-ID" b="1" dirty="0"/>
        </a:p>
      </dgm:t>
    </dgm:pt>
    <dgm:pt modelId="{0D14970C-15FB-44A6-816E-770A75F372A4}" type="parTrans" cxnId="{A77DE077-FBAE-4830-9415-F76F870226FF}">
      <dgm:prSet/>
      <dgm:spPr/>
      <dgm:t>
        <a:bodyPr/>
        <a:lstStyle/>
        <a:p>
          <a:endParaRPr lang="id-ID"/>
        </a:p>
      </dgm:t>
    </dgm:pt>
    <dgm:pt modelId="{756CDF07-0F21-4549-82B5-3922355D731A}" type="sibTrans" cxnId="{A77DE077-FBAE-4830-9415-F76F870226FF}">
      <dgm:prSet/>
      <dgm:spPr/>
      <dgm:t>
        <a:bodyPr/>
        <a:lstStyle/>
        <a:p>
          <a:endParaRPr lang="id-ID"/>
        </a:p>
      </dgm:t>
    </dgm:pt>
    <dgm:pt modelId="{9E21477A-F8D7-4A7A-8438-DB488ECB7E95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5B6F6EC1-F5D7-4647-9545-7A5652C8C515}" type="parTrans" cxnId="{04D54C2F-DE20-45C0-AFB8-10F231561E77}">
      <dgm:prSet/>
      <dgm:spPr/>
      <dgm:t>
        <a:bodyPr/>
        <a:lstStyle/>
        <a:p>
          <a:endParaRPr lang="id-ID"/>
        </a:p>
      </dgm:t>
    </dgm:pt>
    <dgm:pt modelId="{6423EF4E-DC66-4C1D-9660-46E2272B2843}" type="sibTrans" cxnId="{04D54C2F-DE20-45C0-AFB8-10F231561E77}">
      <dgm:prSet/>
      <dgm:spPr/>
      <dgm:t>
        <a:bodyPr/>
        <a:lstStyle/>
        <a:p>
          <a:endParaRPr lang="id-ID"/>
        </a:p>
      </dgm:t>
    </dgm:pt>
    <dgm:pt modelId="{10C41220-760D-48DC-8073-3B64596F2B8C}">
      <dgm:prSet phldrT="[Text]"/>
      <dgm:spPr/>
      <dgm:t>
        <a:bodyPr/>
        <a:lstStyle/>
        <a:p>
          <a:r>
            <a:rPr lang="id-ID" b="1" dirty="0" smtClean="0"/>
            <a:t>Radiasi</a:t>
          </a:r>
          <a:endParaRPr lang="id-ID" b="1" dirty="0"/>
        </a:p>
      </dgm:t>
    </dgm:pt>
    <dgm:pt modelId="{575D2E69-7DE2-43EE-9E8F-961AF87AB694}" type="parTrans" cxnId="{6C865352-D9E2-49BB-AD4A-08DDC662D698}">
      <dgm:prSet/>
      <dgm:spPr/>
      <dgm:t>
        <a:bodyPr/>
        <a:lstStyle/>
        <a:p>
          <a:endParaRPr lang="id-ID"/>
        </a:p>
      </dgm:t>
    </dgm:pt>
    <dgm:pt modelId="{FB83CB07-7AAA-458E-942E-566F5C16ABE4}" type="sibTrans" cxnId="{6C865352-D9E2-49BB-AD4A-08DDC662D698}">
      <dgm:prSet/>
      <dgm:spPr/>
      <dgm:t>
        <a:bodyPr/>
        <a:lstStyle/>
        <a:p>
          <a:endParaRPr lang="id-ID"/>
        </a:p>
      </dgm:t>
    </dgm:pt>
    <dgm:pt modelId="{79002347-466F-4C3C-8E06-9CC0B78D28BC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BF83E1A8-D740-459A-B2AF-EB017DA8E015}" type="parTrans" cxnId="{F98C6AA5-DE59-4DF9-93F3-B47A369BCE83}">
      <dgm:prSet/>
      <dgm:spPr/>
      <dgm:t>
        <a:bodyPr/>
        <a:lstStyle/>
        <a:p>
          <a:endParaRPr lang="id-ID"/>
        </a:p>
      </dgm:t>
    </dgm:pt>
    <dgm:pt modelId="{90D61D97-E37A-4037-A0C5-3B1C77252E5D}" type="sibTrans" cxnId="{F98C6AA5-DE59-4DF9-93F3-B47A369BCE83}">
      <dgm:prSet/>
      <dgm:spPr/>
      <dgm:t>
        <a:bodyPr/>
        <a:lstStyle/>
        <a:p>
          <a:endParaRPr lang="id-ID"/>
        </a:p>
      </dgm:t>
    </dgm:pt>
    <dgm:pt modelId="{E8B1E480-599F-46E7-B3B5-2F77EAB23A60}">
      <dgm:prSet phldrT="[Text]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9A9C26E7-3CA0-4D47-AB6C-8E79937BC2FB}" type="parTrans" cxnId="{A8A7F68E-4276-4B23-AE85-E99F3B2CF20C}">
      <dgm:prSet/>
      <dgm:spPr/>
      <dgm:t>
        <a:bodyPr/>
        <a:lstStyle/>
        <a:p>
          <a:endParaRPr lang="id-ID"/>
        </a:p>
      </dgm:t>
    </dgm:pt>
    <dgm:pt modelId="{CB539D5D-A855-43F3-A762-5147040BE14B}" type="sibTrans" cxnId="{A8A7F68E-4276-4B23-AE85-E99F3B2CF20C}">
      <dgm:prSet/>
      <dgm:spPr/>
      <dgm:t>
        <a:bodyPr/>
        <a:lstStyle/>
        <a:p>
          <a:endParaRPr lang="id-ID"/>
        </a:p>
      </dgm:t>
    </dgm:pt>
    <dgm:pt modelId="{91CE2190-CE20-4E18-B356-C2C540F7BDC4}">
      <dgm:prSet phldrT="[Text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id-ID">
              <a:noFill/>
            </a:rPr>
            <a:t> </a:t>
          </a:r>
        </a:p>
      </dgm:t>
    </dgm:pt>
    <dgm:pt modelId="{268E1732-EBB4-4FA4-A169-3C89F8E2793F}" type="parTrans" cxnId="{76D1E390-12CC-41CD-96F4-6D17344DCA27}">
      <dgm:prSet/>
      <dgm:spPr/>
      <dgm:t>
        <a:bodyPr/>
        <a:lstStyle/>
        <a:p>
          <a:endParaRPr lang="id-ID"/>
        </a:p>
      </dgm:t>
    </dgm:pt>
    <dgm:pt modelId="{BE5DD10D-0526-4F43-8327-8D45A1937DD5}" type="sibTrans" cxnId="{76D1E390-12CC-41CD-96F4-6D17344DCA27}">
      <dgm:prSet/>
      <dgm:spPr/>
      <dgm:t>
        <a:bodyPr/>
        <a:lstStyle/>
        <a:p>
          <a:endParaRPr lang="id-ID"/>
        </a:p>
      </dgm:t>
    </dgm:pt>
    <dgm:pt modelId="{1733440F-E9E7-4166-8998-AC7E4B8EE62F}">
      <dgm:prSet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E92C0A64-8767-44B2-B9DA-92B322163A9A}" type="parTrans" cxnId="{166012B0-698F-4BBC-B9F9-3D1F8BC8D15A}">
      <dgm:prSet/>
      <dgm:spPr/>
      <dgm:t>
        <a:bodyPr/>
        <a:lstStyle/>
        <a:p>
          <a:endParaRPr lang="id-ID"/>
        </a:p>
      </dgm:t>
    </dgm:pt>
    <dgm:pt modelId="{3A99A4FC-9784-49C8-8258-D6F2289C54F1}" type="sibTrans" cxnId="{166012B0-698F-4BBC-B9F9-3D1F8BC8D15A}">
      <dgm:prSet/>
      <dgm:spPr/>
      <dgm:t>
        <a:bodyPr/>
        <a:lstStyle/>
        <a:p>
          <a:endParaRPr lang="id-ID"/>
        </a:p>
      </dgm:t>
    </dgm:pt>
    <dgm:pt modelId="{B095D6CA-8561-4628-AF3A-9CDD9DAD2681}">
      <dgm:prSet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CCD48D04-8321-4A6F-A52F-529743F9083C}" type="sibTrans" cxnId="{76710194-7857-40DA-9BFE-8197A4143461}">
      <dgm:prSet/>
      <dgm:spPr/>
      <dgm:t>
        <a:bodyPr/>
        <a:lstStyle/>
        <a:p>
          <a:endParaRPr lang="id-ID"/>
        </a:p>
      </dgm:t>
    </dgm:pt>
    <dgm:pt modelId="{84B4587C-9846-42C0-AF56-A1DE6CCDD795}" type="parTrans" cxnId="{76710194-7857-40DA-9BFE-8197A4143461}">
      <dgm:prSet/>
      <dgm:spPr/>
      <dgm:t>
        <a:bodyPr/>
        <a:lstStyle/>
        <a:p>
          <a:endParaRPr lang="id-ID"/>
        </a:p>
      </dgm:t>
    </dgm:pt>
    <dgm:pt modelId="{3FCE9755-75BD-4F1F-BF75-099260D75696}">
      <dgm:prSet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0D06B336-CB53-4A53-93E0-D1C0A53989C3}" type="parTrans" cxnId="{5967694E-6BC5-4707-93A7-27539A3C96FA}">
      <dgm:prSet/>
      <dgm:spPr/>
      <dgm:t>
        <a:bodyPr/>
        <a:lstStyle/>
        <a:p>
          <a:endParaRPr lang="id-ID"/>
        </a:p>
      </dgm:t>
    </dgm:pt>
    <dgm:pt modelId="{9B17698F-C419-4D73-953B-CABBC36DCF0F}" type="sibTrans" cxnId="{5967694E-6BC5-4707-93A7-27539A3C96FA}">
      <dgm:prSet/>
      <dgm:spPr/>
      <dgm:t>
        <a:bodyPr/>
        <a:lstStyle/>
        <a:p>
          <a:endParaRPr lang="id-ID"/>
        </a:p>
      </dgm:t>
    </dgm:pt>
    <dgm:pt modelId="{E1447C7A-AD7E-4D72-AA68-030BF64AD6A2}">
      <dgm:prSet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C8F171C7-963A-4B2F-A83A-49A10EE9D1A9}" type="parTrans" cxnId="{2E9EF720-A925-4B43-AF0B-39B1743B9FB1}">
      <dgm:prSet/>
      <dgm:spPr/>
      <dgm:t>
        <a:bodyPr/>
        <a:lstStyle/>
        <a:p>
          <a:endParaRPr lang="id-ID"/>
        </a:p>
      </dgm:t>
    </dgm:pt>
    <dgm:pt modelId="{0EA95E08-6444-4CB9-9046-E6E07554C549}" type="sibTrans" cxnId="{2E9EF720-A925-4B43-AF0B-39B1743B9FB1}">
      <dgm:prSet/>
      <dgm:spPr/>
      <dgm:t>
        <a:bodyPr/>
        <a:lstStyle/>
        <a:p>
          <a:endParaRPr lang="id-ID"/>
        </a:p>
      </dgm:t>
    </dgm:pt>
    <dgm:pt modelId="{DB377F47-F390-4F9C-93D3-255A10568CC1}">
      <dgm:prSet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F926CC34-273E-445A-89F2-211002A0EF52}" type="parTrans" cxnId="{DB967A5E-6160-4E11-AC76-6B84183277BB}">
      <dgm:prSet/>
      <dgm:spPr/>
      <dgm:t>
        <a:bodyPr/>
        <a:lstStyle/>
        <a:p>
          <a:endParaRPr lang="id-ID"/>
        </a:p>
      </dgm:t>
    </dgm:pt>
    <dgm:pt modelId="{A7F9BA7D-07C2-4BDE-A2B2-2FE73655D0A8}" type="sibTrans" cxnId="{DB967A5E-6160-4E11-AC76-6B84183277BB}">
      <dgm:prSet/>
      <dgm:spPr/>
      <dgm:t>
        <a:bodyPr/>
        <a:lstStyle/>
        <a:p>
          <a:endParaRPr lang="id-ID"/>
        </a:p>
      </dgm:t>
    </dgm:pt>
    <dgm:pt modelId="{32078523-D024-4B28-88F1-A46F4F502C63}">
      <dgm:prSet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753E01CC-4399-4330-914C-17400C4613AA}" type="parTrans" cxnId="{00352989-B579-4A64-88DA-F455D84CDDB1}">
      <dgm:prSet/>
      <dgm:spPr/>
      <dgm:t>
        <a:bodyPr/>
        <a:lstStyle/>
        <a:p>
          <a:endParaRPr lang="id-ID"/>
        </a:p>
      </dgm:t>
    </dgm:pt>
    <dgm:pt modelId="{63AC4FBC-2317-497A-AE19-6897C7A5A8E7}" type="sibTrans" cxnId="{00352989-B579-4A64-88DA-F455D84CDDB1}">
      <dgm:prSet/>
      <dgm:spPr/>
      <dgm:t>
        <a:bodyPr/>
        <a:lstStyle/>
        <a:p>
          <a:endParaRPr lang="id-ID"/>
        </a:p>
      </dgm:t>
    </dgm:pt>
    <dgm:pt modelId="{C28E12E2-5984-40DF-B138-1087DF3483C8}">
      <dgm:prSet phldrT="[Text]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E2657D2F-E183-4896-8658-F19DAD4BC5FB}" type="parTrans" cxnId="{81E14A45-1851-4E07-BC5B-2C49EA60CC08}">
      <dgm:prSet/>
      <dgm:spPr/>
      <dgm:t>
        <a:bodyPr/>
        <a:lstStyle/>
        <a:p>
          <a:endParaRPr lang="id-ID"/>
        </a:p>
      </dgm:t>
    </dgm:pt>
    <dgm:pt modelId="{FAE378E8-8311-418F-9DD6-486280E78820}" type="sibTrans" cxnId="{81E14A45-1851-4E07-BC5B-2C49EA60CC08}">
      <dgm:prSet/>
      <dgm:spPr/>
      <dgm:t>
        <a:bodyPr/>
        <a:lstStyle/>
        <a:p>
          <a:endParaRPr lang="id-ID"/>
        </a:p>
      </dgm:t>
    </dgm:pt>
    <dgm:pt modelId="{D206A07D-F9A4-42D8-BEB7-9EACEBE295D2}">
      <dgm:prSet custT="1"/>
      <dgm:spPr/>
      <dgm:t>
        <a:bodyPr/>
        <a:lstStyle/>
        <a:p>
          <a:r>
            <a:rPr lang="id-ID">
              <a:noFill/>
            </a:rPr>
            <a:t> </a:t>
          </a:r>
        </a:p>
      </dgm:t>
    </dgm:pt>
    <dgm:pt modelId="{601C5A53-8A76-4311-816C-A2E01802A99F}" type="parTrans" cxnId="{FBCFB110-3833-4D95-A9D2-18512811BF03}">
      <dgm:prSet/>
      <dgm:spPr/>
      <dgm:t>
        <a:bodyPr/>
        <a:lstStyle/>
        <a:p>
          <a:endParaRPr lang="id-ID"/>
        </a:p>
      </dgm:t>
    </dgm:pt>
    <dgm:pt modelId="{928B0320-322E-4983-8549-52F273E40FD8}" type="sibTrans" cxnId="{FBCFB110-3833-4D95-A9D2-18512811BF03}">
      <dgm:prSet/>
      <dgm:spPr/>
      <dgm:t>
        <a:bodyPr/>
        <a:lstStyle/>
        <a:p>
          <a:endParaRPr lang="id-ID"/>
        </a:p>
      </dgm:t>
    </dgm:pt>
    <dgm:pt modelId="{4B3D2A18-C8F1-4EFD-9873-F336B3487D1B}" type="pres">
      <dgm:prSet presAssocID="{EF60E377-4E74-4E83-86FF-9740E83C4E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180ABF4-5E52-4842-95DE-C352450661B2}" type="pres">
      <dgm:prSet presAssocID="{8AE3ED22-E34E-478B-B5B3-51B433A630A7}" presName="composite" presStyleCnt="0"/>
      <dgm:spPr/>
    </dgm:pt>
    <dgm:pt modelId="{44421BF1-3573-4050-9B59-35FF3D35B22D}" type="pres">
      <dgm:prSet presAssocID="{8AE3ED22-E34E-478B-B5B3-51B433A630A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DA0C4D-D298-4DDB-B274-4ECB7C935086}" type="pres">
      <dgm:prSet presAssocID="{8AE3ED22-E34E-478B-B5B3-51B433A630A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6D5CCF-7616-4FCC-A135-D186DE911C19}" type="pres">
      <dgm:prSet presAssocID="{6726D63F-8A6C-4F1E-A173-15DFB4B4F142}" presName="sp" presStyleCnt="0"/>
      <dgm:spPr/>
    </dgm:pt>
    <dgm:pt modelId="{5DFF85D1-F89E-4AA6-B305-4EA8BFBEE89D}" type="pres">
      <dgm:prSet presAssocID="{24CFEBE1-B4AE-489A-822F-5CA70A40366E}" presName="composite" presStyleCnt="0"/>
      <dgm:spPr/>
    </dgm:pt>
    <dgm:pt modelId="{1B0DA8BC-6F65-4BD1-8F3C-C66816C4BB84}" type="pres">
      <dgm:prSet presAssocID="{24CFEBE1-B4AE-489A-822F-5CA70A4036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C04D3A-7ED7-42F1-B1D3-1EA89AC0CB8C}" type="pres">
      <dgm:prSet presAssocID="{24CFEBE1-B4AE-489A-822F-5CA70A40366E}" presName="descendantText" presStyleLbl="alignAcc1" presStyleIdx="1" presStyleCnt="3" custScaleY="1306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9DAFE7-1EA2-4023-B6BE-8B31FD526A6E}" type="pres">
      <dgm:prSet presAssocID="{756CDF07-0F21-4549-82B5-3922355D731A}" presName="sp" presStyleCnt="0"/>
      <dgm:spPr/>
    </dgm:pt>
    <dgm:pt modelId="{509D63FB-6696-43D5-BE69-A036F05C9A55}" type="pres">
      <dgm:prSet presAssocID="{10C41220-760D-48DC-8073-3B64596F2B8C}" presName="composite" presStyleCnt="0"/>
      <dgm:spPr/>
    </dgm:pt>
    <dgm:pt modelId="{2B99C948-F2AC-4453-995C-5D3702BAF79E}" type="pres">
      <dgm:prSet presAssocID="{10C41220-760D-48DC-8073-3B64596F2B8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D51416-5E70-4F24-9F21-0B364475A70F}" type="pres">
      <dgm:prSet presAssocID="{10C41220-760D-48DC-8073-3B64596F2B8C}" presName="descendantText" presStyleLbl="alignAcc1" presStyleIdx="2" presStyleCnt="3" custScaleY="19205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2996D81-6EC7-46E7-A6E1-33F4CFE017D8}" type="presOf" srcId="{32078523-D024-4B28-88F1-A46F4F502C63}" destId="{C0D51416-5E70-4F24-9F21-0B364475A70F}" srcOrd="0" destOrd="5" presId="urn:microsoft.com/office/officeart/2005/8/layout/chevron2"/>
    <dgm:cxn modelId="{4A0F85C6-D795-4ED6-81EE-7D2798AC0703}" type="presOf" srcId="{79002347-466F-4C3C-8E06-9CC0B78D28BC}" destId="{C0D51416-5E70-4F24-9F21-0B364475A70F}" srcOrd="0" destOrd="0" presId="urn:microsoft.com/office/officeart/2005/8/layout/chevron2"/>
    <dgm:cxn modelId="{8E2F3FD9-59CD-4479-B4F9-97BA0CE543A6}" type="presOf" srcId="{91CE2190-CE20-4E18-B356-C2C540F7BDC4}" destId="{FADA0C4D-D298-4DDB-B274-4ECB7C935086}" srcOrd="0" destOrd="0" presId="urn:microsoft.com/office/officeart/2005/8/layout/chevron2"/>
    <dgm:cxn modelId="{166012B0-698F-4BBC-B9F9-3D1F8BC8D15A}" srcId="{10C41220-760D-48DC-8073-3B64596F2B8C}" destId="{1733440F-E9E7-4166-8998-AC7E4B8EE62F}" srcOrd="1" destOrd="0" parTransId="{E92C0A64-8767-44B2-B9DA-92B322163A9A}" sibTransId="{3A99A4FC-9784-49C8-8258-D6F2289C54F1}"/>
    <dgm:cxn modelId="{81E14A45-1851-4E07-BC5B-2C49EA60CC08}" srcId="{8AE3ED22-E34E-478B-B5B3-51B433A630A7}" destId="{C28E12E2-5984-40DF-B138-1087DF3483C8}" srcOrd="1" destOrd="0" parTransId="{E2657D2F-E183-4896-8658-F19DAD4BC5FB}" sibTransId="{FAE378E8-8311-418F-9DD6-486280E78820}"/>
    <dgm:cxn modelId="{A8A7F68E-4276-4B23-AE85-E99F3B2CF20C}" srcId="{8AE3ED22-E34E-478B-B5B3-51B433A630A7}" destId="{E8B1E480-599F-46E7-B3B5-2F77EAB23A60}" srcOrd="2" destOrd="0" parTransId="{9A9C26E7-3CA0-4D47-AB6C-8E79937BC2FB}" sibTransId="{CB539D5D-A855-43F3-A762-5147040BE14B}"/>
    <dgm:cxn modelId="{00352989-B579-4A64-88DA-F455D84CDDB1}" srcId="{10C41220-760D-48DC-8073-3B64596F2B8C}" destId="{32078523-D024-4B28-88F1-A46F4F502C63}" srcOrd="5" destOrd="0" parTransId="{753E01CC-4399-4330-914C-17400C4613AA}" sibTransId="{63AC4FBC-2317-497A-AE19-6897C7A5A8E7}"/>
    <dgm:cxn modelId="{FA211FDC-5255-4C82-8570-88DECD279732}" srcId="{EF60E377-4E74-4E83-86FF-9740E83C4E1B}" destId="{8AE3ED22-E34E-478B-B5B3-51B433A630A7}" srcOrd="0" destOrd="0" parTransId="{D16A4E32-BE93-4D67-A435-4B2D1178FE4A}" sibTransId="{6726D63F-8A6C-4F1E-A173-15DFB4B4F142}"/>
    <dgm:cxn modelId="{76D1E390-12CC-41CD-96F4-6D17344DCA27}" srcId="{8AE3ED22-E34E-478B-B5B3-51B433A630A7}" destId="{91CE2190-CE20-4E18-B356-C2C540F7BDC4}" srcOrd="0" destOrd="0" parTransId="{268E1732-EBB4-4FA4-A169-3C89F8E2793F}" sibTransId="{BE5DD10D-0526-4F43-8327-8D45A1937DD5}"/>
    <dgm:cxn modelId="{A89FC4A6-B0E1-47B8-9CF3-346F160AD426}" type="presOf" srcId="{D206A07D-F9A4-42D8-BEB7-9EACEBE295D2}" destId="{C0D51416-5E70-4F24-9F21-0B364475A70F}" srcOrd="0" destOrd="2" presId="urn:microsoft.com/office/officeart/2005/8/layout/chevron2"/>
    <dgm:cxn modelId="{B118D92E-1D6E-4373-9100-B1A69E8C0AFA}" type="presOf" srcId="{8AE3ED22-E34E-478B-B5B3-51B433A630A7}" destId="{44421BF1-3573-4050-9B59-35FF3D35B22D}" srcOrd="0" destOrd="0" presId="urn:microsoft.com/office/officeart/2005/8/layout/chevron2"/>
    <dgm:cxn modelId="{F0494EA2-5984-469E-9EC7-AF31DF471845}" type="presOf" srcId="{E1447C7A-AD7E-4D72-AA68-030BF64AD6A2}" destId="{C0D51416-5E70-4F24-9F21-0B364475A70F}" srcOrd="0" destOrd="3" presId="urn:microsoft.com/office/officeart/2005/8/layout/chevron2"/>
    <dgm:cxn modelId="{0D90EF94-EAD2-4035-94A2-056456143C3C}" type="presOf" srcId="{24CFEBE1-B4AE-489A-822F-5CA70A40366E}" destId="{1B0DA8BC-6F65-4BD1-8F3C-C66816C4BB84}" srcOrd="0" destOrd="0" presId="urn:microsoft.com/office/officeart/2005/8/layout/chevron2"/>
    <dgm:cxn modelId="{03469FD0-3CC0-42D5-8659-239239FDE2BF}" type="presOf" srcId="{E8B1E480-599F-46E7-B3B5-2F77EAB23A60}" destId="{FADA0C4D-D298-4DDB-B274-4ECB7C935086}" srcOrd="0" destOrd="2" presId="urn:microsoft.com/office/officeart/2005/8/layout/chevron2"/>
    <dgm:cxn modelId="{2E9EF720-A925-4B43-AF0B-39B1743B9FB1}" srcId="{10C41220-760D-48DC-8073-3B64596F2B8C}" destId="{E1447C7A-AD7E-4D72-AA68-030BF64AD6A2}" srcOrd="3" destOrd="0" parTransId="{C8F171C7-963A-4B2F-A83A-49A10EE9D1A9}" sibTransId="{0EA95E08-6444-4CB9-9046-E6E07554C549}"/>
    <dgm:cxn modelId="{6C865352-D9E2-49BB-AD4A-08DDC662D698}" srcId="{EF60E377-4E74-4E83-86FF-9740E83C4E1B}" destId="{10C41220-760D-48DC-8073-3B64596F2B8C}" srcOrd="2" destOrd="0" parTransId="{575D2E69-7DE2-43EE-9E8F-961AF87AB694}" sibTransId="{FB83CB07-7AAA-458E-942E-566F5C16ABE4}"/>
    <dgm:cxn modelId="{64CAC9F0-B219-49F8-ADA3-D40D271F0CA5}" type="presOf" srcId="{C28E12E2-5984-40DF-B138-1087DF3483C8}" destId="{FADA0C4D-D298-4DDB-B274-4ECB7C935086}" srcOrd="0" destOrd="1" presId="urn:microsoft.com/office/officeart/2005/8/layout/chevron2"/>
    <dgm:cxn modelId="{1021F347-12A8-4A87-BD31-734CFCAD4ED9}" type="presOf" srcId="{EF60E377-4E74-4E83-86FF-9740E83C4E1B}" destId="{4B3D2A18-C8F1-4EFD-9873-F336B3487D1B}" srcOrd="0" destOrd="0" presId="urn:microsoft.com/office/officeart/2005/8/layout/chevron2"/>
    <dgm:cxn modelId="{477BB2EE-7572-4447-A901-9228E0C5D28F}" type="presOf" srcId="{B095D6CA-8561-4628-AF3A-9CDD9DAD2681}" destId="{ADC04D3A-7ED7-42F1-B1D3-1EA89AC0CB8C}" srcOrd="0" destOrd="1" presId="urn:microsoft.com/office/officeart/2005/8/layout/chevron2"/>
    <dgm:cxn modelId="{8F2234EA-6C7B-41D9-BEC9-DF5DC7EF05F0}" type="presOf" srcId="{DB377F47-F390-4F9C-93D3-255A10568CC1}" destId="{C0D51416-5E70-4F24-9F21-0B364475A70F}" srcOrd="0" destOrd="4" presId="urn:microsoft.com/office/officeart/2005/8/layout/chevron2"/>
    <dgm:cxn modelId="{F98C6AA5-DE59-4DF9-93F3-B47A369BCE83}" srcId="{10C41220-760D-48DC-8073-3B64596F2B8C}" destId="{79002347-466F-4C3C-8E06-9CC0B78D28BC}" srcOrd="0" destOrd="0" parTransId="{BF83E1A8-D740-459A-B2AF-EB017DA8E015}" sibTransId="{90D61D97-E37A-4037-A0C5-3B1C77252E5D}"/>
    <dgm:cxn modelId="{04D54C2F-DE20-45C0-AFB8-10F231561E77}" srcId="{24CFEBE1-B4AE-489A-822F-5CA70A40366E}" destId="{9E21477A-F8D7-4A7A-8438-DB488ECB7E95}" srcOrd="0" destOrd="0" parTransId="{5B6F6EC1-F5D7-4647-9545-7A5652C8C515}" sibTransId="{6423EF4E-DC66-4C1D-9660-46E2272B2843}"/>
    <dgm:cxn modelId="{FBCFB110-3833-4D95-A9D2-18512811BF03}" srcId="{10C41220-760D-48DC-8073-3B64596F2B8C}" destId="{D206A07D-F9A4-42D8-BEB7-9EACEBE295D2}" srcOrd="2" destOrd="0" parTransId="{601C5A53-8A76-4311-816C-A2E01802A99F}" sibTransId="{928B0320-322E-4983-8549-52F273E40FD8}"/>
    <dgm:cxn modelId="{DB967A5E-6160-4E11-AC76-6B84183277BB}" srcId="{10C41220-760D-48DC-8073-3B64596F2B8C}" destId="{DB377F47-F390-4F9C-93D3-255A10568CC1}" srcOrd="4" destOrd="0" parTransId="{F926CC34-273E-445A-89F2-211002A0EF52}" sibTransId="{A7F9BA7D-07C2-4BDE-A2B2-2FE73655D0A8}"/>
    <dgm:cxn modelId="{F00446B8-EF6E-4A77-95E8-FF7336C39219}" type="presOf" srcId="{10C41220-760D-48DC-8073-3B64596F2B8C}" destId="{2B99C948-F2AC-4453-995C-5D3702BAF79E}" srcOrd="0" destOrd="0" presId="urn:microsoft.com/office/officeart/2005/8/layout/chevron2"/>
    <dgm:cxn modelId="{247BFF50-4CBF-4BEA-9AB0-E943BA2C2227}" type="presOf" srcId="{1733440F-E9E7-4166-8998-AC7E4B8EE62F}" destId="{C0D51416-5E70-4F24-9F21-0B364475A70F}" srcOrd="0" destOrd="1" presId="urn:microsoft.com/office/officeart/2005/8/layout/chevron2"/>
    <dgm:cxn modelId="{BF210A75-D230-47E7-BFCD-E99C1B6DAF9D}" type="presOf" srcId="{9E21477A-F8D7-4A7A-8438-DB488ECB7E95}" destId="{ADC04D3A-7ED7-42F1-B1D3-1EA89AC0CB8C}" srcOrd="0" destOrd="0" presId="urn:microsoft.com/office/officeart/2005/8/layout/chevron2"/>
    <dgm:cxn modelId="{12414894-10BF-4E99-B087-708D74867E26}" type="presOf" srcId="{3FCE9755-75BD-4F1F-BF75-099260D75696}" destId="{ADC04D3A-7ED7-42F1-B1D3-1EA89AC0CB8C}" srcOrd="0" destOrd="2" presId="urn:microsoft.com/office/officeart/2005/8/layout/chevron2"/>
    <dgm:cxn modelId="{A77DE077-FBAE-4830-9415-F76F870226FF}" srcId="{EF60E377-4E74-4E83-86FF-9740E83C4E1B}" destId="{24CFEBE1-B4AE-489A-822F-5CA70A40366E}" srcOrd="1" destOrd="0" parTransId="{0D14970C-15FB-44A6-816E-770A75F372A4}" sibTransId="{756CDF07-0F21-4549-82B5-3922355D731A}"/>
    <dgm:cxn modelId="{5967694E-6BC5-4707-93A7-27539A3C96FA}" srcId="{24CFEBE1-B4AE-489A-822F-5CA70A40366E}" destId="{3FCE9755-75BD-4F1F-BF75-099260D75696}" srcOrd="2" destOrd="0" parTransId="{0D06B336-CB53-4A53-93E0-D1C0A53989C3}" sibTransId="{9B17698F-C419-4D73-953B-CABBC36DCF0F}"/>
    <dgm:cxn modelId="{76710194-7857-40DA-9BFE-8197A4143461}" srcId="{24CFEBE1-B4AE-489A-822F-5CA70A40366E}" destId="{B095D6CA-8561-4628-AF3A-9CDD9DAD2681}" srcOrd="1" destOrd="0" parTransId="{84B4587C-9846-42C0-AF56-A1DE6CCDD795}" sibTransId="{CCD48D04-8321-4A6F-A52F-529743F9083C}"/>
    <dgm:cxn modelId="{D7CCED80-0BA3-492F-8289-D8E76704CF53}" type="presParOf" srcId="{4B3D2A18-C8F1-4EFD-9873-F336B3487D1B}" destId="{6180ABF4-5E52-4842-95DE-C352450661B2}" srcOrd="0" destOrd="0" presId="urn:microsoft.com/office/officeart/2005/8/layout/chevron2"/>
    <dgm:cxn modelId="{E35034AB-193B-43C0-B68F-6AC22E24036A}" type="presParOf" srcId="{6180ABF4-5E52-4842-95DE-C352450661B2}" destId="{44421BF1-3573-4050-9B59-35FF3D35B22D}" srcOrd="0" destOrd="0" presId="urn:microsoft.com/office/officeart/2005/8/layout/chevron2"/>
    <dgm:cxn modelId="{6B7129E7-F854-4D0C-8E57-3D4AC429509E}" type="presParOf" srcId="{6180ABF4-5E52-4842-95DE-C352450661B2}" destId="{FADA0C4D-D298-4DDB-B274-4ECB7C935086}" srcOrd="1" destOrd="0" presId="urn:microsoft.com/office/officeart/2005/8/layout/chevron2"/>
    <dgm:cxn modelId="{AC0D107B-2E1E-4594-9963-260DBE3A206A}" type="presParOf" srcId="{4B3D2A18-C8F1-4EFD-9873-F336B3487D1B}" destId="{266D5CCF-7616-4FCC-A135-D186DE911C19}" srcOrd="1" destOrd="0" presId="urn:microsoft.com/office/officeart/2005/8/layout/chevron2"/>
    <dgm:cxn modelId="{E4F3AD76-C69C-4003-BE72-A477B2962582}" type="presParOf" srcId="{4B3D2A18-C8F1-4EFD-9873-F336B3487D1B}" destId="{5DFF85D1-F89E-4AA6-B305-4EA8BFBEE89D}" srcOrd="2" destOrd="0" presId="urn:microsoft.com/office/officeart/2005/8/layout/chevron2"/>
    <dgm:cxn modelId="{AA6328CF-DAD8-492B-9D18-EEA1750F7197}" type="presParOf" srcId="{5DFF85D1-F89E-4AA6-B305-4EA8BFBEE89D}" destId="{1B0DA8BC-6F65-4BD1-8F3C-C66816C4BB84}" srcOrd="0" destOrd="0" presId="urn:microsoft.com/office/officeart/2005/8/layout/chevron2"/>
    <dgm:cxn modelId="{B7F4B116-59DA-45D1-BE5B-D40A89FC5FE6}" type="presParOf" srcId="{5DFF85D1-F89E-4AA6-B305-4EA8BFBEE89D}" destId="{ADC04D3A-7ED7-42F1-B1D3-1EA89AC0CB8C}" srcOrd="1" destOrd="0" presId="urn:microsoft.com/office/officeart/2005/8/layout/chevron2"/>
    <dgm:cxn modelId="{F53593EF-505F-4993-B739-A78FB60EEBA3}" type="presParOf" srcId="{4B3D2A18-C8F1-4EFD-9873-F336B3487D1B}" destId="{F79DAFE7-1EA2-4023-B6BE-8B31FD526A6E}" srcOrd="3" destOrd="0" presId="urn:microsoft.com/office/officeart/2005/8/layout/chevron2"/>
    <dgm:cxn modelId="{87A8F4A3-1F20-40C3-8E7B-7CAF59F09D97}" type="presParOf" srcId="{4B3D2A18-C8F1-4EFD-9873-F336B3487D1B}" destId="{509D63FB-6696-43D5-BE69-A036F05C9A55}" srcOrd="4" destOrd="0" presId="urn:microsoft.com/office/officeart/2005/8/layout/chevron2"/>
    <dgm:cxn modelId="{361D9EF6-4408-4D11-B301-87C9C51BC633}" type="presParOf" srcId="{509D63FB-6696-43D5-BE69-A036F05C9A55}" destId="{2B99C948-F2AC-4453-995C-5D3702BAF79E}" srcOrd="0" destOrd="0" presId="urn:microsoft.com/office/officeart/2005/8/layout/chevron2"/>
    <dgm:cxn modelId="{AD277DDB-4D4C-489C-B178-EA603D7F17CF}" type="presParOf" srcId="{509D63FB-6696-43D5-BE69-A036F05C9A55}" destId="{C0D51416-5E70-4F24-9F21-0B364475A7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21BF1-3573-4050-9B59-35FF3D35B22D}">
      <dsp:nvSpPr>
        <dsp:cNvPr id="0" name=""/>
        <dsp:cNvSpPr/>
      </dsp:nvSpPr>
      <dsp:spPr>
        <a:xfrm rot="5400000">
          <a:off x="-221239" y="223905"/>
          <a:ext cx="1474933" cy="103245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Konduksi</a:t>
          </a:r>
          <a:endParaRPr lang="id-ID" sz="1800" b="1" kern="1200" dirty="0"/>
        </a:p>
      </dsp:txBody>
      <dsp:txXfrm rot="-5400000">
        <a:off x="2" y="518892"/>
        <a:ext cx="1032453" cy="442480"/>
      </dsp:txXfrm>
    </dsp:sp>
    <dsp:sp modelId="{FADA0C4D-D298-4DDB-B274-4ECB7C935086}">
      <dsp:nvSpPr>
        <dsp:cNvPr id="0" name=""/>
        <dsp:cNvSpPr/>
      </dsp:nvSpPr>
      <dsp:spPr>
        <a:xfrm rot="5400000">
          <a:off x="4213337" y="-3178218"/>
          <a:ext cx="958706" cy="7320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Perlu Medium dan partikel medium tidak berpindah</a:t>
          </a:r>
          <a:endParaRPr lang="id-ID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Biasanya berlangsung pada benda padat, dan prosesnya berlangsung lambat</a:t>
          </a:r>
          <a:endParaRPr lang="id-ID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Hukum Fourier  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d-ID" sz="1400" b="1" i="1" kern="1200" smtClean="0">
                      <a:latin typeface="Cambria Math"/>
                    </a:rPr>
                  </m:ctrlPr>
                </m:sSubPr>
                <m:e>
                  <m:r>
                    <a:rPr lang="id-ID" sz="1400" b="1" i="1" kern="1200" smtClean="0">
                      <a:latin typeface="Cambria Math"/>
                    </a:rPr>
                    <m:t>𝒒</m:t>
                  </m:r>
                </m:e>
                <m:sub>
                  <m:r>
                    <a:rPr lang="id-ID" sz="1400" b="1" i="1" kern="1200" smtClean="0">
                      <a:latin typeface="Cambria Math"/>
                    </a:rPr>
                    <m:t>𝒌</m:t>
                  </m:r>
                </m:sub>
              </m:sSub>
              <m:r>
                <a:rPr lang="id-ID" sz="1400" b="1" i="1" kern="1200" smtClean="0">
                  <a:latin typeface="Cambria Math"/>
                </a:rPr>
                <m:t>=−</m:t>
              </m:r>
              <m:r>
                <a:rPr lang="id-ID" sz="1400" b="1" i="1" kern="1200" smtClean="0">
                  <a:latin typeface="Cambria Math"/>
                </a:rPr>
                <m:t>𝒌</m:t>
              </m:r>
              <m:r>
                <a:rPr lang="id-ID" sz="1400" b="1" i="1" kern="1200" smtClean="0">
                  <a:latin typeface="Cambria Math"/>
                </a:rPr>
                <m:t> </m:t>
              </m:r>
              <m:r>
                <a:rPr lang="id-ID" sz="1400" b="1" i="1" kern="1200" smtClean="0">
                  <a:latin typeface="Cambria Math"/>
                </a:rPr>
                <m:t>𝑨</m:t>
              </m:r>
              <m:r>
                <a:rPr lang="id-ID" sz="1400" b="1" i="1" kern="1200" smtClean="0">
                  <a:latin typeface="Cambria Math"/>
                </a:rPr>
                <m:t> </m:t>
              </m:r>
              <m:f>
                <m:fPr>
                  <m:ctrlPr>
                    <a:rPr lang="id-ID" sz="1400" b="1" i="1" kern="1200" smtClean="0">
                      <a:latin typeface="Cambria Math"/>
                    </a:rPr>
                  </m:ctrlPr>
                </m:fPr>
                <m:num>
                  <m:r>
                    <a:rPr lang="id-ID" sz="1400" b="1" i="1" kern="1200" smtClean="0">
                      <a:latin typeface="Cambria Math"/>
                    </a:rPr>
                    <m:t>𝒅𝑻</m:t>
                  </m:r>
                </m:num>
                <m:den>
                  <m:r>
                    <a:rPr lang="id-ID" sz="1400" b="1" i="1" kern="1200" smtClean="0">
                      <a:latin typeface="Cambria Math"/>
                    </a:rPr>
                    <m:t>𝒅𝒙</m:t>
                  </m:r>
                </m:den>
              </m:f>
            </m:oMath>
          </a14:m>
          <a:endParaRPr lang="id-ID" sz="1400" b="1" kern="1200" dirty="0"/>
        </a:p>
      </dsp:txBody>
      <dsp:txXfrm rot="-5400000">
        <a:off x="1032453" y="49466"/>
        <a:ext cx="7273674" cy="865106"/>
      </dsp:txXfrm>
    </dsp:sp>
    <dsp:sp modelId="{1B0DA8BC-6F65-4BD1-8F3C-C66816C4BB84}">
      <dsp:nvSpPr>
        <dsp:cNvPr id="0" name=""/>
        <dsp:cNvSpPr/>
      </dsp:nvSpPr>
      <dsp:spPr>
        <a:xfrm rot="5400000">
          <a:off x="-221239" y="1676768"/>
          <a:ext cx="1474933" cy="1032453"/>
        </a:xfrm>
        <a:prstGeom prst="chevron">
          <a:avLst/>
        </a:prstGeom>
        <a:gradFill rotWithShape="0">
          <a:gsLst>
            <a:gs pos="0">
              <a:schemeClr val="accent2">
                <a:hueOff val="-368613"/>
                <a:satOff val="44335"/>
                <a:lumOff val="5098"/>
                <a:alphaOff val="0"/>
              </a:schemeClr>
            </a:gs>
            <a:gs pos="100000">
              <a:schemeClr val="accent2">
                <a:hueOff val="-368613"/>
                <a:satOff val="44335"/>
                <a:lumOff val="509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368613"/>
              <a:satOff val="44335"/>
              <a:lumOff val="5098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Konveksi</a:t>
          </a:r>
          <a:endParaRPr lang="id-ID" sz="1800" b="1" kern="1200" dirty="0"/>
        </a:p>
      </dsp:txBody>
      <dsp:txXfrm rot="-5400000">
        <a:off x="2" y="1971755"/>
        <a:ext cx="1032453" cy="442480"/>
      </dsp:txXfrm>
    </dsp:sp>
    <dsp:sp modelId="{ADC04D3A-7ED7-42F1-B1D3-1EA89AC0CB8C}">
      <dsp:nvSpPr>
        <dsp:cNvPr id="0" name=""/>
        <dsp:cNvSpPr/>
      </dsp:nvSpPr>
      <dsp:spPr>
        <a:xfrm rot="5400000">
          <a:off x="4066602" y="-1725355"/>
          <a:ext cx="1252176" cy="7320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Perlu Medium dan partikel medium berpindah</a:t>
          </a:r>
          <a:endParaRPr lang="id-ID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Perpindahan kalor antara benda padat dengan fluida</a:t>
          </a:r>
          <a:endParaRPr lang="id-ID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400" b="1" kern="1200" dirty="0" smtClean="0"/>
            <a:t>Besarnya Panas Konveksi =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d-ID" sz="1400" b="1" i="1" kern="1200" smtClean="0">
                      <a:latin typeface="Cambria Math"/>
                    </a:rPr>
                  </m:ctrlPr>
                </m:sSubPr>
                <m:e>
                  <m:r>
                    <a:rPr lang="id-ID" sz="1400" b="1" i="1" kern="1200" smtClean="0">
                      <a:latin typeface="Cambria Math"/>
                    </a:rPr>
                    <m:t>    </m:t>
                  </m:r>
                  <m:r>
                    <a:rPr lang="id-ID" sz="1400" b="1" i="1" kern="1200" smtClean="0">
                      <a:latin typeface="Cambria Math"/>
                    </a:rPr>
                    <m:t>𝒒</m:t>
                  </m:r>
                </m:e>
                <m:sub>
                  <m:r>
                    <a:rPr lang="id-ID" sz="1400" b="1" i="1" kern="1200" smtClean="0">
                      <a:latin typeface="Cambria Math"/>
                    </a:rPr>
                    <m:t>𝒄</m:t>
                  </m:r>
                </m:sub>
              </m:sSub>
              <m:r>
                <a:rPr lang="id-ID" sz="1400" b="1" i="1" kern="1200" smtClean="0">
                  <a:latin typeface="Cambria Math"/>
                </a:rPr>
                <m:t>= </m:t>
              </m:r>
              <m:sSub>
                <m:sSubPr>
                  <m:ctrlPr>
                    <a:rPr lang="id-ID" sz="1400" b="1" i="1" kern="1200" smtClean="0">
                      <a:latin typeface="Cambria Math"/>
                    </a:rPr>
                  </m:ctrlPr>
                </m:sSubPr>
                <m:e>
                  <m:r>
                    <a:rPr lang="id-ID" sz="1400" b="1" i="1" kern="1200" smtClean="0">
                      <a:latin typeface="Cambria Math"/>
                    </a:rPr>
                    <m:t>𝒉</m:t>
                  </m:r>
                </m:e>
                <m:sub>
                  <m:r>
                    <a:rPr lang="id-ID" sz="1400" b="1" i="1" kern="1200" smtClean="0">
                      <a:latin typeface="Cambria Math"/>
                    </a:rPr>
                    <m:t>𝒄</m:t>
                  </m:r>
                </m:sub>
              </m:sSub>
              <m:r>
                <a:rPr lang="id-ID" sz="1400" b="1" i="1" kern="1200" smtClean="0">
                  <a:latin typeface="Cambria Math"/>
                </a:rPr>
                <m:t> </m:t>
              </m:r>
              <m:r>
                <a:rPr lang="id-ID" sz="1400" b="1" i="1" kern="1200" smtClean="0">
                  <a:latin typeface="Cambria Math"/>
                </a:rPr>
                <m:t>𝑨</m:t>
              </m:r>
              <m:r>
                <a:rPr lang="id-ID" sz="1400" b="1" i="1" kern="1200" smtClean="0">
                  <a:latin typeface="Cambria Math"/>
                </a:rPr>
                <m:t> (</m:t>
              </m:r>
              <m:sSub>
                <m:sSubPr>
                  <m:ctrlPr>
                    <a:rPr lang="id-ID" sz="1400" b="1" i="1" kern="1200" smtClean="0">
                      <a:latin typeface="Cambria Math"/>
                    </a:rPr>
                  </m:ctrlPr>
                </m:sSubPr>
                <m:e>
                  <m:r>
                    <a:rPr lang="id-ID" sz="1400" b="1" i="1" kern="1200" smtClean="0">
                      <a:latin typeface="Cambria Math"/>
                    </a:rPr>
                    <m:t>𝑻</m:t>
                  </m:r>
                </m:e>
                <m:sub>
                  <m:r>
                    <a:rPr lang="id-ID" sz="1400" b="1" i="1" kern="1200" smtClean="0">
                      <a:latin typeface="Cambria Math"/>
                    </a:rPr>
                    <m:t>𝒔</m:t>
                  </m:r>
                </m:sub>
              </m:sSub>
              <m:r>
                <a:rPr lang="id-ID" sz="1400" b="1" i="1" kern="1200" smtClean="0">
                  <a:latin typeface="Cambria Math"/>
                </a:rPr>
                <m:t>−</m:t>
              </m:r>
              <m:sSub>
                <m:sSubPr>
                  <m:ctrlPr>
                    <a:rPr lang="id-ID" sz="1400" b="1" i="1" kern="1200" smtClean="0">
                      <a:latin typeface="Cambria Math"/>
                    </a:rPr>
                  </m:ctrlPr>
                </m:sSubPr>
                <m:e>
                  <m:r>
                    <a:rPr lang="id-ID" sz="1400" b="1" i="1" kern="1200" smtClean="0">
                      <a:latin typeface="Cambria Math"/>
                    </a:rPr>
                    <m:t>𝑻</m:t>
                  </m:r>
                </m:e>
                <m:sub>
                  <m:r>
                    <a:rPr lang="id-ID" sz="1400" b="1" i="1" kern="1200" smtClean="0">
                      <a:latin typeface="Cambria Math"/>
                      <a:ea typeface="Cambria Math"/>
                    </a:rPr>
                    <m:t>∞</m:t>
                  </m:r>
                </m:sub>
              </m:sSub>
              <m:r>
                <a:rPr lang="id-ID" sz="1400" b="1" i="1" kern="1200" smtClean="0">
                  <a:latin typeface="Cambria Math"/>
                </a:rPr>
                <m:t>)</m:t>
              </m:r>
            </m:oMath>
          </a14:m>
          <a:r>
            <a:rPr lang="id-ID" sz="1400" b="1" kern="1200" dirty="0" smtClean="0"/>
            <a:t> </a:t>
          </a:r>
          <a:endParaRPr lang="id-ID" sz="1400" b="1" kern="1200" dirty="0"/>
        </a:p>
      </dsp:txBody>
      <dsp:txXfrm rot="-5400000">
        <a:off x="1032453" y="1369920"/>
        <a:ext cx="7259348" cy="1129924"/>
      </dsp:txXfrm>
    </dsp:sp>
    <dsp:sp modelId="{2B99C948-F2AC-4453-995C-5D3702BAF79E}">
      <dsp:nvSpPr>
        <dsp:cNvPr id="0" name=""/>
        <dsp:cNvSpPr/>
      </dsp:nvSpPr>
      <dsp:spPr>
        <a:xfrm rot="5400000">
          <a:off x="-221239" y="3424161"/>
          <a:ext cx="1474933" cy="1032453"/>
        </a:xfrm>
        <a:prstGeom prst="chevron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737226"/>
              <a:satOff val="88670"/>
              <a:lumOff val="10196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Radiasi</a:t>
          </a:r>
          <a:endParaRPr lang="id-ID" sz="1800" b="1" kern="1200" dirty="0"/>
        </a:p>
      </dsp:txBody>
      <dsp:txXfrm rot="-5400000">
        <a:off x="2" y="3719148"/>
        <a:ext cx="1032453" cy="442480"/>
      </dsp:txXfrm>
    </dsp:sp>
    <dsp:sp modelId="{C0D51416-5E70-4F24-9F21-0B364475A70F}">
      <dsp:nvSpPr>
        <dsp:cNvPr id="0" name=""/>
        <dsp:cNvSpPr/>
      </dsp:nvSpPr>
      <dsp:spPr>
        <a:xfrm rot="5400000">
          <a:off x="3772073" y="22037"/>
          <a:ext cx="1841234" cy="73204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 smtClean="0"/>
            <a:t>Tanpa Medium</a:t>
          </a:r>
          <a:endParaRPr lang="id-ID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 smtClean="0"/>
            <a:t>Perpindahan berlangsung secara pancaran dan cepat</a:t>
          </a:r>
          <a:endParaRPr lang="id-ID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 smtClean="0"/>
            <a:t>Besarnya panas Radiasi =  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id-ID" sz="1600" b="1" i="1" kern="1200" dirty="0" smtClean="0">
                      <a:latin typeface="Cambria Math"/>
                    </a:rPr>
                  </m:ctrlPr>
                </m:sSubPr>
                <m:e>
                  <m:r>
                    <a:rPr lang="id-ID" sz="1600" b="1" i="1" kern="1200" dirty="0" smtClean="0">
                      <a:latin typeface="Cambria Math"/>
                    </a:rPr>
                    <m:t>𝒒</m:t>
                  </m:r>
                </m:e>
                <m:sub>
                  <m:r>
                    <a:rPr lang="id-ID" sz="1600" b="1" i="1" kern="1200" dirty="0" smtClean="0">
                      <a:latin typeface="Cambria Math"/>
                    </a:rPr>
                    <m:t>𝒓</m:t>
                  </m:r>
                </m:sub>
              </m:sSub>
              <m:r>
                <a:rPr lang="id-ID" sz="1600" b="1" i="1" kern="1200" dirty="0" smtClean="0">
                  <a:latin typeface="Cambria Math"/>
                </a:rPr>
                <m:t>= </m:t>
              </m:r>
              <m:r>
                <a:rPr lang="el-GR" sz="1600" b="1" i="1" kern="1200" dirty="0" smtClean="0">
                  <a:latin typeface="Cambria Math"/>
                </a:rPr>
                <m:t>𝝈</m:t>
              </m:r>
              <m:r>
                <a:rPr lang="id-ID" sz="1600" b="1" i="1" kern="1200" dirty="0" smtClean="0">
                  <a:latin typeface="Cambria Math"/>
                </a:rPr>
                <m:t> </m:t>
              </m:r>
              <m:r>
                <a:rPr lang="id-ID" sz="1600" b="1" i="1" kern="1200" dirty="0" smtClean="0">
                  <a:latin typeface="Cambria Math"/>
                </a:rPr>
                <m:t>𝑨</m:t>
              </m:r>
              <m:r>
                <a:rPr lang="id-ID" sz="1600" b="1" i="1" kern="1200" dirty="0" smtClean="0">
                  <a:latin typeface="Cambria Math"/>
                </a:rPr>
                <m:t> </m:t>
              </m:r>
              <m:r>
                <a:rPr lang="el-GR" sz="1600" b="1" i="1" kern="1200" dirty="0" smtClean="0">
                  <a:latin typeface="Cambria Math"/>
                </a:rPr>
                <m:t>𝜺</m:t>
              </m:r>
              <m:sSup>
                <m:sSupPr>
                  <m:ctrlPr>
                    <a:rPr lang="id-ID" sz="1600" b="1" i="1" kern="1200" dirty="0" smtClean="0">
                      <a:latin typeface="Cambria Math"/>
                    </a:rPr>
                  </m:ctrlPr>
                </m:sSupPr>
                <m:e>
                  <m:sSub>
                    <m:sSubPr>
                      <m:ctrlPr>
                        <a:rPr lang="id-ID" sz="1600" b="1" i="1" kern="1200" dirty="0" smtClean="0">
                          <a:latin typeface="Cambria Math"/>
                        </a:rPr>
                      </m:ctrlPr>
                    </m:sSubPr>
                    <m:e>
                      <m:r>
                        <a:rPr lang="id-ID" sz="1600" b="1" i="1" kern="1200" dirty="0" smtClean="0">
                          <a:latin typeface="Cambria Math"/>
                        </a:rPr>
                        <m:t>(</m:t>
                      </m:r>
                      <m:r>
                        <a:rPr lang="id-ID" sz="1600" b="1" i="1" kern="1200" dirty="0" smtClean="0">
                          <a:latin typeface="Cambria Math"/>
                        </a:rPr>
                        <m:t>𝑻</m:t>
                      </m:r>
                    </m:e>
                    <m:sub>
                      <m:r>
                        <a:rPr lang="id-ID" sz="1600" b="1" i="1" kern="1200" dirty="0" smtClean="0">
                          <a:latin typeface="Cambria Math"/>
                        </a:rPr>
                        <m:t>𝒔</m:t>
                      </m:r>
                    </m:sub>
                  </m:sSub>
                </m:e>
                <m:sup>
                  <m:r>
                    <a:rPr lang="id-ID" sz="1600" b="1" i="1" kern="1200" dirty="0" smtClean="0">
                      <a:latin typeface="Cambria Math"/>
                    </a:rPr>
                    <m:t>𝟒</m:t>
                  </m:r>
                </m:sup>
              </m:sSup>
              <m:r>
                <a:rPr lang="id-ID" sz="1600" b="1" i="1" kern="1200" dirty="0" smtClean="0">
                  <a:latin typeface="Cambria Math"/>
                </a:rPr>
                <m:t>−</m:t>
              </m:r>
              <m:sSup>
                <m:sSupPr>
                  <m:ctrlPr>
                    <a:rPr lang="id-ID" sz="1600" b="1" i="1" kern="1200" dirty="0" smtClean="0">
                      <a:latin typeface="Cambria Math"/>
                    </a:rPr>
                  </m:ctrlPr>
                </m:sSupPr>
                <m:e>
                  <m:sSub>
                    <m:sSubPr>
                      <m:ctrlPr>
                        <a:rPr lang="id-ID" sz="1600" b="1" i="1" kern="1200" dirty="0" smtClean="0">
                          <a:latin typeface="Cambria Math"/>
                        </a:rPr>
                      </m:ctrlPr>
                    </m:sSubPr>
                    <m:e>
                      <m:r>
                        <a:rPr lang="id-ID" sz="1600" b="1" i="1" kern="1200" dirty="0" smtClean="0">
                          <a:latin typeface="Cambria Math"/>
                        </a:rPr>
                        <m:t>𝑻</m:t>
                      </m:r>
                    </m:e>
                    <m:sub>
                      <m:r>
                        <a:rPr lang="id-ID" sz="1600" b="1" i="1" kern="1200" dirty="0" smtClean="0">
                          <a:latin typeface="Cambria Math"/>
                        </a:rPr>
                        <m:t>𝒔𝒖𝒓𝒓</m:t>
                      </m:r>
                    </m:sub>
                  </m:sSub>
                </m:e>
                <m:sup>
                  <m:r>
                    <a:rPr lang="id-ID" sz="1600" b="1" i="1" kern="1200" dirty="0" smtClean="0">
                      <a:latin typeface="Cambria Math"/>
                    </a:rPr>
                    <m:t>𝟒</m:t>
                  </m:r>
                </m:sup>
              </m:sSup>
              <m:r>
                <a:rPr lang="id-ID" sz="1600" b="1" i="1" kern="1200" dirty="0" smtClean="0">
                  <a:latin typeface="Cambria Math"/>
                </a:rPr>
                <m:t>)</m:t>
              </m:r>
            </m:oMath>
          </a14:m>
          <a:endParaRPr lang="id-ID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id-ID" sz="1600" b="1" i="1" kern="1200" dirty="0" smtClean="0">
                  <a:latin typeface="Cambria Math"/>
                </a:rPr>
                <m:t>𝒅𝒊𝒎𝒂𝒏𝒂</m:t>
              </m:r>
              <m:r>
                <a:rPr lang="id-ID" sz="1600" b="1" i="1" kern="1200" dirty="0" smtClean="0">
                  <a:latin typeface="Cambria Math"/>
                </a:rPr>
                <m:t> :</m:t>
              </m:r>
            </m:oMath>
          </a14:m>
          <a:endParaRPr lang="id-ID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l-GR" sz="1600" b="1" i="1" kern="1200" dirty="0" smtClean="0">
                  <a:latin typeface="Cambria Math"/>
                </a:rPr>
                <m:t>𝝈</m:t>
              </m:r>
              <m:r>
                <a:rPr lang="id-ID" sz="1600" b="1" i="1" kern="1200" dirty="0" smtClean="0">
                  <a:latin typeface="Cambria Math"/>
                </a:rPr>
                <m:t>=</m:t>
              </m:r>
              <m:r>
                <a:rPr lang="id-ID" sz="1600" b="1" i="1" kern="1200" dirty="0" smtClean="0">
                  <a:latin typeface="Cambria Math"/>
                </a:rPr>
                <m:t>𝒌𝒐𝒏𝒔𝒕</m:t>
              </m:r>
              <m:r>
                <a:rPr lang="id-ID" sz="1600" b="1" i="1" kern="1200" dirty="0" smtClean="0">
                  <a:latin typeface="Cambria Math"/>
                </a:rPr>
                <m:t>.</m:t>
              </m:r>
              <m:r>
                <a:rPr lang="id-ID" sz="1600" b="1" i="1" kern="1200" dirty="0" smtClean="0">
                  <a:latin typeface="Cambria Math"/>
                </a:rPr>
                <m:t>𝒔𝒕𝒆𝒇𝒂𝒏</m:t>
              </m:r>
              <m:r>
                <a:rPr lang="id-ID" sz="1600" b="1" i="1" kern="1200" dirty="0" smtClean="0">
                  <a:latin typeface="Cambria Math"/>
                </a:rPr>
                <m:t> </m:t>
              </m:r>
              <m:r>
                <a:rPr lang="id-ID" sz="1600" b="1" i="1" kern="1200" dirty="0" smtClean="0">
                  <a:latin typeface="Cambria Math"/>
                </a:rPr>
                <m:t>𝒃𝒐𝒍𝒕𝒛𝒎𝒂𝒏</m:t>
              </m:r>
              <m:r>
                <a:rPr lang="id-ID" sz="1600" b="1" i="1" kern="1200" dirty="0" smtClean="0">
                  <a:latin typeface="Cambria Math"/>
                </a:rPr>
                <m:t>=</m:t>
              </m:r>
              <m:r>
                <a:rPr lang="id-ID" sz="1600" b="1" i="1" kern="1200" dirty="0" smtClean="0">
                  <a:latin typeface="Cambria Math"/>
                </a:rPr>
                <m:t>𝟎</m:t>
              </m:r>
              <m:r>
                <a:rPr lang="id-ID" sz="1600" b="1" i="1" kern="1200" dirty="0" smtClean="0">
                  <a:latin typeface="Cambria Math"/>
                </a:rPr>
                <m:t>,</m:t>
              </m:r>
              <m:r>
                <a:rPr lang="id-ID" sz="1600" b="1" i="1" kern="1200" dirty="0" smtClean="0">
                  <a:latin typeface="Cambria Math"/>
                </a:rPr>
                <m:t>𝟏𝟕𝟕𝟒</m:t>
              </m:r>
              <m:r>
                <a:rPr lang="id-ID" sz="1600" b="1" i="1" kern="1200" dirty="0" smtClean="0">
                  <a:latin typeface="Cambria Math"/>
                </a:rPr>
                <m:t> </m:t>
              </m:r>
              <m:r>
                <a:rPr lang="id-ID" sz="1600" b="1" i="1" kern="1200" dirty="0" smtClean="0">
                  <a:latin typeface="Cambria Math"/>
                </a:rPr>
                <m:t>𝒙</m:t>
              </m:r>
              <m:sSup>
                <m:sSupPr>
                  <m:ctrlPr>
                    <a:rPr lang="id-ID" sz="1600" b="1" i="1" kern="1200" dirty="0" smtClean="0">
                      <a:latin typeface="Cambria Math"/>
                    </a:rPr>
                  </m:ctrlPr>
                </m:sSupPr>
                <m:e>
                  <m:r>
                    <a:rPr lang="id-ID" sz="1600" b="1" i="1" kern="1200" dirty="0" smtClean="0">
                      <a:latin typeface="Cambria Math"/>
                    </a:rPr>
                    <m:t>𝟏𝟎</m:t>
                  </m:r>
                </m:e>
                <m:sup>
                  <m:r>
                    <a:rPr lang="id-ID" sz="1600" b="1" i="1" kern="1200" dirty="0" smtClean="0">
                      <a:latin typeface="Cambria Math"/>
                    </a:rPr>
                    <m:t>−</m:t>
                  </m:r>
                  <m:r>
                    <a:rPr lang="id-ID" sz="1600" b="1" i="1" kern="1200" dirty="0" smtClean="0">
                      <a:latin typeface="Cambria Math"/>
                    </a:rPr>
                    <m:t>𝟖</m:t>
                  </m:r>
                </m:sup>
              </m:sSup>
              <m:r>
                <a:rPr lang="id-ID" sz="1600" b="1" i="1" kern="1200" dirty="0" smtClean="0">
                  <a:latin typeface="Cambria Math"/>
                </a:rPr>
                <m:t>𝑩𝑻𝑼</m:t>
              </m:r>
              <m:r>
                <a:rPr lang="id-ID" sz="1600" b="1" i="1" kern="1200" dirty="0" smtClean="0">
                  <a:latin typeface="Cambria Math"/>
                </a:rPr>
                <m:t>/</m:t>
              </m:r>
              <m:r>
                <a:rPr lang="id-ID" sz="1600" b="1" i="1" kern="1200" dirty="0" smtClean="0">
                  <a:latin typeface="Cambria Math"/>
                </a:rPr>
                <m:t>𝒋𝒂𝒎</m:t>
              </m:r>
              <m:r>
                <a:rPr lang="id-ID" sz="1600" b="1" i="1" kern="1200" dirty="0" smtClean="0">
                  <a:latin typeface="Cambria Math"/>
                </a:rPr>
                <m:t>.</m:t>
              </m:r>
              <m:sSup>
                <m:sSupPr>
                  <m:ctrlPr>
                    <a:rPr lang="id-ID" sz="1600" b="1" i="1" kern="1200" dirty="0" smtClean="0">
                      <a:latin typeface="Cambria Math"/>
                    </a:rPr>
                  </m:ctrlPr>
                </m:sSupPr>
                <m:e>
                  <m:r>
                    <a:rPr lang="id-ID" sz="1600" b="1" i="1" kern="1200" dirty="0" smtClean="0">
                      <a:latin typeface="Cambria Math"/>
                    </a:rPr>
                    <m:t>𝒇𝒕</m:t>
                  </m:r>
                </m:e>
                <m:sup>
                  <m:r>
                    <a:rPr lang="id-ID" sz="1600" b="1" i="1" kern="1200" dirty="0" smtClean="0">
                      <a:latin typeface="Cambria Math"/>
                    </a:rPr>
                    <m:t>𝟐</m:t>
                  </m:r>
                </m:sup>
              </m:sSup>
              <m:r>
                <a:rPr lang="id-ID" sz="1600" b="1" i="1" kern="1200" dirty="0" smtClean="0">
                  <a:latin typeface="Cambria Math"/>
                </a:rPr>
                <m:t>𝑭</m:t>
              </m:r>
              <m:r>
                <a:rPr lang="id-ID" sz="1600" b="1" i="1" kern="1200" dirty="0" smtClean="0">
                  <a:latin typeface="Cambria Math"/>
                </a:rPr>
                <m:t>=</m:t>
              </m:r>
              <m:r>
                <a:rPr lang="id-ID" sz="1600" b="1" i="1" kern="1200" dirty="0" smtClean="0">
                  <a:latin typeface="Cambria Math"/>
                </a:rPr>
                <m:t>𝟓</m:t>
              </m:r>
              <m:r>
                <a:rPr lang="id-ID" sz="1600" b="1" i="1" kern="1200" dirty="0" smtClean="0">
                  <a:latin typeface="Cambria Math"/>
                </a:rPr>
                <m:t>,</m:t>
              </m:r>
              <m:r>
                <a:rPr lang="id-ID" sz="1600" b="1" i="1" kern="1200" dirty="0" smtClean="0">
                  <a:latin typeface="Cambria Math"/>
                </a:rPr>
                <m:t>𝟔𝟔𝟗</m:t>
              </m:r>
              <m:r>
                <a:rPr lang="id-ID" sz="1600" b="1" i="1" kern="1200" dirty="0" smtClean="0">
                  <a:latin typeface="Cambria Math"/>
                </a:rPr>
                <m:t> </m:t>
              </m:r>
              <m:r>
                <a:rPr lang="id-ID" sz="1600" b="1" i="1" kern="1200" dirty="0" smtClean="0">
                  <a:latin typeface="Cambria Math"/>
                </a:rPr>
                <m:t>𝒙</m:t>
              </m:r>
              <m:sSup>
                <m:sSupPr>
                  <m:ctrlPr>
                    <a:rPr lang="id-ID" sz="1600" b="1" i="1" kern="1200" dirty="0" smtClean="0">
                      <a:latin typeface="Cambria Math"/>
                    </a:rPr>
                  </m:ctrlPr>
                </m:sSupPr>
                <m:e>
                  <m:r>
                    <a:rPr lang="id-ID" sz="1600" b="1" i="1" kern="1200" dirty="0" smtClean="0">
                      <a:latin typeface="Cambria Math"/>
                    </a:rPr>
                    <m:t>𝟏𝟎</m:t>
                  </m:r>
                </m:e>
                <m:sup>
                  <m:r>
                    <a:rPr lang="id-ID" sz="1600" b="1" i="1" kern="1200" dirty="0" smtClean="0">
                      <a:latin typeface="Cambria Math"/>
                    </a:rPr>
                    <m:t>−</m:t>
                  </m:r>
                  <m:r>
                    <a:rPr lang="id-ID" sz="1600" b="1" i="1" kern="1200" dirty="0" smtClean="0">
                      <a:latin typeface="Cambria Math"/>
                    </a:rPr>
                    <m:t>𝟖</m:t>
                  </m:r>
                </m:sup>
              </m:sSup>
              <m:r>
                <a:rPr lang="id-ID" sz="1600" b="1" i="1" kern="1200" dirty="0" smtClean="0">
                  <a:latin typeface="Cambria Math"/>
                </a:rPr>
                <m:t>𝒘𝒂𝒕𝒕</m:t>
              </m:r>
              <m:r>
                <a:rPr lang="id-ID" sz="1600" b="1" i="1" kern="1200" dirty="0" smtClean="0">
                  <a:latin typeface="Cambria Math"/>
                </a:rPr>
                <m:t>/</m:t>
              </m:r>
              <m:sSup>
                <m:sSupPr>
                  <m:ctrlPr>
                    <a:rPr lang="id-ID" sz="1600" b="1" i="1" kern="1200" dirty="0" smtClean="0">
                      <a:latin typeface="Cambria Math"/>
                    </a:rPr>
                  </m:ctrlPr>
                </m:sSupPr>
                <m:e>
                  <m:r>
                    <a:rPr lang="id-ID" sz="1600" b="1" i="1" kern="1200" dirty="0" smtClean="0">
                      <a:latin typeface="Cambria Math"/>
                    </a:rPr>
                    <m:t>𝒎</m:t>
                  </m:r>
                </m:e>
                <m:sup>
                  <m:r>
                    <a:rPr lang="id-ID" sz="1600" b="1" i="1" kern="1200" dirty="0" smtClean="0">
                      <a:latin typeface="Cambria Math"/>
                    </a:rPr>
                    <m:t>𝟐</m:t>
                  </m:r>
                </m:sup>
              </m:sSup>
              <m:sSup>
                <m:sSupPr>
                  <m:ctrlPr>
                    <a:rPr lang="id-ID" sz="1600" b="1" i="1" kern="1200" dirty="0" smtClean="0">
                      <a:latin typeface="Cambria Math"/>
                    </a:rPr>
                  </m:ctrlPr>
                </m:sSupPr>
                <m:e>
                  <m:r>
                    <a:rPr lang="id-ID" sz="1600" b="1" i="1" kern="1200" dirty="0" smtClean="0">
                      <a:latin typeface="Cambria Math"/>
                    </a:rPr>
                    <m:t>𝑲</m:t>
                  </m:r>
                </m:e>
                <m:sup>
                  <m:r>
                    <a:rPr lang="id-ID" sz="1600" b="1" i="1" kern="1200" dirty="0" smtClean="0">
                      <a:latin typeface="Cambria Math"/>
                    </a:rPr>
                    <m:t>𝟒</m:t>
                  </m:r>
                </m:sup>
              </m:sSup>
            </m:oMath>
          </a14:m>
          <a:r>
            <a:rPr lang="id-ID" sz="1600" b="1" kern="1200" dirty="0" smtClean="0"/>
            <a:t> </a:t>
          </a:r>
          <a:endParaRPr lang="id-ID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1" kern="1200" dirty="0" smtClean="0"/>
            <a:t>ε</a:t>
          </a:r>
          <a:r>
            <a:rPr lang="id-ID" sz="1600" b="1" kern="1200" dirty="0" smtClean="0"/>
            <a:t> = emitansi ( 0 – 1)</a:t>
          </a:r>
          <a:endParaRPr lang="id-ID" sz="1600" b="1" kern="1200" dirty="0"/>
        </a:p>
      </dsp:txBody>
      <dsp:txXfrm rot="-5400000">
        <a:off x="1032453" y="2851539"/>
        <a:ext cx="7230592" cy="1661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EA2D9B-FEF5-40F2-BFDB-E4E0B625EE0D}" type="datetimeFigureOut">
              <a:rPr lang="id-ID" smtClean="0"/>
              <a:t>23/09/2016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4B2036-DDAF-4378-A51D-36F900AE490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PERPINDAHAN%20KALOR%20-%20KONDUKSI%20KONVEKSI%20RADIASI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package" Target="../embeddings/Microsoft_Word_Document5.docx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11" Type="http://schemas.openxmlformats.org/officeDocument/2006/relationships/image" Target="../media/image8.jpeg"/><Relationship Id="rId5" Type="http://schemas.openxmlformats.org/officeDocument/2006/relationships/image" Target="../media/image7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6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6" y="188640"/>
            <a:ext cx="3313355" cy="170216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Perpindahan Kalor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ke-2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September 2016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Retno Ringgani, S.T., M.Eng</a:t>
            </a:r>
            <a:endParaRPr lang="id-I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116632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 smtClean="0"/>
              <a:t>BAB 2. </a:t>
            </a:r>
            <a:br>
              <a:rPr lang="id-ID" sz="2800" b="1" dirty="0" smtClean="0"/>
            </a:br>
            <a:r>
              <a:rPr lang="id-ID" sz="2800" b="1" dirty="0" smtClean="0"/>
              <a:t>KONDUKSI PADA KEADAAN STEADY</a:t>
            </a:r>
            <a:endParaRPr lang="id-ID" sz="2800" b="1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829759"/>
              </p:ext>
            </p:extLst>
          </p:nvPr>
        </p:nvGraphicFramePr>
        <p:xfrm>
          <a:off x="827584" y="1916832"/>
          <a:ext cx="8478739" cy="482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Document" r:id="rId3" imgW="8631089" imgH="4913796" progId="Word.Document.12">
                  <p:embed/>
                </p:oleObj>
              </mc:Choice>
              <mc:Fallback>
                <p:oleObj name="Document" r:id="rId3" imgW="8631089" imgH="491379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916832"/>
                        <a:ext cx="8478739" cy="48265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55576" y="1844824"/>
            <a:ext cx="554461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44" y="1700808"/>
            <a:ext cx="6228751" cy="1368152"/>
          </a:xfrm>
        </p:spPr>
        <p:txBody>
          <a:bodyPr>
            <a:normAutofit fontScale="90000"/>
          </a:bodyPr>
          <a:lstStyle/>
          <a:p>
            <a:r>
              <a:rPr lang="id-ID" sz="2800" b="1" u="sng" dirty="0" smtClean="0">
                <a:solidFill>
                  <a:schemeClr val="tx1"/>
                </a:solidFill>
              </a:rPr>
              <a:t>1. BIDANG DATAR</a:t>
            </a:r>
            <a:br>
              <a:rPr lang="id-ID" sz="2800" b="1" u="sng" dirty="0" smtClean="0">
                <a:solidFill>
                  <a:schemeClr val="tx1"/>
                </a:solidFill>
              </a:rPr>
            </a:br>
            <a:r>
              <a:rPr lang="id-ID" sz="2800" b="1" u="sng" dirty="0" smtClean="0">
                <a:solidFill>
                  <a:schemeClr val="tx1"/>
                </a:solidFill>
              </a:rPr>
              <a:t/>
            </a:r>
            <a:br>
              <a:rPr lang="id-ID" sz="2800" b="1" u="sng" dirty="0" smtClean="0">
                <a:solidFill>
                  <a:schemeClr val="tx1"/>
                </a:solidFill>
              </a:rPr>
            </a:br>
            <a:r>
              <a:rPr lang="id-ID" sz="2800" b="1" dirty="0" smtClean="0">
                <a:solidFill>
                  <a:schemeClr val="tx1"/>
                </a:solidFill>
              </a:rPr>
              <a:t>2.1.1</a:t>
            </a:r>
            <a:r>
              <a:rPr lang="id-ID" sz="2800" b="1" dirty="0" smtClean="0">
                <a:solidFill>
                  <a:schemeClr val="tx1"/>
                </a:solidFill>
              </a:rPr>
              <a:t>. Dinding Bentuk Sederhana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16016" y="5159925"/>
            <a:ext cx="720080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5610555" y="5085184"/>
            <a:ext cx="288032" cy="290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4355976" y="5085184"/>
            <a:ext cx="360040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5610555" y="5409220"/>
            <a:ext cx="288032" cy="3240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48264" y="3933056"/>
                <a:ext cx="1224136" cy="122686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Dimana :</a:t>
                </a:r>
              </a:p>
              <a:p>
                <a:pPr algn="ctr"/>
                <a:r>
                  <a:rPr lang="id-ID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id-ID" sz="200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id-ID" sz="20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id-ID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933056"/>
                <a:ext cx="1224136" cy="1226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600438" y="1844824"/>
            <a:ext cx="4115578" cy="61387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 smtClean="0">
                <a:solidFill>
                  <a:schemeClr val="tx1"/>
                </a:solidFill>
              </a:rPr>
              <a:t>2.1 Bidang Datar</a:t>
            </a:r>
            <a:endParaRPr lang="id-ID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00192" y="2170807"/>
            <a:ext cx="2088232" cy="159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755576" y="1844824"/>
            <a:ext cx="5544616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73" y="264564"/>
            <a:ext cx="5040678" cy="613872"/>
          </a:xfrm>
        </p:spPr>
        <p:txBody>
          <a:bodyPr>
            <a:normAutofit/>
          </a:bodyPr>
          <a:lstStyle/>
          <a:p>
            <a:endParaRPr lang="id-ID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206182"/>
              </p:ext>
            </p:extLst>
          </p:nvPr>
        </p:nvGraphicFramePr>
        <p:xfrm>
          <a:off x="-14458" y="337742"/>
          <a:ext cx="9327219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Document" r:id="rId3" imgW="8616458" imgH="5987621" progId="Word.Document.12">
                  <p:embed/>
                </p:oleObj>
              </mc:Choice>
              <mc:Fallback>
                <p:oleObj name="Document" r:id="rId3" imgW="8616458" imgH="5987621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458" y="337742"/>
                        <a:ext cx="9327219" cy="6480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8801" y="-4077"/>
            <a:ext cx="702474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 smtClean="0">
                <a:solidFill>
                  <a:schemeClr val="tx1"/>
                </a:solidFill>
              </a:rPr>
              <a:t>2.1.2</a:t>
            </a:r>
            <a:r>
              <a:rPr lang="id-ID" sz="2800" b="1" dirty="0" smtClean="0">
                <a:solidFill>
                  <a:schemeClr val="tx1"/>
                </a:solidFill>
              </a:rPr>
              <a:t>. </a:t>
            </a:r>
            <a:r>
              <a:rPr lang="id-ID" sz="2800" b="1" dirty="0">
                <a:solidFill>
                  <a:schemeClr val="tx1"/>
                </a:solidFill>
              </a:rPr>
              <a:t>Dinding Struktur </a:t>
            </a:r>
            <a:r>
              <a:rPr lang="id-ID" sz="2800" b="1" dirty="0" smtClean="0">
                <a:solidFill>
                  <a:schemeClr val="tx1"/>
                </a:solidFill>
              </a:rPr>
              <a:t>Komposit</a:t>
            </a:r>
          </a:p>
          <a:p>
            <a:r>
              <a:rPr lang="id-ID" sz="2800" b="1" dirty="0" smtClean="0">
                <a:solidFill>
                  <a:schemeClr val="tx1"/>
                </a:solidFill>
              </a:rPr>
              <a:t>#SERI</a:t>
            </a:r>
            <a:endParaRPr lang="id-ID" sz="2800" b="1" dirty="0"/>
          </a:p>
        </p:txBody>
      </p:sp>
      <p:sp>
        <p:nvSpPr>
          <p:cNvPr id="3" name="Oval 2"/>
          <p:cNvSpPr/>
          <p:nvPr/>
        </p:nvSpPr>
        <p:spPr>
          <a:xfrm>
            <a:off x="1187624" y="148478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1160004" y="199722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3015534" y="148713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3440710" y="314096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601931" y="4326272"/>
            <a:ext cx="6357455" cy="559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971600" y="4326272"/>
            <a:ext cx="1008112" cy="55947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5796136" y="4326272"/>
            <a:ext cx="1008112" cy="55947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6935541" y="2690918"/>
            <a:ext cx="792088" cy="1800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konveksi</a:t>
            </a:r>
            <a:endParaRPr lang="id-ID" sz="1100" dirty="0"/>
          </a:p>
        </p:txBody>
      </p:sp>
      <p:sp>
        <p:nvSpPr>
          <p:cNvPr id="17" name="Rectangle 16"/>
          <p:cNvSpPr/>
          <p:nvPr/>
        </p:nvSpPr>
        <p:spPr>
          <a:xfrm>
            <a:off x="6959386" y="3023338"/>
            <a:ext cx="792088" cy="180020"/>
          </a:xfrm>
          <a:prstGeom prst="rect">
            <a:avLst/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konduksi</a:t>
            </a:r>
            <a:endParaRPr lang="id-ID" sz="1100" dirty="0"/>
          </a:p>
        </p:txBody>
      </p:sp>
      <p:sp>
        <p:nvSpPr>
          <p:cNvPr id="18" name="Rectangle 17"/>
          <p:cNvSpPr/>
          <p:nvPr/>
        </p:nvSpPr>
        <p:spPr>
          <a:xfrm>
            <a:off x="6787759" y="2400819"/>
            <a:ext cx="1135341" cy="1830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Keterangan :</a:t>
            </a:r>
            <a:endParaRPr lang="id-ID" sz="1100" dirty="0"/>
          </a:p>
        </p:txBody>
      </p:sp>
      <p:sp>
        <p:nvSpPr>
          <p:cNvPr id="19" name="Oval 18"/>
          <p:cNvSpPr/>
          <p:nvPr/>
        </p:nvSpPr>
        <p:spPr>
          <a:xfrm>
            <a:off x="1982445" y="4284707"/>
            <a:ext cx="1143834" cy="55947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>
            <a:off x="3228833" y="4284707"/>
            <a:ext cx="1143834" cy="55947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Oval 20"/>
          <p:cNvSpPr/>
          <p:nvPr/>
        </p:nvSpPr>
        <p:spPr>
          <a:xfrm>
            <a:off x="4499992" y="4302215"/>
            <a:ext cx="1143834" cy="55947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71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811780"/>
              </p:ext>
            </p:extLst>
          </p:nvPr>
        </p:nvGraphicFramePr>
        <p:xfrm>
          <a:off x="53974" y="595101"/>
          <a:ext cx="9090026" cy="468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Document" r:id="rId3" imgW="8631089" imgH="4450020" progId="Word.Document.12">
                  <p:embed/>
                </p:oleObj>
              </mc:Choice>
              <mc:Fallback>
                <p:oleObj name="Document" r:id="rId3" imgW="8631089" imgH="44500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4" y="595101"/>
                        <a:ext cx="9090026" cy="468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73" y="264564"/>
            <a:ext cx="5040678" cy="613872"/>
          </a:xfrm>
        </p:spPr>
        <p:txBody>
          <a:bodyPr>
            <a:normAutofit/>
          </a:bodyPr>
          <a:lstStyle/>
          <a:p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8801" y="-4077"/>
            <a:ext cx="702474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 smtClean="0">
                <a:solidFill>
                  <a:schemeClr val="tx1"/>
                </a:solidFill>
              </a:rPr>
              <a:t>1.2. Dinding </a:t>
            </a:r>
            <a:r>
              <a:rPr lang="id-ID" sz="2800" b="1" dirty="0">
                <a:solidFill>
                  <a:schemeClr val="tx1"/>
                </a:solidFill>
              </a:rPr>
              <a:t>Struktur </a:t>
            </a:r>
            <a:r>
              <a:rPr lang="id-ID" sz="2800" b="1" dirty="0" smtClean="0">
                <a:solidFill>
                  <a:schemeClr val="tx1"/>
                </a:solidFill>
              </a:rPr>
              <a:t>Komposit</a:t>
            </a:r>
          </a:p>
          <a:p>
            <a:r>
              <a:rPr lang="id-ID" sz="2800" b="1" dirty="0" smtClean="0">
                <a:solidFill>
                  <a:schemeClr val="tx1"/>
                </a:solidFill>
              </a:rPr>
              <a:t>#PARAREL</a:t>
            </a:r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10155" y="1844824"/>
            <a:ext cx="432048" cy="1008112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2037865" y="4079805"/>
            <a:ext cx="617629" cy="576064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83568" y="4766709"/>
            <a:ext cx="2592288" cy="71734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7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3096462" cy="757888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CONTOH SOAL</a:t>
            </a:r>
            <a:endParaRPr lang="id-ID" sz="3200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64726"/>
              </p:ext>
            </p:extLst>
          </p:nvPr>
        </p:nvGraphicFramePr>
        <p:xfrm>
          <a:off x="285521" y="332656"/>
          <a:ext cx="8837666" cy="619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Document" r:id="rId3" imgW="8631089" imgH="6051796" progId="Word.Document.12">
                  <p:embed/>
                </p:oleObj>
              </mc:Choice>
              <mc:Fallback>
                <p:oleObj name="Document" r:id="rId3" imgW="8631089" imgH="605179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21" y="332656"/>
                        <a:ext cx="8837666" cy="6196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4332379"/>
            <a:ext cx="3923928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67544" y="379837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6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44008" y="-99392"/>
            <a:ext cx="3096462" cy="75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3200" b="1" dirty="0" smtClean="0"/>
              <a:t>     JAWABAN</a:t>
            </a:r>
            <a:endParaRPr lang="id-ID" sz="32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59632" y="980728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63688" y="980728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7744" y="980728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59632" y="2276872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6819" y="839445"/>
            <a:ext cx="792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Ti =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3000 </a:t>
            </a:r>
            <a:r>
              <a:rPr lang="id-ID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id-ID" sz="1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79148" y="880798"/>
            <a:ext cx="792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To =</a:t>
            </a:r>
          </a:p>
          <a:p>
            <a:pPr algn="ctr"/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80</a:t>
            </a:r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</a:t>
            </a:r>
            <a:endParaRPr lang="id-ID" sz="1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3568" y="162880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87160" y="163661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85263" y="2132856"/>
            <a:ext cx="3960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T1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65666" y="2137583"/>
            <a:ext cx="3960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T2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69722" y="2137583"/>
            <a:ext cx="3960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T3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069947"/>
              </p:ext>
            </p:extLst>
          </p:nvPr>
        </p:nvGraphicFramePr>
        <p:xfrm>
          <a:off x="2863224" y="1237893"/>
          <a:ext cx="9144000" cy="527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Document" r:id="rId3" imgW="8631089" imgH="4976498" progId="Word.Document.12">
                  <p:embed/>
                </p:oleObj>
              </mc:Choice>
              <mc:Fallback>
                <p:oleObj name="Document" r:id="rId3" imgW="8631089" imgH="4976498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224" y="1237893"/>
                        <a:ext cx="9144000" cy="527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3203848" y="1340768"/>
            <a:ext cx="1440160" cy="796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71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741741"/>
              </p:ext>
            </p:extLst>
          </p:nvPr>
        </p:nvGraphicFramePr>
        <p:xfrm>
          <a:off x="827584" y="752610"/>
          <a:ext cx="8522466" cy="610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Document" r:id="rId3" imgW="8631089" imgH="6183326" progId="Word.Document.12">
                  <p:embed/>
                </p:oleObj>
              </mc:Choice>
              <mc:Fallback>
                <p:oleObj name="Document" r:id="rId3" imgW="8631089" imgH="618332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752610"/>
                        <a:ext cx="8522466" cy="6105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18634" y="620688"/>
            <a:ext cx="769778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6951" y="277748"/>
                <a:ext cx="7452887" cy="1910016"/>
              </a:xfrm>
            </p:spPr>
            <p:txBody>
              <a:bodyPr>
                <a:normAutofit fontScale="90000"/>
              </a:bodyPr>
              <a:lstStyle/>
              <a:p>
                <a:r>
                  <a:rPr lang="id-ID" sz="2800" b="1" dirty="0" smtClean="0">
                    <a:solidFill>
                      <a:schemeClr val="tx1"/>
                    </a:solidFill>
                  </a:rPr>
                  <a:t/>
                </a:r>
                <a:br>
                  <a:rPr lang="id-ID" sz="2800" b="1" dirty="0" smtClean="0">
                    <a:solidFill>
                      <a:schemeClr val="tx1"/>
                    </a:solidFill>
                  </a:rPr>
                </a:br>
                <a:r>
                  <a:rPr lang="id-ID" sz="2800" b="1" dirty="0" smtClean="0">
                    <a:solidFill>
                      <a:schemeClr val="tx1"/>
                    </a:solidFill>
                  </a:rPr>
                  <a:t>Suatu </a:t>
                </a:r>
                <a:r>
                  <a:rPr lang="id-ID" sz="2800" b="1" dirty="0" smtClean="0">
                    <a:solidFill>
                      <a:schemeClr val="tx1"/>
                    </a:solidFill>
                  </a:rPr>
                  <a:t>silinder/tabung panjang dengan jari-jari dalam </a:t>
                </a:r>
                <a:r>
                  <a:rPr lang="id-ID" sz="2800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d-ID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id-ID" sz="2800" b="1" dirty="0">
                    <a:solidFill>
                      <a:schemeClr val="tx1"/>
                    </a:solidFill>
                  </a:rPr>
                  <a:t>)</a:t>
                </a:r>
                <a:r>
                  <a:rPr lang="id-ID" sz="2800" b="1" dirty="0" smtClean="0">
                    <a:solidFill>
                      <a:schemeClr val="tx1"/>
                    </a:solidFill>
                  </a:rPr>
                  <a:t>, jari-jari luar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id-ID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id-ID" sz="2800" b="1" dirty="0" smtClean="0">
                    <a:solidFill>
                      <a:schemeClr val="tx1"/>
                    </a:solidFill>
                  </a:rPr>
                  <a:t>) dan panjang (L) terlihat pada gambar dibawah :</a:t>
                </a:r>
                <a:endParaRPr lang="id-ID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6951" y="277748"/>
                <a:ext cx="7452887" cy="1910016"/>
              </a:xfrm>
              <a:blipFill rotWithShape="1">
                <a:blip r:embed="rId5"/>
                <a:stretch>
                  <a:fillRect l="-1308" r="-491" b="-76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630174" y="296900"/>
            <a:ext cx="4115578" cy="61387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sz="2800" b="1" dirty="0" smtClean="0">
                <a:solidFill>
                  <a:schemeClr val="tx1"/>
                </a:solidFill>
              </a:rPr>
              <a:t>2.2 Silinder</a:t>
            </a:r>
            <a:endParaRPr lang="id-ID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102894"/>
              </p:ext>
            </p:extLst>
          </p:nvPr>
        </p:nvGraphicFramePr>
        <p:xfrm>
          <a:off x="847475" y="390267"/>
          <a:ext cx="9579407" cy="6171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Document" r:id="rId3" imgW="8631089" imgH="5560273" progId="Word.Document.12">
                  <p:embed/>
                </p:oleObj>
              </mc:Choice>
              <mc:Fallback>
                <p:oleObj name="Document" r:id="rId3" imgW="8631089" imgH="556027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75" y="390267"/>
                        <a:ext cx="9579407" cy="6171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H="1">
            <a:off x="611560" y="1268760"/>
            <a:ext cx="216024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1560" y="1268760"/>
            <a:ext cx="0" cy="194421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1560" y="3212976"/>
            <a:ext cx="216024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447946" y="908720"/>
            <a:ext cx="864096" cy="64807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1783009" y="363099"/>
            <a:ext cx="432048" cy="36004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2" name="Straight Connector 11"/>
          <p:cNvCxnSpPr/>
          <p:nvPr/>
        </p:nvCxnSpPr>
        <p:spPr>
          <a:xfrm>
            <a:off x="827584" y="1988840"/>
            <a:ext cx="62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37765" y="5805264"/>
            <a:ext cx="1418011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3203848" y="5589240"/>
            <a:ext cx="144016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16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064227"/>
              </p:ext>
            </p:extLst>
          </p:nvPr>
        </p:nvGraphicFramePr>
        <p:xfrm>
          <a:off x="504627" y="299290"/>
          <a:ext cx="8961754" cy="62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3" imgW="8631089" imgH="6001347" progId="Word.Document.12">
                  <p:embed/>
                </p:oleObj>
              </mc:Choice>
              <mc:Fallback>
                <p:oleObj name="Document" r:id="rId3" imgW="8631089" imgH="600134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27" y="299290"/>
                        <a:ext cx="8961754" cy="623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139952" y="2636912"/>
            <a:ext cx="3024336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92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371161" cy="1143000"/>
          </a:xfrm>
        </p:spPr>
        <p:txBody>
          <a:bodyPr>
            <a:normAutofit/>
          </a:bodyPr>
          <a:lstStyle/>
          <a:p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 Perpindahan 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 Gabungan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81690" y="1628800"/>
                <a:ext cx="6777317" cy="4464496"/>
              </a:xfrm>
            </p:spPr>
            <p:txBody>
              <a:bodyPr>
                <a:normAutofit/>
              </a:bodyPr>
              <a:lstStyle/>
              <a:p>
                <a:r>
                  <a:rPr lang="id-I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Dalam kehidupan sehari-hari perpindahan Kalor tidak sendiri-sendiri, tetapi gabungan konduksi, konveksi, radiasi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𝒕𝒐𝒕</m:t>
                          </m:r>
                        </m:sub>
                      </m:sSub>
                      <m:r>
                        <a:rPr lang="id-ID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id-ID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sub>
                      </m:sSub>
                      <m:r>
                        <a:rPr lang="id-ID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id-ID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id-I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68580" indent="0">
                  <a:buNone/>
                </a:pPr>
                <a:endParaRPr lang="id-I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68580" indent="0">
                  <a:buNone/>
                </a:pPr>
                <a:r>
                  <a:rPr lang="id-ID" sz="2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hlinkClick r:id="rId2" action="ppaction://hlinkfile"/>
                  </a:rPr>
                  <a:t>Ilustrasi perpindahan kalor secara Konduksi, Konveksi dan Radiasi</a:t>
                </a:r>
                <a:endParaRPr lang="id-ID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1690" y="1628800"/>
                <a:ext cx="6777317" cy="4464496"/>
              </a:xfrm>
              <a:blipFill rotWithShape="1">
                <a:blip r:embed="rId3"/>
                <a:stretch>
                  <a:fillRect l="-1349" t="-1910" r="-1439" b="-54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490129" y="4149080"/>
            <a:ext cx="396044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76056" y="-129511"/>
            <a:ext cx="2736304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b="1" dirty="0" smtClean="0"/>
              <a:t>Pertemuan ke-2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2413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/>
          <a:lstStyle/>
          <a:p>
            <a:r>
              <a:rPr lang="id-ID" b="1" dirty="0" smtClean="0"/>
              <a:t>Refresh Pertemuan -1</a:t>
            </a:r>
            <a:endParaRPr lang="id-ID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23011650"/>
                  </p:ext>
                </p:extLst>
              </p:nvPr>
            </p:nvGraphicFramePr>
            <p:xfrm>
              <a:off x="539552" y="1700808"/>
              <a:ext cx="8352928" cy="46805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23011650"/>
                  </p:ext>
                </p:extLst>
              </p:nvPr>
            </p:nvGraphicFramePr>
            <p:xfrm>
              <a:off x="539552" y="1700808"/>
              <a:ext cx="8352928" cy="46805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3059832" y="2235307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4256258" y="3744742"/>
            <a:ext cx="175590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534421" y="4968878"/>
            <a:ext cx="226709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70026" y="-154812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b="1" dirty="0" smtClean="0"/>
              <a:t>Summary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2692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582" y="-140960"/>
            <a:ext cx="3384376" cy="720080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/>
              <a:t>KASUS(furnace)</a:t>
            </a:r>
            <a:r>
              <a:rPr lang="id-ID" b="1" dirty="0" smtClean="0"/>
              <a:t>: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512372"/>
              </p:ext>
            </p:extLst>
          </p:nvPr>
        </p:nvGraphicFramePr>
        <p:xfrm>
          <a:off x="827584" y="1268760"/>
          <a:ext cx="7250387" cy="5083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Document" r:id="rId3" imgW="8631089" imgH="6051796" progId="Word.Document.12">
                  <p:embed/>
                </p:oleObj>
              </mc:Choice>
              <mc:Fallback>
                <p:oleObj name="Document" r:id="rId3" imgW="8631089" imgH="605179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268760"/>
                        <a:ext cx="7250387" cy="5083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71600" y="4653136"/>
            <a:ext cx="727280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97758"/>
            <a:ext cx="2063874" cy="27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0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2448272" cy="792088"/>
          </a:xfrm>
        </p:spPr>
        <p:txBody>
          <a:bodyPr/>
          <a:lstStyle/>
          <a:p>
            <a:r>
              <a:rPr lang="id-ID" dirty="0" smtClean="0"/>
              <a:t>Contoh :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879185"/>
              </p:ext>
            </p:extLst>
          </p:nvPr>
        </p:nvGraphicFramePr>
        <p:xfrm>
          <a:off x="323528" y="80628"/>
          <a:ext cx="8038728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Document" r:id="rId3" imgW="8631089" imgH="6051796" progId="Word.Document.12">
                  <p:embed/>
                </p:oleObj>
              </mc:Choice>
              <mc:Fallback>
                <p:oleObj name="Document" r:id="rId3" imgW="8631089" imgH="605179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628"/>
                        <a:ext cx="8038728" cy="59766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42151" y="2688495"/>
            <a:ext cx="554461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11560" y="0"/>
            <a:ext cx="792088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91880" y="764704"/>
                <a:ext cx="4680520" cy="2448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id-ID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id-ID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d-ID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d-ID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id-ID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id-ID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d-ID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d-ID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id-ID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d-ID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d-ID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e>
                    </m:d>
                    <m:r>
                      <a:rPr lang="id-ID" b="0" i="1" smtClean="0">
                        <a:latin typeface="Cambria Math"/>
                      </a:rPr>
                      <m:t>+ </m:t>
                    </m:r>
                    <m:r>
                      <a:rPr lang="id-ID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id-ID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d-ID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id-ID" b="0" i="1" smtClean="0">
                        <a:latin typeface="Cambria Math"/>
                        <a:ea typeface="Cambria Math"/>
                      </a:rPr>
                      <m:t> (</m:t>
                    </m:r>
                    <m:sSup>
                      <m:sSupPr>
                        <m:ctrlPr>
                          <a:rPr lang="id-ID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d-ID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d-ID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id-ID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id-ID" b="0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id-ID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d-ID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d-ID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id-ID" b="0" i="1" smtClean="0">
                                <a:latin typeface="Cambria Math"/>
                                <a:ea typeface="Cambria Math"/>
                              </a:rPr>
                              <m:t>𝑠𝑢𝑟𝑟</m:t>
                            </m:r>
                          </m:sub>
                        </m:sSub>
                      </m:e>
                      <m:sup>
                        <m:r>
                          <a:rPr lang="id-ID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id-ID" dirty="0" smtClean="0"/>
                  <a:t>) </a:t>
                </a:r>
                <a:r>
                  <a:rPr lang="id-ID" dirty="0" smtClean="0">
                    <a:solidFill>
                      <a:schemeClr val="accent1"/>
                    </a:solidFill>
                  </a:rPr>
                  <a:t>.............</a:t>
                </a:r>
              </a:p>
              <a:p>
                <a:pPr algn="ctr"/>
                <a:endParaRPr lang="id-ID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1400" b="0" i="0" smtClean="0">
                          <a:latin typeface="Cambria Math"/>
                        </a:rPr>
                        <m:t>=</m:t>
                      </m:r>
                      <m:r>
                        <a:rPr lang="id-ID" sz="1400" b="0" i="1" smtClean="0">
                          <a:latin typeface="Cambria Math"/>
                        </a:rPr>
                        <m:t>(18)(623−298)+(0,8)</m:t>
                      </m:r>
                      <m:r>
                        <a:rPr lang="id-ID" sz="1400" b="0" i="1" smtClean="0">
                          <a:latin typeface="Cambria Math"/>
                          <a:ea typeface="Cambria Math"/>
                        </a:rPr>
                        <m:t> (5,669</m:t>
                      </m:r>
                      <m:r>
                        <a:rPr lang="id-ID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sSup>
                        <m:sSupPr>
                          <m:ctrlPr>
                            <a:rPr lang="id-ID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d-ID" sz="1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id-ID" sz="14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id-ID" sz="1400" b="0" i="1" smtClean="0">
                          <a:latin typeface="Cambria Math"/>
                          <a:ea typeface="Cambria Math"/>
                        </a:rPr>
                        <m:t>) (</m:t>
                      </m:r>
                      <m:sSup>
                        <m:sSupPr>
                          <m:ctrlPr>
                            <a:rPr lang="id-ID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d-ID" sz="1400" b="0" i="1" smtClean="0">
                              <a:latin typeface="Cambria Math"/>
                              <a:ea typeface="Cambria Math"/>
                            </a:rPr>
                            <m:t>623</m:t>
                          </m:r>
                        </m:e>
                        <m:sup>
                          <m:r>
                            <a:rPr lang="id-ID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id-ID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d-ID" sz="1400" b="0" i="1" smtClean="0">
                              <a:latin typeface="Cambria Math"/>
                              <a:ea typeface="Cambria Math"/>
                            </a:rPr>
                            <m:t>−303</m:t>
                          </m:r>
                        </m:e>
                        <m:sup>
                          <m:r>
                            <a:rPr lang="id-ID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id-ID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id-ID" sz="1400" dirty="0" smtClean="0"/>
              </a:p>
              <a:p>
                <a:pPr algn="ctr"/>
                <a:endParaRPr lang="id-ID" sz="1400" dirty="0"/>
              </a:p>
              <a:p>
                <a:pPr algn="ctr"/>
                <a:r>
                  <a:rPr lang="id-ID" sz="1400" dirty="0" smtClean="0"/>
                  <a:t>= ........Watt/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d-ID" sz="1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id-ID" sz="1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1400" dirty="0" smtClean="0"/>
                  <a:t> </a:t>
                </a:r>
                <a:r>
                  <a:rPr lang="id-ID" sz="1400" dirty="0" smtClean="0">
                    <a:solidFill>
                      <a:schemeClr val="accent1"/>
                    </a:solidFill>
                  </a:rPr>
                  <a:t>.........................................................</a:t>
                </a:r>
                <a:endParaRPr lang="id-ID" sz="1400" dirty="0">
                  <a:solidFill>
                    <a:schemeClr val="accent1"/>
                  </a:solidFill>
                </a:endParaRPr>
              </a:p>
              <a:p>
                <a:pPr algn="ctr"/>
                <a:endParaRPr lang="id-ID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764704"/>
                <a:ext cx="4680520" cy="2448272"/>
              </a:xfrm>
              <a:prstGeom prst="rect">
                <a:avLst/>
              </a:prstGeom>
              <a:blipFill rotWithShape="1">
                <a:blip r:embed="rId5"/>
                <a:stretch>
                  <a:fillRect r="-220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153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169700"/>
              </p:ext>
            </p:extLst>
          </p:nvPr>
        </p:nvGraphicFramePr>
        <p:xfrm>
          <a:off x="323528" y="836712"/>
          <a:ext cx="91440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Document" r:id="rId3" imgW="8631089" imgH="4736142" progId="Word.Document.12">
                  <p:embed/>
                </p:oleObj>
              </mc:Choice>
              <mc:Fallback>
                <p:oleObj name="Document" r:id="rId3" imgW="8631089" imgH="4736142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36712"/>
                        <a:ext cx="91440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71600" y="548680"/>
            <a:ext cx="41764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NERACA ENERGI PADA PERMUKAAN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6687942" y="1169042"/>
            <a:ext cx="1080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Steady</a:t>
            </a:r>
            <a:r>
              <a:rPr lang="id-ID" sz="1200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)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6662" y="3304305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qr</a:t>
            </a:r>
            <a:endParaRPr lang="id-ID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-27562"/>
            <a:ext cx="2232366" cy="60113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83993"/>
              </p:ext>
            </p:extLst>
          </p:nvPr>
        </p:nvGraphicFramePr>
        <p:xfrm>
          <a:off x="539552" y="980728"/>
          <a:ext cx="7737466" cy="542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Document" r:id="rId3" imgW="8631089" imgH="6051796" progId="Word.Document.12">
                  <p:embed/>
                </p:oleObj>
              </mc:Choice>
              <mc:Fallback>
                <p:oleObj name="Document" r:id="rId3" imgW="8631089" imgH="6051796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80728"/>
                        <a:ext cx="7737466" cy="5424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99592" y="908720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043608" y="5589240"/>
            <a:ext cx="73448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1547664" y="3429000"/>
            <a:ext cx="36004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81404" y="3151995"/>
                <a:ext cx="1201892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d-ID" sz="1400" b="0" i="0" dirty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sistem</m:t>
                      </m:r>
                    </m:oMath>
                  </m:oMathPara>
                </a14:m>
                <a:endParaRPr lang="id-ID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404" y="3151995"/>
                <a:ext cx="1201892" cy="360040"/>
              </a:xfrm>
              <a:prstGeom prst="rect">
                <a:avLst/>
              </a:prstGeom>
              <a:blipFill rotWithShape="1">
                <a:blip r:embed="rId5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4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42383"/>
              </p:ext>
            </p:extLst>
          </p:nvPr>
        </p:nvGraphicFramePr>
        <p:xfrm>
          <a:off x="602285" y="624847"/>
          <a:ext cx="8559552" cy="626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Document" r:id="rId3" imgW="8616458" imgH="6299697" progId="Word.Document.12">
                  <p:embed/>
                </p:oleObj>
              </mc:Choice>
              <mc:Fallback>
                <p:oleObj name="Document" r:id="rId3" imgW="8616458" imgH="6299697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85" y="624847"/>
                        <a:ext cx="8559552" cy="6262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4941168"/>
            <a:ext cx="302433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334096" y="944423"/>
            <a:ext cx="7920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Steady</a:t>
            </a:r>
            <a:r>
              <a:rPr lang="id-ID" sz="1600" dirty="0" smtClean="0">
                <a:solidFill>
                  <a:schemeClr val="tx1"/>
                </a:solidFill>
              </a:rPr>
              <a:t> 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2972" y="3415145"/>
            <a:ext cx="25202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1129" y="4725144"/>
            <a:ext cx="936104" cy="17281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rgbClr val="FF0000"/>
                </a:solidFill>
              </a:rPr>
              <a:t>Dinding  furnace</a:t>
            </a:r>
            <a:endParaRPr lang="id-ID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91617" y="6231898"/>
                <a:ext cx="1390396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d-ID" sz="1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d-ID" sz="1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𝐓</m:t>
                        </m:r>
                      </m:e>
                      <m:sub>
                        <m:r>
                          <a:rPr lang="id-ID" sz="1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𝐬𝐨</m:t>
                        </m:r>
                      </m:sub>
                    </m:sSub>
                  </m:oMath>
                </a14:m>
                <a:r>
                  <a:rPr lang="id-ID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id-ID" sz="1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???</a:t>
                </a:r>
                <a:endParaRPr lang="id-ID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17" y="6231898"/>
                <a:ext cx="1390396" cy="360040"/>
              </a:xfrm>
              <a:prstGeom prst="rect">
                <a:avLst/>
              </a:prstGeom>
              <a:blipFill rotWithShape="1">
                <a:blip r:embed="rId6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97289" y="4448234"/>
                <a:ext cx="1201892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d-ID" sz="1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d-ID" sz="1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𝐓</m:t>
                        </m:r>
                      </m:e>
                      <m:sub>
                        <m:r>
                          <a:rPr lang="id-ID" sz="1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𝐬𝐢</m:t>
                        </m:r>
                      </m:sub>
                    </m:sSub>
                  </m:oMath>
                </a14:m>
                <a:r>
                  <a:rPr lang="id-ID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350 C</a:t>
                </a:r>
                <a:endParaRPr lang="id-ID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289" y="4448234"/>
                <a:ext cx="1201892" cy="360040"/>
              </a:xfrm>
              <a:prstGeom prst="rect">
                <a:avLst/>
              </a:prstGeom>
              <a:blipFill rotWithShape="1">
                <a:blip r:embed="rId7"/>
                <a:stretch>
                  <a:fillRect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031129" y="6093296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64135" y="6076809"/>
                <a:ext cx="1201892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id-ID" sz="1400" b="1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𝑳</m:t>
                    </m:r>
                  </m:oMath>
                </a14:m>
                <a:r>
                  <a:rPr lang="id-ID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10 cm</a:t>
                </a:r>
                <a:endParaRPr lang="id-ID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135" y="6076809"/>
                <a:ext cx="1201892" cy="360040"/>
              </a:xfrm>
              <a:prstGeom prst="rect">
                <a:avLst/>
              </a:prstGeom>
              <a:blipFill rotWithShape="1">
                <a:blip r:embed="rId8"/>
                <a:stretch>
                  <a:fillRect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6948264" y="4628254"/>
            <a:ext cx="0" cy="182508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28184" y="4365104"/>
                <a:ext cx="1201892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d-ID" sz="1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d-ID" sz="1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𝐓</m:t>
                        </m:r>
                      </m:e>
                      <m:sub>
                        <m:r>
                          <a:rPr lang="id-ID" sz="1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id-ID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20 C</a:t>
                </a:r>
                <a:endParaRPr lang="id-ID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365104"/>
                <a:ext cx="1201892" cy="360040"/>
              </a:xfrm>
              <a:prstGeom prst="rect">
                <a:avLst/>
              </a:prstGeom>
              <a:blipFill rotWithShape="1">
                <a:blip r:embed="rId9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366072" y="5774821"/>
                <a:ext cx="1201892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d-ID" sz="1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id-ID" sz="1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𝐓</m:t>
                        </m:r>
                      </m:e>
                      <m:sub>
                        <m:r>
                          <a:rPr lang="id-ID" sz="1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𝒔𝒖𝒓𝒓</m:t>
                        </m:r>
                      </m:sub>
                    </m:sSub>
                  </m:oMath>
                </a14:m>
                <a:r>
                  <a:rPr lang="id-ID" sz="1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25 C</a:t>
                </a:r>
                <a:endParaRPr lang="id-ID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72" y="5774821"/>
                <a:ext cx="1201892" cy="360040"/>
              </a:xfrm>
              <a:prstGeom prst="rect">
                <a:avLst/>
              </a:prstGeom>
              <a:blipFill rotWithShape="1">
                <a:blip r:embed="rId10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516216" y="4221088"/>
            <a:ext cx="1008112" cy="7200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 24"/>
          <p:cNvSpPr/>
          <p:nvPr/>
        </p:nvSpPr>
        <p:spPr>
          <a:xfrm>
            <a:off x="7538183" y="4223821"/>
            <a:ext cx="45719" cy="1606488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67233" y="5229200"/>
            <a:ext cx="9810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967233" y="5589240"/>
            <a:ext cx="155709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138674" y="4869160"/>
                <a:ext cx="600946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1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d-ID" sz="1400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id-ID" sz="1400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id-ID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674" y="4869160"/>
                <a:ext cx="600946" cy="360040"/>
              </a:xfrm>
              <a:prstGeom prst="rect">
                <a:avLst/>
              </a:prstGeom>
              <a:blipFill rotWithShape="1">
                <a:blip r:embed="rId12"/>
                <a:stretch>
                  <a:fillRect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923382" y="5229200"/>
                <a:ext cx="600946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1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d-ID" sz="1400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id-ID" sz="1400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𝐫</m:t>
                          </m:r>
                        </m:sub>
                      </m:sSub>
                    </m:oMath>
                  </m:oMathPara>
                </a14:m>
                <a:endParaRPr lang="id-ID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82" y="5229200"/>
                <a:ext cx="600946" cy="360040"/>
              </a:xfrm>
              <a:prstGeom prst="rect">
                <a:avLst/>
              </a:prstGeom>
              <a:blipFill rotWithShape="1">
                <a:blip r:embed="rId13"/>
                <a:stretch>
                  <a:fillRect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5827565" y="4523629"/>
            <a:ext cx="0" cy="219624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38674" y="4577279"/>
            <a:ext cx="0" cy="219624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31129" y="504918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198708" y="4731359"/>
                <a:ext cx="600946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1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id-ID" sz="1400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𝐪</m:t>
                          </m:r>
                        </m:e>
                        <m:sub>
                          <m:r>
                            <a:rPr lang="id-ID" sz="1400" b="1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𝐤</m:t>
                          </m:r>
                        </m:sub>
                      </m:sSub>
                    </m:oMath>
                  </m:oMathPara>
                </a14:m>
                <a:endParaRPr lang="id-ID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708" y="4731359"/>
                <a:ext cx="600946" cy="360040"/>
              </a:xfrm>
              <a:prstGeom prst="rect">
                <a:avLst/>
              </a:prstGeom>
              <a:blipFill rotWithShape="1">
                <a:blip r:embed="rId14"/>
                <a:stretch>
                  <a:fillRect b="-101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907704" y="4077072"/>
            <a:ext cx="1656184" cy="371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07704" y="4107515"/>
                <a:ext cx="1872208" cy="371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534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𝟐𝟔𝟏</m:t>
                        </m:r>
                      </m:e>
                      <m:sup>
                        <m:r>
                          <a:rPr lang="id-ID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id-I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id-ID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107515"/>
                <a:ext cx="1872208" cy="37116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97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0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4" grpId="0"/>
      <p:bldP spid="22" grpId="0"/>
      <p:bldP spid="23" grpId="0"/>
      <p:bldP spid="24" grpId="0" animBg="1"/>
      <p:bldP spid="25" grpId="0" animBg="1"/>
      <p:bldP spid="30" grpId="0"/>
      <p:bldP spid="31" grpId="0"/>
      <p:bldP spid="37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024744" cy="1143000"/>
          </a:xfrm>
        </p:spPr>
        <p:txBody>
          <a:bodyPr>
            <a:normAutofit/>
          </a:bodyPr>
          <a:lstStyle/>
          <a:p>
            <a:r>
              <a:rPr lang="id-ID" sz="2800" b="1" dirty="0" smtClean="0"/>
              <a:t>BAB 2. </a:t>
            </a:r>
            <a:br>
              <a:rPr lang="id-ID" sz="2800" b="1" dirty="0" smtClean="0"/>
            </a:br>
            <a:r>
              <a:rPr lang="id-ID" sz="2800" b="1" dirty="0" smtClean="0"/>
              <a:t>KONDUKSI PADA KEADAAN STEADY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6777317" cy="4752528"/>
          </a:xfrm>
        </p:spPr>
        <p:txBody>
          <a:bodyPr>
            <a:normAutofit lnSpcReduction="10000"/>
          </a:bodyPr>
          <a:lstStyle/>
          <a:p>
            <a:r>
              <a:rPr lang="id-I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Dinding Datar</a:t>
            </a:r>
          </a:p>
          <a:p>
            <a:pPr marL="525780" indent="-457200">
              <a:buAutoNum type="arabicPeriod"/>
            </a:pPr>
            <a:r>
              <a:rPr lang="id-ID" dirty="0" smtClean="0"/>
              <a:t>Bentuk Sederhana</a:t>
            </a:r>
          </a:p>
          <a:p>
            <a:pPr marL="525780" indent="-457200">
              <a:buAutoNum type="arabicPeriod"/>
            </a:pPr>
            <a:r>
              <a:rPr lang="id-ID" dirty="0" smtClean="0"/>
              <a:t>Bentuk Struktur Komposit </a:t>
            </a:r>
          </a:p>
          <a:p>
            <a:pPr marL="68580" indent="0">
              <a:buNone/>
            </a:pPr>
            <a:endParaRPr lang="id-ID" dirty="0" smtClean="0"/>
          </a:p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Silider</a:t>
            </a:r>
          </a:p>
          <a:p>
            <a:pPr marL="525780" indent="-457200">
              <a:buAutoNum type="arabicPeriod"/>
            </a:pPr>
            <a:r>
              <a:rPr lang="id-ID" dirty="0"/>
              <a:t>Bentuk Sederhana</a:t>
            </a:r>
          </a:p>
          <a:p>
            <a:pPr marL="525780" indent="-457200">
              <a:buAutoNum type="arabicPeriod"/>
            </a:pPr>
            <a:r>
              <a:rPr lang="id-ID" dirty="0"/>
              <a:t>Bentuk Struktur Komposit </a:t>
            </a:r>
          </a:p>
          <a:p>
            <a:pPr marL="68580" indent="0">
              <a:buNone/>
            </a:pPr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Bola</a:t>
            </a:r>
          </a:p>
          <a:p>
            <a:pPr marL="525780" indent="-457200">
              <a:buAutoNum type="arabicPeriod"/>
            </a:pPr>
            <a:r>
              <a:rPr lang="id-ID" dirty="0"/>
              <a:t>Bentuk Sederhana</a:t>
            </a:r>
          </a:p>
          <a:p>
            <a:pPr marL="525780" indent="-457200">
              <a:buAutoNum type="arabicPeriod"/>
            </a:pPr>
            <a:r>
              <a:rPr lang="id-ID" dirty="0"/>
              <a:t>Bentuk Struktur Komposit </a:t>
            </a:r>
          </a:p>
          <a:p>
            <a:endParaRPr lang="id-I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692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314</TotalTime>
  <Words>443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Austin</vt:lpstr>
      <vt:lpstr>Document</vt:lpstr>
      <vt:lpstr>Perpindahan Kalor</vt:lpstr>
      <vt:lpstr>1.4 Perpindahan Kalor Gabungan</vt:lpstr>
      <vt:lpstr>Refresh Pertemuan -1</vt:lpstr>
      <vt:lpstr>KASUS(furnace):</vt:lpstr>
      <vt:lpstr>Contoh :</vt:lpstr>
      <vt:lpstr>PowerPoint Presentation</vt:lpstr>
      <vt:lpstr>Contoh</vt:lpstr>
      <vt:lpstr>PowerPoint Presentation</vt:lpstr>
      <vt:lpstr>BAB 2.  KONDUKSI PADA KEADAAN STEADY</vt:lpstr>
      <vt:lpstr>1. BIDANG DATAR  2.1.1. Dinding Bentuk Sederhana</vt:lpstr>
      <vt:lpstr>PowerPoint Presentation</vt:lpstr>
      <vt:lpstr>PowerPoint Presentation</vt:lpstr>
      <vt:lpstr>CONTOH SOAL</vt:lpstr>
      <vt:lpstr>PowerPoint Presentation</vt:lpstr>
      <vt:lpstr> Suatu silinder/tabung panjang dengan jari-jari dalam (r_i), jari-jari luar (r_o) dan panjang (L) terlihat pada gambar dibawah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Perpindahan Kalor</dc:title>
  <dc:creator>Dell</dc:creator>
  <cp:lastModifiedBy>Dell</cp:lastModifiedBy>
  <cp:revision>113</cp:revision>
  <dcterms:created xsi:type="dcterms:W3CDTF">2016-09-02T14:33:44Z</dcterms:created>
  <dcterms:modified xsi:type="dcterms:W3CDTF">2016-09-22T18:16:20Z</dcterms:modified>
</cp:coreProperties>
</file>