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3" r:id="rId3"/>
    <p:sldMasterId id="2147483745" r:id="rId4"/>
    <p:sldMasterId id="2147483757" r:id="rId5"/>
    <p:sldMasterId id="2147483769" r:id="rId6"/>
  </p:sldMasterIdLst>
  <p:notesMasterIdLst>
    <p:notesMasterId r:id="rId51"/>
  </p:notesMasterIdLst>
  <p:sldIdLst>
    <p:sldId id="256" r:id="rId7"/>
    <p:sldId id="290" r:id="rId8"/>
    <p:sldId id="291" r:id="rId9"/>
    <p:sldId id="292" r:id="rId10"/>
    <p:sldId id="293" r:id="rId11"/>
    <p:sldId id="294" r:id="rId12"/>
    <p:sldId id="296" r:id="rId13"/>
    <p:sldId id="298" r:id="rId14"/>
    <p:sldId id="299" r:id="rId15"/>
    <p:sldId id="285" r:id="rId16"/>
    <p:sldId id="287" r:id="rId17"/>
    <p:sldId id="288" r:id="rId18"/>
    <p:sldId id="266" r:id="rId19"/>
    <p:sldId id="267" r:id="rId20"/>
    <p:sldId id="272" r:id="rId21"/>
    <p:sldId id="274" r:id="rId22"/>
    <p:sldId id="279" r:id="rId23"/>
    <p:sldId id="278" r:id="rId24"/>
    <p:sldId id="281" r:id="rId25"/>
    <p:sldId id="275" r:id="rId26"/>
    <p:sldId id="307" r:id="rId27"/>
    <p:sldId id="300" r:id="rId28"/>
    <p:sldId id="301" r:id="rId29"/>
    <p:sldId id="303" r:id="rId30"/>
    <p:sldId id="304" r:id="rId31"/>
    <p:sldId id="306" r:id="rId32"/>
    <p:sldId id="283" r:id="rId33"/>
    <p:sldId id="308" r:id="rId34"/>
    <p:sldId id="316" r:id="rId35"/>
    <p:sldId id="309" r:id="rId36"/>
    <p:sldId id="312" r:id="rId37"/>
    <p:sldId id="317" r:id="rId38"/>
    <p:sldId id="310" r:id="rId39"/>
    <p:sldId id="311" r:id="rId40"/>
    <p:sldId id="318" r:id="rId41"/>
    <p:sldId id="313" r:id="rId42"/>
    <p:sldId id="314" r:id="rId43"/>
    <p:sldId id="315" r:id="rId44"/>
    <p:sldId id="323" r:id="rId45"/>
    <p:sldId id="319" r:id="rId46"/>
    <p:sldId id="320" r:id="rId47"/>
    <p:sldId id="321" r:id="rId48"/>
    <p:sldId id="322" r:id="rId49"/>
    <p:sldId id="269" r:id="rId5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50D9DA-3AC3-4CC6-B482-9B7793A71A1A}" type="datetimeFigureOut">
              <a:rPr lang="id-ID" smtClean="0"/>
              <a:pPr/>
              <a:t>03/11/2016</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44E1B-F2E6-4EC9-941B-6A9AAD69D0C5}"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C2050F2-A2CD-464C-BFAD-6BCE13672936}" type="slidenum">
              <a:rPr lang="en-US" smtClean="0"/>
              <a:pPr/>
              <a:t>10</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17580C4-DDF6-44DD-999C-643B65CA2EAD}" type="slidenum">
              <a:rPr lang="en-US" smtClean="0"/>
              <a:pPr/>
              <a:t>11</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5CD9E88-0CAF-4133-93B8-355EBD79034E}" type="slidenum">
              <a:rPr lang="en-US" smtClean="0"/>
              <a:pPr/>
              <a:t>12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C330B0F-FF96-400B-92D9-B6A6AABD8A54}" type="slidenum">
              <a:rPr lang="en-US" smtClean="0"/>
              <a:pPr/>
              <a:t>17</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F2E874A-96D4-479B-9869-2ED44B79A231}" type="slidenum">
              <a:rPr lang="en-US" smtClean="0"/>
              <a:pPr/>
              <a:t>18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51E63C4-ACA3-428F-953F-DA3981EB0D24}" type="slidenum">
              <a:rPr lang="en-US" smtClean="0"/>
              <a:pPr/>
              <a:t>19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0AE215A-E1A9-4DC7-BF43-6245642CC948}" type="slidenum">
              <a:rPr lang="en-US" smtClean="0"/>
              <a:pPr/>
              <a:t>27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20" name="Footer Placeholder 19"/>
          <p:cNvSpPr>
            <a:spLocks noGrp="1"/>
          </p:cNvSpPr>
          <p:nvPr>
            <p:ph type="ftr" sz="quarter" idx="11"/>
          </p:nvPr>
        </p:nvSpPr>
        <p:spPr/>
        <p:txBody>
          <a:bodyPr/>
          <a:lstStyle>
            <a:extLst/>
          </a:lstStyle>
          <a:p>
            <a:endParaRPr lang="id-ID"/>
          </a:p>
        </p:txBody>
      </p:sp>
      <p:sp>
        <p:nvSpPr>
          <p:cNvPr id="10" name="Slide Number Placeholder 9"/>
          <p:cNvSpPr>
            <a:spLocks noGrp="1"/>
          </p:cNvSpPr>
          <p:nvPr>
            <p:ph type="sldNum" sz="quarter" idx="12"/>
          </p:nvPr>
        </p:nvSpPr>
        <p:spPr/>
        <p:txBody>
          <a:bodyPr/>
          <a:lstStyle>
            <a:extLst/>
          </a:lstStyle>
          <a:p>
            <a:fld id="{E2D373EC-60A1-4AEF-AF38-FE27CBBF148A}" type="slidenum">
              <a:rPr lang="id-ID" smtClean="0"/>
              <a:pPr/>
              <a:t>‹#›</a:t>
            </a:fld>
            <a:endParaRPr lang="id-ID"/>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E2D373EC-60A1-4AEF-AF38-FE27CBBF148A}"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E2D373EC-60A1-4AEF-AF38-FE27CBBF148A}"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E2D373EC-60A1-4AEF-AF38-FE27CBBF148A}" type="slidenum">
              <a:rPr lang="id-ID" smtClean="0"/>
              <a:pPr/>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id-ID"/>
          </a:p>
        </p:txBody>
      </p:sp>
      <p:sp>
        <p:nvSpPr>
          <p:cNvPr id="3" name="Content Placeholder 2"/>
          <p:cNvSpPr>
            <a:spLocks noGrp="1"/>
          </p:cNvSpPr>
          <p:nvPr>
            <p:ph sz="half" idx="1"/>
          </p:nvPr>
        </p:nvSpPr>
        <p:spPr>
          <a:xfrm>
            <a:off x="28194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5943600" y="1981200"/>
            <a:ext cx="2971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5"/>
          <p:cNvSpPr>
            <a:spLocks noGrp="1" noChangeArrowheads="1"/>
          </p:cNvSpPr>
          <p:nvPr>
            <p:ph type="dt" sz="half" idx="10"/>
          </p:nvPr>
        </p:nvSpPr>
        <p:spPr>
          <a:ln/>
        </p:spPr>
        <p:txBody>
          <a:bodyPr/>
          <a:lstStyle>
            <a:lvl1pPr>
              <a:defRPr/>
            </a:lvl1pPr>
          </a:lstStyle>
          <a:p>
            <a:pPr>
              <a:defRPr/>
            </a:pPr>
            <a:r>
              <a:rPr lang="id-ID"/>
              <a:t>Kamis, 30 September 2010</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Lagiman</a:t>
            </a:r>
          </a:p>
        </p:txBody>
      </p:sp>
      <p:sp>
        <p:nvSpPr>
          <p:cNvPr id="7" name="Rectangle 7"/>
          <p:cNvSpPr>
            <a:spLocks noGrp="1" noChangeArrowheads="1"/>
          </p:cNvSpPr>
          <p:nvPr>
            <p:ph type="sldNum" sz="quarter" idx="12"/>
          </p:nvPr>
        </p:nvSpPr>
        <p:spPr>
          <a:ln/>
        </p:spPr>
        <p:txBody>
          <a:bodyPr/>
          <a:lstStyle>
            <a:lvl1pPr>
              <a:defRPr/>
            </a:lvl1pPr>
          </a:lstStyle>
          <a:p>
            <a:pPr>
              <a:defRPr/>
            </a:pPr>
            <a:fld id="{37CE18F6-75CC-44C5-84EF-B4D28881105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E2D373EC-60A1-4AEF-AF38-FE27CBBF148A}"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E2D373EC-60A1-4AEF-AF38-FE27CBBF148A}" type="slidenum">
              <a:rPr lang="id-ID" smtClean="0"/>
              <a:pPr/>
              <a:t>‹#›</a:t>
            </a:fld>
            <a:endParaRPr lang="id-ID"/>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077200" y="6356350"/>
            <a:ext cx="609600" cy="365125"/>
          </a:xfrm>
        </p:spPr>
        <p:txBody>
          <a:bodyPr/>
          <a:lstStyle/>
          <a:p>
            <a:fld id="{E2D373EC-60A1-4AEF-AF38-FE27CBBF148A}" type="slidenum">
              <a:rPr lang="id-ID" smtClean="0"/>
              <a:pPr/>
              <a:t>‹#›</a:t>
            </a:fld>
            <a:endParaRPr lang="id-ID"/>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E2D373EC-60A1-4AEF-AF38-FE27CBBF148A}"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E2D373EC-60A1-4AEF-AF38-FE27CBBF148A}" type="slidenum">
              <a:rPr lang="id-ID" smtClean="0"/>
              <a:pPr/>
              <a:t>‹#›</a:t>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077200" y="6356350"/>
            <a:ext cx="609600" cy="365125"/>
          </a:xfrm>
        </p:spPr>
        <p:txBody>
          <a:bodyPr/>
          <a:lstStyle/>
          <a:p>
            <a:fld id="{E2D373EC-60A1-4AEF-AF38-FE27CBBF148A}" type="slidenum">
              <a:rPr lang="id-ID" smtClean="0"/>
              <a:pPr/>
              <a:t>‹#›</a:t>
            </a:fld>
            <a:endParaRPr lang="id-ID"/>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E2D373EC-60A1-4AEF-AF38-FE27CBBF148A}" type="slidenum">
              <a:rPr lang="id-ID" smtClean="0"/>
              <a:pPr/>
              <a:t>‹#›</a:t>
            </a:fld>
            <a:endParaRPr lang="id-I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077200" y="6356350"/>
            <a:ext cx="609600" cy="365125"/>
          </a:xfrm>
        </p:spPr>
        <p:txBody>
          <a:bodyPr/>
          <a:lstStyle/>
          <a:p>
            <a:fld id="{E2D373EC-60A1-4AEF-AF38-FE27CBBF148A}" type="slidenum">
              <a:rPr lang="id-ID" smtClean="0"/>
              <a:pPr/>
              <a:t>‹#›</a:t>
            </a:fld>
            <a:endParaRPr lang="id-ID"/>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2D373EC-60A1-4AEF-AF38-FE27CBBF148A}" type="slidenum">
              <a:rPr lang="id-ID" smtClean="0"/>
              <a:pPr/>
              <a:t>‹#›</a:t>
            </a:fld>
            <a:endParaRPr lang="id-ID"/>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F629995-0891-46D1-9448-8947FD44030C}" type="datetimeFigureOut">
              <a:rPr lang="id-ID" smtClean="0"/>
              <a:pPr/>
              <a:t>03/11/2016</a:t>
            </a:fld>
            <a:endParaRPr lang="id-ID"/>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id-ID"/>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2D373EC-60A1-4AEF-AF38-FE27CBBF148A}"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E2D373EC-60A1-4AEF-AF38-FE27CBBF148A}" type="slidenum">
              <a:rPr lang="id-ID" smtClean="0"/>
              <a:pPr/>
              <a:t>‹#›</a:t>
            </a:fld>
            <a:endParaRPr lang="id-ID"/>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id-ID"/>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2D373EC-60A1-4AEF-AF38-FE27CBBF148A}"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E2D373EC-60A1-4AEF-AF38-FE27CBBF148A}" type="slidenum">
              <a:rPr lang="id-ID" smtClean="0"/>
              <a:pPr/>
              <a:t>‹#›</a:t>
            </a:fld>
            <a:endParaRPr lang="id-I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E2D373EC-60A1-4AEF-AF38-FE27CBBF148A}" type="slidenum">
              <a:rPr lang="id-ID" smtClean="0"/>
              <a:pPr/>
              <a:t>‹#›</a:t>
            </a:fld>
            <a:endParaRPr lang="id-ID"/>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E2D373EC-60A1-4AEF-AF38-FE27CBBF148A}" type="slidenum">
              <a:rPr lang="id-ID" smtClean="0"/>
              <a:pPr/>
              <a:t>‹#›</a:t>
            </a:fld>
            <a:endParaRPr lang="id-ID"/>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E2D373EC-60A1-4AEF-AF38-FE27CBBF148A}" type="slidenum">
              <a:rPr lang="id-ID" smtClean="0"/>
              <a:pPr/>
              <a:t>‹#›</a:t>
            </a:fld>
            <a:endParaRPr lang="id-ID"/>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F629995-0891-46D1-9448-8947FD44030C}" type="datetimeFigureOut">
              <a:rPr lang="id-ID" smtClean="0"/>
              <a:pPr/>
              <a:t>03/11/2016</a:t>
            </a:fld>
            <a:endParaRPr lang="id-ID"/>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id-ID"/>
          </a:p>
        </p:txBody>
      </p:sp>
      <p:sp>
        <p:nvSpPr>
          <p:cNvPr id="4" name="Slide Number Placeholder 3"/>
          <p:cNvSpPr>
            <a:spLocks noGrp="1"/>
          </p:cNvSpPr>
          <p:nvPr>
            <p:ph type="sldNum" sz="quarter" idx="12"/>
          </p:nvPr>
        </p:nvSpPr>
        <p:spPr/>
        <p:txBody>
          <a:bodyPr/>
          <a:lstStyle>
            <a:extLst/>
          </a:lstStyle>
          <a:p>
            <a:fld id="{E2D373EC-60A1-4AEF-AF38-FE27CBBF148A}" type="slidenum">
              <a:rPr lang="id-ID" smtClean="0"/>
              <a:pPr/>
              <a:t>‹#›</a:t>
            </a:fld>
            <a:endParaRPr lang="id-ID"/>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E2D373EC-60A1-4AEF-AF38-FE27CBBF148A}" type="slidenum">
              <a:rPr lang="id-ID" smtClean="0"/>
              <a:pPr/>
              <a:t>‹#›</a:t>
            </a:fld>
            <a:endParaRPr lang="id-ID"/>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E2D373EC-60A1-4AEF-AF38-FE27CBBF148A}" type="slidenum">
              <a:rPr lang="id-ID" smtClean="0"/>
              <a:pPr/>
              <a:t>‹#›</a:t>
            </a:fld>
            <a:endParaRPr lang="id-ID"/>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E2D373EC-60A1-4AEF-AF38-FE27CBBF148A}" type="slidenum">
              <a:rPr lang="id-ID" smtClean="0"/>
              <a:pPr/>
              <a:t>‹#›</a:t>
            </a:fld>
            <a:endParaRPr lang="id-ID"/>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F629995-0891-46D1-9448-8947FD44030C}" type="datetimeFigureOut">
              <a:rPr lang="id-ID" smtClean="0"/>
              <a:pPr/>
              <a:t>03/11/2016</a:t>
            </a:fld>
            <a:endParaRPr lang="id-ID"/>
          </a:p>
        </p:txBody>
      </p:sp>
      <p:sp>
        <p:nvSpPr>
          <p:cNvPr id="5" name="Footer Placeholder 4"/>
          <p:cNvSpPr>
            <a:spLocks noGrp="1"/>
          </p:cNvSpPr>
          <p:nvPr>
            <p:ph type="ftr" sz="quarter" idx="11"/>
          </p:nvPr>
        </p:nvSpPr>
        <p:spPr>
          <a:xfrm>
            <a:off x="457200" y="6556248"/>
            <a:ext cx="3657600" cy="228600"/>
          </a:xfrm>
        </p:spPr>
        <p:txBody>
          <a:bodyPr/>
          <a:lstStyle>
            <a:extLst/>
          </a:lstStyle>
          <a:p>
            <a:endParaRPr lang="id-ID"/>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2D373EC-60A1-4AEF-AF38-FE27CBBF148A}"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E2D373EC-60A1-4AEF-AF38-FE27CBBF148A}" type="slidenum">
              <a:rPr lang="id-ID" smtClean="0"/>
              <a:pPr/>
              <a:t>‹#›</a:t>
            </a:fld>
            <a:endParaRPr lang="id-ID"/>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E2D373EC-60A1-4AEF-AF38-FE27CBBF148A}"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F629995-0891-46D1-9448-8947FD44030C}" type="datetimeFigureOut">
              <a:rPr lang="id-ID" smtClean="0"/>
              <a:pPr/>
              <a:t>03/11/2016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E2D373EC-60A1-4AEF-AF38-FE27CBBF148A}" type="slidenum">
              <a:rPr lang="id-ID" smtClean="0"/>
              <a:pPr/>
              <a:t>‹#›</a:t>
            </a:fld>
            <a:endParaRPr lang="id-ID"/>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F629995-0891-46D1-9448-8947FD44030C}" type="datetimeFigureOut">
              <a:rPr lang="id-ID" smtClean="0"/>
              <a:pPr/>
              <a:t>03/11/2016</a:t>
            </a:fld>
            <a:endParaRPr lang="id-ID"/>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d-ID"/>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2D373EC-60A1-4AEF-AF38-FE27CBBF148A}" type="slidenum">
              <a:rPr lang="id-ID" smtClean="0"/>
              <a:pPr/>
              <a:t>‹#›</a:t>
            </a:fld>
            <a:endParaRPr lang="id-ID"/>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29995-0891-46D1-9448-8947FD44030C}" type="datetimeFigureOut">
              <a:rPr lang="id-ID" smtClean="0"/>
              <a:pPr/>
              <a:t>03/11/2016</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373EC-60A1-4AEF-AF38-FE27CBBF148A}"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629995-0891-46D1-9448-8947FD44030C}" type="datetimeFigureOut">
              <a:rPr lang="id-ID" smtClean="0"/>
              <a:pPr/>
              <a:t>03/11/2016</a:t>
            </a:fld>
            <a:endParaRPr lang="id-ID"/>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D373EC-60A1-4AEF-AF38-FE27CBBF148A}" type="slidenum">
              <a:rPr lang="id-ID" smtClean="0"/>
              <a:pPr/>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629995-0891-46D1-9448-8947FD44030C}" type="datetimeFigureOut">
              <a:rPr lang="id-ID" smtClean="0"/>
              <a:pPr/>
              <a:t>03/11/2016</a:t>
            </a:fld>
            <a:endParaRPr lang="id-ID"/>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D373EC-60A1-4AEF-AF38-FE27CBBF148A}" type="slidenum">
              <a:rPr lang="id-ID" smtClean="0"/>
              <a:pPr/>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629995-0891-46D1-9448-8947FD44030C}" type="datetimeFigureOut">
              <a:rPr lang="id-ID" smtClean="0"/>
              <a:pPr/>
              <a:t>03/11/2016</a:t>
            </a:fld>
            <a:endParaRPr lang="id-ID"/>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D373EC-60A1-4AEF-AF38-FE27CBBF148A}" type="slidenum">
              <a:rPr lang="id-ID" smtClean="0"/>
              <a:pPr/>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F629995-0891-46D1-9448-8947FD44030C}" type="datetimeFigureOut">
              <a:rPr lang="id-ID" smtClean="0"/>
              <a:pPr/>
              <a:t>03/11/2016</a:t>
            </a:fld>
            <a:endParaRPr lang="id-ID"/>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id-ID"/>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2D373EC-60A1-4AEF-AF38-FE27CBBF148A}"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smtClean="0"/>
              <a:t>BAHAN GENETIK</a:t>
            </a:r>
            <a:endParaRPr lang="id-ID" dirty="0"/>
          </a:p>
        </p:txBody>
      </p:sp>
      <p:sp>
        <p:nvSpPr>
          <p:cNvPr id="3" name="Subtitle 2"/>
          <p:cNvSpPr>
            <a:spLocks noGrp="1"/>
          </p:cNvSpPr>
          <p:nvPr>
            <p:ph type="subTitle" idx="1"/>
          </p:nvPr>
        </p:nvSpPr>
        <p:spPr/>
        <p:txBody>
          <a:bodyPr/>
          <a:lstStyle/>
          <a:p>
            <a:r>
              <a:rPr lang="id-ID" smtClean="0"/>
              <a:t>Pertemuan ke 8</a:t>
            </a:r>
          </a:p>
          <a:p>
            <a:r>
              <a:rPr lang="id-ID" smtClean="0"/>
              <a:t>Endah Wahyurini SP, MSi</a:t>
            </a:r>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title"/>
          </p:nvPr>
        </p:nvSpPr>
        <p:spPr>
          <a:xfrm>
            <a:off x="2514600" y="304800"/>
            <a:ext cx="6096000" cy="685800"/>
          </a:xfrm>
        </p:spPr>
        <p:txBody>
          <a:bodyPr>
            <a:normAutofit fontScale="90000"/>
          </a:bodyPr>
          <a:lstStyle/>
          <a:p>
            <a:pPr algn="ctr" eaLnBrk="1" hangingPunct="1"/>
            <a:r>
              <a:rPr lang="en-US" smtClean="0">
                <a:solidFill>
                  <a:schemeClr val="accent2"/>
                </a:solidFill>
              </a:rPr>
              <a:t>STRUKTUR DNA</a:t>
            </a:r>
          </a:p>
        </p:txBody>
      </p:sp>
      <p:sp>
        <p:nvSpPr>
          <p:cNvPr id="117766" name="Rectangle 6"/>
          <p:cNvSpPr>
            <a:spLocks noGrp="1" noChangeArrowheads="1"/>
          </p:cNvSpPr>
          <p:nvPr>
            <p:ph type="body" sz="half" idx="2"/>
          </p:nvPr>
        </p:nvSpPr>
        <p:spPr>
          <a:xfrm>
            <a:off x="2051720" y="1988840"/>
            <a:ext cx="6840760" cy="4114800"/>
          </a:xfrm>
        </p:spPr>
        <p:txBody>
          <a:bodyPr/>
          <a:lstStyle/>
          <a:p>
            <a:pPr eaLnBrk="1" hangingPunct="1">
              <a:lnSpc>
                <a:spcPct val="90000"/>
              </a:lnSpc>
            </a:pPr>
            <a:r>
              <a:rPr lang="en-US" sz="2400" dirty="0" smtClean="0">
                <a:solidFill>
                  <a:schemeClr val="hlink"/>
                </a:solidFill>
              </a:rPr>
              <a:t>F. </a:t>
            </a:r>
            <a:r>
              <a:rPr lang="en-US" sz="2400" dirty="0" err="1" smtClean="0">
                <a:solidFill>
                  <a:schemeClr val="hlink"/>
                </a:solidFill>
              </a:rPr>
              <a:t>Misher</a:t>
            </a:r>
            <a:r>
              <a:rPr lang="en-US" sz="2400" dirty="0" smtClean="0">
                <a:solidFill>
                  <a:schemeClr val="hlink"/>
                </a:solidFill>
              </a:rPr>
              <a:t> – </a:t>
            </a:r>
            <a:r>
              <a:rPr lang="en-US" sz="2400" dirty="0" err="1" smtClean="0">
                <a:solidFill>
                  <a:schemeClr val="hlink"/>
                </a:solidFill>
              </a:rPr>
              <a:t>bahan</a:t>
            </a:r>
            <a:r>
              <a:rPr lang="en-US" sz="2400" dirty="0" smtClean="0">
                <a:solidFill>
                  <a:schemeClr val="hlink"/>
                </a:solidFill>
              </a:rPr>
              <a:t> </a:t>
            </a:r>
            <a:r>
              <a:rPr lang="en-US" sz="2400" dirty="0" err="1" smtClean="0">
                <a:solidFill>
                  <a:schemeClr val="hlink"/>
                </a:solidFill>
              </a:rPr>
              <a:t>aktif</a:t>
            </a:r>
            <a:r>
              <a:rPr lang="en-US" sz="2400" dirty="0" smtClean="0">
                <a:solidFill>
                  <a:schemeClr val="hlink"/>
                </a:solidFill>
              </a:rPr>
              <a:t> yang </a:t>
            </a:r>
            <a:r>
              <a:rPr lang="en-US" sz="2400" dirty="0" err="1" smtClean="0">
                <a:solidFill>
                  <a:schemeClr val="hlink"/>
                </a:solidFill>
              </a:rPr>
              <a:t>ada</a:t>
            </a:r>
            <a:r>
              <a:rPr lang="en-US" sz="2400" dirty="0" smtClean="0">
                <a:solidFill>
                  <a:schemeClr val="hlink"/>
                </a:solidFill>
              </a:rPr>
              <a:t> </a:t>
            </a:r>
            <a:r>
              <a:rPr lang="en-US" sz="2400" dirty="0" err="1" smtClean="0">
                <a:solidFill>
                  <a:schemeClr val="hlink"/>
                </a:solidFill>
              </a:rPr>
              <a:t>di</a:t>
            </a:r>
            <a:r>
              <a:rPr lang="en-US" sz="2400" dirty="0" smtClean="0">
                <a:solidFill>
                  <a:schemeClr val="hlink"/>
                </a:solidFill>
              </a:rPr>
              <a:t> </a:t>
            </a:r>
            <a:r>
              <a:rPr lang="en-US" sz="2400" dirty="0" err="1" smtClean="0">
                <a:solidFill>
                  <a:schemeClr val="hlink"/>
                </a:solidFill>
              </a:rPr>
              <a:t>dalam</a:t>
            </a:r>
            <a:r>
              <a:rPr lang="en-US" sz="2400" dirty="0" smtClean="0">
                <a:solidFill>
                  <a:schemeClr val="hlink"/>
                </a:solidFill>
              </a:rPr>
              <a:t> </a:t>
            </a:r>
            <a:r>
              <a:rPr lang="en-US" sz="2400" dirty="0" err="1" smtClean="0">
                <a:solidFill>
                  <a:schemeClr val="hlink"/>
                </a:solidFill>
              </a:rPr>
              <a:t>nukleus</a:t>
            </a:r>
            <a:r>
              <a:rPr lang="en-US" sz="2400" dirty="0" smtClean="0">
                <a:solidFill>
                  <a:schemeClr val="hlink"/>
                </a:solidFill>
              </a:rPr>
              <a:t> </a:t>
            </a:r>
            <a:r>
              <a:rPr lang="en-US" sz="2400" i="1" dirty="0" smtClean="0">
                <a:solidFill>
                  <a:schemeClr val="hlink"/>
                </a:solidFill>
              </a:rPr>
              <a:t>(</a:t>
            </a:r>
            <a:r>
              <a:rPr lang="en-US" sz="2400" b="1" i="1" dirty="0" err="1" smtClean="0">
                <a:solidFill>
                  <a:srgbClr val="FF00FF"/>
                </a:solidFill>
              </a:rPr>
              <a:t>nuclein</a:t>
            </a:r>
            <a:r>
              <a:rPr lang="en-US" sz="2400" dirty="0" smtClean="0">
                <a:solidFill>
                  <a:schemeClr val="hlink"/>
                </a:solidFill>
              </a:rPr>
              <a:t>) 		</a:t>
            </a:r>
            <a:r>
              <a:rPr lang="en-US" sz="2400" dirty="0" err="1" smtClean="0">
                <a:solidFill>
                  <a:schemeClr val="accent2"/>
                </a:solidFill>
              </a:rPr>
              <a:t>Kromosom</a:t>
            </a:r>
            <a:r>
              <a:rPr lang="en-US" sz="2400" dirty="0" smtClean="0">
                <a:solidFill>
                  <a:schemeClr val="accent2"/>
                </a:solidFill>
              </a:rPr>
              <a:t> </a:t>
            </a:r>
            <a:r>
              <a:rPr lang="en-US" sz="2400" dirty="0" err="1" smtClean="0">
                <a:solidFill>
                  <a:schemeClr val="hlink"/>
                </a:solidFill>
              </a:rPr>
              <a:t>atau</a:t>
            </a:r>
            <a:r>
              <a:rPr lang="en-US" sz="2400" dirty="0" smtClean="0">
                <a:solidFill>
                  <a:schemeClr val="accent2"/>
                </a:solidFill>
              </a:rPr>
              <a:t> DNA???</a:t>
            </a:r>
          </a:p>
          <a:p>
            <a:pPr eaLnBrk="1" hangingPunct="1">
              <a:lnSpc>
                <a:spcPct val="90000"/>
              </a:lnSpc>
            </a:pPr>
            <a:r>
              <a:rPr lang="en-US" sz="2400" dirty="0" err="1" smtClean="0">
                <a:solidFill>
                  <a:schemeClr val="accent2"/>
                </a:solidFill>
              </a:rPr>
              <a:t>Kromosom</a:t>
            </a:r>
            <a:r>
              <a:rPr lang="en-US" sz="2400" dirty="0" smtClean="0">
                <a:solidFill>
                  <a:schemeClr val="accent2"/>
                </a:solidFill>
              </a:rPr>
              <a:t> – </a:t>
            </a:r>
            <a:r>
              <a:rPr lang="en-US" sz="2400" dirty="0" err="1" smtClean="0">
                <a:solidFill>
                  <a:schemeClr val="hlink"/>
                </a:solidFill>
              </a:rPr>
              <a:t>struktur</a:t>
            </a:r>
            <a:r>
              <a:rPr lang="en-US" sz="2400" dirty="0" smtClean="0">
                <a:solidFill>
                  <a:schemeClr val="hlink"/>
                </a:solidFill>
              </a:rPr>
              <a:t> </a:t>
            </a:r>
            <a:r>
              <a:rPr lang="en-US" sz="2400" dirty="0" err="1" smtClean="0">
                <a:solidFill>
                  <a:schemeClr val="hlink"/>
                </a:solidFill>
              </a:rPr>
              <a:t>seperti</a:t>
            </a:r>
            <a:r>
              <a:rPr lang="en-US" sz="2400" dirty="0" smtClean="0">
                <a:solidFill>
                  <a:schemeClr val="hlink"/>
                </a:solidFill>
              </a:rPr>
              <a:t> </a:t>
            </a:r>
            <a:r>
              <a:rPr lang="en-US" sz="2400" dirty="0" err="1" smtClean="0">
                <a:solidFill>
                  <a:schemeClr val="hlink"/>
                </a:solidFill>
              </a:rPr>
              <a:t>benang</a:t>
            </a:r>
            <a:r>
              <a:rPr lang="en-US" sz="2400" dirty="0" smtClean="0">
                <a:solidFill>
                  <a:schemeClr val="hlink"/>
                </a:solidFill>
              </a:rPr>
              <a:t> </a:t>
            </a:r>
            <a:r>
              <a:rPr lang="en-US" sz="2400" dirty="0" err="1" smtClean="0">
                <a:solidFill>
                  <a:schemeClr val="hlink"/>
                </a:solidFill>
              </a:rPr>
              <a:t>pada</a:t>
            </a:r>
            <a:r>
              <a:rPr lang="en-US" sz="2400" dirty="0" smtClean="0">
                <a:solidFill>
                  <a:schemeClr val="hlink"/>
                </a:solidFill>
              </a:rPr>
              <a:t> </a:t>
            </a:r>
            <a:r>
              <a:rPr lang="en-US" sz="2400" dirty="0" err="1" smtClean="0">
                <a:solidFill>
                  <a:schemeClr val="hlink"/>
                </a:solidFill>
              </a:rPr>
              <a:t>nukleus</a:t>
            </a:r>
            <a:r>
              <a:rPr lang="en-US" sz="2400" dirty="0" smtClean="0">
                <a:solidFill>
                  <a:schemeClr val="hlink"/>
                </a:solidFill>
              </a:rPr>
              <a:t> </a:t>
            </a:r>
            <a:r>
              <a:rPr lang="en-US" sz="2400" dirty="0" err="1" smtClean="0">
                <a:solidFill>
                  <a:schemeClr val="hlink"/>
                </a:solidFill>
              </a:rPr>
              <a:t>sel</a:t>
            </a:r>
            <a:r>
              <a:rPr lang="en-US" sz="2400" dirty="0" smtClean="0">
                <a:solidFill>
                  <a:schemeClr val="hlink"/>
                </a:solidFill>
              </a:rPr>
              <a:t> </a:t>
            </a:r>
            <a:r>
              <a:rPr lang="en-US" sz="2400" dirty="0" err="1" smtClean="0">
                <a:solidFill>
                  <a:schemeClr val="hlink"/>
                </a:solidFill>
              </a:rPr>
              <a:t>eukariot</a:t>
            </a:r>
            <a:r>
              <a:rPr lang="en-US" sz="2400" dirty="0" smtClean="0">
                <a:solidFill>
                  <a:schemeClr val="hlink"/>
                </a:solidFill>
              </a:rPr>
              <a:t> yang </a:t>
            </a:r>
            <a:r>
              <a:rPr lang="en-US" sz="2400" dirty="0" err="1" smtClean="0">
                <a:solidFill>
                  <a:schemeClr val="hlink"/>
                </a:solidFill>
              </a:rPr>
              <a:t>nampak</a:t>
            </a:r>
            <a:r>
              <a:rPr lang="en-US" sz="2400" dirty="0" smtClean="0">
                <a:solidFill>
                  <a:schemeClr val="hlink"/>
                </a:solidFill>
              </a:rPr>
              <a:t> </a:t>
            </a:r>
            <a:r>
              <a:rPr lang="en-US" sz="2400" dirty="0" err="1" smtClean="0">
                <a:solidFill>
                  <a:schemeClr val="hlink"/>
                </a:solidFill>
              </a:rPr>
              <a:t>saat</a:t>
            </a:r>
            <a:r>
              <a:rPr lang="en-US" sz="2400" dirty="0" smtClean="0">
                <a:solidFill>
                  <a:schemeClr val="hlink"/>
                </a:solidFill>
              </a:rPr>
              <a:t> </a:t>
            </a:r>
            <a:r>
              <a:rPr lang="en-US" sz="2400" dirty="0" err="1" smtClean="0">
                <a:solidFill>
                  <a:schemeClr val="hlink"/>
                </a:solidFill>
              </a:rPr>
              <a:t>sel</a:t>
            </a:r>
            <a:r>
              <a:rPr lang="en-US" sz="2400" dirty="0" smtClean="0">
                <a:solidFill>
                  <a:schemeClr val="hlink"/>
                </a:solidFill>
              </a:rPr>
              <a:t> </a:t>
            </a:r>
            <a:r>
              <a:rPr lang="en-US" sz="2400" dirty="0" err="1" smtClean="0">
                <a:solidFill>
                  <a:schemeClr val="hlink"/>
                </a:solidFill>
              </a:rPr>
              <a:t>mulai</a:t>
            </a:r>
            <a:r>
              <a:rPr lang="en-US" sz="2400" dirty="0" smtClean="0">
                <a:solidFill>
                  <a:schemeClr val="hlink"/>
                </a:solidFill>
              </a:rPr>
              <a:t> </a:t>
            </a:r>
            <a:r>
              <a:rPr lang="en-US" sz="2400" dirty="0" err="1" smtClean="0">
                <a:solidFill>
                  <a:schemeClr val="hlink"/>
                </a:solidFill>
              </a:rPr>
              <a:t>membelah</a:t>
            </a:r>
            <a:r>
              <a:rPr lang="en-US" sz="2400" dirty="0" smtClean="0">
                <a:solidFill>
                  <a:schemeClr val="hlink"/>
                </a:solidFill>
              </a:rPr>
              <a:t>. </a:t>
            </a:r>
            <a:r>
              <a:rPr lang="en-US" sz="2400" dirty="0" err="1" smtClean="0">
                <a:solidFill>
                  <a:schemeClr val="hlink"/>
                </a:solidFill>
              </a:rPr>
              <a:t>Jumlah</a:t>
            </a:r>
            <a:r>
              <a:rPr lang="en-US" sz="2400" dirty="0" smtClean="0">
                <a:solidFill>
                  <a:schemeClr val="hlink"/>
                </a:solidFill>
              </a:rPr>
              <a:t> diploid </a:t>
            </a:r>
            <a:r>
              <a:rPr lang="en-US" sz="2400" dirty="0" err="1" smtClean="0">
                <a:solidFill>
                  <a:schemeClr val="hlink"/>
                </a:solidFill>
              </a:rPr>
              <a:t>pada</a:t>
            </a:r>
            <a:r>
              <a:rPr lang="en-US" sz="2400" dirty="0" smtClean="0">
                <a:solidFill>
                  <a:schemeClr val="hlink"/>
                </a:solidFill>
              </a:rPr>
              <a:t> </a:t>
            </a:r>
            <a:r>
              <a:rPr lang="en-US" sz="2400" dirty="0" err="1" smtClean="0">
                <a:solidFill>
                  <a:schemeClr val="hlink"/>
                </a:solidFill>
              </a:rPr>
              <a:t>setiap</a:t>
            </a:r>
            <a:r>
              <a:rPr lang="en-US" sz="2400" dirty="0" smtClean="0">
                <a:solidFill>
                  <a:schemeClr val="hlink"/>
                </a:solidFill>
              </a:rPr>
              <a:t> </a:t>
            </a:r>
            <a:r>
              <a:rPr lang="en-US" sz="2400" dirty="0" err="1" smtClean="0">
                <a:solidFill>
                  <a:schemeClr val="hlink"/>
                </a:solidFill>
              </a:rPr>
              <a:t>selnya</a:t>
            </a:r>
            <a:r>
              <a:rPr lang="en-US" sz="2400" dirty="0" smtClean="0">
                <a:solidFill>
                  <a:schemeClr val="hlink"/>
                </a:solidFill>
              </a:rPr>
              <a:t>, </a:t>
            </a:r>
          </a:p>
          <a:p>
            <a:pPr eaLnBrk="1" hangingPunct="1">
              <a:lnSpc>
                <a:spcPct val="90000"/>
              </a:lnSpc>
            </a:pPr>
            <a:r>
              <a:rPr lang="en-US" sz="2400" dirty="0" smtClean="0">
                <a:solidFill>
                  <a:schemeClr val="accent2"/>
                </a:solidFill>
              </a:rPr>
              <a:t>Gen</a:t>
            </a:r>
            <a:r>
              <a:rPr lang="en-US" sz="2400" dirty="0" smtClean="0">
                <a:solidFill>
                  <a:schemeClr val="hlink"/>
                </a:solidFill>
              </a:rPr>
              <a:t> – unit </a:t>
            </a:r>
            <a:r>
              <a:rPr lang="en-US" sz="2400" dirty="0" err="1" smtClean="0">
                <a:solidFill>
                  <a:schemeClr val="hlink"/>
                </a:solidFill>
              </a:rPr>
              <a:t>hereditas</a:t>
            </a:r>
            <a:r>
              <a:rPr lang="en-US" sz="2400" dirty="0" smtClean="0">
                <a:solidFill>
                  <a:schemeClr val="hlink"/>
                </a:solidFill>
              </a:rPr>
              <a:t> </a:t>
            </a:r>
            <a:r>
              <a:rPr lang="en-US" sz="2400" dirty="0" err="1" smtClean="0">
                <a:solidFill>
                  <a:schemeClr val="hlink"/>
                </a:solidFill>
              </a:rPr>
              <a:t>suatu</a:t>
            </a:r>
            <a:r>
              <a:rPr lang="en-US" sz="2400" dirty="0" smtClean="0">
                <a:solidFill>
                  <a:schemeClr val="hlink"/>
                </a:solidFill>
              </a:rPr>
              <a:t> </a:t>
            </a:r>
            <a:r>
              <a:rPr lang="en-US" sz="2400" dirty="0" err="1" smtClean="0">
                <a:solidFill>
                  <a:schemeClr val="hlink"/>
                </a:solidFill>
              </a:rPr>
              <a:t>organisme</a:t>
            </a:r>
            <a:r>
              <a:rPr lang="en-US" sz="2400" dirty="0" smtClean="0">
                <a:solidFill>
                  <a:schemeClr val="hlink"/>
                </a:solidFill>
              </a:rPr>
              <a:t> </a:t>
            </a:r>
            <a:r>
              <a:rPr lang="en-US" sz="2400" dirty="0" err="1" smtClean="0">
                <a:solidFill>
                  <a:schemeClr val="hlink"/>
                </a:solidFill>
              </a:rPr>
              <a:t>hidup</a:t>
            </a:r>
            <a:r>
              <a:rPr lang="en-US" sz="2400" dirty="0" smtClean="0">
                <a:solidFill>
                  <a:schemeClr val="hlink"/>
                </a:solidFill>
              </a:rPr>
              <a:t>. Gen </a:t>
            </a:r>
            <a:r>
              <a:rPr lang="en-US" sz="2400" dirty="0" err="1" smtClean="0">
                <a:solidFill>
                  <a:schemeClr val="hlink"/>
                </a:solidFill>
              </a:rPr>
              <a:t>dikode</a:t>
            </a:r>
            <a:r>
              <a:rPr lang="en-US" sz="2400" dirty="0" smtClean="0">
                <a:solidFill>
                  <a:schemeClr val="hlink"/>
                </a:solidFill>
              </a:rPr>
              <a:t> </a:t>
            </a:r>
            <a:r>
              <a:rPr lang="en-US" sz="2400" dirty="0" err="1" smtClean="0">
                <a:solidFill>
                  <a:schemeClr val="hlink"/>
                </a:solidFill>
              </a:rPr>
              <a:t>dalam</a:t>
            </a:r>
            <a:r>
              <a:rPr lang="en-US" sz="2400" dirty="0" smtClean="0">
                <a:solidFill>
                  <a:schemeClr val="hlink"/>
                </a:solidFill>
              </a:rPr>
              <a:t> material </a:t>
            </a:r>
            <a:r>
              <a:rPr lang="en-US" sz="2400" dirty="0" err="1" smtClean="0">
                <a:solidFill>
                  <a:schemeClr val="hlink"/>
                </a:solidFill>
              </a:rPr>
              <a:t>genetik</a:t>
            </a:r>
            <a:r>
              <a:rPr lang="en-US" sz="2400" dirty="0" smtClean="0">
                <a:solidFill>
                  <a:schemeClr val="hlink"/>
                </a:solidFill>
              </a:rPr>
              <a:t> </a:t>
            </a:r>
            <a:r>
              <a:rPr lang="en-US" sz="2400" dirty="0" err="1" smtClean="0">
                <a:solidFill>
                  <a:schemeClr val="hlink"/>
                </a:solidFill>
              </a:rPr>
              <a:t>organisme</a:t>
            </a:r>
            <a:r>
              <a:rPr lang="en-US" sz="2400" dirty="0" smtClean="0">
                <a:solidFill>
                  <a:schemeClr val="hlink"/>
                </a:solidFill>
              </a:rPr>
              <a:t> – </a:t>
            </a:r>
            <a:r>
              <a:rPr lang="en-US" sz="2400" dirty="0" err="1" smtClean="0">
                <a:solidFill>
                  <a:srgbClr val="FF00FF"/>
                </a:solidFill>
              </a:rPr>
              <a:t>molekul</a:t>
            </a:r>
            <a:r>
              <a:rPr lang="en-US" sz="2400" dirty="0" smtClean="0">
                <a:solidFill>
                  <a:srgbClr val="FF00FF"/>
                </a:solidFill>
              </a:rPr>
              <a:t> DNA </a:t>
            </a:r>
            <a:r>
              <a:rPr lang="en-US" sz="2400" dirty="0" err="1" smtClean="0">
                <a:solidFill>
                  <a:schemeClr val="hlink"/>
                </a:solidFill>
              </a:rPr>
              <a:t>atau</a:t>
            </a:r>
            <a:r>
              <a:rPr lang="en-US" sz="2400" dirty="0" smtClean="0">
                <a:solidFill>
                  <a:schemeClr val="hlink"/>
                </a:solidFill>
              </a:rPr>
              <a:t> </a:t>
            </a:r>
            <a:r>
              <a:rPr lang="en-US" sz="2400" dirty="0" smtClean="0">
                <a:solidFill>
                  <a:srgbClr val="FF00FF"/>
                </a:solidFill>
              </a:rPr>
              <a:t>RNA</a:t>
            </a:r>
            <a:r>
              <a:rPr lang="en-US" sz="2400" dirty="0" smtClean="0">
                <a:solidFill>
                  <a:schemeClr val="hlink"/>
                </a:solidFill>
              </a:rPr>
              <a:t>  </a:t>
            </a:r>
            <a:r>
              <a:rPr lang="en-US" sz="2400" dirty="0" err="1" smtClean="0">
                <a:solidFill>
                  <a:schemeClr val="hlink"/>
                </a:solidFill>
              </a:rPr>
              <a:t>pada</a:t>
            </a:r>
            <a:r>
              <a:rPr lang="en-US" sz="2400" dirty="0" smtClean="0">
                <a:solidFill>
                  <a:schemeClr val="hlink"/>
                </a:solidFill>
              </a:rPr>
              <a:t> </a:t>
            </a:r>
            <a:r>
              <a:rPr lang="en-US" sz="2400" dirty="0" err="1" smtClean="0">
                <a:solidFill>
                  <a:schemeClr val="hlink"/>
                </a:solidFill>
              </a:rPr>
              <a:t>beberapa</a:t>
            </a:r>
            <a:r>
              <a:rPr lang="en-US" sz="2400" dirty="0" smtClean="0">
                <a:solidFill>
                  <a:schemeClr val="hlink"/>
                </a:solidFill>
              </a:rPr>
              <a:t> virus. </a:t>
            </a:r>
          </a:p>
        </p:txBody>
      </p:sp>
      <p:pic>
        <p:nvPicPr>
          <p:cNvPr id="117767" name="Picture 7" descr="DNA"/>
          <p:cNvPicPr>
            <a:picLocks noGrp="1" noChangeAspect="1" noChangeArrowheads="1"/>
          </p:cNvPicPr>
          <p:nvPr>
            <p:ph sz="half" idx="1"/>
          </p:nvPr>
        </p:nvPicPr>
        <p:blipFill>
          <a:blip r:embed="rId3" cstate="print"/>
          <a:srcRect/>
          <a:stretch>
            <a:fillRect/>
          </a:stretch>
        </p:blipFill>
        <p:spPr>
          <a:xfrm>
            <a:off x="304800" y="228600"/>
            <a:ext cx="2971800" cy="1600200"/>
          </a:xfrm>
          <a:noFill/>
        </p:spPr>
      </p:pic>
      <p:sp>
        <p:nvSpPr>
          <p:cNvPr id="11269" name="AutoShape 9"/>
          <p:cNvSpPr>
            <a:spLocks noChangeArrowheads="1"/>
          </p:cNvSpPr>
          <p:nvPr/>
        </p:nvSpPr>
        <p:spPr bwMode="auto">
          <a:xfrm>
            <a:off x="3923928" y="2348880"/>
            <a:ext cx="914400" cy="381000"/>
          </a:xfrm>
          <a:prstGeom prst="rightArrow">
            <a:avLst>
              <a:gd name="adj1" fmla="val 50000"/>
              <a:gd name="adj2" fmla="val 60000"/>
            </a:avLst>
          </a:prstGeom>
          <a:solidFill>
            <a:srgbClr val="339933"/>
          </a:solidFill>
          <a:ln w="9525">
            <a:solidFill>
              <a:schemeClr val="tx1"/>
            </a:solidFill>
            <a:miter lim="800000"/>
            <a:headEnd/>
            <a:tailEnd/>
          </a:ln>
        </p:spPr>
        <p:txBody>
          <a:bodyPr wrap="none" anchor="ctr"/>
          <a:lstStyle/>
          <a:p>
            <a:endParaRPr lang="id-ID"/>
          </a:p>
        </p:txBody>
      </p:sp>
      <p:sp>
        <p:nvSpPr>
          <p:cNvPr id="11270" name="Text Box 10"/>
          <p:cNvSpPr txBox="1">
            <a:spLocks noChangeArrowheads="1"/>
          </p:cNvSpPr>
          <p:nvPr/>
        </p:nvSpPr>
        <p:spPr bwMode="auto">
          <a:xfrm>
            <a:off x="2590800" y="1295400"/>
            <a:ext cx="4114800" cy="579438"/>
          </a:xfrm>
          <a:prstGeom prst="rect">
            <a:avLst/>
          </a:prstGeom>
          <a:noFill/>
          <a:ln w="9525">
            <a:noFill/>
            <a:miter lim="800000"/>
            <a:headEnd/>
            <a:tailEnd/>
          </a:ln>
        </p:spPr>
        <p:txBody>
          <a:bodyPr>
            <a:spAutoFit/>
          </a:bodyPr>
          <a:lstStyle/>
          <a:p>
            <a:pPr>
              <a:spcBef>
                <a:spcPct val="50000"/>
              </a:spcBef>
            </a:pPr>
            <a:r>
              <a:rPr lang="en-US" sz="3200" b="1">
                <a:solidFill>
                  <a:srgbClr val="CC00CC"/>
                </a:solidFill>
                <a:latin typeface="Rockwell" pitchFamily="18" charset="0"/>
              </a:rPr>
              <a:t>Pendahuluan</a:t>
            </a:r>
          </a:p>
        </p:txBody>
      </p:sp>
      <p:pic>
        <p:nvPicPr>
          <p:cNvPr id="117771" name="Picture 11"/>
          <p:cNvPicPr>
            <a:picLocks noChangeAspect="1" noChangeArrowheads="1"/>
          </p:cNvPicPr>
          <p:nvPr/>
        </p:nvPicPr>
        <p:blipFill>
          <a:blip r:embed="rId4" cstate="print"/>
          <a:srcRect/>
          <a:stretch>
            <a:fillRect/>
          </a:stretch>
        </p:blipFill>
        <p:spPr bwMode="auto">
          <a:xfrm>
            <a:off x="2" y="2143116"/>
            <a:ext cx="3929055" cy="44542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7764"/>
                                        </p:tgtEl>
                                        <p:attrNameLst>
                                          <p:attrName>style.visibility</p:attrName>
                                        </p:attrNameLst>
                                      </p:cBhvr>
                                      <p:to>
                                        <p:strVal val="visible"/>
                                      </p:to>
                                    </p:set>
                                    <p:anim calcmode="discrete" valueType="clr">
                                      <p:cBhvr override="childStyle">
                                        <p:cTn id="7" dur="80"/>
                                        <p:tgtEl>
                                          <p:spTgt spid="1177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7764"/>
                                        </p:tgtEl>
                                        <p:attrNameLst>
                                          <p:attrName>fillcolor</p:attrName>
                                        </p:attrNameLst>
                                      </p:cBhvr>
                                      <p:tavLst>
                                        <p:tav tm="0">
                                          <p:val>
                                            <p:clrVal>
                                              <a:schemeClr val="accent2"/>
                                            </p:clrVal>
                                          </p:val>
                                        </p:tav>
                                        <p:tav tm="50000">
                                          <p:val>
                                            <p:clrVal>
                                              <a:schemeClr val="hlink"/>
                                            </p:clrVal>
                                          </p:val>
                                        </p:tav>
                                      </p:tavLst>
                                    </p:anim>
                                    <p:set>
                                      <p:cBhvr>
                                        <p:cTn id="9" dur="80"/>
                                        <p:tgtEl>
                                          <p:spTgt spid="11776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17767"/>
                                        </p:tgtEl>
                                        <p:attrNameLst>
                                          <p:attrName>style.visibility</p:attrName>
                                        </p:attrNameLst>
                                      </p:cBhvr>
                                      <p:to>
                                        <p:strVal val="visible"/>
                                      </p:to>
                                    </p:set>
                                    <p:animEffect transition="in" filter="checkerboard(across)">
                                      <p:cBhvr>
                                        <p:cTn id="14" dur="500"/>
                                        <p:tgtEl>
                                          <p:spTgt spid="11776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17771"/>
                                        </p:tgtEl>
                                        <p:attrNameLst>
                                          <p:attrName>style.visibility</p:attrName>
                                        </p:attrNameLst>
                                      </p:cBhvr>
                                      <p:to>
                                        <p:strVal val="visible"/>
                                      </p:to>
                                    </p:set>
                                    <p:animEffect transition="in" filter="checkerboard(across)">
                                      <p:cBhvr>
                                        <p:cTn id="19" dur="500"/>
                                        <p:tgtEl>
                                          <p:spTgt spid="117771"/>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17766">
                                            <p:txEl>
                                              <p:pRg st="0" end="0"/>
                                            </p:txEl>
                                          </p:spTgt>
                                        </p:tgtEl>
                                        <p:attrNameLst>
                                          <p:attrName>style.visibility</p:attrName>
                                        </p:attrNameLst>
                                      </p:cBhvr>
                                      <p:to>
                                        <p:strVal val="visible"/>
                                      </p:to>
                                    </p:set>
                                    <p:anim calcmode="lin" valueType="num">
                                      <p:cBhvr>
                                        <p:cTn id="24" dur="500" fill="hold"/>
                                        <p:tgtEl>
                                          <p:spTgt spid="11776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1776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17766">
                                            <p:txEl>
                                              <p:pRg st="1" end="1"/>
                                            </p:txEl>
                                          </p:spTgt>
                                        </p:tgtEl>
                                        <p:attrNameLst>
                                          <p:attrName>style.visibility</p:attrName>
                                        </p:attrNameLst>
                                      </p:cBhvr>
                                      <p:to>
                                        <p:strVal val="visible"/>
                                      </p:to>
                                    </p:set>
                                    <p:anim calcmode="lin" valueType="num">
                                      <p:cBhvr>
                                        <p:cTn id="30" dur="500" fill="hold"/>
                                        <p:tgtEl>
                                          <p:spTgt spid="117766">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11776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117766">
                                            <p:txEl>
                                              <p:pRg st="2" end="2"/>
                                            </p:txEl>
                                          </p:spTgt>
                                        </p:tgtEl>
                                        <p:attrNameLst>
                                          <p:attrName>style.visibility</p:attrName>
                                        </p:attrNameLst>
                                      </p:cBhvr>
                                      <p:to>
                                        <p:strVal val="visible"/>
                                      </p:to>
                                    </p:set>
                                    <p:anim calcmode="lin" valueType="num">
                                      <p:cBhvr>
                                        <p:cTn id="36" dur="500" fill="hold"/>
                                        <p:tgtEl>
                                          <p:spTgt spid="117766">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11776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p:bldP spid="11776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381000" y="3048000"/>
            <a:ext cx="8305800" cy="3429000"/>
          </a:xfrm>
        </p:spPr>
        <p:txBody>
          <a:bodyPr/>
          <a:lstStyle/>
          <a:p>
            <a:pPr eaLnBrk="1" hangingPunct="1"/>
            <a:r>
              <a:rPr lang="en-US" sz="2000" smtClean="0">
                <a:solidFill>
                  <a:schemeClr val="hlink"/>
                </a:solidFill>
              </a:rPr>
              <a:t>Gen tersusun atas daerah urutan basa nukleotida yang mengkode informasi genetik (coding gene region as exon) dan daerah tidak mengkode informasi genetik (non-coding gene region as intron).</a:t>
            </a:r>
          </a:p>
          <a:p>
            <a:pPr eaLnBrk="1" hangingPunct="1"/>
            <a:r>
              <a:rPr lang="en-US" sz="2000" smtClean="0">
                <a:solidFill>
                  <a:schemeClr val="hlink"/>
                </a:solidFill>
              </a:rPr>
              <a:t>Molekul DNA membawa informasi hereditas dari sel dan komponen protein (molekul2 histon) dari  kromosom  mempunyai fungsi penting  dalam pengemasan dan pengontrolan molekul DNA yang sangat panjang sehingga dapat muat di dalam nukleus dan mudah diakses ketika </a:t>
            </a:r>
            <a:r>
              <a:rPr lang="id-ID" sz="2000" smtClean="0">
                <a:solidFill>
                  <a:schemeClr val="hlink"/>
                </a:solidFill>
              </a:rPr>
              <a:t>d</a:t>
            </a:r>
            <a:r>
              <a:rPr lang="en-US" sz="2000" smtClean="0">
                <a:solidFill>
                  <a:schemeClr val="hlink"/>
                </a:solidFill>
              </a:rPr>
              <a:t>ibutuhkan</a:t>
            </a:r>
          </a:p>
          <a:p>
            <a:pPr eaLnBrk="1" hangingPunct="1"/>
            <a:r>
              <a:rPr lang="en-US" sz="2000" smtClean="0">
                <a:solidFill>
                  <a:schemeClr val="hlink"/>
                </a:solidFill>
              </a:rPr>
              <a:t>Selama reproduksi, jumlah kromosom haploid, dan material genetik hanya separ</a:t>
            </a:r>
            <a:r>
              <a:rPr lang="id-ID" sz="2000" smtClean="0">
                <a:solidFill>
                  <a:schemeClr val="hlink"/>
                </a:solidFill>
              </a:rPr>
              <a:t>o</a:t>
            </a:r>
            <a:r>
              <a:rPr lang="en-US" sz="2000" smtClean="0">
                <a:solidFill>
                  <a:schemeClr val="hlink"/>
                </a:solidFill>
              </a:rPr>
              <a:t>h dari masing2 parental (GENOM) </a:t>
            </a:r>
          </a:p>
        </p:txBody>
      </p:sp>
      <p:pic>
        <p:nvPicPr>
          <p:cNvPr id="130052" name="Picture 4" descr="dna padat"/>
          <p:cNvPicPr>
            <a:picLocks noChangeAspect="1" noChangeArrowheads="1"/>
          </p:cNvPicPr>
          <p:nvPr/>
        </p:nvPicPr>
        <p:blipFill>
          <a:blip r:embed="rId3" cstate="print"/>
          <a:srcRect/>
          <a:stretch>
            <a:fillRect/>
          </a:stretch>
        </p:blipFill>
        <p:spPr bwMode="auto">
          <a:xfrm>
            <a:off x="0" y="0"/>
            <a:ext cx="9144000" cy="3048000"/>
          </a:xfrm>
          <a:prstGeom prst="rect">
            <a:avLst/>
          </a:prstGeom>
          <a:solidFill>
            <a:srgbClr val="FFFF00"/>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wipe(down)">
                                      <p:cBhvr>
                                        <p:cTn id="7" dur="500"/>
                                        <p:tgtEl>
                                          <p:spTgt spid="13005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0051">
                                            <p:txEl>
                                              <p:pRg st="0" end="0"/>
                                            </p:txEl>
                                          </p:spTgt>
                                        </p:tgtEl>
                                        <p:attrNameLst>
                                          <p:attrName>style.visibility</p:attrName>
                                        </p:attrNameLst>
                                      </p:cBhvr>
                                      <p:to>
                                        <p:strVal val="visible"/>
                                      </p:to>
                                    </p:set>
                                    <p:animEffect transition="in" filter="checkerboard(across)">
                                      <p:cBhvr>
                                        <p:cTn id="12" dur="500"/>
                                        <p:tgtEl>
                                          <p:spTgt spid="130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0051">
                                            <p:txEl>
                                              <p:pRg st="1" end="1"/>
                                            </p:txEl>
                                          </p:spTgt>
                                        </p:tgtEl>
                                        <p:attrNameLst>
                                          <p:attrName>style.visibility</p:attrName>
                                        </p:attrNameLst>
                                      </p:cBhvr>
                                      <p:to>
                                        <p:strVal val="visible"/>
                                      </p:to>
                                    </p:set>
                                    <p:animEffect transition="in" filter="checkerboard(across)">
                                      <p:cBhvr>
                                        <p:cTn id="17" dur="500"/>
                                        <p:tgtEl>
                                          <p:spTgt spid="130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0051">
                                            <p:txEl>
                                              <p:pRg st="2" end="2"/>
                                            </p:txEl>
                                          </p:spTgt>
                                        </p:tgtEl>
                                        <p:attrNameLst>
                                          <p:attrName>style.visibility</p:attrName>
                                        </p:attrNameLst>
                                      </p:cBhvr>
                                      <p:to>
                                        <p:strVal val="visible"/>
                                      </p:to>
                                    </p:set>
                                    <p:animEffect transition="in" filter="checkerboard(across)">
                                      <p:cBhvr>
                                        <p:cTn id="22" dur="5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457200"/>
            <a:ext cx="6096000" cy="533400"/>
          </a:xfrm>
        </p:spPr>
        <p:txBody>
          <a:bodyPr>
            <a:normAutofit fontScale="90000"/>
          </a:bodyPr>
          <a:lstStyle/>
          <a:p>
            <a:pPr eaLnBrk="1" hangingPunct="1"/>
            <a:r>
              <a:rPr lang="en-US" sz="3200" smtClean="0">
                <a:solidFill>
                  <a:srgbClr val="CC00CC"/>
                </a:solidFill>
                <a:latin typeface="Rockwell" pitchFamily="18" charset="0"/>
              </a:rPr>
              <a:t>Struktur DNA</a:t>
            </a:r>
          </a:p>
        </p:txBody>
      </p:sp>
      <p:sp>
        <p:nvSpPr>
          <p:cNvPr id="133123" name="Rectangle 3"/>
          <p:cNvSpPr>
            <a:spLocks noGrp="1" noChangeArrowheads="1"/>
          </p:cNvSpPr>
          <p:nvPr>
            <p:ph type="body" idx="1"/>
          </p:nvPr>
        </p:nvSpPr>
        <p:spPr>
          <a:xfrm>
            <a:off x="381000" y="1143000"/>
            <a:ext cx="8458200" cy="5105400"/>
          </a:xfrm>
        </p:spPr>
        <p:txBody>
          <a:bodyPr/>
          <a:lstStyle/>
          <a:p>
            <a:pPr eaLnBrk="1" hangingPunct="1"/>
            <a:r>
              <a:rPr lang="en-US" smtClean="0"/>
              <a:t> </a:t>
            </a:r>
            <a:r>
              <a:rPr lang="en-US" sz="2400" b="1" smtClean="0">
                <a:solidFill>
                  <a:srgbClr val="CC0000"/>
                </a:solidFill>
              </a:rPr>
              <a:t>Model double heliks DNA</a:t>
            </a:r>
            <a:r>
              <a:rPr lang="en-US" sz="2400" smtClean="0">
                <a:solidFill>
                  <a:schemeClr val="accent2"/>
                </a:solidFill>
              </a:rPr>
              <a:t> J. Watson &amp; F. Crick berdasar:</a:t>
            </a:r>
          </a:p>
          <a:p>
            <a:pPr eaLnBrk="1" hangingPunct="1">
              <a:buFont typeface="Wingdings" pitchFamily="2" charset="2"/>
              <a:buNone/>
            </a:pPr>
            <a:r>
              <a:rPr lang="en-US" sz="2400" smtClean="0">
                <a:solidFill>
                  <a:schemeClr val="accent2"/>
                </a:solidFill>
              </a:rPr>
              <a:t>	1. Penemuan struktur asam nuklet (Pauling dan Corey)</a:t>
            </a:r>
          </a:p>
          <a:p>
            <a:pPr eaLnBrk="1" hangingPunct="1">
              <a:buFont typeface="Wingdings" pitchFamily="2" charset="2"/>
              <a:buNone/>
            </a:pPr>
            <a:r>
              <a:rPr lang="en-US" sz="2400" smtClean="0">
                <a:solidFill>
                  <a:schemeClr val="accent2"/>
                </a:solidFill>
              </a:rPr>
              <a:t>	2. Pola difraksi DNA (single-crystal X-ray analysis (Wilkins    &amp; Franklin)</a:t>
            </a:r>
          </a:p>
          <a:p>
            <a:pPr eaLnBrk="1" hangingPunct="1">
              <a:buFont typeface="Wingdings" pitchFamily="2" charset="2"/>
              <a:buNone/>
            </a:pPr>
            <a:r>
              <a:rPr lang="en-US" sz="2400" smtClean="0">
                <a:solidFill>
                  <a:schemeClr val="accent2"/>
                </a:solidFill>
              </a:rPr>
              <a:t>	3. Pola perbandingan jumlah A-T, G-C (1 : 1) – Chargaff </a:t>
            </a:r>
          </a:p>
          <a:p>
            <a:pPr eaLnBrk="1" hangingPunct="1">
              <a:buFont typeface="Wingdings" pitchFamily="2" charset="2"/>
              <a:buNone/>
            </a:pPr>
            <a:r>
              <a:rPr lang="en-US" sz="2400" smtClean="0">
                <a:solidFill>
                  <a:schemeClr val="accent2"/>
                </a:solidFill>
              </a:rPr>
              <a:t>			</a:t>
            </a:r>
            <a:r>
              <a:rPr lang="en-US" sz="2400" b="1" smtClean="0">
                <a:solidFill>
                  <a:srgbClr val="006600"/>
                </a:solidFill>
              </a:rPr>
              <a:t>Hukum Ekuivalen Chargaff</a:t>
            </a:r>
            <a:r>
              <a:rPr lang="en-US" sz="2400" smtClean="0">
                <a:solidFill>
                  <a:schemeClr val="accent2"/>
                </a:solidFill>
              </a:rPr>
              <a:t> </a:t>
            </a:r>
          </a:p>
          <a:p>
            <a:pPr eaLnBrk="1" hangingPunct="1">
              <a:buFont typeface="Wingdings" pitchFamily="2" charset="2"/>
              <a:buNone/>
            </a:pPr>
            <a:r>
              <a:rPr lang="en-US" sz="2400" smtClean="0">
                <a:solidFill>
                  <a:schemeClr val="accent2"/>
                </a:solidFill>
              </a:rPr>
              <a:t>		a. Jumlah PURIN = PIRIMIDIN</a:t>
            </a:r>
          </a:p>
          <a:p>
            <a:pPr eaLnBrk="1" hangingPunct="1">
              <a:buFont typeface="Wingdings" pitchFamily="2" charset="2"/>
              <a:buNone/>
            </a:pPr>
            <a:r>
              <a:rPr lang="en-US" sz="2400" smtClean="0">
                <a:solidFill>
                  <a:schemeClr val="accent2"/>
                </a:solidFill>
              </a:rPr>
              <a:t>		b. Banyaknya ADENIN = TIMIN, jumlah GLISIN = 		SITOSIN</a:t>
            </a:r>
          </a:p>
          <a:p>
            <a:pPr eaLnBrk="1" hangingPunct="1">
              <a:buFont typeface="Wingdings" pitchFamily="2" charset="2"/>
              <a:buChar char="q"/>
            </a:pPr>
            <a:r>
              <a:rPr lang="en-US" sz="2400" smtClean="0">
                <a:solidFill>
                  <a:schemeClr val="accent2"/>
                </a:solidFill>
              </a:rPr>
              <a:t>DNA terbentuk dari 4 tipe nukleotida yang berikatan secara kovalen</a:t>
            </a:r>
          </a:p>
        </p:txBody>
      </p:sp>
      <p:sp>
        <p:nvSpPr>
          <p:cNvPr id="13316" name="AutoShape 4"/>
          <p:cNvSpPr>
            <a:spLocks noChangeArrowheads="1"/>
          </p:cNvSpPr>
          <p:nvPr/>
        </p:nvSpPr>
        <p:spPr bwMode="auto">
          <a:xfrm>
            <a:off x="1403648" y="3501008"/>
            <a:ext cx="457200" cy="228600"/>
          </a:xfrm>
          <a:prstGeom prst="rightArrow">
            <a:avLst>
              <a:gd name="adj1" fmla="val 50000"/>
              <a:gd name="adj2" fmla="val 50000"/>
            </a:avLst>
          </a:prstGeom>
          <a:solidFill>
            <a:srgbClr val="CC0000"/>
          </a:solidFill>
          <a:ln w="9525">
            <a:solidFill>
              <a:schemeClr val="tx1"/>
            </a:solidFill>
            <a:miter lim="800000"/>
            <a:headEnd/>
            <a:tailEnd/>
          </a:ln>
        </p:spPr>
        <p:txBody>
          <a:bodyPr wrap="none" anchor="ct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22"/>
                                        </p:tgtEl>
                                        <p:attrNameLst>
                                          <p:attrName>style.visibility</p:attrName>
                                        </p:attrNameLst>
                                      </p:cBhvr>
                                      <p:to>
                                        <p:strVal val="visible"/>
                                      </p:to>
                                    </p:set>
                                    <p:anim calcmode="discrete" valueType="clr">
                                      <p:cBhvr override="childStyle">
                                        <p:cTn id="7" dur="80"/>
                                        <p:tgtEl>
                                          <p:spTgt spid="1331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22"/>
                                        </p:tgtEl>
                                        <p:attrNameLst>
                                          <p:attrName>fillcolor</p:attrName>
                                        </p:attrNameLst>
                                      </p:cBhvr>
                                      <p:tavLst>
                                        <p:tav tm="0">
                                          <p:val>
                                            <p:clrVal>
                                              <a:schemeClr val="accent2"/>
                                            </p:clrVal>
                                          </p:val>
                                        </p:tav>
                                        <p:tav tm="50000">
                                          <p:val>
                                            <p:clrVal>
                                              <a:schemeClr val="hlink"/>
                                            </p:clrVal>
                                          </p:val>
                                        </p:tav>
                                      </p:tavLst>
                                    </p:anim>
                                    <p:set>
                                      <p:cBhvr>
                                        <p:cTn id="9" dur="80"/>
                                        <p:tgtEl>
                                          <p:spTgt spid="13312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3123">
                                            <p:txEl>
                                              <p:pRg st="0" end="0"/>
                                            </p:txEl>
                                          </p:spTgt>
                                        </p:tgtEl>
                                        <p:attrNameLst>
                                          <p:attrName>style.visibility</p:attrName>
                                        </p:attrNameLst>
                                      </p:cBhvr>
                                      <p:to>
                                        <p:strVal val="visible"/>
                                      </p:to>
                                    </p:set>
                                    <p:animEffect transition="in" filter="randombar(horizontal)">
                                      <p:cBhvr>
                                        <p:cTn id="14" dur="500"/>
                                        <p:tgtEl>
                                          <p:spTgt spid="13312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33123">
                                            <p:txEl>
                                              <p:pRg st="1" end="1"/>
                                            </p:txEl>
                                          </p:spTgt>
                                        </p:tgtEl>
                                        <p:attrNameLst>
                                          <p:attrName>style.visibility</p:attrName>
                                        </p:attrNameLst>
                                      </p:cBhvr>
                                      <p:to>
                                        <p:strVal val="visible"/>
                                      </p:to>
                                    </p:set>
                                    <p:animEffect transition="in" filter="randombar(horizontal)">
                                      <p:cBhvr>
                                        <p:cTn id="19" dur="500"/>
                                        <p:tgtEl>
                                          <p:spTgt spid="13312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3123">
                                            <p:txEl>
                                              <p:pRg st="2" end="2"/>
                                            </p:txEl>
                                          </p:spTgt>
                                        </p:tgtEl>
                                        <p:attrNameLst>
                                          <p:attrName>style.visibility</p:attrName>
                                        </p:attrNameLst>
                                      </p:cBhvr>
                                      <p:to>
                                        <p:strVal val="visible"/>
                                      </p:to>
                                    </p:set>
                                    <p:animEffect transition="in" filter="randombar(horizontal)">
                                      <p:cBhvr>
                                        <p:cTn id="24" dur="500"/>
                                        <p:tgtEl>
                                          <p:spTgt spid="13312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33123">
                                            <p:txEl>
                                              <p:pRg st="3" end="3"/>
                                            </p:txEl>
                                          </p:spTgt>
                                        </p:tgtEl>
                                        <p:attrNameLst>
                                          <p:attrName>style.visibility</p:attrName>
                                        </p:attrNameLst>
                                      </p:cBhvr>
                                      <p:to>
                                        <p:strVal val="visible"/>
                                      </p:to>
                                    </p:set>
                                    <p:animEffect transition="in" filter="randombar(horizontal)">
                                      <p:cBhvr>
                                        <p:cTn id="29" dur="500"/>
                                        <p:tgtEl>
                                          <p:spTgt spid="13312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33123">
                                            <p:txEl>
                                              <p:pRg st="4" end="4"/>
                                            </p:txEl>
                                          </p:spTgt>
                                        </p:tgtEl>
                                        <p:attrNameLst>
                                          <p:attrName>style.visibility</p:attrName>
                                        </p:attrNameLst>
                                      </p:cBhvr>
                                      <p:to>
                                        <p:strVal val="visible"/>
                                      </p:to>
                                    </p:set>
                                    <p:animEffect transition="in" filter="randombar(horizontal)">
                                      <p:cBhvr>
                                        <p:cTn id="34" dur="500"/>
                                        <p:tgtEl>
                                          <p:spTgt spid="13312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33123">
                                            <p:txEl>
                                              <p:pRg st="5" end="5"/>
                                            </p:txEl>
                                          </p:spTgt>
                                        </p:tgtEl>
                                        <p:attrNameLst>
                                          <p:attrName>style.visibility</p:attrName>
                                        </p:attrNameLst>
                                      </p:cBhvr>
                                      <p:to>
                                        <p:strVal val="visible"/>
                                      </p:to>
                                    </p:set>
                                    <p:animEffect transition="in" filter="randombar(horizontal)">
                                      <p:cBhvr>
                                        <p:cTn id="39" dur="500"/>
                                        <p:tgtEl>
                                          <p:spTgt spid="13312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33123">
                                            <p:txEl>
                                              <p:pRg st="6" end="6"/>
                                            </p:txEl>
                                          </p:spTgt>
                                        </p:tgtEl>
                                        <p:attrNameLst>
                                          <p:attrName>style.visibility</p:attrName>
                                        </p:attrNameLst>
                                      </p:cBhvr>
                                      <p:to>
                                        <p:strVal val="visible"/>
                                      </p:to>
                                    </p:set>
                                    <p:animEffect transition="in" filter="randombar(horizontal)">
                                      <p:cBhvr>
                                        <p:cTn id="44" dur="500"/>
                                        <p:tgtEl>
                                          <p:spTgt spid="13312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33123">
                                            <p:txEl>
                                              <p:pRg st="7" end="7"/>
                                            </p:txEl>
                                          </p:spTgt>
                                        </p:tgtEl>
                                        <p:attrNameLst>
                                          <p:attrName>style.visibility</p:attrName>
                                        </p:attrNameLst>
                                      </p:cBhvr>
                                      <p:to>
                                        <p:strVal val="visible"/>
                                      </p:to>
                                    </p:set>
                                    <p:animEffect transition="in" filter="randombar(horizontal)">
                                      <p:cBhvr>
                                        <p:cTn id="49" dur="500"/>
                                        <p:tgtEl>
                                          <p:spTgt spid="133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MORFOLOGI DNA</a:t>
            </a:r>
            <a:endParaRPr lang="id-ID" dirty="0"/>
          </a:p>
        </p:txBody>
      </p:sp>
      <p:sp>
        <p:nvSpPr>
          <p:cNvPr id="3" name="Content Placeholder 2"/>
          <p:cNvSpPr>
            <a:spLocks noGrp="1"/>
          </p:cNvSpPr>
          <p:nvPr>
            <p:ph idx="1"/>
          </p:nvPr>
        </p:nvSpPr>
        <p:spPr/>
        <p:txBody>
          <a:bodyPr/>
          <a:lstStyle/>
          <a:p>
            <a:r>
              <a:rPr lang="id-ID" dirty="0" smtClean="0"/>
              <a:t>Terdiri dari sel sel dng nukleus sejati mempunyai btk sbg benang lurus dan tdk bercabang.</a:t>
            </a:r>
          </a:p>
          <a:p>
            <a:r>
              <a:rPr lang="id-ID" dirty="0" smtClean="0"/>
              <a:t>Ukuran mol DNA berbeda beda dari satu spesies ke spesies lainnya</a:t>
            </a:r>
          </a:p>
          <a:p>
            <a:r>
              <a:rPr lang="id-ID" dirty="0" smtClean="0"/>
              <a:t>Pada mitokondria mol DNA berukuran 5µ, pd sel bakteri 1,4mm</a:t>
            </a:r>
          </a:p>
          <a:p>
            <a:r>
              <a:rPr lang="id-ID" dirty="0" smtClean="0"/>
              <a:t>Sel sel berinti sejati berukuran 50-60 µ</a:t>
            </a:r>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SUSUNAN KIMIA DNA</a:t>
            </a:r>
            <a:endParaRPr lang="id-ID" dirty="0"/>
          </a:p>
        </p:txBody>
      </p:sp>
      <p:sp>
        <p:nvSpPr>
          <p:cNvPr id="3" name="Content Placeholder 2"/>
          <p:cNvSpPr>
            <a:spLocks noGrp="1"/>
          </p:cNvSpPr>
          <p:nvPr>
            <p:ph idx="1"/>
          </p:nvPr>
        </p:nvSpPr>
        <p:spPr>
          <a:xfrm>
            <a:off x="714348" y="1447800"/>
            <a:ext cx="8219340" cy="4800600"/>
          </a:xfrm>
        </p:spPr>
        <p:txBody>
          <a:bodyPr/>
          <a:lstStyle/>
          <a:p>
            <a:pPr>
              <a:buNone/>
            </a:pPr>
            <a:r>
              <a:rPr lang="id-ID" dirty="0" smtClean="0"/>
              <a:t>DNA merupakan susunan makromolekuler yang komplek, terdiri 3 macam mol :</a:t>
            </a:r>
          </a:p>
          <a:p>
            <a:r>
              <a:rPr lang="id-ID" dirty="0" smtClean="0"/>
              <a:t>1. 	GULA PENTOSA</a:t>
            </a:r>
          </a:p>
          <a:p>
            <a:r>
              <a:rPr lang="id-ID" dirty="0" smtClean="0"/>
              <a:t>2. 	ASAM PHOSPHAT</a:t>
            </a:r>
          </a:p>
          <a:p>
            <a:r>
              <a:rPr lang="id-ID" dirty="0" smtClean="0"/>
              <a:t>3. 	BASA NITROGEN</a:t>
            </a:r>
          </a:p>
          <a:p>
            <a:pPr>
              <a:buNone/>
            </a:pPr>
            <a:r>
              <a:rPr lang="id-ID" dirty="0" smtClean="0"/>
              <a:t>		- Pirimidin = Sitosin (S) dan Timin (T)</a:t>
            </a:r>
          </a:p>
          <a:p>
            <a:pPr>
              <a:buNone/>
            </a:pPr>
            <a:r>
              <a:rPr lang="id-ID" dirty="0" smtClean="0"/>
              <a:t>		- Purin = Adenin (A) dan Guanin (G) </a:t>
            </a:r>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PERTIMBANGAN Watson dan Crick Ttg Model Molekul DNA </a:t>
            </a:r>
            <a:endParaRPr lang="id-ID" dirty="0"/>
          </a:p>
        </p:txBody>
      </p:sp>
      <p:sp>
        <p:nvSpPr>
          <p:cNvPr id="3" name="Content Placeholder 2"/>
          <p:cNvSpPr>
            <a:spLocks noGrp="1"/>
          </p:cNvSpPr>
          <p:nvPr>
            <p:ph idx="1"/>
          </p:nvPr>
        </p:nvSpPr>
        <p:spPr/>
        <p:txBody>
          <a:bodyPr>
            <a:normAutofit fontScale="92500"/>
          </a:bodyPr>
          <a:lstStyle/>
          <a:p>
            <a:pPr marL="514350" indent="-514350">
              <a:buAutoNum type="arabicPeriod"/>
            </a:pPr>
            <a:r>
              <a:rPr lang="id-ID" dirty="0" smtClean="0"/>
              <a:t>Deretan polinukleotida DNA mempunyai btk seperti spiral teratur</a:t>
            </a:r>
          </a:p>
          <a:p>
            <a:pPr marL="514350" indent="-514350">
              <a:buAutoNum type="arabicPeriod"/>
            </a:pPr>
            <a:r>
              <a:rPr lang="id-ID" dirty="0" smtClean="0"/>
              <a:t>Spiral memp diameter kira kira 20Aᵒ dan lebar spiral itu tetap</a:t>
            </a:r>
          </a:p>
          <a:p>
            <a:pPr marL="514350" indent="-514350">
              <a:buAutoNum type="arabicPeriod"/>
            </a:pPr>
            <a:r>
              <a:rPr lang="id-ID" dirty="0" smtClean="0"/>
              <a:t>Spiral memp satu putaran lengkap setiap 34Aᵒ  dan karena jarak internukleotida 3,4Aᵒ maka tiap putaran lengkap terdiri dari 10 nukleotida</a:t>
            </a:r>
          </a:p>
          <a:p>
            <a:pPr marL="514350" indent="-514350">
              <a:buAutoNum type="arabicPeriod"/>
            </a:pPr>
            <a:r>
              <a:rPr lang="id-ID" dirty="0" smtClean="0"/>
              <a:t>Spiral DNA duplex yg mengande dua deretan polinukleotida </a:t>
            </a:r>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fontScale="90000"/>
          </a:bodyPr>
          <a:lstStyle/>
          <a:p>
            <a:r>
              <a:rPr lang="id-ID" dirty="0" smtClean="0"/>
              <a:t>MODEL STRUKTUR DNA  MENURUT Watson dan Crick </a:t>
            </a:r>
            <a:endParaRPr lang="id-ID" dirty="0"/>
          </a:p>
        </p:txBody>
      </p:sp>
      <p:sp>
        <p:nvSpPr>
          <p:cNvPr id="3" name="Content Placeholder 2"/>
          <p:cNvSpPr>
            <a:spLocks noGrp="1"/>
          </p:cNvSpPr>
          <p:nvPr>
            <p:ph idx="1"/>
          </p:nvPr>
        </p:nvSpPr>
        <p:spPr/>
        <p:txBody>
          <a:bodyPr>
            <a:normAutofit lnSpcReduction="10000"/>
          </a:bodyPr>
          <a:lstStyle/>
          <a:p>
            <a:r>
              <a:rPr lang="id-ID" dirty="0" smtClean="0"/>
              <a:t>Double helix : dua pita spiral yg saling berpilin</a:t>
            </a:r>
          </a:p>
          <a:p>
            <a:r>
              <a:rPr lang="id-ID" dirty="0" smtClean="0"/>
              <a:t>Di bagian luar terdpt deretan gula pospat yg membtk tulang punggung, di bagian dlm terdpt basa purin dan pirimidin</a:t>
            </a:r>
          </a:p>
          <a:p>
            <a:r>
              <a:rPr lang="id-ID" dirty="0" smtClean="0"/>
              <a:t>Dua polinukleotida yg berhadapan dihub atom Hidrogen. A berpasangan T, dihub 2 atom H, G berpasangan S dihub 3 atom H.</a:t>
            </a:r>
          </a:p>
          <a:p>
            <a:r>
              <a:rPr lang="id-ID" dirty="0" smtClean="0"/>
              <a:t>Dua deretan nukleotida komplementer satu dng yg lainnya.</a:t>
            </a:r>
            <a:endParaRPr lang="id-ID"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p:cNvPicPr>
            <a:picLocks noChangeAspect="1" noChangeArrowheads="1"/>
          </p:cNvPicPr>
          <p:nvPr/>
        </p:nvPicPr>
        <p:blipFill>
          <a:blip r:embed="rId3" cstate="print"/>
          <a:srcRect/>
          <a:stretch>
            <a:fillRect/>
          </a:stretch>
        </p:blipFill>
        <p:spPr bwMode="auto">
          <a:xfrm>
            <a:off x="0" y="0"/>
            <a:ext cx="9144000" cy="6629400"/>
          </a:xfrm>
          <a:prstGeom prst="rect">
            <a:avLst/>
          </a:prstGeom>
          <a:solidFill>
            <a:srgbClr val="66FFFF"/>
          </a:solidFill>
          <a:ln w="9525">
            <a:noFill/>
            <a:miter lim="800000"/>
            <a:headEnd/>
            <a:tailEnd/>
          </a:ln>
        </p:spPr>
      </p:pic>
      <p:sp>
        <p:nvSpPr>
          <p:cNvPr id="16387" name="Text Box 6"/>
          <p:cNvSpPr txBox="1">
            <a:spLocks noChangeArrowheads="1"/>
          </p:cNvSpPr>
          <p:nvPr/>
        </p:nvSpPr>
        <p:spPr bwMode="auto">
          <a:xfrm>
            <a:off x="0" y="6300788"/>
            <a:ext cx="8991600" cy="457200"/>
          </a:xfrm>
          <a:prstGeom prst="rect">
            <a:avLst/>
          </a:prstGeom>
          <a:noFill/>
          <a:ln w="9525">
            <a:noFill/>
            <a:miter lim="800000"/>
            <a:headEnd/>
            <a:tailEnd/>
          </a:ln>
        </p:spPr>
        <p:txBody>
          <a:bodyPr>
            <a:spAutoFit/>
          </a:bodyPr>
          <a:lstStyle/>
          <a:p>
            <a:pPr>
              <a:spcBef>
                <a:spcPct val="50000"/>
              </a:spcBef>
            </a:pPr>
            <a:endParaRPr lang="en-US"/>
          </a:p>
        </p:txBody>
      </p:sp>
      <p:sp>
        <p:nvSpPr>
          <p:cNvPr id="16388" name="Text Box 7"/>
          <p:cNvSpPr txBox="1">
            <a:spLocks noChangeArrowheads="1"/>
          </p:cNvSpPr>
          <p:nvPr/>
        </p:nvSpPr>
        <p:spPr bwMode="auto">
          <a:xfrm>
            <a:off x="0" y="6400800"/>
            <a:ext cx="9144000" cy="346075"/>
          </a:xfrm>
          <a:prstGeom prst="rect">
            <a:avLst/>
          </a:prstGeom>
          <a:solidFill>
            <a:srgbClr val="66FFFF"/>
          </a:solidFill>
          <a:ln w="9525">
            <a:solidFill>
              <a:srgbClr val="66FFFF"/>
            </a:solidFill>
            <a:miter lim="800000"/>
            <a:headEnd/>
            <a:tailEnd/>
          </a:ln>
        </p:spPr>
        <p:txBody>
          <a:bodyPr>
            <a:spAutoFit/>
          </a:bodyPr>
          <a:lstStyle/>
          <a:p>
            <a:pPr>
              <a:spcBef>
                <a:spcPct val="50000"/>
              </a:spcBef>
            </a:pPr>
            <a:r>
              <a:rPr lang="en-US" sz="1600">
                <a:solidFill>
                  <a:srgbClr val="3333FF"/>
                </a:solidFill>
                <a:latin typeface="Arial" charset="0"/>
              </a:rPr>
              <a:t>Struktur dsDNA secara skematik dari gula phosphat sebagai tulang punggung dari basa nukleotida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6196"/>
                                        </p:tgtEl>
                                        <p:attrNameLst>
                                          <p:attrName>style.visibility</p:attrName>
                                        </p:attrNameLst>
                                      </p:cBhvr>
                                      <p:to>
                                        <p:strVal val="visible"/>
                                      </p:to>
                                    </p:set>
                                    <p:anim to="" calcmode="lin" valueType="num">
                                      <p:cBhvr>
                                        <p:cTn id="7" dur="1" fill="hold"/>
                                        <p:tgtEl>
                                          <p:spTgt spid="13619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9" name="Picture 5"/>
          <p:cNvPicPr>
            <a:picLocks noChangeAspect="1" noChangeArrowheads="1"/>
          </p:cNvPicPr>
          <p:nvPr/>
        </p:nvPicPr>
        <p:blipFill>
          <a:blip r:embed="rId3" cstate="print"/>
          <a:srcRect/>
          <a:stretch>
            <a:fillRect/>
          </a:stretch>
        </p:blipFill>
        <p:spPr bwMode="auto">
          <a:xfrm>
            <a:off x="0" y="-38100"/>
            <a:ext cx="5796136" cy="6858000"/>
          </a:xfrm>
          <a:prstGeom prst="rect">
            <a:avLst/>
          </a:prstGeom>
          <a:noFill/>
          <a:ln w="9525">
            <a:noFill/>
            <a:miter lim="800000"/>
            <a:headEnd/>
            <a:tailEnd/>
          </a:ln>
        </p:spPr>
      </p:pic>
      <p:sp>
        <p:nvSpPr>
          <p:cNvPr id="139272" name="Rectangle 8"/>
          <p:cNvSpPr>
            <a:spLocks noGrp="1" noChangeArrowheads="1"/>
          </p:cNvSpPr>
          <p:nvPr>
            <p:ph type="body" sz="half" idx="2"/>
          </p:nvPr>
        </p:nvSpPr>
        <p:spPr>
          <a:xfrm>
            <a:off x="5724128" y="0"/>
            <a:ext cx="3419872" cy="6858000"/>
          </a:xfrm>
          <a:solidFill>
            <a:schemeClr val="accent5">
              <a:lumMod val="60000"/>
              <a:lumOff val="40000"/>
            </a:schemeClr>
          </a:solidFill>
        </p:spPr>
        <p:txBody>
          <a:bodyPr/>
          <a:lstStyle/>
          <a:p>
            <a:pPr eaLnBrk="1" hangingPunct="1"/>
            <a:endParaRPr lang="en-US" sz="2400" dirty="0" smtClean="0">
              <a:solidFill>
                <a:srgbClr val="3333FF"/>
              </a:solidFill>
            </a:endParaRPr>
          </a:p>
          <a:p>
            <a:pPr eaLnBrk="1" hangingPunct="1"/>
            <a:endParaRPr lang="en-US" sz="2400" dirty="0" smtClean="0">
              <a:solidFill>
                <a:srgbClr val="3333FF"/>
              </a:solidFill>
            </a:endParaRPr>
          </a:p>
          <a:p>
            <a:pPr eaLnBrk="1" hangingPunct="1"/>
            <a:endParaRPr lang="en-US" sz="2400" dirty="0" smtClean="0">
              <a:solidFill>
                <a:srgbClr val="3333FF"/>
              </a:solidFill>
            </a:endParaRPr>
          </a:p>
          <a:p>
            <a:pPr eaLnBrk="1" hangingPunct="1"/>
            <a:endParaRPr lang="en-US" sz="2400" dirty="0" smtClean="0">
              <a:solidFill>
                <a:srgbClr val="3333FF"/>
              </a:solidFill>
            </a:endParaRPr>
          </a:p>
          <a:p>
            <a:pPr eaLnBrk="1" hangingPunct="1"/>
            <a:endParaRPr lang="en-US" sz="2400" dirty="0" smtClean="0">
              <a:solidFill>
                <a:srgbClr val="3333FF"/>
              </a:solidFill>
            </a:endParaRPr>
          </a:p>
          <a:p>
            <a:pPr eaLnBrk="1" hangingPunct="1"/>
            <a:r>
              <a:rPr lang="en-US" sz="2400" dirty="0" err="1" smtClean="0"/>
              <a:t>Untuk</a:t>
            </a:r>
            <a:r>
              <a:rPr lang="en-US" sz="2400" dirty="0" smtClean="0"/>
              <a:t> </a:t>
            </a:r>
            <a:r>
              <a:rPr lang="en-US" sz="2400" dirty="0" err="1" smtClean="0"/>
              <a:t>memaksimumkan</a:t>
            </a:r>
            <a:r>
              <a:rPr lang="en-US" sz="2400" dirty="0" smtClean="0"/>
              <a:t> </a:t>
            </a:r>
            <a:r>
              <a:rPr lang="en-US" sz="2400" dirty="0" err="1" smtClean="0"/>
              <a:t>pengemasan</a:t>
            </a:r>
            <a:r>
              <a:rPr lang="en-US" sz="2400" dirty="0" smtClean="0"/>
              <a:t> </a:t>
            </a:r>
            <a:r>
              <a:rPr lang="en-US" sz="2400" dirty="0" err="1" smtClean="0"/>
              <a:t>pasangan</a:t>
            </a:r>
            <a:r>
              <a:rPr lang="en-US" sz="2400" dirty="0" smtClean="0"/>
              <a:t> </a:t>
            </a:r>
            <a:r>
              <a:rPr lang="en-US" sz="2400" dirty="0" err="1" smtClean="0"/>
              <a:t>basa</a:t>
            </a:r>
            <a:r>
              <a:rPr lang="en-US" sz="2400" dirty="0" smtClean="0"/>
              <a:t>, </a:t>
            </a:r>
            <a:r>
              <a:rPr lang="en-US" sz="2400" dirty="0" err="1" smtClean="0"/>
              <a:t>kedua</a:t>
            </a:r>
            <a:r>
              <a:rPr lang="en-US" sz="2400" dirty="0" smtClean="0"/>
              <a:t> </a:t>
            </a:r>
            <a:r>
              <a:rPr lang="en-US" sz="2400" dirty="0" err="1" smtClean="0"/>
              <a:t>tulang</a:t>
            </a:r>
            <a:r>
              <a:rPr lang="en-US" sz="2400" dirty="0" smtClean="0"/>
              <a:t> </a:t>
            </a:r>
            <a:r>
              <a:rPr lang="en-US" sz="2400" dirty="0" err="1" smtClean="0"/>
              <a:t>punggung</a:t>
            </a:r>
            <a:r>
              <a:rPr lang="en-US" sz="2400" dirty="0" smtClean="0"/>
              <a:t> </a:t>
            </a:r>
            <a:r>
              <a:rPr lang="en-US" sz="2400" dirty="0" err="1" smtClean="0"/>
              <a:t>berpilin</a:t>
            </a:r>
            <a:r>
              <a:rPr lang="en-US" sz="2400" dirty="0" smtClean="0"/>
              <a:t> </a:t>
            </a:r>
            <a:r>
              <a:rPr lang="en-US" sz="2400" dirty="0" err="1" smtClean="0"/>
              <a:t>membentuk</a:t>
            </a:r>
            <a:r>
              <a:rPr lang="en-US" sz="2400" dirty="0" smtClean="0"/>
              <a:t> double </a:t>
            </a:r>
            <a:r>
              <a:rPr lang="en-US" sz="2400" dirty="0" err="1" smtClean="0"/>
              <a:t>heliks</a:t>
            </a:r>
            <a:r>
              <a:rPr lang="en-US" sz="2400" dirty="0" smtClean="0"/>
              <a:t>, </a:t>
            </a:r>
            <a:r>
              <a:rPr lang="en-US" sz="2400" dirty="0" err="1" smtClean="0"/>
              <a:t>dengan</a:t>
            </a:r>
            <a:r>
              <a:rPr lang="en-US" sz="2400" dirty="0" smtClean="0"/>
              <a:t> </a:t>
            </a:r>
            <a:r>
              <a:rPr lang="en-US" sz="2400" dirty="0" err="1" smtClean="0"/>
              <a:t>satu</a:t>
            </a:r>
            <a:r>
              <a:rPr lang="en-US" sz="2400" dirty="0" smtClean="0"/>
              <a:t> </a:t>
            </a:r>
            <a:r>
              <a:rPr lang="en-US" sz="2400" dirty="0" err="1" smtClean="0"/>
              <a:t>putaran</a:t>
            </a:r>
            <a:r>
              <a:rPr lang="en-US" sz="2400" dirty="0" smtClean="0"/>
              <a:t> </a:t>
            </a:r>
            <a:r>
              <a:rPr lang="en-US" sz="2400" dirty="0" err="1" smtClean="0"/>
              <a:t>komplementer</a:t>
            </a:r>
            <a:r>
              <a:rPr lang="en-US" sz="2400" dirty="0" smtClean="0"/>
              <a:t> </a:t>
            </a:r>
            <a:r>
              <a:rPr lang="en-US" sz="2400" dirty="0" err="1" smtClean="0"/>
              <a:t>setiap</a:t>
            </a:r>
            <a:r>
              <a:rPr lang="en-US" sz="2400" dirty="0" smtClean="0"/>
              <a:t> 10 </a:t>
            </a:r>
            <a:r>
              <a:rPr lang="en-US" sz="2400" dirty="0" err="1" smtClean="0"/>
              <a:t>pasang</a:t>
            </a:r>
            <a:r>
              <a:rPr lang="en-US" sz="2400" dirty="0" smtClean="0"/>
              <a:t>  </a:t>
            </a:r>
            <a:r>
              <a:rPr lang="id-ID" sz="2400" dirty="0" smtClean="0"/>
              <a:t>b</a:t>
            </a:r>
            <a:r>
              <a:rPr lang="en-US" sz="2400" dirty="0" err="1" smtClean="0"/>
              <a:t>asa</a:t>
            </a:r>
            <a:endParaRPr lang="en-US" sz="2400" dirty="0" smtClean="0"/>
          </a:p>
        </p:txBody>
      </p:sp>
      <p:sp>
        <p:nvSpPr>
          <p:cNvPr id="18436" name="Text Box 9"/>
          <p:cNvSpPr txBox="1">
            <a:spLocks noChangeArrowheads="1"/>
          </p:cNvSpPr>
          <p:nvPr/>
        </p:nvSpPr>
        <p:spPr bwMode="auto">
          <a:xfrm>
            <a:off x="0" y="6400800"/>
            <a:ext cx="9144000" cy="457200"/>
          </a:xfrm>
          <a:prstGeom prst="rect">
            <a:avLst/>
          </a:prstGeom>
          <a:solidFill>
            <a:srgbClr val="FF9900"/>
          </a:solidFill>
          <a:ln w="9525">
            <a:noFill/>
            <a:miter lim="800000"/>
            <a:headEnd/>
            <a:tailEnd/>
          </a:ln>
        </p:spPr>
        <p:txBody>
          <a:bodyPr>
            <a:spAutoFit/>
          </a:bodyPr>
          <a:lstStyle/>
          <a:p>
            <a:pPr algn="ctr">
              <a:spcBef>
                <a:spcPct val="50000"/>
              </a:spcBef>
            </a:pPr>
            <a:r>
              <a:rPr lang="en-US">
                <a:solidFill>
                  <a:srgbClr val="FFFF00"/>
                </a:solidFill>
                <a:latin typeface="Arial" charset="0"/>
              </a:rPr>
              <a:t>Bentuk skematik double heliks DNA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wheel(4)">
                                      <p:cBhvr>
                                        <p:cTn id="7" dur="2000"/>
                                        <p:tgtEl>
                                          <p:spTgt spid="13926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9272">
                                            <p:bg/>
                                          </p:spTgt>
                                        </p:tgtEl>
                                        <p:attrNameLst>
                                          <p:attrName>style.visibility</p:attrName>
                                        </p:attrNameLst>
                                      </p:cBhvr>
                                      <p:to>
                                        <p:strVal val="visible"/>
                                      </p:to>
                                    </p:set>
                                    <p:animEffect transition="in" filter="checkerboard(across)">
                                      <p:cBhvr>
                                        <p:cTn id="12" dur="500"/>
                                        <p:tgtEl>
                                          <p:spTgt spid="139272">
                                            <p:bg/>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9272">
                                            <p:txEl>
                                              <p:pRg st="5" end="5"/>
                                            </p:txEl>
                                          </p:spTgt>
                                        </p:tgtEl>
                                        <p:attrNameLst>
                                          <p:attrName>style.visibility</p:attrName>
                                        </p:attrNameLst>
                                      </p:cBhvr>
                                      <p:to>
                                        <p:strVal val="visible"/>
                                      </p:to>
                                    </p:set>
                                    <p:animEffect transition="in" filter="checkerboard(across)">
                                      <p:cBhvr>
                                        <p:cTn id="17" dur="500"/>
                                        <p:tgtEl>
                                          <p:spTgt spid="1392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0" name="Picture 4"/>
          <p:cNvPicPr>
            <a:picLocks noChangeAspect="1" noChangeArrowheads="1"/>
          </p:cNvPicPr>
          <p:nvPr/>
        </p:nvPicPr>
        <p:blipFill>
          <a:blip r:embed="rId3" cstate="print"/>
          <a:srcRect/>
          <a:stretch>
            <a:fillRect/>
          </a:stretch>
        </p:blipFill>
        <p:spPr bwMode="auto">
          <a:xfrm>
            <a:off x="228600" y="381000"/>
            <a:ext cx="8915400" cy="6153150"/>
          </a:xfrm>
          <a:prstGeom prst="rect">
            <a:avLst/>
          </a:prstGeom>
          <a:noFill/>
          <a:ln w="9525">
            <a:noFill/>
            <a:miter lim="800000"/>
            <a:headEnd/>
            <a:tailEnd/>
          </a:ln>
        </p:spPr>
      </p:pic>
      <p:sp>
        <p:nvSpPr>
          <p:cNvPr id="19459" name="Text Box 5"/>
          <p:cNvSpPr txBox="1">
            <a:spLocks noChangeArrowheads="1"/>
          </p:cNvSpPr>
          <p:nvPr/>
        </p:nvSpPr>
        <p:spPr bwMode="auto">
          <a:xfrm>
            <a:off x="0" y="6248400"/>
            <a:ext cx="9144000" cy="396875"/>
          </a:xfrm>
          <a:prstGeom prst="rect">
            <a:avLst/>
          </a:prstGeom>
          <a:solidFill>
            <a:srgbClr val="FFFF00"/>
          </a:solidFill>
          <a:ln w="9525">
            <a:noFill/>
            <a:miter lim="800000"/>
            <a:headEnd/>
            <a:tailEnd/>
          </a:ln>
        </p:spPr>
        <p:txBody>
          <a:bodyPr>
            <a:spAutoFit/>
          </a:bodyPr>
          <a:lstStyle/>
          <a:p>
            <a:pPr>
              <a:spcBef>
                <a:spcPct val="50000"/>
              </a:spcBef>
            </a:pPr>
            <a:r>
              <a:rPr lang="en-US" sz="2000">
                <a:solidFill>
                  <a:srgbClr val="3333FF"/>
                </a:solidFill>
                <a:latin typeface="Arial" charset="0"/>
              </a:rPr>
              <a:t>Jarak antara basa nukleotida dan lekukan minor dan major dari molekul dsDNA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42340"/>
                                        </p:tgtEl>
                                        <p:attrNameLst>
                                          <p:attrName>style.visibility</p:attrName>
                                        </p:attrNameLst>
                                      </p:cBhvr>
                                      <p:to>
                                        <p:strVal val="visible"/>
                                      </p:to>
                                    </p:set>
                                    <p:animEffect transition="in" filter="plus(in)">
                                      <p:cBhvr>
                                        <p:cTn id="7" dur="20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GEN ?</a:t>
            </a:r>
            <a:endParaRPr lang="id-ID" dirty="0"/>
          </a:p>
        </p:txBody>
      </p:sp>
      <p:sp>
        <p:nvSpPr>
          <p:cNvPr id="3" name="Content Placeholder 2"/>
          <p:cNvSpPr>
            <a:spLocks noGrp="1"/>
          </p:cNvSpPr>
          <p:nvPr>
            <p:ph idx="1"/>
          </p:nvPr>
        </p:nvSpPr>
        <p:spPr/>
        <p:txBody>
          <a:bodyPr/>
          <a:lstStyle/>
          <a:p>
            <a:r>
              <a:rPr lang="id-ID" dirty="0" smtClean="0"/>
              <a:t>Molekul atau senyawa yang membawa materi/faktor genetik yang diwariskan secara temurun.</a:t>
            </a:r>
          </a:p>
          <a:p>
            <a:r>
              <a:rPr lang="id-ID" dirty="0" smtClean="0"/>
              <a:t>Penelitian lebih lanjut menunjukkan bahwa senyawa yang membawa keterangan/faktor genetik adl asam nukleat.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DENATURASI DAN RENATURASI DNA</a:t>
            </a:r>
            <a:endParaRPr lang="id-ID" dirty="0"/>
          </a:p>
        </p:txBody>
      </p:sp>
      <p:sp>
        <p:nvSpPr>
          <p:cNvPr id="3" name="Content Placeholder 2"/>
          <p:cNvSpPr>
            <a:spLocks noGrp="1"/>
          </p:cNvSpPr>
          <p:nvPr>
            <p:ph idx="1"/>
          </p:nvPr>
        </p:nvSpPr>
        <p:spPr>
          <a:xfrm>
            <a:off x="457200" y="1268760"/>
            <a:ext cx="8291264" cy="4857403"/>
          </a:xfrm>
        </p:spPr>
        <p:txBody>
          <a:bodyPr>
            <a:normAutofit/>
          </a:bodyPr>
          <a:lstStyle/>
          <a:p>
            <a:pPr algn="just"/>
            <a:r>
              <a:rPr lang="id-ID" dirty="0" smtClean="0"/>
              <a:t>Dlm mol DNA yg dihub atom H yg sangat lunak. Jika larutan yg mengand DNA dipanaskan atau pH rendah (asam) maka hub H akan labil dan putus. Dua pita spiral mol DNA akan membuka. Proses ini disbt </a:t>
            </a:r>
            <a:r>
              <a:rPr lang="id-ID" b="1" dirty="0" smtClean="0">
                <a:solidFill>
                  <a:srgbClr val="C00000"/>
                </a:solidFill>
              </a:rPr>
              <a:t>DENATURASI DNA.</a:t>
            </a:r>
          </a:p>
          <a:p>
            <a:pPr algn="just"/>
            <a:r>
              <a:rPr lang="id-ID" dirty="0" smtClean="0"/>
              <a:t> Jika larutan didinginkan atau dinetralisir, maka terbtklah pasangan basa kembali, Peristiwa </a:t>
            </a:r>
            <a:r>
              <a:rPr lang="id-ID" dirty="0" smtClean="0">
                <a:solidFill>
                  <a:srgbClr val="C00000"/>
                </a:solidFill>
              </a:rPr>
              <a:t>RENATURASI.</a:t>
            </a:r>
            <a:endParaRPr lang="id-ID"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id-ID" dirty="0" smtClean="0"/>
              <a:t>Replikasi DNA</a:t>
            </a:r>
            <a:endParaRPr lang="id-ID" dirty="0"/>
          </a:p>
        </p:txBody>
      </p:sp>
      <p:sp>
        <p:nvSpPr>
          <p:cNvPr id="3" name="Content Placeholder 2"/>
          <p:cNvSpPr>
            <a:spLocks noGrp="1"/>
          </p:cNvSpPr>
          <p:nvPr>
            <p:ph idx="1"/>
          </p:nvPr>
        </p:nvSpPr>
        <p:spPr>
          <a:xfrm>
            <a:off x="457200" y="1196752"/>
            <a:ext cx="8229600" cy="4929411"/>
          </a:xfrm>
        </p:spPr>
        <p:txBody>
          <a:bodyPr/>
          <a:lstStyle/>
          <a:p>
            <a:r>
              <a:rPr lang="id-ID" dirty="0" smtClean="0"/>
              <a:t>Sbg pembawa keterangan genetik, DNA memiliki 2 fungsi :</a:t>
            </a:r>
          </a:p>
          <a:p>
            <a:pPr marL="514350" indent="-514350">
              <a:buAutoNum type="arabicPeriod"/>
            </a:pPr>
            <a:r>
              <a:rPr lang="id-ID" dirty="0" smtClean="0"/>
              <a:t>Fungsi Heterokatalis yaitu DNA lgs dapat mensintesa molekul kimia lainnya (spt mensintesa RNA, protein dsb)</a:t>
            </a:r>
          </a:p>
          <a:p>
            <a:pPr marL="514350" indent="-514350">
              <a:buAutoNum type="arabicPeriod"/>
            </a:pPr>
            <a:r>
              <a:rPr lang="id-ID" dirty="0" smtClean="0"/>
              <a:t>Fungsi Autokatalis yaitu karena DNA mensintesa dirinya sendiri</a:t>
            </a:r>
          </a:p>
          <a:p>
            <a:pPr marL="514350" indent="-514350">
              <a:buNone/>
            </a:pPr>
            <a:r>
              <a:rPr lang="id-ID" dirty="0" smtClean="0"/>
              <a:t>Yg membantu replk DNA : enzim DNA polimerase</a:t>
            </a:r>
            <a:endParaRPr lang="id-ID"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REPLIKASI DNA</a:t>
            </a:r>
            <a:endParaRPr lang="id-ID" dirty="0"/>
          </a:p>
        </p:txBody>
      </p:sp>
      <p:sp>
        <p:nvSpPr>
          <p:cNvPr id="3" name="Content Placeholder 2"/>
          <p:cNvSpPr>
            <a:spLocks noGrp="1"/>
          </p:cNvSpPr>
          <p:nvPr>
            <p:ph idx="1"/>
          </p:nvPr>
        </p:nvSpPr>
        <p:spPr/>
        <p:txBody>
          <a:bodyPr/>
          <a:lstStyle/>
          <a:p>
            <a:r>
              <a:rPr lang="id-ID" dirty="0" smtClean="0"/>
              <a:t>Sebelum mekanisme replikasi DNA dapat dibuktikan secara eksperimental oleh Mattew Messelson dan ranklin Stahl pd thn 1958, ada 3 hipotesis yg berkembang mengenai replikasi DNA : </a:t>
            </a:r>
          </a:p>
          <a:p>
            <a:r>
              <a:rPr lang="id-ID" dirty="0" smtClean="0"/>
              <a:t>1. SEMI KONSERVATIF</a:t>
            </a:r>
          </a:p>
          <a:p>
            <a:r>
              <a:rPr lang="id-ID" dirty="0" smtClean="0"/>
              <a:t>2. KONSERVATIF</a:t>
            </a:r>
          </a:p>
          <a:p>
            <a:r>
              <a:rPr lang="id-ID" dirty="0" smtClean="0"/>
              <a:t>3. DISPERSIF</a:t>
            </a:r>
          </a:p>
          <a:p>
            <a:endParaRPr lang="id-ID"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id-ID" sz="3200" dirty="0" smtClean="0"/>
              <a:t>SEMI KONSERVATIF</a:t>
            </a:r>
            <a:endParaRPr lang="id-ID" sz="3200" dirty="0"/>
          </a:p>
        </p:txBody>
      </p:sp>
      <p:sp>
        <p:nvSpPr>
          <p:cNvPr id="3" name="Content Placeholder 2"/>
          <p:cNvSpPr>
            <a:spLocks noGrp="1"/>
          </p:cNvSpPr>
          <p:nvPr>
            <p:ph idx="1"/>
          </p:nvPr>
        </p:nvSpPr>
        <p:spPr>
          <a:xfrm>
            <a:off x="457200" y="1124744"/>
            <a:ext cx="8229600" cy="5001419"/>
          </a:xfrm>
        </p:spPr>
        <p:txBody>
          <a:bodyPr/>
          <a:lstStyle/>
          <a:p>
            <a:r>
              <a:rPr lang="id-ID" dirty="0" smtClean="0"/>
              <a:t>Setiap molekul untai ganda DNA anakan terdiri atas satu untai tunggal DNA induk dan satu untai tunggal DNA hasil sintesis baru.</a:t>
            </a:r>
          </a:p>
          <a:p>
            <a:endParaRPr lang="id-ID" dirty="0" smtClean="0"/>
          </a:p>
          <a:p>
            <a:r>
              <a:rPr lang="id-ID" dirty="0" smtClean="0"/>
              <a:t>KONSERVATIF :</a:t>
            </a:r>
          </a:p>
          <a:p>
            <a:pPr>
              <a:buNone/>
            </a:pPr>
            <a:r>
              <a:rPr lang="id-ID" dirty="0" smtClean="0"/>
              <a:t>Molekul DNA untai ganda induk akan tetap bergabung sedangkan kedua untaian DNA anakan terdiri atas molekul hasil sintesis baru.  </a:t>
            </a:r>
          </a:p>
          <a:p>
            <a:endParaRPr lang="id-ID"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DISPERSIF</a:t>
            </a:r>
            <a:endParaRPr lang="id-ID" dirty="0"/>
          </a:p>
        </p:txBody>
      </p:sp>
      <p:sp>
        <p:nvSpPr>
          <p:cNvPr id="3" name="Content Placeholder 2"/>
          <p:cNvSpPr>
            <a:spLocks noGrp="1"/>
          </p:cNvSpPr>
          <p:nvPr>
            <p:ph idx="1"/>
          </p:nvPr>
        </p:nvSpPr>
        <p:spPr/>
        <p:txBody>
          <a:bodyPr/>
          <a:lstStyle/>
          <a:p>
            <a:r>
              <a:rPr lang="id-ID" dirty="0" smtClean="0"/>
              <a:t>Molekul DNA induk akan mengalami fragmentasi sehingga DNA anakan akan terdiri atas campuran molekul lama (berasal dari molekul DNA induk ) dan molekul hasil sintesis baru. </a:t>
            </a:r>
            <a:endParaRPr lang="id-ID"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92697"/>
            <a:ext cx="8062664" cy="5400600"/>
          </a:xfrm>
        </p:spPr>
        <p:txBody>
          <a:bodyPr/>
          <a:lstStyle/>
          <a:p>
            <a:endParaRPr lang="id-ID" dirty="0"/>
          </a:p>
        </p:txBody>
      </p:sp>
      <p:pic>
        <p:nvPicPr>
          <p:cNvPr id="1026" name="Picture 2"/>
          <p:cNvPicPr>
            <a:picLocks noChangeAspect="1" noChangeArrowheads="1"/>
          </p:cNvPicPr>
          <p:nvPr/>
        </p:nvPicPr>
        <p:blipFill>
          <a:blip r:embed="rId2" cstate="print"/>
          <a:srcRect/>
          <a:stretch>
            <a:fillRect/>
          </a:stretch>
        </p:blipFill>
        <p:spPr bwMode="auto">
          <a:xfrm>
            <a:off x="899592" y="548680"/>
            <a:ext cx="7200800" cy="5604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4704"/>
            <a:ext cx="8229600" cy="5184576"/>
          </a:xfrm>
          <a:solidFill>
            <a:schemeClr val="bg1"/>
          </a:solidFill>
        </p:spPr>
        <p:txBody>
          <a:bodyPr>
            <a:normAutofit/>
          </a:bodyPr>
          <a:lstStyle/>
          <a:p>
            <a:pPr algn="l"/>
            <a:r>
              <a:rPr lang="id-ID" sz="3200" dirty="0" smtClean="0"/>
              <a:t>Hasil eksperimen Mattew Messelson dan ranklin Stahl pd thn 1958  untuk mengetahui mekanisme replikasi DNA dengan bakteri Escherichia coli. </a:t>
            </a:r>
            <a:br>
              <a:rPr lang="id-ID" sz="3200" dirty="0" smtClean="0"/>
            </a:br>
            <a:r>
              <a:rPr lang="id-ID" sz="3200" dirty="0" smtClean="0"/>
              <a:t>Hasil penelitian menunjukkan bahwa molekul DNA anakan terdiri atas satu untai DNA induk dan satu untai DNA hasil sintesis baru sehingga sesuai dengan model replikasi secara </a:t>
            </a:r>
            <a:r>
              <a:rPr lang="id-ID" sz="3200" dirty="0" smtClean="0">
                <a:solidFill>
                  <a:srgbClr val="FF0000"/>
                </a:solidFill>
              </a:rPr>
              <a:t>semi konservatif. </a:t>
            </a:r>
            <a:r>
              <a:rPr lang="id-ID" sz="3200" dirty="0" smtClean="0"/>
              <a:t/>
            </a:r>
            <a:br>
              <a:rPr lang="id-ID" sz="3200" dirty="0" smtClean="0"/>
            </a:br>
            <a:endParaRPr lang="id-ID"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4" name="Picture 4"/>
          <p:cNvPicPr>
            <a:picLocks noChangeAspect="1" noChangeArrowheads="1"/>
          </p:cNvPicPr>
          <p:nvPr/>
        </p:nvPicPr>
        <p:blipFill>
          <a:blip r:embed="rId3" cstate="print"/>
          <a:srcRect/>
          <a:stretch>
            <a:fillRect/>
          </a:stretch>
        </p:blipFill>
        <p:spPr bwMode="auto">
          <a:xfrm>
            <a:off x="325438" y="838200"/>
            <a:ext cx="8493125" cy="5181600"/>
          </a:xfrm>
          <a:prstGeom prst="rect">
            <a:avLst/>
          </a:prstGeom>
          <a:noFill/>
          <a:ln w="9525">
            <a:noFill/>
            <a:miter lim="800000"/>
            <a:headEnd/>
            <a:tailEnd/>
          </a:ln>
        </p:spPr>
      </p:pic>
      <p:sp>
        <p:nvSpPr>
          <p:cNvPr id="20483" name="Text Box 5"/>
          <p:cNvSpPr txBox="1">
            <a:spLocks noChangeArrowheads="1"/>
          </p:cNvSpPr>
          <p:nvPr/>
        </p:nvSpPr>
        <p:spPr bwMode="auto">
          <a:xfrm>
            <a:off x="228600" y="381000"/>
            <a:ext cx="4343400" cy="457200"/>
          </a:xfrm>
          <a:prstGeom prst="rect">
            <a:avLst/>
          </a:prstGeom>
          <a:noFill/>
          <a:ln w="9525">
            <a:noFill/>
            <a:miter lim="800000"/>
            <a:headEnd/>
            <a:tailEnd/>
          </a:ln>
        </p:spPr>
        <p:txBody>
          <a:bodyPr>
            <a:spAutoFit/>
          </a:bodyPr>
          <a:lstStyle/>
          <a:p>
            <a:pPr>
              <a:spcBef>
                <a:spcPct val="50000"/>
              </a:spcBef>
            </a:pPr>
            <a:r>
              <a:rPr lang="en-US" b="1">
                <a:solidFill>
                  <a:srgbClr val="FF00FF"/>
                </a:solidFill>
                <a:latin typeface="Rockwell" pitchFamily="18" charset="0"/>
              </a:rPr>
              <a:t>Replikasi sederhana DNA</a:t>
            </a:r>
          </a:p>
        </p:txBody>
      </p:sp>
      <p:sp>
        <p:nvSpPr>
          <p:cNvPr id="20484" name="Text Box 6"/>
          <p:cNvSpPr txBox="1">
            <a:spLocks noChangeArrowheads="1"/>
          </p:cNvSpPr>
          <p:nvPr/>
        </p:nvSpPr>
        <p:spPr bwMode="auto">
          <a:xfrm>
            <a:off x="228600" y="5715000"/>
            <a:ext cx="6019800" cy="457200"/>
          </a:xfrm>
          <a:prstGeom prst="rect">
            <a:avLst/>
          </a:prstGeom>
          <a:solidFill>
            <a:srgbClr val="3333FF"/>
          </a:solidFill>
          <a:ln w="9525">
            <a:noFill/>
            <a:miter lim="800000"/>
            <a:headEnd/>
            <a:tailEnd/>
          </a:ln>
        </p:spPr>
        <p:txBody>
          <a:bodyPr>
            <a:spAutoFit/>
          </a:bodyPr>
          <a:lstStyle/>
          <a:p>
            <a:pPr>
              <a:spcBef>
                <a:spcPct val="50000"/>
              </a:spcBef>
            </a:pPr>
            <a:r>
              <a:rPr lang="en-US">
                <a:solidFill>
                  <a:srgbClr val="FFFF00"/>
                </a:solidFill>
                <a:latin typeface="Arial" charset="0"/>
              </a:rPr>
              <a:t>Proses replikasi sederhana molekul DNA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64"/>
                                        </p:tgtEl>
                                        <p:attrNameLst>
                                          <p:attrName>style.visibility</p:attrName>
                                        </p:attrNameLst>
                                      </p:cBhvr>
                                      <p:to>
                                        <p:strVal val="visible"/>
                                      </p:to>
                                    </p:set>
                                    <p:animEffect transition="in" filter="wipe(down)">
                                      <p:cBhvr>
                                        <p:cTn id="7"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702624" cy="936104"/>
          </a:xfrm>
        </p:spPr>
        <p:txBody>
          <a:bodyPr>
            <a:normAutofit fontScale="90000"/>
          </a:bodyPr>
          <a:lstStyle/>
          <a:p>
            <a:r>
              <a:rPr lang="id-ID" b="1" dirty="0" smtClean="0"/>
              <a:t>ASAM RIBONUKLEAT  (RNA)</a:t>
            </a:r>
            <a:r>
              <a:rPr lang="id-ID" dirty="0" smtClean="0"/>
              <a:t/>
            </a:r>
            <a:br>
              <a:rPr lang="id-ID" dirty="0" smtClean="0"/>
            </a:br>
            <a:endParaRPr lang="id-ID" dirty="0"/>
          </a:p>
        </p:txBody>
      </p:sp>
      <p:sp>
        <p:nvSpPr>
          <p:cNvPr id="3" name="Subtitle 2"/>
          <p:cNvSpPr>
            <a:spLocks noGrp="1"/>
          </p:cNvSpPr>
          <p:nvPr>
            <p:ph type="subTitle" idx="1"/>
          </p:nvPr>
        </p:nvSpPr>
        <p:spPr>
          <a:xfrm>
            <a:off x="539552" y="1268760"/>
            <a:ext cx="8208912" cy="4824536"/>
          </a:xfrm>
          <a:solidFill>
            <a:schemeClr val="accent2">
              <a:lumMod val="40000"/>
              <a:lumOff val="60000"/>
            </a:schemeClr>
          </a:solidFill>
        </p:spPr>
        <p:txBody>
          <a:bodyPr>
            <a:normAutofit fontScale="92500" lnSpcReduction="10000"/>
          </a:bodyPr>
          <a:lstStyle/>
          <a:p>
            <a:pPr algn="l"/>
            <a:r>
              <a:rPr lang="id-ID" dirty="0" smtClean="0">
                <a:solidFill>
                  <a:schemeClr val="tx1"/>
                </a:solidFill>
              </a:rPr>
              <a:t>Disamping DNA pada sel sel berinti prokaryotik maupun eukaryotik memiliki asam nukleat lain yang sangat penting yaitu asam ribonukleat (RNA)</a:t>
            </a:r>
          </a:p>
          <a:p>
            <a:pPr algn="l"/>
            <a:endParaRPr lang="id-ID" dirty="0" smtClean="0">
              <a:solidFill>
                <a:schemeClr val="tx1"/>
              </a:solidFill>
            </a:endParaRPr>
          </a:p>
          <a:p>
            <a:pPr lvl="0" algn="l"/>
            <a:r>
              <a:rPr lang="id-ID" sz="2600" b="1" dirty="0" smtClean="0">
                <a:solidFill>
                  <a:schemeClr val="tx1"/>
                </a:solidFill>
              </a:rPr>
              <a:t>1. ARN Genetik</a:t>
            </a:r>
            <a:endParaRPr lang="id-ID" sz="2600" dirty="0" smtClean="0">
              <a:solidFill>
                <a:schemeClr val="tx1"/>
              </a:solidFill>
            </a:endParaRPr>
          </a:p>
          <a:p>
            <a:pPr algn="l"/>
            <a:r>
              <a:rPr lang="es-ES" sz="2600" dirty="0" smtClean="0">
                <a:solidFill>
                  <a:schemeClr val="tx1"/>
                </a:solidFill>
              </a:rPr>
              <a:t>Pada virus </a:t>
            </a:r>
            <a:r>
              <a:rPr lang="es-ES" sz="2600" dirty="0" err="1" smtClean="0">
                <a:solidFill>
                  <a:schemeClr val="tx1"/>
                </a:solidFill>
              </a:rPr>
              <a:t>tumbuhan</a:t>
            </a:r>
            <a:r>
              <a:rPr lang="es-ES" sz="2600" dirty="0" smtClean="0">
                <a:solidFill>
                  <a:schemeClr val="tx1"/>
                </a:solidFill>
              </a:rPr>
              <a:t> dan </a:t>
            </a:r>
            <a:r>
              <a:rPr lang="es-ES" sz="2600" dirty="0" err="1" smtClean="0">
                <a:solidFill>
                  <a:schemeClr val="tx1"/>
                </a:solidFill>
              </a:rPr>
              <a:t>hewan</a:t>
            </a:r>
            <a:r>
              <a:rPr lang="es-ES" sz="2600" dirty="0" smtClean="0">
                <a:solidFill>
                  <a:schemeClr val="tx1"/>
                </a:solidFill>
              </a:rPr>
              <a:t> </a:t>
            </a:r>
            <a:r>
              <a:rPr lang="es-ES" sz="2600" dirty="0" err="1" smtClean="0">
                <a:solidFill>
                  <a:schemeClr val="tx1"/>
                </a:solidFill>
              </a:rPr>
              <a:t>mempunyai</a:t>
            </a:r>
            <a:r>
              <a:rPr lang="es-ES" sz="2600" dirty="0" smtClean="0">
                <a:solidFill>
                  <a:schemeClr val="tx1"/>
                </a:solidFill>
              </a:rPr>
              <a:t> RNA </a:t>
            </a:r>
            <a:r>
              <a:rPr lang="es-ES" sz="2600" dirty="0" err="1" smtClean="0">
                <a:solidFill>
                  <a:schemeClr val="tx1"/>
                </a:solidFill>
              </a:rPr>
              <a:t>sbg</a:t>
            </a:r>
            <a:r>
              <a:rPr lang="es-ES" sz="2600" dirty="0" smtClean="0">
                <a:solidFill>
                  <a:schemeClr val="tx1"/>
                </a:solidFill>
              </a:rPr>
              <a:t> </a:t>
            </a:r>
            <a:r>
              <a:rPr lang="es-ES" sz="2600" dirty="0" err="1" smtClean="0">
                <a:solidFill>
                  <a:schemeClr val="tx1"/>
                </a:solidFill>
              </a:rPr>
              <a:t>bahan</a:t>
            </a:r>
            <a:r>
              <a:rPr lang="es-ES" sz="2600" dirty="0" smtClean="0">
                <a:solidFill>
                  <a:schemeClr val="tx1"/>
                </a:solidFill>
              </a:rPr>
              <a:t> </a:t>
            </a:r>
            <a:r>
              <a:rPr lang="es-ES" sz="2600" dirty="0" err="1" smtClean="0">
                <a:solidFill>
                  <a:schemeClr val="tx1"/>
                </a:solidFill>
              </a:rPr>
              <a:t>genetik</a:t>
            </a:r>
            <a:r>
              <a:rPr lang="id-ID" sz="2600" dirty="0" smtClean="0">
                <a:solidFill>
                  <a:schemeClr val="tx1"/>
                </a:solidFill>
              </a:rPr>
              <a:t>. </a:t>
            </a:r>
            <a:r>
              <a:rPr lang="en-US" sz="2600" dirty="0" err="1" smtClean="0">
                <a:solidFill>
                  <a:schemeClr val="tx1"/>
                </a:solidFill>
              </a:rPr>
              <a:t>Bentuknya</a:t>
            </a:r>
            <a:r>
              <a:rPr lang="en-US" sz="2600" dirty="0" smtClean="0">
                <a:solidFill>
                  <a:schemeClr val="tx1"/>
                </a:solidFill>
              </a:rPr>
              <a:t> double helix </a:t>
            </a:r>
            <a:r>
              <a:rPr lang="en-US" sz="2600" dirty="0" err="1" smtClean="0">
                <a:solidFill>
                  <a:schemeClr val="tx1"/>
                </a:solidFill>
              </a:rPr>
              <a:t>tetapi</a:t>
            </a:r>
            <a:r>
              <a:rPr lang="en-US" sz="2600" dirty="0" smtClean="0">
                <a:solidFill>
                  <a:schemeClr val="tx1"/>
                </a:solidFill>
              </a:rPr>
              <a:t> </a:t>
            </a:r>
            <a:r>
              <a:rPr lang="en-US" sz="2600" dirty="0" err="1" smtClean="0">
                <a:solidFill>
                  <a:schemeClr val="tx1"/>
                </a:solidFill>
              </a:rPr>
              <a:t>tdk</a:t>
            </a:r>
            <a:r>
              <a:rPr lang="en-US" sz="2600" dirty="0" smtClean="0">
                <a:solidFill>
                  <a:schemeClr val="tx1"/>
                </a:solidFill>
              </a:rPr>
              <a:t> </a:t>
            </a:r>
            <a:r>
              <a:rPr lang="en-US" sz="2600" dirty="0" err="1" smtClean="0">
                <a:solidFill>
                  <a:schemeClr val="tx1"/>
                </a:solidFill>
              </a:rPr>
              <a:t>berpilin</a:t>
            </a:r>
            <a:endParaRPr lang="id-ID" sz="2600" dirty="0" smtClean="0">
              <a:solidFill>
                <a:schemeClr val="tx1"/>
              </a:solidFill>
            </a:endParaRPr>
          </a:p>
          <a:p>
            <a:pPr algn="l"/>
            <a:r>
              <a:rPr lang="en-US" sz="2600" dirty="0" err="1" smtClean="0">
                <a:solidFill>
                  <a:schemeClr val="tx1"/>
                </a:solidFill>
              </a:rPr>
              <a:t>Tiap</a:t>
            </a:r>
            <a:r>
              <a:rPr lang="en-US" sz="2600" dirty="0" smtClean="0">
                <a:solidFill>
                  <a:schemeClr val="tx1"/>
                </a:solidFill>
              </a:rPr>
              <a:t> pita RNA </a:t>
            </a:r>
            <a:r>
              <a:rPr lang="en-US" sz="2600" dirty="0" err="1" smtClean="0">
                <a:solidFill>
                  <a:schemeClr val="tx1"/>
                </a:solidFill>
              </a:rPr>
              <a:t>adl</a:t>
            </a:r>
            <a:r>
              <a:rPr lang="en-US" sz="2600" dirty="0" smtClean="0">
                <a:solidFill>
                  <a:schemeClr val="tx1"/>
                </a:solidFill>
              </a:rPr>
              <a:t> </a:t>
            </a:r>
            <a:r>
              <a:rPr lang="en-US" sz="2600" dirty="0" err="1" smtClean="0">
                <a:solidFill>
                  <a:schemeClr val="tx1"/>
                </a:solidFill>
              </a:rPr>
              <a:t>polinukleotida</a:t>
            </a:r>
            <a:r>
              <a:rPr lang="en-US" sz="2600" dirty="0" smtClean="0">
                <a:solidFill>
                  <a:schemeClr val="tx1"/>
                </a:solidFill>
              </a:rPr>
              <a:t> (</a:t>
            </a:r>
            <a:r>
              <a:rPr lang="en-US" sz="2600" dirty="0" err="1" smtClean="0">
                <a:solidFill>
                  <a:schemeClr val="tx1"/>
                </a:solidFill>
              </a:rPr>
              <a:t>artinya</a:t>
            </a:r>
            <a:r>
              <a:rPr lang="en-US" sz="2600" dirty="0" smtClean="0">
                <a:solidFill>
                  <a:schemeClr val="tx1"/>
                </a:solidFill>
              </a:rPr>
              <a:t> </a:t>
            </a:r>
            <a:r>
              <a:rPr lang="en-US" sz="2600" dirty="0" err="1" smtClean="0">
                <a:solidFill>
                  <a:schemeClr val="tx1"/>
                </a:solidFill>
              </a:rPr>
              <a:t>terdiri</a:t>
            </a:r>
            <a:r>
              <a:rPr lang="en-US" sz="2600" dirty="0" smtClean="0">
                <a:solidFill>
                  <a:schemeClr val="tx1"/>
                </a:solidFill>
              </a:rPr>
              <a:t> </a:t>
            </a:r>
            <a:r>
              <a:rPr lang="en-US" sz="2600" dirty="0" err="1" smtClean="0">
                <a:solidFill>
                  <a:schemeClr val="tx1"/>
                </a:solidFill>
              </a:rPr>
              <a:t>dari</a:t>
            </a:r>
            <a:r>
              <a:rPr lang="en-US" sz="2600" dirty="0" smtClean="0">
                <a:solidFill>
                  <a:schemeClr val="tx1"/>
                </a:solidFill>
              </a:rPr>
              <a:t> </a:t>
            </a:r>
            <a:r>
              <a:rPr lang="en-US" sz="2600" dirty="0" err="1" smtClean="0">
                <a:solidFill>
                  <a:schemeClr val="tx1"/>
                </a:solidFill>
              </a:rPr>
              <a:t>banyak</a:t>
            </a:r>
            <a:r>
              <a:rPr lang="en-US" sz="2600" dirty="0" smtClean="0">
                <a:solidFill>
                  <a:schemeClr val="tx1"/>
                </a:solidFill>
              </a:rPr>
              <a:t> </a:t>
            </a:r>
            <a:r>
              <a:rPr lang="en-US" sz="2600" dirty="0" err="1" smtClean="0">
                <a:solidFill>
                  <a:schemeClr val="tx1"/>
                </a:solidFill>
              </a:rPr>
              <a:t>ribonukleotida</a:t>
            </a:r>
            <a:r>
              <a:rPr lang="en-US" sz="2600" dirty="0" smtClean="0">
                <a:solidFill>
                  <a:schemeClr val="tx1"/>
                </a:solidFill>
              </a:rPr>
              <a:t>), </a:t>
            </a:r>
            <a:r>
              <a:rPr lang="en-US" sz="2600" dirty="0" err="1" smtClean="0">
                <a:solidFill>
                  <a:schemeClr val="tx1"/>
                </a:solidFill>
              </a:rPr>
              <a:t>tulang</a:t>
            </a:r>
            <a:r>
              <a:rPr lang="en-US" sz="2600" dirty="0" smtClean="0">
                <a:solidFill>
                  <a:schemeClr val="tx1"/>
                </a:solidFill>
              </a:rPr>
              <a:t> </a:t>
            </a:r>
            <a:r>
              <a:rPr lang="en-US" sz="2600" dirty="0" err="1" smtClean="0">
                <a:solidFill>
                  <a:schemeClr val="tx1"/>
                </a:solidFill>
              </a:rPr>
              <a:t>punggung</a:t>
            </a:r>
            <a:r>
              <a:rPr lang="en-US" sz="2600" dirty="0" smtClean="0">
                <a:solidFill>
                  <a:schemeClr val="tx1"/>
                </a:solidFill>
              </a:rPr>
              <a:t> </a:t>
            </a:r>
            <a:r>
              <a:rPr lang="en-US" sz="2600" dirty="0" err="1" smtClean="0">
                <a:solidFill>
                  <a:schemeClr val="tx1"/>
                </a:solidFill>
              </a:rPr>
              <a:t>terdiri</a:t>
            </a:r>
            <a:r>
              <a:rPr lang="en-US" sz="2600" dirty="0" smtClean="0">
                <a:solidFill>
                  <a:schemeClr val="tx1"/>
                </a:solidFill>
              </a:rPr>
              <a:t> </a:t>
            </a:r>
            <a:r>
              <a:rPr lang="en-US" sz="2600" dirty="0" err="1" smtClean="0">
                <a:solidFill>
                  <a:schemeClr val="tx1"/>
                </a:solidFill>
              </a:rPr>
              <a:t>dari</a:t>
            </a:r>
            <a:r>
              <a:rPr lang="en-US" sz="2600" dirty="0" smtClean="0">
                <a:solidFill>
                  <a:schemeClr val="tx1"/>
                </a:solidFill>
              </a:rPr>
              <a:t> </a:t>
            </a:r>
            <a:r>
              <a:rPr lang="en-US" sz="2600" dirty="0" err="1" smtClean="0">
                <a:solidFill>
                  <a:schemeClr val="tx1"/>
                </a:solidFill>
              </a:rPr>
              <a:t>deretan</a:t>
            </a:r>
            <a:r>
              <a:rPr lang="en-US" sz="2600" dirty="0" smtClean="0">
                <a:solidFill>
                  <a:schemeClr val="tx1"/>
                </a:solidFill>
              </a:rPr>
              <a:t> </a:t>
            </a:r>
            <a:r>
              <a:rPr lang="en-US" sz="2600" dirty="0" err="1" smtClean="0">
                <a:solidFill>
                  <a:schemeClr val="tx1"/>
                </a:solidFill>
              </a:rPr>
              <a:t>ribosa</a:t>
            </a:r>
            <a:r>
              <a:rPr lang="en-US" sz="2600" dirty="0" smtClean="0">
                <a:solidFill>
                  <a:schemeClr val="tx1"/>
                </a:solidFill>
              </a:rPr>
              <a:t> </a:t>
            </a:r>
            <a:r>
              <a:rPr lang="en-US" sz="2600" dirty="0" err="1" smtClean="0">
                <a:solidFill>
                  <a:schemeClr val="tx1"/>
                </a:solidFill>
              </a:rPr>
              <a:t>dan</a:t>
            </a:r>
            <a:r>
              <a:rPr lang="en-US" sz="2600" dirty="0" smtClean="0">
                <a:solidFill>
                  <a:schemeClr val="tx1"/>
                </a:solidFill>
              </a:rPr>
              <a:t> </a:t>
            </a:r>
            <a:r>
              <a:rPr lang="en-US" sz="2600" dirty="0" err="1" smtClean="0">
                <a:solidFill>
                  <a:schemeClr val="tx1"/>
                </a:solidFill>
              </a:rPr>
              <a:t>phosphat</a:t>
            </a:r>
            <a:r>
              <a:rPr lang="en-US" sz="2600" dirty="0" smtClean="0">
                <a:solidFill>
                  <a:schemeClr val="tx1"/>
                </a:solidFill>
              </a:rPr>
              <a:t>.</a:t>
            </a:r>
            <a:endParaRPr lang="id-ID" sz="2600" dirty="0" smtClean="0">
              <a:solidFill>
                <a:schemeClr val="tx1"/>
              </a:solidFill>
            </a:endParaRPr>
          </a:p>
          <a:p>
            <a:pPr algn="l"/>
            <a:r>
              <a:rPr lang="id-ID" sz="2600" dirty="0" smtClean="0">
                <a:solidFill>
                  <a:schemeClr val="tx1"/>
                </a:solidFill>
              </a:rPr>
              <a:t>Mengadakan replikasi sendiri (</a:t>
            </a:r>
            <a:r>
              <a:rPr lang="id-ID" sz="2600" i="1" dirty="0" smtClean="0">
                <a:solidFill>
                  <a:schemeClr val="tx1"/>
                </a:solidFill>
              </a:rPr>
              <a:t>sintesa RNA bergantung RNA)</a:t>
            </a:r>
            <a:endParaRPr lang="id-ID" sz="2600" dirty="0" smtClean="0">
              <a:solidFill>
                <a:schemeClr val="tx1"/>
              </a:solidFill>
            </a:endParaRPr>
          </a:p>
          <a:p>
            <a:pPr algn="l"/>
            <a:endParaRPr lang="id-ID" sz="2400" dirty="0" smtClean="0">
              <a:solidFill>
                <a:schemeClr val="tx1"/>
              </a:solidFill>
            </a:endParaRPr>
          </a:p>
          <a:p>
            <a:pPr algn="l"/>
            <a:endParaRPr lang="id-ID"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1187624" y="764704"/>
            <a:ext cx="7128792"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Dimana letak gen ??</a:t>
            </a:r>
            <a:endParaRPr lang="id-ID" dirty="0"/>
          </a:p>
        </p:txBody>
      </p:sp>
      <p:sp>
        <p:nvSpPr>
          <p:cNvPr id="3" name="Content Placeholder 2"/>
          <p:cNvSpPr>
            <a:spLocks noGrp="1"/>
          </p:cNvSpPr>
          <p:nvPr>
            <p:ph idx="1"/>
          </p:nvPr>
        </p:nvSpPr>
        <p:spPr/>
        <p:txBody>
          <a:bodyPr/>
          <a:lstStyle/>
          <a:p>
            <a:r>
              <a:rPr lang="id-ID" dirty="0" smtClean="0"/>
              <a:t>Gen terletak di dalam kromosom</a:t>
            </a:r>
          </a:p>
          <a:p>
            <a:r>
              <a:rPr lang="id-ID" dirty="0" smtClean="0"/>
              <a:t>Kromosom tersusun atas nukleoprotein yaitu persenyawaan antara asam nukleat (asam organik yang banyak terdapat di dalam inti sel ) dan protein seperti histon dan atau protamin.</a:t>
            </a:r>
          </a:p>
          <a:p>
            <a:endParaRPr lang="id-ID"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lvl="0">
              <a:buNone/>
            </a:pPr>
            <a:r>
              <a:rPr lang="id-ID" sz="3600" b="1" dirty="0" smtClean="0"/>
              <a:t>2. ARN non genetik</a:t>
            </a:r>
            <a:endParaRPr lang="id-ID" sz="3600" dirty="0" smtClean="0"/>
          </a:p>
          <a:p>
            <a:r>
              <a:rPr lang="id-ID" sz="3600" dirty="0" smtClean="0"/>
              <a:t>Berdasarkan tempat terdapatnya serta fungsinya dapat dibedakan 3 macam ARN yaitu :</a:t>
            </a:r>
          </a:p>
          <a:p>
            <a:pPr lvl="1"/>
            <a:r>
              <a:rPr lang="id-ID" sz="3600" dirty="0" smtClean="0">
                <a:solidFill>
                  <a:schemeClr val="tx1"/>
                </a:solidFill>
              </a:rPr>
              <a:t>ARN duta atau </a:t>
            </a:r>
            <a:r>
              <a:rPr lang="id-ID" sz="3600" i="1" dirty="0" smtClean="0">
                <a:solidFill>
                  <a:schemeClr val="tx1"/>
                </a:solidFill>
              </a:rPr>
              <a:t>ARNd</a:t>
            </a:r>
            <a:r>
              <a:rPr lang="id-ID" sz="3600" dirty="0" smtClean="0">
                <a:solidFill>
                  <a:schemeClr val="tx1"/>
                </a:solidFill>
              </a:rPr>
              <a:t> (</a:t>
            </a:r>
            <a:r>
              <a:rPr lang="id-ID" sz="3600" i="1" dirty="0" smtClean="0">
                <a:solidFill>
                  <a:schemeClr val="tx1"/>
                </a:solidFill>
              </a:rPr>
              <a:t>mRNA</a:t>
            </a:r>
            <a:r>
              <a:rPr lang="id-ID" sz="3600" dirty="0" smtClean="0">
                <a:solidFill>
                  <a:schemeClr val="tx1"/>
                </a:solidFill>
              </a:rPr>
              <a:t> = </a:t>
            </a:r>
            <a:r>
              <a:rPr lang="id-ID" sz="3600" i="1" dirty="0" smtClean="0">
                <a:solidFill>
                  <a:schemeClr val="tx1"/>
                </a:solidFill>
              </a:rPr>
              <a:t>messenger RNA</a:t>
            </a:r>
            <a:r>
              <a:rPr lang="id-ID" sz="3600" dirty="0" smtClean="0">
                <a:solidFill>
                  <a:schemeClr val="tx1"/>
                </a:solidFill>
              </a:rPr>
              <a:t>)</a:t>
            </a:r>
          </a:p>
          <a:p>
            <a:pPr lvl="1"/>
            <a:r>
              <a:rPr lang="id-ID" sz="3600" dirty="0" smtClean="0">
                <a:solidFill>
                  <a:schemeClr val="tx1"/>
                </a:solidFill>
              </a:rPr>
              <a:t>ARN pemindah atau </a:t>
            </a:r>
            <a:r>
              <a:rPr lang="id-ID" sz="3600" i="1" dirty="0" smtClean="0">
                <a:solidFill>
                  <a:schemeClr val="tx1"/>
                </a:solidFill>
              </a:rPr>
              <a:t>ARNp (tARN)</a:t>
            </a:r>
            <a:endParaRPr lang="id-ID" sz="3600" dirty="0" smtClean="0">
              <a:solidFill>
                <a:schemeClr val="tx1"/>
              </a:solidFill>
            </a:endParaRPr>
          </a:p>
          <a:p>
            <a:pPr lvl="1"/>
            <a:r>
              <a:rPr lang="id-ID" sz="3600" dirty="0" smtClean="0">
                <a:solidFill>
                  <a:schemeClr val="tx1"/>
                </a:solidFill>
              </a:rPr>
              <a:t>ARN ribosom atau </a:t>
            </a:r>
            <a:r>
              <a:rPr lang="id-ID" sz="3600" i="1" dirty="0" smtClean="0">
                <a:solidFill>
                  <a:schemeClr val="tx1"/>
                </a:solidFill>
              </a:rPr>
              <a:t>ARNr</a:t>
            </a:r>
            <a:endParaRPr lang="id-ID" sz="3600" dirty="0" smtClean="0">
              <a:solidFill>
                <a:schemeClr val="tx1"/>
              </a:solidFill>
            </a:endParaRPr>
          </a:p>
          <a:p>
            <a:endParaRPr lang="id-ID"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a:solidFill>
            <a:srgbClr val="FFFF00"/>
          </a:solidFill>
        </p:spPr>
        <p:txBody>
          <a:bodyPr/>
          <a:lstStyle/>
          <a:p>
            <a:r>
              <a:rPr lang="id-ID" sz="3600" dirty="0" smtClean="0"/>
              <a:t>ARN duta atau </a:t>
            </a:r>
            <a:r>
              <a:rPr lang="id-ID" sz="3600" i="1" dirty="0" smtClean="0"/>
              <a:t>ARNd</a:t>
            </a:r>
            <a:r>
              <a:rPr lang="id-ID" sz="3600" dirty="0" smtClean="0"/>
              <a:t> Berfungsi membawa informasi genetik (pesan) dari DNA doubel helix menjadi satu pita polinukleotida </a:t>
            </a:r>
          </a:p>
          <a:p>
            <a:r>
              <a:rPr lang="id-ID" sz="3600" dirty="0" smtClean="0"/>
              <a:t>ARN transfer : memindahkan materi genetik dari inti sel menuju ribosom.</a:t>
            </a:r>
          </a:p>
          <a:p>
            <a:r>
              <a:rPr lang="id-ID" sz="3600" dirty="0" smtClean="0"/>
              <a:t>ARN ribosom : RNA yang berperan dalam mensintesa protein di ribosom</a:t>
            </a:r>
          </a:p>
          <a:p>
            <a:endParaRPr lang="id-ID"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1259632" y="692696"/>
            <a:ext cx="6624736"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864096"/>
          </a:xfrm>
        </p:spPr>
        <p:txBody>
          <a:bodyPr>
            <a:normAutofit fontScale="90000"/>
          </a:bodyPr>
          <a:lstStyle/>
          <a:p>
            <a:r>
              <a:rPr lang="id-ID" sz="3100" b="1" dirty="0" smtClean="0"/>
              <a:t>Beberapa sifat mengenai molekul </a:t>
            </a:r>
            <a:r>
              <a:rPr lang="id-ID" sz="3100" b="1" i="1" dirty="0" smtClean="0"/>
              <a:t>ARNp</a:t>
            </a:r>
            <a:r>
              <a:rPr lang="id-ID" sz="3100" b="1" dirty="0" smtClean="0"/>
              <a:t> (</a:t>
            </a:r>
            <a:r>
              <a:rPr lang="id-ID" sz="3100" b="1" i="1" dirty="0" smtClean="0"/>
              <a:t>ARNt</a:t>
            </a:r>
            <a:r>
              <a:rPr lang="id-ID" sz="3100" b="1" dirty="0" smtClean="0"/>
              <a:t>) ialah :</a:t>
            </a:r>
            <a:r>
              <a:rPr lang="id-ID" dirty="0" smtClean="0"/>
              <a:t/>
            </a:r>
            <a:br>
              <a:rPr lang="id-ID" dirty="0" smtClean="0"/>
            </a:br>
            <a:endParaRPr lang="id-ID" dirty="0"/>
          </a:p>
        </p:txBody>
      </p:sp>
      <p:sp>
        <p:nvSpPr>
          <p:cNvPr id="3" name="Content Placeholder 2"/>
          <p:cNvSpPr>
            <a:spLocks noGrp="1"/>
          </p:cNvSpPr>
          <p:nvPr>
            <p:ph idx="1"/>
          </p:nvPr>
        </p:nvSpPr>
        <p:spPr>
          <a:xfrm>
            <a:off x="457200" y="1196752"/>
            <a:ext cx="8229600" cy="4929411"/>
          </a:xfrm>
          <a:solidFill>
            <a:srgbClr val="00B0F0"/>
          </a:solidFill>
        </p:spPr>
        <p:txBody>
          <a:bodyPr/>
          <a:lstStyle/>
          <a:p>
            <a:pPr lvl="0"/>
            <a:r>
              <a:rPr lang="id-ID" dirty="0" smtClean="0"/>
              <a:t>Semua molekul </a:t>
            </a:r>
            <a:r>
              <a:rPr lang="id-ID" i="1" dirty="0" smtClean="0"/>
              <a:t>ARNp</a:t>
            </a:r>
            <a:r>
              <a:rPr lang="id-ID" dirty="0" smtClean="0"/>
              <a:t> mengandung urutan terminal yang sama dari basa 5’-SSA-3’ dari deretan polinukleotida. Pada basa A (Adenin) itulah molekul </a:t>
            </a:r>
            <a:r>
              <a:rPr lang="id-ID" i="1" dirty="0" smtClean="0"/>
              <a:t>ARNp</a:t>
            </a:r>
            <a:r>
              <a:rPr lang="id-ID" dirty="0" smtClean="0"/>
              <a:t> mengikat asam amino</a:t>
            </a:r>
          </a:p>
          <a:p>
            <a:pPr lvl="0"/>
            <a:r>
              <a:rPr lang="id-ID" dirty="0" smtClean="0"/>
              <a:t>Semua </a:t>
            </a:r>
            <a:r>
              <a:rPr lang="id-ID" i="1" dirty="0" smtClean="0"/>
              <a:t>ARNp </a:t>
            </a:r>
            <a:r>
              <a:rPr lang="id-ID" dirty="0" smtClean="0"/>
              <a:t>mempunyai bagian menukik yang merupakan bulatan, disebut lengan T dimana terdpt 7 basa tidak berpasangan termsk pseudoridin. Lengan ini berperan pada pengikatan molekul </a:t>
            </a:r>
            <a:r>
              <a:rPr lang="id-ID" i="1" dirty="0" smtClean="0"/>
              <a:t>ARNp</a:t>
            </a:r>
            <a:r>
              <a:rPr lang="id-ID" dirty="0" smtClean="0"/>
              <a:t> dengan ribosom</a:t>
            </a:r>
          </a:p>
          <a:p>
            <a:endParaRPr lang="id-ID"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a:solidFill>
            <a:srgbClr val="00B0F0"/>
          </a:solidFill>
        </p:spPr>
        <p:txBody>
          <a:bodyPr/>
          <a:lstStyle/>
          <a:p>
            <a:pPr lvl="0"/>
            <a:r>
              <a:rPr lang="id-ID" dirty="0" smtClean="0"/>
              <a:t>Semua molekul </a:t>
            </a:r>
            <a:r>
              <a:rPr lang="id-ID" i="1" dirty="0" smtClean="0"/>
              <a:t>ARNp </a:t>
            </a:r>
            <a:r>
              <a:rPr lang="id-ID" dirty="0" smtClean="0"/>
              <a:t>mempunyai lengan DHU (=dehidrouridin) yang mengandung 8-12 basa tdk berpasangan</a:t>
            </a:r>
          </a:p>
          <a:p>
            <a:pPr lvl="0"/>
            <a:r>
              <a:rPr lang="id-ID" dirty="0" smtClean="0"/>
              <a:t>Ada 3 basa disbt antikodon yang nantinya berpasangan dng 3 basa pada molekul </a:t>
            </a:r>
            <a:r>
              <a:rPr lang="id-ID" i="1" dirty="0" smtClean="0"/>
              <a:t>ARNd</a:t>
            </a:r>
            <a:r>
              <a:rPr lang="id-ID" dirty="0" smtClean="0"/>
              <a:t>. Tiga basa pada </a:t>
            </a:r>
            <a:r>
              <a:rPr lang="id-ID" i="1" dirty="0" smtClean="0"/>
              <a:t>ARNd </a:t>
            </a:r>
            <a:r>
              <a:rPr lang="id-ID" dirty="0" smtClean="0"/>
              <a:t>disbt kodon</a:t>
            </a:r>
          </a:p>
          <a:p>
            <a:r>
              <a:rPr lang="id-ID" dirty="0" smtClean="0"/>
              <a:t>Beberapa </a:t>
            </a:r>
            <a:r>
              <a:rPr lang="id-ID" i="1" dirty="0" smtClean="0"/>
              <a:t>ARNp</a:t>
            </a:r>
            <a:r>
              <a:rPr lang="id-ID" dirty="0" smtClean="0"/>
              <a:t> yang berupa pita panjang dapat mempunyai lengan tambahan pendek</a:t>
            </a:r>
            <a:endParaRPr lang="id-ID"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1043608" y="620688"/>
            <a:ext cx="4752528"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48680"/>
            <a:ext cx="7571184" cy="936104"/>
          </a:xfrm>
        </p:spPr>
        <p:txBody>
          <a:bodyPr>
            <a:normAutofit fontScale="90000"/>
          </a:bodyPr>
          <a:lstStyle/>
          <a:p>
            <a:r>
              <a:rPr lang="id-ID" sz="3600" b="1" dirty="0" smtClean="0"/>
              <a:t>MEKANISME  TRANSKRIPSI  DAN TRANSLASI</a:t>
            </a:r>
            <a:r>
              <a:rPr lang="id-ID" dirty="0" smtClean="0"/>
              <a:t/>
            </a:r>
            <a:br>
              <a:rPr lang="id-ID" dirty="0" smtClean="0"/>
            </a:br>
            <a:endParaRPr lang="id-ID" dirty="0"/>
          </a:p>
        </p:txBody>
      </p:sp>
      <p:sp>
        <p:nvSpPr>
          <p:cNvPr id="3" name="Content Placeholder 2"/>
          <p:cNvSpPr>
            <a:spLocks noGrp="1"/>
          </p:cNvSpPr>
          <p:nvPr>
            <p:ph idx="1"/>
          </p:nvPr>
        </p:nvSpPr>
        <p:spPr>
          <a:xfrm>
            <a:off x="683568" y="1556792"/>
            <a:ext cx="8208912" cy="4968552"/>
          </a:xfrm>
        </p:spPr>
        <p:txBody>
          <a:bodyPr>
            <a:normAutofit/>
          </a:bodyPr>
          <a:lstStyle/>
          <a:p>
            <a:pPr lvl="1">
              <a:buNone/>
            </a:pPr>
            <a:r>
              <a:rPr lang="id-ID" b="1" dirty="0" smtClean="0"/>
              <a:t>TRANSKRIPSI</a:t>
            </a:r>
            <a:endParaRPr lang="id-ID" sz="1600" dirty="0" smtClean="0"/>
          </a:p>
          <a:p>
            <a:pPr lvl="1"/>
            <a:r>
              <a:rPr lang="id-ID" dirty="0" smtClean="0"/>
              <a:t>adl pemindahan informasi genetik dari DNA ke RNA</a:t>
            </a:r>
            <a:endParaRPr lang="id-ID" sz="1800" dirty="0" smtClean="0"/>
          </a:p>
          <a:p>
            <a:pPr lvl="1"/>
            <a:r>
              <a:rPr lang="id-ID" dirty="0" smtClean="0"/>
              <a:t>pita double helix DNA akan mencetak pita tunggal </a:t>
            </a:r>
            <a:r>
              <a:rPr lang="id-ID" i="1" dirty="0" smtClean="0"/>
              <a:t>ARNd</a:t>
            </a:r>
            <a:endParaRPr lang="id-ID" sz="1800" dirty="0" smtClean="0"/>
          </a:p>
          <a:p>
            <a:pPr lvl="1"/>
            <a:r>
              <a:rPr lang="id-ID" dirty="0" smtClean="0"/>
              <a:t>sbg katalisator adl enzim ARN polimerase</a:t>
            </a:r>
            <a:endParaRPr lang="id-ID" sz="1800" dirty="0" smtClean="0"/>
          </a:p>
          <a:p>
            <a:pPr lvl="1"/>
            <a:r>
              <a:rPr lang="id-ID" dirty="0" smtClean="0"/>
              <a:t>sintesa RNA dari arah 5’ ke 3’</a:t>
            </a:r>
            <a:endParaRPr lang="id-ID" sz="1800" dirty="0" smtClean="0"/>
          </a:p>
          <a:p>
            <a:pPr lvl="1"/>
            <a:r>
              <a:rPr lang="id-ID" dirty="0" smtClean="0"/>
              <a:t>ARN selesai dicetak keluar dari inti menuju ribosom pada sitoplasma</a:t>
            </a:r>
            <a:endParaRPr lang="id-ID" sz="1800" dirty="0" smtClean="0"/>
          </a:p>
          <a:p>
            <a:r>
              <a:rPr lang="id-ID" dirty="0" smtClean="0"/>
              <a:t> </a:t>
            </a:r>
            <a:endParaRPr lang="id-ID" sz="2000" dirty="0" smtClean="0"/>
          </a:p>
          <a:p>
            <a:endParaRPr lang="id-ID"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lstStyle/>
          <a:p>
            <a:pPr lvl="1">
              <a:buNone/>
            </a:pPr>
            <a:r>
              <a:rPr lang="id-ID" sz="3600" b="1" dirty="0" smtClean="0"/>
              <a:t>TRANSLASI</a:t>
            </a:r>
            <a:endParaRPr lang="id-ID" sz="3600" dirty="0" smtClean="0"/>
          </a:p>
          <a:p>
            <a:pPr lvl="1"/>
            <a:r>
              <a:rPr lang="id-ID" sz="3600" dirty="0" smtClean="0"/>
              <a:t>menempelnya </a:t>
            </a:r>
            <a:r>
              <a:rPr lang="id-ID" sz="3600" i="1" dirty="0" smtClean="0"/>
              <a:t>ARNp</a:t>
            </a:r>
            <a:r>
              <a:rPr lang="id-ID" sz="3600" dirty="0" smtClean="0"/>
              <a:t> pd ribosom 30 S dan pembentukan poliribosom</a:t>
            </a:r>
          </a:p>
          <a:p>
            <a:pPr lvl="1"/>
            <a:r>
              <a:rPr lang="id-ID" sz="3600" dirty="0" smtClean="0"/>
              <a:t>pengikatan asam amino oleh </a:t>
            </a:r>
            <a:r>
              <a:rPr lang="id-ID" sz="3600" i="1" dirty="0" smtClean="0"/>
              <a:t>ARNp</a:t>
            </a:r>
            <a:endParaRPr lang="id-ID" sz="3600" dirty="0" smtClean="0"/>
          </a:p>
          <a:p>
            <a:pPr lvl="1"/>
            <a:r>
              <a:rPr lang="id-ID" sz="3600" dirty="0" smtClean="0"/>
              <a:t>permulaan dari sintesa protein</a:t>
            </a:r>
          </a:p>
          <a:p>
            <a:pPr lvl="1"/>
            <a:r>
              <a:rPr lang="id-ID" sz="3600" dirty="0" smtClean="0"/>
              <a:t>memanjangnya rantai polipeptida</a:t>
            </a:r>
          </a:p>
          <a:p>
            <a:endParaRPr lang="id-ID" sz="1800" dirty="0" smtClean="0"/>
          </a:p>
          <a:p>
            <a:endParaRPr lang="id-ID"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1187624" y="0"/>
            <a:ext cx="7488832"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p:cNvPicPr>
          <p:nvPr>
            <p:ph idx="1"/>
          </p:nvPr>
        </p:nvPicPr>
        <p:blipFill>
          <a:blip r:embed="rId2" cstate="print"/>
          <a:srcRect/>
          <a:stretch>
            <a:fillRect/>
          </a:stretch>
        </p:blipFill>
        <p:spPr bwMode="auto">
          <a:xfrm>
            <a:off x="251520" y="0"/>
            <a:ext cx="8424936" cy="6453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Asam Nukleat dibedakan 2 :</a:t>
            </a:r>
            <a:endParaRPr lang="id-ID" dirty="0"/>
          </a:p>
        </p:txBody>
      </p:sp>
      <p:sp>
        <p:nvSpPr>
          <p:cNvPr id="3" name="Content Placeholder 2"/>
          <p:cNvSpPr>
            <a:spLocks noGrp="1"/>
          </p:cNvSpPr>
          <p:nvPr>
            <p:ph idx="1"/>
          </p:nvPr>
        </p:nvSpPr>
        <p:spPr/>
        <p:txBody>
          <a:bodyPr>
            <a:normAutofit/>
          </a:bodyPr>
          <a:lstStyle/>
          <a:p>
            <a:pPr>
              <a:buNone/>
            </a:pPr>
            <a:r>
              <a:rPr lang="id-ID" sz="4400" dirty="0" smtClean="0"/>
              <a:t>1. Asam Deoksiribonukleat (ADN)</a:t>
            </a:r>
          </a:p>
          <a:p>
            <a:pPr>
              <a:buNone/>
            </a:pPr>
            <a:r>
              <a:rPr lang="id-ID" sz="4400" dirty="0" smtClean="0"/>
              <a:t>2. Asam Ribonukleat (ARN)</a:t>
            </a:r>
            <a:endParaRPr lang="id-ID" sz="4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04665"/>
            <a:ext cx="7772400" cy="1080119"/>
          </a:xfrm>
        </p:spPr>
        <p:txBody>
          <a:bodyPr>
            <a:normAutofit fontScale="90000"/>
          </a:bodyPr>
          <a:lstStyle/>
          <a:p>
            <a:r>
              <a:rPr lang="id-ID" dirty="0" smtClean="0"/>
              <a:t>KODE GENETIK.</a:t>
            </a:r>
            <a:br>
              <a:rPr lang="id-ID" dirty="0" smtClean="0"/>
            </a:br>
            <a:endParaRPr lang="id-ID" dirty="0"/>
          </a:p>
        </p:txBody>
      </p:sp>
      <p:sp>
        <p:nvSpPr>
          <p:cNvPr id="7" name="Subtitle 6"/>
          <p:cNvSpPr>
            <a:spLocks noGrp="1"/>
          </p:cNvSpPr>
          <p:nvPr>
            <p:ph type="subTitle" idx="1"/>
          </p:nvPr>
        </p:nvSpPr>
        <p:spPr>
          <a:xfrm>
            <a:off x="467544" y="1268760"/>
            <a:ext cx="8280920" cy="4968552"/>
          </a:xfrm>
        </p:spPr>
        <p:txBody>
          <a:bodyPr>
            <a:normAutofit/>
          </a:bodyPr>
          <a:lstStyle/>
          <a:p>
            <a:pPr algn="l"/>
            <a:r>
              <a:rPr lang="id-ID" dirty="0" smtClean="0">
                <a:solidFill>
                  <a:schemeClr val="tx1"/>
                </a:solidFill>
              </a:rPr>
              <a:t>DNA adl bahan genetik yang membawa informasi genetik dari sel ke sel dan dari satu generasi ke generasi berikutnya.</a:t>
            </a:r>
          </a:p>
          <a:p>
            <a:pPr algn="l"/>
            <a:r>
              <a:rPr lang="id-ID" dirty="0" smtClean="0">
                <a:solidFill>
                  <a:schemeClr val="tx1"/>
                </a:solidFill>
              </a:rPr>
              <a:t>Bagaimana informasi genetik tsb terdapat di dlm molekul DNA ??? Apakah dlm btk tulisan, kode ?</a:t>
            </a:r>
          </a:p>
          <a:p>
            <a:pPr algn="l"/>
            <a:r>
              <a:rPr lang="id-ID" dirty="0" smtClean="0">
                <a:solidFill>
                  <a:schemeClr val="tx1"/>
                </a:solidFill>
              </a:rPr>
              <a:t>Sebuah pita molekul DNA terdiri dari asam phosphat, gula deoksiribosa dan basa nitrogen, as phosphat dan gula deoksiribosa selalu sama, tetapi basa nitrogennya selalu berbeda beda</a:t>
            </a:r>
            <a:endParaRPr lang="id-ID"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640960" cy="5184576"/>
          </a:xfrm>
        </p:spPr>
        <p:txBody>
          <a:bodyPr/>
          <a:lstStyle/>
          <a:p>
            <a:r>
              <a:rPr lang="id-ID" dirty="0" smtClean="0"/>
              <a:t>Sarabai dkk (1964) : urutan basa nitrogen dari suatu mol DNA identik dengan urutan asam amino di dalam mol protein.</a:t>
            </a:r>
          </a:p>
          <a:p>
            <a:r>
              <a:rPr lang="id-ID" dirty="0" smtClean="0"/>
              <a:t>4 basa DNA itu (A, T, S, G) dianggap sbg alfabet dalam mol DNA.</a:t>
            </a:r>
          </a:p>
          <a:p>
            <a:r>
              <a:rPr lang="id-ID" dirty="0" smtClean="0"/>
              <a:t>Terdapat 20 macam asam amino.</a:t>
            </a:r>
          </a:p>
          <a:p>
            <a:r>
              <a:rPr lang="id-ID" dirty="0" smtClean="0"/>
              <a:t>Bagaimana 4 basa nitrogen diterjemahkan ke dalam 20 macam asam amino ???</a:t>
            </a:r>
          </a:p>
          <a:p>
            <a:r>
              <a:rPr lang="id-ID" dirty="0" smtClean="0"/>
              <a:t>Satu kelompok nukleotida yang memperinci suatu asam amino dinamakan KODON.</a:t>
            </a:r>
          </a:p>
          <a:p>
            <a:endParaRPr lang="id-ID" dirty="0" smtClean="0"/>
          </a:p>
          <a:p>
            <a:endParaRPr lang="id-ID"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a:solidFill>
            <a:srgbClr val="FFC000"/>
          </a:solidFill>
        </p:spPr>
        <p:txBody>
          <a:bodyPr/>
          <a:lstStyle/>
          <a:p>
            <a:pPr lvl="0"/>
            <a:r>
              <a:rPr lang="id-ID" sz="3600" dirty="0" smtClean="0"/>
              <a:t>Kode SINGLET : sebuah nukleotida memberi sebuah kode asam amino. 4</a:t>
            </a:r>
            <a:r>
              <a:rPr lang="id-ID" sz="3600" baseline="30000" dirty="0" smtClean="0"/>
              <a:t>1</a:t>
            </a:r>
            <a:r>
              <a:rPr lang="id-ID" sz="3600" dirty="0" smtClean="0"/>
              <a:t> = 4 kodon</a:t>
            </a:r>
          </a:p>
          <a:p>
            <a:pPr lvl="0"/>
            <a:r>
              <a:rPr lang="id-ID" sz="3600" dirty="0" smtClean="0"/>
              <a:t>Kode DUBLET : kode yang terdiri 2 huruf</a:t>
            </a:r>
          </a:p>
          <a:p>
            <a:r>
              <a:rPr lang="id-ID" sz="3600" dirty="0" smtClean="0"/>
              <a:t>. 4</a:t>
            </a:r>
            <a:r>
              <a:rPr lang="id-ID" sz="3600" baseline="30000" dirty="0" smtClean="0"/>
              <a:t>2</a:t>
            </a:r>
            <a:r>
              <a:rPr lang="id-ID" sz="3600" dirty="0" smtClean="0"/>
              <a:t> = 16 kodon</a:t>
            </a:r>
          </a:p>
          <a:p>
            <a:pPr lvl="0"/>
            <a:r>
              <a:rPr lang="id-ID" sz="3600" dirty="0" smtClean="0"/>
              <a:t>Kode TRIPLET</a:t>
            </a:r>
          </a:p>
          <a:p>
            <a:r>
              <a:rPr lang="id-ID" sz="3600" dirty="0" smtClean="0"/>
              <a:t>4</a:t>
            </a:r>
            <a:r>
              <a:rPr lang="id-ID" sz="3600" baseline="30000" dirty="0" smtClean="0"/>
              <a:t>3</a:t>
            </a:r>
            <a:r>
              <a:rPr lang="id-ID" sz="3600" dirty="0" smtClean="0"/>
              <a:t> = 64 kodon memperinci 64 as amino</a:t>
            </a:r>
          </a:p>
          <a:p>
            <a:endParaRPr lang="id-ID"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76664"/>
          </a:xfrm>
          <a:solidFill>
            <a:srgbClr val="FFFF00"/>
          </a:solidFill>
        </p:spPr>
        <p:txBody>
          <a:bodyPr>
            <a:normAutofit fontScale="85000" lnSpcReduction="20000"/>
          </a:bodyPr>
          <a:lstStyle/>
          <a:p>
            <a:r>
              <a:rPr lang="id-ID" sz="3500" dirty="0" smtClean="0"/>
              <a:t>Penyelidikan lebih lanjut menghasilkan suatu tabel yang merumuskan kode untuk 20 macam as amino.</a:t>
            </a:r>
          </a:p>
          <a:p>
            <a:r>
              <a:rPr lang="id-ID" sz="3500" dirty="0" smtClean="0"/>
              <a:t>Asam asam amino yang memiliki sifat struktur hampir sama cenderung mempunyai kodon sekeluarga.</a:t>
            </a:r>
          </a:p>
          <a:p>
            <a:r>
              <a:rPr lang="id-ID" sz="3500" dirty="0" smtClean="0"/>
              <a:t>Mis : kodon asam aspartat (GAU, GAS) = as glutamat (GAA, GAG); phenyalanin (UUU, UUS), tirosin (UAA, UAS) dan triptofan (UGG) semua dimulai Urasil (U)</a:t>
            </a:r>
          </a:p>
          <a:p>
            <a:r>
              <a:rPr lang="id-ID" sz="3500" dirty="0" smtClean="0"/>
              <a:t>Jika suatu as amino di dalam protein karena kekeliruan digantikan as amino lain yang mempunyai sifat sama, maka protein itu akan tetap berfungsi.</a:t>
            </a:r>
          </a:p>
          <a:p>
            <a:pPr>
              <a:buNone/>
            </a:pPr>
            <a:r>
              <a:rPr lang="id-ID" sz="3500" dirty="0" smtClean="0"/>
              <a:t> </a:t>
            </a:r>
          </a:p>
          <a:p>
            <a:endParaRPr lang="id-ID"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1026" name="Picture 2"/>
          <p:cNvPicPr>
            <a:picLocks noChangeAspect="1" noChangeArrowheads="1"/>
          </p:cNvPicPr>
          <p:nvPr/>
        </p:nvPicPr>
        <p:blipFill>
          <a:blip r:embed="rId2" cstate="print"/>
          <a:srcRect/>
          <a:stretch>
            <a:fillRect/>
          </a:stretch>
        </p:blipFill>
        <p:spPr bwMode="auto">
          <a:xfrm>
            <a:off x="0" y="0"/>
            <a:ext cx="9144000"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6908"/>
          </a:xfrm>
        </p:spPr>
        <p:txBody>
          <a:bodyPr/>
          <a:lstStyle/>
          <a:p>
            <a:r>
              <a:rPr lang="id-ID" dirty="0" smtClean="0"/>
              <a:t>SEJARAH DNA</a:t>
            </a:r>
            <a:endParaRPr lang="id-ID" dirty="0"/>
          </a:p>
        </p:txBody>
      </p:sp>
      <p:sp>
        <p:nvSpPr>
          <p:cNvPr id="3" name="Content Placeholder 2"/>
          <p:cNvSpPr>
            <a:spLocks noGrp="1"/>
          </p:cNvSpPr>
          <p:nvPr>
            <p:ph idx="1"/>
          </p:nvPr>
        </p:nvSpPr>
        <p:spPr>
          <a:xfrm>
            <a:off x="857224" y="1071546"/>
            <a:ext cx="8076464" cy="5176854"/>
          </a:xfrm>
        </p:spPr>
        <p:txBody>
          <a:bodyPr/>
          <a:lstStyle/>
          <a:p>
            <a:pPr>
              <a:buNone/>
            </a:pPr>
            <a:r>
              <a:rPr lang="id-ID" dirty="0" smtClean="0"/>
              <a:t>1.F. Miescher (1869) dari sel spermatozoa dan dari nukleus sel sel darah merah burung, menamakan nuklein</a:t>
            </a:r>
          </a:p>
          <a:p>
            <a:pPr>
              <a:buNone/>
            </a:pPr>
            <a:r>
              <a:rPr lang="id-ID" dirty="0" smtClean="0"/>
              <a:t>2. 1880 Fischer mengenal adanya zat zat pirimidin dan purin di dalam asam nukleat</a:t>
            </a:r>
          </a:p>
          <a:p>
            <a:pPr>
              <a:buNone/>
            </a:pPr>
            <a:r>
              <a:rPr lang="id-ID" dirty="0" smtClean="0"/>
              <a:t>3. Kossel menemukan 2 pirimidin (S dan T) dan 2 purin (A dan G), mendpt Nobel</a:t>
            </a:r>
          </a:p>
          <a:p>
            <a:pPr>
              <a:buNone/>
            </a:pPr>
            <a:r>
              <a:rPr lang="id-ID" dirty="0" smtClean="0"/>
              <a:t>4. 1910  Levine mengenal gula 5 karbon ribose dan gula deoksiribose di dalam asam nukleat</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348" y="274320"/>
            <a:ext cx="8219340" cy="6297952"/>
          </a:xfrm>
        </p:spPr>
        <p:txBody>
          <a:bodyPr>
            <a:normAutofit/>
          </a:bodyPr>
          <a:lstStyle/>
          <a:p>
            <a:r>
              <a:rPr lang="id-ID" sz="3200" dirty="0" smtClean="0"/>
              <a:t>5. Robert Feulgen (1914) tes warna utk DNA dikenal reaksi Feulgen.</a:t>
            </a:r>
            <a:br>
              <a:rPr lang="id-ID" sz="3200" dirty="0" smtClean="0"/>
            </a:br>
            <a:r>
              <a:rPr lang="id-ID" sz="3200" dirty="0" smtClean="0"/>
              <a:t>6. Avery, Macleod, Mc Carthy (1944) DNA memp hubungan lgs dng keturunan.</a:t>
            </a:r>
            <a:br>
              <a:rPr lang="id-ID" sz="3200" dirty="0" smtClean="0"/>
            </a:br>
            <a:r>
              <a:rPr lang="id-ID" sz="3200" dirty="0" smtClean="0"/>
              <a:t>7. Chargaff (1947) membuat studi kimiawi dari DNA. Jumlah basa purin = pirimidin (jumlah A =T dan jumlah S=G)</a:t>
            </a:r>
            <a:br>
              <a:rPr lang="id-ID" sz="3200" dirty="0" smtClean="0"/>
            </a:br>
            <a:r>
              <a:rPr lang="id-ID" sz="3200" dirty="0" smtClean="0"/>
              <a:t>8. Wilkins dkk (1950) friksasi sinar X : basa basa purin dan pirimidin di dlm mol DNA berjarak 3,4 Aº, berpilin sbg spiral</a:t>
            </a:r>
            <a:br>
              <a:rPr lang="id-ID" sz="3200" dirty="0" smtClean="0"/>
            </a:br>
            <a:endParaRPr lang="id-ID"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642918"/>
            <a:ext cx="7929618" cy="5357850"/>
          </a:xfrm>
        </p:spPr>
        <p:txBody>
          <a:bodyPr>
            <a:normAutofit/>
          </a:bodyPr>
          <a:lstStyle/>
          <a:p>
            <a:r>
              <a:rPr lang="id-ID" sz="3600" dirty="0" smtClean="0"/>
              <a:t>9. Watson dan Crick (1953) mol DNA berbtk berbtk spiral doubel yg berpilin (double helix)</a:t>
            </a:r>
            <a:br>
              <a:rPr lang="id-ID" sz="3600" dirty="0" smtClean="0"/>
            </a:br>
            <a:r>
              <a:rPr lang="id-ID" sz="3600" dirty="0" smtClean="0"/>
              <a:t>10. Kornberg (1957) membuktikan kebenaran Watson Dan Crick dng membuat DNA dalam sel bebas</a:t>
            </a:r>
            <a:br>
              <a:rPr lang="id-ID" sz="3600" dirty="0" smtClean="0"/>
            </a:br>
            <a:r>
              <a:rPr lang="id-ID" sz="3600" dirty="0" smtClean="0"/>
              <a:t>11. Kornberg 1967 membuat molekul DNA dari 6000 nukleotida.</a:t>
            </a:r>
            <a:br>
              <a:rPr lang="id-ID" sz="3600" dirty="0" smtClean="0"/>
            </a:br>
            <a:endParaRPr lang="id-ID"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32560" y="359898"/>
            <a:ext cx="7406640" cy="1068838"/>
          </a:xfrm>
        </p:spPr>
        <p:txBody>
          <a:bodyPr/>
          <a:lstStyle/>
          <a:p>
            <a:r>
              <a:rPr lang="id-ID" dirty="0" smtClean="0"/>
              <a:t>Terdapatnya DNA ??</a:t>
            </a:r>
            <a:endParaRPr lang="id-ID" dirty="0"/>
          </a:p>
        </p:txBody>
      </p:sp>
      <p:sp>
        <p:nvSpPr>
          <p:cNvPr id="4" name="Subtitle 3"/>
          <p:cNvSpPr>
            <a:spLocks noGrp="1"/>
          </p:cNvSpPr>
          <p:nvPr>
            <p:ph type="subTitle" idx="1"/>
          </p:nvPr>
        </p:nvSpPr>
        <p:spPr>
          <a:xfrm>
            <a:off x="1043608" y="1571612"/>
            <a:ext cx="7795592" cy="4643470"/>
          </a:xfrm>
        </p:spPr>
        <p:txBody>
          <a:bodyPr>
            <a:normAutofit/>
          </a:bodyPr>
          <a:lstStyle/>
          <a:p>
            <a:r>
              <a:rPr lang="id-ID" sz="3200" dirty="0" smtClean="0"/>
              <a:t>Semua mahluk hidup kecuali beberapa virus</a:t>
            </a:r>
          </a:p>
          <a:p>
            <a:r>
              <a:rPr lang="id-ID" sz="3200" dirty="0" smtClean="0"/>
              <a:t>Di dalam sel, bagian terbesar dalam nukleus, terutama pada kromosom.</a:t>
            </a:r>
          </a:p>
          <a:p>
            <a:r>
              <a:rPr lang="id-ID" sz="3200" dirty="0" smtClean="0"/>
              <a:t>Molekul DNA juga ditemukan dalam mitokondria, plastida dan sentriol.</a:t>
            </a:r>
            <a:endParaRPr lang="id-ID"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Keberadaan DNA dalam nukleus</a:t>
            </a:r>
            <a:endParaRPr lang="id-ID" dirty="0"/>
          </a:p>
        </p:txBody>
      </p:sp>
      <p:sp>
        <p:nvSpPr>
          <p:cNvPr id="3" name="Content Placeholder 2"/>
          <p:cNvSpPr>
            <a:spLocks noGrp="1"/>
          </p:cNvSpPr>
          <p:nvPr>
            <p:ph idx="1"/>
          </p:nvPr>
        </p:nvSpPr>
        <p:spPr>
          <a:xfrm>
            <a:off x="971600" y="1340768"/>
            <a:ext cx="7920880" cy="4907632"/>
          </a:xfrm>
        </p:spPr>
        <p:txBody>
          <a:bodyPr>
            <a:normAutofit/>
          </a:bodyPr>
          <a:lstStyle/>
          <a:p>
            <a:r>
              <a:rPr lang="id-ID" sz="3000" dirty="0" smtClean="0"/>
              <a:t>Banyaknya DNA diukur dalam pikogram :</a:t>
            </a:r>
          </a:p>
          <a:p>
            <a:r>
              <a:rPr lang="id-ID" sz="3000" dirty="0" smtClean="0"/>
              <a:t>1 pg = 10</a:t>
            </a:r>
            <a:r>
              <a:rPr lang="id-ID" sz="3000" baseline="30000" dirty="0" smtClean="0"/>
              <a:t>-12</a:t>
            </a:r>
          </a:p>
          <a:p>
            <a:r>
              <a:rPr lang="id-ID" sz="3000" dirty="0" smtClean="0"/>
              <a:t>Banyaknya DNA </a:t>
            </a:r>
            <a:r>
              <a:rPr lang="id-ID" sz="3000" b="1" dirty="0" smtClean="0"/>
              <a:t>tetap</a:t>
            </a:r>
            <a:r>
              <a:rPr lang="id-ID" sz="3000" dirty="0" smtClean="0"/>
              <a:t> (konstan)dari sel ke sel dan dari spesies ke spesies</a:t>
            </a:r>
          </a:p>
          <a:p>
            <a:r>
              <a:rPr lang="id-ID" sz="3000" dirty="0" smtClean="0"/>
              <a:t>Banyaknya DNA dari sebuah sel berhub erat dng sifat ploidi atau jumlah kromosom dari sel itu. </a:t>
            </a:r>
          </a:p>
          <a:p>
            <a:r>
              <a:rPr lang="id-ID" sz="3000" dirty="0" smtClean="0"/>
              <a:t>Mis sel hati bersifat tetraploid (4n) mengandung DNA 2x lipat daripa DNA dlm sel diploid.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1544</TotalTime>
  <Words>1542</Words>
  <Application>Microsoft Office PowerPoint</Application>
  <PresentationFormat>On-screen Show (4:3)</PresentationFormat>
  <Paragraphs>160</Paragraphs>
  <Slides>44</Slides>
  <Notes>7</Notes>
  <HiddenSlides>0</HiddenSlides>
  <MMClips>0</MMClips>
  <ScaleCrop>false</ScaleCrop>
  <HeadingPairs>
    <vt:vector size="4" baseType="variant">
      <vt:variant>
        <vt:lpstr>Theme</vt:lpstr>
      </vt:variant>
      <vt:variant>
        <vt:i4>6</vt:i4>
      </vt:variant>
      <vt:variant>
        <vt:lpstr>Slide Titles</vt:lpstr>
      </vt:variant>
      <vt:variant>
        <vt:i4>44</vt:i4>
      </vt:variant>
    </vt:vector>
  </HeadingPairs>
  <TitlesOfParts>
    <vt:vector size="50" baseType="lpstr">
      <vt:lpstr>Solstice</vt:lpstr>
      <vt:lpstr>Office Theme</vt:lpstr>
      <vt:lpstr>Flow</vt:lpstr>
      <vt:lpstr>1_Flow</vt:lpstr>
      <vt:lpstr>2_Flow</vt:lpstr>
      <vt:lpstr>Opulent</vt:lpstr>
      <vt:lpstr>BAHAN GENETIK</vt:lpstr>
      <vt:lpstr>GEN ?</vt:lpstr>
      <vt:lpstr>Dimana letak gen ??</vt:lpstr>
      <vt:lpstr>Asam Nukleat dibedakan 2 :</vt:lpstr>
      <vt:lpstr>SEJARAH DNA</vt:lpstr>
      <vt:lpstr>5. Robert Feulgen (1914) tes warna utk DNA dikenal reaksi Feulgen. 6. Avery, Macleod, Mc Carthy (1944) DNA memp hubungan lgs dng keturunan. 7. Chargaff (1947) membuat studi kimiawi dari DNA. Jumlah basa purin = pirimidin (jumlah A =T dan jumlah S=G) 8. Wilkins dkk (1950) friksasi sinar X : basa basa purin dan pirimidin di dlm mol DNA berjarak 3,4 Aº, berpilin sbg spiral </vt:lpstr>
      <vt:lpstr>9. Watson dan Crick (1953) mol DNA berbtk berbtk spiral doubel yg berpilin (double helix) 10. Kornberg (1957) membuktikan kebenaran Watson Dan Crick dng membuat DNA dalam sel bebas 11. Kornberg 1967 membuat molekul DNA dari 6000 nukleotida. </vt:lpstr>
      <vt:lpstr>Terdapatnya DNA ??</vt:lpstr>
      <vt:lpstr>Keberadaan DNA dalam nukleus</vt:lpstr>
      <vt:lpstr>STRUKTUR DNA</vt:lpstr>
      <vt:lpstr>Slide 11</vt:lpstr>
      <vt:lpstr>Struktur DNA</vt:lpstr>
      <vt:lpstr>MORFOLOGI DNA</vt:lpstr>
      <vt:lpstr>SUSUNAN KIMIA DNA</vt:lpstr>
      <vt:lpstr>PERTIMBANGAN Watson dan Crick Ttg Model Molekul DNA </vt:lpstr>
      <vt:lpstr>MODEL STRUKTUR DNA  MENURUT Watson dan Crick </vt:lpstr>
      <vt:lpstr>Slide 17</vt:lpstr>
      <vt:lpstr>Slide 18</vt:lpstr>
      <vt:lpstr>Slide 19</vt:lpstr>
      <vt:lpstr>DENATURASI DAN RENATURASI DNA</vt:lpstr>
      <vt:lpstr>Replikasi DNA</vt:lpstr>
      <vt:lpstr>REPLIKASI DNA</vt:lpstr>
      <vt:lpstr>SEMI KONSERVATIF</vt:lpstr>
      <vt:lpstr>DISPERSIF</vt:lpstr>
      <vt:lpstr>Slide 25</vt:lpstr>
      <vt:lpstr>Hasil eksperimen Mattew Messelson dan ranklin Stahl pd thn 1958  untuk mengetahui mekanisme replikasi DNA dengan bakteri Escherichia coli.  Hasil penelitian menunjukkan bahwa molekul DNA anakan terdiri atas satu untai DNA induk dan satu untai DNA hasil sintesis baru sehingga sesuai dengan model replikasi secara semi konservatif.  </vt:lpstr>
      <vt:lpstr>Slide 27</vt:lpstr>
      <vt:lpstr>ASAM RIBONUKLEAT  (RNA) </vt:lpstr>
      <vt:lpstr>Slide 29</vt:lpstr>
      <vt:lpstr>Slide 30</vt:lpstr>
      <vt:lpstr>Slide 31</vt:lpstr>
      <vt:lpstr>Slide 32</vt:lpstr>
      <vt:lpstr>Beberapa sifat mengenai molekul ARNp (ARNt) ialah : </vt:lpstr>
      <vt:lpstr>Slide 34</vt:lpstr>
      <vt:lpstr>Slide 35</vt:lpstr>
      <vt:lpstr>MEKANISME  TRANSKRIPSI  DAN TRANSLASI </vt:lpstr>
      <vt:lpstr>Slide 37</vt:lpstr>
      <vt:lpstr>Slide 38</vt:lpstr>
      <vt:lpstr>Slide 39</vt:lpstr>
      <vt:lpstr>KODE GENETIK. </vt:lpstr>
      <vt:lpstr>Slide 41</vt:lpstr>
      <vt:lpstr>Slide 42</vt:lpstr>
      <vt:lpstr>Slide 43</vt:lpstr>
      <vt:lpstr>Slide 44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BAHAN GENETIK</dc:title>
  <dc:creator>Pavilion</dc:creator>
  <cp:lastModifiedBy>user</cp:lastModifiedBy>
  <cp:revision>97</cp:revision>
  <dcterms:created xsi:type="dcterms:W3CDTF">2010-11-15T20:48:42Z</dcterms:created>
  <dcterms:modified xsi:type="dcterms:W3CDTF">2016-11-03T07:33:21Z</dcterms:modified>
</cp:coreProperties>
</file>