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handoutMasterIdLst>
    <p:handoutMasterId r:id="rId21"/>
  </p:handoutMasterIdLst>
  <p:sldIdLst>
    <p:sldId id="261" r:id="rId2"/>
    <p:sldId id="257"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85" autoAdjust="0"/>
    <p:restoredTop sz="94757" autoAdjust="0"/>
  </p:normalViewPr>
  <p:slideViewPr>
    <p:cSldViewPr snapToGrid="0">
      <p:cViewPr varScale="1">
        <p:scale>
          <a:sx n="83" d="100"/>
          <a:sy n="83" d="100"/>
        </p:scale>
        <p:origin x="480" y="86"/>
      </p:cViewPr>
      <p:guideLst>
        <p:guide pos="3840"/>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41DB8-B66F-4DC8-A96E-33677E0F90FF}" type="datetimeFigureOut">
              <a:rPr lang="en-US" smtClean="0"/>
              <a:t>8/19/2018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49C4A-65AC-492D-9701-81B46C3AD0E4}" type="datetimeFigureOut">
              <a:rPr lang="en-US" smtClean="0"/>
              <a:t>8/19/2018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2</a:t>
            </a:fld>
            <a:endParaRPr lang="en-US"/>
          </a:p>
        </p:txBody>
      </p:sp>
    </p:spTree>
    <p:extLst>
      <p:ext uri="{BB962C8B-B14F-4D97-AF65-F5344CB8AC3E}">
        <p14:creationId xmlns:p14="http://schemas.microsoft.com/office/powerpoint/2010/main" val="19803039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11</a:t>
            </a:fld>
            <a:endParaRPr lang="en-US"/>
          </a:p>
        </p:txBody>
      </p:sp>
    </p:spTree>
    <p:extLst>
      <p:ext uri="{BB962C8B-B14F-4D97-AF65-F5344CB8AC3E}">
        <p14:creationId xmlns:p14="http://schemas.microsoft.com/office/powerpoint/2010/main" val="23704778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12</a:t>
            </a:fld>
            <a:endParaRPr lang="en-US"/>
          </a:p>
        </p:txBody>
      </p:sp>
    </p:spTree>
    <p:extLst>
      <p:ext uri="{BB962C8B-B14F-4D97-AF65-F5344CB8AC3E}">
        <p14:creationId xmlns:p14="http://schemas.microsoft.com/office/powerpoint/2010/main" val="20304245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13</a:t>
            </a:fld>
            <a:endParaRPr lang="en-US"/>
          </a:p>
        </p:txBody>
      </p:sp>
    </p:spTree>
    <p:extLst>
      <p:ext uri="{BB962C8B-B14F-4D97-AF65-F5344CB8AC3E}">
        <p14:creationId xmlns:p14="http://schemas.microsoft.com/office/powerpoint/2010/main" val="38929360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14</a:t>
            </a:fld>
            <a:endParaRPr lang="en-US"/>
          </a:p>
        </p:txBody>
      </p:sp>
    </p:spTree>
    <p:extLst>
      <p:ext uri="{BB962C8B-B14F-4D97-AF65-F5344CB8AC3E}">
        <p14:creationId xmlns:p14="http://schemas.microsoft.com/office/powerpoint/2010/main" val="3091014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15</a:t>
            </a:fld>
            <a:endParaRPr lang="en-US"/>
          </a:p>
        </p:txBody>
      </p:sp>
    </p:spTree>
    <p:extLst>
      <p:ext uri="{BB962C8B-B14F-4D97-AF65-F5344CB8AC3E}">
        <p14:creationId xmlns:p14="http://schemas.microsoft.com/office/powerpoint/2010/main" val="18133290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16</a:t>
            </a:fld>
            <a:endParaRPr lang="en-US"/>
          </a:p>
        </p:txBody>
      </p:sp>
    </p:spTree>
    <p:extLst>
      <p:ext uri="{BB962C8B-B14F-4D97-AF65-F5344CB8AC3E}">
        <p14:creationId xmlns:p14="http://schemas.microsoft.com/office/powerpoint/2010/main" val="13644623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17</a:t>
            </a:fld>
            <a:endParaRPr lang="en-US"/>
          </a:p>
        </p:txBody>
      </p:sp>
    </p:spTree>
    <p:extLst>
      <p:ext uri="{BB962C8B-B14F-4D97-AF65-F5344CB8AC3E}">
        <p14:creationId xmlns:p14="http://schemas.microsoft.com/office/powerpoint/2010/main" val="4039415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3</a:t>
            </a:fld>
            <a:endParaRPr lang="en-US"/>
          </a:p>
        </p:txBody>
      </p:sp>
    </p:spTree>
    <p:extLst>
      <p:ext uri="{BB962C8B-B14F-4D97-AF65-F5344CB8AC3E}">
        <p14:creationId xmlns:p14="http://schemas.microsoft.com/office/powerpoint/2010/main" val="3107017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4</a:t>
            </a:fld>
            <a:endParaRPr lang="en-US"/>
          </a:p>
        </p:txBody>
      </p:sp>
    </p:spTree>
    <p:extLst>
      <p:ext uri="{BB962C8B-B14F-4D97-AF65-F5344CB8AC3E}">
        <p14:creationId xmlns:p14="http://schemas.microsoft.com/office/powerpoint/2010/main" val="3935586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5</a:t>
            </a:fld>
            <a:endParaRPr lang="en-US"/>
          </a:p>
        </p:txBody>
      </p:sp>
    </p:spTree>
    <p:extLst>
      <p:ext uri="{BB962C8B-B14F-4D97-AF65-F5344CB8AC3E}">
        <p14:creationId xmlns:p14="http://schemas.microsoft.com/office/powerpoint/2010/main" val="12126787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6</a:t>
            </a:fld>
            <a:endParaRPr lang="en-US"/>
          </a:p>
        </p:txBody>
      </p:sp>
    </p:spTree>
    <p:extLst>
      <p:ext uri="{BB962C8B-B14F-4D97-AF65-F5344CB8AC3E}">
        <p14:creationId xmlns:p14="http://schemas.microsoft.com/office/powerpoint/2010/main" val="3882263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7</a:t>
            </a:fld>
            <a:endParaRPr lang="en-US"/>
          </a:p>
        </p:txBody>
      </p:sp>
    </p:spTree>
    <p:extLst>
      <p:ext uri="{BB962C8B-B14F-4D97-AF65-F5344CB8AC3E}">
        <p14:creationId xmlns:p14="http://schemas.microsoft.com/office/powerpoint/2010/main" val="30260395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8</a:t>
            </a:fld>
            <a:endParaRPr lang="en-US"/>
          </a:p>
        </p:txBody>
      </p:sp>
    </p:spTree>
    <p:extLst>
      <p:ext uri="{BB962C8B-B14F-4D97-AF65-F5344CB8AC3E}">
        <p14:creationId xmlns:p14="http://schemas.microsoft.com/office/powerpoint/2010/main" val="22434810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9</a:t>
            </a:fld>
            <a:endParaRPr lang="en-US"/>
          </a:p>
        </p:txBody>
      </p:sp>
    </p:spTree>
    <p:extLst>
      <p:ext uri="{BB962C8B-B14F-4D97-AF65-F5344CB8AC3E}">
        <p14:creationId xmlns:p14="http://schemas.microsoft.com/office/powerpoint/2010/main" val="4982158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10</a:t>
            </a:fld>
            <a:endParaRPr lang="en-US"/>
          </a:p>
        </p:txBody>
      </p:sp>
    </p:spTree>
    <p:extLst>
      <p:ext uri="{BB962C8B-B14F-4D97-AF65-F5344CB8AC3E}">
        <p14:creationId xmlns:p14="http://schemas.microsoft.com/office/powerpoint/2010/main" val="3811570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1" y="0"/>
            <a:ext cx="12192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1293845" y="1909346"/>
            <a:ext cx="9604310" cy="3383280"/>
          </a:xfrm>
        </p:spPr>
        <p:txBody>
          <a:bodyPr anchor="b">
            <a:normAutofit/>
          </a:bodyPr>
          <a:lstStyle>
            <a:lvl1pPr algn="l">
              <a:lnSpc>
                <a:spcPct val="76000"/>
              </a:lnSpc>
              <a:defRPr sz="8000" cap="none"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93845" y="5432564"/>
            <a:ext cx="9604310" cy="457200"/>
          </a:xfrm>
        </p:spPr>
        <p:txBody>
          <a:bodyPr>
            <a:normAutofit/>
          </a:bodyPr>
          <a:lstStyle>
            <a:lvl1pPr marL="0" indent="0" algn="l">
              <a:spcBef>
                <a:spcPts val="0"/>
              </a:spcBef>
              <a:buNone/>
              <a:defRPr sz="2000" b="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cxnSp>
        <p:nvCxnSpPr>
          <p:cNvPr id="58" name="Straight Connector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84A29A4-78C8-47AB-BA06-22CB45938951}" type="datetime1">
              <a:rPr lang="en-US" smtClean="0"/>
              <a:t>8/19/2018</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09314" y="489856"/>
            <a:ext cx="1687286" cy="530134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5399" y="489856"/>
            <a:ext cx="7587344" cy="530134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1ED4ACF-2D82-46F2-A8E9-23963AA34E86}" type="datetime1">
              <a:rPr lang="en-US" smtClean="0"/>
              <a:t>8/19/2018</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AE374B5B-21A0-4192-BF4C-38187F1A68D8}" type="datetime1">
              <a:rPr lang="en-US" smtClean="0"/>
              <a:t>8/19/2018</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12192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1295400" y="2541573"/>
            <a:ext cx="9601200" cy="2743200"/>
          </a:xfrm>
        </p:spPr>
        <p:txBody>
          <a:bodyPr anchor="b">
            <a:normAutofit/>
          </a:bodyPr>
          <a:lstStyle>
            <a:lvl1pPr>
              <a:lnSpc>
                <a:spcPct val="85000"/>
              </a:lnSpc>
              <a:defRPr sz="6000" cap="none"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295400" y="5431536"/>
            <a:ext cx="9601200" cy="457200"/>
          </a:xfrm>
        </p:spPr>
        <p:txBody>
          <a:bodyPr>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cxnSp>
        <p:nvCxnSpPr>
          <p:cNvPr id="58" name="Straight Connector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246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3B5CF7C-B333-48E1-A4A6-83A3C8B73AC0}" type="datetime1">
              <a:rPr lang="en-US" smtClean="0"/>
              <a:t>8/19/2018</a:t>
            </a:fld>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954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246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246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AE320762-5CBF-4210-AB54-376B091119F8}" type="datetime1">
              <a:rPr lang="en-US" smtClean="0"/>
              <a:t>8/19/2018</a:t>
            </a:fld>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7F0DB371-BF5F-4058-A212-1A908E4D2674}" type="datetime1">
              <a:rPr lang="en-US" smtClean="0"/>
              <a:t>8/19/2018</a:t>
            </a:fld>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12192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Footer Placeholder 212"/>
          <p:cNvSpPr>
            <a:spLocks noGrp="1"/>
          </p:cNvSpPr>
          <p:nvPr>
            <p:ph type="ftr" sz="quarter" idx="11"/>
          </p:nvPr>
        </p:nvSpPr>
        <p:spPr/>
        <p:txBody>
          <a:bodyPr/>
          <a:lstStyle/>
          <a:p>
            <a:r>
              <a:rPr lang="en-US" dirty="0"/>
              <a:t>Add a footer</a:t>
            </a:r>
          </a:p>
        </p:txBody>
      </p:sp>
      <p:sp>
        <p:nvSpPr>
          <p:cNvPr id="212" name="Date Placeholder 211"/>
          <p:cNvSpPr>
            <a:spLocks noGrp="1"/>
          </p:cNvSpPr>
          <p:nvPr>
            <p:ph type="dt" sz="half" idx="10"/>
          </p:nvPr>
        </p:nvSpPr>
        <p:spPr/>
        <p:txBody>
          <a:bodyPr/>
          <a:lstStyle/>
          <a:p>
            <a:fld id="{60A4083B-90AA-48CF-BAD5-00AA24D7F288}" type="datetime1">
              <a:rPr lang="en-US" smtClean="0"/>
              <a:t>8/19/2018</a:t>
            </a:fld>
            <a:endParaRPr lang="en-US"/>
          </a:p>
        </p:txBody>
      </p:sp>
      <p:sp>
        <p:nvSpPr>
          <p:cNvPr id="214" name="Slide Number Placeholder 213"/>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12192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13152" y="571500"/>
            <a:ext cx="3657600" cy="2197100"/>
          </a:xfrm>
        </p:spPr>
        <p:txBody>
          <a:bodyPr anchor="b">
            <a:normAutofit/>
          </a:bodyPr>
          <a:lstStyle>
            <a:lvl1pPr>
              <a:defRPr sz="26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43197" y="571500"/>
            <a:ext cx="6217920" cy="57150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913152" y="2995012"/>
            <a:ext cx="3657600" cy="2285950"/>
          </a:xfrm>
        </p:spPr>
        <p:txBody>
          <a:bodyPr>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cxnSp>
        <p:nvCxnSpPr>
          <p:cNvPr id="60" name="Straight Connector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lvl1pPr>
              <a:defRPr>
                <a:solidFill>
                  <a:schemeClr val="bg1"/>
                </a:solidFill>
              </a:defRPr>
            </a:lvl1pPr>
          </a:lstStyle>
          <a:p>
            <a:fld id="{F5BAF629-ECA2-4CF3-B790-9D9BDED98269}" type="datetime1">
              <a:rPr lang="en-US" smtClean="0"/>
              <a:pPr/>
              <a:t>8/19/2018</a:t>
            </a:fld>
            <a:endParaRPr lang="en-US"/>
          </a:p>
        </p:txBody>
      </p:sp>
      <p:sp>
        <p:nvSpPr>
          <p:cNvPr id="8" name="Slide Number Placeholder 7"/>
          <p:cNvSpPr>
            <a:spLocks noGrp="1"/>
          </p:cNvSpPr>
          <p:nvPr>
            <p:ph type="sldNum" sz="quarter" idx="12"/>
          </p:nvPr>
        </p:nvSpPr>
        <p:spPr/>
        <p:txBody>
          <a:bodyPr/>
          <a:lstStyle>
            <a:lvl1pPr>
              <a:defRPr>
                <a:solidFill>
                  <a:schemeClr val="bg1"/>
                </a:solidFill>
              </a:defRPr>
            </a:lvl1pPr>
          </a:lstStyle>
          <a:p>
            <a:fld id="{E31375A4-56A4-47D6-9801-1991572033F7}" type="slidenum">
              <a:rPr lang="en-US" smtClean="0"/>
              <a:pPr/>
              <a:t>‹#›</a:t>
            </a:fld>
            <a:endParaRPr lang="en-US"/>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12192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Connector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909560" y="576072"/>
            <a:ext cx="3657600" cy="2194560"/>
          </a:xfrm>
        </p:spPr>
        <p:txBody>
          <a:bodyPr anchor="b">
            <a:normAutofit/>
          </a:bodyPr>
          <a:lstStyle>
            <a:lvl1pPr>
              <a:defRPr sz="2600">
                <a:solidFill>
                  <a:schemeClr val="bg1"/>
                </a:solidFill>
              </a:defRPr>
            </a:lvl1pPr>
          </a:lstStyle>
          <a:p>
            <a:r>
              <a:rPr lang="en-US" smtClean="0"/>
              <a:t>Click to edit Master title style</a:t>
            </a:r>
            <a:endParaRPr lang="en-US"/>
          </a:p>
        </p:txBody>
      </p:sp>
      <p:sp>
        <p:nvSpPr>
          <p:cNvPr id="3" name="Picture Placeholder 2" descr="An empty placeholder to add an image. Click on the placeholder and select the image that you wish to add."/>
          <p:cNvSpPr>
            <a:spLocks noGrp="1"/>
          </p:cNvSpPr>
          <p:nvPr>
            <p:ph type="pic" idx="1"/>
          </p:nvPr>
        </p:nvSpPr>
        <p:spPr>
          <a:xfrm>
            <a:off x="4412" y="-159"/>
            <a:ext cx="7315200" cy="6858000"/>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7909560" y="2999232"/>
            <a:ext cx="3657600" cy="2286000"/>
          </a:xfrm>
        </p:spPr>
        <p:txBody>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195943"/>
            <a:ext cx="12192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48" name="Straight Connector 147"/>
          <p:cNvCxnSpPr/>
          <p:nvPr userDrawn="1"/>
        </p:nvCxnSpPr>
        <p:spPr>
          <a:xfrm>
            <a:off x="609600" y="6172200"/>
            <a:ext cx="109728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1100">
                <a:solidFill>
                  <a:schemeClr val="tx1">
                    <a:lumMod val="90000"/>
                    <a:lumOff val="10000"/>
                  </a:schemeClr>
                </a:solidFill>
              </a:defRPr>
            </a:lvl1pPr>
          </a:lstStyle>
          <a:p>
            <a:r>
              <a:rPr lang="en-US" dirty="0"/>
              <a:t>Add a footer</a:t>
            </a:r>
          </a:p>
        </p:txBody>
      </p:sp>
      <p:sp>
        <p:nvSpPr>
          <p:cNvPr id="4" name="Date Placeholder 3"/>
          <p:cNvSpPr>
            <a:spLocks noGrp="1"/>
          </p:cNvSpPr>
          <p:nvPr>
            <p:ph type="dt" sz="half" idx="2"/>
          </p:nvPr>
        </p:nvSpPr>
        <p:spPr>
          <a:xfrm>
            <a:off x="9294042" y="6289679"/>
            <a:ext cx="965946"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B51B2453-8663-4C69-AF73-9FD7B1DEC5D0}" type="datetime1">
              <a:rPr lang="en-US" smtClean="0"/>
              <a:pPr/>
              <a:t>8/19/2018</a:t>
            </a:fld>
            <a:endParaRPr lang="en-US" dirty="0"/>
          </a:p>
        </p:txBody>
      </p:sp>
      <p:sp>
        <p:nvSpPr>
          <p:cNvPr id="6" name="Slide Number Placeholder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1" y="4057650"/>
            <a:ext cx="9715500" cy="1234976"/>
          </a:xfrm>
        </p:spPr>
        <p:txBody>
          <a:bodyPr>
            <a:normAutofit/>
          </a:bodyPr>
          <a:lstStyle/>
          <a:p>
            <a:r>
              <a:rPr lang="en-US" sz="6000" dirty="0" smtClean="0"/>
              <a:t>Learning</a:t>
            </a:r>
            <a:endParaRPr lang="en-US" sz="6000" dirty="0"/>
          </a:p>
        </p:txBody>
      </p:sp>
      <p:sp>
        <p:nvSpPr>
          <p:cNvPr id="3" name="Subtitle 2"/>
          <p:cNvSpPr>
            <a:spLocks noGrp="1"/>
          </p:cNvSpPr>
          <p:nvPr>
            <p:ph type="subTitle" idx="1"/>
          </p:nvPr>
        </p:nvSpPr>
        <p:spPr>
          <a:xfrm>
            <a:off x="1219201" y="5432564"/>
            <a:ext cx="9715500" cy="785356"/>
          </a:xfrm>
        </p:spPr>
        <p:txBody>
          <a:bodyPr/>
          <a:lstStyle/>
          <a:p>
            <a:r>
              <a:rPr lang="en-US" dirty="0" err="1" smtClean="0"/>
              <a:t>Sistem</a:t>
            </a:r>
            <a:r>
              <a:rPr lang="en-US" dirty="0" smtClean="0"/>
              <a:t> </a:t>
            </a:r>
            <a:r>
              <a:rPr lang="en-US" dirty="0" err="1" smtClean="0"/>
              <a:t>Informasi</a:t>
            </a:r>
            <a:r>
              <a:rPr lang="en-US" dirty="0" smtClean="0"/>
              <a:t> UPN “Veteran” Yogyakarta</a:t>
            </a:r>
            <a:endParaRPr lang="en-US" dirty="0"/>
          </a:p>
        </p:txBody>
      </p:sp>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142" y="200296"/>
            <a:ext cx="10972800" cy="1236617"/>
          </a:xfrm>
        </p:spPr>
        <p:txBody>
          <a:bodyPr/>
          <a:lstStyle/>
          <a:p>
            <a:r>
              <a:rPr lang="en-US" dirty="0" smtClean="0"/>
              <a:t>Cognitive perspective in practice</a:t>
            </a:r>
            <a:endParaRPr lang="en-US" dirty="0"/>
          </a:p>
        </p:txBody>
      </p:sp>
      <p:sp>
        <p:nvSpPr>
          <p:cNvPr id="3" name="Content Placeholder 2"/>
          <p:cNvSpPr>
            <a:spLocks noGrp="1"/>
          </p:cNvSpPr>
          <p:nvPr>
            <p:ph idx="1"/>
          </p:nvPr>
        </p:nvSpPr>
        <p:spPr>
          <a:xfrm>
            <a:off x="615142" y="1436913"/>
            <a:ext cx="10972800" cy="4354288"/>
          </a:xfrm>
        </p:spPr>
        <p:txBody>
          <a:bodyPr/>
          <a:lstStyle/>
          <a:p>
            <a:pPr algn="just"/>
            <a:r>
              <a:rPr lang="en-US" dirty="0" smtClean="0"/>
              <a:t>Provisional selves from observing others, the experiments that we make with the ways in which we act and interact in new organizational roles.</a:t>
            </a:r>
          </a:p>
          <a:p>
            <a:pPr algn="just"/>
            <a:endParaRPr lang="en-US" dirty="0" smtClean="0"/>
          </a:p>
          <a:p>
            <a:pPr algn="just"/>
            <a:endParaRPr lang="en-US" dirty="0" smtClean="0"/>
          </a:p>
          <a:p>
            <a:pPr algn="just"/>
            <a:endParaRPr lang="en-US" dirty="0" smtClean="0"/>
          </a:p>
          <a:p>
            <a:pPr algn="just"/>
            <a:endParaRPr lang="en-US" dirty="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a:p>
          <a:p>
            <a:pPr algn="just"/>
            <a:endParaRPr lang="en-US" dirty="0"/>
          </a:p>
        </p:txBody>
      </p:sp>
      <p:pic>
        <p:nvPicPr>
          <p:cNvPr id="4" name="Picture 3"/>
          <p:cNvPicPr>
            <a:picLocks noChangeAspect="1"/>
          </p:cNvPicPr>
          <p:nvPr/>
        </p:nvPicPr>
        <p:blipFill>
          <a:blip r:embed="rId3"/>
          <a:stretch>
            <a:fillRect/>
          </a:stretch>
        </p:blipFill>
        <p:spPr>
          <a:xfrm>
            <a:off x="615142" y="2305050"/>
            <a:ext cx="11138707" cy="3314700"/>
          </a:xfrm>
          <a:prstGeom prst="rect">
            <a:avLst/>
          </a:prstGeom>
        </p:spPr>
      </p:pic>
    </p:spTree>
    <p:extLst>
      <p:ext uri="{BB962C8B-B14F-4D97-AF65-F5344CB8AC3E}">
        <p14:creationId xmlns:p14="http://schemas.microsoft.com/office/powerpoint/2010/main" val="358874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142" y="200296"/>
            <a:ext cx="10972800" cy="1236617"/>
          </a:xfrm>
        </p:spPr>
        <p:txBody>
          <a:bodyPr/>
          <a:lstStyle/>
          <a:p>
            <a:r>
              <a:rPr lang="en-US" dirty="0" err="1" smtClean="0"/>
              <a:t>Behaviour</a:t>
            </a:r>
            <a:r>
              <a:rPr lang="en-US" dirty="0" smtClean="0"/>
              <a:t> modification versus socialization</a:t>
            </a:r>
            <a:endParaRPr lang="en-US" dirty="0"/>
          </a:p>
        </p:txBody>
      </p:sp>
      <p:sp>
        <p:nvSpPr>
          <p:cNvPr id="3" name="Content Placeholder 2"/>
          <p:cNvSpPr>
            <a:spLocks noGrp="1"/>
          </p:cNvSpPr>
          <p:nvPr>
            <p:ph idx="1"/>
          </p:nvPr>
        </p:nvSpPr>
        <p:spPr>
          <a:xfrm>
            <a:off x="615142" y="1436913"/>
            <a:ext cx="10972800" cy="4354288"/>
          </a:xfrm>
        </p:spPr>
        <p:txBody>
          <a:bodyPr/>
          <a:lstStyle/>
          <a:p>
            <a:pPr algn="just"/>
            <a:r>
              <a:rPr lang="en-US" dirty="0" smtClean="0"/>
              <a:t>Provisional selves from observing others, the experiments that we make with the ways in which we act and interact in new organizational roles.</a:t>
            </a:r>
          </a:p>
          <a:p>
            <a:pPr algn="just"/>
            <a:endParaRPr lang="en-US" dirty="0" smtClean="0"/>
          </a:p>
          <a:p>
            <a:pPr algn="just"/>
            <a:endParaRPr lang="en-US" dirty="0" smtClean="0"/>
          </a:p>
          <a:p>
            <a:pPr algn="just"/>
            <a:endParaRPr lang="en-US" dirty="0" smtClean="0"/>
          </a:p>
          <a:p>
            <a:pPr algn="just"/>
            <a:endParaRPr lang="en-US" dirty="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a:p>
          <a:p>
            <a:pPr algn="just"/>
            <a:endParaRPr lang="en-US" dirty="0"/>
          </a:p>
        </p:txBody>
      </p:sp>
      <p:pic>
        <p:nvPicPr>
          <p:cNvPr id="5" name="Picture 4"/>
          <p:cNvPicPr>
            <a:picLocks noChangeAspect="1"/>
          </p:cNvPicPr>
          <p:nvPr/>
        </p:nvPicPr>
        <p:blipFill>
          <a:blip r:embed="rId3"/>
          <a:stretch>
            <a:fillRect/>
          </a:stretch>
        </p:blipFill>
        <p:spPr>
          <a:xfrm>
            <a:off x="615142" y="1436913"/>
            <a:ext cx="10972800" cy="4354288"/>
          </a:xfrm>
          <a:prstGeom prst="rect">
            <a:avLst/>
          </a:prstGeom>
        </p:spPr>
      </p:pic>
    </p:spTree>
    <p:extLst>
      <p:ext uri="{BB962C8B-B14F-4D97-AF65-F5344CB8AC3E}">
        <p14:creationId xmlns:p14="http://schemas.microsoft.com/office/powerpoint/2010/main" val="1189270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142" y="200296"/>
            <a:ext cx="10972800" cy="1236617"/>
          </a:xfrm>
        </p:spPr>
        <p:txBody>
          <a:bodyPr/>
          <a:lstStyle/>
          <a:p>
            <a:r>
              <a:rPr lang="en-US" dirty="0" err="1" smtClean="0"/>
              <a:t>Behaviour</a:t>
            </a:r>
            <a:r>
              <a:rPr lang="en-US" dirty="0" smtClean="0"/>
              <a:t> self management</a:t>
            </a:r>
            <a:endParaRPr lang="en-US" dirty="0"/>
          </a:p>
        </p:txBody>
      </p:sp>
      <p:sp>
        <p:nvSpPr>
          <p:cNvPr id="3" name="Content Placeholder 2"/>
          <p:cNvSpPr>
            <a:spLocks noGrp="1"/>
          </p:cNvSpPr>
          <p:nvPr>
            <p:ph idx="1"/>
          </p:nvPr>
        </p:nvSpPr>
        <p:spPr>
          <a:xfrm>
            <a:off x="615142" y="1436913"/>
            <a:ext cx="10972800" cy="4354288"/>
          </a:xfrm>
        </p:spPr>
        <p:txBody>
          <a:bodyPr/>
          <a:lstStyle/>
          <a:p>
            <a:pPr algn="just"/>
            <a:r>
              <a:rPr lang="en-US" dirty="0" err="1" smtClean="0"/>
              <a:t>Behavioural</a:t>
            </a:r>
            <a:r>
              <a:rPr lang="en-US" dirty="0" smtClean="0"/>
              <a:t> self management a technique for changing one’s own behavior by systematically manipulating cues, cognitive processes, and contingent consequences.</a:t>
            </a:r>
          </a:p>
          <a:p>
            <a:pPr algn="just"/>
            <a:r>
              <a:rPr lang="en-US" dirty="0" smtClean="0"/>
              <a:t>Leaning organization an organizational form that enables individual learning to create valued outcomes, such as innovation, efficiency, environmental alignment, and competitive advantage.</a:t>
            </a:r>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a:p>
          <a:p>
            <a:pPr algn="just"/>
            <a:endParaRPr lang="en-US" dirty="0"/>
          </a:p>
        </p:txBody>
      </p:sp>
    </p:spTree>
    <p:extLst>
      <p:ext uri="{BB962C8B-B14F-4D97-AF65-F5344CB8AC3E}">
        <p14:creationId xmlns:p14="http://schemas.microsoft.com/office/powerpoint/2010/main" val="2555839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142" y="200296"/>
            <a:ext cx="10972800" cy="1236617"/>
          </a:xfrm>
        </p:spPr>
        <p:txBody>
          <a:bodyPr/>
          <a:lstStyle/>
          <a:p>
            <a:r>
              <a:rPr lang="en-US" dirty="0" smtClean="0"/>
              <a:t>The learning organization</a:t>
            </a:r>
            <a:endParaRPr lang="en-US" dirty="0"/>
          </a:p>
        </p:txBody>
      </p:sp>
      <p:sp>
        <p:nvSpPr>
          <p:cNvPr id="3" name="Content Placeholder 2"/>
          <p:cNvSpPr>
            <a:spLocks noGrp="1"/>
          </p:cNvSpPr>
          <p:nvPr>
            <p:ph idx="1"/>
          </p:nvPr>
        </p:nvSpPr>
        <p:spPr>
          <a:xfrm>
            <a:off x="615142" y="1436913"/>
            <a:ext cx="10972800" cy="4354288"/>
          </a:xfrm>
        </p:spPr>
        <p:txBody>
          <a:bodyPr/>
          <a:lstStyle/>
          <a:p>
            <a:pPr algn="just"/>
            <a:r>
              <a:rPr lang="en-US" dirty="0" smtClean="0"/>
              <a:t>The learning organization concept has become significant for several reasons :</a:t>
            </a:r>
          </a:p>
          <a:p>
            <a:pPr lvl="1" algn="just"/>
            <a:r>
              <a:rPr lang="en-US" dirty="0" smtClean="0"/>
              <a:t>the production of goods and services increasingly involves sophisticated knowledge</a:t>
            </a:r>
          </a:p>
          <a:p>
            <a:pPr lvl="1" algn="just"/>
            <a:r>
              <a:rPr lang="en-US" dirty="0" smtClean="0"/>
              <a:t>Knowledge is, therefore, as valuable a resource as raw materials.</a:t>
            </a:r>
          </a:p>
          <a:p>
            <a:pPr lvl="1" algn="just"/>
            <a:r>
              <a:rPr lang="en-US" dirty="0" smtClean="0"/>
              <a:t>Many organizations have lost knowledgeable staff through retirements and de-layering</a:t>
            </a:r>
          </a:p>
          <a:p>
            <a:pPr lvl="1" algn="just"/>
            <a:r>
              <a:rPr lang="en-US" dirty="0" smtClean="0"/>
              <a:t>Information technologies are knowledge intensive</a:t>
            </a:r>
          </a:p>
          <a:p>
            <a:pPr lvl="1" algn="just"/>
            <a:r>
              <a:rPr lang="en-US" dirty="0" smtClean="0"/>
              <a:t>Some knowledge can have short lifespan, and be made obsolete by innovation.</a:t>
            </a:r>
          </a:p>
          <a:p>
            <a:pPr lvl="1" algn="just"/>
            <a:r>
              <a:rPr lang="en-US" dirty="0" smtClean="0"/>
              <a:t>Flexibility, creativity, and responsiveness are now prized capabilities</a:t>
            </a:r>
          </a:p>
          <a:p>
            <a:pPr lvl="1" algn="just"/>
            <a:r>
              <a:rPr lang="en-US" dirty="0" smtClean="0"/>
              <a:t>Knowledge can thus be a source of competitive advantage for an organization.</a:t>
            </a:r>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a:p>
          <a:p>
            <a:pPr algn="just"/>
            <a:endParaRPr lang="en-US" dirty="0"/>
          </a:p>
        </p:txBody>
      </p:sp>
    </p:spTree>
    <p:extLst>
      <p:ext uri="{BB962C8B-B14F-4D97-AF65-F5344CB8AC3E}">
        <p14:creationId xmlns:p14="http://schemas.microsoft.com/office/powerpoint/2010/main" val="744646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142" y="200296"/>
            <a:ext cx="10972800" cy="1236617"/>
          </a:xfrm>
        </p:spPr>
        <p:txBody>
          <a:bodyPr/>
          <a:lstStyle/>
          <a:p>
            <a:r>
              <a:rPr lang="en-US" dirty="0" smtClean="0"/>
              <a:t>The learning organization</a:t>
            </a:r>
            <a:endParaRPr lang="en-US" dirty="0"/>
          </a:p>
        </p:txBody>
      </p:sp>
      <p:sp>
        <p:nvSpPr>
          <p:cNvPr id="3" name="Content Placeholder 2"/>
          <p:cNvSpPr>
            <a:spLocks noGrp="1"/>
          </p:cNvSpPr>
          <p:nvPr>
            <p:ph idx="1"/>
          </p:nvPr>
        </p:nvSpPr>
        <p:spPr>
          <a:xfrm>
            <a:off x="615142" y="1436913"/>
            <a:ext cx="10972800" cy="4354288"/>
          </a:xfrm>
        </p:spPr>
        <p:txBody>
          <a:bodyPr/>
          <a:lstStyle/>
          <a:p>
            <a:pPr algn="just"/>
            <a:endParaRPr lang="en-US" dirty="0" smtClean="0"/>
          </a:p>
          <a:p>
            <a:pPr algn="just"/>
            <a:endParaRPr lang="en-US" dirty="0" smtClean="0"/>
          </a:p>
          <a:p>
            <a:pPr algn="just"/>
            <a:endParaRPr lang="en-US" dirty="0" smtClean="0"/>
          </a:p>
          <a:p>
            <a:pPr algn="just"/>
            <a:endParaRPr lang="en-US" dirty="0" smtClean="0"/>
          </a:p>
          <a:p>
            <a:pPr algn="just"/>
            <a:endParaRPr lang="en-US" dirty="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a:p>
          <a:p>
            <a:pPr algn="just"/>
            <a:endParaRPr lang="en-US" dirty="0"/>
          </a:p>
        </p:txBody>
      </p:sp>
      <p:pic>
        <p:nvPicPr>
          <p:cNvPr id="4" name="Picture 3"/>
          <p:cNvPicPr>
            <a:picLocks noChangeAspect="1"/>
          </p:cNvPicPr>
          <p:nvPr/>
        </p:nvPicPr>
        <p:blipFill>
          <a:blip r:embed="rId3"/>
          <a:stretch>
            <a:fillRect/>
          </a:stretch>
        </p:blipFill>
        <p:spPr>
          <a:xfrm>
            <a:off x="615142" y="1436913"/>
            <a:ext cx="11195857" cy="4354288"/>
          </a:xfrm>
          <a:prstGeom prst="rect">
            <a:avLst/>
          </a:prstGeom>
        </p:spPr>
      </p:pic>
    </p:spTree>
    <p:extLst>
      <p:ext uri="{BB962C8B-B14F-4D97-AF65-F5344CB8AC3E}">
        <p14:creationId xmlns:p14="http://schemas.microsoft.com/office/powerpoint/2010/main" val="3294208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142" y="200296"/>
            <a:ext cx="10972800" cy="1236617"/>
          </a:xfrm>
        </p:spPr>
        <p:txBody>
          <a:bodyPr/>
          <a:lstStyle/>
          <a:p>
            <a:r>
              <a:rPr lang="en-US" dirty="0" smtClean="0"/>
              <a:t>The learning organization</a:t>
            </a:r>
            <a:endParaRPr lang="en-US" dirty="0"/>
          </a:p>
        </p:txBody>
      </p:sp>
      <p:sp>
        <p:nvSpPr>
          <p:cNvPr id="3" name="Content Placeholder 2"/>
          <p:cNvSpPr>
            <a:spLocks noGrp="1"/>
          </p:cNvSpPr>
          <p:nvPr>
            <p:ph idx="1"/>
          </p:nvPr>
        </p:nvSpPr>
        <p:spPr>
          <a:xfrm>
            <a:off x="615142" y="1436913"/>
            <a:ext cx="10972800" cy="4354288"/>
          </a:xfrm>
        </p:spPr>
        <p:txBody>
          <a:bodyPr/>
          <a:lstStyle/>
          <a:p>
            <a:pPr algn="just"/>
            <a:r>
              <a:rPr lang="en-US" dirty="0" smtClean="0"/>
              <a:t>Single loop learning the ability to use feedback to make continuous </a:t>
            </a:r>
            <a:r>
              <a:rPr lang="en-US" dirty="0" err="1" smtClean="0"/>
              <a:t>adjusments</a:t>
            </a:r>
            <a:r>
              <a:rPr lang="en-US" dirty="0" smtClean="0"/>
              <a:t> and adaptation, to maintain performance at a predetermined standard</a:t>
            </a:r>
          </a:p>
          <a:p>
            <a:pPr algn="just"/>
            <a:r>
              <a:rPr lang="en-US" dirty="0" smtClean="0"/>
              <a:t>Double loop learning the ability to challenge and to redefine the assumptions underlying performance standards and to improve performance.</a:t>
            </a:r>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a:p>
          <a:p>
            <a:pPr algn="just"/>
            <a:endParaRPr lang="en-US" dirty="0"/>
          </a:p>
        </p:txBody>
      </p:sp>
      <p:pic>
        <p:nvPicPr>
          <p:cNvPr id="5" name="Picture 4"/>
          <p:cNvPicPr>
            <a:picLocks noChangeAspect="1"/>
          </p:cNvPicPr>
          <p:nvPr/>
        </p:nvPicPr>
        <p:blipFill>
          <a:blip r:embed="rId3"/>
          <a:stretch>
            <a:fillRect/>
          </a:stretch>
        </p:blipFill>
        <p:spPr>
          <a:xfrm>
            <a:off x="952500" y="2933700"/>
            <a:ext cx="10635442" cy="2857501"/>
          </a:xfrm>
          <a:prstGeom prst="rect">
            <a:avLst/>
          </a:prstGeom>
        </p:spPr>
      </p:pic>
    </p:spTree>
    <p:extLst>
      <p:ext uri="{BB962C8B-B14F-4D97-AF65-F5344CB8AC3E}">
        <p14:creationId xmlns:p14="http://schemas.microsoft.com/office/powerpoint/2010/main" val="3790216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142" y="200296"/>
            <a:ext cx="10972800" cy="1236617"/>
          </a:xfrm>
        </p:spPr>
        <p:txBody>
          <a:bodyPr/>
          <a:lstStyle/>
          <a:p>
            <a:r>
              <a:rPr lang="en-US" dirty="0" smtClean="0"/>
              <a:t>The learning organization</a:t>
            </a:r>
            <a:endParaRPr lang="en-US" dirty="0"/>
          </a:p>
        </p:txBody>
      </p:sp>
      <p:sp>
        <p:nvSpPr>
          <p:cNvPr id="3" name="Content Placeholder 2"/>
          <p:cNvSpPr>
            <a:spLocks noGrp="1"/>
          </p:cNvSpPr>
          <p:nvPr>
            <p:ph idx="1"/>
          </p:nvPr>
        </p:nvSpPr>
        <p:spPr>
          <a:xfrm>
            <a:off x="615142" y="1436913"/>
            <a:ext cx="10972800" cy="4354288"/>
          </a:xfrm>
        </p:spPr>
        <p:txBody>
          <a:bodyPr/>
          <a:lstStyle/>
          <a:p>
            <a:pPr algn="just"/>
            <a:r>
              <a:rPr lang="en-US" dirty="0" smtClean="0"/>
              <a:t>Tacit knowledge </a:t>
            </a:r>
            <a:r>
              <a:rPr lang="en-US" dirty="0" err="1" smtClean="0"/>
              <a:t>knowledge</a:t>
            </a:r>
            <a:r>
              <a:rPr lang="en-US" dirty="0" smtClean="0"/>
              <a:t> and understanding specific to the individual, derived from experience, and difficulty to codify and to communicate to others</a:t>
            </a:r>
          </a:p>
          <a:p>
            <a:pPr algn="just"/>
            <a:r>
              <a:rPr lang="en-US" dirty="0" smtClean="0"/>
              <a:t>Explicit knowledge </a:t>
            </a:r>
            <a:r>
              <a:rPr lang="en-US" dirty="0" err="1" smtClean="0"/>
              <a:t>knowledge</a:t>
            </a:r>
            <a:r>
              <a:rPr lang="en-US" dirty="0" smtClean="0"/>
              <a:t> and understanding which is codified, clearly articulated, and available to anyone.</a:t>
            </a:r>
          </a:p>
          <a:p>
            <a:pPr algn="just"/>
            <a:r>
              <a:rPr lang="en-US" dirty="0" smtClean="0"/>
              <a:t>Knowledge management the conversion of individual tacit knowledge so that it can be shared with others in the organization.</a:t>
            </a:r>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a:p>
          <a:p>
            <a:pPr algn="just"/>
            <a:endParaRPr lang="en-US" dirty="0"/>
          </a:p>
        </p:txBody>
      </p:sp>
    </p:spTree>
    <p:extLst>
      <p:ext uri="{BB962C8B-B14F-4D97-AF65-F5344CB8AC3E}">
        <p14:creationId xmlns:p14="http://schemas.microsoft.com/office/powerpoint/2010/main" val="3388321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142" y="200296"/>
            <a:ext cx="10972800" cy="1236617"/>
          </a:xfrm>
        </p:spPr>
        <p:txBody>
          <a:bodyPr/>
          <a:lstStyle/>
          <a:p>
            <a:r>
              <a:rPr lang="en-US" dirty="0" smtClean="0"/>
              <a:t>The learning organization</a:t>
            </a:r>
            <a:endParaRPr lang="en-US" dirty="0"/>
          </a:p>
        </p:txBody>
      </p:sp>
      <p:sp>
        <p:nvSpPr>
          <p:cNvPr id="3" name="Content Placeholder 2"/>
          <p:cNvSpPr>
            <a:spLocks noGrp="1"/>
          </p:cNvSpPr>
          <p:nvPr>
            <p:ph idx="1"/>
          </p:nvPr>
        </p:nvSpPr>
        <p:spPr>
          <a:xfrm>
            <a:off x="615142" y="1436913"/>
            <a:ext cx="10972800" cy="4354288"/>
          </a:xfrm>
        </p:spPr>
        <p:txBody>
          <a:bodyPr/>
          <a:lstStyle/>
          <a:p>
            <a:pPr algn="just"/>
            <a:r>
              <a:rPr lang="en-US" dirty="0" smtClean="0"/>
              <a:t>Tacit knowledge </a:t>
            </a:r>
            <a:r>
              <a:rPr lang="en-US" dirty="0" err="1" smtClean="0"/>
              <a:t>knowledge</a:t>
            </a:r>
            <a:r>
              <a:rPr lang="en-US" dirty="0" smtClean="0"/>
              <a:t> and understanding specific to the individual, derived from experience, and difficulty to codify and to communicate to others</a:t>
            </a:r>
          </a:p>
          <a:p>
            <a:pPr algn="just"/>
            <a:r>
              <a:rPr lang="en-US" dirty="0" smtClean="0"/>
              <a:t>Explicit knowledge </a:t>
            </a:r>
            <a:r>
              <a:rPr lang="en-US" dirty="0" err="1" smtClean="0"/>
              <a:t>knowledge</a:t>
            </a:r>
            <a:r>
              <a:rPr lang="en-US" dirty="0" smtClean="0"/>
              <a:t> and understanding which is codified, clearly articulated, and available to anyone.</a:t>
            </a:r>
          </a:p>
          <a:p>
            <a:pPr algn="just"/>
            <a:r>
              <a:rPr lang="en-US" dirty="0" smtClean="0"/>
              <a:t>Knowledge management the conversion of individual tacit knowledge so that it can be shared with others in the organization.</a:t>
            </a:r>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a:p>
          <a:p>
            <a:pPr algn="just"/>
            <a:endParaRPr lang="en-US" dirty="0"/>
          </a:p>
        </p:txBody>
      </p:sp>
      <p:pic>
        <p:nvPicPr>
          <p:cNvPr id="4" name="Picture 3"/>
          <p:cNvPicPr>
            <a:picLocks noChangeAspect="1"/>
          </p:cNvPicPr>
          <p:nvPr/>
        </p:nvPicPr>
        <p:blipFill>
          <a:blip r:embed="rId3"/>
          <a:stretch>
            <a:fillRect/>
          </a:stretch>
        </p:blipFill>
        <p:spPr>
          <a:xfrm>
            <a:off x="615142" y="590550"/>
            <a:ext cx="10972800" cy="5200651"/>
          </a:xfrm>
          <a:prstGeom prst="rect">
            <a:avLst/>
          </a:prstGeom>
        </p:spPr>
      </p:pic>
    </p:spTree>
    <p:extLst>
      <p:ext uri="{BB962C8B-B14F-4D97-AF65-F5344CB8AC3E}">
        <p14:creationId xmlns:p14="http://schemas.microsoft.com/office/powerpoint/2010/main" val="1769734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5" name="Content Placeholder 2"/>
          <p:cNvSpPr>
            <a:spLocks noGrp="1"/>
          </p:cNvSpPr>
          <p:nvPr>
            <p:ph idx="1"/>
          </p:nvPr>
        </p:nvSpPr>
        <p:spPr>
          <a:xfrm>
            <a:off x="1295400" y="1981201"/>
            <a:ext cx="9601200" cy="3809999"/>
          </a:xfrm>
        </p:spPr>
        <p:txBody>
          <a:bodyPr/>
          <a:lstStyle/>
          <a:p>
            <a:r>
              <a:rPr lang="en-US" dirty="0" err="1" smtClean="0"/>
              <a:t>Huczynski</a:t>
            </a:r>
            <a:r>
              <a:rPr lang="en-US" dirty="0" smtClean="0"/>
              <a:t>, Buchanan, 2013 , </a:t>
            </a:r>
            <a:r>
              <a:rPr lang="en-US" i="1" dirty="0" smtClean="0"/>
              <a:t>Organizational </a:t>
            </a:r>
            <a:r>
              <a:rPr lang="en-US" i="1" dirty="0" err="1" smtClean="0"/>
              <a:t>Behaviour</a:t>
            </a:r>
            <a:r>
              <a:rPr lang="en-US" i="1" dirty="0" smtClean="0"/>
              <a:t>, </a:t>
            </a:r>
            <a:r>
              <a:rPr lang="en-US" dirty="0" smtClean="0"/>
              <a:t>Pearson</a:t>
            </a:r>
          </a:p>
          <a:p>
            <a:r>
              <a:rPr lang="en-US" dirty="0" err="1" smtClean="0"/>
              <a:t>Umam</a:t>
            </a:r>
            <a:r>
              <a:rPr lang="en-US" dirty="0" smtClean="0"/>
              <a:t>, </a:t>
            </a:r>
            <a:r>
              <a:rPr lang="en-US" dirty="0" err="1" smtClean="0"/>
              <a:t>Khaerul</a:t>
            </a:r>
            <a:r>
              <a:rPr lang="en-US" dirty="0" smtClean="0"/>
              <a:t>, 2012, </a:t>
            </a:r>
            <a:r>
              <a:rPr lang="en-US" i="1" dirty="0" err="1" smtClean="0"/>
              <a:t>Manajemen</a:t>
            </a:r>
            <a:r>
              <a:rPr lang="en-US" i="1" dirty="0" smtClean="0"/>
              <a:t> </a:t>
            </a:r>
            <a:r>
              <a:rPr lang="en-US" i="1" dirty="0" err="1" smtClean="0"/>
              <a:t>Organisasi</a:t>
            </a:r>
            <a:r>
              <a:rPr lang="en-US" dirty="0" smtClean="0"/>
              <a:t>, </a:t>
            </a:r>
            <a:r>
              <a:rPr lang="en-US" dirty="0" err="1" smtClean="0"/>
              <a:t>Pustaka</a:t>
            </a:r>
            <a:r>
              <a:rPr lang="en-US" dirty="0" smtClean="0"/>
              <a:t> </a:t>
            </a:r>
            <a:r>
              <a:rPr lang="en-US" dirty="0" err="1" smtClean="0"/>
              <a:t>Setia</a:t>
            </a:r>
            <a:r>
              <a:rPr lang="en-US" dirty="0" smtClean="0"/>
              <a:t>.</a:t>
            </a:r>
          </a:p>
          <a:p>
            <a:r>
              <a:rPr lang="en-US" dirty="0" err="1" smtClean="0"/>
              <a:t>Wardiah</a:t>
            </a:r>
            <a:r>
              <a:rPr lang="en-US" dirty="0" smtClean="0"/>
              <a:t>, Mia </a:t>
            </a:r>
            <a:r>
              <a:rPr lang="en-US" dirty="0" err="1" smtClean="0"/>
              <a:t>Lasmi</a:t>
            </a:r>
            <a:r>
              <a:rPr lang="en-US" dirty="0" smtClean="0"/>
              <a:t>, </a:t>
            </a:r>
            <a:r>
              <a:rPr lang="en-US" i="1" dirty="0" err="1" smtClean="0"/>
              <a:t>Teori</a:t>
            </a:r>
            <a:r>
              <a:rPr lang="en-US" i="1" dirty="0" smtClean="0"/>
              <a:t> </a:t>
            </a:r>
            <a:r>
              <a:rPr lang="en-US" i="1" dirty="0" err="1" smtClean="0"/>
              <a:t>perilaku</a:t>
            </a:r>
            <a:r>
              <a:rPr lang="en-US" i="1" dirty="0" smtClean="0"/>
              <a:t> </a:t>
            </a:r>
            <a:r>
              <a:rPr lang="en-US" i="1" dirty="0" err="1" smtClean="0"/>
              <a:t>dan</a:t>
            </a:r>
            <a:r>
              <a:rPr lang="en-US" i="1" dirty="0" smtClean="0"/>
              <a:t> </a:t>
            </a:r>
            <a:r>
              <a:rPr lang="en-US" i="1" dirty="0" err="1" smtClean="0"/>
              <a:t>budaya</a:t>
            </a:r>
            <a:r>
              <a:rPr lang="en-US" i="1" dirty="0" smtClean="0"/>
              <a:t> </a:t>
            </a:r>
            <a:r>
              <a:rPr lang="en-US" i="1" dirty="0" err="1" smtClean="0"/>
              <a:t>organisasi</a:t>
            </a:r>
            <a:r>
              <a:rPr lang="en-US" dirty="0" smtClean="0"/>
              <a:t>, </a:t>
            </a:r>
            <a:r>
              <a:rPr lang="en-US" dirty="0" err="1" smtClean="0"/>
              <a:t>Pustaka</a:t>
            </a:r>
            <a:r>
              <a:rPr lang="en-US" dirty="0" smtClean="0"/>
              <a:t> </a:t>
            </a:r>
            <a:r>
              <a:rPr lang="en-US" dirty="0" err="1" smtClean="0"/>
              <a:t>Setia</a:t>
            </a:r>
            <a:r>
              <a:rPr lang="en-US" dirty="0" smtClean="0"/>
              <a:t>.</a:t>
            </a:r>
            <a:endParaRPr lang="en-US" dirty="0"/>
          </a:p>
        </p:txBody>
      </p:sp>
    </p:spTree>
    <p:extLst>
      <p:ext uri="{BB962C8B-B14F-4D97-AF65-F5344CB8AC3E}">
        <p14:creationId xmlns:p14="http://schemas.microsoft.com/office/powerpoint/2010/main" val="2885372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142" y="200296"/>
            <a:ext cx="10972800" cy="1236617"/>
          </a:xfrm>
        </p:spPr>
        <p:txBody>
          <a:bodyPr/>
          <a:lstStyle/>
          <a:p>
            <a:r>
              <a:rPr lang="en-US" dirty="0" smtClean="0"/>
              <a:t>Why study </a:t>
            </a:r>
            <a:r>
              <a:rPr lang="en-US" dirty="0"/>
              <a:t>l</a:t>
            </a:r>
            <a:r>
              <a:rPr lang="en-US" dirty="0" smtClean="0"/>
              <a:t>earning</a:t>
            </a:r>
            <a:endParaRPr lang="en-US" dirty="0"/>
          </a:p>
        </p:txBody>
      </p:sp>
      <p:sp>
        <p:nvSpPr>
          <p:cNvPr id="3" name="Content Placeholder 2"/>
          <p:cNvSpPr>
            <a:spLocks noGrp="1"/>
          </p:cNvSpPr>
          <p:nvPr>
            <p:ph idx="1"/>
          </p:nvPr>
        </p:nvSpPr>
        <p:spPr>
          <a:xfrm>
            <a:off x="615142" y="1436913"/>
            <a:ext cx="10972800" cy="4354288"/>
          </a:xfrm>
        </p:spPr>
        <p:txBody>
          <a:bodyPr/>
          <a:lstStyle/>
          <a:p>
            <a:pPr algn="just"/>
            <a:r>
              <a:rPr lang="en-US" dirty="0" smtClean="0"/>
              <a:t>In an economy dominated by knowledge work and rapid, unpredictable change, the ability to learn, and to continue learning, for individuals and organizations is crucial. Leaning theories thus affect many management practices including </a:t>
            </a:r>
          </a:p>
          <a:p>
            <a:pPr lvl="1" algn="just"/>
            <a:r>
              <a:rPr lang="en-US" dirty="0" smtClean="0"/>
              <a:t>Induction of new recruits</a:t>
            </a:r>
          </a:p>
          <a:p>
            <a:pPr lvl="1" algn="just"/>
            <a:r>
              <a:rPr lang="en-US" dirty="0" smtClean="0"/>
              <a:t>The design and delivery of job training</a:t>
            </a:r>
          </a:p>
          <a:p>
            <a:pPr lvl="1" algn="just"/>
            <a:r>
              <a:rPr lang="en-US" dirty="0" smtClean="0"/>
              <a:t>Design of payment systems</a:t>
            </a:r>
          </a:p>
          <a:p>
            <a:pPr lvl="1" algn="just"/>
            <a:r>
              <a:rPr lang="en-US" dirty="0" smtClean="0"/>
              <a:t>How supervisor evaluate performance and provide feedback</a:t>
            </a:r>
          </a:p>
          <a:p>
            <a:pPr lvl="1" algn="just"/>
            <a:r>
              <a:rPr lang="en-US" dirty="0" smtClean="0"/>
              <a:t>Methods for modifying employee behavior.</a:t>
            </a:r>
          </a:p>
          <a:p>
            <a:pPr lvl="1" algn="just"/>
            <a:r>
              <a:rPr lang="en-US" dirty="0" smtClean="0"/>
              <a:t>Creation of learning organizations.</a:t>
            </a:r>
          </a:p>
          <a:p>
            <a:pPr lvl="1" algn="just"/>
            <a:r>
              <a:rPr lang="en-US" dirty="0" smtClean="0"/>
              <a:t>Design and operation of knowledge management systems.</a:t>
            </a:r>
          </a:p>
          <a:p>
            <a:pPr algn="just"/>
            <a:endParaRPr lang="en-US" dirty="0" smtClean="0"/>
          </a:p>
          <a:p>
            <a:pPr algn="just"/>
            <a:endParaRPr lang="en-US" dirty="0"/>
          </a:p>
          <a:p>
            <a:pPr algn="just"/>
            <a:endParaRPr lang="en-US" dirty="0"/>
          </a:p>
        </p:txBody>
      </p:sp>
    </p:spTree>
    <p:extLst>
      <p:ext uri="{BB962C8B-B14F-4D97-AF65-F5344CB8AC3E}">
        <p14:creationId xmlns:p14="http://schemas.microsoft.com/office/powerpoint/2010/main" val="398461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142" y="200296"/>
            <a:ext cx="10972800" cy="1236617"/>
          </a:xfrm>
        </p:spPr>
        <p:txBody>
          <a:bodyPr/>
          <a:lstStyle/>
          <a:p>
            <a:r>
              <a:rPr lang="en-US" dirty="0" smtClean="0"/>
              <a:t>The learning process</a:t>
            </a:r>
            <a:endParaRPr lang="en-US" dirty="0"/>
          </a:p>
        </p:txBody>
      </p:sp>
      <p:sp>
        <p:nvSpPr>
          <p:cNvPr id="3" name="Content Placeholder 2"/>
          <p:cNvSpPr>
            <a:spLocks noGrp="1"/>
          </p:cNvSpPr>
          <p:nvPr>
            <p:ph idx="1"/>
          </p:nvPr>
        </p:nvSpPr>
        <p:spPr>
          <a:xfrm>
            <a:off x="615142" y="1436913"/>
            <a:ext cx="10972800" cy="4354288"/>
          </a:xfrm>
        </p:spPr>
        <p:txBody>
          <a:bodyPr/>
          <a:lstStyle/>
          <a:p>
            <a:pPr algn="just"/>
            <a:r>
              <a:rPr lang="en-US" dirty="0" smtClean="0"/>
              <a:t>Learning the process of acquiring knowledge through experience which leads to a lasting change in behavior.</a:t>
            </a:r>
          </a:p>
          <a:p>
            <a:pPr algn="just"/>
            <a:endParaRPr lang="en-US" dirty="0" smtClean="0"/>
          </a:p>
          <a:p>
            <a:pPr algn="just"/>
            <a:endParaRPr lang="en-US" dirty="0" smtClean="0"/>
          </a:p>
          <a:p>
            <a:pPr algn="just"/>
            <a:endParaRPr lang="en-US" dirty="0"/>
          </a:p>
          <a:p>
            <a:pPr algn="just"/>
            <a:endParaRPr lang="en-US" dirty="0"/>
          </a:p>
        </p:txBody>
      </p:sp>
      <p:pic>
        <p:nvPicPr>
          <p:cNvPr id="4" name="Picture 3"/>
          <p:cNvPicPr>
            <a:picLocks noChangeAspect="1"/>
          </p:cNvPicPr>
          <p:nvPr/>
        </p:nvPicPr>
        <p:blipFill>
          <a:blip r:embed="rId3"/>
          <a:stretch>
            <a:fillRect/>
          </a:stretch>
        </p:blipFill>
        <p:spPr>
          <a:xfrm>
            <a:off x="933449" y="2190749"/>
            <a:ext cx="10654493" cy="3600451"/>
          </a:xfrm>
          <a:prstGeom prst="rect">
            <a:avLst/>
          </a:prstGeom>
        </p:spPr>
      </p:pic>
    </p:spTree>
    <p:extLst>
      <p:ext uri="{BB962C8B-B14F-4D97-AF65-F5344CB8AC3E}">
        <p14:creationId xmlns:p14="http://schemas.microsoft.com/office/powerpoint/2010/main" val="3170136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142" y="200296"/>
            <a:ext cx="10972800" cy="1236617"/>
          </a:xfrm>
        </p:spPr>
        <p:txBody>
          <a:bodyPr/>
          <a:lstStyle/>
          <a:p>
            <a:r>
              <a:rPr lang="en-US" dirty="0" smtClean="0"/>
              <a:t>The learning process</a:t>
            </a:r>
            <a:endParaRPr lang="en-US" dirty="0"/>
          </a:p>
        </p:txBody>
      </p:sp>
      <p:sp>
        <p:nvSpPr>
          <p:cNvPr id="3" name="Content Placeholder 2"/>
          <p:cNvSpPr>
            <a:spLocks noGrp="1"/>
          </p:cNvSpPr>
          <p:nvPr>
            <p:ph idx="1"/>
          </p:nvPr>
        </p:nvSpPr>
        <p:spPr>
          <a:xfrm>
            <a:off x="615142" y="1436913"/>
            <a:ext cx="10972800" cy="4354288"/>
          </a:xfrm>
        </p:spPr>
        <p:txBody>
          <a:bodyPr/>
          <a:lstStyle/>
          <a:p>
            <a:pPr algn="just"/>
            <a:r>
              <a:rPr lang="en-US" dirty="0" err="1" smtClean="0"/>
              <a:t>Behaviourist</a:t>
            </a:r>
            <a:r>
              <a:rPr lang="en-US" dirty="0" smtClean="0"/>
              <a:t> psychology a perspective which argues that what we learn are chains of muscle movements, and that mental processes are not observable, and are not valid issues for study.</a:t>
            </a:r>
          </a:p>
          <a:p>
            <a:pPr algn="just"/>
            <a:r>
              <a:rPr lang="en-US" dirty="0" smtClean="0"/>
              <a:t>Cognitive psychology a perspective which argues that what we learn are mental structures, and that mental process can be studied by inference, although they cannot be observed directly.</a:t>
            </a:r>
          </a:p>
          <a:p>
            <a:pPr algn="just"/>
            <a:endParaRPr lang="en-US" dirty="0" smtClean="0"/>
          </a:p>
          <a:p>
            <a:pPr algn="just"/>
            <a:endParaRPr lang="en-US" dirty="0" smtClean="0"/>
          </a:p>
          <a:p>
            <a:pPr algn="just"/>
            <a:endParaRPr lang="en-US" dirty="0" smtClean="0"/>
          </a:p>
          <a:p>
            <a:pPr algn="just"/>
            <a:endParaRPr lang="en-US" dirty="0"/>
          </a:p>
          <a:p>
            <a:pPr algn="just"/>
            <a:endParaRPr lang="en-US" dirty="0"/>
          </a:p>
        </p:txBody>
      </p:sp>
    </p:spTree>
    <p:extLst>
      <p:ext uri="{BB962C8B-B14F-4D97-AF65-F5344CB8AC3E}">
        <p14:creationId xmlns:p14="http://schemas.microsoft.com/office/powerpoint/2010/main" val="285410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142" y="200296"/>
            <a:ext cx="10972800" cy="1236617"/>
          </a:xfrm>
        </p:spPr>
        <p:txBody>
          <a:bodyPr/>
          <a:lstStyle/>
          <a:p>
            <a:r>
              <a:rPr lang="en-US" dirty="0" smtClean="0"/>
              <a:t>The </a:t>
            </a:r>
            <a:r>
              <a:rPr lang="en-US" dirty="0" err="1" smtClean="0"/>
              <a:t>behaviourist</a:t>
            </a:r>
            <a:r>
              <a:rPr lang="en-US" dirty="0" smtClean="0"/>
              <a:t> approach to learning</a:t>
            </a:r>
            <a:endParaRPr lang="en-US" dirty="0"/>
          </a:p>
        </p:txBody>
      </p:sp>
      <p:sp>
        <p:nvSpPr>
          <p:cNvPr id="3" name="Content Placeholder 2"/>
          <p:cNvSpPr>
            <a:spLocks noGrp="1"/>
          </p:cNvSpPr>
          <p:nvPr>
            <p:ph idx="1"/>
          </p:nvPr>
        </p:nvSpPr>
        <p:spPr>
          <a:xfrm>
            <a:off x="615142" y="1436913"/>
            <a:ext cx="10972800" cy="4354288"/>
          </a:xfrm>
        </p:spPr>
        <p:txBody>
          <a:bodyPr/>
          <a:lstStyle/>
          <a:p>
            <a:pPr algn="just"/>
            <a:r>
              <a:rPr lang="en-US" dirty="0" smtClean="0"/>
              <a:t>Feedback information about the outcomes of our behavior</a:t>
            </a:r>
          </a:p>
          <a:p>
            <a:pPr algn="just"/>
            <a:r>
              <a:rPr lang="en-US" dirty="0" smtClean="0"/>
              <a:t>Positive reinforcement the attempt to encourage desirable </a:t>
            </a:r>
            <a:r>
              <a:rPr lang="en-US" dirty="0" err="1" smtClean="0"/>
              <a:t>behaviours</a:t>
            </a:r>
            <a:r>
              <a:rPr lang="en-US" dirty="0" smtClean="0"/>
              <a:t> by introducing positive consequences when the desired behavior occurs.</a:t>
            </a:r>
          </a:p>
          <a:p>
            <a:pPr algn="just"/>
            <a:r>
              <a:rPr lang="en-US" dirty="0" smtClean="0"/>
              <a:t>Negative reinforcement the attempt to encourage desirable </a:t>
            </a:r>
            <a:r>
              <a:rPr lang="en-US" dirty="0" err="1" smtClean="0"/>
              <a:t>behaviours</a:t>
            </a:r>
            <a:r>
              <a:rPr lang="en-US" dirty="0" smtClean="0"/>
              <a:t> by withdrawing negative consequences when the desired behavior occurs</a:t>
            </a:r>
          </a:p>
          <a:p>
            <a:pPr algn="just"/>
            <a:r>
              <a:rPr lang="en-US" dirty="0" err="1" smtClean="0"/>
              <a:t>Pusnihment</a:t>
            </a:r>
            <a:r>
              <a:rPr lang="en-US" dirty="0" smtClean="0"/>
              <a:t> the attempt to discourage undesirable </a:t>
            </a:r>
            <a:r>
              <a:rPr lang="en-US" dirty="0" err="1" smtClean="0"/>
              <a:t>behaviours</a:t>
            </a:r>
            <a:r>
              <a:rPr lang="en-US" dirty="0" smtClean="0"/>
              <a:t> through the application of negative consequences, or by withholding a positive consequence, following the undesirable behavior</a:t>
            </a:r>
          </a:p>
          <a:p>
            <a:pPr algn="just"/>
            <a:r>
              <a:rPr lang="en-US" dirty="0" smtClean="0"/>
              <a:t>Extinction the attempt to eliminate undesirable </a:t>
            </a:r>
            <a:r>
              <a:rPr lang="en-US" dirty="0" err="1" smtClean="0"/>
              <a:t>behaviours</a:t>
            </a:r>
            <a:r>
              <a:rPr lang="en-US" dirty="0" smtClean="0"/>
              <a:t> by attaching no </a:t>
            </a:r>
            <a:r>
              <a:rPr lang="en-US" dirty="0" err="1" smtClean="0"/>
              <a:t>consequences,positive</a:t>
            </a:r>
            <a:r>
              <a:rPr lang="en-US" dirty="0" smtClean="0"/>
              <a:t> or negative such as indifference and silence.</a:t>
            </a:r>
          </a:p>
          <a:p>
            <a:pPr algn="just"/>
            <a:endParaRPr lang="en-US" dirty="0" smtClean="0"/>
          </a:p>
          <a:p>
            <a:pPr algn="just"/>
            <a:endParaRPr lang="en-US" dirty="0" smtClean="0"/>
          </a:p>
          <a:p>
            <a:pPr algn="just"/>
            <a:endParaRPr lang="en-US" dirty="0" smtClean="0"/>
          </a:p>
          <a:p>
            <a:pPr algn="just"/>
            <a:endParaRPr lang="en-US" dirty="0"/>
          </a:p>
          <a:p>
            <a:pPr algn="just"/>
            <a:endParaRPr lang="en-US" dirty="0"/>
          </a:p>
        </p:txBody>
      </p:sp>
    </p:spTree>
    <p:extLst>
      <p:ext uri="{BB962C8B-B14F-4D97-AF65-F5344CB8AC3E}">
        <p14:creationId xmlns:p14="http://schemas.microsoft.com/office/powerpoint/2010/main" val="32467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142" y="200296"/>
            <a:ext cx="10972800" cy="1236617"/>
          </a:xfrm>
        </p:spPr>
        <p:txBody>
          <a:bodyPr/>
          <a:lstStyle/>
          <a:p>
            <a:r>
              <a:rPr lang="en-US" dirty="0" smtClean="0"/>
              <a:t>The </a:t>
            </a:r>
            <a:r>
              <a:rPr lang="en-US" dirty="0" err="1" smtClean="0"/>
              <a:t>behaviourist</a:t>
            </a:r>
            <a:r>
              <a:rPr lang="en-US" dirty="0" smtClean="0"/>
              <a:t> approach to learning</a:t>
            </a:r>
            <a:endParaRPr lang="en-US" dirty="0"/>
          </a:p>
        </p:txBody>
      </p:sp>
      <p:sp>
        <p:nvSpPr>
          <p:cNvPr id="3" name="Content Placeholder 2"/>
          <p:cNvSpPr>
            <a:spLocks noGrp="1"/>
          </p:cNvSpPr>
          <p:nvPr>
            <p:ph idx="1"/>
          </p:nvPr>
        </p:nvSpPr>
        <p:spPr>
          <a:xfrm>
            <a:off x="615142" y="1436913"/>
            <a:ext cx="10972800" cy="4354288"/>
          </a:xfrm>
        </p:spPr>
        <p:txBody>
          <a:bodyPr/>
          <a:lstStyle/>
          <a:p>
            <a:pPr algn="just"/>
            <a:r>
              <a:rPr lang="en-US" dirty="0" smtClean="0"/>
              <a:t>Pavlovian conditioning a technique for associating an established response or behavior with a new stimulus</a:t>
            </a:r>
          </a:p>
          <a:p>
            <a:pPr algn="just"/>
            <a:r>
              <a:rPr lang="en-US" dirty="0" smtClean="0"/>
              <a:t>Skinnerian conditioning a technique for associating a response or a behavior with its consequence</a:t>
            </a:r>
          </a:p>
          <a:p>
            <a:pPr algn="just"/>
            <a:r>
              <a:rPr lang="en-US" dirty="0" smtClean="0"/>
              <a:t>Shaping the selective reinforcement of chosen </a:t>
            </a:r>
            <a:r>
              <a:rPr lang="en-US" dirty="0" err="1" smtClean="0"/>
              <a:t>behaviours</a:t>
            </a:r>
            <a:r>
              <a:rPr lang="en-US" dirty="0" smtClean="0"/>
              <a:t> in a manner that progressively establishes a desired behavior pattern.</a:t>
            </a:r>
          </a:p>
          <a:p>
            <a:pPr algn="just"/>
            <a:r>
              <a:rPr lang="en-US" dirty="0" smtClean="0"/>
              <a:t>Intermittent reinforcement a procedure in which a reward is provided only </a:t>
            </a:r>
            <a:r>
              <a:rPr lang="en-US" dirty="0" err="1" smtClean="0"/>
              <a:t>occasionaly</a:t>
            </a:r>
            <a:r>
              <a:rPr lang="en-US" dirty="0" smtClean="0"/>
              <a:t> following correct responses, and not for every correct response.</a:t>
            </a:r>
          </a:p>
          <a:p>
            <a:pPr algn="just"/>
            <a:r>
              <a:rPr lang="en-US" dirty="0" smtClean="0"/>
              <a:t>Schedule of reinforcement the pattern and frequency of rewards contingent on the display of desirable behavior</a:t>
            </a:r>
          </a:p>
          <a:p>
            <a:pPr algn="just"/>
            <a:endParaRPr lang="en-US" dirty="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a:p>
          <a:p>
            <a:pPr algn="just"/>
            <a:endParaRPr lang="en-US" dirty="0"/>
          </a:p>
        </p:txBody>
      </p:sp>
    </p:spTree>
    <p:extLst>
      <p:ext uri="{BB962C8B-B14F-4D97-AF65-F5344CB8AC3E}">
        <p14:creationId xmlns:p14="http://schemas.microsoft.com/office/powerpoint/2010/main" val="3634434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142" y="200296"/>
            <a:ext cx="10972800" cy="1236617"/>
          </a:xfrm>
        </p:spPr>
        <p:txBody>
          <a:bodyPr/>
          <a:lstStyle/>
          <a:p>
            <a:r>
              <a:rPr lang="en-US" dirty="0" smtClean="0"/>
              <a:t>The cognitive approach to learning</a:t>
            </a:r>
            <a:endParaRPr lang="en-US" dirty="0"/>
          </a:p>
        </p:txBody>
      </p:sp>
      <p:sp>
        <p:nvSpPr>
          <p:cNvPr id="3" name="Content Placeholder 2"/>
          <p:cNvSpPr>
            <a:spLocks noGrp="1"/>
          </p:cNvSpPr>
          <p:nvPr>
            <p:ph idx="1"/>
          </p:nvPr>
        </p:nvSpPr>
        <p:spPr>
          <a:xfrm>
            <a:off x="615142" y="1436913"/>
            <a:ext cx="10972800" cy="4354288"/>
          </a:xfrm>
        </p:spPr>
        <p:txBody>
          <a:bodyPr/>
          <a:lstStyle/>
          <a:p>
            <a:pPr algn="just"/>
            <a:r>
              <a:rPr lang="en-US" dirty="0" smtClean="0"/>
              <a:t>Cybernetic analogy an explanation of the learning process based on the components and operation of a feedback control system.</a:t>
            </a:r>
          </a:p>
          <a:p>
            <a:pPr algn="just"/>
            <a:r>
              <a:rPr lang="en-US" dirty="0" smtClean="0"/>
              <a:t>Intrinsic feedback information which comes from within, from the muscles, joints, skin, and other mechanism such as that which controls balance</a:t>
            </a:r>
          </a:p>
          <a:p>
            <a:pPr algn="just"/>
            <a:r>
              <a:rPr lang="en-US" dirty="0" smtClean="0"/>
              <a:t>Extrinsic feedback information which comes from our environment, such as the visual and aural information needed to drive a car</a:t>
            </a:r>
          </a:p>
          <a:p>
            <a:pPr algn="just"/>
            <a:r>
              <a:rPr lang="en-US" dirty="0" smtClean="0"/>
              <a:t>Concurrent feedback information which arrives during our behavior and which can be used to control behavior as it unfolds.</a:t>
            </a:r>
          </a:p>
          <a:p>
            <a:pPr algn="just"/>
            <a:r>
              <a:rPr lang="en-US" dirty="0" smtClean="0"/>
              <a:t>Delayed feedback information which is received after a task is completed, and which can be used to influence future performance.</a:t>
            </a:r>
          </a:p>
          <a:p>
            <a:pPr algn="just"/>
            <a:endParaRPr lang="en-US" dirty="0" smtClean="0"/>
          </a:p>
          <a:p>
            <a:pPr algn="just"/>
            <a:endParaRPr lang="en-US" dirty="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a:p>
          <a:p>
            <a:pPr algn="just"/>
            <a:endParaRPr lang="en-US" dirty="0"/>
          </a:p>
        </p:txBody>
      </p:sp>
    </p:spTree>
    <p:extLst>
      <p:ext uri="{BB962C8B-B14F-4D97-AF65-F5344CB8AC3E}">
        <p14:creationId xmlns:p14="http://schemas.microsoft.com/office/powerpoint/2010/main" val="2454585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142" y="200296"/>
            <a:ext cx="10972800" cy="1236617"/>
          </a:xfrm>
        </p:spPr>
        <p:txBody>
          <a:bodyPr/>
          <a:lstStyle/>
          <a:p>
            <a:r>
              <a:rPr lang="en-US" dirty="0" err="1" smtClean="0"/>
              <a:t>Behaviourism</a:t>
            </a:r>
            <a:r>
              <a:rPr lang="en-US" dirty="0" smtClean="0"/>
              <a:t> in practice</a:t>
            </a:r>
            <a:endParaRPr lang="en-US" dirty="0"/>
          </a:p>
        </p:txBody>
      </p:sp>
      <p:sp>
        <p:nvSpPr>
          <p:cNvPr id="3" name="Content Placeholder 2"/>
          <p:cNvSpPr>
            <a:spLocks noGrp="1"/>
          </p:cNvSpPr>
          <p:nvPr>
            <p:ph idx="1"/>
          </p:nvPr>
        </p:nvSpPr>
        <p:spPr>
          <a:xfrm>
            <a:off x="615142" y="1436913"/>
            <a:ext cx="10972800" cy="4354288"/>
          </a:xfrm>
        </p:spPr>
        <p:txBody>
          <a:bodyPr/>
          <a:lstStyle/>
          <a:p>
            <a:pPr algn="just"/>
            <a:r>
              <a:rPr lang="en-US" dirty="0" err="1" smtClean="0"/>
              <a:t>Behaviour</a:t>
            </a:r>
            <a:r>
              <a:rPr lang="en-US" dirty="0" smtClean="0"/>
              <a:t> modification a technique for encouraging desired </a:t>
            </a:r>
            <a:r>
              <a:rPr lang="en-US" dirty="0" err="1" smtClean="0"/>
              <a:t>behaviours</a:t>
            </a:r>
            <a:r>
              <a:rPr lang="en-US" dirty="0" smtClean="0"/>
              <a:t> and discouraging unwanted </a:t>
            </a:r>
            <a:r>
              <a:rPr lang="en-US" dirty="0" err="1" smtClean="0"/>
              <a:t>behaviours</a:t>
            </a:r>
            <a:r>
              <a:rPr lang="en-US" dirty="0" smtClean="0"/>
              <a:t> using operant conditioning</a:t>
            </a:r>
          </a:p>
          <a:p>
            <a:pPr algn="just"/>
            <a:endParaRPr lang="en-US" dirty="0" smtClean="0"/>
          </a:p>
          <a:p>
            <a:pPr algn="just"/>
            <a:endParaRPr lang="en-US" dirty="0" smtClean="0"/>
          </a:p>
          <a:p>
            <a:pPr algn="just"/>
            <a:endParaRPr lang="en-US" dirty="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a:p>
          <a:p>
            <a:pPr algn="just"/>
            <a:endParaRPr lang="en-US" dirty="0"/>
          </a:p>
        </p:txBody>
      </p:sp>
      <p:pic>
        <p:nvPicPr>
          <p:cNvPr id="4" name="Picture 3"/>
          <p:cNvPicPr>
            <a:picLocks noChangeAspect="1"/>
          </p:cNvPicPr>
          <p:nvPr/>
        </p:nvPicPr>
        <p:blipFill>
          <a:blip r:embed="rId3"/>
          <a:stretch>
            <a:fillRect/>
          </a:stretch>
        </p:blipFill>
        <p:spPr>
          <a:xfrm>
            <a:off x="615142" y="2314576"/>
            <a:ext cx="10972799" cy="3476625"/>
          </a:xfrm>
          <a:prstGeom prst="rect">
            <a:avLst/>
          </a:prstGeom>
        </p:spPr>
      </p:pic>
    </p:spTree>
    <p:extLst>
      <p:ext uri="{BB962C8B-B14F-4D97-AF65-F5344CB8AC3E}">
        <p14:creationId xmlns:p14="http://schemas.microsoft.com/office/powerpoint/2010/main" val="2341479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142" y="200296"/>
            <a:ext cx="10972800" cy="1236617"/>
          </a:xfrm>
        </p:spPr>
        <p:txBody>
          <a:bodyPr/>
          <a:lstStyle/>
          <a:p>
            <a:r>
              <a:rPr lang="en-US" dirty="0" smtClean="0"/>
              <a:t>Cognitive perspective in practice</a:t>
            </a:r>
            <a:endParaRPr lang="en-US" dirty="0"/>
          </a:p>
        </p:txBody>
      </p:sp>
      <p:sp>
        <p:nvSpPr>
          <p:cNvPr id="3" name="Content Placeholder 2"/>
          <p:cNvSpPr>
            <a:spLocks noGrp="1"/>
          </p:cNvSpPr>
          <p:nvPr>
            <p:ph idx="1"/>
          </p:nvPr>
        </p:nvSpPr>
        <p:spPr>
          <a:xfrm>
            <a:off x="615142" y="1436913"/>
            <a:ext cx="10972800" cy="4354288"/>
          </a:xfrm>
        </p:spPr>
        <p:txBody>
          <a:bodyPr/>
          <a:lstStyle/>
          <a:p>
            <a:pPr algn="just"/>
            <a:r>
              <a:rPr lang="en-US" dirty="0" smtClean="0"/>
              <a:t>Socialization the process through which individual </a:t>
            </a:r>
            <a:r>
              <a:rPr lang="en-US" dirty="0" err="1" smtClean="0"/>
              <a:t>behaviours</a:t>
            </a:r>
            <a:r>
              <a:rPr lang="en-US" dirty="0" smtClean="0"/>
              <a:t>, values, attitudes, and motives are influenced to conform with those seen as desirable in a given social or organizational setting.</a:t>
            </a:r>
          </a:p>
          <a:p>
            <a:pPr algn="just"/>
            <a:r>
              <a:rPr lang="en-US" dirty="0" smtClean="0"/>
              <a:t>Behavioral modeling leaning how to act by observing and copying the behavior of others.</a:t>
            </a:r>
          </a:p>
          <a:p>
            <a:pPr algn="just"/>
            <a:endParaRPr lang="en-US" dirty="0" smtClean="0"/>
          </a:p>
          <a:p>
            <a:pPr algn="just"/>
            <a:endParaRPr lang="en-US" dirty="0" smtClean="0"/>
          </a:p>
          <a:p>
            <a:pPr algn="just"/>
            <a:endParaRPr lang="en-US" dirty="0" smtClean="0"/>
          </a:p>
          <a:p>
            <a:pPr algn="just"/>
            <a:endParaRPr lang="en-US" dirty="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a:p>
          <a:p>
            <a:pPr algn="just"/>
            <a:endParaRPr lang="en-US" dirty="0"/>
          </a:p>
        </p:txBody>
      </p:sp>
      <p:pic>
        <p:nvPicPr>
          <p:cNvPr id="5" name="Picture 4"/>
          <p:cNvPicPr>
            <a:picLocks noChangeAspect="1"/>
          </p:cNvPicPr>
          <p:nvPr/>
        </p:nvPicPr>
        <p:blipFill>
          <a:blip r:embed="rId3"/>
          <a:stretch>
            <a:fillRect/>
          </a:stretch>
        </p:blipFill>
        <p:spPr>
          <a:xfrm>
            <a:off x="615142" y="3067050"/>
            <a:ext cx="10972800" cy="2552700"/>
          </a:xfrm>
          <a:prstGeom prst="rect">
            <a:avLst/>
          </a:prstGeom>
        </p:spPr>
      </p:pic>
    </p:spTree>
    <p:extLst>
      <p:ext uri="{BB962C8B-B14F-4D97-AF65-F5344CB8AC3E}">
        <p14:creationId xmlns:p14="http://schemas.microsoft.com/office/powerpoint/2010/main" val="621203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diamond grid presentation (widescreen).potx" id="{B2221865-AD13-4DF0-B68E-BF08E8CC5659}" vid="{BAA0C488-98B6-4F47-8E1C-5C7CD9605F73}"/>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diamond grid presentation (widescreen)</Template>
  <TotalTime>989</TotalTime>
  <Words>966</Words>
  <Application>Microsoft Office PowerPoint</Application>
  <PresentationFormat>Widescreen</PresentationFormat>
  <Paragraphs>194</Paragraphs>
  <Slides>18</Slides>
  <Notes>16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18</vt:i4>
      </vt:variant>
    </vt:vector>
  </HeadingPairs>
  <TitlesOfParts>
    <vt:vector size="20" baseType="lpstr">
      <vt:lpstr>Arial</vt:lpstr>
      <vt:lpstr>Diamond Grid 16x9</vt:lpstr>
      <vt:lpstr>Learning</vt:lpstr>
      <vt:lpstr>Why study learning</vt:lpstr>
      <vt:lpstr>The learning process</vt:lpstr>
      <vt:lpstr>The learning process</vt:lpstr>
      <vt:lpstr>The behaviourist approach to learning</vt:lpstr>
      <vt:lpstr>The behaviourist approach to learning</vt:lpstr>
      <vt:lpstr>The cognitive approach to learning</vt:lpstr>
      <vt:lpstr>Behaviourism in practice</vt:lpstr>
      <vt:lpstr>Cognitive perspective in practice</vt:lpstr>
      <vt:lpstr>Cognitive perspective in practice</vt:lpstr>
      <vt:lpstr>Behaviour modification versus socialization</vt:lpstr>
      <vt:lpstr>Behaviour self management</vt:lpstr>
      <vt:lpstr>The learning organization</vt:lpstr>
      <vt:lpstr>The learning organization</vt:lpstr>
      <vt:lpstr>The learning organization</vt:lpstr>
      <vt:lpstr>The learning organization</vt:lpstr>
      <vt:lpstr>The learning organization</vt:lpstr>
      <vt:lpstr>Reference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Hari Prapcoyo</dc:creator>
  <cp:lastModifiedBy>Hari Prapcoyo</cp:lastModifiedBy>
  <cp:revision>49</cp:revision>
  <dcterms:created xsi:type="dcterms:W3CDTF">2018-07-28T17:33:13Z</dcterms:created>
  <dcterms:modified xsi:type="dcterms:W3CDTF">2018-08-19T14:05:20Z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