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61"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85" autoAdjust="0"/>
    <p:restoredTop sz="94757" autoAdjust="0"/>
  </p:normalViewPr>
  <p:slideViewPr>
    <p:cSldViewPr snapToGrid="0">
      <p:cViewPr varScale="1">
        <p:scale>
          <a:sx n="83" d="100"/>
          <a:sy n="83" d="100"/>
        </p:scale>
        <p:origin x="480" y="86"/>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41DB8-B66F-4DC8-A96E-33677E0F90FF}" type="datetimeFigureOut">
              <a:rPr lang="en-US" smtClean="0"/>
              <a:t>8/19/2018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04A0D4-B89B-4ADD-AF9E-38636B40EE4E}" type="slidenum">
              <a:rPr lang="en-US" smtClean="0"/>
              <a:t>‹#›</a:t>
            </a:fld>
            <a:endParaRPr lang="en-US"/>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49C4A-65AC-492D-9701-81B46C3AD0E4}" type="datetimeFigureOut">
              <a:rPr lang="en-US" smtClean="0"/>
              <a:t>8/19/2018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69989-EB00-4EE7-BCB5-25BDC5BB29F8}" type="slidenum">
              <a:rPr lang="en-US" smtClean="0"/>
              <a:t>‹#›</a:t>
            </a:fld>
            <a:endParaRPr lang="en-US"/>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2</a:t>
            </a:fld>
            <a:endParaRPr lang="en-US"/>
          </a:p>
        </p:txBody>
      </p:sp>
    </p:spTree>
    <p:extLst>
      <p:ext uri="{BB962C8B-B14F-4D97-AF65-F5344CB8AC3E}">
        <p14:creationId xmlns:p14="http://schemas.microsoft.com/office/powerpoint/2010/main" val="1980303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11</a:t>
            </a:fld>
            <a:endParaRPr lang="en-US"/>
          </a:p>
        </p:txBody>
      </p:sp>
    </p:spTree>
    <p:extLst>
      <p:ext uri="{BB962C8B-B14F-4D97-AF65-F5344CB8AC3E}">
        <p14:creationId xmlns:p14="http://schemas.microsoft.com/office/powerpoint/2010/main" val="2370477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12</a:t>
            </a:fld>
            <a:endParaRPr lang="en-US"/>
          </a:p>
        </p:txBody>
      </p:sp>
    </p:spTree>
    <p:extLst>
      <p:ext uri="{BB962C8B-B14F-4D97-AF65-F5344CB8AC3E}">
        <p14:creationId xmlns:p14="http://schemas.microsoft.com/office/powerpoint/2010/main" val="2030424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13</a:t>
            </a:fld>
            <a:endParaRPr lang="en-US"/>
          </a:p>
        </p:txBody>
      </p:sp>
    </p:spTree>
    <p:extLst>
      <p:ext uri="{BB962C8B-B14F-4D97-AF65-F5344CB8AC3E}">
        <p14:creationId xmlns:p14="http://schemas.microsoft.com/office/powerpoint/2010/main" val="3892936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14</a:t>
            </a:fld>
            <a:endParaRPr lang="en-US"/>
          </a:p>
        </p:txBody>
      </p:sp>
    </p:spTree>
    <p:extLst>
      <p:ext uri="{BB962C8B-B14F-4D97-AF65-F5344CB8AC3E}">
        <p14:creationId xmlns:p14="http://schemas.microsoft.com/office/powerpoint/2010/main" val="309101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15</a:t>
            </a:fld>
            <a:endParaRPr lang="en-US"/>
          </a:p>
        </p:txBody>
      </p:sp>
    </p:spTree>
    <p:extLst>
      <p:ext uri="{BB962C8B-B14F-4D97-AF65-F5344CB8AC3E}">
        <p14:creationId xmlns:p14="http://schemas.microsoft.com/office/powerpoint/2010/main" val="18133290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16</a:t>
            </a:fld>
            <a:endParaRPr lang="en-US"/>
          </a:p>
        </p:txBody>
      </p:sp>
    </p:spTree>
    <p:extLst>
      <p:ext uri="{BB962C8B-B14F-4D97-AF65-F5344CB8AC3E}">
        <p14:creationId xmlns:p14="http://schemas.microsoft.com/office/powerpoint/2010/main" val="1364462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17</a:t>
            </a:fld>
            <a:endParaRPr lang="en-US"/>
          </a:p>
        </p:txBody>
      </p:sp>
    </p:spTree>
    <p:extLst>
      <p:ext uri="{BB962C8B-B14F-4D97-AF65-F5344CB8AC3E}">
        <p14:creationId xmlns:p14="http://schemas.microsoft.com/office/powerpoint/2010/main" val="4039415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3</a:t>
            </a:fld>
            <a:endParaRPr lang="en-US"/>
          </a:p>
        </p:txBody>
      </p:sp>
    </p:spTree>
    <p:extLst>
      <p:ext uri="{BB962C8B-B14F-4D97-AF65-F5344CB8AC3E}">
        <p14:creationId xmlns:p14="http://schemas.microsoft.com/office/powerpoint/2010/main" val="3107017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4</a:t>
            </a:fld>
            <a:endParaRPr lang="en-US"/>
          </a:p>
        </p:txBody>
      </p:sp>
    </p:spTree>
    <p:extLst>
      <p:ext uri="{BB962C8B-B14F-4D97-AF65-F5344CB8AC3E}">
        <p14:creationId xmlns:p14="http://schemas.microsoft.com/office/powerpoint/2010/main" val="393558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5</a:t>
            </a:fld>
            <a:endParaRPr lang="en-US"/>
          </a:p>
        </p:txBody>
      </p:sp>
    </p:spTree>
    <p:extLst>
      <p:ext uri="{BB962C8B-B14F-4D97-AF65-F5344CB8AC3E}">
        <p14:creationId xmlns:p14="http://schemas.microsoft.com/office/powerpoint/2010/main" val="1212678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6</a:t>
            </a:fld>
            <a:endParaRPr lang="en-US"/>
          </a:p>
        </p:txBody>
      </p:sp>
    </p:spTree>
    <p:extLst>
      <p:ext uri="{BB962C8B-B14F-4D97-AF65-F5344CB8AC3E}">
        <p14:creationId xmlns:p14="http://schemas.microsoft.com/office/powerpoint/2010/main" val="3882263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7</a:t>
            </a:fld>
            <a:endParaRPr lang="en-US"/>
          </a:p>
        </p:txBody>
      </p:sp>
    </p:spTree>
    <p:extLst>
      <p:ext uri="{BB962C8B-B14F-4D97-AF65-F5344CB8AC3E}">
        <p14:creationId xmlns:p14="http://schemas.microsoft.com/office/powerpoint/2010/main" val="3026039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8</a:t>
            </a:fld>
            <a:endParaRPr lang="en-US"/>
          </a:p>
        </p:txBody>
      </p:sp>
    </p:spTree>
    <p:extLst>
      <p:ext uri="{BB962C8B-B14F-4D97-AF65-F5344CB8AC3E}">
        <p14:creationId xmlns:p14="http://schemas.microsoft.com/office/powerpoint/2010/main" val="2243481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9</a:t>
            </a:fld>
            <a:endParaRPr lang="en-US"/>
          </a:p>
        </p:txBody>
      </p:sp>
    </p:spTree>
    <p:extLst>
      <p:ext uri="{BB962C8B-B14F-4D97-AF65-F5344CB8AC3E}">
        <p14:creationId xmlns:p14="http://schemas.microsoft.com/office/powerpoint/2010/main" val="498215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10</a:t>
            </a:fld>
            <a:endParaRPr lang="en-US"/>
          </a:p>
        </p:txBody>
      </p:sp>
    </p:spTree>
    <p:extLst>
      <p:ext uri="{BB962C8B-B14F-4D97-AF65-F5344CB8AC3E}">
        <p14:creationId xmlns:p14="http://schemas.microsoft.com/office/powerpoint/2010/main" val="3811570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1" y="0"/>
            <a:ext cx="12192002"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4" y="489856"/>
            <a:ext cx="1687286" cy="530134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9" y="489856"/>
            <a:ext cx="7587344" cy="530134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1" y="0"/>
            <a:ext cx="12192002"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8/19/2018</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8/19/2018</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8/19/2018</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1" y="0"/>
            <a:ext cx="12192002"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8/19/2018</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1" y="0"/>
            <a:ext cx="12192002"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cxnSp>
        <p:nvCxnSpPr>
          <p:cNvPr id="60" name="Straight Connector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8/19/2018</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1" y="0"/>
            <a:ext cx="12192002"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1" y="-195943"/>
            <a:ext cx="12192002"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B51B2453-8663-4C69-AF73-9FD7B1DEC5D0}" type="datetime1">
              <a:rPr lang="en-US" smtClean="0"/>
              <a:pPr/>
              <a:t>8/19/2018</a:t>
            </a:fld>
            <a:endParaRPr lang="en-US" dirty="0"/>
          </a:p>
        </p:txBody>
      </p:sp>
      <p:sp>
        <p:nvSpPr>
          <p:cNvPr id="6" name="Slide Number Placeholder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1" y="4057650"/>
            <a:ext cx="9715500" cy="1234976"/>
          </a:xfrm>
        </p:spPr>
        <p:txBody>
          <a:bodyPr>
            <a:normAutofit/>
          </a:bodyPr>
          <a:lstStyle/>
          <a:p>
            <a:r>
              <a:rPr lang="en-US" sz="6000" dirty="0" smtClean="0"/>
              <a:t>Learning</a:t>
            </a:r>
            <a:endParaRPr lang="en-US" sz="6000" dirty="0"/>
          </a:p>
        </p:txBody>
      </p:sp>
      <p:sp>
        <p:nvSpPr>
          <p:cNvPr id="3" name="Subtitle 2"/>
          <p:cNvSpPr>
            <a:spLocks noGrp="1"/>
          </p:cNvSpPr>
          <p:nvPr>
            <p:ph type="subTitle" idx="1"/>
          </p:nvPr>
        </p:nvSpPr>
        <p:spPr>
          <a:xfrm>
            <a:off x="1219201" y="5432564"/>
            <a:ext cx="9715500" cy="785356"/>
          </a:xfrm>
        </p:spPr>
        <p:txBody>
          <a:bodyPr/>
          <a:lstStyle/>
          <a:p>
            <a:r>
              <a:rPr lang="en-US" dirty="0" err="1" smtClean="0"/>
              <a:t>Sistem</a:t>
            </a:r>
            <a:r>
              <a:rPr lang="en-US" dirty="0" smtClean="0"/>
              <a:t> </a:t>
            </a:r>
            <a:r>
              <a:rPr lang="en-US" dirty="0" err="1" smtClean="0"/>
              <a:t>Informasi</a:t>
            </a:r>
            <a:r>
              <a:rPr lang="en-US" dirty="0" smtClean="0"/>
              <a:t> UPN “Veteran” Yogyakarta</a:t>
            </a:r>
            <a:endParaRPr lang="en-US" dirty="0"/>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Cognitive perspective in practice</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Provisional selves from observing others, the experiments that we make with the ways in which we act and interact in new organizational roles.</a:t>
            </a:r>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2305050"/>
            <a:ext cx="11138707" cy="3314700"/>
          </a:xfrm>
          <a:prstGeom prst="rect">
            <a:avLst/>
          </a:prstGeom>
        </p:spPr>
      </p:pic>
    </p:spTree>
    <p:extLst>
      <p:ext uri="{BB962C8B-B14F-4D97-AF65-F5344CB8AC3E}">
        <p14:creationId xmlns:p14="http://schemas.microsoft.com/office/powerpoint/2010/main" val="35887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err="1" smtClean="0"/>
              <a:t>Behaviour</a:t>
            </a:r>
            <a:r>
              <a:rPr lang="en-US" dirty="0" smtClean="0"/>
              <a:t> modification versus socialization</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Provisional selves from observing others, the experiments that we make with the ways in which we act and interact in new organizational roles.</a:t>
            </a:r>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5" name="Picture 4"/>
          <p:cNvPicPr>
            <a:picLocks noChangeAspect="1"/>
          </p:cNvPicPr>
          <p:nvPr/>
        </p:nvPicPr>
        <p:blipFill>
          <a:blip r:embed="rId3"/>
          <a:stretch>
            <a:fillRect/>
          </a:stretch>
        </p:blipFill>
        <p:spPr>
          <a:xfrm>
            <a:off x="615142" y="1436913"/>
            <a:ext cx="10972800" cy="4354288"/>
          </a:xfrm>
          <a:prstGeom prst="rect">
            <a:avLst/>
          </a:prstGeom>
        </p:spPr>
      </p:pic>
    </p:spTree>
    <p:extLst>
      <p:ext uri="{BB962C8B-B14F-4D97-AF65-F5344CB8AC3E}">
        <p14:creationId xmlns:p14="http://schemas.microsoft.com/office/powerpoint/2010/main" val="1189270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err="1" smtClean="0"/>
              <a:t>Behaviour</a:t>
            </a:r>
            <a:r>
              <a:rPr lang="en-US" dirty="0" smtClean="0"/>
              <a:t> self management</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err="1" smtClean="0"/>
              <a:t>Behavioural</a:t>
            </a:r>
            <a:r>
              <a:rPr lang="en-US" dirty="0" smtClean="0"/>
              <a:t> self management a technique for changing one’s own behavior by systematically manipulating cues, cognitive processes, and contingent consequences.</a:t>
            </a:r>
          </a:p>
          <a:p>
            <a:pPr algn="just"/>
            <a:r>
              <a:rPr lang="en-US" dirty="0" smtClean="0"/>
              <a:t>Leaning organization an organizational form that enables individual learning to create valued outcomes, such as innovation, efficiency, environmental alignment, and competitive advantage.</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2555839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organization</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The learning organization concept has become significant for several reasons :</a:t>
            </a:r>
          </a:p>
          <a:p>
            <a:pPr lvl="1" algn="just"/>
            <a:r>
              <a:rPr lang="en-US" dirty="0" smtClean="0"/>
              <a:t>the production of goods and services increasingly involves sophisticated knowledge</a:t>
            </a:r>
          </a:p>
          <a:p>
            <a:pPr lvl="1" algn="just"/>
            <a:r>
              <a:rPr lang="en-US" dirty="0" smtClean="0"/>
              <a:t>Knowledge is, therefore, as valuable a resource as raw materials.</a:t>
            </a:r>
          </a:p>
          <a:p>
            <a:pPr lvl="1" algn="just"/>
            <a:r>
              <a:rPr lang="en-US" dirty="0" smtClean="0"/>
              <a:t>Many organizations have lost knowledgeable staff through retirements and de-layering</a:t>
            </a:r>
          </a:p>
          <a:p>
            <a:pPr lvl="1" algn="just"/>
            <a:r>
              <a:rPr lang="en-US" dirty="0" smtClean="0"/>
              <a:t>Information technologies are knowledge intensive</a:t>
            </a:r>
          </a:p>
          <a:p>
            <a:pPr lvl="1" algn="just"/>
            <a:r>
              <a:rPr lang="en-US" dirty="0" smtClean="0"/>
              <a:t>Some knowledge can have short lifespan, and be made obsolete by innovation.</a:t>
            </a:r>
          </a:p>
          <a:p>
            <a:pPr lvl="1" algn="just"/>
            <a:r>
              <a:rPr lang="en-US" dirty="0" smtClean="0"/>
              <a:t>Flexibility, creativity, and responsiveness are now prized capabilities</a:t>
            </a:r>
          </a:p>
          <a:p>
            <a:pPr lvl="1" algn="just"/>
            <a:r>
              <a:rPr lang="en-US" dirty="0" smtClean="0"/>
              <a:t>Knowledge can thus be a source of competitive advantage for an organization.</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744646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organization</a:t>
            </a:r>
            <a:endParaRPr lang="en-US" dirty="0"/>
          </a:p>
        </p:txBody>
      </p:sp>
      <p:sp>
        <p:nvSpPr>
          <p:cNvPr id="3" name="Content Placeholder 2"/>
          <p:cNvSpPr>
            <a:spLocks noGrp="1"/>
          </p:cNvSpPr>
          <p:nvPr>
            <p:ph idx="1"/>
          </p:nvPr>
        </p:nvSpPr>
        <p:spPr>
          <a:xfrm>
            <a:off x="615142" y="1436913"/>
            <a:ext cx="10972800" cy="4354288"/>
          </a:xfrm>
        </p:spPr>
        <p:txBody>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1436913"/>
            <a:ext cx="11195857" cy="4354288"/>
          </a:xfrm>
          <a:prstGeom prst="rect">
            <a:avLst/>
          </a:prstGeom>
        </p:spPr>
      </p:pic>
    </p:spTree>
    <p:extLst>
      <p:ext uri="{BB962C8B-B14F-4D97-AF65-F5344CB8AC3E}">
        <p14:creationId xmlns:p14="http://schemas.microsoft.com/office/powerpoint/2010/main" val="3294208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organization</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Single loop learning the ability to use feedback to make continuous </a:t>
            </a:r>
            <a:r>
              <a:rPr lang="en-US" dirty="0" err="1" smtClean="0"/>
              <a:t>adjusments</a:t>
            </a:r>
            <a:r>
              <a:rPr lang="en-US" dirty="0" smtClean="0"/>
              <a:t> and adaptation, to maintain performance at a predetermined standard</a:t>
            </a:r>
          </a:p>
          <a:p>
            <a:pPr algn="just"/>
            <a:r>
              <a:rPr lang="en-US" dirty="0" smtClean="0"/>
              <a:t>Double loop learning the ability to challenge and to redefine the assumptions underlying performance standards and to improve performance.</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5" name="Picture 4"/>
          <p:cNvPicPr>
            <a:picLocks noChangeAspect="1"/>
          </p:cNvPicPr>
          <p:nvPr/>
        </p:nvPicPr>
        <p:blipFill>
          <a:blip r:embed="rId3"/>
          <a:stretch>
            <a:fillRect/>
          </a:stretch>
        </p:blipFill>
        <p:spPr>
          <a:xfrm>
            <a:off x="952500" y="2933700"/>
            <a:ext cx="10635442" cy="2857501"/>
          </a:xfrm>
          <a:prstGeom prst="rect">
            <a:avLst/>
          </a:prstGeom>
        </p:spPr>
      </p:pic>
    </p:spTree>
    <p:extLst>
      <p:ext uri="{BB962C8B-B14F-4D97-AF65-F5344CB8AC3E}">
        <p14:creationId xmlns:p14="http://schemas.microsoft.com/office/powerpoint/2010/main" val="379021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organization</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Tacit knowledge </a:t>
            </a:r>
            <a:r>
              <a:rPr lang="en-US" dirty="0" err="1" smtClean="0"/>
              <a:t>knowledge</a:t>
            </a:r>
            <a:r>
              <a:rPr lang="en-US" dirty="0" smtClean="0"/>
              <a:t> and understanding specific to the individual, derived from experience, and difficulty to codify and to communicate to others</a:t>
            </a:r>
          </a:p>
          <a:p>
            <a:pPr algn="just"/>
            <a:r>
              <a:rPr lang="en-US" dirty="0" smtClean="0"/>
              <a:t>Explicit knowledge </a:t>
            </a:r>
            <a:r>
              <a:rPr lang="en-US" dirty="0" err="1" smtClean="0"/>
              <a:t>knowledge</a:t>
            </a:r>
            <a:r>
              <a:rPr lang="en-US" dirty="0" smtClean="0"/>
              <a:t> and understanding which is codified, clearly articulated, and available to anyone.</a:t>
            </a:r>
          </a:p>
          <a:p>
            <a:pPr algn="just"/>
            <a:r>
              <a:rPr lang="en-US" dirty="0" smtClean="0"/>
              <a:t>Knowledge management the conversion of individual tacit knowledge so that it can be shared with others in the organization.</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388321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organization</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Tacit knowledge </a:t>
            </a:r>
            <a:r>
              <a:rPr lang="en-US" dirty="0" err="1" smtClean="0"/>
              <a:t>knowledge</a:t>
            </a:r>
            <a:r>
              <a:rPr lang="en-US" dirty="0" smtClean="0"/>
              <a:t> and understanding specific to the individual, derived from experience, and difficulty to codify and to communicate to others</a:t>
            </a:r>
          </a:p>
          <a:p>
            <a:pPr algn="just"/>
            <a:r>
              <a:rPr lang="en-US" dirty="0" smtClean="0"/>
              <a:t>Explicit knowledge </a:t>
            </a:r>
            <a:r>
              <a:rPr lang="en-US" dirty="0" err="1" smtClean="0"/>
              <a:t>knowledge</a:t>
            </a:r>
            <a:r>
              <a:rPr lang="en-US" dirty="0" smtClean="0"/>
              <a:t> and understanding which is codified, clearly articulated, and available to anyone.</a:t>
            </a:r>
          </a:p>
          <a:p>
            <a:pPr algn="just"/>
            <a:r>
              <a:rPr lang="en-US" dirty="0" smtClean="0"/>
              <a:t>Knowledge management the conversion of individual tacit knowledge so that it can be shared with others in the organization.</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590550"/>
            <a:ext cx="10972800" cy="5200651"/>
          </a:xfrm>
          <a:prstGeom prst="rect">
            <a:avLst/>
          </a:prstGeom>
        </p:spPr>
      </p:pic>
    </p:spTree>
    <p:extLst>
      <p:ext uri="{BB962C8B-B14F-4D97-AF65-F5344CB8AC3E}">
        <p14:creationId xmlns:p14="http://schemas.microsoft.com/office/powerpoint/2010/main" val="1769734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5" name="Content Placeholder 2"/>
          <p:cNvSpPr>
            <a:spLocks noGrp="1"/>
          </p:cNvSpPr>
          <p:nvPr>
            <p:ph idx="1"/>
          </p:nvPr>
        </p:nvSpPr>
        <p:spPr>
          <a:xfrm>
            <a:off x="1295400" y="1981201"/>
            <a:ext cx="9601200" cy="3809999"/>
          </a:xfrm>
        </p:spPr>
        <p:txBody>
          <a:bodyPr/>
          <a:lstStyle/>
          <a:p>
            <a:r>
              <a:rPr lang="en-US" dirty="0" err="1" smtClean="0"/>
              <a:t>Huczynski</a:t>
            </a:r>
            <a:r>
              <a:rPr lang="en-US" dirty="0" smtClean="0"/>
              <a:t>, Buchanan, 2013 , </a:t>
            </a:r>
            <a:r>
              <a:rPr lang="en-US" i="1" dirty="0" smtClean="0"/>
              <a:t>Organizational </a:t>
            </a:r>
            <a:r>
              <a:rPr lang="en-US" i="1" dirty="0" err="1" smtClean="0"/>
              <a:t>Behaviour</a:t>
            </a:r>
            <a:r>
              <a:rPr lang="en-US" i="1" dirty="0" smtClean="0"/>
              <a:t>, </a:t>
            </a:r>
            <a:r>
              <a:rPr lang="en-US" dirty="0" smtClean="0"/>
              <a:t>Pearson</a:t>
            </a:r>
          </a:p>
          <a:p>
            <a:r>
              <a:rPr lang="en-US" dirty="0" err="1" smtClean="0"/>
              <a:t>Umam</a:t>
            </a:r>
            <a:r>
              <a:rPr lang="en-US" dirty="0" smtClean="0"/>
              <a:t>, </a:t>
            </a:r>
            <a:r>
              <a:rPr lang="en-US" dirty="0" err="1" smtClean="0"/>
              <a:t>Khaerul</a:t>
            </a:r>
            <a:r>
              <a:rPr lang="en-US" dirty="0" smtClean="0"/>
              <a:t>, 2012, </a:t>
            </a:r>
            <a:r>
              <a:rPr lang="en-US" i="1" dirty="0" err="1" smtClean="0"/>
              <a:t>Manajemen</a:t>
            </a:r>
            <a:r>
              <a:rPr lang="en-US" i="1" dirty="0" smtClean="0"/>
              <a:t> </a:t>
            </a:r>
            <a:r>
              <a:rPr lang="en-US" i="1" dirty="0" err="1" smtClean="0"/>
              <a:t>Organisasi</a:t>
            </a:r>
            <a:r>
              <a:rPr lang="en-US" dirty="0" smtClean="0"/>
              <a:t>, </a:t>
            </a:r>
            <a:r>
              <a:rPr lang="en-US" dirty="0" err="1" smtClean="0"/>
              <a:t>Pustaka</a:t>
            </a:r>
            <a:r>
              <a:rPr lang="en-US" dirty="0" smtClean="0"/>
              <a:t> </a:t>
            </a:r>
            <a:r>
              <a:rPr lang="en-US" dirty="0" err="1" smtClean="0"/>
              <a:t>Setia</a:t>
            </a:r>
            <a:r>
              <a:rPr lang="en-US" dirty="0" smtClean="0"/>
              <a:t>.</a:t>
            </a:r>
          </a:p>
          <a:p>
            <a:r>
              <a:rPr lang="en-US" dirty="0" err="1" smtClean="0"/>
              <a:t>Wardiah</a:t>
            </a:r>
            <a:r>
              <a:rPr lang="en-US" dirty="0" smtClean="0"/>
              <a:t>, Mia </a:t>
            </a:r>
            <a:r>
              <a:rPr lang="en-US" dirty="0" err="1" smtClean="0"/>
              <a:t>Lasmi</a:t>
            </a:r>
            <a:r>
              <a:rPr lang="en-US" dirty="0" smtClean="0"/>
              <a:t>, </a:t>
            </a:r>
            <a:r>
              <a:rPr lang="en-US" i="1" dirty="0" err="1" smtClean="0"/>
              <a:t>Teori</a:t>
            </a:r>
            <a:r>
              <a:rPr lang="en-US" i="1" dirty="0" smtClean="0"/>
              <a:t> </a:t>
            </a:r>
            <a:r>
              <a:rPr lang="en-US" i="1" dirty="0" err="1" smtClean="0"/>
              <a:t>perilaku</a:t>
            </a:r>
            <a:r>
              <a:rPr lang="en-US" i="1" dirty="0" smtClean="0"/>
              <a:t> </a:t>
            </a:r>
            <a:r>
              <a:rPr lang="en-US" i="1" dirty="0" err="1" smtClean="0"/>
              <a:t>dan</a:t>
            </a:r>
            <a:r>
              <a:rPr lang="en-US" i="1" dirty="0" smtClean="0"/>
              <a:t> </a:t>
            </a:r>
            <a:r>
              <a:rPr lang="en-US" i="1" dirty="0" err="1" smtClean="0"/>
              <a:t>budaya</a:t>
            </a:r>
            <a:r>
              <a:rPr lang="en-US" i="1" dirty="0" smtClean="0"/>
              <a:t> </a:t>
            </a:r>
            <a:r>
              <a:rPr lang="en-US" i="1" dirty="0" err="1" smtClean="0"/>
              <a:t>organisasi</a:t>
            </a:r>
            <a:r>
              <a:rPr lang="en-US" dirty="0" smtClean="0"/>
              <a:t>, </a:t>
            </a:r>
            <a:r>
              <a:rPr lang="en-US" dirty="0" err="1" smtClean="0"/>
              <a:t>Pustaka</a:t>
            </a:r>
            <a:r>
              <a:rPr lang="en-US" dirty="0" smtClean="0"/>
              <a:t> </a:t>
            </a:r>
            <a:r>
              <a:rPr lang="en-US" dirty="0" err="1" smtClean="0"/>
              <a:t>Setia</a:t>
            </a:r>
            <a:r>
              <a:rPr lang="en-US" dirty="0" smtClean="0"/>
              <a:t>.</a:t>
            </a:r>
            <a:endParaRPr lang="en-US" dirty="0"/>
          </a:p>
        </p:txBody>
      </p:sp>
    </p:spTree>
    <p:extLst>
      <p:ext uri="{BB962C8B-B14F-4D97-AF65-F5344CB8AC3E}">
        <p14:creationId xmlns:p14="http://schemas.microsoft.com/office/powerpoint/2010/main" val="2885372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Why study </a:t>
            </a:r>
            <a:r>
              <a:rPr lang="en-US" dirty="0"/>
              <a:t>l</a:t>
            </a:r>
            <a:r>
              <a:rPr lang="en-US" dirty="0" smtClean="0"/>
              <a:t>earning</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In an economy dominated by knowledge work and rapid, unpredictable change, the ability to learn, and to continue learning, for individuals and organizations is crucial. Leaning theories thus affect many management practices including </a:t>
            </a:r>
          </a:p>
          <a:p>
            <a:pPr lvl="1" algn="just"/>
            <a:r>
              <a:rPr lang="en-US" dirty="0" smtClean="0"/>
              <a:t>Induction of new recruits</a:t>
            </a:r>
          </a:p>
          <a:p>
            <a:pPr lvl="1" algn="just"/>
            <a:r>
              <a:rPr lang="en-US" dirty="0" smtClean="0"/>
              <a:t>The design and delivery of job training</a:t>
            </a:r>
          </a:p>
          <a:p>
            <a:pPr lvl="1" algn="just"/>
            <a:r>
              <a:rPr lang="en-US" dirty="0" smtClean="0"/>
              <a:t>Design of payment systems</a:t>
            </a:r>
          </a:p>
          <a:p>
            <a:pPr lvl="1" algn="just"/>
            <a:r>
              <a:rPr lang="en-US" dirty="0" smtClean="0"/>
              <a:t>How supervisor evaluate performance and provide feedback</a:t>
            </a:r>
          </a:p>
          <a:p>
            <a:pPr lvl="1" algn="just"/>
            <a:r>
              <a:rPr lang="en-US" dirty="0" smtClean="0"/>
              <a:t>Methods for modifying employee behavior.</a:t>
            </a:r>
          </a:p>
          <a:p>
            <a:pPr lvl="1" algn="just"/>
            <a:r>
              <a:rPr lang="en-US" dirty="0" smtClean="0"/>
              <a:t>Creation of learning organizations.</a:t>
            </a:r>
          </a:p>
          <a:p>
            <a:pPr lvl="1" algn="just"/>
            <a:r>
              <a:rPr lang="en-US" dirty="0" smtClean="0"/>
              <a:t>Design and operation of knowledge management systems.</a:t>
            </a:r>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process</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Learning the process of acquiring knowledge through experience which leads to a lasting change in behavior.</a:t>
            </a:r>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933449" y="2190749"/>
            <a:ext cx="10654493" cy="3600451"/>
          </a:xfrm>
          <a:prstGeom prst="rect">
            <a:avLst/>
          </a:prstGeom>
        </p:spPr>
      </p:pic>
    </p:spTree>
    <p:extLst>
      <p:ext uri="{BB962C8B-B14F-4D97-AF65-F5344CB8AC3E}">
        <p14:creationId xmlns:p14="http://schemas.microsoft.com/office/powerpoint/2010/main" val="3170136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learning process</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err="1" smtClean="0"/>
              <a:t>Behaviourist</a:t>
            </a:r>
            <a:r>
              <a:rPr lang="en-US" dirty="0" smtClean="0"/>
              <a:t> psychology a perspective which argues that what we learn are chains of muscle movements, and that mental processes are not observable, and are not valid issues for study.</a:t>
            </a:r>
          </a:p>
          <a:p>
            <a:pPr algn="just"/>
            <a:r>
              <a:rPr lang="en-US" dirty="0" smtClean="0"/>
              <a:t>Cognitive psychology a perspective which argues that what we learn are mental structures, and that mental process can be studied by inference, although they cannot be observed directly.</a:t>
            </a:r>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285410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a:t>
            </a:r>
            <a:r>
              <a:rPr lang="en-US" dirty="0" err="1" smtClean="0"/>
              <a:t>behaviourist</a:t>
            </a:r>
            <a:r>
              <a:rPr lang="en-US" dirty="0" smtClean="0"/>
              <a:t> approach to learning</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Feedback information about the outcomes of our behavior</a:t>
            </a:r>
          </a:p>
          <a:p>
            <a:pPr algn="just"/>
            <a:r>
              <a:rPr lang="en-US" dirty="0" smtClean="0"/>
              <a:t>Positive reinforcement the attempt to encourage desirable </a:t>
            </a:r>
            <a:r>
              <a:rPr lang="en-US" dirty="0" err="1" smtClean="0"/>
              <a:t>behaviours</a:t>
            </a:r>
            <a:r>
              <a:rPr lang="en-US" dirty="0" smtClean="0"/>
              <a:t> by introducing positive consequences when the desired behavior occurs.</a:t>
            </a:r>
          </a:p>
          <a:p>
            <a:pPr algn="just"/>
            <a:r>
              <a:rPr lang="en-US" dirty="0" smtClean="0"/>
              <a:t>Negative reinforcement the attempt to encourage desirable </a:t>
            </a:r>
            <a:r>
              <a:rPr lang="en-US" dirty="0" err="1" smtClean="0"/>
              <a:t>behaviours</a:t>
            </a:r>
            <a:r>
              <a:rPr lang="en-US" dirty="0" smtClean="0"/>
              <a:t> by withdrawing negative consequences when the desired behavior occurs</a:t>
            </a:r>
          </a:p>
          <a:p>
            <a:pPr algn="just"/>
            <a:r>
              <a:rPr lang="en-US" dirty="0" err="1" smtClean="0"/>
              <a:t>Pusnihment</a:t>
            </a:r>
            <a:r>
              <a:rPr lang="en-US" dirty="0" smtClean="0"/>
              <a:t> the attempt to discourage undesirable </a:t>
            </a:r>
            <a:r>
              <a:rPr lang="en-US" dirty="0" err="1" smtClean="0"/>
              <a:t>behaviours</a:t>
            </a:r>
            <a:r>
              <a:rPr lang="en-US" dirty="0" smtClean="0"/>
              <a:t> through the application of negative consequences, or by withholding a positive consequence, following the undesirable behavior</a:t>
            </a:r>
          </a:p>
          <a:p>
            <a:pPr algn="just"/>
            <a:r>
              <a:rPr lang="en-US" dirty="0" smtClean="0"/>
              <a:t>Extinction the attempt to eliminate undesirable </a:t>
            </a:r>
            <a:r>
              <a:rPr lang="en-US" dirty="0" err="1" smtClean="0"/>
              <a:t>behaviours</a:t>
            </a:r>
            <a:r>
              <a:rPr lang="en-US" dirty="0" smtClean="0"/>
              <a:t> by attaching no </a:t>
            </a:r>
            <a:r>
              <a:rPr lang="en-US" dirty="0" err="1" smtClean="0"/>
              <a:t>consequences,positive</a:t>
            </a:r>
            <a:r>
              <a:rPr lang="en-US" dirty="0" smtClean="0"/>
              <a:t> or negative such as indifference and silence.</a:t>
            </a:r>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2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a:t>
            </a:r>
            <a:r>
              <a:rPr lang="en-US" dirty="0" err="1" smtClean="0"/>
              <a:t>behaviourist</a:t>
            </a:r>
            <a:r>
              <a:rPr lang="en-US" dirty="0" smtClean="0"/>
              <a:t> approach to learning</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Pavlovian conditioning a technique for associating an established response or behavior with a new stimulus</a:t>
            </a:r>
          </a:p>
          <a:p>
            <a:pPr algn="just"/>
            <a:r>
              <a:rPr lang="en-US" dirty="0" smtClean="0"/>
              <a:t>Skinnerian conditioning a technique for associating a response or a behavior with its consequence</a:t>
            </a:r>
          </a:p>
          <a:p>
            <a:pPr algn="just"/>
            <a:r>
              <a:rPr lang="en-US" dirty="0" smtClean="0"/>
              <a:t>Shaping the selective reinforcement of chosen </a:t>
            </a:r>
            <a:r>
              <a:rPr lang="en-US" dirty="0" err="1" smtClean="0"/>
              <a:t>behaviours</a:t>
            </a:r>
            <a:r>
              <a:rPr lang="en-US" dirty="0" smtClean="0"/>
              <a:t> in a manner that progressively establishes a desired behavior pattern.</a:t>
            </a:r>
          </a:p>
          <a:p>
            <a:pPr algn="just"/>
            <a:r>
              <a:rPr lang="en-US" dirty="0" smtClean="0"/>
              <a:t>Intermittent reinforcement a procedure in which a reward is provided only </a:t>
            </a:r>
            <a:r>
              <a:rPr lang="en-US" dirty="0" err="1" smtClean="0"/>
              <a:t>occasionaly</a:t>
            </a:r>
            <a:r>
              <a:rPr lang="en-US" dirty="0" smtClean="0"/>
              <a:t> following correct responses, and not for every correct response.</a:t>
            </a:r>
          </a:p>
          <a:p>
            <a:pPr algn="just"/>
            <a:r>
              <a:rPr lang="en-US" dirty="0" smtClean="0"/>
              <a:t>Schedule of reinforcement the pattern and frequency of rewards contingent on the display of desirable behavior</a:t>
            </a:r>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634434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cognitive approach to learning</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Cybernetic analogy an explanation of the learning process based on the components and operation of a feedback control system.</a:t>
            </a:r>
          </a:p>
          <a:p>
            <a:pPr algn="just"/>
            <a:r>
              <a:rPr lang="en-US" dirty="0" smtClean="0"/>
              <a:t>Intrinsic feedback information which comes from within, from the muscles, joints, skin, and other mechanism such as that which controls balance</a:t>
            </a:r>
          </a:p>
          <a:p>
            <a:pPr algn="just"/>
            <a:r>
              <a:rPr lang="en-US" dirty="0" smtClean="0"/>
              <a:t>Extrinsic feedback information which comes from our environment, such as the visual and aural information needed to drive a car</a:t>
            </a:r>
          </a:p>
          <a:p>
            <a:pPr algn="just"/>
            <a:r>
              <a:rPr lang="en-US" dirty="0" smtClean="0"/>
              <a:t>Concurrent feedback information which arrives during our behavior and which can be used to control behavior as it unfolds.</a:t>
            </a:r>
          </a:p>
          <a:p>
            <a:pPr algn="just"/>
            <a:r>
              <a:rPr lang="en-US" dirty="0" smtClean="0"/>
              <a:t>Delayed feedback information which is received after a task is completed, and which can be used to influence future performance.</a:t>
            </a:r>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245458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err="1" smtClean="0"/>
              <a:t>Behaviourism</a:t>
            </a:r>
            <a:r>
              <a:rPr lang="en-US" dirty="0" smtClean="0"/>
              <a:t> in practice</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err="1" smtClean="0"/>
              <a:t>Behaviour</a:t>
            </a:r>
            <a:r>
              <a:rPr lang="en-US" dirty="0" smtClean="0"/>
              <a:t> modification a technique for encouraging desired </a:t>
            </a:r>
            <a:r>
              <a:rPr lang="en-US" dirty="0" err="1" smtClean="0"/>
              <a:t>behaviours</a:t>
            </a:r>
            <a:r>
              <a:rPr lang="en-US" dirty="0" smtClean="0"/>
              <a:t> and discouraging unwanted </a:t>
            </a:r>
            <a:r>
              <a:rPr lang="en-US" dirty="0" err="1" smtClean="0"/>
              <a:t>behaviours</a:t>
            </a:r>
            <a:r>
              <a:rPr lang="en-US" dirty="0" smtClean="0"/>
              <a:t> using operant conditioning</a:t>
            </a:r>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2314576"/>
            <a:ext cx="10972799" cy="3476625"/>
          </a:xfrm>
          <a:prstGeom prst="rect">
            <a:avLst/>
          </a:prstGeom>
        </p:spPr>
      </p:pic>
    </p:spTree>
    <p:extLst>
      <p:ext uri="{BB962C8B-B14F-4D97-AF65-F5344CB8AC3E}">
        <p14:creationId xmlns:p14="http://schemas.microsoft.com/office/powerpoint/2010/main" val="2341479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Cognitive perspective in practice</a:t>
            </a:r>
            <a:endParaRPr lang="en-US" dirty="0"/>
          </a:p>
        </p:txBody>
      </p:sp>
      <p:sp>
        <p:nvSpPr>
          <p:cNvPr id="3" name="Content Placeholder 2"/>
          <p:cNvSpPr>
            <a:spLocks noGrp="1"/>
          </p:cNvSpPr>
          <p:nvPr>
            <p:ph idx="1"/>
          </p:nvPr>
        </p:nvSpPr>
        <p:spPr>
          <a:xfrm>
            <a:off x="615142" y="1436913"/>
            <a:ext cx="10972800" cy="4354288"/>
          </a:xfrm>
        </p:spPr>
        <p:txBody>
          <a:bodyPr/>
          <a:lstStyle/>
          <a:p>
            <a:pPr algn="just"/>
            <a:r>
              <a:rPr lang="en-US" dirty="0" smtClean="0"/>
              <a:t>Socialization the process through which individual </a:t>
            </a:r>
            <a:r>
              <a:rPr lang="en-US" dirty="0" err="1" smtClean="0"/>
              <a:t>behaviours</a:t>
            </a:r>
            <a:r>
              <a:rPr lang="en-US" dirty="0" smtClean="0"/>
              <a:t>, values, attitudes, and motives are influenced to conform with those seen as desirable in a given social or organizational setting.</a:t>
            </a:r>
          </a:p>
          <a:p>
            <a:pPr algn="just"/>
            <a:r>
              <a:rPr lang="en-US" dirty="0" smtClean="0"/>
              <a:t>Behavioral modeling leaning how to act by observing and copying the behavior of others.</a:t>
            </a:r>
          </a:p>
          <a:p>
            <a:pPr algn="just"/>
            <a:endParaRPr lang="en-US" dirty="0" smtClean="0"/>
          </a:p>
          <a:p>
            <a:pPr algn="just"/>
            <a:endParaRPr lang="en-US" dirty="0" smtClean="0"/>
          </a:p>
          <a:p>
            <a:pPr algn="just"/>
            <a:endParaRPr lang="en-US" dirty="0" smtClean="0"/>
          </a:p>
          <a:p>
            <a:pPr algn="just"/>
            <a:endParaRPr lang="en-US" dirty="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a:p>
          <a:p>
            <a:pPr algn="just"/>
            <a:endParaRPr lang="en-US" dirty="0"/>
          </a:p>
        </p:txBody>
      </p:sp>
      <p:pic>
        <p:nvPicPr>
          <p:cNvPr id="5" name="Picture 4"/>
          <p:cNvPicPr>
            <a:picLocks noChangeAspect="1"/>
          </p:cNvPicPr>
          <p:nvPr/>
        </p:nvPicPr>
        <p:blipFill>
          <a:blip r:embed="rId3"/>
          <a:stretch>
            <a:fillRect/>
          </a:stretch>
        </p:blipFill>
        <p:spPr>
          <a:xfrm>
            <a:off x="615142" y="3067050"/>
            <a:ext cx="10972800" cy="2552700"/>
          </a:xfrm>
          <a:prstGeom prst="rect">
            <a:avLst/>
          </a:prstGeom>
        </p:spPr>
      </p:pic>
    </p:spTree>
    <p:extLst>
      <p:ext uri="{BB962C8B-B14F-4D97-AF65-F5344CB8AC3E}">
        <p14:creationId xmlns:p14="http://schemas.microsoft.com/office/powerpoint/2010/main" val="621203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iamond Grid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diamond grid presentation (widescreen)</Template>
  <TotalTime>989</TotalTime>
  <Words>966</Words>
  <Application>Microsoft Office PowerPoint</Application>
  <PresentationFormat>Widescreen</PresentationFormat>
  <Paragraphs>194</Paragraphs>
  <Slides>18</Slides>
  <Notes>16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18</vt:i4>
      </vt:variant>
    </vt:vector>
  </HeadingPairs>
  <TitlesOfParts>
    <vt:vector size="20" baseType="lpstr">
      <vt:lpstr>Arial</vt:lpstr>
      <vt:lpstr>Diamond Grid 16x9</vt:lpstr>
      <vt:lpstr>Learning</vt:lpstr>
      <vt:lpstr>Why study learning</vt:lpstr>
      <vt:lpstr>The learning process</vt:lpstr>
      <vt:lpstr>The learning process</vt:lpstr>
      <vt:lpstr>The behaviourist approach to learning</vt:lpstr>
      <vt:lpstr>The behaviourist approach to learning</vt:lpstr>
      <vt:lpstr>The cognitive approach to learning</vt:lpstr>
      <vt:lpstr>Behaviourism in practice</vt:lpstr>
      <vt:lpstr>Cognitive perspective in practice</vt:lpstr>
      <vt:lpstr>Cognitive perspective in practice</vt:lpstr>
      <vt:lpstr>Behaviour modification versus socialization</vt:lpstr>
      <vt:lpstr>Behaviour self management</vt:lpstr>
      <vt:lpstr>The learning organization</vt:lpstr>
      <vt:lpstr>The learning organization</vt:lpstr>
      <vt:lpstr>The learning organization</vt:lpstr>
      <vt:lpstr>The learning organization</vt:lpstr>
      <vt:lpstr>The learning organization</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Hari Prapcoyo</dc:creator>
  <cp:lastModifiedBy>Hari Prapcoyo</cp:lastModifiedBy>
  <cp:revision>49</cp:revision>
  <dcterms:created xsi:type="dcterms:W3CDTF">2018-07-28T17:33:13Z</dcterms:created>
  <dcterms:modified xsi:type="dcterms:W3CDTF">2018-08-19T14:05:20Z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