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59" r:id="rId4"/>
    <p:sldId id="309" r:id="rId5"/>
    <p:sldId id="310" r:id="rId6"/>
    <p:sldId id="265" r:id="rId7"/>
    <p:sldId id="266" r:id="rId8"/>
    <p:sldId id="274" r:id="rId9"/>
    <p:sldId id="275" r:id="rId10"/>
    <p:sldId id="276" r:id="rId11"/>
    <p:sldId id="277" r:id="rId12"/>
    <p:sldId id="278" r:id="rId13"/>
    <p:sldId id="279" r:id="rId14"/>
    <p:sldId id="281" r:id="rId15"/>
    <p:sldId id="282" r:id="rId16"/>
    <p:sldId id="283" r:id="rId17"/>
    <p:sldId id="286" r:id="rId18"/>
    <p:sldId id="288" r:id="rId19"/>
    <p:sldId id="290" r:id="rId20"/>
    <p:sldId id="291"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ECD248-EE12-4A3F-A690-9F370F3F09F9}" type="datetimeFigureOut">
              <a:rPr lang="en-US" smtClean="0"/>
              <a:pPr/>
              <a:t>1/18/2017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C82535-47D8-4F5F-AF66-B21391FC57AB}" type="slidenum">
              <a:rPr lang="en-US" smtClean="0"/>
              <a:pPr/>
              <a:t>‹#›</a:t>
            </a:fld>
            <a:endParaRPr lang="en-US"/>
          </a:p>
        </p:txBody>
      </p:sp>
    </p:spTree>
    <p:extLst>
      <p:ext uri="{BB962C8B-B14F-4D97-AF65-F5344CB8AC3E}">
        <p14:creationId xmlns:p14="http://schemas.microsoft.com/office/powerpoint/2010/main" xmlns="" val="1404490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CD56D20-01C8-4E1C-99C7-48EA82A0970D}" type="datetime1">
              <a:rPr lang="en-US" smtClean="0"/>
              <a:pPr/>
              <a:t>1/18/2017</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7DFDF54-3BA0-48FF-8CEC-CC43FE0FE01D}"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DB821-ABC0-4524-9378-6BDAF092F887}" type="datetime1">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FDF54-3BA0-48FF-8CEC-CC43FE0FE01D}"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D5AED-DBCF-4CFD-A921-A1DBAE4C3352}" type="datetime1">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FDF54-3BA0-48FF-8CEC-CC43FE0FE01D}"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69F72-9E83-475A-BD47-DA27E47B606C}" type="datetime1">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FDF54-3BA0-48FF-8CEC-CC43FE0FE01D}"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A7E03-F28F-4DB6-9110-431D3D9DEB1B}" type="datetime1">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FDF54-3BA0-48FF-8CEC-CC43FE0FE01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4D9BB1B-7D93-4EB5-AD2C-262ECF31AF85}" type="datetime1">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FDF54-3BA0-48FF-8CEC-CC43FE0FE01D}"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81CD57-76D9-4683-9B01-818712B5A1AD}" type="datetime1">
              <a:rPr lang="en-US" smtClean="0"/>
              <a:pPr/>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DFDF54-3BA0-48FF-8CEC-CC43FE0FE01D}"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7C298D-6198-4B80-94A6-B74788E0521F}" type="datetime1">
              <a:rPr lang="en-US" smtClean="0"/>
              <a:pPr/>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DFDF54-3BA0-48FF-8CEC-CC43FE0FE01D}"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3CB374-7FB9-470A-9CD8-41D5FE0180D7}" type="datetime1">
              <a:rPr lang="en-US" smtClean="0"/>
              <a:pPr/>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DFDF54-3BA0-48FF-8CEC-CC43FE0FE0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9C0333-5ED7-4CF0-B09A-9750D204F087}" type="datetime1">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FDF54-3BA0-48FF-8CEC-CC43FE0FE0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B87B7-E2CD-4A04-B917-D1EFB91DE07C}" type="datetime1">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FDF54-3BA0-48FF-8CEC-CC43FE0FE0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CD005767-CC0A-428C-A1C8-EE981759ED49}" type="datetime1">
              <a:rPr lang="en-US" smtClean="0"/>
              <a:pPr/>
              <a:t>1/18/2017</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7DFDF54-3BA0-48FF-8CEC-CC43FE0FE0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PENGARUH AIR TERHADAP KEHIDUPAN TANAMAN</a:t>
            </a:r>
            <a:endParaRPr lang="en-US" sz="3600" dirty="0"/>
          </a:p>
        </p:txBody>
      </p:sp>
      <p:sp>
        <p:nvSpPr>
          <p:cNvPr id="3" name="Subtitle 2"/>
          <p:cNvSpPr>
            <a:spLocks noGrp="1"/>
          </p:cNvSpPr>
          <p:nvPr>
            <p:ph type="subTitle" idx="1"/>
          </p:nvPr>
        </p:nvSpPr>
        <p:spPr>
          <a:xfrm>
            <a:off x="1371600" y="4029114"/>
            <a:ext cx="6400800" cy="1752600"/>
          </a:xfrm>
        </p:spPr>
        <p:txBody>
          <a:bodyPr>
            <a:normAutofit/>
          </a:bodyPr>
          <a:lstStyle/>
          <a:p>
            <a:r>
              <a:rPr lang="en-US" sz="2800" dirty="0" err="1" smtClean="0">
                <a:latin typeface="Monotype Corsiva" pitchFamily="66" charset="0"/>
              </a:rPr>
              <a:t>Endah</a:t>
            </a:r>
            <a:r>
              <a:rPr lang="en-US" sz="2800" dirty="0" smtClean="0">
                <a:latin typeface="Monotype Corsiva" pitchFamily="66" charset="0"/>
              </a:rPr>
              <a:t> Budi </a:t>
            </a:r>
            <a:r>
              <a:rPr lang="en-US" sz="2800" dirty="0" err="1" smtClean="0">
                <a:latin typeface="Monotype Corsiva" pitchFamily="66" charset="0"/>
              </a:rPr>
              <a:t>Irawati</a:t>
            </a:r>
            <a:r>
              <a:rPr lang="en-US" sz="2800" dirty="0" smtClean="0">
                <a:latin typeface="Monotype Corsiva" pitchFamily="66" charset="0"/>
              </a:rPr>
              <a:t>, SP.MP</a:t>
            </a:r>
          </a:p>
          <a:p>
            <a:r>
              <a:rPr lang="en-US" sz="1800" dirty="0" err="1" smtClean="0"/>
              <a:t>Teknik</a:t>
            </a:r>
            <a:r>
              <a:rPr lang="en-US" sz="1800" dirty="0" smtClean="0"/>
              <a:t> </a:t>
            </a:r>
            <a:r>
              <a:rPr lang="en-US" sz="1800" dirty="0" err="1" smtClean="0"/>
              <a:t>Budidaya</a:t>
            </a:r>
            <a:r>
              <a:rPr lang="en-US" sz="1800" dirty="0" smtClean="0"/>
              <a:t> </a:t>
            </a:r>
            <a:r>
              <a:rPr lang="en-US" sz="1800" dirty="0" err="1" smtClean="0"/>
              <a:t>Tanaman</a:t>
            </a:r>
            <a:endParaRPr lang="en-US" sz="1800" dirty="0" smtClean="0"/>
          </a:p>
          <a:p>
            <a:r>
              <a:rPr lang="en-US" sz="1800" dirty="0" err="1" smtClean="0"/>
              <a:t>Prodi</a:t>
            </a:r>
            <a:r>
              <a:rPr lang="en-US" sz="1800" dirty="0" smtClean="0"/>
              <a:t> </a:t>
            </a:r>
            <a:r>
              <a:rPr lang="en-US" sz="1800" dirty="0" err="1" smtClean="0"/>
              <a:t>Agroteknologi</a:t>
            </a:r>
            <a:endParaRPr lang="en-US" sz="1800" dirty="0" smtClean="0"/>
          </a:p>
          <a:p>
            <a:r>
              <a:rPr lang="en-US" sz="1800" dirty="0" err="1" smtClean="0"/>
              <a:t>Pertemuan</a:t>
            </a:r>
            <a:r>
              <a:rPr lang="en-US" sz="1800" dirty="0" smtClean="0"/>
              <a:t> </a:t>
            </a:r>
            <a:r>
              <a:rPr lang="en-US" sz="1800" dirty="0" err="1" smtClean="0"/>
              <a:t>ke</a:t>
            </a:r>
            <a:r>
              <a:rPr lang="en-US" sz="1800" dirty="0" smtClean="0"/>
              <a:t> 6</a:t>
            </a:r>
          </a:p>
          <a:p>
            <a:endParaRPr lang="en-US" dirty="0"/>
          </a:p>
        </p:txBody>
      </p:sp>
    </p:spTree>
    <p:extLst>
      <p:ext uri="{BB962C8B-B14F-4D97-AF65-F5344CB8AC3E}">
        <p14:creationId xmlns:p14="http://schemas.microsoft.com/office/powerpoint/2010/main" xmlns="" val="1947352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4294967295"/>
          </p:nvPr>
        </p:nvSpPr>
        <p:spPr>
          <a:xfrm>
            <a:off x="0" y="685800"/>
            <a:ext cx="8229600" cy="5445125"/>
          </a:xfrm>
        </p:spPr>
        <p:txBody>
          <a:bodyPr/>
          <a:lstStyle/>
          <a:p>
            <a:pPr>
              <a:spcAft>
                <a:spcPct val="25000"/>
              </a:spcAft>
            </a:pPr>
            <a:r>
              <a:rPr lang="en-US" sz="2800">
                <a:effectLst/>
              </a:rPr>
              <a:t>Kelembaban relatif mempengaruhi masuknya air ke dalam jaringan tanaman dan translokasi air dalam tubuh tanaman. </a:t>
            </a:r>
          </a:p>
          <a:p>
            <a:pPr>
              <a:spcAft>
                <a:spcPct val="25000"/>
              </a:spcAft>
            </a:pPr>
            <a:r>
              <a:rPr lang="en-US" sz="2800">
                <a:effectLst/>
              </a:rPr>
              <a:t>Kelembaban relatif rendah secara morfologis mempengaruhi endapan lilin yang tebal. Kondisi ini secara fisiologis mempengaruhi kecepatan transpirasi. Lapisan lilin yang tebal menyebabkan terhalangnya energi cahaya mencapai klorofil. Sehingga mengurangi efisiensi fotosintesa.</a:t>
            </a:r>
          </a:p>
        </p:txBody>
      </p:sp>
    </p:spTree>
    <p:extLst>
      <p:ext uri="{BB962C8B-B14F-4D97-AF65-F5344CB8AC3E}">
        <p14:creationId xmlns:p14="http://schemas.microsoft.com/office/powerpoint/2010/main" xmlns="" val="2580718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pPr>
              <a:spcAft>
                <a:spcPct val="25000"/>
              </a:spcAft>
            </a:pPr>
            <a:r>
              <a:rPr lang="en-US">
                <a:effectLst/>
              </a:rPr>
              <a:t>Selama kelembaban dalam tubuh tumbuhan berada di atas titik layu, kegiatan metabolisme tak terpengaruhi oleh kelembaban udara.</a:t>
            </a:r>
          </a:p>
          <a:p>
            <a:pPr>
              <a:spcAft>
                <a:spcPct val="25000"/>
              </a:spcAft>
            </a:pPr>
            <a:r>
              <a:rPr lang="en-US">
                <a:effectLst/>
              </a:rPr>
              <a:t>Kutikula yang terhidrasi akan meningkatkan aliran air ke daun, karena tekanan daun berkurang.</a:t>
            </a:r>
          </a:p>
          <a:p>
            <a:pPr>
              <a:spcAft>
                <a:spcPct val="25000"/>
              </a:spcAft>
              <a:buFont typeface="Wingdings" pitchFamily="2" charset="2"/>
              <a:buNone/>
            </a:pPr>
            <a:endParaRPr lang="en-US"/>
          </a:p>
        </p:txBody>
      </p:sp>
      <p:sp>
        <p:nvSpPr>
          <p:cNvPr id="37890" name="Rectangle 2"/>
          <p:cNvSpPr>
            <a:spLocks noGrp="1" noChangeArrowheads="1"/>
          </p:cNvSpPr>
          <p:nvPr>
            <p:ph type="title"/>
          </p:nvPr>
        </p:nvSpPr>
        <p:spPr/>
        <p:txBody>
          <a:bodyPr/>
          <a:lstStyle/>
          <a:p>
            <a:endParaRPr lang="en-US"/>
          </a:p>
        </p:txBody>
      </p:sp>
    </p:spTree>
    <p:extLst>
      <p:ext uri="{BB962C8B-B14F-4D97-AF65-F5344CB8AC3E}">
        <p14:creationId xmlns:p14="http://schemas.microsoft.com/office/powerpoint/2010/main" xmlns="" val="3425691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57200" y="1295400"/>
            <a:ext cx="8229600" cy="4835525"/>
          </a:xfrm>
        </p:spPr>
        <p:txBody>
          <a:bodyPr>
            <a:normAutofit lnSpcReduction="10000"/>
          </a:bodyPr>
          <a:lstStyle/>
          <a:p>
            <a:pPr>
              <a:lnSpc>
                <a:spcPct val="90000"/>
              </a:lnSpc>
              <a:spcAft>
                <a:spcPct val="25000"/>
              </a:spcAft>
              <a:buFont typeface="Wingdings" pitchFamily="2" charset="2"/>
              <a:buNone/>
            </a:pPr>
            <a:r>
              <a:rPr lang="en-US" sz="2800" dirty="0" err="1">
                <a:solidFill>
                  <a:schemeClr val="hlink"/>
                </a:solidFill>
                <a:effectLst/>
              </a:rPr>
              <a:t>Pengaruh</a:t>
            </a:r>
            <a:r>
              <a:rPr lang="en-US" sz="2800" dirty="0">
                <a:solidFill>
                  <a:schemeClr val="hlink"/>
                </a:solidFill>
                <a:effectLst/>
              </a:rPr>
              <a:t> stress </a:t>
            </a:r>
            <a:r>
              <a:rPr lang="en-US" sz="2800" dirty="0" smtClean="0">
                <a:solidFill>
                  <a:schemeClr val="hlink"/>
                </a:solidFill>
                <a:effectLst/>
              </a:rPr>
              <a:t>air</a:t>
            </a:r>
          </a:p>
          <a:p>
            <a:pPr>
              <a:lnSpc>
                <a:spcPct val="90000"/>
              </a:lnSpc>
              <a:spcAft>
                <a:spcPct val="25000"/>
              </a:spcAft>
              <a:buFont typeface="Wingdings" pitchFamily="2" charset="2"/>
              <a:buNone/>
            </a:pPr>
            <a:endParaRPr lang="en-US" sz="2600" dirty="0">
              <a:solidFill>
                <a:schemeClr val="hlink"/>
              </a:solidFill>
              <a:effectLst/>
            </a:endParaRPr>
          </a:p>
          <a:p>
            <a:pPr marL="465138" indent="-465138">
              <a:lnSpc>
                <a:spcPct val="90000"/>
              </a:lnSpc>
              <a:spcAft>
                <a:spcPct val="25000"/>
              </a:spcAft>
            </a:pPr>
            <a:r>
              <a:rPr lang="en-US" sz="2600" dirty="0">
                <a:effectLst/>
              </a:rPr>
              <a:t>Stress air yang lama </a:t>
            </a:r>
            <a:r>
              <a:rPr lang="en-US" sz="2600" dirty="0" err="1">
                <a:effectLst/>
              </a:rPr>
              <a:t>dapat</a:t>
            </a:r>
            <a:r>
              <a:rPr lang="en-US" sz="2600" dirty="0">
                <a:effectLst/>
              </a:rPr>
              <a:t> </a:t>
            </a:r>
            <a:r>
              <a:rPr lang="en-US" sz="2600" dirty="0" err="1">
                <a:effectLst/>
              </a:rPr>
              <a:t>meningkatkan</a:t>
            </a:r>
            <a:r>
              <a:rPr lang="en-US" sz="2600" dirty="0">
                <a:effectLst/>
              </a:rPr>
              <a:t> </a:t>
            </a:r>
            <a:r>
              <a:rPr lang="en-US" sz="2600" dirty="0" err="1">
                <a:effectLst/>
              </a:rPr>
              <a:t>tebal</a:t>
            </a:r>
            <a:r>
              <a:rPr lang="en-US" sz="2600" dirty="0">
                <a:effectLst/>
              </a:rPr>
              <a:t> </a:t>
            </a:r>
            <a:r>
              <a:rPr lang="en-US" sz="2600" dirty="0" err="1">
                <a:effectLst/>
              </a:rPr>
              <a:t>dan</a:t>
            </a:r>
            <a:r>
              <a:rPr lang="en-US" sz="2600" dirty="0">
                <a:effectLst/>
              </a:rPr>
              <a:t> </a:t>
            </a:r>
            <a:r>
              <a:rPr lang="en-US" sz="2600" dirty="0" err="1">
                <a:effectLst/>
              </a:rPr>
              <a:t>kepadatan</a:t>
            </a:r>
            <a:r>
              <a:rPr lang="en-US" sz="2600" dirty="0">
                <a:effectLst/>
              </a:rPr>
              <a:t> </a:t>
            </a:r>
            <a:r>
              <a:rPr lang="en-US" sz="2600" dirty="0" err="1">
                <a:effectLst/>
              </a:rPr>
              <a:t>kutikula</a:t>
            </a:r>
            <a:r>
              <a:rPr lang="en-US" sz="2600" dirty="0">
                <a:effectLst/>
              </a:rPr>
              <a:t>, </a:t>
            </a:r>
            <a:r>
              <a:rPr lang="en-US" sz="2600" dirty="0" err="1">
                <a:effectLst/>
              </a:rPr>
              <a:t>menurunkan</a:t>
            </a:r>
            <a:r>
              <a:rPr lang="en-US" sz="2600" dirty="0">
                <a:effectLst/>
              </a:rPr>
              <a:t> </a:t>
            </a:r>
            <a:r>
              <a:rPr lang="en-US" sz="2600" dirty="0" err="1">
                <a:effectLst/>
              </a:rPr>
              <a:t>pemasukan</a:t>
            </a:r>
            <a:r>
              <a:rPr lang="en-US" sz="2600" dirty="0">
                <a:effectLst/>
              </a:rPr>
              <a:t>, </a:t>
            </a:r>
            <a:r>
              <a:rPr lang="en-US" sz="2600" dirty="0" err="1">
                <a:effectLst/>
              </a:rPr>
              <a:t>pelaluan</a:t>
            </a:r>
            <a:r>
              <a:rPr lang="en-US" sz="2600" dirty="0">
                <a:effectLst/>
              </a:rPr>
              <a:t> air </a:t>
            </a:r>
            <a:r>
              <a:rPr lang="en-US" sz="2600" dirty="0" err="1">
                <a:effectLst/>
              </a:rPr>
              <a:t>dan</a:t>
            </a:r>
            <a:r>
              <a:rPr lang="en-US" sz="2600" dirty="0">
                <a:effectLst/>
              </a:rPr>
              <a:t> </a:t>
            </a:r>
            <a:r>
              <a:rPr lang="en-US" sz="2600" dirty="0" err="1">
                <a:effectLst/>
              </a:rPr>
              <a:t>metabolisme</a:t>
            </a:r>
            <a:r>
              <a:rPr lang="en-US" sz="2600" dirty="0">
                <a:effectLst/>
              </a:rPr>
              <a:t> </a:t>
            </a:r>
            <a:r>
              <a:rPr lang="en-US" sz="2600" dirty="0" err="1">
                <a:effectLst/>
              </a:rPr>
              <a:t>dalam</a:t>
            </a:r>
            <a:r>
              <a:rPr lang="en-US" sz="2600" dirty="0">
                <a:effectLst/>
              </a:rPr>
              <a:t> </a:t>
            </a:r>
            <a:r>
              <a:rPr lang="en-US" sz="2600" dirty="0" err="1">
                <a:effectLst/>
              </a:rPr>
              <a:t>tubuh</a:t>
            </a:r>
            <a:r>
              <a:rPr lang="en-US" sz="2600" dirty="0">
                <a:effectLst/>
              </a:rPr>
              <a:t> </a:t>
            </a:r>
            <a:r>
              <a:rPr lang="en-US" sz="2600" dirty="0" err="1">
                <a:effectLst/>
              </a:rPr>
              <a:t>tanaman</a:t>
            </a:r>
            <a:r>
              <a:rPr lang="en-US" sz="2600" dirty="0">
                <a:effectLst/>
              </a:rPr>
              <a:t>. </a:t>
            </a:r>
          </a:p>
          <a:p>
            <a:pPr marL="465138" indent="-465138">
              <a:lnSpc>
                <a:spcPct val="90000"/>
              </a:lnSpc>
              <a:spcAft>
                <a:spcPct val="25000"/>
              </a:spcAft>
            </a:pPr>
            <a:r>
              <a:rPr lang="en-US" sz="2600" dirty="0" err="1">
                <a:effectLst/>
              </a:rPr>
              <a:t>Kelayuan</a:t>
            </a:r>
            <a:r>
              <a:rPr lang="en-US" sz="2600" dirty="0">
                <a:effectLst/>
              </a:rPr>
              <a:t> yang </a:t>
            </a:r>
            <a:r>
              <a:rPr lang="en-US" sz="2600" dirty="0" err="1">
                <a:effectLst/>
              </a:rPr>
              <a:t>berkepanjangan</a:t>
            </a:r>
            <a:r>
              <a:rPr lang="en-US" sz="2600" dirty="0">
                <a:effectLst/>
              </a:rPr>
              <a:t> </a:t>
            </a:r>
            <a:r>
              <a:rPr lang="en-US" sz="2600" dirty="0" err="1">
                <a:effectLst/>
              </a:rPr>
              <a:t>mengakibatkan</a:t>
            </a:r>
            <a:r>
              <a:rPr lang="en-US" sz="2600" dirty="0">
                <a:effectLst/>
              </a:rPr>
              <a:t> </a:t>
            </a:r>
            <a:r>
              <a:rPr lang="en-US" sz="2600" dirty="0" err="1">
                <a:effectLst/>
              </a:rPr>
              <a:t>kutikula</a:t>
            </a:r>
            <a:r>
              <a:rPr lang="en-US" sz="2600" dirty="0">
                <a:effectLst/>
              </a:rPr>
              <a:t> </a:t>
            </a:r>
            <a:r>
              <a:rPr lang="en-US" sz="2600" dirty="0" err="1">
                <a:effectLst/>
              </a:rPr>
              <a:t>kurang</a:t>
            </a:r>
            <a:r>
              <a:rPr lang="en-US" sz="2600" dirty="0">
                <a:effectLst/>
              </a:rPr>
              <a:t> permeable </a:t>
            </a:r>
            <a:r>
              <a:rPr lang="en-US" sz="2600" dirty="0" err="1">
                <a:effectLst/>
              </a:rPr>
              <a:t>pada</a:t>
            </a:r>
            <a:r>
              <a:rPr lang="en-US" sz="2600" dirty="0">
                <a:effectLst/>
              </a:rPr>
              <a:t> air. Status </a:t>
            </a:r>
            <a:r>
              <a:rPr lang="en-US" sz="2600" dirty="0" err="1">
                <a:effectLst/>
              </a:rPr>
              <a:t>ini</a:t>
            </a:r>
            <a:r>
              <a:rPr lang="en-US" sz="2600" dirty="0">
                <a:effectLst/>
              </a:rPr>
              <a:t> </a:t>
            </a:r>
            <a:r>
              <a:rPr lang="en-US" sz="2600" dirty="0" err="1">
                <a:effectLst/>
              </a:rPr>
              <a:t>menimbulkan</a:t>
            </a:r>
            <a:r>
              <a:rPr lang="en-US" sz="2600" dirty="0">
                <a:effectLst/>
              </a:rPr>
              <a:t> </a:t>
            </a:r>
            <a:r>
              <a:rPr lang="en-US" sz="2600" dirty="0" err="1">
                <a:effectLst/>
              </a:rPr>
              <a:t>kelambatan</a:t>
            </a:r>
            <a:r>
              <a:rPr lang="en-US" sz="2600" dirty="0">
                <a:effectLst/>
              </a:rPr>
              <a:t> </a:t>
            </a:r>
            <a:r>
              <a:rPr lang="en-US" sz="2600" dirty="0" err="1">
                <a:effectLst/>
              </a:rPr>
              <a:t>pada</a:t>
            </a:r>
            <a:r>
              <a:rPr lang="en-US" sz="2600" dirty="0">
                <a:effectLst/>
              </a:rPr>
              <a:t> </a:t>
            </a:r>
            <a:r>
              <a:rPr lang="en-US" sz="2600" dirty="0" err="1">
                <a:effectLst/>
              </a:rPr>
              <a:t>pertumbuhan</a:t>
            </a:r>
            <a:r>
              <a:rPr lang="en-US" sz="2600" dirty="0">
                <a:effectLst/>
              </a:rPr>
              <a:t> </a:t>
            </a:r>
            <a:r>
              <a:rPr lang="en-US" sz="2600" dirty="0" err="1">
                <a:effectLst/>
              </a:rPr>
              <a:t>batang</a:t>
            </a:r>
            <a:r>
              <a:rPr lang="en-US" sz="2600" dirty="0">
                <a:effectLst/>
              </a:rPr>
              <a:t> </a:t>
            </a:r>
            <a:r>
              <a:rPr lang="en-US" sz="2600" dirty="0" err="1">
                <a:effectLst/>
              </a:rPr>
              <a:t>dan</a:t>
            </a:r>
            <a:r>
              <a:rPr lang="en-US" sz="2600" dirty="0">
                <a:effectLst/>
              </a:rPr>
              <a:t> </a:t>
            </a:r>
            <a:r>
              <a:rPr lang="en-US" sz="2600" dirty="0" err="1">
                <a:effectLst/>
              </a:rPr>
              <a:t>daun</a:t>
            </a:r>
            <a:r>
              <a:rPr lang="en-US" sz="2600" dirty="0">
                <a:effectLst/>
              </a:rPr>
              <a:t>, </a:t>
            </a:r>
            <a:r>
              <a:rPr lang="en-US" sz="2600" dirty="0" err="1">
                <a:effectLst/>
              </a:rPr>
              <a:t>mengurangi</a:t>
            </a:r>
            <a:r>
              <a:rPr lang="en-US" sz="2600" dirty="0">
                <a:effectLst/>
              </a:rPr>
              <a:t> </a:t>
            </a:r>
            <a:r>
              <a:rPr lang="en-US" sz="2600" dirty="0" err="1">
                <a:effectLst/>
              </a:rPr>
              <a:t>kecepatan</a:t>
            </a:r>
            <a:r>
              <a:rPr lang="en-US" sz="2600" dirty="0">
                <a:effectLst/>
              </a:rPr>
              <a:t> </a:t>
            </a:r>
            <a:r>
              <a:rPr lang="en-US" sz="2600" dirty="0" err="1">
                <a:effectLst/>
              </a:rPr>
              <a:t>transpor</a:t>
            </a:r>
            <a:r>
              <a:rPr lang="en-US" sz="2600" dirty="0">
                <a:effectLst/>
              </a:rPr>
              <a:t> ion, </a:t>
            </a:r>
            <a:r>
              <a:rPr lang="en-US" sz="2600" dirty="0" err="1">
                <a:effectLst/>
              </a:rPr>
              <a:t>menurunkan</a:t>
            </a:r>
            <a:r>
              <a:rPr lang="en-US" sz="2600" dirty="0">
                <a:effectLst/>
              </a:rPr>
              <a:t> </a:t>
            </a:r>
            <a:r>
              <a:rPr lang="en-US" sz="2600" dirty="0" err="1">
                <a:effectLst/>
              </a:rPr>
              <a:t>respirasi</a:t>
            </a:r>
            <a:r>
              <a:rPr lang="en-US" sz="2600" dirty="0">
                <a:effectLst/>
              </a:rPr>
              <a:t>, </a:t>
            </a:r>
            <a:r>
              <a:rPr lang="en-US" sz="2600" dirty="0" err="1">
                <a:effectLst/>
              </a:rPr>
              <a:t>menurunkan</a:t>
            </a:r>
            <a:r>
              <a:rPr lang="en-US" sz="2600" dirty="0">
                <a:effectLst/>
              </a:rPr>
              <a:t> </a:t>
            </a:r>
            <a:r>
              <a:rPr lang="en-US" sz="2600" dirty="0" err="1">
                <a:effectLst/>
              </a:rPr>
              <a:t>aktivitas</a:t>
            </a:r>
            <a:r>
              <a:rPr lang="en-US" sz="2600" dirty="0">
                <a:effectLst/>
              </a:rPr>
              <a:t> </a:t>
            </a:r>
            <a:r>
              <a:rPr lang="en-US" sz="2600" dirty="0" err="1">
                <a:effectLst/>
              </a:rPr>
              <a:t>enzim</a:t>
            </a:r>
            <a:r>
              <a:rPr lang="en-US" sz="2600" dirty="0">
                <a:effectLst/>
              </a:rPr>
              <a:t>, </a:t>
            </a:r>
            <a:r>
              <a:rPr lang="en-US" sz="2600" dirty="0" err="1">
                <a:effectLst/>
              </a:rPr>
              <a:t>mengurangi</a:t>
            </a:r>
            <a:r>
              <a:rPr lang="en-US" sz="2600" dirty="0">
                <a:effectLst/>
              </a:rPr>
              <a:t> </a:t>
            </a:r>
            <a:r>
              <a:rPr lang="en-US" sz="2600" dirty="0" err="1">
                <a:effectLst/>
              </a:rPr>
              <a:t>pembelahan</a:t>
            </a:r>
            <a:r>
              <a:rPr lang="en-US" sz="2600" dirty="0">
                <a:effectLst/>
              </a:rPr>
              <a:t> </a:t>
            </a:r>
            <a:r>
              <a:rPr lang="en-US" sz="2600" dirty="0" err="1">
                <a:effectLst/>
              </a:rPr>
              <a:t>sel</a:t>
            </a:r>
            <a:r>
              <a:rPr lang="en-US" sz="2600" dirty="0">
                <a:effectLst/>
              </a:rPr>
              <a:t> </a:t>
            </a:r>
            <a:r>
              <a:rPr lang="en-US" sz="2600" dirty="0" err="1">
                <a:effectLst/>
              </a:rPr>
              <a:t>dan</a:t>
            </a:r>
            <a:r>
              <a:rPr lang="en-US" sz="2600" dirty="0">
                <a:effectLst/>
              </a:rPr>
              <a:t> </a:t>
            </a:r>
            <a:r>
              <a:rPr lang="en-US" sz="2600" dirty="0" err="1">
                <a:effectLst/>
              </a:rPr>
              <a:t>mengurangi</a:t>
            </a:r>
            <a:r>
              <a:rPr lang="en-US" sz="2600" dirty="0">
                <a:effectLst/>
              </a:rPr>
              <a:t> </a:t>
            </a:r>
            <a:r>
              <a:rPr lang="en-US" sz="2600" dirty="0" err="1">
                <a:effectLst/>
              </a:rPr>
              <a:t>sintesa</a:t>
            </a:r>
            <a:r>
              <a:rPr lang="en-US" sz="2600" dirty="0">
                <a:effectLst/>
              </a:rPr>
              <a:t> protein. </a:t>
            </a:r>
          </a:p>
        </p:txBody>
      </p:sp>
    </p:spTree>
    <p:extLst>
      <p:ext uri="{BB962C8B-B14F-4D97-AF65-F5344CB8AC3E}">
        <p14:creationId xmlns:p14="http://schemas.microsoft.com/office/powerpoint/2010/main" xmlns="" val="533268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4294967295"/>
          </p:nvPr>
        </p:nvSpPr>
        <p:spPr>
          <a:xfrm>
            <a:off x="0" y="990600"/>
            <a:ext cx="8229600" cy="5140325"/>
          </a:xfrm>
        </p:spPr>
        <p:txBody>
          <a:bodyPr/>
          <a:lstStyle/>
          <a:p>
            <a:pPr marL="508000" indent="-508000">
              <a:spcAft>
                <a:spcPct val="25000"/>
              </a:spcAft>
            </a:pPr>
            <a:r>
              <a:rPr lang="en-US" sz="2800" dirty="0" err="1">
                <a:effectLst/>
              </a:rPr>
              <a:t>Tetapi</a:t>
            </a:r>
            <a:r>
              <a:rPr lang="en-US" sz="2800" dirty="0">
                <a:effectLst/>
              </a:rPr>
              <a:t> </a:t>
            </a:r>
            <a:r>
              <a:rPr lang="en-US" sz="2800" dirty="0" err="1">
                <a:effectLst/>
              </a:rPr>
              <a:t>Kelayuan</a:t>
            </a:r>
            <a:r>
              <a:rPr lang="en-US" sz="2800" dirty="0">
                <a:effectLst/>
              </a:rPr>
              <a:t> </a:t>
            </a:r>
            <a:r>
              <a:rPr lang="en-US" sz="2800" dirty="0" err="1">
                <a:effectLst/>
              </a:rPr>
              <a:t>meningkatkan</a:t>
            </a:r>
            <a:r>
              <a:rPr lang="en-US" sz="2800" dirty="0">
                <a:effectLst/>
              </a:rPr>
              <a:t> </a:t>
            </a:r>
            <a:r>
              <a:rPr lang="en-US" sz="2800" dirty="0" err="1">
                <a:effectLst/>
              </a:rPr>
              <a:t>enzim</a:t>
            </a:r>
            <a:r>
              <a:rPr lang="en-US" sz="2800" dirty="0">
                <a:effectLst/>
              </a:rPr>
              <a:t> </a:t>
            </a:r>
            <a:r>
              <a:rPr lang="en-US" sz="2800" dirty="0" err="1">
                <a:effectLst/>
              </a:rPr>
              <a:t>hidrolitik</a:t>
            </a:r>
            <a:r>
              <a:rPr lang="en-US" sz="2800" dirty="0">
                <a:effectLst/>
              </a:rPr>
              <a:t>, </a:t>
            </a:r>
            <a:r>
              <a:rPr lang="en-US" sz="2800" dirty="0" err="1">
                <a:effectLst/>
              </a:rPr>
              <a:t>penutup</a:t>
            </a:r>
            <a:r>
              <a:rPr lang="en-US" sz="2800" dirty="0">
                <a:effectLst/>
              </a:rPr>
              <a:t> stomata </a:t>
            </a:r>
            <a:r>
              <a:rPr lang="en-US" sz="2800" dirty="0" err="1">
                <a:effectLst/>
              </a:rPr>
              <a:t>dan</a:t>
            </a:r>
            <a:r>
              <a:rPr lang="en-US" sz="2800" dirty="0">
                <a:effectLst/>
              </a:rPr>
              <a:t> </a:t>
            </a:r>
            <a:r>
              <a:rPr lang="en-US" sz="2800" dirty="0" err="1">
                <a:effectLst/>
              </a:rPr>
              <a:t>mengakibatkan</a:t>
            </a:r>
            <a:r>
              <a:rPr lang="en-US" sz="2800" dirty="0">
                <a:effectLst/>
              </a:rPr>
              <a:t> </a:t>
            </a:r>
            <a:r>
              <a:rPr lang="en-US" sz="2800" dirty="0" err="1">
                <a:effectLst/>
              </a:rPr>
              <a:t>penimbunan</a:t>
            </a:r>
            <a:r>
              <a:rPr lang="en-US" sz="2800" dirty="0">
                <a:effectLst/>
              </a:rPr>
              <a:t> </a:t>
            </a:r>
            <a:r>
              <a:rPr lang="en-US" sz="2800" dirty="0" err="1">
                <a:effectLst/>
              </a:rPr>
              <a:t>asam</a:t>
            </a:r>
            <a:r>
              <a:rPr lang="en-US" sz="2800" dirty="0">
                <a:effectLst/>
              </a:rPr>
              <a:t> </a:t>
            </a:r>
            <a:r>
              <a:rPr lang="en-US" sz="2800" dirty="0" err="1">
                <a:effectLst/>
              </a:rPr>
              <a:t>absisik</a:t>
            </a:r>
            <a:r>
              <a:rPr lang="en-US" sz="2800" dirty="0">
                <a:effectLst/>
              </a:rPr>
              <a:t>.</a:t>
            </a:r>
          </a:p>
          <a:p>
            <a:pPr marL="508000" indent="-508000">
              <a:spcAft>
                <a:spcPct val="25000"/>
              </a:spcAft>
            </a:pPr>
            <a:r>
              <a:rPr lang="en-US" sz="2800" dirty="0" err="1">
                <a:effectLst/>
              </a:rPr>
              <a:t>Pengaruh</a:t>
            </a:r>
            <a:r>
              <a:rPr lang="en-US" sz="2800" dirty="0">
                <a:effectLst/>
              </a:rPr>
              <a:t> stress air </a:t>
            </a:r>
            <a:r>
              <a:rPr lang="en-US" sz="2800" dirty="0" err="1">
                <a:effectLst/>
              </a:rPr>
              <a:t>terhadap</a:t>
            </a:r>
            <a:r>
              <a:rPr lang="en-US" sz="2800" dirty="0">
                <a:effectLst/>
              </a:rPr>
              <a:t> </a:t>
            </a:r>
            <a:r>
              <a:rPr lang="en-US" sz="2800" dirty="0" err="1">
                <a:effectLst/>
              </a:rPr>
              <a:t>sistem</a:t>
            </a:r>
            <a:r>
              <a:rPr lang="en-US" sz="2800" dirty="0">
                <a:effectLst/>
              </a:rPr>
              <a:t> </a:t>
            </a:r>
            <a:r>
              <a:rPr lang="en-US" sz="2800" dirty="0" err="1">
                <a:effectLst/>
              </a:rPr>
              <a:t>fotosintesa</a:t>
            </a:r>
            <a:r>
              <a:rPr lang="en-US" sz="2800" dirty="0">
                <a:effectLst/>
              </a:rPr>
              <a:t> </a:t>
            </a:r>
            <a:r>
              <a:rPr lang="en-US" sz="2800" dirty="0" err="1">
                <a:effectLst/>
              </a:rPr>
              <a:t>bisa</a:t>
            </a:r>
            <a:r>
              <a:rPr lang="en-US" sz="2800" dirty="0">
                <a:effectLst/>
              </a:rPr>
              <a:t> </a:t>
            </a:r>
            <a:r>
              <a:rPr lang="en-US" sz="2800" dirty="0" err="1">
                <a:effectLst/>
              </a:rPr>
              <a:t>juga</a:t>
            </a:r>
            <a:r>
              <a:rPr lang="en-US" sz="2800" dirty="0">
                <a:effectLst/>
              </a:rPr>
              <a:t> </a:t>
            </a:r>
            <a:r>
              <a:rPr lang="en-US" sz="2800" dirty="0" err="1">
                <a:effectLst/>
              </a:rPr>
              <a:t>melalui</a:t>
            </a:r>
            <a:r>
              <a:rPr lang="en-US" sz="2800" dirty="0">
                <a:effectLst/>
              </a:rPr>
              <a:t> </a:t>
            </a:r>
            <a:r>
              <a:rPr lang="en-US" sz="2800" dirty="0" err="1">
                <a:effectLst/>
              </a:rPr>
              <a:t>pengaruh</a:t>
            </a:r>
            <a:r>
              <a:rPr lang="en-US" sz="2800" dirty="0">
                <a:effectLst/>
              </a:rPr>
              <a:t> </a:t>
            </a:r>
            <a:r>
              <a:rPr lang="en-US" sz="2800" dirty="0" err="1">
                <a:effectLst/>
              </a:rPr>
              <a:t>pada</a:t>
            </a:r>
            <a:r>
              <a:rPr lang="en-US" sz="2800" dirty="0">
                <a:effectLst/>
              </a:rPr>
              <a:t> </a:t>
            </a:r>
            <a:r>
              <a:rPr lang="en-US" sz="2800" dirty="0" err="1">
                <a:effectLst/>
              </a:rPr>
              <a:t>kandungan</a:t>
            </a:r>
            <a:r>
              <a:rPr lang="en-US" sz="2800" dirty="0">
                <a:effectLst/>
              </a:rPr>
              <a:t> </a:t>
            </a:r>
            <a:r>
              <a:rPr lang="en-US" sz="2800" dirty="0" err="1">
                <a:effectLst/>
              </a:rPr>
              <a:t>dan</a:t>
            </a:r>
            <a:r>
              <a:rPr lang="en-US" sz="2800" dirty="0">
                <a:effectLst/>
              </a:rPr>
              <a:t> </a:t>
            </a:r>
            <a:r>
              <a:rPr lang="en-US" sz="2800" dirty="0" err="1">
                <a:effectLst/>
              </a:rPr>
              <a:t>organisasi</a:t>
            </a:r>
            <a:r>
              <a:rPr lang="en-US" sz="2800" dirty="0">
                <a:effectLst/>
              </a:rPr>
              <a:t> </a:t>
            </a:r>
            <a:r>
              <a:rPr lang="en-US" sz="2800" dirty="0" err="1">
                <a:effectLst/>
              </a:rPr>
              <a:t>klorofil</a:t>
            </a:r>
            <a:r>
              <a:rPr lang="en-US" sz="2800" dirty="0">
                <a:effectLst/>
              </a:rPr>
              <a:t> </a:t>
            </a:r>
            <a:r>
              <a:rPr lang="en-US" sz="2800" dirty="0" err="1">
                <a:effectLst/>
              </a:rPr>
              <a:t>dalam</a:t>
            </a:r>
            <a:r>
              <a:rPr lang="en-US" sz="2800" dirty="0">
                <a:effectLst/>
              </a:rPr>
              <a:t> </a:t>
            </a:r>
            <a:r>
              <a:rPr lang="en-US" sz="2800" dirty="0" err="1">
                <a:effectLst/>
              </a:rPr>
              <a:t>kloroplast</a:t>
            </a:r>
            <a:r>
              <a:rPr lang="en-US" sz="2800" dirty="0">
                <a:effectLst/>
              </a:rPr>
              <a:t> di </a:t>
            </a:r>
            <a:r>
              <a:rPr lang="en-US" sz="2800" dirty="0" err="1">
                <a:effectLst/>
              </a:rPr>
              <a:t>dalam</a:t>
            </a:r>
            <a:r>
              <a:rPr lang="en-US" sz="2800" dirty="0">
                <a:effectLst/>
              </a:rPr>
              <a:t> </a:t>
            </a:r>
            <a:r>
              <a:rPr lang="en-US" sz="2800" dirty="0" err="1">
                <a:effectLst/>
              </a:rPr>
              <a:t>jaringan</a:t>
            </a:r>
            <a:r>
              <a:rPr lang="en-US" sz="2800" dirty="0">
                <a:effectLst/>
              </a:rPr>
              <a:t> </a:t>
            </a:r>
            <a:r>
              <a:rPr lang="en-US" sz="2800" dirty="0" err="1">
                <a:effectLst/>
              </a:rPr>
              <a:t>atau</a:t>
            </a:r>
            <a:r>
              <a:rPr lang="en-US" sz="2800" dirty="0">
                <a:effectLst/>
              </a:rPr>
              <a:t> </a:t>
            </a:r>
            <a:r>
              <a:rPr lang="en-US" sz="2800" dirty="0" err="1">
                <a:effectLst/>
              </a:rPr>
              <a:t>sel</a:t>
            </a:r>
            <a:r>
              <a:rPr lang="en-US" sz="2800" dirty="0">
                <a:effectLst/>
              </a:rPr>
              <a:t> yang </a:t>
            </a:r>
            <a:r>
              <a:rPr lang="en-US" sz="2800" dirty="0" err="1">
                <a:effectLst/>
              </a:rPr>
              <a:t>aktif</a:t>
            </a:r>
            <a:r>
              <a:rPr lang="en-US" sz="2800" dirty="0">
                <a:effectLst/>
              </a:rPr>
              <a:t> </a:t>
            </a:r>
            <a:r>
              <a:rPr lang="en-US" sz="2800" dirty="0" err="1">
                <a:effectLst/>
              </a:rPr>
              <a:t>berfotosintesa</a:t>
            </a:r>
            <a:r>
              <a:rPr lang="en-US" sz="2800" dirty="0">
                <a:effectLst/>
              </a:rPr>
              <a:t>. </a:t>
            </a:r>
          </a:p>
          <a:p>
            <a:pPr marL="508000" indent="-508000">
              <a:spcAft>
                <a:spcPct val="25000"/>
              </a:spcAft>
            </a:pPr>
            <a:r>
              <a:rPr lang="en-US" sz="2800" dirty="0">
                <a:effectLst/>
              </a:rPr>
              <a:t>Stress air </a:t>
            </a:r>
            <a:r>
              <a:rPr lang="en-US" sz="2800" dirty="0" err="1">
                <a:effectLst/>
              </a:rPr>
              <a:t>bisa</a:t>
            </a:r>
            <a:r>
              <a:rPr lang="en-US" sz="2800" dirty="0">
                <a:effectLst/>
              </a:rPr>
              <a:t> </a:t>
            </a:r>
            <a:r>
              <a:rPr lang="en-US" sz="2800" dirty="0" err="1">
                <a:effectLst/>
              </a:rPr>
              <a:t>menurunkan</a:t>
            </a:r>
            <a:r>
              <a:rPr lang="en-US" sz="2800" dirty="0">
                <a:effectLst/>
              </a:rPr>
              <a:t> </a:t>
            </a:r>
            <a:r>
              <a:rPr lang="en-US" sz="2800" dirty="0" err="1">
                <a:effectLst/>
              </a:rPr>
              <a:t>kandungan</a:t>
            </a:r>
            <a:r>
              <a:rPr lang="en-US" sz="2800" dirty="0">
                <a:effectLst/>
              </a:rPr>
              <a:t> </a:t>
            </a:r>
            <a:r>
              <a:rPr lang="en-US" sz="2800" dirty="0" err="1" smtClean="0">
                <a:effectLst/>
              </a:rPr>
              <a:t>klorofil</a:t>
            </a:r>
            <a:endParaRPr lang="en-US" sz="2800" dirty="0">
              <a:effectLst/>
            </a:endParaRPr>
          </a:p>
        </p:txBody>
      </p:sp>
    </p:spTree>
    <p:extLst>
      <p:ext uri="{BB962C8B-B14F-4D97-AF65-F5344CB8AC3E}">
        <p14:creationId xmlns:p14="http://schemas.microsoft.com/office/powerpoint/2010/main" xmlns="" val="2642953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0" y="2133600"/>
            <a:ext cx="8229600" cy="5216525"/>
          </a:xfrm>
        </p:spPr>
        <p:txBody>
          <a:bodyPr/>
          <a:lstStyle/>
          <a:p>
            <a:r>
              <a:rPr lang="en-US" sz="2400" dirty="0" err="1">
                <a:effectLst/>
              </a:rPr>
              <a:t>Pada</a:t>
            </a:r>
            <a:r>
              <a:rPr lang="en-US" sz="2400" dirty="0">
                <a:effectLst/>
              </a:rPr>
              <a:t> </a:t>
            </a:r>
            <a:r>
              <a:rPr lang="en-US" sz="2400" dirty="0" err="1">
                <a:effectLst/>
              </a:rPr>
              <a:t>tanaman</a:t>
            </a:r>
            <a:r>
              <a:rPr lang="en-US" sz="2400" dirty="0">
                <a:effectLst/>
              </a:rPr>
              <a:t> </a:t>
            </a:r>
            <a:r>
              <a:rPr lang="en-US" sz="2400" dirty="0" err="1">
                <a:effectLst/>
              </a:rPr>
              <a:t>jagung</a:t>
            </a:r>
            <a:r>
              <a:rPr lang="en-US" sz="2400" dirty="0">
                <a:effectLst/>
              </a:rPr>
              <a:t> </a:t>
            </a:r>
            <a:r>
              <a:rPr lang="en-US" sz="2400" dirty="0" err="1">
                <a:effectLst/>
              </a:rPr>
              <a:t>dan</a:t>
            </a:r>
            <a:r>
              <a:rPr lang="en-US" sz="2400" dirty="0">
                <a:effectLst/>
              </a:rPr>
              <a:t> </a:t>
            </a:r>
            <a:r>
              <a:rPr lang="en-US" sz="2400" dirty="0" err="1">
                <a:effectLst/>
              </a:rPr>
              <a:t>tanaman</a:t>
            </a:r>
            <a:r>
              <a:rPr lang="en-US" sz="2400" dirty="0">
                <a:effectLst/>
              </a:rPr>
              <a:t> C4 </a:t>
            </a:r>
            <a:r>
              <a:rPr lang="en-US" sz="2400" dirty="0" err="1">
                <a:effectLst/>
              </a:rPr>
              <a:t>lainnya</a:t>
            </a:r>
            <a:r>
              <a:rPr lang="en-US" sz="2400" dirty="0">
                <a:effectLst/>
              </a:rPr>
              <a:t> stress air </a:t>
            </a:r>
            <a:r>
              <a:rPr lang="en-US" sz="2400" dirty="0" err="1">
                <a:effectLst/>
              </a:rPr>
              <a:t>berpengaruh</a:t>
            </a:r>
            <a:r>
              <a:rPr lang="en-US" sz="2400" dirty="0">
                <a:effectLst/>
              </a:rPr>
              <a:t> </a:t>
            </a:r>
            <a:r>
              <a:rPr lang="en-US" sz="2400" dirty="0" err="1">
                <a:effectLst/>
              </a:rPr>
              <a:t>negatif</a:t>
            </a:r>
            <a:r>
              <a:rPr lang="en-US" sz="2400" dirty="0">
                <a:effectLst/>
              </a:rPr>
              <a:t> </a:t>
            </a:r>
            <a:r>
              <a:rPr lang="en-US" sz="2400" dirty="0" err="1">
                <a:effectLst/>
              </a:rPr>
              <a:t>pada</a:t>
            </a:r>
            <a:r>
              <a:rPr lang="en-US" sz="2400" dirty="0">
                <a:effectLst/>
              </a:rPr>
              <a:t> </a:t>
            </a:r>
            <a:r>
              <a:rPr lang="en-US" sz="2400" dirty="0" err="1">
                <a:effectLst/>
              </a:rPr>
              <a:t>sel-sel</a:t>
            </a:r>
            <a:r>
              <a:rPr lang="en-US" sz="2400" dirty="0">
                <a:effectLst/>
              </a:rPr>
              <a:t> </a:t>
            </a:r>
            <a:r>
              <a:rPr lang="en-US" sz="2400" dirty="0" err="1">
                <a:effectLst/>
              </a:rPr>
              <a:t>mesofil</a:t>
            </a:r>
            <a:r>
              <a:rPr lang="en-US" sz="2400" dirty="0">
                <a:effectLst/>
              </a:rPr>
              <a:t> </a:t>
            </a:r>
            <a:r>
              <a:rPr lang="en-US" sz="2400" dirty="0" err="1">
                <a:effectLst/>
              </a:rPr>
              <a:t>daun</a:t>
            </a:r>
            <a:r>
              <a:rPr lang="en-US" sz="2400" dirty="0">
                <a:effectLst/>
              </a:rPr>
              <a:t>. </a:t>
            </a:r>
          </a:p>
          <a:p>
            <a:r>
              <a:rPr lang="en-US" sz="2400" dirty="0" err="1">
                <a:effectLst/>
              </a:rPr>
              <a:t>Pengaruh</a:t>
            </a:r>
            <a:r>
              <a:rPr lang="en-US" sz="2400" dirty="0">
                <a:effectLst/>
              </a:rPr>
              <a:t> stress air </a:t>
            </a:r>
            <a:r>
              <a:rPr lang="en-US" sz="2400" dirty="0" err="1">
                <a:effectLst/>
              </a:rPr>
              <a:t>pada</a:t>
            </a:r>
            <a:r>
              <a:rPr lang="en-US" sz="2400" dirty="0">
                <a:effectLst/>
              </a:rPr>
              <a:t> </a:t>
            </a:r>
            <a:r>
              <a:rPr lang="en-US" sz="2400" dirty="0" err="1">
                <a:effectLst/>
              </a:rPr>
              <a:t>sel-sel</a:t>
            </a:r>
            <a:r>
              <a:rPr lang="en-US" sz="2400" dirty="0">
                <a:effectLst/>
              </a:rPr>
              <a:t> </a:t>
            </a:r>
            <a:r>
              <a:rPr lang="en-US" sz="2400" dirty="0" err="1">
                <a:effectLst/>
              </a:rPr>
              <a:t>mesofil</a:t>
            </a:r>
            <a:r>
              <a:rPr lang="en-US" sz="2400" dirty="0">
                <a:effectLst/>
              </a:rPr>
              <a:t> </a:t>
            </a:r>
            <a:r>
              <a:rPr lang="en-US" sz="2400" dirty="0" err="1">
                <a:effectLst/>
              </a:rPr>
              <a:t>daun</a:t>
            </a:r>
            <a:r>
              <a:rPr lang="en-US" sz="2400" dirty="0">
                <a:effectLst/>
              </a:rPr>
              <a:t> </a:t>
            </a:r>
            <a:r>
              <a:rPr lang="en-US" sz="2400" dirty="0" err="1">
                <a:effectLst/>
              </a:rPr>
              <a:t>lebih</a:t>
            </a:r>
            <a:r>
              <a:rPr lang="en-US" sz="2400" dirty="0">
                <a:effectLst/>
              </a:rPr>
              <a:t> </a:t>
            </a:r>
            <a:r>
              <a:rPr lang="en-US" sz="2400" dirty="0" err="1">
                <a:effectLst/>
              </a:rPr>
              <a:t>besar</a:t>
            </a:r>
            <a:r>
              <a:rPr lang="en-US" sz="2400" dirty="0">
                <a:effectLst/>
              </a:rPr>
              <a:t> </a:t>
            </a:r>
            <a:r>
              <a:rPr lang="en-US" sz="2400" dirty="0" err="1">
                <a:effectLst/>
              </a:rPr>
              <a:t>daripada</a:t>
            </a:r>
            <a:r>
              <a:rPr lang="en-US" sz="2400" dirty="0">
                <a:effectLst/>
              </a:rPr>
              <a:t> </a:t>
            </a:r>
            <a:r>
              <a:rPr lang="en-US" sz="2400" dirty="0" err="1">
                <a:effectLst/>
              </a:rPr>
              <a:t>pada</a:t>
            </a:r>
            <a:r>
              <a:rPr lang="en-US" sz="2400" dirty="0">
                <a:effectLst/>
              </a:rPr>
              <a:t> </a:t>
            </a:r>
            <a:r>
              <a:rPr lang="en-US" sz="2400" dirty="0" err="1">
                <a:effectLst/>
              </a:rPr>
              <a:t>sel-sel</a:t>
            </a:r>
            <a:r>
              <a:rPr lang="en-US" sz="2400" dirty="0">
                <a:effectLst/>
              </a:rPr>
              <a:t> "</a:t>
            </a:r>
            <a:r>
              <a:rPr lang="en-US" sz="2400" i="1" dirty="0">
                <a:effectLst/>
              </a:rPr>
              <a:t>bundle </a:t>
            </a:r>
            <a:r>
              <a:rPr lang="en-US" sz="2400" i="1" dirty="0" err="1">
                <a:effectLst/>
              </a:rPr>
              <a:t>sheat</a:t>
            </a:r>
            <a:r>
              <a:rPr lang="en-US" sz="2400" i="1" dirty="0">
                <a:effectLst/>
              </a:rPr>
              <a:t>”</a:t>
            </a:r>
            <a:r>
              <a:rPr lang="en-US" sz="2400" dirty="0">
                <a:effectLst/>
              </a:rPr>
              <a:t> </a:t>
            </a:r>
            <a:r>
              <a:rPr lang="en-US" sz="2400" dirty="0" err="1">
                <a:effectLst/>
              </a:rPr>
              <a:t>karena</a:t>
            </a:r>
            <a:r>
              <a:rPr lang="en-US" sz="2400" dirty="0">
                <a:effectLst/>
              </a:rPr>
              <a:t> :</a:t>
            </a:r>
          </a:p>
          <a:p>
            <a:pPr lvl="2">
              <a:buFont typeface="Wingdings" pitchFamily="2" charset="2"/>
              <a:buNone/>
            </a:pPr>
            <a:r>
              <a:rPr lang="en-US" dirty="0" smtClean="0">
                <a:effectLst/>
              </a:rPr>
              <a:t>* </a:t>
            </a:r>
            <a:r>
              <a:rPr lang="en-US" dirty="0" err="1">
                <a:effectLst/>
              </a:rPr>
              <a:t>Sel-sel</a:t>
            </a:r>
            <a:r>
              <a:rPr lang="en-US" dirty="0">
                <a:effectLst/>
              </a:rPr>
              <a:t> </a:t>
            </a:r>
            <a:r>
              <a:rPr lang="en-US" dirty="0" err="1">
                <a:effectLst/>
              </a:rPr>
              <a:t>mesofil</a:t>
            </a:r>
            <a:r>
              <a:rPr lang="en-US" dirty="0">
                <a:effectLst/>
              </a:rPr>
              <a:t> </a:t>
            </a:r>
            <a:r>
              <a:rPr lang="en-US" dirty="0" err="1">
                <a:effectLst/>
              </a:rPr>
              <a:t>terletak</a:t>
            </a:r>
            <a:r>
              <a:rPr lang="en-US" dirty="0">
                <a:effectLst/>
              </a:rPr>
              <a:t> </a:t>
            </a:r>
            <a:r>
              <a:rPr lang="en-US" dirty="0" err="1">
                <a:effectLst/>
              </a:rPr>
              <a:t>lebih</a:t>
            </a:r>
            <a:r>
              <a:rPr lang="en-US" dirty="0">
                <a:effectLst/>
              </a:rPr>
              <a:t> </a:t>
            </a:r>
            <a:r>
              <a:rPr lang="en-US" dirty="0" err="1">
                <a:effectLst/>
              </a:rPr>
              <a:t>jauh</a:t>
            </a:r>
            <a:r>
              <a:rPr lang="en-US" dirty="0">
                <a:effectLst/>
              </a:rPr>
              <a:t> </a:t>
            </a:r>
            <a:r>
              <a:rPr lang="en-US" dirty="0" err="1">
                <a:effectLst/>
              </a:rPr>
              <a:t>dari</a:t>
            </a:r>
            <a:r>
              <a:rPr lang="en-US" dirty="0">
                <a:effectLst/>
              </a:rPr>
              <a:t> </a:t>
            </a:r>
            <a:r>
              <a:rPr lang="en-US" dirty="0" err="1">
                <a:effectLst/>
              </a:rPr>
              <a:t>jaringan</a:t>
            </a:r>
            <a:r>
              <a:rPr lang="en-US" dirty="0">
                <a:effectLst/>
              </a:rPr>
              <a:t> </a:t>
            </a:r>
            <a:r>
              <a:rPr lang="en-US" dirty="0" err="1">
                <a:effectLst/>
              </a:rPr>
              <a:t>pembuluh</a:t>
            </a:r>
            <a:r>
              <a:rPr lang="en-US" dirty="0">
                <a:effectLst/>
              </a:rPr>
              <a:t> yang </a:t>
            </a:r>
            <a:r>
              <a:rPr lang="en-US" dirty="0" err="1">
                <a:effectLst/>
              </a:rPr>
              <a:t>mensuplai</a:t>
            </a:r>
            <a:r>
              <a:rPr lang="en-US" dirty="0">
                <a:effectLst/>
              </a:rPr>
              <a:t> air </a:t>
            </a:r>
            <a:r>
              <a:rPr lang="en-US" dirty="0" err="1">
                <a:effectLst/>
              </a:rPr>
              <a:t>dibandingkan</a:t>
            </a:r>
            <a:r>
              <a:rPr lang="en-US" dirty="0">
                <a:effectLst/>
              </a:rPr>
              <a:t> </a:t>
            </a:r>
            <a:r>
              <a:rPr lang="en-US" dirty="0" err="1">
                <a:effectLst/>
              </a:rPr>
              <a:t>dengan</a:t>
            </a:r>
            <a:r>
              <a:rPr lang="en-US" dirty="0">
                <a:effectLst/>
              </a:rPr>
              <a:t> </a:t>
            </a:r>
            <a:r>
              <a:rPr lang="en-US" dirty="0" err="1">
                <a:effectLst/>
              </a:rPr>
              <a:t>sel-sel</a:t>
            </a:r>
            <a:r>
              <a:rPr lang="en-US" dirty="0">
                <a:effectLst/>
              </a:rPr>
              <a:t> bundle </a:t>
            </a:r>
            <a:r>
              <a:rPr lang="en-US" dirty="0" err="1">
                <a:effectLst/>
              </a:rPr>
              <a:t>sheat</a:t>
            </a:r>
            <a:r>
              <a:rPr lang="en-US" dirty="0">
                <a:effectLst/>
              </a:rPr>
              <a:t>.</a:t>
            </a:r>
          </a:p>
          <a:p>
            <a:pPr lvl="2">
              <a:buFont typeface="Wingdings" pitchFamily="2" charset="2"/>
              <a:buNone/>
            </a:pPr>
            <a:r>
              <a:rPr lang="en-US" dirty="0" smtClean="0">
                <a:effectLst/>
              </a:rPr>
              <a:t>* </a:t>
            </a:r>
            <a:r>
              <a:rPr lang="en-US" dirty="0" err="1">
                <a:effectLst/>
              </a:rPr>
              <a:t>Kloroplast.mesofil</a:t>
            </a:r>
            <a:r>
              <a:rPr lang="en-US" dirty="0">
                <a:effectLst/>
              </a:rPr>
              <a:t> </a:t>
            </a:r>
            <a:r>
              <a:rPr lang="en-US" dirty="0" err="1">
                <a:effectLst/>
              </a:rPr>
              <a:t>lebih</a:t>
            </a:r>
            <a:r>
              <a:rPr lang="en-US" dirty="0">
                <a:effectLst/>
              </a:rPr>
              <a:t> </a:t>
            </a:r>
            <a:r>
              <a:rPr lang="en-US" dirty="0" err="1">
                <a:effectLst/>
              </a:rPr>
              <a:t>terpengaruh</a:t>
            </a:r>
            <a:r>
              <a:rPr lang="en-US" dirty="0">
                <a:effectLst/>
              </a:rPr>
              <a:t> </a:t>
            </a:r>
            <a:r>
              <a:rPr lang="en-US" dirty="0" err="1">
                <a:effectLst/>
              </a:rPr>
              <a:t>karena</a:t>
            </a:r>
            <a:r>
              <a:rPr lang="en-US" dirty="0">
                <a:effectLst/>
              </a:rPr>
              <a:t> </a:t>
            </a:r>
            <a:r>
              <a:rPr lang="en-US" dirty="0" err="1">
                <a:effectLst/>
              </a:rPr>
              <a:t>mengandun,g</a:t>
            </a:r>
            <a:r>
              <a:rPr lang="en-US" dirty="0">
                <a:effectLst/>
              </a:rPr>
              <a:t> </a:t>
            </a:r>
            <a:r>
              <a:rPr lang="en-US" dirty="0" err="1">
                <a:effectLst/>
              </a:rPr>
              <a:t>lebih</a:t>
            </a:r>
            <a:r>
              <a:rPr lang="en-US" dirty="0">
                <a:effectLst/>
              </a:rPr>
              <a:t> </a:t>
            </a:r>
            <a:r>
              <a:rPr lang="en-US" dirty="0" err="1">
                <a:effectLst/>
              </a:rPr>
              <a:t>banyak</a:t>
            </a:r>
            <a:r>
              <a:rPr lang="en-US" dirty="0">
                <a:effectLst/>
              </a:rPr>
              <a:t> "light-harvesting </a:t>
            </a:r>
            <a:r>
              <a:rPr lang="en-US" dirty="0" err="1">
                <a:effectLst/>
              </a:rPr>
              <a:t>chlorophyl</a:t>
            </a:r>
            <a:r>
              <a:rPr lang="en-US" dirty="0">
                <a:effectLst/>
              </a:rPr>
              <a:t> a/b protein (</a:t>
            </a:r>
            <a:r>
              <a:rPr lang="en-US" dirty="0" err="1">
                <a:effectLst/>
              </a:rPr>
              <a:t>FotosintemII</a:t>
            </a:r>
            <a:r>
              <a:rPr lang="en-US" dirty="0">
                <a:effectLst/>
              </a:rPr>
              <a:t>) yang </a:t>
            </a:r>
            <a:r>
              <a:rPr lang="en-US" dirty="0" err="1">
                <a:effectLst/>
              </a:rPr>
              <a:t>nampaknya</a:t>
            </a:r>
            <a:r>
              <a:rPr lang="en-US" dirty="0">
                <a:effectLst/>
              </a:rPr>
              <a:t> </a:t>
            </a:r>
            <a:r>
              <a:rPr lang="en-US" dirty="0" err="1">
                <a:effectLst/>
              </a:rPr>
              <a:t>labil</a:t>
            </a:r>
            <a:r>
              <a:rPr lang="en-US" dirty="0">
                <a:effectLst/>
              </a:rPr>
              <a:t> </a:t>
            </a:r>
            <a:r>
              <a:rPr lang="en-US" dirty="0" err="1">
                <a:effectLst/>
              </a:rPr>
              <a:t>pada</a:t>
            </a:r>
            <a:r>
              <a:rPr lang="en-US" dirty="0">
                <a:effectLst/>
              </a:rPr>
              <a:t> </a:t>
            </a:r>
            <a:r>
              <a:rPr lang="en-US" dirty="0" err="1">
                <a:effectLst/>
              </a:rPr>
              <a:t>kondisi</a:t>
            </a:r>
            <a:r>
              <a:rPr lang="en-US" dirty="0">
                <a:effectLst/>
              </a:rPr>
              <a:t> stress yang </a:t>
            </a:r>
            <a:r>
              <a:rPr lang="en-US" dirty="0" err="1">
                <a:effectLst/>
              </a:rPr>
              <a:t>sedang</a:t>
            </a:r>
            <a:r>
              <a:rPr lang="en-US" dirty="0">
                <a:effectLst/>
              </a:rPr>
              <a:t> </a:t>
            </a:r>
            <a:r>
              <a:rPr lang="en-US" dirty="0" err="1">
                <a:effectLst/>
              </a:rPr>
              <a:t>sekalipun</a:t>
            </a:r>
            <a:endParaRPr lang="en-US" dirty="0">
              <a:effectLst/>
            </a:endParaRPr>
          </a:p>
          <a:p>
            <a:pPr lvl="2">
              <a:buFont typeface="Wingdings" pitchFamily="2" charset="2"/>
              <a:buNone/>
            </a:pPr>
            <a:r>
              <a:rPr lang="en-US" dirty="0" smtClean="0">
                <a:effectLst/>
              </a:rPr>
              <a:t>* </a:t>
            </a:r>
            <a:r>
              <a:rPr lang="en-US" dirty="0" err="1">
                <a:effectLst/>
              </a:rPr>
              <a:t>Kombinasi</a:t>
            </a:r>
            <a:r>
              <a:rPr lang="en-US" dirty="0">
                <a:effectLst/>
              </a:rPr>
              <a:t> </a:t>
            </a:r>
            <a:r>
              <a:rPr lang="en-US" dirty="0" err="1">
                <a:effectLst/>
              </a:rPr>
              <a:t>ke</a:t>
            </a:r>
            <a:r>
              <a:rPr lang="en-US" dirty="0">
                <a:effectLst/>
              </a:rPr>
              <a:t> </a:t>
            </a:r>
            <a:r>
              <a:rPr lang="en-US" dirty="0" err="1">
                <a:effectLst/>
              </a:rPr>
              <a:t>dua</a:t>
            </a:r>
            <a:r>
              <a:rPr lang="en-US" dirty="0">
                <a:effectLst/>
              </a:rPr>
              <a:t> proses di </a:t>
            </a:r>
            <a:r>
              <a:rPr lang="en-US" dirty="0" err="1">
                <a:effectLst/>
              </a:rPr>
              <a:t>atas</a:t>
            </a:r>
            <a:r>
              <a:rPr lang="en-US" dirty="0">
                <a:effectLst/>
              </a:rPr>
              <a:t>.</a:t>
            </a:r>
          </a:p>
        </p:txBody>
      </p:sp>
    </p:spTree>
    <p:extLst>
      <p:ext uri="{BB962C8B-B14F-4D97-AF65-F5344CB8AC3E}">
        <p14:creationId xmlns:p14="http://schemas.microsoft.com/office/powerpoint/2010/main" xmlns="" val="337053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4294967295"/>
          </p:nvPr>
        </p:nvSpPr>
        <p:spPr>
          <a:xfrm>
            <a:off x="0" y="609600"/>
            <a:ext cx="8229600" cy="5216525"/>
          </a:xfrm>
        </p:spPr>
        <p:txBody>
          <a:bodyPr/>
          <a:lstStyle/>
          <a:p>
            <a:pPr>
              <a:lnSpc>
                <a:spcPct val="80000"/>
              </a:lnSpc>
              <a:spcAft>
                <a:spcPct val="25000"/>
              </a:spcAft>
              <a:buFont typeface="Wingdings" pitchFamily="2" charset="2"/>
              <a:buNone/>
            </a:pPr>
            <a:r>
              <a:rPr lang="en-US" sz="2800" i="1" dirty="0">
                <a:solidFill>
                  <a:schemeClr val="hlink"/>
                </a:solidFill>
                <a:effectLst/>
              </a:rPr>
              <a:t>2. </a:t>
            </a:r>
            <a:r>
              <a:rPr lang="en-US" sz="2800" i="1" dirty="0" err="1">
                <a:solidFill>
                  <a:schemeClr val="hlink"/>
                </a:solidFill>
                <a:effectLst/>
              </a:rPr>
              <a:t>Sistem</a:t>
            </a:r>
            <a:r>
              <a:rPr lang="en-US" sz="2800" i="1" dirty="0">
                <a:solidFill>
                  <a:schemeClr val="hlink"/>
                </a:solidFill>
                <a:effectLst/>
              </a:rPr>
              <a:t> </a:t>
            </a:r>
            <a:r>
              <a:rPr lang="en-US" sz="2800" i="1" dirty="0" err="1">
                <a:solidFill>
                  <a:schemeClr val="hlink"/>
                </a:solidFill>
                <a:effectLst/>
              </a:rPr>
              <a:t>Reproduktif</a:t>
            </a:r>
            <a:endParaRPr lang="en-US" sz="2800" i="1" dirty="0">
              <a:solidFill>
                <a:schemeClr val="hlink"/>
              </a:solidFill>
              <a:effectLst/>
            </a:endParaRPr>
          </a:p>
          <a:p>
            <a:pPr marL="566738" indent="-566738">
              <a:lnSpc>
                <a:spcPct val="80000"/>
              </a:lnSpc>
              <a:spcAft>
                <a:spcPct val="25000"/>
              </a:spcAft>
            </a:pPr>
            <a:r>
              <a:rPr lang="en-US" sz="2800" dirty="0" err="1">
                <a:effectLst/>
              </a:rPr>
              <a:t>Fase</a:t>
            </a:r>
            <a:r>
              <a:rPr lang="en-US" sz="2800" dirty="0">
                <a:effectLst/>
              </a:rPr>
              <a:t> </a:t>
            </a:r>
            <a:r>
              <a:rPr lang="en-US" sz="2800" dirty="0" err="1">
                <a:effectLst/>
              </a:rPr>
              <a:t>reproduktif</a:t>
            </a:r>
            <a:r>
              <a:rPr lang="en-US" sz="2800" dirty="0">
                <a:effectLst/>
              </a:rPr>
              <a:t> </a:t>
            </a:r>
            <a:r>
              <a:rPr lang="en-US" sz="2800" dirty="0" err="1">
                <a:effectLst/>
              </a:rPr>
              <a:t>merupakan</a:t>
            </a:r>
            <a:r>
              <a:rPr lang="en-US" sz="2800" dirty="0">
                <a:effectLst/>
              </a:rPr>
              <a:t> </a:t>
            </a:r>
            <a:r>
              <a:rPr lang="en-US" sz="2800" dirty="0" err="1">
                <a:effectLst/>
              </a:rPr>
              <a:t>fase</a:t>
            </a:r>
            <a:r>
              <a:rPr lang="en-US" sz="2800" dirty="0">
                <a:effectLst/>
              </a:rPr>
              <a:t> yang </a:t>
            </a:r>
            <a:r>
              <a:rPr lang="en-US" sz="2800" dirty="0" err="1">
                <a:effectLst/>
              </a:rPr>
              <a:t>kritis</a:t>
            </a:r>
            <a:r>
              <a:rPr lang="en-US" sz="2800" dirty="0">
                <a:effectLst/>
              </a:rPr>
              <a:t>, </a:t>
            </a:r>
            <a:r>
              <a:rPr lang="en-US" sz="2800" dirty="0" err="1">
                <a:effectLst/>
              </a:rPr>
              <a:t>karena</a:t>
            </a:r>
            <a:r>
              <a:rPr lang="en-US" sz="2800" dirty="0">
                <a:effectLst/>
              </a:rPr>
              <a:t> </a:t>
            </a:r>
            <a:r>
              <a:rPr lang="en-US" sz="2800" dirty="0" err="1">
                <a:effectLst/>
              </a:rPr>
              <a:t>itu</a:t>
            </a:r>
            <a:r>
              <a:rPr lang="en-US" sz="2800" dirty="0">
                <a:effectLst/>
              </a:rPr>
              <a:t> </a:t>
            </a:r>
            <a:r>
              <a:rPr lang="en-US" sz="2800" dirty="0" err="1">
                <a:effectLst/>
              </a:rPr>
              <a:t>pengaruh</a:t>
            </a:r>
            <a:r>
              <a:rPr lang="en-US" sz="2800" dirty="0">
                <a:effectLst/>
              </a:rPr>
              <a:t> </a:t>
            </a:r>
            <a:r>
              <a:rPr lang="en-US" sz="2800" dirty="0" err="1">
                <a:effectLst/>
              </a:rPr>
              <a:t>faktor</a:t>
            </a:r>
            <a:r>
              <a:rPr lang="en-US" sz="2800" dirty="0">
                <a:effectLst/>
              </a:rPr>
              <a:t> </a:t>
            </a:r>
            <a:r>
              <a:rPr lang="en-US" sz="2800" dirty="0" err="1">
                <a:effectLst/>
              </a:rPr>
              <a:t>lingkungan</a:t>
            </a:r>
            <a:r>
              <a:rPr lang="en-US" sz="2800" dirty="0">
                <a:effectLst/>
              </a:rPr>
              <a:t> </a:t>
            </a:r>
            <a:r>
              <a:rPr lang="en-US" sz="2800" dirty="0" err="1">
                <a:effectLst/>
              </a:rPr>
              <a:t>seperti</a:t>
            </a:r>
            <a:r>
              <a:rPr lang="en-US" sz="2800" dirty="0">
                <a:effectLst/>
              </a:rPr>
              <a:t> </a:t>
            </a:r>
            <a:r>
              <a:rPr lang="en-US" sz="2800" dirty="0" err="1">
                <a:effectLst/>
              </a:rPr>
              <a:t>suhu</a:t>
            </a:r>
            <a:r>
              <a:rPr lang="en-US" sz="2800" dirty="0">
                <a:effectLst/>
              </a:rPr>
              <a:t>, </a:t>
            </a:r>
            <a:r>
              <a:rPr lang="en-US" sz="2800" dirty="0" err="1">
                <a:effectLst/>
              </a:rPr>
              <a:t>cahaya</a:t>
            </a:r>
            <a:r>
              <a:rPr lang="en-US" sz="2800" dirty="0">
                <a:effectLst/>
              </a:rPr>
              <a:t> </a:t>
            </a:r>
            <a:r>
              <a:rPr lang="en-US" sz="2800" dirty="0" err="1">
                <a:effectLst/>
              </a:rPr>
              <a:t>dan</a:t>
            </a:r>
            <a:r>
              <a:rPr lang="en-US" sz="2800" dirty="0">
                <a:effectLst/>
              </a:rPr>
              <a:t> air yang </a:t>
            </a:r>
            <a:r>
              <a:rPr lang="en-US" sz="2800" dirty="0" err="1">
                <a:effectLst/>
              </a:rPr>
              <a:t>langsung</a:t>
            </a:r>
            <a:r>
              <a:rPr lang="en-US" sz="2800" dirty="0">
                <a:effectLst/>
              </a:rPr>
              <a:t> </a:t>
            </a:r>
            <a:r>
              <a:rPr lang="en-US" sz="2800" dirty="0" err="1">
                <a:effectLst/>
              </a:rPr>
              <a:t>terlihat</a:t>
            </a:r>
            <a:r>
              <a:rPr lang="en-US" sz="2800" dirty="0">
                <a:effectLst/>
              </a:rPr>
              <a:t> </a:t>
            </a:r>
            <a:r>
              <a:rPr lang="en-US" sz="2800" dirty="0" err="1">
                <a:effectLst/>
              </a:rPr>
              <a:t>pada</a:t>
            </a:r>
            <a:r>
              <a:rPr lang="en-US" sz="2800" dirty="0">
                <a:effectLst/>
              </a:rPr>
              <a:t> sink. </a:t>
            </a:r>
          </a:p>
          <a:p>
            <a:pPr marL="566738" indent="-566738">
              <a:lnSpc>
                <a:spcPct val="80000"/>
              </a:lnSpc>
              <a:spcAft>
                <a:spcPct val="25000"/>
              </a:spcAft>
            </a:pPr>
            <a:r>
              <a:rPr lang="en-US" sz="2800" dirty="0" err="1">
                <a:effectLst/>
              </a:rPr>
              <a:t>Keberhasilan</a:t>
            </a:r>
            <a:r>
              <a:rPr lang="en-US" sz="2800" dirty="0">
                <a:effectLst/>
              </a:rPr>
              <a:t> </a:t>
            </a:r>
            <a:r>
              <a:rPr lang="en-US" sz="2800" dirty="0" err="1">
                <a:effectLst/>
              </a:rPr>
              <a:t>persarian</a:t>
            </a:r>
            <a:r>
              <a:rPr lang="en-US" sz="2800" dirty="0">
                <a:effectLst/>
              </a:rPr>
              <a:t> </a:t>
            </a:r>
            <a:r>
              <a:rPr lang="en-US" sz="2800" dirty="0" err="1">
                <a:effectLst/>
              </a:rPr>
              <a:t>dan</a:t>
            </a:r>
            <a:r>
              <a:rPr lang="en-US" sz="2800" dirty="0">
                <a:effectLst/>
              </a:rPr>
              <a:t> </a:t>
            </a:r>
            <a:r>
              <a:rPr lang="en-US" sz="2800" dirty="0" err="1">
                <a:effectLst/>
              </a:rPr>
              <a:t>penyerbukan</a:t>
            </a:r>
            <a:r>
              <a:rPr lang="en-US" sz="2800" dirty="0">
                <a:effectLst/>
              </a:rPr>
              <a:t> </a:t>
            </a:r>
            <a:r>
              <a:rPr lang="en-US" sz="2800" dirty="0" err="1">
                <a:effectLst/>
              </a:rPr>
              <a:t>tanaman</a:t>
            </a:r>
            <a:r>
              <a:rPr lang="en-US" sz="2800" dirty="0">
                <a:effectLst/>
              </a:rPr>
              <a:t> </a:t>
            </a:r>
            <a:r>
              <a:rPr lang="en-US" sz="2800" dirty="0" err="1">
                <a:effectLst/>
              </a:rPr>
              <a:t>akan</a:t>
            </a:r>
            <a:r>
              <a:rPr lang="en-US" sz="2800" dirty="0">
                <a:effectLst/>
              </a:rPr>
              <a:t> </a:t>
            </a:r>
            <a:r>
              <a:rPr lang="en-US" sz="2800" dirty="0" err="1">
                <a:effectLst/>
              </a:rPr>
              <a:t>menggambarkan</a:t>
            </a:r>
            <a:r>
              <a:rPr lang="en-US" sz="2800" dirty="0">
                <a:effectLst/>
              </a:rPr>
              <a:t> </a:t>
            </a:r>
            <a:r>
              <a:rPr lang="en-US" sz="2800" dirty="0" err="1">
                <a:effectLst/>
              </a:rPr>
              <a:t>kapasitas</a:t>
            </a:r>
            <a:r>
              <a:rPr lang="en-US" sz="2800" dirty="0">
                <a:effectLst/>
              </a:rPr>
              <a:t> sink </a:t>
            </a:r>
            <a:r>
              <a:rPr lang="en-US" sz="2800" dirty="0" err="1">
                <a:effectLst/>
              </a:rPr>
              <a:t>tanaman</a:t>
            </a:r>
            <a:r>
              <a:rPr lang="en-US" sz="2800" dirty="0">
                <a:effectLst/>
              </a:rPr>
              <a:t> </a:t>
            </a:r>
            <a:r>
              <a:rPr lang="en-US" sz="2800" dirty="0" err="1">
                <a:effectLst/>
              </a:rPr>
              <a:t>tersebut</a:t>
            </a:r>
            <a:r>
              <a:rPr lang="en-US" sz="2800" dirty="0">
                <a:effectLst/>
              </a:rPr>
              <a:t>. </a:t>
            </a:r>
          </a:p>
          <a:p>
            <a:pPr marL="566738" indent="-566738">
              <a:lnSpc>
                <a:spcPct val="80000"/>
              </a:lnSpc>
              <a:spcAft>
                <a:spcPct val="25000"/>
              </a:spcAft>
            </a:pPr>
            <a:r>
              <a:rPr lang="en-US" sz="2800" dirty="0" err="1">
                <a:effectLst/>
              </a:rPr>
              <a:t>Pembungaan</a:t>
            </a:r>
            <a:r>
              <a:rPr lang="en-US" sz="2800" dirty="0">
                <a:effectLst/>
              </a:rPr>
              <a:t>, </a:t>
            </a:r>
            <a:r>
              <a:rPr lang="en-US" sz="2800" dirty="0" err="1">
                <a:effectLst/>
              </a:rPr>
              <a:t>pembuahan</a:t>
            </a:r>
            <a:r>
              <a:rPr lang="en-US" sz="2800" dirty="0">
                <a:effectLst/>
              </a:rPr>
              <a:t> </a:t>
            </a:r>
            <a:r>
              <a:rPr lang="en-US" sz="2800" dirty="0" err="1">
                <a:effectLst/>
              </a:rPr>
              <a:t>dan</a:t>
            </a:r>
            <a:r>
              <a:rPr lang="en-US" sz="2800" dirty="0">
                <a:effectLst/>
              </a:rPr>
              <a:t> </a:t>
            </a:r>
            <a:r>
              <a:rPr lang="en-US" sz="2800" dirty="0" err="1">
                <a:effectLst/>
              </a:rPr>
              <a:t>pengisian</a:t>
            </a:r>
            <a:r>
              <a:rPr lang="en-US" sz="2800" dirty="0">
                <a:effectLst/>
              </a:rPr>
              <a:t> </a:t>
            </a:r>
            <a:r>
              <a:rPr lang="en-US" sz="2800" dirty="0" err="1">
                <a:effectLst/>
              </a:rPr>
              <a:t>biji</a:t>
            </a:r>
            <a:r>
              <a:rPr lang="en-US" sz="2800" dirty="0">
                <a:effectLst/>
              </a:rPr>
              <a:t>/</a:t>
            </a:r>
            <a:r>
              <a:rPr lang="en-US" sz="2800" dirty="0" err="1">
                <a:effectLst/>
              </a:rPr>
              <a:t>buah</a:t>
            </a:r>
            <a:r>
              <a:rPr lang="en-US" sz="2800" dirty="0">
                <a:effectLst/>
              </a:rPr>
              <a:t> </a:t>
            </a:r>
            <a:r>
              <a:rPr lang="en-US" sz="2800" dirty="0" err="1">
                <a:effectLst/>
              </a:rPr>
              <a:t>akan</a:t>
            </a:r>
            <a:r>
              <a:rPr lang="en-US" sz="2800" dirty="0">
                <a:effectLst/>
              </a:rPr>
              <a:t> </a:t>
            </a:r>
            <a:r>
              <a:rPr lang="en-US" sz="2800" dirty="0" err="1">
                <a:effectLst/>
              </a:rPr>
              <a:t>gagal</a:t>
            </a:r>
            <a:r>
              <a:rPr lang="en-US" sz="2800" dirty="0">
                <a:effectLst/>
              </a:rPr>
              <a:t> </a:t>
            </a:r>
            <a:r>
              <a:rPr lang="en-US" sz="2800" dirty="0" err="1">
                <a:effectLst/>
              </a:rPr>
              <a:t>apabila</a:t>
            </a:r>
            <a:r>
              <a:rPr lang="en-US" sz="2800" dirty="0">
                <a:effectLst/>
              </a:rPr>
              <a:t> stress air </a:t>
            </a:r>
            <a:r>
              <a:rPr lang="en-US" sz="2800" dirty="0" err="1">
                <a:effectLst/>
              </a:rPr>
              <a:t>berlangsung</a:t>
            </a:r>
            <a:r>
              <a:rPr lang="en-US" sz="2800" dirty="0">
                <a:effectLst/>
              </a:rPr>
              <a:t> lama. </a:t>
            </a:r>
          </a:p>
        </p:txBody>
      </p:sp>
    </p:spTree>
    <p:extLst>
      <p:ext uri="{BB962C8B-B14F-4D97-AF65-F5344CB8AC3E}">
        <p14:creationId xmlns:p14="http://schemas.microsoft.com/office/powerpoint/2010/main" xmlns="" val="435727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normAutofit lnSpcReduction="10000"/>
          </a:bodyPr>
          <a:lstStyle/>
          <a:p>
            <a:pPr>
              <a:lnSpc>
                <a:spcPct val="80000"/>
              </a:lnSpc>
              <a:spcAft>
                <a:spcPct val="25000"/>
              </a:spcAft>
            </a:pPr>
            <a:r>
              <a:rPr lang="en-US" sz="2800">
                <a:effectLst/>
              </a:rPr>
              <a:t>Perpanjangan rambut jagung (silk), tangkai kepala putih (style) terhenti pada air daun (yang menghadap tongkol pertama) kira-kira-9 bar pada tanaman yang mengalami stress kekeringan, dan hanya-14 baru pada tanaman yang diairi cukup (Gambar 5). </a:t>
            </a:r>
          </a:p>
          <a:p>
            <a:pPr>
              <a:lnSpc>
                <a:spcPct val="80000"/>
              </a:lnSpc>
            </a:pPr>
            <a:r>
              <a:rPr lang="en-US" sz="2800">
                <a:effectLst/>
              </a:rPr>
              <a:t>Stress air (tanpa irigasi) memperlambat munculnya bunga yang akibatnya memperpendek periode pengisian biji, sehingga meningkatkan pula kandungan air dalam biji sewaktu panen (Tabel 1).</a:t>
            </a:r>
          </a:p>
        </p:txBody>
      </p:sp>
      <p:sp>
        <p:nvSpPr>
          <p:cNvPr id="38914" name="Rectangle 2"/>
          <p:cNvSpPr>
            <a:spLocks noGrp="1" noChangeArrowheads="1"/>
          </p:cNvSpPr>
          <p:nvPr>
            <p:ph type="title"/>
          </p:nvPr>
        </p:nvSpPr>
        <p:spPr/>
        <p:txBody>
          <a:bodyPr/>
          <a:lstStyle/>
          <a:p>
            <a:endParaRPr lang="en-US"/>
          </a:p>
        </p:txBody>
      </p:sp>
    </p:spTree>
    <p:extLst>
      <p:ext uri="{BB962C8B-B14F-4D97-AF65-F5344CB8AC3E}">
        <p14:creationId xmlns:p14="http://schemas.microsoft.com/office/powerpoint/2010/main" xmlns="" val="3521528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4294967295"/>
          </p:nvPr>
        </p:nvSpPr>
        <p:spPr>
          <a:xfrm>
            <a:off x="0" y="1981200"/>
            <a:ext cx="8229600" cy="5292725"/>
          </a:xfrm>
        </p:spPr>
        <p:txBody>
          <a:bodyPr/>
          <a:lstStyle/>
          <a:p>
            <a:pPr>
              <a:buFont typeface="Wingdings" pitchFamily="2" charset="2"/>
              <a:buNone/>
            </a:pPr>
            <a:endParaRPr lang="en-US" dirty="0">
              <a:effectLst/>
            </a:endParaRPr>
          </a:p>
          <a:p>
            <a:pPr marL="623888" indent="-623888">
              <a:tabLst>
                <a:tab pos="566738" algn="l"/>
              </a:tabLst>
            </a:pPr>
            <a:r>
              <a:rPr lang="en-US" sz="2800" dirty="0" err="1">
                <a:effectLst/>
              </a:rPr>
              <a:t>Kekeringan</a:t>
            </a:r>
            <a:r>
              <a:rPr lang="en-US" sz="2800" dirty="0">
                <a:effectLst/>
              </a:rPr>
              <a:t> yang </a:t>
            </a:r>
            <a:r>
              <a:rPr lang="en-US" sz="2800" dirty="0" err="1">
                <a:effectLst/>
              </a:rPr>
              <a:t>terjadi</a:t>
            </a:r>
            <a:r>
              <a:rPr lang="en-US" sz="2800" dirty="0">
                <a:effectLst/>
              </a:rPr>
              <a:t> </a:t>
            </a:r>
            <a:r>
              <a:rPr lang="en-US" sz="2800" dirty="0" err="1">
                <a:effectLst/>
              </a:rPr>
              <a:t>menjelang</a:t>
            </a:r>
            <a:r>
              <a:rPr lang="en-US" sz="2800" dirty="0">
                <a:effectLst/>
              </a:rPr>
              <a:t> </a:t>
            </a:r>
            <a:r>
              <a:rPr lang="en-US" sz="2800" dirty="0" err="1">
                <a:effectLst/>
              </a:rPr>
              <a:t>saat</a:t>
            </a:r>
            <a:r>
              <a:rPr lang="en-US" sz="2800" dirty="0">
                <a:effectLst/>
              </a:rPr>
              <a:t> </a:t>
            </a:r>
            <a:r>
              <a:rPr lang="en-US" sz="2800" dirty="0" err="1">
                <a:effectLst/>
              </a:rPr>
              <a:t>pembungaan</a:t>
            </a:r>
            <a:r>
              <a:rPr lang="en-US" sz="2800" dirty="0">
                <a:effectLst/>
              </a:rPr>
              <a:t> </a:t>
            </a:r>
            <a:r>
              <a:rPr lang="en-US" sz="2800" dirty="0" err="1">
                <a:effectLst/>
              </a:rPr>
              <a:t>sangat</a:t>
            </a:r>
            <a:r>
              <a:rPr lang="en-US" sz="2800" dirty="0">
                <a:effectLst/>
              </a:rPr>
              <a:t> </a:t>
            </a:r>
            <a:r>
              <a:rPr lang="en-US" sz="2800" dirty="0" err="1">
                <a:effectLst/>
              </a:rPr>
              <a:t>berpengaruh</a:t>
            </a:r>
            <a:r>
              <a:rPr lang="en-US" sz="2800" dirty="0">
                <a:effectLst/>
              </a:rPr>
              <a:t> </a:t>
            </a:r>
            <a:r>
              <a:rPr lang="en-US" sz="2800" dirty="0" err="1">
                <a:effectLst/>
              </a:rPr>
              <a:t>pada</a:t>
            </a:r>
            <a:r>
              <a:rPr lang="en-US" sz="2800" dirty="0">
                <a:effectLst/>
              </a:rPr>
              <a:t> </a:t>
            </a:r>
            <a:r>
              <a:rPr lang="en-US" sz="2800" dirty="0" err="1">
                <a:effectLst/>
              </a:rPr>
              <a:t>sistem</a:t>
            </a:r>
            <a:r>
              <a:rPr lang="en-US" sz="2800" dirty="0">
                <a:effectLst/>
              </a:rPr>
              <a:t> </a:t>
            </a:r>
            <a:r>
              <a:rPr lang="en-US" sz="2800" dirty="0" err="1">
                <a:effectLst/>
              </a:rPr>
              <a:t>reproduktif</a:t>
            </a:r>
            <a:r>
              <a:rPr lang="en-US" sz="2800" dirty="0">
                <a:effectLst/>
              </a:rPr>
              <a:t>. </a:t>
            </a:r>
          </a:p>
          <a:p>
            <a:pPr marL="623888" indent="-623888">
              <a:tabLst>
                <a:tab pos="566738" algn="l"/>
              </a:tabLst>
            </a:pPr>
            <a:r>
              <a:rPr lang="en-US" sz="2800" dirty="0" err="1">
                <a:effectLst/>
              </a:rPr>
              <a:t>Pada</a:t>
            </a:r>
            <a:r>
              <a:rPr lang="en-US" sz="2800" dirty="0">
                <a:effectLst/>
              </a:rPr>
              <a:t> </a:t>
            </a:r>
            <a:r>
              <a:rPr lang="en-US" sz="2800" dirty="0" err="1">
                <a:effectLst/>
              </a:rPr>
              <a:t>tanaman</a:t>
            </a:r>
            <a:r>
              <a:rPr lang="en-US" sz="2800" dirty="0">
                <a:effectLst/>
              </a:rPr>
              <a:t> </a:t>
            </a:r>
            <a:r>
              <a:rPr lang="en-US" sz="2800" dirty="0" err="1">
                <a:effectLst/>
              </a:rPr>
              <a:t>padi</a:t>
            </a:r>
            <a:r>
              <a:rPr lang="en-US" sz="2800" dirty="0">
                <a:effectLst/>
              </a:rPr>
              <a:t> </a:t>
            </a:r>
            <a:r>
              <a:rPr lang="en-US" sz="2800" dirty="0" err="1">
                <a:effectLst/>
              </a:rPr>
              <a:t>pengaruh</a:t>
            </a:r>
            <a:r>
              <a:rPr lang="en-US" sz="2800" dirty="0">
                <a:effectLst/>
              </a:rPr>
              <a:t> </a:t>
            </a:r>
            <a:r>
              <a:rPr lang="en-US" sz="2800" dirty="0" err="1">
                <a:effectLst/>
              </a:rPr>
              <a:t>ini</a:t>
            </a:r>
            <a:r>
              <a:rPr lang="en-US" sz="2800" dirty="0">
                <a:effectLst/>
              </a:rPr>
              <a:t> </a:t>
            </a:r>
            <a:r>
              <a:rPr lang="en-US" sz="2800" dirty="0" err="1">
                <a:effectLst/>
              </a:rPr>
              <a:t>meningkatkan</a:t>
            </a:r>
            <a:r>
              <a:rPr lang="en-US" sz="2800" dirty="0">
                <a:effectLst/>
              </a:rPr>
              <a:t> </a:t>
            </a:r>
            <a:r>
              <a:rPr lang="en-US" sz="2800" dirty="0" err="1">
                <a:effectLst/>
              </a:rPr>
              <a:t>sterilitas</a:t>
            </a:r>
            <a:r>
              <a:rPr lang="en-US" sz="2800" dirty="0">
                <a:effectLst/>
              </a:rPr>
              <a:t> </a:t>
            </a:r>
            <a:r>
              <a:rPr lang="en-US" sz="2800" dirty="0" err="1">
                <a:effectLst/>
              </a:rPr>
              <a:t>bunga</a:t>
            </a:r>
            <a:r>
              <a:rPr lang="en-US" sz="2800" dirty="0">
                <a:effectLst/>
              </a:rPr>
              <a:t> </a:t>
            </a:r>
            <a:r>
              <a:rPr lang="en-US" sz="2800" dirty="0" err="1">
                <a:effectLst/>
              </a:rPr>
              <a:t>dan</a:t>
            </a:r>
            <a:r>
              <a:rPr lang="en-US" sz="2800" dirty="0">
                <a:effectLst/>
              </a:rPr>
              <a:t> </a:t>
            </a:r>
            <a:r>
              <a:rPr lang="en-US" sz="2800" dirty="0" err="1">
                <a:effectLst/>
              </a:rPr>
              <a:t>menurunkan</a:t>
            </a:r>
            <a:r>
              <a:rPr lang="en-US" sz="2800" dirty="0">
                <a:effectLst/>
              </a:rPr>
              <a:t> </a:t>
            </a:r>
            <a:r>
              <a:rPr lang="en-US" sz="2800" dirty="0" err="1">
                <a:effectLst/>
              </a:rPr>
              <a:t>persen</a:t>
            </a:r>
            <a:r>
              <a:rPr lang="en-US" sz="2800" dirty="0">
                <a:effectLst/>
              </a:rPr>
              <a:t> </a:t>
            </a:r>
            <a:r>
              <a:rPr lang="en-US" sz="2800" dirty="0" err="1">
                <a:effectLst/>
              </a:rPr>
              <a:t>pengisian</a:t>
            </a:r>
            <a:r>
              <a:rPr lang="en-US" sz="2800" dirty="0">
                <a:effectLst/>
              </a:rPr>
              <a:t> </a:t>
            </a:r>
            <a:r>
              <a:rPr lang="en-US" sz="2800" dirty="0" err="1" smtClean="0">
                <a:effectLst/>
              </a:rPr>
              <a:t>biji</a:t>
            </a:r>
            <a:endParaRPr lang="en-US" sz="2800" dirty="0">
              <a:effectLst/>
            </a:endParaRPr>
          </a:p>
        </p:txBody>
      </p:sp>
    </p:spTree>
    <p:extLst>
      <p:ext uri="{BB962C8B-B14F-4D97-AF65-F5344CB8AC3E}">
        <p14:creationId xmlns:p14="http://schemas.microsoft.com/office/powerpoint/2010/main" xmlns="" val="1689463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457200" y="1295400"/>
            <a:ext cx="8229600" cy="4987925"/>
          </a:xfrm>
        </p:spPr>
        <p:txBody>
          <a:bodyPr/>
          <a:lstStyle/>
          <a:p>
            <a:pPr>
              <a:buFont typeface="Wingdings" pitchFamily="2" charset="2"/>
              <a:buNone/>
            </a:pPr>
            <a:r>
              <a:rPr lang="en-US" sz="2800" i="1" dirty="0">
                <a:solidFill>
                  <a:schemeClr val="hlink"/>
                </a:solidFill>
                <a:effectLst/>
              </a:rPr>
              <a:t>3. </a:t>
            </a:r>
            <a:r>
              <a:rPr lang="en-US" sz="2800" i="1" dirty="0" err="1" smtClean="0">
                <a:solidFill>
                  <a:schemeClr val="hlink"/>
                </a:solidFill>
                <a:effectLst/>
              </a:rPr>
              <a:t>Translokasi</a:t>
            </a:r>
            <a:endParaRPr lang="en-US" sz="2800" i="1" dirty="0" smtClean="0">
              <a:solidFill>
                <a:schemeClr val="hlink"/>
              </a:solidFill>
              <a:effectLst/>
            </a:endParaRPr>
          </a:p>
          <a:p>
            <a:pPr>
              <a:buFont typeface="Wingdings" pitchFamily="2" charset="2"/>
              <a:buNone/>
            </a:pPr>
            <a:endParaRPr lang="en-US" i="1" dirty="0">
              <a:solidFill>
                <a:schemeClr val="hlink"/>
              </a:solidFill>
              <a:effectLst/>
            </a:endParaRPr>
          </a:p>
          <a:p>
            <a:pPr>
              <a:buFont typeface="Wingdings" pitchFamily="2" charset="2"/>
              <a:buNone/>
            </a:pPr>
            <a:r>
              <a:rPr lang="en-US" dirty="0">
                <a:effectLst/>
              </a:rPr>
              <a:t>	</a:t>
            </a:r>
            <a:r>
              <a:rPr lang="en-US" sz="2800" dirty="0" err="1">
                <a:effectLst/>
              </a:rPr>
              <a:t>Pertumbuhan</a:t>
            </a:r>
            <a:r>
              <a:rPr lang="en-US" sz="2800" dirty="0">
                <a:effectLst/>
              </a:rPr>
              <a:t> </a:t>
            </a:r>
            <a:r>
              <a:rPr lang="en-US" sz="2800" dirty="0" err="1">
                <a:effectLst/>
              </a:rPr>
              <a:t>suatu</a:t>
            </a:r>
            <a:r>
              <a:rPr lang="en-US" sz="2800" dirty="0">
                <a:effectLst/>
              </a:rPr>
              <a:t> </a:t>
            </a:r>
            <a:r>
              <a:rPr lang="en-US" sz="2800" dirty="0" err="1">
                <a:effectLst/>
              </a:rPr>
              <a:t>tanaman</a:t>
            </a:r>
            <a:r>
              <a:rPr lang="en-US" sz="2800" dirty="0">
                <a:effectLst/>
              </a:rPr>
              <a:t> </a:t>
            </a:r>
            <a:r>
              <a:rPr lang="en-US" sz="2800" dirty="0" err="1">
                <a:effectLst/>
              </a:rPr>
              <a:t>ditentukan</a:t>
            </a:r>
            <a:r>
              <a:rPr lang="en-US" sz="2800" dirty="0">
                <a:effectLst/>
              </a:rPr>
              <a:t> </a:t>
            </a:r>
            <a:r>
              <a:rPr lang="en-US" sz="2800" dirty="0" err="1">
                <a:effectLst/>
              </a:rPr>
              <a:t>oleh</a:t>
            </a:r>
            <a:r>
              <a:rPr lang="en-US" sz="2800" dirty="0">
                <a:effectLst/>
              </a:rPr>
              <a:t> </a:t>
            </a:r>
            <a:r>
              <a:rPr lang="en-US" sz="2800" dirty="0" err="1">
                <a:effectLst/>
              </a:rPr>
              <a:t>kegiatan</a:t>
            </a:r>
            <a:endParaRPr lang="en-US" sz="2800" dirty="0">
              <a:effectLst/>
            </a:endParaRPr>
          </a:p>
          <a:p>
            <a:pPr lvl="1"/>
            <a:r>
              <a:rPr lang="en-US" sz="2800" dirty="0" err="1">
                <a:effectLst/>
              </a:rPr>
              <a:t>Fotosintesa</a:t>
            </a:r>
            <a:r>
              <a:rPr lang="en-US" sz="2800" dirty="0">
                <a:effectLst/>
              </a:rPr>
              <a:t> (</a:t>
            </a:r>
            <a:r>
              <a:rPr lang="en-US" sz="2800" dirty="0" err="1">
                <a:effectLst/>
              </a:rPr>
              <a:t>fotosintat</a:t>
            </a:r>
            <a:r>
              <a:rPr lang="en-US" sz="2800" dirty="0">
                <a:effectLst/>
              </a:rPr>
              <a:t>) </a:t>
            </a:r>
          </a:p>
          <a:p>
            <a:pPr lvl="1"/>
            <a:r>
              <a:rPr lang="en-US" sz="2800" dirty="0" err="1">
                <a:effectLst/>
              </a:rPr>
              <a:t>perombakan</a:t>
            </a:r>
            <a:r>
              <a:rPr lang="en-US" sz="2800" dirty="0">
                <a:effectLst/>
              </a:rPr>
              <a:t> </a:t>
            </a:r>
            <a:r>
              <a:rPr lang="en-US" sz="2800" dirty="0" err="1">
                <a:effectLst/>
              </a:rPr>
              <a:t>bahan</a:t>
            </a:r>
            <a:r>
              <a:rPr lang="en-US" sz="2800" dirty="0">
                <a:effectLst/>
              </a:rPr>
              <a:t> </a:t>
            </a:r>
            <a:r>
              <a:rPr lang="en-US" sz="2800" dirty="0" err="1">
                <a:effectLst/>
              </a:rPr>
              <a:t>kering</a:t>
            </a:r>
            <a:r>
              <a:rPr lang="en-US" sz="2800" dirty="0">
                <a:effectLst/>
              </a:rPr>
              <a:t> </a:t>
            </a:r>
            <a:r>
              <a:rPr lang="en-US" sz="2800" dirty="0" err="1">
                <a:effectLst/>
              </a:rPr>
              <a:t>oleh</a:t>
            </a:r>
            <a:r>
              <a:rPr lang="en-US" sz="2800" dirty="0">
                <a:effectLst/>
              </a:rPr>
              <a:t> </a:t>
            </a:r>
            <a:r>
              <a:rPr lang="en-US" sz="2800" dirty="0" err="1">
                <a:effectLst/>
              </a:rPr>
              <a:t>respirasi</a:t>
            </a:r>
            <a:r>
              <a:rPr lang="en-US" sz="2800" dirty="0">
                <a:effectLst/>
              </a:rPr>
              <a:t>, </a:t>
            </a:r>
          </a:p>
          <a:p>
            <a:pPr lvl="1"/>
            <a:r>
              <a:rPr lang="en-US" sz="2800" dirty="0" err="1">
                <a:effectLst/>
              </a:rPr>
              <a:t>kelancaran</a:t>
            </a:r>
            <a:r>
              <a:rPr lang="en-US" sz="2800" dirty="0">
                <a:effectLst/>
              </a:rPr>
              <a:t> </a:t>
            </a:r>
            <a:r>
              <a:rPr lang="en-US" sz="2800" dirty="0" err="1">
                <a:effectLst/>
              </a:rPr>
              <a:t>translokasi</a:t>
            </a:r>
            <a:r>
              <a:rPr lang="en-US" sz="2800" dirty="0">
                <a:effectLst/>
              </a:rPr>
              <a:t> </a:t>
            </a:r>
            <a:r>
              <a:rPr lang="en-US" sz="2800" dirty="0" err="1">
                <a:effectLst/>
              </a:rPr>
              <a:t>fotosintat</a:t>
            </a:r>
            <a:r>
              <a:rPr lang="en-US" sz="2800" dirty="0">
                <a:effectLst/>
              </a:rPr>
              <a:t> </a:t>
            </a:r>
            <a:r>
              <a:rPr lang="en-US" sz="2800" dirty="0" err="1">
                <a:effectLst/>
              </a:rPr>
              <a:t>dan</a:t>
            </a:r>
            <a:r>
              <a:rPr lang="en-US" sz="2800" dirty="0">
                <a:effectLst/>
              </a:rPr>
              <a:t> </a:t>
            </a:r>
            <a:r>
              <a:rPr lang="en-US" sz="2800" dirty="0" err="1">
                <a:effectLst/>
              </a:rPr>
              <a:t>unsur</a:t>
            </a:r>
            <a:r>
              <a:rPr lang="en-US" sz="2800" dirty="0">
                <a:effectLst/>
              </a:rPr>
              <a:t> </a:t>
            </a:r>
            <a:r>
              <a:rPr lang="en-US" sz="2800" dirty="0" err="1">
                <a:effectLst/>
              </a:rPr>
              <a:t>hara</a:t>
            </a:r>
            <a:r>
              <a:rPr lang="en-US" sz="2800" dirty="0">
                <a:effectLst/>
              </a:rPr>
              <a:t> </a:t>
            </a:r>
            <a:r>
              <a:rPr lang="en-US" sz="2800" dirty="0" err="1">
                <a:effectLst/>
              </a:rPr>
              <a:t>ke</a:t>
            </a:r>
            <a:r>
              <a:rPr lang="en-US" sz="2800" dirty="0">
                <a:effectLst/>
              </a:rPr>
              <a:t> </a:t>
            </a:r>
            <a:r>
              <a:rPr lang="en-US" sz="2800" dirty="0" err="1">
                <a:effectLst/>
              </a:rPr>
              <a:t>bagian</a:t>
            </a:r>
            <a:r>
              <a:rPr lang="en-US" sz="2800" dirty="0">
                <a:effectLst/>
              </a:rPr>
              <a:t> sink. </a:t>
            </a:r>
          </a:p>
          <a:p>
            <a:pPr>
              <a:buFont typeface="Wingdings" pitchFamily="2" charset="2"/>
              <a:buNone/>
            </a:pPr>
            <a:endParaRPr lang="en-US" dirty="0">
              <a:effectLst/>
            </a:endParaRPr>
          </a:p>
        </p:txBody>
      </p:sp>
    </p:spTree>
    <p:extLst>
      <p:ext uri="{BB962C8B-B14F-4D97-AF65-F5344CB8AC3E}">
        <p14:creationId xmlns:p14="http://schemas.microsoft.com/office/powerpoint/2010/main" xmlns="" val="3883154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4294967295"/>
          </p:nvPr>
        </p:nvSpPr>
        <p:spPr>
          <a:xfrm>
            <a:off x="0" y="990600"/>
            <a:ext cx="8229600" cy="5140325"/>
          </a:xfrm>
        </p:spPr>
        <p:txBody>
          <a:bodyPr/>
          <a:lstStyle/>
          <a:p>
            <a:pPr marL="566738" indent="-566738">
              <a:lnSpc>
                <a:spcPct val="80000"/>
              </a:lnSpc>
              <a:spcAft>
                <a:spcPct val="25000"/>
              </a:spcAft>
            </a:pPr>
            <a:r>
              <a:rPr lang="en-US" sz="2800" dirty="0" err="1">
                <a:effectLst/>
              </a:rPr>
              <a:t>Bahan</a:t>
            </a:r>
            <a:r>
              <a:rPr lang="en-US" sz="2800" dirty="0">
                <a:effectLst/>
              </a:rPr>
              <a:t> yang </a:t>
            </a:r>
            <a:r>
              <a:rPr lang="en-US" sz="2800" dirty="0" err="1">
                <a:effectLst/>
              </a:rPr>
              <a:t>berfungsi</a:t>
            </a:r>
            <a:r>
              <a:rPr lang="en-US" sz="2800" dirty="0">
                <a:effectLst/>
              </a:rPr>
              <a:t> </a:t>
            </a:r>
            <a:r>
              <a:rPr lang="en-US" sz="2800" dirty="0" err="1">
                <a:effectLst/>
              </a:rPr>
              <a:t>sebagai</a:t>
            </a:r>
            <a:r>
              <a:rPr lang="en-US" sz="2800" dirty="0">
                <a:effectLst/>
              </a:rPr>
              <a:t> </a:t>
            </a:r>
            <a:r>
              <a:rPr lang="en-US" sz="2800" dirty="0" err="1">
                <a:effectLst/>
              </a:rPr>
              <a:t>transpor</a:t>
            </a:r>
            <a:r>
              <a:rPr lang="en-US" sz="2800" dirty="0">
                <a:effectLst/>
              </a:rPr>
              <a:t> </a:t>
            </a:r>
            <a:r>
              <a:rPr lang="en-US" sz="2800" dirty="0" err="1">
                <a:effectLst/>
              </a:rPr>
              <a:t>zat-zat</a:t>
            </a:r>
            <a:r>
              <a:rPr lang="en-US" sz="2800" dirty="0">
                <a:effectLst/>
              </a:rPr>
              <a:t> (</a:t>
            </a:r>
            <a:r>
              <a:rPr lang="en-US" sz="2800" dirty="0" err="1">
                <a:effectLst/>
              </a:rPr>
              <a:t>fotosintat</a:t>
            </a:r>
            <a:r>
              <a:rPr lang="en-US" sz="2800" dirty="0">
                <a:effectLst/>
              </a:rPr>
              <a:t> </a:t>
            </a:r>
            <a:r>
              <a:rPr lang="en-US" sz="2800" dirty="0" err="1">
                <a:effectLst/>
              </a:rPr>
              <a:t>dan</a:t>
            </a:r>
            <a:r>
              <a:rPr lang="en-US" sz="2800" dirty="0">
                <a:effectLst/>
              </a:rPr>
              <a:t> </a:t>
            </a:r>
            <a:r>
              <a:rPr lang="en-US" sz="2800" dirty="0" err="1">
                <a:effectLst/>
              </a:rPr>
              <a:t>unsur</a:t>
            </a:r>
            <a:r>
              <a:rPr lang="en-US" sz="2800" dirty="0">
                <a:effectLst/>
              </a:rPr>
              <a:t> </a:t>
            </a:r>
            <a:r>
              <a:rPr lang="en-US" sz="2800" dirty="0" err="1">
                <a:effectLst/>
              </a:rPr>
              <a:t>hara</a:t>
            </a:r>
            <a:r>
              <a:rPr lang="en-US" sz="2800" dirty="0">
                <a:effectLst/>
              </a:rPr>
              <a:t>) </a:t>
            </a:r>
            <a:r>
              <a:rPr lang="en-US" sz="2800" dirty="0" err="1">
                <a:effectLst/>
              </a:rPr>
              <a:t>dari</a:t>
            </a:r>
            <a:r>
              <a:rPr lang="en-US" sz="2800" dirty="0">
                <a:effectLst/>
              </a:rPr>
              <a:t> </a:t>
            </a:r>
            <a:r>
              <a:rPr lang="en-US" sz="2800" dirty="0" err="1">
                <a:effectLst/>
              </a:rPr>
              <a:t>sel</a:t>
            </a:r>
            <a:r>
              <a:rPr lang="en-US" sz="2800" dirty="0">
                <a:effectLst/>
              </a:rPr>
              <a:t> </a:t>
            </a:r>
            <a:r>
              <a:rPr lang="en-US" sz="2800" dirty="0" err="1">
                <a:effectLst/>
              </a:rPr>
              <a:t>ke</a:t>
            </a:r>
            <a:r>
              <a:rPr lang="en-US" sz="2800" dirty="0">
                <a:effectLst/>
              </a:rPr>
              <a:t> </a:t>
            </a:r>
            <a:r>
              <a:rPr lang="en-US" sz="2800" dirty="0" err="1">
                <a:effectLst/>
              </a:rPr>
              <a:t>sel</a:t>
            </a:r>
            <a:r>
              <a:rPr lang="en-US" sz="2800" dirty="0">
                <a:effectLst/>
              </a:rPr>
              <a:t> </a:t>
            </a:r>
            <a:r>
              <a:rPr lang="en-US" sz="2800" dirty="0" err="1">
                <a:effectLst/>
              </a:rPr>
              <a:t>dan</a:t>
            </a:r>
            <a:r>
              <a:rPr lang="en-US" sz="2800" dirty="0">
                <a:effectLst/>
              </a:rPr>
              <a:t> </a:t>
            </a:r>
            <a:r>
              <a:rPr lang="en-US" sz="2800" dirty="0" err="1">
                <a:effectLst/>
              </a:rPr>
              <a:t>dari</a:t>
            </a:r>
            <a:r>
              <a:rPr lang="en-US" sz="2800" dirty="0">
                <a:effectLst/>
              </a:rPr>
              <a:t> organ </a:t>
            </a:r>
            <a:r>
              <a:rPr lang="en-US" sz="2800" dirty="0" err="1">
                <a:effectLst/>
              </a:rPr>
              <a:t>ke</a:t>
            </a:r>
            <a:r>
              <a:rPr lang="en-US" sz="2800" dirty="0">
                <a:effectLst/>
              </a:rPr>
              <a:t> organ </a:t>
            </a:r>
            <a:r>
              <a:rPr lang="en-US" sz="2800" dirty="0" err="1">
                <a:effectLst/>
              </a:rPr>
              <a:t>adalah</a:t>
            </a:r>
            <a:r>
              <a:rPr lang="en-US" sz="2800" dirty="0">
                <a:effectLst/>
              </a:rPr>
              <a:t> air.</a:t>
            </a:r>
          </a:p>
          <a:p>
            <a:pPr marL="566738" indent="-566738">
              <a:lnSpc>
                <a:spcPct val="80000"/>
              </a:lnSpc>
              <a:spcAft>
                <a:spcPct val="25000"/>
              </a:spcAft>
            </a:pPr>
            <a:r>
              <a:rPr lang="en-US" sz="2800" dirty="0" err="1">
                <a:effectLst/>
              </a:rPr>
              <a:t>Translokasi</a:t>
            </a:r>
            <a:r>
              <a:rPr lang="en-US" sz="2800" dirty="0">
                <a:effectLst/>
              </a:rPr>
              <a:t> </a:t>
            </a:r>
            <a:r>
              <a:rPr lang="en-US" sz="2800" dirty="0" err="1">
                <a:effectLst/>
              </a:rPr>
              <a:t>melalui</a:t>
            </a:r>
            <a:r>
              <a:rPr lang="en-US" sz="2800" dirty="0">
                <a:effectLst/>
              </a:rPr>
              <a:t> xylem </a:t>
            </a:r>
            <a:r>
              <a:rPr lang="en-US" sz="2800" dirty="0" err="1">
                <a:effectLst/>
              </a:rPr>
              <a:t>berupa</a:t>
            </a:r>
            <a:r>
              <a:rPr lang="en-US" sz="2800" dirty="0">
                <a:effectLst/>
              </a:rPr>
              <a:t> </a:t>
            </a:r>
            <a:r>
              <a:rPr lang="en-US" sz="2800" dirty="0" err="1">
                <a:effectLst/>
              </a:rPr>
              <a:t>unsur</a:t>
            </a:r>
            <a:r>
              <a:rPr lang="en-US" sz="2800" dirty="0">
                <a:effectLst/>
              </a:rPr>
              <a:t> </a:t>
            </a:r>
            <a:r>
              <a:rPr lang="en-US" sz="2800" dirty="0" err="1">
                <a:effectLst/>
              </a:rPr>
              <a:t>hara</a:t>
            </a:r>
            <a:r>
              <a:rPr lang="en-US" sz="2800" dirty="0">
                <a:effectLst/>
              </a:rPr>
              <a:t> yang </a:t>
            </a:r>
            <a:r>
              <a:rPr lang="en-US" sz="2800" dirty="0" err="1">
                <a:effectLst/>
              </a:rPr>
              <a:t>dimulai</a:t>
            </a:r>
            <a:r>
              <a:rPr lang="en-US" sz="2800" dirty="0">
                <a:effectLst/>
              </a:rPr>
              <a:t> </a:t>
            </a:r>
            <a:r>
              <a:rPr lang="en-US" sz="2800" dirty="0" err="1">
                <a:effectLst/>
              </a:rPr>
              <a:t>dari</a:t>
            </a:r>
            <a:r>
              <a:rPr lang="en-US" sz="2800" dirty="0">
                <a:effectLst/>
              </a:rPr>
              <a:t> </a:t>
            </a:r>
            <a:r>
              <a:rPr lang="en-US" sz="2800" dirty="0" err="1">
                <a:effectLst/>
              </a:rPr>
              <a:t>akar</a:t>
            </a:r>
            <a:r>
              <a:rPr lang="en-US" sz="2800" dirty="0">
                <a:effectLst/>
              </a:rPr>
              <a:t> </a:t>
            </a:r>
            <a:r>
              <a:rPr lang="en-US" sz="2800" dirty="0" err="1">
                <a:effectLst/>
              </a:rPr>
              <a:t>terus</a:t>
            </a:r>
            <a:r>
              <a:rPr lang="en-US" sz="2800" dirty="0">
                <a:effectLst/>
              </a:rPr>
              <a:t> </a:t>
            </a:r>
            <a:r>
              <a:rPr lang="en-US" sz="2800" dirty="0" err="1">
                <a:effectLst/>
              </a:rPr>
              <a:t>ke</a:t>
            </a:r>
            <a:r>
              <a:rPr lang="en-US" sz="2800" dirty="0">
                <a:effectLst/>
              </a:rPr>
              <a:t> organ-organ, </a:t>
            </a:r>
            <a:r>
              <a:rPr lang="en-US" sz="2800" dirty="0" err="1">
                <a:effectLst/>
              </a:rPr>
              <a:t>seperti</a:t>
            </a:r>
            <a:r>
              <a:rPr lang="en-US" sz="2800" dirty="0">
                <a:effectLst/>
              </a:rPr>
              <a:t> </a:t>
            </a:r>
            <a:r>
              <a:rPr lang="en-US" sz="2800" dirty="0" err="1">
                <a:effectLst/>
              </a:rPr>
              <a:t>daun</a:t>
            </a:r>
            <a:r>
              <a:rPr lang="en-US" sz="2800" dirty="0">
                <a:effectLst/>
              </a:rPr>
              <a:t> </a:t>
            </a:r>
            <a:r>
              <a:rPr lang="en-US" sz="2800" dirty="0" err="1">
                <a:effectLst/>
              </a:rPr>
              <a:t>untuk</a:t>
            </a:r>
            <a:r>
              <a:rPr lang="en-US" sz="2800" dirty="0">
                <a:effectLst/>
              </a:rPr>
              <a:t> </a:t>
            </a:r>
            <a:r>
              <a:rPr lang="en-US" sz="2800" dirty="0" err="1">
                <a:effectLst/>
              </a:rPr>
              <a:t>diproses</a:t>
            </a:r>
            <a:r>
              <a:rPr lang="en-US" sz="2800" dirty="0">
                <a:effectLst/>
              </a:rPr>
              <a:t> </a:t>
            </a:r>
            <a:r>
              <a:rPr lang="en-US" sz="2800" dirty="0" err="1">
                <a:effectLst/>
              </a:rPr>
              <a:t>dengan</a:t>
            </a:r>
            <a:r>
              <a:rPr lang="en-US" sz="2800" dirty="0">
                <a:effectLst/>
              </a:rPr>
              <a:t> </a:t>
            </a:r>
            <a:r>
              <a:rPr lang="en-US" sz="2800" dirty="0" err="1">
                <a:effectLst/>
              </a:rPr>
              <a:t>kegiatan</a:t>
            </a:r>
            <a:r>
              <a:rPr lang="en-US" sz="2800" dirty="0">
                <a:effectLst/>
              </a:rPr>
              <a:t> </a:t>
            </a:r>
            <a:r>
              <a:rPr lang="en-US" sz="2800" dirty="0" err="1">
                <a:effectLst/>
              </a:rPr>
              <a:t>fotosintesa</a:t>
            </a:r>
            <a:r>
              <a:rPr lang="en-US" sz="2800" dirty="0">
                <a:effectLst/>
              </a:rPr>
              <a:t>. </a:t>
            </a:r>
          </a:p>
          <a:p>
            <a:pPr marL="566738" indent="-566738">
              <a:lnSpc>
                <a:spcPct val="80000"/>
              </a:lnSpc>
              <a:spcAft>
                <a:spcPct val="25000"/>
              </a:spcAft>
            </a:pPr>
            <a:r>
              <a:rPr lang="en-US" sz="2800" dirty="0" err="1">
                <a:effectLst/>
              </a:rPr>
              <a:t>Fotosintat</a:t>
            </a:r>
            <a:r>
              <a:rPr lang="en-US" sz="2800" dirty="0">
                <a:effectLst/>
              </a:rPr>
              <a:t> yang </a:t>
            </a:r>
            <a:r>
              <a:rPr lang="en-US" sz="2800" dirty="0" err="1">
                <a:effectLst/>
              </a:rPr>
              <a:t>merupakan</a:t>
            </a:r>
            <a:r>
              <a:rPr lang="en-US" sz="2800" dirty="0">
                <a:effectLst/>
              </a:rPr>
              <a:t> </a:t>
            </a:r>
            <a:r>
              <a:rPr lang="en-US" sz="2800" dirty="0" err="1">
                <a:effectLst/>
              </a:rPr>
              <a:t>hasil</a:t>
            </a:r>
            <a:r>
              <a:rPr lang="en-US" sz="2800" dirty="0">
                <a:effectLst/>
              </a:rPr>
              <a:t> </a:t>
            </a:r>
            <a:r>
              <a:rPr lang="en-US" sz="2800" dirty="0" err="1">
                <a:effectLst/>
              </a:rPr>
              <a:t>fotosintesa</a:t>
            </a:r>
            <a:r>
              <a:rPr lang="en-US" sz="2800" dirty="0">
                <a:effectLst/>
              </a:rPr>
              <a:t> </a:t>
            </a:r>
            <a:r>
              <a:rPr lang="en-US" sz="2800" dirty="0" err="1">
                <a:effectLst/>
              </a:rPr>
              <a:t>ditranslokasi</a:t>
            </a:r>
            <a:r>
              <a:rPr lang="en-US" sz="2800" dirty="0">
                <a:effectLst/>
              </a:rPr>
              <a:t> </a:t>
            </a:r>
            <a:r>
              <a:rPr lang="en-US" sz="2800" dirty="0" err="1">
                <a:effectLst/>
              </a:rPr>
              <a:t>melalui</a:t>
            </a:r>
            <a:r>
              <a:rPr lang="en-US" sz="2800" dirty="0">
                <a:effectLst/>
              </a:rPr>
              <a:t> phloem </a:t>
            </a:r>
            <a:r>
              <a:rPr lang="en-US" sz="2800" dirty="0" err="1">
                <a:effectLst/>
              </a:rPr>
              <a:t>ke</a:t>
            </a:r>
            <a:r>
              <a:rPr lang="en-US" sz="2800" dirty="0">
                <a:effectLst/>
              </a:rPr>
              <a:t> sink (</a:t>
            </a:r>
            <a:r>
              <a:rPr lang="en-US" sz="2800" dirty="0" err="1">
                <a:effectLst/>
              </a:rPr>
              <a:t>buah,biji</a:t>
            </a:r>
            <a:r>
              <a:rPr lang="en-US" sz="2800" dirty="0">
                <a:effectLst/>
              </a:rPr>
              <a:t> </a:t>
            </a:r>
            <a:r>
              <a:rPr lang="en-US" sz="2800" dirty="0" err="1">
                <a:effectLst/>
              </a:rPr>
              <a:t>atau</a:t>
            </a:r>
            <a:r>
              <a:rPr lang="en-US" sz="2800" dirty="0">
                <a:effectLst/>
              </a:rPr>
              <a:t> </a:t>
            </a:r>
            <a:r>
              <a:rPr lang="en-US" sz="2800" dirty="0" err="1">
                <a:effectLst/>
              </a:rPr>
              <a:t>umbi</a:t>
            </a:r>
            <a:r>
              <a:rPr lang="en-US" sz="2800" dirty="0">
                <a:effectLst/>
              </a:rPr>
              <a:t>) </a:t>
            </a:r>
            <a:r>
              <a:rPr lang="en-US" sz="2800" dirty="0" err="1">
                <a:effectLst/>
              </a:rPr>
              <a:t>ataupun</a:t>
            </a:r>
            <a:r>
              <a:rPr lang="en-US" sz="2800" dirty="0">
                <a:effectLst/>
              </a:rPr>
              <a:t> </a:t>
            </a:r>
            <a:r>
              <a:rPr lang="en-US" sz="2800" dirty="0" err="1">
                <a:effectLst/>
              </a:rPr>
              <a:t>sebelumnya</a:t>
            </a:r>
            <a:r>
              <a:rPr lang="en-US" sz="2800" dirty="0">
                <a:effectLst/>
              </a:rPr>
              <a:t> </a:t>
            </a:r>
            <a:r>
              <a:rPr lang="en-US" sz="2800" dirty="0" err="1">
                <a:effectLst/>
              </a:rPr>
              <a:t>ke</a:t>
            </a:r>
            <a:r>
              <a:rPr lang="en-US" sz="2800" dirty="0">
                <a:effectLst/>
              </a:rPr>
              <a:t> </a:t>
            </a:r>
            <a:r>
              <a:rPr lang="en-US" sz="2800" dirty="0" err="1">
                <a:effectLst/>
              </a:rPr>
              <a:t>batang</a:t>
            </a:r>
            <a:r>
              <a:rPr lang="en-US" sz="2800" dirty="0">
                <a:effectLst/>
              </a:rPr>
              <a:t>(sink </a:t>
            </a:r>
            <a:r>
              <a:rPr lang="en-US" sz="2800" dirty="0" err="1">
                <a:effectLst/>
              </a:rPr>
              <a:t>sementara</a:t>
            </a:r>
            <a:r>
              <a:rPr lang="en-US" sz="2800" dirty="0">
                <a:effectLst/>
              </a:rPr>
              <a:t>), </a:t>
            </a:r>
            <a:r>
              <a:rPr lang="en-US" sz="2800" dirty="0" err="1">
                <a:effectLst/>
              </a:rPr>
              <a:t>bagi</a:t>
            </a:r>
            <a:r>
              <a:rPr lang="en-US" sz="2800" dirty="0">
                <a:effectLst/>
              </a:rPr>
              <a:t> </a:t>
            </a:r>
            <a:r>
              <a:rPr lang="en-US" sz="2800" dirty="0" err="1">
                <a:effectLst/>
              </a:rPr>
              <a:t>tanaman</a:t>
            </a:r>
            <a:r>
              <a:rPr lang="en-US" sz="2800" dirty="0">
                <a:effectLst/>
              </a:rPr>
              <a:t> yang </a:t>
            </a:r>
            <a:r>
              <a:rPr lang="en-US" sz="2800" dirty="0" err="1">
                <a:effectLst/>
              </a:rPr>
              <a:t>menumpukkan</a:t>
            </a:r>
            <a:r>
              <a:rPr lang="en-US" sz="2800" dirty="0">
                <a:effectLst/>
              </a:rPr>
              <a:t> </a:t>
            </a:r>
            <a:r>
              <a:rPr lang="en-US" sz="2800" dirty="0" err="1">
                <a:effectLst/>
              </a:rPr>
              <a:t>fotosintatnya</a:t>
            </a:r>
            <a:r>
              <a:rPr lang="en-US" sz="2800" dirty="0">
                <a:effectLst/>
              </a:rPr>
              <a:t> di </a:t>
            </a:r>
            <a:r>
              <a:rPr lang="en-US" sz="2800" dirty="0" err="1">
                <a:effectLst/>
              </a:rPr>
              <a:t>batang</a:t>
            </a:r>
            <a:r>
              <a:rPr lang="en-US" sz="2800" dirty="0">
                <a:effectLst/>
              </a:rPr>
              <a:t>, </a:t>
            </a:r>
            <a:r>
              <a:rPr lang="en-US" sz="2800" dirty="0" err="1">
                <a:effectLst/>
              </a:rPr>
              <a:t>seperti</a:t>
            </a:r>
            <a:r>
              <a:rPr lang="en-US" sz="2800" dirty="0">
                <a:effectLst/>
              </a:rPr>
              <a:t> </a:t>
            </a:r>
            <a:r>
              <a:rPr lang="en-US" sz="2800" dirty="0" err="1">
                <a:effectLst/>
              </a:rPr>
              <a:t>tebu</a:t>
            </a:r>
            <a:r>
              <a:rPr lang="en-US" sz="2800" dirty="0">
                <a:effectLst/>
              </a:rPr>
              <a:t>.</a:t>
            </a:r>
          </a:p>
        </p:txBody>
      </p:sp>
    </p:spTree>
    <p:extLst>
      <p:ext uri="{BB962C8B-B14F-4D97-AF65-F5344CB8AC3E}">
        <p14:creationId xmlns:p14="http://schemas.microsoft.com/office/powerpoint/2010/main" xmlns="" val="3867434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spcBef>
                <a:spcPts val="2400"/>
              </a:spcBef>
            </a:pPr>
            <a:r>
              <a:rPr lang="en-US" dirty="0" err="1"/>
              <a:t>Arti</a:t>
            </a:r>
            <a:r>
              <a:rPr lang="en-US" dirty="0"/>
              <a:t> </a:t>
            </a:r>
            <a:r>
              <a:rPr lang="en-US" dirty="0" err="1"/>
              <a:t>strategis</a:t>
            </a:r>
            <a:r>
              <a:rPr lang="en-US" dirty="0"/>
              <a:t> air </a:t>
            </a:r>
            <a:r>
              <a:rPr lang="en-US" dirty="0" err="1"/>
              <a:t>bagi</a:t>
            </a:r>
            <a:r>
              <a:rPr lang="en-US" dirty="0"/>
              <a:t> </a:t>
            </a:r>
            <a:r>
              <a:rPr lang="en-US" dirty="0" err="1"/>
              <a:t>kehidupan</a:t>
            </a:r>
            <a:r>
              <a:rPr lang="en-US" dirty="0"/>
              <a:t> </a:t>
            </a:r>
            <a:r>
              <a:rPr lang="en-US" dirty="0" err="1"/>
              <a:t>tanaman</a:t>
            </a:r>
            <a:endParaRPr lang="en-US" dirty="0"/>
          </a:p>
          <a:p>
            <a:pPr lvl="0">
              <a:spcBef>
                <a:spcPts val="2400"/>
              </a:spcBef>
            </a:pPr>
            <a:r>
              <a:rPr lang="en-US" dirty="0" err="1"/>
              <a:t>Macam-macam</a:t>
            </a:r>
            <a:r>
              <a:rPr lang="en-US" dirty="0"/>
              <a:t> air yang </a:t>
            </a:r>
            <a:r>
              <a:rPr lang="en-US" dirty="0" err="1"/>
              <a:t>berpengaruh</a:t>
            </a:r>
            <a:r>
              <a:rPr lang="en-US" dirty="0"/>
              <a:t> </a:t>
            </a:r>
            <a:r>
              <a:rPr lang="en-US" dirty="0" err="1"/>
              <a:t>pada</a:t>
            </a:r>
            <a:r>
              <a:rPr lang="en-US" dirty="0"/>
              <a:t> </a:t>
            </a:r>
            <a:r>
              <a:rPr lang="en-US" dirty="0" err="1"/>
              <a:t>tanaman</a:t>
            </a:r>
            <a:endParaRPr lang="en-US" dirty="0"/>
          </a:p>
          <a:p>
            <a:pPr lvl="0">
              <a:spcBef>
                <a:spcPts val="2400"/>
              </a:spcBef>
            </a:pPr>
            <a:r>
              <a:rPr lang="en-US" dirty="0"/>
              <a:t>Air yang ideal </a:t>
            </a:r>
            <a:r>
              <a:rPr lang="en-US" dirty="0" err="1"/>
              <a:t>untuk</a:t>
            </a:r>
            <a:r>
              <a:rPr lang="en-US" dirty="0"/>
              <a:t> </a:t>
            </a:r>
            <a:r>
              <a:rPr lang="en-US" dirty="0" err="1"/>
              <a:t>tanaman</a:t>
            </a:r>
            <a:endParaRPr lang="en-US" dirty="0"/>
          </a:p>
          <a:p>
            <a:pPr>
              <a:spcBef>
                <a:spcPts val="2400"/>
              </a:spcBef>
            </a:pPr>
            <a:r>
              <a:rPr lang="en-US" dirty="0" err="1"/>
              <a:t>Mekanisme</a:t>
            </a:r>
            <a:r>
              <a:rPr lang="en-US" dirty="0"/>
              <a:t> </a:t>
            </a:r>
            <a:r>
              <a:rPr lang="en-US" dirty="0" err="1"/>
              <a:t>penyerapan</a:t>
            </a:r>
            <a:r>
              <a:rPr lang="en-US" dirty="0"/>
              <a:t> air </a:t>
            </a:r>
            <a:r>
              <a:rPr lang="en-US" dirty="0" err="1"/>
              <a:t>oleh</a:t>
            </a:r>
            <a:r>
              <a:rPr lang="en-US" dirty="0"/>
              <a:t> </a:t>
            </a:r>
            <a:r>
              <a:rPr lang="en-US" dirty="0" err="1" smtClean="0"/>
              <a:t>tanaman</a:t>
            </a:r>
            <a:endParaRPr lang="en-US" dirty="0" smtClean="0"/>
          </a:p>
          <a:p>
            <a:pPr>
              <a:spcBef>
                <a:spcPts val="2400"/>
              </a:spcBef>
              <a:buNone/>
            </a:pPr>
            <a:endParaRPr lang="en-US" dirty="0" smtClean="0"/>
          </a:p>
          <a:p>
            <a:pPr>
              <a:spcBef>
                <a:spcPts val="2400"/>
              </a:spcBef>
              <a:buNone/>
            </a:pPr>
            <a:r>
              <a:rPr lang="en-US" dirty="0" err="1" smtClean="0"/>
              <a:t>Irigasi</a:t>
            </a:r>
            <a:r>
              <a:rPr lang="en-US" dirty="0" smtClean="0"/>
              <a:t> ….</a:t>
            </a:r>
            <a:r>
              <a:rPr lang="en-US" dirty="0" err="1" smtClean="0"/>
              <a:t>drainase</a:t>
            </a:r>
            <a:r>
              <a:rPr lang="en-US" dirty="0" smtClean="0"/>
              <a:t> …..</a:t>
            </a:r>
            <a:r>
              <a:rPr lang="en-US" dirty="0" err="1" smtClean="0"/>
              <a:t>syarat</a:t>
            </a:r>
            <a:r>
              <a:rPr lang="en-US" dirty="0" smtClean="0"/>
              <a:t> air </a:t>
            </a:r>
            <a:r>
              <a:rPr lang="en-US" dirty="0" err="1" smtClean="0"/>
              <a:t>untuk</a:t>
            </a:r>
            <a:r>
              <a:rPr lang="en-US" dirty="0" smtClean="0"/>
              <a:t>  </a:t>
            </a:r>
            <a:r>
              <a:rPr lang="en-US" dirty="0" err="1" smtClean="0"/>
              <a:t>irigasi</a:t>
            </a:r>
            <a:r>
              <a:rPr lang="en-US" dirty="0" smtClean="0"/>
              <a:t> (</a:t>
            </a:r>
            <a:r>
              <a:rPr lang="en-US" dirty="0" err="1" smtClean="0"/>
              <a:t>soal</a:t>
            </a:r>
            <a:r>
              <a:rPr lang="en-US" dirty="0" smtClean="0"/>
              <a:t> </a:t>
            </a:r>
            <a:r>
              <a:rPr lang="en-US" dirty="0" err="1" smtClean="0"/>
              <a:t>pakmarwoto</a:t>
            </a:r>
            <a:r>
              <a:rPr lang="en-US" smtClean="0"/>
              <a:t>)</a:t>
            </a:r>
            <a:endParaRPr lang="en-US" dirty="0" smtClean="0"/>
          </a:p>
          <a:p>
            <a:pPr>
              <a:spcBef>
                <a:spcPts val="2400"/>
              </a:spcBef>
              <a:buNone/>
            </a:pPr>
            <a:endParaRPr lang="en-US" dirty="0"/>
          </a:p>
        </p:txBody>
      </p:sp>
      <p:sp>
        <p:nvSpPr>
          <p:cNvPr id="2" name="Title 1"/>
          <p:cNvSpPr>
            <a:spLocks noGrp="1"/>
          </p:cNvSpPr>
          <p:nvPr>
            <p:ph type="title"/>
          </p:nvPr>
        </p:nvSpPr>
        <p:spPr/>
        <p:txBody>
          <a:bodyPr/>
          <a:lstStyle/>
          <a:p>
            <a:r>
              <a:rPr lang="en-US" dirty="0" err="1" smtClean="0"/>
              <a:t>Pokok</a:t>
            </a:r>
            <a:r>
              <a:rPr lang="en-US" dirty="0" smtClean="0"/>
              <a:t> </a:t>
            </a:r>
            <a:r>
              <a:rPr lang="en-US" dirty="0" err="1" smtClean="0"/>
              <a:t>Bahasan</a:t>
            </a:r>
            <a:endParaRPr lang="en-US" dirty="0"/>
          </a:p>
        </p:txBody>
      </p:sp>
    </p:spTree>
    <p:extLst>
      <p:ext uri="{BB962C8B-B14F-4D97-AF65-F5344CB8AC3E}">
        <p14:creationId xmlns:p14="http://schemas.microsoft.com/office/powerpoint/2010/main" xmlns="" val="4164864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4294967295"/>
          </p:nvPr>
        </p:nvSpPr>
        <p:spPr>
          <a:xfrm>
            <a:off x="0" y="990600"/>
            <a:ext cx="8229600" cy="5140325"/>
          </a:xfrm>
        </p:spPr>
        <p:txBody>
          <a:bodyPr/>
          <a:lstStyle/>
          <a:p>
            <a:pPr marL="623888" indent="-623888">
              <a:spcAft>
                <a:spcPct val="25000"/>
              </a:spcAft>
            </a:pPr>
            <a:r>
              <a:rPr lang="en-US" dirty="0">
                <a:effectLst/>
              </a:rPr>
              <a:t>Stress air </a:t>
            </a:r>
            <a:r>
              <a:rPr lang="en-US" dirty="0" err="1">
                <a:effectLst/>
              </a:rPr>
              <a:t>mempengaruhi</a:t>
            </a:r>
            <a:r>
              <a:rPr lang="en-US" dirty="0">
                <a:effectLst/>
              </a:rPr>
              <a:t> </a:t>
            </a:r>
            <a:r>
              <a:rPr lang="en-US" dirty="0" err="1">
                <a:effectLst/>
              </a:rPr>
              <a:t>terhambatnya</a:t>
            </a:r>
            <a:r>
              <a:rPr lang="en-US" dirty="0">
                <a:effectLst/>
              </a:rPr>
              <a:t> proses </a:t>
            </a:r>
            <a:r>
              <a:rPr lang="en-US" dirty="0" err="1">
                <a:effectLst/>
              </a:rPr>
              <a:t>translokasi</a:t>
            </a:r>
            <a:r>
              <a:rPr lang="en-US" dirty="0">
                <a:effectLst/>
              </a:rPr>
              <a:t>.</a:t>
            </a:r>
          </a:p>
          <a:p>
            <a:pPr marL="623888" indent="-623888">
              <a:spcAft>
                <a:spcPct val="25000"/>
              </a:spcAft>
            </a:pPr>
            <a:r>
              <a:rPr lang="en-US" dirty="0" err="1">
                <a:effectLst/>
              </a:rPr>
              <a:t>Pengaruh</a:t>
            </a:r>
            <a:r>
              <a:rPr lang="en-US" dirty="0">
                <a:effectLst/>
              </a:rPr>
              <a:t>  </a:t>
            </a:r>
            <a:r>
              <a:rPr lang="en-US" dirty="0" err="1">
                <a:effectLst/>
              </a:rPr>
              <a:t>tidak</a:t>
            </a:r>
            <a:r>
              <a:rPr lang="en-US" dirty="0">
                <a:effectLst/>
              </a:rPr>
              <a:t> </a:t>
            </a:r>
            <a:r>
              <a:rPr lang="en-US" dirty="0" err="1">
                <a:effectLst/>
              </a:rPr>
              <a:t>langsung</a:t>
            </a:r>
            <a:r>
              <a:rPr lang="en-US" dirty="0">
                <a:effectLst/>
              </a:rPr>
              <a:t> </a:t>
            </a:r>
            <a:r>
              <a:rPr lang="en-US" dirty="0" err="1">
                <a:effectLst/>
              </a:rPr>
              <a:t>terhadap</a:t>
            </a:r>
            <a:r>
              <a:rPr lang="en-US" dirty="0">
                <a:effectLst/>
              </a:rPr>
              <a:t> </a:t>
            </a:r>
            <a:r>
              <a:rPr lang="en-US" dirty="0" err="1">
                <a:effectLst/>
              </a:rPr>
              <a:t>produksi</a:t>
            </a:r>
            <a:r>
              <a:rPr lang="en-US" dirty="0">
                <a:effectLst/>
              </a:rPr>
              <a:t> </a:t>
            </a:r>
            <a:r>
              <a:rPr lang="en-US" dirty="0" err="1">
                <a:effectLst/>
              </a:rPr>
              <a:t>adalah</a:t>
            </a:r>
            <a:r>
              <a:rPr lang="en-US" dirty="0">
                <a:effectLst/>
              </a:rPr>
              <a:t> </a:t>
            </a:r>
            <a:r>
              <a:rPr lang="en-US" dirty="0" err="1">
                <a:effectLst/>
              </a:rPr>
              <a:t>berkurangnya</a:t>
            </a:r>
            <a:r>
              <a:rPr lang="en-US" dirty="0">
                <a:effectLst/>
              </a:rPr>
              <a:t> </a:t>
            </a:r>
            <a:r>
              <a:rPr lang="en-US" dirty="0" err="1">
                <a:effectLst/>
              </a:rPr>
              <a:t>penyerapan</a:t>
            </a:r>
            <a:r>
              <a:rPr lang="en-US" dirty="0">
                <a:effectLst/>
              </a:rPr>
              <a:t> </a:t>
            </a:r>
            <a:r>
              <a:rPr lang="en-US" dirty="0" err="1">
                <a:effectLst/>
              </a:rPr>
              <a:t>hara</a:t>
            </a:r>
            <a:r>
              <a:rPr lang="en-US" dirty="0">
                <a:effectLst/>
              </a:rPr>
              <a:t> </a:t>
            </a:r>
            <a:r>
              <a:rPr lang="en-US" dirty="0" err="1">
                <a:effectLst/>
              </a:rPr>
              <a:t>dari</a:t>
            </a:r>
            <a:r>
              <a:rPr lang="en-US" dirty="0">
                <a:effectLst/>
              </a:rPr>
              <a:t> </a:t>
            </a:r>
            <a:r>
              <a:rPr lang="en-US" dirty="0" err="1">
                <a:effectLst/>
              </a:rPr>
              <a:t>tanah</a:t>
            </a:r>
            <a:r>
              <a:rPr lang="en-US" dirty="0">
                <a:effectLst/>
              </a:rPr>
              <a:t>.  </a:t>
            </a:r>
          </a:p>
          <a:p>
            <a:pPr marL="623888" indent="-623888">
              <a:spcAft>
                <a:spcPct val="25000"/>
              </a:spcAft>
            </a:pPr>
            <a:r>
              <a:rPr lang="en-US" dirty="0" err="1">
                <a:effectLst/>
              </a:rPr>
              <a:t>Adanya</a:t>
            </a:r>
            <a:r>
              <a:rPr lang="en-US" dirty="0">
                <a:effectLst/>
              </a:rPr>
              <a:t> stress air </a:t>
            </a:r>
            <a:r>
              <a:rPr lang="en-US" dirty="0" err="1">
                <a:effectLst/>
              </a:rPr>
              <a:t>setelah</a:t>
            </a:r>
            <a:r>
              <a:rPr lang="en-US" dirty="0">
                <a:effectLst/>
              </a:rPr>
              <a:t> </a:t>
            </a:r>
            <a:r>
              <a:rPr lang="en-US" dirty="0" err="1">
                <a:effectLst/>
              </a:rPr>
              <a:t>pemupukan</a:t>
            </a:r>
            <a:r>
              <a:rPr lang="en-US" dirty="0">
                <a:effectLst/>
              </a:rPr>
              <a:t> nitrogen </a:t>
            </a:r>
            <a:r>
              <a:rPr lang="en-US" dirty="0" err="1">
                <a:effectLst/>
              </a:rPr>
              <a:t>menyebabkan</a:t>
            </a:r>
            <a:r>
              <a:rPr lang="en-US" dirty="0">
                <a:effectLst/>
              </a:rPr>
              <a:t> </a:t>
            </a:r>
            <a:r>
              <a:rPr lang="en-US" dirty="0" err="1">
                <a:effectLst/>
              </a:rPr>
              <a:t>kandungan</a:t>
            </a:r>
            <a:r>
              <a:rPr lang="en-US" dirty="0">
                <a:effectLst/>
              </a:rPr>
              <a:t> N </a:t>
            </a:r>
            <a:r>
              <a:rPr lang="en-US" dirty="0" err="1">
                <a:effectLst/>
              </a:rPr>
              <a:t>daun</a:t>
            </a:r>
            <a:r>
              <a:rPr lang="en-US" dirty="0">
                <a:effectLst/>
              </a:rPr>
              <a:t> (</a:t>
            </a:r>
            <a:r>
              <a:rPr lang="en-US" dirty="0" err="1">
                <a:effectLst/>
              </a:rPr>
              <a:t>komponen</a:t>
            </a:r>
            <a:r>
              <a:rPr lang="en-US" dirty="0">
                <a:effectLst/>
              </a:rPr>
              <a:t> </a:t>
            </a:r>
            <a:r>
              <a:rPr lang="en-US" dirty="0" err="1">
                <a:effectLst/>
              </a:rPr>
              <a:t>klorofil</a:t>
            </a:r>
            <a:r>
              <a:rPr lang="en-US" dirty="0">
                <a:effectLst/>
              </a:rPr>
              <a:t>) </a:t>
            </a:r>
            <a:r>
              <a:rPr lang="en-US" dirty="0" err="1">
                <a:effectLst/>
              </a:rPr>
              <a:t>lebih</a:t>
            </a:r>
            <a:r>
              <a:rPr lang="en-US" dirty="0">
                <a:effectLst/>
              </a:rPr>
              <a:t> </a:t>
            </a:r>
            <a:r>
              <a:rPr lang="en-US" dirty="0" err="1">
                <a:effectLst/>
              </a:rPr>
              <a:t>rendah</a:t>
            </a:r>
            <a:r>
              <a:rPr lang="en-US" dirty="0">
                <a:effectLst/>
              </a:rPr>
              <a:t>, </a:t>
            </a:r>
            <a:r>
              <a:rPr lang="en-US" dirty="0" err="1">
                <a:effectLst/>
              </a:rPr>
              <a:t>jauh</a:t>
            </a:r>
            <a:r>
              <a:rPr lang="en-US" dirty="0">
                <a:effectLst/>
              </a:rPr>
              <a:t> di </a:t>
            </a:r>
            <a:r>
              <a:rPr lang="en-US" dirty="0" err="1">
                <a:effectLst/>
              </a:rPr>
              <a:t>bawah</a:t>
            </a:r>
            <a:r>
              <a:rPr lang="en-US" dirty="0">
                <a:effectLst/>
              </a:rPr>
              <a:t> </a:t>
            </a:r>
            <a:r>
              <a:rPr lang="en-US" dirty="0" err="1">
                <a:effectLst/>
              </a:rPr>
              <a:t>titik</a:t>
            </a:r>
            <a:r>
              <a:rPr lang="en-US" dirty="0">
                <a:effectLst/>
              </a:rPr>
              <a:t> </a:t>
            </a:r>
            <a:r>
              <a:rPr lang="en-US" dirty="0" err="1" smtClean="0">
                <a:effectLst/>
              </a:rPr>
              <a:t>kritis</a:t>
            </a:r>
            <a:r>
              <a:rPr lang="en-US" dirty="0" smtClean="0">
                <a:effectLst/>
              </a:rPr>
              <a:t>.</a:t>
            </a:r>
            <a:endParaRPr lang="en-US" dirty="0">
              <a:effectLst/>
            </a:endParaRPr>
          </a:p>
        </p:txBody>
      </p:sp>
    </p:spTree>
    <p:extLst>
      <p:ext uri="{BB962C8B-B14F-4D97-AF65-F5344CB8AC3E}">
        <p14:creationId xmlns:p14="http://schemas.microsoft.com/office/powerpoint/2010/main" xmlns="" val="2014137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4294967295"/>
          </p:nvPr>
        </p:nvSpPr>
        <p:spPr>
          <a:xfrm>
            <a:off x="0" y="1295400"/>
            <a:ext cx="8229600" cy="4530725"/>
          </a:xfrm>
        </p:spPr>
        <p:txBody>
          <a:bodyPr/>
          <a:lstStyle/>
          <a:p>
            <a:pPr marL="566738" indent="-566738">
              <a:spcAft>
                <a:spcPct val="25000"/>
              </a:spcAft>
            </a:pPr>
            <a:r>
              <a:rPr lang="en-US" sz="2800" dirty="0" err="1">
                <a:effectLst/>
              </a:rPr>
              <a:t>Rendahnya</a:t>
            </a:r>
            <a:r>
              <a:rPr lang="en-US" sz="2800" dirty="0">
                <a:effectLst/>
              </a:rPr>
              <a:t> </a:t>
            </a:r>
            <a:r>
              <a:rPr lang="en-US" sz="2800" dirty="0" err="1">
                <a:effectLst/>
              </a:rPr>
              <a:t>penyerapan</a:t>
            </a:r>
            <a:r>
              <a:rPr lang="en-US" sz="2800" dirty="0">
                <a:effectLst/>
              </a:rPr>
              <a:t> </a:t>
            </a:r>
            <a:r>
              <a:rPr lang="en-US" sz="2800" dirty="0" err="1">
                <a:effectLst/>
              </a:rPr>
              <a:t>unsur</a:t>
            </a:r>
            <a:r>
              <a:rPr lang="en-US" sz="2800" dirty="0">
                <a:effectLst/>
              </a:rPr>
              <a:t> </a:t>
            </a:r>
            <a:r>
              <a:rPr lang="en-US" sz="2800" dirty="0" err="1">
                <a:effectLst/>
              </a:rPr>
              <a:t>hara</a:t>
            </a:r>
            <a:r>
              <a:rPr lang="en-US" sz="2800" dirty="0">
                <a:effectLst/>
              </a:rPr>
              <a:t> </a:t>
            </a:r>
            <a:r>
              <a:rPr lang="en-US" sz="2800" dirty="0" err="1">
                <a:effectLst/>
              </a:rPr>
              <a:t>berarti</a:t>
            </a:r>
            <a:r>
              <a:rPr lang="en-US" sz="2800" dirty="0">
                <a:effectLst/>
              </a:rPr>
              <a:t> </a:t>
            </a:r>
            <a:r>
              <a:rPr lang="en-US" sz="2800" dirty="0" err="1">
                <a:effectLst/>
              </a:rPr>
              <a:t>rendah</a:t>
            </a:r>
            <a:r>
              <a:rPr lang="en-US" sz="2800" dirty="0">
                <a:effectLst/>
              </a:rPr>
              <a:t> pula </a:t>
            </a:r>
            <a:r>
              <a:rPr lang="en-US" sz="2800" dirty="0" err="1">
                <a:effectLst/>
              </a:rPr>
              <a:t>laju</a:t>
            </a:r>
            <a:r>
              <a:rPr lang="en-US" sz="2800" dirty="0">
                <a:effectLst/>
              </a:rPr>
              <a:t> </a:t>
            </a:r>
            <a:r>
              <a:rPr lang="en-US" sz="2800" dirty="0" err="1">
                <a:effectLst/>
              </a:rPr>
              <a:t>sintesa-sintesa</a:t>
            </a:r>
            <a:r>
              <a:rPr lang="en-US" sz="2800" dirty="0">
                <a:effectLst/>
              </a:rPr>
              <a:t> </a:t>
            </a:r>
            <a:r>
              <a:rPr lang="en-US" sz="2800" dirty="0" err="1">
                <a:effectLst/>
              </a:rPr>
              <a:t>bahan</a:t>
            </a:r>
            <a:r>
              <a:rPr lang="en-US" sz="2800" dirty="0">
                <a:effectLst/>
              </a:rPr>
              <a:t> </a:t>
            </a:r>
            <a:r>
              <a:rPr lang="en-US" sz="2800" dirty="0" err="1">
                <a:effectLst/>
              </a:rPr>
              <a:t>kering</a:t>
            </a:r>
            <a:r>
              <a:rPr lang="en-US" sz="2800" dirty="0">
                <a:effectLst/>
              </a:rPr>
              <a:t> (</a:t>
            </a:r>
            <a:r>
              <a:rPr lang="en-US" sz="2800" dirty="0" err="1">
                <a:effectLst/>
              </a:rPr>
              <a:t>antara</a:t>
            </a:r>
            <a:r>
              <a:rPr lang="en-US" sz="2800" dirty="0">
                <a:effectLst/>
              </a:rPr>
              <a:t> lain protein). </a:t>
            </a:r>
          </a:p>
          <a:p>
            <a:pPr marL="566738" indent="-566738">
              <a:spcAft>
                <a:spcPct val="25000"/>
              </a:spcAft>
            </a:pPr>
            <a:r>
              <a:rPr lang="en-US" sz="2800" dirty="0" err="1">
                <a:effectLst/>
              </a:rPr>
              <a:t>Secara</a:t>
            </a:r>
            <a:r>
              <a:rPr lang="en-US" sz="2800" dirty="0">
                <a:effectLst/>
              </a:rPr>
              <a:t> </a:t>
            </a:r>
            <a:r>
              <a:rPr lang="en-US" sz="2800" dirty="0" err="1">
                <a:effectLst/>
              </a:rPr>
              <a:t>langsung</a:t>
            </a:r>
            <a:r>
              <a:rPr lang="en-US" sz="2800" dirty="0">
                <a:effectLst/>
              </a:rPr>
              <a:t> stress air </a:t>
            </a:r>
            <a:r>
              <a:rPr lang="en-US" sz="2800" dirty="0" err="1">
                <a:effectLst/>
              </a:rPr>
              <a:t>menurunkan</a:t>
            </a:r>
            <a:r>
              <a:rPr lang="en-US" sz="2800" dirty="0">
                <a:effectLst/>
              </a:rPr>
              <a:t> </a:t>
            </a:r>
            <a:r>
              <a:rPr lang="en-US" sz="2800" dirty="0" err="1">
                <a:effectLst/>
              </a:rPr>
              <a:t>laju</a:t>
            </a:r>
            <a:r>
              <a:rPr lang="en-US" sz="2800" dirty="0">
                <a:effectLst/>
              </a:rPr>
              <a:t> </a:t>
            </a:r>
            <a:r>
              <a:rPr lang="en-US" sz="2800" dirty="0" err="1">
                <a:effectLst/>
              </a:rPr>
              <a:t>translokasi</a:t>
            </a:r>
            <a:r>
              <a:rPr lang="en-US" sz="2800" dirty="0">
                <a:effectLst/>
              </a:rPr>
              <a:t> </a:t>
            </a:r>
            <a:r>
              <a:rPr lang="en-US" sz="2800" dirty="0" err="1">
                <a:effectLst/>
              </a:rPr>
              <a:t>fotosintat</a:t>
            </a:r>
            <a:r>
              <a:rPr lang="en-US" sz="2800" dirty="0">
                <a:effectLst/>
              </a:rPr>
              <a:t>  </a:t>
            </a:r>
            <a:r>
              <a:rPr lang="en-US" sz="2800" dirty="0" err="1">
                <a:effectLst/>
              </a:rPr>
              <a:t>ke</a:t>
            </a:r>
            <a:r>
              <a:rPr lang="en-US" sz="2800" dirty="0">
                <a:effectLst/>
              </a:rPr>
              <a:t> </a:t>
            </a:r>
            <a:r>
              <a:rPr lang="en-US" sz="2800" dirty="0" err="1">
                <a:effectLst/>
              </a:rPr>
              <a:t>bagian</a:t>
            </a:r>
            <a:r>
              <a:rPr lang="en-US" sz="2800" dirty="0">
                <a:effectLst/>
              </a:rPr>
              <a:t> organ </a:t>
            </a:r>
            <a:r>
              <a:rPr lang="en-US" sz="2800" dirty="0" err="1">
                <a:effectLst/>
              </a:rPr>
              <a:t>penumpukan</a:t>
            </a:r>
            <a:r>
              <a:rPr lang="en-US" sz="2800" dirty="0">
                <a:effectLst/>
              </a:rPr>
              <a:t> (sink) </a:t>
            </a:r>
            <a:r>
              <a:rPr lang="en-US" sz="2800" dirty="0" err="1">
                <a:effectLst/>
              </a:rPr>
              <a:t>misalnya</a:t>
            </a:r>
            <a:r>
              <a:rPr lang="en-US" sz="2800" dirty="0">
                <a:effectLst/>
              </a:rPr>
              <a:t> </a:t>
            </a:r>
            <a:r>
              <a:rPr lang="en-US" sz="2800" dirty="0" err="1">
                <a:effectLst/>
              </a:rPr>
              <a:t>dalam</a:t>
            </a:r>
            <a:r>
              <a:rPr lang="en-US" sz="2800" dirty="0">
                <a:effectLst/>
              </a:rPr>
              <a:t> proses </a:t>
            </a:r>
            <a:r>
              <a:rPr lang="en-US" sz="2800" dirty="0" err="1">
                <a:effectLst/>
              </a:rPr>
              <a:t>pengisian</a:t>
            </a:r>
            <a:r>
              <a:rPr lang="en-US" sz="2800" dirty="0">
                <a:effectLst/>
              </a:rPr>
              <a:t> </a:t>
            </a:r>
            <a:r>
              <a:rPr lang="en-US" sz="2800" dirty="0" err="1">
                <a:effectLst/>
              </a:rPr>
              <a:t>biji</a:t>
            </a:r>
            <a:r>
              <a:rPr lang="en-US" sz="2800" dirty="0">
                <a:effectLst/>
              </a:rPr>
              <a:t>.</a:t>
            </a:r>
          </a:p>
          <a:p>
            <a:pPr marL="566738" indent="-566738">
              <a:spcAft>
                <a:spcPct val="25000"/>
              </a:spcAft>
            </a:pPr>
            <a:r>
              <a:rPr lang="en-US" sz="2800" dirty="0">
                <a:effectLst/>
              </a:rPr>
              <a:t>Hal </a:t>
            </a:r>
            <a:r>
              <a:rPr lang="en-US" sz="2800" dirty="0" err="1">
                <a:effectLst/>
              </a:rPr>
              <a:t>ini</a:t>
            </a:r>
            <a:r>
              <a:rPr lang="en-US" sz="2800" dirty="0">
                <a:effectLst/>
              </a:rPr>
              <a:t> </a:t>
            </a:r>
            <a:r>
              <a:rPr lang="en-US" sz="2800" dirty="0" err="1">
                <a:effectLst/>
              </a:rPr>
              <a:t>juga</a:t>
            </a:r>
            <a:r>
              <a:rPr lang="en-US" sz="2800" dirty="0">
                <a:effectLst/>
              </a:rPr>
              <a:t> </a:t>
            </a:r>
            <a:r>
              <a:rPr lang="en-US" sz="2800" dirty="0" err="1">
                <a:effectLst/>
              </a:rPr>
              <a:t>berarti</a:t>
            </a:r>
            <a:r>
              <a:rPr lang="en-US" sz="2800" dirty="0">
                <a:effectLst/>
              </a:rPr>
              <a:t> </a:t>
            </a:r>
            <a:r>
              <a:rPr lang="en-US" sz="2800" dirty="0" err="1">
                <a:effectLst/>
              </a:rPr>
              <a:t>rendah</a:t>
            </a:r>
            <a:r>
              <a:rPr lang="en-US" sz="2800" dirty="0">
                <a:effectLst/>
              </a:rPr>
              <a:t> pula </a:t>
            </a:r>
            <a:r>
              <a:rPr lang="en-US" sz="2800" dirty="0" err="1">
                <a:effectLst/>
              </a:rPr>
              <a:t>hasil</a:t>
            </a:r>
            <a:r>
              <a:rPr lang="en-US" sz="2800" dirty="0">
                <a:effectLst/>
              </a:rPr>
              <a:t> </a:t>
            </a:r>
            <a:r>
              <a:rPr lang="en-US" sz="2800" dirty="0" err="1">
                <a:effectLst/>
              </a:rPr>
              <a:t>akhir</a:t>
            </a:r>
            <a:r>
              <a:rPr lang="en-US" sz="2800" dirty="0">
                <a:effectLst/>
              </a:rPr>
              <a:t> yang </a:t>
            </a:r>
            <a:r>
              <a:rPr lang="en-US" sz="2800" dirty="0" err="1">
                <a:effectLst/>
              </a:rPr>
              <a:t>diperoleh</a:t>
            </a:r>
            <a:r>
              <a:rPr lang="en-US" sz="2800" dirty="0">
                <a:effectLst/>
              </a:rPr>
              <a:t>.</a:t>
            </a:r>
          </a:p>
        </p:txBody>
      </p:sp>
    </p:spTree>
    <p:extLst>
      <p:ext uri="{BB962C8B-B14F-4D97-AF65-F5344CB8AC3E}">
        <p14:creationId xmlns:p14="http://schemas.microsoft.com/office/powerpoint/2010/main" xmlns="" val="1011821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p:txBody>
          <a:bodyPr>
            <a:normAutofit fontScale="92500"/>
          </a:bodyPr>
          <a:lstStyle/>
          <a:p>
            <a:pPr>
              <a:lnSpc>
                <a:spcPct val="90000"/>
              </a:lnSpc>
              <a:spcAft>
                <a:spcPct val="25000"/>
              </a:spcAft>
            </a:pPr>
            <a:r>
              <a:rPr lang="en-US" sz="2400" dirty="0">
                <a:effectLst/>
              </a:rPr>
              <a:t>Proses air </a:t>
            </a:r>
            <a:r>
              <a:rPr lang="en-US" sz="2400" dirty="0" err="1">
                <a:effectLst/>
              </a:rPr>
              <a:t>masuk</a:t>
            </a:r>
            <a:r>
              <a:rPr lang="en-US" sz="2400" dirty="0">
                <a:effectLst/>
              </a:rPr>
              <a:t> </a:t>
            </a:r>
            <a:r>
              <a:rPr lang="en-US" sz="2400" dirty="0" err="1">
                <a:effectLst/>
              </a:rPr>
              <a:t>ke</a:t>
            </a:r>
            <a:r>
              <a:rPr lang="en-US" sz="2400" dirty="0">
                <a:effectLst/>
              </a:rPr>
              <a:t> </a:t>
            </a:r>
            <a:r>
              <a:rPr lang="en-US" sz="2400" dirty="0" err="1">
                <a:effectLst/>
              </a:rPr>
              <a:t>dalam</a:t>
            </a:r>
            <a:r>
              <a:rPr lang="en-US" sz="2400" dirty="0">
                <a:effectLst/>
              </a:rPr>
              <a:t> </a:t>
            </a:r>
            <a:r>
              <a:rPr lang="en-US" sz="2400" dirty="0" err="1">
                <a:effectLst/>
              </a:rPr>
              <a:t>tubuh</a:t>
            </a:r>
            <a:r>
              <a:rPr lang="en-US" sz="2400" dirty="0">
                <a:effectLst/>
              </a:rPr>
              <a:t> </a:t>
            </a:r>
            <a:r>
              <a:rPr lang="en-US" sz="2400" dirty="0" err="1">
                <a:effectLst/>
              </a:rPr>
              <a:t>tanaman</a:t>
            </a:r>
            <a:r>
              <a:rPr lang="en-US" sz="2400" dirty="0">
                <a:effectLst/>
              </a:rPr>
              <a:t> </a:t>
            </a:r>
            <a:r>
              <a:rPr lang="en-US" sz="2400" dirty="0" err="1">
                <a:effectLst/>
              </a:rPr>
              <a:t>berjalan</a:t>
            </a:r>
            <a:r>
              <a:rPr lang="en-US" sz="2400" dirty="0">
                <a:effectLst/>
              </a:rPr>
              <a:t> </a:t>
            </a:r>
            <a:r>
              <a:rPr lang="en-US" sz="2400" dirty="0" err="1">
                <a:effectLst/>
              </a:rPr>
              <a:t>sebagai</a:t>
            </a:r>
            <a:r>
              <a:rPr lang="en-US" sz="2400" dirty="0">
                <a:effectLst/>
              </a:rPr>
              <a:t> </a:t>
            </a:r>
            <a:r>
              <a:rPr lang="en-US" sz="2400" dirty="0" err="1">
                <a:effectLst/>
              </a:rPr>
              <a:t>berikut</a:t>
            </a:r>
            <a:r>
              <a:rPr lang="en-US" sz="2400" dirty="0">
                <a:effectLst/>
              </a:rPr>
              <a:t>: </a:t>
            </a:r>
          </a:p>
          <a:p>
            <a:pPr lvl="1">
              <a:lnSpc>
                <a:spcPct val="90000"/>
              </a:lnSpc>
              <a:spcAft>
                <a:spcPct val="25000"/>
              </a:spcAft>
            </a:pPr>
            <a:r>
              <a:rPr lang="en-US" sz="2400" dirty="0">
                <a:effectLst/>
              </a:rPr>
              <a:t>air </a:t>
            </a:r>
            <a:r>
              <a:rPr lang="en-US" sz="2400" dirty="0" err="1">
                <a:effectLst/>
              </a:rPr>
              <a:t>dihisap</a:t>
            </a:r>
            <a:r>
              <a:rPr lang="en-US" sz="2400" dirty="0">
                <a:effectLst/>
              </a:rPr>
              <a:t> </a:t>
            </a:r>
            <a:r>
              <a:rPr lang="en-US" sz="2400" dirty="0" err="1">
                <a:effectLst/>
              </a:rPr>
              <a:t>oleh</a:t>
            </a:r>
            <a:r>
              <a:rPr lang="en-US" sz="2400" dirty="0">
                <a:effectLst/>
              </a:rPr>
              <a:t> </a:t>
            </a:r>
            <a:r>
              <a:rPr lang="en-US" sz="2400" dirty="0" err="1">
                <a:effectLst/>
              </a:rPr>
              <a:t>akar</a:t>
            </a:r>
            <a:r>
              <a:rPr lang="en-US" sz="2400" dirty="0">
                <a:effectLst/>
              </a:rPr>
              <a:t> </a:t>
            </a:r>
            <a:r>
              <a:rPr lang="en-US" sz="2400" dirty="0" err="1">
                <a:effectLst/>
              </a:rPr>
              <a:t>tanaman</a:t>
            </a:r>
            <a:r>
              <a:rPr lang="en-US" sz="2400" dirty="0">
                <a:effectLst/>
              </a:rPr>
              <a:t> </a:t>
            </a:r>
            <a:r>
              <a:rPr lang="en-US" sz="2400" dirty="0" err="1">
                <a:effectLst/>
              </a:rPr>
              <a:t>sebagian</a:t>
            </a:r>
            <a:r>
              <a:rPr lang="en-US" sz="2400" dirty="0">
                <a:effectLst/>
              </a:rPr>
              <a:t> </a:t>
            </a:r>
            <a:r>
              <a:rPr lang="en-US" sz="2400" dirty="0" err="1">
                <a:effectLst/>
              </a:rPr>
              <a:t>melalui</a:t>
            </a:r>
            <a:r>
              <a:rPr lang="en-US" sz="2400" dirty="0">
                <a:effectLst/>
              </a:rPr>
              <a:t> </a:t>
            </a:r>
            <a:r>
              <a:rPr lang="en-US" sz="2400" dirty="0" err="1">
                <a:effectLst/>
              </a:rPr>
              <a:t>bulu-bulu</a:t>
            </a:r>
            <a:r>
              <a:rPr lang="en-US" sz="2400" dirty="0">
                <a:effectLst/>
              </a:rPr>
              <a:t> </a:t>
            </a:r>
            <a:r>
              <a:rPr lang="en-US" sz="2400" dirty="0" err="1">
                <a:effectLst/>
              </a:rPr>
              <a:t>akar</a:t>
            </a:r>
            <a:r>
              <a:rPr lang="en-US" sz="2400" dirty="0">
                <a:effectLst/>
              </a:rPr>
              <a:t>, </a:t>
            </a:r>
            <a:r>
              <a:rPr lang="en-US" sz="2400" dirty="0" err="1">
                <a:effectLst/>
              </a:rPr>
              <a:t>akar</a:t>
            </a:r>
            <a:r>
              <a:rPr lang="en-US" sz="2400" dirty="0">
                <a:effectLst/>
              </a:rPr>
              <a:t> </a:t>
            </a:r>
            <a:r>
              <a:rPr lang="en-US" sz="2400" dirty="0" err="1">
                <a:effectLst/>
              </a:rPr>
              <a:t>ini</a:t>
            </a:r>
            <a:r>
              <a:rPr lang="en-US" sz="2400" dirty="0">
                <a:effectLst/>
              </a:rPr>
              <a:t> </a:t>
            </a:r>
            <a:r>
              <a:rPr lang="en-US" sz="2400" dirty="0" err="1">
                <a:effectLst/>
              </a:rPr>
              <a:t>dihubungkan</a:t>
            </a:r>
            <a:r>
              <a:rPr lang="en-US" sz="2400" dirty="0">
                <a:effectLst/>
              </a:rPr>
              <a:t> </a:t>
            </a:r>
            <a:r>
              <a:rPr lang="en-US" sz="2400" dirty="0" err="1">
                <a:effectLst/>
              </a:rPr>
              <a:t>dengan</a:t>
            </a:r>
            <a:r>
              <a:rPr lang="en-US" sz="2400" dirty="0">
                <a:effectLst/>
              </a:rPr>
              <a:t> </a:t>
            </a:r>
            <a:r>
              <a:rPr lang="en-US" sz="2400" dirty="0" err="1">
                <a:effectLst/>
              </a:rPr>
              <a:t>suatu</a:t>
            </a:r>
            <a:r>
              <a:rPr lang="en-US" sz="2400" dirty="0">
                <a:effectLst/>
              </a:rPr>
              <a:t> </a:t>
            </a:r>
            <a:r>
              <a:rPr lang="en-US" sz="2400" dirty="0" err="1">
                <a:effectLst/>
              </a:rPr>
              <a:t>penghubung</a:t>
            </a:r>
            <a:r>
              <a:rPr lang="en-US" sz="2400" dirty="0">
                <a:effectLst/>
              </a:rPr>
              <a:t> yang </a:t>
            </a:r>
            <a:r>
              <a:rPr lang="en-US" sz="2400" dirty="0" err="1">
                <a:effectLst/>
              </a:rPr>
              <a:t>disebut</a:t>
            </a:r>
            <a:r>
              <a:rPr lang="en-US" sz="2400" dirty="0">
                <a:effectLst/>
              </a:rPr>
              <a:t> </a:t>
            </a:r>
            <a:r>
              <a:rPr lang="en-US" sz="2400" dirty="0" err="1">
                <a:effectLst/>
              </a:rPr>
              <a:t>dengan</a:t>
            </a:r>
            <a:r>
              <a:rPr lang="en-US" sz="2400" dirty="0">
                <a:effectLst/>
              </a:rPr>
              <a:t> </a:t>
            </a:r>
            <a:r>
              <a:rPr lang="en-US" sz="2400" i="1" dirty="0">
                <a:effectLst/>
              </a:rPr>
              <a:t>vascular system </a:t>
            </a:r>
            <a:r>
              <a:rPr lang="en-US" sz="2400" dirty="0">
                <a:effectLst/>
              </a:rPr>
              <a:t>(</a:t>
            </a:r>
            <a:r>
              <a:rPr lang="en-US" sz="2400" dirty="0" err="1">
                <a:effectLst/>
              </a:rPr>
              <a:t>jaringan</a:t>
            </a:r>
            <a:r>
              <a:rPr lang="en-US" sz="2400" dirty="0">
                <a:effectLst/>
              </a:rPr>
              <a:t> </a:t>
            </a:r>
            <a:r>
              <a:rPr lang="en-US" sz="2400" dirty="0" err="1">
                <a:effectLst/>
              </a:rPr>
              <a:t>pengangkut</a:t>
            </a:r>
            <a:r>
              <a:rPr lang="en-US" sz="2400" dirty="0">
                <a:effectLst/>
              </a:rPr>
              <a:t>). </a:t>
            </a:r>
          </a:p>
          <a:p>
            <a:pPr lvl="1">
              <a:lnSpc>
                <a:spcPct val="90000"/>
              </a:lnSpc>
              <a:spcAft>
                <a:spcPct val="25000"/>
              </a:spcAft>
            </a:pPr>
            <a:r>
              <a:rPr lang="en-US" sz="2400" dirty="0" err="1">
                <a:effectLst/>
              </a:rPr>
              <a:t>Pada</a:t>
            </a:r>
            <a:r>
              <a:rPr lang="en-US" sz="2400" dirty="0">
                <a:effectLst/>
              </a:rPr>
              <a:t> </a:t>
            </a:r>
            <a:r>
              <a:rPr lang="en-US" sz="2400" dirty="0" err="1">
                <a:effectLst/>
              </a:rPr>
              <a:t>akar</a:t>
            </a:r>
            <a:r>
              <a:rPr lang="en-US" sz="2400" dirty="0">
                <a:effectLst/>
              </a:rPr>
              <a:t> air </a:t>
            </a:r>
            <a:r>
              <a:rPr lang="en-US" sz="2400" dirty="0" err="1">
                <a:effectLst/>
              </a:rPr>
              <a:t>bergerak</a:t>
            </a:r>
            <a:r>
              <a:rPr lang="en-US" sz="2400" dirty="0">
                <a:effectLst/>
              </a:rPr>
              <a:t> </a:t>
            </a:r>
            <a:r>
              <a:rPr lang="en-US" sz="2400" dirty="0" err="1">
                <a:effectLst/>
              </a:rPr>
              <a:t>melalui</a:t>
            </a:r>
            <a:r>
              <a:rPr lang="en-US" sz="2400" dirty="0">
                <a:effectLst/>
              </a:rPr>
              <a:t> cortex </a:t>
            </a:r>
            <a:r>
              <a:rPr lang="en-US" sz="2400" dirty="0" err="1">
                <a:effectLst/>
              </a:rPr>
              <a:t>dari</a:t>
            </a:r>
            <a:r>
              <a:rPr lang="en-US" sz="2400" dirty="0">
                <a:effectLst/>
              </a:rPr>
              <a:t> </a:t>
            </a:r>
            <a:r>
              <a:rPr lang="en-US" sz="2400" dirty="0" err="1">
                <a:effectLst/>
              </a:rPr>
              <a:t>vacuola</a:t>
            </a:r>
            <a:r>
              <a:rPr lang="en-US" sz="2400" dirty="0">
                <a:effectLst/>
              </a:rPr>
              <a:t> </a:t>
            </a:r>
            <a:r>
              <a:rPr lang="en-US" sz="2400" dirty="0" err="1">
                <a:effectLst/>
              </a:rPr>
              <a:t>ke</a:t>
            </a:r>
            <a:r>
              <a:rPr lang="en-US" sz="2400" dirty="0">
                <a:effectLst/>
              </a:rPr>
              <a:t> </a:t>
            </a:r>
            <a:r>
              <a:rPr lang="en-US" sz="2400" dirty="0" err="1">
                <a:effectLst/>
              </a:rPr>
              <a:t>vacuola</a:t>
            </a:r>
            <a:r>
              <a:rPr lang="en-US" sz="2400" dirty="0">
                <a:effectLst/>
              </a:rPr>
              <a:t>, yang </a:t>
            </a:r>
            <a:r>
              <a:rPr lang="en-US" sz="2400" dirty="0" err="1">
                <a:effectLst/>
              </a:rPr>
              <a:t>dimulai</a:t>
            </a:r>
            <a:r>
              <a:rPr lang="en-US" sz="2400" dirty="0">
                <a:effectLst/>
              </a:rPr>
              <a:t> </a:t>
            </a:r>
            <a:r>
              <a:rPr lang="en-US" sz="2400" dirty="0" err="1">
                <a:effectLst/>
              </a:rPr>
              <a:t>dari</a:t>
            </a:r>
            <a:r>
              <a:rPr lang="en-US" sz="2400" dirty="0">
                <a:effectLst/>
              </a:rPr>
              <a:t> </a:t>
            </a:r>
            <a:r>
              <a:rPr lang="en-US" sz="2400" dirty="0" err="1">
                <a:effectLst/>
              </a:rPr>
              <a:t>dinding</a:t>
            </a:r>
            <a:r>
              <a:rPr lang="en-US" sz="2400" dirty="0">
                <a:effectLst/>
              </a:rPr>
              <a:t> </a:t>
            </a:r>
            <a:r>
              <a:rPr lang="en-US" sz="2400" dirty="0" err="1">
                <a:effectLst/>
              </a:rPr>
              <a:t>luar</a:t>
            </a:r>
            <a:r>
              <a:rPr lang="en-US" sz="2400" dirty="0">
                <a:effectLst/>
              </a:rPr>
              <a:t>. </a:t>
            </a:r>
          </a:p>
          <a:p>
            <a:pPr lvl="1">
              <a:lnSpc>
                <a:spcPct val="90000"/>
              </a:lnSpc>
              <a:spcAft>
                <a:spcPct val="25000"/>
              </a:spcAft>
            </a:pPr>
            <a:r>
              <a:rPr lang="en-US" sz="2400" dirty="0">
                <a:effectLst/>
              </a:rPr>
              <a:t>Dari </a:t>
            </a:r>
            <a:r>
              <a:rPr lang="en-US" sz="2400" dirty="0" err="1">
                <a:effectLst/>
              </a:rPr>
              <a:t>dinding</a:t>
            </a:r>
            <a:r>
              <a:rPr lang="en-US" sz="2400" dirty="0">
                <a:effectLst/>
              </a:rPr>
              <a:t> </a:t>
            </a:r>
            <a:r>
              <a:rPr lang="en-US" sz="2400" dirty="0" err="1">
                <a:effectLst/>
              </a:rPr>
              <a:t>luar</a:t>
            </a:r>
            <a:r>
              <a:rPr lang="en-US" sz="2400" dirty="0">
                <a:effectLst/>
              </a:rPr>
              <a:t> </a:t>
            </a:r>
            <a:r>
              <a:rPr lang="en-US" sz="2400" dirty="0" err="1">
                <a:effectLst/>
              </a:rPr>
              <a:t>terus</a:t>
            </a:r>
            <a:r>
              <a:rPr lang="en-US" sz="2400" dirty="0">
                <a:effectLst/>
              </a:rPr>
              <a:t> </a:t>
            </a:r>
            <a:r>
              <a:rPr lang="en-US" sz="2400" dirty="0" err="1">
                <a:effectLst/>
              </a:rPr>
              <a:t>ke</a:t>
            </a:r>
            <a:r>
              <a:rPr lang="en-US" sz="2400" dirty="0">
                <a:effectLst/>
              </a:rPr>
              <a:t> </a:t>
            </a:r>
            <a:r>
              <a:rPr lang="en-US" sz="2400" dirty="0" err="1">
                <a:effectLst/>
              </a:rPr>
              <a:t>lapisan</a:t>
            </a:r>
            <a:r>
              <a:rPr lang="en-US" sz="2400" dirty="0">
                <a:effectLst/>
              </a:rPr>
              <a:t> </a:t>
            </a:r>
            <a:r>
              <a:rPr lang="en-US" sz="2400" dirty="0" err="1">
                <a:effectLst/>
              </a:rPr>
              <a:t>cytoplasma</a:t>
            </a:r>
            <a:r>
              <a:rPr lang="en-US" sz="2400" dirty="0">
                <a:effectLst/>
              </a:rPr>
              <a:t>, </a:t>
            </a:r>
            <a:r>
              <a:rPr lang="en-US" sz="2400" dirty="0" err="1">
                <a:effectLst/>
              </a:rPr>
              <a:t>vacuola</a:t>
            </a:r>
            <a:r>
              <a:rPr lang="en-US" sz="2400" dirty="0">
                <a:effectLst/>
              </a:rPr>
              <a:t>, </a:t>
            </a:r>
            <a:r>
              <a:rPr lang="en-US" sz="2400" dirty="0" err="1">
                <a:effectLst/>
              </a:rPr>
              <a:t>lapisan-lapisan</a:t>
            </a:r>
            <a:r>
              <a:rPr lang="en-US" sz="2400" dirty="0">
                <a:effectLst/>
              </a:rPr>
              <a:t> lain </a:t>
            </a:r>
            <a:r>
              <a:rPr lang="en-US" sz="2400" dirty="0" err="1">
                <a:effectLst/>
              </a:rPr>
              <a:t>cytoplasma</a:t>
            </a:r>
            <a:r>
              <a:rPr lang="en-US" sz="2400" dirty="0">
                <a:effectLst/>
              </a:rPr>
              <a:t> </a:t>
            </a:r>
            <a:r>
              <a:rPr lang="en-US" sz="2400" dirty="0" err="1">
                <a:effectLst/>
              </a:rPr>
              <a:t>dan</a:t>
            </a:r>
            <a:r>
              <a:rPr lang="en-US" sz="2400" dirty="0">
                <a:effectLst/>
              </a:rPr>
              <a:t> </a:t>
            </a:r>
            <a:r>
              <a:rPr lang="en-US" sz="2400" dirty="0" err="1">
                <a:effectLst/>
              </a:rPr>
              <a:t>bagian</a:t>
            </a:r>
            <a:r>
              <a:rPr lang="en-US" sz="2400" dirty="0">
                <a:effectLst/>
              </a:rPr>
              <a:t> </a:t>
            </a:r>
            <a:r>
              <a:rPr lang="en-US" sz="2400" dirty="0" err="1">
                <a:effectLst/>
              </a:rPr>
              <a:t>dinding</a:t>
            </a:r>
            <a:r>
              <a:rPr lang="en-US" sz="2400" dirty="0">
                <a:effectLst/>
              </a:rPr>
              <a:t> </a:t>
            </a:r>
            <a:r>
              <a:rPr lang="en-US" sz="2400" dirty="0" err="1">
                <a:effectLst/>
              </a:rPr>
              <a:t>sel</a:t>
            </a:r>
            <a:r>
              <a:rPr lang="en-US" sz="2400" dirty="0">
                <a:effectLst/>
              </a:rPr>
              <a:t> </a:t>
            </a:r>
            <a:r>
              <a:rPr lang="en-US" sz="2400" dirty="0" err="1">
                <a:effectLst/>
              </a:rPr>
              <a:t>sebelah</a:t>
            </a:r>
            <a:r>
              <a:rPr lang="en-US" sz="2400" dirty="0">
                <a:effectLst/>
              </a:rPr>
              <a:t> </a:t>
            </a:r>
            <a:r>
              <a:rPr lang="en-US" sz="2400" dirty="0" err="1">
                <a:effectLst/>
              </a:rPr>
              <a:t>dalam</a:t>
            </a:r>
            <a:r>
              <a:rPr lang="en-US" sz="2400" dirty="0">
                <a:effectLst/>
              </a:rPr>
              <a:t>.</a:t>
            </a:r>
          </a:p>
        </p:txBody>
      </p:sp>
      <p:sp>
        <p:nvSpPr>
          <p:cNvPr id="45058" name="Rectangle 2"/>
          <p:cNvSpPr>
            <a:spLocks noGrp="1" noChangeArrowheads="1"/>
          </p:cNvSpPr>
          <p:nvPr>
            <p:ph type="title"/>
          </p:nvPr>
        </p:nvSpPr>
        <p:spPr/>
        <p:txBody>
          <a:bodyPr/>
          <a:lstStyle/>
          <a:p>
            <a:r>
              <a:rPr lang="en-US" sz="3600" dirty="0" smtClean="0">
                <a:effectLst/>
              </a:rPr>
              <a:t>MEKANISME </a:t>
            </a:r>
            <a:r>
              <a:rPr lang="en-US" sz="3600" dirty="0">
                <a:effectLst/>
              </a:rPr>
              <a:t>PENYERAPAN AIR OLEH AKAR</a:t>
            </a:r>
          </a:p>
        </p:txBody>
      </p:sp>
    </p:spTree>
    <p:extLst>
      <p:ext uri="{BB962C8B-B14F-4D97-AF65-F5344CB8AC3E}">
        <p14:creationId xmlns:p14="http://schemas.microsoft.com/office/powerpoint/2010/main" xmlns="" val="2096690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4294967295"/>
          </p:nvPr>
        </p:nvSpPr>
        <p:spPr>
          <a:xfrm>
            <a:off x="0" y="838200"/>
            <a:ext cx="8229600" cy="5292725"/>
          </a:xfrm>
        </p:spPr>
        <p:txBody>
          <a:bodyPr/>
          <a:lstStyle/>
          <a:p>
            <a:pPr marL="1089025" lvl="1" indent="-677863">
              <a:lnSpc>
                <a:spcPct val="90000"/>
              </a:lnSpc>
              <a:spcAft>
                <a:spcPct val="25000"/>
              </a:spcAft>
            </a:pPr>
            <a:r>
              <a:rPr lang="en-US" sz="2600" dirty="0" err="1">
                <a:effectLst/>
              </a:rPr>
              <a:t>Kemudian</a:t>
            </a:r>
            <a:r>
              <a:rPr lang="en-US" sz="2600" dirty="0">
                <a:effectLst/>
              </a:rPr>
              <a:t> air </a:t>
            </a:r>
            <a:r>
              <a:rPr lang="en-US" sz="2600" dirty="0" err="1">
                <a:effectLst/>
              </a:rPr>
              <a:t>dialirkan</a:t>
            </a:r>
            <a:r>
              <a:rPr lang="en-US" sz="2600" dirty="0">
                <a:effectLst/>
              </a:rPr>
              <a:t> </a:t>
            </a:r>
            <a:r>
              <a:rPr lang="en-US" sz="2600" dirty="0" err="1">
                <a:effectLst/>
              </a:rPr>
              <a:t>ke</a:t>
            </a:r>
            <a:r>
              <a:rPr lang="en-US" sz="2600" dirty="0">
                <a:effectLst/>
              </a:rPr>
              <a:t> </a:t>
            </a:r>
            <a:r>
              <a:rPr lang="en-US" sz="2600" dirty="0" err="1">
                <a:effectLst/>
              </a:rPr>
              <a:t>seluruh.tubuh</a:t>
            </a:r>
            <a:r>
              <a:rPr lang="en-US" sz="2600" dirty="0">
                <a:effectLst/>
              </a:rPr>
              <a:t> </a:t>
            </a:r>
            <a:r>
              <a:rPr lang="en-US" sz="2600" dirty="0" err="1">
                <a:effectLst/>
              </a:rPr>
              <a:t>tanaman</a:t>
            </a:r>
            <a:r>
              <a:rPr lang="en-US" sz="2600" dirty="0">
                <a:effectLst/>
              </a:rPr>
              <a:t> </a:t>
            </a:r>
            <a:r>
              <a:rPr lang="en-US" sz="2600" dirty="0" err="1">
                <a:effectLst/>
              </a:rPr>
              <a:t>melalui</a:t>
            </a:r>
            <a:r>
              <a:rPr lang="en-US" sz="2600" dirty="0">
                <a:effectLst/>
              </a:rPr>
              <a:t> protoplast </a:t>
            </a:r>
            <a:r>
              <a:rPr lang="en-US" sz="2600" dirty="0" err="1">
                <a:effectLst/>
              </a:rPr>
              <a:t>dan</a:t>
            </a:r>
            <a:r>
              <a:rPr lang="en-US" sz="2600" dirty="0">
                <a:effectLst/>
              </a:rPr>
              <a:t> </a:t>
            </a:r>
            <a:r>
              <a:rPr lang="en-US" sz="2600" dirty="0" err="1">
                <a:effectLst/>
              </a:rPr>
              <a:t>dinding</a:t>
            </a:r>
            <a:r>
              <a:rPr lang="en-US" sz="2600" dirty="0">
                <a:effectLst/>
              </a:rPr>
              <a:t> </a:t>
            </a:r>
            <a:r>
              <a:rPr lang="en-US" sz="2600" dirty="0" err="1">
                <a:effectLst/>
              </a:rPr>
              <a:t>sel</a:t>
            </a:r>
            <a:r>
              <a:rPr lang="en-US" sz="2600" dirty="0">
                <a:effectLst/>
              </a:rPr>
              <a:t> </a:t>
            </a:r>
            <a:r>
              <a:rPr lang="en-US" sz="2600" dirty="0" err="1">
                <a:effectLst/>
              </a:rPr>
              <a:t>terus</a:t>
            </a:r>
            <a:r>
              <a:rPr lang="en-US" sz="2600" dirty="0">
                <a:effectLst/>
              </a:rPr>
              <a:t> </a:t>
            </a:r>
            <a:r>
              <a:rPr lang="en-US" sz="2600" dirty="0" err="1">
                <a:effectLst/>
              </a:rPr>
              <a:t>ke</a:t>
            </a:r>
            <a:r>
              <a:rPr lang="en-US" sz="2600" dirty="0">
                <a:effectLst/>
              </a:rPr>
              <a:t> </a:t>
            </a:r>
            <a:r>
              <a:rPr lang="en-US" sz="2600" dirty="0" err="1">
                <a:effectLst/>
              </a:rPr>
              <a:t>dalam</a:t>
            </a:r>
            <a:r>
              <a:rPr lang="en-US" sz="2600" dirty="0">
                <a:effectLst/>
              </a:rPr>
              <a:t> </a:t>
            </a:r>
            <a:r>
              <a:rPr lang="en-US" sz="2600" dirty="0" err="1">
                <a:effectLst/>
              </a:rPr>
              <a:t>jaringan</a:t>
            </a:r>
            <a:r>
              <a:rPr lang="en-US" sz="2600" dirty="0">
                <a:effectLst/>
              </a:rPr>
              <a:t> xylem </a:t>
            </a:r>
            <a:r>
              <a:rPr lang="en-US" sz="2600" dirty="0" err="1">
                <a:effectLst/>
              </a:rPr>
              <a:t>hingga</a:t>
            </a:r>
            <a:r>
              <a:rPr lang="en-US" sz="2600" dirty="0">
                <a:effectLst/>
              </a:rPr>
              <a:t> </a:t>
            </a:r>
            <a:r>
              <a:rPr lang="en-US" sz="2600" dirty="0" err="1">
                <a:effectLst/>
              </a:rPr>
              <a:t>sampai</a:t>
            </a:r>
            <a:r>
              <a:rPr lang="en-US" sz="2600" dirty="0">
                <a:effectLst/>
              </a:rPr>
              <a:t> </a:t>
            </a:r>
            <a:r>
              <a:rPr lang="en-US" sz="2600" dirty="0" err="1">
                <a:effectLst/>
              </a:rPr>
              <a:t>ke</a:t>
            </a:r>
            <a:r>
              <a:rPr lang="en-US" sz="2600" dirty="0">
                <a:effectLst/>
              </a:rPr>
              <a:t> </a:t>
            </a:r>
            <a:r>
              <a:rPr lang="en-US" sz="2600" dirty="0" err="1">
                <a:effectLst/>
              </a:rPr>
              <a:t>daun</a:t>
            </a:r>
            <a:r>
              <a:rPr lang="en-US" sz="2600" dirty="0">
                <a:effectLst/>
              </a:rPr>
              <a:t>. </a:t>
            </a:r>
          </a:p>
          <a:p>
            <a:pPr marL="1089025" lvl="1" indent="-677863">
              <a:lnSpc>
                <a:spcPct val="90000"/>
              </a:lnSpc>
              <a:spcAft>
                <a:spcPct val="25000"/>
              </a:spcAft>
            </a:pPr>
            <a:r>
              <a:rPr lang="en-US" sz="2600" dirty="0" err="1">
                <a:effectLst/>
              </a:rPr>
              <a:t>Sesampainya</a:t>
            </a:r>
            <a:r>
              <a:rPr lang="en-US" sz="2600" dirty="0">
                <a:effectLst/>
              </a:rPr>
              <a:t> air di </a:t>
            </a:r>
            <a:r>
              <a:rPr lang="en-US" sz="2600" dirty="0" err="1">
                <a:effectLst/>
              </a:rPr>
              <a:t>daun</a:t>
            </a:r>
            <a:r>
              <a:rPr lang="en-US" sz="2600" dirty="0">
                <a:effectLst/>
              </a:rPr>
              <a:t>, </a:t>
            </a:r>
            <a:r>
              <a:rPr lang="en-US" sz="2600" dirty="0" err="1">
                <a:effectLst/>
              </a:rPr>
              <a:t>sebagian</a:t>
            </a:r>
            <a:r>
              <a:rPr lang="en-US" sz="2600" dirty="0">
                <a:effectLst/>
              </a:rPr>
              <a:t> </a:t>
            </a:r>
            <a:r>
              <a:rPr lang="en-US" sz="2600" dirty="0" err="1">
                <a:effectLst/>
              </a:rPr>
              <a:t>digunakan</a:t>
            </a:r>
            <a:r>
              <a:rPr lang="en-US" sz="2600" dirty="0">
                <a:effectLst/>
              </a:rPr>
              <a:t> </a:t>
            </a:r>
            <a:r>
              <a:rPr lang="en-US" sz="2600" dirty="0" err="1">
                <a:effectLst/>
              </a:rPr>
              <a:t>untuk</a:t>
            </a:r>
            <a:r>
              <a:rPr lang="en-US" sz="2600" dirty="0">
                <a:effectLst/>
              </a:rPr>
              <a:t> </a:t>
            </a:r>
            <a:r>
              <a:rPr lang="en-US" sz="2600" dirty="0" err="1">
                <a:effectLst/>
              </a:rPr>
              <a:t>mensintesa</a:t>
            </a:r>
            <a:r>
              <a:rPr lang="en-US" sz="2600" dirty="0">
                <a:effectLst/>
              </a:rPr>
              <a:t> </a:t>
            </a:r>
            <a:r>
              <a:rPr lang="en-US" sz="2600" dirty="0" err="1">
                <a:effectLst/>
              </a:rPr>
              <a:t>persenyawaan-persenyawaan</a:t>
            </a:r>
            <a:r>
              <a:rPr lang="en-US" sz="2600" dirty="0">
                <a:effectLst/>
              </a:rPr>
              <a:t> </a:t>
            </a:r>
            <a:r>
              <a:rPr lang="en-US" sz="2600" dirty="0" err="1">
                <a:effectLst/>
              </a:rPr>
              <a:t>organik</a:t>
            </a:r>
            <a:r>
              <a:rPr lang="en-US" sz="2600" dirty="0">
                <a:effectLst/>
              </a:rPr>
              <a:t> </a:t>
            </a:r>
            <a:r>
              <a:rPr lang="en-US" sz="2600" dirty="0" err="1">
                <a:effectLst/>
              </a:rPr>
              <a:t>seperti</a:t>
            </a:r>
            <a:r>
              <a:rPr lang="en-US" sz="2600" dirty="0">
                <a:effectLst/>
              </a:rPr>
              <a:t> </a:t>
            </a:r>
            <a:r>
              <a:rPr lang="en-US" sz="2600" dirty="0" err="1">
                <a:effectLst/>
              </a:rPr>
              <a:t>karbohidrat</a:t>
            </a:r>
            <a:r>
              <a:rPr lang="en-US" sz="2600" dirty="0">
                <a:effectLst/>
              </a:rPr>
              <a:t>, </a:t>
            </a:r>
            <a:r>
              <a:rPr lang="en-US" sz="2600" dirty="0" err="1">
                <a:effectLst/>
              </a:rPr>
              <a:t>lemak</a:t>
            </a:r>
            <a:r>
              <a:rPr lang="en-US" sz="2600" dirty="0">
                <a:effectLst/>
              </a:rPr>
              <a:t>, protein </a:t>
            </a:r>
            <a:r>
              <a:rPr lang="en-US" sz="2600" dirty="0" err="1">
                <a:effectLst/>
              </a:rPr>
              <a:t>dan</a:t>
            </a:r>
            <a:r>
              <a:rPr lang="en-US" sz="2600" dirty="0">
                <a:effectLst/>
              </a:rPr>
              <a:t> </a:t>
            </a:r>
            <a:r>
              <a:rPr lang="en-US" sz="2600" dirty="0" err="1">
                <a:effectLst/>
              </a:rPr>
              <a:t>bahan</a:t>
            </a:r>
            <a:r>
              <a:rPr lang="en-US" sz="2600" dirty="0">
                <a:effectLst/>
              </a:rPr>
              <a:t> </a:t>
            </a:r>
            <a:r>
              <a:rPr lang="en-US" sz="2600" dirty="0" err="1">
                <a:effectLst/>
              </a:rPr>
              <a:t>organik</a:t>
            </a:r>
            <a:r>
              <a:rPr lang="en-US" sz="2600" dirty="0">
                <a:effectLst/>
              </a:rPr>
              <a:t> </a:t>
            </a:r>
            <a:r>
              <a:rPr lang="en-US" sz="2600" dirty="0" err="1">
                <a:effectLst/>
              </a:rPr>
              <a:t>lainnya</a:t>
            </a:r>
            <a:r>
              <a:rPr lang="en-US" sz="2600" dirty="0">
                <a:effectLst/>
              </a:rPr>
              <a:t>.</a:t>
            </a:r>
          </a:p>
          <a:p>
            <a:pPr marL="1089025" lvl="1" indent="-677863">
              <a:lnSpc>
                <a:spcPct val="90000"/>
              </a:lnSpc>
              <a:spcAft>
                <a:spcPct val="25000"/>
              </a:spcAft>
            </a:pPr>
            <a:r>
              <a:rPr lang="en-US" sz="2600" dirty="0" err="1">
                <a:effectLst/>
              </a:rPr>
              <a:t>Sebagian</a:t>
            </a:r>
            <a:r>
              <a:rPr lang="en-US" sz="2600" dirty="0">
                <a:effectLst/>
              </a:rPr>
              <a:t>  </a:t>
            </a:r>
            <a:r>
              <a:rPr lang="en-US" sz="2600" dirty="0" err="1">
                <a:effectLst/>
              </a:rPr>
              <a:t>lainnya</a:t>
            </a:r>
            <a:r>
              <a:rPr lang="en-US" sz="2600" dirty="0">
                <a:effectLst/>
              </a:rPr>
              <a:t> </a:t>
            </a:r>
            <a:r>
              <a:rPr lang="en-US" sz="2600" dirty="0" err="1">
                <a:effectLst/>
              </a:rPr>
              <a:t>meninggalkan</a:t>
            </a:r>
            <a:r>
              <a:rPr lang="en-US" sz="2600" dirty="0">
                <a:effectLst/>
              </a:rPr>
              <a:t> </a:t>
            </a:r>
            <a:r>
              <a:rPr lang="en-US" sz="2600" dirty="0" err="1">
                <a:effectLst/>
              </a:rPr>
              <a:t>daun</a:t>
            </a:r>
            <a:r>
              <a:rPr lang="en-US" sz="2600" dirty="0">
                <a:effectLst/>
              </a:rPr>
              <a:t> </a:t>
            </a:r>
            <a:r>
              <a:rPr lang="en-US" sz="2600" dirty="0" err="1">
                <a:effectLst/>
              </a:rPr>
              <a:t>dan</a:t>
            </a:r>
            <a:r>
              <a:rPr lang="en-US" sz="2600" dirty="0">
                <a:effectLst/>
              </a:rPr>
              <a:t> </a:t>
            </a:r>
            <a:r>
              <a:rPr lang="en-US" sz="2600" dirty="0" err="1">
                <a:effectLst/>
              </a:rPr>
              <a:t>kembali</a:t>
            </a:r>
            <a:r>
              <a:rPr lang="en-US" sz="2600" dirty="0">
                <a:effectLst/>
              </a:rPr>
              <a:t> </a:t>
            </a:r>
            <a:r>
              <a:rPr lang="en-US" sz="2600" dirty="0" err="1">
                <a:effectLst/>
              </a:rPr>
              <a:t>ke</a:t>
            </a:r>
            <a:r>
              <a:rPr lang="en-US" sz="2600" dirty="0">
                <a:effectLst/>
              </a:rPr>
              <a:t> </a:t>
            </a:r>
            <a:r>
              <a:rPr lang="en-US" sz="2600" dirty="0" err="1">
                <a:effectLst/>
              </a:rPr>
              <a:t>batang</a:t>
            </a:r>
            <a:r>
              <a:rPr lang="en-US" sz="2600" dirty="0">
                <a:effectLst/>
              </a:rPr>
              <a:t> </a:t>
            </a:r>
            <a:r>
              <a:rPr lang="en-US" sz="2600" dirty="0" err="1">
                <a:effectLst/>
              </a:rPr>
              <a:t>melalui</a:t>
            </a:r>
            <a:r>
              <a:rPr lang="en-US" sz="2600" dirty="0">
                <a:effectLst/>
              </a:rPr>
              <a:t> phloem.</a:t>
            </a:r>
          </a:p>
          <a:p>
            <a:pPr>
              <a:lnSpc>
                <a:spcPct val="90000"/>
              </a:lnSpc>
              <a:spcAft>
                <a:spcPct val="25000"/>
              </a:spcAft>
              <a:buFont typeface="Wingdings" pitchFamily="2" charset="2"/>
              <a:buNone/>
            </a:pPr>
            <a:endParaRPr lang="en-US" sz="2600" dirty="0"/>
          </a:p>
        </p:txBody>
      </p:sp>
    </p:spTree>
    <p:extLst>
      <p:ext uri="{BB962C8B-B14F-4D97-AF65-F5344CB8AC3E}">
        <p14:creationId xmlns:p14="http://schemas.microsoft.com/office/powerpoint/2010/main" xmlns="" val="3288618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24986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813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57800" y="3962400"/>
            <a:ext cx="3886200" cy="1290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8132" name="Freeform 4"/>
          <p:cNvSpPr>
            <a:spLocks/>
          </p:cNvSpPr>
          <p:nvPr/>
        </p:nvSpPr>
        <p:spPr bwMode="auto">
          <a:xfrm>
            <a:off x="2667000" y="1752600"/>
            <a:ext cx="393700" cy="381000"/>
          </a:xfrm>
          <a:custGeom>
            <a:avLst/>
            <a:gdLst>
              <a:gd name="T0" fmla="*/ 0 w 248"/>
              <a:gd name="T1" fmla="*/ 240 h 240"/>
              <a:gd name="T2" fmla="*/ 144 w 248"/>
              <a:gd name="T3" fmla="*/ 192 h 240"/>
              <a:gd name="T4" fmla="*/ 192 w 248"/>
              <a:gd name="T5" fmla="*/ 144 h 240"/>
              <a:gd name="T6" fmla="*/ 240 w 248"/>
              <a:gd name="T7" fmla="*/ 96 h 240"/>
              <a:gd name="T8" fmla="*/ 240 w 248"/>
              <a:gd name="T9" fmla="*/ 0 h 240"/>
            </a:gdLst>
            <a:ahLst/>
            <a:cxnLst>
              <a:cxn ang="0">
                <a:pos x="T0" y="T1"/>
              </a:cxn>
              <a:cxn ang="0">
                <a:pos x="T2" y="T3"/>
              </a:cxn>
              <a:cxn ang="0">
                <a:pos x="T4" y="T5"/>
              </a:cxn>
              <a:cxn ang="0">
                <a:pos x="T6" y="T7"/>
              </a:cxn>
              <a:cxn ang="0">
                <a:pos x="T8" y="T9"/>
              </a:cxn>
            </a:cxnLst>
            <a:rect l="0" t="0" r="r" b="b"/>
            <a:pathLst>
              <a:path w="248" h="240">
                <a:moveTo>
                  <a:pt x="0" y="240"/>
                </a:moveTo>
                <a:cubicBezTo>
                  <a:pt x="56" y="224"/>
                  <a:pt x="112" y="208"/>
                  <a:pt x="144" y="192"/>
                </a:cubicBezTo>
                <a:cubicBezTo>
                  <a:pt x="176" y="176"/>
                  <a:pt x="176" y="160"/>
                  <a:pt x="192" y="144"/>
                </a:cubicBezTo>
                <a:cubicBezTo>
                  <a:pt x="208" y="128"/>
                  <a:pt x="232" y="120"/>
                  <a:pt x="240" y="96"/>
                </a:cubicBezTo>
                <a:cubicBezTo>
                  <a:pt x="248" y="72"/>
                  <a:pt x="240" y="16"/>
                  <a:pt x="240" y="0"/>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8133" name="Line 5"/>
          <p:cNvSpPr>
            <a:spLocks noChangeShapeType="1"/>
          </p:cNvSpPr>
          <p:nvPr/>
        </p:nvSpPr>
        <p:spPr bwMode="auto">
          <a:xfrm flipV="1">
            <a:off x="838200" y="762000"/>
            <a:ext cx="0" cy="304800"/>
          </a:xfrm>
          <a:prstGeom prst="line">
            <a:avLst/>
          </a:prstGeom>
          <a:noFill/>
          <a:ln w="25400">
            <a:solidFill>
              <a:srgbClr val="3366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8134" name="Line 6"/>
          <p:cNvSpPr>
            <a:spLocks noChangeShapeType="1"/>
          </p:cNvSpPr>
          <p:nvPr/>
        </p:nvSpPr>
        <p:spPr bwMode="auto">
          <a:xfrm flipV="1">
            <a:off x="3048000" y="9906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xmlns="" val="877015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833 0.69815 C 0.00833 0.68565 0.0085 0.67384 0.00833 0.66482 C 0.00816 0.65579 0.00764 0.65023 0.00694 0.64445 C 0.00625 0.63866 0.00486 0.63496 0.00416 0.62963 C 0.00347 0.62431 0.00295 0.61945 0.00277 0.61297 C 0.0026 0.60648 0.00277 0.59653 0.00277 0.59074 C 0.00277 0.58496 0.0026 0.58241 0.00277 0.57778 C 0.00295 0.57315 0.00364 0.5713 0.00416 0.56297 C 0.00468 0.55463 0.00538 0.53866 0.00555 0.52778 C 0.00573 0.5169 0.00555 0.50718 0.00555 0.49815 C 0.00555 0.48912 0.00555 0.48009 0.00555 0.47408 C 0.00555 0.46783 0.00642 0.46852 0.00555 0.46111 C 0.00468 0.45371 0.00069 0.43797 3.33333E-6 0.42963 C -0.0007 0.4213 0.00156 0.41783 0.00139 0.41111 C 0.00121 0.4044 -0.0007 0.39884 -0.00139 0.38889 C -0.00209 0.37894 -0.00087 0.37408 -0.00278 0.35185 C -0.00469 0.32963 -0.01111 0.28033 -0.0125 0.25556 C -0.01389 0.23079 -0.01129 0.2169 -0.01111 0.20371 C -0.01094 0.19051 -0.01111 0.18634 -0.01111 0.17593 C -0.01111 0.16551 -0.01233 0.15278 -0.01111 0.14074 C -0.0099 0.12871 -0.00539 0.11366 -0.00417 0.10371 C -0.00295 0.09375 -0.00417 0.09005 -0.00417 0.08148 C -0.00417 0.07292 -0.00417 0.05949 -0.00417 0.05185 C -0.00417 0.04422 -0.00469 0.04375 -0.00417 0.03519 C -0.00365 0.02662 -0.00209 0.00834 -0.00139 -2.22222E-6 C -0.0007 -0.00833 -0.00018 -0.00995 3.33333E-6 -0.01481 C 0.00017 -0.01967 -0.00087 -0.02569 3.33333E-6 -0.02963 C 0.00086 -0.03356 0.0026 -0.03727 0.00555 -0.03889 C 0.0085 -0.04051 0.01458 -0.03912 0.01805 -0.03889 C 0.02152 -0.03866 0.02291 -0.03727 0.02639 -0.03703 C 0.02986 -0.0368 0.03611 -0.03727 0.03889 -0.03703 " pathEditMode="relative" ptsTypes="aaaaaaaaaaaaaaaaaaaaaaaaaaaaaaA">
                                      <p:cBhvr>
                                        <p:cTn id="6" dur="5000" fill="hold"/>
                                        <p:tgtEl>
                                          <p:spTgt spid="48133"/>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0.1 0.1463 C -0.09236 0.1463 -0.08455 0.1463 -0.07916 0.1463 C -0.07378 0.1463 -0.07135 0.1463 -0.06805 0.1463 C -0.06475 0.1463 -0.06302 0.14607 -0.05972 0.1463 C -0.05642 0.14653 -0.05225 0.14792 -0.04861 0.14815 C -0.04496 0.14838 -0.04114 0.14908 -0.0375 0.14815 C -0.03385 0.14722 -0.02951 0.14421 -0.02639 0.14259 C -0.02326 0.14097 -0.02066 0.14074 -0.01805 0.13889 C -0.01545 0.13704 -0.01406 0.13495 -0.01111 0.13148 C -0.00816 0.12801 -0.00191 0.12431 -3.33333E-6 0.11852 C 0.00191 0.11273 -3.33333E-6 0.10255 -3.33333E-6 0.0963 C -3.33333E-6 0.09005 -3.33333E-6 0.08634 -3.33333E-6 0.08148 C -3.33333E-6 0.07662 -3.33333E-6 0.07245 -3.33333E-6 0.06667 C -3.33333E-6 0.06088 0.00018 0.05301 -3.33333E-6 0.0463 C -0.00017 0.03958 -0.00121 0.03264 -0.00139 0.02593 C -0.00156 0.01921 -0.00156 0.01088 -0.00139 0.00556 C -0.00121 0.00023 -0.00017 -0.00023 -3.33333E-6 -0.00555 C 0.00018 -0.01088 -3.33333E-6 -0.02037 -3.33333E-6 -0.02592 C -3.33333E-6 -0.03148 -3.33333E-6 -0.03796 -3.33333E-6 -0.03889 " pathEditMode="relative" rAng="0" ptsTypes="aaaaaaaaaaaaaaaaaaA">
                                      <p:cBhvr>
                                        <p:cTn id="10" dur="5000" fill="hold"/>
                                        <p:tgtEl>
                                          <p:spTgt spid="48134"/>
                                        </p:tgtEl>
                                        <p:attrNameLst>
                                          <p:attrName>ppt_x</p:attrName>
                                          <p:attrName>ppt_y</p:attrName>
                                        </p:attrNameLst>
                                      </p:cBhvr>
                                      <p:rCtr x="5087" y="-91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p:bldP spid="481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4294967295"/>
          </p:nvPr>
        </p:nvSpPr>
        <p:spPr>
          <a:xfrm>
            <a:off x="0" y="914400"/>
            <a:ext cx="8229600" cy="5216525"/>
          </a:xfrm>
        </p:spPr>
        <p:txBody>
          <a:bodyPr>
            <a:normAutofit lnSpcReduction="10000"/>
          </a:bodyPr>
          <a:lstStyle/>
          <a:p>
            <a:pPr marL="682625" indent="-682625">
              <a:lnSpc>
                <a:spcPct val="80000"/>
              </a:lnSpc>
              <a:spcAft>
                <a:spcPct val="25000"/>
              </a:spcAft>
            </a:pPr>
            <a:r>
              <a:rPr lang="en-US" sz="2600" dirty="0" err="1">
                <a:effectLst/>
              </a:rPr>
              <a:t>Penyebab</a:t>
            </a:r>
            <a:r>
              <a:rPr lang="en-US" sz="2600" dirty="0">
                <a:effectLst/>
              </a:rPr>
              <a:t> </a:t>
            </a:r>
            <a:r>
              <a:rPr lang="en-US" sz="2600" dirty="0" err="1">
                <a:effectLst/>
              </a:rPr>
              <a:t>masuknya</a:t>
            </a:r>
            <a:r>
              <a:rPr lang="en-US" sz="2600" dirty="0">
                <a:effectLst/>
              </a:rPr>
              <a:t> air </a:t>
            </a:r>
            <a:r>
              <a:rPr lang="en-US" sz="2600" dirty="0" err="1">
                <a:effectLst/>
              </a:rPr>
              <a:t>ke</a:t>
            </a:r>
            <a:r>
              <a:rPr lang="en-US" sz="2600" dirty="0">
                <a:effectLst/>
              </a:rPr>
              <a:t> </a:t>
            </a:r>
            <a:r>
              <a:rPr lang="en-US" sz="2600" dirty="0" err="1">
                <a:effectLst/>
              </a:rPr>
              <a:t>tubuh</a:t>
            </a:r>
            <a:r>
              <a:rPr lang="en-US" sz="2600" dirty="0">
                <a:effectLst/>
              </a:rPr>
              <a:t> </a:t>
            </a:r>
            <a:r>
              <a:rPr lang="en-US" sz="2600" dirty="0" err="1">
                <a:effectLst/>
              </a:rPr>
              <a:t>tanaman</a:t>
            </a:r>
            <a:r>
              <a:rPr lang="en-US" sz="2600" dirty="0">
                <a:effectLst/>
              </a:rPr>
              <a:t> </a:t>
            </a:r>
            <a:r>
              <a:rPr lang="en-US" sz="2600" dirty="0" err="1">
                <a:effectLst/>
              </a:rPr>
              <a:t>adalah</a:t>
            </a:r>
            <a:r>
              <a:rPr lang="en-US" sz="2600" dirty="0">
                <a:effectLst/>
              </a:rPr>
              <a:t> </a:t>
            </a:r>
            <a:r>
              <a:rPr lang="en-US" sz="2600" dirty="0" err="1">
                <a:effectLst/>
              </a:rPr>
              <a:t>potensial</a:t>
            </a:r>
            <a:r>
              <a:rPr lang="en-US" sz="2600" dirty="0">
                <a:effectLst/>
              </a:rPr>
              <a:t> </a:t>
            </a:r>
            <a:r>
              <a:rPr lang="en-US" sz="2600" dirty="0" err="1">
                <a:effectLst/>
              </a:rPr>
              <a:t>tanah</a:t>
            </a:r>
            <a:r>
              <a:rPr lang="en-US" sz="2600" dirty="0">
                <a:effectLst/>
              </a:rPr>
              <a:t> </a:t>
            </a:r>
            <a:r>
              <a:rPr lang="en-US" sz="2600" dirty="0" err="1">
                <a:effectLst/>
              </a:rPr>
              <a:t>dan</a:t>
            </a:r>
            <a:r>
              <a:rPr lang="en-US" sz="2600" dirty="0">
                <a:effectLst/>
              </a:rPr>
              <a:t> </a:t>
            </a:r>
            <a:r>
              <a:rPr lang="en-US" sz="2600" dirty="0" err="1">
                <a:effectLst/>
              </a:rPr>
              <a:t>tegangan</a:t>
            </a:r>
            <a:r>
              <a:rPr lang="en-US" sz="2600" dirty="0">
                <a:effectLst/>
              </a:rPr>
              <a:t> </a:t>
            </a:r>
            <a:r>
              <a:rPr lang="en-US" sz="2600" dirty="0" err="1">
                <a:effectLst/>
              </a:rPr>
              <a:t>daun</a:t>
            </a:r>
            <a:r>
              <a:rPr lang="en-US" sz="2600" dirty="0">
                <a:effectLst/>
              </a:rPr>
              <a:t>. </a:t>
            </a:r>
          </a:p>
          <a:p>
            <a:pPr marL="682625" indent="-682625">
              <a:lnSpc>
                <a:spcPct val="80000"/>
              </a:lnSpc>
              <a:spcAft>
                <a:spcPct val="25000"/>
              </a:spcAft>
            </a:pPr>
            <a:r>
              <a:rPr lang="en-US" sz="2600" dirty="0" err="1">
                <a:effectLst/>
              </a:rPr>
              <a:t>Potensial</a:t>
            </a:r>
            <a:r>
              <a:rPr lang="en-US" sz="2600" dirty="0">
                <a:effectLst/>
              </a:rPr>
              <a:t> </a:t>
            </a:r>
            <a:r>
              <a:rPr lang="en-US" sz="2600" dirty="0" err="1">
                <a:effectLst/>
              </a:rPr>
              <a:t>tanah</a:t>
            </a:r>
            <a:r>
              <a:rPr lang="en-US" sz="2600" dirty="0">
                <a:effectLst/>
              </a:rPr>
              <a:t> </a:t>
            </a:r>
            <a:r>
              <a:rPr lang="en-US" sz="2600" dirty="0" err="1">
                <a:effectLst/>
              </a:rPr>
              <a:t>terjadi</a:t>
            </a:r>
            <a:r>
              <a:rPr lang="en-US" sz="2600" dirty="0">
                <a:effectLst/>
              </a:rPr>
              <a:t> </a:t>
            </a:r>
            <a:r>
              <a:rPr lang="en-US" sz="2600" dirty="0" err="1">
                <a:effectLst/>
              </a:rPr>
              <a:t>karena</a:t>
            </a:r>
            <a:r>
              <a:rPr lang="en-US" sz="2600" dirty="0">
                <a:effectLst/>
              </a:rPr>
              <a:t>  </a:t>
            </a:r>
            <a:r>
              <a:rPr lang="en-US" sz="2600" dirty="0" err="1">
                <a:effectLst/>
              </a:rPr>
              <a:t>adanya</a:t>
            </a:r>
            <a:r>
              <a:rPr lang="en-US" sz="2600" dirty="0">
                <a:effectLst/>
              </a:rPr>
              <a:t> </a:t>
            </a:r>
            <a:r>
              <a:rPr lang="en-US" sz="2600" dirty="0" err="1">
                <a:effectLst/>
              </a:rPr>
              <a:t>perbedaan</a:t>
            </a:r>
            <a:r>
              <a:rPr lang="en-US" sz="2600" dirty="0">
                <a:effectLst/>
              </a:rPr>
              <a:t> </a:t>
            </a:r>
            <a:r>
              <a:rPr lang="en-US" sz="2600" dirty="0" err="1">
                <a:effectLst/>
              </a:rPr>
              <a:t>potensial</a:t>
            </a:r>
            <a:r>
              <a:rPr lang="en-US" sz="2600" dirty="0">
                <a:effectLst/>
              </a:rPr>
              <a:t> air yang </a:t>
            </a:r>
            <a:r>
              <a:rPr lang="en-US" sz="2600" dirty="0" err="1">
                <a:effectLst/>
              </a:rPr>
              <a:t>disebabkan</a:t>
            </a:r>
            <a:r>
              <a:rPr lang="en-US" sz="2600" dirty="0">
                <a:effectLst/>
              </a:rPr>
              <a:t> </a:t>
            </a:r>
            <a:r>
              <a:rPr lang="en-US" sz="2600" dirty="0" err="1">
                <a:effectLst/>
              </a:rPr>
              <a:t>oleh</a:t>
            </a:r>
            <a:r>
              <a:rPr lang="en-US" sz="2600" dirty="0">
                <a:effectLst/>
              </a:rPr>
              <a:t> </a:t>
            </a:r>
            <a:r>
              <a:rPr lang="en-US" sz="2600" dirty="0" err="1">
                <a:effectLst/>
              </a:rPr>
              <a:t>perbedaan</a:t>
            </a:r>
            <a:r>
              <a:rPr lang="en-US" sz="2600" dirty="0">
                <a:effectLst/>
              </a:rPr>
              <a:t> </a:t>
            </a:r>
            <a:r>
              <a:rPr lang="en-US" sz="2600" dirty="0" err="1">
                <a:effectLst/>
              </a:rPr>
              <a:t>konsentrasi</a:t>
            </a:r>
            <a:r>
              <a:rPr lang="en-US" sz="2600" dirty="0">
                <a:effectLst/>
              </a:rPr>
              <a:t> air </a:t>
            </a:r>
            <a:r>
              <a:rPr lang="en-US" sz="2600" dirty="0" err="1">
                <a:effectLst/>
              </a:rPr>
              <a:t>antara</a:t>
            </a:r>
            <a:r>
              <a:rPr lang="en-US" sz="2600" dirty="0">
                <a:effectLst/>
              </a:rPr>
              <a:t> </a:t>
            </a:r>
            <a:r>
              <a:rPr lang="en-US" sz="2600" dirty="0" err="1">
                <a:effectLst/>
              </a:rPr>
              <a:t>tanah</a:t>
            </a:r>
            <a:r>
              <a:rPr lang="en-US" sz="2600" dirty="0">
                <a:effectLst/>
              </a:rPr>
              <a:t> </a:t>
            </a:r>
            <a:r>
              <a:rPr lang="en-US" sz="2600" dirty="0" err="1">
                <a:effectLst/>
              </a:rPr>
              <a:t>dengan</a:t>
            </a:r>
            <a:r>
              <a:rPr lang="en-US" sz="2600" dirty="0">
                <a:effectLst/>
              </a:rPr>
              <a:t> air </a:t>
            </a:r>
            <a:r>
              <a:rPr lang="en-US" sz="2600" dirty="0" err="1">
                <a:effectLst/>
              </a:rPr>
              <a:t>dalam</a:t>
            </a:r>
            <a:r>
              <a:rPr lang="en-US" sz="2600" dirty="0">
                <a:effectLst/>
              </a:rPr>
              <a:t> </a:t>
            </a:r>
            <a:r>
              <a:rPr lang="en-US" sz="2600" dirty="0" err="1">
                <a:effectLst/>
              </a:rPr>
              <a:t>jaringan</a:t>
            </a:r>
            <a:r>
              <a:rPr lang="en-US" sz="2600" dirty="0">
                <a:effectLst/>
              </a:rPr>
              <a:t> </a:t>
            </a:r>
            <a:r>
              <a:rPr lang="en-US" sz="2600" dirty="0" err="1">
                <a:effectLst/>
              </a:rPr>
              <a:t>akar</a:t>
            </a:r>
            <a:r>
              <a:rPr lang="en-US" sz="2600" dirty="0">
                <a:effectLst/>
              </a:rPr>
              <a:t>. </a:t>
            </a:r>
          </a:p>
          <a:p>
            <a:pPr marL="682625" indent="-682625">
              <a:lnSpc>
                <a:spcPct val="80000"/>
              </a:lnSpc>
              <a:spcAft>
                <a:spcPct val="25000"/>
              </a:spcAft>
            </a:pPr>
            <a:r>
              <a:rPr lang="en-US" sz="2600" dirty="0" err="1">
                <a:effectLst/>
              </a:rPr>
              <a:t>Potensial</a:t>
            </a:r>
            <a:r>
              <a:rPr lang="en-US" sz="2600" dirty="0">
                <a:effectLst/>
              </a:rPr>
              <a:t> </a:t>
            </a:r>
            <a:r>
              <a:rPr lang="en-US" sz="2600" dirty="0" err="1">
                <a:effectLst/>
              </a:rPr>
              <a:t>tanah</a:t>
            </a:r>
            <a:r>
              <a:rPr lang="en-US" sz="2600" dirty="0">
                <a:effectLst/>
              </a:rPr>
              <a:t> </a:t>
            </a:r>
            <a:r>
              <a:rPr lang="en-US" sz="2600" dirty="0" err="1">
                <a:effectLst/>
              </a:rPr>
              <a:t>terdiri</a:t>
            </a:r>
            <a:r>
              <a:rPr lang="en-US" sz="2600" dirty="0">
                <a:effectLst/>
              </a:rPr>
              <a:t> </a:t>
            </a:r>
            <a:r>
              <a:rPr lang="en-US" sz="2600" dirty="0" err="1">
                <a:effectLst/>
              </a:rPr>
              <a:t>dari</a:t>
            </a:r>
            <a:r>
              <a:rPr lang="en-US" sz="2600" dirty="0">
                <a:effectLst/>
              </a:rPr>
              <a:t> </a:t>
            </a:r>
            <a:r>
              <a:rPr lang="en-US" sz="2600" dirty="0" err="1">
                <a:effectLst/>
              </a:rPr>
              <a:t>dua</a:t>
            </a:r>
            <a:r>
              <a:rPr lang="en-US" sz="2600" dirty="0">
                <a:effectLst/>
              </a:rPr>
              <a:t> </a:t>
            </a:r>
            <a:r>
              <a:rPr lang="en-US" sz="2600" dirty="0" err="1">
                <a:effectLst/>
              </a:rPr>
              <a:t>komponen</a:t>
            </a:r>
            <a:r>
              <a:rPr lang="en-US" sz="2600" dirty="0">
                <a:effectLst/>
              </a:rPr>
              <a:t>, </a:t>
            </a:r>
            <a:r>
              <a:rPr lang="en-US" sz="2600" dirty="0" err="1">
                <a:effectLst/>
              </a:rPr>
              <a:t>yaitu</a:t>
            </a:r>
            <a:r>
              <a:rPr lang="en-US" sz="2600" dirty="0">
                <a:effectLst/>
              </a:rPr>
              <a:t> </a:t>
            </a:r>
            <a:r>
              <a:rPr lang="en-US" sz="2600" i="1" dirty="0">
                <a:effectLst/>
              </a:rPr>
              <a:t>matric </a:t>
            </a:r>
            <a:r>
              <a:rPr lang="en-US" sz="2600" i="1" dirty="0" err="1">
                <a:effectLst/>
              </a:rPr>
              <a:t>potensial</a:t>
            </a:r>
            <a:r>
              <a:rPr lang="en-US" sz="2600" i="1" dirty="0">
                <a:effectLst/>
              </a:rPr>
              <a:t> </a:t>
            </a:r>
            <a:r>
              <a:rPr lang="en-US" sz="2600" dirty="0" err="1">
                <a:effectLst/>
              </a:rPr>
              <a:t>dan</a:t>
            </a:r>
            <a:r>
              <a:rPr lang="en-US" sz="2600" dirty="0">
                <a:effectLst/>
              </a:rPr>
              <a:t> </a:t>
            </a:r>
            <a:r>
              <a:rPr lang="en-US" sz="2600" i="1" dirty="0">
                <a:effectLst/>
              </a:rPr>
              <a:t>osmotic </a:t>
            </a:r>
            <a:r>
              <a:rPr lang="en-US" sz="2600" i="1" dirty="0" err="1">
                <a:effectLst/>
              </a:rPr>
              <a:t>potensial</a:t>
            </a:r>
            <a:r>
              <a:rPr lang="en-US" sz="2600" i="1" dirty="0">
                <a:effectLst/>
              </a:rPr>
              <a:t>. </a:t>
            </a:r>
          </a:p>
          <a:p>
            <a:pPr marL="682625" indent="-682625">
              <a:lnSpc>
                <a:spcPct val="80000"/>
              </a:lnSpc>
              <a:spcAft>
                <a:spcPct val="25000"/>
              </a:spcAft>
            </a:pPr>
            <a:r>
              <a:rPr lang="en-US" sz="2600" dirty="0" err="1">
                <a:effectLst/>
              </a:rPr>
              <a:t>Ke</a:t>
            </a:r>
            <a:r>
              <a:rPr lang="en-US" sz="2600" dirty="0">
                <a:effectLst/>
              </a:rPr>
              <a:t> </a:t>
            </a:r>
            <a:r>
              <a:rPr lang="en-US" sz="2600" dirty="0" err="1">
                <a:effectLst/>
              </a:rPr>
              <a:t>dua</a:t>
            </a:r>
            <a:r>
              <a:rPr lang="en-US" sz="2600" dirty="0">
                <a:effectLst/>
              </a:rPr>
              <a:t> </a:t>
            </a:r>
            <a:r>
              <a:rPr lang="en-US" sz="2600" dirty="0" err="1">
                <a:effectLst/>
              </a:rPr>
              <a:t>tenaga</a:t>
            </a:r>
            <a:r>
              <a:rPr lang="en-US" sz="2600" dirty="0">
                <a:effectLst/>
              </a:rPr>
              <a:t> </a:t>
            </a:r>
            <a:r>
              <a:rPr lang="en-US" sz="2600" dirty="0" err="1">
                <a:effectLst/>
              </a:rPr>
              <a:t>ini</a:t>
            </a:r>
            <a:r>
              <a:rPr lang="en-US" sz="2600" dirty="0">
                <a:effectLst/>
              </a:rPr>
              <a:t> </a:t>
            </a:r>
            <a:r>
              <a:rPr lang="en-US" sz="2600" dirty="0" err="1">
                <a:effectLst/>
              </a:rPr>
              <a:t>dipengaruhi</a:t>
            </a:r>
            <a:r>
              <a:rPr lang="en-US" sz="2600" dirty="0">
                <a:effectLst/>
              </a:rPr>
              <a:t> </a:t>
            </a:r>
            <a:r>
              <a:rPr lang="en-US" sz="2600" dirty="0" err="1">
                <a:effectLst/>
              </a:rPr>
              <a:t>oleh</a:t>
            </a:r>
            <a:r>
              <a:rPr lang="en-US" sz="2600" dirty="0">
                <a:effectLst/>
              </a:rPr>
              <a:t> </a:t>
            </a:r>
            <a:r>
              <a:rPr lang="en-US" sz="2600" dirty="0" err="1">
                <a:effectLst/>
              </a:rPr>
              <a:t>kadar</a:t>
            </a:r>
            <a:r>
              <a:rPr lang="en-US" sz="2600" dirty="0">
                <a:effectLst/>
              </a:rPr>
              <a:t> </a:t>
            </a:r>
            <a:r>
              <a:rPr lang="en-US" sz="2600" dirty="0" err="1">
                <a:effectLst/>
              </a:rPr>
              <a:t>kelembaban</a:t>
            </a:r>
            <a:r>
              <a:rPr lang="en-US" sz="2600" dirty="0">
                <a:effectLst/>
              </a:rPr>
              <a:t> </a:t>
            </a:r>
            <a:r>
              <a:rPr lang="en-US" sz="2600" dirty="0" err="1">
                <a:effectLst/>
              </a:rPr>
              <a:t>tanah</a:t>
            </a:r>
            <a:r>
              <a:rPr lang="en-US" sz="2600" dirty="0">
                <a:effectLst/>
              </a:rPr>
              <a:t>.</a:t>
            </a:r>
          </a:p>
          <a:p>
            <a:pPr marL="682625" indent="-682625">
              <a:lnSpc>
                <a:spcPct val="80000"/>
              </a:lnSpc>
              <a:spcAft>
                <a:spcPct val="25000"/>
              </a:spcAft>
            </a:pPr>
            <a:r>
              <a:rPr lang="en-US" sz="2600" dirty="0">
                <a:effectLst/>
              </a:rPr>
              <a:t>Kadar </a:t>
            </a:r>
            <a:r>
              <a:rPr lang="en-US" sz="2600" dirty="0" err="1">
                <a:effectLst/>
              </a:rPr>
              <a:t>kelembaban</a:t>
            </a:r>
            <a:r>
              <a:rPr lang="en-US" sz="2600" dirty="0">
                <a:effectLst/>
              </a:rPr>
              <a:t> </a:t>
            </a:r>
            <a:r>
              <a:rPr lang="en-US" sz="2600" dirty="0" err="1">
                <a:effectLst/>
              </a:rPr>
              <a:t>tanah</a:t>
            </a:r>
            <a:r>
              <a:rPr lang="en-US" sz="2600" dirty="0">
                <a:effectLst/>
              </a:rPr>
              <a:t> </a:t>
            </a:r>
            <a:r>
              <a:rPr lang="en-US" sz="2600" i="1" dirty="0">
                <a:effectLst/>
              </a:rPr>
              <a:t>(soil moisture) </a:t>
            </a:r>
            <a:r>
              <a:rPr lang="en-US" sz="2600" dirty="0" err="1">
                <a:effectLst/>
              </a:rPr>
              <a:t>terjadi</a:t>
            </a:r>
            <a:r>
              <a:rPr lang="en-US" sz="2600" dirty="0">
                <a:effectLst/>
              </a:rPr>
              <a:t> </a:t>
            </a:r>
            <a:r>
              <a:rPr lang="en-US" sz="2600" dirty="0" err="1">
                <a:effectLst/>
              </a:rPr>
              <a:t>karena</a:t>
            </a:r>
            <a:r>
              <a:rPr lang="en-US" sz="2600" dirty="0">
                <a:effectLst/>
              </a:rPr>
              <a:t> </a:t>
            </a:r>
            <a:r>
              <a:rPr lang="en-US" sz="2600" dirty="0" err="1">
                <a:effectLst/>
              </a:rPr>
              <a:t>ada</a:t>
            </a:r>
            <a:r>
              <a:rPr lang="en-US" sz="2600" dirty="0">
                <a:effectLst/>
              </a:rPr>
              <a:t> </a:t>
            </a:r>
            <a:r>
              <a:rPr lang="en-US" sz="2600" dirty="0" err="1">
                <a:effectLst/>
              </a:rPr>
              <a:t>kegiatan</a:t>
            </a:r>
            <a:r>
              <a:rPr lang="en-US" sz="2600" dirty="0">
                <a:effectLst/>
              </a:rPr>
              <a:t> </a:t>
            </a:r>
            <a:r>
              <a:rPr lang="en-US" sz="2600" dirty="0" err="1">
                <a:effectLst/>
              </a:rPr>
              <a:t>akar</a:t>
            </a:r>
            <a:r>
              <a:rPr lang="en-US" sz="2600" dirty="0">
                <a:effectLst/>
              </a:rPr>
              <a:t> </a:t>
            </a:r>
            <a:r>
              <a:rPr lang="en-US" sz="2600" dirty="0" err="1">
                <a:effectLst/>
              </a:rPr>
              <a:t>tanaman</a:t>
            </a:r>
            <a:r>
              <a:rPr lang="en-US" sz="2600" dirty="0">
                <a:effectLst/>
              </a:rPr>
              <a:t>, </a:t>
            </a:r>
            <a:r>
              <a:rPr lang="en-US" sz="2600" dirty="0" err="1">
                <a:effectLst/>
              </a:rPr>
              <a:t>yaitu</a:t>
            </a:r>
            <a:r>
              <a:rPr lang="en-US" sz="2600" dirty="0">
                <a:effectLst/>
              </a:rPr>
              <a:t> </a:t>
            </a:r>
            <a:r>
              <a:rPr lang="en-US" sz="2600" i="1" dirty="0">
                <a:effectLst/>
              </a:rPr>
              <a:t>active absorption</a:t>
            </a:r>
            <a:r>
              <a:rPr lang="en-US" sz="2600" dirty="0">
                <a:effectLst/>
              </a:rPr>
              <a:t> (</a:t>
            </a:r>
            <a:r>
              <a:rPr lang="en-US" sz="2600" dirty="0" err="1">
                <a:effectLst/>
              </a:rPr>
              <a:t>penyerapan</a:t>
            </a:r>
            <a:r>
              <a:rPr lang="en-US" sz="2600" dirty="0">
                <a:effectLst/>
              </a:rPr>
              <a:t> </a:t>
            </a:r>
            <a:r>
              <a:rPr lang="en-US" sz="2600" dirty="0" err="1">
                <a:effectLst/>
              </a:rPr>
              <a:t>aktif</a:t>
            </a:r>
            <a:r>
              <a:rPr lang="en-US" sz="2600" dirty="0">
                <a:effectLst/>
              </a:rPr>
              <a:t> </a:t>
            </a:r>
            <a:r>
              <a:rPr lang="en-US" sz="2600" dirty="0" err="1">
                <a:effectLst/>
              </a:rPr>
              <a:t>dan</a:t>
            </a:r>
            <a:r>
              <a:rPr lang="en-US" sz="2600" dirty="0">
                <a:effectLst/>
              </a:rPr>
              <a:t> </a:t>
            </a:r>
            <a:r>
              <a:rPr lang="en-US" sz="2600" i="1" dirty="0">
                <a:effectLst/>
              </a:rPr>
              <a:t>passive absorption</a:t>
            </a:r>
            <a:r>
              <a:rPr lang="en-US" sz="2600" dirty="0">
                <a:effectLst/>
              </a:rPr>
              <a:t> (</a:t>
            </a:r>
            <a:r>
              <a:rPr lang="en-US" sz="2600" dirty="0" err="1">
                <a:effectLst/>
              </a:rPr>
              <a:t>penyerapan</a:t>
            </a:r>
            <a:r>
              <a:rPr lang="en-US" sz="2600" dirty="0">
                <a:effectLst/>
              </a:rPr>
              <a:t> </a:t>
            </a:r>
            <a:r>
              <a:rPr lang="en-US" sz="2600" dirty="0" err="1">
                <a:effectLst/>
              </a:rPr>
              <a:t>pasif</a:t>
            </a:r>
            <a:r>
              <a:rPr lang="en-US" sz="2600" dirty="0">
                <a:effectLst/>
              </a:rPr>
              <a:t>).</a:t>
            </a:r>
          </a:p>
        </p:txBody>
      </p:sp>
    </p:spTree>
    <p:extLst>
      <p:ext uri="{BB962C8B-B14F-4D97-AF65-F5344CB8AC3E}">
        <p14:creationId xmlns:p14="http://schemas.microsoft.com/office/powerpoint/2010/main" xmlns="" val="4222551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4294967295"/>
          </p:nvPr>
        </p:nvSpPr>
        <p:spPr>
          <a:xfrm>
            <a:off x="0" y="1066800"/>
            <a:ext cx="8229600" cy="5064125"/>
          </a:xfrm>
        </p:spPr>
        <p:txBody>
          <a:bodyPr/>
          <a:lstStyle/>
          <a:p>
            <a:pPr marL="566738" indent="-566738">
              <a:lnSpc>
                <a:spcPct val="80000"/>
              </a:lnSpc>
              <a:spcAft>
                <a:spcPct val="25000"/>
              </a:spcAft>
            </a:pPr>
            <a:r>
              <a:rPr lang="en-US" sz="2800" dirty="0" err="1">
                <a:effectLst/>
              </a:rPr>
              <a:t>Penyerapan</a:t>
            </a:r>
            <a:r>
              <a:rPr lang="en-US" sz="2800" dirty="0">
                <a:effectLst/>
              </a:rPr>
              <a:t> </a:t>
            </a:r>
            <a:r>
              <a:rPr lang="en-US" sz="2800" dirty="0" err="1">
                <a:effectLst/>
              </a:rPr>
              <a:t>aktif</a:t>
            </a:r>
            <a:r>
              <a:rPr lang="en-US" sz="2800" dirty="0">
                <a:effectLst/>
              </a:rPr>
              <a:t> </a:t>
            </a:r>
            <a:r>
              <a:rPr lang="en-US" sz="2800" dirty="0" err="1">
                <a:effectLst/>
              </a:rPr>
              <a:t>terjadi</a:t>
            </a:r>
            <a:r>
              <a:rPr lang="en-US" sz="2800" dirty="0">
                <a:effectLst/>
              </a:rPr>
              <a:t> </a:t>
            </a:r>
            <a:r>
              <a:rPr lang="en-US" sz="2800" dirty="0" err="1">
                <a:effectLst/>
              </a:rPr>
              <a:t>karena</a:t>
            </a:r>
            <a:r>
              <a:rPr lang="en-US" sz="2800" dirty="0">
                <a:effectLst/>
              </a:rPr>
              <a:t> </a:t>
            </a:r>
            <a:r>
              <a:rPr lang="en-US" sz="2800" dirty="0" err="1">
                <a:effectLst/>
              </a:rPr>
              <a:t>tanaman</a:t>
            </a:r>
            <a:r>
              <a:rPr lang="en-US" sz="2800" dirty="0">
                <a:effectLst/>
              </a:rPr>
              <a:t> </a:t>
            </a:r>
            <a:r>
              <a:rPr lang="en-US" sz="2800" dirty="0" err="1">
                <a:effectLst/>
              </a:rPr>
              <a:t>mengalami</a:t>
            </a:r>
            <a:r>
              <a:rPr lang="en-US" sz="2800" dirty="0">
                <a:effectLst/>
              </a:rPr>
              <a:t> </a:t>
            </a:r>
            <a:r>
              <a:rPr lang="en-US" sz="2800" dirty="0" err="1">
                <a:effectLst/>
              </a:rPr>
              <a:t>transpirasi</a:t>
            </a:r>
            <a:r>
              <a:rPr lang="en-US" sz="2800" dirty="0">
                <a:effectLst/>
              </a:rPr>
              <a:t> </a:t>
            </a:r>
            <a:r>
              <a:rPr lang="en-US" sz="2800" dirty="0" err="1">
                <a:effectLst/>
              </a:rPr>
              <a:t>secara</a:t>
            </a:r>
            <a:r>
              <a:rPr lang="en-US" sz="2800" dirty="0">
                <a:effectLst/>
              </a:rPr>
              <a:t> </a:t>
            </a:r>
            <a:r>
              <a:rPr lang="en-US" sz="2800" dirty="0" err="1">
                <a:effectLst/>
              </a:rPr>
              <a:t>perlahan-lahan</a:t>
            </a:r>
            <a:r>
              <a:rPr lang="en-US" sz="2800" dirty="0">
                <a:effectLst/>
              </a:rPr>
              <a:t> yang </a:t>
            </a:r>
            <a:r>
              <a:rPr lang="en-US" sz="2800" dirty="0" err="1">
                <a:effectLst/>
              </a:rPr>
              <a:t>merupakan</a:t>
            </a:r>
            <a:r>
              <a:rPr lang="en-US" sz="2800" dirty="0">
                <a:effectLst/>
              </a:rPr>
              <a:t> </a:t>
            </a:r>
            <a:r>
              <a:rPr lang="en-US" sz="2800" dirty="0" err="1">
                <a:effectLst/>
              </a:rPr>
              <a:t>kegiatan</a:t>
            </a:r>
            <a:r>
              <a:rPr lang="en-US" sz="2800" dirty="0">
                <a:effectLst/>
              </a:rPr>
              <a:t> </a:t>
            </a:r>
            <a:r>
              <a:rPr lang="en-US" sz="2800" dirty="0" err="1">
                <a:effectLst/>
              </a:rPr>
              <a:t>fisiologis</a:t>
            </a:r>
            <a:r>
              <a:rPr lang="en-US" sz="2800" dirty="0">
                <a:effectLst/>
              </a:rPr>
              <a:t>, </a:t>
            </a:r>
            <a:r>
              <a:rPr lang="en-US" sz="2800" dirty="0" err="1">
                <a:effectLst/>
              </a:rPr>
              <a:t>akibat</a:t>
            </a:r>
            <a:r>
              <a:rPr lang="en-US" sz="2800" dirty="0">
                <a:effectLst/>
              </a:rPr>
              <a:t> </a:t>
            </a:r>
            <a:r>
              <a:rPr lang="en-US" sz="2800" dirty="0" err="1">
                <a:effectLst/>
              </a:rPr>
              <a:t>tindak</a:t>
            </a:r>
            <a:r>
              <a:rPr lang="en-US" sz="2800" dirty="0">
                <a:effectLst/>
              </a:rPr>
              <a:t> </a:t>
            </a:r>
            <a:r>
              <a:rPr lang="en-US" sz="2800" dirty="0" err="1">
                <a:effectLst/>
              </a:rPr>
              <a:t>lanjut</a:t>
            </a:r>
            <a:r>
              <a:rPr lang="en-US" sz="2800" dirty="0">
                <a:effectLst/>
              </a:rPr>
              <a:t> </a:t>
            </a:r>
            <a:r>
              <a:rPr lang="en-US" sz="2800" dirty="0" err="1">
                <a:effectLst/>
              </a:rPr>
              <a:t>dari</a:t>
            </a:r>
            <a:r>
              <a:rPr lang="en-US" sz="2800" dirty="0">
                <a:effectLst/>
              </a:rPr>
              <a:t> </a:t>
            </a:r>
            <a:r>
              <a:rPr lang="en-US" sz="2800" dirty="0" err="1">
                <a:effectLst/>
              </a:rPr>
              <a:t>metabolisme</a:t>
            </a:r>
            <a:r>
              <a:rPr lang="en-US" sz="2800" dirty="0">
                <a:effectLst/>
              </a:rPr>
              <a:t> </a:t>
            </a:r>
            <a:r>
              <a:rPr lang="en-US" sz="2800" dirty="0" err="1">
                <a:effectLst/>
              </a:rPr>
              <a:t>dalam</a:t>
            </a:r>
            <a:r>
              <a:rPr lang="en-US" sz="2800" dirty="0">
                <a:effectLst/>
              </a:rPr>
              <a:t> </a:t>
            </a:r>
            <a:r>
              <a:rPr lang="en-US" sz="2800" dirty="0" err="1">
                <a:effectLst/>
              </a:rPr>
              <a:t>tubuh</a:t>
            </a:r>
            <a:r>
              <a:rPr lang="en-US" sz="2800" dirty="0">
                <a:effectLst/>
              </a:rPr>
              <a:t> </a:t>
            </a:r>
            <a:r>
              <a:rPr lang="en-US" sz="2800" dirty="0" err="1">
                <a:effectLst/>
              </a:rPr>
              <a:t>tanaman</a:t>
            </a:r>
            <a:r>
              <a:rPr lang="en-US" sz="2800" dirty="0">
                <a:effectLst/>
              </a:rPr>
              <a:t> </a:t>
            </a:r>
            <a:r>
              <a:rPr lang="en-US" sz="2800" dirty="0" err="1">
                <a:effectLst/>
              </a:rPr>
              <a:t>dan</a:t>
            </a:r>
            <a:r>
              <a:rPr lang="en-US" sz="2800" dirty="0">
                <a:effectLst/>
              </a:rPr>
              <a:t> </a:t>
            </a:r>
            <a:r>
              <a:rPr lang="en-US" sz="2800" dirty="0" err="1">
                <a:effectLst/>
              </a:rPr>
              <a:t>tidak</a:t>
            </a:r>
            <a:r>
              <a:rPr lang="en-US" sz="2800" dirty="0">
                <a:effectLst/>
              </a:rPr>
              <a:t> </a:t>
            </a:r>
            <a:r>
              <a:rPr lang="en-US" sz="2800" dirty="0" err="1">
                <a:effectLst/>
              </a:rPr>
              <a:t>dipengaruhi</a:t>
            </a:r>
            <a:r>
              <a:rPr lang="en-US" sz="2800" dirty="0">
                <a:effectLst/>
              </a:rPr>
              <a:t> </a:t>
            </a:r>
            <a:r>
              <a:rPr lang="en-US" sz="2800" dirty="0" err="1">
                <a:effectLst/>
              </a:rPr>
              <a:t>oleh</a:t>
            </a:r>
            <a:r>
              <a:rPr lang="en-US" sz="2800" dirty="0">
                <a:effectLst/>
              </a:rPr>
              <a:t> </a:t>
            </a:r>
            <a:r>
              <a:rPr lang="en-US" sz="2800" dirty="0" err="1">
                <a:effectLst/>
              </a:rPr>
              <a:t>faktor-faktor</a:t>
            </a:r>
            <a:r>
              <a:rPr lang="en-US" sz="2800" dirty="0">
                <a:effectLst/>
              </a:rPr>
              <a:t> </a:t>
            </a:r>
            <a:r>
              <a:rPr lang="en-US" sz="2800" dirty="0" err="1">
                <a:effectLst/>
              </a:rPr>
              <a:t>lingkungan</a:t>
            </a:r>
            <a:r>
              <a:rPr lang="en-US" sz="2800" dirty="0">
                <a:effectLst/>
              </a:rPr>
              <a:t>. </a:t>
            </a:r>
          </a:p>
          <a:p>
            <a:pPr marL="566738" indent="-566738">
              <a:lnSpc>
                <a:spcPct val="80000"/>
              </a:lnSpc>
              <a:spcAft>
                <a:spcPct val="25000"/>
              </a:spcAft>
            </a:pPr>
            <a:r>
              <a:rPr lang="en-US" sz="2800" dirty="0" err="1">
                <a:effectLst/>
              </a:rPr>
              <a:t>Transpirasi</a:t>
            </a:r>
            <a:r>
              <a:rPr lang="en-US" sz="2800" dirty="0">
                <a:effectLst/>
              </a:rPr>
              <a:t> </a:t>
            </a:r>
            <a:r>
              <a:rPr lang="en-US" sz="2800" dirty="0" err="1">
                <a:effectLst/>
              </a:rPr>
              <a:t>ini</a:t>
            </a:r>
            <a:r>
              <a:rPr lang="en-US" sz="2800" dirty="0">
                <a:effectLst/>
              </a:rPr>
              <a:t> </a:t>
            </a:r>
            <a:r>
              <a:rPr lang="en-US" sz="2800" dirty="0" err="1">
                <a:effectLst/>
              </a:rPr>
              <a:t>menyebabkan</a:t>
            </a:r>
            <a:r>
              <a:rPr lang="en-US" sz="2800" dirty="0">
                <a:effectLst/>
              </a:rPr>
              <a:t> </a:t>
            </a:r>
            <a:r>
              <a:rPr lang="en-US" sz="2800" dirty="0" err="1">
                <a:effectLst/>
              </a:rPr>
              <a:t>menurunnya</a:t>
            </a:r>
            <a:r>
              <a:rPr lang="en-US" sz="2800" dirty="0">
                <a:effectLst/>
              </a:rPr>
              <a:t>  </a:t>
            </a:r>
            <a:r>
              <a:rPr lang="en-US" sz="2800" dirty="0" err="1">
                <a:effectLst/>
              </a:rPr>
              <a:t>potensial</a:t>
            </a:r>
            <a:r>
              <a:rPr lang="en-US" sz="2800" dirty="0">
                <a:effectLst/>
              </a:rPr>
              <a:t> air </a:t>
            </a:r>
            <a:r>
              <a:rPr lang="en-US" sz="2800" dirty="0" err="1">
                <a:effectLst/>
              </a:rPr>
              <a:t>pada</a:t>
            </a:r>
            <a:r>
              <a:rPr lang="en-US" sz="2800" dirty="0">
                <a:effectLst/>
              </a:rPr>
              <a:t> xylem. </a:t>
            </a:r>
          </a:p>
          <a:p>
            <a:pPr marL="566738" indent="-566738">
              <a:lnSpc>
                <a:spcPct val="80000"/>
              </a:lnSpc>
              <a:spcAft>
                <a:spcPct val="25000"/>
              </a:spcAft>
            </a:pPr>
            <a:r>
              <a:rPr lang="en-US" sz="2800" dirty="0" err="1">
                <a:effectLst/>
              </a:rPr>
              <a:t>Kegiatan</a:t>
            </a:r>
            <a:r>
              <a:rPr lang="en-US" sz="2800" dirty="0">
                <a:effectLst/>
              </a:rPr>
              <a:t> </a:t>
            </a:r>
            <a:r>
              <a:rPr lang="en-US" sz="2800" dirty="0" err="1">
                <a:effectLst/>
              </a:rPr>
              <a:t>ini</a:t>
            </a:r>
            <a:r>
              <a:rPr lang="en-US" sz="2800" dirty="0">
                <a:effectLst/>
              </a:rPr>
              <a:t> </a:t>
            </a:r>
            <a:r>
              <a:rPr lang="en-US" sz="2800" dirty="0" err="1">
                <a:effectLst/>
              </a:rPr>
              <a:t>menyebabkan</a:t>
            </a:r>
            <a:r>
              <a:rPr lang="en-US" sz="2800" dirty="0">
                <a:effectLst/>
              </a:rPr>
              <a:t> </a:t>
            </a:r>
            <a:r>
              <a:rPr lang="en-US" sz="2800" dirty="0" err="1">
                <a:effectLst/>
              </a:rPr>
              <a:t>terjadinya</a:t>
            </a:r>
            <a:r>
              <a:rPr lang="en-US" sz="2800" dirty="0">
                <a:effectLst/>
              </a:rPr>
              <a:t> </a:t>
            </a:r>
            <a:r>
              <a:rPr lang="en-US" sz="2800" dirty="0" err="1">
                <a:effectLst/>
              </a:rPr>
              <a:t>akumulasi</a:t>
            </a:r>
            <a:r>
              <a:rPr lang="en-US" sz="2800" dirty="0">
                <a:effectLst/>
              </a:rPr>
              <a:t> </a:t>
            </a:r>
            <a:r>
              <a:rPr lang="en-US" sz="2800" dirty="0" err="1">
                <a:effectLst/>
              </a:rPr>
              <a:t>larutan</a:t>
            </a:r>
            <a:r>
              <a:rPr lang="en-US" sz="2800" dirty="0">
                <a:effectLst/>
              </a:rPr>
              <a:t> di </a:t>
            </a:r>
            <a:r>
              <a:rPr lang="en-US" sz="2800" dirty="0" err="1">
                <a:effectLst/>
              </a:rPr>
              <a:t>dalam</a:t>
            </a:r>
            <a:r>
              <a:rPr lang="en-US" sz="2800" dirty="0">
                <a:effectLst/>
              </a:rPr>
              <a:t> xylem, </a:t>
            </a:r>
            <a:r>
              <a:rPr lang="en-US" sz="2800" dirty="0" err="1">
                <a:effectLst/>
              </a:rPr>
              <a:t>sehingga</a:t>
            </a:r>
            <a:r>
              <a:rPr lang="en-US" sz="2800" dirty="0">
                <a:effectLst/>
              </a:rPr>
              <a:t> </a:t>
            </a:r>
            <a:r>
              <a:rPr lang="en-US" sz="2800" dirty="0" err="1">
                <a:effectLst/>
              </a:rPr>
              <a:t>tekanan</a:t>
            </a:r>
            <a:r>
              <a:rPr lang="en-US" sz="2800" dirty="0">
                <a:effectLst/>
              </a:rPr>
              <a:t> </a:t>
            </a:r>
            <a:r>
              <a:rPr lang="en-US" sz="2800" dirty="0" err="1">
                <a:effectLst/>
              </a:rPr>
              <a:t>dalam</a:t>
            </a:r>
            <a:r>
              <a:rPr lang="en-US" sz="2800" dirty="0">
                <a:effectLst/>
              </a:rPr>
              <a:t> xylem </a:t>
            </a:r>
            <a:r>
              <a:rPr lang="en-US" sz="2800" dirty="0" err="1" smtClean="0">
                <a:effectLst/>
              </a:rPr>
              <a:t>menjadi</a:t>
            </a:r>
            <a:r>
              <a:rPr lang="en-US" sz="2800" dirty="0" smtClean="0">
                <a:effectLst/>
              </a:rPr>
              <a:t> </a:t>
            </a:r>
            <a:r>
              <a:rPr lang="en-US" sz="2800" dirty="0" err="1">
                <a:effectLst/>
              </a:rPr>
              <a:t>positif</a:t>
            </a:r>
            <a:r>
              <a:rPr lang="en-US" sz="2800" dirty="0">
                <a:effectLst/>
              </a:rPr>
              <a:t>.</a:t>
            </a:r>
          </a:p>
        </p:txBody>
      </p:sp>
    </p:spTree>
    <p:extLst>
      <p:ext uri="{BB962C8B-B14F-4D97-AF65-F5344CB8AC3E}">
        <p14:creationId xmlns:p14="http://schemas.microsoft.com/office/powerpoint/2010/main" xmlns="" val="3484873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4294967295"/>
          </p:nvPr>
        </p:nvSpPr>
        <p:spPr>
          <a:xfrm>
            <a:off x="0" y="1143000"/>
            <a:ext cx="8229600" cy="4987925"/>
          </a:xfrm>
        </p:spPr>
        <p:txBody>
          <a:bodyPr/>
          <a:lstStyle/>
          <a:p>
            <a:pPr marL="508000" indent="-508000">
              <a:lnSpc>
                <a:spcPct val="90000"/>
              </a:lnSpc>
              <a:spcAft>
                <a:spcPct val="25000"/>
              </a:spcAft>
            </a:pPr>
            <a:r>
              <a:rPr lang="en-US" sz="2800" dirty="0" err="1">
                <a:effectLst/>
              </a:rPr>
              <a:t>Penyerapan</a:t>
            </a:r>
            <a:r>
              <a:rPr lang="en-US" sz="2800" dirty="0">
                <a:effectLst/>
              </a:rPr>
              <a:t> </a:t>
            </a:r>
            <a:r>
              <a:rPr lang="en-US" sz="2800" dirty="0" err="1">
                <a:effectLst/>
              </a:rPr>
              <a:t>pasif</a:t>
            </a:r>
            <a:r>
              <a:rPr lang="en-US" sz="2800" dirty="0">
                <a:effectLst/>
              </a:rPr>
              <a:t> </a:t>
            </a:r>
            <a:r>
              <a:rPr lang="en-US" sz="2800" dirty="0" err="1">
                <a:effectLst/>
              </a:rPr>
              <a:t>terjadi</a:t>
            </a:r>
            <a:r>
              <a:rPr lang="en-US" sz="2800" dirty="0">
                <a:effectLst/>
              </a:rPr>
              <a:t> </a:t>
            </a:r>
            <a:r>
              <a:rPr lang="en-US" sz="2800" dirty="0" err="1">
                <a:effectLst/>
              </a:rPr>
              <a:t>karena</a:t>
            </a:r>
            <a:r>
              <a:rPr lang="en-US" sz="2800" dirty="0">
                <a:effectLst/>
              </a:rPr>
              <a:t> </a:t>
            </a:r>
            <a:r>
              <a:rPr lang="en-US" sz="2800" dirty="0" err="1">
                <a:effectLst/>
              </a:rPr>
              <a:t>tanaman</a:t>
            </a:r>
            <a:r>
              <a:rPr lang="en-US" sz="2800" dirty="0">
                <a:effectLst/>
              </a:rPr>
              <a:t> </a:t>
            </a:r>
            <a:r>
              <a:rPr lang="en-US" sz="2800" dirty="0" err="1">
                <a:effectLst/>
              </a:rPr>
              <a:t>bertranspirasi</a:t>
            </a:r>
            <a:r>
              <a:rPr lang="en-US" sz="2800" dirty="0">
                <a:effectLst/>
              </a:rPr>
              <a:t> </a:t>
            </a:r>
            <a:r>
              <a:rPr lang="en-US" sz="2800" dirty="0" err="1">
                <a:effectLst/>
              </a:rPr>
              <a:t>secara</a:t>
            </a:r>
            <a:r>
              <a:rPr lang="en-US" sz="2800" dirty="0">
                <a:effectLst/>
              </a:rPr>
              <a:t> </a:t>
            </a:r>
            <a:r>
              <a:rPr lang="en-US" sz="2800" dirty="0" err="1">
                <a:effectLst/>
              </a:rPr>
              <a:t>cepat</a:t>
            </a:r>
            <a:r>
              <a:rPr lang="en-US" sz="2800" dirty="0">
                <a:effectLst/>
              </a:rPr>
              <a:t>, yang </a:t>
            </a:r>
            <a:r>
              <a:rPr lang="en-US" sz="2800" dirty="0" err="1">
                <a:effectLst/>
              </a:rPr>
              <a:t>merupakan</a:t>
            </a:r>
            <a:r>
              <a:rPr lang="en-US" sz="2800" dirty="0">
                <a:effectLst/>
              </a:rPr>
              <a:t> </a:t>
            </a:r>
            <a:r>
              <a:rPr lang="en-US" sz="2800" dirty="0" err="1">
                <a:effectLst/>
              </a:rPr>
              <a:t>tanggapannya</a:t>
            </a:r>
            <a:r>
              <a:rPr lang="en-US" sz="2800" dirty="0">
                <a:effectLst/>
              </a:rPr>
              <a:t> </a:t>
            </a:r>
            <a:r>
              <a:rPr lang="en-US" sz="2800" dirty="0" err="1">
                <a:effectLst/>
              </a:rPr>
              <a:t>terhadap</a:t>
            </a:r>
            <a:r>
              <a:rPr lang="en-US" sz="2800" dirty="0">
                <a:effectLst/>
              </a:rPr>
              <a:t> </a:t>
            </a:r>
            <a:r>
              <a:rPr lang="en-US" sz="2800" dirty="0" err="1">
                <a:effectLst/>
              </a:rPr>
              <a:t>perubahan</a:t>
            </a:r>
            <a:r>
              <a:rPr lang="en-US" sz="2800" dirty="0">
                <a:effectLst/>
              </a:rPr>
              <a:t> </a:t>
            </a:r>
            <a:r>
              <a:rPr lang="en-US" sz="2800" dirty="0" err="1">
                <a:effectLst/>
              </a:rPr>
              <a:t>lingkungan</a:t>
            </a:r>
            <a:r>
              <a:rPr lang="en-US" sz="2800" dirty="0">
                <a:effectLst/>
              </a:rPr>
              <a:t>, </a:t>
            </a:r>
            <a:r>
              <a:rPr lang="en-US" sz="2800" dirty="0" err="1">
                <a:effectLst/>
              </a:rPr>
              <a:t>seperti</a:t>
            </a:r>
            <a:r>
              <a:rPr lang="en-US" sz="2800" dirty="0">
                <a:effectLst/>
              </a:rPr>
              <a:t>:</a:t>
            </a:r>
          </a:p>
          <a:p>
            <a:pPr lvl="1">
              <a:lnSpc>
                <a:spcPct val="90000"/>
              </a:lnSpc>
              <a:spcAft>
                <a:spcPct val="25000"/>
              </a:spcAft>
            </a:pPr>
            <a:r>
              <a:rPr lang="en-US" sz="2400" dirty="0" err="1">
                <a:effectLst/>
              </a:rPr>
              <a:t>Temperatur</a:t>
            </a:r>
            <a:r>
              <a:rPr lang="en-US" sz="2400" dirty="0">
                <a:effectLst/>
              </a:rPr>
              <a:t> yang </a:t>
            </a:r>
            <a:r>
              <a:rPr lang="en-US" sz="2400" dirty="0" err="1">
                <a:effectLst/>
              </a:rPr>
              <a:t>terlalu</a:t>
            </a:r>
            <a:r>
              <a:rPr lang="en-US" sz="2400" dirty="0">
                <a:effectLst/>
              </a:rPr>
              <a:t> </a:t>
            </a:r>
            <a:r>
              <a:rPr lang="en-US" sz="2400" dirty="0" err="1">
                <a:effectLst/>
              </a:rPr>
              <a:t>tinggi</a:t>
            </a:r>
            <a:endParaRPr lang="en-US" sz="2400" dirty="0">
              <a:effectLst/>
            </a:endParaRPr>
          </a:p>
          <a:p>
            <a:pPr lvl="1">
              <a:lnSpc>
                <a:spcPct val="90000"/>
              </a:lnSpc>
              <a:spcAft>
                <a:spcPct val="25000"/>
              </a:spcAft>
            </a:pPr>
            <a:r>
              <a:rPr lang="en-US" sz="2400" dirty="0" err="1">
                <a:effectLst/>
              </a:rPr>
              <a:t>Intensitas</a:t>
            </a:r>
            <a:r>
              <a:rPr lang="en-US" sz="2400" dirty="0">
                <a:effectLst/>
              </a:rPr>
              <a:t> </a:t>
            </a:r>
            <a:r>
              <a:rPr lang="en-US" sz="2400" dirty="0" err="1">
                <a:effectLst/>
              </a:rPr>
              <a:t>cahaya</a:t>
            </a:r>
            <a:r>
              <a:rPr lang="en-US" sz="2400" dirty="0">
                <a:effectLst/>
              </a:rPr>
              <a:t> yang </a:t>
            </a:r>
            <a:r>
              <a:rPr lang="en-US" sz="2400" dirty="0" err="1">
                <a:effectLst/>
              </a:rPr>
              <a:t>sangat</a:t>
            </a:r>
            <a:r>
              <a:rPr lang="en-US" sz="2400" dirty="0">
                <a:effectLst/>
              </a:rPr>
              <a:t> </a:t>
            </a:r>
            <a:r>
              <a:rPr lang="en-US" sz="2400" dirty="0" err="1">
                <a:effectLst/>
              </a:rPr>
              <a:t>tinggi</a:t>
            </a:r>
            <a:endParaRPr lang="en-US" sz="2400" dirty="0">
              <a:effectLst/>
            </a:endParaRPr>
          </a:p>
          <a:p>
            <a:pPr lvl="1">
              <a:lnSpc>
                <a:spcPct val="90000"/>
              </a:lnSpc>
              <a:spcAft>
                <a:spcPct val="25000"/>
              </a:spcAft>
            </a:pPr>
            <a:r>
              <a:rPr lang="en-US" sz="2400" dirty="0" err="1">
                <a:effectLst/>
              </a:rPr>
              <a:t>Kerenggangan</a:t>
            </a:r>
            <a:r>
              <a:rPr lang="en-US" sz="2400" dirty="0">
                <a:effectLst/>
              </a:rPr>
              <a:t> </a:t>
            </a:r>
            <a:r>
              <a:rPr lang="en-US" sz="2400" dirty="0" err="1">
                <a:effectLst/>
              </a:rPr>
              <a:t>udara</a:t>
            </a:r>
            <a:r>
              <a:rPr lang="en-US" sz="2400" dirty="0">
                <a:effectLst/>
              </a:rPr>
              <a:t> </a:t>
            </a:r>
            <a:r>
              <a:rPr lang="en-US" sz="2400" dirty="0" err="1">
                <a:effectLst/>
              </a:rPr>
              <a:t>karena</a:t>
            </a:r>
            <a:r>
              <a:rPr lang="en-US" sz="2400" dirty="0">
                <a:effectLst/>
              </a:rPr>
              <a:t> </a:t>
            </a:r>
            <a:r>
              <a:rPr lang="en-US" sz="2400" dirty="0" err="1">
                <a:effectLst/>
              </a:rPr>
              <a:t>kecepatan</a:t>
            </a:r>
            <a:r>
              <a:rPr lang="en-US" sz="2400" dirty="0">
                <a:effectLst/>
              </a:rPr>
              <a:t> </a:t>
            </a:r>
            <a:r>
              <a:rPr lang="en-US" sz="2400" dirty="0" err="1">
                <a:effectLst/>
              </a:rPr>
              <a:t>angin</a:t>
            </a:r>
            <a:r>
              <a:rPr lang="en-US" sz="2400" dirty="0">
                <a:effectLst/>
              </a:rPr>
              <a:t> </a:t>
            </a:r>
            <a:r>
              <a:rPr lang="en-US" sz="2400" dirty="0" err="1">
                <a:effectLst/>
              </a:rPr>
              <a:t>meningkat</a:t>
            </a:r>
            <a:r>
              <a:rPr lang="en-US" sz="2400" dirty="0">
                <a:effectLst/>
              </a:rPr>
              <a:t> yang </a:t>
            </a:r>
            <a:r>
              <a:rPr lang="en-US" sz="2400" dirty="0" err="1">
                <a:effectLst/>
              </a:rPr>
              <a:t>mengakibatkan</a:t>
            </a:r>
            <a:r>
              <a:rPr lang="en-US" sz="2400" dirty="0">
                <a:effectLst/>
              </a:rPr>
              <a:t>  </a:t>
            </a:r>
            <a:r>
              <a:rPr lang="en-US" sz="2400" dirty="0" err="1">
                <a:effectLst/>
              </a:rPr>
              <a:t>konsentrasi</a:t>
            </a:r>
            <a:r>
              <a:rPr lang="en-US" sz="2400" dirty="0">
                <a:effectLst/>
              </a:rPr>
              <a:t> </a:t>
            </a:r>
            <a:r>
              <a:rPr lang="en-US" sz="2400" dirty="0" err="1">
                <a:effectLst/>
              </a:rPr>
              <a:t>larutan</a:t>
            </a:r>
            <a:r>
              <a:rPr lang="en-US" sz="2400" dirty="0">
                <a:effectLst/>
              </a:rPr>
              <a:t> </a:t>
            </a:r>
            <a:r>
              <a:rPr lang="en-US" sz="2400" dirty="0" err="1">
                <a:effectLst/>
              </a:rPr>
              <a:t>dalam</a:t>
            </a:r>
            <a:r>
              <a:rPr lang="en-US" sz="2400" dirty="0">
                <a:effectLst/>
              </a:rPr>
              <a:t> xylem sap </a:t>
            </a:r>
            <a:r>
              <a:rPr lang="en-US" sz="2400" dirty="0" err="1">
                <a:effectLst/>
              </a:rPr>
              <a:t>menjadi</a:t>
            </a:r>
            <a:r>
              <a:rPr lang="en-US" sz="2400" dirty="0">
                <a:effectLst/>
              </a:rPr>
              <a:t> </a:t>
            </a:r>
            <a:r>
              <a:rPr lang="en-US" sz="2400" dirty="0" err="1">
                <a:effectLst/>
              </a:rPr>
              <a:t>rendah</a:t>
            </a:r>
            <a:r>
              <a:rPr lang="en-US" sz="2400" dirty="0">
                <a:effectLst/>
              </a:rPr>
              <a:t>.</a:t>
            </a:r>
          </a:p>
          <a:p>
            <a:pPr lvl="1">
              <a:lnSpc>
                <a:spcPct val="90000"/>
              </a:lnSpc>
            </a:pPr>
            <a:r>
              <a:rPr lang="en-US" sz="2400" dirty="0" err="1">
                <a:effectLst/>
              </a:rPr>
              <a:t>Menurunnya</a:t>
            </a:r>
            <a:r>
              <a:rPr lang="en-US" sz="2400" dirty="0">
                <a:effectLst/>
              </a:rPr>
              <a:t> </a:t>
            </a:r>
            <a:r>
              <a:rPr lang="en-US" sz="2400" dirty="0" err="1">
                <a:effectLst/>
              </a:rPr>
              <a:t>tekanan</a:t>
            </a:r>
            <a:r>
              <a:rPr lang="en-US" sz="2400" dirty="0">
                <a:effectLst/>
              </a:rPr>
              <a:t> di </a:t>
            </a:r>
            <a:r>
              <a:rPr lang="en-US" sz="2400" dirty="0" err="1">
                <a:effectLst/>
              </a:rPr>
              <a:t>dalam</a:t>
            </a:r>
            <a:r>
              <a:rPr lang="en-US" sz="2400" dirty="0">
                <a:effectLst/>
              </a:rPr>
              <a:t> xylem sap </a:t>
            </a:r>
            <a:r>
              <a:rPr lang="en-US" sz="2400" dirty="0" err="1">
                <a:effectLst/>
              </a:rPr>
              <a:t>menyebabkan</a:t>
            </a:r>
            <a:r>
              <a:rPr lang="en-US" sz="2400" dirty="0">
                <a:effectLst/>
              </a:rPr>
              <a:t> </a:t>
            </a:r>
            <a:r>
              <a:rPr lang="en-US" sz="2400" dirty="0" err="1">
                <a:effectLst/>
              </a:rPr>
              <a:t>potensial</a:t>
            </a:r>
            <a:r>
              <a:rPr lang="en-US" sz="2400" dirty="0">
                <a:effectLst/>
              </a:rPr>
              <a:t> air </a:t>
            </a:r>
            <a:r>
              <a:rPr lang="en-US" sz="2400" dirty="0" err="1">
                <a:effectLst/>
              </a:rPr>
              <a:t>menjadi</a:t>
            </a:r>
            <a:r>
              <a:rPr lang="en-US" sz="2400" dirty="0">
                <a:effectLst/>
              </a:rPr>
              <a:t> </a:t>
            </a:r>
            <a:r>
              <a:rPr lang="en-US" sz="2400" dirty="0" err="1">
                <a:effectLst/>
              </a:rPr>
              <a:t>rendah</a:t>
            </a:r>
            <a:r>
              <a:rPr lang="en-US" sz="2400" dirty="0">
                <a:effectLst/>
              </a:rPr>
              <a:t>.</a:t>
            </a:r>
          </a:p>
        </p:txBody>
      </p:sp>
    </p:spTree>
    <p:extLst>
      <p:ext uri="{BB962C8B-B14F-4D97-AF65-F5344CB8AC3E}">
        <p14:creationId xmlns:p14="http://schemas.microsoft.com/office/powerpoint/2010/main" xmlns="" val="2866259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normAutofit fontScale="92500" lnSpcReduction="20000"/>
          </a:bodyPr>
          <a:lstStyle/>
          <a:p>
            <a:pPr>
              <a:lnSpc>
                <a:spcPct val="120000"/>
              </a:lnSpc>
              <a:spcAft>
                <a:spcPct val="25000"/>
              </a:spcAft>
            </a:pPr>
            <a:r>
              <a:rPr lang="en-US" sz="2600" dirty="0" err="1">
                <a:effectLst/>
              </a:rPr>
              <a:t>Penyerapan</a:t>
            </a:r>
            <a:r>
              <a:rPr lang="en-US" sz="2600" dirty="0">
                <a:effectLst/>
              </a:rPr>
              <a:t> air </a:t>
            </a:r>
            <a:r>
              <a:rPr lang="en-US" sz="2600" dirty="0" err="1">
                <a:effectLst/>
              </a:rPr>
              <a:t>oleh</a:t>
            </a:r>
            <a:r>
              <a:rPr lang="en-US" sz="2600" dirty="0">
                <a:effectLst/>
              </a:rPr>
              <a:t> </a:t>
            </a:r>
            <a:r>
              <a:rPr lang="en-US" sz="2600" dirty="0" err="1">
                <a:effectLst/>
              </a:rPr>
              <a:t>akar</a:t>
            </a:r>
            <a:r>
              <a:rPr lang="en-US" sz="2600" dirty="0">
                <a:effectLst/>
              </a:rPr>
              <a:t> </a:t>
            </a:r>
            <a:r>
              <a:rPr lang="en-US" sz="2600" dirty="0" err="1">
                <a:effectLst/>
              </a:rPr>
              <a:t>tanaman</a:t>
            </a:r>
            <a:r>
              <a:rPr lang="en-US" sz="2600" dirty="0">
                <a:effectLst/>
              </a:rPr>
              <a:t> </a:t>
            </a:r>
            <a:r>
              <a:rPr lang="en-US" sz="2600" dirty="0" err="1">
                <a:effectLst/>
              </a:rPr>
              <a:t>sangat</a:t>
            </a:r>
            <a:r>
              <a:rPr lang="en-US" sz="2600" dirty="0">
                <a:effectLst/>
              </a:rPr>
              <a:t> </a:t>
            </a:r>
            <a:r>
              <a:rPr lang="en-US" sz="2600" dirty="0" err="1">
                <a:effectLst/>
              </a:rPr>
              <a:t>dipengaruhi</a:t>
            </a:r>
            <a:r>
              <a:rPr lang="en-US" sz="2600" dirty="0">
                <a:effectLst/>
              </a:rPr>
              <a:t> </a:t>
            </a:r>
            <a:r>
              <a:rPr lang="en-US" sz="2600" dirty="0" err="1">
                <a:effectLst/>
              </a:rPr>
              <a:t>oleh</a:t>
            </a:r>
            <a:r>
              <a:rPr lang="en-US" sz="2600" dirty="0">
                <a:effectLst/>
              </a:rPr>
              <a:t> </a:t>
            </a:r>
            <a:r>
              <a:rPr lang="en-US" sz="2600" dirty="0" err="1">
                <a:effectLst/>
              </a:rPr>
              <a:t>kondisi</a:t>
            </a:r>
            <a:r>
              <a:rPr lang="en-US" sz="2600" dirty="0">
                <a:effectLst/>
              </a:rPr>
              <a:t> </a:t>
            </a:r>
            <a:r>
              <a:rPr lang="en-US" sz="2600" dirty="0" err="1">
                <a:effectLst/>
              </a:rPr>
              <a:t>lingkungan</a:t>
            </a:r>
            <a:r>
              <a:rPr lang="en-US" sz="2600" dirty="0">
                <a:effectLst/>
              </a:rPr>
              <a:t> </a:t>
            </a:r>
            <a:r>
              <a:rPr lang="en-US" sz="2600" dirty="0" err="1">
                <a:effectLst/>
              </a:rPr>
              <a:t>dan</a:t>
            </a:r>
            <a:r>
              <a:rPr lang="en-US" sz="2600" dirty="0">
                <a:effectLst/>
              </a:rPr>
              <a:t> </a:t>
            </a:r>
            <a:r>
              <a:rPr lang="en-US" sz="2600" dirty="0" err="1">
                <a:effectLst/>
              </a:rPr>
              <a:t>morfologi</a:t>
            </a:r>
            <a:r>
              <a:rPr lang="en-US" sz="2600" dirty="0">
                <a:effectLst/>
              </a:rPr>
              <a:t> </a:t>
            </a:r>
            <a:r>
              <a:rPr lang="en-US" sz="2600" dirty="0" err="1">
                <a:effectLst/>
              </a:rPr>
              <a:t>akar</a:t>
            </a:r>
            <a:r>
              <a:rPr lang="en-US" sz="2600" dirty="0">
                <a:effectLst/>
              </a:rPr>
              <a:t>.</a:t>
            </a:r>
          </a:p>
          <a:p>
            <a:pPr>
              <a:lnSpc>
                <a:spcPct val="120000"/>
              </a:lnSpc>
              <a:spcAft>
                <a:spcPct val="25000"/>
              </a:spcAft>
            </a:pPr>
            <a:r>
              <a:rPr lang="en-US" sz="2600" dirty="0" err="1">
                <a:effectLst/>
              </a:rPr>
              <a:t>Faktor-faktor</a:t>
            </a:r>
            <a:r>
              <a:rPr lang="en-US" sz="2600" dirty="0">
                <a:effectLst/>
              </a:rPr>
              <a:t> </a:t>
            </a:r>
            <a:r>
              <a:rPr lang="en-US" sz="2600" dirty="0" err="1">
                <a:effectLst/>
              </a:rPr>
              <a:t>penting</a:t>
            </a:r>
            <a:r>
              <a:rPr lang="en-US" sz="2600" dirty="0">
                <a:effectLst/>
              </a:rPr>
              <a:t> yang </a:t>
            </a:r>
            <a:r>
              <a:rPr lang="en-US" sz="2600" dirty="0" err="1">
                <a:effectLst/>
              </a:rPr>
              <a:t>mempengaruhi</a:t>
            </a:r>
            <a:r>
              <a:rPr lang="en-US" sz="2600" dirty="0">
                <a:effectLst/>
              </a:rPr>
              <a:t> </a:t>
            </a:r>
            <a:r>
              <a:rPr lang="en-US" sz="2600" dirty="0" err="1">
                <a:effectLst/>
              </a:rPr>
              <a:t>penyerapan</a:t>
            </a:r>
            <a:r>
              <a:rPr lang="en-US" sz="2600" dirty="0">
                <a:effectLst/>
              </a:rPr>
              <a:t> air </a:t>
            </a:r>
            <a:r>
              <a:rPr lang="en-US" sz="2600" dirty="0" err="1">
                <a:effectLst/>
              </a:rPr>
              <a:t>oleh</a:t>
            </a:r>
            <a:r>
              <a:rPr lang="en-US" sz="2600" dirty="0">
                <a:effectLst/>
              </a:rPr>
              <a:t> </a:t>
            </a:r>
            <a:r>
              <a:rPr lang="en-US" sz="2600" dirty="0" err="1">
                <a:effectLst/>
              </a:rPr>
              <a:t>akar</a:t>
            </a:r>
            <a:r>
              <a:rPr lang="en-US" sz="2600" dirty="0">
                <a:effectLst/>
              </a:rPr>
              <a:t> </a:t>
            </a:r>
            <a:r>
              <a:rPr lang="en-US" sz="2600" dirty="0" err="1">
                <a:effectLst/>
              </a:rPr>
              <a:t>adalah</a:t>
            </a:r>
            <a:r>
              <a:rPr lang="en-US" sz="2600" dirty="0">
                <a:effectLst/>
              </a:rPr>
              <a:t>:</a:t>
            </a:r>
          </a:p>
          <a:p>
            <a:pPr lvl="1">
              <a:lnSpc>
                <a:spcPct val="90000"/>
              </a:lnSpc>
              <a:spcBef>
                <a:spcPts val="300"/>
              </a:spcBef>
              <a:spcAft>
                <a:spcPts val="300"/>
              </a:spcAft>
              <a:buFont typeface="Wingdings" pitchFamily="2" charset="2"/>
              <a:buNone/>
            </a:pPr>
            <a:r>
              <a:rPr lang="en-US" dirty="0">
                <a:effectLst/>
              </a:rPr>
              <a:t>	* </a:t>
            </a:r>
            <a:r>
              <a:rPr lang="en-US" dirty="0" err="1">
                <a:effectLst/>
              </a:rPr>
              <a:t>Ketersediaan</a:t>
            </a:r>
            <a:r>
              <a:rPr lang="en-US" dirty="0">
                <a:effectLst/>
              </a:rPr>
              <a:t> air </a:t>
            </a:r>
            <a:r>
              <a:rPr lang="en-US" dirty="0" err="1">
                <a:effectLst/>
              </a:rPr>
              <a:t>tanah</a:t>
            </a:r>
            <a:endParaRPr lang="en-US" dirty="0">
              <a:effectLst/>
            </a:endParaRPr>
          </a:p>
          <a:p>
            <a:pPr lvl="1">
              <a:lnSpc>
                <a:spcPct val="90000"/>
              </a:lnSpc>
              <a:spcBef>
                <a:spcPts val="300"/>
              </a:spcBef>
              <a:spcAft>
                <a:spcPts val="300"/>
              </a:spcAft>
              <a:buFont typeface="Wingdings" pitchFamily="2" charset="2"/>
              <a:buNone/>
            </a:pPr>
            <a:r>
              <a:rPr lang="en-US" dirty="0">
                <a:effectLst/>
              </a:rPr>
              <a:t>	* </a:t>
            </a:r>
            <a:r>
              <a:rPr lang="en-US" dirty="0" err="1">
                <a:effectLst/>
              </a:rPr>
              <a:t>Temperatur</a:t>
            </a:r>
            <a:r>
              <a:rPr lang="en-US" dirty="0">
                <a:effectLst/>
              </a:rPr>
              <a:t> </a:t>
            </a:r>
            <a:r>
              <a:rPr lang="en-US" dirty="0" err="1">
                <a:effectLst/>
              </a:rPr>
              <a:t>tanah</a:t>
            </a:r>
            <a:endParaRPr lang="en-US" dirty="0">
              <a:effectLst/>
            </a:endParaRPr>
          </a:p>
          <a:p>
            <a:pPr lvl="1">
              <a:lnSpc>
                <a:spcPct val="90000"/>
              </a:lnSpc>
              <a:spcBef>
                <a:spcPts val="300"/>
              </a:spcBef>
              <a:spcAft>
                <a:spcPts val="300"/>
              </a:spcAft>
              <a:buFont typeface="Wingdings" pitchFamily="2" charset="2"/>
              <a:buNone/>
            </a:pPr>
            <a:r>
              <a:rPr lang="en-US" dirty="0">
                <a:effectLst/>
              </a:rPr>
              <a:t>	* </a:t>
            </a:r>
            <a:r>
              <a:rPr lang="en-US" dirty="0" err="1">
                <a:effectLst/>
              </a:rPr>
              <a:t>Sirkulasi</a:t>
            </a:r>
            <a:r>
              <a:rPr lang="en-US" dirty="0">
                <a:effectLst/>
              </a:rPr>
              <a:t> </a:t>
            </a:r>
            <a:r>
              <a:rPr lang="en-US" dirty="0" err="1">
                <a:effectLst/>
              </a:rPr>
              <a:t>udara</a:t>
            </a:r>
            <a:r>
              <a:rPr lang="en-US" dirty="0">
                <a:effectLst/>
              </a:rPr>
              <a:t> </a:t>
            </a:r>
            <a:r>
              <a:rPr lang="en-US" dirty="0" err="1">
                <a:effectLst/>
              </a:rPr>
              <a:t>tanah</a:t>
            </a:r>
            <a:endParaRPr lang="en-US" dirty="0">
              <a:effectLst/>
            </a:endParaRPr>
          </a:p>
          <a:p>
            <a:pPr lvl="1">
              <a:lnSpc>
                <a:spcPct val="90000"/>
              </a:lnSpc>
              <a:spcBef>
                <a:spcPts val="300"/>
              </a:spcBef>
              <a:spcAft>
                <a:spcPts val="300"/>
              </a:spcAft>
              <a:buFont typeface="Wingdings" pitchFamily="2" charset="2"/>
              <a:buNone/>
            </a:pPr>
            <a:r>
              <a:rPr lang="en-US" dirty="0">
                <a:effectLst/>
              </a:rPr>
              <a:t>	* </a:t>
            </a:r>
            <a:r>
              <a:rPr lang="en-US" dirty="0" err="1">
                <a:effectLst/>
              </a:rPr>
              <a:t>Konsentrasi</a:t>
            </a:r>
            <a:r>
              <a:rPr lang="en-US" dirty="0">
                <a:effectLst/>
              </a:rPr>
              <a:t> </a:t>
            </a:r>
            <a:r>
              <a:rPr lang="en-US" dirty="0" err="1">
                <a:effectLst/>
              </a:rPr>
              <a:t>larutan</a:t>
            </a:r>
            <a:r>
              <a:rPr lang="en-US" dirty="0">
                <a:effectLst/>
              </a:rPr>
              <a:t> </a:t>
            </a:r>
            <a:r>
              <a:rPr lang="en-US" dirty="0" err="1">
                <a:effectLst/>
              </a:rPr>
              <a:t>dalam</a:t>
            </a:r>
            <a:r>
              <a:rPr lang="en-US" dirty="0">
                <a:effectLst/>
              </a:rPr>
              <a:t> </a:t>
            </a:r>
            <a:r>
              <a:rPr lang="en-US" dirty="0" err="1">
                <a:effectLst/>
              </a:rPr>
              <a:t>tanah</a:t>
            </a:r>
            <a:endParaRPr lang="en-US" dirty="0">
              <a:effectLst/>
            </a:endParaRPr>
          </a:p>
          <a:p>
            <a:pPr lvl="1">
              <a:lnSpc>
                <a:spcPct val="90000"/>
              </a:lnSpc>
              <a:spcBef>
                <a:spcPts val="300"/>
              </a:spcBef>
              <a:spcAft>
                <a:spcPts val="300"/>
              </a:spcAft>
              <a:buFont typeface="Wingdings" pitchFamily="2" charset="2"/>
              <a:buNone/>
            </a:pPr>
            <a:r>
              <a:rPr lang="en-US" dirty="0">
                <a:effectLst/>
              </a:rPr>
              <a:t>	* </a:t>
            </a:r>
            <a:r>
              <a:rPr lang="en-US" dirty="0" err="1">
                <a:effectLst/>
              </a:rPr>
              <a:t>Sistem</a:t>
            </a:r>
            <a:r>
              <a:rPr lang="en-US" dirty="0">
                <a:effectLst/>
              </a:rPr>
              <a:t> </a:t>
            </a:r>
            <a:r>
              <a:rPr lang="en-US" dirty="0" err="1">
                <a:effectLst/>
              </a:rPr>
              <a:t>perakaran</a:t>
            </a:r>
            <a:endParaRPr lang="en-US" dirty="0">
              <a:effectLst/>
            </a:endParaRPr>
          </a:p>
        </p:txBody>
      </p:sp>
      <p:sp>
        <p:nvSpPr>
          <p:cNvPr id="51202" name="Rectangle 2"/>
          <p:cNvSpPr>
            <a:spLocks noGrp="1" noChangeArrowheads="1"/>
          </p:cNvSpPr>
          <p:nvPr>
            <p:ph type="title"/>
          </p:nvPr>
        </p:nvSpPr>
        <p:spPr/>
        <p:txBody>
          <a:bodyPr/>
          <a:lstStyle/>
          <a:p>
            <a:r>
              <a:rPr lang="en-US" sz="3200" dirty="0" smtClean="0">
                <a:effectLst/>
              </a:rPr>
              <a:t>FAKTOR </a:t>
            </a:r>
            <a:r>
              <a:rPr lang="en-US" sz="3200" dirty="0">
                <a:effectLst/>
              </a:rPr>
              <a:t>YANG MEMPENGARUHI PENYERAPAN AIR OLEH AKAR</a:t>
            </a:r>
          </a:p>
        </p:txBody>
      </p:sp>
    </p:spTree>
    <p:extLst>
      <p:ext uri="{BB962C8B-B14F-4D97-AF65-F5344CB8AC3E}">
        <p14:creationId xmlns:p14="http://schemas.microsoft.com/office/powerpoint/2010/main" xmlns="" val="1799782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4294967295"/>
          </p:nvPr>
        </p:nvSpPr>
        <p:spPr>
          <a:xfrm>
            <a:off x="0" y="609600"/>
            <a:ext cx="8229600" cy="5368925"/>
          </a:xfrm>
        </p:spPr>
        <p:txBody>
          <a:bodyPr>
            <a:normAutofit lnSpcReduction="10000"/>
          </a:bodyPr>
          <a:lstStyle/>
          <a:p>
            <a:pPr>
              <a:lnSpc>
                <a:spcPct val="90000"/>
              </a:lnSpc>
              <a:spcAft>
                <a:spcPct val="25000"/>
              </a:spcAft>
              <a:buFont typeface="Wingdings" pitchFamily="2" charset="2"/>
              <a:buNone/>
            </a:pPr>
            <a:r>
              <a:rPr lang="en-US" sz="3200" i="1" dirty="0">
                <a:solidFill>
                  <a:schemeClr val="hlink"/>
                </a:solidFill>
                <a:effectLst/>
              </a:rPr>
              <a:t>1. </a:t>
            </a:r>
            <a:r>
              <a:rPr lang="en-US" sz="3200" i="1" dirty="0" err="1">
                <a:solidFill>
                  <a:schemeClr val="hlink"/>
                </a:solidFill>
                <a:effectLst/>
              </a:rPr>
              <a:t>Ketersediaan</a:t>
            </a:r>
            <a:r>
              <a:rPr lang="en-US" sz="3200" i="1" dirty="0">
                <a:solidFill>
                  <a:schemeClr val="hlink"/>
                </a:solidFill>
                <a:effectLst/>
              </a:rPr>
              <a:t> Air Tanah</a:t>
            </a:r>
          </a:p>
          <a:p>
            <a:pPr marL="973138" indent="-566738">
              <a:lnSpc>
                <a:spcPct val="90000"/>
              </a:lnSpc>
              <a:spcAft>
                <a:spcPct val="25000"/>
              </a:spcAft>
            </a:pPr>
            <a:r>
              <a:rPr lang="en-US" sz="2600" dirty="0" err="1">
                <a:effectLst/>
              </a:rPr>
              <a:t>Tersedianya</a:t>
            </a:r>
            <a:r>
              <a:rPr lang="en-US" sz="2600" dirty="0">
                <a:effectLst/>
              </a:rPr>
              <a:t> air </a:t>
            </a:r>
            <a:r>
              <a:rPr lang="en-US" sz="2600" dirty="0" err="1">
                <a:effectLst/>
              </a:rPr>
              <a:t>bagi</a:t>
            </a:r>
            <a:r>
              <a:rPr lang="en-US" sz="2600" dirty="0">
                <a:effectLst/>
              </a:rPr>
              <a:t> </a:t>
            </a:r>
            <a:r>
              <a:rPr lang="en-US" sz="2600" dirty="0" err="1">
                <a:effectLst/>
              </a:rPr>
              <a:t>tanaman</a:t>
            </a:r>
            <a:r>
              <a:rPr lang="en-US" sz="2600" dirty="0">
                <a:effectLst/>
              </a:rPr>
              <a:t> </a:t>
            </a:r>
            <a:r>
              <a:rPr lang="en-US" sz="2600" dirty="0" err="1">
                <a:effectLst/>
              </a:rPr>
              <a:t>ditentukan</a:t>
            </a:r>
            <a:r>
              <a:rPr lang="en-US" sz="2600" dirty="0">
                <a:effectLst/>
              </a:rPr>
              <a:t> </a:t>
            </a:r>
            <a:r>
              <a:rPr lang="en-US" sz="2600" dirty="0" err="1">
                <a:effectLst/>
              </a:rPr>
              <a:t>oleh</a:t>
            </a:r>
            <a:r>
              <a:rPr lang="en-US" sz="2600" dirty="0">
                <a:effectLst/>
              </a:rPr>
              <a:t> </a:t>
            </a:r>
            <a:r>
              <a:rPr lang="en-US" sz="2600" dirty="0" err="1">
                <a:effectLst/>
              </a:rPr>
              <a:t>jenis</a:t>
            </a:r>
            <a:r>
              <a:rPr lang="en-US" sz="2600" dirty="0">
                <a:effectLst/>
              </a:rPr>
              <a:t> </a:t>
            </a:r>
            <a:r>
              <a:rPr lang="en-US" sz="2600" dirty="0" err="1">
                <a:effectLst/>
              </a:rPr>
              <a:t>tanaman</a:t>
            </a:r>
            <a:r>
              <a:rPr lang="en-US" sz="2600" dirty="0">
                <a:effectLst/>
              </a:rPr>
              <a:t>, </a:t>
            </a:r>
            <a:r>
              <a:rPr lang="en-US" sz="2600" dirty="0" err="1">
                <a:effectLst/>
              </a:rPr>
              <a:t>kegiatan</a:t>
            </a:r>
            <a:r>
              <a:rPr lang="en-US" sz="2600" dirty="0">
                <a:effectLst/>
              </a:rPr>
              <a:t> </a:t>
            </a:r>
            <a:r>
              <a:rPr lang="en-US" sz="2600" dirty="0" err="1">
                <a:effectLst/>
              </a:rPr>
              <a:t>metabolisme</a:t>
            </a:r>
            <a:r>
              <a:rPr lang="en-US" sz="2600" dirty="0">
                <a:effectLst/>
              </a:rPr>
              <a:t> </a:t>
            </a:r>
            <a:r>
              <a:rPr lang="en-US" sz="2600" dirty="0" err="1">
                <a:effectLst/>
              </a:rPr>
              <a:t>dalam</a:t>
            </a:r>
            <a:r>
              <a:rPr lang="en-US" sz="2600" dirty="0">
                <a:effectLst/>
              </a:rPr>
              <a:t> </a:t>
            </a:r>
            <a:r>
              <a:rPr lang="en-US" sz="2600" dirty="0" err="1">
                <a:effectLst/>
              </a:rPr>
              <a:t>jaringan</a:t>
            </a:r>
            <a:r>
              <a:rPr lang="en-US" sz="2600" dirty="0">
                <a:effectLst/>
              </a:rPr>
              <a:t> </a:t>
            </a:r>
            <a:r>
              <a:rPr lang="en-US" sz="2600" dirty="0" err="1">
                <a:effectLst/>
              </a:rPr>
              <a:t>tanaman</a:t>
            </a:r>
            <a:r>
              <a:rPr lang="en-US" sz="2600" dirty="0">
                <a:effectLst/>
              </a:rPr>
              <a:t> yang </a:t>
            </a:r>
            <a:r>
              <a:rPr lang="en-US" sz="2600" dirty="0" err="1">
                <a:effectLst/>
              </a:rPr>
              <a:t>sedang</a:t>
            </a:r>
            <a:r>
              <a:rPr lang="en-US" sz="2600" dirty="0">
                <a:effectLst/>
              </a:rPr>
              <a:t> </a:t>
            </a:r>
            <a:r>
              <a:rPr lang="en-US" sz="2600" dirty="0" err="1">
                <a:effectLst/>
              </a:rPr>
              <a:t>aktif</a:t>
            </a:r>
            <a:r>
              <a:rPr lang="en-US" sz="2600" dirty="0">
                <a:effectLst/>
              </a:rPr>
              <a:t> </a:t>
            </a:r>
            <a:r>
              <a:rPr lang="en-US" sz="2600" dirty="0" err="1">
                <a:effectLst/>
              </a:rPr>
              <a:t>dan</a:t>
            </a:r>
            <a:r>
              <a:rPr lang="en-US" sz="2600" dirty="0">
                <a:effectLst/>
              </a:rPr>
              <a:t> </a:t>
            </a:r>
            <a:r>
              <a:rPr lang="en-US" sz="2600" dirty="0" err="1">
                <a:effectLst/>
              </a:rPr>
              <a:t>respon</a:t>
            </a:r>
            <a:r>
              <a:rPr lang="en-US" sz="2600" dirty="0">
                <a:effectLst/>
              </a:rPr>
              <a:t> </a:t>
            </a:r>
            <a:r>
              <a:rPr lang="en-US" sz="2600" dirty="0" err="1">
                <a:effectLst/>
              </a:rPr>
              <a:t>tanaman</a:t>
            </a:r>
            <a:r>
              <a:rPr lang="en-US" sz="2600" dirty="0">
                <a:effectLst/>
              </a:rPr>
              <a:t> (</a:t>
            </a:r>
            <a:r>
              <a:rPr lang="en-US" sz="2600" dirty="0" err="1">
                <a:effectLst/>
              </a:rPr>
              <a:t>menyangkut</a:t>
            </a:r>
            <a:r>
              <a:rPr lang="en-US" sz="2600" dirty="0">
                <a:effectLst/>
              </a:rPr>
              <a:t> </a:t>
            </a:r>
            <a:r>
              <a:rPr lang="en-US" sz="2600" dirty="0" err="1">
                <a:effectLst/>
              </a:rPr>
              <a:t>daya</a:t>
            </a:r>
            <a:r>
              <a:rPr lang="en-US" sz="2600" dirty="0">
                <a:effectLst/>
              </a:rPr>
              <a:t> </a:t>
            </a:r>
            <a:r>
              <a:rPr lang="en-US" sz="2600" dirty="0" err="1">
                <a:effectLst/>
              </a:rPr>
              <a:t>adaptasinya</a:t>
            </a:r>
            <a:r>
              <a:rPr lang="en-US" sz="2600" dirty="0">
                <a:effectLst/>
              </a:rPr>
              <a:t> </a:t>
            </a:r>
            <a:r>
              <a:rPr lang="en-US" sz="2600" dirty="0" err="1">
                <a:effectLst/>
              </a:rPr>
              <a:t>terhadap</a:t>
            </a:r>
            <a:r>
              <a:rPr lang="en-US" sz="2600" dirty="0">
                <a:effectLst/>
              </a:rPr>
              <a:t> </a:t>
            </a:r>
            <a:r>
              <a:rPr lang="en-US" sz="2600" dirty="0" err="1">
                <a:effectLst/>
              </a:rPr>
              <a:t>penggunaan</a:t>
            </a:r>
            <a:r>
              <a:rPr lang="en-US" sz="2600" dirty="0">
                <a:effectLst/>
              </a:rPr>
              <a:t> air).</a:t>
            </a:r>
          </a:p>
          <a:p>
            <a:pPr marL="973138" indent="-566738">
              <a:lnSpc>
                <a:spcPct val="90000"/>
              </a:lnSpc>
              <a:spcAft>
                <a:spcPct val="25000"/>
              </a:spcAft>
            </a:pPr>
            <a:r>
              <a:rPr lang="en-US" sz="2600" dirty="0">
                <a:effectLst/>
              </a:rPr>
              <a:t>Air </a:t>
            </a:r>
            <a:r>
              <a:rPr lang="en-US" sz="2600" dirty="0" err="1">
                <a:effectLst/>
              </a:rPr>
              <a:t>tanah</a:t>
            </a:r>
            <a:r>
              <a:rPr lang="en-US" sz="2600" dirty="0">
                <a:effectLst/>
              </a:rPr>
              <a:t> yang </a:t>
            </a:r>
            <a:r>
              <a:rPr lang="en-US" sz="2600" dirty="0" err="1">
                <a:effectLst/>
              </a:rPr>
              <a:t>dapat</a:t>
            </a:r>
            <a:r>
              <a:rPr lang="en-US" sz="2600" dirty="0">
                <a:effectLst/>
              </a:rPr>
              <a:t> </a:t>
            </a:r>
            <a:r>
              <a:rPr lang="en-US" sz="2600" dirty="0" err="1">
                <a:effectLst/>
              </a:rPr>
              <a:t>diisap</a:t>
            </a:r>
            <a:r>
              <a:rPr lang="en-US" sz="2600" dirty="0">
                <a:effectLst/>
              </a:rPr>
              <a:t> </a:t>
            </a:r>
            <a:r>
              <a:rPr lang="en-US" sz="2600" dirty="0" err="1">
                <a:effectLst/>
              </a:rPr>
              <a:t>oleh</a:t>
            </a:r>
            <a:r>
              <a:rPr lang="en-US" sz="2600" dirty="0">
                <a:effectLst/>
              </a:rPr>
              <a:t> </a:t>
            </a:r>
            <a:r>
              <a:rPr lang="en-US" sz="2600" dirty="0" err="1">
                <a:effectLst/>
              </a:rPr>
              <a:t>akar</a:t>
            </a:r>
            <a:r>
              <a:rPr lang="en-US" sz="2600" dirty="0">
                <a:effectLst/>
              </a:rPr>
              <a:t> </a:t>
            </a:r>
            <a:r>
              <a:rPr lang="en-US" sz="2600" dirty="0" err="1">
                <a:effectLst/>
              </a:rPr>
              <a:t>tanaman</a:t>
            </a:r>
            <a:r>
              <a:rPr lang="en-US" sz="2600" dirty="0">
                <a:effectLst/>
              </a:rPr>
              <a:t> </a:t>
            </a:r>
            <a:r>
              <a:rPr lang="en-US" sz="2600" dirty="0" err="1">
                <a:effectLst/>
              </a:rPr>
              <a:t>berada</a:t>
            </a:r>
            <a:r>
              <a:rPr lang="en-US" sz="2600" dirty="0">
                <a:effectLst/>
              </a:rPr>
              <a:t> di </a:t>
            </a:r>
            <a:r>
              <a:rPr lang="en-US" sz="2600" dirty="0" err="1">
                <a:effectLst/>
              </a:rPr>
              <a:t>antara</a:t>
            </a:r>
            <a:r>
              <a:rPr lang="en-US" sz="2600" dirty="0">
                <a:effectLst/>
              </a:rPr>
              <a:t> </a:t>
            </a:r>
            <a:r>
              <a:rPr lang="en-US" sz="2600" dirty="0" err="1">
                <a:effectLst/>
              </a:rPr>
              <a:t>keadaan</a:t>
            </a:r>
            <a:r>
              <a:rPr lang="en-US" sz="2600" dirty="0">
                <a:effectLst/>
              </a:rPr>
              <a:t> air </a:t>
            </a:r>
            <a:r>
              <a:rPr lang="en-US" sz="2600" dirty="0" err="1">
                <a:effectLst/>
              </a:rPr>
              <a:t>kapasitas</a:t>
            </a:r>
            <a:r>
              <a:rPr lang="en-US" sz="2600" dirty="0">
                <a:effectLst/>
              </a:rPr>
              <a:t> </a:t>
            </a:r>
            <a:r>
              <a:rPr lang="en-US" sz="2600" dirty="0" err="1">
                <a:effectLst/>
              </a:rPr>
              <a:t>lapang</a:t>
            </a:r>
            <a:r>
              <a:rPr lang="en-US" sz="2600" dirty="0">
                <a:effectLst/>
              </a:rPr>
              <a:t> </a:t>
            </a:r>
            <a:r>
              <a:rPr lang="en-US" sz="2600" i="1" dirty="0">
                <a:effectLst/>
              </a:rPr>
              <a:t>(field capacity) </a:t>
            </a:r>
            <a:r>
              <a:rPr lang="en-US" sz="2600" dirty="0" err="1">
                <a:effectLst/>
              </a:rPr>
              <a:t>dan</a:t>
            </a:r>
            <a:r>
              <a:rPr lang="en-US" sz="2600" dirty="0">
                <a:effectLst/>
              </a:rPr>
              <a:t> </a:t>
            </a:r>
            <a:r>
              <a:rPr lang="en-US" sz="2600" dirty="0" err="1">
                <a:effectLst/>
              </a:rPr>
              <a:t>titik</a:t>
            </a:r>
            <a:r>
              <a:rPr lang="en-US" sz="2600" dirty="0">
                <a:effectLst/>
              </a:rPr>
              <a:t> </a:t>
            </a:r>
            <a:r>
              <a:rPr lang="en-US" sz="2600" dirty="0" err="1">
                <a:effectLst/>
              </a:rPr>
              <a:t>layu</a:t>
            </a:r>
            <a:r>
              <a:rPr lang="en-US" sz="2600" dirty="0">
                <a:effectLst/>
              </a:rPr>
              <a:t> </a:t>
            </a:r>
            <a:r>
              <a:rPr lang="en-US" sz="2600" dirty="0" err="1">
                <a:effectLst/>
              </a:rPr>
              <a:t>permanen</a:t>
            </a:r>
            <a:r>
              <a:rPr lang="en-US" sz="2600" dirty="0">
                <a:effectLst/>
              </a:rPr>
              <a:t> </a:t>
            </a:r>
            <a:r>
              <a:rPr lang="en-US" sz="2600" i="1" dirty="0">
                <a:effectLst/>
              </a:rPr>
              <a:t>(permanent wilting point).</a:t>
            </a:r>
            <a:r>
              <a:rPr lang="en-US" sz="2600" dirty="0">
                <a:effectLst/>
              </a:rPr>
              <a:t> </a:t>
            </a:r>
          </a:p>
          <a:p>
            <a:pPr marL="973138" indent="-566738">
              <a:lnSpc>
                <a:spcPct val="90000"/>
              </a:lnSpc>
              <a:spcAft>
                <a:spcPct val="25000"/>
              </a:spcAft>
            </a:pPr>
            <a:r>
              <a:rPr lang="en-US" sz="2600" dirty="0" err="1">
                <a:effectLst/>
              </a:rPr>
              <a:t>Kondisi</a:t>
            </a:r>
            <a:r>
              <a:rPr lang="en-US" sz="2600" dirty="0">
                <a:effectLst/>
              </a:rPr>
              <a:t> air </a:t>
            </a:r>
            <a:r>
              <a:rPr lang="en-US" sz="2600" dirty="0" err="1">
                <a:effectLst/>
              </a:rPr>
              <a:t>tanah</a:t>
            </a:r>
            <a:r>
              <a:rPr lang="en-US" sz="2600" dirty="0">
                <a:effectLst/>
              </a:rPr>
              <a:t> yang </a:t>
            </a:r>
            <a:r>
              <a:rPr lang="en-US" sz="2600" dirty="0" err="1">
                <a:effectLst/>
              </a:rPr>
              <a:t>berada</a:t>
            </a:r>
            <a:r>
              <a:rPr lang="en-US" sz="2600" dirty="0">
                <a:effectLst/>
              </a:rPr>
              <a:t> </a:t>
            </a:r>
            <a:r>
              <a:rPr lang="en-US" sz="2600" dirty="0" err="1">
                <a:effectLst/>
              </a:rPr>
              <a:t>sedikit</a:t>
            </a:r>
            <a:r>
              <a:rPr lang="en-US" sz="2600" dirty="0">
                <a:effectLst/>
              </a:rPr>
              <a:t> di </a:t>
            </a:r>
            <a:r>
              <a:rPr lang="en-US" sz="2600" dirty="0" err="1">
                <a:effectLst/>
              </a:rPr>
              <a:t>bawah</a:t>
            </a:r>
            <a:r>
              <a:rPr lang="en-US" sz="2600" dirty="0">
                <a:effectLst/>
              </a:rPr>
              <a:t> </a:t>
            </a:r>
            <a:r>
              <a:rPr lang="en-US" sz="2600" dirty="0" err="1">
                <a:effectLst/>
              </a:rPr>
              <a:t>kapasitas</a:t>
            </a:r>
            <a:r>
              <a:rPr lang="en-US" sz="2600" dirty="0">
                <a:effectLst/>
              </a:rPr>
              <a:t> </a:t>
            </a:r>
            <a:r>
              <a:rPr lang="en-US" sz="2600" dirty="0" err="1">
                <a:effectLst/>
              </a:rPr>
              <a:t>lapang</a:t>
            </a:r>
            <a:r>
              <a:rPr lang="en-US" sz="2600" dirty="0">
                <a:effectLst/>
              </a:rPr>
              <a:t> </a:t>
            </a:r>
            <a:r>
              <a:rPr lang="en-US" sz="2600" dirty="0" err="1">
                <a:effectLst/>
              </a:rPr>
              <a:t>merupakan</a:t>
            </a:r>
            <a:r>
              <a:rPr lang="en-US" sz="2600" dirty="0">
                <a:effectLst/>
              </a:rPr>
              <a:t> </a:t>
            </a:r>
            <a:r>
              <a:rPr lang="en-US" sz="2600" dirty="0" err="1">
                <a:effectLst/>
              </a:rPr>
              <a:t>ketersediaan</a:t>
            </a:r>
            <a:r>
              <a:rPr lang="en-US" sz="2600" dirty="0">
                <a:effectLst/>
              </a:rPr>
              <a:t> air yang optimum. </a:t>
            </a:r>
            <a:r>
              <a:rPr lang="en-US" sz="2600" dirty="0" err="1">
                <a:effectLst/>
              </a:rPr>
              <a:t>Kondisi</a:t>
            </a:r>
            <a:r>
              <a:rPr lang="en-US" sz="2600" dirty="0">
                <a:effectLst/>
              </a:rPr>
              <a:t> </a:t>
            </a:r>
            <a:r>
              <a:rPr lang="en-US" sz="2600" dirty="0" err="1">
                <a:effectLst/>
              </a:rPr>
              <a:t>ini</a:t>
            </a:r>
            <a:r>
              <a:rPr lang="en-US" sz="2600" dirty="0">
                <a:effectLst/>
              </a:rPr>
              <a:t> </a:t>
            </a:r>
            <a:r>
              <a:rPr lang="en-US" sz="2600" dirty="0" err="1">
                <a:effectLst/>
              </a:rPr>
              <a:t>berada</a:t>
            </a:r>
            <a:r>
              <a:rPr lang="en-US" sz="2600" dirty="0">
                <a:effectLst/>
              </a:rPr>
              <a:t> </a:t>
            </a:r>
            <a:r>
              <a:rPr lang="en-US" sz="2600" dirty="0" err="1">
                <a:effectLst/>
              </a:rPr>
              <a:t>antara</a:t>
            </a:r>
            <a:r>
              <a:rPr lang="en-US" sz="2600" dirty="0">
                <a:effectLst/>
              </a:rPr>
              <a:t> 50% </a:t>
            </a:r>
            <a:r>
              <a:rPr lang="en-US" sz="2600" dirty="0" err="1">
                <a:effectLst/>
              </a:rPr>
              <a:t>sampai</a:t>
            </a:r>
            <a:r>
              <a:rPr lang="en-US" sz="2600" dirty="0">
                <a:effectLst/>
              </a:rPr>
              <a:t> 70% air </a:t>
            </a:r>
            <a:r>
              <a:rPr lang="en-US" sz="2600" dirty="0" err="1">
                <a:effectLst/>
              </a:rPr>
              <a:t>tersedia</a:t>
            </a:r>
            <a:endParaRPr lang="en-US" sz="2600" dirty="0">
              <a:effectLst/>
            </a:endParaRPr>
          </a:p>
        </p:txBody>
      </p:sp>
    </p:spTree>
    <p:extLst>
      <p:ext uri="{BB962C8B-B14F-4D97-AF65-F5344CB8AC3E}">
        <p14:creationId xmlns:p14="http://schemas.microsoft.com/office/powerpoint/2010/main" xmlns="" val="2127057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603912" y="2362200"/>
            <a:ext cx="7772400" cy="3733800"/>
          </a:xfrm>
        </p:spPr>
        <p:txBody>
          <a:bodyPr/>
          <a:lstStyle/>
          <a:p>
            <a:pPr lvl="1">
              <a:lnSpc>
                <a:spcPct val="150000"/>
              </a:lnSpc>
              <a:spcBef>
                <a:spcPts val="1200"/>
              </a:spcBef>
            </a:pPr>
            <a:r>
              <a:rPr lang="en-US" dirty="0" err="1" smtClean="0"/>
              <a:t>Pembentuk</a:t>
            </a:r>
            <a:r>
              <a:rPr lang="en-US" dirty="0" smtClean="0"/>
              <a:t> </a:t>
            </a:r>
            <a:r>
              <a:rPr lang="en-US" dirty="0" err="1" smtClean="0"/>
              <a:t>tubuh</a:t>
            </a:r>
            <a:endParaRPr lang="en-US" dirty="0" smtClean="0"/>
          </a:p>
          <a:p>
            <a:pPr lvl="1">
              <a:lnSpc>
                <a:spcPct val="150000"/>
              </a:lnSpc>
              <a:spcBef>
                <a:spcPts val="1200"/>
              </a:spcBef>
            </a:pPr>
            <a:r>
              <a:rPr lang="en-US" dirty="0" err="1" smtClean="0"/>
              <a:t>Pelarut</a:t>
            </a:r>
            <a:r>
              <a:rPr lang="en-US" dirty="0" smtClean="0"/>
              <a:t> </a:t>
            </a:r>
            <a:r>
              <a:rPr lang="en-US" dirty="0" err="1" smtClean="0"/>
              <a:t>unsur</a:t>
            </a:r>
            <a:r>
              <a:rPr lang="en-US" dirty="0" smtClean="0"/>
              <a:t> </a:t>
            </a:r>
            <a:r>
              <a:rPr lang="en-US" dirty="0" err="1" smtClean="0"/>
              <a:t>hara</a:t>
            </a:r>
            <a:endParaRPr lang="en-US" dirty="0" smtClean="0"/>
          </a:p>
          <a:p>
            <a:pPr lvl="1">
              <a:lnSpc>
                <a:spcPct val="150000"/>
              </a:lnSpc>
              <a:spcBef>
                <a:spcPts val="1200"/>
              </a:spcBef>
            </a:pPr>
            <a:r>
              <a:rPr lang="en-US" dirty="0" err="1" smtClean="0"/>
              <a:t>Bahan</a:t>
            </a:r>
            <a:r>
              <a:rPr lang="en-US" dirty="0" smtClean="0"/>
              <a:t> </a:t>
            </a:r>
            <a:r>
              <a:rPr lang="en-US" dirty="0" err="1" smtClean="0"/>
              <a:t>fotosintesis</a:t>
            </a:r>
            <a:endParaRPr lang="en-US" dirty="0" smtClean="0"/>
          </a:p>
          <a:p>
            <a:pPr lvl="1">
              <a:lnSpc>
                <a:spcPct val="150000"/>
              </a:lnSpc>
              <a:spcBef>
                <a:spcPts val="1200"/>
              </a:spcBef>
            </a:pPr>
            <a:r>
              <a:rPr lang="en-US" dirty="0" err="1" smtClean="0"/>
              <a:t>Penetral</a:t>
            </a:r>
            <a:r>
              <a:rPr lang="en-US" dirty="0" smtClean="0"/>
              <a:t> </a:t>
            </a:r>
            <a:r>
              <a:rPr lang="en-US" dirty="0" err="1" smtClean="0"/>
              <a:t>suhu</a:t>
            </a:r>
            <a:r>
              <a:rPr lang="en-US" dirty="0" smtClean="0"/>
              <a:t> </a:t>
            </a:r>
            <a:r>
              <a:rPr lang="en-US" dirty="0" err="1" smtClean="0"/>
              <a:t>tanaman</a:t>
            </a:r>
            <a:endParaRPr lang="en-US" dirty="0" smtClean="0"/>
          </a:p>
          <a:p>
            <a:pPr>
              <a:lnSpc>
                <a:spcPct val="90000"/>
              </a:lnSpc>
              <a:buFontTx/>
              <a:buNone/>
            </a:pPr>
            <a:endParaRPr lang="en-US" sz="1000" dirty="0" smtClean="0"/>
          </a:p>
        </p:txBody>
      </p:sp>
      <p:sp>
        <p:nvSpPr>
          <p:cNvPr id="64514" name="Rectangle 2"/>
          <p:cNvSpPr>
            <a:spLocks noGrp="1" noChangeArrowheads="1"/>
          </p:cNvSpPr>
          <p:nvPr>
            <p:ph type="title"/>
          </p:nvPr>
        </p:nvSpPr>
        <p:spPr>
          <a:xfrm>
            <a:off x="533400" y="609600"/>
            <a:ext cx="7772400" cy="1143000"/>
          </a:xfrm>
        </p:spPr>
        <p:txBody>
          <a:bodyPr/>
          <a:lstStyle/>
          <a:p>
            <a:r>
              <a:rPr lang="en-US" dirty="0" err="1" smtClean="0"/>
              <a:t>Fungsi</a:t>
            </a:r>
            <a:r>
              <a:rPr lang="en-US" dirty="0" smtClean="0"/>
              <a:t> Air</a:t>
            </a:r>
          </a:p>
        </p:txBody>
      </p:sp>
      <p:sp>
        <p:nvSpPr>
          <p:cNvPr id="64517" name="TextBox 1"/>
          <p:cNvSpPr txBox="1">
            <a:spLocks noChangeArrowheads="1"/>
          </p:cNvSpPr>
          <p:nvPr/>
        </p:nvSpPr>
        <p:spPr bwMode="auto">
          <a:xfrm>
            <a:off x="646556" y="5410200"/>
            <a:ext cx="7848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err="1">
                <a:solidFill>
                  <a:srgbClr val="0070C0"/>
                </a:solidFill>
              </a:rPr>
              <a:t>Unsur</a:t>
            </a:r>
            <a:r>
              <a:rPr lang="en-US" dirty="0">
                <a:solidFill>
                  <a:srgbClr val="0070C0"/>
                </a:solidFill>
              </a:rPr>
              <a:t> </a:t>
            </a:r>
            <a:r>
              <a:rPr lang="en-US" dirty="0" err="1">
                <a:solidFill>
                  <a:srgbClr val="0070C0"/>
                </a:solidFill>
              </a:rPr>
              <a:t>hara</a:t>
            </a:r>
            <a:r>
              <a:rPr lang="en-US" dirty="0">
                <a:solidFill>
                  <a:srgbClr val="0070C0"/>
                </a:solidFill>
              </a:rPr>
              <a:t> </a:t>
            </a:r>
            <a:r>
              <a:rPr lang="en-US" dirty="0" err="1">
                <a:solidFill>
                  <a:srgbClr val="0070C0"/>
                </a:solidFill>
              </a:rPr>
              <a:t>diserap</a:t>
            </a:r>
            <a:r>
              <a:rPr lang="en-US" dirty="0">
                <a:solidFill>
                  <a:srgbClr val="0070C0"/>
                </a:solidFill>
              </a:rPr>
              <a:t> </a:t>
            </a:r>
            <a:r>
              <a:rPr lang="en-US" dirty="0" err="1">
                <a:solidFill>
                  <a:srgbClr val="0070C0"/>
                </a:solidFill>
              </a:rPr>
              <a:t>tanaman</a:t>
            </a:r>
            <a:r>
              <a:rPr lang="en-US" dirty="0">
                <a:solidFill>
                  <a:srgbClr val="0070C0"/>
                </a:solidFill>
              </a:rPr>
              <a:t> </a:t>
            </a:r>
            <a:r>
              <a:rPr lang="en-US" dirty="0" err="1">
                <a:solidFill>
                  <a:srgbClr val="0070C0"/>
                </a:solidFill>
              </a:rPr>
              <a:t>dalam</a:t>
            </a:r>
            <a:r>
              <a:rPr lang="en-US" dirty="0">
                <a:solidFill>
                  <a:srgbClr val="0070C0"/>
                </a:solidFill>
              </a:rPr>
              <a:t> </a:t>
            </a:r>
            <a:r>
              <a:rPr lang="en-US" dirty="0" err="1">
                <a:solidFill>
                  <a:srgbClr val="0070C0"/>
                </a:solidFill>
              </a:rPr>
              <a:t>bentuk</a:t>
            </a:r>
            <a:r>
              <a:rPr lang="en-US" dirty="0">
                <a:solidFill>
                  <a:srgbClr val="0070C0"/>
                </a:solidFill>
              </a:rPr>
              <a:t> </a:t>
            </a:r>
            <a:r>
              <a:rPr lang="en-US" dirty="0" err="1">
                <a:solidFill>
                  <a:srgbClr val="0070C0"/>
                </a:solidFill>
              </a:rPr>
              <a:t>larutan</a:t>
            </a:r>
            <a:r>
              <a:rPr lang="en-US" dirty="0">
                <a:solidFill>
                  <a:srgbClr val="0070C0"/>
                </a:solidFill>
              </a:rPr>
              <a:t> </a:t>
            </a:r>
            <a:r>
              <a:rPr lang="en-US" dirty="0" err="1">
                <a:solidFill>
                  <a:srgbClr val="0070C0"/>
                </a:solidFill>
              </a:rPr>
              <a:t>sehingga</a:t>
            </a:r>
            <a:r>
              <a:rPr lang="en-US" dirty="0">
                <a:solidFill>
                  <a:srgbClr val="0070C0"/>
                </a:solidFill>
              </a:rPr>
              <a:t> </a:t>
            </a:r>
            <a:r>
              <a:rPr lang="en-US" dirty="0" err="1">
                <a:solidFill>
                  <a:srgbClr val="0070C0"/>
                </a:solidFill>
              </a:rPr>
              <a:t>tanpa</a:t>
            </a:r>
            <a:r>
              <a:rPr lang="en-US" dirty="0">
                <a:solidFill>
                  <a:srgbClr val="0070C0"/>
                </a:solidFill>
              </a:rPr>
              <a:t> air, </a:t>
            </a:r>
            <a:r>
              <a:rPr lang="en-US" dirty="0" err="1">
                <a:solidFill>
                  <a:srgbClr val="0070C0"/>
                </a:solidFill>
              </a:rPr>
              <a:t>unsur</a:t>
            </a:r>
            <a:r>
              <a:rPr lang="en-US" dirty="0">
                <a:solidFill>
                  <a:srgbClr val="0070C0"/>
                </a:solidFill>
              </a:rPr>
              <a:t> </a:t>
            </a:r>
            <a:r>
              <a:rPr lang="en-US" dirty="0" err="1">
                <a:solidFill>
                  <a:srgbClr val="0070C0"/>
                </a:solidFill>
              </a:rPr>
              <a:t>hara</a:t>
            </a:r>
            <a:r>
              <a:rPr lang="en-US" dirty="0">
                <a:solidFill>
                  <a:srgbClr val="0070C0"/>
                </a:solidFill>
              </a:rPr>
              <a:t> </a:t>
            </a:r>
            <a:r>
              <a:rPr lang="en-US" dirty="0" err="1">
                <a:solidFill>
                  <a:srgbClr val="0070C0"/>
                </a:solidFill>
              </a:rPr>
              <a:t>tidak</a:t>
            </a:r>
            <a:r>
              <a:rPr lang="en-US" dirty="0">
                <a:solidFill>
                  <a:srgbClr val="0070C0"/>
                </a:solidFill>
              </a:rPr>
              <a:t> </a:t>
            </a:r>
            <a:r>
              <a:rPr lang="en-US" dirty="0" err="1">
                <a:solidFill>
                  <a:srgbClr val="0070C0"/>
                </a:solidFill>
              </a:rPr>
              <a:t>dapat</a:t>
            </a:r>
            <a:r>
              <a:rPr lang="en-US" dirty="0">
                <a:solidFill>
                  <a:srgbClr val="0070C0"/>
                </a:solidFill>
              </a:rPr>
              <a:t> </a:t>
            </a:r>
            <a:r>
              <a:rPr lang="en-US" dirty="0" err="1">
                <a:solidFill>
                  <a:srgbClr val="0070C0"/>
                </a:solidFill>
              </a:rPr>
              <a:t>dimanfaatkan</a:t>
            </a:r>
            <a:r>
              <a:rPr lang="en-US" dirty="0">
                <a:solidFill>
                  <a:srgbClr val="0070C0"/>
                </a:solidFill>
              </a:rPr>
              <a:t> </a:t>
            </a:r>
            <a:r>
              <a:rPr lang="en-US" dirty="0" err="1">
                <a:solidFill>
                  <a:srgbClr val="0070C0"/>
                </a:solidFill>
              </a:rPr>
              <a:t>oleh</a:t>
            </a:r>
            <a:r>
              <a:rPr lang="en-US" dirty="0">
                <a:solidFill>
                  <a:srgbClr val="0070C0"/>
                </a:solidFill>
              </a:rPr>
              <a:t> </a:t>
            </a:r>
            <a:r>
              <a:rPr lang="en-US" dirty="0" err="1">
                <a:solidFill>
                  <a:srgbClr val="0070C0"/>
                </a:solidFill>
              </a:rPr>
              <a:t>tanaman</a:t>
            </a:r>
            <a:r>
              <a:rPr lang="en-US" dirty="0">
                <a:solidFill>
                  <a:srgbClr val="0070C0"/>
                </a:solidFill>
              </a:rPr>
              <a:t>.</a:t>
            </a:r>
          </a:p>
        </p:txBody>
      </p:sp>
    </p:spTree>
    <p:extLst>
      <p:ext uri="{BB962C8B-B14F-4D97-AF65-F5344CB8AC3E}">
        <p14:creationId xmlns:p14="http://schemas.microsoft.com/office/powerpoint/2010/main" xmlns="" val="26295483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4294967295"/>
          </p:nvPr>
        </p:nvSpPr>
        <p:spPr>
          <a:xfrm>
            <a:off x="0" y="381000"/>
            <a:ext cx="8229600" cy="5749925"/>
          </a:xfrm>
        </p:spPr>
        <p:txBody>
          <a:bodyPr/>
          <a:lstStyle/>
          <a:p>
            <a:pPr>
              <a:lnSpc>
                <a:spcPct val="90000"/>
              </a:lnSpc>
              <a:spcAft>
                <a:spcPct val="25000"/>
              </a:spcAft>
              <a:buFont typeface="Wingdings" pitchFamily="2" charset="2"/>
              <a:buNone/>
            </a:pPr>
            <a:r>
              <a:rPr lang="en-US" sz="3200" i="1" dirty="0">
                <a:solidFill>
                  <a:schemeClr val="hlink"/>
                </a:solidFill>
                <a:effectLst/>
              </a:rPr>
              <a:t>2. </a:t>
            </a:r>
            <a:r>
              <a:rPr lang="en-US" sz="3200" i="1" dirty="0" err="1">
                <a:solidFill>
                  <a:schemeClr val="hlink"/>
                </a:solidFill>
                <a:effectLst/>
              </a:rPr>
              <a:t>Temperatur</a:t>
            </a:r>
            <a:r>
              <a:rPr lang="en-US" sz="3200" i="1" dirty="0">
                <a:solidFill>
                  <a:schemeClr val="hlink"/>
                </a:solidFill>
                <a:effectLst/>
              </a:rPr>
              <a:t> Tanah</a:t>
            </a:r>
          </a:p>
          <a:p>
            <a:pPr marL="855663" indent="-449263">
              <a:lnSpc>
                <a:spcPct val="90000"/>
              </a:lnSpc>
              <a:spcAft>
                <a:spcPct val="25000"/>
              </a:spcAft>
            </a:pPr>
            <a:r>
              <a:rPr lang="en-US" sz="2400" dirty="0" err="1">
                <a:effectLst/>
              </a:rPr>
              <a:t>Penyerapan</a:t>
            </a:r>
            <a:r>
              <a:rPr lang="en-US" sz="2400" dirty="0">
                <a:effectLst/>
              </a:rPr>
              <a:t> air </a:t>
            </a:r>
            <a:r>
              <a:rPr lang="en-US" sz="2400" dirty="0" err="1">
                <a:effectLst/>
              </a:rPr>
              <a:t>oleh</a:t>
            </a:r>
            <a:r>
              <a:rPr lang="en-US" sz="2400" dirty="0">
                <a:effectLst/>
              </a:rPr>
              <a:t> </a:t>
            </a:r>
            <a:r>
              <a:rPr lang="en-US" sz="2400" dirty="0" err="1">
                <a:effectLst/>
              </a:rPr>
              <a:t>akar</a:t>
            </a:r>
            <a:r>
              <a:rPr lang="en-US" sz="2400" dirty="0">
                <a:effectLst/>
              </a:rPr>
              <a:t> </a:t>
            </a:r>
            <a:r>
              <a:rPr lang="en-US" sz="2400" dirty="0" err="1">
                <a:effectLst/>
              </a:rPr>
              <a:t>tanaman</a:t>
            </a:r>
            <a:r>
              <a:rPr lang="en-US" sz="2400" dirty="0">
                <a:effectLst/>
              </a:rPr>
              <a:t> </a:t>
            </a:r>
            <a:r>
              <a:rPr lang="en-US" sz="2400" dirty="0" err="1">
                <a:effectLst/>
              </a:rPr>
              <a:t>akan</a:t>
            </a:r>
            <a:r>
              <a:rPr lang="en-US" sz="2400" dirty="0">
                <a:effectLst/>
              </a:rPr>
              <a:t> </a:t>
            </a:r>
            <a:r>
              <a:rPr lang="en-US" sz="2400" dirty="0" err="1">
                <a:effectLst/>
              </a:rPr>
              <a:t>meningkat</a:t>
            </a:r>
            <a:r>
              <a:rPr lang="en-US" sz="2400" dirty="0">
                <a:effectLst/>
              </a:rPr>
              <a:t> </a:t>
            </a:r>
            <a:r>
              <a:rPr lang="en-US" sz="2400" dirty="0" err="1">
                <a:effectLst/>
              </a:rPr>
              <a:t>dengan</a:t>
            </a:r>
            <a:r>
              <a:rPr lang="en-US" sz="2400" dirty="0">
                <a:effectLst/>
              </a:rPr>
              <a:t> </a:t>
            </a:r>
            <a:r>
              <a:rPr lang="en-US" sz="2400" dirty="0" err="1">
                <a:effectLst/>
              </a:rPr>
              <a:t>meningkatnya</a:t>
            </a:r>
            <a:r>
              <a:rPr lang="en-US" sz="2400" dirty="0">
                <a:effectLst/>
              </a:rPr>
              <a:t> </a:t>
            </a:r>
            <a:r>
              <a:rPr lang="en-US" sz="2400" dirty="0" err="1">
                <a:effectLst/>
              </a:rPr>
              <a:t>suhu</a:t>
            </a:r>
            <a:r>
              <a:rPr lang="en-US" sz="2400" dirty="0">
                <a:effectLst/>
              </a:rPr>
              <a:t> </a:t>
            </a:r>
            <a:r>
              <a:rPr lang="en-US" sz="2400" dirty="0" err="1">
                <a:effectLst/>
              </a:rPr>
              <a:t>tanah</a:t>
            </a:r>
            <a:r>
              <a:rPr lang="en-US" sz="2400" dirty="0">
                <a:effectLst/>
              </a:rPr>
              <a:t>. </a:t>
            </a:r>
          </a:p>
          <a:p>
            <a:pPr marL="855663" indent="-449263">
              <a:lnSpc>
                <a:spcPct val="90000"/>
              </a:lnSpc>
              <a:spcAft>
                <a:spcPct val="25000"/>
              </a:spcAft>
            </a:pPr>
            <a:r>
              <a:rPr lang="en-US" sz="2400" dirty="0" err="1">
                <a:effectLst/>
              </a:rPr>
              <a:t>Tanaman</a:t>
            </a:r>
            <a:r>
              <a:rPr lang="en-US" sz="2400" dirty="0">
                <a:effectLst/>
              </a:rPr>
              <a:t> yang </a:t>
            </a:r>
            <a:r>
              <a:rPr lang="en-US" sz="2400" dirty="0" err="1">
                <a:effectLst/>
              </a:rPr>
              <a:t>hidup</a:t>
            </a:r>
            <a:r>
              <a:rPr lang="en-US" sz="2400" dirty="0">
                <a:effectLst/>
              </a:rPr>
              <a:t> di </a:t>
            </a:r>
            <a:r>
              <a:rPr lang="en-US" sz="2400" dirty="0" err="1">
                <a:effectLst/>
              </a:rPr>
              <a:t>daerah</a:t>
            </a:r>
            <a:r>
              <a:rPr lang="en-US" sz="2400" dirty="0">
                <a:effectLst/>
              </a:rPr>
              <a:t> </a:t>
            </a:r>
            <a:r>
              <a:rPr lang="en-US" sz="2400" dirty="0" err="1">
                <a:effectLst/>
              </a:rPr>
              <a:t>sedang</a:t>
            </a:r>
            <a:r>
              <a:rPr lang="en-US" sz="2400" dirty="0">
                <a:effectLst/>
              </a:rPr>
              <a:t> (temperate zones) </a:t>
            </a:r>
            <a:r>
              <a:rPr lang="en-US" sz="2400" dirty="0" err="1">
                <a:effectLst/>
              </a:rPr>
              <a:t>absorpsi</a:t>
            </a:r>
            <a:r>
              <a:rPr lang="en-US" sz="2400" dirty="0">
                <a:effectLst/>
              </a:rPr>
              <a:t> air </a:t>
            </a:r>
            <a:r>
              <a:rPr lang="en-US" sz="2400" dirty="0" err="1">
                <a:effectLst/>
              </a:rPr>
              <a:t>dapat</a:t>
            </a:r>
            <a:r>
              <a:rPr lang="en-US" sz="2400" dirty="0">
                <a:effectLst/>
              </a:rPr>
              <a:t> </a:t>
            </a:r>
            <a:r>
              <a:rPr lang="en-US" sz="2400" dirty="0" err="1">
                <a:effectLst/>
              </a:rPr>
              <a:t>berlangsung</a:t>
            </a:r>
            <a:r>
              <a:rPr lang="en-US" sz="2400" dirty="0">
                <a:effectLst/>
              </a:rPr>
              <a:t> </a:t>
            </a:r>
            <a:r>
              <a:rPr lang="en-US" sz="2400" dirty="0" err="1">
                <a:effectLst/>
              </a:rPr>
              <a:t>antara</a:t>
            </a:r>
            <a:r>
              <a:rPr lang="en-US" sz="2400" dirty="0">
                <a:effectLst/>
              </a:rPr>
              <a:t> </a:t>
            </a:r>
            <a:r>
              <a:rPr lang="en-US" sz="2400" dirty="0" err="1">
                <a:effectLst/>
              </a:rPr>
              <a:t>suhu</a:t>
            </a:r>
            <a:r>
              <a:rPr lang="en-US" sz="2400" dirty="0">
                <a:effectLst/>
              </a:rPr>
              <a:t> O°C </a:t>
            </a:r>
            <a:r>
              <a:rPr lang="en-US" sz="2400" dirty="0" err="1">
                <a:effectLst/>
              </a:rPr>
              <a:t>hingga</a:t>
            </a:r>
            <a:r>
              <a:rPr lang="en-US" sz="2400" dirty="0">
                <a:effectLst/>
              </a:rPr>
              <a:t> 70°C.</a:t>
            </a:r>
          </a:p>
          <a:p>
            <a:pPr marL="855663" indent="-449263">
              <a:lnSpc>
                <a:spcPct val="90000"/>
              </a:lnSpc>
              <a:spcAft>
                <a:spcPct val="25000"/>
              </a:spcAft>
            </a:pPr>
            <a:r>
              <a:rPr lang="en-US" sz="2400" dirty="0" err="1">
                <a:effectLst/>
              </a:rPr>
              <a:t>Tanaman</a:t>
            </a:r>
            <a:r>
              <a:rPr lang="en-US" sz="2400" dirty="0">
                <a:effectLst/>
              </a:rPr>
              <a:t> yang </a:t>
            </a:r>
            <a:r>
              <a:rPr lang="en-US" sz="2400" dirty="0" err="1">
                <a:effectLst/>
              </a:rPr>
              <a:t>hidup</a:t>
            </a:r>
            <a:r>
              <a:rPr lang="en-US" sz="2400" dirty="0">
                <a:effectLst/>
              </a:rPr>
              <a:t> di </a:t>
            </a:r>
            <a:r>
              <a:rPr lang="en-US" sz="2400" dirty="0" err="1">
                <a:effectLst/>
              </a:rPr>
              <a:t>daerah</a:t>
            </a:r>
            <a:r>
              <a:rPr lang="en-US" sz="2400" dirty="0">
                <a:effectLst/>
              </a:rPr>
              <a:t> </a:t>
            </a:r>
            <a:r>
              <a:rPr lang="en-US" sz="2400" dirty="0" err="1">
                <a:effectLst/>
              </a:rPr>
              <a:t>tropis</a:t>
            </a:r>
            <a:r>
              <a:rPr lang="en-US" sz="2400" dirty="0">
                <a:effectLst/>
              </a:rPr>
              <a:t> </a:t>
            </a:r>
            <a:r>
              <a:rPr lang="en-US" sz="2400" dirty="0" err="1">
                <a:effectLst/>
              </a:rPr>
              <a:t>absorpsi</a:t>
            </a:r>
            <a:r>
              <a:rPr lang="en-US" sz="2400" dirty="0">
                <a:effectLst/>
              </a:rPr>
              <a:t> air </a:t>
            </a:r>
            <a:r>
              <a:rPr lang="en-US" sz="2400" dirty="0" err="1">
                <a:effectLst/>
              </a:rPr>
              <a:t>hanya</a:t>
            </a:r>
            <a:r>
              <a:rPr lang="en-US" sz="2400" dirty="0">
                <a:effectLst/>
              </a:rPr>
              <a:t> </a:t>
            </a:r>
            <a:r>
              <a:rPr lang="en-US" sz="2400" dirty="0" err="1">
                <a:effectLst/>
              </a:rPr>
              <a:t>terjadi</a:t>
            </a:r>
            <a:r>
              <a:rPr lang="en-US" sz="2400" dirty="0">
                <a:effectLst/>
              </a:rPr>
              <a:t> </a:t>
            </a:r>
            <a:r>
              <a:rPr lang="en-US" sz="2400" dirty="0" err="1">
                <a:effectLst/>
              </a:rPr>
              <a:t>antara</a:t>
            </a:r>
            <a:r>
              <a:rPr lang="en-US" sz="2400" dirty="0">
                <a:effectLst/>
              </a:rPr>
              <a:t> </a:t>
            </a:r>
            <a:r>
              <a:rPr lang="en-US" sz="2400" dirty="0" err="1">
                <a:effectLst/>
              </a:rPr>
              <a:t>suhu</a:t>
            </a:r>
            <a:r>
              <a:rPr lang="en-US" sz="2400" dirty="0">
                <a:effectLst/>
              </a:rPr>
              <a:t> 5°C </a:t>
            </a:r>
            <a:r>
              <a:rPr lang="en-US" sz="2400" dirty="0" err="1">
                <a:effectLst/>
              </a:rPr>
              <a:t>hingga</a:t>
            </a:r>
            <a:r>
              <a:rPr lang="en-US" sz="2400" dirty="0">
                <a:effectLst/>
              </a:rPr>
              <a:t> 70°C.</a:t>
            </a:r>
          </a:p>
          <a:p>
            <a:pPr marL="855663" indent="-449263">
              <a:lnSpc>
                <a:spcPct val="90000"/>
              </a:lnSpc>
              <a:spcAft>
                <a:spcPct val="25000"/>
              </a:spcAft>
            </a:pPr>
            <a:r>
              <a:rPr lang="en-US" sz="2400" dirty="0" err="1">
                <a:effectLst/>
              </a:rPr>
              <a:t>Perbedaan</a:t>
            </a:r>
            <a:r>
              <a:rPr lang="en-US" sz="2400" dirty="0">
                <a:effectLst/>
              </a:rPr>
              <a:t> </a:t>
            </a:r>
            <a:r>
              <a:rPr lang="en-US" sz="2400" dirty="0" err="1">
                <a:effectLst/>
              </a:rPr>
              <a:t>ini</a:t>
            </a:r>
            <a:r>
              <a:rPr lang="en-US" sz="2400" dirty="0">
                <a:effectLst/>
              </a:rPr>
              <a:t> </a:t>
            </a:r>
            <a:r>
              <a:rPr lang="en-US" sz="2400" dirty="0" err="1">
                <a:effectLst/>
              </a:rPr>
              <a:t>disebabkan</a:t>
            </a:r>
            <a:r>
              <a:rPr lang="en-US" sz="2400" dirty="0">
                <a:effectLst/>
              </a:rPr>
              <a:t> </a:t>
            </a:r>
            <a:r>
              <a:rPr lang="en-US" sz="2400" dirty="0" err="1">
                <a:effectLst/>
              </a:rPr>
              <a:t>oleh</a:t>
            </a:r>
            <a:r>
              <a:rPr lang="en-US" sz="2400" dirty="0">
                <a:effectLst/>
              </a:rPr>
              <a:t> </a:t>
            </a:r>
            <a:r>
              <a:rPr lang="en-US" sz="2400" dirty="0" err="1">
                <a:effectLst/>
              </a:rPr>
              <a:t>daya</a:t>
            </a:r>
            <a:r>
              <a:rPr lang="en-US" sz="2400" dirty="0">
                <a:effectLst/>
              </a:rPr>
              <a:t> </a:t>
            </a:r>
            <a:r>
              <a:rPr lang="en-US" sz="2400" dirty="0" err="1">
                <a:effectLst/>
              </a:rPr>
              <a:t>adaptasi</a:t>
            </a:r>
            <a:r>
              <a:rPr lang="en-US" sz="2400" dirty="0">
                <a:effectLst/>
              </a:rPr>
              <a:t> </a:t>
            </a:r>
            <a:r>
              <a:rPr lang="en-US" sz="2400" dirty="0" err="1">
                <a:effectLst/>
              </a:rPr>
              <a:t>tanaman</a:t>
            </a:r>
            <a:r>
              <a:rPr lang="en-US" sz="2400" dirty="0">
                <a:effectLst/>
              </a:rPr>
              <a:t> </a:t>
            </a:r>
            <a:r>
              <a:rPr lang="en-US" sz="2400" dirty="0" err="1">
                <a:effectLst/>
              </a:rPr>
              <a:t>tersebut</a:t>
            </a:r>
            <a:r>
              <a:rPr lang="en-US" sz="2400" dirty="0">
                <a:effectLst/>
              </a:rPr>
              <a:t>. Di </a:t>
            </a:r>
            <a:r>
              <a:rPr lang="en-US" sz="2400" dirty="0" err="1">
                <a:effectLst/>
              </a:rPr>
              <a:t>atas</a:t>
            </a:r>
            <a:r>
              <a:rPr lang="en-US" sz="2400" dirty="0">
                <a:effectLst/>
              </a:rPr>
              <a:t> </a:t>
            </a:r>
            <a:r>
              <a:rPr lang="en-US" sz="2400" dirty="0" err="1">
                <a:effectLst/>
              </a:rPr>
              <a:t>suhu</a:t>
            </a:r>
            <a:r>
              <a:rPr lang="en-US" sz="2400" dirty="0">
                <a:effectLst/>
              </a:rPr>
              <a:t> 70°C </a:t>
            </a:r>
            <a:r>
              <a:rPr lang="en-US" sz="2400" dirty="0" err="1">
                <a:effectLst/>
              </a:rPr>
              <a:t>diperkirakan</a:t>
            </a:r>
            <a:r>
              <a:rPr lang="en-US" sz="2400" dirty="0">
                <a:effectLst/>
              </a:rPr>
              <a:t> </a:t>
            </a:r>
            <a:r>
              <a:rPr lang="en-US" sz="2400" dirty="0" err="1">
                <a:effectLst/>
              </a:rPr>
              <a:t>laju</a:t>
            </a:r>
            <a:r>
              <a:rPr lang="en-US" sz="2400" dirty="0">
                <a:effectLst/>
              </a:rPr>
              <a:t> </a:t>
            </a:r>
            <a:r>
              <a:rPr lang="en-US" sz="2400" dirty="0" err="1">
                <a:effectLst/>
              </a:rPr>
              <a:t>penyerapan</a:t>
            </a:r>
            <a:r>
              <a:rPr lang="en-US" sz="2400" dirty="0">
                <a:effectLst/>
              </a:rPr>
              <a:t> air </a:t>
            </a:r>
            <a:r>
              <a:rPr lang="en-US" sz="2400" dirty="0" err="1">
                <a:effectLst/>
              </a:rPr>
              <a:t>diperkirakan</a:t>
            </a:r>
            <a:r>
              <a:rPr lang="en-US" sz="2400" dirty="0">
                <a:effectLst/>
              </a:rPr>
              <a:t> </a:t>
            </a:r>
            <a:r>
              <a:rPr lang="en-US" sz="2400" dirty="0" err="1">
                <a:effectLst/>
              </a:rPr>
              <a:t>sama</a:t>
            </a:r>
            <a:r>
              <a:rPr lang="en-US" sz="2400" dirty="0">
                <a:effectLst/>
              </a:rPr>
              <a:t>, </a:t>
            </a:r>
            <a:r>
              <a:rPr lang="en-US" sz="2400" dirty="0" err="1">
                <a:effectLst/>
              </a:rPr>
              <a:t>jika</a:t>
            </a:r>
            <a:r>
              <a:rPr lang="en-US" sz="2400" dirty="0">
                <a:effectLst/>
              </a:rPr>
              <a:t> </a:t>
            </a:r>
            <a:r>
              <a:rPr lang="en-US" sz="2400" dirty="0" err="1">
                <a:effectLst/>
              </a:rPr>
              <a:t>faktor</a:t>
            </a:r>
            <a:r>
              <a:rPr lang="en-US" sz="2400" dirty="0">
                <a:effectLst/>
              </a:rPr>
              <a:t> </a:t>
            </a:r>
            <a:r>
              <a:rPr lang="en-US" sz="2400" dirty="0" err="1">
                <a:effectLst/>
              </a:rPr>
              <a:t>lingkungan</a:t>
            </a:r>
            <a:r>
              <a:rPr lang="en-US" sz="2400" dirty="0">
                <a:effectLst/>
              </a:rPr>
              <a:t> di </a:t>
            </a:r>
            <a:r>
              <a:rPr lang="en-US" sz="2400" dirty="0" err="1">
                <a:effectLst/>
              </a:rPr>
              <a:t>luar</a:t>
            </a:r>
            <a:r>
              <a:rPr lang="en-US" sz="2400" dirty="0">
                <a:effectLst/>
              </a:rPr>
              <a:t> </a:t>
            </a:r>
            <a:r>
              <a:rPr lang="en-US" sz="2400" dirty="0" err="1">
                <a:effectLst/>
              </a:rPr>
              <a:t>suhu</a:t>
            </a:r>
            <a:r>
              <a:rPr lang="en-US" sz="2400" dirty="0">
                <a:effectLst/>
              </a:rPr>
              <a:t> </a:t>
            </a:r>
            <a:r>
              <a:rPr lang="en-US" sz="2400" dirty="0" err="1">
                <a:effectLst/>
              </a:rPr>
              <a:t>juga</a:t>
            </a:r>
            <a:r>
              <a:rPr lang="en-US" sz="2400" dirty="0">
                <a:effectLst/>
              </a:rPr>
              <a:t> </a:t>
            </a:r>
            <a:r>
              <a:rPr lang="en-US" sz="2400" dirty="0" err="1">
                <a:effectLst/>
              </a:rPr>
              <a:t>sama</a:t>
            </a:r>
            <a:r>
              <a:rPr lang="en-US" sz="2400" dirty="0">
                <a:effectLst/>
              </a:rPr>
              <a:t>. </a:t>
            </a:r>
          </a:p>
        </p:txBody>
      </p:sp>
    </p:spTree>
    <p:extLst>
      <p:ext uri="{BB962C8B-B14F-4D97-AF65-F5344CB8AC3E}">
        <p14:creationId xmlns:p14="http://schemas.microsoft.com/office/powerpoint/2010/main" xmlns="" val="2107288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4294967295"/>
          </p:nvPr>
        </p:nvSpPr>
        <p:spPr>
          <a:xfrm>
            <a:off x="0" y="990600"/>
            <a:ext cx="8229600" cy="5140325"/>
          </a:xfrm>
        </p:spPr>
        <p:txBody>
          <a:bodyPr/>
          <a:lstStyle/>
          <a:p>
            <a:pPr marL="566738" indent="-566738">
              <a:lnSpc>
                <a:spcPct val="90000"/>
              </a:lnSpc>
              <a:spcAft>
                <a:spcPct val="25000"/>
              </a:spcAft>
            </a:pPr>
            <a:r>
              <a:rPr lang="en-US" sz="2800" dirty="0" err="1">
                <a:effectLst/>
              </a:rPr>
              <a:t>Pada</a:t>
            </a:r>
            <a:r>
              <a:rPr lang="en-US" sz="2800" dirty="0">
                <a:effectLst/>
              </a:rPr>
              <a:t> </a:t>
            </a:r>
            <a:r>
              <a:rPr lang="en-US" sz="2800" dirty="0" err="1">
                <a:effectLst/>
              </a:rPr>
              <a:t>suhu</a:t>
            </a:r>
            <a:r>
              <a:rPr lang="en-US" sz="2800" dirty="0">
                <a:effectLst/>
              </a:rPr>
              <a:t> yang </a:t>
            </a:r>
            <a:r>
              <a:rPr lang="en-US" sz="2800" dirty="0" err="1">
                <a:effectLst/>
              </a:rPr>
              <a:t>ekstrim</a:t>
            </a:r>
            <a:r>
              <a:rPr lang="en-US" sz="2800" dirty="0">
                <a:effectLst/>
              </a:rPr>
              <a:t> </a:t>
            </a:r>
            <a:r>
              <a:rPr lang="en-US" sz="2800" dirty="0" err="1">
                <a:effectLst/>
              </a:rPr>
              <a:t>tinggi</a:t>
            </a:r>
            <a:r>
              <a:rPr lang="en-US" sz="2800" dirty="0">
                <a:effectLst/>
              </a:rPr>
              <a:t> </a:t>
            </a:r>
            <a:r>
              <a:rPr lang="en-US" sz="2800" dirty="0" err="1">
                <a:effectLst/>
              </a:rPr>
              <a:t>mengakibatkan</a:t>
            </a:r>
            <a:r>
              <a:rPr lang="en-US" sz="2800" dirty="0">
                <a:effectLst/>
              </a:rPr>
              <a:t> </a:t>
            </a:r>
            <a:r>
              <a:rPr lang="en-US" sz="2800" dirty="0" err="1">
                <a:effectLst/>
              </a:rPr>
              <a:t>fotosintesa</a:t>
            </a:r>
            <a:r>
              <a:rPr lang="en-US" sz="2800" dirty="0">
                <a:effectLst/>
              </a:rPr>
              <a:t>, </a:t>
            </a:r>
            <a:r>
              <a:rPr lang="en-US" sz="2800" dirty="0" err="1">
                <a:effectLst/>
              </a:rPr>
              <a:t>respirasi</a:t>
            </a:r>
            <a:r>
              <a:rPr lang="en-US" sz="2800" dirty="0">
                <a:effectLst/>
              </a:rPr>
              <a:t> </a:t>
            </a:r>
            <a:r>
              <a:rPr lang="en-US" sz="2800" dirty="0" err="1">
                <a:effectLst/>
              </a:rPr>
              <a:t>dan</a:t>
            </a:r>
            <a:r>
              <a:rPr lang="en-US" sz="2800" dirty="0">
                <a:effectLst/>
              </a:rPr>
              <a:t> </a:t>
            </a:r>
            <a:r>
              <a:rPr lang="en-US" sz="2800" dirty="0" err="1">
                <a:effectLst/>
              </a:rPr>
              <a:t>kegiatan</a:t>
            </a:r>
            <a:r>
              <a:rPr lang="en-US" sz="2800" dirty="0">
                <a:effectLst/>
              </a:rPr>
              <a:t> </a:t>
            </a:r>
            <a:r>
              <a:rPr lang="en-US" sz="2800" dirty="0" err="1">
                <a:effectLst/>
              </a:rPr>
              <a:t>enzimatis</a:t>
            </a:r>
            <a:r>
              <a:rPr lang="en-US" sz="2800" dirty="0">
                <a:effectLst/>
              </a:rPr>
              <a:t> </a:t>
            </a:r>
            <a:r>
              <a:rPr lang="en-US" sz="2800" dirty="0" err="1">
                <a:effectLst/>
              </a:rPr>
              <a:t>terhenti</a:t>
            </a:r>
            <a:r>
              <a:rPr lang="en-US" sz="2800" dirty="0">
                <a:effectLst/>
              </a:rPr>
              <a:t>, </a:t>
            </a:r>
            <a:r>
              <a:rPr lang="en-US" sz="2800" dirty="0" err="1">
                <a:effectLst/>
              </a:rPr>
              <a:t>sehingga</a:t>
            </a:r>
            <a:r>
              <a:rPr lang="en-US" sz="2800" dirty="0">
                <a:effectLst/>
              </a:rPr>
              <a:t> </a:t>
            </a:r>
            <a:r>
              <a:rPr lang="en-US" sz="2800" dirty="0" err="1">
                <a:effectLst/>
              </a:rPr>
              <a:t>tidak</a:t>
            </a:r>
            <a:r>
              <a:rPr lang="en-US" sz="2800" dirty="0">
                <a:effectLst/>
              </a:rPr>
              <a:t> </a:t>
            </a:r>
            <a:r>
              <a:rPr lang="en-US" sz="2800" dirty="0" err="1">
                <a:effectLst/>
              </a:rPr>
              <a:t>membutuhkan</a:t>
            </a:r>
            <a:r>
              <a:rPr lang="en-US" sz="2800" dirty="0">
                <a:effectLst/>
              </a:rPr>
              <a:t> air. </a:t>
            </a:r>
          </a:p>
          <a:p>
            <a:pPr marL="566738" indent="-566738">
              <a:lnSpc>
                <a:spcPct val="90000"/>
              </a:lnSpc>
              <a:spcAft>
                <a:spcPct val="25000"/>
              </a:spcAft>
            </a:pPr>
            <a:r>
              <a:rPr lang="en-US" sz="2800" dirty="0" err="1">
                <a:effectLst/>
              </a:rPr>
              <a:t>Suhu</a:t>
            </a:r>
            <a:r>
              <a:rPr lang="en-US" sz="2800" dirty="0">
                <a:effectLst/>
              </a:rPr>
              <a:t> </a:t>
            </a:r>
            <a:r>
              <a:rPr lang="en-US" sz="2800" dirty="0" err="1">
                <a:effectLst/>
              </a:rPr>
              <a:t>tanah</a:t>
            </a:r>
            <a:r>
              <a:rPr lang="en-US" sz="2800" dirty="0">
                <a:effectLst/>
              </a:rPr>
              <a:t> yang </a:t>
            </a:r>
            <a:r>
              <a:rPr lang="en-US" sz="2800" dirty="0" err="1">
                <a:effectLst/>
              </a:rPr>
              <a:t>rendah</a:t>
            </a:r>
            <a:r>
              <a:rPr lang="en-US" sz="2800" dirty="0">
                <a:effectLst/>
              </a:rPr>
              <a:t> </a:t>
            </a:r>
            <a:r>
              <a:rPr lang="en-US" sz="2800" dirty="0" err="1">
                <a:effectLst/>
              </a:rPr>
              <a:t>akan</a:t>
            </a:r>
            <a:r>
              <a:rPr lang="en-US" sz="2800" dirty="0">
                <a:effectLst/>
              </a:rPr>
              <a:t> </a:t>
            </a:r>
            <a:r>
              <a:rPr lang="en-US" sz="2800" dirty="0" err="1">
                <a:effectLst/>
              </a:rPr>
              <a:t>menurunkan</a:t>
            </a:r>
            <a:r>
              <a:rPr lang="en-US" sz="2800" dirty="0">
                <a:effectLst/>
              </a:rPr>
              <a:t> </a:t>
            </a:r>
            <a:r>
              <a:rPr lang="en-US" sz="2800" dirty="0" err="1">
                <a:effectLst/>
              </a:rPr>
              <a:t>laju</a:t>
            </a:r>
            <a:r>
              <a:rPr lang="en-US" sz="2800" dirty="0">
                <a:effectLst/>
              </a:rPr>
              <a:t> </a:t>
            </a:r>
            <a:r>
              <a:rPr lang="en-US" sz="2800" dirty="0" err="1">
                <a:effectLst/>
              </a:rPr>
              <a:t>penyerapan</a:t>
            </a:r>
            <a:r>
              <a:rPr lang="en-US" sz="2800" dirty="0">
                <a:effectLst/>
              </a:rPr>
              <a:t> air </a:t>
            </a:r>
            <a:r>
              <a:rPr lang="en-US" sz="2800" dirty="0" err="1">
                <a:effectLst/>
              </a:rPr>
              <a:t>oleh</a:t>
            </a:r>
            <a:r>
              <a:rPr lang="en-US" sz="2800" dirty="0">
                <a:effectLst/>
              </a:rPr>
              <a:t> </a:t>
            </a:r>
            <a:r>
              <a:rPr lang="en-US" sz="2800" dirty="0" err="1">
                <a:effectLst/>
              </a:rPr>
              <a:t>akar</a:t>
            </a:r>
            <a:r>
              <a:rPr lang="en-US" sz="2800" dirty="0">
                <a:effectLst/>
              </a:rPr>
              <a:t>, </a:t>
            </a:r>
            <a:r>
              <a:rPr lang="en-US" sz="2800" dirty="0" err="1">
                <a:effectLst/>
              </a:rPr>
              <a:t>karena</a:t>
            </a:r>
            <a:r>
              <a:rPr lang="en-US" sz="2800" dirty="0">
                <a:effectLst/>
              </a:rPr>
              <a:t> </a:t>
            </a:r>
            <a:r>
              <a:rPr lang="en-US" sz="2800" dirty="0" err="1">
                <a:effectLst/>
              </a:rPr>
              <a:t>transpirasi</a:t>
            </a:r>
            <a:r>
              <a:rPr lang="en-US" sz="2800" dirty="0">
                <a:effectLst/>
              </a:rPr>
              <a:t> </a:t>
            </a:r>
            <a:r>
              <a:rPr lang="en-US" sz="2800" dirty="0" err="1">
                <a:effectLst/>
              </a:rPr>
              <a:t>berkurang</a:t>
            </a:r>
            <a:r>
              <a:rPr lang="en-US" sz="2800" dirty="0">
                <a:effectLst/>
              </a:rPr>
              <a:t>. </a:t>
            </a:r>
          </a:p>
          <a:p>
            <a:pPr marL="566738" indent="-566738">
              <a:lnSpc>
                <a:spcPct val="90000"/>
              </a:lnSpc>
              <a:spcAft>
                <a:spcPct val="25000"/>
              </a:spcAft>
            </a:pPr>
            <a:r>
              <a:rPr lang="en-US" sz="2800" dirty="0" err="1">
                <a:effectLst/>
              </a:rPr>
              <a:t>Perubahan</a:t>
            </a:r>
            <a:r>
              <a:rPr lang="en-US" sz="2800" dirty="0">
                <a:effectLst/>
              </a:rPr>
              <a:t> </a:t>
            </a:r>
            <a:r>
              <a:rPr lang="en-US" sz="2800" dirty="0" err="1">
                <a:effectLst/>
              </a:rPr>
              <a:t>suhu</a:t>
            </a:r>
            <a:r>
              <a:rPr lang="en-US" sz="2800" dirty="0">
                <a:effectLst/>
              </a:rPr>
              <a:t> </a:t>
            </a:r>
            <a:r>
              <a:rPr lang="en-US" sz="2800" dirty="0" err="1">
                <a:effectLst/>
              </a:rPr>
              <a:t>tanah</a:t>
            </a:r>
            <a:r>
              <a:rPr lang="en-US" sz="2800" dirty="0">
                <a:effectLst/>
              </a:rPr>
              <a:t> yang </a:t>
            </a:r>
            <a:r>
              <a:rPr lang="en-US" sz="2800" dirty="0" err="1">
                <a:effectLst/>
              </a:rPr>
              <a:t>drastis</a:t>
            </a:r>
            <a:r>
              <a:rPr lang="en-US" sz="2800" dirty="0">
                <a:effectLst/>
              </a:rPr>
              <a:t> </a:t>
            </a:r>
            <a:r>
              <a:rPr lang="en-US" sz="2800" dirty="0" err="1">
                <a:effectLst/>
              </a:rPr>
              <a:t>mengakibatkan</a:t>
            </a:r>
            <a:r>
              <a:rPr lang="en-US" sz="2800" dirty="0">
                <a:effectLst/>
              </a:rPr>
              <a:t> </a:t>
            </a:r>
            <a:r>
              <a:rPr lang="en-US" sz="2800" dirty="0" err="1">
                <a:effectLst/>
              </a:rPr>
              <a:t>viskositas</a:t>
            </a:r>
            <a:r>
              <a:rPr lang="en-US" sz="2800" dirty="0">
                <a:effectLst/>
              </a:rPr>
              <a:t> air </a:t>
            </a:r>
            <a:r>
              <a:rPr lang="en-US" sz="2800" dirty="0" err="1">
                <a:effectLst/>
              </a:rPr>
              <a:t>dalam</a:t>
            </a:r>
            <a:r>
              <a:rPr lang="en-US" sz="2800" dirty="0">
                <a:effectLst/>
              </a:rPr>
              <a:t> </a:t>
            </a:r>
            <a:r>
              <a:rPr lang="en-US" sz="2800" dirty="0" err="1">
                <a:effectLst/>
              </a:rPr>
              <a:t>membran</a:t>
            </a:r>
            <a:r>
              <a:rPr lang="en-US" sz="2800" dirty="0">
                <a:effectLst/>
              </a:rPr>
              <a:t> </a:t>
            </a:r>
            <a:r>
              <a:rPr lang="en-US" sz="2800" dirty="0" err="1">
                <a:effectLst/>
              </a:rPr>
              <a:t>sel</a:t>
            </a:r>
            <a:r>
              <a:rPr lang="en-US" sz="2800" dirty="0">
                <a:effectLst/>
              </a:rPr>
              <a:t> </a:t>
            </a:r>
            <a:r>
              <a:rPr lang="en-US" sz="2800" dirty="0" err="1">
                <a:effectLst/>
              </a:rPr>
              <a:t>bervariasi</a:t>
            </a:r>
            <a:r>
              <a:rPr lang="en-US" sz="2800" dirty="0">
                <a:effectLst/>
              </a:rPr>
              <a:t>, </a:t>
            </a:r>
            <a:r>
              <a:rPr lang="en-US" sz="2800" dirty="0" err="1">
                <a:effectLst/>
              </a:rPr>
              <a:t>sehingga</a:t>
            </a:r>
            <a:r>
              <a:rPr lang="en-US" sz="2800" dirty="0">
                <a:effectLst/>
              </a:rPr>
              <a:t> </a:t>
            </a:r>
            <a:r>
              <a:rPr lang="en-US" sz="2800" dirty="0" err="1">
                <a:effectLst/>
              </a:rPr>
              <a:t>mempengaruhi</a:t>
            </a:r>
            <a:r>
              <a:rPr lang="en-US" sz="2800" dirty="0">
                <a:effectLst/>
              </a:rPr>
              <a:t> </a:t>
            </a:r>
            <a:r>
              <a:rPr lang="en-US" sz="2800" dirty="0" err="1">
                <a:effectLst/>
              </a:rPr>
              <a:t>kegiatan</a:t>
            </a:r>
            <a:r>
              <a:rPr lang="en-US" sz="2800" dirty="0">
                <a:effectLst/>
              </a:rPr>
              <a:t> </a:t>
            </a:r>
            <a:r>
              <a:rPr lang="en-US" sz="2800" dirty="0" err="1">
                <a:effectLst/>
              </a:rPr>
              <a:t>aktivitas</a:t>
            </a:r>
            <a:r>
              <a:rPr lang="en-US" sz="2800" dirty="0">
                <a:effectLst/>
              </a:rPr>
              <a:t> </a:t>
            </a:r>
            <a:r>
              <a:rPr lang="en-US" sz="2800" dirty="0" err="1">
                <a:effectLst/>
              </a:rPr>
              <a:t>fisiologis</a:t>
            </a:r>
            <a:r>
              <a:rPr lang="en-US" sz="2800" dirty="0">
                <a:effectLst/>
              </a:rPr>
              <a:t> </a:t>
            </a:r>
            <a:r>
              <a:rPr lang="en-US" sz="2800" dirty="0" err="1">
                <a:effectLst/>
              </a:rPr>
              <a:t>sel-sel</a:t>
            </a:r>
            <a:r>
              <a:rPr lang="en-US" sz="2800" dirty="0">
                <a:effectLst/>
              </a:rPr>
              <a:t> </a:t>
            </a:r>
            <a:r>
              <a:rPr lang="en-US" sz="2800" dirty="0" err="1">
                <a:effectLst/>
              </a:rPr>
              <a:t>akar</a:t>
            </a:r>
            <a:r>
              <a:rPr lang="en-US" sz="2800" dirty="0">
                <a:effectLst/>
              </a:rPr>
              <a:t>.</a:t>
            </a:r>
          </a:p>
        </p:txBody>
      </p:sp>
    </p:spTree>
    <p:extLst>
      <p:ext uri="{BB962C8B-B14F-4D97-AF65-F5344CB8AC3E}">
        <p14:creationId xmlns:p14="http://schemas.microsoft.com/office/powerpoint/2010/main" xmlns="" val="1604584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4294967295"/>
          </p:nvPr>
        </p:nvSpPr>
        <p:spPr>
          <a:xfrm>
            <a:off x="0" y="762000"/>
            <a:ext cx="8229600" cy="5368925"/>
          </a:xfrm>
        </p:spPr>
        <p:txBody>
          <a:bodyPr/>
          <a:lstStyle/>
          <a:p>
            <a:pPr>
              <a:lnSpc>
                <a:spcPct val="90000"/>
              </a:lnSpc>
              <a:spcAft>
                <a:spcPct val="25000"/>
              </a:spcAft>
              <a:buFont typeface="Wingdings" pitchFamily="2" charset="2"/>
              <a:buNone/>
            </a:pPr>
            <a:r>
              <a:rPr lang="en-US" sz="2800" i="1" dirty="0">
                <a:solidFill>
                  <a:schemeClr val="hlink"/>
                </a:solidFill>
                <a:effectLst/>
              </a:rPr>
              <a:t>3. </a:t>
            </a:r>
            <a:r>
              <a:rPr lang="en-US" sz="2800" i="1" dirty="0" err="1">
                <a:solidFill>
                  <a:schemeClr val="hlink"/>
                </a:solidFill>
                <a:effectLst/>
              </a:rPr>
              <a:t>Sirkulasi</a:t>
            </a:r>
            <a:r>
              <a:rPr lang="en-US" sz="2800" i="1" dirty="0">
                <a:solidFill>
                  <a:schemeClr val="hlink"/>
                </a:solidFill>
                <a:effectLst/>
              </a:rPr>
              <a:t> </a:t>
            </a:r>
            <a:r>
              <a:rPr lang="en-US" sz="2800" i="1" dirty="0" err="1">
                <a:solidFill>
                  <a:schemeClr val="hlink"/>
                </a:solidFill>
                <a:effectLst/>
              </a:rPr>
              <a:t>Udara</a:t>
            </a:r>
            <a:r>
              <a:rPr lang="en-US" sz="2800" i="1" dirty="0">
                <a:solidFill>
                  <a:schemeClr val="hlink"/>
                </a:solidFill>
                <a:effectLst/>
              </a:rPr>
              <a:t> Tanah</a:t>
            </a:r>
            <a:endParaRPr lang="en-US" sz="2800" dirty="0">
              <a:solidFill>
                <a:schemeClr val="hlink"/>
              </a:solidFill>
              <a:effectLst/>
            </a:endParaRPr>
          </a:p>
          <a:p>
            <a:pPr marL="914400" indent="-508000">
              <a:lnSpc>
                <a:spcPct val="90000"/>
              </a:lnSpc>
              <a:spcAft>
                <a:spcPct val="25000"/>
              </a:spcAft>
            </a:pPr>
            <a:r>
              <a:rPr lang="en-US" sz="2800" dirty="0" err="1">
                <a:effectLst/>
              </a:rPr>
              <a:t>Aerasi</a:t>
            </a:r>
            <a:r>
              <a:rPr lang="en-US" sz="2800" dirty="0">
                <a:effectLst/>
              </a:rPr>
              <a:t> </a:t>
            </a:r>
            <a:r>
              <a:rPr lang="en-US" sz="2800" dirty="0" err="1">
                <a:effectLst/>
              </a:rPr>
              <a:t>tanah</a:t>
            </a:r>
            <a:r>
              <a:rPr lang="en-US" sz="2800" dirty="0">
                <a:effectLst/>
              </a:rPr>
              <a:t> </a:t>
            </a:r>
            <a:r>
              <a:rPr lang="en-US" sz="2800" dirty="0" err="1">
                <a:effectLst/>
              </a:rPr>
              <a:t>merupakan</a:t>
            </a:r>
            <a:r>
              <a:rPr lang="en-US" sz="2800" dirty="0">
                <a:effectLst/>
              </a:rPr>
              <a:t> </a:t>
            </a:r>
            <a:r>
              <a:rPr lang="en-US" sz="2800" dirty="0" err="1">
                <a:effectLst/>
              </a:rPr>
              <a:t>salah-satu</a:t>
            </a:r>
            <a:r>
              <a:rPr lang="en-US" sz="2800" dirty="0">
                <a:effectLst/>
              </a:rPr>
              <a:t> </a:t>
            </a:r>
            <a:r>
              <a:rPr lang="en-US" sz="2800" dirty="0" err="1">
                <a:effectLst/>
              </a:rPr>
              <a:t>faktor</a:t>
            </a:r>
            <a:r>
              <a:rPr lang="en-US" sz="2800" dirty="0">
                <a:effectLst/>
              </a:rPr>
              <a:t> yang </a:t>
            </a:r>
            <a:r>
              <a:rPr lang="en-US" sz="2800" dirty="0" err="1">
                <a:effectLst/>
              </a:rPr>
              <a:t>menentukan</a:t>
            </a:r>
            <a:r>
              <a:rPr lang="en-US" sz="2800" dirty="0">
                <a:effectLst/>
              </a:rPr>
              <a:t> </a:t>
            </a:r>
            <a:r>
              <a:rPr lang="en-US" sz="2800" dirty="0" err="1">
                <a:effectLst/>
              </a:rPr>
              <a:t>absorpsi</a:t>
            </a:r>
            <a:r>
              <a:rPr lang="en-US" sz="2800" dirty="0">
                <a:effectLst/>
              </a:rPr>
              <a:t> air </a:t>
            </a:r>
            <a:r>
              <a:rPr lang="en-US" sz="2800" dirty="0" err="1">
                <a:effectLst/>
              </a:rPr>
              <a:t>oleh</a:t>
            </a:r>
            <a:r>
              <a:rPr lang="en-US" sz="2800" dirty="0">
                <a:effectLst/>
              </a:rPr>
              <a:t> </a:t>
            </a:r>
            <a:r>
              <a:rPr lang="en-US" sz="2800" dirty="0" err="1">
                <a:effectLst/>
              </a:rPr>
              <a:t>tanaman</a:t>
            </a:r>
            <a:r>
              <a:rPr lang="en-US" sz="2800" dirty="0">
                <a:effectLst/>
              </a:rPr>
              <a:t>.</a:t>
            </a:r>
          </a:p>
          <a:p>
            <a:pPr marL="914400" indent="-508000">
              <a:lnSpc>
                <a:spcPct val="90000"/>
              </a:lnSpc>
              <a:spcAft>
                <a:spcPct val="25000"/>
              </a:spcAft>
            </a:pPr>
            <a:r>
              <a:rPr lang="en-US" sz="2800" dirty="0" err="1">
                <a:effectLst/>
              </a:rPr>
              <a:t>Pada</a:t>
            </a:r>
            <a:r>
              <a:rPr lang="en-US" sz="2800" dirty="0">
                <a:effectLst/>
              </a:rPr>
              <a:t> </a:t>
            </a:r>
            <a:r>
              <a:rPr lang="en-US" sz="2800" dirty="0" err="1">
                <a:effectLst/>
              </a:rPr>
              <a:t>umumnya</a:t>
            </a:r>
            <a:r>
              <a:rPr lang="en-US" sz="2800" dirty="0">
                <a:effectLst/>
              </a:rPr>
              <a:t> </a:t>
            </a:r>
            <a:r>
              <a:rPr lang="en-US" sz="2800" dirty="0" err="1">
                <a:effectLst/>
              </a:rPr>
              <a:t>tanaman</a:t>
            </a:r>
            <a:r>
              <a:rPr lang="en-US" sz="2800" dirty="0">
                <a:effectLst/>
              </a:rPr>
              <a:t> </a:t>
            </a:r>
            <a:r>
              <a:rPr lang="en-US" sz="2800" dirty="0" err="1">
                <a:effectLst/>
              </a:rPr>
              <a:t>akan</a:t>
            </a:r>
            <a:r>
              <a:rPr lang="en-US" sz="2800" dirty="0">
                <a:effectLst/>
              </a:rPr>
              <a:t> </a:t>
            </a:r>
            <a:r>
              <a:rPr lang="en-US" sz="2800" dirty="0" err="1">
                <a:effectLst/>
              </a:rPr>
              <a:t>layu</a:t>
            </a:r>
            <a:r>
              <a:rPr lang="en-US" sz="2800" dirty="0">
                <a:effectLst/>
              </a:rPr>
              <a:t> </a:t>
            </a:r>
            <a:r>
              <a:rPr lang="en-US" sz="2800" dirty="0" err="1">
                <a:effectLst/>
              </a:rPr>
              <a:t>ketika</a:t>
            </a:r>
            <a:r>
              <a:rPr lang="en-US" sz="2800" dirty="0">
                <a:effectLst/>
              </a:rPr>
              <a:t> </a:t>
            </a:r>
            <a:r>
              <a:rPr lang="en-US" sz="2800" dirty="0" err="1">
                <a:effectLst/>
              </a:rPr>
              <a:t>aerasi</a:t>
            </a:r>
            <a:r>
              <a:rPr lang="en-US" sz="2800" dirty="0">
                <a:effectLst/>
              </a:rPr>
              <a:t> </a:t>
            </a:r>
            <a:r>
              <a:rPr lang="en-US" sz="2800" dirty="0" err="1">
                <a:effectLst/>
              </a:rPr>
              <a:t>tanah</a:t>
            </a:r>
            <a:r>
              <a:rPr lang="en-US" sz="2800" dirty="0">
                <a:effectLst/>
              </a:rPr>
              <a:t> </a:t>
            </a:r>
            <a:r>
              <a:rPr lang="en-US" sz="2800" dirty="0" err="1">
                <a:effectLst/>
              </a:rPr>
              <a:t>hampir</a:t>
            </a:r>
            <a:r>
              <a:rPr lang="en-US" sz="2800" dirty="0">
                <a:effectLst/>
              </a:rPr>
              <a:t> </a:t>
            </a:r>
            <a:r>
              <a:rPr lang="en-US" sz="2800" dirty="0" err="1">
                <a:effectLst/>
              </a:rPr>
              <a:t>jenuh</a:t>
            </a:r>
            <a:r>
              <a:rPr lang="en-US" sz="2800" dirty="0">
                <a:effectLst/>
              </a:rPr>
              <a:t> </a:t>
            </a:r>
            <a:r>
              <a:rPr lang="en-US" sz="2800" dirty="0" err="1">
                <a:effectLst/>
              </a:rPr>
              <a:t>oleh</a:t>
            </a:r>
            <a:r>
              <a:rPr lang="en-US" sz="2800" dirty="0">
                <a:effectLst/>
              </a:rPr>
              <a:t> material </a:t>
            </a:r>
            <a:r>
              <a:rPr lang="en-US" sz="2800" dirty="0" err="1">
                <a:effectLst/>
              </a:rPr>
              <a:t>padat</a:t>
            </a:r>
            <a:r>
              <a:rPr lang="en-US" sz="2800" dirty="0">
                <a:effectLst/>
              </a:rPr>
              <a:t> </a:t>
            </a:r>
            <a:r>
              <a:rPr lang="en-US" sz="2800" dirty="0" err="1">
                <a:effectLst/>
              </a:rPr>
              <a:t>atau</a:t>
            </a:r>
            <a:r>
              <a:rPr lang="en-US" sz="2800" dirty="0">
                <a:effectLst/>
              </a:rPr>
              <a:t> </a:t>
            </a:r>
            <a:r>
              <a:rPr lang="en-US" sz="2800" dirty="0" err="1">
                <a:effectLst/>
              </a:rPr>
              <a:t>cairan</a:t>
            </a:r>
            <a:r>
              <a:rPr lang="en-US" sz="2800" dirty="0">
                <a:effectLst/>
              </a:rPr>
              <a:t> yang </a:t>
            </a:r>
            <a:r>
              <a:rPr lang="en-US" sz="2800" dirty="0" err="1">
                <a:effectLst/>
              </a:rPr>
              <a:t>pekat</a:t>
            </a:r>
            <a:r>
              <a:rPr lang="en-US" sz="2800" dirty="0">
                <a:effectLst/>
              </a:rPr>
              <a:t>, </a:t>
            </a:r>
            <a:r>
              <a:rPr lang="en-US" sz="2800" dirty="0" err="1">
                <a:effectLst/>
              </a:rPr>
              <a:t>misalnya</a:t>
            </a:r>
            <a:r>
              <a:rPr lang="en-US" sz="2800" dirty="0">
                <a:effectLst/>
              </a:rPr>
              <a:t> </a:t>
            </a:r>
            <a:r>
              <a:rPr lang="en-US" sz="2800" dirty="0" err="1">
                <a:effectLst/>
              </a:rPr>
              <a:t>pupuk</a:t>
            </a:r>
            <a:r>
              <a:rPr lang="en-US" sz="2800" dirty="0">
                <a:effectLst/>
              </a:rPr>
              <a:t> nitrogen.</a:t>
            </a:r>
          </a:p>
          <a:p>
            <a:pPr marL="914400" indent="-508000">
              <a:lnSpc>
                <a:spcPct val="90000"/>
              </a:lnSpc>
              <a:spcAft>
                <a:spcPct val="25000"/>
              </a:spcAft>
            </a:pPr>
            <a:r>
              <a:rPr lang="en-US" sz="2800" dirty="0">
                <a:effectLst/>
              </a:rPr>
              <a:t>Hal yang </a:t>
            </a:r>
            <a:r>
              <a:rPr lang="en-US" sz="2800" dirty="0" err="1">
                <a:effectLst/>
              </a:rPr>
              <a:t>sama</a:t>
            </a:r>
            <a:r>
              <a:rPr lang="en-US" sz="2800" dirty="0">
                <a:effectLst/>
              </a:rPr>
              <a:t> </a:t>
            </a:r>
            <a:r>
              <a:rPr lang="en-US" sz="2800" dirty="0" err="1">
                <a:effectLst/>
              </a:rPr>
              <a:t>juga</a:t>
            </a:r>
            <a:r>
              <a:rPr lang="en-US" sz="2800" dirty="0">
                <a:effectLst/>
              </a:rPr>
              <a:t> </a:t>
            </a:r>
            <a:r>
              <a:rPr lang="en-US" sz="2800" dirty="0" err="1">
                <a:effectLst/>
              </a:rPr>
              <a:t>akan</a:t>
            </a:r>
            <a:r>
              <a:rPr lang="en-US" sz="2800" dirty="0">
                <a:effectLst/>
              </a:rPr>
              <a:t> </a:t>
            </a:r>
            <a:r>
              <a:rPr lang="en-US" sz="2800" dirty="0" err="1">
                <a:effectLst/>
              </a:rPr>
              <a:t>terjadi</a:t>
            </a:r>
            <a:r>
              <a:rPr lang="en-US" sz="2800" dirty="0">
                <a:effectLst/>
              </a:rPr>
              <a:t> </a:t>
            </a:r>
            <a:r>
              <a:rPr lang="en-US" sz="2800" dirty="0" err="1">
                <a:effectLst/>
              </a:rPr>
              <a:t>apabila</a:t>
            </a:r>
            <a:r>
              <a:rPr lang="en-US" sz="2800" dirty="0">
                <a:effectLst/>
              </a:rPr>
              <a:t> </a:t>
            </a:r>
            <a:r>
              <a:rPr lang="en-US" sz="2800" dirty="0" err="1">
                <a:effectLst/>
              </a:rPr>
              <a:t>aerasi</a:t>
            </a:r>
            <a:r>
              <a:rPr lang="en-US" sz="2800" dirty="0">
                <a:effectLst/>
              </a:rPr>
              <a:t> </a:t>
            </a:r>
            <a:r>
              <a:rPr lang="en-US" sz="2800" dirty="0" err="1">
                <a:effectLst/>
              </a:rPr>
              <a:t>tanah</a:t>
            </a:r>
            <a:r>
              <a:rPr lang="en-US" sz="2800" dirty="0">
                <a:effectLst/>
              </a:rPr>
              <a:t> </a:t>
            </a:r>
            <a:r>
              <a:rPr lang="en-US" sz="2800" dirty="0" err="1">
                <a:effectLst/>
              </a:rPr>
              <a:t>hanya</a:t>
            </a:r>
            <a:r>
              <a:rPr lang="en-US" sz="2800" dirty="0">
                <a:effectLst/>
              </a:rPr>
              <a:t> </a:t>
            </a:r>
            <a:r>
              <a:rPr lang="en-US" sz="2800" dirty="0" err="1">
                <a:effectLst/>
              </a:rPr>
              <a:t>ditempati</a:t>
            </a:r>
            <a:r>
              <a:rPr lang="en-US" sz="2800" dirty="0">
                <a:effectLst/>
              </a:rPr>
              <a:t> </a:t>
            </a:r>
            <a:r>
              <a:rPr lang="en-US" sz="2800" dirty="0" err="1">
                <a:effectLst/>
              </a:rPr>
              <a:t>oleh</a:t>
            </a:r>
            <a:r>
              <a:rPr lang="en-US" sz="2800" dirty="0">
                <a:effectLst/>
              </a:rPr>
              <a:t> </a:t>
            </a:r>
            <a:r>
              <a:rPr lang="en-US" sz="2800" dirty="0" err="1">
                <a:effectLst/>
              </a:rPr>
              <a:t>satu</a:t>
            </a:r>
            <a:r>
              <a:rPr lang="en-US" sz="2800" dirty="0">
                <a:effectLst/>
              </a:rPr>
              <a:t> </a:t>
            </a:r>
            <a:r>
              <a:rPr lang="en-US" sz="2800" dirty="0" err="1">
                <a:effectLst/>
              </a:rPr>
              <a:t>jenis</a:t>
            </a:r>
            <a:r>
              <a:rPr lang="en-US" sz="2800" dirty="0">
                <a:effectLst/>
              </a:rPr>
              <a:t> </a:t>
            </a:r>
            <a:r>
              <a:rPr lang="en-US" sz="2800" dirty="0" err="1">
                <a:effectLst/>
              </a:rPr>
              <a:t>udara</a:t>
            </a:r>
            <a:r>
              <a:rPr lang="en-US" sz="2800" dirty="0">
                <a:effectLst/>
              </a:rPr>
              <a:t> </a:t>
            </a:r>
            <a:r>
              <a:rPr lang="en-US" sz="2800" dirty="0" err="1">
                <a:effectLst/>
              </a:rPr>
              <a:t>tanah</a:t>
            </a:r>
            <a:r>
              <a:rPr lang="en-US" sz="2800" dirty="0">
                <a:effectLst/>
              </a:rPr>
              <a:t> </a:t>
            </a:r>
            <a:r>
              <a:rPr lang="en-US" sz="2800" dirty="0" err="1">
                <a:effectLst/>
              </a:rPr>
              <a:t>saja</a:t>
            </a:r>
            <a:r>
              <a:rPr lang="en-US" sz="2800" dirty="0">
                <a:effectLst/>
              </a:rPr>
              <a:t>, </a:t>
            </a:r>
            <a:r>
              <a:rPr lang="en-US" sz="2800" dirty="0" err="1">
                <a:effectLst/>
              </a:rPr>
              <a:t>misalnya</a:t>
            </a:r>
            <a:r>
              <a:rPr lang="en-US" sz="2800" dirty="0">
                <a:effectLst/>
              </a:rPr>
              <a:t> </a:t>
            </a:r>
            <a:r>
              <a:rPr lang="en-US" sz="2800" dirty="0" err="1">
                <a:effectLst/>
              </a:rPr>
              <a:t>ruang</a:t>
            </a:r>
            <a:r>
              <a:rPr lang="en-US" sz="2800" dirty="0">
                <a:effectLst/>
              </a:rPr>
              <a:t> </a:t>
            </a:r>
            <a:r>
              <a:rPr lang="en-US" sz="2800" dirty="0" err="1">
                <a:effectLst/>
              </a:rPr>
              <a:t>pori</a:t>
            </a:r>
            <a:r>
              <a:rPr lang="en-US" sz="2800" dirty="0">
                <a:effectLst/>
              </a:rPr>
              <a:t> </a:t>
            </a:r>
            <a:r>
              <a:rPr lang="en-US" sz="2800" dirty="0" err="1">
                <a:effectLst/>
              </a:rPr>
              <a:t>hanya</a:t>
            </a:r>
            <a:r>
              <a:rPr lang="en-US" sz="2800" dirty="0">
                <a:effectLst/>
              </a:rPr>
              <a:t> </a:t>
            </a:r>
            <a:r>
              <a:rPr lang="en-US" sz="2800" dirty="0" err="1">
                <a:effectLst/>
              </a:rPr>
              <a:t>diisi</a:t>
            </a:r>
            <a:r>
              <a:rPr lang="en-US" sz="2800" dirty="0">
                <a:effectLst/>
              </a:rPr>
              <a:t> </a:t>
            </a:r>
            <a:r>
              <a:rPr lang="en-US" sz="2800" dirty="0" err="1">
                <a:effectLst/>
              </a:rPr>
              <a:t>oleh</a:t>
            </a:r>
            <a:r>
              <a:rPr lang="en-US" sz="2800" dirty="0">
                <a:effectLst/>
              </a:rPr>
              <a:t> </a:t>
            </a:r>
            <a:r>
              <a:rPr lang="en-US" sz="2800" dirty="0" err="1">
                <a:effectLst/>
              </a:rPr>
              <a:t>kabondioksida</a:t>
            </a:r>
            <a:r>
              <a:rPr lang="en-US" sz="2800" dirty="0">
                <a:effectLst/>
              </a:rPr>
              <a:t>.</a:t>
            </a:r>
          </a:p>
        </p:txBody>
      </p:sp>
    </p:spTree>
    <p:extLst>
      <p:ext uri="{BB962C8B-B14F-4D97-AF65-F5344CB8AC3E}">
        <p14:creationId xmlns:p14="http://schemas.microsoft.com/office/powerpoint/2010/main" xmlns="" val="41047663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4294967295"/>
          </p:nvPr>
        </p:nvSpPr>
        <p:spPr>
          <a:xfrm>
            <a:off x="0" y="990600"/>
            <a:ext cx="8229600" cy="5140325"/>
          </a:xfrm>
        </p:spPr>
        <p:txBody>
          <a:bodyPr/>
          <a:lstStyle/>
          <a:p>
            <a:pPr marL="682625" indent="-682625">
              <a:lnSpc>
                <a:spcPct val="90000"/>
              </a:lnSpc>
              <a:spcAft>
                <a:spcPct val="25000"/>
              </a:spcAft>
            </a:pPr>
            <a:r>
              <a:rPr lang="en-US" sz="2800" dirty="0" err="1">
                <a:effectLst/>
              </a:rPr>
              <a:t>Tetapi</a:t>
            </a:r>
            <a:r>
              <a:rPr lang="en-US" sz="2800" dirty="0">
                <a:effectLst/>
              </a:rPr>
              <a:t> </a:t>
            </a:r>
            <a:r>
              <a:rPr lang="en-US" sz="2800" dirty="0" err="1">
                <a:effectLst/>
              </a:rPr>
              <a:t>keadaan</a:t>
            </a:r>
            <a:r>
              <a:rPr lang="en-US" sz="2800" dirty="0">
                <a:effectLst/>
              </a:rPr>
              <a:t> di </a:t>
            </a:r>
            <a:r>
              <a:rPr lang="en-US" sz="2800" dirty="0" err="1">
                <a:effectLst/>
              </a:rPr>
              <a:t>atas</a:t>
            </a:r>
            <a:r>
              <a:rPr lang="en-US" sz="2800" dirty="0">
                <a:effectLst/>
              </a:rPr>
              <a:t> </a:t>
            </a:r>
            <a:r>
              <a:rPr lang="en-US" sz="2800" dirty="0" err="1">
                <a:effectLst/>
              </a:rPr>
              <a:t>tidak</a:t>
            </a:r>
            <a:r>
              <a:rPr lang="en-US" sz="2800" dirty="0">
                <a:effectLst/>
              </a:rPr>
              <a:t> </a:t>
            </a:r>
            <a:r>
              <a:rPr lang="en-US" sz="2800" dirty="0" err="1">
                <a:effectLst/>
              </a:rPr>
              <a:t>berlaku</a:t>
            </a:r>
            <a:r>
              <a:rPr lang="en-US" sz="2800" dirty="0">
                <a:effectLst/>
              </a:rPr>
              <a:t> </a:t>
            </a:r>
            <a:r>
              <a:rPr lang="en-US" sz="2800" dirty="0" err="1">
                <a:effectLst/>
              </a:rPr>
              <a:t>bagi</a:t>
            </a:r>
            <a:r>
              <a:rPr lang="en-US" sz="2800" dirty="0">
                <a:effectLst/>
              </a:rPr>
              <a:t> </a:t>
            </a:r>
            <a:r>
              <a:rPr lang="en-US" sz="2800" dirty="0" err="1">
                <a:effectLst/>
              </a:rPr>
              <a:t>tanaman</a:t>
            </a:r>
            <a:r>
              <a:rPr lang="en-US" sz="2800" dirty="0">
                <a:effectLst/>
              </a:rPr>
              <a:t> yang </a:t>
            </a:r>
            <a:r>
              <a:rPr lang="en-US" sz="2800" dirty="0" err="1">
                <a:effectLst/>
              </a:rPr>
              <a:t>suka</a:t>
            </a:r>
            <a:r>
              <a:rPr lang="en-US" sz="2800" dirty="0">
                <a:effectLst/>
              </a:rPr>
              <a:t> </a:t>
            </a:r>
            <a:r>
              <a:rPr lang="en-US" sz="2800" dirty="0" err="1">
                <a:effectLst/>
              </a:rPr>
              <a:t>hidup</a:t>
            </a:r>
            <a:r>
              <a:rPr lang="en-US" sz="2800" dirty="0">
                <a:effectLst/>
              </a:rPr>
              <a:t> </a:t>
            </a:r>
            <a:r>
              <a:rPr lang="en-US" sz="2800" dirty="0" err="1">
                <a:effectLst/>
              </a:rPr>
              <a:t>dalam</a:t>
            </a:r>
            <a:r>
              <a:rPr lang="en-US" sz="2800" dirty="0">
                <a:effectLst/>
              </a:rPr>
              <a:t> air </a:t>
            </a:r>
            <a:r>
              <a:rPr lang="en-US" sz="2800" dirty="0" err="1">
                <a:effectLst/>
              </a:rPr>
              <a:t>tergenang</a:t>
            </a:r>
            <a:r>
              <a:rPr lang="en-US" sz="2800" dirty="0">
                <a:effectLst/>
              </a:rPr>
              <a:t> </a:t>
            </a:r>
            <a:r>
              <a:rPr lang="en-US" sz="2800" i="1" dirty="0">
                <a:effectLst/>
              </a:rPr>
              <a:t>(</a:t>
            </a:r>
            <a:r>
              <a:rPr lang="en-US" sz="2800" i="1" dirty="0" err="1">
                <a:effectLst/>
              </a:rPr>
              <a:t>hygrophyta</a:t>
            </a:r>
            <a:r>
              <a:rPr lang="en-US" sz="2800" i="1" dirty="0">
                <a:effectLst/>
              </a:rPr>
              <a:t>).</a:t>
            </a:r>
          </a:p>
          <a:p>
            <a:pPr marL="682625" indent="-682625">
              <a:lnSpc>
                <a:spcPct val="90000"/>
              </a:lnSpc>
              <a:spcAft>
                <a:spcPct val="25000"/>
              </a:spcAft>
            </a:pPr>
            <a:r>
              <a:rPr lang="en-US" sz="2800" dirty="0" err="1">
                <a:effectLst/>
              </a:rPr>
              <a:t>Tanaman</a:t>
            </a:r>
            <a:r>
              <a:rPr lang="en-US" sz="2800" dirty="0">
                <a:effectLst/>
              </a:rPr>
              <a:t> yang </a:t>
            </a:r>
            <a:r>
              <a:rPr lang="en-US" sz="2800" dirty="0" err="1">
                <a:effectLst/>
              </a:rPr>
              <a:t>hidup</a:t>
            </a:r>
            <a:r>
              <a:rPr lang="en-US" sz="2800" dirty="0">
                <a:effectLst/>
              </a:rPr>
              <a:t> di air </a:t>
            </a:r>
            <a:r>
              <a:rPr lang="en-US" sz="2800" dirty="0" err="1">
                <a:effectLst/>
              </a:rPr>
              <a:t>menyerap</a:t>
            </a:r>
            <a:r>
              <a:rPr lang="en-US" sz="2800" dirty="0">
                <a:effectLst/>
              </a:rPr>
              <a:t> </a:t>
            </a:r>
            <a:r>
              <a:rPr lang="en-US" sz="2800" dirty="0" err="1">
                <a:effectLst/>
              </a:rPr>
              <a:t>oksigen</a:t>
            </a:r>
            <a:r>
              <a:rPr lang="en-US" sz="2800" dirty="0">
                <a:effectLst/>
              </a:rPr>
              <a:t> (</a:t>
            </a:r>
            <a:r>
              <a:rPr lang="en-US" sz="2800" dirty="0" err="1">
                <a:effectLst/>
              </a:rPr>
              <a:t>berrespirasi</a:t>
            </a:r>
            <a:r>
              <a:rPr lang="en-US" sz="2800" dirty="0">
                <a:effectLst/>
              </a:rPr>
              <a:t>) </a:t>
            </a:r>
            <a:r>
              <a:rPr lang="en-US" sz="2800" dirty="0" err="1">
                <a:effectLst/>
              </a:rPr>
              <a:t>dapat</a:t>
            </a:r>
            <a:r>
              <a:rPr lang="en-US" sz="2800" dirty="0">
                <a:effectLst/>
              </a:rPr>
              <a:t> </a:t>
            </a:r>
            <a:r>
              <a:rPr lang="en-US" sz="2800" dirty="0" err="1">
                <a:effectLst/>
              </a:rPr>
              <a:t>dalam</a:t>
            </a:r>
            <a:r>
              <a:rPr lang="en-US" sz="2800" dirty="0">
                <a:effectLst/>
              </a:rPr>
              <a:t> </a:t>
            </a:r>
            <a:r>
              <a:rPr lang="en-US" sz="2800" dirty="0" err="1">
                <a:effectLst/>
              </a:rPr>
              <a:t>keadaan</a:t>
            </a:r>
            <a:r>
              <a:rPr lang="en-US" sz="2800" dirty="0">
                <a:effectLst/>
              </a:rPr>
              <a:t> </a:t>
            </a:r>
            <a:r>
              <a:rPr lang="en-US" sz="2800" dirty="0" err="1">
                <a:effectLst/>
              </a:rPr>
              <a:t>aerob</a:t>
            </a:r>
            <a:r>
              <a:rPr lang="en-US" sz="2800" dirty="0">
                <a:effectLst/>
              </a:rPr>
              <a:t> </a:t>
            </a:r>
            <a:r>
              <a:rPr lang="en-US" sz="2800" dirty="0" err="1">
                <a:effectLst/>
              </a:rPr>
              <a:t>dan</a:t>
            </a:r>
            <a:r>
              <a:rPr lang="en-US" sz="2800" dirty="0">
                <a:effectLst/>
              </a:rPr>
              <a:t> </a:t>
            </a:r>
            <a:r>
              <a:rPr lang="en-US" sz="2800" dirty="0" err="1">
                <a:effectLst/>
              </a:rPr>
              <a:t>anaerob</a:t>
            </a:r>
            <a:r>
              <a:rPr lang="en-US" sz="2800" dirty="0">
                <a:effectLst/>
              </a:rPr>
              <a:t>, </a:t>
            </a:r>
            <a:r>
              <a:rPr lang="en-US" sz="2800" dirty="0" err="1">
                <a:effectLst/>
              </a:rPr>
              <a:t>seperti</a:t>
            </a:r>
            <a:r>
              <a:rPr lang="en-US" sz="2800" dirty="0">
                <a:effectLst/>
              </a:rPr>
              <a:t> </a:t>
            </a:r>
            <a:r>
              <a:rPr lang="en-US" sz="2800" dirty="0" err="1">
                <a:effectLst/>
              </a:rPr>
              <a:t>padi</a:t>
            </a:r>
            <a:r>
              <a:rPr lang="en-US" sz="2800" dirty="0">
                <a:effectLst/>
              </a:rPr>
              <a:t> (</a:t>
            </a:r>
            <a:r>
              <a:rPr lang="en-US" sz="2800" i="1" dirty="0" err="1">
                <a:effectLst/>
              </a:rPr>
              <a:t>Oryza</a:t>
            </a:r>
            <a:r>
              <a:rPr lang="en-US" sz="2800" i="1" dirty="0">
                <a:effectLst/>
              </a:rPr>
              <a:t> sativa</a:t>
            </a:r>
            <a:r>
              <a:rPr lang="en-US" sz="2800" dirty="0">
                <a:effectLst/>
              </a:rPr>
              <a:t>).</a:t>
            </a:r>
          </a:p>
          <a:p>
            <a:pPr marL="682625" indent="-682625">
              <a:lnSpc>
                <a:spcPct val="90000"/>
              </a:lnSpc>
            </a:pPr>
            <a:r>
              <a:rPr lang="en-US" sz="2800" dirty="0" err="1">
                <a:effectLst/>
              </a:rPr>
              <a:t>Tanaman</a:t>
            </a:r>
            <a:r>
              <a:rPr lang="en-US" sz="2800" dirty="0">
                <a:effectLst/>
              </a:rPr>
              <a:t> yang </a:t>
            </a:r>
            <a:r>
              <a:rPr lang="en-US" sz="2800" dirty="0" err="1">
                <a:effectLst/>
              </a:rPr>
              <a:t>tidak</a:t>
            </a:r>
            <a:r>
              <a:rPr lang="en-US" sz="2800" dirty="0">
                <a:effectLst/>
              </a:rPr>
              <a:t> </a:t>
            </a:r>
            <a:r>
              <a:rPr lang="en-US" sz="2800" dirty="0" err="1">
                <a:effectLst/>
              </a:rPr>
              <a:t>senang</a:t>
            </a:r>
            <a:r>
              <a:rPr lang="en-US" sz="2800" dirty="0">
                <a:effectLst/>
              </a:rPr>
              <a:t> air </a:t>
            </a:r>
            <a:r>
              <a:rPr lang="en-US" sz="2800" dirty="0" err="1">
                <a:effectLst/>
              </a:rPr>
              <a:t>banyak</a:t>
            </a:r>
            <a:r>
              <a:rPr lang="en-US" sz="2800" dirty="0">
                <a:effectLst/>
              </a:rPr>
              <a:t> </a:t>
            </a:r>
            <a:r>
              <a:rPr lang="en-US" sz="2800" dirty="0" err="1">
                <a:effectLst/>
              </a:rPr>
              <a:t>atau</a:t>
            </a:r>
            <a:r>
              <a:rPr lang="en-US" sz="2800" dirty="0">
                <a:effectLst/>
              </a:rPr>
              <a:t> </a:t>
            </a:r>
            <a:r>
              <a:rPr lang="en-US" sz="2800" dirty="0" err="1">
                <a:effectLst/>
              </a:rPr>
              <a:t>tanaman</a:t>
            </a:r>
            <a:r>
              <a:rPr lang="en-US" sz="2800" dirty="0">
                <a:effectLst/>
              </a:rPr>
              <a:t> yang </a:t>
            </a:r>
            <a:r>
              <a:rPr lang="en-US" sz="2800" dirty="0" err="1">
                <a:effectLst/>
              </a:rPr>
              <a:t>hidup</a:t>
            </a:r>
            <a:r>
              <a:rPr lang="en-US" sz="2800" dirty="0">
                <a:effectLst/>
              </a:rPr>
              <a:t> di </a:t>
            </a:r>
            <a:r>
              <a:rPr lang="en-US" sz="2800" dirty="0" err="1">
                <a:effectLst/>
              </a:rPr>
              <a:t>lahan</a:t>
            </a:r>
            <a:r>
              <a:rPr lang="en-US" sz="2800" dirty="0">
                <a:effectLst/>
              </a:rPr>
              <a:t> </a:t>
            </a:r>
            <a:r>
              <a:rPr lang="en-US" sz="2800" dirty="0" err="1">
                <a:effectLst/>
              </a:rPr>
              <a:t>kering</a:t>
            </a:r>
            <a:r>
              <a:rPr lang="en-US" sz="2800" dirty="0">
                <a:effectLst/>
              </a:rPr>
              <a:t>, </a:t>
            </a:r>
            <a:r>
              <a:rPr lang="en-US" sz="2800" dirty="0" err="1">
                <a:effectLst/>
              </a:rPr>
              <a:t>respirasinya</a:t>
            </a:r>
            <a:r>
              <a:rPr lang="en-US" sz="2800" dirty="0">
                <a:effectLst/>
              </a:rPr>
              <a:t> </a:t>
            </a:r>
            <a:r>
              <a:rPr lang="en-US" sz="2800" dirty="0" err="1">
                <a:effectLst/>
              </a:rPr>
              <a:t>hanya</a:t>
            </a:r>
            <a:r>
              <a:rPr lang="en-US" sz="2800" dirty="0">
                <a:effectLst/>
              </a:rPr>
              <a:t> </a:t>
            </a:r>
            <a:r>
              <a:rPr lang="en-US" sz="2800" dirty="0" err="1">
                <a:effectLst/>
              </a:rPr>
              <a:t>terbatas</a:t>
            </a:r>
            <a:r>
              <a:rPr lang="en-US" sz="2800" dirty="0">
                <a:effectLst/>
              </a:rPr>
              <a:t> </a:t>
            </a:r>
            <a:r>
              <a:rPr lang="en-US" sz="2800" dirty="0" err="1">
                <a:effectLst/>
              </a:rPr>
              <a:t>pada</a:t>
            </a:r>
            <a:r>
              <a:rPr lang="en-US" sz="2800" dirty="0">
                <a:effectLst/>
              </a:rPr>
              <a:t> </a:t>
            </a:r>
            <a:r>
              <a:rPr lang="en-US" sz="2800" dirty="0" err="1">
                <a:effectLst/>
              </a:rPr>
              <a:t>suasana</a:t>
            </a:r>
            <a:r>
              <a:rPr lang="en-US" sz="2800" dirty="0">
                <a:effectLst/>
              </a:rPr>
              <a:t> </a:t>
            </a:r>
            <a:r>
              <a:rPr lang="en-US" sz="2800" dirty="0" err="1">
                <a:effectLst/>
              </a:rPr>
              <a:t>aerob</a:t>
            </a:r>
            <a:r>
              <a:rPr lang="en-US" sz="2800" dirty="0">
                <a:effectLst/>
              </a:rPr>
              <a:t>, </a:t>
            </a:r>
            <a:r>
              <a:rPr lang="en-US" sz="2800" dirty="0" err="1">
                <a:effectLst/>
              </a:rPr>
              <a:t>tidak</a:t>
            </a:r>
            <a:r>
              <a:rPr lang="en-US" sz="2800" dirty="0">
                <a:effectLst/>
              </a:rPr>
              <a:t> </a:t>
            </a:r>
            <a:r>
              <a:rPr lang="en-US" sz="2800" dirty="0" err="1">
                <a:effectLst/>
              </a:rPr>
              <a:t>dapat</a:t>
            </a:r>
            <a:r>
              <a:rPr lang="en-US" sz="2800" dirty="0">
                <a:effectLst/>
              </a:rPr>
              <a:t> </a:t>
            </a:r>
            <a:r>
              <a:rPr lang="en-US" sz="2800" dirty="0" err="1">
                <a:effectLst/>
              </a:rPr>
              <a:t>mengadakan</a:t>
            </a:r>
            <a:r>
              <a:rPr lang="en-US" sz="2800" dirty="0">
                <a:effectLst/>
              </a:rPr>
              <a:t> </a:t>
            </a:r>
            <a:r>
              <a:rPr lang="en-US" sz="2800" dirty="0" err="1">
                <a:effectLst/>
              </a:rPr>
              <a:t>respirasi</a:t>
            </a:r>
            <a:r>
              <a:rPr lang="en-US" sz="2800" dirty="0">
                <a:effectLst/>
              </a:rPr>
              <a:t> </a:t>
            </a:r>
            <a:r>
              <a:rPr lang="en-US" sz="2800" dirty="0" err="1">
                <a:effectLst/>
              </a:rPr>
              <a:t>dalam</a:t>
            </a:r>
            <a:r>
              <a:rPr lang="en-US" sz="2800" dirty="0">
                <a:effectLst/>
              </a:rPr>
              <a:t> </a:t>
            </a:r>
            <a:r>
              <a:rPr lang="en-US" sz="2800" dirty="0" err="1">
                <a:effectLst/>
              </a:rPr>
              <a:t>suasana</a:t>
            </a:r>
            <a:r>
              <a:rPr lang="en-US" sz="2800" dirty="0">
                <a:effectLst/>
              </a:rPr>
              <a:t> </a:t>
            </a:r>
            <a:r>
              <a:rPr lang="en-US" sz="2800" dirty="0" err="1">
                <a:effectLst/>
              </a:rPr>
              <a:t>anaerob</a:t>
            </a:r>
            <a:r>
              <a:rPr lang="en-US" sz="2800" dirty="0">
                <a:effectLst/>
              </a:rPr>
              <a:t>.</a:t>
            </a:r>
          </a:p>
          <a:p>
            <a:pPr>
              <a:lnSpc>
                <a:spcPct val="90000"/>
              </a:lnSpc>
              <a:buFont typeface="Wingdings" pitchFamily="2" charset="2"/>
              <a:buNone/>
            </a:pPr>
            <a:endParaRPr lang="en-US" sz="2800" dirty="0"/>
          </a:p>
        </p:txBody>
      </p:sp>
    </p:spTree>
    <p:extLst>
      <p:ext uri="{BB962C8B-B14F-4D97-AF65-F5344CB8AC3E}">
        <p14:creationId xmlns:p14="http://schemas.microsoft.com/office/powerpoint/2010/main" xmlns="" val="36995651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4294967295"/>
          </p:nvPr>
        </p:nvSpPr>
        <p:spPr>
          <a:xfrm>
            <a:off x="0" y="914400"/>
            <a:ext cx="8229600" cy="5216525"/>
          </a:xfrm>
        </p:spPr>
        <p:txBody>
          <a:bodyPr/>
          <a:lstStyle/>
          <a:p>
            <a:pPr>
              <a:lnSpc>
                <a:spcPct val="80000"/>
              </a:lnSpc>
              <a:spcAft>
                <a:spcPct val="25000"/>
              </a:spcAft>
              <a:buFont typeface="Wingdings" pitchFamily="2" charset="2"/>
              <a:buNone/>
            </a:pPr>
            <a:r>
              <a:rPr lang="en-US" sz="2800" i="1" dirty="0">
                <a:solidFill>
                  <a:schemeClr val="hlink"/>
                </a:solidFill>
                <a:effectLst/>
              </a:rPr>
              <a:t>4. </a:t>
            </a:r>
            <a:r>
              <a:rPr lang="en-US" sz="2800" i="1" dirty="0" err="1">
                <a:solidFill>
                  <a:schemeClr val="hlink"/>
                </a:solidFill>
                <a:effectLst/>
              </a:rPr>
              <a:t>Konsentrasi</a:t>
            </a:r>
            <a:r>
              <a:rPr lang="en-US" sz="2800" i="1" dirty="0">
                <a:solidFill>
                  <a:schemeClr val="hlink"/>
                </a:solidFill>
                <a:effectLst/>
              </a:rPr>
              <a:t> </a:t>
            </a:r>
            <a:r>
              <a:rPr lang="en-US" sz="2800" i="1" dirty="0" err="1">
                <a:solidFill>
                  <a:schemeClr val="hlink"/>
                </a:solidFill>
                <a:effectLst/>
              </a:rPr>
              <a:t>Larutan</a:t>
            </a:r>
            <a:r>
              <a:rPr lang="en-US" sz="2800" i="1" dirty="0">
                <a:solidFill>
                  <a:schemeClr val="hlink"/>
                </a:solidFill>
                <a:effectLst/>
              </a:rPr>
              <a:t> </a:t>
            </a:r>
            <a:r>
              <a:rPr lang="en-US" sz="2800" i="1" dirty="0" err="1">
                <a:solidFill>
                  <a:schemeClr val="hlink"/>
                </a:solidFill>
                <a:effectLst/>
              </a:rPr>
              <a:t>dalam</a:t>
            </a:r>
            <a:r>
              <a:rPr lang="en-US" sz="2800" i="1" dirty="0">
                <a:solidFill>
                  <a:schemeClr val="hlink"/>
                </a:solidFill>
                <a:effectLst/>
              </a:rPr>
              <a:t> Tanah</a:t>
            </a:r>
          </a:p>
          <a:p>
            <a:pPr marL="855663" indent="-449263">
              <a:lnSpc>
                <a:spcPct val="80000"/>
              </a:lnSpc>
              <a:spcAft>
                <a:spcPct val="25000"/>
              </a:spcAft>
            </a:pPr>
            <a:r>
              <a:rPr lang="en-US" sz="2800" dirty="0" err="1">
                <a:effectLst/>
              </a:rPr>
              <a:t>Penyerapan</a:t>
            </a:r>
            <a:r>
              <a:rPr lang="en-US" sz="2800" dirty="0">
                <a:effectLst/>
              </a:rPr>
              <a:t> air </a:t>
            </a:r>
            <a:r>
              <a:rPr lang="en-US" sz="2800" dirty="0" err="1">
                <a:effectLst/>
              </a:rPr>
              <a:t>oleh</a:t>
            </a:r>
            <a:r>
              <a:rPr lang="en-US" sz="2800" dirty="0">
                <a:effectLst/>
              </a:rPr>
              <a:t> </a:t>
            </a:r>
            <a:r>
              <a:rPr lang="en-US" sz="2800" dirty="0" err="1">
                <a:effectLst/>
              </a:rPr>
              <a:t>akar</a:t>
            </a:r>
            <a:r>
              <a:rPr lang="en-US" sz="2800" dirty="0">
                <a:effectLst/>
              </a:rPr>
              <a:t> </a:t>
            </a:r>
            <a:r>
              <a:rPr lang="en-US" sz="2800" dirty="0" err="1">
                <a:effectLst/>
              </a:rPr>
              <a:t>tanaman</a:t>
            </a:r>
            <a:r>
              <a:rPr lang="en-US" sz="2800" dirty="0">
                <a:effectLst/>
              </a:rPr>
              <a:t> </a:t>
            </a:r>
            <a:r>
              <a:rPr lang="en-US" sz="2800" dirty="0" err="1">
                <a:effectLst/>
              </a:rPr>
              <a:t>sangat</a:t>
            </a:r>
            <a:r>
              <a:rPr lang="en-US" sz="2800" dirty="0">
                <a:effectLst/>
              </a:rPr>
              <a:t> </a:t>
            </a:r>
            <a:r>
              <a:rPr lang="en-US" sz="2800" dirty="0" err="1">
                <a:effectLst/>
              </a:rPr>
              <a:t>dipengaruhi</a:t>
            </a:r>
            <a:r>
              <a:rPr lang="en-US" sz="2800" dirty="0">
                <a:effectLst/>
              </a:rPr>
              <a:t> </a:t>
            </a:r>
            <a:r>
              <a:rPr lang="en-US" sz="2800" dirty="0" err="1">
                <a:effectLst/>
              </a:rPr>
              <a:t>oleh</a:t>
            </a:r>
            <a:r>
              <a:rPr lang="en-US" sz="2800" dirty="0">
                <a:effectLst/>
              </a:rPr>
              <a:t> </a:t>
            </a:r>
            <a:r>
              <a:rPr lang="en-US" sz="2800" dirty="0" err="1">
                <a:effectLst/>
              </a:rPr>
              <a:t>konsentrasi</a:t>
            </a:r>
            <a:r>
              <a:rPr lang="en-US" sz="2800" dirty="0">
                <a:effectLst/>
              </a:rPr>
              <a:t> </a:t>
            </a:r>
            <a:r>
              <a:rPr lang="en-US" sz="2800" dirty="0" err="1">
                <a:effectLst/>
              </a:rPr>
              <a:t>larutan</a:t>
            </a:r>
            <a:r>
              <a:rPr lang="en-US" sz="2800" dirty="0">
                <a:effectLst/>
              </a:rPr>
              <a:t> </a:t>
            </a:r>
            <a:r>
              <a:rPr lang="en-US" sz="2800" dirty="0" err="1">
                <a:effectLst/>
              </a:rPr>
              <a:t>tanah</a:t>
            </a:r>
            <a:r>
              <a:rPr lang="en-US" sz="2800" dirty="0">
                <a:effectLst/>
              </a:rPr>
              <a:t>. </a:t>
            </a:r>
          </a:p>
          <a:p>
            <a:pPr marL="855663" indent="-449263">
              <a:lnSpc>
                <a:spcPct val="80000"/>
              </a:lnSpc>
              <a:spcAft>
                <a:spcPct val="25000"/>
              </a:spcAft>
            </a:pPr>
            <a:r>
              <a:rPr lang="en-US" sz="2800" dirty="0" err="1">
                <a:effectLst/>
              </a:rPr>
              <a:t>Perbedaan</a:t>
            </a:r>
            <a:r>
              <a:rPr lang="en-US" sz="2800" dirty="0">
                <a:effectLst/>
              </a:rPr>
              <a:t> </a:t>
            </a:r>
            <a:r>
              <a:rPr lang="en-US" sz="2800" dirty="0" err="1">
                <a:effectLst/>
              </a:rPr>
              <a:t>konsentrasi</a:t>
            </a:r>
            <a:r>
              <a:rPr lang="en-US" sz="2800" dirty="0">
                <a:effectLst/>
              </a:rPr>
              <a:t> air </a:t>
            </a:r>
            <a:r>
              <a:rPr lang="en-US" sz="2800" dirty="0" err="1">
                <a:effectLst/>
              </a:rPr>
              <a:t>akan</a:t>
            </a:r>
            <a:r>
              <a:rPr lang="en-US" sz="2800" dirty="0">
                <a:effectLst/>
              </a:rPr>
              <a:t> </a:t>
            </a:r>
            <a:r>
              <a:rPr lang="en-US" sz="2800" dirty="0" err="1">
                <a:effectLst/>
              </a:rPr>
              <a:t>menimbulkan</a:t>
            </a:r>
            <a:r>
              <a:rPr lang="en-US" sz="2800" dirty="0">
                <a:effectLst/>
              </a:rPr>
              <a:t> </a:t>
            </a:r>
            <a:r>
              <a:rPr lang="en-US" sz="2800" dirty="0" err="1">
                <a:effectLst/>
              </a:rPr>
              <a:t>tekanan</a:t>
            </a:r>
            <a:r>
              <a:rPr lang="en-US" sz="2800" dirty="0">
                <a:effectLst/>
              </a:rPr>
              <a:t> </a:t>
            </a:r>
            <a:r>
              <a:rPr lang="en-US" sz="2800" dirty="0" err="1">
                <a:effectLst/>
              </a:rPr>
              <a:t>difusi</a:t>
            </a:r>
            <a:r>
              <a:rPr lang="en-US" sz="2800" dirty="0">
                <a:effectLst/>
              </a:rPr>
              <a:t> air </a:t>
            </a:r>
            <a:r>
              <a:rPr lang="en-US" sz="2800" i="1" dirty="0">
                <a:effectLst/>
              </a:rPr>
              <a:t>(diffusion pressure of water) </a:t>
            </a:r>
            <a:r>
              <a:rPr lang="en-US" sz="2800" dirty="0" err="1">
                <a:effectLst/>
              </a:rPr>
              <a:t>antara</a:t>
            </a:r>
            <a:r>
              <a:rPr lang="en-US" sz="2800" dirty="0">
                <a:effectLst/>
              </a:rPr>
              <a:t> </a:t>
            </a:r>
            <a:r>
              <a:rPr lang="en-US" sz="2800" dirty="0" err="1">
                <a:effectLst/>
              </a:rPr>
              <a:t>larutan</a:t>
            </a:r>
            <a:r>
              <a:rPr lang="en-US" sz="2800" dirty="0">
                <a:effectLst/>
              </a:rPr>
              <a:t> </a:t>
            </a:r>
            <a:r>
              <a:rPr lang="en-US" sz="2800" dirty="0" err="1">
                <a:effectLst/>
              </a:rPr>
              <a:t>tanah</a:t>
            </a:r>
            <a:r>
              <a:rPr lang="en-US" sz="2800" dirty="0">
                <a:effectLst/>
              </a:rPr>
              <a:t> </a:t>
            </a:r>
            <a:r>
              <a:rPr lang="en-US" sz="2800" dirty="0" err="1">
                <a:effectLst/>
              </a:rPr>
              <a:t>dengan</a:t>
            </a:r>
            <a:r>
              <a:rPr lang="en-US" sz="2800" dirty="0">
                <a:effectLst/>
              </a:rPr>
              <a:t> </a:t>
            </a:r>
            <a:r>
              <a:rPr lang="en-US" sz="2800" dirty="0" err="1">
                <a:effectLst/>
              </a:rPr>
              <a:t>larutan</a:t>
            </a:r>
            <a:r>
              <a:rPr lang="en-US" sz="2800" dirty="0">
                <a:effectLst/>
              </a:rPr>
              <a:t> </a:t>
            </a:r>
            <a:r>
              <a:rPr lang="en-US" sz="2800" dirty="0" err="1">
                <a:effectLst/>
              </a:rPr>
              <a:t>dalam</a:t>
            </a:r>
            <a:r>
              <a:rPr lang="en-US" sz="2800" dirty="0">
                <a:effectLst/>
              </a:rPr>
              <a:t> </a:t>
            </a:r>
            <a:r>
              <a:rPr lang="en-US" sz="2800" dirty="0" err="1">
                <a:effectLst/>
              </a:rPr>
              <a:t>jaringan</a:t>
            </a:r>
            <a:r>
              <a:rPr lang="en-US" sz="2800" dirty="0">
                <a:effectLst/>
              </a:rPr>
              <a:t> </a:t>
            </a:r>
            <a:r>
              <a:rPr lang="en-US" sz="2800" dirty="0" err="1">
                <a:effectLst/>
              </a:rPr>
              <a:t>akar</a:t>
            </a:r>
            <a:r>
              <a:rPr lang="en-US" sz="2800" dirty="0">
                <a:effectLst/>
              </a:rPr>
              <a:t> </a:t>
            </a:r>
            <a:r>
              <a:rPr lang="en-US" sz="2800" dirty="0" err="1">
                <a:effectLst/>
              </a:rPr>
              <a:t>tanaman</a:t>
            </a:r>
            <a:r>
              <a:rPr lang="en-US" sz="2800" dirty="0">
                <a:effectLst/>
              </a:rPr>
              <a:t>. </a:t>
            </a:r>
          </a:p>
          <a:p>
            <a:pPr marL="855663" indent="-449263">
              <a:lnSpc>
                <a:spcPct val="80000"/>
              </a:lnSpc>
              <a:spcAft>
                <a:spcPct val="25000"/>
              </a:spcAft>
            </a:pPr>
            <a:r>
              <a:rPr lang="en-US" sz="2800" dirty="0" err="1">
                <a:effectLst/>
              </a:rPr>
              <a:t>Bertambah</a:t>
            </a:r>
            <a:r>
              <a:rPr lang="en-US" sz="2800" dirty="0">
                <a:effectLst/>
              </a:rPr>
              <a:t> </a:t>
            </a:r>
            <a:r>
              <a:rPr lang="en-US" sz="2800" dirty="0" err="1">
                <a:effectLst/>
              </a:rPr>
              <a:t>besarnya</a:t>
            </a:r>
            <a:r>
              <a:rPr lang="en-US" sz="2800" dirty="0">
                <a:effectLst/>
              </a:rPr>
              <a:t> </a:t>
            </a:r>
            <a:r>
              <a:rPr lang="en-US" sz="2800" dirty="0" err="1">
                <a:effectLst/>
              </a:rPr>
              <a:t>perbedaan</a:t>
            </a:r>
            <a:r>
              <a:rPr lang="en-US" sz="2800" dirty="0">
                <a:effectLst/>
              </a:rPr>
              <a:t> </a:t>
            </a:r>
            <a:r>
              <a:rPr lang="en-US" sz="2800" dirty="0" err="1">
                <a:effectLst/>
              </a:rPr>
              <a:t>tekanan</a:t>
            </a:r>
            <a:r>
              <a:rPr lang="en-US" sz="2800" dirty="0">
                <a:effectLst/>
              </a:rPr>
              <a:t> </a:t>
            </a:r>
            <a:r>
              <a:rPr lang="en-US" sz="2800" dirty="0" err="1">
                <a:effectLst/>
              </a:rPr>
              <a:t>difusi</a:t>
            </a:r>
            <a:r>
              <a:rPr lang="en-US" sz="2800" dirty="0">
                <a:effectLst/>
              </a:rPr>
              <a:t> </a:t>
            </a:r>
            <a:r>
              <a:rPr lang="en-US" sz="2800" i="1" dirty="0">
                <a:effectLst/>
              </a:rPr>
              <a:t>(diffusion pressure gradient) </a:t>
            </a:r>
            <a:r>
              <a:rPr lang="en-US" sz="2800" dirty="0" err="1">
                <a:effectLst/>
              </a:rPr>
              <a:t>antara</a:t>
            </a:r>
            <a:r>
              <a:rPr lang="en-US" sz="2800" dirty="0">
                <a:effectLst/>
              </a:rPr>
              <a:t> </a:t>
            </a:r>
            <a:r>
              <a:rPr lang="en-US" sz="2800" dirty="0" err="1">
                <a:effectLst/>
              </a:rPr>
              <a:t>larutan</a:t>
            </a:r>
            <a:r>
              <a:rPr lang="en-US" sz="2800" dirty="0">
                <a:effectLst/>
              </a:rPr>
              <a:t> di </a:t>
            </a:r>
            <a:r>
              <a:rPr lang="en-US" sz="2800" dirty="0" err="1">
                <a:effectLst/>
              </a:rPr>
              <a:t>luar</a:t>
            </a:r>
            <a:r>
              <a:rPr lang="en-US" sz="2800" dirty="0">
                <a:effectLst/>
              </a:rPr>
              <a:t> </a:t>
            </a:r>
            <a:r>
              <a:rPr lang="en-US" sz="2800" dirty="0" err="1">
                <a:effectLst/>
              </a:rPr>
              <a:t>akar</a:t>
            </a:r>
            <a:r>
              <a:rPr lang="en-US" sz="2800" dirty="0">
                <a:effectLst/>
              </a:rPr>
              <a:t> </a:t>
            </a:r>
            <a:r>
              <a:rPr lang="en-US" sz="2800" dirty="0" err="1">
                <a:effectLst/>
              </a:rPr>
              <a:t>dan</a:t>
            </a:r>
            <a:r>
              <a:rPr lang="en-US" sz="2800" dirty="0">
                <a:effectLst/>
              </a:rPr>
              <a:t> di </a:t>
            </a:r>
            <a:r>
              <a:rPr lang="en-US" sz="2800" dirty="0" err="1">
                <a:effectLst/>
              </a:rPr>
              <a:t>dalam</a:t>
            </a:r>
            <a:r>
              <a:rPr lang="en-US" sz="2800" dirty="0">
                <a:effectLst/>
              </a:rPr>
              <a:t> </a:t>
            </a:r>
            <a:r>
              <a:rPr lang="en-US" sz="2800" dirty="0" err="1">
                <a:effectLst/>
              </a:rPr>
              <a:t>akar</a:t>
            </a:r>
            <a:r>
              <a:rPr lang="en-US" sz="2800" dirty="0">
                <a:effectLst/>
              </a:rPr>
              <a:t> </a:t>
            </a:r>
            <a:r>
              <a:rPr lang="en-US" sz="2800" dirty="0" err="1">
                <a:effectLst/>
              </a:rPr>
              <a:t>akan</a:t>
            </a:r>
            <a:r>
              <a:rPr lang="en-US" sz="2800" dirty="0">
                <a:effectLst/>
              </a:rPr>
              <a:t> </a:t>
            </a:r>
            <a:r>
              <a:rPr lang="en-US" sz="2800" dirty="0" err="1">
                <a:effectLst/>
              </a:rPr>
              <a:t>menyebabkan</a:t>
            </a:r>
            <a:r>
              <a:rPr lang="en-US" sz="2800" dirty="0">
                <a:effectLst/>
              </a:rPr>
              <a:t> </a:t>
            </a:r>
            <a:r>
              <a:rPr lang="en-US" sz="2800" dirty="0" err="1">
                <a:effectLst/>
              </a:rPr>
              <a:t>suatu</a:t>
            </a:r>
            <a:r>
              <a:rPr lang="en-US" sz="2800" dirty="0">
                <a:effectLst/>
              </a:rPr>
              <a:t> </a:t>
            </a:r>
            <a:r>
              <a:rPr lang="en-US" sz="2800" dirty="0" err="1">
                <a:effectLst/>
              </a:rPr>
              <a:t>aliran</a:t>
            </a:r>
            <a:r>
              <a:rPr lang="en-US" sz="2800" dirty="0">
                <a:effectLst/>
              </a:rPr>
              <a:t> air. </a:t>
            </a:r>
          </a:p>
        </p:txBody>
      </p:sp>
    </p:spTree>
    <p:extLst>
      <p:ext uri="{BB962C8B-B14F-4D97-AF65-F5344CB8AC3E}">
        <p14:creationId xmlns:p14="http://schemas.microsoft.com/office/powerpoint/2010/main" xmlns="" val="1580156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4294967295"/>
          </p:nvPr>
        </p:nvSpPr>
        <p:spPr>
          <a:xfrm>
            <a:off x="0" y="914400"/>
            <a:ext cx="8229600" cy="5216525"/>
          </a:xfrm>
        </p:spPr>
        <p:txBody>
          <a:bodyPr/>
          <a:lstStyle/>
          <a:p>
            <a:pPr marL="623888" indent="-623888">
              <a:lnSpc>
                <a:spcPct val="90000"/>
              </a:lnSpc>
              <a:spcAft>
                <a:spcPct val="25000"/>
              </a:spcAft>
            </a:pPr>
            <a:r>
              <a:rPr lang="en-US" sz="2400" dirty="0" err="1">
                <a:effectLst/>
              </a:rPr>
              <a:t>Apabila</a:t>
            </a:r>
            <a:r>
              <a:rPr lang="en-US" sz="2400" dirty="0">
                <a:effectLst/>
              </a:rPr>
              <a:t> </a:t>
            </a:r>
            <a:r>
              <a:rPr lang="en-US" sz="2400" dirty="0" err="1">
                <a:effectLst/>
              </a:rPr>
              <a:t>tekanan</a:t>
            </a:r>
            <a:r>
              <a:rPr lang="en-US" sz="2400" dirty="0">
                <a:effectLst/>
              </a:rPr>
              <a:t> </a:t>
            </a:r>
            <a:r>
              <a:rPr lang="en-US" sz="2400" dirty="0" err="1">
                <a:effectLst/>
              </a:rPr>
              <a:t>difusi</a:t>
            </a:r>
            <a:r>
              <a:rPr lang="en-US" sz="2400" dirty="0">
                <a:effectLst/>
              </a:rPr>
              <a:t> air di </a:t>
            </a:r>
            <a:r>
              <a:rPr lang="en-US" sz="2400" dirty="0" err="1">
                <a:effectLst/>
              </a:rPr>
              <a:t>luar</a:t>
            </a:r>
            <a:r>
              <a:rPr lang="en-US" sz="2400" dirty="0">
                <a:effectLst/>
              </a:rPr>
              <a:t> </a:t>
            </a:r>
            <a:r>
              <a:rPr lang="en-US" sz="2400" dirty="0" err="1">
                <a:effectLst/>
              </a:rPr>
              <a:t>akar</a:t>
            </a:r>
            <a:r>
              <a:rPr lang="en-US" sz="2400" dirty="0">
                <a:effectLst/>
              </a:rPr>
              <a:t> </a:t>
            </a:r>
            <a:r>
              <a:rPr lang="en-US" sz="2400" dirty="0" err="1">
                <a:effectLst/>
              </a:rPr>
              <a:t>lebih</a:t>
            </a:r>
            <a:r>
              <a:rPr lang="en-US" sz="2400" dirty="0">
                <a:effectLst/>
              </a:rPr>
              <a:t> </a:t>
            </a:r>
            <a:r>
              <a:rPr lang="en-US" sz="2400" dirty="0" err="1">
                <a:effectLst/>
              </a:rPr>
              <a:t>kecil</a:t>
            </a:r>
            <a:r>
              <a:rPr lang="en-US" sz="2400" dirty="0">
                <a:effectLst/>
              </a:rPr>
              <a:t> (</a:t>
            </a:r>
            <a:r>
              <a:rPr lang="en-US" sz="2400" dirty="0" err="1">
                <a:effectLst/>
              </a:rPr>
              <a:t>konsentrasi</a:t>
            </a:r>
            <a:r>
              <a:rPr lang="en-US" sz="2400" dirty="0">
                <a:effectLst/>
              </a:rPr>
              <a:t> air </a:t>
            </a:r>
            <a:r>
              <a:rPr lang="en-US" sz="2400" dirty="0" err="1">
                <a:effectLst/>
              </a:rPr>
              <a:t>besar</a:t>
            </a:r>
            <a:r>
              <a:rPr lang="en-US" sz="2400" dirty="0">
                <a:effectLst/>
              </a:rPr>
              <a:t>) </a:t>
            </a:r>
            <a:r>
              <a:rPr lang="en-US" sz="2400" dirty="0" err="1">
                <a:effectLst/>
              </a:rPr>
              <a:t>daripada</a:t>
            </a:r>
            <a:r>
              <a:rPr lang="en-US" sz="2400" dirty="0">
                <a:effectLst/>
              </a:rPr>
              <a:t> </a:t>
            </a:r>
            <a:r>
              <a:rPr lang="en-US" sz="2400" dirty="0" err="1">
                <a:effectLst/>
              </a:rPr>
              <a:t>tekanan</a:t>
            </a:r>
            <a:r>
              <a:rPr lang="en-US" sz="2400" dirty="0">
                <a:effectLst/>
              </a:rPr>
              <a:t> </a:t>
            </a:r>
            <a:r>
              <a:rPr lang="en-US" sz="2400" dirty="0" err="1">
                <a:effectLst/>
              </a:rPr>
              <a:t>difusi</a:t>
            </a:r>
            <a:r>
              <a:rPr lang="en-US" sz="2400" dirty="0">
                <a:effectLst/>
              </a:rPr>
              <a:t> </a:t>
            </a:r>
            <a:r>
              <a:rPr lang="en-US" sz="2400" dirty="0" err="1">
                <a:effectLst/>
              </a:rPr>
              <a:t>dalam</a:t>
            </a:r>
            <a:r>
              <a:rPr lang="en-US" sz="2400" dirty="0">
                <a:effectLst/>
              </a:rPr>
              <a:t> </a:t>
            </a:r>
            <a:r>
              <a:rPr lang="en-US" sz="2400" dirty="0" err="1">
                <a:effectLst/>
              </a:rPr>
              <a:t>jaringan</a:t>
            </a:r>
            <a:r>
              <a:rPr lang="en-US" sz="2400" dirty="0">
                <a:effectLst/>
              </a:rPr>
              <a:t> </a:t>
            </a:r>
            <a:r>
              <a:rPr lang="en-US" sz="2400" dirty="0" err="1">
                <a:effectLst/>
              </a:rPr>
              <a:t>akar</a:t>
            </a:r>
            <a:r>
              <a:rPr lang="en-US" sz="2400" dirty="0">
                <a:effectLst/>
              </a:rPr>
              <a:t> (</a:t>
            </a:r>
            <a:r>
              <a:rPr lang="en-US" sz="2400" dirty="0" err="1">
                <a:effectLst/>
              </a:rPr>
              <a:t>konsentrasi</a:t>
            </a:r>
            <a:r>
              <a:rPr lang="en-US" sz="2400" dirty="0">
                <a:effectLst/>
              </a:rPr>
              <a:t> air </a:t>
            </a:r>
            <a:r>
              <a:rPr lang="en-US" sz="2400" dirty="0" err="1">
                <a:effectLst/>
              </a:rPr>
              <a:t>kecil</a:t>
            </a:r>
            <a:r>
              <a:rPr lang="en-US" sz="2400" dirty="0">
                <a:effectLst/>
              </a:rPr>
              <a:t>), </a:t>
            </a:r>
            <a:r>
              <a:rPr lang="en-US" sz="2400" dirty="0" err="1">
                <a:effectLst/>
              </a:rPr>
              <a:t>maka</a:t>
            </a:r>
            <a:r>
              <a:rPr lang="en-US" sz="2400" dirty="0">
                <a:effectLst/>
              </a:rPr>
              <a:t> </a:t>
            </a:r>
            <a:r>
              <a:rPr lang="en-US" sz="2400" dirty="0" err="1">
                <a:effectLst/>
              </a:rPr>
              <a:t>akan</a:t>
            </a:r>
            <a:r>
              <a:rPr lang="en-US" sz="2400" dirty="0">
                <a:effectLst/>
              </a:rPr>
              <a:t> </a:t>
            </a:r>
            <a:r>
              <a:rPr lang="en-US" sz="2400" dirty="0" err="1">
                <a:effectLst/>
              </a:rPr>
              <a:t>terjadi</a:t>
            </a:r>
            <a:r>
              <a:rPr lang="en-US" sz="2400" dirty="0">
                <a:effectLst/>
              </a:rPr>
              <a:t> </a:t>
            </a:r>
            <a:r>
              <a:rPr lang="en-US" sz="2400" dirty="0" err="1">
                <a:effectLst/>
              </a:rPr>
              <a:t>aliran</a:t>
            </a:r>
            <a:r>
              <a:rPr lang="en-US" sz="2400" dirty="0">
                <a:effectLst/>
              </a:rPr>
              <a:t> air </a:t>
            </a:r>
            <a:r>
              <a:rPr lang="en-US" sz="2400" dirty="0" err="1">
                <a:effectLst/>
              </a:rPr>
              <a:t>dari</a:t>
            </a:r>
            <a:r>
              <a:rPr lang="en-US" sz="2400" dirty="0">
                <a:effectLst/>
              </a:rPr>
              <a:t> </a:t>
            </a:r>
            <a:r>
              <a:rPr lang="en-US" sz="2400" dirty="0" err="1">
                <a:effectLst/>
              </a:rPr>
              <a:t>larutan</a:t>
            </a:r>
            <a:r>
              <a:rPr lang="en-US" sz="2400" dirty="0">
                <a:effectLst/>
              </a:rPr>
              <a:t> </a:t>
            </a:r>
            <a:r>
              <a:rPr lang="en-US" sz="2400" dirty="0" err="1">
                <a:effectLst/>
              </a:rPr>
              <a:t>tanah</a:t>
            </a:r>
            <a:r>
              <a:rPr lang="en-US" sz="2400" dirty="0">
                <a:effectLst/>
              </a:rPr>
              <a:t> </a:t>
            </a:r>
            <a:r>
              <a:rPr lang="en-US" sz="2400" dirty="0" err="1">
                <a:effectLst/>
              </a:rPr>
              <a:t>ke</a:t>
            </a:r>
            <a:r>
              <a:rPr lang="en-US" sz="2400" dirty="0">
                <a:effectLst/>
              </a:rPr>
              <a:t> </a:t>
            </a:r>
            <a:r>
              <a:rPr lang="en-US" sz="2400" dirty="0" err="1">
                <a:effectLst/>
              </a:rPr>
              <a:t>dalam</a:t>
            </a:r>
            <a:r>
              <a:rPr lang="en-US" sz="2400" dirty="0">
                <a:effectLst/>
              </a:rPr>
              <a:t> </a:t>
            </a:r>
            <a:r>
              <a:rPr lang="en-US" sz="2400" dirty="0" err="1">
                <a:effectLst/>
              </a:rPr>
              <a:t>jaringan</a:t>
            </a:r>
            <a:r>
              <a:rPr lang="en-US" sz="2400" dirty="0">
                <a:effectLst/>
              </a:rPr>
              <a:t> </a:t>
            </a:r>
            <a:r>
              <a:rPr lang="en-US" sz="2400" dirty="0" err="1">
                <a:effectLst/>
              </a:rPr>
              <a:t>akar</a:t>
            </a:r>
            <a:r>
              <a:rPr lang="en-US" sz="2400" dirty="0">
                <a:effectLst/>
              </a:rPr>
              <a:t> </a:t>
            </a:r>
            <a:r>
              <a:rPr lang="en-US" sz="2400" dirty="0" err="1">
                <a:effectLst/>
              </a:rPr>
              <a:t>tanaman</a:t>
            </a:r>
            <a:r>
              <a:rPr lang="en-US" sz="2400" dirty="0">
                <a:effectLst/>
              </a:rPr>
              <a:t>. </a:t>
            </a:r>
          </a:p>
          <a:p>
            <a:pPr marL="623888" indent="-623888">
              <a:lnSpc>
                <a:spcPct val="90000"/>
              </a:lnSpc>
              <a:spcAft>
                <a:spcPct val="25000"/>
              </a:spcAft>
            </a:pPr>
            <a:r>
              <a:rPr lang="en-US" sz="2400" dirty="0" err="1">
                <a:effectLst/>
              </a:rPr>
              <a:t>Konsentrasi</a:t>
            </a:r>
            <a:r>
              <a:rPr lang="en-US" sz="2400" dirty="0">
                <a:effectLst/>
              </a:rPr>
              <a:t> air </a:t>
            </a:r>
            <a:r>
              <a:rPr lang="en-US" sz="2400" dirty="0" err="1">
                <a:effectLst/>
              </a:rPr>
              <a:t>dalam</a:t>
            </a:r>
            <a:r>
              <a:rPr lang="en-US" sz="2400" dirty="0">
                <a:effectLst/>
              </a:rPr>
              <a:t> </a:t>
            </a:r>
            <a:r>
              <a:rPr lang="en-US" sz="2400" dirty="0" err="1">
                <a:effectLst/>
              </a:rPr>
              <a:t>tanah</a:t>
            </a:r>
            <a:r>
              <a:rPr lang="en-US" sz="2400" dirty="0">
                <a:effectLst/>
              </a:rPr>
              <a:t> </a:t>
            </a:r>
            <a:r>
              <a:rPr lang="en-US" sz="2400" dirty="0" err="1">
                <a:effectLst/>
              </a:rPr>
              <a:t>akan</a:t>
            </a:r>
            <a:r>
              <a:rPr lang="en-US" sz="2400" dirty="0">
                <a:effectLst/>
              </a:rPr>
              <a:t> </a:t>
            </a:r>
            <a:r>
              <a:rPr lang="en-US" sz="2400" dirty="0" err="1">
                <a:effectLst/>
              </a:rPr>
              <a:t>berfluktuasi</a:t>
            </a:r>
            <a:r>
              <a:rPr lang="en-US" sz="2400" dirty="0">
                <a:effectLst/>
              </a:rPr>
              <a:t> </a:t>
            </a:r>
            <a:r>
              <a:rPr lang="en-US" sz="2400" dirty="0" err="1">
                <a:effectLst/>
              </a:rPr>
              <a:t>sesuai</a:t>
            </a:r>
            <a:r>
              <a:rPr lang="en-US" sz="2400" dirty="0">
                <a:effectLst/>
              </a:rPr>
              <a:t> </a:t>
            </a:r>
            <a:r>
              <a:rPr lang="en-US" sz="2400" dirty="0" err="1">
                <a:effectLst/>
              </a:rPr>
              <a:t>dengan</a:t>
            </a:r>
            <a:r>
              <a:rPr lang="en-US" sz="2400" dirty="0">
                <a:effectLst/>
              </a:rPr>
              <a:t> </a:t>
            </a:r>
            <a:r>
              <a:rPr lang="en-US" sz="2400" dirty="0" err="1">
                <a:effectLst/>
              </a:rPr>
              <a:t>jumlah</a:t>
            </a:r>
            <a:r>
              <a:rPr lang="en-US" sz="2400" dirty="0">
                <a:effectLst/>
              </a:rPr>
              <a:t> </a:t>
            </a:r>
            <a:r>
              <a:rPr lang="en-US" sz="2400" dirty="0" err="1">
                <a:effectLst/>
              </a:rPr>
              <a:t>penambahan</a:t>
            </a:r>
            <a:r>
              <a:rPr lang="en-US" sz="2400" dirty="0">
                <a:effectLst/>
              </a:rPr>
              <a:t> air </a:t>
            </a:r>
            <a:r>
              <a:rPr lang="en-US" sz="2400" dirty="0" err="1">
                <a:effectLst/>
              </a:rPr>
              <a:t>oleh</a:t>
            </a:r>
            <a:r>
              <a:rPr lang="en-US" sz="2400" dirty="0">
                <a:effectLst/>
              </a:rPr>
              <a:t> </a:t>
            </a:r>
            <a:r>
              <a:rPr lang="en-US" sz="2400" dirty="0" err="1">
                <a:effectLst/>
              </a:rPr>
              <a:t>curahan</a:t>
            </a:r>
            <a:r>
              <a:rPr lang="en-US" sz="2400" dirty="0">
                <a:effectLst/>
              </a:rPr>
              <a:t> </a:t>
            </a:r>
            <a:r>
              <a:rPr lang="en-US" sz="2400" dirty="0" err="1">
                <a:effectLst/>
              </a:rPr>
              <a:t>hujan</a:t>
            </a:r>
            <a:r>
              <a:rPr lang="en-US" sz="2400" dirty="0">
                <a:effectLst/>
              </a:rPr>
              <a:t> </a:t>
            </a:r>
            <a:r>
              <a:rPr lang="en-US" sz="2400" dirty="0" err="1">
                <a:effectLst/>
              </a:rPr>
              <a:t>atau</a:t>
            </a:r>
            <a:r>
              <a:rPr lang="en-US" sz="2400" dirty="0">
                <a:effectLst/>
              </a:rPr>
              <a:t> </a:t>
            </a:r>
            <a:r>
              <a:rPr lang="en-US" sz="2400" dirty="0" err="1">
                <a:effectLst/>
              </a:rPr>
              <a:t>penambahan</a:t>
            </a:r>
            <a:r>
              <a:rPr lang="en-US" sz="2400" dirty="0">
                <a:effectLst/>
              </a:rPr>
              <a:t> air </a:t>
            </a:r>
            <a:r>
              <a:rPr lang="en-US" sz="2400" dirty="0" err="1">
                <a:effectLst/>
              </a:rPr>
              <a:t>irigasi</a:t>
            </a:r>
            <a:r>
              <a:rPr lang="en-US" sz="2400" dirty="0">
                <a:effectLst/>
              </a:rPr>
              <a:t> </a:t>
            </a:r>
            <a:r>
              <a:rPr lang="en-US" sz="2400" dirty="0" err="1">
                <a:effectLst/>
              </a:rPr>
              <a:t>dan</a:t>
            </a:r>
            <a:r>
              <a:rPr lang="en-US" sz="2400" dirty="0">
                <a:effectLst/>
              </a:rPr>
              <a:t> </a:t>
            </a:r>
            <a:r>
              <a:rPr lang="en-US" sz="2400" dirty="0" err="1">
                <a:effectLst/>
              </a:rPr>
              <a:t>juga</a:t>
            </a:r>
            <a:r>
              <a:rPr lang="en-US" sz="2400" dirty="0">
                <a:effectLst/>
              </a:rPr>
              <a:t> </a:t>
            </a:r>
            <a:r>
              <a:rPr lang="en-US" sz="2400" dirty="0" err="1">
                <a:effectLst/>
              </a:rPr>
              <a:t>akibat</a:t>
            </a:r>
            <a:r>
              <a:rPr lang="en-US" sz="2400" dirty="0">
                <a:effectLst/>
              </a:rPr>
              <a:t> </a:t>
            </a:r>
            <a:r>
              <a:rPr lang="en-US" sz="2400" dirty="0" err="1">
                <a:effectLst/>
              </a:rPr>
              <a:t>faktor</a:t>
            </a:r>
            <a:r>
              <a:rPr lang="en-US" sz="2400" dirty="0">
                <a:effectLst/>
              </a:rPr>
              <a:t> </a:t>
            </a:r>
            <a:r>
              <a:rPr lang="en-US" sz="2400" dirty="0" err="1">
                <a:effectLst/>
              </a:rPr>
              <a:t>cuaca</a:t>
            </a:r>
            <a:r>
              <a:rPr lang="en-US" sz="2400" dirty="0">
                <a:effectLst/>
              </a:rPr>
              <a:t>.</a:t>
            </a:r>
          </a:p>
          <a:p>
            <a:pPr marL="623888" indent="-623888">
              <a:lnSpc>
                <a:spcPct val="90000"/>
              </a:lnSpc>
              <a:spcAft>
                <a:spcPct val="25000"/>
              </a:spcAft>
            </a:pPr>
            <a:r>
              <a:rPr lang="en-US" sz="2400" dirty="0" err="1">
                <a:effectLst/>
              </a:rPr>
              <a:t>Akibat</a:t>
            </a:r>
            <a:r>
              <a:rPr lang="en-US" sz="2400" dirty="0">
                <a:effectLst/>
              </a:rPr>
              <a:t> </a:t>
            </a:r>
            <a:r>
              <a:rPr lang="en-US" sz="2400" dirty="0" err="1">
                <a:effectLst/>
              </a:rPr>
              <a:t>suhu</a:t>
            </a:r>
            <a:r>
              <a:rPr lang="en-US" sz="2400" dirty="0">
                <a:effectLst/>
              </a:rPr>
              <a:t> </a:t>
            </a:r>
            <a:r>
              <a:rPr lang="en-US" sz="2400" dirty="0" err="1">
                <a:effectLst/>
              </a:rPr>
              <a:t>udara</a:t>
            </a:r>
            <a:r>
              <a:rPr lang="en-US" sz="2400" dirty="0">
                <a:effectLst/>
              </a:rPr>
              <a:t> yang </a:t>
            </a:r>
            <a:r>
              <a:rPr lang="en-US" sz="2400" dirty="0" err="1">
                <a:effectLst/>
              </a:rPr>
              <a:t>terlalu</a:t>
            </a:r>
            <a:r>
              <a:rPr lang="en-US" sz="2400" dirty="0">
                <a:effectLst/>
              </a:rPr>
              <a:t> </a:t>
            </a:r>
            <a:r>
              <a:rPr lang="en-US" sz="2400" dirty="0" err="1">
                <a:effectLst/>
              </a:rPr>
              <a:t>tinggi</a:t>
            </a:r>
            <a:r>
              <a:rPr lang="en-US" sz="2400" dirty="0">
                <a:effectLst/>
              </a:rPr>
              <a:t> </a:t>
            </a:r>
            <a:r>
              <a:rPr lang="en-US" sz="2400" dirty="0" err="1">
                <a:effectLst/>
              </a:rPr>
              <a:t>akan</a:t>
            </a:r>
            <a:r>
              <a:rPr lang="en-US" sz="2400" dirty="0">
                <a:effectLst/>
              </a:rPr>
              <a:t> </a:t>
            </a:r>
            <a:r>
              <a:rPr lang="en-US" sz="2400" dirty="0" err="1">
                <a:effectLst/>
              </a:rPr>
              <a:t>meningkatkan</a:t>
            </a:r>
            <a:r>
              <a:rPr lang="en-US" sz="2400" dirty="0">
                <a:effectLst/>
              </a:rPr>
              <a:t> </a:t>
            </a:r>
            <a:r>
              <a:rPr lang="en-US" sz="2400" dirty="0" err="1">
                <a:effectLst/>
              </a:rPr>
              <a:t>laju</a:t>
            </a:r>
            <a:r>
              <a:rPr lang="en-US" sz="2400" dirty="0">
                <a:effectLst/>
              </a:rPr>
              <a:t> </a:t>
            </a:r>
            <a:r>
              <a:rPr lang="en-US" sz="2400" dirty="0" err="1">
                <a:effectLst/>
              </a:rPr>
              <a:t>evaporasi</a:t>
            </a:r>
            <a:r>
              <a:rPr lang="en-US" sz="2400" dirty="0">
                <a:effectLst/>
              </a:rPr>
              <a:t> </a:t>
            </a:r>
            <a:r>
              <a:rPr lang="en-US" sz="2400" dirty="0" err="1">
                <a:effectLst/>
              </a:rPr>
              <a:t>sehingga</a:t>
            </a:r>
            <a:r>
              <a:rPr lang="en-US" sz="2400" dirty="0">
                <a:effectLst/>
              </a:rPr>
              <a:t> </a:t>
            </a:r>
            <a:r>
              <a:rPr lang="en-US" sz="2400" dirty="0" err="1">
                <a:effectLst/>
              </a:rPr>
              <a:t>konsentrasi</a:t>
            </a:r>
            <a:r>
              <a:rPr lang="en-US" sz="2400" dirty="0">
                <a:effectLst/>
              </a:rPr>
              <a:t> air </a:t>
            </a:r>
            <a:r>
              <a:rPr lang="en-US" sz="2400" dirty="0" err="1">
                <a:effectLst/>
              </a:rPr>
              <a:t>dalam</a:t>
            </a:r>
            <a:r>
              <a:rPr lang="en-US" sz="2400" dirty="0">
                <a:effectLst/>
              </a:rPr>
              <a:t> </a:t>
            </a:r>
            <a:r>
              <a:rPr lang="en-US" sz="2400" dirty="0" err="1">
                <a:effectLst/>
              </a:rPr>
              <a:t>tanah</a:t>
            </a:r>
            <a:r>
              <a:rPr lang="en-US" sz="2400" dirty="0">
                <a:effectLst/>
              </a:rPr>
              <a:t> </a:t>
            </a:r>
            <a:r>
              <a:rPr lang="en-US" sz="2400" dirty="0" err="1">
                <a:effectLst/>
              </a:rPr>
              <a:t>akan</a:t>
            </a:r>
            <a:r>
              <a:rPr lang="en-US" sz="2400" dirty="0">
                <a:effectLst/>
              </a:rPr>
              <a:t> </a:t>
            </a:r>
            <a:r>
              <a:rPr lang="en-US" sz="2400" dirty="0" err="1">
                <a:effectLst/>
              </a:rPr>
              <a:t>menurun</a:t>
            </a:r>
            <a:r>
              <a:rPr lang="en-US" sz="2400" dirty="0">
                <a:effectLst/>
              </a:rPr>
              <a:t>. </a:t>
            </a:r>
          </a:p>
          <a:p>
            <a:pPr marL="623888" indent="-623888">
              <a:lnSpc>
                <a:spcPct val="90000"/>
              </a:lnSpc>
              <a:spcAft>
                <a:spcPct val="25000"/>
              </a:spcAft>
            </a:pPr>
            <a:r>
              <a:rPr lang="en-US" sz="2400" dirty="0" err="1">
                <a:effectLst/>
              </a:rPr>
              <a:t>Sebaliknya</a:t>
            </a:r>
            <a:r>
              <a:rPr lang="en-US" sz="2400" dirty="0">
                <a:effectLst/>
              </a:rPr>
              <a:t> </a:t>
            </a:r>
            <a:r>
              <a:rPr lang="en-US" sz="2400" dirty="0" err="1">
                <a:effectLst/>
              </a:rPr>
              <a:t>apabila</a:t>
            </a:r>
            <a:r>
              <a:rPr lang="en-US" sz="2400" dirty="0">
                <a:effectLst/>
              </a:rPr>
              <a:t> </a:t>
            </a:r>
            <a:r>
              <a:rPr lang="en-US" sz="2400" dirty="0" err="1">
                <a:effectLst/>
              </a:rPr>
              <a:t>terjadi</a:t>
            </a:r>
            <a:r>
              <a:rPr lang="en-US" sz="2400" dirty="0">
                <a:effectLst/>
              </a:rPr>
              <a:t> </a:t>
            </a:r>
            <a:r>
              <a:rPr lang="en-US" sz="2400" dirty="0" err="1">
                <a:effectLst/>
              </a:rPr>
              <a:t>hujan</a:t>
            </a:r>
            <a:r>
              <a:rPr lang="en-US" sz="2400" dirty="0">
                <a:effectLst/>
              </a:rPr>
              <a:t> </a:t>
            </a:r>
            <a:r>
              <a:rPr lang="en-US" sz="2400" dirty="0" err="1">
                <a:effectLst/>
              </a:rPr>
              <a:t>konsentrasi</a:t>
            </a:r>
            <a:r>
              <a:rPr lang="en-US" sz="2400" dirty="0">
                <a:effectLst/>
              </a:rPr>
              <a:t> air </a:t>
            </a:r>
            <a:r>
              <a:rPr lang="en-US" sz="2400" dirty="0" err="1">
                <a:effectLst/>
              </a:rPr>
              <a:t>dalam</a:t>
            </a:r>
            <a:r>
              <a:rPr lang="en-US" sz="2400" dirty="0">
                <a:effectLst/>
              </a:rPr>
              <a:t> </a:t>
            </a:r>
            <a:r>
              <a:rPr lang="en-US" sz="2400" dirty="0" err="1">
                <a:effectLst/>
              </a:rPr>
              <a:t>tanah</a:t>
            </a:r>
            <a:r>
              <a:rPr lang="en-US" sz="2400" dirty="0">
                <a:effectLst/>
              </a:rPr>
              <a:t> </a:t>
            </a:r>
            <a:r>
              <a:rPr lang="en-US" sz="2400" dirty="0" err="1">
                <a:effectLst/>
              </a:rPr>
              <a:t>akan</a:t>
            </a:r>
            <a:r>
              <a:rPr lang="en-US" sz="2400" dirty="0">
                <a:effectLst/>
              </a:rPr>
              <a:t> </a:t>
            </a:r>
            <a:r>
              <a:rPr lang="en-US" sz="2400" dirty="0" err="1">
                <a:effectLst/>
              </a:rPr>
              <a:t>meningkat</a:t>
            </a:r>
            <a:r>
              <a:rPr lang="en-US" sz="2400" dirty="0">
                <a:effectLst/>
              </a:rPr>
              <a:t>.</a:t>
            </a:r>
          </a:p>
        </p:txBody>
      </p:sp>
    </p:spTree>
    <p:extLst>
      <p:ext uri="{BB962C8B-B14F-4D97-AF65-F5344CB8AC3E}">
        <p14:creationId xmlns:p14="http://schemas.microsoft.com/office/powerpoint/2010/main" xmlns="" val="40659562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4294967295"/>
          </p:nvPr>
        </p:nvSpPr>
        <p:spPr>
          <a:xfrm>
            <a:off x="0" y="838200"/>
            <a:ext cx="8229600" cy="5292725"/>
          </a:xfrm>
        </p:spPr>
        <p:txBody>
          <a:bodyPr/>
          <a:lstStyle/>
          <a:p>
            <a:pPr>
              <a:lnSpc>
                <a:spcPct val="90000"/>
              </a:lnSpc>
              <a:spcAft>
                <a:spcPct val="25000"/>
              </a:spcAft>
              <a:buFont typeface="Wingdings" pitchFamily="2" charset="2"/>
              <a:buNone/>
            </a:pPr>
            <a:r>
              <a:rPr lang="en-US" sz="3200" i="1" dirty="0">
                <a:solidFill>
                  <a:schemeClr val="hlink"/>
                </a:solidFill>
                <a:effectLst/>
              </a:rPr>
              <a:t>5. </a:t>
            </a:r>
            <a:r>
              <a:rPr lang="en-US" sz="3200" i="1" dirty="0" err="1">
                <a:solidFill>
                  <a:schemeClr val="hlink"/>
                </a:solidFill>
                <a:effectLst/>
              </a:rPr>
              <a:t>Sistem</a:t>
            </a:r>
            <a:r>
              <a:rPr lang="en-US" sz="3200" i="1" dirty="0">
                <a:solidFill>
                  <a:schemeClr val="hlink"/>
                </a:solidFill>
                <a:effectLst/>
              </a:rPr>
              <a:t> </a:t>
            </a:r>
            <a:r>
              <a:rPr lang="en-US" sz="3200" i="1" dirty="0" err="1">
                <a:solidFill>
                  <a:schemeClr val="hlink"/>
                </a:solidFill>
                <a:effectLst/>
              </a:rPr>
              <a:t>Perakaran</a:t>
            </a:r>
            <a:endParaRPr lang="en-US" sz="3200" i="1" dirty="0">
              <a:solidFill>
                <a:schemeClr val="hlink"/>
              </a:solidFill>
              <a:effectLst/>
            </a:endParaRPr>
          </a:p>
          <a:p>
            <a:pPr marL="914400" indent="-623888">
              <a:lnSpc>
                <a:spcPct val="90000"/>
              </a:lnSpc>
              <a:spcAft>
                <a:spcPct val="25000"/>
              </a:spcAft>
            </a:pPr>
            <a:r>
              <a:rPr lang="en-US" sz="2600" dirty="0" err="1">
                <a:effectLst/>
              </a:rPr>
              <a:t>Bentuk</a:t>
            </a:r>
            <a:r>
              <a:rPr lang="en-US" sz="2600" dirty="0">
                <a:effectLst/>
              </a:rPr>
              <a:t> </a:t>
            </a:r>
            <a:r>
              <a:rPr lang="en-US" sz="2600" dirty="0" err="1">
                <a:effectLst/>
              </a:rPr>
              <a:t>dan</a:t>
            </a:r>
            <a:r>
              <a:rPr lang="en-US" sz="2600" dirty="0">
                <a:effectLst/>
              </a:rPr>
              <a:t> </a:t>
            </a:r>
            <a:r>
              <a:rPr lang="en-US" sz="2600" dirty="0" err="1">
                <a:effectLst/>
              </a:rPr>
              <a:t>kedalaman</a:t>
            </a:r>
            <a:r>
              <a:rPr lang="en-US" sz="2600" dirty="0">
                <a:effectLst/>
              </a:rPr>
              <a:t> </a:t>
            </a:r>
            <a:r>
              <a:rPr lang="en-US" sz="2600" dirty="0" err="1">
                <a:effectLst/>
              </a:rPr>
              <a:t>serta</a:t>
            </a:r>
            <a:r>
              <a:rPr lang="en-US" sz="2600" dirty="0">
                <a:effectLst/>
              </a:rPr>
              <a:t> </a:t>
            </a:r>
            <a:r>
              <a:rPr lang="en-US" sz="2600" dirty="0" err="1">
                <a:effectLst/>
              </a:rPr>
              <a:t>penyebaran</a:t>
            </a:r>
            <a:r>
              <a:rPr lang="en-US" sz="2600" dirty="0">
                <a:effectLst/>
              </a:rPr>
              <a:t> </a:t>
            </a:r>
            <a:r>
              <a:rPr lang="en-US" sz="2600" dirty="0" err="1">
                <a:effectLst/>
              </a:rPr>
              <a:t>akar</a:t>
            </a:r>
            <a:r>
              <a:rPr lang="en-US" sz="2600" dirty="0">
                <a:effectLst/>
              </a:rPr>
              <a:t> </a:t>
            </a:r>
            <a:r>
              <a:rPr lang="en-US" sz="2600" dirty="0" err="1">
                <a:effectLst/>
              </a:rPr>
              <a:t>akan</a:t>
            </a:r>
            <a:r>
              <a:rPr lang="en-US" sz="2600" dirty="0">
                <a:effectLst/>
              </a:rPr>
              <a:t> </a:t>
            </a:r>
            <a:r>
              <a:rPr lang="en-US" sz="2600" dirty="0" err="1">
                <a:effectLst/>
              </a:rPr>
              <a:t>mempengaruhi</a:t>
            </a:r>
            <a:r>
              <a:rPr lang="en-US" sz="2600" dirty="0">
                <a:effectLst/>
              </a:rPr>
              <a:t> </a:t>
            </a:r>
            <a:r>
              <a:rPr lang="en-US" sz="2600" dirty="0" err="1">
                <a:effectLst/>
              </a:rPr>
              <a:t>jumlah</a:t>
            </a:r>
            <a:r>
              <a:rPr lang="en-US" sz="2600" dirty="0">
                <a:effectLst/>
              </a:rPr>
              <a:t> air yang </a:t>
            </a:r>
            <a:r>
              <a:rPr lang="en-US" sz="2600" dirty="0" err="1">
                <a:effectLst/>
              </a:rPr>
              <a:t>dapat</a:t>
            </a:r>
            <a:r>
              <a:rPr lang="en-US" sz="2600" dirty="0">
                <a:effectLst/>
              </a:rPr>
              <a:t> </a:t>
            </a:r>
            <a:r>
              <a:rPr lang="en-US" sz="2600" dirty="0" err="1">
                <a:effectLst/>
              </a:rPr>
              <a:t>diserap</a:t>
            </a:r>
            <a:r>
              <a:rPr lang="en-US" sz="2600" dirty="0">
                <a:effectLst/>
              </a:rPr>
              <a:t> </a:t>
            </a:r>
            <a:r>
              <a:rPr lang="en-US" sz="2600" dirty="0" err="1">
                <a:effectLst/>
              </a:rPr>
              <a:t>oleh</a:t>
            </a:r>
            <a:r>
              <a:rPr lang="en-US" sz="2600" dirty="0">
                <a:effectLst/>
              </a:rPr>
              <a:t> </a:t>
            </a:r>
            <a:r>
              <a:rPr lang="en-US" sz="2600" dirty="0" err="1">
                <a:effectLst/>
              </a:rPr>
              <a:t>akar</a:t>
            </a:r>
            <a:r>
              <a:rPr lang="en-US" sz="2600" dirty="0">
                <a:effectLst/>
              </a:rPr>
              <a:t> </a:t>
            </a:r>
            <a:r>
              <a:rPr lang="en-US" sz="2600" dirty="0" err="1">
                <a:effectLst/>
              </a:rPr>
              <a:t>tanaman</a:t>
            </a:r>
            <a:r>
              <a:rPr lang="en-US" sz="2600" dirty="0">
                <a:effectLst/>
              </a:rPr>
              <a:t>.</a:t>
            </a:r>
          </a:p>
          <a:p>
            <a:pPr marL="914400" indent="-623888">
              <a:lnSpc>
                <a:spcPct val="90000"/>
              </a:lnSpc>
              <a:spcAft>
                <a:spcPct val="25000"/>
              </a:spcAft>
            </a:pPr>
            <a:r>
              <a:rPr lang="en-US" sz="2600" dirty="0" err="1">
                <a:effectLst/>
              </a:rPr>
              <a:t>Akar</a:t>
            </a:r>
            <a:r>
              <a:rPr lang="en-US" sz="2600" dirty="0">
                <a:effectLst/>
              </a:rPr>
              <a:t> yang </a:t>
            </a:r>
            <a:r>
              <a:rPr lang="en-US" sz="2600" dirty="0" err="1">
                <a:effectLst/>
              </a:rPr>
              <a:t>kurus</a:t>
            </a:r>
            <a:r>
              <a:rPr lang="en-US" sz="2600" dirty="0">
                <a:effectLst/>
              </a:rPr>
              <a:t> </a:t>
            </a:r>
            <a:r>
              <a:rPr lang="en-US" sz="2600" dirty="0" err="1">
                <a:effectLst/>
              </a:rPr>
              <a:t>dan</a:t>
            </a:r>
            <a:r>
              <a:rPr lang="en-US" sz="2600" dirty="0">
                <a:effectLst/>
              </a:rPr>
              <a:t> </a:t>
            </a:r>
            <a:r>
              <a:rPr lang="en-US" sz="2600" dirty="0" err="1">
                <a:effectLst/>
              </a:rPr>
              <a:t>panjang</a:t>
            </a:r>
            <a:r>
              <a:rPr lang="en-US" sz="2600" dirty="0">
                <a:effectLst/>
              </a:rPr>
              <a:t> </a:t>
            </a:r>
            <a:r>
              <a:rPr lang="en-US" sz="2600" dirty="0" err="1">
                <a:effectLst/>
              </a:rPr>
              <a:t>mempunyai</a:t>
            </a:r>
            <a:r>
              <a:rPr lang="en-US" sz="2600" dirty="0">
                <a:effectLst/>
              </a:rPr>
              <a:t> </a:t>
            </a:r>
            <a:r>
              <a:rPr lang="en-US" sz="2600" dirty="0" err="1">
                <a:effectLst/>
              </a:rPr>
              <a:t>luas</a:t>
            </a:r>
            <a:r>
              <a:rPr lang="en-US" sz="2600" dirty="0">
                <a:effectLst/>
              </a:rPr>
              <a:t> </a:t>
            </a:r>
            <a:r>
              <a:rPr lang="en-US" sz="2600" dirty="0" err="1">
                <a:effectLst/>
              </a:rPr>
              <a:t>permukaan</a:t>
            </a:r>
            <a:r>
              <a:rPr lang="en-US" sz="2600" dirty="0">
                <a:effectLst/>
              </a:rPr>
              <a:t> yang </a:t>
            </a:r>
            <a:r>
              <a:rPr lang="en-US" sz="2600" dirty="0" err="1">
                <a:effectLst/>
              </a:rPr>
              <a:t>lebih</a:t>
            </a:r>
            <a:r>
              <a:rPr lang="en-US" sz="2600" dirty="0">
                <a:effectLst/>
              </a:rPr>
              <a:t> </a:t>
            </a:r>
            <a:r>
              <a:rPr lang="en-US" sz="2600" dirty="0" err="1">
                <a:effectLst/>
              </a:rPr>
              <a:t>besar</a:t>
            </a:r>
            <a:r>
              <a:rPr lang="en-US" sz="2600" dirty="0">
                <a:effectLst/>
              </a:rPr>
              <a:t> </a:t>
            </a:r>
            <a:r>
              <a:rPr lang="en-US" sz="2600" dirty="0" err="1">
                <a:effectLst/>
              </a:rPr>
              <a:t>bila</a:t>
            </a:r>
            <a:r>
              <a:rPr lang="en-US" sz="2600" dirty="0">
                <a:effectLst/>
              </a:rPr>
              <a:t> </a:t>
            </a:r>
            <a:r>
              <a:rPr lang="en-US" sz="2600" dirty="0" err="1">
                <a:effectLst/>
              </a:rPr>
              <a:t>dibandingkan</a:t>
            </a:r>
            <a:r>
              <a:rPr lang="en-US" sz="2600" dirty="0">
                <a:effectLst/>
              </a:rPr>
              <a:t> </a:t>
            </a:r>
            <a:r>
              <a:rPr lang="en-US" sz="2600" dirty="0" err="1">
                <a:effectLst/>
              </a:rPr>
              <a:t>dengan</a:t>
            </a:r>
            <a:r>
              <a:rPr lang="en-US" sz="2600" dirty="0">
                <a:effectLst/>
              </a:rPr>
              <a:t> </a:t>
            </a:r>
            <a:r>
              <a:rPr lang="en-US" sz="2600" dirty="0" err="1">
                <a:effectLst/>
              </a:rPr>
              <a:t>akar</a:t>
            </a:r>
            <a:r>
              <a:rPr lang="en-US" sz="2600" dirty="0">
                <a:effectLst/>
              </a:rPr>
              <a:t> yang </a:t>
            </a:r>
            <a:r>
              <a:rPr lang="en-US" sz="2600" dirty="0" err="1">
                <a:effectLst/>
              </a:rPr>
              <a:t>tebal</a:t>
            </a:r>
            <a:r>
              <a:rPr lang="en-US" sz="2600" dirty="0">
                <a:effectLst/>
              </a:rPr>
              <a:t> </a:t>
            </a:r>
            <a:r>
              <a:rPr lang="en-US" sz="2600" dirty="0" err="1">
                <a:effectLst/>
              </a:rPr>
              <a:t>dan</a:t>
            </a:r>
            <a:r>
              <a:rPr lang="en-US" sz="2600" dirty="0">
                <a:effectLst/>
              </a:rPr>
              <a:t> </a:t>
            </a:r>
            <a:r>
              <a:rPr lang="en-US" sz="2600" dirty="0" err="1">
                <a:effectLst/>
              </a:rPr>
              <a:t>pendek</a:t>
            </a:r>
            <a:r>
              <a:rPr lang="en-US" sz="2600" dirty="0">
                <a:effectLst/>
              </a:rPr>
              <a:t>, </a:t>
            </a:r>
            <a:r>
              <a:rPr lang="en-US" sz="2600" dirty="0" err="1">
                <a:effectLst/>
              </a:rPr>
              <a:t>karena</a:t>
            </a:r>
            <a:r>
              <a:rPr lang="en-US" sz="2600" dirty="0">
                <a:effectLst/>
              </a:rPr>
              <a:t> </a:t>
            </a:r>
            <a:r>
              <a:rPr lang="en-US" sz="2600" dirty="0" err="1">
                <a:effectLst/>
              </a:rPr>
              <a:t>dapat</a:t>
            </a:r>
            <a:r>
              <a:rPr lang="en-US" sz="2600" dirty="0">
                <a:effectLst/>
              </a:rPr>
              <a:t> </a:t>
            </a:r>
            <a:r>
              <a:rPr lang="en-US" sz="2600" dirty="0" err="1">
                <a:effectLst/>
              </a:rPr>
              <a:t>menjelajahi</a:t>
            </a:r>
            <a:r>
              <a:rPr lang="en-US" sz="2600" dirty="0">
                <a:effectLst/>
              </a:rPr>
              <a:t> </a:t>
            </a:r>
            <a:r>
              <a:rPr lang="en-US" sz="2600" dirty="0" err="1">
                <a:effectLst/>
              </a:rPr>
              <a:t>sejumlah</a:t>
            </a:r>
            <a:r>
              <a:rPr lang="en-US" sz="2600" dirty="0">
                <a:effectLst/>
              </a:rPr>
              <a:t> volume yang </a:t>
            </a:r>
            <a:r>
              <a:rPr lang="en-US" sz="2600" dirty="0" err="1">
                <a:effectLst/>
              </a:rPr>
              <a:t>sama</a:t>
            </a:r>
            <a:r>
              <a:rPr lang="en-US" sz="2600" dirty="0">
                <a:effectLst/>
              </a:rPr>
              <a:t>.</a:t>
            </a:r>
          </a:p>
          <a:p>
            <a:pPr marL="914400" indent="-623888">
              <a:lnSpc>
                <a:spcPct val="90000"/>
              </a:lnSpc>
              <a:spcAft>
                <a:spcPct val="25000"/>
              </a:spcAft>
            </a:pPr>
            <a:r>
              <a:rPr lang="en-US" sz="2600" dirty="0" err="1">
                <a:effectLst/>
              </a:rPr>
              <a:t>Penyerapan</a:t>
            </a:r>
            <a:r>
              <a:rPr lang="en-US" sz="2600" dirty="0">
                <a:effectLst/>
              </a:rPr>
              <a:t> air </a:t>
            </a:r>
            <a:r>
              <a:rPr lang="en-US" sz="2600" dirty="0" err="1">
                <a:effectLst/>
              </a:rPr>
              <a:t>dapat</a:t>
            </a:r>
            <a:r>
              <a:rPr lang="en-US" sz="2600" dirty="0">
                <a:effectLst/>
              </a:rPr>
              <a:t> </a:t>
            </a:r>
            <a:r>
              <a:rPr lang="en-US" sz="2600" dirty="0" err="1">
                <a:effectLst/>
              </a:rPr>
              <a:t>terjadi</a:t>
            </a:r>
            <a:r>
              <a:rPr lang="en-US" sz="2600" dirty="0">
                <a:effectLst/>
              </a:rPr>
              <a:t> </a:t>
            </a:r>
            <a:r>
              <a:rPr lang="en-US" sz="2600" dirty="0" err="1">
                <a:effectLst/>
              </a:rPr>
              <a:t>dengan</a:t>
            </a:r>
            <a:r>
              <a:rPr lang="en-US" sz="2600" dirty="0">
                <a:effectLst/>
              </a:rPr>
              <a:t> </a:t>
            </a:r>
            <a:r>
              <a:rPr lang="en-US" sz="2600" dirty="0" err="1">
                <a:effectLst/>
              </a:rPr>
              <a:t>perpanjangan</a:t>
            </a:r>
            <a:r>
              <a:rPr lang="en-US" sz="2600" dirty="0">
                <a:effectLst/>
              </a:rPr>
              <a:t> </a:t>
            </a:r>
            <a:r>
              <a:rPr lang="en-US" sz="2600" dirty="0" err="1">
                <a:effectLst/>
              </a:rPr>
              <a:t>akar</a:t>
            </a:r>
            <a:r>
              <a:rPr lang="en-US" sz="2600" dirty="0">
                <a:effectLst/>
              </a:rPr>
              <a:t> </a:t>
            </a:r>
            <a:r>
              <a:rPr lang="en-US" sz="2600" dirty="0" err="1">
                <a:effectLst/>
              </a:rPr>
              <a:t>ke</a:t>
            </a:r>
            <a:r>
              <a:rPr lang="en-US" sz="2600" dirty="0">
                <a:effectLst/>
              </a:rPr>
              <a:t> </a:t>
            </a:r>
            <a:r>
              <a:rPr lang="en-US" sz="2600" dirty="0" err="1">
                <a:effectLst/>
              </a:rPr>
              <a:t>tempat</a:t>
            </a:r>
            <a:r>
              <a:rPr lang="en-US" sz="2600" dirty="0">
                <a:effectLst/>
              </a:rPr>
              <a:t> </a:t>
            </a:r>
            <a:r>
              <a:rPr lang="en-US" sz="2600" dirty="0" err="1">
                <a:effectLst/>
              </a:rPr>
              <a:t>baru</a:t>
            </a:r>
            <a:r>
              <a:rPr lang="en-US" sz="2600" dirty="0">
                <a:effectLst/>
              </a:rPr>
              <a:t> yang </a:t>
            </a:r>
            <a:r>
              <a:rPr lang="en-US" sz="2600" dirty="0" err="1" smtClean="0">
                <a:effectLst/>
              </a:rPr>
              <a:t>masih</a:t>
            </a:r>
            <a:r>
              <a:rPr lang="en-US" sz="2600" dirty="0" smtClean="0">
                <a:effectLst/>
              </a:rPr>
              <a:t> </a:t>
            </a:r>
            <a:r>
              <a:rPr lang="en-US" sz="2600" dirty="0" err="1">
                <a:effectLst/>
              </a:rPr>
              <a:t>banyak</a:t>
            </a:r>
            <a:r>
              <a:rPr lang="en-US" sz="2600" dirty="0">
                <a:effectLst/>
              </a:rPr>
              <a:t> air. </a:t>
            </a:r>
            <a:r>
              <a:rPr lang="en-US" sz="2600" dirty="0" err="1">
                <a:effectLst/>
              </a:rPr>
              <a:t>Akibatnya</a:t>
            </a:r>
            <a:r>
              <a:rPr lang="en-US" sz="2600" dirty="0">
                <a:effectLst/>
              </a:rPr>
              <a:t> </a:t>
            </a:r>
            <a:r>
              <a:rPr lang="en-US" sz="2600" dirty="0" err="1">
                <a:effectLst/>
              </a:rPr>
              <a:t>laju</a:t>
            </a:r>
            <a:r>
              <a:rPr lang="en-US" sz="2600" dirty="0">
                <a:effectLst/>
              </a:rPr>
              <a:t> </a:t>
            </a:r>
            <a:r>
              <a:rPr lang="en-US" sz="2600" dirty="0" err="1">
                <a:effectLst/>
              </a:rPr>
              <a:t>penyerapan</a:t>
            </a:r>
            <a:r>
              <a:rPr lang="en-US" sz="2600" dirty="0">
                <a:effectLst/>
              </a:rPr>
              <a:t> </a:t>
            </a:r>
            <a:r>
              <a:rPr lang="en-US" sz="2600" dirty="0" err="1">
                <a:effectLst/>
              </a:rPr>
              <a:t>dapat</a:t>
            </a:r>
            <a:r>
              <a:rPr lang="en-US" sz="2600" dirty="0">
                <a:effectLst/>
              </a:rPr>
              <a:t> </a:t>
            </a:r>
            <a:r>
              <a:rPr lang="en-US" sz="2600" dirty="0" err="1">
                <a:effectLst/>
              </a:rPr>
              <a:t>ditingkatkan</a:t>
            </a:r>
            <a:r>
              <a:rPr lang="en-US" sz="2600" dirty="0">
                <a:effectLst/>
              </a:rPr>
              <a:t>.</a:t>
            </a:r>
          </a:p>
        </p:txBody>
      </p:sp>
    </p:spTree>
    <p:extLst>
      <p:ext uri="{BB962C8B-B14F-4D97-AF65-F5344CB8AC3E}">
        <p14:creationId xmlns:p14="http://schemas.microsoft.com/office/powerpoint/2010/main" xmlns="" val="2220402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4514" y="4038601"/>
            <a:ext cx="8672286" cy="2819400"/>
          </a:xfrm>
        </p:spPr>
        <p:txBody>
          <a:bodyPr/>
          <a:lstStyle/>
          <a:p>
            <a:pPr>
              <a:lnSpc>
                <a:spcPct val="90000"/>
              </a:lnSpc>
              <a:buFontTx/>
              <a:buNone/>
            </a:pPr>
            <a:r>
              <a:rPr lang="en-US" dirty="0"/>
              <a:t>Air yang </a:t>
            </a:r>
            <a:r>
              <a:rPr lang="en-US" dirty="0" err="1"/>
              <a:t>berada</a:t>
            </a:r>
            <a:r>
              <a:rPr lang="en-US" dirty="0"/>
              <a:t> </a:t>
            </a:r>
            <a:r>
              <a:rPr lang="en-US" dirty="0" err="1"/>
              <a:t>dalam</a:t>
            </a:r>
            <a:r>
              <a:rPr lang="en-US" dirty="0"/>
              <a:t> </a:t>
            </a:r>
            <a:r>
              <a:rPr lang="en-US" dirty="0" err="1"/>
              <a:t>tanah</a:t>
            </a:r>
            <a:r>
              <a:rPr lang="en-US" dirty="0"/>
              <a:t> </a:t>
            </a:r>
            <a:r>
              <a:rPr lang="en-US" dirty="0" err="1"/>
              <a:t>berupa</a:t>
            </a:r>
            <a:r>
              <a:rPr lang="en-US" dirty="0"/>
              <a:t> :</a:t>
            </a:r>
          </a:p>
          <a:p>
            <a:pPr marL="347663" indent="-347663">
              <a:lnSpc>
                <a:spcPct val="90000"/>
              </a:lnSpc>
              <a:spcBef>
                <a:spcPts val="600"/>
              </a:spcBef>
              <a:spcAft>
                <a:spcPts val="1200"/>
              </a:spcAft>
              <a:buFontTx/>
              <a:buChar char="-"/>
            </a:pPr>
            <a:r>
              <a:rPr lang="en-US" dirty="0" err="1">
                <a:solidFill>
                  <a:srgbClr val="FF0000"/>
                </a:solidFill>
              </a:rPr>
              <a:t>Lengas</a:t>
            </a:r>
            <a:r>
              <a:rPr lang="en-US" dirty="0">
                <a:solidFill>
                  <a:srgbClr val="FF0000"/>
                </a:solidFill>
              </a:rPr>
              <a:t> </a:t>
            </a:r>
            <a:r>
              <a:rPr lang="en-US" dirty="0" err="1" smtClean="0">
                <a:solidFill>
                  <a:srgbClr val="FF0000"/>
                </a:solidFill>
              </a:rPr>
              <a:t>tanah</a:t>
            </a:r>
            <a:r>
              <a:rPr lang="en-US" dirty="0" smtClean="0"/>
              <a:t>: </a:t>
            </a:r>
            <a:r>
              <a:rPr lang="en-US" dirty="0"/>
              <a:t>air yang </a:t>
            </a:r>
            <a:r>
              <a:rPr lang="en-US" dirty="0" err="1"/>
              <a:t>berada</a:t>
            </a:r>
            <a:r>
              <a:rPr lang="en-US" dirty="0"/>
              <a:t>  </a:t>
            </a:r>
            <a:r>
              <a:rPr lang="en-US" dirty="0" err="1"/>
              <a:t>diantara</a:t>
            </a:r>
            <a:r>
              <a:rPr lang="en-US" dirty="0"/>
              <a:t> </a:t>
            </a:r>
            <a:r>
              <a:rPr lang="en-US" dirty="0" err="1"/>
              <a:t>permukaan</a:t>
            </a:r>
            <a:r>
              <a:rPr lang="en-US" dirty="0"/>
              <a:t> </a:t>
            </a:r>
            <a:r>
              <a:rPr lang="en-US" dirty="0" smtClean="0"/>
              <a:t>				</a:t>
            </a:r>
            <a:r>
              <a:rPr lang="en-US" dirty="0" err="1" smtClean="0"/>
              <a:t>tanah</a:t>
            </a:r>
            <a:r>
              <a:rPr lang="en-US" dirty="0" smtClean="0"/>
              <a:t> </a:t>
            </a:r>
            <a:r>
              <a:rPr lang="en-US" dirty="0" err="1"/>
              <a:t>dan</a:t>
            </a:r>
            <a:r>
              <a:rPr lang="en-US" dirty="0"/>
              <a:t> </a:t>
            </a:r>
            <a:r>
              <a:rPr lang="en-US" dirty="0" err="1"/>
              <a:t>permukaan</a:t>
            </a:r>
            <a:r>
              <a:rPr lang="en-US" dirty="0"/>
              <a:t> air </a:t>
            </a:r>
            <a:r>
              <a:rPr lang="en-US" dirty="0" err="1"/>
              <a:t>tanah</a:t>
            </a:r>
            <a:r>
              <a:rPr lang="en-US" dirty="0"/>
              <a:t>.</a:t>
            </a:r>
          </a:p>
          <a:p>
            <a:pPr marL="347663" indent="-347663">
              <a:lnSpc>
                <a:spcPct val="90000"/>
              </a:lnSpc>
              <a:spcBef>
                <a:spcPts val="600"/>
              </a:spcBef>
              <a:spcAft>
                <a:spcPts val="1200"/>
              </a:spcAft>
              <a:buFontTx/>
              <a:buChar char="-"/>
            </a:pPr>
            <a:r>
              <a:rPr lang="en-US" dirty="0">
                <a:solidFill>
                  <a:srgbClr val="FF0000"/>
                </a:solidFill>
              </a:rPr>
              <a:t>Air </a:t>
            </a:r>
            <a:r>
              <a:rPr lang="en-US" dirty="0" err="1" smtClean="0">
                <a:solidFill>
                  <a:srgbClr val="FF0000"/>
                </a:solidFill>
              </a:rPr>
              <a:t>tanah</a:t>
            </a:r>
            <a:r>
              <a:rPr lang="en-US" dirty="0" smtClean="0">
                <a:solidFill>
                  <a:srgbClr val="FF0000"/>
                </a:solidFill>
              </a:rPr>
              <a:t>	</a:t>
            </a:r>
            <a:r>
              <a:rPr lang="en-US" dirty="0" smtClean="0"/>
              <a:t>: </a:t>
            </a:r>
            <a:r>
              <a:rPr lang="en-US" dirty="0"/>
              <a:t>air yang </a:t>
            </a:r>
            <a:r>
              <a:rPr lang="en-US" dirty="0" err="1"/>
              <a:t>berada</a:t>
            </a:r>
            <a:r>
              <a:rPr lang="en-US" dirty="0"/>
              <a:t> di </a:t>
            </a:r>
            <a:r>
              <a:rPr lang="en-US" dirty="0" err="1"/>
              <a:t>bawah</a:t>
            </a:r>
            <a:r>
              <a:rPr lang="en-US" dirty="0"/>
              <a:t> </a:t>
            </a:r>
            <a:r>
              <a:rPr lang="en-US" dirty="0" err="1"/>
              <a:t>permukaan</a:t>
            </a:r>
            <a:r>
              <a:rPr lang="en-US" dirty="0"/>
              <a:t> air </a:t>
            </a:r>
            <a:r>
              <a:rPr lang="en-US" dirty="0" smtClean="0"/>
              <a:t>			</a:t>
            </a:r>
            <a:r>
              <a:rPr lang="en-US" dirty="0" err="1" smtClean="0"/>
              <a:t>tanah</a:t>
            </a:r>
            <a:r>
              <a:rPr lang="en-US" dirty="0"/>
              <a:t>.</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30184" y="-76200"/>
            <a:ext cx="4114800" cy="3694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1110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38200"/>
            <a:ext cx="5943600" cy="2585323"/>
          </a:xfrm>
          <a:prstGeom prst="rect">
            <a:avLst/>
          </a:prstGeom>
          <a:noFill/>
        </p:spPr>
        <p:txBody>
          <a:bodyPr wrap="square" rtlCol="0">
            <a:spAutoFit/>
          </a:bodyPr>
          <a:lstStyle/>
          <a:p>
            <a:endParaRPr lang="en-US" dirty="0" smtClean="0"/>
          </a:p>
          <a:p>
            <a:r>
              <a:rPr lang="en-US" sz="3600" dirty="0" err="1" smtClean="0"/>
              <a:t>Macam</a:t>
            </a:r>
            <a:r>
              <a:rPr lang="en-US" sz="3600" dirty="0" smtClean="0"/>
              <a:t> </a:t>
            </a:r>
            <a:r>
              <a:rPr lang="en-US" sz="3600" dirty="0" err="1" smtClean="0"/>
              <a:t>Lengas</a:t>
            </a:r>
            <a:r>
              <a:rPr lang="en-US" sz="3600" dirty="0" smtClean="0"/>
              <a:t> Tanah :</a:t>
            </a:r>
          </a:p>
          <a:p>
            <a:pPr marL="800100" lvl="1" indent="-342900">
              <a:buFont typeface="+mj-lt"/>
              <a:buAutoNum type="arabicPeriod"/>
            </a:pPr>
            <a:r>
              <a:rPr lang="en-US" sz="3600" dirty="0" err="1" smtClean="0"/>
              <a:t>Lengas</a:t>
            </a:r>
            <a:r>
              <a:rPr lang="en-US" sz="3600" dirty="0" smtClean="0"/>
              <a:t> </a:t>
            </a:r>
            <a:r>
              <a:rPr lang="en-US" sz="3600" dirty="0" err="1" smtClean="0"/>
              <a:t>Gravitasi</a:t>
            </a:r>
            <a:endParaRPr lang="en-US" sz="3600" dirty="0" smtClean="0"/>
          </a:p>
          <a:p>
            <a:pPr marL="800100" lvl="1" indent="-342900">
              <a:buFont typeface="+mj-lt"/>
              <a:buAutoNum type="arabicPeriod"/>
            </a:pPr>
            <a:r>
              <a:rPr lang="en-US" sz="3600" dirty="0" err="1" smtClean="0"/>
              <a:t>Lengas</a:t>
            </a:r>
            <a:r>
              <a:rPr lang="en-US" sz="3600" dirty="0" smtClean="0"/>
              <a:t> </a:t>
            </a:r>
            <a:r>
              <a:rPr lang="en-US" sz="3600" dirty="0" err="1" smtClean="0"/>
              <a:t>Kapiler</a:t>
            </a:r>
            <a:endParaRPr lang="en-US" sz="3600" dirty="0" smtClean="0"/>
          </a:p>
          <a:p>
            <a:pPr marL="800100" lvl="1" indent="-342900">
              <a:buFont typeface="+mj-lt"/>
              <a:buAutoNum type="arabicPeriod"/>
            </a:pPr>
            <a:r>
              <a:rPr lang="en-US" sz="3600" dirty="0" err="1" smtClean="0"/>
              <a:t>Lengas</a:t>
            </a:r>
            <a:r>
              <a:rPr lang="en-US" sz="3600" dirty="0" smtClean="0"/>
              <a:t> </a:t>
            </a:r>
            <a:r>
              <a:rPr lang="en-US" sz="3600" dirty="0" err="1" smtClean="0"/>
              <a:t>Higroskopis</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990600"/>
            <a:ext cx="8229600" cy="5140325"/>
          </a:xfrm>
        </p:spPr>
        <p:txBody>
          <a:bodyPr/>
          <a:lstStyle/>
          <a:p>
            <a:pPr marL="0" indent="0">
              <a:lnSpc>
                <a:spcPct val="80000"/>
              </a:lnSpc>
              <a:spcAft>
                <a:spcPct val="20000"/>
              </a:spcAft>
              <a:buNone/>
            </a:pPr>
            <a:r>
              <a:rPr lang="en-US" sz="4400" dirty="0" err="1" smtClean="0">
                <a:solidFill>
                  <a:schemeClr val="hlink"/>
                </a:solidFill>
                <a:effectLst/>
              </a:rPr>
              <a:t>Fotosintesa</a:t>
            </a:r>
            <a:endParaRPr lang="en-US" sz="4400" dirty="0" smtClean="0">
              <a:solidFill>
                <a:schemeClr val="hlink"/>
              </a:solidFill>
              <a:effectLst/>
            </a:endParaRPr>
          </a:p>
          <a:p>
            <a:pPr marL="0" indent="0">
              <a:lnSpc>
                <a:spcPct val="80000"/>
              </a:lnSpc>
              <a:spcAft>
                <a:spcPct val="20000"/>
              </a:spcAft>
              <a:buNone/>
            </a:pPr>
            <a:endParaRPr lang="en-US" sz="2800" i="1" dirty="0">
              <a:solidFill>
                <a:schemeClr val="hlink"/>
              </a:solidFill>
              <a:effectLst/>
            </a:endParaRPr>
          </a:p>
          <a:p>
            <a:pPr marL="623888" indent="-623888">
              <a:spcAft>
                <a:spcPct val="20000"/>
              </a:spcAft>
            </a:pPr>
            <a:r>
              <a:rPr lang="en-US" sz="2800" dirty="0" err="1">
                <a:effectLst/>
              </a:rPr>
              <a:t>Defisit</a:t>
            </a:r>
            <a:r>
              <a:rPr lang="en-US" sz="2800" dirty="0">
                <a:effectLst/>
              </a:rPr>
              <a:t> air </a:t>
            </a:r>
            <a:r>
              <a:rPr lang="en-US" sz="2800" dirty="0" err="1">
                <a:effectLst/>
              </a:rPr>
              <a:t>pada</a:t>
            </a:r>
            <a:r>
              <a:rPr lang="en-US" sz="2800" dirty="0">
                <a:effectLst/>
              </a:rPr>
              <a:t> </a:t>
            </a:r>
            <a:r>
              <a:rPr lang="en-US" sz="2800" dirty="0" err="1">
                <a:effectLst/>
              </a:rPr>
              <a:t>saat</a:t>
            </a:r>
            <a:r>
              <a:rPr lang="en-US" sz="2800" dirty="0">
                <a:effectLst/>
              </a:rPr>
              <a:t> proses </a:t>
            </a:r>
            <a:r>
              <a:rPr lang="en-US" sz="2800" dirty="0" err="1">
                <a:effectLst/>
              </a:rPr>
              <a:t>fotosintesa</a:t>
            </a:r>
            <a:r>
              <a:rPr lang="en-US" sz="2800" dirty="0">
                <a:effectLst/>
              </a:rPr>
              <a:t> </a:t>
            </a:r>
            <a:r>
              <a:rPr lang="en-US" sz="2800" dirty="0" err="1">
                <a:effectLst/>
              </a:rPr>
              <a:t>berlangsung</a:t>
            </a:r>
            <a:r>
              <a:rPr lang="en-US" sz="2800" dirty="0">
                <a:effectLst/>
              </a:rPr>
              <a:t> </a:t>
            </a:r>
            <a:r>
              <a:rPr lang="en-US" sz="2800" dirty="0" err="1">
                <a:effectLst/>
              </a:rPr>
              <a:t>akan</a:t>
            </a:r>
            <a:r>
              <a:rPr lang="en-US" sz="2800" dirty="0">
                <a:effectLst/>
              </a:rPr>
              <a:t> </a:t>
            </a:r>
            <a:r>
              <a:rPr lang="en-US" sz="2800" dirty="0" err="1">
                <a:effectLst/>
              </a:rPr>
              <a:t>menurunkan</a:t>
            </a:r>
            <a:r>
              <a:rPr lang="en-US" sz="2800" dirty="0">
                <a:effectLst/>
              </a:rPr>
              <a:t> </a:t>
            </a:r>
            <a:r>
              <a:rPr lang="en-US" sz="2800" dirty="0" err="1">
                <a:effectLst/>
              </a:rPr>
              <a:t>kecepatan</a:t>
            </a:r>
            <a:r>
              <a:rPr lang="en-US" sz="2800" dirty="0">
                <a:effectLst/>
              </a:rPr>
              <a:t> </a:t>
            </a:r>
            <a:r>
              <a:rPr lang="en-US" sz="2800" dirty="0" err="1">
                <a:effectLst/>
              </a:rPr>
              <a:t>fotosintesa</a:t>
            </a:r>
            <a:r>
              <a:rPr lang="en-US" sz="2800" dirty="0">
                <a:effectLst/>
              </a:rPr>
              <a:t>.</a:t>
            </a:r>
          </a:p>
          <a:p>
            <a:pPr marL="623888" indent="-623888">
              <a:spcAft>
                <a:spcPct val="20000"/>
              </a:spcAft>
            </a:pPr>
            <a:r>
              <a:rPr lang="en-US" sz="2800" dirty="0" err="1">
                <a:effectLst/>
              </a:rPr>
              <a:t>Defisit</a:t>
            </a:r>
            <a:r>
              <a:rPr lang="en-US" sz="2800" dirty="0">
                <a:effectLst/>
              </a:rPr>
              <a:t> air </a:t>
            </a:r>
            <a:r>
              <a:rPr lang="en-US" sz="2800" dirty="0" err="1">
                <a:effectLst/>
              </a:rPr>
              <a:t>mengakibatkan</a:t>
            </a:r>
            <a:r>
              <a:rPr lang="en-US" sz="2800" dirty="0">
                <a:effectLst/>
              </a:rPr>
              <a:t> </a:t>
            </a:r>
            <a:r>
              <a:rPr lang="en-US" sz="2800" dirty="0" err="1">
                <a:effectLst/>
              </a:rPr>
              <a:t>menutupnya</a:t>
            </a:r>
            <a:r>
              <a:rPr lang="en-US" sz="2800" dirty="0">
                <a:effectLst/>
              </a:rPr>
              <a:t> stomata, </a:t>
            </a:r>
            <a:r>
              <a:rPr lang="en-US" sz="2800" dirty="0" err="1">
                <a:effectLst/>
              </a:rPr>
              <a:t>meningkatnya</a:t>
            </a:r>
            <a:r>
              <a:rPr lang="en-US" sz="2800" dirty="0">
                <a:effectLst/>
              </a:rPr>
              <a:t> </a:t>
            </a:r>
            <a:r>
              <a:rPr lang="en-US" sz="2800" dirty="0" err="1">
                <a:effectLst/>
              </a:rPr>
              <a:t>resistensi</a:t>
            </a:r>
            <a:r>
              <a:rPr lang="en-US" sz="2800" dirty="0">
                <a:effectLst/>
              </a:rPr>
              <a:t> </a:t>
            </a:r>
            <a:r>
              <a:rPr lang="en-US" sz="2800" dirty="0" err="1">
                <a:effectLst/>
              </a:rPr>
              <a:t>mesofil</a:t>
            </a:r>
            <a:r>
              <a:rPr lang="en-US" sz="2800" dirty="0">
                <a:effectLst/>
              </a:rPr>
              <a:t> yang </a:t>
            </a:r>
            <a:r>
              <a:rPr lang="en-US" sz="2800" dirty="0" err="1">
                <a:effectLst/>
              </a:rPr>
              <a:t>akhirnya</a:t>
            </a:r>
            <a:r>
              <a:rPr lang="en-US" sz="2800" dirty="0">
                <a:effectLst/>
              </a:rPr>
              <a:t> </a:t>
            </a:r>
            <a:r>
              <a:rPr lang="en-US" sz="2800" dirty="0" err="1">
                <a:effectLst/>
              </a:rPr>
              <a:t>memperkecil</a:t>
            </a:r>
            <a:r>
              <a:rPr lang="en-US" sz="2800" dirty="0">
                <a:effectLst/>
              </a:rPr>
              <a:t>  </a:t>
            </a:r>
            <a:r>
              <a:rPr lang="en-US" sz="2800" dirty="0" err="1">
                <a:effectLst/>
              </a:rPr>
              <a:t>efisiensi</a:t>
            </a:r>
            <a:r>
              <a:rPr lang="en-US" sz="2800" dirty="0">
                <a:effectLst/>
              </a:rPr>
              <a:t> </a:t>
            </a:r>
            <a:r>
              <a:rPr lang="en-US" sz="2800" dirty="0" err="1">
                <a:effectLst/>
              </a:rPr>
              <a:t>fotosintesa</a:t>
            </a:r>
            <a:r>
              <a:rPr lang="en-US" sz="2800" dirty="0">
                <a:effectLst/>
              </a:rPr>
              <a:t>.</a:t>
            </a:r>
          </a:p>
        </p:txBody>
      </p:sp>
    </p:spTree>
    <p:extLst>
      <p:ext uri="{BB962C8B-B14F-4D97-AF65-F5344CB8AC3E}">
        <p14:creationId xmlns:p14="http://schemas.microsoft.com/office/powerpoint/2010/main" xmlns="" val="243013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17650" y="0"/>
            <a:ext cx="61071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70825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4294967295"/>
          </p:nvPr>
        </p:nvSpPr>
        <p:spPr>
          <a:xfrm>
            <a:off x="0" y="838200"/>
            <a:ext cx="8229600" cy="5292725"/>
          </a:xfrm>
        </p:spPr>
        <p:txBody>
          <a:bodyPr/>
          <a:lstStyle/>
          <a:p>
            <a:pPr>
              <a:lnSpc>
                <a:spcPct val="80000"/>
              </a:lnSpc>
              <a:spcAft>
                <a:spcPct val="25000"/>
              </a:spcAft>
              <a:buFont typeface="Wingdings" pitchFamily="2" charset="2"/>
              <a:buNone/>
            </a:pPr>
            <a:r>
              <a:rPr lang="en-US" sz="2800">
                <a:solidFill>
                  <a:schemeClr val="hlink"/>
                </a:solidFill>
                <a:effectLst/>
              </a:rPr>
              <a:t>Pengaruh kelembaban relatif</a:t>
            </a:r>
          </a:p>
          <a:p>
            <a:pPr>
              <a:lnSpc>
                <a:spcPct val="80000"/>
              </a:lnSpc>
              <a:spcAft>
                <a:spcPct val="25000"/>
              </a:spcAft>
            </a:pPr>
            <a:r>
              <a:rPr lang="en-US" sz="2800">
                <a:effectLst/>
              </a:rPr>
              <a:t>Kelembaban relatif dinyatakan dalam persentase, ialah sejumlah uap air pada suatu waktu dibandingkan dengan jumlah total uap air yang dapat diikat oleh udara pada suatu suhu. </a:t>
            </a:r>
          </a:p>
          <a:p>
            <a:pPr>
              <a:lnSpc>
                <a:spcPct val="80000"/>
              </a:lnSpc>
              <a:spcAft>
                <a:spcPct val="25000"/>
              </a:spcAft>
            </a:pPr>
            <a:r>
              <a:rPr lang="en-US" sz="2800">
                <a:effectLst/>
              </a:rPr>
              <a:t>Kelembaban relatif terjadi karena adanya air dalam status uap. Pada suhu tinggi udara akan memegang uap lebih besar dibandingkan dengan suhu rendah. </a:t>
            </a:r>
          </a:p>
          <a:p>
            <a:pPr>
              <a:lnSpc>
                <a:spcPct val="80000"/>
              </a:lnSpc>
              <a:spcAft>
                <a:spcPct val="25000"/>
              </a:spcAft>
            </a:pPr>
            <a:r>
              <a:rPr lang="en-US" sz="2800">
                <a:effectLst/>
              </a:rPr>
              <a:t>Penutupan stomata juga dipengaruhi oleh adanya variasi kelembaban relatif yang terjadi di udara. </a:t>
            </a:r>
          </a:p>
        </p:txBody>
      </p:sp>
    </p:spTree>
    <p:extLst>
      <p:ext uri="{BB962C8B-B14F-4D97-AF65-F5344CB8AC3E}">
        <p14:creationId xmlns:p14="http://schemas.microsoft.com/office/powerpoint/2010/main" xmlns="" val="1419745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4294967295"/>
          </p:nvPr>
        </p:nvSpPr>
        <p:spPr>
          <a:xfrm>
            <a:off x="0" y="838200"/>
            <a:ext cx="8229600" cy="5064125"/>
          </a:xfrm>
        </p:spPr>
        <p:txBody>
          <a:bodyPr/>
          <a:lstStyle/>
          <a:p>
            <a:pPr>
              <a:lnSpc>
                <a:spcPct val="90000"/>
              </a:lnSpc>
              <a:spcAft>
                <a:spcPct val="25000"/>
              </a:spcAft>
            </a:pPr>
            <a:r>
              <a:rPr lang="en-US" sz="2600">
                <a:effectLst/>
              </a:rPr>
              <a:t>Kelembaban relatif bervariasi dari satu tempat ke tempat lain dan dari waktu ke waktu, karena dipengaruhi oleh faktor meteorologi dan fisiologi tanaman seperti kegiatan transpirasi, respirasi dan fotosintesa.</a:t>
            </a:r>
          </a:p>
          <a:p>
            <a:pPr>
              <a:lnSpc>
                <a:spcPct val="90000"/>
              </a:lnSpc>
              <a:spcAft>
                <a:spcPct val="25000"/>
              </a:spcAft>
            </a:pPr>
            <a:r>
              <a:rPr lang="en-US" sz="2600">
                <a:effectLst/>
              </a:rPr>
              <a:t>Kelembaban berperan pada perkembangan kutikula, mencegah hidrasi kutikula, transpirasi yang akhirnya juga sangat berperan dalam mengurangi adanya water stress. </a:t>
            </a:r>
          </a:p>
          <a:p>
            <a:pPr>
              <a:lnSpc>
                <a:spcPct val="90000"/>
              </a:lnSpc>
              <a:spcAft>
                <a:spcPct val="25000"/>
              </a:spcAft>
            </a:pPr>
            <a:r>
              <a:rPr lang="en-US" sz="2600">
                <a:effectLst/>
              </a:rPr>
              <a:t>Untuk mencegah stress air kelembaban relatif lebih penting peranannya daripada kelembaban mutlak. </a:t>
            </a:r>
          </a:p>
          <a:p>
            <a:pPr>
              <a:lnSpc>
                <a:spcPct val="90000"/>
              </a:lnSpc>
              <a:spcAft>
                <a:spcPct val="25000"/>
              </a:spcAft>
              <a:buFont typeface="Wingdings" pitchFamily="2" charset="2"/>
              <a:buNone/>
            </a:pPr>
            <a:endParaRPr lang="en-US" sz="2600"/>
          </a:p>
        </p:txBody>
      </p:sp>
    </p:spTree>
    <p:extLst>
      <p:ext uri="{BB962C8B-B14F-4D97-AF65-F5344CB8AC3E}">
        <p14:creationId xmlns:p14="http://schemas.microsoft.com/office/powerpoint/2010/main" xmlns="" val="14034431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337</TotalTime>
  <Words>1823</Words>
  <Application>Microsoft Office PowerPoint</Application>
  <PresentationFormat>On-screen Show (4:3)</PresentationFormat>
  <Paragraphs>137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Hardcover</vt:lpstr>
      <vt:lpstr>PENGARUH AIR TERHADAP KEHIDUPAN TANAMAN</vt:lpstr>
      <vt:lpstr>Pokok Bahasan</vt:lpstr>
      <vt:lpstr>Fungsi Air</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MEKANISME PENYERAPAN AIR OLEH AKAR</vt:lpstr>
      <vt:lpstr>Slide 23</vt:lpstr>
      <vt:lpstr>Slide 24</vt:lpstr>
      <vt:lpstr>Slide 25</vt:lpstr>
      <vt:lpstr>Slide 26</vt:lpstr>
      <vt:lpstr>Slide 27</vt:lpstr>
      <vt:lpstr>FAKTOR YANG MEMPENGARUHI PENYERAPAN AIR OLEH AKAR</vt:lpstr>
      <vt:lpstr>Slide 29</vt:lpstr>
      <vt:lpstr>Slide 30</vt:lpstr>
      <vt:lpstr>Slide 31</vt:lpstr>
      <vt:lpstr>Slide 32</vt:lpstr>
      <vt:lpstr>Slide 33</vt:lpstr>
      <vt:lpstr>Slide 34</vt:lpstr>
      <vt:lpstr>Slide 35</vt:lpstr>
      <vt:lpstr>Slide 36</vt:lpstr>
    </vt:vector>
  </TitlesOfParts>
  <Company>SigmaCom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DAN PERTUMBUHAN TANAMAN</dc:title>
  <dc:creator>Ifa</dc:creator>
  <cp:lastModifiedBy>Endah BI</cp:lastModifiedBy>
  <cp:revision>18</cp:revision>
  <dcterms:created xsi:type="dcterms:W3CDTF">2011-03-20T18:53:38Z</dcterms:created>
  <dcterms:modified xsi:type="dcterms:W3CDTF">2017-01-17T20:57:52Z</dcterms:modified>
</cp:coreProperties>
</file>