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 id="267" r:id="rId11"/>
    <p:sldId id="288" r:id="rId12"/>
    <p:sldId id="282" r:id="rId13"/>
    <p:sldId id="287" r:id="rId14"/>
    <p:sldId id="283" r:id="rId15"/>
    <p:sldId id="284" r:id="rId16"/>
    <p:sldId id="285" r:id="rId17"/>
    <p:sldId id="286" r:id="rId18"/>
    <p:sldId id="277" r:id="rId19"/>
    <p:sldId id="278" r:id="rId20"/>
    <p:sldId id="279" r:id="rId21"/>
    <p:sldId id="274" r:id="rId22"/>
    <p:sldId id="275" r:id="rId23"/>
    <p:sldId id="276" r:id="rId24"/>
    <p:sldId id="271" r:id="rId25"/>
    <p:sldId id="272" r:id="rId26"/>
    <p:sldId id="273"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varScale="1">
        <p:scale>
          <a:sx n="70" d="100"/>
          <a:sy n="70"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949E4-8803-49D8-A1EE-F397B0DE600E}" type="doc">
      <dgm:prSet loTypeId="urn:microsoft.com/office/officeart/2005/8/layout/radial1" loCatId="relationship" qsTypeId="urn:microsoft.com/office/officeart/2005/8/quickstyle/simple2" qsCatId="simple" csTypeId="urn:microsoft.com/office/officeart/2005/8/colors/colorful5" csCatId="colorful" phldr="1"/>
      <dgm:spPr/>
      <dgm:t>
        <a:bodyPr/>
        <a:lstStyle/>
        <a:p>
          <a:endParaRPr lang="id-ID"/>
        </a:p>
      </dgm:t>
    </dgm:pt>
    <dgm:pt modelId="{514D5C8B-C400-4372-8ECF-F21ED6911BF7}">
      <dgm:prSet phldrT="[Text]"/>
      <dgm:spPr/>
      <dgm:t>
        <a:bodyPr/>
        <a:lstStyle/>
        <a:p>
          <a:r>
            <a:rPr lang="id-ID" dirty="0"/>
            <a:t>Implementasi Bentuk Baru Organisasi</a:t>
          </a:r>
        </a:p>
      </dgm:t>
    </dgm:pt>
    <dgm:pt modelId="{21842095-C583-43E1-B025-B6D3E90EDD2A}" type="parTrans" cxnId="{CF694665-A335-4E08-97E0-2C51F5F9245C}">
      <dgm:prSet/>
      <dgm:spPr/>
      <dgm:t>
        <a:bodyPr/>
        <a:lstStyle/>
        <a:p>
          <a:endParaRPr lang="id-ID"/>
        </a:p>
      </dgm:t>
    </dgm:pt>
    <dgm:pt modelId="{0FA336E7-4527-4E88-98F6-E5FA596B113B}" type="sibTrans" cxnId="{CF694665-A335-4E08-97E0-2C51F5F9245C}">
      <dgm:prSet/>
      <dgm:spPr/>
      <dgm:t>
        <a:bodyPr/>
        <a:lstStyle/>
        <a:p>
          <a:endParaRPr lang="id-ID"/>
        </a:p>
      </dgm:t>
    </dgm:pt>
    <dgm:pt modelId="{75F794BC-8BA0-4DC4-B23E-F275964579CA}">
      <dgm:prSet phldrT="[Text]"/>
      <dgm:spPr/>
      <dgm:t>
        <a:bodyPr/>
        <a:lstStyle/>
        <a:p>
          <a:r>
            <a:rPr lang="id-ID" dirty="0"/>
            <a:t>Pengenalan Produk Baru</a:t>
          </a:r>
        </a:p>
      </dgm:t>
    </dgm:pt>
    <dgm:pt modelId="{832FC4B2-9F59-4664-B56B-0460F430B9B8}" type="parTrans" cxnId="{57941C16-936E-4024-850C-6E4696606FC4}">
      <dgm:prSet/>
      <dgm:spPr/>
      <dgm:t>
        <a:bodyPr/>
        <a:lstStyle/>
        <a:p>
          <a:endParaRPr lang="id-ID"/>
        </a:p>
      </dgm:t>
    </dgm:pt>
    <dgm:pt modelId="{2B095DFF-6CED-48CD-9292-C41BA6C6446E}" type="sibTrans" cxnId="{57941C16-936E-4024-850C-6E4696606FC4}">
      <dgm:prSet/>
      <dgm:spPr/>
      <dgm:t>
        <a:bodyPr/>
        <a:lstStyle/>
        <a:p>
          <a:endParaRPr lang="id-ID"/>
        </a:p>
      </dgm:t>
    </dgm:pt>
    <dgm:pt modelId="{13AFEC4A-FB58-4C79-8E9E-69A7809E0F41}">
      <dgm:prSet phldrT="[Text]"/>
      <dgm:spPr/>
      <dgm:t>
        <a:bodyPr/>
        <a:lstStyle/>
        <a:p>
          <a:r>
            <a:rPr lang="id-ID" dirty="0"/>
            <a:t>Pengenalan Metode Produksi Baru</a:t>
          </a:r>
        </a:p>
      </dgm:t>
    </dgm:pt>
    <dgm:pt modelId="{8A13F18E-5881-4736-9B47-3069F4E224CC}" type="parTrans" cxnId="{12DCB6CF-CB3B-4B0A-8399-D06F937F26F7}">
      <dgm:prSet/>
      <dgm:spPr/>
      <dgm:t>
        <a:bodyPr/>
        <a:lstStyle/>
        <a:p>
          <a:endParaRPr lang="id-ID"/>
        </a:p>
      </dgm:t>
    </dgm:pt>
    <dgm:pt modelId="{64F4AE17-B981-42CE-A4B0-74FEC190B283}" type="sibTrans" cxnId="{12DCB6CF-CB3B-4B0A-8399-D06F937F26F7}">
      <dgm:prSet/>
      <dgm:spPr/>
      <dgm:t>
        <a:bodyPr/>
        <a:lstStyle/>
        <a:p>
          <a:endParaRPr lang="id-ID"/>
        </a:p>
      </dgm:t>
    </dgm:pt>
    <dgm:pt modelId="{FA9A5B0D-6EF1-4B3B-8FFA-DC6B892C33CB}">
      <dgm:prSet phldrT="[Text]"/>
      <dgm:spPr/>
      <dgm:t>
        <a:bodyPr/>
        <a:lstStyle/>
        <a:p>
          <a:r>
            <a:rPr lang="id-ID" dirty="0"/>
            <a:t>Penetrasi Pasar yang Baru</a:t>
          </a:r>
        </a:p>
      </dgm:t>
    </dgm:pt>
    <dgm:pt modelId="{E47B8AB2-0D3E-4FD1-8EFC-1621A3BD4B1A}" type="parTrans" cxnId="{EB4202D7-ACBA-4378-A0AE-A3873F205562}">
      <dgm:prSet/>
      <dgm:spPr/>
      <dgm:t>
        <a:bodyPr/>
        <a:lstStyle/>
        <a:p>
          <a:endParaRPr lang="id-ID"/>
        </a:p>
      </dgm:t>
    </dgm:pt>
    <dgm:pt modelId="{65A7F82C-7C4C-44DD-89BF-786769E5F740}" type="sibTrans" cxnId="{EB4202D7-ACBA-4378-A0AE-A3873F205562}">
      <dgm:prSet/>
      <dgm:spPr/>
      <dgm:t>
        <a:bodyPr/>
        <a:lstStyle/>
        <a:p>
          <a:endParaRPr lang="id-ID"/>
        </a:p>
      </dgm:t>
    </dgm:pt>
    <dgm:pt modelId="{25A28DAE-7B7C-4E73-8FF9-86B11626DF59}">
      <dgm:prSet phldrT="[Text]"/>
      <dgm:spPr/>
      <dgm:t>
        <a:bodyPr/>
        <a:lstStyle/>
        <a:p>
          <a:r>
            <a:rPr lang="id-ID" dirty="0"/>
            <a:t>Menemukan Produk Antara</a:t>
          </a:r>
        </a:p>
      </dgm:t>
    </dgm:pt>
    <dgm:pt modelId="{C4743CC2-CA2F-4E40-9292-EFCB3D17DA9B}" type="parTrans" cxnId="{EFB85014-7712-47B0-A2E9-67498EDF8035}">
      <dgm:prSet/>
      <dgm:spPr/>
      <dgm:t>
        <a:bodyPr/>
        <a:lstStyle/>
        <a:p>
          <a:endParaRPr lang="id-ID"/>
        </a:p>
      </dgm:t>
    </dgm:pt>
    <dgm:pt modelId="{EA2B3F0A-D618-46B8-BF9B-F6CD57CAA609}" type="sibTrans" cxnId="{EFB85014-7712-47B0-A2E9-67498EDF8035}">
      <dgm:prSet/>
      <dgm:spPr/>
      <dgm:t>
        <a:bodyPr/>
        <a:lstStyle/>
        <a:p>
          <a:endParaRPr lang="id-ID"/>
        </a:p>
      </dgm:t>
    </dgm:pt>
    <dgm:pt modelId="{FEB891C6-980F-4181-B155-ED54EF427630}" type="pres">
      <dgm:prSet presAssocID="{F59949E4-8803-49D8-A1EE-F397B0DE600E}" presName="cycle" presStyleCnt="0">
        <dgm:presLayoutVars>
          <dgm:chMax val="1"/>
          <dgm:dir/>
          <dgm:animLvl val="ctr"/>
          <dgm:resizeHandles val="exact"/>
        </dgm:presLayoutVars>
      </dgm:prSet>
      <dgm:spPr/>
      <dgm:t>
        <a:bodyPr/>
        <a:lstStyle/>
        <a:p>
          <a:endParaRPr lang="en-US"/>
        </a:p>
      </dgm:t>
    </dgm:pt>
    <dgm:pt modelId="{681D7500-C46F-4E74-95F7-50AC9F2F5307}" type="pres">
      <dgm:prSet presAssocID="{514D5C8B-C400-4372-8ECF-F21ED6911BF7}" presName="centerShape" presStyleLbl="node0" presStyleIdx="0" presStyleCnt="1"/>
      <dgm:spPr/>
      <dgm:t>
        <a:bodyPr/>
        <a:lstStyle/>
        <a:p>
          <a:endParaRPr lang="en-US"/>
        </a:p>
      </dgm:t>
    </dgm:pt>
    <dgm:pt modelId="{1DCB1562-A2A1-4BAE-84C0-3AB95EC01319}" type="pres">
      <dgm:prSet presAssocID="{832FC4B2-9F59-4664-B56B-0460F430B9B8}" presName="Name9" presStyleLbl="parChTrans1D2" presStyleIdx="0" presStyleCnt="4"/>
      <dgm:spPr/>
      <dgm:t>
        <a:bodyPr/>
        <a:lstStyle/>
        <a:p>
          <a:endParaRPr lang="en-US"/>
        </a:p>
      </dgm:t>
    </dgm:pt>
    <dgm:pt modelId="{A7CCF262-0EA3-463E-A945-8BE96DDBD883}" type="pres">
      <dgm:prSet presAssocID="{832FC4B2-9F59-4664-B56B-0460F430B9B8}" presName="connTx" presStyleLbl="parChTrans1D2" presStyleIdx="0" presStyleCnt="4"/>
      <dgm:spPr/>
      <dgm:t>
        <a:bodyPr/>
        <a:lstStyle/>
        <a:p>
          <a:endParaRPr lang="en-US"/>
        </a:p>
      </dgm:t>
    </dgm:pt>
    <dgm:pt modelId="{E5110F69-6539-4870-B037-D30233C7FB1D}" type="pres">
      <dgm:prSet presAssocID="{75F794BC-8BA0-4DC4-B23E-F275964579CA}" presName="node" presStyleLbl="node1" presStyleIdx="0" presStyleCnt="4">
        <dgm:presLayoutVars>
          <dgm:bulletEnabled val="1"/>
        </dgm:presLayoutVars>
      </dgm:prSet>
      <dgm:spPr/>
      <dgm:t>
        <a:bodyPr/>
        <a:lstStyle/>
        <a:p>
          <a:endParaRPr lang="en-US"/>
        </a:p>
      </dgm:t>
    </dgm:pt>
    <dgm:pt modelId="{6E186A3D-5A61-4A32-BCED-F7570ADE53FB}" type="pres">
      <dgm:prSet presAssocID="{8A13F18E-5881-4736-9B47-3069F4E224CC}" presName="Name9" presStyleLbl="parChTrans1D2" presStyleIdx="1" presStyleCnt="4"/>
      <dgm:spPr/>
      <dgm:t>
        <a:bodyPr/>
        <a:lstStyle/>
        <a:p>
          <a:endParaRPr lang="en-US"/>
        </a:p>
      </dgm:t>
    </dgm:pt>
    <dgm:pt modelId="{2DE3E9F4-1605-477B-A6D5-5B80BEE7D520}" type="pres">
      <dgm:prSet presAssocID="{8A13F18E-5881-4736-9B47-3069F4E224CC}" presName="connTx" presStyleLbl="parChTrans1D2" presStyleIdx="1" presStyleCnt="4"/>
      <dgm:spPr/>
      <dgm:t>
        <a:bodyPr/>
        <a:lstStyle/>
        <a:p>
          <a:endParaRPr lang="en-US"/>
        </a:p>
      </dgm:t>
    </dgm:pt>
    <dgm:pt modelId="{A420B9AB-4533-4A92-BA0A-510FB96DAFBA}" type="pres">
      <dgm:prSet presAssocID="{13AFEC4A-FB58-4C79-8E9E-69A7809E0F41}" presName="node" presStyleLbl="node1" presStyleIdx="1" presStyleCnt="4">
        <dgm:presLayoutVars>
          <dgm:bulletEnabled val="1"/>
        </dgm:presLayoutVars>
      </dgm:prSet>
      <dgm:spPr/>
      <dgm:t>
        <a:bodyPr/>
        <a:lstStyle/>
        <a:p>
          <a:endParaRPr lang="en-US"/>
        </a:p>
      </dgm:t>
    </dgm:pt>
    <dgm:pt modelId="{220673E9-D2C4-42CC-9878-CECC9ABB6006}" type="pres">
      <dgm:prSet presAssocID="{E47B8AB2-0D3E-4FD1-8EFC-1621A3BD4B1A}" presName="Name9" presStyleLbl="parChTrans1D2" presStyleIdx="2" presStyleCnt="4"/>
      <dgm:spPr/>
      <dgm:t>
        <a:bodyPr/>
        <a:lstStyle/>
        <a:p>
          <a:endParaRPr lang="en-US"/>
        </a:p>
      </dgm:t>
    </dgm:pt>
    <dgm:pt modelId="{D788F19D-EA20-402C-A020-8216BAAECA8F}" type="pres">
      <dgm:prSet presAssocID="{E47B8AB2-0D3E-4FD1-8EFC-1621A3BD4B1A}" presName="connTx" presStyleLbl="parChTrans1D2" presStyleIdx="2" presStyleCnt="4"/>
      <dgm:spPr/>
      <dgm:t>
        <a:bodyPr/>
        <a:lstStyle/>
        <a:p>
          <a:endParaRPr lang="en-US"/>
        </a:p>
      </dgm:t>
    </dgm:pt>
    <dgm:pt modelId="{2A9FB41A-5873-49B3-8509-39B679E00111}" type="pres">
      <dgm:prSet presAssocID="{FA9A5B0D-6EF1-4B3B-8FFA-DC6B892C33CB}" presName="node" presStyleLbl="node1" presStyleIdx="2" presStyleCnt="4">
        <dgm:presLayoutVars>
          <dgm:bulletEnabled val="1"/>
        </dgm:presLayoutVars>
      </dgm:prSet>
      <dgm:spPr/>
      <dgm:t>
        <a:bodyPr/>
        <a:lstStyle/>
        <a:p>
          <a:endParaRPr lang="en-US"/>
        </a:p>
      </dgm:t>
    </dgm:pt>
    <dgm:pt modelId="{C5AA465D-19DB-4E55-B971-63A2FB4B4D1A}" type="pres">
      <dgm:prSet presAssocID="{C4743CC2-CA2F-4E40-9292-EFCB3D17DA9B}" presName="Name9" presStyleLbl="parChTrans1D2" presStyleIdx="3" presStyleCnt="4"/>
      <dgm:spPr/>
      <dgm:t>
        <a:bodyPr/>
        <a:lstStyle/>
        <a:p>
          <a:endParaRPr lang="en-US"/>
        </a:p>
      </dgm:t>
    </dgm:pt>
    <dgm:pt modelId="{85519DD5-241D-45ED-B9AD-9A07EC892672}" type="pres">
      <dgm:prSet presAssocID="{C4743CC2-CA2F-4E40-9292-EFCB3D17DA9B}" presName="connTx" presStyleLbl="parChTrans1D2" presStyleIdx="3" presStyleCnt="4"/>
      <dgm:spPr/>
      <dgm:t>
        <a:bodyPr/>
        <a:lstStyle/>
        <a:p>
          <a:endParaRPr lang="en-US"/>
        </a:p>
      </dgm:t>
    </dgm:pt>
    <dgm:pt modelId="{21328540-F6B5-4F7E-A6A8-D14B5D2020E3}" type="pres">
      <dgm:prSet presAssocID="{25A28DAE-7B7C-4E73-8FF9-86B11626DF59}" presName="node" presStyleLbl="node1" presStyleIdx="3" presStyleCnt="4">
        <dgm:presLayoutVars>
          <dgm:bulletEnabled val="1"/>
        </dgm:presLayoutVars>
      </dgm:prSet>
      <dgm:spPr/>
      <dgm:t>
        <a:bodyPr/>
        <a:lstStyle/>
        <a:p>
          <a:endParaRPr lang="en-US"/>
        </a:p>
      </dgm:t>
    </dgm:pt>
  </dgm:ptLst>
  <dgm:cxnLst>
    <dgm:cxn modelId="{B9BF546E-083A-4969-BB80-4ED9A9FEF8EA}" type="presOf" srcId="{514D5C8B-C400-4372-8ECF-F21ED6911BF7}" destId="{681D7500-C46F-4E74-95F7-50AC9F2F5307}" srcOrd="0" destOrd="0" presId="urn:microsoft.com/office/officeart/2005/8/layout/radial1"/>
    <dgm:cxn modelId="{1E2435F7-CDF0-4892-9153-60655B311179}" type="presOf" srcId="{8A13F18E-5881-4736-9B47-3069F4E224CC}" destId="{6E186A3D-5A61-4A32-BCED-F7570ADE53FB}" srcOrd="0" destOrd="0" presId="urn:microsoft.com/office/officeart/2005/8/layout/radial1"/>
    <dgm:cxn modelId="{22549495-38D5-41FA-9187-EED7499888BE}" type="presOf" srcId="{C4743CC2-CA2F-4E40-9292-EFCB3D17DA9B}" destId="{C5AA465D-19DB-4E55-B971-63A2FB4B4D1A}" srcOrd="0" destOrd="0" presId="urn:microsoft.com/office/officeart/2005/8/layout/radial1"/>
    <dgm:cxn modelId="{080EC469-5297-4AC4-9256-AE7D86D00042}" type="presOf" srcId="{25A28DAE-7B7C-4E73-8FF9-86B11626DF59}" destId="{21328540-F6B5-4F7E-A6A8-D14B5D2020E3}" srcOrd="0" destOrd="0" presId="urn:microsoft.com/office/officeart/2005/8/layout/radial1"/>
    <dgm:cxn modelId="{91D2892C-4CEA-4FC5-9A4F-6A0CF1088A36}" type="presOf" srcId="{E47B8AB2-0D3E-4FD1-8EFC-1621A3BD4B1A}" destId="{D788F19D-EA20-402C-A020-8216BAAECA8F}" srcOrd="1" destOrd="0" presId="urn:microsoft.com/office/officeart/2005/8/layout/radial1"/>
    <dgm:cxn modelId="{EB4202D7-ACBA-4378-A0AE-A3873F205562}" srcId="{514D5C8B-C400-4372-8ECF-F21ED6911BF7}" destId="{FA9A5B0D-6EF1-4B3B-8FFA-DC6B892C33CB}" srcOrd="2" destOrd="0" parTransId="{E47B8AB2-0D3E-4FD1-8EFC-1621A3BD4B1A}" sibTransId="{65A7F82C-7C4C-44DD-89BF-786769E5F740}"/>
    <dgm:cxn modelId="{E4549958-1C8D-4483-BD63-7E2E1437A3EC}" type="presOf" srcId="{FA9A5B0D-6EF1-4B3B-8FFA-DC6B892C33CB}" destId="{2A9FB41A-5873-49B3-8509-39B679E00111}" srcOrd="0" destOrd="0" presId="urn:microsoft.com/office/officeart/2005/8/layout/radial1"/>
    <dgm:cxn modelId="{CF694665-A335-4E08-97E0-2C51F5F9245C}" srcId="{F59949E4-8803-49D8-A1EE-F397B0DE600E}" destId="{514D5C8B-C400-4372-8ECF-F21ED6911BF7}" srcOrd="0" destOrd="0" parTransId="{21842095-C583-43E1-B025-B6D3E90EDD2A}" sibTransId="{0FA336E7-4527-4E88-98F6-E5FA596B113B}"/>
    <dgm:cxn modelId="{EFB85014-7712-47B0-A2E9-67498EDF8035}" srcId="{514D5C8B-C400-4372-8ECF-F21ED6911BF7}" destId="{25A28DAE-7B7C-4E73-8FF9-86B11626DF59}" srcOrd="3" destOrd="0" parTransId="{C4743CC2-CA2F-4E40-9292-EFCB3D17DA9B}" sibTransId="{EA2B3F0A-D618-46B8-BF9B-F6CD57CAA609}"/>
    <dgm:cxn modelId="{00850B9A-C029-4964-9DD6-464104028E97}" type="presOf" srcId="{13AFEC4A-FB58-4C79-8E9E-69A7809E0F41}" destId="{A420B9AB-4533-4A92-BA0A-510FB96DAFBA}" srcOrd="0" destOrd="0" presId="urn:microsoft.com/office/officeart/2005/8/layout/radial1"/>
    <dgm:cxn modelId="{12DCB6CF-CB3B-4B0A-8399-D06F937F26F7}" srcId="{514D5C8B-C400-4372-8ECF-F21ED6911BF7}" destId="{13AFEC4A-FB58-4C79-8E9E-69A7809E0F41}" srcOrd="1" destOrd="0" parTransId="{8A13F18E-5881-4736-9B47-3069F4E224CC}" sibTransId="{64F4AE17-B981-42CE-A4B0-74FEC190B283}"/>
    <dgm:cxn modelId="{534F22E6-82C4-4268-892A-D2127AA40684}" type="presOf" srcId="{832FC4B2-9F59-4664-B56B-0460F430B9B8}" destId="{A7CCF262-0EA3-463E-A945-8BE96DDBD883}" srcOrd="1" destOrd="0" presId="urn:microsoft.com/office/officeart/2005/8/layout/radial1"/>
    <dgm:cxn modelId="{F99B84A1-2AF9-4BB3-8ABA-EA904662BBA8}" type="presOf" srcId="{C4743CC2-CA2F-4E40-9292-EFCB3D17DA9B}" destId="{85519DD5-241D-45ED-B9AD-9A07EC892672}" srcOrd="1" destOrd="0" presId="urn:microsoft.com/office/officeart/2005/8/layout/radial1"/>
    <dgm:cxn modelId="{648817F6-3DDE-44F6-9C86-7A150C2AE172}" type="presOf" srcId="{832FC4B2-9F59-4664-B56B-0460F430B9B8}" destId="{1DCB1562-A2A1-4BAE-84C0-3AB95EC01319}" srcOrd="0" destOrd="0" presId="urn:microsoft.com/office/officeart/2005/8/layout/radial1"/>
    <dgm:cxn modelId="{57941C16-936E-4024-850C-6E4696606FC4}" srcId="{514D5C8B-C400-4372-8ECF-F21ED6911BF7}" destId="{75F794BC-8BA0-4DC4-B23E-F275964579CA}" srcOrd="0" destOrd="0" parTransId="{832FC4B2-9F59-4664-B56B-0460F430B9B8}" sibTransId="{2B095DFF-6CED-48CD-9292-C41BA6C6446E}"/>
    <dgm:cxn modelId="{BA1DEDCD-4F96-47FF-A54D-C989E5DB877D}" type="presOf" srcId="{E47B8AB2-0D3E-4FD1-8EFC-1621A3BD4B1A}" destId="{220673E9-D2C4-42CC-9878-CECC9ABB6006}" srcOrd="0" destOrd="0" presId="urn:microsoft.com/office/officeart/2005/8/layout/radial1"/>
    <dgm:cxn modelId="{10249262-1EA6-40AA-95B4-112531CE3277}" type="presOf" srcId="{8A13F18E-5881-4736-9B47-3069F4E224CC}" destId="{2DE3E9F4-1605-477B-A6D5-5B80BEE7D520}" srcOrd="1" destOrd="0" presId="urn:microsoft.com/office/officeart/2005/8/layout/radial1"/>
    <dgm:cxn modelId="{3C101F2E-39A8-462E-882A-EC07CAC61920}" type="presOf" srcId="{75F794BC-8BA0-4DC4-B23E-F275964579CA}" destId="{E5110F69-6539-4870-B037-D30233C7FB1D}" srcOrd="0" destOrd="0" presId="urn:microsoft.com/office/officeart/2005/8/layout/radial1"/>
    <dgm:cxn modelId="{AF195B93-4479-4E60-93A0-E0EA53A70DA4}" type="presOf" srcId="{F59949E4-8803-49D8-A1EE-F397B0DE600E}" destId="{FEB891C6-980F-4181-B155-ED54EF427630}" srcOrd="0" destOrd="0" presId="urn:microsoft.com/office/officeart/2005/8/layout/radial1"/>
    <dgm:cxn modelId="{A112901C-6831-43D2-AF88-CC1BEB3A82F1}" type="presParOf" srcId="{FEB891C6-980F-4181-B155-ED54EF427630}" destId="{681D7500-C46F-4E74-95F7-50AC9F2F5307}" srcOrd="0" destOrd="0" presId="urn:microsoft.com/office/officeart/2005/8/layout/radial1"/>
    <dgm:cxn modelId="{B237D78B-A07A-4668-8F96-4B5566E3E2AC}" type="presParOf" srcId="{FEB891C6-980F-4181-B155-ED54EF427630}" destId="{1DCB1562-A2A1-4BAE-84C0-3AB95EC01319}" srcOrd="1" destOrd="0" presId="urn:microsoft.com/office/officeart/2005/8/layout/radial1"/>
    <dgm:cxn modelId="{D2218B03-96E9-4B7A-B9CD-D132BAA9E20A}" type="presParOf" srcId="{1DCB1562-A2A1-4BAE-84C0-3AB95EC01319}" destId="{A7CCF262-0EA3-463E-A945-8BE96DDBD883}" srcOrd="0" destOrd="0" presId="urn:microsoft.com/office/officeart/2005/8/layout/radial1"/>
    <dgm:cxn modelId="{EDCF6D0B-B9CB-49F8-B739-E9C44D9ECA29}" type="presParOf" srcId="{FEB891C6-980F-4181-B155-ED54EF427630}" destId="{E5110F69-6539-4870-B037-D30233C7FB1D}" srcOrd="2" destOrd="0" presId="urn:microsoft.com/office/officeart/2005/8/layout/radial1"/>
    <dgm:cxn modelId="{497F55C5-B5B2-4615-9736-CA962C516BEF}" type="presParOf" srcId="{FEB891C6-980F-4181-B155-ED54EF427630}" destId="{6E186A3D-5A61-4A32-BCED-F7570ADE53FB}" srcOrd="3" destOrd="0" presId="urn:microsoft.com/office/officeart/2005/8/layout/radial1"/>
    <dgm:cxn modelId="{3F3193FF-F051-4B52-AE85-DB570B453569}" type="presParOf" srcId="{6E186A3D-5A61-4A32-BCED-F7570ADE53FB}" destId="{2DE3E9F4-1605-477B-A6D5-5B80BEE7D520}" srcOrd="0" destOrd="0" presId="urn:microsoft.com/office/officeart/2005/8/layout/radial1"/>
    <dgm:cxn modelId="{A77F8E07-19CB-4337-85FA-121A830F3A88}" type="presParOf" srcId="{FEB891C6-980F-4181-B155-ED54EF427630}" destId="{A420B9AB-4533-4A92-BA0A-510FB96DAFBA}" srcOrd="4" destOrd="0" presId="urn:microsoft.com/office/officeart/2005/8/layout/radial1"/>
    <dgm:cxn modelId="{D756EBF0-4310-4FC6-8A62-A71A5323A4BA}" type="presParOf" srcId="{FEB891C6-980F-4181-B155-ED54EF427630}" destId="{220673E9-D2C4-42CC-9878-CECC9ABB6006}" srcOrd="5" destOrd="0" presId="urn:microsoft.com/office/officeart/2005/8/layout/radial1"/>
    <dgm:cxn modelId="{31FDFFFF-474E-4EC2-9756-FE3294806151}" type="presParOf" srcId="{220673E9-D2C4-42CC-9878-CECC9ABB6006}" destId="{D788F19D-EA20-402C-A020-8216BAAECA8F}" srcOrd="0" destOrd="0" presId="urn:microsoft.com/office/officeart/2005/8/layout/radial1"/>
    <dgm:cxn modelId="{A073E7D9-29E7-4BB4-BFF4-E5903444870A}" type="presParOf" srcId="{FEB891C6-980F-4181-B155-ED54EF427630}" destId="{2A9FB41A-5873-49B3-8509-39B679E00111}" srcOrd="6" destOrd="0" presId="urn:microsoft.com/office/officeart/2005/8/layout/radial1"/>
    <dgm:cxn modelId="{A2ED8EE7-A54B-42DB-9E85-37017A4F8510}" type="presParOf" srcId="{FEB891C6-980F-4181-B155-ED54EF427630}" destId="{C5AA465D-19DB-4E55-B971-63A2FB4B4D1A}" srcOrd="7" destOrd="0" presId="urn:microsoft.com/office/officeart/2005/8/layout/radial1"/>
    <dgm:cxn modelId="{35123B37-2915-498B-A002-46304E07FAAF}" type="presParOf" srcId="{C5AA465D-19DB-4E55-B971-63A2FB4B4D1A}" destId="{85519DD5-241D-45ED-B9AD-9A07EC892672}" srcOrd="0" destOrd="0" presId="urn:microsoft.com/office/officeart/2005/8/layout/radial1"/>
    <dgm:cxn modelId="{672F2C0C-30D7-46DF-943A-47EB3549CCA8}" type="presParOf" srcId="{FEB891C6-980F-4181-B155-ED54EF427630}" destId="{21328540-F6B5-4F7E-A6A8-D14B5D2020E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34A7F-4B6C-4CAD-917D-D26006A58D78}"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id-ID"/>
        </a:p>
      </dgm:t>
    </dgm:pt>
    <dgm:pt modelId="{45BDC7F0-105A-46B2-A0EF-6ED5468A474D}">
      <dgm:prSet phldrT="[Text]"/>
      <dgm:spPr/>
      <dgm:t>
        <a:bodyPr/>
        <a:lstStyle/>
        <a:p>
          <a:r>
            <a:rPr lang="id-ID" dirty="0"/>
            <a:t>Ide</a:t>
          </a:r>
        </a:p>
      </dgm:t>
    </dgm:pt>
    <dgm:pt modelId="{7B1D6C81-0C25-46D9-B458-77E09BC0ABBC}" type="parTrans" cxnId="{B1B4DED4-9F53-4C3A-96F6-591CDFBC4AD3}">
      <dgm:prSet/>
      <dgm:spPr/>
      <dgm:t>
        <a:bodyPr/>
        <a:lstStyle/>
        <a:p>
          <a:endParaRPr lang="id-ID"/>
        </a:p>
      </dgm:t>
    </dgm:pt>
    <dgm:pt modelId="{6A9C608F-5C41-4432-9CD0-F9071B68638B}" type="sibTrans" cxnId="{B1B4DED4-9F53-4C3A-96F6-591CDFBC4AD3}">
      <dgm:prSet/>
      <dgm:spPr/>
      <dgm:t>
        <a:bodyPr/>
        <a:lstStyle/>
        <a:p>
          <a:endParaRPr lang="id-ID"/>
        </a:p>
      </dgm:t>
    </dgm:pt>
    <dgm:pt modelId="{EDE8ED8C-5E11-4D4F-BCAD-649F3E57495A}">
      <dgm:prSet phldrT="[Text]"/>
      <dgm:spPr/>
      <dgm:t>
        <a:bodyPr/>
        <a:lstStyle/>
        <a:p>
          <a:r>
            <a:rPr lang="id-ID" dirty="0"/>
            <a:t>Penemuan</a:t>
          </a:r>
        </a:p>
      </dgm:t>
    </dgm:pt>
    <dgm:pt modelId="{F2CC034F-5A09-417D-9B01-612D8ACC6231}" type="parTrans" cxnId="{4909D6E9-4C94-48A6-AF40-0F15759874BC}">
      <dgm:prSet/>
      <dgm:spPr/>
      <dgm:t>
        <a:bodyPr/>
        <a:lstStyle/>
        <a:p>
          <a:endParaRPr lang="id-ID"/>
        </a:p>
      </dgm:t>
    </dgm:pt>
    <dgm:pt modelId="{DC3F7F36-FBE1-4A2D-A4BB-C2529D281806}" type="sibTrans" cxnId="{4909D6E9-4C94-48A6-AF40-0F15759874BC}">
      <dgm:prSet/>
      <dgm:spPr/>
      <dgm:t>
        <a:bodyPr/>
        <a:lstStyle/>
        <a:p>
          <a:endParaRPr lang="id-ID"/>
        </a:p>
      </dgm:t>
    </dgm:pt>
    <dgm:pt modelId="{6748B74D-B0AA-448E-BE4C-4E6D24C6706E}">
      <dgm:prSet phldrT="[Text]"/>
      <dgm:spPr/>
      <dgm:t>
        <a:bodyPr/>
        <a:lstStyle/>
        <a:p>
          <a:r>
            <a:rPr lang="id-ID" dirty="0"/>
            <a:t>Inovasi</a:t>
          </a:r>
        </a:p>
      </dgm:t>
    </dgm:pt>
    <dgm:pt modelId="{FB965F1E-8053-47B2-94B9-B965D71D0435}" type="parTrans" cxnId="{82AE957B-44B9-40B1-A018-EFA755F29EEB}">
      <dgm:prSet/>
      <dgm:spPr/>
      <dgm:t>
        <a:bodyPr/>
        <a:lstStyle/>
        <a:p>
          <a:endParaRPr lang="id-ID"/>
        </a:p>
      </dgm:t>
    </dgm:pt>
    <dgm:pt modelId="{AA825CF6-9FFC-4D4F-AEDA-E38D49CD399F}" type="sibTrans" cxnId="{82AE957B-44B9-40B1-A018-EFA755F29EEB}">
      <dgm:prSet/>
      <dgm:spPr/>
      <dgm:t>
        <a:bodyPr/>
        <a:lstStyle/>
        <a:p>
          <a:endParaRPr lang="id-ID"/>
        </a:p>
      </dgm:t>
    </dgm:pt>
    <dgm:pt modelId="{134D286A-6A63-4CCB-B68C-B414E2D9F5D7}">
      <dgm:prSet phldrT="[Text]"/>
      <dgm:spPr/>
      <dgm:t>
        <a:bodyPr/>
        <a:lstStyle/>
        <a:p>
          <a:r>
            <a:rPr lang="id-ID" dirty="0"/>
            <a:t>Perubahan</a:t>
          </a:r>
        </a:p>
      </dgm:t>
    </dgm:pt>
    <dgm:pt modelId="{564A6473-112E-4774-B02A-3EB2E4D19B7E}" type="parTrans" cxnId="{DBC59041-2D57-46B1-AE59-F5C4C4771939}">
      <dgm:prSet/>
      <dgm:spPr/>
      <dgm:t>
        <a:bodyPr/>
        <a:lstStyle/>
        <a:p>
          <a:endParaRPr lang="id-ID"/>
        </a:p>
      </dgm:t>
    </dgm:pt>
    <dgm:pt modelId="{92D3EDD5-7056-4883-B6E0-83A8F84CF59C}" type="sibTrans" cxnId="{DBC59041-2D57-46B1-AE59-F5C4C4771939}">
      <dgm:prSet/>
      <dgm:spPr/>
      <dgm:t>
        <a:bodyPr/>
        <a:lstStyle/>
        <a:p>
          <a:endParaRPr lang="id-ID"/>
        </a:p>
      </dgm:t>
    </dgm:pt>
    <dgm:pt modelId="{B0EB2120-F9BD-434D-BFBB-BF48B5CE9850}">
      <dgm:prSet phldrT="[Text]"/>
      <dgm:spPr/>
      <dgm:t>
        <a:bodyPr/>
        <a:lstStyle/>
        <a:p>
          <a:r>
            <a:rPr lang="id-ID" dirty="0"/>
            <a:t>Kebaharuan</a:t>
          </a:r>
        </a:p>
      </dgm:t>
    </dgm:pt>
    <dgm:pt modelId="{169D5101-CFEB-430E-B537-C2EEF88F8E7F}" type="parTrans" cxnId="{91725332-D7EA-493E-9C66-7C694EC29417}">
      <dgm:prSet/>
      <dgm:spPr/>
      <dgm:t>
        <a:bodyPr/>
        <a:lstStyle/>
        <a:p>
          <a:endParaRPr lang="id-ID"/>
        </a:p>
      </dgm:t>
    </dgm:pt>
    <dgm:pt modelId="{2C386438-AC08-46B4-A0E6-0D1A04CE3151}" type="sibTrans" cxnId="{91725332-D7EA-493E-9C66-7C694EC29417}">
      <dgm:prSet/>
      <dgm:spPr/>
      <dgm:t>
        <a:bodyPr/>
        <a:lstStyle/>
        <a:p>
          <a:endParaRPr lang="id-ID"/>
        </a:p>
      </dgm:t>
    </dgm:pt>
    <dgm:pt modelId="{C62CB747-7958-4D17-88B6-F7F162E76FB7}" type="pres">
      <dgm:prSet presAssocID="{59934A7F-4B6C-4CAD-917D-D26006A58D78}" presName="diagram" presStyleCnt="0">
        <dgm:presLayoutVars>
          <dgm:dir/>
          <dgm:resizeHandles val="exact"/>
        </dgm:presLayoutVars>
      </dgm:prSet>
      <dgm:spPr/>
      <dgm:t>
        <a:bodyPr/>
        <a:lstStyle/>
        <a:p>
          <a:endParaRPr lang="en-US"/>
        </a:p>
      </dgm:t>
    </dgm:pt>
    <dgm:pt modelId="{C514010D-B1B0-4E52-A32C-2071469CF1CA}" type="pres">
      <dgm:prSet presAssocID="{45BDC7F0-105A-46B2-A0EF-6ED5468A474D}" presName="node" presStyleLbl="node1" presStyleIdx="0" presStyleCnt="5">
        <dgm:presLayoutVars>
          <dgm:bulletEnabled val="1"/>
        </dgm:presLayoutVars>
      </dgm:prSet>
      <dgm:spPr/>
      <dgm:t>
        <a:bodyPr/>
        <a:lstStyle/>
        <a:p>
          <a:endParaRPr lang="en-US"/>
        </a:p>
      </dgm:t>
    </dgm:pt>
    <dgm:pt modelId="{453FF470-FA01-4175-ADA9-B62078250957}" type="pres">
      <dgm:prSet presAssocID="{6A9C608F-5C41-4432-9CD0-F9071B68638B}" presName="sibTrans" presStyleCnt="0"/>
      <dgm:spPr/>
    </dgm:pt>
    <dgm:pt modelId="{4F9FE8BC-2826-4B3F-B2D8-CDB0FAB65189}" type="pres">
      <dgm:prSet presAssocID="{EDE8ED8C-5E11-4D4F-BCAD-649F3E57495A}" presName="node" presStyleLbl="node1" presStyleIdx="1" presStyleCnt="5">
        <dgm:presLayoutVars>
          <dgm:bulletEnabled val="1"/>
        </dgm:presLayoutVars>
      </dgm:prSet>
      <dgm:spPr/>
      <dgm:t>
        <a:bodyPr/>
        <a:lstStyle/>
        <a:p>
          <a:endParaRPr lang="en-US"/>
        </a:p>
      </dgm:t>
    </dgm:pt>
    <dgm:pt modelId="{39821153-482B-4B6A-ABB0-1889DFBDB18F}" type="pres">
      <dgm:prSet presAssocID="{DC3F7F36-FBE1-4A2D-A4BB-C2529D281806}" presName="sibTrans" presStyleCnt="0"/>
      <dgm:spPr/>
    </dgm:pt>
    <dgm:pt modelId="{D6C5BD27-A212-490A-955E-D0B9B67A072D}" type="pres">
      <dgm:prSet presAssocID="{6748B74D-B0AA-448E-BE4C-4E6D24C6706E}" presName="node" presStyleLbl="node1" presStyleIdx="2" presStyleCnt="5">
        <dgm:presLayoutVars>
          <dgm:bulletEnabled val="1"/>
        </dgm:presLayoutVars>
      </dgm:prSet>
      <dgm:spPr/>
      <dgm:t>
        <a:bodyPr/>
        <a:lstStyle/>
        <a:p>
          <a:endParaRPr lang="en-US"/>
        </a:p>
      </dgm:t>
    </dgm:pt>
    <dgm:pt modelId="{50F8087C-8467-4BC5-86B2-877C7A61F483}" type="pres">
      <dgm:prSet presAssocID="{AA825CF6-9FFC-4D4F-AEDA-E38D49CD399F}" presName="sibTrans" presStyleCnt="0"/>
      <dgm:spPr/>
    </dgm:pt>
    <dgm:pt modelId="{B9423A78-FE5E-44D3-839A-5EA39C0CF687}" type="pres">
      <dgm:prSet presAssocID="{134D286A-6A63-4CCB-B68C-B414E2D9F5D7}" presName="node" presStyleLbl="node1" presStyleIdx="3" presStyleCnt="5">
        <dgm:presLayoutVars>
          <dgm:bulletEnabled val="1"/>
        </dgm:presLayoutVars>
      </dgm:prSet>
      <dgm:spPr/>
      <dgm:t>
        <a:bodyPr/>
        <a:lstStyle/>
        <a:p>
          <a:endParaRPr lang="en-US"/>
        </a:p>
      </dgm:t>
    </dgm:pt>
    <dgm:pt modelId="{34837D2F-FEF4-4B92-9010-F4AF40CDB6DF}" type="pres">
      <dgm:prSet presAssocID="{92D3EDD5-7056-4883-B6E0-83A8F84CF59C}" presName="sibTrans" presStyleCnt="0"/>
      <dgm:spPr/>
    </dgm:pt>
    <dgm:pt modelId="{03DFC2CC-9105-416F-B9DD-782DD244E33E}" type="pres">
      <dgm:prSet presAssocID="{B0EB2120-F9BD-434D-BFBB-BF48B5CE9850}" presName="node" presStyleLbl="node1" presStyleIdx="4" presStyleCnt="5">
        <dgm:presLayoutVars>
          <dgm:bulletEnabled val="1"/>
        </dgm:presLayoutVars>
      </dgm:prSet>
      <dgm:spPr/>
      <dgm:t>
        <a:bodyPr/>
        <a:lstStyle/>
        <a:p>
          <a:endParaRPr lang="en-US"/>
        </a:p>
      </dgm:t>
    </dgm:pt>
  </dgm:ptLst>
  <dgm:cxnLst>
    <dgm:cxn modelId="{C3C09A9D-F389-49D0-B8E2-085EC246D582}" type="presOf" srcId="{59934A7F-4B6C-4CAD-917D-D26006A58D78}" destId="{C62CB747-7958-4D17-88B6-F7F162E76FB7}" srcOrd="0" destOrd="0" presId="urn:microsoft.com/office/officeart/2005/8/layout/default"/>
    <dgm:cxn modelId="{57967CDE-F543-4D21-B960-36442F2BE0E3}" type="presOf" srcId="{EDE8ED8C-5E11-4D4F-BCAD-649F3E57495A}" destId="{4F9FE8BC-2826-4B3F-B2D8-CDB0FAB65189}" srcOrd="0" destOrd="0" presId="urn:microsoft.com/office/officeart/2005/8/layout/default"/>
    <dgm:cxn modelId="{779FF558-3E23-4F98-B7B2-599BDC58885A}" type="presOf" srcId="{6748B74D-B0AA-448E-BE4C-4E6D24C6706E}" destId="{D6C5BD27-A212-490A-955E-D0B9B67A072D}" srcOrd="0" destOrd="0" presId="urn:microsoft.com/office/officeart/2005/8/layout/default"/>
    <dgm:cxn modelId="{DBC59041-2D57-46B1-AE59-F5C4C4771939}" srcId="{59934A7F-4B6C-4CAD-917D-D26006A58D78}" destId="{134D286A-6A63-4CCB-B68C-B414E2D9F5D7}" srcOrd="3" destOrd="0" parTransId="{564A6473-112E-4774-B02A-3EB2E4D19B7E}" sibTransId="{92D3EDD5-7056-4883-B6E0-83A8F84CF59C}"/>
    <dgm:cxn modelId="{B1B4DED4-9F53-4C3A-96F6-591CDFBC4AD3}" srcId="{59934A7F-4B6C-4CAD-917D-D26006A58D78}" destId="{45BDC7F0-105A-46B2-A0EF-6ED5468A474D}" srcOrd="0" destOrd="0" parTransId="{7B1D6C81-0C25-46D9-B458-77E09BC0ABBC}" sibTransId="{6A9C608F-5C41-4432-9CD0-F9071B68638B}"/>
    <dgm:cxn modelId="{18642A49-BBD6-4224-A7CA-A72057B26D4F}" type="presOf" srcId="{134D286A-6A63-4CCB-B68C-B414E2D9F5D7}" destId="{B9423A78-FE5E-44D3-839A-5EA39C0CF687}" srcOrd="0" destOrd="0" presId="urn:microsoft.com/office/officeart/2005/8/layout/default"/>
    <dgm:cxn modelId="{4909D6E9-4C94-48A6-AF40-0F15759874BC}" srcId="{59934A7F-4B6C-4CAD-917D-D26006A58D78}" destId="{EDE8ED8C-5E11-4D4F-BCAD-649F3E57495A}" srcOrd="1" destOrd="0" parTransId="{F2CC034F-5A09-417D-9B01-612D8ACC6231}" sibTransId="{DC3F7F36-FBE1-4A2D-A4BB-C2529D281806}"/>
    <dgm:cxn modelId="{24C142F1-96FC-4200-B170-E85CE68A154C}" type="presOf" srcId="{B0EB2120-F9BD-434D-BFBB-BF48B5CE9850}" destId="{03DFC2CC-9105-416F-B9DD-782DD244E33E}" srcOrd="0" destOrd="0" presId="urn:microsoft.com/office/officeart/2005/8/layout/default"/>
    <dgm:cxn modelId="{5C16B3B6-064F-44C8-B54D-2C52743D2CD7}" type="presOf" srcId="{45BDC7F0-105A-46B2-A0EF-6ED5468A474D}" destId="{C514010D-B1B0-4E52-A32C-2071469CF1CA}" srcOrd="0" destOrd="0" presId="urn:microsoft.com/office/officeart/2005/8/layout/default"/>
    <dgm:cxn modelId="{82AE957B-44B9-40B1-A018-EFA755F29EEB}" srcId="{59934A7F-4B6C-4CAD-917D-D26006A58D78}" destId="{6748B74D-B0AA-448E-BE4C-4E6D24C6706E}" srcOrd="2" destOrd="0" parTransId="{FB965F1E-8053-47B2-94B9-B965D71D0435}" sibTransId="{AA825CF6-9FFC-4D4F-AEDA-E38D49CD399F}"/>
    <dgm:cxn modelId="{91725332-D7EA-493E-9C66-7C694EC29417}" srcId="{59934A7F-4B6C-4CAD-917D-D26006A58D78}" destId="{B0EB2120-F9BD-434D-BFBB-BF48B5CE9850}" srcOrd="4" destOrd="0" parTransId="{169D5101-CFEB-430E-B537-C2EEF88F8E7F}" sibTransId="{2C386438-AC08-46B4-A0E6-0D1A04CE3151}"/>
    <dgm:cxn modelId="{7DD9288C-BEC2-42DB-91FF-48B0E82C39DD}" type="presParOf" srcId="{C62CB747-7958-4D17-88B6-F7F162E76FB7}" destId="{C514010D-B1B0-4E52-A32C-2071469CF1CA}" srcOrd="0" destOrd="0" presId="urn:microsoft.com/office/officeart/2005/8/layout/default"/>
    <dgm:cxn modelId="{35CE87D4-5509-4FC0-809B-A51CA371509B}" type="presParOf" srcId="{C62CB747-7958-4D17-88B6-F7F162E76FB7}" destId="{453FF470-FA01-4175-ADA9-B62078250957}" srcOrd="1" destOrd="0" presId="urn:microsoft.com/office/officeart/2005/8/layout/default"/>
    <dgm:cxn modelId="{8F2DF7AC-7F8C-46CF-8459-71F892D4C458}" type="presParOf" srcId="{C62CB747-7958-4D17-88B6-F7F162E76FB7}" destId="{4F9FE8BC-2826-4B3F-B2D8-CDB0FAB65189}" srcOrd="2" destOrd="0" presId="urn:microsoft.com/office/officeart/2005/8/layout/default"/>
    <dgm:cxn modelId="{312D4089-221F-4090-9D1D-785CC1A2E185}" type="presParOf" srcId="{C62CB747-7958-4D17-88B6-F7F162E76FB7}" destId="{39821153-482B-4B6A-ABB0-1889DFBDB18F}" srcOrd="3" destOrd="0" presId="urn:microsoft.com/office/officeart/2005/8/layout/default"/>
    <dgm:cxn modelId="{0136DCAD-5283-4F56-A115-F536C9DDC12A}" type="presParOf" srcId="{C62CB747-7958-4D17-88B6-F7F162E76FB7}" destId="{D6C5BD27-A212-490A-955E-D0B9B67A072D}" srcOrd="4" destOrd="0" presId="urn:microsoft.com/office/officeart/2005/8/layout/default"/>
    <dgm:cxn modelId="{3121DDC8-841D-4A6F-B319-E6D772952E36}" type="presParOf" srcId="{C62CB747-7958-4D17-88B6-F7F162E76FB7}" destId="{50F8087C-8467-4BC5-86B2-877C7A61F483}" srcOrd="5" destOrd="0" presId="urn:microsoft.com/office/officeart/2005/8/layout/default"/>
    <dgm:cxn modelId="{B2A6F917-78D1-4D17-A6AB-6A1828E395D6}" type="presParOf" srcId="{C62CB747-7958-4D17-88B6-F7F162E76FB7}" destId="{B9423A78-FE5E-44D3-839A-5EA39C0CF687}" srcOrd="6" destOrd="0" presId="urn:microsoft.com/office/officeart/2005/8/layout/default"/>
    <dgm:cxn modelId="{2C1E81BB-0D44-443D-B5E3-F790B941B5AF}" type="presParOf" srcId="{C62CB747-7958-4D17-88B6-F7F162E76FB7}" destId="{34837D2F-FEF4-4B92-9010-F4AF40CDB6DF}" srcOrd="7" destOrd="0" presId="urn:microsoft.com/office/officeart/2005/8/layout/default"/>
    <dgm:cxn modelId="{93802676-016B-4960-AE76-45F63D2CD408}" type="presParOf" srcId="{C62CB747-7958-4D17-88B6-F7F162E76FB7}" destId="{03DFC2CC-9105-416F-B9DD-782DD244E33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2" name="Group 21"/>
          <p:cNvGrpSpPr/>
          <p:nvPr/>
        </p:nvGrpSpPr>
        <p:grpSpPr>
          <a:xfrm>
            <a:off x="675431" y="-3175"/>
            <a:ext cx="7813336" cy="6861176"/>
            <a:chOff x="675431" y="-3175"/>
            <a:chExt cx="7813336" cy="6861176"/>
          </a:xfrm>
        </p:grpSpPr>
        <p:sp>
          <p:nvSpPr>
            <p:cNvPr id="11" name="Freeform 5"/>
            <p:cNvSpPr>
              <a:spLocks noEditPoints="1"/>
            </p:cNvSpPr>
            <p:nvPr/>
          </p:nvSpPr>
          <p:spPr bwMode="auto">
            <a:xfrm>
              <a:off x="675431" y="1"/>
              <a:ext cx="7813336" cy="6858000"/>
            </a:xfrm>
            <a:custGeom>
              <a:avLst/>
              <a:gdLst/>
              <a:ahLst/>
              <a:cxnLst/>
              <a:rect l="0" t="0" r="r" b="b"/>
              <a:pathLst>
                <a:path w="2459" h="2158">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2396" y="1115"/>
                  </a:move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ubicBezTo>
                    <a:pt x="2381" y="1137"/>
                    <a:pt x="2391" y="1122"/>
                    <a:pt x="2396" y="1115"/>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2378" y="1074"/>
                  </a:move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lose/>
                  <a:moveTo>
                    <a:pt x="2437" y="381"/>
                  </a:move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ubicBezTo>
                    <a:pt x="2446" y="382"/>
                    <a:pt x="2445" y="382"/>
                    <a:pt x="2445" y="381"/>
                  </a:cubicBezTo>
                  <a:cubicBezTo>
                    <a:pt x="2443" y="380"/>
                    <a:pt x="2440" y="380"/>
                    <a:pt x="2437" y="381"/>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path>
              </a:pathLst>
            </a:custGeom>
            <a:solidFill>
              <a:schemeClr val="accent1"/>
            </a:solidFill>
            <a:ln>
              <a:noFill/>
            </a:ln>
          </p:spPr>
        </p:sp>
        <p:sp>
          <p:nvSpPr>
            <p:cNvPr id="15" name="Freeform 9"/>
            <p:cNvSpPr>
              <a:spLocks noEditPoints="1"/>
            </p:cNvSpPr>
            <p:nvPr/>
          </p:nvSpPr>
          <p:spPr bwMode="auto">
            <a:xfrm>
              <a:off x="2127251" y="0"/>
              <a:ext cx="4158604" cy="6858001"/>
            </a:xfrm>
            <a:custGeom>
              <a:avLst/>
              <a:gdLst/>
              <a:ahLst/>
              <a:cxnLst/>
              <a:rect l="0" t="0" r="r" b="b"/>
              <a:pathLst>
                <a:path w="1307" h="2158">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1244" y="1115"/>
                  </a:move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ubicBezTo>
                    <a:pt x="1229" y="1137"/>
                    <a:pt x="1239" y="1122"/>
                    <a:pt x="1244" y="1115"/>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1226" y="1074"/>
                  </a:move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lose/>
                  <a:moveTo>
                    <a:pt x="1285" y="381"/>
                  </a:move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ubicBezTo>
                    <a:pt x="1294" y="382"/>
                    <a:pt x="1293" y="382"/>
                    <a:pt x="1293" y="381"/>
                  </a:cubicBezTo>
                  <a:cubicBezTo>
                    <a:pt x="1291" y="380"/>
                    <a:pt x="1288" y="380"/>
                    <a:pt x="1285" y="381"/>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path>
              </a:pathLst>
            </a:custGeom>
            <a:solidFill>
              <a:schemeClr val="accent3"/>
            </a:solidFill>
            <a:ln>
              <a:noFill/>
            </a:ln>
          </p:spPr>
        </p:sp>
        <p:sp>
          <p:nvSpPr>
            <p:cNvPr id="20" name="Freeform 13"/>
            <p:cNvSpPr>
              <a:spLocks noEditPoints="1"/>
            </p:cNvSpPr>
            <p:nvPr/>
          </p:nvSpPr>
          <p:spPr bwMode="auto">
            <a:xfrm>
              <a:off x="3253293" y="-3175"/>
              <a:ext cx="4158424" cy="6861176"/>
            </a:xfrm>
            <a:custGeom>
              <a:avLst/>
              <a:gdLst/>
              <a:ahLst/>
              <a:cxnLst/>
              <a:rect l="0" t="0" r="r" b="b"/>
              <a:pathLst>
                <a:path w="1307" h="2158">
                  <a:moveTo>
                    <a:pt x="1155" y="763"/>
                  </a:moveTo>
                  <a:cubicBezTo>
                    <a:pt x="1166" y="793"/>
                    <a:pt x="1186" y="812"/>
                    <a:pt x="1206" y="829"/>
                  </a:cubicBezTo>
                  <a:cubicBezTo>
                    <a:pt x="1208" y="831"/>
                    <a:pt x="1210" y="832"/>
                    <a:pt x="1212" y="833"/>
                  </a:cubicBezTo>
                  <a:cubicBezTo>
                    <a:pt x="1213" y="833"/>
                    <a:pt x="1214" y="833"/>
                    <a:pt x="1214"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1155" y="58"/>
                  </a:moveTo>
                  <a:cubicBezTo>
                    <a:pt x="1166" y="87"/>
                    <a:pt x="1186" y="107"/>
                    <a:pt x="1206" y="124"/>
                  </a:cubicBezTo>
                  <a:cubicBezTo>
                    <a:pt x="1208" y="125"/>
                    <a:pt x="1210" y="127"/>
                    <a:pt x="1212" y="127"/>
                  </a:cubicBezTo>
                  <a:cubicBezTo>
                    <a:pt x="1213" y="128"/>
                    <a:pt x="1214" y="128"/>
                    <a:pt x="1214"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6" y="994"/>
                    <a:pt x="87" y="977"/>
                  </a:cubicBezTo>
                  <a:cubicBezTo>
                    <a:pt x="88" y="963"/>
                    <a:pt x="89" y="940"/>
                    <a:pt x="77" y="932"/>
                  </a:cubicBezTo>
                  <a:close/>
                  <a:moveTo>
                    <a:pt x="66" y="352"/>
                  </a:moveTo>
                  <a:cubicBezTo>
                    <a:pt x="67" y="355"/>
                    <a:pt x="70" y="374"/>
                    <a:pt x="74" y="366"/>
                  </a:cubicBezTo>
                  <a:cubicBezTo>
                    <a:pt x="76" y="361"/>
                    <a:pt x="77" y="355"/>
                    <a:pt x="78" y="350"/>
                  </a:cubicBezTo>
                  <a:cubicBezTo>
                    <a:pt x="80" y="340"/>
                    <a:pt x="81" y="329"/>
                    <a:pt x="82" y="319"/>
                  </a:cubicBezTo>
                  <a:cubicBezTo>
                    <a:pt x="85" y="302"/>
                    <a:pt x="86"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1203" y="57"/>
                  </a:moveTo>
                  <a:cubicBezTo>
                    <a:pt x="1206" y="61"/>
                    <a:pt x="1220" y="86"/>
                    <a:pt x="1220" y="75"/>
                  </a:cubicBezTo>
                  <a:cubicBezTo>
                    <a:pt x="1220" y="64"/>
                    <a:pt x="1217" y="51"/>
                    <a:pt x="1214" y="40"/>
                  </a:cubicBezTo>
                  <a:cubicBezTo>
                    <a:pt x="1211" y="26"/>
                    <a:pt x="1208" y="13"/>
                    <a:pt x="1204" y="0"/>
                  </a:cubicBezTo>
                  <a:cubicBezTo>
                    <a:pt x="1173" y="0"/>
                    <a:pt x="1173" y="0"/>
                    <a:pt x="1173" y="0"/>
                  </a:cubicBezTo>
                  <a:cubicBezTo>
                    <a:pt x="1177" y="11"/>
                    <a:pt x="1182" y="21"/>
                    <a:pt x="1187" y="31"/>
                  </a:cubicBezTo>
                  <a:cubicBezTo>
                    <a:pt x="1192" y="40"/>
                    <a:pt x="1197" y="49"/>
                    <a:pt x="1203" y="57"/>
                  </a:cubicBezTo>
                  <a:close/>
                  <a:moveTo>
                    <a:pt x="49" y="1047"/>
                  </a:moveTo>
                  <a:cubicBezTo>
                    <a:pt x="45" y="1032"/>
                    <a:pt x="39" y="1009"/>
                    <a:pt x="25"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177" y="651"/>
                  </a:moveTo>
                  <a:cubicBezTo>
                    <a:pt x="1173" y="650"/>
                    <a:pt x="1168" y="651"/>
                    <a:pt x="1165" y="655"/>
                  </a:cubicBezTo>
                  <a:cubicBezTo>
                    <a:pt x="1161" y="661"/>
                    <a:pt x="1161" y="669"/>
                    <a:pt x="1163" y="676"/>
                  </a:cubicBezTo>
                  <a:cubicBezTo>
                    <a:pt x="1169" y="697"/>
                    <a:pt x="1177" y="718"/>
                    <a:pt x="1187" y="736"/>
                  </a:cubicBezTo>
                  <a:cubicBezTo>
                    <a:pt x="1192" y="745"/>
                    <a:pt x="1197" y="754"/>
                    <a:pt x="1203" y="763"/>
                  </a:cubicBezTo>
                  <a:cubicBezTo>
                    <a:pt x="1206" y="767"/>
                    <a:pt x="1220" y="791"/>
                    <a:pt x="1220" y="781"/>
                  </a:cubicBezTo>
                  <a:cubicBezTo>
                    <a:pt x="1220" y="769"/>
                    <a:pt x="1217" y="757"/>
                    <a:pt x="1214" y="745"/>
                  </a:cubicBezTo>
                  <a:cubicBezTo>
                    <a:pt x="1211" y="728"/>
                    <a:pt x="1206" y="711"/>
                    <a:pt x="1201" y="694"/>
                  </a:cubicBezTo>
                  <a:cubicBezTo>
                    <a:pt x="1196" y="680"/>
                    <a:pt x="1191" y="656"/>
                    <a:pt x="1177" y="651"/>
                  </a:cubicBezTo>
                  <a:close/>
                  <a:moveTo>
                    <a:pt x="1201" y="1400"/>
                  </a:moveTo>
                  <a:cubicBezTo>
                    <a:pt x="1196"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7" y="1460"/>
                    <a:pt x="1203" y="1468"/>
                  </a:cubicBezTo>
                  <a:cubicBezTo>
                    <a:pt x="1206" y="1473"/>
                    <a:pt x="1220" y="1497"/>
                    <a:pt x="1220" y="1487"/>
                  </a:cubicBezTo>
                  <a:cubicBezTo>
                    <a:pt x="1220" y="1475"/>
                    <a:pt x="1217" y="1462"/>
                    <a:pt x="1214" y="1451"/>
                  </a:cubicBezTo>
                  <a:cubicBezTo>
                    <a:pt x="1211" y="1434"/>
                    <a:pt x="1206" y="1416"/>
                    <a:pt x="1201" y="1400"/>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1226" y="721"/>
                  </a:move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5" y="296"/>
                  </a:cubicBezTo>
                  <a:cubicBezTo>
                    <a:pt x="21" y="294"/>
                    <a:pt x="16" y="295"/>
                    <a:pt x="13" y="300"/>
                  </a:cubicBezTo>
                  <a:cubicBezTo>
                    <a:pt x="9" y="305"/>
                    <a:pt x="9" y="314"/>
                    <a:pt x="11" y="320"/>
                  </a:cubicBezTo>
                  <a:cubicBezTo>
                    <a:pt x="17" y="342"/>
                    <a:pt x="25" y="362"/>
                    <a:pt x="35" y="380"/>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52" y="65"/>
                  </a:moveTo>
                  <a:cubicBezTo>
                    <a:pt x="1240" y="82"/>
                    <a:pt x="1225" y="118"/>
                    <a:pt x="1228" y="124"/>
                  </a:cubicBezTo>
                  <a:cubicBezTo>
                    <a:pt x="1231" y="130"/>
                    <a:pt x="1269" y="105"/>
                    <a:pt x="1284" y="85"/>
                  </a:cubicBezTo>
                  <a:cubicBezTo>
                    <a:pt x="1292" y="74"/>
                    <a:pt x="1307" y="52"/>
                    <a:pt x="1298" y="36"/>
                  </a:cubicBezTo>
                  <a:cubicBezTo>
                    <a:pt x="1297" y="35"/>
                    <a:pt x="1296" y="33"/>
                    <a:pt x="1294" y="32"/>
                  </a:cubicBezTo>
                  <a:cubicBezTo>
                    <a:pt x="1294" y="32"/>
                    <a:pt x="1293" y="32"/>
                    <a:pt x="1293" y="32"/>
                  </a:cubicBezTo>
                  <a:cubicBezTo>
                    <a:pt x="1291" y="30"/>
                    <a:pt x="1288" y="31"/>
                    <a:pt x="1285" y="32"/>
                  </a:cubicBezTo>
                  <a:cubicBezTo>
                    <a:pt x="1272" y="37"/>
                    <a:pt x="1261" y="51"/>
                    <a:pt x="1252" y="65"/>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06" y="1535"/>
                  </a:moveTo>
                  <a:cubicBezTo>
                    <a:pt x="1208" y="1536"/>
                    <a:pt x="1210" y="1538"/>
                    <a:pt x="1212" y="1539"/>
                  </a:cubicBezTo>
                  <a:cubicBezTo>
                    <a:pt x="1213" y="1539"/>
                    <a:pt x="1214" y="1539"/>
                    <a:pt x="1214"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6"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3" y="2158"/>
                  </a:cubicBezTo>
                  <a:cubicBezTo>
                    <a:pt x="1215" y="2158"/>
                    <a:pt x="1215" y="2158"/>
                    <a:pt x="1215" y="2158"/>
                  </a:cubicBezTo>
                  <a:cubicBezTo>
                    <a:pt x="1214" y="2158"/>
                    <a:pt x="1214" y="2157"/>
                    <a:pt x="1214" y="2156"/>
                  </a:cubicBezTo>
                  <a:cubicBezTo>
                    <a:pt x="1211" y="2139"/>
                    <a:pt x="1206" y="2122"/>
                    <a:pt x="1201" y="2105"/>
                  </a:cubicBezTo>
                  <a:close/>
                  <a:moveTo>
                    <a:pt x="1294" y="738"/>
                  </a:moveTo>
                  <a:cubicBezTo>
                    <a:pt x="1294" y="738"/>
                    <a:pt x="1293" y="737"/>
                    <a:pt x="1293" y="737"/>
                  </a:cubicBezTo>
                  <a:cubicBezTo>
                    <a:pt x="1291" y="736"/>
                    <a:pt x="1288" y="736"/>
                    <a:pt x="1285" y="737"/>
                  </a:cubicBezTo>
                  <a:cubicBezTo>
                    <a:pt x="1272" y="742"/>
                    <a:pt x="1261" y="757"/>
                    <a:pt x="1252" y="770"/>
                  </a:cubicBezTo>
                  <a:cubicBezTo>
                    <a:pt x="1240"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0"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49" y="1751"/>
                  </a:moveTo>
                  <a:cubicBezTo>
                    <a:pt x="45" y="1736"/>
                    <a:pt x="39" y="1713"/>
                    <a:pt x="25"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74" y="1778"/>
                  </a:moveTo>
                  <a:cubicBezTo>
                    <a:pt x="76" y="1773"/>
                    <a:pt x="77" y="1767"/>
                    <a:pt x="78" y="1762"/>
                  </a:cubicBezTo>
                  <a:cubicBezTo>
                    <a:pt x="80" y="1752"/>
                    <a:pt x="81" y="1742"/>
                    <a:pt x="82" y="1731"/>
                  </a:cubicBezTo>
                  <a:cubicBezTo>
                    <a:pt x="85" y="1715"/>
                    <a:pt x="86"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path>
              </a:pathLst>
            </a:custGeom>
            <a:solidFill>
              <a:schemeClr val="accent4"/>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lvl1pPr>
              <a:defRPr>
                <a:solidFill>
                  <a:schemeClr val="accent1">
                    <a:lumMod val="40000"/>
                    <a:lumOff val="60000"/>
                  </a:schemeClr>
                </a:solidFill>
              </a:defRPr>
            </a:lvl1pPr>
          </a:lstStyle>
          <a:p>
            <a:fld id="{6DB18D93-CCD7-4DB0-9D25-DA13EC197AAB}" type="datetimeFigureOut">
              <a:rPr lang="id-ID" smtClean="0"/>
              <a:t>18/01/2018</a:t>
            </a:fld>
            <a:endParaRPr lang="id-ID"/>
          </a:p>
        </p:txBody>
      </p:sp>
      <p:sp>
        <p:nvSpPr>
          <p:cNvPr id="5" name="Footer Placeholder 4"/>
          <p:cNvSpPr>
            <a:spLocks noGrp="1"/>
          </p:cNvSpPr>
          <p:nvPr>
            <p:ph type="ftr" sz="quarter" idx="11"/>
          </p:nvPr>
        </p:nvSpPr>
        <p:spPr>
          <a:xfrm>
            <a:off x="3024158" y="6442525"/>
            <a:ext cx="3086100" cy="365125"/>
          </a:xfrm>
        </p:spPr>
        <p:txBody>
          <a:bodyPr/>
          <a:lstStyle>
            <a:lvl1pPr algn="ctr">
              <a:defRPr>
                <a:solidFill>
                  <a:schemeClr val="accent1">
                    <a:lumMod val="40000"/>
                    <a:lumOff val="60000"/>
                  </a:schemeClr>
                </a:solidFill>
              </a:defRPr>
            </a:lvl1pPr>
          </a:lstStyle>
          <a:p>
            <a:endParaRPr lang="id-ID"/>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solidFill>
                  <a:schemeClr val="accent1">
                    <a:lumMod val="40000"/>
                    <a:lumOff val="60000"/>
                  </a:schemeClr>
                </a:solidFill>
              </a:defRPr>
            </a:lvl1pPr>
          </a:lstStyle>
          <a:p>
            <a:fld id="{B88828B2-F76B-4095-8998-9419B4C135EF}" type="slidenum">
              <a:rPr lang="id-ID" smtClean="0"/>
              <a:t>‹#›</a:t>
            </a:fld>
            <a:endParaRPr lang="id-ID"/>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accent1">
                    <a:lumMod val="40000"/>
                    <a:lumOff val="6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accent1">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84304748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18D93-CCD7-4DB0-9D25-DA13EC197AAB}" type="datetimeFigureOut">
              <a:rPr lang="id-ID" smtClean="0"/>
              <a:t>18/01/2018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1436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3"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6DB18D93-CCD7-4DB0-9D25-DA13EC197AAB}" type="datetimeFigureOut">
              <a:rPr lang="id-ID" smtClean="0"/>
              <a:t>18/01/2018</a:t>
            </a:fld>
            <a:endParaRPr lang="id-ID"/>
          </a:p>
        </p:txBody>
      </p:sp>
      <p:sp>
        <p:nvSpPr>
          <p:cNvPr id="5" name="Footer Placeholder 4"/>
          <p:cNvSpPr>
            <a:spLocks noGrp="1"/>
          </p:cNvSpPr>
          <p:nvPr>
            <p:ph type="ftr" sz="quarter" idx="11"/>
          </p:nvPr>
        </p:nvSpPr>
        <p:spPr>
          <a:xfrm>
            <a:off x="2200275" y="6296616"/>
            <a:ext cx="4469683" cy="365125"/>
          </a:xfrm>
        </p:spPr>
        <p:txBody>
          <a:bodyPr/>
          <a:lstStyle/>
          <a:p>
            <a:endParaRPr lang="id-ID"/>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88828B2-F76B-4095-8998-9419B4C135EF}" type="slidenum">
              <a:rPr lang="id-ID" smtClean="0"/>
              <a:t>‹#›</a:t>
            </a:fld>
            <a:endParaRPr lang="id-ID"/>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61488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18D93-CCD7-4DB0-9D25-DA13EC197AAB}" type="datetimeFigureOut">
              <a:rPr lang="id-ID" smtClean="0"/>
              <a:t>18/01/2018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260740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10"/>
          <p:cNvSpPr>
            <a:spLocks noEditPoints="1"/>
          </p:cNvSpPr>
          <p:nvPr/>
        </p:nvSpPr>
        <p:spPr bwMode="auto">
          <a:xfrm>
            <a:off x="674857" y="1"/>
            <a:ext cx="7813336" cy="6858000"/>
          </a:xfrm>
          <a:custGeom>
            <a:avLst/>
            <a:gdLst/>
            <a:ahLst/>
            <a:cxnLst/>
            <a:rect l="0" t="0" r="r" b="b"/>
            <a:pathLst>
              <a:path w="2459" h="2158">
                <a:moveTo>
                  <a:pt x="842" y="425"/>
                </a:moveTo>
                <a:cubicBezTo>
                  <a:pt x="845" y="429"/>
                  <a:pt x="855" y="413"/>
                  <a:pt x="860" y="406"/>
                </a:cubicBezTo>
                <a:cubicBezTo>
                  <a:pt x="866" y="398"/>
                  <a:pt x="872" y="390"/>
                  <a:pt x="877" y="382"/>
                </a:cubicBezTo>
                <a:cubicBezTo>
                  <a:pt x="884" y="370"/>
                  <a:pt x="890" y="358"/>
                  <a:pt x="896" y="346"/>
                </a:cubicBezTo>
                <a:cubicBezTo>
                  <a:pt x="901" y="333"/>
                  <a:pt x="907" y="321"/>
                  <a:pt x="905" y="306"/>
                </a:cubicBezTo>
                <a:cubicBezTo>
                  <a:pt x="905" y="303"/>
                  <a:pt x="904" y="300"/>
                  <a:pt x="903" y="298"/>
                </a:cubicBezTo>
                <a:cubicBezTo>
                  <a:pt x="900" y="295"/>
                  <a:pt x="897" y="295"/>
                  <a:pt x="894" y="295"/>
                </a:cubicBezTo>
                <a:cubicBezTo>
                  <a:pt x="887" y="297"/>
                  <a:pt x="883" y="303"/>
                  <a:pt x="879" y="310"/>
                </a:cubicBezTo>
                <a:cubicBezTo>
                  <a:pt x="874" y="318"/>
                  <a:pt x="869" y="325"/>
                  <a:pt x="866" y="334"/>
                </a:cubicBezTo>
                <a:cubicBezTo>
                  <a:pt x="860" y="349"/>
                  <a:pt x="856" y="364"/>
                  <a:pt x="851" y="379"/>
                </a:cubicBezTo>
                <a:cubicBezTo>
                  <a:pt x="847" y="394"/>
                  <a:pt x="838" y="420"/>
                  <a:pt x="842" y="425"/>
                </a:cubicBezTo>
                <a:close/>
                <a:moveTo>
                  <a:pt x="845" y="932"/>
                </a:moveTo>
                <a:cubicBezTo>
                  <a:pt x="840" y="929"/>
                  <a:pt x="833" y="931"/>
                  <a:pt x="829" y="937"/>
                </a:cubicBezTo>
                <a:cubicBezTo>
                  <a:pt x="825" y="942"/>
                  <a:pt x="823" y="949"/>
                  <a:pt x="822" y="956"/>
                </a:cubicBezTo>
                <a:cubicBezTo>
                  <a:pt x="823" y="981"/>
                  <a:pt x="826" y="1006"/>
                  <a:pt x="829" y="1031"/>
                </a:cubicBezTo>
                <a:cubicBezTo>
                  <a:pt x="831" y="1041"/>
                  <a:pt x="832" y="1051"/>
                  <a:pt x="834" y="1061"/>
                </a:cubicBezTo>
                <a:cubicBezTo>
                  <a:pt x="835" y="1064"/>
                  <a:pt x="838" y="1082"/>
                  <a:pt x="842" y="1074"/>
                </a:cubicBezTo>
                <a:cubicBezTo>
                  <a:pt x="844" y="1069"/>
                  <a:pt x="845" y="1063"/>
                  <a:pt x="846" y="1058"/>
                </a:cubicBezTo>
                <a:cubicBezTo>
                  <a:pt x="848" y="1048"/>
                  <a:pt x="849" y="1038"/>
                  <a:pt x="850" y="1028"/>
                </a:cubicBezTo>
                <a:cubicBezTo>
                  <a:pt x="853" y="1011"/>
                  <a:pt x="854" y="994"/>
                  <a:pt x="855" y="977"/>
                </a:cubicBezTo>
                <a:cubicBezTo>
                  <a:pt x="856" y="963"/>
                  <a:pt x="857" y="940"/>
                  <a:pt x="845" y="932"/>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817" y="1047"/>
                </a:moveTo>
                <a:cubicBezTo>
                  <a:pt x="813" y="1032"/>
                  <a:pt x="807" y="1009"/>
                  <a:pt x="793" y="1004"/>
                </a:cubicBezTo>
                <a:cubicBezTo>
                  <a:pt x="789" y="1003"/>
                  <a:pt x="784" y="1004"/>
                  <a:pt x="781" y="1008"/>
                </a:cubicBezTo>
                <a:cubicBezTo>
                  <a:pt x="777" y="1014"/>
                  <a:pt x="777" y="1022"/>
                  <a:pt x="779" y="1029"/>
                </a:cubicBezTo>
                <a:cubicBezTo>
                  <a:pt x="785" y="1050"/>
                  <a:pt x="793" y="1070"/>
                  <a:pt x="803" y="1089"/>
                </a:cubicBezTo>
                <a:cubicBezTo>
                  <a:pt x="808" y="1098"/>
                  <a:pt x="814" y="1107"/>
                  <a:pt x="819" y="1116"/>
                </a:cubicBezTo>
                <a:cubicBezTo>
                  <a:pt x="822" y="1120"/>
                  <a:pt x="836" y="1144"/>
                  <a:pt x="836" y="1134"/>
                </a:cubicBezTo>
                <a:cubicBezTo>
                  <a:pt x="836" y="1122"/>
                  <a:pt x="833" y="1109"/>
                  <a:pt x="830" y="1098"/>
                </a:cubicBezTo>
                <a:cubicBezTo>
                  <a:pt x="827" y="1081"/>
                  <a:pt x="822" y="1064"/>
                  <a:pt x="817" y="1047"/>
                </a:cubicBezTo>
                <a:close/>
                <a:moveTo>
                  <a:pt x="842" y="1133"/>
                </a:moveTo>
                <a:cubicBezTo>
                  <a:pt x="845" y="1137"/>
                  <a:pt x="855" y="1122"/>
                  <a:pt x="860" y="1115"/>
                </a:cubicBezTo>
                <a:cubicBezTo>
                  <a:pt x="866" y="1107"/>
                  <a:pt x="872" y="1099"/>
                  <a:pt x="877" y="1090"/>
                </a:cubicBezTo>
                <a:cubicBezTo>
                  <a:pt x="884" y="1079"/>
                  <a:pt x="890" y="1067"/>
                  <a:pt x="896" y="1054"/>
                </a:cubicBezTo>
                <a:cubicBezTo>
                  <a:pt x="901" y="1042"/>
                  <a:pt x="907" y="1029"/>
                  <a:pt x="905" y="1015"/>
                </a:cubicBezTo>
                <a:cubicBezTo>
                  <a:pt x="905" y="1011"/>
                  <a:pt x="904" y="1008"/>
                  <a:pt x="903" y="1006"/>
                </a:cubicBezTo>
                <a:cubicBezTo>
                  <a:pt x="900" y="1003"/>
                  <a:pt x="897" y="1003"/>
                  <a:pt x="894" y="1004"/>
                </a:cubicBezTo>
                <a:cubicBezTo>
                  <a:pt x="887" y="1006"/>
                  <a:pt x="883" y="1012"/>
                  <a:pt x="879" y="1019"/>
                </a:cubicBezTo>
                <a:cubicBezTo>
                  <a:pt x="874" y="1026"/>
                  <a:pt x="869" y="1034"/>
                  <a:pt x="866" y="1043"/>
                </a:cubicBezTo>
                <a:cubicBezTo>
                  <a:pt x="860" y="1058"/>
                  <a:pt x="856" y="1073"/>
                  <a:pt x="851" y="1088"/>
                </a:cubicBezTo>
                <a:cubicBezTo>
                  <a:pt x="847" y="1103"/>
                  <a:pt x="838" y="1129"/>
                  <a:pt x="842" y="1133"/>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803" y="380"/>
                </a:moveTo>
                <a:cubicBezTo>
                  <a:pt x="808" y="390"/>
                  <a:pt x="814" y="399"/>
                  <a:pt x="819" y="407"/>
                </a:cubicBezTo>
                <a:cubicBezTo>
                  <a:pt x="822" y="411"/>
                  <a:pt x="836" y="435"/>
                  <a:pt x="836" y="425"/>
                </a:cubicBezTo>
                <a:cubicBezTo>
                  <a:pt x="836" y="414"/>
                  <a:pt x="833" y="401"/>
                  <a:pt x="830" y="390"/>
                </a:cubicBezTo>
                <a:cubicBezTo>
                  <a:pt x="827" y="372"/>
                  <a:pt x="822" y="355"/>
                  <a:pt x="817" y="338"/>
                </a:cubicBezTo>
                <a:cubicBezTo>
                  <a:pt x="813" y="324"/>
                  <a:pt x="807" y="300"/>
                  <a:pt x="793" y="296"/>
                </a:cubicBezTo>
                <a:cubicBezTo>
                  <a:pt x="789" y="294"/>
                  <a:pt x="784" y="295"/>
                  <a:pt x="781" y="300"/>
                </a:cubicBezTo>
                <a:cubicBezTo>
                  <a:pt x="777" y="305"/>
                  <a:pt x="777" y="314"/>
                  <a:pt x="779" y="320"/>
                </a:cubicBezTo>
                <a:cubicBezTo>
                  <a:pt x="785" y="342"/>
                  <a:pt x="793" y="362"/>
                  <a:pt x="803" y="380"/>
                </a:cubicBezTo>
                <a:close/>
                <a:moveTo>
                  <a:pt x="834" y="352"/>
                </a:moveTo>
                <a:cubicBezTo>
                  <a:pt x="835" y="355"/>
                  <a:pt x="838" y="374"/>
                  <a:pt x="842" y="366"/>
                </a:cubicBezTo>
                <a:cubicBezTo>
                  <a:pt x="844" y="361"/>
                  <a:pt x="845" y="355"/>
                  <a:pt x="846" y="350"/>
                </a:cubicBezTo>
                <a:cubicBezTo>
                  <a:pt x="848" y="340"/>
                  <a:pt x="849" y="329"/>
                  <a:pt x="850" y="319"/>
                </a:cubicBezTo>
                <a:cubicBezTo>
                  <a:pt x="853" y="302"/>
                  <a:pt x="854" y="285"/>
                  <a:pt x="855" y="268"/>
                </a:cubicBezTo>
                <a:cubicBezTo>
                  <a:pt x="856" y="254"/>
                  <a:pt x="857" y="231"/>
                  <a:pt x="845" y="224"/>
                </a:cubicBezTo>
                <a:cubicBezTo>
                  <a:pt x="840" y="221"/>
                  <a:pt x="833" y="223"/>
                  <a:pt x="829" y="228"/>
                </a:cubicBezTo>
                <a:cubicBezTo>
                  <a:pt x="825" y="233"/>
                  <a:pt x="823" y="240"/>
                  <a:pt x="822" y="248"/>
                </a:cubicBezTo>
                <a:cubicBezTo>
                  <a:pt x="823" y="273"/>
                  <a:pt x="826" y="298"/>
                  <a:pt x="829" y="323"/>
                </a:cubicBezTo>
                <a:cubicBezTo>
                  <a:pt x="831" y="333"/>
                  <a:pt x="832" y="342"/>
                  <a:pt x="834" y="352"/>
                </a:cubicBezTo>
                <a:close/>
                <a:moveTo>
                  <a:pt x="771" y="408"/>
                </a:moveTo>
                <a:cubicBezTo>
                  <a:pt x="782" y="437"/>
                  <a:pt x="802" y="457"/>
                  <a:pt x="822" y="474"/>
                </a:cubicBezTo>
                <a:cubicBezTo>
                  <a:pt x="824" y="475"/>
                  <a:pt x="826" y="477"/>
                  <a:pt x="828" y="477"/>
                </a:cubicBezTo>
                <a:cubicBezTo>
                  <a:pt x="829" y="478"/>
                  <a:pt x="830" y="478"/>
                  <a:pt x="831" y="477"/>
                </a:cubicBezTo>
                <a:cubicBezTo>
                  <a:pt x="832" y="477"/>
                  <a:pt x="833" y="477"/>
                  <a:pt x="834" y="475"/>
                </a:cubicBezTo>
                <a:cubicBezTo>
                  <a:pt x="838" y="470"/>
                  <a:pt x="832" y="457"/>
                  <a:pt x="831" y="452"/>
                </a:cubicBezTo>
                <a:cubicBezTo>
                  <a:pt x="827" y="444"/>
                  <a:pt x="823" y="436"/>
                  <a:pt x="819" y="428"/>
                </a:cubicBezTo>
                <a:cubicBezTo>
                  <a:pt x="813" y="415"/>
                  <a:pt x="806" y="402"/>
                  <a:pt x="797" y="390"/>
                </a:cubicBezTo>
                <a:cubicBezTo>
                  <a:pt x="794" y="385"/>
                  <a:pt x="790" y="380"/>
                  <a:pt x="785" y="379"/>
                </a:cubicBezTo>
                <a:cubicBezTo>
                  <a:pt x="780" y="377"/>
                  <a:pt x="774" y="379"/>
                  <a:pt x="771" y="384"/>
                </a:cubicBezTo>
                <a:cubicBezTo>
                  <a:pt x="769" y="387"/>
                  <a:pt x="768" y="392"/>
                  <a:pt x="769" y="396"/>
                </a:cubicBezTo>
                <a:cubicBezTo>
                  <a:pt x="769" y="400"/>
                  <a:pt x="770" y="404"/>
                  <a:pt x="771" y="408"/>
                </a:cubicBezTo>
                <a:close/>
                <a:moveTo>
                  <a:pt x="476" y="762"/>
                </a:moveTo>
                <a:cubicBezTo>
                  <a:pt x="482" y="754"/>
                  <a:pt x="488" y="746"/>
                  <a:pt x="493" y="737"/>
                </a:cubicBezTo>
                <a:cubicBezTo>
                  <a:pt x="500" y="726"/>
                  <a:pt x="506" y="714"/>
                  <a:pt x="512" y="701"/>
                </a:cubicBezTo>
                <a:cubicBezTo>
                  <a:pt x="517" y="689"/>
                  <a:pt x="523" y="677"/>
                  <a:pt x="521" y="662"/>
                </a:cubicBezTo>
                <a:cubicBezTo>
                  <a:pt x="521" y="659"/>
                  <a:pt x="520" y="655"/>
                  <a:pt x="519" y="653"/>
                </a:cubicBezTo>
                <a:cubicBezTo>
                  <a:pt x="516" y="650"/>
                  <a:pt x="513" y="650"/>
                  <a:pt x="510" y="651"/>
                </a:cubicBezTo>
                <a:cubicBezTo>
                  <a:pt x="503" y="653"/>
                  <a:pt x="499" y="659"/>
                  <a:pt x="495" y="666"/>
                </a:cubicBezTo>
                <a:cubicBezTo>
                  <a:pt x="490" y="673"/>
                  <a:pt x="485" y="681"/>
                  <a:pt x="482" y="690"/>
                </a:cubicBezTo>
                <a:cubicBezTo>
                  <a:pt x="476" y="705"/>
                  <a:pt x="472" y="720"/>
                  <a:pt x="467" y="735"/>
                </a:cubicBezTo>
                <a:cubicBezTo>
                  <a:pt x="463" y="750"/>
                  <a:pt x="454" y="776"/>
                  <a:pt x="458" y="780"/>
                </a:cubicBezTo>
                <a:cubicBezTo>
                  <a:pt x="461" y="784"/>
                  <a:pt x="471" y="769"/>
                  <a:pt x="476" y="762"/>
                </a:cubicBezTo>
                <a:close/>
                <a:moveTo>
                  <a:pt x="435" y="57"/>
                </a:moveTo>
                <a:cubicBezTo>
                  <a:pt x="438" y="61"/>
                  <a:pt x="452" y="86"/>
                  <a:pt x="452" y="75"/>
                </a:cubicBezTo>
                <a:cubicBezTo>
                  <a:pt x="452" y="64"/>
                  <a:pt x="449" y="51"/>
                  <a:pt x="446" y="40"/>
                </a:cubicBezTo>
                <a:cubicBezTo>
                  <a:pt x="443" y="26"/>
                  <a:pt x="440" y="13"/>
                  <a:pt x="437" y="0"/>
                </a:cubicBezTo>
                <a:cubicBezTo>
                  <a:pt x="405" y="0"/>
                  <a:pt x="405" y="0"/>
                  <a:pt x="405" y="0"/>
                </a:cubicBezTo>
                <a:cubicBezTo>
                  <a:pt x="409" y="11"/>
                  <a:pt x="414" y="21"/>
                  <a:pt x="419" y="31"/>
                </a:cubicBezTo>
                <a:cubicBezTo>
                  <a:pt x="424" y="40"/>
                  <a:pt x="430" y="49"/>
                  <a:pt x="435" y="57"/>
                </a:cubicBezTo>
                <a:close/>
                <a:moveTo>
                  <a:pt x="461" y="580"/>
                </a:moveTo>
                <a:cubicBezTo>
                  <a:pt x="456" y="577"/>
                  <a:pt x="449" y="579"/>
                  <a:pt x="445" y="584"/>
                </a:cubicBezTo>
                <a:cubicBezTo>
                  <a:pt x="441" y="589"/>
                  <a:pt x="439" y="596"/>
                  <a:pt x="438" y="603"/>
                </a:cubicBezTo>
                <a:cubicBezTo>
                  <a:pt x="439" y="629"/>
                  <a:pt x="442" y="653"/>
                  <a:pt x="445" y="678"/>
                </a:cubicBezTo>
                <a:cubicBezTo>
                  <a:pt x="447" y="688"/>
                  <a:pt x="448" y="698"/>
                  <a:pt x="450" y="708"/>
                </a:cubicBezTo>
                <a:cubicBezTo>
                  <a:pt x="451" y="711"/>
                  <a:pt x="454" y="729"/>
                  <a:pt x="458" y="721"/>
                </a:cubicBezTo>
                <a:cubicBezTo>
                  <a:pt x="460" y="717"/>
                  <a:pt x="461" y="710"/>
                  <a:pt x="462" y="705"/>
                </a:cubicBezTo>
                <a:cubicBezTo>
                  <a:pt x="464" y="695"/>
                  <a:pt x="465" y="685"/>
                  <a:pt x="466" y="675"/>
                </a:cubicBezTo>
                <a:cubicBezTo>
                  <a:pt x="469" y="658"/>
                  <a:pt x="471" y="641"/>
                  <a:pt x="471" y="624"/>
                </a:cubicBezTo>
                <a:cubicBezTo>
                  <a:pt x="472" y="610"/>
                  <a:pt x="473" y="587"/>
                  <a:pt x="461" y="580"/>
                </a:cubicBezTo>
                <a:close/>
                <a:moveTo>
                  <a:pt x="387" y="58"/>
                </a:moveTo>
                <a:cubicBezTo>
                  <a:pt x="398" y="87"/>
                  <a:pt x="418" y="107"/>
                  <a:pt x="438" y="124"/>
                </a:cubicBezTo>
                <a:cubicBezTo>
                  <a:pt x="440" y="125"/>
                  <a:pt x="442" y="127"/>
                  <a:pt x="444" y="127"/>
                </a:cubicBezTo>
                <a:cubicBezTo>
                  <a:pt x="445" y="128"/>
                  <a:pt x="446" y="128"/>
                  <a:pt x="447" y="128"/>
                </a:cubicBezTo>
                <a:cubicBezTo>
                  <a:pt x="448" y="127"/>
                  <a:pt x="449" y="127"/>
                  <a:pt x="450" y="125"/>
                </a:cubicBezTo>
                <a:cubicBezTo>
                  <a:pt x="454" y="121"/>
                  <a:pt x="448" y="107"/>
                  <a:pt x="447" y="102"/>
                </a:cubicBezTo>
                <a:cubicBezTo>
                  <a:pt x="443" y="94"/>
                  <a:pt x="439" y="86"/>
                  <a:pt x="435" y="78"/>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87" y="763"/>
                </a:moveTo>
                <a:cubicBezTo>
                  <a:pt x="398" y="793"/>
                  <a:pt x="418" y="812"/>
                  <a:pt x="438" y="829"/>
                </a:cubicBezTo>
                <a:cubicBezTo>
                  <a:pt x="440" y="831"/>
                  <a:pt x="442" y="832"/>
                  <a:pt x="444" y="833"/>
                </a:cubicBezTo>
                <a:cubicBezTo>
                  <a:pt x="445" y="833"/>
                  <a:pt x="446" y="833"/>
                  <a:pt x="447" y="833"/>
                </a:cubicBezTo>
                <a:cubicBezTo>
                  <a:pt x="448" y="833"/>
                  <a:pt x="449" y="832"/>
                  <a:pt x="450" y="831"/>
                </a:cubicBezTo>
                <a:cubicBezTo>
                  <a:pt x="454" y="826"/>
                  <a:pt x="448" y="813"/>
                  <a:pt x="447" y="808"/>
                </a:cubicBezTo>
                <a:cubicBezTo>
                  <a:pt x="443" y="800"/>
                  <a:pt x="439" y="792"/>
                  <a:pt x="435" y="784"/>
                </a:cubicBezTo>
                <a:cubicBezTo>
                  <a:pt x="429" y="771"/>
                  <a:pt x="422" y="757"/>
                  <a:pt x="413" y="746"/>
                </a:cubicBezTo>
                <a:cubicBezTo>
                  <a:pt x="410" y="741"/>
                  <a:pt x="406" y="736"/>
                  <a:pt x="401" y="734"/>
                </a:cubicBezTo>
                <a:cubicBezTo>
                  <a:pt x="396" y="733"/>
                  <a:pt x="390" y="734"/>
                  <a:pt x="387" y="740"/>
                </a:cubicBezTo>
                <a:cubicBezTo>
                  <a:pt x="385" y="743"/>
                  <a:pt x="384" y="747"/>
                  <a:pt x="385" y="751"/>
                </a:cubicBezTo>
                <a:cubicBezTo>
                  <a:pt x="385" y="756"/>
                  <a:pt x="386" y="759"/>
                  <a:pt x="387" y="763"/>
                </a:cubicBezTo>
                <a:close/>
                <a:moveTo>
                  <a:pt x="458" y="16"/>
                </a:moveTo>
                <a:cubicBezTo>
                  <a:pt x="460" y="11"/>
                  <a:pt x="461" y="5"/>
                  <a:pt x="462" y="0"/>
                </a:cubicBezTo>
                <a:cubicBezTo>
                  <a:pt x="450" y="0"/>
                  <a:pt x="450" y="0"/>
                  <a:pt x="450" y="0"/>
                </a:cubicBezTo>
                <a:cubicBezTo>
                  <a:pt x="450" y="1"/>
                  <a:pt x="450" y="2"/>
                  <a:pt x="450" y="2"/>
                </a:cubicBezTo>
                <a:cubicBezTo>
                  <a:pt x="451" y="5"/>
                  <a:pt x="454" y="24"/>
                  <a:pt x="458" y="16"/>
                </a:cubicBezTo>
                <a:close/>
                <a:moveTo>
                  <a:pt x="433" y="694"/>
                </a:moveTo>
                <a:cubicBezTo>
                  <a:pt x="429" y="680"/>
                  <a:pt x="423" y="656"/>
                  <a:pt x="409" y="651"/>
                </a:cubicBezTo>
                <a:cubicBezTo>
                  <a:pt x="405" y="650"/>
                  <a:pt x="400" y="651"/>
                  <a:pt x="397" y="655"/>
                </a:cubicBezTo>
                <a:cubicBezTo>
                  <a:pt x="393" y="661"/>
                  <a:pt x="393" y="669"/>
                  <a:pt x="395" y="676"/>
                </a:cubicBezTo>
                <a:cubicBezTo>
                  <a:pt x="401" y="697"/>
                  <a:pt x="409" y="718"/>
                  <a:pt x="419" y="736"/>
                </a:cubicBezTo>
                <a:cubicBezTo>
                  <a:pt x="424" y="745"/>
                  <a:pt x="430" y="754"/>
                  <a:pt x="435" y="763"/>
                </a:cubicBezTo>
                <a:cubicBezTo>
                  <a:pt x="438" y="767"/>
                  <a:pt x="452" y="791"/>
                  <a:pt x="452" y="781"/>
                </a:cubicBezTo>
                <a:cubicBezTo>
                  <a:pt x="452" y="769"/>
                  <a:pt x="449" y="757"/>
                  <a:pt x="446" y="745"/>
                </a:cubicBezTo>
                <a:cubicBezTo>
                  <a:pt x="443" y="728"/>
                  <a:pt x="438" y="711"/>
                  <a:pt x="433" y="694"/>
                </a:cubicBezTo>
                <a:close/>
                <a:moveTo>
                  <a:pt x="461" y="1285"/>
                </a:moveTo>
                <a:cubicBezTo>
                  <a:pt x="456" y="1282"/>
                  <a:pt x="449" y="1284"/>
                  <a:pt x="445" y="1289"/>
                </a:cubicBezTo>
                <a:cubicBezTo>
                  <a:pt x="441" y="1294"/>
                  <a:pt x="439" y="1302"/>
                  <a:pt x="438" y="1309"/>
                </a:cubicBezTo>
                <a:cubicBezTo>
                  <a:pt x="439" y="1334"/>
                  <a:pt x="442" y="1359"/>
                  <a:pt x="445" y="1384"/>
                </a:cubicBezTo>
                <a:cubicBezTo>
                  <a:pt x="447" y="1394"/>
                  <a:pt x="448" y="1404"/>
                  <a:pt x="450" y="1413"/>
                </a:cubicBezTo>
                <a:cubicBezTo>
                  <a:pt x="451" y="1416"/>
                  <a:pt x="454" y="1435"/>
                  <a:pt x="458" y="1427"/>
                </a:cubicBezTo>
                <a:cubicBezTo>
                  <a:pt x="460" y="1422"/>
                  <a:pt x="461" y="1416"/>
                  <a:pt x="462" y="1411"/>
                </a:cubicBezTo>
                <a:cubicBezTo>
                  <a:pt x="464" y="1401"/>
                  <a:pt x="465" y="1391"/>
                  <a:pt x="466" y="1381"/>
                </a:cubicBezTo>
                <a:cubicBezTo>
                  <a:pt x="469" y="1364"/>
                  <a:pt x="471" y="1347"/>
                  <a:pt x="471" y="1330"/>
                </a:cubicBezTo>
                <a:cubicBezTo>
                  <a:pt x="472" y="1315"/>
                  <a:pt x="473" y="1293"/>
                  <a:pt x="461" y="1285"/>
                </a:cubicBezTo>
                <a:close/>
                <a:moveTo>
                  <a:pt x="771" y="1116"/>
                </a:moveTo>
                <a:cubicBezTo>
                  <a:pt x="782" y="1145"/>
                  <a:pt x="802" y="1165"/>
                  <a:pt x="822" y="1182"/>
                </a:cubicBezTo>
                <a:cubicBezTo>
                  <a:pt x="824" y="1184"/>
                  <a:pt x="826" y="1185"/>
                  <a:pt x="828" y="1186"/>
                </a:cubicBezTo>
                <a:cubicBezTo>
                  <a:pt x="829" y="1186"/>
                  <a:pt x="830" y="1186"/>
                  <a:pt x="831" y="1186"/>
                </a:cubicBezTo>
                <a:cubicBezTo>
                  <a:pt x="832" y="1186"/>
                  <a:pt x="833" y="1185"/>
                  <a:pt x="834" y="1184"/>
                </a:cubicBezTo>
                <a:cubicBezTo>
                  <a:pt x="838" y="1179"/>
                  <a:pt x="832" y="1166"/>
                  <a:pt x="831" y="1161"/>
                </a:cubicBezTo>
                <a:cubicBezTo>
                  <a:pt x="827" y="1152"/>
                  <a:pt x="823" y="1145"/>
                  <a:pt x="819" y="1137"/>
                </a:cubicBezTo>
                <a:cubicBezTo>
                  <a:pt x="813" y="1123"/>
                  <a:pt x="806" y="1110"/>
                  <a:pt x="797" y="1098"/>
                </a:cubicBezTo>
                <a:cubicBezTo>
                  <a:pt x="794" y="1093"/>
                  <a:pt x="790" y="1089"/>
                  <a:pt x="785" y="1087"/>
                </a:cubicBezTo>
                <a:cubicBezTo>
                  <a:pt x="780" y="1085"/>
                  <a:pt x="774" y="1087"/>
                  <a:pt x="771" y="1092"/>
                </a:cubicBezTo>
                <a:cubicBezTo>
                  <a:pt x="769" y="1096"/>
                  <a:pt x="768" y="1100"/>
                  <a:pt x="769" y="1104"/>
                </a:cubicBezTo>
                <a:cubicBezTo>
                  <a:pt x="769" y="1108"/>
                  <a:pt x="770" y="1112"/>
                  <a:pt x="771" y="1116"/>
                </a:cubicBezTo>
                <a:close/>
                <a:moveTo>
                  <a:pt x="458" y="75"/>
                </a:moveTo>
                <a:cubicBezTo>
                  <a:pt x="461" y="79"/>
                  <a:pt x="471" y="63"/>
                  <a:pt x="476" y="56"/>
                </a:cubicBezTo>
                <a:cubicBezTo>
                  <a:pt x="482" y="48"/>
                  <a:pt x="488" y="40"/>
                  <a:pt x="493" y="32"/>
                </a:cubicBezTo>
                <a:cubicBezTo>
                  <a:pt x="499" y="22"/>
                  <a:pt x="505" y="11"/>
                  <a:pt x="510" y="0"/>
                </a:cubicBezTo>
                <a:cubicBezTo>
                  <a:pt x="476" y="0"/>
                  <a:pt x="476" y="0"/>
                  <a:pt x="476" y="0"/>
                </a:cubicBezTo>
                <a:cubicBezTo>
                  <a:pt x="473" y="10"/>
                  <a:pt x="470" y="20"/>
                  <a:pt x="467" y="29"/>
                </a:cubicBezTo>
                <a:cubicBezTo>
                  <a:pt x="463" y="44"/>
                  <a:pt x="454" y="71"/>
                  <a:pt x="458" y="75"/>
                </a:cubicBezTo>
                <a:close/>
                <a:moveTo>
                  <a:pt x="458" y="1486"/>
                </a:moveTo>
                <a:cubicBezTo>
                  <a:pt x="461" y="1490"/>
                  <a:pt x="471" y="1475"/>
                  <a:pt x="476" y="1467"/>
                </a:cubicBezTo>
                <a:cubicBezTo>
                  <a:pt x="482" y="1460"/>
                  <a:pt x="488" y="1451"/>
                  <a:pt x="493" y="1443"/>
                </a:cubicBezTo>
                <a:cubicBezTo>
                  <a:pt x="500" y="1432"/>
                  <a:pt x="506" y="1420"/>
                  <a:pt x="512" y="1407"/>
                </a:cubicBezTo>
                <a:cubicBezTo>
                  <a:pt x="517" y="1395"/>
                  <a:pt x="523" y="1382"/>
                  <a:pt x="521" y="1367"/>
                </a:cubicBezTo>
                <a:cubicBezTo>
                  <a:pt x="521" y="1364"/>
                  <a:pt x="520" y="1361"/>
                  <a:pt x="519" y="1359"/>
                </a:cubicBezTo>
                <a:cubicBezTo>
                  <a:pt x="516" y="1356"/>
                  <a:pt x="513" y="1356"/>
                  <a:pt x="510" y="1357"/>
                </a:cubicBezTo>
                <a:cubicBezTo>
                  <a:pt x="503" y="1359"/>
                  <a:pt x="499" y="1365"/>
                  <a:pt x="495" y="1371"/>
                </a:cubicBezTo>
                <a:cubicBezTo>
                  <a:pt x="490" y="1379"/>
                  <a:pt x="485" y="1387"/>
                  <a:pt x="482" y="1396"/>
                </a:cubicBezTo>
                <a:cubicBezTo>
                  <a:pt x="476" y="1410"/>
                  <a:pt x="472" y="1425"/>
                  <a:pt x="467" y="1441"/>
                </a:cubicBezTo>
                <a:cubicBezTo>
                  <a:pt x="463" y="1455"/>
                  <a:pt x="454" y="1482"/>
                  <a:pt x="458" y="1486"/>
                </a:cubicBezTo>
                <a:close/>
                <a:moveTo>
                  <a:pt x="433" y="1400"/>
                </a:moveTo>
                <a:cubicBezTo>
                  <a:pt x="429" y="1385"/>
                  <a:pt x="423" y="1362"/>
                  <a:pt x="409" y="1357"/>
                </a:cubicBezTo>
                <a:cubicBezTo>
                  <a:pt x="405" y="1355"/>
                  <a:pt x="400" y="1357"/>
                  <a:pt x="397" y="1361"/>
                </a:cubicBezTo>
                <a:cubicBezTo>
                  <a:pt x="393" y="1366"/>
                  <a:pt x="393" y="1375"/>
                  <a:pt x="395" y="1382"/>
                </a:cubicBezTo>
                <a:cubicBezTo>
                  <a:pt x="401" y="1403"/>
                  <a:pt x="409" y="1423"/>
                  <a:pt x="419" y="1442"/>
                </a:cubicBezTo>
                <a:cubicBezTo>
                  <a:pt x="424" y="1451"/>
                  <a:pt x="430" y="1460"/>
                  <a:pt x="435" y="1468"/>
                </a:cubicBezTo>
                <a:cubicBezTo>
                  <a:pt x="438" y="1473"/>
                  <a:pt x="452" y="1497"/>
                  <a:pt x="452" y="1487"/>
                </a:cubicBezTo>
                <a:cubicBezTo>
                  <a:pt x="452" y="1475"/>
                  <a:pt x="449" y="1462"/>
                  <a:pt x="446" y="1451"/>
                </a:cubicBezTo>
                <a:cubicBezTo>
                  <a:pt x="443" y="1434"/>
                  <a:pt x="438" y="1416"/>
                  <a:pt x="433" y="1400"/>
                </a:cubicBezTo>
                <a:close/>
                <a:moveTo>
                  <a:pt x="1539" y="1116"/>
                </a:moveTo>
                <a:cubicBezTo>
                  <a:pt x="1550" y="1145"/>
                  <a:pt x="1570" y="1165"/>
                  <a:pt x="1590" y="1182"/>
                </a:cubicBezTo>
                <a:cubicBezTo>
                  <a:pt x="1592" y="1184"/>
                  <a:pt x="1594" y="1185"/>
                  <a:pt x="1596" y="1186"/>
                </a:cubicBezTo>
                <a:cubicBezTo>
                  <a:pt x="1597" y="1186"/>
                  <a:pt x="1598" y="1186"/>
                  <a:pt x="1599" y="1186"/>
                </a:cubicBezTo>
                <a:cubicBezTo>
                  <a:pt x="1600" y="1186"/>
                  <a:pt x="1601" y="1185"/>
                  <a:pt x="1602" y="1184"/>
                </a:cubicBezTo>
                <a:cubicBezTo>
                  <a:pt x="1606" y="1179"/>
                  <a:pt x="1600" y="1166"/>
                  <a:pt x="1599" y="1161"/>
                </a:cubicBezTo>
                <a:cubicBezTo>
                  <a:pt x="1595" y="1152"/>
                  <a:pt x="1591" y="1145"/>
                  <a:pt x="1587" y="1137"/>
                </a:cubicBezTo>
                <a:cubicBezTo>
                  <a:pt x="1581" y="1123"/>
                  <a:pt x="1574" y="1110"/>
                  <a:pt x="1565" y="1098"/>
                </a:cubicBezTo>
                <a:cubicBezTo>
                  <a:pt x="1562" y="1093"/>
                  <a:pt x="1558" y="1089"/>
                  <a:pt x="1553" y="1087"/>
                </a:cubicBezTo>
                <a:cubicBezTo>
                  <a:pt x="1548" y="1085"/>
                  <a:pt x="1542" y="1087"/>
                  <a:pt x="1539" y="1092"/>
                </a:cubicBezTo>
                <a:cubicBezTo>
                  <a:pt x="1537" y="1096"/>
                  <a:pt x="1536" y="1100"/>
                  <a:pt x="1537" y="1104"/>
                </a:cubicBezTo>
                <a:cubicBezTo>
                  <a:pt x="1537" y="1108"/>
                  <a:pt x="1538" y="1112"/>
                  <a:pt x="1539" y="1116"/>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969" y="694"/>
                </a:moveTo>
                <a:cubicBezTo>
                  <a:pt x="1964" y="680"/>
                  <a:pt x="1959" y="656"/>
                  <a:pt x="1945" y="651"/>
                </a:cubicBezTo>
                <a:cubicBezTo>
                  <a:pt x="1941" y="650"/>
                  <a:pt x="1936" y="651"/>
                  <a:pt x="1933" y="655"/>
                </a:cubicBezTo>
                <a:cubicBezTo>
                  <a:pt x="1929" y="661"/>
                  <a:pt x="1929" y="669"/>
                  <a:pt x="1931" y="676"/>
                </a:cubicBezTo>
                <a:cubicBezTo>
                  <a:pt x="1937" y="697"/>
                  <a:pt x="1945" y="718"/>
                  <a:pt x="1955" y="736"/>
                </a:cubicBezTo>
                <a:cubicBezTo>
                  <a:pt x="1960" y="745"/>
                  <a:pt x="1965" y="754"/>
                  <a:pt x="1971" y="763"/>
                </a:cubicBezTo>
                <a:cubicBezTo>
                  <a:pt x="1974" y="767"/>
                  <a:pt x="1988" y="791"/>
                  <a:pt x="1988" y="781"/>
                </a:cubicBezTo>
                <a:cubicBezTo>
                  <a:pt x="1988" y="769"/>
                  <a:pt x="1985" y="757"/>
                  <a:pt x="1982" y="745"/>
                </a:cubicBezTo>
                <a:cubicBezTo>
                  <a:pt x="1979" y="728"/>
                  <a:pt x="1974" y="711"/>
                  <a:pt x="1969" y="694"/>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1994" y="75"/>
                </a:moveTo>
                <a:cubicBezTo>
                  <a:pt x="1997" y="79"/>
                  <a:pt x="2007" y="63"/>
                  <a:pt x="2012" y="56"/>
                </a:cubicBezTo>
                <a:cubicBezTo>
                  <a:pt x="2018" y="48"/>
                  <a:pt x="2024" y="40"/>
                  <a:pt x="2029" y="32"/>
                </a:cubicBezTo>
                <a:cubicBezTo>
                  <a:pt x="2035" y="22"/>
                  <a:pt x="2041" y="11"/>
                  <a:pt x="2046" y="0"/>
                </a:cubicBezTo>
                <a:cubicBezTo>
                  <a:pt x="2012" y="0"/>
                  <a:pt x="2012" y="0"/>
                  <a:pt x="2012" y="0"/>
                </a:cubicBezTo>
                <a:cubicBezTo>
                  <a:pt x="2009" y="10"/>
                  <a:pt x="2006" y="20"/>
                  <a:pt x="2003" y="29"/>
                </a:cubicBezTo>
                <a:cubicBezTo>
                  <a:pt x="1999" y="44"/>
                  <a:pt x="1990" y="71"/>
                  <a:pt x="1994"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1997" y="1285"/>
                </a:moveTo>
                <a:cubicBezTo>
                  <a:pt x="1992" y="1282"/>
                  <a:pt x="1985" y="1284"/>
                  <a:pt x="1981" y="1289"/>
                </a:cubicBezTo>
                <a:cubicBezTo>
                  <a:pt x="1977" y="1294"/>
                  <a:pt x="1975" y="1302"/>
                  <a:pt x="1974" y="1309"/>
                </a:cubicBezTo>
                <a:cubicBezTo>
                  <a:pt x="1975" y="1334"/>
                  <a:pt x="1978" y="1359"/>
                  <a:pt x="1981" y="1384"/>
                </a:cubicBezTo>
                <a:cubicBezTo>
                  <a:pt x="1983" y="1394"/>
                  <a:pt x="1984" y="1404"/>
                  <a:pt x="1986" y="1413"/>
                </a:cubicBezTo>
                <a:cubicBezTo>
                  <a:pt x="1987" y="1416"/>
                  <a:pt x="1990" y="1435"/>
                  <a:pt x="1994" y="1427"/>
                </a:cubicBezTo>
                <a:cubicBezTo>
                  <a:pt x="1996" y="1422"/>
                  <a:pt x="1997" y="1416"/>
                  <a:pt x="1998" y="1411"/>
                </a:cubicBezTo>
                <a:cubicBezTo>
                  <a:pt x="2000" y="1401"/>
                  <a:pt x="2001" y="1391"/>
                  <a:pt x="2002" y="1381"/>
                </a:cubicBezTo>
                <a:cubicBezTo>
                  <a:pt x="2005" y="1364"/>
                  <a:pt x="2006" y="1347"/>
                  <a:pt x="2007" y="1330"/>
                </a:cubicBezTo>
                <a:cubicBezTo>
                  <a:pt x="2008" y="1315"/>
                  <a:pt x="2009" y="1293"/>
                  <a:pt x="1997" y="1285"/>
                </a:cubicBezTo>
                <a:close/>
                <a:moveTo>
                  <a:pt x="1994" y="1486"/>
                </a:moveTo>
                <a:cubicBezTo>
                  <a:pt x="1997" y="1490"/>
                  <a:pt x="2007" y="1475"/>
                  <a:pt x="2012" y="1467"/>
                </a:cubicBezTo>
                <a:cubicBezTo>
                  <a:pt x="2018" y="1460"/>
                  <a:pt x="2024" y="1451"/>
                  <a:pt x="2029" y="1443"/>
                </a:cubicBezTo>
                <a:cubicBezTo>
                  <a:pt x="2036" y="1432"/>
                  <a:pt x="2042" y="1420"/>
                  <a:pt x="2048" y="1407"/>
                </a:cubicBezTo>
                <a:cubicBezTo>
                  <a:pt x="2053" y="1395"/>
                  <a:pt x="2059" y="1382"/>
                  <a:pt x="2057" y="1367"/>
                </a:cubicBezTo>
                <a:cubicBezTo>
                  <a:pt x="2057" y="1364"/>
                  <a:pt x="2056" y="1361"/>
                  <a:pt x="2055" y="1359"/>
                </a:cubicBezTo>
                <a:cubicBezTo>
                  <a:pt x="2052" y="1356"/>
                  <a:pt x="2049" y="1356"/>
                  <a:pt x="2046" y="1357"/>
                </a:cubicBezTo>
                <a:cubicBezTo>
                  <a:pt x="2039" y="1359"/>
                  <a:pt x="2035" y="1365"/>
                  <a:pt x="2031" y="1371"/>
                </a:cubicBezTo>
                <a:cubicBezTo>
                  <a:pt x="2026" y="1379"/>
                  <a:pt x="2021" y="1387"/>
                  <a:pt x="2018" y="1396"/>
                </a:cubicBezTo>
                <a:cubicBezTo>
                  <a:pt x="2012" y="1410"/>
                  <a:pt x="2008" y="1425"/>
                  <a:pt x="2003" y="1441"/>
                </a:cubicBezTo>
                <a:cubicBezTo>
                  <a:pt x="1999" y="1455"/>
                  <a:pt x="1990" y="1482"/>
                  <a:pt x="1994" y="1486"/>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1074"/>
                </a:move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lose/>
                <a:moveTo>
                  <a:pt x="2437" y="381"/>
                </a:move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ubicBezTo>
                  <a:pt x="2446" y="382"/>
                  <a:pt x="2445" y="382"/>
                  <a:pt x="2445" y="381"/>
                </a:cubicBezTo>
                <a:cubicBezTo>
                  <a:pt x="2443" y="380"/>
                  <a:pt x="2440" y="380"/>
                  <a:pt x="2437" y="381"/>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2396" y="1115"/>
                </a:move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ubicBezTo>
                  <a:pt x="2381" y="1137"/>
                  <a:pt x="2391" y="1122"/>
                  <a:pt x="2396" y="1115"/>
                </a:cubicBezTo>
                <a:close/>
                <a:moveTo>
                  <a:pt x="1969" y="1400"/>
                </a:moveTo>
                <a:cubicBezTo>
                  <a:pt x="1964" y="1385"/>
                  <a:pt x="1959" y="1362"/>
                  <a:pt x="1945" y="1357"/>
                </a:cubicBezTo>
                <a:cubicBezTo>
                  <a:pt x="1941" y="1355"/>
                  <a:pt x="1936" y="1357"/>
                  <a:pt x="1933" y="1361"/>
                </a:cubicBezTo>
                <a:cubicBezTo>
                  <a:pt x="1929" y="1366"/>
                  <a:pt x="1929" y="1375"/>
                  <a:pt x="1931" y="1382"/>
                </a:cubicBezTo>
                <a:cubicBezTo>
                  <a:pt x="1937" y="1403"/>
                  <a:pt x="1945" y="1423"/>
                  <a:pt x="1955" y="1442"/>
                </a:cubicBezTo>
                <a:cubicBezTo>
                  <a:pt x="1960" y="1451"/>
                  <a:pt x="1965" y="1460"/>
                  <a:pt x="1971" y="1468"/>
                </a:cubicBezTo>
                <a:cubicBezTo>
                  <a:pt x="1974" y="1473"/>
                  <a:pt x="1988" y="1497"/>
                  <a:pt x="1988" y="1487"/>
                </a:cubicBezTo>
                <a:cubicBezTo>
                  <a:pt x="1988" y="1475"/>
                  <a:pt x="1985" y="1462"/>
                  <a:pt x="1982" y="1451"/>
                </a:cubicBezTo>
                <a:cubicBezTo>
                  <a:pt x="1979" y="1434"/>
                  <a:pt x="1974" y="1416"/>
                  <a:pt x="1969" y="1400"/>
                </a:cubicBezTo>
                <a:close/>
                <a:moveTo>
                  <a:pt x="1602" y="352"/>
                </a:moveTo>
                <a:cubicBezTo>
                  <a:pt x="1603" y="355"/>
                  <a:pt x="1606" y="374"/>
                  <a:pt x="1610" y="366"/>
                </a:cubicBezTo>
                <a:cubicBezTo>
                  <a:pt x="1612" y="361"/>
                  <a:pt x="1613" y="355"/>
                  <a:pt x="1614" y="350"/>
                </a:cubicBezTo>
                <a:cubicBezTo>
                  <a:pt x="1616" y="340"/>
                  <a:pt x="1617" y="329"/>
                  <a:pt x="1618" y="319"/>
                </a:cubicBezTo>
                <a:cubicBezTo>
                  <a:pt x="1621" y="302"/>
                  <a:pt x="1622" y="285"/>
                  <a:pt x="1623" y="268"/>
                </a:cubicBezTo>
                <a:cubicBezTo>
                  <a:pt x="1624" y="254"/>
                  <a:pt x="1625" y="231"/>
                  <a:pt x="1613" y="224"/>
                </a:cubicBezTo>
                <a:cubicBezTo>
                  <a:pt x="1608" y="221"/>
                  <a:pt x="1601" y="223"/>
                  <a:pt x="1597" y="228"/>
                </a:cubicBezTo>
                <a:cubicBezTo>
                  <a:pt x="1593" y="233"/>
                  <a:pt x="1591" y="240"/>
                  <a:pt x="1590" y="248"/>
                </a:cubicBezTo>
                <a:cubicBezTo>
                  <a:pt x="1591" y="273"/>
                  <a:pt x="1594" y="298"/>
                  <a:pt x="1597" y="323"/>
                </a:cubicBezTo>
                <a:cubicBezTo>
                  <a:pt x="1599" y="333"/>
                  <a:pt x="1600" y="342"/>
                  <a:pt x="1602" y="352"/>
                </a:cubicBezTo>
                <a:close/>
                <a:moveTo>
                  <a:pt x="1585" y="1047"/>
                </a:moveTo>
                <a:cubicBezTo>
                  <a:pt x="1581" y="1032"/>
                  <a:pt x="1575" y="1009"/>
                  <a:pt x="1561" y="1004"/>
                </a:cubicBezTo>
                <a:cubicBezTo>
                  <a:pt x="1557" y="1003"/>
                  <a:pt x="1552" y="1004"/>
                  <a:pt x="1549" y="1008"/>
                </a:cubicBezTo>
                <a:cubicBezTo>
                  <a:pt x="1545" y="1014"/>
                  <a:pt x="1545" y="1022"/>
                  <a:pt x="1547" y="1029"/>
                </a:cubicBezTo>
                <a:cubicBezTo>
                  <a:pt x="1553" y="1050"/>
                  <a:pt x="1561" y="1070"/>
                  <a:pt x="1571" y="1089"/>
                </a:cubicBezTo>
                <a:cubicBezTo>
                  <a:pt x="1576" y="1098"/>
                  <a:pt x="1581" y="1107"/>
                  <a:pt x="1587" y="1116"/>
                </a:cubicBezTo>
                <a:cubicBezTo>
                  <a:pt x="1590" y="1120"/>
                  <a:pt x="1604" y="1144"/>
                  <a:pt x="1604" y="1134"/>
                </a:cubicBezTo>
                <a:cubicBezTo>
                  <a:pt x="1604" y="1122"/>
                  <a:pt x="1601" y="1109"/>
                  <a:pt x="1598" y="1098"/>
                </a:cubicBezTo>
                <a:cubicBezTo>
                  <a:pt x="1595" y="1081"/>
                  <a:pt x="1590" y="1064"/>
                  <a:pt x="1585" y="1047"/>
                </a:cubicBezTo>
                <a:close/>
                <a:moveTo>
                  <a:pt x="1610" y="1133"/>
                </a:moveTo>
                <a:cubicBezTo>
                  <a:pt x="1613" y="1137"/>
                  <a:pt x="1623" y="1122"/>
                  <a:pt x="1628" y="1115"/>
                </a:cubicBezTo>
                <a:cubicBezTo>
                  <a:pt x="1634" y="1107"/>
                  <a:pt x="1640" y="1099"/>
                  <a:pt x="1645" y="1090"/>
                </a:cubicBezTo>
                <a:cubicBezTo>
                  <a:pt x="1652" y="1079"/>
                  <a:pt x="1658" y="1067"/>
                  <a:pt x="1664" y="1054"/>
                </a:cubicBezTo>
                <a:cubicBezTo>
                  <a:pt x="1669" y="1042"/>
                  <a:pt x="1675" y="1029"/>
                  <a:pt x="1673" y="1015"/>
                </a:cubicBezTo>
                <a:cubicBezTo>
                  <a:pt x="1673" y="1011"/>
                  <a:pt x="1672" y="1008"/>
                  <a:pt x="1671" y="1006"/>
                </a:cubicBezTo>
                <a:cubicBezTo>
                  <a:pt x="1668" y="1003"/>
                  <a:pt x="1665" y="1003"/>
                  <a:pt x="1662" y="1004"/>
                </a:cubicBezTo>
                <a:cubicBezTo>
                  <a:pt x="1655" y="1006"/>
                  <a:pt x="1651" y="1012"/>
                  <a:pt x="1647" y="1019"/>
                </a:cubicBezTo>
                <a:cubicBezTo>
                  <a:pt x="1642" y="1026"/>
                  <a:pt x="1637" y="1034"/>
                  <a:pt x="1634" y="1043"/>
                </a:cubicBezTo>
                <a:cubicBezTo>
                  <a:pt x="1628" y="1058"/>
                  <a:pt x="1624" y="1073"/>
                  <a:pt x="1619" y="1088"/>
                </a:cubicBezTo>
                <a:cubicBezTo>
                  <a:pt x="1615" y="1103"/>
                  <a:pt x="1606" y="1129"/>
                  <a:pt x="1610" y="1133"/>
                </a:cubicBezTo>
                <a:close/>
                <a:moveTo>
                  <a:pt x="1571" y="380"/>
                </a:moveTo>
                <a:cubicBezTo>
                  <a:pt x="1576" y="390"/>
                  <a:pt x="1581" y="399"/>
                  <a:pt x="1587" y="407"/>
                </a:cubicBezTo>
                <a:cubicBezTo>
                  <a:pt x="1590" y="411"/>
                  <a:pt x="1604" y="435"/>
                  <a:pt x="1604" y="425"/>
                </a:cubicBezTo>
                <a:cubicBezTo>
                  <a:pt x="1604" y="414"/>
                  <a:pt x="1601" y="401"/>
                  <a:pt x="1598" y="390"/>
                </a:cubicBezTo>
                <a:cubicBezTo>
                  <a:pt x="1595" y="372"/>
                  <a:pt x="1590" y="355"/>
                  <a:pt x="1585" y="338"/>
                </a:cubicBezTo>
                <a:cubicBezTo>
                  <a:pt x="1581" y="324"/>
                  <a:pt x="1575" y="300"/>
                  <a:pt x="1561" y="296"/>
                </a:cubicBezTo>
                <a:cubicBezTo>
                  <a:pt x="1557" y="294"/>
                  <a:pt x="1552" y="295"/>
                  <a:pt x="1549" y="300"/>
                </a:cubicBezTo>
                <a:cubicBezTo>
                  <a:pt x="1545" y="305"/>
                  <a:pt x="1545" y="314"/>
                  <a:pt x="1547" y="320"/>
                </a:cubicBezTo>
                <a:cubicBezTo>
                  <a:pt x="1553" y="342"/>
                  <a:pt x="1561" y="362"/>
                  <a:pt x="1571" y="380"/>
                </a:cubicBezTo>
                <a:close/>
                <a:moveTo>
                  <a:pt x="1539" y="408"/>
                </a:moveTo>
                <a:cubicBezTo>
                  <a:pt x="1550" y="437"/>
                  <a:pt x="1570" y="457"/>
                  <a:pt x="1590" y="474"/>
                </a:cubicBezTo>
                <a:cubicBezTo>
                  <a:pt x="1592" y="475"/>
                  <a:pt x="1594" y="477"/>
                  <a:pt x="1596" y="477"/>
                </a:cubicBezTo>
                <a:cubicBezTo>
                  <a:pt x="1597" y="478"/>
                  <a:pt x="1598" y="478"/>
                  <a:pt x="1599" y="477"/>
                </a:cubicBezTo>
                <a:cubicBezTo>
                  <a:pt x="1600" y="477"/>
                  <a:pt x="1601" y="477"/>
                  <a:pt x="1602" y="475"/>
                </a:cubicBezTo>
                <a:cubicBezTo>
                  <a:pt x="1606" y="470"/>
                  <a:pt x="1600" y="457"/>
                  <a:pt x="1599" y="452"/>
                </a:cubicBezTo>
                <a:cubicBezTo>
                  <a:pt x="1595" y="444"/>
                  <a:pt x="1591" y="436"/>
                  <a:pt x="1587" y="428"/>
                </a:cubicBezTo>
                <a:cubicBezTo>
                  <a:pt x="1581" y="415"/>
                  <a:pt x="1574" y="402"/>
                  <a:pt x="1565" y="390"/>
                </a:cubicBezTo>
                <a:cubicBezTo>
                  <a:pt x="1562" y="385"/>
                  <a:pt x="1558" y="380"/>
                  <a:pt x="1553" y="379"/>
                </a:cubicBezTo>
                <a:cubicBezTo>
                  <a:pt x="1548" y="377"/>
                  <a:pt x="1542" y="379"/>
                  <a:pt x="1539" y="384"/>
                </a:cubicBezTo>
                <a:cubicBezTo>
                  <a:pt x="1537" y="387"/>
                  <a:pt x="1536" y="392"/>
                  <a:pt x="1537" y="396"/>
                </a:cubicBezTo>
                <a:cubicBezTo>
                  <a:pt x="1537" y="400"/>
                  <a:pt x="1538" y="404"/>
                  <a:pt x="1539" y="408"/>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1971" y="57"/>
                </a:moveTo>
                <a:cubicBezTo>
                  <a:pt x="1974" y="61"/>
                  <a:pt x="1988" y="86"/>
                  <a:pt x="1988" y="75"/>
                </a:cubicBezTo>
                <a:cubicBezTo>
                  <a:pt x="1988" y="64"/>
                  <a:pt x="1985" y="51"/>
                  <a:pt x="1982" y="40"/>
                </a:cubicBezTo>
                <a:cubicBezTo>
                  <a:pt x="1979" y="26"/>
                  <a:pt x="1976" y="13"/>
                  <a:pt x="1972" y="0"/>
                </a:cubicBezTo>
                <a:cubicBezTo>
                  <a:pt x="1941" y="0"/>
                  <a:pt x="1941" y="0"/>
                  <a:pt x="1941" y="0"/>
                </a:cubicBezTo>
                <a:cubicBezTo>
                  <a:pt x="1945" y="11"/>
                  <a:pt x="1950" y="21"/>
                  <a:pt x="1955" y="31"/>
                </a:cubicBezTo>
                <a:cubicBezTo>
                  <a:pt x="1960" y="40"/>
                  <a:pt x="1965" y="49"/>
                  <a:pt x="1971" y="57"/>
                </a:cubicBezTo>
                <a:close/>
                <a:moveTo>
                  <a:pt x="1994" y="16"/>
                </a:moveTo>
                <a:cubicBezTo>
                  <a:pt x="1996" y="11"/>
                  <a:pt x="1997" y="5"/>
                  <a:pt x="1998" y="0"/>
                </a:cubicBezTo>
                <a:cubicBezTo>
                  <a:pt x="1986" y="0"/>
                  <a:pt x="1986" y="0"/>
                  <a:pt x="1986" y="0"/>
                </a:cubicBezTo>
                <a:cubicBezTo>
                  <a:pt x="1986" y="1"/>
                  <a:pt x="1986" y="2"/>
                  <a:pt x="1986" y="2"/>
                </a:cubicBezTo>
                <a:cubicBezTo>
                  <a:pt x="1987" y="5"/>
                  <a:pt x="1990" y="24"/>
                  <a:pt x="1994" y="16"/>
                </a:cubicBezTo>
                <a:close/>
                <a:moveTo>
                  <a:pt x="2012" y="762"/>
                </a:moveTo>
                <a:cubicBezTo>
                  <a:pt x="2018" y="754"/>
                  <a:pt x="2024" y="746"/>
                  <a:pt x="2029" y="737"/>
                </a:cubicBezTo>
                <a:cubicBezTo>
                  <a:pt x="2036" y="726"/>
                  <a:pt x="2042" y="714"/>
                  <a:pt x="2048" y="701"/>
                </a:cubicBezTo>
                <a:cubicBezTo>
                  <a:pt x="2053" y="689"/>
                  <a:pt x="2059" y="677"/>
                  <a:pt x="2057" y="662"/>
                </a:cubicBezTo>
                <a:cubicBezTo>
                  <a:pt x="2057" y="659"/>
                  <a:pt x="2056" y="655"/>
                  <a:pt x="2055" y="653"/>
                </a:cubicBezTo>
                <a:cubicBezTo>
                  <a:pt x="2052" y="650"/>
                  <a:pt x="2049" y="650"/>
                  <a:pt x="2046" y="651"/>
                </a:cubicBezTo>
                <a:cubicBezTo>
                  <a:pt x="2039" y="653"/>
                  <a:pt x="2035" y="659"/>
                  <a:pt x="2031" y="666"/>
                </a:cubicBezTo>
                <a:cubicBezTo>
                  <a:pt x="2026" y="673"/>
                  <a:pt x="2021" y="681"/>
                  <a:pt x="2018" y="690"/>
                </a:cubicBezTo>
                <a:cubicBezTo>
                  <a:pt x="2012" y="705"/>
                  <a:pt x="2008" y="720"/>
                  <a:pt x="2003" y="735"/>
                </a:cubicBezTo>
                <a:cubicBezTo>
                  <a:pt x="1999" y="750"/>
                  <a:pt x="1990" y="776"/>
                  <a:pt x="1994" y="780"/>
                </a:cubicBezTo>
                <a:cubicBezTo>
                  <a:pt x="1997" y="784"/>
                  <a:pt x="2007" y="769"/>
                  <a:pt x="2012" y="762"/>
                </a:cubicBezTo>
                <a:close/>
                <a:moveTo>
                  <a:pt x="1610" y="425"/>
                </a:moveTo>
                <a:cubicBezTo>
                  <a:pt x="1613" y="429"/>
                  <a:pt x="1623" y="413"/>
                  <a:pt x="1628" y="406"/>
                </a:cubicBezTo>
                <a:cubicBezTo>
                  <a:pt x="1634" y="398"/>
                  <a:pt x="1640" y="390"/>
                  <a:pt x="1645" y="382"/>
                </a:cubicBezTo>
                <a:cubicBezTo>
                  <a:pt x="1652" y="370"/>
                  <a:pt x="1658" y="358"/>
                  <a:pt x="1664" y="346"/>
                </a:cubicBezTo>
                <a:cubicBezTo>
                  <a:pt x="1669" y="333"/>
                  <a:pt x="1675" y="321"/>
                  <a:pt x="1673" y="306"/>
                </a:cubicBezTo>
                <a:cubicBezTo>
                  <a:pt x="1673" y="303"/>
                  <a:pt x="1672" y="300"/>
                  <a:pt x="1671" y="298"/>
                </a:cubicBezTo>
                <a:cubicBezTo>
                  <a:pt x="1668" y="295"/>
                  <a:pt x="1665" y="295"/>
                  <a:pt x="1662" y="295"/>
                </a:cubicBezTo>
                <a:cubicBezTo>
                  <a:pt x="1655" y="297"/>
                  <a:pt x="1651" y="303"/>
                  <a:pt x="1647" y="310"/>
                </a:cubicBezTo>
                <a:cubicBezTo>
                  <a:pt x="1642" y="318"/>
                  <a:pt x="1637" y="325"/>
                  <a:pt x="1634" y="334"/>
                </a:cubicBezTo>
                <a:cubicBezTo>
                  <a:pt x="1628" y="349"/>
                  <a:pt x="1624" y="364"/>
                  <a:pt x="1619" y="379"/>
                </a:cubicBezTo>
                <a:cubicBezTo>
                  <a:pt x="1615" y="394"/>
                  <a:pt x="1606" y="420"/>
                  <a:pt x="1610" y="425"/>
                </a:cubicBezTo>
                <a:close/>
                <a:moveTo>
                  <a:pt x="1997" y="580"/>
                </a:moveTo>
                <a:cubicBezTo>
                  <a:pt x="1992" y="577"/>
                  <a:pt x="1985" y="579"/>
                  <a:pt x="1981" y="584"/>
                </a:cubicBezTo>
                <a:cubicBezTo>
                  <a:pt x="1977" y="589"/>
                  <a:pt x="1975" y="596"/>
                  <a:pt x="1974" y="603"/>
                </a:cubicBezTo>
                <a:cubicBezTo>
                  <a:pt x="1975" y="629"/>
                  <a:pt x="1978" y="653"/>
                  <a:pt x="1981" y="678"/>
                </a:cubicBezTo>
                <a:cubicBezTo>
                  <a:pt x="1983" y="688"/>
                  <a:pt x="1984" y="698"/>
                  <a:pt x="1986" y="708"/>
                </a:cubicBezTo>
                <a:cubicBezTo>
                  <a:pt x="1987" y="711"/>
                  <a:pt x="1990" y="729"/>
                  <a:pt x="1994" y="721"/>
                </a:cubicBezTo>
                <a:cubicBezTo>
                  <a:pt x="1996" y="717"/>
                  <a:pt x="1997" y="710"/>
                  <a:pt x="1998" y="705"/>
                </a:cubicBezTo>
                <a:cubicBezTo>
                  <a:pt x="2000" y="695"/>
                  <a:pt x="2001" y="685"/>
                  <a:pt x="2002" y="675"/>
                </a:cubicBezTo>
                <a:cubicBezTo>
                  <a:pt x="2005" y="658"/>
                  <a:pt x="2006" y="641"/>
                  <a:pt x="2007" y="624"/>
                </a:cubicBezTo>
                <a:cubicBezTo>
                  <a:pt x="2008" y="610"/>
                  <a:pt x="2009" y="587"/>
                  <a:pt x="1997" y="580"/>
                </a:cubicBezTo>
                <a:close/>
                <a:moveTo>
                  <a:pt x="1923" y="58"/>
                </a:moveTo>
                <a:cubicBezTo>
                  <a:pt x="1934" y="87"/>
                  <a:pt x="1954" y="107"/>
                  <a:pt x="1974" y="124"/>
                </a:cubicBezTo>
                <a:cubicBezTo>
                  <a:pt x="1976" y="125"/>
                  <a:pt x="1978" y="127"/>
                  <a:pt x="1980" y="127"/>
                </a:cubicBezTo>
                <a:cubicBezTo>
                  <a:pt x="1981" y="128"/>
                  <a:pt x="1982" y="128"/>
                  <a:pt x="1982" y="128"/>
                </a:cubicBezTo>
                <a:cubicBezTo>
                  <a:pt x="1984" y="127"/>
                  <a:pt x="1985" y="127"/>
                  <a:pt x="1986" y="125"/>
                </a:cubicBezTo>
                <a:cubicBezTo>
                  <a:pt x="1990" y="121"/>
                  <a:pt x="1984" y="107"/>
                  <a:pt x="1983" y="102"/>
                </a:cubicBezTo>
                <a:cubicBezTo>
                  <a:pt x="1979" y="94"/>
                  <a:pt x="1975" y="86"/>
                  <a:pt x="1971" y="78"/>
                </a:cubicBezTo>
                <a:cubicBezTo>
                  <a:pt x="1965" y="65"/>
                  <a:pt x="1958" y="52"/>
                  <a:pt x="1949" y="40"/>
                </a:cubicBezTo>
                <a:cubicBezTo>
                  <a:pt x="1946" y="35"/>
                  <a:pt x="1942" y="31"/>
                  <a:pt x="1937" y="29"/>
                </a:cubicBezTo>
                <a:cubicBezTo>
                  <a:pt x="1932" y="27"/>
                  <a:pt x="1926" y="29"/>
                  <a:pt x="1923" y="34"/>
                </a:cubicBezTo>
                <a:cubicBezTo>
                  <a:pt x="1921" y="37"/>
                  <a:pt x="1920" y="42"/>
                  <a:pt x="1921" y="46"/>
                </a:cubicBezTo>
                <a:cubicBezTo>
                  <a:pt x="1921" y="50"/>
                  <a:pt x="1922" y="54"/>
                  <a:pt x="1923" y="58"/>
                </a:cubicBezTo>
                <a:close/>
                <a:moveTo>
                  <a:pt x="1923" y="763"/>
                </a:moveTo>
                <a:cubicBezTo>
                  <a:pt x="1934" y="793"/>
                  <a:pt x="1954" y="812"/>
                  <a:pt x="1974" y="829"/>
                </a:cubicBezTo>
                <a:cubicBezTo>
                  <a:pt x="1976" y="831"/>
                  <a:pt x="1978" y="832"/>
                  <a:pt x="1980" y="833"/>
                </a:cubicBezTo>
                <a:cubicBezTo>
                  <a:pt x="1981" y="833"/>
                  <a:pt x="1982" y="833"/>
                  <a:pt x="1982" y="833"/>
                </a:cubicBezTo>
                <a:cubicBezTo>
                  <a:pt x="1984" y="833"/>
                  <a:pt x="1985" y="832"/>
                  <a:pt x="1986" y="831"/>
                </a:cubicBezTo>
                <a:cubicBezTo>
                  <a:pt x="1990" y="826"/>
                  <a:pt x="1984" y="813"/>
                  <a:pt x="1983" y="808"/>
                </a:cubicBezTo>
                <a:cubicBezTo>
                  <a:pt x="1979" y="800"/>
                  <a:pt x="1975" y="792"/>
                  <a:pt x="1971" y="784"/>
                </a:cubicBezTo>
                <a:cubicBezTo>
                  <a:pt x="1965" y="771"/>
                  <a:pt x="1958" y="757"/>
                  <a:pt x="1949" y="746"/>
                </a:cubicBezTo>
                <a:cubicBezTo>
                  <a:pt x="1946" y="741"/>
                  <a:pt x="1942" y="736"/>
                  <a:pt x="1937" y="734"/>
                </a:cubicBezTo>
                <a:cubicBezTo>
                  <a:pt x="1932" y="733"/>
                  <a:pt x="1926" y="734"/>
                  <a:pt x="1923" y="740"/>
                </a:cubicBezTo>
                <a:cubicBezTo>
                  <a:pt x="1921" y="743"/>
                  <a:pt x="1920" y="747"/>
                  <a:pt x="1921" y="751"/>
                </a:cubicBezTo>
                <a:cubicBezTo>
                  <a:pt x="1921" y="756"/>
                  <a:pt x="1922" y="759"/>
                  <a:pt x="1923" y="763"/>
                </a:cubicBezTo>
                <a:close/>
                <a:moveTo>
                  <a:pt x="1613" y="932"/>
                </a:moveTo>
                <a:cubicBezTo>
                  <a:pt x="1608" y="929"/>
                  <a:pt x="1601" y="931"/>
                  <a:pt x="1597" y="937"/>
                </a:cubicBezTo>
                <a:cubicBezTo>
                  <a:pt x="1593" y="942"/>
                  <a:pt x="1591" y="949"/>
                  <a:pt x="1590" y="956"/>
                </a:cubicBezTo>
                <a:cubicBezTo>
                  <a:pt x="1591" y="981"/>
                  <a:pt x="1594" y="1006"/>
                  <a:pt x="1597" y="1031"/>
                </a:cubicBezTo>
                <a:cubicBezTo>
                  <a:pt x="1599" y="1041"/>
                  <a:pt x="1600" y="1051"/>
                  <a:pt x="1602" y="1061"/>
                </a:cubicBezTo>
                <a:cubicBezTo>
                  <a:pt x="1603" y="1064"/>
                  <a:pt x="1606" y="1082"/>
                  <a:pt x="1610" y="1074"/>
                </a:cubicBezTo>
                <a:cubicBezTo>
                  <a:pt x="1612" y="1069"/>
                  <a:pt x="1613" y="1063"/>
                  <a:pt x="1614" y="1058"/>
                </a:cubicBezTo>
                <a:cubicBezTo>
                  <a:pt x="1616" y="1048"/>
                  <a:pt x="1617" y="1038"/>
                  <a:pt x="1618" y="1028"/>
                </a:cubicBezTo>
                <a:cubicBezTo>
                  <a:pt x="1621" y="1011"/>
                  <a:pt x="1622" y="994"/>
                  <a:pt x="1623" y="977"/>
                </a:cubicBezTo>
                <a:cubicBezTo>
                  <a:pt x="1624" y="963"/>
                  <a:pt x="1625" y="940"/>
                  <a:pt x="1613" y="932"/>
                </a:cubicBezTo>
                <a:close/>
                <a:moveTo>
                  <a:pt x="1610" y="1778"/>
                </a:moveTo>
                <a:cubicBezTo>
                  <a:pt x="1612" y="1773"/>
                  <a:pt x="1613" y="1767"/>
                  <a:pt x="1614" y="1762"/>
                </a:cubicBezTo>
                <a:cubicBezTo>
                  <a:pt x="1616" y="1752"/>
                  <a:pt x="1617" y="1742"/>
                  <a:pt x="1618" y="1731"/>
                </a:cubicBezTo>
                <a:cubicBezTo>
                  <a:pt x="1621" y="1715"/>
                  <a:pt x="1622" y="1698"/>
                  <a:pt x="1623" y="1680"/>
                </a:cubicBezTo>
                <a:cubicBezTo>
                  <a:pt x="1624" y="1666"/>
                  <a:pt x="1625" y="1643"/>
                  <a:pt x="1613" y="1636"/>
                </a:cubicBezTo>
                <a:cubicBezTo>
                  <a:pt x="1608" y="1633"/>
                  <a:pt x="1601" y="1635"/>
                  <a:pt x="1597" y="1640"/>
                </a:cubicBezTo>
                <a:cubicBezTo>
                  <a:pt x="1593" y="1645"/>
                  <a:pt x="1591" y="1653"/>
                  <a:pt x="1590" y="1660"/>
                </a:cubicBezTo>
                <a:cubicBezTo>
                  <a:pt x="1591" y="1685"/>
                  <a:pt x="1594" y="1710"/>
                  <a:pt x="1597" y="1735"/>
                </a:cubicBezTo>
                <a:cubicBezTo>
                  <a:pt x="1599" y="1745"/>
                  <a:pt x="1600" y="1755"/>
                  <a:pt x="1602" y="1764"/>
                </a:cubicBezTo>
                <a:cubicBezTo>
                  <a:pt x="1603" y="1767"/>
                  <a:pt x="1606" y="1786"/>
                  <a:pt x="1610" y="1778"/>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585" y="1751"/>
                </a:moveTo>
                <a:cubicBezTo>
                  <a:pt x="1581" y="1736"/>
                  <a:pt x="1575" y="1713"/>
                  <a:pt x="1561" y="1708"/>
                </a:cubicBezTo>
                <a:cubicBezTo>
                  <a:pt x="1557" y="1706"/>
                  <a:pt x="1552" y="1707"/>
                  <a:pt x="1549" y="1712"/>
                </a:cubicBezTo>
                <a:cubicBezTo>
                  <a:pt x="1545" y="1717"/>
                  <a:pt x="1545" y="1726"/>
                  <a:pt x="1547" y="1733"/>
                </a:cubicBezTo>
                <a:cubicBezTo>
                  <a:pt x="1553" y="1754"/>
                  <a:pt x="1561" y="1774"/>
                  <a:pt x="1571" y="1793"/>
                </a:cubicBezTo>
                <a:cubicBezTo>
                  <a:pt x="1576" y="1802"/>
                  <a:pt x="1581" y="1811"/>
                  <a:pt x="1587" y="1819"/>
                </a:cubicBezTo>
                <a:cubicBezTo>
                  <a:pt x="1590" y="1823"/>
                  <a:pt x="1604" y="1848"/>
                  <a:pt x="1604" y="1838"/>
                </a:cubicBezTo>
                <a:cubicBezTo>
                  <a:pt x="1604" y="1826"/>
                  <a:pt x="1601" y="1813"/>
                  <a:pt x="1598" y="1802"/>
                </a:cubicBezTo>
                <a:cubicBezTo>
                  <a:pt x="1595" y="1784"/>
                  <a:pt x="1590" y="1767"/>
                  <a:pt x="1585" y="1751"/>
                </a:cubicBezTo>
                <a:close/>
                <a:moveTo>
                  <a:pt x="1587" y="1840"/>
                </a:moveTo>
                <a:cubicBezTo>
                  <a:pt x="1581" y="1827"/>
                  <a:pt x="1574" y="1814"/>
                  <a:pt x="1565" y="1802"/>
                </a:cubicBezTo>
                <a:cubicBezTo>
                  <a:pt x="1562" y="1797"/>
                  <a:pt x="1558" y="1793"/>
                  <a:pt x="1553" y="1791"/>
                </a:cubicBezTo>
                <a:cubicBezTo>
                  <a:pt x="1548" y="1789"/>
                  <a:pt x="1542" y="1791"/>
                  <a:pt x="1539" y="1796"/>
                </a:cubicBezTo>
                <a:cubicBezTo>
                  <a:pt x="1537" y="1799"/>
                  <a:pt x="1536" y="1804"/>
                  <a:pt x="1537" y="1808"/>
                </a:cubicBezTo>
                <a:cubicBezTo>
                  <a:pt x="1537" y="1812"/>
                  <a:pt x="1538" y="1816"/>
                  <a:pt x="1539" y="1820"/>
                </a:cubicBezTo>
                <a:cubicBezTo>
                  <a:pt x="1550" y="1849"/>
                  <a:pt x="1570" y="1869"/>
                  <a:pt x="1590" y="1886"/>
                </a:cubicBezTo>
                <a:cubicBezTo>
                  <a:pt x="1592" y="1887"/>
                  <a:pt x="1594" y="1889"/>
                  <a:pt x="1596" y="1889"/>
                </a:cubicBezTo>
                <a:cubicBezTo>
                  <a:pt x="1597" y="1890"/>
                  <a:pt x="1598" y="1890"/>
                  <a:pt x="1599" y="1890"/>
                </a:cubicBezTo>
                <a:cubicBezTo>
                  <a:pt x="1600" y="1889"/>
                  <a:pt x="1601" y="1889"/>
                  <a:pt x="1602" y="1888"/>
                </a:cubicBezTo>
                <a:cubicBezTo>
                  <a:pt x="1606" y="1883"/>
                  <a:pt x="1600" y="1869"/>
                  <a:pt x="1599" y="1865"/>
                </a:cubicBezTo>
                <a:cubicBezTo>
                  <a:pt x="1595" y="1856"/>
                  <a:pt x="1591" y="1848"/>
                  <a:pt x="1587" y="1840"/>
                </a:cubicBezTo>
                <a:close/>
                <a:moveTo>
                  <a:pt x="1678" y="1794"/>
                </a:moveTo>
                <a:cubicBezTo>
                  <a:pt x="1678" y="1794"/>
                  <a:pt x="1677" y="1794"/>
                  <a:pt x="1677" y="1794"/>
                </a:cubicBezTo>
                <a:cubicBezTo>
                  <a:pt x="1675" y="1792"/>
                  <a:pt x="1672" y="1793"/>
                  <a:pt x="1669" y="1794"/>
                </a:cubicBezTo>
                <a:cubicBezTo>
                  <a:pt x="1656" y="1799"/>
                  <a:pt x="1645" y="1813"/>
                  <a:pt x="1636" y="1827"/>
                </a:cubicBezTo>
                <a:cubicBezTo>
                  <a:pt x="1624" y="1844"/>
                  <a:pt x="1609" y="1880"/>
                  <a:pt x="1612" y="1886"/>
                </a:cubicBezTo>
                <a:cubicBezTo>
                  <a:pt x="1615" y="1892"/>
                  <a:pt x="1653" y="1868"/>
                  <a:pt x="1668" y="1847"/>
                </a:cubicBezTo>
                <a:cubicBezTo>
                  <a:pt x="1676" y="1836"/>
                  <a:pt x="1691" y="1814"/>
                  <a:pt x="1682" y="1799"/>
                </a:cubicBezTo>
                <a:cubicBezTo>
                  <a:pt x="1681" y="1797"/>
                  <a:pt x="1680" y="1795"/>
                  <a:pt x="1678" y="1794"/>
                </a:cubicBezTo>
                <a:close/>
                <a:moveTo>
                  <a:pt x="1678" y="382"/>
                </a:moveTo>
                <a:cubicBezTo>
                  <a:pt x="1678" y="382"/>
                  <a:pt x="1677" y="382"/>
                  <a:pt x="1677" y="381"/>
                </a:cubicBezTo>
                <a:cubicBezTo>
                  <a:pt x="1675" y="380"/>
                  <a:pt x="1672" y="380"/>
                  <a:pt x="1669" y="381"/>
                </a:cubicBezTo>
                <a:cubicBezTo>
                  <a:pt x="1656" y="387"/>
                  <a:pt x="1645" y="401"/>
                  <a:pt x="1636" y="415"/>
                </a:cubicBezTo>
                <a:cubicBezTo>
                  <a:pt x="1624" y="432"/>
                  <a:pt x="1609" y="468"/>
                  <a:pt x="1612" y="474"/>
                </a:cubicBezTo>
                <a:cubicBezTo>
                  <a:pt x="1615" y="480"/>
                  <a:pt x="1653" y="455"/>
                  <a:pt x="1668" y="435"/>
                </a:cubicBezTo>
                <a:cubicBezTo>
                  <a:pt x="1676" y="424"/>
                  <a:pt x="1691" y="402"/>
                  <a:pt x="1682" y="386"/>
                </a:cubicBezTo>
                <a:cubicBezTo>
                  <a:pt x="1681" y="385"/>
                  <a:pt x="1680" y="383"/>
                  <a:pt x="1678" y="382"/>
                </a:cubicBezTo>
                <a:close/>
                <a:moveTo>
                  <a:pt x="1974" y="1535"/>
                </a:moveTo>
                <a:cubicBezTo>
                  <a:pt x="1976" y="1536"/>
                  <a:pt x="1978" y="1538"/>
                  <a:pt x="1980" y="1539"/>
                </a:cubicBezTo>
                <a:cubicBezTo>
                  <a:pt x="1981" y="1539"/>
                  <a:pt x="1982" y="1539"/>
                  <a:pt x="1982" y="1539"/>
                </a:cubicBezTo>
                <a:cubicBezTo>
                  <a:pt x="1984" y="1539"/>
                  <a:pt x="1985" y="1538"/>
                  <a:pt x="1986" y="1537"/>
                </a:cubicBezTo>
                <a:cubicBezTo>
                  <a:pt x="1990" y="1532"/>
                  <a:pt x="1984" y="1518"/>
                  <a:pt x="1983" y="1514"/>
                </a:cubicBezTo>
                <a:cubicBezTo>
                  <a:pt x="1979" y="1505"/>
                  <a:pt x="1975" y="1497"/>
                  <a:pt x="1971" y="1490"/>
                </a:cubicBezTo>
                <a:cubicBezTo>
                  <a:pt x="1965" y="1476"/>
                  <a:pt x="1958" y="1463"/>
                  <a:pt x="1949" y="1451"/>
                </a:cubicBezTo>
                <a:cubicBezTo>
                  <a:pt x="1946" y="1446"/>
                  <a:pt x="1942" y="1442"/>
                  <a:pt x="1937" y="1440"/>
                </a:cubicBezTo>
                <a:cubicBezTo>
                  <a:pt x="1932" y="1438"/>
                  <a:pt x="1926" y="1440"/>
                  <a:pt x="1923" y="1445"/>
                </a:cubicBezTo>
                <a:cubicBezTo>
                  <a:pt x="1921" y="1448"/>
                  <a:pt x="1920" y="1453"/>
                  <a:pt x="1921" y="1457"/>
                </a:cubicBezTo>
                <a:cubicBezTo>
                  <a:pt x="1921" y="1461"/>
                  <a:pt x="1922" y="1465"/>
                  <a:pt x="1923" y="1469"/>
                </a:cubicBezTo>
                <a:cubicBezTo>
                  <a:pt x="1934" y="1498"/>
                  <a:pt x="1954" y="1518"/>
                  <a:pt x="1974" y="1535"/>
                </a:cubicBezTo>
                <a:close/>
                <a:moveTo>
                  <a:pt x="1678" y="1091"/>
                </a:moveTo>
                <a:cubicBezTo>
                  <a:pt x="1678" y="1090"/>
                  <a:pt x="1677" y="1090"/>
                  <a:pt x="1677" y="1090"/>
                </a:cubicBezTo>
                <a:cubicBezTo>
                  <a:pt x="1675" y="1089"/>
                  <a:pt x="1672" y="1089"/>
                  <a:pt x="1669" y="1090"/>
                </a:cubicBezTo>
                <a:cubicBezTo>
                  <a:pt x="1656" y="1095"/>
                  <a:pt x="1645" y="1110"/>
                  <a:pt x="1636" y="1123"/>
                </a:cubicBezTo>
                <a:cubicBezTo>
                  <a:pt x="1624" y="1140"/>
                  <a:pt x="1609" y="1176"/>
                  <a:pt x="1612" y="1182"/>
                </a:cubicBezTo>
                <a:cubicBezTo>
                  <a:pt x="1615" y="1189"/>
                  <a:pt x="1653" y="1164"/>
                  <a:pt x="1668" y="1143"/>
                </a:cubicBezTo>
                <a:cubicBezTo>
                  <a:pt x="1676" y="1132"/>
                  <a:pt x="1691" y="1111"/>
                  <a:pt x="1682" y="1095"/>
                </a:cubicBezTo>
                <a:cubicBezTo>
                  <a:pt x="1681" y="1093"/>
                  <a:pt x="1680" y="1092"/>
                  <a:pt x="1678" y="1091"/>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2062" y="32"/>
                </a:moveTo>
                <a:cubicBezTo>
                  <a:pt x="2062" y="32"/>
                  <a:pt x="2061" y="32"/>
                  <a:pt x="2061" y="32"/>
                </a:cubicBezTo>
                <a:cubicBezTo>
                  <a:pt x="2059" y="30"/>
                  <a:pt x="2056" y="31"/>
                  <a:pt x="2053" y="32"/>
                </a:cubicBezTo>
                <a:cubicBezTo>
                  <a:pt x="2040" y="37"/>
                  <a:pt x="2029" y="51"/>
                  <a:pt x="2020" y="65"/>
                </a:cubicBezTo>
                <a:cubicBezTo>
                  <a:pt x="2008" y="82"/>
                  <a:pt x="1993" y="118"/>
                  <a:pt x="1996" y="124"/>
                </a:cubicBezTo>
                <a:cubicBezTo>
                  <a:pt x="1999" y="130"/>
                  <a:pt x="2037" y="105"/>
                  <a:pt x="2052" y="85"/>
                </a:cubicBezTo>
                <a:cubicBezTo>
                  <a:pt x="2060" y="74"/>
                  <a:pt x="2075" y="52"/>
                  <a:pt x="2066" y="36"/>
                </a:cubicBezTo>
                <a:cubicBezTo>
                  <a:pt x="2065" y="35"/>
                  <a:pt x="2064" y="33"/>
                  <a:pt x="2062" y="32"/>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057" y="2073"/>
                </a:moveTo>
                <a:cubicBezTo>
                  <a:pt x="2057" y="2070"/>
                  <a:pt x="2056" y="2067"/>
                  <a:pt x="2055" y="2064"/>
                </a:cubicBezTo>
                <a:cubicBezTo>
                  <a:pt x="2052" y="2062"/>
                  <a:pt x="2049" y="2061"/>
                  <a:pt x="2046" y="2062"/>
                </a:cubicBezTo>
                <a:cubicBezTo>
                  <a:pt x="2039" y="2064"/>
                  <a:pt x="2035" y="2070"/>
                  <a:pt x="2031" y="2077"/>
                </a:cubicBezTo>
                <a:cubicBezTo>
                  <a:pt x="2026" y="2085"/>
                  <a:pt x="2021" y="2092"/>
                  <a:pt x="2018" y="2101"/>
                </a:cubicBezTo>
                <a:cubicBezTo>
                  <a:pt x="2012" y="2116"/>
                  <a:pt x="2008" y="2131"/>
                  <a:pt x="2003" y="2146"/>
                </a:cubicBezTo>
                <a:cubicBezTo>
                  <a:pt x="2002" y="2150"/>
                  <a:pt x="2001" y="2154"/>
                  <a:pt x="1999" y="2158"/>
                </a:cubicBezTo>
                <a:cubicBezTo>
                  <a:pt x="2022" y="2158"/>
                  <a:pt x="2022" y="2158"/>
                  <a:pt x="2022" y="2158"/>
                </a:cubicBezTo>
                <a:cubicBezTo>
                  <a:pt x="2025" y="2155"/>
                  <a:pt x="2027" y="2152"/>
                  <a:pt x="2029" y="2149"/>
                </a:cubicBezTo>
                <a:cubicBezTo>
                  <a:pt x="2036" y="2137"/>
                  <a:pt x="2042" y="2125"/>
                  <a:pt x="2048" y="2112"/>
                </a:cubicBezTo>
                <a:cubicBezTo>
                  <a:pt x="2053" y="2100"/>
                  <a:pt x="2059" y="2088"/>
                  <a:pt x="2057" y="2073"/>
                </a:cubicBezTo>
                <a:close/>
                <a:moveTo>
                  <a:pt x="2062" y="738"/>
                </a:moveTo>
                <a:cubicBezTo>
                  <a:pt x="2062" y="738"/>
                  <a:pt x="2061" y="737"/>
                  <a:pt x="2061" y="737"/>
                </a:cubicBezTo>
                <a:cubicBezTo>
                  <a:pt x="2059" y="736"/>
                  <a:pt x="2056" y="736"/>
                  <a:pt x="2053" y="737"/>
                </a:cubicBezTo>
                <a:cubicBezTo>
                  <a:pt x="2040" y="742"/>
                  <a:pt x="2029" y="757"/>
                  <a:pt x="2020" y="770"/>
                </a:cubicBezTo>
                <a:cubicBezTo>
                  <a:pt x="2008" y="787"/>
                  <a:pt x="1993" y="823"/>
                  <a:pt x="1996" y="830"/>
                </a:cubicBezTo>
                <a:cubicBezTo>
                  <a:pt x="1999" y="836"/>
                  <a:pt x="2037" y="811"/>
                  <a:pt x="2052" y="791"/>
                </a:cubicBezTo>
                <a:cubicBezTo>
                  <a:pt x="2060" y="780"/>
                  <a:pt x="2075" y="758"/>
                  <a:pt x="2066" y="742"/>
                </a:cubicBezTo>
                <a:cubicBezTo>
                  <a:pt x="2065" y="740"/>
                  <a:pt x="2064" y="739"/>
                  <a:pt x="2062" y="738"/>
                </a:cubicBezTo>
                <a:close/>
                <a:moveTo>
                  <a:pt x="1937" y="2146"/>
                </a:moveTo>
                <a:cubicBezTo>
                  <a:pt x="1932" y="2144"/>
                  <a:pt x="1926" y="2145"/>
                  <a:pt x="1923" y="2151"/>
                </a:cubicBezTo>
                <a:cubicBezTo>
                  <a:pt x="1922" y="2153"/>
                  <a:pt x="1921" y="2156"/>
                  <a:pt x="1921" y="2158"/>
                </a:cubicBezTo>
                <a:cubicBezTo>
                  <a:pt x="1951" y="2158"/>
                  <a:pt x="1951" y="2158"/>
                  <a:pt x="1951" y="2158"/>
                </a:cubicBezTo>
                <a:cubicBezTo>
                  <a:pt x="1950" y="2158"/>
                  <a:pt x="1950" y="2157"/>
                  <a:pt x="1949" y="2157"/>
                </a:cubicBezTo>
                <a:cubicBezTo>
                  <a:pt x="1946" y="2152"/>
                  <a:pt x="1942" y="2147"/>
                  <a:pt x="1937" y="2146"/>
                </a:cubicBezTo>
                <a:close/>
                <a:moveTo>
                  <a:pt x="1969" y="2105"/>
                </a:moveTo>
                <a:cubicBezTo>
                  <a:pt x="1964" y="2091"/>
                  <a:pt x="1959" y="2067"/>
                  <a:pt x="1945" y="2063"/>
                </a:cubicBezTo>
                <a:cubicBezTo>
                  <a:pt x="1941" y="2061"/>
                  <a:pt x="1936" y="2062"/>
                  <a:pt x="1933" y="2067"/>
                </a:cubicBezTo>
                <a:cubicBezTo>
                  <a:pt x="1929" y="2072"/>
                  <a:pt x="1929" y="2080"/>
                  <a:pt x="1931" y="2087"/>
                </a:cubicBezTo>
                <a:cubicBezTo>
                  <a:pt x="1937" y="2108"/>
                  <a:pt x="1945" y="2129"/>
                  <a:pt x="1955" y="2147"/>
                </a:cubicBezTo>
                <a:cubicBezTo>
                  <a:pt x="1957" y="2151"/>
                  <a:pt x="1959" y="2155"/>
                  <a:pt x="1961" y="2158"/>
                </a:cubicBezTo>
                <a:cubicBezTo>
                  <a:pt x="1983" y="2158"/>
                  <a:pt x="1983" y="2158"/>
                  <a:pt x="1983" y="2158"/>
                </a:cubicBezTo>
                <a:cubicBezTo>
                  <a:pt x="1982" y="2158"/>
                  <a:pt x="1982" y="2157"/>
                  <a:pt x="1982" y="2156"/>
                </a:cubicBezTo>
                <a:cubicBezTo>
                  <a:pt x="1979" y="2139"/>
                  <a:pt x="1974" y="2122"/>
                  <a:pt x="1969" y="2105"/>
                </a:cubicBezTo>
                <a:close/>
                <a:moveTo>
                  <a:pt x="2007" y="2035"/>
                </a:moveTo>
                <a:cubicBezTo>
                  <a:pt x="2008" y="2021"/>
                  <a:pt x="2009" y="1998"/>
                  <a:pt x="1997" y="1991"/>
                </a:cubicBezTo>
                <a:cubicBezTo>
                  <a:pt x="1992" y="1988"/>
                  <a:pt x="1985" y="1990"/>
                  <a:pt x="1981" y="1995"/>
                </a:cubicBezTo>
                <a:cubicBezTo>
                  <a:pt x="1977" y="2000"/>
                  <a:pt x="1975" y="2007"/>
                  <a:pt x="1974" y="2015"/>
                </a:cubicBezTo>
                <a:cubicBezTo>
                  <a:pt x="1975" y="2040"/>
                  <a:pt x="1978" y="2065"/>
                  <a:pt x="1981" y="2089"/>
                </a:cubicBezTo>
                <a:cubicBezTo>
                  <a:pt x="1983" y="2099"/>
                  <a:pt x="1984" y="2109"/>
                  <a:pt x="1986" y="2119"/>
                </a:cubicBezTo>
                <a:cubicBezTo>
                  <a:pt x="1987" y="2122"/>
                  <a:pt x="1990" y="2140"/>
                  <a:pt x="1994" y="2132"/>
                </a:cubicBezTo>
                <a:cubicBezTo>
                  <a:pt x="1996" y="2128"/>
                  <a:pt x="1997" y="2122"/>
                  <a:pt x="1998" y="2117"/>
                </a:cubicBezTo>
                <a:cubicBezTo>
                  <a:pt x="2000" y="2106"/>
                  <a:pt x="2001" y="2096"/>
                  <a:pt x="2002" y="2086"/>
                </a:cubicBezTo>
                <a:cubicBezTo>
                  <a:pt x="2005" y="2069"/>
                  <a:pt x="2006" y="2052"/>
                  <a:pt x="2007" y="2035"/>
                </a:cubicBezTo>
                <a:close/>
                <a:moveTo>
                  <a:pt x="2062" y="2149"/>
                </a:moveTo>
                <a:cubicBezTo>
                  <a:pt x="2062" y="2149"/>
                  <a:pt x="2061" y="2148"/>
                  <a:pt x="2061" y="2148"/>
                </a:cubicBezTo>
                <a:cubicBezTo>
                  <a:pt x="2059" y="2147"/>
                  <a:pt x="2056" y="2147"/>
                  <a:pt x="2053" y="2148"/>
                </a:cubicBezTo>
                <a:cubicBezTo>
                  <a:pt x="2048" y="2150"/>
                  <a:pt x="2043" y="2154"/>
                  <a:pt x="2038" y="2158"/>
                </a:cubicBezTo>
                <a:cubicBezTo>
                  <a:pt x="2068" y="2158"/>
                  <a:pt x="2068" y="2158"/>
                  <a:pt x="2068" y="2158"/>
                </a:cubicBezTo>
                <a:cubicBezTo>
                  <a:pt x="2067" y="2157"/>
                  <a:pt x="2067" y="2155"/>
                  <a:pt x="2066" y="2153"/>
                </a:cubicBezTo>
                <a:cubicBezTo>
                  <a:pt x="2065" y="2151"/>
                  <a:pt x="2064" y="2150"/>
                  <a:pt x="2062" y="2149"/>
                </a:cubicBezTo>
                <a:close/>
                <a:moveTo>
                  <a:pt x="2062" y="1443"/>
                </a:moveTo>
                <a:cubicBezTo>
                  <a:pt x="2062" y="1443"/>
                  <a:pt x="2061" y="1443"/>
                  <a:pt x="2061" y="1443"/>
                </a:cubicBezTo>
                <a:cubicBezTo>
                  <a:pt x="2059" y="1441"/>
                  <a:pt x="2056" y="1442"/>
                  <a:pt x="2053" y="1443"/>
                </a:cubicBezTo>
                <a:cubicBezTo>
                  <a:pt x="2040" y="1448"/>
                  <a:pt x="2029" y="1463"/>
                  <a:pt x="2020" y="1476"/>
                </a:cubicBezTo>
                <a:cubicBezTo>
                  <a:pt x="2008" y="1493"/>
                  <a:pt x="1993" y="1529"/>
                  <a:pt x="1996" y="1535"/>
                </a:cubicBezTo>
                <a:cubicBezTo>
                  <a:pt x="1999" y="1542"/>
                  <a:pt x="2037" y="1517"/>
                  <a:pt x="2052" y="1496"/>
                </a:cubicBezTo>
                <a:cubicBezTo>
                  <a:pt x="2060" y="1485"/>
                  <a:pt x="2075" y="1463"/>
                  <a:pt x="2066" y="1448"/>
                </a:cubicBezTo>
                <a:cubicBezTo>
                  <a:pt x="2065" y="1446"/>
                  <a:pt x="2064" y="1444"/>
                  <a:pt x="2062" y="1443"/>
                </a:cubicBezTo>
                <a:close/>
                <a:moveTo>
                  <a:pt x="1628" y="1818"/>
                </a:moveTo>
                <a:cubicBezTo>
                  <a:pt x="1634" y="1810"/>
                  <a:pt x="1640" y="1802"/>
                  <a:pt x="1645" y="1794"/>
                </a:cubicBezTo>
                <a:cubicBezTo>
                  <a:pt x="1652" y="1782"/>
                  <a:pt x="1658" y="1770"/>
                  <a:pt x="1664" y="1758"/>
                </a:cubicBezTo>
                <a:cubicBezTo>
                  <a:pt x="1669" y="1745"/>
                  <a:pt x="1675" y="1733"/>
                  <a:pt x="1673" y="1718"/>
                </a:cubicBezTo>
                <a:cubicBezTo>
                  <a:pt x="1673" y="1715"/>
                  <a:pt x="1672" y="1712"/>
                  <a:pt x="1671" y="1710"/>
                </a:cubicBezTo>
                <a:cubicBezTo>
                  <a:pt x="1668" y="1707"/>
                  <a:pt x="1665" y="1707"/>
                  <a:pt x="1662" y="1708"/>
                </a:cubicBezTo>
                <a:cubicBezTo>
                  <a:pt x="1655" y="1710"/>
                  <a:pt x="1651" y="1716"/>
                  <a:pt x="1647" y="1722"/>
                </a:cubicBezTo>
                <a:cubicBezTo>
                  <a:pt x="1642" y="1730"/>
                  <a:pt x="1637" y="1738"/>
                  <a:pt x="1634" y="1746"/>
                </a:cubicBezTo>
                <a:cubicBezTo>
                  <a:pt x="1628" y="1761"/>
                  <a:pt x="1624" y="1776"/>
                  <a:pt x="1619" y="1792"/>
                </a:cubicBezTo>
                <a:cubicBezTo>
                  <a:pt x="1615" y="1806"/>
                  <a:pt x="1606" y="1833"/>
                  <a:pt x="1610" y="1837"/>
                </a:cubicBezTo>
                <a:cubicBezTo>
                  <a:pt x="1613" y="1841"/>
                  <a:pt x="1623" y="1826"/>
                  <a:pt x="1628"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38" y="1535"/>
                </a:moveTo>
                <a:cubicBezTo>
                  <a:pt x="440" y="1536"/>
                  <a:pt x="442" y="1538"/>
                  <a:pt x="444" y="1539"/>
                </a:cubicBezTo>
                <a:cubicBezTo>
                  <a:pt x="445" y="1539"/>
                  <a:pt x="446" y="1539"/>
                  <a:pt x="447" y="1539"/>
                </a:cubicBezTo>
                <a:cubicBezTo>
                  <a:pt x="448" y="1539"/>
                  <a:pt x="449" y="1538"/>
                  <a:pt x="450" y="1537"/>
                </a:cubicBezTo>
                <a:cubicBezTo>
                  <a:pt x="454" y="1532"/>
                  <a:pt x="448" y="1518"/>
                  <a:pt x="447" y="1514"/>
                </a:cubicBezTo>
                <a:cubicBezTo>
                  <a:pt x="443" y="1505"/>
                  <a:pt x="439" y="1497"/>
                  <a:pt x="435" y="1490"/>
                </a:cubicBezTo>
                <a:cubicBezTo>
                  <a:pt x="429" y="1476"/>
                  <a:pt x="422" y="1463"/>
                  <a:pt x="413" y="1451"/>
                </a:cubicBezTo>
                <a:cubicBezTo>
                  <a:pt x="410" y="1446"/>
                  <a:pt x="406" y="1442"/>
                  <a:pt x="401" y="1440"/>
                </a:cubicBezTo>
                <a:cubicBezTo>
                  <a:pt x="396" y="1438"/>
                  <a:pt x="390" y="1440"/>
                  <a:pt x="387" y="1445"/>
                </a:cubicBezTo>
                <a:cubicBezTo>
                  <a:pt x="385" y="1448"/>
                  <a:pt x="384" y="1453"/>
                  <a:pt x="385" y="1457"/>
                </a:cubicBezTo>
                <a:cubicBezTo>
                  <a:pt x="385" y="1461"/>
                  <a:pt x="386" y="1465"/>
                  <a:pt x="387" y="1469"/>
                </a:cubicBezTo>
                <a:cubicBezTo>
                  <a:pt x="398" y="1498"/>
                  <a:pt x="418" y="1518"/>
                  <a:pt x="438" y="1535"/>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401" y="2146"/>
                </a:moveTo>
                <a:cubicBezTo>
                  <a:pt x="396" y="2144"/>
                  <a:pt x="390" y="2145"/>
                  <a:pt x="387" y="2151"/>
                </a:cubicBezTo>
                <a:cubicBezTo>
                  <a:pt x="386" y="2153"/>
                  <a:pt x="385" y="2156"/>
                  <a:pt x="385" y="2158"/>
                </a:cubicBezTo>
                <a:cubicBezTo>
                  <a:pt x="415" y="2158"/>
                  <a:pt x="415" y="2158"/>
                  <a:pt x="415" y="2158"/>
                </a:cubicBezTo>
                <a:cubicBezTo>
                  <a:pt x="414" y="2158"/>
                  <a:pt x="414" y="2157"/>
                  <a:pt x="413" y="2157"/>
                </a:cubicBezTo>
                <a:cubicBezTo>
                  <a:pt x="410" y="2152"/>
                  <a:pt x="406" y="2147"/>
                  <a:pt x="401" y="2146"/>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842" y="1778"/>
                </a:moveTo>
                <a:cubicBezTo>
                  <a:pt x="844" y="1773"/>
                  <a:pt x="845" y="1767"/>
                  <a:pt x="846" y="1762"/>
                </a:cubicBezTo>
                <a:cubicBezTo>
                  <a:pt x="848" y="1752"/>
                  <a:pt x="849" y="1742"/>
                  <a:pt x="850" y="1731"/>
                </a:cubicBezTo>
                <a:cubicBezTo>
                  <a:pt x="853" y="1715"/>
                  <a:pt x="854" y="1698"/>
                  <a:pt x="855" y="1680"/>
                </a:cubicBezTo>
                <a:cubicBezTo>
                  <a:pt x="856" y="1666"/>
                  <a:pt x="857" y="1643"/>
                  <a:pt x="845" y="1636"/>
                </a:cubicBezTo>
                <a:cubicBezTo>
                  <a:pt x="840" y="1633"/>
                  <a:pt x="833" y="1635"/>
                  <a:pt x="829" y="1640"/>
                </a:cubicBezTo>
                <a:cubicBezTo>
                  <a:pt x="825" y="1645"/>
                  <a:pt x="823" y="1653"/>
                  <a:pt x="822" y="1660"/>
                </a:cubicBezTo>
                <a:cubicBezTo>
                  <a:pt x="823" y="1685"/>
                  <a:pt x="826" y="1710"/>
                  <a:pt x="829" y="1735"/>
                </a:cubicBezTo>
                <a:cubicBezTo>
                  <a:pt x="831" y="1745"/>
                  <a:pt x="832" y="1755"/>
                  <a:pt x="834" y="1764"/>
                </a:cubicBezTo>
                <a:cubicBezTo>
                  <a:pt x="835" y="1767"/>
                  <a:pt x="838" y="1786"/>
                  <a:pt x="842" y="1778"/>
                </a:cubicBezTo>
                <a:close/>
                <a:moveTo>
                  <a:pt x="860" y="1818"/>
                </a:moveTo>
                <a:cubicBezTo>
                  <a:pt x="866" y="1810"/>
                  <a:pt x="872" y="1802"/>
                  <a:pt x="877" y="1794"/>
                </a:cubicBezTo>
                <a:cubicBezTo>
                  <a:pt x="884" y="1782"/>
                  <a:pt x="890" y="1770"/>
                  <a:pt x="896" y="1758"/>
                </a:cubicBezTo>
                <a:cubicBezTo>
                  <a:pt x="901" y="1745"/>
                  <a:pt x="907" y="1733"/>
                  <a:pt x="905" y="1718"/>
                </a:cubicBezTo>
                <a:cubicBezTo>
                  <a:pt x="905" y="1715"/>
                  <a:pt x="904" y="1712"/>
                  <a:pt x="903" y="1710"/>
                </a:cubicBezTo>
                <a:cubicBezTo>
                  <a:pt x="900" y="1707"/>
                  <a:pt x="897" y="1707"/>
                  <a:pt x="894" y="1708"/>
                </a:cubicBezTo>
                <a:cubicBezTo>
                  <a:pt x="887" y="1710"/>
                  <a:pt x="883" y="1716"/>
                  <a:pt x="879" y="1722"/>
                </a:cubicBezTo>
                <a:cubicBezTo>
                  <a:pt x="874" y="1730"/>
                  <a:pt x="869" y="1738"/>
                  <a:pt x="866" y="1746"/>
                </a:cubicBezTo>
                <a:cubicBezTo>
                  <a:pt x="860" y="1761"/>
                  <a:pt x="856" y="1776"/>
                  <a:pt x="851" y="1792"/>
                </a:cubicBezTo>
                <a:cubicBezTo>
                  <a:pt x="847" y="1806"/>
                  <a:pt x="838" y="1833"/>
                  <a:pt x="842" y="1837"/>
                </a:cubicBezTo>
                <a:cubicBezTo>
                  <a:pt x="845" y="1841"/>
                  <a:pt x="855" y="1826"/>
                  <a:pt x="860" y="1818"/>
                </a:cubicBezTo>
                <a:close/>
                <a:moveTo>
                  <a:pt x="817" y="1751"/>
                </a:moveTo>
                <a:cubicBezTo>
                  <a:pt x="813" y="1736"/>
                  <a:pt x="807" y="1713"/>
                  <a:pt x="793" y="1708"/>
                </a:cubicBezTo>
                <a:cubicBezTo>
                  <a:pt x="789" y="1706"/>
                  <a:pt x="784" y="1707"/>
                  <a:pt x="781" y="1712"/>
                </a:cubicBezTo>
                <a:cubicBezTo>
                  <a:pt x="777" y="1717"/>
                  <a:pt x="777" y="1726"/>
                  <a:pt x="779" y="1733"/>
                </a:cubicBezTo>
                <a:cubicBezTo>
                  <a:pt x="785" y="1754"/>
                  <a:pt x="793" y="1774"/>
                  <a:pt x="803" y="1793"/>
                </a:cubicBezTo>
                <a:cubicBezTo>
                  <a:pt x="808" y="1802"/>
                  <a:pt x="814" y="1811"/>
                  <a:pt x="819" y="1819"/>
                </a:cubicBezTo>
                <a:cubicBezTo>
                  <a:pt x="822" y="1823"/>
                  <a:pt x="836" y="1848"/>
                  <a:pt x="836" y="1838"/>
                </a:cubicBezTo>
                <a:cubicBezTo>
                  <a:pt x="836" y="1826"/>
                  <a:pt x="833" y="1813"/>
                  <a:pt x="830" y="1802"/>
                </a:cubicBezTo>
                <a:cubicBezTo>
                  <a:pt x="827" y="1784"/>
                  <a:pt x="822" y="1767"/>
                  <a:pt x="817" y="1751"/>
                </a:cubicBezTo>
                <a:close/>
                <a:moveTo>
                  <a:pt x="910" y="1091"/>
                </a:moveTo>
                <a:cubicBezTo>
                  <a:pt x="910" y="1090"/>
                  <a:pt x="909" y="1090"/>
                  <a:pt x="909" y="1090"/>
                </a:cubicBezTo>
                <a:cubicBezTo>
                  <a:pt x="907" y="1089"/>
                  <a:pt x="904" y="1089"/>
                  <a:pt x="901" y="1090"/>
                </a:cubicBezTo>
                <a:cubicBezTo>
                  <a:pt x="888" y="1095"/>
                  <a:pt x="877" y="1110"/>
                  <a:pt x="868" y="1123"/>
                </a:cubicBezTo>
                <a:cubicBezTo>
                  <a:pt x="857" y="1140"/>
                  <a:pt x="841" y="1176"/>
                  <a:pt x="844" y="1182"/>
                </a:cubicBezTo>
                <a:cubicBezTo>
                  <a:pt x="847" y="1189"/>
                  <a:pt x="885" y="1164"/>
                  <a:pt x="900" y="1143"/>
                </a:cubicBezTo>
                <a:cubicBezTo>
                  <a:pt x="908" y="1132"/>
                  <a:pt x="923" y="1111"/>
                  <a:pt x="914" y="1095"/>
                </a:cubicBezTo>
                <a:cubicBezTo>
                  <a:pt x="913" y="1093"/>
                  <a:pt x="912" y="1092"/>
                  <a:pt x="910" y="1091"/>
                </a:cubicBezTo>
                <a:close/>
                <a:moveTo>
                  <a:pt x="910" y="1794"/>
                </a:moveTo>
                <a:cubicBezTo>
                  <a:pt x="910" y="1794"/>
                  <a:pt x="909" y="1794"/>
                  <a:pt x="909" y="1794"/>
                </a:cubicBezTo>
                <a:cubicBezTo>
                  <a:pt x="907" y="1792"/>
                  <a:pt x="904" y="1793"/>
                  <a:pt x="901" y="1794"/>
                </a:cubicBezTo>
                <a:cubicBezTo>
                  <a:pt x="888" y="1799"/>
                  <a:pt x="877" y="1813"/>
                  <a:pt x="868" y="1827"/>
                </a:cubicBezTo>
                <a:cubicBezTo>
                  <a:pt x="857" y="1844"/>
                  <a:pt x="841" y="1880"/>
                  <a:pt x="844" y="1886"/>
                </a:cubicBezTo>
                <a:cubicBezTo>
                  <a:pt x="847" y="1892"/>
                  <a:pt x="885" y="1868"/>
                  <a:pt x="900" y="1847"/>
                </a:cubicBezTo>
                <a:cubicBezTo>
                  <a:pt x="908" y="1836"/>
                  <a:pt x="923" y="1814"/>
                  <a:pt x="914" y="1799"/>
                </a:cubicBezTo>
                <a:cubicBezTo>
                  <a:pt x="913" y="1797"/>
                  <a:pt x="912" y="1795"/>
                  <a:pt x="910" y="1794"/>
                </a:cubicBezTo>
                <a:close/>
                <a:moveTo>
                  <a:pt x="910" y="382"/>
                </a:moveTo>
                <a:cubicBezTo>
                  <a:pt x="910" y="382"/>
                  <a:pt x="909" y="382"/>
                  <a:pt x="909" y="381"/>
                </a:cubicBezTo>
                <a:cubicBezTo>
                  <a:pt x="907" y="380"/>
                  <a:pt x="904" y="380"/>
                  <a:pt x="901" y="381"/>
                </a:cubicBezTo>
                <a:cubicBezTo>
                  <a:pt x="888" y="387"/>
                  <a:pt x="877" y="401"/>
                  <a:pt x="868" y="415"/>
                </a:cubicBezTo>
                <a:cubicBezTo>
                  <a:pt x="857" y="432"/>
                  <a:pt x="841" y="468"/>
                  <a:pt x="844" y="474"/>
                </a:cubicBezTo>
                <a:cubicBezTo>
                  <a:pt x="847" y="480"/>
                  <a:pt x="885" y="455"/>
                  <a:pt x="900" y="435"/>
                </a:cubicBezTo>
                <a:cubicBezTo>
                  <a:pt x="908" y="424"/>
                  <a:pt x="923" y="402"/>
                  <a:pt x="914" y="386"/>
                </a:cubicBezTo>
                <a:cubicBezTo>
                  <a:pt x="913" y="385"/>
                  <a:pt x="912" y="383"/>
                  <a:pt x="910" y="382"/>
                </a:cubicBezTo>
                <a:close/>
                <a:moveTo>
                  <a:pt x="819" y="1840"/>
                </a:moveTo>
                <a:cubicBezTo>
                  <a:pt x="813" y="1827"/>
                  <a:pt x="806" y="1814"/>
                  <a:pt x="797" y="1802"/>
                </a:cubicBezTo>
                <a:cubicBezTo>
                  <a:pt x="794" y="1797"/>
                  <a:pt x="790" y="1793"/>
                  <a:pt x="785" y="1791"/>
                </a:cubicBezTo>
                <a:cubicBezTo>
                  <a:pt x="780" y="1789"/>
                  <a:pt x="774" y="1791"/>
                  <a:pt x="771" y="1796"/>
                </a:cubicBezTo>
                <a:cubicBezTo>
                  <a:pt x="769" y="1799"/>
                  <a:pt x="768" y="1804"/>
                  <a:pt x="769" y="1808"/>
                </a:cubicBezTo>
                <a:cubicBezTo>
                  <a:pt x="769" y="1812"/>
                  <a:pt x="770" y="1816"/>
                  <a:pt x="771" y="1820"/>
                </a:cubicBezTo>
                <a:cubicBezTo>
                  <a:pt x="782" y="1849"/>
                  <a:pt x="802" y="1869"/>
                  <a:pt x="822" y="1886"/>
                </a:cubicBezTo>
                <a:cubicBezTo>
                  <a:pt x="824" y="1887"/>
                  <a:pt x="826" y="1889"/>
                  <a:pt x="828" y="1889"/>
                </a:cubicBezTo>
                <a:cubicBezTo>
                  <a:pt x="829" y="1890"/>
                  <a:pt x="830" y="1890"/>
                  <a:pt x="831" y="1890"/>
                </a:cubicBezTo>
                <a:cubicBezTo>
                  <a:pt x="832" y="1889"/>
                  <a:pt x="833" y="1889"/>
                  <a:pt x="834" y="1888"/>
                </a:cubicBezTo>
                <a:cubicBezTo>
                  <a:pt x="838" y="1883"/>
                  <a:pt x="832" y="1869"/>
                  <a:pt x="831" y="1865"/>
                </a:cubicBezTo>
                <a:cubicBezTo>
                  <a:pt x="827" y="1856"/>
                  <a:pt x="823" y="1848"/>
                  <a:pt x="819" y="1840"/>
                </a:cubicBezTo>
                <a:close/>
                <a:moveTo>
                  <a:pt x="526" y="1443"/>
                </a:moveTo>
                <a:cubicBezTo>
                  <a:pt x="526" y="1443"/>
                  <a:pt x="525" y="1443"/>
                  <a:pt x="525" y="1443"/>
                </a:cubicBezTo>
                <a:cubicBezTo>
                  <a:pt x="523" y="1441"/>
                  <a:pt x="520" y="1442"/>
                  <a:pt x="517" y="1443"/>
                </a:cubicBezTo>
                <a:cubicBezTo>
                  <a:pt x="504" y="1448"/>
                  <a:pt x="493" y="1463"/>
                  <a:pt x="484" y="1476"/>
                </a:cubicBezTo>
                <a:cubicBezTo>
                  <a:pt x="473" y="1493"/>
                  <a:pt x="457" y="1529"/>
                  <a:pt x="460" y="1535"/>
                </a:cubicBezTo>
                <a:cubicBezTo>
                  <a:pt x="463" y="1542"/>
                  <a:pt x="501" y="1517"/>
                  <a:pt x="516" y="1496"/>
                </a:cubicBezTo>
                <a:cubicBezTo>
                  <a:pt x="524" y="1485"/>
                  <a:pt x="539" y="1463"/>
                  <a:pt x="530" y="1448"/>
                </a:cubicBezTo>
                <a:cubicBezTo>
                  <a:pt x="529" y="1446"/>
                  <a:pt x="528" y="1444"/>
                  <a:pt x="526" y="1443"/>
                </a:cubicBezTo>
                <a:close/>
                <a:moveTo>
                  <a:pt x="521" y="2073"/>
                </a:moveTo>
                <a:cubicBezTo>
                  <a:pt x="521" y="2070"/>
                  <a:pt x="520" y="2067"/>
                  <a:pt x="519" y="2064"/>
                </a:cubicBezTo>
                <a:cubicBezTo>
                  <a:pt x="516" y="2062"/>
                  <a:pt x="513" y="2061"/>
                  <a:pt x="510" y="2062"/>
                </a:cubicBezTo>
                <a:cubicBezTo>
                  <a:pt x="503" y="2064"/>
                  <a:pt x="499" y="2070"/>
                  <a:pt x="495" y="2077"/>
                </a:cubicBezTo>
                <a:cubicBezTo>
                  <a:pt x="490" y="2085"/>
                  <a:pt x="485" y="2092"/>
                  <a:pt x="482" y="2101"/>
                </a:cubicBezTo>
                <a:cubicBezTo>
                  <a:pt x="476" y="2116"/>
                  <a:pt x="472" y="2131"/>
                  <a:pt x="467" y="2146"/>
                </a:cubicBezTo>
                <a:cubicBezTo>
                  <a:pt x="466" y="2150"/>
                  <a:pt x="465" y="2154"/>
                  <a:pt x="463" y="2158"/>
                </a:cubicBezTo>
                <a:cubicBezTo>
                  <a:pt x="486" y="2158"/>
                  <a:pt x="486" y="2158"/>
                  <a:pt x="486" y="2158"/>
                </a:cubicBezTo>
                <a:cubicBezTo>
                  <a:pt x="489" y="2155"/>
                  <a:pt x="491" y="2152"/>
                  <a:pt x="493" y="2149"/>
                </a:cubicBezTo>
                <a:cubicBezTo>
                  <a:pt x="500" y="2137"/>
                  <a:pt x="506" y="2125"/>
                  <a:pt x="512" y="2112"/>
                </a:cubicBezTo>
                <a:cubicBezTo>
                  <a:pt x="517" y="2100"/>
                  <a:pt x="523" y="2088"/>
                  <a:pt x="521" y="2073"/>
                </a:cubicBezTo>
                <a:close/>
                <a:moveTo>
                  <a:pt x="526" y="2149"/>
                </a:moveTo>
                <a:cubicBezTo>
                  <a:pt x="526" y="2149"/>
                  <a:pt x="525" y="2148"/>
                  <a:pt x="525" y="2148"/>
                </a:cubicBezTo>
                <a:cubicBezTo>
                  <a:pt x="523" y="2147"/>
                  <a:pt x="520" y="2147"/>
                  <a:pt x="517" y="2148"/>
                </a:cubicBezTo>
                <a:cubicBezTo>
                  <a:pt x="512" y="2150"/>
                  <a:pt x="507" y="2154"/>
                  <a:pt x="502" y="2158"/>
                </a:cubicBezTo>
                <a:cubicBezTo>
                  <a:pt x="532" y="2158"/>
                  <a:pt x="532" y="2158"/>
                  <a:pt x="532" y="2158"/>
                </a:cubicBezTo>
                <a:cubicBezTo>
                  <a:pt x="531" y="2157"/>
                  <a:pt x="531" y="2155"/>
                  <a:pt x="530" y="2153"/>
                </a:cubicBezTo>
                <a:cubicBezTo>
                  <a:pt x="529" y="2151"/>
                  <a:pt x="528" y="2150"/>
                  <a:pt x="526" y="2149"/>
                </a:cubicBezTo>
                <a:close/>
                <a:moveTo>
                  <a:pt x="471" y="2035"/>
                </a:moveTo>
                <a:cubicBezTo>
                  <a:pt x="472" y="2021"/>
                  <a:pt x="473" y="1998"/>
                  <a:pt x="461" y="1991"/>
                </a:cubicBezTo>
                <a:cubicBezTo>
                  <a:pt x="456" y="1988"/>
                  <a:pt x="449" y="1990"/>
                  <a:pt x="445" y="1995"/>
                </a:cubicBezTo>
                <a:cubicBezTo>
                  <a:pt x="441" y="2000"/>
                  <a:pt x="439" y="2007"/>
                  <a:pt x="438" y="2015"/>
                </a:cubicBezTo>
                <a:cubicBezTo>
                  <a:pt x="439" y="2040"/>
                  <a:pt x="442" y="2065"/>
                  <a:pt x="445" y="2089"/>
                </a:cubicBezTo>
                <a:cubicBezTo>
                  <a:pt x="447" y="2099"/>
                  <a:pt x="448" y="2109"/>
                  <a:pt x="450" y="2119"/>
                </a:cubicBezTo>
                <a:cubicBezTo>
                  <a:pt x="451" y="2122"/>
                  <a:pt x="454" y="2140"/>
                  <a:pt x="458" y="2132"/>
                </a:cubicBezTo>
                <a:cubicBezTo>
                  <a:pt x="460" y="2128"/>
                  <a:pt x="461" y="2122"/>
                  <a:pt x="462" y="2117"/>
                </a:cubicBezTo>
                <a:cubicBezTo>
                  <a:pt x="464" y="2106"/>
                  <a:pt x="465" y="2096"/>
                  <a:pt x="466" y="2086"/>
                </a:cubicBezTo>
                <a:cubicBezTo>
                  <a:pt x="469" y="2069"/>
                  <a:pt x="471" y="2052"/>
                  <a:pt x="471" y="2035"/>
                </a:cubicBezTo>
                <a:close/>
                <a:moveTo>
                  <a:pt x="526" y="738"/>
                </a:moveTo>
                <a:cubicBezTo>
                  <a:pt x="526" y="738"/>
                  <a:pt x="525" y="737"/>
                  <a:pt x="525" y="737"/>
                </a:cubicBezTo>
                <a:cubicBezTo>
                  <a:pt x="523" y="736"/>
                  <a:pt x="520" y="736"/>
                  <a:pt x="517" y="737"/>
                </a:cubicBezTo>
                <a:cubicBezTo>
                  <a:pt x="504" y="742"/>
                  <a:pt x="493" y="757"/>
                  <a:pt x="484" y="770"/>
                </a:cubicBezTo>
                <a:cubicBezTo>
                  <a:pt x="473" y="787"/>
                  <a:pt x="457" y="823"/>
                  <a:pt x="460" y="830"/>
                </a:cubicBezTo>
                <a:cubicBezTo>
                  <a:pt x="463" y="836"/>
                  <a:pt x="501" y="811"/>
                  <a:pt x="516" y="791"/>
                </a:cubicBezTo>
                <a:cubicBezTo>
                  <a:pt x="524" y="780"/>
                  <a:pt x="539" y="758"/>
                  <a:pt x="530" y="742"/>
                </a:cubicBezTo>
                <a:cubicBezTo>
                  <a:pt x="529" y="740"/>
                  <a:pt x="528" y="739"/>
                  <a:pt x="526" y="738"/>
                </a:cubicBezTo>
                <a:close/>
                <a:moveTo>
                  <a:pt x="526" y="32"/>
                </a:moveTo>
                <a:cubicBezTo>
                  <a:pt x="526" y="32"/>
                  <a:pt x="525" y="32"/>
                  <a:pt x="525" y="32"/>
                </a:cubicBezTo>
                <a:cubicBezTo>
                  <a:pt x="523" y="30"/>
                  <a:pt x="520" y="31"/>
                  <a:pt x="517" y="32"/>
                </a:cubicBezTo>
                <a:cubicBezTo>
                  <a:pt x="504" y="37"/>
                  <a:pt x="493" y="51"/>
                  <a:pt x="484" y="65"/>
                </a:cubicBezTo>
                <a:cubicBezTo>
                  <a:pt x="473" y="82"/>
                  <a:pt x="457" y="118"/>
                  <a:pt x="460" y="124"/>
                </a:cubicBezTo>
                <a:cubicBezTo>
                  <a:pt x="463" y="130"/>
                  <a:pt x="501" y="105"/>
                  <a:pt x="516" y="85"/>
                </a:cubicBezTo>
                <a:cubicBezTo>
                  <a:pt x="524" y="74"/>
                  <a:pt x="539" y="52"/>
                  <a:pt x="530" y="36"/>
                </a:cubicBezTo>
                <a:cubicBezTo>
                  <a:pt x="529" y="35"/>
                  <a:pt x="528" y="33"/>
                  <a:pt x="526" y="32"/>
                </a:cubicBezTo>
                <a:close/>
                <a:moveTo>
                  <a:pt x="433" y="2105"/>
                </a:moveTo>
                <a:cubicBezTo>
                  <a:pt x="429" y="2091"/>
                  <a:pt x="423" y="2067"/>
                  <a:pt x="409" y="2063"/>
                </a:cubicBezTo>
                <a:cubicBezTo>
                  <a:pt x="405" y="2061"/>
                  <a:pt x="400" y="2062"/>
                  <a:pt x="397" y="2067"/>
                </a:cubicBezTo>
                <a:cubicBezTo>
                  <a:pt x="393" y="2072"/>
                  <a:pt x="393" y="2080"/>
                  <a:pt x="395" y="2087"/>
                </a:cubicBezTo>
                <a:cubicBezTo>
                  <a:pt x="401" y="2108"/>
                  <a:pt x="409" y="2129"/>
                  <a:pt x="419" y="2147"/>
                </a:cubicBezTo>
                <a:cubicBezTo>
                  <a:pt x="421" y="2151"/>
                  <a:pt x="423" y="2155"/>
                  <a:pt x="426" y="2158"/>
                </a:cubicBezTo>
                <a:cubicBezTo>
                  <a:pt x="447" y="2158"/>
                  <a:pt x="447" y="2158"/>
                  <a:pt x="447" y="2158"/>
                </a:cubicBezTo>
                <a:cubicBezTo>
                  <a:pt x="447" y="2158"/>
                  <a:pt x="446" y="2157"/>
                  <a:pt x="446" y="2156"/>
                </a:cubicBezTo>
                <a:cubicBezTo>
                  <a:pt x="443" y="2139"/>
                  <a:pt x="438" y="2122"/>
                  <a:pt x="433" y="2105"/>
                </a:cubicBezTo>
                <a:close/>
              </a:path>
            </a:pathLst>
          </a:custGeom>
          <a:solidFill>
            <a:schemeClr val="accent1">
              <a:lumMod val="75000"/>
            </a:schemeClr>
          </a:solidFill>
          <a:ln>
            <a:noFill/>
          </a:ln>
        </p:spPr>
      </p:sp>
      <p:grpSp>
        <p:nvGrpSpPr>
          <p:cNvPr id="17" name="Group 16"/>
          <p:cNvGrpSpPr/>
          <p:nvPr/>
        </p:nvGrpSpPr>
        <p:grpSpPr>
          <a:xfrm>
            <a:off x="1838325" y="1262063"/>
            <a:ext cx="5486400" cy="4333875"/>
            <a:chOff x="1838325" y="1262063"/>
            <a:chExt cx="5486400" cy="4333875"/>
          </a:xfrm>
        </p:grpSpPr>
        <p:sp>
          <p:nvSpPr>
            <p:cNvPr id="16" name="Freeform 13"/>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6DB18D93-CCD7-4DB0-9D25-DA13EC197AAB}" type="datetimeFigureOut">
              <a:rPr lang="id-ID" smtClean="0"/>
              <a:t>18/01/2018</a:t>
            </a:fld>
            <a:endParaRPr lang="id-ID"/>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id-ID"/>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88828B2-F76B-4095-8998-9419B4C135EF}" type="slidenum">
              <a:rPr lang="id-ID" smtClean="0"/>
              <a:t>‹#›</a:t>
            </a:fld>
            <a:endParaRPr lang="id-ID"/>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bg2">
                    <a:lumMod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bg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49734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18D93-CCD7-4DB0-9D25-DA13EC197AAB}" type="datetimeFigureOut">
              <a:rPr lang="id-ID" smtClean="0"/>
              <a:t>18/01/2018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136787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18D93-CCD7-4DB0-9D25-DA13EC197AAB}" type="datetimeFigureOut">
              <a:rPr lang="id-ID" smtClean="0"/>
              <a:t>18/01/2018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158620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18D93-CCD7-4DB0-9D25-DA13EC197AAB}" type="datetimeFigureOut">
              <a:rPr lang="id-ID" smtClean="0"/>
              <a:t>18/01/2018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217765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Date Placeholder 1"/>
          <p:cNvSpPr>
            <a:spLocks noGrp="1"/>
          </p:cNvSpPr>
          <p:nvPr>
            <p:ph type="dt" sz="half" idx="10"/>
          </p:nvPr>
        </p:nvSpPr>
        <p:spPr/>
        <p:txBody>
          <a:bodyPr/>
          <a:lstStyle/>
          <a:p>
            <a:fld id="{6DB18D93-CCD7-4DB0-9D25-DA13EC197AAB}" type="datetimeFigureOut">
              <a:rPr lang="id-ID" smtClean="0"/>
              <a:t>18/01/2018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8828B2-F76B-4095-8998-9419B4C135EF}" type="slidenum">
              <a:rPr lang="id-ID" smtClean="0"/>
              <a:t>‹#›</a:t>
            </a:fld>
            <a:endParaRPr lang="id-ID"/>
          </a:p>
        </p:txBody>
      </p:sp>
    </p:spTree>
    <p:extLst>
      <p:ext uri="{BB962C8B-B14F-4D97-AF65-F5344CB8AC3E}">
        <p14:creationId xmlns:p14="http://schemas.microsoft.com/office/powerpoint/2010/main" val="1805142674"/>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7241250"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6DB18D93-CCD7-4DB0-9D25-DA13EC197AAB}" type="datetimeFigureOut">
              <a:rPr lang="id-ID" smtClean="0"/>
              <a:t>18/01/2018</a:t>
            </a:fld>
            <a:endParaRPr lang="id-ID"/>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id-ID"/>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88828B2-F76B-4095-8998-9419B4C135EF}" type="slidenum">
              <a:rPr lang="id-ID" smtClean="0"/>
              <a:t>‹#›</a:t>
            </a:fld>
            <a:endParaRPr lang="id-ID"/>
          </a:p>
        </p:txBody>
      </p:sp>
    </p:spTree>
    <p:extLst>
      <p:ext uri="{BB962C8B-B14F-4D97-AF65-F5344CB8AC3E}">
        <p14:creationId xmlns:p14="http://schemas.microsoft.com/office/powerpoint/2010/main" val="4240866348"/>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7241250"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6DB18D93-CCD7-4DB0-9D25-DA13EC197AAB}" type="datetimeFigureOut">
              <a:rPr lang="id-ID" smtClean="0"/>
              <a:t>18/01/2018</a:t>
            </a:fld>
            <a:endParaRPr lang="id-ID"/>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id-ID"/>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88828B2-F76B-4095-8998-9419B4C135EF}" type="slidenum">
              <a:rPr lang="id-ID" smtClean="0"/>
              <a:t>‹#›</a:t>
            </a:fld>
            <a:endParaRPr lang="id-ID"/>
          </a:p>
        </p:txBody>
      </p:sp>
    </p:spTree>
    <p:extLst>
      <p:ext uri="{BB962C8B-B14F-4D97-AF65-F5344CB8AC3E}">
        <p14:creationId xmlns:p14="http://schemas.microsoft.com/office/powerpoint/2010/main" val="176679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bg2">
                    <a:lumMod val="25000"/>
                  </a:schemeClr>
                </a:solidFill>
                <a:latin typeface="+mj-lt"/>
              </a:defRPr>
            </a:lvl1pPr>
          </a:lstStyle>
          <a:p>
            <a:fld id="{6DB18D93-CCD7-4DB0-9D25-DA13EC197AAB}" type="datetimeFigureOut">
              <a:rPr lang="id-ID" smtClean="0"/>
              <a:t>18/01/2018</a:t>
            </a:fld>
            <a:endParaRPr lang="id-ID"/>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bg2">
                    <a:lumMod val="25000"/>
                  </a:schemeClr>
                </a:solidFill>
                <a:latin typeface="+mj-lt"/>
              </a:defRPr>
            </a:lvl1pPr>
          </a:lstStyle>
          <a:p>
            <a:endParaRPr lang="id-ID"/>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bg2">
                    <a:lumMod val="25000"/>
                  </a:schemeClr>
                </a:solidFill>
                <a:latin typeface="+mj-lt"/>
              </a:defRPr>
            </a:lvl1pPr>
          </a:lstStyle>
          <a:p>
            <a:fld id="{B88828B2-F76B-4095-8998-9419B4C135EF}" type="slidenum">
              <a:rPr lang="id-ID" smtClean="0"/>
              <a:t>‹#›</a:t>
            </a:fld>
            <a:endParaRPr lang="id-ID"/>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1055859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9000"/>
        </a:lnSpc>
        <a:spcBef>
          <a:spcPct val="0"/>
        </a:spcBef>
        <a:buNone/>
        <a:defRPr sz="3800" kern="1200">
          <a:solidFill>
            <a:schemeClr val="bg2">
              <a:lumMod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4392488" cy="1728192"/>
          </a:xfrm>
        </p:spPr>
        <p:txBody>
          <a:bodyPr>
            <a:noAutofit/>
          </a:bodyPr>
          <a:lstStyle/>
          <a:p>
            <a:r>
              <a:rPr lang="id-ID" sz="4800" dirty="0"/>
              <a:t>PENGUATAN SISTEM INOVASI UNTUK DAYA SAING BANGSA</a:t>
            </a:r>
          </a:p>
        </p:txBody>
      </p:sp>
      <p:sp>
        <p:nvSpPr>
          <p:cNvPr id="3" name="Subtitle 2"/>
          <p:cNvSpPr>
            <a:spLocks noGrp="1"/>
          </p:cNvSpPr>
          <p:nvPr>
            <p:ph type="subTitle" idx="1"/>
          </p:nvPr>
        </p:nvSpPr>
        <p:spPr>
          <a:xfrm>
            <a:off x="5796136" y="1819923"/>
            <a:ext cx="3347864" cy="1129922"/>
          </a:xfrm>
        </p:spPr>
        <p:txBody>
          <a:bodyPr>
            <a:normAutofit fontScale="85000" lnSpcReduction="10000"/>
          </a:bodyPr>
          <a:lstStyle/>
          <a:p>
            <a:pPr algn="ctr"/>
            <a:r>
              <a:rPr lang="en-ID" sz="2800" dirty="0" smtClean="0"/>
              <a:t>DANANG YUDHIANTORO, SE, M.SI</a:t>
            </a:r>
            <a:endParaRPr lang="id-ID" sz="2800" dirty="0"/>
          </a:p>
          <a:p>
            <a:pPr algn="ctr"/>
            <a:endParaRPr lang="id-ID" sz="1800" dirty="0"/>
          </a:p>
          <a:p>
            <a:pPr algn="ctr"/>
            <a:endParaRPr lang="id-ID" sz="1800" dirty="0"/>
          </a:p>
        </p:txBody>
      </p:sp>
    </p:spTree>
    <p:extLst>
      <p:ext uri="{BB962C8B-B14F-4D97-AF65-F5344CB8AC3E}">
        <p14:creationId xmlns:p14="http://schemas.microsoft.com/office/powerpoint/2010/main" val="205227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56" y="478540"/>
            <a:ext cx="819074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3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F78CB-DA9A-4692-A186-0A5EC7DE1DF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3A0566E-9BFB-4F7B-8547-DF6448A26475}"/>
              </a:ext>
            </a:extLst>
          </p:cNvPr>
          <p:cNvSpPr>
            <a:spLocks noGrp="1"/>
          </p:cNvSpPr>
          <p:nvPr>
            <p:ph idx="1"/>
          </p:nvPr>
        </p:nvSpPr>
        <p:spPr/>
        <p:txBody>
          <a:bodyPr/>
          <a:lstStyle/>
          <a:p>
            <a:endParaRPr lang="id-ID"/>
          </a:p>
        </p:txBody>
      </p:sp>
      <p:sp>
        <p:nvSpPr>
          <p:cNvPr id="4" name="Rectangle: Rounded Corners 3">
            <a:extLst>
              <a:ext uri="{FF2B5EF4-FFF2-40B4-BE49-F238E27FC236}">
                <a16:creationId xmlns:a16="http://schemas.microsoft.com/office/drawing/2014/main" xmlns="" id="{400F751F-6A23-4B0B-88A9-F7DEF24BADAC}"/>
              </a:ext>
            </a:extLst>
          </p:cNvPr>
          <p:cNvSpPr/>
          <p:nvPr/>
        </p:nvSpPr>
        <p:spPr>
          <a:xfrm>
            <a:off x="395536" y="568345"/>
            <a:ext cx="3888432" cy="61010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err="1">
                <a:solidFill>
                  <a:schemeClr val="bg1"/>
                </a:solidFill>
              </a:rPr>
              <a:t>Srategi</a:t>
            </a:r>
            <a:r>
              <a:rPr lang="en-US" sz="2400" dirty="0">
                <a:solidFill>
                  <a:schemeClr val="bg1"/>
                </a:solidFill>
              </a:rPr>
              <a:t> </a:t>
            </a:r>
            <a:r>
              <a:rPr lang="en-US" sz="2400" dirty="0" err="1">
                <a:solidFill>
                  <a:schemeClr val="bg1"/>
                </a:solidFill>
              </a:rPr>
              <a:t>Inovasi</a:t>
            </a:r>
            <a:endParaRPr lang="en-US" sz="2400" dirty="0">
              <a:solidFill>
                <a:schemeClr val="bg1"/>
              </a:solidFill>
            </a:endParaRPr>
          </a:p>
          <a:p>
            <a:r>
              <a:rPr lang="en-US" sz="2400" dirty="0">
                <a:solidFill>
                  <a:schemeClr val="bg1"/>
                </a:solidFill>
              </a:rPr>
              <a:t>Balanced Demand Driven</a:t>
            </a:r>
          </a:p>
          <a:p>
            <a:r>
              <a:rPr lang="en-US" sz="2400" dirty="0">
                <a:solidFill>
                  <a:schemeClr val="bg1"/>
                </a:solidFill>
              </a:rPr>
              <a:t>Demand driven : </a:t>
            </a:r>
            <a:r>
              <a:rPr lang="en-US" sz="2400" dirty="0" err="1">
                <a:solidFill>
                  <a:schemeClr val="bg1"/>
                </a:solidFill>
              </a:rPr>
              <a:t>terdiri</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beberapa</a:t>
            </a:r>
            <a:r>
              <a:rPr lang="en-US" sz="2400" dirty="0">
                <a:solidFill>
                  <a:schemeClr val="bg1"/>
                </a:solidFill>
              </a:rPr>
              <a:t> </a:t>
            </a:r>
            <a:r>
              <a:rPr lang="en-US" sz="2400" dirty="0" err="1">
                <a:solidFill>
                  <a:schemeClr val="bg1"/>
                </a:solidFill>
              </a:rPr>
              <a:t>alur</a:t>
            </a:r>
            <a:endParaRPr lang="en-US" sz="2400" dirty="0">
              <a:solidFill>
                <a:schemeClr val="bg1"/>
              </a:solidFill>
            </a:endParaRPr>
          </a:p>
          <a:p>
            <a:pPr marL="228600" indent="-228600">
              <a:buAutoNum type="arabicPeriod"/>
            </a:pPr>
            <a:r>
              <a:rPr lang="en-US" sz="2400" dirty="0">
                <a:solidFill>
                  <a:schemeClr val="bg1"/>
                </a:solidFill>
              </a:rPr>
              <a:t>Basic research</a:t>
            </a:r>
          </a:p>
          <a:p>
            <a:pPr marL="228600" indent="-228600">
              <a:buAutoNum type="arabicPeriod"/>
            </a:pPr>
            <a:r>
              <a:rPr lang="en-US" sz="2400" dirty="0">
                <a:solidFill>
                  <a:schemeClr val="bg1"/>
                </a:solidFill>
              </a:rPr>
              <a:t>Technology Proof of concept</a:t>
            </a:r>
          </a:p>
          <a:p>
            <a:pPr marL="228600" indent="-228600">
              <a:buAutoNum type="arabicPeriod"/>
            </a:pPr>
            <a:r>
              <a:rPr lang="en-US" sz="2400" dirty="0">
                <a:solidFill>
                  <a:schemeClr val="bg1"/>
                </a:solidFill>
              </a:rPr>
              <a:t>Prototype Development</a:t>
            </a:r>
          </a:p>
          <a:p>
            <a:pPr marL="228600" indent="-228600">
              <a:buAutoNum type="arabicPeriod"/>
            </a:pPr>
            <a:r>
              <a:rPr lang="en-US" sz="2400" dirty="0">
                <a:solidFill>
                  <a:schemeClr val="bg1"/>
                </a:solidFill>
              </a:rPr>
              <a:t>Testing</a:t>
            </a:r>
          </a:p>
          <a:p>
            <a:pPr marL="228600" indent="-228600">
              <a:buAutoNum type="arabicPeriod"/>
            </a:pPr>
            <a:r>
              <a:rPr lang="en-US" sz="2400" dirty="0">
                <a:solidFill>
                  <a:schemeClr val="bg1"/>
                </a:solidFill>
              </a:rPr>
              <a:t>Technology Identified</a:t>
            </a:r>
          </a:p>
          <a:p>
            <a:pPr marL="228600" indent="-228600">
              <a:buAutoNum type="arabicPeriod"/>
            </a:pPr>
            <a:r>
              <a:rPr lang="en-US" sz="2400" dirty="0">
                <a:solidFill>
                  <a:schemeClr val="bg1"/>
                </a:solidFill>
              </a:rPr>
              <a:t>Take to Market</a:t>
            </a:r>
          </a:p>
          <a:p>
            <a:pPr marL="228600" indent="-228600">
              <a:buAutoNum type="arabicPeriod"/>
            </a:pPr>
            <a:r>
              <a:rPr lang="en-US" sz="2400" dirty="0">
                <a:solidFill>
                  <a:schemeClr val="bg1"/>
                </a:solidFill>
              </a:rPr>
              <a:t>Market Identified</a:t>
            </a:r>
          </a:p>
          <a:p>
            <a:pPr algn="ctr"/>
            <a:endParaRPr lang="id-ID" sz="2400" dirty="0">
              <a:solidFill>
                <a:schemeClr val="bg1"/>
              </a:solidFill>
            </a:endParaRPr>
          </a:p>
        </p:txBody>
      </p:sp>
      <p:sp>
        <p:nvSpPr>
          <p:cNvPr id="5" name="Rectangle: Rounded Corners 4">
            <a:extLst>
              <a:ext uri="{FF2B5EF4-FFF2-40B4-BE49-F238E27FC236}">
                <a16:creationId xmlns:a16="http://schemas.microsoft.com/office/drawing/2014/main" xmlns="" id="{4AC96DD7-3DA3-4276-BEDC-761CD662B832}"/>
              </a:ext>
            </a:extLst>
          </p:cNvPr>
          <p:cNvSpPr/>
          <p:nvPr/>
        </p:nvSpPr>
        <p:spPr>
          <a:xfrm>
            <a:off x="4860032" y="548680"/>
            <a:ext cx="3888432" cy="610101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Supply Push</a:t>
            </a:r>
          </a:p>
          <a:p>
            <a:pPr marL="228600" indent="-228600">
              <a:buAutoNum type="arabicPeriod"/>
            </a:pPr>
            <a:r>
              <a:rPr lang="en-US" sz="2800" dirty="0">
                <a:solidFill>
                  <a:schemeClr val="tx1"/>
                </a:solidFill>
              </a:rPr>
              <a:t>Basic research</a:t>
            </a:r>
          </a:p>
          <a:p>
            <a:pPr marL="228600" indent="-228600">
              <a:buAutoNum type="arabicPeriod"/>
            </a:pPr>
            <a:r>
              <a:rPr lang="en-US" sz="2800" dirty="0">
                <a:solidFill>
                  <a:schemeClr val="tx1"/>
                </a:solidFill>
              </a:rPr>
              <a:t>Technology</a:t>
            </a:r>
          </a:p>
          <a:p>
            <a:pPr marL="228600" indent="-228600">
              <a:buAutoNum type="arabicPeriod"/>
            </a:pPr>
            <a:r>
              <a:rPr lang="en-US" sz="2800" dirty="0">
                <a:solidFill>
                  <a:schemeClr val="tx1"/>
                </a:solidFill>
              </a:rPr>
              <a:t>Product Development</a:t>
            </a:r>
          </a:p>
          <a:p>
            <a:pPr marL="228600" indent="-228600">
              <a:buAutoNum type="arabicPeriod"/>
            </a:pPr>
            <a:r>
              <a:rPr lang="en-US" sz="2800" dirty="0">
                <a:solidFill>
                  <a:schemeClr val="tx1"/>
                </a:solidFill>
              </a:rPr>
              <a:t>Take to market</a:t>
            </a:r>
          </a:p>
          <a:p>
            <a:pPr marL="228600" indent="-228600">
              <a:buAutoNum type="arabicPeriod"/>
            </a:pPr>
            <a:r>
              <a:rPr lang="en-US" sz="2800" dirty="0">
                <a:solidFill>
                  <a:schemeClr val="tx1"/>
                </a:solidFill>
              </a:rPr>
              <a:t>Market to be identified</a:t>
            </a:r>
          </a:p>
          <a:p>
            <a:pPr algn="ctr"/>
            <a:endParaRPr lang="id-ID" sz="2800" dirty="0"/>
          </a:p>
        </p:txBody>
      </p:sp>
    </p:spTree>
    <p:extLst>
      <p:ext uri="{BB962C8B-B14F-4D97-AF65-F5344CB8AC3E}">
        <p14:creationId xmlns:p14="http://schemas.microsoft.com/office/powerpoint/2010/main" val="414386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FCE97-A3D6-463B-AD14-122A938DB062}"/>
              </a:ext>
            </a:extLst>
          </p:cNvPr>
          <p:cNvSpPr>
            <a:spLocks noGrp="1"/>
          </p:cNvSpPr>
          <p:nvPr>
            <p:ph type="ctrTitle"/>
          </p:nvPr>
        </p:nvSpPr>
        <p:spPr/>
        <p:txBody>
          <a:bodyPr>
            <a:normAutofit fontScale="90000"/>
          </a:bodyPr>
          <a:lstStyle/>
          <a:p>
            <a:r>
              <a:rPr lang="en-US" dirty="0" err="1"/>
              <a:t>Perspektif</a:t>
            </a:r>
            <a:r>
              <a:rPr lang="en-US" dirty="0"/>
              <a:t> </a:t>
            </a:r>
            <a:r>
              <a:rPr lang="en-US" dirty="0" err="1"/>
              <a:t>dalam</a:t>
            </a:r>
            <a:r>
              <a:rPr lang="en-US" dirty="0"/>
              <a:t> </a:t>
            </a:r>
            <a:r>
              <a:rPr lang="en-US" dirty="0" err="1"/>
              <a:t>Pemetaan</a:t>
            </a:r>
            <a:r>
              <a:rPr lang="en-US" dirty="0"/>
              <a:t> </a:t>
            </a:r>
            <a:r>
              <a:rPr lang="en-US" dirty="0" err="1"/>
              <a:t>Sasaran</a:t>
            </a:r>
            <a:r>
              <a:rPr lang="en-US" dirty="0"/>
              <a:t> </a:t>
            </a:r>
            <a:r>
              <a:rPr lang="en-US" dirty="0" err="1"/>
              <a:t>Penguatan</a:t>
            </a:r>
            <a:r>
              <a:rPr lang="en-US" dirty="0"/>
              <a:t> </a:t>
            </a:r>
            <a:r>
              <a:rPr lang="en-US" dirty="0" err="1"/>
              <a:t>Inovasi</a:t>
            </a:r>
            <a:r>
              <a:rPr lang="en-US" dirty="0"/>
              <a:t> (Why, How, What)</a:t>
            </a:r>
            <a:br>
              <a:rPr lang="en-US" dirty="0"/>
            </a:br>
            <a:r>
              <a:rPr lang="en-US" sz="2400" dirty="0"/>
              <a:t/>
            </a:r>
            <a:br>
              <a:rPr lang="en-US" sz="2400" dirty="0"/>
            </a:br>
            <a:r>
              <a:rPr lang="en-US" dirty="0"/>
              <a:t/>
            </a:r>
            <a:br>
              <a:rPr lang="en-US" dirty="0"/>
            </a:br>
            <a:endParaRPr lang="id-ID" dirty="0"/>
          </a:p>
        </p:txBody>
      </p:sp>
      <p:sp>
        <p:nvSpPr>
          <p:cNvPr id="3" name="Content Placeholder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91994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FDB80-CEA2-4EDA-A116-3DFDF4E1D24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250C9FA-C8AC-44BC-949C-43C9AA479F9B}"/>
              </a:ext>
            </a:extLst>
          </p:cNvPr>
          <p:cNvSpPr>
            <a:spLocks noGrp="1"/>
          </p:cNvSpPr>
          <p:nvPr>
            <p:ph idx="1"/>
          </p:nvPr>
        </p:nvSpPr>
        <p:spPr/>
        <p:txBody>
          <a:bodyPr/>
          <a:lstStyle/>
          <a:p>
            <a:endParaRPr lang="id-ID"/>
          </a:p>
        </p:txBody>
      </p:sp>
      <p:sp>
        <p:nvSpPr>
          <p:cNvPr id="4" name="Rectangle: Rounded Corners 3">
            <a:extLst>
              <a:ext uri="{FF2B5EF4-FFF2-40B4-BE49-F238E27FC236}">
                <a16:creationId xmlns:a16="http://schemas.microsoft.com/office/drawing/2014/main" xmlns="" id="{5D56663B-CE9C-4074-94B1-72B0620B5E56}"/>
              </a:ext>
            </a:extLst>
          </p:cNvPr>
          <p:cNvSpPr/>
          <p:nvPr/>
        </p:nvSpPr>
        <p:spPr>
          <a:xfrm>
            <a:off x="179512" y="404664"/>
            <a:ext cx="4320480" cy="5976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Aspek</a:t>
            </a:r>
            <a:r>
              <a:rPr lang="en-US" dirty="0"/>
              <a:t> </a:t>
            </a:r>
            <a:r>
              <a:rPr lang="en-US" dirty="0" err="1"/>
              <a:t>Kemandirian</a:t>
            </a:r>
            <a:r>
              <a:rPr lang="en-US" dirty="0"/>
              <a:t> </a:t>
            </a:r>
            <a:r>
              <a:rPr lang="en-US" dirty="0" err="1"/>
              <a:t>atau</a:t>
            </a:r>
            <a:r>
              <a:rPr lang="en-US" dirty="0"/>
              <a:t> </a:t>
            </a:r>
            <a:r>
              <a:rPr lang="en-US" dirty="0" err="1"/>
              <a:t>Daya</a:t>
            </a:r>
            <a:r>
              <a:rPr lang="en-US" dirty="0"/>
              <a:t> </a:t>
            </a:r>
            <a:r>
              <a:rPr lang="en-US" dirty="0" err="1"/>
              <a:t>Saing</a:t>
            </a:r>
            <a:r>
              <a:rPr lang="en-US" dirty="0"/>
              <a:t> :</a:t>
            </a:r>
          </a:p>
          <a:p>
            <a:pPr marL="228600" indent="-228600">
              <a:buAutoNum type="arabicPeriod"/>
            </a:pPr>
            <a:r>
              <a:rPr lang="en-US" dirty="0" err="1"/>
              <a:t>Peningkatan</a:t>
            </a:r>
            <a:r>
              <a:rPr lang="en-US" dirty="0"/>
              <a:t> TKDN</a:t>
            </a:r>
          </a:p>
          <a:p>
            <a:pPr marL="228600" indent="-228600">
              <a:buAutoNum type="arabicPeriod"/>
            </a:pPr>
            <a:r>
              <a:rPr lang="en-US" dirty="0" err="1"/>
              <a:t>Produk</a:t>
            </a:r>
            <a:r>
              <a:rPr lang="en-US" dirty="0"/>
              <a:t> </a:t>
            </a:r>
            <a:r>
              <a:rPr lang="en-US" dirty="0" err="1"/>
              <a:t>substitusi</a:t>
            </a:r>
            <a:r>
              <a:rPr lang="en-US" dirty="0"/>
              <a:t> import</a:t>
            </a:r>
          </a:p>
          <a:p>
            <a:pPr marL="228600" indent="-228600">
              <a:buAutoNum type="arabicPeriod"/>
            </a:pPr>
            <a:r>
              <a:rPr lang="en-US" dirty="0" err="1"/>
              <a:t>Pemenuhan</a:t>
            </a:r>
            <a:r>
              <a:rPr lang="en-US" dirty="0"/>
              <a:t> </a:t>
            </a:r>
            <a:r>
              <a:rPr lang="en-US" dirty="0" err="1"/>
              <a:t>kebutuhan</a:t>
            </a:r>
            <a:r>
              <a:rPr lang="en-US" dirty="0"/>
              <a:t> </a:t>
            </a:r>
            <a:r>
              <a:rPr lang="en-US" dirty="0" err="1"/>
              <a:t>nasional</a:t>
            </a:r>
            <a:r>
              <a:rPr lang="en-US" dirty="0"/>
              <a:t> </a:t>
            </a:r>
            <a:r>
              <a:rPr lang="en-US" dirty="0" err="1"/>
              <a:t>atau</a:t>
            </a:r>
            <a:r>
              <a:rPr lang="en-US" dirty="0"/>
              <a:t> </a:t>
            </a:r>
            <a:r>
              <a:rPr lang="en-US" dirty="0" err="1"/>
              <a:t>daerah</a:t>
            </a:r>
            <a:endParaRPr lang="en-US" dirty="0"/>
          </a:p>
          <a:p>
            <a:pPr marL="228600" indent="-228600">
              <a:buAutoNum type="arabicPeriod"/>
            </a:pPr>
            <a:r>
              <a:rPr lang="en-US" dirty="0" err="1"/>
              <a:t>Penguasaan</a:t>
            </a:r>
            <a:r>
              <a:rPr lang="en-US" dirty="0"/>
              <a:t> </a:t>
            </a:r>
            <a:r>
              <a:rPr lang="en-US" dirty="0" err="1"/>
              <a:t>teknologi</a:t>
            </a:r>
            <a:endParaRPr lang="en-US" dirty="0"/>
          </a:p>
          <a:p>
            <a:pPr marL="228600" indent="-228600">
              <a:buAutoNum type="arabicPeriod"/>
            </a:pPr>
            <a:r>
              <a:rPr lang="en-US" dirty="0" err="1"/>
              <a:t>Pengembangan</a:t>
            </a:r>
            <a:r>
              <a:rPr lang="en-US" dirty="0"/>
              <a:t> </a:t>
            </a:r>
            <a:r>
              <a:rPr lang="en-US" dirty="0" err="1"/>
              <a:t>ekoomi</a:t>
            </a:r>
            <a:r>
              <a:rPr lang="en-US" dirty="0"/>
              <a:t> </a:t>
            </a:r>
            <a:r>
              <a:rPr lang="en-US" dirty="0" err="1"/>
              <a:t>kerakyatan</a:t>
            </a:r>
            <a:endParaRPr lang="en-US" dirty="0"/>
          </a:p>
          <a:p>
            <a:pPr marL="228600" indent="-228600">
              <a:buAutoNum type="arabicPeriod"/>
            </a:pPr>
            <a:endParaRPr lang="en-US" dirty="0"/>
          </a:p>
          <a:p>
            <a:r>
              <a:rPr lang="en-US" dirty="0" err="1"/>
              <a:t>Nilai</a:t>
            </a:r>
            <a:r>
              <a:rPr lang="en-US" dirty="0"/>
              <a:t> </a:t>
            </a:r>
            <a:r>
              <a:rPr lang="en-US" dirty="0" err="1"/>
              <a:t>tambah</a:t>
            </a:r>
            <a:r>
              <a:rPr lang="en-US" dirty="0"/>
              <a:t> </a:t>
            </a:r>
            <a:r>
              <a:rPr lang="en-US" dirty="0" err="1"/>
              <a:t>Strategis</a:t>
            </a:r>
            <a:endParaRPr lang="en-US" dirty="0"/>
          </a:p>
          <a:p>
            <a:pPr marL="228600" indent="-228600">
              <a:buAutoNum type="arabicPeriod"/>
            </a:pPr>
            <a:r>
              <a:rPr lang="en-US" dirty="0" err="1"/>
              <a:t>Penting</a:t>
            </a:r>
            <a:r>
              <a:rPr lang="en-US" dirty="0"/>
              <a:t> </a:t>
            </a:r>
            <a:r>
              <a:rPr lang="en-US" dirty="0" err="1"/>
              <a:t>bagi</a:t>
            </a:r>
            <a:r>
              <a:rPr lang="en-US" dirty="0"/>
              <a:t> </a:t>
            </a:r>
            <a:r>
              <a:rPr lang="en-US" dirty="0" err="1"/>
              <a:t>negara</a:t>
            </a:r>
            <a:endParaRPr lang="en-US" dirty="0"/>
          </a:p>
          <a:p>
            <a:pPr marL="228600" indent="-228600">
              <a:buAutoNum type="arabicPeriod"/>
            </a:pPr>
            <a:r>
              <a:rPr lang="en-US" dirty="0" err="1"/>
              <a:t>Menguasai</a:t>
            </a:r>
            <a:r>
              <a:rPr lang="en-US" dirty="0"/>
              <a:t> </a:t>
            </a:r>
            <a:r>
              <a:rPr lang="en-US" dirty="0" err="1"/>
              <a:t>hajat</a:t>
            </a:r>
            <a:r>
              <a:rPr lang="en-US" dirty="0"/>
              <a:t> </a:t>
            </a:r>
            <a:r>
              <a:rPr lang="en-US" dirty="0" err="1"/>
              <a:t>hidup</a:t>
            </a:r>
            <a:r>
              <a:rPr lang="en-US" dirty="0"/>
              <a:t> orang </a:t>
            </a:r>
            <a:r>
              <a:rPr lang="en-US" dirty="0" err="1"/>
              <a:t>banyak</a:t>
            </a:r>
            <a:endParaRPr lang="en-US" dirty="0"/>
          </a:p>
          <a:p>
            <a:pPr marL="228600" indent="-228600">
              <a:buAutoNum type="arabicPeriod"/>
            </a:pPr>
            <a:r>
              <a:rPr lang="en-US" dirty="0" err="1"/>
              <a:t>Sasaran</a:t>
            </a:r>
            <a:r>
              <a:rPr lang="en-US" dirty="0"/>
              <a:t> </a:t>
            </a:r>
            <a:r>
              <a:rPr lang="en-US" dirty="0" err="1"/>
              <a:t>pembangunn</a:t>
            </a:r>
            <a:endParaRPr lang="en-US" dirty="0"/>
          </a:p>
          <a:p>
            <a:pPr marL="228600" indent="-228600">
              <a:buAutoNum type="arabicPeriod"/>
            </a:pPr>
            <a:r>
              <a:rPr lang="en-US" dirty="0" err="1"/>
              <a:t>Prioritas</a:t>
            </a:r>
            <a:r>
              <a:rPr lang="en-US" dirty="0"/>
              <a:t> 9 program </a:t>
            </a:r>
            <a:r>
              <a:rPr lang="en-US" dirty="0" err="1"/>
              <a:t>Nawacta</a:t>
            </a:r>
            <a:endParaRPr lang="en-US" dirty="0"/>
          </a:p>
          <a:p>
            <a:pPr marL="228600" indent="-228600">
              <a:buAutoNum type="arabicPeriod"/>
            </a:pPr>
            <a:r>
              <a:rPr lang="en-US" dirty="0"/>
              <a:t>Data </a:t>
            </a:r>
            <a:r>
              <a:rPr lang="en-US" dirty="0" err="1"/>
              <a:t>dorong</a:t>
            </a:r>
            <a:r>
              <a:rPr lang="en-US" dirty="0"/>
              <a:t> </a:t>
            </a:r>
            <a:r>
              <a:rPr lang="en-US" dirty="0" err="1"/>
              <a:t>ekonomi</a:t>
            </a:r>
            <a:endParaRPr lang="en-US" dirty="0"/>
          </a:p>
          <a:p>
            <a:pPr marL="228600" indent="-228600">
              <a:buAutoNum type="arabicPeriod"/>
            </a:pPr>
            <a:endParaRPr lang="en-US" dirty="0"/>
          </a:p>
          <a:p>
            <a:pPr algn="ctr"/>
            <a:endParaRPr lang="id-ID" dirty="0"/>
          </a:p>
        </p:txBody>
      </p:sp>
      <p:sp>
        <p:nvSpPr>
          <p:cNvPr id="5" name="Rectangle: Rounded Corners 4">
            <a:extLst>
              <a:ext uri="{FF2B5EF4-FFF2-40B4-BE49-F238E27FC236}">
                <a16:creationId xmlns:a16="http://schemas.microsoft.com/office/drawing/2014/main" xmlns="" id="{E37A638D-87BC-4975-89A8-ABF7D3046FB7}"/>
              </a:ext>
            </a:extLst>
          </p:cNvPr>
          <p:cNvSpPr/>
          <p:nvPr/>
        </p:nvSpPr>
        <p:spPr>
          <a:xfrm>
            <a:off x="4716016" y="476672"/>
            <a:ext cx="4320480" cy="5976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Kesiapan sebagai lini usaha</a:t>
            </a:r>
          </a:p>
          <a:p>
            <a:pPr marL="228600" indent="-228600">
              <a:buAutoNum type="arabicPeriod"/>
            </a:pPr>
            <a:r>
              <a:rPr lang="en-US"/>
              <a:t>Peningkatan TKDN</a:t>
            </a:r>
          </a:p>
          <a:p>
            <a:pPr marL="228600" indent="-228600">
              <a:buAutoNum type="arabicPeriod"/>
            </a:pPr>
            <a:r>
              <a:rPr lang="en-US"/>
              <a:t>Produk substitusi import</a:t>
            </a:r>
          </a:p>
          <a:p>
            <a:pPr marL="228600" indent="-228600">
              <a:buAutoNum type="arabicPeriod"/>
            </a:pPr>
            <a:r>
              <a:rPr lang="en-US"/>
              <a:t>Pemenuhan kebutuhan nasional atau daerah</a:t>
            </a:r>
          </a:p>
          <a:p>
            <a:pPr marL="228600" indent="-228600">
              <a:buAutoNum type="arabicPeriod"/>
            </a:pPr>
            <a:r>
              <a:rPr lang="en-US"/>
              <a:t>Penguasaan teknologi</a:t>
            </a:r>
          </a:p>
          <a:p>
            <a:pPr marL="228600" indent="-228600">
              <a:buAutoNum type="arabicPeriod"/>
            </a:pPr>
            <a:r>
              <a:rPr lang="en-US"/>
              <a:t>Eonomi kerakyatan</a:t>
            </a:r>
          </a:p>
          <a:p>
            <a:pPr marL="228600" indent="-228600">
              <a:buAutoNum type="arabicPeriod"/>
            </a:pPr>
            <a:endParaRPr lang="en-US"/>
          </a:p>
          <a:p>
            <a:r>
              <a:rPr lang="en-US"/>
              <a:t>Nilai Tambah Publk, akademik, dan ekonomi bisnis</a:t>
            </a:r>
          </a:p>
          <a:p>
            <a:pPr marL="228600" indent="-228600">
              <a:buAutoNum type="arabicPeriod"/>
            </a:pPr>
            <a:r>
              <a:rPr lang="en-US"/>
              <a:t>Nilai tambah Akademik, Publik, Komersial</a:t>
            </a:r>
          </a:p>
          <a:p>
            <a:pPr marL="228600" indent="-228600">
              <a:buAutoNum type="arabicPeriod"/>
            </a:pPr>
            <a:r>
              <a:rPr lang="en-US"/>
              <a:t>Dukungan Akademik</a:t>
            </a:r>
          </a:p>
          <a:p>
            <a:pPr marL="228600" indent="-228600">
              <a:buAutoNum type="arabicPeriod"/>
            </a:pPr>
            <a:r>
              <a:rPr lang="en-US"/>
              <a:t>Dukungan  Pemerintah Pusat dan daerah</a:t>
            </a:r>
          </a:p>
          <a:p>
            <a:pPr marL="228600" indent="-228600">
              <a:buAutoNum type="arabicPeriod"/>
            </a:pPr>
            <a:r>
              <a:rPr lang="en-US"/>
              <a:t>Dukungan Kemitraan Dunia Usaha</a:t>
            </a:r>
            <a:endParaRPr lang="en-US" dirty="0"/>
          </a:p>
        </p:txBody>
      </p:sp>
    </p:spTree>
    <p:extLst>
      <p:ext uri="{BB962C8B-B14F-4D97-AF65-F5344CB8AC3E}">
        <p14:creationId xmlns:p14="http://schemas.microsoft.com/office/powerpoint/2010/main" val="270094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836712"/>
            <a:ext cx="7715200" cy="6453336"/>
          </a:xfrm>
        </p:spPr>
        <p:txBody>
          <a:bodyPr>
            <a:normAutofit/>
          </a:bodyPr>
          <a:lstStyle/>
          <a:p>
            <a:pPr marL="0" indent="0">
              <a:buNone/>
            </a:pPr>
            <a:r>
              <a:rPr lang="en-US" sz="3600" dirty="0" err="1"/>
              <a:t>Kerangka</a:t>
            </a:r>
            <a:r>
              <a:rPr lang="en-US" sz="3600" dirty="0"/>
              <a:t> </a:t>
            </a:r>
            <a:r>
              <a:rPr lang="en-US" sz="3600" dirty="0" err="1"/>
              <a:t>Sistem</a:t>
            </a:r>
            <a:r>
              <a:rPr lang="en-US" sz="3600" dirty="0"/>
              <a:t> </a:t>
            </a:r>
            <a:r>
              <a:rPr lang="en-US" sz="3600" dirty="0" err="1"/>
              <a:t>Inovasi</a:t>
            </a:r>
            <a:r>
              <a:rPr lang="en-US" sz="3600" dirty="0"/>
              <a:t> </a:t>
            </a:r>
            <a:r>
              <a:rPr lang="en-US" sz="3600" dirty="0" err="1"/>
              <a:t>Nasional</a:t>
            </a:r>
            <a:endParaRPr lang="en-US" sz="3600" dirty="0"/>
          </a:p>
          <a:p>
            <a:pPr marL="0" indent="0">
              <a:buNone/>
            </a:pPr>
            <a:endParaRPr lang="id-ID" dirty="0"/>
          </a:p>
          <a:p>
            <a:pPr marL="0" indent="0">
              <a:buNone/>
            </a:pPr>
            <a:endParaRPr lang="id-ID" dirty="0"/>
          </a:p>
          <a:p>
            <a:pPr marL="0" indent="0">
              <a:buNone/>
            </a:pPr>
            <a:r>
              <a:rPr lang="en-US" dirty="0" err="1"/>
              <a:t>Pengikat</a:t>
            </a:r>
            <a:r>
              <a:rPr lang="en-US" dirty="0"/>
              <a:t> (</a:t>
            </a:r>
            <a:r>
              <a:rPr lang="en-US" dirty="0" err="1"/>
              <a:t>Kebijkan</a:t>
            </a:r>
            <a:r>
              <a:rPr lang="en-US" dirty="0"/>
              <a:t> Nasional)</a:t>
            </a:r>
          </a:p>
          <a:p>
            <a:pPr marL="0" indent="0">
              <a:buNone/>
            </a:pPr>
            <a:endParaRPr lang="en-US" dirty="0"/>
          </a:p>
          <a:p>
            <a:pPr marL="0" indent="0">
              <a:buNone/>
            </a:pPr>
            <a:r>
              <a:rPr lang="en-US" dirty="0" err="1"/>
              <a:t>Potensi</a:t>
            </a:r>
            <a:r>
              <a:rPr lang="en-US" dirty="0"/>
              <a:t> </a:t>
            </a:r>
            <a:r>
              <a:rPr lang="en-US" dirty="0" err="1"/>
              <a:t>Nasional</a:t>
            </a:r>
            <a:endParaRPr lang="en-US" dirty="0"/>
          </a:p>
          <a:p>
            <a:pPr marL="228600" indent="-228600">
              <a:buAutoNum type="arabicPeriod"/>
            </a:pPr>
            <a:r>
              <a:rPr lang="en-US" dirty="0" err="1"/>
              <a:t>Litbang</a:t>
            </a:r>
            <a:r>
              <a:rPr lang="en-US" dirty="0"/>
              <a:t>, SDA, SDM </a:t>
            </a:r>
            <a:r>
              <a:rPr lang="en-US" dirty="0" err="1"/>
              <a:t>bertujuan</a:t>
            </a:r>
            <a:r>
              <a:rPr lang="en-US" dirty="0"/>
              <a:t> </a:t>
            </a:r>
            <a:r>
              <a:rPr lang="en-US" dirty="0" err="1"/>
              <a:t>Mendorong</a:t>
            </a:r>
            <a:r>
              <a:rPr lang="en-US" dirty="0"/>
              <a:t> </a:t>
            </a:r>
            <a:r>
              <a:rPr lang="en-US" dirty="0" err="1"/>
              <a:t>Kekuatan</a:t>
            </a:r>
            <a:r>
              <a:rPr lang="en-US" dirty="0"/>
              <a:t> </a:t>
            </a:r>
            <a:r>
              <a:rPr lang="en-US" dirty="0" err="1"/>
              <a:t>Ekonomi</a:t>
            </a:r>
            <a:r>
              <a:rPr lang="en-US" dirty="0"/>
              <a:t> </a:t>
            </a:r>
            <a:r>
              <a:rPr lang="en-US" dirty="0" err="1"/>
              <a:t>Nasional</a:t>
            </a:r>
            <a:endParaRPr lang="en-US" dirty="0"/>
          </a:p>
          <a:p>
            <a:pPr marL="228600" indent="-228600">
              <a:buAutoNum type="arabicPeriod"/>
            </a:pPr>
            <a:endParaRPr lang="en-US" dirty="0"/>
          </a:p>
          <a:p>
            <a:pPr marL="0" indent="0">
              <a:buNone/>
            </a:pPr>
            <a:r>
              <a:rPr lang="en-US" dirty="0" err="1"/>
              <a:t>Terdiri</a:t>
            </a:r>
            <a:r>
              <a:rPr lang="en-US" dirty="0"/>
              <a:t> </a:t>
            </a:r>
            <a:r>
              <a:rPr lang="en-US" dirty="0" err="1"/>
              <a:t>dari</a:t>
            </a:r>
            <a:endParaRPr lang="en-US" dirty="0"/>
          </a:p>
          <a:p>
            <a:pPr marL="228600" indent="-228600">
              <a:buAutoNum type="arabicPeriod"/>
            </a:pPr>
            <a:r>
              <a:rPr lang="en-US" dirty="0" err="1"/>
              <a:t>Industri</a:t>
            </a:r>
            <a:r>
              <a:rPr lang="en-US" dirty="0"/>
              <a:t> (</a:t>
            </a:r>
            <a:r>
              <a:rPr lang="en-US" dirty="0" err="1"/>
              <a:t>Masyarakat</a:t>
            </a:r>
            <a:r>
              <a:rPr lang="en-US" dirty="0"/>
              <a:t>, BUMN/BUMD, Investor)</a:t>
            </a:r>
          </a:p>
          <a:p>
            <a:pPr marL="228600" indent="-228600">
              <a:buAutoNum type="arabicPeriod"/>
            </a:pPr>
            <a:r>
              <a:rPr lang="en-US" dirty="0" err="1"/>
              <a:t>Akademik</a:t>
            </a:r>
            <a:r>
              <a:rPr lang="en-US" dirty="0"/>
              <a:t> (PT, LPNK, </a:t>
            </a:r>
            <a:r>
              <a:rPr lang="en-US" dirty="0" err="1"/>
              <a:t>Lemlit</a:t>
            </a:r>
            <a:r>
              <a:rPr lang="en-US" dirty="0"/>
              <a:t>)</a:t>
            </a:r>
          </a:p>
          <a:p>
            <a:pPr marL="228600" indent="-228600">
              <a:buAutoNum type="arabicPeriod"/>
            </a:pPr>
            <a:r>
              <a:rPr lang="en-US" dirty="0" err="1"/>
              <a:t>Pemerintah</a:t>
            </a:r>
            <a:r>
              <a:rPr lang="en-US" dirty="0"/>
              <a:t> (</a:t>
            </a:r>
            <a:r>
              <a:rPr lang="en-US" dirty="0" err="1"/>
              <a:t>Keuangan</a:t>
            </a:r>
            <a:r>
              <a:rPr lang="en-US" dirty="0"/>
              <a:t>, </a:t>
            </a:r>
            <a:r>
              <a:rPr lang="en-US" dirty="0" err="1"/>
              <a:t>Bapenas</a:t>
            </a:r>
            <a:r>
              <a:rPr lang="en-US" dirty="0"/>
              <a:t>, </a:t>
            </a:r>
            <a:r>
              <a:rPr lang="en-US" dirty="0" err="1"/>
              <a:t>Sektor</a:t>
            </a:r>
            <a:r>
              <a:rPr lang="en-US" dirty="0"/>
              <a:t>, </a:t>
            </a:r>
            <a:r>
              <a:rPr lang="en-US" dirty="0" err="1"/>
              <a:t>Ristekdikti</a:t>
            </a:r>
            <a:r>
              <a:rPr lang="en-US" dirty="0"/>
              <a:t>, </a:t>
            </a:r>
            <a:r>
              <a:rPr lang="en-US" dirty="0" err="1"/>
              <a:t>Perindutrian</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09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476D321-B031-48A6-866B-0D6F33BFF5A2}"/>
              </a:ext>
            </a:extLst>
          </p:cNvPr>
          <p:cNvSpPr>
            <a:spLocks noGrp="1"/>
          </p:cNvSpPr>
          <p:nvPr>
            <p:ph type="title"/>
          </p:nvPr>
        </p:nvSpPr>
        <p:spPr/>
        <p:txBody>
          <a:bodyPr/>
          <a:lstStyle/>
          <a:p>
            <a:endParaRPr lang="id-ID"/>
          </a:p>
        </p:txBody>
      </p:sp>
      <p:sp>
        <p:nvSpPr>
          <p:cNvPr id="6" name="Content Placeholder 5">
            <a:extLst>
              <a:ext uri="{FF2B5EF4-FFF2-40B4-BE49-F238E27FC236}">
                <a16:creationId xmlns:a16="http://schemas.microsoft.com/office/drawing/2014/main" xmlns="" id="{AE675337-EBBA-43EF-A932-123E466BB2B5}"/>
              </a:ext>
            </a:extLst>
          </p:cNvPr>
          <p:cNvSpPr>
            <a:spLocks noGrp="1"/>
          </p:cNvSpPr>
          <p:nvPr>
            <p:ph idx="1"/>
          </p:nvPr>
        </p:nvSpPr>
        <p:spPr/>
        <p:txBody>
          <a:bodyPr/>
          <a:lstStyle/>
          <a:p>
            <a:endParaRPr lang="id-ID"/>
          </a:p>
        </p:txBody>
      </p:sp>
      <p:pic>
        <p:nvPicPr>
          <p:cNvPr id="4" name="Picture 3" descr="ASU 2 3.png"/>
          <p:cNvPicPr>
            <a:picLocks noChangeAspect="1"/>
          </p:cNvPicPr>
          <p:nvPr/>
        </p:nvPicPr>
        <p:blipFill>
          <a:blip r:embed="rId2"/>
          <a:stretch>
            <a:fillRect/>
          </a:stretch>
        </p:blipFill>
        <p:spPr>
          <a:xfrm>
            <a:off x="385178" y="452022"/>
            <a:ext cx="8373644" cy="5953956"/>
          </a:xfrm>
          <a:prstGeom prst="rect">
            <a:avLst/>
          </a:prstGeom>
        </p:spPr>
      </p:pic>
    </p:spTree>
    <p:extLst>
      <p:ext uri="{BB962C8B-B14F-4D97-AF65-F5344CB8AC3E}">
        <p14:creationId xmlns:p14="http://schemas.microsoft.com/office/powerpoint/2010/main" val="265660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ASU.png"/>
          <p:cNvPicPr>
            <a:picLocks noGrp="1" noChangeAspect="1"/>
          </p:cNvPicPr>
          <p:nvPr>
            <p:ph idx="1"/>
          </p:nvPr>
        </p:nvPicPr>
        <p:blipFill>
          <a:blip r:embed="rId2"/>
          <a:stretch>
            <a:fillRect/>
          </a:stretch>
        </p:blipFill>
        <p:spPr>
          <a:xfrm>
            <a:off x="500034" y="500042"/>
            <a:ext cx="8286807" cy="5929354"/>
          </a:xfrm>
        </p:spPr>
      </p:pic>
    </p:spTree>
    <p:extLst>
      <p:ext uri="{BB962C8B-B14F-4D97-AF65-F5344CB8AC3E}">
        <p14:creationId xmlns:p14="http://schemas.microsoft.com/office/powerpoint/2010/main" val="36578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ASU 2 3 h.png"/>
          <p:cNvPicPr>
            <a:picLocks noGrp="1" noChangeAspect="1"/>
          </p:cNvPicPr>
          <p:nvPr>
            <p:ph idx="1"/>
          </p:nvPr>
        </p:nvPicPr>
        <p:blipFill>
          <a:blip r:embed="rId2"/>
          <a:stretch>
            <a:fillRect/>
          </a:stretch>
        </p:blipFill>
        <p:spPr>
          <a:xfrm>
            <a:off x="382223" y="357166"/>
            <a:ext cx="8547495" cy="6072230"/>
          </a:xfrm>
        </p:spPr>
      </p:pic>
    </p:spTree>
    <p:extLst>
      <p:ext uri="{BB962C8B-B14F-4D97-AF65-F5344CB8AC3E}">
        <p14:creationId xmlns:p14="http://schemas.microsoft.com/office/powerpoint/2010/main" val="264461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4" name="object 7"/>
          <p:cNvSpPr txBox="1">
            <a:spLocks noGrp="1"/>
          </p:cNvSpPr>
          <p:nvPr>
            <p:ph type="title"/>
          </p:nvPr>
        </p:nvSpPr>
        <p:spPr>
          <a:xfrm>
            <a:off x="2032816" y="144767"/>
            <a:ext cx="6673174" cy="1560716"/>
          </a:xfrm>
          <a:prstGeom prst="rect">
            <a:avLst/>
          </a:prstGeom>
        </p:spPr>
        <p:txBody>
          <a:bodyPr vert="horz" wrap="square" lIns="0" tIns="12700" rIns="0" bIns="0" rtlCol="0">
            <a:spAutoFit/>
          </a:bodyPr>
          <a:lstStyle/>
          <a:p>
            <a:pPr marL="12700" algn="ctr">
              <a:lnSpc>
                <a:spcPct val="100000"/>
              </a:lnSpc>
              <a:spcBef>
                <a:spcPts val="100"/>
              </a:spcBef>
            </a:pPr>
            <a:r>
              <a:rPr sz="3600" spc="-25" dirty="0">
                <a:solidFill>
                  <a:schemeClr val="tx1"/>
                </a:solidFill>
                <a:latin typeface="Calibri"/>
                <a:cs typeface="Calibri"/>
              </a:rPr>
              <a:t>IMPLEMENTASI </a:t>
            </a:r>
            <a:r>
              <a:rPr sz="3600" spc="-75" dirty="0">
                <a:solidFill>
                  <a:schemeClr val="tx1"/>
                </a:solidFill>
                <a:latin typeface="Calibri"/>
                <a:cs typeface="Calibri"/>
              </a:rPr>
              <a:t>PENGUATAN</a:t>
            </a:r>
            <a:r>
              <a:rPr sz="3600" spc="5" dirty="0">
                <a:solidFill>
                  <a:schemeClr val="tx1"/>
                </a:solidFill>
                <a:latin typeface="Calibri"/>
                <a:cs typeface="Calibri"/>
              </a:rPr>
              <a:t> </a:t>
            </a:r>
            <a:r>
              <a:rPr sz="3600" spc="-40" dirty="0">
                <a:solidFill>
                  <a:schemeClr val="tx1"/>
                </a:solidFill>
                <a:latin typeface="Calibri"/>
                <a:cs typeface="Calibri"/>
              </a:rPr>
              <a:t>INOVASI</a:t>
            </a:r>
            <a:endParaRPr sz="3600" dirty="0">
              <a:solidFill>
                <a:schemeClr val="tx1"/>
              </a:solidFill>
              <a:latin typeface="Calibri"/>
              <a:cs typeface="Calibri"/>
            </a:endParaRPr>
          </a:p>
        </p:txBody>
      </p:sp>
      <p:sp>
        <p:nvSpPr>
          <p:cNvPr id="5" name="Content Placeholder 4">
            <a:extLst>
              <a:ext uri="{FF2B5EF4-FFF2-40B4-BE49-F238E27FC236}">
                <a16:creationId xmlns:a16="http://schemas.microsoft.com/office/drawing/2014/main" xmlns="" id="{AD433E87-4A00-4528-95E2-47FDABB0F276}"/>
              </a:ext>
            </a:extLst>
          </p:cNvPr>
          <p:cNvSpPr>
            <a:spLocks noGrp="1"/>
          </p:cNvSpPr>
          <p:nvPr>
            <p:ph idx="1"/>
          </p:nvPr>
        </p:nvSpPr>
        <p:spPr/>
        <p:txBody>
          <a:bodyPr/>
          <a:lstStyle/>
          <a:p>
            <a:endParaRPr lang="id-ID"/>
          </a:p>
        </p:txBody>
      </p:sp>
      <p:sp>
        <p:nvSpPr>
          <p:cNvPr id="9" name="object 8"/>
          <p:cNvSpPr/>
          <p:nvPr/>
        </p:nvSpPr>
        <p:spPr>
          <a:xfrm>
            <a:off x="304800" y="1219200"/>
            <a:ext cx="2133600" cy="4813554"/>
          </a:xfrm>
          <a:prstGeom prst="rect">
            <a:avLst/>
          </a:prstGeom>
          <a: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a:ln>
            <a:noFill/>
          </a:ln>
          <a:effectLst>
            <a:outerShdw blurRad="50800" dist="50800" dir="5400000" algn="ctr" rotWithShape="0">
              <a:srgbClr val="FFFF00"/>
            </a:outerShdw>
          </a:effectLst>
        </p:spPr>
        <p:txBody>
          <a:bodyPr wrap="square" lIns="0" tIns="0" rIns="0" bIns="0" rtlCol="0"/>
          <a:lstStyle/>
          <a:p>
            <a:endParaRPr/>
          </a:p>
        </p:txBody>
      </p:sp>
      <p:sp>
        <p:nvSpPr>
          <p:cNvPr id="10" name="object 9" descr="REGULATING&#10;"/>
          <p:cNvSpPr/>
          <p:nvPr/>
        </p:nvSpPr>
        <p:spPr>
          <a:xfrm>
            <a:off x="590549" y="1981200"/>
            <a:ext cx="1419605" cy="1265682"/>
          </a:xfrm>
          <a:prstGeom prst="rect">
            <a:avLst/>
          </a:prstGeom>
          <a: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a:blipFill>
        </p:spPr>
        <p:txBody>
          <a:bodyPr wrap="square" lIns="0" tIns="0" rIns="0" bIns="0" rtlCol="0"/>
          <a:lstStyle/>
          <a:p>
            <a:endParaRPr dirty="0"/>
          </a:p>
        </p:txBody>
      </p:sp>
      <p:sp>
        <p:nvSpPr>
          <p:cNvPr id="11" name="object 11"/>
          <p:cNvSpPr/>
          <p:nvPr/>
        </p:nvSpPr>
        <p:spPr>
          <a:xfrm>
            <a:off x="518920" y="4605389"/>
            <a:ext cx="1562862" cy="1370838"/>
          </a:xfrm>
          <a:prstGeom prst="rect">
            <a:avLst/>
          </a:prstGeom>
          <a:blipFill>
            <a:blip r:embed="rId6" cstate="print"/>
            <a:stretch>
              <a:fillRect/>
            </a:stretch>
          </a:blipFill>
        </p:spPr>
        <p:txBody>
          <a:bodyPr wrap="square" lIns="0" tIns="0" rIns="0" bIns="0" rtlCol="0"/>
          <a:lstStyle/>
          <a:p>
            <a:endParaRPr/>
          </a:p>
        </p:txBody>
      </p:sp>
      <p:sp>
        <p:nvSpPr>
          <p:cNvPr id="12" name="object 13"/>
          <p:cNvSpPr/>
          <p:nvPr/>
        </p:nvSpPr>
        <p:spPr>
          <a:xfrm>
            <a:off x="572291" y="3246882"/>
            <a:ext cx="1454658" cy="1372362"/>
          </a:xfrm>
          <a:prstGeom prst="rect">
            <a:avLst/>
          </a:prstGeom>
          <a:blipFill>
            <a:blip r:embed="rId7" cstate="print"/>
            <a:stretch>
              <a:fillRect/>
            </a:stretch>
          </a:blipFill>
        </p:spPr>
        <p:txBody>
          <a:bodyPr wrap="square" lIns="0" tIns="0" rIns="0" bIns="0" rtlCol="0"/>
          <a:lstStyle/>
          <a:p>
            <a:endParaRPr/>
          </a:p>
        </p:txBody>
      </p:sp>
      <p:sp>
        <p:nvSpPr>
          <p:cNvPr id="13" name="object 18"/>
          <p:cNvSpPr/>
          <p:nvPr/>
        </p:nvSpPr>
        <p:spPr>
          <a:xfrm>
            <a:off x="2438400" y="2191766"/>
            <a:ext cx="1134110" cy="844550"/>
          </a:xfrm>
          <a:custGeom>
            <a:avLst/>
            <a:gdLst/>
            <a:ahLst/>
            <a:cxnLst/>
            <a:rect l="l" t="t" r="r" b="b"/>
            <a:pathLst>
              <a:path w="1134110" h="844550">
                <a:moveTo>
                  <a:pt x="711708" y="0"/>
                </a:moveTo>
                <a:lnTo>
                  <a:pt x="711708" y="211074"/>
                </a:lnTo>
                <a:lnTo>
                  <a:pt x="0" y="211074"/>
                </a:lnTo>
                <a:lnTo>
                  <a:pt x="211074" y="422148"/>
                </a:lnTo>
                <a:lnTo>
                  <a:pt x="0" y="633222"/>
                </a:lnTo>
                <a:lnTo>
                  <a:pt x="711708" y="633222"/>
                </a:lnTo>
                <a:lnTo>
                  <a:pt x="711708" y="844296"/>
                </a:lnTo>
                <a:lnTo>
                  <a:pt x="1133856" y="422148"/>
                </a:lnTo>
                <a:lnTo>
                  <a:pt x="711708" y="0"/>
                </a:lnTo>
                <a:close/>
              </a:path>
            </a:pathLst>
          </a:custGeom>
          <a:solidFill>
            <a:srgbClr val="E36C09"/>
          </a:solidFill>
        </p:spPr>
        <p:txBody>
          <a:bodyPr wrap="square" lIns="0" tIns="0" rIns="0" bIns="0" rtlCol="0"/>
          <a:lstStyle/>
          <a:p>
            <a:endParaRPr/>
          </a:p>
        </p:txBody>
      </p:sp>
      <p:sp>
        <p:nvSpPr>
          <p:cNvPr id="14" name="Rounded Rectangle 13"/>
          <p:cNvSpPr/>
          <p:nvPr/>
        </p:nvSpPr>
        <p:spPr>
          <a:xfrm>
            <a:off x="3586365" y="1288473"/>
            <a:ext cx="5410200" cy="4572000"/>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9085" marR="115570" indent="-286385">
              <a:lnSpc>
                <a:spcPts val="2880"/>
              </a:lnSpc>
              <a:spcBef>
                <a:spcPts val="85"/>
              </a:spcBef>
              <a:buFont typeface="Arial"/>
              <a:buChar char="•"/>
              <a:tabLst>
                <a:tab pos="299085" algn="l"/>
                <a:tab pos="299720" algn="l"/>
              </a:tabLst>
            </a:pPr>
            <a:r>
              <a:rPr lang="en-US" spc="-15" dirty="0" err="1">
                <a:solidFill>
                  <a:srgbClr val="FFFFFF"/>
                </a:solidFill>
                <a:latin typeface="Calibri"/>
                <a:cs typeface="Calibri"/>
              </a:rPr>
              <a:t>Pengadaan</a:t>
            </a:r>
            <a:r>
              <a:rPr lang="en-US" spc="-15" dirty="0">
                <a:solidFill>
                  <a:srgbClr val="FFFFFF"/>
                </a:solidFill>
                <a:latin typeface="Calibri"/>
                <a:cs typeface="Calibri"/>
              </a:rPr>
              <a:t> </a:t>
            </a:r>
            <a:r>
              <a:rPr lang="en-US" spc="-10" dirty="0" err="1">
                <a:solidFill>
                  <a:srgbClr val="FFFFFF"/>
                </a:solidFill>
                <a:latin typeface="Calibri"/>
                <a:cs typeface="Calibri"/>
              </a:rPr>
              <a:t>Pemerintah</a:t>
            </a:r>
            <a:r>
              <a:rPr lang="en-US" spc="-10" dirty="0">
                <a:solidFill>
                  <a:srgbClr val="FFFFFF"/>
                </a:solidFill>
                <a:latin typeface="Calibri"/>
                <a:cs typeface="Calibri"/>
              </a:rPr>
              <a:t> </a:t>
            </a:r>
            <a:r>
              <a:rPr lang="en-US" spc="-10" dirty="0" err="1">
                <a:solidFill>
                  <a:srgbClr val="FFFFFF"/>
                </a:solidFill>
                <a:latin typeface="Calibri"/>
                <a:cs typeface="Calibri"/>
              </a:rPr>
              <a:t>untuk</a:t>
            </a:r>
            <a:r>
              <a:rPr lang="en-US" spc="-10" dirty="0">
                <a:solidFill>
                  <a:srgbClr val="FFFFFF"/>
                </a:solidFill>
                <a:latin typeface="Calibri"/>
                <a:cs typeface="Calibri"/>
              </a:rPr>
              <a:t> </a:t>
            </a:r>
            <a:r>
              <a:rPr lang="en-US" spc="-15" dirty="0">
                <a:solidFill>
                  <a:srgbClr val="FFFFFF"/>
                </a:solidFill>
                <a:latin typeface="Calibri"/>
                <a:cs typeface="Calibri"/>
              </a:rPr>
              <a:t>pre </a:t>
            </a:r>
            <a:r>
              <a:rPr lang="en-US" spc="-20" dirty="0" err="1">
                <a:solidFill>
                  <a:srgbClr val="FFFFFF"/>
                </a:solidFill>
                <a:latin typeface="Calibri"/>
                <a:cs typeface="Calibri"/>
              </a:rPr>
              <a:t>komersial</a:t>
            </a:r>
            <a:r>
              <a:rPr lang="en-US" spc="-20" dirty="0">
                <a:solidFill>
                  <a:srgbClr val="FFFFFF"/>
                </a:solidFill>
                <a:latin typeface="Calibri"/>
                <a:cs typeface="Calibri"/>
              </a:rPr>
              <a:t> </a:t>
            </a:r>
            <a:r>
              <a:rPr lang="en-US" spc="-10" dirty="0" err="1">
                <a:solidFill>
                  <a:srgbClr val="FFFFFF"/>
                </a:solidFill>
                <a:latin typeface="Calibri"/>
                <a:cs typeface="Calibri"/>
              </a:rPr>
              <a:t>produk</a:t>
            </a:r>
            <a:r>
              <a:rPr lang="en-US" spc="-10" dirty="0">
                <a:solidFill>
                  <a:srgbClr val="FFFFFF"/>
                </a:solidFill>
                <a:latin typeface="Calibri"/>
                <a:cs typeface="Calibri"/>
              </a:rPr>
              <a:t> </a:t>
            </a:r>
            <a:r>
              <a:rPr lang="en-US" spc="-5" dirty="0" err="1">
                <a:solidFill>
                  <a:srgbClr val="FFFFFF"/>
                </a:solidFill>
                <a:latin typeface="Calibri"/>
                <a:cs typeface="Calibri"/>
              </a:rPr>
              <a:t>hasil</a:t>
            </a:r>
            <a:r>
              <a:rPr lang="en-US" spc="-5" dirty="0">
                <a:solidFill>
                  <a:srgbClr val="FFFFFF"/>
                </a:solidFill>
                <a:latin typeface="Calibri"/>
                <a:cs typeface="Calibri"/>
              </a:rPr>
              <a:t> </a:t>
            </a:r>
            <a:r>
              <a:rPr lang="en-US" dirty="0" err="1">
                <a:solidFill>
                  <a:srgbClr val="FFFFFF"/>
                </a:solidFill>
                <a:latin typeface="Calibri"/>
                <a:cs typeface="Calibri"/>
              </a:rPr>
              <a:t>RnD</a:t>
            </a:r>
            <a:r>
              <a:rPr lang="en-US" dirty="0">
                <a:solidFill>
                  <a:srgbClr val="FFFFFF"/>
                </a:solidFill>
                <a:latin typeface="Calibri"/>
                <a:cs typeface="Calibri"/>
              </a:rPr>
              <a:t>  </a:t>
            </a:r>
            <a:r>
              <a:rPr lang="en-US" spc="-5" dirty="0" err="1">
                <a:solidFill>
                  <a:srgbClr val="FFFFFF"/>
                </a:solidFill>
                <a:latin typeface="Calibri"/>
                <a:cs typeface="Calibri"/>
              </a:rPr>
              <a:t>Nasional</a:t>
            </a:r>
            <a:endParaRPr lang="en-US" dirty="0">
              <a:latin typeface="Calibri"/>
              <a:cs typeface="Calibri"/>
            </a:endParaRPr>
          </a:p>
          <a:p>
            <a:pPr marL="299085" indent="-286385">
              <a:lnSpc>
                <a:spcPts val="2785"/>
              </a:lnSpc>
              <a:buFont typeface="Arial"/>
              <a:buChar char="•"/>
              <a:tabLst>
                <a:tab pos="299085" algn="l"/>
                <a:tab pos="299720" algn="l"/>
              </a:tabLst>
            </a:pPr>
            <a:r>
              <a:rPr lang="en-US" spc="-10" dirty="0" err="1">
                <a:solidFill>
                  <a:srgbClr val="FFFFFF"/>
                </a:solidFill>
                <a:latin typeface="Calibri"/>
                <a:cs typeface="Calibri"/>
              </a:rPr>
              <a:t>Penjaminan</a:t>
            </a:r>
            <a:r>
              <a:rPr lang="en-US" spc="-10" dirty="0">
                <a:solidFill>
                  <a:srgbClr val="FFFFFF"/>
                </a:solidFill>
                <a:latin typeface="Calibri"/>
                <a:cs typeface="Calibri"/>
              </a:rPr>
              <a:t> </a:t>
            </a:r>
            <a:r>
              <a:rPr lang="en-US" spc="-20" dirty="0" err="1">
                <a:solidFill>
                  <a:srgbClr val="FFFFFF"/>
                </a:solidFill>
                <a:latin typeface="Calibri"/>
                <a:cs typeface="Calibri"/>
              </a:rPr>
              <a:t>Resiko</a:t>
            </a:r>
            <a:r>
              <a:rPr lang="en-US" spc="-20" dirty="0">
                <a:solidFill>
                  <a:srgbClr val="FFFFFF"/>
                </a:solidFill>
                <a:latin typeface="Calibri"/>
                <a:cs typeface="Calibri"/>
              </a:rPr>
              <a:t>/</a:t>
            </a:r>
            <a:r>
              <a:rPr lang="en-US" spc="-20" dirty="0" err="1">
                <a:solidFill>
                  <a:srgbClr val="FFFFFF"/>
                </a:solidFill>
                <a:latin typeface="Calibri"/>
                <a:cs typeface="Calibri"/>
              </a:rPr>
              <a:t>Asuransi</a:t>
            </a:r>
            <a:r>
              <a:rPr lang="en-US" spc="-20" dirty="0">
                <a:solidFill>
                  <a:srgbClr val="FFFFFF"/>
                </a:solidFill>
                <a:latin typeface="Calibri"/>
                <a:cs typeface="Calibri"/>
              </a:rPr>
              <a:t> </a:t>
            </a:r>
            <a:r>
              <a:rPr lang="en-US" spc="-30" dirty="0" err="1">
                <a:solidFill>
                  <a:srgbClr val="FFFFFF"/>
                </a:solidFill>
                <a:latin typeface="Calibri"/>
                <a:cs typeface="Calibri"/>
              </a:rPr>
              <a:t>Teknologi</a:t>
            </a:r>
            <a:endParaRPr lang="en-US" dirty="0">
              <a:latin typeface="Calibri"/>
              <a:cs typeface="Calibri"/>
            </a:endParaRPr>
          </a:p>
          <a:p>
            <a:pPr marL="299085" indent="-286385">
              <a:lnSpc>
                <a:spcPct val="100000"/>
              </a:lnSpc>
              <a:buFont typeface="Arial"/>
              <a:buChar char="•"/>
              <a:tabLst>
                <a:tab pos="299085" algn="l"/>
                <a:tab pos="299720" algn="l"/>
              </a:tabLst>
            </a:pPr>
            <a:r>
              <a:rPr lang="en-US" spc="-20" dirty="0" err="1">
                <a:solidFill>
                  <a:srgbClr val="FFFFFF"/>
                </a:solidFill>
                <a:latin typeface="Calibri"/>
                <a:cs typeface="Calibri"/>
              </a:rPr>
              <a:t>Pengaturan</a:t>
            </a:r>
            <a:r>
              <a:rPr lang="en-US" spc="-20" dirty="0">
                <a:solidFill>
                  <a:srgbClr val="FFFFFF"/>
                </a:solidFill>
                <a:latin typeface="Calibri"/>
                <a:cs typeface="Calibri"/>
              </a:rPr>
              <a:t> </a:t>
            </a:r>
            <a:r>
              <a:rPr lang="en-US" spc="-15" dirty="0" err="1">
                <a:solidFill>
                  <a:srgbClr val="FFFFFF"/>
                </a:solidFill>
                <a:latin typeface="Calibri"/>
                <a:cs typeface="Calibri"/>
              </a:rPr>
              <a:t>Royalti</a:t>
            </a:r>
            <a:r>
              <a:rPr lang="en-US" spc="-15" dirty="0">
                <a:solidFill>
                  <a:srgbClr val="FFFFFF"/>
                </a:solidFill>
                <a:latin typeface="Calibri"/>
                <a:cs typeface="Calibri"/>
              </a:rPr>
              <a:t> </a:t>
            </a:r>
            <a:r>
              <a:rPr lang="en-US" spc="-15" dirty="0" err="1">
                <a:solidFill>
                  <a:srgbClr val="FFFFFF"/>
                </a:solidFill>
                <a:latin typeface="Calibri"/>
                <a:cs typeface="Calibri"/>
              </a:rPr>
              <a:t>atas</a:t>
            </a:r>
            <a:r>
              <a:rPr lang="en-US" spc="-15" dirty="0">
                <a:solidFill>
                  <a:srgbClr val="FFFFFF"/>
                </a:solidFill>
                <a:latin typeface="Calibri"/>
                <a:cs typeface="Calibri"/>
              </a:rPr>
              <a:t> </a:t>
            </a:r>
            <a:r>
              <a:rPr lang="en-US" spc="-25" dirty="0">
                <a:solidFill>
                  <a:srgbClr val="FFFFFF"/>
                </a:solidFill>
                <a:latin typeface="Calibri"/>
                <a:cs typeface="Calibri"/>
              </a:rPr>
              <a:t>Paten </a:t>
            </a:r>
            <a:r>
              <a:rPr lang="en-US" spc="-5" dirty="0" err="1">
                <a:solidFill>
                  <a:srgbClr val="FFFFFF"/>
                </a:solidFill>
                <a:latin typeface="Calibri"/>
                <a:cs typeface="Calibri"/>
              </a:rPr>
              <a:t>Dalam</a:t>
            </a:r>
            <a:r>
              <a:rPr lang="en-US" spc="-5" dirty="0">
                <a:solidFill>
                  <a:srgbClr val="FFFFFF"/>
                </a:solidFill>
                <a:latin typeface="Calibri"/>
                <a:cs typeface="Calibri"/>
              </a:rPr>
              <a:t> </a:t>
            </a:r>
            <a:r>
              <a:rPr lang="en-US" spc="-5" dirty="0" err="1">
                <a:solidFill>
                  <a:srgbClr val="FFFFFF"/>
                </a:solidFill>
                <a:latin typeface="Calibri"/>
                <a:cs typeface="Calibri"/>
              </a:rPr>
              <a:t>Negeri</a:t>
            </a:r>
            <a:endParaRPr lang="en-US" dirty="0">
              <a:latin typeface="Calibri"/>
              <a:cs typeface="Calibri"/>
            </a:endParaRPr>
          </a:p>
          <a:p>
            <a:pPr marL="299085" marR="462280" indent="-286385">
              <a:lnSpc>
                <a:spcPct val="100000"/>
              </a:lnSpc>
              <a:buFont typeface="Arial"/>
              <a:buChar char="•"/>
              <a:tabLst>
                <a:tab pos="299085" algn="l"/>
                <a:tab pos="299720" algn="l"/>
              </a:tabLst>
            </a:pPr>
            <a:r>
              <a:rPr lang="en-US" i="1" spc="-10" dirty="0">
                <a:solidFill>
                  <a:srgbClr val="FFFFFF"/>
                </a:solidFill>
                <a:latin typeface="Calibri"/>
                <a:cs typeface="Calibri"/>
              </a:rPr>
              <a:t>Reward </a:t>
            </a:r>
            <a:r>
              <a:rPr lang="en-US" spc="-5" dirty="0" err="1">
                <a:solidFill>
                  <a:srgbClr val="FFFFFF"/>
                </a:solidFill>
                <a:latin typeface="Calibri"/>
                <a:cs typeface="Calibri"/>
              </a:rPr>
              <a:t>bagi</a:t>
            </a:r>
            <a:r>
              <a:rPr lang="en-US" spc="-5" dirty="0">
                <a:solidFill>
                  <a:srgbClr val="FFFFFF"/>
                </a:solidFill>
                <a:latin typeface="Calibri"/>
                <a:cs typeface="Calibri"/>
              </a:rPr>
              <a:t> </a:t>
            </a:r>
            <a:r>
              <a:rPr lang="en-US" spc="-15" dirty="0" err="1">
                <a:solidFill>
                  <a:srgbClr val="FFFFFF"/>
                </a:solidFill>
                <a:latin typeface="Calibri"/>
                <a:cs typeface="Calibri"/>
              </a:rPr>
              <a:t>Peneliti</a:t>
            </a:r>
            <a:r>
              <a:rPr lang="en-US" spc="-15" dirty="0">
                <a:solidFill>
                  <a:srgbClr val="FFFFFF"/>
                </a:solidFill>
                <a:latin typeface="Calibri"/>
                <a:cs typeface="Calibri"/>
              </a:rPr>
              <a:t>/</a:t>
            </a:r>
            <a:r>
              <a:rPr lang="en-US" spc="-15" dirty="0" err="1">
                <a:solidFill>
                  <a:srgbClr val="FFFFFF"/>
                </a:solidFill>
                <a:latin typeface="Calibri"/>
                <a:cs typeface="Calibri"/>
              </a:rPr>
              <a:t>Perekayasa</a:t>
            </a:r>
            <a:r>
              <a:rPr lang="en-US" spc="-15" dirty="0">
                <a:solidFill>
                  <a:srgbClr val="FFFFFF"/>
                </a:solidFill>
                <a:latin typeface="Calibri"/>
                <a:cs typeface="Calibri"/>
              </a:rPr>
              <a:t>/</a:t>
            </a:r>
            <a:r>
              <a:rPr lang="en-US" spc="-15" dirty="0" err="1">
                <a:solidFill>
                  <a:srgbClr val="FFFFFF"/>
                </a:solidFill>
                <a:latin typeface="Calibri"/>
                <a:cs typeface="Calibri"/>
              </a:rPr>
              <a:t>Dosen</a:t>
            </a:r>
            <a:r>
              <a:rPr lang="en-US" spc="-15" dirty="0">
                <a:solidFill>
                  <a:srgbClr val="FFFFFF"/>
                </a:solidFill>
                <a:latin typeface="Calibri"/>
                <a:cs typeface="Calibri"/>
              </a:rPr>
              <a:t> yang </a:t>
            </a:r>
            <a:r>
              <a:rPr lang="en-US" spc="-10" dirty="0" err="1">
                <a:solidFill>
                  <a:srgbClr val="FFFFFF"/>
                </a:solidFill>
                <a:latin typeface="Calibri"/>
                <a:cs typeface="Calibri"/>
              </a:rPr>
              <a:t>bekerjasama</a:t>
            </a:r>
            <a:r>
              <a:rPr lang="en-US" spc="-10" dirty="0">
                <a:solidFill>
                  <a:srgbClr val="FFFFFF"/>
                </a:solidFill>
                <a:latin typeface="Calibri"/>
                <a:cs typeface="Calibri"/>
              </a:rPr>
              <a:t>  </a:t>
            </a:r>
            <a:r>
              <a:rPr lang="en-US" spc="-15" dirty="0" err="1">
                <a:solidFill>
                  <a:srgbClr val="FFFFFF"/>
                </a:solidFill>
                <a:latin typeface="Calibri"/>
                <a:cs typeface="Calibri"/>
              </a:rPr>
              <a:t>dengan</a:t>
            </a:r>
            <a:r>
              <a:rPr lang="en-US" spc="-15" dirty="0">
                <a:solidFill>
                  <a:srgbClr val="FFFFFF"/>
                </a:solidFill>
                <a:latin typeface="Calibri"/>
                <a:cs typeface="Calibri"/>
              </a:rPr>
              <a:t> </a:t>
            </a:r>
            <a:r>
              <a:rPr lang="en-US" spc="-5" dirty="0" err="1">
                <a:solidFill>
                  <a:srgbClr val="FFFFFF"/>
                </a:solidFill>
                <a:latin typeface="Calibri"/>
                <a:cs typeface="Calibri"/>
              </a:rPr>
              <a:t>industri</a:t>
            </a:r>
            <a:r>
              <a:rPr lang="en-US" spc="-5" dirty="0">
                <a:solidFill>
                  <a:srgbClr val="FFFFFF"/>
                </a:solidFill>
                <a:latin typeface="Calibri"/>
                <a:cs typeface="Calibri"/>
              </a:rPr>
              <a:t> </a:t>
            </a:r>
            <a:r>
              <a:rPr lang="en-US" spc="-5" dirty="0" err="1">
                <a:solidFill>
                  <a:srgbClr val="FFFFFF"/>
                </a:solidFill>
                <a:latin typeface="Calibri"/>
                <a:cs typeface="Calibri"/>
              </a:rPr>
              <a:t>dalam</a:t>
            </a:r>
            <a:r>
              <a:rPr lang="en-US" spc="-5" dirty="0">
                <a:solidFill>
                  <a:srgbClr val="FFFFFF"/>
                </a:solidFill>
                <a:latin typeface="Calibri"/>
                <a:cs typeface="Calibri"/>
              </a:rPr>
              <a:t> </a:t>
            </a:r>
            <a:r>
              <a:rPr lang="en-US" spc="-15" dirty="0" err="1">
                <a:solidFill>
                  <a:srgbClr val="FFFFFF"/>
                </a:solidFill>
                <a:latin typeface="Calibri"/>
                <a:cs typeface="Calibri"/>
              </a:rPr>
              <a:t>komersialisasi</a:t>
            </a:r>
            <a:r>
              <a:rPr lang="en-US" spc="-15" dirty="0">
                <a:solidFill>
                  <a:srgbClr val="FFFFFF"/>
                </a:solidFill>
                <a:latin typeface="Calibri"/>
                <a:cs typeface="Calibri"/>
              </a:rPr>
              <a:t> </a:t>
            </a:r>
            <a:r>
              <a:rPr lang="en-US" dirty="0">
                <a:solidFill>
                  <a:srgbClr val="FFFFFF"/>
                </a:solidFill>
                <a:latin typeface="Calibri"/>
                <a:cs typeface="Calibri"/>
              </a:rPr>
              <a:t>KI </a:t>
            </a:r>
            <a:r>
              <a:rPr lang="en-US" dirty="0" err="1">
                <a:solidFill>
                  <a:srgbClr val="FFFFFF"/>
                </a:solidFill>
                <a:latin typeface="Calibri"/>
                <a:cs typeface="Calibri"/>
              </a:rPr>
              <a:t>menjadi</a:t>
            </a:r>
            <a:r>
              <a:rPr lang="en-US" dirty="0">
                <a:solidFill>
                  <a:srgbClr val="FFFFFF"/>
                </a:solidFill>
                <a:latin typeface="Calibri"/>
                <a:cs typeface="Calibri"/>
              </a:rPr>
              <a:t> </a:t>
            </a:r>
            <a:r>
              <a:rPr lang="en-US" spc="-10" dirty="0" err="1">
                <a:solidFill>
                  <a:srgbClr val="FFFFFF"/>
                </a:solidFill>
                <a:latin typeface="Calibri"/>
                <a:cs typeface="Calibri"/>
              </a:rPr>
              <a:t>produk</a:t>
            </a:r>
            <a:r>
              <a:rPr lang="en-US" spc="-10" dirty="0">
                <a:solidFill>
                  <a:srgbClr val="FFFFFF"/>
                </a:solidFill>
                <a:latin typeface="Calibri"/>
                <a:cs typeface="Calibri"/>
              </a:rPr>
              <a:t>  </a:t>
            </a:r>
            <a:r>
              <a:rPr lang="en-US" spc="-10" dirty="0" err="1">
                <a:solidFill>
                  <a:srgbClr val="FFFFFF"/>
                </a:solidFill>
                <a:latin typeface="Calibri"/>
                <a:cs typeface="Calibri"/>
              </a:rPr>
              <a:t>Inovasi</a:t>
            </a:r>
            <a:endParaRPr lang="en-US" dirty="0">
              <a:latin typeface="Calibri"/>
              <a:cs typeface="Calibri"/>
            </a:endParaRPr>
          </a:p>
          <a:p>
            <a:pPr marL="299085" marR="5080" indent="-286385">
              <a:lnSpc>
                <a:spcPct val="100000"/>
              </a:lnSpc>
              <a:buFont typeface="Arial"/>
              <a:buChar char="•"/>
              <a:tabLst>
                <a:tab pos="299085" algn="l"/>
                <a:tab pos="299720" algn="l"/>
              </a:tabLst>
            </a:pPr>
            <a:r>
              <a:rPr lang="en-US" i="1" spc="-10" dirty="0">
                <a:solidFill>
                  <a:srgbClr val="FFFFFF"/>
                </a:solidFill>
                <a:latin typeface="Calibri"/>
                <a:cs typeface="Calibri"/>
              </a:rPr>
              <a:t>Flexibility </a:t>
            </a:r>
            <a:r>
              <a:rPr lang="en-US" spc="-5" dirty="0" err="1">
                <a:solidFill>
                  <a:srgbClr val="FFFFFF"/>
                </a:solidFill>
                <a:latin typeface="Calibri"/>
                <a:cs typeface="Calibri"/>
              </a:rPr>
              <a:t>pendanaan</a:t>
            </a:r>
            <a:r>
              <a:rPr lang="en-US" spc="-5" dirty="0">
                <a:solidFill>
                  <a:srgbClr val="FFFFFF"/>
                </a:solidFill>
                <a:latin typeface="Calibri"/>
                <a:cs typeface="Calibri"/>
              </a:rPr>
              <a:t> </a:t>
            </a:r>
            <a:r>
              <a:rPr lang="en-US" spc="-5" dirty="0" err="1">
                <a:solidFill>
                  <a:srgbClr val="FFFFFF"/>
                </a:solidFill>
                <a:latin typeface="Calibri"/>
                <a:cs typeface="Calibri"/>
              </a:rPr>
              <a:t>riset</a:t>
            </a:r>
            <a:r>
              <a:rPr lang="en-US" spc="-5" dirty="0">
                <a:solidFill>
                  <a:srgbClr val="FFFFFF"/>
                </a:solidFill>
                <a:latin typeface="Calibri"/>
                <a:cs typeface="Calibri"/>
              </a:rPr>
              <a:t>, </a:t>
            </a:r>
            <a:r>
              <a:rPr lang="en-US" spc="-10" dirty="0" err="1">
                <a:solidFill>
                  <a:srgbClr val="FFFFFF"/>
                </a:solidFill>
                <a:latin typeface="Calibri"/>
                <a:cs typeface="Calibri"/>
              </a:rPr>
              <a:t>pengembangan</a:t>
            </a:r>
            <a:r>
              <a:rPr lang="en-US" spc="-10" dirty="0">
                <a:solidFill>
                  <a:srgbClr val="FFFFFF"/>
                </a:solidFill>
                <a:latin typeface="Calibri"/>
                <a:cs typeface="Calibri"/>
              </a:rPr>
              <a:t> </a:t>
            </a:r>
            <a:r>
              <a:rPr lang="en-US" spc="-5" dirty="0" err="1">
                <a:solidFill>
                  <a:srgbClr val="FFFFFF"/>
                </a:solidFill>
                <a:latin typeface="Calibri"/>
                <a:cs typeface="Calibri"/>
              </a:rPr>
              <a:t>dan</a:t>
            </a:r>
            <a:r>
              <a:rPr lang="en-US" spc="-5" dirty="0">
                <a:solidFill>
                  <a:srgbClr val="FFFFFF"/>
                </a:solidFill>
                <a:latin typeface="Calibri"/>
                <a:cs typeface="Calibri"/>
              </a:rPr>
              <a:t> </a:t>
            </a:r>
            <a:r>
              <a:rPr lang="en-US" spc="-10" dirty="0" err="1">
                <a:solidFill>
                  <a:srgbClr val="FFFFFF"/>
                </a:solidFill>
                <a:latin typeface="Calibri"/>
                <a:cs typeface="Calibri"/>
              </a:rPr>
              <a:t>inovasi</a:t>
            </a:r>
            <a:r>
              <a:rPr lang="en-US" spc="-10" dirty="0">
                <a:solidFill>
                  <a:srgbClr val="FFFFFF"/>
                </a:solidFill>
                <a:latin typeface="Calibri"/>
                <a:cs typeface="Calibri"/>
              </a:rPr>
              <a:t> </a:t>
            </a:r>
            <a:r>
              <a:rPr lang="en-US" spc="-5" dirty="0" err="1">
                <a:solidFill>
                  <a:srgbClr val="FFFFFF"/>
                </a:solidFill>
                <a:latin typeface="Calibri"/>
                <a:cs typeface="Calibri"/>
              </a:rPr>
              <a:t>melaui</a:t>
            </a:r>
            <a:r>
              <a:rPr lang="en-US" spc="-5" dirty="0">
                <a:solidFill>
                  <a:srgbClr val="FFFFFF"/>
                </a:solidFill>
                <a:latin typeface="Calibri"/>
                <a:cs typeface="Calibri"/>
              </a:rPr>
              <a:t>  </a:t>
            </a:r>
            <a:r>
              <a:rPr lang="en-US" spc="-20" dirty="0" err="1">
                <a:solidFill>
                  <a:srgbClr val="FFFFFF"/>
                </a:solidFill>
                <a:latin typeface="Calibri"/>
                <a:cs typeface="Calibri"/>
              </a:rPr>
              <a:t>skema</a:t>
            </a:r>
            <a:r>
              <a:rPr lang="en-US" spc="-20" dirty="0">
                <a:solidFill>
                  <a:srgbClr val="FFFFFF"/>
                </a:solidFill>
                <a:latin typeface="Calibri"/>
                <a:cs typeface="Calibri"/>
              </a:rPr>
              <a:t> </a:t>
            </a:r>
            <a:r>
              <a:rPr lang="en-US" i="1" dirty="0">
                <a:solidFill>
                  <a:srgbClr val="FFFFFF"/>
                </a:solidFill>
                <a:latin typeface="Calibri"/>
                <a:cs typeface="Calibri"/>
              </a:rPr>
              <a:t>Block</a:t>
            </a:r>
            <a:r>
              <a:rPr lang="en-US" i="1" spc="-15" dirty="0">
                <a:solidFill>
                  <a:srgbClr val="FFFFFF"/>
                </a:solidFill>
                <a:latin typeface="Calibri"/>
                <a:cs typeface="Calibri"/>
              </a:rPr>
              <a:t> </a:t>
            </a:r>
            <a:r>
              <a:rPr lang="en-US" i="1" spc="-5" dirty="0">
                <a:solidFill>
                  <a:srgbClr val="FFFFFF"/>
                </a:solidFill>
                <a:latin typeface="Calibri"/>
                <a:cs typeface="Calibri"/>
              </a:rPr>
              <a:t>Grant</a:t>
            </a:r>
            <a:endParaRPr lang="en-US" dirty="0">
              <a:latin typeface="Calibri"/>
              <a:cs typeface="Calibri"/>
            </a:endParaRPr>
          </a:p>
          <a:p>
            <a:pPr marL="299085" indent="-286385">
              <a:lnSpc>
                <a:spcPct val="100000"/>
              </a:lnSpc>
              <a:spcBef>
                <a:spcPts val="5"/>
              </a:spcBef>
              <a:buFont typeface="Arial"/>
              <a:buChar char="•"/>
              <a:tabLst>
                <a:tab pos="299085" algn="l"/>
                <a:tab pos="299720" algn="l"/>
              </a:tabLst>
            </a:pPr>
            <a:r>
              <a:rPr lang="en-US" spc="-5" dirty="0" err="1">
                <a:solidFill>
                  <a:srgbClr val="FFFFFF"/>
                </a:solidFill>
                <a:latin typeface="Calibri"/>
                <a:cs typeface="Calibri"/>
              </a:rPr>
              <a:t>Harmonisasi</a:t>
            </a:r>
            <a:r>
              <a:rPr lang="en-US" spc="-5" dirty="0">
                <a:solidFill>
                  <a:srgbClr val="FFFFFF"/>
                </a:solidFill>
                <a:latin typeface="Calibri"/>
                <a:cs typeface="Calibri"/>
              </a:rPr>
              <a:t> </a:t>
            </a:r>
            <a:r>
              <a:rPr lang="en-US" spc="-10" dirty="0" err="1">
                <a:solidFill>
                  <a:srgbClr val="FFFFFF"/>
                </a:solidFill>
                <a:latin typeface="Calibri"/>
                <a:cs typeface="Calibri"/>
              </a:rPr>
              <a:t>Kebijakan</a:t>
            </a:r>
            <a:r>
              <a:rPr lang="en-US" spc="-35" dirty="0">
                <a:solidFill>
                  <a:srgbClr val="FFFFFF"/>
                </a:solidFill>
                <a:latin typeface="Calibri"/>
                <a:cs typeface="Calibri"/>
              </a:rPr>
              <a:t> </a:t>
            </a:r>
            <a:r>
              <a:rPr lang="en-US" spc="-15" dirty="0" err="1">
                <a:solidFill>
                  <a:srgbClr val="FFFFFF"/>
                </a:solidFill>
                <a:latin typeface="Calibri"/>
                <a:cs typeface="Calibri"/>
              </a:rPr>
              <a:t>Sektoral</a:t>
            </a:r>
            <a:endParaRPr lang="en-US" dirty="0">
              <a:latin typeface="Calibri"/>
              <a:cs typeface="Calibri"/>
            </a:endParaRPr>
          </a:p>
        </p:txBody>
      </p:sp>
      <p:sp>
        <p:nvSpPr>
          <p:cNvPr id="15" name="object 42"/>
          <p:cNvSpPr txBox="1"/>
          <p:nvPr/>
        </p:nvSpPr>
        <p:spPr>
          <a:xfrm>
            <a:off x="745996" y="2479421"/>
            <a:ext cx="1108710"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REGULATING</a:t>
            </a:r>
            <a:endParaRPr sz="1600" dirty="0">
              <a:latin typeface="Calibri"/>
              <a:cs typeface="Calibri"/>
            </a:endParaRPr>
          </a:p>
        </p:txBody>
      </p:sp>
      <p:sp>
        <p:nvSpPr>
          <p:cNvPr id="16" name="object 46"/>
          <p:cNvSpPr txBox="1"/>
          <p:nvPr/>
        </p:nvSpPr>
        <p:spPr>
          <a:xfrm>
            <a:off x="806638" y="3798443"/>
            <a:ext cx="9874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EX</a:t>
            </a:r>
            <a:r>
              <a:rPr sz="1600" b="1" spc="-35" dirty="0">
                <a:solidFill>
                  <a:srgbClr val="FFFFFF"/>
                </a:solidFill>
                <a:latin typeface="Calibri"/>
                <a:cs typeface="Calibri"/>
              </a:rPr>
              <a:t>E</a:t>
            </a:r>
            <a:r>
              <a:rPr sz="1600" b="1" spc="-10" dirty="0">
                <a:solidFill>
                  <a:srgbClr val="FFFFFF"/>
                </a:solidFill>
                <a:latin typeface="Calibri"/>
                <a:cs typeface="Calibri"/>
              </a:rPr>
              <a:t>CUT</a:t>
            </a:r>
            <a:r>
              <a:rPr sz="1600" b="1" spc="-15" dirty="0">
                <a:solidFill>
                  <a:srgbClr val="FFFFFF"/>
                </a:solidFill>
                <a:latin typeface="Calibri"/>
                <a:cs typeface="Calibri"/>
              </a:rPr>
              <a:t>I</a:t>
            </a:r>
            <a:r>
              <a:rPr sz="1600" b="1" spc="-5" dirty="0">
                <a:solidFill>
                  <a:srgbClr val="FFFFFF"/>
                </a:solidFill>
                <a:latin typeface="Calibri"/>
                <a:cs typeface="Calibri"/>
              </a:rPr>
              <a:t>NG</a:t>
            </a:r>
            <a:endParaRPr sz="1600" dirty="0">
              <a:latin typeface="Calibri"/>
              <a:cs typeface="Calibri"/>
            </a:endParaRPr>
          </a:p>
        </p:txBody>
      </p:sp>
      <p:sp>
        <p:nvSpPr>
          <p:cNvPr id="17" name="object 44"/>
          <p:cNvSpPr txBox="1"/>
          <p:nvPr/>
        </p:nvSpPr>
        <p:spPr>
          <a:xfrm>
            <a:off x="671383" y="5156188"/>
            <a:ext cx="125793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EMP</a:t>
            </a:r>
            <a:r>
              <a:rPr sz="1600" b="1" spc="-30" dirty="0">
                <a:latin typeface="Calibri"/>
                <a:cs typeface="Calibri"/>
              </a:rPr>
              <a:t>O</a:t>
            </a:r>
            <a:r>
              <a:rPr sz="1600" b="1" spc="-5" dirty="0">
                <a:latin typeface="Calibri"/>
                <a:cs typeface="Calibri"/>
              </a:rPr>
              <a:t>WERING</a:t>
            </a:r>
            <a:endParaRPr sz="1600" dirty="0">
              <a:latin typeface="Calibri"/>
              <a:cs typeface="Calibri"/>
            </a:endParaRPr>
          </a:p>
        </p:txBody>
      </p:sp>
    </p:spTree>
    <p:extLst>
      <p:ext uri="{BB962C8B-B14F-4D97-AF65-F5344CB8AC3E}">
        <p14:creationId xmlns:p14="http://schemas.microsoft.com/office/powerpoint/2010/main" val="118511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type="title" idx="4294967295"/>
          </p:nvPr>
        </p:nvSpPr>
        <p:spPr>
          <a:xfrm>
            <a:off x="3059832" y="298450"/>
            <a:ext cx="4394200" cy="1841500"/>
          </a:xfrm>
          <a:prstGeom prst="rect">
            <a:avLst/>
          </a:prstGeom>
        </p:spPr>
        <p:txBody>
          <a:bodyPr vert="horz" wrap="square" lIns="0" tIns="12700" rIns="0" bIns="0" rtlCol="0">
            <a:spAutoFit/>
          </a:bodyPr>
          <a:lstStyle/>
          <a:p>
            <a:pPr marL="12700" algn="ctr">
              <a:lnSpc>
                <a:spcPct val="100000"/>
              </a:lnSpc>
              <a:spcBef>
                <a:spcPts val="100"/>
              </a:spcBef>
            </a:pPr>
            <a:r>
              <a:rPr sz="3600" spc="-25" dirty="0">
                <a:solidFill>
                  <a:schemeClr val="tx1"/>
                </a:solidFill>
                <a:latin typeface="Calibri"/>
                <a:cs typeface="Calibri"/>
              </a:rPr>
              <a:t>IMPLEMENTASI </a:t>
            </a:r>
            <a:r>
              <a:rPr sz="3600" spc="-75" dirty="0">
                <a:solidFill>
                  <a:schemeClr val="tx1"/>
                </a:solidFill>
                <a:latin typeface="Calibri"/>
                <a:cs typeface="Calibri"/>
              </a:rPr>
              <a:t>PENGUATAN</a:t>
            </a:r>
            <a:r>
              <a:rPr sz="3600" spc="5" dirty="0">
                <a:solidFill>
                  <a:schemeClr val="tx1"/>
                </a:solidFill>
                <a:latin typeface="Calibri"/>
                <a:cs typeface="Calibri"/>
              </a:rPr>
              <a:t> </a:t>
            </a:r>
            <a:r>
              <a:rPr sz="3600" spc="-40" dirty="0">
                <a:solidFill>
                  <a:schemeClr val="tx1"/>
                </a:solidFill>
                <a:latin typeface="Calibri"/>
                <a:cs typeface="Calibri"/>
              </a:rPr>
              <a:t>INOVASI</a:t>
            </a:r>
            <a:endParaRPr sz="3600" dirty="0">
              <a:solidFill>
                <a:schemeClr val="tx1"/>
              </a:solidFill>
              <a:latin typeface="Calibri"/>
              <a:cs typeface="Calibri"/>
            </a:endParaRPr>
          </a:p>
        </p:txBody>
      </p:sp>
      <p:sp>
        <p:nvSpPr>
          <p:cNvPr id="9" name="object 8"/>
          <p:cNvSpPr/>
          <p:nvPr/>
        </p:nvSpPr>
        <p:spPr>
          <a:xfrm>
            <a:off x="304800" y="1219200"/>
            <a:ext cx="2133600" cy="4813554"/>
          </a:xfrm>
          <a:prstGeom prst="rect">
            <a:avLst/>
          </a:prstGeom>
          <a:blipFill>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Lst>
            </a:blip>
            <a:stretch>
              <a:fillRect/>
            </a:stretch>
          </a:blipFill>
          <a:ln>
            <a:noFill/>
          </a:ln>
          <a:effectLst>
            <a:outerShdw blurRad="50800" dist="50800" dir="5400000" algn="ctr" rotWithShape="0">
              <a:srgbClr val="FFFF00"/>
            </a:outerShdw>
          </a:effectLst>
        </p:spPr>
        <p:txBody>
          <a:bodyPr wrap="square" lIns="0" tIns="0" rIns="0" bIns="0" rtlCol="0"/>
          <a:lstStyle/>
          <a:p>
            <a:endParaRPr/>
          </a:p>
        </p:txBody>
      </p:sp>
      <p:sp>
        <p:nvSpPr>
          <p:cNvPr id="10" name="object 9"/>
          <p:cNvSpPr/>
          <p:nvPr/>
        </p:nvSpPr>
        <p:spPr>
          <a:xfrm>
            <a:off x="590549" y="1981200"/>
            <a:ext cx="1419605" cy="1265682"/>
          </a:xfrm>
          <a:prstGeom prst="rect">
            <a:avLst/>
          </a:prstGeom>
          <a: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a:blipFill>
        </p:spPr>
        <p:txBody>
          <a:bodyPr wrap="square" lIns="0" tIns="0" rIns="0" bIns="0" rtlCol="0"/>
          <a:lstStyle/>
          <a:p>
            <a:endParaRPr/>
          </a:p>
        </p:txBody>
      </p:sp>
      <p:sp>
        <p:nvSpPr>
          <p:cNvPr id="11" name="object 11"/>
          <p:cNvSpPr/>
          <p:nvPr/>
        </p:nvSpPr>
        <p:spPr>
          <a:xfrm>
            <a:off x="518189" y="4619244"/>
            <a:ext cx="1562862" cy="1370838"/>
          </a:xfrm>
          <a:prstGeom prst="rect">
            <a:avLst/>
          </a:prstGeom>
          <a:blipFill>
            <a:blip r:embed="rId6" cstate="print"/>
            <a:stretch>
              <a:fillRect/>
            </a:stretch>
          </a:blipFill>
        </p:spPr>
        <p:txBody>
          <a:bodyPr wrap="square" lIns="0" tIns="0" rIns="0" bIns="0" rtlCol="0"/>
          <a:lstStyle/>
          <a:p>
            <a:endParaRPr/>
          </a:p>
        </p:txBody>
      </p:sp>
      <p:sp>
        <p:nvSpPr>
          <p:cNvPr id="12" name="object 13"/>
          <p:cNvSpPr/>
          <p:nvPr/>
        </p:nvSpPr>
        <p:spPr>
          <a:xfrm>
            <a:off x="572291" y="3246882"/>
            <a:ext cx="1454658" cy="1372362"/>
          </a:xfrm>
          <a:prstGeom prst="rect">
            <a:avLst/>
          </a:prstGeom>
          <a:blipFill>
            <a:blip r:embed="rId7" cstate="print"/>
            <a:stretch>
              <a:fillRect/>
            </a:stretch>
          </a:blipFill>
        </p:spPr>
        <p:txBody>
          <a:bodyPr wrap="square" lIns="0" tIns="0" rIns="0" bIns="0" rtlCol="0"/>
          <a:lstStyle/>
          <a:p>
            <a:endParaRPr/>
          </a:p>
        </p:txBody>
      </p:sp>
      <p:sp>
        <p:nvSpPr>
          <p:cNvPr id="7" name="object 18"/>
          <p:cNvSpPr/>
          <p:nvPr/>
        </p:nvSpPr>
        <p:spPr>
          <a:xfrm>
            <a:off x="2287396" y="3510788"/>
            <a:ext cx="1134110" cy="844550"/>
          </a:xfrm>
          <a:custGeom>
            <a:avLst/>
            <a:gdLst/>
            <a:ahLst/>
            <a:cxnLst/>
            <a:rect l="l" t="t" r="r" b="b"/>
            <a:pathLst>
              <a:path w="1134110" h="844550">
                <a:moveTo>
                  <a:pt x="711708" y="0"/>
                </a:moveTo>
                <a:lnTo>
                  <a:pt x="711708" y="211074"/>
                </a:lnTo>
                <a:lnTo>
                  <a:pt x="0" y="211074"/>
                </a:lnTo>
                <a:lnTo>
                  <a:pt x="211074" y="422148"/>
                </a:lnTo>
                <a:lnTo>
                  <a:pt x="0" y="633222"/>
                </a:lnTo>
                <a:lnTo>
                  <a:pt x="711708" y="633222"/>
                </a:lnTo>
                <a:lnTo>
                  <a:pt x="711708" y="844296"/>
                </a:lnTo>
                <a:lnTo>
                  <a:pt x="1133856" y="422148"/>
                </a:lnTo>
                <a:lnTo>
                  <a:pt x="711708" y="0"/>
                </a:lnTo>
                <a:close/>
              </a:path>
            </a:pathLst>
          </a:custGeom>
          <a:solidFill>
            <a:srgbClr val="E36C09"/>
          </a:solidFill>
        </p:spPr>
        <p:txBody>
          <a:bodyPr wrap="square" lIns="0" tIns="0" rIns="0" bIns="0" rtlCol="0"/>
          <a:lstStyle/>
          <a:p>
            <a:endParaRPr/>
          </a:p>
        </p:txBody>
      </p:sp>
      <p:pic>
        <p:nvPicPr>
          <p:cNvPr id="1026" name="Picture 2"/>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00400" y="1710563"/>
            <a:ext cx="5265293"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bject 44"/>
          <p:cNvSpPr txBox="1"/>
          <p:nvPr/>
        </p:nvSpPr>
        <p:spPr>
          <a:xfrm>
            <a:off x="670652" y="5170043"/>
            <a:ext cx="125793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EMP</a:t>
            </a:r>
            <a:r>
              <a:rPr sz="1600" b="1" spc="-30" dirty="0">
                <a:latin typeface="Calibri"/>
                <a:cs typeface="Calibri"/>
              </a:rPr>
              <a:t>O</a:t>
            </a:r>
            <a:r>
              <a:rPr sz="1600" b="1" spc="-5" dirty="0">
                <a:latin typeface="Calibri"/>
                <a:cs typeface="Calibri"/>
              </a:rPr>
              <a:t>WERING</a:t>
            </a:r>
            <a:endParaRPr sz="1600" dirty="0">
              <a:latin typeface="Calibri"/>
              <a:cs typeface="Calibri"/>
            </a:endParaRPr>
          </a:p>
        </p:txBody>
      </p:sp>
      <p:sp>
        <p:nvSpPr>
          <p:cNvPr id="42" name="object 46"/>
          <p:cNvSpPr txBox="1"/>
          <p:nvPr/>
        </p:nvSpPr>
        <p:spPr>
          <a:xfrm>
            <a:off x="806638" y="3798443"/>
            <a:ext cx="9874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EX</a:t>
            </a:r>
            <a:r>
              <a:rPr sz="1600" b="1" spc="-35" dirty="0">
                <a:solidFill>
                  <a:srgbClr val="FFFFFF"/>
                </a:solidFill>
                <a:latin typeface="Calibri"/>
                <a:cs typeface="Calibri"/>
              </a:rPr>
              <a:t>E</a:t>
            </a:r>
            <a:r>
              <a:rPr sz="1600" b="1" spc="-10" dirty="0">
                <a:solidFill>
                  <a:srgbClr val="FFFFFF"/>
                </a:solidFill>
                <a:latin typeface="Calibri"/>
                <a:cs typeface="Calibri"/>
              </a:rPr>
              <a:t>CUT</a:t>
            </a:r>
            <a:r>
              <a:rPr sz="1600" b="1" spc="-15" dirty="0">
                <a:solidFill>
                  <a:srgbClr val="FFFFFF"/>
                </a:solidFill>
                <a:latin typeface="Calibri"/>
                <a:cs typeface="Calibri"/>
              </a:rPr>
              <a:t>I</a:t>
            </a:r>
            <a:r>
              <a:rPr sz="1600" b="1" spc="-5" dirty="0">
                <a:solidFill>
                  <a:srgbClr val="FFFFFF"/>
                </a:solidFill>
                <a:latin typeface="Calibri"/>
                <a:cs typeface="Calibri"/>
              </a:rPr>
              <a:t>NG</a:t>
            </a:r>
            <a:endParaRPr sz="1600" dirty="0">
              <a:latin typeface="Calibri"/>
              <a:cs typeface="Calibri"/>
            </a:endParaRPr>
          </a:p>
        </p:txBody>
      </p:sp>
      <p:sp>
        <p:nvSpPr>
          <p:cNvPr id="43" name="object 42"/>
          <p:cNvSpPr txBox="1"/>
          <p:nvPr/>
        </p:nvSpPr>
        <p:spPr>
          <a:xfrm>
            <a:off x="745996" y="2479421"/>
            <a:ext cx="1108710"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REGULATING</a:t>
            </a:r>
            <a:endParaRPr sz="1600" dirty="0">
              <a:latin typeface="Calibri"/>
              <a:cs typeface="Calibri"/>
            </a:endParaRPr>
          </a:p>
        </p:txBody>
      </p:sp>
    </p:spTree>
    <p:extLst>
      <p:ext uri="{BB962C8B-B14F-4D97-AF65-F5344CB8AC3E}">
        <p14:creationId xmlns:p14="http://schemas.microsoft.com/office/powerpoint/2010/main" val="428430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d-ID" dirty="0"/>
              <a:t>Prioritas Pembangunan (Nawacita)</a:t>
            </a:r>
          </a:p>
        </p:txBody>
      </p:sp>
      <p:sp>
        <p:nvSpPr>
          <p:cNvPr id="7" name="Content Placeholder 6"/>
          <p:cNvSpPr>
            <a:spLocks noGrp="1"/>
          </p:cNvSpPr>
          <p:nvPr>
            <p:ph idx="1"/>
          </p:nvPr>
        </p:nvSpPr>
        <p:spPr>
          <a:xfrm>
            <a:off x="580325" y="2564904"/>
            <a:ext cx="8229600" cy="4997152"/>
          </a:xfrm>
        </p:spPr>
        <p:txBody>
          <a:bodyPr>
            <a:normAutofit/>
          </a:bodyPr>
          <a:lstStyle/>
          <a:p>
            <a:r>
              <a:rPr lang="sv-SE" sz="2400" dirty="0"/>
              <a:t>Menghadirkan kembali negara untuk melindungi segenap bangsa dan memberikan rasa aman pada seluruh warga negara</a:t>
            </a:r>
          </a:p>
          <a:p>
            <a:r>
              <a:rPr lang="id-ID" sz="2400" dirty="0"/>
              <a:t>Membangun tata kelola pemerintahan yang bersih, efektif, demokratis dan terpercaya</a:t>
            </a:r>
          </a:p>
          <a:p>
            <a:r>
              <a:rPr lang="id-ID" sz="2400" dirty="0"/>
              <a:t>Membangun Indonesia dari pinggiran dengan memperkuat daerah-daerah dan desa dalam kerangka negara kesatuan</a:t>
            </a:r>
          </a:p>
          <a:p>
            <a:r>
              <a:rPr lang="id-ID" sz="2400" dirty="0"/>
              <a:t>Memperkuat kehadiran negara dalam melakukan reformasi sistem dan penegakan hukum yang bebas korupsi, bermartabat dan terpercaya;</a:t>
            </a:r>
          </a:p>
        </p:txBody>
      </p:sp>
    </p:spTree>
    <p:extLst>
      <p:ext uri="{BB962C8B-B14F-4D97-AF65-F5344CB8AC3E}">
        <p14:creationId xmlns:p14="http://schemas.microsoft.com/office/powerpoint/2010/main" val="50585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txBox="1">
            <a:spLocks noGrp="1"/>
          </p:cNvSpPr>
          <p:nvPr>
            <p:ph type="title"/>
          </p:nvPr>
        </p:nvSpPr>
        <p:spPr>
          <a:xfrm>
            <a:off x="2107904" y="268084"/>
            <a:ext cx="6673174" cy="1560716"/>
          </a:xfrm>
          <a:prstGeom prst="rect">
            <a:avLst/>
          </a:prstGeom>
        </p:spPr>
        <p:txBody>
          <a:bodyPr vert="horz" wrap="square" lIns="0" tIns="12700" rIns="0" bIns="0" rtlCol="0">
            <a:spAutoFit/>
          </a:bodyPr>
          <a:lstStyle/>
          <a:p>
            <a:pPr marL="12700" algn="ctr">
              <a:lnSpc>
                <a:spcPct val="100000"/>
              </a:lnSpc>
              <a:spcBef>
                <a:spcPts val="100"/>
              </a:spcBef>
            </a:pPr>
            <a:r>
              <a:rPr sz="3600" spc="-25" dirty="0">
                <a:solidFill>
                  <a:schemeClr val="tx1"/>
                </a:solidFill>
                <a:latin typeface="Calibri"/>
                <a:cs typeface="Calibri"/>
              </a:rPr>
              <a:t>IMPLEMENTASI </a:t>
            </a:r>
            <a:r>
              <a:rPr sz="3600" spc="-75" dirty="0">
                <a:solidFill>
                  <a:schemeClr val="tx1"/>
                </a:solidFill>
                <a:latin typeface="Calibri"/>
                <a:cs typeface="Calibri"/>
              </a:rPr>
              <a:t>PENGUATAN</a:t>
            </a:r>
            <a:r>
              <a:rPr sz="3600" spc="5" dirty="0">
                <a:solidFill>
                  <a:schemeClr val="tx1"/>
                </a:solidFill>
                <a:latin typeface="Calibri"/>
                <a:cs typeface="Calibri"/>
              </a:rPr>
              <a:t> </a:t>
            </a:r>
            <a:r>
              <a:rPr sz="3600" spc="-40" dirty="0">
                <a:solidFill>
                  <a:schemeClr val="tx1"/>
                </a:solidFill>
                <a:latin typeface="Calibri"/>
                <a:cs typeface="Calibri"/>
              </a:rPr>
              <a:t>INOVASI</a:t>
            </a:r>
            <a:endParaRPr sz="3600" dirty="0">
              <a:solidFill>
                <a:schemeClr val="tx1"/>
              </a:solidFill>
              <a:latin typeface="Calibri"/>
              <a:cs typeface="Calibri"/>
            </a:endParaRPr>
          </a:p>
        </p:txBody>
      </p:sp>
      <p:sp>
        <p:nvSpPr>
          <p:cNvPr id="3" name="Content Placeholder 2">
            <a:extLst>
              <a:ext uri="{FF2B5EF4-FFF2-40B4-BE49-F238E27FC236}">
                <a16:creationId xmlns:a16="http://schemas.microsoft.com/office/drawing/2014/main" xmlns="" id="{243CCF9B-41C3-4B52-A8FC-7B5B9A83C5F3}"/>
              </a:ext>
            </a:extLst>
          </p:cNvPr>
          <p:cNvSpPr>
            <a:spLocks noGrp="1"/>
          </p:cNvSpPr>
          <p:nvPr>
            <p:ph idx="1"/>
          </p:nvPr>
        </p:nvSpPr>
        <p:spPr/>
        <p:txBody>
          <a:bodyPr/>
          <a:lstStyle/>
          <a:p>
            <a:endParaRPr lang="id-ID"/>
          </a:p>
        </p:txBody>
      </p:sp>
      <p:sp>
        <p:nvSpPr>
          <p:cNvPr id="9" name="object 8"/>
          <p:cNvSpPr/>
          <p:nvPr/>
        </p:nvSpPr>
        <p:spPr>
          <a:xfrm>
            <a:off x="304800" y="1219200"/>
            <a:ext cx="2133600" cy="4813554"/>
          </a:xfrm>
          <a:prstGeom prst="rect">
            <a:avLst/>
          </a:prstGeom>
          <a:blipFill>
            <a:blip r:embed="rId2" cstate="print">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Lst>
            </a:blip>
            <a:stretch>
              <a:fillRect/>
            </a:stretch>
          </a:blipFill>
          <a:ln>
            <a:noFill/>
          </a:ln>
          <a:effectLst>
            <a:outerShdw blurRad="50800" dist="50800" dir="5400000" algn="ctr" rotWithShape="0">
              <a:srgbClr val="FFFF00"/>
            </a:outerShdw>
          </a:effectLst>
        </p:spPr>
        <p:txBody>
          <a:bodyPr wrap="square" lIns="0" tIns="0" rIns="0" bIns="0" rtlCol="0"/>
          <a:lstStyle/>
          <a:p>
            <a:endParaRPr/>
          </a:p>
        </p:txBody>
      </p:sp>
      <p:sp>
        <p:nvSpPr>
          <p:cNvPr id="10" name="object 9"/>
          <p:cNvSpPr/>
          <p:nvPr/>
        </p:nvSpPr>
        <p:spPr>
          <a:xfrm>
            <a:off x="590549" y="1981200"/>
            <a:ext cx="1419605" cy="1265682"/>
          </a:xfrm>
          <a:prstGeom prst="rect">
            <a:avLst/>
          </a:prstGeom>
          <a: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a:blipFill>
        </p:spPr>
        <p:txBody>
          <a:bodyPr wrap="square" lIns="0" tIns="0" rIns="0" bIns="0" rtlCol="0"/>
          <a:lstStyle/>
          <a:p>
            <a:endParaRPr/>
          </a:p>
        </p:txBody>
      </p:sp>
      <p:sp>
        <p:nvSpPr>
          <p:cNvPr id="11" name="object 11"/>
          <p:cNvSpPr/>
          <p:nvPr/>
        </p:nvSpPr>
        <p:spPr>
          <a:xfrm>
            <a:off x="518189" y="4619244"/>
            <a:ext cx="1562862" cy="1370838"/>
          </a:xfrm>
          <a:prstGeom prst="rect">
            <a:avLst/>
          </a:prstGeom>
          <a: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2" name="object 13"/>
          <p:cNvSpPr/>
          <p:nvPr/>
        </p:nvSpPr>
        <p:spPr>
          <a:xfrm>
            <a:off x="572291" y="3246882"/>
            <a:ext cx="1454658" cy="1372362"/>
          </a:xfrm>
          <a:prstGeom prst="rect">
            <a:avLst/>
          </a:prstGeom>
          <a: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a:blipFill>
        </p:spPr>
        <p:txBody>
          <a:bodyPr wrap="square" lIns="0" tIns="0" rIns="0" bIns="0" rtlCol="0"/>
          <a:lstStyle/>
          <a:p>
            <a:endParaRPr/>
          </a:p>
        </p:txBody>
      </p:sp>
      <p:sp>
        <p:nvSpPr>
          <p:cNvPr id="13" name="object 18"/>
          <p:cNvSpPr/>
          <p:nvPr/>
        </p:nvSpPr>
        <p:spPr>
          <a:xfrm>
            <a:off x="2438400" y="4909162"/>
            <a:ext cx="1134110" cy="844550"/>
          </a:xfrm>
          <a:custGeom>
            <a:avLst/>
            <a:gdLst/>
            <a:ahLst/>
            <a:cxnLst/>
            <a:rect l="l" t="t" r="r" b="b"/>
            <a:pathLst>
              <a:path w="1134110" h="844550">
                <a:moveTo>
                  <a:pt x="711708" y="0"/>
                </a:moveTo>
                <a:lnTo>
                  <a:pt x="711708" y="211074"/>
                </a:lnTo>
                <a:lnTo>
                  <a:pt x="0" y="211074"/>
                </a:lnTo>
                <a:lnTo>
                  <a:pt x="211074" y="422148"/>
                </a:lnTo>
                <a:lnTo>
                  <a:pt x="0" y="633222"/>
                </a:lnTo>
                <a:lnTo>
                  <a:pt x="711708" y="633222"/>
                </a:lnTo>
                <a:lnTo>
                  <a:pt x="711708" y="844296"/>
                </a:lnTo>
                <a:lnTo>
                  <a:pt x="1133856" y="422148"/>
                </a:lnTo>
                <a:lnTo>
                  <a:pt x="711708" y="0"/>
                </a:lnTo>
                <a:close/>
              </a:path>
            </a:pathLst>
          </a:custGeom>
          <a:solidFill>
            <a:srgbClr val="E36C09"/>
          </a:solidFill>
        </p:spPr>
        <p:txBody>
          <a:bodyPr wrap="square" lIns="0" tIns="0" rIns="0" bIns="0" rtlCol="0"/>
          <a:lstStyle/>
          <a:p>
            <a:endParaRPr/>
          </a:p>
        </p:txBody>
      </p:sp>
      <p:sp>
        <p:nvSpPr>
          <p:cNvPr id="2" name="Rectangle 1"/>
          <p:cNvSpPr/>
          <p:nvPr/>
        </p:nvSpPr>
        <p:spPr>
          <a:xfrm>
            <a:off x="3485424" y="1647063"/>
            <a:ext cx="5506176" cy="457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7100">
              <a:lnSpc>
                <a:spcPct val="100000"/>
              </a:lnSpc>
            </a:pPr>
            <a:endParaRPr lang="en-US" spc="-10" dirty="0"/>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5424" y="1647063"/>
            <a:ext cx="5297352"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44"/>
          <p:cNvSpPr txBox="1"/>
          <p:nvPr/>
        </p:nvSpPr>
        <p:spPr>
          <a:xfrm>
            <a:off x="685800" y="5196817"/>
            <a:ext cx="125793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EMP</a:t>
            </a:r>
            <a:r>
              <a:rPr sz="1600" b="1" spc="-30" dirty="0">
                <a:latin typeface="Calibri"/>
                <a:cs typeface="Calibri"/>
              </a:rPr>
              <a:t>O</a:t>
            </a:r>
            <a:r>
              <a:rPr sz="1600" b="1" spc="-5" dirty="0">
                <a:latin typeface="Calibri"/>
                <a:cs typeface="Calibri"/>
              </a:rPr>
              <a:t>WERING</a:t>
            </a:r>
            <a:endParaRPr sz="1600" dirty="0">
              <a:latin typeface="Calibri"/>
              <a:cs typeface="Calibri"/>
            </a:endParaRPr>
          </a:p>
        </p:txBody>
      </p:sp>
      <p:sp>
        <p:nvSpPr>
          <p:cNvPr id="15" name="object 46"/>
          <p:cNvSpPr txBox="1"/>
          <p:nvPr/>
        </p:nvSpPr>
        <p:spPr>
          <a:xfrm>
            <a:off x="806638" y="3798443"/>
            <a:ext cx="9874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Calibri"/>
                <a:cs typeface="Calibri"/>
              </a:rPr>
              <a:t>EX</a:t>
            </a:r>
            <a:r>
              <a:rPr sz="1600" b="1" spc="-35" dirty="0">
                <a:solidFill>
                  <a:srgbClr val="FFFFFF"/>
                </a:solidFill>
                <a:latin typeface="Calibri"/>
                <a:cs typeface="Calibri"/>
              </a:rPr>
              <a:t>E</a:t>
            </a:r>
            <a:r>
              <a:rPr sz="1600" b="1" spc="-10" dirty="0">
                <a:solidFill>
                  <a:srgbClr val="FFFFFF"/>
                </a:solidFill>
                <a:latin typeface="Calibri"/>
                <a:cs typeface="Calibri"/>
              </a:rPr>
              <a:t>CUT</a:t>
            </a:r>
            <a:r>
              <a:rPr sz="1600" b="1" spc="-15" dirty="0">
                <a:solidFill>
                  <a:srgbClr val="FFFFFF"/>
                </a:solidFill>
                <a:latin typeface="Calibri"/>
                <a:cs typeface="Calibri"/>
              </a:rPr>
              <a:t>I</a:t>
            </a:r>
            <a:r>
              <a:rPr sz="1600" b="1" spc="-5" dirty="0">
                <a:solidFill>
                  <a:srgbClr val="FFFFFF"/>
                </a:solidFill>
                <a:latin typeface="Calibri"/>
                <a:cs typeface="Calibri"/>
              </a:rPr>
              <a:t>NG</a:t>
            </a:r>
            <a:endParaRPr sz="1600" dirty="0">
              <a:latin typeface="Calibri"/>
              <a:cs typeface="Calibri"/>
            </a:endParaRPr>
          </a:p>
        </p:txBody>
      </p:sp>
      <p:sp>
        <p:nvSpPr>
          <p:cNvPr id="16" name="object 42"/>
          <p:cNvSpPr txBox="1"/>
          <p:nvPr/>
        </p:nvSpPr>
        <p:spPr>
          <a:xfrm>
            <a:off x="745996" y="2479421"/>
            <a:ext cx="1108710" cy="269240"/>
          </a:xfrm>
          <a:prstGeom prst="rect">
            <a:avLst/>
          </a:prstGeom>
        </p:spPr>
        <p:txBody>
          <a:bodyPr vert="horz" wrap="square" lIns="0" tIns="12065" rIns="0" bIns="0" rtlCol="0">
            <a:spAutoFit/>
          </a:bodyPr>
          <a:lstStyle/>
          <a:p>
            <a:pPr marL="12700">
              <a:lnSpc>
                <a:spcPct val="100000"/>
              </a:lnSpc>
              <a:spcBef>
                <a:spcPts val="95"/>
              </a:spcBef>
            </a:pPr>
            <a:r>
              <a:rPr sz="1600" b="1" spc="-20" dirty="0">
                <a:latin typeface="Calibri"/>
                <a:cs typeface="Calibri"/>
              </a:rPr>
              <a:t>REGULATING</a:t>
            </a:r>
            <a:endParaRPr sz="1600" dirty="0">
              <a:latin typeface="Calibri"/>
              <a:cs typeface="Calibri"/>
            </a:endParaRPr>
          </a:p>
        </p:txBody>
      </p:sp>
    </p:spTree>
    <p:extLst>
      <p:ext uri="{BB962C8B-B14F-4D97-AF65-F5344CB8AC3E}">
        <p14:creationId xmlns:p14="http://schemas.microsoft.com/office/powerpoint/2010/main" val="43698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435435" y="1354007"/>
            <a:ext cx="4370813" cy="588305"/>
          </a:xfrm>
          <a:custGeom>
            <a:avLst/>
            <a:gdLst/>
            <a:ahLst/>
            <a:cxnLst/>
            <a:rect l="l" t="t" r="r" b="b"/>
            <a:pathLst>
              <a:path w="5821680" h="783589">
                <a:moveTo>
                  <a:pt x="0" y="783336"/>
                </a:moveTo>
                <a:lnTo>
                  <a:pt x="5821680" y="783336"/>
                </a:lnTo>
                <a:lnTo>
                  <a:pt x="5821680" y="0"/>
                </a:lnTo>
                <a:lnTo>
                  <a:pt x="0" y="0"/>
                </a:lnTo>
                <a:lnTo>
                  <a:pt x="0" y="783336"/>
                </a:lnTo>
                <a:close/>
              </a:path>
            </a:pathLst>
          </a:custGeom>
          <a:solidFill>
            <a:srgbClr val="4D4D4D"/>
          </a:solidFill>
        </p:spPr>
        <p:txBody>
          <a:bodyPr wrap="square" lIns="0" tIns="0" rIns="0" bIns="0" rtlCol="0"/>
          <a:lstStyle/>
          <a:p>
            <a:endParaRPr sz="1351"/>
          </a:p>
        </p:txBody>
      </p:sp>
      <p:sp>
        <p:nvSpPr>
          <p:cNvPr id="6" name="object 6"/>
          <p:cNvSpPr/>
          <p:nvPr/>
        </p:nvSpPr>
        <p:spPr>
          <a:xfrm>
            <a:off x="3435435" y="1354007"/>
            <a:ext cx="4370813" cy="588305"/>
          </a:xfrm>
          <a:custGeom>
            <a:avLst/>
            <a:gdLst/>
            <a:ahLst/>
            <a:cxnLst/>
            <a:rect l="l" t="t" r="r" b="b"/>
            <a:pathLst>
              <a:path w="5821680" h="783589">
                <a:moveTo>
                  <a:pt x="0" y="783336"/>
                </a:moveTo>
                <a:lnTo>
                  <a:pt x="5821680" y="783336"/>
                </a:lnTo>
                <a:lnTo>
                  <a:pt x="5821680" y="0"/>
                </a:lnTo>
                <a:lnTo>
                  <a:pt x="0" y="0"/>
                </a:lnTo>
                <a:lnTo>
                  <a:pt x="0" y="783336"/>
                </a:lnTo>
                <a:close/>
              </a:path>
            </a:pathLst>
          </a:custGeom>
          <a:ln w="19811">
            <a:solidFill>
              <a:srgbClr val="000000"/>
            </a:solidFill>
          </a:ln>
        </p:spPr>
        <p:txBody>
          <a:bodyPr wrap="square" lIns="0" tIns="0" rIns="0" bIns="0" rtlCol="0"/>
          <a:lstStyle/>
          <a:p>
            <a:endParaRPr sz="1351"/>
          </a:p>
        </p:txBody>
      </p:sp>
      <p:sp>
        <p:nvSpPr>
          <p:cNvPr id="7" name="object 7"/>
          <p:cNvSpPr/>
          <p:nvPr/>
        </p:nvSpPr>
        <p:spPr>
          <a:xfrm>
            <a:off x="2393077" y="3796857"/>
            <a:ext cx="5413458" cy="564468"/>
          </a:xfrm>
          <a:custGeom>
            <a:avLst/>
            <a:gdLst/>
            <a:ahLst/>
            <a:cxnLst/>
            <a:rect l="l" t="t" r="r" b="b"/>
            <a:pathLst>
              <a:path w="7210425" h="751839">
                <a:moveTo>
                  <a:pt x="0" y="751331"/>
                </a:moveTo>
                <a:lnTo>
                  <a:pt x="7210044" y="751331"/>
                </a:lnTo>
                <a:lnTo>
                  <a:pt x="7210044" y="0"/>
                </a:lnTo>
                <a:lnTo>
                  <a:pt x="0" y="0"/>
                </a:lnTo>
                <a:lnTo>
                  <a:pt x="0" y="751331"/>
                </a:lnTo>
                <a:close/>
              </a:path>
            </a:pathLst>
          </a:custGeom>
          <a:solidFill>
            <a:srgbClr val="666633"/>
          </a:solidFill>
        </p:spPr>
        <p:txBody>
          <a:bodyPr wrap="square" lIns="0" tIns="0" rIns="0" bIns="0" rtlCol="0"/>
          <a:lstStyle/>
          <a:p>
            <a:endParaRPr sz="1351"/>
          </a:p>
        </p:txBody>
      </p:sp>
      <p:sp>
        <p:nvSpPr>
          <p:cNvPr id="8" name="object 8"/>
          <p:cNvSpPr/>
          <p:nvPr/>
        </p:nvSpPr>
        <p:spPr>
          <a:xfrm>
            <a:off x="2393077" y="3796857"/>
            <a:ext cx="5413458" cy="564468"/>
          </a:xfrm>
          <a:custGeom>
            <a:avLst/>
            <a:gdLst/>
            <a:ahLst/>
            <a:cxnLst/>
            <a:rect l="l" t="t" r="r" b="b"/>
            <a:pathLst>
              <a:path w="7210425" h="751839">
                <a:moveTo>
                  <a:pt x="0" y="751331"/>
                </a:moveTo>
                <a:lnTo>
                  <a:pt x="7210044" y="751331"/>
                </a:lnTo>
                <a:lnTo>
                  <a:pt x="7210044" y="0"/>
                </a:lnTo>
                <a:lnTo>
                  <a:pt x="0" y="0"/>
                </a:lnTo>
                <a:lnTo>
                  <a:pt x="0" y="751331"/>
                </a:lnTo>
                <a:close/>
              </a:path>
            </a:pathLst>
          </a:custGeom>
          <a:ln w="19812">
            <a:solidFill>
              <a:srgbClr val="000000"/>
            </a:solidFill>
          </a:ln>
        </p:spPr>
        <p:txBody>
          <a:bodyPr wrap="square" lIns="0" tIns="0" rIns="0" bIns="0" rtlCol="0"/>
          <a:lstStyle/>
          <a:p>
            <a:endParaRPr sz="1351"/>
          </a:p>
        </p:txBody>
      </p:sp>
      <p:sp>
        <p:nvSpPr>
          <p:cNvPr id="9" name="object 9"/>
          <p:cNvSpPr/>
          <p:nvPr/>
        </p:nvSpPr>
        <p:spPr>
          <a:xfrm>
            <a:off x="6240994" y="2182403"/>
            <a:ext cx="1565635" cy="1441681"/>
          </a:xfrm>
          <a:custGeom>
            <a:avLst/>
            <a:gdLst/>
            <a:ahLst/>
            <a:cxnLst/>
            <a:rect l="l" t="t" r="r" b="b"/>
            <a:pathLst>
              <a:path w="2085340" h="1920239">
                <a:moveTo>
                  <a:pt x="0" y="1920239"/>
                </a:moveTo>
                <a:lnTo>
                  <a:pt x="2084831" y="1920239"/>
                </a:lnTo>
                <a:lnTo>
                  <a:pt x="2084831" y="0"/>
                </a:lnTo>
                <a:lnTo>
                  <a:pt x="0" y="0"/>
                </a:lnTo>
                <a:lnTo>
                  <a:pt x="0" y="1920239"/>
                </a:lnTo>
                <a:close/>
              </a:path>
            </a:pathLst>
          </a:custGeom>
          <a:solidFill>
            <a:srgbClr val="FF0000"/>
          </a:solidFill>
        </p:spPr>
        <p:txBody>
          <a:bodyPr wrap="square" lIns="0" tIns="0" rIns="0" bIns="0" rtlCol="0"/>
          <a:lstStyle/>
          <a:p>
            <a:endParaRPr sz="1351"/>
          </a:p>
        </p:txBody>
      </p:sp>
      <p:sp>
        <p:nvSpPr>
          <p:cNvPr id="10" name="object 10"/>
          <p:cNvSpPr/>
          <p:nvPr/>
        </p:nvSpPr>
        <p:spPr>
          <a:xfrm>
            <a:off x="2393077" y="2182402"/>
            <a:ext cx="1695788" cy="1426903"/>
          </a:xfrm>
          <a:custGeom>
            <a:avLst/>
            <a:gdLst/>
            <a:ahLst/>
            <a:cxnLst/>
            <a:rect l="l" t="t" r="r" b="b"/>
            <a:pathLst>
              <a:path w="2258695" h="1900554">
                <a:moveTo>
                  <a:pt x="0" y="1900427"/>
                </a:moveTo>
                <a:lnTo>
                  <a:pt x="2258568" y="1900427"/>
                </a:lnTo>
                <a:lnTo>
                  <a:pt x="2258568" y="0"/>
                </a:lnTo>
                <a:lnTo>
                  <a:pt x="0" y="0"/>
                </a:lnTo>
                <a:lnTo>
                  <a:pt x="0" y="1900427"/>
                </a:lnTo>
                <a:close/>
              </a:path>
            </a:pathLst>
          </a:custGeom>
          <a:solidFill>
            <a:srgbClr val="6600FF"/>
          </a:solidFill>
        </p:spPr>
        <p:txBody>
          <a:bodyPr wrap="square" lIns="0" tIns="0" rIns="0" bIns="0" rtlCol="0"/>
          <a:lstStyle/>
          <a:p>
            <a:endParaRPr sz="1351"/>
          </a:p>
        </p:txBody>
      </p:sp>
      <p:sp>
        <p:nvSpPr>
          <p:cNvPr id="11" name="object 11"/>
          <p:cNvSpPr/>
          <p:nvPr/>
        </p:nvSpPr>
        <p:spPr>
          <a:xfrm>
            <a:off x="2476031" y="2216157"/>
            <a:ext cx="1598531" cy="285094"/>
          </a:xfrm>
          <a:custGeom>
            <a:avLst/>
            <a:gdLst/>
            <a:ahLst/>
            <a:cxnLst/>
            <a:rect l="l" t="t" r="r" b="b"/>
            <a:pathLst>
              <a:path w="2129154" h="379730">
                <a:moveTo>
                  <a:pt x="0" y="379475"/>
                </a:moveTo>
                <a:lnTo>
                  <a:pt x="2129028" y="379475"/>
                </a:lnTo>
                <a:lnTo>
                  <a:pt x="2129028" y="0"/>
                </a:lnTo>
                <a:lnTo>
                  <a:pt x="0" y="0"/>
                </a:lnTo>
                <a:lnTo>
                  <a:pt x="0" y="379475"/>
                </a:lnTo>
                <a:close/>
              </a:path>
            </a:pathLst>
          </a:custGeom>
          <a:solidFill>
            <a:srgbClr val="6600FF"/>
          </a:solidFill>
        </p:spPr>
        <p:txBody>
          <a:bodyPr wrap="square" lIns="0" tIns="0" rIns="0" bIns="0" rtlCol="0"/>
          <a:lstStyle/>
          <a:p>
            <a:endParaRPr sz="1351"/>
          </a:p>
        </p:txBody>
      </p:sp>
      <p:sp>
        <p:nvSpPr>
          <p:cNvPr id="12" name="object 12"/>
          <p:cNvSpPr txBox="1"/>
          <p:nvPr/>
        </p:nvSpPr>
        <p:spPr>
          <a:xfrm>
            <a:off x="2521799" y="2539963"/>
            <a:ext cx="1435961" cy="282129"/>
          </a:xfrm>
          <a:prstGeom prst="rect">
            <a:avLst/>
          </a:prstGeom>
          <a:solidFill>
            <a:srgbClr val="FFFFFF"/>
          </a:solidFill>
          <a:ln w="9144">
            <a:solidFill>
              <a:srgbClr val="000000"/>
            </a:solidFill>
          </a:ln>
        </p:spPr>
        <p:txBody>
          <a:bodyPr vert="horz" wrap="square" lIns="0" tIns="0" rIns="0" bIns="0" rtlCol="0">
            <a:spAutoFit/>
          </a:bodyPr>
          <a:lstStyle/>
          <a:p>
            <a:pPr algn="ctr">
              <a:lnSpc>
                <a:spcPts val="1040"/>
              </a:lnSpc>
            </a:pPr>
            <a:r>
              <a:rPr sz="1051" spc="-8" dirty="0">
                <a:latin typeface="Calibri"/>
                <a:cs typeface="Calibri"/>
              </a:rPr>
              <a:t>Perguruan </a:t>
            </a:r>
            <a:r>
              <a:rPr sz="1051" spc="-4" dirty="0">
                <a:latin typeface="Calibri"/>
                <a:cs typeface="Calibri"/>
              </a:rPr>
              <a:t>Tinggi: </a:t>
            </a:r>
            <a:r>
              <a:rPr sz="1051" dirty="0">
                <a:latin typeface="Calibri"/>
                <a:cs typeface="Calibri"/>
              </a:rPr>
              <a:t>a.l :</a:t>
            </a:r>
            <a:endParaRPr sz="1051">
              <a:latin typeface="Calibri"/>
              <a:cs typeface="Calibri"/>
            </a:endParaRPr>
          </a:p>
          <a:p>
            <a:pPr marL="1907" algn="ctr">
              <a:lnSpc>
                <a:spcPts val="1198"/>
              </a:lnSpc>
            </a:pPr>
            <a:r>
              <a:rPr sz="1051" spc="-8" dirty="0">
                <a:latin typeface="Calibri"/>
                <a:cs typeface="Calibri"/>
              </a:rPr>
              <a:t>IPB, </a:t>
            </a:r>
            <a:r>
              <a:rPr sz="1051" dirty="0">
                <a:latin typeface="Calibri"/>
                <a:cs typeface="Calibri"/>
              </a:rPr>
              <a:t>Unsoed</a:t>
            </a:r>
            <a:endParaRPr sz="1051">
              <a:latin typeface="Calibri"/>
              <a:cs typeface="Calibri"/>
            </a:endParaRPr>
          </a:p>
        </p:txBody>
      </p:sp>
      <p:sp>
        <p:nvSpPr>
          <p:cNvPr id="13" name="object 13"/>
          <p:cNvSpPr/>
          <p:nvPr/>
        </p:nvSpPr>
        <p:spPr>
          <a:xfrm>
            <a:off x="2521799" y="2896951"/>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solidFill>
            <a:srgbClr val="FFFFFF"/>
          </a:solidFill>
        </p:spPr>
        <p:txBody>
          <a:bodyPr wrap="square" lIns="0" tIns="0" rIns="0" bIns="0" rtlCol="0"/>
          <a:lstStyle/>
          <a:p>
            <a:endParaRPr sz="1351"/>
          </a:p>
        </p:txBody>
      </p:sp>
      <p:sp>
        <p:nvSpPr>
          <p:cNvPr id="14" name="object 14"/>
          <p:cNvSpPr/>
          <p:nvPr/>
        </p:nvSpPr>
        <p:spPr>
          <a:xfrm>
            <a:off x="2521799" y="2896951"/>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ln w="9144">
            <a:solidFill>
              <a:srgbClr val="000000"/>
            </a:solidFill>
          </a:ln>
        </p:spPr>
        <p:txBody>
          <a:bodyPr wrap="square" lIns="0" tIns="0" rIns="0" bIns="0" rtlCol="0"/>
          <a:lstStyle/>
          <a:p>
            <a:endParaRPr sz="1351"/>
          </a:p>
        </p:txBody>
      </p:sp>
      <p:sp>
        <p:nvSpPr>
          <p:cNvPr id="15" name="object 15"/>
          <p:cNvSpPr/>
          <p:nvPr/>
        </p:nvSpPr>
        <p:spPr>
          <a:xfrm>
            <a:off x="2521799" y="3252794"/>
            <a:ext cx="1435961" cy="298920"/>
          </a:xfrm>
          <a:custGeom>
            <a:avLst/>
            <a:gdLst/>
            <a:ahLst/>
            <a:cxnLst/>
            <a:rect l="l" t="t" r="r" b="b"/>
            <a:pathLst>
              <a:path w="1912620" h="398145">
                <a:moveTo>
                  <a:pt x="0" y="397763"/>
                </a:moveTo>
                <a:lnTo>
                  <a:pt x="1912620" y="397763"/>
                </a:lnTo>
                <a:lnTo>
                  <a:pt x="1912620" y="0"/>
                </a:lnTo>
                <a:lnTo>
                  <a:pt x="0" y="0"/>
                </a:lnTo>
                <a:lnTo>
                  <a:pt x="0" y="397763"/>
                </a:lnTo>
                <a:close/>
              </a:path>
            </a:pathLst>
          </a:custGeom>
          <a:solidFill>
            <a:srgbClr val="FFFFFF"/>
          </a:solidFill>
        </p:spPr>
        <p:txBody>
          <a:bodyPr wrap="square" lIns="0" tIns="0" rIns="0" bIns="0" rtlCol="0"/>
          <a:lstStyle/>
          <a:p>
            <a:endParaRPr sz="1351"/>
          </a:p>
        </p:txBody>
      </p:sp>
      <p:sp>
        <p:nvSpPr>
          <p:cNvPr id="16" name="object 16"/>
          <p:cNvSpPr/>
          <p:nvPr/>
        </p:nvSpPr>
        <p:spPr>
          <a:xfrm>
            <a:off x="2521799" y="3252794"/>
            <a:ext cx="1435961" cy="298920"/>
          </a:xfrm>
          <a:custGeom>
            <a:avLst/>
            <a:gdLst/>
            <a:ahLst/>
            <a:cxnLst/>
            <a:rect l="l" t="t" r="r" b="b"/>
            <a:pathLst>
              <a:path w="1912620" h="398145">
                <a:moveTo>
                  <a:pt x="0" y="397763"/>
                </a:moveTo>
                <a:lnTo>
                  <a:pt x="1912620" y="397763"/>
                </a:lnTo>
                <a:lnTo>
                  <a:pt x="1912620" y="0"/>
                </a:lnTo>
                <a:lnTo>
                  <a:pt x="0" y="0"/>
                </a:lnTo>
                <a:lnTo>
                  <a:pt x="0" y="397763"/>
                </a:lnTo>
                <a:close/>
              </a:path>
            </a:pathLst>
          </a:custGeom>
          <a:ln w="9144">
            <a:solidFill>
              <a:srgbClr val="000000"/>
            </a:solidFill>
          </a:ln>
        </p:spPr>
        <p:txBody>
          <a:bodyPr wrap="square" lIns="0" tIns="0" rIns="0" bIns="0" rtlCol="0"/>
          <a:lstStyle/>
          <a:p>
            <a:endParaRPr sz="1351"/>
          </a:p>
        </p:txBody>
      </p:sp>
      <p:sp>
        <p:nvSpPr>
          <p:cNvPr id="17" name="object 17"/>
          <p:cNvSpPr txBox="1"/>
          <p:nvPr/>
        </p:nvSpPr>
        <p:spPr>
          <a:xfrm>
            <a:off x="2393077" y="2182403"/>
            <a:ext cx="1695788" cy="1361189"/>
          </a:xfrm>
          <a:prstGeom prst="rect">
            <a:avLst/>
          </a:prstGeom>
          <a:ln w="19811">
            <a:solidFill>
              <a:srgbClr val="000000"/>
            </a:solidFill>
          </a:ln>
        </p:spPr>
        <p:txBody>
          <a:bodyPr vert="horz" wrap="square" lIns="0" tIns="14779" rIns="0" bIns="0" rtlCol="0">
            <a:spAutoFit/>
          </a:bodyPr>
          <a:lstStyle/>
          <a:p>
            <a:pPr marL="211204" marR="137783" algn="ctr">
              <a:lnSpc>
                <a:spcPts val="1216"/>
              </a:lnSpc>
              <a:spcBef>
                <a:spcPts val="116"/>
              </a:spcBef>
            </a:pPr>
            <a:r>
              <a:rPr sz="1126" b="1" spc="-8" dirty="0">
                <a:solidFill>
                  <a:srgbClr val="FFFFFF"/>
                </a:solidFill>
                <a:latin typeface="Calibri"/>
                <a:cs typeface="Calibri"/>
              </a:rPr>
              <a:t>Sistem Pendidikan</a:t>
            </a:r>
            <a:r>
              <a:rPr sz="1126" b="1" spc="-71" dirty="0">
                <a:solidFill>
                  <a:srgbClr val="FFFFFF"/>
                </a:solidFill>
                <a:latin typeface="Calibri"/>
                <a:cs typeface="Calibri"/>
              </a:rPr>
              <a:t> </a:t>
            </a:r>
            <a:r>
              <a:rPr sz="1126" b="1" dirty="0">
                <a:solidFill>
                  <a:srgbClr val="FFFFFF"/>
                </a:solidFill>
                <a:latin typeface="Calibri"/>
                <a:cs typeface="Calibri"/>
              </a:rPr>
              <a:t>dan  Litbang</a:t>
            </a:r>
            <a:endParaRPr sz="1126">
              <a:latin typeface="Calibri"/>
              <a:cs typeface="Calibri"/>
            </a:endParaRPr>
          </a:p>
          <a:p>
            <a:pPr>
              <a:lnSpc>
                <a:spcPct val="100000"/>
              </a:lnSpc>
            </a:pPr>
            <a:endParaRPr sz="1126">
              <a:latin typeface="Times New Roman"/>
              <a:cs typeface="Times New Roman"/>
            </a:endParaRPr>
          </a:p>
          <a:p>
            <a:pPr>
              <a:lnSpc>
                <a:spcPct val="100000"/>
              </a:lnSpc>
            </a:pPr>
            <a:endParaRPr sz="1539">
              <a:latin typeface="Times New Roman"/>
              <a:cs typeface="Times New Roman"/>
            </a:endParaRPr>
          </a:p>
          <a:p>
            <a:pPr marL="358522" marR="355661" algn="ctr">
              <a:lnSpc>
                <a:spcPts val="1134"/>
              </a:lnSpc>
            </a:pPr>
            <a:r>
              <a:rPr sz="1051" spc="-4" dirty="0">
                <a:latin typeface="Calibri"/>
                <a:cs typeface="Calibri"/>
              </a:rPr>
              <a:t>Balibangtan</a:t>
            </a:r>
            <a:r>
              <a:rPr sz="1051" spc="-41" dirty="0">
                <a:latin typeface="Calibri"/>
                <a:cs typeface="Calibri"/>
              </a:rPr>
              <a:t> </a:t>
            </a:r>
            <a:r>
              <a:rPr sz="1051" spc="-4" dirty="0">
                <a:latin typeface="Calibri"/>
                <a:cs typeface="Calibri"/>
              </a:rPr>
              <a:t>(Balai  Perbenihan)</a:t>
            </a:r>
            <a:endParaRPr sz="1051">
              <a:latin typeface="Calibri"/>
              <a:cs typeface="Calibri"/>
            </a:endParaRPr>
          </a:p>
          <a:p>
            <a:pPr marL="235995" marR="232658" algn="ctr">
              <a:lnSpc>
                <a:spcPts val="1134"/>
              </a:lnSpc>
              <a:spcBef>
                <a:spcPts val="541"/>
              </a:spcBef>
            </a:pPr>
            <a:r>
              <a:rPr sz="1051" spc="-4" dirty="0">
                <a:latin typeface="Calibri"/>
                <a:cs typeface="Calibri"/>
              </a:rPr>
              <a:t>Lemlitbang </a:t>
            </a:r>
            <a:r>
              <a:rPr sz="1051" dirty="0">
                <a:latin typeface="Calibri"/>
                <a:cs typeface="Calibri"/>
              </a:rPr>
              <a:t>a.l:</a:t>
            </a:r>
            <a:r>
              <a:rPr sz="1051" spc="-11" dirty="0">
                <a:latin typeface="Calibri"/>
                <a:cs typeface="Calibri"/>
              </a:rPr>
              <a:t> </a:t>
            </a:r>
            <a:r>
              <a:rPr sz="1051" spc="-30" dirty="0">
                <a:latin typeface="Calibri"/>
                <a:cs typeface="Calibri"/>
              </a:rPr>
              <a:t>BATAN,  </a:t>
            </a:r>
            <a:r>
              <a:rPr sz="1051" spc="-26" dirty="0">
                <a:latin typeface="Calibri"/>
                <a:cs typeface="Calibri"/>
              </a:rPr>
              <a:t>BPPT,</a:t>
            </a:r>
            <a:r>
              <a:rPr sz="1051" spc="-15" dirty="0">
                <a:latin typeface="Calibri"/>
                <a:cs typeface="Calibri"/>
              </a:rPr>
              <a:t> </a:t>
            </a:r>
            <a:r>
              <a:rPr sz="1051" spc="-4" dirty="0">
                <a:latin typeface="Calibri"/>
                <a:cs typeface="Calibri"/>
              </a:rPr>
              <a:t>LIPI</a:t>
            </a:r>
            <a:endParaRPr sz="1051">
              <a:latin typeface="Calibri"/>
              <a:cs typeface="Calibri"/>
            </a:endParaRPr>
          </a:p>
        </p:txBody>
      </p:sp>
      <p:sp>
        <p:nvSpPr>
          <p:cNvPr id="18" name="object 18"/>
          <p:cNvSpPr/>
          <p:nvPr/>
        </p:nvSpPr>
        <p:spPr>
          <a:xfrm>
            <a:off x="6372005" y="2585730"/>
            <a:ext cx="1303424" cy="324188"/>
          </a:xfrm>
          <a:custGeom>
            <a:avLst/>
            <a:gdLst/>
            <a:ahLst/>
            <a:cxnLst/>
            <a:rect l="l" t="t" r="r" b="b"/>
            <a:pathLst>
              <a:path w="1736090" h="431800">
                <a:moveTo>
                  <a:pt x="0" y="431291"/>
                </a:moveTo>
                <a:lnTo>
                  <a:pt x="1735836" y="431291"/>
                </a:lnTo>
                <a:lnTo>
                  <a:pt x="1735836" y="0"/>
                </a:lnTo>
                <a:lnTo>
                  <a:pt x="0" y="0"/>
                </a:lnTo>
                <a:lnTo>
                  <a:pt x="0" y="431291"/>
                </a:lnTo>
                <a:close/>
              </a:path>
            </a:pathLst>
          </a:custGeom>
          <a:solidFill>
            <a:srgbClr val="FFFFFF"/>
          </a:solidFill>
        </p:spPr>
        <p:txBody>
          <a:bodyPr wrap="square" lIns="0" tIns="0" rIns="0" bIns="0" rtlCol="0"/>
          <a:lstStyle/>
          <a:p>
            <a:endParaRPr sz="1351"/>
          </a:p>
        </p:txBody>
      </p:sp>
      <p:sp>
        <p:nvSpPr>
          <p:cNvPr id="19" name="object 19"/>
          <p:cNvSpPr txBox="1"/>
          <p:nvPr/>
        </p:nvSpPr>
        <p:spPr>
          <a:xfrm>
            <a:off x="4551595" y="2679554"/>
            <a:ext cx="1231436" cy="356264"/>
          </a:xfrm>
          <a:prstGeom prst="rect">
            <a:avLst/>
          </a:prstGeom>
          <a:solidFill>
            <a:srgbClr val="008080"/>
          </a:solidFill>
          <a:ln w="9144">
            <a:solidFill>
              <a:srgbClr val="000000"/>
            </a:solidFill>
          </a:ln>
        </p:spPr>
        <p:txBody>
          <a:bodyPr vert="horz" wrap="square" lIns="0" tIns="73419" rIns="0" bIns="0" rtlCol="0">
            <a:spAutoFit/>
          </a:bodyPr>
          <a:lstStyle/>
          <a:p>
            <a:pPr marL="146365" marR="140167" indent="178307">
              <a:lnSpc>
                <a:spcPts val="1074"/>
              </a:lnSpc>
              <a:spcBef>
                <a:spcPts val="578"/>
              </a:spcBef>
            </a:pPr>
            <a:r>
              <a:rPr sz="1051" b="1" i="1" spc="-4" dirty="0">
                <a:solidFill>
                  <a:srgbClr val="FFFFFF"/>
                </a:solidFill>
                <a:latin typeface="Calibri"/>
                <a:cs typeface="Calibri"/>
              </a:rPr>
              <a:t>Kelompok  </a:t>
            </a:r>
            <a:r>
              <a:rPr sz="1051" b="1" i="1" spc="-8" dirty="0">
                <a:solidFill>
                  <a:srgbClr val="FFFFFF"/>
                </a:solidFill>
                <a:latin typeface="Calibri"/>
                <a:cs typeface="Calibri"/>
              </a:rPr>
              <a:t>Penangkar</a:t>
            </a:r>
            <a:r>
              <a:rPr sz="1051" b="1" i="1" spc="-56" dirty="0">
                <a:solidFill>
                  <a:srgbClr val="FFFFFF"/>
                </a:solidFill>
                <a:latin typeface="Calibri"/>
                <a:cs typeface="Calibri"/>
              </a:rPr>
              <a:t> </a:t>
            </a:r>
            <a:r>
              <a:rPr sz="1051" b="1" i="1" spc="-4" dirty="0">
                <a:solidFill>
                  <a:srgbClr val="FFFFFF"/>
                </a:solidFill>
                <a:latin typeface="Calibri"/>
                <a:cs typeface="Calibri"/>
              </a:rPr>
              <a:t>Benih</a:t>
            </a:r>
            <a:endParaRPr sz="1051">
              <a:latin typeface="Calibri"/>
              <a:cs typeface="Calibri"/>
            </a:endParaRPr>
          </a:p>
        </p:txBody>
      </p:sp>
      <p:sp>
        <p:nvSpPr>
          <p:cNvPr id="20" name="object 20"/>
          <p:cNvSpPr txBox="1"/>
          <p:nvPr/>
        </p:nvSpPr>
        <p:spPr>
          <a:xfrm>
            <a:off x="4088197" y="1541084"/>
            <a:ext cx="3065481" cy="283091"/>
          </a:xfrm>
          <a:prstGeom prst="rect">
            <a:avLst/>
          </a:prstGeom>
          <a:solidFill>
            <a:srgbClr val="FFFFFF"/>
          </a:solidFill>
          <a:ln w="9144">
            <a:solidFill>
              <a:srgbClr val="000000"/>
            </a:solidFill>
          </a:ln>
        </p:spPr>
        <p:txBody>
          <a:bodyPr vert="horz" wrap="square" lIns="0" tIns="953" rIns="0" bIns="0" rtlCol="0">
            <a:spAutoFit/>
          </a:bodyPr>
          <a:lstStyle/>
          <a:p>
            <a:pPr marL="954" algn="ctr">
              <a:lnSpc>
                <a:spcPts val="1111"/>
              </a:lnSpc>
              <a:spcBef>
                <a:spcPts val="8"/>
              </a:spcBef>
            </a:pPr>
            <a:r>
              <a:rPr sz="976" spc="-8" dirty="0">
                <a:latin typeface="Calibri"/>
                <a:cs typeface="Calibri"/>
              </a:rPr>
              <a:t>Swasembada beras </a:t>
            </a:r>
            <a:r>
              <a:rPr sz="976" spc="-4" dirty="0">
                <a:latin typeface="Calibri"/>
                <a:cs typeface="Calibri"/>
              </a:rPr>
              <a:t>(Benih</a:t>
            </a:r>
            <a:r>
              <a:rPr sz="976" spc="64" dirty="0">
                <a:latin typeface="Calibri"/>
                <a:cs typeface="Calibri"/>
              </a:rPr>
              <a:t> </a:t>
            </a:r>
            <a:r>
              <a:rPr sz="976" spc="-4" dirty="0">
                <a:latin typeface="Calibri"/>
                <a:cs typeface="Calibri"/>
              </a:rPr>
              <a:t>Unggul)</a:t>
            </a:r>
            <a:endParaRPr sz="976">
              <a:latin typeface="Calibri"/>
              <a:cs typeface="Calibri"/>
            </a:endParaRPr>
          </a:p>
          <a:p>
            <a:pPr algn="ctr">
              <a:lnSpc>
                <a:spcPts val="1111"/>
              </a:lnSpc>
            </a:pPr>
            <a:r>
              <a:rPr sz="976" spc="-11" dirty="0">
                <a:latin typeface="Calibri"/>
                <a:cs typeface="Calibri"/>
              </a:rPr>
              <a:t>Kemtan: </a:t>
            </a:r>
            <a:r>
              <a:rPr sz="976" spc="-4" dirty="0">
                <a:latin typeface="Calibri"/>
                <a:cs typeface="Calibri"/>
              </a:rPr>
              <a:t>1000 Desa Mandiri Benih, 160 </a:t>
            </a:r>
            <a:r>
              <a:rPr sz="976" spc="-8" dirty="0">
                <a:latin typeface="Calibri"/>
                <a:cs typeface="Calibri"/>
              </a:rPr>
              <a:t>Penangkar</a:t>
            </a:r>
            <a:r>
              <a:rPr sz="976" spc="143" dirty="0">
                <a:latin typeface="Calibri"/>
                <a:cs typeface="Calibri"/>
              </a:rPr>
              <a:t> </a:t>
            </a:r>
            <a:r>
              <a:rPr sz="976" spc="-4" dirty="0">
                <a:latin typeface="Calibri"/>
                <a:cs typeface="Calibri"/>
              </a:rPr>
              <a:t>Benih</a:t>
            </a:r>
            <a:endParaRPr sz="976">
              <a:latin typeface="Calibri"/>
              <a:cs typeface="Calibri"/>
            </a:endParaRPr>
          </a:p>
        </p:txBody>
      </p:sp>
      <p:sp>
        <p:nvSpPr>
          <p:cNvPr id="21" name="object 21"/>
          <p:cNvSpPr txBox="1"/>
          <p:nvPr/>
        </p:nvSpPr>
        <p:spPr>
          <a:xfrm>
            <a:off x="4939763" y="1354009"/>
            <a:ext cx="1330600"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Permintaan</a:t>
            </a:r>
            <a:r>
              <a:rPr sz="1126" b="1" spc="-38" dirty="0">
                <a:solidFill>
                  <a:srgbClr val="FFFFFF"/>
                </a:solidFill>
                <a:latin typeface="Calibri"/>
                <a:cs typeface="Calibri"/>
              </a:rPr>
              <a:t> </a:t>
            </a:r>
            <a:r>
              <a:rPr sz="1126" b="1" i="1" spc="-4" dirty="0">
                <a:solidFill>
                  <a:srgbClr val="FFFFFF"/>
                </a:solidFill>
                <a:latin typeface="Calibri"/>
                <a:cs typeface="Calibri"/>
              </a:rPr>
              <a:t>(Demand)</a:t>
            </a:r>
            <a:endParaRPr sz="1126">
              <a:latin typeface="Calibri"/>
              <a:cs typeface="Calibri"/>
            </a:endParaRPr>
          </a:p>
        </p:txBody>
      </p:sp>
      <p:sp>
        <p:nvSpPr>
          <p:cNvPr id="22" name="object 22"/>
          <p:cNvSpPr txBox="1"/>
          <p:nvPr/>
        </p:nvSpPr>
        <p:spPr>
          <a:xfrm>
            <a:off x="6227835" y="3884388"/>
            <a:ext cx="1447403" cy="318581"/>
          </a:xfrm>
          <a:prstGeom prst="rect">
            <a:avLst/>
          </a:prstGeom>
          <a:solidFill>
            <a:srgbClr val="FFFFFF"/>
          </a:solidFill>
          <a:ln w="9144">
            <a:solidFill>
              <a:srgbClr val="000000"/>
            </a:solidFill>
          </a:ln>
        </p:spPr>
        <p:txBody>
          <a:bodyPr vert="horz" wrap="square" lIns="0" tIns="61500" rIns="0" bIns="0" rtlCol="0">
            <a:spAutoFit/>
          </a:bodyPr>
          <a:lstStyle/>
          <a:p>
            <a:pPr marL="89154" marR="81526" indent="261740">
              <a:lnSpc>
                <a:spcPts val="991"/>
              </a:lnSpc>
              <a:spcBef>
                <a:spcPts val="484"/>
              </a:spcBef>
            </a:pPr>
            <a:r>
              <a:rPr sz="976" spc="-4" dirty="0">
                <a:latin typeface="Calibri"/>
                <a:cs typeface="Calibri"/>
              </a:rPr>
              <a:t>Public </a:t>
            </a:r>
            <a:r>
              <a:rPr sz="976" spc="-8" dirty="0">
                <a:latin typeface="Calibri"/>
                <a:cs typeface="Calibri"/>
              </a:rPr>
              <a:t>–private  partnership/</a:t>
            </a:r>
            <a:r>
              <a:rPr sz="976" spc="-4" dirty="0">
                <a:latin typeface="Calibri"/>
                <a:cs typeface="Calibri"/>
              </a:rPr>
              <a:t> Permodalan</a:t>
            </a:r>
            <a:endParaRPr sz="976">
              <a:latin typeface="Calibri"/>
              <a:cs typeface="Calibri"/>
            </a:endParaRPr>
          </a:p>
        </p:txBody>
      </p:sp>
      <p:sp>
        <p:nvSpPr>
          <p:cNvPr id="23" name="object 23"/>
          <p:cNvSpPr txBox="1"/>
          <p:nvPr/>
        </p:nvSpPr>
        <p:spPr>
          <a:xfrm>
            <a:off x="4193558" y="3805726"/>
            <a:ext cx="1900789"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Supra- </a:t>
            </a:r>
            <a:r>
              <a:rPr sz="1126" b="1" dirty="0">
                <a:solidFill>
                  <a:srgbClr val="FFFFFF"/>
                </a:solidFill>
                <a:latin typeface="Calibri"/>
                <a:cs typeface="Calibri"/>
              </a:rPr>
              <a:t>dan </a:t>
            </a:r>
            <a:r>
              <a:rPr sz="1126" b="1" spc="-8" dirty="0">
                <a:solidFill>
                  <a:srgbClr val="FFFFFF"/>
                </a:solidFill>
                <a:latin typeface="Calibri"/>
                <a:cs typeface="Calibri"/>
              </a:rPr>
              <a:t>Infrastruktur </a:t>
            </a:r>
            <a:r>
              <a:rPr sz="1126" b="1" spc="-4" dirty="0">
                <a:solidFill>
                  <a:srgbClr val="FFFFFF"/>
                </a:solidFill>
                <a:latin typeface="Calibri"/>
                <a:cs typeface="Calibri"/>
              </a:rPr>
              <a:t>Khusus</a:t>
            </a:r>
            <a:endParaRPr sz="1126">
              <a:latin typeface="Calibri"/>
              <a:cs typeface="Calibri"/>
            </a:endParaRPr>
          </a:p>
        </p:txBody>
      </p:sp>
      <p:sp>
        <p:nvSpPr>
          <p:cNvPr id="24" name="object 24"/>
          <p:cNvSpPr txBox="1"/>
          <p:nvPr/>
        </p:nvSpPr>
        <p:spPr>
          <a:xfrm>
            <a:off x="5147719" y="4012538"/>
            <a:ext cx="937284" cy="181942"/>
          </a:xfrm>
          <a:prstGeom prst="rect">
            <a:avLst/>
          </a:prstGeom>
          <a:solidFill>
            <a:srgbClr val="FFFFFF"/>
          </a:solidFill>
          <a:ln w="9144">
            <a:solidFill>
              <a:srgbClr val="000000"/>
            </a:solidFill>
          </a:ln>
        </p:spPr>
        <p:txBody>
          <a:bodyPr vert="horz" wrap="square" lIns="0" tIns="31465" rIns="0" bIns="0" rtlCol="0">
            <a:spAutoFit/>
          </a:bodyPr>
          <a:lstStyle/>
          <a:p>
            <a:pPr marL="233135">
              <a:spcBef>
                <a:spcPts val="248"/>
              </a:spcBef>
            </a:pPr>
            <a:r>
              <a:rPr sz="976" spc="-8" dirty="0">
                <a:latin typeface="Calibri"/>
                <a:cs typeface="Calibri"/>
              </a:rPr>
              <a:t>Pelatihan</a:t>
            </a:r>
            <a:endParaRPr sz="976">
              <a:latin typeface="Calibri"/>
              <a:cs typeface="Calibri"/>
            </a:endParaRPr>
          </a:p>
        </p:txBody>
      </p:sp>
      <p:sp>
        <p:nvSpPr>
          <p:cNvPr id="25" name="object 25"/>
          <p:cNvSpPr txBox="1"/>
          <p:nvPr/>
        </p:nvSpPr>
        <p:spPr>
          <a:xfrm>
            <a:off x="3743796" y="4012538"/>
            <a:ext cx="1336797" cy="187718"/>
          </a:xfrm>
          <a:prstGeom prst="rect">
            <a:avLst/>
          </a:prstGeom>
          <a:solidFill>
            <a:srgbClr val="FFFFFF"/>
          </a:solidFill>
          <a:ln w="9144">
            <a:solidFill>
              <a:srgbClr val="000000"/>
            </a:solidFill>
          </a:ln>
        </p:spPr>
        <p:txBody>
          <a:bodyPr vert="horz" wrap="square" lIns="0" tIns="37186" rIns="0" bIns="0" rtlCol="0">
            <a:spAutoFit/>
          </a:bodyPr>
          <a:lstStyle/>
          <a:p>
            <a:pPr marL="130155">
              <a:spcBef>
                <a:spcPts val="293"/>
              </a:spcBef>
            </a:pPr>
            <a:r>
              <a:rPr sz="976" spc="-4" dirty="0">
                <a:latin typeface="Calibri"/>
                <a:cs typeface="Calibri"/>
              </a:rPr>
              <a:t>Sertifikasi &amp;</a:t>
            </a:r>
            <a:r>
              <a:rPr sz="976" spc="8" dirty="0">
                <a:latin typeface="Calibri"/>
                <a:cs typeface="Calibri"/>
              </a:rPr>
              <a:t> </a:t>
            </a:r>
            <a:r>
              <a:rPr sz="976" spc="-8" dirty="0">
                <a:latin typeface="Calibri"/>
                <a:cs typeface="Calibri"/>
              </a:rPr>
              <a:t>standard</a:t>
            </a:r>
            <a:endParaRPr sz="976">
              <a:latin typeface="Calibri"/>
              <a:cs typeface="Calibri"/>
            </a:endParaRPr>
          </a:p>
        </p:txBody>
      </p:sp>
      <p:sp>
        <p:nvSpPr>
          <p:cNvPr id="26" name="object 26"/>
          <p:cNvSpPr txBox="1"/>
          <p:nvPr/>
        </p:nvSpPr>
        <p:spPr>
          <a:xfrm>
            <a:off x="2521799" y="3985078"/>
            <a:ext cx="1152297" cy="268034"/>
          </a:xfrm>
          <a:prstGeom prst="rect">
            <a:avLst/>
          </a:prstGeom>
          <a:solidFill>
            <a:srgbClr val="FFFFFF"/>
          </a:solidFill>
          <a:ln w="9144">
            <a:solidFill>
              <a:srgbClr val="000000"/>
            </a:solidFill>
          </a:ln>
        </p:spPr>
        <p:txBody>
          <a:bodyPr vert="horz" wrap="square" lIns="0" tIns="11442" rIns="0" bIns="0" rtlCol="0">
            <a:spAutoFit/>
          </a:bodyPr>
          <a:lstStyle/>
          <a:p>
            <a:pPr marL="245530" marR="182598" indent="-58641">
              <a:lnSpc>
                <a:spcPts val="991"/>
              </a:lnSpc>
              <a:spcBef>
                <a:spcPts val="90"/>
              </a:spcBef>
            </a:pPr>
            <a:r>
              <a:rPr sz="976" spc="-8" dirty="0">
                <a:latin typeface="Calibri"/>
                <a:cs typeface="Calibri"/>
              </a:rPr>
              <a:t>Alat Produksi </a:t>
            </a:r>
            <a:r>
              <a:rPr sz="976" spc="-4" dirty="0">
                <a:latin typeface="Calibri"/>
                <a:cs typeface="Calibri"/>
              </a:rPr>
              <a:t>&amp;  </a:t>
            </a:r>
            <a:r>
              <a:rPr sz="976" spc="-8" dirty="0">
                <a:latin typeface="Calibri"/>
                <a:cs typeface="Calibri"/>
              </a:rPr>
              <a:t>Pergudangan</a:t>
            </a:r>
            <a:endParaRPr sz="976">
              <a:latin typeface="Calibri"/>
              <a:cs typeface="Calibri"/>
            </a:endParaRPr>
          </a:p>
        </p:txBody>
      </p:sp>
      <p:sp>
        <p:nvSpPr>
          <p:cNvPr id="27" name="object 27"/>
          <p:cNvSpPr/>
          <p:nvPr/>
        </p:nvSpPr>
        <p:spPr>
          <a:xfrm>
            <a:off x="7386902" y="191752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28" name="object 28"/>
          <p:cNvSpPr/>
          <p:nvPr/>
        </p:nvSpPr>
        <p:spPr>
          <a:xfrm>
            <a:off x="7386902" y="3608638"/>
            <a:ext cx="57210" cy="214059"/>
          </a:xfrm>
          <a:custGeom>
            <a:avLst/>
            <a:gdLst/>
            <a:ahLst/>
            <a:cxnLst/>
            <a:rect l="l" t="t" r="r" b="b"/>
            <a:pathLst>
              <a:path w="76200" h="285114">
                <a:moveTo>
                  <a:pt x="31750" y="208787"/>
                </a:moveTo>
                <a:lnTo>
                  <a:pt x="0" y="208787"/>
                </a:lnTo>
                <a:lnTo>
                  <a:pt x="38100" y="284988"/>
                </a:lnTo>
                <a:lnTo>
                  <a:pt x="69850" y="221487"/>
                </a:lnTo>
                <a:lnTo>
                  <a:pt x="31750" y="221487"/>
                </a:lnTo>
                <a:lnTo>
                  <a:pt x="31750" y="208787"/>
                </a:lnTo>
                <a:close/>
              </a:path>
              <a:path w="76200" h="285114">
                <a:moveTo>
                  <a:pt x="44450" y="63500"/>
                </a:moveTo>
                <a:lnTo>
                  <a:pt x="31750" y="63500"/>
                </a:lnTo>
                <a:lnTo>
                  <a:pt x="31750" y="221487"/>
                </a:lnTo>
                <a:lnTo>
                  <a:pt x="44450" y="221487"/>
                </a:lnTo>
                <a:lnTo>
                  <a:pt x="44450" y="63500"/>
                </a:lnTo>
                <a:close/>
              </a:path>
              <a:path w="76200" h="285114">
                <a:moveTo>
                  <a:pt x="76200" y="208787"/>
                </a:moveTo>
                <a:lnTo>
                  <a:pt x="44450" y="208787"/>
                </a:lnTo>
                <a:lnTo>
                  <a:pt x="44450" y="221487"/>
                </a:lnTo>
                <a:lnTo>
                  <a:pt x="69850" y="221487"/>
                </a:lnTo>
                <a:lnTo>
                  <a:pt x="76200" y="208787"/>
                </a:lnTo>
                <a:close/>
              </a:path>
              <a:path w="76200" h="285114">
                <a:moveTo>
                  <a:pt x="38100" y="0"/>
                </a:moveTo>
                <a:lnTo>
                  <a:pt x="0" y="76200"/>
                </a:lnTo>
                <a:lnTo>
                  <a:pt x="31750" y="76200"/>
                </a:lnTo>
                <a:lnTo>
                  <a:pt x="31750" y="63500"/>
                </a:lnTo>
                <a:lnTo>
                  <a:pt x="69850" y="63500"/>
                </a:lnTo>
                <a:lnTo>
                  <a:pt x="38100" y="0"/>
                </a:lnTo>
                <a:close/>
              </a:path>
              <a:path w="76200" h="28511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29" name="object 29"/>
          <p:cNvSpPr/>
          <p:nvPr/>
        </p:nvSpPr>
        <p:spPr>
          <a:xfrm>
            <a:off x="3668279" y="3612071"/>
            <a:ext cx="57210" cy="213106"/>
          </a:xfrm>
          <a:custGeom>
            <a:avLst/>
            <a:gdLst/>
            <a:ahLst/>
            <a:cxnLst/>
            <a:rect l="l" t="t" r="r" b="b"/>
            <a:pathLst>
              <a:path w="76200" h="283845">
                <a:moveTo>
                  <a:pt x="31750" y="207263"/>
                </a:moveTo>
                <a:lnTo>
                  <a:pt x="0" y="207263"/>
                </a:lnTo>
                <a:lnTo>
                  <a:pt x="38100" y="283463"/>
                </a:lnTo>
                <a:lnTo>
                  <a:pt x="69850" y="219963"/>
                </a:lnTo>
                <a:lnTo>
                  <a:pt x="31750" y="219963"/>
                </a:lnTo>
                <a:lnTo>
                  <a:pt x="31750" y="207263"/>
                </a:lnTo>
                <a:close/>
              </a:path>
              <a:path w="76200" h="283845">
                <a:moveTo>
                  <a:pt x="44450" y="63500"/>
                </a:moveTo>
                <a:lnTo>
                  <a:pt x="31750" y="63500"/>
                </a:lnTo>
                <a:lnTo>
                  <a:pt x="31750" y="219963"/>
                </a:lnTo>
                <a:lnTo>
                  <a:pt x="44450" y="219963"/>
                </a:lnTo>
                <a:lnTo>
                  <a:pt x="44450" y="63500"/>
                </a:lnTo>
                <a:close/>
              </a:path>
              <a:path w="76200" h="283845">
                <a:moveTo>
                  <a:pt x="76200" y="207263"/>
                </a:moveTo>
                <a:lnTo>
                  <a:pt x="44450" y="207263"/>
                </a:lnTo>
                <a:lnTo>
                  <a:pt x="44450" y="219963"/>
                </a:lnTo>
                <a:lnTo>
                  <a:pt x="69850" y="219963"/>
                </a:lnTo>
                <a:lnTo>
                  <a:pt x="76200" y="207263"/>
                </a:lnTo>
                <a:close/>
              </a:path>
              <a:path w="76200" h="283845">
                <a:moveTo>
                  <a:pt x="38100" y="0"/>
                </a:moveTo>
                <a:lnTo>
                  <a:pt x="0" y="76200"/>
                </a:lnTo>
                <a:lnTo>
                  <a:pt x="31750" y="76200"/>
                </a:lnTo>
                <a:lnTo>
                  <a:pt x="31750" y="63500"/>
                </a:lnTo>
                <a:lnTo>
                  <a:pt x="69850" y="63500"/>
                </a:lnTo>
                <a:lnTo>
                  <a:pt x="38100" y="0"/>
                </a:lnTo>
                <a:close/>
              </a:path>
              <a:path w="76200" h="28384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0" name="object 30"/>
          <p:cNvSpPr/>
          <p:nvPr/>
        </p:nvSpPr>
        <p:spPr>
          <a:xfrm>
            <a:off x="3668279" y="191752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1" name="object 31"/>
          <p:cNvSpPr/>
          <p:nvPr/>
        </p:nvSpPr>
        <p:spPr>
          <a:xfrm>
            <a:off x="7386902" y="2748206"/>
            <a:ext cx="57210" cy="148744"/>
          </a:xfrm>
          <a:prstGeom prst="rect">
            <a:avLst/>
          </a:prstGeom>
          <a:blipFill>
            <a:blip r:embed="rId2" cstate="print"/>
            <a:stretch>
              <a:fillRect/>
            </a:stretch>
          </a:blipFill>
        </p:spPr>
        <p:txBody>
          <a:bodyPr wrap="square" lIns="0" tIns="0" rIns="0" bIns="0" rtlCol="0"/>
          <a:lstStyle/>
          <a:p>
            <a:endParaRPr sz="1351"/>
          </a:p>
        </p:txBody>
      </p:sp>
      <p:sp>
        <p:nvSpPr>
          <p:cNvPr id="32" name="object 32"/>
          <p:cNvSpPr/>
          <p:nvPr/>
        </p:nvSpPr>
        <p:spPr>
          <a:xfrm>
            <a:off x="7386902" y="3150961"/>
            <a:ext cx="57210" cy="149889"/>
          </a:xfrm>
          <a:prstGeom prst="rect">
            <a:avLst/>
          </a:prstGeom>
          <a:blipFill>
            <a:blip r:embed="rId3" cstate="print"/>
            <a:stretch>
              <a:fillRect/>
            </a:stretch>
          </a:blipFill>
        </p:spPr>
        <p:txBody>
          <a:bodyPr wrap="square" lIns="0" tIns="0" rIns="0" bIns="0" rtlCol="0"/>
          <a:lstStyle/>
          <a:p>
            <a:endParaRPr sz="1351"/>
          </a:p>
        </p:txBody>
      </p:sp>
      <p:sp>
        <p:nvSpPr>
          <p:cNvPr id="33" name="object 33"/>
          <p:cNvSpPr/>
          <p:nvPr/>
        </p:nvSpPr>
        <p:spPr>
          <a:xfrm>
            <a:off x="4152273" y="3224189"/>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34" name="object 34"/>
          <p:cNvSpPr/>
          <p:nvPr/>
        </p:nvSpPr>
        <p:spPr>
          <a:xfrm>
            <a:off x="1870181" y="3021667"/>
            <a:ext cx="522991" cy="113466"/>
          </a:xfrm>
          <a:custGeom>
            <a:avLst/>
            <a:gdLst/>
            <a:ahLst/>
            <a:cxnLst/>
            <a:rect l="l" t="t" r="r" b="b"/>
            <a:pathLst>
              <a:path w="696594" h="151129">
                <a:moveTo>
                  <a:pt x="545592" y="0"/>
                </a:moveTo>
                <a:lnTo>
                  <a:pt x="545592" y="150876"/>
                </a:lnTo>
                <a:lnTo>
                  <a:pt x="646176" y="100584"/>
                </a:lnTo>
                <a:lnTo>
                  <a:pt x="570738" y="100584"/>
                </a:lnTo>
                <a:lnTo>
                  <a:pt x="570738" y="50292"/>
                </a:lnTo>
                <a:lnTo>
                  <a:pt x="646176" y="50292"/>
                </a:lnTo>
                <a:lnTo>
                  <a:pt x="545592" y="0"/>
                </a:lnTo>
                <a:close/>
              </a:path>
              <a:path w="696594" h="151129">
                <a:moveTo>
                  <a:pt x="545592" y="50292"/>
                </a:moveTo>
                <a:lnTo>
                  <a:pt x="520446" y="50292"/>
                </a:lnTo>
                <a:lnTo>
                  <a:pt x="520446" y="100584"/>
                </a:lnTo>
                <a:lnTo>
                  <a:pt x="545592" y="100584"/>
                </a:lnTo>
                <a:lnTo>
                  <a:pt x="545592" y="50292"/>
                </a:lnTo>
                <a:close/>
              </a:path>
              <a:path w="696594" h="151129">
                <a:moveTo>
                  <a:pt x="646176" y="50292"/>
                </a:moveTo>
                <a:lnTo>
                  <a:pt x="570738" y="50292"/>
                </a:lnTo>
                <a:lnTo>
                  <a:pt x="570738" y="100584"/>
                </a:lnTo>
                <a:lnTo>
                  <a:pt x="646176" y="100584"/>
                </a:lnTo>
                <a:lnTo>
                  <a:pt x="696468" y="75438"/>
                </a:lnTo>
                <a:lnTo>
                  <a:pt x="646176" y="50292"/>
                </a:lnTo>
                <a:close/>
              </a:path>
              <a:path w="696594" h="151129">
                <a:moveTo>
                  <a:pt x="470154" y="50292"/>
                </a:moveTo>
                <a:lnTo>
                  <a:pt x="419862" y="50292"/>
                </a:lnTo>
                <a:lnTo>
                  <a:pt x="419862" y="100584"/>
                </a:lnTo>
                <a:lnTo>
                  <a:pt x="470154" y="100584"/>
                </a:lnTo>
                <a:lnTo>
                  <a:pt x="470154" y="50292"/>
                </a:lnTo>
                <a:close/>
              </a:path>
              <a:path w="696594" h="151129">
                <a:moveTo>
                  <a:pt x="369570" y="50292"/>
                </a:moveTo>
                <a:lnTo>
                  <a:pt x="319278" y="50292"/>
                </a:lnTo>
                <a:lnTo>
                  <a:pt x="319278" y="100584"/>
                </a:lnTo>
                <a:lnTo>
                  <a:pt x="369570" y="100584"/>
                </a:lnTo>
                <a:lnTo>
                  <a:pt x="369570" y="50292"/>
                </a:lnTo>
                <a:close/>
              </a:path>
              <a:path w="696594" h="151129">
                <a:moveTo>
                  <a:pt x="268986" y="50292"/>
                </a:moveTo>
                <a:lnTo>
                  <a:pt x="218694" y="50292"/>
                </a:lnTo>
                <a:lnTo>
                  <a:pt x="218694" y="100584"/>
                </a:lnTo>
                <a:lnTo>
                  <a:pt x="268986" y="100584"/>
                </a:lnTo>
                <a:lnTo>
                  <a:pt x="268986" y="50292"/>
                </a:lnTo>
                <a:close/>
              </a:path>
              <a:path w="696594" h="151129">
                <a:moveTo>
                  <a:pt x="150876" y="0"/>
                </a:moveTo>
                <a:lnTo>
                  <a:pt x="0" y="75438"/>
                </a:lnTo>
                <a:lnTo>
                  <a:pt x="150876" y="150876"/>
                </a:lnTo>
                <a:lnTo>
                  <a:pt x="150876" y="100584"/>
                </a:lnTo>
                <a:lnTo>
                  <a:pt x="125730" y="100584"/>
                </a:lnTo>
                <a:lnTo>
                  <a:pt x="125730" y="50292"/>
                </a:lnTo>
                <a:lnTo>
                  <a:pt x="150876" y="50292"/>
                </a:lnTo>
                <a:lnTo>
                  <a:pt x="150876" y="0"/>
                </a:lnTo>
                <a:close/>
              </a:path>
              <a:path w="696594" h="151129">
                <a:moveTo>
                  <a:pt x="150876" y="50292"/>
                </a:moveTo>
                <a:lnTo>
                  <a:pt x="125730" y="50292"/>
                </a:lnTo>
                <a:lnTo>
                  <a:pt x="125730" y="100584"/>
                </a:lnTo>
                <a:lnTo>
                  <a:pt x="150876" y="100584"/>
                </a:lnTo>
                <a:lnTo>
                  <a:pt x="150876" y="50292"/>
                </a:lnTo>
                <a:close/>
              </a:path>
              <a:path w="696594" h="151129">
                <a:moveTo>
                  <a:pt x="168402" y="50292"/>
                </a:moveTo>
                <a:lnTo>
                  <a:pt x="150876" y="50292"/>
                </a:lnTo>
                <a:lnTo>
                  <a:pt x="150876" y="100584"/>
                </a:lnTo>
                <a:lnTo>
                  <a:pt x="168402" y="100584"/>
                </a:lnTo>
                <a:lnTo>
                  <a:pt x="168402" y="50292"/>
                </a:lnTo>
                <a:close/>
              </a:path>
            </a:pathLst>
          </a:custGeom>
          <a:solidFill>
            <a:srgbClr val="000000"/>
          </a:solidFill>
        </p:spPr>
        <p:txBody>
          <a:bodyPr wrap="square" lIns="0" tIns="0" rIns="0" bIns="0" rtlCol="0"/>
          <a:lstStyle/>
          <a:p>
            <a:endParaRPr sz="1351"/>
          </a:p>
        </p:txBody>
      </p:sp>
      <p:sp>
        <p:nvSpPr>
          <p:cNvPr id="35" name="object 35"/>
          <p:cNvSpPr/>
          <p:nvPr/>
        </p:nvSpPr>
        <p:spPr>
          <a:xfrm>
            <a:off x="1013753" y="4165002"/>
            <a:ext cx="1338704" cy="154943"/>
          </a:xfrm>
          <a:custGeom>
            <a:avLst/>
            <a:gdLst/>
            <a:ahLst/>
            <a:cxnLst/>
            <a:rect l="l" t="t" r="r" b="b"/>
            <a:pathLst>
              <a:path w="1783080" h="206375">
                <a:moveTo>
                  <a:pt x="210439" y="0"/>
                </a:moveTo>
                <a:lnTo>
                  <a:pt x="0" y="33147"/>
                </a:lnTo>
                <a:lnTo>
                  <a:pt x="152781" y="181482"/>
                </a:lnTo>
                <a:lnTo>
                  <a:pt x="172046" y="120843"/>
                </a:lnTo>
                <a:lnTo>
                  <a:pt x="141859" y="111506"/>
                </a:lnTo>
                <a:lnTo>
                  <a:pt x="160782" y="50800"/>
                </a:lnTo>
                <a:lnTo>
                  <a:pt x="194299" y="50800"/>
                </a:lnTo>
                <a:lnTo>
                  <a:pt x="210439" y="0"/>
                </a:lnTo>
                <a:close/>
              </a:path>
              <a:path w="1783080" h="206375">
                <a:moveTo>
                  <a:pt x="191265" y="60349"/>
                </a:moveTo>
                <a:lnTo>
                  <a:pt x="172046" y="120843"/>
                </a:lnTo>
                <a:lnTo>
                  <a:pt x="184150" y="124587"/>
                </a:lnTo>
                <a:lnTo>
                  <a:pt x="203454" y="130048"/>
                </a:lnTo>
                <a:lnTo>
                  <a:pt x="220726" y="68961"/>
                </a:lnTo>
                <a:lnTo>
                  <a:pt x="202946" y="64007"/>
                </a:lnTo>
                <a:lnTo>
                  <a:pt x="191265" y="60349"/>
                </a:lnTo>
                <a:close/>
              </a:path>
              <a:path w="1783080" h="206375">
                <a:moveTo>
                  <a:pt x="160782" y="50800"/>
                </a:moveTo>
                <a:lnTo>
                  <a:pt x="141859" y="111506"/>
                </a:lnTo>
                <a:lnTo>
                  <a:pt x="172046" y="120843"/>
                </a:lnTo>
                <a:lnTo>
                  <a:pt x="191265" y="60349"/>
                </a:lnTo>
                <a:lnTo>
                  <a:pt x="160782" y="50800"/>
                </a:lnTo>
                <a:close/>
              </a:path>
              <a:path w="1783080" h="206375">
                <a:moveTo>
                  <a:pt x="194299" y="50800"/>
                </a:moveTo>
                <a:lnTo>
                  <a:pt x="160782" y="50800"/>
                </a:lnTo>
                <a:lnTo>
                  <a:pt x="191265" y="60349"/>
                </a:lnTo>
                <a:lnTo>
                  <a:pt x="194299" y="50800"/>
                </a:lnTo>
                <a:close/>
              </a:path>
              <a:path w="1783080" h="206375">
                <a:moveTo>
                  <a:pt x="281431" y="85217"/>
                </a:moveTo>
                <a:lnTo>
                  <a:pt x="265430" y="146685"/>
                </a:lnTo>
                <a:lnTo>
                  <a:pt x="266827" y="147066"/>
                </a:lnTo>
                <a:lnTo>
                  <a:pt x="309372" y="157225"/>
                </a:lnTo>
                <a:lnTo>
                  <a:pt x="328422" y="161417"/>
                </a:lnTo>
                <a:lnTo>
                  <a:pt x="342011" y="99441"/>
                </a:lnTo>
                <a:lnTo>
                  <a:pt x="324231" y="95504"/>
                </a:lnTo>
                <a:lnTo>
                  <a:pt x="282829" y="85598"/>
                </a:lnTo>
                <a:lnTo>
                  <a:pt x="281431" y="85217"/>
                </a:lnTo>
                <a:close/>
              </a:path>
              <a:path w="1783080" h="206375">
                <a:moveTo>
                  <a:pt x="403606" y="112013"/>
                </a:moveTo>
                <a:lnTo>
                  <a:pt x="391413" y="174370"/>
                </a:lnTo>
                <a:lnTo>
                  <a:pt x="398018" y="175641"/>
                </a:lnTo>
                <a:lnTo>
                  <a:pt x="444627" y="183514"/>
                </a:lnTo>
                <a:lnTo>
                  <a:pt x="455549" y="185038"/>
                </a:lnTo>
                <a:lnTo>
                  <a:pt x="464566" y="122300"/>
                </a:lnTo>
                <a:lnTo>
                  <a:pt x="455168" y="120904"/>
                </a:lnTo>
                <a:lnTo>
                  <a:pt x="410210" y="113284"/>
                </a:lnTo>
                <a:lnTo>
                  <a:pt x="403606" y="112013"/>
                </a:lnTo>
                <a:close/>
              </a:path>
              <a:path w="1783080" h="206375">
                <a:moveTo>
                  <a:pt x="526669" y="130429"/>
                </a:moveTo>
                <a:lnTo>
                  <a:pt x="519430" y="193548"/>
                </a:lnTo>
                <a:lnTo>
                  <a:pt x="542290" y="196087"/>
                </a:lnTo>
                <a:lnTo>
                  <a:pt x="583311" y="199898"/>
                </a:lnTo>
                <a:lnTo>
                  <a:pt x="589026" y="136651"/>
                </a:lnTo>
                <a:lnTo>
                  <a:pt x="549656" y="133095"/>
                </a:lnTo>
                <a:lnTo>
                  <a:pt x="526669" y="130429"/>
                </a:lnTo>
                <a:close/>
              </a:path>
              <a:path w="1783080" h="206375">
                <a:moveTo>
                  <a:pt x="650748" y="140843"/>
                </a:moveTo>
                <a:lnTo>
                  <a:pt x="648462" y="204216"/>
                </a:lnTo>
                <a:lnTo>
                  <a:pt x="702691" y="206248"/>
                </a:lnTo>
                <a:lnTo>
                  <a:pt x="712597" y="206375"/>
                </a:lnTo>
                <a:lnTo>
                  <a:pt x="713486" y="142875"/>
                </a:lnTo>
                <a:lnTo>
                  <a:pt x="704977" y="142748"/>
                </a:lnTo>
                <a:lnTo>
                  <a:pt x="650748" y="140843"/>
                </a:lnTo>
                <a:close/>
              </a:path>
              <a:path w="1783080" h="206375">
                <a:moveTo>
                  <a:pt x="838454" y="140588"/>
                </a:moveTo>
                <a:lnTo>
                  <a:pt x="794131" y="142239"/>
                </a:lnTo>
                <a:lnTo>
                  <a:pt x="775843" y="142620"/>
                </a:lnTo>
                <a:lnTo>
                  <a:pt x="777240" y="206120"/>
                </a:lnTo>
                <a:lnTo>
                  <a:pt x="795401" y="205739"/>
                </a:lnTo>
                <a:lnTo>
                  <a:pt x="841502" y="204088"/>
                </a:lnTo>
                <a:lnTo>
                  <a:pt x="838454" y="140588"/>
                </a:lnTo>
                <a:close/>
              </a:path>
              <a:path w="1783080" h="206375">
                <a:moveTo>
                  <a:pt x="964438" y="132969"/>
                </a:moveTo>
                <a:lnTo>
                  <a:pt x="901319" y="137287"/>
                </a:lnTo>
                <a:lnTo>
                  <a:pt x="905510" y="200660"/>
                </a:lnTo>
                <a:lnTo>
                  <a:pt x="969010" y="196342"/>
                </a:lnTo>
                <a:lnTo>
                  <a:pt x="964438" y="132969"/>
                </a:lnTo>
                <a:close/>
              </a:path>
              <a:path w="1783080" h="206375">
                <a:moveTo>
                  <a:pt x="1090295" y="122047"/>
                </a:moveTo>
                <a:lnTo>
                  <a:pt x="1046734" y="126237"/>
                </a:lnTo>
                <a:lnTo>
                  <a:pt x="1027303" y="127888"/>
                </a:lnTo>
                <a:lnTo>
                  <a:pt x="1032763" y="191135"/>
                </a:lnTo>
                <a:lnTo>
                  <a:pt x="1052195" y="189484"/>
                </a:lnTo>
                <a:lnTo>
                  <a:pt x="1096264" y="185293"/>
                </a:lnTo>
                <a:lnTo>
                  <a:pt x="1090295" y="122047"/>
                </a:lnTo>
                <a:close/>
              </a:path>
              <a:path w="1783080" h="206375">
                <a:moveTo>
                  <a:pt x="1216152" y="109347"/>
                </a:moveTo>
                <a:lnTo>
                  <a:pt x="1153287" y="115950"/>
                </a:lnTo>
                <a:lnTo>
                  <a:pt x="1159764" y="179069"/>
                </a:lnTo>
                <a:lnTo>
                  <a:pt x="1223137" y="172466"/>
                </a:lnTo>
                <a:lnTo>
                  <a:pt x="1216152" y="109347"/>
                </a:lnTo>
                <a:close/>
              </a:path>
              <a:path w="1783080" h="206375">
                <a:moveTo>
                  <a:pt x="1342136" y="95250"/>
                </a:moveTo>
                <a:lnTo>
                  <a:pt x="1279271" y="102488"/>
                </a:lnTo>
                <a:lnTo>
                  <a:pt x="1286256" y="165607"/>
                </a:lnTo>
                <a:lnTo>
                  <a:pt x="1330071" y="160655"/>
                </a:lnTo>
                <a:lnTo>
                  <a:pt x="1349629" y="158242"/>
                </a:lnTo>
                <a:lnTo>
                  <a:pt x="1342136" y="95250"/>
                </a:lnTo>
                <a:close/>
              </a:path>
              <a:path w="1783080" h="206375">
                <a:moveTo>
                  <a:pt x="1468120" y="80137"/>
                </a:moveTo>
                <a:lnTo>
                  <a:pt x="1405001" y="87756"/>
                </a:lnTo>
                <a:lnTo>
                  <a:pt x="1412748" y="150875"/>
                </a:lnTo>
                <a:lnTo>
                  <a:pt x="1475740" y="143256"/>
                </a:lnTo>
                <a:lnTo>
                  <a:pt x="1468120" y="80137"/>
                </a:lnTo>
                <a:close/>
              </a:path>
              <a:path w="1783080" h="206375">
                <a:moveTo>
                  <a:pt x="1755055" y="64769"/>
                </a:moveTo>
                <a:lnTo>
                  <a:pt x="1594231" y="64769"/>
                </a:lnTo>
                <a:lnTo>
                  <a:pt x="1601724" y="127762"/>
                </a:lnTo>
                <a:lnTo>
                  <a:pt x="1597110" y="128322"/>
                </a:lnTo>
                <a:lnTo>
                  <a:pt x="1604391" y="191388"/>
                </a:lnTo>
                <a:lnTo>
                  <a:pt x="1782699" y="74803"/>
                </a:lnTo>
                <a:lnTo>
                  <a:pt x="1755055" y="64769"/>
                </a:lnTo>
                <a:close/>
              </a:path>
              <a:path w="1783080" h="206375">
                <a:moveTo>
                  <a:pt x="1589834" y="65292"/>
                </a:moveTo>
                <a:lnTo>
                  <a:pt x="1531112" y="72389"/>
                </a:lnTo>
                <a:lnTo>
                  <a:pt x="1538859" y="135509"/>
                </a:lnTo>
                <a:lnTo>
                  <a:pt x="1597110" y="128322"/>
                </a:lnTo>
                <a:lnTo>
                  <a:pt x="1589834" y="65292"/>
                </a:lnTo>
                <a:close/>
              </a:path>
              <a:path w="1783080" h="206375">
                <a:moveTo>
                  <a:pt x="1594231" y="64769"/>
                </a:moveTo>
                <a:lnTo>
                  <a:pt x="1589834" y="65292"/>
                </a:lnTo>
                <a:lnTo>
                  <a:pt x="1597110" y="128322"/>
                </a:lnTo>
                <a:lnTo>
                  <a:pt x="1601724" y="127762"/>
                </a:lnTo>
                <a:lnTo>
                  <a:pt x="1594231" y="64769"/>
                </a:lnTo>
                <a:close/>
              </a:path>
              <a:path w="1783080" h="206375">
                <a:moveTo>
                  <a:pt x="1582547" y="2159"/>
                </a:moveTo>
                <a:lnTo>
                  <a:pt x="1589834" y="65292"/>
                </a:lnTo>
                <a:lnTo>
                  <a:pt x="1594231" y="64769"/>
                </a:lnTo>
                <a:lnTo>
                  <a:pt x="1755055" y="64769"/>
                </a:lnTo>
                <a:lnTo>
                  <a:pt x="1582547" y="2159"/>
                </a:lnTo>
                <a:close/>
              </a:path>
            </a:pathLst>
          </a:custGeom>
          <a:solidFill>
            <a:srgbClr val="000000"/>
          </a:solidFill>
        </p:spPr>
        <p:txBody>
          <a:bodyPr wrap="square" lIns="0" tIns="0" rIns="0" bIns="0" rtlCol="0"/>
          <a:lstStyle/>
          <a:p>
            <a:endParaRPr sz="1351"/>
          </a:p>
        </p:txBody>
      </p:sp>
      <p:sp>
        <p:nvSpPr>
          <p:cNvPr id="36" name="object 36"/>
          <p:cNvSpPr/>
          <p:nvPr/>
        </p:nvSpPr>
        <p:spPr>
          <a:xfrm>
            <a:off x="1999381" y="1366881"/>
            <a:ext cx="1383995" cy="277943"/>
          </a:xfrm>
          <a:custGeom>
            <a:avLst/>
            <a:gdLst/>
            <a:ahLst/>
            <a:cxnLst/>
            <a:rect l="l" t="t" r="r" b="b"/>
            <a:pathLst>
              <a:path w="1843404" h="370205">
                <a:moveTo>
                  <a:pt x="139826" y="193548"/>
                </a:moveTo>
                <a:lnTo>
                  <a:pt x="0" y="354075"/>
                </a:lnTo>
                <a:lnTo>
                  <a:pt x="212344" y="369696"/>
                </a:lnTo>
                <a:lnTo>
                  <a:pt x="193208" y="323214"/>
                </a:lnTo>
                <a:lnTo>
                  <a:pt x="158750" y="323214"/>
                </a:lnTo>
                <a:lnTo>
                  <a:pt x="134747" y="264286"/>
                </a:lnTo>
                <a:lnTo>
                  <a:pt x="164054" y="252398"/>
                </a:lnTo>
                <a:lnTo>
                  <a:pt x="139826" y="193548"/>
                </a:lnTo>
                <a:close/>
              </a:path>
              <a:path w="1843404" h="370205">
                <a:moveTo>
                  <a:pt x="164054" y="252398"/>
                </a:moveTo>
                <a:lnTo>
                  <a:pt x="134747" y="264286"/>
                </a:lnTo>
                <a:lnTo>
                  <a:pt x="158750" y="323214"/>
                </a:lnTo>
                <a:lnTo>
                  <a:pt x="188265" y="311208"/>
                </a:lnTo>
                <a:lnTo>
                  <a:pt x="164054" y="252398"/>
                </a:lnTo>
                <a:close/>
              </a:path>
              <a:path w="1843404" h="370205">
                <a:moveTo>
                  <a:pt x="188265" y="311208"/>
                </a:moveTo>
                <a:lnTo>
                  <a:pt x="158750" y="323214"/>
                </a:lnTo>
                <a:lnTo>
                  <a:pt x="193208" y="323214"/>
                </a:lnTo>
                <a:lnTo>
                  <a:pt x="188265" y="311208"/>
                </a:lnTo>
                <a:close/>
              </a:path>
              <a:path w="1843404" h="370205">
                <a:moveTo>
                  <a:pt x="194437" y="240537"/>
                </a:moveTo>
                <a:lnTo>
                  <a:pt x="179831" y="245999"/>
                </a:lnTo>
                <a:lnTo>
                  <a:pt x="164054" y="252398"/>
                </a:lnTo>
                <a:lnTo>
                  <a:pt x="188265" y="311208"/>
                </a:lnTo>
                <a:lnTo>
                  <a:pt x="203707" y="304926"/>
                </a:lnTo>
                <a:lnTo>
                  <a:pt x="217043" y="299847"/>
                </a:lnTo>
                <a:lnTo>
                  <a:pt x="194437" y="240537"/>
                </a:lnTo>
                <a:close/>
              </a:path>
              <a:path w="1843404" h="370205">
                <a:moveTo>
                  <a:pt x="315213" y="197357"/>
                </a:moveTo>
                <a:lnTo>
                  <a:pt x="282701" y="208279"/>
                </a:lnTo>
                <a:lnTo>
                  <a:pt x="254635" y="218185"/>
                </a:lnTo>
                <a:lnTo>
                  <a:pt x="275844" y="278129"/>
                </a:lnTo>
                <a:lnTo>
                  <a:pt x="303911" y="268097"/>
                </a:lnTo>
                <a:lnTo>
                  <a:pt x="335406" y="257682"/>
                </a:lnTo>
                <a:lnTo>
                  <a:pt x="315213" y="197357"/>
                </a:lnTo>
                <a:close/>
              </a:path>
              <a:path w="1843404" h="370205">
                <a:moveTo>
                  <a:pt x="438785" y="160274"/>
                </a:moveTo>
                <a:lnTo>
                  <a:pt x="431164" y="162305"/>
                </a:lnTo>
                <a:lnTo>
                  <a:pt x="392811" y="173227"/>
                </a:lnTo>
                <a:lnTo>
                  <a:pt x="376809" y="178053"/>
                </a:lnTo>
                <a:lnTo>
                  <a:pt x="394969" y="238886"/>
                </a:lnTo>
                <a:lnTo>
                  <a:pt x="410972" y="234060"/>
                </a:lnTo>
                <a:lnTo>
                  <a:pt x="448563" y="223265"/>
                </a:lnTo>
                <a:lnTo>
                  <a:pt x="455041" y="221614"/>
                </a:lnTo>
                <a:lnTo>
                  <a:pt x="438785" y="160274"/>
                </a:lnTo>
                <a:close/>
              </a:path>
              <a:path w="1843404" h="370205">
                <a:moveTo>
                  <a:pt x="563499" y="129794"/>
                </a:moveTo>
                <a:lnTo>
                  <a:pt x="554101" y="131825"/>
                </a:lnTo>
                <a:lnTo>
                  <a:pt x="511937" y="141477"/>
                </a:lnTo>
                <a:lnTo>
                  <a:pt x="500761" y="144272"/>
                </a:lnTo>
                <a:lnTo>
                  <a:pt x="516000" y="205867"/>
                </a:lnTo>
                <a:lnTo>
                  <a:pt x="527176" y="203073"/>
                </a:lnTo>
                <a:lnTo>
                  <a:pt x="568198" y="193675"/>
                </a:lnTo>
                <a:lnTo>
                  <a:pt x="576961" y="191770"/>
                </a:lnTo>
                <a:lnTo>
                  <a:pt x="563499" y="129794"/>
                </a:lnTo>
                <a:close/>
              </a:path>
              <a:path w="1843404" h="370205">
                <a:moveTo>
                  <a:pt x="688848" y="104521"/>
                </a:moveTo>
                <a:lnTo>
                  <a:pt x="626237" y="116712"/>
                </a:lnTo>
                <a:lnTo>
                  <a:pt x="638683" y="178943"/>
                </a:lnTo>
                <a:lnTo>
                  <a:pt x="700786" y="166877"/>
                </a:lnTo>
                <a:lnTo>
                  <a:pt x="688848" y="104521"/>
                </a:lnTo>
                <a:close/>
              </a:path>
              <a:path w="1843404" h="370205">
                <a:moveTo>
                  <a:pt x="814704" y="82550"/>
                </a:moveTo>
                <a:lnTo>
                  <a:pt x="751966" y="93090"/>
                </a:lnTo>
                <a:lnTo>
                  <a:pt x="762635" y="155701"/>
                </a:lnTo>
                <a:lnTo>
                  <a:pt x="824991" y="145160"/>
                </a:lnTo>
                <a:lnTo>
                  <a:pt x="814704" y="82550"/>
                </a:lnTo>
                <a:close/>
              </a:path>
              <a:path w="1843404" h="370205">
                <a:moveTo>
                  <a:pt x="940942" y="63119"/>
                </a:moveTo>
                <a:lnTo>
                  <a:pt x="877824" y="72517"/>
                </a:lnTo>
                <a:lnTo>
                  <a:pt x="887349" y="135254"/>
                </a:lnTo>
                <a:lnTo>
                  <a:pt x="949960" y="125983"/>
                </a:lnTo>
                <a:lnTo>
                  <a:pt x="940942" y="63119"/>
                </a:lnTo>
                <a:close/>
              </a:path>
              <a:path w="1843404" h="370205">
                <a:moveTo>
                  <a:pt x="1067815" y="46608"/>
                </a:moveTo>
                <a:lnTo>
                  <a:pt x="1064895" y="46862"/>
                </a:lnTo>
                <a:lnTo>
                  <a:pt x="1011427" y="53467"/>
                </a:lnTo>
                <a:lnTo>
                  <a:pt x="1004062" y="54482"/>
                </a:lnTo>
                <a:lnTo>
                  <a:pt x="1012571" y="117475"/>
                </a:lnTo>
                <a:lnTo>
                  <a:pt x="1019937" y="116458"/>
                </a:lnTo>
                <a:lnTo>
                  <a:pt x="1074801" y="109600"/>
                </a:lnTo>
                <a:lnTo>
                  <a:pt x="1067815" y="46608"/>
                </a:lnTo>
                <a:close/>
              </a:path>
              <a:path w="1843404" h="370205">
                <a:moveTo>
                  <a:pt x="1194942" y="33527"/>
                </a:moveTo>
                <a:lnTo>
                  <a:pt x="1168527" y="35813"/>
                </a:lnTo>
                <a:lnTo>
                  <a:pt x="1131189" y="39624"/>
                </a:lnTo>
                <a:lnTo>
                  <a:pt x="1137665" y="102743"/>
                </a:lnTo>
                <a:lnTo>
                  <a:pt x="1174877" y="99059"/>
                </a:lnTo>
                <a:lnTo>
                  <a:pt x="1200403" y="96900"/>
                </a:lnTo>
                <a:lnTo>
                  <a:pt x="1194942" y="33527"/>
                </a:lnTo>
                <a:close/>
              </a:path>
              <a:path w="1843404" h="370205">
                <a:moveTo>
                  <a:pt x="1323339" y="25653"/>
                </a:moveTo>
                <a:lnTo>
                  <a:pt x="1311021" y="26034"/>
                </a:lnTo>
                <a:lnTo>
                  <a:pt x="1265682" y="28321"/>
                </a:lnTo>
                <a:lnTo>
                  <a:pt x="1258951" y="28828"/>
                </a:lnTo>
                <a:lnTo>
                  <a:pt x="1263014" y="92075"/>
                </a:lnTo>
                <a:lnTo>
                  <a:pt x="1292225" y="90424"/>
                </a:lnTo>
                <a:lnTo>
                  <a:pt x="1325372" y="89153"/>
                </a:lnTo>
                <a:lnTo>
                  <a:pt x="1323339" y="25653"/>
                </a:lnTo>
                <a:close/>
              </a:path>
              <a:path w="1843404" h="370205">
                <a:moveTo>
                  <a:pt x="1393189" y="25146"/>
                </a:moveTo>
                <a:lnTo>
                  <a:pt x="1387983" y="25146"/>
                </a:lnTo>
                <a:lnTo>
                  <a:pt x="1387856" y="88646"/>
                </a:lnTo>
                <a:lnTo>
                  <a:pt x="1393063" y="88646"/>
                </a:lnTo>
                <a:lnTo>
                  <a:pt x="1429765" y="89788"/>
                </a:lnTo>
                <a:lnTo>
                  <a:pt x="1449451" y="90931"/>
                </a:lnTo>
                <a:lnTo>
                  <a:pt x="1453134" y="27558"/>
                </a:lnTo>
                <a:lnTo>
                  <a:pt x="1431671" y="26288"/>
                </a:lnTo>
                <a:lnTo>
                  <a:pt x="1393189" y="25146"/>
                </a:lnTo>
                <a:close/>
              </a:path>
              <a:path w="1843404" h="370205">
                <a:moveTo>
                  <a:pt x="1518285" y="33147"/>
                </a:moveTo>
                <a:lnTo>
                  <a:pt x="1510919" y="96265"/>
                </a:lnTo>
                <a:lnTo>
                  <a:pt x="1530603" y="98551"/>
                </a:lnTo>
                <a:lnTo>
                  <a:pt x="1561591" y="103250"/>
                </a:lnTo>
                <a:lnTo>
                  <a:pt x="1571878" y="105028"/>
                </a:lnTo>
                <a:lnTo>
                  <a:pt x="1582927" y="42545"/>
                </a:lnTo>
                <a:lnTo>
                  <a:pt x="1570863" y="40385"/>
                </a:lnTo>
                <a:lnTo>
                  <a:pt x="1538097" y="35559"/>
                </a:lnTo>
                <a:lnTo>
                  <a:pt x="1518285" y="33147"/>
                </a:lnTo>
                <a:close/>
              </a:path>
              <a:path w="1843404" h="370205">
                <a:moveTo>
                  <a:pt x="1651256" y="121628"/>
                </a:moveTo>
                <a:lnTo>
                  <a:pt x="1632839" y="182245"/>
                </a:lnTo>
                <a:lnTo>
                  <a:pt x="1842897" y="146557"/>
                </a:lnTo>
                <a:lnTo>
                  <a:pt x="1826275" y="130809"/>
                </a:lnTo>
                <a:lnTo>
                  <a:pt x="1681861" y="130809"/>
                </a:lnTo>
                <a:lnTo>
                  <a:pt x="1651256" y="121628"/>
                </a:lnTo>
                <a:close/>
              </a:path>
              <a:path w="1843404" h="370205">
                <a:moveTo>
                  <a:pt x="1669701" y="60919"/>
                </a:moveTo>
                <a:lnTo>
                  <a:pt x="1651256" y="121628"/>
                </a:lnTo>
                <a:lnTo>
                  <a:pt x="1681861" y="130809"/>
                </a:lnTo>
                <a:lnTo>
                  <a:pt x="1700022" y="69850"/>
                </a:lnTo>
                <a:lnTo>
                  <a:pt x="1669701" y="60919"/>
                </a:lnTo>
                <a:close/>
              </a:path>
              <a:path w="1843404" h="370205">
                <a:moveTo>
                  <a:pt x="1688211" y="0"/>
                </a:moveTo>
                <a:lnTo>
                  <a:pt x="1669701" y="60919"/>
                </a:lnTo>
                <a:lnTo>
                  <a:pt x="1700022" y="69850"/>
                </a:lnTo>
                <a:lnTo>
                  <a:pt x="1681861" y="130809"/>
                </a:lnTo>
                <a:lnTo>
                  <a:pt x="1826275" y="130809"/>
                </a:lnTo>
                <a:lnTo>
                  <a:pt x="1688211" y="0"/>
                </a:lnTo>
                <a:close/>
              </a:path>
              <a:path w="1843404" h="370205">
                <a:moveTo>
                  <a:pt x="1646682" y="55245"/>
                </a:moveTo>
                <a:lnTo>
                  <a:pt x="1632712" y="117221"/>
                </a:lnTo>
                <a:lnTo>
                  <a:pt x="1648840" y="120903"/>
                </a:lnTo>
                <a:lnTo>
                  <a:pt x="1651256" y="121628"/>
                </a:lnTo>
                <a:lnTo>
                  <a:pt x="1669701" y="60919"/>
                </a:lnTo>
                <a:lnTo>
                  <a:pt x="1662938" y="58927"/>
                </a:lnTo>
                <a:lnTo>
                  <a:pt x="1646682" y="55245"/>
                </a:lnTo>
                <a:close/>
              </a:path>
            </a:pathLst>
          </a:custGeom>
          <a:solidFill>
            <a:srgbClr val="000000"/>
          </a:solidFill>
        </p:spPr>
        <p:txBody>
          <a:bodyPr wrap="square" lIns="0" tIns="0" rIns="0" bIns="0" rtlCol="0"/>
          <a:lstStyle/>
          <a:p>
            <a:endParaRPr sz="1351"/>
          </a:p>
        </p:txBody>
      </p:sp>
      <p:sp>
        <p:nvSpPr>
          <p:cNvPr id="37" name="object 37"/>
          <p:cNvSpPr/>
          <p:nvPr/>
        </p:nvSpPr>
        <p:spPr>
          <a:xfrm>
            <a:off x="5896020" y="2851182"/>
            <a:ext cx="278420" cy="57210"/>
          </a:xfrm>
          <a:custGeom>
            <a:avLst/>
            <a:gdLst/>
            <a:ahLst/>
            <a:cxnLst/>
            <a:rect l="l" t="t" r="r" b="b"/>
            <a:pathLst>
              <a:path w="370840" h="76200">
                <a:moveTo>
                  <a:pt x="76200" y="0"/>
                </a:moveTo>
                <a:lnTo>
                  <a:pt x="0" y="38100"/>
                </a:lnTo>
                <a:lnTo>
                  <a:pt x="76200" y="76200"/>
                </a:lnTo>
                <a:lnTo>
                  <a:pt x="76200" y="44450"/>
                </a:lnTo>
                <a:lnTo>
                  <a:pt x="63500" y="44450"/>
                </a:lnTo>
                <a:lnTo>
                  <a:pt x="63500" y="31750"/>
                </a:lnTo>
                <a:lnTo>
                  <a:pt x="76200" y="31750"/>
                </a:lnTo>
                <a:lnTo>
                  <a:pt x="76200" y="0"/>
                </a:lnTo>
                <a:close/>
              </a:path>
              <a:path w="370840" h="76200">
                <a:moveTo>
                  <a:pt x="294131" y="0"/>
                </a:moveTo>
                <a:lnTo>
                  <a:pt x="294131" y="76200"/>
                </a:lnTo>
                <a:lnTo>
                  <a:pt x="357631" y="44450"/>
                </a:lnTo>
                <a:lnTo>
                  <a:pt x="306831" y="44450"/>
                </a:lnTo>
                <a:lnTo>
                  <a:pt x="306831" y="31750"/>
                </a:lnTo>
                <a:lnTo>
                  <a:pt x="357631" y="31750"/>
                </a:lnTo>
                <a:lnTo>
                  <a:pt x="294131" y="0"/>
                </a:lnTo>
                <a:close/>
              </a:path>
              <a:path w="370840" h="76200">
                <a:moveTo>
                  <a:pt x="76200" y="31750"/>
                </a:moveTo>
                <a:lnTo>
                  <a:pt x="63500" y="31750"/>
                </a:lnTo>
                <a:lnTo>
                  <a:pt x="63500" y="44450"/>
                </a:lnTo>
                <a:lnTo>
                  <a:pt x="76200" y="44450"/>
                </a:lnTo>
                <a:lnTo>
                  <a:pt x="76200" y="31750"/>
                </a:lnTo>
                <a:close/>
              </a:path>
              <a:path w="370840" h="76200">
                <a:moveTo>
                  <a:pt x="294131" y="31750"/>
                </a:moveTo>
                <a:lnTo>
                  <a:pt x="76200" y="31750"/>
                </a:lnTo>
                <a:lnTo>
                  <a:pt x="76200" y="44450"/>
                </a:lnTo>
                <a:lnTo>
                  <a:pt x="294131" y="44450"/>
                </a:lnTo>
                <a:lnTo>
                  <a:pt x="294131" y="31750"/>
                </a:lnTo>
                <a:close/>
              </a:path>
              <a:path w="370840" h="76200">
                <a:moveTo>
                  <a:pt x="357631" y="31750"/>
                </a:moveTo>
                <a:lnTo>
                  <a:pt x="306831" y="31750"/>
                </a:lnTo>
                <a:lnTo>
                  <a:pt x="306831" y="44450"/>
                </a:lnTo>
                <a:lnTo>
                  <a:pt x="357631" y="44450"/>
                </a:lnTo>
                <a:lnTo>
                  <a:pt x="370331" y="38100"/>
                </a:lnTo>
                <a:lnTo>
                  <a:pt x="357631" y="31750"/>
                </a:lnTo>
                <a:close/>
              </a:path>
            </a:pathLst>
          </a:custGeom>
          <a:solidFill>
            <a:srgbClr val="000000"/>
          </a:solidFill>
        </p:spPr>
        <p:txBody>
          <a:bodyPr wrap="square" lIns="0" tIns="0" rIns="0" bIns="0" rtlCol="0"/>
          <a:lstStyle/>
          <a:p>
            <a:endParaRPr sz="1351"/>
          </a:p>
        </p:txBody>
      </p:sp>
      <p:sp>
        <p:nvSpPr>
          <p:cNvPr id="38" name="object 38"/>
          <p:cNvSpPr/>
          <p:nvPr/>
        </p:nvSpPr>
        <p:spPr>
          <a:xfrm>
            <a:off x="4143119" y="2518222"/>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39" name="object 39"/>
          <p:cNvSpPr/>
          <p:nvPr/>
        </p:nvSpPr>
        <p:spPr>
          <a:xfrm>
            <a:off x="4146552" y="2852326"/>
            <a:ext cx="281757" cy="57210"/>
          </a:xfrm>
          <a:custGeom>
            <a:avLst/>
            <a:gdLst/>
            <a:ahLst/>
            <a:cxnLst/>
            <a:rect l="l" t="t" r="r" b="b"/>
            <a:pathLst>
              <a:path w="375285" h="76200">
                <a:moveTo>
                  <a:pt x="76200" y="0"/>
                </a:moveTo>
                <a:lnTo>
                  <a:pt x="0" y="38100"/>
                </a:lnTo>
                <a:lnTo>
                  <a:pt x="76200" y="76200"/>
                </a:lnTo>
                <a:lnTo>
                  <a:pt x="76200" y="44450"/>
                </a:lnTo>
                <a:lnTo>
                  <a:pt x="63500" y="44450"/>
                </a:lnTo>
                <a:lnTo>
                  <a:pt x="63500" y="31750"/>
                </a:lnTo>
                <a:lnTo>
                  <a:pt x="76200" y="31750"/>
                </a:lnTo>
                <a:lnTo>
                  <a:pt x="76200" y="0"/>
                </a:lnTo>
                <a:close/>
              </a:path>
              <a:path w="375285" h="76200">
                <a:moveTo>
                  <a:pt x="298703" y="0"/>
                </a:moveTo>
                <a:lnTo>
                  <a:pt x="298703" y="76200"/>
                </a:lnTo>
                <a:lnTo>
                  <a:pt x="362203" y="44450"/>
                </a:lnTo>
                <a:lnTo>
                  <a:pt x="311403" y="44450"/>
                </a:lnTo>
                <a:lnTo>
                  <a:pt x="311403" y="31750"/>
                </a:lnTo>
                <a:lnTo>
                  <a:pt x="362203" y="31750"/>
                </a:lnTo>
                <a:lnTo>
                  <a:pt x="298703" y="0"/>
                </a:lnTo>
                <a:close/>
              </a:path>
              <a:path w="375285" h="76200">
                <a:moveTo>
                  <a:pt x="76200" y="31750"/>
                </a:moveTo>
                <a:lnTo>
                  <a:pt x="63500" y="31750"/>
                </a:lnTo>
                <a:lnTo>
                  <a:pt x="63500" y="44450"/>
                </a:lnTo>
                <a:lnTo>
                  <a:pt x="76200" y="44450"/>
                </a:lnTo>
                <a:lnTo>
                  <a:pt x="76200" y="31750"/>
                </a:lnTo>
                <a:close/>
              </a:path>
              <a:path w="375285" h="76200">
                <a:moveTo>
                  <a:pt x="298703" y="31750"/>
                </a:moveTo>
                <a:lnTo>
                  <a:pt x="76200" y="31750"/>
                </a:lnTo>
                <a:lnTo>
                  <a:pt x="76200" y="44450"/>
                </a:lnTo>
                <a:lnTo>
                  <a:pt x="298703" y="44450"/>
                </a:lnTo>
                <a:lnTo>
                  <a:pt x="298703" y="31750"/>
                </a:lnTo>
                <a:close/>
              </a:path>
              <a:path w="375285" h="76200">
                <a:moveTo>
                  <a:pt x="362203" y="31750"/>
                </a:moveTo>
                <a:lnTo>
                  <a:pt x="311403" y="31750"/>
                </a:lnTo>
                <a:lnTo>
                  <a:pt x="311403" y="44450"/>
                </a:lnTo>
                <a:lnTo>
                  <a:pt x="362203" y="44450"/>
                </a:lnTo>
                <a:lnTo>
                  <a:pt x="374903" y="38100"/>
                </a:lnTo>
                <a:lnTo>
                  <a:pt x="362203" y="31750"/>
                </a:lnTo>
                <a:close/>
              </a:path>
            </a:pathLst>
          </a:custGeom>
          <a:solidFill>
            <a:srgbClr val="000000"/>
          </a:solidFill>
        </p:spPr>
        <p:txBody>
          <a:bodyPr wrap="square" lIns="0" tIns="0" rIns="0" bIns="0" rtlCol="0"/>
          <a:lstStyle/>
          <a:p>
            <a:endParaRPr sz="1351"/>
          </a:p>
        </p:txBody>
      </p:sp>
      <p:sp>
        <p:nvSpPr>
          <p:cNvPr id="40" name="object 40"/>
          <p:cNvSpPr/>
          <p:nvPr/>
        </p:nvSpPr>
        <p:spPr>
          <a:xfrm>
            <a:off x="628161" y="3673284"/>
            <a:ext cx="65314" cy="909633"/>
          </a:xfrm>
          <a:custGeom>
            <a:avLst/>
            <a:gdLst/>
            <a:ahLst/>
            <a:cxnLst/>
            <a:rect l="l" t="t" r="r" b="b"/>
            <a:pathLst>
              <a:path w="86994" h="1211579">
                <a:moveTo>
                  <a:pt x="57912" y="72389"/>
                </a:moveTo>
                <a:lnTo>
                  <a:pt x="28956" y="72389"/>
                </a:lnTo>
                <a:lnTo>
                  <a:pt x="28956" y="101346"/>
                </a:lnTo>
                <a:lnTo>
                  <a:pt x="57912" y="101346"/>
                </a:lnTo>
                <a:lnTo>
                  <a:pt x="57912" y="72389"/>
                </a:lnTo>
                <a:close/>
              </a:path>
              <a:path w="86994" h="1211579">
                <a:moveTo>
                  <a:pt x="43434" y="0"/>
                </a:moveTo>
                <a:lnTo>
                  <a:pt x="0" y="86867"/>
                </a:lnTo>
                <a:lnTo>
                  <a:pt x="28956" y="86867"/>
                </a:lnTo>
                <a:lnTo>
                  <a:pt x="28956" y="72389"/>
                </a:lnTo>
                <a:lnTo>
                  <a:pt x="79629" y="72389"/>
                </a:lnTo>
                <a:lnTo>
                  <a:pt x="43434" y="0"/>
                </a:lnTo>
                <a:close/>
              </a:path>
              <a:path w="86994" h="1211579">
                <a:moveTo>
                  <a:pt x="79629" y="72389"/>
                </a:moveTo>
                <a:lnTo>
                  <a:pt x="57912" y="72389"/>
                </a:lnTo>
                <a:lnTo>
                  <a:pt x="57912" y="86867"/>
                </a:lnTo>
                <a:lnTo>
                  <a:pt x="86868" y="86867"/>
                </a:lnTo>
                <a:lnTo>
                  <a:pt x="79629" y="72389"/>
                </a:lnTo>
                <a:close/>
              </a:path>
              <a:path w="86994" h="1211579">
                <a:moveTo>
                  <a:pt x="57912" y="130301"/>
                </a:moveTo>
                <a:lnTo>
                  <a:pt x="28956" y="130301"/>
                </a:lnTo>
                <a:lnTo>
                  <a:pt x="28956" y="159258"/>
                </a:lnTo>
                <a:lnTo>
                  <a:pt x="57912" y="159258"/>
                </a:lnTo>
                <a:lnTo>
                  <a:pt x="57912" y="130301"/>
                </a:lnTo>
                <a:close/>
              </a:path>
              <a:path w="86994" h="1211579">
                <a:moveTo>
                  <a:pt x="57912" y="188213"/>
                </a:moveTo>
                <a:lnTo>
                  <a:pt x="28956" y="188213"/>
                </a:lnTo>
                <a:lnTo>
                  <a:pt x="28956" y="217170"/>
                </a:lnTo>
                <a:lnTo>
                  <a:pt x="57912" y="217170"/>
                </a:lnTo>
                <a:lnTo>
                  <a:pt x="57912" y="188213"/>
                </a:lnTo>
                <a:close/>
              </a:path>
              <a:path w="86994" h="1211579">
                <a:moveTo>
                  <a:pt x="57912" y="246125"/>
                </a:moveTo>
                <a:lnTo>
                  <a:pt x="28956" y="246125"/>
                </a:lnTo>
                <a:lnTo>
                  <a:pt x="28956" y="275081"/>
                </a:lnTo>
                <a:lnTo>
                  <a:pt x="57912" y="275081"/>
                </a:lnTo>
                <a:lnTo>
                  <a:pt x="57912" y="246125"/>
                </a:lnTo>
                <a:close/>
              </a:path>
              <a:path w="86994" h="1211579">
                <a:moveTo>
                  <a:pt x="57912" y="304038"/>
                </a:moveTo>
                <a:lnTo>
                  <a:pt x="28956" y="304038"/>
                </a:lnTo>
                <a:lnTo>
                  <a:pt x="28956" y="332993"/>
                </a:lnTo>
                <a:lnTo>
                  <a:pt x="57912" y="332993"/>
                </a:lnTo>
                <a:lnTo>
                  <a:pt x="57912" y="304038"/>
                </a:lnTo>
                <a:close/>
              </a:path>
              <a:path w="86994" h="1211579">
                <a:moveTo>
                  <a:pt x="57912" y="361950"/>
                </a:moveTo>
                <a:lnTo>
                  <a:pt x="28956" y="361950"/>
                </a:lnTo>
                <a:lnTo>
                  <a:pt x="28956" y="390905"/>
                </a:lnTo>
                <a:lnTo>
                  <a:pt x="57912" y="390905"/>
                </a:lnTo>
                <a:lnTo>
                  <a:pt x="57912" y="361950"/>
                </a:lnTo>
                <a:close/>
              </a:path>
              <a:path w="86994" h="1211579">
                <a:moveTo>
                  <a:pt x="57912" y="419862"/>
                </a:moveTo>
                <a:lnTo>
                  <a:pt x="28956" y="419862"/>
                </a:lnTo>
                <a:lnTo>
                  <a:pt x="28956" y="448817"/>
                </a:lnTo>
                <a:lnTo>
                  <a:pt x="57912" y="448817"/>
                </a:lnTo>
                <a:lnTo>
                  <a:pt x="57912" y="419862"/>
                </a:lnTo>
                <a:close/>
              </a:path>
              <a:path w="86994" h="1211579">
                <a:moveTo>
                  <a:pt x="57912" y="477774"/>
                </a:moveTo>
                <a:lnTo>
                  <a:pt x="28956" y="477774"/>
                </a:lnTo>
                <a:lnTo>
                  <a:pt x="28956" y="506729"/>
                </a:lnTo>
                <a:lnTo>
                  <a:pt x="57912" y="506729"/>
                </a:lnTo>
                <a:lnTo>
                  <a:pt x="57912" y="477774"/>
                </a:lnTo>
                <a:close/>
              </a:path>
              <a:path w="86994" h="1211579">
                <a:moveTo>
                  <a:pt x="57912" y="535686"/>
                </a:moveTo>
                <a:lnTo>
                  <a:pt x="28956" y="535686"/>
                </a:lnTo>
                <a:lnTo>
                  <a:pt x="28956" y="564642"/>
                </a:lnTo>
                <a:lnTo>
                  <a:pt x="57912" y="564642"/>
                </a:lnTo>
                <a:lnTo>
                  <a:pt x="57912" y="535686"/>
                </a:lnTo>
                <a:close/>
              </a:path>
              <a:path w="86994" h="1211579">
                <a:moveTo>
                  <a:pt x="57912" y="593598"/>
                </a:moveTo>
                <a:lnTo>
                  <a:pt x="28956" y="593598"/>
                </a:lnTo>
                <a:lnTo>
                  <a:pt x="28956" y="622553"/>
                </a:lnTo>
                <a:lnTo>
                  <a:pt x="57912" y="622553"/>
                </a:lnTo>
                <a:lnTo>
                  <a:pt x="57912" y="593598"/>
                </a:lnTo>
                <a:close/>
              </a:path>
              <a:path w="86994" h="1211579">
                <a:moveTo>
                  <a:pt x="57912" y="651509"/>
                </a:moveTo>
                <a:lnTo>
                  <a:pt x="28956" y="651509"/>
                </a:lnTo>
                <a:lnTo>
                  <a:pt x="28956" y="680465"/>
                </a:lnTo>
                <a:lnTo>
                  <a:pt x="57912" y="680465"/>
                </a:lnTo>
                <a:lnTo>
                  <a:pt x="57912" y="651509"/>
                </a:lnTo>
                <a:close/>
              </a:path>
              <a:path w="86994" h="1211579">
                <a:moveTo>
                  <a:pt x="57912" y="709421"/>
                </a:moveTo>
                <a:lnTo>
                  <a:pt x="28956" y="709421"/>
                </a:lnTo>
                <a:lnTo>
                  <a:pt x="28956" y="738377"/>
                </a:lnTo>
                <a:lnTo>
                  <a:pt x="57912" y="738377"/>
                </a:lnTo>
                <a:lnTo>
                  <a:pt x="57912" y="709421"/>
                </a:lnTo>
                <a:close/>
              </a:path>
              <a:path w="86994" h="1211579">
                <a:moveTo>
                  <a:pt x="57912" y="767333"/>
                </a:moveTo>
                <a:lnTo>
                  <a:pt x="28956" y="767333"/>
                </a:lnTo>
                <a:lnTo>
                  <a:pt x="28956" y="796289"/>
                </a:lnTo>
                <a:lnTo>
                  <a:pt x="57912" y="796289"/>
                </a:lnTo>
                <a:lnTo>
                  <a:pt x="57912" y="767333"/>
                </a:lnTo>
                <a:close/>
              </a:path>
              <a:path w="86994" h="1211579">
                <a:moveTo>
                  <a:pt x="57912" y="825245"/>
                </a:moveTo>
                <a:lnTo>
                  <a:pt x="28956" y="825245"/>
                </a:lnTo>
                <a:lnTo>
                  <a:pt x="28956" y="854201"/>
                </a:lnTo>
                <a:lnTo>
                  <a:pt x="57912" y="854201"/>
                </a:lnTo>
                <a:lnTo>
                  <a:pt x="57912" y="825245"/>
                </a:lnTo>
                <a:close/>
              </a:path>
              <a:path w="86994" h="1211579">
                <a:moveTo>
                  <a:pt x="57912" y="883157"/>
                </a:moveTo>
                <a:lnTo>
                  <a:pt x="28956" y="883157"/>
                </a:lnTo>
                <a:lnTo>
                  <a:pt x="28956" y="912113"/>
                </a:lnTo>
                <a:lnTo>
                  <a:pt x="57912" y="912113"/>
                </a:lnTo>
                <a:lnTo>
                  <a:pt x="57912" y="883157"/>
                </a:lnTo>
                <a:close/>
              </a:path>
              <a:path w="86994" h="1211579">
                <a:moveTo>
                  <a:pt x="57912" y="941069"/>
                </a:moveTo>
                <a:lnTo>
                  <a:pt x="28956" y="941069"/>
                </a:lnTo>
                <a:lnTo>
                  <a:pt x="28956" y="970026"/>
                </a:lnTo>
                <a:lnTo>
                  <a:pt x="57912" y="970026"/>
                </a:lnTo>
                <a:lnTo>
                  <a:pt x="57912" y="941069"/>
                </a:lnTo>
                <a:close/>
              </a:path>
              <a:path w="86994" h="1211579">
                <a:moveTo>
                  <a:pt x="57912" y="998982"/>
                </a:moveTo>
                <a:lnTo>
                  <a:pt x="28956" y="998982"/>
                </a:lnTo>
                <a:lnTo>
                  <a:pt x="28956" y="1027938"/>
                </a:lnTo>
                <a:lnTo>
                  <a:pt x="57912" y="1027938"/>
                </a:lnTo>
                <a:lnTo>
                  <a:pt x="57912" y="998982"/>
                </a:lnTo>
                <a:close/>
              </a:path>
              <a:path w="86994" h="1211579">
                <a:moveTo>
                  <a:pt x="57912" y="1056894"/>
                </a:moveTo>
                <a:lnTo>
                  <a:pt x="28956" y="1056894"/>
                </a:lnTo>
                <a:lnTo>
                  <a:pt x="28956" y="1085850"/>
                </a:lnTo>
                <a:lnTo>
                  <a:pt x="57912" y="1085850"/>
                </a:lnTo>
                <a:lnTo>
                  <a:pt x="57912" y="1056894"/>
                </a:lnTo>
                <a:close/>
              </a:path>
              <a:path w="86994" h="1211579">
                <a:moveTo>
                  <a:pt x="28956" y="1124712"/>
                </a:moveTo>
                <a:lnTo>
                  <a:pt x="0" y="1124712"/>
                </a:lnTo>
                <a:lnTo>
                  <a:pt x="43434" y="1211580"/>
                </a:lnTo>
                <a:lnTo>
                  <a:pt x="79629" y="1139189"/>
                </a:lnTo>
                <a:lnTo>
                  <a:pt x="28956" y="1139189"/>
                </a:lnTo>
                <a:lnTo>
                  <a:pt x="28956" y="1124712"/>
                </a:lnTo>
                <a:close/>
              </a:path>
              <a:path w="86994" h="1211579">
                <a:moveTo>
                  <a:pt x="57912" y="1114806"/>
                </a:moveTo>
                <a:lnTo>
                  <a:pt x="28956" y="1114806"/>
                </a:lnTo>
                <a:lnTo>
                  <a:pt x="28956" y="1139189"/>
                </a:lnTo>
                <a:lnTo>
                  <a:pt x="57912" y="1139189"/>
                </a:lnTo>
                <a:lnTo>
                  <a:pt x="57912" y="1114806"/>
                </a:lnTo>
                <a:close/>
              </a:path>
              <a:path w="86994" h="1211579">
                <a:moveTo>
                  <a:pt x="86868" y="1124712"/>
                </a:moveTo>
                <a:lnTo>
                  <a:pt x="57912" y="1124712"/>
                </a:lnTo>
                <a:lnTo>
                  <a:pt x="57912" y="1139189"/>
                </a:lnTo>
                <a:lnTo>
                  <a:pt x="79629" y="1139189"/>
                </a:lnTo>
                <a:lnTo>
                  <a:pt x="86868" y="1124712"/>
                </a:lnTo>
                <a:close/>
              </a:path>
            </a:pathLst>
          </a:custGeom>
          <a:solidFill>
            <a:srgbClr val="000000"/>
          </a:solidFill>
        </p:spPr>
        <p:txBody>
          <a:bodyPr wrap="square" lIns="0" tIns="0" rIns="0" bIns="0" rtlCol="0"/>
          <a:lstStyle/>
          <a:p>
            <a:endParaRPr sz="1351"/>
          </a:p>
        </p:txBody>
      </p:sp>
      <p:sp>
        <p:nvSpPr>
          <p:cNvPr id="41" name="object 41"/>
          <p:cNvSpPr/>
          <p:nvPr/>
        </p:nvSpPr>
        <p:spPr>
          <a:xfrm>
            <a:off x="7471573" y="4360943"/>
            <a:ext cx="65314" cy="222164"/>
          </a:xfrm>
          <a:custGeom>
            <a:avLst/>
            <a:gdLst/>
            <a:ahLst/>
            <a:cxnLst/>
            <a:rect l="l" t="t" r="r" b="b"/>
            <a:pathLst>
              <a:path w="86995" h="295910">
                <a:moveTo>
                  <a:pt x="57911" y="72389"/>
                </a:moveTo>
                <a:lnTo>
                  <a:pt x="28955" y="72389"/>
                </a:lnTo>
                <a:lnTo>
                  <a:pt x="28955" y="101345"/>
                </a:lnTo>
                <a:lnTo>
                  <a:pt x="57911" y="101345"/>
                </a:lnTo>
                <a:lnTo>
                  <a:pt x="57911" y="72389"/>
                </a:lnTo>
                <a:close/>
              </a:path>
              <a:path w="86995" h="295910">
                <a:moveTo>
                  <a:pt x="43433" y="0"/>
                </a:moveTo>
                <a:lnTo>
                  <a:pt x="0" y="86868"/>
                </a:lnTo>
                <a:lnTo>
                  <a:pt x="28955" y="86868"/>
                </a:lnTo>
                <a:lnTo>
                  <a:pt x="28955" y="72389"/>
                </a:lnTo>
                <a:lnTo>
                  <a:pt x="79628" y="72389"/>
                </a:lnTo>
                <a:lnTo>
                  <a:pt x="43433" y="0"/>
                </a:lnTo>
                <a:close/>
              </a:path>
              <a:path w="86995" h="295910">
                <a:moveTo>
                  <a:pt x="79628" y="72389"/>
                </a:moveTo>
                <a:lnTo>
                  <a:pt x="57911" y="72389"/>
                </a:lnTo>
                <a:lnTo>
                  <a:pt x="57911" y="86868"/>
                </a:lnTo>
                <a:lnTo>
                  <a:pt x="86868" y="86868"/>
                </a:lnTo>
                <a:lnTo>
                  <a:pt x="79628" y="72389"/>
                </a:lnTo>
                <a:close/>
              </a:path>
              <a:path w="86995" h="295910">
                <a:moveTo>
                  <a:pt x="57911" y="130301"/>
                </a:moveTo>
                <a:lnTo>
                  <a:pt x="28955" y="130301"/>
                </a:lnTo>
                <a:lnTo>
                  <a:pt x="28955" y="159257"/>
                </a:lnTo>
                <a:lnTo>
                  <a:pt x="57911" y="159257"/>
                </a:lnTo>
                <a:lnTo>
                  <a:pt x="57911" y="130301"/>
                </a:lnTo>
                <a:close/>
              </a:path>
              <a:path w="86995" h="295910">
                <a:moveTo>
                  <a:pt x="28955" y="208787"/>
                </a:moveTo>
                <a:lnTo>
                  <a:pt x="0" y="208787"/>
                </a:lnTo>
                <a:lnTo>
                  <a:pt x="43433" y="295656"/>
                </a:lnTo>
                <a:lnTo>
                  <a:pt x="82676" y="217169"/>
                </a:lnTo>
                <a:lnTo>
                  <a:pt x="28955" y="217169"/>
                </a:lnTo>
                <a:lnTo>
                  <a:pt x="28955" y="208787"/>
                </a:lnTo>
                <a:close/>
              </a:path>
              <a:path w="86995" h="295910">
                <a:moveTo>
                  <a:pt x="57911" y="188213"/>
                </a:moveTo>
                <a:lnTo>
                  <a:pt x="28955" y="188213"/>
                </a:lnTo>
                <a:lnTo>
                  <a:pt x="28955" y="217169"/>
                </a:lnTo>
                <a:lnTo>
                  <a:pt x="57911" y="217169"/>
                </a:lnTo>
                <a:lnTo>
                  <a:pt x="57911" y="188213"/>
                </a:lnTo>
                <a:close/>
              </a:path>
              <a:path w="86995" h="295910">
                <a:moveTo>
                  <a:pt x="86868" y="208787"/>
                </a:moveTo>
                <a:lnTo>
                  <a:pt x="57911" y="208787"/>
                </a:lnTo>
                <a:lnTo>
                  <a:pt x="57911" y="217169"/>
                </a:lnTo>
                <a:lnTo>
                  <a:pt x="82676" y="217169"/>
                </a:lnTo>
                <a:lnTo>
                  <a:pt x="86868" y="208787"/>
                </a:lnTo>
                <a:close/>
              </a:path>
            </a:pathLst>
          </a:custGeom>
          <a:solidFill>
            <a:srgbClr val="000000"/>
          </a:solidFill>
        </p:spPr>
        <p:txBody>
          <a:bodyPr wrap="square" lIns="0" tIns="0" rIns="0" bIns="0" rtlCol="0"/>
          <a:lstStyle/>
          <a:p>
            <a:endParaRPr sz="1351"/>
          </a:p>
        </p:txBody>
      </p:sp>
      <p:sp>
        <p:nvSpPr>
          <p:cNvPr id="42" name="object 42"/>
          <p:cNvSpPr/>
          <p:nvPr/>
        </p:nvSpPr>
        <p:spPr>
          <a:xfrm>
            <a:off x="3913136" y="4360943"/>
            <a:ext cx="65314" cy="222164"/>
          </a:xfrm>
          <a:custGeom>
            <a:avLst/>
            <a:gdLst/>
            <a:ahLst/>
            <a:cxnLst/>
            <a:rect l="l" t="t" r="r" b="b"/>
            <a:pathLst>
              <a:path w="86995" h="295910">
                <a:moveTo>
                  <a:pt x="57912" y="72389"/>
                </a:moveTo>
                <a:lnTo>
                  <a:pt x="28956" y="72389"/>
                </a:lnTo>
                <a:lnTo>
                  <a:pt x="28956" y="101345"/>
                </a:lnTo>
                <a:lnTo>
                  <a:pt x="57912" y="101345"/>
                </a:lnTo>
                <a:lnTo>
                  <a:pt x="57912" y="72389"/>
                </a:lnTo>
                <a:close/>
              </a:path>
              <a:path w="86995" h="295910">
                <a:moveTo>
                  <a:pt x="43434" y="0"/>
                </a:moveTo>
                <a:lnTo>
                  <a:pt x="0" y="86868"/>
                </a:lnTo>
                <a:lnTo>
                  <a:pt x="28956" y="86868"/>
                </a:lnTo>
                <a:lnTo>
                  <a:pt x="28956" y="72389"/>
                </a:lnTo>
                <a:lnTo>
                  <a:pt x="79629" y="72389"/>
                </a:lnTo>
                <a:lnTo>
                  <a:pt x="43434" y="0"/>
                </a:lnTo>
                <a:close/>
              </a:path>
              <a:path w="86995" h="295910">
                <a:moveTo>
                  <a:pt x="79629" y="72389"/>
                </a:moveTo>
                <a:lnTo>
                  <a:pt x="57912" y="72389"/>
                </a:lnTo>
                <a:lnTo>
                  <a:pt x="57912" y="86868"/>
                </a:lnTo>
                <a:lnTo>
                  <a:pt x="86868" y="86868"/>
                </a:lnTo>
                <a:lnTo>
                  <a:pt x="79629" y="72389"/>
                </a:lnTo>
                <a:close/>
              </a:path>
              <a:path w="86995" h="295910">
                <a:moveTo>
                  <a:pt x="57912" y="130301"/>
                </a:moveTo>
                <a:lnTo>
                  <a:pt x="28956" y="130301"/>
                </a:lnTo>
                <a:lnTo>
                  <a:pt x="28956" y="159257"/>
                </a:lnTo>
                <a:lnTo>
                  <a:pt x="57912" y="159257"/>
                </a:lnTo>
                <a:lnTo>
                  <a:pt x="57912" y="130301"/>
                </a:lnTo>
                <a:close/>
              </a:path>
              <a:path w="86995" h="295910">
                <a:moveTo>
                  <a:pt x="28956" y="208787"/>
                </a:moveTo>
                <a:lnTo>
                  <a:pt x="0" y="208787"/>
                </a:lnTo>
                <a:lnTo>
                  <a:pt x="43434" y="295656"/>
                </a:lnTo>
                <a:lnTo>
                  <a:pt x="82677" y="217169"/>
                </a:lnTo>
                <a:lnTo>
                  <a:pt x="28956" y="217169"/>
                </a:lnTo>
                <a:lnTo>
                  <a:pt x="28956" y="208787"/>
                </a:lnTo>
                <a:close/>
              </a:path>
              <a:path w="86995" h="295910">
                <a:moveTo>
                  <a:pt x="57912" y="188213"/>
                </a:moveTo>
                <a:lnTo>
                  <a:pt x="28956" y="188213"/>
                </a:lnTo>
                <a:lnTo>
                  <a:pt x="28956" y="217169"/>
                </a:lnTo>
                <a:lnTo>
                  <a:pt x="57912" y="217169"/>
                </a:lnTo>
                <a:lnTo>
                  <a:pt x="57912" y="188213"/>
                </a:lnTo>
                <a:close/>
              </a:path>
              <a:path w="86995" h="295910">
                <a:moveTo>
                  <a:pt x="86868" y="208787"/>
                </a:moveTo>
                <a:lnTo>
                  <a:pt x="57912" y="208787"/>
                </a:lnTo>
                <a:lnTo>
                  <a:pt x="57912" y="217169"/>
                </a:lnTo>
                <a:lnTo>
                  <a:pt x="82677" y="217169"/>
                </a:lnTo>
                <a:lnTo>
                  <a:pt x="86868" y="208787"/>
                </a:lnTo>
                <a:close/>
              </a:path>
            </a:pathLst>
          </a:custGeom>
          <a:solidFill>
            <a:srgbClr val="000000"/>
          </a:solidFill>
        </p:spPr>
        <p:txBody>
          <a:bodyPr wrap="square" lIns="0" tIns="0" rIns="0" bIns="0" rtlCol="0"/>
          <a:lstStyle/>
          <a:p>
            <a:endParaRPr sz="1351"/>
          </a:p>
        </p:txBody>
      </p:sp>
      <p:sp>
        <p:nvSpPr>
          <p:cNvPr id="43" name="object 43"/>
          <p:cNvSpPr/>
          <p:nvPr/>
        </p:nvSpPr>
        <p:spPr>
          <a:xfrm>
            <a:off x="306071" y="1438678"/>
            <a:ext cx="1694834" cy="2705060"/>
          </a:xfrm>
          <a:custGeom>
            <a:avLst/>
            <a:gdLst/>
            <a:ahLst/>
            <a:cxnLst/>
            <a:rect l="l" t="t" r="r" b="b"/>
            <a:pathLst>
              <a:path w="2257425" h="3602990">
                <a:moveTo>
                  <a:pt x="0" y="3602736"/>
                </a:moveTo>
                <a:lnTo>
                  <a:pt x="2257044" y="3602736"/>
                </a:lnTo>
                <a:lnTo>
                  <a:pt x="2257044" y="0"/>
                </a:lnTo>
                <a:lnTo>
                  <a:pt x="0" y="0"/>
                </a:lnTo>
                <a:lnTo>
                  <a:pt x="0" y="3602736"/>
                </a:lnTo>
                <a:close/>
              </a:path>
            </a:pathLst>
          </a:custGeom>
          <a:solidFill>
            <a:srgbClr val="0000CC"/>
          </a:solidFill>
        </p:spPr>
        <p:txBody>
          <a:bodyPr wrap="square" lIns="0" tIns="0" rIns="0" bIns="0" rtlCol="0"/>
          <a:lstStyle/>
          <a:p>
            <a:endParaRPr sz="1351"/>
          </a:p>
        </p:txBody>
      </p:sp>
      <p:sp>
        <p:nvSpPr>
          <p:cNvPr id="44" name="object 44"/>
          <p:cNvSpPr/>
          <p:nvPr/>
        </p:nvSpPr>
        <p:spPr>
          <a:xfrm>
            <a:off x="306071" y="1438678"/>
            <a:ext cx="1694834" cy="2705060"/>
          </a:xfrm>
          <a:custGeom>
            <a:avLst/>
            <a:gdLst/>
            <a:ahLst/>
            <a:cxnLst/>
            <a:rect l="l" t="t" r="r" b="b"/>
            <a:pathLst>
              <a:path w="2257425" h="3602990">
                <a:moveTo>
                  <a:pt x="0" y="3602736"/>
                </a:moveTo>
                <a:lnTo>
                  <a:pt x="2257044" y="3602736"/>
                </a:lnTo>
                <a:lnTo>
                  <a:pt x="2257044" y="0"/>
                </a:lnTo>
                <a:lnTo>
                  <a:pt x="0" y="0"/>
                </a:lnTo>
                <a:lnTo>
                  <a:pt x="0" y="3602736"/>
                </a:lnTo>
                <a:close/>
              </a:path>
            </a:pathLst>
          </a:custGeom>
          <a:ln w="19812">
            <a:solidFill>
              <a:srgbClr val="000000"/>
            </a:solidFill>
          </a:ln>
        </p:spPr>
        <p:txBody>
          <a:bodyPr wrap="square" lIns="0" tIns="0" rIns="0" bIns="0" rtlCol="0"/>
          <a:lstStyle/>
          <a:p>
            <a:endParaRPr sz="1351"/>
          </a:p>
        </p:txBody>
      </p:sp>
      <p:sp>
        <p:nvSpPr>
          <p:cNvPr id="45" name="object 45"/>
          <p:cNvSpPr/>
          <p:nvPr/>
        </p:nvSpPr>
        <p:spPr>
          <a:xfrm>
            <a:off x="434792" y="1412934"/>
            <a:ext cx="1435007" cy="339920"/>
          </a:xfrm>
          <a:custGeom>
            <a:avLst/>
            <a:gdLst/>
            <a:ahLst/>
            <a:cxnLst/>
            <a:rect l="l" t="t" r="r" b="b"/>
            <a:pathLst>
              <a:path w="1911350" h="452755">
                <a:moveTo>
                  <a:pt x="0" y="452628"/>
                </a:moveTo>
                <a:lnTo>
                  <a:pt x="1911095" y="452628"/>
                </a:lnTo>
                <a:lnTo>
                  <a:pt x="1911095" y="0"/>
                </a:lnTo>
                <a:lnTo>
                  <a:pt x="0" y="0"/>
                </a:lnTo>
                <a:lnTo>
                  <a:pt x="0" y="452628"/>
                </a:lnTo>
                <a:close/>
              </a:path>
            </a:pathLst>
          </a:custGeom>
          <a:solidFill>
            <a:srgbClr val="0000CC"/>
          </a:solidFill>
        </p:spPr>
        <p:txBody>
          <a:bodyPr wrap="square" lIns="0" tIns="0" rIns="0" bIns="0" rtlCol="0"/>
          <a:lstStyle/>
          <a:p>
            <a:endParaRPr sz="1351"/>
          </a:p>
        </p:txBody>
      </p:sp>
      <p:sp>
        <p:nvSpPr>
          <p:cNvPr id="46" name="object 46"/>
          <p:cNvSpPr txBox="1"/>
          <p:nvPr/>
        </p:nvSpPr>
        <p:spPr>
          <a:xfrm>
            <a:off x="741971" y="1525351"/>
            <a:ext cx="821434"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Sistem</a:t>
            </a:r>
            <a:r>
              <a:rPr sz="1126" b="1" spc="-41" dirty="0">
                <a:solidFill>
                  <a:srgbClr val="FFFFFF"/>
                </a:solidFill>
                <a:latin typeface="Calibri"/>
                <a:cs typeface="Calibri"/>
              </a:rPr>
              <a:t> </a:t>
            </a:r>
            <a:r>
              <a:rPr sz="1126" b="1" spc="-4" dirty="0">
                <a:solidFill>
                  <a:srgbClr val="FFFFFF"/>
                </a:solidFill>
                <a:latin typeface="Calibri"/>
                <a:cs typeface="Calibri"/>
              </a:rPr>
              <a:t>Politik</a:t>
            </a:r>
            <a:endParaRPr sz="1126">
              <a:latin typeface="Calibri"/>
              <a:cs typeface="Calibri"/>
            </a:endParaRPr>
          </a:p>
        </p:txBody>
      </p:sp>
      <p:sp>
        <p:nvSpPr>
          <p:cNvPr id="47" name="object 47"/>
          <p:cNvSpPr/>
          <p:nvPr/>
        </p:nvSpPr>
        <p:spPr>
          <a:xfrm>
            <a:off x="5152295" y="1972444"/>
            <a:ext cx="57210" cy="549212"/>
          </a:xfrm>
          <a:custGeom>
            <a:avLst/>
            <a:gdLst/>
            <a:ahLst/>
            <a:cxnLst/>
            <a:rect l="l" t="t" r="r" b="b"/>
            <a:pathLst>
              <a:path w="76200" h="731519">
                <a:moveTo>
                  <a:pt x="31750" y="655319"/>
                </a:moveTo>
                <a:lnTo>
                  <a:pt x="0" y="655319"/>
                </a:lnTo>
                <a:lnTo>
                  <a:pt x="38100" y="731519"/>
                </a:lnTo>
                <a:lnTo>
                  <a:pt x="69850" y="668019"/>
                </a:lnTo>
                <a:lnTo>
                  <a:pt x="31750" y="668019"/>
                </a:lnTo>
                <a:lnTo>
                  <a:pt x="31750" y="655319"/>
                </a:lnTo>
                <a:close/>
              </a:path>
              <a:path w="76200" h="731519">
                <a:moveTo>
                  <a:pt x="44450" y="63500"/>
                </a:moveTo>
                <a:lnTo>
                  <a:pt x="31750" y="63500"/>
                </a:lnTo>
                <a:lnTo>
                  <a:pt x="31750" y="668019"/>
                </a:lnTo>
                <a:lnTo>
                  <a:pt x="44450" y="668019"/>
                </a:lnTo>
                <a:lnTo>
                  <a:pt x="44450" y="63500"/>
                </a:lnTo>
                <a:close/>
              </a:path>
              <a:path w="76200" h="731519">
                <a:moveTo>
                  <a:pt x="76200" y="655319"/>
                </a:moveTo>
                <a:lnTo>
                  <a:pt x="44450" y="655319"/>
                </a:lnTo>
                <a:lnTo>
                  <a:pt x="44450" y="668019"/>
                </a:lnTo>
                <a:lnTo>
                  <a:pt x="69850" y="668019"/>
                </a:lnTo>
                <a:lnTo>
                  <a:pt x="76200" y="655319"/>
                </a:lnTo>
                <a:close/>
              </a:path>
              <a:path w="76200" h="731519">
                <a:moveTo>
                  <a:pt x="38100" y="0"/>
                </a:moveTo>
                <a:lnTo>
                  <a:pt x="0" y="76200"/>
                </a:lnTo>
                <a:lnTo>
                  <a:pt x="31750" y="76200"/>
                </a:lnTo>
                <a:lnTo>
                  <a:pt x="31750" y="63500"/>
                </a:lnTo>
                <a:lnTo>
                  <a:pt x="69850" y="63500"/>
                </a:lnTo>
                <a:lnTo>
                  <a:pt x="38100" y="0"/>
                </a:lnTo>
                <a:close/>
              </a:path>
              <a:path w="76200" h="73151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48" name="object 48"/>
          <p:cNvSpPr/>
          <p:nvPr/>
        </p:nvSpPr>
        <p:spPr>
          <a:xfrm>
            <a:off x="5152295" y="3277966"/>
            <a:ext cx="57210" cy="480561"/>
          </a:xfrm>
          <a:custGeom>
            <a:avLst/>
            <a:gdLst/>
            <a:ahLst/>
            <a:cxnLst/>
            <a:rect l="l" t="t" r="r" b="b"/>
            <a:pathLst>
              <a:path w="76200" h="640079">
                <a:moveTo>
                  <a:pt x="31750" y="563879"/>
                </a:moveTo>
                <a:lnTo>
                  <a:pt x="0" y="563879"/>
                </a:lnTo>
                <a:lnTo>
                  <a:pt x="38100" y="640079"/>
                </a:lnTo>
                <a:lnTo>
                  <a:pt x="69850" y="576579"/>
                </a:lnTo>
                <a:lnTo>
                  <a:pt x="31750" y="576579"/>
                </a:lnTo>
                <a:lnTo>
                  <a:pt x="31750" y="563879"/>
                </a:lnTo>
                <a:close/>
              </a:path>
              <a:path w="76200" h="640079">
                <a:moveTo>
                  <a:pt x="44450" y="63500"/>
                </a:moveTo>
                <a:lnTo>
                  <a:pt x="31750" y="63500"/>
                </a:lnTo>
                <a:lnTo>
                  <a:pt x="31750" y="576579"/>
                </a:lnTo>
                <a:lnTo>
                  <a:pt x="44450" y="576579"/>
                </a:lnTo>
                <a:lnTo>
                  <a:pt x="44450" y="63500"/>
                </a:lnTo>
                <a:close/>
              </a:path>
              <a:path w="76200" h="640079">
                <a:moveTo>
                  <a:pt x="76200" y="563879"/>
                </a:moveTo>
                <a:lnTo>
                  <a:pt x="44450" y="563879"/>
                </a:lnTo>
                <a:lnTo>
                  <a:pt x="44450" y="576579"/>
                </a:lnTo>
                <a:lnTo>
                  <a:pt x="69850" y="576579"/>
                </a:lnTo>
                <a:lnTo>
                  <a:pt x="76200" y="563879"/>
                </a:lnTo>
                <a:close/>
              </a:path>
              <a:path w="76200" h="640079">
                <a:moveTo>
                  <a:pt x="38100" y="0"/>
                </a:moveTo>
                <a:lnTo>
                  <a:pt x="0" y="76200"/>
                </a:lnTo>
                <a:lnTo>
                  <a:pt x="31750" y="76200"/>
                </a:lnTo>
                <a:lnTo>
                  <a:pt x="31750" y="63500"/>
                </a:lnTo>
                <a:lnTo>
                  <a:pt x="69850" y="63500"/>
                </a:lnTo>
                <a:lnTo>
                  <a:pt x="38100" y="0"/>
                </a:lnTo>
                <a:close/>
              </a:path>
              <a:path w="76200" h="64007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49" name="object 49"/>
          <p:cNvSpPr txBox="1"/>
          <p:nvPr/>
        </p:nvSpPr>
        <p:spPr>
          <a:xfrm>
            <a:off x="395891" y="3613215"/>
            <a:ext cx="1512717" cy="192039"/>
          </a:xfrm>
          <a:prstGeom prst="rect">
            <a:avLst/>
          </a:prstGeom>
          <a:solidFill>
            <a:srgbClr val="FFFFFF"/>
          </a:solidFill>
          <a:ln w="9144">
            <a:solidFill>
              <a:srgbClr val="000000"/>
            </a:solidFill>
          </a:ln>
        </p:spPr>
        <p:txBody>
          <a:bodyPr vert="horz" wrap="square" lIns="0" tIns="30035" rIns="0" bIns="0" rtlCol="0">
            <a:spAutoFit/>
          </a:bodyPr>
          <a:lstStyle/>
          <a:p>
            <a:pPr marL="308939">
              <a:spcBef>
                <a:spcPts val="237"/>
              </a:spcBef>
            </a:pPr>
            <a:r>
              <a:rPr sz="1051" spc="-11" dirty="0">
                <a:latin typeface="Calibri"/>
                <a:cs typeface="Calibri"/>
              </a:rPr>
              <a:t>Pemkab/Pemkot</a:t>
            </a:r>
            <a:endParaRPr sz="1051">
              <a:latin typeface="Calibri"/>
              <a:cs typeface="Calibri"/>
            </a:endParaRPr>
          </a:p>
        </p:txBody>
      </p:sp>
      <p:sp>
        <p:nvSpPr>
          <p:cNvPr id="50" name="object 50"/>
          <p:cNvSpPr txBox="1">
            <a:spLocks noGrp="1"/>
          </p:cNvSpPr>
          <p:nvPr>
            <p:ph type="title"/>
          </p:nvPr>
        </p:nvSpPr>
        <p:spPr>
          <a:xfrm>
            <a:off x="1795522" y="474072"/>
            <a:ext cx="5446353" cy="610434"/>
          </a:xfrm>
          <a:prstGeom prst="rect">
            <a:avLst/>
          </a:prstGeom>
        </p:spPr>
        <p:txBody>
          <a:bodyPr vert="horz" wrap="square" lIns="0" tIns="9535" rIns="0" bIns="0" rtlCol="0" anchor="ctr">
            <a:spAutoFit/>
          </a:bodyPr>
          <a:lstStyle/>
          <a:p>
            <a:pPr marL="1907">
              <a:spcBef>
                <a:spcPts val="75"/>
              </a:spcBef>
            </a:pPr>
            <a:r>
              <a:rPr sz="1952" dirty="0">
                <a:solidFill>
                  <a:srgbClr val="FF0000"/>
                </a:solidFill>
                <a:latin typeface="Arial"/>
                <a:cs typeface="Arial"/>
              </a:rPr>
              <a:t>SISTEM </a:t>
            </a:r>
            <a:r>
              <a:rPr sz="1952" spc="-19" dirty="0">
                <a:solidFill>
                  <a:srgbClr val="FF0000"/>
                </a:solidFill>
                <a:latin typeface="Arial"/>
                <a:cs typeface="Arial"/>
              </a:rPr>
              <a:t>INOVASI</a:t>
            </a:r>
            <a:r>
              <a:rPr sz="1952" spc="-23" dirty="0">
                <a:solidFill>
                  <a:srgbClr val="FF0000"/>
                </a:solidFill>
                <a:latin typeface="Arial"/>
                <a:cs typeface="Arial"/>
              </a:rPr>
              <a:t> </a:t>
            </a:r>
            <a:r>
              <a:rPr sz="1952" dirty="0">
                <a:solidFill>
                  <a:srgbClr val="FF0000"/>
                </a:solidFill>
                <a:latin typeface="Arial"/>
                <a:cs typeface="Arial"/>
              </a:rPr>
              <a:t>NASIONAL</a:t>
            </a:r>
          </a:p>
          <a:p>
            <a:pPr>
              <a:spcBef>
                <a:spcPts val="4"/>
              </a:spcBef>
              <a:tabLst>
                <a:tab pos="2488677" algn="l"/>
              </a:tabLst>
            </a:pPr>
            <a:r>
              <a:rPr sz="1952" dirty="0">
                <a:solidFill>
                  <a:srgbClr val="FF0000"/>
                </a:solidFill>
                <a:latin typeface="Arial"/>
                <a:cs typeface="Arial"/>
              </a:rPr>
              <a:t>BENIH</a:t>
            </a:r>
            <a:r>
              <a:rPr sz="1952" spc="-15" dirty="0">
                <a:solidFill>
                  <a:srgbClr val="FF0000"/>
                </a:solidFill>
                <a:latin typeface="Arial"/>
                <a:cs typeface="Arial"/>
              </a:rPr>
              <a:t> </a:t>
            </a:r>
            <a:r>
              <a:rPr sz="1952" spc="-38" dirty="0">
                <a:solidFill>
                  <a:srgbClr val="FF0000"/>
                </a:solidFill>
                <a:latin typeface="Arial"/>
                <a:cs typeface="Arial"/>
              </a:rPr>
              <a:t>PADI</a:t>
            </a:r>
            <a:r>
              <a:rPr sz="1952" spc="-8" dirty="0">
                <a:solidFill>
                  <a:srgbClr val="FF0000"/>
                </a:solidFill>
                <a:latin typeface="Arial"/>
                <a:cs typeface="Arial"/>
              </a:rPr>
              <a:t> </a:t>
            </a:r>
            <a:r>
              <a:rPr sz="1952" dirty="0">
                <a:solidFill>
                  <a:srgbClr val="FF0000"/>
                </a:solidFill>
                <a:latin typeface="Arial"/>
                <a:cs typeface="Arial"/>
              </a:rPr>
              <a:t>UNTUK	</a:t>
            </a:r>
            <a:r>
              <a:rPr sz="1952" spc="-11" dirty="0">
                <a:solidFill>
                  <a:srgbClr val="FF0000"/>
                </a:solidFill>
                <a:latin typeface="Arial"/>
                <a:cs typeface="Arial"/>
              </a:rPr>
              <a:t>SWASEMBADA</a:t>
            </a:r>
            <a:r>
              <a:rPr sz="1952" spc="-128" dirty="0">
                <a:solidFill>
                  <a:srgbClr val="FF0000"/>
                </a:solidFill>
                <a:latin typeface="Arial"/>
                <a:cs typeface="Arial"/>
              </a:rPr>
              <a:t> </a:t>
            </a:r>
            <a:r>
              <a:rPr sz="1952" spc="-23" dirty="0">
                <a:solidFill>
                  <a:srgbClr val="FF0000"/>
                </a:solidFill>
                <a:latin typeface="Arial"/>
                <a:cs typeface="Arial"/>
              </a:rPr>
              <a:t>PANGAN</a:t>
            </a:r>
            <a:endParaRPr sz="1952" dirty="0">
              <a:solidFill>
                <a:srgbClr val="FF0000"/>
              </a:solidFill>
              <a:latin typeface="Arial"/>
              <a:cs typeface="Arial"/>
            </a:endParaRPr>
          </a:p>
        </p:txBody>
      </p:sp>
      <p:graphicFrame>
        <p:nvGraphicFramePr>
          <p:cNvPr id="51" name="object 51"/>
          <p:cNvGraphicFramePr>
            <a:graphicFrameLocks noGrp="1"/>
          </p:cNvGraphicFramePr>
          <p:nvPr/>
        </p:nvGraphicFramePr>
        <p:xfrm>
          <a:off x="426783" y="1749325"/>
          <a:ext cx="1435007" cy="2340626"/>
        </p:xfrm>
        <a:graphic>
          <a:graphicData uri="http://schemas.openxmlformats.org/drawingml/2006/table">
            <a:tbl>
              <a:tblPr firstRow="1" bandRow="1">
                <a:tableStyleId>{2D5ABB26-0587-4C30-8999-92F81FD0307C}</a:tableStyleId>
              </a:tblPr>
              <a:tblGrid>
                <a:gridCol w="1435007">
                  <a:extLst>
                    <a:ext uri="{9D8B030D-6E8A-4147-A177-3AD203B41FA5}">
                      <a16:colId xmlns:a16="http://schemas.microsoft.com/office/drawing/2014/main" xmlns="" val="20000"/>
                    </a:ext>
                  </a:extLst>
                </a:gridCol>
              </a:tblGrid>
              <a:tr h="319420">
                <a:tc>
                  <a:txBody>
                    <a:bodyPr/>
                    <a:lstStyle/>
                    <a:p>
                      <a:pPr marL="723265" marR="269240" indent="-425450">
                        <a:lnSpc>
                          <a:spcPts val="1510"/>
                        </a:lnSpc>
                        <a:spcBef>
                          <a:spcPts val="15"/>
                        </a:spcBef>
                      </a:pPr>
                      <a:r>
                        <a:rPr sz="1100" spc="-5" dirty="0">
                          <a:latin typeface="Calibri"/>
                          <a:cs typeface="Calibri"/>
                        </a:rPr>
                        <a:t>Dewan</a:t>
                      </a:r>
                      <a:r>
                        <a:rPr sz="1100" spc="-65" dirty="0">
                          <a:latin typeface="Calibri"/>
                          <a:cs typeface="Calibri"/>
                        </a:rPr>
                        <a:t> </a:t>
                      </a:r>
                      <a:r>
                        <a:rPr sz="1100" spc="-5" dirty="0">
                          <a:latin typeface="Calibri"/>
                          <a:cs typeface="Calibri"/>
                        </a:rPr>
                        <a:t>Perwakilan  </a:t>
                      </a:r>
                      <a:r>
                        <a:rPr sz="1100" spc="-10" dirty="0">
                          <a:latin typeface="Calibri"/>
                          <a:cs typeface="Calibri"/>
                        </a:rPr>
                        <a:t>Rakyat</a:t>
                      </a:r>
                      <a:endParaRPr sz="1100">
                        <a:latin typeface="Calibri"/>
                        <a:cs typeface="Calibri"/>
                      </a:endParaRPr>
                    </a:p>
                  </a:txBody>
                  <a:tcPr marL="0" marR="0" marT="14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0"/>
                  </a:ext>
                </a:extLst>
              </a:tr>
              <a:tr h="292722">
                <a:tc>
                  <a:txBody>
                    <a:bodyPr/>
                    <a:lstStyle/>
                    <a:p>
                      <a:pPr algn="ctr">
                        <a:lnSpc>
                          <a:spcPct val="100000"/>
                        </a:lnSpc>
                        <a:spcBef>
                          <a:spcPts val="535"/>
                        </a:spcBef>
                      </a:pPr>
                      <a:r>
                        <a:rPr sz="1100" spc="-10" dirty="0">
                          <a:latin typeface="Calibri"/>
                          <a:cs typeface="Calibri"/>
                        </a:rPr>
                        <a:t>Kemtan</a:t>
                      </a:r>
                      <a:endParaRPr sz="1100">
                        <a:latin typeface="Calibri"/>
                        <a:cs typeface="Calibri"/>
                      </a:endParaRPr>
                    </a:p>
                  </a:txBody>
                  <a:tcPr marL="0" marR="0" marT="5101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1"/>
                  </a:ext>
                </a:extLst>
              </a:tr>
              <a:tr h="344688">
                <a:tc>
                  <a:txBody>
                    <a:bodyPr/>
                    <a:lstStyle/>
                    <a:p>
                      <a:pPr marR="5080" algn="ctr">
                        <a:lnSpc>
                          <a:spcPct val="100000"/>
                        </a:lnSpc>
                        <a:spcBef>
                          <a:spcPts val="740"/>
                        </a:spcBef>
                      </a:pPr>
                      <a:r>
                        <a:rPr sz="1100" spc="-10" dirty="0">
                          <a:latin typeface="Calibri"/>
                          <a:cs typeface="Calibri"/>
                        </a:rPr>
                        <a:t>Kemenristekdikti</a:t>
                      </a:r>
                      <a:endParaRPr sz="1100">
                        <a:latin typeface="Calibri"/>
                        <a:cs typeface="Calibri"/>
                      </a:endParaRPr>
                    </a:p>
                  </a:txBody>
                  <a:tcPr marL="0" marR="0" marT="70558"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2"/>
                  </a:ext>
                </a:extLst>
              </a:tr>
              <a:tr h="312745">
                <a:tc>
                  <a:txBody>
                    <a:bodyPr/>
                    <a:lstStyle/>
                    <a:p>
                      <a:pPr marR="5080" algn="ctr">
                        <a:lnSpc>
                          <a:spcPct val="100000"/>
                        </a:lnSpc>
                        <a:spcBef>
                          <a:spcPts val="630"/>
                        </a:spcBef>
                      </a:pPr>
                      <a:r>
                        <a:rPr sz="1100" spc="-5" dirty="0">
                          <a:latin typeface="Calibri"/>
                          <a:cs typeface="Calibri"/>
                        </a:rPr>
                        <a:t>Kemen</a:t>
                      </a:r>
                      <a:r>
                        <a:rPr sz="1100" spc="-25" dirty="0">
                          <a:latin typeface="Calibri"/>
                          <a:cs typeface="Calibri"/>
                        </a:rPr>
                        <a:t> </a:t>
                      </a:r>
                      <a:r>
                        <a:rPr sz="1100" dirty="0">
                          <a:latin typeface="Calibri"/>
                          <a:cs typeface="Calibri"/>
                        </a:rPr>
                        <a:t>BUMN</a:t>
                      </a:r>
                      <a:endParaRPr sz="1100">
                        <a:latin typeface="Calibri"/>
                        <a:cs typeface="Calibri"/>
                      </a:endParaRPr>
                    </a:p>
                  </a:txBody>
                  <a:tcPr marL="0" marR="0" marT="600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3"/>
                  </a:ext>
                </a:extLst>
              </a:tr>
              <a:tr h="284141">
                <a:tc>
                  <a:txBody>
                    <a:bodyPr/>
                    <a:lstStyle/>
                    <a:p>
                      <a:pPr marR="14604" algn="ctr">
                        <a:lnSpc>
                          <a:spcPct val="100000"/>
                        </a:lnSpc>
                        <a:spcBef>
                          <a:spcPts val="490"/>
                        </a:spcBef>
                      </a:pPr>
                      <a:r>
                        <a:rPr sz="1100" spc="-10" dirty="0">
                          <a:latin typeface="Calibri"/>
                          <a:cs typeface="Calibri"/>
                        </a:rPr>
                        <a:t>Keme</a:t>
                      </a:r>
                      <a:r>
                        <a:rPr sz="1100" spc="-20" dirty="0">
                          <a:latin typeface="Calibri"/>
                          <a:cs typeface="Calibri"/>
                        </a:rPr>
                        <a:t> </a:t>
                      </a:r>
                      <a:r>
                        <a:rPr sz="1100" spc="-5" dirty="0">
                          <a:latin typeface="Calibri"/>
                          <a:cs typeface="Calibri"/>
                        </a:rPr>
                        <a:t>KUMKM</a:t>
                      </a:r>
                      <a:endParaRPr sz="1100">
                        <a:latin typeface="Calibri"/>
                        <a:cs typeface="Calibri"/>
                      </a:endParaRPr>
                    </a:p>
                  </a:txBody>
                  <a:tcPr marL="0" marR="0" marT="4672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4"/>
                  </a:ext>
                </a:extLst>
              </a:tr>
              <a:tr h="265071">
                <a:tc>
                  <a:txBody>
                    <a:bodyPr/>
                    <a:lstStyle/>
                    <a:p>
                      <a:pPr marL="350520">
                        <a:lnSpc>
                          <a:spcPts val="1295"/>
                        </a:lnSpc>
                      </a:pPr>
                      <a:r>
                        <a:rPr sz="1100" spc="-5" dirty="0">
                          <a:latin typeface="Calibri"/>
                          <a:cs typeface="Calibri"/>
                        </a:rPr>
                        <a:t>Kemen Desa</a:t>
                      </a:r>
                      <a:r>
                        <a:rPr sz="1100" spc="-35" dirty="0">
                          <a:latin typeface="Calibri"/>
                          <a:cs typeface="Calibri"/>
                        </a:rPr>
                        <a:t> </a:t>
                      </a:r>
                      <a:r>
                        <a:rPr sz="1100" spc="-5" dirty="0">
                          <a:latin typeface="Calibri"/>
                          <a:cs typeface="Calibri"/>
                        </a:rPr>
                        <a:t>dan</a:t>
                      </a:r>
                      <a:endParaRPr sz="1100">
                        <a:latin typeface="Calibri"/>
                        <a:cs typeface="Calibri"/>
                      </a:endParaRPr>
                    </a:p>
                    <a:p>
                      <a:pPr marL="318770">
                        <a:lnSpc>
                          <a:spcPts val="1390"/>
                        </a:lnSpc>
                      </a:pPr>
                      <a:r>
                        <a:rPr sz="1100" spc="-10" dirty="0">
                          <a:latin typeface="Calibri"/>
                          <a:cs typeface="Calibri"/>
                        </a:rPr>
                        <a:t>Daerah</a:t>
                      </a:r>
                      <a:r>
                        <a:rPr sz="1100" spc="-25" dirty="0">
                          <a:latin typeface="Calibri"/>
                          <a:cs typeface="Calibri"/>
                        </a:rPr>
                        <a:t> </a:t>
                      </a:r>
                      <a:r>
                        <a:rPr sz="1100" spc="-15" dirty="0">
                          <a:latin typeface="Calibri"/>
                          <a:cs typeface="Calibri"/>
                        </a:rPr>
                        <a:t>Tertinggal</a:t>
                      </a:r>
                      <a:endParaRPr sz="11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5"/>
                  </a:ext>
                </a:extLst>
              </a:tr>
            </a:tbl>
          </a:graphicData>
        </a:graphic>
      </p:graphicFrame>
      <p:sp>
        <p:nvSpPr>
          <p:cNvPr id="52" name="object 52"/>
          <p:cNvSpPr/>
          <p:nvPr/>
        </p:nvSpPr>
        <p:spPr>
          <a:xfrm>
            <a:off x="6372005" y="3105194"/>
            <a:ext cx="1303424" cy="238373"/>
          </a:xfrm>
          <a:custGeom>
            <a:avLst/>
            <a:gdLst/>
            <a:ahLst/>
            <a:cxnLst/>
            <a:rect l="l" t="t" r="r" b="b"/>
            <a:pathLst>
              <a:path w="1736090" h="317500">
                <a:moveTo>
                  <a:pt x="0" y="316991"/>
                </a:moveTo>
                <a:lnTo>
                  <a:pt x="1735836" y="316991"/>
                </a:lnTo>
                <a:lnTo>
                  <a:pt x="1735836" y="0"/>
                </a:lnTo>
                <a:lnTo>
                  <a:pt x="0" y="0"/>
                </a:lnTo>
                <a:lnTo>
                  <a:pt x="0" y="316991"/>
                </a:lnTo>
                <a:close/>
              </a:path>
            </a:pathLst>
          </a:custGeom>
          <a:solidFill>
            <a:srgbClr val="FFFFFF"/>
          </a:solidFill>
        </p:spPr>
        <p:txBody>
          <a:bodyPr wrap="square" lIns="0" tIns="0" rIns="0" bIns="0" rtlCol="0"/>
          <a:lstStyle/>
          <a:p>
            <a:endParaRPr sz="1351"/>
          </a:p>
        </p:txBody>
      </p:sp>
      <p:sp>
        <p:nvSpPr>
          <p:cNvPr id="53" name="object 53"/>
          <p:cNvSpPr txBox="1"/>
          <p:nvPr/>
        </p:nvSpPr>
        <p:spPr>
          <a:xfrm>
            <a:off x="387309" y="4576051"/>
            <a:ext cx="8280612" cy="232428"/>
          </a:xfrm>
          <a:prstGeom prst="rect">
            <a:avLst/>
          </a:prstGeom>
          <a:solidFill>
            <a:srgbClr val="CCFFFF"/>
          </a:solidFill>
          <a:ln w="19811">
            <a:solidFill>
              <a:srgbClr val="000000"/>
            </a:solidFill>
          </a:ln>
        </p:spPr>
        <p:txBody>
          <a:bodyPr vert="horz" wrap="square" lIns="0" tIns="24313" rIns="0" bIns="0" rtlCol="0">
            <a:spAutoFit/>
          </a:bodyPr>
          <a:lstStyle/>
          <a:p>
            <a:pPr marL="477" algn="ctr">
              <a:spcBef>
                <a:spcPts val="191"/>
              </a:spcBef>
            </a:pPr>
            <a:r>
              <a:rPr sz="1351" b="1" i="1" spc="-8" dirty="0">
                <a:latin typeface="Calibri"/>
                <a:cs typeface="Calibri"/>
              </a:rPr>
              <a:t>Framework</a:t>
            </a:r>
            <a:r>
              <a:rPr sz="1351" b="1" i="1" spc="-11" dirty="0">
                <a:latin typeface="Calibri"/>
                <a:cs typeface="Calibri"/>
              </a:rPr>
              <a:t> </a:t>
            </a:r>
            <a:r>
              <a:rPr sz="1351" b="1" i="1" dirty="0">
                <a:latin typeface="Calibri"/>
                <a:cs typeface="Calibri"/>
              </a:rPr>
              <a:t>Conditions</a:t>
            </a:r>
            <a:endParaRPr sz="1351">
              <a:latin typeface="Calibri"/>
              <a:cs typeface="Calibri"/>
            </a:endParaRPr>
          </a:p>
        </p:txBody>
      </p:sp>
      <p:sp>
        <p:nvSpPr>
          <p:cNvPr id="54" name="object 54"/>
          <p:cNvSpPr txBox="1"/>
          <p:nvPr/>
        </p:nvSpPr>
        <p:spPr>
          <a:xfrm>
            <a:off x="4572190" y="4856952"/>
            <a:ext cx="1752044" cy="282129"/>
          </a:xfrm>
          <a:prstGeom prst="rect">
            <a:avLst/>
          </a:prstGeom>
          <a:solidFill>
            <a:srgbClr val="FFFFFF"/>
          </a:solidFill>
          <a:ln w="9144">
            <a:solidFill>
              <a:srgbClr val="000000"/>
            </a:solidFill>
          </a:ln>
        </p:spPr>
        <p:txBody>
          <a:bodyPr vert="horz" wrap="square" lIns="0" tIns="0" rIns="0" bIns="0" rtlCol="0">
            <a:spAutoFit/>
          </a:bodyPr>
          <a:lstStyle/>
          <a:p>
            <a:pPr marL="313230">
              <a:lnSpc>
                <a:spcPts val="991"/>
              </a:lnSpc>
            </a:pPr>
            <a:r>
              <a:rPr sz="1051" spc="-4" dirty="0">
                <a:latin typeface="Calibri"/>
                <a:cs typeface="Calibri"/>
              </a:rPr>
              <a:t>Kebijakan</a:t>
            </a:r>
            <a:r>
              <a:rPr sz="1051" spc="-8" dirty="0">
                <a:latin typeface="Calibri"/>
                <a:cs typeface="Calibri"/>
              </a:rPr>
              <a:t> </a:t>
            </a:r>
            <a:r>
              <a:rPr sz="1051" spc="-4" dirty="0">
                <a:latin typeface="Calibri"/>
                <a:cs typeface="Calibri"/>
              </a:rPr>
              <a:t>sertifikasi/</a:t>
            </a:r>
            <a:endParaRPr sz="1051">
              <a:latin typeface="Calibri"/>
              <a:cs typeface="Calibri"/>
            </a:endParaRPr>
          </a:p>
          <a:p>
            <a:pPr marL="586889">
              <a:lnSpc>
                <a:spcPts val="1198"/>
              </a:lnSpc>
            </a:pPr>
            <a:r>
              <a:rPr sz="1051" spc="-4" dirty="0">
                <a:latin typeface="Calibri"/>
                <a:cs typeface="Calibri"/>
              </a:rPr>
              <a:t>standardisasi</a:t>
            </a:r>
            <a:endParaRPr sz="1051">
              <a:latin typeface="Calibri"/>
              <a:cs typeface="Calibri"/>
            </a:endParaRPr>
          </a:p>
        </p:txBody>
      </p:sp>
      <p:sp>
        <p:nvSpPr>
          <p:cNvPr id="55" name="object 55"/>
          <p:cNvSpPr txBox="1"/>
          <p:nvPr/>
        </p:nvSpPr>
        <p:spPr>
          <a:xfrm>
            <a:off x="6517317" y="5245976"/>
            <a:ext cx="1760148" cy="302775"/>
          </a:xfrm>
          <a:prstGeom prst="rect">
            <a:avLst/>
          </a:prstGeom>
          <a:solidFill>
            <a:srgbClr val="FFFFFF"/>
          </a:solidFill>
          <a:ln w="9144">
            <a:solidFill>
              <a:srgbClr val="000000"/>
            </a:solidFill>
          </a:ln>
        </p:spPr>
        <p:txBody>
          <a:bodyPr vert="horz" wrap="square" lIns="0" tIns="0" rIns="0" bIns="0" rtlCol="0">
            <a:spAutoFit/>
          </a:bodyPr>
          <a:lstStyle/>
          <a:p>
            <a:pPr algn="ctr">
              <a:lnSpc>
                <a:spcPts val="1149"/>
              </a:lnSpc>
            </a:pPr>
            <a:r>
              <a:rPr sz="1051" spc="-4" dirty="0">
                <a:latin typeface="Calibri"/>
                <a:cs typeface="Calibri"/>
              </a:rPr>
              <a:t>Kebijakan alih</a:t>
            </a:r>
            <a:r>
              <a:rPr sz="1051" spc="-15" dirty="0">
                <a:latin typeface="Calibri"/>
                <a:cs typeface="Calibri"/>
              </a:rPr>
              <a:t> </a:t>
            </a:r>
            <a:r>
              <a:rPr sz="1051" spc="-4" dirty="0">
                <a:latin typeface="Calibri"/>
                <a:cs typeface="Calibri"/>
              </a:rPr>
              <a:t>teknologi</a:t>
            </a:r>
            <a:endParaRPr sz="1051">
              <a:latin typeface="Calibri"/>
              <a:cs typeface="Calibri"/>
            </a:endParaRPr>
          </a:p>
          <a:p>
            <a:pPr marL="1430" algn="ctr"/>
            <a:r>
              <a:rPr sz="1051" spc="-4" dirty="0">
                <a:latin typeface="Calibri"/>
                <a:cs typeface="Calibri"/>
              </a:rPr>
              <a:t>(misal mobility SDM </a:t>
            </a:r>
            <a:r>
              <a:rPr sz="1051" spc="-8" dirty="0">
                <a:latin typeface="Calibri"/>
                <a:cs typeface="Calibri"/>
              </a:rPr>
              <a:t>Iptek)</a:t>
            </a:r>
            <a:endParaRPr sz="1051">
              <a:latin typeface="Calibri"/>
              <a:cs typeface="Calibri"/>
            </a:endParaRPr>
          </a:p>
        </p:txBody>
      </p:sp>
      <p:sp>
        <p:nvSpPr>
          <p:cNvPr id="56" name="object 56"/>
          <p:cNvSpPr txBox="1"/>
          <p:nvPr/>
        </p:nvSpPr>
        <p:spPr>
          <a:xfrm>
            <a:off x="2700293" y="5245976"/>
            <a:ext cx="1752997" cy="207444"/>
          </a:xfrm>
          <a:prstGeom prst="rect">
            <a:avLst/>
          </a:prstGeom>
          <a:solidFill>
            <a:srgbClr val="FFFFFF"/>
          </a:solidFill>
          <a:ln w="9144">
            <a:solidFill>
              <a:srgbClr val="000000"/>
            </a:solidFill>
          </a:ln>
        </p:spPr>
        <p:txBody>
          <a:bodyPr vert="horz" wrap="square" lIns="0" tIns="45291" rIns="0" bIns="0" rtlCol="0">
            <a:spAutoFit/>
          </a:bodyPr>
          <a:lstStyle/>
          <a:p>
            <a:pPr marL="348987">
              <a:spcBef>
                <a:spcPts val="357"/>
              </a:spcBef>
            </a:pPr>
            <a:r>
              <a:rPr sz="1051" spc="-4" dirty="0">
                <a:latin typeface="Calibri"/>
                <a:cs typeface="Calibri"/>
              </a:rPr>
              <a:t>Kebijakan perizinan</a:t>
            </a:r>
            <a:endParaRPr sz="1051">
              <a:latin typeface="Calibri"/>
              <a:cs typeface="Calibri"/>
            </a:endParaRPr>
          </a:p>
        </p:txBody>
      </p:sp>
      <p:sp>
        <p:nvSpPr>
          <p:cNvPr id="57" name="object 57"/>
          <p:cNvSpPr txBox="1"/>
          <p:nvPr/>
        </p:nvSpPr>
        <p:spPr>
          <a:xfrm>
            <a:off x="755166" y="4856952"/>
            <a:ext cx="1761102" cy="207444"/>
          </a:xfrm>
          <a:prstGeom prst="rect">
            <a:avLst/>
          </a:prstGeom>
          <a:solidFill>
            <a:srgbClr val="FFFFFF"/>
          </a:solidFill>
          <a:ln w="9144">
            <a:solidFill>
              <a:srgbClr val="000000"/>
            </a:solidFill>
          </a:ln>
        </p:spPr>
        <p:txBody>
          <a:bodyPr vert="horz" wrap="square" lIns="0" tIns="45291" rIns="0" bIns="0" rtlCol="0">
            <a:spAutoFit/>
          </a:bodyPr>
          <a:lstStyle/>
          <a:p>
            <a:pPr marL="441478">
              <a:spcBef>
                <a:spcPts val="357"/>
              </a:spcBef>
            </a:pPr>
            <a:r>
              <a:rPr sz="1051" spc="-4" dirty="0">
                <a:latin typeface="Calibri"/>
                <a:cs typeface="Calibri"/>
              </a:rPr>
              <a:t>Kebijakan</a:t>
            </a:r>
            <a:r>
              <a:rPr sz="1051" spc="-8" dirty="0">
                <a:latin typeface="Calibri"/>
                <a:cs typeface="Calibri"/>
              </a:rPr>
              <a:t> </a:t>
            </a:r>
            <a:r>
              <a:rPr sz="1051" spc="-4" dirty="0">
                <a:latin typeface="Calibri"/>
                <a:cs typeface="Calibri"/>
              </a:rPr>
              <a:t>impor</a:t>
            </a:r>
            <a:endParaRPr sz="1051">
              <a:latin typeface="Calibri"/>
              <a:cs typeface="Calibri"/>
            </a:endParaRPr>
          </a:p>
        </p:txBody>
      </p:sp>
      <p:sp>
        <p:nvSpPr>
          <p:cNvPr id="58" name="object 58"/>
          <p:cNvSpPr txBox="1"/>
          <p:nvPr/>
        </p:nvSpPr>
        <p:spPr>
          <a:xfrm>
            <a:off x="2700293" y="4856952"/>
            <a:ext cx="1752997" cy="282129"/>
          </a:xfrm>
          <a:prstGeom prst="rect">
            <a:avLst/>
          </a:prstGeom>
          <a:solidFill>
            <a:srgbClr val="FFFFFF"/>
          </a:solidFill>
          <a:ln w="9144">
            <a:solidFill>
              <a:srgbClr val="000000"/>
            </a:solidFill>
          </a:ln>
        </p:spPr>
        <p:txBody>
          <a:bodyPr vert="horz" wrap="square" lIns="0" tIns="0" rIns="0" bIns="0" rtlCol="0">
            <a:spAutoFit/>
          </a:bodyPr>
          <a:lstStyle/>
          <a:p>
            <a:pPr marL="301788">
              <a:lnSpc>
                <a:spcPts val="987"/>
              </a:lnSpc>
            </a:pPr>
            <a:r>
              <a:rPr sz="1051" spc="-4" dirty="0">
                <a:latin typeface="Calibri"/>
                <a:cs typeface="Calibri"/>
              </a:rPr>
              <a:t>Kebijakan</a:t>
            </a:r>
            <a:r>
              <a:rPr sz="1051" spc="-11" dirty="0">
                <a:latin typeface="Calibri"/>
                <a:cs typeface="Calibri"/>
              </a:rPr>
              <a:t> </a:t>
            </a:r>
            <a:r>
              <a:rPr sz="1051" spc="-8" dirty="0">
                <a:latin typeface="Calibri"/>
                <a:cs typeface="Calibri"/>
              </a:rPr>
              <a:t>Pengadaan</a:t>
            </a:r>
            <a:endParaRPr sz="1051">
              <a:latin typeface="Calibri"/>
              <a:cs typeface="Calibri"/>
            </a:endParaRPr>
          </a:p>
          <a:p>
            <a:pPr marL="597378">
              <a:lnSpc>
                <a:spcPts val="1198"/>
              </a:lnSpc>
            </a:pPr>
            <a:r>
              <a:rPr sz="1051" dirty="0">
                <a:latin typeface="Calibri"/>
                <a:cs typeface="Calibri"/>
              </a:rPr>
              <a:t>Barang/</a:t>
            </a:r>
            <a:r>
              <a:rPr sz="1051" spc="-11" dirty="0">
                <a:latin typeface="Calibri"/>
                <a:cs typeface="Calibri"/>
              </a:rPr>
              <a:t> </a:t>
            </a:r>
            <a:r>
              <a:rPr sz="1051" spc="-4" dirty="0">
                <a:latin typeface="Calibri"/>
                <a:cs typeface="Calibri"/>
              </a:rPr>
              <a:t>Jasa</a:t>
            </a:r>
            <a:endParaRPr sz="1051">
              <a:latin typeface="Calibri"/>
              <a:cs typeface="Calibri"/>
            </a:endParaRPr>
          </a:p>
        </p:txBody>
      </p:sp>
      <p:sp>
        <p:nvSpPr>
          <p:cNvPr id="59" name="object 59"/>
          <p:cNvSpPr txBox="1"/>
          <p:nvPr/>
        </p:nvSpPr>
        <p:spPr>
          <a:xfrm>
            <a:off x="4572190" y="5245976"/>
            <a:ext cx="1760148" cy="215147"/>
          </a:xfrm>
          <a:prstGeom prst="rect">
            <a:avLst/>
          </a:prstGeom>
          <a:solidFill>
            <a:srgbClr val="FFFFFF"/>
          </a:solidFill>
          <a:ln w="9144">
            <a:solidFill>
              <a:srgbClr val="000000"/>
            </a:solidFill>
          </a:ln>
        </p:spPr>
        <p:txBody>
          <a:bodyPr vert="horz" wrap="square" lIns="0" tIns="52919" rIns="0" bIns="0" rtlCol="0">
            <a:spAutoFit/>
          </a:bodyPr>
          <a:lstStyle/>
          <a:p>
            <a:pPr marL="93445">
              <a:spcBef>
                <a:spcPts val="417"/>
              </a:spcBef>
            </a:pPr>
            <a:r>
              <a:rPr sz="1051" spc="-4" dirty="0">
                <a:latin typeface="Calibri"/>
                <a:cs typeface="Calibri"/>
              </a:rPr>
              <a:t>Kebijakan Pelepasan</a:t>
            </a:r>
            <a:r>
              <a:rPr sz="1051" dirty="0">
                <a:latin typeface="Calibri"/>
                <a:cs typeface="Calibri"/>
              </a:rPr>
              <a:t> </a:t>
            </a:r>
            <a:r>
              <a:rPr sz="1051" spc="-11" dirty="0">
                <a:latin typeface="Calibri"/>
                <a:cs typeface="Calibri"/>
              </a:rPr>
              <a:t>Varietas</a:t>
            </a:r>
            <a:endParaRPr sz="1051">
              <a:latin typeface="Calibri"/>
              <a:cs typeface="Calibri"/>
            </a:endParaRPr>
          </a:p>
        </p:txBody>
      </p:sp>
      <p:graphicFrame>
        <p:nvGraphicFramePr>
          <p:cNvPr id="60" name="object 60"/>
          <p:cNvGraphicFramePr>
            <a:graphicFrameLocks noGrp="1"/>
          </p:cNvGraphicFramePr>
          <p:nvPr/>
        </p:nvGraphicFramePr>
        <p:xfrm>
          <a:off x="6240994" y="2174965"/>
          <a:ext cx="1565634" cy="1513768"/>
        </p:xfrm>
        <a:graphic>
          <a:graphicData uri="http://schemas.openxmlformats.org/drawingml/2006/table">
            <a:tbl>
              <a:tblPr firstRow="1" bandRow="1">
                <a:tableStyleId>{2D5ABB26-0587-4C30-8999-92F81FD0307C}</a:tableStyleId>
              </a:tblPr>
              <a:tblGrid>
                <a:gridCol w="131105">
                  <a:extLst>
                    <a:ext uri="{9D8B030D-6E8A-4147-A177-3AD203B41FA5}">
                      <a16:colId xmlns:a16="http://schemas.microsoft.com/office/drawing/2014/main" xmlns="" val="20000"/>
                    </a:ext>
                  </a:extLst>
                </a:gridCol>
                <a:gridCol w="1303424">
                  <a:extLst>
                    <a:ext uri="{9D8B030D-6E8A-4147-A177-3AD203B41FA5}">
                      <a16:colId xmlns:a16="http://schemas.microsoft.com/office/drawing/2014/main" xmlns="" val="20001"/>
                    </a:ext>
                  </a:extLst>
                </a:gridCol>
                <a:gridCol w="131105">
                  <a:extLst>
                    <a:ext uri="{9D8B030D-6E8A-4147-A177-3AD203B41FA5}">
                      <a16:colId xmlns:a16="http://schemas.microsoft.com/office/drawing/2014/main" xmlns="" val="20002"/>
                    </a:ext>
                  </a:extLst>
                </a:gridCol>
              </a:tblGrid>
              <a:tr h="168291">
                <a:tc gridSpan="3">
                  <a:txBody>
                    <a:bodyPr/>
                    <a:lstStyle/>
                    <a:p>
                      <a:pPr marL="455930">
                        <a:lnSpc>
                          <a:spcPts val="1670"/>
                        </a:lnSpc>
                      </a:pPr>
                      <a:r>
                        <a:rPr sz="1100" b="1" spc="-10" dirty="0">
                          <a:solidFill>
                            <a:srgbClr val="FFFFFF"/>
                          </a:solidFill>
                          <a:latin typeface="Calibri"/>
                          <a:cs typeface="Calibri"/>
                        </a:rPr>
                        <a:t>Sistem</a:t>
                      </a:r>
                      <a:r>
                        <a:rPr sz="1100" b="1" spc="-5" dirty="0">
                          <a:solidFill>
                            <a:srgbClr val="FFFFFF"/>
                          </a:solidFill>
                          <a:latin typeface="Calibri"/>
                          <a:cs typeface="Calibri"/>
                        </a:rPr>
                        <a:t> </a:t>
                      </a:r>
                      <a:r>
                        <a:rPr sz="1100" b="1" spc="-10" dirty="0">
                          <a:solidFill>
                            <a:srgbClr val="FFFFFF"/>
                          </a:solidFill>
                          <a:latin typeface="Calibri"/>
                          <a:cs typeface="Calibri"/>
                        </a:rPr>
                        <a:t>Industri</a:t>
                      </a:r>
                      <a:endParaRPr sz="1100">
                        <a:latin typeface="Calibri"/>
                        <a:cs typeface="Calibri"/>
                      </a:endParaRPr>
                    </a:p>
                  </a:txBody>
                  <a:tcPr marL="0" marR="0" marT="0" marB="0">
                    <a:lnT w="28575">
                      <a:solidFill>
                        <a:srgbClr val="000000"/>
                      </a:solidFill>
                      <a:prstDash val="solid"/>
                    </a:lnT>
                    <a:solidFill>
                      <a:srgbClr val="FF000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234559">
                <a:tc rowSpan="5">
                  <a:txBody>
                    <a:bodyPr/>
                    <a:lstStyle/>
                    <a:p>
                      <a:pPr>
                        <a:lnSpc>
                          <a:spcPct val="100000"/>
                        </a:lnSpc>
                      </a:pPr>
                      <a:endParaRPr sz="1100">
                        <a:latin typeface="Times New Roman"/>
                        <a:cs typeface="Times New Roman"/>
                      </a:endParaRPr>
                    </a:p>
                  </a:txBody>
                  <a:tcPr marL="0" marR="0" marT="0" marB="0">
                    <a:lnR w="9525">
                      <a:solidFill>
                        <a:srgbClr val="000000"/>
                      </a:solidFill>
                      <a:prstDash val="solid"/>
                    </a:lnR>
                    <a:lnB w="28575">
                      <a:solidFill>
                        <a:srgbClr val="000000"/>
                      </a:solidFill>
                      <a:prstDash val="solid"/>
                    </a:lnB>
                    <a:solidFill>
                      <a:srgbClr val="FF0000"/>
                    </a:solidFill>
                  </a:tcPr>
                </a:tc>
                <a:tc>
                  <a:txBody>
                    <a:bodyPr/>
                    <a:lstStyle/>
                    <a:p>
                      <a:pPr marL="635" algn="ctr">
                        <a:lnSpc>
                          <a:spcPct val="100000"/>
                        </a:lnSpc>
                        <a:spcBef>
                          <a:spcPts val="530"/>
                        </a:spcBef>
                      </a:pPr>
                      <a:r>
                        <a:rPr sz="1100" spc="-5" dirty="0">
                          <a:latin typeface="Calibri"/>
                          <a:cs typeface="Calibri"/>
                        </a:rPr>
                        <a:t>PT Sang </a:t>
                      </a:r>
                      <a:r>
                        <a:rPr sz="1100" spc="-10" dirty="0">
                          <a:latin typeface="Calibri"/>
                          <a:cs typeface="Calibri"/>
                        </a:rPr>
                        <a:t>Hyang</a:t>
                      </a:r>
                      <a:r>
                        <a:rPr sz="1100" spc="-15" dirty="0">
                          <a:latin typeface="Calibri"/>
                          <a:cs typeface="Calibri"/>
                        </a:rPr>
                        <a:t> </a:t>
                      </a:r>
                      <a:r>
                        <a:rPr sz="1100" spc="-5" dirty="0">
                          <a:latin typeface="Calibri"/>
                          <a:cs typeface="Calibri"/>
                        </a:rPr>
                        <a:t>Sri</a:t>
                      </a:r>
                      <a:endParaRPr sz="1100">
                        <a:latin typeface="Calibri"/>
                        <a:cs typeface="Calibri"/>
                      </a:endParaRPr>
                    </a:p>
                  </a:txBody>
                  <a:tcPr marL="0" marR="0" marT="505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5">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B w="28575">
                      <a:solidFill>
                        <a:srgbClr val="000000"/>
                      </a:solidFill>
                      <a:prstDash val="solid"/>
                    </a:lnB>
                    <a:solidFill>
                      <a:srgbClr val="FF0000"/>
                    </a:solidFill>
                  </a:tcPr>
                </a:tc>
                <a:extLst>
                  <a:ext uri="{0D108BD9-81ED-4DB2-BD59-A6C34878D82A}">
                    <a16:rowId xmlns:a16="http://schemas.microsoft.com/office/drawing/2014/main" xmlns="" val="10001"/>
                  </a:ext>
                </a:extLst>
              </a:tr>
              <a:tr h="323711">
                <a:tc vMerge="1">
                  <a:txBody>
                    <a:bodyPr/>
                    <a:lstStyle/>
                    <a:p>
                      <a:endParaRPr/>
                    </a:p>
                  </a:txBody>
                  <a:tcPr marL="0" marR="0" marT="0" marB="0">
                    <a:lnR w="9525">
                      <a:solidFill>
                        <a:srgbClr val="000000"/>
                      </a:solidFill>
                      <a:prstDash val="solid"/>
                    </a:lnR>
                    <a:lnB w="28575">
                      <a:solidFill>
                        <a:srgbClr val="000000"/>
                      </a:solidFill>
                      <a:prstDash val="solid"/>
                    </a:lnB>
                    <a:solidFill>
                      <a:srgbClr val="FF0000"/>
                    </a:solidFill>
                  </a:tcPr>
                </a:tc>
                <a:tc>
                  <a:txBody>
                    <a:bodyPr/>
                    <a:lstStyle/>
                    <a:p>
                      <a:pPr marL="147320" marR="137795" indent="76200">
                        <a:lnSpc>
                          <a:spcPct val="80000"/>
                        </a:lnSpc>
                        <a:spcBef>
                          <a:spcPts val="600"/>
                        </a:spcBef>
                      </a:pPr>
                      <a:r>
                        <a:rPr sz="800" spc="-5" dirty="0">
                          <a:latin typeface="Calibri"/>
                          <a:cs typeface="Calibri"/>
                        </a:rPr>
                        <a:t>ASOSIASI PERBENIHAN  INDONESIA</a:t>
                      </a:r>
                      <a:r>
                        <a:rPr sz="800" spc="-45" dirty="0">
                          <a:latin typeface="Calibri"/>
                          <a:cs typeface="Calibri"/>
                        </a:rPr>
                        <a:t> </a:t>
                      </a:r>
                      <a:r>
                        <a:rPr sz="800" spc="-5" dirty="0">
                          <a:latin typeface="Calibri"/>
                          <a:cs typeface="Calibri"/>
                        </a:rPr>
                        <a:t>(ASBENINDO)</a:t>
                      </a:r>
                      <a:endParaRPr sz="800">
                        <a:latin typeface="Calibri"/>
                        <a:cs typeface="Calibri"/>
                      </a:endParaRPr>
                    </a:p>
                  </a:txBody>
                  <a:tcPr marL="0" marR="0" marT="572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B w="28575">
                      <a:solidFill>
                        <a:srgbClr val="000000"/>
                      </a:solidFill>
                      <a:prstDash val="solid"/>
                    </a:lnB>
                    <a:solidFill>
                      <a:srgbClr val="FF0000"/>
                    </a:solidFill>
                  </a:tcPr>
                </a:tc>
                <a:extLst>
                  <a:ext uri="{0D108BD9-81ED-4DB2-BD59-A6C34878D82A}">
                    <a16:rowId xmlns:a16="http://schemas.microsoft.com/office/drawing/2014/main" xmlns="" val="10002"/>
                  </a:ext>
                </a:extLst>
              </a:tr>
              <a:tr h="181640">
                <a:tc vMerge="1">
                  <a:txBody>
                    <a:bodyPr/>
                    <a:lstStyle/>
                    <a:p>
                      <a:endParaRPr/>
                    </a:p>
                  </a:txBody>
                  <a:tcPr marL="0" marR="0" marT="0" marB="0">
                    <a:lnR w="9525">
                      <a:solidFill>
                        <a:srgbClr val="000000"/>
                      </a:solidFill>
                      <a:prstDash val="solid"/>
                    </a:lnR>
                    <a:lnB w="28575">
                      <a:solidFill>
                        <a:srgbClr val="000000"/>
                      </a:solidFill>
                      <a:prstDash val="solid"/>
                    </a:lnB>
                    <a:solidFill>
                      <a:srgbClr val="FF0000"/>
                    </a:solidFill>
                  </a:tcPr>
                </a:tc>
                <a:tc>
                  <a:txBody>
                    <a:bodyPr/>
                    <a:lstStyle/>
                    <a:p>
                      <a:pPr marR="10160" algn="ctr">
                        <a:lnSpc>
                          <a:spcPts val="1520"/>
                        </a:lnSpc>
                      </a:pPr>
                      <a:r>
                        <a:rPr sz="1100" spc="-5" dirty="0">
                          <a:latin typeface="Calibri"/>
                          <a:cs typeface="Calibri"/>
                        </a:rPr>
                        <a:t>PT</a:t>
                      </a:r>
                      <a:r>
                        <a:rPr sz="1100" spc="-15" dirty="0">
                          <a:latin typeface="Calibri"/>
                          <a:cs typeface="Calibri"/>
                        </a:rPr>
                        <a:t> </a:t>
                      </a:r>
                      <a:r>
                        <a:rPr sz="1100" spc="-5" dirty="0">
                          <a:latin typeface="Calibri"/>
                          <a:cs typeface="Calibri"/>
                        </a:rPr>
                        <a:t>BLST</a:t>
                      </a:r>
                      <a:endParaRPr sz="1100">
                        <a:latin typeface="Calibri"/>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B w="28575">
                      <a:solidFill>
                        <a:srgbClr val="000000"/>
                      </a:solidFill>
                      <a:prstDash val="solid"/>
                    </a:lnB>
                    <a:solidFill>
                      <a:srgbClr val="FF0000"/>
                    </a:solidFill>
                  </a:tcPr>
                </a:tc>
                <a:extLst>
                  <a:ext uri="{0D108BD9-81ED-4DB2-BD59-A6C34878D82A}">
                    <a16:rowId xmlns:a16="http://schemas.microsoft.com/office/drawing/2014/main" xmlns="" val="10003"/>
                  </a:ext>
                </a:extLst>
              </a:tr>
              <a:tr h="261734">
                <a:tc vMerge="1">
                  <a:txBody>
                    <a:bodyPr/>
                    <a:lstStyle/>
                    <a:p>
                      <a:endParaRPr/>
                    </a:p>
                  </a:txBody>
                  <a:tcPr marL="0" marR="0" marT="0" marB="0">
                    <a:lnR w="9525">
                      <a:solidFill>
                        <a:srgbClr val="000000"/>
                      </a:solidFill>
                      <a:prstDash val="solid"/>
                    </a:lnR>
                    <a:lnB w="28575">
                      <a:solidFill>
                        <a:srgbClr val="000000"/>
                      </a:solidFill>
                      <a:prstDash val="solid"/>
                    </a:lnB>
                    <a:solidFill>
                      <a:srgbClr val="FF0000"/>
                    </a:solidFill>
                  </a:tcPr>
                </a:tc>
                <a:tc>
                  <a:txBody>
                    <a:bodyPr/>
                    <a:lstStyle/>
                    <a:p>
                      <a:pPr marL="635" algn="ctr">
                        <a:lnSpc>
                          <a:spcPct val="100000"/>
                        </a:lnSpc>
                        <a:spcBef>
                          <a:spcPts val="350"/>
                        </a:spcBef>
                      </a:pPr>
                      <a:r>
                        <a:rPr sz="1100" dirty="0">
                          <a:latin typeface="Calibri"/>
                          <a:cs typeface="Calibri"/>
                        </a:rPr>
                        <a:t>BUM </a:t>
                      </a:r>
                      <a:r>
                        <a:rPr sz="1100" spc="-5" dirty="0">
                          <a:latin typeface="Calibri"/>
                          <a:cs typeface="Calibri"/>
                        </a:rPr>
                        <a:t>Desa/</a:t>
                      </a:r>
                      <a:r>
                        <a:rPr sz="1100" spc="-35" dirty="0">
                          <a:latin typeface="Calibri"/>
                          <a:cs typeface="Calibri"/>
                        </a:rPr>
                        <a:t> </a:t>
                      </a:r>
                      <a:r>
                        <a:rPr sz="1100" spc="-10" dirty="0">
                          <a:latin typeface="Calibri"/>
                          <a:cs typeface="Calibri"/>
                        </a:rPr>
                        <a:t>Rakyat</a:t>
                      </a:r>
                      <a:endParaRPr sz="1100">
                        <a:latin typeface="Calibri"/>
                        <a:cs typeface="Calibri"/>
                      </a:endParaRPr>
                    </a:p>
                  </a:txBody>
                  <a:tcPr marL="0" marR="0" marT="3337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B w="28575">
                      <a:solidFill>
                        <a:srgbClr val="000000"/>
                      </a:solidFill>
                      <a:prstDash val="solid"/>
                    </a:lnB>
                    <a:solidFill>
                      <a:srgbClr val="FF0000"/>
                    </a:solidFill>
                  </a:tcPr>
                </a:tc>
                <a:extLst>
                  <a:ext uri="{0D108BD9-81ED-4DB2-BD59-A6C34878D82A}">
                    <a16:rowId xmlns:a16="http://schemas.microsoft.com/office/drawing/2014/main" xmlns="" val="10004"/>
                  </a:ext>
                </a:extLst>
              </a:tr>
              <a:tr h="261257">
                <a:tc vMerge="1">
                  <a:txBody>
                    <a:bodyPr/>
                    <a:lstStyle/>
                    <a:p>
                      <a:endParaRPr/>
                    </a:p>
                  </a:txBody>
                  <a:tcPr marL="0" marR="0" marT="0" marB="0">
                    <a:lnR w="9525">
                      <a:solidFill>
                        <a:srgbClr val="000000"/>
                      </a:solidFill>
                      <a:prstDash val="solid"/>
                    </a:lnR>
                    <a:lnB w="28575">
                      <a:solidFill>
                        <a:srgbClr val="000000"/>
                      </a:solidFill>
                      <a:prstDash val="solid"/>
                    </a:lnB>
                    <a:solidFill>
                      <a:srgbClr val="FF0000"/>
                    </a:solidFill>
                  </a:tcPr>
                </a:tc>
                <a:tc>
                  <a:txBody>
                    <a:bodyPr/>
                    <a:lstStyle/>
                    <a:p>
                      <a:pPr marL="3175" algn="ctr">
                        <a:lnSpc>
                          <a:spcPct val="100000"/>
                        </a:lnSpc>
                        <a:spcBef>
                          <a:spcPts val="315"/>
                        </a:spcBef>
                      </a:pPr>
                      <a:r>
                        <a:rPr sz="1100" spc="-5" dirty="0">
                          <a:latin typeface="Calibri"/>
                          <a:cs typeface="Calibri"/>
                        </a:rPr>
                        <a:t>Desa </a:t>
                      </a:r>
                      <a:r>
                        <a:rPr sz="1100" dirty="0">
                          <a:latin typeface="Calibri"/>
                          <a:cs typeface="Calibri"/>
                        </a:rPr>
                        <a:t>Mandiri</a:t>
                      </a:r>
                      <a:r>
                        <a:rPr sz="1100" spc="-25" dirty="0">
                          <a:latin typeface="Calibri"/>
                          <a:cs typeface="Calibri"/>
                        </a:rPr>
                        <a:t> </a:t>
                      </a:r>
                      <a:r>
                        <a:rPr sz="1100" dirty="0">
                          <a:latin typeface="Calibri"/>
                          <a:cs typeface="Calibri"/>
                        </a:rPr>
                        <a:t>Benih</a:t>
                      </a:r>
                      <a:endParaRPr sz="1100">
                        <a:latin typeface="Calibri"/>
                        <a:cs typeface="Calibri"/>
                      </a:endParaRPr>
                    </a:p>
                  </a:txBody>
                  <a:tcPr marL="0" marR="0" marT="30035" marB="0">
                    <a:lnL w="9525">
                      <a:solidFill>
                        <a:srgbClr val="000000"/>
                      </a:solidFill>
                      <a:prstDash val="solid"/>
                    </a:lnL>
                    <a:lnR w="9525">
                      <a:solidFill>
                        <a:srgbClr val="000000"/>
                      </a:solidFill>
                      <a:prstDash val="solid"/>
                    </a:lnR>
                    <a:lnT w="9525">
                      <a:solidFill>
                        <a:srgbClr val="000000"/>
                      </a:solidFill>
                      <a:prstDash val="solid"/>
                    </a:lnT>
                    <a:lnB w="2857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B w="28575">
                      <a:solidFill>
                        <a:srgbClr val="000000"/>
                      </a:solidFill>
                      <a:prstDash val="solid"/>
                    </a:lnB>
                    <a:solidFill>
                      <a:srgbClr val="FF0000"/>
                    </a:solidFill>
                  </a:tcPr>
                </a:tc>
                <a:extLst>
                  <a:ext uri="{0D108BD9-81ED-4DB2-BD59-A6C34878D82A}">
                    <a16:rowId xmlns:a16="http://schemas.microsoft.com/office/drawing/2014/main" xmlns="" val="10005"/>
                  </a:ext>
                </a:extLst>
              </a:tr>
            </a:tbl>
          </a:graphicData>
        </a:graphic>
      </p:graphicFrame>
      <p:sp>
        <p:nvSpPr>
          <p:cNvPr id="61" name="object 61"/>
          <p:cNvSpPr txBox="1"/>
          <p:nvPr/>
        </p:nvSpPr>
        <p:spPr>
          <a:xfrm>
            <a:off x="6484135" y="4856952"/>
            <a:ext cx="1760148" cy="215147"/>
          </a:xfrm>
          <a:prstGeom prst="rect">
            <a:avLst/>
          </a:prstGeom>
          <a:solidFill>
            <a:srgbClr val="FFFFFF"/>
          </a:solidFill>
          <a:ln w="9144">
            <a:solidFill>
              <a:srgbClr val="000000"/>
            </a:solidFill>
          </a:ln>
        </p:spPr>
        <p:txBody>
          <a:bodyPr vert="horz" wrap="square" lIns="0" tIns="52919" rIns="0" bIns="0" rtlCol="0">
            <a:spAutoFit/>
          </a:bodyPr>
          <a:lstStyle/>
          <a:p>
            <a:pPr marL="402384">
              <a:spcBef>
                <a:spcPts val="417"/>
              </a:spcBef>
            </a:pPr>
            <a:r>
              <a:rPr sz="1051" spc="-4" dirty="0">
                <a:latin typeface="Calibri"/>
                <a:cs typeface="Calibri"/>
              </a:rPr>
              <a:t>Kebijakan</a:t>
            </a:r>
            <a:r>
              <a:rPr sz="1051" spc="225" dirty="0">
                <a:latin typeface="Calibri"/>
                <a:cs typeface="Calibri"/>
              </a:rPr>
              <a:t> </a:t>
            </a:r>
            <a:r>
              <a:rPr sz="1051" spc="-4" dirty="0">
                <a:latin typeface="Calibri"/>
                <a:cs typeface="Calibri"/>
              </a:rPr>
              <a:t>litbang</a:t>
            </a:r>
            <a:endParaRPr sz="1051">
              <a:latin typeface="Calibri"/>
              <a:cs typeface="Calibri"/>
            </a:endParaRPr>
          </a:p>
        </p:txBody>
      </p:sp>
      <p:sp>
        <p:nvSpPr>
          <p:cNvPr id="62" name="object 62"/>
          <p:cNvSpPr txBox="1"/>
          <p:nvPr/>
        </p:nvSpPr>
        <p:spPr>
          <a:xfrm>
            <a:off x="755166" y="5245976"/>
            <a:ext cx="1761102" cy="215147"/>
          </a:xfrm>
          <a:prstGeom prst="rect">
            <a:avLst/>
          </a:prstGeom>
          <a:solidFill>
            <a:srgbClr val="FFFFFF"/>
          </a:solidFill>
          <a:ln w="9144">
            <a:solidFill>
              <a:srgbClr val="000000"/>
            </a:solidFill>
          </a:ln>
        </p:spPr>
        <p:txBody>
          <a:bodyPr vert="horz" wrap="square" lIns="0" tIns="52919" rIns="0" bIns="0" rtlCol="0">
            <a:spAutoFit/>
          </a:bodyPr>
          <a:lstStyle/>
          <a:p>
            <a:pPr marL="370441">
              <a:spcBef>
                <a:spcPts val="417"/>
              </a:spcBef>
            </a:pPr>
            <a:r>
              <a:rPr sz="1051" spc="-4" dirty="0">
                <a:latin typeface="Calibri"/>
                <a:cs typeface="Calibri"/>
              </a:rPr>
              <a:t>Kebijakan</a:t>
            </a:r>
            <a:r>
              <a:rPr sz="1051" spc="-8" dirty="0">
                <a:latin typeface="Calibri"/>
                <a:cs typeface="Calibri"/>
              </a:rPr>
              <a:t> investasi</a:t>
            </a:r>
            <a:endParaRPr sz="1051">
              <a:latin typeface="Calibri"/>
              <a:cs typeface="Calibri"/>
            </a:endParaRPr>
          </a:p>
        </p:txBody>
      </p:sp>
    </p:spTree>
    <p:extLst>
      <p:ext uri="{BB962C8B-B14F-4D97-AF65-F5344CB8AC3E}">
        <p14:creationId xmlns:p14="http://schemas.microsoft.com/office/powerpoint/2010/main" val="11299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435435" y="953540"/>
            <a:ext cx="4370813" cy="588305"/>
          </a:xfrm>
          <a:custGeom>
            <a:avLst/>
            <a:gdLst/>
            <a:ahLst/>
            <a:cxnLst/>
            <a:rect l="l" t="t" r="r" b="b"/>
            <a:pathLst>
              <a:path w="5821680" h="783590">
                <a:moveTo>
                  <a:pt x="0" y="783335"/>
                </a:moveTo>
                <a:lnTo>
                  <a:pt x="5821680" y="783335"/>
                </a:lnTo>
                <a:lnTo>
                  <a:pt x="5821680" y="0"/>
                </a:lnTo>
                <a:lnTo>
                  <a:pt x="0" y="0"/>
                </a:lnTo>
                <a:lnTo>
                  <a:pt x="0" y="783335"/>
                </a:lnTo>
                <a:close/>
              </a:path>
            </a:pathLst>
          </a:custGeom>
          <a:solidFill>
            <a:srgbClr val="4D4D4D"/>
          </a:solidFill>
        </p:spPr>
        <p:txBody>
          <a:bodyPr wrap="square" lIns="0" tIns="0" rIns="0" bIns="0" rtlCol="0"/>
          <a:lstStyle/>
          <a:p>
            <a:endParaRPr sz="1351"/>
          </a:p>
        </p:txBody>
      </p:sp>
      <p:sp>
        <p:nvSpPr>
          <p:cNvPr id="6" name="object 6"/>
          <p:cNvSpPr/>
          <p:nvPr/>
        </p:nvSpPr>
        <p:spPr>
          <a:xfrm>
            <a:off x="3435435" y="953540"/>
            <a:ext cx="4370813" cy="588305"/>
          </a:xfrm>
          <a:custGeom>
            <a:avLst/>
            <a:gdLst/>
            <a:ahLst/>
            <a:cxnLst/>
            <a:rect l="l" t="t" r="r" b="b"/>
            <a:pathLst>
              <a:path w="5821680" h="783590">
                <a:moveTo>
                  <a:pt x="0" y="783335"/>
                </a:moveTo>
                <a:lnTo>
                  <a:pt x="5821680" y="783335"/>
                </a:lnTo>
                <a:lnTo>
                  <a:pt x="5821680" y="0"/>
                </a:lnTo>
                <a:lnTo>
                  <a:pt x="0" y="0"/>
                </a:lnTo>
                <a:lnTo>
                  <a:pt x="0" y="783335"/>
                </a:lnTo>
                <a:close/>
              </a:path>
            </a:pathLst>
          </a:custGeom>
          <a:ln w="19812">
            <a:solidFill>
              <a:srgbClr val="000000"/>
            </a:solidFill>
          </a:ln>
        </p:spPr>
        <p:txBody>
          <a:bodyPr wrap="square" lIns="0" tIns="0" rIns="0" bIns="0" rtlCol="0"/>
          <a:lstStyle/>
          <a:p>
            <a:endParaRPr sz="1351"/>
          </a:p>
        </p:txBody>
      </p:sp>
      <p:sp>
        <p:nvSpPr>
          <p:cNvPr id="7" name="object 7"/>
          <p:cNvSpPr/>
          <p:nvPr/>
        </p:nvSpPr>
        <p:spPr>
          <a:xfrm>
            <a:off x="2394221" y="3309431"/>
            <a:ext cx="5412028" cy="564468"/>
          </a:xfrm>
          <a:custGeom>
            <a:avLst/>
            <a:gdLst/>
            <a:ahLst/>
            <a:cxnLst/>
            <a:rect l="l" t="t" r="r" b="b"/>
            <a:pathLst>
              <a:path w="7208520" h="751839">
                <a:moveTo>
                  <a:pt x="0" y="751331"/>
                </a:moveTo>
                <a:lnTo>
                  <a:pt x="7208520" y="751331"/>
                </a:lnTo>
                <a:lnTo>
                  <a:pt x="7208520" y="0"/>
                </a:lnTo>
                <a:lnTo>
                  <a:pt x="0" y="0"/>
                </a:lnTo>
                <a:lnTo>
                  <a:pt x="0" y="751331"/>
                </a:lnTo>
                <a:close/>
              </a:path>
            </a:pathLst>
          </a:custGeom>
          <a:solidFill>
            <a:srgbClr val="666633"/>
          </a:solidFill>
        </p:spPr>
        <p:txBody>
          <a:bodyPr wrap="square" lIns="0" tIns="0" rIns="0" bIns="0" rtlCol="0"/>
          <a:lstStyle/>
          <a:p>
            <a:endParaRPr sz="1351"/>
          </a:p>
        </p:txBody>
      </p:sp>
      <p:sp>
        <p:nvSpPr>
          <p:cNvPr id="8" name="object 8"/>
          <p:cNvSpPr/>
          <p:nvPr/>
        </p:nvSpPr>
        <p:spPr>
          <a:xfrm>
            <a:off x="2394221" y="3309431"/>
            <a:ext cx="5412028" cy="564468"/>
          </a:xfrm>
          <a:custGeom>
            <a:avLst/>
            <a:gdLst/>
            <a:ahLst/>
            <a:cxnLst/>
            <a:rect l="l" t="t" r="r" b="b"/>
            <a:pathLst>
              <a:path w="7208520" h="751839">
                <a:moveTo>
                  <a:pt x="0" y="751331"/>
                </a:moveTo>
                <a:lnTo>
                  <a:pt x="7208520" y="751331"/>
                </a:lnTo>
                <a:lnTo>
                  <a:pt x="7208520" y="0"/>
                </a:lnTo>
                <a:lnTo>
                  <a:pt x="0" y="0"/>
                </a:lnTo>
                <a:lnTo>
                  <a:pt x="0" y="751331"/>
                </a:lnTo>
                <a:close/>
              </a:path>
            </a:pathLst>
          </a:custGeom>
          <a:ln w="19812">
            <a:solidFill>
              <a:srgbClr val="000000"/>
            </a:solidFill>
          </a:ln>
        </p:spPr>
        <p:txBody>
          <a:bodyPr wrap="square" lIns="0" tIns="0" rIns="0" bIns="0" rtlCol="0"/>
          <a:lstStyle/>
          <a:p>
            <a:endParaRPr sz="1351"/>
          </a:p>
        </p:txBody>
      </p:sp>
      <p:sp>
        <p:nvSpPr>
          <p:cNvPr id="9" name="object 9"/>
          <p:cNvSpPr/>
          <p:nvPr/>
        </p:nvSpPr>
        <p:spPr>
          <a:xfrm>
            <a:off x="6240994" y="1693833"/>
            <a:ext cx="1565635" cy="1428333"/>
          </a:xfrm>
          <a:custGeom>
            <a:avLst/>
            <a:gdLst/>
            <a:ahLst/>
            <a:cxnLst/>
            <a:rect l="l" t="t" r="r" b="b"/>
            <a:pathLst>
              <a:path w="2085340" h="1902460">
                <a:moveTo>
                  <a:pt x="0" y="1901952"/>
                </a:moveTo>
                <a:lnTo>
                  <a:pt x="2084831" y="1901952"/>
                </a:lnTo>
                <a:lnTo>
                  <a:pt x="2084831" y="0"/>
                </a:lnTo>
                <a:lnTo>
                  <a:pt x="0" y="0"/>
                </a:lnTo>
                <a:lnTo>
                  <a:pt x="0" y="1901952"/>
                </a:lnTo>
                <a:close/>
              </a:path>
            </a:pathLst>
          </a:custGeom>
          <a:solidFill>
            <a:srgbClr val="FF0000"/>
          </a:solidFill>
        </p:spPr>
        <p:txBody>
          <a:bodyPr wrap="square" lIns="0" tIns="0" rIns="0" bIns="0" rtlCol="0"/>
          <a:lstStyle/>
          <a:p>
            <a:endParaRPr sz="1351"/>
          </a:p>
        </p:txBody>
      </p:sp>
      <p:sp>
        <p:nvSpPr>
          <p:cNvPr id="10" name="object 10"/>
          <p:cNvSpPr/>
          <p:nvPr/>
        </p:nvSpPr>
        <p:spPr>
          <a:xfrm>
            <a:off x="2394222" y="1693833"/>
            <a:ext cx="1694834" cy="1428333"/>
          </a:xfrm>
          <a:custGeom>
            <a:avLst/>
            <a:gdLst/>
            <a:ahLst/>
            <a:cxnLst/>
            <a:rect l="l" t="t" r="r" b="b"/>
            <a:pathLst>
              <a:path w="2257425" h="1902460">
                <a:moveTo>
                  <a:pt x="0" y="1901952"/>
                </a:moveTo>
                <a:lnTo>
                  <a:pt x="2257044" y="1901952"/>
                </a:lnTo>
                <a:lnTo>
                  <a:pt x="2257044" y="0"/>
                </a:lnTo>
                <a:lnTo>
                  <a:pt x="0" y="0"/>
                </a:lnTo>
                <a:lnTo>
                  <a:pt x="0" y="1901952"/>
                </a:lnTo>
                <a:close/>
              </a:path>
            </a:pathLst>
          </a:custGeom>
          <a:solidFill>
            <a:srgbClr val="6600FF"/>
          </a:solidFill>
        </p:spPr>
        <p:txBody>
          <a:bodyPr wrap="square" lIns="0" tIns="0" rIns="0" bIns="0" rtlCol="0"/>
          <a:lstStyle/>
          <a:p>
            <a:endParaRPr sz="1351"/>
          </a:p>
        </p:txBody>
      </p:sp>
      <p:sp>
        <p:nvSpPr>
          <p:cNvPr id="11" name="object 11"/>
          <p:cNvSpPr/>
          <p:nvPr/>
        </p:nvSpPr>
        <p:spPr>
          <a:xfrm>
            <a:off x="2476031" y="1728730"/>
            <a:ext cx="1598531" cy="285094"/>
          </a:xfrm>
          <a:custGeom>
            <a:avLst/>
            <a:gdLst/>
            <a:ahLst/>
            <a:cxnLst/>
            <a:rect l="l" t="t" r="r" b="b"/>
            <a:pathLst>
              <a:path w="2129154" h="379730">
                <a:moveTo>
                  <a:pt x="0" y="379475"/>
                </a:moveTo>
                <a:lnTo>
                  <a:pt x="2129028" y="379475"/>
                </a:lnTo>
                <a:lnTo>
                  <a:pt x="2129028" y="0"/>
                </a:lnTo>
                <a:lnTo>
                  <a:pt x="0" y="0"/>
                </a:lnTo>
                <a:lnTo>
                  <a:pt x="0" y="379475"/>
                </a:lnTo>
                <a:close/>
              </a:path>
            </a:pathLst>
          </a:custGeom>
          <a:solidFill>
            <a:srgbClr val="6600FF"/>
          </a:solidFill>
        </p:spPr>
        <p:txBody>
          <a:bodyPr wrap="square" lIns="0" tIns="0" rIns="0" bIns="0" rtlCol="0"/>
          <a:lstStyle/>
          <a:p>
            <a:endParaRPr sz="1351"/>
          </a:p>
        </p:txBody>
      </p:sp>
      <p:sp>
        <p:nvSpPr>
          <p:cNvPr id="12" name="object 12"/>
          <p:cNvSpPr/>
          <p:nvPr/>
        </p:nvSpPr>
        <p:spPr>
          <a:xfrm>
            <a:off x="2521799" y="2051393"/>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solidFill>
            <a:srgbClr val="FFFFFF"/>
          </a:solidFill>
        </p:spPr>
        <p:txBody>
          <a:bodyPr wrap="square" lIns="0" tIns="0" rIns="0" bIns="0" rtlCol="0"/>
          <a:lstStyle/>
          <a:p>
            <a:endParaRPr sz="1351"/>
          </a:p>
        </p:txBody>
      </p:sp>
      <p:sp>
        <p:nvSpPr>
          <p:cNvPr id="13" name="object 13"/>
          <p:cNvSpPr/>
          <p:nvPr/>
        </p:nvSpPr>
        <p:spPr>
          <a:xfrm>
            <a:off x="2521799" y="2051393"/>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ln w="9144">
            <a:solidFill>
              <a:srgbClr val="000000"/>
            </a:solidFill>
          </a:ln>
        </p:spPr>
        <p:txBody>
          <a:bodyPr wrap="square" lIns="0" tIns="0" rIns="0" bIns="0" rtlCol="0"/>
          <a:lstStyle/>
          <a:p>
            <a:endParaRPr sz="1351"/>
          </a:p>
        </p:txBody>
      </p:sp>
      <p:sp>
        <p:nvSpPr>
          <p:cNvPr id="14" name="object 14"/>
          <p:cNvSpPr/>
          <p:nvPr/>
        </p:nvSpPr>
        <p:spPr>
          <a:xfrm>
            <a:off x="2511500" y="2414101"/>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solidFill>
            <a:srgbClr val="FFFFFF"/>
          </a:solidFill>
        </p:spPr>
        <p:txBody>
          <a:bodyPr wrap="square" lIns="0" tIns="0" rIns="0" bIns="0" rtlCol="0"/>
          <a:lstStyle/>
          <a:p>
            <a:endParaRPr sz="1351"/>
          </a:p>
        </p:txBody>
      </p:sp>
      <p:sp>
        <p:nvSpPr>
          <p:cNvPr id="15" name="object 15"/>
          <p:cNvSpPr/>
          <p:nvPr/>
        </p:nvSpPr>
        <p:spPr>
          <a:xfrm>
            <a:off x="2511500" y="2414101"/>
            <a:ext cx="1435961" cy="297490"/>
          </a:xfrm>
          <a:custGeom>
            <a:avLst/>
            <a:gdLst/>
            <a:ahLst/>
            <a:cxnLst/>
            <a:rect l="l" t="t" r="r" b="b"/>
            <a:pathLst>
              <a:path w="1912620" h="396239">
                <a:moveTo>
                  <a:pt x="0" y="396239"/>
                </a:moveTo>
                <a:lnTo>
                  <a:pt x="1912620" y="396239"/>
                </a:lnTo>
                <a:lnTo>
                  <a:pt x="1912620" y="0"/>
                </a:lnTo>
                <a:lnTo>
                  <a:pt x="0" y="0"/>
                </a:lnTo>
                <a:lnTo>
                  <a:pt x="0" y="396239"/>
                </a:lnTo>
                <a:close/>
              </a:path>
            </a:pathLst>
          </a:custGeom>
          <a:ln w="9144">
            <a:solidFill>
              <a:srgbClr val="000000"/>
            </a:solidFill>
          </a:ln>
        </p:spPr>
        <p:txBody>
          <a:bodyPr wrap="square" lIns="0" tIns="0" rIns="0" bIns="0" rtlCol="0"/>
          <a:lstStyle/>
          <a:p>
            <a:endParaRPr sz="1351"/>
          </a:p>
        </p:txBody>
      </p:sp>
      <p:sp>
        <p:nvSpPr>
          <p:cNvPr id="16" name="object 16"/>
          <p:cNvSpPr txBox="1"/>
          <p:nvPr/>
        </p:nvSpPr>
        <p:spPr>
          <a:xfrm>
            <a:off x="2394222" y="1693833"/>
            <a:ext cx="1694834" cy="945902"/>
          </a:xfrm>
          <a:prstGeom prst="rect">
            <a:avLst/>
          </a:prstGeom>
          <a:ln w="19811">
            <a:solidFill>
              <a:srgbClr val="000000"/>
            </a:solidFill>
          </a:ln>
        </p:spPr>
        <p:txBody>
          <a:bodyPr vert="horz" wrap="square" lIns="0" tIns="1907" rIns="0" bIns="0" rtlCol="0">
            <a:spAutoFit/>
          </a:bodyPr>
          <a:lstStyle/>
          <a:p>
            <a:pPr marL="244577">
              <a:lnSpc>
                <a:spcPts val="1284"/>
              </a:lnSpc>
              <a:spcBef>
                <a:spcPts val="15"/>
              </a:spcBef>
            </a:pPr>
            <a:r>
              <a:rPr sz="1126" b="1" spc="-4" dirty="0">
                <a:solidFill>
                  <a:srgbClr val="FFFFFF"/>
                </a:solidFill>
                <a:latin typeface="Arial"/>
                <a:cs typeface="Arial"/>
              </a:rPr>
              <a:t>Sistem</a:t>
            </a:r>
            <a:r>
              <a:rPr sz="1126" b="1" spc="-15" dirty="0">
                <a:solidFill>
                  <a:srgbClr val="FFFFFF"/>
                </a:solidFill>
                <a:latin typeface="Arial"/>
                <a:cs typeface="Arial"/>
              </a:rPr>
              <a:t> </a:t>
            </a:r>
            <a:r>
              <a:rPr sz="1126" b="1" spc="-4" dirty="0">
                <a:solidFill>
                  <a:srgbClr val="FFFFFF"/>
                </a:solidFill>
                <a:latin typeface="Arial"/>
                <a:cs typeface="Arial"/>
              </a:rPr>
              <a:t>Pendidikan</a:t>
            </a:r>
            <a:endParaRPr sz="1126">
              <a:latin typeface="Arial"/>
              <a:cs typeface="Arial"/>
            </a:endParaRPr>
          </a:p>
          <a:p>
            <a:pPr marL="318951">
              <a:lnSpc>
                <a:spcPts val="1284"/>
              </a:lnSpc>
            </a:pPr>
            <a:r>
              <a:rPr sz="1126" b="1" spc="-4" dirty="0">
                <a:solidFill>
                  <a:srgbClr val="FFFFFF"/>
                </a:solidFill>
                <a:latin typeface="Arial"/>
                <a:cs typeface="Arial"/>
              </a:rPr>
              <a:t>dan</a:t>
            </a:r>
            <a:r>
              <a:rPr sz="1126" b="1" spc="-19" dirty="0">
                <a:solidFill>
                  <a:srgbClr val="FFFFFF"/>
                </a:solidFill>
                <a:latin typeface="Arial"/>
                <a:cs typeface="Arial"/>
              </a:rPr>
              <a:t> </a:t>
            </a:r>
            <a:r>
              <a:rPr sz="1126" b="1" spc="-8" dirty="0">
                <a:solidFill>
                  <a:srgbClr val="FFFFFF"/>
                </a:solidFill>
                <a:latin typeface="Arial"/>
                <a:cs typeface="Arial"/>
              </a:rPr>
              <a:t>Litbangyasa</a:t>
            </a:r>
            <a:endParaRPr sz="1126">
              <a:latin typeface="Arial"/>
              <a:cs typeface="Arial"/>
            </a:endParaRPr>
          </a:p>
          <a:p>
            <a:pPr marL="339928" marR="338498" indent="477" algn="ctr">
              <a:lnSpc>
                <a:spcPts val="1134"/>
              </a:lnSpc>
              <a:spcBef>
                <a:spcPts val="255"/>
              </a:spcBef>
            </a:pPr>
            <a:r>
              <a:rPr sz="1051" dirty="0">
                <a:latin typeface="Arial"/>
                <a:cs typeface="Arial"/>
              </a:rPr>
              <a:t>Pendikian dan  Pelatihan</a:t>
            </a:r>
            <a:r>
              <a:rPr sz="1051" spc="-79" dirty="0">
                <a:latin typeface="Arial"/>
                <a:cs typeface="Arial"/>
              </a:rPr>
              <a:t> </a:t>
            </a:r>
            <a:r>
              <a:rPr sz="1051" dirty="0">
                <a:latin typeface="Arial"/>
                <a:cs typeface="Arial"/>
              </a:rPr>
              <a:t>Profesi</a:t>
            </a:r>
            <a:endParaRPr sz="1051">
              <a:latin typeface="Arial"/>
              <a:cs typeface="Arial"/>
            </a:endParaRPr>
          </a:p>
          <a:p>
            <a:pPr marR="18117" algn="ctr">
              <a:spcBef>
                <a:spcPts val="1010"/>
              </a:spcBef>
            </a:pPr>
            <a:r>
              <a:rPr sz="1051" spc="-4" dirty="0">
                <a:latin typeface="Arial"/>
                <a:cs typeface="Arial"/>
              </a:rPr>
              <a:t>ITS,</a:t>
            </a:r>
            <a:r>
              <a:rPr sz="1051" spc="-19" dirty="0">
                <a:latin typeface="Arial"/>
                <a:cs typeface="Arial"/>
              </a:rPr>
              <a:t> </a:t>
            </a:r>
            <a:r>
              <a:rPr sz="1051" dirty="0">
                <a:latin typeface="Arial"/>
                <a:cs typeface="Arial"/>
              </a:rPr>
              <a:t>PPNS</a:t>
            </a:r>
            <a:endParaRPr sz="1051">
              <a:latin typeface="Arial"/>
              <a:cs typeface="Arial"/>
            </a:endParaRPr>
          </a:p>
        </p:txBody>
      </p:sp>
      <p:sp>
        <p:nvSpPr>
          <p:cNvPr id="17" name="object 17"/>
          <p:cNvSpPr txBox="1"/>
          <p:nvPr/>
        </p:nvSpPr>
        <p:spPr>
          <a:xfrm>
            <a:off x="2511500" y="2765368"/>
            <a:ext cx="1435961" cy="219960"/>
          </a:xfrm>
          <a:prstGeom prst="rect">
            <a:avLst/>
          </a:prstGeom>
          <a:solidFill>
            <a:srgbClr val="FFFFFF"/>
          </a:solidFill>
          <a:ln w="9144">
            <a:solidFill>
              <a:srgbClr val="000000"/>
            </a:solidFill>
          </a:ln>
        </p:spPr>
        <p:txBody>
          <a:bodyPr vert="horz" wrap="square" lIns="0" tIns="57686" rIns="0" bIns="0" rtlCol="0">
            <a:spAutoFit/>
          </a:bodyPr>
          <a:lstStyle/>
          <a:p>
            <a:pPr algn="ctr">
              <a:spcBef>
                <a:spcPts val="454"/>
              </a:spcBef>
            </a:pPr>
            <a:r>
              <a:rPr sz="1051" spc="-4" dirty="0">
                <a:latin typeface="Arial"/>
                <a:cs typeface="Arial"/>
              </a:rPr>
              <a:t>BPPT</a:t>
            </a:r>
            <a:endParaRPr sz="1051">
              <a:latin typeface="Arial"/>
              <a:cs typeface="Arial"/>
            </a:endParaRPr>
          </a:p>
        </p:txBody>
      </p:sp>
      <p:sp>
        <p:nvSpPr>
          <p:cNvPr id="18" name="object 18"/>
          <p:cNvSpPr/>
          <p:nvPr/>
        </p:nvSpPr>
        <p:spPr>
          <a:xfrm>
            <a:off x="6309073" y="1710423"/>
            <a:ext cx="1435961" cy="236943"/>
          </a:xfrm>
          <a:custGeom>
            <a:avLst/>
            <a:gdLst/>
            <a:ahLst/>
            <a:cxnLst/>
            <a:rect l="l" t="t" r="r" b="b"/>
            <a:pathLst>
              <a:path w="1912620" h="315594">
                <a:moveTo>
                  <a:pt x="0" y="315467"/>
                </a:moveTo>
                <a:lnTo>
                  <a:pt x="1912620" y="315467"/>
                </a:lnTo>
                <a:lnTo>
                  <a:pt x="1912620" y="0"/>
                </a:lnTo>
                <a:lnTo>
                  <a:pt x="0" y="0"/>
                </a:lnTo>
                <a:lnTo>
                  <a:pt x="0" y="315467"/>
                </a:lnTo>
                <a:close/>
              </a:path>
            </a:pathLst>
          </a:custGeom>
          <a:solidFill>
            <a:srgbClr val="FF0000"/>
          </a:solidFill>
        </p:spPr>
        <p:txBody>
          <a:bodyPr wrap="square" lIns="0" tIns="0" rIns="0" bIns="0" rtlCol="0"/>
          <a:lstStyle/>
          <a:p>
            <a:endParaRPr sz="1351"/>
          </a:p>
        </p:txBody>
      </p:sp>
      <p:sp>
        <p:nvSpPr>
          <p:cNvPr id="19" name="object 19"/>
          <p:cNvSpPr txBox="1"/>
          <p:nvPr/>
        </p:nvSpPr>
        <p:spPr>
          <a:xfrm>
            <a:off x="6240994" y="1693833"/>
            <a:ext cx="1565635" cy="219468"/>
          </a:xfrm>
          <a:prstGeom prst="rect">
            <a:avLst/>
          </a:prstGeom>
          <a:ln w="19811">
            <a:solidFill>
              <a:srgbClr val="000000"/>
            </a:solidFill>
          </a:ln>
        </p:spPr>
        <p:txBody>
          <a:bodyPr vert="horz" wrap="square" lIns="0" tIns="45768" rIns="0" bIns="0" rtlCol="0">
            <a:spAutoFit/>
          </a:bodyPr>
          <a:lstStyle/>
          <a:p>
            <a:pPr marL="268892">
              <a:spcBef>
                <a:spcPts val="360"/>
              </a:spcBef>
            </a:pPr>
            <a:r>
              <a:rPr sz="1126" b="1" spc="-4" dirty="0">
                <a:solidFill>
                  <a:srgbClr val="FFFFFF"/>
                </a:solidFill>
                <a:latin typeface="Arial"/>
                <a:cs typeface="Arial"/>
              </a:rPr>
              <a:t>Sistem</a:t>
            </a:r>
            <a:r>
              <a:rPr sz="1126" b="1" spc="-15" dirty="0">
                <a:solidFill>
                  <a:srgbClr val="FFFFFF"/>
                </a:solidFill>
                <a:latin typeface="Arial"/>
                <a:cs typeface="Arial"/>
              </a:rPr>
              <a:t> </a:t>
            </a:r>
            <a:r>
              <a:rPr sz="1126" b="1" spc="-4" dirty="0">
                <a:solidFill>
                  <a:srgbClr val="FFFFFF"/>
                </a:solidFill>
                <a:latin typeface="Arial"/>
                <a:cs typeface="Arial"/>
              </a:rPr>
              <a:t>Industri</a:t>
            </a:r>
            <a:endParaRPr sz="1126">
              <a:latin typeface="Arial"/>
              <a:cs typeface="Arial"/>
            </a:endParaRPr>
          </a:p>
        </p:txBody>
      </p:sp>
      <p:sp>
        <p:nvSpPr>
          <p:cNvPr id="20" name="object 20"/>
          <p:cNvSpPr txBox="1"/>
          <p:nvPr/>
        </p:nvSpPr>
        <p:spPr>
          <a:xfrm>
            <a:off x="6373149" y="1962146"/>
            <a:ext cx="1302472" cy="215147"/>
          </a:xfrm>
          <a:prstGeom prst="rect">
            <a:avLst/>
          </a:prstGeom>
          <a:solidFill>
            <a:srgbClr val="FFFFFF"/>
          </a:solidFill>
          <a:ln w="9144">
            <a:solidFill>
              <a:srgbClr val="000000"/>
            </a:solidFill>
          </a:ln>
        </p:spPr>
        <p:txBody>
          <a:bodyPr vert="horz" wrap="square" lIns="0" tIns="52919" rIns="0" bIns="0" rtlCol="0">
            <a:spAutoFit/>
          </a:bodyPr>
          <a:lstStyle/>
          <a:p>
            <a:pPr marL="415256">
              <a:spcBef>
                <a:spcPts val="417"/>
              </a:spcBef>
            </a:pPr>
            <a:r>
              <a:rPr sz="1051" spc="-41" dirty="0">
                <a:latin typeface="Arial"/>
                <a:cs typeface="Arial"/>
              </a:rPr>
              <a:t>PT.</a:t>
            </a:r>
            <a:r>
              <a:rPr sz="1051" spc="-8" dirty="0">
                <a:latin typeface="Arial"/>
                <a:cs typeface="Arial"/>
              </a:rPr>
              <a:t> </a:t>
            </a:r>
            <a:r>
              <a:rPr sz="1051" spc="-26" dirty="0">
                <a:latin typeface="Arial"/>
                <a:cs typeface="Arial"/>
              </a:rPr>
              <a:t>PAL</a:t>
            </a:r>
            <a:endParaRPr sz="1051">
              <a:latin typeface="Arial"/>
              <a:cs typeface="Arial"/>
            </a:endParaRPr>
          </a:p>
        </p:txBody>
      </p:sp>
      <p:sp>
        <p:nvSpPr>
          <p:cNvPr id="21" name="object 21"/>
          <p:cNvSpPr txBox="1"/>
          <p:nvPr/>
        </p:nvSpPr>
        <p:spPr>
          <a:xfrm>
            <a:off x="6373149" y="2415245"/>
            <a:ext cx="1302472" cy="188200"/>
          </a:xfrm>
          <a:prstGeom prst="rect">
            <a:avLst/>
          </a:prstGeom>
          <a:solidFill>
            <a:srgbClr val="FFFFFF"/>
          </a:solidFill>
          <a:ln w="9144">
            <a:solidFill>
              <a:srgbClr val="000000"/>
            </a:solidFill>
          </a:ln>
        </p:spPr>
        <p:txBody>
          <a:bodyPr vert="horz" wrap="square" lIns="0" tIns="37663" rIns="0" bIns="0" rtlCol="0">
            <a:spAutoFit/>
          </a:bodyPr>
          <a:lstStyle/>
          <a:p>
            <a:pPr marL="206913">
              <a:spcBef>
                <a:spcPts val="297"/>
              </a:spcBef>
            </a:pPr>
            <a:r>
              <a:rPr sz="976" spc="-4" dirty="0">
                <a:latin typeface="Arial"/>
                <a:cs typeface="Arial"/>
              </a:rPr>
              <a:t>Galangan</a:t>
            </a:r>
            <a:r>
              <a:rPr sz="976" spc="8" dirty="0">
                <a:latin typeface="Arial"/>
                <a:cs typeface="Arial"/>
              </a:rPr>
              <a:t> </a:t>
            </a:r>
            <a:r>
              <a:rPr sz="976" spc="-4" dirty="0">
                <a:latin typeface="Arial"/>
                <a:cs typeface="Arial"/>
              </a:rPr>
              <a:t>Kapal</a:t>
            </a:r>
            <a:endParaRPr sz="976">
              <a:latin typeface="Arial"/>
              <a:cs typeface="Arial"/>
            </a:endParaRPr>
          </a:p>
        </p:txBody>
      </p:sp>
      <p:sp>
        <p:nvSpPr>
          <p:cNvPr id="22" name="object 22"/>
          <p:cNvSpPr txBox="1"/>
          <p:nvPr/>
        </p:nvSpPr>
        <p:spPr>
          <a:xfrm>
            <a:off x="6373149" y="2827155"/>
            <a:ext cx="1302472" cy="185299"/>
          </a:xfrm>
          <a:prstGeom prst="rect">
            <a:avLst/>
          </a:prstGeom>
          <a:solidFill>
            <a:srgbClr val="FFFFFF"/>
          </a:solidFill>
          <a:ln w="9144">
            <a:solidFill>
              <a:srgbClr val="000000"/>
            </a:solidFill>
          </a:ln>
        </p:spPr>
        <p:txBody>
          <a:bodyPr vert="horz" wrap="square" lIns="0" tIns="23360" rIns="0" bIns="0" rtlCol="0">
            <a:spAutoFit/>
          </a:bodyPr>
          <a:lstStyle/>
          <a:p>
            <a:pPr marL="1430" algn="ctr">
              <a:spcBef>
                <a:spcPts val="183"/>
              </a:spcBef>
            </a:pPr>
            <a:r>
              <a:rPr sz="1051" spc="-4" dirty="0">
                <a:latin typeface="Arial"/>
                <a:cs typeface="Arial"/>
              </a:rPr>
              <a:t>PPBT</a:t>
            </a:r>
            <a:endParaRPr sz="1051">
              <a:latin typeface="Arial"/>
              <a:cs typeface="Arial"/>
            </a:endParaRPr>
          </a:p>
        </p:txBody>
      </p:sp>
      <p:sp>
        <p:nvSpPr>
          <p:cNvPr id="23" name="object 23"/>
          <p:cNvSpPr txBox="1"/>
          <p:nvPr/>
        </p:nvSpPr>
        <p:spPr>
          <a:xfrm>
            <a:off x="4551595" y="2192128"/>
            <a:ext cx="1232390" cy="353202"/>
          </a:xfrm>
          <a:prstGeom prst="rect">
            <a:avLst/>
          </a:prstGeom>
          <a:solidFill>
            <a:srgbClr val="008080"/>
          </a:solidFill>
          <a:ln w="9144">
            <a:solidFill>
              <a:srgbClr val="000000"/>
            </a:solidFill>
          </a:ln>
        </p:spPr>
        <p:txBody>
          <a:bodyPr vert="horz" wrap="square" lIns="0" tIns="57686" rIns="0" bIns="0" rtlCol="0">
            <a:spAutoFit/>
          </a:bodyPr>
          <a:lstStyle/>
          <a:p>
            <a:pPr algn="ctr">
              <a:lnSpc>
                <a:spcPts val="1179"/>
              </a:lnSpc>
              <a:spcBef>
                <a:spcPts val="454"/>
              </a:spcBef>
            </a:pPr>
            <a:r>
              <a:rPr sz="1051" b="1" i="1" spc="-4" dirty="0">
                <a:solidFill>
                  <a:srgbClr val="FFFFFF"/>
                </a:solidFill>
                <a:latin typeface="Arial"/>
                <a:cs typeface="Arial"/>
              </a:rPr>
              <a:t>Intermediaries</a:t>
            </a:r>
            <a:endParaRPr sz="1051">
              <a:latin typeface="Arial"/>
              <a:cs typeface="Arial"/>
            </a:endParaRPr>
          </a:p>
          <a:p>
            <a:pPr marL="1430" algn="ctr">
              <a:lnSpc>
                <a:spcPts val="1089"/>
              </a:lnSpc>
            </a:pPr>
            <a:r>
              <a:rPr sz="976" i="1" spc="-4" dirty="0">
                <a:solidFill>
                  <a:srgbClr val="FFFFFF"/>
                </a:solidFill>
                <a:latin typeface="Arial"/>
                <a:cs typeface="Arial"/>
              </a:rPr>
              <a:t>NASDEC</a:t>
            </a:r>
            <a:endParaRPr sz="976">
              <a:latin typeface="Arial"/>
              <a:cs typeface="Arial"/>
            </a:endParaRPr>
          </a:p>
        </p:txBody>
      </p:sp>
      <p:sp>
        <p:nvSpPr>
          <p:cNvPr id="24" name="object 24"/>
          <p:cNvSpPr txBox="1"/>
          <p:nvPr/>
        </p:nvSpPr>
        <p:spPr>
          <a:xfrm>
            <a:off x="4088198" y="1110867"/>
            <a:ext cx="3064526" cy="222861"/>
          </a:xfrm>
          <a:prstGeom prst="rect">
            <a:avLst/>
          </a:prstGeom>
          <a:solidFill>
            <a:srgbClr val="FFFFFF"/>
          </a:solidFill>
          <a:ln w="9144">
            <a:solidFill>
              <a:srgbClr val="000000"/>
            </a:solidFill>
          </a:ln>
        </p:spPr>
        <p:txBody>
          <a:bodyPr vert="horz" wrap="square" lIns="0" tIns="71989" rIns="0" bIns="0" rtlCol="0">
            <a:spAutoFit/>
          </a:bodyPr>
          <a:lstStyle/>
          <a:p>
            <a:pPr marL="891061">
              <a:spcBef>
                <a:spcPts val="567"/>
              </a:spcBef>
            </a:pPr>
            <a:r>
              <a:rPr sz="976" spc="-4" dirty="0">
                <a:latin typeface="Arial"/>
                <a:cs typeface="Arial"/>
              </a:rPr>
              <a:t>Kapal Pengangkut</a:t>
            </a:r>
            <a:r>
              <a:rPr sz="976" spc="30" dirty="0">
                <a:latin typeface="Arial"/>
                <a:cs typeface="Arial"/>
              </a:rPr>
              <a:t> </a:t>
            </a:r>
            <a:r>
              <a:rPr sz="976" spc="-4" dirty="0">
                <a:latin typeface="Arial"/>
                <a:cs typeface="Arial"/>
              </a:rPr>
              <a:t>Ikan</a:t>
            </a:r>
            <a:endParaRPr sz="976">
              <a:latin typeface="Arial"/>
              <a:cs typeface="Arial"/>
            </a:endParaRPr>
          </a:p>
        </p:txBody>
      </p:sp>
      <p:sp>
        <p:nvSpPr>
          <p:cNvPr id="25" name="object 25"/>
          <p:cNvSpPr txBox="1"/>
          <p:nvPr/>
        </p:nvSpPr>
        <p:spPr>
          <a:xfrm>
            <a:off x="4855092" y="918224"/>
            <a:ext cx="1498415" cy="182881"/>
          </a:xfrm>
          <a:prstGeom prst="rect">
            <a:avLst/>
          </a:prstGeom>
        </p:spPr>
        <p:txBody>
          <a:bodyPr vert="horz" wrap="square" lIns="0" tIns="9535" rIns="0" bIns="0" rtlCol="0">
            <a:spAutoFit/>
          </a:bodyPr>
          <a:lstStyle/>
          <a:p>
            <a:pPr marL="9535">
              <a:spcBef>
                <a:spcPts val="75"/>
              </a:spcBef>
            </a:pPr>
            <a:r>
              <a:rPr sz="1126" b="1" dirty="0">
                <a:solidFill>
                  <a:srgbClr val="FFFFFF"/>
                </a:solidFill>
                <a:latin typeface="Arial"/>
                <a:cs typeface="Arial"/>
              </a:rPr>
              <a:t>Permintaan</a:t>
            </a:r>
            <a:r>
              <a:rPr sz="1126" b="1" spc="-49" dirty="0">
                <a:solidFill>
                  <a:srgbClr val="FFFFFF"/>
                </a:solidFill>
                <a:latin typeface="Arial"/>
                <a:cs typeface="Arial"/>
              </a:rPr>
              <a:t> </a:t>
            </a:r>
            <a:r>
              <a:rPr sz="1126" b="1" i="1" spc="-4" dirty="0">
                <a:solidFill>
                  <a:srgbClr val="FFFFFF"/>
                </a:solidFill>
                <a:latin typeface="Arial"/>
                <a:cs typeface="Arial"/>
              </a:rPr>
              <a:t>(Demand)</a:t>
            </a:r>
            <a:endParaRPr sz="1126">
              <a:latin typeface="Arial"/>
              <a:cs typeface="Arial"/>
            </a:endParaRPr>
          </a:p>
        </p:txBody>
      </p:sp>
      <p:sp>
        <p:nvSpPr>
          <p:cNvPr id="26" name="object 26"/>
          <p:cNvSpPr/>
          <p:nvPr/>
        </p:nvSpPr>
        <p:spPr>
          <a:xfrm>
            <a:off x="385020" y="4088626"/>
            <a:ext cx="8282996" cy="1680055"/>
          </a:xfrm>
          <a:custGeom>
            <a:avLst/>
            <a:gdLst/>
            <a:ahLst/>
            <a:cxnLst/>
            <a:rect l="l" t="t" r="r" b="b"/>
            <a:pathLst>
              <a:path w="11032490" h="2237740">
                <a:moveTo>
                  <a:pt x="0" y="2237232"/>
                </a:moveTo>
                <a:lnTo>
                  <a:pt x="11032236" y="2237232"/>
                </a:lnTo>
                <a:lnTo>
                  <a:pt x="11032236" y="0"/>
                </a:lnTo>
                <a:lnTo>
                  <a:pt x="0" y="0"/>
                </a:lnTo>
                <a:lnTo>
                  <a:pt x="0" y="2237232"/>
                </a:lnTo>
                <a:close/>
              </a:path>
            </a:pathLst>
          </a:custGeom>
          <a:solidFill>
            <a:srgbClr val="CCFFFF"/>
          </a:solidFill>
        </p:spPr>
        <p:txBody>
          <a:bodyPr wrap="square" lIns="0" tIns="0" rIns="0" bIns="0" rtlCol="0"/>
          <a:lstStyle/>
          <a:p>
            <a:endParaRPr sz="1351"/>
          </a:p>
        </p:txBody>
      </p:sp>
      <p:sp>
        <p:nvSpPr>
          <p:cNvPr id="27" name="object 27"/>
          <p:cNvSpPr txBox="1"/>
          <p:nvPr/>
        </p:nvSpPr>
        <p:spPr>
          <a:xfrm>
            <a:off x="6434935" y="3497652"/>
            <a:ext cx="1240495" cy="270922"/>
          </a:xfrm>
          <a:prstGeom prst="rect">
            <a:avLst/>
          </a:prstGeom>
          <a:solidFill>
            <a:srgbClr val="FFFFFF"/>
          </a:solidFill>
          <a:ln w="9144">
            <a:solidFill>
              <a:srgbClr val="000000"/>
            </a:solidFill>
          </a:ln>
        </p:spPr>
        <p:txBody>
          <a:bodyPr vert="horz" wrap="square" lIns="0" tIns="14302" rIns="0" bIns="0" rtlCol="0">
            <a:spAutoFit/>
          </a:bodyPr>
          <a:lstStyle/>
          <a:p>
            <a:pPr marL="220739" marR="214541" indent="100596">
              <a:lnSpc>
                <a:spcPts val="991"/>
              </a:lnSpc>
              <a:spcBef>
                <a:spcPts val="113"/>
              </a:spcBef>
            </a:pPr>
            <a:r>
              <a:rPr sz="976" spc="-8" dirty="0">
                <a:latin typeface="Arial"/>
                <a:cs typeface="Arial"/>
              </a:rPr>
              <a:t>Perbankan  Modal</a:t>
            </a:r>
            <a:r>
              <a:rPr sz="976" spc="-23" dirty="0">
                <a:latin typeface="Arial"/>
                <a:cs typeface="Arial"/>
              </a:rPr>
              <a:t> </a:t>
            </a:r>
            <a:r>
              <a:rPr sz="976" spc="-11" dirty="0">
                <a:latin typeface="Arial"/>
                <a:cs typeface="Arial"/>
              </a:rPr>
              <a:t>Ventura</a:t>
            </a:r>
            <a:endParaRPr sz="976">
              <a:latin typeface="Arial"/>
              <a:cs typeface="Arial"/>
            </a:endParaRPr>
          </a:p>
        </p:txBody>
      </p:sp>
      <p:sp>
        <p:nvSpPr>
          <p:cNvPr id="28" name="object 28"/>
          <p:cNvSpPr txBox="1"/>
          <p:nvPr/>
        </p:nvSpPr>
        <p:spPr>
          <a:xfrm>
            <a:off x="4034516" y="3322686"/>
            <a:ext cx="2217825" cy="182881"/>
          </a:xfrm>
          <a:prstGeom prst="rect">
            <a:avLst/>
          </a:prstGeom>
        </p:spPr>
        <p:txBody>
          <a:bodyPr vert="horz" wrap="square" lIns="0" tIns="9535" rIns="0" bIns="0" rtlCol="0">
            <a:spAutoFit/>
          </a:bodyPr>
          <a:lstStyle/>
          <a:p>
            <a:pPr marL="9535">
              <a:spcBef>
                <a:spcPts val="75"/>
              </a:spcBef>
            </a:pPr>
            <a:r>
              <a:rPr sz="1126" b="1" spc="-4" dirty="0">
                <a:solidFill>
                  <a:srgbClr val="FFFFFF"/>
                </a:solidFill>
                <a:latin typeface="Arial"/>
                <a:cs typeface="Arial"/>
              </a:rPr>
              <a:t>Supra- dan Infrastruktur</a:t>
            </a:r>
            <a:r>
              <a:rPr sz="1126" b="1" spc="-15" dirty="0">
                <a:solidFill>
                  <a:srgbClr val="FFFFFF"/>
                </a:solidFill>
                <a:latin typeface="Arial"/>
                <a:cs typeface="Arial"/>
              </a:rPr>
              <a:t> </a:t>
            </a:r>
            <a:r>
              <a:rPr sz="1126" b="1" spc="-4" dirty="0">
                <a:solidFill>
                  <a:srgbClr val="FFFFFF"/>
                </a:solidFill>
                <a:latin typeface="Arial"/>
                <a:cs typeface="Arial"/>
              </a:rPr>
              <a:t>Khusus</a:t>
            </a:r>
            <a:endParaRPr sz="1126">
              <a:latin typeface="Arial"/>
              <a:cs typeface="Arial"/>
            </a:endParaRPr>
          </a:p>
        </p:txBody>
      </p:sp>
      <p:sp>
        <p:nvSpPr>
          <p:cNvPr id="29" name="object 29"/>
          <p:cNvSpPr txBox="1"/>
          <p:nvPr/>
        </p:nvSpPr>
        <p:spPr>
          <a:xfrm>
            <a:off x="5289599" y="3497652"/>
            <a:ext cx="1083645" cy="270922"/>
          </a:xfrm>
          <a:prstGeom prst="rect">
            <a:avLst/>
          </a:prstGeom>
          <a:solidFill>
            <a:srgbClr val="FFFFFF"/>
          </a:solidFill>
          <a:ln w="9144">
            <a:solidFill>
              <a:srgbClr val="000000"/>
            </a:solidFill>
          </a:ln>
        </p:spPr>
        <p:txBody>
          <a:bodyPr vert="horz" wrap="square" lIns="0" tIns="14302" rIns="0" bIns="0" rtlCol="0">
            <a:spAutoFit/>
          </a:bodyPr>
          <a:lstStyle/>
          <a:p>
            <a:pPr marL="287962" marR="281287" indent="30513">
              <a:lnSpc>
                <a:spcPts val="991"/>
              </a:lnSpc>
              <a:spcBef>
                <a:spcPts val="113"/>
              </a:spcBef>
            </a:pPr>
            <a:r>
              <a:rPr sz="976" spc="-4" dirty="0">
                <a:latin typeface="Arial"/>
                <a:cs typeface="Arial"/>
              </a:rPr>
              <a:t>HKI dan  </a:t>
            </a:r>
            <a:r>
              <a:rPr sz="976" spc="-8" dirty="0">
                <a:latin typeface="Arial"/>
                <a:cs typeface="Arial"/>
              </a:rPr>
              <a:t>Informasi</a:t>
            </a:r>
            <a:endParaRPr sz="976">
              <a:latin typeface="Arial"/>
              <a:cs typeface="Arial"/>
            </a:endParaRPr>
          </a:p>
        </p:txBody>
      </p:sp>
      <p:sp>
        <p:nvSpPr>
          <p:cNvPr id="30" name="object 30"/>
          <p:cNvSpPr txBox="1"/>
          <p:nvPr/>
        </p:nvSpPr>
        <p:spPr>
          <a:xfrm>
            <a:off x="3743796" y="3497652"/>
            <a:ext cx="1479821" cy="270922"/>
          </a:xfrm>
          <a:prstGeom prst="rect">
            <a:avLst/>
          </a:prstGeom>
          <a:solidFill>
            <a:srgbClr val="FFFFFF"/>
          </a:solidFill>
          <a:ln w="9144">
            <a:solidFill>
              <a:srgbClr val="000000"/>
            </a:solidFill>
          </a:ln>
        </p:spPr>
        <p:txBody>
          <a:bodyPr vert="horz" wrap="square" lIns="0" tIns="14302" rIns="0" bIns="0" rtlCol="0">
            <a:spAutoFit/>
          </a:bodyPr>
          <a:lstStyle/>
          <a:p>
            <a:pPr marL="574970" marR="116806" indent="-453397">
              <a:lnSpc>
                <a:spcPts val="991"/>
              </a:lnSpc>
              <a:spcBef>
                <a:spcPts val="113"/>
              </a:spcBef>
            </a:pPr>
            <a:r>
              <a:rPr sz="976" spc="-4" dirty="0">
                <a:latin typeface="Arial"/>
                <a:cs typeface="Arial"/>
              </a:rPr>
              <a:t>Dukungan Inovasi dan  </a:t>
            </a:r>
            <a:r>
              <a:rPr sz="976" spc="-8" dirty="0">
                <a:latin typeface="Arial"/>
                <a:cs typeface="Arial"/>
              </a:rPr>
              <a:t>Bisnis</a:t>
            </a:r>
            <a:endParaRPr sz="976">
              <a:latin typeface="Arial"/>
              <a:cs typeface="Arial"/>
            </a:endParaRPr>
          </a:p>
        </p:txBody>
      </p:sp>
      <p:sp>
        <p:nvSpPr>
          <p:cNvPr id="31" name="object 31"/>
          <p:cNvSpPr txBox="1"/>
          <p:nvPr/>
        </p:nvSpPr>
        <p:spPr>
          <a:xfrm>
            <a:off x="2521799" y="3497652"/>
            <a:ext cx="1154680" cy="204567"/>
          </a:xfrm>
          <a:prstGeom prst="rect">
            <a:avLst/>
          </a:prstGeom>
          <a:solidFill>
            <a:srgbClr val="FFFFFF"/>
          </a:solidFill>
          <a:ln w="9144">
            <a:solidFill>
              <a:srgbClr val="000000"/>
            </a:solidFill>
          </a:ln>
        </p:spPr>
        <p:txBody>
          <a:bodyPr vert="horz" wrap="square" lIns="0" tIns="53872" rIns="0" bIns="0" rtlCol="0">
            <a:spAutoFit/>
          </a:bodyPr>
          <a:lstStyle/>
          <a:p>
            <a:pPr marL="315614">
              <a:spcBef>
                <a:spcPts val="424"/>
              </a:spcBef>
            </a:pPr>
            <a:r>
              <a:rPr sz="976" spc="-8" dirty="0">
                <a:latin typeface="Arial"/>
                <a:cs typeface="Arial"/>
              </a:rPr>
              <a:t>BKI,</a:t>
            </a:r>
            <a:r>
              <a:rPr sz="976" spc="-11" dirty="0">
                <a:latin typeface="Arial"/>
                <a:cs typeface="Arial"/>
              </a:rPr>
              <a:t> </a:t>
            </a:r>
            <a:r>
              <a:rPr sz="976" spc="-8" dirty="0">
                <a:latin typeface="Arial"/>
                <a:cs typeface="Arial"/>
              </a:rPr>
              <a:t>BSN</a:t>
            </a:r>
            <a:endParaRPr sz="976">
              <a:latin typeface="Arial"/>
              <a:cs typeface="Arial"/>
            </a:endParaRPr>
          </a:p>
        </p:txBody>
      </p:sp>
      <p:sp>
        <p:nvSpPr>
          <p:cNvPr id="32" name="object 32"/>
          <p:cNvSpPr/>
          <p:nvPr/>
        </p:nvSpPr>
        <p:spPr>
          <a:xfrm>
            <a:off x="7385758" y="142895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3" name="object 33"/>
          <p:cNvSpPr/>
          <p:nvPr/>
        </p:nvSpPr>
        <p:spPr>
          <a:xfrm>
            <a:off x="7385758" y="3121213"/>
            <a:ext cx="57210" cy="214059"/>
          </a:xfrm>
          <a:custGeom>
            <a:avLst/>
            <a:gdLst/>
            <a:ahLst/>
            <a:cxnLst/>
            <a:rect l="l" t="t" r="r" b="b"/>
            <a:pathLst>
              <a:path w="76200" h="285114">
                <a:moveTo>
                  <a:pt x="31750" y="208787"/>
                </a:moveTo>
                <a:lnTo>
                  <a:pt x="0" y="208787"/>
                </a:lnTo>
                <a:lnTo>
                  <a:pt x="38100" y="284988"/>
                </a:lnTo>
                <a:lnTo>
                  <a:pt x="69850" y="221487"/>
                </a:lnTo>
                <a:lnTo>
                  <a:pt x="31750" y="221487"/>
                </a:lnTo>
                <a:lnTo>
                  <a:pt x="31750" y="208787"/>
                </a:lnTo>
                <a:close/>
              </a:path>
              <a:path w="76200" h="285114">
                <a:moveTo>
                  <a:pt x="44450" y="63500"/>
                </a:moveTo>
                <a:lnTo>
                  <a:pt x="31750" y="63500"/>
                </a:lnTo>
                <a:lnTo>
                  <a:pt x="31750" y="221487"/>
                </a:lnTo>
                <a:lnTo>
                  <a:pt x="44450" y="221487"/>
                </a:lnTo>
                <a:lnTo>
                  <a:pt x="44450" y="63500"/>
                </a:lnTo>
                <a:close/>
              </a:path>
              <a:path w="76200" h="285114">
                <a:moveTo>
                  <a:pt x="76200" y="208787"/>
                </a:moveTo>
                <a:lnTo>
                  <a:pt x="44450" y="208787"/>
                </a:lnTo>
                <a:lnTo>
                  <a:pt x="44450" y="221487"/>
                </a:lnTo>
                <a:lnTo>
                  <a:pt x="69850" y="221487"/>
                </a:lnTo>
                <a:lnTo>
                  <a:pt x="76200" y="208787"/>
                </a:lnTo>
                <a:close/>
              </a:path>
              <a:path w="76200" h="285114">
                <a:moveTo>
                  <a:pt x="38100" y="0"/>
                </a:moveTo>
                <a:lnTo>
                  <a:pt x="0" y="76200"/>
                </a:lnTo>
                <a:lnTo>
                  <a:pt x="31750" y="76200"/>
                </a:lnTo>
                <a:lnTo>
                  <a:pt x="31750" y="63500"/>
                </a:lnTo>
                <a:lnTo>
                  <a:pt x="69850" y="63500"/>
                </a:lnTo>
                <a:lnTo>
                  <a:pt x="38100" y="0"/>
                </a:lnTo>
                <a:close/>
              </a:path>
              <a:path w="76200" h="28511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4" name="object 34"/>
          <p:cNvSpPr/>
          <p:nvPr/>
        </p:nvSpPr>
        <p:spPr>
          <a:xfrm>
            <a:off x="3668279" y="3123501"/>
            <a:ext cx="57210" cy="214059"/>
          </a:xfrm>
          <a:custGeom>
            <a:avLst/>
            <a:gdLst/>
            <a:ahLst/>
            <a:cxnLst/>
            <a:rect l="l" t="t" r="r" b="b"/>
            <a:pathLst>
              <a:path w="76200" h="285114">
                <a:moveTo>
                  <a:pt x="31750" y="208787"/>
                </a:moveTo>
                <a:lnTo>
                  <a:pt x="0" y="208787"/>
                </a:lnTo>
                <a:lnTo>
                  <a:pt x="38100" y="284988"/>
                </a:lnTo>
                <a:lnTo>
                  <a:pt x="69850" y="221487"/>
                </a:lnTo>
                <a:lnTo>
                  <a:pt x="31750" y="221487"/>
                </a:lnTo>
                <a:lnTo>
                  <a:pt x="31750" y="208787"/>
                </a:lnTo>
                <a:close/>
              </a:path>
              <a:path w="76200" h="285114">
                <a:moveTo>
                  <a:pt x="44450" y="63500"/>
                </a:moveTo>
                <a:lnTo>
                  <a:pt x="31750" y="63500"/>
                </a:lnTo>
                <a:lnTo>
                  <a:pt x="31750" y="221487"/>
                </a:lnTo>
                <a:lnTo>
                  <a:pt x="44450" y="221487"/>
                </a:lnTo>
                <a:lnTo>
                  <a:pt x="44450" y="63500"/>
                </a:lnTo>
                <a:close/>
              </a:path>
              <a:path w="76200" h="285114">
                <a:moveTo>
                  <a:pt x="76200" y="208787"/>
                </a:moveTo>
                <a:lnTo>
                  <a:pt x="44450" y="208787"/>
                </a:lnTo>
                <a:lnTo>
                  <a:pt x="44450" y="221487"/>
                </a:lnTo>
                <a:lnTo>
                  <a:pt x="69850" y="221487"/>
                </a:lnTo>
                <a:lnTo>
                  <a:pt x="76200" y="208787"/>
                </a:lnTo>
                <a:close/>
              </a:path>
              <a:path w="76200" h="285114">
                <a:moveTo>
                  <a:pt x="38100" y="0"/>
                </a:moveTo>
                <a:lnTo>
                  <a:pt x="0" y="76200"/>
                </a:lnTo>
                <a:lnTo>
                  <a:pt x="31750" y="76200"/>
                </a:lnTo>
                <a:lnTo>
                  <a:pt x="31750" y="63500"/>
                </a:lnTo>
                <a:lnTo>
                  <a:pt x="69850" y="63500"/>
                </a:lnTo>
                <a:lnTo>
                  <a:pt x="38100" y="0"/>
                </a:lnTo>
                <a:close/>
              </a:path>
              <a:path w="76200" h="28511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5" name="object 35"/>
          <p:cNvSpPr/>
          <p:nvPr/>
        </p:nvSpPr>
        <p:spPr>
          <a:xfrm>
            <a:off x="3668279" y="142895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6" name="object 36"/>
          <p:cNvSpPr/>
          <p:nvPr/>
        </p:nvSpPr>
        <p:spPr>
          <a:xfrm>
            <a:off x="7385758" y="2260780"/>
            <a:ext cx="57210" cy="147600"/>
          </a:xfrm>
          <a:prstGeom prst="rect">
            <a:avLst/>
          </a:prstGeom>
          <a:blipFill>
            <a:blip r:embed="rId2" cstate="print"/>
            <a:stretch>
              <a:fillRect/>
            </a:stretch>
          </a:blipFill>
        </p:spPr>
        <p:txBody>
          <a:bodyPr wrap="square" lIns="0" tIns="0" rIns="0" bIns="0" rtlCol="0"/>
          <a:lstStyle/>
          <a:p>
            <a:endParaRPr sz="1351"/>
          </a:p>
        </p:txBody>
      </p:sp>
      <p:sp>
        <p:nvSpPr>
          <p:cNvPr id="37" name="object 37"/>
          <p:cNvSpPr/>
          <p:nvPr/>
        </p:nvSpPr>
        <p:spPr>
          <a:xfrm>
            <a:off x="7385758" y="2663536"/>
            <a:ext cx="57210" cy="148744"/>
          </a:xfrm>
          <a:prstGeom prst="rect">
            <a:avLst/>
          </a:prstGeom>
          <a:blipFill>
            <a:blip r:embed="rId3" cstate="print"/>
            <a:stretch>
              <a:fillRect/>
            </a:stretch>
          </a:blipFill>
        </p:spPr>
        <p:txBody>
          <a:bodyPr wrap="square" lIns="0" tIns="0" rIns="0" bIns="0" rtlCol="0"/>
          <a:lstStyle/>
          <a:p>
            <a:endParaRPr sz="1351"/>
          </a:p>
        </p:txBody>
      </p:sp>
      <p:sp>
        <p:nvSpPr>
          <p:cNvPr id="38" name="object 38"/>
          <p:cNvSpPr/>
          <p:nvPr/>
        </p:nvSpPr>
        <p:spPr>
          <a:xfrm>
            <a:off x="4152273" y="2736763"/>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39" name="object 39"/>
          <p:cNvSpPr/>
          <p:nvPr/>
        </p:nvSpPr>
        <p:spPr>
          <a:xfrm>
            <a:off x="2000619" y="2534242"/>
            <a:ext cx="393793" cy="113466"/>
          </a:xfrm>
          <a:custGeom>
            <a:avLst/>
            <a:gdLst/>
            <a:ahLst/>
            <a:cxnLst/>
            <a:rect l="l" t="t" r="r" b="b"/>
            <a:pathLst>
              <a:path w="524510" h="151130">
                <a:moveTo>
                  <a:pt x="373380" y="0"/>
                </a:moveTo>
                <a:lnTo>
                  <a:pt x="373380" y="150875"/>
                </a:lnTo>
                <a:lnTo>
                  <a:pt x="473964" y="100583"/>
                </a:lnTo>
                <a:lnTo>
                  <a:pt x="398525" y="100583"/>
                </a:lnTo>
                <a:lnTo>
                  <a:pt x="398525" y="50291"/>
                </a:lnTo>
                <a:lnTo>
                  <a:pt x="473963" y="50291"/>
                </a:lnTo>
                <a:lnTo>
                  <a:pt x="373380" y="0"/>
                </a:lnTo>
                <a:close/>
              </a:path>
              <a:path w="524510" h="151130">
                <a:moveTo>
                  <a:pt x="373380" y="50291"/>
                </a:moveTo>
                <a:lnTo>
                  <a:pt x="348234" y="50291"/>
                </a:lnTo>
                <a:lnTo>
                  <a:pt x="348234" y="100583"/>
                </a:lnTo>
                <a:lnTo>
                  <a:pt x="373380" y="100583"/>
                </a:lnTo>
                <a:lnTo>
                  <a:pt x="373380" y="50291"/>
                </a:lnTo>
                <a:close/>
              </a:path>
              <a:path w="524510" h="151130">
                <a:moveTo>
                  <a:pt x="473963" y="50291"/>
                </a:moveTo>
                <a:lnTo>
                  <a:pt x="398525" y="50291"/>
                </a:lnTo>
                <a:lnTo>
                  <a:pt x="398525" y="100583"/>
                </a:lnTo>
                <a:lnTo>
                  <a:pt x="473964" y="100583"/>
                </a:lnTo>
                <a:lnTo>
                  <a:pt x="524256" y="75437"/>
                </a:lnTo>
                <a:lnTo>
                  <a:pt x="473963" y="50291"/>
                </a:lnTo>
                <a:close/>
              </a:path>
              <a:path w="524510" h="151130">
                <a:moveTo>
                  <a:pt x="297942" y="50291"/>
                </a:moveTo>
                <a:lnTo>
                  <a:pt x="247650" y="50291"/>
                </a:lnTo>
                <a:lnTo>
                  <a:pt x="247650" y="100583"/>
                </a:lnTo>
                <a:lnTo>
                  <a:pt x="297942" y="100583"/>
                </a:lnTo>
                <a:lnTo>
                  <a:pt x="297942" y="50291"/>
                </a:lnTo>
                <a:close/>
              </a:path>
              <a:path w="524510" h="151130">
                <a:moveTo>
                  <a:pt x="150875" y="0"/>
                </a:moveTo>
                <a:lnTo>
                  <a:pt x="0" y="75437"/>
                </a:lnTo>
                <a:lnTo>
                  <a:pt x="150875" y="150875"/>
                </a:lnTo>
                <a:lnTo>
                  <a:pt x="150875" y="100583"/>
                </a:lnTo>
                <a:lnTo>
                  <a:pt x="147066" y="100583"/>
                </a:lnTo>
                <a:lnTo>
                  <a:pt x="147066" y="50291"/>
                </a:lnTo>
                <a:lnTo>
                  <a:pt x="150875" y="50291"/>
                </a:lnTo>
                <a:lnTo>
                  <a:pt x="150875" y="0"/>
                </a:lnTo>
                <a:close/>
              </a:path>
              <a:path w="524510" h="151130">
                <a:moveTo>
                  <a:pt x="150875" y="50291"/>
                </a:moveTo>
                <a:lnTo>
                  <a:pt x="147066" y="50291"/>
                </a:lnTo>
                <a:lnTo>
                  <a:pt x="147066" y="100583"/>
                </a:lnTo>
                <a:lnTo>
                  <a:pt x="150875" y="100583"/>
                </a:lnTo>
                <a:lnTo>
                  <a:pt x="150875" y="50291"/>
                </a:lnTo>
                <a:close/>
              </a:path>
              <a:path w="524510" h="151130">
                <a:moveTo>
                  <a:pt x="197358" y="50291"/>
                </a:moveTo>
                <a:lnTo>
                  <a:pt x="150875" y="50291"/>
                </a:lnTo>
                <a:lnTo>
                  <a:pt x="150875" y="100583"/>
                </a:lnTo>
                <a:lnTo>
                  <a:pt x="197358" y="100583"/>
                </a:lnTo>
                <a:lnTo>
                  <a:pt x="197358" y="50291"/>
                </a:lnTo>
                <a:close/>
              </a:path>
            </a:pathLst>
          </a:custGeom>
          <a:solidFill>
            <a:srgbClr val="000000"/>
          </a:solidFill>
        </p:spPr>
        <p:txBody>
          <a:bodyPr wrap="square" lIns="0" tIns="0" rIns="0" bIns="0" rtlCol="0"/>
          <a:lstStyle/>
          <a:p>
            <a:endParaRPr sz="1351"/>
          </a:p>
        </p:txBody>
      </p:sp>
      <p:sp>
        <p:nvSpPr>
          <p:cNvPr id="40" name="object 40"/>
          <p:cNvSpPr/>
          <p:nvPr/>
        </p:nvSpPr>
        <p:spPr>
          <a:xfrm>
            <a:off x="1026339" y="3224189"/>
            <a:ext cx="1296751" cy="446712"/>
          </a:xfrm>
          <a:custGeom>
            <a:avLst/>
            <a:gdLst/>
            <a:ahLst/>
            <a:cxnLst/>
            <a:rect l="l" t="t" r="r" b="b"/>
            <a:pathLst>
              <a:path w="1727200" h="594995">
                <a:moveTo>
                  <a:pt x="0" y="0"/>
                </a:moveTo>
                <a:lnTo>
                  <a:pt x="107568" y="185800"/>
                </a:lnTo>
                <a:lnTo>
                  <a:pt x="142850" y="132285"/>
                </a:lnTo>
                <a:lnTo>
                  <a:pt x="116205" y="114935"/>
                </a:lnTo>
                <a:lnTo>
                  <a:pt x="151130" y="61213"/>
                </a:lnTo>
                <a:lnTo>
                  <a:pt x="189705" y="61213"/>
                </a:lnTo>
                <a:lnTo>
                  <a:pt x="213233" y="25526"/>
                </a:lnTo>
                <a:lnTo>
                  <a:pt x="0" y="0"/>
                </a:lnTo>
                <a:close/>
              </a:path>
              <a:path w="1727200" h="594995">
                <a:moveTo>
                  <a:pt x="178119" y="78788"/>
                </a:moveTo>
                <a:lnTo>
                  <a:pt x="142850" y="132285"/>
                </a:lnTo>
                <a:lnTo>
                  <a:pt x="154431" y="139826"/>
                </a:lnTo>
                <a:lnTo>
                  <a:pt x="170941" y="149860"/>
                </a:lnTo>
                <a:lnTo>
                  <a:pt x="204215" y="95123"/>
                </a:lnTo>
                <a:lnTo>
                  <a:pt x="189356" y="86106"/>
                </a:lnTo>
                <a:lnTo>
                  <a:pt x="178119" y="78788"/>
                </a:lnTo>
                <a:close/>
              </a:path>
              <a:path w="1727200" h="594995">
                <a:moveTo>
                  <a:pt x="151130" y="61213"/>
                </a:moveTo>
                <a:lnTo>
                  <a:pt x="116205" y="114935"/>
                </a:lnTo>
                <a:lnTo>
                  <a:pt x="142850" y="132285"/>
                </a:lnTo>
                <a:lnTo>
                  <a:pt x="178119" y="78788"/>
                </a:lnTo>
                <a:lnTo>
                  <a:pt x="151130" y="61213"/>
                </a:lnTo>
                <a:close/>
              </a:path>
              <a:path w="1727200" h="594995">
                <a:moveTo>
                  <a:pt x="189705" y="61213"/>
                </a:moveTo>
                <a:lnTo>
                  <a:pt x="151130" y="61213"/>
                </a:lnTo>
                <a:lnTo>
                  <a:pt x="178119" y="78788"/>
                </a:lnTo>
                <a:lnTo>
                  <a:pt x="189705" y="61213"/>
                </a:lnTo>
                <a:close/>
              </a:path>
              <a:path w="1727200" h="594995">
                <a:moveTo>
                  <a:pt x="258826" y="127635"/>
                </a:moveTo>
                <a:lnTo>
                  <a:pt x="226313" y="182880"/>
                </a:lnTo>
                <a:lnTo>
                  <a:pt x="228981" y="184404"/>
                </a:lnTo>
                <a:lnTo>
                  <a:pt x="267716" y="206121"/>
                </a:lnTo>
                <a:lnTo>
                  <a:pt x="283464" y="214503"/>
                </a:lnTo>
                <a:lnTo>
                  <a:pt x="313563" y="157987"/>
                </a:lnTo>
                <a:lnTo>
                  <a:pt x="299084" y="150241"/>
                </a:lnTo>
                <a:lnTo>
                  <a:pt x="261365" y="129159"/>
                </a:lnTo>
                <a:lnTo>
                  <a:pt x="258826" y="127635"/>
                </a:lnTo>
                <a:close/>
              </a:path>
              <a:path w="1727200" h="594995">
                <a:moveTo>
                  <a:pt x="369823" y="187071"/>
                </a:moveTo>
                <a:lnTo>
                  <a:pt x="340995" y="244221"/>
                </a:lnTo>
                <a:lnTo>
                  <a:pt x="349249" y="248412"/>
                </a:lnTo>
                <a:lnTo>
                  <a:pt x="392303" y="268859"/>
                </a:lnTo>
                <a:lnTo>
                  <a:pt x="400303" y="272415"/>
                </a:lnTo>
                <a:lnTo>
                  <a:pt x="426211" y="213868"/>
                </a:lnTo>
                <a:lnTo>
                  <a:pt x="419734" y="211074"/>
                </a:lnTo>
                <a:lnTo>
                  <a:pt x="378078" y="191262"/>
                </a:lnTo>
                <a:lnTo>
                  <a:pt x="369823" y="187071"/>
                </a:lnTo>
                <a:close/>
              </a:path>
              <a:path w="1727200" h="594995">
                <a:moveTo>
                  <a:pt x="484251" y="238887"/>
                </a:moveTo>
                <a:lnTo>
                  <a:pt x="459740" y="298069"/>
                </a:lnTo>
                <a:lnTo>
                  <a:pt x="484123" y="308101"/>
                </a:lnTo>
                <a:lnTo>
                  <a:pt x="520191" y="321818"/>
                </a:lnTo>
                <a:lnTo>
                  <a:pt x="542924" y="262000"/>
                </a:lnTo>
                <a:lnTo>
                  <a:pt x="508508" y="248920"/>
                </a:lnTo>
                <a:lnTo>
                  <a:pt x="484251" y="238887"/>
                </a:lnTo>
                <a:close/>
              </a:path>
              <a:path w="1727200" h="594995">
                <a:moveTo>
                  <a:pt x="602234" y="283210"/>
                </a:moveTo>
                <a:lnTo>
                  <a:pt x="581405" y="343788"/>
                </a:lnTo>
                <a:lnTo>
                  <a:pt x="610870" y="353441"/>
                </a:lnTo>
                <a:lnTo>
                  <a:pt x="643635" y="363728"/>
                </a:lnTo>
                <a:lnTo>
                  <a:pt x="661797" y="302387"/>
                </a:lnTo>
                <a:lnTo>
                  <a:pt x="657097" y="300990"/>
                </a:lnTo>
                <a:lnTo>
                  <a:pt x="630809" y="292735"/>
                </a:lnTo>
                <a:lnTo>
                  <a:pt x="602234" y="283210"/>
                </a:lnTo>
                <a:close/>
              </a:path>
              <a:path w="1727200" h="594995">
                <a:moveTo>
                  <a:pt x="722376" y="319405"/>
                </a:moveTo>
                <a:lnTo>
                  <a:pt x="706373" y="381381"/>
                </a:lnTo>
                <a:lnTo>
                  <a:pt x="761491" y="395097"/>
                </a:lnTo>
                <a:lnTo>
                  <a:pt x="769239" y="396875"/>
                </a:lnTo>
                <a:lnTo>
                  <a:pt x="783716" y="334518"/>
                </a:lnTo>
                <a:lnTo>
                  <a:pt x="776732" y="332994"/>
                </a:lnTo>
                <a:lnTo>
                  <a:pt x="744347" y="325120"/>
                </a:lnTo>
                <a:lnTo>
                  <a:pt x="722376" y="319405"/>
                </a:lnTo>
                <a:close/>
              </a:path>
              <a:path w="1727200" h="594995">
                <a:moveTo>
                  <a:pt x="845692" y="348488"/>
                </a:moveTo>
                <a:lnTo>
                  <a:pt x="832230" y="411099"/>
                </a:lnTo>
                <a:lnTo>
                  <a:pt x="868298" y="418846"/>
                </a:lnTo>
                <a:lnTo>
                  <a:pt x="895096" y="424307"/>
                </a:lnTo>
                <a:lnTo>
                  <a:pt x="907922" y="361696"/>
                </a:lnTo>
                <a:lnTo>
                  <a:pt x="845692" y="348488"/>
                </a:lnTo>
                <a:close/>
              </a:path>
              <a:path w="1727200" h="594995">
                <a:moveTo>
                  <a:pt x="970279" y="373888"/>
                </a:moveTo>
                <a:lnTo>
                  <a:pt x="958469" y="436753"/>
                </a:lnTo>
                <a:lnTo>
                  <a:pt x="1021460" y="448563"/>
                </a:lnTo>
                <a:lnTo>
                  <a:pt x="1033017" y="385572"/>
                </a:lnTo>
                <a:lnTo>
                  <a:pt x="970279" y="373888"/>
                </a:lnTo>
                <a:close/>
              </a:path>
              <a:path w="1727200" h="594995">
                <a:moveTo>
                  <a:pt x="1095755" y="396875"/>
                </a:moveTo>
                <a:lnTo>
                  <a:pt x="1084834" y="459867"/>
                </a:lnTo>
                <a:lnTo>
                  <a:pt x="1142492" y="469900"/>
                </a:lnTo>
                <a:lnTo>
                  <a:pt x="1148080" y="470788"/>
                </a:lnTo>
                <a:lnTo>
                  <a:pt x="1158621" y="407670"/>
                </a:lnTo>
                <a:lnTo>
                  <a:pt x="1095755" y="396875"/>
                </a:lnTo>
                <a:close/>
              </a:path>
              <a:path w="1727200" h="594995">
                <a:moveTo>
                  <a:pt x="1221740" y="418211"/>
                </a:moveTo>
                <a:lnTo>
                  <a:pt x="1211198" y="481330"/>
                </a:lnTo>
                <a:lnTo>
                  <a:pt x="1274698" y="491617"/>
                </a:lnTo>
                <a:lnTo>
                  <a:pt x="1284732" y="428498"/>
                </a:lnTo>
                <a:lnTo>
                  <a:pt x="1221740" y="418211"/>
                </a:lnTo>
                <a:close/>
              </a:path>
              <a:path w="1727200" h="594995">
                <a:moveTo>
                  <a:pt x="1347851" y="438404"/>
                </a:moveTo>
                <a:lnTo>
                  <a:pt x="1337945" y="501650"/>
                </a:lnTo>
                <a:lnTo>
                  <a:pt x="1339469" y="501904"/>
                </a:lnTo>
                <a:lnTo>
                  <a:pt x="1401191" y="511556"/>
                </a:lnTo>
                <a:lnTo>
                  <a:pt x="1411097" y="448310"/>
                </a:lnTo>
                <a:lnTo>
                  <a:pt x="1349374" y="438658"/>
                </a:lnTo>
                <a:lnTo>
                  <a:pt x="1347851" y="438404"/>
                </a:lnTo>
                <a:close/>
              </a:path>
              <a:path w="1727200" h="594995">
                <a:moveTo>
                  <a:pt x="1552321" y="405130"/>
                </a:moveTo>
                <a:lnTo>
                  <a:pt x="1521841" y="594741"/>
                </a:lnTo>
                <a:lnTo>
                  <a:pt x="1726691" y="530351"/>
                </a:lnTo>
                <a:lnTo>
                  <a:pt x="1552321" y="405130"/>
                </a:lnTo>
                <a:close/>
              </a:path>
              <a:path w="1727200" h="594995">
                <a:moveTo>
                  <a:pt x="1474342" y="457962"/>
                </a:moveTo>
                <a:lnTo>
                  <a:pt x="1464564" y="521208"/>
                </a:lnTo>
                <a:lnTo>
                  <a:pt x="1527683" y="530860"/>
                </a:lnTo>
                <a:lnTo>
                  <a:pt x="1537716" y="467613"/>
                </a:lnTo>
                <a:lnTo>
                  <a:pt x="1474342" y="457962"/>
                </a:lnTo>
                <a:close/>
              </a:path>
            </a:pathLst>
          </a:custGeom>
          <a:solidFill>
            <a:srgbClr val="000000"/>
          </a:solidFill>
        </p:spPr>
        <p:txBody>
          <a:bodyPr wrap="square" lIns="0" tIns="0" rIns="0" bIns="0" rtlCol="0"/>
          <a:lstStyle/>
          <a:p>
            <a:endParaRPr sz="1351"/>
          </a:p>
        </p:txBody>
      </p:sp>
      <p:sp>
        <p:nvSpPr>
          <p:cNvPr id="41" name="object 41"/>
          <p:cNvSpPr/>
          <p:nvPr/>
        </p:nvSpPr>
        <p:spPr>
          <a:xfrm>
            <a:off x="1351767" y="948773"/>
            <a:ext cx="2017592" cy="691283"/>
          </a:xfrm>
          <a:custGeom>
            <a:avLst/>
            <a:gdLst/>
            <a:ahLst/>
            <a:cxnLst/>
            <a:rect l="l" t="t" r="r" b="b"/>
            <a:pathLst>
              <a:path w="2687320" h="920750">
                <a:moveTo>
                  <a:pt x="108584" y="737616"/>
                </a:moveTo>
                <a:lnTo>
                  <a:pt x="0" y="920750"/>
                </a:lnTo>
                <a:lnTo>
                  <a:pt x="211708" y="897763"/>
                </a:lnTo>
                <a:lnTo>
                  <a:pt x="188401" y="861568"/>
                </a:lnTo>
                <a:lnTo>
                  <a:pt x="150621" y="861568"/>
                </a:lnTo>
                <a:lnTo>
                  <a:pt x="116331" y="808101"/>
                </a:lnTo>
                <a:lnTo>
                  <a:pt x="142976" y="791025"/>
                </a:lnTo>
                <a:lnTo>
                  <a:pt x="108584" y="737616"/>
                </a:lnTo>
                <a:close/>
              </a:path>
              <a:path w="2687320" h="920750">
                <a:moveTo>
                  <a:pt x="142976" y="791025"/>
                </a:moveTo>
                <a:lnTo>
                  <a:pt x="116331" y="808101"/>
                </a:lnTo>
                <a:lnTo>
                  <a:pt x="150621" y="861568"/>
                </a:lnTo>
                <a:lnTo>
                  <a:pt x="177365" y="844429"/>
                </a:lnTo>
                <a:lnTo>
                  <a:pt x="142976" y="791025"/>
                </a:lnTo>
                <a:close/>
              </a:path>
              <a:path w="2687320" h="920750">
                <a:moveTo>
                  <a:pt x="177365" y="844429"/>
                </a:moveTo>
                <a:lnTo>
                  <a:pt x="150621" y="861568"/>
                </a:lnTo>
                <a:lnTo>
                  <a:pt x="188401" y="861568"/>
                </a:lnTo>
                <a:lnTo>
                  <a:pt x="177365" y="844429"/>
                </a:lnTo>
                <a:close/>
              </a:path>
              <a:path w="2687320" h="920750">
                <a:moveTo>
                  <a:pt x="170179" y="773810"/>
                </a:moveTo>
                <a:lnTo>
                  <a:pt x="157352" y="781812"/>
                </a:lnTo>
                <a:lnTo>
                  <a:pt x="142976" y="791025"/>
                </a:lnTo>
                <a:lnTo>
                  <a:pt x="177365" y="844429"/>
                </a:lnTo>
                <a:lnTo>
                  <a:pt x="191643" y="835278"/>
                </a:lnTo>
                <a:lnTo>
                  <a:pt x="203834" y="827658"/>
                </a:lnTo>
                <a:lnTo>
                  <a:pt x="170179" y="773810"/>
                </a:lnTo>
                <a:close/>
              </a:path>
              <a:path w="2687320" h="920750">
                <a:moveTo>
                  <a:pt x="279019" y="707135"/>
                </a:moveTo>
                <a:lnTo>
                  <a:pt x="247903" y="725804"/>
                </a:lnTo>
                <a:lnTo>
                  <a:pt x="224408" y="740282"/>
                </a:lnTo>
                <a:lnTo>
                  <a:pt x="257556" y="794384"/>
                </a:lnTo>
                <a:lnTo>
                  <a:pt x="281177" y="779906"/>
                </a:lnTo>
                <a:lnTo>
                  <a:pt x="311657" y="761619"/>
                </a:lnTo>
                <a:lnTo>
                  <a:pt x="279019" y="707135"/>
                </a:lnTo>
                <a:close/>
              </a:path>
              <a:path w="2687320" h="920750">
                <a:moveTo>
                  <a:pt x="389635" y="643254"/>
                </a:moveTo>
                <a:lnTo>
                  <a:pt x="334009" y="674751"/>
                </a:lnTo>
                <a:lnTo>
                  <a:pt x="366013" y="729615"/>
                </a:lnTo>
                <a:lnTo>
                  <a:pt x="373633" y="725170"/>
                </a:lnTo>
                <a:lnTo>
                  <a:pt x="420877" y="698500"/>
                </a:lnTo>
                <a:lnTo>
                  <a:pt x="389635" y="643254"/>
                </a:lnTo>
                <a:close/>
              </a:path>
              <a:path w="2687320" h="920750">
                <a:moveTo>
                  <a:pt x="502793" y="582549"/>
                </a:moveTo>
                <a:lnTo>
                  <a:pt x="490981" y="588518"/>
                </a:lnTo>
                <a:lnTo>
                  <a:pt x="446150" y="612394"/>
                </a:lnTo>
                <a:lnTo>
                  <a:pt x="475869" y="668527"/>
                </a:lnTo>
                <a:lnTo>
                  <a:pt x="520826" y="644651"/>
                </a:lnTo>
                <a:lnTo>
                  <a:pt x="531621" y="639191"/>
                </a:lnTo>
                <a:lnTo>
                  <a:pt x="502793" y="582549"/>
                </a:lnTo>
                <a:close/>
              </a:path>
              <a:path w="2687320" h="920750">
                <a:moveTo>
                  <a:pt x="617727" y="526033"/>
                </a:moveTo>
                <a:lnTo>
                  <a:pt x="598043" y="535177"/>
                </a:lnTo>
                <a:lnTo>
                  <a:pt x="559943" y="553847"/>
                </a:lnTo>
                <a:lnTo>
                  <a:pt x="587882" y="610870"/>
                </a:lnTo>
                <a:lnTo>
                  <a:pt x="625856" y="592327"/>
                </a:lnTo>
                <a:lnTo>
                  <a:pt x="644525" y="583565"/>
                </a:lnTo>
                <a:lnTo>
                  <a:pt x="617727" y="526033"/>
                </a:lnTo>
                <a:close/>
              </a:path>
              <a:path w="2687320" h="920750">
                <a:moveTo>
                  <a:pt x="734568" y="473582"/>
                </a:moveTo>
                <a:lnTo>
                  <a:pt x="711962" y="483234"/>
                </a:lnTo>
                <a:lnTo>
                  <a:pt x="675894" y="499364"/>
                </a:lnTo>
                <a:lnTo>
                  <a:pt x="701801" y="557276"/>
                </a:lnTo>
                <a:lnTo>
                  <a:pt x="737869" y="541274"/>
                </a:lnTo>
                <a:lnTo>
                  <a:pt x="759459" y="532002"/>
                </a:lnTo>
                <a:lnTo>
                  <a:pt x="734568" y="473582"/>
                </a:lnTo>
                <a:close/>
              </a:path>
              <a:path w="2687320" h="920750">
                <a:moveTo>
                  <a:pt x="852677" y="424942"/>
                </a:moveTo>
                <a:lnTo>
                  <a:pt x="793369" y="448818"/>
                </a:lnTo>
                <a:lnTo>
                  <a:pt x="817626" y="507492"/>
                </a:lnTo>
                <a:lnTo>
                  <a:pt x="827151" y="503554"/>
                </a:lnTo>
                <a:lnTo>
                  <a:pt x="876172" y="483870"/>
                </a:lnTo>
                <a:lnTo>
                  <a:pt x="852677" y="424942"/>
                </a:lnTo>
                <a:close/>
              </a:path>
              <a:path w="2687320" h="920750">
                <a:moveTo>
                  <a:pt x="971550" y="378841"/>
                </a:moveTo>
                <a:lnTo>
                  <a:pt x="911987" y="401574"/>
                </a:lnTo>
                <a:lnTo>
                  <a:pt x="934973" y="460755"/>
                </a:lnTo>
                <a:lnTo>
                  <a:pt x="994028" y="438150"/>
                </a:lnTo>
                <a:lnTo>
                  <a:pt x="971550" y="378841"/>
                </a:lnTo>
                <a:close/>
              </a:path>
              <a:path w="2687320" h="920750">
                <a:moveTo>
                  <a:pt x="1091183" y="334645"/>
                </a:moveTo>
                <a:lnTo>
                  <a:pt x="1031239" y="356489"/>
                </a:lnTo>
                <a:lnTo>
                  <a:pt x="1053338" y="416051"/>
                </a:lnTo>
                <a:lnTo>
                  <a:pt x="1066800" y="410972"/>
                </a:lnTo>
                <a:lnTo>
                  <a:pt x="1112773" y="394462"/>
                </a:lnTo>
                <a:lnTo>
                  <a:pt x="1091183" y="334645"/>
                </a:lnTo>
                <a:close/>
              </a:path>
              <a:path w="2687320" h="920750">
                <a:moveTo>
                  <a:pt x="1211452" y="292100"/>
                </a:moveTo>
                <a:lnTo>
                  <a:pt x="1196213" y="297306"/>
                </a:lnTo>
                <a:lnTo>
                  <a:pt x="1151127" y="313181"/>
                </a:lnTo>
                <a:lnTo>
                  <a:pt x="1172337" y="373125"/>
                </a:lnTo>
                <a:lnTo>
                  <a:pt x="1217421" y="357124"/>
                </a:lnTo>
                <a:lnTo>
                  <a:pt x="1231900" y="352171"/>
                </a:lnTo>
                <a:lnTo>
                  <a:pt x="1211452" y="292100"/>
                </a:lnTo>
                <a:close/>
              </a:path>
              <a:path w="2687320" h="920750">
                <a:moveTo>
                  <a:pt x="1331976" y="251459"/>
                </a:moveTo>
                <a:lnTo>
                  <a:pt x="1274064" y="270764"/>
                </a:lnTo>
                <a:lnTo>
                  <a:pt x="1271523" y="271652"/>
                </a:lnTo>
                <a:lnTo>
                  <a:pt x="1291970" y="331724"/>
                </a:lnTo>
                <a:lnTo>
                  <a:pt x="1294510" y="330834"/>
                </a:lnTo>
                <a:lnTo>
                  <a:pt x="1352041" y="311657"/>
                </a:lnTo>
                <a:lnTo>
                  <a:pt x="1331976" y="251459"/>
                </a:lnTo>
                <a:close/>
              </a:path>
              <a:path w="2687320" h="920750">
                <a:moveTo>
                  <a:pt x="1453515" y="212344"/>
                </a:moveTo>
                <a:lnTo>
                  <a:pt x="1392682" y="231648"/>
                </a:lnTo>
                <a:lnTo>
                  <a:pt x="1412113" y="292100"/>
                </a:lnTo>
                <a:lnTo>
                  <a:pt x="1449704" y="280034"/>
                </a:lnTo>
                <a:lnTo>
                  <a:pt x="1472310" y="273050"/>
                </a:lnTo>
                <a:lnTo>
                  <a:pt x="1453515" y="212344"/>
                </a:lnTo>
                <a:close/>
              </a:path>
              <a:path w="2687320" h="920750">
                <a:moveTo>
                  <a:pt x="1575434" y="175387"/>
                </a:moveTo>
                <a:lnTo>
                  <a:pt x="1514474" y="193548"/>
                </a:lnTo>
                <a:lnTo>
                  <a:pt x="1532635" y="254380"/>
                </a:lnTo>
                <a:lnTo>
                  <a:pt x="1593469" y="236347"/>
                </a:lnTo>
                <a:lnTo>
                  <a:pt x="1575434" y="175387"/>
                </a:lnTo>
                <a:close/>
              </a:path>
              <a:path w="2687320" h="920750">
                <a:moveTo>
                  <a:pt x="1698624" y="140716"/>
                </a:moveTo>
                <a:lnTo>
                  <a:pt x="1636903" y="157733"/>
                </a:lnTo>
                <a:lnTo>
                  <a:pt x="1654047" y="218821"/>
                </a:lnTo>
                <a:lnTo>
                  <a:pt x="1676145" y="212598"/>
                </a:lnTo>
                <a:lnTo>
                  <a:pt x="1712213" y="202819"/>
                </a:lnTo>
                <a:lnTo>
                  <a:pt x="1714754" y="202183"/>
                </a:lnTo>
                <a:lnTo>
                  <a:pt x="1698624" y="140716"/>
                </a:lnTo>
                <a:close/>
              </a:path>
              <a:path w="2687320" h="920750">
                <a:moveTo>
                  <a:pt x="1822449" y="109347"/>
                </a:moveTo>
                <a:lnTo>
                  <a:pt x="1766570" y="123063"/>
                </a:lnTo>
                <a:lnTo>
                  <a:pt x="1760220" y="124714"/>
                </a:lnTo>
                <a:lnTo>
                  <a:pt x="1775968" y="186181"/>
                </a:lnTo>
                <a:lnTo>
                  <a:pt x="1782318" y="184530"/>
                </a:lnTo>
                <a:lnTo>
                  <a:pt x="1816226" y="176149"/>
                </a:lnTo>
                <a:lnTo>
                  <a:pt x="1837182" y="171196"/>
                </a:lnTo>
                <a:lnTo>
                  <a:pt x="1822449" y="109347"/>
                </a:lnTo>
                <a:close/>
              </a:path>
              <a:path w="2687320" h="920750">
                <a:moveTo>
                  <a:pt x="1948307" y="82803"/>
                </a:moveTo>
                <a:lnTo>
                  <a:pt x="1929637" y="86232"/>
                </a:lnTo>
                <a:lnTo>
                  <a:pt x="1899031" y="92328"/>
                </a:lnTo>
                <a:lnTo>
                  <a:pt x="1885187" y="95250"/>
                </a:lnTo>
                <a:lnTo>
                  <a:pt x="1898395" y="157352"/>
                </a:lnTo>
                <a:lnTo>
                  <a:pt x="1912238" y="154431"/>
                </a:lnTo>
                <a:lnTo>
                  <a:pt x="1942210" y="148463"/>
                </a:lnTo>
                <a:lnTo>
                  <a:pt x="1959736" y="145160"/>
                </a:lnTo>
                <a:lnTo>
                  <a:pt x="1948307" y="82803"/>
                </a:lnTo>
                <a:close/>
              </a:path>
              <a:path w="2687320" h="920750">
                <a:moveTo>
                  <a:pt x="2075815" y="63500"/>
                </a:moveTo>
                <a:lnTo>
                  <a:pt x="2045588" y="67182"/>
                </a:lnTo>
                <a:lnTo>
                  <a:pt x="2011933" y="72135"/>
                </a:lnTo>
                <a:lnTo>
                  <a:pt x="2021332" y="135000"/>
                </a:lnTo>
                <a:lnTo>
                  <a:pt x="2054986" y="129921"/>
                </a:lnTo>
                <a:lnTo>
                  <a:pt x="2083308" y="126619"/>
                </a:lnTo>
                <a:lnTo>
                  <a:pt x="2075815" y="63500"/>
                </a:lnTo>
                <a:close/>
              </a:path>
              <a:path w="2687320" h="920750">
                <a:moveTo>
                  <a:pt x="2204211" y="52577"/>
                </a:moveTo>
                <a:lnTo>
                  <a:pt x="2153538" y="55752"/>
                </a:lnTo>
                <a:lnTo>
                  <a:pt x="2139822" y="56896"/>
                </a:lnTo>
                <a:lnTo>
                  <a:pt x="2145665" y="120142"/>
                </a:lnTo>
                <a:lnTo>
                  <a:pt x="2159381" y="118872"/>
                </a:lnTo>
                <a:lnTo>
                  <a:pt x="2208022" y="115950"/>
                </a:lnTo>
                <a:lnTo>
                  <a:pt x="2204211" y="52577"/>
                </a:lnTo>
                <a:close/>
              </a:path>
              <a:path w="2687320" h="920750">
                <a:moveTo>
                  <a:pt x="2332371" y="114173"/>
                </a:moveTo>
                <a:lnTo>
                  <a:pt x="2303145" y="114173"/>
                </a:lnTo>
                <a:lnTo>
                  <a:pt x="2332355" y="114934"/>
                </a:lnTo>
                <a:lnTo>
                  <a:pt x="2332371" y="114173"/>
                </a:lnTo>
                <a:close/>
              </a:path>
              <a:path w="2687320" h="920750">
                <a:moveTo>
                  <a:pt x="2302763" y="50673"/>
                </a:moveTo>
                <a:lnTo>
                  <a:pt x="2269362" y="50926"/>
                </a:lnTo>
                <a:lnTo>
                  <a:pt x="2269744" y="114426"/>
                </a:lnTo>
                <a:lnTo>
                  <a:pt x="2332371" y="114173"/>
                </a:lnTo>
                <a:lnTo>
                  <a:pt x="2333751" y="51434"/>
                </a:lnTo>
                <a:lnTo>
                  <a:pt x="2302763" y="50673"/>
                </a:lnTo>
                <a:close/>
              </a:path>
              <a:path w="2687320" h="920750">
                <a:moveTo>
                  <a:pt x="2398775" y="54101"/>
                </a:moveTo>
                <a:lnTo>
                  <a:pt x="2394331" y="117475"/>
                </a:lnTo>
                <a:lnTo>
                  <a:pt x="2435351" y="120269"/>
                </a:lnTo>
                <a:lnTo>
                  <a:pt x="2457069" y="122300"/>
                </a:lnTo>
                <a:lnTo>
                  <a:pt x="2462657" y="59054"/>
                </a:lnTo>
                <a:lnTo>
                  <a:pt x="2439797" y="57023"/>
                </a:lnTo>
                <a:lnTo>
                  <a:pt x="2398775" y="54101"/>
                </a:lnTo>
                <a:close/>
              </a:path>
              <a:path w="2687320" h="920750">
                <a:moveTo>
                  <a:pt x="2510662" y="0"/>
                </a:moveTo>
                <a:lnTo>
                  <a:pt x="2485644" y="188849"/>
                </a:lnTo>
                <a:lnTo>
                  <a:pt x="2655823" y="130048"/>
                </a:lnTo>
                <a:lnTo>
                  <a:pt x="2525775" y="130048"/>
                </a:lnTo>
                <a:lnTo>
                  <a:pt x="2519045" y="129158"/>
                </a:lnTo>
                <a:lnTo>
                  <a:pt x="2526792" y="66167"/>
                </a:lnTo>
                <a:lnTo>
                  <a:pt x="2608539" y="66167"/>
                </a:lnTo>
                <a:lnTo>
                  <a:pt x="2510662" y="0"/>
                </a:lnTo>
                <a:close/>
              </a:path>
              <a:path w="2687320" h="920750">
                <a:moveTo>
                  <a:pt x="2526792" y="66167"/>
                </a:moveTo>
                <a:lnTo>
                  <a:pt x="2519045" y="129158"/>
                </a:lnTo>
                <a:lnTo>
                  <a:pt x="2525775" y="130048"/>
                </a:lnTo>
                <a:lnTo>
                  <a:pt x="2533522" y="67055"/>
                </a:lnTo>
                <a:lnTo>
                  <a:pt x="2526792" y="66167"/>
                </a:lnTo>
                <a:close/>
              </a:path>
              <a:path w="2687320" h="920750">
                <a:moveTo>
                  <a:pt x="2608539" y="66167"/>
                </a:moveTo>
                <a:lnTo>
                  <a:pt x="2526792" y="66167"/>
                </a:lnTo>
                <a:lnTo>
                  <a:pt x="2533522" y="67055"/>
                </a:lnTo>
                <a:lnTo>
                  <a:pt x="2525775" y="130048"/>
                </a:lnTo>
                <a:lnTo>
                  <a:pt x="2655823" y="130048"/>
                </a:lnTo>
                <a:lnTo>
                  <a:pt x="2687066" y="119252"/>
                </a:lnTo>
                <a:lnTo>
                  <a:pt x="2608539" y="66167"/>
                </a:lnTo>
                <a:close/>
              </a:path>
            </a:pathLst>
          </a:custGeom>
          <a:solidFill>
            <a:srgbClr val="000000"/>
          </a:solidFill>
        </p:spPr>
        <p:txBody>
          <a:bodyPr wrap="square" lIns="0" tIns="0" rIns="0" bIns="0" rtlCol="0"/>
          <a:lstStyle/>
          <a:p>
            <a:endParaRPr sz="1351"/>
          </a:p>
        </p:txBody>
      </p:sp>
      <p:sp>
        <p:nvSpPr>
          <p:cNvPr id="42" name="object 42"/>
          <p:cNvSpPr/>
          <p:nvPr/>
        </p:nvSpPr>
        <p:spPr>
          <a:xfrm>
            <a:off x="5896020" y="2363756"/>
            <a:ext cx="278420" cy="57210"/>
          </a:xfrm>
          <a:custGeom>
            <a:avLst/>
            <a:gdLst/>
            <a:ahLst/>
            <a:cxnLst/>
            <a:rect l="l" t="t" r="r" b="b"/>
            <a:pathLst>
              <a:path w="370840" h="76200">
                <a:moveTo>
                  <a:pt x="76200" y="0"/>
                </a:moveTo>
                <a:lnTo>
                  <a:pt x="0" y="38100"/>
                </a:lnTo>
                <a:lnTo>
                  <a:pt x="76200" y="76200"/>
                </a:lnTo>
                <a:lnTo>
                  <a:pt x="76200" y="44450"/>
                </a:lnTo>
                <a:lnTo>
                  <a:pt x="63500" y="44450"/>
                </a:lnTo>
                <a:lnTo>
                  <a:pt x="63500" y="31750"/>
                </a:lnTo>
                <a:lnTo>
                  <a:pt x="76200" y="31750"/>
                </a:lnTo>
                <a:lnTo>
                  <a:pt x="76200" y="0"/>
                </a:lnTo>
                <a:close/>
              </a:path>
              <a:path w="370840" h="76200">
                <a:moveTo>
                  <a:pt x="294131" y="0"/>
                </a:moveTo>
                <a:lnTo>
                  <a:pt x="294131" y="76200"/>
                </a:lnTo>
                <a:lnTo>
                  <a:pt x="357631" y="44450"/>
                </a:lnTo>
                <a:lnTo>
                  <a:pt x="306831" y="44450"/>
                </a:lnTo>
                <a:lnTo>
                  <a:pt x="306831" y="31750"/>
                </a:lnTo>
                <a:lnTo>
                  <a:pt x="357631" y="31750"/>
                </a:lnTo>
                <a:lnTo>
                  <a:pt x="294131" y="0"/>
                </a:lnTo>
                <a:close/>
              </a:path>
              <a:path w="370840" h="76200">
                <a:moveTo>
                  <a:pt x="76200" y="31750"/>
                </a:moveTo>
                <a:lnTo>
                  <a:pt x="63500" y="31750"/>
                </a:lnTo>
                <a:lnTo>
                  <a:pt x="63500" y="44450"/>
                </a:lnTo>
                <a:lnTo>
                  <a:pt x="76200" y="44450"/>
                </a:lnTo>
                <a:lnTo>
                  <a:pt x="76200" y="31750"/>
                </a:lnTo>
                <a:close/>
              </a:path>
              <a:path w="370840" h="76200">
                <a:moveTo>
                  <a:pt x="294131" y="31750"/>
                </a:moveTo>
                <a:lnTo>
                  <a:pt x="76200" y="31750"/>
                </a:lnTo>
                <a:lnTo>
                  <a:pt x="76200" y="44450"/>
                </a:lnTo>
                <a:lnTo>
                  <a:pt x="294131" y="44450"/>
                </a:lnTo>
                <a:lnTo>
                  <a:pt x="294131" y="31750"/>
                </a:lnTo>
                <a:close/>
              </a:path>
              <a:path w="370840" h="76200">
                <a:moveTo>
                  <a:pt x="357631" y="31750"/>
                </a:moveTo>
                <a:lnTo>
                  <a:pt x="306831" y="31750"/>
                </a:lnTo>
                <a:lnTo>
                  <a:pt x="306831" y="44450"/>
                </a:lnTo>
                <a:lnTo>
                  <a:pt x="357631" y="44450"/>
                </a:lnTo>
                <a:lnTo>
                  <a:pt x="370331" y="38100"/>
                </a:lnTo>
                <a:lnTo>
                  <a:pt x="357631" y="31750"/>
                </a:lnTo>
                <a:close/>
              </a:path>
            </a:pathLst>
          </a:custGeom>
          <a:solidFill>
            <a:srgbClr val="000000"/>
          </a:solidFill>
        </p:spPr>
        <p:txBody>
          <a:bodyPr wrap="square" lIns="0" tIns="0" rIns="0" bIns="0" rtlCol="0"/>
          <a:lstStyle/>
          <a:p>
            <a:endParaRPr sz="1351"/>
          </a:p>
        </p:txBody>
      </p:sp>
      <p:sp>
        <p:nvSpPr>
          <p:cNvPr id="44" name="object 44"/>
          <p:cNvSpPr/>
          <p:nvPr/>
        </p:nvSpPr>
        <p:spPr>
          <a:xfrm>
            <a:off x="4143119" y="2029653"/>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45" name="object 45"/>
          <p:cNvSpPr/>
          <p:nvPr/>
        </p:nvSpPr>
        <p:spPr>
          <a:xfrm>
            <a:off x="4146551" y="2364901"/>
            <a:ext cx="280327" cy="57210"/>
          </a:xfrm>
          <a:custGeom>
            <a:avLst/>
            <a:gdLst/>
            <a:ahLst/>
            <a:cxnLst/>
            <a:rect l="l" t="t" r="r" b="b"/>
            <a:pathLst>
              <a:path w="373379" h="76200">
                <a:moveTo>
                  <a:pt x="76200" y="0"/>
                </a:moveTo>
                <a:lnTo>
                  <a:pt x="0" y="38100"/>
                </a:lnTo>
                <a:lnTo>
                  <a:pt x="76200" y="76200"/>
                </a:lnTo>
                <a:lnTo>
                  <a:pt x="76200" y="44450"/>
                </a:lnTo>
                <a:lnTo>
                  <a:pt x="63500" y="44450"/>
                </a:lnTo>
                <a:lnTo>
                  <a:pt x="63500" y="31750"/>
                </a:lnTo>
                <a:lnTo>
                  <a:pt x="76200" y="31750"/>
                </a:lnTo>
                <a:lnTo>
                  <a:pt x="76200" y="0"/>
                </a:lnTo>
                <a:close/>
              </a:path>
              <a:path w="373379" h="76200">
                <a:moveTo>
                  <a:pt x="297179" y="0"/>
                </a:moveTo>
                <a:lnTo>
                  <a:pt x="297179" y="76200"/>
                </a:lnTo>
                <a:lnTo>
                  <a:pt x="360679" y="44450"/>
                </a:lnTo>
                <a:lnTo>
                  <a:pt x="309879" y="44450"/>
                </a:lnTo>
                <a:lnTo>
                  <a:pt x="309879" y="31750"/>
                </a:lnTo>
                <a:lnTo>
                  <a:pt x="360679" y="31750"/>
                </a:lnTo>
                <a:lnTo>
                  <a:pt x="297179" y="0"/>
                </a:lnTo>
                <a:close/>
              </a:path>
              <a:path w="373379" h="76200">
                <a:moveTo>
                  <a:pt x="76200" y="31750"/>
                </a:moveTo>
                <a:lnTo>
                  <a:pt x="63500" y="31750"/>
                </a:lnTo>
                <a:lnTo>
                  <a:pt x="63500" y="44450"/>
                </a:lnTo>
                <a:lnTo>
                  <a:pt x="76200" y="44450"/>
                </a:lnTo>
                <a:lnTo>
                  <a:pt x="76200" y="31750"/>
                </a:lnTo>
                <a:close/>
              </a:path>
              <a:path w="373379" h="76200">
                <a:moveTo>
                  <a:pt x="297179" y="31750"/>
                </a:moveTo>
                <a:lnTo>
                  <a:pt x="76200" y="31750"/>
                </a:lnTo>
                <a:lnTo>
                  <a:pt x="76200" y="44450"/>
                </a:lnTo>
                <a:lnTo>
                  <a:pt x="297179" y="44450"/>
                </a:lnTo>
                <a:lnTo>
                  <a:pt x="297179" y="31750"/>
                </a:lnTo>
                <a:close/>
              </a:path>
              <a:path w="373379" h="76200">
                <a:moveTo>
                  <a:pt x="360679" y="31750"/>
                </a:moveTo>
                <a:lnTo>
                  <a:pt x="309879" y="31750"/>
                </a:lnTo>
                <a:lnTo>
                  <a:pt x="309879" y="44450"/>
                </a:lnTo>
                <a:lnTo>
                  <a:pt x="360679" y="44450"/>
                </a:lnTo>
                <a:lnTo>
                  <a:pt x="373379" y="38100"/>
                </a:lnTo>
                <a:lnTo>
                  <a:pt x="360679" y="31750"/>
                </a:lnTo>
                <a:close/>
              </a:path>
            </a:pathLst>
          </a:custGeom>
          <a:solidFill>
            <a:srgbClr val="000000"/>
          </a:solidFill>
        </p:spPr>
        <p:txBody>
          <a:bodyPr wrap="square" lIns="0" tIns="0" rIns="0" bIns="0" rtlCol="0"/>
          <a:lstStyle/>
          <a:p>
            <a:endParaRPr sz="1351"/>
          </a:p>
        </p:txBody>
      </p:sp>
      <p:sp>
        <p:nvSpPr>
          <p:cNvPr id="46" name="object 46"/>
          <p:cNvSpPr/>
          <p:nvPr/>
        </p:nvSpPr>
        <p:spPr>
          <a:xfrm>
            <a:off x="629306" y="3184715"/>
            <a:ext cx="65314" cy="911063"/>
          </a:xfrm>
          <a:custGeom>
            <a:avLst/>
            <a:gdLst/>
            <a:ahLst/>
            <a:cxnLst/>
            <a:rect l="l" t="t" r="r" b="b"/>
            <a:pathLst>
              <a:path w="86994" h="1213485">
                <a:moveTo>
                  <a:pt x="57912" y="72389"/>
                </a:moveTo>
                <a:lnTo>
                  <a:pt x="28956" y="72389"/>
                </a:lnTo>
                <a:lnTo>
                  <a:pt x="28956" y="101346"/>
                </a:lnTo>
                <a:lnTo>
                  <a:pt x="57912" y="101346"/>
                </a:lnTo>
                <a:lnTo>
                  <a:pt x="57912" y="72389"/>
                </a:lnTo>
                <a:close/>
              </a:path>
              <a:path w="86994" h="1213485">
                <a:moveTo>
                  <a:pt x="43434" y="0"/>
                </a:moveTo>
                <a:lnTo>
                  <a:pt x="0" y="86868"/>
                </a:lnTo>
                <a:lnTo>
                  <a:pt x="28956" y="86868"/>
                </a:lnTo>
                <a:lnTo>
                  <a:pt x="28956" y="72389"/>
                </a:lnTo>
                <a:lnTo>
                  <a:pt x="79628" y="72389"/>
                </a:lnTo>
                <a:lnTo>
                  <a:pt x="43434" y="0"/>
                </a:lnTo>
                <a:close/>
              </a:path>
              <a:path w="86994" h="1213485">
                <a:moveTo>
                  <a:pt x="79628" y="72389"/>
                </a:moveTo>
                <a:lnTo>
                  <a:pt x="57912" y="72389"/>
                </a:lnTo>
                <a:lnTo>
                  <a:pt x="57912" y="86868"/>
                </a:lnTo>
                <a:lnTo>
                  <a:pt x="86868" y="86868"/>
                </a:lnTo>
                <a:lnTo>
                  <a:pt x="79628" y="72389"/>
                </a:lnTo>
                <a:close/>
              </a:path>
              <a:path w="86994" h="1213485">
                <a:moveTo>
                  <a:pt x="57912" y="130301"/>
                </a:moveTo>
                <a:lnTo>
                  <a:pt x="28956" y="130301"/>
                </a:lnTo>
                <a:lnTo>
                  <a:pt x="28956" y="159258"/>
                </a:lnTo>
                <a:lnTo>
                  <a:pt x="57912" y="159258"/>
                </a:lnTo>
                <a:lnTo>
                  <a:pt x="57912" y="130301"/>
                </a:lnTo>
                <a:close/>
              </a:path>
              <a:path w="86994" h="1213485">
                <a:moveTo>
                  <a:pt x="57912" y="188213"/>
                </a:moveTo>
                <a:lnTo>
                  <a:pt x="28956" y="188213"/>
                </a:lnTo>
                <a:lnTo>
                  <a:pt x="28956" y="217170"/>
                </a:lnTo>
                <a:lnTo>
                  <a:pt x="57912" y="217170"/>
                </a:lnTo>
                <a:lnTo>
                  <a:pt x="57912" y="188213"/>
                </a:lnTo>
                <a:close/>
              </a:path>
              <a:path w="86994" h="1213485">
                <a:moveTo>
                  <a:pt x="57912" y="246125"/>
                </a:moveTo>
                <a:lnTo>
                  <a:pt x="28956" y="246125"/>
                </a:lnTo>
                <a:lnTo>
                  <a:pt x="28956" y="275082"/>
                </a:lnTo>
                <a:lnTo>
                  <a:pt x="57912" y="275082"/>
                </a:lnTo>
                <a:lnTo>
                  <a:pt x="57912" y="246125"/>
                </a:lnTo>
                <a:close/>
              </a:path>
              <a:path w="86994" h="1213485">
                <a:moveTo>
                  <a:pt x="57912" y="304038"/>
                </a:moveTo>
                <a:lnTo>
                  <a:pt x="28956" y="304038"/>
                </a:lnTo>
                <a:lnTo>
                  <a:pt x="28956" y="332994"/>
                </a:lnTo>
                <a:lnTo>
                  <a:pt x="57912" y="332994"/>
                </a:lnTo>
                <a:lnTo>
                  <a:pt x="57912" y="304038"/>
                </a:lnTo>
                <a:close/>
              </a:path>
              <a:path w="86994" h="1213485">
                <a:moveTo>
                  <a:pt x="57912" y="361950"/>
                </a:moveTo>
                <a:lnTo>
                  <a:pt x="28956" y="361950"/>
                </a:lnTo>
                <a:lnTo>
                  <a:pt x="28956" y="390906"/>
                </a:lnTo>
                <a:lnTo>
                  <a:pt x="57912" y="390906"/>
                </a:lnTo>
                <a:lnTo>
                  <a:pt x="57912" y="361950"/>
                </a:lnTo>
                <a:close/>
              </a:path>
              <a:path w="86994" h="1213485">
                <a:moveTo>
                  <a:pt x="57912" y="419862"/>
                </a:moveTo>
                <a:lnTo>
                  <a:pt x="28956" y="419862"/>
                </a:lnTo>
                <a:lnTo>
                  <a:pt x="28956" y="448818"/>
                </a:lnTo>
                <a:lnTo>
                  <a:pt x="57912" y="448818"/>
                </a:lnTo>
                <a:lnTo>
                  <a:pt x="57912" y="419862"/>
                </a:lnTo>
                <a:close/>
              </a:path>
              <a:path w="86994" h="1213485">
                <a:moveTo>
                  <a:pt x="57912" y="477774"/>
                </a:moveTo>
                <a:lnTo>
                  <a:pt x="28956" y="477774"/>
                </a:lnTo>
                <a:lnTo>
                  <a:pt x="28956" y="506729"/>
                </a:lnTo>
                <a:lnTo>
                  <a:pt x="57912" y="506729"/>
                </a:lnTo>
                <a:lnTo>
                  <a:pt x="57912" y="477774"/>
                </a:lnTo>
                <a:close/>
              </a:path>
              <a:path w="86994" h="1213485">
                <a:moveTo>
                  <a:pt x="57912" y="535686"/>
                </a:moveTo>
                <a:lnTo>
                  <a:pt x="28956" y="535686"/>
                </a:lnTo>
                <a:lnTo>
                  <a:pt x="28956" y="564641"/>
                </a:lnTo>
                <a:lnTo>
                  <a:pt x="57912" y="564641"/>
                </a:lnTo>
                <a:lnTo>
                  <a:pt x="57912" y="535686"/>
                </a:lnTo>
                <a:close/>
              </a:path>
              <a:path w="86994" h="1213485">
                <a:moveTo>
                  <a:pt x="57912" y="593598"/>
                </a:moveTo>
                <a:lnTo>
                  <a:pt x="28956" y="593598"/>
                </a:lnTo>
                <a:lnTo>
                  <a:pt x="28956" y="622553"/>
                </a:lnTo>
                <a:lnTo>
                  <a:pt x="57912" y="622553"/>
                </a:lnTo>
                <a:lnTo>
                  <a:pt x="57912" y="593598"/>
                </a:lnTo>
                <a:close/>
              </a:path>
              <a:path w="86994" h="1213485">
                <a:moveTo>
                  <a:pt x="57912" y="651510"/>
                </a:moveTo>
                <a:lnTo>
                  <a:pt x="28956" y="651510"/>
                </a:lnTo>
                <a:lnTo>
                  <a:pt x="28956" y="680465"/>
                </a:lnTo>
                <a:lnTo>
                  <a:pt x="57912" y="680465"/>
                </a:lnTo>
                <a:lnTo>
                  <a:pt x="57912" y="651510"/>
                </a:lnTo>
                <a:close/>
              </a:path>
              <a:path w="86994" h="1213485">
                <a:moveTo>
                  <a:pt x="57912" y="709422"/>
                </a:moveTo>
                <a:lnTo>
                  <a:pt x="28956" y="709422"/>
                </a:lnTo>
                <a:lnTo>
                  <a:pt x="28956" y="738377"/>
                </a:lnTo>
                <a:lnTo>
                  <a:pt x="57912" y="738377"/>
                </a:lnTo>
                <a:lnTo>
                  <a:pt x="57912" y="709422"/>
                </a:lnTo>
                <a:close/>
              </a:path>
              <a:path w="86994" h="1213485">
                <a:moveTo>
                  <a:pt x="57912" y="767334"/>
                </a:moveTo>
                <a:lnTo>
                  <a:pt x="28956" y="767334"/>
                </a:lnTo>
                <a:lnTo>
                  <a:pt x="28956" y="796289"/>
                </a:lnTo>
                <a:lnTo>
                  <a:pt x="57912" y="796289"/>
                </a:lnTo>
                <a:lnTo>
                  <a:pt x="57912" y="767334"/>
                </a:lnTo>
                <a:close/>
              </a:path>
              <a:path w="86994" h="1213485">
                <a:moveTo>
                  <a:pt x="57912" y="825246"/>
                </a:moveTo>
                <a:lnTo>
                  <a:pt x="28956" y="825246"/>
                </a:lnTo>
                <a:lnTo>
                  <a:pt x="28956" y="854201"/>
                </a:lnTo>
                <a:lnTo>
                  <a:pt x="57912" y="854201"/>
                </a:lnTo>
                <a:lnTo>
                  <a:pt x="57912" y="825246"/>
                </a:lnTo>
                <a:close/>
              </a:path>
              <a:path w="86994" h="1213485">
                <a:moveTo>
                  <a:pt x="57912" y="883158"/>
                </a:moveTo>
                <a:lnTo>
                  <a:pt x="28956" y="883158"/>
                </a:lnTo>
                <a:lnTo>
                  <a:pt x="28956" y="912113"/>
                </a:lnTo>
                <a:lnTo>
                  <a:pt x="57912" y="912113"/>
                </a:lnTo>
                <a:lnTo>
                  <a:pt x="57912" y="883158"/>
                </a:lnTo>
                <a:close/>
              </a:path>
              <a:path w="86994" h="1213485">
                <a:moveTo>
                  <a:pt x="57912" y="941070"/>
                </a:moveTo>
                <a:lnTo>
                  <a:pt x="28956" y="941070"/>
                </a:lnTo>
                <a:lnTo>
                  <a:pt x="28956" y="970026"/>
                </a:lnTo>
                <a:lnTo>
                  <a:pt x="57912" y="970026"/>
                </a:lnTo>
                <a:lnTo>
                  <a:pt x="57912" y="941070"/>
                </a:lnTo>
                <a:close/>
              </a:path>
              <a:path w="86994" h="1213485">
                <a:moveTo>
                  <a:pt x="57912" y="998982"/>
                </a:moveTo>
                <a:lnTo>
                  <a:pt x="28956" y="998982"/>
                </a:lnTo>
                <a:lnTo>
                  <a:pt x="28956" y="1027938"/>
                </a:lnTo>
                <a:lnTo>
                  <a:pt x="57912" y="1027938"/>
                </a:lnTo>
                <a:lnTo>
                  <a:pt x="57912" y="998982"/>
                </a:lnTo>
                <a:close/>
              </a:path>
              <a:path w="86994" h="1213485">
                <a:moveTo>
                  <a:pt x="57912" y="1056894"/>
                </a:moveTo>
                <a:lnTo>
                  <a:pt x="28956" y="1056894"/>
                </a:lnTo>
                <a:lnTo>
                  <a:pt x="28956" y="1085850"/>
                </a:lnTo>
                <a:lnTo>
                  <a:pt x="57912" y="1085850"/>
                </a:lnTo>
                <a:lnTo>
                  <a:pt x="57912" y="1056894"/>
                </a:lnTo>
                <a:close/>
              </a:path>
              <a:path w="86994" h="1213485">
                <a:moveTo>
                  <a:pt x="28956" y="1126236"/>
                </a:moveTo>
                <a:lnTo>
                  <a:pt x="0" y="1126236"/>
                </a:lnTo>
                <a:lnTo>
                  <a:pt x="43434" y="1213104"/>
                </a:lnTo>
                <a:lnTo>
                  <a:pt x="79629" y="1140714"/>
                </a:lnTo>
                <a:lnTo>
                  <a:pt x="28956" y="1140714"/>
                </a:lnTo>
                <a:lnTo>
                  <a:pt x="28956" y="1126236"/>
                </a:lnTo>
                <a:close/>
              </a:path>
              <a:path w="86994" h="1213485">
                <a:moveTo>
                  <a:pt x="57912" y="1114806"/>
                </a:moveTo>
                <a:lnTo>
                  <a:pt x="28956" y="1114806"/>
                </a:lnTo>
                <a:lnTo>
                  <a:pt x="28956" y="1140714"/>
                </a:lnTo>
                <a:lnTo>
                  <a:pt x="57912" y="1140714"/>
                </a:lnTo>
                <a:lnTo>
                  <a:pt x="57912" y="1114806"/>
                </a:lnTo>
                <a:close/>
              </a:path>
              <a:path w="86994" h="1213485">
                <a:moveTo>
                  <a:pt x="86868" y="1126236"/>
                </a:moveTo>
                <a:lnTo>
                  <a:pt x="57912" y="1126236"/>
                </a:lnTo>
                <a:lnTo>
                  <a:pt x="57912" y="1140714"/>
                </a:lnTo>
                <a:lnTo>
                  <a:pt x="79629" y="1140714"/>
                </a:lnTo>
                <a:lnTo>
                  <a:pt x="86868" y="1126236"/>
                </a:lnTo>
                <a:close/>
              </a:path>
            </a:pathLst>
          </a:custGeom>
          <a:solidFill>
            <a:srgbClr val="000000"/>
          </a:solidFill>
        </p:spPr>
        <p:txBody>
          <a:bodyPr wrap="square" lIns="0" tIns="0" rIns="0" bIns="0" rtlCol="0"/>
          <a:lstStyle/>
          <a:p>
            <a:endParaRPr sz="1351"/>
          </a:p>
        </p:txBody>
      </p:sp>
      <p:sp>
        <p:nvSpPr>
          <p:cNvPr id="47" name="object 47"/>
          <p:cNvSpPr/>
          <p:nvPr/>
        </p:nvSpPr>
        <p:spPr>
          <a:xfrm>
            <a:off x="7471573" y="3873518"/>
            <a:ext cx="65314" cy="222164"/>
          </a:xfrm>
          <a:custGeom>
            <a:avLst/>
            <a:gdLst/>
            <a:ahLst/>
            <a:cxnLst/>
            <a:rect l="l" t="t" r="r" b="b"/>
            <a:pathLst>
              <a:path w="86995" h="295910">
                <a:moveTo>
                  <a:pt x="57911" y="72389"/>
                </a:moveTo>
                <a:lnTo>
                  <a:pt x="28955" y="72389"/>
                </a:lnTo>
                <a:lnTo>
                  <a:pt x="28955" y="101346"/>
                </a:lnTo>
                <a:lnTo>
                  <a:pt x="57911" y="101346"/>
                </a:lnTo>
                <a:lnTo>
                  <a:pt x="57911" y="72389"/>
                </a:lnTo>
                <a:close/>
              </a:path>
              <a:path w="86995" h="295910">
                <a:moveTo>
                  <a:pt x="43433" y="0"/>
                </a:moveTo>
                <a:lnTo>
                  <a:pt x="0" y="86867"/>
                </a:lnTo>
                <a:lnTo>
                  <a:pt x="28955" y="86867"/>
                </a:lnTo>
                <a:lnTo>
                  <a:pt x="28955" y="72389"/>
                </a:lnTo>
                <a:lnTo>
                  <a:pt x="79628" y="72389"/>
                </a:lnTo>
                <a:lnTo>
                  <a:pt x="43433" y="0"/>
                </a:lnTo>
                <a:close/>
              </a:path>
              <a:path w="86995" h="295910">
                <a:moveTo>
                  <a:pt x="79628" y="72389"/>
                </a:moveTo>
                <a:lnTo>
                  <a:pt x="57911" y="72389"/>
                </a:lnTo>
                <a:lnTo>
                  <a:pt x="57911" y="86867"/>
                </a:lnTo>
                <a:lnTo>
                  <a:pt x="86868" y="86867"/>
                </a:lnTo>
                <a:lnTo>
                  <a:pt x="79628" y="72389"/>
                </a:lnTo>
                <a:close/>
              </a:path>
              <a:path w="86995" h="295910">
                <a:moveTo>
                  <a:pt x="57911" y="130301"/>
                </a:moveTo>
                <a:lnTo>
                  <a:pt x="28955" y="130301"/>
                </a:lnTo>
                <a:lnTo>
                  <a:pt x="28955" y="159258"/>
                </a:lnTo>
                <a:lnTo>
                  <a:pt x="57911" y="159258"/>
                </a:lnTo>
                <a:lnTo>
                  <a:pt x="57911" y="130301"/>
                </a:lnTo>
                <a:close/>
              </a:path>
              <a:path w="86995" h="295910">
                <a:moveTo>
                  <a:pt x="28955" y="208787"/>
                </a:moveTo>
                <a:lnTo>
                  <a:pt x="0" y="208787"/>
                </a:lnTo>
                <a:lnTo>
                  <a:pt x="43433" y="295656"/>
                </a:lnTo>
                <a:lnTo>
                  <a:pt x="82676" y="217170"/>
                </a:lnTo>
                <a:lnTo>
                  <a:pt x="28955" y="217170"/>
                </a:lnTo>
                <a:lnTo>
                  <a:pt x="28955" y="208787"/>
                </a:lnTo>
                <a:close/>
              </a:path>
              <a:path w="86995" h="295910">
                <a:moveTo>
                  <a:pt x="57911" y="188213"/>
                </a:moveTo>
                <a:lnTo>
                  <a:pt x="28955" y="188213"/>
                </a:lnTo>
                <a:lnTo>
                  <a:pt x="28955" y="217170"/>
                </a:lnTo>
                <a:lnTo>
                  <a:pt x="57911" y="217170"/>
                </a:lnTo>
                <a:lnTo>
                  <a:pt x="57911" y="188213"/>
                </a:lnTo>
                <a:close/>
              </a:path>
              <a:path w="86995" h="295910">
                <a:moveTo>
                  <a:pt x="86868" y="208787"/>
                </a:moveTo>
                <a:lnTo>
                  <a:pt x="57911" y="208787"/>
                </a:lnTo>
                <a:lnTo>
                  <a:pt x="57911" y="217170"/>
                </a:lnTo>
                <a:lnTo>
                  <a:pt x="82676" y="217170"/>
                </a:lnTo>
                <a:lnTo>
                  <a:pt x="86868" y="208787"/>
                </a:lnTo>
                <a:close/>
              </a:path>
            </a:pathLst>
          </a:custGeom>
          <a:solidFill>
            <a:srgbClr val="000000"/>
          </a:solidFill>
        </p:spPr>
        <p:txBody>
          <a:bodyPr wrap="square" lIns="0" tIns="0" rIns="0" bIns="0" rtlCol="0"/>
          <a:lstStyle/>
          <a:p>
            <a:endParaRPr sz="1351"/>
          </a:p>
        </p:txBody>
      </p:sp>
      <p:sp>
        <p:nvSpPr>
          <p:cNvPr id="48" name="object 48"/>
          <p:cNvSpPr/>
          <p:nvPr/>
        </p:nvSpPr>
        <p:spPr>
          <a:xfrm>
            <a:off x="3913136" y="3873518"/>
            <a:ext cx="65314" cy="222164"/>
          </a:xfrm>
          <a:custGeom>
            <a:avLst/>
            <a:gdLst/>
            <a:ahLst/>
            <a:cxnLst/>
            <a:rect l="l" t="t" r="r" b="b"/>
            <a:pathLst>
              <a:path w="86995" h="295910">
                <a:moveTo>
                  <a:pt x="57912" y="72389"/>
                </a:moveTo>
                <a:lnTo>
                  <a:pt x="28956" y="72389"/>
                </a:lnTo>
                <a:lnTo>
                  <a:pt x="28956" y="101346"/>
                </a:lnTo>
                <a:lnTo>
                  <a:pt x="57912" y="101346"/>
                </a:lnTo>
                <a:lnTo>
                  <a:pt x="57912" y="72389"/>
                </a:lnTo>
                <a:close/>
              </a:path>
              <a:path w="86995" h="295910">
                <a:moveTo>
                  <a:pt x="43434" y="0"/>
                </a:moveTo>
                <a:lnTo>
                  <a:pt x="0" y="86867"/>
                </a:lnTo>
                <a:lnTo>
                  <a:pt x="28956" y="86867"/>
                </a:lnTo>
                <a:lnTo>
                  <a:pt x="28956" y="72389"/>
                </a:lnTo>
                <a:lnTo>
                  <a:pt x="79629" y="72389"/>
                </a:lnTo>
                <a:lnTo>
                  <a:pt x="43434" y="0"/>
                </a:lnTo>
                <a:close/>
              </a:path>
              <a:path w="86995" h="295910">
                <a:moveTo>
                  <a:pt x="79629" y="72389"/>
                </a:moveTo>
                <a:lnTo>
                  <a:pt x="57912" y="72389"/>
                </a:lnTo>
                <a:lnTo>
                  <a:pt x="57912" y="86867"/>
                </a:lnTo>
                <a:lnTo>
                  <a:pt x="86868" y="86867"/>
                </a:lnTo>
                <a:lnTo>
                  <a:pt x="79629" y="72389"/>
                </a:lnTo>
                <a:close/>
              </a:path>
              <a:path w="86995" h="295910">
                <a:moveTo>
                  <a:pt x="57912" y="130301"/>
                </a:moveTo>
                <a:lnTo>
                  <a:pt x="28956" y="130301"/>
                </a:lnTo>
                <a:lnTo>
                  <a:pt x="28956" y="159258"/>
                </a:lnTo>
                <a:lnTo>
                  <a:pt x="57912" y="159258"/>
                </a:lnTo>
                <a:lnTo>
                  <a:pt x="57912" y="130301"/>
                </a:lnTo>
                <a:close/>
              </a:path>
              <a:path w="86995" h="295910">
                <a:moveTo>
                  <a:pt x="28956" y="208787"/>
                </a:moveTo>
                <a:lnTo>
                  <a:pt x="0" y="208787"/>
                </a:lnTo>
                <a:lnTo>
                  <a:pt x="43434" y="295656"/>
                </a:lnTo>
                <a:lnTo>
                  <a:pt x="82676" y="217170"/>
                </a:lnTo>
                <a:lnTo>
                  <a:pt x="28956" y="217170"/>
                </a:lnTo>
                <a:lnTo>
                  <a:pt x="28956" y="208787"/>
                </a:lnTo>
                <a:close/>
              </a:path>
              <a:path w="86995" h="295910">
                <a:moveTo>
                  <a:pt x="57912" y="188213"/>
                </a:moveTo>
                <a:lnTo>
                  <a:pt x="28956" y="188213"/>
                </a:lnTo>
                <a:lnTo>
                  <a:pt x="28956" y="217170"/>
                </a:lnTo>
                <a:lnTo>
                  <a:pt x="57912" y="217170"/>
                </a:lnTo>
                <a:lnTo>
                  <a:pt x="57912" y="188213"/>
                </a:lnTo>
                <a:close/>
              </a:path>
              <a:path w="86995" h="295910">
                <a:moveTo>
                  <a:pt x="86868" y="208787"/>
                </a:moveTo>
                <a:lnTo>
                  <a:pt x="57912" y="208787"/>
                </a:lnTo>
                <a:lnTo>
                  <a:pt x="57912" y="217170"/>
                </a:lnTo>
                <a:lnTo>
                  <a:pt x="82676" y="217170"/>
                </a:lnTo>
                <a:lnTo>
                  <a:pt x="86868" y="208787"/>
                </a:lnTo>
                <a:close/>
              </a:path>
            </a:pathLst>
          </a:custGeom>
          <a:solidFill>
            <a:srgbClr val="000000"/>
          </a:solidFill>
        </p:spPr>
        <p:txBody>
          <a:bodyPr wrap="square" lIns="0" tIns="0" rIns="0" bIns="0" rtlCol="0"/>
          <a:lstStyle/>
          <a:p>
            <a:endParaRPr sz="1351"/>
          </a:p>
        </p:txBody>
      </p:sp>
      <p:sp>
        <p:nvSpPr>
          <p:cNvPr id="49" name="object 49"/>
          <p:cNvSpPr txBox="1"/>
          <p:nvPr/>
        </p:nvSpPr>
        <p:spPr>
          <a:xfrm>
            <a:off x="6469260" y="4667015"/>
            <a:ext cx="2057638" cy="1017123"/>
          </a:xfrm>
          <a:prstGeom prst="rect">
            <a:avLst/>
          </a:prstGeom>
          <a:solidFill>
            <a:srgbClr val="FFFFFF"/>
          </a:solidFill>
          <a:ln w="9144">
            <a:solidFill>
              <a:srgbClr val="FF0000"/>
            </a:solidFill>
          </a:ln>
        </p:spPr>
        <p:txBody>
          <a:bodyPr vert="horz" wrap="square" lIns="0" tIns="16686" rIns="0" bIns="0" rtlCol="0">
            <a:spAutoFit/>
          </a:bodyPr>
          <a:lstStyle/>
          <a:p>
            <a:pPr marL="803337">
              <a:lnSpc>
                <a:spcPts val="1205"/>
              </a:lnSpc>
              <a:spcBef>
                <a:spcPts val="131"/>
              </a:spcBef>
            </a:pPr>
            <a:r>
              <a:rPr sz="1051" spc="-4" dirty="0">
                <a:solidFill>
                  <a:srgbClr val="FF0000"/>
                </a:solidFill>
                <a:latin typeface="Arial"/>
                <a:cs typeface="Arial"/>
              </a:rPr>
              <a:t>Budaya</a:t>
            </a:r>
            <a:endParaRPr sz="1051">
              <a:latin typeface="Arial"/>
              <a:cs typeface="Arial"/>
            </a:endParaRPr>
          </a:p>
          <a:p>
            <a:pPr marL="202622" indent="-130632">
              <a:lnSpc>
                <a:spcPts val="1055"/>
              </a:lnSpc>
              <a:buChar char="•"/>
              <a:tabLst>
                <a:tab pos="203099" algn="l"/>
              </a:tabLst>
            </a:pPr>
            <a:r>
              <a:rPr sz="976" spc="-4" dirty="0">
                <a:solidFill>
                  <a:srgbClr val="FF0000"/>
                </a:solidFill>
                <a:latin typeface="Arial"/>
                <a:cs typeface="Arial"/>
              </a:rPr>
              <a:t>Sikap dan</a:t>
            </a:r>
            <a:r>
              <a:rPr sz="976" spc="4" dirty="0">
                <a:solidFill>
                  <a:srgbClr val="FF0000"/>
                </a:solidFill>
                <a:latin typeface="Arial"/>
                <a:cs typeface="Arial"/>
              </a:rPr>
              <a:t> </a:t>
            </a:r>
            <a:r>
              <a:rPr sz="976" spc="-4" dirty="0">
                <a:solidFill>
                  <a:srgbClr val="FF0000"/>
                </a:solidFill>
                <a:latin typeface="Arial"/>
                <a:cs typeface="Arial"/>
              </a:rPr>
              <a:t>nilai</a:t>
            </a:r>
            <a:endParaRPr sz="976">
              <a:latin typeface="Arial"/>
              <a:cs typeface="Arial"/>
            </a:endParaRPr>
          </a:p>
          <a:p>
            <a:pPr marL="202622" marR="228367" indent="-130632">
              <a:lnSpc>
                <a:spcPts val="1051"/>
              </a:lnSpc>
              <a:spcBef>
                <a:spcPts val="75"/>
              </a:spcBef>
              <a:buChar char="•"/>
              <a:tabLst>
                <a:tab pos="203099" algn="l"/>
              </a:tabLst>
            </a:pPr>
            <a:r>
              <a:rPr sz="976" spc="-8" dirty="0">
                <a:solidFill>
                  <a:srgbClr val="FF0000"/>
                </a:solidFill>
                <a:latin typeface="Arial"/>
                <a:cs typeface="Arial"/>
              </a:rPr>
              <a:t>Keterbukaan terhadap  </a:t>
            </a:r>
            <a:r>
              <a:rPr sz="976" spc="-4" dirty="0">
                <a:solidFill>
                  <a:srgbClr val="FF0000"/>
                </a:solidFill>
                <a:latin typeface="Arial"/>
                <a:cs typeface="Arial"/>
              </a:rPr>
              <a:t>pembelajaran dan</a:t>
            </a:r>
            <a:r>
              <a:rPr sz="976" spc="19" dirty="0">
                <a:solidFill>
                  <a:srgbClr val="FF0000"/>
                </a:solidFill>
                <a:latin typeface="Arial"/>
                <a:cs typeface="Arial"/>
              </a:rPr>
              <a:t> </a:t>
            </a:r>
            <a:r>
              <a:rPr sz="976" spc="-4" dirty="0">
                <a:solidFill>
                  <a:srgbClr val="FF0000"/>
                </a:solidFill>
                <a:latin typeface="Arial"/>
                <a:cs typeface="Arial"/>
              </a:rPr>
              <a:t>perubahan</a:t>
            </a:r>
            <a:endParaRPr sz="976">
              <a:latin typeface="Arial"/>
              <a:cs typeface="Arial"/>
            </a:endParaRPr>
          </a:p>
          <a:p>
            <a:pPr marL="202622" marR="348987" indent="-130632">
              <a:lnSpc>
                <a:spcPts val="1051"/>
              </a:lnSpc>
              <a:spcBef>
                <a:spcPts val="8"/>
              </a:spcBef>
              <a:buChar char="•"/>
              <a:tabLst>
                <a:tab pos="203099" algn="l"/>
              </a:tabLst>
            </a:pPr>
            <a:r>
              <a:rPr sz="976" spc="-8" dirty="0">
                <a:solidFill>
                  <a:srgbClr val="FF0000"/>
                </a:solidFill>
                <a:latin typeface="Arial"/>
                <a:cs typeface="Arial"/>
              </a:rPr>
              <a:t>Kecenderungan terhadap  </a:t>
            </a:r>
            <a:r>
              <a:rPr sz="976" spc="-4" dirty="0">
                <a:solidFill>
                  <a:srgbClr val="FF0000"/>
                </a:solidFill>
                <a:latin typeface="Arial"/>
                <a:cs typeface="Arial"/>
              </a:rPr>
              <a:t>Inovasi dan</a:t>
            </a:r>
            <a:r>
              <a:rPr sz="976" spc="-15" dirty="0">
                <a:solidFill>
                  <a:srgbClr val="FF0000"/>
                </a:solidFill>
                <a:latin typeface="Arial"/>
                <a:cs typeface="Arial"/>
              </a:rPr>
              <a:t> </a:t>
            </a:r>
            <a:r>
              <a:rPr sz="976" spc="-4" dirty="0">
                <a:solidFill>
                  <a:srgbClr val="FF0000"/>
                </a:solidFill>
                <a:latin typeface="Arial"/>
                <a:cs typeface="Arial"/>
              </a:rPr>
              <a:t>kewirausahaan</a:t>
            </a:r>
            <a:endParaRPr sz="976">
              <a:latin typeface="Arial"/>
              <a:cs typeface="Arial"/>
            </a:endParaRPr>
          </a:p>
          <a:p>
            <a:pPr marL="202622" indent="-130632">
              <a:lnSpc>
                <a:spcPts val="1044"/>
              </a:lnSpc>
              <a:buChar char="•"/>
              <a:tabLst>
                <a:tab pos="203099" algn="l"/>
              </a:tabLst>
            </a:pPr>
            <a:r>
              <a:rPr sz="976" spc="-4" dirty="0">
                <a:solidFill>
                  <a:srgbClr val="FF0000"/>
                </a:solidFill>
                <a:latin typeface="Arial"/>
                <a:cs typeface="Arial"/>
              </a:rPr>
              <a:t>Mobilitas dan</a:t>
            </a:r>
            <a:r>
              <a:rPr sz="976" spc="26" dirty="0">
                <a:solidFill>
                  <a:srgbClr val="FF0000"/>
                </a:solidFill>
                <a:latin typeface="Arial"/>
                <a:cs typeface="Arial"/>
              </a:rPr>
              <a:t> </a:t>
            </a:r>
            <a:r>
              <a:rPr sz="976" spc="-4" dirty="0">
                <a:solidFill>
                  <a:srgbClr val="FF0000"/>
                </a:solidFill>
                <a:latin typeface="Arial"/>
                <a:cs typeface="Arial"/>
              </a:rPr>
              <a:t>interaksi</a:t>
            </a:r>
            <a:endParaRPr sz="976">
              <a:latin typeface="Arial"/>
              <a:cs typeface="Arial"/>
            </a:endParaRPr>
          </a:p>
        </p:txBody>
      </p:sp>
      <p:sp>
        <p:nvSpPr>
          <p:cNvPr id="50" name="object 50"/>
          <p:cNvSpPr txBox="1"/>
          <p:nvPr/>
        </p:nvSpPr>
        <p:spPr>
          <a:xfrm>
            <a:off x="521752" y="4667015"/>
            <a:ext cx="2059545" cy="1000274"/>
          </a:xfrm>
          <a:prstGeom prst="rect">
            <a:avLst/>
          </a:prstGeom>
          <a:solidFill>
            <a:srgbClr val="FFFFFF"/>
          </a:solidFill>
          <a:ln w="9144">
            <a:solidFill>
              <a:srgbClr val="000000"/>
            </a:solidFill>
          </a:ln>
        </p:spPr>
        <p:txBody>
          <a:bodyPr vert="horz" wrap="square" lIns="0" tIns="0" rIns="0" bIns="0" rtlCol="0">
            <a:spAutoFit/>
          </a:bodyPr>
          <a:lstStyle/>
          <a:p>
            <a:pPr marL="458164">
              <a:lnSpc>
                <a:spcPts val="1089"/>
              </a:lnSpc>
            </a:pPr>
            <a:r>
              <a:rPr sz="1051" dirty="0">
                <a:latin typeface="Arial"/>
                <a:cs typeface="Arial"/>
              </a:rPr>
              <a:t>Kebijakan</a:t>
            </a:r>
            <a:r>
              <a:rPr sz="1051" spc="-30" dirty="0">
                <a:latin typeface="Arial"/>
                <a:cs typeface="Arial"/>
              </a:rPr>
              <a:t> </a:t>
            </a:r>
            <a:r>
              <a:rPr sz="1051" dirty="0">
                <a:latin typeface="Arial"/>
                <a:cs typeface="Arial"/>
              </a:rPr>
              <a:t>Ekonomi</a:t>
            </a:r>
            <a:endParaRPr sz="1051">
              <a:latin typeface="Arial"/>
              <a:cs typeface="Arial"/>
            </a:endParaRPr>
          </a:p>
          <a:p>
            <a:pPr marL="201669" indent="-130155">
              <a:lnSpc>
                <a:spcPts val="1134"/>
              </a:lnSpc>
              <a:buChar char="•"/>
              <a:tabLst>
                <a:tab pos="202145" algn="l"/>
              </a:tabLst>
            </a:pPr>
            <a:r>
              <a:rPr sz="1051" dirty="0">
                <a:latin typeface="Arial"/>
                <a:cs typeface="Arial"/>
              </a:rPr>
              <a:t>Kebijakan ekonomi</a:t>
            </a:r>
            <a:r>
              <a:rPr sz="1051" spc="-56" dirty="0">
                <a:latin typeface="Arial"/>
                <a:cs typeface="Arial"/>
              </a:rPr>
              <a:t> </a:t>
            </a:r>
            <a:r>
              <a:rPr sz="1051" dirty="0">
                <a:latin typeface="Arial"/>
                <a:cs typeface="Arial"/>
              </a:rPr>
              <a:t>makro</a:t>
            </a:r>
            <a:endParaRPr sz="1051">
              <a:latin typeface="Arial"/>
              <a:cs typeface="Arial"/>
            </a:endParaRPr>
          </a:p>
          <a:p>
            <a:pPr marL="201669" indent="-130155">
              <a:lnSpc>
                <a:spcPts val="1134"/>
              </a:lnSpc>
              <a:buChar char="•"/>
              <a:tabLst>
                <a:tab pos="202145" algn="l"/>
              </a:tabLst>
            </a:pPr>
            <a:r>
              <a:rPr sz="1051" dirty="0">
                <a:latin typeface="Arial"/>
                <a:cs typeface="Arial"/>
              </a:rPr>
              <a:t>Kebijakan</a:t>
            </a:r>
            <a:r>
              <a:rPr sz="1051" spc="-26" dirty="0">
                <a:latin typeface="Arial"/>
                <a:cs typeface="Arial"/>
              </a:rPr>
              <a:t> </a:t>
            </a:r>
            <a:r>
              <a:rPr sz="1051" dirty="0">
                <a:latin typeface="Arial"/>
                <a:cs typeface="Arial"/>
              </a:rPr>
              <a:t>moneter</a:t>
            </a:r>
            <a:endParaRPr sz="1051">
              <a:latin typeface="Arial"/>
              <a:cs typeface="Arial"/>
            </a:endParaRPr>
          </a:p>
          <a:p>
            <a:pPr marL="201669" indent="-130155">
              <a:lnSpc>
                <a:spcPts val="1134"/>
              </a:lnSpc>
              <a:buChar char="•"/>
              <a:tabLst>
                <a:tab pos="202145" algn="l"/>
              </a:tabLst>
            </a:pPr>
            <a:r>
              <a:rPr sz="1051" dirty="0">
                <a:latin typeface="Arial"/>
                <a:cs typeface="Arial"/>
              </a:rPr>
              <a:t>Kebijakan</a:t>
            </a:r>
            <a:r>
              <a:rPr sz="1051" spc="-83" dirty="0">
                <a:latin typeface="Arial"/>
                <a:cs typeface="Arial"/>
              </a:rPr>
              <a:t> </a:t>
            </a:r>
            <a:r>
              <a:rPr sz="1051" dirty="0">
                <a:latin typeface="Arial"/>
                <a:cs typeface="Arial"/>
              </a:rPr>
              <a:t>fiskal</a:t>
            </a:r>
            <a:endParaRPr sz="1051">
              <a:latin typeface="Arial"/>
              <a:cs typeface="Arial"/>
            </a:endParaRPr>
          </a:p>
          <a:p>
            <a:pPr marL="201669" indent="-130155">
              <a:lnSpc>
                <a:spcPts val="1134"/>
              </a:lnSpc>
              <a:buChar char="•"/>
              <a:tabLst>
                <a:tab pos="202145" algn="l"/>
              </a:tabLst>
            </a:pPr>
            <a:r>
              <a:rPr sz="1051" dirty="0">
                <a:latin typeface="Arial"/>
                <a:cs typeface="Arial"/>
              </a:rPr>
              <a:t>Kebijakan</a:t>
            </a:r>
            <a:r>
              <a:rPr sz="1051" spc="-83" dirty="0">
                <a:latin typeface="Arial"/>
                <a:cs typeface="Arial"/>
              </a:rPr>
              <a:t> </a:t>
            </a:r>
            <a:r>
              <a:rPr sz="1051" dirty="0">
                <a:latin typeface="Arial"/>
                <a:cs typeface="Arial"/>
              </a:rPr>
              <a:t>pajak</a:t>
            </a:r>
            <a:endParaRPr sz="1051">
              <a:latin typeface="Arial"/>
              <a:cs typeface="Arial"/>
            </a:endParaRPr>
          </a:p>
          <a:p>
            <a:pPr marL="201669" indent="-130155">
              <a:lnSpc>
                <a:spcPts val="1134"/>
              </a:lnSpc>
              <a:buChar char="•"/>
              <a:tabLst>
                <a:tab pos="202145" algn="l"/>
              </a:tabLst>
            </a:pPr>
            <a:r>
              <a:rPr sz="1051" dirty="0">
                <a:latin typeface="Arial"/>
                <a:cs typeface="Arial"/>
              </a:rPr>
              <a:t>Kebijakan</a:t>
            </a:r>
            <a:r>
              <a:rPr sz="1051" spc="-30" dirty="0">
                <a:latin typeface="Arial"/>
                <a:cs typeface="Arial"/>
              </a:rPr>
              <a:t> </a:t>
            </a:r>
            <a:r>
              <a:rPr sz="1051" dirty="0">
                <a:latin typeface="Arial"/>
                <a:cs typeface="Arial"/>
              </a:rPr>
              <a:t>perdagangan</a:t>
            </a:r>
            <a:endParaRPr sz="1051">
              <a:latin typeface="Arial"/>
              <a:cs typeface="Arial"/>
            </a:endParaRPr>
          </a:p>
          <a:p>
            <a:pPr marL="201669" indent="-130155">
              <a:lnSpc>
                <a:spcPts val="1198"/>
              </a:lnSpc>
              <a:buChar char="•"/>
              <a:tabLst>
                <a:tab pos="202145" algn="l"/>
              </a:tabLst>
            </a:pPr>
            <a:r>
              <a:rPr sz="1051" dirty="0">
                <a:latin typeface="Arial"/>
                <a:cs typeface="Arial"/>
              </a:rPr>
              <a:t>Kebijakan</a:t>
            </a:r>
            <a:r>
              <a:rPr sz="1051" spc="-26" dirty="0">
                <a:latin typeface="Arial"/>
                <a:cs typeface="Arial"/>
              </a:rPr>
              <a:t> </a:t>
            </a:r>
            <a:r>
              <a:rPr sz="1051" dirty="0">
                <a:latin typeface="Arial"/>
                <a:cs typeface="Arial"/>
              </a:rPr>
              <a:t>persaingan</a:t>
            </a:r>
            <a:endParaRPr sz="1051">
              <a:latin typeface="Arial"/>
              <a:cs typeface="Arial"/>
            </a:endParaRPr>
          </a:p>
        </p:txBody>
      </p:sp>
      <p:sp>
        <p:nvSpPr>
          <p:cNvPr id="51" name="object 51"/>
          <p:cNvSpPr txBox="1"/>
          <p:nvPr/>
        </p:nvSpPr>
        <p:spPr>
          <a:xfrm>
            <a:off x="2743772" y="5389000"/>
            <a:ext cx="1752044" cy="207938"/>
          </a:xfrm>
          <a:prstGeom prst="rect">
            <a:avLst/>
          </a:prstGeom>
          <a:solidFill>
            <a:srgbClr val="FFFFFF"/>
          </a:solidFill>
          <a:ln w="9144">
            <a:solidFill>
              <a:srgbClr val="000000"/>
            </a:solidFill>
          </a:ln>
        </p:spPr>
        <p:txBody>
          <a:bodyPr vert="horz" wrap="square" lIns="0" tIns="57210" rIns="0" bIns="0" rtlCol="0">
            <a:spAutoFit/>
          </a:bodyPr>
          <a:lstStyle/>
          <a:p>
            <a:pPr marL="103933">
              <a:spcBef>
                <a:spcPts val="450"/>
              </a:spcBef>
            </a:pPr>
            <a:r>
              <a:rPr sz="976" spc="-8" dirty="0">
                <a:latin typeface="Arial"/>
                <a:cs typeface="Arial"/>
              </a:rPr>
              <a:t>Kebijakan Industri </a:t>
            </a:r>
            <a:r>
              <a:rPr sz="976" spc="-4" dirty="0">
                <a:latin typeface="Arial"/>
                <a:cs typeface="Arial"/>
              </a:rPr>
              <a:t>/</a:t>
            </a:r>
            <a:r>
              <a:rPr sz="976" spc="45" dirty="0">
                <a:latin typeface="Arial"/>
                <a:cs typeface="Arial"/>
              </a:rPr>
              <a:t> </a:t>
            </a:r>
            <a:r>
              <a:rPr sz="976" spc="-8" dirty="0">
                <a:latin typeface="Arial"/>
                <a:cs typeface="Arial"/>
              </a:rPr>
              <a:t>Sektoral</a:t>
            </a:r>
            <a:endParaRPr sz="976">
              <a:latin typeface="Arial"/>
              <a:cs typeface="Arial"/>
            </a:endParaRPr>
          </a:p>
        </p:txBody>
      </p:sp>
      <p:sp>
        <p:nvSpPr>
          <p:cNvPr id="52" name="object 52"/>
          <p:cNvSpPr/>
          <p:nvPr/>
        </p:nvSpPr>
        <p:spPr>
          <a:xfrm>
            <a:off x="2735763" y="4710494"/>
            <a:ext cx="1760148" cy="285094"/>
          </a:xfrm>
          <a:custGeom>
            <a:avLst/>
            <a:gdLst/>
            <a:ahLst/>
            <a:cxnLst/>
            <a:rect l="l" t="t" r="r" b="b"/>
            <a:pathLst>
              <a:path w="2344420" h="379729">
                <a:moveTo>
                  <a:pt x="0" y="379476"/>
                </a:moveTo>
                <a:lnTo>
                  <a:pt x="2343912" y="379476"/>
                </a:lnTo>
                <a:lnTo>
                  <a:pt x="2343912" y="0"/>
                </a:lnTo>
                <a:lnTo>
                  <a:pt x="0" y="0"/>
                </a:lnTo>
                <a:lnTo>
                  <a:pt x="0" y="379476"/>
                </a:lnTo>
                <a:close/>
              </a:path>
            </a:pathLst>
          </a:custGeom>
          <a:solidFill>
            <a:srgbClr val="FFFFFF"/>
          </a:solidFill>
        </p:spPr>
        <p:txBody>
          <a:bodyPr wrap="square" lIns="0" tIns="0" rIns="0" bIns="0" rtlCol="0"/>
          <a:lstStyle/>
          <a:p>
            <a:endParaRPr sz="1351"/>
          </a:p>
        </p:txBody>
      </p:sp>
      <p:sp>
        <p:nvSpPr>
          <p:cNvPr id="53" name="object 53"/>
          <p:cNvSpPr/>
          <p:nvPr/>
        </p:nvSpPr>
        <p:spPr>
          <a:xfrm>
            <a:off x="2735763" y="4710494"/>
            <a:ext cx="1760148" cy="285094"/>
          </a:xfrm>
          <a:custGeom>
            <a:avLst/>
            <a:gdLst/>
            <a:ahLst/>
            <a:cxnLst/>
            <a:rect l="l" t="t" r="r" b="b"/>
            <a:pathLst>
              <a:path w="2344420" h="379729">
                <a:moveTo>
                  <a:pt x="0" y="379476"/>
                </a:moveTo>
                <a:lnTo>
                  <a:pt x="2343912" y="379476"/>
                </a:lnTo>
                <a:lnTo>
                  <a:pt x="2343912" y="0"/>
                </a:lnTo>
                <a:lnTo>
                  <a:pt x="0" y="0"/>
                </a:lnTo>
                <a:lnTo>
                  <a:pt x="0" y="379476"/>
                </a:lnTo>
                <a:close/>
              </a:path>
            </a:pathLst>
          </a:custGeom>
          <a:ln w="9143">
            <a:solidFill>
              <a:srgbClr val="000000"/>
            </a:solidFill>
          </a:ln>
        </p:spPr>
        <p:txBody>
          <a:bodyPr wrap="square" lIns="0" tIns="0" rIns="0" bIns="0" rtlCol="0"/>
          <a:lstStyle/>
          <a:p>
            <a:endParaRPr sz="1351"/>
          </a:p>
        </p:txBody>
      </p:sp>
      <p:sp>
        <p:nvSpPr>
          <p:cNvPr id="54" name="object 54"/>
          <p:cNvSpPr txBox="1"/>
          <p:nvPr/>
        </p:nvSpPr>
        <p:spPr>
          <a:xfrm>
            <a:off x="306071" y="1619461"/>
            <a:ext cx="1694834" cy="272903"/>
          </a:xfrm>
          <a:prstGeom prst="rect">
            <a:avLst/>
          </a:prstGeom>
          <a:solidFill>
            <a:srgbClr val="0000CC"/>
          </a:solidFill>
          <a:ln w="19812">
            <a:solidFill>
              <a:srgbClr val="000000"/>
            </a:solidFill>
          </a:ln>
        </p:spPr>
        <p:txBody>
          <a:bodyPr vert="horz" wrap="square" lIns="0" tIns="98687" rIns="0" bIns="0" rtlCol="0">
            <a:spAutoFit/>
          </a:bodyPr>
          <a:lstStyle/>
          <a:p>
            <a:pPr marL="376639">
              <a:spcBef>
                <a:spcPts val="777"/>
              </a:spcBef>
            </a:pPr>
            <a:r>
              <a:rPr sz="1126" b="1" spc="-4" dirty="0">
                <a:solidFill>
                  <a:srgbClr val="FFFFFF"/>
                </a:solidFill>
                <a:latin typeface="Arial"/>
                <a:cs typeface="Arial"/>
              </a:rPr>
              <a:t>Sistem</a:t>
            </a:r>
            <a:r>
              <a:rPr sz="1126" b="1" spc="-15" dirty="0">
                <a:solidFill>
                  <a:srgbClr val="FFFFFF"/>
                </a:solidFill>
                <a:latin typeface="Arial"/>
                <a:cs typeface="Arial"/>
              </a:rPr>
              <a:t> </a:t>
            </a:r>
            <a:r>
              <a:rPr sz="1126" b="1" spc="-4" dirty="0">
                <a:solidFill>
                  <a:srgbClr val="FFFFFF"/>
                </a:solidFill>
                <a:latin typeface="Arial"/>
                <a:cs typeface="Arial"/>
              </a:rPr>
              <a:t>Politik</a:t>
            </a:r>
            <a:endParaRPr sz="1126">
              <a:latin typeface="Arial"/>
              <a:cs typeface="Arial"/>
            </a:endParaRPr>
          </a:p>
        </p:txBody>
      </p:sp>
      <p:sp>
        <p:nvSpPr>
          <p:cNvPr id="55" name="object 55"/>
          <p:cNvSpPr txBox="1"/>
          <p:nvPr/>
        </p:nvSpPr>
        <p:spPr>
          <a:xfrm>
            <a:off x="434792" y="1941551"/>
            <a:ext cx="1435007" cy="410369"/>
          </a:xfrm>
          <a:prstGeom prst="rect">
            <a:avLst/>
          </a:prstGeom>
          <a:solidFill>
            <a:srgbClr val="FFFFFF"/>
          </a:solidFill>
          <a:ln w="9144">
            <a:solidFill>
              <a:srgbClr val="000000"/>
            </a:solidFill>
          </a:ln>
        </p:spPr>
        <p:txBody>
          <a:bodyPr vert="horz" wrap="square" lIns="0" tIns="0" rIns="0" bIns="0" rtlCol="0">
            <a:spAutoFit/>
          </a:bodyPr>
          <a:lstStyle/>
          <a:p>
            <a:pPr marL="160667">
              <a:lnSpc>
                <a:spcPts val="912"/>
              </a:lnSpc>
            </a:pPr>
            <a:r>
              <a:rPr sz="1051" dirty="0">
                <a:latin typeface="Arial"/>
                <a:cs typeface="Arial"/>
              </a:rPr>
              <a:t>PP </a:t>
            </a:r>
            <a:r>
              <a:rPr sz="1051" spc="-4" dirty="0">
                <a:latin typeface="Arial"/>
                <a:cs typeface="Arial"/>
              </a:rPr>
              <a:t>RI No.</a:t>
            </a:r>
            <a:r>
              <a:rPr sz="1051" spc="-49" dirty="0">
                <a:latin typeface="Arial"/>
                <a:cs typeface="Arial"/>
              </a:rPr>
              <a:t> </a:t>
            </a:r>
            <a:r>
              <a:rPr sz="1051" dirty="0">
                <a:latin typeface="Arial"/>
                <a:cs typeface="Arial"/>
              </a:rPr>
              <a:t>51tahun</a:t>
            </a:r>
            <a:endParaRPr sz="1051">
              <a:latin typeface="Arial"/>
              <a:cs typeface="Arial"/>
            </a:endParaRPr>
          </a:p>
          <a:p>
            <a:pPr marL="314184" marR="308939" algn="ctr">
              <a:lnSpc>
                <a:spcPts val="1134"/>
              </a:lnSpc>
              <a:spcBef>
                <a:spcPts val="79"/>
              </a:spcBef>
            </a:pPr>
            <a:r>
              <a:rPr sz="1051" dirty="0">
                <a:latin typeface="Arial"/>
                <a:cs typeface="Arial"/>
              </a:rPr>
              <a:t>2002</a:t>
            </a:r>
            <a:r>
              <a:rPr sz="1051" spc="-94" dirty="0">
                <a:latin typeface="Arial"/>
                <a:cs typeface="Arial"/>
              </a:rPr>
              <a:t> </a:t>
            </a:r>
            <a:r>
              <a:rPr sz="1051" spc="-19" dirty="0">
                <a:latin typeface="Arial"/>
                <a:cs typeface="Arial"/>
              </a:rPr>
              <a:t>Tentang </a:t>
            </a:r>
            <a:r>
              <a:rPr sz="1051" dirty="0">
                <a:latin typeface="Arial"/>
                <a:cs typeface="Arial"/>
              </a:rPr>
              <a:t> Perkapalan</a:t>
            </a:r>
            <a:endParaRPr sz="1051">
              <a:latin typeface="Arial"/>
              <a:cs typeface="Arial"/>
            </a:endParaRPr>
          </a:p>
        </p:txBody>
      </p:sp>
      <p:sp>
        <p:nvSpPr>
          <p:cNvPr id="56" name="object 56"/>
          <p:cNvSpPr txBox="1"/>
          <p:nvPr/>
        </p:nvSpPr>
        <p:spPr>
          <a:xfrm>
            <a:off x="434792" y="2407236"/>
            <a:ext cx="1435007" cy="234884"/>
          </a:xfrm>
          <a:prstGeom prst="rect">
            <a:avLst/>
          </a:prstGeom>
          <a:solidFill>
            <a:srgbClr val="FFFFFF"/>
          </a:solidFill>
          <a:ln w="9144">
            <a:solidFill>
              <a:srgbClr val="000000"/>
            </a:solidFill>
          </a:ln>
        </p:spPr>
        <p:txBody>
          <a:bodyPr vert="horz" wrap="square" lIns="0" tIns="72465" rIns="0" bIns="0" rtlCol="0">
            <a:spAutoFit/>
          </a:bodyPr>
          <a:lstStyle/>
          <a:p>
            <a:pPr marL="394279">
              <a:spcBef>
                <a:spcPts val="571"/>
              </a:spcBef>
            </a:pPr>
            <a:r>
              <a:rPr sz="1051" i="1" spc="-4" dirty="0">
                <a:latin typeface="Arial"/>
                <a:cs typeface="Arial"/>
              </a:rPr>
              <a:t>Kemenhub</a:t>
            </a:r>
            <a:endParaRPr sz="1051">
              <a:latin typeface="Arial"/>
              <a:cs typeface="Arial"/>
            </a:endParaRPr>
          </a:p>
        </p:txBody>
      </p:sp>
      <p:sp>
        <p:nvSpPr>
          <p:cNvPr id="57" name="object 57"/>
          <p:cNvSpPr txBox="1"/>
          <p:nvPr/>
        </p:nvSpPr>
        <p:spPr>
          <a:xfrm>
            <a:off x="434792" y="2801982"/>
            <a:ext cx="1435007" cy="234403"/>
          </a:xfrm>
          <a:prstGeom prst="rect">
            <a:avLst/>
          </a:prstGeom>
          <a:solidFill>
            <a:srgbClr val="FFFFFF"/>
          </a:solidFill>
          <a:ln w="9144">
            <a:solidFill>
              <a:srgbClr val="000000"/>
            </a:solidFill>
          </a:ln>
        </p:spPr>
        <p:txBody>
          <a:bodyPr vert="horz" wrap="square" lIns="0" tIns="71989" rIns="0" bIns="0" rtlCol="0">
            <a:spAutoFit/>
          </a:bodyPr>
          <a:lstStyle/>
          <a:p>
            <a:pPr algn="ctr">
              <a:spcBef>
                <a:spcPts val="567"/>
              </a:spcBef>
            </a:pPr>
            <a:r>
              <a:rPr sz="1051" spc="-4" dirty="0">
                <a:latin typeface="Arial"/>
                <a:cs typeface="Arial"/>
              </a:rPr>
              <a:t>KKP</a:t>
            </a:r>
            <a:endParaRPr sz="1051">
              <a:latin typeface="Arial"/>
              <a:cs typeface="Arial"/>
            </a:endParaRPr>
          </a:p>
        </p:txBody>
      </p:sp>
      <p:sp>
        <p:nvSpPr>
          <p:cNvPr id="58" name="object 58"/>
          <p:cNvSpPr/>
          <p:nvPr/>
        </p:nvSpPr>
        <p:spPr>
          <a:xfrm>
            <a:off x="2743772" y="5045743"/>
            <a:ext cx="1752044" cy="282711"/>
          </a:xfrm>
          <a:custGeom>
            <a:avLst/>
            <a:gdLst/>
            <a:ahLst/>
            <a:cxnLst/>
            <a:rect l="l" t="t" r="r" b="b"/>
            <a:pathLst>
              <a:path w="2333625" h="376554">
                <a:moveTo>
                  <a:pt x="0" y="376428"/>
                </a:moveTo>
                <a:lnTo>
                  <a:pt x="2333244" y="376428"/>
                </a:lnTo>
                <a:lnTo>
                  <a:pt x="2333244" y="0"/>
                </a:lnTo>
                <a:lnTo>
                  <a:pt x="0" y="0"/>
                </a:lnTo>
                <a:lnTo>
                  <a:pt x="0" y="376428"/>
                </a:lnTo>
                <a:close/>
              </a:path>
            </a:pathLst>
          </a:custGeom>
          <a:solidFill>
            <a:srgbClr val="FFFFFF"/>
          </a:solidFill>
        </p:spPr>
        <p:txBody>
          <a:bodyPr wrap="square" lIns="0" tIns="0" rIns="0" bIns="0" rtlCol="0"/>
          <a:lstStyle/>
          <a:p>
            <a:endParaRPr sz="1351"/>
          </a:p>
        </p:txBody>
      </p:sp>
      <p:sp>
        <p:nvSpPr>
          <p:cNvPr id="59" name="object 59"/>
          <p:cNvSpPr/>
          <p:nvPr/>
        </p:nvSpPr>
        <p:spPr>
          <a:xfrm>
            <a:off x="2743772" y="5045743"/>
            <a:ext cx="1752044" cy="282711"/>
          </a:xfrm>
          <a:custGeom>
            <a:avLst/>
            <a:gdLst/>
            <a:ahLst/>
            <a:cxnLst/>
            <a:rect l="l" t="t" r="r" b="b"/>
            <a:pathLst>
              <a:path w="2333625" h="376554">
                <a:moveTo>
                  <a:pt x="0" y="376428"/>
                </a:moveTo>
                <a:lnTo>
                  <a:pt x="2333244" y="376428"/>
                </a:lnTo>
                <a:lnTo>
                  <a:pt x="2333244" y="0"/>
                </a:lnTo>
                <a:lnTo>
                  <a:pt x="0" y="0"/>
                </a:lnTo>
                <a:lnTo>
                  <a:pt x="0" y="376428"/>
                </a:lnTo>
                <a:close/>
              </a:path>
            </a:pathLst>
          </a:custGeom>
          <a:ln w="9143">
            <a:solidFill>
              <a:srgbClr val="000000"/>
            </a:solidFill>
          </a:ln>
        </p:spPr>
        <p:txBody>
          <a:bodyPr wrap="square" lIns="0" tIns="0" rIns="0" bIns="0" rtlCol="0"/>
          <a:lstStyle/>
          <a:p>
            <a:endParaRPr sz="1351"/>
          </a:p>
        </p:txBody>
      </p:sp>
      <p:sp>
        <p:nvSpPr>
          <p:cNvPr id="60" name="object 60"/>
          <p:cNvSpPr txBox="1"/>
          <p:nvPr/>
        </p:nvSpPr>
        <p:spPr>
          <a:xfrm>
            <a:off x="385020" y="4088626"/>
            <a:ext cx="8282996" cy="1254062"/>
          </a:xfrm>
          <a:prstGeom prst="rect">
            <a:avLst/>
          </a:prstGeom>
          <a:ln w="19811">
            <a:solidFill>
              <a:srgbClr val="000000"/>
            </a:solidFill>
          </a:ln>
        </p:spPr>
        <p:txBody>
          <a:bodyPr vert="horz" wrap="square" lIns="0" tIns="30989" rIns="0" bIns="0" rtlCol="0">
            <a:spAutoFit/>
          </a:bodyPr>
          <a:lstStyle/>
          <a:p>
            <a:pPr algn="ctr">
              <a:spcBef>
                <a:spcPts val="244"/>
              </a:spcBef>
            </a:pPr>
            <a:r>
              <a:rPr sz="1351" b="1" i="1" spc="-4" dirty="0">
                <a:latin typeface="Arial"/>
                <a:cs typeface="Arial"/>
              </a:rPr>
              <a:t>Framework</a:t>
            </a:r>
            <a:r>
              <a:rPr sz="1351" b="1" i="1" dirty="0">
                <a:latin typeface="Arial"/>
                <a:cs typeface="Arial"/>
              </a:rPr>
              <a:t> Conditions</a:t>
            </a:r>
            <a:endParaRPr sz="1351">
              <a:latin typeface="Arial"/>
              <a:cs typeface="Arial"/>
            </a:endParaRPr>
          </a:p>
          <a:p>
            <a:pPr algn="ctr">
              <a:spcBef>
                <a:spcPts val="4"/>
              </a:spcBef>
            </a:pPr>
            <a:r>
              <a:rPr sz="1276" dirty="0">
                <a:latin typeface="Arial"/>
                <a:cs typeface="Arial"/>
              </a:rPr>
              <a:t>Kondisi Umum dan Lingkungan Kebijakan pada </a:t>
            </a:r>
            <a:r>
              <a:rPr sz="1276" spc="-23" dirty="0">
                <a:latin typeface="Arial"/>
                <a:cs typeface="Arial"/>
              </a:rPr>
              <a:t>Tataran </a:t>
            </a:r>
            <a:r>
              <a:rPr sz="1276" dirty="0">
                <a:latin typeface="Arial"/>
                <a:cs typeface="Arial"/>
              </a:rPr>
              <a:t>Internasional, Pemerintah Nasional,</a:t>
            </a:r>
            <a:r>
              <a:rPr sz="1276" spc="11" dirty="0">
                <a:latin typeface="Arial"/>
                <a:cs typeface="Arial"/>
              </a:rPr>
              <a:t> </a:t>
            </a:r>
            <a:r>
              <a:rPr sz="1276" dirty="0">
                <a:latin typeface="Arial"/>
                <a:cs typeface="Arial"/>
              </a:rPr>
              <a:t>Pemerintah</a:t>
            </a:r>
            <a:endParaRPr sz="1276">
              <a:latin typeface="Arial"/>
              <a:cs typeface="Arial"/>
            </a:endParaRPr>
          </a:p>
          <a:p>
            <a:pPr algn="ctr">
              <a:lnSpc>
                <a:spcPct val="100000"/>
              </a:lnSpc>
            </a:pPr>
            <a:r>
              <a:rPr sz="1276" dirty="0">
                <a:latin typeface="Arial"/>
                <a:cs typeface="Arial"/>
              </a:rPr>
              <a:t>Provinsi, dan Pemerintah</a:t>
            </a:r>
            <a:r>
              <a:rPr sz="1276" spc="-19" dirty="0">
                <a:latin typeface="Arial"/>
                <a:cs typeface="Arial"/>
              </a:rPr>
              <a:t> </a:t>
            </a:r>
            <a:r>
              <a:rPr sz="1276" dirty="0">
                <a:latin typeface="Arial"/>
                <a:cs typeface="Arial"/>
              </a:rPr>
              <a:t>Kabupaten/Kota</a:t>
            </a:r>
            <a:endParaRPr sz="1276">
              <a:latin typeface="Arial"/>
              <a:cs typeface="Arial"/>
            </a:endParaRPr>
          </a:p>
          <a:p>
            <a:pPr marR="1814541" algn="ctr">
              <a:spcBef>
                <a:spcPts val="417"/>
              </a:spcBef>
            </a:pPr>
            <a:r>
              <a:rPr sz="976" spc="-8" dirty="0">
                <a:latin typeface="Arial"/>
                <a:cs typeface="Arial"/>
              </a:rPr>
              <a:t>Kebijakan</a:t>
            </a:r>
            <a:r>
              <a:rPr sz="976" spc="8" dirty="0">
                <a:latin typeface="Arial"/>
                <a:cs typeface="Arial"/>
              </a:rPr>
              <a:t> </a:t>
            </a:r>
            <a:r>
              <a:rPr sz="976" spc="-8" dirty="0">
                <a:latin typeface="Arial"/>
                <a:cs typeface="Arial"/>
              </a:rPr>
              <a:t>Keuangan</a:t>
            </a:r>
            <a:endParaRPr sz="976">
              <a:latin typeface="Arial"/>
              <a:cs typeface="Arial"/>
            </a:endParaRPr>
          </a:p>
          <a:p>
            <a:pPr>
              <a:spcBef>
                <a:spcPts val="30"/>
              </a:spcBef>
            </a:pPr>
            <a:endParaRPr sz="901">
              <a:latin typeface="Times New Roman"/>
              <a:cs typeface="Times New Roman"/>
            </a:endParaRPr>
          </a:p>
          <a:p>
            <a:pPr marL="2659355" marR="4466746" algn="ctr">
              <a:lnSpc>
                <a:spcPts val="1051"/>
              </a:lnSpc>
            </a:pPr>
            <a:r>
              <a:rPr sz="976" spc="-8" dirty="0">
                <a:latin typeface="Arial"/>
                <a:cs typeface="Arial"/>
              </a:rPr>
              <a:t>Kebijakan Promosi </a:t>
            </a:r>
            <a:r>
              <a:rPr sz="976" spc="-4" dirty="0">
                <a:latin typeface="Arial"/>
                <a:cs typeface="Arial"/>
              </a:rPr>
              <a:t>&amp;  Investasi</a:t>
            </a:r>
            <a:endParaRPr sz="976">
              <a:latin typeface="Arial"/>
              <a:cs typeface="Arial"/>
            </a:endParaRPr>
          </a:p>
        </p:txBody>
      </p:sp>
      <p:sp>
        <p:nvSpPr>
          <p:cNvPr id="61" name="object 61"/>
          <p:cNvSpPr txBox="1"/>
          <p:nvPr/>
        </p:nvSpPr>
        <p:spPr>
          <a:xfrm>
            <a:off x="4572190" y="5048031"/>
            <a:ext cx="1760148" cy="207456"/>
          </a:xfrm>
          <a:prstGeom prst="rect">
            <a:avLst/>
          </a:prstGeom>
          <a:solidFill>
            <a:srgbClr val="FFFFFF"/>
          </a:solidFill>
          <a:ln w="9144">
            <a:solidFill>
              <a:srgbClr val="000000"/>
            </a:solidFill>
          </a:ln>
        </p:spPr>
        <p:txBody>
          <a:bodyPr vert="horz" wrap="square" lIns="0" tIns="56733" rIns="0" bIns="0" rtlCol="0">
            <a:spAutoFit/>
          </a:bodyPr>
          <a:lstStyle/>
          <a:p>
            <a:pPr marL="131108">
              <a:spcBef>
                <a:spcPts val="447"/>
              </a:spcBef>
            </a:pPr>
            <a:r>
              <a:rPr sz="976" spc="-8" dirty="0">
                <a:latin typeface="Arial"/>
                <a:cs typeface="Arial"/>
              </a:rPr>
              <a:t>Infrastruktur Umum </a:t>
            </a:r>
            <a:r>
              <a:rPr sz="976" spc="-4" dirty="0">
                <a:latin typeface="Arial"/>
                <a:cs typeface="Arial"/>
              </a:rPr>
              <a:t>/</a:t>
            </a:r>
            <a:r>
              <a:rPr sz="976" spc="60" dirty="0">
                <a:latin typeface="Arial"/>
                <a:cs typeface="Arial"/>
              </a:rPr>
              <a:t> </a:t>
            </a:r>
            <a:r>
              <a:rPr sz="976" spc="-4" dirty="0">
                <a:latin typeface="Arial"/>
                <a:cs typeface="Arial"/>
              </a:rPr>
              <a:t>Dasar</a:t>
            </a:r>
            <a:endParaRPr sz="976">
              <a:latin typeface="Arial"/>
              <a:cs typeface="Arial"/>
            </a:endParaRPr>
          </a:p>
        </p:txBody>
      </p:sp>
      <p:sp>
        <p:nvSpPr>
          <p:cNvPr id="62" name="object 62"/>
          <p:cNvSpPr/>
          <p:nvPr/>
        </p:nvSpPr>
        <p:spPr>
          <a:xfrm>
            <a:off x="5152295" y="1541083"/>
            <a:ext cx="57210" cy="486282"/>
          </a:xfrm>
          <a:custGeom>
            <a:avLst/>
            <a:gdLst/>
            <a:ahLst/>
            <a:cxnLst/>
            <a:rect l="l" t="t" r="r" b="b"/>
            <a:pathLst>
              <a:path w="76200" h="647700">
                <a:moveTo>
                  <a:pt x="31750" y="571500"/>
                </a:moveTo>
                <a:lnTo>
                  <a:pt x="0" y="571500"/>
                </a:lnTo>
                <a:lnTo>
                  <a:pt x="38100" y="647700"/>
                </a:lnTo>
                <a:lnTo>
                  <a:pt x="69850" y="584200"/>
                </a:lnTo>
                <a:lnTo>
                  <a:pt x="31750" y="584200"/>
                </a:lnTo>
                <a:lnTo>
                  <a:pt x="31750" y="571500"/>
                </a:lnTo>
                <a:close/>
              </a:path>
              <a:path w="76200" h="647700">
                <a:moveTo>
                  <a:pt x="44450" y="63500"/>
                </a:moveTo>
                <a:lnTo>
                  <a:pt x="31750" y="63500"/>
                </a:lnTo>
                <a:lnTo>
                  <a:pt x="31750" y="584200"/>
                </a:lnTo>
                <a:lnTo>
                  <a:pt x="44450" y="584200"/>
                </a:lnTo>
                <a:lnTo>
                  <a:pt x="44450" y="63500"/>
                </a:lnTo>
                <a:close/>
              </a:path>
              <a:path w="76200" h="647700">
                <a:moveTo>
                  <a:pt x="76200" y="571500"/>
                </a:moveTo>
                <a:lnTo>
                  <a:pt x="44450" y="571500"/>
                </a:lnTo>
                <a:lnTo>
                  <a:pt x="44450" y="584200"/>
                </a:lnTo>
                <a:lnTo>
                  <a:pt x="69850" y="584200"/>
                </a:lnTo>
                <a:lnTo>
                  <a:pt x="76200" y="571500"/>
                </a:lnTo>
                <a:close/>
              </a:path>
              <a:path w="76200" h="647700">
                <a:moveTo>
                  <a:pt x="38100" y="0"/>
                </a:moveTo>
                <a:lnTo>
                  <a:pt x="0" y="76200"/>
                </a:lnTo>
                <a:lnTo>
                  <a:pt x="31750" y="76200"/>
                </a:lnTo>
                <a:lnTo>
                  <a:pt x="31750" y="63500"/>
                </a:lnTo>
                <a:lnTo>
                  <a:pt x="69850" y="63500"/>
                </a:lnTo>
                <a:lnTo>
                  <a:pt x="38100" y="0"/>
                </a:lnTo>
                <a:close/>
              </a:path>
              <a:path w="76200" h="64770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63" name="object 63"/>
          <p:cNvSpPr/>
          <p:nvPr/>
        </p:nvSpPr>
        <p:spPr>
          <a:xfrm>
            <a:off x="5152295" y="2790541"/>
            <a:ext cx="57210" cy="479607"/>
          </a:xfrm>
          <a:custGeom>
            <a:avLst/>
            <a:gdLst/>
            <a:ahLst/>
            <a:cxnLst/>
            <a:rect l="l" t="t" r="r" b="b"/>
            <a:pathLst>
              <a:path w="76200" h="638810">
                <a:moveTo>
                  <a:pt x="31750" y="562355"/>
                </a:moveTo>
                <a:lnTo>
                  <a:pt x="0" y="562355"/>
                </a:lnTo>
                <a:lnTo>
                  <a:pt x="38100" y="638555"/>
                </a:lnTo>
                <a:lnTo>
                  <a:pt x="69850" y="575055"/>
                </a:lnTo>
                <a:lnTo>
                  <a:pt x="31750" y="575055"/>
                </a:lnTo>
                <a:lnTo>
                  <a:pt x="31750" y="562355"/>
                </a:lnTo>
                <a:close/>
              </a:path>
              <a:path w="76200" h="638810">
                <a:moveTo>
                  <a:pt x="44450" y="63500"/>
                </a:moveTo>
                <a:lnTo>
                  <a:pt x="31750" y="63500"/>
                </a:lnTo>
                <a:lnTo>
                  <a:pt x="31750" y="575055"/>
                </a:lnTo>
                <a:lnTo>
                  <a:pt x="44450" y="575055"/>
                </a:lnTo>
                <a:lnTo>
                  <a:pt x="44450" y="63500"/>
                </a:lnTo>
                <a:close/>
              </a:path>
              <a:path w="76200" h="638810">
                <a:moveTo>
                  <a:pt x="76200" y="562355"/>
                </a:moveTo>
                <a:lnTo>
                  <a:pt x="44450" y="562355"/>
                </a:lnTo>
                <a:lnTo>
                  <a:pt x="44450" y="575055"/>
                </a:lnTo>
                <a:lnTo>
                  <a:pt x="69850" y="575055"/>
                </a:lnTo>
                <a:lnTo>
                  <a:pt x="76200" y="562355"/>
                </a:lnTo>
                <a:close/>
              </a:path>
              <a:path w="76200" h="638810">
                <a:moveTo>
                  <a:pt x="38100" y="0"/>
                </a:moveTo>
                <a:lnTo>
                  <a:pt x="0" y="76200"/>
                </a:lnTo>
                <a:lnTo>
                  <a:pt x="31750" y="76200"/>
                </a:lnTo>
                <a:lnTo>
                  <a:pt x="31750" y="63500"/>
                </a:lnTo>
                <a:lnTo>
                  <a:pt x="69850" y="63500"/>
                </a:lnTo>
                <a:lnTo>
                  <a:pt x="38100" y="0"/>
                </a:lnTo>
                <a:close/>
              </a:path>
              <a:path w="76200" h="6388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64" name="object 64"/>
          <p:cNvSpPr txBox="1"/>
          <p:nvPr/>
        </p:nvSpPr>
        <p:spPr>
          <a:xfrm>
            <a:off x="4572190" y="4713928"/>
            <a:ext cx="1752044" cy="206975"/>
          </a:xfrm>
          <a:prstGeom prst="rect">
            <a:avLst/>
          </a:prstGeom>
          <a:solidFill>
            <a:srgbClr val="FFFFFF"/>
          </a:solidFill>
          <a:ln w="9144">
            <a:solidFill>
              <a:srgbClr val="FF0000"/>
            </a:solidFill>
          </a:ln>
        </p:spPr>
        <p:txBody>
          <a:bodyPr vert="horz" wrap="square" lIns="0" tIns="56256" rIns="0" bIns="0" rtlCol="0">
            <a:spAutoFit/>
          </a:bodyPr>
          <a:lstStyle/>
          <a:p>
            <a:pPr marL="281287">
              <a:spcBef>
                <a:spcPts val="443"/>
              </a:spcBef>
            </a:pPr>
            <a:r>
              <a:rPr sz="976" spc="-8" dirty="0">
                <a:solidFill>
                  <a:srgbClr val="FF0000"/>
                </a:solidFill>
                <a:latin typeface="Arial"/>
                <a:cs typeface="Arial"/>
              </a:rPr>
              <a:t>Kebijakan</a:t>
            </a:r>
            <a:r>
              <a:rPr sz="976" spc="8" dirty="0">
                <a:solidFill>
                  <a:srgbClr val="FF0000"/>
                </a:solidFill>
                <a:latin typeface="Arial"/>
                <a:cs typeface="Arial"/>
              </a:rPr>
              <a:t> </a:t>
            </a:r>
            <a:r>
              <a:rPr sz="976" spc="-8" dirty="0">
                <a:solidFill>
                  <a:srgbClr val="FF0000"/>
                </a:solidFill>
                <a:latin typeface="Arial"/>
                <a:cs typeface="Arial"/>
              </a:rPr>
              <a:t>Pendidikan</a:t>
            </a:r>
            <a:endParaRPr sz="976">
              <a:latin typeface="Arial"/>
              <a:cs typeface="Arial"/>
            </a:endParaRPr>
          </a:p>
        </p:txBody>
      </p:sp>
      <p:sp>
        <p:nvSpPr>
          <p:cNvPr id="67" name="object 67"/>
          <p:cNvSpPr txBox="1"/>
          <p:nvPr/>
        </p:nvSpPr>
        <p:spPr>
          <a:xfrm>
            <a:off x="493833" y="6230668"/>
            <a:ext cx="8055111" cy="346249"/>
          </a:xfrm>
          <a:prstGeom prst="rect">
            <a:avLst/>
          </a:prstGeom>
        </p:spPr>
        <p:txBody>
          <a:bodyPr vert="horz" wrap="square" lIns="0" tIns="0" rIns="0" bIns="0" rtlCol="0">
            <a:spAutoFit/>
          </a:bodyPr>
          <a:lstStyle/>
          <a:p>
            <a:pPr>
              <a:lnSpc>
                <a:spcPts val="856"/>
              </a:lnSpc>
              <a:tabLst>
                <a:tab pos="7996662" algn="l"/>
              </a:tabLst>
            </a:pPr>
            <a:r>
              <a:rPr sz="901" dirty="0">
                <a:solidFill>
                  <a:srgbClr val="888888"/>
                </a:solidFill>
                <a:latin typeface="Calibri"/>
                <a:cs typeface="Calibri"/>
              </a:rPr>
              <a:t>09/08/2016	9</a:t>
            </a:r>
            <a:endParaRPr sz="901" dirty="0">
              <a:latin typeface="Calibri"/>
              <a:cs typeface="Calibri"/>
            </a:endParaRPr>
          </a:p>
        </p:txBody>
      </p:sp>
      <p:sp>
        <p:nvSpPr>
          <p:cNvPr id="66" name="object 66"/>
          <p:cNvSpPr txBox="1">
            <a:spLocks noGrp="1"/>
          </p:cNvSpPr>
          <p:nvPr>
            <p:ph type="title"/>
          </p:nvPr>
        </p:nvSpPr>
        <p:spPr>
          <a:xfrm>
            <a:off x="2111988" y="446434"/>
            <a:ext cx="5563632" cy="286948"/>
          </a:xfrm>
          <a:prstGeom prst="rect">
            <a:avLst/>
          </a:prstGeom>
        </p:spPr>
        <p:txBody>
          <a:bodyPr vert="horz" wrap="square" lIns="0" tIns="9535" rIns="0" bIns="0" rtlCol="0" anchor="ctr">
            <a:spAutoFit/>
          </a:bodyPr>
          <a:lstStyle/>
          <a:p>
            <a:pPr marL="481049">
              <a:spcBef>
                <a:spcPts val="75"/>
              </a:spcBef>
            </a:pPr>
            <a:r>
              <a:rPr sz="1802" dirty="0">
                <a:solidFill>
                  <a:srgbClr val="FF0000"/>
                </a:solidFill>
              </a:rPr>
              <a:t>SISTEM </a:t>
            </a:r>
            <a:r>
              <a:rPr sz="1802" spc="-26" dirty="0">
                <a:solidFill>
                  <a:srgbClr val="FF0000"/>
                </a:solidFill>
              </a:rPr>
              <a:t>INOVASI </a:t>
            </a:r>
            <a:r>
              <a:rPr sz="1802" dirty="0">
                <a:solidFill>
                  <a:srgbClr val="FF0000"/>
                </a:solidFill>
              </a:rPr>
              <a:t>NASIONAL </a:t>
            </a:r>
            <a:r>
              <a:rPr sz="1802" spc="-23" dirty="0">
                <a:solidFill>
                  <a:srgbClr val="FF0000"/>
                </a:solidFill>
              </a:rPr>
              <a:t>KAPAL </a:t>
            </a:r>
            <a:r>
              <a:rPr sz="1802" dirty="0">
                <a:solidFill>
                  <a:srgbClr val="FF0000"/>
                </a:solidFill>
              </a:rPr>
              <a:t>PENGANGKUT</a:t>
            </a:r>
            <a:r>
              <a:rPr sz="1802" spc="-206" dirty="0">
                <a:solidFill>
                  <a:srgbClr val="FF0000"/>
                </a:solidFill>
              </a:rPr>
              <a:t> </a:t>
            </a:r>
            <a:r>
              <a:rPr sz="1802" dirty="0">
                <a:solidFill>
                  <a:srgbClr val="FF0000"/>
                </a:solidFill>
              </a:rPr>
              <a:t>IKAN</a:t>
            </a:r>
          </a:p>
        </p:txBody>
      </p:sp>
      <p:sp>
        <p:nvSpPr>
          <p:cNvPr id="65" name="object 65"/>
          <p:cNvSpPr txBox="1"/>
          <p:nvPr/>
        </p:nvSpPr>
        <p:spPr>
          <a:xfrm>
            <a:off x="4572190" y="5389000"/>
            <a:ext cx="1760148" cy="214677"/>
          </a:xfrm>
          <a:prstGeom prst="rect">
            <a:avLst/>
          </a:prstGeom>
          <a:solidFill>
            <a:srgbClr val="FFFFFF"/>
          </a:solidFill>
          <a:ln w="9144">
            <a:solidFill>
              <a:srgbClr val="000000"/>
            </a:solidFill>
          </a:ln>
        </p:spPr>
        <p:txBody>
          <a:bodyPr vert="horz" wrap="square" lIns="0" tIns="63884" rIns="0" bIns="0" rtlCol="0">
            <a:spAutoFit/>
          </a:bodyPr>
          <a:lstStyle/>
          <a:p>
            <a:pPr marL="299404">
              <a:spcBef>
                <a:spcPts val="503"/>
              </a:spcBef>
            </a:pPr>
            <a:r>
              <a:rPr sz="976" spc="-4" dirty="0">
                <a:latin typeface="Arial"/>
                <a:cs typeface="Arial"/>
              </a:rPr>
              <a:t>SDA dan</a:t>
            </a:r>
            <a:r>
              <a:rPr sz="976" spc="-53" dirty="0">
                <a:latin typeface="Arial"/>
                <a:cs typeface="Arial"/>
              </a:rPr>
              <a:t> </a:t>
            </a:r>
            <a:r>
              <a:rPr sz="976" spc="-4" dirty="0">
                <a:latin typeface="Arial"/>
                <a:cs typeface="Arial"/>
              </a:rPr>
              <a:t>Lingkungan</a:t>
            </a:r>
            <a:endParaRPr sz="976">
              <a:latin typeface="Arial"/>
              <a:cs typeface="Arial"/>
            </a:endParaRPr>
          </a:p>
        </p:txBody>
      </p:sp>
    </p:spTree>
    <p:extLst>
      <p:ext uri="{BB962C8B-B14F-4D97-AF65-F5344CB8AC3E}">
        <p14:creationId xmlns:p14="http://schemas.microsoft.com/office/powerpoint/2010/main" val="3573400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435435" y="1354007"/>
            <a:ext cx="4370813" cy="588305"/>
          </a:xfrm>
          <a:custGeom>
            <a:avLst/>
            <a:gdLst/>
            <a:ahLst/>
            <a:cxnLst/>
            <a:rect l="l" t="t" r="r" b="b"/>
            <a:pathLst>
              <a:path w="5821680" h="783589">
                <a:moveTo>
                  <a:pt x="0" y="783336"/>
                </a:moveTo>
                <a:lnTo>
                  <a:pt x="5821680" y="783336"/>
                </a:lnTo>
                <a:lnTo>
                  <a:pt x="5821680" y="0"/>
                </a:lnTo>
                <a:lnTo>
                  <a:pt x="0" y="0"/>
                </a:lnTo>
                <a:lnTo>
                  <a:pt x="0" y="783336"/>
                </a:lnTo>
                <a:close/>
              </a:path>
            </a:pathLst>
          </a:custGeom>
          <a:solidFill>
            <a:srgbClr val="4D4D4D"/>
          </a:solidFill>
        </p:spPr>
        <p:txBody>
          <a:bodyPr wrap="square" lIns="0" tIns="0" rIns="0" bIns="0" rtlCol="0"/>
          <a:lstStyle/>
          <a:p>
            <a:endParaRPr sz="1351"/>
          </a:p>
        </p:txBody>
      </p:sp>
      <p:sp>
        <p:nvSpPr>
          <p:cNvPr id="6" name="object 6"/>
          <p:cNvSpPr/>
          <p:nvPr/>
        </p:nvSpPr>
        <p:spPr>
          <a:xfrm>
            <a:off x="3435435" y="1354007"/>
            <a:ext cx="4370813" cy="588305"/>
          </a:xfrm>
          <a:custGeom>
            <a:avLst/>
            <a:gdLst/>
            <a:ahLst/>
            <a:cxnLst/>
            <a:rect l="l" t="t" r="r" b="b"/>
            <a:pathLst>
              <a:path w="5821680" h="783589">
                <a:moveTo>
                  <a:pt x="0" y="783336"/>
                </a:moveTo>
                <a:lnTo>
                  <a:pt x="5821680" y="783336"/>
                </a:lnTo>
                <a:lnTo>
                  <a:pt x="5821680" y="0"/>
                </a:lnTo>
                <a:lnTo>
                  <a:pt x="0" y="0"/>
                </a:lnTo>
                <a:lnTo>
                  <a:pt x="0" y="783336"/>
                </a:lnTo>
                <a:close/>
              </a:path>
            </a:pathLst>
          </a:custGeom>
          <a:ln w="19811">
            <a:solidFill>
              <a:srgbClr val="000000"/>
            </a:solidFill>
          </a:ln>
        </p:spPr>
        <p:txBody>
          <a:bodyPr wrap="square" lIns="0" tIns="0" rIns="0" bIns="0" rtlCol="0"/>
          <a:lstStyle/>
          <a:p>
            <a:endParaRPr sz="1351"/>
          </a:p>
        </p:txBody>
      </p:sp>
      <p:sp>
        <p:nvSpPr>
          <p:cNvPr id="7" name="object 7"/>
          <p:cNvSpPr/>
          <p:nvPr/>
        </p:nvSpPr>
        <p:spPr>
          <a:xfrm>
            <a:off x="2393077" y="3796857"/>
            <a:ext cx="5413458" cy="564468"/>
          </a:xfrm>
          <a:custGeom>
            <a:avLst/>
            <a:gdLst/>
            <a:ahLst/>
            <a:cxnLst/>
            <a:rect l="l" t="t" r="r" b="b"/>
            <a:pathLst>
              <a:path w="7210425" h="751839">
                <a:moveTo>
                  <a:pt x="0" y="751331"/>
                </a:moveTo>
                <a:lnTo>
                  <a:pt x="7210044" y="751331"/>
                </a:lnTo>
                <a:lnTo>
                  <a:pt x="7210044" y="0"/>
                </a:lnTo>
                <a:lnTo>
                  <a:pt x="0" y="0"/>
                </a:lnTo>
                <a:lnTo>
                  <a:pt x="0" y="751331"/>
                </a:lnTo>
                <a:close/>
              </a:path>
            </a:pathLst>
          </a:custGeom>
          <a:solidFill>
            <a:srgbClr val="666633"/>
          </a:solidFill>
        </p:spPr>
        <p:txBody>
          <a:bodyPr wrap="square" lIns="0" tIns="0" rIns="0" bIns="0" rtlCol="0"/>
          <a:lstStyle/>
          <a:p>
            <a:endParaRPr sz="1351"/>
          </a:p>
        </p:txBody>
      </p:sp>
      <p:sp>
        <p:nvSpPr>
          <p:cNvPr id="8" name="object 8"/>
          <p:cNvSpPr/>
          <p:nvPr/>
        </p:nvSpPr>
        <p:spPr>
          <a:xfrm>
            <a:off x="2393077" y="3796857"/>
            <a:ext cx="5413458" cy="564468"/>
          </a:xfrm>
          <a:custGeom>
            <a:avLst/>
            <a:gdLst/>
            <a:ahLst/>
            <a:cxnLst/>
            <a:rect l="l" t="t" r="r" b="b"/>
            <a:pathLst>
              <a:path w="7210425" h="751839">
                <a:moveTo>
                  <a:pt x="0" y="751331"/>
                </a:moveTo>
                <a:lnTo>
                  <a:pt x="7210044" y="751331"/>
                </a:lnTo>
                <a:lnTo>
                  <a:pt x="7210044" y="0"/>
                </a:lnTo>
                <a:lnTo>
                  <a:pt x="0" y="0"/>
                </a:lnTo>
                <a:lnTo>
                  <a:pt x="0" y="751331"/>
                </a:lnTo>
                <a:close/>
              </a:path>
            </a:pathLst>
          </a:custGeom>
          <a:ln w="19812">
            <a:solidFill>
              <a:srgbClr val="000000"/>
            </a:solidFill>
          </a:ln>
        </p:spPr>
        <p:txBody>
          <a:bodyPr wrap="square" lIns="0" tIns="0" rIns="0" bIns="0" rtlCol="0"/>
          <a:lstStyle/>
          <a:p>
            <a:endParaRPr sz="1351"/>
          </a:p>
        </p:txBody>
      </p:sp>
      <p:sp>
        <p:nvSpPr>
          <p:cNvPr id="9" name="object 9"/>
          <p:cNvSpPr/>
          <p:nvPr/>
        </p:nvSpPr>
        <p:spPr>
          <a:xfrm>
            <a:off x="6240994" y="2182403"/>
            <a:ext cx="1565635" cy="1441681"/>
          </a:xfrm>
          <a:custGeom>
            <a:avLst/>
            <a:gdLst/>
            <a:ahLst/>
            <a:cxnLst/>
            <a:rect l="l" t="t" r="r" b="b"/>
            <a:pathLst>
              <a:path w="2085340" h="1920239">
                <a:moveTo>
                  <a:pt x="0" y="1920239"/>
                </a:moveTo>
                <a:lnTo>
                  <a:pt x="2084831" y="1920239"/>
                </a:lnTo>
                <a:lnTo>
                  <a:pt x="2084831" y="0"/>
                </a:lnTo>
                <a:lnTo>
                  <a:pt x="0" y="0"/>
                </a:lnTo>
                <a:lnTo>
                  <a:pt x="0" y="1920239"/>
                </a:lnTo>
                <a:close/>
              </a:path>
            </a:pathLst>
          </a:custGeom>
          <a:solidFill>
            <a:srgbClr val="FF0000"/>
          </a:solidFill>
        </p:spPr>
        <p:txBody>
          <a:bodyPr wrap="square" lIns="0" tIns="0" rIns="0" bIns="0" rtlCol="0"/>
          <a:lstStyle/>
          <a:p>
            <a:endParaRPr sz="1351"/>
          </a:p>
        </p:txBody>
      </p:sp>
      <p:sp>
        <p:nvSpPr>
          <p:cNvPr id="10" name="object 10"/>
          <p:cNvSpPr/>
          <p:nvPr/>
        </p:nvSpPr>
        <p:spPr>
          <a:xfrm>
            <a:off x="6240994" y="2182403"/>
            <a:ext cx="1565635" cy="1441681"/>
          </a:xfrm>
          <a:custGeom>
            <a:avLst/>
            <a:gdLst/>
            <a:ahLst/>
            <a:cxnLst/>
            <a:rect l="l" t="t" r="r" b="b"/>
            <a:pathLst>
              <a:path w="2085340" h="1920239">
                <a:moveTo>
                  <a:pt x="0" y="1920239"/>
                </a:moveTo>
                <a:lnTo>
                  <a:pt x="2084831" y="1920239"/>
                </a:lnTo>
                <a:lnTo>
                  <a:pt x="2084831" y="0"/>
                </a:lnTo>
                <a:lnTo>
                  <a:pt x="0" y="0"/>
                </a:lnTo>
                <a:lnTo>
                  <a:pt x="0" y="1920239"/>
                </a:lnTo>
                <a:close/>
              </a:path>
            </a:pathLst>
          </a:custGeom>
          <a:ln w="19812">
            <a:solidFill>
              <a:srgbClr val="000000"/>
            </a:solidFill>
          </a:ln>
        </p:spPr>
        <p:txBody>
          <a:bodyPr wrap="square" lIns="0" tIns="0" rIns="0" bIns="0" rtlCol="0"/>
          <a:lstStyle/>
          <a:p>
            <a:endParaRPr sz="1351"/>
          </a:p>
        </p:txBody>
      </p:sp>
      <p:sp>
        <p:nvSpPr>
          <p:cNvPr id="11" name="object 11"/>
          <p:cNvSpPr txBox="1"/>
          <p:nvPr/>
        </p:nvSpPr>
        <p:spPr>
          <a:xfrm>
            <a:off x="2393077" y="2182402"/>
            <a:ext cx="1695788" cy="322700"/>
          </a:xfrm>
          <a:prstGeom prst="rect">
            <a:avLst/>
          </a:prstGeom>
          <a:solidFill>
            <a:srgbClr val="6600FF"/>
          </a:solidFill>
          <a:ln w="19811">
            <a:solidFill>
              <a:srgbClr val="000000"/>
            </a:solidFill>
          </a:ln>
        </p:spPr>
        <p:txBody>
          <a:bodyPr vert="horz" wrap="square" lIns="0" tIns="14779" rIns="0" bIns="0" rtlCol="0">
            <a:spAutoFit/>
          </a:bodyPr>
          <a:lstStyle/>
          <a:p>
            <a:pPr marL="663170" marR="137783" indent="-451967">
              <a:lnSpc>
                <a:spcPts val="1216"/>
              </a:lnSpc>
              <a:spcBef>
                <a:spcPts val="116"/>
              </a:spcBef>
            </a:pPr>
            <a:r>
              <a:rPr sz="1126" b="1" spc="-8" dirty="0">
                <a:solidFill>
                  <a:srgbClr val="FFFFFF"/>
                </a:solidFill>
                <a:latin typeface="Calibri"/>
                <a:cs typeface="Calibri"/>
              </a:rPr>
              <a:t>Sistem Pendidikan</a:t>
            </a:r>
            <a:r>
              <a:rPr sz="1126" b="1" spc="-68" dirty="0">
                <a:solidFill>
                  <a:srgbClr val="FFFFFF"/>
                </a:solidFill>
                <a:latin typeface="Calibri"/>
                <a:cs typeface="Calibri"/>
              </a:rPr>
              <a:t> </a:t>
            </a:r>
            <a:r>
              <a:rPr sz="1126" b="1" dirty="0">
                <a:solidFill>
                  <a:srgbClr val="FFFFFF"/>
                </a:solidFill>
                <a:latin typeface="Calibri"/>
                <a:cs typeface="Calibri"/>
              </a:rPr>
              <a:t>dan  Litbang</a:t>
            </a:r>
            <a:endParaRPr sz="1126">
              <a:latin typeface="Calibri"/>
              <a:cs typeface="Calibri"/>
            </a:endParaRPr>
          </a:p>
        </p:txBody>
      </p:sp>
      <p:sp>
        <p:nvSpPr>
          <p:cNvPr id="12" name="object 12"/>
          <p:cNvSpPr txBox="1"/>
          <p:nvPr/>
        </p:nvSpPr>
        <p:spPr>
          <a:xfrm>
            <a:off x="2521799" y="2539963"/>
            <a:ext cx="1435961" cy="282129"/>
          </a:xfrm>
          <a:prstGeom prst="rect">
            <a:avLst/>
          </a:prstGeom>
          <a:solidFill>
            <a:srgbClr val="FFFFFF"/>
          </a:solidFill>
          <a:ln w="9144">
            <a:solidFill>
              <a:srgbClr val="000000"/>
            </a:solidFill>
          </a:ln>
        </p:spPr>
        <p:txBody>
          <a:bodyPr vert="horz" wrap="square" lIns="0" tIns="0" rIns="0" bIns="0" rtlCol="0">
            <a:spAutoFit/>
          </a:bodyPr>
          <a:lstStyle/>
          <a:p>
            <a:pPr marL="954" algn="ctr">
              <a:lnSpc>
                <a:spcPts val="1040"/>
              </a:lnSpc>
            </a:pPr>
            <a:r>
              <a:rPr sz="1051" spc="-8" dirty="0">
                <a:latin typeface="Calibri"/>
                <a:cs typeface="Calibri"/>
              </a:rPr>
              <a:t>Perguruan </a:t>
            </a:r>
            <a:r>
              <a:rPr sz="1051" spc="-4" dirty="0">
                <a:latin typeface="Calibri"/>
                <a:cs typeface="Calibri"/>
              </a:rPr>
              <a:t>Tinggi,</a:t>
            </a:r>
            <a:r>
              <a:rPr sz="1051" spc="19" dirty="0">
                <a:latin typeface="Calibri"/>
                <a:cs typeface="Calibri"/>
              </a:rPr>
              <a:t> </a:t>
            </a:r>
            <a:r>
              <a:rPr sz="1051" dirty="0">
                <a:latin typeface="Calibri"/>
                <a:cs typeface="Calibri"/>
              </a:rPr>
              <a:t>al.:</a:t>
            </a:r>
            <a:endParaRPr sz="1051">
              <a:latin typeface="Calibri"/>
              <a:cs typeface="Calibri"/>
            </a:endParaRPr>
          </a:p>
          <a:p>
            <a:pPr algn="ctr">
              <a:lnSpc>
                <a:spcPts val="1198"/>
              </a:lnSpc>
            </a:pPr>
            <a:r>
              <a:rPr sz="1051" dirty="0">
                <a:latin typeface="Calibri"/>
                <a:cs typeface="Calibri"/>
              </a:rPr>
              <a:t>UGM</a:t>
            </a:r>
            <a:endParaRPr sz="1051">
              <a:latin typeface="Calibri"/>
              <a:cs typeface="Calibri"/>
            </a:endParaRPr>
          </a:p>
        </p:txBody>
      </p:sp>
      <p:sp>
        <p:nvSpPr>
          <p:cNvPr id="13" name="object 13"/>
          <p:cNvSpPr txBox="1"/>
          <p:nvPr/>
        </p:nvSpPr>
        <p:spPr>
          <a:xfrm>
            <a:off x="2521799" y="2896951"/>
            <a:ext cx="1435961" cy="214665"/>
          </a:xfrm>
          <a:prstGeom prst="rect">
            <a:avLst/>
          </a:prstGeom>
          <a:solidFill>
            <a:srgbClr val="FFFFFF"/>
          </a:solidFill>
          <a:ln w="9144">
            <a:solidFill>
              <a:srgbClr val="000000"/>
            </a:solidFill>
          </a:ln>
        </p:spPr>
        <p:txBody>
          <a:bodyPr vert="horz" wrap="square" lIns="0" tIns="52442" rIns="0" bIns="0" rtlCol="0">
            <a:spAutoFit/>
          </a:bodyPr>
          <a:lstStyle/>
          <a:p>
            <a:pPr marL="193087">
              <a:spcBef>
                <a:spcPts val="413"/>
              </a:spcBef>
            </a:pPr>
            <a:r>
              <a:rPr sz="1051" spc="-8" dirty="0">
                <a:latin typeface="Calibri"/>
                <a:cs typeface="Calibri"/>
              </a:rPr>
              <a:t>Lembaga</a:t>
            </a:r>
            <a:r>
              <a:rPr sz="1051" spc="-4" dirty="0">
                <a:latin typeface="Calibri"/>
                <a:cs typeface="Calibri"/>
              </a:rPr>
              <a:t> </a:t>
            </a:r>
            <a:r>
              <a:rPr sz="1051" spc="-8" dirty="0">
                <a:latin typeface="Calibri"/>
                <a:cs typeface="Calibri"/>
              </a:rPr>
              <a:t>Pengujian</a:t>
            </a:r>
            <a:endParaRPr sz="1051">
              <a:latin typeface="Calibri"/>
              <a:cs typeface="Calibri"/>
            </a:endParaRPr>
          </a:p>
        </p:txBody>
      </p:sp>
      <p:sp>
        <p:nvSpPr>
          <p:cNvPr id="14" name="object 14"/>
          <p:cNvSpPr txBox="1"/>
          <p:nvPr/>
        </p:nvSpPr>
        <p:spPr>
          <a:xfrm>
            <a:off x="2521799" y="3252794"/>
            <a:ext cx="1435961" cy="282129"/>
          </a:xfrm>
          <a:prstGeom prst="rect">
            <a:avLst/>
          </a:prstGeom>
          <a:solidFill>
            <a:srgbClr val="FFFFFF"/>
          </a:solidFill>
          <a:ln w="9144">
            <a:solidFill>
              <a:srgbClr val="000000"/>
            </a:solidFill>
          </a:ln>
        </p:spPr>
        <p:txBody>
          <a:bodyPr vert="horz" wrap="square" lIns="0" tIns="0" rIns="0" bIns="0" rtlCol="0">
            <a:spAutoFit/>
          </a:bodyPr>
          <a:lstStyle/>
          <a:p>
            <a:pPr algn="ctr">
              <a:lnSpc>
                <a:spcPts val="1047"/>
              </a:lnSpc>
            </a:pPr>
            <a:r>
              <a:rPr sz="1051" spc="-8" dirty="0">
                <a:latin typeface="Calibri"/>
                <a:cs typeface="Calibri"/>
              </a:rPr>
              <a:t>Lembaga </a:t>
            </a:r>
            <a:r>
              <a:rPr sz="1051" spc="-4" dirty="0">
                <a:latin typeface="Calibri"/>
                <a:cs typeface="Calibri"/>
              </a:rPr>
              <a:t>Litbang</a:t>
            </a:r>
            <a:r>
              <a:rPr sz="1051" spc="4" dirty="0">
                <a:latin typeface="Calibri"/>
                <a:cs typeface="Calibri"/>
              </a:rPr>
              <a:t> </a:t>
            </a:r>
            <a:r>
              <a:rPr sz="1051" spc="-4" dirty="0">
                <a:latin typeface="Calibri"/>
                <a:cs typeface="Calibri"/>
              </a:rPr>
              <a:t>al:</a:t>
            </a:r>
            <a:endParaRPr sz="1051">
              <a:latin typeface="Calibri"/>
              <a:cs typeface="Calibri"/>
            </a:endParaRPr>
          </a:p>
          <a:p>
            <a:pPr marL="477" algn="ctr">
              <a:lnSpc>
                <a:spcPts val="1198"/>
              </a:lnSpc>
            </a:pPr>
            <a:r>
              <a:rPr sz="1051" spc="-8" dirty="0">
                <a:latin typeface="Calibri"/>
                <a:cs typeface="Calibri"/>
              </a:rPr>
              <a:t>Pusat</a:t>
            </a:r>
            <a:r>
              <a:rPr sz="1051" spc="-4" dirty="0">
                <a:latin typeface="Calibri"/>
                <a:cs typeface="Calibri"/>
              </a:rPr>
              <a:t> </a:t>
            </a:r>
            <a:r>
              <a:rPr sz="1051" spc="-8" dirty="0">
                <a:latin typeface="Calibri"/>
                <a:cs typeface="Calibri"/>
              </a:rPr>
              <a:t>Hepatika</a:t>
            </a:r>
            <a:endParaRPr sz="1051">
              <a:latin typeface="Calibri"/>
              <a:cs typeface="Calibri"/>
            </a:endParaRPr>
          </a:p>
        </p:txBody>
      </p:sp>
      <p:sp>
        <p:nvSpPr>
          <p:cNvPr id="15" name="object 15"/>
          <p:cNvSpPr/>
          <p:nvPr/>
        </p:nvSpPr>
        <p:spPr>
          <a:xfrm>
            <a:off x="6309073" y="2153225"/>
            <a:ext cx="1435007" cy="238373"/>
          </a:xfrm>
          <a:custGeom>
            <a:avLst/>
            <a:gdLst/>
            <a:ahLst/>
            <a:cxnLst/>
            <a:rect l="l" t="t" r="r" b="b"/>
            <a:pathLst>
              <a:path w="1911350" h="317500">
                <a:moveTo>
                  <a:pt x="0" y="316991"/>
                </a:moveTo>
                <a:lnTo>
                  <a:pt x="1911096" y="316991"/>
                </a:lnTo>
                <a:lnTo>
                  <a:pt x="1911096" y="0"/>
                </a:lnTo>
                <a:lnTo>
                  <a:pt x="0" y="0"/>
                </a:lnTo>
                <a:lnTo>
                  <a:pt x="0" y="316991"/>
                </a:lnTo>
                <a:close/>
              </a:path>
            </a:pathLst>
          </a:custGeom>
          <a:solidFill>
            <a:srgbClr val="FF0000"/>
          </a:solidFill>
        </p:spPr>
        <p:txBody>
          <a:bodyPr wrap="square" lIns="0" tIns="0" rIns="0" bIns="0" rtlCol="0"/>
          <a:lstStyle/>
          <a:p>
            <a:endParaRPr sz="1351"/>
          </a:p>
        </p:txBody>
      </p:sp>
      <p:sp>
        <p:nvSpPr>
          <p:cNvPr id="16" name="object 16"/>
          <p:cNvSpPr txBox="1"/>
          <p:nvPr/>
        </p:nvSpPr>
        <p:spPr>
          <a:xfrm>
            <a:off x="6573955" y="2168196"/>
            <a:ext cx="904388"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Sistem</a:t>
            </a:r>
            <a:r>
              <a:rPr sz="1126" b="1" spc="-30" dirty="0">
                <a:solidFill>
                  <a:srgbClr val="FFFFFF"/>
                </a:solidFill>
                <a:latin typeface="Calibri"/>
                <a:cs typeface="Calibri"/>
              </a:rPr>
              <a:t> </a:t>
            </a:r>
            <a:r>
              <a:rPr sz="1126" b="1" spc="-8" dirty="0">
                <a:solidFill>
                  <a:srgbClr val="FFFFFF"/>
                </a:solidFill>
                <a:latin typeface="Calibri"/>
                <a:cs typeface="Calibri"/>
              </a:rPr>
              <a:t>Industri</a:t>
            </a:r>
            <a:endParaRPr sz="1126">
              <a:latin typeface="Calibri"/>
              <a:cs typeface="Calibri"/>
            </a:endParaRPr>
          </a:p>
        </p:txBody>
      </p:sp>
      <p:sp>
        <p:nvSpPr>
          <p:cNvPr id="17" name="object 17"/>
          <p:cNvSpPr/>
          <p:nvPr/>
        </p:nvSpPr>
        <p:spPr>
          <a:xfrm>
            <a:off x="6372005" y="2650949"/>
            <a:ext cx="1303424" cy="322757"/>
          </a:xfrm>
          <a:custGeom>
            <a:avLst/>
            <a:gdLst/>
            <a:ahLst/>
            <a:cxnLst/>
            <a:rect l="l" t="t" r="r" b="b"/>
            <a:pathLst>
              <a:path w="1736090" h="429895">
                <a:moveTo>
                  <a:pt x="0" y="429767"/>
                </a:moveTo>
                <a:lnTo>
                  <a:pt x="1735836" y="429767"/>
                </a:lnTo>
                <a:lnTo>
                  <a:pt x="1735836" y="0"/>
                </a:lnTo>
                <a:lnTo>
                  <a:pt x="0" y="0"/>
                </a:lnTo>
                <a:lnTo>
                  <a:pt x="0" y="429767"/>
                </a:lnTo>
                <a:close/>
              </a:path>
            </a:pathLst>
          </a:custGeom>
          <a:solidFill>
            <a:srgbClr val="FFFFFF"/>
          </a:solidFill>
        </p:spPr>
        <p:txBody>
          <a:bodyPr wrap="square" lIns="0" tIns="0" rIns="0" bIns="0" rtlCol="0"/>
          <a:lstStyle/>
          <a:p>
            <a:endParaRPr sz="1351"/>
          </a:p>
        </p:txBody>
      </p:sp>
      <p:sp>
        <p:nvSpPr>
          <p:cNvPr id="18" name="object 18"/>
          <p:cNvSpPr txBox="1"/>
          <p:nvPr/>
        </p:nvSpPr>
        <p:spPr>
          <a:xfrm>
            <a:off x="4551595" y="2679553"/>
            <a:ext cx="1231436" cy="281588"/>
          </a:xfrm>
          <a:prstGeom prst="rect">
            <a:avLst/>
          </a:prstGeom>
          <a:solidFill>
            <a:srgbClr val="008080"/>
          </a:solidFill>
          <a:ln w="9144">
            <a:solidFill>
              <a:srgbClr val="000000"/>
            </a:solidFill>
          </a:ln>
        </p:spPr>
        <p:txBody>
          <a:bodyPr vert="horz" wrap="square" lIns="0" tIns="4291" rIns="0" bIns="0" rtlCol="0">
            <a:spAutoFit/>
          </a:bodyPr>
          <a:lstStyle/>
          <a:p>
            <a:pPr>
              <a:spcBef>
                <a:spcPts val="34"/>
              </a:spcBef>
            </a:pPr>
            <a:endParaRPr sz="826">
              <a:latin typeface="Times New Roman"/>
              <a:cs typeface="Times New Roman"/>
            </a:endParaRPr>
          </a:p>
          <a:p>
            <a:pPr marL="138260"/>
            <a:r>
              <a:rPr sz="976" i="1" spc="-4" dirty="0">
                <a:solidFill>
                  <a:srgbClr val="FFFFFF"/>
                </a:solidFill>
                <a:latin typeface="Calibri"/>
                <a:cs typeface="Calibri"/>
              </a:rPr>
              <a:t>Iembaga</a:t>
            </a:r>
            <a:r>
              <a:rPr sz="976" i="1" spc="-26" dirty="0">
                <a:solidFill>
                  <a:srgbClr val="FFFFFF"/>
                </a:solidFill>
                <a:latin typeface="Calibri"/>
                <a:cs typeface="Calibri"/>
              </a:rPr>
              <a:t> </a:t>
            </a:r>
            <a:r>
              <a:rPr sz="976" i="1" spc="-8" dirty="0">
                <a:solidFill>
                  <a:srgbClr val="FFFFFF"/>
                </a:solidFill>
                <a:latin typeface="Calibri"/>
                <a:cs typeface="Calibri"/>
              </a:rPr>
              <a:t>Inkubator</a:t>
            </a:r>
            <a:endParaRPr sz="976">
              <a:latin typeface="Calibri"/>
              <a:cs typeface="Calibri"/>
            </a:endParaRPr>
          </a:p>
        </p:txBody>
      </p:sp>
      <p:sp>
        <p:nvSpPr>
          <p:cNvPr id="19" name="object 19"/>
          <p:cNvSpPr txBox="1"/>
          <p:nvPr/>
        </p:nvSpPr>
        <p:spPr>
          <a:xfrm>
            <a:off x="4088197" y="1541084"/>
            <a:ext cx="3065481" cy="300421"/>
          </a:xfrm>
          <a:prstGeom prst="rect">
            <a:avLst/>
          </a:prstGeom>
          <a:solidFill>
            <a:srgbClr val="FFFFFF"/>
          </a:solidFill>
          <a:ln w="9144">
            <a:solidFill>
              <a:srgbClr val="000000"/>
            </a:solidFill>
          </a:ln>
        </p:spPr>
        <p:txBody>
          <a:bodyPr vert="horz" wrap="square" lIns="0" tIns="18116" rIns="0" bIns="0" rtlCol="0">
            <a:spAutoFit/>
          </a:bodyPr>
          <a:lstStyle/>
          <a:p>
            <a:pPr marL="649821" marR="644100" indent="418594">
              <a:lnSpc>
                <a:spcPts val="1051"/>
              </a:lnSpc>
              <a:spcBef>
                <a:spcPts val="143"/>
              </a:spcBef>
            </a:pPr>
            <a:r>
              <a:rPr sz="976" spc="-8" dirty="0">
                <a:latin typeface="Calibri"/>
                <a:cs typeface="Calibri"/>
              </a:rPr>
              <a:t>Kemandirian </a:t>
            </a:r>
            <a:r>
              <a:rPr sz="976" spc="-11" dirty="0">
                <a:latin typeface="Calibri"/>
                <a:cs typeface="Calibri"/>
              </a:rPr>
              <a:t>Alkes  </a:t>
            </a:r>
            <a:r>
              <a:rPr sz="976" spc="-8" dirty="0">
                <a:latin typeface="Calibri"/>
                <a:cs typeface="Calibri"/>
              </a:rPr>
              <a:t>(Kemkes-Rumah </a:t>
            </a:r>
            <a:r>
              <a:rPr sz="976" spc="-4" dirty="0">
                <a:latin typeface="Calibri"/>
                <a:cs typeface="Calibri"/>
              </a:rPr>
              <a:t>Sakit, </a:t>
            </a:r>
            <a:r>
              <a:rPr sz="976" spc="-8" dirty="0">
                <a:latin typeface="Calibri"/>
                <a:cs typeface="Calibri"/>
              </a:rPr>
              <a:t>Puskesmas</a:t>
            </a:r>
            <a:r>
              <a:rPr sz="976" spc="30" dirty="0">
                <a:latin typeface="Calibri"/>
                <a:cs typeface="Calibri"/>
              </a:rPr>
              <a:t> </a:t>
            </a:r>
            <a:r>
              <a:rPr sz="976" spc="-4" dirty="0">
                <a:latin typeface="Calibri"/>
                <a:cs typeface="Calibri"/>
              </a:rPr>
              <a:t>)</a:t>
            </a:r>
            <a:endParaRPr sz="976">
              <a:latin typeface="Calibri"/>
              <a:cs typeface="Calibri"/>
            </a:endParaRPr>
          </a:p>
        </p:txBody>
      </p:sp>
      <p:sp>
        <p:nvSpPr>
          <p:cNvPr id="20" name="object 20"/>
          <p:cNvSpPr txBox="1"/>
          <p:nvPr/>
        </p:nvSpPr>
        <p:spPr>
          <a:xfrm>
            <a:off x="4939763" y="1354009"/>
            <a:ext cx="1330600"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Permintaan</a:t>
            </a:r>
            <a:r>
              <a:rPr sz="1126" b="1" spc="-38" dirty="0">
                <a:solidFill>
                  <a:srgbClr val="FFFFFF"/>
                </a:solidFill>
                <a:latin typeface="Calibri"/>
                <a:cs typeface="Calibri"/>
              </a:rPr>
              <a:t> </a:t>
            </a:r>
            <a:r>
              <a:rPr sz="1126" b="1" i="1" spc="-4" dirty="0">
                <a:solidFill>
                  <a:srgbClr val="FFFFFF"/>
                </a:solidFill>
                <a:latin typeface="Calibri"/>
                <a:cs typeface="Calibri"/>
              </a:rPr>
              <a:t>(Demand)</a:t>
            </a:r>
            <a:endParaRPr sz="1126">
              <a:latin typeface="Calibri"/>
              <a:cs typeface="Calibri"/>
            </a:endParaRPr>
          </a:p>
        </p:txBody>
      </p:sp>
      <p:sp>
        <p:nvSpPr>
          <p:cNvPr id="21" name="object 21"/>
          <p:cNvSpPr txBox="1"/>
          <p:nvPr/>
        </p:nvSpPr>
        <p:spPr>
          <a:xfrm>
            <a:off x="6588257" y="4012538"/>
            <a:ext cx="1086982" cy="187718"/>
          </a:xfrm>
          <a:prstGeom prst="rect">
            <a:avLst/>
          </a:prstGeom>
          <a:solidFill>
            <a:srgbClr val="FFFFFF"/>
          </a:solidFill>
          <a:ln w="9144">
            <a:solidFill>
              <a:srgbClr val="000000"/>
            </a:solidFill>
          </a:ln>
        </p:spPr>
        <p:txBody>
          <a:bodyPr vert="horz" wrap="square" lIns="0" tIns="37186" rIns="0" bIns="0" rtlCol="0">
            <a:spAutoFit/>
          </a:bodyPr>
          <a:lstStyle/>
          <a:p>
            <a:pPr marL="252205">
              <a:spcBef>
                <a:spcPts val="293"/>
              </a:spcBef>
            </a:pPr>
            <a:r>
              <a:rPr sz="976" spc="-4" dirty="0">
                <a:latin typeface="Calibri"/>
                <a:cs typeface="Calibri"/>
              </a:rPr>
              <a:t>permodalan</a:t>
            </a:r>
            <a:endParaRPr sz="976">
              <a:latin typeface="Calibri"/>
              <a:cs typeface="Calibri"/>
            </a:endParaRPr>
          </a:p>
        </p:txBody>
      </p:sp>
      <p:sp>
        <p:nvSpPr>
          <p:cNvPr id="22" name="object 22"/>
          <p:cNvSpPr txBox="1"/>
          <p:nvPr/>
        </p:nvSpPr>
        <p:spPr>
          <a:xfrm>
            <a:off x="4193558" y="3805726"/>
            <a:ext cx="1900789" cy="182881"/>
          </a:xfrm>
          <a:prstGeom prst="rect">
            <a:avLst/>
          </a:prstGeom>
        </p:spPr>
        <p:txBody>
          <a:bodyPr vert="horz" wrap="square" lIns="0" tIns="9535" rIns="0" bIns="0" rtlCol="0">
            <a:spAutoFit/>
          </a:bodyPr>
          <a:lstStyle/>
          <a:p>
            <a:pPr marL="9535">
              <a:spcBef>
                <a:spcPts val="75"/>
              </a:spcBef>
            </a:pPr>
            <a:r>
              <a:rPr sz="1126" b="1" spc="-8" dirty="0">
                <a:solidFill>
                  <a:srgbClr val="FFFFFF"/>
                </a:solidFill>
                <a:latin typeface="Calibri"/>
                <a:cs typeface="Calibri"/>
              </a:rPr>
              <a:t>Supra- </a:t>
            </a:r>
            <a:r>
              <a:rPr sz="1126" b="1" dirty="0">
                <a:solidFill>
                  <a:srgbClr val="FFFFFF"/>
                </a:solidFill>
                <a:latin typeface="Calibri"/>
                <a:cs typeface="Calibri"/>
              </a:rPr>
              <a:t>dan </a:t>
            </a:r>
            <a:r>
              <a:rPr sz="1126" b="1" spc="-8" dirty="0">
                <a:solidFill>
                  <a:srgbClr val="FFFFFF"/>
                </a:solidFill>
                <a:latin typeface="Calibri"/>
                <a:cs typeface="Calibri"/>
              </a:rPr>
              <a:t>Infrastruktur </a:t>
            </a:r>
            <a:r>
              <a:rPr sz="1126" b="1" spc="-4" dirty="0">
                <a:solidFill>
                  <a:srgbClr val="FFFFFF"/>
                </a:solidFill>
                <a:latin typeface="Calibri"/>
                <a:cs typeface="Calibri"/>
              </a:rPr>
              <a:t>Khusus</a:t>
            </a:r>
            <a:endParaRPr sz="1126">
              <a:latin typeface="Calibri"/>
              <a:cs typeface="Calibri"/>
            </a:endParaRPr>
          </a:p>
        </p:txBody>
      </p:sp>
      <p:sp>
        <p:nvSpPr>
          <p:cNvPr id="23" name="object 23"/>
          <p:cNvSpPr txBox="1"/>
          <p:nvPr/>
        </p:nvSpPr>
        <p:spPr>
          <a:xfrm>
            <a:off x="4859383" y="4012538"/>
            <a:ext cx="1512717" cy="189162"/>
          </a:xfrm>
          <a:prstGeom prst="rect">
            <a:avLst/>
          </a:prstGeom>
          <a:solidFill>
            <a:srgbClr val="FFFFFF"/>
          </a:solidFill>
          <a:ln w="9144">
            <a:solidFill>
              <a:srgbClr val="000000"/>
            </a:solidFill>
          </a:ln>
        </p:spPr>
        <p:txBody>
          <a:bodyPr vert="horz" wrap="square" lIns="0" tIns="38616" rIns="0" bIns="0" rtlCol="0">
            <a:spAutoFit/>
          </a:bodyPr>
          <a:lstStyle/>
          <a:p>
            <a:pPr marL="238856">
              <a:spcBef>
                <a:spcPts val="304"/>
              </a:spcBef>
            </a:pPr>
            <a:r>
              <a:rPr sz="976" spc="-4" dirty="0">
                <a:latin typeface="Calibri"/>
                <a:cs typeface="Calibri"/>
              </a:rPr>
              <a:t>Serifikasi &amp;</a:t>
            </a:r>
            <a:r>
              <a:rPr sz="976" spc="11" dirty="0">
                <a:latin typeface="Calibri"/>
                <a:cs typeface="Calibri"/>
              </a:rPr>
              <a:t> </a:t>
            </a:r>
            <a:r>
              <a:rPr sz="976" spc="-8" dirty="0">
                <a:latin typeface="Calibri"/>
                <a:cs typeface="Calibri"/>
              </a:rPr>
              <a:t>standard</a:t>
            </a:r>
            <a:endParaRPr sz="976">
              <a:latin typeface="Calibri"/>
              <a:cs typeface="Calibri"/>
            </a:endParaRPr>
          </a:p>
        </p:txBody>
      </p:sp>
      <p:sp>
        <p:nvSpPr>
          <p:cNvPr id="24" name="object 24"/>
          <p:cNvSpPr txBox="1"/>
          <p:nvPr/>
        </p:nvSpPr>
        <p:spPr>
          <a:xfrm>
            <a:off x="3564157" y="4012538"/>
            <a:ext cx="1228099" cy="189162"/>
          </a:xfrm>
          <a:prstGeom prst="rect">
            <a:avLst/>
          </a:prstGeom>
          <a:solidFill>
            <a:srgbClr val="FFFFFF"/>
          </a:solidFill>
          <a:ln w="9144">
            <a:solidFill>
              <a:srgbClr val="000000"/>
            </a:solidFill>
          </a:ln>
        </p:spPr>
        <p:txBody>
          <a:bodyPr vert="horz" wrap="square" lIns="0" tIns="38616" rIns="0" bIns="0" rtlCol="0">
            <a:spAutoFit/>
          </a:bodyPr>
          <a:lstStyle/>
          <a:p>
            <a:pPr marL="283194">
              <a:spcBef>
                <a:spcPts val="304"/>
              </a:spcBef>
            </a:pPr>
            <a:r>
              <a:rPr sz="976" spc="-8" dirty="0">
                <a:latin typeface="Calibri"/>
                <a:cs typeface="Calibri"/>
              </a:rPr>
              <a:t>Alat</a:t>
            </a:r>
            <a:r>
              <a:rPr sz="976" dirty="0">
                <a:latin typeface="Calibri"/>
                <a:cs typeface="Calibri"/>
              </a:rPr>
              <a:t> </a:t>
            </a:r>
            <a:r>
              <a:rPr sz="976" spc="-8" dirty="0">
                <a:latin typeface="Calibri"/>
                <a:cs typeface="Calibri"/>
              </a:rPr>
              <a:t>Produksi</a:t>
            </a:r>
            <a:endParaRPr sz="976">
              <a:latin typeface="Calibri"/>
              <a:cs typeface="Calibri"/>
            </a:endParaRPr>
          </a:p>
        </p:txBody>
      </p:sp>
      <p:sp>
        <p:nvSpPr>
          <p:cNvPr id="25" name="object 25"/>
          <p:cNvSpPr txBox="1"/>
          <p:nvPr/>
        </p:nvSpPr>
        <p:spPr>
          <a:xfrm>
            <a:off x="2521799" y="3985078"/>
            <a:ext cx="898191" cy="220454"/>
          </a:xfrm>
          <a:prstGeom prst="rect">
            <a:avLst/>
          </a:prstGeom>
          <a:solidFill>
            <a:srgbClr val="FFFFFF"/>
          </a:solidFill>
          <a:ln w="9144">
            <a:solidFill>
              <a:srgbClr val="000000"/>
            </a:solidFill>
          </a:ln>
        </p:spPr>
        <p:txBody>
          <a:bodyPr vert="horz" wrap="square" lIns="0" tIns="69605" rIns="0" bIns="0" rtlCol="0">
            <a:spAutoFit/>
          </a:bodyPr>
          <a:lstStyle/>
          <a:p>
            <a:pPr marL="213588">
              <a:spcBef>
                <a:spcPts val="548"/>
              </a:spcBef>
            </a:pPr>
            <a:r>
              <a:rPr sz="976" spc="-8" dirty="0">
                <a:latin typeface="Calibri"/>
                <a:cs typeface="Calibri"/>
              </a:rPr>
              <a:t>Pelatihan</a:t>
            </a:r>
            <a:endParaRPr sz="976">
              <a:latin typeface="Calibri"/>
              <a:cs typeface="Calibri"/>
            </a:endParaRPr>
          </a:p>
        </p:txBody>
      </p:sp>
      <p:sp>
        <p:nvSpPr>
          <p:cNvPr id="26" name="object 26"/>
          <p:cNvSpPr/>
          <p:nvPr/>
        </p:nvSpPr>
        <p:spPr>
          <a:xfrm>
            <a:off x="7386902" y="191752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27" name="object 27"/>
          <p:cNvSpPr/>
          <p:nvPr/>
        </p:nvSpPr>
        <p:spPr>
          <a:xfrm>
            <a:off x="7386902" y="3608638"/>
            <a:ext cx="57210" cy="214059"/>
          </a:xfrm>
          <a:custGeom>
            <a:avLst/>
            <a:gdLst/>
            <a:ahLst/>
            <a:cxnLst/>
            <a:rect l="l" t="t" r="r" b="b"/>
            <a:pathLst>
              <a:path w="76200" h="285114">
                <a:moveTo>
                  <a:pt x="31750" y="208787"/>
                </a:moveTo>
                <a:lnTo>
                  <a:pt x="0" y="208787"/>
                </a:lnTo>
                <a:lnTo>
                  <a:pt x="38100" y="284988"/>
                </a:lnTo>
                <a:lnTo>
                  <a:pt x="69850" y="221487"/>
                </a:lnTo>
                <a:lnTo>
                  <a:pt x="31750" y="221487"/>
                </a:lnTo>
                <a:lnTo>
                  <a:pt x="31750" y="208787"/>
                </a:lnTo>
                <a:close/>
              </a:path>
              <a:path w="76200" h="285114">
                <a:moveTo>
                  <a:pt x="44450" y="63500"/>
                </a:moveTo>
                <a:lnTo>
                  <a:pt x="31750" y="63500"/>
                </a:lnTo>
                <a:lnTo>
                  <a:pt x="31750" y="221487"/>
                </a:lnTo>
                <a:lnTo>
                  <a:pt x="44450" y="221487"/>
                </a:lnTo>
                <a:lnTo>
                  <a:pt x="44450" y="63500"/>
                </a:lnTo>
                <a:close/>
              </a:path>
              <a:path w="76200" h="285114">
                <a:moveTo>
                  <a:pt x="76200" y="208787"/>
                </a:moveTo>
                <a:lnTo>
                  <a:pt x="44450" y="208787"/>
                </a:lnTo>
                <a:lnTo>
                  <a:pt x="44450" y="221487"/>
                </a:lnTo>
                <a:lnTo>
                  <a:pt x="69850" y="221487"/>
                </a:lnTo>
                <a:lnTo>
                  <a:pt x="76200" y="208787"/>
                </a:lnTo>
                <a:close/>
              </a:path>
              <a:path w="76200" h="285114">
                <a:moveTo>
                  <a:pt x="38100" y="0"/>
                </a:moveTo>
                <a:lnTo>
                  <a:pt x="0" y="76200"/>
                </a:lnTo>
                <a:lnTo>
                  <a:pt x="31750" y="76200"/>
                </a:lnTo>
                <a:lnTo>
                  <a:pt x="31750" y="63500"/>
                </a:lnTo>
                <a:lnTo>
                  <a:pt x="69850" y="63500"/>
                </a:lnTo>
                <a:lnTo>
                  <a:pt x="38100" y="0"/>
                </a:lnTo>
                <a:close/>
              </a:path>
              <a:path w="76200" h="285114">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28" name="object 28"/>
          <p:cNvSpPr/>
          <p:nvPr/>
        </p:nvSpPr>
        <p:spPr>
          <a:xfrm>
            <a:off x="3668279" y="3612071"/>
            <a:ext cx="57210" cy="213106"/>
          </a:xfrm>
          <a:custGeom>
            <a:avLst/>
            <a:gdLst/>
            <a:ahLst/>
            <a:cxnLst/>
            <a:rect l="l" t="t" r="r" b="b"/>
            <a:pathLst>
              <a:path w="76200" h="283845">
                <a:moveTo>
                  <a:pt x="31750" y="207263"/>
                </a:moveTo>
                <a:lnTo>
                  <a:pt x="0" y="207263"/>
                </a:lnTo>
                <a:lnTo>
                  <a:pt x="38100" y="283463"/>
                </a:lnTo>
                <a:lnTo>
                  <a:pt x="69850" y="219963"/>
                </a:lnTo>
                <a:lnTo>
                  <a:pt x="31750" y="219963"/>
                </a:lnTo>
                <a:lnTo>
                  <a:pt x="31750" y="207263"/>
                </a:lnTo>
                <a:close/>
              </a:path>
              <a:path w="76200" h="283845">
                <a:moveTo>
                  <a:pt x="44450" y="63500"/>
                </a:moveTo>
                <a:lnTo>
                  <a:pt x="31750" y="63500"/>
                </a:lnTo>
                <a:lnTo>
                  <a:pt x="31750" y="219963"/>
                </a:lnTo>
                <a:lnTo>
                  <a:pt x="44450" y="219963"/>
                </a:lnTo>
                <a:lnTo>
                  <a:pt x="44450" y="63500"/>
                </a:lnTo>
                <a:close/>
              </a:path>
              <a:path w="76200" h="283845">
                <a:moveTo>
                  <a:pt x="76200" y="207263"/>
                </a:moveTo>
                <a:lnTo>
                  <a:pt x="44450" y="207263"/>
                </a:lnTo>
                <a:lnTo>
                  <a:pt x="44450" y="219963"/>
                </a:lnTo>
                <a:lnTo>
                  <a:pt x="69850" y="219963"/>
                </a:lnTo>
                <a:lnTo>
                  <a:pt x="76200" y="207263"/>
                </a:lnTo>
                <a:close/>
              </a:path>
              <a:path w="76200" h="283845">
                <a:moveTo>
                  <a:pt x="38100" y="0"/>
                </a:moveTo>
                <a:lnTo>
                  <a:pt x="0" y="76200"/>
                </a:lnTo>
                <a:lnTo>
                  <a:pt x="31750" y="76200"/>
                </a:lnTo>
                <a:lnTo>
                  <a:pt x="31750" y="63500"/>
                </a:lnTo>
                <a:lnTo>
                  <a:pt x="69850" y="63500"/>
                </a:lnTo>
                <a:lnTo>
                  <a:pt x="38100" y="0"/>
                </a:lnTo>
                <a:close/>
              </a:path>
              <a:path w="76200" h="283845">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29" name="object 29"/>
          <p:cNvSpPr/>
          <p:nvPr/>
        </p:nvSpPr>
        <p:spPr>
          <a:xfrm>
            <a:off x="3668279" y="1917522"/>
            <a:ext cx="57210" cy="250769"/>
          </a:xfrm>
          <a:custGeom>
            <a:avLst/>
            <a:gdLst/>
            <a:ahLst/>
            <a:cxnLst/>
            <a:rect l="l" t="t" r="r" b="b"/>
            <a:pathLst>
              <a:path w="76200" h="334010">
                <a:moveTo>
                  <a:pt x="31750" y="257555"/>
                </a:moveTo>
                <a:lnTo>
                  <a:pt x="0" y="257555"/>
                </a:lnTo>
                <a:lnTo>
                  <a:pt x="38100" y="333755"/>
                </a:lnTo>
                <a:lnTo>
                  <a:pt x="69850" y="270255"/>
                </a:lnTo>
                <a:lnTo>
                  <a:pt x="31750" y="270255"/>
                </a:lnTo>
                <a:lnTo>
                  <a:pt x="31750" y="257555"/>
                </a:lnTo>
                <a:close/>
              </a:path>
              <a:path w="76200" h="334010">
                <a:moveTo>
                  <a:pt x="44450" y="63500"/>
                </a:moveTo>
                <a:lnTo>
                  <a:pt x="31750" y="63500"/>
                </a:lnTo>
                <a:lnTo>
                  <a:pt x="31750" y="270255"/>
                </a:lnTo>
                <a:lnTo>
                  <a:pt x="44450" y="270255"/>
                </a:lnTo>
                <a:lnTo>
                  <a:pt x="44450" y="63500"/>
                </a:lnTo>
                <a:close/>
              </a:path>
              <a:path w="76200" h="334010">
                <a:moveTo>
                  <a:pt x="76200" y="257555"/>
                </a:moveTo>
                <a:lnTo>
                  <a:pt x="44450" y="257555"/>
                </a:lnTo>
                <a:lnTo>
                  <a:pt x="44450" y="270255"/>
                </a:lnTo>
                <a:lnTo>
                  <a:pt x="69850" y="270255"/>
                </a:lnTo>
                <a:lnTo>
                  <a:pt x="76200" y="257555"/>
                </a:lnTo>
                <a:close/>
              </a:path>
              <a:path w="76200" h="334010">
                <a:moveTo>
                  <a:pt x="38100" y="0"/>
                </a:moveTo>
                <a:lnTo>
                  <a:pt x="0" y="76200"/>
                </a:lnTo>
                <a:lnTo>
                  <a:pt x="31750" y="76200"/>
                </a:lnTo>
                <a:lnTo>
                  <a:pt x="31750" y="63500"/>
                </a:lnTo>
                <a:lnTo>
                  <a:pt x="69850" y="63500"/>
                </a:lnTo>
                <a:lnTo>
                  <a:pt x="38100" y="0"/>
                </a:lnTo>
                <a:close/>
              </a:path>
              <a:path w="76200" h="33401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30" name="object 30"/>
          <p:cNvSpPr/>
          <p:nvPr/>
        </p:nvSpPr>
        <p:spPr>
          <a:xfrm>
            <a:off x="7386902" y="2748206"/>
            <a:ext cx="57210" cy="148744"/>
          </a:xfrm>
          <a:prstGeom prst="rect">
            <a:avLst/>
          </a:prstGeom>
          <a:blipFill>
            <a:blip r:embed="rId2" cstate="print"/>
            <a:stretch>
              <a:fillRect/>
            </a:stretch>
          </a:blipFill>
        </p:spPr>
        <p:txBody>
          <a:bodyPr wrap="square" lIns="0" tIns="0" rIns="0" bIns="0" rtlCol="0"/>
          <a:lstStyle/>
          <a:p>
            <a:endParaRPr sz="1351"/>
          </a:p>
        </p:txBody>
      </p:sp>
      <p:sp>
        <p:nvSpPr>
          <p:cNvPr id="31" name="object 31"/>
          <p:cNvSpPr/>
          <p:nvPr/>
        </p:nvSpPr>
        <p:spPr>
          <a:xfrm>
            <a:off x="7386902" y="3150961"/>
            <a:ext cx="57210" cy="149889"/>
          </a:xfrm>
          <a:prstGeom prst="rect">
            <a:avLst/>
          </a:prstGeom>
          <a:blipFill>
            <a:blip r:embed="rId3" cstate="print"/>
            <a:stretch>
              <a:fillRect/>
            </a:stretch>
          </a:blipFill>
        </p:spPr>
        <p:txBody>
          <a:bodyPr wrap="square" lIns="0" tIns="0" rIns="0" bIns="0" rtlCol="0"/>
          <a:lstStyle/>
          <a:p>
            <a:endParaRPr sz="1351"/>
          </a:p>
        </p:txBody>
      </p:sp>
      <p:sp>
        <p:nvSpPr>
          <p:cNvPr id="32" name="object 32"/>
          <p:cNvSpPr/>
          <p:nvPr/>
        </p:nvSpPr>
        <p:spPr>
          <a:xfrm>
            <a:off x="4152273" y="3224189"/>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33" name="object 33"/>
          <p:cNvSpPr/>
          <p:nvPr/>
        </p:nvSpPr>
        <p:spPr>
          <a:xfrm>
            <a:off x="1870181" y="3021667"/>
            <a:ext cx="522991" cy="113466"/>
          </a:xfrm>
          <a:custGeom>
            <a:avLst/>
            <a:gdLst/>
            <a:ahLst/>
            <a:cxnLst/>
            <a:rect l="l" t="t" r="r" b="b"/>
            <a:pathLst>
              <a:path w="696594" h="151129">
                <a:moveTo>
                  <a:pt x="545592" y="0"/>
                </a:moveTo>
                <a:lnTo>
                  <a:pt x="545592" y="150876"/>
                </a:lnTo>
                <a:lnTo>
                  <a:pt x="646176" y="100584"/>
                </a:lnTo>
                <a:lnTo>
                  <a:pt x="570738" y="100584"/>
                </a:lnTo>
                <a:lnTo>
                  <a:pt x="570738" y="50292"/>
                </a:lnTo>
                <a:lnTo>
                  <a:pt x="646176" y="50292"/>
                </a:lnTo>
                <a:lnTo>
                  <a:pt x="545592" y="0"/>
                </a:lnTo>
                <a:close/>
              </a:path>
              <a:path w="696594" h="151129">
                <a:moveTo>
                  <a:pt x="545592" y="50292"/>
                </a:moveTo>
                <a:lnTo>
                  <a:pt x="520446" y="50292"/>
                </a:lnTo>
                <a:lnTo>
                  <a:pt x="520446" y="100584"/>
                </a:lnTo>
                <a:lnTo>
                  <a:pt x="545592" y="100584"/>
                </a:lnTo>
                <a:lnTo>
                  <a:pt x="545592" y="50292"/>
                </a:lnTo>
                <a:close/>
              </a:path>
              <a:path w="696594" h="151129">
                <a:moveTo>
                  <a:pt x="646176" y="50292"/>
                </a:moveTo>
                <a:lnTo>
                  <a:pt x="570738" y="50292"/>
                </a:lnTo>
                <a:lnTo>
                  <a:pt x="570738" y="100584"/>
                </a:lnTo>
                <a:lnTo>
                  <a:pt x="646176" y="100584"/>
                </a:lnTo>
                <a:lnTo>
                  <a:pt x="696468" y="75438"/>
                </a:lnTo>
                <a:lnTo>
                  <a:pt x="646176" y="50292"/>
                </a:lnTo>
                <a:close/>
              </a:path>
              <a:path w="696594" h="151129">
                <a:moveTo>
                  <a:pt x="470154" y="50292"/>
                </a:moveTo>
                <a:lnTo>
                  <a:pt x="419862" y="50292"/>
                </a:lnTo>
                <a:lnTo>
                  <a:pt x="419862" y="100584"/>
                </a:lnTo>
                <a:lnTo>
                  <a:pt x="470154" y="100584"/>
                </a:lnTo>
                <a:lnTo>
                  <a:pt x="470154" y="50292"/>
                </a:lnTo>
                <a:close/>
              </a:path>
              <a:path w="696594" h="151129">
                <a:moveTo>
                  <a:pt x="369570" y="50292"/>
                </a:moveTo>
                <a:lnTo>
                  <a:pt x="319278" y="50292"/>
                </a:lnTo>
                <a:lnTo>
                  <a:pt x="319278" y="100584"/>
                </a:lnTo>
                <a:lnTo>
                  <a:pt x="369570" y="100584"/>
                </a:lnTo>
                <a:lnTo>
                  <a:pt x="369570" y="50292"/>
                </a:lnTo>
                <a:close/>
              </a:path>
              <a:path w="696594" h="151129">
                <a:moveTo>
                  <a:pt x="268986" y="50292"/>
                </a:moveTo>
                <a:lnTo>
                  <a:pt x="218694" y="50292"/>
                </a:lnTo>
                <a:lnTo>
                  <a:pt x="218694" y="100584"/>
                </a:lnTo>
                <a:lnTo>
                  <a:pt x="268986" y="100584"/>
                </a:lnTo>
                <a:lnTo>
                  <a:pt x="268986" y="50292"/>
                </a:lnTo>
                <a:close/>
              </a:path>
              <a:path w="696594" h="151129">
                <a:moveTo>
                  <a:pt x="150876" y="0"/>
                </a:moveTo>
                <a:lnTo>
                  <a:pt x="0" y="75438"/>
                </a:lnTo>
                <a:lnTo>
                  <a:pt x="150876" y="150876"/>
                </a:lnTo>
                <a:lnTo>
                  <a:pt x="150876" y="100584"/>
                </a:lnTo>
                <a:lnTo>
                  <a:pt x="125730" y="100584"/>
                </a:lnTo>
                <a:lnTo>
                  <a:pt x="125730" y="50292"/>
                </a:lnTo>
                <a:lnTo>
                  <a:pt x="150876" y="50292"/>
                </a:lnTo>
                <a:lnTo>
                  <a:pt x="150876" y="0"/>
                </a:lnTo>
                <a:close/>
              </a:path>
              <a:path w="696594" h="151129">
                <a:moveTo>
                  <a:pt x="150876" y="50292"/>
                </a:moveTo>
                <a:lnTo>
                  <a:pt x="125730" y="50292"/>
                </a:lnTo>
                <a:lnTo>
                  <a:pt x="125730" y="100584"/>
                </a:lnTo>
                <a:lnTo>
                  <a:pt x="150876" y="100584"/>
                </a:lnTo>
                <a:lnTo>
                  <a:pt x="150876" y="50292"/>
                </a:lnTo>
                <a:close/>
              </a:path>
              <a:path w="696594" h="151129">
                <a:moveTo>
                  <a:pt x="168402" y="50292"/>
                </a:moveTo>
                <a:lnTo>
                  <a:pt x="150876" y="50292"/>
                </a:lnTo>
                <a:lnTo>
                  <a:pt x="150876" y="100584"/>
                </a:lnTo>
                <a:lnTo>
                  <a:pt x="168402" y="100584"/>
                </a:lnTo>
                <a:lnTo>
                  <a:pt x="168402" y="50292"/>
                </a:lnTo>
                <a:close/>
              </a:path>
            </a:pathLst>
          </a:custGeom>
          <a:solidFill>
            <a:srgbClr val="000000"/>
          </a:solidFill>
        </p:spPr>
        <p:txBody>
          <a:bodyPr wrap="square" lIns="0" tIns="0" rIns="0" bIns="0" rtlCol="0"/>
          <a:lstStyle/>
          <a:p>
            <a:endParaRPr sz="1351"/>
          </a:p>
        </p:txBody>
      </p:sp>
      <p:sp>
        <p:nvSpPr>
          <p:cNvPr id="34" name="object 34"/>
          <p:cNvSpPr/>
          <p:nvPr/>
        </p:nvSpPr>
        <p:spPr>
          <a:xfrm>
            <a:off x="1013753" y="4165002"/>
            <a:ext cx="1338704" cy="154943"/>
          </a:xfrm>
          <a:custGeom>
            <a:avLst/>
            <a:gdLst/>
            <a:ahLst/>
            <a:cxnLst/>
            <a:rect l="l" t="t" r="r" b="b"/>
            <a:pathLst>
              <a:path w="1783080" h="206375">
                <a:moveTo>
                  <a:pt x="210439" y="0"/>
                </a:moveTo>
                <a:lnTo>
                  <a:pt x="0" y="33147"/>
                </a:lnTo>
                <a:lnTo>
                  <a:pt x="152781" y="181482"/>
                </a:lnTo>
                <a:lnTo>
                  <a:pt x="172046" y="120843"/>
                </a:lnTo>
                <a:lnTo>
                  <a:pt x="141859" y="111506"/>
                </a:lnTo>
                <a:lnTo>
                  <a:pt x="160782" y="50800"/>
                </a:lnTo>
                <a:lnTo>
                  <a:pt x="194299" y="50800"/>
                </a:lnTo>
                <a:lnTo>
                  <a:pt x="210439" y="0"/>
                </a:lnTo>
                <a:close/>
              </a:path>
              <a:path w="1783080" h="206375">
                <a:moveTo>
                  <a:pt x="191265" y="60349"/>
                </a:moveTo>
                <a:lnTo>
                  <a:pt x="172046" y="120843"/>
                </a:lnTo>
                <a:lnTo>
                  <a:pt x="184150" y="124587"/>
                </a:lnTo>
                <a:lnTo>
                  <a:pt x="203454" y="130048"/>
                </a:lnTo>
                <a:lnTo>
                  <a:pt x="220726" y="68961"/>
                </a:lnTo>
                <a:lnTo>
                  <a:pt x="202946" y="64007"/>
                </a:lnTo>
                <a:lnTo>
                  <a:pt x="191265" y="60349"/>
                </a:lnTo>
                <a:close/>
              </a:path>
              <a:path w="1783080" h="206375">
                <a:moveTo>
                  <a:pt x="160782" y="50800"/>
                </a:moveTo>
                <a:lnTo>
                  <a:pt x="141859" y="111506"/>
                </a:lnTo>
                <a:lnTo>
                  <a:pt x="172046" y="120843"/>
                </a:lnTo>
                <a:lnTo>
                  <a:pt x="191265" y="60349"/>
                </a:lnTo>
                <a:lnTo>
                  <a:pt x="160782" y="50800"/>
                </a:lnTo>
                <a:close/>
              </a:path>
              <a:path w="1783080" h="206375">
                <a:moveTo>
                  <a:pt x="194299" y="50800"/>
                </a:moveTo>
                <a:lnTo>
                  <a:pt x="160782" y="50800"/>
                </a:lnTo>
                <a:lnTo>
                  <a:pt x="191265" y="60349"/>
                </a:lnTo>
                <a:lnTo>
                  <a:pt x="194299" y="50800"/>
                </a:lnTo>
                <a:close/>
              </a:path>
              <a:path w="1783080" h="206375">
                <a:moveTo>
                  <a:pt x="281431" y="85217"/>
                </a:moveTo>
                <a:lnTo>
                  <a:pt x="265430" y="146685"/>
                </a:lnTo>
                <a:lnTo>
                  <a:pt x="266827" y="147066"/>
                </a:lnTo>
                <a:lnTo>
                  <a:pt x="309372" y="157225"/>
                </a:lnTo>
                <a:lnTo>
                  <a:pt x="328422" y="161417"/>
                </a:lnTo>
                <a:lnTo>
                  <a:pt x="342011" y="99441"/>
                </a:lnTo>
                <a:lnTo>
                  <a:pt x="324231" y="95504"/>
                </a:lnTo>
                <a:lnTo>
                  <a:pt x="282829" y="85598"/>
                </a:lnTo>
                <a:lnTo>
                  <a:pt x="281431" y="85217"/>
                </a:lnTo>
                <a:close/>
              </a:path>
              <a:path w="1783080" h="206375">
                <a:moveTo>
                  <a:pt x="403606" y="112013"/>
                </a:moveTo>
                <a:lnTo>
                  <a:pt x="391413" y="174370"/>
                </a:lnTo>
                <a:lnTo>
                  <a:pt x="398018" y="175641"/>
                </a:lnTo>
                <a:lnTo>
                  <a:pt x="444627" y="183514"/>
                </a:lnTo>
                <a:lnTo>
                  <a:pt x="455549" y="185038"/>
                </a:lnTo>
                <a:lnTo>
                  <a:pt x="464566" y="122300"/>
                </a:lnTo>
                <a:lnTo>
                  <a:pt x="455168" y="120904"/>
                </a:lnTo>
                <a:lnTo>
                  <a:pt x="410210" y="113284"/>
                </a:lnTo>
                <a:lnTo>
                  <a:pt x="403606" y="112013"/>
                </a:lnTo>
                <a:close/>
              </a:path>
              <a:path w="1783080" h="206375">
                <a:moveTo>
                  <a:pt x="526669" y="130429"/>
                </a:moveTo>
                <a:lnTo>
                  <a:pt x="519430" y="193548"/>
                </a:lnTo>
                <a:lnTo>
                  <a:pt x="542290" y="196087"/>
                </a:lnTo>
                <a:lnTo>
                  <a:pt x="583311" y="199898"/>
                </a:lnTo>
                <a:lnTo>
                  <a:pt x="589026" y="136651"/>
                </a:lnTo>
                <a:lnTo>
                  <a:pt x="549656" y="133095"/>
                </a:lnTo>
                <a:lnTo>
                  <a:pt x="526669" y="130429"/>
                </a:lnTo>
                <a:close/>
              </a:path>
              <a:path w="1783080" h="206375">
                <a:moveTo>
                  <a:pt x="650748" y="140843"/>
                </a:moveTo>
                <a:lnTo>
                  <a:pt x="648462" y="204216"/>
                </a:lnTo>
                <a:lnTo>
                  <a:pt x="702691" y="206248"/>
                </a:lnTo>
                <a:lnTo>
                  <a:pt x="712597" y="206375"/>
                </a:lnTo>
                <a:lnTo>
                  <a:pt x="713486" y="142875"/>
                </a:lnTo>
                <a:lnTo>
                  <a:pt x="704977" y="142748"/>
                </a:lnTo>
                <a:lnTo>
                  <a:pt x="650748" y="140843"/>
                </a:lnTo>
                <a:close/>
              </a:path>
              <a:path w="1783080" h="206375">
                <a:moveTo>
                  <a:pt x="838454" y="140588"/>
                </a:moveTo>
                <a:lnTo>
                  <a:pt x="794131" y="142239"/>
                </a:lnTo>
                <a:lnTo>
                  <a:pt x="775843" y="142620"/>
                </a:lnTo>
                <a:lnTo>
                  <a:pt x="777240" y="206120"/>
                </a:lnTo>
                <a:lnTo>
                  <a:pt x="795401" y="205739"/>
                </a:lnTo>
                <a:lnTo>
                  <a:pt x="841502" y="204088"/>
                </a:lnTo>
                <a:lnTo>
                  <a:pt x="838454" y="140588"/>
                </a:lnTo>
                <a:close/>
              </a:path>
              <a:path w="1783080" h="206375">
                <a:moveTo>
                  <a:pt x="964438" y="132969"/>
                </a:moveTo>
                <a:lnTo>
                  <a:pt x="901319" y="137287"/>
                </a:lnTo>
                <a:lnTo>
                  <a:pt x="905510" y="200660"/>
                </a:lnTo>
                <a:lnTo>
                  <a:pt x="969010" y="196342"/>
                </a:lnTo>
                <a:lnTo>
                  <a:pt x="964438" y="132969"/>
                </a:lnTo>
                <a:close/>
              </a:path>
              <a:path w="1783080" h="206375">
                <a:moveTo>
                  <a:pt x="1090295" y="122047"/>
                </a:moveTo>
                <a:lnTo>
                  <a:pt x="1046734" y="126237"/>
                </a:lnTo>
                <a:lnTo>
                  <a:pt x="1027303" y="127888"/>
                </a:lnTo>
                <a:lnTo>
                  <a:pt x="1032763" y="191135"/>
                </a:lnTo>
                <a:lnTo>
                  <a:pt x="1052195" y="189484"/>
                </a:lnTo>
                <a:lnTo>
                  <a:pt x="1096264" y="185293"/>
                </a:lnTo>
                <a:lnTo>
                  <a:pt x="1090295" y="122047"/>
                </a:lnTo>
                <a:close/>
              </a:path>
              <a:path w="1783080" h="206375">
                <a:moveTo>
                  <a:pt x="1216152" y="109347"/>
                </a:moveTo>
                <a:lnTo>
                  <a:pt x="1153287" y="115950"/>
                </a:lnTo>
                <a:lnTo>
                  <a:pt x="1159764" y="179069"/>
                </a:lnTo>
                <a:lnTo>
                  <a:pt x="1223137" y="172466"/>
                </a:lnTo>
                <a:lnTo>
                  <a:pt x="1216152" y="109347"/>
                </a:lnTo>
                <a:close/>
              </a:path>
              <a:path w="1783080" h="206375">
                <a:moveTo>
                  <a:pt x="1342136" y="95250"/>
                </a:moveTo>
                <a:lnTo>
                  <a:pt x="1279271" y="102488"/>
                </a:lnTo>
                <a:lnTo>
                  <a:pt x="1286256" y="165607"/>
                </a:lnTo>
                <a:lnTo>
                  <a:pt x="1330071" y="160655"/>
                </a:lnTo>
                <a:lnTo>
                  <a:pt x="1349629" y="158242"/>
                </a:lnTo>
                <a:lnTo>
                  <a:pt x="1342136" y="95250"/>
                </a:lnTo>
                <a:close/>
              </a:path>
              <a:path w="1783080" h="206375">
                <a:moveTo>
                  <a:pt x="1468120" y="80137"/>
                </a:moveTo>
                <a:lnTo>
                  <a:pt x="1405001" y="87756"/>
                </a:lnTo>
                <a:lnTo>
                  <a:pt x="1412748" y="150875"/>
                </a:lnTo>
                <a:lnTo>
                  <a:pt x="1475740" y="143256"/>
                </a:lnTo>
                <a:lnTo>
                  <a:pt x="1468120" y="80137"/>
                </a:lnTo>
                <a:close/>
              </a:path>
              <a:path w="1783080" h="206375">
                <a:moveTo>
                  <a:pt x="1755055" y="64769"/>
                </a:moveTo>
                <a:lnTo>
                  <a:pt x="1594231" y="64769"/>
                </a:lnTo>
                <a:lnTo>
                  <a:pt x="1601724" y="127762"/>
                </a:lnTo>
                <a:lnTo>
                  <a:pt x="1597110" y="128322"/>
                </a:lnTo>
                <a:lnTo>
                  <a:pt x="1604391" y="191388"/>
                </a:lnTo>
                <a:lnTo>
                  <a:pt x="1782699" y="74803"/>
                </a:lnTo>
                <a:lnTo>
                  <a:pt x="1755055" y="64769"/>
                </a:lnTo>
                <a:close/>
              </a:path>
              <a:path w="1783080" h="206375">
                <a:moveTo>
                  <a:pt x="1589834" y="65292"/>
                </a:moveTo>
                <a:lnTo>
                  <a:pt x="1531112" y="72389"/>
                </a:lnTo>
                <a:lnTo>
                  <a:pt x="1538859" y="135509"/>
                </a:lnTo>
                <a:lnTo>
                  <a:pt x="1597110" y="128322"/>
                </a:lnTo>
                <a:lnTo>
                  <a:pt x="1589834" y="65292"/>
                </a:lnTo>
                <a:close/>
              </a:path>
              <a:path w="1783080" h="206375">
                <a:moveTo>
                  <a:pt x="1594231" y="64769"/>
                </a:moveTo>
                <a:lnTo>
                  <a:pt x="1589834" y="65292"/>
                </a:lnTo>
                <a:lnTo>
                  <a:pt x="1597110" y="128322"/>
                </a:lnTo>
                <a:lnTo>
                  <a:pt x="1601724" y="127762"/>
                </a:lnTo>
                <a:lnTo>
                  <a:pt x="1594231" y="64769"/>
                </a:lnTo>
                <a:close/>
              </a:path>
              <a:path w="1783080" h="206375">
                <a:moveTo>
                  <a:pt x="1582547" y="2159"/>
                </a:moveTo>
                <a:lnTo>
                  <a:pt x="1589834" y="65292"/>
                </a:lnTo>
                <a:lnTo>
                  <a:pt x="1594231" y="64769"/>
                </a:lnTo>
                <a:lnTo>
                  <a:pt x="1755055" y="64769"/>
                </a:lnTo>
                <a:lnTo>
                  <a:pt x="1582547" y="2159"/>
                </a:lnTo>
                <a:close/>
              </a:path>
            </a:pathLst>
          </a:custGeom>
          <a:solidFill>
            <a:srgbClr val="000000"/>
          </a:solidFill>
        </p:spPr>
        <p:txBody>
          <a:bodyPr wrap="square" lIns="0" tIns="0" rIns="0" bIns="0" rtlCol="0"/>
          <a:lstStyle/>
          <a:p>
            <a:endParaRPr sz="1351"/>
          </a:p>
        </p:txBody>
      </p:sp>
      <p:sp>
        <p:nvSpPr>
          <p:cNvPr id="35" name="object 35"/>
          <p:cNvSpPr/>
          <p:nvPr/>
        </p:nvSpPr>
        <p:spPr>
          <a:xfrm>
            <a:off x="1999381" y="1366881"/>
            <a:ext cx="1383995" cy="277943"/>
          </a:xfrm>
          <a:custGeom>
            <a:avLst/>
            <a:gdLst/>
            <a:ahLst/>
            <a:cxnLst/>
            <a:rect l="l" t="t" r="r" b="b"/>
            <a:pathLst>
              <a:path w="1843404" h="370205">
                <a:moveTo>
                  <a:pt x="139826" y="193548"/>
                </a:moveTo>
                <a:lnTo>
                  <a:pt x="0" y="354075"/>
                </a:lnTo>
                <a:lnTo>
                  <a:pt x="212344" y="369696"/>
                </a:lnTo>
                <a:lnTo>
                  <a:pt x="193208" y="323214"/>
                </a:lnTo>
                <a:lnTo>
                  <a:pt x="158750" y="323214"/>
                </a:lnTo>
                <a:lnTo>
                  <a:pt x="134747" y="264286"/>
                </a:lnTo>
                <a:lnTo>
                  <a:pt x="164054" y="252398"/>
                </a:lnTo>
                <a:lnTo>
                  <a:pt x="139826" y="193548"/>
                </a:lnTo>
                <a:close/>
              </a:path>
              <a:path w="1843404" h="370205">
                <a:moveTo>
                  <a:pt x="164054" y="252398"/>
                </a:moveTo>
                <a:lnTo>
                  <a:pt x="134747" y="264286"/>
                </a:lnTo>
                <a:lnTo>
                  <a:pt x="158750" y="323214"/>
                </a:lnTo>
                <a:lnTo>
                  <a:pt x="188265" y="311208"/>
                </a:lnTo>
                <a:lnTo>
                  <a:pt x="164054" y="252398"/>
                </a:lnTo>
                <a:close/>
              </a:path>
              <a:path w="1843404" h="370205">
                <a:moveTo>
                  <a:pt x="188265" y="311208"/>
                </a:moveTo>
                <a:lnTo>
                  <a:pt x="158750" y="323214"/>
                </a:lnTo>
                <a:lnTo>
                  <a:pt x="193208" y="323214"/>
                </a:lnTo>
                <a:lnTo>
                  <a:pt x="188265" y="311208"/>
                </a:lnTo>
                <a:close/>
              </a:path>
              <a:path w="1843404" h="370205">
                <a:moveTo>
                  <a:pt x="194437" y="240537"/>
                </a:moveTo>
                <a:lnTo>
                  <a:pt x="179831" y="245999"/>
                </a:lnTo>
                <a:lnTo>
                  <a:pt x="164054" y="252398"/>
                </a:lnTo>
                <a:lnTo>
                  <a:pt x="188265" y="311208"/>
                </a:lnTo>
                <a:lnTo>
                  <a:pt x="203707" y="304926"/>
                </a:lnTo>
                <a:lnTo>
                  <a:pt x="217043" y="299847"/>
                </a:lnTo>
                <a:lnTo>
                  <a:pt x="194437" y="240537"/>
                </a:lnTo>
                <a:close/>
              </a:path>
              <a:path w="1843404" h="370205">
                <a:moveTo>
                  <a:pt x="315213" y="197357"/>
                </a:moveTo>
                <a:lnTo>
                  <a:pt x="282701" y="208279"/>
                </a:lnTo>
                <a:lnTo>
                  <a:pt x="254635" y="218185"/>
                </a:lnTo>
                <a:lnTo>
                  <a:pt x="275844" y="278129"/>
                </a:lnTo>
                <a:lnTo>
                  <a:pt x="303911" y="268097"/>
                </a:lnTo>
                <a:lnTo>
                  <a:pt x="335406" y="257682"/>
                </a:lnTo>
                <a:lnTo>
                  <a:pt x="315213" y="197357"/>
                </a:lnTo>
                <a:close/>
              </a:path>
              <a:path w="1843404" h="370205">
                <a:moveTo>
                  <a:pt x="438785" y="160274"/>
                </a:moveTo>
                <a:lnTo>
                  <a:pt x="431164" y="162305"/>
                </a:lnTo>
                <a:lnTo>
                  <a:pt x="392811" y="173227"/>
                </a:lnTo>
                <a:lnTo>
                  <a:pt x="376809" y="178053"/>
                </a:lnTo>
                <a:lnTo>
                  <a:pt x="394969" y="238886"/>
                </a:lnTo>
                <a:lnTo>
                  <a:pt x="410972" y="234060"/>
                </a:lnTo>
                <a:lnTo>
                  <a:pt x="448563" y="223265"/>
                </a:lnTo>
                <a:lnTo>
                  <a:pt x="455041" y="221614"/>
                </a:lnTo>
                <a:lnTo>
                  <a:pt x="438785" y="160274"/>
                </a:lnTo>
                <a:close/>
              </a:path>
              <a:path w="1843404" h="370205">
                <a:moveTo>
                  <a:pt x="563499" y="129794"/>
                </a:moveTo>
                <a:lnTo>
                  <a:pt x="554101" y="131825"/>
                </a:lnTo>
                <a:lnTo>
                  <a:pt x="511937" y="141477"/>
                </a:lnTo>
                <a:lnTo>
                  <a:pt x="500761" y="144272"/>
                </a:lnTo>
                <a:lnTo>
                  <a:pt x="516000" y="205867"/>
                </a:lnTo>
                <a:lnTo>
                  <a:pt x="527176" y="203073"/>
                </a:lnTo>
                <a:lnTo>
                  <a:pt x="568198" y="193675"/>
                </a:lnTo>
                <a:lnTo>
                  <a:pt x="576961" y="191770"/>
                </a:lnTo>
                <a:lnTo>
                  <a:pt x="563499" y="129794"/>
                </a:lnTo>
                <a:close/>
              </a:path>
              <a:path w="1843404" h="370205">
                <a:moveTo>
                  <a:pt x="688848" y="104521"/>
                </a:moveTo>
                <a:lnTo>
                  <a:pt x="626237" y="116712"/>
                </a:lnTo>
                <a:lnTo>
                  <a:pt x="638683" y="178943"/>
                </a:lnTo>
                <a:lnTo>
                  <a:pt x="700786" y="166877"/>
                </a:lnTo>
                <a:lnTo>
                  <a:pt x="688848" y="104521"/>
                </a:lnTo>
                <a:close/>
              </a:path>
              <a:path w="1843404" h="370205">
                <a:moveTo>
                  <a:pt x="814704" y="82550"/>
                </a:moveTo>
                <a:lnTo>
                  <a:pt x="751966" y="93090"/>
                </a:lnTo>
                <a:lnTo>
                  <a:pt x="762635" y="155701"/>
                </a:lnTo>
                <a:lnTo>
                  <a:pt x="824991" y="145160"/>
                </a:lnTo>
                <a:lnTo>
                  <a:pt x="814704" y="82550"/>
                </a:lnTo>
                <a:close/>
              </a:path>
              <a:path w="1843404" h="370205">
                <a:moveTo>
                  <a:pt x="940942" y="63119"/>
                </a:moveTo>
                <a:lnTo>
                  <a:pt x="877824" y="72517"/>
                </a:lnTo>
                <a:lnTo>
                  <a:pt x="887349" y="135254"/>
                </a:lnTo>
                <a:lnTo>
                  <a:pt x="949960" y="125983"/>
                </a:lnTo>
                <a:lnTo>
                  <a:pt x="940942" y="63119"/>
                </a:lnTo>
                <a:close/>
              </a:path>
              <a:path w="1843404" h="370205">
                <a:moveTo>
                  <a:pt x="1067815" y="46608"/>
                </a:moveTo>
                <a:lnTo>
                  <a:pt x="1064895" y="46862"/>
                </a:lnTo>
                <a:lnTo>
                  <a:pt x="1011427" y="53467"/>
                </a:lnTo>
                <a:lnTo>
                  <a:pt x="1004062" y="54482"/>
                </a:lnTo>
                <a:lnTo>
                  <a:pt x="1012571" y="117475"/>
                </a:lnTo>
                <a:lnTo>
                  <a:pt x="1019937" y="116458"/>
                </a:lnTo>
                <a:lnTo>
                  <a:pt x="1074801" y="109600"/>
                </a:lnTo>
                <a:lnTo>
                  <a:pt x="1067815" y="46608"/>
                </a:lnTo>
                <a:close/>
              </a:path>
              <a:path w="1843404" h="370205">
                <a:moveTo>
                  <a:pt x="1194942" y="33527"/>
                </a:moveTo>
                <a:lnTo>
                  <a:pt x="1168527" y="35813"/>
                </a:lnTo>
                <a:lnTo>
                  <a:pt x="1131189" y="39624"/>
                </a:lnTo>
                <a:lnTo>
                  <a:pt x="1137665" y="102743"/>
                </a:lnTo>
                <a:lnTo>
                  <a:pt x="1174877" y="99059"/>
                </a:lnTo>
                <a:lnTo>
                  <a:pt x="1200403" y="96900"/>
                </a:lnTo>
                <a:lnTo>
                  <a:pt x="1194942" y="33527"/>
                </a:lnTo>
                <a:close/>
              </a:path>
              <a:path w="1843404" h="370205">
                <a:moveTo>
                  <a:pt x="1323339" y="25653"/>
                </a:moveTo>
                <a:lnTo>
                  <a:pt x="1311021" y="26034"/>
                </a:lnTo>
                <a:lnTo>
                  <a:pt x="1265682" y="28321"/>
                </a:lnTo>
                <a:lnTo>
                  <a:pt x="1258951" y="28828"/>
                </a:lnTo>
                <a:lnTo>
                  <a:pt x="1263014" y="92075"/>
                </a:lnTo>
                <a:lnTo>
                  <a:pt x="1292225" y="90424"/>
                </a:lnTo>
                <a:lnTo>
                  <a:pt x="1325372" y="89153"/>
                </a:lnTo>
                <a:lnTo>
                  <a:pt x="1323339" y="25653"/>
                </a:lnTo>
                <a:close/>
              </a:path>
              <a:path w="1843404" h="370205">
                <a:moveTo>
                  <a:pt x="1393189" y="25146"/>
                </a:moveTo>
                <a:lnTo>
                  <a:pt x="1387983" y="25146"/>
                </a:lnTo>
                <a:lnTo>
                  <a:pt x="1387856" y="88646"/>
                </a:lnTo>
                <a:lnTo>
                  <a:pt x="1393063" y="88646"/>
                </a:lnTo>
                <a:lnTo>
                  <a:pt x="1429765" y="89788"/>
                </a:lnTo>
                <a:lnTo>
                  <a:pt x="1449451" y="90931"/>
                </a:lnTo>
                <a:lnTo>
                  <a:pt x="1453134" y="27558"/>
                </a:lnTo>
                <a:lnTo>
                  <a:pt x="1431671" y="26288"/>
                </a:lnTo>
                <a:lnTo>
                  <a:pt x="1393189" y="25146"/>
                </a:lnTo>
                <a:close/>
              </a:path>
              <a:path w="1843404" h="370205">
                <a:moveTo>
                  <a:pt x="1518285" y="33147"/>
                </a:moveTo>
                <a:lnTo>
                  <a:pt x="1510919" y="96265"/>
                </a:lnTo>
                <a:lnTo>
                  <a:pt x="1530603" y="98551"/>
                </a:lnTo>
                <a:lnTo>
                  <a:pt x="1561591" y="103250"/>
                </a:lnTo>
                <a:lnTo>
                  <a:pt x="1571878" y="105028"/>
                </a:lnTo>
                <a:lnTo>
                  <a:pt x="1582927" y="42545"/>
                </a:lnTo>
                <a:lnTo>
                  <a:pt x="1570863" y="40385"/>
                </a:lnTo>
                <a:lnTo>
                  <a:pt x="1538097" y="35559"/>
                </a:lnTo>
                <a:lnTo>
                  <a:pt x="1518285" y="33147"/>
                </a:lnTo>
                <a:close/>
              </a:path>
              <a:path w="1843404" h="370205">
                <a:moveTo>
                  <a:pt x="1651256" y="121628"/>
                </a:moveTo>
                <a:lnTo>
                  <a:pt x="1632839" y="182245"/>
                </a:lnTo>
                <a:lnTo>
                  <a:pt x="1842897" y="146557"/>
                </a:lnTo>
                <a:lnTo>
                  <a:pt x="1826275" y="130809"/>
                </a:lnTo>
                <a:lnTo>
                  <a:pt x="1681861" y="130809"/>
                </a:lnTo>
                <a:lnTo>
                  <a:pt x="1651256" y="121628"/>
                </a:lnTo>
                <a:close/>
              </a:path>
              <a:path w="1843404" h="370205">
                <a:moveTo>
                  <a:pt x="1669701" y="60919"/>
                </a:moveTo>
                <a:lnTo>
                  <a:pt x="1651256" y="121628"/>
                </a:lnTo>
                <a:lnTo>
                  <a:pt x="1681861" y="130809"/>
                </a:lnTo>
                <a:lnTo>
                  <a:pt x="1700022" y="69850"/>
                </a:lnTo>
                <a:lnTo>
                  <a:pt x="1669701" y="60919"/>
                </a:lnTo>
                <a:close/>
              </a:path>
              <a:path w="1843404" h="370205">
                <a:moveTo>
                  <a:pt x="1688211" y="0"/>
                </a:moveTo>
                <a:lnTo>
                  <a:pt x="1669701" y="60919"/>
                </a:lnTo>
                <a:lnTo>
                  <a:pt x="1700022" y="69850"/>
                </a:lnTo>
                <a:lnTo>
                  <a:pt x="1681861" y="130809"/>
                </a:lnTo>
                <a:lnTo>
                  <a:pt x="1826275" y="130809"/>
                </a:lnTo>
                <a:lnTo>
                  <a:pt x="1688211" y="0"/>
                </a:lnTo>
                <a:close/>
              </a:path>
              <a:path w="1843404" h="370205">
                <a:moveTo>
                  <a:pt x="1646682" y="55245"/>
                </a:moveTo>
                <a:lnTo>
                  <a:pt x="1632712" y="117221"/>
                </a:lnTo>
                <a:lnTo>
                  <a:pt x="1648840" y="120903"/>
                </a:lnTo>
                <a:lnTo>
                  <a:pt x="1651256" y="121628"/>
                </a:lnTo>
                <a:lnTo>
                  <a:pt x="1669701" y="60919"/>
                </a:lnTo>
                <a:lnTo>
                  <a:pt x="1662938" y="58927"/>
                </a:lnTo>
                <a:lnTo>
                  <a:pt x="1646682" y="55245"/>
                </a:lnTo>
                <a:close/>
              </a:path>
            </a:pathLst>
          </a:custGeom>
          <a:solidFill>
            <a:srgbClr val="000000"/>
          </a:solidFill>
        </p:spPr>
        <p:txBody>
          <a:bodyPr wrap="square" lIns="0" tIns="0" rIns="0" bIns="0" rtlCol="0"/>
          <a:lstStyle/>
          <a:p>
            <a:endParaRPr sz="1351"/>
          </a:p>
        </p:txBody>
      </p:sp>
      <p:sp>
        <p:nvSpPr>
          <p:cNvPr id="36" name="object 36"/>
          <p:cNvSpPr/>
          <p:nvPr/>
        </p:nvSpPr>
        <p:spPr>
          <a:xfrm>
            <a:off x="5896020" y="2851182"/>
            <a:ext cx="278420" cy="57210"/>
          </a:xfrm>
          <a:custGeom>
            <a:avLst/>
            <a:gdLst/>
            <a:ahLst/>
            <a:cxnLst/>
            <a:rect l="l" t="t" r="r" b="b"/>
            <a:pathLst>
              <a:path w="370840" h="76200">
                <a:moveTo>
                  <a:pt x="76200" y="0"/>
                </a:moveTo>
                <a:lnTo>
                  <a:pt x="0" y="38100"/>
                </a:lnTo>
                <a:lnTo>
                  <a:pt x="76200" y="76200"/>
                </a:lnTo>
                <a:lnTo>
                  <a:pt x="76200" y="44450"/>
                </a:lnTo>
                <a:lnTo>
                  <a:pt x="63500" y="44450"/>
                </a:lnTo>
                <a:lnTo>
                  <a:pt x="63500" y="31750"/>
                </a:lnTo>
                <a:lnTo>
                  <a:pt x="76200" y="31750"/>
                </a:lnTo>
                <a:lnTo>
                  <a:pt x="76200" y="0"/>
                </a:lnTo>
                <a:close/>
              </a:path>
              <a:path w="370840" h="76200">
                <a:moveTo>
                  <a:pt x="294131" y="0"/>
                </a:moveTo>
                <a:lnTo>
                  <a:pt x="294131" y="76200"/>
                </a:lnTo>
                <a:lnTo>
                  <a:pt x="357631" y="44450"/>
                </a:lnTo>
                <a:lnTo>
                  <a:pt x="306831" y="44450"/>
                </a:lnTo>
                <a:lnTo>
                  <a:pt x="306831" y="31750"/>
                </a:lnTo>
                <a:lnTo>
                  <a:pt x="357631" y="31750"/>
                </a:lnTo>
                <a:lnTo>
                  <a:pt x="294131" y="0"/>
                </a:lnTo>
                <a:close/>
              </a:path>
              <a:path w="370840" h="76200">
                <a:moveTo>
                  <a:pt x="76200" y="31750"/>
                </a:moveTo>
                <a:lnTo>
                  <a:pt x="63500" y="31750"/>
                </a:lnTo>
                <a:lnTo>
                  <a:pt x="63500" y="44450"/>
                </a:lnTo>
                <a:lnTo>
                  <a:pt x="76200" y="44450"/>
                </a:lnTo>
                <a:lnTo>
                  <a:pt x="76200" y="31750"/>
                </a:lnTo>
                <a:close/>
              </a:path>
              <a:path w="370840" h="76200">
                <a:moveTo>
                  <a:pt x="294131" y="31750"/>
                </a:moveTo>
                <a:lnTo>
                  <a:pt x="76200" y="31750"/>
                </a:lnTo>
                <a:lnTo>
                  <a:pt x="76200" y="44450"/>
                </a:lnTo>
                <a:lnTo>
                  <a:pt x="294131" y="44450"/>
                </a:lnTo>
                <a:lnTo>
                  <a:pt x="294131" y="31750"/>
                </a:lnTo>
                <a:close/>
              </a:path>
              <a:path w="370840" h="76200">
                <a:moveTo>
                  <a:pt x="357631" y="31750"/>
                </a:moveTo>
                <a:lnTo>
                  <a:pt x="306831" y="31750"/>
                </a:lnTo>
                <a:lnTo>
                  <a:pt x="306831" y="44450"/>
                </a:lnTo>
                <a:lnTo>
                  <a:pt x="357631" y="44450"/>
                </a:lnTo>
                <a:lnTo>
                  <a:pt x="370331" y="38100"/>
                </a:lnTo>
                <a:lnTo>
                  <a:pt x="357631" y="31750"/>
                </a:lnTo>
                <a:close/>
              </a:path>
            </a:pathLst>
          </a:custGeom>
          <a:solidFill>
            <a:srgbClr val="000000"/>
          </a:solidFill>
        </p:spPr>
        <p:txBody>
          <a:bodyPr wrap="square" lIns="0" tIns="0" rIns="0" bIns="0" rtlCol="0"/>
          <a:lstStyle/>
          <a:p>
            <a:endParaRPr sz="1351"/>
          </a:p>
        </p:txBody>
      </p:sp>
      <p:sp>
        <p:nvSpPr>
          <p:cNvPr id="37" name="object 37"/>
          <p:cNvSpPr/>
          <p:nvPr/>
        </p:nvSpPr>
        <p:spPr>
          <a:xfrm>
            <a:off x="4143119" y="2518222"/>
            <a:ext cx="2021882" cy="57210"/>
          </a:xfrm>
          <a:custGeom>
            <a:avLst/>
            <a:gdLst/>
            <a:ahLst/>
            <a:cxnLst/>
            <a:rect l="l" t="t" r="r" b="b"/>
            <a:pathLst>
              <a:path w="2693034" h="76200">
                <a:moveTo>
                  <a:pt x="76200" y="0"/>
                </a:moveTo>
                <a:lnTo>
                  <a:pt x="0" y="38100"/>
                </a:lnTo>
                <a:lnTo>
                  <a:pt x="76200" y="76200"/>
                </a:lnTo>
                <a:lnTo>
                  <a:pt x="76200" y="44450"/>
                </a:lnTo>
                <a:lnTo>
                  <a:pt x="63500" y="44450"/>
                </a:lnTo>
                <a:lnTo>
                  <a:pt x="63500" y="31750"/>
                </a:lnTo>
                <a:lnTo>
                  <a:pt x="76200" y="31750"/>
                </a:lnTo>
                <a:lnTo>
                  <a:pt x="76200" y="0"/>
                </a:lnTo>
                <a:close/>
              </a:path>
              <a:path w="2693034" h="76200">
                <a:moveTo>
                  <a:pt x="2616707" y="0"/>
                </a:moveTo>
                <a:lnTo>
                  <a:pt x="2616707" y="76200"/>
                </a:lnTo>
                <a:lnTo>
                  <a:pt x="2680207" y="44450"/>
                </a:lnTo>
                <a:lnTo>
                  <a:pt x="2629407" y="44450"/>
                </a:lnTo>
                <a:lnTo>
                  <a:pt x="2629407" y="31750"/>
                </a:lnTo>
                <a:lnTo>
                  <a:pt x="2680207" y="31750"/>
                </a:lnTo>
                <a:lnTo>
                  <a:pt x="2616707" y="0"/>
                </a:lnTo>
                <a:close/>
              </a:path>
              <a:path w="2693034" h="76200">
                <a:moveTo>
                  <a:pt x="76200" y="31750"/>
                </a:moveTo>
                <a:lnTo>
                  <a:pt x="63500" y="31750"/>
                </a:lnTo>
                <a:lnTo>
                  <a:pt x="63500" y="44450"/>
                </a:lnTo>
                <a:lnTo>
                  <a:pt x="76200" y="44450"/>
                </a:lnTo>
                <a:lnTo>
                  <a:pt x="76200" y="31750"/>
                </a:lnTo>
                <a:close/>
              </a:path>
              <a:path w="2693034" h="76200">
                <a:moveTo>
                  <a:pt x="2616707" y="31750"/>
                </a:moveTo>
                <a:lnTo>
                  <a:pt x="76200" y="31750"/>
                </a:lnTo>
                <a:lnTo>
                  <a:pt x="76200" y="44450"/>
                </a:lnTo>
                <a:lnTo>
                  <a:pt x="2616707" y="44450"/>
                </a:lnTo>
                <a:lnTo>
                  <a:pt x="2616707" y="31750"/>
                </a:lnTo>
                <a:close/>
              </a:path>
              <a:path w="2693034" h="76200">
                <a:moveTo>
                  <a:pt x="2680207" y="31750"/>
                </a:moveTo>
                <a:lnTo>
                  <a:pt x="2629407" y="31750"/>
                </a:lnTo>
                <a:lnTo>
                  <a:pt x="2629407" y="44450"/>
                </a:lnTo>
                <a:lnTo>
                  <a:pt x="2680207" y="44450"/>
                </a:lnTo>
                <a:lnTo>
                  <a:pt x="2692907" y="38100"/>
                </a:lnTo>
                <a:lnTo>
                  <a:pt x="2680207" y="31750"/>
                </a:lnTo>
                <a:close/>
              </a:path>
            </a:pathLst>
          </a:custGeom>
          <a:solidFill>
            <a:srgbClr val="000000"/>
          </a:solidFill>
        </p:spPr>
        <p:txBody>
          <a:bodyPr wrap="square" lIns="0" tIns="0" rIns="0" bIns="0" rtlCol="0"/>
          <a:lstStyle/>
          <a:p>
            <a:endParaRPr sz="1351"/>
          </a:p>
        </p:txBody>
      </p:sp>
      <p:sp>
        <p:nvSpPr>
          <p:cNvPr id="38" name="object 38"/>
          <p:cNvSpPr/>
          <p:nvPr/>
        </p:nvSpPr>
        <p:spPr>
          <a:xfrm>
            <a:off x="4146552" y="2852326"/>
            <a:ext cx="281757" cy="57210"/>
          </a:xfrm>
          <a:custGeom>
            <a:avLst/>
            <a:gdLst/>
            <a:ahLst/>
            <a:cxnLst/>
            <a:rect l="l" t="t" r="r" b="b"/>
            <a:pathLst>
              <a:path w="375285" h="76200">
                <a:moveTo>
                  <a:pt x="76200" y="0"/>
                </a:moveTo>
                <a:lnTo>
                  <a:pt x="0" y="38100"/>
                </a:lnTo>
                <a:lnTo>
                  <a:pt x="76200" y="76200"/>
                </a:lnTo>
                <a:lnTo>
                  <a:pt x="76200" y="44450"/>
                </a:lnTo>
                <a:lnTo>
                  <a:pt x="63500" y="44450"/>
                </a:lnTo>
                <a:lnTo>
                  <a:pt x="63500" y="31750"/>
                </a:lnTo>
                <a:lnTo>
                  <a:pt x="76200" y="31750"/>
                </a:lnTo>
                <a:lnTo>
                  <a:pt x="76200" y="0"/>
                </a:lnTo>
                <a:close/>
              </a:path>
              <a:path w="375285" h="76200">
                <a:moveTo>
                  <a:pt x="298703" y="0"/>
                </a:moveTo>
                <a:lnTo>
                  <a:pt x="298703" y="76200"/>
                </a:lnTo>
                <a:lnTo>
                  <a:pt x="362203" y="44450"/>
                </a:lnTo>
                <a:lnTo>
                  <a:pt x="311403" y="44450"/>
                </a:lnTo>
                <a:lnTo>
                  <a:pt x="311403" y="31750"/>
                </a:lnTo>
                <a:lnTo>
                  <a:pt x="362203" y="31750"/>
                </a:lnTo>
                <a:lnTo>
                  <a:pt x="298703" y="0"/>
                </a:lnTo>
                <a:close/>
              </a:path>
              <a:path w="375285" h="76200">
                <a:moveTo>
                  <a:pt x="76200" y="31750"/>
                </a:moveTo>
                <a:lnTo>
                  <a:pt x="63500" y="31750"/>
                </a:lnTo>
                <a:lnTo>
                  <a:pt x="63500" y="44450"/>
                </a:lnTo>
                <a:lnTo>
                  <a:pt x="76200" y="44450"/>
                </a:lnTo>
                <a:lnTo>
                  <a:pt x="76200" y="31750"/>
                </a:lnTo>
                <a:close/>
              </a:path>
              <a:path w="375285" h="76200">
                <a:moveTo>
                  <a:pt x="298703" y="31750"/>
                </a:moveTo>
                <a:lnTo>
                  <a:pt x="76200" y="31750"/>
                </a:lnTo>
                <a:lnTo>
                  <a:pt x="76200" y="44450"/>
                </a:lnTo>
                <a:lnTo>
                  <a:pt x="298703" y="44450"/>
                </a:lnTo>
                <a:lnTo>
                  <a:pt x="298703" y="31750"/>
                </a:lnTo>
                <a:close/>
              </a:path>
              <a:path w="375285" h="76200">
                <a:moveTo>
                  <a:pt x="362203" y="31750"/>
                </a:moveTo>
                <a:lnTo>
                  <a:pt x="311403" y="31750"/>
                </a:lnTo>
                <a:lnTo>
                  <a:pt x="311403" y="44450"/>
                </a:lnTo>
                <a:lnTo>
                  <a:pt x="362203" y="44450"/>
                </a:lnTo>
                <a:lnTo>
                  <a:pt x="374903" y="38100"/>
                </a:lnTo>
                <a:lnTo>
                  <a:pt x="362203" y="31750"/>
                </a:lnTo>
                <a:close/>
              </a:path>
            </a:pathLst>
          </a:custGeom>
          <a:solidFill>
            <a:srgbClr val="000000"/>
          </a:solidFill>
        </p:spPr>
        <p:txBody>
          <a:bodyPr wrap="square" lIns="0" tIns="0" rIns="0" bIns="0" rtlCol="0"/>
          <a:lstStyle/>
          <a:p>
            <a:endParaRPr sz="1351"/>
          </a:p>
        </p:txBody>
      </p:sp>
      <p:sp>
        <p:nvSpPr>
          <p:cNvPr id="39" name="object 39"/>
          <p:cNvSpPr/>
          <p:nvPr/>
        </p:nvSpPr>
        <p:spPr>
          <a:xfrm>
            <a:off x="628161" y="3673284"/>
            <a:ext cx="65314" cy="909633"/>
          </a:xfrm>
          <a:custGeom>
            <a:avLst/>
            <a:gdLst/>
            <a:ahLst/>
            <a:cxnLst/>
            <a:rect l="l" t="t" r="r" b="b"/>
            <a:pathLst>
              <a:path w="86994" h="1211579">
                <a:moveTo>
                  <a:pt x="57912" y="72389"/>
                </a:moveTo>
                <a:lnTo>
                  <a:pt x="28956" y="72389"/>
                </a:lnTo>
                <a:lnTo>
                  <a:pt x="28956" y="101346"/>
                </a:lnTo>
                <a:lnTo>
                  <a:pt x="57912" y="101346"/>
                </a:lnTo>
                <a:lnTo>
                  <a:pt x="57912" y="72389"/>
                </a:lnTo>
                <a:close/>
              </a:path>
              <a:path w="86994" h="1211579">
                <a:moveTo>
                  <a:pt x="43434" y="0"/>
                </a:moveTo>
                <a:lnTo>
                  <a:pt x="0" y="86867"/>
                </a:lnTo>
                <a:lnTo>
                  <a:pt x="28956" y="86867"/>
                </a:lnTo>
                <a:lnTo>
                  <a:pt x="28956" y="72389"/>
                </a:lnTo>
                <a:lnTo>
                  <a:pt x="79629" y="72389"/>
                </a:lnTo>
                <a:lnTo>
                  <a:pt x="43434" y="0"/>
                </a:lnTo>
                <a:close/>
              </a:path>
              <a:path w="86994" h="1211579">
                <a:moveTo>
                  <a:pt x="79629" y="72389"/>
                </a:moveTo>
                <a:lnTo>
                  <a:pt x="57912" y="72389"/>
                </a:lnTo>
                <a:lnTo>
                  <a:pt x="57912" y="86867"/>
                </a:lnTo>
                <a:lnTo>
                  <a:pt x="86868" y="86867"/>
                </a:lnTo>
                <a:lnTo>
                  <a:pt x="79629" y="72389"/>
                </a:lnTo>
                <a:close/>
              </a:path>
              <a:path w="86994" h="1211579">
                <a:moveTo>
                  <a:pt x="57912" y="130301"/>
                </a:moveTo>
                <a:lnTo>
                  <a:pt x="28956" y="130301"/>
                </a:lnTo>
                <a:lnTo>
                  <a:pt x="28956" y="159258"/>
                </a:lnTo>
                <a:lnTo>
                  <a:pt x="57912" y="159258"/>
                </a:lnTo>
                <a:lnTo>
                  <a:pt x="57912" y="130301"/>
                </a:lnTo>
                <a:close/>
              </a:path>
              <a:path w="86994" h="1211579">
                <a:moveTo>
                  <a:pt x="57912" y="188213"/>
                </a:moveTo>
                <a:lnTo>
                  <a:pt x="28956" y="188213"/>
                </a:lnTo>
                <a:lnTo>
                  <a:pt x="28956" y="217170"/>
                </a:lnTo>
                <a:lnTo>
                  <a:pt x="57912" y="217170"/>
                </a:lnTo>
                <a:lnTo>
                  <a:pt x="57912" y="188213"/>
                </a:lnTo>
                <a:close/>
              </a:path>
              <a:path w="86994" h="1211579">
                <a:moveTo>
                  <a:pt x="57912" y="246125"/>
                </a:moveTo>
                <a:lnTo>
                  <a:pt x="28956" y="246125"/>
                </a:lnTo>
                <a:lnTo>
                  <a:pt x="28956" y="275081"/>
                </a:lnTo>
                <a:lnTo>
                  <a:pt x="57912" y="275081"/>
                </a:lnTo>
                <a:lnTo>
                  <a:pt x="57912" y="246125"/>
                </a:lnTo>
                <a:close/>
              </a:path>
              <a:path w="86994" h="1211579">
                <a:moveTo>
                  <a:pt x="57912" y="304038"/>
                </a:moveTo>
                <a:lnTo>
                  <a:pt x="28956" y="304038"/>
                </a:lnTo>
                <a:lnTo>
                  <a:pt x="28956" y="332993"/>
                </a:lnTo>
                <a:lnTo>
                  <a:pt x="57912" y="332993"/>
                </a:lnTo>
                <a:lnTo>
                  <a:pt x="57912" y="304038"/>
                </a:lnTo>
                <a:close/>
              </a:path>
              <a:path w="86994" h="1211579">
                <a:moveTo>
                  <a:pt x="57912" y="361950"/>
                </a:moveTo>
                <a:lnTo>
                  <a:pt x="28956" y="361950"/>
                </a:lnTo>
                <a:lnTo>
                  <a:pt x="28956" y="390905"/>
                </a:lnTo>
                <a:lnTo>
                  <a:pt x="57912" y="390905"/>
                </a:lnTo>
                <a:lnTo>
                  <a:pt x="57912" y="361950"/>
                </a:lnTo>
                <a:close/>
              </a:path>
              <a:path w="86994" h="1211579">
                <a:moveTo>
                  <a:pt x="57912" y="419862"/>
                </a:moveTo>
                <a:lnTo>
                  <a:pt x="28956" y="419862"/>
                </a:lnTo>
                <a:lnTo>
                  <a:pt x="28956" y="448817"/>
                </a:lnTo>
                <a:lnTo>
                  <a:pt x="57912" y="448817"/>
                </a:lnTo>
                <a:lnTo>
                  <a:pt x="57912" y="419862"/>
                </a:lnTo>
                <a:close/>
              </a:path>
              <a:path w="86994" h="1211579">
                <a:moveTo>
                  <a:pt x="57912" y="477774"/>
                </a:moveTo>
                <a:lnTo>
                  <a:pt x="28956" y="477774"/>
                </a:lnTo>
                <a:lnTo>
                  <a:pt x="28956" y="506729"/>
                </a:lnTo>
                <a:lnTo>
                  <a:pt x="57912" y="506729"/>
                </a:lnTo>
                <a:lnTo>
                  <a:pt x="57912" y="477774"/>
                </a:lnTo>
                <a:close/>
              </a:path>
              <a:path w="86994" h="1211579">
                <a:moveTo>
                  <a:pt x="57912" y="535686"/>
                </a:moveTo>
                <a:lnTo>
                  <a:pt x="28956" y="535686"/>
                </a:lnTo>
                <a:lnTo>
                  <a:pt x="28956" y="564642"/>
                </a:lnTo>
                <a:lnTo>
                  <a:pt x="57912" y="564642"/>
                </a:lnTo>
                <a:lnTo>
                  <a:pt x="57912" y="535686"/>
                </a:lnTo>
                <a:close/>
              </a:path>
              <a:path w="86994" h="1211579">
                <a:moveTo>
                  <a:pt x="57912" y="593598"/>
                </a:moveTo>
                <a:lnTo>
                  <a:pt x="28956" y="593598"/>
                </a:lnTo>
                <a:lnTo>
                  <a:pt x="28956" y="622553"/>
                </a:lnTo>
                <a:lnTo>
                  <a:pt x="57912" y="622553"/>
                </a:lnTo>
                <a:lnTo>
                  <a:pt x="57912" y="593598"/>
                </a:lnTo>
                <a:close/>
              </a:path>
              <a:path w="86994" h="1211579">
                <a:moveTo>
                  <a:pt x="57912" y="651509"/>
                </a:moveTo>
                <a:lnTo>
                  <a:pt x="28956" y="651509"/>
                </a:lnTo>
                <a:lnTo>
                  <a:pt x="28956" y="680465"/>
                </a:lnTo>
                <a:lnTo>
                  <a:pt x="57912" y="680465"/>
                </a:lnTo>
                <a:lnTo>
                  <a:pt x="57912" y="651509"/>
                </a:lnTo>
                <a:close/>
              </a:path>
              <a:path w="86994" h="1211579">
                <a:moveTo>
                  <a:pt x="57912" y="709421"/>
                </a:moveTo>
                <a:lnTo>
                  <a:pt x="28956" y="709421"/>
                </a:lnTo>
                <a:lnTo>
                  <a:pt x="28956" y="738377"/>
                </a:lnTo>
                <a:lnTo>
                  <a:pt x="57912" y="738377"/>
                </a:lnTo>
                <a:lnTo>
                  <a:pt x="57912" y="709421"/>
                </a:lnTo>
                <a:close/>
              </a:path>
              <a:path w="86994" h="1211579">
                <a:moveTo>
                  <a:pt x="57912" y="767333"/>
                </a:moveTo>
                <a:lnTo>
                  <a:pt x="28956" y="767333"/>
                </a:lnTo>
                <a:lnTo>
                  <a:pt x="28956" y="796289"/>
                </a:lnTo>
                <a:lnTo>
                  <a:pt x="57912" y="796289"/>
                </a:lnTo>
                <a:lnTo>
                  <a:pt x="57912" y="767333"/>
                </a:lnTo>
                <a:close/>
              </a:path>
              <a:path w="86994" h="1211579">
                <a:moveTo>
                  <a:pt x="57912" y="825245"/>
                </a:moveTo>
                <a:lnTo>
                  <a:pt x="28956" y="825245"/>
                </a:lnTo>
                <a:lnTo>
                  <a:pt x="28956" y="854201"/>
                </a:lnTo>
                <a:lnTo>
                  <a:pt x="57912" y="854201"/>
                </a:lnTo>
                <a:lnTo>
                  <a:pt x="57912" y="825245"/>
                </a:lnTo>
                <a:close/>
              </a:path>
              <a:path w="86994" h="1211579">
                <a:moveTo>
                  <a:pt x="57912" y="883157"/>
                </a:moveTo>
                <a:lnTo>
                  <a:pt x="28956" y="883157"/>
                </a:lnTo>
                <a:lnTo>
                  <a:pt x="28956" y="912113"/>
                </a:lnTo>
                <a:lnTo>
                  <a:pt x="57912" y="912113"/>
                </a:lnTo>
                <a:lnTo>
                  <a:pt x="57912" y="883157"/>
                </a:lnTo>
                <a:close/>
              </a:path>
              <a:path w="86994" h="1211579">
                <a:moveTo>
                  <a:pt x="57912" y="941069"/>
                </a:moveTo>
                <a:lnTo>
                  <a:pt x="28956" y="941069"/>
                </a:lnTo>
                <a:lnTo>
                  <a:pt x="28956" y="970026"/>
                </a:lnTo>
                <a:lnTo>
                  <a:pt x="57912" y="970026"/>
                </a:lnTo>
                <a:lnTo>
                  <a:pt x="57912" y="941069"/>
                </a:lnTo>
                <a:close/>
              </a:path>
              <a:path w="86994" h="1211579">
                <a:moveTo>
                  <a:pt x="57912" y="998982"/>
                </a:moveTo>
                <a:lnTo>
                  <a:pt x="28956" y="998982"/>
                </a:lnTo>
                <a:lnTo>
                  <a:pt x="28956" y="1027938"/>
                </a:lnTo>
                <a:lnTo>
                  <a:pt x="57912" y="1027938"/>
                </a:lnTo>
                <a:lnTo>
                  <a:pt x="57912" y="998982"/>
                </a:lnTo>
                <a:close/>
              </a:path>
              <a:path w="86994" h="1211579">
                <a:moveTo>
                  <a:pt x="57912" y="1056894"/>
                </a:moveTo>
                <a:lnTo>
                  <a:pt x="28956" y="1056894"/>
                </a:lnTo>
                <a:lnTo>
                  <a:pt x="28956" y="1085850"/>
                </a:lnTo>
                <a:lnTo>
                  <a:pt x="57912" y="1085850"/>
                </a:lnTo>
                <a:lnTo>
                  <a:pt x="57912" y="1056894"/>
                </a:lnTo>
                <a:close/>
              </a:path>
              <a:path w="86994" h="1211579">
                <a:moveTo>
                  <a:pt x="28956" y="1124712"/>
                </a:moveTo>
                <a:lnTo>
                  <a:pt x="0" y="1124712"/>
                </a:lnTo>
                <a:lnTo>
                  <a:pt x="43434" y="1211580"/>
                </a:lnTo>
                <a:lnTo>
                  <a:pt x="79629" y="1139189"/>
                </a:lnTo>
                <a:lnTo>
                  <a:pt x="28956" y="1139189"/>
                </a:lnTo>
                <a:lnTo>
                  <a:pt x="28956" y="1124712"/>
                </a:lnTo>
                <a:close/>
              </a:path>
              <a:path w="86994" h="1211579">
                <a:moveTo>
                  <a:pt x="57912" y="1114806"/>
                </a:moveTo>
                <a:lnTo>
                  <a:pt x="28956" y="1114806"/>
                </a:lnTo>
                <a:lnTo>
                  <a:pt x="28956" y="1139189"/>
                </a:lnTo>
                <a:lnTo>
                  <a:pt x="57912" y="1139189"/>
                </a:lnTo>
                <a:lnTo>
                  <a:pt x="57912" y="1114806"/>
                </a:lnTo>
                <a:close/>
              </a:path>
              <a:path w="86994" h="1211579">
                <a:moveTo>
                  <a:pt x="86868" y="1124712"/>
                </a:moveTo>
                <a:lnTo>
                  <a:pt x="57912" y="1124712"/>
                </a:lnTo>
                <a:lnTo>
                  <a:pt x="57912" y="1139189"/>
                </a:lnTo>
                <a:lnTo>
                  <a:pt x="79629" y="1139189"/>
                </a:lnTo>
                <a:lnTo>
                  <a:pt x="86868" y="1124712"/>
                </a:lnTo>
                <a:close/>
              </a:path>
            </a:pathLst>
          </a:custGeom>
          <a:solidFill>
            <a:srgbClr val="000000"/>
          </a:solidFill>
        </p:spPr>
        <p:txBody>
          <a:bodyPr wrap="square" lIns="0" tIns="0" rIns="0" bIns="0" rtlCol="0"/>
          <a:lstStyle/>
          <a:p>
            <a:endParaRPr sz="1351"/>
          </a:p>
        </p:txBody>
      </p:sp>
      <p:sp>
        <p:nvSpPr>
          <p:cNvPr id="40" name="object 40"/>
          <p:cNvSpPr/>
          <p:nvPr/>
        </p:nvSpPr>
        <p:spPr>
          <a:xfrm>
            <a:off x="7471573" y="4360943"/>
            <a:ext cx="65314" cy="222164"/>
          </a:xfrm>
          <a:custGeom>
            <a:avLst/>
            <a:gdLst/>
            <a:ahLst/>
            <a:cxnLst/>
            <a:rect l="l" t="t" r="r" b="b"/>
            <a:pathLst>
              <a:path w="86995" h="295910">
                <a:moveTo>
                  <a:pt x="57911" y="72389"/>
                </a:moveTo>
                <a:lnTo>
                  <a:pt x="28955" y="72389"/>
                </a:lnTo>
                <a:lnTo>
                  <a:pt x="28955" y="101345"/>
                </a:lnTo>
                <a:lnTo>
                  <a:pt x="57911" y="101345"/>
                </a:lnTo>
                <a:lnTo>
                  <a:pt x="57911" y="72389"/>
                </a:lnTo>
                <a:close/>
              </a:path>
              <a:path w="86995" h="295910">
                <a:moveTo>
                  <a:pt x="43433" y="0"/>
                </a:moveTo>
                <a:lnTo>
                  <a:pt x="0" y="86868"/>
                </a:lnTo>
                <a:lnTo>
                  <a:pt x="28955" y="86868"/>
                </a:lnTo>
                <a:lnTo>
                  <a:pt x="28955" y="72389"/>
                </a:lnTo>
                <a:lnTo>
                  <a:pt x="79628" y="72389"/>
                </a:lnTo>
                <a:lnTo>
                  <a:pt x="43433" y="0"/>
                </a:lnTo>
                <a:close/>
              </a:path>
              <a:path w="86995" h="295910">
                <a:moveTo>
                  <a:pt x="79628" y="72389"/>
                </a:moveTo>
                <a:lnTo>
                  <a:pt x="57911" y="72389"/>
                </a:lnTo>
                <a:lnTo>
                  <a:pt x="57911" y="86868"/>
                </a:lnTo>
                <a:lnTo>
                  <a:pt x="86868" y="86868"/>
                </a:lnTo>
                <a:lnTo>
                  <a:pt x="79628" y="72389"/>
                </a:lnTo>
                <a:close/>
              </a:path>
              <a:path w="86995" h="295910">
                <a:moveTo>
                  <a:pt x="57911" y="130301"/>
                </a:moveTo>
                <a:lnTo>
                  <a:pt x="28955" y="130301"/>
                </a:lnTo>
                <a:lnTo>
                  <a:pt x="28955" y="159257"/>
                </a:lnTo>
                <a:lnTo>
                  <a:pt x="57911" y="159257"/>
                </a:lnTo>
                <a:lnTo>
                  <a:pt x="57911" y="130301"/>
                </a:lnTo>
                <a:close/>
              </a:path>
              <a:path w="86995" h="295910">
                <a:moveTo>
                  <a:pt x="28955" y="208787"/>
                </a:moveTo>
                <a:lnTo>
                  <a:pt x="0" y="208787"/>
                </a:lnTo>
                <a:lnTo>
                  <a:pt x="43433" y="295656"/>
                </a:lnTo>
                <a:lnTo>
                  <a:pt x="82676" y="217169"/>
                </a:lnTo>
                <a:lnTo>
                  <a:pt x="28955" y="217169"/>
                </a:lnTo>
                <a:lnTo>
                  <a:pt x="28955" y="208787"/>
                </a:lnTo>
                <a:close/>
              </a:path>
              <a:path w="86995" h="295910">
                <a:moveTo>
                  <a:pt x="57911" y="188213"/>
                </a:moveTo>
                <a:lnTo>
                  <a:pt x="28955" y="188213"/>
                </a:lnTo>
                <a:lnTo>
                  <a:pt x="28955" y="217169"/>
                </a:lnTo>
                <a:lnTo>
                  <a:pt x="57911" y="217169"/>
                </a:lnTo>
                <a:lnTo>
                  <a:pt x="57911" y="188213"/>
                </a:lnTo>
                <a:close/>
              </a:path>
              <a:path w="86995" h="295910">
                <a:moveTo>
                  <a:pt x="86868" y="208787"/>
                </a:moveTo>
                <a:lnTo>
                  <a:pt x="57911" y="208787"/>
                </a:lnTo>
                <a:lnTo>
                  <a:pt x="57911" y="217169"/>
                </a:lnTo>
                <a:lnTo>
                  <a:pt x="82676" y="217169"/>
                </a:lnTo>
                <a:lnTo>
                  <a:pt x="86868" y="208787"/>
                </a:lnTo>
                <a:close/>
              </a:path>
            </a:pathLst>
          </a:custGeom>
          <a:solidFill>
            <a:srgbClr val="000000"/>
          </a:solidFill>
        </p:spPr>
        <p:txBody>
          <a:bodyPr wrap="square" lIns="0" tIns="0" rIns="0" bIns="0" rtlCol="0"/>
          <a:lstStyle/>
          <a:p>
            <a:endParaRPr sz="1351"/>
          </a:p>
        </p:txBody>
      </p:sp>
      <p:sp>
        <p:nvSpPr>
          <p:cNvPr id="41" name="object 41"/>
          <p:cNvSpPr/>
          <p:nvPr/>
        </p:nvSpPr>
        <p:spPr>
          <a:xfrm>
            <a:off x="3913136" y="4360943"/>
            <a:ext cx="65314" cy="222164"/>
          </a:xfrm>
          <a:custGeom>
            <a:avLst/>
            <a:gdLst/>
            <a:ahLst/>
            <a:cxnLst/>
            <a:rect l="l" t="t" r="r" b="b"/>
            <a:pathLst>
              <a:path w="86995" h="295910">
                <a:moveTo>
                  <a:pt x="57912" y="72389"/>
                </a:moveTo>
                <a:lnTo>
                  <a:pt x="28956" y="72389"/>
                </a:lnTo>
                <a:lnTo>
                  <a:pt x="28956" y="101345"/>
                </a:lnTo>
                <a:lnTo>
                  <a:pt x="57912" y="101345"/>
                </a:lnTo>
                <a:lnTo>
                  <a:pt x="57912" y="72389"/>
                </a:lnTo>
                <a:close/>
              </a:path>
              <a:path w="86995" h="295910">
                <a:moveTo>
                  <a:pt x="43434" y="0"/>
                </a:moveTo>
                <a:lnTo>
                  <a:pt x="0" y="86868"/>
                </a:lnTo>
                <a:lnTo>
                  <a:pt x="28956" y="86868"/>
                </a:lnTo>
                <a:lnTo>
                  <a:pt x="28956" y="72389"/>
                </a:lnTo>
                <a:lnTo>
                  <a:pt x="79629" y="72389"/>
                </a:lnTo>
                <a:lnTo>
                  <a:pt x="43434" y="0"/>
                </a:lnTo>
                <a:close/>
              </a:path>
              <a:path w="86995" h="295910">
                <a:moveTo>
                  <a:pt x="79629" y="72389"/>
                </a:moveTo>
                <a:lnTo>
                  <a:pt x="57912" y="72389"/>
                </a:lnTo>
                <a:lnTo>
                  <a:pt x="57912" y="86868"/>
                </a:lnTo>
                <a:lnTo>
                  <a:pt x="86868" y="86868"/>
                </a:lnTo>
                <a:lnTo>
                  <a:pt x="79629" y="72389"/>
                </a:lnTo>
                <a:close/>
              </a:path>
              <a:path w="86995" h="295910">
                <a:moveTo>
                  <a:pt x="57912" y="130301"/>
                </a:moveTo>
                <a:lnTo>
                  <a:pt x="28956" y="130301"/>
                </a:lnTo>
                <a:lnTo>
                  <a:pt x="28956" y="159257"/>
                </a:lnTo>
                <a:lnTo>
                  <a:pt x="57912" y="159257"/>
                </a:lnTo>
                <a:lnTo>
                  <a:pt x="57912" y="130301"/>
                </a:lnTo>
                <a:close/>
              </a:path>
              <a:path w="86995" h="295910">
                <a:moveTo>
                  <a:pt x="28956" y="208787"/>
                </a:moveTo>
                <a:lnTo>
                  <a:pt x="0" y="208787"/>
                </a:lnTo>
                <a:lnTo>
                  <a:pt x="43434" y="295656"/>
                </a:lnTo>
                <a:lnTo>
                  <a:pt x="82677" y="217169"/>
                </a:lnTo>
                <a:lnTo>
                  <a:pt x="28956" y="217169"/>
                </a:lnTo>
                <a:lnTo>
                  <a:pt x="28956" y="208787"/>
                </a:lnTo>
                <a:close/>
              </a:path>
              <a:path w="86995" h="295910">
                <a:moveTo>
                  <a:pt x="57912" y="188213"/>
                </a:moveTo>
                <a:lnTo>
                  <a:pt x="28956" y="188213"/>
                </a:lnTo>
                <a:lnTo>
                  <a:pt x="28956" y="217169"/>
                </a:lnTo>
                <a:lnTo>
                  <a:pt x="57912" y="217169"/>
                </a:lnTo>
                <a:lnTo>
                  <a:pt x="57912" y="188213"/>
                </a:lnTo>
                <a:close/>
              </a:path>
              <a:path w="86995" h="295910">
                <a:moveTo>
                  <a:pt x="86868" y="208787"/>
                </a:moveTo>
                <a:lnTo>
                  <a:pt x="57912" y="208787"/>
                </a:lnTo>
                <a:lnTo>
                  <a:pt x="57912" y="217169"/>
                </a:lnTo>
                <a:lnTo>
                  <a:pt x="82677" y="217169"/>
                </a:lnTo>
                <a:lnTo>
                  <a:pt x="86868" y="208787"/>
                </a:lnTo>
                <a:close/>
              </a:path>
            </a:pathLst>
          </a:custGeom>
          <a:solidFill>
            <a:srgbClr val="000000"/>
          </a:solidFill>
        </p:spPr>
        <p:txBody>
          <a:bodyPr wrap="square" lIns="0" tIns="0" rIns="0" bIns="0" rtlCol="0"/>
          <a:lstStyle/>
          <a:p>
            <a:endParaRPr sz="1351"/>
          </a:p>
        </p:txBody>
      </p:sp>
      <p:sp>
        <p:nvSpPr>
          <p:cNvPr id="42" name="object 42"/>
          <p:cNvSpPr/>
          <p:nvPr/>
        </p:nvSpPr>
        <p:spPr>
          <a:xfrm>
            <a:off x="306071" y="1438678"/>
            <a:ext cx="1694834" cy="2705060"/>
          </a:xfrm>
          <a:custGeom>
            <a:avLst/>
            <a:gdLst/>
            <a:ahLst/>
            <a:cxnLst/>
            <a:rect l="l" t="t" r="r" b="b"/>
            <a:pathLst>
              <a:path w="2257425" h="3602990">
                <a:moveTo>
                  <a:pt x="0" y="3602736"/>
                </a:moveTo>
                <a:lnTo>
                  <a:pt x="2257044" y="3602736"/>
                </a:lnTo>
                <a:lnTo>
                  <a:pt x="2257044" y="0"/>
                </a:lnTo>
                <a:lnTo>
                  <a:pt x="0" y="0"/>
                </a:lnTo>
                <a:lnTo>
                  <a:pt x="0" y="3602736"/>
                </a:lnTo>
                <a:close/>
              </a:path>
            </a:pathLst>
          </a:custGeom>
          <a:solidFill>
            <a:srgbClr val="0000CC"/>
          </a:solidFill>
        </p:spPr>
        <p:txBody>
          <a:bodyPr wrap="square" lIns="0" tIns="0" rIns="0" bIns="0" rtlCol="0"/>
          <a:lstStyle/>
          <a:p>
            <a:endParaRPr sz="1351"/>
          </a:p>
        </p:txBody>
      </p:sp>
      <p:sp>
        <p:nvSpPr>
          <p:cNvPr id="43" name="object 43"/>
          <p:cNvSpPr/>
          <p:nvPr/>
        </p:nvSpPr>
        <p:spPr>
          <a:xfrm>
            <a:off x="434792" y="1412934"/>
            <a:ext cx="1435007" cy="339920"/>
          </a:xfrm>
          <a:custGeom>
            <a:avLst/>
            <a:gdLst/>
            <a:ahLst/>
            <a:cxnLst/>
            <a:rect l="l" t="t" r="r" b="b"/>
            <a:pathLst>
              <a:path w="1911350" h="452755">
                <a:moveTo>
                  <a:pt x="0" y="452628"/>
                </a:moveTo>
                <a:lnTo>
                  <a:pt x="1911095" y="452628"/>
                </a:lnTo>
                <a:lnTo>
                  <a:pt x="1911095" y="0"/>
                </a:lnTo>
                <a:lnTo>
                  <a:pt x="0" y="0"/>
                </a:lnTo>
                <a:lnTo>
                  <a:pt x="0" y="452628"/>
                </a:lnTo>
                <a:close/>
              </a:path>
            </a:pathLst>
          </a:custGeom>
          <a:solidFill>
            <a:srgbClr val="0000CC"/>
          </a:solidFill>
        </p:spPr>
        <p:txBody>
          <a:bodyPr wrap="square" lIns="0" tIns="0" rIns="0" bIns="0" rtlCol="0"/>
          <a:lstStyle/>
          <a:p>
            <a:endParaRPr sz="1351"/>
          </a:p>
        </p:txBody>
      </p:sp>
      <p:sp>
        <p:nvSpPr>
          <p:cNvPr id="44" name="object 44"/>
          <p:cNvSpPr txBox="1"/>
          <p:nvPr/>
        </p:nvSpPr>
        <p:spPr>
          <a:xfrm>
            <a:off x="434792" y="1752758"/>
            <a:ext cx="1435007" cy="283572"/>
          </a:xfrm>
          <a:prstGeom prst="rect">
            <a:avLst/>
          </a:prstGeom>
          <a:solidFill>
            <a:srgbClr val="FFFFFF"/>
          </a:solidFill>
          <a:ln w="9144">
            <a:solidFill>
              <a:srgbClr val="000000"/>
            </a:solidFill>
          </a:ln>
        </p:spPr>
        <p:txBody>
          <a:bodyPr vert="horz" wrap="square" lIns="0" tIns="1430" rIns="0" bIns="0" rtlCol="0">
            <a:spAutoFit/>
          </a:bodyPr>
          <a:lstStyle/>
          <a:p>
            <a:pPr marL="534922" marR="210250" indent="-319428">
              <a:lnSpc>
                <a:spcPts val="1134"/>
              </a:lnSpc>
              <a:spcBef>
                <a:spcPts val="11"/>
              </a:spcBef>
            </a:pPr>
            <a:r>
              <a:rPr sz="1051" spc="-4" dirty="0">
                <a:latin typeface="Calibri"/>
                <a:cs typeface="Calibri"/>
              </a:rPr>
              <a:t>Dewan</a:t>
            </a:r>
            <a:r>
              <a:rPr sz="1051" spc="-49" dirty="0">
                <a:latin typeface="Calibri"/>
                <a:cs typeface="Calibri"/>
              </a:rPr>
              <a:t> </a:t>
            </a:r>
            <a:r>
              <a:rPr sz="1051" spc="-4" dirty="0">
                <a:latin typeface="Calibri"/>
                <a:cs typeface="Calibri"/>
              </a:rPr>
              <a:t>Perwakilan  </a:t>
            </a:r>
            <a:r>
              <a:rPr sz="1051" spc="-8" dirty="0">
                <a:latin typeface="Calibri"/>
                <a:cs typeface="Calibri"/>
              </a:rPr>
              <a:t>Rakyat</a:t>
            </a:r>
            <a:endParaRPr sz="1051">
              <a:latin typeface="Calibri"/>
              <a:cs typeface="Calibri"/>
            </a:endParaRPr>
          </a:p>
        </p:txBody>
      </p:sp>
      <p:sp>
        <p:nvSpPr>
          <p:cNvPr id="45" name="object 45"/>
          <p:cNvSpPr/>
          <p:nvPr/>
        </p:nvSpPr>
        <p:spPr>
          <a:xfrm>
            <a:off x="434792" y="2432409"/>
            <a:ext cx="1435007" cy="413339"/>
          </a:xfrm>
          <a:custGeom>
            <a:avLst/>
            <a:gdLst/>
            <a:ahLst/>
            <a:cxnLst/>
            <a:rect l="l" t="t" r="r" b="b"/>
            <a:pathLst>
              <a:path w="1911350" h="550545">
                <a:moveTo>
                  <a:pt x="0" y="550163"/>
                </a:moveTo>
                <a:lnTo>
                  <a:pt x="1911095" y="550163"/>
                </a:lnTo>
                <a:lnTo>
                  <a:pt x="1911095" y="0"/>
                </a:lnTo>
                <a:lnTo>
                  <a:pt x="0" y="0"/>
                </a:lnTo>
                <a:lnTo>
                  <a:pt x="0" y="550163"/>
                </a:lnTo>
                <a:close/>
              </a:path>
            </a:pathLst>
          </a:custGeom>
          <a:solidFill>
            <a:srgbClr val="FFFFFF"/>
          </a:solidFill>
        </p:spPr>
        <p:txBody>
          <a:bodyPr wrap="square" lIns="0" tIns="0" rIns="0" bIns="0" rtlCol="0"/>
          <a:lstStyle/>
          <a:p>
            <a:endParaRPr sz="1351"/>
          </a:p>
        </p:txBody>
      </p:sp>
      <p:sp>
        <p:nvSpPr>
          <p:cNvPr id="46" name="object 46"/>
          <p:cNvSpPr/>
          <p:nvPr/>
        </p:nvSpPr>
        <p:spPr>
          <a:xfrm>
            <a:off x="434792" y="2432409"/>
            <a:ext cx="1435007" cy="413339"/>
          </a:xfrm>
          <a:custGeom>
            <a:avLst/>
            <a:gdLst/>
            <a:ahLst/>
            <a:cxnLst/>
            <a:rect l="l" t="t" r="r" b="b"/>
            <a:pathLst>
              <a:path w="1911350" h="550545">
                <a:moveTo>
                  <a:pt x="0" y="550163"/>
                </a:moveTo>
                <a:lnTo>
                  <a:pt x="1911095" y="550163"/>
                </a:lnTo>
                <a:lnTo>
                  <a:pt x="1911095" y="0"/>
                </a:lnTo>
                <a:lnTo>
                  <a:pt x="0" y="0"/>
                </a:lnTo>
                <a:lnTo>
                  <a:pt x="0" y="550163"/>
                </a:lnTo>
                <a:close/>
              </a:path>
            </a:pathLst>
          </a:custGeom>
          <a:ln w="9143">
            <a:solidFill>
              <a:srgbClr val="000000"/>
            </a:solidFill>
          </a:ln>
        </p:spPr>
        <p:txBody>
          <a:bodyPr wrap="square" lIns="0" tIns="0" rIns="0" bIns="0" rtlCol="0"/>
          <a:lstStyle/>
          <a:p>
            <a:endParaRPr sz="1351"/>
          </a:p>
        </p:txBody>
      </p:sp>
      <p:sp>
        <p:nvSpPr>
          <p:cNvPr id="47" name="object 47"/>
          <p:cNvSpPr/>
          <p:nvPr/>
        </p:nvSpPr>
        <p:spPr>
          <a:xfrm>
            <a:off x="434792" y="2862625"/>
            <a:ext cx="1435007" cy="370909"/>
          </a:xfrm>
          <a:custGeom>
            <a:avLst/>
            <a:gdLst/>
            <a:ahLst/>
            <a:cxnLst/>
            <a:rect l="l" t="t" r="r" b="b"/>
            <a:pathLst>
              <a:path w="1911350" h="494029">
                <a:moveTo>
                  <a:pt x="0" y="493775"/>
                </a:moveTo>
                <a:lnTo>
                  <a:pt x="1911095" y="493775"/>
                </a:lnTo>
                <a:lnTo>
                  <a:pt x="1911095" y="0"/>
                </a:lnTo>
                <a:lnTo>
                  <a:pt x="0" y="0"/>
                </a:lnTo>
                <a:lnTo>
                  <a:pt x="0" y="493775"/>
                </a:lnTo>
                <a:close/>
              </a:path>
            </a:pathLst>
          </a:custGeom>
          <a:solidFill>
            <a:srgbClr val="FFFFFF"/>
          </a:solidFill>
        </p:spPr>
        <p:txBody>
          <a:bodyPr wrap="square" lIns="0" tIns="0" rIns="0" bIns="0" rtlCol="0"/>
          <a:lstStyle/>
          <a:p>
            <a:endParaRPr sz="1351"/>
          </a:p>
        </p:txBody>
      </p:sp>
      <p:sp>
        <p:nvSpPr>
          <p:cNvPr id="48" name="object 48"/>
          <p:cNvSpPr/>
          <p:nvPr/>
        </p:nvSpPr>
        <p:spPr>
          <a:xfrm>
            <a:off x="434792" y="2862625"/>
            <a:ext cx="1435007" cy="370909"/>
          </a:xfrm>
          <a:custGeom>
            <a:avLst/>
            <a:gdLst/>
            <a:ahLst/>
            <a:cxnLst/>
            <a:rect l="l" t="t" r="r" b="b"/>
            <a:pathLst>
              <a:path w="1911350" h="494029">
                <a:moveTo>
                  <a:pt x="0" y="493775"/>
                </a:moveTo>
                <a:lnTo>
                  <a:pt x="1911095" y="493775"/>
                </a:lnTo>
                <a:lnTo>
                  <a:pt x="1911095" y="0"/>
                </a:lnTo>
                <a:lnTo>
                  <a:pt x="0" y="0"/>
                </a:lnTo>
                <a:lnTo>
                  <a:pt x="0" y="493775"/>
                </a:lnTo>
                <a:close/>
              </a:path>
            </a:pathLst>
          </a:custGeom>
          <a:ln w="9144">
            <a:solidFill>
              <a:srgbClr val="000000"/>
            </a:solidFill>
          </a:ln>
        </p:spPr>
        <p:txBody>
          <a:bodyPr wrap="square" lIns="0" tIns="0" rIns="0" bIns="0" rtlCol="0"/>
          <a:lstStyle/>
          <a:p>
            <a:endParaRPr sz="1351"/>
          </a:p>
        </p:txBody>
      </p:sp>
      <p:sp>
        <p:nvSpPr>
          <p:cNvPr id="49" name="object 49"/>
          <p:cNvSpPr txBox="1"/>
          <p:nvPr/>
        </p:nvSpPr>
        <p:spPr>
          <a:xfrm>
            <a:off x="306071" y="1438679"/>
            <a:ext cx="1694834" cy="1731793"/>
          </a:xfrm>
          <a:prstGeom prst="rect">
            <a:avLst/>
          </a:prstGeom>
          <a:ln w="19812">
            <a:solidFill>
              <a:srgbClr val="000000"/>
            </a:solidFill>
          </a:ln>
        </p:spPr>
        <p:txBody>
          <a:bodyPr vert="horz" wrap="square" lIns="0" tIns="96303" rIns="0" bIns="0" rtlCol="0">
            <a:spAutoFit/>
          </a:bodyPr>
          <a:lstStyle/>
          <a:p>
            <a:pPr algn="ctr">
              <a:spcBef>
                <a:spcPts val="758"/>
              </a:spcBef>
            </a:pPr>
            <a:r>
              <a:rPr sz="1126" b="1" spc="-8" dirty="0">
                <a:solidFill>
                  <a:srgbClr val="FFFFFF"/>
                </a:solidFill>
                <a:latin typeface="Calibri"/>
                <a:cs typeface="Calibri"/>
              </a:rPr>
              <a:t>Sistem </a:t>
            </a:r>
            <a:r>
              <a:rPr sz="1126" b="1" spc="-4" dirty="0">
                <a:solidFill>
                  <a:srgbClr val="FFFFFF"/>
                </a:solidFill>
                <a:latin typeface="Calibri"/>
                <a:cs typeface="Calibri"/>
              </a:rPr>
              <a:t>Politik</a:t>
            </a:r>
            <a:endParaRPr sz="1126">
              <a:latin typeface="Calibri"/>
              <a:cs typeface="Calibri"/>
            </a:endParaRPr>
          </a:p>
          <a:p>
            <a:pPr>
              <a:lnSpc>
                <a:spcPct val="100000"/>
              </a:lnSpc>
            </a:pPr>
            <a:endParaRPr sz="1126">
              <a:latin typeface="Times New Roman"/>
              <a:cs typeface="Times New Roman"/>
            </a:endParaRPr>
          </a:p>
          <a:p>
            <a:pPr>
              <a:lnSpc>
                <a:spcPct val="100000"/>
              </a:lnSpc>
            </a:pPr>
            <a:endParaRPr sz="1126">
              <a:latin typeface="Times New Roman"/>
              <a:cs typeface="Times New Roman"/>
            </a:endParaRPr>
          </a:p>
          <a:p>
            <a:pPr>
              <a:lnSpc>
                <a:spcPct val="100000"/>
              </a:lnSpc>
            </a:pPr>
            <a:endParaRPr sz="1126">
              <a:latin typeface="Times New Roman"/>
              <a:cs typeface="Times New Roman"/>
            </a:endParaRPr>
          </a:p>
          <a:p>
            <a:pPr>
              <a:lnSpc>
                <a:spcPct val="100000"/>
              </a:lnSpc>
            </a:pPr>
            <a:endParaRPr sz="1126">
              <a:latin typeface="Times New Roman"/>
              <a:cs typeface="Times New Roman"/>
            </a:endParaRPr>
          </a:p>
          <a:p>
            <a:pPr>
              <a:lnSpc>
                <a:spcPct val="100000"/>
              </a:lnSpc>
            </a:pPr>
            <a:endParaRPr sz="1239">
              <a:latin typeface="Times New Roman"/>
              <a:cs typeface="Times New Roman"/>
            </a:endParaRPr>
          </a:p>
          <a:p>
            <a:pPr algn="ctr">
              <a:lnSpc>
                <a:spcPct val="100000"/>
              </a:lnSpc>
            </a:pPr>
            <a:r>
              <a:rPr sz="976" spc="-8" dirty="0">
                <a:latin typeface="Calibri"/>
                <a:cs typeface="Calibri"/>
              </a:rPr>
              <a:t>Kemristekdikti</a:t>
            </a:r>
            <a:endParaRPr sz="976">
              <a:latin typeface="Calibri"/>
              <a:cs typeface="Calibri"/>
            </a:endParaRPr>
          </a:p>
          <a:p>
            <a:pPr>
              <a:lnSpc>
                <a:spcPct val="100000"/>
              </a:lnSpc>
            </a:pPr>
            <a:endParaRPr sz="976">
              <a:latin typeface="Times New Roman"/>
              <a:cs typeface="Times New Roman"/>
            </a:endParaRPr>
          </a:p>
          <a:p>
            <a:pPr>
              <a:spcBef>
                <a:spcPts val="41"/>
              </a:spcBef>
            </a:pPr>
            <a:endParaRPr sz="751">
              <a:latin typeface="Times New Roman"/>
              <a:cs typeface="Times New Roman"/>
            </a:endParaRPr>
          </a:p>
          <a:p>
            <a:pPr algn="ctr">
              <a:lnSpc>
                <a:spcPct val="100000"/>
              </a:lnSpc>
            </a:pPr>
            <a:r>
              <a:rPr sz="1051" spc="-4" dirty="0">
                <a:latin typeface="Calibri"/>
                <a:cs typeface="Calibri"/>
              </a:rPr>
              <a:t>Kementerian</a:t>
            </a:r>
            <a:r>
              <a:rPr sz="1051" spc="-8" dirty="0">
                <a:latin typeface="Calibri"/>
                <a:cs typeface="Calibri"/>
              </a:rPr>
              <a:t> </a:t>
            </a:r>
            <a:r>
              <a:rPr sz="1051" dirty="0">
                <a:latin typeface="Calibri"/>
                <a:cs typeface="Calibri"/>
              </a:rPr>
              <a:t>BUMN</a:t>
            </a:r>
            <a:endParaRPr sz="1051">
              <a:latin typeface="Calibri"/>
              <a:cs typeface="Calibri"/>
            </a:endParaRPr>
          </a:p>
        </p:txBody>
      </p:sp>
      <p:sp>
        <p:nvSpPr>
          <p:cNvPr id="50" name="object 50"/>
          <p:cNvSpPr/>
          <p:nvPr/>
        </p:nvSpPr>
        <p:spPr>
          <a:xfrm>
            <a:off x="5152295" y="1972444"/>
            <a:ext cx="57210" cy="549212"/>
          </a:xfrm>
          <a:custGeom>
            <a:avLst/>
            <a:gdLst/>
            <a:ahLst/>
            <a:cxnLst/>
            <a:rect l="l" t="t" r="r" b="b"/>
            <a:pathLst>
              <a:path w="76200" h="731519">
                <a:moveTo>
                  <a:pt x="31750" y="655319"/>
                </a:moveTo>
                <a:lnTo>
                  <a:pt x="0" y="655319"/>
                </a:lnTo>
                <a:lnTo>
                  <a:pt x="38100" y="731519"/>
                </a:lnTo>
                <a:lnTo>
                  <a:pt x="69850" y="668019"/>
                </a:lnTo>
                <a:lnTo>
                  <a:pt x="31750" y="668019"/>
                </a:lnTo>
                <a:lnTo>
                  <a:pt x="31750" y="655319"/>
                </a:lnTo>
                <a:close/>
              </a:path>
              <a:path w="76200" h="731519">
                <a:moveTo>
                  <a:pt x="44450" y="63500"/>
                </a:moveTo>
                <a:lnTo>
                  <a:pt x="31750" y="63500"/>
                </a:lnTo>
                <a:lnTo>
                  <a:pt x="31750" y="668019"/>
                </a:lnTo>
                <a:lnTo>
                  <a:pt x="44450" y="668019"/>
                </a:lnTo>
                <a:lnTo>
                  <a:pt x="44450" y="63500"/>
                </a:lnTo>
                <a:close/>
              </a:path>
              <a:path w="76200" h="731519">
                <a:moveTo>
                  <a:pt x="76200" y="655319"/>
                </a:moveTo>
                <a:lnTo>
                  <a:pt x="44450" y="655319"/>
                </a:lnTo>
                <a:lnTo>
                  <a:pt x="44450" y="668019"/>
                </a:lnTo>
                <a:lnTo>
                  <a:pt x="69850" y="668019"/>
                </a:lnTo>
                <a:lnTo>
                  <a:pt x="76200" y="655319"/>
                </a:lnTo>
                <a:close/>
              </a:path>
              <a:path w="76200" h="731519">
                <a:moveTo>
                  <a:pt x="38100" y="0"/>
                </a:moveTo>
                <a:lnTo>
                  <a:pt x="0" y="76200"/>
                </a:lnTo>
                <a:lnTo>
                  <a:pt x="31750" y="76200"/>
                </a:lnTo>
                <a:lnTo>
                  <a:pt x="31750" y="63500"/>
                </a:lnTo>
                <a:lnTo>
                  <a:pt x="69850" y="63500"/>
                </a:lnTo>
                <a:lnTo>
                  <a:pt x="38100" y="0"/>
                </a:lnTo>
                <a:close/>
              </a:path>
              <a:path w="76200" h="73151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51" name="object 51"/>
          <p:cNvSpPr/>
          <p:nvPr/>
        </p:nvSpPr>
        <p:spPr>
          <a:xfrm>
            <a:off x="5152295" y="3277966"/>
            <a:ext cx="57210" cy="480561"/>
          </a:xfrm>
          <a:custGeom>
            <a:avLst/>
            <a:gdLst/>
            <a:ahLst/>
            <a:cxnLst/>
            <a:rect l="l" t="t" r="r" b="b"/>
            <a:pathLst>
              <a:path w="76200" h="640079">
                <a:moveTo>
                  <a:pt x="31750" y="563879"/>
                </a:moveTo>
                <a:lnTo>
                  <a:pt x="0" y="563879"/>
                </a:lnTo>
                <a:lnTo>
                  <a:pt x="38100" y="640079"/>
                </a:lnTo>
                <a:lnTo>
                  <a:pt x="69850" y="576579"/>
                </a:lnTo>
                <a:lnTo>
                  <a:pt x="31750" y="576579"/>
                </a:lnTo>
                <a:lnTo>
                  <a:pt x="31750" y="563879"/>
                </a:lnTo>
                <a:close/>
              </a:path>
              <a:path w="76200" h="640079">
                <a:moveTo>
                  <a:pt x="44450" y="63500"/>
                </a:moveTo>
                <a:lnTo>
                  <a:pt x="31750" y="63500"/>
                </a:lnTo>
                <a:lnTo>
                  <a:pt x="31750" y="576579"/>
                </a:lnTo>
                <a:lnTo>
                  <a:pt x="44450" y="576579"/>
                </a:lnTo>
                <a:lnTo>
                  <a:pt x="44450" y="63500"/>
                </a:lnTo>
                <a:close/>
              </a:path>
              <a:path w="76200" h="640079">
                <a:moveTo>
                  <a:pt x="76200" y="563879"/>
                </a:moveTo>
                <a:lnTo>
                  <a:pt x="44450" y="563879"/>
                </a:lnTo>
                <a:lnTo>
                  <a:pt x="44450" y="576579"/>
                </a:lnTo>
                <a:lnTo>
                  <a:pt x="69850" y="576579"/>
                </a:lnTo>
                <a:lnTo>
                  <a:pt x="76200" y="563879"/>
                </a:lnTo>
                <a:close/>
              </a:path>
              <a:path w="76200" h="640079">
                <a:moveTo>
                  <a:pt x="38100" y="0"/>
                </a:moveTo>
                <a:lnTo>
                  <a:pt x="0" y="76200"/>
                </a:lnTo>
                <a:lnTo>
                  <a:pt x="31750" y="76200"/>
                </a:lnTo>
                <a:lnTo>
                  <a:pt x="31750" y="63500"/>
                </a:lnTo>
                <a:lnTo>
                  <a:pt x="69850" y="63500"/>
                </a:lnTo>
                <a:lnTo>
                  <a:pt x="38100" y="0"/>
                </a:lnTo>
                <a:close/>
              </a:path>
              <a:path w="76200" h="640079">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sz="1351"/>
          </a:p>
        </p:txBody>
      </p:sp>
      <p:sp>
        <p:nvSpPr>
          <p:cNvPr id="52" name="object 52"/>
          <p:cNvSpPr txBox="1"/>
          <p:nvPr/>
        </p:nvSpPr>
        <p:spPr>
          <a:xfrm>
            <a:off x="473696" y="3687587"/>
            <a:ext cx="1435007" cy="191558"/>
          </a:xfrm>
          <a:prstGeom prst="rect">
            <a:avLst/>
          </a:prstGeom>
          <a:solidFill>
            <a:srgbClr val="FFFFFF"/>
          </a:solidFill>
          <a:ln w="9144">
            <a:solidFill>
              <a:srgbClr val="000000"/>
            </a:solidFill>
          </a:ln>
        </p:spPr>
        <p:txBody>
          <a:bodyPr vert="horz" wrap="square" lIns="0" tIns="29558" rIns="0" bIns="0" rtlCol="0">
            <a:spAutoFit/>
          </a:bodyPr>
          <a:lstStyle/>
          <a:p>
            <a:pPr marL="269845">
              <a:spcBef>
                <a:spcPts val="233"/>
              </a:spcBef>
            </a:pPr>
            <a:r>
              <a:rPr sz="1051" spc="-11" dirty="0">
                <a:latin typeface="Calibri"/>
                <a:cs typeface="Calibri"/>
              </a:rPr>
              <a:t>Pemkot/Pemkab</a:t>
            </a:r>
            <a:endParaRPr sz="1051">
              <a:latin typeface="Calibri"/>
              <a:cs typeface="Calibri"/>
            </a:endParaRPr>
          </a:p>
        </p:txBody>
      </p:sp>
      <p:sp>
        <p:nvSpPr>
          <p:cNvPr id="53" name="object 53"/>
          <p:cNvSpPr txBox="1">
            <a:spLocks noGrp="1"/>
          </p:cNvSpPr>
          <p:nvPr>
            <p:ph type="title"/>
          </p:nvPr>
        </p:nvSpPr>
        <p:spPr>
          <a:xfrm>
            <a:off x="2014063" y="474072"/>
            <a:ext cx="5005839" cy="610434"/>
          </a:xfrm>
          <a:prstGeom prst="rect">
            <a:avLst/>
          </a:prstGeom>
        </p:spPr>
        <p:txBody>
          <a:bodyPr vert="horz" wrap="square" lIns="0" tIns="9535" rIns="0" bIns="0" rtlCol="0" anchor="ctr">
            <a:spAutoFit/>
          </a:bodyPr>
          <a:lstStyle/>
          <a:p>
            <a:pPr marL="5244">
              <a:spcBef>
                <a:spcPts val="75"/>
              </a:spcBef>
            </a:pPr>
            <a:r>
              <a:rPr sz="1952" dirty="0">
                <a:solidFill>
                  <a:srgbClr val="FF0000"/>
                </a:solidFill>
                <a:latin typeface="Arial"/>
                <a:cs typeface="Arial"/>
              </a:rPr>
              <a:t>SISTEM </a:t>
            </a:r>
            <a:r>
              <a:rPr sz="1952" spc="-19" dirty="0">
                <a:solidFill>
                  <a:srgbClr val="FF0000"/>
                </a:solidFill>
                <a:latin typeface="Arial"/>
                <a:cs typeface="Arial"/>
              </a:rPr>
              <a:t>INOVASI</a:t>
            </a:r>
            <a:r>
              <a:rPr sz="1952" spc="-23" dirty="0">
                <a:solidFill>
                  <a:srgbClr val="FF0000"/>
                </a:solidFill>
                <a:latin typeface="Arial"/>
                <a:cs typeface="Arial"/>
              </a:rPr>
              <a:t> </a:t>
            </a:r>
            <a:r>
              <a:rPr sz="1952" dirty="0">
                <a:solidFill>
                  <a:srgbClr val="FF0000"/>
                </a:solidFill>
                <a:latin typeface="Arial"/>
                <a:cs typeface="Arial"/>
              </a:rPr>
              <a:t>NASIONAL</a:t>
            </a:r>
          </a:p>
          <a:p>
            <a:pPr>
              <a:spcBef>
                <a:spcPts val="4"/>
              </a:spcBef>
            </a:pPr>
            <a:r>
              <a:rPr sz="1952" spc="-34" dirty="0">
                <a:solidFill>
                  <a:srgbClr val="FF0000"/>
                </a:solidFill>
                <a:latin typeface="Arial"/>
                <a:cs typeface="Arial"/>
              </a:rPr>
              <a:t>ALAT KESEHATAN </a:t>
            </a:r>
            <a:r>
              <a:rPr sz="1952" dirty="0">
                <a:solidFill>
                  <a:srgbClr val="FF0000"/>
                </a:solidFill>
                <a:latin typeface="Arial"/>
                <a:cs typeface="Arial"/>
              </a:rPr>
              <a:t>UNTUK</a:t>
            </a:r>
            <a:r>
              <a:rPr sz="1952" spc="-19" dirty="0">
                <a:solidFill>
                  <a:srgbClr val="FF0000"/>
                </a:solidFill>
                <a:latin typeface="Arial"/>
                <a:cs typeface="Arial"/>
              </a:rPr>
              <a:t> </a:t>
            </a:r>
            <a:r>
              <a:rPr sz="1952" dirty="0">
                <a:solidFill>
                  <a:srgbClr val="FF0000"/>
                </a:solidFill>
                <a:latin typeface="Arial"/>
                <a:cs typeface="Arial"/>
              </a:rPr>
              <a:t>KEMANDIRIAN</a:t>
            </a:r>
          </a:p>
        </p:txBody>
      </p:sp>
      <p:sp>
        <p:nvSpPr>
          <p:cNvPr id="54" name="object 54"/>
          <p:cNvSpPr txBox="1"/>
          <p:nvPr/>
        </p:nvSpPr>
        <p:spPr>
          <a:xfrm>
            <a:off x="473696" y="3298563"/>
            <a:ext cx="1435007" cy="191558"/>
          </a:xfrm>
          <a:prstGeom prst="rect">
            <a:avLst/>
          </a:prstGeom>
          <a:solidFill>
            <a:srgbClr val="FFFFFF"/>
          </a:solidFill>
          <a:ln w="9144">
            <a:solidFill>
              <a:srgbClr val="000000"/>
            </a:solidFill>
          </a:ln>
        </p:spPr>
        <p:txBody>
          <a:bodyPr vert="horz" wrap="square" lIns="0" tIns="29558" rIns="0" bIns="0" rtlCol="0">
            <a:spAutoFit/>
          </a:bodyPr>
          <a:lstStyle/>
          <a:p>
            <a:pPr marL="473897">
              <a:spcBef>
                <a:spcPts val="233"/>
              </a:spcBef>
            </a:pPr>
            <a:r>
              <a:rPr sz="1051" spc="-11" dirty="0">
                <a:latin typeface="Calibri"/>
                <a:cs typeface="Calibri"/>
              </a:rPr>
              <a:t>Pemprov</a:t>
            </a:r>
            <a:endParaRPr sz="1051">
              <a:latin typeface="Calibri"/>
              <a:cs typeface="Calibri"/>
            </a:endParaRPr>
          </a:p>
        </p:txBody>
      </p:sp>
      <p:sp>
        <p:nvSpPr>
          <p:cNvPr id="55" name="object 55"/>
          <p:cNvSpPr txBox="1"/>
          <p:nvPr/>
        </p:nvSpPr>
        <p:spPr>
          <a:xfrm>
            <a:off x="473696" y="2089150"/>
            <a:ext cx="1435007" cy="216591"/>
          </a:xfrm>
          <a:prstGeom prst="rect">
            <a:avLst/>
          </a:prstGeom>
          <a:solidFill>
            <a:srgbClr val="FFFFFF"/>
          </a:solidFill>
          <a:ln w="9144">
            <a:solidFill>
              <a:srgbClr val="000000"/>
            </a:solidFill>
          </a:ln>
        </p:spPr>
        <p:txBody>
          <a:bodyPr vert="horz" wrap="square" lIns="0" tIns="54349" rIns="0" bIns="0" rtlCol="0">
            <a:spAutoFit/>
          </a:bodyPr>
          <a:lstStyle/>
          <a:p>
            <a:pPr algn="ctr">
              <a:spcBef>
                <a:spcPts val="428"/>
              </a:spcBef>
            </a:pPr>
            <a:r>
              <a:rPr sz="1051" spc="-11" dirty="0">
                <a:latin typeface="Calibri"/>
                <a:cs typeface="Calibri"/>
              </a:rPr>
              <a:t>Kemkes</a:t>
            </a:r>
            <a:endParaRPr sz="1051">
              <a:latin typeface="Calibri"/>
              <a:cs typeface="Calibri"/>
            </a:endParaRPr>
          </a:p>
        </p:txBody>
      </p:sp>
      <p:sp>
        <p:nvSpPr>
          <p:cNvPr id="56" name="object 56"/>
          <p:cNvSpPr/>
          <p:nvPr/>
        </p:nvSpPr>
        <p:spPr>
          <a:xfrm>
            <a:off x="6372005" y="2973611"/>
            <a:ext cx="1303424" cy="239327"/>
          </a:xfrm>
          <a:custGeom>
            <a:avLst/>
            <a:gdLst/>
            <a:ahLst/>
            <a:cxnLst/>
            <a:rect l="l" t="t" r="r" b="b"/>
            <a:pathLst>
              <a:path w="1736090" h="318770">
                <a:moveTo>
                  <a:pt x="0" y="318515"/>
                </a:moveTo>
                <a:lnTo>
                  <a:pt x="1735836" y="318515"/>
                </a:lnTo>
                <a:lnTo>
                  <a:pt x="1735836" y="0"/>
                </a:lnTo>
                <a:lnTo>
                  <a:pt x="0" y="0"/>
                </a:lnTo>
                <a:lnTo>
                  <a:pt x="0" y="318515"/>
                </a:lnTo>
                <a:close/>
              </a:path>
            </a:pathLst>
          </a:custGeom>
          <a:solidFill>
            <a:srgbClr val="FFFFFF"/>
          </a:solidFill>
        </p:spPr>
        <p:txBody>
          <a:bodyPr wrap="square" lIns="0" tIns="0" rIns="0" bIns="0" rtlCol="0"/>
          <a:lstStyle/>
          <a:p>
            <a:endParaRPr sz="1351"/>
          </a:p>
        </p:txBody>
      </p:sp>
      <p:sp>
        <p:nvSpPr>
          <p:cNvPr id="57" name="object 57"/>
          <p:cNvSpPr/>
          <p:nvPr/>
        </p:nvSpPr>
        <p:spPr>
          <a:xfrm>
            <a:off x="6372005" y="3234488"/>
            <a:ext cx="1303424" cy="331815"/>
          </a:xfrm>
          <a:custGeom>
            <a:avLst/>
            <a:gdLst/>
            <a:ahLst/>
            <a:cxnLst/>
            <a:rect l="l" t="t" r="r" b="b"/>
            <a:pathLst>
              <a:path w="1736090" h="441960">
                <a:moveTo>
                  <a:pt x="0" y="441960"/>
                </a:moveTo>
                <a:lnTo>
                  <a:pt x="1735836" y="441960"/>
                </a:lnTo>
                <a:lnTo>
                  <a:pt x="1735836" y="0"/>
                </a:lnTo>
                <a:lnTo>
                  <a:pt x="0" y="0"/>
                </a:lnTo>
                <a:lnTo>
                  <a:pt x="0" y="441960"/>
                </a:lnTo>
                <a:close/>
              </a:path>
            </a:pathLst>
          </a:custGeom>
          <a:solidFill>
            <a:srgbClr val="FFFFFF"/>
          </a:solidFill>
        </p:spPr>
        <p:txBody>
          <a:bodyPr wrap="square" lIns="0" tIns="0" rIns="0" bIns="0" rtlCol="0"/>
          <a:lstStyle/>
          <a:p>
            <a:endParaRPr sz="1351"/>
          </a:p>
        </p:txBody>
      </p:sp>
      <p:graphicFrame>
        <p:nvGraphicFramePr>
          <p:cNvPr id="58" name="object 58"/>
          <p:cNvGraphicFramePr>
            <a:graphicFrameLocks noGrp="1"/>
          </p:cNvGraphicFramePr>
          <p:nvPr/>
        </p:nvGraphicFramePr>
        <p:xfrm>
          <a:off x="6368572" y="2347739"/>
          <a:ext cx="1303424" cy="1287427"/>
        </p:xfrm>
        <a:graphic>
          <a:graphicData uri="http://schemas.openxmlformats.org/drawingml/2006/table">
            <a:tbl>
              <a:tblPr firstRow="1" bandRow="1">
                <a:tableStyleId>{2D5ABB26-0587-4C30-8999-92F81FD0307C}</a:tableStyleId>
              </a:tblPr>
              <a:tblGrid>
                <a:gridCol w="1303424">
                  <a:extLst>
                    <a:ext uri="{9D8B030D-6E8A-4147-A177-3AD203B41FA5}">
                      <a16:colId xmlns:a16="http://schemas.microsoft.com/office/drawing/2014/main" xmlns="" val="20000"/>
                    </a:ext>
                  </a:extLst>
                </a:gridCol>
              </a:tblGrid>
              <a:tr h="299397">
                <a:tc>
                  <a:txBody>
                    <a:bodyPr/>
                    <a:lstStyle/>
                    <a:p>
                      <a:pPr marL="9525" algn="ctr">
                        <a:lnSpc>
                          <a:spcPct val="100000"/>
                        </a:lnSpc>
                        <a:spcBef>
                          <a:spcPts val="530"/>
                        </a:spcBef>
                      </a:pPr>
                      <a:r>
                        <a:rPr sz="1100" spc="-5" dirty="0">
                          <a:latin typeface="Calibri"/>
                          <a:cs typeface="Calibri"/>
                        </a:rPr>
                        <a:t>PT </a:t>
                      </a:r>
                      <a:r>
                        <a:rPr sz="1100" spc="-10" dirty="0">
                          <a:latin typeface="Calibri"/>
                          <a:cs typeface="Calibri"/>
                        </a:rPr>
                        <a:t>Swayasa</a:t>
                      </a:r>
                      <a:r>
                        <a:rPr sz="1100" spc="-40" dirty="0">
                          <a:latin typeface="Calibri"/>
                          <a:cs typeface="Calibri"/>
                        </a:rPr>
                        <a:t> </a:t>
                      </a:r>
                      <a:r>
                        <a:rPr sz="1100" spc="-15" dirty="0">
                          <a:latin typeface="Calibri"/>
                          <a:cs typeface="Calibri"/>
                        </a:rPr>
                        <a:t>Prakarsa</a:t>
                      </a:r>
                      <a:endParaRPr sz="1100">
                        <a:latin typeface="Calibri"/>
                        <a:cs typeface="Calibri"/>
                      </a:endParaRPr>
                    </a:p>
                  </a:txBody>
                  <a:tcPr marL="0" marR="0" marT="505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xmlns="" val="10000"/>
                  </a:ext>
                </a:extLst>
              </a:tr>
              <a:tr h="324664">
                <a:tc>
                  <a:txBody>
                    <a:bodyPr/>
                    <a:lstStyle/>
                    <a:p>
                      <a:pPr marL="9525" algn="ctr">
                        <a:lnSpc>
                          <a:spcPct val="100000"/>
                        </a:lnSpc>
                        <a:spcBef>
                          <a:spcPts val="730"/>
                        </a:spcBef>
                      </a:pPr>
                      <a:r>
                        <a:rPr sz="1000" spc="-5" dirty="0">
                          <a:latin typeface="Calibri"/>
                          <a:cs typeface="Calibri"/>
                        </a:rPr>
                        <a:t>PT Kimia</a:t>
                      </a:r>
                      <a:r>
                        <a:rPr sz="1000" spc="5" dirty="0">
                          <a:latin typeface="Calibri"/>
                          <a:cs typeface="Calibri"/>
                        </a:rPr>
                        <a:t> </a:t>
                      </a:r>
                      <a:r>
                        <a:rPr sz="1000" spc="-10" dirty="0">
                          <a:latin typeface="Calibri"/>
                          <a:cs typeface="Calibri"/>
                        </a:rPr>
                        <a:t>Farma)</a:t>
                      </a:r>
                      <a:endParaRPr sz="1000">
                        <a:latin typeface="Calibri"/>
                        <a:cs typeface="Calibri"/>
                      </a:endParaRPr>
                    </a:p>
                  </a:txBody>
                  <a:tcPr marL="0" marR="0" marT="6960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xmlns="" val="10001"/>
                  </a:ext>
                </a:extLst>
              </a:tr>
              <a:tr h="247431">
                <a:tc>
                  <a:txBody>
                    <a:bodyPr/>
                    <a:lstStyle/>
                    <a:p>
                      <a:pPr marL="8890" algn="ctr">
                        <a:lnSpc>
                          <a:spcPct val="100000"/>
                        </a:lnSpc>
                        <a:spcBef>
                          <a:spcPts val="195"/>
                        </a:spcBef>
                      </a:pPr>
                      <a:r>
                        <a:rPr sz="1100" spc="-5" dirty="0">
                          <a:latin typeface="Calibri"/>
                          <a:cs typeface="Calibri"/>
                        </a:rPr>
                        <a:t>PT</a:t>
                      </a:r>
                      <a:r>
                        <a:rPr sz="1100" spc="-20" dirty="0">
                          <a:latin typeface="Calibri"/>
                          <a:cs typeface="Calibri"/>
                        </a:rPr>
                        <a:t> </a:t>
                      </a:r>
                      <a:r>
                        <a:rPr sz="1100" spc="-10" dirty="0">
                          <a:latin typeface="Calibri"/>
                          <a:cs typeface="Calibri"/>
                        </a:rPr>
                        <a:t>Phapros</a:t>
                      </a:r>
                      <a:endParaRPr sz="1100">
                        <a:latin typeface="Calibri"/>
                        <a:cs typeface="Calibri"/>
                      </a:endParaRPr>
                    </a:p>
                  </a:txBody>
                  <a:tcPr marL="0" marR="0" marT="18593"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xmlns="" val="10002"/>
                  </a:ext>
                </a:extLst>
              </a:tr>
              <a:tr h="342304">
                <a:tc>
                  <a:txBody>
                    <a:bodyPr/>
                    <a:lstStyle/>
                    <a:p>
                      <a:pPr marL="10160" algn="ctr">
                        <a:lnSpc>
                          <a:spcPts val="1555"/>
                        </a:lnSpc>
                        <a:spcBef>
                          <a:spcPts val="100"/>
                        </a:spcBef>
                      </a:pPr>
                      <a:r>
                        <a:rPr sz="1100" spc="-5" dirty="0">
                          <a:latin typeface="Calibri"/>
                          <a:cs typeface="Calibri"/>
                        </a:rPr>
                        <a:t>Industri bahan</a:t>
                      </a:r>
                      <a:r>
                        <a:rPr sz="1100" spc="-15" dirty="0">
                          <a:latin typeface="Calibri"/>
                          <a:cs typeface="Calibri"/>
                        </a:rPr>
                        <a:t> </a:t>
                      </a:r>
                      <a:r>
                        <a:rPr sz="1100" spc="-5" dirty="0">
                          <a:latin typeface="Calibri"/>
                          <a:cs typeface="Calibri"/>
                        </a:rPr>
                        <a:t>baku</a:t>
                      </a:r>
                      <a:endParaRPr sz="1100">
                        <a:latin typeface="Calibri"/>
                        <a:cs typeface="Calibri"/>
                      </a:endParaRPr>
                    </a:p>
                    <a:p>
                      <a:pPr marL="9525" algn="ctr">
                        <a:lnSpc>
                          <a:spcPts val="1555"/>
                        </a:lnSpc>
                      </a:pPr>
                      <a:r>
                        <a:rPr sz="1100" dirty="0">
                          <a:latin typeface="Calibri"/>
                          <a:cs typeface="Calibri"/>
                        </a:rPr>
                        <a:t>&amp;</a:t>
                      </a:r>
                      <a:r>
                        <a:rPr sz="1100" spc="-25" dirty="0">
                          <a:latin typeface="Calibri"/>
                          <a:cs typeface="Calibri"/>
                        </a:rPr>
                        <a:t> </a:t>
                      </a:r>
                      <a:r>
                        <a:rPr sz="1100" spc="-10" dirty="0">
                          <a:latin typeface="Calibri"/>
                          <a:cs typeface="Calibri"/>
                        </a:rPr>
                        <a:t>pendukung</a:t>
                      </a:r>
                      <a:endParaRPr sz="1100">
                        <a:latin typeface="Calibri"/>
                        <a:cs typeface="Calibri"/>
                      </a:endParaRPr>
                    </a:p>
                  </a:txBody>
                  <a:tcPr marL="0" marR="0" marT="95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xmlns="" val="10003"/>
                  </a:ext>
                </a:extLst>
              </a:tr>
            </a:tbl>
          </a:graphicData>
        </a:graphic>
      </p:graphicFrame>
      <p:sp>
        <p:nvSpPr>
          <p:cNvPr id="59" name="object 59"/>
          <p:cNvSpPr txBox="1"/>
          <p:nvPr/>
        </p:nvSpPr>
        <p:spPr>
          <a:xfrm>
            <a:off x="387309" y="4576051"/>
            <a:ext cx="8280612" cy="232428"/>
          </a:xfrm>
          <a:prstGeom prst="rect">
            <a:avLst/>
          </a:prstGeom>
          <a:solidFill>
            <a:srgbClr val="CCFFFF"/>
          </a:solidFill>
          <a:ln w="19811">
            <a:solidFill>
              <a:srgbClr val="000000"/>
            </a:solidFill>
          </a:ln>
        </p:spPr>
        <p:txBody>
          <a:bodyPr vert="horz" wrap="square" lIns="0" tIns="24313" rIns="0" bIns="0" rtlCol="0">
            <a:spAutoFit/>
          </a:bodyPr>
          <a:lstStyle/>
          <a:p>
            <a:pPr marL="477" algn="ctr">
              <a:spcBef>
                <a:spcPts val="191"/>
              </a:spcBef>
            </a:pPr>
            <a:r>
              <a:rPr sz="1351" b="1" i="1" spc="-8" dirty="0">
                <a:latin typeface="Calibri"/>
                <a:cs typeface="Calibri"/>
              </a:rPr>
              <a:t>Framework</a:t>
            </a:r>
            <a:r>
              <a:rPr sz="1351" b="1" i="1" spc="-11" dirty="0">
                <a:latin typeface="Calibri"/>
                <a:cs typeface="Calibri"/>
              </a:rPr>
              <a:t> </a:t>
            </a:r>
            <a:r>
              <a:rPr sz="1351" b="1" i="1" dirty="0">
                <a:latin typeface="Calibri"/>
                <a:cs typeface="Calibri"/>
              </a:rPr>
              <a:t>Conditions</a:t>
            </a:r>
            <a:endParaRPr sz="1351">
              <a:latin typeface="Calibri"/>
              <a:cs typeface="Calibri"/>
            </a:endParaRPr>
          </a:p>
        </p:txBody>
      </p:sp>
      <p:sp>
        <p:nvSpPr>
          <p:cNvPr id="60" name="object 60"/>
          <p:cNvSpPr txBox="1"/>
          <p:nvPr/>
        </p:nvSpPr>
        <p:spPr>
          <a:xfrm>
            <a:off x="4572190" y="4856952"/>
            <a:ext cx="1752044" cy="282129"/>
          </a:xfrm>
          <a:prstGeom prst="rect">
            <a:avLst/>
          </a:prstGeom>
          <a:solidFill>
            <a:srgbClr val="FFFFFF"/>
          </a:solidFill>
          <a:ln w="9144">
            <a:solidFill>
              <a:srgbClr val="000000"/>
            </a:solidFill>
          </a:ln>
        </p:spPr>
        <p:txBody>
          <a:bodyPr vert="horz" wrap="square" lIns="0" tIns="0" rIns="0" bIns="0" rtlCol="0">
            <a:spAutoFit/>
          </a:bodyPr>
          <a:lstStyle/>
          <a:p>
            <a:pPr marL="313230">
              <a:lnSpc>
                <a:spcPts val="991"/>
              </a:lnSpc>
            </a:pPr>
            <a:r>
              <a:rPr sz="1051" spc="-4" dirty="0">
                <a:latin typeface="Calibri"/>
                <a:cs typeface="Calibri"/>
              </a:rPr>
              <a:t>Kebijakan</a:t>
            </a:r>
            <a:r>
              <a:rPr sz="1051" spc="-8" dirty="0">
                <a:latin typeface="Calibri"/>
                <a:cs typeface="Calibri"/>
              </a:rPr>
              <a:t> </a:t>
            </a:r>
            <a:r>
              <a:rPr sz="1051" spc="-4" dirty="0">
                <a:latin typeface="Calibri"/>
                <a:cs typeface="Calibri"/>
              </a:rPr>
              <a:t>sertifikasi/</a:t>
            </a:r>
            <a:endParaRPr sz="1051">
              <a:latin typeface="Calibri"/>
              <a:cs typeface="Calibri"/>
            </a:endParaRPr>
          </a:p>
          <a:p>
            <a:pPr marL="586889">
              <a:lnSpc>
                <a:spcPts val="1198"/>
              </a:lnSpc>
            </a:pPr>
            <a:r>
              <a:rPr sz="1051" spc="-4" dirty="0">
                <a:latin typeface="Calibri"/>
                <a:cs typeface="Calibri"/>
              </a:rPr>
              <a:t>standardisasi</a:t>
            </a:r>
            <a:endParaRPr sz="1051">
              <a:latin typeface="Calibri"/>
              <a:cs typeface="Calibri"/>
            </a:endParaRPr>
          </a:p>
        </p:txBody>
      </p:sp>
      <p:sp>
        <p:nvSpPr>
          <p:cNvPr id="61" name="object 61"/>
          <p:cNvSpPr txBox="1"/>
          <p:nvPr/>
        </p:nvSpPr>
        <p:spPr>
          <a:xfrm>
            <a:off x="6517317" y="5245977"/>
            <a:ext cx="1760148" cy="282129"/>
          </a:xfrm>
          <a:prstGeom prst="rect">
            <a:avLst/>
          </a:prstGeom>
          <a:solidFill>
            <a:srgbClr val="FFFFFF"/>
          </a:solidFill>
          <a:ln w="9144">
            <a:solidFill>
              <a:srgbClr val="000000"/>
            </a:solidFill>
          </a:ln>
        </p:spPr>
        <p:txBody>
          <a:bodyPr vert="horz" wrap="square" lIns="0" tIns="0" rIns="0" bIns="0" rtlCol="0">
            <a:spAutoFit/>
          </a:bodyPr>
          <a:lstStyle/>
          <a:p>
            <a:pPr marL="477" algn="ctr">
              <a:lnSpc>
                <a:spcPts val="991"/>
              </a:lnSpc>
            </a:pPr>
            <a:r>
              <a:rPr sz="1051" spc="-4" dirty="0">
                <a:latin typeface="Calibri"/>
                <a:cs typeface="Calibri"/>
              </a:rPr>
              <a:t>Kebijakan alih</a:t>
            </a:r>
            <a:r>
              <a:rPr sz="1051" spc="-15" dirty="0">
                <a:latin typeface="Calibri"/>
                <a:cs typeface="Calibri"/>
              </a:rPr>
              <a:t> </a:t>
            </a:r>
            <a:r>
              <a:rPr sz="1051" spc="-4" dirty="0">
                <a:latin typeface="Calibri"/>
                <a:cs typeface="Calibri"/>
              </a:rPr>
              <a:t>teknologi</a:t>
            </a:r>
            <a:endParaRPr sz="1051">
              <a:latin typeface="Calibri"/>
              <a:cs typeface="Calibri"/>
            </a:endParaRPr>
          </a:p>
          <a:p>
            <a:pPr marL="2861" algn="ctr">
              <a:lnSpc>
                <a:spcPts val="1198"/>
              </a:lnSpc>
            </a:pPr>
            <a:r>
              <a:rPr sz="1051" spc="-4" dirty="0">
                <a:latin typeface="Calibri"/>
                <a:cs typeface="Calibri"/>
              </a:rPr>
              <a:t>misal: mobility SDM</a:t>
            </a:r>
            <a:r>
              <a:rPr sz="1051" spc="-8" dirty="0">
                <a:latin typeface="Calibri"/>
                <a:cs typeface="Calibri"/>
              </a:rPr>
              <a:t> Iptek</a:t>
            </a:r>
            <a:endParaRPr sz="1051">
              <a:latin typeface="Calibri"/>
              <a:cs typeface="Calibri"/>
            </a:endParaRPr>
          </a:p>
        </p:txBody>
      </p:sp>
      <p:sp>
        <p:nvSpPr>
          <p:cNvPr id="62" name="object 62"/>
          <p:cNvSpPr txBox="1"/>
          <p:nvPr/>
        </p:nvSpPr>
        <p:spPr>
          <a:xfrm>
            <a:off x="2700293" y="5245976"/>
            <a:ext cx="1752997" cy="207444"/>
          </a:xfrm>
          <a:prstGeom prst="rect">
            <a:avLst/>
          </a:prstGeom>
          <a:solidFill>
            <a:srgbClr val="FFFFFF"/>
          </a:solidFill>
          <a:ln w="9144">
            <a:solidFill>
              <a:srgbClr val="000000"/>
            </a:solidFill>
          </a:ln>
        </p:spPr>
        <p:txBody>
          <a:bodyPr vert="horz" wrap="square" lIns="0" tIns="45291" rIns="0" bIns="0" rtlCol="0">
            <a:spAutoFit/>
          </a:bodyPr>
          <a:lstStyle/>
          <a:p>
            <a:pPr marL="348987">
              <a:spcBef>
                <a:spcPts val="357"/>
              </a:spcBef>
            </a:pPr>
            <a:r>
              <a:rPr sz="1051" spc="-4" dirty="0">
                <a:latin typeface="Calibri"/>
                <a:cs typeface="Calibri"/>
              </a:rPr>
              <a:t>Kebijakan perizinan</a:t>
            </a:r>
            <a:endParaRPr sz="1051">
              <a:latin typeface="Calibri"/>
              <a:cs typeface="Calibri"/>
            </a:endParaRPr>
          </a:p>
        </p:txBody>
      </p:sp>
      <p:sp>
        <p:nvSpPr>
          <p:cNvPr id="63" name="object 63"/>
          <p:cNvSpPr txBox="1"/>
          <p:nvPr/>
        </p:nvSpPr>
        <p:spPr>
          <a:xfrm>
            <a:off x="755166" y="4856952"/>
            <a:ext cx="1761102" cy="207444"/>
          </a:xfrm>
          <a:prstGeom prst="rect">
            <a:avLst/>
          </a:prstGeom>
          <a:solidFill>
            <a:srgbClr val="FFFFFF"/>
          </a:solidFill>
          <a:ln w="9144">
            <a:solidFill>
              <a:srgbClr val="000000"/>
            </a:solidFill>
          </a:ln>
        </p:spPr>
        <p:txBody>
          <a:bodyPr vert="horz" wrap="square" lIns="0" tIns="45291" rIns="0" bIns="0" rtlCol="0">
            <a:spAutoFit/>
          </a:bodyPr>
          <a:lstStyle/>
          <a:p>
            <a:pPr marL="441478">
              <a:spcBef>
                <a:spcPts val="357"/>
              </a:spcBef>
            </a:pPr>
            <a:r>
              <a:rPr sz="1051" spc="-4" dirty="0">
                <a:latin typeface="Calibri"/>
                <a:cs typeface="Calibri"/>
              </a:rPr>
              <a:t>Kebijakan</a:t>
            </a:r>
            <a:r>
              <a:rPr sz="1051" spc="-8" dirty="0">
                <a:latin typeface="Calibri"/>
                <a:cs typeface="Calibri"/>
              </a:rPr>
              <a:t> </a:t>
            </a:r>
            <a:r>
              <a:rPr sz="1051" spc="-4" dirty="0">
                <a:latin typeface="Calibri"/>
                <a:cs typeface="Calibri"/>
              </a:rPr>
              <a:t>impor</a:t>
            </a:r>
            <a:endParaRPr sz="1051">
              <a:latin typeface="Calibri"/>
              <a:cs typeface="Calibri"/>
            </a:endParaRPr>
          </a:p>
        </p:txBody>
      </p:sp>
      <p:sp>
        <p:nvSpPr>
          <p:cNvPr id="64" name="object 64"/>
          <p:cNvSpPr txBox="1"/>
          <p:nvPr/>
        </p:nvSpPr>
        <p:spPr>
          <a:xfrm>
            <a:off x="2700293" y="4856952"/>
            <a:ext cx="1752997" cy="282129"/>
          </a:xfrm>
          <a:prstGeom prst="rect">
            <a:avLst/>
          </a:prstGeom>
          <a:solidFill>
            <a:srgbClr val="FFFFFF"/>
          </a:solidFill>
          <a:ln w="9144">
            <a:solidFill>
              <a:srgbClr val="000000"/>
            </a:solidFill>
          </a:ln>
        </p:spPr>
        <p:txBody>
          <a:bodyPr vert="horz" wrap="square" lIns="0" tIns="0" rIns="0" bIns="0" rtlCol="0">
            <a:spAutoFit/>
          </a:bodyPr>
          <a:lstStyle/>
          <a:p>
            <a:pPr marL="301788">
              <a:lnSpc>
                <a:spcPts val="987"/>
              </a:lnSpc>
            </a:pPr>
            <a:r>
              <a:rPr sz="1051" spc="-4" dirty="0">
                <a:latin typeface="Calibri"/>
                <a:cs typeface="Calibri"/>
              </a:rPr>
              <a:t>Kebijakan</a:t>
            </a:r>
            <a:r>
              <a:rPr sz="1051" spc="-11" dirty="0">
                <a:latin typeface="Calibri"/>
                <a:cs typeface="Calibri"/>
              </a:rPr>
              <a:t> </a:t>
            </a:r>
            <a:r>
              <a:rPr sz="1051" spc="-8" dirty="0">
                <a:latin typeface="Calibri"/>
                <a:cs typeface="Calibri"/>
              </a:rPr>
              <a:t>Pengadaan</a:t>
            </a:r>
            <a:endParaRPr sz="1051">
              <a:latin typeface="Calibri"/>
              <a:cs typeface="Calibri"/>
            </a:endParaRPr>
          </a:p>
          <a:p>
            <a:pPr marL="597378">
              <a:lnSpc>
                <a:spcPts val="1198"/>
              </a:lnSpc>
            </a:pPr>
            <a:r>
              <a:rPr sz="1051" dirty="0">
                <a:latin typeface="Calibri"/>
                <a:cs typeface="Calibri"/>
              </a:rPr>
              <a:t>Barang/</a:t>
            </a:r>
            <a:r>
              <a:rPr sz="1051" spc="-11" dirty="0">
                <a:latin typeface="Calibri"/>
                <a:cs typeface="Calibri"/>
              </a:rPr>
              <a:t> </a:t>
            </a:r>
            <a:r>
              <a:rPr sz="1051" spc="-4" dirty="0">
                <a:latin typeface="Calibri"/>
                <a:cs typeface="Calibri"/>
              </a:rPr>
              <a:t>Jasa</a:t>
            </a:r>
            <a:endParaRPr sz="1051">
              <a:latin typeface="Calibri"/>
              <a:cs typeface="Calibri"/>
            </a:endParaRPr>
          </a:p>
        </p:txBody>
      </p:sp>
      <p:sp>
        <p:nvSpPr>
          <p:cNvPr id="65" name="object 65"/>
          <p:cNvSpPr txBox="1"/>
          <p:nvPr/>
        </p:nvSpPr>
        <p:spPr>
          <a:xfrm>
            <a:off x="4572190" y="5245976"/>
            <a:ext cx="1760148" cy="215147"/>
          </a:xfrm>
          <a:prstGeom prst="rect">
            <a:avLst/>
          </a:prstGeom>
          <a:solidFill>
            <a:srgbClr val="FFFFFF"/>
          </a:solidFill>
          <a:ln w="9144">
            <a:solidFill>
              <a:srgbClr val="000000"/>
            </a:solidFill>
          </a:ln>
        </p:spPr>
        <p:txBody>
          <a:bodyPr vert="horz" wrap="square" lIns="0" tIns="52919" rIns="0" bIns="0" rtlCol="0">
            <a:spAutoFit/>
          </a:bodyPr>
          <a:lstStyle/>
          <a:p>
            <a:pPr marL="354231">
              <a:spcBef>
                <a:spcPts val="417"/>
              </a:spcBef>
            </a:pPr>
            <a:r>
              <a:rPr sz="1051" spc="-4" dirty="0">
                <a:latin typeface="Calibri"/>
                <a:cs typeface="Calibri"/>
              </a:rPr>
              <a:t>Kebijakan</a:t>
            </a:r>
            <a:r>
              <a:rPr sz="1051" spc="-8" dirty="0">
                <a:latin typeface="Calibri"/>
                <a:cs typeface="Calibri"/>
              </a:rPr>
              <a:t> </a:t>
            </a:r>
            <a:r>
              <a:rPr sz="1051" spc="-4" dirty="0">
                <a:latin typeface="Calibri"/>
                <a:cs typeface="Calibri"/>
              </a:rPr>
              <a:t>distribusi</a:t>
            </a:r>
            <a:endParaRPr sz="1051">
              <a:latin typeface="Calibri"/>
              <a:cs typeface="Calibri"/>
            </a:endParaRPr>
          </a:p>
        </p:txBody>
      </p:sp>
      <p:sp>
        <p:nvSpPr>
          <p:cNvPr id="66" name="object 66"/>
          <p:cNvSpPr txBox="1"/>
          <p:nvPr/>
        </p:nvSpPr>
        <p:spPr>
          <a:xfrm>
            <a:off x="6484135" y="4856952"/>
            <a:ext cx="1760148" cy="215147"/>
          </a:xfrm>
          <a:prstGeom prst="rect">
            <a:avLst/>
          </a:prstGeom>
          <a:solidFill>
            <a:srgbClr val="FFFFFF"/>
          </a:solidFill>
          <a:ln w="9144">
            <a:solidFill>
              <a:srgbClr val="000000"/>
            </a:solidFill>
          </a:ln>
        </p:spPr>
        <p:txBody>
          <a:bodyPr vert="horz" wrap="square" lIns="0" tIns="52919" rIns="0" bIns="0" rtlCol="0">
            <a:spAutoFit/>
          </a:bodyPr>
          <a:lstStyle/>
          <a:p>
            <a:pPr marL="417640">
              <a:spcBef>
                <a:spcPts val="417"/>
              </a:spcBef>
            </a:pPr>
            <a:r>
              <a:rPr sz="1051" spc="-4" dirty="0">
                <a:latin typeface="Calibri"/>
                <a:cs typeface="Calibri"/>
              </a:rPr>
              <a:t>Kebijakan litbang</a:t>
            </a:r>
            <a:endParaRPr sz="1051">
              <a:latin typeface="Calibri"/>
              <a:cs typeface="Calibri"/>
            </a:endParaRPr>
          </a:p>
        </p:txBody>
      </p:sp>
      <p:sp>
        <p:nvSpPr>
          <p:cNvPr id="67" name="object 67"/>
          <p:cNvSpPr txBox="1"/>
          <p:nvPr/>
        </p:nvSpPr>
        <p:spPr>
          <a:xfrm>
            <a:off x="755166" y="5245976"/>
            <a:ext cx="1761102" cy="215147"/>
          </a:xfrm>
          <a:prstGeom prst="rect">
            <a:avLst/>
          </a:prstGeom>
          <a:solidFill>
            <a:srgbClr val="FFFFFF"/>
          </a:solidFill>
          <a:ln w="9144">
            <a:solidFill>
              <a:srgbClr val="000000"/>
            </a:solidFill>
          </a:ln>
        </p:spPr>
        <p:txBody>
          <a:bodyPr vert="horz" wrap="square" lIns="0" tIns="52919" rIns="0" bIns="0" rtlCol="0">
            <a:spAutoFit/>
          </a:bodyPr>
          <a:lstStyle/>
          <a:p>
            <a:pPr marL="370441">
              <a:spcBef>
                <a:spcPts val="417"/>
              </a:spcBef>
            </a:pPr>
            <a:r>
              <a:rPr sz="1051" spc="-4" dirty="0">
                <a:latin typeface="Calibri"/>
                <a:cs typeface="Calibri"/>
              </a:rPr>
              <a:t>Kebijakan</a:t>
            </a:r>
            <a:r>
              <a:rPr sz="1051" spc="-8" dirty="0">
                <a:latin typeface="Calibri"/>
                <a:cs typeface="Calibri"/>
              </a:rPr>
              <a:t> investasi</a:t>
            </a:r>
            <a:endParaRPr sz="1051">
              <a:latin typeface="Calibri"/>
              <a:cs typeface="Calibri"/>
            </a:endParaRPr>
          </a:p>
        </p:txBody>
      </p:sp>
    </p:spTree>
    <p:extLst>
      <p:ext uri="{BB962C8B-B14F-4D97-AF65-F5344CB8AC3E}">
        <p14:creationId xmlns:p14="http://schemas.microsoft.com/office/powerpoint/2010/main" val="3132392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a:t>Inovasi</a:t>
            </a:r>
            <a:r>
              <a:rPr lang="en-US" sz="4000" dirty="0"/>
              <a:t> </a:t>
            </a:r>
            <a:r>
              <a:rPr lang="en-US" sz="4000" dirty="0" err="1"/>
              <a:t>Kesehatan</a:t>
            </a:r>
            <a:r>
              <a:rPr lang="en-US" sz="4000" dirty="0"/>
              <a:t> </a:t>
            </a:r>
            <a:br>
              <a:rPr lang="en-US" sz="4000" dirty="0"/>
            </a:br>
            <a:endParaRPr lang="en-US" sz="4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7974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Inovasi</a:t>
            </a:r>
            <a:r>
              <a:rPr lang="en-US" dirty="0"/>
              <a:t> Nasional </a:t>
            </a:r>
            <a:r>
              <a:rPr lang="en-US" dirty="0" err="1"/>
              <a:t>Kapal</a:t>
            </a:r>
            <a:r>
              <a:rPr lang="en-US" dirty="0"/>
              <a:t> </a:t>
            </a:r>
            <a:r>
              <a:rPr lang="en-US" dirty="0" err="1"/>
              <a:t>Pengangkut</a:t>
            </a:r>
            <a:r>
              <a:rPr lang="en-US" dirty="0"/>
              <a:t> </a:t>
            </a:r>
            <a:r>
              <a:rPr lang="en-US" dirty="0" err="1"/>
              <a:t>Ikan</a:t>
            </a:r>
            <a:endParaRPr lang="en-US" dirty="0"/>
          </a:p>
        </p:txBody>
      </p:sp>
      <p:sp>
        <p:nvSpPr>
          <p:cNvPr id="3" name="Content Placeholder 2"/>
          <p:cNvSpPr>
            <a:spLocks noGrp="1"/>
          </p:cNvSpPr>
          <p:nvPr>
            <p:ph idx="1"/>
          </p:nvPr>
        </p:nvSpPr>
        <p:spPr/>
        <p:txBody>
          <a:bodyPr>
            <a:normAutofit/>
          </a:bodyPr>
          <a:lstStyle/>
          <a:p>
            <a:r>
              <a:rPr lang="en-US" sz="1350" dirty="0" err="1"/>
              <a:t>Kepala</a:t>
            </a:r>
            <a:r>
              <a:rPr lang="en-US" sz="1350" dirty="0"/>
              <a:t> </a:t>
            </a:r>
            <a:r>
              <a:rPr lang="en-US" sz="1350" dirty="0" err="1"/>
              <a:t>Badan</a:t>
            </a:r>
            <a:r>
              <a:rPr lang="en-US" sz="1350" dirty="0"/>
              <a:t> </a:t>
            </a:r>
            <a:r>
              <a:rPr lang="en-US" sz="1350" dirty="0" err="1"/>
              <a:t>Inovasi</a:t>
            </a:r>
            <a:r>
              <a:rPr lang="en-US" sz="1350" dirty="0"/>
              <a:t> </a:t>
            </a:r>
            <a:r>
              <a:rPr lang="en-US" sz="1350" dirty="0" err="1"/>
              <a:t>dan</a:t>
            </a:r>
            <a:r>
              <a:rPr lang="en-US" sz="1350" dirty="0"/>
              <a:t> </a:t>
            </a:r>
            <a:r>
              <a:rPr lang="en-US" sz="1350" dirty="0" err="1"/>
              <a:t>Bisnis</a:t>
            </a:r>
            <a:r>
              <a:rPr lang="en-US" sz="1350" dirty="0"/>
              <a:t> Ventura ITS </a:t>
            </a:r>
            <a:r>
              <a:rPr lang="en-US" sz="1350" dirty="0" err="1"/>
              <a:t>Dr</a:t>
            </a:r>
            <a:r>
              <a:rPr lang="en-US" sz="1350" dirty="0"/>
              <a:t> Raja </a:t>
            </a:r>
            <a:r>
              <a:rPr lang="en-US" sz="1350" dirty="0" err="1"/>
              <a:t>Oloan</a:t>
            </a:r>
            <a:r>
              <a:rPr lang="en-US" sz="1350" dirty="0"/>
              <a:t> </a:t>
            </a:r>
            <a:r>
              <a:rPr lang="en-US" sz="1350" dirty="0" err="1"/>
              <a:t>Saut</a:t>
            </a:r>
            <a:r>
              <a:rPr lang="en-US" sz="1350" dirty="0"/>
              <a:t> Gurning ST MSc </a:t>
            </a:r>
            <a:r>
              <a:rPr lang="en-US" sz="1350" dirty="0" err="1"/>
              <a:t>menjelaskan</a:t>
            </a:r>
            <a:r>
              <a:rPr lang="en-US" sz="1350" dirty="0"/>
              <a:t>, </a:t>
            </a:r>
            <a:r>
              <a:rPr lang="en-US" sz="1350" dirty="0" err="1"/>
              <a:t>sebelumnya</a:t>
            </a:r>
            <a:r>
              <a:rPr lang="en-US" sz="1350" dirty="0"/>
              <a:t> ITS </a:t>
            </a:r>
            <a:r>
              <a:rPr lang="en-US" sz="1350" dirty="0" err="1"/>
              <a:t>telah</a:t>
            </a:r>
            <a:r>
              <a:rPr lang="en-US" sz="1350" dirty="0"/>
              <a:t> </a:t>
            </a:r>
            <a:r>
              <a:rPr lang="en-US" sz="1350" dirty="0" err="1"/>
              <a:t>mampu</a:t>
            </a:r>
            <a:r>
              <a:rPr lang="en-US" sz="1350" dirty="0"/>
              <a:t> </a:t>
            </a:r>
            <a:r>
              <a:rPr lang="en-US" sz="1350" dirty="0" err="1"/>
              <a:t>mendesain</a:t>
            </a:r>
            <a:r>
              <a:rPr lang="en-US" sz="1350" dirty="0"/>
              <a:t> Fish Carrier Ship 70 Gross Ton (GT) </a:t>
            </a:r>
            <a:r>
              <a:rPr lang="en-US" sz="1350" dirty="0" err="1"/>
              <a:t>bermaterial</a:t>
            </a:r>
            <a:r>
              <a:rPr lang="en-US" sz="1350" dirty="0"/>
              <a:t> </a:t>
            </a:r>
            <a:r>
              <a:rPr lang="en-US" sz="1350" dirty="0" err="1"/>
              <a:t>kayu</a:t>
            </a:r>
            <a:r>
              <a:rPr lang="en-US" sz="1350" dirty="0"/>
              <a:t>. </a:t>
            </a:r>
            <a:r>
              <a:rPr lang="en-US" sz="1350" dirty="0" err="1"/>
              <a:t>Inovasi</a:t>
            </a:r>
            <a:r>
              <a:rPr lang="en-US" sz="1350" dirty="0"/>
              <a:t> </a:t>
            </a:r>
            <a:r>
              <a:rPr lang="en-US" sz="1350" dirty="0" err="1"/>
              <a:t>terbaru</a:t>
            </a:r>
            <a:r>
              <a:rPr lang="en-US" sz="1350" dirty="0"/>
              <a:t> kali </a:t>
            </a:r>
            <a:r>
              <a:rPr lang="en-US" sz="1350" dirty="0" err="1"/>
              <a:t>ini</a:t>
            </a:r>
            <a:r>
              <a:rPr lang="en-US" sz="1350" dirty="0"/>
              <a:t> </a:t>
            </a:r>
            <a:r>
              <a:rPr lang="en-US" sz="1350" dirty="0" err="1"/>
              <a:t>dilengkapi</a:t>
            </a:r>
            <a:r>
              <a:rPr lang="en-US" sz="1350" dirty="0"/>
              <a:t> </a:t>
            </a:r>
            <a:r>
              <a:rPr lang="en-US" sz="1350" dirty="0" err="1"/>
              <a:t>dengan</a:t>
            </a:r>
            <a:r>
              <a:rPr lang="en-US" sz="1350" dirty="0"/>
              <a:t> </a:t>
            </a:r>
            <a:r>
              <a:rPr lang="en-US" sz="1350" dirty="0" err="1"/>
              <a:t>tangki</a:t>
            </a:r>
            <a:r>
              <a:rPr lang="en-US" sz="1350" dirty="0"/>
              <a:t> </a:t>
            </a:r>
            <a:r>
              <a:rPr lang="en-US" sz="1350" dirty="0" err="1"/>
              <a:t>penampungan</a:t>
            </a:r>
            <a:r>
              <a:rPr lang="en-US" sz="1350" dirty="0"/>
              <a:t> yang </a:t>
            </a:r>
            <a:r>
              <a:rPr lang="en-US" sz="1350" dirty="0" err="1"/>
              <a:t>lebih</a:t>
            </a:r>
            <a:r>
              <a:rPr lang="en-US" sz="1350" dirty="0"/>
              <a:t> </a:t>
            </a:r>
            <a:r>
              <a:rPr lang="en-US" sz="1350" dirty="0" err="1"/>
              <a:t>besar</a:t>
            </a:r>
            <a:r>
              <a:rPr lang="en-US" sz="1350" dirty="0"/>
              <a:t> </a:t>
            </a:r>
            <a:r>
              <a:rPr lang="en-US" sz="1350" dirty="0" err="1"/>
              <a:t>dan</a:t>
            </a:r>
            <a:r>
              <a:rPr lang="en-US" sz="1350" dirty="0"/>
              <a:t> </a:t>
            </a:r>
            <a:r>
              <a:rPr lang="en-US" sz="1350" dirty="0" err="1"/>
              <a:t>mampu</a:t>
            </a:r>
            <a:r>
              <a:rPr lang="en-US" sz="1350" dirty="0"/>
              <a:t> </a:t>
            </a:r>
            <a:r>
              <a:rPr lang="en-US" sz="1350" dirty="0" err="1"/>
              <a:t>menampung</a:t>
            </a:r>
            <a:r>
              <a:rPr lang="en-US" sz="1350" dirty="0"/>
              <a:t> air </a:t>
            </a:r>
            <a:r>
              <a:rPr lang="en-US" sz="1350" dirty="0" err="1"/>
              <a:t>laut</a:t>
            </a:r>
            <a:r>
              <a:rPr lang="en-US" sz="1350" dirty="0"/>
              <a:t> </a:t>
            </a:r>
            <a:r>
              <a:rPr lang="en-US" sz="1350" dirty="0" err="1"/>
              <a:t>sekira</a:t>
            </a:r>
            <a:r>
              <a:rPr lang="en-US" sz="1350" dirty="0"/>
              <a:t> 80-100 GT.</a:t>
            </a:r>
          </a:p>
          <a:p>
            <a:pPr marL="0" indent="0">
              <a:buNone/>
            </a:pPr>
            <a:r>
              <a:rPr lang="en-US" sz="1350" dirty="0"/>
              <a:t>       </a:t>
            </a:r>
            <a:r>
              <a:rPr lang="en-US" sz="1350" dirty="0" err="1"/>
              <a:t>Kapasitas</a:t>
            </a:r>
            <a:r>
              <a:rPr lang="en-US" sz="1350" dirty="0"/>
              <a:t> </a:t>
            </a:r>
            <a:r>
              <a:rPr lang="en-US" sz="1350" dirty="0" err="1"/>
              <a:t>tersebut</a:t>
            </a:r>
            <a:r>
              <a:rPr lang="en-US" sz="1350" dirty="0"/>
              <a:t>, kata </a:t>
            </a:r>
            <a:r>
              <a:rPr lang="en-US" sz="1350" dirty="0" err="1"/>
              <a:t>Saut</a:t>
            </a:r>
            <a:r>
              <a:rPr lang="en-US" sz="1350" dirty="0"/>
              <a:t>, </a:t>
            </a:r>
            <a:r>
              <a:rPr lang="en-US" sz="1350" dirty="0" err="1"/>
              <a:t>mampu</a:t>
            </a:r>
            <a:r>
              <a:rPr lang="en-US" sz="1350" dirty="0"/>
              <a:t> </a:t>
            </a:r>
            <a:r>
              <a:rPr lang="en-US" sz="1350" dirty="0" err="1"/>
              <a:t>menampung</a:t>
            </a:r>
            <a:r>
              <a:rPr lang="en-US" sz="1350" dirty="0"/>
              <a:t> </a:t>
            </a:r>
            <a:r>
              <a:rPr lang="en-US" sz="1350" dirty="0" err="1"/>
              <a:t>ikan</a:t>
            </a:r>
            <a:r>
              <a:rPr lang="en-US" sz="1350" dirty="0"/>
              <a:t> </a:t>
            </a:r>
            <a:r>
              <a:rPr lang="en-US" sz="1350" dirty="0" err="1"/>
              <a:t>hidup</a:t>
            </a:r>
            <a:r>
              <a:rPr lang="en-US" sz="1350" dirty="0"/>
              <a:t> </a:t>
            </a:r>
            <a:r>
              <a:rPr lang="en-US" sz="1350" dirty="0" err="1"/>
              <a:t>hingga</a:t>
            </a:r>
            <a:r>
              <a:rPr lang="en-US" sz="1350" dirty="0"/>
              <a:t> 60 GT. </a:t>
            </a:r>
            <a:r>
              <a:rPr lang="en-US" sz="1350" dirty="0" err="1"/>
              <a:t>Angka</a:t>
            </a:r>
            <a:r>
              <a:rPr lang="en-US" sz="1350" dirty="0"/>
              <a:t> </a:t>
            </a:r>
            <a:r>
              <a:rPr lang="en-US" sz="1350" dirty="0" err="1"/>
              <a:t>tersebut</a:t>
            </a:r>
            <a:r>
              <a:rPr lang="en-US" sz="1350" dirty="0"/>
              <a:t> </a:t>
            </a:r>
            <a:r>
              <a:rPr lang="en-US" sz="1350" dirty="0" err="1"/>
              <a:t>lebih</a:t>
            </a:r>
            <a:r>
              <a:rPr lang="en-US" sz="1350" dirty="0"/>
              <a:t> </a:t>
            </a:r>
            <a:r>
              <a:rPr lang="en-US" sz="1350" dirty="0" err="1"/>
              <a:t>besar</a:t>
            </a:r>
            <a:r>
              <a:rPr lang="en-US" sz="1350" dirty="0"/>
              <a:t> </a:t>
            </a:r>
            <a:r>
              <a:rPr lang="en-US" sz="1350" dirty="0" err="1"/>
              <a:t>dari</a:t>
            </a:r>
            <a:r>
              <a:rPr lang="en-US" sz="1350" dirty="0"/>
              <a:t> </a:t>
            </a:r>
            <a:r>
              <a:rPr lang="en-US" sz="1350" dirty="0" err="1"/>
              <a:t>perkiraan</a:t>
            </a:r>
            <a:r>
              <a:rPr lang="en-US" sz="1350" dirty="0"/>
              <a:t> </a:t>
            </a:r>
            <a:r>
              <a:rPr lang="en-US" sz="1350" dirty="0" err="1"/>
              <a:t>awal</a:t>
            </a:r>
            <a:r>
              <a:rPr lang="en-US" sz="1350" dirty="0"/>
              <a:t> </a:t>
            </a:r>
            <a:r>
              <a:rPr lang="en-US" sz="1350" dirty="0" err="1"/>
              <a:t>yaitu</a:t>
            </a:r>
            <a:r>
              <a:rPr lang="en-US" sz="1350" dirty="0"/>
              <a:t> 40 GT.</a:t>
            </a:r>
          </a:p>
          <a:p>
            <a:pPr marL="0" indent="0">
              <a:buNone/>
            </a:pPr>
            <a:r>
              <a:rPr lang="en-US" sz="1350" dirty="0"/>
              <a:t>“     </a:t>
            </a:r>
            <a:r>
              <a:rPr lang="en-US" sz="1350" dirty="0" err="1"/>
              <a:t>Desain</a:t>
            </a:r>
            <a:r>
              <a:rPr lang="en-US" sz="1350" dirty="0"/>
              <a:t> </a:t>
            </a:r>
            <a:r>
              <a:rPr lang="en-US" sz="1350" dirty="0" err="1"/>
              <a:t>teknologi</a:t>
            </a:r>
            <a:r>
              <a:rPr lang="en-US" sz="1350" dirty="0"/>
              <a:t> </a:t>
            </a:r>
            <a:r>
              <a:rPr lang="en-US" sz="1350" dirty="0" err="1"/>
              <a:t>ini</a:t>
            </a:r>
            <a:r>
              <a:rPr lang="en-US" sz="1350" dirty="0"/>
              <a:t> </a:t>
            </a:r>
            <a:r>
              <a:rPr lang="en-US" sz="1350" dirty="0" err="1"/>
              <a:t>juga</a:t>
            </a:r>
            <a:r>
              <a:rPr lang="en-US" sz="1350" dirty="0"/>
              <a:t> </a:t>
            </a:r>
            <a:r>
              <a:rPr lang="en-US" sz="1350" dirty="0" err="1"/>
              <a:t>telah</a:t>
            </a:r>
            <a:r>
              <a:rPr lang="en-US" sz="1350" dirty="0"/>
              <a:t> </a:t>
            </a:r>
            <a:r>
              <a:rPr lang="en-US" sz="1350" dirty="0" err="1"/>
              <a:t>mendapat</a:t>
            </a:r>
            <a:r>
              <a:rPr lang="en-US" sz="1350" dirty="0"/>
              <a:t> </a:t>
            </a:r>
            <a:r>
              <a:rPr lang="en-US" sz="1350" dirty="0" err="1"/>
              <a:t>pengakuan</a:t>
            </a:r>
            <a:r>
              <a:rPr lang="en-US" sz="1350" dirty="0"/>
              <a:t> Technology Readiness Level (TRL) level </a:t>
            </a:r>
            <a:r>
              <a:rPr lang="en-US" sz="1350" dirty="0" err="1"/>
              <a:t>tujuh</a:t>
            </a:r>
            <a:r>
              <a:rPr lang="en-US" sz="1350" dirty="0"/>
              <a:t> </a:t>
            </a:r>
            <a:r>
              <a:rPr lang="en-US" sz="1350" dirty="0" err="1"/>
              <a:t>hingga</a:t>
            </a:r>
            <a:r>
              <a:rPr lang="en-US" sz="1350" dirty="0"/>
              <a:t> </a:t>
            </a:r>
            <a:r>
              <a:rPr lang="en-US" sz="1350" dirty="0" err="1"/>
              <a:t>sembilan</a:t>
            </a:r>
            <a:r>
              <a:rPr lang="en-US" sz="1350" dirty="0"/>
              <a:t>," </a:t>
            </a:r>
            <a:r>
              <a:rPr lang="en-US" sz="1350" dirty="0" err="1"/>
              <a:t>klaim</a:t>
            </a:r>
            <a:r>
              <a:rPr lang="en-US" sz="1350" dirty="0"/>
              <a:t> </a:t>
            </a:r>
            <a:r>
              <a:rPr lang="en-US" sz="1350" dirty="0" err="1"/>
              <a:t>Saut</a:t>
            </a:r>
            <a:r>
              <a:rPr lang="en-US" sz="1350" dirty="0"/>
              <a:t>, </a:t>
            </a:r>
            <a:r>
              <a:rPr lang="en-US" sz="1350" dirty="0" err="1"/>
              <a:t>seperti</a:t>
            </a:r>
            <a:r>
              <a:rPr lang="en-US" sz="1350" dirty="0"/>
              <a:t> </a:t>
            </a:r>
            <a:r>
              <a:rPr lang="en-US" sz="1350" dirty="0" err="1"/>
              <a:t>dilansir</a:t>
            </a:r>
            <a:r>
              <a:rPr lang="en-US" sz="1350" dirty="0"/>
              <a:t> ITS Online, </a:t>
            </a:r>
            <a:r>
              <a:rPr lang="en-US" sz="1350" dirty="0" err="1"/>
              <a:t>Senin</a:t>
            </a:r>
            <a:r>
              <a:rPr lang="en-US" sz="1350" dirty="0"/>
              <a:t> (28/12/2015).</a:t>
            </a:r>
          </a:p>
          <a:p>
            <a:pPr marL="0" indent="0">
              <a:buNone/>
            </a:pPr>
            <a:r>
              <a:rPr lang="en-US" sz="1350" dirty="0"/>
              <a:t>          </a:t>
            </a:r>
            <a:r>
              <a:rPr lang="en-US" sz="1350" dirty="0" err="1"/>
              <a:t>Tidak</a:t>
            </a:r>
            <a:r>
              <a:rPr lang="en-US" sz="1350" dirty="0"/>
              <a:t> </a:t>
            </a:r>
            <a:r>
              <a:rPr lang="en-US" sz="1350" dirty="0" err="1"/>
              <a:t>hanya</a:t>
            </a:r>
            <a:r>
              <a:rPr lang="en-US" sz="1350" dirty="0"/>
              <a:t> </a:t>
            </a:r>
            <a:r>
              <a:rPr lang="en-US" sz="1350" dirty="0" err="1"/>
              <a:t>memperbesar</a:t>
            </a:r>
            <a:r>
              <a:rPr lang="en-US" sz="1350" dirty="0"/>
              <a:t> </a:t>
            </a:r>
            <a:r>
              <a:rPr lang="en-US" sz="1350" dirty="0" err="1"/>
              <a:t>kapasitas</a:t>
            </a:r>
            <a:r>
              <a:rPr lang="en-US" sz="1350" dirty="0"/>
              <a:t> </a:t>
            </a:r>
            <a:r>
              <a:rPr lang="en-US" sz="1350" dirty="0" err="1"/>
              <a:t>tangki</a:t>
            </a:r>
            <a:r>
              <a:rPr lang="en-US" sz="1350" dirty="0"/>
              <a:t>, Fish Carrier Ship </a:t>
            </a:r>
            <a:r>
              <a:rPr lang="en-US" sz="1350" dirty="0" err="1"/>
              <a:t>juga</a:t>
            </a:r>
            <a:r>
              <a:rPr lang="en-US" sz="1350" dirty="0"/>
              <a:t> </a:t>
            </a:r>
            <a:r>
              <a:rPr lang="en-US" sz="1350" dirty="0" err="1"/>
              <a:t>dilengkapi</a:t>
            </a:r>
            <a:r>
              <a:rPr lang="en-US" sz="1350" dirty="0"/>
              <a:t> </a:t>
            </a:r>
            <a:r>
              <a:rPr lang="en-US" sz="1350" dirty="0" err="1"/>
              <a:t>pengatur</a:t>
            </a:r>
            <a:r>
              <a:rPr lang="en-US" sz="1350" dirty="0"/>
              <a:t> </a:t>
            </a:r>
            <a:r>
              <a:rPr lang="en-US" sz="1350" dirty="0" err="1"/>
              <a:t>temperatur</a:t>
            </a:r>
            <a:r>
              <a:rPr lang="en-US" sz="1350" dirty="0"/>
              <a:t> </a:t>
            </a:r>
            <a:r>
              <a:rPr lang="en-US" sz="1350" dirty="0" err="1"/>
              <a:t>udara</a:t>
            </a:r>
            <a:r>
              <a:rPr lang="en-US" sz="1350" dirty="0"/>
              <a:t>. </a:t>
            </a:r>
            <a:r>
              <a:rPr lang="en-US" sz="1350" dirty="0" err="1"/>
              <a:t>Meski</a:t>
            </a:r>
            <a:r>
              <a:rPr lang="en-US" sz="1350" dirty="0"/>
              <a:t> </a:t>
            </a:r>
            <a:r>
              <a:rPr lang="en-US" sz="1350" dirty="0" err="1"/>
              <a:t>temperatur</a:t>
            </a:r>
            <a:r>
              <a:rPr lang="en-US" sz="1350" dirty="0"/>
              <a:t> </a:t>
            </a:r>
            <a:r>
              <a:rPr lang="en-US" sz="1350" dirty="0" err="1"/>
              <a:t>lingkungan</a:t>
            </a:r>
            <a:r>
              <a:rPr lang="en-US" sz="1350" dirty="0"/>
              <a:t> </a:t>
            </a:r>
            <a:r>
              <a:rPr lang="en-US" sz="1350" dirty="0" err="1"/>
              <a:t>berubah</a:t>
            </a:r>
            <a:r>
              <a:rPr lang="en-US" sz="1350" dirty="0"/>
              <a:t>, </a:t>
            </a:r>
            <a:r>
              <a:rPr lang="en-US" sz="1350" dirty="0" err="1"/>
              <a:t>teknologi</a:t>
            </a:r>
            <a:r>
              <a:rPr lang="en-US" sz="1350" dirty="0"/>
              <a:t> </a:t>
            </a:r>
            <a:r>
              <a:rPr lang="en-US" sz="1350" dirty="0" err="1"/>
              <a:t>ini</a:t>
            </a:r>
            <a:r>
              <a:rPr lang="en-US" sz="1350" dirty="0"/>
              <a:t> </a:t>
            </a:r>
            <a:r>
              <a:rPr lang="en-US" sz="1350" dirty="0" err="1"/>
              <a:t>akan</a:t>
            </a:r>
            <a:r>
              <a:rPr lang="en-US" sz="1350" dirty="0"/>
              <a:t> </a:t>
            </a:r>
            <a:r>
              <a:rPr lang="en-US" sz="1350" dirty="0" err="1"/>
              <a:t>mempertahankan</a:t>
            </a:r>
            <a:r>
              <a:rPr lang="en-US" sz="1350" dirty="0"/>
              <a:t> </a:t>
            </a:r>
            <a:r>
              <a:rPr lang="en-US" sz="1350" dirty="0" err="1"/>
              <a:t>angka</a:t>
            </a:r>
            <a:r>
              <a:rPr lang="en-US" sz="1350" dirty="0"/>
              <a:t> </a:t>
            </a:r>
            <a:r>
              <a:rPr lang="en-US" sz="1350" dirty="0" err="1"/>
              <a:t>temperatur</a:t>
            </a:r>
            <a:r>
              <a:rPr lang="en-US" sz="1350" dirty="0"/>
              <a:t> air </a:t>
            </a:r>
            <a:r>
              <a:rPr lang="en-US" sz="1350" dirty="0" err="1"/>
              <a:t>dan</a:t>
            </a:r>
            <a:r>
              <a:rPr lang="en-US" sz="1350" dirty="0"/>
              <a:t> </a:t>
            </a:r>
            <a:r>
              <a:rPr lang="en-US" sz="1350" dirty="0" err="1"/>
              <a:t>udara</a:t>
            </a:r>
            <a:r>
              <a:rPr lang="en-US" sz="1350" dirty="0"/>
              <a:t> </a:t>
            </a:r>
            <a:r>
              <a:rPr lang="en-US" sz="1350" dirty="0" err="1"/>
              <a:t>sesuai</a:t>
            </a:r>
            <a:r>
              <a:rPr lang="en-US" sz="1350" dirty="0"/>
              <a:t> </a:t>
            </a:r>
            <a:r>
              <a:rPr lang="en-US" sz="1350" dirty="0" err="1"/>
              <a:t>kebutuhan</a:t>
            </a:r>
            <a:r>
              <a:rPr lang="en-US" sz="1350" dirty="0"/>
              <a:t> </a:t>
            </a:r>
            <a:r>
              <a:rPr lang="en-US" sz="1350" dirty="0" err="1"/>
              <a:t>ikan</a:t>
            </a:r>
            <a:r>
              <a:rPr lang="en-US" sz="1350" dirty="0"/>
              <a:t>. </a:t>
            </a:r>
          </a:p>
        </p:txBody>
      </p:sp>
    </p:spTree>
    <p:extLst>
      <p:ext uri="{BB962C8B-B14F-4D97-AF65-F5344CB8AC3E}">
        <p14:creationId xmlns:p14="http://schemas.microsoft.com/office/powerpoint/2010/main" val="347545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Lanjutan</a:t>
            </a:r>
            <a:r>
              <a:rPr lang="en-US" dirty="0"/>
              <a:t> …..</a:t>
            </a:r>
          </a:p>
        </p:txBody>
      </p:sp>
      <p:sp>
        <p:nvSpPr>
          <p:cNvPr id="3" name="Content Placeholder 2"/>
          <p:cNvSpPr>
            <a:spLocks noGrp="1"/>
          </p:cNvSpPr>
          <p:nvPr>
            <p:ph idx="1"/>
          </p:nvPr>
        </p:nvSpPr>
        <p:spPr/>
        <p:txBody>
          <a:bodyPr>
            <a:normAutofit fontScale="70000" lnSpcReduction="20000"/>
          </a:bodyPr>
          <a:lstStyle/>
          <a:p>
            <a:r>
              <a:rPr lang="en-US" dirty="0"/>
              <a:t>"</a:t>
            </a:r>
            <a:r>
              <a:rPr lang="en-US" dirty="0" err="1"/>
              <a:t>Dengan</a:t>
            </a:r>
            <a:r>
              <a:rPr lang="en-US" dirty="0"/>
              <a:t> </a:t>
            </a:r>
            <a:r>
              <a:rPr lang="en-US" dirty="0" err="1"/>
              <a:t>catatan</a:t>
            </a:r>
            <a:r>
              <a:rPr lang="en-US" dirty="0"/>
              <a:t>, </a:t>
            </a:r>
            <a:r>
              <a:rPr lang="en-US" dirty="0" err="1"/>
              <a:t>pengangkutan</a:t>
            </a:r>
            <a:r>
              <a:rPr lang="en-US" dirty="0"/>
              <a:t> </a:t>
            </a:r>
            <a:r>
              <a:rPr lang="en-US" dirty="0" err="1"/>
              <a:t>ikan</a:t>
            </a:r>
            <a:r>
              <a:rPr lang="en-US" dirty="0"/>
              <a:t> </a:t>
            </a:r>
            <a:r>
              <a:rPr lang="en-US" dirty="0" err="1"/>
              <a:t>dari</a:t>
            </a:r>
            <a:r>
              <a:rPr lang="en-US" dirty="0"/>
              <a:t> </a:t>
            </a:r>
            <a:r>
              <a:rPr lang="en-US" dirty="0" err="1"/>
              <a:t>lautan</a:t>
            </a:r>
            <a:r>
              <a:rPr lang="en-US" dirty="0"/>
              <a:t> </a:t>
            </a:r>
            <a:r>
              <a:rPr lang="en-US" dirty="0" err="1"/>
              <a:t>lepas</a:t>
            </a:r>
            <a:r>
              <a:rPr lang="en-US" dirty="0"/>
              <a:t> </a:t>
            </a:r>
            <a:r>
              <a:rPr lang="en-US" dirty="0" err="1"/>
              <a:t>menuju</a:t>
            </a:r>
            <a:r>
              <a:rPr lang="en-US" dirty="0"/>
              <a:t> </a:t>
            </a:r>
            <a:r>
              <a:rPr lang="en-US" dirty="0" err="1"/>
              <a:t>pelabuhan</a:t>
            </a:r>
            <a:r>
              <a:rPr lang="en-US" dirty="0"/>
              <a:t> </a:t>
            </a:r>
            <a:r>
              <a:rPr lang="en-US" dirty="0" err="1"/>
              <a:t>tidak</a:t>
            </a:r>
            <a:r>
              <a:rPr lang="en-US" dirty="0"/>
              <a:t> </a:t>
            </a:r>
            <a:r>
              <a:rPr lang="en-US" dirty="0" err="1"/>
              <a:t>boleh</a:t>
            </a:r>
            <a:r>
              <a:rPr lang="en-US" dirty="0"/>
              <a:t> </a:t>
            </a:r>
            <a:r>
              <a:rPr lang="en-US" dirty="0" err="1"/>
              <a:t>lebih</a:t>
            </a:r>
            <a:r>
              <a:rPr lang="en-US" dirty="0"/>
              <a:t> </a:t>
            </a:r>
            <a:r>
              <a:rPr lang="en-US" dirty="0" err="1"/>
              <a:t>dari</a:t>
            </a:r>
            <a:r>
              <a:rPr lang="en-US" dirty="0"/>
              <a:t> 24 jam. Agar </a:t>
            </a:r>
            <a:r>
              <a:rPr lang="en-US" dirty="0" err="1"/>
              <a:t>tidak</a:t>
            </a:r>
            <a:r>
              <a:rPr lang="en-US" dirty="0"/>
              <a:t> </a:t>
            </a:r>
            <a:r>
              <a:rPr lang="en-US" dirty="0" err="1"/>
              <a:t>melebihi</a:t>
            </a:r>
            <a:r>
              <a:rPr lang="en-US" dirty="0"/>
              <a:t> </a:t>
            </a:r>
            <a:r>
              <a:rPr lang="en-US" dirty="0" err="1"/>
              <a:t>waku</a:t>
            </a:r>
            <a:r>
              <a:rPr lang="en-US" dirty="0"/>
              <a:t> </a:t>
            </a:r>
            <a:r>
              <a:rPr lang="en-US" dirty="0" err="1"/>
              <a:t>tersebut</a:t>
            </a:r>
            <a:r>
              <a:rPr lang="en-US" dirty="0"/>
              <a:t>, </a:t>
            </a:r>
            <a:r>
              <a:rPr lang="en-US" dirty="0" err="1"/>
              <a:t>kapal</a:t>
            </a:r>
            <a:r>
              <a:rPr lang="en-US" dirty="0"/>
              <a:t> </a:t>
            </a:r>
            <a:r>
              <a:rPr lang="en-US" dirty="0" err="1"/>
              <a:t>ini</a:t>
            </a:r>
            <a:r>
              <a:rPr lang="en-US" dirty="0"/>
              <a:t> </a:t>
            </a:r>
            <a:r>
              <a:rPr lang="en-US" dirty="0" err="1"/>
              <a:t>sengaja</a:t>
            </a:r>
            <a:r>
              <a:rPr lang="en-US" dirty="0"/>
              <a:t> </a:t>
            </a:r>
            <a:r>
              <a:rPr lang="en-US" dirty="0" err="1"/>
              <a:t>dirancang</a:t>
            </a:r>
            <a:r>
              <a:rPr lang="en-US" dirty="0"/>
              <a:t> </a:t>
            </a:r>
            <a:r>
              <a:rPr lang="en-US" dirty="0" err="1"/>
              <a:t>dengan</a:t>
            </a:r>
            <a:r>
              <a:rPr lang="en-US" dirty="0"/>
              <a:t> </a:t>
            </a:r>
            <a:r>
              <a:rPr lang="en-US" dirty="0" err="1"/>
              <a:t>kecepatan</a:t>
            </a:r>
            <a:r>
              <a:rPr lang="en-US" dirty="0"/>
              <a:t> 17 knot. </a:t>
            </a:r>
            <a:r>
              <a:rPr lang="en-US" dirty="0" err="1"/>
              <a:t>Dengan</a:t>
            </a:r>
            <a:r>
              <a:rPr lang="en-US" dirty="0"/>
              <a:t> </a:t>
            </a:r>
            <a:r>
              <a:rPr lang="en-US" dirty="0" err="1"/>
              <a:t>demikian</a:t>
            </a:r>
            <a:r>
              <a:rPr lang="en-US" dirty="0"/>
              <a:t>, </a:t>
            </a:r>
            <a:r>
              <a:rPr lang="en-US" dirty="0" err="1"/>
              <a:t>ikan</a:t>
            </a:r>
            <a:r>
              <a:rPr lang="en-US" dirty="0"/>
              <a:t> </a:t>
            </a:r>
            <a:r>
              <a:rPr lang="en-US" dirty="0" err="1"/>
              <a:t>tersebut</a:t>
            </a:r>
            <a:r>
              <a:rPr lang="en-US" dirty="0"/>
              <a:t> </a:t>
            </a:r>
            <a:r>
              <a:rPr lang="en-US" dirty="0" err="1"/>
              <a:t>akan</a:t>
            </a:r>
            <a:r>
              <a:rPr lang="en-US" dirty="0"/>
              <a:t> </a:t>
            </a:r>
            <a:r>
              <a:rPr lang="en-US" dirty="0" err="1"/>
              <a:t>tetap</a:t>
            </a:r>
            <a:r>
              <a:rPr lang="en-US" dirty="0"/>
              <a:t> </a:t>
            </a:r>
            <a:r>
              <a:rPr lang="en-US" dirty="0" err="1"/>
              <a:t>dalam</a:t>
            </a:r>
            <a:r>
              <a:rPr lang="en-US" dirty="0"/>
              <a:t> </a:t>
            </a:r>
            <a:r>
              <a:rPr lang="en-US" dirty="0" err="1"/>
              <a:t>keadaan</a:t>
            </a:r>
            <a:r>
              <a:rPr lang="en-US" dirty="0"/>
              <a:t> </a:t>
            </a:r>
            <a:r>
              <a:rPr lang="en-US" dirty="0" err="1"/>
              <a:t>segar</a:t>
            </a:r>
            <a:r>
              <a:rPr lang="en-US" dirty="0"/>
              <a:t> </a:t>
            </a:r>
            <a:r>
              <a:rPr lang="en-US" dirty="0" err="1"/>
              <a:t>setibanya</a:t>
            </a:r>
            <a:r>
              <a:rPr lang="en-US" dirty="0"/>
              <a:t> di </a:t>
            </a:r>
            <a:r>
              <a:rPr lang="en-US" dirty="0" err="1"/>
              <a:t>daratan</a:t>
            </a:r>
            <a:r>
              <a:rPr lang="en-US" dirty="0"/>
              <a:t>," </a:t>
            </a:r>
            <a:r>
              <a:rPr lang="en-US" dirty="0" err="1"/>
              <a:t>papar</a:t>
            </a:r>
            <a:r>
              <a:rPr lang="en-US" dirty="0"/>
              <a:t> </a:t>
            </a:r>
            <a:r>
              <a:rPr lang="en-US" dirty="0" err="1"/>
              <a:t>Saut</a:t>
            </a:r>
            <a:r>
              <a:rPr lang="en-US" dirty="0"/>
              <a:t>.</a:t>
            </a:r>
          </a:p>
          <a:p>
            <a:endParaRPr lang="en-US" dirty="0"/>
          </a:p>
          <a:p>
            <a:r>
              <a:rPr lang="en-US" dirty="0" err="1"/>
              <a:t>Selain</a:t>
            </a:r>
            <a:r>
              <a:rPr lang="en-US" dirty="0"/>
              <a:t> ITS, </a:t>
            </a:r>
            <a:r>
              <a:rPr lang="en-US" dirty="0" err="1"/>
              <a:t>proyek</a:t>
            </a:r>
            <a:r>
              <a:rPr lang="en-US" dirty="0"/>
              <a:t> </a:t>
            </a:r>
            <a:r>
              <a:rPr lang="en-US" dirty="0" err="1"/>
              <a:t>pembuatan</a:t>
            </a:r>
            <a:r>
              <a:rPr lang="en-US" dirty="0"/>
              <a:t> Fish Carrier Ship </a:t>
            </a:r>
            <a:r>
              <a:rPr lang="en-US" dirty="0" err="1"/>
              <a:t>juga</a:t>
            </a:r>
            <a:r>
              <a:rPr lang="en-US" dirty="0"/>
              <a:t> </a:t>
            </a:r>
            <a:r>
              <a:rPr lang="en-US" dirty="0" err="1"/>
              <a:t>melibatkan</a:t>
            </a:r>
            <a:r>
              <a:rPr lang="en-US" dirty="0"/>
              <a:t> PT PAL Indonesia, Biro </a:t>
            </a:r>
            <a:r>
              <a:rPr lang="en-US" dirty="0" err="1"/>
              <a:t>Klasifikasi</a:t>
            </a:r>
            <a:r>
              <a:rPr lang="en-US" dirty="0"/>
              <a:t> Indonesia, </a:t>
            </a:r>
            <a:r>
              <a:rPr lang="en-US" dirty="0" err="1"/>
              <a:t>Badan</a:t>
            </a:r>
            <a:r>
              <a:rPr lang="en-US" dirty="0"/>
              <a:t> </a:t>
            </a:r>
            <a:r>
              <a:rPr lang="en-US" dirty="0" err="1"/>
              <a:t>Pengkajian</a:t>
            </a:r>
            <a:r>
              <a:rPr lang="en-US" dirty="0"/>
              <a:t> </a:t>
            </a:r>
            <a:r>
              <a:rPr lang="en-US" dirty="0" err="1"/>
              <a:t>dan</a:t>
            </a:r>
            <a:r>
              <a:rPr lang="en-US" dirty="0"/>
              <a:t> </a:t>
            </a:r>
            <a:r>
              <a:rPr lang="en-US" dirty="0" err="1"/>
              <a:t>Penerapan</a:t>
            </a:r>
            <a:r>
              <a:rPr lang="en-US" dirty="0"/>
              <a:t> </a:t>
            </a:r>
            <a:r>
              <a:rPr lang="en-US" dirty="0" err="1"/>
              <a:t>Teknologi</a:t>
            </a:r>
            <a:r>
              <a:rPr lang="en-US" dirty="0"/>
              <a:t> (BPPT) </a:t>
            </a:r>
            <a:r>
              <a:rPr lang="en-US" dirty="0" err="1"/>
              <a:t>Hidrodinamika</a:t>
            </a:r>
            <a:r>
              <a:rPr lang="en-US" dirty="0"/>
              <a:t> Indonesia, </a:t>
            </a:r>
            <a:r>
              <a:rPr lang="en-US" dirty="0" err="1"/>
              <a:t>dan</a:t>
            </a:r>
            <a:r>
              <a:rPr lang="en-US" dirty="0"/>
              <a:t> </a:t>
            </a:r>
            <a:r>
              <a:rPr lang="en-US" dirty="0" err="1"/>
              <a:t>Politeknik</a:t>
            </a:r>
            <a:r>
              <a:rPr lang="en-US" dirty="0"/>
              <a:t> </a:t>
            </a:r>
            <a:r>
              <a:rPr lang="en-US" dirty="0" err="1"/>
              <a:t>Perkapalan</a:t>
            </a:r>
            <a:r>
              <a:rPr lang="en-US" dirty="0"/>
              <a:t> </a:t>
            </a:r>
            <a:r>
              <a:rPr lang="en-US" dirty="0" err="1"/>
              <a:t>Negeri</a:t>
            </a:r>
            <a:r>
              <a:rPr lang="en-US" dirty="0"/>
              <a:t> Surabaya (PPNS). </a:t>
            </a:r>
            <a:r>
              <a:rPr lang="en-US" dirty="0" err="1"/>
              <a:t>Bahkan</a:t>
            </a:r>
            <a:r>
              <a:rPr lang="en-US" dirty="0"/>
              <a:t>, </a:t>
            </a:r>
            <a:r>
              <a:rPr lang="en-US" dirty="0" err="1"/>
              <a:t>ujar</a:t>
            </a:r>
            <a:r>
              <a:rPr lang="en-US" dirty="0"/>
              <a:t> </a:t>
            </a:r>
            <a:r>
              <a:rPr lang="en-US" dirty="0" err="1"/>
              <a:t>Saut</a:t>
            </a:r>
            <a:r>
              <a:rPr lang="en-US" dirty="0"/>
              <a:t>, </a:t>
            </a:r>
            <a:r>
              <a:rPr lang="en-US" dirty="0" err="1"/>
              <a:t>mahasiswa</a:t>
            </a:r>
            <a:r>
              <a:rPr lang="en-US" dirty="0"/>
              <a:t> </a:t>
            </a:r>
            <a:r>
              <a:rPr lang="en-US" dirty="0" err="1"/>
              <a:t>akan</a:t>
            </a:r>
            <a:r>
              <a:rPr lang="en-US" dirty="0"/>
              <a:t> </a:t>
            </a:r>
            <a:r>
              <a:rPr lang="en-US" dirty="0" err="1"/>
              <a:t>dilibatkan</a:t>
            </a:r>
            <a:r>
              <a:rPr lang="en-US" dirty="0"/>
              <a:t> </a:t>
            </a:r>
            <a:r>
              <a:rPr lang="en-US" dirty="0" err="1"/>
              <a:t>dalam</a:t>
            </a:r>
            <a:r>
              <a:rPr lang="en-US" dirty="0"/>
              <a:t> </a:t>
            </a:r>
            <a:r>
              <a:rPr lang="en-US" dirty="0" err="1"/>
              <a:t>perancangan</a:t>
            </a:r>
            <a:r>
              <a:rPr lang="en-US" dirty="0"/>
              <a:t> model </a:t>
            </a:r>
            <a:r>
              <a:rPr lang="en-US" dirty="0" err="1"/>
              <a:t>kapal</a:t>
            </a:r>
            <a:r>
              <a:rPr lang="en-US" dirty="0"/>
              <a:t> agar </a:t>
            </a:r>
            <a:r>
              <a:rPr lang="en-US" dirty="0" err="1"/>
              <a:t>mereka</a:t>
            </a:r>
            <a:r>
              <a:rPr lang="en-US" dirty="0"/>
              <a:t> </a:t>
            </a:r>
            <a:r>
              <a:rPr lang="en-US" dirty="0" err="1"/>
              <a:t>dapat</a:t>
            </a:r>
            <a:r>
              <a:rPr lang="en-US" dirty="0"/>
              <a:t> </a:t>
            </a:r>
            <a:r>
              <a:rPr lang="en-US" dirty="0" err="1"/>
              <a:t>belajar</a:t>
            </a:r>
            <a:r>
              <a:rPr lang="en-US" dirty="0"/>
              <a:t>.</a:t>
            </a:r>
          </a:p>
          <a:p>
            <a:endParaRPr lang="en-US" dirty="0"/>
          </a:p>
          <a:p>
            <a:r>
              <a:rPr lang="en-US" dirty="0"/>
              <a:t>"</a:t>
            </a:r>
            <a:r>
              <a:rPr lang="en-US" dirty="0" err="1"/>
              <a:t>Setelah</a:t>
            </a:r>
            <a:r>
              <a:rPr lang="en-US" dirty="0"/>
              <a:t> </a:t>
            </a:r>
            <a:r>
              <a:rPr lang="en-US" dirty="0" err="1"/>
              <a:t>perancangan</a:t>
            </a:r>
            <a:r>
              <a:rPr lang="en-US" dirty="0"/>
              <a:t> </a:t>
            </a:r>
            <a:r>
              <a:rPr lang="en-US" dirty="0" err="1"/>
              <a:t>selesai</a:t>
            </a:r>
            <a:r>
              <a:rPr lang="en-US" dirty="0"/>
              <a:t>, kami </a:t>
            </a:r>
            <a:r>
              <a:rPr lang="en-US" dirty="0" err="1"/>
              <a:t>tahap</a:t>
            </a:r>
            <a:r>
              <a:rPr lang="en-US" dirty="0"/>
              <a:t> </a:t>
            </a:r>
            <a:r>
              <a:rPr lang="en-US" dirty="0" err="1"/>
              <a:t>berikutnya</a:t>
            </a:r>
            <a:r>
              <a:rPr lang="en-US" dirty="0"/>
              <a:t> </a:t>
            </a:r>
            <a:r>
              <a:rPr lang="en-US" dirty="0" err="1"/>
              <a:t>adalah</a:t>
            </a:r>
            <a:r>
              <a:rPr lang="en-US" dirty="0"/>
              <a:t> </a:t>
            </a:r>
            <a:r>
              <a:rPr lang="en-US" dirty="0" err="1"/>
              <a:t>pembuatan</a:t>
            </a:r>
            <a:r>
              <a:rPr lang="en-US" dirty="0"/>
              <a:t> prototype </a:t>
            </a:r>
            <a:r>
              <a:rPr lang="en-US" dirty="0" err="1"/>
              <a:t>pada</a:t>
            </a:r>
            <a:r>
              <a:rPr lang="en-US" dirty="0"/>
              <a:t> 2016. </a:t>
            </a:r>
            <a:r>
              <a:rPr lang="en-US" dirty="0" err="1"/>
              <a:t>Selanjutnya</a:t>
            </a:r>
            <a:r>
              <a:rPr lang="en-US" dirty="0"/>
              <a:t>, </a:t>
            </a:r>
            <a:r>
              <a:rPr lang="en-US" dirty="0" err="1"/>
              <a:t>proyek</a:t>
            </a:r>
            <a:r>
              <a:rPr lang="en-US" dirty="0"/>
              <a:t> </a:t>
            </a:r>
            <a:r>
              <a:rPr lang="en-US" dirty="0" err="1"/>
              <a:t>ini</a:t>
            </a:r>
            <a:r>
              <a:rPr lang="en-US" dirty="0"/>
              <a:t> </a:t>
            </a:r>
            <a:r>
              <a:rPr lang="en-US" dirty="0" err="1"/>
              <a:t>akan</a:t>
            </a:r>
            <a:r>
              <a:rPr lang="en-US" dirty="0"/>
              <a:t> </a:t>
            </a:r>
            <a:r>
              <a:rPr lang="en-US" dirty="0" err="1"/>
              <a:t>diserahkan</a:t>
            </a:r>
            <a:r>
              <a:rPr lang="en-US" dirty="0"/>
              <a:t> </a:t>
            </a:r>
            <a:r>
              <a:rPr lang="en-US" dirty="0" err="1"/>
              <a:t>pada</a:t>
            </a:r>
            <a:r>
              <a:rPr lang="en-US" dirty="0"/>
              <a:t> </a:t>
            </a:r>
            <a:r>
              <a:rPr lang="en-US" dirty="0" err="1"/>
              <a:t>Kementerian</a:t>
            </a:r>
            <a:r>
              <a:rPr lang="en-US" dirty="0"/>
              <a:t> </a:t>
            </a:r>
            <a:r>
              <a:rPr lang="en-US" dirty="0" err="1"/>
              <a:t>Kelautan</a:t>
            </a:r>
            <a:r>
              <a:rPr lang="en-US" dirty="0"/>
              <a:t> </a:t>
            </a:r>
            <a:r>
              <a:rPr lang="en-US" dirty="0" err="1"/>
              <a:t>dan</a:t>
            </a:r>
            <a:r>
              <a:rPr lang="en-US" dirty="0"/>
              <a:t> </a:t>
            </a:r>
            <a:r>
              <a:rPr lang="en-US" dirty="0" err="1"/>
              <a:t>Perikanan</a:t>
            </a:r>
            <a:r>
              <a:rPr lang="en-US" dirty="0"/>
              <a:t> (KKP) </a:t>
            </a:r>
            <a:r>
              <a:rPr lang="en-US" dirty="0" err="1"/>
              <a:t>untuk</a:t>
            </a:r>
            <a:r>
              <a:rPr lang="en-US" dirty="0"/>
              <a:t> proses </a:t>
            </a:r>
            <a:r>
              <a:rPr lang="en-US" dirty="0" err="1"/>
              <a:t>produksi</a:t>
            </a:r>
            <a:r>
              <a:rPr lang="en-US" dirty="0"/>
              <a:t> </a:t>
            </a:r>
            <a:r>
              <a:rPr lang="en-US" dirty="0" err="1"/>
              <a:t>massal</a:t>
            </a:r>
            <a:r>
              <a:rPr lang="en-US" dirty="0"/>
              <a:t> 3.330 unit </a:t>
            </a:r>
            <a:r>
              <a:rPr lang="en-US" dirty="0" err="1"/>
              <a:t>pada</a:t>
            </a:r>
            <a:r>
              <a:rPr lang="en-US" dirty="0"/>
              <a:t> 2017," </a:t>
            </a:r>
            <a:r>
              <a:rPr lang="en-US" dirty="0" err="1"/>
              <a:t>tandas</a:t>
            </a:r>
            <a:r>
              <a:rPr lang="en-US" dirty="0"/>
              <a:t> </a:t>
            </a:r>
            <a:r>
              <a:rPr lang="en-US" dirty="0" err="1"/>
              <a:t>Saut</a:t>
            </a:r>
            <a:r>
              <a:rPr lang="en-US" dirty="0"/>
              <a:t>.</a:t>
            </a:r>
          </a:p>
        </p:txBody>
      </p:sp>
    </p:spTree>
    <p:extLst>
      <p:ext uri="{BB962C8B-B14F-4D97-AF65-F5344CB8AC3E}">
        <p14:creationId xmlns:p14="http://schemas.microsoft.com/office/powerpoint/2010/main" val="1397961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92F12C1-BEF5-4AD3-8F46-DBDF69D9A1D3}"/>
              </a:ext>
            </a:extLst>
          </p:cNvPr>
          <p:cNvSpPr>
            <a:spLocks noGrp="1"/>
          </p:cNvSpPr>
          <p:nvPr>
            <p:ph type="title"/>
          </p:nvPr>
        </p:nvSpPr>
        <p:spPr>
          <a:xfrm>
            <a:off x="1945074" y="2564904"/>
            <a:ext cx="5256584" cy="1841715"/>
          </a:xfrm>
        </p:spPr>
        <p:txBody>
          <a:bodyPr>
            <a:normAutofit/>
          </a:bodyPr>
          <a:lstStyle/>
          <a:p>
            <a:r>
              <a:rPr lang="id-ID" sz="4800" dirty="0"/>
              <a:t>TERIMAKASIH</a:t>
            </a:r>
          </a:p>
        </p:txBody>
      </p:sp>
      <p:sp>
        <p:nvSpPr>
          <p:cNvPr id="5" name="Text Placeholder 4">
            <a:extLst>
              <a:ext uri="{FF2B5EF4-FFF2-40B4-BE49-F238E27FC236}">
                <a16:creationId xmlns:a16="http://schemas.microsoft.com/office/drawing/2014/main" xmlns="" id="{19FCE525-A1DD-444B-A79C-53FEE3DC55A1}"/>
              </a:ext>
            </a:extLst>
          </p:cNvPr>
          <p:cNvSpPr>
            <a:spLocks noGrp="1"/>
          </p:cNvSpPr>
          <p:nvPr>
            <p:ph type="body" idx="1"/>
          </p:nvPr>
        </p:nvSpPr>
        <p:spPr/>
        <p:txBody>
          <a:bodyPr/>
          <a:lstStyle/>
          <a:p>
            <a:endParaRPr lang="id-ID"/>
          </a:p>
        </p:txBody>
      </p:sp>
    </p:spTree>
    <p:extLst>
      <p:ext uri="{BB962C8B-B14F-4D97-AF65-F5344CB8AC3E}">
        <p14:creationId xmlns:p14="http://schemas.microsoft.com/office/powerpoint/2010/main" val="113469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2896"/>
            <a:ext cx="8229600" cy="5184576"/>
          </a:xfrm>
        </p:spPr>
        <p:txBody>
          <a:bodyPr>
            <a:normAutofit/>
          </a:bodyPr>
          <a:lstStyle/>
          <a:p>
            <a:r>
              <a:rPr lang="fi-FI" sz="2400" dirty="0"/>
              <a:t>Meningkatkan kualitas hidup manusia Indonesia</a:t>
            </a:r>
          </a:p>
          <a:p>
            <a:r>
              <a:rPr lang="id-ID" sz="2400" dirty="0"/>
              <a:t>Meningkatkan produktivitas rakyat dan daya saing di pasar internasional</a:t>
            </a:r>
          </a:p>
          <a:p>
            <a:r>
              <a:rPr lang="id-ID" sz="2400" dirty="0"/>
              <a:t>Mewujudkan kemandirian ekonomi dengan menggerakan sektor-sektor strategis ekonomi domestik</a:t>
            </a:r>
          </a:p>
          <a:p>
            <a:r>
              <a:rPr lang="id-ID" sz="2400" dirty="0"/>
              <a:t>Melakukan revolusi karakter bangsa</a:t>
            </a:r>
          </a:p>
          <a:p>
            <a:r>
              <a:rPr lang="id-ID" sz="2400" dirty="0"/>
              <a:t>Memperteguh kebhinnekaan dan memperkuat restorasi sosial Indonesia.</a:t>
            </a:r>
          </a:p>
          <a:p>
            <a:pPr marL="0" indent="0">
              <a:buNone/>
            </a:pPr>
            <a:endParaRPr lang="id-ID" sz="2400" dirty="0"/>
          </a:p>
        </p:txBody>
      </p:sp>
    </p:spTree>
    <p:extLst>
      <p:ext uri="{BB962C8B-B14F-4D97-AF65-F5344CB8AC3E}">
        <p14:creationId xmlns:p14="http://schemas.microsoft.com/office/powerpoint/2010/main" val="3705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9144000" cy="642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0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856"/>
            <a:ext cx="8229600" cy="1143000"/>
          </a:xfrm>
        </p:spPr>
        <p:txBody>
          <a:bodyPr>
            <a:normAutofit fontScale="90000"/>
          </a:bodyPr>
          <a:lstStyle/>
          <a:p>
            <a:r>
              <a:rPr lang="id-ID" dirty="0"/>
              <a:t>Pengertian Inovasi Menurut UU No 18 Tahun 2002</a:t>
            </a:r>
          </a:p>
        </p:txBody>
      </p:sp>
      <p:sp>
        <p:nvSpPr>
          <p:cNvPr id="3" name="Content Placeholder 2"/>
          <p:cNvSpPr>
            <a:spLocks noGrp="1"/>
          </p:cNvSpPr>
          <p:nvPr>
            <p:ph idx="1"/>
          </p:nvPr>
        </p:nvSpPr>
        <p:spPr>
          <a:xfrm>
            <a:off x="1043608" y="2492896"/>
            <a:ext cx="8229600" cy="4525963"/>
          </a:xfrm>
        </p:spPr>
        <p:txBody>
          <a:bodyPr>
            <a:normAutofit/>
          </a:bodyPr>
          <a:lstStyle/>
          <a:p>
            <a:pPr marL="0" indent="0">
              <a:buNone/>
            </a:pPr>
            <a:r>
              <a:rPr lang="id-ID" sz="2800" dirty="0"/>
              <a:t>“kegiatan penelitian, pengembangan, dan atau perekayasaan yang bertujuan mengembangkan penerapan praktis nilai dan konteks ilmu pengetahuan yang baru, atau cara baru untuk menerapkan ilmu pengetahuan dan teknologi yang telah ada ke </a:t>
            </a:r>
            <a:r>
              <a:rPr lang="id-ID" sz="2800" b="1" i="1" dirty="0"/>
              <a:t>dalam produk atau proses produksi”</a:t>
            </a:r>
            <a:endParaRPr lang="id-ID" sz="2800" dirty="0"/>
          </a:p>
        </p:txBody>
      </p:sp>
    </p:spTree>
    <p:extLst>
      <p:ext uri="{BB962C8B-B14F-4D97-AF65-F5344CB8AC3E}">
        <p14:creationId xmlns:p14="http://schemas.microsoft.com/office/powerpoint/2010/main" val="197871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24744"/>
            <a:ext cx="6673174" cy="1560716"/>
          </a:xfrm>
        </p:spPr>
        <p:txBody>
          <a:bodyPr>
            <a:normAutofit/>
          </a:bodyPr>
          <a:lstStyle/>
          <a:p>
            <a:r>
              <a:rPr lang="id-ID" sz="4400" dirty="0"/>
              <a:t>Inovasi Menurut RUU</a:t>
            </a:r>
          </a:p>
        </p:txBody>
      </p:sp>
      <p:sp>
        <p:nvSpPr>
          <p:cNvPr id="3" name="Content Placeholder 2"/>
          <p:cNvSpPr>
            <a:spLocks noGrp="1"/>
          </p:cNvSpPr>
          <p:nvPr>
            <p:ph idx="1"/>
          </p:nvPr>
        </p:nvSpPr>
        <p:spPr>
          <a:xfrm>
            <a:off x="1115616" y="2692425"/>
            <a:ext cx="8229600" cy="4525963"/>
          </a:xfrm>
        </p:spPr>
        <p:txBody>
          <a:bodyPr>
            <a:normAutofit/>
          </a:bodyPr>
          <a:lstStyle/>
          <a:p>
            <a:pPr marL="0" indent="0">
              <a:buNone/>
            </a:pPr>
            <a:r>
              <a:rPr lang="id-ID" sz="3200" dirty="0"/>
              <a:t>“kegiatan penelitian, pengembangan, pengkajian, penerapan dan atau perekayasaan yang menghasilkan kebaruan dan perubahan yang diterapkan dan </a:t>
            </a:r>
            <a:r>
              <a:rPr lang="id-ID" sz="3200" b="1" i="1" dirty="0"/>
              <a:t>bermanfaat secara komersial, ekonomi dan atau sosial budaya”</a:t>
            </a:r>
            <a:endParaRPr lang="id-ID" sz="3200" dirty="0"/>
          </a:p>
        </p:txBody>
      </p:sp>
    </p:spTree>
    <p:extLst>
      <p:ext uri="{BB962C8B-B14F-4D97-AF65-F5344CB8AC3E}">
        <p14:creationId xmlns:p14="http://schemas.microsoft.com/office/powerpoint/2010/main" val="5869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Inovasi Menurut Schumpter (1947)</a:t>
            </a:r>
          </a:p>
        </p:txBody>
      </p:sp>
      <p:sp>
        <p:nvSpPr>
          <p:cNvPr id="3" name="Content Placeholder 2"/>
          <p:cNvSpPr>
            <a:spLocks noGrp="1"/>
          </p:cNvSpPr>
          <p:nvPr>
            <p:ph idx="1"/>
          </p:nvPr>
        </p:nvSpPr>
        <p:spPr>
          <a:xfrm>
            <a:off x="2200276" y="2276872"/>
            <a:ext cx="6577928" cy="3651504"/>
          </a:xfrm>
        </p:spPr>
        <p:txBody>
          <a:bodyPr>
            <a:normAutofit/>
          </a:bodyPr>
          <a:lstStyle/>
          <a:p>
            <a:pPr marL="0" indent="0">
              <a:buNone/>
            </a:pPr>
            <a:r>
              <a:rPr lang="id-ID" sz="2800" dirty="0"/>
              <a:t>Suatu sumber dari perubahan ekonomi sedangkan inovasi teknologi merupakan suatu sumber dari siklus bisnis.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716" y="3861048"/>
            <a:ext cx="3933772" cy="282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0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579242"/>
              </p:ext>
            </p:extLst>
          </p:nvPr>
        </p:nvGraphicFramePr>
        <p:xfrm>
          <a:off x="251520" y="188640"/>
          <a:ext cx="856895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88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Proses Inovasi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2130774"/>
              </p:ext>
            </p:extLst>
          </p:nvPr>
        </p:nvGraphicFramePr>
        <p:xfrm>
          <a:off x="2200275" y="2438400"/>
          <a:ext cx="6578600"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50518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Feathered</Template>
  <TotalTime>69</TotalTime>
  <Words>1175</Words>
  <Application>Microsoft Office PowerPoint</Application>
  <PresentationFormat>On-screen Show (4:3)</PresentationFormat>
  <Paragraphs>255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Schoolbook</vt:lpstr>
      <vt:lpstr>Corbel</vt:lpstr>
      <vt:lpstr>Times New Roman</vt:lpstr>
      <vt:lpstr>Feathered</vt:lpstr>
      <vt:lpstr>PENGUATAN SISTEM INOVASI UNTUK DAYA SAING BANGSA</vt:lpstr>
      <vt:lpstr>Prioritas Pembangunan (Nawacita)</vt:lpstr>
      <vt:lpstr>PowerPoint Presentation</vt:lpstr>
      <vt:lpstr>PowerPoint Presentation</vt:lpstr>
      <vt:lpstr>Pengertian Inovasi Menurut UU No 18 Tahun 2002</vt:lpstr>
      <vt:lpstr>Inovasi Menurut RUU</vt:lpstr>
      <vt:lpstr>Inovasi Menurut Schumpter (1947)</vt:lpstr>
      <vt:lpstr>PowerPoint Presentation</vt:lpstr>
      <vt:lpstr>Proses Inovasi</vt:lpstr>
      <vt:lpstr>PowerPoint Presentation</vt:lpstr>
      <vt:lpstr>PowerPoint Presentation</vt:lpstr>
      <vt:lpstr>Perspektif dalam Pemetaan Sasaran Penguatan Inovasi (Why, How, What)   </vt:lpstr>
      <vt:lpstr>PowerPoint Presentation</vt:lpstr>
      <vt:lpstr>PowerPoint Presentation</vt:lpstr>
      <vt:lpstr>PowerPoint Presentation</vt:lpstr>
      <vt:lpstr>PowerPoint Presentation</vt:lpstr>
      <vt:lpstr>PowerPoint Presentation</vt:lpstr>
      <vt:lpstr>IMPLEMENTASI PENGUATAN INOVASI</vt:lpstr>
      <vt:lpstr>IMPLEMENTASI PENGUATAN INOVASI</vt:lpstr>
      <vt:lpstr>IMPLEMENTASI PENGUATAN INOVASI</vt:lpstr>
      <vt:lpstr>SISTEM INOVASI NASIONAL BENIH PADI UNTUK SWASEMBADA PANGAN</vt:lpstr>
      <vt:lpstr>SISTEM INOVASI NASIONAL KAPAL PENGANGKUT IKAN</vt:lpstr>
      <vt:lpstr>SISTEM INOVASI NASIONAL ALAT KESEHATAN UNTUK KEMANDIRIAN</vt:lpstr>
      <vt:lpstr>Inovasi Kesehatan  </vt:lpstr>
      <vt:lpstr>Inovasi Nasional Kapal Pengangkut Ikan</vt:lpstr>
      <vt:lpstr>Lanjutan …..</vt:lpstr>
      <vt:lpstr>TERIMAKASIH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PENGUATAN SISTEM INOVASI UNTUK DAYA SAING BANGSA</dc:title>
  <dc:creator>PERSONAL</dc:creator>
  <cp:lastModifiedBy>ASUS</cp:lastModifiedBy>
  <cp:revision>9</cp:revision>
  <cp:lastPrinted>2018-01-18T03:55:32Z</cp:lastPrinted>
  <dcterms:created xsi:type="dcterms:W3CDTF">2017-10-23T12:27:13Z</dcterms:created>
  <dcterms:modified xsi:type="dcterms:W3CDTF">2018-01-18T03:55:37Z</dcterms:modified>
</cp:coreProperties>
</file>