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3" r:id="rId1"/>
  </p:sldMasterIdLst>
  <p:notesMasterIdLst>
    <p:notesMasterId r:id="rId23"/>
  </p:notesMasterIdLst>
  <p:handoutMasterIdLst>
    <p:handoutMasterId r:id="rId24"/>
  </p:handoutMasterIdLst>
  <p:sldIdLst>
    <p:sldId id="257" r:id="rId2"/>
    <p:sldId id="276" r:id="rId3"/>
    <p:sldId id="272" r:id="rId4"/>
    <p:sldId id="379" r:id="rId5"/>
    <p:sldId id="383" r:id="rId6"/>
    <p:sldId id="384" r:id="rId7"/>
    <p:sldId id="385" r:id="rId8"/>
    <p:sldId id="380" r:id="rId9"/>
    <p:sldId id="387" r:id="rId10"/>
    <p:sldId id="388" r:id="rId11"/>
    <p:sldId id="389" r:id="rId12"/>
    <p:sldId id="390" r:id="rId13"/>
    <p:sldId id="391" r:id="rId14"/>
    <p:sldId id="392" r:id="rId15"/>
    <p:sldId id="393" r:id="rId16"/>
    <p:sldId id="381" r:id="rId17"/>
    <p:sldId id="394" r:id="rId18"/>
    <p:sldId id="395" r:id="rId19"/>
    <p:sldId id="396" r:id="rId20"/>
    <p:sldId id="338" r:id="rId21"/>
    <p:sldId id="280" r:id="rId22"/>
  </p:sldIdLst>
  <p:sldSz cx="9144000" cy="6858000" type="screen4x3"/>
  <p:notesSz cx="7010400" cy="11117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501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0000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100" y="-96"/>
      </p:cViewPr>
      <p:guideLst>
        <p:guide orient="horz" pos="3501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077C0D45-E008-4148-9450-A0F499673C8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7075" y="833438"/>
            <a:ext cx="5557838" cy="4168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5280025"/>
            <a:ext cx="5140325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F22597AB-911B-43DB-B900-5604B174A44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63245-F80D-4FC3-8CF3-DE949D79F49A}" type="slidenum">
              <a:rPr lang="en-US"/>
              <a:pPr/>
              <a:t>1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221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79929A0-2D85-493B-B802-4BBD6FF1C127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22215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2221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22220" name="Picture 12" descr="LogoUP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3025"/>
            <a:ext cx="1524000" cy="144303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4647C-1DF8-4005-A03D-90D42841E7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890EE-CBE8-49F1-99B5-794E6D0CB7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7227E-C3A0-4348-8D36-D32C426519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7D5F3-0F8C-4F87-B693-6583B85C5A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222E0-E0CA-40F8-8A2E-48F2E9F4C6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17C2F3-F799-4526-97E7-F634078654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775EA-9859-4C15-B0B8-BF6E2C7A99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B7CA1-6A98-4D9C-9E1D-50E7C0AFCB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09E47-CAA0-450E-9CC2-D35B8FA128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CBBE6-B873-4D9E-91D7-7C4C9ECA75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21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BE34A312-B945-4C17-897B-178EDAB5C44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2119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19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pic>
        <p:nvPicPr>
          <p:cNvPr id="221195" name="Picture 11" descr="LogoUP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3400" y="73025"/>
            <a:ext cx="914400" cy="86518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ebdings" pitchFamily="18" charset="2"/>
        <a:buChar char="¿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Font typeface="Symbol" pitchFamily="18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20000"/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2127250"/>
          </a:xfrm>
        </p:spPr>
        <p:txBody>
          <a:bodyPr/>
          <a:lstStyle/>
          <a:p>
            <a:r>
              <a:rPr lang="id-ID"/>
              <a:t>Sistem Basis Data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 (124</a:t>
            </a:r>
            <a:r>
              <a:rPr lang="id-ID" smtClean="0"/>
              <a:t>0043</a:t>
            </a:r>
            <a:r>
              <a:rPr lang="en-US" smtClean="0"/>
              <a:t>)</a:t>
            </a:r>
            <a:endParaRPr lang="en-US" sz="71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5843588" cy="1262063"/>
          </a:xfrm>
        </p:spPr>
        <p:txBody>
          <a:bodyPr/>
          <a:lstStyle/>
          <a:p>
            <a:r>
              <a:rPr lang="en-US" sz="2600"/>
              <a:t>Pertemuan</a:t>
            </a:r>
            <a:r>
              <a:rPr lang="en-US" sz="2800"/>
              <a:t> Ke-12</a:t>
            </a:r>
          </a:p>
          <a:p>
            <a:r>
              <a:rPr lang="en-US" sz="3200" b="1"/>
              <a:t>Normalisasi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28800" y="4876800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id-ID">
                <a:latin typeface="Arial" charset="0"/>
              </a:rPr>
              <a:t>Herry </a:t>
            </a:r>
            <a:r>
              <a:rPr lang="id-ID" smtClean="0">
                <a:latin typeface="Arial" charset="0"/>
              </a:rPr>
              <a:t>Sofyan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560C-1E7E-4DAA-95B7-DC06D7B43C43}" type="slidenum">
              <a:rPr lang="en-US"/>
              <a:pPr/>
              <a:t>10</a:t>
            </a:fld>
            <a:endParaRPr 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772400" cy="4378325"/>
          </a:xfrm>
        </p:spPr>
        <p:txBody>
          <a:bodyPr/>
          <a:lstStyle/>
          <a:p>
            <a:pPr algn="just">
              <a:spcBef>
                <a:spcPct val="15000"/>
              </a:spcBef>
              <a:spcAft>
                <a:spcPct val="10000"/>
              </a:spcAft>
            </a:pPr>
            <a:r>
              <a:rPr lang="en-US" sz="2400" b="1"/>
              <a:t>Bentuk Normal Pertama (1NF)</a:t>
            </a:r>
          </a:p>
          <a:p>
            <a:pPr marL="660400" lvl="1" indent="-315913" algn="just"/>
            <a:r>
              <a:rPr lang="en-US" sz="2400"/>
              <a:t>Setiap data disajikan dalam bentuk flat file (tabular/ tabel)</a:t>
            </a:r>
          </a:p>
          <a:p>
            <a:pPr marL="660400" lvl="1" indent="-315913"/>
            <a:r>
              <a:rPr lang="en-US" sz="2400"/>
              <a:t>Seluruh atribut kunci terdefinisikan</a:t>
            </a:r>
          </a:p>
          <a:p>
            <a:pPr marL="660400" lvl="1" indent="-315913"/>
            <a:r>
              <a:rPr lang="en-US" sz="2400"/>
              <a:t>Tidak ada pengulangan group pada tabel</a:t>
            </a:r>
          </a:p>
          <a:p>
            <a:pPr marL="660400" lvl="1" indent="-315913"/>
            <a:r>
              <a:rPr lang="en-US" sz="2400"/>
              <a:t>Semua atribut bergantung pada Primary Key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3" name="Rectangle 3"/>
          <p:cNvSpPr>
            <a:spLocks noChangeArrowheads="1"/>
          </p:cNvSpPr>
          <p:nvPr/>
        </p:nvSpPr>
        <p:spPr bwMode="auto">
          <a:xfrm>
            <a:off x="457200" y="1295400"/>
            <a:ext cx="815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64" name="Rectangle 4"/>
          <p:cNvSpPr>
            <a:spLocks noChangeArrowheads="1"/>
          </p:cNvSpPr>
          <p:nvPr/>
        </p:nvSpPr>
        <p:spPr bwMode="auto">
          <a:xfrm>
            <a:off x="7467600" y="0"/>
            <a:ext cx="1676400" cy="175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65" name="Rectangle 5"/>
          <p:cNvSpPr>
            <a:spLocks noChangeArrowheads="1"/>
          </p:cNvSpPr>
          <p:nvPr/>
        </p:nvSpPr>
        <p:spPr bwMode="auto">
          <a:xfrm>
            <a:off x="1066800" y="1066800"/>
            <a:ext cx="7040563" cy="6651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368" name="Rectangle 8"/>
          <p:cNvSpPr>
            <a:spLocks noChangeArrowheads="1"/>
          </p:cNvSpPr>
          <p:nvPr/>
        </p:nvSpPr>
        <p:spPr bwMode="auto">
          <a:xfrm>
            <a:off x="2514600" y="304800"/>
            <a:ext cx="4264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b="1"/>
              <a:t>Bentuk Normal Pertama (1NF)</a:t>
            </a:r>
          </a:p>
        </p:txBody>
      </p:sp>
      <p:pic>
        <p:nvPicPr>
          <p:cNvPr id="39937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787400"/>
            <a:ext cx="8001000" cy="3632200"/>
          </a:xfrm>
          <a:prstGeom prst="rect">
            <a:avLst/>
          </a:prstGeom>
          <a:noFill/>
        </p:spPr>
      </p:pic>
      <p:sp>
        <p:nvSpPr>
          <p:cNvPr id="399371" name="Rectangle 11"/>
          <p:cNvSpPr>
            <a:spLocks noChangeArrowheads="1"/>
          </p:cNvSpPr>
          <p:nvPr/>
        </p:nvSpPr>
        <p:spPr bwMode="auto">
          <a:xfrm>
            <a:off x="685800" y="762000"/>
            <a:ext cx="8001000" cy="3606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72" name="Text Box 12"/>
          <p:cNvSpPr txBox="1">
            <a:spLocks noChangeArrowheads="1"/>
          </p:cNvSpPr>
          <p:nvPr/>
        </p:nvSpPr>
        <p:spPr bwMode="auto">
          <a:xfrm>
            <a:off x="685800" y="4648200"/>
            <a:ext cx="60198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/>
            <a:r>
              <a:rPr lang="en-US" sz="1600" b="1">
                <a:latin typeface="Arial" charset="0"/>
              </a:rPr>
              <a:t>Konversi ke Normal Kedua (2NF):</a:t>
            </a:r>
          </a:p>
          <a:p>
            <a:pPr marL="228600" indent="-228600" algn="just">
              <a:lnSpc>
                <a:spcPct val="90000"/>
              </a:lnSpc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Tentukan candidate key dan atribut-atribut bukan kunci yang masih bergantung secara fungsional pada primary key. </a:t>
            </a:r>
          </a:p>
        </p:txBody>
      </p:sp>
      <p:sp>
        <p:nvSpPr>
          <p:cNvPr id="399374" name="Text Box 14"/>
          <p:cNvSpPr txBox="1">
            <a:spLocks noChangeArrowheads="1"/>
          </p:cNvSpPr>
          <p:nvPr/>
        </p:nvSpPr>
        <p:spPr bwMode="auto">
          <a:xfrm>
            <a:off x="685800" y="5486400"/>
            <a:ext cx="54102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algn="just">
              <a:spcAft>
                <a:spcPct val="20000"/>
              </a:spcAft>
              <a:buFont typeface="Wingdings" pitchFamily="2" charset="2"/>
              <a:buNone/>
            </a:pPr>
            <a:r>
              <a:rPr lang="en-US" sz="1600" b="1" u="sng">
                <a:latin typeface="Arial" charset="0"/>
              </a:rPr>
              <a:t>Hasil:</a:t>
            </a:r>
          </a:p>
          <a:p>
            <a:pPr marL="230188" lvl="1"/>
            <a:r>
              <a:rPr lang="en-US" sz="1400">
                <a:latin typeface="Arial" charset="0"/>
              </a:rPr>
              <a:t>PROYEK(</a:t>
            </a:r>
            <a:r>
              <a:rPr lang="en-US" sz="1400" u="sng">
                <a:latin typeface="Arial" charset="0"/>
              </a:rPr>
              <a:t>NO_PROY</a:t>
            </a:r>
            <a:r>
              <a:rPr lang="en-US" sz="1400">
                <a:latin typeface="Arial" charset="0"/>
              </a:rPr>
              <a:t>, NAMA_PROY)</a:t>
            </a:r>
          </a:p>
          <a:p>
            <a:pPr marL="230188" lvl="1"/>
            <a:r>
              <a:rPr lang="en-US" sz="1400">
                <a:latin typeface="Arial" charset="0"/>
              </a:rPr>
              <a:t>PEGAWAI(</a:t>
            </a:r>
            <a:r>
              <a:rPr lang="en-US" sz="1400" u="sng">
                <a:latin typeface="Arial" charset="0"/>
              </a:rPr>
              <a:t>NRP</a:t>
            </a:r>
            <a:r>
              <a:rPr lang="en-US" sz="1400">
                <a:latin typeface="Arial" charset="0"/>
              </a:rPr>
              <a:t>, NAMA_PEG, KEAHLIAN, UPAH_HARI)</a:t>
            </a:r>
          </a:p>
          <a:p>
            <a:pPr marL="230188" lvl="1"/>
            <a:r>
              <a:rPr lang="en-US" sz="1400">
                <a:latin typeface="Arial" charset="0"/>
              </a:rPr>
              <a:t>PEKERJAAN(</a:t>
            </a:r>
            <a:r>
              <a:rPr lang="en-US" sz="1400" u="sng">
                <a:latin typeface="Arial" charset="0"/>
              </a:rPr>
              <a:t>NO_PROY</a:t>
            </a:r>
            <a:r>
              <a:rPr lang="en-US" sz="1400">
                <a:latin typeface="Arial" charset="0"/>
              </a:rPr>
              <a:t>, </a:t>
            </a:r>
            <a:r>
              <a:rPr lang="en-US" sz="1400" u="sng">
                <a:latin typeface="Arial" charset="0"/>
              </a:rPr>
              <a:t>NRP</a:t>
            </a:r>
            <a:r>
              <a:rPr lang="en-US" sz="1400">
                <a:latin typeface="Arial" charset="0"/>
              </a:rPr>
              <a:t>, HARI_KERJA)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C8BF-A85D-4A81-B222-2FF9B9B24366}" type="slidenum">
              <a:rPr lang="en-US"/>
              <a:pPr/>
              <a:t>12</a:t>
            </a:fld>
            <a:endParaRPr lang="en-US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848600" cy="4378325"/>
          </a:xfrm>
        </p:spPr>
        <p:txBody>
          <a:bodyPr/>
          <a:lstStyle/>
          <a:p>
            <a:pPr algn="just">
              <a:spcBef>
                <a:spcPct val="15000"/>
              </a:spcBef>
              <a:spcAft>
                <a:spcPct val="10000"/>
              </a:spcAft>
            </a:pPr>
            <a:r>
              <a:rPr lang="en-US" sz="2400" b="1"/>
              <a:t>Bentuk Normal Kedua (2NF)</a:t>
            </a:r>
          </a:p>
          <a:p>
            <a:pPr marL="660400" lvl="1" indent="-315913" algn="just"/>
            <a:r>
              <a:rPr lang="en-US" sz="2400"/>
              <a:t>Sebuah tabel berada dalam bentuk normal kedua jika:</a:t>
            </a:r>
          </a:p>
          <a:p>
            <a:pPr marL="912813" lvl="2" indent="-250825" algn="just">
              <a:lnSpc>
                <a:spcPct val="90000"/>
              </a:lnSpc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 sz="2400"/>
              <a:t>Sudah berada dalam bentuk pertama dan</a:t>
            </a:r>
          </a:p>
          <a:p>
            <a:pPr marL="912813" lvl="2" indent="-250825" algn="just">
              <a:lnSpc>
                <a:spcPct val="90000"/>
              </a:lnSpc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 sz="2400"/>
              <a:t>Semua atribut bukan kunci memiliki depedensi sepenuhnya terhadap primary key </a:t>
            </a:r>
          </a:p>
          <a:p>
            <a:pPr marL="660400" lvl="1" indent="-315913" algn="just"/>
            <a:r>
              <a:rPr lang="en-US" sz="2400"/>
              <a:t>Namun masih memungkinkan tabel dalam 2NF menunjukkan adanya depedensi transitif; artinya ada satu atau beberapa atribut yang masih bergantung pada atribut bukan kunci.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ChangeArrowheads="1"/>
          </p:cNvSpPr>
          <p:nvPr/>
        </p:nvSpPr>
        <p:spPr bwMode="auto">
          <a:xfrm>
            <a:off x="457200" y="1295400"/>
            <a:ext cx="815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1411" name="Rectangle 3"/>
          <p:cNvSpPr>
            <a:spLocks noChangeArrowheads="1"/>
          </p:cNvSpPr>
          <p:nvPr/>
        </p:nvSpPr>
        <p:spPr bwMode="auto">
          <a:xfrm>
            <a:off x="7467600" y="0"/>
            <a:ext cx="1676400" cy="175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1412" name="Rectangle 4"/>
          <p:cNvSpPr>
            <a:spLocks noChangeArrowheads="1"/>
          </p:cNvSpPr>
          <p:nvPr/>
        </p:nvSpPr>
        <p:spPr bwMode="auto">
          <a:xfrm>
            <a:off x="1066800" y="1066800"/>
            <a:ext cx="7040563" cy="6651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1413" name="Rectangle 5"/>
          <p:cNvSpPr>
            <a:spLocks noChangeArrowheads="1"/>
          </p:cNvSpPr>
          <p:nvPr/>
        </p:nvSpPr>
        <p:spPr bwMode="auto">
          <a:xfrm>
            <a:off x="2514600" y="304800"/>
            <a:ext cx="4264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b="1"/>
              <a:t>Bentuk Normal Kedua (2NF)</a:t>
            </a:r>
          </a:p>
        </p:txBody>
      </p:sp>
      <p:sp>
        <p:nvSpPr>
          <p:cNvPr id="401416" name="Text Box 8"/>
          <p:cNvSpPr txBox="1">
            <a:spLocks noChangeArrowheads="1"/>
          </p:cNvSpPr>
          <p:nvPr/>
        </p:nvSpPr>
        <p:spPr bwMode="auto">
          <a:xfrm>
            <a:off x="990600" y="4419600"/>
            <a:ext cx="44196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/>
            <a:r>
              <a:rPr lang="en-US" sz="1600" b="1">
                <a:latin typeface="Arial" charset="0"/>
              </a:rPr>
              <a:t>Konversi ke Normal Ketiga (3NF):</a:t>
            </a:r>
          </a:p>
          <a:p>
            <a:pPr marL="228600" indent="-228600" algn="just">
              <a:lnSpc>
                <a:spcPct val="90000"/>
              </a:lnSpc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Membuat tabel secara terpisah untuk atribut yang memiliki dependensi transitif </a:t>
            </a:r>
          </a:p>
        </p:txBody>
      </p:sp>
      <p:grpSp>
        <p:nvGrpSpPr>
          <p:cNvPr id="401426" name="Group 18"/>
          <p:cNvGrpSpPr>
            <a:grpSpLocks/>
          </p:cNvGrpSpPr>
          <p:nvPr/>
        </p:nvGrpSpPr>
        <p:grpSpPr bwMode="auto">
          <a:xfrm>
            <a:off x="990600" y="685800"/>
            <a:ext cx="3962400" cy="3295650"/>
            <a:chOff x="480" y="432"/>
            <a:chExt cx="2496" cy="2076"/>
          </a:xfrm>
        </p:grpSpPr>
        <p:pic>
          <p:nvPicPr>
            <p:cNvPr id="401418" name="Picture 1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" y="632"/>
              <a:ext cx="2496" cy="1876"/>
            </a:xfrm>
            <a:prstGeom prst="rect">
              <a:avLst/>
            </a:prstGeom>
            <a:noFill/>
          </p:spPr>
        </p:pic>
        <p:sp>
          <p:nvSpPr>
            <p:cNvPr id="401415" name="Rectangle 7"/>
            <p:cNvSpPr>
              <a:spLocks noChangeArrowheads="1"/>
            </p:cNvSpPr>
            <p:nvPr/>
          </p:nvSpPr>
          <p:spPr bwMode="auto">
            <a:xfrm>
              <a:off x="480" y="632"/>
              <a:ext cx="2496" cy="186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1420" name="Text Box 12"/>
            <p:cNvSpPr txBox="1">
              <a:spLocks noChangeArrowheads="1"/>
            </p:cNvSpPr>
            <p:nvPr/>
          </p:nvSpPr>
          <p:spPr bwMode="auto">
            <a:xfrm>
              <a:off x="1200" y="432"/>
              <a:ext cx="10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 b="1">
                  <a:latin typeface="Arial" charset="0"/>
                </a:rPr>
                <a:t>Tabel PEGAWAI</a:t>
              </a:r>
              <a:endParaRPr lang="en-US"/>
            </a:p>
          </p:txBody>
        </p:sp>
      </p:grpSp>
      <p:grpSp>
        <p:nvGrpSpPr>
          <p:cNvPr id="401427" name="Group 19"/>
          <p:cNvGrpSpPr>
            <a:grpSpLocks/>
          </p:cNvGrpSpPr>
          <p:nvPr/>
        </p:nvGrpSpPr>
        <p:grpSpPr bwMode="auto">
          <a:xfrm>
            <a:off x="6067425" y="762000"/>
            <a:ext cx="2009775" cy="2743200"/>
            <a:chOff x="3630" y="480"/>
            <a:chExt cx="1266" cy="1728"/>
          </a:xfrm>
        </p:grpSpPr>
        <p:pic>
          <p:nvPicPr>
            <p:cNvPr id="401421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30" y="664"/>
              <a:ext cx="1266" cy="1544"/>
            </a:xfrm>
            <a:prstGeom prst="rect">
              <a:avLst/>
            </a:prstGeom>
            <a:noFill/>
          </p:spPr>
        </p:pic>
        <p:sp>
          <p:nvSpPr>
            <p:cNvPr id="401419" name="Rectangle 11"/>
            <p:cNvSpPr>
              <a:spLocks noChangeArrowheads="1"/>
            </p:cNvSpPr>
            <p:nvPr/>
          </p:nvSpPr>
          <p:spPr bwMode="auto">
            <a:xfrm>
              <a:off x="3632" y="672"/>
              <a:ext cx="1264" cy="153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1422" name="Text Box 14"/>
            <p:cNvSpPr txBox="1">
              <a:spLocks noChangeArrowheads="1"/>
            </p:cNvSpPr>
            <p:nvPr/>
          </p:nvSpPr>
          <p:spPr bwMode="auto">
            <a:xfrm>
              <a:off x="3696" y="480"/>
              <a:ext cx="10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latin typeface="Arial" charset="0"/>
                </a:rPr>
                <a:t>Tabel PROYEK</a:t>
              </a:r>
              <a:endParaRPr lang="en-US"/>
            </a:p>
          </p:txBody>
        </p:sp>
      </p:grpSp>
      <p:grpSp>
        <p:nvGrpSpPr>
          <p:cNvPr id="401428" name="Group 20"/>
          <p:cNvGrpSpPr>
            <a:grpSpLocks/>
          </p:cNvGrpSpPr>
          <p:nvPr/>
        </p:nvGrpSpPr>
        <p:grpSpPr bwMode="auto">
          <a:xfrm>
            <a:off x="5867400" y="3670300"/>
            <a:ext cx="2590800" cy="2730500"/>
            <a:chOff x="3504" y="2312"/>
            <a:chExt cx="1632" cy="1720"/>
          </a:xfrm>
        </p:grpSpPr>
        <p:pic>
          <p:nvPicPr>
            <p:cNvPr id="401423" name="Picture 1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504" y="2496"/>
              <a:ext cx="1632" cy="1536"/>
            </a:xfrm>
            <a:prstGeom prst="rect">
              <a:avLst/>
            </a:prstGeom>
            <a:noFill/>
          </p:spPr>
        </p:pic>
        <p:sp>
          <p:nvSpPr>
            <p:cNvPr id="401424" name="Rectangle 16"/>
            <p:cNvSpPr>
              <a:spLocks noChangeArrowheads="1"/>
            </p:cNvSpPr>
            <p:nvPr/>
          </p:nvSpPr>
          <p:spPr bwMode="auto">
            <a:xfrm>
              <a:off x="3504" y="2496"/>
              <a:ext cx="1608" cy="153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1425" name="Text Box 17"/>
            <p:cNvSpPr txBox="1">
              <a:spLocks noChangeArrowheads="1"/>
            </p:cNvSpPr>
            <p:nvPr/>
          </p:nvSpPr>
          <p:spPr bwMode="auto">
            <a:xfrm>
              <a:off x="3696" y="2312"/>
              <a:ext cx="124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latin typeface="Arial" charset="0"/>
                </a:rPr>
                <a:t>Tabel PEKERJAAN</a:t>
              </a:r>
              <a:endParaRPr lang="en-US"/>
            </a:p>
          </p:txBody>
        </p:sp>
      </p:grpSp>
      <p:sp>
        <p:nvSpPr>
          <p:cNvPr id="401429" name="Text Box 21"/>
          <p:cNvSpPr txBox="1">
            <a:spLocks noChangeArrowheads="1"/>
          </p:cNvSpPr>
          <p:nvPr/>
        </p:nvSpPr>
        <p:spPr bwMode="auto">
          <a:xfrm>
            <a:off x="990600" y="5224463"/>
            <a:ext cx="44196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algn="just">
              <a:spcAft>
                <a:spcPct val="20000"/>
              </a:spcAft>
              <a:buFont typeface="Wingdings" pitchFamily="2" charset="2"/>
              <a:buNone/>
            </a:pPr>
            <a:r>
              <a:rPr lang="en-US" sz="1600" b="1" u="sng">
                <a:latin typeface="Arial" charset="0"/>
              </a:rPr>
              <a:t>Hasil:</a:t>
            </a:r>
          </a:p>
          <a:p>
            <a:pPr marL="230188" lvl="1"/>
            <a:r>
              <a:rPr lang="en-US" sz="1400">
                <a:latin typeface="Arial" charset="0"/>
              </a:rPr>
              <a:t>PROYEK(</a:t>
            </a:r>
            <a:r>
              <a:rPr lang="en-US" sz="1400" u="sng">
                <a:latin typeface="Arial" charset="0"/>
              </a:rPr>
              <a:t>NO_PROY</a:t>
            </a:r>
            <a:r>
              <a:rPr lang="en-US" sz="1400">
                <a:latin typeface="Arial" charset="0"/>
              </a:rPr>
              <a:t>, NAMA_PROY)</a:t>
            </a:r>
          </a:p>
          <a:p>
            <a:pPr marL="230188" lvl="1"/>
            <a:r>
              <a:rPr lang="en-US" sz="1400">
                <a:latin typeface="Arial" charset="0"/>
              </a:rPr>
              <a:t>PEGAWAI(</a:t>
            </a:r>
            <a:r>
              <a:rPr lang="en-US" sz="1400" u="sng">
                <a:latin typeface="Arial" charset="0"/>
              </a:rPr>
              <a:t>NRP</a:t>
            </a:r>
            <a:r>
              <a:rPr lang="en-US" sz="1400">
                <a:latin typeface="Arial" charset="0"/>
              </a:rPr>
              <a:t>, NAMA_PEG, KEAHLIAN)</a:t>
            </a:r>
          </a:p>
          <a:p>
            <a:pPr marL="230188" lvl="1"/>
            <a:r>
              <a:rPr lang="en-US" sz="1400">
                <a:latin typeface="Arial" charset="0"/>
              </a:rPr>
              <a:t>UPAH(</a:t>
            </a:r>
            <a:r>
              <a:rPr lang="en-US" sz="1400" u="sng">
                <a:latin typeface="Arial" charset="0"/>
              </a:rPr>
              <a:t>KEAHLIAN</a:t>
            </a:r>
            <a:r>
              <a:rPr lang="en-US" sz="1400">
                <a:latin typeface="Arial" charset="0"/>
              </a:rPr>
              <a:t>, UPAH_HARI)</a:t>
            </a:r>
          </a:p>
          <a:p>
            <a:pPr marL="230188" lvl="1"/>
            <a:r>
              <a:rPr lang="en-US" sz="1400">
                <a:latin typeface="Arial" charset="0"/>
              </a:rPr>
              <a:t>PEKERJAAN(</a:t>
            </a:r>
            <a:r>
              <a:rPr lang="en-US" sz="1400" u="sng">
                <a:latin typeface="Arial" charset="0"/>
              </a:rPr>
              <a:t>NO_PROY</a:t>
            </a:r>
            <a:r>
              <a:rPr lang="en-US" sz="1400">
                <a:latin typeface="Arial" charset="0"/>
              </a:rPr>
              <a:t>, </a:t>
            </a:r>
            <a:r>
              <a:rPr lang="en-US" sz="1400" u="sng">
                <a:latin typeface="Arial" charset="0"/>
              </a:rPr>
              <a:t>NRP</a:t>
            </a:r>
            <a:r>
              <a:rPr lang="en-US" sz="1400">
                <a:latin typeface="Arial" charset="0"/>
              </a:rPr>
              <a:t>, HARI_KERJA)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761B-982E-484A-B165-1100A03AED75}" type="slidenum">
              <a:rPr lang="en-US"/>
              <a:pPr/>
              <a:t>14</a:t>
            </a:fld>
            <a:endParaRPr lang="en-US"/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848600" cy="4378325"/>
          </a:xfrm>
        </p:spPr>
        <p:txBody>
          <a:bodyPr/>
          <a:lstStyle/>
          <a:p>
            <a:pPr algn="just">
              <a:spcBef>
                <a:spcPct val="15000"/>
              </a:spcBef>
              <a:spcAft>
                <a:spcPct val="10000"/>
              </a:spcAft>
            </a:pPr>
            <a:r>
              <a:rPr lang="en-US" sz="2400" b="1"/>
              <a:t>Bentuk Normal Ketiga (3NF)</a:t>
            </a:r>
          </a:p>
          <a:p>
            <a:pPr marL="660400" lvl="1" indent="-315913" algn="just">
              <a:spcAft>
                <a:spcPct val="30000"/>
              </a:spcAft>
            </a:pPr>
            <a:r>
              <a:rPr lang="en-US" sz="2400"/>
              <a:t>Sebuah tabel/relasi berada dalam bentuk normal ketiga jika:</a:t>
            </a:r>
          </a:p>
          <a:p>
            <a:pPr marL="912813" lvl="2" indent="-250825">
              <a:lnSpc>
                <a:spcPct val="70000"/>
              </a:lnSpc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 sz="2400"/>
              <a:t>Sudah berada dalam bentuk kedua dan</a:t>
            </a:r>
          </a:p>
          <a:p>
            <a:pPr marL="912813" lvl="2" indent="-250825">
              <a:lnSpc>
                <a:spcPct val="80000"/>
              </a:lnSpc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 sz="2400"/>
              <a:t>Tidak mengandung depedensi transitif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ChangeArrowheads="1"/>
          </p:cNvSpPr>
          <p:nvPr/>
        </p:nvSpPr>
        <p:spPr bwMode="auto">
          <a:xfrm>
            <a:off x="457200" y="1295400"/>
            <a:ext cx="815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3459" name="Rectangle 3"/>
          <p:cNvSpPr>
            <a:spLocks noChangeArrowheads="1"/>
          </p:cNvSpPr>
          <p:nvPr/>
        </p:nvSpPr>
        <p:spPr bwMode="auto">
          <a:xfrm>
            <a:off x="7467600" y="0"/>
            <a:ext cx="1676400" cy="175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3460" name="Rectangle 4"/>
          <p:cNvSpPr>
            <a:spLocks noChangeArrowheads="1"/>
          </p:cNvSpPr>
          <p:nvPr/>
        </p:nvSpPr>
        <p:spPr bwMode="auto">
          <a:xfrm>
            <a:off x="1066800" y="1066800"/>
            <a:ext cx="7040563" cy="6651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3461" name="Rectangle 5"/>
          <p:cNvSpPr>
            <a:spLocks noChangeArrowheads="1"/>
          </p:cNvSpPr>
          <p:nvPr/>
        </p:nvSpPr>
        <p:spPr bwMode="auto">
          <a:xfrm>
            <a:off x="2514600" y="304800"/>
            <a:ext cx="4264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b="1"/>
              <a:t>Bentuk Normal Ketiga (3NF)</a:t>
            </a:r>
          </a:p>
        </p:txBody>
      </p:sp>
      <p:grpSp>
        <p:nvGrpSpPr>
          <p:cNvPr id="403481" name="Group 25"/>
          <p:cNvGrpSpPr>
            <a:grpSpLocks/>
          </p:cNvGrpSpPr>
          <p:nvPr/>
        </p:nvGrpSpPr>
        <p:grpSpPr bwMode="auto">
          <a:xfrm>
            <a:off x="1482725" y="838200"/>
            <a:ext cx="6975475" cy="5638800"/>
            <a:chOff x="934" y="528"/>
            <a:chExt cx="4394" cy="3552"/>
          </a:xfrm>
        </p:grpSpPr>
        <p:sp>
          <p:nvSpPr>
            <p:cNvPr id="403466" name="Text Box 10"/>
            <p:cNvSpPr txBox="1">
              <a:spLocks noChangeArrowheads="1"/>
            </p:cNvSpPr>
            <p:nvPr/>
          </p:nvSpPr>
          <p:spPr bwMode="auto">
            <a:xfrm>
              <a:off x="1414" y="568"/>
              <a:ext cx="10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 b="1">
                  <a:latin typeface="Arial" charset="0"/>
                </a:rPr>
                <a:t>Tabel PEGAWAI</a:t>
              </a:r>
              <a:endParaRPr lang="en-US"/>
            </a:p>
          </p:txBody>
        </p:sp>
        <p:pic>
          <p:nvPicPr>
            <p:cNvPr id="403468" name="Picture 1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22" y="712"/>
              <a:ext cx="1266" cy="1544"/>
            </a:xfrm>
            <a:prstGeom prst="rect">
              <a:avLst/>
            </a:prstGeom>
            <a:noFill/>
          </p:spPr>
        </p:pic>
        <p:sp>
          <p:nvSpPr>
            <p:cNvPr id="403469" name="Rectangle 13"/>
            <p:cNvSpPr>
              <a:spLocks noChangeArrowheads="1"/>
            </p:cNvSpPr>
            <p:nvPr/>
          </p:nvSpPr>
          <p:spPr bwMode="auto">
            <a:xfrm>
              <a:off x="3824" y="720"/>
              <a:ext cx="1264" cy="153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470" name="Text Box 14"/>
            <p:cNvSpPr txBox="1">
              <a:spLocks noChangeArrowheads="1"/>
            </p:cNvSpPr>
            <p:nvPr/>
          </p:nvSpPr>
          <p:spPr bwMode="auto">
            <a:xfrm>
              <a:off x="3888" y="528"/>
              <a:ext cx="10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latin typeface="Arial" charset="0"/>
                </a:rPr>
                <a:t>Tabel PROYEK</a:t>
              </a:r>
              <a:endParaRPr lang="en-US"/>
            </a:p>
          </p:txBody>
        </p:sp>
        <p:pic>
          <p:nvPicPr>
            <p:cNvPr id="403472" name="Picture 1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96" y="2544"/>
              <a:ext cx="1632" cy="1536"/>
            </a:xfrm>
            <a:prstGeom prst="rect">
              <a:avLst/>
            </a:prstGeom>
            <a:noFill/>
          </p:spPr>
        </p:pic>
        <p:sp>
          <p:nvSpPr>
            <p:cNvPr id="403473" name="Rectangle 17"/>
            <p:cNvSpPr>
              <a:spLocks noChangeArrowheads="1"/>
            </p:cNvSpPr>
            <p:nvPr/>
          </p:nvSpPr>
          <p:spPr bwMode="auto">
            <a:xfrm>
              <a:off x="3696" y="2544"/>
              <a:ext cx="1608" cy="153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474" name="Text Box 18"/>
            <p:cNvSpPr txBox="1">
              <a:spLocks noChangeArrowheads="1"/>
            </p:cNvSpPr>
            <p:nvPr/>
          </p:nvSpPr>
          <p:spPr bwMode="auto">
            <a:xfrm>
              <a:off x="3888" y="2360"/>
              <a:ext cx="124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latin typeface="Arial" charset="0"/>
                </a:rPr>
                <a:t>Tabel PEKERJAAN</a:t>
              </a:r>
              <a:endParaRPr lang="en-US"/>
            </a:p>
          </p:txBody>
        </p:sp>
        <p:pic>
          <p:nvPicPr>
            <p:cNvPr id="403477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42" y="760"/>
              <a:ext cx="1938" cy="1848"/>
            </a:xfrm>
            <a:prstGeom prst="rect">
              <a:avLst/>
            </a:prstGeom>
            <a:noFill/>
          </p:spPr>
        </p:pic>
        <p:pic>
          <p:nvPicPr>
            <p:cNvPr id="403478" name="Picture 2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126" y="3072"/>
              <a:ext cx="1536" cy="768"/>
            </a:xfrm>
            <a:prstGeom prst="rect">
              <a:avLst/>
            </a:prstGeom>
            <a:noFill/>
          </p:spPr>
        </p:pic>
        <p:sp>
          <p:nvSpPr>
            <p:cNvPr id="403479" name="Rectangle 23"/>
            <p:cNvSpPr>
              <a:spLocks noChangeArrowheads="1"/>
            </p:cNvSpPr>
            <p:nvPr/>
          </p:nvSpPr>
          <p:spPr bwMode="auto">
            <a:xfrm>
              <a:off x="1126" y="3064"/>
              <a:ext cx="1528" cy="76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465" name="Rectangle 9"/>
            <p:cNvSpPr>
              <a:spLocks noChangeArrowheads="1"/>
            </p:cNvSpPr>
            <p:nvPr/>
          </p:nvSpPr>
          <p:spPr bwMode="auto">
            <a:xfrm>
              <a:off x="934" y="760"/>
              <a:ext cx="1936" cy="186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480" name="Text Box 24"/>
            <p:cNvSpPr txBox="1">
              <a:spLocks noChangeArrowheads="1"/>
            </p:cNvSpPr>
            <p:nvPr/>
          </p:nvSpPr>
          <p:spPr bwMode="auto">
            <a:xfrm>
              <a:off x="1344" y="2872"/>
              <a:ext cx="10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latin typeface="Arial" charset="0"/>
                </a:rPr>
                <a:t>Tabel UPAH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64D0-F595-4BF6-BBDF-4D64BE9E365B}" type="slidenum">
              <a:rPr lang="en-US"/>
              <a:pPr/>
              <a:t>16</a:t>
            </a:fld>
            <a:endParaRPr lang="en-US"/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390147" name="Rectangle 3"/>
          <p:cNvSpPr>
            <a:spLocks noChangeArrowheads="1"/>
          </p:cNvSpPr>
          <p:nvPr/>
        </p:nvSpPr>
        <p:spPr bwMode="auto">
          <a:xfrm>
            <a:off x="609600" y="16002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None/>
            </a:pPr>
            <a:endParaRPr lang="en-US" sz="2400">
              <a:latin typeface="Arial" charset="0"/>
            </a:endParaRPr>
          </a:p>
        </p:txBody>
      </p:sp>
      <p:grpSp>
        <p:nvGrpSpPr>
          <p:cNvPr id="390149" name="Group 5"/>
          <p:cNvGrpSpPr>
            <a:grpSpLocks/>
          </p:cNvGrpSpPr>
          <p:nvPr/>
        </p:nvGrpSpPr>
        <p:grpSpPr bwMode="auto">
          <a:xfrm>
            <a:off x="1295400" y="2133600"/>
            <a:ext cx="7086600" cy="3886200"/>
            <a:chOff x="1152" y="14459"/>
            <a:chExt cx="9801" cy="3920"/>
          </a:xfrm>
        </p:grpSpPr>
        <p:graphicFrame>
          <p:nvGraphicFramePr>
            <p:cNvPr id="390150" name="Object 6"/>
            <p:cNvGraphicFramePr>
              <a:graphicFrameLocks noChangeAspect="1"/>
            </p:cNvGraphicFramePr>
            <p:nvPr/>
          </p:nvGraphicFramePr>
          <p:xfrm>
            <a:off x="1152" y="14459"/>
            <a:ext cx="9801" cy="3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154" name="Bitmap Image" r:id="rId3" imgW="4761905" imgH="1905266" progId="PBrush">
                    <p:embed/>
                  </p:oleObj>
                </mc:Choice>
                <mc:Fallback>
                  <p:oleObj name="Bitmap Image" r:id="rId3" imgW="4761905" imgH="1905266" progId="PBrush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14459"/>
                          <a:ext cx="9801" cy="39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0151" name="Rectangle 7"/>
            <p:cNvSpPr>
              <a:spLocks noChangeArrowheads="1"/>
            </p:cNvSpPr>
            <p:nvPr/>
          </p:nvSpPr>
          <p:spPr bwMode="auto">
            <a:xfrm>
              <a:off x="1152" y="14459"/>
              <a:ext cx="9792" cy="3888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0152" name="Rectangle 8"/>
          <p:cNvSpPr>
            <a:spLocks noChangeArrowheads="1"/>
          </p:cNvSpPr>
          <p:nvPr/>
        </p:nvSpPr>
        <p:spPr bwMode="auto">
          <a:xfrm>
            <a:off x="2670175" y="1600200"/>
            <a:ext cx="4264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b="1"/>
              <a:t>Relasi Antar Tabel</a:t>
            </a:r>
          </a:p>
        </p:txBody>
      </p:sp>
      <p:sp>
        <p:nvSpPr>
          <p:cNvPr id="390153" name="Text Box 9"/>
          <p:cNvSpPr txBox="1">
            <a:spLocks noChangeArrowheads="1"/>
          </p:cNvSpPr>
          <p:nvPr/>
        </p:nvSpPr>
        <p:spPr bwMode="auto">
          <a:xfrm>
            <a:off x="2755900" y="26670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390154" name="Text Box 10"/>
          <p:cNvSpPr txBox="1">
            <a:spLocks noChangeArrowheads="1"/>
          </p:cNvSpPr>
          <p:nvPr/>
        </p:nvSpPr>
        <p:spPr bwMode="auto">
          <a:xfrm>
            <a:off x="2921000" y="44465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</a:t>
            </a:r>
          </a:p>
        </p:txBody>
      </p:sp>
      <p:sp>
        <p:nvSpPr>
          <p:cNvPr id="390155" name="Text Box 11"/>
          <p:cNvSpPr txBox="1">
            <a:spLocks noChangeArrowheads="1"/>
          </p:cNvSpPr>
          <p:nvPr/>
        </p:nvSpPr>
        <p:spPr bwMode="auto">
          <a:xfrm>
            <a:off x="4527550" y="47386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</a:t>
            </a:r>
          </a:p>
        </p:txBody>
      </p:sp>
      <p:sp>
        <p:nvSpPr>
          <p:cNvPr id="390156" name="Text Box 12"/>
          <p:cNvSpPr txBox="1">
            <a:spLocks noChangeArrowheads="1"/>
          </p:cNvSpPr>
          <p:nvPr/>
        </p:nvSpPr>
        <p:spPr bwMode="auto">
          <a:xfrm>
            <a:off x="6318250" y="31750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</a:t>
            </a:r>
          </a:p>
        </p:txBody>
      </p:sp>
      <p:sp>
        <p:nvSpPr>
          <p:cNvPr id="390157" name="Text Box 13"/>
          <p:cNvSpPr txBox="1">
            <a:spLocks noChangeArrowheads="1"/>
          </p:cNvSpPr>
          <p:nvPr/>
        </p:nvSpPr>
        <p:spPr bwMode="auto">
          <a:xfrm>
            <a:off x="4718050" y="2590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1</a:t>
            </a:r>
            <a:endParaRPr lang="en-US"/>
          </a:p>
        </p:txBody>
      </p:sp>
      <p:sp>
        <p:nvSpPr>
          <p:cNvPr id="390158" name="Text Box 14"/>
          <p:cNvSpPr txBox="1">
            <a:spLocks noChangeArrowheads="1"/>
          </p:cNvSpPr>
          <p:nvPr/>
        </p:nvSpPr>
        <p:spPr bwMode="auto">
          <a:xfrm>
            <a:off x="6521450" y="5029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1</a:t>
            </a:r>
            <a:endParaRPr lang="en-US"/>
          </a:p>
        </p:txBody>
      </p:sp>
      <p:sp>
        <p:nvSpPr>
          <p:cNvPr id="390159" name="Text Box 15"/>
          <p:cNvSpPr txBox="1">
            <a:spLocks noChangeArrowheads="1"/>
          </p:cNvSpPr>
          <p:nvPr/>
        </p:nvSpPr>
        <p:spPr bwMode="auto">
          <a:xfrm>
            <a:off x="6081713" y="2832100"/>
            <a:ext cx="2428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latin typeface="Arial" charset="0"/>
              </a:rPr>
              <a:t>*</a:t>
            </a:r>
          </a:p>
        </p:txBody>
      </p:sp>
      <p:sp>
        <p:nvSpPr>
          <p:cNvPr id="390160" name="Text Box 16"/>
          <p:cNvSpPr txBox="1">
            <a:spLocks noChangeArrowheads="1"/>
          </p:cNvSpPr>
          <p:nvPr/>
        </p:nvSpPr>
        <p:spPr bwMode="auto">
          <a:xfrm>
            <a:off x="2525713" y="2908300"/>
            <a:ext cx="2428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latin typeface="Arial" charset="0"/>
              </a:rPr>
              <a:t>*</a:t>
            </a:r>
          </a:p>
        </p:txBody>
      </p:sp>
      <p:sp>
        <p:nvSpPr>
          <p:cNvPr id="390161" name="Text Box 17"/>
          <p:cNvSpPr txBox="1">
            <a:spLocks noChangeArrowheads="1"/>
          </p:cNvSpPr>
          <p:nvPr/>
        </p:nvSpPr>
        <p:spPr bwMode="auto">
          <a:xfrm>
            <a:off x="4241800" y="4343400"/>
            <a:ext cx="301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latin typeface="Arial" charset="0"/>
              </a:rPr>
              <a:t>**</a:t>
            </a:r>
            <a:endParaRPr lang="en-US"/>
          </a:p>
        </p:txBody>
      </p:sp>
      <p:sp>
        <p:nvSpPr>
          <p:cNvPr id="390162" name="Text Box 18"/>
          <p:cNvSpPr txBox="1">
            <a:spLocks noChangeArrowheads="1"/>
          </p:cNvSpPr>
          <p:nvPr/>
        </p:nvSpPr>
        <p:spPr bwMode="auto">
          <a:xfrm>
            <a:off x="4254500" y="4640263"/>
            <a:ext cx="301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latin typeface="Arial" charset="0"/>
              </a:rPr>
              <a:t>**</a:t>
            </a:r>
            <a:endParaRPr lang="en-US"/>
          </a:p>
        </p:txBody>
      </p:sp>
      <p:sp>
        <p:nvSpPr>
          <p:cNvPr id="390163" name="Text Box 19"/>
          <p:cNvSpPr txBox="1">
            <a:spLocks noChangeArrowheads="1"/>
          </p:cNvSpPr>
          <p:nvPr/>
        </p:nvSpPr>
        <p:spPr bwMode="auto">
          <a:xfrm>
            <a:off x="6022975" y="3416300"/>
            <a:ext cx="301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latin typeface="Arial" charset="0"/>
              </a:rPr>
              <a:t>**</a:t>
            </a:r>
            <a:endParaRPr lang="en-US"/>
          </a:p>
        </p:txBody>
      </p:sp>
      <p:sp>
        <p:nvSpPr>
          <p:cNvPr id="390164" name="Text Box 20"/>
          <p:cNvSpPr txBox="1">
            <a:spLocks noChangeArrowheads="1"/>
          </p:cNvSpPr>
          <p:nvPr/>
        </p:nvSpPr>
        <p:spPr bwMode="auto">
          <a:xfrm>
            <a:off x="7874000" y="4945063"/>
            <a:ext cx="2428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latin typeface="Arial" charset="0"/>
              </a:rPr>
              <a:t>*</a:t>
            </a:r>
            <a:endParaRPr lang="en-US"/>
          </a:p>
        </p:txBody>
      </p:sp>
      <p:sp>
        <p:nvSpPr>
          <p:cNvPr id="390166" name="Text Box 22"/>
          <p:cNvSpPr txBox="1">
            <a:spLocks noChangeArrowheads="1"/>
          </p:cNvSpPr>
          <p:nvPr/>
        </p:nvSpPr>
        <p:spPr bwMode="auto">
          <a:xfrm>
            <a:off x="1357313" y="5410200"/>
            <a:ext cx="8175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400" b="1">
                <a:latin typeface="Arial" charset="0"/>
              </a:rPr>
              <a:t>*	:  PK</a:t>
            </a:r>
          </a:p>
          <a:p>
            <a:pPr>
              <a:tabLst>
                <a:tab pos="228600" algn="l"/>
              </a:tabLst>
            </a:pPr>
            <a:r>
              <a:rPr lang="en-US" sz="1400" b="1">
                <a:latin typeface="Arial" charset="0"/>
              </a:rPr>
              <a:t>**	:  FK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348BF-C3B9-453A-890F-0BDE412C8F50}" type="slidenum">
              <a:rPr lang="en-US"/>
              <a:pPr/>
              <a:t>17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848600" cy="4378325"/>
          </a:xfrm>
        </p:spPr>
        <p:txBody>
          <a:bodyPr/>
          <a:lstStyle/>
          <a:p>
            <a:pPr algn="just">
              <a:spcBef>
                <a:spcPct val="15000"/>
              </a:spcBef>
              <a:spcAft>
                <a:spcPct val="10000"/>
              </a:spcAft>
            </a:pPr>
            <a:r>
              <a:rPr lang="en-US" sz="2400" b="1"/>
              <a:t>Bentuk Normal Boyce-Codd (BCNF)</a:t>
            </a:r>
          </a:p>
          <a:p>
            <a:pPr marL="660400" lvl="1" indent="-315913" algn="just">
              <a:spcAft>
                <a:spcPct val="30000"/>
              </a:spcAft>
            </a:pPr>
            <a:r>
              <a:rPr lang="en-US" sz="2400"/>
              <a:t>BCNF adalah kasus khusus 3NF. Sebuah tabel/ relasi berada dalam bentuk BCNF jika:</a:t>
            </a:r>
          </a:p>
          <a:p>
            <a:pPr marL="912813" lvl="2" indent="-250825">
              <a:lnSpc>
                <a:spcPct val="90000"/>
              </a:lnSpc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 sz="2400"/>
              <a:t>Setiap penentu (determinan) pada tabel adalah sebuah kunci kandidat (candidate key)</a:t>
            </a:r>
          </a:p>
          <a:p>
            <a:pPr marL="912813" lvl="2" indent="-250825">
              <a:lnSpc>
                <a:spcPct val="90000"/>
              </a:lnSpc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 sz="2400"/>
              <a:t>Jika tabel hanya mengandung satu kunci kandidat  maka bentuk 3NF sama dengan BCNF.</a:t>
            </a:r>
          </a:p>
          <a:p>
            <a:pPr marL="912813" lvl="2" indent="-250825">
              <a:lnSpc>
                <a:spcPct val="80000"/>
              </a:lnSpc>
              <a:spcAft>
                <a:spcPct val="10000"/>
              </a:spcAft>
              <a:buSzTx/>
              <a:buFont typeface="Symbol" pitchFamily="18" charset="2"/>
              <a:buChar char="·"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D2A4-2955-42A8-B83E-F8FADE4CE540}" type="slidenum">
              <a:rPr lang="en-US"/>
              <a:pPr/>
              <a:t>18</a:t>
            </a:fld>
            <a:endParaRPr lang="en-US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848600" cy="3886200"/>
          </a:xfrm>
        </p:spPr>
        <p:txBody>
          <a:bodyPr/>
          <a:lstStyle/>
          <a:p>
            <a:pPr algn="just">
              <a:spcBef>
                <a:spcPct val="15000"/>
              </a:spcBef>
              <a:spcAft>
                <a:spcPct val="10000"/>
              </a:spcAft>
            </a:pPr>
            <a:r>
              <a:rPr lang="en-US" b="1"/>
              <a:t>Bentuk Normal Keempat (4NF)</a:t>
            </a:r>
          </a:p>
          <a:p>
            <a:pPr marL="660400" lvl="1" indent="-315913" algn="just">
              <a:spcAft>
                <a:spcPct val="30000"/>
              </a:spcAft>
            </a:pPr>
            <a:r>
              <a:rPr lang="en-US"/>
              <a:t>Sebuah tabel berada dalam bentuk 4NF jika dan hanya jika:</a:t>
            </a:r>
          </a:p>
          <a:p>
            <a:pPr marL="912813" lvl="2" indent="-250825" algn="just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/>
              <a:t>Telah berada dalam bentuk 3NF dan setiap sebuah keter-gantungan multi nilai yang rumit X</a:t>
            </a:r>
            <a:r>
              <a:rPr lang="en-US" sz="1800"/>
              <a:t>→→Y, dimana X merupakan superkey yang berarti X merupakan sebuah candidate key atau superset-nya.</a:t>
            </a:r>
          </a:p>
          <a:p>
            <a:pPr algn="just">
              <a:spcBef>
                <a:spcPct val="15000"/>
              </a:spcBef>
              <a:spcAft>
                <a:spcPct val="10000"/>
              </a:spcAft>
            </a:pPr>
            <a:r>
              <a:rPr lang="en-US" b="1"/>
              <a:t>Bentuk Normal Keempat (5NF)</a:t>
            </a:r>
          </a:p>
          <a:p>
            <a:pPr marL="660400" lvl="1" indent="-315913" algn="just">
              <a:spcAft>
                <a:spcPct val="30000"/>
              </a:spcAft>
            </a:pPr>
            <a:r>
              <a:rPr lang="en-US"/>
              <a:t>Sebuah tabel berada dalam bentuk 5NF jika :</a:t>
            </a:r>
          </a:p>
          <a:p>
            <a:pPr marL="912813" lvl="2" indent="-250825">
              <a:lnSpc>
                <a:spcPct val="90000"/>
              </a:lnSpc>
              <a:spcBef>
                <a:spcPct val="0"/>
              </a:spcBef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/>
              <a:t>Telah berada dalam bentuk 4NF dan setiap </a:t>
            </a:r>
            <a:r>
              <a:rPr lang="en-US" sz="1800"/>
              <a:t>ketergantungan join berhubungan dengan candidate key secara tidak langsung.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9DDF6-FB98-4889-966F-9FBDFEBC7978}" type="slidenum">
              <a:rPr lang="en-US"/>
              <a:pPr/>
              <a:t>19</a:t>
            </a:fld>
            <a:endParaRPr lang="en-US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Ringkasan</a:t>
            </a:r>
          </a:p>
        </p:txBody>
      </p:sp>
      <p:sp>
        <p:nvSpPr>
          <p:cNvPr id="406531" name="Rectangle 3"/>
          <p:cNvSpPr>
            <a:spLocks noChangeArrowheads="1"/>
          </p:cNvSpPr>
          <p:nvPr/>
        </p:nvSpPr>
        <p:spPr bwMode="auto">
          <a:xfrm>
            <a:off x="609600" y="16002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Bef>
                <a:spcPct val="40000"/>
              </a:spcBef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000">
                <a:latin typeface="Arial" charset="0"/>
              </a:rPr>
              <a:t>Proses Normalisasi merupakan proses pengelompokan data elemen menjadi tabel-tabel yang menunjukkan entitas dan relasinya.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40000"/>
              </a:spcBef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000">
                <a:latin typeface="Arial" charset="0"/>
              </a:rPr>
              <a:t>Anomali adalah proses pada basis data yang memberikan efek samping yang tidak diharapkan (misalnya Inkonsistensi data karena adanya redudansi). Ada 3 macam anomali pada suatu database yaitu anomali penyisipan data (insert),  pengubahan data (update) dan penghapusan data (delete).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40000"/>
              </a:spcBef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000">
                <a:latin typeface="Arial" charset="0"/>
              </a:rPr>
              <a:t>Proses normalisasi dimulai dengan bentuk bentuk tidak normal kemudian dilanjutkan dengan bentuk 1NF, 2NF, 3NF, BCNF, 4NF dan 5NF.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40000"/>
              </a:spcBef>
              <a:buClr>
                <a:srgbClr val="0000CC"/>
              </a:buClr>
              <a:buSzPct val="80000"/>
              <a:buFont typeface="Webdings" pitchFamily="18" charset="2"/>
              <a:buChar char="¿"/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1E11-7679-44D8-A46C-979A42E4463A}" type="slidenum">
              <a:rPr lang="en-US"/>
              <a:pPr/>
              <a:t>2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Deskripsi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848600" cy="2667000"/>
          </a:xfrm>
        </p:spPr>
        <p:txBody>
          <a:bodyPr/>
          <a:lstStyle/>
          <a:p>
            <a:r>
              <a:rPr lang="en-GB"/>
              <a:t>Pengertian dan tujuan normalisasi</a:t>
            </a:r>
            <a:endParaRPr lang="en-GB" sz="2400"/>
          </a:p>
          <a:p>
            <a:r>
              <a:rPr lang="en-GB"/>
              <a:t>Tahap-tahapan normalisasi</a:t>
            </a:r>
            <a:r>
              <a:rPr lang="en-GB" sz="2400"/>
              <a:t>.</a:t>
            </a:r>
          </a:p>
          <a:p>
            <a:r>
              <a:rPr lang="en-GB"/>
              <a:t>Pengertian ketergantungan, ketergantungan fungsional dan ketergantungan transitif</a:t>
            </a:r>
            <a:endParaRPr lang="en-GB" sz="2400"/>
          </a:p>
          <a:p>
            <a:r>
              <a:rPr lang="en-GB"/>
              <a:t>Proses normalisasi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18152-868C-4FE8-B010-0609048CB838}" type="slidenum">
              <a:rPr lang="en-US"/>
              <a:pPr/>
              <a:t>20</a:t>
            </a:fld>
            <a:endParaRPr 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/>
              <a:t>Soal Latihan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01000" cy="4530725"/>
          </a:xfrm>
        </p:spPr>
        <p:txBody>
          <a:bodyPr/>
          <a:lstStyle/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000"/>
              <a:t>Apa yang dimaksud depedensi fungsional dan depedensi transitif?</a:t>
            </a:r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000"/>
              <a:t>Sebutkan macam-macam bentuk normalisasi</a:t>
            </a:r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000"/>
              <a:t>Apa perbedaan nomalisasi bentuk ketiga (3NF) dengan bentuk Boyce-Codd (BCNF) ?</a:t>
            </a:r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000"/>
              <a:t>Bagaimana cara mengkonversi bentuk normal kedua menajdi bentuk normal ketiga ?</a:t>
            </a:r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endParaRPr lang="en-US" sz="2000"/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F758-BFCC-430B-8BC1-D33C113D1D23}" type="slidenum">
              <a:rPr lang="en-US"/>
              <a:pPr/>
              <a:t>21</a:t>
            </a:fld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Referensi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30000"/>
              </a:spcAft>
              <a:tabLst>
                <a:tab pos="682625" algn="l"/>
              </a:tabLst>
            </a:pPr>
            <a:r>
              <a:rPr lang="en-US" sz="2000" b="1" dirty="0" err="1"/>
              <a:t>Buku</a:t>
            </a:r>
            <a:r>
              <a:rPr lang="en-US" sz="2000" b="1" dirty="0"/>
              <a:t> </a:t>
            </a:r>
            <a:r>
              <a:rPr lang="en-US" sz="2000" b="1" dirty="0" err="1"/>
              <a:t>Teks</a:t>
            </a:r>
            <a:r>
              <a:rPr lang="en-US" sz="2000" b="1" dirty="0"/>
              <a:t> (</a:t>
            </a:r>
            <a:r>
              <a:rPr lang="en-US" sz="2000" b="1" i="1" dirty="0"/>
              <a:t>Textbook</a:t>
            </a:r>
            <a:r>
              <a:rPr lang="en-US" sz="2000" b="1" dirty="0"/>
              <a:t>)</a:t>
            </a:r>
            <a:endParaRPr lang="en-US" sz="2000" dirty="0"/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sz="2000" dirty="0"/>
              <a:t>   </a:t>
            </a:r>
            <a:r>
              <a:rPr lang="en-US" sz="2000" dirty="0"/>
              <a:t>1.   Date, C.J. 2000, </a:t>
            </a:r>
            <a:r>
              <a:rPr lang="en-US" sz="2000" i="1" dirty="0"/>
              <a:t>An Introduction to Database System</a:t>
            </a:r>
            <a:r>
              <a:rPr lang="en-US" sz="2000" dirty="0"/>
              <a:t>,</a:t>
            </a:r>
          </a:p>
          <a:p>
            <a:pPr>
              <a:spcBef>
                <a:spcPct val="0"/>
              </a:spcBef>
              <a:spcAft>
                <a:spcPct val="3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en-US" sz="2000" dirty="0"/>
              <a:t>		Addison Wesley Publishing Company, Vol. 7, New York.</a:t>
            </a:r>
            <a:endParaRPr lang="id-ID" sz="2000" dirty="0"/>
          </a:p>
          <a:p>
            <a:pPr>
              <a:spcAft>
                <a:spcPct val="4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id-ID" sz="2000" dirty="0"/>
              <a:t>    </a:t>
            </a:r>
            <a:r>
              <a:rPr lang="en-US" sz="2000" dirty="0"/>
              <a:t>2. </a:t>
            </a:r>
            <a:r>
              <a:rPr lang="en-US" sz="2000" dirty="0" err="1"/>
              <a:t>Fathansyah</a:t>
            </a:r>
            <a:r>
              <a:rPr lang="en-US" sz="2000" dirty="0"/>
              <a:t>, 1999, </a:t>
            </a:r>
            <a:r>
              <a:rPr lang="en-US" sz="2000" i="1" dirty="0"/>
              <a:t>Basis Data</a:t>
            </a:r>
            <a:r>
              <a:rPr lang="en-US" sz="2000" dirty="0"/>
              <a:t>, </a:t>
            </a:r>
            <a:r>
              <a:rPr lang="en-US" sz="2000" dirty="0" err="1"/>
              <a:t>Informatika</a:t>
            </a:r>
            <a:r>
              <a:rPr lang="en-US" sz="2000" dirty="0"/>
              <a:t>, Bandung.</a:t>
            </a:r>
            <a:endParaRPr lang="id-ID" sz="2000" dirty="0"/>
          </a:p>
          <a:p>
            <a:pPr>
              <a:spcAft>
                <a:spcPct val="30000"/>
              </a:spcAft>
              <a:tabLst>
                <a:tab pos="682625" algn="l"/>
              </a:tabLst>
            </a:pPr>
            <a:r>
              <a:rPr lang="en-US" sz="2000" b="1" dirty="0" err="1"/>
              <a:t>Referensi</a:t>
            </a:r>
            <a:endParaRPr lang="en-US" sz="2000" b="1" dirty="0"/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sz="2000" dirty="0"/>
              <a:t> </a:t>
            </a:r>
            <a:r>
              <a:rPr lang="en-US" sz="2000" dirty="0"/>
              <a:t>	3. </a:t>
            </a:r>
            <a:r>
              <a:rPr lang="en-US" sz="2000" dirty="0" err="1"/>
              <a:t>Elmasri</a:t>
            </a:r>
            <a:r>
              <a:rPr lang="en-US" sz="2000" dirty="0"/>
              <a:t>, </a:t>
            </a:r>
            <a:r>
              <a:rPr lang="en-US" sz="2000" dirty="0" err="1"/>
              <a:t>Ramez</a:t>
            </a:r>
            <a:r>
              <a:rPr lang="en-US" sz="2000" dirty="0"/>
              <a:t>; </a:t>
            </a:r>
            <a:r>
              <a:rPr lang="en-US" sz="2000" dirty="0" err="1"/>
              <a:t>Navathe</a:t>
            </a:r>
            <a:r>
              <a:rPr lang="en-US" sz="2000" dirty="0"/>
              <a:t>, </a:t>
            </a:r>
            <a:r>
              <a:rPr lang="en-US" sz="2000" dirty="0" err="1"/>
              <a:t>Shamkant</a:t>
            </a:r>
            <a:r>
              <a:rPr lang="en-US" sz="2000" dirty="0"/>
              <a:t> B., 2001, 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en-US" sz="2000" dirty="0"/>
              <a:t>		F</a:t>
            </a:r>
            <a:r>
              <a:rPr lang="en-US" sz="2000" i="1" dirty="0"/>
              <a:t>undamentals of Database Systems</a:t>
            </a:r>
            <a:r>
              <a:rPr lang="en-US" sz="2000" dirty="0"/>
              <a:t>, The Benjamin/ 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en-US" sz="2000" dirty="0"/>
              <a:t>		Cummings Publishing Company, Inc., California</a:t>
            </a:r>
            <a:r>
              <a:rPr lang="en-US" sz="2000" dirty="0" smtClean="0"/>
              <a:t>.</a:t>
            </a:r>
          </a:p>
          <a:p>
            <a:pPr>
              <a:spcBef>
                <a:spcPct val="0"/>
              </a:spcBef>
              <a:buNone/>
              <a:tabLst>
                <a:tab pos="682625" algn="l"/>
              </a:tabLst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Kroenke, Auer, 2016,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Database Processing 	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fundamentals,Design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and Implementation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Pearson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endParaRPr lang="id-ID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5950-A2BD-4D12-94F1-3D2E8641A8D3}" type="slidenum">
              <a:rPr lang="en-US"/>
              <a:pPr/>
              <a:t>3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Instruksional Khusus (TIK)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4530725"/>
          </a:xfrm>
        </p:spPr>
        <p:txBody>
          <a:bodyPr/>
          <a:lstStyle/>
          <a:p>
            <a:pPr algn="just"/>
            <a:r>
              <a:rPr lang="id-ID" sz="2400"/>
              <a:t>Tujuan perkuliahan ini agar </a:t>
            </a:r>
            <a:r>
              <a:rPr lang="en-US" sz="2400"/>
              <a:t>Mahasiswa dapat men-jelaskan </a:t>
            </a:r>
            <a:r>
              <a:rPr lang="en-GB"/>
              <a:t>tahap–tahapan normalisasi</a:t>
            </a:r>
          </a:p>
          <a:p>
            <a:pPr algn="just"/>
            <a:r>
              <a:rPr lang="en-GB"/>
              <a:t>Mahasiswa dapat merancang basis data melalui tahapan normalisasi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CBDB4-120F-458A-941E-8069CB30EAB0}" type="slidenum">
              <a:rPr lang="en-US"/>
              <a:pPr/>
              <a:t>4</a:t>
            </a:fld>
            <a:endParaRPr lang="en-US"/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362499" name="Rectangle 3"/>
          <p:cNvSpPr>
            <a:spLocks noChangeArrowheads="1"/>
          </p:cNvSpPr>
          <p:nvPr/>
        </p:nvSpPr>
        <p:spPr bwMode="auto">
          <a:xfrm>
            <a:off x="609600" y="16002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None/>
            </a:pPr>
            <a:r>
              <a:rPr lang="en-US" sz="2600" b="1">
                <a:latin typeface="Arial" charset="0"/>
              </a:rPr>
              <a:t>Konsep Dasar Normalisasi</a:t>
            </a:r>
            <a:r>
              <a:rPr lang="en-US" sz="2400">
                <a:latin typeface="Arial" charset="0"/>
              </a:rPr>
              <a:t> 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40000"/>
              </a:spcBef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>
                <a:latin typeface="Arial" charset="0"/>
              </a:rPr>
              <a:t>Proses Normalisasi merupakan proses pengelompokan data elemen menjadi tabel-tabel yang menunjukkan entitas dan relasinya.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40000"/>
              </a:spcBef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>
                <a:latin typeface="Arial" charset="0"/>
              </a:rPr>
              <a:t>Anomali adalah proses pada basis data yang memberikan efek samping yang tidak diharapkan (misalnya Inkonsistensi data karena adanya redudansi). 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40000"/>
              </a:spcBef>
              <a:buClr>
                <a:srgbClr val="0000CC"/>
              </a:buClr>
              <a:buSzPct val="80000"/>
              <a:buFont typeface="Webdings" pitchFamily="18" charset="2"/>
              <a:buChar char="¿"/>
            </a:pPr>
            <a:r>
              <a:rPr lang="en-US" sz="2200">
                <a:latin typeface="Arial" charset="0"/>
              </a:rPr>
              <a:t>Ada 3 macam anomali pada suatu database:</a:t>
            </a:r>
          </a:p>
          <a:p>
            <a:pPr marL="660400" lvl="1" indent="-296863" algn="just" eaLnBrk="1" hangingPunct="1">
              <a:lnSpc>
                <a:spcPct val="70000"/>
              </a:lnSpc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Anomali penyisipan data (insert)</a:t>
            </a:r>
          </a:p>
          <a:p>
            <a:pPr marL="660400" lvl="1" indent="-296863" algn="just" eaLnBrk="1" hangingPunct="1">
              <a:lnSpc>
                <a:spcPct val="70000"/>
              </a:lnSpc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Anomali pengubahan data (update)</a:t>
            </a:r>
          </a:p>
          <a:p>
            <a:pPr marL="660400" lvl="1" indent="-296863" algn="just" eaLnBrk="1" hangingPunct="1">
              <a:lnSpc>
                <a:spcPct val="70000"/>
              </a:lnSpc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Anomali penghapusan data (delete)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2AFEB-68E7-49D1-AB67-ADEE57693E2D}" type="slidenum">
              <a:rPr lang="en-US"/>
              <a:pPr/>
              <a:t>5</a:t>
            </a:fld>
            <a:endParaRPr lang="en-US"/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algn="just"/>
            <a:r>
              <a:rPr lang="en-US"/>
              <a:t>Bila ada anomali maka relasi mungkin perlu dipecah menjadi beberapa tabel lagi agar diperoleh database yang optimal.</a:t>
            </a:r>
          </a:p>
          <a:p>
            <a:pPr algn="just"/>
            <a:r>
              <a:rPr lang="en-US" b="1"/>
              <a:t>Depedensi (Ketergantungan)</a:t>
            </a:r>
          </a:p>
          <a:p>
            <a:pPr marL="660400" lvl="1" indent="-315913" algn="just"/>
            <a:r>
              <a:rPr lang="en-US" sz="2200"/>
              <a:t>Depedensi merupakan konsep yang mendasari  norma-lisasi. Depedensi menjelaskan nilai suatu atribut yang menentukan nilai atribut lainnya. Jenis depedensi antara lain:</a:t>
            </a:r>
          </a:p>
          <a:p>
            <a:pPr marL="1027113" lvl="2" indent="-365125" algn="just">
              <a:lnSpc>
                <a:spcPct val="80000"/>
              </a:lnSpc>
              <a:spcAft>
                <a:spcPct val="20000"/>
              </a:spcAft>
              <a:buSzTx/>
              <a:buFont typeface="Symbol" pitchFamily="18" charset="2"/>
              <a:buChar char="·"/>
            </a:pPr>
            <a:r>
              <a:rPr lang="en-US" sz="2200"/>
              <a:t>Depedensi Fungsional</a:t>
            </a:r>
          </a:p>
          <a:p>
            <a:pPr marL="1027113" lvl="2" indent="-365125" algn="just">
              <a:lnSpc>
                <a:spcPct val="80000"/>
              </a:lnSpc>
              <a:spcAft>
                <a:spcPct val="20000"/>
              </a:spcAft>
              <a:buSzTx/>
              <a:buFont typeface="Symbol" pitchFamily="18" charset="2"/>
              <a:buChar char="·"/>
            </a:pPr>
            <a:r>
              <a:rPr lang="en-US" sz="2200"/>
              <a:t>Depedensi Transitif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682F-2C53-465E-B530-1F7B4920EC8B}" type="slidenum">
              <a:rPr lang="en-US"/>
              <a:pPr/>
              <a:t>6</a:t>
            </a:fld>
            <a:endParaRPr lang="en-US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algn="just"/>
            <a:r>
              <a:rPr lang="en-US" b="1"/>
              <a:t>Depedensi Fungsional</a:t>
            </a:r>
          </a:p>
          <a:p>
            <a:pPr marL="660400" lvl="1" indent="-315913" algn="just">
              <a:spcAft>
                <a:spcPct val="20000"/>
              </a:spcAft>
            </a:pPr>
            <a:r>
              <a:rPr lang="en-US" sz="2200"/>
              <a:t>Definisi: Suatu atribut Y mempunyai depedensi fung-sional terhadap atribut X jika dan hanya jika setiap nilai nilai X berhubungan dengan sebuah nilai Y.</a:t>
            </a:r>
          </a:p>
          <a:p>
            <a:pPr marL="660400" lvl="1" indent="-315913" algn="just">
              <a:spcAft>
                <a:spcPct val="20000"/>
              </a:spcAft>
              <a:buFont typeface="Symbol" pitchFamily="18" charset="2"/>
              <a:buNone/>
            </a:pPr>
            <a:r>
              <a:rPr lang="en-US" sz="2200"/>
              <a:t>     X </a:t>
            </a:r>
            <a:r>
              <a:rPr lang="en-US" sz="2200">
                <a:sym typeface="Symbol" pitchFamily="18" charset="2"/>
              </a:rPr>
              <a:t> Y</a:t>
            </a:r>
          </a:p>
          <a:p>
            <a:pPr algn="just"/>
            <a:r>
              <a:rPr lang="en-US" b="1"/>
              <a:t>Depedensi Transitif</a:t>
            </a:r>
          </a:p>
          <a:p>
            <a:pPr marL="660400" lvl="1" indent="-315913" algn="just">
              <a:spcAft>
                <a:spcPct val="20000"/>
              </a:spcAft>
            </a:pPr>
            <a:r>
              <a:rPr lang="en-US" sz="2200"/>
              <a:t>Definisi: Atribut Z mempunyai depedensi transitif terha-dap X bila:</a:t>
            </a:r>
          </a:p>
          <a:p>
            <a:pPr marL="912813" lvl="2" indent="-250825" algn="just">
              <a:spcBef>
                <a:spcPct val="10000"/>
              </a:spcBef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 sz="2200"/>
              <a:t>Y memiliki depedensi fungsional terhadap X</a:t>
            </a:r>
          </a:p>
          <a:p>
            <a:pPr marL="912813" lvl="2" indent="-250825" algn="just">
              <a:spcBef>
                <a:spcPct val="10000"/>
              </a:spcBef>
              <a:spcAft>
                <a:spcPct val="10000"/>
              </a:spcAft>
              <a:buSzTx/>
              <a:buFont typeface="Symbol" pitchFamily="18" charset="2"/>
              <a:buChar char="·"/>
            </a:pPr>
            <a:r>
              <a:rPr lang="en-US" sz="2200"/>
              <a:t>Z memiliki depedensi fungsional terhadap 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EB74-63FB-48B3-A752-B82AE1025A4B}" type="slidenum">
              <a:rPr lang="en-US"/>
              <a:pPr/>
              <a:t>7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Normalisasi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696200" cy="4530725"/>
          </a:xfrm>
        </p:spPr>
        <p:txBody>
          <a:bodyPr/>
          <a:lstStyle/>
          <a:p>
            <a:pPr algn="just">
              <a:buFont typeface="Webdings" pitchFamily="18" charset="2"/>
              <a:buNone/>
            </a:pPr>
            <a:r>
              <a:rPr lang="en-US" sz="2400" b="1"/>
              <a:t>Proses Normalisasi</a:t>
            </a:r>
          </a:p>
          <a:p>
            <a:pPr algn="just"/>
            <a:r>
              <a:rPr lang="en-US" sz="2000" b="1"/>
              <a:t>Bentuk Tidak Normal (</a:t>
            </a:r>
            <a:r>
              <a:rPr lang="en-US" sz="2000" b="1" i="1"/>
              <a:t>Unnormalized Form</a:t>
            </a:r>
            <a:r>
              <a:rPr lang="en-US" sz="2000" b="1"/>
              <a:t>)</a:t>
            </a:r>
          </a:p>
          <a:p>
            <a:pPr marL="660400" lvl="1" indent="-315913" algn="just">
              <a:spcAft>
                <a:spcPct val="20000"/>
              </a:spcAft>
            </a:pPr>
            <a:r>
              <a:rPr lang="en-US"/>
              <a:t>Bentuk ini merupakan kumpulan data yang direkam, tidak ada keharusan mengikuti suatu format tertentu, bisa tidak lengkap atau terduplikasi. Data dikumpulkan apa adanya sesuai dengan kedatangannya.</a:t>
            </a:r>
          </a:p>
          <a:p>
            <a:pPr algn="just">
              <a:spcBef>
                <a:spcPct val="10000"/>
              </a:spcBef>
              <a:spcAft>
                <a:spcPct val="20000"/>
              </a:spcAft>
            </a:pPr>
            <a:r>
              <a:rPr lang="en-US" b="1"/>
              <a:t>Bentuk-bentuk Normalisasi</a:t>
            </a:r>
          </a:p>
          <a:p>
            <a:pPr marL="660400" lvl="1" indent="-315913" algn="just">
              <a:lnSpc>
                <a:spcPct val="85000"/>
              </a:lnSpc>
              <a:spcBef>
                <a:spcPct val="10000"/>
              </a:spcBef>
            </a:pPr>
            <a:r>
              <a:rPr lang="en-US"/>
              <a:t>Bentuk Normal Pertama (1NF)</a:t>
            </a:r>
          </a:p>
          <a:p>
            <a:pPr marL="660400" lvl="1" indent="-315913" algn="just">
              <a:lnSpc>
                <a:spcPct val="85000"/>
              </a:lnSpc>
              <a:spcBef>
                <a:spcPct val="10000"/>
              </a:spcBef>
            </a:pPr>
            <a:r>
              <a:rPr lang="en-US"/>
              <a:t>Bentuk Normal Kedua (2NF)</a:t>
            </a:r>
          </a:p>
          <a:p>
            <a:pPr marL="660400" lvl="1" indent="-315913" algn="just">
              <a:lnSpc>
                <a:spcPct val="85000"/>
              </a:lnSpc>
              <a:spcBef>
                <a:spcPct val="10000"/>
              </a:spcBef>
            </a:pPr>
            <a:r>
              <a:rPr lang="en-US"/>
              <a:t>Bentuk Normal Ketiga (3NF)</a:t>
            </a:r>
          </a:p>
          <a:p>
            <a:pPr marL="660400" lvl="1" indent="-315913" algn="just">
              <a:lnSpc>
                <a:spcPct val="85000"/>
              </a:lnSpc>
              <a:spcBef>
                <a:spcPct val="10000"/>
              </a:spcBef>
            </a:pPr>
            <a:r>
              <a:rPr lang="en-US"/>
              <a:t>Bentuk Normal Boyce-Codd (BCNF)</a:t>
            </a:r>
          </a:p>
          <a:p>
            <a:pPr marL="660400" lvl="1" indent="-315913" algn="just">
              <a:lnSpc>
                <a:spcPct val="85000"/>
              </a:lnSpc>
              <a:spcBef>
                <a:spcPct val="10000"/>
              </a:spcBef>
            </a:pPr>
            <a:r>
              <a:rPr lang="en-US"/>
              <a:t>Bentuk Normal Keempat (4NF)</a:t>
            </a:r>
          </a:p>
          <a:p>
            <a:pPr marL="660400" lvl="1" indent="-315913" algn="just">
              <a:lnSpc>
                <a:spcPct val="85000"/>
              </a:lnSpc>
              <a:spcBef>
                <a:spcPct val="10000"/>
              </a:spcBef>
            </a:pPr>
            <a:r>
              <a:rPr lang="en-US"/>
              <a:t>Bentuk Normal Keempat (5NF)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3" name="Rectangle 3"/>
          <p:cNvSpPr>
            <a:spLocks noChangeArrowheads="1"/>
          </p:cNvSpPr>
          <p:nvPr/>
        </p:nvSpPr>
        <p:spPr bwMode="auto">
          <a:xfrm>
            <a:off x="609600" y="16002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None/>
            </a:pPr>
            <a:endParaRPr lang="en-US" sz="2400">
              <a:latin typeface="Arial" charset="0"/>
            </a:endParaRPr>
          </a:p>
        </p:txBody>
      </p:sp>
      <p:sp>
        <p:nvSpPr>
          <p:cNvPr id="389604" name="Rectangle 484"/>
          <p:cNvSpPr>
            <a:spLocks noChangeArrowheads="1"/>
          </p:cNvSpPr>
          <p:nvPr/>
        </p:nvSpPr>
        <p:spPr bwMode="auto">
          <a:xfrm>
            <a:off x="457200" y="1295400"/>
            <a:ext cx="815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605" name="Rectangle 485"/>
          <p:cNvSpPr>
            <a:spLocks noChangeArrowheads="1"/>
          </p:cNvSpPr>
          <p:nvPr/>
        </p:nvSpPr>
        <p:spPr bwMode="auto">
          <a:xfrm>
            <a:off x="7467600" y="0"/>
            <a:ext cx="1676400" cy="175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89951" name="Group 831"/>
          <p:cNvGraphicFramePr>
            <a:graphicFrameLocks noGrp="1"/>
          </p:cNvGraphicFramePr>
          <p:nvPr/>
        </p:nvGraphicFramePr>
        <p:xfrm>
          <a:off x="914400" y="1104900"/>
          <a:ext cx="7620000" cy="5394008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No.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Proyek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Nama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Proyek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NRP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Nama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Pegawai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Keahlian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Upah/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Hari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Jumlah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Hari Kerja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Jumlah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Penerimaan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Train A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Sambudi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Mandor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1,250,000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107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Tantowi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Tkg. Las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960,000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Subardi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Tkg. Las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1,000,000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Ferry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Tkg. Listrik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800,000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Triyadi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Buruh kasar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525,000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Wagino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Buruh kasar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600,000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Sub Total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5,135,000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Train 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Surono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Mandor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1,250,000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Reynaldi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Tkg. Las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880,000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109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Rachmat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Tkg. Las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1,000,000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Syamsul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Tkg. Listrik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880,000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Ngadiyo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Buruh kasar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625,000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Tugino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Buruh kasar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625,000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Wawan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Buruh kasar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625,000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Sub Total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Total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ebdings" pitchFamily="18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5,885,000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11,020,000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89943" name="Rectangle 823"/>
          <p:cNvSpPr>
            <a:spLocks noChangeArrowheads="1"/>
          </p:cNvSpPr>
          <p:nvPr/>
        </p:nvSpPr>
        <p:spPr bwMode="auto">
          <a:xfrm>
            <a:off x="1925638" y="239713"/>
            <a:ext cx="4689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Aft>
                <a:spcPct val="10000"/>
              </a:spcAft>
            </a:pPr>
            <a:r>
              <a:rPr lang="en-US" sz="1300" b="1"/>
              <a:t>(Contoh Form Laporan)</a:t>
            </a:r>
            <a:endParaRPr lang="en-US" sz="1300"/>
          </a:p>
          <a:p>
            <a:pPr algn="ctr"/>
            <a:r>
              <a:rPr lang="en-US" sz="1300" b="1"/>
              <a:t>REKAP PEMBAYARAN UPAH PEKERJA - MEI 2002</a:t>
            </a:r>
            <a:endParaRPr lang="en-US" sz="1300"/>
          </a:p>
          <a:p>
            <a:pPr algn="ctr"/>
            <a:r>
              <a:rPr lang="en-US" sz="1300" b="1"/>
              <a:t>CV. PANCA BHAKTI CILACAP (DALAM RP)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6" name="Rectangle 4"/>
          <p:cNvSpPr>
            <a:spLocks noChangeArrowheads="1"/>
          </p:cNvSpPr>
          <p:nvPr/>
        </p:nvSpPr>
        <p:spPr bwMode="auto">
          <a:xfrm>
            <a:off x="7467600" y="0"/>
            <a:ext cx="1676400" cy="175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7314" name="Rectangle 2"/>
          <p:cNvSpPr>
            <a:spLocks noChangeArrowheads="1"/>
          </p:cNvSpPr>
          <p:nvPr/>
        </p:nvSpPr>
        <p:spPr bwMode="auto">
          <a:xfrm>
            <a:off x="609600" y="16764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None/>
            </a:pPr>
            <a:endParaRPr lang="en-US" sz="2400">
              <a:latin typeface="Arial" charset="0"/>
            </a:endParaRPr>
          </a:p>
        </p:txBody>
      </p:sp>
      <p:sp>
        <p:nvSpPr>
          <p:cNvPr id="397315" name="Rectangle 3"/>
          <p:cNvSpPr>
            <a:spLocks noChangeArrowheads="1"/>
          </p:cNvSpPr>
          <p:nvPr/>
        </p:nvSpPr>
        <p:spPr bwMode="auto">
          <a:xfrm>
            <a:off x="457200" y="1371600"/>
            <a:ext cx="815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97464" name="Picture 1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90600"/>
            <a:ext cx="8229600" cy="4038600"/>
          </a:xfrm>
          <a:prstGeom prst="rect">
            <a:avLst/>
          </a:prstGeom>
          <a:noFill/>
        </p:spPr>
      </p:pic>
      <p:sp>
        <p:nvSpPr>
          <p:cNvPr id="397465" name="Rectangle 153"/>
          <p:cNvSpPr>
            <a:spLocks noChangeArrowheads="1"/>
          </p:cNvSpPr>
          <p:nvPr/>
        </p:nvSpPr>
        <p:spPr bwMode="auto">
          <a:xfrm>
            <a:off x="596900" y="990600"/>
            <a:ext cx="8229600" cy="403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7454" name="Rectangle 142"/>
          <p:cNvSpPr>
            <a:spLocks noChangeArrowheads="1"/>
          </p:cNvSpPr>
          <p:nvPr/>
        </p:nvSpPr>
        <p:spPr bwMode="auto">
          <a:xfrm>
            <a:off x="2900363" y="273050"/>
            <a:ext cx="2967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/>
              <a:t>Bentuk Tidak Normal </a:t>
            </a:r>
          </a:p>
          <a:p>
            <a:pPr algn="ctr"/>
            <a:r>
              <a:rPr lang="en-US" b="1"/>
              <a:t>(</a:t>
            </a:r>
            <a:r>
              <a:rPr lang="en-US" b="1" i="1"/>
              <a:t>Unnormalized Form</a:t>
            </a:r>
            <a:r>
              <a:rPr lang="en-US" b="1"/>
              <a:t>)</a:t>
            </a:r>
          </a:p>
        </p:txBody>
      </p:sp>
      <p:sp>
        <p:nvSpPr>
          <p:cNvPr id="397469" name="Text Box 157"/>
          <p:cNvSpPr txBox="1">
            <a:spLocks noChangeArrowheads="1"/>
          </p:cNvSpPr>
          <p:nvPr/>
        </p:nvSpPr>
        <p:spPr bwMode="auto">
          <a:xfrm>
            <a:off x="533400" y="5181600"/>
            <a:ext cx="53340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/>
            <a:r>
              <a:rPr lang="en-US" sz="1600" b="1">
                <a:latin typeface="Arial" charset="0"/>
              </a:rPr>
              <a:t>Konversi ke Normal Pertama (1NF):</a:t>
            </a:r>
          </a:p>
          <a:p>
            <a:pPr marL="228600" indent="-228600">
              <a:buFont typeface="Wingdings" pitchFamily="2" charset="2"/>
              <a:buChar char="w"/>
            </a:pPr>
            <a:r>
              <a:rPr lang="en-US" sz="1600">
                <a:latin typeface="Arial" charset="0"/>
              </a:rPr>
              <a:t>Hilangkan pengulangan group data pada tabel dengan cara mengisikan entri data paling tidak pada kolom primary key.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4082</TotalTime>
  <Words>1025</Words>
  <Application>Microsoft Office PowerPoint</Application>
  <PresentationFormat>On-screen Show (4:3)</PresentationFormat>
  <Paragraphs>257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Garamond</vt:lpstr>
      <vt:lpstr>Symbol</vt:lpstr>
      <vt:lpstr>Times New Roman</vt:lpstr>
      <vt:lpstr>Verdana</vt:lpstr>
      <vt:lpstr>Webdings</vt:lpstr>
      <vt:lpstr>Wingdings</vt:lpstr>
      <vt:lpstr>Level</vt:lpstr>
      <vt:lpstr>Bitmap Image</vt:lpstr>
      <vt:lpstr>Sistem Basis Data  (1240043)</vt:lpstr>
      <vt:lpstr>Deskripsi</vt:lpstr>
      <vt:lpstr>Tujuan Instruksional Khusus (TIK)</vt:lpstr>
      <vt:lpstr>Normalisasi</vt:lpstr>
      <vt:lpstr>Normalisasi</vt:lpstr>
      <vt:lpstr>Normalisasi</vt:lpstr>
      <vt:lpstr>Normalisasi</vt:lpstr>
      <vt:lpstr>PowerPoint Presentation</vt:lpstr>
      <vt:lpstr>PowerPoint Presentation</vt:lpstr>
      <vt:lpstr>Normalisasi</vt:lpstr>
      <vt:lpstr>PowerPoint Presentation</vt:lpstr>
      <vt:lpstr>Normalisasi</vt:lpstr>
      <vt:lpstr>PowerPoint Presentation</vt:lpstr>
      <vt:lpstr>Normalisasi</vt:lpstr>
      <vt:lpstr>PowerPoint Presentation</vt:lpstr>
      <vt:lpstr>Normalisasi</vt:lpstr>
      <vt:lpstr>Normalisasi</vt:lpstr>
      <vt:lpstr>Normalisasi</vt:lpstr>
      <vt:lpstr>Ringkasan</vt:lpstr>
      <vt:lpstr>Soal Latihan</vt:lpstr>
      <vt:lpstr>Referensi</vt:lpstr>
    </vt:vector>
  </TitlesOfParts>
  <Company>FTI - UAJY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Lab Jaringan Komputer</dc:creator>
  <cp:lastModifiedBy>Windows User</cp:lastModifiedBy>
  <cp:revision>104</cp:revision>
  <cp:lastPrinted>2002-09-06T05:14:34Z</cp:lastPrinted>
  <dcterms:created xsi:type="dcterms:W3CDTF">2002-08-30T16:30:15Z</dcterms:created>
  <dcterms:modified xsi:type="dcterms:W3CDTF">2018-08-16T07:05:03Z</dcterms:modified>
</cp:coreProperties>
</file>