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3"/>
    <p:sldId id="257" r:id="rId4"/>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4" r:id="rId20"/>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2" autoAdjust="0"/>
    <p:restoredTop sz="94660"/>
  </p:normalViewPr>
  <p:slideViewPr>
    <p:cSldViewPr snapToGrid="0">
      <p:cViewPr>
        <p:scale>
          <a:sx n="78" d="100"/>
          <a:sy n="78" d="100"/>
        </p:scale>
        <p:origin x="-378" y="-30"/>
      </p:cViewPr>
      <p:guideLst>
        <p:guide orient="horz" pos="2160"/>
        <p:guide pos="3839"/>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481013" y="1279525"/>
            <a:ext cx="6140450" cy="3454400"/>
          </a:xfrm>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effectLst/>
          <a:extLst>
            <a:ext uri="{91240B29-F687-4F45-9708-019B960494DF}">
              <a14:hiddenLine xmlns:a14="http://schemas.microsoft.com/office/drawing/2010/main" w="9525">
                <a:solidFill>
                  <a:srgbClr val="000000"/>
                </a:solidFill>
                <a:rou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Click to edit Master text styles</a:t>
            </a:r>
            <a:endParaRPr lang="en-US" smtClean="0"/>
          </a:p>
        </p:txBody>
      </p:sp>
      <p:sp>
        <p:nvSpPr>
          <p:cNvPr id="2" name="Date Placeholder 1"/>
          <p:cNvSpPr>
            <a:spLocks noGrp="1"/>
          </p:cNvSpPr>
          <p:nvPr>
            <p:ph type="dt" sz="half" idx="10"/>
          </p:nvPr>
        </p:nvSpPr>
        <p:spPr/>
        <p:txBody>
          <a:bodyPr/>
          <a:lstStyle/>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extLst>
            <a:ext uri="{91240B29-F687-4F45-9708-019B960494DF}">
              <a14:hiddenLine xmlns:a14="http://schemas.microsoft.com/office/drawing/2010/main" w="9525">
                <a:solidFill>
                  <a:srgbClr val="000000"/>
                </a:solidFill>
                <a:rou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extLst>
            <a:ext uri="{91240B29-F687-4F45-9708-019B960494DF}">
              <a14:hiddenLine xmlns:a14="http://schemas.microsoft.com/office/drawing/2010/main" w="9525">
                <a:solidFill>
                  <a:srgbClr val="000000"/>
                </a:solidFill>
                <a:rou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extLst>
            <a:ext uri="{91240B29-F687-4F45-9708-019B960494DF}">
              <a14:hiddenLine xmlns:a14="http://schemas.microsoft.com/office/drawing/2010/main" w="9525">
                <a:solidFill>
                  <a:srgbClr val="000000"/>
                </a:solidFill>
                <a:rou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extLst>
            <a:ext uri="{91240B29-F687-4F45-9708-019B960494DF}">
              <a14:hiddenLine xmlns:a14="http://schemas.microsoft.com/office/drawing/2010/main" w="9525">
                <a:solidFill>
                  <a:srgbClr val="000000"/>
                </a:solidFill>
                <a:rou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Date Placeholder 4"/>
          <p:cNvSpPr>
            <a:spLocks noGrp="1"/>
          </p:cNvSpPr>
          <p:nvPr>
            <p:ph type="dt" sz="half" idx="10"/>
          </p:nvPr>
        </p:nvSpPr>
        <p:spPr/>
        <p:txBody>
          <a:bodyPr/>
          <a:lstStyle/>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extLst>
            <a:ext uri="{91240B29-F687-4F45-9708-019B960494DF}">
              <a14:hiddenLine xmlns:a14="http://schemas.microsoft.com/office/drawing/2010/main" w="9525">
                <a:solidFill>
                  <a:srgbClr val="000000"/>
                </a:solidFill>
                <a:rou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Date Placeholder 6"/>
          <p:cNvSpPr>
            <a:spLocks noGrp="1"/>
          </p:cNvSpPr>
          <p:nvPr>
            <p:ph type="dt" sz="half" idx="10"/>
          </p:nvPr>
        </p:nvSpPr>
        <p:spPr/>
        <p:txBody>
          <a:bodyPr/>
          <a:lstStyle/>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extLst>
            <a:ext uri="{91240B29-F687-4F45-9708-019B960494DF}">
              <a14:hiddenLine xmlns:a14="http://schemas.microsoft.com/office/drawing/2010/main" w="9525">
                <a:solidFill>
                  <a:srgbClr val="000000"/>
                </a:solidFill>
                <a:rou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extLst>
            <a:ext uri="{91240B29-F687-4F45-9708-019B960494DF}">
              <a14:hiddenLine xmlns:a14="http://schemas.microsoft.com/office/drawing/2010/main" w="9525">
                <a:solidFill>
                  <a:srgbClr val="000000"/>
                </a:solidFill>
                <a:rou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561BA9-CDCF-4958-B8AB-66F3BF063E13}"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ln>
          <a:effectLst/>
        </p:spPr>
        <p:txBody>
          <a:bodyPr wrap="square" numCol="1" anchor="t" anchorCtr="0" compatLnSpc="1">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a:xfrm>
            <a:off x="3885810" y="6041362"/>
            <a:ext cx="976879" cy="365125"/>
          </a:xfrm>
        </p:spPr>
        <p:txBody>
          <a:bodyPr/>
          <a:lstStyle/>
          <a:p>
            <a:fld id="{FDE934FF-F4E1-47C5-9CA5-30A81DDE2BE4}" type="datetimeFigureOut">
              <a:rPr lang="en-US" smtClean="0"/>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B3561BA9-CDCF-4958-B8AB-66F3BF063E13}"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FDE934FF-F4E1-47C5-9CA5-30A81DDE2BE4}" type="datetimeFigureOut">
              <a:rPr lang="en-US" smtClean="0"/>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B3561BA9-CDCF-4958-B8AB-66F3BF063E13}" type="slidenum">
              <a:rPr lang="en-US" smtClean="0"/>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3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799715"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199765"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599815"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www.pajak.go.i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w="12700" cmpd="sng">
            <a:solidFill>
              <a:schemeClr val="accent1">
                <a:shade val="50000"/>
              </a:schemeClr>
            </a:solidFill>
            <a:prstDash val="solid"/>
          </a:ln>
        </p:spPr>
        <p:txBody>
          <a:bodyPr>
            <a:normAutofit fontScale="90000"/>
          </a:bodyPr>
          <a:lstStyle/>
          <a:p>
            <a:r>
              <a:rPr lang="en-US"/>
              <a:t>KETENTUAN UMUM &amp; TATA CARA PERPAJAKAN</a:t>
            </a:r>
            <a:endParaRPr lang="en-US"/>
          </a:p>
        </p:txBody>
      </p:sp>
      <p:sp>
        <p:nvSpPr>
          <p:cNvPr id="5" name="Content Placeholder 4"/>
          <p:cNvSpPr>
            <a:spLocks noGrp="1"/>
          </p:cNvSpPr>
          <p:nvPr>
            <p:ph idx="1"/>
          </p:nvPr>
        </p:nvSpPr>
        <p:spPr>
          <a:ln w="12700" cmpd="sng">
            <a:solidFill>
              <a:schemeClr val="accent1">
                <a:shade val="50000"/>
              </a:schemeClr>
            </a:solidFill>
            <a:prstDash val="solid"/>
          </a:ln>
        </p:spPr>
        <p:txBody>
          <a:bodyPr/>
          <a:lstStyle/>
          <a:p>
            <a:pPr marL="0" indent="0">
              <a:buNone/>
            </a:pPr>
            <a:r>
              <a:rPr lang="en-US" sz="2800"/>
              <a:t>Kelompok 2 :</a:t>
            </a:r>
            <a:endParaRPr lang="en-US" sz="2800"/>
          </a:p>
          <a:p>
            <a:pPr marL="0" indent="0">
              <a:buNone/>
            </a:pPr>
            <a:endParaRPr lang="en-US" sz="2800"/>
          </a:p>
          <a:p>
            <a:pPr marL="514350" indent="-514350">
              <a:buAutoNum type="arabicPeriod"/>
            </a:pPr>
            <a:r>
              <a:rPr lang="en-US" sz="2800"/>
              <a:t>Frisca Sandria P (142150045)</a:t>
            </a:r>
            <a:endParaRPr lang="en-US" sz="2800"/>
          </a:p>
          <a:p>
            <a:pPr marL="514350" indent="-514350">
              <a:buAutoNum type="arabicPeriod"/>
            </a:pPr>
            <a:r>
              <a:rPr lang="en-US" sz="2800"/>
              <a:t>Pradipta Nur I (142150054)</a:t>
            </a:r>
            <a:endParaRPr lang="en-US" sz="2800"/>
          </a:p>
          <a:p>
            <a:pPr marL="514350" indent="-514350">
              <a:buAutoNum type="arabicPeriod"/>
            </a:pPr>
            <a:r>
              <a:rPr lang="en-US" sz="2800"/>
              <a:t>Ahmad Iqbal B (142150058)</a:t>
            </a:r>
            <a:endParaRPr lang="en-US" sz="28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cmpd="sng">
            <a:solidFill>
              <a:schemeClr val="accent1">
                <a:shade val="50000"/>
              </a:schemeClr>
            </a:solidFill>
            <a:prstDash val="solid"/>
          </a:ln>
        </p:spPr>
        <p:txBody>
          <a:bodyPr>
            <a:normAutofit fontScale="90000"/>
          </a:bodyPr>
          <a:lstStyle/>
          <a:p>
            <a:pPr algn="ctr"/>
            <a:r>
              <a:rPr lang="en-US" dirty="0" err="1"/>
              <a:t>Pembayaran</a:t>
            </a:r>
            <a:r>
              <a:rPr lang="en-US" dirty="0"/>
              <a:t>, </a:t>
            </a:r>
            <a:r>
              <a:rPr lang="en-US" dirty="0" err="1"/>
              <a:t>Pemotongan</a:t>
            </a:r>
            <a:r>
              <a:rPr lang="en-US" dirty="0"/>
              <a:t>/</a:t>
            </a:r>
            <a:r>
              <a:rPr lang="en-US" dirty="0" err="1"/>
              <a:t>Pemungutan</a:t>
            </a:r>
            <a:r>
              <a:rPr lang="en-US" dirty="0"/>
              <a:t>, </a:t>
            </a:r>
            <a:r>
              <a:rPr lang="en-US" dirty="0" err="1"/>
              <a:t>dan</a:t>
            </a:r>
            <a:r>
              <a:rPr lang="en-US" dirty="0"/>
              <a:t> </a:t>
            </a:r>
            <a:r>
              <a:rPr lang="en-US" dirty="0" err="1"/>
              <a:t>Pelaporan</a:t>
            </a:r>
            <a:endParaRPr lang="en-US" dirty="0"/>
          </a:p>
        </p:txBody>
      </p:sp>
      <p:sp>
        <p:nvSpPr>
          <p:cNvPr id="3" name="Content Placeholder 2"/>
          <p:cNvSpPr>
            <a:spLocks noGrp="1"/>
          </p:cNvSpPr>
          <p:nvPr>
            <p:ph idx="1"/>
          </p:nvPr>
        </p:nvSpPr>
        <p:spPr>
          <a:ln w="28575" cmpd="sng">
            <a:solidFill>
              <a:schemeClr val="accent1">
                <a:shade val="50000"/>
              </a:schemeClr>
            </a:solidFill>
            <a:prstDash val="solid"/>
          </a:ln>
        </p:spPr>
        <p:txBody>
          <a:bodyPr/>
          <a:lstStyle/>
          <a:p>
            <a:r>
              <a:rPr lang="en-US" sz="3200"/>
              <a:t>Cara Pembayaran Pajak</a:t>
            </a:r>
            <a:endParaRPr lang="en-US" sz="3200"/>
          </a:p>
          <a:p>
            <a:r>
              <a:rPr lang="en-US" sz="3200"/>
              <a:t>Tempat sarana Pembayaran Pajak</a:t>
            </a:r>
            <a:endParaRPr lang="en-US" sz="3200"/>
          </a:p>
          <a:p>
            <a:r>
              <a:rPr lang="en-US" sz="3200"/>
              <a:t>Surat Setoran Pajak (SSP)</a:t>
            </a:r>
            <a:endParaRPr lang="en-US" sz="3200"/>
          </a:p>
          <a:p>
            <a:r>
              <a:rPr lang="en-US" sz="3200"/>
              <a:t>Pemotongan/Pemungutan</a:t>
            </a:r>
            <a:endParaRPr lang="en-US" sz="3200"/>
          </a:p>
          <a:p>
            <a:r>
              <a:rPr lang="en-US" sz="3200"/>
              <a:t>Pelaporan</a:t>
            </a:r>
            <a:endParaRPr lang="en-US" sz="32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PELAPORAN</a:t>
            </a:r>
            <a:endParaRPr lang="en-US" dirty="0"/>
          </a:p>
        </p:txBody>
      </p:sp>
      <p:sp>
        <p:nvSpPr>
          <p:cNvPr id="3" name="Content Placeholder 2"/>
          <p:cNvSpPr>
            <a:spLocks noGrp="1"/>
          </p:cNvSpPr>
          <p:nvPr>
            <p:ph idx="1"/>
          </p:nvPr>
        </p:nvSpPr>
        <p:spPr>
          <a:xfrm>
            <a:off x="818515" y="2222500"/>
            <a:ext cx="10554335" cy="4197985"/>
          </a:xfrm>
        </p:spPr>
        <p:txBody>
          <a:bodyPr>
            <a:normAutofit fontScale="70000"/>
          </a:bodyPr>
          <a:lstStyle/>
          <a:p>
            <a:r>
              <a:rPr lang="en-US" sz="3200" dirty="0" err="1"/>
              <a:t>Fungsi</a:t>
            </a:r>
            <a:r>
              <a:rPr lang="en-US" sz="3200" dirty="0"/>
              <a:t> SPT </a:t>
            </a:r>
            <a:r>
              <a:rPr lang="en-US" sz="3200" dirty="0" err="1"/>
              <a:t>bagi</a:t>
            </a:r>
            <a:r>
              <a:rPr lang="en-US" sz="3200" dirty="0"/>
              <a:t> </a:t>
            </a:r>
            <a:r>
              <a:rPr lang="en-US" sz="3200" dirty="0" err="1"/>
              <a:t>wajib</a:t>
            </a:r>
            <a:r>
              <a:rPr lang="en-US" sz="3200" dirty="0"/>
              <a:t> </a:t>
            </a:r>
            <a:r>
              <a:rPr lang="en-US" sz="3200" dirty="0" err="1"/>
              <a:t>pajak</a:t>
            </a:r>
            <a:r>
              <a:rPr lang="en-US" sz="3200" dirty="0"/>
              <a:t> </a:t>
            </a:r>
            <a:r>
              <a:rPr lang="en-US" sz="3200" dirty="0" err="1"/>
              <a:t>penghasilan</a:t>
            </a:r>
            <a:r>
              <a:rPr lang="en-US" sz="3200" dirty="0"/>
              <a:t> </a:t>
            </a:r>
            <a:r>
              <a:rPr lang="en-US" sz="3200" dirty="0" err="1"/>
              <a:t>adalah</a:t>
            </a:r>
            <a:r>
              <a:rPr lang="en-US" sz="3200" dirty="0"/>
              <a:t> </a:t>
            </a:r>
            <a:r>
              <a:rPr lang="en-US" sz="3200" dirty="0" err="1"/>
              <a:t>sebagai</a:t>
            </a:r>
            <a:r>
              <a:rPr lang="en-US" sz="3200" dirty="0"/>
              <a:t> </a:t>
            </a:r>
            <a:r>
              <a:rPr lang="en-US" sz="3200" dirty="0" err="1"/>
              <a:t>sarana</a:t>
            </a:r>
            <a:r>
              <a:rPr lang="en-US" sz="3200" dirty="0"/>
              <a:t> </a:t>
            </a:r>
            <a:r>
              <a:rPr lang="en-US" sz="3200" dirty="0" err="1"/>
              <a:t>untuk</a:t>
            </a:r>
            <a:r>
              <a:rPr lang="en-US" sz="3200" dirty="0"/>
              <a:t> </a:t>
            </a:r>
            <a:r>
              <a:rPr lang="en-US" sz="3200" dirty="0" err="1"/>
              <a:t>melaporkan</a:t>
            </a:r>
            <a:r>
              <a:rPr lang="en-US" sz="3200" dirty="0"/>
              <a:t> </a:t>
            </a:r>
            <a:r>
              <a:rPr lang="en-US" sz="3200" dirty="0" err="1"/>
              <a:t>dan</a:t>
            </a:r>
            <a:r>
              <a:rPr lang="en-US" sz="3200" dirty="0"/>
              <a:t> </a:t>
            </a:r>
            <a:r>
              <a:rPr lang="en-US" sz="3200" dirty="0" err="1"/>
              <a:t>mempertanggungjawabkan</a:t>
            </a:r>
            <a:r>
              <a:rPr lang="en-US" sz="3200" dirty="0"/>
              <a:t> </a:t>
            </a:r>
            <a:r>
              <a:rPr lang="en-US" sz="3200" dirty="0" err="1"/>
              <a:t>penghitungan</a:t>
            </a:r>
            <a:r>
              <a:rPr lang="en-US" sz="3200" dirty="0"/>
              <a:t> </a:t>
            </a:r>
            <a:r>
              <a:rPr lang="en-US" sz="3200" dirty="0" err="1"/>
              <a:t>jumlah</a:t>
            </a:r>
            <a:r>
              <a:rPr lang="en-US" sz="3200" dirty="0"/>
              <a:t> </a:t>
            </a:r>
            <a:r>
              <a:rPr lang="en-US" sz="3200" dirty="0" err="1"/>
              <a:t>pajak</a:t>
            </a:r>
            <a:r>
              <a:rPr lang="en-US" sz="3200" dirty="0"/>
              <a:t> yang </a:t>
            </a:r>
            <a:r>
              <a:rPr lang="en-US" sz="3200" dirty="0" err="1"/>
              <a:t>sebenarnya</a:t>
            </a:r>
            <a:r>
              <a:rPr lang="en-US" sz="3200" dirty="0"/>
              <a:t> </a:t>
            </a:r>
            <a:r>
              <a:rPr lang="en-US" sz="3200" dirty="0" err="1"/>
              <a:t>terutang</a:t>
            </a:r>
            <a:r>
              <a:rPr lang="en-US" sz="3200" dirty="0"/>
              <a:t> </a:t>
            </a:r>
            <a:r>
              <a:rPr lang="en-US" sz="3200" dirty="0" err="1"/>
              <a:t>untuk</a:t>
            </a:r>
            <a:r>
              <a:rPr lang="en-US" sz="3200" dirty="0"/>
              <a:t> </a:t>
            </a:r>
            <a:r>
              <a:rPr lang="en-US" sz="3200" dirty="0" err="1"/>
              <a:t>melaporkan</a:t>
            </a:r>
            <a:r>
              <a:rPr lang="en-US" sz="3200" dirty="0"/>
              <a:t>:</a:t>
            </a:r>
            <a:endParaRPr lang="en-US" sz="3200" dirty="0"/>
          </a:p>
          <a:p>
            <a:pPr>
              <a:buFontTx/>
              <a:buChar char="-"/>
            </a:pPr>
            <a:r>
              <a:rPr lang="en-US" sz="3200" dirty="0" err="1"/>
              <a:t>Pembayaran</a:t>
            </a:r>
            <a:r>
              <a:rPr lang="en-US" sz="3200" dirty="0"/>
              <a:t> </a:t>
            </a:r>
            <a:r>
              <a:rPr lang="en-US" sz="3200" dirty="0" err="1"/>
              <a:t>atau</a:t>
            </a:r>
            <a:r>
              <a:rPr lang="en-US" sz="3200" dirty="0"/>
              <a:t> </a:t>
            </a:r>
            <a:r>
              <a:rPr lang="en-US" sz="3200" dirty="0" err="1"/>
              <a:t>pelunasan</a:t>
            </a:r>
            <a:r>
              <a:rPr lang="en-US" sz="3200" dirty="0"/>
              <a:t> </a:t>
            </a:r>
            <a:r>
              <a:rPr lang="en-US" sz="3200" dirty="0" err="1"/>
              <a:t>pajak</a:t>
            </a:r>
            <a:r>
              <a:rPr lang="en-US" sz="3200" dirty="0"/>
              <a:t> </a:t>
            </a:r>
            <a:endParaRPr lang="en-US" sz="3200" dirty="0"/>
          </a:p>
          <a:p>
            <a:pPr>
              <a:buFontTx/>
              <a:buChar char="-"/>
            </a:pPr>
            <a:r>
              <a:rPr lang="en-US" sz="3200" dirty="0" err="1"/>
              <a:t>Penghasilan</a:t>
            </a:r>
            <a:r>
              <a:rPr lang="en-US" sz="3200" dirty="0"/>
              <a:t> yang </a:t>
            </a:r>
            <a:r>
              <a:rPr lang="en-US" sz="3200" dirty="0" err="1"/>
              <a:t>merupakan</a:t>
            </a:r>
            <a:r>
              <a:rPr lang="en-US" sz="3200" dirty="0"/>
              <a:t> </a:t>
            </a:r>
            <a:r>
              <a:rPr lang="en-US" sz="3200" dirty="0" err="1"/>
              <a:t>objek</a:t>
            </a:r>
            <a:r>
              <a:rPr lang="en-US" sz="3200" dirty="0"/>
              <a:t> </a:t>
            </a:r>
            <a:r>
              <a:rPr lang="en-US" sz="3200" dirty="0" err="1"/>
              <a:t>pajak</a:t>
            </a:r>
            <a:r>
              <a:rPr lang="en-US" sz="3200" dirty="0"/>
              <a:t> </a:t>
            </a:r>
            <a:r>
              <a:rPr lang="en-US" sz="3200" dirty="0" err="1"/>
              <a:t>dan</a:t>
            </a:r>
            <a:r>
              <a:rPr lang="en-US" sz="3200" dirty="0"/>
              <a:t> </a:t>
            </a:r>
            <a:r>
              <a:rPr lang="en-US" sz="3200" dirty="0" err="1"/>
              <a:t>bukan</a:t>
            </a:r>
            <a:r>
              <a:rPr lang="en-US" sz="3200" dirty="0"/>
              <a:t> </a:t>
            </a:r>
            <a:r>
              <a:rPr lang="en-US" sz="3200" dirty="0" err="1"/>
              <a:t>objek</a:t>
            </a:r>
            <a:r>
              <a:rPr lang="en-US" sz="3200" dirty="0"/>
              <a:t> </a:t>
            </a:r>
            <a:r>
              <a:rPr lang="en-US" sz="3200" dirty="0" err="1"/>
              <a:t>pajak</a:t>
            </a:r>
            <a:endParaRPr lang="en-US" sz="3200" dirty="0" err="1"/>
          </a:p>
          <a:p>
            <a:pPr>
              <a:buFontTx/>
              <a:buChar char="-"/>
            </a:pPr>
            <a:r>
              <a:rPr lang="en-US" sz="3200" dirty="0" err="1"/>
              <a:t>Harta</a:t>
            </a:r>
            <a:r>
              <a:rPr lang="en-US" sz="3200" dirty="0"/>
              <a:t> </a:t>
            </a:r>
            <a:r>
              <a:rPr lang="en-US" sz="3200" dirty="0" err="1"/>
              <a:t>dan</a:t>
            </a:r>
            <a:r>
              <a:rPr lang="en-US" sz="3200" dirty="0"/>
              <a:t> </a:t>
            </a:r>
            <a:r>
              <a:rPr lang="en-US" sz="3200" dirty="0" err="1"/>
              <a:t>kewajiban</a:t>
            </a:r>
            <a:endParaRPr lang="en-US" sz="3200" dirty="0" err="1"/>
          </a:p>
          <a:p>
            <a:pPr>
              <a:buFontTx/>
              <a:buChar char="-"/>
            </a:pPr>
            <a:r>
              <a:rPr lang="en-US" sz="3200" dirty="0" err="1"/>
              <a:t>Pembayaran</a:t>
            </a:r>
            <a:r>
              <a:rPr lang="en-US" sz="3200" dirty="0"/>
              <a:t> </a:t>
            </a:r>
            <a:r>
              <a:rPr lang="en-US" sz="3200" dirty="0" err="1"/>
              <a:t>dari</a:t>
            </a:r>
            <a:r>
              <a:rPr lang="en-US" sz="3200" dirty="0"/>
              <a:t> </a:t>
            </a:r>
            <a:r>
              <a:rPr lang="en-US" sz="3200" dirty="0" err="1"/>
              <a:t>pemotongan</a:t>
            </a:r>
            <a:r>
              <a:rPr lang="en-US" sz="3200" dirty="0"/>
              <a:t> </a:t>
            </a:r>
            <a:r>
              <a:rPr lang="en-US" sz="3200" dirty="0" err="1"/>
              <a:t>pajak</a:t>
            </a:r>
            <a:r>
              <a:rPr lang="en-US" sz="3200" dirty="0"/>
              <a:t> </a:t>
            </a:r>
            <a:r>
              <a:rPr lang="en-US" sz="3200" dirty="0" err="1"/>
              <a:t>pribadi</a:t>
            </a:r>
            <a:r>
              <a:rPr lang="en-US" sz="3200" dirty="0"/>
              <a:t> </a:t>
            </a:r>
            <a:endParaRPr lang="en-US" sz="3200" dirty="0" smtClean="0"/>
          </a:p>
          <a:p>
            <a:pPr>
              <a:buFontTx/>
              <a:buChar char="-"/>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SURAT PEMBERITAHUAN(SPT) DIBEDAKAN</a:t>
            </a:r>
            <a:endParaRPr lang="en-US" sz="4000" dirty="0"/>
          </a:p>
        </p:txBody>
      </p:sp>
      <p:sp>
        <p:nvSpPr>
          <p:cNvPr id="3" name="Content Placeholder 2"/>
          <p:cNvSpPr>
            <a:spLocks noGrp="1"/>
          </p:cNvSpPr>
          <p:nvPr>
            <p:ph idx="1"/>
          </p:nvPr>
        </p:nvSpPr>
        <p:spPr/>
        <p:txBody>
          <a:bodyPr/>
          <a:lstStyle/>
          <a:p>
            <a:r>
              <a:rPr lang="en-US" sz="3200" dirty="0" smtClean="0"/>
              <a:t>SPT masa</a:t>
            </a:r>
            <a:endParaRPr lang="en-US" sz="3200" dirty="0" smtClean="0"/>
          </a:p>
          <a:p>
            <a:r>
              <a:rPr lang="en-US" sz="3200" dirty="0" smtClean="0"/>
              <a:t>SPT </a:t>
            </a:r>
            <a:r>
              <a:rPr lang="en-US" sz="3200" dirty="0" err="1" smtClean="0"/>
              <a:t>tahunan</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BATAS WAKTU PEMBAYARAN DAN PELAPORAN</a:t>
            </a:r>
            <a:endParaRPr lang="en-US" sz="4000" dirty="0"/>
          </a:p>
        </p:txBody>
      </p:sp>
      <p:graphicFrame>
        <p:nvGraphicFramePr>
          <p:cNvPr id="4" name="Content Placeholder 3"/>
          <p:cNvGraphicFramePr>
            <a:graphicFrameLocks noGrp="1"/>
          </p:cNvGraphicFramePr>
          <p:nvPr>
            <p:ph idx="1"/>
          </p:nvPr>
        </p:nvGraphicFramePr>
        <p:xfrm>
          <a:off x="1473201" y="1731600"/>
          <a:ext cx="8737598" cy="5126400"/>
        </p:xfrm>
        <a:graphic>
          <a:graphicData uri="http://schemas.openxmlformats.org/drawingml/2006/table">
            <a:tbl>
              <a:tblPr/>
              <a:tblGrid>
                <a:gridCol w="551278"/>
                <a:gridCol w="1912644"/>
                <a:gridCol w="3334400"/>
                <a:gridCol w="2939276"/>
              </a:tblGrid>
              <a:tr h="172308">
                <a:tc>
                  <a:txBody>
                    <a:bodyPr/>
                    <a:lstStyle/>
                    <a:p>
                      <a:pPr>
                        <a:spcAft>
                          <a:spcPts val="0"/>
                        </a:spcAft>
                      </a:pPr>
                      <a:r>
                        <a:rPr lang="en-US" sz="1200" b="1" dirty="0">
                          <a:solidFill>
                            <a:srgbClr val="FFFFFF"/>
                          </a:solidFill>
                          <a:effectLst/>
                          <a:latin typeface="Times New Roman" panose="02020603050405020304" pitchFamily="18" charset="0"/>
                        </a:rPr>
                        <a:t>No</a:t>
                      </a:r>
                      <a:endParaRPr lang="en-US" sz="1200" dirty="0">
                        <a:effectLst/>
                      </a:endParaRPr>
                    </a:p>
                  </a:txBody>
                  <a:tcPr marL="41892" marR="41892" marT="0" marB="0">
                    <a:lnL>
                      <a:noFill/>
                    </a:lnL>
                    <a:lnR>
                      <a:noFill/>
                    </a:lnR>
                    <a:lnT>
                      <a:noFill/>
                    </a:lnT>
                    <a:lnB>
                      <a:noFill/>
                    </a:lnB>
                    <a:solidFill>
                      <a:srgbClr val="9E3A38"/>
                    </a:solidFill>
                  </a:tcPr>
                </a:tc>
                <a:tc>
                  <a:txBody>
                    <a:bodyPr/>
                    <a:lstStyle/>
                    <a:p>
                      <a:pPr>
                        <a:spcAft>
                          <a:spcPts val="0"/>
                        </a:spcAft>
                      </a:pPr>
                      <a:r>
                        <a:rPr lang="en-US" sz="1200" b="1" dirty="0" err="1">
                          <a:solidFill>
                            <a:srgbClr val="FFFFFF"/>
                          </a:solidFill>
                          <a:effectLst/>
                          <a:latin typeface="Times New Roman" panose="02020603050405020304" pitchFamily="18" charset="0"/>
                        </a:rPr>
                        <a:t>Jenis</a:t>
                      </a:r>
                      <a:r>
                        <a:rPr lang="en-US" sz="1200" b="1" dirty="0">
                          <a:solidFill>
                            <a:srgbClr val="FFFFFF"/>
                          </a:solidFill>
                          <a:effectLst/>
                          <a:latin typeface="Times New Roman" panose="02020603050405020304" pitchFamily="18" charset="0"/>
                        </a:rPr>
                        <a:t> SPT Masa</a:t>
                      </a:r>
                      <a:endParaRPr lang="en-US" sz="1200" dirty="0">
                        <a:effectLst/>
                      </a:endParaRPr>
                    </a:p>
                  </a:txBody>
                  <a:tcPr marL="41892" marR="41892" marT="0" marB="0">
                    <a:lnL>
                      <a:noFill/>
                    </a:lnL>
                    <a:lnR>
                      <a:noFill/>
                    </a:lnR>
                    <a:lnT>
                      <a:noFill/>
                    </a:lnT>
                    <a:lnB>
                      <a:noFill/>
                    </a:lnB>
                    <a:solidFill>
                      <a:srgbClr val="9E3A38"/>
                    </a:solidFill>
                  </a:tcPr>
                </a:tc>
                <a:tc>
                  <a:txBody>
                    <a:bodyPr/>
                    <a:lstStyle/>
                    <a:p>
                      <a:pPr>
                        <a:spcAft>
                          <a:spcPts val="0"/>
                        </a:spcAft>
                      </a:pPr>
                      <a:r>
                        <a:rPr lang="en-US" sz="1200" b="1" dirty="0">
                          <a:solidFill>
                            <a:srgbClr val="FFFFFF"/>
                          </a:solidFill>
                          <a:effectLst/>
                          <a:latin typeface="Times New Roman" panose="02020603050405020304" pitchFamily="18" charset="0"/>
                        </a:rPr>
                        <a:t>Batas </a:t>
                      </a:r>
                      <a:r>
                        <a:rPr lang="en-US" sz="1200" b="1" dirty="0" err="1">
                          <a:solidFill>
                            <a:srgbClr val="FFFFFF"/>
                          </a:solidFill>
                          <a:effectLst/>
                          <a:latin typeface="Times New Roman" panose="02020603050405020304" pitchFamily="18" charset="0"/>
                        </a:rPr>
                        <a:t>Waktu</a:t>
                      </a:r>
                      <a:r>
                        <a:rPr lang="en-US" sz="1200" b="1" dirty="0">
                          <a:solidFill>
                            <a:srgbClr val="FFFFFF"/>
                          </a:solidFill>
                          <a:effectLst/>
                          <a:latin typeface="Times New Roman" panose="02020603050405020304" pitchFamily="18" charset="0"/>
                        </a:rPr>
                        <a:t> </a:t>
                      </a:r>
                      <a:r>
                        <a:rPr lang="en-US" sz="1200" b="1" dirty="0" err="1">
                          <a:solidFill>
                            <a:srgbClr val="FFFFFF"/>
                          </a:solidFill>
                          <a:effectLst/>
                          <a:latin typeface="Times New Roman" panose="02020603050405020304" pitchFamily="18" charset="0"/>
                        </a:rPr>
                        <a:t>Pembayaran</a:t>
                      </a:r>
                      <a:endParaRPr lang="en-US" sz="1200" dirty="0">
                        <a:effectLst/>
                      </a:endParaRPr>
                    </a:p>
                  </a:txBody>
                  <a:tcPr marL="41892" marR="41892" marT="0" marB="0">
                    <a:lnL>
                      <a:noFill/>
                    </a:lnL>
                    <a:lnR>
                      <a:noFill/>
                    </a:lnR>
                    <a:lnT>
                      <a:noFill/>
                    </a:lnT>
                    <a:lnB>
                      <a:noFill/>
                    </a:lnB>
                    <a:solidFill>
                      <a:srgbClr val="9E3A38"/>
                    </a:solidFill>
                  </a:tcPr>
                </a:tc>
                <a:tc>
                  <a:txBody>
                    <a:bodyPr/>
                    <a:lstStyle/>
                    <a:p>
                      <a:pPr>
                        <a:spcAft>
                          <a:spcPts val="0"/>
                        </a:spcAft>
                      </a:pPr>
                      <a:r>
                        <a:rPr lang="en-US" sz="1200" b="1" dirty="0">
                          <a:solidFill>
                            <a:srgbClr val="FFFFFF"/>
                          </a:solidFill>
                          <a:effectLst/>
                          <a:latin typeface="Times New Roman" panose="02020603050405020304" pitchFamily="18" charset="0"/>
                        </a:rPr>
                        <a:t>Batas </a:t>
                      </a:r>
                      <a:r>
                        <a:rPr lang="en-US" sz="1200" b="1" dirty="0" err="1">
                          <a:solidFill>
                            <a:srgbClr val="FFFFFF"/>
                          </a:solidFill>
                          <a:effectLst/>
                          <a:latin typeface="Times New Roman" panose="02020603050405020304" pitchFamily="18" charset="0"/>
                        </a:rPr>
                        <a:t>Waktu</a:t>
                      </a:r>
                      <a:r>
                        <a:rPr lang="en-US" sz="1200" b="1" dirty="0">
                          <a:solidFill>
                            <a:srgbClr val="FFFFFF"/>
                          </a:solidFill>
                          <a:effectLst/>
                          <a:latin typeface="Times New Roman" panose="02020603050405020304" pitchFamily="18" charset="0"/>
                        </a:rPr>
                        <a:t> </a:t>
                      </a:r>
                      <a:r>
                        <a:rPr lang="en-US" sz="1200" b="1" dirty="0" err="1">
                          <a:solidFill>
                            <a:srgbClr val="FFFFFF"/>
                          </a:solidFill>
                          <a:effectLst/>
                          <a:latin typeface="Times New Roman" panose="02020603050405020304" pitchFamily="18" charset="0"/>
                        </a:rPr>
                        <a:t>Pelaporan</a:t>
                      </a:r>
                      <a:endParaRPr lang="en-US" sz="1200" dirty="0">
                        <a:effectLst/>
                      </a:endParaRPr>
                    </a:p>
                  </a:txBody>
                  <a:tcPr marL="41892" marR="41892" marT="0" marB="0">
                    <a:lnL>
                      <a:noFill/>
                    </a:lnL>
                    <a:lnR>
                      <a:noFill/>
                    </a:lnR>
                    <a:lnT>
                      <a:noFill/>
                    </a:lnT>
                    <a:lnB>
                      <a:noFill/>
                    </a:lnB>
                    <a:solidFill>
                      <a:srgbClr val="9E3A38"/>
                    </a:solidFill>
                  </a:tcPr>
                </a:tc>
              </a:tr>
              <a:tr h="172308">
                <a:tc>
                  <a:txBody>
                    <a:bodyPr/>
                    <a:lstStyle/>
                    <a:p>
                      <a:pPr>
                        <a:spcAft>
                          <a:spcPts val="0"/>
                        </a:spcAft>
                      </a:pPr>
                      <a:r>
                        <a:rPr lang="en-US" sz="1200" b="1">
                          <a:solidFill>
                            <a:srgbClr val="000000"/>
                          </a:solidFill>
                          <a:effectLst/>
                          <a:latin typeface="Times New Roman" panose="02020603050405020304" pitchFamily="18" charset="0"/>
                        </a:rPr>
                        <a:t>1.</a:t>
                      </a:r>
                      <a:endParaRPr lang="en-US" sz="120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en-US" sz="1200" dirty="0" err="1">
                          <a:solidFill>
                            <a:srgbClr val="000000"/>
                          </a:solidFill>
                          <a:effectLst/>
                          <a:latin typeface="Times New Roman" panose="02020603050405020304" pitchFamily="18" charset="0"/>
                        </a:rPr>
                        <a:t>PPh</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Pasal</a:t>
                      </a:r>
                      <a:r>
                        <a:rPr lang="en-US" sz="1200" dirty="0">
                          <a:solidFill>
                            <a:srgbClr val="000000"/>
                          </a:solidFill>
                          <a:effectLst/>
                          <a:latin typeface="Times New Roman" panose="02020603050405020304" pitchFamily="18" charset="0"/>
                        </a:rPr>
                        <a:t> 21/26</a:t>
                      </a:r>
                      <a:endParaRPr lang="en-US" sz="1200" dirty="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en-US" sz="1200" dirty="0" err="1">
                          <a:solidFill>
                            <a:srgbClr val="000000"/>
                          </a:solidFill>
                          <a:effectLst/>
                          <a:latin typeface="Times New Roman" panose="02020603050405020304" pitchFamily="18" charset="0"/>
                        </a:rPr>
                        <a:t>Tanggal</a:t>
                      </a:r>
                      <a:r>
                        <a:rPr lang="en-US" sz="1200" dirty="0">
                          <a:solidFill>
                            <a:srgbClr val="000000"/>
                          </a:solidFill>
                          <a:effectLst/>
                          <a:latin typeface="Times New Roman" panose="02020603050405020304" pitchFamily="18" charset="0"/>
                        </a:rPr>
                        <a:t> 10 </a:t>
                      </a:r>
                      <a:r>
                        <a:rPr lang="en-US" sz="1200" dirty="0" err="1">
                          <a:solidFill>
                            <a:srgbClr val="000000"/>
                          </a:solidFill>
                          <a:effectLst/>
                          <a:latin typeface="Times New Roman" panose="02020603050405020304" pitchFamily="18" charset="0"/>
                        </a:rPr>
                        <a:t>bulan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berikutnya</a:t>
                      </a:r>
                      <a:endParaRPr lang="en-US" sz="1200" dirty="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fi-FI" sz="1200">
                          <a:solidFill>
                            <a:srgbClr val="000000"/>
                          </a:solidFill>
                          <a:effectLst/>
                          <a:latin typeface="Times New Roman" panose="02020603050405020304" pitchFamily="18" charset="0"/>
                        </a:rPr>
                        <a:t>20 hari setelah akhir masa pajak</a:t>
                      </a:r>
                      <a:endParaRPr lang="fi-FI" sz="1200">
                        <a:effectLst/>
                      </a:endParaRPr>
                    </a:p>
                  </a:txBody>
                  <a:tcPr marL="41892" marR="41892" marT="0" marB="0">
                    <a:lnL>
                      <a:noFill/>
                    </a:lnL>
                    <a:lnR>
                      <a:noFill/>
                    </a:lnR>
                    <a:lnT>
                      <a:noFill/>
                    </a:lnT>
                    <a:lnB>
                      <a:noFill/>
                    </a:lnB>
                    <a:solidFill>
                      <a:srgbClr val="CCCCCC"/>
                    </a:solidFill>
                  </a:tcPr>
                </a:tc>
              </a:tr>
              <a:tr h="172308">
                <a:tc>
                  <a:txBody>
                    <a:bodyPr/>
                    <a:lstStyle/>
                    <a:p>
                      <a:pPr>
                        <a:spcAft>
                          <a:spcPts val="0"/>
                        </a:spcAft>
                      </a:pPr>
                      <a:r>
                        <a:rPr lang="en-US" sz="1200" b="1">
                          <a:solidFill>
                            <a:srgbClr val="000000"/>
                          </a:solidFill>
                          <a:effectLst/>
                          <a:latin typeface="Times New Roman" panose="02020603050405020304" pitchFamily="18" charset="0"/>
                        </a:rPr>
                        <a:t>2.</a:t>
                      </a:r>
                      <a:endParaRPr lang="en-US" sz="120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en-US" sz="1200" dirty="0" err="1">
                          <a:solidFill>
                            <a:srgbClr val="000000"/>
                          </a:solidFill>
                          <a:effectLst/>
                          <a:latin typeface="Times New Roman" panose="02020603050405020304" pitchFamily="18" charset="0"/>
                        </a:rPr>
                        <a:t>Pph</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Pasal</a:t>
                      </a:r>
                      <a:r>
                        <a:rPr lang="en-US" sz="1200" dirty="0">
                          <a:solidFill>
                            <a:srgbClr val="000000"/>
                          </a:solidFill>
                          <a:effectLst/>
                          <a:latin typeface="Times New Roman" panose="02020603050405020304" pitchFamily="18" charset="0"/>
                        </a:rPr>
                        <a:t> 23/26</a:t>
                      </a:r>
                      <a:endParaRPr lang="en-US" sz="1200" dirty="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en-US" sz="1200" dirty="0" err="1">
                          <a:solidFill>
                            <a:srgbClr val="000000"/>
                          </a:solidFill>
                          <a:effectLst/>
                          <a:latin typeface="Times New Roman" panose="02020603050405020304" pitchFamily="18" charset="0"/>
                        </a:rPr>
                        <a:t>Tanggal</a:t>
                      </a:r>
                      <a:r>
                        <a:rPr lang="en-US" sz="1200" dirty="0">
                          <a:solidFill>
                            <a:srgbClr val="000000"/>
                          </a:solidFill>
                          <a:effectLst/>
                          <a:latin typeface="Times New Roman" panose="02020603050405020304" pitchFamily="18" charset="0"/>
                        </a:rPr>
                        <a:t> 10 </a:t>
                      </a:r>
                      <a:r>
                        <a:rPr lang="en-US" sz="1200" dirty="0" err="1">
                          <a:solidFill>
                            <a:srgbClr val="000000"/>
                          </a:solidFill>
                          <a:effectLst/>
                          <a:latin typeface="Times New Roman" panose="02020603050405020304" pitchFamily="18" charset="0"/>
                        </a:rPr>
                        <a:t>bulan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berikutnya</a:t>
                      </a:r>
                      <a:endParaRPr lang="en-US" sz="1200" dirty="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fi-FI" sz="1200">
                          <a:solidFill>
                            <a:srgbClr val="000000"/>
                          </a:solidFill>
                          <a:effectLst/>
                          <a:latin typeface="Times New Roman" panose="02020603050405020304" pitchFamily="18" charset="0"/>
                        </a:rPr>
                        <a:t>20 hari setelah akhir masa pajak</a:t>
                      </a:r>
                      <a:endParaRPr lang="fi-FI" sz="1200">
                        <a:effectLst/>
                      </a:endParaRPr>
                    </a:p>
                  </a:txBody>
                  <a:tcPr marL="41892" marR="41892" marT="0" marB="0">
                    <a:lnL>
                      <a:noFill/>
                    </a:lnL>
                    <a:lnR>
                      <a:noFill/>
                    </a:lnR>
                    <a:lnT>
                      <a:noFill/>
                    </a:lnT>
                    <a:lnB>
                      <a:noFill/>
                    </a:lnB>
                    <a:solidFill>
                      <a:srgbClr val="E6E6E6"/>
                    </a:solidFill>
                  </a:tcPr>
                </a:tc>
              </a:tr>
              <a:tr h="172308">
                <a:tc>
                  <a:txBody>
                    <a:bodyPr/>
                    <a:lstStyle/>
                    <a:p>
                      <a:pPr>
                        <a:spcAft>
                          <a:spcPts val="0"/>
                        </a:spcAft>
                      </a:pPr>
                      <a:r>
                        <a:rPr lang="en-US" sz="1200" b="1">
                          <a:solidFill>
                            <a:srgbClr val="000000"/>
                          </a:solidFill>
                          <a:effectLst/>
                          <a:latin typeface="Times New Roman" panose="02020603050405020304" pitchFamily="18" charset="0"/>
                        </a:rPr>
                        <a:t>3.</a:t>
                      </a:r>
                      <a:endParaRPr lang="en-US" sz="120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en-US" sz="1200" dirty="0" err="1">
                          <a:solidFill>
                            <a:srgbClr val="000000"/>
                          </a:solidFill>
                          <a:effectLst/>
                          <a:latin typeface="Times New Roman" panose="02020603050405020304" pitchFamily="18" charset="0"/>
                        </a:rPr>
                        <a:t>PPh</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Pasal</a:t>
                      </a:r>
                      <a:r>
                        <a:rPr lang="en-US" sz="1200" dirty="0">
                          <a:solidFill>
                            <a:srgbClr val="000000"/>
                          </a:solidFill>
                          <a:effectLst/>
                          <a:latin typeface="Times New Roman" panose="02020603050405020304" pitchFamily="18" charset="0"/>
                        </a:rPr>
                        <a:t> 25</a:t>
                      </a:r>
                      <a:endParaRPr lang="en-US" sz="1200" dirty="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en-US" sz="1200" dirty="0" err="1">
                          <a:solidFill>
                            <a:srgbClr val="000000"/>
                          </a:solidFill>
                          <a:effectLst/>
                          <a:latin typeface="Times New Roman" panose="02020603050405020304" pitchFamily="18" charset="0"/>
                        </a:rPr>
                        <a:t>Tanggal</a:t>
                      </a:r>
                      <a:r>
                        <a:rPr lang="en-US" sz="1200" dirty="0">
                          <a:solidFill>
                            <a:srgbClr val="000000"/>
                          </a:solidFill>
                          <a:effectLst/>
                          <a:latin typeface="Times New Roman" panose="02020603050405020304" pitchFamily="18" charset="0"/>
                        </a:rPr>
                        <a:t> 15 </a:t>
                      </a:r>
                      <a:r>
                        <a:rPr lang="en-US" sz="1200" dirty="0" err="1">
                          <a:solidFill>
                            <a:srgbClr val="000000"/>
                          </a:solidFill>
                          <a:effectLst/>
                          <a:latin typeface="Times New Roman" panose="02020603050405020304" pitchFamily="18" charset="0"/>
                        </a:rPr>
                        <a:t>bulan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berikutnya</a:t>
                      </a:r>
                      <a:endParaRPr lang="en-US" sz="1200" dirty="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fi-FI" sz="1200">
                          <a:solidFill>
                            <a:srgbClr val="000000"/>
                          </a:solidFill>
                          <a:effectLst/>
                          <a:latin typeface="Times New Roman" panose="02020603050405020304" pitchFamily="18" charset="0"/>
                        </a:rPr>
                        <a:t>20 hari setelah akhir masa pajak</a:t>
                      </a:r>
                      <a:endParaRPr lang="fi-FI" sz="1200">
                        <a:effectLst/>
                      </a:endParaRPr>
                    </a:p>
                  </a:txBody>
                  <a:tcPr marL="41892" marR="41892" marT="0" marB="0">
                    <a:lnL>
                      <a:noFill/>
                    </a:lnL>
                    <a:lnR>
                      <a:noFill/>
                    </a:lnR>
                    <a:lnT>
                      <a:noFill/>
                    </a:lnT>
                    <a:lnB>
                      <a:noFill/>
                    </a:lnB>
                    <a:solidFill>
                      <a:srgbClr val="CCCCCC"/>
                    </a:solidFill>
                  </a:tcPr>
                </a:tc>
              </a:tr>
              <a:tr h="464874">
                <a:tc>
                  <a:txBody>
                    <a:bodyPr/>
                    <a:lstStyle/>
                    <a:p>
                      <a:pPr>
                        <a:spcAft>
                          <a:spcPts val="0"/>
                        </a:spcAft>
                      </a:pPr>
                      <a:r>
                        <a:rPr lang="en-US" sz="1200" b="1">
                          <a:solidFill>
                            <a:srgbClr val="000000"/>
                          </a:solidFill>
                          <a:effectLst/>
                          <a:latin typeface="Times New Roman" panose="02020603050405020304" pitchFamily="18" charset="0"/>
                        </a:rPr>
                        <a:t>4.</a:t>
                      </a:r>
                      <a:endParaRPr lang="en-US" sz="120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en-US" sz="1200" dirty="0" err="1">
                          <a:solidFill>
                            <a:srgbClr val="000000"/>
                          </a:solidFill>
                          <a:effectLst/>
                          <a:latin typeface="Times New Roman" panose="02020603050405020304" pitchFamily="18" charset="0"/>
                        </a:rPr>
                        <a:t>PPh</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Pasal</a:t>
                      </a:r>
                      <a:r>
                        <a:rPr lang="en-US" sz="1200" dirty="0">
                          <a:solidFill>
                            <a:srgbClr val="000000"/>
                          </a:solidFill>
                          <a:effectLst/>
                          <a:latin typeface="Times New Roman" panose="02020603050405020304" pitchFamily="18" charset="0"/>
                        </a:rPr>
                        <a:t> 22, PPN, </a:t>
                      </a:r>
                      <a:r>
                        <a:rPr lang="en-US" sz="1200" dirty="0" err="1">
                          <a:solidFill>
                            <a:srgbClr val="000000"/>
                          </a:solidFill>
                          <a:effectLst/>
                          <a:latin typeface="Times New Roman" panose="02020603050405020304" pitchFamily="18" charset="0"/>
                        </a:rPr>
                        <a:t>dan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PPnBM</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oleh</a:t>
                      </a:r>
                      <a:r>
                        <a:rPr lang="en-US" sz="1200" dirty="0">
                          <a:solidFill>
                            <a:srgbClr val="000000"/>
                          </a:solidFill>
                          <a:effectLst/>
                          <a:latin typeface="Times New Roman" panose="02020603050405020304" pitchFamily="18" charset="0"/>
                        </a:rPr>
                        <a:t> Bea </a:t>
                      </a:r>
                      <a:r>
                        <a:rPr lang="en-US" sz="1200" dirty="0" err="1">
                          <a:solidFill>
                            <a:srgbClr val="000000"/>
                          </a:solidFill>
                          <a:effectLst/>
                          <a:latin typeface="Times New Roman" panose="02020603050405020304" pitchFamily="18" charset="0"/>
                        </a:rPr>
                        <a:t>Cukai</a:t>
                      </a:r>
                      <a:endParaRPr lang="en-US" sz="1200" dirty="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en-US" sz="1200" dirty="0">
                          <a:solidFill>
                            <a:srgbClr val="000000"/>
                          </a:solidFill>
                          <a:effectLst/>
                          <a:latin typeface="Times New Roman" panose="02020603050405020304" pitchFamily="18" charset="0"/>
                        </a:rPr>
                        <a:t>1 </a:t>
                      </a:r>
                      <a:r>
                        <a:rPr lang="en-US" sz="1200" dirty="0" err="1">
                          <a:solidFill>
                            <a:srgbClr val="000000"/>
                          </a:solidFill>
                          <a:effectLst/>
                          <a:latin typeface="Times New Roman" panose="02020603050405020304" pitchFamily="18" charset="0"/>
                        </a:rPr>
                        <a:t>hari</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setelah</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dipungut</a:t>
                      </a:r>
                      <a:endParaRPr lang="en-US" sz="1200" dirty="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en-US" sz="1200">
                          <a:solidFill>
                            <a:srgbClr val="000000"/>
                          </a:solidFill>
                          <a:effectLst/>
                          <a:latin typeface="Times New Roman" panose="02020603050405020304" pitchFamily="18" charset="0"/>
                        </a:rPr>
                        <a:t>7 hari setelah pembayaran</a:t>
                      </a:r>
                      <a:endParaRPr lang="en-US" sz="1200">
                        <a:effectLst/>
                      </a:endParaRPr>
                    </a:p>
                  </a:txBody>
                  <a:tcPr marL="41892" marR="41892" marT="0" marB="0">
                    <a:lnL>
                      <a:noFill/>
                    </a:lnL>
                    <a:lnR>
                      <a:noFill/>
                    </a:lnR>
                    <a:lnT>
                      <a:noFill/>
                    </a:lnT>
                    <a:lnB>
                      <a:noFill/>
                    </a:lnB>
                    <a:solidFill>
                      <a:srgbClr val="E6E6E6"/>
                    </a:solidFill>
                  </a:tcPr>
                </a:tc>
              </a:tr>
              <a:tr h="516925">
                <a:tc>
                  <a:txBody>
                    <a:bodyPr/>
                    <a:lstStyle/>
                    <a:p>
                      <a:pPr>
                        <a:spcAft>
                          <a:spcPts val="0"/>
                        </a:spcAft>
                      </a:pPr>
                      <a:r>
                        <a:rPr lang="en-US" sz="1200" b="1">
                          <a:solidFill>
                            <a:srgbClr val="000000"/>
                          </a:solidFill>
                          <a:effectLst/>
                          <a:latin typeface="Times New Roman" panose="02020603050405020304" pitchFamily="18" charset="0"/>
                        </a:rPr>
                        <a:t>5.</a:t>
                      </a:r>
                      <a:endParaRPr lang="en-US" sz="120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es-ES" sz="1200" dirty="0" err="1">
                          <a:solidFill>
                            <a:srgbClr val="000000"/>
                          </a:solidFill>
                          <a:effectLst/>
                          <a:latin typeface="Times New Roman" panose="02020603050405020304" pitchFamily="18" charset="0"/>
                        </a:rPr>
                        <a:t>PPh</a:t>
                      </a:r>
                      <a:r>
                        <a:rPr lang="es-ES" sz="1200" dirty="0">
                          <a:solidFill>
                            <a:srgbClr val="000000"/>
                          </a:solidFill>
                          <a:effectLst/>
                          <a:latin typeface="Times New Roman" panose="02020603050405020304" pitchFamily="18" charset="0"/>
                        </a:rPr>
                        <a:t> </a:t>
                      </a:r>
                      <a:r>
                        <a:rPr lang="es-ES" sz="1200" dirty="0" err="1">
                          <a:solidFill>
                            <a:srgbClr val="000000"/>
                          </a:solidFill>
                          <a:effectLst/>
                          <a:latin typeface="Times New Roman" panose="02020603050405020304" pitchFamily="18" charset="0"/>
                        </a:rPr>
                        <a:t>Pasal</a:t>
                      </a:r>
                      <a:r>
                        <a:rPr lang="es-ES" sz="1200" dirty="0">
                          <a:solidFill>
                            <a:srgbClr val="000000"/>
                          </a:solidFill>
                          <a:effectLst/>
                          <a:latin typeface="Times New Roman" panose="02020603050405020304" pitchFamily="18" charset="0"/>
                        </a:rPr>
                        <a:t> 22 – </a:t>
                      </a:r>
                      <a:r>
                        <a:rPr lang="es-ES" sz="1200" dirty="0" err="1">
                          <a:solidFill>
                            <a:srgbClr val="000000"/>
                          </a:solidFill>
                          <a:effectLst/>
                          <a:latin typeface="Times New Roman" panose="02020603050405020304" pitchFamily="18" charset="0"/>
                        </a:rPr>
                        <a:t>Bendaharawan</a:t>
                      </a:r>
                      <a:r>
                        <a:rPr lang="es-ES" sz="1200" dirty="0">
                          <a:solidFill>
                            <a:srgbClr val="000000"/>
                          </a:solidFill>
                          <a:effectLst/>
                          <a:latin typeface="Times New Roman" panose="02020603050405020304" pitchFamily="18" charset="0"/>
                        </a:rPr>
                        <a:t> </a:t>
                      </a:r>
                      <a:r>
                        <a:rPr lang="es-ES" sz="1200" dirty="0" err="1">
                          <a:solidFill>
                            <a:srgbClr val="000000"/>
                          </a:solidFill>
                          <a:effectLst/>
                          <a:latin typeface="Times New Roman" panose="02020603050405020304" pitchFamily="18" charset="0"/>
                        </a:rPr>
                        <a:t>Pemerintah</a:t>
                      </a:r>
                      <a:endParaRPr lang="es-ES" sz="1200" dirty="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fi-FI" sz="1200" dirty="0">
                          <a:solidFill>
                            <a:srgbClr val="000000"/>
                          </a:solidFill>
                          <a:effectLst/>
                          <a:latin typeface="Times New Roman" panose="02020603050405020304" pitchFamily="18" charset="0"/>
                        </a:rPr>
                        <a:t>Pada hari yang sama saat penyerahan barang</a:t>
                      </a:r>
                      <a:endParaRPr lang="fi-FI" sz="1200" dirty="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en-US" sz="1200">
                          <a:solidFill>
                            <a:srgbClr val="000000"/>
                          </a:solidFill>
                          <a:effectLst/>
                          <a:latin typeface="Times New Roman" panose="02020603050405020304" pitchFamily="18" charset="0"/>
                        </a:rPr>
                        <a:t>Tanggl14 bulan berikutnya</a:t>
                      </a:r>
                      <a:endParaRPr lang="en-US" sz="1200">
                        <a:effectLst/>
                      </a:endParaRPr>
                    </a:p>
                  </a:txBody>
                  <a:tcPr marL="41892" marR="41892" marT="0" marB="0">
                    <a:lnL>
                      <a:noFill/>
                    </a:lnL>
                    <a:lnR>
                      <a:noFill/>
                    </a:lnR>
                    <a:lnT>
                      <a:noFill/>
                    </a:lnT>
                    <a:lnB>
                      <a:noFill/>
                    </a:lnB>
                    <a:solidFill>
                      <a:srgbClr val="CCCCCC"/>
                    </a:solidFill>
                  </a:tcPr>
                </a:tc>
              </a:tr>
              <a:tr h="344617">
                <a:tc>
                  <a:txBody>
                    <a:bodyPr/>
                    <a:lstStyle/>
                    <a:p>
                      <a:pPr>
                        <a:spcAft>
                          <a:spcPts val="0"/>
                        </a:spcAft>
                      </a:pPr>
                      <a:r>
                        <a:rPr lang="en-US" sz="1200" b="1">
                          <a:solidFill>
                            <a:srgbClr val="000000"/>
                          </a:solidFill>
                          <a:effectLst/>
                          <a:latin typeface="Times New Roman" panose="02020603050405020304" pitchFamily="18" charset="0"/>
                        </a:rPr>
                        <a:t>6.</a:t>
                      </a:r>
                      <a:endParaRPr lang="en-US" sz="120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en-US" sz="1200">
                          <a:solidFill>
                            <a:srgbClr val="000000"/>
                          </a:solidFill>
                          <a:effectLst/>
                          <a:latin typeface="Times New Roman" panose="02020603050405020304" pitchFamily="18" charset="0"/>
                        </a:rPr>
                        <a:t>PPh Pasal 22 – Pertamina</a:t>
                      </a:r>
                      <a:endParaRPr lang="en-US" sz="120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en-US" sz="1200" dirty="0" err="1">
                          <a:solidFill>
                            <a:srgbClr val="000000"/>
                          </a:solidFill>
                          <a:effectLst/>
                          <a:latin typeface="Times New Roman" panose="02020603050405020304" pitchFamily="18" charset="0"/>
                        </a:rPr>
                        <a:t>Sebelum</a:t>
                      </a:r>
                      <a:r>
                        <a:rPr lang="en-US" sz="1200" dirty="0">
                          <a:solidFill>
                            <a:srgbClr val="000000"/>
                          </a:solidFill>
                          <a:effectLst/>
                          <a:latin typeface="Times New Roman" panose="02020603050405020304" pitchFamily="18" charset="0"/>
                        </a:rPr>
                        <a:t> </a:t>
                      </a:r>
                      <a:r>
                        <a:rPr lang="en-US" sz="1200" i="1" dirty="0">
                          <a:solidFill>
                            <a:srgbClr val="000000"/>
                          </a:solidFill>
                          <a:effectLst/>
                          <a:latin typeface="Times New Roman" panose="02020603050405020304" pitchFamily="18" charset="0"/>
                        </a:rPr>
                        <a:t>Delivery order</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dibayar</a:t>
                      </a:r>
                      <a:endParaRPr lang="en-US" sz="1200" dirty="0">
                        <a:effectLst/>
                      </a:endParaRPr>
                    </a:p>
                  </a:txBody>
                  <a:tcPr marL="41892" marR="41892" marT="0" marB="0">
                    <a:lnL>
                      <a:noFill/>
                    </a:lnL>
                    <a:lnR>
                      <a:noFill/>
                    </a:lnR>
                    <a:lnT>
                      <a:noFill/>
                    </a:lnT>
                    <a:lnB>
                      <a:noFill/>
                    </a:lnB>
                    <a:solidFill>
                      <a:srgbClr val="E6E6E6"/>
                    </a:solidFill>
                  </a:tcPr>
                </a:tc>
                <a:tc>
                  <a:txBody>
                    <a:bodyPr/>
                    <a:lstStyle/>
                    <a:p>
                      <a:pPr>
                        <a:spcAft>
                          <a:spcPts val="0"/>
                        </a:spcAft>
                      </a:pPr>
                      <a:br>
                        <a:rPr lang="en-US" sz="1200">
                          <a:effectLst/>
                        </a:rPr>
                      </a:br>
                      <a:endParaRPr lang="en-US" sz="1200">
                        <a:effectLst/>
                      </a:endParaRPr>
                    </a:p>
                  </a:txBody>
                  <a:tcPr marL="41892" marR="41892" marT="0" marB="0">
                    <a:lnL>
                      <a:noFill/>
                    </a:lnL>
                    <a:lnR>
                      <a:noFill/>
                    </a:lnR>
                    <a:lnT>
                      <a:noFill/>
                    </a:lnT>
                    <a:lnB>
                      <a:noFill/>
                    </a:lnB>
                    <a:solidFill>
                      <a:srgbClr val="E6E6E6"/>
                    </a:solidFill>
                  </a:tcPr>
                </a:tc>
              </a:tr>
              <a:tr h="344617">
                <a:tc>
                  <a:txBody>
                    <a:bodyPr/>
                    <a:lstStyle/>
                    <a:p>
                      <a:pPr>
                        <a:spcAft>
                          <a:spcPts val="0"/>
                        </a:spcAft>
                      </a:pPr>
                      <a:r>
                        <a:rPr lang="en-US" sz="1200" b="1">
                          <a:solidFill>
                            <a:srgbClr val="000000"/>
                          </a:solidFill>
                          <a:effectLst/>
                          <a:latin typeface="Times New Roman" panose="02020603050405020304" pitchFamily="18" charset="0"/>
                        </a:rPr>
                        <a:t>7.</a:t>
                      </a:r>
                      <a:endParaRPr lang="en-US" sz="120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en-US" sz="1200">
                          <a:solidFill>
                            <a:srgbClr val="000000"/>
                          </a:solidFill>
                          <a:effectLst/>
                          <a:latin typeface="Times New Roman" panose="02020603050405020304" pitchFamily="18" charset="0"/>
                        </a:rPr>
                        <a:t>PPh Pasal 22 – Pemungut tertentu</a:t>
                      </a:r>
                      <a:endParaRPr lang="en-US" sz="120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en-US" sz="1200" dirty="0" err="1">
                          <a:solidFill>
                            <a:srgbClr val="000000"/>
                          </a:solidFill>
                          <a:effectLst/>
                          <a:latin typeface="Times New Roman" panose="02020603050405020304" pitchFamily="18" charset="0"/>
                        </a:rPr>
                        <a:t>Tanggal</a:t>
                      </a:r>
                      <a:r>
                        <a:rPr lang="en-US" sz="1200" dirty="0">
                          <a:solidFill>
                            <a:srgbClr val="000000"/>
                          </a:solidFill>
                          <a:effectLst/>
                          <a:latin typeface="Times New Roman" panose="02020603050405020304" pitchFamily="18" charset="0"/>
                        </a:rPr>
                        <a:t> 10 </a:t>
                      </a:r>
                      <a:r>
                        <a:rPr lang="en-US" sz="1200" dirty="0" err="1">
                          <a:solidFill>
                            <a:srgbClr val="000000"/>
                          </a:solidFill>
                          <a:effectLst/>
                          <a:latin typeface="Times New Roman" panose="02020603050405020304" pitchFamily="18" charset="0"/>
                        </a:rPr>
                        <a:t>bulan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berikutnya</a:t>
                      </a:r>
                      <a:endParaRPr lang="en-US" sz="1200" dirty="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fi-FI" sz="1200" dirty="0">
                          <a:solidFill>
                            <a:srgbClr val="000000"/>
                          </a:solidFill>
                          <a:effectLst/>
                          <a:latin typeface="Times New Roman" panose="02020603050405020304" pitchFamily="18" charset="0"/>
                        </a:rPr>
                        <a:t>20 hari setelah akhir masa pajak</a:t>
                      </a:r>
                      <a:endParaRPr lang="fi-FI" sz="1200" dirty="0">
                        <a:effectLst/>
                      </a:endParaRPr>
                    </a:p>
                  </a:txBody>
                  <a:tcPr marL="41892" marR="41892" marT="0" marB="0">
                    <a:lnL>
                      <a:noFill/>
                    </a:lnL>
                    <a:lnR>
                      <a:noFill/>
                    </a:lnR>
                    <a:lnT>
                      <a:noFill/>
                    </a:lnT>
                    <a:lnB>
                      <a:noFill/>
                    </a:lnB>
                    <a:solidFill>
                      <a:srgbClr val="CCCCCC"/>
                    </a:solidFill>
                  </a:tcPr>
                </a:tc>
              </a:tr>
              <a:tr h="172308">
                <a:tc>
                  <a:txBody>
                    <a:bodyPr/>
                    <a:lstStyle/>
                    <a:p>
                      <a:pPr>
                        <a:spcAft>
                          <a:spcPts val="0"/>
                        </a:spcAft>
                      </a:pPr>
                      <a:r>
                        <a:rPr lang="en-US" sz="1200" b="1">
                          <a:solidFill>
                            <a:srgbClr val="000000"/>
                          </a:solidFill>
                          <a:effectLst/>
                          <a:latin typeface="Times New Roman" panose="02020603050405020304" pitchFamily="18" charset="0"/>
                        </a:rPr>
                        <a:t>8.</a:t>
                      </a:r>
                      <a:endParaRPr lang="en-US" sz="120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es-ES" sz="1200">
                          <a:solidFill>
                            <a:srgbClr val="000000"/>
                          </a:solidFill>
                          <a:effectLst/>
                          <a:latin typeface="Times New Roman" panose="02020603050405020304" pitchFamily="18" charset="0"/>
                        </a:rPr>
                        <a:t>PPh pasal 4 ayat (2)</a:t>
                      </a:r>
                      <a:endParaRPr lang="es-ES" sz="120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en-US" sz="1200">
                          <a:solidFill>
                            <a:srgbClr val="000000"/>
                          </a:solidFill>
                          <a:effectLst/>
                          <a:latin typeface="Times New Roman" panose="02020603050405020304" pitchFamily="18" charset="0"/>
                        </a:rPr>
                        <a:t>Tanggal 10 bulang berikutnya</a:t>
                      </a:r>
                      <a:endParaRPr lang="en-US" sz="120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fi-FI" sz="1200" dirty="0">
                          <a:solidFill>
                            <a:srgbClr val="000000"/>
                          </a:solidFill>
                          <a:effectLst/>
                          <a:latin typeface="Times New Roman" panose="02020603050405020304" pitchFamily="18" charset="0"/>
                        </a:rPr>
                        <a:t>20 hari setelah akhir masa pajak</a:t>
                      </a:r>
                      <a:endParaRPr lang="fi-FI" sz="1200" dirty="0">
                        <a:effectLst/>
                      </a:endParaRPr>
                    </a:p>
                  </a:txBody>
                  <a:tcPr marL="41892" marR="41892" marT="0" marB="0">
                    <a:lnL>
                      <a:noFill/>
                    </a:lnL>
                    <a:lnR>
                      <a:noFill/>
                    </a:lnR>
                    <a:lnT>
                      <a:noFill/>
                    </a:lnT>
                    <a:lnB>
                      <a:noFill/>
                    </a:lnB>
                    <a:solidFill>
                      <a:srgbClr val="E6E6E6"/>
                    </a:solidFill>
                  </a:tcPr>
                </a:tc>
              </a:tr>
              <a:tr h="344617">
                <a:tc>
                  <a:txBody>
                    <a:bodyPr/>
                    <a:lstStyle/>
                    <a:p>
                      <a:pPr>
                        <a:spcAft>
                          <a:spcPts val="0"/>
                        </a:spcAft>
                      </a:pPr>
                      <a:r>
                        <a:rPr lang="en-US" sz="1200" b="1">
                          <a:solidFill>
                            <a:srgbClr val="000000"/>
                          </a:solidFill>
                          <a:effectLst/>
                          <a:latin typeface="Times New Roman" panose="02020603050405020304" pitchFamily="18" charset="0"/>
                        </a:rPr>
                        <a:t>9.</a:t>
                      </a:r>
                      <a:endParaRPr lang="en-US" sz="120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en-US" sz="1200">
                          <a:solidFill>
                            <a:srgbClr val="000000"/>
                          </a:solidFill>
                          <a:effectLst/>
                          <a:latin typeface="Times New Roman" panose="02020603050405020304" pitchFamily="18" charset="0"/>
                        </a:rPr>
                        <a:t>PPN dan PPnBM – PKP</a:t>
                      </a:r>
                      <a:endParaRPr lang="en-US" sz="120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en-US" sz="1200">
                          <a:solidFill>
                            <a:srgbClr val="000000"/>
                          </a:solidFill>
                          <a:effectLst/>
                          <a:latin typeface="Times New Roman" panose="02020603050405020304" pitchFamily="18" charset="0"/>
                        </a:rPr>
                        <a:t>Akhir  bulan berikutnya sebelum penyampaian SPT</a:t>
                      </a:r>
                      <a:endParaRPr lang="en-US" sz="120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en-US" sz="1200" dirty="0" err="1">
                          <a:solidFill>
                            <a:srgbClr val="000000"/>
                          </a:solidFill>
                          <a:effectLst/>
                          <a:latin typeface="Times New Roman" panose="02020603050405020304" pitchFamily="18" charset="0"/>
                        </a:rPr>
                        <a:t>Akhir</a:t>
                      </a:r>
                      <a:r>
                        <a:rPr lang="en-US" sz="1200" dirty="0">
                          <a:solidFill>
                            <a:srgbClr val="000000"/>
                          </a:solidFill>
                          <a:effectLst/>
                          <a:latin typeface="Times New Roman" panose="02020603050405020304" pitchFamily="18" charset="0"/>
                        </a:rPr>
                        <a:t> masa </a:t>
                      </a:r>
                      <a:r>
                        <a:rPr lang="en-US" sz="1200" dirty="0" err="1">
                          <a:solidFill>
                            <a:srgbClr val="000000"/>
                          </a:solidFill>
                          <a:effectLst/>
                          <a:latin typeface="Times New Roman" panose="02020603050405020304" pitchFamily="18" charset="0"/>
                        </a:rPr>
                        <a:t>pajak</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berikutnya</a:t>
                      </a:r>
                      <a:endParaRPr lang="en-US" sz="1200" dirty="0">
                        <a:effectLst/>
                      </a:endParaRPr>
                    </a:p>
                  </a:txBody>
                  <a:tcPr marL="41892" marR="41892" marT="0" marB="0">
                    <a:lnL>
                      <a:noFill/>
                    </a:lnL>
                    <a:lnR>
                      <a:noFill/>
                    </a:lnR>
                    <a:lnT>
                      <a:noFill/>
                    </a:lnT>
                    <a:lnB>
                      <a:noFill/>
                    </a:lnB>
                    <a:solidFill>
                      <a:srgbClr val="CCCCCC"/>
                    </a:solidFill>
                  </a:tcPr>
                </a:tc>
              </a:tr>
              <a:tr h="344617">
                <a:tc>
                  <a:txBody>
                    <a:bodyPr/>
                    <a:lstStyle/>
                    <a:p>
                      <a:pPr>
                        <a:spcAft>
                          <a:spcPts val="0"/>
                        </a:spcAft>
                      </a:pPr>
                      <a:r>
                        <a:rPr lang="en-US" sz="1200" b="1">
                          <a:solidFill>
                            <a:srgbClr val="000000"/>
                          </a:solidFill>
                          <a:effectLst/>
                          <a:latin typeface="Times New Roman" panose="02020603050405020304" pitchFamily="18" charset="0"/>
                        </a:rPr>
                        <a:t>10.</a:t>
                      </a:r>
                      <a:endParaRPr lang="en-US" sz="120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en-US" sz="1200">
                          <a:solidFill>
                            <a:srgbClr val="000000"/>
                          </a:solidFill>
                          <a:effectLst/>
                          <a:latin typeface="Times New Roman" panose="02020603050405020304" pitchFamily="18" charset="0"/>
                        </a:rPr>
                        <a:t>PPN dan PPnBM – Bendaharawan</a:t>
                      </a:r>
                      <a:endParaRPr lang="en-US" sz="120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en-US" sz="1200">
                          <a:solidFill>
                            <a:srgbClr val="000000"/>
                          </a:solidFill>
                          <a:effectLst/>
                          <a:latin typeface="Times New Roman" panose="02020603050405020304" pitchFamily="18" charset="0"/>
                        </a:rPr>
                        <a:t>Tanggal 17 bulan berikutnya</a:t>
                      </a:r>
                      <a:endParaRPr lang="en-US" sz="1200">
                        <a:effectLst/>
                      </a:endParaRPr>
                    </a:p>
                  </a:txBody>
                  <a:tcPr marL="41892" marR="41892" marT="0" marB="0">
                    <a:lnL>
                      <a:noFill/>
                    </a:lnL>
                    <a:lnR>
                      <a:noFill/>
                    </a:lnR>
                    <a:lnT>
                      <a:noFill/>
                    </a:lnT>
                    <a:lnB>
                      <a:noFill/>
                    </a:lnB>
                    <a:solidFill>
                      <a:srgbClr val="E6E6E6"/>
                    </a:solidFill>
                  </a:tcPr>
                </a:tc>
                <a:tc>
                  <a:txBody>
                    <a:bodyPr/>
                    <a:lstStyle/>
                    <a:p>
                      <a:pPr>
                        <a:spcAft>
                          <a:spcPts val="0"/>
                        </a:spcAft>
                      </a:pPr>
                      <a:r>
                        <a:rPr lang="fi-FI" sz="1200" dirty="0">
                          <a:solidFill>
                            <a:srgbClr val="000000"/>
                          </a:solidFill>
                          <a:effectLst/>
                          <a:latin typeface="Times New Roman" panose="02020603050405020304" pitchFamily="18" charset="0"/>
                        </a:rPr>
                        <a:t>20 hari setelah akhir masa pajak</a:t>
                      </a:r>
                      <a:endParaRPr lang="fi-FI" sz="1200" dirty="0">
                        <a:effectLst/>
                      </a:endParaRPr>
                    </a:p>
                  </a:txBody>
                  <a:tcPr marL="41892" marR="41892" marT="0" marB="0">
                    <a:lnL>
                      <a:noFill/>
                    </a:lnL>
                    <a:lnR>
                      <a:noFill/>
                    </a:lnR>
                    <a:lnT>
                      <a:noFill/>
                    </a:lnT>
                    <a:lnB>
                      <a:noFill/>
                    </a:lnB>
                    <a:solidFill>
                      <a:srgbClr val="E6E6E6"/>
                    </a:solidFill>
                  </a:tcPr>
                </a:tc>
              </a:tr>
              <a:tr h="516925">
                <a:tc>
                  <a:txBody>
                    <a:bodyPr/>
                    <a:lstStyle/>
                    <a:p>
                      <a:pPr>
                        <a:spcAft>
                          <a:spcPts val="0"/>
                        </a:spcAft>
                      </a:pPr>
                      <a:r>
                        <a:rPr lang="en-US" sz="1200" b="1">
                          <a:solidFill>
                            <a:srgbClr val="000000"/>
                          </a:solidFill>
                          <a:effectLst/>
                          <a:latin typeface="Times New Roman" panose="02020603050405020304" pitchFamily="18" charset="0"/>
                        </a:rPr>
                        <a:t>11.</a:t>
                      </a:r>
                      <a:endParaRPr lang="en-US" sz="120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nl-NL" sz="1200">
                          <a:solidFill>
                            <a:srgbClr val="000000"/>
                          </a:solidFill>
                          <a:effectLst/>
                          <a:latin typeface="Times New Roman" panose="02020603050405020304" pitchFamily="18" charset="0"/>
                        </a:rPr>
                        <a:t>PPn dan PPnBM – PemungutNon Bendaharawan</a:t>
                      </a:r>
                      <a:endParaRPr lang="nl-NL" sz="120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en-US" sz="1200">
                          <a:solidFill>
                            <a:srgbClr val="000000"/>
                          </a:solidFill>
                          <a:effectLst/>
                          <a:latin typeface="Times New Roman" panose="02020603050405020304" pitchFamily="18" charset="0"/>
                        </a:rPr>
                        <a:t>Tanggal 15 bulan berikutnya</a:t>
                      </a:r>
                      <a:endParaRPr lang="en-US" sz="1200">
                        <a:effectLst/>
                      </a:endParaRPr>
                    </a:p>
                  </a:txBody>
                  <a:tcPr marL="41892" marR="41892" marT="0" marB="0">
                    <a:lnL>
                      <a:noFill/>
                    </a:lnL>
                    <a:lnR>
                      <a:noFill/>
                    </a:lnR>
                    <a:lnT>
                      <a:noFill/>
                    </a:lnT>
                    <a:lnB>
                      <a:noFill/>
                    </a:lnB>
                    <a:solidFill>
                      <a:srgbClr val="CCCCCC"/>
                    </a:solidFill>
                  </a:tcPr>
                </a:tc>
                <a:tc>
                  <a:txBody>
                    <a:bodyPr/>
                    <a:lstStyle/>
                    <a:p>
                      <a:pPr>
                        <a:spcAft>
                          <a:spcPts val="0"/>
                        </a:spcAft>
                      </a:pPr>
                      <a:r>
                        <a:rPr lang="fi-FI" sz="1200" dirty="0">
                          <a:solidFill>
                            <a:srgbClr val="000000"/>
                          </a:solidFill>
                          <a:effectLst/>
                          <a:latin typeface="Times New Roman" panose="02020603050405020304" pitchFamily="18" charset="0"/>
                        </a:rPr>
                        <a:t>20 hari setelah akhir masa pajak</a:t>
                      </a:r>
                      <a:endParaRPr lang="fi-FI" sz="1200" dirty="0">
                        <a:effectLst/>
                      </a:endParaRPr>
                    </a:p>
                    <a:p>
                      <a:pPr>
                        <a:spcAft>
                          <a:spcPts val="0"/>
                        </a:spcAft>
                      </a:pPr>
                      <a:br>
                        <a:rPr lang="fi-FI" sz="1200" dirty="0">
                          <a:effectLst/>
                        </a:rPr>
                      </a:br>
                      <a:endParaRPr lang="fi-FI" sz="1200" dirty="0">
                        <a:effectLst/>
                      </a:endParaRPr>
                    </a:p>
                  </a:txBody>
                  <a:tcPr marL="41892" marR="41892" marT="0" marB="0">
                    <a:lnL>
                      <a:noFill/>
                    </a:lnL>
                    <a:lnR>
                      <a:noFill/>
                    </a:lnR>
                    <a:lnT>
                      <a:noFill/>
                    </a:lnT>
                    <a:lnB>
                      <a:noFill/>
                    </a:lnB>
                    <a:solidFill>
                      <a:srgbClr val="CCCCCC"/>
                    </a:solidFill>
                  </a:tcPr>
                </a:tc>
              </a:tr>
              <a:tr h="1239664">
                <a:tc>
                  <a:txBody>
                    <a:bodyPr/>
                    <a:lstStyle/>
                    <a:p>
                      <a:pPr>
                        <a:spcAft>
                          <a:spcPts val="0"/>
                        </a:spcAft>
                      </a:pPr>
                      <a:r>
                        <a:rPr lang="en-US" sz="1200" b="1">
                          <a:solidFill>
                            <a:srgbClr val="000000"/>
                          </a:solidFill>
                          <a:effectLst/>
                          <a:latin typeface="Times New Roman" panose="02020603050405020304" pitchFamily="18" charset="0"/>
                        </a:rPr>
                        <a:t>12.</a:t>
                      </a:r>
                      <a:endParaRPr lang="en-US" sz="1200">
                        <a:effectLst/>
                      </a:endParaRPr>
                    </a:p>
                  </a:txBody>
                  <a:tcPr marL="41892" marR="41892" marT="0" marB="0">
                    <a:lnL>
                      <a:noFill/>
                    </a:lnL>
                    <a:lnR>
                      <a:noFill/>
                    </a:lnR>
                    <a:lnT>
                      <a:noFill/>
                    </a:lnT>
                    <a:lnB>
                      <a:noFill/>
                    </a:lnB>
                    <a:solidFill>
                      <a:srgbClr val="E6E6E6"/>
                    </a:solidFill>
                  </a:tcPr>
                </a:tc>
                <a:tc>
                  <a:txBody>
                    <a:bodyPr/>
                    <a:lstStyle/>
                    <a:p>
                      <a:pPr marL="108585" marR="0" indent="-171450">
                        <a:spcBef>
                          <a:spcPts val="0"/>
                        </a:spcBef>
                        <a:spcAft>
                          <a:spcPts val="0"/>
                        </a:spcAft>
                      </a:pPr>
                      <a:r>
                        <a:rPr lang="en-US" sz="1200">
                          <a:solidFill>
                            <a:srgbClr val="000000"/>
                          </a:solidFill>
                          <a:effectLst/>
                          <a:latin typeface="Symbol" panose="05050102010706020507" pitchFamily="18" charset="2"/>
                        </a:rPr>
                        <a:t>·</a:t>
                      </a:r>
                      <a:r>
                        <a:rPr lang="en-US" sz="1200" b="0" i="0">
                          <a:solidFill>
                            <a:srgbClr val="000000"/>
                          </a:solidFill>
                          <a:effectLst/>
                          <a:latin typeface="Times New Roman" panose="02020603050405020304" pitchFamily="18" charset="0"/>
                        </a:rPr>
                        <a:t>      </a:t>
                      </a:r>
                      <a:r>
                        <a:rPr lang="en-US" sz="1200">
                          <a:solidFill>
                            <a:srgbClr val="000000"/>
                          </a:solidFill>
                          <a:effectLst/>
                          <a:latin typeface="Times New Roman" panose="02020603050405020304" pitchFamily="18" charset="0"/>
                        </a:rPr>
                        <a:t>PPh Wajib Pajak Orang Pribadi</a:t>
                      </a:r>
                      <a:endParaRPr lang="en-US" sz="1200">
                        <a:effectLst/>
                      </a:endParaRPr>
                    </a:p>
                    <a:p>
                      <a:pPr>
                        <a:spcAft>
                          <a:spcPts val="0"/>
                        </a:spcAft>
                      </a:pPr>
                      <a:br>
                        <a:rPr lang="en-US" sz="1200">
                          <a:effectLst/>
                        </a:rPr>
                      </a:br>
                      <a:endParaRPr lang="en-US" sz="1200">
                        <a:effectLst/>
                      </a:endParaRPr>
                    </a:p>
                    <a:p>
                      <a:pPr marL="108585" marR="0" indent="-171450">
                        <a:spcBef>
                          <a:spcPts val="0"/>
                        </a:spcBef>
                        <a:spcAft>
                          <a:spcPts val="0"/>
                        </a:spcAft>
                      </a:pPr>
                      <a:r>
                        <a:rPr lang="en-US" sz="1200">
                          <a:solidFill>
                            <a:srgbClr val="000000"/>
                          </a:solidFill>
                          <a:effectLst/>
                          <a:latin typeface="Symbol" panose="05050102010706020507" pitchFamily="18" charset="2"/>
                        </a:rPr>
                        <a:t>·</a:t>
                      </a:r>
                      <a:r>
                        <a:rPr lang="en-US" sz="1200" b="0" i="0">
                          <a:solidFill>
                            <a:srgbClr val="000000"/>
                          </a:solidFill>
                          <a:effectLst/>
                          <a:latin typeface="Times New Roman" panose="02020603050405020304" pitchFamily="18" charset="0"/>
                        </a:rPr>
                        <a:t>      </a:t>
                      </a:r>
                      <a:r>
                        <a:rPr lang="en-US" sz="1200">
                          <a:solidFill>
                            <a:srgbClr val="000000"/>
                          </a:solidFill>
                          <a:effectLst/>
                          <a:latin typeface="Times New Roman" panose="02020603050405020304" pitchFamily="18" charset="0"/>
                        </a:rPr>
                        <a:t>PPh Wajib Pajak Badan</a:t>
                      </a:r>
                      <a:endParaRPr lang="en-US" sz="1200">
                        <a:effectLst/>
                      </a:endParaRPr>
                    </a:p>
                  </a:txBody>
                  <a:tcPr marL="41892" marR="41892" marT="0" marB="0">
                    <a:lnL>
                      <a:noFill/>
                    </a:lnL>
                    <a:lnR>
                      <a:noFill/>
                    </a:lnR>
                    <a:lnT>
                      <a:noFill/>
                    </a:lnT>
                    <a:lnB>
                      <a:noFill/>
                    </a:lnB>
                    <a:solidFill>
                      <a:srgbClr val="E6E6E6"/>
                    </a:solidFill>
                  </a:tcPr>
                </a:tc>
                <a:tc>
                  <a:txBody>
                    <a:bodyPr/>
                    <a:lstStyle/>
                    <a:p>
                      <a:pPr marL="129540" marR="0" indent="-171450">
                        <a:spcBef>
                          <a:spcPts val="0"/>
                        </a:spcBef>
                        <a:spcAft>
                          <a:spcPts val="0"/>
                        </a:spcAft>
                      </a:pPr>
                      <a:r>
                        <a:rPr lang="en-US" sz="1200">
                          <a:solidFill>
                            <a:srgbClr val="000000"/>
                          </a:solidFill>
                          <a:effectLst/>
                          <a:latin typeface="Symbol" panose="05050102010706020507" pitchFamily="18" charset="2"/>
                        </a:rPr>
                        <a:t>·</a:t>
                      </a:r>
                      <a:r>
                        <a:rPr lang="en-US" sz="1200" b="0" i="0">
                          <a:solidFill>
                            <a:srgbClr val="000000"/>
                          </a:solidFill>
                          <a:effectLst/>
                          <a:latin typeface="Times New Roman" panose="02020603050405020304" pitchFamily="18" charset="0"/>
                        </a:rPr>
                        <a:t>      </a:t>
                      </a:r>
                      <a:r>
                        <a:rPr lang="en-US" sz="1200">
                          <a:solidFill>
                            <a:srgbClr val="000000"/>
                          </a:solidFill>
                          <a:effectLst/>
                          <a:latin typeface="Times New Roman" panose="02020603050405020304" pitchFamily="18" charset="0"/>
                        </a:rPr>
                        <a:t>Tanggal 25 bulan ketiga setelah berakhirnya tahun atau bagian tahun pajak</a:t>
                      </a:r>
                      <a:endParaRPr lang="en-US" sz="1200">
                        <a:effectLst/>
                      </a:endParaRPr>
                    </a:p>
                    <a:p>
                      <a:pPr marL="129540" marR="0" indent="-171450">
                        <a:spcBef>
                          <a:spcPts val="0"/>
                        </a:spcBef>
                        <a:spcAft>
                          <a:spcPts val="0"/>
                        </a:spcAft>
                      </a:pPr>
                      <a:r>
                        <a:rPr lang="en-US" sz="1200">
                          <a:solidFill>
                            <a:srgbClr val="000000"/>
                          </a:solidFill>
                          <a:effectLst/>
                          <a:latin typeface="Symbol" panose="05050102010706020507" pitchFamily="18" charset="2"/>
                        </a:rPr>
                        <a:t>·</a:t>
                      </a:r>
                      <a:r>
                        <a:rPr lang="en-US" sz="1200" b="0" i="0">
                          <a:solidFill>
                            <a:srgbClr val="000000"/>
                          </a:solidFill>
                          <a:effectLst/>
                          <a:latin typeface="Times New Roman" panose="02020603050405020304" pitchFamily="18" charset="0"/>
                        </a:rPr>
                        <a:t>      </a:t>
                      </a:r>
                      <a:r>
                        <a:rPr lang="en-US" sz="1200">
                          <a:solidFill>
                            <a:srgbClr val="000000"/>
                          </a:solidFill>
                          <a:effectLst/>
                          <a:latin typeface="Times New Roman" panose="02020603050405020304" pitchFamily="18" charset="0"/>
                        </a:rPr>
                        <a:t>Tanggal 25 bulan keempat setelah berakhirnya tahun atau bagian tahun pajak</a:t>
                      </a:r>
                      <a:endParaRPr lang="en-US" sz="1200">
                        <a:effectLst/>
                      </a:endParaRPr>
                    </a:p>
                    <a:p>
                      <a:pPr marR="0">
                        <a:spcBef>
                          <a:spcPts val="0"/>
                        </a:spcBef>
                        <a:spcAft>
                          <a:spcPts val="0"/>
                        </a:spcAft>
                      </a:pPr>
                      <a:br>
                        <a:rPr lang="en-US" sz="1200">
                          <a:effectLst/>
                        </a:rPr>
                      </a:br>
                      <a:endParaRPr lang="en-US" sz="1200">
                        <a:effectLst/>
                      </a:endParaRPr>
                    </a:p>
                  </a:txBody>
                  <a:tcPr marL="41892" marR="41892" marT="0" marB="0">
                    <a:lnL>
                      <a:noFill/>
                    </a:lnL>
                    <a:lnR>
                      <a:noFill/>
                    </a:lnR>
                    <a:lnT>
                      <a:noFill/>
                    </a:lnT>
                    <a:lnB>
                      <a:noFill/>
                    </a:lnB>
                    <a:solidFill>
                      <a:srgbClr val="E6E6E6"/>
                    </a:solidFill>
                  </a:tcPr>
                </a:tc>
                <a:tc>
                  <a:txBody>
                    <a:bodyPr/>
                    <a:lstStyle/>
                    <a:p>
                      <a:pPr marL="132715" marR="0" indent="-171450">
                        <a:spcBef>
                          <a:spcPts val="0"/>
                        </a:spcBef>
                        <a:spcAft>
                          <a:spcPts val="0"/>
                        </a:spcAft>
                      </a:pPr>
                      <a:r>
                        <a:rPr lang="en-US" sz="1200" dirty="0">
                          <a:solidFill>
                            <a:srgbClr val="000000"/>
                          </a:solidFill>
                          <a:effectLst/>
                          <a:latin typeface="Symbol" panose="05050102010706020507" pitchFamily="18" charset="2"/>
                        </a:rPr>
                        <a:t>·</a:t>
                      </a:r>
                      <a:r>
                        <a:rPr lang="en-US" sz="1200" b="0" i="0" dirty="0">
                          <a:solidFill>
                            <a:srgbClr val="000000"/>
                          </a:solidFill>
                          <a:effectLst/>
                          <a:latin typeface="Times New Roman" panose="02020603050405020304" pitchFamily="18" charset="0"/>
                        </a:rPr>
                        <a:t>      </a:t>
                      </a:r>
                      <a:r>
                        <a:rPr lang="en-US" sz="1200" dirty="0">
                          <a:solidFill>
                            <a:srgbClr val="000000"/>
                          </a:solidFill>
                          <a:effectLst/>
                          <a:latin typeface="Times New Roman" panose="02020603050405020304" pitchFamily="18" charset="0"/>
                        </a:rPr>
                        <a:t>Paling lama 3 </a:t>
                      </a:r>
                      <a:r>
                        <a:rPr lang="en-US" sz="1200" dirty="0" err="1">
                          <a:solidFill>
                            <a:srgbClr val="000000"/>
                          </a:solidFill>
                          <a:effectLst/>
                          <a:latin typeface="Times New Roman" panose="02020603050405020304" pitchFamily="18" charset="0"/>
                        </a:rPr>
                        <a:t>bulan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setelah</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akhir</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tahun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pajak</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atau</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bagian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tahun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pajak</a:t>
                      </a:r>
                      <a:endParaRPr lang="en-US" sz="1200" dirty="0">
                        <a:effectLst/>
                      </a:endParaRPr>
                    </a:p>
                    <a:p>
                      <a:pPr marL="132715" marR="0" indent="-171450">
                        <a:spcBef>
                          <a:spcPts val="0"/>
                        </a:spcBef>
                        <a:spcAft>
                          <a:spcPts val="0"/>
                        </a:spcAft>
                      </a:pPr>
                      <a:r>
                        <a:rPr lang="en-US" sz="1200" dirty="0">
                          <a:solidFill>
                            <a:srgbClr val="000000"/>
                          </a:solidFill>
                          <a:effectLst/>
                          <a:latin typeface="Symbol" panose="05050102010706020507" pitchFamily="18" charset="2"/>
                        </a:rPr>
                        <a:t>·</a:t>
                      </a:r>
                      <a:r>
                        <a:rPr lang="en-US" sz="1200" b="0" i="0" dirty="0">
                          <a:solidFill>
                            <a:srgbClr val="000000"/>
                          </a:solidFill>
                          <a:effectLst/>
                          <a:latin typeface="Times New Roman" panose="02020603050405020304" pitchFamily="18" charset="0"/>
                        </a:rPr>
                        <a:t>      </a:t>
                      </a:r>
                      <a:r>
                        <a:rPr lang="en-US" sz="1200" dirty="0">
                          <a:solidFill>
                            <a:srgbClr val="000000"/>
                          </a:solidFill>
                          <a:effectLst/>
                          <a:latin typeface="Times New Roman" panose="02020603050405020304" pitchFamily="18" charset="0"/>
                        </a:rPr>
                        <a:t>Paling lama 4 </a:t>
                      </a:r>
                      <a:r>
                        <a:rPr lang="en-US" sz="1200" dirty="0" err="1">
                          <a:solidFill>
                            <a:srgbClr val="000000"/>
                          </a:solidFill>
                          <a:effectLst/>
                          <a:latin typeface="Times New Roman" panose="02020603050405020304" pitchFamily="18" charset="0"/>
                        </a:rPr>
                        <a:t>bulan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setelah</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akhir</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tahun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pajak</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atau</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bagian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tahun</a:t>
                      </a:r>
                      <a:r>
                        <a:rPr lang="en-US" sz="1200" dirty="0">
                          <a:solidFill>
                            <a:srgbClr val="000000"/>
                          </a:solidFill>
                          <a:effectLst/>
                          <a:latin typeface="Times New Roman" panose="02020603050405020304" pitchFamily="18" charset="0"/>
                        </a:rPr>
                        <a:t> </a:t>
                      </a:r>
                      <a:r>
                        <a:rPr lang="en-US" sz="1200" dirty="0" err="1">
                          <a:solidFill>
                            <a:srgbClr val="000000"/>
                          </a:solidFill>
                          <a:effectLst/>
                          <a:latin typeface="Times New Roman" panose="02020603050405020304" pitchFamily="18" charset="0"/>
                        </a:rPr>
                        <a:t>pajak</a:t>
                      </a:r>
                      <a:endParaRPr lang="en-US" sz="1200" dirty="0">
                        <a:effectLst/>
                      </a:endParaRPr>
                    </a:p>
                  </a:txBody>
                  <a:tcPr marL="41892" marR="41892" marT="0" marB="0">
                    <a:lnL>
                      <a:noFill/>
                    </a:lnL>
                    <a:lnR>
                      <a:noFill/>
                    </a:lnR>
                    <a:lnT>
                      <a:noFill/>
                    </a:lnT>
                    <a:lnB>
                      <a:noFill/>
                    </a:lnB>
                    <a:solidFill>
                      <a:srgbClr val="E6E6E6"/>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dirty="0">
                <a:latin typeface="Trebuchet MS" panose="020B0603020202020204" pitchFamily="34" charset="0"/>
              </a:rPr>
              <a:t>SPT </a:t>
            </a:r>
            <a:r>
              <a:rPr lang="en-US" altLang="en-US" dirty="0" err="1">
                <a:latin typeface="Trebuchet MS" panose="020B0603020202020204" pitchFamily="34" charset="0"/>
              </a:rPr>
              <a:t>Dianggap</a:t>
            </a:r>
            <a:r>
              <a:rPr lang="en-US" altLang="en-US" dirty="0">
                <a:latin typeface="Trebuchet MS" panose="020B0603020202020204" pitchFamily="34" charset="0"/>
              </a:rPr>
              <a:t> </a:t>
            </a:r>
            <a:r>
              <a:rPr lang="en-US" altLang="en-US" dirty="0" err="1">
                <a:latin typeface="Trebuchet MS" panose="020B0603020202020204" pitchFamily="34" charset="0"/>
              </a:rPr>
              <a:t>Tidak</a:t>
            </a:r>
            <a:r>
              <a:rPr lang="en-US" altLang="en-US" dirty="0">
                <a:latin typeface="Trebuchet MS" panose="020B0603020202020204" pitchFamily="34" charset="0"/>
              </a:rPr>
              <a:t> </a:t>
            </a:r>
            <a:r>
              <a:rPr lang="en-US" altLang="en-US" dirty="0" err="1">
                <a:latin typeface="Trebuchet MS" panose="020B0603020202020204" pitchFamily="34" charset="0"/>
              </a:rPr>
              <a:t>Disampaikan</a:t>
            </a:r>
            <a:endParaRPr lang="en-US" dirty="0"/>
          </a:p>
        </p:txBody>
      </p:sp>
      <p:sp>
        <p:nvSpPr>
          <p:cNvPr id="3" name="Content Placeholder 2"/>
          <p:cNvSpPr>
            <a:spLocks noGrp="1"/>
          </p:cNvSpPr>
          <p:nvPr>
            <p:ph idx="1"/>
          </p:nvPr>
        </p:nvSpPr>
        <p:spPr>
          <a:xfrm>
            <a:off x="818515" y="1981835"/>
            <a:ext cx="10554335" cy="4583430"/>
          </a:xfrm>
        </p:spPr>
        <p:txBody>
          <a:bodyPr>
            <a:normAutofit fontScale="90000"/>
          </a:bodyPr>
          <a:lstStyle/>
          <a:p>
            <a:r>
              <a:rPr lang="en-US" altLang="en-US" sz="2400" dirty="0"/>
              <a:t>SPT </a:t>
            </a:r>
            <a:r>
              <a:rPr lang="en-US" altLang="en-US" sz="2400" dirty="0" err="1"/>
              <a:t>tidak</a:t>
            </a:r>
            <a:r>
              <a:rPr lang="en-US" altLang="en-US" sz="2400" dirty="0"/>
              <a:t> </a:t>
            </a:r>
            <a:r>
              <a:rPr lang="en-US" altLang="en-US" sz="2400" dirty="0" err="1" smtClean="0"/>
              <a:t>ditandatangani</a:t>
            </a:r>
            <a:endParaRPr lang="en-US" altLang="en-US" sz="2400" dirty="0"/>
          </a:p>
          <a:p>
            <a:r>
              <a:rPr lang="en-US" altLang="en-US" sz="2400" dirty="0"/>
              <a:t>SPT </a:t>
            </a:r>
            <a:r>
              <a:rPr lang="en-US" altLang="en-US" sz="2400" dirty="0" err="1"/>
              <a:t>tidak</a:t>
            </a:r>
            <a:r>
              <a:rPr lang="en-US" altLang="en-US" sz="2400" dirty="0"/>
              <a:t> </a:t>
            </a:r>
            <a:r>
              <a:rPr lang="en-US" altLang="en-US" sz="2400" dirty="0" err="1"/>
              <a:t>sepenuhnya</a:t>
            </a:r>
            <a:r>
              <a:rPr lang="en-US" altLang="en-US" sz="2400" dirty="0"/>
              <a:t> </a:t>
            </a:r>
            <a:r>
              <a:rPr lang="en-US" altLang="en-US" sz="2400" dirty="0" err="1"/>
              <a:t>dilampiri</a:t>
            </a:r>
            <a:r>
              <a:rPr lang="en-US" altLang="en-US" sz="2400" dirty="0"/>
              <a:t> </a:t>
            </a:r>
            <a:r>
              <a:rPr lang="en-US" altLang="en-US" sz="2400" dirty="0" err="1"/>
              <a:t>keterangan</a:t>
            </a:r>
            <a:r>
              <a:rPr lang="en-US" altLang="en-US" sz="2400" dirty="0"/>
              <a:t> </a:t>
            </a:r>
            <a:endParaRPr lang="en-US" altLang="en-US" sz="2400" dirty="0"/>
          </a:p>
          <a:p>
            <a:r>
              <a:rPr lang="en-US" altLang="en-US" sz="2400" dirty="0" err="1"/>
              <a:t>dan</a:t>
            </a:r>
            <a:r>
              <a:rPr lang="en-US" altLang="en-US" sz="2400" dirty="0"/>
              <a:t>/</a:t>
            </a:r>
            <a:r>
              <a:rPr lang="en-US" altLang="en-US" sz="2400" dirty="0" err="1"/>
              <a:t>atau</a:t>
            </a:r>
            <a:r>
              <a:rPr lang="en-US" altLang="en-US" sz="2400" dirty="0"/>
              <a:t> </a:t>
            </a:r>
            <a:r>
              <a:rPr lang="en-US" altLang="en-US" sz="2400" dirty="0" err="1"/>
              <a:t>dokumen</a:t>
            </a:r>
            <a:r>
              <a:rPr lang="en-US" altLang="en-US" sz="2400" dirty="0"/>
              <a:t> </a:t>
            </a:r>
            <a:r>
              <a:rPr lang="en-US" altLang="en-US" sz="2400" dirty="0" err="1"/>
              <a:t>yg</a:t>
            </a:r>
            <a:r>
              <a:rPr lang="en-US" altLang="en-US" sz="2400" dirty="0"/>
              <a:t> </a:t>
            </a:r>
            <a:r>
              <a:rPr lang="en-US" altLang="en-US" sz="2400" dirty="0" err="1" smtClean="0"/>
              <a:t>disyaratkan</a:t>
            </a:r>
            <a:endParaRPr lang="en-US" altLang="en-US" sz="2400" dirty="0"/>
          </a:p>
          <a:p>
            <a:r>
              <a:rPr lang="en-US" altLang="en-US" sz="2400" dirty="0"/>
              <a:t>SPT LB </a:t>
            </a:r>
            <a:r>
              <a:rPr lang="en-US" altLang="en-US" sz="2400" dirty="0" err="1"/>
              <a:t>disampaikan</a:t>
            </a:r>
            <a:r>
              <a:rPr lang="en-US" altLang="en-US" sz="2400" dirty="0"/>
              <a:t> </a:t>
            </a:r>
            <a:r>
              <a:rPr lang="en-US" altLang="en-US" sz="2400" dirty="0" err="1"/>
              <a:t>setelah</a:t>
            </a:r>
            <a:r>
              <a:rPr lang="en-US" altLang="en-US" sz="2400" dirty="0"/>
              <a:t> 3 </a:t>
            </a:r>
            <a:r>
              <a:rPr lang="en-US" altLang="en-US" sz="2400" dirty="0" err="1"/>
              <a:t>tahun</a:t>
            </a:r>
            <a:r>
              <a:rPr lang="en-US" altLang="en-US" sz="2400" dirty="0"/>
              <a:t> </a:t>
            </a:r>
            <a:r>
              <a:rPr lang="en-US" altLang="en-US" sz="2400" dirty="0" err="1"/>
              <a:t>sesudah</a:t>
            </a:r>
            <a:r>
              <a:rPr lang="en-US" altLang="en-US" sz="2400" dirty="0"/>
              <a:t> </a:t>
            </a:r>
            <a:r>
              <a:rPr lang="en-US" altLang="en-US" sz="2400" dirty="0" err="1"/>
              <a:t>berakhirnya</a:t>
            </a:r>
            <a:r>
              <a:rPr lang="en-US" altLang="en-US" sz="2400" dirty="0"/>
              <a:t> Masa </a:t>
            </a:r>
            <a:r>
              <a:rPr lang="en-US" altLang="en-US" sz="2400" dirty="0" err="1"/>
              <a:t>Pajak</a:t>
            </a:r>
            <a:r>
              <a:rPr lang="en-US" altLang="en-US" sz="2400" dirty="0"/>
              <a:t>, </a:t>
            </a:r>
            <a:r>
              <a:rPr lang="en-US" altLang="en-US" sz="2400" dirty="0" err="1"/>
              <a:t>bagian</a:t>
            </a:r>
            <a:r>
              <a:rPr lang="en-US" altLang="en-US" sz="2400" dirty="0"/>
              <a:t> </a:t>
            </a:r>
            <a:r>
              <a:rPr lang="en-US" altLang="en-US" sz="2400" dirty="0" err="1"/>
              <a:t>Tahun</a:t>
            </a:r>
            <a:r>
              <a:rPr lang="en-US" altLang="en-US" sz="2400" dirty="0"/>
              <a:t> </a:t>
            </a:r>
            <a:r>
              <a:rPr lang="en-US" altLang="en-US" sz="2400" dirty="0" err="1"/>
              <a:t>Pajak</a:t>
            </a:r>
            <a:r>
              <a:rPr lang="en-US" altLang="en-US" sz="2400" dirty="0"/>
              <a:t> </a:t>
            </a:r>
            <a:r>
              <a:rPr lang="en-US" altLang="en-US" sz="2400" dirty="0" err="1"/>
              <a:t>atau</a:t>
            </a:r>
            <a:r>
              <a:rPr lang="en-US" altLang="en-US" sz="2400" dirty="0"/>
              <a:t> </a:t>
            </a:r>
            <a:r>
              <a:rPr lang="en-US" altLang="en-US" sz="2400" dirty="0" err="1"/>
              <a:t>Tahun</a:t>
            </a:r>
            <a:r>
              <a:rPr lang="en-US" altLang="en-US" sz="2400" dirty="0"/>
              <a:t> </a:t>
            </a:r>
            <a:r>
              <a:rPr lang="en-US" altLang="en-US" sz="2400" dirty="0" err="1"/>
              <a:t>Pajak</a:t>
            </a:r>
            <a:r>
              <a:rPr lang="en-US" altLang="en-US" sz="2400" dirty="0"/>
              <a:t>, </a:t>
            </a:r>
            <a:r>
              <a:rPr lang="en-US" altLang="en-US" sz="2400" dirty="0" err="1"/>
              <a:t>dan</a:t>
            </a:r>
            <a:r>
              <a:rPr lang="en-US" altLang="en-US" sz="2400" dirty="0"/>
              <a:t> WP </a:t>
            </a:r>
            <a:r>
              <a:rPr lang="en-US" altLang="en-US" sz="2400" dirty="0" err="1"/>
              <a:t>telah</a:t>
            </a:r>
            <a:r>
              <a:rPr lang="en-US" altLang="en-US" sz="2400" dirty="0"/>
              <a:t> </a:t>
            </a:r>
            <a:r>
              <a:rPr lang="en-US" altLang="en-US" sz="2400" dirty="0" err="1"/>
              <a:t>ditegur</a:t>
            </a:r>
            <a:r>
              <a:rPr lang="en-US" altLang="en-US" sz="2400" dirty="0"/>
              <a:t> </a:t>
            </a:r>
            <a:r>
              <a:rPr lang="en-US" altLang="en-US" sz="2400" dirty="0" err="1"/>
              <a:t>secara</a:t>
            </a:r>
            <a:r>
              <a:rPr lang="en-US" altLang="en-US" sz="2400" dirty="0"/>
              <a:t> </a:t>
            </a:r>
            <a:r>
              <a:rPr lang="en-US" altLang="en-US" sz="2400" dirty="0" err="1"/>
              <a:t>tertulis</a:t>
            </a:r>
            <a:endParaRPr lang="en-US" altLang="en-US" sz="2400" dirty="0"/>
          </a:p>
          <a:p>
            <a:r>
              <a:rPr lang="en-US" altLang="en-US" sz="2400" dirty="0"/>
              <a:t>SPT </a:t>
            </a:r>
            <a:r>
              <a:rPr lang="en-US" altLang="en-US" sz="2400" dirty="0" err="1"/>
              <a:t>disampaikan</a:t>
            </a:r>
            <a:r>
              <a:rPr lang="en-US" altLang="en-US" sz="2400" dirty="0"/>
              <a:t> </a:t>
            </a:r>
            <a:r>
              <a:rPr lang="en-US" altLang="en-US" sz="2400" dirty="0" err="1"/>
              <a:t>setelah</a:t>
            </a:r>
            <a:r>
              <a:rPr lang="en-US" altLang="en-US" sz="2400" dirty="0"/>
              <a:t> </a:t>
            </a:r>
            <a:r>
              <a:rPr lang="en-US" altLang="en-US" sz="2400" dirty="0" err="1"/>
              <a:t>dilakukan</a:t>
            </a:r>
            <a:r>
              <a:rPr lang="en-US" altLang="en-US" sz="2400" dirty="0"/>
              <a:t> </a:t>
            </a:r>
            <a:r>
              <a:rPr lang="en-US" altLang="en-US" sz="2400" dirty="0" err="1"/>
              <a:t>pemeriksaan</a:t>
            </a:r>
            <a:r>
              <a:rPr lang="en-US" altLang="en-US" sz="2400" dirty="0"/>
              <a:t> </a:t>
            </a:r>
            <a:r>
              <a:rPr lang="en-US" altLang="en-US" sz="2400" dirty="0" err="1"/>
              <a:t>atau</a:t>
            </a:r>
            <a:r>
              <a:rPr lang="en-US" altLang="en-US" sz="2400" dirty="0"/>
              <a:t> </a:t>
            </a:r>
            <a:r>
              <a:rPr lang="en-US" altLang="en-US" sz="2400" dirty="0" err="1"/>
              <a:t>diterbitkan</a:t>
            </a:r>
            <a:r>
              <a:rPr lang="en-US" altLang="en-US" sz="2400" dirty="0"/>
              <a:t> </a:t>
            </a:r>
            <a:r>
              <a:rPr lang="en-US" altLang="en-US" sz="2400" dirty="0" err="1"/>
              <a:t>skp</a:t>
            </a:r>
            <a:endParaRPr lang="en-US" altLang="en-US" sz="2400" dirty="0"/>
          </a:p>
          <a:p>
            <a:r>
              <a:rPr lang="en-US" altLang="en-US" sz="2400" dirty="0"/>
              <a:t>SPT </a:t>
            </a:r>
            <a:r>
              <a:rPr lang="en-US" altLang="en-US" sz="2400" dirty="0" err="1"/>
              <a:t>dianggap</a:t>
            </a:r>
            <a:r>
              <a:rPr lang="en-US" altLang="en-US" sz="2400" dirty="0"/>
              <a:t> </a:t>
            </a:r>
            <a:r>
              <a:rPr lang="en-US" altLang="en-US" sz="2400" dirty="0" err="1"/>
              <a:t>tidak</a:t>
            </a:r>
            <a:r>
              <a:rPr lang="en-US" altLang="en-US" sz="2400" dirty="0"/>
              <a:t> </a:t>
            </a:r>
            <a:r>
              <a:rPr lang="en-US" altLang="en-US" sz="2400" dirty="0" err="1"/>
              <a:t>lengkap</a:t>
            </a:r>
            <a:r>
              <a:rPr lang="en-US" altLang="en-US" sz="2400" dirty="0"/>
              <a:t> </a:t>
            </a:r>
            <a:r>
              <a:rPr lang="en-US" altLang="en-US" sz="2400" dirty="0" err="1"/>
              <a:t>atau</a:t>
            </a:r>
            <a:r>
              <a:rPr lang="en-US" altLang="en-US" sz="2400" dirty="0"/>
              <a:t> </a:t>
            </a:r>
            <a:r>
              <a:rPr lang="en-US" altLang="en-US" sz="2400" dirty="0" err="1"/>
              <a:t>tidak</a:t>
            </a:r>
            <a:r>
              <a:rPr lang="en-US" altLang="en-US" sz="2400" dirty="0"/>
              <a:t> </a:t>
            </a:r>
            <a:r>
              <a:rPr lang="en-US" altLang="en-US" sz="2400" dirty="0" err="1"/>
              <a:t>jelas</a:t>
            </a:r>
            <a:endParaRPr lang="en-US" altLang="en-US" sz="2400" dirty="0"/>
          </a:p>
          <a:p>
            <a:r>
              <a:rPr lang="en-US" altLang="en-US" sz="2400" dirty="0"/>
              <a:t>*</a:t>
            </a:r>
            <a:r>
              <a:rPr lang="en-US" altLang="en-US" sz="2400" dirty="0" err="1"/>
              <a:t>Tidak</a:t>
            </a:r>
            <a:r>
              <a:rPr lang="en-US" altLang="en-US" sz="2400" dirty="0"/>
              <a:t> </a:t>
            </a:r>
            <a:r>
              <a:rPr lang="en-US" altLang="en-US" sz="2400" dirty="0" err="1"/>
              <a:t>melampirkan</a:t>
            </a:r>
            <a:r>
              <a:rPr lang="en-US" altLang="en-US" sz="2400" dirty="0"/>
              <a:t> </a:t>
            </a:r>
            <a:r>
              <a:rPr lang="en-US" altLang="en-US" sz="2400" dirty="0" err="1"/>
              <a:t>laporan</a:t>
            </a:r>
            <a:r>
              <a:rPr lang="en-US" altLang="en-US" sz="2400" dirty="0"/>
              <a:t> </a:t>
            </a:r>
            <a:r>
              <a:rPr lang="en-US" altLang="en-US" sz="2400" dirty="0" err="1"/>
              <a:t>keuangan</a:t>
            </a:r>
            <a:r>
              <a:rPr lang="en-US" altLang="en-US" sz="2400" dirty="0"/>
              <a:t> yang </a:t>
            </a:r>
            <a:r>
              <a:rPr lang="en-US" altLang="en-US" sz="2400" dirty="0" err="1"/>
              <a:t>diaudit</a:t>
            </a:r>
            <a:r>
              <a:rPr lang="en-US" altLang="en-US" sz="2400" dirty="0"/>
              <a:t> </a:t>
            </a:r>
            <a:r>
              <a:rPr lang="en-US" altLang="en-US" sz="2400" dirty="0" err="1"/>
              <a:t>oleh</a:t>
            </a:r>
            <a:r>
              <a:rPr lang="en-US" altLang="en-US" sz="2400" dirty="0"/>
              <a:t> </a:t>
            </a:r>
            <a:r>
              <a:rPr lang="en-US" altLang="en-US" sz="2400" dirty="0" err="1"/>
              <a:t>Akuntan</a:t>
            </a:r>
            <a:r>
              <a:rPr lang="en-US" altLang="en-US" sz="2400" dirty="0"/>
              <a:t> </a:t>
            </a:r>
            <a:r>
              <a:rPr lang="en-US" altLang="en-US" sz="2400" dirty="0" err="1"/>
              <a:t>Publik</a:t>
            </a:r>
            <a:endParaRPr lang="en-US" altLang="en-US" sz="2400"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smtClean="0"/>
              <a:t>TATA CARA PENGISIAN DAN PENYAMPAIAN SPT</a:t>
            </a:r>
            <a:endParaRPr lang="en-US" sz="4000" dirty="0"/>
          </a:p>
        </p:txBody>
      </p:sp>
      <p:sp>
        <p:nvSpPr>
          <p:cNvPr id="3" name="Content Placeholder 2"/>
          <p:cNvSpPr>
            <a:spLocks noGrp="1"/>
          </p:cNvSpPr>
          <p:nvPr>
            <p:ph idx="1"/>
          </p:nvPr>
        </p:nvSpPr>
        <p:spPr>
          <a:xfrm>
            <a:off x="818515" y="2222500"/>
            <a:ext cx="10554335" cy="4166235"/>
          </a:xfrm>
        </p:spPr>
        <p:txBody>
          <a:bodyPr/>
          <a:lstStyle/>
          <a:p>
            <a:r>
              <a:rPr lang="en-US" sz="2800" dirty="0" smtClean="0"/>
              <a:t>-</a:t>
            </a:r>
            <a:r>
              <a:rPr lang="en-US" sz="2800" dirty="0" err="1" smtClean="0"/>
              <a:t>wajib</a:t>
            </a:r>
            <a:r>
              <a:rPr lang="en-US" sz="2800" dirty="0" smtClean="0"/>
              <a:t> </a:t>
            </a:r>
            <a:r>
              <a:rPr lang="en-US" sz="2800" dirty="0" err="1" smtClean="0"/>
              <a:t>pajak</a:t>
            </a:r>
            <a:r>
              <a:rPr lang="en-US" sz="2800" dirty="0" smtClean="0"/>
              <a:t> </a:t>
            </a:r>
            <a:r>
              <a:rPr lang="en-US" sz="2800" dirty="0" err="1" smtClean="0"/>
              <a:t>mengisi</a:t>
            </a:r>
            <a:r>
              <a:rPr lang="en-US" sz="2800" dirty="0" smtClean="0"/>
              <a:t> </a:t>
            </a:r>
            <a:r>
              <a:rPr lang="en-US" sz="2800" dirty="0" err="1" smtClean="0"/>
              <a:t>dan</a:t>
            </a:r>
            <a:r>
              <a:rPr lang="en-US" sz="2800" dirty="0" smtClean="0"/>
              <a:t> </a:t>
            </a:r>
            <a:r>
              <a:rPr lang="en-US" sz="2800" dirty="0" err="1" smtClean="0"/>
              <a:t>menyampaikan</a:t>
            </a:r>
            <a:r>
              <a:rPr lang="en-US" sz="2800" dirty="0" smtClean="0"/>
              <a:t> </a:t>
            </a:r>
            <a:r>
              <a:rPr lang="en-US" sz="2800" dirty="0" err="1" smtClean="0"/>
              <a:t>surat</a:t>
            </a:r>
            <a:r>
              <a:rPr lang="en-US" sz="2800" dirty="0" smtClean="0"/>
              <a:t> </a:t>
            </a:r>
            <a:r>
              <a:rPr lang="en-US" sz="2800" dirty="0" err="1" smtClean="0"/>
              <a:t>pemberitahuan</a:t>
            </a:r>
            <a:endParaRPr lang="en-US" sz="2800" dirty="0" smtClean="0"/>
          </a:p>
          <a:p>
            <a:r>
              <a:rPr lang="en-US" sz="2800" dirty="0" smtClean="0"/>
              <a:t>- Surat </a:t>
            </a:r>
            <a:r>
              <a:rPr lang="en-US" sz="2800" dirty="0" err="1" smtClean="0"/>
              <a:t>pemberitahuan</a:t>
            </a:r>
            <a:r>
              <a:rPr lang="en-US" sz="2800" dirty="0" smtClean="0"/>
              <a:t> </a:t>
            </a:r>
            <a:r>
              <a:rPr lang="en-US" sz="2800" dirty="0" err="1" smtClean="0"/>
              <a:t>rus</a:t>
            </a:r>
            <a:r>
              <a:rPr lang="en-US" sz="2800" dirty="0" smtClean="0"/>
              <a:t> di </a:t>
            </a:r>
            <a:r>
              <a:rPr lang="en-US" sz="2800" dirty="0" err="1" smtClean="0"/>
              <a:t>tandatangani</a:t>
            </a:r>
            <a:r>
              <a:rPr lang="en-US" sz="2800" dirty="0" smtClean="0"/>
              <a:t> </a:t>
            </a:r>
            <a:r>
              <a:rPr lang="en-US" sz="2800" dirty="0" err="1" smtClean="0"/>
              <a:t>oleh</a:t>
            </a:r>
            <a:r>
              <a:rPr lang="en-US" sz="2800" dirty="0" smtClean="0"/>
              <a:t> </a:t>
            </a:r>
            <a:r>
              <a:rPr lang="en-US" sz="2800" dirty="0" err="1" smtClean="0"/>
              <a:t>pengurus</a:t>
            </a:r>
            <a:r>
              <a:rPr lang="en-US" sz="2800" dirty="0" smtClean="0"/>
              <a:t>/</a:t>
            </a:r>
            <a:r>
              <a:rPr lang="en-US" sz="2800" dirty="0" err="1" smtClean="0"/>
              <a:t>direksi</a:t>
            </a:r>
            <a:endParaRPr lang="en-US" sz="2800" dirty="0" smtClean="0"/>
          </a:p>
          <a:p>
            <a:r>
              <a:rPr lang="en-US" sz="2800" dirty="0" smtClean="0"/>
              <a:t>Surat </a:t>
            </a:r>
            <a:r>
              <a:rPr lang="en-US" sz="2800" dirty="0" err="1" smtClean="0"/>
              <a:t>pemberitahuan</a:t>
            </a:r>
            <a:r>
              <a:rPr lang="en-US" sz="2800" dirty="0" smtClean="0"/>
              <a:t> di </a:t>
            </a:r>
            <a:r>
              <a:rPr lang="en-US" sz="2800" dirty="0" err="1" smtClean="0"/>
              <a:t>lampiri</a:t>
            </a:r>
            <a:r>
              <a:rPr lang="en-US" sz="2800" dirty="0" smtClean="0"/>
              <a:t> PPWP</a:t>
            </a:r>
            <a:endParaRPr lang="en-US" sz="2800" dirty="0" smtClean="0"/>
          </a:p>
          <a:p>
            <a:r>
              <a:rPr lang="en-US" sz="2800" dirty="0" err="1" smtClean="0"/>
              <a:t>Dalam</a:t>
            </a:r>
            <a:r>
              <a:rPr lang="en-US" sz="2800" dirty="0" smtClean="0"/>
              <a:t> </a:t>
            </a:r>
            <a:r>
              <a:rPr lang="en-US" sz="2800" dirty="0" err="1" smtClean="0"/>
              <a:t>hal</a:t>
            </a:r>
            <a:r>
              <a:rPr lang="en-US" sz="2800" dirty="0" smtClean="0"/>
              <a:t> </a:t>
            </a:r>
            <a:r>
              <a:rPr lang="en-US" sz="2800" dirty="0" err="1" smtClean="0"/>
              <a:t>laporan</a:t>
            </a:r>
            <a:r>
              <a:rPr lang="en-US" sz="2800" dirty="0" smtClean="0"/>
              <a:t> di audit </a:t>
            </a:r>
            <a:r>
              <a:rPr lang="en-US" sz="2800" dirty="0" err="1" smtClean="0"/>
              <a:t>oleh</a:t>
            </a:r>
            <a:r>
              <a:rPr lang="en-US" sz="2800" dirty="0" smtClean="0"/>
              <a:t> </a:t>
            </a:r>
            <a:r>
              <a:rPr lang="en-US" sz="2800" dirty="0" err="1" smtClean="0"/>
              <a:t>akuntan</a:t>
            </a:r>
            <a:r>
              <a:rPr lang="en-US" sz="2800" dirty="0" smtClean="0"/>
              <a:t> public</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SURAT KETETAPAN PAJAK</a:t>
            </a:r>
            <a:endParaRPr lang="en-US" dirty="0"/>
          </a:p>
        </p:txBody>
      </p:sp>
      <p:sp>
        <p:nvSpPr>
          <p:cNvPr id="3" name="Content Placeholder 2"/>
          <p:cNvSpPr>
            <a:spLocks noGrp="1"/>
          </p:cNvSpPr>
          <p:nvPr>
            <p:ph idx="1"/>
          </p:nvPr>
        </p:nvSpPr>
        <p:spPr/>
        <p:txBody>
          <a:bodyPr/>
          <a:lstStyle/>
          <a:p>
            <a:r>
              <a:rPr lang="en-US" sz="2800" dirty="0" smtClean="0"/>
              <a:t>Surat </a:t>
            </a:r>
            <a:r>
              <a:rPr lang="en-US" sz="2800" dirty="0" err="1" smtClean="0"/>
              <a:t>ketetapan</a:t>
            </a:r>
            <a:r>
              <a:rPr lang="en-US" sz="2800" dirty="0" smtClean="0"/>
              <a:t> </a:t>
            </a:r>
            <a:r>
              <a:rPr lang="en-US" sz="2800" dirty="0" err="1" smtClean="0"/>
              <a:t>pajak</a:t>
            </a:r>
            <a:r>
              <a:rPr lang="en-US" sz="2800" dirty="0" smtClean="0"/>
              <a:t> </a:t>
            </a:r>
            <a:r>
              <a:rPr lang="en-US" sz="2800" dirty="0" err="1" smtClean="0"/>
              <a:t>kurang</a:t>
            </a:r>
            <a:r>
              <a:rPr lang="en-US" sz="2800" dirty="0" smtClean="0"/>
              <a:t> </a:t>
            </a:r>
            <a:r>
              <a:rPr lang="en-US" sz="2800" dirty="0" err="1" smtClean="0"/>
              <a:t>bayar</a:t>
            </a:r>
            <a:endParaRPr lang="en-US" sz="2800" dirty="0" smtClean="0"/>
          </a:p>
          <a:p>
            <a:r>
              <a:rPr lang="en-US" sz="2800" dirty="0" smtClean="0"/>
              <a:t>Surat </a:t>
            </a:r>
            <a:r>
              <a:rPr lang="en-US" sz="2800" dirty="0" err="1" smtClean="0"/>
              <a:t>ketetapan</a:t>
            </a:r>
            <a:r>
              <a:rPr lang="en-US" sz="2800" dirty="0" smtClean="0"/>
              <a:t> </a:t>
            </a:r>
            <a:r>
              <a:rPr lang="en-US" sz="2800" dirty="0" err="1" smtClean="0"/>
              <a:t>pajak</a:t>
            </a:r>
            <a:r>
              <a:rPr lang="en-US" sz="2800" dirty="0" smtClean="0"/>
              <a:t> </a:t>
            </a:r>
            <a:r>
              <a:rPr lang="en-US" sz="2800" dirty="0" err="1" smtClean="0"/>
              <a:t>kurang</a:t>
            </a:r>
            <a:r>
              <a:rPr lang="en-US" sz="2800" dirty="0" smtClean="0"/>
              <a:t> </a:t>
            </a:r>
            <a:r>
              <a:rPr lang="en-US" sz="2800" dirty="0" err="1" smtClean="0"/>
              <a:t>bayar</a:t>
            </a:r>
            <a:r>
              <a:rPr lang="en-US" sz="2800" dirty="0" smtClean="0"/>
              <a:t> </a:t>
            </a:r>
            <a:r>
              <a:rPr lang="en-US" sz="2800" dirty="0" err="1" smtClean="0"/>
              <a:t>tambahan</a:t>
            </a:r>
            <a:endParaRPr lang="en-US" sz="2800" dirty="0" smtClean="0"/>
          </a:p>
          <a:p>
            <a:r>
              <a:rPr lang="en-US" sz="2800" dirty="0" err="1" smtClean="0"/>
              <a:t>Surta</a:t>
            </a:r>
            <a:r>
              <a:rPr lang="en-US" sz="2800" dirty="0" smtClean="0"/>
              <a:t> </a:t>
            </a:r>
            <a:r>
              <a:rPr lang="en-US" sz="2800" dirty="0" err="1" smtClean="0"/>
              <a:t>ketetapan</a:t>
            </a:r>
            <a:r>
              <a:rPr lang="en-US" sz="2800" dirty="0" smtClean="0"/>
              <a:t> </a:t>
            </a:r>
            <a:r>
              <a:rPr lang="en-US" sz="2800" dirty="0" err="1" smtClean="0"/>
              <a:t>pajak</a:t>
            </a:r>
            <a:r>
              <a:rPr lang="en-US" sz="2800" dirty="0" smtClean="0"/>
              <a:t> nihil</a:t>
            </a:r>
            <a:endParaRPr lang="en-US" sz="2800" dirty="0" smtClean="0"/>
          </a:p>
          <a:p>
            <a:r>
              <a:rPr lang="en-US" sz="2800" dirty="0" smtClean="0"/>
              <a:t>Surat </a:t>
            </a:r>
            <a:r>
              <a:rPr lang="en-US" sz="2800" dirty="0" err="1" smtClean="0"/>
              <a:t>ketetapan</a:t>
            </a:r>
            <a:r>
              <a:rPr lang="en-US" sz="2800" dirty="0" smtClean="0"/>
              <a:t> </a:t>
            </a:r>
            <a:r>
              <a:rPr lang="en-US" sz="2800" dirty="0" err="1" smtClean="0"/>
              <a:t>pajak</a:t>
            </a:r>
            <a:r>
              <a:rPr lang="en-US" sz="2800" dirty="0" smtClean="0"/>
              <a:t> </a:t>
            </a:r>
            <a:r>
              <a:rPr lang="en-US" sz="2800" dirty="0" err="1" smtClean="0"/>
              <a:t>lebih</a:t>
            </a:r>
            <a:r>
              <a:rPr lang="en-US" sz="2800" dirty="0" smtClean="0"/>
              <a:t> </a:t>
            </a:r>
            <a:r>
              <a:rPr lang="en-US" sz="2800" dirty="0" err="1" smtClean="0"/>
              <a:t>bayar</a:t>
            </a:r>
            <a:endParaRPr 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dirty="0">
                <a:effectLst>
                  <a:outerShdw blurRad="38100" dist="38100" dir="2700000" algn="tl">
                    <a:srgbClr val="000000"/>
                  </a:outerShdw>
                </a:effectLst>
              </a:rPr>
              <a:t>Studi Kasus I</a:t>
            </a:r>
            <a:endParaRPr lang="en-US" dirty="0"/>
          </a:p>
        </p:txBody>
      </p:sp>
      <p:sp>
        <p:nvSpPr>
          <p:cNvPr id="3" name="Content Placeholder 2"/>
          <p:cNvSpPr>
            <a:spLocks noGrp="1"/>
          </p:cNvSpPr>
          <p:nvPr>
            <p:ph idx="1"/>
          </p:nvPr>
        </p:nvSpPr>
        <p:spPr/>
        <p:txBody>
          <a:bodyPr>
            <a:normAutofit lnSpcReduction="20000"/>
          </a:bodyPr>
          <a:lstStyle/>
          <a:p>
            <a:pPr marL="0" indent="0" algn="just">
              <a:buFontTx/>
              <a:buNone/>
              <a:defRPr/>
            </a:pPr>
            <a:r>
              <a:rPr lang="id-ID" sz="2800" dirty="0">
                <a:effectLst>
                  <a:outerShdw blurRad="38100" dist="38100" dir="2700000" algn="tl">
                    <a:srgbClr val="C0C0C0"/>
                  </a:outerShdw>
                </a:effectLst>
              </a:rPr>
              <a:t>PT </a:t>
            </a:r>
            <a:r>
              <a:rPr lang="en-US" sz="2800" dirty="0" err="1" smtClean="0">
                <a:effectLst>
                  <a:outerShdw blurRad="38100" dist="38100" dir="2700000" algn="tl">
                    <a:srgbClr val="C0C0C0"/>
                  </a:outerShdw>
                </a:effectLst>
              </a:rPr>
              <a:t>Maju</a:t>
            </a:r>
            <a:r>
              <a:rPr lang="en-US" sz="2800" dirty="0" smtClean="0">
                <a:effectLst>
                  <a:outerShdw blurRad="38100" dist="38100" dir="2700000" algn="tl">
                    <a:srgbClr val="C0C0C0"/>
                  </a:outerShdw>
                </a:effectLst>
              </a:rPr>
              <a:t> </a:t>
            </a:r>
            <a:r>
              <a:rPr lang="en-US" sz="2800" dirty="0" err="1" smtClean="0">
                <a:effectLst>
                  <a:outerShdw blurRad="38100" dist="38100" dir="2700000" algn="tl">
                    <a:srgbClr val="C0C0C0"/>
                  </a:outerShdw>
                </a:effectLst>
              </a:rPr>
              <a:t>jaya</a:t>
            </a:r>
            <a:r>
              <a:rPr lang="en-US" sz="2800" dirty="0" smtClean="0">
                <a:effectLst>
                  <a:outerShdw blurRad="38100" dist="38100" dir="2700000" algn="tl">
                    <a:srgbClr val="C0C0C0"/>
                  </a:outerShdw>
                </a:effectLst>
              </a:rPr>
              <a:t> </a:t>
            </a:r>
            <a:r>
              <a:rPr lang="id-ID" sz="2800" dirty="0" smtClean="0">
                <a:effectLst>
                  <a:outerShdw blurRad="38100" dist="38100" dir="2700000" algn="tl">
                    <a:srgbClr val="C0C0C0"/>
                  </a:outerShdw>
                </a:effectLst>
              </a:rPr>
              <a:t>menyampaikan </a:t>
            </a:r>
            <a:r>
              <a:rPr lang="id-ID" sz="2800" dirty="0">
                <a:effectLst>
                  <a:outerShdw blurRad="38100" dist="38100" dir="2700000" algn="tl">
                    <a:srgbClr val="C0C0C0"/>
                  </a:outerShdw>
                </a:effectLst>
              </a:rPr>
              <a:t>SPT Masa PPh Pasal 25 Masa Pajak Januari 2009 pada tanggal 23 Februari 2009. Atas angsuran sebesar 10 juta rupiah telah dibayar melalui Bank Persepsi pada tanggal 18 Februari 2009. </a:t>
            </a:r>
            <a:endParaRPr lang="id-ID" sz="2800" dirty="0">
              <a:effectLst>
                <a:outerShdw blurRad="38100" dist="38100" dir="2700000" algn="tl">
                  <a:srgbClr val="C0C0C0"/>
                </a:outerShdw>
              </a:effectLst>
            </a:endParaRPr>
          </a:p>
          <a:p>
            <a:pPr marL="0" indent="0" algn="just">
              <a:buFontTx/>
              <a:buNone/>
              <a:defRPr/>
            </a:pPr>
            <a:endParaRPr lang="id-ID" sz="2800" dirty="0">
              <a:effectLst>
                <a:outerShdw blurRad="38100" dist="38100" dir="2700000" algn="tl">
                  <a:srgbClr val="C0C0C0"/>
                </a:outerShdw>
              </a:effectLst>
            </a:endParaRPr>
          </a:p>
          <a:p>
            <a:pPr marL="0" indent="0" algn="just">
              <a:buFontTx/>
              <a:buNone/>
              <a:defRPr/>
            </a:pPr>
            <a:r>
              <a:rPr lang="id-ID" sz="2800" dirty="0">
                <a:effectLst>
                  <a:outerShdw blurRad="38100" dist="38100" dir="2700000" algn="tl">
                    <a:srgbClr val="C0C0C0"/>
                  </a:outerShdw>
                </a:effectLst>
              </a:rPr>
              <a:t>Jelaskan sanksi perpajakan yang dapat dikenakan kepada Wajib Pajak tersebut!</a:t>
            </a:r>
            <a:endParaRPr lang="en-US" sz="2800" dirty="0">
              <a:effectLst>
                <a:outerShdw blurRad="38100" dist="38100" dir="2700000" algn="tl">
                  <a:srgbClr val="C0C0C0"/>
                </a:outerShdw>
              </a:effectLst>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a:xfrm>
            <a:off x="840105" y="365125"/>
            <a:ext cx="10515600" cy="750570"/>
          </a:xfrm>
          <a:ln w="28575" cmpd="sng">
            <a:solidFill>
              <a:schemeClr val="accent1">
                <a:shade val="50000"/>
              </a:schemeClr>
            </a:solidFill>
            <a:prstDash val="solid"/>
          </a:ln>
        </p:spPr>
        <p:txBody>
          <a:bodyPr>
            <a:normAutofit/>
          </a:bodyPr>
          <a:lstStyle/>
          <a:p>
            <a:pPr algn="ctr"/>
            <a:r>
              <a:rPr lang="en-US"/>
              <a:t>Kewajiban dan Hak Wajib Pajak</a:t>
            </a:r>
            <a:endParaRPr lang="en-US"/>
          </a:p>
        </p:txBody>
      </p:sp>
      <p:sp>
        <p:nvSpPr>
          <p:cNvPr id="13" name="Text Placeholder 12"/>
          <p:cNvSpPr>
            <a:spLocks noGrp="1"/>
          </p:cNvSpPr>
          <p:nvPr>
            <p:ph type="body" idx="1"/>
          </p:nvPr>
        </p:nvSpPr>
        <p:spPr>
          <a:xfrm>
            <a:off x="840105" y="1115695"/>
            <a:ext cx="5157470" cy="739775"/>
          </a:xfrm>
          <a:ln w="28575" cmpd="sng">
            <a:solidFill>
              <a:schemeClr val="accent1">
                <a:shade val="50000"/>
              </a:schemeClr>
            </a:solidFill>
            <a:prstDash val="solid"/>
          </a:ln>
        </p:spPr>
        <p:txBody>
          <a:bodyPr>
            <a:normAutofit/>
          </a:bodyPr>
          <a:lstStyle/>
          <a:p>
            <a:pPr algn="ctr">
              <a:lnSpc>
                <a:spcPct val="30000"/>
              </a:lnSpc>
            </a:pPr>
            <a:r>
              <a:rPr lang="en-US" sz="2800"/>
              <a:t>Kewajiban Wajib Pajak</a:t>
            </a:r>
            <a:endParaRPr lang="en-US" sz="2800"/>
          </a:p>
        </p:txBody>
      </p:sp>
      <p:sp>
        <p:nvSpPr>
          <p:cNvPr id="14" name="Content Placeholder 13"/>
          <p:cNvSpPr>
            <a:spLocks noGrp="1"/>
          </p:cNvSpPr>
          <p:nvPr>
            <p:ph sz="half" idx="2"/>
          </p:nvPr>
        </p:nvSpPr>
        <p:spPr>
          <a:xfrm>
            <a:off x="840105" y="1855470"/>
            <a:ext cx="5157470" cy="4334510"/>
          </a:xfrm>
          <a:ln w="28575" cmpd="sng">
            <a:solidFill>
              <a:schemeClr val="accent1">
                <a:shade val="50000"/>
              </a:schemeClr>
            </a:solidFill>
            <a:prstDash val="solid"/>
          </a:ln>
        </p:spPr>
        <p:txBody>
          <a:bodyPr/>
          <a:lstStyle/>
          <a:p>
            <a:pPr marL="514350" indent="-514350" algn="l">
              <a:buAutoNum type="arabicPeriod"/>
            </a:pPr>
            <a:r>
              <a:rPr lang="en-US" sz="2800"/>
              <a:t>Mendaftarkan diri pada kantor direktorat jendral pajak</a:t>
            </a:r>
            <a:endParaRPr lang="en-US" sz="2800"/>
          </a:p>
          <a:p>
            <a:pPr marL="514350" indent="-514350" algn="l">
              <a:buAutoNum type="arabicPeriod"/>
            </a:pPr>
            <a:r>
              <a:rPr lang="en-US" sz="2800"/>
              <a:t>Melaporkan usahanya</a:t>
            </a:r>
            <a:endParaRPr lang="en-US" sz="2800"/>
          </a:p>
          <a:p>
            <a:pPr marL="514350" indent="-514350" algn="l">
              <a:buAutoNum type="arabicPeriod"/>
            </a:pPr>
            <a:r>
              <a:rPr lang="en-US" sz="2800"/>
              <a:t>Membayar / menyetor pajak yang terutang ke kas negara</a:t>
            </a:r>
            <a:endParaRPr lang="en-US" sz="2800"/>
          </a:p>
        </p:txBody>
      </p:sp>
      <p:sp>
        <p:nvSpPr>
          <p:cNvPr id="15" name="Text Placeholder 14"/>
          <p:cNvSpPr>
            <a:spLocks noGrp="1"/>
          </p:cNvSpPr>
          <p:nvPr>
            <p:ph type="body" sz="quarter" idx="3"/>
          </p:nvPr>
        </p:nvSpPr>
        <p:spPr>
          <a:xfrm>
            <a:off x="5996940" y="1115695"/>
            <a:ext cx="5358765" cy="739775"/>
          </a:xfrm>
          <a:ln w="28575" cmpd="sng">
            <a:solidFill>
              <a:schemeClr val="accent1">
                <a:shade val="50000"/>
              </a:schemeClr>
            </a:solidFill>
            <a:prstDash val="solid"/>
          </a:ln>
        </p:spPr>
        <p:txBody>
          <a:bodyPr/>
          <a:lstStyle/>
          <a:p>
            <a:pPr algn="ctr">
              <a:lnSpc>
                <a:spcPct val="30000"/>
              </a:lnSpc>
            </a:pPr>
            <a:r>
              <a:rPr lang="en-US" sz="2800"/>
              <a:t>Hak Wajib Pajak</a:t>
            </a:r>
            <a:endParaRPr lang="en-US" sz="2800"/>
          </a:p>
        </p:txBody>
      </p:sp>
      <p:sp>
        <p:nvSpPr>
          <p:cNvPr id="16" name="Content Placeholder 15"/>
          <p:cNvSpPr>
            <a:spLocks noGrp="1"/>
          </p:cNvSpPr>
          <p:nvPr>
            <p:ph sz="quarter" idx="4"/>
          </p:nvPr>
        </p:nvSpPr>
        <p:spPr>
          <a:xfrm>
            <a:off x="5996940" y="1855470"/>
            <a:ext cx="5358765" cy="4334510"/>
          </a:xfrm>
          <a:ln w="28575" cmpd="sng">
            <a:solidFill>
              <a:schemeClr val="accent1">
                <a:shade val="50000"/>
              </a:schemeClr>
            </a:solidFill>
            <a:prstDash val="solid"/>
          </a:ln>
        </p:spPr>
        <p:txBody>
          <a:bodyPr>
            <a:noAutofit/>
          </a:bodyPr>
          <a:lstStyle/>
          <a:p>
            <a:pPr marL="514350" indent="-514350" algn="l">
              <a:buAutoNum type="arabicPeriod"/>
            </a:pPr>
            <a:r>
              <a:rPr lang="en-US" sz="2400"/>
              <a:t>Mengajukan surat keberatan / banding dengan kriteria tertentu</a:t>
            </a:r>
            <a:endParaRPr lang="en-US" sz="2400"/>
          </a:p>
          <a:p>
            <a:pPr marL="514350" indent="-514350" algn="l">
              <a:buAutoNum type="arabicPeriod"/>
            </a:pPr>
            <a:r>
              <a:rPr lang="en-US" sz="2400"/>
              <a:t>Melaporkan beberapa masa pajak dalam satu surat pemberitahuan masa</a:t>
            </a:r>
            <a:endParaRPr lang="en-US" sz="2400"/>
          </a:p>
          <a:p>
            <a:pPr marL="514350" indent="-514350" algn="l">
              <a:buAutoNum type="arabicPeriod"/>
            </a:pPr>
            <a:r>
              <a:rPr lang="en-US" sz="2400"/>
              <a:t>Memperoleh pengurangan / penghapusan sanksi administrasi berupa bunga</a:t>
            </a:r>
            <a:endParaRPr 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cmpd="sng">
            <a:solidFill>
              <a:schemeClr val="accent1">
                <a:shade val="50000"/>
              </a:schemeClr>
            </a:solidFill>
            <a:prstDash val="solid"/>
          </a:ln>
        </p:spPr>
        <p:txBody>
          <a:bodyPr>
            <a:normAutofit fontScale="90000"/>
          </a:bodyPr>
          <a:lstStyle/>
          <a:p>
            <a:pPr algn="ctr"/>
            <a:r>
              <a:rPr lang="en-US"/>
              <a:t>Nomor Pokok Wajib Pajak dan Pengukuhan Pengusaha Kena pajak</a:t>
            </a:r>
            <a:endParaRPr lang="en-US"/>
          </a:p>
        </p:txBody>
      </p:sp>
      <p:sp>
        <p:nvSpPr>
          <p:cNvPr id="6" name="Content Placeholder 5"/>
          <p:cNvSpPr>
            <a:spLocks noGrp="1"/>
          </p:cNvSpPr>
          <p:nvPr>
            <p:ph sz="half" idx="1"/>
          </p:nvPr>
        </p:nvSpPr>
        <p:spPr>
          <a:xfrm>
            <a:off x="818515" y="2222500"/>
            <a:ext cx="5161280" cy="4071620"/>
          </a:xfrm>
          <a:ln w="28575" cmpd="sng">
            <a:solidFill>
              <a:schemeClr val="accent1">
                <a:shade val="50000"/>
              </a:schemeClr>
            </a:solidFill>
            <a:prstDash val="solid"/>
          </a:ln>
          <a:effectLst/>
        </p:spPr>
        <p:txBody>
          <a:bodyPr lIns="269875" tIns="136525" rIns="269875" bIns="136525"/>
          <a:lstStyle/>
          <a:p>
            <a:pPr marL="0" indent="0" algn="ctr">
              <a:buNone/>
            </a:pPr>
            <a:r>
              <a:rPr lang="en-US" sz="2400"/>
              <a:t>Nomor pokok wajib pajak merupakan suatu sarana dalam administrasi perpajakan yg dipergunakan sebagai tanda pengenal diri/identitas wajib pajak</a:t>
            </a:r>
            <a:endParaRPr lang="en-US" sz="2400"/>
          </a:p>
        </p:txBody>
      </p:sp>
      <p:sp>
        <p:nvSpPr>
          <p:cNvPr id="7" name="Content Placeholder 6"/>
          <p:cNvSpPr>
            <a:spLocks noGrp="1"/>
          </p:cNvSpPr>
          <p:nvPr>
            <p:ph sz="half" idx="2"/>
          </p:nvPr>
        </p:nvSpPr>
        <p:spPr>
          <a:xfrm>
            <a:off x="6187440" y="2222500"/>
            <a:ext cx="5178425" cy="4071620"/>
          </a:xfrm>
          <a:ln w="28575" cmpd="sng">
            <a:solidFill>
              <a:schemeClr val="accent1">
                <a:shade val="50000"/>
              </a:schemeClr>
            </a:solidFill>
            <a:prstDash val="solid"/>
          </a:ln>
        </p:spPr>
        <p:txBody>
          <a:bodyPr>
            <a:noAutofit/>
          </a:bodyPr>
          <a:lstStyle/>
          <a:p>
            <a:pPr marL="0" indent="0" algn="ctr">
              <a:buNone/>
            </a:pPr>
            <a:r>
              <a:rPr lang="en-US" sz="2400"/>
              <a:t>Fungsi pengukuhan pengusaha kena pajak selain digunakan untuk mengetahui identitas pengusaha kena pajak yg sebenarnya juga berguna untuk melaksanakan hak dan kewajiban di bidang pajak pertambahan nilai dan pajak penjualan atas barang mewah serta untuk pengawasan administrasi perpajakan</a:t>
            </a:r>
            <a:endParaRPr lang="en-US"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ln w="28575" cmpd="sng">
            <a:solidFill>
              <a:schemeClr val="accent1">
                <a:shade val="50000"/>
              </a:schemeClr>
            </a:solidFill>
            <a:prstDash val="solid"/>
          </a:ln>
        </p:spPr>
        <p:txBody>
          <a:bodyPr>
            <a:normAutofit fontScale="90000"/>
          </a:bodyPr>
          <a:lstStyle/>
          <a:p>
            <a:pPr algn="ctr"/>
            <a:r>
              <a:rPr lang="en-US"/>
              <a:t>Tata Cara Pendaftaran NPWP dan Pengukuhan PKP</a:t>
            </a:r>
            <a:endParaRPr lang="en-US"/>
          </a:p>
        </p:txBody>
      </p:sp>
      <p:sp>
        <p:nvSpPr>
          <p:cNvPr id="6" name="Content Placeholder 5"/>
          <p:cNvSpPr>
            <a:spLocks noGrp="1"/>
          </p:cNvSpPr>
          <p:nvPr>
            <p:ph idx="1"/>
          </p:nvPr>
        </p:nvSpPr>
        <p:spPr>
          <a:ln w="28575" cmpd="sng">
            <a:solidFill>
              <a:schemeClr val="accent1">
                <a:shade val="50000"/>
              </a:schemeClr>
            </a:solidFill>
            <a:prstDash val="solid"/>
          </a:ln>
        </p:spPr>
        <p:txBody>
          <a:bodyPr anchor="t" anchorCtr="0"/>
          <a:lstStyle/>
          <a:p>
            <a:pPr marL="0" indent="0" algn="ctr">
              <a:buNone/>
            </a:pPr>
            <a:r>
              <a:rPr lang="en-US" sz="3200"/>
              <a:t>Wajib pajak mengisi formulir pendaftaran dan menyampaikan secara langsung atau melalui pos ke kantor pelayanan pajak atau kantor penyuluhan dan pengamatan potensi perpajakan setempat dengan melampirkan beberapa ketentuan.</a:t>
            </a:r>
            <a:endParaRPr lang="en-US" sz="320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cmpd="sng">
            <a:solidFill>
              <a:schemeClr val="accent1">
                <a:shade val="50000"/>
              </a:schemeClr>
            </a:solidFill>
            <a:prstDash val="solid"/>
          </a:ln>
        </p:spPr>
        <p:txBody>
          <a:bodyPr>
            <a:normAutofit fontScale="90000"/>
          </a:bodyPr>
          <a:lstStyle/>
          <a:p>
            <a:pPr algn="ctr"/>
            <a:r>
              <a:rPr lang="en-US"/>
              <a:t>Pendaftaran NPWP dan PKP Melalui Elektronik</a:t>
            </a:r>
            <a:endParaRPr lang="en-US"/>
          </a:p>
        </p:txBody>
      </p:sp>
      <p:sp>
        <p:nvSpPr>
          <p:cNvPr id="3" name="Content Placeholder 2"/>
          <p:cNvSpPr>
            <a:spLocks noGrp="1"/>
          </p:cNvSpPr>
          <p:nvPr>
            <p:ph idx="1"/>
          </p:nvPr>
        </p:nvSpPr>
        <p:spPr>
          <a:ln w="28575" cmpd="sng">
            <a:solidFill>
              <a:schemeClr val="accent1">
                <a:shade val="50000"/>
              </a:schemeClr>
            </a:solidFill>
            <a:prstDash val="solid"/>
          </a:ln>
        </p:spPr>
        <p:txBody>
          <a:bodyPr/>
          <a:lstStyle/>
          <a:p>
            <a:pPr marL="0" indent="0" algn="ctr">
              <a:buNone/>
            </a:pPr>
            <a:r>
              <a:rPr lang="en-US" sz="3200"/>
              <a:t>Pendaftaran NPWP oleh wajib pajak dapat juga dilakukan secara elektronik, yaitu melalui internet di situs Direktorat Jendral Pajak dengan alamt </a:t>
            </a:r>
            <a:r>
              <a:rPr lang="en-US" sz="3200">
                <a:hlinkClick r:id="rId1"/>
              </a:rPr>
              <a:t>http://www.pajak.go.id</a:t>
            </a:r>
            <a:endParaRPr lang="en-US" sz="3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cmpd="sng">
            <a:solidFill>
              <a:schemeClr val="accent1">
                <a:shade val="50000"/>
              </a:schemeClr>
            </a:solidFill>
            <a:prstDash val="solid"/>
          </a:ln>
        </p:spPr>
        <p:txBody>
          <a:bodyPr/>
          <a:lstStyle/>
          <a:p>
            <a:r>
              <a:rPr lang="en-US"/>
              <a:t>Wajib Pajak Pindah</a:t>
            </a:r>
            <a:endParaRPr lang="en-US"/>
          </a:p>
        </p:txBody>
      </p:sp>
      <p:sp>
        <p:nvSpPr>
          <p:cNvPr id="3" name="Content Placeholder 2"/>
          <p:cNvSpPr>
            <a:spLocks noGrp="1"/>
          </p:cNvSpPr>
          <p:nvPr>
            <p:ph idx="1"/>
          </p:nvPr>
        </p:nvSpPr>
        <p:spPr>
          <a:ln w="28575" cmpd="sng">
            <a:solidFill>
              <a:schemeClr val="accent1">
                <a:shade val="50000"/>
              </a:schemeClr>
            </a:solidFill>
            <a:prstDash val="solid"/>
          </a:ln>
        </p:spPr>
        <p:txBody>
          <a:bodyPr/>
          <a:lstStyle/>
          <a:p>
            <a:pPr marL="0" indent="0" algn="ctr">
              <a:buNone/>
            </a:pPr>
            <a:r>
              <a:rPr lang="en-US"/>
              <a:t>J</a:t>
            </a:r>
            <a:r>
              <a:rPr lang="en-US" sz="3200"/>
              <a:t>ika Wajip Pajak pindah domisili/pindah tempat kegiatan usaha, wajib pajak wajib melaporkan diri ke KPP lama atau KPP baru dengan berbagai macam ketentuan</a:t>
            </a:r>
            <a:endParaRPr lang="en-US" sz="3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cmpd="sng">
            <a:solidFill>
              <a:schemeClr val="accent1">
                <a:shade val="50000"/>
              </a:schemeClr>
            </a:solidFill>
            <a:prstDash val="solid"/>
          </a:ln>
        </p:spPr>
        <p:txBody>
          <a:bodyPr/>
          <a:lstStyle/>
          <a:p>
            <a:r>
              <a:rPr lang="en-US"/>
              <a:t>Penghapusan NPWP</a:t>
            </a:r>
            <a:endParaRPr lang="en-US"/>
          </a:p>
        </p:txBody>
      </p:sp>
      <p:sp>
        <p:nvSpPr>
          <p:cNvPr id="3" name="Content Placeholder 2"/>
          <p:cNvSpPr>
            <a:spLocks noGrp="1"/>
          </p:cNvSpPr>
          <p:nvPr>
            <p:ph idx="1"/>
          </p:nvPr>
        </p:nvSpPr>
        <p:spPr>
          <a:ln w="28575" cmpd="sng">
            <a:solidFill>
              <a:schemeClr val="accent1">
                <a:shade val="50000"/>
              </a:schemeClr>
            </a:solidFill>
            <a:prstDash val="solid"/>
          </a:ln>
        </p:spPr>
        <p:txBody>
          <a:bodyPr/>
          <a:lstStyle/>
          <a:p>
            <a:pPr marL="0" indent="0">
              <a:buNone/>
            </a:pPr>
            <a:r>
              <a:rPr lang="en-US" sz="3200"/>
              <a:t>Penghapusan nomor wajib pajak dilakukan oleh Direktur Jendra Pajak dengan beberapa ketentuan</a:t>
            </a:r>
            <a:endParaRPr lang="en-US" sz="3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cmpd="sng">
            <a:solidFill>
              <a:schemeClr val="accent1">
                <a:shade val="50000"/>
              </a:schemeClr>
            </a:solidFill>
            <a:prstDash val="solid"/>
          </a:ln>
        </p:spPr>
        <p:txBody>
          <a:bodyPr/>
          <a:lstStyle/>
          <a:p>
            <a:r>
              <a:rPr lang="en-US"/>
              <a:t>Pencabutan Pengukuhan PKP</a:t>
            </a:r>
            <a:endParaRPr lang="en-US"/>
          </a:p>
        </p:txBody>
      </p:sp>
      <p:sp>
        <p:nvSpPr>
          <p:cNvPr id="3" name="Content Placeholder 2"/>
          <p:cNvSpPr>
            <a:spLocks noGrp="1"/>
          </p:cNvSpPr>
          <p:nvPr>
            <p:ph idx="1"/>
          </p:nvPr>
        </p:nvSpPr>
        <p:spPr>
          <a:ln w="28575" cmpd="sng">
            <a:solidFill>
              <a:schemeClr val="accent1">
                <a:shade val="50000"/>
              </a:schemeClr>
            </a:solidFill>
            <a:prstDash val="solid"/>
          </a:ln>
        </p:spPr>
        <p:txBody>
          <a:bodyPr/>
          <a:lstStyle/>
          <a:p>
            <a:pPr marL="0" indent="0" algn="ctr">
              <a:buNone/>
            </a:pPr>
            <a:r>
              <a:rPr lang="en-US" sz="3200"/>
              <a:t>Pencabutan pengukuhan pengusaha kena pajak dilakukan oleh Direktur pajak.</a:t>
            </a:r>
            <a:endParaRPr lang="en-US" sz="3200"/>
          </a:p>
          <a:p>
            <a:pPr marL="0" indent="0" algn="ctr">
              <a:buNone/>
            </a:pPr>
            <a:r>
              <a:rPr lang="en-US" sz="3200"/>
              <a:t>pencabutan pengukuhan PKP harus diselesaikan dalam jangka waktu 6 bulan sejak tanggal diterimanya permohonan secara lengkap</a:t>
            </a:r>
            <a:endParaRPr lang="en-US" sz="3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615440"/>
          </a:xfrm>
          <a:ln w="28575" cmpd="sng">
            <a:solidFill>
              <a:schemeClr val="accent1">
                <a:shade val="50000"/>
              </a:schemeClr>
            </a:solidFill>
            <a:prstDash val="solid"/>
          </a:ln>
        </p:spPr>
        <p:txBody>
          <a:bodyPr>
            <a:normAutofit fontScale="90000"/>
          </a:bodyPr>
          <a:lstStyle/>
          <a:p>
            <a:pPr algn="ctr"/>
            <a:r>
              <a:rPr lang="en-US" dirty="0"/>
              <a:t>Tata Cara </a:t>
            </a:r>
            <a:r>
              <a:rPr lang="en-US" dirty="0" err="1"/>
              <a:t>Pendaftaran</a:t>
            </a:r>
            <a:r>
              <a:rPr lang="en-US" dirty="0"/>
              <a:t> </a:t>
            </a:r>
            <a:r>
              <a:rPr lang="en-US" dirty="0" err="1"/>
              <a:t>dan</a:t>
            </a:r>
            <a:r>
              <a:rPr lang="en-US" dirty="0"/>
              <a:t> </a:t>
            </a:r>
            <a:r>
              <a:rPr lang="en-US" dirty="0" err="1"/>
              <a:t>Penghapusan</a:t>
            </a:r>
            <a:r>
              <a:rPr lang="en-US" dirty="0"/>
              <a:t> NPWP Serta </a:t>
            </a:r>
            <a:r>
              <a:rPr lang="en-US" dirty="0" err="1"/>
              <a:t>Pengukuhan</a:t>
            </a:r>
            <a:r>
              <a:rPr lang="en-US" dirty="0"/>
              <a:t> </a:t>
            </a:r>
            <a:r>
              <a:rPr lang="en-US" dirty="0" err="1"/>
              <a:t>dan</a:t>
            </a:r>
            <a:r>
              <a:rPr lang="en-US" dirty="0"/>
              <a:t> </a:t>
            </a:r>
            <a:r>
              <a:rPr lang="en-US" dirty="0" err="1"/>
              <a:t>Pencabutan</a:t>
            </a:r>
            <a:r>
              <a:rPr lang="en-US" dirty="0"/>
              <a:t> NPPKP </a:t>
            </a:r>
            <a:r>
              <a:rPr lang="en-US" dirty="0" err="1"/>
              <a:t>dengan</a:t>
            </a:r>
            <a:r>
              <a:rPr lang="en-US" dirty="0"/>
              <a:t> </a:t>
            </a:r>
            <a:r>
              <a:rPr lang="en-US" dirty="0" err="1"/>
              <a:t>sistem</a:t>
            </a:r>
            <a:r>
              <a:rPr lang="en-US" dirty="0"/>
              <a:t> e-Registration</a:t>
            </a:r>
            <a:endParaRPr lang="en-US" dirty="0"/>
          </a:p>
        </p:txBody>
      </p:sp>
      <p:sp>
        <p:nvSpPr>
          <p:cNvPr id="3" name="Content Placeholder 2"/>
          <p:cNvSpPr>
            <a:spLocks noGrp="1"/>
          </p:cNvSpPr>
          <p:nvPr>
            <p:ph idx="1"/>
          </p:nvPr>
        </p:nvSpPr>
        <p:spPr>
          <a:xfrm>
            <a:off x="838200" y="2226945"/>
            <a:ext cx="10515600" cy="3950335"/>
          </a:xfrm>
          <a:ln w="28575" cmpd="sng">
            <a:solidFill>
              <a:schemeClr val="accent1">
                <a:shade val="50000"/>
              </a:schemeClr>
            </a:solidFill>
            <a:prstDash val="solid"/>
          </a:ln>
        </p:spPr>
        <p:txBody>
          <a:bodyPr/>
          <a:lstStyle/>
          <a:p>
            <a:pPr marL="0" indent="0">
              <a:buNone/>
            </a:pPr>
            <a:r>
              <a:rPr lang="en-US" sz="3200"/>
              <a:t>Hal hal yg perlu diperhatikan sehubungan dengan tata cara pendaftaran dan penghapusan nomor wajib pajak (NPWP) serta pengukuhan dan pencabutan nomor pengukuhan pengusaha kena pajak (NPPKP) sesuai dengan keputusan dirjen pajak nomor kep-173/PJ/2004</a:t>
            </a:r>
            <a:endParaRPr lang="en-US" sz="320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TM03457503[[fn=Quotable]]</Template>
  <TotalTime>0</TotalTime>
  <Words>5436</Words>
  <Application>WPS Presentation</Application>
  <PresentationFormat>Custom</PresentationFormat>
  <Paragraphs>219</Paragraphs>
  <Slides>17</Slides>
  <Notes>1</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17</vt:i4>
      </vt:variant>
    </vt:vector>
  </HeadingPairs>
  <TitlesOfParts>
    <vt:vector size="32" baseType="lpstr">
      <vt:lpstr>Arial</vt:lpstr>
      <vt:lpstr>SimSun</vt:lpstr>
      <vt:lpstr>Wingdings</vt:lpstr>
      <vt:lpstr>Wingdings 2</vt:lpstr>
      <vt:lpstr>Century Gothic</vt:lpstr>
      <vt:lpstr>Segoe Print</vt:lpstr>
      <vt:lpstr>Microsoft YaHei</vt:lpstr>
      <vt:lpstr/>
      <vt:lpstr>Arial Unicode MS</vt:lpstr>
      <vt:lpstr>Wingdings</vt:lpstr>
      <vt:lpstr>Calibri</vt:lpstr>
      <vt:lpstr>Times New Roman</vt:lpstr>
      <vt:lpstr>Symbol</vt:lpstr>
      <vt:lpstr>Trebuchet MS</vt:lpstr>
      <vt:lpstr>Quotable</vt:lpstr>
      <vt:lpstr>KETENTUAN UMUM &amp; TATA CARA PERPAJAKAN</vt:lpstr>
      <vt:lpstr>Kewajiban dan Hak Wajib Pajak</vt:lpstr>
      <vt:lpstr>Nomor Pokok Wajib Pajak dan Pengukuhan Pengusaha Kena pajak</vt:lpstr>
      <vt:lpstr>Tata Cara Pendaftaran NPWP dan Pengukuhan PKP</vt:lpstr>
      <vt:lpstr>Pendaftaran NPWP dan PKP Melalui Elektronik</vt:lpstr>
      <vt:lpstr>Wajib Pajak Pindah</vt:lpstr>
      <vt:lpstr>Penghapusan NPWP</vt:lpstr>
      <vt:lpstr>Pencabutan Pengukuhan PKP</vt:lpstr>
      <vt:lpstr>Tata Cara Pendaftaran dan Penghapusan NPWP Serta Pengukuhan dan Pencabutan NPPKP dengan sistem e-Registration</vt:lpstr>
      <vt:lpstr>Pembayaran, Pemotongan/Pemungutan, dan Pelaporan</vt:lpstr>
      <vt:lpstr>PELAPORAN</vt:lpstr>
      <vt:lpstr>SURAT PEMBERITAHUAN(SPT) DIBEDAKAN</vt:lpstr>
      <vt:lpstr>BATAS WAKTU PEMBAYARAN DAN PELAPORAN</vt:lpstr>
      <vt:lpstr>SPT Dianggap Tidak Disampaikan</vt:lpstr>
      <vt:lpstr>TATA CARA PENGISIAN DAN PENYAMPAIAN SPT</vt:lpstr>
      <vt:lpstr>SURAT KETETAPAN PAJAK</vt:lpstr>
      <vt:lpstr>Studi Kasus 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KETENTUAN UMUM &amp; TATA CARA PERPAJAKAN</dc:title>
  <dc:creator>dipta</dc:creator>
  <cp:lastModifiedBy>dipta</cp:lastModifiedBy>
  <cp:revision>18</cp:revision>
  <dcterms:created xsi:type="dcterms:W3CDTF">2017-09-05T14:13:00Z</dcterms:created>
  <dcterms:modified xsi:type="dcterms:W3CDTF">2017-09-28T09:25:11Z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1033-10.2.0.5934</vt:lpwstr>
  </property>
</Properties>
</file>