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25"/>
  </p:notesMasterIdLst>
  <p:sldIdLst>
    <p:sldId id="256" r:id="rId2"/>
    <p:sldId id="257" r:id="rId3"/>
    <p:sldId id="277" r:id="rId4"/>
    <p:sldId id="278" r:id="rId5"/>
    <p:sldId id="279" r:id="rId6"/>
    <p:sldId id="280" r:id="rId7"/>
    <p:sldId id="259" r:id="rId8"/>
    <p:sldId id="260" r:id="rId9"/>
    <p:sldId id="281" r:id="rId10"/>
    <p:sldId id="262" r:id="rId11"/>
    <p:sldId id="263" r:id="rId12"/>
    <p:sldId id="282" r:id="rId13"/>
    <p:sldId id="283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-67" y="-221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07C378-2D8F-4F23-AD0B-5EBF904ACA2E}" type="doc">
      <dgm:prSet loTypeId="urn:microsoft.com/office/officeart/2005/8/layout/vProcess5" loCatId="process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BB1F963-EFCC-415E-AEEF-9C67ABFB1314}">
      <dgm:prSet phldrT="[Text]" custT="1"/>
      <dgm:spPr/>
      <dgm:t>
        <a:bodyPr/>
        <a:lstStyle/>
        <a:p>
          <a:r>
            <a:rPr lang="en-US" sz="1800" dirty="0" err="1" smtClean="0">
              <a:solidFill>
                <a:schemeClr val="tx1"/>
              </a:solidFill>
              <a:latin typeface="Cambria" pitchFamily="18" charset="0"/>
            </a:rPr>
            <a:t>Pangsa</a:t>
          </a:r>
          <a:r>
            <a:rPr lang="en-US" sz="1800" dirty="0" smtClean="0">
              <a:solidFill>
                <a:schemeClr val="tx1"/>
              </a:solidFill>
              <a:latin typeface="Cambria" pitchFamily="18" charset="0"/>
            </a:rPr>
            <a:t> </a:t>
          </a:r>
          <a:r>
            <a:rPr lang="en-US" sz="1800" dirty="0" err="1" smtClean="0">
              <a:solidFill>
                <a:schemeClr val="tx1"/>
              </a:solidFill>
              <a:latin typeface="Cambria" pitchFamily="18" charset="0"/>
            </a:rPr>
            <a:t>Pasar</a:t>
          </a:r>
          <a:r>
            <a:rPr lang="en-US" sz="1800" dirty="0" smtClean="0">
              <a:solidFill>
                <a:schemeClr val="tx1"/>
              </a:solidFill>
              <a:latin typeface="Cambria" pitchFamily="18" charset="0"/>
            </a:rPr>
            <a:t> </a:t>
          </a:r>
          <a:r>
            <a:rPr lang="en-US" sz="1800" dirty="0" err="1" smtClean="0">
              <a:solidFill>
                <a:schemeClr val="tx1"/>
              </a:solidFill>
              <a:latin typeface="Cambria" pitchFamily="18" charset="0"/>
            </a:rPr>
            <a:t>meningkat</a:t>
          </a:r>
          <a:endParaRPr lang="en-US" sz="1800" dirty="0">
            <a:solidFill>
              <a:schemeClr val="tx1"/>
            </a:solidFill>
            <a:latin typeface="Cambria" pitchFamily="18" charset="0"/>
          </a:endParaRPr>
        </a:p>
      </dgm:t>
    </dgm:pt>
    <dgm:pt modelId="{DD54D34A-0618-4B73-967B-3F135864D545}" type="parTrans" cxnId="{DDD5B452-3854-4886-B7F3-EF4B9742D6AE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Cambria" pitchFamily="18" charset="0"/>
          </a:endParaRPr>
        </a:p>
      </dgm:t>
    </dgm:pt>
    <dgm:pt modelId="{D1CC0FF5-E546-476C-91E5-E84469AEB0EA}" type="sibTrans" cxnId="{DDD5B452-3854-4886-B7F3-EF4B9742D6AE}">
      <dgm:prSet custT="1"/>
      <dgm:spPr/>
      <dgm:t>
        <a:bodyPr/>
        <a:lstStyle/>
        <a:p>
          <a:endParaRPr lang="en-US" sz="1800">
            <a:solidFill>
              <a:schemeClr val="tx1"/>
            </a:solidFill>
            <a:latin typeface="Cambria" pitchFamily="18" charset="0"/>
          </a:endParaRPr>
        </a:p>
      </dgm:t>
    </dgm:pt>
    <dgm:pt modelId="{9A986D1C-95C1-465D-8FEB-512EA4A2C91A}">
      <dgm:prSet phldrT="[Text]" custT="1"/>
      <dgm:spPr/>
      <dgm:t>
        <a:bodyPr/>
        <a:lstStyle/>
        <a:p>
          <a:r>
            <a:rPr lang="en-US" sz="1800" dirty="0" smtClean="0">
              <a:solidFill>
                <a:schemeClr val="tx1"/>
              </a:solidFill>
              <a:latin typeface="Cambria" pitchFamily="18" charset="0"/>
            </a:rPr>
            <a:t>Volume </a:t>
          </a:r>
          <a:r>
            <a:rPr lang="en-US" sz="1800" dirty="0" err="1" smtClean="0">
              <a:solidFill>
                <a:schemeClr val="tx1"/>
              </a:solidFill>
              <a:latin typeface="Cambria" pitchFamily="18" charset="0"/>
            </a:rPr>
            <a:t>Produksi</a:t>
          </a:r>
          <a:r>
            <a:rPr lang="en-US" sz="1800" dirty="0" smtClean="0">
              <a:solidFill>
                <a:schemeClr val="tx1"/>
              </a:solidFill>
              <a:latin typeface="Cambria" pitchFamily="18" charset="0"/>
            </a:rPr>
            <a:t> </a:t>
          </a:r>
          <a:r>
            <a:rPr lang="en-US" sz="1800" dirty="0" err="1" smtClean="0">
              <a:solidFill>
                <a:schemeClr val="tx1"/>
              </a:solidFill>
              <a:latin typeface="Cambria" pitchFamily="18" charset="0"/>
            </a:rPr>
            <a:t>meningkat</a:t>
          </a:r>
          <a:endParaRPr lang="en-US" sz="1600" dirty="0">
            <a:solidFill>
              <a:schemeClr val="tx1"/>
            </a:solidFill>
            <a:latin typeface="Cambria" pitchFamily="18" charset="0"/>
          </a:endParaRPr>
        </a:p>
      </dgm:t>
    </dgm:pt>
    <dgm:pt modelId="{F194C5E0-689D-4C97-8877-22644793B19C}" type="parTrans" cxnId="{70BE6557-D401-4DCF-97F2-23A71BDD13AE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Cambria" pitchFamily="18" charset="0"/>
          </a:endParaRPr>
        </a:p>
      </dgm:t>
    </dgm:pt>
    <dgm:pt modelId="{02A3F279-953F-4732-83FD-EC27399FB80C}" type="sibTrans" cxnId="{70BE6557-D401-4DCF-97F2-23A71BDD13AE}">
      <dgm:prSet custT="1"/>
      <dgm:spPr/>
      <dgm:t>
        <a:bodyPr/>
        <a:lstStyle/>
        <a:p>
          <a:endParaRPr lang="en-US" sz="1800">
            <a:solidFill>
              <a:schemeClr val="tx1"/>
            </a:solidFill>
            <a:latin typeface="Cambria" pitchFamily="18" charset="0"/>
          </a:endParaRPr>
        </a:p>
      </dgm:t>
    </dgm:pt>
    <dgm:pt modelId="{1860FBD5-9766-4057-B274-07AD0FC4EEDE}">
      <dgm:prSet phldrT="[Text]" custT="1"/>
      <dgm:spPr/>
      <dgm:t>
        <a:bodyPr/>
        <a:lstStyle/>
        <a:p>
          <a:r>
            <a:rPr lang="en-US" sz="1800" dirty="0" err="1" smtClean="0">
              <a:solidFill>
                <a:schemeClr val="tx1"/>
              </a:solidFill>
              <a:latin typeface="Cambria" pitchFamily="18" charset="0"/>
            </a:rPr>
            <a:t>Biaya</a:t>
          </a:r>
          <a:r>
            <a:rPr lang="en-US" sz="1800" dirty="0" smtClean="0">
              <a:solidFill>
                <a:schemeClr val="tx1"/>
              </a:solidFill>
              <a:latin typeface="Cambria" pitchFamily="18" charset="0"/>
            </a:rPr>
            <a:t> </a:t>
          </a:r>
          <a:r>
            <a:rPr lang="en-US" sz="1800" dirty="0" err="1" smtClean="0">
              <a:solidFill>
                <a:schemeClr val="tx1"/>
              </a:solidFill>
              <a:latin typeface="Cambria" pitchFamily="18" charset="0"/>
            </a:rPr>
            <a:t>Produksi</a:t>
          </a:r>
          <a:r>
            <a:rPr lang="en-US" sz="1800" dirty="0" smtClean="0">
              <a:solidFill>
                <a:schemeClr val="tx1"/>
              </a:solidFill>
              <a:latin typeface="Cambria" pitchFamily="18" charset="0"/>
            </a:rPr>
            <a:t> </a:t>
          </a:r>
          <a:r>
            <a:rPr lang="en-US" sz="1800" dirty="0" err="1" smtClean="0">
              <a:solidFill>
                <a:schemeClr val="tx1"/>
              </a:solidFill>
              <a:latin typeface="Cambria" pitchFamily="18" charset="0"/>
            </a:rPr>
            <a:t>rendah</a:t>
          </a:r>
          <a:endParaRPr lang="en-US" sz="1800" dirty="0">
            <a:solidFill>
              <a:schemeClr val="tx1"/>
            </a:solidFill>
            <a:latin typeface="Cambria" pitchFamily="18" charset="0"/>
          </a:endParaRPr>
        </a:p>
      </dgm:t>
    </dgm:pt>
    <dgm:pt modelId="{F1C88433-0040-4715-8BEC-6D79A522C6C2}" type="parTrans" cxnId="{C25DE685-BCA0-4908-B737-F07A13E0B440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Cambria" pitchFamily="18" charset="0"/>
          </a:endParaRPr>
        </a:p>
      </dgm:t>
    </dgm:pt>
    <dgm:pt modelId="{B43CCEAF-43FE-4FEA-B94F-37FD1C314D2B}" type="sibTrans" cxnId="{C25DE685-BCA0-4908-B737-F07A13E0B440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Cambria" pitchFamily="18" charset="0"/>
          </a:endParaRPr>
        </a:p>
      </dgm:t>
    </dgm:pt>
    <dgm:pt modelId="{5A459C92-5FEF-4A9B-A8E9-0697689E417B}" type="pres">
      <dgm:prSet presAssocID="{F907C378-2D8F-4F23-AD0B-5EBF904ACA2E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2FD4D8F-2F7E-4CE9-B3A1-E978C4577920}" type="pres">
      <dgm:prSet presAssocID="{F907C378-2D8F-4F23-AD0B-5EBF904ACA2E}" presName="dummyMaxCanvas" presStyleCnt="0">
        <dgm:presLayoutVars/>
      </dgm:prSet>
      <dgm:spPr/>
    </dgm:pt>
    <dgm:pt modelId="{482DE5AD-0BA9-4DBC-B27B-4C6FD754F733}" type="pres">
      <dgm:prSet presAssocID="{F907C378-2D8F-4F23-AD0B-5EBF904ACA2E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F992EA-15AE-43EB-A97A-392F8BF5E82D}" type="pres">
      <dgm:prSet presAssocID="{F907C378-2D8F-4F23-AD0B-5EBF904ACA2E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CF8661-1A8C-4D49-9A50-6BC0BB4A2EF4}" type="pres">
      <dgm:prSet presAssocID="{F907C378-2D8F-4F23-AD0B-5EBF904ACA2E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8F13FC-16A8-4113-BB73-B4FAF9491C49}" type="pres">
      <dgm:prSet presAssocID="{F907C378-2D8F-4F23-AD0B-5EBF904ACA2E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FB21F4-6221-4B08-8041-1CC3E793FB6B}" type="pres">
      <dgm:prSet presAssocID="{F907C378-2D8F-4F23-AD0B-5EBF904ACA2E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9612A7-5A62-4AA4-B019-570FD4603C26}" type="pres">
      <dgm:prSet presAssocID="{F907C378-2D8F-4F23-AD0B-5EBF904ACA2E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8FDAFE-9758-4655-8D04-94F058924440}" type="pres">
      <dgm:prSet presAssocID="{F907C378-2D8F-4F23-AD0B-5EBF904ACA2E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F74AD5-DC95-480F-A640-68035625A00C}" type="pres">
      <dgm:prSet presAssocID="{F907C378-2D8F-4F23-AD0B-5EBF904ACA2E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2D4FBB-D6F4-4AC6-B08B-744BDE9BF029}" type="presOf" srcId="{D1CC0FF5-E546-476C-91E5-E84469AEB0EA}" destId="{8B8F13FC-16A8-4113-BB73-B4FAF9491C49}" srcOrd="0" destOrd="0" presId="urn:microsoft.com/office/officeart/2005/8/layout/vProcess5"/>
    <dgm:cxn modelId="{ED5B549A-E8FD-4511-8638-815F530FA225}" type="presOf" srcId="{FBB1F963-EFCC-415E-AEEF-9C67ABFB1314}" destId="{482DE5AD-0BA9-4DBC-B27B-4C6FD754F733}" srcOrd="0" destOrd="0" presId="urn:microsoft.com/office/officeart/2005/8/layout/vProcess5"/>
    <dgm:cxn modelId="{B476431E-D349-482A-A85E-145F810A821F}" type="presOf" srcId="{FBB1F963-EFCC-415E-AEEF-9C67ABFB1314}" destId="{7B9612A7-5A62-4AA4-B019-570FD4603C26}" srcOrd="1" destOrd="0" presId="urn:microsoft.com/office/officeart/2005/8/layout/vProcess5"/>
    <dgm:cxn modelId="{3E6D031E-B103-401C-AE0C-3E14B09D934C}" type="presOf" srcId="{1860FBD5-9766-4057-B274-07AD0FC4EEDE}" destId="{08F74AD5-DC95-480F-A640-68035625A00C}" srcOrd="1" destOrd="0" presId="urn:microsoft.com/office/officeart/2005/8/layout/vProcess5"/>
    <dgm:cxn modelId="{70BE6557-D401-4DCF-97F2-23A71BDD13AE}" srcId="{F907C378-2D8F-4F23-AD0B-5EBF904ACA2E}" destId="{9A986D1C-95C1-465D-8FEB-512EA4A2C91A}" srcOrd="1" destOrd="0" parTransId="{F194C5E0-689D-4C97-8877-22644793B19C}" sibTransId="{02A3F279-953F-4732-83FD-EC27399FB80C}"/>
    <dgm:cxn modelId="{DDD5B452-3854-4886-B7F3-EF4B9742D6AE}" srcId="{F907C378-2D8F-4F23-AD0B-5EBF904ACA2E}" destId="{FBB1F963-EFCC-415E-AEEF-9C67ABFB1314}" srcOrd="0" destOrd="0" parTransId="{DD54D34A-0618-4B73-967B-3F135864D545}" sibTransId="{D1CC0FF5-E546-476C-91E5-E84469AEB0EA}"/>
    <dgm:cxn modelId="{19CC4532-9B0F-41DE-B349-98DF58D15F73}" type="presOf" srcId="{9A986D1C-95C1-465D-8FEB-512EA4A2C91A}" destId="{EEF992EA-15AE-43EB-A97A-392F8BF5E82D}" srcOrd="0" destOrd="0" presId="urn:microsoft.com/office/officeart/2005/8/layout/vProcess5"/>
    <dgm:cxn modelId="{3C6A8A2F-A520-4B66-92B2-65DE15E88749}" type="presOf" srcId="{02A3F279-953F-4732-83FD-EC27399FB80C}" destId="{83FB21F4-6221-4B08-8041-1CC3E793FB6B}" srcOrd="0" destOrd="0" presId="urn:microsoft.com/office/officeart/2005/8/layout/vProcess5"/>
    <dgm:cxn modelId="{A7C76F63-2AC4-4869-8E02-FA7C995FCE11}" type="presOf" srcId="{F907C378-2D8F-4F23-AD0B-5EBF904ACA2E}" destId="{5A459C92-5FEF-4A9B-A8E9-0697689E417B}" srcOrd="0" destOrd="0" presId="urn:microsoft.com/office/officeart/2005/8/layout/vProcess5"/>
    <dgm:cxn modelId="{658D32A9-BC9B-405C-96CD-D595CDE8A6BB}" type="presOf" srcId="{1860FBD5-9766-4057-B274-07AD0FC4EEDE}" destId="{CDCF8661-1A8C-4D49-9A50-6BC0BB4A2EF4}" srcOrd="0" destOrd="0" presId="urn:microsoft.com/office/officeart/2005/8/layout/vProcess5"/>
    <dgm:cxn modelId="{FA6D1792-A8F3-4EA4-8B65-B4FC5871BC58}" type="presOf" srcId="{9A986D1C-95C1-465D-8FEB-512EA4A2C91A}" destId="{AC8FDAFE-9758-4655-8D04-94F058924440}" srcOrd="1" destOrd="0" presId="urn:microsoft.com/office/officeart/2005/8/layout/vProcess5"/>
    <dgm:cxn modelId="{C25DE685-BCA0-4908-B737-F07A13E0B440}" srcId="{F907C378-2D8F-4F23-AD0B-5EBF904ACA2E}" destId="{1860FBD5-9766-4057-B274-07AD0FC4EEDE}" srcOrd="2" destOrd="0" parTransId="{F1C88433-0040-4715-8BEC-6D79A522C6C2}" sibTransId="{B43CCEAF-43FE-4FEA-B94F-37FD1C314D2B}"/>
    <dgm:cxn modelId="{F815EEFF-8558-44DF-A7EF-B3F25A2F0011}" type="presParOf" srcId="{5A459C92-5FEF-4A9B-A8E9-0697689E417B}" destId="{F2FD4D8F-2F7E-4CE9-B3A1-E978C4577920}" srcOrd="0" destOrd="0" presId="urn:microsoft.com/office/officeart/2005/8/layout/vProcess5"/>
    <dgm:cxn modelId="{A3274FDA-51AA-415A-BDB2-37C3D4F198FA}" type="presParOf" srcId="{5A459C92-5FEF-4A9B-A8E9-0697689E417B}" destId="{482DE5AD-0BA9-4DBC-B27B-4C6FD754F733}" srcOrd="1" destOrd="0" presId="urn:microsoft.com/office/officeart/2005/8/layout/vProcess5"/>
    <dgm:cxn modelId="{63B8D26A-DC51-491E-9208-6A16BB81F574}" type="presParOf" srcId="{5A459C92-5FEF-4A9B-A8E9-0697689E417B}" destId="{EEF992EA-15AE-43EB-A97A-392F8BF5E82D}" srcOrd="2" destOrd="0" presId="urn:microsoft.com/office/officeart/2005/8/layout/vProcess5"/>
    <dgm:cxn modelId="{894E2608-8D55-485F-A803-C7FB515E34A4}" type="presParOf" srcId="{5A459C92-5FEF-4A9B-A8E9-0697689E417B}" destId="{CDCF8661-1A8C-4D49-9A50-6BC0BB4A2EF4}" srcOrd="3" destOrd="0" presId="urn:microsoft.com/office/officeart/2005/8/layout/vProcess5"/>
    <dgm:cxn modelId="{5C2ACE9A-40A3-4C28-A27D-E9CE692CE015}" type="presParOf" srcId="{5A459C92-5FEF-4A9B-A8E9-0697689E417B}" destId="{8B8F13FC-16A8-4113-BB73-B4FAF9491C49}" srcOrd="4" destOrd="0" presId="urn:microsoft.com/office/officeart/2005/8/layout/vProcess5"/>
    <dgm:cxn modelId="{154CD273-09A8-40E9-8F14-45F234FE9DCA}" type="presParOf" srcId="{5A459C92-5FEF-4A9B-A8E9-0697689E417B}" destId="{83FB21F4-6221-4B08-8041-1CC3E793FB6B}" srcOrd="5" destOrd="0" presId="urn:microsoft.com/office/officeart/2005/8/layout/vProcess5"/>
    <dgm:cxn modelId="{2A2745E1-CFA6-4139-B2AD-AE3D8F8F8CDF}" type="presParOf" srcId="{5A459C92-5FEF-4A9B-A8E9-0697689E417B}" destId="{7B9612A7-5A62-4AA4-B019-570FD4603C26}" srcOrd="6" destOrd="0" presId="urn:microsoft.com/office/officeart/2005/8/layout/vProcess5"/>
    <dgm:cxn modelId="{0943236E-CB98-46FA-A84A-E7A1D398351D}" type="presParOf" srcId="{5A459C92-5FEF-4A9B-A8E9-0697689E417B}" destId="{AC8FDAFE-9758-4655-8D04-94F058924440}" srcOrd="7" destOrd="0" presId="urn:microsoft.com/office/officeart/2005/8/layout/vProcess5"/>
    <dgm:cxn modelId="{0C5A5D9D-412B-4700-B058-0C6D20F348D1}" type="presParOf" srcId="{5A459C92-5FEF-4A9B-A8E9-0697689E417B}" destId="{08F74AD5-DC95-480F-A640-68035625A00C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2DE5AD-0BA9-4DBC-B27B-4C6FD754F733}">
      <dsp:nvSpPr>
        <dsp:cNvPr id="0" name=""/>
        <dsp:cNvSpPr/>
      </dsp:nvSpPr>
      <dsp:spPr>
        <a:xfrm>
          <a:off x="0" y="0"/>
          <a:ext cx="2914650" cy="5725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solidFill>
                <a:schemeClr val="tx1"/>
              </a:solidFill>
              <a:latin typeface="Cambria" pitchFamily="18" charset="0"/>
            </a:rPr>
            <a:t>Pangsa</a:t>
          </a:r>
          <a:r>
            <a:rPr lang="en-US" sz="1800" kern="1200" dirty="0" smtClean="0">
              <a:solidFill>
                <a:schemeClr val="tx1"/>
              </a:solidFill>
              <a:latin typeface="Cambria" pitchFamily="18" charset="0"/>
            </a:rPr>
            <a:t> </a:t>
          </a:r>
          <a:r>
            <a:rPr lang="en-US" sz="1800" kern="1200" dirty="0" err="1" smtClean="0">
              <a:solidFill>
                <a:schemeClr val="tx1"/>
              </a:solidFill>
              <a:latin typeface="Cambria" pitchFamily="18" charset="0"/>
            </a:rPr>
            <a:t>Pasar</a:t>
          </a:r>
          <a:r>
            <a:rPr lang="en-US" sz="1800" kern="1200" dirty="0" smtClean="0">
              <a:solidFill>
                <a:schemeClr val="tx1"/>
              </a:solidFill>
              <a:latin typeface="Cambria" pitchFamily="18" charset="0"/>
            </a:rPr>
            <a:t> </a:t>
          </a:r>
          <a:r>
            <a:rPr lang="en-US" sz="1800" kern="1200" dirty="0" err="1" smtClean="0">
              <a:solidFill>
                <a:schemeClr val="tx1"/>
              </a:solidFill>
              <a:latin typeface="Cambria" pitchFamily="18" charset="0"/>
            </a:rPr>
            <a:t>meningkat</a:t>
          </a:r>
          <a:endParaRPr lang="en-US" sz="1800" kern="1200" dirty="0">
            <a:solidFill>
              <a:schemeClr val="tx1"/>
            </a:solidFill>
            <a:latin typeface="Cambria" pitchFamily="18" charset="0"/>
          </a:endParaRPr>
        </a:p>
      </dsp:txBody>
      <dsp:txXfrm>
        <a:off x="16768" y="16768"/>
        <a:ext cx="2296870" cy="538971"/>
      </dsp:txXfrm>
    </dsp:sp>
    <dsp:sp modelId="{EEF992EA-15AE-43EB-A97A-392F8BF5E82D}">
      <dsp:nvSpPr>
        <dsp:cNvPr id="0" name=""/>
        <dsp:cNvSpPr/>
      </dsp:nvSpPr>
      <dsp:spPr>
        <a:xfrm>
          <a:off x="257174" y="667925"/>
          <a:ext cx="2914650" cy="5725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  <a:latin typeface="Cambria" pitchFamily="18" charset="0"/>
            </a:rPr>
            <a:t>Volume </a:t>
          </a:r>
          <a:r>
            <a:rPr lang="en-US" sz="1800" kern="1200" dirty="0" err="1" smtClean="0">
              <a:solidFill>
                <a:schemeClr val="tx1"/>
              </a:solidFill>
              <a:latin typeface="Cambria" pitchFamily="18" charset="0"/>
            </a:rPr>
            <a:t>Produksi</a:t>
          </a:r>
          <a:r>
            <a:rPr lang="en-US" sz="1800" kern="1200" dirty="0" smtClean="0">
              <a:solidFill>
                <a:schemeClr val="tx1"/>
              </a:solidFill>
              <a:latin typeface="Cambria" pitchFamily="18" charset="0"/>
            </a:rPr>
            <a:t> </a:t>
          </a:r>
          <a:r>
            <a:rPr lang="en-US" sz="1800" kern="1200" dirty="0" err="1" smtClean="0">
              <a:solidFill>
                <a:schemeClr val="tx1"/>
              </a:solidFill>
              <a:latin typeface="Cambria" pitchFamily="18" charset="0"/>
            </a:rPr>
            <a:t>meningkat</a:t>
          </a:r>
          <a:endParaRPr lang="en-US" sz="1600" kern="1200" dirty="0">
            <a:solidFill>
              <a:schemeClr val="tx1"/>
            </a:solidFill>
            <a:latin typeface="Cambria" pitchFamily="18" charset="0"/>
          </a:endParaRPr>
        </a:p>
      </dsp:txBody>
      <dsp:txXfrm>
        <a:off x="273942" y="684693"/>
        <a:ext cx="2251809" cy="538971"/>
      </dsp:txXfrm>
    </dsp:sp>
    <dsp:sp modelId="{CDCF8661-1A8C-4D49-9A50-6BC0BB4A2EF4}">
      <dsp:nvSpPr>
        <dsp:cNvPr id="0" name=""/>
        <dsp:cNvSpPr/>
      </dsp:nvSpPr>
      <dsp:spPr>
        <a:xfrm>
          <a:off x="514349" y="1335850"/>
          <a:ext cx="2914650" cy="5725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solidFill>
                <a:schemeClr val="tx1"/>
              </a:solidFill>
              <a:latin typeface="Cambria" pitchFamily="18" charset="0"/>
            </a:rPr>
            <a:t>Biaya</a:t>
          </a:r>
          <a:r>
            <a:rPr lang="en-US" sz="1800" kern="1200" dirty="0" smtClean="0">
              <a:solidFill>
                <a:schemeClr val="tx1"/>
              </a:solidFill>
              <a:latin typeface="Cambria" pitchFamily="18" charset="0"/>
            </a:rPr>
            <a:t> </a:t>
          </a:r>
          <a:r>
            <a:rPr lang="en-US" sz="1800" kern="1200" dirty="0" err="1" smtClean="0">
              <a:solidFill>
                <a:schemeClr val="tx1"/>
              </a:solidFill>
              <a:latin typeface="Cambria" pitchFamily="18" charset="0"/>
            </a:rPr>
            <a:t>Produksi</a:t>
          </a:r>
          <a:r>
            <a:rPr lang="en-US" sz="1800" kern="1200" dirty="0" smtClean="0">
              <a:solidFill>
                <a:schemeClr val="tx1"/>
              </a:solidFill>
              <a:latin typeface="Cambria" pitchFamily="18" charset="0"/>
            </a:rPr>
            <a:t> </a:t>
          </a:r>
          <a:r>
            <a:rPr lang="en-US" sz="1800" kern="1200" dirty="0" err="1" smtClean="0">
              <a:solidFill>
                <a:schemeClr val="tx1"/>
              </a:solidFill>
              <a:latin typeface="Cambria" pitchFamily="18" charset="0"/>
            </a:rPr>
            <a:t>rendah</a:t>
          </a:r>
          <a:endParaRPr lang="en-US" sz="1800" kern="1200" dirty="0">
            <a:solidFill>
              <a:schemeClr val="tx1"/>
            </a:solidFill>
            <a:latin typeface="Cambria" pitchFamily="18" charset="0"/>
          </a:endParaRPr>
        </a:p>
      </dsp:txBody>
      <dsp:txXfrm>
        <a:off x="531117" y="1352618"/>
        <a:ext cx="2251809" cy="538971"/>
      </dsp:txXfrm>
    </dsp:sp>
    <dsp:sp modelId="{8B8F13FC-16A8-4113-BB73-B4FAF9491C49}">
      <dsp:nvSpPr>
        <dsp:cNvPr id="0" name=""/>
        <dsp:cNvSpPr/>
      </dsp:nvSpPr>
      <dsp:spPr>
        <a:xfrm>
          <a:off x="2542520" y="434151"/>
          <a:ext cx="372129" cy="372129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solidFill>
              <a:schemeClr val="tx1"/>
            </a:solidFill>
            <a:latin typeface="Cambria" pitchFamily="18" charset="0"/>
          </a:endParaRPr>
        </a:p>
      </dsp:txBody>
      <dsp:txXfrm>
        <a:off x="2626249" y="434151"/>
        <a:ext cx="204671" cy="280027"/>
      </dsp:txXfrm>
    </dsp:sp>
    <dsp:sp modelId="{83FB21F4-6221-4B08-8041-1CC3E793FB6B}">
      <dsp:nvSpPr>
        <dsp:cNvPr id="0" name=""/>
        <dsp:cNvSpPr/>
      </dsp:nvSpPr>
      <dsp:spPr>
        <a:xfrm>
          <a:off x="2799695" y="1098260"/>
          <a:ext cx="372129" cy="372129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>
            <a:solidFill>
              <a:schemeClr val="tx1"/>
            </a:solidFill>
            <a:latin typeface="Cambria" pitchFamily="18" charset="0"/>
          </a:endParaRPr>
        </a:p>
      </dsp:txBody>
      <dsp:txXfrm>
        <a:off x="2883424" y="1098260"/>
        <a:ext cx="204671" cy="2800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8C9E9-A127-4E47-8F91-F0C57D5A4BBD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70D131-7A39-43A2-BD70-2D91B6E71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938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A816AE9-D340-42B8-B9BD-DEE9E416CDFE}" type="slidenum">
              <a:rPr lang="en-US" sz="1200" smtClean="0"/>
              <a:pPr/>
              <a:t>2</a:t>
            </a:fld>
            <a:endParaRPr lang="en-US" sz="1200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E122A34-1C9B-42B9-8976-D67D4DCC9878}" type="slidenum">
              <a:rPr lang="en-US" sz="1200" smtClean="0"/>
              <a:pPr/>
              <a:t>18</a:t>
            </a:fld>
            <a:endParaRPr lang="en-US" sz="1200" smtClean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048CC9A-B21C-4C0D-9CC5-BC5A55DB1048}" type="slidenum">
              <a:rPr lang="en-US" sz="1200" smtClean="0"/>
              <a:pPr/>
              <a:t>19</a:t>
            </a:fld>
            <a:endParaRPr lang="en-US" sz="1200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12E4D58-DA44-467E-9D9C-A64E1E93EEB1}" type="slidenum">
              <a:rPr lang="en-US" sz="1200" smtClean="0"/>
              <a:pPr/>
              <a:t>20</a:t>
            </a:fld>
            <a:endParaRPr lang="en-US" sz="1200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63A05C8-6DB0-41D5-A6E2-AF39D4041CAD}" type="slidenum">
              <a:rPr lang="en-US" sz="1200" smtClean="0"/>
              <a:pPr/>
              <a:t>21</a:t>
            </a:fld>
            <a:endParaRPr lang="en-US" sz="1200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D5C76BB-840D-445A-82C2-ACB0F6611299}" type="slidenum">
              <a:rPr lang="en-US" sz="1200" smtClean="0"/>
              <a:pPr/>
              <a:t>22</a:t>
            </a:fld>
            <a:endParaRPr lang="en-US" sz="1200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5D8E11F-5D39-42A2-8D54-D87F10392626}" type="slidenum">
              <a:rPr lang="en-US" sz="1200" smtClean="0"/>
              <a:pPr/>
              <a:t>23</a:t>
            </a:fld>
            <a:endParaRPr lang="en-US" sz="1200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305A43F-6D4B-48E4-8D13-AF9029734464}" type="slidenum">
              <a:rPr lang="en-US" sz="1200" smtClean="0"/>
              <a:pPr/>
              <a:t>7</a:t>
            </a:fld>
            <a:endParaRPr lang="en-US" sz="1200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92177F6-FD37-4BB5-82B6-DD6F275038E8}" type="slidenum">
              <a:rPr lang="en-US" sz="1200" smtClean="0"/>
              <a:pPr/>
              <a:t>8</a:t>
            </a:fld>
            <a:endParaRPr lang="en-US" sz="1200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0947C75-2E7F-4546-9971-0BC6E88B2CE9}" type="slidenum">
              <a:rPr lang="en-US" sz="1200" smtClean="0"/>
              <a:pPr/>
              <a:t>10</a:t>
            </a:fld>
            <a:endParaRPr lang="en-US" sz="1200" smtClean="0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Source : Michael E. Porter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47AC6F8-649D-44D4-BE93-132303B86A36}" type="slidenum">
              <a:rPr lang="en-US" sz="1200" smtClean="0"/>
              <a:pPr/>
              <a:t>11</a:t>
            </a:fld>
            <a:endParaRPr lang="en-US" sz="1200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72054B0-0DA8-451E-BA5A-B9188F29E549}" type="slidenum">
              <a:rPr lang="en-US" sz="1200" smtClean="0"/>
              <a:pPr/>
              <a:t>14</a:t>
            </a:fld>
            <a:endParaRPr lang="en-US" sz="1200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00DF79E-AF04-4A6A-B929-B7DDDFBA9BAC}" type="slidenum">
              <a:rPr lang="en-US" sz="1200" smtClean="0"/>
              <a:pPr/>
              <a:t>15</a:t>
            </a:fld>
            <a:endParaRPr lang="en-US" sz="1200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937C89E-480C-40F1-A5E9-704A14188F3B}" type="slidenum">
              <a:rPr lang="en-US" sz="1200" smtClean="0"/>
              <a:pPr/>
              <a:t>16</a:t>
            </a:fld>
            <a:endParaRPr lang="en-US" sz="1200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B29D7B4-B908-479D-91E0-A7762F4D57BC}" type="slidenum">
              <a:rPr lang="en-US" sz="1200" smtClean="0"/>
              <a:pPr/>
              <a:t>17</a:t>
            </a:fld>
            <a:endParaRPr lang="en-US" sz="1200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19296" y="739290"/>
            <a:ext cx="4428445" cy="9162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1999107"/>
            <a:ext cx="6400800" cy="801701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157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1FB1-90FB-4126-9364-B12AA77C847A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027B-639F-4A87-85CF-C0AFB836A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1FB1-90FB-4126-9364-B12AA77C847A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027B-639F-4A87-85CF-C0AFB836A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1FB1-90FB-4126-9364-B12AA77C847A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027B-639F-4A87-85CF-C0AFB836A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1FB1-90FB-4126-9364-B12AA77C847A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027B-639F-4A87-85CF-C0AFB836A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6" y="510233"/>
            <a:ext cx="6566315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311934"/>
            <a:ext cx="6413610" cy="3435863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1FB1-90FB-4126-9364-B12AA77C847A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027B-639F-4A87-85CF-C0AFB836A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1" y="395704"/>
            <a:ext cx="7016195" cy="51366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157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1" y="1082876"/>
            <a:ext cx="7016195" cy="3206805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1FB1-90FB-4126-9364-B12AA77C847A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027B-639F-4A87-85CF-C0AFB836A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1FB1-90FB-4126-9364-B12AA77C847A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027B-639F-4A87-85CF-C0AFB836A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1FB1-90FB-4126-9364-B12AA77C847A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027B-639F-4A87-85CF-C0AFB836A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6" y="510233"/>
            <a:ext cx="6244435" cy="39913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1425" y="1311934"/>
            <a:ext cx="3054100" cy="580068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157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1425" y="1884577"/>
            <a:ext cx="3054100" cy="2276294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93640" y="1311934"/>
            <a:ext cx="3054100" cy="580068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57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93640" y="1884577"/>
            <a:ext cx="3054100" cy="2276294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1FB1-90FB-4126-9364-B12AA77C847A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027B-639F-4A87-85CF-C0AFB836A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1FB1-90FB-4126-9364-B12AA77C847A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027B-639F-4A87-85CF-C0AFB836A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1FB1-90FB-4126-9364-B12AA77C847A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027B-639F-4A87-85CF-C0AFB836A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E1FB1-90FB-4126-9364-B12AA77C847A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027B-639F-4A87-85CF-C0AFB836A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E1FB1-90FB-4126-9364-B12AA77C847A}" type="datetimeFigureOut">
              <a:rPr lang="en-US" smtClean="0"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0027B-639F-4A87-85CF-C0AFB836A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46" t="36601" r="21730" b="17320"/>
          <a:stretch/>
        </p:blipFill>
        <p:spPr bwMode="auto">
          <a:xfrm>
            <a:off x="1752601" y="2228850"/>
            <a:ext cx="5251857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 descr="D:\pernak-pernik\Colorful-Shine-Banners-Vector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909"/>
          <a:stretch/>
        </p:blipFill>
        <p:spPr bwMode="auto">
          <a:xfrm>
            <a:off x="2111578" y="285750"/>
            <a:ext cx="7032423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1752600" y="571500"/>
            <a:ext cx="7239000" cy="91623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SCM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dan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Keunggulan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Kompetitif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8" name="Picture 4" descr="D:\pernak-pernik\gambar\ke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771650"/>
            <a:ext cx="1501486" cy="112611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674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ChangeArrowheads="1"/>
          </p:cNvSpPr>
          <p:nvPr/>
        </p:nvSpPr>
        <p:spPr bwMode="auto">
          <a:xfrm>
            <a:off x="1295400" y="4686300"/>
            <a:ext cx="1905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32772" name="Rectangle 3"/>
          <p:cNvSpPr>
            <a:spLocks noChangeArrowheads="1"/>
          </p:cNvSpPr>
          <p:nvPr/>
        </p:nvSpPr>
        <p:spPr bwMode="auto">
          <a:xfrm>
            <a:off x="3733800" y="4686300"/>
            <a:ext cx="28956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32774" name="Line 5"/>
          <p:cNvSpPr>
            <a:spLocks noChangeShapeType="1"/>
          </p:cNvSpPr>
          <p:nvPr/>
        </p:nvSpPr>
        <p:spPr bwMode="auto">
          <a:xfrm>
            <a:off x="1987550" y="1314450"/>
            <a:ext cx="5702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Line 6"/>
          <p:cNvSpPr>
            <a:spLocks noChangeShapeType="1"/>
          </p:cNvSpPr>
          <p:nvPr/>
        </p:nvSpPr>
        <p:spPr bwMode="auto">
          <a:xfrm>
            <a:off x="1987550" y="4343400"/>
            <a:ext cx="5702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32776" name="Line 7"/>
          <p:cNvSpPr>
            <a:spLocks noChangeShapeType="1"/>
          </p:cNvSpPr>
          <p:nvPr/>
        </p:nvSpPr>
        <p:spPr bwMode="auto">
          <a:xfrm>
            <a:off x="1981200" y="1319213"/>
            <a:ext cx="0" cy="3019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7" name="Freeform 8"/>
          <p:cNvSpPr>
            <a:spLocks/>
          </p:cNvSpPr>
          <p:nvPr/>
        </p:nvSpPr>
        <p:spPr bwMode="auto">
          <a:xfrm>
            <a:off x="7696200" y="1314450"/>
            <a:ext cx="992188" cy="3030141"/>
          </a:xfrm>
          <a:custGeom>
            <a:avLst/>
            <a:gdLst>
              <a:gd name="T0" fmla="*/ 0 w 625"/>
              <a:gd name="T1" fmla="*/ 0 h 2545"/>
              <a:gd name="T2" fmla="*/ 2147483647 w 625"/>
              <a:gd name="T3" fmla="*/ 2147483647 h 2545"/>
              <a:gd name="T4" fmla="*/ 0 w 625"/>
              <a:gd name="T5" fmla="*/ 2147483647 h 2545"/>
              <a:gd name="T6" fmla="*/ 0 60000 65536"/>
              <a:gd name="T7" fmla="*/ 0 60000 65536"/>
              <a:gd name="T8" fmla="*/ 0 60000 65536"/>
              <a:gd name="T9" fmla="*/ 0 w 625"/>
              <a:gd name="T10" fmla="*/ 0 h 2545"/>
              <a:gd name="T11" fmla="*/ 625 w 625"/>
              <a:gd name="T12" fmla="*/ 2545 h 254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25" h="2545">
                <a:moveTo>
                  <a:pt x="0" y="0"/>
                </a:moveTo>
                <a:lnTo>
                  <a:pt x="624" y="1344"/>
                </a:lnTo>
                <a:lnTo>
                  <a:pt x="0" y="2544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Freeform 9"/>
          <p:cNvSpPr>
            <a:spLocks/>
          </p:cNvSpPr>
          <p:nvPr/>
        </p:nvSpPr>
        <p:spPr bwMode="auto">
          <a:xfrm>
            <a:off x="7315200" y="1314450"/>
            <a:ext cx="992188" cy="3030141"/>
          </a:xfrm>
          <a:custGeom>
            <a:avLst/>
            <a:gdLst>
              <a:gd name="T0" fmla="*/ 0 w 625"/>
              <a:gd name="T1" fmla="*/ 0 h 2545"/>
              <a:gd name="T2" fmla="*/ 2147483647 w 625"/>
              <a:gd name="T3" fmla="*/ 2147483647 h 2545"/>
              <a:gd name="T4" fmla="*/ 0 w 625"/>
              <a:gd name="T5" fmla="*/ 2147483647 h 2545"/>
              <a:gd name="T6" fmla="*/ 0 60000 65536"/>
              <a:gd name="T7" fmla="*/ 0 60000 65536"/>
              <a:gd name="T8" fmla="*/ 0 60000 65536"/>
              <a:gd name="T9" fmla="*/ 0 w 625"/>
              <a:gd name="T10" fmla="*/ 0 h 2545"/>
              <a:gd name="T11" fmla="*/ 625 w 625"/>
              <a:gd name="T12" fmla="*/ 2545 h 254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25" h="2545">
                <a:moveTo>
                  <a:pt x="0" y="0"/>
                </a:moveTo>
                <a:lnTo>
                  <a:pt x="624" y="1344"/>
                </a:lnTo>
                <a:lnTo>
                  <a:pt x="0" y="2544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Line 10"/>
          <p:cNvSpPr>
            <a:spLocks noChangeShapeType="1"/>
          </p:cNvSpPr>
          <p:nvPr/>
        </p:nvSpPr>
        <p:spPr bwMode="auto">
          <a:xfrm flipH="1">
            <a:off x="1974850" y="2914650"/>
            <a:ext cx="6718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1"/>
          <p:cNvSpPr>
            <a:spLocks noChangeShapeType="1"/>
          </p:cNvSpPr>
          <p:nvPr/>
        </p:nvSpPr>
        <p:spPr bwMode="auto">
          <a:xfrm>
            <a:off x="1987550" y="2114550"/>
            <a:ext cx="5778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2"/>
          <p:cNvSpPr>
            <a:spLocks noChangeShapeType="1"/>
          </p:cNvSpPr>
          <p:nvPr/>
        </p:nvSpPr>
        <p:spPr bwMode="auto">
          <a:xfrm>
            <a:off x="1987550" y="1714500"/>
            <a:ext cx="55499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3"/>
          <p:cNvSpPr>
            <a:spLocks noChangeShapeType="1"/>
          </p:cNvSpPr>
          <p:nvPr/>
        </p:nvSpPr>
        <p:spPr bwMode="auto">
          <a:xfrm>
            <a:off x="1987550" y="2571750"/>
            <a:ext cx="6083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4"/>
          <p:cNvSpPr>
            <a:spLocks noChangeShapeType="1"/>
          </p:cNvSpPr>
          <p:nvPr/>
        </p:nvSpPr>
        <p:spPr bwMode="auto">
          <a:xfrm>
            <a:off x="6553200" y="1781175"/>
            <a:ext cx="0" cy="25527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5"/>
          <p:cNvSpPr>
            <a:spLocks noChangeShapeType="1"/>
          </p:cNvSpPr>
          <p:nvPr/>
        </p:nvSpPr>
        <p:spPr bwMode="auto">
          <a:xfrm>
            <a:off x="4191000" y="1724025"/>
            <a:ext cx="0" cy="260985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6"/>
          <p:cNvSpPr>
            <a:spLocks noChangeShapeType="1"/>
          </p:cNvSpPr>
          <p:nvPr/>
        </p:nvSpPr>
        <p:spPr bwMode="auto">
          <a:xfrm>
            <a:off x="5334000" y="1724025"/>
            <a:ext cx="0" cy="260985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7"/>
          <p:cNvSpPr>
            <a:spLocks noChangeShapeType="1"/>
          </p:cNvSpPr>
          <p:nvPr/>
        </p:nvSpPr>
        <p:spPr bwMode="auto">
          <a:xfrm>
            <a:off x="3048000" y="1724025"/>
            <a:ext cx="0" cy="260985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Rectangle 18"/>
          <p:cNvSpPr>
            <a:spLocks noChangeArrowheads="1"/>
          </p:cNvSpPr>
          <p:nvPr/>
        </p:nvSpPr>
        <p:spPr bwMode="auto">
          <a:xfrm>
            <a:off x="3836517" y="1396604"/>
            <a:ext cx="1948804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>
                <a:solidFill>
                  <a:schemeClr val="tx2"/>
                </a:solidFill>
              </a:rPr>
              <a:t>Firm Infrastructure</a:t>
            </a:r>
          </a:p>
        </p:txBody>
      </p:sp>
      <p:sp>
        <p:nvSpPr>
          <p:cNvPr id="32788" name="Rectangle 19"/>
          <p:cNvSpPr>
            <a:spLocks noChangeArrowheads="1"/>
          </p:cNvSpPr>
          <p:nvPr/>
        </p:nvSpPr>
        <p:spPr bwMode="auto">
          <a:xfrm>
            <a:off x="3294887" y="1796654"/>
            <a:ext cx="3033652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>
                <a:solidFill>
                  <a:schemeClr val="tx2"/>
                </a:solidFill>
              </a:rPr>
              <a:t>Human resource management</a:t>
            </a:r>
          </a:p>
        </p:txBody>
      </p:sp>
      <p:sp>
        <p:nvSpPr>
          <p:cNvPr id="32789" name="Rectangle 20"/>
          <p:cNvSpPr>
            <a:spLocks noChangeArrowheads="1"/>
          </p:cNvSpPr>
          <p:nvPr/>
        </p:nvSpPr>
        <p:spPr bwMode="auto">
          <a:xfrm>
            <a:off x="3536762" y="2196704"/>
            <a:ext cx="2540376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>
                <a:solidFill>
                  <a:schemeClr val="tx2"/>
                </a:solidFill>
              </a:rPr>
              <a:t>Technology development</a:t>
            </a:r>
          </a:p>
        </p:txBody>
      </p:sp>
      <p:sp>
        <p:nvSpPr>
          <p:cNvPr id="32790" name="Rectangle 21"/>
          <p:cNvSpPr>
            <a:spLocks noChangeArrowheads="1"/>
          </p:cNvSpPr>
          <p:nvPr/>
        </p:nvSpPr>
        <p:spPr bwMode="auto">
          <a:xfrm>
            <a:off x="4102848" y="2596754"/>
            <a:ext cx="1408207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>
                <a:solidFill>
                  <a:schemeClr val="tx2"/>
                </a:solidFill>
              </a:rPr>
              <a:t>Procurement</a:t>
            </a:r>
          </a:p>
        </p:txBody>
      </p:sp>
      <p:sp>
        <p:nvSpPr>
          <p:cNvPr id="32791" name="Rectangle 22"/>
          <p:cNvSpPr>
            <a:spLocks noChangeArrowheads="1"/>
          </p:cNvSpPr>
          <p:nvPr/>
        </p:nvSpPr>
        <p:spPr bwMode="auto">
          <a:xfrm>
            <a:off x="1977572" y="3109913"/>
            <a:ext cx="1078822" cy="70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2000" b="1" dirty="0">
                <a:solidFill>
                  <a:schemeClr val="folHlink"/>
                </a:solidFill>
              </a:rPr>
              <a:t>Inbound</a:t>
            </a:r>
          </a:p>
          <a:p>
            <a:pPr algn="ctr"/>
            <a:r>
              <a:rPr lang="en-US" sz="2000" b="1" dirty="0">
                <a:solidFill>
                  <a:schemeClr val="folHlink"/>
                </a:solidFill>
              </a:rPr>
              <a:t>logistics</a:t>
            </a:r>
          </a:p>
        </p:txBody>
      </p:sp>
      <p:sp>
        <p:nvSpPr>
          <p:cNvPr id="32792" name="Rectangle 23"/>
          <p:cNvSpPr>
            <a:spLocks noChangeArrowheads="1"/>
          </p:cNvSpPr>
          <p:nvPr/>
        </p:nvSpPr>
        <p:spPr bwMode="auto">
          <a:xfrm>
            <a:off x="2980293" y="3109913"/>
            <a:ext cx="1362554" cy="397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2000" b="1">
                <a:solidFill>
                  <a:schemeClr val="folHlink"/>
                </a:solidFill>
              </a:rPr>
              <a:t>Operations</a:t>
            </a:r>
          </a:p>
        </p:txBody>
      </p:sp>
      <p:sp>
        <p:nvSpPr>
          <p:cNvPr id="32793" name="Rectangle 24"/>
          <p:cNvSpPr>
            <a:spLocks noChangeArrowheads="1"/>
          </p:cNvSpPr>
          <p:nvPr/>
        </p:nvSpPr>
        <p:spPr bwMode="auto">
          <a:xfrm>
            <a:off x="4166597" y="3109913"/>
            <a:ext cx="1271183" cy="70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2000" b="1">
                <a:solidFill>
                  <a:schemeClr val="folHlink"/>
                </a:solidFill>
              </a:rPr>
              <a:t>Outbound</a:t>
            </a:r>
          </a:p>
          <a:p>
            <a:pPr algn="ctr"/>
            <a:r>
              <a:rPr lang="en-US" sz="2000" b="1">
                <a:solidFill>
                  <a:schemeClr val="folHlink"/>
                </a:solidFill>
              </a:rPr>
              <a:t>logistics</a:t>
            </a:r>
          </a:p>
        </p:txBody>
      </p:sp>
      <p:sp>
        <p:nvSpPr>
          <p:cNvPr id="32794" name="Rectangle 25"/>
          <p:cNvSpPr>
            <a:spLocks noChangeArrowheads="1"/>
          </p:cNvSpPr>
          <p:nvPr/>
        </p:nvSpPr>
        <p:spPr bwMode="auto">
          <a:xfrm>
            <a:off x="5307522" y="3052763"/>
            <a:ext cx="1280095" cy="1013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2000" b="1">
                <a:solidFill>
                  <a:schemeClr val="folHlink"/>
                </a:solidFill>
              </a:rPr>
              <a:t>Marketing</a:t>
            </a:r>
          </a:p>
          <a:p>
            <a:pPr algn="ctr"/>
            <a:r>
              <a:rPr lang="en-US" sz="2000" b="1">
                <a:solidFill>
                  <a:schemeClr val="folHlink"/>
                </a:solidFill>
              </a:rPr>
              <a:t>and</a:t>
            </a:r>
          </a:p>
          <a:p>
            <a:pPr algn="ctr"/>
            <a:r>
              <a:rPr lang="en-US" sz="2000" b="1">
                <a:solidFill>
                  <a:schemeClr val="folHlink"/>
                </a:solidFill>
              </a:rPr>
              <a:t>sales</a:t>
            </a:r>
          </a:p>
        </p:txBody>
      </p:sp>
      <p:sp>
        <p:nvSpPr>
          <p:cNvPr id="32795" name="Rectangle 26"/>
          <p:cNvSpPr>
            <a:spLocks noChangeArrowheads="1"/>
          </p:cNvSpPr>
          <p:nvPr/>
        </p:nvSpPr>
        <p:spPr bwMode="auto">
          <a:xfrm>
            <a:off x="6695134" y="3111104"/>
            <a:ext cx="949621" cy="397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2000" b="1">
                <a:solidFill>
                  <a:schemeClr val="folHlink"/>
                </a:solidFill>
              </a:rPr>
              <a:t>Service</a:t>
            </a:r>
          </a:p>
        </p:txBody>
      </p:sp>
      <p:sp>
        <p:nvSpPr>
          <p:cNvPr id="32796" name="Rectangle 27"/>
          <p:cNvSpPr>
            <a:spLocks noChangeArrowheads="1"/>
          </p:cNvSpPr>
          <p:nvPr/>
        </p:nvSpPr>
        <p:spPr bwMode="auto">
          <a:xfrm rot="3600000">
            <a:off x="7470073" y="1772738"/>
            <a:ext cx="866136" cy="45720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60000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</a:rPr>
              <a:t>Margin</a:t>
            </a:r>
          </a:p>
        </p:txBody>
      </p:sp>
      <p:sp>
        <p:nvSpPr>
          <p:cNvPr id="32797" name="Rectangle 28"/>
          <p:cNvSpPr>
            <a:spLocks noChangeArrowheads="1"/>
          </p:cNvSpPr>
          <p:nvPr/>
        </p:nvSpPr>
        <p:spPr bwMode="auto">
          <a:xfrm rot="18120000">
            <a:off x="7566347" y="3392161"/>
            <a:ext cx="866136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b="1" dirty="0">
                <a:solidFill>
                  <a:schemeClr val="folHlink"/>
                </a:solidFill>
              </a:rPr>
              <a:t>Margin</a:t>
            </a:r>
          </a:p>
        </p:txBody>
      </p:sp>
      <p:sp>
        <p:nvSpPr>
          <p:cNvPr id="32798" name="Rectangle 29"/>
          <p:cNvSpPr>
            <a:spLocks noChangeArrowheads="1"/>
          </p:cNvSpPr>
          <p:nvPr/>
        </p:nvSpPr>
        <p:spPr bwMode="auto">
          <a:xfrm>
            <a:off x="573087" y="1846920"/>
            <a:ext cx="1444625" cy="64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b="1" dirty="0">
                <a:solidFill>
                  <a:schemeClr val="folHlink"/>
                </a:solidFill>
              </a:rPr>
              <a:t>Support</a:t>
            </a:r>
          </a:p>
          <a:p>
            <a:pPr algn="ctr"/>
            <a:r>
              <a:rPr lang="en-US" b="1" dirty="0">
                <a:solidFill>
                  <a:schemeClr val="folHlink"/>
                </a:solidFill>
              </a:rPr>
              <a:t>Activities</a:t>
            </a:r>
          </a:p>
        </p:txBody>
      </p:sp>
      <p:sp>
        <p:nvSpPr>
          <p:cNvPr id="32799" name="Rectangle 30"/>
          <p:cNvSpPr>
            <a:spLocks noChangeArrowheads="1"/>
          </p:cNvSpPr>
          <p:nvPr/>
        </p:nvSpPr>
        <p:spPr bwMode="auto">
          <a:xfrm>
            <a:off x="4026668" y="4458891"/>
            <a:ext cx="1870128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b="1">
                <a:solidFill>
                  <a:schemeClr val="folHlink"/>
                </a:solidFill>
              </a:rPr>
              <a:t>Primary Activities</a:t>
            </a:r>
          </a:p>
        </p:txBody>
      </p:sp>
      <p:sp>
        <p:nvSpPr>
          <p:cNvPr id="32800" name="Line 31"/>
          <p:cNvSpPr>
            <a:spLocks noChangeShapeType="1"/>
          </p:cNvSpPr>
          <p:nvPr/>
        </p:nvSpPr>
        <p:spPr bwMode="auto">
          <a:xfrm>
            <a:off x="1613210" y="1396605"/>
            <a:ext cx="0" cy="40004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01" name="Line 32"/>
          <p:cNvSpPr>
            <a:spLocks noChangeShapeType="1"/>
          </p:cNvSpPr>
          <p:nvPr/>
        </p:nvSpPr>
        <p:spPr bwMode="auto">
          <a:xfrm>
            <a:off x="1613210" y="2438523"/>
            <a:ext cx="0" cy="47612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32802" name="Line 33"/>
          <p:cNvSpPr>
            <a:spLocks noChangeShapeType="1"/>
          </p:cNvSpPr>
          <p:nvPr/>
        </p:nvSpPr>
        <p:spPr bwMode="auto">
          <a:xfrm>
            <a:off x="2188952" y="4629150"/>
            <a:ext cx="1816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03" name="Line 34"/>
          <p:cNvSpPr>
            <a:spLocks noChangeShapeType="1"/>
          </p:cNvSpPr>
          <p:nvPr/>
        </p:nvSpPr>
        <p:spPr bwMode="auto">
          <a:xfrm>
            <a:off x="5896796" y="4642274"/>
            <a:ext cx="1739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8" name="Picture 3" descr="D:\pernak-pernik\Colorful-Shine-Banners-Vector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909"/>
          <a:stretch/>
        </p:blipFill>
        <p:spPr bwMode="auto">
          <a:xfrm>
            <a:off x="2111578" y="0"/>
            <a:ext cx="7032423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4680401" y="226161"/>
            <a:ext cx="3324629" cy="7668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>
              <a:defRPr/>
            </a:pPr>
            <a:r>
              <a:rPr lang="en-US" sz="4400" dirty="0">
                <a:ln>
                  <a:solidFill>
                    <a:srgbClr val="FFFFFF"/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act" pitchFamily="34" charset="0"/>
              </a:rPr>
              <a:t>A Value Chain</a:t>
            </a:r>
          </a:p>
        </p:txBody>
      </p:sp>
    </p:spTree>
    <p:extLst>
      <p:ext uri="{BB962C8B-B14F-4D97-AF65-F5344CB8AC3E}">
        <p14:creationId xmlns:p14="http://schemas.microsoft.com/office/powerpoint/2010/main" val="41777300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33600" y="0"/>
            <a:ext cx="7010400" cy="12001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95" name="Text Box 4"/>
          <p:cNvSpPr txBox="1">
            <a:spLocks noChangeArrowheads="1"/>
          </p:cNvSpPr>
          <p:nvPr/>
        </p:nvSpPr>
        <p:spPr bwMode="auto">
          <a:xfrm>
            <a:off x="323385" y="2876550"/>
            <a:ext cx="38862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7663" indent="-3476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/>
            <a:r>
              <a:rPr lang="sv-SE" sz="2000" dirty="0" smtClean="0">
                <a:latin typeface="Cambria" pitchFamily="18" charset="0"/>
              </a:rPr>
              <a:t>Manajemen </a:t>
            </a:r>
            <a:r>
              <a:rPr lang="sv-SE" sz="2000" dirty="0">
                <a:latin typeface="Cambria" pitchFamily="18" charset="0"/>
              </a:rPr>
              <a:t>logistik dapat membantu dalam keunggulan kompetitif, baik dalam menciptakan value advantage maupun dalam cost atau productivity advantage. </a:t>
            </a:r>
            <a:endParaRPr lang="en-US" sz="2000" dirty="0">
              <a:latin typeface="Cambr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181600" y="1599277"/>
            <a:ext cx="3581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000" b="1" dirty="0">
                <a:latin typeface="Cambria" pitchFamily="18" charset="0"/>
              </a:rPr>
              <a:t>logistics activities </a:t>
            </a:r>
            <a:r>
              <a:rPr lang="sv-SE" sz="2000" dirty="0">
                <a:latin typeface="Cambria" pitchFamily="18" charset="0"/>
              </a:rPr>
              <a:t>masuk dalam </a:t>
            </a:r>
            <a:r>
              <a:rPr lang="sv-SE" sz="2000" b="1" dirty="0">
                <a:latin typeface="Cambria" pitchFamily="18" charset="0"/>
              </a:rPr>
              <a:t>primary activities</a:t>
            </a:r>
            <a:r>
              <a:rPr lang="sv-SE" sz="2000" dirty="0">
                <a:latin typeface="Cambria" pitchFamily="18" charset="0"/>
              </a:rPr>
              <a:t>, dan bukan support activities seperti yang masih diyakini oleh beberapa manajer, sedangkan </a:t>
            </a:r>
            <a:r>
              <a:rPr lang="sv-SE" sz="2000" b="1" dirty="0">
                <a:latin typeface="Cambria" pitchFamily="18" charset="0"/>
              </a:rPr>
              <a:t>procurement </a:t>
            </a:r>
            <a:r>
              <a:rPr lang="sv-SE" sz="2000" dirty="0">
                <a:latin typeface="Cambria" pitchFamily="18" charset="0"/>
              </a:rPr>
              <a:t>(pengadaan) masuk dalam </a:t>
            </a:r>
            <a:r>
              <a:rPr lang="sv-SE" sz="2000" b="1" dirty="0">
                <a:latin typeface="Cambria" pitchFamily="18" charset="0"/>
              </a:rPr>
              <a:t>support activities</a:t>
            </a:r>
            <a:r>
              <a:rPr lang="sv-SE" sz="2000" dirty="0">
                <a:latin typeface="Cambria" pitchFamily="18" charset="0"/>
              </a:rPr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72" r="25967"/>
          <a:stretch/>
        </p:blipFill>
        <p:spPr>
          <a:xfrm>
            <a:off x="4243039" y="819150"/>
            <a:ext cx="45720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70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D:\pernak-pernik\Colorful-Shine-Banners-Vecto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909"/>
          <a:stretch/>
        </p:blipFill>
        <p:spPr bwMode="auto">
          <a:xfrm>
            <a:off x="2122729" y="285750"/>
            <a:ext cx="7032423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5009666" y="1428750"/>
            <a:ext cx="4275529" cy="369332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sv-SE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Inbound logistics (logistik masuk), 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16873" y="2114550"/>
            <a:ext cx="42726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buBlip>
                <a:blip r:embed="rId3"/>
              </a:buBlip>
            </a:pPr>
            <a:r>
              <a:rPr lang="sv-SE" sz="2000" dirty="0">
                <a:latin typeface="Cambria" pitchFamily="18" charset="0"/>
              </a:rPr>
              <a:t>Apakah sistem pengendalian material dan </a:t>
            </a:r>
            <a:r>
              <a:rPr lang="sv-SE" sz="2000" dirty="0" smtClean="0">
                <a:latin typeface="Cambria" pitchFamily="18" charset="0"/>
              </a:rPr>
              <a:t>persediaan </a:t>
            </a:r>
            <a:r>
              <a:rPr lang="sv-SE" sz="2000" dirty="0">
                <a:latin typeface="Cambria" pitchFamily="18" charset="0"/>
              </a:rPr>
              <a:t>sudah baik?</a:t>
            </a:r>
          </a:p>
          <a:p>
            <a:pPr marL="914400" lvl="1" indent="-457200">
              <a:buBlip>
                <a:blip r:embed="rId3"/>
              </a:buBlip>
            </a:pPr>
            <a:r>
              <a:rPr lang="sv-SE" sz="2000" dirty="0">
                <a:latin typeface="Cambria" pitchFamily="18" charset="0"/>
              </a:rPr>
              <a:t> </a:t>
            </a:r>
            <a:r>
              <a:rPr lang="sv-SE" sz="2000" dirty="0" smtClean="0">
                <a:latin typeface="Cambria" pitchFamily="18" charset="0"/>
              </a:rPr>
              <a:t>Apakah </a:t>
            </a:r>
            <a:r>
              <a:rPr lang="sv-SE" sz="2000" dirty="0">
                <a:latin typeface="Cambria" pitchFamily="18" charset="0"/>
              </a:rPr>
              <a:t>aktivitas pergudangan untuk bahan </a:t>
            </a:r>
            <a:r>
              <a:rPr lang="sv-SE" sz="2000" dirty="0" smtClean="0">
                <a:latin typeface="Cambria" pitchFamily="18" charset="0"/>
              </a:rPr>
              <a:t>baku </a:t>
            </a:r>
            <a:r>
              <a:rPr lang="sv-SE" sz="2000" dirty="0">
                <a:latin typeface="Cambria" pitchFamily="18" charset="0"/>
              </a:rPr>
              <a:t>sudah efisien?</a:t>
            </a:r>
          </a:p>
        </p:txBody>
      </p:sp>
      <p:sp>
        <p:nvSpPr>
          <p:cNvPr id="6" name="Rectangle 5"/>
          <p:cNvSpPr/>
          <p:nvPr/>
        </p:nvSpPr>
        <p:spPr>
          <a:xfrm>
            <a:off x="1905000" y="1798082"/>
            <a:ext cx="1467068" cy="369332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GB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Operations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345837" y="2178101"/>
            <a:ext cx="476271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0150" lvl="2" indent="-285750">
              <a:buBlip>
                <a:blip r:embed="rId3"/>
              </a:buBlip>
            </a:pPr>
            <a:r>
              <a:rPr lang="sv-SE" dirty="0">
                <a:latin typeface="Cambria" pitchFamily="18" charset="0"/>
              </a:rPr>
              <a:t>Produktivitas penggunaan </a:t>
            </a:r>
            <a:r>
              <a:rPr lang="sv-SE" dirty="0" smtClean="0">
                <a:latin typeface="Cambria" pitchFamily="18" charset="0"/>
              </a:rPr>
              <a:t>perlengkapan  dibandingkan </a:t>
            </a:r>
            <a:r>
              <a:rPr lang="sv-SE" dirty="0">
                <a:latin typeface="Cambria" pitchFamily="18" charset="0"/>
              </a:rPr>
              <a:t>dengan para kompetitor.</a:t>
            </a:r>
          </a:p>
          <a:p>
            <a:pPr marL="1200150" lvl="2" indent="-285750">
              <a:buBlip>
                <a:blip r:embed="rId3"/>
              </a:buBlip>
            </a:pPr>
            <a:r>
              <a:rPr lang="sv-SE" dirty="0" smtClean="0">
                <a:latin typeface="Cambria" pitchFamily="18" charset="0"/>
              </a:rPr>
              <a:t>Kecocokan </a:t>
            </a:r>
            <a:r>
              <a:rPr lang="sv-SE" dirty="0">
                <a:latin typeface="Cambria" pitchFamily="18" charset="0"/>
              </a:rPr>
              <a:t>otomatisasi untuk proses produksi.</a:t>
            </a:r>
          </a:p>
          <a:p>
            <a:pPr marL="1200150" lvl="2" indent="-285750">
              <a:buBlip>
                <a:blip r:embed="rId3"/>
              </a:buBlip>
            </a:pPr>
            <a:r>
              <a:rPr lang="sv-SE" dirty="0" smtClean="0">
                <a:latin typeface="Cambria" pitchFamily="18" charset="0"/>
              </a:rPr>
              <a:t>Efektivitas </a:t>
            </a:r>
            <a:r>
              <a:rPr lang="sv-SE" dirty="0">
                <a:latin typeface="Cambria" pitchFamily="18" charset="0"/>
              </a:rPr>
              <a:t>sistem pengendalian produksi </a:t>
            </a:r>
            <a:r>
              <a:rPr lang="sv-SE" dirty="0" smtClean="0">
                <a:latin typeface="Cambria" pitchFamily="18" charset="0"/>
              </a:rPr>
              <a:t> untuk </a:t>
            </a:r>
            <a:r>
              <a:rPr lang="sv-SE" dirty="0">
                <a:latin typeface="Cambria" pitchFamily="18" charset="0"/>
              </a:rPr>
              <a:t>meningkatkan mutu dan biaya.</a:t>
            </a:r>
          </a:p>
          <a:p>
            <a:pPr marL="1200150" lvl="2" indent="-285750">
              <a:buBlip>
                <a:blip r:embed="rId3"/>
              </a:buBlip>
            </a:pPr>
            <a:r>
              <a:rPr lang="sv-SE" dirty="0">
                <a:latin typeface="Cambria" pitchFamily="18" charset="0"/>
              </a:rPr>
              <a:t> </a:t>
            </a:r>
            <a:r>
              <a:rPr lang="sv-SE" dirty="0" smtClean="0">
                <a:latin typeface="Cambria" pitchFamily="18" charset="0"/>
              </a:rPr>
              <a:t>Efisiensi </a:t>
            </a:r>
            <a:r>
              <a:rPr lang="sv-SE" dirty="0">
                <a:latin typeface="Cambria" pitchFamily="18" charset="0"/>
              </a:rPr>
              <a:t>dan tata letak pabrik dan desain arus </a:t>
            </a:r>
            <a:r>
              <a:rPr lang="sv-SE" dirty="0" smtClean="0">
                <a:latin typeface="Cambria" pitchFamily="18" charset="0"/>
              </a:rPr>
              <a:t>barang</a:t>
            </a:r>
            <a:r>
              <a:rPr lang="sv-SE" dirty="0">
                <a:latin typeface="Cambria" pitchFamily="18" charset="0"/>
              </a:rPr>
              <a:t>.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0" y="448836"/>
            <a:ext cx="283000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Primary Activity</a:t>
            </a:r>
            <a:endParaRPr lang="en-US" sz="32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249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2332953"/>
            <a:ext cx="2403222" cy="64633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GB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Outbound </a:t>
            </a:r>
            <a:r>
              <a:rPr lang="en-GB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logistics</a:t>
            </a:r>
          </a:p>
          <a:p>
            <a:r>
              <a:rPr lang="en-GB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 </a:t>
            </a:r>
            <a:r>
              <a:rPr lang="en-GB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(</a:t>
            </a:r>
            <a:r>
              <a:rPr lang="en-GB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logistik</a:t>
            </a:r>
            <a:r>
              <a:rPr lang="en-GB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 </a:t>
            </a:r>
            <a:r>
              <a:rPr lang="en-GB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keluar</a:t>
            </a:r>
            <a:r>
              <a:rPr lang="en-GB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)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" y="3105150"/>
            <a:ext cx="4191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Blip>
                <a:blip r:embed="rId2"/>
              </a:buBlip>
            </a:pPr>
            <a:r>
              <a:rPr lang="sv-SE" sz="2000" dirty="0">
                <a:latin typeface="Cambria" pitchFamily="18" charset="0"/>
              </a:rPr>
              <a:t>Efisiensi arus barang-jadi ke pelanggan</a:t>
            </a:r>
          </a:p>
          <a:p>
            <a:pPr marL="800100" lvl="1" indent="-342900">
              <a:buBlip>
                <a:blip r:embed="rId2"/>
              </a:buBlip>
            </a:pPr>
            <a:r>
              <a:rPr lang="sv-SE" sz="2000" dirty="0" smtClean="0">
                <a:latin typeface="Cambria" pitchFamily="18" charset="0"/>
              </a:rPr>
              <a:t>Efisiensi </a:t>
            </a:r>
            <a:r>
              <a:rPr lang="sv-SE" sz="2000" dirty="0">
                <a:latin typeface="Cambria" pitchFamily="18" charset="0"/>
              </a:rPr>
              <a:t>kegiatan pergudangan barang jadi.</a:t>
            </a:r>
            <a:endParaRPr lang="en-US" sz="2000" dirty="0">
              <a:latin typeface="Cambria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72200" y="1183911"/>
            <a:ext cx="2146742" cy="369332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GB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Market and sales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67200" y="1539769"/>
            <a:ext cx="4953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Blip>
                <a:blip r:embed="rId2"/>
              </a:buBlip>
            </a:pPr>
            <a:r>
              <a:rPr lang="sv-SE" sz="2000" dirty="0">
                <a:latin typeface="Cambria" pitchFamily="18" charset="0"/>
              </a:rPr>
              <a:t>Efektivitas riset pasar mengenai kebutuhan  </a:t>
            </a:r>
            <a:r>
              <a:rPr lang="sv-SE" sz="2000" dirty="0" smtClean="0">
                <a:latin typeface="Cambria" pitchFamily="18" charset="0"/>
              </a:rPr>
              <a:t>dan </a:t>
            </a:r>
            <a:r>
              <a:rPr lang="sv-SE" sz="2000" dirty="0">
                <a:latin typeface="Cambria" pitchFamily="18" charset="0"/>
              </a:rPr>
              <a:t>segmentasi pelanggan</a:t>
            </a:r>
          </a:p>
          <a:p>
            <a:pPr marL="800100" lvl="1" indent="-342900">
              <a:buBlip>
                <a:blip r:embed="rId2"/>
              </a:buBlip>
            </a:pPr>
            <a:r>
              <a:rPr lang="sv-SE" sz="2000" dirty="0" smtClean="0">
                <a:latin typeface="Cambria" pitchFamily="18" charset="0"/>
              </a:rPr>
              <a:t>Inovasi </a:t>
            </a:r>
            <a:r>
              <a:rPr lang="sv-SE" sz="2000" dirty="0">
                <a:latin typeface="Cambria" pitchFamily="18" charset="0"/>
              </a:rPr>
              <a:t>dalam promosi dan </a:t>
            </a:r>
            <a:r>
              <a:rPr lang="sv-SE" sz="2000" dirty="0" smtClean="0">
                <a:latin typeface="Cambria" pitchFamily="18" charset="0"/>
              </a:rPr>
              <a:t>advertensi</a:t>
            </a:r>
            <a:endParaRPr lang="sv-SE" sz="2000" dirty="0">
              <a:latin typeface="Cambria" pitchFamily="18" charset="0"/>
            </a:endParaRPr>
          </a:p>
          <a:p>
            <a:pPr marL="800100" lvl="1" indent="-342900">
              <a:buBlip>
                <a:blip r:embed="rId2"/>
              </a:buBlip>
            </a:pPr>
            <a:r>
              <a:rPr lang="sv-SE" sz="2000" dirty="0" smtClean="0">
                <a:latin typeface="Cambria" pitchFamily="18" charset="0"/>
              </a:rPr>
              <a:t>Evaluasi </a:t>
            </a:r>
            <a:r>
              <a:rPr lang="sv-SE" sz="2000" dirty="0">
                <a:latin typeface="Cambria" pitchFamily="18" charset="0"/>
              </a:rPr>
              <a:t>alternatif aluran distribusi</a:t>
            </a:r>
          </a:p>
          <a:p>
            <a:pPr marL="800100" lvl="1" indent="-342900">
              <a:buBlip>
                <a:blip r:embed="rId2"/>
              </a:buBlip>
            </a:pPr>
            <a:r>
              <a:rPr lang="sv-SE" sz="2000" dirty="0" smtClean="0">
                <a:latin typeface="Cambria" pitchFamily="18" charset="0"/>
              </a:rPr>
              <a:t>Motivasi </a:t>
            </a:r>
            <a:r>
              <a:rPr lang="sv-SE" sz="2000" dirty="0">
                <a:latin typeface="Cambria" pitchFamily="18" charset="0"/>
              </a:rPr>
              <a:t>dan kompetensi tenaga penjual</a:t>
            </a:r>
          </a:p>
          <a:p>
            <a:pPr marL="800100" lvl="1" indent="-342900">
              <a:buBlip>
                <a:blip r:embed="rId2"/>
              </a:buBlip>
            </a:pPr>
            <a:r>
              <a:rPr lang="sv-SE" sz="2000" dirty="0" smtClean="0">
                <a:latin typeface="Cambria" pitchFamily="18" charset="0"/>
              </a:rPr>
              <a:t>Pengembangan </a:t>
            </a:r>
            <a:r>
              <a:rPr lang="sv-SE" sz="2000" dirty="0">
                <a:latin typeface="Cambria" pitchFamily="18" charset="0"/>
              </a:rPr>
              <a:t>image mutu barang</a:t>
            </a:r>
          </a:p>
          <a:p>
            <a:pPr marL="800100" lvl="1" indent="-342900">
              <a:buBlip>
                <a:blip r:embed="rId2"/>
              </a:buBlip>
            </a:pPr>
            <a:r>
              <a:rPr lang="sv-SE" sz="2000" dirty="0" smtClean="0">
                <a:latin typeface="Cambria" pitchFamily="18" charset="0"/>
              </a:rPr>
              <a:t>Pengembangan </a:t>
            </a:r>
            <a:r>
              <a:rPr lang="sv-SE" sz="2000" dirty="0">
                <a:latin typeface="Cambria" pitchFamily="18" charset="0"/>
              </a:rPr>
              <a:t>kesetiaan merek (brand </a:t>
            </a:r>
            <a:r>
              <a:rPr lang="sv-SE" sz="2000" dirty="0" smtClean="0">
                <a:latin typeface="Cambria" pitchFamily="18" charset="0"/>
              </a:rPr>
              <a:t>loyalty</a:t>
            </a:r>
            <a:r>
              <a:rPr lang="sv-SE" sz="2000" dirty="0">
                <a:latin typeface="Cambria" pitchFamily="18" charset="0"/>
              </a:rPr>
              <a:t>) dari para pelanggan</a:t>
            </a:r>
            <a:endParaRPr lang="en-US" sz="2000" dirty="0">
              <a:latin typeface="Cambria" pitchFamily="18" charset="0"/>
            </a:endParaRPr>
          </a:p>
        </p:txBody>
      </p:sp>
      <p:pic>
        <p:nvPicPr>
          <p:cNvPr id="6" name="Picture 3" descr="D:\pernak-pernik\Colorful-Shine-Banners-Vector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909"/>
          <a:stretch/>
        </p:blipFill>
        <p:spPr bwMode="auto">
          <a:xfrm>
            <a:off x="2111578" y="285750"/>
            <a:ext cx="7032423" cy="898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2286000" y="448836"/>
            <a:ext cx="283000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Primary Activity</a:t>
            </a:r>
            <a:endParaRPr lang="en-US" sz="32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6529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ext Box 4"/>
          <p:cNvSpPr txBox="1">
            <a:spLocks noChangeArrowheads="1"/>
          </p:cNvSpPr>
          <p:nvPr/>
        </p:nvSpPr>
        <p:spPr bwMode="auto">
          <a:xfrm>
            <a:off x="2770288" y="1733550"/>
            <a:ext cx="6297511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/>
            <a:r>
              <a:rPr lang="sv-SE" sz="2000" dirty="0" smtClean="0">
                <a:latin typeface="Cambria" pitchFamily="18" charset="0"/>
              </a:rPr>
              <a:t> </a:t>
            </a:r>
            <a:endParaRPr lang="sv-SE" sz="2000" dirty="0">
              <a:latin typeface="Cambria" pitchFamily="18" charset="0"/>
            </a:endParaRPr>
          </a:p>
          <a:p>
            <a:pPr lvl="1" eaLnBrk="1" hangingPunct="1">
              <a:buBlip>
                <a:blip r:embed="rId3"/>
              </a:buBlip>
            </a:pPr>
            <a:r>
              <a:rPr lang="sv-SE" sz="2000" dirty="0" smtClean="0">
                <a:latin typeface="Cambria" pitchFamily="18" charset="0"/>
              </a:rPr>
              <a:t>pelanggan </a:t>
            </a:r>
            <a:r>
              <a:rPr lang="sv-SE" sz="2000" dirty="0">
                <a:latin typeface="Cambria" pitchFamily="18" charset="0"/>
              </a:rPr>
              <a:t>untuk perbaikan mutu </a:t>
            </a:r>
            <a:r>
              <a:rPr lang="sv-SE" sz="2000" dirty="0" smtClean="0">
                <a:latin typeface="Cambria" pitchFamily="18" charset="0"/>
              </a:rPr>
              <a:t>barang</a:t>
            </a:r>
            <a:endParaRPr lang="sv-SE" sz="2000" dirty="0">
              <a:latin typeface="Cambria" pitchFamily="18" charset="0"/>
            </a:endParaRPr>
          </a:p>
          <a:p>
            <a:pPr lvl="1" eaLnBrk="1" hangingPunct="1">
              <a:buBlip>
                <a:blip r:embed="rId3"/>
              </a:buBlip>
            </a:pPr>
            <a:r>
              <a:rPr lang="sv-SE" sz="2000" dirty="0" smtClean="0">
                <a:latin typeface="Cambria" pitchFamily="18" charset="0"/>
              </a:rPr>
              <a:t>Kemampuan </a:t>
            </a:r>
            <a:r>
              <a:rPr lang="sv-SE" sz="2000" dirty="0">
                <a:latin typeface="Cambria" pitchFamily="18" charset="0"/>
              </a:rPr>
              <a:t>memberikan tanggapan atas </a:t>
            </a:r>
            <a:r>
              <a:rPr lang="sv-SE" sz="2000" dirty="0" smtClean="0">
                <a:latin typeface="Cambria" pitchFamily="18" charset="0"/>
              </a:rPr>
              <a:t>keluhan </a:t>
            </a:r>
            <a:r>
              <a:rPr lang="sv-SE" sz="2000" dirty="0">
                <a:latin typeface="Cambria" pitchFamily="18" charset="0"/>
              </a:rPr>
              <a:t>pelanggan</a:t>
            </a:r>
          </a:p>
          <a:p>
            <a:pPr lvl="1" eaLnBrk="1" hangingPunct="1">
              <a:buBlip>
                <a:blip r:embed="rId3"/>
              </a:buBlip>
            </a:pPr>
            <a:r>
              <a:rPr lang="sv-SE" sz="2000" dirty="0" smtClean="0">
                <a:latin typeface="Cambria" pitchFamily="18" charset="0"/>
              </a:rPr>
              <a:t>Kebijakan </a:t>
            </a:r>
            <a:r>
              <a:rPr lang="sv-SE" sz="2000" dirty="0">
                <a:latin typeface="Cambria" pitchFamily="18" charset="0"/>
              </a:rPr>
              <a:t>pemberian jaminan</a:t>
            </a:r>
          </a:p>
          <a:p>
            <a:pPr lvl="1" eaLnBrk="1" hangingPunct="1">
              <a:buBlip>
                <a:blip r:embed="rId3"/>
              </a:buBlip>
            </a:pPr>
            <a:r>
              <a:rPr lang="sv-SE" sz="2000" dirty="0" smtClean="0">
                <a:latin typeface="Cambria" pitchFamily="18" charset="0"/>
              </a:rPr>
              <a:t>Kemampuan </a:t>
            </a:r>
            <a:r>
              <a:rPr lang="sv-SE" sz="2000" dirty="0">
                <a:latin typeface="Cambria" pitchFamily="18" charset="0"/>
              </a:rPr>
              <a:t>memberikan layanan </a:t>
            </a:r>
          </a:p>
          <a:p>
            <a:pPr lvl="1">
              <a:buBlip>
                <a:blip r:embed="rId3"/>
              </a:buBlip>
            </a:pPr>
            <a:r>
              <a:rPr lang="sv-SE" sz="2000" dirty="0">
                <a:latin typeface="Cambria" pitchFamily="18" charset="0"/>
              </a:rPr>
              <a:t>      penggantian suku cadang dan </a:t>
            </a:r>
            <a:r>
              <a:rPr lang="sv-SE" sz="2000" dirty="0" smtClean="0">
                <a:latin typeface="Cambria" pitchFamily="18" charset="0"/>
              </a:rPr>
              <a:t>reparasi</a:t>
            </a:r>
          </a:p>
          <a:p>
            <a:pPr lvl="1">
              <a:buBlip>
                <a:blip r:embed="rId3"/>
              </a:buBlip>
            </a:pPr>
            <a:r>
              <a:rPr lang="sv-SE" sz="2000" dirty="0" smtClean="0">
                <a:latin typeface="Cambria" pitchFamily="18" charset="0"/>
              </a:rPr>
              <a:t>Cara-cara </a:t>
            </a:r>
            <a:r>
              <a:rPr lang="sv-SE" sz="2000" dirty="0">
                <a:latin typeface="Cambria" pitchFamily="18" charset="0"/>
              </a:rPr>
              <a:t>menampung masukan dari </a:t>
            </a:r>
            <a:endParaRPr lang="en-US" sz="2000" dirty="0">
              <a:latin typeface="Cambria" pitchFamily="18" charset="0"/>
            </a:endParaRPr>
          </a:p>
        </p:txBody>
      </p:sp>
      <p:pic>
        <p:nvPicPr>
          <p:cNvPr id="4" name="Picture 3" descr="D:\pernak-pernik\Colorful-Shine-Banners-Vector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909"/>
          <a:stretch/>
        </p:blipFill>
        <p:spPr bwMode="auto">
          <a:xfrm>
            <a:off x="2111578" y="285750"/>
            <a:ext cx="7032423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286000" y="448836"/>
            <a:ext cx="283000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Primary Activity</a:t>
            </a:r>
            <a:endParaRPr lang="en-US" sz="32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90600" y="2473608"/>
            <a:ext cx="1611339" cy="492443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/>
            <a:r>
              <a:rPr lang="en-GB" sz="26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Services</a:t>
            </a:r>
          </a:p>
        </p:txBody>
      </p:sp>
    </p:spTree>
    <p:extLst>
      <p:ext uri="{BB962C8B-B14F-4D97-AF65-F5344CB8AC3E}">
        <p14:creationId xmlns:p14="http://schemas.microsoft.com/office/powerpoint/2010/main" val="325829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Text Box 4"/>
          <p:cNvSpPr txBox="1">
            <a:spLocks noChangeArrowheads="1"/>
          </p:cNvSpPr>
          <p:nvPr/>
        </p:nvSpPr>
        <p:spPr bwMode="auto">
          <a:xfrm>
            <a:off x="4114800" y="1581150"/>
            <a:ext cx="400050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619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42900" indent="-342900" eaLnBrk="1" hangingPunct="1">
              <a:buBlip>
                <a:blip r:embed="rId3"/>
              </a:buBlip>
            </a:pPr>
            <a:r>
              <a:rPr lang="sv-SE" sz="2000" dirty="0" smtClean="0">
                <a:latin typeface="Cambria" pitchFamily="18" charset="0"/>
              </a:rPr>
              <a:t>Tingkat </a:t>
            </a:r>
            <a:r>
              <a:rPr lang="sv-SE" sz="2000" dirty="0">
                <a:latin typeface="Cambria" pitchFamily="18" charset="0"/>
              </a:rPr>
              <a:t>dukungan sistem informasi </a:t>
            </a:r>
            <a:r>
              <a:rPr lang="sv-SE" sz="2000" dirty="0" smtClean="0">
                <a:latin typeface="Cambria" pitchFamily="18" charset="0"/>
              </a:rPr>
              <a:t>untuk </a:t>
            </a:r>
            <a:r>
              <a:rPr lang="sv-SE" sz="2000" dirty="0">
                <a:latin typeface="Cambria" pitchFamily="18" charset="0"/>
              </a:rPr>
              <a:t> </a:t>
            </a:r>
            <a:r>
              <a:rPr lang="sv-SE" sz="2000" dirty="0" smtClean="0">
                <a:latin typeface="Cambria" pitchFamily="18" charset="0"/>
              </a:rPr>
              <a:t>melaksanakan </a:t>
            </a:r>
            <a:r>
              <a:rPr lang="sv-SE" sz="2000" dirty="0">
                <a:latin typeface="Cambria" pitchFamily="18" charset="0"/>
              </a:rPr>
              <a:t>keputusan rutin dan </a:t>
            </a:r>
            <a:r>
              <a:rPr lang="sv-SE" sz="2000" dirty="0" smtClean="0">
                <a:latin typeface="Cambria" pitchFamily="18" charset="0"/>
              </a:rPr>
              <a:t>strategis</a:t>
            </a:r>
          </a:p>
          <a:p>
            <a:pPr marL="342900" indent="-342900" eaLnBrk="1" hangingPunct="1">
              <a:buBlip>
                <a:blip r:embed="rId3"/>
              </a:buBlip>
            </a:pPr>
            <a:r>
              <a:rPr lang="sv-SE" sz="2000" dirty="0" smtClean="0">
                <a:latin typeface="Cambria" pitchFamily="18" charset="0"/>
              </a:rPr>
              <a:t>Koordinasi </a:t>
            </a:r>
            <a:r>
              <a:rPr lang="sv-SE" sz="2000" dirty="0">
                <a:latin typeface="Cambria" pitchFamily="18" charset="0"/>
              </a:rPr>
              <a:t>dan integrasi semua kegiatan yang berhubungan dengan value </a:t>
            </a:r>
            <a:r>
              <a:rPr lang="sv-SE" sz="2000" dirty="0" smtClean="0">
                <a:latin typeface="Cambria" pitchFamily="18" charset="0"/>
              </a:rPr>
              <a:t>chain</a:t>
            </a:r>
          </a:p>
          <a:p>
            <a:pPr marL="342900" indent="-342900" eaLnBrk="1" hangingPunct="1">
              <a:buBlip>
                <a:blip r:embed="rId3"/>
              </a:buBlip>
            </a:pPr>
            <a:r>
              <a:rPr lang="sv-SE" sz="2000" dirty="0" smtClean="0">
                <a:latin typeface="Cambria" pitchFamily="18" charset="0"/>
              </a:rPr>
              <a:t>Keakuratan </a:t>
            </a:r>
            <a:r>
              <a:rPr lang="sv-SE" sz="2000" dirty="0">
                <a:latin typeface="Cambria" pitchFamily="18" charset="0"/>
              </a:rPr>
              <a:t>dan ketepatan waktu informasi  </a:t>
            </a:r>
            <a:r>
              <a:rPr lang="sv-SE" sz="2000" dirty="0" smtClean="0">
                <a:latin typeface="Cambria" pitchFamily="18" charset="0"/>
              </a:rPr>
              <a:t>untuk manajemen</a:t>
            </a:r>
          </a:p>
          <a:p>
            <a:pPr marL="342900" indent="-342900" eaLnBrk="1" hangingPunct="1">
              <a:buBlip>
                <a:blip r:embed="rId3"/>
              </a:buBlip>
            </a:pPr>
            <a:r>
              <a:rPr lang="sv-SE" sz="2000" dirty="0" smtClean="0">
                <a:latin typeface="Cambria" pitchFamily="18" charset="0"/>
              </a:rPr>
              <a:t>Kesan </a:t>
            </a:r>
            <a:r>
              <a:rPr lang="sv-SE" sz="2000" dirty="0">
                <a:latin typeface="Cambria" pitchFamily="18" charset="0"/>
              </a:rPr>
              <a:t>publik terhadap perusahaan</a:t>
            </a:r>
            <a:endParaRPr lang="en-US" sz="2000" dirty="0">
              <a:latin typeface="Cambr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09800" y="438150"/>
            <a:ext cx="3209926" cy="5232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GB" sz="2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support activities </a:t>
            </a:r>
            <a:endParaRPr lang="en-U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2999" y="2571750"/>
            <a:ext cx="2671763" cy="89255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GB" sz="2600" b="1" i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Infrastruktur</a:t>
            </a:r>
            <a:endParaRPr lang="en-GB" sz="2600" b="1" i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charset="0"/>
            </a:endParaRPr>
          </a:p>
          <a:p>
            <a:r>
              <a:rPr lang="en-GB" sz="26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Perusahaan</a:t>
            </a:r>
            <a:endParaRPr lang="en-U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5101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Text Box 4"/>
          <p:cNvSpPr txBox="1">
            <a:spLocks noChangeArrowheads="1"/>
          </p:cNvSpPr>
          <p:nvPr/>
        </p:nvSpPr>
        <p:spPr bwMode="auto">
          <a:xfrm>
            <a:off x="3611563" y="1581150"/>
            <a:ext cx="49530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Blip>
                <a:blip r:embed="rId3"/>
              </a:buBlip>
            </a:pPr>
            <a:r>
              <a:rPr lang="sv-SE" sz="2000" dirty="0" smtClean="0">
                <a:latin typeface="Cambria" pitchFamily="18" charset="0"/>
              </a:rPr>
              <a:t>Efektivitas </a:t>
            </a:r>
            <a:r>
              <a:rPr lang="sv-SE" sz="2000" dirty="0">
                <a:latin typeface="Cambria" pitchFamily="18" charset="0"/>
              </a:rPr>
              <a:t>dari prosedur rekrutmen, pelatihan, </a:t>
            </a:r>
            <a:r>
              <a:rPr lang="sv-SE" sz="2000" dirty="0" smtClean="0">
                <a:latin typeface="Cambria" pitchFamily="18" charset="0"/>
              </a:rPr>
              <a:t>dan </a:t>
            </a:r>
            <a:r>
              <a:rPr lang="sv-SE" sz="2000" dirty="0">
                <a:latin typeface="Cambria" pitchFamily="18" charset="0"/>
              </a:rPr>
              <a:t>pengembangan </a:t>
            </a:r>
            <a:r>
              <a:rPr lang="sv-SE" sz="2000" dirty="0" smtClean="0">
                <a:latin typeface="Cambria" pitchFamily="18" charset="0"/>
              </a:rPr>
              <a:t>karir untuk </a:t>
            </a:r>
            <a:r>
              <a:rPr lang="sv-SE" sz="2000" dirty="0">
                <a:latin typeface="Cambria" pitchFamily="18" charset="0"/>
              </a:rPr>
              <a:t>semua </a:t>
            </a:r>
            <a:r>
              <a:rPr lang="sv-SE" sz="2000" dirty="0" smtClean="0">
                <a:latin typeface="Cambria" pitchFamily="18" charset="0"/>
              </a:rPr>
              <a:t>karyawan</a:t>
            </a:r>
            <a:endParaRPr lang="sv-SE" sz="2000" dirty="0">
              <a:latin typeface="Cambria" pitchFamily="18" charset="0"/>
            </a:endParaRPr>
          </a:p>
          <a:p>
            <a:pPr eaLnBrk="1" hangingPunct="1">
              <a:buBlip>
                <a:blip r:embed="rId3"/>
              </a:buBlip>
            </a:pPr>
            <a:r>
              <a:rPr lang="sv-SE" sz="2000" dirty="0" smtClean="0">
                <a:latin typeface="Cambria" pitchFamily="18" charset="0"/>
              </a:rPr>
              <a:t>Kelayakan </a:t>
            </a:r>
            <a:r>
              <a:rPr lang="sv-SE" sz="2000" dirty="0">
                <a:latin typeface="Cambria" pitchFamily="18" charset="0"/>
              </a:rPr>
              <a:t>sistem penghargaan dan sanksi </a:t>
            </a:r>
            <a:r>
              <a:rPr lang="sv-SE" sz="2000" dirty="0" smtClean="0">
                <a:latin typeface="Cambria" pitchFamily="18" charset="0"/>
              </a:rPr>
              <a:t>untuk </a:t>
            </a:r>
            <a:r>
              <a:rPr lang="sv-SE" sz="2000" dirty="0">
                <a:latin typeface="Cambria" pitchFamily="18" charset="0"/>
              </a:rPr>
              <a:t>memberikan motivasi </a:t>
            </a:r>
            <a:r>
              <a:rPr lang="sv-SE" sz="2000" dirty="0" smtClean="0">
                <a:latin typeface="Cambria" pitchFamily="18" charset="0"/>
              </a:rPr>
              <a:t>dan </a:t>
            </a:r>
            <a:r>
              <a:rPr lang="sv-SE" sz="2000" dirty="0">
                <a:latin typeface="Cambria" pitchFamily="18" charset="0"/>
              </a:rPr>
              <a:t>merangsang </a:t>
            </a:r>
            <a:r>
              <a:rPr lang="sv-SE" sz="2000" dirty="0" smtClean="0">
                <a:latin typeface="Cambria" pitchFamily="18" charset="0"/>
              </a:rPr>
              <a:t>karyawan</a:t>
            </a:r>
            <a:endParaRPr lang="sv-SE" sz="2000" dirty="0">
              <a:latin typeface="Cambria" pitchFamily="18" charset="0"/>
            </a:endParaRPr>
          </a:p>
          <a:p>
            <a:pPr eaLnBrk="1" hangingPunct="1">
              <a:buBlip>
                <a:blip r:embed="rId3"/>
              </a:buBlip>
            </a:pPr>
            <a:r>
              <a:rPr lang="sv-SE" sz="2000" dirty="0" smtClean="0">
                <a:latin typeface="Cambria" pitchFamily="18" charset="0"/>
              </a:rPr>
              <a:t>Pemeliharaan </a:t>
            </a:r>
            <a:r>
              <a:rPr lang="sv-SE" sz="2000" dirty="0">
                <a:latin typeface="Cambria" pitchFamily="18" charset="0"/>
              </a:rPr>
              <a:t>lingkungan kerja </a:t>
            </a:r>
            <a:r>
              <a:rPr lang="sv-SE" sz="2000" dirty="0" smtClean="0">
                <a:latin typeface="Cambria" pitchFamily="18" charset="0"/>
              </a:rPr>
              <a:t>yang </a:t>
            </a:r>
            <a:r>
              <a:rPr lang="sv-SE" sz="2000" dirty="0">
                <a:latin typeface="Cambria" pitchFamily="18" charset="0"/>
              </a:rPr>
              <a:t>meminimalkan absensi dan </a:t>
            </a:r>
            <a:r>
              <a:rPr lang="sv-SE" sz="2000" dirty="0" smtClean="0">
                <a:latin typeface="Cambria" pitchFamily="18" charset="0"/>
              </a:rPr>
              <a:t>perputaran  </a:t>
            </a:r>
            <a:r>
              <a:rPr lang="sv-SE" sz="2000" dirty="0">
                <a:latin typeface="Cambria" pitchFamily="18" charset="0"/>
              </a:rPr>
              <a:t>(turnover) para karyawan</a:t>
            </a:r>
            <a:endParaRPr lang="en-US" sz="2000" dirty="0">
              <a:latin typeface="Cambr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2000" y="2495550"/>
            <a:ext cx="2286000" cy="1292662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GB" sz="2600" b="1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Human resources management</a:t>
            </a:r>
            <a:endParaRPr lang="en-U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09800" y="438150"/>
            <a:ext cx="3209926" cy="5232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GB" sz="2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support activities </a:t>
            </a:r>
            <a:endParaRPr lang="en-U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573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AF0F35B-14B5-457C-A768-F4445BCCB571}" type="slidenum">
              <a:rPr lang="en-US" sz="1400" smtClean="0"/>
              <a:pPr/>
              <a:t>17</a:t>
            </a:fld>
            <a:endParaRPr lang="en-US" sz="1400" smtClean="0"/>
          </a:p>
        </p:txBody>
      </p:sp>
      <p:sp>
        <p:nvSpPr>
          <p:cNvPr id="39939" name="Text Box 4"/>
          <p:cNvSpPr txBox="1">
            <a:spLocks noChangeArrowheads="1"/>
          </p:cNvSpPr>
          <p:nvPr/>
        </p:nvSpPr>
        <p:spPr bwMode="auto">
          <a:xfrm>
            <a:off x="3657600" y="1504950"/>
            <a:ext cx="46482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Blip>
                <a:blip r:embed="rId3"/>
              </a:buBlip>
            </a:pPr>
            <a:r>
              <a:rPr lang="sv-SE" sz="2000" dirty="0" smtClean="0">
                <a:latin typeface="Cambria" pitchFamily="18" charset="0"/>
              </a:rPr>
              <a:t>Keberhasilan </a:t>
            </a:r>
            <a:r>
              <a:rPr lang="sv-SE" sz="2000" dirty="0">
                <a:latin typeface="Cambria" pitchFamily="18" charset="0"/>
              </a:rPr>
              <a:t>aktivitas riset dan </a:t>
            </a:r>
            <a:r>
              <a:rPr lang="sv-SE" sz="2000" dirty="0" smtClean="0">
                <a:latin typeface="Cambria" pitchFamily="18" charset="0"/>
              </a:rPr>
              <a:t>pengembangan </a:t>
            </a:r>
            <a:r>
              <a:rPr lang="sv-SE" sz="2000" dirty="0">
                <a:latin typeface="Cambria" pitchFamily="18" charset="0"/>
              </a:rPr>
              <a:t>dalam inovasi produk dan </a:t>
            </a:r>
            <a:r>
              <a:rPr lang="sv-SE" sz="2000" dirty="0" smtClean="0">
                <a:latin typeface="Cambria" pitchFamily="18" charset="0"/>
              </a:rPr>
              <a:t>proses</a:t>
            </a:r>
            <a:endParaRPr lang="sv-SE" sz="2000" dirty="0">
              <a:latin typeface="Cambria" pitchFamily="18" charset="0"/>
            </a:endParaRPr>
          </a:p>
          <a:p>
            <a:pPr eaLnBrk="1" hangingPunct="1">
              <a:buBlip>
                <a:blip r:embed="rId3"/>
              </a:buBlip>
            </a:pPr>
            <a:r>
              <a:rPr lang="sv-SE" sz="2000" dirty="0" smtClean="0">
                <a:latin typeface="Cambria" pitchFamily="18" charset="0"/>
              </a:rPr>
              <a:t>Mutu </a:t>
            </a:r>
            <a:r>
              <a:rPr lang="sv-SE" sz="2000" dirty="0">
                <a:latin typeface="Cambria" pitchFamily="18" charset="0"/>
              </a:rPr>
              <a:t>laboratorium dan fasilitas lainnya</a:t>
            </a:r>
          </a:p>
          <a:p>
            <a:pPr eaLnBrk="1" hangingPunct="1">
              <a:buBlip>
                <a:blip r:embed="rId3"/>
              </a:buBlip>
            </a:pPr>
            <a:r>
              <a:rPr lang="sv-SE" sz="2000" dirty="0" smtClean="0">
                <a:latin typeface="Cambria" pitchFamily="18" charset="0"/>
              </a:rPr>
              <a:t>Kualifikasi </a:t>
            </a:r>
            <a:r>
              <a:rPr lang="sv-SE" sz="2000" dirty="0">
                <a:latin typeface="Cambria" pitchFamily="18" charset="0"/>
              </a:rPr>
              <a:t>dan pengalaman para anggota </a:t>
            </a:r>
            <a:r>
              <a:rPr lang="sv-SE" sz="2000" dirty="0" smtClean="0">
                <a:latin typeface="Cambria" pitchFamily="18" charset="0"/>
              </a:rPr>
              <a:t>laboratorium</a:t>
            </a:r>
            <a:endParaRPr lang="sv-SE" sz="2000" dirty="0">
              <a:latin typeface="Cambria" pitchFamily="18" charset="0"/>
            </a:endParaRPr>
          </a:p>
          <a:p>
            <a:pPr eaLnBrk="1" hangingPunct="1">
              <a:buBlip>
                <a:blip r:embed="rId3"/>
              </a:buBlip>
            </a:pPr>
            <a:r>
              <a:rPr lang="sv-SE" sz="2000" dirty="0" smtClean="0">
                <a:latin typeface="Cambria" pitchFamily="18" charset="0"/>
              </a:rPr>
              <a:t>Kemampuan </a:t>
            </a:r>
            <a:r>
              <a:rPr lang="sv-SE" sz="2000" dirty="0">
                <a:latin typeface="Cambria" pitchFamily="18" charset="0"/>
              </a:rPr>
              <a:t>lingkungan kerja untuk </a:t>
            </a:r>
            <a:r>
              <a:rPr lang="sv-SE" sz="2000" dirty="0" smtClean="0">
                <a:latin typeface="Cambria" pitchFamily="18" charset="0"/>
              </a:rPr>
              <a:t>mendorong </a:t>
            </a:r>
            <a:r>
              <a:rPr lang="sv-SE" sz="2000" dirty="0">
                <a:latin typeface="Cambria" pitchFamily="18" charset="0"/>
              </a:rPr>
              <a:t>inovasi dan kreativitas</a:t>
            </a:r>
            <a:endParaRPr lang="en-US" sz="2000" dirty="0">
              <a:latin typeface="Cambr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5800" y="2571750"/>
            <a:ext cx="2514600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GB" sz="2800" b="1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Technology Development</a:t>
            </a:r>
            <a:endParaRPr lang="en-U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09800" y="438150"/>
            <a:ext cx="3209926" cy="5232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GB" sz="2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support activities </a:t>
            </a:r>
            <a:endParaRPr lang="en-U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893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B9FC8AE-A2C1-4710-90A5-89EB788FF719}" type="slidenum">
              <a:rPr lang="en-US" sz="1400" smtClean="0"/>
              <a:pPr/>
              <a:t>18</a:t>
            </a:fld>
            <a:endParaRPr lang="en-US" sz="1400" smtClean="0"/>
          </a:p>
        </p:txBody>
      </p:sp>
      <p:sp>
        <p:nvSpPr>
          <p:cNvPr id="40963" name="Text Box 4"/>
          <p:cNvSpPr txBox="1">
            <a:spLocks noChangeArrowheads="1"/>
          </p:cNvSpPr>
          <p:nvPr/>
        </p:nvSpPr>
        <p:spPr bwMode="auto">
          <a:xfrm>
            <a:off x="3886200" y="1581150"/>
            <a:ext cx="4594302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Blip>
                <a:blip r:embed="rId3"/>
              </a:buBlip>
            </a:pPr>
            <a:r>
              <a:rPr lang="sv-SE" sz="2000" dirty="0" smtClean="0">
                <a:latin typeface="Cambria" pitchFamily="18" charset="0"/>
              </a:rPr>
              <a:t>Pengembangan </a:t>
            </a:r>
            <a:r>
              <a:rPr lang="sv-SE" sz="2000" dirty="0">
                <a:latin typeface="Cambria" pitchFamily="18" charset="0"/>
              </a:rPr>
              <a:t>alternatif sumber </a:t>
            </a:r>
            <a:r>
              <a:rPr lang="sv-SE" sz="2000" dirty="0" smtClean="0">
                <a:latin typeface="Cambria" pitchFamily="18" charset="0"/>
              </a:rPr>
              <a:t>pengadaan </a:t>
            </a:r>
            <a:r>
              <a:rPr lang="sv-SE" sz="2000" dirty="0">
                <a:latin typeface="Cambria" pitchFamily="18" charset="0"/>
              </a:rPr>
              <a:t>untuk mengurangi ketergantungan</a:t>
            </a:r>
          </a:p>
          <a:p>
            <a:pPr eaLnBrk="1" hangingPunct="1">
              <a:buBlip>
                <a:blip r:embed="rId3"/>
              </a:buBlip>
            </a:pPr>
            <a:r>
              <a:rPr lang="sv-SE" sz="2000" dirty="0" smtClean="0">
                <a:latin typeface="Cambria" pitchFamily="18" charset="0"/>
              </a:rPr>
              <a:t>Efektivitas </a:t>
            </a:r>
            <a:r>
              <a:rPr lang="sv-SE" sz="2000" dirty="0">
                <a:latin typeface="Cambria" pitchFamily="18" charset="0"/>
              </a:rPr>
              <a:t>dan efisiensi pengadaan bahan </a:t>
            </a:r>
            <a:r>
              <a:rPr lang="sv-SE" sz="2000" dirty="0" smtClean="0">
                <a:latin typeface="Cambria" pitchFamily="18" charset="0"/>
              </a:rPr>
              <a:t>baku</a:t>
            </a:r>
            <a:r>
              <a:rPr lang="sv-SE" sz="2000" dirty="0">
                <a:latin typeface="Cambria" pitchFamily="18" charset="0"/>
              </a:rPr>
              <a:t>, bahan penolong, dll dalam arti kualitas, </a:t>
            </a:r>
            <a:r>
              <a:rPr lang="sv-SE" sz="2000" dirty="0" smtClean="0">
                <a:latin typeface="Cambria" pitchFamily="18" charset="0"/>
              </a:rPr>
              <a:t>waktu</a:t>
            </a:r>
            <a:r>
              <a:rPr lang="sv-SE" sz="2000" dirty="0">
                <a:latin typeface="Cambria" pitchFamily="18" charset="0"/>
              </a:rPr>
              <a:t>, dan harga.</a:t>
            </a:r>
          </a:p>
          <a:p>
            <a:pPr eaLnBrk="1" hangingPunct="1">
              <a:buBlip>
                <a:blip r:embed="rId3"/>
              </a:buBlip>
            </a:pPr>
            <a:r>
              <a:rPr lang="sv-SE" sz="2000" dirty="0" smtClean="0">
                <a:latin typeface="Cambria" pitchFamily="18" charset="0"/>
              </a:rPr>
              <a:t>Efektivitas </a:t>
            </a:r>
            <a:r>
              <a:rPr lang="sv-SE" sz="2000" dirty="0">
                <a:latin typeface="Cambria" pitchFamily="18" charset="0"/>
              </a:rPr>
              <a:t>dan efisiensi prosedur pengadaan </a:t>
            </a:r>
            <a:r>
              <a:rPr lang="sv-SE" sz="2000" dirty="0" smtClean="0">
                <a:latin typeface="Cambria" pitchFamily="18" charset="0"/>
              </a:rPr>
              <a:t>barang</a:t>
            </a:r>
            <a:r>
              <a:rPr lang="sv-SE" sz="2000" dirty="0">
                <a:latin typeface="Cambria" pitchFamily="18" charset="0"/>
              </a:rPr>
              <a:t>.</a:t>
            </a:r>
            <a:endParaRPr lang="en-US" sz="2000" dirty="0">
              <a:latin typeface="Cambr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2000" y="2596812"/>
            <a:ext cx="2401619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GB" sz="2800" b="1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Procurement</a:t>
            </a:r>
            <a:endParaRPr lang="en-U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09800" y="438150"/>
            <a:ext cx="3209926" cy="5232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GB" sz="2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support activities </a:t>
            </a:r>
            <a:endParaRPr lang="en-U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6541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3"/>
          <p:cNvSpPr>
            <a:spLocks noGrp="1" noChangeArrowheads="1"/>
          </p:cNvSpPr>
          <p:nvPr>
            <p:ph idx="1"/>
          </p:nvPr>
        </p:nvSpPr>
        <p:spPr>
          <a:xfrm>
            <a:off x="2438400" y="2038350"/>
            <a:ext cx="5415080" cy="2405304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sv-SE" sz="2400" dirty="0" smtClean="0">
                <a:solidFill>
                  <a:srgbClr val="0000CC"/>
                </a:solidFill>
                <a:latin typeface="Cambria" pitchFamily="18" charset="0"/>
              </a:rPr>
              <a:t>Mencapai keunggulan kompetitif melalui aktivitas logistik, pada hakekatnya juga menunjang aktivitas supply chain karena aktivitas supply chain merupakan perpanjangan atau perluasan kegiatan logistik.</a:t>
            </a:r>
            <a:endParaRPr lang="en-US" sz="2400" dirty="0" smtClean="0">
              <a:solidFill>
                <a:srgbClr val="0000CC"/>
              </a:solidFill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pic>
        <p:nvPicPr>
          <p:cNvPr id="6" name="Picture 3" descr="D:\pernak-pernik\Colorful-Shine-Banners-Vector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909"/>
          <a:stretch/>
        </p:blipFill>
        <p:spPr bwMode="auto">
          <a:xfrm>
            <a:off x="2111578" y="285750"/>
            <a:ext cx="7032423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2209800" y="253603"/>
            <a:ext cx="6400800" cy="13275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Mencapai</a:t>
            </a:r>
            <a:r>
              <a:rPr lang="en-GB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GB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Keunggulan</a:t>
            </a:r>
            <a:r>
              <a:rPr lang="en-GB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GB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Kompetitif</a:t>
            </a:r>
            <a:r>
              <a:rPr lang="en-GB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GB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Melalui</a:t>
            </a:r>
            <a:r>
              <a:rPr lang="en-GB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GB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Manajemen</a:t>
            </a:r>
            <a:r>
              <a:rPr lang="en-GB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Supply Chain (SCM)</a:t>
            </a:r>
            <a:endParaRPr lang="en-US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6780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3"/>
          <p:cNvSpPr>
            <a:spLocks noGrp="1" noChangeArrowheads="1"/>
          </p:cNvSpPr>
          <p:nvPr>
            <p:ph idx="1"/>
          </p:nvPr>
        </p:nvSpPr>
        <p:spPr>
          <a:xfrm>
            <a:off x="5943600" y="1352550"/>
            <a:ext cx="2895600" cy="266700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1800" dirty="0" smtClean="0"/>
              <a:t>Salah </a:t>
            </a:r>
            <a:r>
              <a:rPr lang="en-US" sz="1800" dirty="0" err="1" smtClean="0"/>
              <a:t>satu</a:t>
            </a:r>
            <a:r>
              <a:rPr lang="en-US" sz="1800" dirty="0" smtClean="0"/>
              <a:t> </a:t>
            </a:r>
            <a:r>
              <a:rPr lang="en-US" sz="1800" dirty="0" err="1" smtClean="0"/>
              <a:t>kunci</a:t>
            </a:r>
            <a:r>
              <a:rPr lang="en-US" sz="1800" dirty="0" smtClean="0"/>
              <a:t> </a:t>
            </a:r>
            <a:r>
              <a:rPr lang="en-US" sz="1800" dirty="0" err="1" smtClean="0"/>
              <a:t>keberhasilan</a:t>
            </a:r>
            <a:r>
              <a:rPr lang="en-US" sz="1800" dirty="0" smtClean="0"/>
              <a:t> </a:t>
            </a:r>
            <a:r>
              <a:rPr lang="en-US" sz="1800" dirty="0" err="1" smtClean="0"/>
              <a:t>suatu</a:t>
            </a:r>
            <a:r>
              <a:rPr lang="en-US" sz="1800" dirty="0" smtClean="0"/>
              <a:t> </a:t>
            </a:r>
            <a:r>
              <a:rPr lang="en-US" sz="1800" dirty="0" err="1" smtClean="0"/>
              <a:t>perusahaan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kemampuannya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memiliki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mempertahankan</a:t>
            </a:r>
            <a:r>
              <a:rPr lang="en-US" sz="1800" dirty="0" smtClean="0"/>
              <a:t> </a:t>
            </a:r>
            <a:r>
              <a:rPr lang="en-US" sz="1800" dirty="0" err="1" smtClean="0"/>
              <a:t>satu</a:t>
            </a:r>
            <a:r>
              <a:rPr lang="en-US" sz="1800" dirty="0" smtClean="0"/>
              <a:t> 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dirty="0" err="1" smtClean="0"/>
              <a:t>beberapa</a:t>
            </a:r>
            <a:r>
              <a:rPr lang="en-US" sz="1800" dirty="0" smtClean="0"/>
              <a:t> </a:t>
            </a:r>
            <a:r>
              <a:rPr lang="en-US" sz="1800" dirty="0" err="1" smtClean="0"/>
              <a:t>keunggulan</a:t>
            </a:r>
            <a:r>
              <a:rPr lang="en-US" sz="1800" dirty="0" smtClean="0"/>
              <a:t> </a:t>
            </a:r>
            <a:r>
              <a:rPr lang="en-US" sz="1800" dirty="0" err="1" smtClean="0"/>
              <a:t>kompetitif</a:t>
            </a:r>
            <a:r>
              <a:rPr lang="en-US" sz="1800" dirty="0" smtClean="0"/>
              <a:t> (</a:t>
            </a:r>
            <a:r>
              <a:rPr lang="en-US" sz="1800" b="1" i="1" dirty="0" smtClean="0"/>
              <a:t>Competitive Advantage</a:t>
            </a:r>
            <a:r>
              <a:rPr lang="en-US" sz="1800" dirty="0" smtClean="0"/>
              <a:t>).</a:t>
            </a:r>
            <a:endParaRPr lang="sv-SE" sz="1800" dirty="0" smtClean="0"/>
          </a:p>
        </p:txBody>
      </p:sp>
      <p:pic>
        <p:nvPicPr>
          <p:cNvPr id="5" name="Picture 3" descr="D:\pernak-pernik\Colorful-Shine-Banners-Vector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909"/>
          <a:stretch/>
        </p:blipFill>
        <p:spPr bwMode="auto">
          <a:xfrm>
            <a:off x="2111577" y="270980"/>
            <a:ext cx="7032423" cy="929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2344630" y="506506"/>
            <a:ext cx="6566315" cy="458115"/>
          </a:xfrm>
        </p:spPr>
        <p:txBody>
          <a:bodyPr>
            <a:noAutofit/>
          </a:bodyPr>
          <a:lstStyle/>
          <a:p>
            <a:pPr marL="742950" indent="-742950" eaLnBrk="1" hangingPunct="1"/>
            <a:r>
              <a:rPr lang="en-US" sz="2400" b="1" dirty="0" smtClean="0"/>
              <a:t> </a:t>
            </a:r>
            <a:r>
              <a:rPr lang="en-US" sz="2400" b="1" dirty="0" err="1" smtClean="0"/>
              <a:t>Keunggulan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Kompetitif</a:t>
            </a:r>
            <a:r>
              <a:rPr lang="en-US" sz="2400" b="1" dirty="0" smtClean="0"/>
              <a:t> (</a:t>
            </a:r>
            <a:r>
              <a:rPr lang="en-US" sz="2400" b="1" i="1" dirty="0" smtClean="0"/>
              <a:t>Competitive Advantage</a:t>
            </a:r>
            <a:r>
              <a:rPr lang="en-US" sz="2400" b="1" dirty="0" smtClean="0"/>
              <a:t>)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2571750"/>
            <a:ext cx="47133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2060"/>
                </a:solidFill>
                <a:latin typeface="Cambria" pitchFamily="18" charset="0"/>
              </a:rPr>
              <a:t>Competitive advantage is a position  of enduring superiority over the competitors in terms of customer preference</a:t>
            </a:r>
            <a:endParaRPr lang="en-US" sz="2400" i="1" dirty="0">
              <a:solidFill>
                <a:srgbClr val="00206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64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14F4221-469B-40E3-81C3-46F484F9D6AD}" type="slidenum">
              <a:rPr lang="en-US" sz="1400" smtClean="0"/>
              <a:pPr/>
              <a:t>20</a:t>
            </a:fld>
            <a:endParaRPr lang="en-US" sz="1400" smtClean="0"/>
          </a:p>
        </p:txBody>
      </p:sp>
      <p:sp>
        <p:nvSpPr>
          <p:cNvPr id="43011" name="Text Box 4"/>
          <p:cNvSpPr txBox="1">
            <a:spLocks noChangeArrowheads="1"/>
          </p:cNvSpPr>
          <p:nvPr/>
        </p:nvSpPr>
        <p:spPr bwMode="auto">
          <a:xfrm>
            <a:off x="2468137" y="1358831"/>
            <a:ext cx="60960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914400" lvl="1" indent="-457200" eaLnBrk="1" hangingPunct="1">
              <a:buFont typeface="+mj-lt"/>
              <a:buAutoNum type="alphaLcPeriod"/>
            </a:pPr>
            <a:r>
              <a:rPr lang="id-ID" sz="2000" dirty="0" smtClean="0">
                <a:latin typeface="Cambria" pitchFamily="18" charset="0"/>
              </a:rPr>
              <a:t>Mencari </a:t>
            </a:r>
            <a:r>
              <a:rPr lang="id-ID" sz="2000" dirty="0">
                <a:latin typeface="Cambria" pitchFamily="18" charset="0"/>
              </a:rPr>
              <a:t>jenis dan tingkat layanan yang dikehendaki oleh konsume</a:t>
            </a:r>
            <a:r>
              <a:rPr lang="en-US" sz="2000" dirty="0">
                <a:latin typeface="Cambria" pitchFamily="18" charset="0"/>
              </a:rPr>
              <a:t>n</a:t>
            </a:r>
            <a:endParaRPr lang="id-ID" sz="2000" dirty="0">
              <a:latin typeface="Cambria" pitchFamily="18" charset="0"/>
            </a:endParaRPr>
          </a:p>
          <a:p>
            <a:pPr marL="914400" lvl="1" indent="-457200" eaLnBrk="1" hangingPunct="1">
              <a:buFont typeface="+mj-lt"/>
              <a:buAutoNum type="alphaLcPeriod"/>
            </a:pPr>
            <a:r>
              <a:rPr lang="id-ID" sz="2000" dirty="0" smtClean="0">
                <a:latin typeface="Cambria" pitchFamily="18" charset="0"/>
              </a:rPr>
              <a:t>Menciptakan </a:t>
            </a:r>
            <a:r>
              <a:rPr lang="id-ID" sz="2000" dirty="0">
                <a:latin typeface="Cambria" pitchFamily="18" charset="0"/>
              </a:rPr>
              <a:t>dan mengembangkan </a:t>
            </a:r>
            <a:r>
              <a:rPr lang="id-ID" sz="2000" dirty="0" smtClean="0">
                <a:latin typeface="Cambria" pitchFamily="18" charset="0"/>
              </a:rPr>
              <a:t>pelayanan </a:t>
            </a:r>
            <a:r>
              <a:rPr lang="id-ID" sz="2000" dirty="0">
                <a:latin typeface="Cambria" pitchFamily="18" charset="0"/>
              </a:rPr>
              <a:t>yang lebih unggul berdasarkan kehendak konsumen tersebut.</a:t>
            </a:r>
          </a:p>
          <a:p>
            <a:pPr marL="914400" lvl="1" indent="-457200" eaLnBrk="1" hangingPunct="1">
              <a:buFont typeface="+mj-lt"/>
              <a:buAutoNum type="alphaLcPeriod"/>
            </a:pPr>
            <a:r>
              <a:rPr lang="id-ID" sz="2000" dirty="0" smtClean="0">
                <a:latin typeface="Cambria" pitchFamily="18" charset="0"/>
              </a:rPr>
              <a:t>Khusus </a:t>
            </a:r>
            <a:r>
              <a:rPr lang="id-ID" sz="2000" dirty="0">
                <a:latin typeface="Cambria" pitchFamily="18" charset="0"/>
              </a:rPr>
              <a:t>dibidang logistik, layanan dapat berupa penyediaan barang setiap kali diperlukan, waktu pengiriman yang cepat sesuai dengan pesanan, penyediaan suku cadang, penyediaan transpor yang andal, dll.</a:t>
            </a:r>
          </a:p>
        </p:txBody>
      </p:sp>
      <p:sp>
        <p:nvSpPr>
          <p:cNvPr id="3" name="Rectangle 2"/>
          <p:cNvSpPr/>
          <p:nvPr/>
        </p:nvSpPr>
        <p:spPr>
          <a:xfrm>
            <a:off x="362067" y="2724150"/>
            <a:ext cx="228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0000CC"/>
                </a:solidFill>
                <a:latin typeface="Cambria" pitchFamily="18" charset="0"/>
              </a:rPr>
              <a:t>1. </a:t>
            </a:r>
            <a:r>
              <a:rPr lang="id-ID" sz="2000" b="1" dirty="0">
                <a:solidFill>
                  <a:srgbClr val="0000CC"/>
                </a:solidFill>
                <a:latin typeface="Cambria" pitchFamily="18" charset="0"/>
              </a:rPr>
              <a:t>Mendukung </a:t>
            </a:r>
            <a:r>
              <a:rPr lang="id-ID" sz="2000" b="1" i="1" dirty="0">
                <a:solidFill>
                  <a:srgbClr val="0000CC"/>
                </a:solidFill>
                <a:latin typeface="Cambria" pitchFamily="18" charset="0"/>
              </a:rPr>
              <a:t>value advantage</a:t>
            </a:r>
            <a:endParaRPr lang="en-US" b="1" dirty="0">
              <a:solidFill>
                <a:srgbClr val="0000CC"/>
              </a:solidFill>
            </a:endParaRPr>
          </a:p>
        </p:txBody>
      </p:sp>
      <p:pic>
        <p:nvPicPr>
          <p:cNvPr id="6" name="Picture 3" descr="D:\pernak-pernik\Colorful-Shine-Banners-Vector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909"/>
          <a:stretch/>
        </p:blipFill>
        <p:spPr bwMode="auto">
          <a:xfrm>
            <a:off x="2111578" y="133350"/>
            <a:ext cx="7032423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993901" y="151596"/>
            <a:ext cx="7150100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lvl="1"/>
            <a:r>
              <a:rPr lang="id-ID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mbria" pitchFamily="18" charset="0"/>
              </a:rPr>
              <a:t>Kegiatan </a:t>
            </a:r>
            <a:r>
              <a:rPr lang="id-ID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mbria" pitchFamily="18" charset="0"/>
              </a:rPr>
              <a:t>dalam supply chain </a:t>
            </a:r>
            <a:r>
              <a:rPr lang="id-ID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mbria" pitchFamily="18" charset="0"/>
              </a:rPr>
              <a:t>mendukung </a:t>
            </a:r>
            <a:r>
              <a:rPr lang="id-ID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mbria" pitchFamily="18" charset="0"/>
              </a:rPr>
              <a:t>pencapaian keunggulan </a:t>
            </a:r>
            <a:r>
              <a:rPr lang="id-ID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mbria" pitchFamily="18" charset="0"/>
              </a:rPr>
              <a:t>kompetitif</a:t>
            </a:r>
            <a:endParaRPr lang="en-US" sz="2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7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35D8CA0-E389-41DB-A464-779DA7162449}" type="slidenum">
              <a:rPr lang="en-US" sz="1400" smtClean="0"/>
              <a:pPr/>
              <a:t>21</a:t>
            </a:fld>
            <a:endParaRPr lang="en-US" sz="1400" smtClean="0"/>
          </a:p>
        </p:txBody>
      </p:sp>
      <p:sp>
        <p:nvSpPr>
          <p:cNvPr id="44035" name="Text Box 4"/>
          <p:cNvSpPr txBox="1">
            <a:spLocks noChangeArrowheads="1"/>
          </p:cNvSpPr>
          <p:nvPr/>
        </p:nvSpPr>
        <p:spPr bwMode="auto">
          <a:xfrm>
            <a:off x="3362557" y="1581150"/>
            <a:ext cx="5136685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573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lvl="2" indent="-457200" eaLnBrk="1" hangingPunct="1">
              <a:buFont typeface="+mj-lt"/>
              <a:buAutoNum type="alphaLcPeriod"/>
            </a:pPr>
            <a:r>
              <a:rPr lang="sv-SE" sz="2000" dirty="0" smtClean="0">
                <a:latin typeface="Cambria" pitchFamily="18" charset="0"/>
              </a:rPr>
              <a:t>Mengurangi inventory sampai tingkat yang direncanakan</a:t>
            </a:r>
            <a:endParaRPr lang="sv-SE" sz="2000" dirty="0">
              <a:latin typeface="Cambria" pitchFamily="18" charset="0"/>
            </a:endParaRPr>
          </a:p>
          <a:p>
            <a:pPr marL="457200" indent="-457200" eaLnBrk="1" hangingPunct="1">
              <a:buFont typeface="+mj-lt"/>
              <a:buAutoNum type="alphaLcPeriod"/>
            </a:pPr>
            <a:r>
              <a:rPr lang="sv-SE" sz="2000" dirty="0" smtClean="0">
                <a:latin typeface="Cambria" pitchFamily="18" charset="0"/>
              </a:rPr>
              <a:t>Menggunakan </a:t>
            </a:r>
            <a:r>
              <a:rPr lang="sv-SE" sz="2000" dirty="0">
                <a:latin typeface="Cambria" pitchFamily="18" charset="0"/>
              </a:rPr>
              <a:t>kapasitas yang ada </a:t>
            </a:r>
            <a:r>
              <a:rPr lang="sv-SE" sz="2000" dirty="0" smtClean="0">
                <a:latin typeface="Cambria" pitchFamily="18" charset="0"/>
              </a:rPr>
              <a:t>seoptimal </a:t>
            </a:r>
            <a:r>
              <a:rPr lang="sv-SE" sz="2000" dirty="0">
                <a:latin typeface="Cambria" pitchFamily="18" charset="0"/>
              </a:rPr>
              <a:t>mungkin</a:t>
            </a:r>
          </a:p>
          <a:p>
            <a:pPr marL="457200" indent="-457200" eaLnBrk="1" hangingPunct="1">
              <a:buFont typeface="+mj-lt"/>
              <a:buAutoNum type="alphaLcPeriod"/>
            </a:pPr>
            <a:r>
              <a:rPr lang="sv-SE" sz="2000" dirty="0" smtClean="0">
                <a:latin typeface="Cambria" pitchFamily="18" charset="0"/>
              </a:rPr>
              <a:t>Melakukan </a:t>
            </a:r>
            <a:r>
              <a:rPr lang="sv-SE" sz="2000" dirty="0">
                <a:latin typeface="Cambria" pitchFamily="18" charset="0"/>
              </a:rPr>
              <a:t>perencanaan bersama dengan </a:t>
            </a:r>
            <a:r>
              <a:rPr lang="sv-SE" sz="2000" dirty="0" smtClean="0">
                <a:latin typeface="Cambria" pitchFamily="18" charset="0"/>
              </a:rPr>
              <a:t>semua </a:t>
            </a:r>
            <a:r>
              <a:rPr lang="sv-SE" sz="2000" dirty="0">
                <a:latin typeface="Cambria" pitchFamily="18" charset="0"/>
              </a:rPr>
              <a:t>mata rantai yang ada mengenai </a:t>
            </a:r>
            <a:r>
              <a:rPr lang="sv-SE" sz="2000" dirty="0" smtClean="0">
                <a:latin typeface="Cambria" pitchFamily="18" charset="0"/>
              </a:rPr>
              <a:t>inventory</a:t>
            </a:r>
            <a:endParaRPr lang="sv-SE" sz="2000" dirty="0">
              <a:latin typeface="Cambria" pitchFamily="18" charset="0"/>
            </a:endParaRPr>
          </a:p>
          <a:p>
            <a:pPr marL="457200" indent="-457200" eaLnBrk="1" hangingPunct="1">
              <a:buFont typeface="+mj-lt"/>
              <a:buAutoNum type="alphaLcPeriod"/>
            </a:pPr>
            <a:r>
              <a:rPr lang="sv-SE" sz="2000" dirty="0" smtClean="0">
                <a:latin typeface="Cambria" pitchFamily="18" charset="0"/>
              </a:rPr>
              <a:t>Mengoptimalkan </a:t>
            </a:r>
            <a:r>
              <a:rPr lang="sv-SE" sz="2000" dirty="0">
                <a:latin typeface="Cambria" pitchFamily="18" charset="0"/>
              </a:rPr>
              <a:t>harga pembelian barang</a:t>
            </a:r>
            <a:endParaRPr lang="en-US" sz="2000" dirty="0">
              <a:latin typeface="Cambr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1" y="2419350"/>
            <a:ext cx="30577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0000CC"/>
                </a:solidFill>
                <a:latin typeface="Cambria" pitchFamily="18" charset="0"/>
              </a:rPr>
              <a:t>2. </a:t>
            </a:r>
            <a:r>
              <a:rPr lang="en-GB" sz="2000" b="1" dirty="0" err="1">
                <a:solidFill>
                  <a:srgbClr val="0000CC"/>
                </a:solidFill>
                <a:latin typeface="Cambria" pitchFamily="18" charset="0"/>
              </a:rPr>
              <a:t>Mendukung</a:t>
            </a:r>
            <a:r>
              <a:rPr lang="en-GB" sz="2000" b="1" dirty="0">
                <a:solidFill>
                  <a:srgbClr val="0000CC"/>
                </a:solidFill>
                <a:latin typeface="Cambria" pitchFamily="18" charset="0"/>
              </a:rPr>
              <a:t> productivity </a:t>
            </a:r>
            <a:r>
              <a:rPr lang="en-GB" sz="2000" b="1" dirty="0" smtClean="0">
                <a:solidFill>
                  <a:srgbClr val="0000CC"/>
                </a:solidFill>
                <a:latin typeface="Cambria" pitchFamily="18" charset="0"/>
              </a:rPr>
              <a:t>advantage</a:t>
            </a:r>
            <a:endParaRPr lang="en-US" sz="2000" b="1" dirty="0">
              <a:solidFill>
                <a:srgbClr val="0000CC"/>
              </a:solidFill>
              <a:latin typeface="Cambria" pitchFamily="18" charset="0"/>
            </a:endParaRPr>
          </a:p>
        </p:txBody>
      </p:sp>
      <p:pic>
        <p:nvPicPr>
          <p:cNvPr id="5" name="Picture 3" descr="D:\pernak-pernik\Colorful-Shine-Banners-Vector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909"/>
          <a:stretch/>
        </p:blipFill>
        <p:spPr bwMode="auto">
          <a:xfrm>
            <a:off x="2111578" y="133350"/>
            <a:ext cx="7032423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993901" y="151596"/>
            <a:ext cx="7150100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lvl="1"/>
            <a:r>
              <a:rPr lang="id-ID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mbria" pitchFamily="18" charset="0"/>
              </a:rPr>
              <a:t>Kegiatan </a:t>
            </a:r>
            <a:r>
              <a:rPr lang="id-ID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mbria" pitchFamily="18" charset="0"/>
              </a:rPr>
              <a:t>dalam supply chain </a:t>
            </a:r>
            <a:r>
              <a:rPr lang="id-ID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mbria" pitchFamily="18" charset="0"/>
              </a:rPr>
              <a:t>mendukung </a:t>
            </a:r>
            <a:r>
              <a:rPr lang="id-ID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mbria" pitchFamily="18" charset="0"/>
              </a:rPr>
              <a:t>pencapaian keunggulan </a:t>
            </a:r>
            <a:r>
              <a:rPr lang="id-ID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mbria" pitchFamily="18" charset="0"/>
              </a:rPr>
              <a:t>kompetitif</a:t>
            </a:r>
            <a:endParaRPr lang="en-US" sz="2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21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91A4D31-0247-437F-A863-635B507CCDCF}" type="slidenum">
              <a:rPr lang="en-US" sz="1400" smtClean="0"/>
              <a:pPr/>
              <a:t>22</a:t>
            </a:fld>
            <a:endParaRPr lang="en-US" sz="1400" smtClean="0"/>
          </a:p>
        </p:txBody>
      </p:sp>
      <p:sp>
        <p:nvSpPr>
          <p:cNvPr id="45059" name="Text Box 4"/>
          <p:cNvSpPr txBox="1">
            <a:spLocks noChangeArrowheads="1"/>
          </p:cNvSpPr>
          <p:nvPr/>
        </p:nvSpPr>
        <p:spPr bwMode="auto">
          <a:xfrm>
            <a:off x="3581400" y="1500768"/>
            <a:ext cx="51054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573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lvl="2" indent="-457200" eaLnBrk="1" hangingPunct="1">
              <a:buFont typeface="+mj-lt"/>
              <a:buAutoNum type="alphaLcPeriod"/>
            </a:pPr>
            <a:r>
              <a:rPr lang="sv-SE" sz="2000" dirty="0" smtClean="0">
                <a:latin typeface="Cambria" pitchFamily="18" charset="0"/>
              </a:rPr>
              <a:t>Menghilangkan </a:t>
            </a:r>
            <a:r>
              <a:rPr lang="sv-SE" sz="2000" dirty="0">
                <a:latin typeface="Cambria" pitchFamily="18" charset="0"/>
              </a:rPr>
              <a:t>sikap ”membangun </a:t>
            </a:r>
            <a:r>
              <a:rPr lang="sv-SE" sz="2000" dirty="0" smtClean="0">
                <a:latin typeface="Cambria" pitchFamily="18" charset="0"/>
              </a:rPr>
              <a:t>kerajaan </a:t>
            </a:r>
            <a:r>
              <a:rPr lang="sv-SE" sz="2000" dirty="0">
                <a:latin typeface="Cambria" pitchFamily="18" charset="0"/>
              </a:rPr>
              <a:t>sendiri” di masing-masing bagian</a:t>
            </a:r>
          </a:p>
          <a:p>
            <a:pPr marL="457200" indent="-457200" eaLnBrk="1" hangingPunct="1">
              <a:buFont typeface="+mj-lt"/>
              <a:buAutoNum type="alphaLcPeriod"/>
            </a:pPr>
            <a:r>
              <a:rPr lang="sv-SE" sz="2000" dirty="0" smtClean="0">
                <a:latin typeface="Cambria" pitchFamily="18" charset="0"/>
              </a:rPr>
              <a:t>Menyadari </a:t>
            </a:r>
            <a:r>
              <a:rPr lang="sv-SE" sz="2000" dirty="0">
                <a:latin typeface="Cambria" pitchFamily="18" charset="0"/>
              </a:rPr>
              <a:t>bahwa keungggulan kompetitif </a:t>
            </a:r>
            <a:r>
              <a:rPr lang="sv-SE" sz="2000" dirty="0" smtClean="0">
                <a:latin typeface="Cambria" pitchFamily="18" charset="0"/>
              </a:rPr>
              <a:t>perlu </a:t>
            </a:r>
            <a:r>
              <a:rPr lang="sv-SE" sz="2000" dirty="0">
                <a:latin typeface="Cambria" pitchFamily="18" charset="0"/>
              </a:rPr>
              <a:t>diusahakan agar perusahaan tetap </a:t>
            </a:r>
            <a:r>
              <a:rPr lang="sv-SE" sz="2000" dirty="0" smtClean="0">
                <a:latin typeface="Cambria" pitchFamily="18" charset="0"/>
              </a:rPr>
              <a:t>bertahan </a:t>
            </a:r>
            <a:r>
              <a:rPr lang="sv-SE" sz="2000" dirty="0">
                <a:latin typeface="Cambria" pitchFamily="18" charset="0"/>
              </a:rPr>
              <a:t>dan memelihara pangsa pasar</a:t>
            </a:r>
          </a:p>
          <a:p>
            <a:pPr marL="457200" indent="-457200" eaLnBrk="1" hangingPunct="1">
              <a:buFont typeface="+mj-lt"/>
              <a:buAutoNum type="alphaLcPeriod"/>
            </a:pPr>
            <a:r>
              <a:rPr lang="sv-SE" sz="2000" dirty="0" smtClean="0">
                <a:latin typeface="Cambria" pitchFamily="18" charset="0"/>
              </a:rPr>
              <a:t>Mengusahakan </a:t>
            </a:r>
            <a:r>
              <a:rPr lang="sv-SE" sz="2000" dirty="0">
                <a:latin typeface="Cambria" pitchFamily="18" charset="0"/>
              </a:rPr>
              <a:t>aliran informasi secara </a:t>
            </a:r>
            <a:r>
              <a:rPr lang="sv-SE" sz="2000" dirty="0" smtClean="0">
                <a:latin typeface="Cambria" pitchFamily="18" charset="0"/>
              </a:rPr>
              <a:t>akurat </a:t>
            </a:r>
            <a:r>
              <a:rPr lang="sv-SE" sz="2000" dirty="0">
                <a:latin typeface="Cambria" pitchFamily="18" charset="0"/>
              </a:rPr>
              <a:t>dan real time</a:t>
            </a:r>
            <a:endParaRPr lang="en-US" sz="2000" dirty="0">
              <a:latin typeface="Cambr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9600" y="2724150"/>
            <a:ext cx="2514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000" b="1" dirty="0">
                <a:solidFill>
                  <a:srgbClr val="0000CC"/>
                </a:solidFill>
                <a:latin typeface="Cambria" pitchFamily="18" charset="0"/>
              </a:rPr>
              <a:t>3. Mendukung secara umum</a:t>
            </a:r>
            <a:endParaRPr lang="en-US" sz="2000" b="1" dirty="0">
              <a:solidFill>
                <a:srgbClr val="0000CC"/>
              </a:solidFill>
              <a:latin typeface="Cambria" pitchFamily="18" charset="0"/>
            </a:endParaRPr>
          </a:p>
        </p:txBody>
      </p:sp>
      <p:pic>
        <p:nvPicPr>
          <p:cNvPr id="5" name="Picture 3" descr="D:\pernak-pernik\Colorful-Shine-Banners-Vector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909"/>
          <a:stretch/>
        </p:blipFill>
        <p:spPr bwMode="auto">
          <a:xfrm>
            <a:off x="2111578" y="133350"/>
            <a:ext cx="7032423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993901" y="151596"/>
            <a:ext cx="7150100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lvl="1"/>
            <a:r>
              <a:rPr lang="id-ID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mbria" pitchFamily="18" charset="0"/>
              </a:rPr>
              <a:t>Kegiatan </a:t>
            </a:r>
            <a:r>
              <a:rPr lang="id-ID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mbria" pitchFamily="18" charset="0"/>
              </a:rPr>
              <a:t>dalam supply chain </a:t>
            </a:r>
            <a:r>
              <a:rPr lang="id-ID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mbria" pitchFamily="18" charset="0"/>
              </a:rPr>
              <a:t>mendukung </a:t>
            </a:r>
            <a:r>
              <a:rPr lang="id-ID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mbria" pitchFamily="18" charset="0"/>
              </a:rPr>
              <a:t>pencapaian keunggulan </a:t>
            </a:r>
            <a:r>
              <a:rPr lang="id-ID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ambria" pitchFamily="18" charset="0"/>
              </a:rPr>
              <a:t>kompetitif</a:t>
            </a:r>
            <a:endParaRPr lang="en-US" sz="2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61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7400" y="0"/>
            <a:ext cx="7086600" cy="13525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8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8106096-F4CE-4487-8B51-9DF3E915AE9A}" type="slidenum">
              <a:rPr lang="en-US" sz="1400" smtClean="0"/>
              <a:pPr/>
              <a:t>23</a:t>
            </a:fld>
            <a:endParaRPr lang="en-US" sz="1400" smtClean="0"/>
          </a:p>
        </p:txBody>
      </p:sp>
      <p:sp>
        <p:nvSpPr>
          <p:cNvPr id="46083" name="Text Box 4"/>
          <p:cNvSpPr txBox="1">
            <a:spLocks noChangeArrowheads="1"/>
          </p:cNvSpPr>
          <p:nvPr/>
        </p:nvSpPr>
        <p:spPr bwMode="auto">
          <a:xfrm>
            <a:off x="5273598" y="1733550"/>
            <a:ext cx="35433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34963" indent="-3349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ct val="50000"/>
              </a:spcBef>
            </a:pPr>
            <a:r>
              <a:rPr lang="sv-SE" dirty="0" smtClean="0">
                <a:latin typeface="Cambria" pitchFamily="18" charset="0"/>
              </a:rPr>
              <a:t>SCM </a:t>
            </a:r>
            <a:r>
              <a:rPr lang="sv-SE" dirty="0">
                <a:latin typeface="Cambria" pitchFamily="18" charset="0"/>
              </a:rPr>
              <a:t>adalah mengelola </a:t>
            </a:r>
            <a:r>
              <a:rPr lang="sv-SE" i="1" dirty="0">
                <a:latin typeface="Cambria" pitchFamily="18" charset="0"/>
              </a:rPr>
              <a:t>supply of goods</a:t>
            </a:r>
            <a:r>
              <a:rPr lang="sv-SE" dirty="0">
                <a:latin typeface="Cambria" pitchFamily="18" charset="0"/>
              </a:rPr>
              <a:t> sejak dari sumber bahan mentah sampai pada customer sebagai satu kesatuan yang </a:t>
            </a:r>
            <a:r>
              <a:rPr lang="sv-SE" dirty="0" smtClean="0">
                <a:latin typeface="Cambria" pitchFamily="18" charset="0"/>
              </a:rPr>
              <a:t>integratif.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2571750"/>
            <a:ext cx="3352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 smtClean="0">
                <a:latin typeface="Cambria" pitchFamily="18" charset="0"/>
              </a:rPr>
              <a:t>SCM bukan </a:t>
            </a:r>
            <a:r>
              <a:rPr lang="sv-SE" sz="2400" dirty="0">
                <a:latin typeface="Cambria" pitchFamily="18" charset="0"/>
              </a:rPr>
              <a:t>mengelola </a:t>
            </a:r>
            <a:r>
              <a:rPr lang="sv-SE" sz="2400" i="1" dirty="0">
                <a:latin typeface="Cambria" pitchFamily="18" charset="0"/>
              </a:rPr>
              <a:t>supply of goods</a:t>
            </a:r>
            <a:r>
              <a:rPr lang="sv-SE" sz="2400" dirty="0">
                <a:latin typeface="Cambria" pitchFamily="18" charset="0"/>
              </a:rPr>
              <a:t> sebagai suatu seri dari kegiatan-kegiatan yang terpisah-pisah</a:t>
            </a:r>
            <a:endParaRPr lang="en-US" sz="2400" dirty="0">
              <a:latin typeface="Cambria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14" t="-1" r="49100" b="-1844"/>
          <a:stretch/>
        </p:blipFill>
        <p:spPr>
          <a:xfrm>
            <a:off x="4038600" y="643507"/>
            <a:ext cx="685800" cy="3856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50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4629" y="637717"/>
            <a:ext cx="6566315" cy="45811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5" name="Picture 3" descr="D:\pernak-pernik\Colorful-Shine-Banners-Vecto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909"/>
          <a:stretch/>
        </p:blipFill>
        <p:spPr bwMode="auto">
          <a:xfrm>
            <a:off x="2132019" y="187497"/>
            <a:ext cx="7032423" cy="980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193315" y="187497"/>
            <a:ext cx="688752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Triangular Linkage of Company</a:t>
            </a:r>
            <a:endParaRPr lang="en-U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86200" y="750540"/>
            <a:ext cx="4907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  <a:latin typeface="Cambria" pitchFamily="18" charset="0"/>
              </a:rPr>
              <a:t>The Customer, The Competition, The Company</a:t>
            </a:r>
            <a:endParaRPr lang="en-US" b="1" i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35220" y="1362730"/>
            <a:ext cx="159736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Customer</a:t>
            </a:r>
            <a:endParaRPr lang="en-US" sz="2800" b="0" cap="none" spc="0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83455" y="4423359"/>
            <a:ext cx="198445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 dirty="0" smtClean="0">
                <a:ln w="18415" cmpd="sng">
                  <a:solidFill>
                    <a:srgbClr val="00B050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Competitors</a:t>
            </a:r>
            <a:endParaRPr lang="en-US" sz="2800" b="0" cap="none" spc="0" dirty="0">
              <a:ln w="18415" cmpd="sng">
                <a:solidFill>
                  <a:srgbClr val="00B050"/>
                </a:solidFill>
                <a:prstDash val="solid"/>
              </a:ln>
              <a:solidFill>
                <a:srgbClr val="00B05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87192" y="4400550"/>
            <a:ext cx="155658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 dirty="0" smtClean="0">
                <a:ln w="18415" cmpd="sng">
                  <a:solidFill>
                    <a:srgbClr val="00B050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Company</a:t>
            </a:r>
            <a:endParaRPr lang="en-US" sz="2800" b="0" cap="none" spc="0" dirty="0">
              <a:ln w="18415" cmpd="sng">
                <a:solidFill>
                  <a:srgbClr val="00B050"/>
                </a:solidFill>
                <a:prstDash val="solid"/>
              </a:ln>
              <a:solidFill>
                <a:srgbClr val="00B05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352800" y="1809750"/>
            <a:ext cx="2362200" cy="100078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Need seeking benefits at acceptable price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38200" y="3497343"/>
            <a:ext cx="2362200" cy="100078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Assets and Utilization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094582" y="3497343"/>
            <a:ext cx="2362200" cy="100078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Assets and Utilization</a:t>
            </a:r>
          </a:p>
        </p:txBody>
      </p:sp>
      <p:sp>
        <p:nvSpPr>
          <p:cNvPr id="14" name="Left-Right Arrow 13"/>
          <p:cNvSpPr/>
          <p:nvPr/>
        </p:nvSpPr>
        <p:spPr>
          <a:xfrm rot="19133035">
            <a:off x="1606651" y="2323691"/>
            <a:ext cx="1821262" cy="918106"/>
          </a:xfrm>
          <a:prstGeom prst="leftRightArrow">
            <a:avLst>
              <a:gd name="adj1" fmla="val 45842"/>
              <a:gd name="adj2" fmla="val 5094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rgbClr val="FF0000"/>
                </a:solidFill>
                <a:latin typeface="Cambria" pitchFamily="18" charset="0"/>
              </a:rPr>
              <a:t>Value</a:t>
            </a:r>
            <a:endParaRPr lang="en-US" b="1" i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5" name="Left-Right Arrow 14"/>
          <p:cNvSpPr/>
          <p:nvPr/>
        </p:nvSpPr>
        <p:spPr>
          <a:xfrm rot="2542778">
            <a:off x="5714893" y="2331818"/>
            <a:ext cx="1772691" cy="918106"/>
          </a:xfrm>
          <a:prstGeom prst="leftRightArrow">
            <a:avLst>
              <a:gd name="adj1" fmla="val 45842"/>
              <a:gd name="adj2" fmla="val 5094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rgbClr val="FF0000"/>
                </a:solidFill>
                <a:latin typeface="Cambria" pitchFamily="18" charset="0"/>
              </a:rPr>
              <a:t>Value</a:t>
            </a:r>
            <a:endParaRPr lang="en-US" b="1" i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6" name="Left-Right Arrow 15"/>
          <p:cNvSpPr/>
          <p:nvPr/>
        </p:nvSpPr>
        <p:spPr>
          <a:xfrm>
            <a:off x="3428022" y="3655029"/>
            <a:ext cx="2590799" cy="770719"/>
          </a:xfrm>
          <a:prstGeom prst="leftRightArrow">
            <a:avLst>
              <a:gd name="adj1" fmla="val 51165"/>
              <a:gd name="adj2" fmla="val 50947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87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Sumber dari keunggulan kompetitif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151" y="1809750"/>
            <a:ext cx="4484649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95300" indent="-495300"/>
            <a:r>
              <a:rPr lang="sv-SE" sz="2000" dirty="0" smtClean="0"/>
              <a:t>        </a:t>
            </a:r>
          </a:p>
          <a:p>
            <a:pPr marL="763588" lvl="1" indent="-306388">
              <a:buFont typeface="Wingdings" pitchFamily="2" charset="2"/>
              <a:buAutoNum type="arabicPeriod"/>
            </a:pPr>
            <a:r>
              <a:rPr lang="sv-SE" dirty="0" smtClean="0"/>
              <a:t>Kemampuan </a:t>
            </a:r>
            <a:r>
              <a:rPr lang="sv-SE" dirty="0"/>
              <a:t>perusahaan untuk membedakan dirinya sendiri di depan mata konsumen dari para pesaingnya (disebut </a:t>
            </a:r>
            <a:r>
              <a:rPr lang="sv-SE" b="1" i="1" dirty="0">
                <a:solidFill>
                  <a:srgbClr val="FF0000"/>
                </a:solidFill>
                <a:latin typeface="Cambria" pitchFamily="18" charset="0"/>
              </a:rPr>
              <a:t>value advantage</a:t>
            </a:r>
            <a:r>
              <a:rPr lang="sv-SE" dirty="0" smtClean="0"/>
              <a:t>).</a:t>
            </a:r>
            <a:endParaRPr lang="sv-SE" dirty="0"/>
          </a:p>
        </p:txBody>
      </p:sp>
      <p:sp>
        <p:nvSpPr>
          <p:cNvPr id="5" name="Rectangle 4"/>
          <p:cNvSpPr/>
          <p:nvPr/>
        </p:nvSpPr>
        <p:spPr>
          <a:xfrm>
            <a:off x="4495800" y="1200150"/>
            <a:ext cx="45720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95300" indent="-495300"/>
            <a:r>
              <a:rPr lang="sv-SE" sz="2000" dirty="0" smtClean="0"/>
              <a:t>        </a:t>
            </a:r>
          </a:p>
          <a:p>
            <a:pPr lvl="1"/>
            <a:r>
              <a:rPr lang="sv-SE" dirty="0" smtClean="0"/>
              <a:t>2. Cara </a:t>
            </a:r>
            <a:r>
              <a:rPr lang="sv-SE" dirty="0"/>
              <a:t>bekerja dengan biaya rendah atau </a:t>
            </a:r>
            <a:r>
              <a:rPr lang="sv-SE" dirty="0" smtClean="0"/>
              <a:t>  </a:t>
            </a:r>
          </a:p>
          <a:p>
            <a:pPr lvl="1"/>
            <a:r>
              <a:rPr lang="sv-SE" dirty="0"/>
              <a:t> </a:t>
            </a:r>
            <a:r>
              <a:rPr lang="sv-SE" dirty="0" smtClean="0"/>
              <a:t>    memperoleh </a:t>
            </a:r>
            <a:r>
              <a:rPr lang="sv-SE" dirty="0"/>
              <a:t>laba yang lebih tinggi </a:t>
            </a:r>
            <a:r>
              <a:rPr lang="sv-SE" dirty="0" smtClean="0"/>
              <a:t>  </a:t>
            </a:r>
          </a:p>
          <a:p>
            <a:pPr lvl="1"/>
            <a:r>
              <a:rPr lang="sv-SE" dirty="0"/>
              <a:t> </a:t>
            </a:r>
            <a:r>
              <a:rPr lang="sv-SE" dirty="0" smtClean="0"/>
              <a:t>    (</a:t>
            </a:r>
            <a:r>
              <a:rPr lang="sv-SE" dirty="0"/>
              <a:t>disebut </a:t>
            </a:r>
            <a:r>
              <a:rPr lang="sv-SE" b="1" i="1" dirty="0">
                <a:solidFill>
                  <a:srgbClr val="FF0000"/>
                </a:solidFill>
                <a:latin typeface="Cambria" pitchFamily="18" charset="0"/>
              </a:rPr>
              <a:t>poductivity atau cost </a:t>
            </a:r>
            <a:endParaRPr lang="sv-SE" b="1" i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lvl="1"/>
            <a:r>
              <a:rPr lang="sv-SE" b="1" i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sv-SE" b="1" i="1" dirty="0" smtClean="0">
                <a:solidFill>
                  <a:srgbClr val="FF0000"/>
                </a:solidFill>
                <a:latin typeface="Cambria" pitchFamily="18" charset="0"/>
              </a:rPr>
              <a:t>     advantage</a:t>
            </a:r>
            <a:r>
              <a:rPr lang="sv-SE" dirty="0"/>
              <a:t>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3714750"/>
            <a:ext cx="327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0000CC"/>
                </a:solidFill>
                <a:latin typeface="Cambria" pitchFamily="18" charset="0"/>
              </a:rPr>
              <a:t>“Perusahaan </a:t>
            </a:r>
            <a:r>
              <a:rPr lang="en-US" i="1" dirty="0" err="1" smtClean="0">
                <a:solidFill>
                  <a:srgbClr val="0000CC"/>
                </a:solidFill>
                <a:latin typeface="Cambria" pitchFamily="18" charset="0"/>
              </a:rPr>
              <a:t>harus</a:t>
            </a:r>
            <a:r>
              <a:rPr lang="en-US" i="1" dirty="0" smtClean="0">
                <a:solidFill>
                  <a:srgbClr val="0000CC"/>
                </a:solidFill>
                <a:latin typeface="Cambria" pitchFamily="18" charset="0"/>
              </a:rPr>
              <a:t> </a:t>
            </a:r>
            <a:r>
              <a:rPr lang="en-US" i="1" dirty="0" err="1" smtClean="0">
                <a:solidFill>
                  <a:srgbClr val="0000CC"/>
                </a:solidFill>
                <a:latin typeface="Cambria" pitchFamily="18" charset="0"/>
              </a:rPr>
              <a:t>menciptakan</a:t>
            </a:r>
            <a:r>
              <a:rPr lang="en-US" i="1" dirty="0" smtClean="0">
                <a:solidFill>
                  <a:srgbClr val="0000CC"/>
                </a:solidFill>
                <a:latin typeface="Cambria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Cambria" pitchFamily="18" charset="0"/>
              </a:rPr>
              <a:t>nilai</a:t>
            </a:r>
            <a:r>
              <a:rPr lang="en-US" b="1" i="1" dirty="0" smtClean="0">
                <a:solidFill>
                  <a:srgbClr val="0000CC"/>
                </a:solidFill>
                <a:latin typeface="Cambria" pitchFamily="18" charset="0"/>
              </a:rPr>
              <a:t> </a:t>
            </a:r>
            <a:r>
              <a:rPr lang="en-US" i="1" dirty="0" err="1" smtClean="0">
                <a:solidFill>
                  <a:srgbClr val="0000CC"/>
                </a:solidFill>
                <a:latin typeface="Cambria" pitchFamily="18" charset="0"/>
              </a:rPr>
              <a:t>tertentu</a:t>
            </a:r>
            <a:r>
              <a:rPr lang="en-US" i="1" dirty="0" smtClean="0">
                <a:solidFill>
                  <a:srgbClr val="0000CC"/>
                </a:solidFill>
                <a:latin typeface="Cambria" pitchFamily="18" charset="0"/>
              </a:rPr>
              <a:t> </a:t>
            </a:r>
            <a:r>
              <a:rPr lang="en-US" i="1" dirty="0" err="1" smtClean="0">
                <a:solidFill>
                  <a:srgbClr val="0000CC"/>
                </a:solidFill>
                <a:latin typeface="Cambria" pitchFamily="18" charset="0"/>
              </a:rPr>
              <a:t>untuk</a:t>
            </a:r>
            <a:r>
              <a:rPr lang="en-US" i="1" dirty="0" smtClean="0">
                <a:solidFill>
                  <a:srgbClr val="0000CC"/>
                </a:solidFill>
                <a:latin typeface="Cambria" pitchFamily="18" charset="0"/>
              </a:rPr>
              <a:t> </a:t>
            </a:r>
            <a:r>
              <a:rPr lang="en-US" i="1" dirty="0" err="1" smtClean="0">
                <a:solidFill>
                  <a:srgbClr val="0000CC"/>
                </a:solidFill>
                <a:latin typeface="Cambria" pitchFamily="18" charset="0"/>
              </a:rPr>
              <a:t>segmen</a:t>
            </a:r>
            <a:r>
              <a:rPr lang="en-US" i="1" dirty="0" smtClean="0">
                <a:solidFill>
                  <a:srgbClr val="0000CC"/>
                </a:solidFill>
                <a:latin typeface="Cambria" pitchFamily="18" charset="0"/>
              </a:rPr>
              <a:t> </a:t>
            </a:r>
            <a:r>
              <a:rPr lang="en-US" i="1" dirty="0" err="1" smtClean="0">
                <a:solidFill>
                  <a:srgbClr val="0000CC"/>
                </a:solidFill>
                <a:latin typeface="Cambria" pitchFamily="18" charset="0"/>
              </a:rPr>
              <a:t>pasar</a:t>
            </a:r>
            <a:r>
              <a:rPr lang="en-US" i="1" dirty="0" smtClean="0">
                <a:solidFill>
                  <a:srgbClr val="0000CC"/>
                </a:solidFill>
                <a:latin typeface="Cambria" pitchFamily="18" charset="0"/>
              </a:rPr>
              <a:t> </a:t>
            </a:r>
            <a:r>
              <a:rPr lang="en-US" i="1" dirty="0" err="1" smtClean="0">
                <a:solidFill>
                  <a:srgbClr val="0000CC"/>
                </a:solidFill>
                <a:latin typeface="Cambria" pitchFamily="18" charset="0"/>
              </a:rPr>
              <a:t>tertentu</a:t>
            </a:r>
            <a:r>
              <a:rPr lang="en-US" i="1" dirty="0" smtClean="0">
                <a:solidFill>
                  <a:srgbClr val="0000CC"/>
                </a:solidFill>
                <a:latin typeface="Cambria" pitchFamily="18" charset="0"/>
              </a:rPr>
              <a:t>”</a:t>
            </a:r>
            <a:endParaRPr lang="en-US" i="1" dirty="0">
              <a:solidFill>
                <a:srgbClr val="0000CC"/>
              </a:solidFill>
              <a:latin typeface="Cambria" pitchFamily="18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613916483"/>
              </p:ext>
            </p:extLst>
          </p:nvPr>
        </p:nvGraphicFramePr>
        <p:xfrm>
          <a:off x="5257800" y="2876550"/>
          <a:ext cx="3429000" cy="19083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494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133600" y="0"/>
            <a:ext cx="7010400" cy="12001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419601" y="361950"/>
            <a:ext cx="1707651" cy="146721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19601" y="1853901"/>
            <a:ext cx="1707651" cy="146721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139502" y="1844229"/>
            <a:ext cx="1707651" cy="146721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139502" y="361950"/>
            <a:ext cx="1707651" cy="146721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241840" y="495394"/>
            <a:ext cx="15029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latin typeface="Cambria" pitchFamily="18" charset="0"/>
              </a:rPr>
              <a:t>The Goal:</a:t>
            </a:r>
          </a:p>
          <a:p>
            <a:r>
              <a:rPr lang="en-US" b="1" i="1" dirty="0" smtClean="0">
                <a:latin typeface="Cambria" pitchFamily="18" charset="0"/>
              </a:rPr>
              <a:t>Superior Customer Value</a:t>
            </a:r>
            <a:endParaRPr lang="en-US" b="1" i="1" dirty="0">
              <a:latin typeface="Cambria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rot="16200000">
            <a:off x="2631198" y="1623068"/>
            <a:ext cx="25167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Cambria" pitchFamily="18" charset="0"/>
              </a:rPr>
              <a:t>Value Advantage</a:t>
            </a:r>
            <a:endParaRPr lang="en-US" sz="2400" b="1" dirty="0">
              <a:solidFill>
                <a:srgbClr val="0000CC"/>
              </a:solidFill>
              <a:latin typeface="Cambria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19601" y="3562350"/>
            <a:ext cx="348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Cambria" pitchFamily="18" charset="0"/>
              </a:rPr>
              <a:t>Productivity Advantage</a:t>
            </a:r>
            <a:endParaRPr lang="en-US" sz="2400" b="1" dirty="0">
              <a:solidFill>
                <a:srgbClr val="0000CC"/>
              </a:solidFill>
              <a:latin typeface="Cambria" pitchFamily="18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419601" y="3512401"/>
            <a:ext cx="342755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4267200" y="361950"/>
            <a:ext cx="0" cy="295917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18257" y="2202418"/>
            <a:ext cx="304782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Logistic  leverage Opportunity:</a:t>
            </a:r>
          </a:p>
          <a:p>
            <a:pPr marL="285750" indent="-285750">
              <a:buBlip>
                <a:blip r:embed="rId2"/>
              </a:buBlip>
            </a:pPr>
            <a:r>
              <a:rPr lang="en-US" dirty="0" smtClean="0"/>
              <a:t>Tailored service</a:t>
            </a:r>
          </a:p>
          <a:p>
            <a:pPr marL="285750" indent="-285750">
              <a:buBlip>
                <a:blip r:embed="rId2"/>
              </a:buBlip>
            </a:pPr>
            <a:r>
              <a:rPr lang="en-US" dirty="0" smtClean="0"/>
              <a:t>Reliability</a:t>
            </a:r>
          </a:p>
          <a:p>
            <a:pPr marL="285750" indent="-285750">
              <a:buBlip>
                <a:blip r:embed="rId2"/>
              </a:buBlip>
            </a:pPr>
            <a:r>
              <a:rPr lang="en-US" dirty="0" smtClean="0"/>
              <a:t>Responsiveness</a:t>
            </a:r>
          </a:p>
          <a:p>
            <a:pPr marL="285750" indent="-285750">
              <a:buBlip>
                <a:blip r:embed="rId2"/>
              </a:buBlip>
            </a:pPr>
            <a:r>
              <a:rPr lang="en-US" dirty="0" smtClean="0"/>
              <a:t>After sales service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471640" y="3943350"/>
            <a:ext cx="299492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Logistic leverage Opportunity: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dirty="0" smtClean="0"/>
              <a:t>Capacity Utilization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dirty="0" smtClean="0"/>
              <a:t>Assets Turnover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dirty="0" smtClean="0"/>
              <a:t>Schedule integration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12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0"/>
            <a:ext cx="7086600" cy="12001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297570" y="553524"/>
            <a:ext cx="1707651" cy="146721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97570" y="2045475"/>
            <a:ext cx="1707651" cy="146721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017471" y="2035803"/>
            <a:ext cx="1707651" cy="146721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17471" y="553524"/>
            <a:ext cx="1707651" cy="146721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119809" y="686968"/>
            <a:ext cx="15029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latin typeface="Cambria" pitchFamily="18" charset="0"/>
              </a:rPr>
              <a:t>Cost and Service Leader</a:t>
            </a:r>
            <a:endParaRPr lang="en-US" b="1" i="1" dirty="0"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2278334" y="1802276"/>
            <a:ext cx="25167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Cambria" pitchFamily="18" charset="0"/>
              </a:rPr>
              <a:t>Value Advantage</a:t>
            </a:r>
            <a:endParaRPr lang="en-US" sz="2400" b="1" dirty="0">
              <a:solidFill>
                <a:srgbClr val="0000CC"/>
              </a:solidFill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97570" y="3963737"/>
            <a:ext cx="348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Cambria" pitchFamily="18" charset="0"/>
              </a:rPr>
              <a:t>Productivity Advantage</a:t>
            </a:r>
            <a:endParaRPr lang="en-US" sz="2400" b="1" dirty="0">
              <a:solidFill>
                <a:srgbClr val="0000CC"/>
              </a:solidFill>
              <a:latin typeface="Cambria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315221" y="3894392"/>
            <a:ext cx="342755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897242" y="565890"/>
            <a:ext cx="0" cy="295917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 rot="16200000">
            <a:off x="3790230" y="2542529"/>
            <a:ext cx="568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399908" y="787116"/>
            <a:ext cx="1502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latin typeface="Cambria" pitchFamily="18" charset="0"/>
              </a:rPr>
              <a:t>Service Leader</a:t>
            </a:r>
            <a:endParaRPr lang="en-US" b="1" i="1" dirty="0">
              <a:latin typeface="Cambria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19809" y="2265530"/>
            <a:ext cx="1502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latin typeface="Cambria" pitchFamily="18" charset="0"/>
              </a:rPr>
              <a:t>Cost Leader</a:t>
            </a:r>
            <a:endParaRPr lang="en-US" b="1" i="1" dirty="0">
              <a:latin typeface="Cambria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99908" y="2265530"/>
            <a:ext cx="1502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latin typeface="Cambria" pitchFamily="18" charset="0"/>
              </a:rPr>
              <a:t>Commodity</a:t>
            </a:r>
          </a:p>
          <a:p>
            <a:r>
              <a:rPr lang="en-US" b="1" i="1" dirty="0" smtClean="0">
                <a:latin typeface="Cambria" pitchFamily="18" charset="0"/>
              </a:rPr>
              <a:t>Market</a:t>
            </a:r>
            <a:endParaRPr lang="en-US" b="1" i="1" dirty="0">
              <a:latin typeface="Cambria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16200000">
            <a:off x="3806570" y="1196176"/>
            <a:ext cx="612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High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867150" y="3488776"/>
            <a:ext cx="568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564962" y="3525060"/>
            <a:ext cx="612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High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83382" y="2769412"/>
            <a:ext cx="20424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Commodity Market</a:t>
            </a:r>
          </a:p>
          <a:p>
            <a:endParaRPr lang="en-US" dirty="0"/>
          </a:p>
        </p:txBody>
      </p:sp>
      <p:sp>
        <p:nvSpPr>
          <p:cNvPr id="20" name="Down Arrow 19"/>
          <p:cNvSpPr/>
          <p:nvPr/>
        </p:nvSpPr>
        <p:spPr>
          <a:xfrm>
            <a:off x="1168090" y="3165830"/>
            <a:ext cx="228600" cy="381976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65296" y="3554215"/>
            <a:ext cx="2454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digeser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kanan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61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5410200" y="1337952"/>
            <a:ext cx="35052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92113" indent="-39211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ct val="50000"/>
              </a:spcBef>
            </a:pPr>
            <a:r>
              <a:rPr lang="sv-SE" sz="2000" b="1" dirty="0">
                <a:latin typeface="Cambria" pitchFamily="18" charset="0"/>
              </a:rPr>
              <a:t>Keunggulan kompetitif </a:t>
            </a:r>
            <a:r>
              <a:rPr lang="sv-SE" sz="2000" dirty="0">
                <a:latin typeface="Cambria" pitchFamily="18" charset="0"/>
              </a:rPr>
              <a:t>ini dapat dicapai melalui berbagai jalan, diantaranya adalah melalui </a:t>
            </a:r>
            <a:r>
              <a:rPr lang="sv-SE" sz="2000" b="1" dirty="0" smtClean="0">
                <a:latin typeface="Cambria" pitchFamily="18" charset="0"/>
              </a:rPr>
              <a:t>Manajemen Logistik </a:t>
            </a:r>
            <a:r>
              <a:rPr lang="sv-SE" sz="2000" dirty="0" smtClean="0">
                <a:latin typeface="Cambria" pitchFamily="18" charset="0"/>
              </a:rPr>
              <a:t>dan </a:t>
            </a:r>
            <a:r>
              <a:rPr lang="sv-SE" sz="2000" b="1" dirty="0" smtClean="0">
                <a:latin typeface="Cambria" pitchFamily="18" charset="0"/>
              </a:rPr>
              <a:t>Manajemen Supply Chain (</a:t>
            </a:r>
            <a:r>
              <a:rPr lang="sv-SE" sz="2000" b="1" dirty="0">
                <a:latin typeface="Cambria" pitchFamily="18" charset="0"/>
              </a:rPr>
              <a:t>SCM).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2307448"/>
            <a:ext cx="3886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000" dirty="0">
                <a:latin typeface="Cambria" pitchFamily="18" charset="0"/>
              </a:rPr>
              <a:t>Salah satu perubahan pemikiran di bidang bisnis pada saat ini adalah penekanan pada usaha mencari strategi yang tepat yang akan menghasilkan nilai superior dalam pandangan konsumen.</a:t>
            </a:r>
          </a:p>
        </p:txBody>
      </p:sp>
    </p:spTree>
    <p:extLst>
      <p:ext uri="{BB962C8B-B14F-4D97-AF65-F5344CB8AC3E}">
        <p14:creationId xmlns:p14="http://schemas.microsoft.com/office/powerpoint/2010/main" val="314087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3"/>
          <p:cNvSpPr>
            <a:spLocks noGrp="1" noChangeArrowheads="1"/>
          </p:cNvSpPr>
          <p:nvPr>
            <p:ph idx="1"/>
          </p:nvPr>
        </p:nvSpPr>
        <p:spPr>
          <a:xfrm>
            <a:off x="1828800" y="2114550"/>
            <a:ext cx="5334000" cy="23622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sv-SE" dirty="0" smtClean="0"/>
              <a:t>Salah satu konsep yang digunakan untuk mencapai sukses di pasar adalah </a:t>
            </a:r>
            <a:r>
              <a:rPr lang="sv-SE" b="1" i="1" dirty="0" smtClean="0">
                <a:solidFill>
                  <a:srgbClr val="FF0000"/>
                </a:solidFill>
              </a:rPr>
              <a:t>The Value Chain</a:t>
            </a:r>
            <a:r>
              <a:rPr lang="sv-SE" b="1" dirty="0" smtClean="0">
                <a:solidFill>
                  <a:srgbClr val="FF0000"/>
                </a:solidFill>
              </a:rPr>
              <a:t> </a:t>
            </a:r>
            <a:r>
              <a:rPr lang="sv-SE" dirty="0" smtClean="0"/>
              <a:t>yang diberikan oleh Michael Porter.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pic>
        <p:nvPicPr>
          <p:cNvPr id="6" name="Picture 3" descr="D:\pernak-pernik\Colorful-Shine-Banners-Vector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909"/>
          <a:stretch/>
        </p:blipFill>
        <p:spPr bwMode="auto">
          <a:xfrm>
            <a:off x="2111578" y="285750"/>
            <a:ext cx="7032423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362200" y="514350"/>
            <a:ext cx="6343649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66738" indent="-566738"/>
            <a:r>
              <a:rPr lang="sv-SE" sz="32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mbria" pitchFamily="18" charset="0"/>
              </a:rPr>
              <a:t> Mencapai Keunggulan Kompetitif Melalui Manajemen Logistik</a:t>
            </a:r>
            <a:endParaRPr lang="en-US" sz="32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55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pic>
        <p:nvPicPr>
          <p:cNvPr id="4" name="Picture 3" descr="D:\pernak-pernik\Colorful-Shine-Banners-Vecto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909"/>
          <a:stretch/>
        </p:blipFill>
        <p:spPr bwMode="auto">
          <a:xfrm>
            <a:off x="2111578" y="285750"/>
            <a:ext cx="7032423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800351" y="285750"/>
            <a:ext cx="6343649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66738" indent="-566738"/>
            <a:r>
              <a:rPr lang="sv-SE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mbria" pitchFamily="18" charset="0"/>
              </a:rPr>
              <a:t> Aktivitas Value Chain</a:t>
            </a:r>
            <a:endParaRPr lang="en-US" sz="32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341985"/>
              </p:ext>
            </p:extLst>
          </p:nvPr>
        </p:nvGraphicFramePr>
        <p:xfrm>
          <a:off x="685800" y="2266950"/>
          <a:ext cx="3657600" cy="2133600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3657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v-SE" sz="2000" dirty="0" smtClean="0"/>
                        <a:t>Primary activities 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eaLnBrk="1" hangingPunct="1"/>
                      <a:r>
                        <a:rPr lang="sv-SE" sz="1800" dirty="0" smtClean="0"/>
                        <a:t>aktivitas yang menyumbang dalam hal penciptaan fisik barang hasil produksi, penjualan,dan pendistribusiannya kepada        pembeli.</a:t>
                      </a:r>
                      <a:endParaRPr lang="en-GB" sz="1800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951084"/>
              </p:ext>
            </p:extLst>
          </p:nvPr>
        </p:nvGraphicFramePr>
        <p:xfrm>
          <a:off x="5181600" y="2343150"/>
          <a:ext cx="3581400" cy="1559560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3581400"/>
              </a:tblGrid>
              <a:tr h="370840">
                <a:tc>
                  <a:txBody>
                    <a:bodyPr/>
                    <a:lstStyle/>
                    <a:p>
                      <a:pPr algn="ctr" eaLnBrk="1" hangingPunct="1"/>
                      <a:r>
                        <a:rPr lang="en-GB" sz="1800" dirty="0" smtClean="0"/>
                        <a:t>Support activities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eaLnBrk="1" hangingPunct="1"/>
                      <a:r>
                        <a:rPr lang="en-GB" sz="1800" dirty="0" err="1" smtClean="0"/>
                        <a:t>aktivitas</a:t>
                      </a:r>
                      <a:r>
                        <a:rPr lang="en-GB" sz="1800" dirty="0" smtClean="0"/>
                        <a:t> yang </a:t>
                      </a:r>
                      <a:r>
                        <a:rPr lang="en-GB" sz="1800" dirty="0" err="1" smtClean="0"/>
                        <a:t>membantu</a:t>
                      </a:r>
                      <a:r>
                        <a:rPr lang="en-GB" sz="1800" dirty="0" smtClean="0"/>
                        <a:t> primary activities</a:t>
                      </a:r>
                      <a:r>
                        <a:rPr lang="en-GB" sz="1800" baseline="0" dirty="0" smtClean="0"/>
                        <a:t> </a:t>
                      </a:r>
                      <a:r>
                        <a:rPr lang="en-GB" sz="1800" baseline="0" dirty="0" err="1" smtClean="0"/>
                        <a:t>yaitu</a:t>
                      </a:r>
                      <a:r>
                        <a:rPr lang="en-GB" sz="1800" baseline="0" dirty="0" smtClean="0"/>
                        <a:t> </a:t>
                      </a:r>
                      <a:r>
                        <a:rPr lang="en-GB" sz="1800" baseline="0" dirty="0" err="1" smtClean="0"/>
                        <a:t>manajemen</a:t>
                      </a:r>
                      <a:r>
                        <a:rPr lang="en-GB" sz="1800" baseline="0" dirty="0" smtClean="0"/>
                        <a:t> SDM, </a:t>
                      </a:r>
                      <a:r>
                        <a:rPr lang="en-GB" sz="1800" baseline="0" dirty="0" err="1" smtClean="0"/>
                        <a:t>Infrastruktur</a:t>
                      </a:r>
                      <a:r>
                        <a:rPr lang="en-GB" sz="1800" baseline="0" dirty="0" smtClean="0"/>
                        <a:t>, </a:t>
                      </a:r>
                      <a:r>
                        <a:rPr lang="en-GB" sz="1800" baseline="0" dirty="0" err="1" smtClean="0"/>
                        <a:t>Pembelian</a:t>
                      </a:r>
                      <a:r>
                        <a:rPr lang="en-GB" sz="1800" baseline="0" dirty="0" smtClean="0"/>
                        <a:t>, IT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317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7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Theme74</Template>
  <TotalTime>410</TotalTime>
  <Words>940</Words>
  <Application>Microsoft Office PowerPoint</Application>
  <PresentationFormat>On-screen Show (16:9)</PresentationFormat>
  <Paragraphs>177</Paragraphs>
  <Slides>23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Theme74</vt:lpstr>
      <vt:lpstr>PowerPoint Presentation</vt:lpstr>
      <vt:lpstr> Keunggulan Kompetitif (Competitive Advantage) </vt:lpstr>
      <vt:lpstr>PowerPoint Presentation</vt:lpstr>
      <vt:lpstr>Sumber dari keunggulan kompetitif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SCM dan Keunggulan Kompetitif</dc:title>
  <dc:creator>toshiba</dc:creator>
  <cp:lastModifiedBy>toshiba</cp:lastModifiedBy>
  <cp:revision>27</cp:revision>
  <dcterms:created xsi:type="dcterms:W3CDTF">2015-09-26T10:33:22Z</dcterms:created>
  <dcterms:modified xsi:type="dcterms:W3CDTF">2015-09-28T09:19:58Z</dcterms:modified>
</cp:coreProperties>
</file>