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06/02/2019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Arsitektur dan Organisasi Komputer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I - Pendahuluan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Komputer</a:t>
            </a:r>
            <a:endParaRPr lang="id-ID" dirty="0"/>
          </a:p>
        </p:txBody>
      </p:sp>
      <p:pic>
        <p:nvPicPr>
          <p:cNvPr id="4" name="Picture 11" descr="278757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447800" y="5105400"/>
            <a:ext cx="3048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KEYBOARD: to </a:t>
            </a:r>
            <a:r>
              <a:rPr lang="en-US" b="1"/>
              <a:t>input</a:t>
            </a:r>
            <a:r>
              <a:rPr lang="en-US"/>
              <a:t> command/data</a:t>
            </a:r>
            <a:endParaRPr lang="id-ID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09800" y="1219200"/>
            <a:ext cx="3962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MONITOR: to </a:t>
            </a:r>
            <a:r>
              <a:rPr lang="en-US" b="1"/>
              <a:t>output</a:t>
            </a:r>
            <a:r>
              <a:rPr lang="en-US"/>
              <a:t> data</a:t>
            </a:r>
            <a:endParaRPr lang="id-ID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04800" y="2590800"/>
            <a:ext cx="2057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SPEAKER: to </a:t>
            </a:r>
            <a:r>
              <a:rPr lang="en-US" b="1"/>
              <a:t>output</a:t>
            </a:r>
            <a:r>
              <a:rPr lang="en-US"/>
              <a:t> data</a:t>
            </a:r>
            <a:endParaRPr lang="id-ID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781800" y="2286000"/>
            <a:ext cx="19050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“CPU”: to </a:t>
            </a:r>
            <a:r>
              <a:rPr lang="en-US" b="1"/>
              <a:t>process</a:t>
            </a:r>
            <a:r>
              <a:rPr lang="en-US"/>
              <a:t> command &amp; data</a:t>
            </a:r>
            <a:endParaRPr lang="id-ID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876800" y="5426075"/>
            <a:ext cx="2667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MOUSE: to </a:t>
            </a:r>
            <a:r>
              <a:rPr lang="en-US" b="1"/>
              <a:t>input</a:t>
            </a:r>
            <a:r>
              <a:rPr lang="en-US"/>
              <a:t> command/data</a:t>
            </a:r>
            <a:endParaRPr lang="id-ID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>
            <a:off x="3962400" y="1676400"/>
            <a:ext cx="1588" cy="457200"/>
          </a:xfrm>
          <a:custGeom>
            <a:avLst/>
            <a:gdLst>
              <a:gd name="T0" fmla="*/ 0 w 1"/>
              <a:gd name="T1" fmla="*/ 0 h 288"/>
              <a:gd name="T2" fmla="*/ 0 w 1"/>
              <a:gd name="T3" fmla="*/ 288 h 288"/>
              <a:gd name="T4" fmla="*/ 0 60000 65536"/>
              <a:gd name="T5" fmla="*/ 0 60000 65536"/>
              <a:gd name="T6" fmla="*/ 0 w 1"/>
              <a:gd name="T7" fmla="*/ 0 h 288"/>
              <a:gd name="T8" fmla="*/ 1 w 1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8">
                <a:moveTo>
                  <a:pt x="0" y="0"/>
                </a:moveTo>
                <a:cubicBezTo>
                  <a:pt x="0" y="0"/>
                  <a:pt x="0" y="144"/>
                  <a:pt x="0" y="2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22098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2590800" y="47244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>
            <a:off x="655320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934200" y="4191000"/>
            <a:ext cx="1981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DISK: to </a:t>
            </a:r>
            <a:r>
              <a:rPr lang="en-US" b="1"/>
              <a:t>input/output</a:t>
            </a:r>
            <a:r>
              <a:rPr lang="en-US"/>
              <a:t> data</a:t>
            </a:r>
            <a:endParaRPr lang="id-ID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6019800" y="4648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H="1" flipV="1">
            <a:off x="6248400" y="3429000"/>
            <a:ext cx="762000" cy="838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0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Bahasa Pemrograman</a:t>
            </a:r>
            <a:endParaRPr lang="id-ID" dirty="0"/>
          </a:p>
        </p:txBody>
      </p:sp>
      <p:sp>
        <p:nvSpPr>
          <p:cNvPr id="4" name="Oval 2" descr="5%"/>
          <p:cNvSpPr>
            <a:spLocks noChangeArrowheads="1"/>
          </p:cNvSpPr>
          <p:nvPr/>
        </p:nvSpPr>
        <p:spPr bwMode="auto">
          <a:xfrm rot="-5400000">
            <a:off x="190500" y="1769442"/>
            <a:ext cx="4114800" cy="3733800"/>
          </a:xfrm>
          <a:prstGeom prst="ellipse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" name="Rectangle 16"/>
          <p:cNvSpPr>
            <a:spLocks noGrp="1" noChangeArrowheads="1"/>
          </p:cNvSpPr>
          <p:nvPr>
            <p:ph idx="1"/>
          </p:nvPr>
        </p:nvSpPr>
        <p:spPr>
          <a:xfrm>
            <a:off x="5181600" y="2501280"/>
            <a:ext cx="3086100" cy="1973262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A		</a:t>
            </a:r>
            <a:r>
              <a:rPr lang="en-US" sz="1800" dirty="0" err="1" smtClean="0">
                <a:solidFill>
                  <a:schemeClr val="accent2"/>
                </a:solidFill>
              </a:rPr>
              <a:t>dw</a:t>
            </a:r>
            <a:r>
              <a:rPr lang="en-US" sz="1800" dirty="0" smtClean="0">
                <a:solidFill>
                  <a:schemeClr val="accent2"/>
                </a:solidFill>
              </a:rPr>
              <a:t> 25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B		</a:t>
            </a:r>
            <a:r>
              <a:rPr lang="en-US" sz="1800" dirty="0" err="1" smtClean="0">
                <a:solidFill>
                  <a:schemeClr val="accent2"/>
                </a:solidFill>
              </a:rPr>
              <a:t>dw</a:t>
            </a:r>
            <a:r>
              <a:rPr lang="en-US" sz="1800" dirty="0" smtClean="0">
                <a:solidFill>
                  <a:schemeClr val="accent2"/>
                </a:solidFill>
              </a:rPr>
              <a:t> 8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C		</a:t>
            </a:r>
            <a:r>
              <a:rPr lang="en-US" sz="1800" dirty="0" err="1" smtClean="0">
                <a:solidFill>
                  <a:schemeClr val="accent2"/>
                </a:solidFill>
              </a:rPr>
              <a:t>resw</a:t>
            </a:r>
            <a:r>
              <a:rPr lang="en-US" sz="1800" dirty="0" smtClean="0">
                <a:solidFill>
                  <a:schemeClr val="accent2"/>
                </a:solidFill>
              </a:rPr>
              <a:t> 1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</a:rPr>
              <a:t>mov</a:t>
            </a:r>
            <a:r>
              <a:rPr lang="en-US" sz="1800" dirty="0" smtClean="0">
                <a:solidFill>
                  <a:schemeClr val="accent2"/>
                </a:solidFill>
              </a:rPr>
              <a:t>	</a:t>
            </a:r>
            <a:r>
              <a:rPr lang="en-US" sz="1800" dirty="0" err="1" smtClean="0">
                <a:solidFill>
                  <a:schemeClr val="accent2"/>
                </a:solidFill>
              </a:rPr>
              <a:t>eax</a:t>
            </a:r>
            <a:r>
              <a:rPr lang="en-US" sz="1800" dirty="0" smtClean="0">
                <a:solidFill>
                  <a:schemeClr val="accent2"/>
                </a:solidFill>
              </a:rPr>
              <a:t>, [A]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</a:rPr>
              <a:t>mov</a:t>
            </a:r>
            <a:r>
              <a:rPr lang="en-US" sz="1800" dirty="0" smtClean="0">
                <a:solidFill>
                  <a:schemeClr val="accent2"/>
                </a:solidFill>
              </a:rPr>
              <a:t>	</a:t>
            </a:r>
            <a:r>
              <a:rPr lang="en-US" sz="1800" dirty="0" err="1" smtClean="0">
                <a:solidFill>
                  <a:schemeClr val="accent2"/>
                </a:solidFill>
              </a:rPr>
              <a:t>ebx</a:t>
            </a:r>
            <a:r>
              <a:rPr lang="en-US" sz="1800" dirty="0" smtClean="0">
                <a:solidFill>
                  <a:schemeClr val="accent2"/>
                </a:solidFill>
              </a:rPr>
              <a:t>, [B]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add	</a:t>
            </a:r>
            <a:r>
              <a:rPr lang="en-US" sz="1800" dirty="0" err="1" smtClean="0">
                <a:solidFill>
                  <a:schemeClr val="accent2"/>
                </a:solidFill>
              </a:rPr>
              <a:t>eax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ebx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635000" algn="l"/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</a:rPr>
              <a:t>mov</a:t>
            </a:r>
            <a:r>
              <a:rPr lang="en-US" sz="1800" dirty="0" smtClean="0">
                <a:solidFill>
                  <a:schemeClr val="accent2"/>
                </a:solidFill>
              </a:rPr>
              <a:t>	[C], </a:t>
            </a:r>
            <a:r>
              <a:rPr lang="en-US" sz="1800" dirty="0" err="1" smtClean="0">
                <a:solidFill>
                  <a:schemeClr val="accent2"/>
                </a:solidFill>
              </a:rPr>
              <a:t>eax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900" y="1490042"/>
            <a:ext cx="7429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57250" y="1623392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latin typeface="Helvetica" pitchFamily="34" charset="0"/>
              </a:rPr>
              <a:t>High Level Language Program (e.g., C)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7250" y="2994992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accent2"/>
                </a:solidFill>
                <a:latin typeface="Helvetica" pitchFamily="34" charset="0"/>
              </a:rPr>
              <a:t>Assembly  Language            Program</a:t>
            </a:r>
            <a:endParaRPr lang="en-US" sz="1800" b="1">
              <a:latin typeface="Helvetic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08050" y="4417392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accent1"/>
                </a:solidFill>
                <a:latin typeface="Helvetica" pitchFamily="34" charset="0"/>
              </a:rPr>
              <a:t>Machine  Language Program (80x86)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08050" y="5788992"/>
            <a:ext cx="25908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3000"/>
              </a:spcBef>
            </a:pPr>
            <a:r>
              <a:rPr lang="en-US" sz="1800">
                <a:latin typeface="Helvetica" pitchFamily="34" charset="0"/>
              </a:rPr>
              <a:t>Control Signal Specification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057400" y="2169492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082800" y="3541092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197100" y="2417142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Helvetica" pitchFamily="34" charset="0"/>
              </a:rPr>
              <a:t>Compiler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222500" y="3788742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Helvetica" pitchFamily="34" charset="0"/>
              </a:rPr>
              <a:t>Assembler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108200" y="4938092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1000" y="5312742"/>
            <a:ext cx="270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Helvetica" pitchFamily="34" charset="0"/>
              </a:rPr>
              <a:t>Machine Interpretation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076056" y="1388120"/>
            <a:ext cx="30861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b="1" dirty="0">
                <a:latin typeface="Helvetica" pitchFamily="34" charset="0"/>
              </a:rPr>
              <a:t>A = 25;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b="1" dirty="0">
                <a:latin typeface="Helvetica" pitchFamily="34" charset="0"/>
              </a:rPr>
              <a:t>B = 8;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b="1" dirty="0">
                <a:latin typeface="Helvetica" pitchFamily="34" charset="0"/>
              </a:rPr>
              <a:t>C = A * B;</a:t>
            </a:r>
            <a:endParaRPr lang="en-US" sz="1600" dirty="0">
              <a:latin typeface="Helvetic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270500" y="4487242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502025" y="4550742"/>
            <a:ext cx="56419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0000 1001 1100 0110 1010 1111 0101 1000</a:t>
            </a:r>
          </a:p>
          <a:p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1010 1111 0101 1000 0000 1001 1100 0110 </a:t>
            </a:r>
          </a:p>
          <a:p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1100 0110 1010 1111 0101 1000 0000 1001 </a:t>
            </a:r>
          </a:p>
          <a:p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0101 1000 0000 1001 1100 0110 1010 1111</a:t>
            </a:r>
            <a:r>
              <a:rPr lang="en-US" sz="1800">
                <a:solidFill>
                  <a:schemeClr val="accent1"/>
                </a:solidFill>
                <a:latin typeface="Courier" charset="0"/>
              </a:rPr>
              <a:t>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043113" y="6379542"/>
            <a:ext cx="26193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pitchFamily="34" charset="0"/>
              </a:rPr>
              <a:t>°</a:t>
            </a:r>
          </a:p>
          <a:p>
            <a:r>
              <a:rPr lang="en-US" sz="1600">
                <a:solidFill>
                  <a:schemeClr val="accent1"/>
                </a:solidFill>
                <a:latin typeface="Helvetica" pitchFamily="34" charset="0"/>
              </a:rPr>
              <a:t>°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44550" y="4938092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79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Lima Komponen utama komputer</a:t>
            </a:r>
            <a:endParaRPr lang="id-ID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69318" y="1905000"/>
            <a:ext cx="6991350" cy="3336925"/>
            <a:chOff x="1312" y="1651"/>
            <a:chExt cx="4404" cy="210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312" y="1664"/>
              <a:ext cx="3240" cy="1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52" y="1920"/>
              <a:ext cx="920" cy="1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76" y="2004"/>
              <a:ext cx="82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Helvetica" pitchFamily="34" charset="0"/>
                </a:rPr>
                <a:t> Processor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Helvetica" pitchFamily="34" charset="0"/>
                </a:rPr>
                <a:t> </a:t>
              </a:r>
              <a:r>
                <a:rPr lang="en-US" sz="1800">
                  <a:latin typeface="Helvetica" pitchFamily="34" charset="0"/>
                </a:rPr>
                <a:t>(active)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92" y="1920"/>
              <a:ext cx="840" cy="1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36" y="1920"/>
              <a:ext cx="840" cy="1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16" y="1724"/>
              <a:ext cx="76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 dirty="0">
                  <a:latin typeface="Helvetica" pitchFamily="34" charset="0"/>
                </a:rPr>
                <a:t>Computer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680" y="2352"/>
              <a:ext cx="680" cy="376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680" y="2832"/>
              <a:ext cx="680" cy="376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20" y="2400"/>
              <a:ext cx="592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Helvetica" pitchFamily="34" charset="0"/>
                </a:rPr>
                <a:t>Control</a:t>
              </a:r>
              <a:endParaRPr lang="en-US" sz="1800" b="1">
                <a:latin typeface="Helvetica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(“brain”)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656" y="2880"/>
              <a:ext cx="696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Helvetica" pitchFamily="34" charset="0"/>
                </a:rPr>
                <a:t>Datapath</a:t>
              </a:r>
              <a:endParaRPr lang="en-US" sz="1800" b="1">
                <a:latin typeface="Helvetica" pitchFamily="34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(“brawn”)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644" y="2044"/>
              <a:ext cx="768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Helvetica" pitchFamily="34" charset="0"/>
                </a:rPr>
                <a:t>Memory</a:t>
              </a:r>
              <a:endParaRPr lang="en-US" sz="1800" b="1">
                <a:latin typeface="Helvetica" pitchFamily="34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(passive)</a:t>
              </a:r>
              <a:endParaRPr lang="en-US" sz="1800" b="1">
                <a:latin typeface="Helvetica" pitchFamily="34" charset="0"/>
              </a:endParaRPr>
            </a:p>
            <a:p>
              <a:pPr>
                <a:lnSpc>
                  <a:spcPct val="85000"/>
                </a:lnSpc>
              </a:pPr>
              <a:endParaRPr lang="en-US" sz="1800" b="1">
                <a:latin typeface="Helvetica" pitchFamily="34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(where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programs,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data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live when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running)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20" y="2044"/>
              <a:ext cx="62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Helvetica" pitchFamily="34" charset="0"/>
                </a:rPr>
                <a:t>Devices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3616" y="2256"/>
              <a:ext cx="680" cy="376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616" y="2864"/>
              <a:ext cx="680" cy="376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52" y="2364"/>
              <a:ext cx="43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Helvetica" pitchFamily="34" charset="0"/>
                </a:rPr>
                <a:t>Input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52" y="2972"/>
              <a:ext cx="55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Helvetica" pitchFamily="34" charset="0"/>
                </a:rPr>
                <a:t>Output</a:t>
              </a:r>
              <a:endParaRPr lang="en-US" sz="1800" b="1">
                <a:latin typeface="Helvetica" pitchFamily="34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608" y="1651"/>
              <a:ext cx="110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latin typeface="Helvetica" pitchFamily="34" charset="0"/>
                </a:rPr>
                <a:t>Keyboard, </a:t>
              </a:r>
              <a:br>
                <a:rPr lang="en-US" b="1">
                  <a:solidFill>
                    <a:schemeClr val="hlink"/>
                  </a:solidFill>
                  <a:latin typeface="Helvetica" pitchFamily="34" charset="0"/>
                </a:rPr>
              </a:br>
              <a:r>
                <a:rPr lang="en-US" b="1">
                  <a:solidFill>
                    <a:schemeClr val="hlink"/>
                  </a:solidFill>
                  <a:latin typeface="Helvetica" pitchFamily="34" charset="0"/>
                </a:rPr>
                <a:t>Mouse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704" y="3235"/>
              <a:ext cx="90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latin typeface="Helvetica" pitchFamily="34" charset="0"/>
                </a:rPr>
                <a:t>Display</a:t>
              </a:r>
              <a:r>
                <a:rPr lang="en-US">
                  <a:solidFill>
                    <a:schemeClr val="hlink"/>
                  </a:solidFill>
                  <a:latin typeface="Helvetica" pitchFamily="34" charset="0"/>
                </a:rPr>
                <a:t>, </a:t>
              </a:r>
              <a:br>
                <a:rPr lang="en-US">
                  <a:solidFill>
                    <a:schemeClr val="hlink"/>
                  </a:solidFill>
                  <a:latin typeface="Helvetica" pitchFamily="34" charset="0"/>
                </a:rPr>
              </a:br>
              <a:r>
                <a:rPr lang="en-US" b="1">
                  <a:solidFill>
                    <a:schemeClr val="hlink"/>
                  </a:solidFill>
                  <a:latin typeface="Helvetica" pitchFamily="34" charset="0"/>
                </a:rPr>
                <a:t>Printer</a:t>
              </a:r>
              <a:endParaRPr lang="en-US" sz="2000">
                <a:solidFill>
                  <a:schemeClr val="accent1"/>
                </a:solidFill>
                <a:latin typeface="Helvetica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224" y="3024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176" y="1968"/>
              <a:ext cx="48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608" y="2208"/>
              <a:ext cx="1056" cy="10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latin typeface="Helvetica" pitchFamily="34" charset="0"/>
                </a:rPr>
                <a:t>Disk</a:t>
              </a:r>
              <a:r>
                <a:rPr lang="en-US" sz="2000">
                  <a:solidFill>
                    <a:schemeClr val="accent1"/>
                  </a:solidFill>
                  <a:latin typeface="Helvetica" pitchFamily="34" charset="0"/>
                </a:rPr>
                <a:t> </a:t>
              </a:r>
              <a:br>
                <a:rPr lang="en-US" sz="2000">
                  <a:solidFill>
                    <a:schemeClr val="accent1"/>
                  </a:solidFill>
                  <a:latin typeface="Helvetica" pitchFamily="34" charset="0"/>
                </a:rPr>
              </a:br>
              <a:r>
                <a:rPr lang="en-US" sz="1800">
                  <a:latin typeface="Helvetica" pitchFamily="34" charset="0"/>
                </a:rPr>
                <a:t>(where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programs,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data 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live when</a:t>
              </a:r>
            </a:p>
            <a:p>
              <a:pPr>
                <a:lnSpc>
                  <a:spcPct val="85000"/>
                </a:lnSpc>
              </a:pPr>
              <a:r>
                <a:rPr lang="en-US" sz="1800">
                  <a:latin typeface="Helvetica" pitchFamily="34" charset="0"/>
                </a:rPr>
                <a:t>not running)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 flipV="1">
              <a:off x="4224" y="254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4224" y="278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474118" y="2286000"/>
            <a:ext cx="3048000" cy="2590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312318" y="5257800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“CPU”</a:t>
            </a:r>
            <a:endParaRPr lang="id-ID" b="1">
              <a:solidFill>
                <a:schemeClr val="hlink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2998118" y="495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5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Processor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Bertanggung jawab mengeksekusi </a:t>
            </a:r>
            <a:r>
              <a:rPr lang="en-US" dirty="0" smtClean="0"/>
              <a:t>program </a:t>
            </a:r>
            <a:r>
              <a:rPr lang="id-ID" dirty="0" smtClean="0"/>
              <a:t>yang berada dalam memory</a:t>
            </a:r>
            <a:endParaRPr lang="en-US" dirty="0"/>
          </a:p>
          <a:p>
            <a:pPr lvl="1"/>
            <a:r>
              <a:rPr lang="en-US" sz="1800" dirty="0"/>
              <a:t>read instructions &amp; input data</a:t>
            </a:r>
          </a:p>
          <a:p>
            <a:pPr lvl="1"/>
            <a:r>
              <a:rPr lang="en-US" sz="1800" dirty="0"/>
              <a:t>execute</a:t>
            </a:r>
          </a:p>
          <a:p>
            <a:pPr lvl="1"/>
            <a:r>
              <a:rPr lang="en-US" sz="1800" dirty="0"/>
              <a:t>store results (output data)</a:t>
            </a:r>
          </a:p>
          <a:p>
            <a:r>
              <a:rPr lang="en-US" dirty="0"/>
              <a:t>Control Unit (“</a:t>
            </a:r>
            <a:r>
              <a:rPr lang="en-US" dirty="0" err="1"/>
              <a:t>otak</a:t>
            </a:r>
            <a:r>
              <a:rPr lang="en-US" dirty="0"/>
              <a:t>”):</a:t>
            </a:r>
          </a:p>
          <a:p>
            <a:pPr lvl="1"/>
            <a:r>
              <a:rPr lang="en-US" sz="1800" dirty="0" err="1"/>
              <a:t>interprete</a:t>
            </a:r>
            <a:r>
              <a:rPr lang="en-US" sz="1800" dirty="0"/>
              <a:t> instruction</a:t>
            </a:r>
          </a:p>
          <a:p>
            <a:pPr lvl="1"/>
            <a:r>
              <a:rPr lang="en-US" sz="1800" dirty="0"/>
              <a:t>control data transfer between registers</a:t>
            </a:r>
          </a:p>
          <a:p>
            <a:pPr lvl="1"/>
            <a:r>
              <a:rPr lang="id-ID" sz="1800" dirty="0"/>
              <a:t>menetapkan Prosesor bahasa yang komplek</a:t>
            </a:r>
            <a:r>
              <a:rPr lang="en-US" sz="1800" dirty="0"/>
              <a:t>.</a:t>
            </a:r>
            <a:r>
              <a:rPr lang="id-ID" sz="1800" dirty="0"/>
              <a:t>(</a:t>
            </a:r>
            <a:r>
              <a:rPr lang="en-US" sz="1800" dirty="0"/>
              <a:t> RISC vs. CISC)</a:t>
            </a:r>
            <a:endParaRPr lang="id-ID" sz="1800" dirty="0"/>
          </a:p>
          <a:p>
            <a:r>
              <a:rPr lang="en-US" dirty="0" err="1"/>
              <a:t>Datapath</a:t>
            </a:r>
            <a:r>
              <a:rPr lang="en-US" dirty="0"/>
              <a:t> (“</a:t>
            </a:r>
            <a:r>
              <a:rPr lang="en-US" dirty="0" err="1"/>
              <a:t>otot</a:t>
            </a:r>
            <a:r>
              <a:rPr lang="en-US" dirty="0"/>
              <a:t>”):</a:t>
            </a:r>
          </a:p>
          <a:p>
            <a:pPr lvl="1"/>
            <a:r>
              <a:rPr lang="en-US" sz="1800" dirty="0"/>
              <a:t>ALU: </a:t>
            </a:r>
            <a:r>
              <a:rPr lang="en-US" sz="1800" dirty="0" err="1"/>
              <a:t>Aritmetic</a:t>
            </a:r>
            <a:r>
              <a:rPr lang="en-US" sz="1800" dirty="0"/>
              <a:t> &amp; Logical Unit</a:t>
            </a:r>
          </a:p>
          <a:p>
            <a:pPr lvl="1"/>
            <a:r>
              <a:rPr lang="en-US" sz="1800" dirty="0"/>
              <a:t>Exposed register</a:t>
            </a:r>
          </a:p>
          <a:p>
            <a:pPr lvl="2"/>
            <a:r>
              <a:rPr lang="nb-NO" sz="1800" dirty="0"/>
              <a:t>Ukuran dari register prosesor menentukan satuan yang</a:t>
            </a:r>
            <a:r>
              <a:rPr lang="id-ID" sz="1800" dirty="0"/>
              <a:t> </a:t>
            </a:r>
            <a:r>
              <a:rPr lang="nb-NO" sz="1800" dirty="0"/>
              <a:t>terkecil </a:t>
            </a:r>
            <a:r>
              <a:rPr lang="id-ID" sz="1800" dirty="0"/>
              <a:t>dari </a:t>
            </a:r>
            <a:r>
              <a:rPr lang="nb-NO" sz="1800" dirty="0"/>
              <a:t>data </a:t>
            </a:r>
            <a:r>
              <a:rPr lang="en-US" sz="1800" dirty="0"/>
              <a:t>(</a:t>
            </a:r>
            <a:r>
              <a:rPr lang="id-ID" sz="1800" dirty="0"/>
              <a:t>al.</a:t>
            </a:r>
            <a:r>
              <a:rPr lang="en-US" sz="1800" dirty="0"/>
              <a:t>, 8-bit, 16-bit, 32-bit, 64-bit computers)</a:t>
            </a:r>
          </a:p>
          <a:p>
            <a:pPr lvl="1"/>
            <a:r>
              <a:rPr lang="en-US" sz="1800" dirty="0"/>
              <a:t>Hidden register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670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Responsible </a:t>
            </a:r>
            <a:r>
              <a:rPr lang="id-ID" dirty="0"/>
              <a:t> penyimpanan instruksi / data</a:t>
            </a:r>
          </a:p>
          <a:p>
            <a:r>
              <a:rPr lang="id-ID" dirty="0"/>
              <a:t>Setiap unit instruksi / data yang disimpan dalam sel memori, alamat dapat diketahui prosesor</a:t>
            </a:r>
          </a:p>
          <a:p>
            <a:r>
              <a:rPr lang="id-ID" dirty="0"/>
              <a:t>Setiap sel memori dapat diakses oleh prosesor secara acak (RAM: random access memory)</a:t>
            </a:r>
          </a:p>
          <a:p>
            <a:r>
              <a:rPr lang="id-ID" dirty="0"/>
              <a:t>Jumlah instruksi / data yang diakses oleh prosesor mungkin berbeda (1, 2, ..., n sel memori pada satu waktu)</a:t>
            </a:r>
          </a:p>
          <a:p>
            <a:r>
              <a:rPr lang="id-ID" dirty="0"/>
              <a:t>Untuk mencapai trade-off antara kecepatan dan biaya.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62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Input Output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82" y="5881221"/>
            <a:ext cx="8065541" cy="976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Bertanggung jawab </a:t>
            </a:r>
            <a:r>
              <a:rPr lang="id-ID" dirty="0"/>
              <a:t>dalam berkomunikasi dengan dunia luar (dari komputer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4" name="AutoShape 4" descr="Image result for input and output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" y="1052736"/>
            <a:ext cx="8856984" cy="48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4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Interaksi antar komponen dalam komputer</a:t>
            </a:r>
            <a:endParaRPr lang="id-ID" dirty="0"/>
          </a:p>
        </p:txBody>
      </p:sp>
      <p:pic>
        <p:nvPicPr>
          <p:cNvPr id="2050" name="Picture 2" descr="Image result for komponen pada kompu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7101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8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Skema Organisasi Komputer</a:t>
            </a:r>
            <a:endParaRPr lang="id-ID" dirty="0"/>
          </a:p>
        </p:txBody>
      </p:sp>
      <p:pic>
        <p:nvPicPr>
          <p:cNvPr id="5122" name="Picture 2" descr="Image result for computer input and output devices intera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8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3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Jelaskan perbedaan utama antara organisasi dan arsitektur komputer</a:t>
            </a:r>
          </a:p>
          <a:p>
            <a:r>
              <a:rPr lang="id-ID" dirty="0" smtClean="0"/>
              <a:t>Sebutkan dan jelaskan komponen2 utama yang terdapat dalam sebuah processor</a:t>
            </a:r>
          </a:p>
          <a:p>
            <a:r>
              <a:rPr lang="id-ID" dirty="0" smtClean="0"/>
              <a:t>Jelaskan konsep abstraksi dalam sistem komputer sesuai tingkat </a:t>
            </a:r>
            <a:r>
              <a:rPr lang="id-ID" dirty="0" smtClean="0"/>
              <a:t>penggunaannya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22696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Membahas Apa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Organisasi Komputer</a:t>
            </a:r>
          </a:p>
          <a:p>
            <a:pPr lvl="1"/>
            <a:r>
              <a:rPr lang="id-ID" dirty="0" smtClean="0"/>
              <a:t>Interaksi antar komponen yang ada di dalam komputer</a:t>
            </a:r>
          </a:p>
          <a:p>
            <a:pPr lvl="1"/>
            <a:r>
              <a:rPr lang="id-ID" dirty="0" smtClean="0"/>
              <a:t>Proses yang terjadi antar ElemeN</a:t>
            </a:r>
          </a:p>
          <a:p>
            <a:r>
              <a:rPr lang="id-ID" dirty="0" smtClean="0"/>
              <a:t>Arsitektur Komputer</a:t>
            </a:r>
          </a:p>
          <a:p>
            <a:pPr lvl="1"/>
            <a:r>
              <a:rPr lang="id-ID" dirty="0" smtClean="0"/>
              <a:t>Ciri komputer yang berkaitan langsung dengan programmer</a:t>
            </a:r>
          </a:p>
          <a:p>
            <a:pPr lvl="1"/>
            <a:r>
              <a:rPr lang="id-ID" dirty="0" smtClean="0"/>
              <a:t>Lebar register, banyak register, besar memory, cara akses memory, dll</a:t>
            </a:r>
          </a:p>
          <a:p>
            <a:pPr lvl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66628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id-ID" sz="2000" dirty="0" smtClean="0"/>
              <a:t>Perkembangan Teknologi Komputer</a:t>
            </a:r>
          </a:p>
          <a:p>
            <a:r>
              <a:rPr lang="id-ID" sz="2000" dirty="0" smtClean="0"/>
              <a:t>Representasi Data</a:t>
            </a:r>
          </a:p>
          <a:p>
            <a:r>
              <a:rPr lang="id-ID" sz="2000" dirty="0" smtClean="0"/>
              <a:t>Gerbang Logika dan rangkaian</a:t>
            </a:r>
          </a:p>
          <a:p>
            <a:r>
              <a:rPr lang="id-ID" sz="2000" dirty="0" smtClean="0"/>
              <a:t>Aljabar boole</a:t>
            </a:r>
          </a:p>
          <a:p>
            <a:r>
              <a:rPr lang="id-ID" sz="2000" dirty="0" smtClean="0"/>
              <a:t>Rangkaian kombinasional</a:t>
            </a:r>
          </a:p>
          <a:p>
            <a:r>
              <a:rPr lang="id-ID" sz="2000" dirty="0" smtClean="0"/>
              <a:t>Rangkaian sekuensial</a:t>
            </a:r>
          </a:p>
          <a:p>
            <a:r>
              <a:rPr lang="id-ID" sz="2000" dirty="0" smtClean="0"/>
              <a:t>Komponen level register</a:t>
            </a:r>
          </a:p>
          <a:p>
            <a:r>
              <a:rPr lang="id-ID" sz="2000" dirty="0" smtClean="0"/>
              <a:t>Unit Aritmatika</a:t>
            </a:r>
          </a:p>
          <a:p>
            <a:r>
              <a:rPr lang="id-ID" sz="2000" dirty="0" smtClean="0"/>
              <a:t>Prosesor SAP-1, SAP-2 dan SAP-3</a:t>
            </a:r>
          </a:p>
          <a:p>
            <a:r>
              <a:rPr lang="id-ID" sz="2000" dirty="0" smtClean="0"/>
              <a:t>Memori</a:t>
            </a:r>
          </a:p>
          <a:p>
            <a:r>
              <a:rPr lang="id-ID" sz="2000" dirty="0" smtClean="0"/>
              <a:t>Input Output</a:t>
            </a:r>
          </a:p>
          <a:p>
            <a:r>
              <a:rPr lang="id-ID" sz="2000" dirty="0" smtClean="0"/>
              <a:t>Prosesor Modern</a:t>
            </a:r>
          </a:p>
          <a:p>
            <a:r>
              <a:rPr lang="id-ID" sz="2000" dirty="0" smtClean="0"/>
              <a:t>Bahasa Assembly</a:t>
            </a:r>
          </a:p>
          <a:p>
            <a:r>
              <a:rPr lang="id-ID" sz="2000" dirty="0" smtClean="0"/>
              <a:t>Komputer berkinerja tinggi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14587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Stalling</a:t>
            </a:r>
            <a:r>
              <a:rPr lang="en-US" dirty="0"/>
              <a:t>, William. ( ). Computer Organization and Architecture 6th Edition. New York: McGraw-Hill.</a:t>
            </a:r>
          </a:p>
          <a:p>
            <a:r>
              <a:rPr lang="en-US" dirty="0" smtClean="0"/>
              <a:t>Englander</a:t>
            </a:r>
            <a:r>
              <a:rPr lang="en-US" dirty="0"/>
              <a:t>, Irv. (2003). The Architecture of Computer Hardware and Systems Software: An Information Technology Approach. New York: John  Wiley and Sons.</a:t>
            </a:r>
          </a:p>
          <a:p>
            <a:r>
              <a:rPr lang="en-US" dirty="0" err="1" smtClean="0"/>
              <a:t>Hamacher</a:t>
            </a:r>
            <a:r>
              <a:rPr lang="en-US" dirty="0"/>
              <a:t>, Carl. (2002). Computer Organization.  New York: </a:t>
            </a:r>
            <a:r>
              <a:rPr lang="en-US" dirty="0" err="1"/>
              <a:t>McGraww</a:t>
            </a:r>
            <a:r>
              <a:rPr lang="en-US" dirty="0"/>
              <a:t>-Hill</a:t>
            </a:r>
          </a:p>
          <a:p>
            <a:r>
              <a:rPr lang="id-ID" dirty="0" smtClean="0"/>
              <a:t>Organisasi dan Arsitektur Komputer, Maman Abdurrahman, Penerbit Informatika, Edisi revisi keempat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567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r>
              <a:rPr lang="id-ID" dirty="0"/>
              <a:t>					: 10%</a:t>
            </a:r>
          </a:p>
          <a:p>
            <a:r>
              <a:rPr lang="id-ID" dirty="0"/>
              <a:t>Keaktifan				: 10%</a:t>
            </a:r>
          </a:p>
          <a:p>
            <a:r>
              <a:rPr lang="id-ID" dirty="0"/>
              <a:t>Kuis					: 10%</a:t>
            </a:r>
          </a:p>
          <a:p>
            <a:r>
              <a:rPr lang="id-ID" dirty="0"/>
              <a:t>Ujian Tengah Semester	</a:t>
            </a:r>
            <a:r>
              <a:rPr lang="id-ID" dirty="0" smtClean="0"/>
              <a:t>	: </a:t>
            </a:r>
            <a:r>
              <a:rPr lang="id-ID" dirty="0"/>
              <a:t>30%</a:t>
            </a:r>
          </a:p>
          <a:p>
            <a:r>
              <a:rPr lang="id-ID" dirty="0"/>
              <a:t>Ujian Akhir Semester		: 40%</a:t>
            </a:r>
          </a:p>
        </p:txBody>
      </p:sp>
    </p:spTree>
    <p:extLst>
      <p:ext uri="{BB962C8B-B14F-4D97-AF65-F5344CB8AC3E}">
        <p14:creationId xmlns:p14="http://schemas.microsoft.com/office/powerpoint/2010/main" val="76695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Konversi Nilai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Nilai A	point 4	= 	 </a:t>
            </a:r>
            <a:r>
              <a:rPr lang="id-ID" dirty="0" smtClean="0"/>
              <a:t>&gt;80</a:t>
            </a:r>
            <a:endParaRPr lang="id-ID" dirty="0"/>
          </a:p>
          <a:p>
            <a:r>
              <a:rPr lang="id-ID" dirty="0"/>
              <a:t>Nilai B+	point 3,5	= 	 </a:t>
            </a:r>
            <a:r>
              <a:rPr lang="id-ID" dirty="0" smtClean="0"/>
              <a:t>&gt; </a:t>
            </a:r>
            <a:r>
              <a:rPr lang="id-ID" dirty="0"/>
              <a:t>75 – 80</a:t>
            </a:r>
          </a:p>
          <a:p>
            <a:r>
              <a:rPr lang="id-ID" dirty="0"/>
              <a:t>Nilai B	point 3	= 	 &gt; </a:t>
            </a:r>
            <a:r>
              <a:rPr lang="id-ID" dirty="0" smtClean="0"/>
              <a:t>70 </a:t>
            </a:r>
            <a:r>
              <a:rPr lang="id-ID" dirty="0"/>
              <a:t>– 75</a:t>
            </a:r>
          </a:p>
          <a:p>
            <a:r>
              <a:rPr lang="id-ID" dirty="0"/>
              <a:t>Nilai C+	point 2,5	= 	 &gt;</a:t>
            </a:r>
            <a:r>
              <a:rPr lang="id-ID" dirty="0" smtClean="0"/>
              <a:t> </a:t>
            </a:r>
            <a:r>
              <a:rPr lang="id-ID" dirty="0"/>
              <a:t>65 – 70</a:t>
            </a:r>
          </a:p>
          <a:p>
            <a:r>
              <a:rPr lang="id-ID" dirty="0"/>
              <a:t>Nilai C	point 2	= 	 &gt;</a:t>
            </a:r>
            <a:r>
              <a:rPr lang="id-ID" dirty="0" smtClean="0"/>
              <a:t> </a:t>
            </a:r>
            <a:r>
              <a:rPr lang="id-ID" dirty="0"/>
              <a:t>60 – 65</a:t>
            </a:r>
          </a:p>
          <a:p>
            <a:r>
              <a:rPr lang="id-ID" dirty="0"/>
              <a:t>Nilai D	point 1	= 	 &gt;</a:t>
            </a:r>
            <a:r>
              <a:rPr lang="id-ID" dirty="0" smtClean="0"/>
              <a:t> </a:t>
            </a:r>
            <a:r>
              <a:rPr lang="id-ID" dirty="0"/>
              <a:t>50 – 60</a:t>
            </a:r>
          </a:p>
          <a:p>
            <a:r>
              <a:rPr lang="id-ID" dirty="0"/>
              <a:t>Nilai E	point 0 	=  	</a:t>
            </a:r>
            <a:r>
              <a:rPr lang="id-ID" dirty="0" smtClean="0"/>
              <a:t>&lt; </a:t>
            </a:r>
            <a:r>
              <a:rPr lang="id-ID" dirty="0"/>
              <a:t>50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624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DASAR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4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Konsep Abstraksi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bermacam</a:t>
            </a:r>
            <a:r>
              <a:rPr lang="en-US" dirty="0"/>
              <a:t> “</a:t>
            </a:r>
            <a:r>
              <a:rPr lang="en-US" dirty="0" err="1"/>
              <a:t>pengguna</a:t>
            </a:r>
            <a:r>
              <a:rPr lang="en-US" dirty="0"/>
              <a:t>”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kebutuhannya</a:t>
            </a:r>
            <a:r>
              <a:rPr lang="en-US" dirty="0"/>
              <a:t> (yang </a:t>
            </a:r>
            <a:r>
              <a:rPr lang="en-US" dirty="0" err="1"/>
              <a:t>berbeda-beda</a:t>
            </a:r>
            <a:r>
              <a:rPr lang="en-US" dirty="0"/>
              <a:t>):</a:t>
            </a:r>
          </a:p>
          <a:p>
            <a:r>
              <a:rPr lang="en-US" dirty="0"/>
              <a:t>end-user: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tugasnya</a:t>
            </a:r>
            <a:endParaRPr lang="en-US" dirty="0"/>
          </a:p>
          <a:p>
            <a:pPr lvl="1"/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tugasnya</a:t>
            </a:r>
            <a:endParaRPr lang="en-US" dirty="0"/>
          </a:p>
          <a:p>
            <a:r>
              <a:rPr lang="en-US" dirty="0" err="1"/>
              <a:t>pemrogram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development 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program </a:t>
            </a:r>
            <a:r>
              <a:rPr lang="en-US" dirty="0" err="1"/>
              <a:t>aplikasi</a:t>
            </a:r>
            <a:endParaRPr lang="en-US" dirty="0"/>
          </a:p>
          <a:p>
            <a:pPr lvl="1"/>
            <a:r>
              <a:rPr lang="en-US" dirty="0" err="1"/>
              <a:t>butuh</a:t>
            </a:r>
            <a:r>
              <a:rPr lang="en-US" dirty="0"/>
              <a:t> model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endParaRPr lang="en-US" dirty="0"/>
          </a:p>
          <a:p>
            <a:r>
              <a:rPr lang="en-US" dirty="0" err="1"/>
              <a:t>pemrogram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membuat</a:t>
            </a:r>
            <a:r>
              <a:rPr lang="en-US" dirty="0"/>
              <a:t> program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 err="1"/>
              <a:t>butuh</a:t>
            </a:r>
            <a:r>
              <a:rPr lang="en-US" dirty="0"/>
              <a:t> model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053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Tingkat Abstraksi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Application S/W</a:t>
            </a:r>
          </a:p>
          <a:p>
            <a:pPr lvl="1"/>
            <a:r>
              <a:rPr lang="en-US" sz="1800" i="1" dirty="0"/>
              <a:t>MS Word </a:t>
            </a:r>
            <a:r>
              <a:rPr lang="en-US" sz="1800" i="1" dirty="0">
                <a:sym typeface="Wingdings" pitchFamily="2" charset="2"/>
              </a:rPr>
              <a:t> computer as electronic type-writer</a:t>
            </a:r>
          </a:p>
          <a:p>
            <a:pPr lvl="1"/>
            <a:r>
              <a:rPr lang="en-US" sz="1800" i="1" dirty="0">
                <a:sym typeface="Wingdings" pitchFamily="2" charset="2"/>
              </a:rPr>
              <a:t>MS Excel  computer as electronic calculator</a:t>
            </a:r>
            <a:endParaRPr lang="en-US" sz="1800" i="1" dirty="0"/>
          </a:p>
          <a:p>
            <a:r>
              <a:rPr lang="en-US" i="1" dirty="0"/>
              <a:t>System S/W</a:t>
            </a:r>
          </a:p>
          <a:p>
            <a:pPr lvl="1"/>
            <a:r>
              <a:rPr lang="id-ID" sz="1800" i="1" dirty="0"/>
              <a:t>Compiler </a:t>
            </a:r>
            <a:r>
              <a:rPr lang="en-US" sz="1800" i="1" dirty="0">
                <a:sym typeface="Wingdings" pitchFamily="2" charset="2"/>
              </a:rPr>
              <a:t></a:t>
            </a:r>
            <a:r>
              <a:rPr lang="id-ID" sz="1800" i="1" dirty="0"/>
              <a:t> komputer sebagai penerjemah (sumber program dieksekusi)</a:t>
            </a:r>
          </a:p>
          <a:p>
            <a:pPr lvl="1"/>
            <a:r>
              <a:rPr lang="id-ID" sz="1800" i="1" dirty="0"/>
              <a:t>Sistem Operasi </a:t>
            </a:r>
            <a:r>
              <a:rPr lang="en-US" sz="1800" i="1" dirty="0">
                <a:sym typeface="Wingdings" pitchFamily="2" charset="2"/>
              </a:rPr>
              <a:t> </a:t>
            </a:r>
            <a:r>
              <a:rPr lang="id-ID" sz="1800" i="1" dirty="0"/>
              <a:t>komputer sebagai mesin yang menjalankan program, menyimpan file, mencetak file untuk konten printer, berkomunikasi dengan komputer lain</a:t>
            </a:r>
          </a:p>
          <a:p>
            <a:r>
              <a:rPr lang="en-US" i="1" dirty="0"/>
              <a:t>Instruction Set</a:t>
            </a:r>
          </a:p>
          <a:p>
            <a:pPr lvl="1"/>
            <a:r>
              <a:rPr lang="id-ID" sz="1700" i="1" dirty="0"/>
              <a:t>Apa dasar operasi dapat dilakukan</a:t>
            </a:r>
          </a:p>
          <a:p>
            <a:pPr lvl="1"/>
            <a:r>
              <a:rPr lang="id-ID" sz="1700" i="1" dirty="0"/>
              <a:t>Apa, dimana, dan bagaimana data dapat disimpan &amp; diambil di / dari memori</a:t>
            </a:r>
          </a:p>
          <a:p>
            <a:pPr lvl="1"/>
            <a:r>
              <a:rPr lang="id-ID" sz="1700" i="1" dirty="0"/>
              <a:t>Bagaimana data akan ditukar dengan dunia "luar"</a:t>
            </a:r>
          </a:p>
          <a:p>
            <a:r>
              <a:rPr lang="en-US" i="1" dirty="0"/>
              <a:t>Computer H/W</a:t>
            </a:r>
          </a:p>
          <a:p>
            <a:pPr lvl="1"/>
            <a:r>
              <a:rPr lang="en-US" sz="1800" i="1" dirty="0"/>
              <a:t>The 5 components: </a:t>
            </a:r>
            <a:r>
              <a:rPr lang="en-US" sz="1800" i="1" dirty="0" err="1"/>
              <a:t>Datapath</a:t>
            </a:r>
            <a:r>
              <a:rPr lang="en-US" sz="1800" i="1" dirty="0"/>
              <a:t>, Control, Memory, Input, Output</a:t>
            </a:r>
            <a:endParaRPr lang="id-ID" sz="1800" i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691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692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Arsitektur dan Organisasi Komputer</vt:lpstr>
      <vt:lpstr>Membahas Apa</vt:lpstr>
      <vt:lpstr>Materi</vt:lpstr>
      <vt:lpstr>Referensi</vt:lpstr>
      <vt:lpstr>Penilaian</vt:lpstr>
      <vt:lpstr>Konversi Nilai</vt:lpstr>
      <vt:lpstr>Materi DASAR</vt:lpstr>
      <vt:lpstr>Konsep Abstraksi</vt:lpstr>
      <vt:lpstr>Tingkat Abstraksi</vt:lpstr>
      <vt:lpstr>Komponen Komputer</vt:lpstr>
      <vt:lpstr>Tingkat Bahasa Pemrograman</vt:lpstr>
      <vt:lpstr>Lima Komponen utama komputer</vt:lpstr>
      <vt:lpstr>Processor</vt:lpstr>
      <vt:lpstr>Memory</vt:lpstr>
      <vt:lpstr>Input Output</vt:lpstr>
      <vt:lpstr>Interaksi antar komponen dalam komputer</vt:lpstr>
      <vt:lpstr>Skema Organisasi Komputer</vt:lpstr>
      <vt:lpstr>Soal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user7</cp:lastModifiedBy>
  <cp:revision>14</cp:revision>
  <dcterms:created xsi:type="dcterms:W3CDTF">2019-02-05T15:29:14Z</dcterms:created>
  <dcterms:modified xsi:type="dcterms:W3CDTF">2019-02-06T03:04:12Z</dcterms:modified>
</cp:coreProperties>
</file>