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2" r:id="rId1"/>
  </p:sldMasterIdLst>
  <p:notesMasterIdLst>
    <p:notesMasterId r:id="rId45"/>
  </p:notesMasterIdLst>
  <p:sldIdLst>
    <p:sldId id="257" r:id="rId2"/>
    <p:sldId id="259" r:id="rId3"/>
    <p:sldId id="296" r:id="rId4"/>
    <p:sldId id="297" r:id="rId5"/>
    <p:sldId id="298" r:id="rId6"/>
    <p:sldId id="299" r:id="rId7"/>
    <p:sldId id="303" r:id="rId8"/>
    <p:sldId id="302" r:id="rId9"/>
    <p:sldId id="300" r:id="rId10"/>
    <p:sldId id="301" r:id="rId11"/>
    <p:sldId id="258" r:id="rId12"/>
    <p:sldId id="304" r:id="rId13"/>
    <p:sldId id="270" r:id="rId14"/>
    <p:sldId id="271" r:id="rId15"/>
    <p:sldId id="272" r:id="rId16"/>
    <p:sldId id="316" r:id="rId17"/>
    <p:sldId id="273" r:id="rId18"/>
    <p:sldId id="274" r:id="rId19"/>
    <p:sldId id="275" r:id="rId20"/>
    <p:sldId id="277" r:id="rId21"/>
    <p:sldId id="278" r:id="rId22"/>
    <p:sldId id="279" r:id="rId23"/>
    <p:sldId id="280" r:id="rId24"/>
    <p:sldId id="305" r:id="rId25"/>
    <p:sldId id="307" r:id="rId26"/>
    <p:sldId id="306" r:id="rId27"/>
    <p:sldId id="317" r:id="rId28"/>
    <p:sldId id="308" r:id="rId29"/>
    <p:sldId id="282" r:id="rId30"/>
    <p:sldId id="283" r:id="rId31"/>
    <p:sldId id="309" r:id="rId32"/>
    <p:sldId id="310" r:id="rId33"/>
    <p:sldId id="284" r:id="rId34"/>
    <p:sldId id="285" r:id="rId35"/>
    <p:sldId id="318" r:id="rId36"/>
    <p:sldId id="286" r:id="rId37"/>
    <p:sldId id="287" r:id="rId38"/>
    <p:sldId id="288" r:id="rId39"/>
    <p:sldId id="289" r:id="rId40"/>
    <p:sldId id="290" r:id="rId41"/>
    <p:sldId id="291" r:id="rId42"/>
    <p:sldId id="292" r:id="rId43"/>
    <p:sldId id="315" r:id="rId4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6699"/>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72" autoAdjust="0"/>
    <p:restoredTop sz="94660"/>
  </p:normalViewPr>
  <p:slideViewPr>
    <p:cSldViewPr>
      <p:cViewPr>
        <p:scale>
          <a:sx n="66" d="100"/>
          <a:sy n="66" d="100"/>
        </p:scale>
        <p:origin x="-1614" y="-1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2150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512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50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2150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4B8AEDD-5ED1-44B7-BCFB-F4C41334BF12}" type="slidenum">
              <a:rPr lang="en-US"/>
              <a:pPr>
                <a:defRPr/>
              </a:pPr>
              <a:t>‹#›</a:t>
            </a:fld>
            <a:endParaRPr lang="en-US"/>
          </a:p>
        </p:txBody>
      </p:sp>
    </p:spTree>
    <p:extLst>
      <p:ext uri="{BB962C8B-B14F-4D97-AF65-F5344CB8AC3E}">
        <p14:creationId xmlns:p14="http://schemas.microsoft.com/office/powerpoint/2010/main" val="17410326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Rot="1" noChangeArrowheads="1" noTextEdit="1"/>
          </p:cNvSpPr>
          <p:nvPr>
            <p:ph type="sldImg"/>
          </p:nvPr>
        </p:nvSpPr>
        <p:spPr>
          <a:ln/>
        </p:spPr>
      </p:sp>
      <p:sp>
        <p:nvSpPr>
          <p:cNvPr id="655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Rot="1" noChangeArrowheads="1" noTextEdit="1"/>
          </p:cNvSpPr>
          <p:nvPr>
            <p:ph type="sldImg"/>
          </p:nvPr>
        </p:nvSpPr>
        <p:spPr>
          <a:ln/>
        </p:spPr>
      </p:sp>
      <p:sp>
        <p:nvSpPr>
          <p:cNvPr id="747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Rot="1" noChangeArrowheads="1" noTextEdit="1"/>
          </p:cNvSpPr>
          <p:nvPr>
            <p:ph type="sldImg"/>
          </p:nvPr>
        </p:nvSpPr>
        <p:spPr>
          <a:ln/>
        </p:spPr>
      </p:sp>
      <p:sp>
        <p:nvSpPr>
          <p:cNvPr id="757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Ro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Rot="1" noChangeArrowheads="1" noTextEdit="1"/>
          </p:cNvSpPr>
          <p:nvPr>
            <p:ph type="sldImg"/>
          </p:nvPr>
        </p:nvSpPr>
        <p:spPr>
          <a:ln/>
        </p:spPr>
      </p:sp>
      <p:sp>
        <p:nvSpPr>
          <p:cNvPr id="778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Rot="1" noChangeArrowheads="1" noTextEdit="1"/>
          </p:cNvSpPr>
          <p:nvPr>
            <p:ph type="sldImg"/>
          </p:nvPr>
        </p:nvSpPr>
        <p:spPr>
          <a:ln/>
        </p:spPr>
      </p:sp>
      <p:sp>
        <p:nvSpPr>
          <p:cNvPr id="788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Rot="1" noChangeArrowheads="1" noTextEdit="1"/>
          </p:cNvSpPr>
          <p:nvPr>
            <p:ph type="sldImg"/>
          </p:nvPr>
        </p:nvSpPr>
        <p:spPr>
          <a:ln/>
        </p:spPr>
      </p:sp>
      <p:sp>
        <p:nvSpPr>
          <p:cNvPr id="798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Rot="1" noChangeArrowheads="1" noTextEdit="1"/>
          </p:cNvSpPr>
          <p:nvPr>
            <p:ph type="sldImg"/>
          </p:nvPr>
        </p:nvSpPr>
        <p:spPr>
          <a:ln/>
        </p:spPr>
      </p:sp>
      <p:sp>
        <p:nvSpPr>
          <p:cNvPr id="808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Rot="1" noChangeArrowheads="1" noTextEdit="1"/>
          </p:cNvSpPr>
          <p:nvPr>
            <p:ph type="sldImg"/>
          </p:nvPr>
        </p:nvSpPr>
        <p:spPr>
          <a:ln/>
        </p:spPr>
      </p:sp>
      <p:sp>
        <p:nvSpPr>
          <p:cNvPr id="819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Rot="1" noChangeArrowheads="1" noTextEdit="1"/>
          </p:cNvSpPr>
          <p:nvPr>
            <p:ph type="sldImg"/>
          </p:nvPr>
        </p:nvSpPr>
        <p:spPr>
          <a:ln/>
        </p:spPr>
      </p:sp>
      <p:sp>
        <p:nvSpPr>
          <p:cNvPr id="829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Rot="1" noChangeArrowheads="1" noTextEdit="1"/>
          </p:cNvSpPr>
          <p:nvPr>
            <p:ph type="sldImg"/>
          </p:nvPr>
        </p:nvSpPr>
        <p:spPr>
          <a:ln/>
        </p:spPr>
      </p:sp>
      <p:sp>
        <p:nvSpPr>
          <p:cNvPr id="839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Rot="1" noChangeArrowheads="1" noTextEdit="1"/>
          </p:cNvSpPr>
          <p:nvPr>
            <p:ph type="sldImg"/>
          </p:nvPr>
        </p:nvSpPr>
        <p:spPr>
          <a:ln/>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Rot="1" noChangeArrowheads="1" noTextEdit="1"/>
          </p:cNvSpPr>
          <p:nvPr>
            <p:ph type="sldImg"/>
          </p:nvPr>
        </p:nvSpPr>
        <p:spPr>
          <a:ln/>
        </p:spPr>
      </p:sp>
      <p:sp>
        <p:nvSpPr>
          <p:cNvPr id="849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Rot="1" noChangeArrowheads="1" noTextEdit="1"/>
          </p:cNvSpPr>
          <p:nvPr>
            <p:ph type="sldImg"/>
          </p:nvPr>
        </p:nvSpPr>
        <p:spPr>
          <a:ln/>
        </p:spPr>
      </p:sp>
      <p:sp>
        <p:nvSpPr>
          <p:cNvPr id="860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Rot="1" noChangeArrowheads="1" noTextEdit="1"/>
          </p:cNvSpPr>
          <p:nvPr>
            <p:ph type="sldImg"/>
          </p:nvPr>
        </p:nvSpPr>
        <p:spPr>
          <a:ln/>
        </p:spPr>
      </p:sp>
      <p:sp>
        <p:nvSpPr>
          <p:cNvPr id="870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Rot="1" noChangeArrowheads="1" noTextEdit="1"/>
          </p:cNvSpPr>
          <p:nvPr>
            <p:ph type="sldImg"/>
          </p:nvPr>
        </p:nvSpPr>
        <p:spPr>
          <a:ln/>
        </p:spPr>
      </p:sp>
      <p:sp>
        <p:nvSpPr>
          <p:cNvPr id="880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Rot="1" noChangeArrowheads="1" noTextEdit="1"/>
          </p:cNvSpPr>
          <p:nvPr>
            <p:ph type="sldImg"/>
          </p:nvPr>
        </p:nvSpPr>
        <p:spPr>
          <a:ln/>
        </p:spPr>
      </p:sp>
      <p:sp>
        <p:nvSpPr>
          <p:cNvPr id="890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Rot="1" noChangeArrowheads="1" noTextEdit="1"/>
          </p:cNvSpPr>
          <p:nvPr>
            <p:ph type="sldImg"/>
          </p:nvPr>
        </p:nvSpPr>
        <p:spPr>
          <a:ln/>
        </p:spPr>
      </p:sp>
      <p:sp>
        <p:nvSpPr>
          <p:cNvPr id="901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Rot="1" noChangeArrowheads="1" noTextEdit="1"/>
          </p:cNvSpPr>
          <p:nvPr>
            <p:ph type="sldImg"/>
          </p:nvPr>
        </p:nvSpPr>
        <p:spPr>
          <a:ln/>
        </p:spPr>
      </p:sp>
      <p:sp>
        <p:nvSpPr>
          <p:cNvPr id="911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Rot="1" noChangeArrowheads="1" noTextEdit="1"/>
          </p:cNvSpPr>
          <p:nvPr>
            <p:ph type="sldImg"/>
          </p:nvPr>
        </p:nvSpPr>
        <p:spPr>
          <a:ln/>
        </p:spPr>
      </p:sp>
      <p:sp>
        <p:nvSpPr>
          <p:cNvPr id="921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Rot="1" noChangeArrowheads="1" noTextEdit="1"/>
          </p:cNvSpPr>
          <p:nvPr>
            <p:ph type="sldImg"/>
          </p:nvPr>
        </p:nvSpPr>
        <p:spPr>
          <a:ln/>
        </p:spPr>
      </p:sp>
      <p:sp>
        <p:nvSpPr>
          <p:cNvPr id="931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Rot="1" noChangeArrowheads="1" noTextEdit="1"/>
          </p:cNvSpPr>
          <p:nvPr>
            <p:ph type="sldImg"/>
          </p:nvPr>
        </p:nvSpPr>
        <p:spPr>
          <a:ln/>
        </p:spPr>
      </p:sp>
      <p:sp>
        <p:nvSpPr>
          <p:cNvPr id="942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Ro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Rot="1" noChangeArrowheads="1" noTextEdit="1"/>
          </p:cNvSpPr>
          <p:nvPr>
            <p:ph type="sldImg"/>
          </p:nvPr>
        </p:nvSpPr>
        <p:spPr>
          <a:ln/>
        </p:spPr>
      </p:sp>
      <p:sp>
        <p:nvSpPr>
          <p:cNvPr id="952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Rot="1" noChangeArrowheads="1" noTextEdit="1"/>
          </p:cNvSpPr>
          <p:nvPr>
            <p:ph type="sldImg"/>
          </p:nvPr>
        </p:nvSpPr>
        <p:spPr>
          <a:ln/>
        </p:spPr>
      </p:sp>
      <p:sp>
        <p:nvSpPr>
          <p:cNvPr id="962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Rot="1" noChangeArrowheads="1" noTextEdit="1"/>
          </p:cNvSpPr>
          <p:nvPr>
            <p:ph type="sldImg"/>
          </p:nvPr>
        </p:nvSpPr>
        <p:spPr>
          <a:ln/>
        </p:spPr>
      </p:sp>
      <p:sp>
        <p:nvSpPr>
          <p:cNvPr id="972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Rot="1" noChangeArrowheads="1" noTextEdit="1"/>
          </p:cNvSpPr>
          <p:nvPr>
            <p:ph type="sldImg"/>
          </p:nvPr>
        </p:nvSpPr>
        <p:spPr>
          <a:ln/>
        </p:spPr>
      </p:sp>
      <p:sp>
        <p:nvSpPr>
          <p:cNvPr id="983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Rot="1" noChangeArrowheads="1" noTextEdit="1"/>
          </p:cNvSpPr>
          <p:nvPr>
            <p:ph type="sldImg"/>
          </p:nvPr>
        </p:nvSpPr>
        <p:spPr>
          <a:ln/>
        </p:spPr>
      </p:sp>
      <p:sp>
        <p:nvSpPr>
          <p:cNvPr id="993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Rot="1" noChangeArrowheads="1" noTextEdit="1"/>
          </p:cNvSpPr>
          <p:nvPr>
            <p:ph type="sldImg"/>
          </p:nvPr>
        </p:nvSpPr>
        <p:spPr>
          <a:ln/>
        </p:spPr>
      </p:sp>
      <p:sp>
        <p:nvSpPr>
          <p:cNvPr id="1003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Rot="1" noChangeArrowheads="1" noTextEdit="1"/>
          </p:cNvSpPr>
          <p:nvPr>
            <p:ph type="sldImg"/>
          </p:nvPr>
        </p:nvSpPr>
        <p:spPr>
          <a:ln/>
        </p:spPr>
      </p:sp>
      <p:sp>
        <p:nvSpPr>
          <p:cNvPr id="1013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Rot="1" noChangeArrowheads="1" noTextEdit="1"/>
          </p:cNvSpPr>
          <p:nvPr>
            <p:ph type="sldImg"/>
          </p:nvPr>
        </p:nvSpPr>
        <p:spPr>
          <a:ln/>
        </p:spPr>
      </p:sp>
      <p:sp>
        <p:nvSpPr>
          <p:cNvPr id="1024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Rot="1" noChangeArrowheads="1" noTextEdit="1"/>
          </p:cNvSpPr>
          <p:nvPr>
            <p:ph type="sldImg"/>
          </p:nvPr>
        </p:nvSpPr>
        <p:spPr>
          <a:ln/>
        </p:spPr>
      </p:sp>
      <p:sp>
        <p:nvSpPr>
          <p:cNvPr id="1034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Rot="1" noChangeArrowheads="1" noTextEdit="1"/>
          </p:cNvSpPr>
          <p:nvPr>
            <p:ph type="sldImg"/>
          </p:nvPr>
        </p:nvSpPr>
        <p:spPr>
          <a:ln/>
        </p:spPr>
      </p:sp>
      <p:sp>
        <p:nvSpPr>
          <p:cNvPr id="1044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Ro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Rot="1" noChangeArrowheads="1" noTextEdit="1"/>
          </p:cNvSpPr>
          <p:nvPr>
            <p:ph type="sldImg"/>
          </p:nvPr>
        </p:nvSpPr>
        <p:spPr>
          <a:ln/>
        </p:spPr>
      </p:sp>
      <p:sp>
        <p:nvSpPr>
          <p:cNvPr id="1054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Rot="1" noChangeArrowheads="1" noTextEdit="1"/>
          </p:cNvSpPr>
          <p:nvPr>
            <p:ph type="sldImg"/>
          </p:nvPr>
        </p:nvSpPr>
        <p:spPr>
          <a:ln/>
        </p:spPr>
      </p:sp>
      <p:sp>
        <p:nvSpPr>
          <p:cNvPr id="1064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Rot="1" noChangeArrowheads="1" noTextEdit="1"/>
          </p:cNvSpPr>
          <p:nvPr>
            <p:ph type="sldImg"/>
          </p:nvPr>
        </p:nvSpPr>
        <p:spPr>
          <a:ln/>
        </p:spPr>
      </p:sp>
      <p:sp>
        <p:nvSpPr>
          <p:cNvPr id="1075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Rot="1" noChangeArrowheads="1" noTextEdit="1"/>
          </p:cNvSpPr>
          <p:nvPr>
            <p:ph type="sldImg"/>
          </p:nvPr>
        </p:nvSpPr>
        <p:spPr>
          <a:ln/>
        </p:spPr>
      </p:sp>
      <p:sp>
        <p:nvSpPr>
          <p:cNvPr id="1095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Rot="1" noChangeArrowheads="1" noTextEdit="1"/>
          </p:cNvSpPr>
          <p:nvPr>
            <p:ph type="sldImg"/>
          </p:nvPr>
        </p:nvSpPr>
        <p:spPr>
          <a:ln/>
        </p:spPr>
      </p:sp>
      <p:sp>
        <p:nvSpPr>
          <p:cNvPr id="696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Ro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Rot="1" noChangeArrowheads="1" noTextEdit="1"/>
          </p:cNvSpPr>
          <p:nvPr>
            <p:ph type="sldImg"/>
          </p:nvPr>
        </p:nvSpPr>
        <p:spPr>
          <a:ln/>
        </p:spPr>
      </p:sp>
      <p:sp>
        <p:nvSpPr>
          <p:cNvPr id="716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Ro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Rot="1" noChangeArrowheads="1" noTextEdit="1"/>
          </p:cNvSpPr>
          <p:nvPr>
            <p:ph type="sldImg"/>
          </p:nvPr>
        </p:nvSpPr>
        <p:spPr>
          <a:ln/>
        </p:spPr>
      </p:sp>
      <p:sp>
        <p:nvSpPr>
          <p:cNvPr id="737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16738" name="Group 2"/>
          <p:cNvGrpSpPr>
            <a:grpSpLocks/>
          </p:cNvGrpSpPr>
          <p:nvPr/>
        </p:nvGrpSpPr>
        <p:grpSpPr bwMode="auto">
          <a:xfrm>
            <a:off x="-3222625" y="304800"/>
            <a:ext cx="11909425" cy="4724400"/>
            <a:chOff x="-2030" y="192"/>
            <a:chExt cx="7502" cy="2976"/>
          </a:xfrm>
        </p:grpSpPr>
        <p:sp>
          <p:nvSpPr>
            <p:cNvPr id="116739" name="Line 3"/>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6740"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2083 -32000"/>
                <a:gd name="T13" fmla="*/ T12 w 64000"/>
                <a:gd name="T14" fmla="+- 0 -29632 -32000"/>
                <a:gd name="T15" fmla="*/ -29632 h 64000"/>
                <a:gd name="T16" fmla="+- 0 32000 -32000"/>
                <a:gd name="T17" fmla="*/ T16 w 64000"/>
                <a:gd name="T18" fmla="+- 0 0 -32000"/>
                <a:gd name="T19" fmla="*/ 0 h 64000"/>
                <a:gd name="T20" fmla="+- 0 12083 -32000"/>
                <a:gd name="T21" fmla="*/ T20 w 64000"/>
                <a:gd name="T22" fmla="+- 0 29631 -32000"/>
                <a:gd name="T23" fmla="*/ 29631 h 64000"/>
                <a:gd name="T24" fmla="+- 0 12083 -32000"/>
                <a:gd name="T25" fmla="*/ T24 w 64000"/>
                <a:gd name="T26" fmla="+- 0 29631 -32000"/>
                <a:gd name="T27" fmla="*/ 29631 h 64000"/>
                <a:gd name="T28" fmla="+- 0 12082 -32000"/>
                <a:gd name="T29" fmla="*/ T28 w 64000"/>
                <a:gd name="T30" fmla="+- 0 29631 -32000"/>
                <a:gd name="T31" fmla="*/ 29631 h 64000"/>
                <a:gd name="T32" fmla="+- 0 12083 -32000"/>
                <a:gd name="T33" fmla="*/ T32 w 64000"/>
                <a:gd name="T34" fmla="+- 0 29632 -32000"/>
                <a:gd name="T35" fmla="*/ 29632 h 64000"/>
                <a:gd name="T36" fmla="+- 0 12083 -32000"/>
                <a:gd name="T37" fmla="*/ T36 w 64000"/>
                <a:gd name="T38" fmla="+- 0 -29632 -32000"/>
                <a:gd name="T39" fmla="*/ -29632 h 64000"/>
                <a:gd name="T40" fmla="+- 0 12082 -32000"/>
                <a:gd name="T41" fmla="*/ T40 w 64000"/>
                <a:gd name="T42" fmla="+- 0 -29632 -32000"/>
                <a:gd name="T43" fmla="*/ -29632 h 64000"/>
                <a:gd name="T44" fmla="+- 0 12083 -32000"/>
                <a:gd name="T45" fmla="*/ T44 w 64000"/>
                <a:gd name="T46" fmla="+- 0 -29632 -32000"/>
                <a:gd name="T47" fmla="*/ -29632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2400">
                <a:latin typeface="Times New Roman" pitchFamily="18" charset="0"/>
              </a:endParaRPr>
            </a:p>
          </p:txBody>
        </p:sp>
        <p:sp>
          <p:nvSpPr>
            <p:cNvPr id="116741"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8994 -32000"/>
                <a:gd name="T13" fmla="*/ T12 w 64000"/>
                <a:gd name="T14" fmla="+- 0 -25754 -32000"/>
                <a:gd name="T15" fmla="*/ -25754 h 64000"/>
                <a:gd name="T16" fmla="+- 0 32000 -32000"/>
                <a:gd name="T17" fmla="*/ T16 w 64000"/>
                <a:gd name="T18" fmla="+- 0 0 -32000"/>
                <a:gd name="T19" fmla="*/ 0 h 64000"/>
                <a:gd name="T20" fmla="+- 0 18994 -32000"/>
                <a:gd name="T21" fmla="*/ T20 w 64000"/>
                <a:gd name="T22" fmla="+- 0 25753 -32000"/>
                <a:gd name="T23" fmla="*/ 25753 h 64000"/>
                <a:gd name="T24" fmla="+- 0 18994 -32000"/>
                <a:gd name="T25" fmla="*/ T24 w 64000"/>
                <a:gd name="T26" fmla="+- 0 25753 -32000"/>
                <a:gd name="T27" fmla="*/ 25753 h 64000"/>
                <a:gd name="T28" fmla="+- 0 18993 -32000"/>
                <a:gd name="T29" fmla="*/ T28 w 64000"/>
                <a:gd name="T30" fmla="+- 0 25753 -32000"/>
                <a:gd name="T31" fmla="*/ 25753 h 64000"/>
                <a:gd name="T32" fmla="+- 0 18994 -32000"/>
                <a:gd name="T33" fmla="*/ T32 w 64000"/>
                <a:gd name="T34" fmla="+- 0 25754 -32000"/>
                <a:gd name="T35" fmla="*/ 25754 h 64000"/>
                <a:gd name="T36" fmla="+- 0 18994 -32000"/>
                <a:gd name="T37" fmla="*/ T36 w 64000"/>
                <a:gd name="T38" fmla="+- 0 -25754 -32000"/>
                <a:gd name="T39" fmla="*/ -25754 h 64000"/>
                <a:gd name="T40" fmla="+- 0 18993 -32000"/>
                <a:gd name="T41" fmla="*/ T40 w 64000"/>
                <a:gd name="T42" fmla="+- 0 -25754 -32000"/>
                <a:gd name="T43" fmla="*/ -25754 h 64000"/>
                <a:gd name="T44" fmla="+- 0 18994 -32000"/>
                <a:gd name="T45" fmla="*/ T44 w 64000"/>
                <a:gd name="T46" fmla="+- 0 -25754 -32000"/>
                <a:gd name="T47" fmla="*/ -25754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grpSp>
      <p:sp>
        <p:nvSpPr>
          <p:cNvPr id="116742" name="Rectangle 6"/>
          <p:cNvSpPr>
            <a:spLocks noGrp="1" noChangeArrowheads="1"/>
          </p:cNvSpPr>
          <p:nvPr>
            <p:ph type="ctrTitle"/>
          </p:nvPr>
        </p:nvSpPr>
        <p:spPr>
          <a:xfrm>
            <a:off x="1443038" y="985838"/>
            <a:ext cx="7239000" cy="1444625"/>
          </a:xfrm>
        </p:spPr>
        <p:txBody>
          <a:bodyPr/>
          <a:lstStyle>
            <a:lvl1pPr>
              <a:defRPr sz="4000"/>
            </a:lvl1pPr>
          </a:lstStyle>
          <a:p>
            <a:pPr lvl="0"/>
            <a:r>
              <a:rPr lang="en-US" noProof="0" smtClean="0"/>
              <a:t>Click to edit Master title style</a:t>
            </a:r>
          </a:p>
        </p:txBody>
      </p:sp>
      <p:sp>
        <p:nvSpPr>
          <p:cNvPr id="116743"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pPr lvl="0"/>
            <a:r>
              <a:rPr lang="en-US" noProof="0" smtClean="0"/>
              <a:t>Click to edit Master subtitle style</a:t>
            </a:r>
          </a:p>
        </p:txBody>
      </p:sp>
      <p:sp>
        <p:nvSpPr>
          <p:cNvPr id="116744" name="Rectangle 8"/>
          <p:cNvSpPr>
            <a:spLocks noGrp="1" noChangeArrowheads="1"/>
          </p:cNvSpPr>
          <p:nvPr>
            <p:ph type="dt" sz="half" idx="2"/>
          </p:nvPr>
        </p:nvSpPr>
        <p:spPr/>
        <p:txBody>
          <a:bodyPr/>
          <a:lstStyle>
            <a:lvl1pPr>
              <a:defRPr/>
            </a:lvl1pPr>
          </a:lstStyle>
          <a:p>
            <a:fld id="{B1E1A988-28B7-401B-A8E5-6E3678B918A6}" type="datetimeFigureOut">
              <a:rPr lang="en-US"/>
              <a:pPr/>
              <a:t>4/25/2017</a:t>
            </a:fld>
            <a:endParaRPr lang="en-US"/>
          </a:p>
        </p:txBody>
      </p:sp>
      <p:sp>
        <p:nvSpPr>
          <p:cNvPr id="116745" name="Rectangle 9"/>
          <p:cNvSpPr>
            <a:spLocks noGrp="1" noChangeArrowheads="1"/>
          </p:cNvSpPr>
          <p:nvPr>
            <p:ph type="ftr" sz="quarter" idx="3"/>
          </p:nvPr>
        </p:nvSpPr>
        <p:spPr/>
        <p:txBody>
          <a:bodyPr/>
          <a:lstStyle>
            <a:lvl1pPr>
              <a:defRPr/>
            </a:lvl1pPr>
          </a:lstStyle>
          <a:p>
            <a:endParaRPr lang="en-US"/>
          </a:p>
        </p:txBody>
      </p:sp>
      <p:sp>
        <p:nvSpPr>
          <p:cNvPr id="116746" name="Rectangle 10"/>
          <p:cNvSpPr>
            <a:spLocks noGrp="1" noChangeArrowheads="1"/>
          </p:cNvSpPr>
          <p:nvPr>
            <p:ph type="sldNum" sz="quarter" idx="4"/>
          </p:nvPr>
        </p:nvSpPr>
        <p:spPr/>
        <p:txBody>
          <a:bodyPr/>
          <a:lstStyle>
            <a:lvl1pPr>
              <a:defRPr/>
            </a:lvl1pPr>
          </a:lstStyle>
          <a:p>
            <a:fld id="{55D24AFF-0D15-428A-9A61-2E182F1C09D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24BE0D5-699B-40DE-8363-D6B32828F9A3}" type="datetimeFigureOut">
              <a:rPr lang="en-US"/>
              <a:pPr/>
              <a:t>4/25/2017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BD32B8-2E9A-4BE8-9F4C-8F57BB274CB7}" type="slidenum">
              <a:rPr lang="en-US"/>
              <a:pPr/>
              <a:t>‹#›</a:t>
            </a:fld>
            <a:endParaRPr lang="en-US"/>
          </a:p>
        </p:txBody>
      </p:sp>
    </p:spTree>
    <p:extLst>
      <p:ext uri="{BB962C8B-B14F-4D97-AF65-F5344CB8AC3E}">
        <p14:creationId xmlns:p14="http://schemas.microsoft.com/office/powerpoint/2010/main" val="3753971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BA9E796-7EBA-47DB-B7EB-46E87451F2D2}" type="datetimeFigureOut">
              <a:rPr lang="en-US"/>
              <a:pPr/>
              <a:t>4/25/2017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39FDA69-E8B4-4006-91F9-E1D4649D40B4}" type="slidenum">
              <a:rPr lang="en-US"/>
              <a:pPr/>
              <a:t>‹#›</a:t>
            </a:fld>
            <a:endParaRPr lang="en-US"/>
          </a:p>
        </p:txBody>
      </p:sp>
    </p:spTree>
    <p:extLst>
      <p:ext uri="{BB962C8B-B14F-4D97-AF65-F5344CB8AC3E}">
        <p14:creationId xmlns:p14="http://schemas.microsoft.com/office/powerpoint/2010/main" val="2386549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9442BFE-7C8F-4508-9913-6D675B5FB2BE}" type="datetimeFigureOut">
              <a:rPr lang="en-US"/>
              <a:pPr/>
              <a:t>4/25/2017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81D6AEF-D95F-4803-8E5A-C320C2CD9801}" type="slidenum">
              <a:rPr lang="en-US"/>
              <a:pPr/>
              <a:t>‹#›</a:t>
            </a:fld>
            <a:endParaRPr lang="en-US"/>
          </a:p>
        </p:txBody>
      </p:sp>
    </p:spTree>
    <p:extLst>
      <p:ext uri="{BB962C8B-B14F-4D97-AF65-F5344CB8AC3E}">
        <p14:creationId xmlns:p14="http://schemas.microsoft.com/office/powerpoint/2010/main" val="3242744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FC703F8-55B5-4139-853E-8F83CA56E890}" type="datetimeFigureOut">
              <a:rPr lang="en-US"/>
              <a:pPr/>
              <a:t>4/25/2017</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72452AE-0677-4820-90EE-8DC83D6F1AD9}" type="slidenum">
              <a:rPr lang="en-US"/>
              <a:pPr/>
              <a:t>‹#›</a:t>
            </a:fld>
            <a:endParaRPr lang="en-US"/>
          </a:p>
        </p:txBody>
      </p:sp>
    </p:spTree>
    <p:extLst>
      <p:ext uri="{BB962C8B-B14F-4D97-AF65-F5344CB8AC3E}">
        <p14:creationId xmlns:p14="http://schemas.microsoft.com/office/powerpoint/2010/main" val="90426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38E89846-1FDB-4623-B7B0-E3F1900430CC}" type="datetimeFigureOut">
              <a:rPr lang="en-US"/>
              <a:pPr/>
              <a:t>4/25/2017</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BA58667-F1E7-499B-8709-28FCE2932BE2}" type="slidenum">
              <a:rPr lang="en-US"/>
              <a:pPr/>
              <a:t>‹#›</a:t>
            </a:fld>
            <a:endParaRPr lang="en-US"/>
          </a:p>
        </p:txBody>
      </p:sp>
    </p:spTree>
    <p:extLst>
      <p:ext uri="{BB962C8B-B14F-4D97-AF65-F5344CB8AC3E}">
        <p14:creationId xmlns:p14="http://schemas.microsoft.com/office/powerpoint/2010/main" val="1810405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E043A505-D72A-4D52-8F1E-917D4473C204}" type="datetimeFigureOut">
              <a:rPr lang="en-US"/>
              <a:pPr/>
              <a:t>4/25/2017</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52F6094-4351-48D3-8605-74F6F77B6CD9}" type="slidenum">
              <a:rPr lang="en-US"/>
              <a:pPr/>
              <a:t>‹#›</a:t>
            </a:fld>
            <a:endParaRPr lang="en-US"/>
          </a:p>
        </p:txBody>
      </p:sp>
    </p:spTree>
    <p:extLst>
      <p:ext uri="{BB962C8B-B14F-4D97-AF65-F5344CB8AC3E}">
        <p14:creationId xmlns:p14="http://schemas.microsoft.com/office/powerpoint/2010/main" val="473058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F47594BC-3562-4648-9E02-2F61C7E6625B}" type="datetimeFigureOut">
              <a:rPr lang="en-US"/>
              <a:pPr/>
              <a:t>4/25/2017</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8D751BA-EF42-4507-81BC-418708C325BC}" type="slidenum">
              <a:rPr lang="en-US"/>
              <a:pPr/>
              <a:t>‹#›</a:t>
            </a:fld>
            <a:endParaRPr lang="en-US"/>
          </a:p>
        </p:txBody>
      </p:sp>
    </p:spTree>
    <p:extLst>
      <p:ext uri="{BB962C8B-B14F-4D97-AF65-F5344CB8AC3E}">
        <p14:creationId xmlns:p14="http://schemas.microsoft.com/office/powerpoint/2010/main" val="3641492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47DCA8E1-C4A3-4B39-9DB4-92336930709A}" type="datetimeFigureOut">
              <a:rPr lang="en-US"/>
              <a:pPr/>
              <a:t>4/25/2017</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F1B916B-487E-462B-9976-559F726DCB20}" type="slidenum">
              <a:rPr lang="en-US"/>
              <a:pPr/>
              <a:t>‹#›</a:t>
            </a:fld>
            <a:endParaRPr lang="en-US"/>
          </a:p>
        </p:txBody>
      </p:sp>
    </p:spTree>
    <p:extLst>
      <p:ext uri="{BB962C8B-B14F-4D97-AF65-F5344CB8AC3E}">
        <p14:creationId xmlns:p14="http://schemas.microsoft.com/office/powerpoint/2010/main" val="2321784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AC5A218F-9A92-4042-9F83-050EB5B2BDFF}" type="datetimeFigureOut">
              <a:rPr lang="en-US"/>
              <a:pPr/>
              <a:t>4/25/2017</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A052DB9-4B67-42DB-A4E5-42EE64F02597}" type="slidenum">
              <a:rPr lang="en-US"/>
              <a:pPr/>
              <a:t>‹#›</a:t>
            </a:fld>
            <a:endParaRPr lang="en-US"/>
          </a:p>
        </p:txBody>
      </p:sp>
    </p:spTree>
    <p:extLst>
      <p:ext uri="{BB962C8B-B14F-4D97-AF65-F5344CB8AC3E}">
        <p14:creationId xmlns:p14="http://schemas.microsoft.com/office/powerpoint/2010/main" val="4060599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84AA2627-3B0B-4EE5-9A67-E47CA48C305C}" type="datetimeFigureOut">
              <a:rPr lang="en-US"/>
              <a:pPr/>
              <a:t>4/25/2017</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1197F0-9B8B-48A3-A452-EDB3A87F96A8}" type="slidenum">
              <a:rPr lang="en-US"/>
              <a:pPr/>
              <a:t>‹#›</a:t>
            </a:fld>
            <a:endParaRPr lang="en-US"/>
          </a:p>
        </p:txBody>
      </p:sp>
    </p:spTree>
    <p:extLst>
      <p:ext uri="{BB962C8B-B14F-4D97-AF65-F5344CB8AC3E}">
        <p14:creationId xmlns:p14="http://schemas.microsoft.com/office/powerpoint/2010/main" val="1940941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5714" name="Group 2"/>
          <p:cNvGrpSpPr>
            <a:grpSpLocks/>
          </p:cNvGrpSpPr>
          <p:nvPr/>
        </p:nvGrpSpPr>
        <p:grpSpPr bwMode="auto">
          <a:xfrm>
            <a:off x="-3238500" y="0"/>
            <a:ext cx="11925300" cy="3810000"/>
            <a:chOff x="-2040" y="0"/>
            <a:chExt cx="7512" cy="2400"/>
          </a:xfrm>
        </p:grpSpPr>
        <p:sp>
          <p:nvSpPr>
            <p:cNvPr id="115715"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8296 -32000"/>
                <a:gd name="T13" fmla="*/ T12 w 64000"/>
                <a:gd name="T14" fmla="+- 0 -26254 -32000"/>
                <a:gd name="T15" fmla="*/ -26254 h 64000"/>
                <a:gd name="T16" fmla="+- 0 32000 -32000"/>
                <a:gd name="T17" fmla="*/ T16 w 64000"/>
                <a:gd name="T18" fmla="+- 0 0 -32000"/>
                <a:gd name="T19" fmla="*/ 0 h 64000"/>
                <a:gd name="T20" fmla="+- 0 18296 -32000"/>
                <a:gd name="T21" fmla="*/ T20 w 64000"/>
                <a:gd name="T22" fmla="+- 0 26253 -32000"/>
                <a:gd name="T23" fmla="*/ 26253 h 64000"/>
                <a:gd name="T24" fmla="+- 0 18296 -32000"/>
                <a:gd name="T25" fmla="*/ T24 w 64000"/>
                <a:gd name="T26" fmla="+- 0 26253 -32000"/>
                <a:gd name="T27" fmla="*/ 26253 h 64000"/>
                <a:gd name="T28" fmla="+- 0 18295 -32000"/>
                <a:gd name="T29" fmla="*/ T28 w 64000"/>
                <a:gd name="T30" fmla="+- 0 26253 -32000"/>
                <a:gd name="T31" fmla="*/ 26253 h 64000"/>
                <a:gd name="T32" fmla="+- 0 18296 -32000"/>
                <a:gd name="T33" fmla="*/ T32 w 64000"/>
                <a:gd name="T34" fmla="+- 0 26254 -32000"/>
                <a:gd name="T35" fmla="*/ 26254 h 64000"/>
                <a:gd name="T36" fmla="+- 0 18296 -32000"/>
                <a:gd name="T37" fmla="*/ T36 w 64000"/>
                <a:gd name="T38" fmla="+- 0 -26254 -32000"/>
                <a:gd name="T39" fmla="*/ -26254 h 64000"/>
                <a:gd name="T40" fmla="+- 0 18295 -32000"/>
                <a:gd name="T41" fmla="*/ T40 w 64000"/>
                <a:gd name="T42" fmla="+- 0 -26254 -32000"/>
                <a:gd name="T43" fmla="*/ -26254 h 64000"/>
                <a:gd name="T44" fmla="+- 0 18296 -32000"/>
                <a:gd name="T45" fmla="*/ T44 w 64000"/>
                <a:gd name="T46" fmla="+- 0 -26254 -32000"/>
                <a:gd name="T47" fmla="*/ -26254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2400">
                <a:latin typeface="Times New Roman" pitchFamily="18" charset="0"/>
              </a:endParaRPr>
            </a:p>
          </p:txBody>
        </p:sp>
        <p:sp>
          <p:nvSpPr>
            <p:cNvPr id="115716"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8077 -32000"/>
                <a:gd name="T13" fmla="*/ T12 w 64000"/>
                <a:gd name="T14" fmla="+- 0 -26405 -32000"/>
                <a:gd name="T15" fmla="*/ -26405 h 64000"/>
                <a:gd name="T16" fmla="+- 0 32000 -32000"/>
                <a:gd name="T17" fmla="*/ T16 w 64000"/>
                <a:gd name="T18" fmla="+- 0 0 -32000"/>
                <a:gd name="T19" fmla="*/ 0 h 64000"/>
                <a:gd name="T20" fmla="+- 0 18077 -32000"/>
                <a:gd name="T21" fmla="*/ T20 w 64000"/>
                <a:gd name="T22" fmla="+- 0 26404 -32000"/>
                <a:gd name="T23" fmla="*/ 26404 h 64000"/>
                <a:gd name="T24" fmla="+- 0 18077 -32000"/>
                <a:gd name="T25" fmla="*/ T24 w 64000"/>
                <a:gd name="T26" fmla="+- 0 26404 -32000"/>
                <a:gd name="T27" fmla="*/ 26404 h 64000"/>
                <a:gd name="T28" fmla="+- 0 18076 -32000"/>
                <a:gd name="T29" fmla="*/ T28 w 64000"/>
                <a:gd name="T30" fmla="+- 0 26404 -32000"/>
                <a:gd name="T31" fmla="*/ 26404 h 64000"/>
                <a:gd name="T32" fmla="+- 0 18077 -32000"/>
                <a:gd name="T33" fmla="*/ T32 w 64000"/>
                <a:gd name="T34" fmla="+- 0 26405 -32000"/>
                <a:gd name="T35" fmla="*/ 26405 h 64000"/>
                <a:gd name="T36" fmla="+- 0 18077 -32000"/>
                <a:gd name="T37" fmla="*/ T36 w 64000"/>
                <a:gd name="T38" fmla="+- 0 -26405 -32000"/>
                <a:gd name="T39" fmla="*/ -26405 h 64000"/>
                <a:gd name="T40" fmla="+- 0 18076 -32000"/>
                <a:gd name="T41" fmla="*/ T40 w 64000"/>
                <a:gd name="T42" fmla="+- 0 -26405 -32000"/>
                <a:gd name="T43" fmla="*/ -26405 h 64000"/>
                <a:gd name="T44" fmla="+- 0 18077 -32000"/>
                <a:gd name="T45" fmla="*/ T44 w 64000"/>
                <a:gd name="T46" fmla="+- 0 -26405 -32000"/>
                <a:gd name="T47" fmla="*/ -26405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
          <p:nvSpPr>
            <p:cNvPr id="115717" name="Line 5"/>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15718" name="Rectangle 6"/>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15719" name="Rectangle 7"/>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5720" name="Rectangle 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mn-lt"/>
              </a:defRPr>
            </a:lvl1pPr>
          </a:lstStyle>
          <a:p>
            <a:fld id="{E48CF8B6-8F12-4078-B2D0-1F8BC6C0470A}" type="datetimeFigureOut">
              <a:rPr lang="en-US"/>
              <a:pPr/>
              <a:t>4/25/2017</a:t>
            </a:fld>
            <a:endParaRPr lang="en-US"/>
          </a:p>
        </p:txBody>
      </p:sp>
      <p:sp>
        <p:nvSpPr>
          <p:cNvPr id="115721" name="Rectangle 9"/>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mn-lt"/>
              </a:defRPr>
            </a:lvl1pPr>
          </a:lstStyle>
          <a:p>
            <a:endParaRPr lang="en-US"/>
          </a:p>
        </p:txBody>
      </p:sp>
      <p:sp>
        <p:nvSpPr>
          <p:cNvPr id="115722" name="Rectangle 10"/>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mn-lt"/>
              </a:defRPr>
            </a:lvl1pPr>
          </a:lstStyle>
          <a:p>
            <a:fld id="{3E48175D-452E-40C2-BEC0-5F0356AA2A7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157" r:id="rId5"/>
    <p:sldLayoutId id="2147484158" r:id="rId6"/>
    <p:sldLayoutId id="2147484159" r:id="rId7"/>
    <p:sldLayoutId id="2147484160" r:id="rId8"/>
    <p:sldLayoutId id="2147484161" r:id="rId9"/>
    <p:sldLayoutId id="2147484162" r:id="rId10"/>
    <p:sldLayoutId id="2147484163" r:id="rId11"/>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fontAlgn="base">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381000" y="1371600"/>
            <a:ext cx="842486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4400">
                <a:latin typeface="Arial Black" pitchFamily="34" charset="0"/>
              </a:rPr>
              <a:t>Ragam Dialog</a:t>
            </a:r>
            <a:endParaRPr lang="en-GB" sz="4400">
              <a:latin typeface="Arial Black"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idx="4294967295"/>
          </p:nvPr>
        </p:nvSpPr>
        <p:spPr>
          <a:xfrm>
            <a:off x="685800" y="0"/>
            <a:ext cx="7772400" cy="1143000"/>
          </a:xfrm>
        </p:spPr>
        <p:txBody>
          <a:bodyPr anchor="ctr"/>
          <a:lstStyle/>
          <a:p>
            <a:r>
              <a:rPr lang="en-US"/>
              <a:t>Beberapa sifat (cont…)</a:t>
            </a:r>
          </a:p>
        </p:txBody>
      </p:sp>
      <p:sp>
        <p:nvSpPr>
          <p:cNvPr id="13315" name="Content Placeholder 2"/>
          <p:cNvSpPr>
            <a:spLocks noGrp="1"/>
          </p:cNvSpPr>
          <p:nvPr>
            <p:ph idx="4294967295"/>
          </p:nvPr>
        </p:nvSpPr>
        <p:spPr>
          <a:xfrm>
            <a:off x="457200" y="1828800"/>
            <a:ext cx="8382000" cy="4876800"/>
          </a:xfrm>
        </p:spPr>
        <p:txBody>
          <a:bodyPr/>
          <a:lstStyle/>
          <a:p>
            <a:r>
              <a:rPr lang="en-US" sz="2500" b="1"/>
              <a:t>Keseimbangan, </a:t>
            </a:r>
            <a:r>
              <a:rPr lang="en-US" sz="2500"/>
              <a:t>perbedaan antara manusia dan komputer :</a:t>
            </a:r>
          </a:p>
          <a:p>
            <a:endParaRPr lang="en-US" sz="2500"/>
          </a:p>
          <a:p>
            <a:pPr lvl="1">
              <a:buFont typeface="Wingdings" pitchFamily="2" charset="2"/>
              <a:buChar char="q"/>
            </a:pPr>
            <a:r>
              <a:rPr lang="en-US" sz="2100"/>
              <a:t>manusia dpt menangani berbagai persoalan yg berurusan dgn perubahan lingkungan, pengetahuan tdk pasti dan tdk lengkap. </a:t>
            </a:r>
          </a:p>
          <a:p>
            <a:pPr lvl="1">
              <a:buFont typeface="Wingdings" pitchFamily="2" charset="2"/>
              <a:buChar char="q"/>
            </a:pPr>
            <a:endParaRPr lang="en-US" sz="2100"/>
          </a:p>
          <a:p>
            <a:pPr lvl="1">
              <a:buFont typeface="Wingdings" pitchFamily="2" charset="2"/>
              <a:buChar char="q"/>
            </a:pPr>
            <a:r>
              <a:rPr lang="en-US" sz="2100"/>
              <a:t>komputer dpt melakukan pekerjaan yg berulang dan rutin, penyimpanan dan pencarian data yg handal dan memberikan hasil komputasi  yg sangat akurat</a:t>
            </a:r>
            <a:endParaRPr lang="en-US" sz="2100" b="1"/>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9" name="Rectangle 5"/>
          <p:cNvSpPr>
            <a:spLocks noGrp="1" noChangeArrowheads="1"/>
          </p:cNvSpPr>
          <p:nvPr>
            <p:ph type="title" idx="4294967295"/>
          </p:nvPr>
        </p:nvSpPr>
        <p:spPr>
          <a:xfrm>
            <a:off x="455613" y="273050"/>
            <a:ext cx="8226425" cy="565150"/>
          </a:xfrm>
        </p:spPr>
        <p:txBody>
          <a:bodyPr anchor="ctr">
            <a:normAutofit/>
          </a:bodyPr>
          <a:lstStyle/>
          <a:p>
            <a:r>
              <a:rPr lang="en-US" sz="2100"/>
              <a:t>RAGAM DIALOG INTERAKTIF</a:t>
            </a:r>
          </a:p>
        </p:txBody>
      </p:sp>
      <p:sp>
        <p:nvSpPr>
          <p:cNvPr id="14339" name="Rectangle 3"/>
          <p:cNvSpPr>
            <a:spLocks noGrp="1" noChangeArrowheads="1"/>
          </p:cNvSpPr>
          <p:nvPr>
            <p:ph idx="4294967295"/>
          </p:nvPr>
        </p:nvSpPr>
        <p:spPr>
          <a:xfrm>
            <a:off x="762000" y="1524000"/>
            <a:ext cx="8226425" cy="5029200"/>
          </a:xfrm>
        </p:spPr>
        <p:txBody>
          <a:bodyPr/>
          <a:lstStyle/>
          <a:p>
            <a:pPr>
              <a:lnSpc>
                <a:spcPct val="90000"/>
              </a:lnSpc>
            </a:pPr>
            <a:r>
              <a:rPr lang="en-US"/>
              <a:t>Dialog Berbasis Perintah Tunggal</a:t>
            </a:r>
          </a:p>
          <a:p>
            <a:pPr>
              <a:lnSpc>
                <a:spcPct val="90000"/>
              </a:lnSpc>
            </a:pPr>
            <a:r>
              <a:rPr lang="en-US"/>
              <a:t>Dialog Berbasis Bahasa Pemrograman</a:t>
            </a:r>
          </a:p>
          <a:p>
            <a:pPr>
              <a:lnSpc>
                <a:spcPct val="90000"/>
              </a:lnSpc>
            </a:pPr>
            <a:r>
              <a:rPr lang="en-US"/>
              <a:t>Antarmuka Berbasis Bahasa Alami</a:t>
            </a:r>
          </a:p>
          <a:p>
            <a:pPr>
              <a:lnSpc>
                <a:spcPct val="90000"/>
              </a:lnSpc>
            </a:pPr>
            <a:r>
              <a:rPr lang="en-US"/>
              <a:t>Sistem Menu</a:t>
            </a:r>
          </a:p>
          <a:p>
            <a:pPr>
              <a:lnSpc>
                <a:spcPct val="90000"/>
              </a:lnSpc>
            </a:pPr>
            <a:r>
              <a:rPr lang="en-US"/>
              <a:t>Dialog Berbasis Pengisian Borang</a:t>
            </a:r>
          </a:p>
          <a:p>
            <a:pPr>
              <a:lnSpc>
                <a:spcPct val="90000"/>
              </a:lnSpc>
            </a:pPr>
            <a:r>
              <a:rPr lang="en-US"/>
              <a:t>Antarmuka Berbasis Ikon</a:t>
            </a:r>
          </a:p>
          <a:p>
            <a:pPr>
              <a:lnSpc>
                <a:spcPct val="90000"/>
              </a:lnSpc>
            </a:pPr>
            <a:r>
              <a:rPr lang="en-US"/>
              <a:t>Sistem Windows</a:t>
            </a:r>
          </a:p>
          <a:p>
            <a:pPr>
              <a:lnSpc>
                <a:spcPct val="90000"/>
              </a:lnSpc>
            </a:pPr>
            <a:r>
              <a:rPr lang="en-US"/>
              <a:t>Manipulasi Langsung</a:t>
            </a:r>
          </a:p>
          <a:p>
            <a:pPr>
              <a:lnSpc>
                <a:spcPct val="90000"/>
              </a:lnSpc>
            </a:pPr>
            <a:r>
              <a:rPr lang="en-US"/>
              <a:t>Antarmuka Berbasis Interaksi Grafis</a:t>
            </a:r>
          </a:p>
          <a:p>
            <a:pPr>
              <a:lnSpc>
                <a:spcPct val="90000"/>
              </a:lnSpc>
              <a:buFont typeface="Wingdings" pitchFamily="2" charset="2"/>
              <a:buNone/>
            </a:pP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idx="4294967295"/>
          </p:nvPr>
        </p:nvSpPr>
        <p:spPr>
          <a:xfrm>
            <a:off x="301625" y="381000"/>
            <a:ext cx="8534400" cy="1066800"/>
          </a:xfrm>
        </p:spPr>
        <p:txBody>
          <a:bodyPr anchor="ctr"/>
          <a:lstStyle/>
          <a:p>
            <a:r>
              <a:rPr lang="en-US" sz="3200">
                <a:solidFill>
                  <a:srgbClr val="FF0000"/>
                </a:solidFill>
              </a:rPr>
              <a:t>Karakteristik Ragam Dialog yg Baik</a:t>
            </a:r>
            <a:br>
              <a:rPr lang="en-US" sz="3200">
                <a:solidFill>
                  <a:srgbClr val="FF0000"/>
                </a:solidFill>
              </a:rPr>
            </a:br>
            <a:r>
              <a:rPr lang="en-US" sz="3200">
                <a:solidFill>
                  <a:srgbClr val="FF0000"/>
                </a:solidFill>
              </a:rPr>
              <a:t>(Neilsen)</a:t>
            </a:r>
          </a:p>
        </p:txBody>
      </p:sp>
      <p:sp>
        <p:nvSpPr>
          <p:cNvPr id="15363" name="Content Placeholder 2"/>
          <p:cNvSpPr>
            <a:spLocks noGrp="1"/>
          </p:cNvSpPr>
          <p:nvPr>
            <p:ph idx="4294967295"/>
          </p:nvPr>
        </p:nvSpPr>
        <p:spPr>
          <a:xfrm>
            <a:off x="715963" y="1600200"/>
            <a:ext cx="8504237" cy="4800600"/>
          </a:xfrm>
        </p:spPr>
        <p:txBody>
          <a:bodyPr/>
          <a:lstStyle/>
          <a:p>
            <a:pPr defTabSz="762000"/>
            <a:r>
              <a:rPr lang="en-GB"/>
              <a:t>Menggunakan urutan dialog yang simple dan alami</a:t>
            </a:r>
          </a:p>
          <a:p>
            <a:pPr defTabSz="762000"/>
            <a:r>
              <a:rPr lang="en-GB"/>
              <a:t>Menggunakan bahasa user</a:t>
            </a:r>
          </a:p>
          <a:p>
            <a:pPr defTabSz="762000"/>
            <a:r>
              <a:rPr lang="en-GB"/>
              <a:t>Meminimalkan user memory load</a:t>
            </a:r>
          </a:p>
          <a:p>
            <a:pPr defTabSz="762000"/>
            <a:r>
              <a:rPr lang="en-GB"/>
              <a:t>Konsisten</a:t>
            </a:r>
          </a:p>
          <a:p>
            <a:pPr defTabSz="762000"/>
            <a:r>
              <a:rPr lang="en-GB"/>
              <a:t>Menyediakan Feedback</a:t>
            </a:r>
          </a:p>
          <a:p>
            <a:pPr defTabSz="762000"/>
            <a:r>
              <a:rPr lang="en-GB"/>
              <a:t>Menyediakan shortcuts</a:t>
            </a:r>
          </a:p>
          <a:p>
            <a:pPr defTabSz="762000"/>
            <a:r>
              <a:rPr lang="en-GB"/>
              <a:t>Menyediakan pesan error yang baik</a:t>
            </a:r>
          </a:p>
          <a:p>
            <a:pPr defTabSz="762000"/>
            <a:r>
              <a:rPr lang="en-GB"/>
              <a:t>Mencegah errors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455613" y="273050"/>
            <a:ext cx="8226425" cy="565150"/>
          </a:xfrm>
        </p:spPr>
        <p:txBody>
          <a:bodyPr anchor="ctr"/>
          <a:lstStyle/>
          <a:p>
            <a:r>
              <a:rPr lang="en-US" sz="2000" b="1">
                <a:solidFill>
                  <a:srgbClr val="262699"/>
                </a:solidFill>
              </a:rPr>
              <a:t>DIALOG BERBASIS PERINTAH TUNGGAL</a:t>
            </a:r>
          </a:p>
        </p:txBody>
      </p:sp>
      <p:sp>
        <p:nvSpPr>
          <p:cNvPr id="16387" name="Rectangle 3"/>
          <p:cNvSpPr>
            <a:spLocks noGrp="1" noChangeArrowheads="1"/>
          </p:cNvSpPr>
          <p:nvPr>
            <p:ph idx="4294967295"/>
          </p:nvPr>
        </p:nvSpPr>
        <p:spPr>
          <a:xfrm>
            <a:off x="533400" y="1524000"/>
            <a:ext cx="8307388" cy="5181600"/>
          </a:xfrm>
        </p:spPr>
        <p:txBody>
          <a:bodyPr/>
          <a:lstStyle/>
          <a:p>
            <a:pPr algn="just"/>
            <a:r>
              <a:rPr lang="en-US" sz="2500"/>
              <a:t>Perintah-perintah tunggal yang dapat dioperasikan biasanya tergantung dari sistem komputer yang dipakai, dan berada dalam </a:t>
            </a:r>
            <a:r>
              <a:rPr lang="en-US" sz="2500" i="1">
                <a:solidFill>
                  <a:srgbClr val="FF0000"/>
                </a:solidFill>
              </a:rPr>
              <a:t>domain</a:t>
            </a:r>
            <a:r>
              <a:rPr lang="en-US" sz="2500"/>
              <a:t> yang disebut bahasa perintah (command language)</a:t>
            </a:r>
          </a:p>
          <a:p>
            <a:pPr algn="just"/>
            <a:endParaRPr lang="en-US" sz="2500"/>
          </a:p>
          <a:p>
            <a:pPr algn="just"/>
            <a:r>
              <a:rPr lang="en-US" sz="2500"/>
              <a:t>Bahasa perintah harus dirancang sedemikian rupa shg mudah dipelajari dan diingat oleh kebanyakan pengguna</a:t>
            </a:r>
          </a:p>
          <a:p>
            <a:pPr algn="just"/>
            <a:endParaRPr lang="en-US" sz="2500"/>
          </a:p>
          <a:p>
            <a:pPr algn="just"/>
            <a:r>
              <a:rPr lang="en-US" sz="2500"/>
              <a:t>Contoh : Perintah-perintah yang dimiliki oleh DOS dan UNIX</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4294967295"/>
          </p:nvPr>
        </p:nvSpPr>
        <p:spPr>
          <a:xfrm>
            <a:off x="765175" y="1600200"/>
            <a:ext cx="8226425" cy="4724400"/>
          </a:xfrm>
        </p:spPr>
        <p:txBody>
          <a:bodyPr/>
          <a:lstStyle/>
          <a:p>
            <a:pPr>
              <a:lnSpc>
                <a:spcPct val="90000"/>
              </a:lnSpc>
            </a:pPr>
            <a:r>
              <a:rPr lang="en-US" sz="2500"/>
              <a:t>Perintah DOS dibagi 2 :</a:t>
            </a:r>
          </a:p>
          <a:p>
            <a:pPr>
              <a:lnSpc>
                <a:spcPct val="90000"/>
              </a:lnSpc>
              <a:buFont typeface="Wingdings" pitchFamily="2" charset="2"/>
              <a:buNone/>
            </a:pPr>
            <a:endParaRPr lang="en-US" sz="2500"/>
          </a:p>
          <a:p>
            <a:pPr>
              <a:lnSpc>
                <a:spcPct val="90000"/>
              </a:lnSpc>
              <a:buFont typeface="Wingdings" pitchFamily="2" charset="2"/>
              <a:buNone/>
            </a:pPr>
            <a:r>
              <a:rPr lang="en-US" sz="2500"/>
              <a:t>	</a:t>
            </a:r>
            <a:r>
              <a:rPr lang="en-US" sz="2500">
                <a:solidFill>
                  <a:srgbClr val="FF6699"/>
                </a:solidFill>
              </a:rPr>
              <a:t>1.</a:t>
            </a:r>
            <a:r>
              <a:rPr lang="en-US" sz="2500"/>
              <a:t> </a:t>
            </a:r>
            <a:r>
              <a:rPr lang="en-US" sz="2500" i="1">
                <a:solidFill>
                  <a:srgbClr val="FF6699"/>
                </a:solidFill>
              </a:rPr>
              <a:t>Internal Command</a:t>
            </a:r>
            <a:r>
              <a:rPr lang="en-US" sz="2500" i="1"/>
              <a:t> </a:t>
            </a:r>
            <a:r>
              <a:rPr lang="en-US" sz="2500"/>
              <a:t>(tidak memerlukan berkas .EXE dan .COM)</a:t>
            </a:r>
          </a:p>
          <a:p>
            <a:pPr>
              <a:lnSpc>
                <a:spcPct val="90000"/>
              </a:lnSpc>
              <a:buFont typeface="Wingdings" pitchFamily="2" charset="2"/>
              <a:buNone/>
            </a:pPr>
            <a:r>
              <a:rPr lang="en-US" sz="2500"/>
              <a:t>	</a:t>
            </a:r>
          </a:p>
          <a:p>
            <a:pPr>
              <a:lnSpc>
                <a:spcPct val="90000"/>
              </a:lnSpc>
              <a:buFont typeface="Wingdings" pitchFamily="2" charset="2"/>
              <a:buNone/>
            </a:pPr>
            <a:r>
              <a:rPr lang="en-US" sz="2500"/>
              <a:t>CONTOH :</a:t>
            </a:r>
          </a:p>
          <a:p>
            <a:pPr>
              <a:lnSpc>
                <a:spcPct val="90000"/>
              </a:lnSpc>
              <a:buFont typeface="Wingdings" pitchFamily="2" charset="2"/>
              <a:buNone/>
            </a:pPr>
            <a:r>
              <a:rPr lang="en-US" sz="2500"/>
              <a:t>	C : \&gt;DIR </a:t>
            </a:r>
            <a:r>
              <a:rPr lang="en-US" sz="2500">
                <a:sym typeface="Wingdings" pitchFamily="2" charset="2"/>
              </a:rPr>
              <a:t> menampilkan nama berkas yang terdapat pada hardisk</a:t>
            </a:r>
          </a:p>
          <a:p>
            <a:pPr>
              <a:lnSpc>
                <a:spcPct val="90000"/>
              </a:lnSpc>
              <a:buFont typeface="Wingdings" pitchFamily="2" charset="2"/>
              <a:buNone/>
            </a:pPr>
            <a:r>
              <a:rPr lang="en-US" sz="2500"/>
              <a:t>	C : \&gt;COPY *.DOC A: \NASKAH </a:t>
            </a:r>
            <a:r>
              <a:rPr lang="en-US" sz="2500">
                <a:sym typeface="Wingdings" pitchFamily="2" charset="2"/>
              </a:rPr>
              <a:t> perintah membuat salinan semua berkas berpengenal .DOC dari hardisk C ke disket pada pemutar A dan ditempatkan dalam direktori </a:t>
            </a:r>
            <a:r>
              <a:rPr lang="en-US" sz="2500">
                <a:solidFill>
                  <a:srgbClr val="FF6699"/>
                </a:solidFill>
                <a:sym typeface="Wingdings" pitchFamily="2" charset="2"/>
              </a:rPr>
              <a:t>NASKAH</a:t>
            </a:r>
            <a:r>
              <a:rPr lang="en-US" sz="2500">
                <a:sym typeface="Wingdings" pitchFamily="2" charset="2"/>
              </a:rPr>
              <a:t>. </a:t>
            </a:r>
            <a:endParaRPr lang="en-US" sz="2500"/>
          </a:p>
        </p:txBody>
      </p:sp>
      <p:sp>
        <p:nvSpPr>
          <p:cNvPr id="6" name="TextBox 5"/>
          <p:cNvSpPr txBox="1"/>
          <p:nvPr/>
        </p:nvSpPr>
        <p:spPr>
          <a:xfrm>
            <a:off x="1981200" y="533400"/>
            <a:ext cx="5181600" cy="523875"/>
          </a:xfrm>
          <a:prstGeom prst="rect">
            <a:avLst/>
          </a:prstGeom>
          <a:noFill/>
        </p:spPr>
        <p:txBody>
          <a:bodyPr>
            <a:spAutoFit/>
          </a:bodyPr>
          <a:lstStyle/>
          <a:p>
            <a:pPr algn="ctr">
              <a:defRPr/>
            </a:pPr>
            <a:r>
              <a:rPr lang="en-US" sz="2800" dirty="0">
                <a:latin typeface="+mj-lt"/>
              </a:rPr>
              <a:t>DOS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idx="4294967295"/>
          </p:nvPr>
        </p:nvSpPr>
        <p:spPr>
          <a:xfrm>
            <a:off x="841375" y="533400"/>
            <a:ext cx="8226425" cy="6019800"/>
          </a:xfrm>
        </p:spPr>
        <p:txBody>
          <a:bodyPr/>
          <a:lstStyle/>
          <a:p>
            <a:pPr marL="0" indent="0">
              <a:buFont typeface="Wingdings" pitchFamily="2" charset="2"/>
              <a:buNone/>
            </a:pPr>
            <a:r>
              <a:rPr lang="en-US" sz="2500" i="1">
                <a:solidFill>
                  <a:srgbClr val="FF6699"/>
                </a:solidFill>
              </a:rPr>
              <a:t>2. External Command</a:t>
            </a:r>
            <a:r>
              <a:rPr lang="en-US" sz="2500" i="1"/>
              <a:t> </a:t>
            </a:r>
            <a:r>
              <a:rPr lang="en-US" sz="2500"/>
              <a:t>(memerlukan berkas .EXE dan .COM)</a:t>
            </a:r>
          </a:p>
          <a:p>
            <a:pPr marL="0" indent="0">
              <a:buFont typeface="Wingdings" pitchFamily="2" charset="2"/>
              <a:buNone/>
            </a:pPr>
            <a:endParaRPr lang="en-US" sz="2500"/>
          </a:p>
          <a:p>
            <a:pPr marL="0" indent="0">
              <a:buFont typeface="Wingdings" pitchFamily="2" charset="2"/>
              <a:buNone/>
            </a:pPr>
            <a:r>
              <a:rPr lang="en-US" sz="2500"/>
              <a:t>CONTOH :</a:t>
            </a:r>
          </a:p>
          <a:p>
            <a:pPr marL="0" indent="0">
              <a:buFont typeface="Wingdings" pitchFamily="2" charset="2"/>
              <a:buNone/>
            </a:pPr>
            <a:r>
              <a:rPr lang="en-US" sz="2500"/>
              <a:t>C : \DOS&gt;FORMAT A: /S </a:t>
            </a:r>
            <a:r>
              <a:rPr lang="en-US" sz="2500">
                <a:sym typeface="Wingdings" pitchFamily="2" charset="2"/>
              </a:rPr>
              <a:t> perintah untuk memformat disket pada pemutar A sekaligus menyalin sistem ke dalam disket tsb.</a:t>
            </a:r>
          </a:p>
          <a:p>
            <a:pPr marL="0" indent="0">
              <a:buFont typeface="Wingdings" pitchFamily="2" charset="2"/>
              <a:buNone/>
            </a:pPr>
            <a:r>
              <a:rPr lang="en-US" sz="2500">
                <a:sym typeface="Wingdings" pitchFamily="2" charset="2"/>
              </a:rPr>
              <a:t>Perintah ini memerlukan berkas </a:t>
            </a:r>
            <a:r>
              <a:rPr lang="en-US" sz="2500">
                <a:solidFill>
                  <a:srgbClr val="FF6699"/>
                </a:solidFill>
                <a:sym typeface="Wingdings" pitchFamily="2" charset="2"/>
              </a:rPr>
              <a:t>FORMAT.COM</a:t>
            </a:r>
          </a:p>
          <a:p>
            <a:pPr marL="0" indent="0">
              <a:buFont typeface="Wingdings" pitchFamily="2" charset="2"/>
              <a:buNone/>
            </a:pPr>
            <a:endParaRPr lang="en-US" sz="2500">
              <a:solidFill>
                <a:srgbClr val="FF6699"/>
              </a:solidFill>
              <a:sym typeface="Wingdings" pitchFamily="2" charset="2"/>
            </a:endParaRPr>
          </a:p>
          <a:p>
            <a:pPr marL="0" indent="0">
              <a:buFont typeface="Wingdings" pitchFamily="2" charset="2"/>
              <a:buNone/>
            </a:pPr>
            <a:r>
              <a:rPr lang="en-US" sz="2500">
                <a:sym typeface="Wingdings" pitchFamily="2" charset="2"/>
              </a:rPr>
              <a:t>C : \DOS&gt;DELTREE C : \NASKAH\SOAL  perintah yang digunakan untuk menghapus direktori SOAL yang berada di dalam direktori NASKAH di dalam hardisk C</a:t>
            </a:r>
          </a:p>
          <a:p>
            <a:pPr marL="0" indent="0">
              <a:buFont typeface="Wingdings" pitchFamily="2" charset="2"/>
              <a:buNone/>
            </a:pPr>
            <a:r>
              <a:rPr lang="en-US" sz="2500"/>
              <a:t>Perintah ini memerlukan berkas </a:t>
            </a:r>
            <a:r>
              <a:rPr lang="en-US" sz="2500">
                <a:solidFill>
                  <a:srgbClr val="FF6699"/>
                </a:solidFill>
              </a:rPr>
              <a:t>DELTREE.EXE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a:xfrm>
            <a:off x="381000" y="0"/>
            <a:ext cx="7772400" cy="1143000"/>
          </a:xfrm>
        </p:spPr>
        <p:txBody>
          <a:bodyPr anchor="ctr"/>
          <a:lstStyle/>
          <a:p>
            <a:r>
              <a:rPr lang="en-US"/>
              <a:t>Contoh</a:t>
            </a:r>
          </a:p>
        </p:txBody>
      </p:sp>
      <p:sp>
        <p:nvSpPr>
          <p:cNvPr id="19459" name="Content Placeholder 2"/>
          <p:cNvSpPr>
            <a:spLocks noGrp="1"/>
          </p:cNvSpPr>
          <p:nvPr>
            <p:ph idx="4294967295"/>
          </p:nvPr>
        </p:nvSpPr>
        <p:spPr/>
        <p:txBody>
          <a:bodyPr/>
          <a:lstStyle/>
          <a:p>
            <a:pPr>
              <a:buFont typeface="Wingdings" pitchFamily="2" charset="2"/>
              <a:buNone/>
            </a:pPr>
            <a:endParaRPr lang="en-US"/>
          </a:p>
        </p:txBody>
      </p:sp>
      <p:pic>
        <p:nvPicPr>
          <p:cNvPr id="19460" name="Picture 2"/>
          <p:cNvPicPr>
            <a:picLocks noChangeAspect="1" noChangeArrowheads="1"/>
          </p:cNvPicPr>
          <p:nvPr/>
        </p:nvPicPr>
        <p:blipFill>
          <a:blip r:embed="rId3">
            <a:grayscl/>
            <a:biLevel thresh="50000"/>
            <a:extLst>
              <a:ext uri="{28A0092B-C50C-407E-A947-70E740481C1C}">
                <a14:useLocalDpi xmlns:a14="http://schemas.microsoft.com/office/drawing/2010/main" val="0"/>
              </a:ext>
            </a:extLst>
          </a:blip>
          <a:srcRect/>
          <a:stretch>
            <a:fillRect/>
          </a:stretch>
        </p:blipFill>
        <p:spPr bwMode="auto">
          <a:xfrm>
            <a:off x="1031875" y="1600200"/>
            <a:ext cx="7654925"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455613" y="0"/>
            <a:ext cx="8226425" cy="1143000"/>
          </a:xfrm>
        </p:spPr>
        <p:txBody>
          <a:bodyPr anchor="ctr"/>
          <a:lstStyle/>
          <a:p>
            <a:r>
              <a:rPr lang="en-US" sz="2000"/>
              <a:t>KEUNTUNGAN DAN KERUGIAN PENGGUNAAN DIALOG BERBASIS PERINTAH TUNGGAL</a:t>
            </a:r>
          </a:p>
        </p:txBody>
      </p:sp>
      <p:graphicFrame>
        <p:nvGraphicFramePr>
          <p:cNvPr id="20495" name="Group 15"/>
          <p:cNvGraphicFramePr>
            <a:graphicFrameLocks noGrp="1"/>
          </p:cNvGraphicFramePr>
          <p:nvPr>
            <p:ph type="tbl" idx="4294967295"/>
          </p:nvPr>
        </p:nvGraphicFramePr>
        <p:xfrm>
          <a:off x="455613" y="1598613"/>
          <a:ext cx="8226425" cy="3522028"/>
        </p:xfrm>
        <a:graphic>
          <a:graphicData uri="http://schemas.openxmlformats.org/drawingml/2006/table">
            <a:tbl>
              <a:tblPr/>
              <a:tblGrid>
                <a:gridCol w="4113212"/>
                <a:gridCol w="4113213"/>
              </a:tblGrid>
              <a:tr h="534988">
                <a:tc>
                  <a:txBody>
                    <a:bodyPr/>
                    <a:lstStyle/>
                    <a:p>
                      <a:pPr marL="0" marR="0" lvl="0" indent="0" algn="ctr"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Keuntungan</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Kerugian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125538">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cepat </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akurat</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efisien</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ringkas</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luwes</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inisiatif oleh pengguna</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memerlukan pelatihan yang lama</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membutuhkan penggunaan yang teratur</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beban ingatan yang tinggi</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Jelek dalam menangani kesalahan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228600" y="228600"/>
            <a:ext cx="8686800" cy="1143000"/>
          </a:xfrm>
        </p:spPr>
        <p:txBody>
          <a:bodyPr anchor="ctr"/>
          <a:lstStyle/>
          <a:p>
            <a:pPr algn="just"/>
            <a:r>
              <a:rPr lang="en-US" sz="2000">
                <a:solidFill>
                  <a:srgbClr val="FF0000"/>
                </a:solidFill>
              </a:rPr>
              <a:t>Beberapa saran perlu dipertimbangkan u/ meminimalkan beban ingatan dan kesalahan pengetikan, antara lain adalah :</a:t>
            </a:r>
          </a:p>
        </p:txBody>
      </p:sp>
      <p:sp>
        <p:nvSpPr>
          <p:cNvPr id="21507" name="Rectangle 3"/>
          <p:cNvSpPr>
            <a:spLocks noGrp="1" noChangeArrowheads="1"/>
          </p:cNvSpPr>
          <p:nvPr>
            <p:ph idx="4294967295"/>
          </p:nvPr>
        </p:nvSpPr>
        <p:spPr/>
        <p:txBody>
          <a:bodyPr/>
          <a:lstStyle/>
          <a:p>
            <a:r>
              <a:rPr lang="en-US" sz="2500"/>
              <a:t>Pilihlah kata kunci yang mudah diingat</a:t>
            </a:r>
          </a:p>
          <a:p>
            <a:r>
              <a:rPr lang="en-US" sz="2500"/>
              <a:t>Gunakan format perintah yang konsisten</a:t>
            </a:r>
          </a:p>
          <a:p>
            <a:r>
              <a:rPr lang="en-US" sz="2500"/>
              <a:t>Gunakan untaian kata yang pendek</a:t>
            </a:r>
          </a:p>
          <a:p>
            <a:r>
              <a:rPr lang="en-US" sz="2500"/>
              <a:t>Tambahkan fasilitas (</a:t>
            </a:r>
            <a:r>
              <a:rPr lang="en-US" sz="2500" i="1"/>
              <a:t>help)</a:t>
            </a:r>
          </a:p>
          <a:p>
            <a:r>
              <a:rPr lang="en-US" sz="2500"/>
              <a:t>Gunakan nilai-nilai </a:t>
            </a:r>
            <a:r>
              <a:rPr lang="en-US" sz="2500" i="1"/>
              <a:t>default </a:t>
            </a:r>
            <a:r>
              <a:rPr lang="en-US" sz="2500"/>
              <a:t>untuk mengurangi kesalahan ketik</a:t>
            </a:r>
          </a:p>
          <a:p>
            <a:r>
              <a:rPr lang="en-US" sz="2500"/>
              <a:t>Sediakan pesan-pesan yang jelas, dan jika masih banyak kesalahan yang muncul </a:t>
            </a:r>
          </a:p>
          <a:p>
            <a:r>
              <a:rPr lang="en-US" sz="2500"/>
              <a:t>Gunakan ragam inisiatif oleh komputer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914400" y="228600"/>
            <a:ext cx="7620000" cy="1098550"/>
          </a:xfrm>
        </p:spPr>
        <p:txBody>
          <a:bodyPr anchor="ctr"/>
          <a:lstStyle/>
          <a:p>
            <a:r>
              <a:rPr lang="en-US" sz="3200" b="1">
                <a:solidFill>
                  <a:srgbClr val="262699"/>
                </a:solidFill>
              </a:rPr>
              <a:t>DIALOG BERBASIS BAHASA  PEMROGRAMAN</a:t>
            </a:r>
          </a:p>
        </p:txBody>
      </p:sp>
      <p:sp>
        <p:nvSpPr>
          <p:cNvPr id="22531" name="Rectangle 3"/>
          <p:cNvSpPr>
            <a:spLocks noGrp="1" noChangeArrowheads="1"/>
          </p:cNvSpPr>
          <p:nvPr>
            <p:ph idx="4294967295"/>
          </p:nvPr>
        </p:nvSpPr>
        <p:spPr>
          <a:xfrm>
            <a:off x="688975" y="1752600"/>
            <a:ext cx="8226425" cy="4876800"/>
          </a:xfrm>
        </p:spPr>
        <p:txBody>
          <a:bodyPr/>
          <a:lstStyle/>
          <a:p>
            <a:pPr>
              <a:lnSpc>
                <a:spcPct val="90000"/>
              </a:lnSpc>
            </a:pPr>
            <a:r>
              <a:rPr lang="en-US"/>
              <a:t>Merupakan ragam dialog yang memungkinkan pengguna untuk mengemas sejumlah perintah kedalam suatu berkas yang sering disebut</a:t>
            </a:r>
            <a:r>
              <a:rPr lang="en-US" i="1">
                <a:solidFill>
                  <a:srgbClr val="FF6699"/>
                </a:solidFill>
              </a:rPr>
              <a:t> batch file.</a:t>
            </a:r>
          </a:p>
          <a:p>
            <a:pPr>
              <a:lnSpc>
                <a:spcPct val="90000"/>
              </a:lnSpc>
            </a:pPr>
            <a:r>
              <a:rPr lang="en-US"/>
              <a:t>Perintah yang dituliskan tidak harus menggunakan salah satu bhs  pemrograman baik aras rendah maupun aras tinggi seperti assembler, Pascal, C, FORTRAN atau BASIC, tetapi tetap harus mengikuti aturan-aturan tertentu.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455613" y="273050"/>
            <a:ext cx="8226425" cy="565150"/>
          </a:xfrm>
        </p:spPr>
        <p:txBody>
          <a:bodyPr anchor="ctr"/>
          <a:lstStyle/>
          <a:p>
            <a:r>
              <a:rPr lang="en-US" sz="2800"/>
              <a:t>PENDAHULUAN</a:t>
            </a:r>
          </a:p>
        </p:txBody>
      </p:sp>
      <p:sp>
        <p:nvSpPr>
          <p:cNvPr id="5123" name="Rectangle 3"/>
          <p:cNvSpPr>
            <a:spLocks noGrp="1" noChangeArrowheads="1"/>
          </p:cNvSpPr>
          <p:nvPr>
            <p:ph idx="4294967295"/>
          </p:nvPr>
        </p:nvSpPr>
        <p:spPr>
          <a:xfrm>
            <a:off x="762000" y="1600200"/>
            <a:ext cx="8226425" cy="5181600"/>
          </a:xfrm>
        </p:spPr>
        <p:txBody>
          <a:bodyPr/>
          <a:lstStyle/>
          <a:p>
            <a:pPr>
              <a:lnSpc>
                <a:spcPct val="90000"/>
              </a:lnSpc>
            </a:pPr>
            <a:r>
              <a:rPr lang="en-US"/>
              <a:t>RAGAM DIALOG (</a:t>
            </a:r>
            <a:r>
              <a:rPr lang="en-US" i="1"/>
              <a:t>DIALOQUE STYLE)</a:t>
            </a:r>
            <a:r>
              <a:rPr lang="en-US"/>
              <a:t> adalah cara pengorganisasian  berbagai teknik dialog interaktif yang memungkinkan terjadinya komunikasi antara manusia dengan komputer.</a:t>
            </a:r>
          </a:p>
          <a:p>
            <a:pPr>
              <a:lnSpc>
                <a:spcPct val="90000"/>
              </a:lnSpc>
            </a:pPr>
            <a:endParaRPr lang="en-US"/>
          </a:p>
          <a:p>
            <a:pPr>
              <a:lnSpc>
                <a:spcPct val="90000"/>
              </a:lnSpc>
            </a:pPr>
            <a:r>
              <a:rPr lang="en-US"/>
              <a:t>Tujuan perancangan antarmuka dengan berbagai dialog pada dasarnya adalah untuk mendapatkan satu kriteria yang sangat penting dalam pengoperasian sebuah program aplikasi, yakni aspek ramah dengan pengguna </a:t>
            </a:r>
            <a:r>
              <a:rPr lang="en-US" i="1"/>
              <a:t>(user friendly</a:t>
            </a:r>
            <a:r>
              <a:rPr lang="en-US"/>
              <a:t>)</a:t>
            </a:r>
            <a:r>
              <a:rPr lang="en-US" i="1"/>
              <a:t>.</a:t>
            </a:r>
            <a:r>
              <a:rPr lang="en-US"/>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609600" y="838200"/>
            <a:ext cx="8226425" cy="488950"/>
          </a:xfrm>
        </p:spPr>
        <p:txBody>
          <a:bodyPr anchor="ctr"/>
          <a:lstStyle/>
          <a:p>
            <a:r>
              <a:rPr lang="en-US" sz="3200" b="1">
                <a:solidFill>
                  <a:srgbClr val="262699"/>
                </a:solidFill>
              </a:rPr>
              <a:t>DIALOG BERBASIS ALAMI</a:t>
            </a:r>
          </a:p>
        </p:txBody>
      </p:sp>
      <p:sp>
        <p:nvSpPr>
          <p:cNvPr id="23555" name="Rectangle 3"/>
          <p:cNvSpPr>
            <a:spLocks noGrp="1" noChangeArrowheads="1"/>
          </p:cNvSpPr>
          <p:nvPr>
            <p:ph idx="4294967295"/>
          </p:nvPr>
        </p:nvSpPr>
        <p:spPr>
          <a:xfrm>
            <a:off x="533400" y="1600200"/>
            <a:ext cx="8226425" cy="5257800"/>
          </a:xfrm>
        </p:spPr>
        <p:txBody>
          <a:bodyPr/>
          <a:lstStyle/>
          <a:p>
            <a:r>
              <a:rPr lang="en-US"/>
              <a:t>Pada dialog berbasis bahasa alami pengguna menggunakan instruksi-instruksi dalam bahasa alami yang lebih umum sifatnya, pengguna dapat secara bebas memberikan instruksinya dengan kalimat-kalimat yang lebih “manusiawi”.</a:t>
            </a:r>
          </a:p>
          <a:p>
            <a:r>
              <a:rPr lang="en-US"/>
              <a:t>Contoh instruksi bahasa alami :</a:t>
            </a:r>
          </a:p>
          <a:p>
            <a:pPr>
              <a:buFont typeface="Wingdings" pitchFamily="2" charset="2"/>
              <a:buNone/>
            </a:pPr>
            <a:r>
              <a:rPr lang="en-US"/>
              <a:t>	</a:t>
            </a:r>
          </a:p>
        </p:txBody>
      </p:sp>
      <p:sp>
        <p:nvSpPr>
          <p:cNvPr id="190468" name="Rectangle 4"/>
          <p:cNvSpPr>
            <a:spLocks noChangeArrowheads="1"/>
          </p:cNvSpPr>
          <p:nvPr/>
        </p:nvSpPr>
        <p:spPr bwMode="auto">
          <a:xfrm>
            <a:off x="1355725" y="5486400"/>
            <a:ext cx="184150" cy="579438"/>
          </a:xfrm>
          <a:prstGeom prst="rect">
            <a:avLst/>
          </a:prstGeom>
          <a:noFill/>
          <a:ln w="12700" cap="sq">
            <a:noFill/>
            <a:miter lim="800000"/>
            <a:headEnd type="none" w="sm" len="sm"/>
            <a:tailEnd type="none" w="sm" len="sm"/>
          </a:ln>
          <a:effectLst/>
        </p:spPr>
        <p:txBody>
          <a:bodyPr wrap="none">
            <a:spAutoFit/>
          </a:bodyPr>
          <a:lstStyle/>
          <a:p>
            <a:pPr eaLnBrk="1" hangingPunct="1">
              <a:spcBef>
                <a:spcPct val="20000"/>
              </a:spcBef>
              <a:buClr>
                <a:schemeClr val="tx2"/>
              </a:buClr>
              <a:buSzPct val="115000"/>
              <a:buFont typeface="Wingdings" pitchFamily="2" charset="2"/>
              <a:buNone/>
              <a:defRPr/>
            </a:pPr>
            <a:endParaRPr lang="en-US" sz="3200">
              <a:effectLst>
                <a:outerShdw blurRad="38100" dist="38100" dir="2700000" algn="tl">
                  <a:srgbClr val="000000"/>
                </a:outerShdw>
              </a:effectLst>
            </a:endParaRPr>
          </a:p>
        </p:txBody>
      </p:sp>
      <p:sp>
        <p:nvSpPr>
          <p:cNvPr id="190469" name="Text Box 5"/>
          <p:cNvSpPr txBox="1">
            <a:spLocks noChangeArrowheads="1"/>
          </p:cNvSpPr>
          <p:nvPr/>
        </p:nvSpPr>
        <p:spPr bwMode="auto">
          <a:xfrm>
            <a:off x="685800" y="5029200"/>
            <a:ext cx="8134350" cy="1663700"/>
          </a:xfrm>
          <a:prstGeom prst="rect">
            <a:avLst/>
          </a:prstGeom>
          <a:noFill/>
          <a:ln w="12700" cap="sq">
            <a:solidFill>
              <a:schemeClr val="tx1"/>
            </a:solidFill>
            <a:miter lim="800000"/>
            <a:headEnd type="none" w="sm" len="sm"/>
            <a:tailEnd type="none" w="sm" len="sm"/>
          </a:ln>
          <a:effectLst/>
        </p:spPr>
        <p:txBody>
          <a:bodyPr>
            <a:spAutoFit/>
          </a:bodyPr>
          <a:lstStyle/>
          <a:p>
            <a:pPr eaLnBrk="1" hangingPunct="1">
              <a:spcBef>
                <a:spcPct val="20000"/>
              </a:spcBef>
              <a:buClr>
                <a:schemeClr val="tx2"/>
              </a:buClr>
              <a:buSzPct val="115000"/>
              <a:buFont typeface="Wingdings" pitchFamily="2" charset="2"/>
              <a:buNone/>
              <a:defRPr/>
            </a:pPr>
            <a:r>
              <a:rPr lang="en-US" sz="3200" dirty="0" err="1">
                <a:solidFill>
                  <a:srgbClr val="C00000"/>
                </a:solidFill>
                <a:effectLst>
                  <a:outerShdw blurRad="38100" dist="38100" dir="2700000" algn="tl">
                    <a:srgbClr val="000000"/>
                  </a:outerShdw>
                </a:effectLst>
              </a:rPr>
              <a:t>Cetak</a:t>
            </a:r>
            <a:r>
              <a:rPr lang="en-US" sz="3200" dirty="0">
                <a:solidFill>
                  <a:srgbClr val="C00000"/>
                </a:solidFill>
                <a:effectLst>
                  <a:outerShdw blurRad="38100" dist="38100" dir="2700000" algn="tl">
                    <a:srgbClr val="000000"/>
                  </a:outerShdw>
                </a:effectLst>
              </a:rPr>
              <a:t> </a:t>
            </a:r>
            <a:r>
              <a:rPr lang="en-US" sz="3200" dirty="0" err="1">
                <a:solidFill>
                  <a:srgbClr val="C00000"/>
                </a:solidFill>
                <a:effectLst>
                  <a:outerShdw blurRad="38100" dist="38100" dir="2700000" algn="tl">
                    <a:srgbClr val="000000"/>
                  </a:outerShdw>
                </a:effectLst>
              </a:rPr>
              <a:t>daftar</a:t>
            </a:r>
            <a:r>
              <a:rPr lang="en-US" sz="3200" dirty="0">
                <a:solidFill>
                  <a:srgbClr val="C00000"/>
                </a:solidFill>
                <a:effectLst>
                  <a:outerShdw blurRad="38100" dist="38100" dir="2700000" algn="tl">
                    <a:srgbClr val="000000"/>
                  </a:outerShdw>
                </a:effectLst>
              </a:rPr>
              <a:t> </a:t>
            </a:r>
            <a:r>
              <a:rPr lang="en-US" sz="3200" dirty="0" err="1">
                <a:solidFill>
                  <a:srgbClr val="C00000"/>
                </a:solidFill>
                <a:effectLst>
                  <a:outerShdw blurRad="38100" dist="38100" dir="2700000" algn="tl">
                    <a:srgbClr val="000000"/>
                  </a:outerShdw>
                </a:effectLst>
              </a:rPr>
              <a:t>semua</a:t>
            </a:r>
            <a:r>
              <a:rPr lang="en-US" sz="3200" dirty="0">
                <a:solidFill>
                  <a:srgbClr val="C00000"/>
                </a:solidFill>
                <a:effectLst>
                  <a:outerShdw blurRad="38100" dist="38100" dir="2700000" algn="tl">
                    <a:srgbClr val="000000"/>
                  </a:outerShdw>
                </a:effectLst>
              </a:rPr>
              <a:t> </a:t>
            </a:r>
            <a:r>
              <a:rPr lang="en-US" sz="3200" dirty="0" err="1">
                <a:solidFill>
                  <a:srgbClr val="C00000"/>
                </a:solidFill>
                <a:effectLst>
                  <a:outerShdw blurRad="38100" dist="38100" dir="2700000" algn="tl">
                    <a:srgbClr val="000000"/>
                  </a:outerShdw>
                </a:effectLst>
              </a:rPr>
              <a:t>mahasiswa</a:t>
            </a:r>
            <a:r>
              <a:rPr lang="en-US" sz="3200" dirty="0">
                <a:solidFill>
                  <a:srgbClr val="C00000"/>
                </a:solidFill>
                <a:effectLst>
                  <a:outerShdw blurRad="38100" dist="38100" dir="2700000" algn="tl">
                    <a:srgbClr val="000000"/>
                  </a:outerShdw>
                </a:effectLst>
              </a:rPr>
              <a:t> yang </a:t>
            </a:r>
          </a:p>
          <a:p>
            <a:pPr eaLnBrk="1" hangingPunct="1">
              <a:spcBef>
                <a:spcPct val="20000"/>
              </a:spcBef>
              <a:buClr>
                <a:schemeClr val="tx2"/>
              </a:buClr>
              <a:buSzPct val="115000"/>
              <a:buFont typeface="Wingdings" pitchFamily="2" charset="2"/>
              <a:buNone/>
              <a:defRPr/>
            </a:pPr>
            <a:r>
              <a:rPr lang="en-US" sz="3200" dirty="0" err="1">
                <a:solidFill>
                  <a:srgbClr val="C00000"/>
                </a:solidFill>
                <a:effectLst>
                  <a:outerShdw blurRad="38100" dist="38100" dir="2700000" algn="tl">
                    <a:srgbClr val="000000"/>
                  </a:outerShdw>
                </a:effectLst>
              </a:rPr>
              <a:t>mempunyai</a:t>
            </a:r>
            <a:r>
              <a:rPr lang="en-US" sz="3200" dirty="0">
                <a:solidFill>
                  <a:srgbClr val="C00000"/>
                </a:solidFill>
                <a:effectLst>
                  <a:outerShdw blurRad="38100" dist="38100" dir="2700000" algn="tl">
                    <a:srgbClr val="000000"/>
                  </a:outerShdw>
                </a:effectLst>
              </a:rPr>
              <a:t> IP semester </a:t>
            </a:r>
            <a:r>
              <a:rPr lang="en-US" sz="3200" dirty="0" err="1">
                <a:solidFill>
                  <a:srgbClr val="C00000"/>
                </a:solidFill>
                <a:effectLst>
                  <a:outerShdw blurRad="38100" dist="38100" dir="2700000" algn="tl">
                    <a:srgbClr val="000000"/>
                  </a:outerShdw>
                </a:effectLst>
              </a:rPr>
              <a:t>lebih</a:t>
            </a:r>
            <a:r>
              <a:rPr lang="en-US" sz="3200" dirty="0">
                <a:solidFill>
                  <a:srgbClr val="C00000"/>
                </a:solidFill>
                <a:effectLst>
                  <a:outerShdw blurRad="38100" dist="38100" dir="2700000" algn="tl">
                    <a:srgbClr val="000000"/>
                  </a:outerShdw>
                </a:effectLst>
              </a:rPr>
              <a:t> </a:t>
            </a:r>
            <a:r>
              <a:rPr lang="en-US" sz="3200" dirty="0" err="1">
                <a:solidFill>
                  <a:srgbClr val="C00000"/>
                </a:solidFill>
                <a:effectLst>
                  <a:outerShdw blurRad="38100" dist="38100" dir="2700000" algn="tl">
                    <a:srgbClr val="000000"/>
                  </a:outerShdw>
                </a:effectLst>
              </a:rPr>
              <a:t>besar</a:t>
            </a:r>
            <a:r>
              <a:rPr lang="en-US" sz="3200" dirty="0">
                <a:solidFill>
                  <a:srgbClr val="C00000"/>
                </a:solidFill>
                <a:effectLst>
                  <a:outerShdw blurRad="38100" dist="38100" dir="2700000" algn="tl">
                    <a:srgbClr val="000000"/>
                  </a:outerShdw>
                </a:effectLst>
              </a:rPr>
              <a:t> </a:t>
            </a:r>
            <a:r>
              <a:rPr lang="en-US" sz="3200" dirty="0" err="1">
                <a:solidFill>
                  <a:srgbClr val="C00000"/>
                </a:solidFill>
                <a:effectLst>
                  <a:outerShdw blurRad="38100" dist="38100" dir="2700000" algn="tl">
                    <a:srgbClr val="000000"/>
                  </a:outerShdw>
                </a:effectLst>
              </a:rPr>
              <a:t>dari</a:t>
            </a:r>
            <a:r>
              <a:rPr lang="en-US" sz="3200" dirty="0">
                <a:solidFill>
                  <a:srgbClr val="C00000"/>
                </a:solidFill>
                <a:effectLst>
                  <a:outerShdw blurRad="38100" dist="38100" dir="2700000" algn="tl">
                    <a:srgbClr val="000000"/>
                  </a:outerShdw>
                </a:effectLst>
              </a:rPr>
              <a:t> 3,0</a:t>
            </a:r>
          </a:p>
          <a:p>
            <a:pPr>
              <a:defRPr/>
            </a:pPr>
            <a:endParaRPr lang="en-US" sz="3200" dirty="0">
              <a:solidFill>
                <a:srgbClr val="FF6699"/>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4294967295"/>
          </p:nvPr>
        </p:nvSpPr>
        <p:spPr>
          <a:xfrm>
            <a:off x="917575" y="1676400"/>
            <a:ext cx="8226425" cy="4876800"/>
          </a:xfrm>
        </p:spPr>
        <p:txBody>
          <a:bodyPr/>
          <a:lstStyle/>
          <a:p>
            <a:r>
              <a:rPr lang="en-US" sz="2500"/>
              <a:t>Bahasa diatas kemudian diterjemahkan ke dalam instruksi yang ekuivalen dengan </a:t>
            </a:r>
            <a:r>
              <a:rPr lang="en-US" sz="2500">
                <a:solidFill>
                  <a:srgbClr val="FF6699"/>
                </a:solidFill>
              </a:rPr>
              <a:t>dbase</a:t>
            </a:r>
            <a:r>
              <a:rPr lang="en-US" sz="2500"/>
              <a:t> atau </a:t>
            </a:r>
            <a:r>
              <a:rPr lang="en-US" sz="2500">
                <a:solidFill>
                  <a:srgbClr val="FF6699"/>
                </a:solidFill>
              </a:rPr>
              <a:t>foxpro</a:t>
            </a:r>
            <a:r>
              <a:rPr lang="en-US" sz="2500"/>
              <a:t>, sebagai :</a:t>
            </a:r>
          </a:p>
          <a:p>
            <a:r>
              <a:rPr lang="en-US" sz="2500" b="1">
                <a:solidFill>
                  <a:srgbClr val="FF6600"/>
                </a:solidFill>
              </a:rPr>
              <a:t>DISPLAY ALL FOR IPSEM &gt; 3.0</a:t>
            </a:r>
          </a:p>
          <a:p>
            <a:r>
              <a:rPr lang="en-US" sz="2500"/>
              <a:t>Atau dalam dialek </a:t>
            </a:r>
            <a:r>
              <a:rPr lang="en-US" sz="2500">
                <a:solidFill>
                  <a:srgbClr val="FF6699"/>
                </a:solidFill>
              </a:rPr>
              <a:t>Turbo Pascal</a:t>
            </a:r>
            <a:r>
              <a:rPr lang="en-US" sz="2500"/>
              <a:t> </a:t>
            </a:r>
          </a:p>
          <a:p>
            <a:pPr>
              <a:buFont typeface="Wingdings" pitchFamily="2" charset="2"/>
              <a:buNone/>
            </a:pPr>
            <a:r>
              <a:rPr lang="en-US" sz="2500"/>
              <a:t>	</a:t>
            </a:r>
            <a:r>
              <a:rPr lang="en-US" sz="2500" b="1">
                <a:solidFill>
                  <a:srgbClr val="FF6600"/>
                </a:solidFill>
              </a:rPr>
              <a:t>while not eof (T) do</a:t>
            </a:r>
          </a:p>
          <a:p>
            <a:pPr>
              <a:buFont typeface="Wingdings" pitchFamily="2" charset="2"/>
              <a:buNone/>
            </a:pPr>
            <a:r>
              <a:rPr lang="en-US" sz="2500" b="1">
                <a:solidFill>
                  <a:srgbClr val="FF6600"/>
                </a:solidFill>
              </a:rPr>
              <a:t>		begin</a:t>
            </a:r>
          </a:p>
          <a:p>
            <a:pPr>
              <a:buFont typeface="Wingdings" pitchFamily="2" charset="2"/>
              <a:buNone/>
            </a:pPr>
            <a:r>
              <a:rPr lang="en-US" sz="2500" b="1">
                <a:solidFill>
                  <a:srgbClr val="FF6600"/>
                </a:solidFill>
              </a:rPr>
              <a:t>			readln(T,S) ;</a:t>
            </a:r>
          </a:p>
          <a:p>
            <a:pPr>
              <a:buFont typeface="Wingdings" pitchFamily="2" charset="2"/>
              <a:buNone/>
            </a:pPr>
            <a:r>
              <a:rPr lang="en-US" sz="2500" b="1">
                <a:solidFill>
                  <a:srgbClr val="FF6600"/>
                </a:solidFill>
              </a:rPr>
              <a:t>			if S.IpSem &gt; 3.0 then</a:t>
            </a:r>
          </a:p>
          <a:p>
            <a:pPr>
              <a:buFont typeface="Wingdings" pitchFamily="2" charset="2"/>
              <a:buNone/>
            </a:pPr>
            <a:r>
              <a:rPr lang="en-US" sz="2500" b="1">
                <a:solidFill>
                  <a:srgbClr val="FF6600"/>
                </a:solidFill>
              </a:rPr>
              <a:t>				writeln(S.NamaMahasiswa);</a:t>
            </a:r>
          </a:p>
          <a:p>
            <a:pPr>
              <a:buFont typeface="Wingdings" pitchFamily="2" charset="2"/>
              <a:buNone/>
            </a:pPr>
            <a:r>
              <a:rPr lang="en-US" sz="2500" b="1">
                <a:solidFill>
                  <a:srgbClr val="FF6600"/>
                </a:solidFill>
              </a:rPr>
              <a:t>end;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917575" y="381000"/>
            <a:ext cx="7845425" cy="793750"/>
          </a:xfrm>
        </p:spPr>
        <p:txBody>
          <a:bodyPr anchor="ctr"/>
          <a:lstStyle/>
          <a:p>
            <a:r>
              <a:rPr lang="en-US" sz="3200"/>
              <a:t>Keuntungan dan kerugian penggunaan antarmuka berbasis bahasa alami</a:t>
            </a:r>
          </a:p>
        </p:txBody>
      </p:sp>
      <p:graphicFrame>
        <p:nvGraphicFramePr>
          <p:cNvPr id="25615" name="Group 15"/>
          <p:cNvGraphicFramePr>
            <a:graphicFrameLocks noGrp="1"/>
          </p:cNvGraphicFramePr>
          <p:nvPr>
            <p:ph type="tbl" idx="4294967295"/>
          </p:nvPr>
        </p:nvGraphicFramePr>
        <p:xfrm>
          <a:off x="838200" y="2133600"/>
          <a:ext cx="8226425" cy="3217228"/>
        </p:xfrm>
        <a:graphic>
          <a:graphicData uri="http://schemas.openxmlformats.org/drawingml/2006/table">
            <a:tbl>
              <a:tblPr/>
              <a:tblGrid>
                <a:gridCol w="4113213"/>
                <a:gridCol w="4113212"/>
              </a:tblGrid>
              <a:tr h="534988">
                <a:tc>
                  <a:txBody>
                    <a:bodyPr/>
                    <a:lstStyle/>
                    <a:p>
                      <a:pPr marL="0" marR="0" lvl="0" indent="0" algn="ctr"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Keuntungan </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Kerugian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247900">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tidak memerlukan sintaksis khusus</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luwes dan </a:t>
                      </a:r>
                      <a:r>
                        <a:rPr kumimoji="0" lang="en-US" sz="2500" b="0" i="1" u="none" strike="noStrike" cap="none" normalizeH="0" baseline="0" smtClean="0">
                          <a:ln>
                            <a:noFill/>
                          </a:ln>
                          <a:solidFill>
                            <a:schemeClr val="tx1"/>
                          </a:solidFill>
                          <a:effectLst>
                            <a:outerShdw blurRad="38100" dist="38100" dir="2700000" algn="tl">
                              <a:srgbClr val="C0C0C0"/>
                            </a:outerShdw>
                          </a:effectLst>
                          <a:latin typeface="Arial" charset="0"/>
                        </a:rPr>
                        <a:t>powerful</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alamiah</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merupakan inisiatif campuran</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mempunyai dualisme</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bertele-tele</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a:t>
                      </a:r>
                      <a:r>
                        <a:rPr kumimoji="0" lang="en-US" sz="2500" b="0" i="1" u="none" strike="noStrike" cap="none" normalizeH="0" baseline="0" smtClean="0">
                          <a:ln>
                            <a:noFill/>
                          </a:ln>
                          <a:solidFill>
                            <a:schemeClr val="tx1"/>
                          </a:solidFill>
                          <a:effectLst>
                            <a:outerShdw blurRad="38100" dist="38100" dir="2700000" algn="tl">
                              <a:srgbClr val="C0C0C0"/>
                            </a:outerShdw>
                          </a:effectLst>
                          <a:latin typeface="Arial" charset="0"/>
                        </a:rPr>
                        <a:t>opaque (</a:t>
                      </a: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tidak jelas)</a:t>
                      </a:r>
                      <a:endParaRPr kumimoji="0" lang="en-US" sz="2500" b="0" i="1" u="none" strike="noStrike" cap="none" normalizeH="0" baseline="0" smtClean="0">
                        <a:ln>
                          <a:noFill/>
                        </a:ln>
                        <a:solidFill>
                          <a:schemeClr val="tx1"/>
                        </a:solidFill>
                        <a:effectLst>
                          <a:outerShdw blurRad="38100" dist="38100" dir="2700000" algn="tl">
                            <a:srgbClr val="C0C0C0"/>
                          </a:outerShdw>
                        </a:effectLst>
                        <a:latin typeface="Arial" charset="0"/>
                      </a:endParaRP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1" u="none" strike="noStrike" cap="none" normalizeH="0" baseline="0" smtClean="0">
                          <a:ln>
                            <a:noFill/>
                          </a:ln>
                          <a:solidFill>
                            <a:schemeClr val="tx1"/>
                          </a:solidFill>
                          <a:effectLst>
                            <a:outerShdw blurRad="38100" dist="38100" dir="2700000" algn="tl">
                              <a:srgbClr val="C0C0C0"/>
                            </a:outerShdw>
                          </a:effectLst>
                          <a:latin typeface="Arial" charset="0"/>
                        </a:rPr>
                        <a:t> </a:t>
                      </a: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perancangan perangkat lunak yang rumit</a:t>
                      </a:r>
                    </a:p>
                    <a:p>
                      <a:pPr marL="0" marR="0" lvl="0" indent="0" algn="l"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 tidak efisien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685800" y="228600"/>
            <a:ext cx="4572000" cy="1143000"/>
          </a:xfrm>
        </p:spPr>
        <p:txBody>
          <a:bodyPr anchor="ctr"/>
          <a:lstStyle/>
          <a:p>
            <a:r>
              <a:rPr lang="en-US" sz="4000" b="1">
                <a:solidFill>
                  <a:schemeClr val="hlink"/>
                </a:solidFill>
              </a:rPr>
              <a:t>SISTEM MENU</a:t>
            </a:r>
          </a:p>
        </p:txBody>
      </p:sp>
      <p:sp>
        <p:nvSpPr>
          <p:cNvPr id="26627" name="Rectangle 3"/>
          <p:cNvSpPr>
            <a:spLocks noGrp="1" noChangeArrowheads="1"/>
          </p:cNvSpPr>
          <p:nvPr>
            <p:ph idx="4294967295"/>
          </p:nvPr>
        </p:nvSpPr>
        <p:spPr>
          <a:xfrm>
            <a:off x="690563" y="1524000"/>
            <a:ext cx="8301037" cy="5105400"/>
          </a:xfrm>
        </p:spPr>
        <p:txBody>
          <a:bodyPr/>
          <a:lstStyle/>
          <a:p>
            <a:r>
              <a:rPr lang="en-US"/>
              <a:t>Menu adalah daftar sejumlh pilihan dlm jml terbatas.</a:t>
            </a:r>
          </a:p>
          <a:p>
            <a:r>
              <a:rPr lang="en-US"/>
              <a:t>Berdasarkan teknik penampilan pilihan-pilihan, dikenal 2 sistem menu : </a:t>
            </a:r>
            <a:r>
              <a:rPr lang="en-US">
                <a:solidFill>
                  <a:srgbClr val="FF6699"/>
                </a:solidFill>
              </a:rPr>
              <a:t>Menu datar</a:t>
            </a:r>
            <a:r>
              <a:rPr lang="en-US"/>
              <a:t> dan </a:t>
            </a:r>
            <a:r>
              <a:rPr lang="en-US">
                <a:solidFill>
                  <a:srgbClr val="FF6699"/>
                </a:solidFill>
              </a:rPr>
              <a:t>Menu tarik </a:t>
            </a:r>
            <a:r>
              <a:rPr lang="en-US" i="1">
                <a:solidFill>
                  <a:srgbClr val="FF6699"/>
                </a:solidFill>
              </a:rPr>
              <a:t>(pulldown).</a:t>
            </a:r>
          </a:p>
          <a:p>
            <a:r>
              <a:rPr lang="en-US"/>
              <a:t>Sistem menu datar adalah sistem menu yang menampilkan semua pilihan secara lengkap.</a:t>
            </a:r>
          </a:p>
          <a:p>
            <a:r>
              <a:rPr lang="en-US"/>
              <a:t>Sistem menu tarik adalah sistem menu yang akan menampilkan pilihan dalam kelompok-kelompok tertentu.</a:t>
            </a:r>
          </a:p>
          <a:p>
            <a:endParaRPr lang="en-US">
              <a:solidFill>
                <a:srgbClr val="FF6699"/>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a:xfrm>
            <a:off x="304800" y="0"/>
            <a:ext cx="7772400" cy="1143000"/>
          </a:xfrm>
        </p:spPr>
        <p:txBody>
          <a:bodyPr anchor="ctr"/>
          <a:lstStyle/>
          <a:p>
            <a:r>
              <a:rPr lang="en-US"/>
              <a:t>Sistem Menu (cont..)</a:t>
            </a:r>
          </a:p>
        </p:txBody>
      </p:sp>
      <p:sp>
        <p:nvSpPr>
          <p:cNvPr id="27651" name="Content Placeholder 2"/>
          <p:cNvSpPr>
            <a:spLocks noGrp="1"/>
          </p:cNvSpPr>
          <p:nvPr>
            <p:ph idx="4294967295"/>
          </p:nvPr>
        </p:nvSpPr>
        <p:spPr/>
        <p:txBody>
          <a:bodyPr/>
          <a:lstStyle/>
          <a:p>
            <a:pPr>
              <a:lnSpc>
                <a:spcPct val="90000"/>
              </a:lnSpc>
            </a:pPr>
            <a:r>
              <a:rPr lang="en-US"/>
              <a:t>ragam interaksi pada sistem menu datar dapat berupa:</a:t>
            </a:r>
          </a:p>
          <a:p>
            <a:pPr lvl="1">
              <a:lnSpc>
                <a:spcPct val="90000"/>
              </a:lnSpc>
            </a:pPr>
            <a:r>
              <a:rPr lang="en-US"/>
              <a:t>Selektor pilihan, dpt berupa angka, huruf atau campuran angka dan huruf.</a:t>
            </a:r>
          </a:p>
          <a:p>
            <a:pPr lvl="1">
              <a:lnSpc>
                <a:spcPct val="90000"/>
              </a:lnSpc>
            </a:pPr>
            <a:r>
              <a:rPr lang="en-US"/>
              <a:t>Penggunaan tanda terang, dgn bantuan tombol khusus ;</a:t>
            </a:r>
          </a:p>
          <a:p>
            <a:pPr lvl="1">
              <a:lnSpc>
                <a:spcPct val="90000"/>
              </a:lnSpc>
              <a:buFont typeface="Wingdings" pitchFamily="2" charset="2"/>
              <a:buNone/>
            </a:pPr>
            <a:r>
              <a:rPr lang="en-US"/>
              <a:t>	        ,      ,      atau bantuan </a:t>
            </a:r>
            <a:r>
              <a:rPr lang="en-US" i="1"/>
              <a:t>mouse</a:t>
            </a:r>
          </a:p>
          <a:p>
            <a:pPr lvl="1">
              <a:lnSpc>
                <a:spcPct val="90000"/>
              </a:lnSpc>
            </a:pPr>
            <a:r>
              <a:rPr lang="en-US"/>
              <a:t>Kombinasi dari kedua ragam di atas.</a:t>
            </a:r>
          </a:p>
          <a:p>
            <a:pPr>
              <a:buFont typeface="Wingdings 2" pitchFamily="18" charset="2"/>
              <a:buNone/>
            </a:pPr>
            <a:endParaRPr lang="en-US"/>
          </a:p>
        </p:txBody>
      </p:sp>
      <p:cxnSp>
        <p:nvCxnSpPr>
          <p:cNvPr id="8" name="Straight Arrow Connector 7"/>
          <p:cNvCxnSpPr/>
          <p:nvPr/>
        </p:nvCxnSpPr>
        <p:spPr>
          <a:xfrm rot="10800000">
            <a:off x="4114800" y="4494213"/>
            <a:ext cx="38100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2133600" y="44958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2592388" y="4494212"/>
            <a:ext cx="3048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flipH="1" flipV="1">
            <a:off x="3354388" y="4494212"/>
            <a:ext cx="3048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idx="4294967295"/>
          </p:nvPr>
        </p:nvSpPr>
        <p:spPr>
          <a:xfrm>
            <a:off x="304800" y="0"/>
            <a:ext cx="7772400" cy="1143000"/>
          </a:xfrm>
        </p:spPr>
        <p:txBody>
          <a:bodyPr anchor="ctr"/>
          <a:lstStyle/>
          <a:p>
            <a:r>
              <a:rPr lang="en-US"/>
              <a:t>Sistem Menu (cont..)</a:t>
            </a:r>
          </a:p>
        </p:txBody>
      </p:sp>
      <p:sp>
        <p:nvSpPr>
          <p:cNvPr id="28675" name="Content Placeholder 2"/>
          <p:cNvSpPr>
            <a:spLocks noGrp="1"/>
          </p:cNvSpPr>
          <p:nvPr>
            <p:ph idx="4294967295"/>
          </p:nvPr>
        </p:nvSpPr>
        <p:spPr/>
        <p:txBody>
          <a:bodyPr/>
          <a:lstStyle/>
          <a:p>
            <a:pPr>
              <a:buFont typeface="Wingdings 2" pitchFamily="18" charset="2"/>
              <a:buNone/>
            </a:pPr>
            <a:r>
              <a:rPr lang="en-US"/>
              <a:t>Utk menu yg mempunyai banyak pilihan, biasanya menggunakan menu tarik. Beberapa pilihan menu tarik :</a:t>
            </a:r>
          </a:p>
          <a:p>
            <a:pPr>
              <a:buFont typeface="Wingdings 2" pitchFamily="18" charset="2"/>
              <a:buNone/>
            </a:pPr>
            <a:r>
              <a:rPr lang="en-US"/>
              <a:t>	- Status</a:t>
            </a:r>
          </a:p>
          <a:p>
            <a:pPr>
              <a:buFont typeface="Wingdings 2" pitchFamily="18" charset="2"/>
              <a:buNone/>
            </a:pPr>
            <a:r>
              <a:rPr lang="en-US"/>
              <a:t>	- Shortcut, kombinasi tombol-tombol khusus</a:t>
            </a:r>
          </a:p>
          <a:p>
            <a:pPr>
              <a:buFont typeface="Wingdings 2" pitchFamily="18" charset="2"/>
              <a:buNone/>
            </a:pPr>
            <a:r>
              <a:rPr lang="en-US"/>
              <a:t>	   misal :Ctrl + 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idx="4294967295"/>
          </p:nvPr>
        </p:nvSpPr>
        <p:spPr/>
        <p:txBody>
          <a:bodyPr anchor="ctr"/>
          <a:lstStyle/>
          <a:p>
            <a:r>
              <a:rPr lang="en-US"/>
              <a:t>Struktur Pohon Sistem Menu Tarik</a:t>
            </a:r>
          </a:p>
        </p:txBody>
      </p:sp>
      <p:grpSp>
        <p:nvGrpSpPr>
          <p:cNvPr id="29699" name="Group 4"/>
          <p:cNvGrpSpPr>
            <a:grpSpLocks noGrp="1" noChangeAspect="1"/>
          </p:cNvGrpSpPr>
          <p:nvPr>
            <p:ph idx="4294967295"/>
          </p:nvPr>
        </p:nvGrpSpPr>
        <p:grpSpPr bwMode="auto">
          <a:xfrm>
            <a:off x="914400" y="1827213"/>
            <a:ext cx="7313613" cy="4114800"/>
            <a:chOff x="2823" y="10982"/>
            <a:chExt cx="6807" cy="3535"/>
          </a:xfrm>
        </p:grpSpPr>
        <p:sp>
          <p:nvSpPr>
            <p:cNvPr id="29700" name="AutoShape 5"/>
            <p:cNvSpPr>
              <a:spLocks noChangeAspect="1" noChangeArrowheads="1"/>
            </p:cNvSpPr>
            <p:nvPr/>
          </p:nvSpPr>
          <p:spPr bwMode="auto">
            <a:xfrm>
              <a:off x="2823" y="10982"/>
              <a:ext cx="6807" cy="3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701" name="Text Box 6"/>
            <p:cNvSpPr txBox="1">
              <a:spLocks noChangeArrowheads="1"/>
            </p:cNvSpPr>
            <p:nvPr/>
          </p:nvSpPr>
          <p:spPr bwMode="auto">
            <a:xfrm>
              <a:off x="5048" y="11244"/>
              <a:ext cx="1179" cy="393"/>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id-ID" sz="1200" b="1"/>
                <a:t>Menu utama</a:t>
              </a:r>
              <a:endParaRPr lang="en-US"/>
            </a:p>
          </p:txBody>
        </p:sp>
        <p:sp>
          <p:nvSpPr>
            <p:cNvPr id="29702" name="Text Box 7"/>
            <p:cNvSpPr txBox="1">
              <a:spLocks noChangeArrowheads="1"/>
            </p:cNvSpPr>
            <p:nvPr/>
          </p:nvSpPr>
          <p:spPr bwMode="auto">
            <a:xfrm>
              <a:off x="3478" y="12029"/>
              <a:ext cx="653" cy="393"/>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id-ID" sz="1200" b="1"/>
                <a:t>File</a:t>
              </a:r>
              <a:endParaRPr lang="en-US"/>
            </a:p>
          </p:txBody>
        </p:sp>
        <p:sp>
          <p:nvSpPr>
            <p:cNvPr id="29703" name="Text Box 8"/>
            <p:cNvSpPr txBox="1">
              <a:spLocks noChangeArrowheads="1"/>
            </p:cNvSpPr>
            <p:nvPr/>
          </p:nvSpPr>
          <p:spPr bwMode="auto">
            <a:xfrm>
              <a:off x="4525" y="12029"/>
              <a:ext cx="785" cy="393"/>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id-ID" sz="1200" b="1"/>
                <a:t>Edit</a:t>
              </a:r>
              <a:endParaRPr lang="en-US"/>
            </a:p>
          </p:txBody>
        </p:sp>
        <p:sp>
          <p:nvSpPr>
            <p:cNvPr id="29704" name="Text Box 9"/>
            <p:cNvSpPr txBox="1">
              <a:spLocks noChangeArrowheads="1"/>
            </p:cNvSpPr>
            <p:nvPr/>
          </p:nvSpPr>
          <p:spPr bwMode="auto">
            <a:xfrm>
              <a:off x="6619" y="12029"/>
              <a:ext cx="1048" cy="393"/>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id-ID" sz="1200" b="1"/>
                <a:t>Table</a:t>
              </a:r>
              <a:endParaRPr lang="en-US"/>
            </a:p>
          </p:txBody>
        </p:sp>
        <p:sp>
          <p:nvSpPr>
            <p:cNvPr id="29705" name="Line 10"/>
            <p:cNvSpPr>
              <a:spLocks noChangeShapeType="1"/>
            </p:cNvSpPr>
            <p:nvPr/>
          </p:nvSpPr>
          <p:spPr bwMode="auto">
            <a:xfrm>
              <a:off x="5572" y="12160"/>
              <a:ext cx="655" cy="0"/>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29706" name="Text Box 11"/>
            <p:cNvSpPr txBox="1">
              <a:spLocks noChangeArrowheads="1"/>
            </p:cNvSpPr>
            <p:nvPr/>
          </p:nvSpPr>
          <p:spPr bwMode="auto">
            <a:xfrm>
              <a:off x="4394" y="12946"/>
              <a:ext cx="1178" cy="392"/>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id-ID" sz="1200" b="1"/>
                <a:t>Draw table</a:t>
              </a:r>
              <a:endParaRPr lang="en-US"/>
            </a:p>
          </p:txBody>
        </p:sp>
        <p:sp>
          <p:nvSpPr>
            <p:cNvPr id="29707" name="Text Box 12"/>
            <p:cNvSpPr txBox="1">
              <a:spLocks noChangeArrowheads="1"/>
            </p:cNvSpPr>
            <p:nvPr/>
          </p:nvSpPr>
          <p:spPr bwMode="auto">
            <a:xfrm>
              <a:off x="5965" y="12946"/>
              <a:ext cx="916" cy="392"/>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id-ID" sz="1200" b="1"/>
                <a:t>Insert </a:t>
              </a:r>
              <a:endParaRPr lang="en-US"/>
            </a:p>
          </p:txBody>
        </p:sp>
        <p:sp>
          <p:nvSpPr>
            <p:cNvPr id="29708" name="Text Box 13"/>
            <p:cNvSpPr txBox="1">
              <a:spLocks noChangeArrowheads="1"/>
            </p:cNvSpPr>
            <p:nvPr/>
          </p:nvSpPr>
          <p:spPr bwMode="auto">
            <a:xfrm>
              <a:off x="7274" y="12946"/>
              <a:ext cx="916" cy="392"/>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id-ID" sz="1200" b="1"/>
                <a:t>Delete </a:t>
              </a:r>
              <a:endParaRPr lang="en-US"/>
            </a:p>
          </p:txBody>
        </p:sp>
        <p:sp>
          <p:nvSpPr>
            <p:cNvPr id="29709" name="Line 14"/>
            <p:cNvSpPr>
              <a:spLocks noChangeShapeType="1"/>
            </p:cNvSpPr>
            <p:nvPr/>
          </p:nvSpPr>
          <p:spPr bwMode="auto">
            <a:xfrm>
              <a:off x="3870" y="11767"/>
              <a:ext cx="3273"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0" name="Line 15"/>
            <p:cNvSpPr>
              <a:spLocks noChangeShapeType="1"/>
            </p:cNvSpPr>
            <p:nvPr/>
          </p:nvSpPr>
          <p:spPr bwMode="auto">
            <a:xfrm>
              <a:off x="3870" y="11767"/>
              <a:ext cx="0" cy="2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1" name="Line 16"/>
            <p:cNvSpPr>
              <a:spLocks noChangeShapeType="1"/>
            </p:cNvSpPr>
            <p:nvPr/>
          </p:nvSpPr>
          <p:spPr bwMode="auto">
            <a:xfrm>
              <a:off x="4918" y="11767"/>
              <a:ext cx="0" cy="2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2" name="Line 17"/>
            <p:cNvSpPr>
              <a:spLocks noChangeShapeType="1"/>
            </p:cNvSpPr>
            <p:nvPr/>
          </p:nvSpPr>
          <p:spPr bwMode="auto">
            <a:xfrm>
              <a:off x="7143" y="11767"/>
              <a:ext cx="0" cy="2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3" name="Line 18"/>
            <p:cNvSpPr>
              <a:spLocks noChangeShapeType="1"/>
            </p:cNvSpPr>
            <p:nvPr/>
          </p:nvSpPr>
          <p:spPr bwMode="auto">
            <a:xfrm>
              <a:off x="5703" y="11637"/>
              <a:ext cx="0" cy="13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4" name="Line 19"/>
            <p:cNvSpPr>
              <a:spLocks noChangeShapeType="1"/>
            </p:cNvSpPr>
            <p:nvPr/>
          </p:nvSpPr>
          <p:spPr bwMode="auto">
            <a:xfrm>
              <a:off x="4918" y="12684"/>
              <a:ext cx="2749"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5" name="Line 20"/>
            <p:cNvSpPr>
              <a:spLocks noChangeShapeType="1"/>
            </p:cNvSpPr>
            <p:nvPr/>
          </p:nvSpPr>
          <p:spPr bwMode="auto">
            <a:xfrm>
              <a:off x="4918" y="12684"/>
              <a:ext cx="0" cy="2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6" name="Line 21"/>
            <p:cNvSpPr>
              <a:spLocks noChangeShapeType="1"/>
            </p:cNvSpPr>
            <p:nvPr/>
          </p:nvSpPr>
          <p:spPr bwMode="auto">
            <a:xfrm>
              <a:off x="6488" y="12684"/>
              <a:ext cx="0" cy="2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7" name="Line 22"/>
            <p:cNvSpPr>
              <a:spLocks noChangeShapeType="1"/>
            </p:cNvSpPr>
            <p:nvPr/>
          </p:nvSpPr>
          <p:spPr bwMode="auto">
            <a:xfrm>
              <a:off x="7667" y="12684"/>
              <a:ext cx="0" cy="2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8" name="Line 23"/>
            <p:cNvSpPr>
              <a:spLocks noChangeShapeType="1"/>
            </p:cNvSpPr>
            <p:nvPr/>
          </p:nvSpPr>
          <p:spPr bwMode="auto">
            <a:xfrm>
              <a:off x="7143" y="12422"/>
              <a:ext cx="0" cy="2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9" name="Text Box 24"/>
            <p:cNvSpPr txBox="1">
              <a:spLocks noChangeArrowheads="1"/>
            </p:cNvSpPr>
            <p:nvPr/>
          </p:nvSpPr>
          <p:spPr bwMode="auto">
            <a:xfrm>
              <a:off x="4394" y="13862"/>
              <a:ext cx="916" cy="393"/>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id-ID" sz="1200" b="1"/>
                <a:t>Table</a:t>
              </a:r>
              <a:endParaRPr lang="en-US"/>
            </a:p>
          </p:txBody>
        </p:sp>
        <p:sp>
          <p:nvSpPr>
            <p:cNvPr id="29720" name="Text Box 25"/>
            <p:cNvSpPr txBox="1">
              <a:spLocks noChangeArrowheads="1"/>
            </p:cNvSpPr>
            <p:nvPr/>
          </p:nvSpPr>
          <p:spPr bwMode="auto">
            <a:xfrm>
              <a:off x="5703" y="13862"/>
              <a:ext cx="1571" cy="393"/>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id-ID" sz="1200" b="1"/>
                <a:t>Column to right</a:t>
              </a:r>
              <a:endParaRPr lang="en-US"/>
            </a:p>
          </p:txBody>
        </p:sp>
        <p:sp>
          <p:nvSpPr>
            <p:cNvPr id="29721" name="Text Box 26"/>
            <p:cNvSpPr txBox="1">
              <a:spLocks noChangeArrowheads="1"/>
            </p:cNvSpPr>
            <p:nvPr/>
          </p:nvSpPr>
          <p:spPr bwMode="auto">
            <a:xfrm>
              <a:off x="7667" y="13862"/>
              <a:ext cx="1571" cy="393"/>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id-ID" sz="1200" b="1"/>
                <a:t>Column to left</a:t>
              </a:r>
              <a:endParaRPr lang="en-US"/>
            </a:p>
          </p:txBody>
        </p:sp>
        <p:sp>
          <p:nvSpPr>
            <p:cNvPr id="29722" name="Line 27"/>
            <p:cNvSpPr>
              <a:spLocks noChangeShapeType="1"/>
            </p:cNvSpPr>
            <p:nvPr/>
          </p:nvSpPr>
          <p:spPr bwMode="auto">
            <a:xfrm>
              <a:off x="4787" y="13600"/>
              <a:ext cx="366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3" name="Line 28"/>
            <p:cNvSpPr>
              <a:spLocks noChangeShapeType="1"/>
            </p:cNvSpPr>
            <p:nvPr/>
          </p:nvSpPr>
          <p:spPr bwMode="auto">
            <a:xfrm>
              <a:off x="4787" y="13600"/>
              <a:ext cx="0" cy="2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4" name="Line 29"/>
            <p:cNvSpPr>
              <a:spLocks noChangeShapeType="1"/>
            </p:cNvSpPr>
            <p:nvPr/>
          </p:nvSpPr>
          <p:spPr bwMode="auto">
            <a:xfrm>
              <a:off x="6488" y="13338"/>
              <a:ext cx="0" cy="52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5" name="Line 30"/>
            <p:cNvSpPr>
              <a:spLocks noChangeShapeType="1"/>
            </p:cNvSpPr>
            <p:nvPr/>
          </p:nvSpPr>
          <p:spPr bwMode="auto">
            <a:xfrm>
              <a:off x="8452" y="13600"/>
              <a:ext cx="0" cy="2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idx="4294967295"/>
          </p:nvPr>
        </p:nvSpPr>
        <p:spPr/>
        <p:txBody>
          <a:bodyPr anchor="ctr"/>
          <a:lstStyle/>
          <a:p>
            <a:r>
              <a:rPr lang="en-US"/>
              <a:t>Contoh :</a:t>
            </a:r>
          </a:p>
        </p:txBody>
      </p:sp>
      <p:pic>
        <p:nvPicPr>
          <p:cNvPr id="30724" name="Picture 2"/>
          <p:cNvPicPr>
            <a:picLocks noChangeAspect="1" noChangeArrowheads="1"/>
          </p:cNvPicPr>
          <p:nvPr/>
        </p:nvPicPr>
        <p:blipFill>
          <a:blip r:embed="rId3">
            <a:extLst>
              <a:ext uri="{28A0092B-C50C-407E-A947-70E740481C1C}">
                <a14:useLocalDpi xmlns:a14="http://schemas.microsoft.com/office/drawing/2010/main" val="0"/>
              </a:ext>
            </a:extLst>
          </a:blip>
          <a:srcRect l="55338" t="19398" r="23761" b="49454"/>
          <a:stretch>
            <a:fillRect/>
          </a:stretch>
        </p:blipFill>
        <p:spPr bwMode="auto">
          <a:xfrm>
            <a:off x="1990725" y="1676400"/>
            <a:ext cx="441007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idx="4294967295"/>
          </p:nvPr>
        </p:nvSpPr>
        <p:spPr>
          <a:xfrm>
            <a:off x="762000" y="304800"/>
            <a:ext cx="6858000" cy="1143000"/>
          </a:xfrm>
        </p:spPr>
        <p:txBody>
          <a:bodyPr anchor="ctr"/>
          <a:lstStyle/>
          <a:p>
            <a:r>
              <a:rPr lang="en-US" b="1"/>
              <a:t>Keuntungan dan kerugian sistem menu </a:t>
            </a:r>
          </a:p>
        </p:txBody>
      </p:sp>
      <p:sp>
        <p:nvSpPr>
          <p:cNvPr id="31747" name="Content Placeholder 2"/>
          <p:cNvSpPr>
            <a:spLocks noGrp="1"/>
          </p:cNvSpPr>
          <p:nvPr>
            <p:ph idx="4294967295"/>
          </p:nvPr>
        </p:nvSpPr>
        <p:spPr>
          <a:xfrm>
            <a:off x="609600" y="1676400"/>
            <a:ext cx="7848600" cy="4953000"/>
          </a:xfrm>
        </p:spPr>
        <p:txBody>
          <a:bodyPr/>
          <a:lstStyle/>
          <a:p>
            <a:r>
              <a:rPr lang="id-ID" b="1"/>
              <a:t>Keuntungan :</a:t>
            </a:r>
            <a:endParaRPr lang="id-ID"/>
          </a:p>
          <a:p>
            <a:pPr>
              <a:buFont typeface="Wingdings 2" pitchFamily="18" charset="2"/>
              <a:buNone/>
            </a:pPr>
            <a:r>
              <a:rPr lang="en-US" sz="2100"/>
              <a:t>	- </a:t>
            </a:r>
            <a:r>
              <a:rPr lang="id-ID" sz="2100"/>
              <a:t>Memerlukan sedikit pengetikan</a:t>
            </a:r>
          </a:p>
          <a:p>
            <a:pPr>
              <a:buFont typeface="Wingdings 2" pitchFamily="18" charset="2"/>
              <a:buNone/>
            </a:pPr>
            <a:r>
              <a:rPr lang="en-US" sz="2100"/>
              <a:t>	- </a:t>
            </a:r>
            <a:r>
              <a:rPr lang="id-ID" sz="2100"/>
              <a:t>Beban memori rendah</a:t>
            </a:r>
            <a:endParaRPr lang="en-US" sz="2100"/>
          </a:p>
          <a:p>
            <a:pPr>
              <a:buFont typeface="Wingdings 2" pitchFamily="18" charset="2"/>
              <a:buNone/>
            </a:pPr>
            <a:r>
              <a:rPr lang="en-US" sz="2100"/>
              <a:t>	- </a:t>
            </a:r>
            <a:r>
              <a:rPr lang="id-ID" sz="2100"/>
              <a:t>Struktur terdefinisi dengan baik</a:t>
            </a:r>
          </a:p>
          <a:p>
            <a:pPr>
              <a:buFont typeface="Wingdings 2" pitchFamily="18" charset="2"/>
              <a:buNone/>
            </a:pPr>
            <a:r>
              <a:rPr lang="en-US" sz="2100"/>
              <a:t>	- </a:t>
            </a:r>
            <a:r>
              <a:rPr lang="id-ID" sz="2100"/>
              <a:t>Perancangan yang mudah</a:t>
            </a:r>
          </a:p>
          <a:p>
            <a:r>
              <a:rPr lang="id-ID" b="1"/>
              <a:t>Kerugian</a:t>
            </a:r>
            <a:r>
              <a:rPr lang="id-ID"/>
              <a:t> </a:t>
            </a:r>
            <a:endParaRPr lang="en-US"/>
          </a:p>
          <a:p>
            <a:pPr>
              <a:buFont typeface="Wingdings 2" pitchFamily="18" charset="2"/>
              <a:buNone/>
            </a:pPr>
            <a:r>
              <a:rPr lang="en-US" sz="2100"/>
              <a:t>	- </a:t>
            </a:r>
            <a:r>
              <a:rPr lang="id-ID" sz="2100"/>
              <a:t>Seringkali lambat</a:t>
            </a:r>
          </a:p>
          <a:p>
            <a:pPr>
              <a:buFont typeface="Wingdings 2" pitchFamily="18" charset="2"/>
              <a:buNone/>
            </a:pPr>
            <a:r>
              <a:rPr lang="en-US" sz="2100"/>
              <a:t>	- </a:t>
            </a:r>
            <a:r>
              <a:rPr lang="id-ID" sz="2100"/>
              <a:t>Memakan ruang layar</a:t>
            </a:r>
          </a:p>
          <a:p>
            <a:pPr>
              <a:buFont typeface="Wingdings 2" pitchFamily="18" charset="2"/>
              <a:buNone/>
            </a:pPr>
            <a:r>
              <a:rPr lang="en-US" sz="2100"/>
              <a:t>	- </a:t>
            </a:r>
            <a:r>
              <a:rPr lang="id-ID" sz="2100"/>
              <a:t>Tidak cocok untuk aktifitas Pemasukan data</a:t>
            </a:r>
          </a:p>
          <a:p>
            <a:pPr>
              <a:buFont typeface="Wingdings 2" pitchFamily="18" charset="2"/>
              <a:buNone/>
            </a:pPr>
            <a:r>
              <a:rPr lang="en-US" sz="2100"/>
              <a:t>	- </a:t>
            </a:r>
            <a:r>
              <a:rPr lang="id-ID" sz="2100"/>
              <a:t>Tidak cocok untuk dialog terinisasi pengguna</a:t>
            </a:r>
          </a:p>
          <a:p>
            <a:pPr>
              <a:buFont typeface="Wingdings 2" pitchFamily="18" charset="2"/>
              <a:buNone/>
            </a:pPr>
            <a:r>
              <a:rPr lang="en-US" sz="2100"/>
              <a:t>	- </a:t>
            </a:r>
            <a:r>
              <a:rPr lang="id-ID" sz="2100"/>
              <a:t>Tidak cocok untuk dialog terinisasi campuran</a:t>
            </a:r>
          </a:p>
          <a:p>
            <a:pPr>
              <a:buFont typeface="Wingdings 2" pitchFamily="18" charset="2"/>
              <a:buNone/>
            </a:pP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685800" y="228600"/>
            <a:ext cx="7924800" cy="1022350"/>
          </a:xfrm>
        </p:spPr>
        <p:txBody>
          <a:bodyPr anchor="ctr"/>
          <a:lstStyle/>
          <a:p>
            <a:r>
              <a:rPr lang="en-US">
                <a:solidFill>
                  <a:schemeClr val="hlink"/>
                </a:solidFill>
              </a:rPr>
              <a:t>DIALOG BERBASIS PENGISIAN BORANG </a:t>
            </a:r>
          </a:p>
        </p:txBody>
      </p:sp>
      <p:sp>
        <p:nvSpPr>
          <p:cNvPr id="32771" name="Rectangle 3"/>
          <p:cNvSpPr>
            <a:spLocks noGrp="1" noChangeArrowheads="1"/>
          </p:cNvSpPr>
          <p:nvPr>
            <p:ph idx="4294967295"/>
          </p:nvPr>
        </p:nvSpPr>
        <p:spPr>
          <a:xfrm>
            <a:off x="536575" y="1600200"/>
            <a:ext cx="8226425" cy="5181600"/>
          </a:xfrm>
        </p:spPr>
        <p:txBody>
          <a:bodyPr/>
          <a:lstStyle/>
          <a:p>
            <a:pPr>
              <a:lnSpc>
                <a:spcPct val="80000"/>
              </a:lnSpc>
            </a:pPr>
            <a:r>
              <a:rPr lang="en-US" sz="2500"/>
              <a:t>Teknik dialog berbasis pengisian borang </a:t>
            </a:r>
            <a:r>
              <a:rPr lang="en-US" sz="2500" i="1"/>
              <a:t>(form filling dialogue) </a:t>
            </a:r>
            <a:r>
              <a:rPr lang="en-US" sz="2500"/>
              <a:t>merupakan suatu penerapan langsung dari aktifitas pengisian borang dalam kehidupan sehari-hari dimana pengguna akan dihadapkan suatu bentuk borang yang ada di layar komputer  yang mereka gunakan.</a:t>
            </a:r>
          </a:p>
          <a:p>
            <a:pPr>
              <a:lnSpc>
                <a:spcPct val="80000"/>
              </a:lnSpc>
            </a:pPr>
            <a:endParaRPr lang="en-US" sz="2500"/>
          </a:p>
          <a:p>
            <a:pPr>
              <a:lnSpc>
                <a:spcPct val="90000"/>
              </a:lnSpc>
            </a:pPr>
            <a:r>
              <a:rPr lang="sv-SE" sz="2500"/>
              <a:t>Kualitas antarmuka berbasis pengisian borang tergantung pada tiga aspek:</a:t>
            </a:r>
          </a:p>
          <a:p>
            <a:pPr lvl="1">
              <a:lnSpc>
                <a:spcPct val="90000"/>
              </a:lnSpc>
            </a:pPr>
            <a:r>
              <a:rPr lang="sv-SE" sz="1900"/>
              <a:t>Tampilan pada layar monitor yang mencerminkan struktur data masukan yang diperlukan oleh sistem.</a:t>
            </a:r>
          </a:p>
          <a:p>
            <a:pPr lvl="1">
              <a:lnSpc>
                <a:spcPct val="90000"/>
              </a:lnSpc>
            </a:pPr>
            <a:r>
              <a:rPr lang="sv-SE" sz="1900"/>
              <a:t>Kejelasan perancangan dan penyajiannya secara visual pada layar monitor.</a:t>
            </a:r>
          </a:p>
          <a:p>
            <a:pPr lvl="1">
              <a:lnSpc>
                <a:spcPct val="90000"/>
              </a:lnSpc>
            </a:pPr>
            <a:r>
              <a:rPr lang="sv-SE" sz="1900"/>
              <a:t>Derajat kebenaran dan kehandalan penerimaan data masukan oleh program lewat berbagai fasilitas pemasukan data yang ada di dalam borang tersebut.</a:t>
            </a:r>
            <a:endParaRPr lang="en-US" sz="19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idx="4294967295"/>
          </p:nvPr>
        </p:nvSpPr>
        <p:spPr>
          <a:xfrm>
            <a:off x="1219200" y="152400"/>
            <a:ext cx="6781800" cy="1143000"/>
          </a:xfrm>
        </p:spPr>
        <p:txBody>
          <a:bodyPr anchor="ctr"/>
          <a:lstStyle/>
          <a:p>
            <a:r>
              <a:rPr lang="en-US" sz="2800" b="1"/>
              <a:t>Beberapa sifat penting ragam dialog</a:t>
            </a:r>
          </a:p>
        </p:txBody>
      </p:sp>
      <p:sp>
        <p:nvSpPr>
          <p:cNvPr id="6147" name="Content Placeholder 2"/>
          <p:cNvSpPr>
            <a:spLocks noGrp="1"/>
          </p:cNvSpPr>
          <p:nvPr>
            <p:ph idx="4294967295"/>
          </p:nvPr>
        </p:nvSpPr>
        <p:spPr>
          <a:xfrm>
            <a:off x="1216025" y="1755775"/>
            <a:ext cx="3355975" cy="5330825"/>
          </a:xfrm>
        </p:spPr>
        <p:txBody>
          <a:bodyPr/>
          <a:lstStyle/>
          <a:p>
            <a:r>
              <a:rPr lang="en-US" sz="2100"/>
              <a:t>Inisiatif</a:t>
            </a:r>
          </a:p>
          <a:p>
            <a:r>
              <a:rPr lang="en-US" sz="2100"/>
              <a:t>Keluwesan</a:t>
            </a:r>
          </a:p>
          <a:p>
            <a:r>
              <a:rPr lang="en-US" sz="2100"/>
              <a:t>Kompleksitas</a:t>
            </a:r>
          </a:p>
          <a:p>
            <a:r>
              <a:rPr lang="en-US" sz="2100"/>
              <a:t>Kekuatan</a:t>
            </a:r>
          </a:p>
          <a:p>
            <a:r>
              <a:rPr lang="en-US" sz="2100"/>
              <a:t>Beban informasi</a:t>
            </a:r>
          </a:p>
          <a:p>
            <a:r>
              <a:rPr lang="en-US" sz="2100"/>
              <a:t>Konsistensi</a:t>
            </a:r>
          </a:p>
          <a:p>
            <a:r>
              <a:rPr lang="en-US" sz="2100"/>
              <a:t>Umpan balik</a:t>
            </a:r>
          </a:p>
          <a:p>
            <a:r>
              <a:rPr lang="en-US" sz="2100"/>
              <a:t>Observabilitas</a:t>
            </a:r>
          </a:p>
          <a:p>
            <a:r>
              <a:rPr lang="en-US" sz="2100"/>
              <a:t>Kontrolabilitas</a:t>
            </a:r>
          </a:p>
          <a:p>
            <a:r>
              <a:rPr lang="en-US" sz="2100"/>
              <a:t>Efisiensi</a:t>
            </a:r>
          </a:p>
          <a:p>
            <a:r>
              <a:rPr lang="en-US" sz="2100"/>
              <a:t>Keseimbangan</a:t>
            </a:r>
          </a:p>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914400" y="152400"/>
            <a:ext cx="7239000" cy="1143000"/>
          </a:xfrm>
        </p:spPr>
        <p:txBody>
          <a:bodyPr anchor="ctr"/>
          <a:lstStyle/>
          <a:p>
            <a:r>
              <a:rPr lang="en-US" sz="3200" b="1">
                <a:solidFill>
                  <a:schemeClr val="hlink"/>
                </a:solidFill>
              </a:rPr>
              <a:t/>
            </a:r>
            <a:br>
              <a:rPr lang="en-US" sz="3200" b="1">
                <a:solidFill>
                  <a:schemeClr val="hlink"/>
                </a:solidFill>
              </a:rPr>
            </a:br>
            <a:r>
              <a:rPr lang="en-US" sz="3200" b="1">
                <a:solidFill>
                  <a:schemeClr val="hlink"/>
                </a:solidFill>
              </a:rPr>
              <a:t> Hal yg perlu diperhatikan dalam perancangan tampilan </a:t>
            </a:r>
            <a:br>
              <a:rPr lang="en-US" sz="3200" b="1">
                <a:solidFill>
                  <a:schemeClr val="hlink"/>
                </a:solidFill>
              </a:rPr>
            </a:br>
            <a:endParaRPr lang="en-US" sz="3200" b="1">
              <a:solidFill>
                <a:schemeClr val="hlink"/>
              </a:solidFill>
            </a:endParaRPr>
          </a:p>
        </p:txBody>
      </p:sp>
      <p:sp>
        <p:nvSpPr>
          <p:cNvPr id="36870" name="Rectangle 3"/>
          <p:cNvSpPr>
            <a:spLocks noGrp="1" noChangeArrowheads="1"/>
          </p:cNvSpPr>
          <p:nvPr>
            <p:ph idx="4294967295"/>
          </p:nvPr>
        </p:nvSpPr>
        <p:spPr>
          <a:xfrm>
            <a:off x="688975" y="1676400"/>
            <a:ext cx="8226425" cy="4800600"/>
          </a:xfrm>
        </p:spPr>
        <p:txBody>
          <a:bodyPr/>
          <a:lstStyle/>
          <a:p>
            <a:pPr marL="533400" indent="-533400">
              <a:buSzPct val="90000"/>
              <a:buFont typeface="Wingdings" pitchFamily="2" charset="2"/>
              <a:buAutoNum type="arabicPeriod"/>
            </a:pPr>
            <a:r>
              <a:rPr lang="fi-FI" sz="2500" b="1" u="sng"/>
              <a:t>Proteksi tampilan, </a:t>
            </a:r>
            <a:r>
              <a:rPr lang="fi-FI" sz="2500"/>
              <a:t>pembatasan tampilan yg tidak dapat diakses pengguna.</a:t>
            </a:r>
            <a:endParaRPr lang="fi-FI" sz="2500" b="1"/>
          </a:p>
          <a:p>
            <a:pPr marL="533400" indent="-533400">
              <a:buSzPct val="90000"/>
              <a:buFont typeface="Wingdings" pitchFamily="2" charset="2"/>
              <a:buAutoNum type="arabicPeriod"/>
            </a:pPr>
            <a:r>
              <a:rPr lang="fi-FI" sz="2500" b="1" u="sng"/>
              <a:t>Batasan medan tampilan, </a:t>
            </a:r>
            <a:r>
              <a:rPr lang="fi-FI" sz="2500"/>
              <a:t>penentuan  panjang yang tetap atau berubah, menggunakan format bebas atau tertentu.</a:t>
            </a:r>
            <a:endParaRPr lang="fi-FI" sz="2500" b="1"/>
          </a:p>
          <a:p>
            <a:pPr marL="533400" indent="-533400">
              <a:buSzPct val="90000"/>
              <a:buFont typeface="Wingdings" pitchFamily="2" charset="2"/>
              <a:buAutoNum type="arabicPeriod"/>
            </a:pPr>
            <a:r>
              <a:rPr lang="fi-FI" sz="2500" b="1" u="sng"/>
              <a:t>Isi medan, </a:t>
            </a:r>
            <a:r>
              <a:rPr lang="fi-FI" sz="2500"/>
              <a:t> p</a:t>
            </a:r>
            <a:r>
              <a:rPr lang="en-US" sz="2500"/>
              <a:t>etunjuk pengisian tampilan.</a:t>
            </a:r>
          </a:p>
          <a:p>
            <a:pPr marL="533400" indent="-533400">
              <a:buSzPct val="90000"/>
              <a:buFont typeface="Wingdings" pitchFamily="2" charset="2"/>
              <a:buAutoNum type="arabicPeriod"/>
            </a:pPr>
            <a:r>
              <a:rPr lang="sv-SE" sz="2500" b="1" u="sng"/>
              <a:t>Medan opsional, </a:t>
            </a:r>
            <a:r>
              <a:rPr lang="sv-SE" sz="2500"/>
              <a:t>dinyatakan secara tekstual atau menggunakan aturan tertentu, seperti penggunaan warna berintensitas rendah, warna tampilan yang berbeda, dan lain-lain.</a:t>
            </a:r>
            <a:endParaRPr lang="sv-SE" sz="2500" b="1" i="1"/>
          </a:p>
          <a:p>
            <a:pPr marL="533400" indent="-533400">
              <a:buSzPct val="90000"/>
              <a:buFont typeface="Wingdings" pitchFamily="2" charset="2"/>
              <a:buAutoNum type="arabicPeriod"/>
            </a:pPr>
            <a:endParaRPr lang="sv-SE" sz="2500" b="1"/>
          </a:p>
          <a:p>
            <a:pPr marL="533400" indent="-533400">
              <a:buFont typeface="Wingdings 2" pitchFamily="18" charset="2"/>
              <a:buNone/>
            </a:pPr>
            <a:endParaRPr lang="en-US" sz="25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idx="4294967295"/>
          </p:nvPr>
        </p:nvSpPr>
        <p:spPr>
          <a:xfrm>
            <a:off x="762000" y="609600"/>
            <a:ext cx="7620000" cy="762000"/>
          </a:xfrm>
        </p:spPr>
        <p:txBody>
          <a:bodyPr anchor="ctr"/>
          <a:lstStyle/>
          <a:p>
            <a:r>
              <a:rPr lang="en-US" sz="2800" b="1"/>
              <a:t>Hal yg perlu diperhatikan (cont..)</a:t>
            </a:r>
          </a:p>
        </p:txBody>
      </p:sp>
      <p:sp>
        <p:nvSpPr>
          <p:cNvPr id="34819" name="Content Placeholder 2"/>
          <p:cNvSpPr>
            <a:spLocks noGrp="1"/>
          </p:cNvSpPr>
          <p:nvPr>
            <p:ph idx="4294967295"/>
          </p:nvPr>
        </p:nvSpPr>
        <p:spPr>
          <a:xfrm>
            <a:off x="301625" y="1600200"/>
            <a:ext cx="8504238" cy="5334000"/>
          </a:xfrm>
        </p:spPr>
        <p:txBody>
          <a:bodyPr/>
          <a:lstStyle/>
          <a:p>
            <a:r>
              <a:rPr lang="sv-SE" sz="2500" b="1" i="1" u="sng"/>
              <a:t>Default</a:t>
            </a:r>
            <a:r>
              <a:rPr lang="sv-SE" sz="2500" b="1"/>
              <a:t>. </a:t>
            </a:r>
            <a:r>
              <a:rPr lang="sv-SE" sz="2500"/>
              <a:t>tentukan tempatnya, apakah pada bagian yang tidak dapat diakses pengguna ataukah pada bagian pemasukan data.</a:t>
            </a:r>
          </a:p>
          <a:p>
            <a:r>
              <a:rPr lang="sv-SE" sz="2500" b="1" u="sng"/>
              <a:t>Bantuan,</a:t>
            </a:r>
            <a:r>
              <a:rPr lang="sv-SE" sz="2500"/>
              <a:t> bantuan (</a:t>
            </a:r>
            <a:r>
              <a:rPr lang="sv-SE" sz="2500" i="1"/>
              <a:t>help</a:t>
            </a:r>
            <a:r>
              <a:rPr lang="sv-SE" sz="2500"/>
              <a:t>) cara pengisian borang.</a:t>
            </a:r>
          </a:p>
          <a:p>
            <a:r>
              <a:rPr lang="sv-SE" sz="2500" b="1" u="sng"/>
              <a:t>Medan penghentian</a:t>
            </a:r>
            <a:r>
              <a:rPr lang="sv-SE" sz="2500"/>
              <a:t>. Masukan data dapat diakhiri dengan menekan tombol </a:t>
            </a:r>
            <a:r>
              <a:rPr lang="sv-SE" sz="2500" b="1"/>
              <a:t>Enter</a:t>
            </a:r>
            <a:r>
              <a:rPr lang="sv-SE" sz="2500"/>
              <a:t> atau </a:t>
            </a:r>
            <a:r>
              <a:rPr lang="sv-SE" sz="2500" b="1"/>
              <a:t>Return</a:t>
            </a:r>
            <a:r>
              <a:rPr lang="sv-SE" sz="2500"/>
              <a:t> atau mengisi karakter terakhir dengan karakter tertentu atau dengan cara berpindah ke medan lain.</a:t>
            </a:r>
          </a:p>
          <a:p>
            <a:r>
              <a:rPr lang="sv-SE" sz="2500" b="1" u="sng"/>
              <a:t>Navigasi</a:t>
            </a:r>
            <a:r>
              <a:rPr lang="sv-SE" sz="2500"/>
              <a:t>. menggunakan tombol </a:t>
            </a:r>
            <a:r>
              <a:rPr lang="sv-SE" sz="2500" b="1"/>
              <a:t>Tab</a:t>
            </a:r>
            <a:r>
              <a:rPr lang="sv-SE" sz="2500"/>
              <a:t> untuk urutan yang tetap, atau dapat pula digerakkan secara bebas menggunakan </a:t>
            </a:r>
            <a:r>
              <a:rPr lang="sv-SE" sz="2500" i="1"/>
              <a:t>mouse</a:t>
            </a:r>
            <a:r>
              <a:rPr lang="sv-SE" sz="2500"/>
              <a:t>.</a:t>
            </a:r>
            <a:endParaRPr lang="sv-SE" sz="2500" b="1"/>
          </a:p>
          <a:p>
            <a:endParaRPr lang="en-US" sz="250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idx="4294967295"/>
          </p:nvPr>
        </p:nvSpPr>
        <p:spPr>
          <a:xfrm>
            <a:off x="762000" y="609600"/>
            <a:ext cx="8458200" cy="685800"/>
          </a:xfrm>
        </p:spPr>
        <p:txBody>
          <a:bodyPr anchor="ctr"/>
          <a:lstStyle/>
          <a:p>
            <a:r>
              <a:rPr lang="en-US" sz="2800" b="1"/>
              <a:t>Hal yg perlu diperhatikan (cont..)</a:t>
            </a:r>
          </a:p>
        </p:txBody>
      </p:sp>
      <p:sp>
        <p:nvSpPr>
          <p:cNvPr id="3" name="Content Placeholder 2"/>
          <p:cNvSpPr>
            <a:spLocks noGrp="1"/>
          </p:cNvSpPr>
          <p:nvPr>
            <p:ph idx="4294967295"/>
          </p:nvPr>
        </p:nvSpPr>
        <p:spPr>
          <a:xfrm>
            <a:off x="685800" y="1676400"/>
            <a:ext cx="7772400" cy="4648200"/>
          </a:xfrm>
        </p:spPr>
        <p:txBody>
          <a:bodyPr/>
          <a:lstStyle/>
          <a:p>
            <a:pPr marL="609600" indent="-609600"/>
            <a:r>
              <a:rPr lang="sv-SE" b="1" u="sng"/>
              <a:t>Pembetulan kesalahan</a:t>
            </a:r>
            <a:r>
              <a:rPr lang="sv-SE"/>
              <a:t>. menggunakan tombol </a:t>
            </a:r>
            <a:r>
              <a:rPr lang="sv-SE" b="1"/>
              <a:t>BackSpace</a:t>
            </a:r>
            <a:r>
              <a:rPr lang="sv-SE"/>
              <a:t> dengan menindihi (</a:t>
            </a:r>
            <a:r>
              <a:rPr lang="sv-SE" i="1"/>
              <a:t>overwrite</a:t>
            </a:r>
            <a:r>
              <a:rPr lang="sv-SE"/>
              <a:t>) isian lama, dengan jalan membersihkan dan mengisi kembali medan tersebut, dan lain-lain.</a:t>
            </a:r>
          </a:p>
          <a:p>
            <a:pPr marL="609600" indent="-609600"/>
            <a:endParaRPr lang="sv-SE" b="1"/>
          </a:p>
          <a:p>
            <a:pPr marL="609600" indent="-609600"/>
            <a:r>
              <a:rPr lang="sv-SE" b="1" u="sng"/>
              <a:t>Penyelesaian</a:t>
            </a:r>
            <a:r>
              <a:rPr lang="sv-SE"/>
              <a:t>. memberitahu pengguna bahwa seluruh proses pengisian telah selesai</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a:xfrm>
            <a:off x="538163" y="457200"/>
            <a:ext cx="8682037" cy="914400"/>
          </a:xfrm>
        </p:spPr>
        <p:txBody>
          <a:bodyPr anchor="ctr"/>
          <a:lstStyle/>
          <a:p>
            <a:r>
              <a:rPr lang="en-US" sz="2800">
                <a:solidFill>
                  <a:schemeClr val="hlink"/>
                </a:solidFill>
              </a:rPr>
              <a:t>Keuntungan dan kerugian Dialog Berbasis Pengisian Borang</a:t>
            </a:r>
          </a:p>
        </p:txBody>
      </p:sp>
      <p:graphicFrame>
        <p:nvGraphicFramePr>
          <p:cNvPr id="36879" name="Group 15"/>
          <p:cNvGraphicFramePr>
            <a:graphicFrameLocks noGrp="1"/>
          </p:cNvGraphicFramePr>
          <p:nvPr>
            <p:ph type="tbl" idx="4294967295"/>
          </p:nvPr>
        </p:nvGraphicFramePr>
        <p:xfrm>
          <a:off x="612775" y="1524000"/>
          <a:ext cx="8226425" cy="5076825"/>
        </p:xfrm>
        <a:graphic>
          <a:graphicData uri="http://schemas.openxmlformats.org/drawingml/2006/table">
            <a:tbl>
              <a:tblPr/>
              <a:tblGrid>
                <a:gridCol w="4113213"/>
                <a:gridCol w="4113212"/>
              </a:tblGrid>
              <a:tr h="490538">
                <a:tc>
                  <a:txBody>
                    <a:bodyPr/>
                    <a:lstStyle/>
                    <a:p>
                      <a:pPr marL="0" marR="0" lvl="0" indent="0" algn="ctr"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Keuntungan</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Kerugian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586288">
                <a:tc>
                  <a:txBody>
                    <a:bodyPr/>
                    <a:lstStyle/>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pengguna sudah terbiasa dengan pengisian borang</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isian data yang disederhanakan</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diperlukan sedikit pelatihan</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beban memori rendah</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strukturnya jelas</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perancangan mudah</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tersedia berbagai piranti bantu perancangan tampilan</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seringkali lambat</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memakan ruang layar (khususnya untuk menu datar)</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tidak cocok untuk pemilihan perintah/instruksi</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memerlukan pengontrol kursor</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mekanisme navigasinya tidak terlihat secara eksplisit</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2100" b="0" i="0" u="none" strike="noStrike" cap="none" normalizeH="0" baseline="0" smtClean="0">
                          <a:ln>
                            <a:noFill/>
                          </a:ln>
                          <a:solidFill>
                            <a:schemeClr val="tx1"/>
                          </a:solidFill>
                          <a:effectLst>
                            <a:outerShdw blurRad="38100" dist="38100" dir="2700000" algn="tl">
                              <a:srgbClr val="C0C0C0"/>
                            </a:outerShdw>
                          </a:effectLst>
                          <a:latin typeface="Arial" charset="0"/>
                        </a:rPr>
                        <a:t> memerlukan suatu bentuk pelatihan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919163" y="501650"/>
            <a:ext cx="6091237" cy="717550"/>
          </a:xfrm>
        </p:spPr>
        <p:txBody>
          <a:bodyPr anchor="ctr"/>
          <a:lstStyle/>
          <a:p>
            <a:r>
              <a:rPr lang="en-US" sz="3200" b="1">
                <a:solidFill>
                  <a:schemeClr val="hlink"/>
                </a:solidFill>
              </a:rPr>
              <a:t>DIALOG BERBASIS IKON </a:t>
            </a:r>
            <a:br>
              <a:rPr lang="en-US" sz="3200" b="1">
                <a:solidFill>
                  <a:schemeClr val="hlink"/>
                </a:solidFill>
              </a:rPr>
            </a:br>
            <a:r>
              <a:rPr lang="en-US" sz="3200" b="1" i="1">
                <a:solidFill>
                  <a:schemeClr val="hlink"/>
                </a:solidFill>
              </a:rPr>
              <a:t>(icon-based user interface)</a:t>
            </a:r>
          </a:p>
        </p:txBody>
      </p:sp>
      <p:sp>
        <p:nvSpPr>
          <p:cNvPr id="37891" name="Rectangle 3"/>
          <p:cNvSpPr>
            <a:spLocks noGrp="1" noChangeArrowheads="1"/>
          </p:cNvSpPr>
          <p:nvPr>
            <p:ph idx="4294967295"/>
          </p:nvPr>
        </p:nvSpPr>
        <p:spPr>
          <a:xfrm>
            <a:off x="460375" y="1752600"/>
            <a:ext cx="8226425" cy="4495800"/>
          </a:xfrm>
        </p:spPr>
        <p:txBody>
          <a:bodyPr/>
          <a:lstStyle/>
          <a:p>
            <a:pPr algn="just"/>
            <a:r>
              <a:rPr lang="en-US" sz="2500"/>
              <a:t>Adalah ragam dialog yang banyak menggunakan simbol-simbol dan tanda-tanda untuk menunjukkan suatu aktifitas tertentu.</a:t>
            </a:r>
          </a:p>
          <a:p>
            <a:pPr algn="just"/>
            <a:r>
              <a:rPr lang="en-US" sz="2500"/>
              <a:t>Keuntungannya gambar bersifat umum, mudah diingat,mudah dipelajari shg mempertinggi kinerja pengguna, tidak bergantung pada suatu bahasa.</a:t>
            </a:r>
          </a:p>
          <a:p>
            <a:pPr algn="just"/>
            <a:r>
              <a:rPr lang="en-US" sz="2500"/>
              <a:t>Kerugian : cenderung membingungkan, boros tempat, dan sangat tidak efektif, tidak adanya standarisasi bentuk-bentuk ikon seringkali menimbulkan persoalan tersendiri.</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idx="4294967295"/>
          </p:nvPr>
        </p:nvSpPr>
        <p:spPr>
          <a:xfrm>
            <a:off x="1371600" y="381000"/>
            <a:ext cx="3200400" cy="914400"/>
          </a:xfrm>
        </p:spPr>
        <p:txBody>
          <a:bodyPr anchor="ctr"/>
          <a:lstStyle/>
          <a:p>
            <a:r>
              <a:rPr lang="en-US"/>
              <a:t>Contoh :</a:t>
            </a:r>
          </a:p>
        </p:txBody>
      </p:sp>
      <p:sp>
        <p:nvSpPr>
          <p:cNvPr id="38915" name="Content Placeholder 2"/>
          <p:cNvSpPr>
            <a:spLocks noGrp="1"/>
          </p:cNvSpPr>
          <p:nvPr>
            <p:ph idx="4294967295"/>
          </p:nvPr>
        </p:nvSpPr>
        <p:spPr/>
        <p:txBody>
          <a:bodyPr/>
          <a:lstStyle/>
          <a:p>
            <a:endParaRPr lang="en-US"/>
          </a:p>
        </p:txBody>
      </p:sp>
      <p:pic>
        <p:nvPicPr>
          <p:cNvPr id="3891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676400"/>
            <a:ext cx="691515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a:xfrm>
            <a:off x="455613" y="273050"/>
            <a:ext cx="8226425" cy="412750"/>
          </a:xfrm>
        </p:spPr>
        <p:txBody>
          <a:bodyPr anchor="ctr"/>
          <a:lstStyle/>
          <a:p>
            <a:r>
              <a:rPr lang="en-US" sz="2400" b="1">
                <a:solidFill>
                  <a:schemeClr val="accent2"/>
                </a:solidFill>
              </a:rPr>
              <a:t>SISTEM PENJENDELAAN</a:t>
            </a:r>
          </a:p>
        </p:txBody>
      </p:sp>
      <p:sp>
        <p:nvSpPr>
          <p:cNvPr id="39939" name="Rectangle 3"/>
          <p:cNvSpPr>
            <a:spLocks noGrp="1" noChangeArrowheads="1"/>
          </p:cNvSpPr>
          <p:nvPr>
            <p:ph idx="4294967295"/>
          </p:nvPr>
        </p:nvSpPr>
        <p:spPr>
          <a:xfrm>
            <a:off x="455613" y="1524000"/>
            <a:ext cx="8226425" cy="5334000"/>
          </a:xfrm>
        </p:spPr>
        <p:txBody>
          <a:bodyPr/>
          <a:lstStyle/>
          <a:p>
            <a:pPr algn="just">
              <a:lnSpc>
                <a:spcPct val="80000"/>
              </a:lnSpc>
            </a:pPr>
            <a:r>
              <a:rPr lang="en-US" sz="2500"/>
              <a:t>Jendela (</a:t>
            </a:r>
            <a:r>
              <a:rPr lang="en-US" sz="2500" i="1"/>
              <a:t>window) </a:t>
            </a:r>
            <a:r>
              <a:rPr lang="en-US" sz="2500"/>
              <a:t>adalah bagian dari layar yang digunakan untuk menampilkan informasi.</a:t>
            </a:r>
          </a:p>
          <a:p>
            <a:pPr algn="just">
              <a:lnSpc>
                <a:spcPct val="80000"/>
              </a:lnSpc>
            </a:pPr>
            <a:r>
              <a:rPr lang="en-US" sz="2500"/>
              <a:t>Sistem penjendelaan adalah sistem antarmuka yang memungkinkan pengguna untuk menampilkan berbagai informasi baik sendiri-sendiri maupun secara bersama-sama ke dalam bagian-bagian layar yang tidak saling mempengaruhi.</a:t>
            </a:r>
          </a:p>
          <a:p>
            <a:pPr algn="just">
              <a:lnSpc>
                <a:spcPct val="80000"/>
              </a:lnSpc>
            </a:pPr>
            <a:r>
              <a:rPr lang="en-US" sz="2500"/>
              <a:t>Jenis-jenis jendela</a:t>
            </a:r>
          </a:p>
          <a:p>
            <a:pPr lvl="1" algn="just">
              <a:lnSpc>
                <a:spcPct val="80000"/>
              </a:lnSpc>
              <a:buFont typeface="Wingdings" pitchFamily="2" charset="2"/>
              <a:buChar char="Ø"/>
            </a:pPr>
            <a:r>
              <a:rPr lang="en-US" sz="2100"/>
              <a:t>	Jendela TTY</a:t>
            </a:r>
          </a:p>
          <a:p>
            <a:pPr lvl="1" algn="just">
              <a:lnSpc>
                <a:spcPct val="80000"/>
              </a:lnSpc>
              <a:buFont typeface="Wingdings" pitchFamily="2" charset="2"/>
              <a:buChar char="Ø"/>
            </a:pPr>
            <a:r>
              <a:rPr lang="en-US" sz="2100"/>
              <a:t>	Time-Multiplexed Windows</a:t>
            </a:r>
          </a:p>
          <a:p>
            <a:pPr lvl="1" algn="just">
              <a:lnSpc>
                <a:spcPct val="80000"/>
              </a:lnSpc>
              <a:buFont typeface="Wingdings" pitchFamily="2" charset="2"/>
              <a:buChar char="Ø"/>
            </a:pPr>
            <a:r>
              <a:rPr lang="en-US" sz="2100"/>
              <a:t>	Space-Multiplexed Windows</a:t>
            </a:r>
          </a:p>
          <a:p>
            <a:pPr lvl="1" algn="just">
              <a:lnSpc>
                <a:spcPct val="80000"/>
              </a:lnSpc>
              <a:buFont typeface="Wingdings" pitchFamily="2" charset="2"/>
              <a:buChar char="Ø"/>
            </a:pPr>
            <a:r>
              <a:rPr lang="en-US" sz="2100"/>
              <a:t>	Jendela non Homogen</a:t>
            </a:r>
          </a:p>
          <a:p>
            <a:pPr lvl="1" algn="just">
              <a:lnSpc>
                <a:spcPct val="80000"/>
              </a:lnSpc>
              <a:buFont typeface="Wingdings" pitchFamily="2" charset="2"/>
              <a:buNone/>
            </a:pPr>
            <a:endParaRPr lang="en-US" sz="1500"/>
          </a:p>
          <a:p>
            <a:pPr algn="just">
              <a:lnSpc>
                <a:spcPct val="80000"/>
              </a:lnSpc>
            </a:pPr>
            <a:endParaRPr lang="en-US" sz="170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idx="4294967295"/>
          </p:nvPr>
        </p:nvSpPr>
        <p:spPr>
          <a:xfrm>
            <a:off x="455613" y="304800"/>
            <a:ext cx="8226425" cy="5791200"/>
          </a:xfrm>
        </p:spPr>
        <p:txBody>
          <a:bodyPr/>
          <a:lstStyle/>
          <a:p>
            <a:pPr>
              <a:lnSpc>
                <a:spcPct val="90000"/>
              </a:lnSpc>
            </a:pPr>
            <a:r>
              <a:rPr lang="en-US" sz="2500"/>
              <a:t>Jendela TTY : jendela paling sederhana, contohnya adalah ketika anda berada pada </a:t>
            </a:r>
            <a:r>
              <a:rPr lang="en-US" sz="2500" i="1"/>
              <a:t>dot prompt.</a:t>
            </a:r>
          </a:p>
          <a:p>
            <a:pPr>
              <a:lnSpc>
                <a:spcPct val="90000"/>
              </a:lnSpc>
            </a:pPr>
            <a:r>
              <a:rPr lang="en-US" sz="2500"/>
              <a:t>Time-Multiplexed Windows : jendela yang dapat digeser </a:t>
            </a:r>
            <a:r>
              <a:rPr lang="en-US" sz="2500" i="1"/>
              <a:t>(scrollable windows), </a:t>
            </a:r>
            <a:r>
              <a:rPr lang="en-US" sz="2500"/>
              <a:t>dan </a:t>
            </a:r>
            <a:r>
              <a:rPr lang="en-US" sz="2500" i="1"/>
              <a:t>frame-at-a-time windows. </a:t>
            </a:r>
            <a:r>
              <a:rPr lang="en-US" sz="2500"/>
              <a:t>Contoh : text editor atau menu tarik</a:t>
            </a:r>
          </a:p>
          <a:p>
            <a:pPr>
              <a:lnSpc>
                <a:spcPct val="90000"/>
              </a:lnSpc>
            </a:pPr>
            <a:r>
              <a:rPr lang="en-US" sz="2500"/>
              <a:t>Space-Multiplexed Windows : lebar layar dibagi menjadi beberapa jendela dengan ukuran yang bervariasi. Contoh : Microsoft Windows XP</a:t>
            </a:r>
          </a:p>
          <a:p>
            <a:pPr>
              <a:lnSpc>
                <a:spcPct val="90000"/>
              </a:lnSpc>
            </a:pPr>
            <a:r>
              <a:rPr lang="en-US" sz="2500"/>
              <a:t>Jendela non Homogen : jenis jendela yang tidak dapat dikelompokkan dalam jendela-jendela diatas. Contoh : ikon dan </a:t>
            </a:r>
            <a:r>
              <a:rPr lang="en-US" sz="2500" i="1"/>
              <a:t>zooming window</a:t>
            </a:r>
            <a:endParaRPr lang="en-US" sz="250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685800" y="685800"/>
            <a:ext cx="8226425" cy="412750"/>
          </a:xfrm>
        </p:spPr>
        <p:txBody>
          <a:bodyPr anchor="ctr"/>
          <a:lstStyle/>
          <a:p>
            <a:r>
              <a:rPr lang="en-US" sz="3200" b="1">
                <a:solidFill>
                  <a:schemeClr val="hlink"/>
                </a:solidFill>
              </a:rPr>
              <a:t>Pemanfaatan Sistem Penjendelaan</a:t>
            </a:r>
          </a:p>
        </p:txBody>
      </p:sp>
      <p:sp>
        <p:nvSpPr>
          <p:cNvPr id="41987" name="Rectangle 3"/>
          <p:cNvSpPr>
            <a:spLocks noGrp="1" noChangeArrowheads="1"/>
          </p:cNvSpPr>
          <p:nvPr>
            <p:ph idx="4294967295"/>
          </p:nvPr>
        </p:nvSpPr>
        <p:spPr>
          <a:xfrm>
            <a:off x="993775" y="1676400"/>
            <a:ext cx="8226425" cy="4876800"/>
          </a:xfrm>
        </p:spPr>
        <p:txBody>
          <a:bodyPr/>
          <a:lstStyle/>
          <a:p>
            <a:pPr>
              <a:lnSpc>
                <a:spcPct val="90000"/>
              </a:lnSpc>
            </a:pPr>
            <a:r>
              <a:rPr lang="en-US"/>
              <a:t>Penampilan lebih banyak informasi</a:t>
            </a:r>
          </a:p>
          <a:p>
            <a:pPr>
              <a:lnSpc>
                <a:spcPct val="90000"/>
              </a:lnSpc>
            </a:pPr>
            <a:r>
              <a:rPr lang="en-US"/>
              <a:t>Pengaksesan lebih banyak sumber informasi</a:t>
            </a:r>
          </a:p>
          <a:p>
            <a:pPr>
              <a:lnSpc>
                <a:spcPct val="90000"/>
              </a:lnSpc>
            </a:pPr>
            <a:r>
              <a:rPr lang="en-US"/>
              <a:t>Pengkombinasian berbagai sumber informasi</a:t>
            </a:r>
          </a:p>
          <a:p>
            <a:pPr>
              <a:lnSpc>
                <a:spcPct val="90000"/>
              </a:lnSpc>
            </a:pPr>
            <a:r>
              <a:rPr lang="en-US"/>
              <a:t>Pengontrolan bebas atas sejumlah program</a:t>
            </a:r>
          </a:p>
          <a:p>
            <a:pPr>
              <a:lnSpc>
                <a:spcPct val="90000"/>
              </a:lnSpc>
            </a:pPr>
            <a:r>
              <a:rPr lang="en-US"/>
              <a:t>Pengingatan</a:t>
            </a:r>
          </a:p>
          <a:p>
            <a:pPr>
              <a:lnSpc>
                <a:spcPct val="90000"/>
              </a:lnSpc>
            </a:pPr>
            <a:r>
              <a:rPr lang="en-US" i="1"/>
              <a:t>Command context/active form</a:t>
            </a:r>
          </a:p>
          <a:p>
            <a:pPr>
              <a:lnSpc>
                <a:spcPct val="90000"/>
              </a:lnSpc>
            </a:pPr>
            <a:r>
              <a:rPr lang="en-US"/>
              <a:t>Penyajian jamak</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a:xfrm>
            <a:off x="838200" y="381000"/>
            <a:ext cx="8226425" cy="412750"/>
          </a:xfrm>
        </p:spPr>
        <p:txBody>
          <a:bodyPr anchor="ctr"/>
          <a:lstStyle/>
          <a:p>
            <a:r>
              <a:rPr lang="en-US" sz="3200" b="1">
                <a:solidFill>
                  <a:schemeClr val="hlink"/>
                </a:solidFill>
              </a:rPr>
              <a:t>MANIPULASI LANGSUNG</a:t>
            </a:r>
          </a:p>
        </p:txBody>
      </p:sp>
      <p:sp>
        <p:nvSpPr>
          <p:cNvPr id="43011" name="Rectangle 3"/>
          <p:cNvSpPr>
            <a:spLocks noGrp="1" noChangeArrowheads="1"/>
          </p:cNvSpPr>
          <p:nvPr>
            <p:ph idx="4294967295"/>
          </p:nvPr>
        </p:nvSpPr>
        <p:spPr>
          <a:xfrm>
            <a:off x="455613" y="1600200"/>
            <a:ext cx="8226425" cy="5105400"/>
          </a:xfrm>
        </p:spPr>
        <p:txBody>
          <a:bodyPr/>
          <a:lstStyle/>
          <a:p>
            <a:pPr algn="just">
              <a:lnSpc>
                <a:spcPct val="80000"/>
              </a:lnSpc>
            </a:pPr>
            <a:r>
              <a:rPr lang="en-US" sz="2100"/>
              <a:t>Ragam dialog yang menyajikan langsung suatu aktifitas oleh sistem kepada pengguna sehingga aktifitas itu akan dikerjakan oleh sistem komputer ketika pengguna memberikan langsung instruksi lewat manipulasi langsung dari semacam kenyataan maya </a:t>
            </a:r>
            <a:r>
              <a:rPr lang="en-US" sz="2100" i="1"/>
              <a:t>(virtual reality)</a:t>
            </a:r>
            <a:r>
              <a:rPr lang="en-US" sz="2100"/>
              <a:t> yang terpampang lewat tampilan yang muncul di layar.</a:t>
            </a:r>
          </a:p>
          <a:p>
            <a:pPr algn="just">
              <a:lnSpc>
                <a:spcPct val="80000"/>
              </a:lnSpc>
            </a:pPr>
            <a:endParaRPr lang="en-US" sz="2100"/>
          </a:p>
          <a:p>
            <a:pPr algn="just">
              <a:lnSpc>
                <a:spcPct val="80000"/>
              </a:lnSpc>
            </a:pPr>
            <a:r>
              <a:rPr lang="en-US" sz="2100"/>
              <a:t>Penerapan manipulasi langsung :</a:t>
            </a:r>
          </a:p>
          <a:p>
            <a:pPr algn="just">
              <a:lnSpc>
                <a:spcPct val="80000"/>
              </a:lnSpc>
              <a:buFont typeface="Wingdings" pitchFamily="2" charset="2"/>
              <a:buNone/>
            </a:pPr>
            <a:r>
              <a:rPr lang="en-US" sz="2100" i="1"/>
              <a:t>	- </a:t>
            </a:r>
            <a:r>
              <a:rPr lang="en-US" sz="2100"/>
              <a:t>kontrol proses</a:t>
            </a:r>
          </a:p>
          <a:p>
            <a:pPr algn="just">
              <a:lnSpc>
                <a:spcPct val="80000"/>
              </a:lnSpc>
              <a:buFont typeface="Wingdings" pitchFamily="2" charset="2"/>
              <a:buNone/>
            </a:pPr>
            <a:r>
              <a:rPr lang="en-US" sz="2100" i="1"/>
              <a:t>		</a:t>
            </a:r>
            <a:r>
              <a:rPr lang="en-US" sz="2100"/>
              <a:t>contoh : sistem pembangkitan dan penyaluran listrik yang terhubung dengan sistem secara online</a:t>
            </a:r>
          </a:p>
          <a:p>
            <a:pPr algn="just">
              <a:lnSpc>
                <a:spcPct val="80000"/>
              </a:lnSpc>
              <a:buFont typeface="Wingdings" pitchFamily="2" charset="2"/>
              <a:buNone/>
            </a:pPr>
            <a:r>
              <a:rPr lang="en-US" sz="2100" i="1"/>
              <a:t>	</a:t>
            </a:r>
          </a:p>
          <a:p>
            <a:pPr algn="just">
              <a:lnSpc>
                <a:spcPct val="80000"/>
              </a:lnSpc>
              <a:buFont typeface="Wingdings" pitchFamily="2" charset="2"/>
              <a:buNone/>
            </a:pPr>
            <a:r>
              <a:rPr lang="en-US" sz="2100" i="1"/>
              <a:t>	- </a:t>
            </a:r>
            <a:r>
              <a:rPr lang="en-US" sz="2100"/>
              <a:t>Simulator </a:t>
            </a:r>
          </a:p>
          <a:p>
            <a:pPr algn="just">
              <a:lnSpc>
                <a:spcPct val="80000"/>
              </a:lnSpc>
              <a:buFont typeface="Wingdings" pitchFamily="2" charset="2"/>
              <a:buNone/>
            </a:pPr>
            <a:r>
              <a:rPr lang="en-US" sz="2100"/>
              <a:t>	Adalah sistem miniatur yang mencoba menirukan kerja suatu sistem yang berskala sangat besar atau sangat kecil jika dilihat dari kacamata orang awam.</a:t>
            </a:r>
          </a:p>
          <a:p>
            <a:pPr algn="just">
              <a:lnSpc>
                <a:spcPct val="80000"/>
              </a:lnSpc>
              <a:buFont typeface="Wingdings" pitchFamily="2" charset="2"/>
              <a:buNone/>
            </a:pPr>
            <a:r>
              <a:rPr lang="en-US" sz="2100" i="1"/>
              <a:t>		</a:t>
            </a:r>
            <a:r>
              <a:rPr lang="en-US" sz="2100"/>
              <a:t>contoh : Simulator penerbangan</a:t>
            </a:r>
            <a:endParaRPr lang="en-US" sz="2100" i="1"/>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idx="4294967295"/>
          </p:nvPr>
        </p:nvSpPr>
        <p:spPr>
          <a:xfrm>
            <a:off x="76200" y="0"/>
            <a:ext cx="9067800" cy="1143000"/>
          </a:xfrm>
        </p:spPr>
        <p:txBody>
          <a:bodyPr anchor="ctr"/>
          <a:lstStyle/>
          <a:p>
            <a:r>
              <a:rPr lang="en-US"/>
              <a:t>Beberapa sifat (cont…)</a:t>
            </a:r>
          </a:p>
        </p:txBody>
      </p:sp>
      <p:sp>
        <p:nvSpPr>
          <p:cNvPr id="7171" name="Content Placeholder 2"/>
          <p:cNvSpPr>
            <a:spLocks noGrp="1"/>
          </p:cNvSpPr>
          <p:nvPr>
            <p:ph idx="4294967295"/>
          </p:nvPr>
        </p:nvSpPr>
        <p:spPr>
          <a:xfrm>
            <a:off x="457200" y="1600200"/>
            <a:ext cx="8458200" cy="5257800"/>
          </a:xfrm>
        </p:spPr>
        <p:txBody>
          <a:bodyPr/>
          <a:lstStyle/>
          <a:p>
            <a:pPr marL="552450" indent="-552450"/>
            <a:r>
              <a:rPr lang="en-US" sz="2500" b="1"/>
              <a:t>Inisiatif</a:t>
            </a:r>
            <a:r>
              <a:rPr lang="en-US" sz="2500"/>
              <a:t>, dpt menentukan tipe-tipe pengguna yg dituju oleh sistem yg dibangun. </a:t>
            </a:r>
          </a:p>
          <a:p>
            <a:pPr marL="552450" indent="-552450">
              <a:buFont typeface="Wingdings" pitchFamily="2" charset="2"/>
              <a:buNone/>
            </a:pPr>
            <a:r>
              <a:rPr lang="en-US" sz="2500"/>
              <a:t>	Ada 2 :</a:t>
            </a:r>
          </a:p>
          <a:p>
            <a:pPr marL="933450" lvl="1" indent="-476250">
              <a:buFont typeface="Wingdings" pitchFamily="2" charset="2"/>
              <a:buChar char="Ø"/>
            </a:pPr>
            <a:r>
              <a:rPr lang="en-US" sz="2100"/>
              <a:t>inisiatif oleh komputer, pengguna memberikan tanggapan atas prompt yg diberikan komputer</a:t>
            </a:r>
          </a:p>
          <a:p>
            <a:pPr marL="933450" lvl="1" indent="-476250">
              <a:buFont typeface="Wingdings" pitchFamily="2" charset="2"/>
              <a:buChar char="Ø"/>
            </a:pPr>
            <a:r>
              <a:rPr lang="en-US" sz="2100"/>
              <a:t>inisiatif oleh pengguna, pengguna diharapkan memahami sekumpulan perintah dgn sintaks tertentu</a:t>
            </a:r>
          </a:p>
          <a:p>
            <a:pPr marL="552450" indent="-552450">
              <a:buFont typeface="Wingdings 2" pitchFamily="18" charset="2"/>
              <a:buNone/>
            </a:pPr>
            <a:endParaRPr lang="en-US" sz="2500"/>
          </a:p>
          <a:p>
            <a:pPr marL="552450" indent="-552450"/>
            <a:r>
              <a:rPr lang="en-US" sz="2500" b="1"/>
              <a:t>Keluwesan</a:t>
            </a:r>
            <a:r>
              <a:rPr lang="en-US" sz="2500"/>
              <a:t>, sistem hrs menyesuaikan diri dgn keinginan pengguna. Keluwesan juga memberi kesempatan pada pengguna utk </a:t>
            </a:r>
            <a:r>
              <a:rPr lang="en-US" sz="2500" i="1"/>
              <a:t>costumizing </a:t>
            </a:r>
            <a:r>
              <a:rPr lang="en-US" sz="2500"/>
              <a:t>sistem</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idx="4294967295"/>
          </p:nvPr>
        </p:nvSpPr>
        <p:spPr>
          <a:xfrm>
            <a:off x="838200" y="1676400"/>
            <a:ext cx="8226425" cy="4876800"/>
          </a:xfrm>
        </p:spPr>
        <p:txBody>
          <a:bodyPr/>
          <a:lstStyle/>
          <a:p>
            <a:pPr>
              <a:buFontTx/>
              <a:buChar char="-"/>
            </a:pPr>
            <a:r>
              <a:rPr lang="en-US" sz="2500"/>
              <a:t>Kontrol lalu lintas penerbangan </a:t>
            </a:r>
          </a:p>
          <a:p>
            <a:pPr>
              <a:buFont typeface="Wingdings" pitchFamily="2" charset="2"/>
              <a:buNone/>
            </a:pPr>
            <a:r>
              <a:rPr lang="en-US" sz="2500"/>
              <a:t>	Dunia 3 dimensi tempat sebuah pesawat sedang menjelajahi dunia akan diterjemahkan ke dalam layar 2 dimensi yang ada di hadapan seorang operator.</a:t>
            </a:r>
          </a:p>
          <a:p>
            <a:pPr>
              <a:buFont typeface="Wingdings" pitchFamily="2" charset="2"/>
              <a:buNone/>
            </a:pPr>
            <a:r>
              <a:rPr lang="en-US" sz="2500"/>
              <a:t>	Lewat tampilan 2 dimensi yang merefleksikan dunia 3 dimensi itulah seorang operator dapat mengontrol lalu lintas penerbangan</a:t>
            </a:r>
          </a:p>
          <a:p>
            <a:pPr>
              <a:buFontTx/>
              <a:buChar char="-"/>
            </a:pPr>
            <a:r>
              <a:rPr lang="en-US" sz="2500"/>
              <a:t>Perancangan berbantuan komputer </a:t>
            </a:r>
          </a:p>
          <a:p>
            <a:pPr>
              <a:buFont typeface="Wingdings" pitchFamily="2" charset="2"/>
              <a:buNone/>
            </a:pPr>
            <a:r>
              <a:rPr lang="en-US" sz="2500"/>
              <a:t>	Atau </a:t>
            </a:r>
            <a:r>
              <a:rPr lang="en-US" sz="2500" i="1"/>
              <a:t>(Computer Aided Design)</a:t>
            </a:r>
          </a:p>
          <a:p>
            <a:pPr>
              <a:buFont typeface="Wingdings" pitchFamily="2" charset="2"/>
              <a:buNone/>
            </a:pPr>
            <a:r>
              <a:rPr lang="en-US" sz="2500" i="1"/>
              <a:t>	</a:t>
            </a:r>
            <a:r>
              <a:rPr lang="en-US" sz="2500"/>
              <a:t>contoh : penggunaan program AutoCAD, </a:t>
            </a:r>
            <a:endParaRPr lang="en-US" sz="2500" i="1"/>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a:xfrm>
            <a:off x="455613" y="273050"/>
            <a:ext cx="8226425" cy="1143000"/>
          </a:xfrm>
        </p:spPr>
        <p:txBody>
          <a:bodyPr anchor="ctr"/>
          <a:lstStyle/>
          <a:p>
            <a:r>
              <a:rPr lang="en-US" sz="2400"/>
              <a:t>Keuntungan dan kerugian Penggunaan Dialog Berbasis Manipulasi Langsung </a:t>
            </a:r>
          </a:p>
        </p:txBody>
      </p:sp>
      <p:graphicFrame>
        <p:nvGraphicFramePr>
          <p:cNvPr id="207908" name="Group 36"/>
          <p:cNvGraphicFramePr>
            <a:graphicFrameLocks noGrp="1"/>
          </p:cNvGraphicFramePr>
          <p:nvPr/>
        </p:nvGraphicFramePr>
        <p:xfrm>
          <a:off x="455613" y="1598613"/>
          <a:ext cx="8226425" cy="4589462"/>
        </p:xfrm>
        <a:graphic>
          <a:graphicData uri="http://schemas.openxmlformats.org/drawingml/2006/table">
            <a:tbl>
              <a:tblPr/>
              <a:tblGrid>
                <a:gridCol w="4113212"/>
                <a:gridCol w="4113213"/>
              </a:tblGrid>
              <a:tr h="534988">
                <a:tc>
                  <a:txBody>
                    <a:bodyPr/>
                    <a:lstStyle/>
                    <a:p>
                      <a:pPr marL="0" marR="0" lvl="0" indent="0" algn="ctr"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Keuntungan </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115000"/>
                        <a:buFont typeface="Wingdings" pitchFamily="2" charset="2"/>
                        <a:buNone/>
                        <a:tabLst/>
                      </a:pPr>
                      <a:r>
                        <a:rPr kumimoji="0" lang="en-US" sz="2500" b="0" i="0" u="none" strike="noStrike" cap="none" normalizeH="0" baseline="0" smtClean="0">
                          <a:ln>
                            <a:noFill/>
                          </a:ln>
                          <a:solidFill>
                            <a:schemeClr val="tx1"/>
                          </a:solidFill>
                          <a:effectLst>
                            <a:outerShdw blurRad="38100" dist="38100" dir="2700000" algn="tl">
                              <a:srgbClr val="C0C0C0"/>
                            </a:outerShdw>
                          </a:effectLst>
                          <a:latin typeface="Arial" charset="0"/>
                        </a:rPr>
                        <a:t>Kerugian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810000">
                <a:tc>
                  <a:txBody>
                    <a:bodyPr/>
                    <a:lstStyle/>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1900" b="1" i="0" u="none" strike="noStrike" cap="none" normalizeH="0" baseline="0" smtClean="0">
                          <a:ln>
                            <a:noFill/>
                          </a:ln>
                          <a:solidFill>
                            <a:schemeClr val="tx1"/>
                          </a:solidFill>
                          <a:effectLst>
                            <a:outerShdw blurRad="38100" dist="38100" dir="2700000" algn="tl">
                              <a:srgbClr val="C0C0C0"/>
                            </a:outerShdw>
                          </a:effectLst>
                          <a:latin typeface="Arial" charset="0"/>
                        </a:rPr>
                        <a:t> mempunyai analogi yang jelas dengan suatu pekerjaan nyata</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1900" b="1" i="0" u="none" strike="noStrike" cap="none" normalizeH="0" baseline="0" smtClean="0">
                          <a:ln>
                            <a:noFill/>
                          </a:ln>
                          <a:solidFill>
                            <a:schemeClr val="tx1"/>
                          </a:solidFill>
                          <a:effectLst>
                            <a:outerShdw blurRad="38100" dist="38100" dir="2700000" algn="tl">
                              <a:srgbClr val="C0C0C0"/>
                            </a:outerShdw>
                          </a:effectLst>
                          <a:latin typeface="Arial" charset="0"/>
                        </a:rPr>
                        <a:t> mengurangi waktu pembelajaran </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1900" b="1" i="0" u="none" strike="noStrike" cap="none" normalizeH="0" baseline="0" smtClean="0">
                          <a:ln>
                            <a:noFill/>
                          </a:ln>
                          <a:solidFill>
                            <a:schemeClr val="tx1"/>
                          </a:solidFill>
                          <a:effectLst>
                            <a:outerShdw blurRad="38100" dist="38100" dir="2700000" algn="tl">
                              <a:srgbClr val="C0C0C0"/>
                            </a:outerShdw>
                          </a:effectLst>
                          <a:latin typeface="Arial" charset="0"/>
                        </a:rPr>
                        <a:t> memberikan tantangan untuk eksplorasi pekerjaan yang nyata</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1900" b="1" i="0" u="none" strike="noStrike" cap="none" normalizeH="0" baseline="0" smtClean="0">
                          <a:ln>
                            <a:noFill/>
                          </a:ln>
                          <a:solidFill>
                            <a:schemeClr val="tx1"/>
                          </a:solidFill>
                          <a:effectLst>
                            <a:outerShdw blurRad="38100" dist="38100" dir="2700000" algn="tl">
                              <a:srgbClr val="C0C0C0"/>
                            </a:outerShdw>
                          </a:effectLst>
                          <a:latin typeface="Arial" charset="0"/>
                        </a:rPr>
                        <a:t> penampilan visual yang bagus</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1900" b="1" i="0" u="none" strike="noStrike" cap="none" normalizeH="0" baseline="0" smtClean="0">
                          <a:ln>
                            <a:noFill/>
                          </a:ln>
                          <a:solidFill>
                            <a:schemeClr val="tx1"/>
                          </a:solidFill>
                          <a:effectLst>
                            <a:outerShdw blurRad="38100" dist="38100" dir="2700000" algn="tl">
                              <a:srgbClr val="C0C0C0"/>
                            </a:outerShdw>
                          </a:effectLst>
                          <a:latin typeface="Arial" charset="0"/>
                        </a:rPr>
                        <a:t> mudah dioperasikan</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1900" b="1" i="0" u="none" strike="noStrike" cap="none" normalizeH="0" baseline="0" smtClean="0">
                          <a:ln>
                            <a:noFill/>
                          </a:ln>
                          <a:solidFill>
                            <a:schemeClr val="tx1"/>
                          </a:solidFill>
                          <a:effectLst>
                            <a:outerShdw blurRad="38100" dist="38100" dir="2700000" algn="tl">
                              <a:srgbClr val="C0C0C0"/>
                            </a:outerShdw>
                          </a:effectLst>
                          <a:latin typeface="Arial" charset="0"/>
                        </a:rPr>
                        <a:t> tersedianya berbagai perangkat bantu u/ merancang ragam dialog manipulasi langsung</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1900" b="1" i="0" u="none" strike="noStrike" cap="none" normalizeH="0" baseline="0" smtClean="0">
                          <a:ln>
                            <a:noFill/>
                          </a:ln>
                          <a:solidFill>
                            <a:schemeClr val="tx1"/>
                          </a:solidFill>
                          <a:effectLst>
                            <a:outerShdw blurRad="38100" dist="38100" dir="2700000" algn="tl">
                              <a:srgbClr val="C0C0C0"/>
                            </a:outerShdw>
                          </a:effectLst>
                          <a:latin typeface="Arial" charset="0"/>
                        </a:rPr>
                        <a:t> memerlukan program yang rumit dan berukuran besar</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1900" b="1" i="0" u="none" strike="noStrike" cap="none" normalizeH="0" baseline="0" smtClean="0">
                          <a:ln>
                            <a:noFill/>
                          </a:ln>
                          <a:solidFill>
                            <a:schemeClr val="tx1"/>
                          </a:solidFill>
                          <a:effectLst>
                            <a:outerShdw blurRad="38100" dist="38100" dir="2700000" algn="tl">
                              <a:srgbClr val="C0C0C0"/>
                            </a:outerShdw>
                          </a:effectLst>
                          <a:latin typeface="Arial" charset="0"/>
                        </a:rPr>
                        <a:t> memerlukan tampilan grafis berkinerja tinggi</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1900" b="1" i="0" u="none" strike="noStrike" cap="none" normalizeH="0" baseline="0" smtClean="0">
                          <a:ln>
                            <a:noFill/>
                          </a:ln>
                          <a:solidFill>
                            <a:schemeClr val="tx1"/>
                          </a:solidFill>
                          <a:effectLst>
                            <a:outerShdw blurRad="38100" dist="38100" dir="2700000" algn="tl">
                              <a:srgbClr val="C0C0C0"/>
                            </a:outerShdw>
                          </a:effectLst>
                          <a:latin typeface="Arial" charset="0"/>
                        </a:rPr>
                        <a:t> memerlukan piranti masukan seperti </a:t>
                      </a:r>
                      <a:r>
                        <a:rPr kumimoji="0" lang="en-US" sz="1900" b="1" i="1" u="none" strike="noStrike" cap="none" normalizeH="0" baseline="0" smtClean="0">
                          <a:ln>
                            <a:noFill/>
                          </a:ln>
                          <a:solidFill>
                            <a:schemeClr val="tx1"/>
                          </a:solidFill>
                          <a:effectLst>
                            <a:outerShdw blurRad="38100" dist="38100" dir="2700000" algn="tl">
                              <a:srgbClr val="C0C0C0"/>
                            </a:outerShdw>
                          </a:effectLst>
                          <a:latin typeface="Arial" charset="0"/>
                        </a:rPr>
                        <a:t>mouse, trackball</a:t>
                      </a:r>
                    </a:p>
                    <a:p>
                      <a:pPr marL="0" marR="0" lvl="0" indent="0" algn="just" defTabSz="914400" rtl="0" eaLnBrk="1" fontAlgn="base" latinLnBrk="0" hangingPunct="1">
                        <a:lnSpc>
                          <a:spcPct val="100000"/>
                        </a:lnSpc>
                        <a:spcBef>
                          <a:spcPct val="20000"/>
                        </a:spcBef>
                        <a:spcAft>
                          <a:spcPct val="0"/>
                        </a:spcAft>
                        <a:buClr>
                          <a:schemeClr val="tx2"/>
                        </a:buClr>
                        <a:buSzPct val="115000"/>
                        <a:buFont typeface="Wingdings" pitchFamily="2" charset="2"/>
                        <a:buChar char="§"/>
                        <a:tabLst/>
                      </a:pPr>
                      <a:r>
                        <a:rPr kumimoji="0" lang="en-US" sz="1900" b="1" i="1" u="none" strike="noStrike" cap="none" normalizeH="0" baseline="0" smtClean="0">
                          <a:ln>
                            <a:noFill/>
                          </a:ln>
                          <a:solidFill>
                            <a:schemeClr val="tx1"/>
                          </a:solidFill>
                          <a:effectLst>
                            <a:outerShdw blurRad="38100" dist="38100" dir="2700000" algn="tl">
                              <a:srgbClr val="C0C0C0"/>
                            </a:outerShdw>
                          </a:effectLst>
                          <a:latin typeface="Arial" charset="0"/>
                        </a:rPr>
                        <a:t> </a:t>
                      </a:r>
                      <a:r>
                        <a:rPr kumimoji="0" lang="en-US" sz="1900" b="1" i="0" u="none" strike="noStrike" cap="none" normalizeH="0" baseline="0" smtClean="0">
                          <a:ln>
                            <a:noFill/>
                          </a:ln>
                          <a:solidFill>
                            <a:schemeClr val="tx1"/>
                          </a:solidFill>
                          <a:effectLst>
                            <a:outerShdw blurRad="38100" dist="38100" dir="2700000" algn="tl">
                              <a:srgbClr val="C0C0C0"/>
                            </a:outerShdw>
                          </a:effectLst>
                          <a:latin typeface="Arial" charset="0"/>
                        </a:rPr>
                        <a:t>memerlukan perancangan tampilan dengan kualifikasi tertentu</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a:xfrm>
            <a:off x="614363" y="425450"/>
            <a:ext cx="8529637" cy="717550"/>
          </a:xfrm>
        </p:spPr>
        <p:txBody>
          <a:bodyPr anchor="ctr"/>
          <a:lstStyle/>
          <a:p>
            <a:r>
              <a:rPr lang="en-US" sz="3200" b="1">
                <a:solidFill>
                  <a:schemeClr val="hlink"/>
                </a:solidFill>
              </a:rPr>
              <a:t>DIALOG  BERBASIS INTERAKSI GRAFIS</a:t>
            </a:r>
          </a:p>
        </p:txBody>
      </p:sp>
      <p:sp>
        <p:nvSpPr>
          <p:cNvPr id="46083" name="Rectangle 3"/>
          <p:cNvSpPr>
            <a:spLocks noGrp="1" noChangeArrowheads="1"/>
          </p:cNvSpPr>
          <p:nvPr>
            <p:ph type="body" sz="half" idx="4294967295"/>
          </p:nvPr>
        </p:nvSpPr>
        <p:spPr>
          <a:xfrm>
            <a:off x="609600" y="1524000"/>
            <a:ext cx="8383588" cy="3886200"/>
          </a:xfrm>
        </p:spPr>
        <p:txBody>
          <a:bodyPr/>
          <a:lstStyle/>
          <a:p>
            <a:pPr algn="just"/>
            <a:r>
              <a:rPr lang="en-US" sz="2500"/>
              <a:t>Agak susah dibedakan dengan antarmuka berbasis manipulasi langsung.</a:t>
            </a:r>
          </a:p>
          <a:p>
            <a:pPr algn="just"/>
            <a:r>
              <a:rPr lang="en-US" sz="2500"/>
              <a:t>Secara umum, keuntungan dan kerugian teknik antarmuka berbasis interaksi grafis sama dengan keuntungan dan kerugian menggunakan manipulasi langsung</a:t>
            </a:r>
          </a:p>
          <a:p>
            <a:pPr algn="just"/>
            <a:r>
              <a:rPr lang="en-US" sz="2500"/>
              <a:t>Contoh : Pada Microsoft Word ketika kursor mendekati suatu ikon akan muncul pesan yang menunjukkan arti ikon tsb.</a:t>
            </a:r>
          </a:p>
          <a:p>
            <a:pPr algn="just">
              <a:buFont typeface="Wingdings" pitchFamily="2" charset="2"/>
              <a:buNone/>
            </a:pPr>
            <a:endParaRPr lang="en-US" sz="2500"/>
          </a:p>
        </p:txBody>
      </p:sp>
      <p:pic>
        <p:nvPicPr>
          <p:cNvPr id="46084" name="Picture 7"/>
          <p:cNvPicPr>
            <a:picLocks noGrp="1" noChangeAspect="1" noChangeArrowheads="1"/>
          </p:cNvPicPr>
          <p:nvPr>
            <p:ph sz="half" idx="4294967295"/>
          </p:nvPr>
        </p:nvPicPr>
        <p:blipFill>
          <a:blip r:embed="rId3">
            <a:extLst>
              <a:ext uri="{28A0092B-C50C-407E-A947-70E740481C1C}">
                <a14:useLocalDpi xmlns:a14="http://schemas.microsoft.com/office/drawing/2010/main" val="0"/>
              </a:ext>
            </a:extLst>
          </a:blip>
          <a:srcRect l="22729" t="945" r="58395" b="83954"/>
          <a:stretch>
            <a:fillRect/>
          </a:stretch>
        </p:blipFill>
        <p:spPr>
          <a:xfrm>
            <a:off x="2209800" y="5334000"/>
            <a:ext cx="4495800" cy="1219200"/>
          </a:xfrm>
          <a:noFill/>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7"/>
          <p:cNvSpPr>
            <a:spLocks noGrp="1"/>
          </p:cNvSpPr>
          <p:nvPr>
            <p:ph type="title" idx="4294967295"/>
          </p:nvPr>
        </p:nvSpPr>
        <p:spPr/>
        <p:txBody>
          <a:bodyPr anchor="ctr"/>
          <a:lstStyle/>
          <a:p>
            <a:r>
              <a:rPr lang="en-US"/>
              <a:t>Contoh :</a:t>
            </a:r>
          </a:p>
        </p:txBody>
      </p:sp>
      <p:pic>
        <p:nvPicPr>
          <p:cNvPr id="48133" name="Picture 2"/>
          <p:cNvPicPr>
            <a:picLocks noChangeAspect="1" noChangeArrowheads="1"/>
          </p:cNvPicPr>
          <p:nvPr/>
        </p:nvPicPr>
        <p:blipFill>
          <a:blip r:embed="rId3">
            <a:lum bright="12000"/>
            <a:extLst>
              <a:ext uri="{28A0092B-C50C-407E-A947-70E740481C1C}">
                <a14:useLocalDpi xmlns:a14="http://schemas.microsoft.com/office/drawing/2010/main" val="0"/>
              </a:ext>
            </a:extLst>
          </a:blip>
          <a:srcRect/>
          <a:stretch>
            <a:fillRect/>
          </a:stretch>
        </p:blipFill>
        <p:spPr bwMode="auto">
          <a:xfrm>
            <a:off x="381000" y="1371600"/>
            <a:ext cx="8610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idx="4294967295"/>
          </p:nvPr>
        </p:nvSpPr>
        <p:spPr>
          <a:xfrm>
            <a:off x="685800" y="0"/>
            <a:ext cx="7772400" cy="1143000"/>
          </a:xfrm>
        </p:spPr>
        <p:txBody>
          <a:bodyPr anchor="ctr"/>
          <a:lstStyle/>
          <a:p>
            <a:r>
              <a:rPr lang="en-US"/>
              <a:t>Beberapa sifat (cont…)</a:t>
            </a:r>
          </a:p>
        </p:txBody>
      </p:sp>
      <p:sp>
        <p:nvSpPr>
          <p:cNvPr id="8195" name="Content Placeholder 2"/>
          <p:cNvSpPr>
            <a:spLocks noGrp="1"/>
          </p:cNvSpPr>
          <p:nvPr>
            <p:ph idx="4294967295"/>
          </p:nvPr>
        </p:nvSpPr>
        <p:spPr>
          <a:xfrm>
            <a:off x="762000" y="1524000"/>
            <a:ext cx="8229600" cy="5029200"/>
          </a:xfrm>
        </p:spPr>
        <p:txBody>
          <a:bodyPr/>
          <a:lstStyle/>
          <a:p>
            <a:r>
              <a:rPr lang="en-US" sz="2400" b="1"/>
              <a:t>Kompleksitas, </a:t>
            </a:r>
            <a:r>
              <a:rPr lang="en-US" sz="2400"/>
              <a:t>kita tdk perlu menggunakan atau membuat antarmuka lebih dari apa yg diperlukan.</a:t>
            </a:r>
          </a:p>
          <a:p>
            <a:endParaRPr lang="en-US" sz="2400"/>
          </a:p>
          <a:p>
            <a:r>
              <a:rPr lang="en-US" sz="2400" b="1"/>
              <a:t>Kekuatan, </a:t>
            </a:r>
            <a:r>
              <a:rPr lang="en-US" sz="2400"/>
              <a:t>jml kerja yg dpt dilakukan oleh sistem utk setiap perintah yg diberikan pengguna.</a:t>
            </a:r>
          </a:p>
          <a:p>
            <a:pPr>
              <a:buFont typeface="Wingdings 2" pitchFamily="18" charset="2"/>
              <a:buNone/>
            </a:pPr>
            <a:r>
              <a:rPr lang="en-US" sz="2400"/>
              <a:t>	misal : pengguna ahli memberikan respon positif thd perintah2 yg </a:t>
            </a:r>
            <a:r>
              <a:rPr lang="en-US" sz="2400" i="1"/>
              <a:t>powerful</a:t>
            </a:r>
          </a:p>
          <a:p>
            <a:endParaRPr lang="en-US" sz="2400" b="1"/>
          </a:p>
          <a:p>
            <a:r>
              <a:rPr lang="en-US" sz="2400" b="1"/>
              <a:t>Beban informasi, </a:t>
            </a:r>
            <a:r>
              <a:rPr lang="en-US" sz="2400"/>
              <a:t>penyajian informasi hrs disesuaikan dgn aras pengguna.</a:t>
            </a:r>
            <a:endParaRPr lang="en-US" sz="2400" b="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990600" y="152400"/>
            <a:ext cx="6172200" cy="1143000"/>
          </a:xfrm>
        </p:spPr>
        <p:txBody>
          <a:bodyPr anchor="ctr"/>
          <a:lstStyle/>
          <a:p>
            <a:r>
              <a:rPr lang="en-US"/>
              <a:t>Beberapa sifat (cont…)</a:t>
            </a:r>
          </a:p>
        </p:txBody>
      </p:sp>
      <p:sp>
        <p:nvSpPr>
          <p:cNvPr id="9219" name="Content Placeholder 2"/>
          <p:cNvSpPr>
            <a:spLocks noGrp="1"/>
          </p:cNvSpPr>
          <p:nvPr>
            <p:ph idx="4294967295"/>
          </p:nvPr>
        </p:nvSpPr>
        <p:spPr>
          <a:xfrm>
            <a:off x="990600" y="1752600"/>
            <a:ext cx="7772400" cy="4114800"/>
          </a:xfrm>
        </p:spPr>
        <p:txBody>
          <a:bodyPr/>
          <a:lstStyle/>
          <a:p>
            <a:r>
              <a:rPr lang="en-US" b="1"/>
              <a:t>Konsistensi, </a:t>
            </a:r>
            <a:r>
              <a:rPr lang="en-US"/>
              <a:t>perintah hrs mempunyai sintaksis yg terstandarisasi dan urutan parameter hrs mempunyai tata letak yg konsisten, format pemasukan data hrs kompatibel.</a:t>
            </a:r>
          </a:p>
          <a:p>
            <a:pPr>
              <a:buFont typeface="Wingdings 2" pitchFamily="18" charset="2"/>
              <a:buNone/>
            </a:pPr>
            <a:endParaRPr lang="en-US"/>
          </a:p>
          <a:p>
            <a:pPr>
              <a:buFont typeface="Wingdings 2" pitchFamily="18" charset="2"/>
              <a:buNone/>
            </a:pPr>
            <a:r>
              <a:rPr lang="en-GB" sz="2500"/>
              <a:t>	Konsistensi bukan berarti semua interface harus terlihat sama</a:t>
            </a:r>
          </a:p>
          <a:p>
            <a:pPr>
              <a:buFont typeface="Wingdings 2" pitchFamily="18" charset="2"/>
              <a:buNone/>
            </a:pPr>
            <a:r>
              <a:rPr lang="en-GB" sz="2500"/>
              <a:t>	</a:t>
            </a:r>
          </a:p>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idx="4294967295"/>
          </p:nvPr>
        </p:nvSpPr>
        <p:spPr>
          <a:xfrm>
            <a:off x="609600" y="381000"/>
            <a:ext cx="5105400" cy="1143000"/>
          </a:xfrm>
        </p:spPr>
        <p:txBody>
          <a:bodyPr anchor="ctr"/>
          <a:lstStyle/>
          <a:p>
            <a:r>
              <a:rPr lang="en-US"/>
              <a:t>Konsistensi (cont..)</a:t>
            </a:r>
          </a:p>
        </p:txBody>
      </p:sp>
      <p:sp>
        <p:nvSpPr>
          <p:cNvPr id="10243" name="Content Placeholder 2"/>
          <p:cNvSpPr>
            <a:spLocks noGrp="1"/>
          </p:cNvSpPr>
          <p:nvPr>
            <p:ph idx="4294967295"/>
          </p:nvPr>
        </p:nvSpPr>
        <p:spPr>
          <a:xfrm>
            <a:off x="301625" y="1371600"/>
            <a:ext cx="8504238" cy="4953000"/>
          </a:xfrm>
        </p:spPr>
        <p:txBody>
          <a:bodyPr/>
          <a:lstStyle/>
          <a:p>
            <a:pPr defTabSz="762000"/>
            <a:r>
              <a:rPr lang="en-GB" sz="1900"/>
              <a:t>Layout</a:t>
            </a:r>
          </a:p>
          <a:p>
            <a:pPr lvl="1" defTabSz="762000"/>
            <a:r>
              <a:rPr lang="en-GB" sz="1900"/>
              <a:t>Konsisten menggunakan tampilan sehingga user tahu dimana harus melihat instruksi, pesan error dan status suatu informasi. </a:t>
            </a:r>
          </a:p>
          <a:p>
            <a:pPr defTabSz="762000"/>
            <a:r>
              <a:rPr lang="en-GB" sz="1900"/>
              <a:t>Information coding</a:t>
            </a:r>
          </a:p>
          <a:p>
            <a:pPr lvl="1" defTabSz="762000"/>
            <a:r>
              <a:rPr lang="en-GB" sz="1900"/>
              <a:t>warna</a:t>
            </a:r>
          </a:p>
          <a:p>
            <a:pPr lvl="1" defTabSz="762000"/>
            <a:r>
              <a:rPr lang="en-GB" sz="1900"/>
              <a:t>highlighting</a:t>
            </a:r>
          </a:p>
          <a:p>
            <a:pPr defTabSz="762000"/>
            <a:r>
              <a:rPr lang="en-GB" sz="1900"/>
              <a:t>Commands</a:t>
            </a:r>
          </a:p>
          <a:p>
            <a:pPr lvl="1" defTabSz="762000"/>
            <a:r>
              <a:rPr lang="en-GB" sz="1900"/>
              <a:t>Penggunaan nama perintah/instruksi</a:t>
            </a:r>
          </a:p>
          <a:p>
            <a:pPr lvl="1" defTabSz="762000"/>
            <a:r>
              <a:rPr lang="en-GB" sz="1900"/>
              <a:t>standard key bindings</a:t>
            </a:r>
          </a:p>
          <a:p>
            <a:pPr lvl="1" defTabSz="762000">
              <a:buFont typeface="Wingdings" pitchFamily="2" charset="2"/>
              <a:buNone/>
            </a:pPr>
            <a:r>
              <a:rPr lang="en-GB" sz="1900"/>
              <a:t>	e.g. 	ESC selalu dipakai untuk cancel</a:t>
            </a:r>
          </a:p>
          <a:p>
            <a:pPr lvl="1" defTabSz="762000">
              <a:buFont typeface="Wingdings" pitchFamily="2" charset="2"/>
              <a:buNone/>
            </a:pPr>
            <a:r>
              <a:rPr lang="en-GB" sz="1900"/>
              <a:t>			F1 selalu dipakai untuk menampilkan help</a:t>
            </a:r>
          </a:p>
          <a:p>
            <a:pPr lvl="1" defTabSz="762000"/>
            <a:r>
              <a:rPr lang="en-GB" sz="1900"/>
              <a:t>syntax</a:t>
            </a:r>
          </a:p>
          <a:p>
            <a:pPr defTabSz="762000"/>
            <a:r>
              <a:rPr lang="en-GB" sz="1900"/>
              <a:t>Format data entry	</a:t>
            </a:r>
          </a:p>
          <a:p>
            <a:pPr defTabSz="762000">
              <a:buFont typeface="Wingdings 2" pitchFamily="18" charset="2"/>
              <a:buNone/>
            </a:pP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idx="4294967295"/>
          </p:nvPr>
        </p:nvSpPr>
        <p:spPr>
          <a:xfrm>
            <a:off x="685800" y="0"/>
            <a:ext cx="7772400" cy="1143000"/>
          </a:xfrm>
        </p:spPr>
        <p:txBody>
          <a:bodyPr anchor="ctr"/>
          <a:lstStyle/>
          <a:p>
            <a:r>
              <a:rPr lang="en-US"/>
              <a:t>Beberapa sifat (cont…)</a:t>
            </a:r>
          </a:p>
        </p:txBody>
      </p:sp>
      <p:sp>
        <p:nvSpPr>
          <p:cNvPr id="11267" name="Content Placeholder 2"/>
          <p:cNvSpPr>
            <a:spLocks noGrp="1"/>
          </p:cNvSpPr>
          <p:nvPr>
            <p:ph idx="4294967295"/>
          </p:nvPr>
        </p:nvSpPr>
        <p:spPr>
          <a:xfrm>
            <a:off x="639763" y="1752600"/>
            <a:ext cx="8504237" cy="4873625"/>
          </a:xfrm>
        </p:spPr>
        <p:txBody>
          <a:bodyPr/>
          <a:lstStyle/>
          <a:p>
            <a:r>
              <a:rPr lang="en-US" sz="2100" b="1"/>
              <a:t>Umpan Balik, </a:t>
            </a:r>
            <a:r>
              <a:rPr lang="en-GB" sz="2100"/>
              <a:t>Setiap aksi dari user harus menghasilkan suatu respon yang dapat diterima dengan baik oleh user. </a:t>
            </a:r>
          </a:p>
          <a:p>
            <a:pPr>
              <a:lnSpc>
                <a:spcPct val="90000"/>
              </a:lnSpc>
              <a:buFont typeface="Wingdings 2" pitchFamily="18" charset="2"/>
              <a:buNone/>
            </a:pPr>
            <a:r>
              <a:rPr lang="en-US" sz="2100"/>
              <a:t>	</a:t>
            </a:r>
            <a:r>
              <a:rPr lang="en-GB" sz="2100"/>
              <a:t>Tujuannya adalah untuk mengurangi ketidakpastian /keraguan user bahwa sistem:</a:t>
            </a:r>
          </a:p>
          <a:p>
            <a:pPr lvl="1">
              <a:lnSpc>
                <a:spcPct val="90000"/>
              </a:lnSpc>
            </a:pPr>
            <a:r>
              <a:rPr lang="en-GB" sz="2100"/>
              <a:t>menerima input yang terakhir,</a:t>
            </a:r>
          </a:p>
          <a:p>
            <a:pPr lvl="1">
              <a:lnSpc>
                <a:spcPct val="90000"/>
              </a:lnSpc>
            </a:pPr>
            <a:r>
              <a:rPr lang="en-GB" sz="2100"/>
              <a:t>sedang mengerjakan sesuatu yang diinginkan user,</a:t>
            </a:r>
          </a:p>
          <a:p>
            <a:pPr lvl="1">
              <a:lnSpc>
                <a:spcPct val="90000"/>
              </a:lnSpc>
            </a:pPr>
            <a:r>
              <a:rPr lang="en-GB" sz="2100"/>
              <a:t>sedang menunggu input berikutnya.</a:t>
            </a:r>
          </a:p>
          <a:p>
            <a:pPr>
              <a:lnSpc>
                <a:spcPct val="90000"/>
              </a:lnSpc>
            </a:pPr>
            <a:r>
              <a:rPr lang="en-GB" sz="2100"/>
              <a:t>Instruksi atau perintah harus menghasilkan suatu perubahan yang nampak pada interface</a:t>
            </a:r>
          </a:p>
          <a:p>
            <a:pPr lvl="1">
              <a:lnSpc>
                <a:spcPct val="90000"/>
              </a:lnSpc>
            </a:pPr>
            <a:r>
              <a:rPr lang="en-GB" sz="2100"/>
              <a:t>Misal: ‘mail has been sent’ saat merespon ‘Send’</a:t>
            </a:r>
          </a:p>
          <a:p>
            <a:pPr lvl="1">
              <a:lnSpc>
                <a:spcPct val="90000"/>
              </a:lnSpc>
            </a:pPr>
            <a:r>
              <a:rPr lang="en-GB" sz="2100"/>
              <a:t>Menunjukkan suatu perubahan status objek yang merupakan refleksi perintah user</a:t>
            </a:r>
          </a:p>
          <a:p>
            <a:pPr>
              <a:lnSpc>
                <a:spcPct val="90000"/>
              </a:lnSpc>
            </a:pPr>
            <a:r>
              <a:rPr lang="en-GB" sz="2100"/>
              <a:t>Informasi yang tepat sebagai feedback mutlak diperlukan</a:t>
            </a:r>
          </a:p>
          <a:p>
            <a:pPr>
              <a:buFont typeface="Wingdings 2" pitchFamily="18" charset="2"/>
              <a:buNone/>
            </a:pP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idx="4294967295"/>
          </p:nvPr>
        </p:nvSpPr>
        <p:spPr>
          <a:xfrm>
            <a:off x="685800" y="0"/>
            <a:ext cx="7772400" cy="1143000"/>
          </a:xfrm>
        </p:spPr>
        <p:txBody>
          <a:bodyPr anchor="ctr"/>
          <a:lstStyle/>
          <a:p>
            <a:r>
              <a:rPr lang="en-US"/>
              <a:t>Beberapa sifat (cont…)</a:t>
            </a:r>
          </a:p>
        </p:txBody>
      </p:sp>
      <p:sp>
        <p:nvSpPr>
          <p:cNvPr id="12291" name="Content Placeholder 2"/>
          <p:cNvSpPr>
            <a:spLocks noGrp="1"/>
          </p:cNvSpPr>
          <p:nvPr>
            <p:ph idx="4294967295"/>
          </p:nvPr>
        </p:nvSpPr>
        <p:spPr>
          <a:xfrm>
            <a:off x="838200" y="1600200"/>
            <a:ext cx="8001000" cy="5029200"/>
          </a:xfrm>
        </p:spPr>
        <p:txBody>
          <a:bodyPr/>
          <a:lstStyle/>
          <a:p>
            <a:r>
              <a:rPr lang="en-US" b="1"/>
              <a:t>Observabilitas, </a:t>
            </a:r>
            <a:r>
              <a:rPr lang="en-US"/>
              <a:t>berfungsi secara benar dan nampak sederhana meskipun sebenarnya pengolahan internalnya sangat rumit</a:t>
            </a:r>
          </a:p>
          <a:p>
            <a:r>
              <a:rPr lang="en-US" b="1"/>
              <a:t>Kontrolabilitas, </a:t>
            </a:r>
            <a:r>
              <a:rPr lang="en-US"/>
              <a:t>sistem selalu berada di bawah kontrol pengguna.</a:t>
            </a:r>
          </a:p>
          <a:p>
            <a:r>
              <a:rPr lang="en-US" b="1"/>
              <a:t>Efisiensi, </a:t>
            </a:r>
            <a:r>
              <a:rPr lang="en-US"/>
              <a:t>sangat penting jika berpengaruh pada waktu tanggap atau laju penampilan sistem, seringkali dgn menggunakan hasil teknologi baru.</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46125</TotalTime>
  <Words>1701</Words>
  <Application>Microsoft Office PowerPoint</Application>
  <PresentationFormat>On-screen Show (4:3)</PresentationFormat>
  <Paragraphs>298</Paragraphs>
  <Slides>43</Slides>
  <Notes>43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43</vt:i4>
      </vt:variant>
    </vt:vector>
  </HeadingPairs>
  <TitlesOfParts>
    <vt:vector size="51" baseType="lpstr">
      <vt:lpstr>Arial</vt:lpstr>
      <vt:lpstr>Times New Roman</vt:lpstr>
      <vt:lpstr>Verdana</vt:lpstr>
      <vt:lpstr>Wingdings</vt:lpstr>
      <vt:lpstr>Arial Black</vt:lpstr>
      <vt:lpstr>Wingdings 2</vt:lpstr>
      <vt:lpstr>Tahoma</vt:lpstr>
      <vt:lpstr>Eclipse</vt:lpstr>
      <vt:lpstr>PowerPoint Presentation</vt:lpstr>
      <vt:lpstr>PENDAHULUAN</vt:lpstr>
      <vt:lpstr>Beberapa sifat penting ragam dialog</vt:lpstr>
      <vt:lpstr>Beberapa sifat (cont…)</vt:lpstr>
      <vt:lpstr>Beberapa sifat (cont…)</vt:lpstr>
      <vt:lpstr>Beberapa sifat (cont…)</vt:lpstr>
      <vt:lpstr>Konsistensi (cont..)</vt:lpstr>
      <vt:lpstr>Beberapa sifat (cont…)</vt:lpstr>
      <vt:lpstr>Beberapa sifat (cont…)</vt:lpstr>
      <vt:lpstr>Beberapa sifat (cont…)</vt:lpstr>
      <vt:lpstr>RAGAM DIALOG INTERAKTIF</vt:lpstr>
      <vt:lpstr>Karakteristik Ragam Dialog yg Baik (Neilsen)</vt:lpstr>
      <vt:lpstr>DIALOG BERBASIS PERINTAH TUNGGAL</vt:lpstr>
      <vt:lpstr>PowerPoint Presentation</vt:lpstr>
      <vt:lpstr>PowerPoint Presentation</vt:lpstr>
      <vt:lpstr>Contoh</vt:lpstr>
      <vt:lpstr>KEUNTUNGAN DAN KERUGIAN PENGGUNAAN DIALOG BERBASIS PERINTAH TUNGGAL</vt:lpstr>
      <vt:lpstr>Beberapa saran perlu dipertimbangkan u/ meminimalkan beban ingatan dan kesalahan pengetikan, antara lain adalah :</vt:lpstr>
      <vt:lpstr>DIALOG BERBASIS BAHASA  PEMROGRAMAN</vt:lpstr>
      <vt:lpstr>DIALOG BERBASIS ALAMI</vt:lpstr>
      <vt:lpstr>PowerPoint Presentation</vt:lpstr>
      <vt:lpstr>Keuntungan dan kerugian penggunaan antarmuka berbasis bahasa alami</vt:lpstr>
      <vt:lpstr>SISTEM MENU</vt:lpstr>
      <vt:lpstr>Sistem Menu (cont..)</vt:lpstr>
      <vt:lpstr>Sistem Menu (cont..)</vt:lpstr>
      <vt:lpstr>Struktur Pohon Sistem Menu Tarik</vt:lpstr>
      <vt:lpstr>Contoh :</vt:lpstr>
      <vt:lpstr>Keuntungan dan kerugian sistem menu </vt:lpstr>
      <vt:lpstr>DIALOG BERBASIS PENGISIAN BORANG </vt:lpstr>
      <vt:lpstr>  Hal yg perlu diperhatikan dalam perancangan tampilan  </vt:lpstr>
      <vt:lpstr>Hal yg perlu diperhatikan (cont..)</vt:lpstr>
      <vt:lpstr>Hal yg perlu diperhatikan (cont..)</vt:lpstr>
      <vt:lpstr>Keuntungan dan kerugian Dialog Berbasis Pengisian Borang</vt:lpstr>
      <vt:lpstr>DIALOG BERBASIS IKON  (icon-based user interface)</vt:lpstr>
      <vt:lpstr>Contoh :</vt:lpstr>
      <vt:lpstr>SISTEM PENJENDELAAN</vt:lpstr>
      <vt:lpstr>PowerPoint Presentation</vt:lpstr>
      <vt:lpstr>Pemanfaatan Sistem Penjendelaan</vt:lpstr>
      <vt:lpstr>MANIPULASI LANGSUNG</vt:lpstr>
      <vt:lpstr>PowerPoint Presentation</vt:lpstr>
      <vt:lpstr>Keuntungan dan kerugian Penggunaan Dialog Berbasis Manipulasi Langsung </vt:lpstr>
      <vt:lpstr>DIALOG  BERBASIS INTERAKSI GRAFIS</vt:lpstr>
      <vt:lpstr>Contoh :</vt:lpstr>
    </vt:vector>
  </TitlesOfParts>
  <Company>UNIJOYO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TEKNIK</dc:creator>
  <cp:lastModifiedBy>Hafsah</cp:lastModifiedBy>
  <cp:revision>163</cp:revision>
  <dcterms:created xsi:type="dcterms:W3CDTF">2008-04-15T10:22:48Z</dcterms:created>
  <dcterms:modified xsi:type="dcterms:W3CDTF">2017-04-25T22:03:23Z</dcterms:modified>
</cp:coreProperties>
</file>