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279DE4-089F-4C3F-BD24-6237EE628041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757C7-D625-42E2-BA5C-B5348D1B8D8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857232"/>
          </a:xfrm>
        </p:spPr>
        <p:txBody>
          <a:bodyPr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ALIRAN FLUIDA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572560" cy="6000768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Persamaan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Continuitas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fluida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1       2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dm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 dm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 dt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Fluida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mengalir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densitasnya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 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 dt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Debit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=volume per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detik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Q =  V/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A v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85852" y="1500174"/>
            <a:ext cx="22860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85852" y="1927214"/>
            <a:ext cx="22860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750199" y="1746555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320909" y="1749413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85786" y="1714488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714356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/>
              <a:t>Tekanan</a:t>
            </a:r>
            <a:r>
              <a:rPr lang="en-US" sz="3600" dirty="0" smtClean="0"/>
              <a:t> </a:t>
            </a:r>
            <a:r>
              <a:rPr lang="en-US" sz="3600" dirty="0" err="1" smtClean="0"/>
              <a:t>hydrostatika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929718" cy="578647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volum</a:t>
            </a:r>
            <a:r>
              <a:rPr lang="en-US" dirty="0" smtClean="0"/>
              <a:t> ∆V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         ∆ y        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volum</a:t>
            </a:r>
            <a:r>
              <a:rPr lang="en-US" dirty="0" smtClean="0"/>
              <a:t> </a:t>
            </a:r>
            <a:r>
              <a:rPr lang="en-US" dirty="0" err="1" smtClean="0"/>
              <a:t>dV</a:t>
            </a:r>
            <a:r>
              <a:rPr lang="en-US" dirty="0" smtClean="0"/>
              <a:t> = A </a:t>
            </a:r>
            <a:r>
              <a:rPr lang="en-US" dirty="0" err="1" smtClean="0"/>
              <a:t>dy</a:t>
            </a:r>
            <a:endParaRPr lang="en-US" dirty="0" smtClean="0"/>
          </a:p>
          <a:p>
            <a:pPr algn="l"/>
            <a:r>
              <a:rPr lang="en-US" dirty="0" smtClean="0"/>
              <a:t>                              </a:t>
            </a:r>
            <a:r>
              <a:rPr lang="en-US" dirty="0" err="1" smtClean="0"/>
              <a:t>massa</a:t>
            </a:r>
            <a:r>
              <a:rPr lang="en-US" dirty="0" smtClean="0"/>
              <a:t> = dm = </a:t>
            </a:r>
            <a:r>
              <a:rPr lang="el-GR" dirty="0" smtClean="0"/>
              <a:t>ρ</a:t>
            </a:r>
            <a:r>
              <a:rPr lang="en-US" dirty="0" smtClean="0"/>
              <a:t> A </a:t>
            </a:r>
            <a:r>
              <a:rPr lang="en-US" dirty="0" err="1" smtClean="0"/>
              <a:t>dy</a:t>
            </a:r>
            <a:endParaRPr lang="en-US" dirty="0" smtClean="0"/>
          </a:p>
          <a:p>
            <a:pPr algn="l"/>
            <a:r>
              <a:rPr lang="en-US" dirty="0" smtClean="0"/>
              <a:t>                              </a:t>
            </a:r>
            <a:r>
              <a:rPr lang="en-US" dirty="0" err="1" smtClean="0"/>
              <a:t>berat</a:t>
            </a:r>
            <a:r>
              <a:rPr lang="en-US" dirty="0" smtClean="0"/>
              <a:t> = </a:t>
            </a:r>
            <a:r>
              <a:rPr lang="en-US" dirty="0" err="1" smtClean="0"/>
              <a:t>dW</a:t>
            </a:r>
            <a:r>
              <a:rPr lang="en-US" dirty="0" smtClean="0"/>
              <a:t> = g dm = </a:t>
            </a:r>
            <a:r>
              <a:rPr lang="el-GR" dirty="0" smtClean="0"/>
              <a:t>ρ</a:t>
            </a:r>
            <a:r>
              <a:rPr lang="en-US" dirty="0" smtClean="0"/>
              <a:t> g A </a:t>
            </a:r>
            <a:r>
              <a:rPr lang="en-US" dirty="0" err="1" smtClean="0"/>
              <a:t>dy</a:t>
            </a:r>
            <a:r>
              <a:rPr lang="en-US" dirty="0" smtClean="0"/>
              <a:t>  </a:t>
            </a:r>
          </a:p>
          <a:p>
            <a:pPr algn="l"/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= p + </a:t>
            </a:r>
            <a:r>
              <a:rPr lang="en-US" dirty="0" err="1" smtClean="0"/>
              <a:t>dp</a:t>
            </a:r>
            <a:endParaRPr lang="en-US" dirty="0" smtClean="0"/>
          </a:p>
          <a:p>
            <a:pPr algn="l"/>
            <a:r>
              <a:rPr lang="en-US" dirty="0" smtClean="0"/>
              <a:t>Gaya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= - (p + </a:t>
            </a:r>
            <a:r>
              <a:rPr lang="en-US" dirty="0" err="1" smtClean="0"/>
              <a:t>dp</a:t>
            </a:r>
            <a:r>
              <a:rPr lang="en-US" dirty="0" smtClean="0"/>
              <a:t>) A</a:t>
            </a:r>
          </a:p>
          <a:p>
            <a:pPr algn="l"/>
            <a:r>
              <a:rPr lang="en-US" dirty="0" err="1" smtClean="0"/>
              <a:t>Kesetimbangan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∑ F = 0 (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)</a:t>
            </a:r>
          </a:p>
          <a:p>
            <a:pPr algn="l"/>
            <a:r>
              <a:rPr lang="en-US" dirty="0" err="1" smtClean="0"/>
              <a:t>pA</a:t>
            </a:r>
            <a:r>
              <a:rPr lang="en-US" dirty="0" smtClean="0"/>
              <a:t> - (p + </a:t>
            </a:r>
            <a:r>
              <a:rPr lang="en-US" dirty="0" err="1" smtClean="0"/>
              <a:t>dp</a:t>
            </a:r>
            <a:r>
              <a:rPr lang="en-US" dirty="0" smtClean="0"/>
              <a:t>) A - </a:t>
            </a:r>
            <a:r>
              <a:rPr lang="el-GR" dirty="0" smtClean="0"/>
              <a:t>ρ</a:t>
            </a:r>
            <a:r>
              <a:rPr lang="en-US" dirty="0" smtClean="0"/>
              <a:t> g A </a:t>
            </a:r>
            <a:r>
              <a:rPr lang="en-US" dirty="0" err="1" smtClean="0"/>
              <a:t>dy</a:t>
            </a:r>
            <a:r>
              <a:rPr lang="en-US" dirty="0" smtClean="0"/>
              <a:t>  = 0</a:t>
            </a:r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dp</a:t>
            </a:r>
            <a:r>
              <a:rPr lang="en-US" dirty="0" smtClean="0"/>
              <a:t> - </a:t>
            </a:r>
            <a:r>
              <a:rPr lang="el-GR" dirty="0" smtClean="0"/>
              <a:t>ρ</a:t>
            </a:r>
            <a:r>
              <a:rPr lang="en-US" dirty="0" smtClean="0"/>
              <a:t> g  </a:t>
            </a:r>
            <a:r>
              <a:rPr lang="en-US" dirty="0" err="1" smtClean="0"/>
              <a:t>dy</a:t>
            </a:r>
            <a:r>
              <a:rPr lang="en-US" dirty="0" smtClean="0"/>
              <a:t>  = 0                - </a:t>
            </a:r>
            <a:r>
              <a:rPr lang="en-US" dirty="0" err="1" smtClean="0"/>
              <a:t>dp</a:t>
            </a:r>
            <a:r>
              <a:rPr lang="en-US" dirty="0" smtClean="0"/>
              <a:t> =  </a:t>
            </a:r>
            <a:r>
              <a:rPr lang="el-GR" dirty="0" smtClean="0"/>
              <a:t>ρ</a:t>
            </a:r>
            <a:r>
              <a:rPr lang="en-US" dirty="0" smtClean="0"/>
              <a:t> g 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intergralkan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p</a:t>
            </a:r>
            <a:r>
              <a:rPr lang="en-US" baseline="-25000" dirty="0" smtClean="0"/>
              <a:t>2</a:t>
            </a:r>
            <a:r>
              <a:rPr lang="en-US" dirty="0" smtClean="0"/>
              <a:t> – p</a:t>
            </a:r>
            <a:r>
              <a:rPr lang="en-US" baseline="-25000" dirty="0" smtClean="0"/>
              <a:t>1</a:t>
            </a:r>
            <a:r>
              <a:rPr lang="en-US" dirty="0" smtClean="0"/>
              <a:t>  = </a:t>
            </a:r>
            <a:r>
              <a:rPr lang="el-GR" dirty="0" smtClean="0"/>
              <a:t>ρ</a:t>
            </a:r>
            <a:r>
              <a:rPr lang="en-US" dirty="0" smtClean="0"/>
              <a:t> g ( y</a:t>
            </a:r>
            <a:r>
              <a:rPr lang="en-US" baseline="-25000" dirty="0" smtClean="0"/>
              <a:t>2</a:t>
            </a:r>
            <a:r>
              <a:rPr lang="en-US" dirty="0" smtClean="0"/>
              <a:t> – y</a:t>
            </a:r>
            <a:r>
              <a:rPr lang="en-US" baseline="-25000" dirty="0" smtClean="0"/>
              <a:t>1</a:t>
            </a:r>
            <a:r>
              <a:rPr lang="en-US" dirty="0" smtClean="0"/>
              <a:t> )  </a:t>
            </a:r>
            <a:r>
              <a:rPr lang="en-US" dirty="0" err="1" smtClean="0"/>
              <a:t>atau</a:t>
            </a:r>
            <a:r>
              <a:rPr lang="en-US" dirty="0" smtClean="0"/>
              <a:t> ∆ p = </a:t>
            </a:r>
            <a:r>
              <a:rPr lang="el-GR" dirty="0" smtClean="0"/>
              <a:t>ρ</a:t>
            </a:r>
            <a:r>
              <a:rPr lang="en-US" dirty="0" smtClean="0"/>
              <a:t> g ∆y = </a:t>
            </a:r>
            <a:r>
              <a:rPr lang="el-GR" dirty="0" smtClean="0"/>
              <a:t>ρ</a:t>
            </a:r>
            <a:r>
              <a:rPr lang="en-US" dirty="0" smtClean="0"/>
              <a:t> g 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472" y="1928802"/>
            <a:ext cx="857256" cy="2143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1214414" y="178513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1178695" y="232091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7158" y="4786322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71670" y="4786322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00364" y="4786322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142844" y="4786322"/>
            <a:ext cx="357190" cy="3571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928662" y="4786322"/>
            <a:ext cx="357190" cy="3571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714612" y="5429264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714356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P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ρ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h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714356"/>
            <a:ext cx="8786842" cy="578647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Soal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latihan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n-US" sz="2800" dirty="0" smtClean="0"/>
              <a:t>Air </a:t>
            </a:r>
            <a:r>
              <a:rPr lang="en-US" sz="2800" dirty="0" err="1" smtClean="0"/>
              <a:t>mengalir</a:t>
            </a:r>
            <a:r>
              <a:rPr lang="en-US" sz="2800" dirty="0" smtClean="0"/>
              <a:t> </a:t>
            </a:r>
            <a:r>
              <a:rPr lang="en-US" sz="2800" dirty="0" err="1" smtClean="0"/>
              <a:t>mll</a:t>
            </a:r>
            <a:r>
              <a:rPr lang="en-US" sz="2800" dirty="0" smtClean="0"/>
              <a:t> </a:t>
            </a:r>
            <a:r>
              <a:rPr lang="en-US" sz="2800" dirty="0" err="1" smtClean="0"/>
              <a:t>pipa</a:t>
            </a:r>
            <a:r>
              <a:rPr lang="en-US" sz="2800" dirty="0" smtClean="0"/>
              <a:t> </a:t>
            </a:r>
            <a:r>
              <a:rPr lang="en-US" sz="2800" dirty="0" err="1" smtClean="0"/>
              <a:t>dilengkapi</a:t>
            </a:r>
            <a:r>
              <a:rPr lang="en-US" sz="2800" dirty="0" smtClean="0"/>
              <a:t> </a:t>
            </a:r>
            <a:r>
              <a:rPr lang="en-US" sz="2800" dirty="0" err="1" smtClean="0"/>
              <a:t>Venturi</a:t>
            </a:r>
            <a:r>
              <a:rPr lang="en-US" sz="2800" dirty="0" smtClean="0"/>
              <a:t> meter. D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</a:t>
            </a:r>
          </a:p>
          <a:p>
            <a:pPr algn="l">
              <a:defRPr/>
            </a:pPr>
            <a:r>
              <a:rPr lang="en-US" sz="2800" dirty="0" smtClean="0"/>
              <a:t>1 ft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0,5 ft. Manometer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1</a:t>
            </a:r>
          </a:p>
          <a:p>
            <a:pPr algn="l">
              <a:defRPr/>
            </a:pPr>
            <a:r>
              <a:rPr lang="en-US" sz="2800" dirty="0" smtClean="0"/>
              <a:t>psi.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kecepatan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Aliran</a:t>
            </a:r>
            <a:r>
              <a:rPr lang="en-US" sz="2800" dirty="0" smtClean="0"/>
              <a:t> </a:t>
            </a:r>
            <a:r>
              <a:rPr lang="en-US" sz="2800" dirty="0" err="1" smtClean="0"/>
              <a:t>volumetriknya</a:t>
            </a:r>
            <a:r>
              <a:rPr lang="en-US" sz="2800" dirty="0" smtClean="0"/>
              <a:t>?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428736"/>
            <a:ext cx="3343298" cy="1714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7772400" cy="500042"/>
          </a:xfrm>
        </p:spPr>
        <p:txBody>
          <a:bodyPr/>
          <a:lstStyle/>
          <a:p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844" y="1428736"/>
            <a:ext cx="8786874" cy="5214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err="1" smtClean="0">
                <a:solidFill>
                  <a:schemeClr val="tx2"/>
                </a:solidFill>
              </a:rPr>
              <a:t>Contoh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</a:rPr>
              <a:t>Soal</a:t>
            </a:r>
            <a:endParaRPr lang="en-US" sz="24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Air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mengalir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melewati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diameter 2 cm,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Venturi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dipasang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diameter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leher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 cm,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cairan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manometer = 2 cm,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densitas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air 1 g/cm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, g=980 cm/s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kecepatan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11,43095 cm/s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Volumetrik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rate = v A 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11,43095 cm/s 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/4) (2 cm)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= 35,92585</a:t>
            </a:r>
            <a:r>
              <a:rPr lang="en-US" sz="2400" dirty="0" smtClean="0"/>
              <a:t> cm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/s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000504"/>
            <a:ext cx="2000264" cy="9816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49" y="4000504"/>
            <a:ext cx="3946951" cy="9286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5728"/>
            <a:ext cx="8715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Water inside an enclosed tank is subjected to a pressure of two atmospheres at the top of the tank. What</a:t>
            </a:r>
          </a:p>
          <a:p>
            <a:r>
              <a:rPr lang="en-US" dirty="0" smtClean="0"/>
              <a:t>is the velocity of discharge from a small hole 3.0 m below the surface of the water?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14282" y="3809060"/>
            <a:ext cx="89297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toy rocket of diameter 2.0 in consists of water under the pressure of compressed air pumped into the</a:t>
            </a:r>
          </a:p>
          <a:p>
            <a:r>
              <a:rPr lang="en-US" dirty="0" smtClean="0"/>
              <a:t>nose chamber. When the gauge air pressure is 60 </a:t>
            </a:r>
            <a:r>
              <a:rPr lang="en-US" dirty="0" err="1" smtClean="0"/>
              <a:t>Ib</a:t>
            </a:r>
            <a:r>
              <a:rPr lang="en-US" dirty="0" smtClean="0"/>
              <a:t>/in2, the water is ejected through a hole of diameter</a:t>
            </a:r>
          </a:p>
          <a:p>
            <a:r>
              <a:rPr lang="en-US" dirty="0" smtClean="0"/>
              <a:t>0.2 in. Find the propelling force, or thrust, of the rocket.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384788"/>
            <a:ext cx="4795842" cy="61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929330"/>
            <a:ext cx="393669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214422"/>
            <a:ext cx="6391424" cy="919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2071678"/>
            <a:ext cx="231323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2214554"/>
            <a:ext cx="2319349" cy="71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571480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2. </a:t>
            </a:r>
            <a:r>
              <a:rPr lang="en-US" sz="2800" dirty="0" err="1" smtClean="0">
                <a:solidFill>
                  <a:schemeClr val="tx1"/>
                </a:solidFill>
              </a:rPr>
              <a:t>Persamaan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Bernoully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858280" cy="6072230"/>
          </a:xfrm>
        </p:spPr>
        <p:txBody>
          <a:bodyPr/>
          <a:lstStyle/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fluida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mengalir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pipa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1         2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sepanjang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dW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- 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       = 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- 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sepanjang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Volume =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85852" y="1500174"/>
            <a:ext cx="22860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285852" y="1927214"/>
            <a:ext cx="22860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750199" y="1746555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392347" y="1749413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85786" y="1714488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00232" y="2023100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571480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*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Kinetik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858280" cy="60722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½ m v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E k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 = ½ m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½ (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endParaRPr lang="en-US" baseline="300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E k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 = ½ m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½  (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½  (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 ½  (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      =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Potensial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(U)</a:t>
            </a:r>
          </a:p>
          <a:p>
            <a:pPr lvl="1" algn="l"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dm g y</a:t>
            </a:r>
          </a:p>
          <a:p>
            <a:pPr lvl="1" algn="l">
              <a:buFont typeface="Arial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 algn="l"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Potensial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: dm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 algn="l"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Potensial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: dm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 algn="l"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lvl="1" algn="l"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Potensial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algn="l"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g (y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571480"/>
          </a:xfrm>
        </p:spPr>
        <p:txBody>
          <a:bodyPr anchor="t">
            <a:normAutofit/>
          </a:bodyPr>
          <a:lstStyle/>
          <a:p>
            <a:pPr algn="l"/>
            <a:r>
              <a:rPr lang="en-US" sz="2800" b="0" dirty="0" err="1" smtClean="0">
                <a:solidFill>
                  <a:schemeClr val="tx1"/>
                </a:solidFill>
              </a:rPr>
              <a:t>Gabungan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tiga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energi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858280" cy="600079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dW</a:t>
            </a:r>
            <a:r>
              <a:rPr lang="en-US" dirty="0" smtClean="0"/>
              <a:t> = </a:t>
            </a:r>
            <a:r>
              <a:rPr lang="en-US" dirty="0" err="1" smtClean="0"/>
              <a:t>dK</a:t>
            </a:r>
            <a:r>
              <a:rPr lang="en-US" dirty="0" smtClean="0"/>
              <a:t> + </a:t>
            </a:r>
            <a:r>
              <a:rPr lang="en-US" dirty="0" err="1" smtClean="0"/>
              <a:t>dU</a:t>
            </a:r>
            <a:endParaRPr lang="en-US" dirty="0" smtClean="0"/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g (y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eliminer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=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(y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P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konstan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45720" lvl="1" algn="l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Air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dialirkan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elevasi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5 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diameter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dal;am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cm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absolut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4 10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 (≈4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(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1500174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masuk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dal;am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kamar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(titik2 )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melewati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pipa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diameter 1 cm,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kecepatan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aliran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titik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sebesar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1,5 m/s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428736"/>
            <a:ext cx="8858280" cy="5429264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Hitung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v, 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Dari pers.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Continuitas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  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   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(1 cm)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(0,5 cm)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(150 cm/s)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    = 6 cm/s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Dari Pers.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Bernoully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=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(y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-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 (y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–y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0"/>
            <a:ext cx="8786842" cy="1357298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= 4.10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 – ½ (1000 kg/m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)[(6 m/s)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 </a:t>
            </a:r>
            <a:b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(1,5 m/s)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] – (1000 kg/m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9,8 m/s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(5 m)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858280" cy="557214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dirty="0" smtClean="0"/>
              <a:t>	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4.10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 – 0.17 4.10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 – 0,49 4.10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</a:t>
            </a:r>
          </a:p>
          <a:p>
            <a:pPr algn="l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 3,3 4.10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 = 3,3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Laju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aliran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v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(6 m/s)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π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(0,5 cm)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= 4,7 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-4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m 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/s = 0,47  l/s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1285860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Efflux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pengaliran</a:t>
            </a:r>
            <a:r>
              <a:rPr lang="en-US" sz="3600" dirty="0" smtClean="0">
                <a:solidFill>
                  <a:schemeClr val="tx1"/>
                </a:solidFill>
              </a:rPr>
              <a:t> = </a:t>
            </a:r>
            <a:r>
              <a:rPr lang="en-US" sz="3600" dirty="0" err="1" smtClean="0">
                <a:solidFill>
                  <a:schemeClr val="tx1"/>
                </a:solidFill>
              </a:rPr>
              <a:t>mengalirkan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14422"/>
            <a:ext cx="8858280" cy="564357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          A </a:t>
            </a:r>
            <a:r>
              <a:rPr lang="en-US" baseline="-25000" dirty="0" smtClean="0"/>
              <a:t>1</a:t>
            </a:r>
            <a:r>
              <a:rPr lang="en-US" dirty="0" smtClean="0"/>
              <a:t> P</a:t>
            </a:r>
            <a:r>
              <a:rPr lang="en-US" baseline="-25000" dirty="0" smtClean="0"/>
              <a:t>0 </a:t>
            </a:r>
            <a:r>
              <a:rPr lang="en-US" dirty="0" smtClean="0"/>
              <a:t>v </a:t>
            </a:r>
            <a:r>
              <a:rPr lang="en-US" baseline="-25000" dirty="0" smtClean="0"/>
              <a:t>1</a:t>
            </a:r>
            <a:r>
              <a:rPr lang="en-US" dirty="0" smtClean="0"/>
              <a:t>   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         </a:t>
            </a:r>
          </a:p>
          <a:p>
            <a:pPr algn="l"/>
            <a:r>
              <a:rPr lang="en-US" dirty="0" smtClean="0"/>
              <a:t>            A </a:t>
            </a:r>
            <a:r>
              <a:rPr lang="en-US" baseline="-25000" dirty="0" smtClean="0"/>
              <a:t>2</a:t>
            </a:r>
            <a:r>
              <a:rPr lang="en-US" dirty="0" smtClean="0"/>
              <a:t> P</a:t>
            </a:r>
            <a:r>
              <a:rPr lang="en-US" baseline="-25000" dirty="0" smtClean="0"/>
              <a:t>2</a:t>
            </a: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                  v</a:t>
            </a:r>
            <a:r>
              <a:rPr lang="en-US" baseline="-25000" dirty="0" smtClean="0"/>
              <a:t>2</a:t>
            </a:r>
            <a:r>
              <a:rPr lang="en-US" dirty="0" smtClean="0"/>
              <a:t>   </a:t>
            </a:r>
          </a:p>
          <a:p>
            <a:pPr algn="l"/>
            <a:r>
              <a:rPr lang="en-US" dirty="0" smtClean="0"/>
              <a:t>    </a:t>
            </a:r>
            <a:r>
              <a:rPr lang="en-US" dirty="0" err="1" smtClean="0"/>
              <a:t>dari</a:t>
            </a:r>
            <a:r>
              <a:rPr lang="en-US" dirty="0" smtClean="0"/>
              <a:t> pers.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Bernoully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 h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&lt;&lt;&lt; A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&lt;&lt;&lt;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; v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≈ 0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 h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sekeliling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5687" y="2321711"/>
            <a:ext cx="17859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535091" y="2320917"/>
            <a:ext cx="17859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28662" y="1643050"/>
            <a:ext cx="1571636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54380" y="3213098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85918" y="3214686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428728" y="3429000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0"/>
            <a:ext cx="7851648" cy="714356"/>
          </a:xfrm>
        </p:spPr>
        <p:txBody>
          <a:bodyPr anchor="t">
            <a:normAutofit fontScale="90000"/>
          </a:bodyPr>
          <a:lstStyle/>
          <a:p>
            <a:pPr algn="l"/>
            <a:r>
              <a:rPr lang="el-GR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ρ </a:t>
            </a:r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h =  - ½  </a:t>
            </a:r>
            <a:r>
              <a:rPr lang="el-GR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(v</a:t>
            </a:r>
            <a:r>
              <a:rPr lang="en-US" sz="31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858280" cy="5857916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Arial" pitchFamily="34" charset="0"/>
                <a:cs typeface="Arial" pitchFamily="34" charset="0"/>
              </a:rPr>
              <a:t>ρ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 h  + ½ 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= 0 ;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eliminir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(v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 = 2 g h </a:t>
            </a: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√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 g h  </a:t>
            </a:r>
          </a:p>
          <a:p>
            <a:pPr algn="l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A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A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√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 g h </a:t>
            </a:r>
          </a:p>
          <a:p>
            <a:pPr algn="l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ukur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     </a:t>
            </a:r>
          </a:p>
          <a:p>
            <a:pPr algn="l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                </a:t>
            </a: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V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Venturi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meter       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05868" y="150017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43240" y="2070090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14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33400" y="4005282"/>
            <a:ext cx="4038600" cy="22098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57148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Venturi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meter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Bernoully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858280" cy="6215082"/>
          </a:xfrm>
        </p:spPr>
        <p:txBody>
          <a:bodyPr/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 h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Pipa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 = 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- 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=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- 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;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substitusi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- 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]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-  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[(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- 1]</a:t>
            </a:r>
          </a:p>
          <a:p>
            <a:pPr algn="l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2(P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)/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[(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A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- 1]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l">
              <a:lnSpc>
                <a:spcPct val="150000"/>
              </a:lnSpc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857892"/>
            <a:ext cx="2000264" cy="9816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</TotalTime>
  <Words>934</Words>
  <Application>Microsoft Office PowerPoint</Application>
  <PresentationFormat>On-screen Show (4:3)</PresentationFormat>
  <Paragraphs>140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ALIRAN FLUIDA</vt:lpstr>
      <vt:lpstr>2. Persamaan Bernoully</vt:lpstr>
      <vt:lpstr>* Tenaga Kinetik</vt:lpstr>
      <vt:lpstr>Gabungan ke tiga energi</vt:lpstr>
      <vt:lpstr> Air masuk ke dal;am kamar mandi (titik2 ) melewati pipa dengan diameter 1 cm, kecepatan aliran pada titik 1 sebesar 1,5 m/s</vt:lpstr>
      <vt:lpstr> P2   = 4.105 Pa – ½ (1000 kg/m3)[(6 m/s)2  -             (1,5 m/s)2 ] – (1000 kg/m3) 9,8 m/s2 (5 m)</vt:lpstr>
      <vt:lpstr>Efflux  pengaliran = mengalirkan</vt:lpstr>
      <vt:lpstr>ρ g h =  - ½  ρ (v2 2 ) </vt:lpstr>
      <vt:lpstr>  Venturi meter di berlakukan pada pers Bernoully</vt:lpstr>
      <vt:lpstr>Tekanan hydrostatika</vt:lpstr>
      <vt:lpstr>P1 - P2 =  ρ g h 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ALIRAN FLUIDA</dc:title>
  <dc:creator>MyComp</dc:creator>
  <cp:lastModifiedBy>PC</cp:lastModifiedBy>
  <cp:revision>32</cp:revision>
  <dcterms:created xsi:type="dcterms:W3CDTF">2012-01-05T12:25:17Z</dcterms:created>
  <dcterms:modified xsi:type="dcterms:W3CDTF">2016-09-28T09:55:49Z</dcterms:modified>
</cp:coreProperties>
</file>