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323" r:id="rId2"/>
    <p:sldId id="324" r:id="rId3"/>
    <p:sldId id="325" r:id="rId4"/>
    <p:sldId id="326" r:id="rId5"/>
    <p:sldId id="327" r:id="rId6"/>
    <p:sldId id="328" r:id="rId7"/>
    <p:sldId id="329" r:id="rId8"/>
    <p:sldId id="330" r:id="rId9"/>
    <p:sldId id="331" r:id="rId10"/>
    <p:sldId id="332" r:id="rId11"/>
    <p:sldId id="333" r:id="rId12"/>
    <p:sldId id="334" r:id="rId13"/>
    <p:sldId id="335" r:id="rId14"/>
    <p:sldId id="336" r:id="rId15"/>
    <p:sldId id="337" r:id="rId16"/>
    <p:sldId id="338" r:id="rId17"/>
    <p:sldId id="339" r:id="rId18"/>
    <p:sldId id="340" r:id="rId19"/>
    <p:sldId id="341" r:id="rId20"/>
    <p:sldId id="342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5" r:id="rId52"/>
    <p:sldId id="316" r:id="rId53"/>
    <p:sldId id="317" r:id="rId54"/>
    <p:sldId id="318" r:id="rId55"/>
    <p:sldId id="319" r:id="rId56"/>
    <p:sldId id="320" r:id="rId57"/>
    <p:sldId id="321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356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-2862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52314E-E29D-4F77-9BB3-FA1B6B60F921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666548-2A6B-4517-BD6E-CEAE09E74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463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BA37D4-27EF-40AC-9ACC-90F16C1B4267}" type="datetimeFigureOut">
              <a:rPr lang="id-ID" smtClean="0"/>
              <a:t>25/04/2017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26A4F-48CC-435E-86F0-4E65D3E7E89F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3673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609600"/>
            <a:ext cx="3810000" cy="609600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latin typeface="+mn-lt"/>
                <a:ea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dirty="0" err="1" smtClean="0"/>
              <a:t>Nama</a:t>
            </a:r>
            <a:r>
              <a:rPr lang="en-US" dirty="0" smtClean="0"/>
              <a:t> Mata </a:t>
            </a:r>
            <a:r>
              <a:rPr lang="en-US" dirty="0" err="1" smtClean="0"/>
              <a:t>Kuliah</a:t>
            </a: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1295400"/>
            <a:ext cx="2286000" cy="4572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latin typeface="+mn-lt"/>
              </a:defRPr>
            </a:lvl1pPr>
          </a:lstStyle>
          <a:p>
            <a:pPr lvl="0"/>
            <a:r>
              <a:rPr lang="en-US" dirty="0" err="1" smtClean="0"/>
              <a:t>Pokok</a:t>
            </a:r>
            <a:r>
              <a:rPr lang="en-US" dirty="0" smtClean="0"/>
              <a:t> </a:t>
            </a:r>
            <a:r>
              <a:rPr lang="en-US" dirty="0" err="1" smtClean="0"/>
              <a:t>Bahasan</a:t>
            </a:r>
            <a:endParaRPr lang="en-US" dirty="0"/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7" hasCustomPrompt="1"/>
          </p:nvPr>
        </p:nvSpPr>
        <p:spPr>
          <a:xfrm>
            <a:off x="403412" y="3429000"/>
            <a:ext cx="1676400" cy="381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 err="1" smtClean="0"/>
              <a:t>Pertemuan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9" name="Text Placeholder 38"/>
          <p:cNvSpPr>
            <a:spLocks noGrp="1"/>
          </p:cNvSpPr>
          <p:nvPr>
            <p:ph type="body" sz="quarter" idx="18" hasCustomPrompt="1"/>
          </p:nvPr>
        </p:nvSpPr>
        <p:spPr>
          <a:xfrm>
            <a:off x="403412" y="3886200"/>
            <a:ext cx="1676400" cy="381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+mn-lt"/>
              </a:defRPr>
            </a:lvl1pPr>
          </a:lstStyle>
          <a:p>
            <a:pPr lvl="0"/>
            <a:r>
              <a:rPr lang="en-US" dirty="0" smtClean="0"/>
              <a:t>Semester</a:t>
            </a:r>
            <a:endParaRPr lang="en-US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9" hasCustomPrompt="1"/>
          </p:nvPr>
        </p:nvSpPr>
        <p:spPr>
          <a:xfrm>
            <a:off x="398929" y="4724400"/>
            <a:ext cx="1658471" cy="381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+mn-lt"/>
              </a:defRPr>
            </a:lvl1pPr>
          </a:lstStyle>
          <a:p>
            <a:pPr lvl="0"/>
            <a:r>
              <a:rPr lang="en-US" dirty="0" err="1" smtClean="0"/>
              <a:t>Nama</a:t>
            </a:r>
            <a:r>
              <a:rPr lang="en-US" dirty="0" smtClean="0"/>
              <a:t> </a:t>
            </a:r>
            <a:r>
              <a:rPr lang="en-US" dirty="0" err="1" smtClean="0"/>
              <a:t>Dosen</a:t>
            </a:r>
            <a:endParaRPr lang="en-US" dirty="0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20" hasCustomPrompt="1"/>
          </p:nvPr>
        </p:nvSpPr>
        <p:spPr>
          <a:xfrm>
            <a:off x="7467600" y="6324600"/>
            <a:ext cx="1371600" cy="38100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latin typeface="+mn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499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953000" y="990600"/>
            <a:ext cx="3657600" cy="685800"/>
          </a:xfrm>
        </p:spPr>
        <p:txBody>
          <a:bodyPr/>
          <a:lstStyle>
            <a:lvl1pPr marL="0" indent="0" algn="r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 err="1" smtClean="0"/>
              <a:t>Pembahasan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2209800" y="1752600"/>
            <a:ext cx="6400800" cy="4724400"/>
          </a:xfrm>
        </p:spPr>
        <p:txBody>
          <a:bodyPr/>
          <a:lstStyle>
            <a:lvl1pPr marL="0" indent="0" algn="r">
              <a:buNone/>
              <a:defRPr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7239000" y="152400"/>
            <a:ext cx="1402976" cy="304800"/>
          </a:xfrm>
        </p:spPr>
        <p:txBody>
          <a:bodyPr>
            <a:normAutofit/>
          </a:bodyPr>
          <a:lstStyle>
            <a:lvl1pPr marL="0" indent="0" algn="r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249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953000" y="990600"/>
            <a:ext cx="3657600" cy="685800"/>
          </a:xfrm>
        </p:spPr>
        <p:txBody>
          <a:bodyPr/>
          <a:lstStyle>
            <a:lvl1pPr marL="0" indent="0" algn="r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 err="1" smtClean="0"/>
              <a:t>Pembahasan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2209800" y="1752600"/>
            <a:ext cx="6400800" cy="4724400"/>
          </a:xfrm>
        </p:spPr>
        <p:txBody>
          <a:bodyPr/>
          <a:lstStyle>
            <a:lvl1pPr marL="0" indent="0" algn="r">
              <a:buNone/>
              <a:defRPr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7239000" y="152400"/>
            <a:ext cx="1402976" cy="304800"/>
          </a:xfrm>
        </p:spPr>
        <p:txBody>
          <a:bodyPr>
            <a:normAutofit/>
          </a:bodyPr>
          <a:lstStyle>
            <a:lvl1pPr marL="0" indent="0" algn="r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808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676400" y="685800"/>
            <a:ext cx="3657600" cy="6858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 err="1" smtClean="0"/>
              <a:t>Pembahasan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7543800" cy="3962400"/>
          </a:xfrm>
        </p:spPr>
        <p:txBody>
          <a:bodyPr/>
          <a:lstStyle>
            <a:lvl1pPr marL="0" indent="0" algn="l">
              <a:buNone/>
              <a:defRPr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1295400" y="6019800"/>
            <a:ext cx="1402976" cy="304800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827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457200"/>
            <a:ext cx="3657600" cy="5334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 err="1" smtClean="0"/>
              <a:t>Pembahasan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09600" y="1524000"/>
            <a:ext cx="7543800" cy="4572000"/>
          </a:xfrm>
        </p:spPr>
        <p:txBody>
          <a:bodyPr/>
          <a:lstStyle>
            <a:lvl1pPr marL="0" indent="0" algn="l">
              <a:buNone/>
              <a:defRPr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990600" y="6324600"/>
            <a:ext cx="1402976" cy="304800"/>
          </a:xfrm>
        </p:spPr>
        <p:txBody>
          <a:bodyPr>
            <a:normAutofit/>
          </a:bodyPr>
          <a:lstStyle>
            <a:lvl1pPr marL="0" indent="0" algn="r">
              <a:buNone/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018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447800" y="381000"/>
            <a:ext cx="3657600" cy="6096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 err="1" smtClean="0"/>
              <a:t>Pembahasan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33400" y="1524000"/>
            <a:ext cx="7696200" cy="4572000"/>
          </a:xfrm>
        </p:spPr>
        <p:txBody>
          <a:bodyPr/>
          <a:lstStyle>
            <a:lvl1pPr marL="0" indent="0" algn="l">
              <a:buNone/>
              <a:defRPr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533400" y="6400800"/>
            <a:ext cx="1402976" cy="304800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75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447800" y="381000"/>
            <a:ext cx="3657600" cy="6096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 err="1" smtClean="0"/>
              <a:t>Pembahasan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33400" y="1600200"/>
            <a:ext cx="7620000" cy="4419600"/>
          </a:xfrm>
        </p:spPr>
        <p:txBody>
          <a:bodyPr/>
          <a:lstStyle>
            <a:lvl1pPr marL="0" indent="0" algn="l">
              <a:buNone/>
              <a:defRPr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533400" y="6400800"/>
            <a:ext cx="1402976" cy="304800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476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304800"/>
            <a:ext cx="3657600" cy="6858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 err="1" smtClean="0"/>
              <a:t>Pembahasan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81000" y="1143000"/>
            <a:ext cx="7315200" cy="4648200"/>
          </a:xfrm>
        </p:spPr>
        <p:txBody>
          <a:bodyPr/>
          <a:lstStyle>
            <a:lvl1pPr marL="0" indent="0" algn="l">
              <a:buNone/>
              <a:defRPr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381000" y="6400800"/>
            <a:ext cx="1402976" cy="304800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558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81000"/>
            <a:ext cx="3657600" cy="6858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 err="1" smtClean="0"/>
              <a:t>Pembahasan</a:t>
            </a:r>
            <a:endParaRPr lang="en-US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400800"/>
            <a:ext cx="1402976" cy="304800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81000" y="1143000"/>
            <a:ext cx="7315200" cy="4648200"/>
          </a:xfrm>
        </p:spPr>
        <p:txBody>
          <a:bodyPr/>
          <a:lstStyle>
            <a:lvl1pPr marL="0" indent="0" algn="l">
              <a:buNone/>
              <a:defRPr>
                <a:latin typeface="+mj-lt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151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28065" y="457200"/>
            <a:ext cx="3733800" cy="533400"/>
          </a:xfrm>
        </p:spPr>
        <p:txBody>
          <a:bodyPr>
            <a:normAutofit/>
          </a:bodyPr>
          <a:lstStyle>
            <a:lvl1pPr marL="0" indent="0">
              <a:buNone/>
              <a:defRPr sz="3200" b="1" baseline="0">
                <a:latin typeface="+mn-lt"/>
              </a:defRPr>
            </a:lvl1pPr>
          </a:lstStyle>
          <a:p>
            <a:pPr lvl="0"/>
            <a:r>
              <a:rPr lang="en-US" dirty="0" err="1" smtClean="0"/>
              <a:t>Nama</a:t>
            </a:r>
            <a:r>
              <a:rPr lang="en-US" dirty="0" smtClean="0"/>
              <a:t> Mata </a:t>
            </a:r>
            <a:r>
              <a:rPr lang="en-US" dirty="0" err="1" smtClean="0"/>
              <a:t>Kuliah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470927" y="1066800"/>
            <a:ext cx="3720073" cy="3810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latin typeface="+mn-lt"/>
              </a:defRPr>
            </a:lvl1pPr>
          </a:lstStyle>
          <a:p>
            <a:pPr lvl="0"/>
            <a:r>
              <a:rPr lang="en-US" dirty="0" err="1" smtClean="0"/>
              <a:t>Pokok</a:t>
            </a:r>
            <a:r>
              <a:rPr lang="en-US" dirty="0" smtClean="0"/>
              <a:t> </a:t>
            </a:r>
            <a:r>
              <a:rPr lang="en-US" dirty="0" err="1" smtClean="0"/>
              <a:t>Bahasan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2895600"/>
            <a:ext cx="1905000" cy="381000"/>
          </a:xfrm>
        </p:spPr>
        <p:txBody>
          <a:bodyPr>
            <a:normAutofit/>
          </a:bodyPr>
          <a:lstStyle>
            <a:lvl1pPr>
              <a:defRPr sz="1800">
                <a:latin typeface="+mn-lt"/>
              </a:defRPr>
            </a:lvl1pPr>
          </a:lstStyle>
          <a:p>
            <a:pPr lvl="0"/>
            <a:r>
              <a:rPr lang="en-US" dirty="0" err="1" smtClean="0"/>
              <a:t>Pertemuan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352800"/>
            <a:ext cx="1905000" cy="381000"/>
          </a:xfrm>
        </p:spPr>
        <p:txBody>
          <a:bodyPr/>
          <a:lstStyle>
            <a:lvl1pPr>
              <a:defRPr sz="1800">
                <a:latin typeface="+mn-lt"/>
              </a:defRPr>
            </a:lvl1pPr>
          </a:lstStyle>
          <a:p>
            <a:pPr lvl="0"/>
            <a:r>
              <a:rPr lang="en-US" dirty="0" smtClean="0"/>
              <a:t>Semester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191000"/>
            <a:ext cx="1895475" cy="381000"/>
          </a:xfrm>
        </p:spPr>
        <p:txBody>
          <a:bodyPr>
            <a:noAutofit/>
          </a:bodyPr>
          <a:lstStyle>
            <a:lvl1pPr>
              <a:defRPr sz="1800">
                <a:latin typeface="+mn-lt"/>
              </a:defRPr>
            </a:lvl1pPr>
          </a:lstStyle>
          <a:p>
            <a:pPr lvl="0"/>
            <a:r>
              <a:rPr lang="en-US" dirty="0" err="1" smtClean="0"/>
              <a:t>Nama</a:t>
            </a:r>
            <a:r>
              <a:rPr lang="en-US" dirty="0" smtClean="0"/>
              <a:t> </a:t>
            </a:r>
            <a:r>
              <a:rPr lang="en-US" dirty="0" err="1" smtClean="0"/>
              <a:t>Dosen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5" hasCustomPrompt="1"/>
          </p:nvPr>
        </p:nvSpPr>
        <p:spPr>
          <a:xfrm>
            <a:off x="6400800" y="6400800"/>
            <a:ext cx="1752600" cy="2286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+mn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271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457200"/>
            <a:ext cx="3962400" cy="609600"/>
          </a:xfrm>
        </p:spPr>
        <p:txBody>
          <a:bodyPr>
            <a:normAutofit/>
          </a:bodyPr>
          <a:lstStyle>
            <a:lvl1pPr marL="0" indent="0">
              <a:buNone/>
              <a:defRPr sz="3200" b="1" baseline="0">
                <a:latin typeface="+mj-lt"/>
              </a:defRPr>
            </a:lvl1pPr>
          </a:lstStyle>
          <a:p>
            <a:pPr lvl="0"/>
            <a:r>
              <a:rPr lang="en-US" dirty="0" err="1" smtClean="0"/>
              <a:t>Nama</a:t>
            </a:r>
            <a:r>
              <a:rPr lang="en-US" dirty="0" smtClean="0"/>
              <a:t> Mata </a:t>
            </a:r>
            <a:r>
              <a:rPr lang="en-US" dirty="0" err="1" smtClean="0"/>
              <a:t>Kuliah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066800"/>
            <a:ext cx="2514600" cy="4572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latin typeface="+mj-lt"/>
              </a:defRPr>
            </a:lvl1pPr>
          </a:lstStyle>
          <a:p>
            <a:pPr lvl="0"/>
            <a:r>
              <a:rPr lang="en-US" dirty="0" err="1" smtClean="0"/>
              <a:t>Pokok</a:t>
            </a:r>
            <a:r>
              <a:rPr lang="en-US" dirty="0" smtClean="0"/>
              <a:t> </a:t>
            </a:r>
            <a:r>
              <a:rPr lang="en-US" dirty="0" err="1" smtClean="0"/>
              <a:t>Bahasan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2895600"/>
            <a:ext cx="1752600" cy="381000"/>
          </a:xfrm>
        </p:spPr>
        <p:txBody>
          <a:bodyPr/>
          <a:lstStyle>
            <a:lvl1pPr marL="0" indent="0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en-US" dirty="0" err="1" smtClean="0"/>
              <a:t>Pertemuan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352800"/>
            <a:ext cx="1752600" cy="355600"/>
          </a:xfrm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 smtClean="0"/>
              <a:t>Semester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191000"/>
            <a:ext cx="1752600" cy="381000"/>
          </a:xfrm>
        </p:spPr>
        <p:txBody>
          <a:bodyPr/>
          <a:lstStyle>
            <a:lvl1pPr marL="0" indent="0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en-US" dirty="0" err="1" smtClean="0"/>
              <a:t>Nama</a:t>
            </a:r>
            <a:r>
              <a:rPr lang="en-US" dirty="0" smtClean="0"/>
              <a:t> </a:t>
            </a:r>
            <a:r>
              <a:rPr lang="en-US" dirty="0" err="1" smtClean="0"/>
              <a:t>Dosen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6781800" y="6400800"/>
            <a:ext cx="1905000" cy="304800"/>
          </a:xfrm>
        </p:spPr>
        <p:txBody>
          <a:bodyPr>
            <a:normAutofit/>
          </a:bodyPr>
          <a:lstStyle>
            <a:lvl1pPr marL="0" indent="0" algn="ctr">
              <a:buNone/>
              <a:defRPr sz="1400" b="1" baseline="0">
                <a:latin typeface="+mj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73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381000"/>
            <a:ext cx="2743200" cy="685800"/>
          </a:xfrm>
        </p:spPr>
        <p:txBody>
          <a:bodyPr/>
          <a:lstStyle>
            <a:lvl1pPr marL="0" indent="0">
              <a:buNone/>
              <a:defRPr b="1">
                <a:latin typeface="+mn-lt"/>
              </a:defRPr>
            </a:lvl1pPr>
          </a:lstStyle>
          <a:p>
            <a:pPr lvl="0"/>
            <a:r>
              <a:rPr lang="en-US" dirty="0" err="1" smtClean="0"/>
              <a:t>Pembahasan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04800" y="1143000"/>
            <a:ext cx="6477000" cy="4876800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7620000" y="6477000"/>
            <a:ext cx="1295400" cy="22860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latin typeface="+mn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162800" y="2743200"/>
            <a:ext cx="1828800" cy="13716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7162800" y="4419600"/>
            <a:ext cx="1828800" cy="1524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17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533400"/>
            <a:ext cx="2895600" cy="6096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 err="1" smtClean="0"/>
              <a:t>Pembahasan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381000" y="1219200"/>
            <a:ext cx="6324600" cy="5105400"/>
          </a:xfrm>
        </p:spPr>
        <p:txBody>
          <a:bodyPr/>
          <a:lstStyle>
            <a:lvl1pPr marL="0" indent="0" algn="l">
              <a:buNone/>
              <a:defRPr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7543800" y="6400800"/>
            <a:ext cx="1371600" cy="304800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239000" y="2667000"/>
            <a:ext cx="1676400" cy="14478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7239000" y="4572000"/>
            <a:ext cx="1676400" cy="13716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020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381000"/>
            <a:ext cx="2895600" cy="609600"/>
          </a:xfrm>
        </p:spPr>
        <p:txBody>
          <a:bodyPr/>
          <a:lstStyle>
            <a:lvl1pPr marL="0" indent="0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 err="1" smtClean="0"/>
              <a:t>Pembahasan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304800" y="1143000"/>
            <a:ext cx="8229600" cy="4648200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162800" y="6324600"/>
            <a:ext cx="1371600" cy="304800"/>
          </a:xfrm>
        </p:spPr>
        <p:txBody>
          <a:bodyPr>
            <a:normAutofit/>
          </a:bodyPr>
          <a:lstStyle>
            <a:lvl1pPr marL="0" indent="0">
              <a:buNone/>
              <a:defRPr sz="1400" b="1" baseline="0">
                <a:latin typeface="+mj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23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6477000"/>
            <a:ext cx="1447800" cy="381000"/>
          </a:xfrm>
        </p:spPr>
        <p:txBody>
          <a:bodyPr>
            <a:normAutofit/>
          </a:bodyPr>
          <a:lstStyle>
            <a:lvl1pPr marL="0" indent="0">
              <a:buNone/>
              <a:defRPr sz="1400" b="1" baseline="0">
                <a:latin typeface="Cambria" pitchFamily="18" charset="0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381000"/>
            <a:ext cx="2819400" cy="609600"/>
          </a:xfrm>
        </p:spPr>
        <p:txBody>
          <a:bodyPr/>
          <a:lstStyle>
            <a:lvl1pPr marL="0" indent="0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 err="1" smtClean="0"/>
              <a:t>Pembahasan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81000" y="1066800"/>
            <a:ext cx="8229600" cy="4724400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162800" y="6324600"/>
            <a:ext cx="1371600" cy="304800"/>
          </a:xfrm>
        </p:spPr>
        <p:txBody>
          <a:bodyPr>
            <a:normAutofit/>
          </a:bodyPr>
          <a:lstStyle>
            <a:lvl1pPr marL="0" indent="0">
              <a:buNone/>
              <a:defRPr sz="1400" b="1" baseline="0">
                <a:latin typeface="+mj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894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953000" y="990600"/>
            <a:ext cx="3657600" cy="685800"/>
          </a:xfrm>
        </p:spPr>
        <p:txBody>
          <a:bodyPr/>
          <a:lstStyle>
            <a:lvl1pPr marL="0" indent="0" algn="r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 err="1" smtClean="0"/>
              <a:t>Pembahasan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2209800" y="1752600"/>
            <a:ext cx="6400800" cy="4724400"/>
          </a:xfrm>
        </p:spPr>
        <p:txBody>
          <a:bodyPr/>
          <a:lstStyle>
            <a:lvl1pPr marL="0" indent="0" algn="r">
              <a:buNone/>
              <a:defRPr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7239000" y="152400"/>
            <a:ext cx="1402976" cy="304800"/>
          </a:xfrm>
        </p:spPr>
        <p:txBody>
          <a:bodyPr>
            <a:normAutofit/>
          </a:bodyPr>
          <a:lstStyle>
            <a:lvl1pPr marL="0" indent="0" algn="r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697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953000" y="990600"/>
            <a:ext cx="3657600" cy="685800"/>
          </a:xfrm>
        </p:spPr>
        <p:txBody>
          <a:bodyPr/>
          <a:lstStyle>
            <a:lvl1pPr marL="0" indent="0" algn="r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 err="1" smtClean="0"/>
              <a:t>Pembahasan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2209800" y="1752600"/>
            <a:ext cx="6400800" cy="4724400"/>
          </a:xfrm>
        </p:spPr>
        <p:txBody>
          <a:bodyPr/>
          <a:lstStyle>
            <a:lvl1pPr marL="0" indent="0" algn="r">
              <a:buNone/>
              <a:defRPr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7239000" y="152400"/>
            <a:ext cx="1402976" cy="304800"/>
          </a:xfrm>
        </p:spPr>
        <p:txBody>
          <a:bodyPr>
            <a:normAutofit/>
          </a:bodyPr>
          <a:lstStyle>
            <a:lvl1pPr marL="0" indent="0" algn="r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048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A2768-B7D7-4EC3-9221-3895F975A91C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C4E55-E434-4624-8AF4-D7D044E8ED6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7" y="0"/>
            <a:ext cx="9058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7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7" r:id="rId4"/>
    <p:sldLayoutId id="2147483653" r:id="rId5"/>
    <p:sldLayoutId id="2147483655" r:id="rId6"/>
    <p:sldLayoutId id="2147483656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4" r:id="rId13"/>
    <p:sldLayoutId id="2147483663" r:id="rId14"/>
    <p:sldLayoutId id="2147483665" r:id="rId15"/>
    <p:sldLayoutId id="2147483666" r:id="rId16"/>
    <p:sldLayoutId id="2147483667" r:id="rId1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7" Type="http://schemas.openxmlformats.org/officeDocument/2006/relationships/image" Target="../media/image77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emf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10" Type="http://schemas.openxmlformats.org/officeDocument/2006/relationships/image" Target="../media/image141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4000" y="304800"/>
            <a:ext cx="3733800" cy="685800"/>
          </a:xfrm>
        </p:spPr>
        <p:txBody>
          <a:bodyPr>
            <a:normAutofit/>
          </a:bodyPr>
          <a:lstStyle/>
          <a:p>
            <a:r>
              <a:rPr lang="id-ID" dirty="0"/>
              <a:t>2.5 Reaksi E1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d-ID" b="1" dirty="0"/>
              <a:t>Mekanisme reaksi E1</a:t>
            </a:r>
            <a:r>
              <a:rPr lang="id-ID" dirty="0"/>
              <a:t> </a:t>
            </a:r>
            <a:endParaRPr lang="en-US" dirty="0"/>
          </a:p>
          <a:p>
            <a:pPr algn="just"/>
            <a:r>
              <a:rPr lang="id-ID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Tahap </a:t>
            </a:r>
            <a:r>
              <a:rPr lang="id-ID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pertama</a:t>
            </a:r>
            <a:r>
              <a:rPr lang="id-ID" dirty="0"/>
              <a:t> dalam reaksi E1 identik dengan tahap pertama reaksi SN-1 yaitu </a:t>
            </a:r>
            <a:r>
              <a:rPr lang="id-ID" u="sng" dirty="0"/>
              <a:t>ionisasi alkil halida</a:t>
            </a:r>
            <a:r>
              <a:rPr lang="id-ID" dirty="0"/>
              <a:t>. Tahap ini berlangsung </a:t>
            </a:r>
            <a:r>
              <a:rPr lang="id-ID" b="1" dirty="0">
                <a:solidFill>
                  <a:srgbClr val="FF0000"/>
                </a:solidFill>
              </a:rPr>
              <a:t>lambat</a:t>
            </a:r>
            <a:r>
              <a:rPr lang="id-ID" dirty="0"/>
              <a:t>, menjadi </a:t>
            </a:r>
            <a:r>
              <a:rPr lang="id-ID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penentu laju dari reaksi </a:t>
            </a:r>
            <a:r>
              <a:rPr lang="id-ID" dirty="0"/>
              <a:t>keseluruhan.</a:t>
            </a:r>
            <a:endParaRPr lang="en-US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9899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d-ID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Satu macam H</a:t>
            </a:r>
            <a:r>
              <a:rPr lang="id-ID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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 pitchFamily="18" charset="2"/>
            </a:endParaRPr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667000"/>
            <a:ext cx="2209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276600"/>
            <a:ext cx="8382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48000"/>
            <a:ext cx="17526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276600"/>
            <a:ext cx="228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7660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276600"/>
            <a:ext cx="2698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200400"/>
            <a:ext cx="5524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403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d-ID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Dua macam H</a:t>
            </a:r>
            <a:r>
              <a:rPr lang="id-ID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</a:t>
            </a:r>
            <a:r>
              <a:rPr lang="id-ID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590800"/>
            <a:ext cx="1905000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971800"/>
            <a:ext cx="97313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971800"/>
            <a:ext cx="198120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247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4000" y="304800"/>
            <a:ext cx="7391400" cy="990600"/>
          </a:xfrm>
        </p:spPr>
        <p:txBody>
          <a:bodyPr>
            <a:normAutofit fontScale="92500" lnSpcReduction="10000"/>
          </a:bodyPr>
          <a:lstStyle/>
          <a:p>
            <a:r>
              <a:rPr lang="id-ID" dirty="0"/>
              <a:t>2.6.2 Alkena mana yang Terbentuk Lebih banyak?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id-ID" b="1" dirty="0"/>
              <a:t>Menurut Saytseff</a:t>
            </a:r>
            <a:r>
              <a:rPr lang="id-ID" dirty="0"/>
              <a:t> (1875): alkena yang memiliki </a:t>
            </a:r>
            <a:r>
              <a:rPr lang="id-ID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gugus alkil terbanyak </a:t>
            </a:r>
            <a:r>
              <a:rPr lang="id-ID" dirty="0"/>
              <a:t>pada atom karbon berikatan rangkap</a:t>
            </a:r>
            <a:r>
              <a:rPr lang="en-US" dirty="0"/>
              <a:t> [C=C]</a:t>
            </a:r>
            <a:r>
              <a:rPr lang="id-ID" dirty="0"/>
              <a:t> (</a:t>
            </a:r>
            <a:r>
              <a:rPr lang="en-US" dirty="0" err="1"/>
              <a:t>disebut</a:t>
            </a:r>
            <a:r>
              <a:rPr lang="en-US" dirty="0"/>
              <a:t> </a:t>
            </a:r>
            <a:r>
              <a:rPr lang="id-ID" dirty="0"/>
              <a:t>alkena tersubstitusi lebih tinggi) terdapat dalam </a:t>
            </a:r>
            <a:r>
              <a:rPr lang="id-ID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jumlah terbesar </a:t>
            </a:r>
            <a:r>
              <a:rPr lang="id-ID" dirty="0"/>
              <a:t>dalam campuran </a:t>
            </a:r>
            <a:r>
              <a:rPr lang="id-ID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produk eliminasi</a:t>
            </a:r>
            <a:r>
              <a:rPr lang="id-ID" dirty="0"/>
              <a:t>.</a:t>
            </a:r>
            <a:r>
              <a:rPr lang="en-US" dirty="0"/>
              <a:t>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id-ID" dirty="0"/>
              <a:t>Ini dikarenakan alkena yang tersubstitusi lebih tinggi lebih stabil dari pada yang kurang tersubstitusi. </a:t>
            </a:r>
            <a:endParaRPr lang="en-US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0172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133600"/>
            <a:ext cx="7010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211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id-ID" dirty="0"/>
              <a:t>Contoh soal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id-ID" dirty="0"/>
              <a:t>Ramalkan produk utama dari dehidrohalogenasi </a:t>
            </a:r>
            <a:r>
              <a:rPr lang="en-US" dirty="0"/>
              <a:t>E2 CH</a:t>
            </a:r>
            <a:r>
              <a:rPr lang="en-US" baseline="-25000" dirty="0"/>
              <a:t>3</a:t>
            </a:r>
            <a:r>
              <a:rPr lang="en-US" dirty="0"/>
              <a:t>CH</a:t>
            </a:r>
            <a:r>
              <a:rPr lang="en-US" baseline="-25000" dirty="0"/>
              <a:t>2</a:t>
            </a:r>
            <a:r>
              <a:rPr lang="en-US" dirty="0"/>
              <a:t>C(CH</a:t>
            </a:r>
            <a:r>
              <a:rPr lang="en-US" baseline="-25000" dirty="0"/>
              <a:t>3</a:t>
            </a:r>
            <a:r>
              <a:rPr lang="en-US" dirty="0"/>
              <a:t>)</a:t>
            </a:r>
            <a:r>
              <a:rPr lang="en-US" baseline="-25000" dirty="0"/>
              <a:t>2</a:t>
            </a:r>
            <a:r>
              <a:rPr lang="en-US" dirty="0"/>
              <a:t>Cl</a:t>
            </a:r>
          </a:p>
          <a:p>
            <a:pPr>
              <a:lnSpc>
                <a:spcPct val="90000"/>
              </a:lnSpc>
            </a:pPr>
            <a:r>
              <a:rPr lang="id-ID" i="1" dirty="0" smtClean="0"/>
              <a:t>Penyelesaian</a:t>
            </a:r>
            <a:r>
              <a:rPr lang="id-ID" i="1" dirty="0"/>
              <a:t>:</a:t>
            </a:r>
            <a:endParaRPr lang="en-US" i="1" dirty="0"/>
          </a:p>
          <a:p>
            <a:pPr>
              <a:lnSpc>
                <a:spcPct val="90000"/>
              </a:lnSpc>
            </a:pPr>
            <a:r>
              <a:rPr lang="id-ID" i="1" dirty="0" smtClean="0"/>
              <a:t>Produk </a:t>
            </a:r>
            <a:r>
              <a:rPr lang="id-ID" i="1" dirty="0"/>
              <a:t>alkena yang mungkin adalah:</a:t>
            </a:r>
            <a:r>
              <a:rPr lang="id-ID" dirty="0"/>
              <a:t> </a:t>
            </a: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id-ID" dirty="0" smtClean="0"/>
              <a:t>Yang </a:t>
            </a:r>
            <a:r>
              <a:rPr lang="id-ID" b="1" dirty="0"/>
              <a:t>pertama</a:t>
            </a:r>
            <a:r>
              <a:rPr lang="id-ID" dirty="0"/>
              <a:t> lebih </a:t>
            </a:r>
            <a:r>
              <a:rPr lang="id-ID" b="1" dirty="0">
                <a:solidFill>
                  <a:srgbClr val="FF0000"/>
                </a:solidFill>
              </a:rPr>
              <a:t>melimpah</a:t>
            </a:r>
            <a:r>
              <a:rPr lang="id-ID" dirty="0"/>
              <a:t>, karena merupakan alkena yang lebih tersubstitusi.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0"/>
            <a:ext cx="472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667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4000" y="304800"/>
            <a:ext cx="3962400" cy="685800"/>
          </a:xfrm>
        </p:spPr>
        <p:txBody>
          <a:bodyPr>
            <a:normAutofit fontScale="92500"/>
          </a:bodyPr>
          <a:lstStyle/>
          <a:p>
            <a:r>
              <a:rPr lang="id-ID" dirty="0"/>
              <a:t>2.6.3 Produk Hofmann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533400" indent="-533400"/>
            <a:r>
              <a:rPr lang="sv-SE" dirty="0"/>
              <a:t>Kapan alkena yang kurang </a:t>
            </a:r>
            <a:r>
              <a:rPr lang="sv-SE" dirty="0" smtClean="0"/>
              <a:t>tersubstitusi</a:t>
            </a:r>
            <a:r>
              <a:rPr lang="id-ID" dirty="0" smtClean="0"/>
              <a:t> </a:t>
            </a:r>
            <a:r>
              <a:rPr lang="sv-SE" dirty="0" smtClean="0"/>
              <a:t>merupakan </a:t>
            </a:r>
            <a:r>
              <a:rPr lang="sv-SE" dirty="0"/>
              <a:t>produk yang melimpah? </a:t>
            </a:r>
          </a:p>
          <a:p>
            <a:pPr marL="533400" indent="-533400"/>
            <a:r>
              <a:rPr lang="sv-SE" dirty="0"/>
              <a:t>Hal ini terjadi karena rintangan sterik.</a:t>
            </a:r>
            <a:r>
              <a:rPr lang="en-US" dirty="0"/>
              <a:t> </a:t>
            </a:r>
          </a:p>
          <a:p>
            <a:pPr marL="533400" indent="-533400"/>
            <a:r>
              <a:rPr lang="en-US" dirty="0" err="1"/>
              <a:t>Rintangan</a:t>
            </a:r>
            <a:r>
              <a:rPr lang="en-US" dirty="0"/>
              <a:t> </a:t>
            </a:r>
            <a:r>
              <a:rPr lang="en-US" dirty="0" err="1"/>
              <a:t>sterik</a:t>
            </a:r>
            <a:r>
              <a:rPr lang="en-US" dirty="0"/>
              <a:t> </a:t>
            </a:r>
            <a:r>
              <a:rPr lang="en-US" dirty="0" err="1"/>
              <a:t>disebabkan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:</a:t>
            </a:r>
          </a:p>
          <a:p>
            <a:pPr marL="514350" lvl="1" indent="-514350">
              <a:buAutoNum type="arabicPeriod"/>
            </a:pPr>
            <a:r>
              <a:rPr lang="en-US" dirty="0" err="1" smtClean="0"/>
              <a:t>Ukuran</a:t>
            </a:r>
            <a:r>
              <a:rPr lang="en-US" dirty="0" smtClean="0"/>
              <a:t> </a:t>
            </a:r>
            <a:r>
              <a:rPr lang="en-US" dirty="0" err="1"/>
              <a:t>Basa</a:t>
            </a:r>
            <a:r>
              <a:rPr lang="en-US" dirty="0"/>
              <a:t> yang </a:t>
            </a:r>
            <a:r>
              <a:rPr lang="en-US" dirty="0" err="1" smtClean="0"/>
              <a:t>menyerang</a:t>
            </a:r>
            <a:endParaRPr lang="id-ID" dirty="0" smtClean="0"/>
          </a:p>
          <a:p>
            <a:pPr marL="514350" lvl="1" indent="-514350">
              <a:buAutoNum type="arabicPeriod"/>
            </a:pPr>
            <a:endParaRPr lang="en-US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191000"/>
            <a:ext cx="70104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777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id-ID" dirty="0" smtClean="0"/>
              <a:t>2. </a:t>
            </a:r>
            <a:r>
              <a:rPr lang="nb-NO" dirty="0" smtClean="0"/>
              <a:t>Meruahnya </a:t>
            </a:r>
            <a:r>
              <a:rPr lang="nb-NO" dirty="0"/>
              <a:t>gugus yang mengelilingi gugus pergi</a:t>
            </a:r>
            <a:endParaRPr lang="en-US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19400"/>
            <a:ext cx="6858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587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4000" y="457200"/>
            <a:ext cx="4191000" cy="990600"/>
          </a:xfrm>
        </p:spPr>
        <p:txBody>
          <a:bodyPr>
            <a:normAutofit fontScale="92500" lnSpcReduction="10000"/>
          </a:bodyPr>
          <a:lstStyle/>
          <a:p>
            <a:r>
              <a:rPr lang="id-ID" dirty="0"/>
              <a:t>3.1 Rangkuman</a:t>
            </a:r>
            <a:br>
              <a:rPr lang="id-ID" dirty="0"/>
            </a:b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just"/>
            <a:r>
              <a:rPr lang="id-ID" dirty="0"/>
              <a:t>Suatu alkil halida mengandung gugus pergi X- yang baik dan mudah diserang oleh nukleofil (Nu). Reaksi berlangsung menurut salah satu atau lebih dari 4 cara  berikut: SN-1, SN-2, E1, E2.</a:t>
            </a:r>
            <a:endParaRPr lang="sv-SE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59194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/>
              <a:t>Reaksi SN-2 adalah reaksi serempak. Reaksi E2 juga reaksi serempak dengan mekanisme pendorongan elektron. Reaksi SN-1 dan E1 berjalan lewat zat antara karbokation.</a:t>
            </a:r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86200"/>
            <a:ext cx="3657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623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v-SE" dirty="0"/>
              <a:t>Zat antara karbokation menghasilkan produk substitusi, suatu alkena dan produk penataan ulang. </a:t>
            </a:r>
          </a:p>
          <a:p>
            <a:r>
              <a:rPr lang="sv-SE" dirty="0"/>
              <a:t>Produk penataan ulang terjadi bila karbokation dapat membentuk karbokation yang lebih stabil dengan suatu geseran 1,2 dari H atau R. </a:t>
            </a:r>
          </a:p>
          <a:p>
            <a:r>
              <a:rPr lang="sv-SE" dirty="0"/>
              <a:t>Urutan kestabilan karbokatioan adalah tersier&gt;sekunder&gt;primer&gt;metil. </a:t>
            </a:r>
          </a:p>
          <a:p>
            <a:r>
              <a:rPr lang="sv-SE" dirty="0"/>
              <a:t>Kemungkinan RX mengalami reaksi SN-1 atau E1 adalah  tersier&gt;sekunder&gt;primer&gt;CH3X.</a:t>
            </a:r>
            <a:endParaRPr lang="en-US"/>
          </a:p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6301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d-ID" b="1" dirty="0"/>
              <a:t>Tahap 1: </a:t>
            </a:r>
            <a:r>
              <a:rPr lang="id-ID" dirty="0"/>
              <a:t>ionisasi (lambat)</a:t>
            </a:r>
            <a:endParaRPr lang="en-US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590800"/>
            <a:ext cx="1752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743200"/>
            <a:ext cx="9144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286000"/>
            <a:ext cx="1981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590800"/>
            <a:ext cx="4111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514600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337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d-ID" dirty="0" smtClean="0"/>
              <a:t>KIMIA ORGANIK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81000" y="1945341"/>
            <a:ext cx="4800600" cy="838200"/>
          </a:xfrm>
        </p:spPr>
        <p:txBody>
          <a:bodyPr>
            <a:noAutofit/>
          </a:bodyPr>
          <a:lstStyle/>
          <a:p>
            <a:r>
              <a:rPr lang="id-ID" sz="3600" dirty="0" smtClean="0"/>
              <a:t>“ALKOHOL DAN ETER”</a:t>
            </a:r>
            <a:endParaRPr lang="en-US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id-ID" dirty="0" smtClean="0"/>
              <a:t>Pertemuan ke </a:t>
            </a:r>
            <a:r>
              <a:rPr lang="id-ID" dirty="0"/>
              <a:t>9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id-ID" dirty="0" smtClean="0"/>
              <a:t>Semester II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398929" y="4724400"/>
            <a:ext cx="2496671" cy="381000"/>
          </a:xfrm>
        </p:spPr>
        <p:txBody>
          <a:bodyPr>
            <a:normAutofit fontScale="85000" lnSpcReduction="10000"/>
          </a:bodyPr>
          <a:lstStyle/>
          <a:p>
            <a:r>
              <a:rPr lang="id-ID" dirty="0" smtClean="0"/>
              <a:t>Retno Ringgani, S.T., M.Eng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id-ID" dirty="0" smtClean="0"/>
              <a:t>D3 Teknik Kimia</a:t>
            </a:r>
            <a:endParaRPr lang="en-US" dirty="0"/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381000" y="1371600"/>
            <a:ext cx="38100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600" b="1" kern="1200" baseline="0">
                <a:solidFill>
                  <a:schemeClr val="tx1"/>
                </a:solidFill>
                <a:latin typeface="+mn-lt"/>
                <a:ea typeface="Tahoma" pitchFamily="34" charset="0"/>
                <a:cs typeface="Tahom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dirty="0" smtClean="0"/>
              <a:t>BAB IV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06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4000" y="457200"/>
            <a:ext cx="6324600" cy="533400"/>
          </a:xfrm>
        </p:spPr>
        <p:txBody>
          <a:bodyPr>
            <a:normAutofit fontScale="92500" lnSpcReduction="10000"/>
          </a:bodyPr>
          <a:lstStyle/>
          <a:p>
            <a:r>
              <a:rPr lang="id-ID" cap="small" dirty="0" smtClean="0"/>
              <a:t>Deskripsi</a:t>
            </a:r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d-ID" dirty="0" smtClean="0"/>
              <a:t>D3 Teknik Kimia</a:t>
            </a:r>
            <a:endParaRPr lang="id-ID" dirty="0"/>
          </a:p>
        </p:txBody>
      </p:sp>
      <p:sp>
        <p:nvSpPr>
          <p:cNvPr id="5" name="Conten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just"/>
            <a:r>
              <a:rPr lang="nb-NO" dirty="0"/>
              <a:t>Bab V ini membahas tentang tata nama alkohol dan eter, sifat fisika dan kimia serta reaksi yang berhubungan.</a:t>
            </a:r>
            <a:endParaRPr lang="en-US" dirty="0"/>
          </a:p>
          <a:p>
            <a:endParaRPr lang="id-ID" b="1" dirty="0" smtClean="0"/>
          </a:p>
        </p:txBody>
      </p:sp>
    </p:spTree>
    <p:extLst>
      <p:ext uri="{BB962C8B-B14F-4D97-AF65-F5344CB8AC3E}">
        <p14:creationId xmlns:p14="http://schemas.microsoft.com/office/powerpoint/2010/main" val="299812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4000" y="457200"/>
            <a:ext cx="5943600" cy="533400"/>
          </a:xfrm>
        </p:spPr>
        <p:txBody>
          <a:bodyPr>
            <a:noAutofit/>
          </a:bodyPr>
          <a:lstStyle/>
          <a:p>
            <a:r>
              <a:rPr lang="id-ID" sz="3600" cap="small" dirty="0" smtClean="0"/>
              <a:t>Manfaat / Relevansi</a:t>
            </a:r>
            <a:r>
              <a:rPr lang="id-ID" sz="3600" cap="small" dirty="0"/>
              <a:t/>
            </a:r>
            <a:br>
              <a:rPr lang="id-ID" sz="3600" cap="small" dirty="0"/>
            </a:br>
            <a:endParaRPr lang="id-ID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just"/>
            <a:r>
              <a:rPr lang="sv-SE" dirty="0"/>
              <a:t>Alkohol dan eter erat hubungannya dengan kehidupan manusia sehari-hari, juga di laboratorium maupun industri. Pemahaman tentang sifat fisika dan kimia serta penggunaan maupun reaksi terkait sangat diperlukan.</a:t>
            </a:r>
            <a:endParaRPr lang="en-US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8043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4000" y="457200"/>
            <a:ext cx="6019800" cy="838200"/>
          </a:xfrm>
        </p:spPr>
        <p:txBody>
          <a:bodyPr>
            <a:normAutofit/>
          </a:bodyPr>
          <a:lstStyle/>
          <a:p>
            <a:r>
              <a:rPr lang="en-US" dirty="0" err="1"/>
              <a:t>Tujuan</a:t>
            </a:r>
            <a:r>
              <a:rPr lang="en-US" dirty="0"/>
              <a:t> </a:t>
            </a:r>
            <a:r>
              <a:rPr lang="en-US" dirty="0" err="1"/>
              <a:t>Instruksional</a:t>
            </a:r>
            <a:r>
              <a:rPr lang="en-US" dirty="0"/>
              <a:t> </a:t>
            </a:r>
            <a:r>
              <a:rPr lang="en-US" dirty="0" err="1"/>
              <a:t>Khusus</a:t>
            </a:r>
            <a:r>
              <a:rPr lang="en-US" dirty="0"/>
              <a:t> (TIK)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just"/>
            <a:r>
              <a:rPr lang="sv-SE" dirty="0"/>
              <a:t>Setelah mempelajari bab V ini, mahasiswa mampu memberi nama, menuliskan rumus struktur, menjelaskan sifat  fisika, sifat  kimia, penggunaan, sumber serta reaksi yang berhubungan dengan alkohol dan eter. </a:t>
            </a:r>
            <a:endParaRPr lang="en-US" dirty="0"/>
          </a:p>
          <a:p>
            <a:pPr algn="just"/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8823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4000" y="152400"/>
            <a:ext cx="5638800" cy="1295400"/>
          </a:xfrm>
        </p:spPr>
        <p:txBody>
          <a:bodyPr>
            <a:normAutofit/>
          </a:bodyPr>
          <a:lstStyle/>
          <a:p>
            <a:r>
              <a:rPr lang="id-ID" dirty="0"/>
              <a:t>2.1  Tata Nama Alkohol dan Eter</a:t>
            </a:r>
            <a:br>
              <a:rPr lang="id-ID" dirty="0"/>
            </a:br>
            <a:r>
              <a:rPr lang="id-ID" dirty="0"/>
              <a:t>2.1.1 Nama IUPAC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533400" indent="-533400"/>
            <a:r>
              <a:rPr lang="id-ID" dirty="0"/>
              <a:t>Dalam sistem IUPAC, nama alkohol diambil dari nama alkana induknya, tetapi diberi </a:t>
            </a:r>
            <a:r>
              <a:rPr lang="id-ID" b="1" dirty="0"/>
              <a:t>akhiran –ol. </a:t>
            </a:r>
            <a:endParaRPr lang="en-US" b="1" dirty="0"/>
          </a:p>
          <a:p>
            <a:pPr marL="533400" indent="-533400"/>
            <a:r>
              <a:rPr lang="id-ID" dirty="0"/>
              <a:t>Gugus </a:t>
            </a:r>
            <a:r>
              <a:rPr lang="id-ID" dirty="0">
                <a:solidFill>
                  <a:srgbClr val="FF0000"/>
                </a:solidFill>
              </a:rPr>
              <a:t>OH</a:t>
            </a:r>
            <a:r>
              <a:rPr lang="id-ID" dirty="0"/>
              <a:t> diberi </a:t>
            </a:r>
            <a:r>
              <a:rPr lang="id-ID" dirty="0">
                <a:solidFill>
                  <a:srgbClr val="FF0000"/>
                </a:solidFill>
              </a:rPr>
              <a:t>nomor terendah</a:t>
            </a:r>
            <a:r>
              <a:rPr lang="id-ID" dirty="0"/>
              <a:t>, bila diperlukan.</a:t>
            </a:r>
            <a:endParaRPr lang="en-US" dirty="0"/>
          </a:p>
          <a:p>
            <a:pPr marL="533400" indent="-533400">
              <a:buFont typeface="Wingdings" pitchFamily="2" charset="2"/>
              <a:buAutoNum type="arabicPeriod"/>
            </a:pPr>
            <a:r>
              <a:rPr lang="id-ID" dirty="0"/>
              <a:t>alkohol sederhana</a:t>
            </a:r>
            <a:endParaRPr lang="en-US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724400"/>
            <a:ext cx="396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535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d-ID" dirty="0" smtClean="0"/>
              <a:t>2. alkohol </a:t>
            </a:r>
            <a:r>
              <a:rPr lang="id-ID" dirty="0"/>
              <a:t>dengan 2 gugus OH atau lebih, digunakan di, tri dan seterusnya sebelum akhiran -ol</a:t>
            </a:r>
            <a:endParaRPr lang="en-US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276600"/>
            <a:ext cx="3124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092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533400" indent="-533400">
              <a:buFont typeface="Wingdings" pitchFamily="2" charset="2"/>
              <a:buAutoNum type="arabicPeriod" startAt="3"/>
            </a:pPr>
            <a:r>
              <a:rPr lang="id-ID" dirty="0"/>
              <a:t>bila ada gugus fungsional lain</a:t>
            </a:r>
            <a:endParaRPr lang="en-US" dirty="0"/>
          </a:p>
          <a:p>
            <a:pPr marL="533400" indent="-533400">
              <a:buFont typeface="Wingdings" pitchFamily="2" charset="2"/>
              <a:buAutoNum type="alphaLcParenR"/>
            </a:pPr>
            <a:r>
              <a:rPr lang="id-ID" dirty="0"/>
              <a:t>bila gugus lain punya  prioritas lebih tinggi dari pada alkohol, maka gugus OH sebagai awalan diberi nama hidroksi-.</a:t>
            </a:r>
            <a:endParaRPr lang="en-US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657600"/>
            <a:ext cx="6477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53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d-ID" dirty="0" smtClean="0"/>
              <a:t>b) bila </a:t>
            </a:r>
            <a:r>
              <a:rPr lang="id-ID" dirty="0"/>
              <a:t>gugus lain punya prioritas lebih rendah dari pada alkohol, maka alkohol sebagai induk dan gugus OH diberi nomor terendah dan diberi akhiran –ol.</a:t>
            </a:r>
            <a:endParaRPr lang="en-US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733800"/>
            <a:ext cx="4343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835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d-ID" dirty="0"/>
              <a:t>Nama trivial alkohol:</a:t>
            </a:r>
            <a:r>
              <a:rPr lang="id-ID" b="1" dirty="0"/>
              <a:t> </a:t>
            </a:r>
            <a:r>
              <a:rPr lang="id-ID" b="1" dirty="0">
                <a:solidFill>
                  <a:srgbClr val="C00000"/>
                </a:solidFill>
              </a:rPr>
              <a:t>alkil </a:t>
            </a:r>
            <a:r>
              <a:rPr lang="id-ID" b="1" dirty="0" smtClean="0">
                <a:solidFill>
                  <a:srgbClr val="C00000"/>
                </a:solidFill>
              </a:rPr>
              <a:t>alkohol</a:t>
            </a:r>
          </a:p>
          <a:p>
            <a:endParaRPr lang="id-ID" b="1" dirty="0"/>
          </a:p>
          <a:p>
            <a:endParaRPr lang="id-ID" b="1" dirty="0" smtClean="0"/>
          </a:p>
          <a:p>
            <a:r>
              <a:rPr lang="id-ID" dirty="0"/>
              <a:t>Suatu 1,2-diol disebut </a:t>
            </a:r>
            <a:r>
              <a:rPr lang="id-ID" b="1" dirty="0"/>
              <a:t>glikol</a:t>
            </a:r>
            <a:r>
              <a:rPr lang="id-ID" dirty="0"/>
              <a:t>. Nama trivial untuk 1,2-diol adalah </a:t>
            </a:r>
            <a:r>
              <a:rPr lang="id-ID" b="1" dirty="0"/>
              <a:t>alkena</a:t>
            </a:r>
            <a:r>
              <a:rPr lang="id-ID" dirty="0"/>
              <a:t> padanannya diikuti kata </a:t>
            </a:r>
            <a:r>
              <a:rPr lang="id-ID" b="1" dirty="0"/>
              <a:t>glikol</a:t>
            </a:r>
            <a:r>
              <a:rPr lang="id-ID" dirty="0"/>
              <a:t>.</a:t>
            </a:r>
            <a:endParaRPr lang="en-US" dirty="0"/>
          </a:p>
          <a:p>
            <a:endParaRPr lang="en-US" b="1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365375"/>
            <a:ext cx="1720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395538"/>
            <a:ext cx="19637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782888"/>
            <a:ext cx="2125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488" y="2830513"/>
            <a:ext cx="15240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800600"/>
            <a:ext cx="4648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788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4000" y="457200"/>
            <a:ext cx="4953000" cy="762000"/>
          </a:xfrm>
        </p:spPr>
        <p:txBody>
          <a:bodyPr>
            <a:normAutofit fontScale="92500"/>
          </a:bodyPr>
          <a:lstStyle/>
          <a:p>
            <a:r>
              <a:rPr lang="id-ID" dirty="0"/>
              <a:t>2.1.3 Pengelompokan Alkohol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d-ID" dirty="0"/>
              <a:t>Alkohol seperti alkil halida dikelompokkan sebagai metil, primer, sekunder, tersier, allilik dan benzilik</a:t>
            </a:r>
            <a:endParaRPr lang="en-US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429000"/>
            <a:ext cx="6019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665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d-ID" b="1" dirty="0"/>
              <a:t>Tahap 2: cepat</a:t>
            </a:r>
            <a:endParaRPr lang="en-US" b="1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743200"/>
            <a:ext cx="2209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124200"/>
            <a:ext cx="5222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124200"/>
            <a:ext cx="83820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00400"/>
            <a:ext cx="7620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971800"/>
            <a:ext cx="1828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200400"/>
            <a:ext cx="312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895600"/>
            <a:ext cx="762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19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4000" y="457200"/>
            <a:ext cx="4343400" cy="914400"/>
          </a:xfrm>
        </p:spPr>
        <p:txBody>
          <a:bodyPr>
            <a:normAutofit/>
          </a:bodyPr>
          <a:lstStyle/>
          <a:p>
            <a:r>
              <a:rPr lang="id-ID" dirty="0"/>
              <a:t>2.1.4 Eter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d-ID" dirty="0"/>
              <a:t>eter rantai terbuka sederhana diberi nama secara trivial sebagai alkil eter</a:t>
            </a:r>
            <a:endParaRPr lang="en-US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819400"/>
            <a:ext cx="27114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505200"/>
            <a:ext cx="982663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819400"/>
            <a:ext cx="20574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505200"/>
            <a:ext cx="1368425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84348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09600" y="1524000"/>
            <a:ext cx="8153400" cy="4572000"/>
          </a:xfrm>
        </p:spPr>
        <p:txBody>
          <a:bodyPr>
            <a:normAutofit lnSpcReduction="10000"/>
          </a:bodyPr>
          <a:lstStyle/>
          <a:p>
            <a:r>
              <a:rPr lang="id-ID" dirty="0" smtClean="0"/>
              <a:t>2. eter </a:t>
            </a:r>
            <a:r>
              <a:rPr lang="id-ID" dirty="0"/>
              <a:t>yang rumit diberi nama menurut sistem IUPAC. Bila ada gugus fungsional yang lebih berprioritas maka gugus </a:t>
            </a:r>
            <a:r>
              <a:rPr lang="id-ID" b="1" dirty="0"/>
              <a:t>RO-</a:t>
            </a:r>
            <a:r>
              <a:rPr lang="id-ID" dirty="0"/>
              <a:t> sebagai awalan disebut </a:t>
            </a:r>
            <a:r>
              <a:rPr lang="id-ID" b="1" dirty="0"/>
              <a:t>alkoksi</a:t>
            </a:r>
            <a:r>
              <a:rPr lang="id-ID" b="1" dirty="0" smtClean="0"/>
              <a:t>.</a:t>
            </a:r>
          </a:p>
          <a:p>
            <a:endParaRPr lang="id-ID" b="1" dirty="0"/>
          </a:p>
          <a:p>
            <a:endParaRPr lang="id-ID" dirty="0" smtClean="0"/>
          </a:p>
          <a:p>
            <a:r>
              <a:rPr lang="id-ID" dirty="0" smtClean="0"/>
              <a:t>3. eter </a:t>
            </a:r>
            <a:r>
              <a:rPr lang="id-ID" dirty="0"/>
              <a:t>rantai tertutup (epoksida) dalam sistem IUPAC disebut </a:t>
            </a:r>
            <a:r>
              <a:rPr lang="id-ID" b="1" dirty="0"/>
              <a:t>oksirana</a:t>
            </a:r>
            <a:r>
              <a:rPr lang="id-ID" b="1" dirty="0" smtClean="0"/>
              <a:t>.</a:t>
            </a:r>
            <a:endParaRPr lang="en-US" b="1" dirty="0"/>
          </a:p>
          <a:p>
            <a:r>
              <a:rPr lang="id-ID" dirty="0" smtClean="0"/>
              <a:t> </a:t>
            </a:r>
            <a:endParaRPr lang="en-US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276600"/>
            <a:ext cx="35131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429000"/>
            <a:ext cx="2668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989388"/>
            <a:ext cx="22860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962400"/>
            <a:ext cx="22637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334000"/>
            <a:ext cx="24447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870575"/>
            <a:ext cx="207486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83699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4000" y="457200"/>
            <a:ext cx="4267200" cy="762000"/>
          </a:xfrm>
        </p:spPr>
        <p:txBody>
          <a:bodyPr>
            <a:normAutofit/>
          </a:bodyPr>
          <a:lstStyle/>
          <a:p>
            <a:r>
              <a:rPr lang="id-ID" dirty="0"/>
              <a:t>Soal latihan 5.1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533400" indent="-533400">
              <a:buFont typeface="Wingdings" pitchFamily="2" charset="2"/>
              <a:buAutoNum type="arabicPeriod"/>
            </a:pPr>
            <a:r>
              <a:rPr lang="id-ID" dirty="0"/>
              <a:t>Berilah nama senyawa berikut ini:</a:t>
            </a:r>
            <a:r>
              <a:rPr lang="en-US" dirty="0"/>
              <a:t> </a:t>
            </a:r>
          </a:p>
          <a:p>
            <a:pPr marL="533400" indent="-533400">
              <a:buFont typeface="Wingdings" pitchFamily="2" charset="2"/>
              <a:buAutoNum type="arabicPeriod"/>
            </a:pPr>
            <a:endParaRPr lang="en-US" dirty="0"/>
          </a:p>
          <a:p>
            <a:pPr marL="533400" indent="-533400">
              <a:buFont typeface="Wingdings" pitchFamily="2" charset="2"/>
              <a:buAutoNum type="arabicPeriod"/>
            </a:pPr>
            <a:endParaRPr lang="en-US" dirty="0"/>
          </a:p>
          <a:p>
            <a:pPr marL="533400" indent="-533400">
              <a:buFont typeface="Wingdings" pitchFamily="2" charset="2"/>
              <a:buAutoNum type="arabicPeriod"/>
            </a:pPr>
            <a:endParaRPr lang="en-US" dirty="0"/>
          </a:p>
          <a:p>
            <a:pPr marL="533400" indent="-533400">
              <a:buFont typeface="Wingdings" pitchFamily="2" charset="2"/>
              <a:buAutoNum type="arabicPeriod"/>
            </a:pPr>
            <a:r>
              <a:rPr lang="id-ID" dirty="0"/>
              <a:t>Tulislah struktur untuk: </a:t>
            </a:r>
            <a:endParaRPr lang="en-US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133600"/>
            <a:ext cx="6934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419600"/>
            <a:ext cx="4876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694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533400" indent="-533400">
              <a:buFont typeface="Wingdings" pitchFamily="2" charset="2"/>
              <a:buAutoNum type="arabicPeriod" startAt="3"/>
            </a:pPr>
            <a:r>
              <a:rPr lang="id-ID" dirty="0"/>
              <a:t>Berilah nama senyawa berikut dengan sistem IUPAC:</a:t>
            </a:r>
            <a:endParaRPr lang="en-US" dirty="0"/>
          </a:p>
          <a:p>
            <a:pPr marL="533400" indent="-533400">
              <a:buFont typeface="Wingdings" pitchFamily="2" charset="2"/>
              <a:buAutoNum type="arabicPeriod" startAt="3"/>
            </a:pPr>
            <a:endParaRPr lang="en-US" dirty="0"/>
          </a:p>
          <a:p>
            <a:pPr marL="533400" indent="-533400">
              <a:buFont typeface="Wingdings" pitchFamily="2" charset="2"/>
              <a:buAutoNum type="arabicPeriod" startAt="3"/>
            </a:pPr>
            <a:endParaRPr lang="en-US" dirty="0"/>
          </a:p>
          <a:p>
            <a:pPr marL="533400" indent="-533400">
              <a:buFont typeface="Wingdings" pitchFamily="2" charset="2"/>
              <a:buAutoNum type="arabicPeriod" startAt="3"/>
            </a:pPr>
            <a:endParaRPr lang="en-US" dirty="0"/>
          </a:p>
          <a:p>
            <a:pPr marL="533400" indent="-533400">
              <a:buFont typeface="Wingdings" pitchFamily="2" charset="2"/>
              <a:buAutoNum type="arabicPeriod" startAt="3"/>
            </a:pPr>
            <a:r>
              <a:rPr lang="id-ID" dirty="0"/>
              <a:t>Tulislah struktur untuk: </a:t>
            </a:r>
            <a:endParaRPr lang="en-US" dirty="0"/>
          </a:p>
          <a:p>
            <a:pPr marL="533400" indent="-533400"/>
            <a:r>
              <a:rPr lang="en-US" dirty="0"/>
              <a:t>	</a:t>
            </a:r>
            <a:r>
              <a:rPr lang="id-ID" dirty="0"/>
              <a:t>(a) etil fenil eter	    (b) sec-butil alkohol </a:t>
            </a:r>
            <a:endParaRPr lang="en-US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19400"/>
            <a:ext cx="54864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630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4000" y="228600"/>
            <a:ext cx="5181600" cy="990600"/>
          </a:xfrm>
        </p:spPr>
        <p:txBody>
          <a:bodyPr>
            <a:normAutofit fontScale="92500" lnSpcReduction="10000"/>
          </a:bodyPr>
          <a:lstStyle/>
          <a:p>
            <a:r>
              <a:rPr lang="id-ID" dirty="0"/>
              <a:t>2.2 Sifat Fisika Alkohol dan Eter</a:t>
            </a:r>
            <a:br>
              <a:rPr lang="id-ID" dirty="0"/>
            </a:br>
            <a:r>
              <a:rPr lang="id-ID" dirty="0"/>
              <a:t>2.2.1 Titik Didih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457200" indent="-457200">
              <a:buFont typeface="Wingdings" pitchFamily="2" charset="2"/>
              <a:buChar char="Ø"/>
            </a:pPr>
            <a:r>
              <a:rPr lang="id-ID" dirty="0"/>
              <a:t>Alkohol dapat membentuk ikatan hidrogen antara molekul-molekulnya, maka titik didihnya lebih tinggi dari pada eter yang berat molekulnya sebanding.</a:t>
            </a:r>
            <a:endParaRPr lang="en-US" dirty="0"/>
          </a:p>
          <a:p>
            <a:pPr marL="457200" indent="-457200">
              <a:buFont typeface="Wingdings" pitchFamily="2" charset="2"/>
              <a:buChar char="Ø"/>
            </a:pPr>
            <a:r>
              <a:rPr lang="id-ID" dirty="0"/>
              <a:t>Tabel 5.1 Perbandingan titik didih beberapa alkohol</a:t>
            </a:r>
            <a:endParaRPr lang="en-US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800600"/>
            <a:ext cx="6400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563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4000" y="304800"/>
            <a:ext cx="4800600" cy="914400"/>
          </a:xfrm>
        </p:spPr>
        <p:txBody>
          <a:bodyPr>
            <a:normAutofit/>
          </a:bodyPr>
          <a:lstStyle/>
          <a:p>
            <a:r>
              <a:rPr lang="id-ID" dirty="0"/>
              <a:t>2.2.2 Kelarutan dalam Air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just"/>
            <a:r>
              <a:rPr lang="id-ID" dirty="0"/>
              <a:t>Alkohol dengan </a:t>
            </a:r>
            <a:r>
              <a:rPr lang="id-ID" i="1" dirty="0"/>
              <a:t>berat molekul rendah </a:t>
            </a:r>
            <a:r>
              <a:rPr lang="id-ID" dirty="0"/>
              <a:t>larut dalam air, karena dapat membentuk ikatan hidrogen dengan air. Sedangkan alkohol dengan berat molekul tinggi tidak larut dalam air.</a:t>
            </a:r>
            <a:r>
              <a:rPr lang="en-US" dirty="0"/>
              <a:t> </a:t>
            </a:r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324479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371600" y="381000"/>
            <a:ext cx="4267200" cy="914400"/>
          </a:xfrm>
        </p:spPr>
        <p:txBody>
          <a:bodyPr>
            <a:normAutofit/>
          </a:bodyPr>
          <a:lstStyle/>
          <a:p>
            <a:r>
              <a:rPr lang="id-ID" dirty="0"/>
              <a:t>2.3 Pembuatan Alkohol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533400" indent="-533400">
              <a:buFont typeface="Wingdings" pitchFamily="2" charset="2"/>
              <a:buAutoNum type="alphaLcPeriod"/>
            </a:pPr>
            <a:r>
              <a:rPr lang="id-ID" b="1" dirty="0"/>
              <a:t>Reaksi Substitusi Nukleofilik</a:t>
            </a:r>
            <a:endParaRPr lang="en-US" b="1" dirty="0"/>
          </a:p>
          <a:p>
            <a:pPr marL="533400" indent="-533400"/>
            <a:r>
              <a:rPr lang="en-US" b="1" dirty="0"/>
              <a:t>	</a:t>
            </a:r>
            <a:r>
              <a:rPr lang="id-ID" dirty="0"/>
              <a:t>Reaksi antara alkil halida dan ion hidroksida adalah reaksi substitusi nukleofilik. </a:t>
            </a:r>
            <a:endParaRPr lang="en-US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86200"/>
            <a:ext cx="17526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962400"/>
            <a:ext cx="2413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810000"/>
            <a:ext cx="53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810000"/>
            <a:ext cx="6858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10000"/>
            <a:ext cx="1600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86200"/>
            <a:ext cx="323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886200"/>
            <a:ext cx="6096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27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09600" y="1349189"/>
            <a:ext cx="7543800" cy="4572000"/>
          </a:xfrm>
        </p:spPr>
        <p:txBody>
          <a:bodyPr/>
          <a:lstStyle/>
          <a:p>
            <a:pPr marL="533400" indent="-533400">
              <a:buFont typeface="Wingdings" pitchFamily="2" charset="2"/>
              <a:buAutoNum type="alphaLcPeriod" startAt="2"/>
            </a:pPr>
            <a:r>
              <a:rPr lang="id-ID" b="1" dirty="0"/>
              <a:t>Reaksi Grignard</a:t>
            </a:r>
            <a:endParaRPr lang="en-US" b="1" dirty="0"/>
          </a:p>
          <a:p>
            <a:pPr marL="533400" indent="-533400">
              <a:buFont typeface="Wingdings" pitchFamily="2" charset="2"/>
              <a:buAutoNum type="alphaLcPeriod" startAt="2"/>
            </a:pPr>
            <a:r>
              <a:rPr lang="id-ID" b="1" dirty="0"/>
              <a:t>Reduksi Senyawa Karbonil</a:t>
            </a:r>
            <a:endParaRPr lang="en-US" b="1" dirty="0"/>
          </a:p>
          <a:p>
            <a:pPr marL="533400" indent="-533400"/>
            <a:r>
              <a:rPr lang="en-US" dirty="0"/>
              <a:t>	</a:t>
            </a:r>
            <a:r>
              <a:rPr lang="id-ID" dirty="0"/>
              <a:t>Alkohol dapat dibuat dari senyawa karbonil dengan reaksi </a:t>
            </a:r>
            <a:r>
              <a:rPr lang="id-ID" b="1" dirty="0"/>
              <a:t>reduksi.</a:t>
            </a:r>
            <a:r>
              <a:rPr lang="id-ID" dirty="0"/>
              <a:t> Pada reaksi ini atom-atom hidrogen ditambahkan kepada  </a:t>
            </a:r>
            <a:r>
              <a:rPr lang="id-ID" b="1" dirty="0"/>
              <a:t>gugus karbonil</a:t>
            </a:r>
            <a:r>
              <a:rPr lang="id-ID" dirty="0"/>
              <a:t>.</a:t>
            </a:r>
            <a:endParaRPr lang="en-US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572000"/>
            <a:ext cx="1600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194" y="4800600"/>
            <a:ext cx="1676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601648"/>
            <a:ext cx="15240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194" y="5828786"/>
            <a:ext cx="11191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382" y="5828786"/>
            <a:ext cx="167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782" y="5828786"/>
            <a:ext cx="1447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911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09600" y="1160931"/>
            <a:ext cx="8153400" cy="4572000"/>
          </a:xfrm>
        </p:spPr>
        <p:txBody>
          <a:bodyPr/>
          <a:lstStyle/>
          <a:p>
            <a:pPr marL="533400" indent="-533400">
              <a:buFont typeface="Wingdings" pitchFamily="2" charset="2"/>
              <a:buAutoNum type="alphaLcPeriod" startAt="4"/>
            </a:pPr>
            <a:r>
              <a:rPr lang="id-ID" b="1" dirty="0"/>
              <a:t>Hidrasi Alkena</a:t>
            </a:r>
            <a:endParaRPr lang="en-US" b="1" dirty="0"/>
          </a:p>
          <a:p>
            <a:pPr marL="533400" indent="-533400"/>
            <a:r>
              <a:rPr lang="en-US" dirty="0"/>
              <a:t>	</a:t>
            </a:r>
            <a:r>
              <a:rPr lang="id-ID" dirty="0"/>
              <a:t>Alkena direaksikan dengan air dengan katalisator asam kuat, maka H</a:t>
            </a:r>
            <a:r>
              <a:rPr lang="id-ID" baseline="30000" dirty="0"/>
              <a:t>+</a:t>
            </a:r>
            <a:r>
              <a:rPr lang="id-ID" dirty="0"/>
              <a:t> dan OH</a:t>
            </a:r>
            <a:r>
              <a:rPr lang="id-ID" baseline="30000" dirty="0"/>
              <a:t>-</a:t>
            </a:r>
            <a:r>
              <a:rPr lang="id-ID" dirty="0"/>
              <a:t> dari air mengadisi ikatan rangkap, reaksi ini disebut </a:t>
            </a:r>
            <a:r>
              <a:rPr lang="id-ID" b="1" dirty="0"/>
              <a:t>reaksi hidrasi</a:t>
            </a:r>
            <a:r>
              <a:rPr lang="id-ID" dirty="0"/>
              <a:t> .</a:t>
            </a:r>
            <a:endParaRPr lang="en-US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962400"/>
            <a:ext cx="1219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038600"/>
            <a:ext cx="2714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962400"/>
            <a:ext cx="685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962400"/>
            <a:ext cx="60960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038600"/>
            <a:ext cx="13716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9530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105400"/>
            <a:ext cx="35718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105400"/>
            <a:ext cx="685800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953000"/>
            <a:ext cx="9144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876800"/>
            <a:ext cx="1371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457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1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533400" indent="-533400">
              <a:buFont typeface="Wingdings" pitchFamily="2" charset="2"/>
              <a:buAutoNum type="alphaLcPeriod" startAt="4"/>
            </a:pPr>
            <a:r>
              <a:rPr lang="id-ID" b="1" dirty="0"/>
              <a:t>Reaksi Enzimatik</a:t>
            </a:r>
            <a:r>
              <a:rPr lang="en-US" b="1" dirty="0"/>
              <a:t>/</a:t>
            </a:r>
            <a:r>
              <a:rPr lang="en-US" b="1" dirty="0" err="1"/>
              <a:t>fermentasi</a:t>
            </a:r>
            <a:endParaRPr lang="en-US" b="1" dirty="0"/>
          </a:p>
          <a:p>
            <a:pPr marL="533400" indent="-533400"/>
            <a:r>
              <a:rPr lang="en-US" dirty="0"/>
              <a:t>	</a:t>
            </a:r>
            <a:r>
              <a:rPr lang="id-ID" dirty="0"/>
              <a:t>Reaksi dilakukan misalnya untuk </a:t>
            </a:r>
            <a:r>
              <a:rPr lang="id-ID" b="1" dirty="0"/>
              <a:t>pembuatan etanol</a:t>
            </a:r>
            <a:r>
              <a:rPr lang="id-ID" dirty="0"/>
              <a:t> yang digunakan untuk minuman menggunakan bahan baku karbohidrat dengan bantuan  enzim yang dapat mengubah karbohidrat menjadi glukosa, kemudian menjadi  etanol. Proses ini biasa disebut juga dengan </a:t>
            </a:r>
            <a:r>
              <a:rPr lang="id-ID" b="1" dirty="0"/>
              <a:t>fermentasi.</a:t>
            </a:r>
            <a:endParaRPr lang="en-US" b="1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647765"/>
            <a:ext cx="152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752540"/>
            <a:ext cx="1143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700946"/>
            <a:ext cx="190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694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4000" y="381000"/>
            <a:ext cx="3733800" cy="762000"/>
          </a:xfrm>
        </p:spPr>
        <p:txBody>
          <a:bodyPr>
            <a:normAutofit/>
          </a:bodyPr>
          <a:lstStyle/>
          <a:p>
            <a:r>
              <a:rPr lang="id-ID" dirty="0"/>
              <a:t>Soal latihan 4.4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d-ID" dirty="0"/>
              <a:t>Beberapa alkil halida tersier menghasilkan campuran alkena disamping produk substitusi, apabila senyawa ini ditaruh dalam kondisi SN-1. </a:t>
            </a:r>
            <a:endParaRPr lang="en-US" dirty="0"/>
          </a:p>
          <a:p>
            <a:r>
              <a:rPr lang="id-ID" dirty="0" smtClean="0"/>
              <a:t>Ramalkan </a:t>
            </a:r>
            <a:r>
              <a:rPr lang="id-ID" dirty="0"/>
              <a:t>produk-produk yang kira-kira terjadi bila 2-bromo-2-metilbutana direaksikan dengan etanol pada kondisi SN-1.</a:t>
            </a:r>
            <a:endParaRPr lang="en-US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3155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d-ID" b="1" dirty="0" smtClean="0">
                <a:solidFill>
                  <a:schemeClr val="accent1">
                    <a:lumMod val="75000"/>
                  </a:schemeClr>
                </a:solidFill>
              </a:rPr>
              <a:t>f. Pembuatan metanol</a:t>
            </a:r>
          </a:p>
          <a:p>
            <a:r>
              <a:rPr lang="id-ID" dirty="0"/>
              <a:t>Metanol dahulu dibuat dari kayu melalui distilasi kering (kayu dipanaskan pada suhu tinggi tanpa udara). Sekarang metanol dibuat dari karbon monoksida dan hidrogen.</a:t>
            </a:r>
            <a:endParaRPr lang="en-US" b="1" dirty="0"/>
          </a:p>
          <a:p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572000"/>
            <a:ext cx="45132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92322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4000" y="304800"/>
            <a:ext cx="3733800" cy="685800"/>
          </a:xfrm>
        </p:spPr>
        <p:txBody>
          <a:bodyPr>
            <a:normAutofit/>
          </a:bodyPr>
          <a:lstStyle/>
          <a:p>
            <a:r>
              <a:rPr lang="id-ID" dirty="0"/>
              <a:t>Soal latihan 5.2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533400" indent="-533400">
              <a:buFont typeface="Wingdings" pitchFamily="2" charset="2"/>
              <a:buAutoNum type="arabicPeriod"/>
            </a:pPr>
            <a:r>
              <a:rPr lang="id-ID" dirty="0"/>
              <a:t>Tuliskan persamaan reaksi yang menunjukkan bagaimana konversi ini dapat dilaksanakan :</a:t>
            </a:r>
            <a:endParaRPr lang="en-US" dirty="0"/>
          </a:p>
          <a:p>
            <a:pPr marL="533400" indent="-533400">
              <a:buFont typeface="Wingdings" pitchFamily="2" charset="2"/>
              <a:buAutoNum type="arabicPeriod"/>
            </a:pPr>
            <a:endParaRPr lang="en-US" dirty="0"/>
          </a:p>
          <a:p>
            <a:pPr marL="533400" indent="-533400">
              <a:buFont typeface="Wingdings" pitchFamily="2" charset="2"/>
              <a:buAutoNum type="arabicPeriod"/>
            </a:pPr>
            <a:endParaRPr lang="en-US" dirty="0"/>
          </a:p>
          <a:p>
            <a:pPr marL="533400" indent="-533400">
              <a:buFont typeface="Wingdings" pitchFamily="2" charset="2"/>
              <a:buAutoNum type="arabicPeriod"/>
            </a:pPr>
            <a:endParaRPr lang="en-US" dirty="0"/>
          </a:p>
          <a:p>
            <a:pPr marL="533400" indent="-533400">
              <a:buFont typeface="Wingdings" pitchFamily="2" charset="2"/>
              <a:buAutoNum type="arabicPeriod"/>
            </a:pPr>
            <a:r>
              <a:rPr lang="id-ID" dirty="0"/>
              <a:t>Tuliskan persamaan reaksi untuk pembuatan 2-butanol dari alkena dan keton.</a:t>
            </a:r>
            <a:endParaRPr lang="en-US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276600"/>
            <a:ext cx="6705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733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188150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4000" y="152400"/>
            <a:ext cx="5105400" cy="838200"/>
          </a:xfrm>
        </p:spPr>
        <p:txBody>
          <a:bodyPr>
            <a:normAutofit/>
          </a:bodyPr>
          <a:lstStyle/>
          <a:p>
            <a:r>
              <a:rPr lang="id-ID" dirty="0"/>
              <a:t>2.4 Reaksi-reaksi Alkohol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533400" indent="-533400">
              <a:buFont typeface="Wingdings" pitchFamily="2" charset="2"/>
              <a:buAutoNum type="alphaLcPeriod"/>
            </a:pPr>
            <a:r>
              <a:rPr lang="id-ID" b="1" dirty="0"/>
              <a:t>Reaksi substitusi  alkohol</a:t>
            </a:r>
            <a:endParaRPr lang="en-US" b="1" dirty="0"/>
          </a:p>
          <a:p>
            <a:pPr marL="533400" indent="-533400"/>
            <a:r>
              <a:rPr lang="en-US" dirty="0"/>
              <a:t>	</a:t>
            </a:r>
            <a:r>
              <a:rPr lang="id-ID" dirty="0"/>
              <a:t>Alkohol dapat mengalami reaksi substitusi dalam larutan asam, tidak dalam larutan netral atau basa.</a:t>
            </a:r>
            <a:endParaRPr lang="en-US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0"/>
            <a:ext cx="26670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886200"/>
            <a:ext cx="2365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810000"/>
            <a:ext cx="1295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100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886200"/>
            <a:ext cx="2362200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886200"/>
            <a:ext cx="2286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886200"/>
            <a:ext cx="609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749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533400" indent="-533400">
              <a:buFont typeface="Wingdings" pitchFamily="2" charset="2"/>
              <a:buAutoNum type="alphaLcPeriod" startAt="2"/>
            </a:pPr>
            <a:r>
              <a:rPr lang="id-ID" b="1" dirty="0"/>
              <a:t>Reaksi Eliminasi alkohol</a:t>
            </a:r>
            <a:endParaRPr lang="en-US" b="1" dirty="0"/>
          </a:p>
          <a:p>
            <a:pPr marL="533400" indent="-533400"/>
            <a:r>
              <a:rPr lang="en-US" dirty="0"/>
              <a:t>	</a:t>
            </a:r>
            <a:r>
              <a:rPr lang="id-ID" dirty="0"/>
              <a:t>Mekanisme  reaksi dehidrasi 2-pentanol adalah sebagai berikut:</a:t>
            </a:r>
            <a:endParaRPr lang="en-US" dirty="0"/>
          </a:p>
          <a:p>
            <a:pPr marL="533400" indent="-533400"/>
            <a:r>
              <a:rPr lang="en-US" dirty="0"/>
              <a:t>	</a:t>
            </a:r>
            <a:r>
              <a:rPr lang="id-ID" dirty="0"/>
              <a:t>Tahap 1. protonasi dan lepasnya air</a:t>
            </a:r>
            <a:endParaRPr lang="en-US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114800"/>
            <a:ext cx="19812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267200"/>
            <a:ext cx="914400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191000"/>
            <a:ext cx="21336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419600"/>
            <a:ext cx="1143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343400"/>
            <a:ext cx="19812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10000"/>
            <a:ext cx="9144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50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d-ID" dirty="0"/>
              <a:t>Tahap 2. lepasnya H+</a:t>
            </a:r>
            <a:endParaRPr lang="en-US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14600"/>
            <a:ext cx="2667000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19400"/>
            <a:ext cx="1524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819400"/>
            <a:ext cx="38862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18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1219200"/>
            <a:ext cx="7543800" cy="4572000"/>
          </a:xfrm>
        </p:spPr>
        <p:txBody>
          <a:bodyPr/>
          <a:lstStyle/>
          <a:p>
            <a:pPr marL="533400" indent="-533400">
              <a:buFont typeface="Wingdings" pitchFamily="2" charset="2"/>
              <a:buAutoNum type="alphaLcPeriod" startAt="3"/>
            </a:pPr>
            <a:r>
              <a:rPr lang="id-ID" b="1" dirty="0"/>
              <a:t>Reaksi dengan Asam</a:t>
            </a:r>
            <a:endParaRPr lang="en-US" b="1" dirty="0"/>
          </a:p>
          <a:p>
            <a:pPr marL="533400" indent="-533400">
              <a:buFont typeface="Wingdings" pitchFamily="2" charset="2"/>
              <a:buAutoNum type="arabicParenR"/>
            </a:pPr>
            <a:r>
              <a:rPr lang="id-ID" b="1" dirty="0"/>
              <a:t>Asam  karboksilat</a:t>
            </a:r>
            <a:endParaRPr lang="en-US" b="1" dirty="0"/>
          </a:p>
          <a:p>
            <a:pPr marL="533400" indent="-533400"/>
            <a:r>
              <a:rPr lang="en-US" dirty="0"/>
              <a:t>	</a:t>
            </a:r>
            <a:r>
              <a:rPr lang="id-ID" dirty="0"/>
              <a:t>Alkohol dan asam karboksilat atau turunan asam karboksilat membentuk </a:t>
            </a:r>
            <a:r>
              <a:rPr lang="id-ID" b="1" dirty="0"/>
              <a:t>ester karboksilat</a:t>
            </a:r>
            <a:r>
              <a:rPr lang="id-ID" dirty="0"/>
              <a:t>. Reaksinya disebut reaksi esterifikasi.</a:t>
            </a:r>
            <a:endParaRPr lang="en-US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495800"/>
            <a:ext cx="1905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724400"/>
            <a:ext cx="2841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648200"/>
            <a:ext cx="17526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648200"/>
            <a:ext cx="13716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495800"/>
            <a:ext cx="1752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724400"/>
            <a:ext cx="2968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724400"/>
            <a:ext cx="8382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290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533400" indent="-533400">
              <a:buFont typeface="Wingdings" pitchFamily="2" charset="2"/>
              <a:buAutoNum type="arabicParenR" startAt="2"/>
            </a:pPr>
            <a:r>
              <a:rPr lang="id-ID" b="1" dirty="0"/>
              <a:t>Asam Nitrat</a:t>
            </a:r>
            <a:endParaRPr lang="en-US" b="1" dirty="0"/>
          </a:p>
          <a:p>
            <a:pPr marL="533400" indent="-533400"/>
            <a:r>
              <a:rPr lang="en-US" dirty="0"/>
              <a:t>	</a:t>
            </a:r>
            <a:r>
              <a:rPr lang="id-ID" dirty="0"/>
              <a:t>Reaksi antara alkohol dan asam nitrat menghasilkan </a:t>
            </a:r>
            <a:r>
              <a:rPr lang="id-ID" b="1" dirty="0"/>
              <a:t>ester anorganik</a:t>
            </a:r>
            <a:r>
              <a:rPr lang="id-ID" dirty="0"/>
              <a:t> dari alkohol yaitu alkil nitrat.</a:t>
            </a:r>
            <a:endParaRPr lang="en-US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505200"/>
            <a:ext cx="9144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505200"/>
            <a:ext cx="33813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505200"/>
            <a:ext cx="990600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581400"/>
            <a:ext cx="83820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505200"/>
            <a:ext cx="1752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581400"/>
            <a:ext cx="2714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05200"/>
            <a:ext cx="6096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267200"/>
            <a:ext cx="17430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267200"/>
            <a:ext cx="2743200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547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533400" indent="-533400">
              <a:buFont typeface="Wingdings" pitchFamily="2" charset="2"/>
              <a:buAutoNum type="arabicPeriod" startAt="3"/>
            </a:pPr>
            <a:r>
              <a:rPr lang="id-ID" b="1" dirty="0"/>
              <a:t>Asam Sulfat</a:t>
            </a:r>
            <a:endParaRPr lang="en-US" b="1" dirty="0"/>
          </a:p>
          <a:p>
            <a:pPr marL="533400" indent="-533400"/>
            <a:r>
              <a:rPr lang="en-US" dirty="0"/>
              <a:t>	</a:t>
            </a:r>
            <a:r>
              <a:rPr lang="id-ID" dirty="0"/>
              <a:t>Monoester alkohol dengan H2SO4 diberi nama </a:t>
            </a:r>
            <a:r>
              <a:rPr lang="id-ID" b="1" dirty="0"/>
              <a:t>alkil hidrogen sulfat</a:t>
            </a:r>
            <a:r>
              <a:rPr lang="id-ID" dirty="0"/>
              <a:t>, asam alkil sufat atau alkil bisulfat. Nama diester dibentuk dari gugus alkil yang ditambah kata sulfat.</a:t>
            </a:r>
            <a:endParaRPr lang="en-US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495800"/>
            <a:ext cx="205740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572000"/>
            <a:ext cx="16002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572000"/>
            <a:ext cx="22098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644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533400" indent="-533400">
              <a:buFont typeface="Wingdings" pitchFamily="2" charset="2"/>
              <a:buAutoNum type="arabicPeriod" startAt="4"/>
            </a:pPr>
            <a:r>
              <a:rPr lang="id-ID" b="1" dirty="0"/>
              <a:t>Asam Sulfonat</a:t>
            </a:r>
            <a:endParaRPr lang="en-US" b="1" dirty="0"/>
          </a:p>
          <a:p>
            <a:pPr marL="533400" indent="-533400"/>
            <a:r>
              <a:rPr lang="en-US" dirty="0"/>
              <a:t>	</a:t>
            </a:r>
            <a:r>
              <a:rPr lang="id-ID" dirty="0"/>
              <a:t>Rumus umumnya adalah RSO</a:t>
            </a:r>
            <a:r>
              <a:rPr lang="id-ID" baseline="-25000" dirty="0"/>
              <a:t>2</a:t>
            </a:r>
            <a:r>
              <a:rPr lang="id-ID" dirty="0"/>
              <a:t>OR (suatu sulfonat mempunyai gugus alkil yang </a:t>
            </a:r>
            <a:r>
              <a:rPr lang="id-ID" i="1" dirty="0"/>
              <a:t>terikat langsung pada atom belerang)</a:t>
            </a:r>
            <a:endParaRPr lang="en-US" i="1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657600"/>
            <a:ext cx="220980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657600"/>
            <a:ext cx="2438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21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id-ID" dirty="0"/>
              <a:t>2.6 Reaksi E2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457200" indent="-457200">
              <a:buFont typeface="Courier New" pitchFamily="49" charset="0"/>
              <a:buChar char="o"/>
            </a:pPr>
            <a:r>
              <a:rPr lang="id-ID" dirty="0"/>
              <a:t>Reaksi eliminasi RX yang paling berguna adalah </a:t>
            </a:r>
            <a:r>
              <a:rPr lang="id-ID" dirty="0" smtClean="0"/>
              <a:t>reaksi </a:t>
            </a:r>
            <a:r>
              <a:rPr lang="id-ID" dirty="0"/>
              <a:t>E2 (eliminasi  bimolekuler). </a:t>
            </a:r>
            <a:endParaRPr lang="en-US" dirty="0"/>
          </a:p>
          <a:p>
            <a:pPr marL="457200" indent="-457200">
              <a:buFont typeface="Courier New" pitchFamily="49" charset="0"/>
              <a:buChar char="o"/>
            </a:pPr>
            <a:r>
              <a:rPr lang="id-ID" dirty="0"/>
              <a:t>Reaksi cenderung dominan bila digunakan </a:t>
            </a:r>
            <a:r>
              <a:rPr lang="id-ID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basa kuat </a:t>
            </a:r>
            <a:r>
              <a:rPr lang="id-ID" dirty="0"/>
              <a:t>seperti OH</a:t>
            </a:r>
            <a:r>
              <a:rPr lang="id-ID" baseline="30000" dirty="0"/>
              <a:t>-</a:t>
            </a:r>
            <a:r>
              <a:rPr lang="id-ID" dirty="0"/>
              <a:t> dan </a:t>
            </a:r>
            <a:r>
              <a:rPr lang="id-ID" baseline="30000" dirty="0"/>
              <a:t>–</a:t>
            </a:r>
            <a:r>
              <a:rPr lang="id-ID" dirty="0"/>
              <a:t>OR dan </a:t>
            </a:r>
            <a:r>
              <a:rPr lang="id-ID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suhu tinggi</a:t>
            </a:r>
            <a:r>
              <a:rPr lang="id-ID" dirty="0"/>
              <a:t>, secara khas  reaksi E2 dilaksanakan dengan memanaskan RX dengan KOH atau NaOC2H5 dalam etanol.</a:t>
            </a:r>
            <a:endParaRPr lang="en-US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108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pPr marL="533400" indent="-533400">
              <a:buFont typeface="Wingdings" pitchFamily="2" charset="2"/>
              <a:buAutoNum type="alphaLcPeriod" startAt="4"/>
            </a:pPr>
            <a:r>
              <a:rPr lang="id-ID" b="1" dirty="0"/>
              <a:t>Oksidasi Alkohol</a:t>
            </a:r>
            <a:endParaRPr lang="en-US" b="1" dirty="0"/>
          </a:p>
          <a:p>
            <a:pPr marL="533400" indent="-533400"/>
            <a:r>
              <a:rPr lang="en-US" b="1" dirty="0"/>
              <a:t>	</a:t>
            </a:r>
            <a:r>
              <a:rPr lang="id-ID" dirty="0"/>
              <a:t>Oksidasi alkohol menghasilkan aldehid, keton dan asam karboksilat.</a:t>
            </a:r>
            <a:r>
              <a:rPr lang="en-US" dirty="0"/>
              <a:t> </a:t>
            </a:r>
          </a:p>
          <a:p>
            <a:pPr marL="533400" indent="-533400"/>
            <a:endParaRPr lang="en-US" sz="1100" dirty="0"/>
          </a:p>
          <a:p>
            <a:pPr marL="533400" indent="-533400"/>
            <a:r>
              <a:rPr lang="en-US" dirty="0"/>
              <a:t>	</a:t>
            </a:r>
            <a:r>
              <a:rPr lang="id-ID" dirty="0"/>
              <a:t>Beberapa zat pengoksidasi:</a:t>
            </a:r>
          </a:p>
          <a:p>
            <a:pPr marL="533400" indent="-533400"/>
            <a:r>
              <a:rPr lang="en-US" dirty="0"/>
              <a:t>	</a:t>
            </a:r>
            <a:r>
              <a:rPr lang="id-ID" dirty="0"/>
              <a:t>1. KMnO</a:t>
            </a:r>
            <a:r>
              <a:rPr lang="id-ID" baseline="-25000" dirty="0"/>
              <a:t>4</a:t>
            </a:r>
          </a:p>
          <a:p>
            <a:pPr marL="533400" indent="-533400"/>
            <a:r>
              <a:rPr lang="en-US" dirty="0"/>
              <a:t>	</a:t>
            </a:r>
            <a:r>
              <a:rPr lang="id-ID" dirty="0"/>
              <a:t>2. HNO</a:t>
            </a:r>
            <a:r>
              <a:rPr lang="id-ID" baseline="-25000" dirty="0"/>
              <a:t>3</a:t>
            </a:r>
            <a:r>
              <a:rPr lang="id-ID" dirty="0"/>
              <a:t> pekat dan panas</a:t>
            </a:r>
          </a:p>
          <a:p>
            <a:pPr marL="533400" indent="-533400"/>
            <a:r>
              <a:rPr lang="en-US" dirty="0"/>
              <a:t>	</a:t>
            </a:r>
            <a:r>
              <a:rPr lang="id-ID" dirty="0"/>
              <a:t>3. Asam kromat </a:t>
            </a:r>
            <a:endParaRPr lang="en-US" dirty="0"/>
          </a:p>
          <a:p>
            <a:pPr marL="533400" indent="-533400"/>
            <a:r>
              <a:rPr lang="en-US" dirty="0"/>
              <a:t>	   </a:t>
            </a:r>
            <a:r>
              <a:rPr lang="id-ID" dirty="0"/>
              <a:t>(dibuat dari Cr</a:t>
            </a:r>
            <a:r>
              <a:rPr lang="id-ID" baseline="-25000" dirty="0"/>
              <a:t>2</a:t>
            </a:r>
            <a:r>
              <a:rPr lang="id-ID" dirty="0"/>
              <a:t>O</a:t>
            </a:r>
            <a:r>
              <a:rPr lang="id-ID" baseline="-25000" dirty="0"/>
              <a:t>3</a:t>
            </a:r>
            <a:r>
              <a:rPr lang="id-ID" dirty="0"/>
              <a:t> dengan H</a:t>
            </a:r>
            <a:r>
              <a:rPr lang="id-ID" baseline="-25000" dirty="0"/>
              <a:t>2</a:t>
            </a:r>
            <a:r>
              <a:rPr lang="id-ID" dirty="0"/>
              <a:t>SO</a:t>
            </a:r>
            <a:r>
              <a:rPr lang="id-ID" baseline="-25000" dirty="0"/>
              <a:t>4</a:t>
            </a:r>
            <a:r>
              <a:rPr lang="id-ID" dirty="0"/>
              <a:t> dalam </a:t>
            </a:r>
            <a:r>
              <a:rPr lang="en-US" dirty="0"/>
              <a:t> </a:t>
            </a:r>
            <a:r>
              <a:rPr lang="en-US" dirty="0" smtClean="0"/>
              <a:t>air/</a:t>
            </a:r>
            <a:r>
              <a:rPr lang="id-ID" dirty="0" smtClean="0"/>
              <a:t>reagen </a:t>
            </a:r>
            <a:r>
              <a:rPr lang="id-ID" dirty="0"/>
              <a:t>Jones)</a:t>
            </a:r>
            <a:endParaRPr lang="en-US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373024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id-ID" dirty="0"/>
              <a:t>Soal latihan 5.3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d-ID" dirty="0"/>
              <a:t>Tulislah persamaan untuk oksidasi: </a:t>
            </a:r>
            <a:endParaRPr lang="en-US" dirty="0"/>
          </a:p>
          <a:p>
            <a:r>
              <a:rPr lang="en-US" dirty="0"/>
              <a:t>	</a:t>
            </a:r>
            <a:r>
              <a:rPr lang="id-ID" dirty="0"/>
              <a:t>a. 1-heksanol	b. 2-pentanol</a:t>
            </a:r>
            <a:endParaRPr lang="en-US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693587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id-ID" dirty="0"/>
              <a:t>2.5 Eter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just"/>
            <a:r>
              <a:rPr lang="id-ID" dirty="0"/>
              <a:t>Dietil eter adalah pelarut organik yang paling populer, mempunyai sifat sangat mudah menguap, uapnya mudah meledak dan mempunyai kecenderungan membuat pusing dan mabuk.</a:t>
            </a:r>
            <a:r>
              <a:rPr lang="en-US" dirty="0"/>
              <a:t> </a:t>
            </a:r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008903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d-ID" b="1" dirty="0"/>
              <a:t>Pembuatan Eter</a:t>
            </a:r>
            <a:endParaRPr lang="en-US" b="1" dirty="0"/>
          </a:p>
          <a:p>
            <a:r>
              <a:rPr lang="id-ID" dirty="0" smtClean="0"/>
              <a:t>Pembuatan </a:t>
            </a:r>
            <a:r>
              <a:rPr lang="id-ID" dirty="0"/>
              <a:t>eter dengan cara mereaksikan etanol dengan H2SO4 dibawah kondisi yang tepat menghasilkan dietil eter lewat etil hidrogen sulfat.</a:t>
            </a:r>
            <a:endParaRPr lang="en-US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91000"/>
            <a:ext cx="14478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191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191000"/>
            <a:ext cx="18288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114800"/>
            <a:ext cx="114300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91000"/>
            <a:ext cx="23622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81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id-ID" dirty="0"/>
              <a:t>Soal  Latihan 5.5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just"/>
            <a:r>
              <a:rPr lang="id-ID" dirty="0"/>
              <a:t>Beberapa perusahaan sedang mengembangkan pembuatan dan penggunaan dimetil eter sebagai alternatif minyak diesel yang efektif dan efisien. Tunjukkan bagaimana dimetil eter dapat disintesis dari metanol.</a:t>
            </a:r>
            <a:endParaRPr lang="en-US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565526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id-ID" dirty="0"/>
              <a:t>Soal Latihan 5.4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d-ID" dirty="0"/>
              <a:t>Tuliskan persamaan reaksi untuk sintesis dipropil eter dari 1-propanol</a:t>
            </a:r>
            <a:endParaRPr lang="en-US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3367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it-IT" dirty="0"/>
              <a:t>3.1 Rangkuman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7500" lnSpcReduction="20000"/>
          </a:bodyPr>
          <a:lstStyle/>
          <a:p>
            <a:pPr marL="457200" indent="-457200">
              <a:lnSpc>
                <a:spcPct val="90000"/>
              </a:lnSpc>
              <a:buFont typeface="Wingdings" pitchFamily="2" charset="2"/>
              <a:buChar char="Ø"/>
            </a:pPr>
            <a:r>
              <a:rPr lang="it-IT" dirty="0"/>
              <a:t>Alkohol mengalami reaksi substitusi oleh HX dalam larutan asam menghasilkan alkil halida. Reaksi eliminasi alkohol berlangsung dengan adanya katalis asam kuat, terjadi dehidrasi menghasilkan alkena.</a:t>
            </a:r>
          </a:p>
          <a:p>
            <a:pPr marL="457200" indent="-457200">
              <a:lnSpc>
                <a:spcPct val="90000"/>
              </a:lnSpc>
              <a:buFont typeface="Wingdings" pitchFamily="2" charset="2"/>
              <a:buChar char="Ø"/>
            </a:pPr>
            <a:r>
              <a:rPr lang="it-IT" dirty="0"/>
              <a:t>Alkohol dapat bereaksi dengan asam menghasilkan ester organik atau ester anorganik seperti RONO2, ROSO3H, RSO3H.</a:t>
            </a:r>
          </a:p>
          <a:p>
            <a:pPr marL="457200" indent="-457200">
              <a:lnSpc>
                <a:spcPct val="90000"/>
              </a:lnSpc>
              <a:buFont typeface="Wingdings" pitchFamily="2" charset="2"/>
              <a:buChar char="Ø"/>
            </a:pPr>
            <a:r>
              <a:rPr lang="it-IT" dirty="0"/>
              <a:t>Oksidasi alkohol primer menghasilkan aldehida atau asam karboksilat, oksidasi alkohol sekunder menghasilkan keton.</a:t>
            </a:r>
            <a:endParaRPr lang="sv-SE" dirty="0"/>
          </a:p>
          <a:p>
            <a:pPr marL="457200" indent="-457200">
              <a:lnSpc>
                <a:spcPct val="90000"/>
              </a:lnSpc>
              <a:buFont typeface="Wingdings" pitchFamily="2" charset="2"/>
              <a:buChar char="Ø"/>
            </a:pPr>
            <a:r>
              <a:rPr lang="sv-SE" dirty="0"/>
              <a:t>Eter dapat dibuat dari etanol dengan asam sulfat pada kondisi tertentu yang tepat.</a:t>
            </a:r>
          </a:p>
          <a:p>
            <a:pPr marL="457200" indent="-457200">
              <a:lnSpc>
                <a:spcPct val="90000"/>
              </a:lnSpc>
              <a:buFont typeface="Wingdings" pitchFamily="2" charset="2"/>
              <a:buChar char="Ø"/>
            </a:pPr>
            <a:r>
              <a:rPr lang="sv-SE" dirty="0"/>
              <a:t>Eter tidak dapat mengalami reaksi eliminasi, tetapi dapat menjalani reaksi sunstitusi bila dipanasi dengan HBr atau HI.</a:t>
            </a:r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323302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Referensi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lvl="1">
              <a:lnSpc>
                <a:spcPct val="90000"/>
              </a:lnSpc>
              <a:buFont typeface="Wingdings" pitchFamily="2" charset="2"/>
              <a:buChar char="§"/>
            </a:pPr>
            <a:r>
              <a:rPr lang="it-IT" dirty="0"/>
              <a:t>Fessenden, R.J. dan J. S. Fessenden, 1986, </a:t>
            </a:r>
            <a:r>
              <a:rPr lang="it-IT" i="1" dirty="0"/>
              <a:t>Organic Chemistry 3rd edition</a:t>
            </a:r>
            <a:r>
              <a:rPr lang="it-IT" dirty="0"/>
              <a:t>. </a:t>
            </a:r>
            <a:r>
              <a:rPr lang="id-ID" dirty="0"/>
              <a:t>Wadsworth, Inc., Belmont, California. Alih bahasa : Pudjatmaka, A.H. 1999, </a:t>
            </a:r>
            <a:r>
              <a:rPr lang="id-ID" i="1" dirty="0"/>
              <a:t>Kimia Organik. </a:t>
            </a:r>
            <a:r>
              <a:rPr lang="id-ID" dirty="0"/>
              <a:t>Penerbit Erlangga, Jakarta,  Jilid 1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§"/>
            </a:pPr>
            <a:r>
              <a:rPr lang="id-ID" dirty="0"/>
              <a:t>Solomons, T.W.G., 1988, </a:t>
            </a:r>
            <a:r>
              <a:rPr lang="id-ID" i="1" dirty="0"/>
              <a:t>Organic Chemistry 3 rd edition</a:t>
            </a:r>
            <a:r>
              <a:rPr lang="id-ID" dirty="0"/>
              <a:t>, John Wiley &amp; Sons, Inc., New York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§"/>
            </a:pPr>
            <a:r>
              <a:rPr lang="id-ID" dirty="0"/>
              <a:t>Hart, H., L.E. Craine dan D.J. Hart, 2003, </a:t>
            </a:r>
            <a:r>
              <a:rPr lang="id-ID" i="1" dirty="0"/>
              <a:t>Organic Chemistry 11th edition</a:t>
            </a:r>
            <a:r>
              <a:rPr lang="id-ID" dirty="0"/>
              <a:t>. Wadsworth, Inc., Belmont, California. Alih bahasa : Suminar S.A., 2003, </a:t>
            </a:r>
            <a:r>
              <a:rPr lang="id-ID" i="1" dirty="0"/>
              <a:t>Kimia Organik, edisi 11, </a:t>
            </a:r>
            <a:r>
              <a:rPr lang="id-ID" dirty="0"/>
              <a:t>Penerbit Erlangga, Jakarta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25106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id-ID" dirty="0"/>
              <a:t>Mekanismenya adalah </a:t>
            </a:r>
            <a:r>
              <a:rPr lang="id-ID" b="1" dirty="0">
                <a:solidFill>
                  <a:srgbClr val="FF0000"/>
                </a:solidFill>
              </a:rPr>
              <a:t>reaksi serempak </a:t>
            </a:r>
            <a:r>
              <a:rPr lang="id-ID" i="1" dirty="0"/>
              <a:t>(</a:t>
            </a:r>
            <a:r>
              <a:rPr lang="id-ID" b="1" i="1" dirty="0"/>
              <a:t>concerted reaction</a:t>
            </a:r>
            <a:r>
              <a:rPr lang="id-ID" i="1" dirty="0"/>
              <a:t>) dan satu tahap </a:t>
            </a:r>
            <a:r>
              <a:rPr lang="id-ID" dirty="0"/>
              <a:t>seperti pada reaksi</a:t>
            </a:r>
            <a:r>
              <a:rPr lang="id-ID" i="1" dirty="0"/>
              <a:t>  </a:t>
            </a:r>
            <a:r>
              <a:rPr lang="id-ID" dirty="0"/>
              <a:t>SN-2.</a:t>
            </a:r>
            <a:endParaRPr lang="en-US" dirty="0"/>
          </a:p>
          <a:p>
            <a:r>
              <a:rPr lang="en-US" i="1" dirty="0"/>
              <a:t>	</a:t>
            </a:r>
          </a:p>
          <a:p>
            <a:endParaRPr lang="en-US" i="1" dirty="0"/>
          </a:p>
          <a:p>
            <a:endParaRPr lang="en-US" i="1" dirty="0"/>
          </a:p>
          <a:p>
            <a:r>
              <a:rPr lang="en-US" i="1" dirty="0"/>
              <a:t>	</a:t>
            </a:r>
            <a:endParaRPr lang="id-ID" i="1" dirty="0" smtClean="0"/>
          </a:p>
          <a:p>
            <a:r>
              <a:rPr lang="id-ID" i="1" dirty="0"/>
              <a:t>	</a:t>
            </a:r>
            <a:r>
              <a:rPr lang="id-ID" i="1" dirty="0" smtClean="0"/>
              <a:t>(</a:t>
            </a:r>
            <a:r>
              <a:rPr lang="id-ID" i="1" dirty="0"/>
              <a:t>1) basa membentuk ikatan dengan hidrogen</a:t>
            </a:r>
          </a:p>
          <a:p>
            <a:r>
              <a:rPr lang="en-US" i="1" dirty="0"/>
              <a:t>	</a:t>
            </a:r>
            <a:r>
              <a:rPr lang="id-ID" i="1" dirty="0"/>
              <a:t>(2) pembentukan ikatan pi C-C</a:t>
            </a:r>
          </a:p>
          <a:p>
            <a:r>
              <a:rPr lang="en-US" i="1" dirty="0"/>
              <a:t>	</a:t>
            </a:r>
            <a:r>
              <a:rPr lang="id-ID" i="1" dirty="0"/>
              <a:t>(3) brom bersama sepasang elektron meninggalkan ikatan sigma C-Br</a:t>
            </a:r>
            <a:endParaRPr lang="en-US" i="1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00400"/>
            <a:ext cx="76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3528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124200"/>
            <a:ext cx="21336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971800"/>
            <a:ext cx="7524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971800"/>
            <a:ext cx="6858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76600"/>
            <a:ext cx="8382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200400"/>
            <a:ext cx="6858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276600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200400"/>
            <a:ext cx="1447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276600"/>
            <a:ext cx="43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276600"/>
            <a:ext cx="6096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425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4000" y="304800"/>
            <a:ext cx="4267200" cy="685800"/>
          </a:xfrm>
        </p:spPr>
        <p:txBody>
          <a:bodyPr>
            <a:normAutofit/>
          </a:bodyPr>
          <a:lstStyle/>
          <a:p>
            <a:r>
              <a:rPr lang="id-ID" dirty="0"/>
              <a:t>2.6.1 Campuran Alkena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id-ID" dirty="0"/>
              <a:t>Reaksi E1 dan E2 sering disebut sebagai </a:t>
            </a:r>
            <a:r>
              <a:rPr lang="id-ID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eliminasi beta (</a:t>
            </a:r>
            <a:r>
              <a:rPr lang="id-ID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</a:t>
            </a:r>
            <a:r>
              <a:rPr lang="id-ID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id-ID" u="sng" dirty="0"/>
              <a:t>Karbon</a:t>
            </a:r>
            <a:r>
              <a:rPr lang="id-ID" dirty="0"/>
              <a:t> yang </a:t>
            </a:r>
            <a:r>
              <a:rPr lang="id-ID" dirty="0">
                <a:solidFill>
                  <a:srgbClr val="C00000"/>
                </a:solidFill>
              </a:rPr>
              <a:t>mengikat </a:t>
            </a:r>
            <a:r>
              <a:rPr lang="id-ID" i="1" dirty="0">
                <a:solidFill>
                  <a:srgbClr val="C00000"/>
                </a:solidFill>
              </a:rPr>
              <a:t>gugus fungsional utama</a:t>
            </a:r>
            <a:r>
              <a:rPr lang="id-ID" dirty="0">
                <a:solidFill>
                  <a:srgbClr val="C00000"/>
                </a:solidFill>
              </a:rPr>
              <a:t> </a:t>
            </a:r>
            <a:r>
              <a:rPr lang="id-ID" dirty="0"/>
              <a:t>disebut </a:t>
            </a:r>
            <a:r>
              <a:rPr lang="id-ID" b="1" dirty="0"/>
              <a:t>karbon alfa (</a:t>
            </a:r>
            <a:r>
              <a:rPr lang="id-ID" b="1" dirty="0">
                <a:sym typeface="Symbol" pitchFamily="18" charset="2"/>
              </a:rPr>
              <a:t></a:t>
            </a:r>
            <a:r>
              <a:rPr lang="id-ID" b="1" dirty="0"/>
              <a:t>) </a:t>
            </a:r>
            <a:r>
              <a:rPr lang="id-ID" dirty="0"/>
              <a:t>dan </a:t>
            </a:r>
            <a:r>
              <a:rPr lang="id-ID" u="sng" dirty="0"/>
              <a:t>karbon</a:t>
            </a:r>
            <a:r>
              <a:rPr lang="id-ID" dirty="0"/>
              <a:t> </a:t>
            </a:r>
            <a:r>
              <a:rPr lang="id-ID" dirty="0">
                <a:solidFill>
                  <a:srgbClr val="C00000"/>
                </a:solidFill>
              </a:rPr>
              <a:t>berikutnya</a:t>
            </a:r>
            <a:r>
              <a:rPr lang="id-ID" dirty="0"/>
              <a:t> adalah</a:t>
            </a:r>
            <a:r>
              <a:rPr lang="id-ID" b="1" dirty="0"/>
              <a:t> karbon beta (</a:t>
            </a:r>
            <a:r>
              <a:rPr lang="id-ID" b="1" dirty="0">
                <a:sym typeface="Symbol" pitchFamily="18" charset="2"/>
              </a:rPr>
              <a:t></a:t>
            </a:r>
            <a:r>
              <a:rPr lang="id-ID" b="1" dirty="0"/>
              <a:t>).</a:t>
            </a:r>
            <a:r>
              <a:rPr lang="en-US" dirty="0"/>
              <a:t>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id-ID" dirty="0"/>
              <a:t>Hidrogen yang terikat pada karbon </a:t>
            </a:r>
            <a:r>
              <a:rPr lang="id-ID" dirty="0">
                <a:sym typeface="Symbol" pitchFamily="18" charset="2"/>
              </a:rPr>
              <a:t></a:t>
            </a:r>
            <a:r>
              <a:rPr lang="id-ID" dirty="0"/>
              <a:t> disebut </a:t>
            </a:r>
            <a:r>
              <a:rPr lang="id-ID" b="1" dirty="0"/>
              <a:t>hidrogen </a:t>
            </a:r>
            <a:r>
              <a:rPr lang="id-ID" b="1" dirty="0">
                <a:sym typeface="Symbol" pitchFamily="18" charset="2"/>
              </a:rPr>
              <a:t></a:t>
            </a:r>
            <a:r>
              <a:rPr lang="id-ID" b="1" dirty="0"/>
              <a:t>,</a:t>
            </a:r>
            <a:r>
              <a:rPr lang="id-ID" dirty="0"/>
              <a:t> hidrogen yang terikat pada karbon </a:t>
            </a:r>
            <a:r>
              <a:rPr lang="id-ID" dirty="0">
                <a:sym typeface="Symbol" pitchFamily="18" charset="2"/>
              </a:rPr>
              <a:t></a:t>
            </a:r>
            <a:r>
              <a:rPr lang="id-ID" dirty="0"/>
              <a:t> disebut </a:t>
            </a:r>
            <a:r>
              <a:rPr lang="id-ID" b="1" dirty="0"/>
              <a:t>hidrogen </a:t>
            </a:r>
            <a:r>
              <a:rPr lang="id-ID" b="1" dirty="0">
                <a:sym typeface="Symbol" pitchFamily="18" charset="2"/>
              </a:rPr>
              <a:t></a:t>
            </a:r>
            <a:r>
              <a:rPr lang="id-ID" dirty="0"/>
              <a:t>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3336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d-ID" b="1" dirty="0"/>
              <a:t>Karbon dan hidrogen </a:t>
            </a:r>
            <a:r>
              <a:rPr lang="id-ID" b="1" dirty="0">
                <a:sym typeface="Symbol" pitchFamily="18" charset="2"/>
              </a:rPr>
              <a:t></a:t>
            </a:r>
            <a:r>
              <a:rPr lang="id-ID" b="1" dirty="0"/>
              <a:t> dilingkari:</a:t>
            </a:r>
            <a:endParaRPr lang="en-US" b="1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62200"/>
            <a:ext cx="66294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397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4000" y="457200"/>
            <a:ext cx="3810000" cy="762000"/>
          </a:xfrm>
        </p:spPr>
        <p:txBody>
          <a:bodyPr>
            <a:normAutofit/>
          </a:bodyPr>
          <a:lstStyle/>
          <a:p>
            <a:r>
              <a:rPr lang="id-ID" dirty="0"/>
              <a:t>Soal Latihan 4.5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533400" indent="-533400">
              <a:buFont typeface="Wingdings" pitchFamily="2" charset="2"/>
              <a:buAutoNum type="alphaLcPeriod"/>
            </a:pPr>
            <a:r>
              <a:rPr lang="id-ID" dirty="0"/>
              <a:t>Lingkari karbon dan hidrogen beta dalam struktur berikut ini</a:t>
            </a:r>
            <a:endParaRPr lang="en-US" dirty="0"/>
          </a:p>
          <a:p>
            <a:pPr marL="533400" indent="-533400">
              <a:buFont typeface="Wingdings" pitchFamily="2" charset="2"/>
              <a:buAutoNum type="alphaLcPeriod"/>
            </a:pPr>
            <a:endParaRPr lang="en-US" dirty="0"/>
          </a:p>
          <a:p>
            <a:pPr marL="533400" indent="-533400">
              <a:buFont typeface="Wingdings" pitchFamily="2" charset="2"/>
              <a:buAutoNum type="alphaLcPeriod"/>
            </a:pPr>
            <a:endParaRPr lang="en-US" dirty="0"/>
          </a:p>
          <a:p>
            <a:endParaRPr lang="en-US" dirty="0"/>
          </a:p>
          <a:p>
            <a:r>
              <a:rPr lang="id-ID" dirty="0" smtClean="0"/>
              <a:t>b. Tuliskan </a:t>
            </a:r>
            <a:r>
              <a:rPr lang="id-ID" dirty="0"/>
              <a:t>alkena yang dihasilkan dalam reaksi E2 dari alkil bromida pada soal (a).</a:t>
            </a:r>
            <a:endParaRPr lang="en-US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743200"/>
            <a:ext cx="396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93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1172</TotalTime>
  <Words>1306</Words>
  <Application>Microsoft Office PowerPoint</Application>
  <PresentationFormat>On-screen Show (4:3)</PresentationFormat>
  <Paragraphs>171</Paragraphs>
  <Slides>57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dewi</dc:creator>
  <cp:lastModifiedBy>Dell</cp:lastModifiedBy>
  <cp:revision>236</cp:revision>
  <dcterms:created xsi:type="dcterms:W3CDTF">2014-03-03T02:33:16Z</dcterms:created>
  <dcterms:modified xsi:type="dcterms:W3CDTF">2017-04-25T08:54:28Z</dcterms:modified>
</cp:coreProperties>
</file>