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6820FD-AA92-4B14-8119-0B7E9950CFAD}" type="datetimeFigureOut">
              <a:rPr lang="en-US" smtClean="0"/>
              <a:pPr/>
              <a:t>1/8/2013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3E3482-976B-4D4F-AFF1-92F61365D41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7857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SUHU &amp; PANAS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786842" cy="6072206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 err="1" smtClean="0"/>
              <a:t>Suhu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derajat</a:t>
            </a:r>
            <a:r>
              <a:rPr lang="en-US" sz="3200" dirty="0" smtClean="0"/>
              <a:t> </a:t>
            </a:r>
            <a:r>
              <a:rPr lang="en-US" sz="3200" dirty="0" err="1" smtClean="0"/>
              <a:t>panas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satuan</a:t>
            </a:r>
            <a:r>
              <a:rPr lang="en-US" sz="3200" dirty="0" smtClean="0"/>
              <a:t> C, F</a:t>
            </a:r>
          </a:p>
          <a:p>
            <a:pPr algn="l"/>
            <a:r>
              <a:rPr lang="en-US" sz="3200" dirty="0" smtClean="0"/>
              <a:t>1 </a:t>
            </a:r>
            <a:r>
              <a:rPr lang="en-US" sz="3200" dirty="0" err="1" smtClean="0"/>
              <a:t>Kalori</a:t>
            </a:r>
            <a:r>
              <a:rPr lang="en-US" sz="3200" dirty="0" smtClean="0"/>
              <a:t>  </a:t>
            </a:r>
            <a:r>
              <a:rPr lang="en-US" sz="3200" dirty="0" err="1" smtClean="0"/>
              <a:t>difinisi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panas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diperlukan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menaikan</a:t>
            </a:r>
            <a:r>
              <a:rPr lang="en-US" sz="3200" dirty="0" smtClean="0"/>
              <a:t> </a:t>
            </a:r>
            <a:r>
              <a:rPr lang="en-US" sz="3200" dirty="0" err="1" smtClean="0"/>
              <a:t>suhu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gram air </a:t>
            </a:r>
            <a:r>
              <a:rPr lang="en-US" sz="3200" dirty="0" err="1" smtClean="0"/>
              <a:t>dari</a:t>
            </a:r>
            <a:r>
              <a:rPr lang="en-US" sz="3200" dirty="0" smtClean="0"/>
              <a:t> 14,5 C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15,5  C</a:t>
            </a:r>
          </a:p>
          <a:p>
            <a:pPr algn="l"/>
            <a:r>
              <a:rPr lang="en-US" sz="3200" dirty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cal = 1000 k cal</a:t>
            </a:r>
          </a:p>
          <a:p>
            <a:pPr algn="l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err="1" smtClean="0"/>
              <a:t>nggris</a:t>
            </a:r>
            <a:r>
              <a:rPr lang="en-US" sz="3200" dirty="0" smtClean="0"/>
              <a:t>  </a:t>
            </a:r>
            <a:r>
              <a:rPr lang="en-US" sz="3200" dirty="0" err="1" smtClean="0"/>
              <a:t>satuannya</a:t>
            </a:r>
            <a:r>
              <a:rPr lang="en-US" sz="3200" dirty="0" smtClean="0"/>
              <a:t>  BTU (British </a:t>
            </a:r>
            <a:r>
              <a:rPr lang="en-US" sz="3200" dirty="0" err="1" smtClean="0"/>
              <a:t>Termal</a:t>
            </a:r>
            <a:r>
              <a:rPr lang="en-US" sz="3200" dirty="0" smtClean="0"/>
              <a:t> Unit)</a:t>
            </a:r>
          </a:p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cal = 4,186 </a:t>
            </a:r>
            <a:r>
              <a:rPr lang="en-US" sz="3200" dirty="0" smtClean="0"/>
              <a:t>J</a:t>
            </a:r>
          </a:p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 BTU = 778 ft lb = 252 cal = 1055 J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500042"/>
          </a:xfrm>
        </p:spPr>
        <p:txBody>
          <a:bodyPr anchor="t"/>
          <a:lstStyle/>
          <a:p>
            <a:r>
              <a:rPr sz="3200" smtClean="0"/>
              <a:t>Panas Pembakaran  (L </a:t>
            </a:r>
            <a:r>
              <a:rPr sz="3200" baseline="-25000" smtClean="0"/>
              <a:t>c</a:t>
            </a:r>
            <a:r>
              <a:rPr sz="3200" smtClean="0"/>
              <a:t>)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20" y="571480"/>
            <a:ext cx="8858280" cy="6286520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Panas</a:t>
            </a:r>
            <a:r>
              <a:rPr lang="en-US" sz="2400" dirty="0" smtClean="0"/>
              <a:t> </a:t>
            </a:r>
            <a:r>
              <a:rPr lang="en-US" sz="2400" dirty="0" err="1" smtClean="0"/>
              <a:t>pembakaran</a:t>
            </a:r>
            <a:r>
              <a:rPr lang="en-US" sz="2400" dirty="0" smtClean="0"/>
              <a:t> </a:t>
            </a:r>
            <a:r>
              <a:rPr lang="en-US" sz="2400" dirty="0" err="1" smtClean="0"/>
              <a:t>bensin</a:t>
            </a:r>
            <a:r>
              <a:rPr lang="en-US" sz="2400" dirty="0" smtClean="0"/>
              <a:t> (L </a:t>
            </a:r>
            <a:r>
              <a:rPr lang="en-US" sz="2400" baseline="-25000" dirty="0" smtClean="0"/>
              <a:t>c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46000 J/g = 4,6 10 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J/kg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Kalori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≈ 1000 cal = 4186 J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kalori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= 1000 cal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tungku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bensin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30 %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dilepas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pembakaran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bensin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memanaskan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yang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dipanaskan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l (= 1 kg)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0,25 kg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20 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C,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Berapa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banyak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bensin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diperlukan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?</a:t>
            </a:r>
          </a:p>
          <a:p>
            <a:r>
              <a:rPr lang="en-US" sz="2400" dirty="0" err="1" smtClean="0"/>
              <a:t>Penyelesaian</a:t>
            </a:r>
            <a:endParaRPr lang="en-US" sz="2400" dirty="0" smtClean="0"/>
          </a:p>
          <a:p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Panas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sensibel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air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kir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</a:t>
            </a:r>
            <a:r>
              <a:rPr lang="el-GR" sz="2400" dirty="0" smtClean="0"/>
              <a:t>Δ</a:t>
            </a:r>
            <a:r>
              <a:rPr lang="en-US" sz="2400" dirty="0" smtClean="0"/>
              <a:t> T </a:t>
            </a:r>
          </a:p>
          <a:p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Panas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penguapan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air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dirty="0" err="1" smtClean="0">
                <a:cs typeface="Times New Roman" pitchFamily="18" charset="0"/>
              </a:rPr>
              <a:t>v</a:t>
            </a:r>
            <a:r>
              <a:rPr lang="en-US" sz="2400" baseline="-25000" dirty="0" err="1" smtClean="0">
                <a:cs typeface="Times New Roman" pitchFamily="18" charset="0"/>
              </a:rPr>
              <a:t>Air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Panas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pembakaran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bensin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Q</a:t>
            </a:r>
            <a:r>
              <a:rPr lang="en-US" sz="2400" baseline="-25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baseline="-25000" dirty="0" smtClean="0">
                <a:cs typeface="Times New Roman" pitchFamily="18" charset="0"/>
              </a:rPr>
              <a:t>C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m</a:t>
            </a:r>
            <a:r>
              <a:rPr lang="en-US" sz="2400" baseline="-25000" dirty="0" err="1" smtClean="0"/>
              <a:t>kir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</a:t>
            </a:r>
            <a:r>
              <a:rPr lang="el-GR" sz="2400" dirty="0" smtClean="0"/>
              <a:t>Δ</a:t>
            </a:r>
            <a:r>
              <a:rPr lang="en-US" sz="2400" dirty="0" smtClean="0"/>
              <a:t> T +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dirty="0" err="1" smtClean="0">
                <a:cs typeface="Times New Roman" pitchFamily="18" charset="0"/>
              </a:rPr>
              <a:t>v</a:t>
            </a:r>
            <a:r>
              <a:rPr lang="en-US" sz="2400" baseline="-25000" dirty="0" err="1" smtClean="0">
                <a:cs typeface="Times New Roman" pitchFamily="18" charset="0"/>
              </a:rPr>
              <a:t>Air</a:t>
            </a:r>
            <a:r>
              <a:rPr lang="en-US" sz="2400" dirty="0" smtClean="0"/>
              <a:t>  +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baseline="-25000" dirty="0" smtClean="0">
                <a:cs typeface="Times New Roman" pitchFamily="18" charset="0"/>
              </a:rPr>
              <a:t>C</a:t>
            </a:r>
            <a:r>
              <a:rPr lang="en-US" sz="2400" dirty="0" smtClean="0"/>
              <a:t>  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(1 kg)(4190 J)/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kgK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)(100-20)K +(0,25 kg)(2,256.10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J/kg)  + (-4,6.10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7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J/kg) m </a:t>
            </a:r>
            <a:r>
              <a:rPr lang="en-US" sz="2400" baseline="-25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(0,3)= 0</a:t>
            </a:r>
          </a:p>
          <a:p>
            <a:r>
              <a:rPr lang="en-US" sz="2400" dirty="0" smtClean="0"/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335200 J  +  564000 J – 13800000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0,065159</a:t>
            </a:r>
            <a:r>
              <a:rPr lang="en-US" sz="2400" dirty="0" smtClean="0"/>
              <a:t> kg</a:t>
            </a:r>
            <a:endParaRPr lang="en-US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857232"/>
          </a:xfrm>
        </p:spPr>
        <p:txBody>
          <a:bodyPr anchor="t"/>
          <a:lstStyle/>
          <a:p>
            <a:r>
              <a:rPr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sz="2800" baseline="-25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0,065159</a:t>
            </a:r>
            <a:r>
              <a:rPr sz="2800" smtClean="0">
                <a:solidFill>
                  <a:schemeClr val="tx1"/>
                </a:solidFill>
              </a:rPr>
              <a:t> kg </a:t>
            </a:r>
            <a:r>
              <a:rPr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428604"/>
            <a:ext cx="7772400" cy="1928384"/>
          </a:xfrm>
        </p:spPr>
        <p:txBody>
          <a:bodyPr/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0,065159</a:t>
            </a:r>
            <a:r>
              <a:rPr lang="en-US" sz="2400" dirty="0" smtClean="0"/>
              <a:t> kg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65 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"/>
            <a:ext cx="7772400" cy="642918"/>
          </a:xfrm>
        </p:spPr>
        <p:txBody>
          <a:bodyPr>
            <a:normAutofit/>
          </a:bodyPr>
          <a:lstStyle/>
          <a:p>
            <a:pPr algn="l"/>
            <a:r>
              <a:rPr lang="en-US" sz="4000" dirty="0" err="1" smtClean="0"/>
              <a:t>kapasitas</a:t>
            </a:r>
            <a:r>
              <a:rPr lang="en-US" sz="4000" dirty="0" smtClean="0"/>
              <a:t> </a:t>
            </a:r>
            <a:r>
              <a:rPr lang="en-US" sz="4000" dirty="0" err="1" smtClean="0"/>
              <a:t>panas</a:t>
            </a:r>
            <a:r>
              <a:rPr lang="en-US" sz="4000" dirty="0" smtClean="0"/>
              <a:t> </a:t>
            </a:r>
            <a:r>
              <a:rPr lang="en-US" sz="4000" dirty="0" err="1" smtClean="0"/>
              <a:t>bahan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642918"/>
            <a:ext cx="8786842" cy="6215082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Q = </a:t>
            </a:r>
            <a:r>
              <a:rPr lang="en-US" sz="2800" dirty="0" err="1" smtClean="0"/>
              <a:t>kapasitas</a:t>
            </a:r>
            <a:r>
              <a:rPr lang="en-US" sz="2800" dirty="0" smtClean="0"/>
              <a:t> </a:t>
            </a:r>
            <a:r>
              <a:rPr lang="en-US" sz="2800" dirty="0" err="1" smtClean="0"/>
              <a:t>panas</a:t>
            </a:r>
            <a:endParaRPr lang="en-US" sz="2800" dirty="0" smtClean="0"/>
          </a:p>
          <a:p>
            <a:pPr algn="l"/>
            <a:r>
              <a:rPr lang="en-US" sz="2800" dirty="0" smtClean="0"/>
              <a:t>Q = m c </a:t>
            </a:r>
            <a:r>
              <a:rPr lang="el-GR" sz="2800" dirty="0" smtClean="0"/>
              <a:t>Δ</a:t>
            </a:r>
            <a:r>
              <a:rPr lang="en-US" sz="2800" dirty="0" smtClean="0"/>
              <a:t> T   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defrensial</a:t>
            </a:r>
            <a:r>
              <a:rPr lang="en-US" sz="2800" dirty="0" smtClean="0"/>
              <a:t>   </a:t>
            </a:r>
            <a:r>
              <a:rPr lang="en-US" sz="2800" dirty="0" err="1" smtClean="0"/>
              <a:t>dQ</a:t>
            </a:r>
            <a:r>
              <a:rPr lang="en-US" sz="2800" dirty="0" smtClean="0"/>
              <a:t> = m c </a:t>
            </a:r>
            <a:r>
              <a:rPr lang="en-US" sz="2800" dirty="0" err="1" smtClean="0"/>
              <a:t>dT</a:t>
            </a:r>
            <a:r>
              <a:rPr lang="en-US" sz="2800" dirty="0" smtClean="0"/>
              <a:t> </a:t>
            </a:r>
          </a:p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menaikkan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1 kg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panas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4190 J,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panas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910 J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sz="2800" dirty="0" smtClean="0"/>
              <a:t>	 </a:t>
            </a:r>
          </a:p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terkena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flu,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normal,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tsb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80 kg,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panas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menaikkan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tsb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928934"/>
            <a:ext cx="1357322" cy="708168"/>
          </a:xfrm>
          <a:prstGeom prst="roundRect">
            <a:avLst>
              <a:gd name="adj" fmla="val 8594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57158" y="7141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500042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 smtClean="0"/>
              <a:t>Penyelesaian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642918"/>
            <a:ext cx="8786842" cy="5857916"/>
          </a:xfrm>
        </p:spPr>
        <p:txBody>
          <a:bodyPr/>
          <a:lstStyle/>
          <a:p>
            <a:pPr algn="l"/>
            <a:r>
              <a:rPr lang="en-US" dirty="0" smtClean="0"/>
              <a:t>	</a:t>
            </a:r>
            <a:r>
              <a:rPr lang="en-US" sz="2800" dirty="0" smtClean="0"/>
              <a:t>Q = m c </a:t>
            </a:r>
            <a:r>
              <a:rPr lang="el-GR" sz="2800" dirty="0" smtClean="0"/>
              <a:t>Δ</a:t>
            </a:r>
            <a:r>
              <a:rPr lang="en-US" sz="2800" dirty="0" smtClean="0"/>
              <a:t> T</a:t>
            </a:r>
          </a:p>
          <a:p>
            <a:pPr algn="l"/>
            <a:r>
              <a:rPr lang="en-US" sz="2800" dirty="0" smtClean="0"/>
              <a:t>	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80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(4190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kg 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(2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/>
            <a:r>
              <a:rPr lang="en-US" sz="2800" dirty="0" smtClean="0"/>
              <a:t>	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6,7 10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J</a:t>
            </a:r>
          </a:p>
          <a:p>
            <a:pPr algn="l"/>
            <a:r>
              <a:rPr lang="en-US" sz="2800" b="1" dirty="0" err="1" smtClean="0"/>
              <a:t>Kapasitas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Panas</a:t>
            </a:r>
            <a:r>
              <a:rPr lang="en-US" sz="2800" b="1" dirty="0" smtClean="0"/>
              <a:t> Molar</a:t>
            </a:r>
          </a:p>
          <a:p>
            <a:pPr algn="l"/>
            <a:r>
              <a:rPr lang="en-US" sz="2800" dirty="0" smtClean="0"/>
              <a:t>	m = n M  			, n = mol , M = BM</a:t>
            </a:r>
          </a:p>
          <a:p>
            <a:pPr algn="l"/>
            <a:r>
              <a:rPr lang="en-US" sz="2800" dirty="0" smtClean="0"/>
              <a:t> 	Q = m c </a:t>
            </a:r>
            <a:r>
              <a:rPr lang="el-GR" sz="2800" dirty="0" smtClean="0"/>
              <a:t>Δ</a:t>
            </a:r>
            <a:r>
              <a:rPr lang="en-US" sz="2800" dirty="0" smtClean="0"/>
              <a:t> T  , m </a:t>
            </a:r>
            <a:r>
              <a:rPr lang="en-US" sz="2800" dirty="0" err="1" smtClean="0"/>
              <a:t>diganti</a:t>
            </a:r>
            <a:r>
              <a:rPr lang="en-US" sz="2800" dirty="0" smtClean="0"/>
              <a:t> n M</a:t>
            </a:r>
          </a:p>
          <a:p>
            <a:pPr algn="l"/>
            <a:r>
              <a:rPr lang="en-US" sz="2800" dirty="0" smtClean="0"/>
              <a:t>	Q = n M c </a:t>
            </a:r>
            <a:r>
              <a:rPr lang="el-GR" sz="2800" dirty="0" smtClean="0"/>
              <a:t>Δ</a:t>
            </a:r>
            <a:r>
              <a:rPr lang="en-US" sz="2800" dirty="0" smtClean="0"/>
              <a:t> T</a:t>
            </a:r>
          </a:p>
          <a:p>
            <a:pPr algn="l"/>
            <a:r>
              <a:rPr lang="en-US" sz="2800" dirty="0" smtClean="0"/>
              <a:t>	M c = C  = </a:t>
            </a:r>
            <a:r>
              <a:rPr lang="en-US" sz="2800" dirty="0" err="1" smtClean="0"/>
              <a:t>kapasitas</a:t>
            </a:r>
            <a:r>
              <a:rPr lang="en-US" sz="2800" dirty="0" smtClean="0"/>
              <a:t> </a:t>
            </a:r>
            <a:r>
              <a:rPr lang="en-US" sz="2800" dirty="0" err="1" smtClean="0"/>
              <a:t>panas</a:t>
            </a:r>
            <a:r>
              <a:rPr lang="en-US" sz="2800" dirty="0" smtClean="0"/>
              <a:t>  molar</a:t>
            </a:r>
          </a:p>
          <a:p>
            <a:pPr algn="l"/>
            <a:r>
              <a:rPr lang="en-US" sz="2800" dirty="0" smtClean="0"/>
              <a:t>	</a:t>
            </a:r>
          </a:p>
          <a:p>
            <a:pPr algn="l"/>
            <a:endParaRPr 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5143512"/>
            <a:ext cx="1694668" cy="910568"/>
          </a:xfrm>
          <a:prstGeom prst="roundRect">
            <a:avLst>
              <a:gd name="adj" fmla="val 8594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1"/>
            <a:ext cx="7772400" cy="5000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/>
              <a:t>Contoh</a:t>
            </a:r>
            <a:r>
              <a:rPr lang="en-US" sz="4000" dirty="0" smtClean="0"/>
              <a:t> </a:t>
            </a:r>
            <a:r>
              <a:rPr lang="en-US" sz="4000" dirty="0" err="1" smtClean="0"/>
              <a:t>kapasitas</a:t>
            </a:r>
            <a:r>
              <a:rPr lang="en-US" sz="4000" dirty="0" smtClean="0"/>
              <a:t> </a:t>
            </a:r>
            <a:r>
              <a:rPr lang="en-US" sz="4000" dirty="0" err="1" smtClean="0"/>
              <a:t>panas</a:t>
            </a:r>
            <a:r>
              <a:rPr lang="en-US" sz="4000" dirty="0" smtClean="0"/>
              <a:t> </a:t>
            </a:r>
            <a:r>
              <a:rPr lang="en-US" sz="4000" dirty="0" err="1" smtClean="0"/>
              <a:t>bahan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4429132"/>
            <a:ext cx="8858280" cy="2000264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Air : C = M c</a:t>
            </a:r>
          </a:p>
          <a:p>
            <a:pPr algn="l"/>
            <a:r>
              <a:rPr lang="en-US" dirty="0" smtClean="0"/>
              <a:t>	  =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0,018 </a:t>
            </a:r>
            <a:r>
              <a:rPr lang="en-US" dirty="0" smtClean="0"/>
              <a:t>kg/</a:t>
            </a:r>
            <a:r>
              <a:rPr lang="en-US" dirty="0" err="1" smtClean="0"/>
              <a:t>gmol</a:t>
            </a:r>
            <a:r>
              <a:rPr lang="en-US" dirty="0" smtClean="0"/>
              <a:t>) </a:t>
            </a: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4190 </a:t>
            </a:r>
            <a:r>
              <a:rPr lang="en-US" dirty="0" smtClean="0">
                <a:ea typeface="Times New Roman"/>
                <a:cs typeface="Times New Roman"/>
              </a:rPr>
              <a:t>J/kg K </a:t>
            </a:r>
          </a:p>
          <a:p>
            <a:pPr algn="l"/>
            <a:r>
              <a:rPr lang="en-US" dirty="0" smtClean="0">
                <a:ea typeface="Times New Roman"/>
                <a:cs typeface="Times New Roman"/>
              </a:rPr>
              <a:t>	  </a:t>
            </a: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= 75,5 J/</a:t>
            </a:r>
            <a:r>
              <a:rPr lang="en-US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gmol</a:t>
            </a:r>
            <a:r>
              <a:rPr lang="en-US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K  </a:t>
            </a:r>
            <a:endParaRPr lang="en-US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l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81457" y="785792"/>
          <a:ext cx="5062245" cy="3414352"/>
        </p:xfrm>
        <a:graphic>
          <a:graphicData uri="http://schemas.openxmlformats.org/drawingml/2006/table">
            <a:tbl>
              <a:tblPr/>
              <a:tblGrid>
                <a:gridCol w="925454"/>
                <a:gridCol w="1400075"/>
                <a:gridCol w="1291331"/>
                <a:gridCol w="1445385"/>
              </a:tblGrid>
              <a:tr h="853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Bahan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Kap</a:t>
                      </a: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Panas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spesifik</a:t>
                      </a: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 (c)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B M </a:t>
                      </a:r>
                      <a:endParaRPr lang="en-US" sz="20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M)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Kap Panas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molar (C)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J/kg 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g/</a:t>
                      </a: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gmol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J/</a:t>
                      </a:r>
                      <a:r>
                        <a:rPr lang="en-US" sz="2000" b="1" dirty="0" err="1">
                          <a:latin typeface="Calibri"/>
                          <a:ea typeface="Times New Roman"/>
                          <a:cs typeface="Times New Roman"/>
                        </a:rPr>
                        <a:t>gmol</a:t>
                      </a: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 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Al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910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24,6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Cu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390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63,5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24,8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Fe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470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55,9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26,3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Pb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130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207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26,9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  <a:r>
                        <a:rPr lang="en-US" sz="2000" b="1" baseline="-250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000" b="1">
                          <a:latin typeface="Calibri"/>
                          <a:ea typeface="Times New Roman"/>
                          <a:cs typeface="Times New Roman"/>
                        </a:rPr>
                        <a:t>O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4190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75,4</a:t>
                      </a:r>
                      <a:endParaRPr lang="en-US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571480"/>
          </a:xfrm>
        </p:spPr>
        <p:txBody>
          <a:bodyPr/>
          <a:lstStyle/>
          <a:p>
            <a:r>
              <a:rPr sz="4000" smtClean="0"/>
              <a:t>Panas Perubahan Fase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571480"/>
            <a:ext cx="8613648" cy="628652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Pansas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fase</a:t>
            </a:r>
            <a:r>
              <a:rPr lang="en-US" sz="2800" dirty="0" smtClean="0"/>
              <a:t> </a:t>
            </a:r>
            <a:r>
              <a:rPr lang="en-US" sz="2800" dirty="0" err="1" smtClean="0"/>
              <a:t>disertai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: </a:t>
            </a:r>
            <a:r>
              <a:rPr lang="en-US" sz="2800" dirty="0" err="1" smtClean="0"/>
              <a:t>emisi</a:t>
            </a:r>
            <a:r>
              <a:rPr lang="en-US" sz="2800" dirty="0" smtClean="0"/>
              <a:t>, </a:t>
            </a:r>
            <a:r>
              <a:rPr lang="en-US" sz="2800" dirty="0" err="1" smtClean="0"/>
              <a:t>volum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densitas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Panas</a:t>
            </a:r>
            <a:r>
              <a:rPr lang="en-US" sz="2800" dirty="0" smtClean="0"/>
              <a:t> </a:t>
            </a:r>
            <a:r>
              <a:rPr lang="en-US" sz="2800" dirty="0" err="1" smtClean="0"/>
              <a:t>Peleburan</a:t>
            </a:r>
            <a:endParaRPr lang="en-US" sz="2800" dirty="0" smtClean="0"/>
          </a:p>
          <a:p>
            <a:r>
              <a:rPr lang="en-US" sz="2800" dirty="0" smtClean="0"/>
              <a:t>Es </a:t>
            </a:r>
            <a:r>
              <a:rPr lang="en-US" sz="2800" dirty="0" err="1" smtClean="0"/>
              <a:t>padat</a:t>
            </a:r>
            <a:r>
              <a:rPr lang="en-US" sz="2800" dirty="0" smtClean="0"/>
              <a:t>   		      </a:t>
            </a:r>
            <a:r>
              <a:rPr lang="en-US" sz="2800" dirty="0" err="1" smtClean="0"/>
              <a:t>mencair</a:t>
            </a:r>
            <a:r>
              <a:rPr lang="en-US" sz="2800" dirty="0" smtClean="0"/>
              <a:t>  </a:t>
            </a:r>
            <a:r>
              <a:rPr lang="en-US" sz="2800" dirty="0" err="1" smtClean="0"/>
              <a:t>disebut</a:t>
            </a:r>
            <a:r>
              <a:rPr lang="en-US" sz="2800" dirty="0" smtClean="0"/>
              <a:t>   </a:t>
            </a:r>
            <a:r>
              <a:rPr lang="en-US" sz="2800" dirty="0" err="1" smtClean="0"/>
              <a:t>melebur</a:t>
            </a:r>
            <a:endParaRPr lang="en-US" sz="2800" dirty="0" smtClean="0"/>
          </a:p>
          <a:p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melebur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panas</a:t>
            </a:r>
            <a:r>
              <a:rPr lang="en-US" sz="2800" dirty="0" smtClean="0"/>
              <a:t> </a:t>
            </a:r>
            <a:r>
              <a:rPr lang="en-US" sz="2800" dirty="0" err="1" smtClean="0"/>
              <a:t>peleburan</a:t>
            </a:r>
            <a:r>
              <a:rPr lang="en-US" sz="2800" dirty="0" smtClean="0"/>
              <a:t>,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,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kalor</a:t>
            </a:r>
            <a:r>
              <a:rPr lang="en-US" sz="2800" dirty="0" smtClean="0"/>
              <a:t>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 </a:t>
            </a:r>
            <a:r>
              <a:rPr lang="en-US" sz="2800" dirty="0" err="1" smtClean="0"/>
              <a:t>fase</a:t>
            </a:r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err="1" smtClean="0"/>
              <a:t>padat</a:t>
            </a:r>
            <a:r>
              <a:rPr lang="en-US" sz="2800" dirty="0" smtClean="0"/>
              <a:t>                    </a:t>
            </a:r>
            <a:r>
              <a:rPr lang="en-US" sz="2800" dirty="0" err="1" smtClean="0"/>
              <a:t>cair</a:t>
            </a:r>
            <a:endParaRPr lang="en-US" sz="2800" dirty="0" smtClean="0"/>
          </a:p>
          <a:p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merubah</a:t>
            </a:r>
            <a:r>
              <a:rPr lang="en-US" sz="2800" dirty="0" smtClean="0"/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kg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smtClean="0"/>
              <a:t> 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air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/>
              <a:t> kg 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 smtClean="0">
                <a:cs typeface="Times New Roman" pitchFamily="18" charset="0"/>
              </a:rPr>
              <a:t>diperlukan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sebesar</a:t>
            </a:r>
            <a:r>
              <a:rPr lang="en-US" sz="2800" dirty="0" smtClean="0"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3,34 10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cs typeface="Times New Roman" pitchFamily="18" charset="0"/>
              </a:rPr>
              <a:t>J , 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itu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disebut</a:t>
            </a:r>
            <a:r>
              <a:rPr lang="en-US" sz="2800" dirty="0" smtClean="0">
                <a:cs typeface="Times New Roman" pitchFamily="18" charset="0"/>
              </a:rPr>
              <a:t> pans </a:t>
            </a:r>
            <a:r>
              <a:rPr lang="en-US" sz="2800" dirty="0" err="1" smtClean="0">
                <a:cs typeface="Times New Roman" pitchFamily="18" charset="0"/>
              </a:rPr>
              <a:t>laten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peleburan</a:t>
            </a:r>
            <a:r>
              <a:rPr lang="en-US" sz="2800" dirty="0" smtClean="0">
                <a:cs typeface="Times New Roman" pitchFamily="18" charset="0"/>
              </a:rPr>
              <a:t> (L </a:t>
            </a:r>
            <a:r>
              <a:rPr lang="en-US" sz="2800" baseline="-25000" dirty="0" smtClean="0">
                <a:cs typeface="Times New Roman" pitchFamily="18" charset="0"/>
              </a:rPr>
              <a:t>f</a:t>
            </a:r>
            <a:r>
              <a:rPr lang="en-US" sz="2800" dirty="0" smtClean="0">
                <a:cs typeface="Times New Roman" pitchFamily="18" charset="0"/>
              </a:rPr>
              <a:t> ) = </a:t>
            </a:r>
            <a:r>
              <a:rPr lang="en-US" sz="2800" dirty="0" err="1" smtClean="0">
                <a:cs typeface="Times New Roman" pitchFamily="18" charset="0"/>
              </a:rPr>
              <a:t>harga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laten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pembekuan</a:t>
            </a:r>
            <a:endParaRPr lang="en-US" sz="2800" dirty="0" smtClean="0">
              <a:cs typeface="Times New Roman" pitchFamily="18" charset="0"/>
            </a:endParaRPr>
          </a:p>
          <a:p>
            <a:r>
              <a:rPr lang="en-US" sz="2800" dirty="0" smtClean="0">
                <a:cs typeface="Times New Roman" pitchFamily="18" charset="0"/>
              </a:rPr>
              <a:t>	Q = m L </a:t>
            </a:r>
            <a:r>
              <a:rPr lang="en-US" sz="2800" baseline="-25000" dirty="0" smtClean="0">
                <a:cs typeface="Times New Roman" pitchFamily="18" charset="0"/>
              </a:rPr>
              <a:t>f</a:t>
            </a:r>
            <a:r>
              <a:rPr lang="en-US" sz="2800" dirty="0" smtClean="0">
                <a:cs typeface="Times New Roman" pitchFamily="18" charset="0"/>
              </a:rPr>
              <a:t> </a:t>
            </a: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14546" y="2355842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71736" y="4070354"/>
            <a:ext cx="121444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-24"/>
            <a:ext cx="7772400" cy="571504"/>
          </a:xfrm>
        </p:spPr>
        <p:txBody>
          <a:bodyPr/>
          <a:lstStyle/>
          <a:p>
            <a:r>
              <a:rPr sz="4000" smtClean="0"/>
              <a:t>Panas Penguapan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714356"/>
            <a:ext cx="8613648" cy="6143644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/>
              <a:t>Panas</a:t>
            </a:r>
            <a:r>
              <a:rPr lang="en-US" sz="2800" dirty="0" smtClean="0"/>
              <a:t>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merubah</a:t>
            </a:r>
            <a:r>
              <a:rPr lang="en-US" sz="2800" dirty="0" smtClean="0"/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 kg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800" dirty="0" smtClean="0"/>
              <a:t> 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uap</a:t>
            </a:r>
            <a:r>
              <a:rPr lang="en-US" sz="2800" dirty="0" smtClean="0"/>
              <a:t> air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/>
              <a:t> kg  </a:t>
            </a:r>
            <a:r>
              <a:rPr lang="en-US" sz="2800" dirty="0" err="1" smtClean="0"/>
              <a:t>pada</a:t>
            </a:r>
            <a:r>
              <a:rPr lang="en-US" sz="2800" dirty="0" smtClean="0"/>
              <a:t> 10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 smtClean="0">
                <a:cs typeface="Times New Roman" pitchFamily="18" charset="0"/>
              </a:rPr>
              <a:t>diperlukan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sebesar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2,256 10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J, 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itu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disebut</a:t>
            </a:r>
            <a:r>
              <a:rPr lang="en-US" sz="2800" dirty="0" smtClean="0">
                <a:cs typeface="Times New Roman" pitchFamily="18" charset="0"/>
              </a:rPr>
              <a:t> pans </a:t>
            </a:r>
            <a:r>
              <a:rPr lang="en-US" sz="2800" dirty="0" err="1" smtClean="0">
                <a:cs typeface="Times New Roman" pitchFamily="18" charset="0"/>
              </a:rPr>
              <a:t>laten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penguapan</a:t>
            </a:r>
            <a:r>
              <a:rPr lang="en-US" sz="2800" dirty="0" smtClean="0">
                <a:cs typeface="Times New Roman" pitchFamily="18" charset="0"/>
              </a:rPr>
              <a:t> (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baseline="-25000" dirty="0" smtClean="0">
                <a:cs typeface="Times New Roman" pitchFamily="18" charset="0"/>
              </a:rPr>
              <a:t>f</a:t>
            </a:r>
            <a:r>
              <a:rPr lang="en-US" sz="2400" dirty="0" smtClean="0">
                <a:cs typeface="Times New Roman" pitchFamily="18" charset="0"/>
              </a:rPr>
              <a:t> ) </a:t>
            </a:r>
            <a:r>
              <a:rPr lang="en-US" sz="2800" dirty="0" smtClean="0">
                <a:cs typeface="Times New Roman" pitchFamily="18" charset="0"/>
              </a:rPr>
              <a:t>= </a:t>
            </a:r>
            <a:r>
              <a:rPr lang="en-US" sz="2800" dirty="0" err="1" smtClean="0">
                <a:cs typeface="Times New Roman" pitchFamily="18" charset="0"/>
              </a:rPr>
              <a:t>harga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laten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pengembunan</a:t>
            </a:r>
            <a:endParaRPr lang="en-US" sz="2800" dirty="0" smtClean="0">
              <a:cs typeface="Times New Roman" pitchFamily="18" charset="0"/>
            </a:endParaRPr>
          </a:p>
          <a:p>
            <a:endParaRPr lang="en-US" sz="2800" dirty="0" smtClean="0"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chemeClr val="accent4"/>
                </a:solidFill>
                <a:cs typeface="Times New Roman" pitchFamily="18" charset="0"/>
              </a:rPr>
              <a:t>Panas</a:t>
            </a:r>
            <a:r>
              <a:rPr lang="en-US" sz="2800" dirty="0" smtClean="0">
                <a:solidFill>
                  <a:schemeClr val="accent4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4"/>
                </a:solidFill>
                <a:cs typeface="Times New Roman" pitchFamily="18" charset="0"/>
              </a:rPr>
              <a:t>Sensibel</a:t>
            </a:r>
            <a:endParaRPr lang="en-US" sz="2800" dirty="0" smtClean="0">
              <a:solidFill>
                <a:schemeClr val="accent4"/>
              </a:solidFill>
              <a:cs typeface="Times New Roman" pitchFamily="18" charset="0"/>
            </a:endParaRPr>
          </a:p>
          <a:p>
            <a:r>
              <a:rPr lang="en-US" sz="2800" dirty="0" smtClean="0">
                <a:cs typeface="Times New Roman" pitchFamily="18" charset="0"/>
              </a:rPr>
              <a:t>(</a:t>
            </a:r>
            <a:r>
              <a:rPr lang="en-US" sz="2800" dirty="0" err="1" smtClean="0">
                <a:cs typeface="Times New Roman" pitchFamily="18" charset="0"/>
              </a:rPr>
              <a:t>Panas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perubahan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suhu</a:t>
            </a:r>
            <a:r>
              <a:rPr lang="en-US" sz="2800" dirty="0" smtClean="0">
                <a:cs typeface="Times New Roman" pitchFamily="18" charset="0"/>
              </a:rPr>
              <a:t>)</a:t>
            </a:r>
          </a:p>
          <a:p>
            <a:endParaRPr lang="en-US" sz="2800" dirty="0" smtClean="0">
              <a:cs typeface="Times New Roman" pitchFamily="18" charset="0"/>
            </a:endParaRPr>
          </a:p>
          <a:p>
            <a:r>
              <a:rPr lang="en-US" sz="2800" dirty="0" err="1" smtClean="0">
                <a:cs typeface="Times New Roman" pitchFamily="18" charset="0"/>
              </a:rPr>
              <a:t>Contoh</a:t>
            </a:r>
            <a:endParaRPr lang="en-US" sz="2800" dirty="0" smtClean="0">
              <a:cs typeface="Times New Roman" pitchFamily="18" charset="0"/>
            </a:endParaRPr>
          </a:p>
          <a:p>
            <a:r>
              <a:rPr lang="en-US" sz="2800" dirty="0" smtClean="0">
                <a:cs typeface="Times New Roman" pitchFamily="18" charset="0"/>
              </a:rPr>
              <a:t>Air kopi </a:t>
            </a:r>
            <a:r>
              <a:rPr lang="en-US" sz="2800" dirty="0" err="1" smtClean="0">
                <a:cs typeface="Times New Roman" pitchFamily="18" charset="0"/>
              </a:rPr>
              <a:t>dengan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berat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0,3 </a:t>
            </a:r>
            <a:r>
              <a:rPr lang="en-US" sz="2800" dirty="0" smtClean="0">
                <a:cs typeface="Times New Roman" pitchFamily="18" charset="0"/>
              </a:rPr>
              <a:t>kg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C </a:t>
            </a:r>
            <a:r>
              <a:rPr lang="en-US" sz="2800" dirty="0" err="1" smtClean="0">
                <a:cs typeface="Times New Roman" pitchFamily="18" charset="0"/>
              </a:rPr>
              <a:t>dituangkan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ke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dalam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cangkir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aluminium</a:t>
            </a:r>
            <a:r>
              <a:rPr lang="en-US" sz="2800" dirty="0" smtClean="0">
                <a:cs typeface="Times New Roman" pitchFamily="18" charset="0"/>
              </a:rPr>
              <a:t> yang </a:t>
            </a:r>
            <a:r>
              <a:rPr lang="en-US" sz="2800" dirty="0" err="1" smtClean="0">
                <a:cs typeface="Times New Roman" pitchFamily="18" charset="0"/>
              </a:rPr>
              <a:t>suhunya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smtClean="0">
                <a:cs typeface="Times New Roman" pitchFamily="18" charset="0"/>
              </a:rPr>
              <a:t> C , </a:t>
            </a:r>
          </a:p>
          <a:p>
            <a:r>
              <a:rPr lang="en-US" sz="2800" dirty="0" err="1" smtClean="0">
                <a:cs typeface="Times New Roman" pitchFamily="18" charset="0"/>
              </a:rPr>
              <a:t>Berapa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suhu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akhir</a:t>
            </a:r>
            <a:r>
              <a:rPr lang="en-US" sz="2800" dirty="0" smtClean="0">
                <a:cs typeface="Times New Roman" pitchFamily="18" charset="0"/>
              </a:rPr>
              <a:t> (kopi </a:t>
            </a:r>
            <a:r>
              <a:rPr lang="en-US" sz="2800" dirty="0" err="1" smtClean="0">
                <a:cs typeface="Times New Roman" pitchFamily="18" charset="0"/>
              </a:rPr>
              <a:t>dan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cangkir</a:t>
            </a:r>
            <a:r>
              <a:rPr lang="en-US" sz="2800" dirty="0" smtClean="0">
                <a:cs typeface="Times New Roman" pitchFamily="18" charset="0"/>
              </a:rPr>
              <a:t>), </a:t>
            </a:r>
            <a:r>
              <a:rPr lang="en-US" sz="2800" dirty="0" err="1" smtClean="0">
                <a:cs typeface="Times New Roman" pitchFamily="18" charset="0"/>
              </a:rPr>
              <a:t>berat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err="1" smtClean="0">
                <a:cs typeface="Times New Roman" pitchFamily="18" charset="0"/>
              </a:rPr>
              <a:t>cangkir</a:t>
            </a:r>
            <a:r>
              <a:rPr lang="en-US" sz="2800" dirty="0" smtClean="0"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0,12</a:t>
            </a:r>
            <a:r>
              <a:rPr lang="en-US" sz="2800" dirty="0" smtClean="0">
                <a:cs typeface="Times New Roman" pitchFamily="18" charset="0"/>
              </a:rPr>
              <a:t> kg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642918"/>
          </a:xfrm>
        </p:spPr>
        <p:txBody>
          <a:bodyPr/>
          <a:lstStyle/>
          <a:p>
            <a:r>
              <a:rPr sz="4000" smtClean="0"/>
              <a:t>Penyelesaian</a:t>
            </a:r>
            <a:endParaRPr lang="en-US" sz="40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571480"/>
            <a:ext cx="8786842" cy="628652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Q</a:t>
            </a:r>
            <a:r>
              <a:rPr lang="en-US" sz="2400" baseline="-25000" dirty="0" err="1" smtClean="0"/>
              <a:t>kopi</a:t>
            </a:r>
            <a:r>
              <a:rPr lang="en-US" sz="2400" dirty="0" smtClean="0"/>
              <a:t>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kopi</a:t>
            </a:r>
            <a:r>
              <a:rPr lang="en-US" sz="2400" dirty="0" smtClean="0"/>
              <a:t> 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kopi</a:t>
            </a:r>
            <a:r>
              <a:rPr lang="en-US" sz="2400" dirty="0" smtClean="0"/>
              <a:t> </a:t>
            </a:r>
            <a:r>
              <a:rPr lang="el-GR" sz="2400" dirty="0" smtClean="0"/>
              <a:t>Δ</a:t>
            </a:r>
            <a:r>
              <a:rPr lang="en-US" sz="2400" dirty="0" smtClean="0"/>
              <a:t> T =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0,3 </a:t>
            </a:r>
            <a:r>
              <a:rPr lang="en-US" sz="2400" dirty="0" smtClean="0">
                <a:cs typeface="Times New Roman" pitchFamily="18" charset="0"/>
              </a:rPr>
              <a:t>kg) (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190 </a:t>
            </a:r>
            <a:r>
              <a:rPr lang="en-US" sz="2400" dirty="0" smtClean="0">
                <a:ea typeface="Times New Roman"/>
                <a:cs typeface="Times New Roman"/>
              </a:rPr>
              <a:t>J/kg K) (T-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70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K</a:t>
            </a:r>
          </a:p>
          <a:p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Q</a:t>
            </a:r>
            <a:r>
              <a:rPr lang="en-US" sz="2400" baseline="-25000" dirty="0" err="1" smtClean="0">
                <a:cs typeface="Times New Roman"/>
              </a:rPr>
              <a:t>Al</a:t>
            </a:r>
            <a:r>
              <a:rPr lang="en-US" sz="2400" dirty="0" smtClean="0">
                <a:cs typeface="Times New Roman"/>
              </a:rPr>
              <a:t>  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Al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Al</a:t>
            </a:r>
            <a:r>
              <a:rPr lang="en-US" sz="2400" dirty="0" smtClean="0"/>
              <a:t> </a:t>
            </a:r>
            <a:r>
              <a:rPr lang="el-GR" sz="2400" dirty="0" smtClean="0"/>
              <a:t>Δ</a:t>
            </a:r>
            <a:r>
              <a:rPr lang="en-US" sz="2400" dirty="0" smtClean="0"/>
              <a:t> T  =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0,12</a:t>
            </a:r>
            <a:r>
              <a:rPr lang="en-US" sz="2400" dirty="0" smtClean="0">
                <a:cs typeface="Times New Roman" pitchFamily="18" charset="0"/>
              </a:rPr>
              <a:t> kg) (</a:t>
            </a:r>
            <a:r>
              <a:rPr lang="en-US" sz="2400" b="1" dirty="0" smtClean="0">
                <a:latin typeface="Calibri"/>
                <a:ea typeface="Times New Roman"/>
                <a:cs typeface="Times New Roman"/>
              </a:rPr>
              <a:t>910 </a:t>
            </a:r>
            <a:r>
              <a:rPr lang="en-US" sz="2400" dirty="0" smtClean="0">
                <a:ea typeface="Times New Roman"/>
                <a:cs typeface="Times New Roman"/>
              </a:rPr>
              <a:t>J/kg K) (T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20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K</a:t>
            </a:r>
          </a:p>
          <a:p>
            <a:r>
              <a:rPr lang="en-US" sz="2400" dirty="0" err="1" smtClean="0">
                <a:cs typeface="Times New Roman"/>
              </a:rPr>
              <a:t>Q</a:t>
            </a:r>
            <a:r>
              <a:rPr lang="en-US" sz="2400" baseline="-25000" dirty="0" err="1" smtClean="0">
                <a:cs typeface="Times New Roman"/>
              </a:rPr>
              <a:t>Al</a:t>
            </a:r>
            <a:r>
              <a:rPr lang="en-US" sz="2400" dirty="0" smtClean="0">
                <a:cs typeface="Times New Roman"/>
              </a:rPr>
              <a:t>  +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kopi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0</a:t>
            </a:r>
            <a:endParaRPr lang="en-US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400" dirty="0" smtClean="0"/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0,12</a:t>
            </a:r>
            <a:r>
              <a:rPr lang="en-US" sz="2400" dirty="0" smtClean="0">
                <a:cs typeface="Times New Roman" pitchFamily="18" charset="0"/>
              </a:rPr>
              <a:t> kg)(</a:t>
            </a:r>
            <a:r>
              <a:rPr lang="en-US" sz="2400" b="1" dirty="0" smtClean="0">
                <a:latin typeface="Calibri"/>
                <a:ea typeface="Times New Roman"/>
                <a:cs typeface="Times New Roman"/>
              </a:rPr>
              <a:t>910 </a:t>
            </a:r>
            <a:r>
              <a:rPr lang="en-US" sz="2400" dirty="0" smtClean="0">
                <a:ea typeface="Times New Roman"/>
                <a:cs typeface="Times New Roman"/>
              </a:rPr>
              <a:t>J/</a:t>
            </a:r>
            <a:r>
              <a:rPr lang="en-US" sz="2400" dirty="0" err="1" smtClean="0">
                <a:ea typeface="Times New Roman"/>
                <a:cs typeface="Times New Roman"/>
              </a:rPr>
              <a:t>kgK</a:t>
            </a:r>
            <a:r>
              <a:rPr lang="en-US" sz="2400" dirty="0" smtClean="0">
                <a:ea typeface="Times New Roman"/>
                <a:cs typeface="Times New Roman"/>
              </a:rPr>
              <a:t>) (T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20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K + 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0,3 </a:t>
            </a:r>
            <a:r>
              <a:rPr lang="en-US" sz="2400" dirty="0" smtClean="0">
                <a:cs typeface="Times New Roman" pitchFamily="18" charset="0"/>
              </a:rPr>
              <a:t>kg)(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190 </a:t>
            </a:r>
            <a:r>
              <a:rPr lang="en-US" sz="2400" dirty="0" smtClean="0">
                <a:ea typeface="Times New Roman"/>
                <a:cs typeface="Times New Roman"/>
              </a:rPr>
              <a:t>J/</a:t>
            </a:r>
            <a:r>
              <a:rPr lang="en-US" sz="2400" dirty="0" err="1" smtClean="0">
                <a:ea typeface="Times New Roman"/>
                <a:cs typeface="Times New Roman"/>
              </a:rPr>
              <a:t>kgK</a:t>
            </a:r>
            <a:r>
              <a:rPr lang="en-US" sz="2400" dirty="0" smtClean="0">
                <a:ea typeface="Times New Roman"/>
                <a:cs typeface="Times New Roman"/>
              </a:rPr>
              <a:t>)(T-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70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K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= 0</a:t>
            </a:r>
          </a:p>
          <a:p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T = 66 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</a:t>
            </a:r>
          </a:p>
          <a:p>
            <a:endParaRPr lang="en-US" sz="2400" dirty="0" smtClean="0">
              <a:ea typeface="Times New Roman"/>
              <a:cs typeface="Times New Roman"/>
            </a:endParaRPr>
          </a:p>
          <a:p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Air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T = 95 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C 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sebanyak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1 kg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dicampur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air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T =30 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C 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sebanyak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2 kg.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air = 1 cal/g C</a:t>
            </a:r>
          </a:p>
          <a:p>
            <a:r>
              <a:rPr lang="en-US" sz="2400" dirty="0" err="1" smtClean="0">
                <a:cs typeface="Times New Roman"/>
              </a:rPr>
              <a:t>Jawab</a:t>
            </a:r>
            <a:endParaRPr lang="en-US" sz="2400" dirty="0" smtClean="0">
              <a:cs typeface="Times New Roman"/>
            </a:endParaRPr>
          </a:p>
          <a:p>
            <a:r>
              <a:rPr lang="en-US" sz="2400" dirty="0" err="1" smtClean="0">
                <a:cs typeface="Times New Roman"/>
              </a:rPr>
              <a:t>Misal</a:t>
            </a:r>
            <a:r>
              <a:rPr lang="en-US" sz="2400" dirty="0" smtClean="0">
                <a:cs typeface="Times New Roman"/>
              </a:rPr>
              <a:t>  </a:t>
            </a:r>
            <a:r>
              <a:rPr lang="en-US" sz="2400" dirty="0" err="1" smtClean="0">
                <a:cs typeface="Times New Roman"/>
              </a:rPr>
              <a:t>akhir</a:t>
            </a:r>
            <a:r>
              <a:rPr lang="en-US" sz="2400" dirty="0" smtClean="0">
                <a:cs typeface="Times New Roman"/>
              </a:rPr>
              <a:t>  </a:t>
            </a:r>
            <a:r>
              <a:rPr lang="en-US" sz="2400" dirty="0" err="1" smtClean="0">
                <a:cs typeface="Times New Roman"/>
              </a:rPr>
              <a:t>adalah</a:t>
            </a:r>
            <a:r>
              <a:rPr lang="en-US" sz="2400" dirty="0" smtClean="0">
                <a:cs typeface="Times New Roman"/>
              </a:rPr>
              <a:t> T</a:t>
            </a:r>
            <a:r>
              <a:rPr lang="en-US" sz="2400" baseline="-25000" dirty="0" smtClean="0">
                <a:cs typeface="Times New Roman"/>
              </a:rPr>
              <a:t>3</a:t>
            </a:r>
            <a:r>
              <a:rPr lang="en-US" sz="2400" dirty="0" smtClean="0">
                <a:cs typeface="Times New Roman"/>
              </a:rPr>
              <a:t> </a:t>
            </a:r>
          </a:p>
          <a:p>
            <a:r>
              <a:rPr lang="en-US" sz="2400" dirty="0" smtClean="0"/>
              <a:t>m c </a:t>
            </a:r>
            <a:r>
              <a:rPr lang="el-GR" sz="2400" dirty="0" smtClean="0"/>
              <a:t>Δ</a:t>
            </a:r>
            <a:r>
              <a:rPr lang="en-US" sz="2400" dirty="0" smtClean="0"/>
              <a:t>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m c </a:t>
            </a:r>
            <a:r>
              <a:rPr lang="el-GR" sz="2400" dirty="0" smtClean="0"/>
              <a:t>Δ</a:t>
            </a:r>
            <a:r>
              <a:rPr lang="en-US" sz="2400" dirty="0" smtClean="0"/>
              <a:t>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en-US" sz="2400" dirty="0" smtClean="0">
                <a:cs typeface="Times New Roman"/>
              </a:rPr>
              <a:t>g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smtClean="0">
                <a:cs typeface="Times New Roman"/>
              </a:rPr>
              <a:t>cal/g C) (T</a:t>
            </a:r>
            <a:r>
              <a:rPr lang="en-US" sz="2400" baseline="-25000" dirty="0" smtClean="0">
                <a:cs typeface="Times New Roman"/>
              </a:rPr>
              <a:t>3</a:t>
            </a:r>
            <a:r>
              <a:rPr lang="en-US" sz="2400" dirty="0" smtClean="0">
                <a:cs typeface="Times New Roman"/>
              </a:rPr>
              <a:t> 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95</a:t>
            </a:r>
            <a:r>
              <a:rPr lang="en-US" sz="2400" dirty="0" smtClean="0"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C +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2400" dirty="0" smtClean="0">
                <a:cs typeface="Times New Roman"/>
              </a:rPr>
              <a:t>g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smtClean="0">
                <a:cs typeface="Times New Roman"/>
              </a:rPr>
              <a:t>cal/g C) (T</a:t>
            </a:r>
            <a:r>
              <a:rPr lang="en-US" sz="2400" baseline="-25000" dirty="0" smtClean="0">
                <a:cs typeface="Times New Roman"/>
              </a:rPr>
              <a:t>3</a:t>
            </a:r>
            <a:r>
              <a:rPr lang="en-US" sz="2400" dirty="0" smtClean="0">
                <a:cs typeface="Times New Roman"/>
              </a:rPr>
              <a:t> 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en-US" sz="2400" dirty="0" smtClean="0"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C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=0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/>
              </a:rPr>
              <a:t>T</a:t>
            </a:r>
            <a:r>
              <a:rPr lang="en-US" sz="2400" baseline="-25000" dirty="0" smtClean="0">
                <a:cs typeface="Times New Roman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51,67 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7772400" cy="642918"/>
          </a:xfrm>
        </p:spPr>
        <p:txBody>
          <a:bodyPr anchor="t"/>
          <a:lstStyle/>
          <a:p>
            <a:r>
              <a:rPr sz="3200" smtClean="0"/>
              <a:t>Panas peleburan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20" y="428604"/>
            <a:ext cx="8858280" cy="6429396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sebanyak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0,5 kg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C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celupkan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ke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suhu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90 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 </a:t>
            </a:r>
            <a:r>
              <a:rPr lang="en-US" sz="2400" dirty="0" err="1" smtClean="0">
                <a:ea typeface="Times New Roman"/>
                <a:cs typeface="Times New Roman" pitchFamily="18" charset="0"/>
              </a:rPr>
              <a:t>sebanyak</a:t>
            </a:r>
            <a:r>
              <a:rPr lang="en-US" sz="2400" dirty="0" smtClean="0">
                <a:ea typeface="Times New Roman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2 </a:t>
            </a:r>
            <a:r>
              <a:rPr lang="en-US" sz="2400" dirty="0" smtClean="0">
                <a:ea typeface="Times New Roman"/>
                <a:cs typeface="Times New Roman"/>
              </a:rPr>
              <a:t>kg.</a:t>
            </a:r>
          </a:p>
          <a:p>
            <a:r>
              <a:rPr lang="en-US" sz="2400" dirty="0" err="1" smtClean="0">
                <a:cs typeface="Times New Roman"/>
              </a:rPr>
              <a:t>Berapa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suhu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akhir</a:t>
            </a:r>
            <a:r>
              <a:rPr lang="en-US" sz="2400" dirty="0" smtClean="0">
                <a:cs typeface="Times New Roman"/>
              </a:rPr>
              <a:t>, </a:t>
            </a:r>
            <a:r>
              <a:rPr lang="en-US" sz="2400" dirty="0" err="1" smtClean="0">
                <a:cs typeface="Times New Roman"/>
              </a:rPr>
              <a:t>jika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panas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peleburan</a:t>
            </a:r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es</a:t>
            </a:r>
            <a:r>
              <a:rPr lang="en-US" sz="2400" dirty="0" smtClean="0">
                <a:cs typeface="Times New Roman"/>
              </a:rPr>
              <a:t> = 79,729 cal/g </a:t>
            </a:r>
          </a:p>
          <a:p>
            <a:r>
              <a:rPr lang="en-US" sz="2400" dirty="0" smtClean="0">
                <a:cs typeface="Times New Roman"/>
              </a:rPr>
              <a:t>	</a:t>
            </a:r>
            <a:r>
              <a:rPr lang="en-US" sz="2400" dirty="0" smtClean="0"/>
              <a:t> m c </a:t>
            </a:r>
            <a:r>
              <a:rPr lang="el-GR" sz="2400" dirty="0" smtClean="0"/>
              <a:t>Δ</a:t>
            </a:r>
            <a:r>
              <a:rPr lang="en-US" sz="2400" dirty="0" smtClean="0"/>
              <a:t> T + m 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baseline="-25000" dirty="0" smtClean="0">
                <a:cs typeface="Times New Roman" pitchFamily="18" charset="0"/>
              </a:rPr>
              <a:t>f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2000 g(1</a:t>
            </a:r>
            <a:r>
              <a:rPr lang="en-US" sz="2400" dirty="0" smtClean="0">
                <a:cs typeface="Times New Roman"/>
              </a:rPr>
              <a:t>cal/g C) (T 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2400" dirty="0" smtClean="0"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 </a:t>
            </a:r>
            <a:r>
              <a:rPr lang="en-US" sz="2400" dirty="0" smtClean="0">
                <a:ea typeface="Times New Roman"/>
                <a:cs typeface="Times New Roman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+ 500 g (79,729</a:t>
            </a:r>
            <a:r>
              <a:rPr lang="en-US" sz="2400" dirty="0" smtClean="0">
                <a:cs typeface="Times New Roman"/>
              </a:rPr>
              <a:t> cal/g) =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 g(1</a:t>
            </a:r>
            <a:r>
              <a:rPr lang="en-US" sz="2400" dirty="0" smtClean="0">
                <a:cs typeface="Times New Roman"/>
              </a:rPr>
              <a:t>cal/g C) (T 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sz="2400" dirty="0" smtClean="0"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 </a:t>
            </a:r>
            <a:r>
              <a:rPr lang="en-US" sz="2400" dirty="0" smtClean="0">
                <a:ea typeface="Times New Roman"/>
                <a:cs typeface="Times New Roman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+ 5 g (79,729</a:t>
            </a:r>
            <a:r>
              <a:rPr lang="en-US" sz="2400" dirty="0" smtClean="0">
                <a:cs typeface="Times New Roman"/>
              </a:rPr>
              <a:t> cal/g) =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20 T – 1800  + 398,645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 0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T = (1800  - 398,645)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o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C/20</a:t>
            </a:r>
          </a:p>
          <a:p>
            <a:r>
              <a:rPr lang="en-US" sz="2400" dirty="0" smtClean="0">
                <a:latin typeface="Times New Roman" pitchFamily="18" charset="0"/>
                <a:cs typeface="Times New Roman"/>
              </a:rPr>
              <a:t>  	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70,06775 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</a:t>
            </a:r>
          </a:p>
          <a:p>
            <a:endParaRPr lang="en-US" sz="2400" dirty="0" smtClean="0">
              <a:latin typeface="Times New Roman" pitchFamily="18" charset="0"/>
              <a:cs typeface="Times New Roman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/>
              </a:rPr>
              <a:t>Sebuah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panci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tembaga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massa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2 kg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termasuk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tutupnya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suhu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150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C, </a:t>
            </a:r>
            <a:r>
              <a:rPr lang="en-US" sz="2400" dirty="0" err="1" smtClean="0">
                <a:ea typeface="Times New Roman"/>
                <a:cs typeface="Times New Roman"/>
              </a:rPr>
              <a:t>ke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dalam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panci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dimasukkan</a:t>
            </a:r>
            <a:r>
              <a:rPr lang="en-US" sz="2400" dirty="0" smtClean="0">
                <a:ea typeface="Times New Roman"/>
                <a:cs typeface="Times New Roman"/>
              </a:rPr>
              <a:t> air </a:t>
            </a:r>
            <a:r>
              <a:rPr lang="en-US" sz="2400" dirty="0" err="1" smtClean="0">
                <a:ea typeface="Times New Roman"/>
                <a:cs typeface="Times New Roman"/>
              </a:rPr>
              <a:t>pada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suhu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25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 </a:t>
            </a:r>
            <a:r>
              <a:rPr lang="en-US" sz="2400" dirty="0" err="1" smtClean="0">
                <a:ea typeface="Times New Roman"/>
                <a:cs typeface="Times New Roman"/>
              </a:rPr>
              <a:t>sebanyak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0,1</a:t>
            </a:r>
            <a:r>
              <a:rPr lang="en-US" sz="2400" dirty="0" smtClean="0">
                <a:ea typeface="Times New Roman"/>
                <a:cs typeface="Times New Roman"/>
              </a:rPr>
              <a:t> kg </a:t>
            </a:r>
            <a:r>
              <a:rPr lang="en-US" sz="2400" dirty="0" err="1" smtClean="0">
                <a:ea typeface="Times New Roman"/>
                <a:cs typeface="Times New Roman"/>
              </a:rPr>
              <a:t>kemudian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ditutup</a:t>
            </a:r>
            <a:r>
              <a:rPr lang="en-US" sz="2400" dirty="0" smtClean="0">
                <a:ea typeface="Times New Roman"/>
                <a:cs typeface="Times New Roman"/>
              </a:rPr>
              <a:t> agar </a:t>
            </a:r>
            <a:r>
              <a:rPr lang="en-US" sz="2400" dirty="0" err="1" smtClean="0">
                <a:ea typeface="Times New Roman"/>
                <a:cs typeface="Times New Roman"/>
              </a:rPr>
              <a:t>tidak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ada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uap</a:t>
            </a:r>
            <a:r>
              <a:rPr lang="en-US" sz="2400" dirty="0" smtClean="0">
                <a:ea typeface="Times New Roman"/>
                <a:cs typeface="Times New Roman"/>
              </a:rPr>
              <a:t> air yang </a:t>
            </a:r>
            <a:r>
              <a:rPr lang="en-US" sz="2400" dirty="0" err="1" smtClean="0">
                <a:ea typeface="Times New Roman"/>
                <a:cs typeface="Times New Roman"/>
              </a:rPr>
              <a:t>keluar</a:t>
            </a:r>
            <a:r>
              <a:rPr lang="en-US" sz="2400" dirty="0" smtClean="0">
                <a:ea typeface="Times New Roman"/>
                <a:cs typeface="Times New Roman"/>
              </a:rPr>
              <a:t>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/>
              </a:rPr>
              <a:t>Berapa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suhu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akhir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panci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dianggap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panas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hilang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ke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sekeliling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berapa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air yang </a:t>
            </a:r>
            <a:r>
              <a:rPr lang="en-US" sz="2400" dirty="0" err="1" smtClean="0">
                <a:latin typeface="Times New Roman" pitchFamily="18" charset="0"/>
                <a:cs typeface="Times New Roman"/>
              </a:rPr>
              <a:t>mnguap</a:t>
            </a:r>
            <a:r>
              <a:rPr lang="en-US" sz="2400" dirty="0" smtClean="0">
                <a:latin typeface="Times New Roman" pitchFamily="18" charset="0"/>
                <a:cs typeface="Times New Roman"/>
              </a:rPr>
              <a:t> ?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cs typeface="Times New Roman"/>
            </a:endParaRPr>
          </a:p>
          <a:p>
            <a:endParaRPr lang="en-US" sz="2400" dirty="0" smtClean="0">
              <a:ea typeface="Times New Roman"/>
              <a:cs typeface="Times New Roman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428604"/>
          </a:xfrm>
        </p:spPr>
        <p:txBody>
          <a:bodyPr/>
          <a:lstStyle/>
          <a:p>
            <a:r>
              <a:rPr sz="2800" smtClean="0"/>
              <a:t>Penyelesaian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20" y="428604"/>
            <a:ext cx="8858280" cy="6429396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Q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 +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Cu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r>
              <a:rPr lang="en-US" sz="2400" dirty="0" err="1" smtClean="0"/>
              <a:t>Q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kir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</a:t>
            </a:r>
            <a:r>
              <a:rPr lang="el-GR" sz="2400" dirty="0" smtClean="0"/>
              <a:t>Δ</a:t>
            </a:r>
            <a:r>
              <a:rPr lang="en-US" sz="2400" dirty="0" smtClean="0"/>
              <a:t> T =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0,1 </a:t>
            </a:r>
            <a:r>
              <a:rPr lang="en-US" sz="2400" dirty="0" smtClean="0">
                <a:cs typeface="Times New Roman" pitchFamily="18" charset="0"/>
              </a:rPr>
              <a:t>kg)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190 </a:t>
            </a:r>
            <a:r>
              <a:rPr lang="en-US" sz="2400" dirty="0" smtClean="0">
                <a:ea typeface="Times New Roman"/>
                <a:cs typeface="Times New Roman"/>
              </a:rPr>
              <a:t>J/kg K) (T-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25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</a:t>
            </a:r>
          </a:p>
          <a:p>
            <a:r>
              <a:rPr lang="en-US" sz="2400" dirty="0" smtClean="0">
                <a:cs typeface="Times New Roman"/>
              </a:rPr>
              <a:t> </a:t>
            </a:r>
            <a:r>
              <a:rPr lang="en-US" sz="2400" dirty="0" err="1" smtClean="0">
                <a:cs typeface="Times New Roman"/>
              </a:rPr>
              <a:t>Q</a:t>
            </a:r>
            <a:r>
              <a:rPr lang="en-US" sz="2400" baseline="-25000" dirty="0" err="1" smtClean="0">
                <a:cs typeface="Times New Roman"/>
              </a:rPr>
              <a:t>Cu</a:t>
            </a:r>
            <a:r>
              <a:rPr lang="en-US" sz="2400" dirty="0" smtClean="0">
                <a:cs typeface="Times New Roman"/>
              </a:rPr>
              <a:t>   =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Cu</a:t>
            </a:r>
            <a:r>
              <a:rPr lang="en-US" sz="2400" dirty="0" smtClean="0"/>
              <a:t>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Cu</a:t>
            </a:r>
            <a:r>
              <a:rPr lang="en-US" sz="2400" dirty="0" smtClean="0"/>
              <a:t> </a:t>
            </a:r>
            <a:r>
              <a:rPr lang="el-GR" sz="2400" dirty="0" smtClean="0"/>
              <a:t>Δ</a:t>
            </a:r>
            <a:r>
              <a:rPr lang="en-US" sz="2400" dirty="0" smtClean="0"/>
              <a:t> T  =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 kg) (3</a:t>
            </a:r>
            <a:r>
              <a:rPr lang="en-US" sz="2400" b="1" dirty="0" smtClean="0">
                <a:latin typeface="Calibri"/>
                <a:ea typeface="Times New Roman"/>
                <a:cs typeface="Times New Roman"/>
              </a:rPr>
              <a:t>90 </a:t>
            </a:r>
            <a:r>
              <a:rPr lang="en-US" sz="2400" dirty="0" smtClean="0">
                <a:ea typeface="Times New Roman"/>
                <a:cs typeface="Times New Roman"/>
              </a:rPr>
              <a:t>J/kg K) (T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150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C</a:t>
            </a:r>
          </a:p>
          <a:p>
            <a:r>
              <a:rPr lang="en-US" sz="2400" dirty="0" smtClean="0"/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0,1 </a:t>
            </a:r>
            <a:r>
              <a:rPr lang="en-US" sz="2400" dirty="0" smtClean="0">
                <a:cs typeface="Times New Roman" pitchFamily="18" charset="0"/>
              </a:rPr>
              <a:t>kg)(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190 </a:t>
            </a:r>
            <a:r>
              <a:rPr lang="en-US" sz="2400" dirty="0" smtClean="0">
                <a:ea typeface="Times New Roman"/>
                <a:cs typeface="Times New Roman"/>
              </a:rPr>
              <a:t>J/kg K) (T-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25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 +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 kg)(3</a:t>
            </a:r>
            <a:r>
              <a:rPr lang="en-US" sz="2400" b="1" dirty="0" smtClean="0">
                <a:latin typeface="Calibri"/>
                <a:ea typeface="Times New Roman"/>
                <a:cs typeface="Times New Roman"/>
              </a:rPr>
              <a:t>90 </a:t>
            </a:r>
            <a:r>
              <a:rPr lang="en-US" sz="2400" dirty="0" smtClean="0">
                <a:ea typeface="Times New Roman"/>
                <a:cs typeface="Times New Roman"/>
              </a:rPr>
              <a:t>J/kg K)(T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150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C=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cs typeface="Times New Roman" pitchFamily="18" charset="0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190 </a:t>
            </a:r>
            <a:r>
              <a:rPr lang="en-US" sz="2400" dirty="0" smtClean="0">
                <a:ea typeface="Times New Roman"/>
                <a:cs typeface="Times New Roman"/>
              </a:rPr>
              <a:t>J)T –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10475 J + (780 J)T – 117000 J = 0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(1199 J)T = 127475 J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T = 127475 J/1199 J = 106,32 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   </a:t>
            </a:r>
            <a:r>
              <a:rPr lang="en-US" sz="2400" dirty="0" err="1" smtClean="0">
                <a:ea typeface="Times New Roman"/>
                <a:cs typeface="Times New Roman"/>
              </a:rPr>
              <a:t>mungkin</a:t>
            </a:r>
            <a:r>
              <a:rPr lang="en-US" sz="2400" dirty="0" smtClean="0">
                <a:ea typeface="Times New Roman"/>
                <a:cs typeface="Times New Roman"/>
              </a:rPr>
              <a:t> / </a:t>
            </a:r>
            <a:r>
              <a:rPr lang="en-US" sz="2400" dirty="0" err="1" smtClean="0">
                <a:ea typeface="Times New Roman"/>
                <a:cs typeface="Times New Roman"/>
              </a:rPr>
              <a:t>tidak</a:t>
            </a:r>
            <a:r>
              <a:rPr lang="en-US" sz="2400" dirty="0" smtClean="0">
                <a:ea typeface="Times New Roman"/>
                <a:cs typeface="Times New Roman"/>
              </a:rPr>
              <a:t> ?</a:t>
            </a:r>
          </a:p>
          <a:p>
            <a:r>
              <a:rPr lang="en-US" sz="2400" dirty="0" err="1" smtClean="0">
                <a:ea typeface="Times New Roman"/>
                <a:cs typeface="Times New Roman"/>
              </a:rPr>
              <a:t>Suhu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ea typeface="Times New Roman"/>
                <a:cs typeface="Times New Roman"/>
              </a:rPr>
              <a:t>berapa</a:t>
            </a:r>
            <a:r>
              <a:rPr lang="en-US" sz="2400" dirty="0" smtClean="0">
                <a:ea typeface="Times New Roman"/>
                <a:cs typeface="Times New Roman"/>
              </a:rPr>
              <a:t> ?????    T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= 100 </a:t>
            </a:r>
            <a:r>
              <a:rPr lang="en-US" sz="2400" baseline="300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o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C</a:t>
            </a:r>
          </a:p>
          <a:p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Misal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air yang </a:t>
            </a:r>
            <a:r>
              <a:rPr lang="en-US" sz="24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menguap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=  m  kg</a:t>
            </a:r>
          </a:p>
          <a:p>
            <a:r>
              <a:rPr lang="en-US" sz="2400" dirty="0" err="1" smtClean="0"/>
              <a:t>Q</a:t>
            </a:r>
            <a:r>
              <a:rPr lang="en-US" sz="2400" baseline="-25000" dirty="0" err="1" smtClean="0"/>
              <a:t>air</a:t>
            </a:r>
            <a:r>
              <a:rPr lang="en-US" sz="2400" dirty="0" smtClean="0"/>
              <a:t>  + </a:t>
            </a:r>
            <a:r>
              <a:rPr lang="en-US" sz="2400" dirty="0" err="1" smtClean="0"/>
              <a:t>Q</a:t>
            </a:r>
            <a:r>
              <a:rPr lang="en-US" sz="2400" baseline="-25000" dirty="0" err="1" smtClean="0"/>
              <a:t>Cu</a:t>
            </a:r>
            <a:r>
              <a:rPr lang="en-US" sz="2400" dirty="0" smtClean="0"/>
              <a:t>  + m </a:t>
            </a:r>
            <a:r>
              <a:rPr lang="en-US" sz="2400" dirty="0" smtClean="0">
                <a:cs typeface="Times New Roman" pitchFamily="18" charset="0"/>
              </a:rPr>
              <a:t>L </a:t>
            </a:r>
            <a:r>
              <a:rPr lang="en-US" sz="2400" baseline="-25000" dirty="0" smtClean="0">
                <a:cs typeface="Times New Roman" pitchFamily="18" charset="0"/>
              </a:rPr>
              <a:t>f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 </a:t>
            </a:r>
          </a:p>
          <a:p>
            <a:r>
              <a:rPr lang="en-US" sz="2400" dirty="0" smtClean="0"/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0,1 </a:t>
            </a:r>
            <a:r>
              <a:rPr lang="en-US" sz="2400" dirty="0" smtClean="0">
                <a:cs typeface="Times New Roman" pitchFamily="18" charset="0"/>
              </a:rPr>
              <a:t>kg)(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190 </a:t>
            </a:r>
            <a:r>
              <a:rPr lang="en-US" sz="2400" dirty="0" smtClean="0">
                <a:ea typeface="Times New Roman"/>
                <a:cs typeface="Times New Roman"/>
              </a:rPr>
              <a:t>J/kg K)(T-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25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o</a:t>
            </a:r>
            <a:r>
              <a:rPr lang="en-US" sz="2400" dirty="0" smtClean="0">
                <a:ea typeface="Times New Roman"/>
                <a:cs typeface="Times New Roman"/>
              </a:rPr>
              <a:t> C +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cs typeface="Times New Roman" pitchFamily="18" charset="0"/>
              </a:rPr>
              <a:t> kg)(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90</a:t>
            </a:r>
            <a:r>
              <a:rPr lang="en-US" sz="2400" b="1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en-US" sz="2400" dirty="0" smtClean="0">
                <a:ea typeface="Times New Roman"/>
                <a:cs typeface="Times New Roman"/>
              </a:rPr>
              <a:t>J/</a:t>
            </a:r>
            <a:r>
              <a:rPr lang="en-US" sz="2400" dirty="0" err="1" smtClean="0">
                <a:ea typeface="Times New Roman"/>
                <a:cs typeface="Times New Roman"/>
              </a:rPr>
              <a:t>kgC</a:t>
            </a:r>
            <a:r>
              <a:rPr lang="en-US" sz="2400" dirty="0" smtClean="0">
                <a:ea typeface="Times New Roman"/>
                <a:cs typeface="Times New Roman"/>
              </a:rPr>
              <a:t>)(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100</a:t>
            </a:r>
            <a:r>
              <a:rPr lang="en-US" sz="2400" dirty="0" smtClean="0">
                <a:ea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150</a:t>
            </a:r>
            <a:r>
              <a:rPr lang="en-US" sz="2400" dirty="0" smtClean="0">
                <a:ea typeface="Times New Roman"/>
                <a:cs typeface="Times New Roman"/>
              </a:rPr>
              <a:t>)</a:t>
            </a:r>
            <a:r>
              <a:rPr lang="en-US" sz="2400" baseline="30000" dirty="0" smtClean="0">
                <a:ea typeface="Times New Roman"/>
                <a:cs typeface="Times New Roman"/>
              </a:rPr>
              <a:t> o</a:t>
            </a:r>
            <a:r>
              <a:rPr lang="en-US" sz="2400" dirty="0" smtClean="0">
                <a:ea typeface="Times New Roman"/>
                <a:cs typeface="Times New Roman"/>
              </a:rPr>
              <a:t> C + m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2,256 10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J/kg)</a:t>
            </a:r>
            <a:r>
              <a:rPr lang="en-US" sz="2400" dirty="0" smtClean="0">
                <a:ea typeface="Times New Roman"/>
                <a:cs typeface="Times New Roman"/>
              </a:rPr>
              <a:t>=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(31425 J) + (-39000 J) + </a:t>
            </a:r>
            <a:r>
              <a:rPr lang="en-US" sz="2400" dirty="0" smtClean="0">
                <a:ea typeface="Times New Roman"/>
                <a:cs typeface="Times New Roman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2,256 10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J/kg) m </a:t>
            </a:r>
            <a:r>
              <a:rPr lang="en-US" sz="2400" dirty="0" smtClean="0">
                <a:ea typeface="Times New Roman"/>
                <a:cs typeface="Times New Roman"/>
              </a:rPr>
              <a:t>= </a:t>
            </a:r>
            <a:r>
              <a:rPr lang="en-US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0</a:t>
            </a:r>
          </a:p>
          <a:p>
            <a:r>
              <a:rPr lang="en-US" sz="2400" dirty="0" smtClean="0">
                <a:ea typeface="Times New Roman"/>
                <a:cs typeface="Times New Roman"/>
              </a:rPr>
              <a:t>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2,256 10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J/kg) m = 7575 J ;    m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0,0034 kg = 3,4 g</a:t>
            </a:r>
          </a:p>
          <a:p>
            <a:endParaRPr lang="en-US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299</TotalTime>
  <Words>734</Words>
  <Application>Microsoft Office PowerPoint</Application>
  <PresentationFormat>On-screen Show (4:3)</PresentationFormat>
  <Paragraphs>132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SUHU &amp; PANAS</vt:lpstr>
      <vt:lpstr>kapasitas panas bahan</vt:lpstr>
      <vt:lpstr>Penyelesaian</vt:lpstr>
      <vt:lpstr>   Contoh kapasitas panas bahan</vt:lpstr>
      <vt:lpstr>Panas Perubahan Fase</vt:lpstr>
      <vt:lpstr>Panas Penguapan</vt:lpstr>
      <vt:lpstr>Penyelesaian</vt:lpstr>
      <vt:lpstr>Panas peleburan</vt:lpstr>
      <vt:lpstr>Penyelesaian</vt:lpstr>
      <vt:lpstr>Panas Pembakaran  (L c)</vt:lpstr>
      <vt:lpstr>mB = 0,065159 kg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SUHU &amp; PANAS</dc:title>
  <dc:creator>MyComp</dc:creator>
  <cp:lastModifiedBy>MY COMP</cp:lastModifiedBy>
  <cp:revision>31</cp:revision>
  <dcterms:created xsi:type="dcterms:W3CDTF">2011-10-20T00:38:24Z</dcterms:created>
  <dcterms:modified xsi:type="dcterms:W3CDTF">2013-01-08T08:46:14Z</dcterms:modified>
</cp:coreProperties>
</file>