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3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E8655-78D3-4FE7-9030-1C8A6D335D5E}" type="datetimeFigureOut">
              <a:rPr lang="id-ID" smtClean="0"/>
              <a:t>11/12/2016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F1F18D1-CD30-4D86-9F18-9057651F157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56421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E8655-78D3-4FE7-9030-1C8A6D335D5E}" type="datetimeFigureOut">
              <a:rPr lang="id-ID" smtClean="0"/>
              <a:t>11/12/2016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F1F18D1-CD30-4D86-9F18-9057651F157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14548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E8655-78D3-4FE7-9030-1C8A6D335D5E}" type="datetimeFigureOut">
              <a:rPr lang="id-ID" smtClean="0"/>
              <a:t>11/12/2016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F1F18D1-CD30-4D86-9F18-9057651F1573}" type="slidenum">
              <a:rPr lang="id-ID" smtClean="0"/>
              <a:t>‹#›</a:t>
            </a:fld>
            <a:endParaRPr lang="id-ID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4046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E8655-78D3-4FE7-9030-1C8A6D335D5E}" type="datetimeFigureOut">
              <a:rPr lang="id-ID" smtClean="0"/>
              <a:t>11/12/2016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1F18D1-CD30-4D86-9F18-9057651F157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39734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E8655-78D3-4FE7-9030-1C8A6D335D5E}" type="datetimeFigureOut">
              <a:rPr lang="id-ID" smtClean="0"/>
              <a:t>11/12/2016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1F18D1-CD30-4D86-9F18-9057651F1573}" type="slidenum">
              <a:rPr lang="id-ID" smtClean="0"/>
              <a:t>‹#›</a:t>
            </a:fld>
            <a:endParaRPr lang="id-ID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8765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E8655-78D3-4FE7-9030-1C8A6D335D5E}" type="datetimeFigureOut">
              <a:rPr lang="id-ID" smtClean="0"/>
              <a:t>11/12/2016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1F18D1-CD30-4D86-9F18-9057651F157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54883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E8655-78D3-4FE7-9030-1C8A6D335D5E}" type="datetimeFigureOut">
              <a:rPr lang="id-ID" smtClean="0"/>
              <a:t>11/12/2016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18D1-CD30-4D86-9F18-9057651F157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91576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E8655-78D3-4FE7-9030-1C8A6D335D5E}" type="datetimeFigureOut">
              <a:rPr lang="id-ID" smtClean="0"/>
              <a:t>11/12/2016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18D1-CD30-4D86-9F18-9057651F157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39528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E8655-78D3-4FE7-9030-1C8A6D335D5E}" type="datetimeFigureOut">
              <a:rPr lang="id-ID" smtClean="0"/>
              <a:t>11/12/2016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18D1-CD30-4D86-9F18-9057651F157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09249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E8655-78D3-4FE7-9030-1C8A6D335D5E}" type="datetimeFigureOut">
              <a:rPr lang="id-ID" smtClean="0"/>
              <a:t>11/12/2016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F1F18D1-CD30-4D86-9F18-9057651F157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976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E8655-78D3-4FE7-9030-1C8A6D335D5E}" type="datetimeFigureOut">
              <a:rPr lang="id-ID" smtClean="0"/>
              <a:t>11/12/2016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F1F18D1-CD30-4D86-9F18-9057651F157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15137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E8655-78D3-4FE7-9030-1C8A6D335D5E}" type="datetimeFigureOut">
              <a:rPr lang="id-ID" smtClean="0"/>
              <a:t>11/12/2016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F1F18D1-CD30-4D86-9F18-9057651F157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24060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E8655-78D3-4FE7-9030-1C8A6D335D5E}" type="datetimeFigureOut">
              <a:rPr lang="id-ID" smtClean="0"/>
              <a:t>11/12/2016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18D1-CD30-4D86-9F18-9057651F157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6929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E8655-78D3-4FE7-9030-1C8A6D335D5E}" type="datetimeFigureOut">
              <a:rPr lang="id-ID" smtClean="0"/>
              <a:t>11/12/2016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18D1-CD30-4D86-9F18-9057651F157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34684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E8655-78D3-4FE7-9030-1C8A6D335D5E}" type="datetimeFigureOut">
              <a:rPr lang="id-ID" smtClean="0"/>
              <a:t>11/12/2016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18D1-CD30-4D86-9F18-9057651F157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28923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E8655-78D3-4FE7-9030-1C8A6D335D5E}" type="datetimeFigureOut">
              <a:rPr lang="id-ID" smtClean="0"/>
              <a:t>11/12/2016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1F18D1-CD30-4D86-9F18-9057651F157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6165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E8655-78D3-4FE7-9030-1C8A6D335D5E}" type="datetimeFigureOut">
              <a:rPr lang="id-ID" smtClean="0"/>
              <a:t>11/12/2016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F1F18D1-CD30-4D86-9F18-9057651F157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79678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5565" y="2855794"/>
            <a:ext cx="8915399" cy="2262781"/>
          </a:xfrm>
        </p:spPr>
        <p:txBody>
          <a:bodyPr/>
          <a:lstStyle/>
          <a:p>
            <a:r>
              <a:rPr lang="en-GB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Manajemen</a:t>
            </a:r>
            <a:r>
              <a:rPr lang="en-GB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Agribisnis</a:t>
            </a:r>
            <a:endParaRPr lang="id-ID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026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-26894"/>
            <a:ext cx="4482352" cy="1676400"/>
          </a:xfrm>
        </p:spPr>
        <p:txBody>
          <a:bodyPr>
            <a:normAutofit fontScale="90000"/>
          </a:bodyPr>
          <a:lstStyle/>
          <a:p>
            <a:r>
              <a:rPr lang="en-GB" dirty="0" err="1" smtClean="0"/>
              <a:t>Manajemen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err="1" smtClean="0"/>
              <a:t>Agribisnis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962" t="10625" r="17168" b="60337"/>
          <a:stretch/>
        </p:blipFill>
        <p:spPr>
          <a:xfrm>
            <a:off x="6419544" y="1826607"/>
            <a:ext cx="5428872" cy="167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145" y="3836894"/>
            <a:ext cx="3495670" cy="30211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129" y="1843867"/>
            <a:ext cx="3334871" cy="50141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145" y="168723"/>
            <a:ext cx="3246978" cy="14807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178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40892" y="219877"/>
            <a:ext cx="54684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Cambria" panose="02040503050406030204" pitchFamily="18" charset="0"/>
              </a:rPr>
              <a:t>Manajemen</a:t>
            </a:r>
            <a:r>
              <a:rPr lang="en-GB" sz="2800" dirty="0" smtClean="0"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atin typeface="Cambria" panose="02040503050406030204" pitchFamily="18" charset="0"/>
              </a:rPr>
              <a:t>Sistem</a:t>
            </a:r>
            <a:r>
              <a:rPr lang="en-GB" sz="2800" dirty="0" smtClean="0"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atin typeface="Cambria" panose="02040503050406030204" pitchFamily="18" charset="0"/>
              </a:rPr>
              <a:t>Agribisnis</a:t>
            </a:r>
            <a:r>
              <a:rPr lang="en-GB" sz="2800" dirty="0" smtClean="0">
                <a:latin typeface="Cambria" panose="02040503050406030204" pitchFamily="18" charset="0"/>
              </a:rPr>
              <a:t> </a:t>
            </a:r>
            <a:r>
              <a:rPr lang="en-GB" sz="2800" b="1" dirty="0" smtClean="0">
                <a:latin typeface="Cambria" panose="02040503050406030204" pitchFamily="18" charset="0"/>
              </a:rPr>
              <a:t>=</a:t>
            </a:r>
            <a:r>
              <a:rPr lang="en-GB" sz="2800" dirty="0" smtClean="0"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atin typeface="Cambria" panose="02040503050406030204" pitchFamily="18" charset="0"/>
              </a:rPr>
              <a:t>Manajemen</a:t>
            </a:r>
            <a:r>
              <a:rPr lang="en-GB" sz="2800" dirty="0" smtClean="0"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atin typeface="Cambria" panose="02040503050406030204" pitchFamily="18" charset="0"/>
              </a:rPr>
              <a:t>Rantai</a:t>
            </a:r>
            <a:r>
              <a:rPr lang="en-GB" sz="2800" dirty="0" smtClean="0"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atin typeface="Cambria" panose="02040503050406030204" pitchFamily="18" charset="0"/>
              </a:rPr>
              <a:t>Pasok</a:t>
            </a:r>
            <a:r>
              <a:rPr lang="en-GB" sz="2800" dirty="0" smtClean="0"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atin typeface="Cambria" panose="02040503050406030204" pitchFamily="18" charset="0"/>
              </a:rPr>
              <a:t>khusus</a:t>
            </a:r>
            <a:r>
              <a:rPr lang="en-GB" sz="2800" dirty="0" smtClean="0"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atin typeface="Cambria" panose="02040503050406030204" pitchFamily="18" charset="0"/>
              </a:rPr>
              <a:t>komoditas</a:t>
            </a:r>
            <a:r>
              <a:rPr lang="en-GB" sz="2800" dirty="0" smtClean="0">
                <a:latin typeface="Cambria" panose="02040503050406030204" pitchFamily="18" charset="0"/>
              </a:rPr>
              <a:t> yang </a:t>
            </a:r>
            <a:r>
              <a:rPr lang="en-GB" sz="2800" dirty="0" err="1" smtClean="0">
                <a:latin typeface="Cambria" panose="02040503050406030204" pitchFamily="18" charset="0"/>
              </a:rPr>
              <a:t>berkait</a:t>
            </a:r>
            <a:r>
              <a:rPr lang="en-GB" sz="2800" dirty="0" smtClean="0"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atin typeface="Cambria" panose="02040503050406030204" pitchFamily="18" charset="0"/>
              </a:rPr>
              <a:t>dengan</a:t>
            </a:r>
            <a:r>
              <a:rPr lang="en-GB" sz="2800" dirty="0" smtClean="0"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atin typeface="Cambria" panose="02040503050406030204" pitchFamily="18" charset="0"/>
              </a:rPr>
              <a:t>pertanian</a:t>
            </a:r>
            <a:endParaRPr lang="id-ID" sz="2800" dirty="0">
              <a:latin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09363" y="555231"/>
            <a:ext cx="407859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i="1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Spesifik</a:t>
            </a:r>
            <a:r>
              <a:rPr lang="en-US" sz="2800" b="1" i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1" i="1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komoditas</a:t>
            </a:r>
            <a:r>
              <a:rPr lang="en-US" sz="2800" b="1" i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1" i="1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dan</a:t>
            </a:r>
            <a:r>
              <a:rPr lang="en-US" sz="2800" b="1" i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1" i="1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spesifik</a:t>
            </a:r>
            <a:r>
              <a:rPr lang="en-US" sz="2800" b="1" i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1" i="1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lokasi</a:t>
            </a:r>
            <a:endParaRPr lang="en-US" sz="2800" b="1" i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46" t="36601" r="21730" b="17320"/>
          <a:stretch/>
        </p:blipFill>
        <p:spPr bwMode="auto">
          <a:xfrm>
            <a:off x="3584379" y="1778597"/>
            <a:ext cx="8141456" cy="5079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1283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 smtClean="0">
                <a:ln w="317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Unit </a:t>
            </a:r>
            <a:r>
              <a:rPr lang="en-GB" b="1" i="1" dirty="0" err="1" smtClean="0">
                <a:ln w="317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Agribisnis</a:t>
            </a:r>
            <a:r>
              <a:rPr lang="en-GB" b="1" i="1" dirty="0" smtClean="0">
                <a:ln w="317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 Industrial</a:t>
            </a:r>
            <a:endParaRPr lang="id-ID" b="1" i="1" dirty="0">
              <a:ln w="3175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8193741" y="257970"/>
            <a:ext cx="36298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Cambria" panose="02040503050406030204" pitchFamily="18" charset="0"/>
              </a:rPr>
              <a:t>Sistem</a:t>
            </a:r>
            <a:r>
              <a:rPr lang="en-GB" sz="2800" dirty="0" smtClean="0"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atin typeface="Cambria" panose="02040503050406030204" pitchFamily="18" charset="0"/>
              </a:rPr>
              <a:t>agribisnis</a:t>
            </a:r>
            <a:r>
              <a:rPr lang="en-GB" sz="2800" dirty="0" smtClean="0"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atin typeface="Cambria" panose="02040503050406030204" pitchFamily="18" charset="0"/>
              </a:rPr>
              <a:t>spesifik</a:t>
            </a:r>
            <a:r>
              <a:rPr lang="en-GB" sz="2800" dirty="0" smtClean="0"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atin typeface="Cambria" panose="02040503050406030204" pitchFamily="18" charset="0"/>
              </a:rPr>
              <a:t>komoditas</a:t>
            </a:r>
            <a:r>
              <a:rPr lang="en-GB" sz="2800" dirty="0" smtClean="0"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atin typeface="Cambria" panose="02040503050406030204" pitchFamily="18" charset="0"/>
              </a:rPr>
              <a:t>dan</a:t>
            </a:r>
            <a:r>
              <a:rPr lang="en-GB" sz="2800" dirty="0" smtClean="0">
                <a:latin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</a:rPr>
              <a:t>spesifik</a:t>
            </a:r>
            <a:r>
              <a:rPr lang="en-GB" sz="2800" dirty="0">
                <a:latin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</a:rPr>
              <a:t>lokasi</a:t>
            </a:r>
            <a:r>
              <a:rPr lang="en-GB" sz="2800" dirty="0">
                <a:latin typeface="Cambria" panose="02040503050406030204" pitchFamily="18" charset="0"/>
              </a:rPr>
              <a:t> </a:t>
            </a:r>
            <a:endParaRPr lang="id-ID" sz="2800" dirty="0">
              <a:latin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70831" y="2660242"/>
            <a:ext cx="69745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Dalam</a:t>
            </a:r>
            <a:r>
              <a:rPr lang="en-GB" sz="2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agribisnis</a:t>
            </a:r>
            <a:r>
              <a:rPr lang="en-GB" sz="2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pola</a:t>
            </a:r>
            <a:r>
              <a:rPr lang="en-GB" sz="2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industrial, </a:t>
            </a:r>
            <a:r>
              <a:rPr lang="en-GB" sz="28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setiap</a:t>
            </a:r>
            <a:r>
              <a:rPr lang="en-GB" sz="2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perusahaan</a:t>
            </a:r>
            <a:r>
              <a:rPr lang="en-GB" sz="2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agribisnis</a:t>
            </a:r>
            <a:r>
              <a:rPr lang="en-GB" sz="2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tidak</a:t>
            </a:r>
            <a:r>
              <a:rPr lang="en-GB" sz="2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lagi</a:t>
            </a:r>
            <a:r>
              <a:rPr lang="en-GB" sz="2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berdiri</a:t>
            </a:r>
            <a:r>
              <a:rPr lang="en-GB" sz="2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sendiri</a:t>
            </a:r>
            <a:r>
              <a:rPr lang="en-GB" sz="2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tetapi</a:t>
            </a:r>
            <a:r>
              <a:rPr lang="en-GB" sz="2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memadukan</a:t>
            </a:r>
            <a:r>
              <a:rPr lang="en-GB" sz="2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diri</a:t>
            </a:r>
            <a:r>
              <a:rPr lang="en-GB" sz="2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dengan</a:t>
            </a:r>
            <a:r>
              <a:rPr lang="en-GB" sz="2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perusahaan</a:t>
            </a:r>
            <a:r>
              <a:rPr lang="en-GB" sz="2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lain yang </a:t>
            </a:r>
            <a:r>
              <a:rPr lang="en-GB" sz="28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bergerak</a:t>
            </a:r>
            <a:r>
              <a:rPr lang="en-GB" sz="2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dalam</a:t>
            </a:r>
            <a:r>
              <a:rPr lang="en-GB" sz="2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seluruh</a:t>
            </a:r>
            <a:r>
              <a:rPr lang="en-GB" sz="2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bidang</a:t>
            </a:r>
            <a:r>
              <a:rPr lang="en-GB" sz="2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usaha</a:t>
            </a:r>
            <a:r>
              <a:rPr lang="en-GB" sz="2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yang </a:t>
            </a:r>
            <a:r>
              <a:rPr lang="en-GB" sz="28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ada</a:t>
            </a:r>
            <a:r>
              <a:rPr lang="en-GB" sz="2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pada</a:t>
            </a:r>
            <a:r>
              <a:rPr lang="en-GB" sz="2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satu</a:t>
            </a:r>
            <a:r>
              <a:rPr lang="en-GB" sz="2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alur</a:t>
            </a:r>
            <a:r>
              <a:rPr lang="en-GB" sz="2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produk</a:t>
            </a:r>
            <a:r>
              <a:rPr lang="en-GB" sz="2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vertical (</a:t>
            </a:r>
            <a:r>
              <a:rPr lang="en-GB" sz="28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dari</a:t>
            </a:r>
            <a:r>
              <a:rPr lang="en-GB" sz="2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hulu</a:t>
            </a:r>
            <a:r>
              <a:rPr lang="en-GB" sz="2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ke</a:t>
            </a:r>
            <a:r>
              <a:rPr lang="en-GB" sz="2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hilir</a:t>
            </a:r>
            <a:r>
              <a:rPr lang="en-GB" sz="2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) </a:t>
            </a:r>
            <a:r>
              <a:rPr lang="en-GB" sz="28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dalam</a:t>
            </a:r>
            <a:r>
              <a:rPr lang="en-GB" sz="2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satu</a:t>
            </a:r>
            <a:r>
              <a:rPr lang="en-GB" sz="2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kelompok</a:t>
            </a:r>
            <a:r>
              <a:rPr lang="en-GB" sz="2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usaha</a:t>
            </a:r>
            <a:endParaRPr lang="id-ID" sz="28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245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456" y="462172"/>
            <a:ext cx="9753600" cy="1295400"/>
          </a:xfrm>
        </p:spPr>
        <p:txBody>
          <a:bodyPr>
            <a:normAutofit fontScale="90000"/>
          </a:bodyPr>
          <a:lstStyle/>
          <a:p>
            <a:r>
              <a:rPr lang="en-GB" dirty="0" err="1" smtClean="0"/>
              <a:t>Berdasarkan</a:t>
            </a:r>
            <a:r>
              <a:rPr lang="en-GB" dirty="0" smtClean="0"/>
              <a:t> </a:t>
            </a:r>
            <a:r>
              <a:rPr lang="en-GB" dirty="0" err="1" smtClean="0"/>
              <a:t>bentuk</a:t>
            </a:r>
            <a:r>
              <a:rPr lang="en-GB" dirty="0" smtClean="0"/>
              <a:t> </a:t>
            </a:r>
            <a:r>
              <a:rPr lang="en-GB" dirty="0" err="1" smtClean="0"/>
              <a:t>organisasinya</a:t>
            </a:r>
            <a:r>
              <a:rPr lang="en-GB" dirty="0" smtClean="0"/>
              <a:t>, unit </a:t>
            </a:r>
            <a:r>
              <a:rPr lang="en-GB" dirty="0" err="1" smtClean="0"/>
              <a:t>Agribisnis</a:t>
            </a:r>
            <a:r>
              <a:rPr lang="en-GB" dirty="0" smtClean="0"/>
              <a:t> Industrial </a:t>
            </a:r>
            <a:r>
              <a:rPr lang="en-GB" dirty="0" err="1" smtClean="0"/>
              <a:t>digolongkan</a:t>
            </a:r>
            <a:r>
              <a:rPr lang="en-GB" dirty="0" smtClean="0"/>
              <a:t> </a:t>
            </a:r>
            <a:r>
              <a:rPr lang="en-GB" dirty="0" err="1" smtClean="0"/>
              <a:t>menjadi</a:t>
            </a:r>
            <a:r>
              <a:rPr lang="en-GB" dirty="0" smtClean="0"/>
              <a:t> 2 </a:t>
            </a:r>
            <a:r>
              <a:rPr lang="en-GB" dirty="0" err="1" smtClean="0"/>
              <a:t>pola</a:t>
            </a:r>
            <a:endParaRPr lang="id-ID" dirty="0"/>
          </a:p>
        </p:txBody>
      </p:sp>
      <p:sp>
        <p:nvSpPr>
          <p:cNvPr id="3" name="TextBox 2"/>
          <p:cNvSpPr txBox="1"/>
          <p:nvPr/>
        </p:nvSpPr>
        <p:spPr>
          <a:xfrm>
            <a:off x="-2440248" y="2572108"/>
            <a:ext cx="731572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543300" lvl="7" indent="-342900">
              <a:buAutoNum type="arabicPeriod"/>
            </a:pPr>
            <a:r>
              <a:rPr lang="en-GB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Pola</a:t>
            </a:r>
            <a:r>
              <a:rPr lang="en-GB" sz="2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Integrasi</a:t>
            </a:r>
            <a:r>
              <a:rPr lang="en-GB" sz="2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Vertkal</a:t>
            </a:r>
            <a:endParaRPr lang="en-GB" sz="28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mbria" panose="02040503050406030204" pitchFamily="18" charset="0"/>
            </a:endParaRPr>
          </a:p>
          <a:p>
            <a:endParaRPr lang="en-GB" sz="28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mbria" panose="02040503050406030204" pitchFamily="18" charset="0"/>
            </a:endParaRPr>
          </a:p>
          <a:p>
            <a:endParaRPr lang="id-ID" sz="2800" dirty="0">
              <a:latin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22776" y="2572108"/>
            <a:ext cx="4574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2. </a:t>
            </a:r>
            <a:r>
              <a:rPr lang="en-GB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Pola</a:t>
            </a:r>
            <a:r>
              <a:rPr lang="en-GB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Koordinasi</a:t>
            </a:r>
            <a:r>
              <a:rPr lang="en-GB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Vertikal</a:t>
            </a:r>
            <a:endParaRPr lang="id-ID" sz="28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7612" y="3429000"/>
            <a:ext cx="41237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 err="1" smtClean="0">
                <a:latin typeface="Cambria" panose="02040503050406030204" pitchFamily="18" charset="0"/>
              </a:rPr>
              <a:t>Sangat</a:t>
            </a:r>
            <a:r>
              <a:rPr lang="en-GB" sz="2800" i="1" dirty="0" smtClean="0">
                <a:latin typeface="Cambria" panose="02040503050406030204" pitchFamily="18" charset="0"/>
              </a:rPr>
              <a:t> </a:t>
            </a:r>
            <a:r>
              <a:rPr lang="en-GB" sz="2800" i="1" dirty="0" err="1" smtClean="0">
                <a:latin typeface="Cambria" panose="02040503050406030204" pitchFamily="18" charset="0"/>
              </a:rPr>
              <a:t>cocok</a:t>
            </a:r>
            <a:r>
              <a:rPr lang="en-GB" sz="2800" i="1" dirty="0" smtClean="0">
                <a:latin typeface="Cambria" panose="02040503050406030204" pitchFamily="18" charset="0"/>
              </a:rPr>
              <a:t> </a:t>
            </a:r>
            <a:r>
              <a:rPr lang="en-GB" sz="2800" i="1" dirty="0" err="1" smtClean="0">
                <a:latin typeface="Cambria" panose="02040503050406030204" pitchFamily="18" charset="0"/>
              </a:rPr>
              <a:t>untuk</a:t>
            </a:r>
            <a:r>
              <a:rPr lang="en-GB" sz="2800" i="1" dirty="0" smtClean="0">
                <a:latin typeface="Cambria" panose="02040503050406030204" pitchFamily="18" charset="0"/>
              </a:rPr>
              <a:t> </a:t>
            </a:r>
            <a:r>
              <a:rPr lang="en-GB" sz="2800" i="1" dirty="0" err="1" smtClean="0">
                <a:latin typeface="Cambria" panose="02040503050406030204" pitchFamily="18" charset="0"/>
              </a:rPr>
              <a:t>tujuan</a:t>
            </a:r>
            <a:r>
              <a:rPr lang="en-GB" sz="2800" i="1" dirty="0" smtClean="0">
                <a:latin typeface="Cambria" panose="02040503050406030204" pitchFamily="18" charset="0"/>
              </a:rPr>
              <a:t> </a:t>
            </a:r>
            <a:r>
              <a:rPr lang="en-GB" sz="2800" i="1" dirty="0" err="1" smtClean="0">
                <a:latin typeface="Cambria" panose="02040503050406030204" pitchFamily="18" charset="0"/>
              </a:rPr>
              <a:t>pertumbuhan</a:t>
            </a:r>
            <a:r>
              <a:rPr lang="en-GB" sz="2800" i="1" dirty="0" smtClean="0">
                <a:latin typeface="Cambria" panose="02040503050406030204" pitchFamily="18" charset="0"/>
              </a:rPr>
              <a:t> yang </a:t>
            </a:r>
            <a:r>
              <a:rPr lang="en-GB" sz="2800" i="1" dirty="0" err="1" smtClean="0">
                <a:latin typeface="Cambria" panose="02040503050406030204" pitchFamily="18" charset="0"/>
              </a:rPr>
              <a:t>tinggi</a:t>
            </a:r>
            <a:r>
              <a:rPr lang="en-GB" sz="2800" i="1" dirty="0" smtClean="0">
                <a:latin typeface="Cambria" panose="02040503050406030204" pitchFamily="18" charset="0"/>
              </a:rPr>
              <a:t> </a:t>
            </a:r>
            <a:r>
              <a:rPr lang="en-GB" sz="2800" i="1" dirty="0" err="1" smtClean="0">
                <a:latin typeface="Cambria" panose="02040503050406030204" pitchFamily="18" charset="0"/>
              </a:rPr>
              <a:t>dan</a:t>
            </a:r>
            <a:r>
              <a:rPr lang="en-GB" sz="2800" i="1" dirty="0" smtClean="0">
                <a:latin typeface="Cambria" panose="02040503050406030204" pitchFamily="18" charset="0"/>
              </a:rPr>
              <a:t> </a:t>
            </a:r>
            <a:r>
              <a:rPr lang="en-GB" sz="2800" i="1" dirty="0" err="1" smtClean="0">
                <a:latin typeface="Cambria" panose="02040503050406030204" pitchFamily="18" charset="0"/>
              </a:rPr>
              <a:t>perolehan</a:t>
            </a:r>
            <a:r>
              <a:rPr lang="en-GB" sz="2800" i="1" dirty="0" smtClean="0">
                <a:latin typeface="Cambria" panose="02040503050406030204" pitchFamily="18" charset="0"/>
              </a:rPr>
              <a:t> </a:t>
            </a:r>
            <a:r>
              <a:rPr lang="en-GB" sz="2800" i="1" dirty="0" err="1" smtClean="0">
                <a:latin typeface="Cambria" panose="02040503050406030204" pitchFamily="18" charset="0"/>
              </a:rPr>
              <a:t>devisa</a:t>
            </a:r>
            <a:endParaRPr lang="id-ID" sz="2800" i="1" dirty="0"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09136" y="3429000"/>
            <a:ext cx="40879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 err="1" smtClean="0">
                <a:latin typeface="Cambria" panose="02040503050406030204" pitchFamily="18" charset="0"/>
              </a:rPr>
              <a:t>Sangat</a:t>
            </a:r>
            <a:r>
              <a:rPr lang="en-GB" sz="2800" i="1" dirty="0" smtClean="0">
                <a:latin typeface="Cambria" panose="02040503050406030204" pitchFamily="18" charset="0"/>
              </a:rPr>
              <a:t> </a:t>
            </a:r>
            <a:r>
              <a:rPr lang="en-GB" sz="2800" i="1" dirty="0" err="1" smtClean="0">
                <a:latin typeface="Cambria" panose="02040503050406030204" pitchFamily="18" charset="0"/>
              </a:rPr>
              <a:t>cocok</a:t>
            </a:r>
            <a:r>
              <a:rPr lang="en-GB" sz="2800" i="1" dirty="0" smtClean="0">
                <a:latin typeface="Cambria" panose="02040503050406030204" pitchFamily="18" charset="0"/>
              </a:rPr>
              <a:t> </a:t>
            </a:r>
            <a:r>
              <a:rPr lang="en-GB" sz="2800" i="1" dirty="0" err="1" smtClean="0">
                <a:latin typeface="Cambria" panose="02040503050406030204" pitchFamily="18" charset="0"/>
              </a:rPr>
              <a:t>untuk</a:t>
            </a:r>
            <a:r>
              <a:rPr lang="en-GB" sz="2800" i="1" dirty="0" smtClean="0">
                <a:latin typeface="Cambria" panose="02040503050406030204" pitchFamily="18" charset="0"/>
              </a:rPr>
              <a:t> </a:t>
            </a:r>
            <a:r>
              <a:rPr lang="en-GB" sz="2800" i="1" dirty="0" err="1" smtClean="0">
                <a:latin typeface="Cambria" panose="02040503050406030204" pitchFamily="18" charset="0"/>
              </a:rPr>
              <a:t>menciptakan</a:t>
            </a:r>
            <a:r>
              <a:rPr lang="en-GB" sz="2800" i="1" dirty="0" smtClean="0">
                <a:latin typeface="Cambria" panose="02040503050406030204" pitchFamily="18" charset="0"/>
              </a:rPr>
              <a:t> </a:t>
            </a:r>
            <a:r>
              <a:rPr lang="en-GB" sz="2800" i="1" dirty="0" err="1" smtClean="0">
                <a:latin typeface="Cambria" panose="02040503050406030204" pitchFamily="18" charset="0"/>
              </a:rPr>
              <a:t>pemerataan</a:t>
            </a:r>
            <a:r>
              <a:rPr lang="en-GB" sz="2800" i="1" dirty="0" smtClean="0">
                <a:latin typeface="Cambria" panose="02040503050406030204" pitchFamily="18" charset="0"/>
              </a:rPr>
              <a:t> </a:t>
            </a:r>
            <a:r>
              <a:rPr lang="en-GB" sz="2800" i="1" dirty="0" err="1" smtClean="0">
                <a:latin typeface="Cambria" panose="02040503050406030204" pitchFamily="18" charset="0"/>
              </a:rPr>
              <a:t>kesempatan</a:t>
            </a:r>
            <a:r>
              <a:rPr lang="en-GB" sz="2800" i="1" dirty="0" smtClean="0">
                <a:latin typeface="Cambria" panose="02040503050406030204" pitchFamily="18" charset="0"/>
              </a:rPr>
              <a:t> </a:t>
            </a:r>
            <a:r>
              <a:rPr lang="en-GB" sz="2800" i="1" dirty="0" err="1" smtClean="0">
                <a:latin typeface="Cambria" panose="02040503050406030204" pitchFamily="18" charset="0"/>
              </a:rPr>
              <a:t>berusaha</a:t>
            </a:r>
            <a:r>
              <a:rPr lang="en-GB" sz="2800" i="1" dirty="0" smtClean="0">
                <a:latin typeface="Cambria" panose="02040503050406030204" pitchFamily="18" charset="0"/>
              </a:rPr>
              <a:t> </a:t>
            </a:r>
            <a:r>
              <a:rPr lang="en-GB" sz="2800" i="1" dirty="0" err="1" smtClean="0">
                <a:latin typeface="Cambria" panose="02040503050406030204" pitchFamily="18" charset="0"/>
              </a:rPr>
              <a:t>dan</a:t>
            </a:r>
            <a:r>
              <a:rPr lang="en-GB" sz="2800" i="1" dirty="0" smtClean="0">
                <a:latin typeface="Cambria" panose="02040503050406030204" pitchFamily="18" charset="0"/>
              </a:rPr>
              <a:t> </a:t>
            </a:r>
            <a:r>
              <a:rPr lang="en-GB" sz="2800" i="1" dirty="0" err="1" smtClean="0">
                <a:latin typeface="Cambria" panose="02040503050406030204" pitchFamily="18" charset="0"/>
              </a:rPr>
              <a:t>peroleh</a:t>
            </a:r>
            <a:r>
              <a:rPr lang="en-GB" sz="2800" i="1" dirty="0" smtClean="0">
                <a:latin typeface="Cambria" panose="02040503050406030204" pitchFamily="18" charset="0"/>
              </a:rPr>
              <a:t> </a:t>
            </a:r>
            <a:r>
              <a:rPr lang="en-GB" sz="2800" i="1" dirty="0" err="1" smtClean="0">
                <a:latin typeface="Cambria" panose="02040503050406030204" pitchFamily="18" charset="0"/>
              </a:rPr>
              <a:t>nilai</a:t>
            </a:r>
            <a:r>
              <a:rPr lang="en-GB" sz="2800" i="1" dirty="0" smtClean="0">
                <a:latin typeface="Cambria" panose="02040503050406030204" pitchFamily="18" charset="0"/>
              </a:rPr>
              <a:t> </a:t>
            </a:r>
            <a:r>
              <a:rPr lang="en-GB" sz="2800" i="1" dirty="0" err="1" smtClean="0">
                <a:latin typeface="Cambria" panose="02040503050406030204" pitchFamily="18" charset="0"/>
              </a:rPr>
              <a:t>tambah</a:t>
            </a:r>
            <a:r>
              <a:rPr lang="en-GB" sz="2800" i="1" dirty="0" smtClean="0">
                <a:latin typeface="Cambria" panose="02040503050406030204" pitchFamily="18" charset="0"/>
              </a:rPr>
              <a:t> </a:t>
            </a:r>
            <a:r>
              <a:rPr lang="en-GB" sz="2800" i="1" dirty="0" err="1" smtClean="0">
                <a:latin typeface="Cambria" panose="02040503050406030204" pitchFamily="18" charset="0"/>
              </a:rPr>
              <a:t>agribisnis</a:t>
            </a:r>
            <a:endParaRPr lang="id-ID" sz="2800" i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864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Pola</a:t>
            </a:r>
            <a:r>
              <a:rPr lang="en-GB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GB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Integrasi</a:t>
            </a:r>
            <a:r>
              <a:rPr lang="en-GB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GB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Vertikal</a:t>
            </a:r>
            <a:endParaRPr lang="id-ID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1" y="1586895"/>
            <a:ext cx="7781365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GB" sz="2800" dirty="0" err="1" smtClean="0">
                <a:ln/>
                <a:solidFill>
                  <a:srgbClr val="002060"/>
                </a:solidFill>
                <a:latin typeface="Cambria" panose="02040503050406030204" pitchFamily="18" charset="0"/>
              </a:rPr>
              <a:t>Seluruh</a:t>
            </a:r>
            <a:r>
              <a:rPr lang="en-GB" sz="2800" dirty="0" smtClean="0">
                <a:ln/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n/>
                <a:solidFill>
                  <a:srgbClr val="002060"/>
                </a:solidFill>
                <a:latin typeface="Cambria" panose="02040503050406030204" pitchFamily="18" charset="0"/>
              </a:rPr>
              <a:t>fungsi</a:t>
            </a:r>
            <a:r>
              <a:rPr lang="en-GB" sz="2800" dirty="0" smtClean="0">
                <a:ln/>
                <a:solidFill>
                  <a:srgbClr val="002060"/>
                </a:solidFill>
                <a:latin typeface="Cambria" panose="02040503050406030204" pitchFamily="18" charset="0"/>
              </a:rPr>
              <a:t> yang </a:t>
            </a:r>
            <a:r>
              <a:rPr lang="en-GB" sz="2800" dirty="0" err="1" smtClean="0">
                <a:ln/>
                <a:solidFill>
                  <a:srgbClr val="002060"/>
                </a:solidFill>
                <a:latin typeface="Cambria" panose="02040503050406030204" pitchFamily="18" charset="0"/>
              </a:rPr>
              <a:t>terdapat</a:t>
            </a:r>
            <a:r>
              <a:rPr lang="en-GB" sz="2800" dirty="0" smtClean="0">
                <a:ln/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n/>
                <a:solidFill>
                  <a:srgbClr val="002060"/>
                </a:solidFill>
                <a:latin typeface="Cambria" panose="02040503050406030204" pitchFamily="18" charset="0"/>
              </a:rPr>
              <a:t>dalam</a:t>
            </a:r>
            <a:r>
              <a:rPr lang="en-GB" sz="2800" dirty="0" smtClean="0">
                <a:ln/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n/>
                <a:solidFill>
                  <a:srgbClr val="002060"/>
                </a:solidFill>
                <a:latin typeface="Cambria" panose="02040503050406030204" pitchFamily="18" charset="0"/>
              </a:rPr>
              <a:t>satu</a:t>
            </a:r>
            <a:r>
              <a:rPr lang="en-GB" sz="2800" dirty="0" smtClean="0">
                <a:ln/>
                <a:solidFill>
                  <a:srgbClr val="002060"/>
                </a:solidFill>
                <a:latin typeface="Cambria" panose="02040503050406030204" pitchFamily="18" charset="0"/>
              </a:rPr>
              <a:t> unit </a:t>
            </a:r>
            <a:r>
              <a:rPr lang="en-GB" sz="2800" dirty="0" err="1" smtClean="0">
                <a:ln/>
                <a:solidFill>
                  <a:srgbClr val="002060"/>
                </a:solidFill>
                <a:latin typeface="Cambria" panose="02040503050406030204" pitchFamily="18" charset="0"/>
              </a:rPr>
              <a:t>agribisnis</a:t>
            </a:r>
            <a:r>
              <a:rPr lang="en-GB" sz="2800" dirty="0" smtClean="0">
                <a:ln/>
                <a:solidFill>
                  <a:srgbClr val="002060"/>
                </a:solidFill>
                <a:latin typeface="Cambria" panose="02040503050406030204" pitchFamily="18" charset="0"/>
              </a:rPr>
              <a:t> industrial </a:t>
            </a:r>
            <a:r>
              <a:rPr lang="en-GB" sz="2800" dirty="0" err="1" smtClean="0">
                <a:ln/>
                <a:solidFill>
                  <a:srgbClr val="002060"/>
                </a:solidFill>
                <a:latin typeface="Cambria" panose="02040503050406030204" pitchFamily="18" charset="0"/>
              </a:rPr>
              <a:t>dilaksanakan</a:t>
            </a:r>
            <a:r>
              <a:rPr lang="en-GB" sz="2800" dirty="0" smtClean="0">
                <a:ln/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n/>
                <a:solidFill>
                  <a:srgbClr val="002060"/>
                </a:solidFill>
                <a:latin typeface="Cambria" panose="02040503050406030204" pitchFamily="18" charset="0"/>
              </a:rPr>
              <a:t>oleh</a:t>
            </a:r>
            <a:r>
              <a:rPr lang="en-GB" sz="2800" dirty="0" smtClean="0">
                <a:ln/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n/>
                <a:solidFill>
                  <a:srgbClr val="002060"/>
                </a:solidFill>
                <a:latin typeface="Cambria" panose="02040503050406030204" pitchFamily="18" charset="0"/>
              </a:rPr>
              <a:t>satu</a:t>
            </a:r>
            <a:r>
              <a:rPr lang="en-GB" sz="2800" dirty="0" smtClean="0">
                <a:ln/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n/>
                <a:solidFill>
                  <a:srgbClr val="002060"/>
                </a:solidFill>
                <a:latin typeface="Cambria" panose="02040503050406030204" pitchFamily="18" charset="0"/>
              </a:rPr>
              <a:t>perusahaan</a:t>
            </a:r>
            <a:r>
              <a:rPr lang="en-GB" sz="2800" dirty="0" smtClean="0">
                <a:ln/>
                <a:solidFill>
                  <a:srgbClr val="002060"/>
                </a:solidFill>
                <a:latin typeface="Cambria" panose="02040503050406030204" pitchFamily="18" charset="0"/>
              </a:rPr>
              <a:t> (</a:t>
            </a:r>
            <a:r>
              <a:rPr lang="en-GB" sz="2800" dirty="0" err="1" smtClean="0">
                <a:ln/>
                <a:solidFill>
                  <a:srgbClr val="002060"/>
                </a:solidFill>
                <a:latin typeface="Cambria" panose="02040503050406030204" pitchFamily="18" charset="0"/>
              </a:rPr>
              <a:t>diversifikasi</a:t>
            </a:r>
            <a:r>
              <a:rPr lang="en-GB" sz="2800" dirty="0" smtClean="0">
                <a:ln/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n/>
                <a:solidFill>
                  <a:srgbClr val="002060"/>
                </a:solidFill>
                <a:latin typeface="Cambria" panose="02040503050406030204" pitchFamily="18" charset="0"/>
              </a:rPr>
              <a:t>usaha</a:t>
            </a:r>
            <a:r>
              <a:rPr lang="en-GB" sz="2800" dirty="0" smtClean="0">
                <a:ln/>
                <a:solidFill>
                  <a:srgbClr val="002060"/>
                </a:solidFill>
                <a:latin typeface="Cambria" panose="02040503050406030204" pitchFamily="18" charset="0"/>
              </a:rPr>
              <a:t> vertical) </a:t>
            </a:r>
            <a:r>
              <a:rPr lang="en-GB" sz="2800" dirty="0" err="1" smtClean="0">
                <a:ln/>
                <a:solidFill>
                  <a:srgbClr val="002060"/>
                </a:solidFill>
                <a:latin typeface="Cambria" panose="02040503050406030204" pitchFamily="18" charset="0"/>
              </a:rPr>
              <a:t>atau</a:t>
            </a:r>
            <a:r>
              <a:rPr lang="en-GB" sz="2800" dirty="0" smtClean="0">
                <a:ln/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n/>
                <a:solidFill>
                  <a:srgbClr val="002060"/>
                </a:solidFill>
                <a:latin typeface="Cambria" panose="02040503050406030204" pitchFamily="18" charset="0"/>
              </a:rPr>
              <a:t>oleh</a:t>
            </a:r>
            <a:r>
              <a:rPr lang="en-GB" sz="2800" dirty="0" smtClean="0">
                <a:ln/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n/>
                <a:solidFill>
                  <a:srgbClr val="002060"/>
                </a:solidFill>
                <a:latin typeface="Cambria" panose="02040503050406030204" pitchFamily="18" charset="0"/>
              </a:rPr>
              <a:t>beberapa</a:t>
            </a:r>
            <a:r>
              <a:rPr lang="en-GB" sz="2800" dirty="0" smtClean="0">
                <a:ln/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n/>
                <a:solidFill>
                  <a:srgbClr val="002060"/>
                </a:solidFill>
                <a:latin typeface="Cambria" panose="02040503050406030204" pitchFamily="18" charset="0"/>
              </a:rPr>
              <a:t>perusahaan</a:t>
            </a:r>
            <a:r>
              <a:rPr lang="en-GB" sz="2800" dirty="0" smtClean="0">
                <a:ln/>
                <a:solidFill>
                  <a:srgbClr val="002060"/>
                </a:solidFill>
                <a:latin typeface="Cambria" panose="02040503050406030204" pitchFamily="18" charset="0"/>
              </a:rPr>
              <a:t> yang </a:t>
            </a:r>
            <a:r>
              <a:rPr lang="en-GB" sz="2800" dirty="0" err="1" smtClean="0">
                <a:ln/>
                <a:solidFill>
                  <a:srgbClr val="002060"/>
                </a:solidFill>
                <a:latin typeface="Cambria" panose="02040503050406030204" pitchFamily="18" charset="0"/>
              </a:rPr>
              <a:t>tergolong</a:t>
            </a:r>
            <a:r>
              <a:rPr lang="en-GB" sz="2800" dirty="0" smtClean="0">
                <a:ln/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n/>
                <a:solidFill>
                  <a:srgbClr val="002060"/>
                </a:solidFill>
                <a:latin typeface="Cambria" panose="02040503050406030204" pitchFamily="18" charset="0"/>
              </a:rPr>
              <a:t>dalam</a:t>
            </a:r>
            <a:r>
              <a:rPr lang="en-GB" sz="2800" dirty="0" smtClean="0">
                <a:ln/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n/>
                <a:solidFill>
                  <a:srgbClr val="002060"/>
                </a:solidFill>
                <a:latin typeface="Cambria" panose="02040503050406030204" pitchFamily="18" charset="0"/>
              </a:rPr>
              <a:t>satu</a:t>
            </a:r>
            <a:r>
              <a:rPr lang="en-GB" sz="2800" dirty="0" smtClean="0">
                <a:ln/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n/>
                <a:solidFill>
                  <a:srgbClr val="002060"/>
                </a:solidFill>
                <a:latin typeface="Cambria" panose="02040503050406030204" pitchFamily="18" charset="0"/>
              </a:rPr>
              <a:t>induk</a:t>
            </a:r>
            <a:r>
              <a:rPr lang="en-GB" sz="2800" dirty="0" smtClean="0">
                <a:ln/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n/>
                <a:solidFill>
                  <a:srgbClr val="002060"/>
                </a:solidFill>
                <a:latin typeface="Cambria" panose="02040503050406030204" pitchFamily="18" charset="0"/>
              </a:rPr>
              <a:t>usaha</a:t>
            </a:r>
            <a:r>
              <a:rPr lang="en-GB" sz="2800" dirty="0" smtClean="0">
                <a:ln/>
                <a:solidFill>
                  <a:srgbClr val="002060"/>
                </a:solidFill>
                <a:latin typeface="Cambria" panose="02040503050406030204" pitchFamily="18" charset="0"/>
              </a:rPr>
              <a:t> (holding company)</a:t>
            </a:r>
            <a:endParaRPr lang="id-ID" sz="2800" dirty="0">
              <a:ln/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16188" y="4277560"/>
            <a:ext cx="78351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Cambria" panose="02040503050406030204" pitchFamily="18" charset="0"/>
              </a:rPr>
              <a:t>Pola</a:t>
            </a:r>
            <a:r>
              <a:rPr lang="en-GB" sz="2800" dirty="0" smtClean="0"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atin typeface="Cambria" panose="02040503050406030204" pitchFamily="18" charset="0"/>
              </a:rPr>
              <a:t>ini</a:t>
            </a:r>
            <a:r>
              <a:rPr lang="en-GB" sz="2800" dirty="0" smtClean="0"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atin typeface="Cambria" panose="02040503050406030204" pitchFamily="18" charset="0"/>
              </a:rPr>
              <a:t>dilakukan</a:t>
            </a:r>
            <a:r>
              <a:rPr lang="en-GB" sz="2800" dirty="0" smtClean="0"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atin typeface="Cambria" panose="02040503050406030204" pitchFamily="18" charset="0"/>
              </a:rPr>
              <a:t>oleh</a:t>
            </a:r>
            <a:r>
              <a:rPr lang="en-GB" sz="2800" dirty="0" smtClean="0"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atin typeface="Cambria" panose="02040503050406030204" pitchFamily="18" charset="0"/>
              </a:rPr>
              <a:t>perusahaan</a:t>
            </a:r>
            <a:r>
              <a:rPr lang="en-GB" sz="2800" dirty="0" smtClean="0"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atin typeface="Cambria" panose="02040503050406030204" pitchFamily="18" charset="0"/>
              </a:rPr>
              <a:t>konglomerat</a:t>
            </a:r>
            <a:endParaRPr lang="en-GB" sz="2800" dirty="0" smtClean="0">
              <a:latin typeface="Cambria" panose="02040503050406030204" pitchFamily="18" charset="0"/>
            </a:endParaRPr>
          </a:p>
          <a:p>
            <a:r>
              <a:rPr lang="en-GB" sz="2800" dirty="0" err="1" smtClean="0">
                <a:latin typeface="Cambria" panose="02040503050406030204" pitchFamily="18" charset="0"/>
              </a:rPr>
              <a:t>Misal</a:t>
            </a:r>
            <a:r>
              <a:rPr lang="en-GB" sz="2800" dirty="0" smtClean="0">
                <a:latin typeface="Cambria" panose="02040503050406030204" pitchFamily="18" charset="0"/>
              </a:rPr>
              <a:t>: Indofood Group </a:t>
            </a:r>
            <a:r>
              <a:rPr lang="en-GB" sz="2800" dirty="0" err="1" smtClean="0">
                <a:latin typeface="Cambria" panose="02040503050406030204" pitchFamily="18" charset="0"/>
              </a:rPr>
              <a:t>dalam</a:t>
            </a:r>
            <a:r>
              <a:rPr lang="en-GB" sz="2800" dirty="0" smtClean="0"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atin typeface="Cambria" panose="02040503050406030204" pitchFamily="18" charset="0"/>
              </a:rPr>
              <a:t>industri</a:t>
            </a:r>
            <a:r>
              <a:rPr lang="en-GB" sz="2800" dirty="0" smtClean="0"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atin typeface="Cambria" panose="02040503050406030204" pitchFamily="18" charset="0"/>
              </a:rPr>
              <a:t>makanan</a:t>
            </a:r>
            <a:r>
              <a:rPr lang="en-GB" sz="2800" dirty="0" smtClean="0"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atin typeface="Cambria" panose="02040503050406030204" pitchFamily="18" charset="0"/>
              </a:rPr>
              <a:t>berbasis</a:t>
            </a:r>
            <a:r>
              <a:rPr lang="en-GB" sz="2800" dirty="0" smtClean="0"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atin typeface="Cambria" panose="02040503050406030204" pitchFamily="18" charset="0"/>
              </a:rPr>
              <a:t>terigu</a:t>
            </a:r>
            <a:r>
              <a:rPr lang="en-GB" sz="2800" dirty="0" smtClean="0"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atin typeface="Cambria" panose="02040503050406030204" pitchFamily="18" charset="0"/>
              </a:rPr>
              <a:t>dan</a:t>
            </a:r>
            <a:r>
              <a:rPr lang="en-GB" sz="2800" dirty="0" smtClean="0"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atin typeface="Cambria" panose="02040503050406030204" pitchFamily="18" charset="0"/>
              </a:rPr>
              <a:t>Bimoli</a:t>
            </a:r>
            <a:r>
              <a:rPr lang="en-GB" sz="2800" dirty="0" smtClean="0">
                <a:latin typeface="Cambria" panose="02040503050406030204" pitchFamily="18" charset="0"/>
              </a:rPr>
              <a:t> Group </a:t>
            </a:r>
            <a:r>
              <a:rPr lang="en-GB" sz="2800" dirty="0" err="1" smtClean="0">
                <a:latin typeface="Cambria" panose="02040503050406030204" pitchFamily="18" charset="0"/>
              </a:rPr>
              <a:t>dalam</a:t>
            </a:r>
            <a:r>
              <a:rPr lang="en-GB" sz="2800" dirty="0" smtClean="0"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atin typeface="Cambria" panose="02040503050406030204" pitchFamily="18" charset="0"/>
              </a:rPr>
              <a:t>industri</a:t>
            </a:r>
            <a:r>
              <a:rPr lang="en-GB" sz="2800" dirty="0" smtClean="0"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atin typeface="Cambria" panose="02040503050406030204" pitchFamily="18" charset="0"/>
              </a:rPr>
              <a:t>minyak</a:t>
            </a:r>
            <a:r>
              <a:rPr lang="en-GB" sz="2800" dirty="0" smtClean="0"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atin typeface="Cambria" panose="02040503050406030204" pitchFamily="18" charset="0"/>
              </a:rPr>
              <a:t>goreng</a:t>
            </a:r>
            <a:endParaRPr lang="id-ID" sz="2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925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3933" r="5677" b="4998"/>
          <a:stretch/>
        </p:blipFill>
        <p:spPr>
          <a:xfrm>
            <a:off x="8557145" y="341194"/>
            <a:ext cx="3070295" cy="3635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Pola</a:t>
            </a:r>
            <a:r>
              <a:rPr lang="en-GB" b="1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GB" b="1" dirty="0" err="1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Koordinasi</a:t>
            </a:r>
            <a:r>
              <a:rPr lang="en-GB" b="1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GB" b="1" dirty="0" err="1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Vertikal</a:t>
            </a:r>
            <a:endParaRPr lang="id-ID" b="1" dirty="0">
              <a:ln w="0">
                <a:solidFill>
                  <a:schemeClr val="accent1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8494" y="1739152"/>
            <a:ext cx="64545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Fungsi</a:t>
            </a:r>
            <a:r>
              <a:rPr lang="en-GB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sz="28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atau</a:t>
            </a:r>
            <a:r>
              <a:rPr lang="en-GB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sz="28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cabang</a:t>
            </a:r>
            <a:r>
              <a:rPr lang="en-GB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sz="28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usaha</a:t>
            </a:r>
            <a:r>
              <a:rPr lang="en-GB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 yang </a:t>
            </a:r>
            <a:r>
              <a:rPr lang="en-GB" sz="28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terdapat</a:t>
            </a:r>
            <a:r>
              <a:rPr lang="en-GB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sz="28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dalam</a:t>
            </a:r>
            <a:r>
              <a:rPr lang="en-GB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sz="28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satu</a:t>
            </a:r>
            <a:r>
              <a:rPr lang="en-GB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 unit </a:t>
            </a:r>
            <a:r>
              <a:rPr lang="en-GB" sz="28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agribisnis</a:t>
            </a:r>
            <a:r>
              <a:rPr lang="en-GB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 industrial </a:t>
            </a:r>
            <a:r>
              <a:rPr lang="en-GB" sz="28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dilakukan</a:t>
            </a:r>
            <a:r>
              <a:rPr lang="en-GB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sz="28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oleh</a:t>
            </a:r>
            <a:r>
              <a:rPr lang="en-GB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sz="28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beberapa</a:t>
            </a:r>
            <a:r>
              <a:rPr lang="en-GB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sz="28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perusahaan</a:t>
            </a:r>
            <a:r>
              <a:rPr lang="en-GB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 yang </a:t>
            </a:r>
            <a:r>
              <a:rPr lang="en-GB" sz="28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pemiliknya</a:t>
            </a:r>
            <a:r>
              <a:rPr lang="en-GB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sz="28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maupun</a:t>
            </a:r>
            <a:r>
              <a:rPr lang="en-GB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sz="28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manajemennya</a:t>
            </a:r>
            <a:r>
              <a:rPr lang="en-GB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sz="28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terpisah</a:t>
            </a:r>
            <a:r>
              <a:rPr lang="en-GB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sz="28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satu</a:t>
            </a:r>
            <a:r>
              <a:rPr lang="en-GB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sz="28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sama</a:t>
            </a:r>
            <a:r>
              <a:rPr lang="en-GB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 lain </a:t>
            </a:r>
            <a:r>
              <a:rPr lang="en-GB" sz="28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namun</a:t>
            </a:r>
            <a:r>
              <a:rPr lang="en-GB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sz="28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strategi</a:t>
            </a:r>
            <a:r>
              <a:rPr lang="en-GB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sz="28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dan</a:t>
            </a:r>
            <a:r>
              <a:rPr lang="en-GB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sz="28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implementasi</a:t>
            </a:r>
            <a:r>
              <a:rPr lang="en-GB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sz="28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usahanya</a:t>
            </a:r>
            <a:r>
              <a:rPr lang="en-GB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sz="28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terkoordinasi</a:t>
            </a:r>
            <a:r>
              <a:rPr lang="en-GB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sz="28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secara</a:t>
            </a:r>
            <a:r>
              <a:rPr lang="en-GB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sz="28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harmonis</a:t>
            </a:r>
            <a:r>
              <a:rPr lang="en-GB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yang </a:t>
            </a:r>
            <a:r>
              <a:rPr lang="en-GB" sz="28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dikenal</a:t>
            </a:r>
            <a:r>
              <a:rPr lang="en-GB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sz="28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dengan</a:t>
            </a:r>
            <a:r>
              <a:rPr lang="en-GB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sz="28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kemitraan</a:t>
            </a:r>
            <a:r>
              <a:rPr lang="en-GB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sz="28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bisnis</a:t>
            </a:r>
            <a:endParaRPr lang="id-ID" sz="28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168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</TotalTime>
  <Words>209</Words>
  <Application>Microsoft Office PowerPoint</Application>
  <PresentationFormat>Widescreen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Cambria</vt:lpstr>
      <vt:lpstr>Century Gothic</vt:lpstr>
      <vt:lpstr>Wingdings 3</vt:lpstr>
      <vt:lpstr>Wisp</vt:lpstr>
      <vt:lpstr>Manajemen Agribisnis</vt:lpstr>
      <vt:lpstr>Manajemen  Agribisnis</vt:lpstr>
      <vt:lpstr>PowerPoint Presentation</vt:lpstr>
      <vt:lpstr>Unit Agribisnis Industrial</vt:lpstr>
      <vt:lpstr>Berdasarkan bentuk organisasinya, unit Agribisnis Industrial digolongkan menjadi 2 pola</vt:lpstr>
      <vt:lpstr>Pola Integrasi Vertikal</vt:lpstr>
      <vt:lpstr>Pola Koordinasi Vertikal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Manajemen Agribisnis</dc:title>
  <dc:creator>heni utami</dc:creator>
  <cp:lastModifiedBy>heni utami</cp:lastModifiedBy>
  <cp:revision>1</cp:revision>
  <dcterms:created xsi:type="dcterms:W3CDTF">2016-12-11T06:47:12Z</dcterms:created>
  <dcterms:modified xsi:type="dcterms:W3CDTF">2016-12-11T06:51:29Z</dcterms:modified>
</cp:coreProperties>
</file>