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73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0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7442D5-EF63-4A5E-8654-C67766E34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442D5-EF63-4A5E-8654-C67766E34CD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</p:grpSp>
      <p:sp>
        <p:nvSpPr>
          <p:cNvPr id="2359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9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B1AB4-D4C2-49B3-A7A6-9ECCBA6596D9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semester pendek 2007/2008</a:t>
            </a: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31750-B376-4EFA-A893-CBAAE8295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BFEC-6B20-43DD-92BD-957BD0A1B382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BDBE3-2C70-42E8-9AE9-907A09348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68D81-33D7-4A0C-B4DD-9C22DDB6AEEA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297C0-8ADC-414F-9E4D-04D17725D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1C4DD-9676-4DB9-A23B-55ADFF477340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718F-92D9-4483-989F-04B214EDD2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3D932-A8E0-4F1E-9CBB-B7C2C7ED0D42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80027-E2C2-410F-8CD9-F34910E3E8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98CF2-6AEB-4D22-A20A-19E28769B140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B3746-29B4-4BAA-88B4-CBD6A707B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48D6A-1F94-4522-9000-2CF1226DDA05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1E5E5-0BE3-4E3E-BDBE-76DC5E2D6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3EEB9-1011-4431-A307-2B5DA17DFAB5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1E272-7B45-4EC2-B57B-D1C043C14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536F8-61A4-409A-91DA-CCD460D9F9AF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34540-E80E-403E-A42A-E35FCAED2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61416-A98F-4B40-BE63-BADF675BE527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6FB93-2FEA-4149-B9E7-712982851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BC261-FF91-46FE-A37D-60B9B1B28969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r>
              <a:rPr lang="en-US"/>
              <a:t>semester pendek 2007/2008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D6401-EEAD-433E-95E4-DB5AE300E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253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3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4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5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6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6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6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6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</p:grpSp>
      <p:sp>
        <p:nvSpPr>
          <p:cNvPr id="2257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7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7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C3F8F1F-13B1-4BDE-AED8-D1AED77E5F91}" type="datetime1">
              <a:rPr lang="en-US"/>
              <a:pPr>
                <a:defRPr/>
              </a:pPr>
              <a:t>9/18/2013</a:t>
            </a:fld>
            <a:endParaRPr lang="en-US" dirty="0"/>
          </a:p>
        </p:txBody>
      </p:sp>
      <p:sp>
        <p:nvSpPr>
          <p:cNvPr id="2257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2pPr lvl="1"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</a:lstStyle>
          <a:p>
            <a:pPr lvl="1">
              <a:defRPr/>
            </a:pPr>
            <a:r>
              <a:rPr lang="en-US" dirty="0"/>
              <a:t>semester </a:t>
            </a:r>
            <a:r>
              <a:rPr lang="en-US" dirty="0" err="1"/>
              <a:t>pendek</a:t>
            </a:r>
            <a:r>
              <a:rPr lang="en-US" dirty="0"/>
              <a:t> 2007/2008</a:t>
            </a:r>
          </a:p>
        </p:txBody>
      </p:sp>
      <p:sp>
        <p:nvSpPr>
          <p:cNvPr id="2257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2436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E0A1BAF-5419-4623-9533-8C38CEED9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382FA5-F800-4CEB-9CD1-A4AE44D5977E}" type="datetime1">
              <a:rPr lang="en-US"/>
              <a:pPr>
                <a:defRPr/>
              </a:pPr>
              <a:t>9/18/2013</a:t>
            </a:fld>
            <a:endParaRPr lang="en-US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F5FA2-5203-4884-B6BB-7375A0CADEE0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ILMU DAN TEKNOLOGI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id-ID" dirty="0" smtClean="0"/>
              <a:t>3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7099BF-00F8-4FF6-969B-20FC028700D4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B45245-801A-4F32-9CA5-AC4EBE93EB96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2400" dirty="0" err="1" smtClean="0"/>
              <a:t>Rias</a:t>
            </a:r>
            <a:r>
              <a:rPr lang="en-US" sz="2400" dirty="0" smtClean="0"/>
              <a:t> Van </a:t>
            </a:r>
            <a:r>
              <a:rPr lang="en-US" sz="2400" dirty="0" err="1" smtClean="0"/>
              <a:t>Wyk</a:t>
            </a:r>
            <a:endParaRPr lang="en-US" sz="24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esensi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terkandung</a:t>
            </a:r>
            <a:r>
              <a:rPr lang="id-ID" sz="2400" dirty="0" smtClean="0"/>
              <a:t>: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ide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pikiran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pernah</a:t>
            </a:r>
            <a:r>
              <a:rPr lang="en-US" sz="2400" dirty="0" smtClean="0"/>
              <a:t> </a:t>
            </a:r>
            <a:r>
              <a:rPr lang="en-US" sz="2400" dirty="0" err="1" smtClean="0"/>
              <a:t>berakhir</a:t>
            </a:r>
            <a:r>
              <a:rPr lang="en-US" sz="2400" dirty="0" smtClean="0"/>
              <a:t>,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teknotogi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</a:t>
            </a:r>
            <a:r>
              <a:rPr lang="en-US" sz="2400" dirty="0" err="1" smtClean="0"/>
              <a:t>umat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kreasi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alami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artificial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pikiran</a:t>
            </a:r>
            <a:r>
              <a:rPr lang="en-US" sz="2400" dirty="0" smtClean="0"/>
              <a:t> (set of means),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dibatasi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universal, </a:t>
            </a:r>
            <a:r>
              <a:rPr lang="en-US" sz="2400" dirty="0" err="1" smtClean="0"/>
              <a:t>tergantung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sudtit</a:t>
            </a:r>
            <a:r>
              <a:rPr lang="en-US" sz="2400" dirty="0" smtClean="0"/>
              <a:t> </a:t>
            </a:r>
            <a:r>
              <a:rPr lang="en-US" sz="2400" dirty="0" err="1" smtClean="0"/>
              <a:t>pandang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bertujuan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memfasilitasi</a:t>
            </a:r>
            <a:r>
              <a:rPr lang="en-US" sz="2400" dirty="0" smtClean="0"/>
              <a:t> human endeavor (</a:t>
            </a:r>
            <a:r>
              <a:rPr lang="en-US" sz="2400" dirty="0" err="1" smtClean="0"/>
              <a:t>ikhtiar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). </a:t>
            </a:r>
            <a:r>
              <a:rPr lang="fi-FI" sz="2400" dirty="0" smtClean="0"/>
              <a:t>Sehingga tekno logi harus mampu merungkatkan performansi (kinreja) kemampuan manusia.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69E0B14-4E0A-4BBD-BFBF-3CDEC04FDE12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0DD5E2-E416-4A3D-A829-F2711DFB0BBF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fi-FI" sz="4000" dirty="0" smtClean="0"/>
              <a:t>3 (tiga) entitas Yang terkandung dalam teknologi</a:t>
            </a:r>
            <a:endParaRPr lang="en-US" sz="40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819400"/>
            <a:ext cx="7162800" cy="3311525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 smtClean="0"/>
              <a:t>Skill (Keterampilan), </a:t>
            </a:r>
          </a:p>
          <a:p>
            <a:pPr eaLnBrk="1" hangingPunct="1">
              <a:defRPr/>
            </a:pPr>
            <a:r>
              <a:rPr lang="fi-FI" dirty="0" smtClean="0"/>
              <a:t>Algorithma (Logika berfikir) dan </a:t>
            </a:r>
          </a:p>
          <a:p>
            <a:pPr eaLnBrk="1" hangingPunct="1">
              <a:defRPr/>
            </a:pPr>
            <a:r>
              <a:rPr lang="fi-FI" dirty="0" smtClean="0"/>
              <a:t>hardware (Perangkat Keras).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dirty="0" smtClean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2ED2AE9-6579-4838-B8E6-EEF9726C8898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62884B-9773-4A78-9F88-F2C18C7A479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mtClean="0"/>
              <a:t>TEKNOLOGI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fi-FI" sz="2400" smtClean="0"/>
              <a:t>untuk memenuhi suatu maksud di dalamnya terkandung apa saja yang dibutuhkan untuk merubah (mengkonversikan) sumberdaya (resources) ke suatu produk atau jasa.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fi-FI" sz="2400" smtClean="0"/>
              <a:t>sebagai pengetahuan, sumberdaya yang diperlukan untuk mencapai suatu tujuan (objective).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fi-FI" sz="2400" smtClean="0"/>
              <a:t>suatu tubuh dari ilmu pengetahuan dan rekayasa (Engineering) yang dapat diaplikasikan pada perancangan produk dan atau proses atau pada penelitian untuk mendapatkan pengetahuan baru.</a:t>
            </a: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04B526-228C-4E24-9771-EB52DA88A2CE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1A946-5E00-465A-A94E-2E0FE9B7683F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000" b="1" smtClean="0"/>
              <a:t>Hubungan Ilmu Teknologi, Pengetahuan, Seni dan Agama</a:t>
            </a:r>
            <a:r>
              <a:rPr lang="en-US" sz="4000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540125"/>
          </a:xfrm>
        </p:spPr>
        <p:txBody>
          <a:bodyPr/>
          <a:lstStyle/>
          <a:p>
            <a:pPr eaLnBrk="1" hangingPunct="1">
              <a:defRPr/>
            </a:pPr>
            <a:r>
              <a:rPr lang="fi-FI" smtClean="0"/>
              <a:t>Invention : imajinasi seorang individu atau kelompok mengembangkan menjadi suatu temuan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A571815-FBA6-4F66-93BC-0068A010DF32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DB484-AF6E-470E-9A45-50C15EB463B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fi-FI" smtClean="0"/>
              <a:t>Daya invensi</a:t>
            </a: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kreatifitas, </a:t>
            </a:r>
          </a:p>
          <a:p>
            <a:pPr eaLnBrk="1" hangingPunct="1">
              <a:defRPr/>
            </a:pPr>
            <a:r>
              <a:rPr lang="fi-FI" smtClean="0"/>
              <a:t>kemampuan menangkap fenomena alam dan kebutuhan praktis dalam memenuhi kebutuhan hidup.</a:t>
            </a:r>
          </a:p>
          <a:p>
            <a:pPr eaLnBrk="1" hangingPunct="1">
              <a:defRPr/>
            </a:pPr>
            <a:r>
              <a:rPr lang="fi-FI" smtClean="0"/>
              <a:t>kualitas Sumber Daya Manusia, : pendidikan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smtClean="0"/>
              <a:t>	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886CF1-D65A-4039-BDBD-A7EFC483DA7C}" type="datetime1">
              <a:rPr lang="en-US"/>
              <a:pPr>
                <a:defRPr/>
              </a:pPr>
              <a:t>9/18/2013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47696-A6B2-44E2-AA0A-37368F61CFE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fi-FI" smtClean="0"/>
              <a:t>Hasil INVENSI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mtClean="0"/>
              <a:t>memenuhi kebutuhan pasar (marketed)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mtClean="0"/>
              <a:t>tidak dapat dikomersialkan.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mtClean="0"/>
              <a:t>Produk teknologi yang berada di pasar akan mengikuti "Siklus Teknologi" (Technology Cycle) yang diakhiri dengan masa kadaluwarsa (Obsolete) suatu produk teknologi.</a:t>
            </a:r>
            <a:endParaRPr lang="en-US" dirty="0" smtClean="0"/>
          </a:p>
          <a:p>
            <a:pPr marL="609600" indent="-609600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3DBCA50-CABF-418E-BD58-63C0AD6E93F4}" type="datetime1">
              <a:rPr lang="en-US"/>
              <a:pPr>
                <a:defRPr/>
              </a:pPr>
              <a:t>9/18/2013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18873-E007-4A69-9A93-7CF7E1CFE959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fi-FI" sz="4000" smtClean="0"/>
              <a:t>Sedangkan Siklus Teknologi (Technology Cycle,)</a:t>
            </a:r>
            <a:endParaRPr lang="en-US" sz="40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dirty="0" smtClean="0"/>
              <a:t>Fase Kesadaran (Awareness Phase),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dirty="0" smtClean="0"/>
              <a:t>Fase Akuisisi (Acqtiuisition Phase),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dirty="0" smtClean="0"/>
              <a:t>Fase Adaptasi (Adaptatio</a:t>
            </a:r>
            <a:r>
              <a:rPr lang="id-ID" dirty="0" smtClean="0"/>
              <a:t>n</a:t>
            </a:r>
            <a:r>
              <a:rPr lang="fi-FI" dirty="0" smtClean="0"/>
              <a:t>" Phase),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dirty="0" smtClean="0"/>
              <a:t>Fase pengembangan (Advancement Phase)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dirty="0" smtClean="0"/>
              <a:t>Fase Kedaluwarsa.(Abandonment Phase).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5E793DE-16F3-445C-9431-19544196BC06}" type="datetime1">
              <a:rPr lang="en-US"/>
              <a:pPr>
                <a:defRPr/>
              </a:pPr>
              <a:t>9/18/2013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434D6-EE4B-49B7-8970-518930966E83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fi-FI" sz="4000" smtClean="0"/>
              <a:t>indikator tingkat penguasaan IPTEK</a:t>
            </a:r>
            <a:endParaRPr lang="en-US" sz="40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Tingkat Literacy (melek huruf),</a:t>
            </a:r>
          </a:p>
          <a:p>
            <a:pPr eaLnBrk="1" hangingPunct="1">
              <a:defRPr/>
            </a:pPr>
            <a:r>
              <a:rPr lang="fi-FI" smtClean="0"/>
              <a:t>Rasio jumlah tenaga ahli atau pakar terhadap jumlah populasi, </a:t>
            </a:r>
          </a:p>
          <a:p>
            <a:pPr eaLnBrk="1" hangingPunct="1">
              <a:defRPr/>
            </a:pPr>
            <a:r>
              <a:rPr lang="fi-FI" smtClean="0"/>
              <a:t>jumlah anggaran (%) yang dialokasikan untuk kegiatan keilmuan (Riset dan Pengembangan). </a:t>
            </a:r>
          </a:p>
          <a:p>
            <a:pPr lvl="1" eaLnBrk="1" hangingPunct="1">
              <a:defRPr/>
            </a:pPr>
            <a:r>
              <a:rPr lang="fi-FI" smtClean="0"/>
              <a:t>Jumlah karya ilmiah (karya tulis, patent dan lain sebagainya).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 smtClean="0"/>
              <a:t>evaluasi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 Apa yang dimaksud belajar sepanjang hayat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Apa </a:t>
            </a:r>
            <a:r>
              <a:rPr lang="id-ID" dirty="0" smtClean="0"/>
              <a:t>perbedaan sciens vs rekayasa?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Ceritakan siklus satu contoh teknologi yang kamu </a:t>
            </a:r>
            <a:r>
              <a:rPr lang="id-ID" dirty="0" smtClean="0"/>
              <a:t>ketahui dilingkungan anda.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1C4DD-9676-4DB9-A23B-55ADFF477340}" type="datetime1">
              <a:rPr lang="en-US" smtClean="0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9718F-92D9-4483-989F-04B214EDD29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E0C7F0-B45D-485B-B62A-654CE0D94927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BFFD00-BD22-4A63-92FE-4D084B91EE3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mtClean="0"/>
              <a:t>PENGERTIAN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defRPr/>
            </a:pPr>
            <a:r>
              <a:rPr lang="sv-SE" smtClean="0"/>
              <a:t>pengertian bahasa, ilmu dapat diterjemahkan sebagai. pengetahuan</a:t>
            </a:r>
            <a:r>
              <a:rPr lang="en-US" smtClean="0"/>
              <a:t> </a:t>
            </a:r>
          </a:p>
          <a:p>
            <a:pPr marL="609600" indent="-609600" eaLnBrk="1" hangingPunct="1">
              <a:defRPr/>
            </a:pPr>
            <a:r>
              <a:rPr lang="sv-SE" smtClean="0"/>
              <a:t>Ada dua jenis pengetahuan, yaitu 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  <a:defRPr/>
            </a:pPr>
            <a:r>
              <a:rPr lang="sv-SE" smtClean="0"/>
              <a:t>"pengetahuan ilmiah" dan 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  <a:defRPr/>
            </a:pPr>
            <a:r>
              <a:rPr lang="sv-SE" smtClean="0"/>
              <a:t>"Pengetahuan Biasa".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A299F5F-0B0B-4264-8504-32F1D88CF2A4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2A75F-A643-41C9-B1B4-95C37B6285F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mtClean="0"/>
              <a:t>PENGETAHUAN BIASA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smtClean="0"/>
              <a:t>KNOWLEDGE</a:t>
            </a:r>
          </a:p>
          <a:p>
            <a:pPr eaLnBrk="1" hangingPunct="1">
              <a:defRPr/>
            </a:pPr>
            <a:r>
              <a:rPr lang="sv-SE" smtClean="0"/>
              <a:t>diperoleh dari keseluruhan bentuk upaya kemanusiaan</a:t>
            </a:r>
            <a:r>
              <a:rPr lang="en-US" smtClean="0"/>
              <a:t> </a:t>
            </a:r>
          </a:p>
          <a:p>
            <a:pPr eaLnBrk="1" hangingPunct="1">
              <a:defRPr/>
            </a:pPr>
            <a:r>
              <a:rPr lang="sv-SE" smtClean="0"/>
              <a:t>tanpa memperhatikan objek, cara dan kegunaannya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77B62E4-424B-4D6F-8F41-A3BC7A32F6AA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52897-0BE7-4A6E-B78D-FAE577FC3611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sv-SE" smtClean="0"/>
              <a:t>PENGETAHUAN ILMIAH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smtClean="0"/>
              <a:t>SCIENCE</a:t>
            </a:r>
          </a:p>
          <a:p>
            <a:pPr eaLnBrk="1" hangingPunct="1">
              <a:defRPr/>
            </a:pPr>
            <a:r>
              <a:rPr lang="sv-SE" smtClean="0"/>
              <a:t>dengan memperhatikan obyek, cara yang digunakan dan kegunaan dari pengetahuan tersebut</a:t>
            </a:r>
            <a:r>
              <a:rPr lang="en-US" smtClean="0"/>
              <a:t> </a:t>
            </a:r>
          </a:p>
          <a:p>
            <a:pPr eaLnBrk="1" hangingPunct="1">
              <a:defRPr/>
            </a:pPr>
            <a:r>
              <a:rPr lang="sv-SE" smtClean="0"/>
              <a:t>memperhatikan obyek ontologis,</a:t>
            </a:r>
            <a:r>
              <a:rPr lang="en-US" smtClean="0"/>
              <a:t> </a:t>
            </a:r>
            <a:r>
              <a:rPr lang="sv-SE" smtClean="0"/>
              <a:t>landasan epistemologis dan landasan aksiologis dari pengetahuan itu sendiri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472F83-5879-4BB6-8A9F-CFA331B23AF6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12E794-7980-4BA6-A7D1-EEB9CF316C65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92725"/>
          </a:xfrm>
        </p:spPr>
        <p:txBody>
          <a:bodyPr/>
          <a:lstStyle/>
          <a:p>
            <a:pPr eaLnBrk="1" hangingPunct="1">
              <a:defRPr/>
            </a:pPr>
            <a:r>
              <a:rPr lang="sv-SE" smtClean="0"/>
              <a:t>Science atau knowledge pada dasarya keduanya merupakan hasil observasi pada fenomena alam atau fenomena sosial</a:t>
            </a:r>
          </a:p>
          <a:p>
            <a:pPr eaLnBrk="1" hangingPunct="1">
              <a:defRPr/>
            </a:pPr>
            <a:r>
              <a:rPr lang="fi-FI" smtClean="0"/>
              <a:t>Sains merupakan keseluruhan bentuk upaya kemanusiaan untuk mengetahui sesuatu dengan memperhatikan objek, cara dan kegunaannya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2AD83D-3C51-42D6-ABAD-E2CF3D835DA8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68C75-0E72-4E2A-99D7-2038FB8E3751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mtClean="0"/>
              <a:t>TEKNOLOGI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30725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dirty="0" smtClean="0"/>
              <a:t>David L. GOETCH : </a:t>
            </a:r>
            <a:r>
              <a:rPr lang="en-US" i="1" dirty="0" smtClean="0"/>
              <a:t>people</a:t>
            </a:r>
            <a:r>
              <a:rPr lang="id-ID" i="1" dirty="0" smtClean="0"/>
              <a:t>,</a:t>
            </a:r>
            <a:r>
              <a:rPr lang="en-US" i="1" dirty="0" smtClean="0"/>
              <a:t> tools, resources ,to solve problems or to extend their capabilities</a:t>
            </a:r>
            <a:r>
              <a:rPr lang="en-US" dirty="0" smtClean="0"/>
              <a:t>. </a:t>
            </a:r>
            <a:r>
              <a:rPr lang="id-ID" dirty="0" smtClean="0"/>
              <a:t>(“</a:t>
            </a:r>
            <a:r>
              <a:rPr lang="id-ID" sz="2400" dirty="0" smtClean="0">
                <a:solidFill>
                  <a:srgbClr val="FFFF00"/>
                </a:solidFill>
              </a:rPr>
              <a:t>orang, alat,  sumber daya,  untuk me-mecahkan  masalah atau untuk memperluas kemampuan mereka</a:t>
            </a:r>
            <a:r>
              <a:rPr lang="id-ID" sz="2400" dirty="0" smtClean="0"/>
              <a:t>”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"</a:t>
            </a:r>
            <a:r>
              <a:rPr lang="en-US" dirty="0" err="1" smtClean="0"/>
              <a:t>upaya</a:t>
            </a:r>
            <a:r>
              <a:rPr lang="en-US" dirty="0" smtClean="0"/>
              <a:t>"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"</a:t>
            </a:r>
            <a:r>
              <a:rPr lang="en-US" dirty="0" err="1" smtClean="0"/>
              <a:t>produk</a:t>
            </a:r>
            <a:r>
              <a:rPr lang="en-US" dirty="0" smtClean="0"/>
              <a:t>"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(tools),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(resources).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Arnold Pacey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Penerapan pengetahuan ilmiah dan lainnya untuk tugas praktis dengan </a:t>
            </a:r>
            <a:r>
              <a:rPr lang="id-ID" dirty="0" smtClean="0"/>
              <a:t>pembentukan sistem. </a:t>
            </a:r>
            <a:r>
              <a:rPr lang="id-ID" dirty="0"/>
              <a:t>yang melibatkan </a:t>
            </a:r>
            <a:r>
              <a:rPr lang="id-ID" dirty="0" smtClean="0"/>
              <a:t>orang, organisasi dan </a:t>
            </a:r>
            <a:r>
              <a:rPr lang="id-ID" dirty="0"/>
              <a:t>mesin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1C4DD-9676-4DB9-A23B-55ADFF477340}" type="datetime1">
              <a:rPr lang="en-US" smtClean="0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1">
              <a:defRPr/>
            </a:pPr>
            <a:r>
              <a:rPr lang="en-US" smtClean="0"/>
              <a:t>semester pendek 2007/2008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9718F-92D9-4483-989F-04B214EDD29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60077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BDD400-FCD8-43C7-9075-C3D00A68525F}" type="datetime1">
              <a:rPr lang="en-US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B3B73-209C-4B23-AEB5-89BFDC67DC47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Arnold </a:t>
            </a:r>
            <a:r>
              <a:rPr lang="en-US" dirty="0" err="1" smtClean="0"/>
              <a:t>Pacey</a:t>
            </a:r>
            <a:r>
              <a:rPr lang="en-US" dirty="0" smtClean="0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"</a:t>
            </a:r>
            <a:r>
              <a:rPr lang="en-US" sz="2800" i="1" dirty="0" smtClean="0"/>
              <a:t>The application </a:t>
            </a:r>
            <a:r>
              <a:rPr lang="en-US" sz="2800" i="1" dirty="0" err="1" smtClean="0"/>
              <a:t>os</a:t>
            </a:r>
            <a:r>
              <a:rPr lang="en-US" sz="2800" i="1" dirty="0" smtClean="0"/>
              <a:t> scientific and other knowledge to practical task by ordered systems. that involve people and organizations, living things and machines</a:t>
            </a:r>
            <a:r>
              <a:rPr lang="en-US" sz="2800" dirty="0" smtClean="0"/>
              <a:t>".</a:t>
            </a:r>
          </a:p>
          <a:p>
            <a:pPr eaLnBrk="1" hangingPunct="1">
              <a:defRPr/>
            </a:pPr>
            <a:r>
              <a:rPr lang="en-US" sz="2800" dirty="0" smtClean="0"/>
              <a:t>Dari </a:t>
            </a:r>
            <a:r>
              <a:rPr lang="en-US" sz="2800" dirty="0" err="1" smtClean="0"/>
              <a:t>definisi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nampak</a:t>
            </a:r>
            <a:r>
              <a:rPr lang="en-US" sz="2800" dirty="0" smtClean="0"/>
              <a:t>,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pihak-pihak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endParaRPr lang="en-US" sz="2800" dirty="0" smtClean="0"/>
          </a:p>
          <a:p>
            <a:pPr lvl="1" eaLnBrk="1" hangingPunct="1">
              <a:defRPr/>
            </a:pPr>
            <a:r>
              <a:rPr lang="en-US" sz="2400" dirty="0" err="1" smtClean="0"/>
              <a:t>perencanaan</a:t>
            </a:r>
            <a:r>
              <a:rPr lang="en-US" sz="2400" dirty="0" smtClean="0"/>
              <a:t>, </a:t>
            </a:r>
          </a:p>
          <a:p>
            <a:pPr lvl="1" eaLnBrk="1" hangingPunct="1">
              <a:defRPr/>
            </a:pP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r>
              <a:rPr lang="en-US" sz="2400" dirty="0" smtClean="0"/>
              <a:t> :</a:t>
            </a:r>
            <a:r>
              <a:rPr lang="id-ID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,    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Rias</a:t>
            </a:r>
            <a:r>
              <a:rPr lang="en-US" dirty="0" smtClean="0"/>
              <a:t> Van </a:t>
            </a:r>
            <a:r>
              <a:rPr lang="en-US" dirty="0" err="1" smtClean="0"/>
              <a:t>Wyk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"Technology is a "set of means" created by people to facilitate human endeavor". </a:t>
            </a:r>
            <a:endParaRPr lang="id-ID" i="1" dirty="0" smtClean="0"/>
          </a:p>
          <a:p>
            <a:endParaRPr lang="en-US" i="1" dirty="0" smtClean="0"/>
          </a:p>
          <a:p>
            <a:r>
              <a:rPr lang="id-ID" dirty="0" smtClean="0"/>
              <a:t>"Teknologi adalah" seperangkat alat "yang diciptakan oleh orang untuk memfasilitasi usaha manusia".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1C4DD-9676-4DB9-A23B-55ADFF477340}" type="datetime1">
              <a:rPr lang="en-US" smtClean="0"/>
              <a:pPr>
                <a:defRPr/>
              </a:pPr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1">
              <a:defRPr/>
            </a:pPr>
            <a:r>
              <a:rPr lang="en-US" smtClean="0"/>
              <a:t>semester pendek 2007/2008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9718F-92D9-4483-989F-04B214EDD29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303</TotalTime>
  <Words>657</Words>
  <Application>Microsoft Office PowerPoint</Application>
  <PresentationFormat>On-screen Show (4:3)</PresentationFormat>
  <Paragraphs>114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Beam</vt:lpstr>
      <vt:lpstr>ILMU DAN TEKNOLOGI</vt:lpstr>
      <vt:lpstr>PENGERTIAN</vt:lpstr>
      <vt:lpstr>PENGETAHUAN BIASA</vt:lpstr>
      <vt:lpstr>PENGETAHUAN ILMIAH</vt:lpstr>
      <vt:lpstr>Slide 5</vt:lpstr>
      <vt:lpstr>TEKNOLOGI</vt:lpstr>
      <vt:lpstr>Arnold Pacey </vt:lpstr>
      <vt:lpstr>Arnold Pacey </vt:lpstr>
      <vt:lpstr>Rias Van Wyk</vt:lpstr>
      <vt:lpstr>Rias Van Wyk</vt:lpstr>
      <vt:lpstr>3 (tiga) entitas Yang terkandung dalam teknologi</vt:lpstr>
      <vt:lpstr>TEKNOLOGI</vt:lpstr>
      <vt:lpstr>Hubungan Ilmu Teknologi, Pengetahuan, Seni dan Agama </vt:lpstr>
      <vt:lpstr>Daya invensi</vt:lpstr>
      <vt:lpstr>Hasil INVENSI</vt:lpstr>
      <vt:lpstr>Sedangkan Siklus Teknologi (Technology Cycle,)</vt:lpstr>
      <vt:lpstr>indikator tingkat penguasaan IPTEK</vt:lpstr>
      <vt:lpstr>evaluasi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ILMU DAN TEKNOLOGI</dc:title>
  <dc:creator>COMPAQ</dc:creator>
  <cp:lastModifiedBy>Toshiba</cp:lastModifiedBy>
  <cp:revision>23</cp:revision>
  <dcterms:created xsi:type="dcterms:W3CDTF">2008-02-21T04:45:22Z</dcterms:created>
  <dcterms:modified xsi:type="dcterms:W3CDTF">2013-09-18T04:46:09Z</dcterms:modified>
</cp:coreProperties>
</file>