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92"/>
  </p:notesMasterIdLst>
  <p:handoutMasterIdLst>
    <p:handoutMasterId r:id="rId93"/>
  </p:handoutMasterIdLst>
  <p:sldIdLst>
    <p:sldId id="256" r:id="rId2"/>
    <p:sldId id="258" r:id="rId3"/>
    <p:sldId id="336" r:id="rId4"/>
    <p:sldId id="337" r:id="rId5"/>
    <p:sldId id="338" r:id="rId6"/>
    <p:sldId id="339" r:id="rId7"/>
    <p:sldId id="340" r:id="rId8"/>
    <p:sldId id="341" r:id="rId9"/>
    <p:sldId id="342" r:id="rId10"/>
    <p:sldId id="343" r:id="rId11"/>
    <p:sldId id="344" r:id="rId12"/>
    <p:sldId id="263"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57" r:id="rId26"/>
    <p:sldId id="265" r:id="rId27"/>
    <p:sldId id="266" r:id="rId28"/>
    <p:sldId id="289" r:id="rId29"/>
    <p:sldId id="358" r:id="rId30"/>
    <p:sldId id="267" r:id="rId31"/>
    <p:sldId id="268" r:id="rId32"/>
    <p:sldId id="269" r:id="rId33"/>
    <p:sldId id="302" r:id="rId34"/>
    <p:sldId id="303" r:id="rId35"/>
    <p:sldId id="304" r:id="rId36"/>
    <p:sldId id="306" r:id="rId37"/>
    <p:sldId id="276" r:id="rId38"/>
    <p:sldId id="277" r:id="rId39"/>
    <p:sldId id="278" r:id="rId40"/>
    <p:sldId id="279" r:id="rId41"/>
    <p:sldId id="280" r:id="rId42"/>
    <p:sldId id="281" r:id="rId43"/>
    <p:sldId id="285" r:id="rId44"/>
    <p:sldId id="283" r:id="rId45"/>
    <p:sldId id="284" r:id="rId46"/>
    <p:sldId id="286" r:id="rId47"/>
    <p:sldId id="287" r:id="rId48"/>
    <p:sldId id="288" r:id="rId49"/>
    <p:sldId id="290" r:id="rId50"/>
    <p:sldId id="361" r:id="rId51"/>
    <p:sldId id="359" r:id="rId52"/>
    <p:sldId id="360" r:id="rId53"/>
    <p:sldId id="362" r:id="rId54"/>
    <p:sldId id="363" r:id="rId55"/>
    <p:sldId id="364" r:id="rId56"/>
    <p:sldId id="365" r:id="rId57"/>
    <p:sldId id="366" r:id="rId58"/>
    <p:sldId id="367" r:id="rId59"/>
    <p:sldId id="368" r:id="rId60"/>
    <p:sldId id="369" r:id="rId61"/>
    <p:sldId id="370" r:id="rId62"/>
    <p:sldId id="371" r:id="rId63"/>
    <p:sldId id="372" r:id="rId64"/>
    <p:sldId id="373" r:id="rId65"/>
    <p:sldId id="374" r:id="rId66"/>
    <p:sldId id="311" r:id="rId67"/>
    <p:sldId id="378" r:id="rId68"/>
    <p:sldId id="375" r:id="rId69"/>
    <p:sldId id="376" r:id="rId70"/>
    <p:sldId id="377" r:id="rId71"/>
    <p:sldId id="312" r:id="rId72"/>
    <p:sldId id="318" r:id="rId73"/>
    <p:sldId id="314" r:id="rId74"/>
    <p:sldId id="315" r:id="rId75"/>
    <p:sldId id="319" r:id="rId76"/>
    <p:sldId id="325" r:id="rId77"/>
    <p:sldId id="326" r:id="rId78"/>
    <p:sldId id="327" r:id="rId79"/>
    <p:sldId id="331" r:id="rId80"/>
    <p:sldId id="333" r:id="rId81"/>
    <p:sldId id="334" r:id="rId82"/>
    <p:sldId id="335" r:id="rId83"/>
    <p:sldId id="332" r:id="rId84"/>
    <p:sldId id="317" r:id="rId85"/>
    <p:sldId id="320" r:id="rId86"/>
    <p:sldId id="321" r:id="rId87"/>
    <p:sldId id="322" r:id="rId88"/>
    <p:sldId id="323" r:id="rId89"/>
    <p:sldId id="324" r:id="rId90"/>
    <p:sldId id="301" r:id="rId9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50" autoAdjust="0"/>
  </p:normalViewPr>
  <p:slideViewPr>
    <p:cSldViewPr>
      <p:cViewPr>
        <p:scale>
          <a:sx n="50" d="100"/>
          <a:sy n="50" d="100"/>
        </p:scale>
        <p:origin x="-48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1208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F77FB97D-00F9-427D-8D90-15D17E7073CD}" type="datetimeFigureOut">
              <a:rPr lang="en-US"/>
              <a:pPr/>
              <a:t>1/14/2012</a:t>
            </a:fld>
            <a:endParaRPr lang="en-US"/>
          </a:p>
        </p:txBody>
      </p:sp>
      <p:sp>
        <p:nvSpPr>
          <p:cNvPr id="1208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1208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82BB1C0C-B73D-4240-B7C1-C134E1E51F2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8041793-6228-4549-BDC0-850ED2B2195C}" type="datetimeFigureOut">
              <a:rPr lang="en-US"/>
              <a:pPr>
                <a:defRPr/>
              </a:pPr>
              <a:t>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56B6DE3-925F-4213-96DC-3ABEB011AB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Agung Damarsasongko-file-modul kuliah-FH UNIAT</a:t>
            </a:r>
          </a:p>
        </p:txBody>
      </p:sp>
      <p:sp>
        <p:nvSpPr>
          <p:cNvPr id="102403" name="Rectangle 2"/>
          <p:cNvSpPr>
            <a:spLocks noGrp="1" noRot="1" noChangeAspect="1" noChangeArrowheads="1" noTextEdit="1"/>
          </p:cNvSpPr>
          <p:nvPr>
            <p:ph type="sldImg"/>
          </p:nvPr>
        </p:nvSpPr>
        <p:spPr bwMode="auto">
          <a:xfrm>
            <a:off x="1146175" y="685800"/>
            <a:ext cx="4573588" cy="3430588"/>
          </a:xfrm>
          <a:noFill/>
          <a:ln>
            <a:solidFill>
              <a:srgbClr val="000000"/>
            </a:solidFill>
            <a:miter lim="800000"/>
            <a:headEnd/>
            <a:tailEnd/>
          </a:ln>
        </p:spPr>
      </p:sp>
      <p:sp>
        <p:nvSpPr>
          <p:cNvPr id="102404"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D20907-C7A0-4B1E-9F81-C2DBF130F449}" type="slidenum">
              <a:rPr lang="en-US" smtClean="0"/>
              <a:pPr fontAlgn="base">
                <a:spcBef>
                  <a:spcPct val="0"/>
                </a:spcBef>
                <a:spcAft>
                  <a:spcPct val="0"/>
                </a:spcAft>
                <a:defRPr/>
              </a:pPr>
              <a:t>37</a:t>
            </a:fld>
            <a:endParaRPr lang="en-US" smtClean="0"/>
          </a:p>
        </p:txBody>
      </p:sp>
      <p:sp>
        <p:nvSpPr>
          <p:cNvPr id="103427" name="Rectangle 2"/>
          <p:cNvSpPr>
            <a:spLocks noGrp="1" noRot="1" noChangeAspect="1" noChangeArrowheads="1" noTextEdit="1"/>
          </p:cNvSpPr>
          <p:nvPr>
            <p:ph type="sldImg"/>
          </p:nvPr>
        </p:nvSpPr>
        <p:spPr bwMode="auto">
          <a:xfrm>
            <a:off x="1143000" y="685800"/>
            <a:ext cx="4575175" cy="3430588"/>
          </a:xfrm>
          <a:noFill/>
          <a:ln>
            <a:solidFill>
              <a:srgbClr val="000000"/>
            </a:solidFill>
            <a:miter lim="800000"/>
            <a:headEnd/>
            <a:tailEnd/>
          </a:ln>
        </p:spPr>
      </p:sp>
      <p:sp>
        <p:nvSpPr>
          <p:cNvPr id="103428" name="Rectangle 3"/>
          <p:cNvSpPr>
            <a:spLocks noGrp="1" noChangeArrowheads="1"/>
          </p:cNvSpPr>
          <p:nvPr>
            <p:ph type="body" idx="1"/>
          </p:nvPr>
        </p:nvSpPr>
        <p:spPr bwMode="auto">
          <a:xfrm>
            <a:off x="914400" y="4344988"/>
            <a:ext cx="5029200" cy="4113212"/>
          </a:xfrm>
          <a:noFill/>
        </p:spPr>
        <p:txBody>
          <a:bodyPr wrap="square" numCol="1" anchor="t" anchorCtr="0" compatLnSpc="1">
            <a:prstTxWarp prst="textNoShape">
              <a:avLst/>
            </a:prstTxWarp>
          </a:bodyPr>
          <a:lstStyle/>
          <a:p>
            <a:pPr eaLnBrk="1" hangingPunct="1">
              <a:spcBef>
                <a:spcPct val="0"/>
              </a:spcBef>
            </a:pPr>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D49AB6-B535-4790-8F14-D5C091A01C52}" type="slidenum">
              <a:rPr lang="en-US"/>
              <a:pPr>
                <a:defRPr/>
              </a:pPr>
              <a:t>68</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buFontTx/>
              <a:buChar char="•"/>
            </a:pPr>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58EA426-FF12-40A8-B1F5-EC9C043E7D42}" type="slidenum">
              <a:rPr lang="en-US"/>
              <a:pPr>
                <a:defRPr/>
              </a:pPr>
              <a:t>69</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28600" indent="-228600"/>
            <a:r>
              <a:rPr lang="en-GB" sz="1000" b="1" smtClean="0"/>
              <a:t>Okay, I’ll first be quickly walking through some basic concepts, just to set the scene for today’s Seminar. Feel free to catch up on some Saturday morning sleep if you already know it all.</a:t>
            </a:r>
          </a:p>
          <a:p>
            <a:pPr marL="228600" indent="-228600"/>
            <a:r>
              <a:rPr lang="en-GB" sz="1000" b="1" smtClean="0"/>
              <a:t>What is Software Piracy?</a:t>
            </a:r>
            <a:endParaRPr lang="en-US" sz="1000" b="1" smtClean="0"/>
          </a:p>
          <a:p>
            <a:pPr marL="228600" indent="-228600">
              <a:buFontTx/>
              <a:buChar char="•"/>
            </a:pPr>
            <a:r>
              <a:rPr lang="en-GB" sz="1000" smtClean="0"/>
              <a:t>Software piracy is the theft of software through illegal copying of genuine programs or through counterfeiting and distribution of imitation software products or unauthorized versions of software products. Software piracy also occurs when someone makes more copies than permitted, or when, for example, he or she borrows a copy of a program from someone else.</a:t>
            </a:r>
          </a:p>
          <a:p>
            <a:pPr marL="228600" indent="-228600">
              <a:buFontTx/>
              <a:buChar char="•"/>
            </a:pPr>
            <a:r>
              <a:rPr lang="en-GB" sz="1000" smtClean="0"/>
              <a:t>Hong Kong protects computer software as a form of literary work under the Copyright Ordinance. Both civil and criminal enforcement proceedings are available to software owners. I will speak further on the legal framework in Hong Kong later on.</a:t>
            </a:r>
          </a:p>
          <a:p>
            <a:pPr marL="228600" indent="-228600"/>
            <a:endParaRPr lang="en-GB" sz="1000" smtClean="0"/>
          </a:p>
          <a:p>
            <a:pPr marL="228600" indent="-228600"/>
            <a:r>
              <a:rPr lang="en-GB" sz="1000" b="1" smtClean="0"/>
              <a:t>Forms of Software Piracy</a:t>
            </a:r>
            <a:endParaRPr lang="en-US" sz="1000" b="1" smtClean="0"/>
          </a:p>
          <a:p>
            <a:pPr marL="228600" indent="-228600">
              <a:buFontTx/>
              <a:buChar char="•"/>
            </a:pPr>
            <a:r>
              <a:rPr lang="en-GB" altLang="ja-JP" sz="1000" smtClean="0"/>
              <a:t>There are 5 common types of software piracy [READ SLIDE]</a:t>
            </a:r>
            <a:endParaRPr lang="en-GB" altLang="ja-JP" sz="1000" i="1" smtClean="0"/>
          </a:p>
          <a:p>
            <a:pPr marL="228600" indent="-228600">
              <a:buFontTx/>
              <a:buChar char="•"/>
            </a:pPr>
            <a:r>
              <a:rPr lang="en-GB" altLang="ja-JP" sz="1000" smtClean="0"/>
              <a:t>End-user copying is the unauthorized and unlicensed copying of software by individuals or businesses, whether it is for their own benefit or for resale.  Disk swapping among friends and associates outside of a business environment is also included in this category.</a:t>
            </a:r>
          </a:p>
          <a:p>
            <a:pPr marL="228600" indent="-228600">
              <a:buFontTx/>
              <a:buChar char="•"/>
            </a:pPr>
            <a:r>
              <a:rPr lang="en-GB" altLang="ja-JP" sz="1000" smtClean="0"/>
              <a:t>In order to cut operating costs, businesses usually acquire a single copy of a software product and copy it into multiple computers or other media in order to avoid paying the necessary licenses to use the software product.  In the case of volume licensees, it can mean underreporting the number of computers on which software is installed.</a:t>
            </a:r>
            <a:endParaRPr lang="en-US" sz="10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DC5DEE-4B1C-413E-95EC-2A875E27A0DD}" type="slidenum">
              <a:rPr lang="id-ID"/>
              <a:pPr>
                <a:defRPr/>
              </a:pPr>
              <a:t>81</a:t>
            </a:fld>
            <a:endParaRPr lang="id-ID"/>
          </a:p>
        </p:txBody>
      </p:sp>
      <p:sp>
        <p:nvSpPr>
          <p:cNvPr id="106499" name="Rectangle 2"/>
          <p:cNvSpPr>
            <a:spLocks noGrp="1" noRot="1" noChangeAspect="1" noChangeArrowheads="1" noTextEdit="1"/>
          </p:cNvSpPr>
          <p:nvPr>
            <p:ph type="sldImg"/>
          </p:nvPr>
        </p:nvSpPr>
        <p:spPr bwMode="auto">
          <a:xfrm>
            <a:off x="1163638" y="681038"/>
            <a:ext cx="4545012" cy="3408362"/>
          </a:xfrm>
          <a:noFill/>
          <a:ln>
            <a:solidFill>
              <a:srgbClr val="000000"/>
            </a:solidFill>
            <a:miter lim="800000"/>
            <a:headEnd/>
            <a:tailEnd/>
          </a:ln>
        </p:spPr>
      </p:sp>
      <p:sp>
        <p:nvSpPr>
          <p:cNvPr id="106500" name="Rectangle 3"/>
          <p:cNvSpPr>
            <a:spLocks noGrp="1" noChangeArrowheads="1"/>
          </p:cNvSpPr>
          <p:nvPr>
            <p:ph type="body" idx="1"/>
          </p:nvPr>
        </p:nvSpPr>
        <p:spPr bwMode="auto">
          <a:xfrm>
            <a:off x="915988" y="4318000"/>
            <a:ext cx="5038725" cy="4168775"/>
          </a:xfrm>
          <a:noFill/>
        </p:spPr>
        <p:txBody>
          <a:bodyPr wrap="square" numCol="1" anchor="t" anchorCtr="0" compatLnSpc="1">
            <a:prstTxWarp prst="textNoShape">
              <a:avLst/>
            </a:prstTxWarp>
          </a:bodyPr>
          <a:lstStyle/>
          <a:p>
            <a:r>
              <a:rPr lang="en-US" smtClean="0"/>
              <a:t>Ciri yang utama adalah:</a:t>
            </a:r>
          </a:p>
          <a:p>
            <a:r>
              <a:rPr lang="en-US" smtClean="0"/>
              <a:t>Adanya Nomor dan tanggal sensor ( untuk Film dan Karaoke )</a:t>
            </a:r>
          </a:p>
          <a:p>
            <a:r>
              <a:rPr lang="en-US" smtClean="0"/>
              <a:t>PPN</a:t>
            </a:r>
          </a:p>
          <a:p>
            <a:r>
              <a:rPr lang="en-US" smtClean="0"/>
              <a:t>Kode cetakan ( IFPI Code)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08D67BC-847C-45DB-B569-77E4E745EB12}" type="slidenum">
              <a:rPr lang="id-ID"/>
              <a:pPr>
                <a:defRPr/>
              </a:pPr>
              <a:t>82</a:t>
            </a:fld>
            <a:endParaRPr lang="id-ID"/>
          </a:p>
        </p:txBody>
      </p:sp>
      <p:sp>
        <p:nvSpPr>
          <p:cNvPr id="1075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05149CA5-8FEB-4C04-9F9B-4D86DBC59F0D}" type="datetimeFigureOut">
              <a:rPr lang="en-US"/>
              <a:pPr>
                <a:defRPr/>
              </a:pPr>
              <a:t>1/14/2012</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D62E76A5-A71B-4025-B489-B15569AE00E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B13A600F-8678-4480-9529-F9115C238C85}" type="datetimeFigureOut">
              <a:rPr lang="en-US"/>
              <a:pPr>
                <a:defRPr/>
              </a:pPr>
              <a:t>1/14/2012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62BEB0EE-DBF9-4F7B-B5A8-15BFA7564E4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4047F63-4274-43D1-8AF3-DD2598D4BE50}" type="datetimeFigureOut">
              <a:rPr lang="en-US"/>
              <a:pPr>
                <a:defRPr/>
              </a:pPr>
              <a:t>1/14/2012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7ECBDEC-6221-48CD-AC23-17216EBC1A9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p:txBody>
          <a:bodyPr/>
          <a:lstStyle>
            <a:lvl1pPr>
              <a:defRPr/>
            </a:lvl1pPr>
          </a:lstStyle>
          <a:p>
            <a:pPr>
              <a:defRPr/>
            </a:pPr>
            <a:endParaRPr lang="en-US"/>
          </a:p>
        </p:txBody>
      </p:sp>
      <p:sp>
        <p:nvSpPr>
          <p:cNvPr id="7" name="Rectangle 10"/>
          <p:cNvSpPr>
            <a:spLocks noGrp="1" noChangeArrowheads="1"/>
          </p:cNvSpPr>
          <p:nvPr>
            <p:ph type="ftr" sz="quarter" idx="11"/>
          </p:nvPr>
        </p:nvSpPr>
        <p:spPr/>
        <p:txBody>
          <a:bodyPr/>
          <a:lstStyle>
            <a:lvl1pPr>
              <a:defRPr/>
            </a:lvl1pPr>
          </a:lstStyle>
          <a:p>
            <a:pPr>
              <a:defRPr/>
            </a:pPr>
            <a:endParaRPr lang="en-US"/>
          </a:p>
        </p:txBody>
      </p:sp>
      <p:sp>
        <p:nvSpPr>
          <p:cNvPr id="8" name="Rectangle 11"/>
          <p:cNvSpPr>
            <a:spLocks noGrp="1" noChangeArrowheads="1"/>
          </p:cNvSpPr>
          <p:nvPr>
            <p:ph type="sldNum" sz="quarter" idx="12"/>
          </p:nvPr>
        </p:nvSpPr>
        <p:spPr/>
        <p:txBody>
          <a:bodyPr/>
          <a:lstStyle>
            <a:lvl1pPr>
              <a:defRPr/>
            </a:lvl1pPr>
          </a:lstStyle>
          <a:p>
            <a:pPr>
              <a:defRPr/>
            </a:pPr>
            <a:fld id="{BD0C4F69-18F1-4BDC-B4D4-F1DB1EAD718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DFD4F83-1A2E-40EE-A6D2-B09251BBDB24}" type="datetimeFigureOut">
              <a:rPr lang="en-US"/>
              <a:pPr>
                <a:defRPr/>
              </a:pPr>
              <a:t>1/14/2012</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48E1C43-6048-43CE-A4D6-A6A9D26F4D4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D40B6A30-3777-4C3B-8786-D841DDABA9D9}" type="datetimeFigureOut">
              <a:rPr lang="en-US"/>
              <a:pPr>
                <a:defRPr/>
              </a:pPr>
              <a:t>1/14/2012</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0D585B5F-C8C4-44B9-9255-01C57C305B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45837294-B66D-49F3-80CE-BE0BD33DDCFC}" type="datetimeFigureOut">
              <a:rPr lang="en-US"/>
              <a:pPr>
                <a:defRPr/>
              </a:pPr>
              <a:t>1/14/2012</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CC9B818D-C779-4467-8775-9DB2A57F599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E02DFFAA-CFBD-412F-BA94-4CA08EAF4317}" type="datetimeFigureOut">
              <a:rPr lang="en-US"/>
              <a:pPr>
                <a:defRPr/>
              </a:pPr>
              <a:t>1/14/2012</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FB35991D-F00E-49C9-A2EF-17546A2091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E9BA924-7049-4AF5-AD8C-93F179D99927}" type="datetimeFigureOut">
              <a:rPr lang="en-US"/>
              <a:pPr>
                <a:defRPr/>
              </a:pPr>
              <a:t>1/14/2012</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01BE8AFE-4B7C-4B61-A6A8-9BE3E92962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317D5682-E23B-425C-93B8-4273BA5CD1DC}" type="datetimeFigureOut">
              <a:rPr lang="en-US"/>
              <a:pPr>
                <a:defRPr/>
              </a:pPr>
              <a:t>1/14/2012</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B9A9A32F-C3A6-43D6-A63D-734E07F8806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13B34317-671E-4BAD-87BE-CA415C07515C}" type="datetimeFigureOut">
              <a:rPr lang="en-US"/>
              <a:pPr>
                <a:defRPr/>
              </a:pPr>
              <a:t>1/14/2012</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6F42BF1-6F76-41C4-B5B4-6CF38084F4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E182949E-8E6B-481F-8CCB-8436FF4FFB07}" type="datetimeFigureOut">
              <a:rPr lang="en-US"/>
              <a:pPr>
                <a:defRPr/>
              </a:pPr>
              <a:t>1/14/2012</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68FDA68A-5324-424F-9C44-7B51964643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CB3449F0-7E6D-46E6-9CEA-8C76C2AFF697}" type="datetimeFigureOut">
              <a:rPr lang="en-US"/>
              <a:pPr>
                <a:defRPr/>
              </a:pPr>
              <a:t>1/14/2012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A11E4D69-6D0F-4868-90B7-3A949B6F797C}"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902" r:id="rId1"/>
    <p:sldLayoutId id="2147483901" r:id="rId2"/>
    <p:sldLayoutId id="2147483903" r:id="rId3"/>
    <p:sldLayoutId id="2147483900" r:id="rId4"/>
    <p:sldLayoutId id="2147483904" r:id="rId5"/>
    <p:sldLayoutId id="2147483899" r:id="rId6"/>
    <p:sldLayoutId id="2147483905" r:id="rId7"/>
    <p:sldLayoutId id="2147483906" r:id="rId8"/>
    <p:sldLayoutId id="2147483907" r:id="rId9"/>
    <p:sldLayoutId id="2147483898" r:id="rId10"/>
    <p:sldLayoutId id="2147483897" r:id="rId11"/>
    <p:sldLayoutId id="2147483908"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hyperlink" Target="http://en.wikipedia.org/wiki/Source_code" TargetMode="External"/><Relationship Id="rId3" Type="http://schemas.openxmlformats.org/officeDocument/2006/relationships/hyperlink" Target="http://en.wikipedia.org/wiki/Instruction_(computer_science)" TargetMode="External"/><Relationship Id="rId7" Type="http://schemas.openxmlformats.org/officeDocument/2006/relationships/hyperlink" Target="http://en.wikipedia.org/wiki/Central_processing_unit" TargetMode="External"/><Relationship Id="rId12" Type="http://schemas.openxmlformats.org/officeDocument/2006/relationships/hyperlink" Target="http://en.wikipedia.org/wiki/Algorithm" TargetMode="External"/><Relationship Id="rId2" Type="http://schemas.openxmlformats.org/officeDocument/2006/relationships/hyperlink" Target="http://en.wikipedia.org/wiki/Computer_software" TargetMode="External"/><Relationship Id="rId1" Type="http://schemas.openxmlformats.org/officeDocument/2006/relationships/slideLayout" Target="../slideLayouts/slideLayout2.xml"/><Relationship Id="rId6" Type="http://schemas.openxmlformats.org/officeDocument/2006/relationships/hyperlink" Target="http://en.wikipedia.org/wiki/Execution_(computing)" TargetMode="External"/><Relationship Id="rId11" Type="http://schemas.openxmlformats.org/officeDocument/2006/relationships/hyperlink" Target="http://en.wikipedia.org/wiki/Programmer" TargetMode="External"/><Relationship Id="rId5" Type="http://schemas.openxmlformats.org/officeDocument/2006/relationships/hyperlink" Target="http://en.wikipedia.org/wiki/Computer_program" TargetMode="External"/><Relationship Id="rId10" Type="http://schemas.openxmlformats.org/officeDocument/2006/relationships/hyperlink" Target="http://en.wikipedia.org/wiki/Compiler" TargetMode="External"/><Relationship Id="rId4" Type="http://schemas.openxmlformats.org/officeDocument/2006/relationships/hyperlink" Target="http://en.wikipedia.org/wiki/Computer" TargetMode="External"/><Relationship Id="rId9" Type="http://schemas.openxmlformats.org/officeDocument/2006/relationships/hyperlink" Target="http://en.wikipedia.org/wiki/Executabl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Copyright" TargetMode="External"/><Relationship Id="rId2" Type="http://schemas.openxmlformats.org/officeDocument/2006/relationships/hyperlink" Target="http://en.wikipedia.org/wiki/Contract_law" TargetMode="External"/><Relationship Id="rId1" Type="http://schemas.openxmlformats.org/officeDocument/2006/relationships/slideLayout" Target="../slideLayouts/slideLayout2.xml"/><Relationship Id="rId5" Type="http://schemas.openxmlformats.org/officeDocument/2006/relationships/hyperlink" Target="http://en.wikipedia.org/wiki/Software" TargetMode="External"/><Relationship Id="rId4" Type="http://schemas.openxmlformats.org/officeDocument/2006/relationships/hyperlink" Target="http://en.wikipedia.org/wiki/Public_domain" TargetMode="Externa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7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2.xml"/><Relationship Id="rId5" Type="http://schemas.openxmlformats.org/officeDocument/2006/relationships/image" Target="../media/image37.jpeg"/><Relationship Id="rId4" Type="http://schemas.openxmlformats.org/officeDocument/2006/relationships/image" Target="../media/image3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8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8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8229600" cy="2438400"/>
          </a:xfrm>
        </p:spPr>
        <p:txBody>
          <a:bodyPr/>
          <a:lstStyle/>
          <a:p>
            <a:pPr algn="ctr" eaLnBrk="1" fontAlgn="auto" hangingPunct="1">
              <a:spcAft>
                <a:spcPts val="0"/>
              </a:spcAft>
              <a:defRPr/>
            </a:pPr>
            <a:r>
              <a:rPr lang="en-US" sz="3200" b="1" dirty="0" err="1" smtClean="0">
                <a:solidFill>
                  <a:schemeClr val="tx2">
                    <a:satMod val="130000"/>
                  </a:schemeClr>
                </a:solidFill>
                <a:latin typeface="Arial" pitchFamily="34" charset="0"/>
                <a:cs typeface="Arial" pitchFamily="34" charset="0"/>
              </a:rPr>
              <a:t>Perlindungan</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Hak</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Kekayaan</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Intelektual</a:t>
            </a:r>
            <a:r>
              <a:rPr lang="en-US" sz="3200" b="1" dirty="0" smtClean="0">
                <a:solidFill>
                  <a:schemeClr val="tx2">
                    <a:satMod val="130000"/>
                  </a:schemeClr>
                </a:solidFill>
                <a:latin typeface="Arial" pitchFamily="34" charset="0"/>
                <a:cs typeface="Arial" pitchFamily="34" charset="0"/>
              </a:rPr>
              <a:t/>
            </a:r>
            <a:br>
              <a:rPr lang="en-US" sz="3200" b="1" dirty="0" smtClean="0">
                <a:solidFill>
                  <a:schemeClr val="tx2">
                    <a:satMod val="130000"/>
                  </a:schemeClr>
                </a:solidFill>
                <a:latin typeface="Arial" pitchFamily="34" charset="0"/>
                <a:cs typeface="Arial" pitchFamily="34" charset="0"/>
              </a:rPr>
            </a:br>
            <a:r>
              <a:rPr lang="en-US" sz="3200" b="1" dirty="0" err="1" smtClean="0">
                <a:solidFill>
                  <a:schemeClr val="tx2">
                    <a:satMod val="130000"/>
                  </a:schemeClr>
                </a:solidFill>
                <a:latin typeface="Arial" pitchFamily="34" charset="0"/>
                <a:cs typeface="Arial" pitchFamily="34" charset="0"/>
              </a:rPr>
              <a:t>dan</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Perlindungan</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Hak</a:t>
            </a:r>
            <a:r>
              <a:rPr lang="en-US" sz="3200" b="1" dirty="0" smtClean="0">
                <a:solidFill>
                  <a:schemeClr val="tx2">
                    <a:satMod val="130000"/>
                  </a:schemeClr>
                </a:solidFill>
                <a:latin typeface="Arial" pitchFamily="34" charset="0"/>
                <a:cs typeface="Arial" pitchFamily="34" charset="0"/>
              </a:rPr>
              <a:t> </a:t>
            </a:r>
            <a:r>
              <a:rPr lang="en-US" sz="3200" b="1" dirty="0" err="1" smtClean="0">
                <a:solidFill>
                  <a:schemeClr val="tx2">
                    <a:satMod val="130000"/>
                  </a:schemeClr>
                </a:solidFill>
                <a:latin typeface="Arial" pitchFamily="34" charset="0"/>
                <a:cs typeface="Arial" pitchFamily="34" charset="0"/>
              </a:rPr>
              <a:t>Cipta</a:t>
            </a:r>
            <a:r>
              <a:rPr lang="en-US" sz="3200" b="1" dirty="0" smtClean="0">
                <a:solidFill>
                  <a:schemeClr val="tx2">
                    <a:satMod val="130000"/>
                  </a:schemeClr>
                </a:solidFill>
                <a:latin typeface="Arial" pitchFamily="34" charset="0"/>
                <a:cs typeface="Arial" pitchFamily="34" charset="0"/>
              </a:rPr>
              <a:t> </a:t>
            </a:r>
            <a:br>
              <a:rPr lang="en-US" sz="3200" b="1" dirty="0" smtClean="0">
                <a:solidFill>
                  <a:schemeClr val="tx2">
                    <a:satMod val="130000"/>
                  </a:schemeClr>
                </a:solidFill>
                <a:latin typeface="Arial" pitchFamily="34" charset="0"/>
                <a:cs typeface="Arial" pitchFamily="34" charset="0"/>
              </a:rPr>
            </a:br>
            <a:r>
              <a:rPr lang="en-US" sz="3200" b="1" dirty="0" err="1" smtClean="0">
                <a:solidFill>
                  <a:schemeClr val="tx2">
                    <a:satMod val="130000"/>
                  </a:schemeClr>
                </a:solidFill>
                <a:latin typeface="Arial" pitchFamily="34" charset="0"/>
                <a:cs typeface="Arial" pitchFamily="34" charset="0"/>
              </a:rPr>
              <a:t>pada</a:t>
            </a:r>
            <a:r>
              <a:rPr lang="en-US" sz="3200" b="1" dirty="0" smtClean="0">
                <a:solidFill>
                  <a:schemeClr val="tx2">
                    <a:satMod val="130000"/>
                  </a:schemeClr>
                </a:solidFill>
                <a:latin typeface="Arial" pitchFamily="34" charset="0"/>
                <a:cs typeface="Arial" pitchFamily="34" charset="0"/>
              </a:rPr>
              <a:t> Program </a:t>
            </a:r>
            <a:r>
              <a:rPr lang="en-US" sz="3200" b="1" dirty="0" err="1" smtClean="0">
                <a:solidFill>
                  <a:schemeClr val="tx2">
                    <a:satMod val="130000"/>
                  </a:schemeClr>
                </a:solidFill>
                <a:latin typeface="Arial" pitchFamily="34" charset="0"/>
                <a:cs typeface="Arial" pitchFamily="34" charset="0"/>
              </a:rPr>
              <a:t>Komputer</a:t>
            </a:r>
            <a:endParaRPr lang="en-US" sz="3200" b="1" dirty="0">
              <a:solidFill>
                <a:schemeClr val="tx2">
                  <a:satMod val="130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219200" y="0"/>
            <a:ext cx="7543800" cy="868363"/>
          </a:xfrm>
        </p:spPr>
        <p:txBody>
          <a:bodyPr/>
          <a:lstStyle/>
          <a:p>
            <a:pPr>
              <a:defRPr/>
            </a:pPr>
            <a:r>
              <a:rPr lang="en-US" sz="2500" b="1" dirty="0" smtClean="0">
                <a:solidFill>
                  <a:srgbClr val="F06510"/>
                </a:solidFill>
                <a:effectLst>
                  <a:outerShdw blurRad="38100" dist="38100" dir="2700000" algn="tl">
                    <a:srgbClr val="C0C0C0"/>
                  </a:outerShdw>
                </a:effectLst>
              </a:rPr>
              <a:t>SISTEM HKI</a:t>
            </a:r>
            <a:endParaRPr lang="id-ID" sz="2500" b="1" dirty="0" smtClean="0">
              <a:solidFill>
                <a:srgbClr val="F06510"/>
              </a:solidFill>
              <a:effectLst>
                <a:outerShdw blurRad="38100" dist="38100" dir="2700000" algn="tl">
                  <a:srgbClr val="C0C0C0"/>
                </a:outerShdw>
              </a:effectLst>
            </a:endParaRPr>
          </a:p>
        </p:txBody>
      </p:sp>
      <p:sp>
        <p:nvSpPr>
          <p:cNvPr id="18435" name="Text Box 3"/>
          <p:cNvSpPr txBox="1">
            <a:spLocks noChangeArrowheads="1"/>
          </p:cNvSpPr>
          <p:nvPr/>
        </p:nvSpPr>
        <p:spPr bwMode="auto">
          <a:xfrm>
            <a:off x="1219200" y="838200"/>
            <a:ext cx="7620000" cy="5632450"/>
          </a:xfrm>
          <a:prstGeom prst="rect">
            <a:avLst/>
          </a:prstGeom>
          <a:noFill/>
          <a:ln w="9525">
            <a:noFill/>
            <a:miter lim="800000"/>
            <a:headEnd/>
            <a:tailEnd/>
          </a:ln>
        </p:spPr>
        <p:txBody>
          <a:bodyPr>
            <a:spAutoFit/>
          </a:bodyPr>
          <a:lstStyle/>
          <a:p>
            <a:pPr marL="166688" indent="-166688">
              <a:spcBef>
                <a:spcPct val="50000"/>
              </a:spcBef>
              <a:buFontTx/>
              <a:buChar char="•"/>
            </a:pPr>
            <a:r>
              <a:rPr lang="en-US" sz="4000" b="1">
                <a:cs typeface="Arial" charset="0"/>
              </a:rPr>
              <a:t>Hak privat (</a:t>
            </a:r>
            <a:r>
              <a:rPr lang="en-US" sz="4000" b="1" i="1">
                <a:cs typeface="Arial" charset="0"/>
              </a:rPr>
              <a:t>privat rights</a:t>
            </a:r>
            <a:r>
              <a:rPr lang="en-US" sz="4000" b="1">
                <a:cs typeface="Arial" charset="0"/>
              </a:rPr>
              <a:t>)</a:t>
            </a:r>
          </a:p>
          <a:p>
            <a:pPr marL="166688" indent="-166688">
              <a:spcBef>
                <a:spcPct val="50000"/>
              </a:spcBef>
              <a:buFontTx/>
              <a:buChar char="•"/>
            </a:pPr>
            <a:r>
              <a:rPr lang="en-US" sz="4000" b="1">
                <a:cs typeface="Arial" charset="0"/>
              </a:rPr>
              <a:t>Hak eksklusif yang diberikan negara kepada pelaku HKI (inventor, pencipta , pendesain dsb)</a:t>
            </a:r>
          </a:p>
          <a:p>
            <a:pPr marL="166688" indent="-166688">
              <a:spcBef>
                <a:spcPct val="50000"/>
              </a:spcBef>
              <a:buFontTx/>
              <a:buChar char="•"/>
            </a:pPr>
            <a:r>
              <a:rPr lang="en-US" sz="4000" b="1">
                <a:cs typeface="Arial" charset="0"/>
              </a:rPr>
              <a:t>Menunjang sistem dokumentasi kreativitas manusia </a:t>
            </a:r>
            <a:endParaRPr lang="id-ID" sz="4000" b="1">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0"/>
            <a:ext cx="8229600" cy="868363"/>
          </a:xfrm>
        </p:spPr>
        <p:txBody>
          <a:bodyPr/>
          <a:lstStyle/>
          <a:p>
            <a:pPr algn="ctr">
              <a:defRPr/>
            </a:pPr>
            <a:r>
              <a:rPr lang="en-US" sz="3200" b="1" smtClean="0">
                <a:solidFill>
                  <a:schemeClr val="tx1"/>
                </a:solidFill>
                <a:effectLst>
                  <a:outerShdw blurRad="38100" dist="38100" dir="2700000" algn="tl">
                    <a:srgbClr val="C0C0C0"/>
                  </a:outerShdw>
                </a:effectLst>
              </a:rPr>
              <a:t>DASAR HUKUM</a:t>
            </a:r>
            <a:endParaRPr lang="id-ID" sz="3200" b="1" smtClean="0">
              <a:solidFill>
                <a:schemeClr val="tx1"/>
              </a:solidFill>
              <a:effectLst>
                <a:outerShdw blurRad="38100" dist="38100" dir="2700000" algn="tl">
                  <a:srgbClr val="C0C0C0"/>
                </a:outerShdw>
              </a:effectLst>
            </a:endParaRPr>
          </a:p>
        </p:txBody>
      </p:sp>
      <p:sp>
        <p:nvSpPr>
          <p:cNvPr id="34819" name="Text Box 3"/>
          <p:cNvSpPr txBox="1">
            <a:spLocks noChangeArrowheads="1"/>
          </p:cNvSpPr>
          <p:nvPr/>
        </p:nvSpPr>
        <p:spPr bwMode="auto">
          <a:xfrm>
            <a:off x="1143000" y="914400"/>
            <a:ext cx="7620000" cy="2701925"/>
          </a:xfrm>
          <a:prstGeom prst="rect">
            <a:avLst/>
          </a:prstGeom>
          <a:noFill/>
          <a:ln w="9525">
            <a:noFill/>
            <a:miter lim="800000"/>
            <a:headEnd/>
            <a:tailEnd/>
          </a:ln>
          <a:effectLst/>
        </p:spPr>
        <p:txBody>
          <a:bodyPr>
            <a:spAutoFit/>
          </a:bodyPr>
          <a:lstStyle/>
          <a:p>
            <a:pPr marL="225425" indent="-225425">
              <a:lnSpc>
                <a:spcPct val="90000"/>
              </a:lnSpc>
              <a:spcBef>
                <a:spcPct val="50000"/>
              </a:spcBef>
              <a:defRPr/>
            </a:pPr>
            <a:r>
              <a:rPr lang="en-US" sz="2400" b="1" dirty="0">
                <a:effectLst>
                  <a:outerShdw blurRad="38100" dist="38100" dir="2700000" algn="tl">
                    <a:srgbClr val="C0C0C0"/>
                  </a:outerShdw>
                </a:effectLst>
                <a:cs typeface="Arial" charset="0"/>
              </a:rPr>
              <a:t>PERJANJIAN INTERNASIONAL</a:t>
            </a:r>
          </a:p>
          <a:p>
            <a:pPr marL="225425" indent="-225425">
              <a:lnSpc>
                <a:spcPct val="90000"/>
              </a:lnSpc>
              <a:spcBef>
                <a:spcPct val="50000"/>
              </a:spcBef>
              <a:buFontTx/>
              <a:buChar char="•"/>
              <a:defRPr/>
            </a:pPr>
            <a:r>
              <a:rPr lang="en-US" sz="2000" b="1" dirty="0">
                <a:cs typeface="Arial" charset="0"/>
              </a:rPr>
              <a:t>Berne Convention 1883 – </a:t>
            </a:r>
            <a:r>
              <a:rPr lang="en-US" sz="2000" b="1" dirty="0" err="1">
                <a:cs typeface="Arial" charset="0"/>
              </a:rPr>
              <a:t>Hak</a:t>
            </a:r>
            <a:r>
              <a:rPr lang="en-US" sz="2000" b="1" dirty="0">
                <a:cs typeface="Arial" charset="0"/>
              </a:rPr>
              <a:t> </a:t>
            </a:r>
            <a:r>
              <a:rPr lang="en-US" sz="2000" b="1" dirty="0" err="1">
                <a:cs typeface="Arial" charset="0"/>
              </a:rPr>
              <a:t>Cipta</a:t>
            </a:r>
            <a:endParaRPr lang="en-US" sz="2000" b="1" dirty="0">
              <a:cs typeface="Arial" charset="0"/>
            </a:endParaRPr>
          </a:p>
          <a:p>
            <a:pPr marL="225425" indent="-225425">
              <a:lnSpc>
                <a:spcPct val="90000"/>
              </a:lnSpc>
              <a:spcBef>
                <a:spcPct val="50000"/>
              </a:spcBef>
              <a:buFontTx/>
              <a:buChar char="•"/>
              <a:defRPr/>
            </a:pPr>
            <a:r>
              <a:rPr lang="en-US" sz="2000" b="1" dirty="0">
                <a:cs typeface="Arial" charset="0"/>
              </a:rPr>
              <a:t>Paris Convention 1886 – Paten, </a:t>
            </a:r>
            <a:r>
              <a:rPr lang="en-US" sz="2000" b="1" dirty="0" err="1">
                <a:cs typeface="Arial" charset="0"/>
              </a:rPr>
              <a:t>Merek</a:t>
            </a:r>
            <a:r>
              <a:rPr lang="en-US" sz="2000" b="1" dirty="0">
                <a:cs typeface="Arial" charset="0"/>
              </a:rPr>
              <a:t>, </a:t>
            </a:r>
            <a:r>
              <a:rPr lang="en-US" sz="2000" b="1" dirty="0" err="1">
                <a:cs typeface="Arial" charset="0"/>
              </a:rPr>
              <a:t>Desain</a:t>
            </a:r>
            <a:r>
              <a:rPr lang="en-US" sz="2000" b="1" dirty="0">
                <a:cs typeface="Arial" charset="0"/>
              </a:rPr>
              <a:t> </a:t>
            </a:r>
            <a:r>
              <a:rPr lang="en-US" sz="2000" b="1" dirty="0" err="1">
                <a:cs typeface="Arial" charset="0"/>
              </a:rPr>
              <a:t>Industri</a:t>
            </a:r>
            <a:endParaRPr lang="en-US" sz="2000" b="1" dirty="0">
              <a:cs typeface="Arial" charset="0"/>
            </a:endParaRPr>
          </a:p>
          <a:p>
            <a:pPr marL="225425" indent="-225425">
              <a:lnSpc>
                <a:spcPct val="90000"/>
              </a:lnSpc>
              <a:spcBef>
                <a:spcPct val="50000"/>
              </a:spcBef>
              <a:buFontTx/>
              <a:buChar char="•"/>
              <a:defRPr/>
            </a:pPr>
            <a:r>
              <a:rPr lang="en-US" sz="2000" b="1" dirty="0" err="1">
                <a:cs typeface="Arial" charset="0"/>
              </a:rPr>
              <a:t>Perjanjian</a:t>
            </a:r>
            <a:r>
              <a:rPr lang="en-US" sz="2000" b="1" dirty="0">
                <a:cs typeface="Arial" charset="0"/>
              </a:rPr>
              <a:t> TRIPs (agreement on Trade Related Aspects of Intellectual Property Rights) – WTO 1994</a:t>
            </a:r>
          </a:p>
          <a:p>
            <a:pPr marL="225425" indent="-225425">
              <a:lnSpc>
                <a:spcPct val="90000"/>
              </a:lnSpc>
              <a:spcBef>
                <a:spcPct val="50000"/>
              </a:spcBef>
              <a:buFontTx/>
              <a:buChar char="•"/>
              <a:defRPr/>
            </a:pPr>
            <a:r>
              <a:rPr lang="en-US" sz="2000" b="1" dirty="0">
                <a:cs typeface="Arial" charset="0"/>
              </a:rPr>
              <a:t>Dan </a:t>
            </a:r>
            <a:r>
              <a:rPr lang="en-US" sz="2000" b="1" dirty="0" err="1">
                <a:cs typeface="Arial" charset="0"/>
              </a:rPr>
              <a:t>Konvensi</a:t>
            </a:r>
            <a:r>
              <a:rPr lang="en-US" sz="2000" b="1" dirty="0">
                <a:cs typeface="Arial" charset="0"/>
              </a:rPr>
              <a:t> </a:t>
            </a:r>
            <a:r>
              <a:rPr lang="en-US" sz="2000" b="1" dirty="0" err="1">
                <a:cs typeface="Arial" charset="0"/>
              </a:rPr>
              <a:t>lainnya</a:t>
            </a:r>
            <a:r>
              <a:rPr lang="en-US" sz="2000" b="1" dirty="0">
                <a:cs typeface="Arial" charset="0"/>
              </a:rPr>
              <a:t> yang </a:t>
            </a:r>
            <a:r>
              <a:rPr lang="en-US" sz="2000" b="1" dirty="0" err="1">
                <a:cs typeface="Arial" charset="0"/>
              </a:rPr>
              <a:t>berkaitan</a:t>
            </a:r>
            <a:r>
              <a:rPr lang="en-US" sz="2000" b="1" dirty="0">
                <a:cs typeface="Arial" charset="0"/>
              </a:rPr>
              <a:t> </a:t>
            </a:r>
            <a:r>
              <a:rPr lang="en-US" sz="2000" b="1" dirty="0" err="1">
                <a:cs typeface="Arial" charset="0"/>
              </a:rPr>
              <a:t>dengan</a:t>
            </a:r>
            <a:r>
              <a:rPr lang="en-US" sz="2000" b="1" dirty="0">
                <a:cs typeface="Arial" charset="0"/>
              </a:rPr>
              <a:t> </a:t>
            </a:r>
            <a:r>
              <a:rPr lang="en-US" sz="2000" b="1" dirty="0" err="1">
                <a:cs typeface="Arial" charset="0"/>
              </a:rPr>
              <a:t>Teknis</a:t>
            </a:r>
            <a:r>
              <a:rPr lang="en-US" sz="2000" b="1" dirty="0">
                <a:cs typeface="Arial" charset="0"/>
              </a:rPr>
              <a:t> </a:t>
            </a:r>
            <a:r>
              <a:rPr lang="en-US" sz="2000" b="1" dirty="0" err="1">
                <a:cs typeface="Arial" charset="0"/>
              </a:rPr>
              <a:t>antara</a:t>
            </a:r>
            <a:r>
              <a:rPr lang="en-US" sz="2000" b="1" dirty="0">
                <a:cs typeface="Arial" charset="0"/>
              </a:rPr>
              <a:t> lain : WCT, WPPT,  Madrid </a:t>
            </a:r>
            <a:r>
              <a:rPr lang="en-US" sz="2000" b="1" dirty="0" err="1">
                <a:cs typeface="Arial" charset="0"/>
              </a:rPr>
              <a:t>Protokol</a:t>
            </a:r>
            <a:r>
              <a:rPr lang="en-US" sz="2000" b="1" dirty="0">
                <a:cs typeface="Arial" charset="0"/>
              </a:rPr>
              <a:t>, PCT.</a:t>
            </a:r>
            <a:endParaRPr lang="id-ID" sz="2000" b="1" dirty="0">
              <a:cs typeface="Arial" charset="0"/>
            </a:endParaRPr>
          </a:p>
        </p:txBody>
      </p:sp>
      <p:sp>
        <p:nvSpPr>
          <p:cNvPr id="34820" name="Text Box 4"/>
          <p:cNvSpPr txBox="1">
            <a:spLocks noChangeArrowheads="1"/>
          </p:cNvSpPr>
          <p:nvPr/>
        </p:nvSpPr>
        <p:spPr bwMode="auto">
          <a:xfrm>
            <a:off x="914400" y="3505200"/>
            <a:ext cx="7924800" cy="3009900"/>
          </a:xfrm>
          <a:prstGeom prst="rect">
            <a:avLst/>
          </a:prstGeom>
          <a:noFill/>
          <a:ln w="9525">
            <a:noFill/>
            <a:miter lim="800000"/>
            <a:headEnd/>
            <a:tailEnd/>
          </a:ln>
          <a:effectLst/>
        </p:spPr>
        <p:txBody>
          <a:bodyPr>
            <a:spAutoFit/>
          </a:bodyPr>
          <a:lstStyle/>
          <a:p>
            <a:pPr marL="225425" indent="-225425">
              <a:lnSpc>
                <a:spcPct val="90000"/>
              </a:lnSpc>
              <a:spcBef>
                <a:spcPct val="50000"/>
              </a:spcBef>
              <a:defRPr/>
            </a:pPr>
            <a:r>
              <a:rPr lang="en-US" sz="2400" b="1" dirty="0">
                <a:effectLst>
                  <a:outerShdw blurRad="38100" dist="38100" dir="2700000" algn="tl">
                    <a:srgbClr val="C0C0C0"/>
                  </a:outerShdw>
                </a:effectLst>
                <a:cs typeface="Arial" charset="0"/>
              </a:rPr>
              <a:t>UU NASIONAL</a:t>
            </a:r>
          </a:p>
          <a:p>
            <a:pPr marL="225425" indent="-225425">
              <a:lnSpc>
                <a:spcPct val="90000"/>
              </a:lnSpc>
              <a:spcBef>
                <a:spcPct val="50000"/>
              </a:spcBef>
              <a:buFontTx/>
              <a:buChar char="•"/>
              <a:defRPr/>
            </a:pPr>
            <a:r>
              <a:rPr lang="en-US" sz="2000" b="1" dirty="0">
                <a:cs typeface="Arial" charset="0"/>
              </a:rPr>
              <a:t>UU No. 30/2000 </a:t>
            </a:r>
            <a:r>
              <a:rPr lang="en-US" sz="2000" b="1" dirty="0" err="1">
                <a:cs typeface="Arial" charset="0"/>
              </a:rPr>
              <a:t>tentang</a:t>
            </a:r>
            <a:r>
              <a:rPr lang="en-US" sz="2000" b="1" dirty="0">
                <a:cs typeface="Arial" charset="0"/>
              </a:rPr>
              <a:t> </a:t>
            </a:r>
            <a:r>
              <a:rPr lang="en-US" sz="2000" b="1" dirty="0" err="1">
                <a:cs typeface="Arial" charset="0"/>
              </a:rPr>
              <a:t>Rahasia</a:t>
            </a:r>
            <a:r>
              <a:rPr lang="en-US" sz="2000" b="1" dirty="0">
                <a:cs typeface="Arial" charset="0"/>
              </a:rPr>
              <a:t> </a:t>
            </a:r>
            <a:r>
              <a:rPr lang="en-US" sz="2000" b="1" dirty="0" err="1">
                <a:cs typeface="Arial" charset="0"/>
              </a:rPr>
              <a:t>Dagang</a:t>
            </a:r>
            <a:endParaRPr lang="en-US" sz="2000" b="1" dirty="0">
              <a:cs typeface="Arial" charset="0"/>
            </a:endParaRPr>
          </a:p>
          <a:p>
            <a:pPr marL="225425" indent="-225425">
              <a:lnSpc>
                <a:spcPct val="90000"/>
              </a:lnSpc>
              <a:spcBef>
                <a:spcPct val="50000"/>
              </a:spcBef>
              <a:buFontTx/>
              <a:buChar char="•"/>
              <a:defRPr/>
            </a:pPr>
            <a:r>
              <a:rPr lang="en-US" sz="2000" b="1" dirty="0">
                <a:cs typeface="Arial" charset="0"/>
              </a:rPr>
              <a:t>UU No. 31/2000 </a:t>
            </a:r>
            <a:r>
              <a:rPr lang="en-US" sz="2000" b="1" dirty="0" err="1">
                <a:cs typeface="Arial" charset="0"/>
              </a:rPr>
              <a:t>tentang</a:t>
            </a:r>
            <a:r>
              <a:rPr lang="en-US" sz="2000" b="1" dirty="0">
                <a:cs typeface="Arial" charset="0"/>
              </a:rPr>
              <a:t> </a:t>
            </a:r>
            <a:r>
              <a:rPr lang="en-US" sz="2000" b="1" dirty="0" err="1">
                <a:cs typeface="Arial" charset="0"/>
              </a:rPr>
              <a:t>Desain</a:t>
            </a:r>
            <a:r>
              <a:rPr lang="en-US" sz="2000" b="1" dirty="0">
                <a:cs typeface="Arial" charset="0"/>
              </a:rPr>
              <a:t> </a:t>
            </a:r>
            <a:r>
              <a:rPr lang="en-US" sz="2000" b="1" dirty="0" err="1">
                <a:cs typeface="Arial" charset="0"/>
              </a:rPr>
              <a:t>Industri</a:t>
            </a:r>
            <a:endParaRPr lang="en-US" sz="2000" b="1" dirty="0">
              <a:cs typeface="Arial" charset="0"/>
            </a:endParaRPr>
          </a:p>
          <a:p>
            <a:pPr marL="225425" indent="-225425">
              <a:lnSpc>
                <a:spcPct val="90000"/>
              </a:lnSpc>
              <a:spcBef>
                <a:spcPct val="50000"/>
              </a:spcBef>
              <a:buFontTx/>
              <a:buChar char="•"/>
              <a:defRPr/>
            </a:pPr>
            <a:r>
              <a:rPr lang="en-US" sz="2000" b="1" dirty="0">
                <a:cs typeface="Arial" charset="0"/>
              </a:rPr>
              <a:t>UU No. 32/2000 </a:t>
            </a:r>
            <a:r>
              <a:rPr lang="en-US" sz="2000" b="1" dirty="0" err="1">
                <a:cs typeface="Arial" charset="0"/>
              </a:rPr>
              <a:t>tentang</a:t>
            </a:r>
            <a:r>
              <a:rPr lang="en-US" sz="2000" b="1" dirty="0">
                <a:cs typeface="Arial" charset="0"/>
              </a:rPr>
              <a:t> </a:t>
            </a:r>
            <a:r>
              <a:rPr lang="en-US" sz="2000" b="1" dirty="0" err="1">
                <a:cs typeface="Arial" charset="0"/>
              </a:rPr>
              <a:t>Desain</a:t>
            </a:r>
            <a:r>
              <a:rPr lang="en-US" sz="2000" b="1" dirty="0">
                <a:cs typeface="Arial" charset="0"/>
              </a:rPr>
              <a:t> Tata </a:t>
            </a:r>
            <a:r>
              <a:rPr lang="en-US" sz="2000" b="1" dirty="0" err="1">
                <a:cs typeface="Arial" charset="0"/>
              </a:rPr>
              <a:t>Letak</a:t>
            </a:r>
            <a:r>
              <a:rPr lang="en-US" sz="2000" b="1" dirty="0">
                <a:cs typeface="Arial" charset="0"/>
              </a:rPr>
              <a:t> </a:t>
            </a:r>
            <a:r>
              <a:rPr lang="en-US" sz="2000" b="1" dirty="0" err="1">
                <a:cs typeface="Arial" charset="0"/>
              </a:rPr>
              <a:t>Sirkuit</a:t>
            </a:r>
            <a:r>
              <a:rPr lang="en-US" sz="2000" b="1" dirty="0">
                <a:cs typeface="Arial" charset="0"/>
              </a:rPr>
              <a:t> </a:t>
            </a:r>
            <a:r>
              <a:rPr lang="en-US" sz="2000" b="1" dirty="0" err="1">
                <a:cs typeface="Arial" charset="0"/>
              </a:rPr>
              <a:t>Terpadu</a:t>
            </a:r>
            <a:endParaRPr lang="en-US" sz="2000" b="1" dirty="0">
              <a:cs typeface="Arial" charset="0"/>
            </a:endParaRPr>
          </a:p>
          <a:p>
            <a:pPr marL="225425" indent="-225425">
              <a:lnSpc>
                <a:spcPct val="90000"/>
              </a:lnSpc>
              <a:spcBef>
                <a:spcPct val="50000"/>
              </a:spcBef>
              <a:buFontTx/>
              <a:buChar char="•"/>
              <a:defRPr/>
            </a:pPr>
            <a:r>
              <a:rPr lang="en-US" sz="2000" b="1" dirty="0">
                <a:cs typeface="Arial" charset="0"/>
              </a:rPr>
              <a:t>UU No. 14/2001 </a:t>
            </a:r>
            <a:r>
              <a:rPr lang="en-US" sz="2000" b="1" dirty="0" err="1">
                <a:cs typeface="Arial" charset="0"/>
              </a:rPr>
              <a:t>tentang</a:t>
            </a:r>
            <a:r>
              <a:rPr lang="en-US" sz="2000" b="1" dirty="0">
                <a:cs typeface="Arial" charset="0"/>
              </a:rPr>
              <a:t> Paten</a:t>
            </a:r>
          </a:p>
          <a:p>
            <a:pPr marL="225425" indent="-225425">
              <a:lnSpc>
                <a:spcPct val="90000"/>
              </a:lnSpc>
              <a:spcBef>
                <a:spcPct val="50000"/>
              </a:spcBef>
              <a:buFontTx/>
              <a:buChar char="•"/>
              <a:defRPr/>
            </a:pPr>
            <a:r>
              <a:rPr lang="en-US" sz="2000" b="1" dirty="0">
                <a:cs typeface="Arial" charset="0"/>
              </a:rPr>
              <a:t>UU No. 15/2001 </a:t>
            </a:r>
            <a:r>
              <a:rPr lang="en-US" sz="2000" b="1" dirty="0" err="1">
                <a:cs typeface="Arial" charset="0"/>
              </a:rPr>
              <a:t>tentang</a:t>
            </a:r>
            <a:r>
              <a:rPr lang="en-US" sz="2000" b="1" dirty="0">
                <a:cs typeface="Arial" charset="0"/>
              </a:rPr>
              <a:t> </a:t>
            </a:r>
            <a:r>
              <a:rPr lang="en-US" sz="2000" b="1" dirty="0" err="1">
                <a:cs typeface="Arial" charset="0"/>
              </a:rPr>
              <a:t>Merek</a:t>
            </a:r>
            <a:endParaRPr lang="en-US" sz="2000" b="1" dirty="0">
              <a:cs typeface="Arial" charset="0"/>
            </a:endParaRPr>
          </a:p>
          <a:p>
            <a:pPr marL="225425" indent="-225425">
              <a:lnSpc>
                <a:spcPct val="90000"/>
              </a:lnSpc>
              <a:spcBef>
                <a:spcPct val="50000"/>
              </a:spcBef>
              <a:buFontTx/>
              <a:buChar char="•"/>
              <a:defRPr/>
            </a:pPr>
            <a:r>
              <a:rPr lang="en-US" sz="2000" b="1" dirty="0">
                <a:cs typeface="Arial" charset="0"/>
              </a:rPr>
              <a:t>UU no. 19/2002 </a:t>
            </a:r>
            <a:r>
              <a:rPr lang="en-US" sz="2000" b="1" dirty="0" err="1">
                <a:cs typeface="Arial" charset="0"/>
              </a:rPr>
              <a:t>tentang</a:t>
            </a:r>
            <a:r>
              <a:rPr lang="en-US" sz="2000" b="1" dirty="0">
                <a:cs typeface="Arial" charset="0"/>
              </a:rPr>
              <a:t> </a:t>
            </a:r>
            <a:r>
              <a:rPr lang="en-US" sz="2000" b="1" dirty="0" err="1">
                <a:cs typeface="Arial" charset="0"/>
              </a:rPr>
              <a:t>Hak</a:t>
            </a:r>
            <a:r>
              <a:rPr lang="en-US" sz="2000" b="1" dirty="0">
                <a:cs typeface="Arial" charset="0"/>
              </a:rPr>
              <a:t> </a:t>
            </a:r>
            <a:r>
              <a:rPr lang="en-US" sz="2000" b="1" dirty="0" err="1">
                <a:cs typeface="Arial" charset="0"/>
              </a:rPr>
              <a:t>Cipta</a:t>
            </a:r>
            <a:r>
              <a:rPr lang="en-US" sz="2000" b="1" dirty="0">
                <a:cs typeface="Arial" charset="0"/>
              </a:rPr>
              <a:t> </a:t>
            </a:r>
            <a:endParaRPr lang="id-ID" sz="2000" b="1" dirty="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0"/>
            <a:ext cx="8229600" cy="868363"/>
          </a:xfrm>
        </p:spPr>
        <p:txBody>
          <a:bodyPr/>
          <a:lstStyle/>
          <a:p>
            <a:pPr algn="ctr" eaLnBrk="1" fontAlgn="auto" hangingPunct="1">
              <a:spcAft>
                <a:spcPts val="0"/>
              </a:spcAft>
              <a:defRPr/>
            </a:pPr>
            <a:r>
              <a:rPr lang="en-US" sz="2800" b="1" smtClean="0">
                <a:solidFill>
                  <a:schemeClr val="tx1"/>
                </a:solidFill>
                <a:effectLst>
                  <a:outerShdw blurRad="38100" dist="38100" dir="2700000" algn="tl">
                    <a:srgbClr val="C0C0C0"/>
                  </a:outerShdw>
                </a:effectLst>
              </a:rPr>
              <a:t>JENIS HAK KEKAYAAN INTELEKTUAL</a:t>
            </a:r>
            <a:endParaRPr lang="id-ID" sz="2800" b="1" smtClean="0">
              <a:solidFill>
                <a:schemeClr val="tx1"/>
              </a:solidFill>
              <a:effectLst>
                <a:outerShdw blurRad="38100" dist="38100" dir="2700000" algn="tl">
                  <a:srgbClr val="C0C0C0"/>
                </a:outerShdw>
              </a:effectLst>
            </a:endParaRPr>
          </a:p>
        </p:txBody>
      </p:sp>
      <p:sp>
        <p:nvSpPr>
          <p:cNvPr id="35843" name="Oval 3"/>
          <p:cNvSpPr>
            <a:spLocks noChangeArrowheads="1"/>
          </p:cNvSpPr>
          <p:nvPr/>
        </p:nvSpPr>
        <p:spPr bwMode="auto">
          <a:xfrm>
            <a:off x="1600200" y="2286000"/>
            <a:ext cx="1295400" cy="1295400"/>
          </a:xfrm>
          <a:prstGeom prst="ellipse">
            <a:avLst/>
          </a:prstGeom>
          <a:solidFill>
            <a:srgbClr val="0000FF"/>
          </a:solidFill>
          <a:ln w="9525">
            <a:solidFill>
              <a:schemeClr val="tx1"/>
            </a:solidFill>
            <a:round/>
            <a:headEnd/>
            <a:tailEnd/>
          </a:ln>
          <a:effectLst/>
        </p:spPr>
        <p:txBody>
          <a:bodyPr wrap="none" anchor="ct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Franklin Gothic Medium" pitchFamily="34" charset="0"/>
                <a:cs typeface="Arial" charset="0"/>
              </a:rPr>
              <a:t>HAK CIPTA</a:t>
            </a:r>
            <a:endParaRPr lang="id-ID" b="1">
              <a:solidFill>
                <a:schemeClr val="bg1"/>
              </a:solidFill>
              <a:effectLst>
                <a:outerShdw blurRad="38100" dist="38100" dir="2700000" algn="tl">
                  <a:srgbClr val="000000"/>
                </a:outerShdw>
              </a:effectLst>
              <a:latin typeface="Franklin Gothic Medium" pitchFamily="34" charset="0"/>
              <a:cs typeface="Arial" charset="0"/>
            </a:endParaRPr>
          </a:p>
        </p:txBody>
      </p:sp>
      <p:sp>
        <p:nvSpPr>
          <p:cNvPr id="35844" name="Oval 4"/>
          <p:cNvSpPr>
            <a:spLocks noChangeArrowheads="1"/>
          </p:cNvSpPr>
          <p:nvPr/>
        </p:nvSpPr>
        <p:spPr bwMode="auto">
          <a:xfrm>
            <a:off x="5486400" y="3352800"/>
            <a:ext cx="1447800" cy="1447800"/>
          </a:xfrm>
          <a:prstGeom prst="ellipse">
            <a:avLst/>
          </a:prstGeom>
          <a:solidFill>
            <a:srgbClr val="993300"/>
          </a:solidFill>
          <a:ln w="9525">
            <a:solidFill>
              <a:schemeClr val="tx1"/>
            </a:solidFill>
            <a:round/>
            <a:headEnd/>
            <a:tailEnd/>
          </a:ln>
          <a:effectLst/>
        </p:spPr>
        <p:txBody>
          <a:bodyPr wrap="none" anchor="ctr"/>
          <a:lstStyle/>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Franklin Gothic Medium" pitchFamily="34" charset="0"/>
                <a:cs typeface="Arial" charset="0"/>
              </a:rPr>
              <a:t>HAK </a:t>
            </a:r>
          </a:p>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Franklin Gothic Medium" pitchFamily="34" charset="0"/>
                <a:cs typeface="Arial" charset="0"/>
              </a:rPr>
              <a:t>MILIK </a:t>
            </a:r>
          </a:p>
          <a:p>
            <a:pPr algn="ctr" fontAlgn="auto">
              <a:spcBef>
                <a:spcPts val="0"/>
              </a:spcBef>
              <a:spcAft>
                <a:spcPts val="0"/>
              </a:spcAft>
              <a:defRPr/>
            </a:pPr>
            <a:r>
              <a:rPr lang="en-US" b="1">
                <a:solidFill>
                  <a:schemeClr val="bg1"/>
                </a:solidFill>
                <a:effectLst>
                  <a:outerShdw blurRad="38100" dist="38100" dir="2700000" algn="tl">
                    <a:srgbClr val="000000"/>
                  </a:outerShdw>
                </a:effectLst>
                <a:latin typeface="Franklin Gothic Medium" pitchFamily="34" charset="0"/>
                <a:cs typeface="Arial" charset="0"/>
              </a:rPr>
              <a:t>INDUSTRI</a:t>
            </a:r>
            <a:endParaRPr lang="id-ID" b="1">
              <a:solidFill>
                <a:schemeClr val="bg1"/>
              </a:solidFill>
              <a:effectLst>
                <a:outerShdw blurRad="38100" dist="38100" dir="2700000" algn="tl">
                  <a:srgbClr val="000000"/>
                </a:outerShdw>
              </a:effectLst>
              <a:latin typeface="Franklin Gothic Medium" pitchFamily="34" charset="0"/>
              <a:cs typeface="Arial" charset="0"/>
            </a:endParaRPr>
          </a:p>
        </p:txBody>
      </p:sp>
      <p:sp>
        <p:nvSpPr>
          <p:cNvPr id="20485" name="Oval 5"/>
          <p:cNvSpPr>
            <a:spLocks noChangeArrowheads="1"/>
          </p:cNvSpPr>
          <p:nvPr/>
        </p:nvSpPr>
        <p:spPr bwMode="auto">
          <a:xfrm>
            <a:off x="152400" y="3276600"/>
            <a:ext cx="1219200" cy="762000"/>
          </a:xfrm>
          <a:prstGeom prst="ellipse">
            <a:avLst/>
          </a:prstGeom>
          <a:solidFill>
            <a:schemeClr val="accent1"/>
          </a:solidFill>
          <a:ln w="9525">
            <a:solidFill>
              <a:schemeClr val="tx1"/>
            </a:solidFill>
            <a:round/>
            <a:headEnd/>
            <a:tailEnd/>
          </a:ln>
          <a:effectLst>
            <a:prstShdw prst="shdw13" dist="53882" dir="13500000">
              <a:schemeClr val="bg2">
                <a:alpha val="50000"/>
              </a:schemeClr>
            </a:prstShdw>
          </a:effectLst>
        </p:spPr>
        <p:txBody>
          <a:bodyPr wrap="none" anchor="ctr"/>
          <a:lstStyle/>
          <a:p>
            <a:pPr algn="ctr"/>
            <a:r>
              <a:rPr lang="en-US" sz="1400" b="1">
                <a:latin typeface="Gill Sans MT" pitchFamily="34" charset="0"/>
                <a:cs typeface="Arial" charset="0"/>
              </a:rPr>
              <a:t>SASTRA</a:t>
            </a:r>
            <a:endParaRPr lang="id-ID" sz="1400" b="1">
              <a:latin typeface="Gill Sans MT" pitchFamily="34" charset="0"/>
              <a:cs typeface="Arial" charset="0"/>
            </a:endParaRPr>
          </a:p>
        </p:txBody>
      </p:sp>
      <p:sp>
        <p:nvSpPr>
          <p:cNvPr id="20486" name="Oval 6"/>
          <p:cNvSpPr>
            <a:spLocks noChangeArrowheads="1"/>
          </p:cNvSpPr>
          <p:nvPr/>
        </p:nvSpPr>
        <p:spPr bwMode="auto">
          <a:xfrm>
            <a:off x="533400" y="1447800"/>
            <a:ext cx="1219200" cy="762000"/>
          </a:xfrm>
          <a:prstGeom prst="ellipse">
            <a:avLst/>
          </a:prstGeom>
          <a:solidFill>
            <a:schemeClr val="accent1"/>
          </a:solidFill>
          <a:ln w="9525">
            <a:solidFill>
              <a:schemeClr val="tx1"/>
            </a:solidFill>
            <a:round/>
            <a:headEnd/>
            <a:tailEnd/>
          </a:ln>
          <a:effectLst>
            <a:prstShdw prst="shdw13" dist="53882" dir="13500000">
              <a:schemeClr val="bg2">
                <a:alpha val="50000"/>
              </a:schemeClr>
            </a:prstShdw>
          </a:effectLst>
        </p:spPr>
        <p:txBody>
          <a:bodyPr wrap="none" anchor="ctr"/>
          <a:lstStyle/>
          <a:p>
            <a:pPr algn="ctr"/>
            <a:r>
              <a:rPr lang="en-US" sz="1400" b="1">
                <a:latin typeface="Gill Sans MT" pitchFamily="34" charset="0"/>
                <a:cs typeface="Arial" charset="0"/>
              </a:rPr>
              <a:t>SENI</a:t>
            </a:r>
            <a:endParaRPr lang="id-ID" sz="1400" b="1">
              <a:latin typeface="Gill Sans MT" pitchFamily="34" charset="0"/>
              <a:cs typeface="Arial" charset="0"/>
            </a:endParaRPr>
          </a:p>
        </p:txBody>
      </p:sp>
      <p:sp>
        <p:nvSpPr>
          <p:cNvPr id="20487" name="Oval 7"/>
          <p:cNvSpPr>
            <a:spLocks noChangeArrowheads="1"/>
          </p:cNvSpPr>
          <p:nvPr/>
        </p:nvSpPr>
        <p:spPr bwMode="auto">
          <a:xfrm>
            <a:off x="2362200" y="1143000"/>
            <a:ext cx="1524000" cy="914400"/>
          </a:xfrm>
          <a:prstGeom prst="ellipse">
            <a:avLst/>
          </a:prstGeom>
          <a:solidFill>
            <a:schemeClr val="accent1"/>
          </a:solidFill>
          <a:ln w="9525">
            <a:solidFill>
              <a:schemeClr val="tx1"/>
            </a:solidFill>
            <a:round/>
            <a:headEnd/>
            <a:tailEnd/>
          </a:ln>
          <a:effectLst>
            <a:prstShdw prst="shdw13" dist="53882" dir="13500000">
              <a:schemeClr val="bg2">
                <a:alpha val="50000"/>
              </a:schemeClr>
            </a:prstShdw>
          </a:effectLst>
        </p:spPr>
        <p:txBody>
          <a:bodyPr wrap="none" anchor="ctr"/>
          <a:lstStyle/>
          <a:p>
            <a:pPr algn="ctr"/>
            <a:r>
              <a:rPr lang="en-US" sz="1400" b="1">
                <a:latin typeface="Gill Sans MT" pitchFamily="34" charset="0"/>
                <a:cs typeface="Arial" charset="0"/>
              </a:rPr>
              <a:t>ILMU </a:t>
            </a:r>
          </a:p>
          <a:p>
            <a:pPr algn="ctr"/>
            <a:r>
              <a:rPr lang="en-US" sz="1400" b="1">
                <a:latin typeface="Gill Sans MT" pitchFamily="34" charset="0"/>
                <a:cs typeface="Arial" charset="0"/>
              </a:rPr>
              <a:t>PENGETAHUAN</a:t>
            </a:r>
            <a:endParaRPr lang="id-ID" sz="1400" b="1">
              <a:latin typeface="Gill Sans MT" pitchFamily="34" charset="0"/>
              <a:cs typeface="Arial" charset="0"/>
            </a:endParaRPr>
          </a:p>
        </p:txBody>
      </p:sp>
      <p:sp>
        <p:nvSpPr>
          <p:cNvPr id="35848" name="AutoShape 8"/>
          <p:cNvSpPr>
            <a:spLocks noChangeArrowheads="1"/>
          </p:cNvSpPr>
          <p:nvPr/>
        </p:nvSpPr>
        <p:spPr bwMode="auto">
          <a:xfrm>
            <a:off x="3657600" y="2590800"/>
            <a:ext cx="1219200" cy="2286000"/>
          </a:xfrm>
          <a:prstGeom prst="flowChartMagneticDisk">
            <a:avLst/>
          </a:prstGeom>
          <a:solidFill>
            <a:srgbClr val="808000"/>
          </a:solidFill>
          <a:ln w="9525">
            <a:solidFill>
              <a:schemeClr val="tx1"/>
            </a:solidFill>
            <a:round/>
            <a:headEnd/>
            <a:tailEnd/>
          </a:ln>
          <a:effectLst>
            <a:outerShdw dist="107763" dir="18900000" algn="ctr" rotWithShape="0">
              <a:schemeClr val="bg2">
                <a:alpha val="50000"/>
              </a:schemeClr>
            </a:outerShdw>
          </a:effectLst>
        </p:spPr>
        <p:txBody>
          <a:bodyPr wrap="none" anchor="ctr"/>
          <a:lstStyle/>
          <a:p>
            <a:pPr algn="ctr" fontAlgn="auto">
              <a:spcBef>
                <a:spcPts val="0"/>
              </a:spcBef>
              <a:spcAft>
                <a:spcPts val="0"/>
              </a:spcAft>
              <a:defRPr/>
            </a:pPr>
            <a:r>
              <a:rPr lang="en-US" sz="3600" b="1">
                <a:solidFill>
                  <a:schemeClr val="bg1"/>
                </a:solidFill>
                <a:effectLst>
                  <a:outerShdw blurRad="38100" dist="38100" dir="2700000" algn="tl">
                    <a:srgbClr val="000000"/>
                  </a:outerShdw>
                </a:effectLst>
                <a:latin typeface="+mn-lt"/>
                <a:cs typeface="Arial" charset="0"/>
              </a:rPr>
              <a:t>HKI</a:t>
            </a:r>
            <a:endParaRPr lang="id-ID" sz="3600" b="1">
              <a:solidFill>
                <a:schemeClr val="bg1"/>
              </a:solidFill>
              <a:effectLst>
                <a:outerShdw blurRad="38100" dist="38100" dir="2700000" algn="tl">
                  <a:srgbClr val="000000"/>
                </a:outerShdw>
              </a:effectLst>
              <a:latin typeface="+mn-lt"/>
              <a:cs typeface="Arial" charset="0"/>
            </a:endParaRPr>
          </a:p>
        </p:txBody>
      </p:sp>
      <p:sp>
        <p:nvSpPr>
          <p:cNvPr id="20489" name="Oval 9"/>
          <p:cNvSpPr>
            <a:spLocks noChangeArrowheads="1"/>
          </p:cNvSpPr>
          <p:nvPr/>
        </p:nvSpPr>
        <p:spPr bwMode="auto">
          <a:xfrm>
            <a:off x="914400" y="4191000"/>
            <a:ext cx="2514600" cy="1371600"/>
          </a:xfrm>
          <a:prstGeom prst="ellipse">
            <a:avLst/>
          </a:prstGeom>
          <a:solidFill>
            <a:schemeClr val="accent1"/>
          </a:solidFill>
          <a:ln w="9525">
            <a:solidFill>
              <a:schemeClr val="tx1"/>
            </a:solidFill>
            <a:round/>
            <a:headEnd/>
            <a:tailEnd/>
          </a:ln>
          <a:effectLst>
            <a:prstShdw prst="shdw13" dist="53882" dir="13500000">
              <a:schemeClr val="bg2">
                <a:alpha val="50000"/>
              </a:schemeClr>
            </a:prstShdw>
          </a:effectLst>
        </p:spPr>
        <p:txBody>
          <a:bodyPr anchor="ctr"/>
          <a:lstStyle/>
          <a:p>
            <a:pPr algn="ctr"/>
            <a:r>
              <a:rPr lang="en-US" sz="1400" b="1">
                <a:latin typeface="Gill Sans MT" pitchFamily="34" charset="0"/>
                <a:cs typeface="Arial" charset="0"/>
              </a:rPr>
              <a:t>HAK </a:t>
            </a:r>
          </a:p>
          <a:p>
            <a:pPr algn="ctr"/>
            <a:r>
              <a:rPr lang="en-US" sz="1400" b="1">
                <a:latin typeface="Gill Sans MT" pitchFamily="34" charset="0"/>
                <a:cs typeface="Arial" charset="0"/>
              </a:rPr>
              <a:t>TERKAIT</a:t>
            </a:r>
          </a:p>
          <a:p>
            <a:pPr algn="ctr"/>
            <a:r>
              <a:rPr lang="en-US" sz="1200" b="1">
                <a:latin typeface="Gill Sans MT" pitchFamily="34" charset="0"/>
                <a:cs typeface="Arial" charset="0"/>
              </a:rPr>
              <a:t>(Pelaku, Produser Rekaman Suara, Lembaga Penyiaran)</a:t>
            </a:r>
            <a:endParaRPr lang="id-ID" sz="1200" b="1">
              <a:latin typeface="Gill Sans MT" pitchFamily="34" charset="0"/>
              <a:cs typeface="Arial" charset="0"/>
            </a:endParaRPr>
          </a:p>
        </p:txBody>
      </p:sp>
      <p:sp>
        <p:nvSpPr>
          <p:cNvPr id="20490" name="Oval 10"/>
          <p:cNvSpPr>
            <a:spLocks noChangeArrowheads="1"/>
          </p:cNvSpPr>
          <p:nvPr/>
        </p:nvSpPr>
        <p:spPr bwMode="auto">
          <a:xfrm>
            <a:off x="5410200" y="1752600"/>
            <a:ext cx="1524000" cy="6096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PATEN</a:t>
            </a:r>
            <a:endParaRPr lang="id-ID" sz="1400" b="1">
              <a:solidFill>
                <a:srgbClr val="FFFF00"/>
              </a:solidFill>
              <a:latin typeface="Gill Sans MT" pitchFamily="34" charset="0"/>
              <a:cs typeface="Arial" charset="0"/>
            </a:endParaRPr>
          </a:p>
        </p:txBody>
      </p:sp>
      <p:sp>
        <p:nvSpPr>
          <p:cNvPr id="20491" name="Oval 11"/>
          <p:cNvSpPr>
            <a:spLocks noChangeArrowheads="1"/>
          </p:cNvSpPr>
          <p:nvPr/>
        </p:nvSpPr>
        <p:spPr bwMode="auto">
          <a:xfrm>
            <a:off x="6705600" y="2590800"/>
            <a:ext cx="1524000" cy="6096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MEREK</a:t>
            </a:r>
            <a:endParaRPr lang="id-ID" sz="1400" b="1">
              <a:solidFill>
                <a:srgbClr val="FFFF00"/>
              </a:solidFill>
              <a:latin typeface="Gill Sans MT" pitchFamily="34" charset="0"/>
              <a:cs typeface="Arial" charset="0"/>
            </a:endParaRPr>
          </a:p>
        </p:txBody>
      </p:sp>
      <p:sp>
        <p:nvSpPr>
          <p:cNvPr id="20492" name="Oval 12"/>
          <p:cNvSpPr>
            <a:spLocks noChangeArrowheads="1"/>
          </p:cNvSpPr>
          <p:nvPr/>
        </p:nvSpPr>
        <p:spPr bwMode="auto">
          <a:xfrm>
            <a:off x="7391400" y="3429000"/>
            <a:ext cx="1524000" cy="7620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DESAIN </a:t>
            </a:r>
          </a:p>
          <a:p>
            <a:pPr algn="ctr"/>
            <a:r>
              <a:rPr lang="en-US" sz="1400" b="1">
                <a:solidFill>
                  <a:srgbClr val="FFFF00"/>
                </a:solidFill>
                <a:latin typeface="Gill Sans MT" pitchFamily="34" charset="0"/>
                <a:cs typeface="Arial" charset="0"/>
              </a:rPr>
              <a:t>INDUSTRI</a:t>
            </a:r>
            <a:endParaRPr lang="id-ID" sz="1400" b="1">
              <a:solidFill>
                <a:srgbClr val="FFFF00"/>
              </a:solidFill>
              <a:latin typeface="Gill Sans MT" pitchFamily="34" charset="0"/>
              <a:cs typeface="Arial" charset="0"/>
            </a:endParaRPr>
          </a:p>
        </p:txBody>
      </p:sp>
      <p:sp>
        <p:nvSpPr>
          <p:cNvPr id="20493" name="Oval 13"/>
          <p:cNvSpPr>
            <a:spLocks noChangeArrowheads="1"/>
          </p:cNvSpPr>
          <p:nvPr/>
        </p:nvSpPr>
        <p:spPr bwMode="auto">
          <a:xfrm>
            <a:off x="6781800" y="4724400"/>
            <a:ext cx="1524000" cy="11430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DESAIN TATA </a:t>
            </a:r>
          </a:p>
          <a:p>
            <a:pPr algn="ctr"/>
            <a:r>
              <a:rPr lang="en-US" sz="1400" b="1">
                <a:solidFill>
                  <a:srgbClr val="FFFF00"/>
                </a:solidFill>
                <a:latin typeface="Gill Sans MT" pitchFamily="34" charset="0"/>
                <a:cs typeface="Arial" charset="0"/>
              </a:rPr>
              <a:t>LETAK SIRKUIT </a:t>
            </a:r>
          </a:p>
          <a:p>
            <a:pPr algn="ctr"/>
            <a:r>
              <a:rPr lang="en-US" sz="1400" b="1">
                <a:solidFill>
                  <a:srgbClr val="FFFF00"/>
                </a:solidFill>
                <a:latin typeface="Gill Sans MT" pitchFamily="34" charset="0"/>
                <a:cs typeface="Arial" charset="0"/>
              </a:rPr>
              <a:t>TERPADU</a:t>
            </a:r>
            <a:endParaRPr lang="id-ID" sz="1400" b="1">
              <a:solidFill>
                <a:srgbClr val="FFFF00"/>
              </a:solidFill>
              <a:latin typeface="Gill Sans MT" pitchFamily="34" charset="0"/>
              <a:cs typeface="Arial" charset="0"/>
            </a:endParaRPr>
          </a:p>
        </p:txBody>
      </p:sp>
      <p:sp>
        <p:nvSpPr>
          <p:cNvPr id="20494" name="Oval 14"/>
          <p:cNvSpPr>
            <a:spLocks noChangeArrowheads="1"/>
          </p:cNvSpPr>
          <p:nvPr/>
        </p:nvSpPr>
        <p:spPr bwMode="auto">
          <a:xfrm>
            <a:off x="5257800" y="5638800"/>
            <a:ext cx="1524000" cy="6096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RAHASIA </a:t>
            </a:r>
          </a:p>
          <a:p>
            <a:pPr algn="ctr"/>
            <a:r>
              <a:rPr lang="en-US" sz="1400" b="1">
                <a:solidFill>
                  <a:srgbClr val="FFFF00"/>
                </a:solidFill>
                <a:latin typeface="Gill Sans MT" pitchFamily="34" charset="0"/>
                <a:cs typeface="Arial" charset="0"/>
              </a:rPr>
              <a:t>DAGANG</a:t>
            </a:r>
            <a:endParaRPr lang="id-ID" sz="1400" b="1">
              <a:solidFill>
                <a:srgbClr val="FFFF00"/>
              </a:solidFill>
              <a:latin typeface="Gill Sans MT" pitchFamily="34" charset="0"/>
              <a:cs typeface="Arial" charset="0"/>
            </a:endParaRPr>
          </a:p>
        </p:txBody>
      </p:sp>
      <p:sp>
        <p:nvSpPr>
          <p:cNvPr id="20495" name="Line 15"/>
          <p:cNvSpPr>
            <a:spLocks noChangeShapeType="1"/>
          </p:cNvSpPr>
          <p:nvPr/>
        </p:nvSpPr>
        <p:spPr bwMode="auto">
          <a:xfrm flipV="1">
            <a:off x="2590800" y="1981200"/>
            <a:ext cx="152400" cy="381000"/>
          </a:xfrm>
          <a:prstGeom prst="line">
            <a:avLst/>
          </a:prstGeom>
          <a:noFill/>
          <a:ln w="76200">
            <a:solidFill>
              <a:schemeClr val="tx1"/>
            </a:solidFill>
            <a:round/>
            <a:headEnd/>
            <a:tailEnd type="triangle" w="med" len="med"/>
          </a:ln>
        </p:spPr>
        <p:txBody>
          <a:bodyPr/>
          <a:lstStyle/>
          <a:p>
            <a:endParaRPr lang="id-ID"/>
          </a:p>
        </p:txBody>
      </p:sp>
      <p:sp>
        <p:nvSpPr>
          <p:cNvPr id="20496" name="AutoShape 16"/>
          <p:cNvSpPr>
            <a:spLocks noChangeArrowheads="1"/>
          </p:cNvSpPr>
          <p:nvPr/>
        </p:nvSpPr>
        <p:spPr bwMode="auto">
          <a:xfrm>
            <a:off x="2971800" y="2667000"/>
            <a:ext cx="609600" cy="685800"/>
          </a:xfrm>
          <a:prstGeom prst="leftArrow">
            <a:avLst>
              <a:gd name="adj1" fmla="val 50000"/>
              <a:gd name="adj2" fmla="val 25000"/>
            </a:avLst>
          </a:prstGeom>
          <a:solidFill>
            <a:srgbClr val="0000FF"/>
          </a:solidFill>
          <a:ln w="9525">
            <a:solidFill>
              <a:schemeClr val="tx1"/>
            </a:solidFill>
            <a:miter lim="800000"/>
            <a:headEnd/>
            <a:tailEnd/>
          </a:ln>
        </p:spPr>
        <p:txBody>
          <a:bodyPr wrap="none" anchor="ctr"/>
          <a:lstStyle/>
          <a:p>
            <a:endParaRPr lang="id-ID">
              <a:latin typeface="Gill Sans MT" pitchFamily="34" charset="0"/>
            </a:endParaRPr>
          </a:p>
        </p:txBody>
      </p:sp>
      <p:sp>
        <p:nvSpPr>
          <p:cNvPr id="20497" name="AutoShape 17"/>
          <p:cNvSpPr>
            <a:spLocks noChangeArrowheads="1"/>
          </p:cNvSpPr>
          <p:nvPr/>
        </p:nvSpPr>
        <p:spPr bwMode="auto">
          <a:xfrm>
            <a:off x="4953000" y="3810000"/>
            <a:ext cx="457200" cy="685800"/>
          </a:xfrm>
          <a:prstGeom prst="rightArrow">
            <a:avLst>
              <a:gd name="adj1" fmla="val 50000"/>
              <a:gd name="adj2" fmla="val 25000"/>
            </a:avLst>
          </a:prstGeom>
          <a:solidFill>
            <a:srgbClr val="993300"/>
          </a:solidFill>
          <a:ln w="9525">
            <a:solidFill>
              <a:schemeClr val="tx1"/>
            </a:solidFill>
            <a:miter lim="800000"/>
            <a:headEnd/>
            <a:tailEnd/>
          </a:ln>
        </p:spPr>
        <p:txBody>
          <a:bodyPr wrap="none" anchor="ctr"/>
          <a:lstStyle/>
          <a:p>
            <a:endParaRPr lang="id-ID">
              <a:latin typeface="Gill Sans MT" pitchFamily="34" charset="0"/>
            </a:endParaRPr>
          </a:p>
        </p:txBody>
      </p:sp>
      <p:sp>
        <p:nvSpPr>
          <p:cNvPr id="20498" name="Line 18"/>
          <p:cNvSpPr>
            <a:spLocks noChangeShapeType="1"/>
          </p:cNvSpPr>
          <p:nvPr/>
        </p:nvSpPr>
        <p:spPr bwMode="auto">
          <a:xfrm flipH="1" flipV="1">
            <a:off x="1219200" y="2209800"/>
            <a:ext cx="457200" cy="381000"/>
          </a:xfrm>
          <a:prstGeom prst="line">
            <a:avLst/>
          </a:prstGeom>
          <a:noFill/>
          <a:ln w="63500">
            <a:solidFill>
              <a:schemeClr val="tx1"/>
            </a:solidFill>
            <a:round/>
            <a:headEnd/>
            <a:tailEnd type="triangle" w="med" len="med"/>
          </a:ln>
        </p:spPr>
        <p:txBody>
          <a:bodyPr/>
          <a:lstStyle/>
          <a:p>
            <a:endParaRPr lang="id-ID"/>
          </a:p>
        </p:txBody>
      </p:sp>
      <p:sp>
        <p:nvSpPr>
          <p:cNvPr id="20499" name="Line 19"/>
          <p:cNvSpPr>
            <a:spLocks noChangeShapeType="1"/>
          </p:cNvSpPr>
          <p:nvPr/>
        </p:nvSpPr>
        <p:spPr bwMode="auto">
          <a:xfrm flipH="1">
            <a:off x="1219200" y="3124200"/>
            <a:ext cx="381000" cy="304800"/>
          </a:xfrm>
          <a:prstGeom prst="line">
            <a:avLst/>
          </a:prstGeom>
          <a:noFill/>
          <a:ln w="76200">
            <a:solidFill>
              <a:schemeClr val="tx1"/>
            </a:solidFill>
            <a:round/>
            <a:headEnd/>
            <a:tailEnd type="triangle" w="med" len="med"/>
          </a:ln>
        </p:spPr>
        <p:txBody>
          <a:bodyPr/>
          <a:lstStyle/>
          <a:p>
            <a:endParaRPr lang="id-ID"/>
          </a:p>
        </p:txBody>
      </p:sp>
      <p:sp>
        <p:nvSpPr>
          <p:cNvPr id="20500" name="Line 20"/>
          <p:cNvSpPr>
            <a:spLocks noChangeShapeType="1"/>
          </p:cNvSpPr>
          <p:nvPr/>
        </p:nvSpPr>
        <p:spPr bwMode="auto">
          <a:xfrm>
            <a:off x="2209800" y="3581400"/>
            <a:ext cx="0" cy="609600"/>
          </a:xfrm>
          <a:prstGeom prst="line">
            <a:avLst/>
          </a:prstGeom>
          <a:noFill/>
          <a:ln w="76200">
            <a:solidFill>
              <a:schemeClr val="tx1"/>
            </a:solidFill>
            <a:round/>
            <a:headEnd/>
            <a:tailEnd type="triangle" w="med" len="med"/>
          </a:ln>
        </p:spPr>
        <p:txBody>
          <a:bodyPr/>
          <a:lstStyle/>
          <a:p>
            <a:endParaRPr lang="id-ID"/>
          </a:p>
        </p:txBody>
      </p:sp>
      <p:sp>
        <p:nvSpPr>
          <p:cNvPr id="20501" name="Line 21"/>
          <p:cNvSpPr>
            <a:spLocks noChangeShapeType="1"/>
          </p:cNvSpPr>
          <p:nvPr/>
        </p:nvSpPr>
        <p:spPr bwMode="auto">
          <a:xfrm flipV="1">
            <a:off x="6172200" y="2362200"/>
            <a:ext cx="0" cy="990600"/>
          </a:xfrm>
          <a:prstGeom prst="line">
            <a:avLst/>
          </a:prstGeom>
          <a:noFill/>
          <a:ln w="76200">
            <a:solidFill>
              <a:srgbClr val="663300"/>
            </a:solidFill>
            <a:round/>
            <a:headEnd/>
            <a:tailEnd type="triangle" w="med" len="med"/>
          </a:ln>
        </p:spPr>
        <p:txBody>
          <a:bodyPr/>
          <a:lstStyle/>
          <a:p>
            <a:endParaRPr lang="id-ID"/>
          </a:p>
        </p:txBody>
      </p:sp>
      <p:sp>
        <p:nvSpPr>
          <p:cNvPr id="20502" name="Line 22"/>
          <p:cNvSpPr>
            <a:spLocks noChangeShapeType="1"/>
          </p:cNvSpPr>
          <p:nvPr/>
        </p:nvSpPr>
        <p:spPr bwMode="auto">
          <a:xfrm flipV="1">
            <a:off x="6705600" y="3124200"/>
            <a:ext cx="304800" cy="381000"/>
          </a:xfrm>
          <a:prstGeom prst="line">
            <a:avLst/>
          </a:prstGeom>
          <a:noFill/>
          <a:ln w="76200">
            <a:solidFill>
              <a:srgbClr val="663300"/>
            </a:solidFill>
            <a:round/>
            <a:headEnd/>
            <a:tailEnd type="triangle" w="med" len="med"/>
          </a:ln>
        </p:spPr>
        <p:txBody>
          <a:bodyPr/>
          <a:lstStyle/>
          <a:p>
            <a:endParaRPr lang="id-ID"/>
          </a:p>
        </p:txBody>
      </p:sp>
      <p:sp>
        <p:nvSpPr>
          <p:cNvPr id="20503" name="Line 23"/>
          <p:cNvSpPr>
            <a:spLocks noChangeShapeType="1"/>
          </p:cNvSpPr>
          <p:nvPr/>
        </p:nvSpPr>
        <p:spPr bwMode="auto">
          <a:xfrm flipV="1">
            <a:off x="6934200" y="3886200"/>
            <a:ext cx="457200" cy="152400"/>
          </a:xfrm>
          <a:prstGeom prst="line">
            <a:avLst/>
          </a:prstGeom>
          <a:noFill/>
          <a:ln w="76200">
            <a:solidFill>
              <a:srgbClr val="663300"/>
            </a:solidFill>
            <a:round/>
            <a:headEnd/>
            <a:tailEnd type="triangle" w="med" len="med"/>
          </a:ln>
        </p:spPr>
        <p:txBody>
          <a:bodyPr/>
          <a:lstStyle/>
          <a:p>
            <a:endParaRPr lang="id-ID"/>
          </a:p>
        </p:txBody>
      </p:sp>
      <p:sp>
        <p:nvSpPr>
          <p:cNvPr id="20504" name="Line 24"/>
          <p:cNvSpPr>
            <a:spLocks noChangeShapeType="1"/>
          </p:cNvSpPr>
          <p:nvPr/>
        </p:nvSpPr>
        <p:spPr bwMode="auto">
          <a:xfrm>
            <a:off x="6781800" y="4495800"/>
            <a:ext cx="381000" cy="381000"/>
          </a:xfrm>
          <a:prstGeom prst="line">
            <a:avLst/>
          </a:prstGeom>
          <a:noFill/>
          <a:ln w="76200">
            <a:solidFill>
              <a:srgbClr val="663300"/>
            </a:solidFill>
            <a:round/>
            <a:headEnd/>
            <a:tailEnd type="triangle" w="med" len="med"/>
          </a:ln>
        </p:spPr>
        <p:txBody>
          <a:bodyPr/>
          <a:lstStyle/>
          <a:p>
            <a:endParaRPr lang="id-ID"/>
          </a:p>
        </p:txBody>
      </p:sp>
      <p:sp>
        <p:nvSpPr>
          <p:cNvPr id="20505" name="Line 25"/>
          <p:cNvSpPr>
            <a:spLocks noChangeShapeType="1"/>
          </p:cNvSpPr>
          <p:nvPr/>
        </p:nvSpPr>
        <p:spPr bwMode="auto">
          <a:xfrm flipH="1">
            <a:off x="6019800" y="4800600"/>
            <a:ext cx="76200" cy="838200"/>
          </a:xfrm>
          <a:prstGeom prst="line">
            <a:avLst/>
          </a:prstGeom>
          <a:noFill/>
          <a:ln w="76200">
            <a:solidFill>
              <a:srgbClr val="663300"/>
            </a:solidFill>
            <a:round/>
            <a:headEnd/>
            <a:tailEnd type="triangle" w="med" len="med"/>
          </a:ln>
        </p:spPr>
        <p:txBody>
          <a:bodyPr/>
          <a:lstStyle/>
          <a:p>
            <a:endParaRPr lang="id-ID"/>
          </a:p>
        </p:txBody>
      </p:sp>
      <p:sp>
        <p:nvSpPr>
          <p:cNvPr id="20506" name="Oval 26"/>
          <p:cNvSpPr>
            <a:spLocks noChangeArrowheads="1"/>
          </p:cNvSpPr>
          <p:nvPr/>
        </p:nvSpPr>
        <p:spPr bwMode="auto">
          <a:xfrm>
            <a:off x="2971800" y="5486400"/>
            <a:ext cx="2057400" cy="914400"/>
          </a:xfrm>
          <a:prstGeom prst="ellipse">
            <a:avLst/>
          </a:prstGeom>
          <a:solidFill>
            <a:srgbClr val="993300"/>
          </a:solidFill>
          <a:ln w="9525">
            <a:solidFill>
              <a:schemeClr val="tx1"/>
            </a:solidFill>
            <a:round/>
            <a:headEnd/>
            <a:tailEnd/>
          </a:ln>
        </p:spPr>
        <p:txBody>
          <a:bodyPr wrap="none" anchor="ctr"/>
          <a:lstStyle/>
          <a:p>
            <a:pPr algn="ctr"/>
            <a:r>
              <a:rPr lang="en-US" sz="1400" b="1">
                <a:solidFill>
                  <a:srgbClr val="FFFF00"/>
                </a:solidFill>
                <a:latin typeface="Gill Sans MT" pitchFamily="34" charset="0"/>
                <a:cs typeface="Arial" charset="0"/>
              </a:rPr>
              <a:t>PERLINDUNGAN </a:t>
            </a:r>
          </a:p>
          <a:p>
            <a:pPr algn="ctr"/>
            <a:r>
              <a:rPr lang="en-US" sz="1400" b="1">
                <a:solidFill>
                  <a:srgbClr val="FFFF00"/>
                </a:solidFill>
                <a:latin typeface="Gill Sans MT" pitchFamily="34" charset="0"/>
                <a:cs typeface="Arial" charset="0"/>
              </a:rPr>
              <a:t>VARIETAS TANAMAN </a:t>
            </a:r>
          </a:p>
          <a:p>
            <a:pPr algn="ctr"/>
            <a:r>
              <a:rPr lang="en-US" sz="1400" b="1">
                <a:solidFill>
                  <a:srgbClr val="FFFF00"/>
                </a:solidFill>
                <a:latin typeface="Gill Sans MT" pitchFamily="34" charset="0"/>
                <a:cs typeface="Arial" charset="0"/>
              </a:rPr>
              <a:t>(PVT)</a:t>
            </a:r>
            <a:endParaRPr lang="id-ID" sz="1400" b="1">
              <a:solidFill>
                <a:srgbClr val="FFFF00"/>
              </a:solidFill>
              <a:latin typeface="Gill Sans MT" pitchFamily="34" charset="0"/>
              <a:cs typeface="Arial" charset="0"/>
            </a:endParaRPr>
          </a:p>
        </p:txBody>
      </p:sp>
      <p:sp>
        <p:nvSpPr>
          <p:cNvPr id="20507" name="Line 27"/>
          <p:cNvSpPr>
            <a:spLocks noChangeShapeType="1"/>
          </p:cNvSpPr>
          <p:nvPr/>
        </p:nvSpPr>
        <p:spPr bwMode="auto">
          <a:xfrm flipH="1">
            <a:off x="4724400" y="4648200"/>
            <a:ext cx="990600" cy="914400"/>
          </a:xfrm>
          <a:prstGeom prst="line">
            <a:avLst/>
          </a:prstGeom>
          <a:noFill/>
          <a:ln w="76200">
            <a:solidFill>
              <a:srgbClr val="663300"/>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mtClean="0"/>
              <a:t>Perlindungan Karya Intelektual</a:t>
            </a:r>
          </a:p>
        </p:txBody>
      </p:sp>
      <p:sp>
        <p:nvSpPr>
          <p:cNvPr id="21507" name="Rectangle 3"/>
          <p:cNvSpPr>
            <a:spLocks noGrp="1" noChangeArrowheads="1"/>
          </p:cNvSpPr>
          <p:nvPr>
            <p:ph type="body" idx="1"/>
          </p:nvPr>
        </p:nvSpPr>
        <p:spPr/>
        <p:txBody>
          <a:bodyPr/>
          <a:lstStyle/>
          <a:p>
            <a:pPr eaLnBrk="1" hangingPunct="1"/>
            <a:r>
              <a:rPr lang="sv-SE" b="1" smtClean="0"/>
              <a:t>Seiring dengan perkembangan peradaban manusia, karya-karya intelektual telah ada sejak adanya peradaban manusia yaitu sejak zaman batu hingga kini, salah satu karya intelektual yang lama dipergunakan oleh orang adalah penggunaan merek dagang, karya sastra</a:t>
            </a:r>
            <a:r>
              <a:rPr lang="en-US"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z="3400" smtClean="0"/>
              <a:t>Beberapa peristiwa lahirnya karya Intelektual (1)</a:t>
            </a:r>
          </a:p>
        </p:txBody>
      </p:sp>
      <p:sp>
        <p:nvSpPr>
          <p:cNvPr id="22531" name="Rectangle 3"/>
          <p:cNvSpPr>
            <a:spLocks noGrp="1" noChangeArrowheads="1"/>
          </p:cNvSpPr>
          <p:nvPr>
            <p:ph type="body" idx="1"/>
          </p:nvPr>
        </p:nvSpPr>
        <p:spPr/>
        <p:txBody>
          <a:bodyPr/>
          <a:lstStyle/>
          <a:p>
            <a:pPr marL="609600" indent="-609600" eaLnBrk="1" hangingPunct="1">
              <a:lnSpc>
                <a:spcPct val="80000"/>
              </a:lnSpc>
            </a:pPr>
            <a:r>
              <a:rPr lang="en-GB" sz="1800" smtClean="0"/>
              <a:t>Pada zaman purba  ( ancient world ). Mula – mula , corak merek dimulai  dengan cap atau “ Branding “ pada hewan peliharaan. </a:t>
            </a:r>
            <a:r>
              <a:rPr lang="pt-BR" sz="1800" smtClean="0"/>
              <a:t>Pada masa purba  sebelum manusia  pandai tulis baca, keberadaan merek  masih dalam bentuk  “ tanda “    ( design ). Bentuk  yang seperti ini berlangsung berabad-abad. Sebagai  contoh  gambar lukisan  pada dinding  di Mesir  Purba. Lukisan  pada gua di bagian  barat – daya Eropa. Diperkirakan digambar  pada Zaman Batu ( Stone  Age ). Zaman Perunggu ( Bronze age ), terjadi perkembangan . Ternak  peliharaan mulai dicap  pada bagian pinggul.(dikutip dari Yahya Harahap : Tinjauan Merek Secara Umum, )</a:t>
            </a:r>
            <a:endParaRPr lang="en-GB" sz="1800" smtClean="0"/>
          </a:p>
          <a:p>
            <a:pPr marL="609600" indent="-609600" eaLnBrk="1" hangingPunct="1">
              <a:lnSpc>
                <a:spcPct val="80000"/>
              </a:lnSpc>
            </a:pPr>
            <a:r>
              <a:rPr lang="en-GB" sz="1800" smtClean="0"/>
              <a:t>Masa 35 S.M. – 265, pada Masa ini dikawasan  Imperium  Romawi, berkembang  kerajinan  Tembikar. Masing-masing tembikar yang dihasilkan, memakai merek pada saat lampu  minyak Romawi berkembang sebagi  salah satu barang penting dalam perdagangan , lampu minyak merek FORTIS memperoleh kemajuan  pesat. Kemajuan  yang dialami FORTIS mengakibatkan perdagangan  yang menjual barang hasil  kerajinan  dan senjata, meniru merek tersebut. Bermunculan barang  kerajinan  yang meniru  dan memalsu merek   FORTIS, mulai dari Prancis, Jerman, Belanda, Inggris dan Spanyol. Dengan demikian  jika pada mulanya  merek FORTIS hanya diklasifikasi  untuk jenis barang  lampu minyak, ternyata para produsen telah memakainya  untuk  berbagai  jenis barang  produksi dalam persaingan.</a:t>
            </a:r>
            <a:endParaRPr lang="en-US" sz="1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z="3400" smtClean="0"/>
              <a:t>Beberapa peristiwa lahirnya karya Intelektual (2)</a:t>
            </a:r>
          </a:p>
        </p:txBody>
      </p:sp>
      <p:sp>
        <p:nvSpPr>
          <p:cNvPr id="23555" name="Rectangle 3"/>
          <p:cNvSpPr>
            <a:spLocks noGrp="1" noChangeArrowheads="1"/>
          </p:cNvSpPr>
          <p:nvPr>
            <p:ph type="body" idx="1"/>
          </p:nvPr>
        </p:nvSpPr>
        <p:spPr/>
        <p:txBody>
          <a:bodyPr/>
          <a:lstStyle/>
          <a:p>
            <a:pPr marL="609600" indent="-609600" eaLnBrk="1" hangingPunct="1">
              <a:lnSpc>
                <a:spcPct val="80000"/>
              </a:lnSpc>
            </a:pPr>
            <a:r>
              <a:rPr lang="en-GB" sz="2000" smtClean="0"/>
              <a:t>pada tahun 567 AD yaitu pada zaman Romawi ketika seorang penyair </a:t>
            </a:r>
            <a:r>
              <a:rPr lang="en-GB" sz="2000" i="1" smtClean="0"/>
              <a:t>Martial </a:t>
            </a:r>
            <a:r>
              <a:rPr lang="en-GB" sz="2000" smtClean="0"/>
              <a:t>mengecam keras seseorang yang membacakan sajak-sajaknya dimuka umum tanpa seijinnya. </a:t>
            </a:r>
            <a:r>
              <a:rPr lang="en-GB" sz="2000" i="1" smtClean="0"/>
              <a:t>Martial</a:t>
            </a:r>
            <a:r>
              <a:rPr lang="en-GB" sz="2000" smtClean="0"/>
              <a:t> menamakan perbuatan ini sebagai </a:t>
            </a:r>
            <a:r>
              <a:rPr lang="en-GB" sz="2000" i="1" smtClean="0"/>
              <a:t>plagium, </a:t>
            </a:r>
            <a:r>
              <a:rPr lang="en-GB" sz="2000" smtClean="0"/>
              <a:t>arti dari sebenarnya dari plagium ini adalah adanya ide hubungan atau keterkaitan antara pencipta dengan ciptaannya (Eddy Damian, </a:t>
            </a:r>
            <a:r>
              <a:rPr lang="en-GB" sz="2000" i="1" smtClean="0"/>
              <a:t>Hukum Hak Cipta</a:t>
            </a:r>
            <a:r>
              <a:rPr lang="en-GB" sz="2000" smtClean="0"/>
              <a:t>, Alumni:2002, hal.47)</a:t>
            </a:r>
            <a:r>
              <a:rPr lang="en-GB" sz="2000" i="1" smtClean="0"/>
              <a:t> </a:t>
            </a:r>
            <a:r>
              <a:rPr lang="en-GB" sz="2000" smtClean="0"/>
              <a:t>tindakan membacakan dan menyalin suatu karya cipta tanpa ijin penciptanya dianggap sebagai penjiplakan karena saat itu belum adanya mesin cetak. </a:t>
            </a:r>
            <a:endParaRPr lang="en-GB" sz="2000" b="1" smtClean="0"/>
          </a:p>
          <a:p>
            <a:pPr marL="609600" indent="-609600" eaLnBrk="1" hangingPunct="1">
              <a:lnSpc>
                <a:spcPct val="80000"/>
              </a:lnSpc>
            </a:pPr>
            <a:r>
              <a:rPr lang="en-GB" sz="2000" smtClean="0"/>
              <a:t>Pada tahun 1709 di Inggris untuk pertama kalinya diundangkan suatu Undang-undang Hak Cipta yang pertama di dunia </a:t>
            </a:r>
            <a:r>
              <a:rPr lang="en-GB" sz="2000" i="1" smtClean="0"/>
              <a:t>“STATUE OF ANNE”</a:t>
            </a:r>
            <a:r>
              <a:rPr lang="en-GB" sz="2000" smtClean="0"/>
              <a:t>, undang-undang ini secara berarti mengubah status seorang pencipta menjadi pemilik eksklusif karya ciptanya sehingga seorang pencipta karya tulis mempunyai hak khusus dan kebebasan mencetak.</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sv-SE" sz="3400" b="1" smtClean="0"/>
              <a:t>Perjanjian Internasional di bidang Hak Kekayaan Intelektual</a:t>
            </a:r>
            <a:r>
              <a:rPr lang="sv-SE" sz="3400" smtClean="0"/>
              <a:t> </a:t>
            </a:r>
            <a:endParaRPr lang="en-US" sz="3400" smtClean="0"/>
          </a:p>
        </p:txBody>
      </p:sp>
      <p:sp>
        <p:nvSpPr>
          <p:cNvPr id="24579" name="Rectangle 3"/>
          <p:cNvSpPr>
            <a:spLocks noGrp="1" noChangeArrowheads="1"/>
          </p:cNvSpPr>
          <p:nvPr>
            <p:ph type="body" idx="1"/>
          </p:nvPr>
        </p:nvSpPr>
        <p:spPr/>
        <p:txBody>
          <a:bodyPr/>
          <a:lstStyle/>
          <a:p>
            <a:pPr eaLnBrk="1" hangingPunct="1">
              <a:lnSpc>
                <a:spcPct val="80000"/>
              </a:lnSpc>
            </a:pPr>
            <a:r>
              <a:rPr lang="sv-SE" sz="2800" b="1" smtClean="0"/>
              <a:t>Semakin tinggi tingkat peradaban manusia dan meningkatnya karya-karya intelektual manusia, maka kebutuhan akan jaminan perlindungan hukum atas  karya-karya intelektual tersebut  menjadi hal yang sangat utama untuk terhindar dari tindakan-tindakan persaingan curang seperti pemalsuan, peniruan, penjiplakan, pendomplengan dan pembajakan. Menyadari akan pentingnya perlindungan karya intelektual maka lahirlah konvensi-konvensi Internasional yang mengatur perlindungan Karya-karya Intelektual tersebut</a:t>
            </a:r>
            <a:r>
              <a:rPr lang="sv-SE" sz="2800" smtClean="0"/>
              <a:t> </a:t>
            </a:r>
            <a:endParaRPr lang="en-US" sz="2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Konvensi Paris 1883</a:t>
            </a:r>
          </a:p>
        </p:txBody>
      </p:sp>
      <p:sp>
        <p:nvSpPr>
          <p:cNvPr id="25603" name="Rectangle 3"/>
          <p:cNvSpPr>
            <a:spLocks noGrp="1" noChangeArrowheads="1"/>
          </p:cNvSpPr>
          <p:nvPr>
            <p:ph type="body" idx="1"/>
          </p:nvPr>
        </p:nvSpPr>
        <p:spPr/>
        <p:txBody>
          <a:bodyPr/>
          <a:lstStyle/>
          <a:p>
            <a:pPr marL="609600" indent="-609600" algn="just" eaLnBrk="1" hangingPunct="1">
              <a:lnSpc>
                <a:spcPct val="80000"/>
              </a:lnSpc>
              <a:buFont typeface="Wingdings" pitchFamily="2" charset="2"/>
              <a:buAutoNum type="arabicPeriod"/>
            </a:pPr>
            <a:r>
              <a:rPr lang="sv-SE" sz="1800" smtClean="0"/>
              <a:t>Paris Convention Tahun 1883 di Brussel yang mengalami beberapa kali perubahan terakhir di Stockholm tahun 1979. Paris Convention mengatur mengenai perlindungan Hak Milik Industri yang mencakup Penemuan di bidang teknologi atau disebut Paten, Merek, Desain Industri, paten sederahana, nama perdagangan, Indikasi Geografis, dan Persaingan curang.</a:t>
            </a:r>
          </a:p>
          <a:p>
            <a:pPr marL="609600" indent="-609600" algn="just" eaLnBrk="1" hangingPunct="1">
              <a:lnSpc>
                <a:spcPct val="80000"/>
              </a:lnSpc>
              <a:buFont typeface="Wingdings" pitchFamily="2" charset="2"/>
              <a:buAutoNum type="arabicPeriod"/>
            </a:pPr>
            <a:r>
              <a:rPr lang="sv-SE" sz="1800" smtClean="0"/>
              <a:t> Pengaturan Paris Convention didasarkan pada prinsip National Treatment atau Assimilation, prinsip ini memberikan perlindungan hukum yang sama terhadap hak perindustrian warganegara lain yang menjadi peserta atau pihak dalam Paris Convention sama seperti warganegaranya sendiri.Prinsip lainnya yang dikemukakan dalam Paris Convention adalah prinsip right of priority (hak prioritas)  bahwa seseorang berhak mendapatkan hak Paten atas hasil invensi yang juga diajukan orang lain di negara lain, dan orang  yang mengajukan terlebih dahulu mendapatkan hak prioritas untuk jangka waktu tertentu. Hak prioritas  ini berlaku untuk jangka waktu 12 bulan untuk paten dan paten sederhana dan 6 bulan untuk desain industri dan merek dagang.</a:t>
            </a:r>
          </a:p>
          <a:p>
            <a:pPr marL="609600" indent="-609600" algn="just" eaLnBrk="1" hangingPunct="1">
              <a:lnSpc>
                <a:spcPct val="80000"/>
              </a:lnSpc>
              <a:buFont typeface="Wingdings" pitchFamily="2" charset="2"/>
              <a:buAutoNum type="arabicPeriod"/>
            </a:pPr>
            <a:r>
              <a:rPr lang="en-GB" sz="1800" smtClean="0"/>
              <a:t>Prinsip perlindungan didasarkan pada prinsip pendaftaran, hak muncul karena pendaftaran.</a:t>
            </a:r>
          </a:p>
          <a:p>
            <a:pPr marL="609600" indent="-609600" eaLnBrk="1" hangingPunct="1">
              <a:lnSpc>
                <a:spcPct val="80000"/>
              </a:lnSpc>
              <a:buFont typeface="Wingdings" pitchFamily="2" charset="2"/>
              <a:buNone/>
            </a:pPr>
            <a:endParaRPr lang="en-US" sz="1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sv-SE" smtClean="0"/>
              <a:t>Komposisi Konvensi Paris</a:t>
            </a:r>
            <a:endParaRPr lang="en-US" smtClean="0"/>
          </a:p>
        </p:txBody>
      </p:sp>
      <p:sp>
        <p:nvSpPr>
          <p:cNvPr id="26627" name="Rectangle 3"/>
          <p:cNvSpPr>
            <a:spLocks noGrp="1" noChangeArrowheads="1"/>
          </p:cNvSpPr>
          <p:nvPr>
            <p:ph type="body" idx="1"/>
          </p:nvPr>
        </p:nvSpPr>
        <p:spPr/>
        <p:txBody>
          <a:bodyPr/>
          <a:lstStyle/>
          <a:p>
            <a:pPr marL="609600" indent="-609600" eaLnBrk="1" hangingPunct="1"/>
            <a:r>
              <a:rPr lang="sv-SE" sz="2800" smtClean="0"/>
              <a:t>ketentuan mengenai organisasi internasional dan negara-negara yang beraliansi (pasal 13 dan selanjutnya)</a:t>
            </a:r>
          </a:p>
          <a:p>
            <a:pPr marL="609600" indent="-609600" eaLnBrk="1" hangingPunct="1"/>
            <a:r>
              <a:rPr lang="sv-SE" sz="2800" smtClean="0"/>
              <a:t>Ketentuan yang memutuskan kewajiban untuk menetapkan UU domestik tertentu bagi negara aliansi (pasal 11, pasal 12, dll.) </a:t>
            </a:r>
          </a:p>
          <a:p>
            <a:pPr marL="609600" indent="-609600" eaLnBrk="1" hangingPunct="1"/>
            <a:r>
              <a:rPr lang="sv-SE" sz="2800" smtClean="0"/>
              <a:t>ketentuan mengenai pemohon hak kekayaan industri atau hak pemilik (pasal 2, pasal 3, pasal 4, pasal 4-2, pasal 6-5, dll.).</a:t>
            </a:r>
            <a:endParaRPr lang="en-US" sz="2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Berne Convention 1886</a:t>
            </a:r>
          </a:p>
        </p:txBody>
      </p:sp>
      <p:sp>
        <p:nvSpPr>
          <p:cNvPr id="27651" name="Rectangle 3"/>
          <p:cNvSpPr>
            <a:spLocks noGrp="1" noChangeArrowheads="1"/>
          </p:cNvSpPr>
          <p:nvPr>
            <p:ph type="body" idx="1"/>
          </p:nvPr>
        </p:nvSpPr>
        <p:spPr/>
        <p:txBody>
          <a:bodyPr/>
          <a:lstStyle/>
          <a:p>
            <a:pPr marL="609600" indent="-609600" algn="just" eaLnBrk="1" hangingPunct="1">
              <a:lnSpc>
                <a:spcPct val="90000"/>
              </a:lnSpc>
            </a:pPr>
            <a:r>
              <a:rPr lang="en-GB" sz="2800" smtClean="0"/>
              <a:t>Berne Convention tahun 1886 mengatur mengenai perlindungan terhadap karya-karya di bidang ilmu pengetahuan, seni, dan kesusasteraan yang meliputi semua ciptaa-ciptaan di bidang sastra, musik, drama tari, artistik, fotografi, audiovisual, program komputer, rekaman suara, karya siaran, dan perwajahan tipografi penerbitan. </a:t>
            </a:r>
            <a:r>
              <a:rPr lang="sv-SE" sz="2800" smtClean="0"/>
              <a:t>Negara-negara peserta Berne Convention berkewajiban menerapkan tiga prinsip dasar yang termuat dalam Berne Convention : </a:t>
            </a:r>
            <a:endParaRPr lang="en-GB" sz="2800" b="1" smtClean="0"/>
          </a:p>
          <a:p>
            <a:pPr marL="609600" indent="-609600"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fontAlgn="auto" hangingPunct="1">
              <a:spcAft>
                <a:spcPts val="0"/>
              </a:spcAft>
              <a:defRPr/>
            </a:pPr>
            <a:r>
              <a:rPr lang="en-US" dirty="0" err="1" smtClean="0">
                <a:solidFill>
                  <a:schemeClr val="tx2">
                    <a:satMod val="130000"/>
                  </a:schemeClr>
                </a:solidFill>
              </a:rPr>
              <a:t>Sistimatika</a:t>
            </a:r>
            <a:r>
              <a:rPr lang="en-US" dirty="0" smtClean="0">
                <a:solidFill>
                  <a:schemeClr val="tx2">
                    <a:satMod val="130000"/>
                  </a:schemeClr>
                </a:solidFill>
              </a:rPr>
              <a:t> </a:t>
            </a:r>
            <a:r>
              <a:rPr lang="en-US" dirty="0" err="1" smtClean="0">
                <a:solidFill>
                  <a:schemeClr val="tx2">
                    <a:satMod val="130000"/>
                  </a:schemeClr>
                </a:solidFill>
              </a:rPr>
              <a:t>Pembahasan</a:t>
            </a:r>
            <a:r>
              <a:rPr lang="en-US" dirty="0" smtClean="0">
                <a:solidFill>
                  <a:schemeClr val="tx2">
                    <a:satMod val="130000"/>
                  </a:schemeClr>
                </a:solidFill>
              </a:rPr>
              <a:t> </a:t>
            </a:r>
            <a:endParaRPr lang="en-US" dirty="0">
              <a:solidFill>
                <a:schemeClr val="tx2">
                  <a:satMod val="130000"/>
                </a:schemeClr>
              </a:solidFill>
            </a:endParaRPr>
          </a:p>
        </p:txBody>
      </p:sp>
      <p:sp>
        <p:nvSpPr>
          <p:cNvPr id="10243" name="Content Placeholder 6"/>
          <p:cNvSpPr>
            <a:spLocks noGrp="1"/>
          </p:cNvSpPr>
          <p:nvPr>
            <p:ph idx="1"/>
          </p:nvPr>
        </p:nvSpPr>
        <p:spPr>
          <a:xfrm>
            <a:off x="1435100" y="1143000"/>
            <a:ext cx="7499350" cy="5105400"/>
          </a:xfrm>
        </p:spPr>
        <p:txBody>
          <a:bodyPr/>
          <a:lstStyle/>
          <a:p>
            <a:pPr eaLnBrk="1" hangingPunct="1"/>
            <a:r>
              <a:rPr lang="en-US" sz="4400" smtClean="0"/>
              <a:t>Bagian I : </a:t>
            </a:r>
          </a:p>
          <a:p>
            <a:pPr eaLnBrk="1" hangingPunct="1">
              <a:buFont typeface="Wingdings 2" pitchFamily="18" charset="2"/>
              <a:buNone/>
            </a:pPr>
            <a:r>
              <a:rPr lang="en-US" sz="4400" smtClean="0"/>
              <a:t>  </a:t>
            </a:r>
            <a:r>
              <a:rPr lang="en-US" smtClean="0"/>
              <a:t>Perlindungan Hak Kekayaan Intelektual secara Umum</a:t>
            </a:r>
          </a:p>
          <a:p>
            <a:pPr eaLnBrk="1" hangingPunct="1"/>
            <a:r>
              <a:rPr lang="en-US" sz="4400" smtClean="0"/>
              <a:t>Bagian II:</a:t>
            </a:r>
          </a:p>
          <a:p>
            <a:pPr eaLnBrk="1" hangingPunct="1">
              <a:buFont typeface="Wingdings 2" pitchFamily="18" charset="2"/>
              <a:buNone/>
            </a:pPr>
            <a:r>
              <a:rPr lang="en-US" sz="4400" smtClean="0"/>
              <a:t>	</a:t>
            </a:r>
            <a:r>
              <a:rPr lang="en-US" smtClean="0"/>
              <a:t>Ruang Lingkup Perlindungan Hak Cipta</a:t>
            </a:r>
          </a:p>
          <a:p>
            <a:pPr eaLnBrk="1" hangingPunct="1"/>
            <a:r>
              <a:rPr lang="en-US" sz="4400" smtClean="0"/>
              <a:t>Bagian III:</a:t>
            </a:r>
          </a:p>
          <a:p>
            <a:pPr eaLnBrk="1" hangingPunct="1">
              <a:buFont typeface="Wingdings 2" pitchFamily="18" charset="2"/>
              <a:buNone/>
            </a:pPr>
            <a:r>
              <a:rPr lang="en-US" sz="4400" smtClean="0"/>
              <a:t>	</a:t>
            </a:r>
            <a:r>
              <a:rPr lang="en-US" smtClean="0"/>
              <a:t>Hak Cipta dan Program Komputer</a:t>
            </a:r>
          </a:p>
          <a:p>
            <a:pPr eaLnBrk="1" hangingPunct="1">
              <a:buFont typeface="Wingdings 2" pitchFamily="18" charset="2"/>
              <a:buNone/>
            </a:pPr>
            <a:r>
              <a:rPr lang="en-US"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sv-SE" sz="2400" dirty="0" smtClean="0"/>
              <a:t>Negara-negara peserta Berne Convention berkewajiban menerapkan tiga prinsip dasar yang termuat dalam Berne Convention :</a:t>
            </a:r>
            <a:endParaRPr lang="en-US" sz="2400" dirty="0" smtClean="0"/>
          </a:p>
        </p:txBody>
      </p:sp>
      <p:sp>
        <p:nvSpPr>
          <p:cNvPr id="28675" name="Rectangle 3"/>
          <p:cNvSpPr>
            <a:spLocks noGrp="1" noChangeArrowheads="1"/>
          </p:cNvSpPr>
          <p:nvPr>
            <p:ph type="body" idx="1"/>
          </p:nvPr>
        </p:nvSpPr>
        <p:spPr>
          <a:xfrm>
            <a:off x="533400" y="1447800"/>
            <a:ext cx="8401050" cy="5029200"/>
          </a:xfrm>
        </p:spPr>
        <p:txBody>
          <a:bodyPr/>
          <a:lstStyle/>
          <a:p>
            <a:pPr marL="1352550" lvl="2" indent="-438150" eaLnBrk="1" hangingPunct="1">
              <a:lnSpc>
                <a:spcPct val="90000"/>
              </a:lnSpc>
            </a:pPr>
            <a:r>
              <a:rPr lang="sv-SE" sz="2000" i="1" smtClean="0"/>
              <a:t>Prinsip national treatment atau assimilation;</a:t>
            </a:r>
            <a:r>
              <a:rPr lang="sv-SE" sz="2000" smtClean="0"/>
              <a:t> perlakuan yang sama yaitu ciptaan yang berasal dari salah satu negara peserta Berne Convention (yaitu ciptaan seorang warganegara, negara peserta Berne Convention, atau suatu ciptaan yang pertama kali  diumumkan disalah satu negara peserta Berne Convention) harus mendapatkan perlakuan perlindungan hak cipta yang sama seperti memberikan perlindungan atas ciptaan seorang pencipta yang merupakan warganegaranya sendiri.</a:t>
            </a:r>
            <a:endParaRPr lang="en-GB" sz="2000" b="1" smtClean="0"/>
          </a:p>
          <a:p>
            <a:pPr marL="1352550" lvl="2" indent="-438150" eaLnBrk="1" hangingPunct="1">
              <a:lnSpc>
                <a:spcPct val="90000"/>
              </a:lnSpc>
            </a:pPr>
            <a:r>
              <a:rPr lang="sv-SE" sz="2000" i="1" smtClean="0"/>
              <a:t>Prinsip Automatic Protection : </a:t>
            </a:r>
            <a:r>
              <a:rPr lang="sv-SE" sz="2000" smtClean="0"/>
              <a:t> Perlindungan langsung, pemberian suatu perlindungan hukum harus diberikan secara langsung tanpa harus memenuhi persyaratan atau formalitas tertentu.</a:t>
            </a:r>
            <a:endParaRPr lang="en-GB" sz="2000" b="1" smtClean="0"/>
          </a:p>
          <a:p>
            <a:pPr marL="1352550" lvl="2" indent="-438150" eaLnBrk="1" hangingPunct="1">
              <a:lnSpc>
                <a:spcPct val="90000"/>
              </a:lnSpc>
            </a:pPr>
            <a:r>
              <a:rPr lang="sv-SE" sz="2000" i="1" smtClean="0"/>
              <a:t>Prinsip independence of protection :</a:t>
            </a:r>
            <a:r>
              <a:rPr lang="sv-SE" sz="2000" smtClean="0"/>
              <a:t> Kebebasan perlindungan, permberian suatu perlindungan  hukum tanpa bergantung kepada adanya perlindungan hukum di negara asal ciptaan dari pencipta tersebut.</a:t>
            </a:r>
            <a:endParaRPr lang="en-GB" sz="2000" b="1" smtClean="0"/>
          </a:p>
          <a:p>
            <a:pPr marL="609600" indent="-609600" eaLnBrk="1" hangingPunct="1">
              <a:lnSpc>
                <a:spcPct val="90000"/>
              </a:lnSpc>
              <a:buFont typeface="Wingdings" pitchFamily="2" charset="2"/>
              <a:buNone/>
            </a:pPr>
            <a:endParaRPr lang="en-US"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sv-SE" smtClean="0"/>
              <a:t>Persetujuan TRIPs</a:t>
            </a:r>
            <a:endParaRPr lang="en-US" smtClean="0"/>
          </a:p>
        </p:txBody>
      </p:sp>
      <p:sp>
        <p:nvSpPr>
          <p:cNvPr id="29699" name="Rectangle 3"/>
          <p:cNvSpPr>
            <a:spLocks noGrp="1" noChangeArrowheads="1"/>
          </p:cNvSpPr>
          <p:nvPr>
            <p:ph type="body" idx="1"/>
          </p:nvPr>
        </p:nvSpPr>
        <p:spPr/>
        <p:txBody>
          <a:bodyPr/>
          <a:lstStyle/>
          <a:p>
            <a:pPr eaLnBrk="1" hangingPunct="1">
              <a:lnSpc>
                <a:spcPct val="80000"/>
              </a:lnSpc>
            </a:pPr>
            <a:r>
              <a:rPr lang="sv-SE" sz="1800" smtClean="0"/>
              <a:t>HaKI adalah hak untuk menikmati secara ekonomis hasil dari suatu kreativitas intelektual, objek yang diatur dalam HaKI adalah karya-karya yang timbul atau lahir karena kemampuan intelektual manusia. Dalam pertumbuhan ekonomi ini HaKI  memainkan peranan penting yaitu menghasilkan karya intelektual, baik invensi di bidang teknologi ,desain industri, merek dagang, karya musik ,film, program komputer, dan karya cipta lainnya atau hak yang berkaitan dengan hak cipta seperti hak penyiaran dari suatu performance  yang memiliki nilai komersial.</a:t>
            </a:r>
          </a:p>
          <a:p>
            <a:pPr eaLnBrk="1" hangingPunct="1">
              <a:lnSpc>
                <a:spcPct val="80000"/>
              </a:lnSpc>
            </a:pPr>
            <a:r>
              <a:rPr lang="sv-SE" sz="1800" smtClean="0"/>
              <a:t>Keberadaan HaKI memang tidak lepas dari kegiatan ekonomi , industri  dan perdagangan dengan adanya globalisasi dibidang informasi teknologi telah mendorong globalisasi usaha untuk memasarkan barang-barang produksinya. Untuk produk yang menggunakan teknologi tinggi dan padat modal dirasakan pasar dalam negeri sudah tidak dapat mencukupi ( sudah sangat sempit ) dan membutuhkan pasar yang lebih luas lagi  yaitu pasar dunia , hal ini khususnya terjadi pada negara-negara yang teknologinya sudah maju . dan untuk ini diperlukan adanya peningkatan perlindungan hukum atas produk dan teknologi yang dihasilkan.</a:t>
            </a:r>
            <a:endParaRPr lang="en-US" sz="1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GB" b="1" smtClean="0"/>
              <a:t>Prinsip-prinsip pokok TRIPs :</a:t>
            </a:r>
            <a:r>
              <a:rPr lang="en-GB" smtClean="0"/>
              <a:t> </a:t>
            </a:r>
            <a:endParaRPr lang="en-US" smtClean="0"/>
          </a:p>
        </p:txBody>
      </p:sp>
      <p:sp>
        <p:nvSpPr>
          <p:cNvPr id="30723" name="Rectangle 3"/>
          <p:cNvSpPr>
            <a:spLocks noGrp="1" noChangeArrowheads="1"/>
          </p:cNvSpPr>
          <p:nvPr>
            <p:ph type="body" idx="1"/>
          </p:nvPr>
        </p:nvSpPr>
        <p:spPr/>
        <p:txBody>
          <a:bodyPr/>
          <a:lstStyle/>
          <a:p>
            <a:pPr marL="609600" indent="-609600" eaLnBrk="1" hangingPunct="1">
              <a:lnSpc>
                <a:spcPct val="90000"/>
              </a:lnSpc>
            </a:pPr>
            <a:r>
              <a:rPr lang="sv-SE" sz="2400" smtClean="0"/>
              <a:t>Menetapkan standar minimum untuk perlindungan dan penegakan hukum HaKI di negara –negara peserta.</a:t>
            </a:r>
            <a:endParaRPr lang="en-GB" sz="2400" smtClean="0"/>
          </a:p>
          <a:p>
            <a:pPr marL="609600" indent="-609600" eaLnBrk="1" hangingPunct="1">
              <a:lnSpc>
                <a:spcPct val="90000"/>
              </a:lnSpc>
            </a:pPr>
            <a:r>
              <a:rPr lang="en-GB" sz="2400" smtClean="0"/>
              <a:t>Masing-masing negara peserta harus melindungi warga negara dari negara peserta lainnya</a:t>
            </a:r>
          </a:p>
          <a:p>
            <a:pPr marL="609600" indent="-609600" eaLnBrk="1" hangingPunct="1">
              <a:lnSpc>
                <a:spcPct val="90000"/>
              </a:lnSpc>
            </a:pPr>
            <a:r>
              <a:rPr lang="sv-SE" sz="2400" smtClean="0"/>
              <a:t>Negara-negara peserta diharuskan memberikan perlindungan HaKI yang sama kepada warga negara peserta lainnya</a:t>
            </a:r>
            <a:endParaRPr lang="en-GB" sz="2400" smtClean="0"/>
          </a:p>
          <a:p>
            <a:pPr marL="609600" indent="-609600" eaLnBrk="1" hangingPunct="1">
              <a:lnSpc>
                <a:spcPct val="90000"/>
              </a:lnSpc>
            </a:pPr>
            <a:r>
              <a:rPr lang="sv-SE" sz="2400" smtClean="0"/>
              <a:t>Penegakan hukum yang ketat disertai dengan mekanisme penyelesaian perselisihan sengketa ,yang diikuti dengan hak bagi negara yang dirugikan untuk mengabil tindakan balasan secara silang.   </a:t>
            </a:r>
            <a:endParaRPr lang="en-US" sz="2400" smtClean="0"/>
          </a:p>
          <a:p>
            <a:pPr marL="609600" indent="-609600" eaLnBrk="1" hangingPunct="1">
              <a:lnSpc>
                <a:spcPct val="90000"/>
              </a:lnSpc>
              <a:buFont typeface="Wingdings" pitchFamily="2" charset="2"/>
              <a:buNone/>
            </a:pPr>
            <a:endParaRPr lang="en-US"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sv-SE" sz="3400" b="1" smtClean="0"/>
              <a:t>Pengaturaan HaKI dalam TRIPs</a:t>
            </a:r>
            <a:r>
              <a:rPr lang="en-GB" sz="3400" b="1" smtClean="0"/>
              <a:t/>
            </a:r>
            <a:br>
              <a:rPr lang="en-GB" sz="3400" b="1" smtClean="0"/>
            </a:br>
            <a:endParaRPr lang="en-US" sz="3400" b="1" smtClean="0"/>
          </a:p>
        </p:txBody>
      </p:sp>
      <p:sp>
        <p:nvSpPr>
          <p:cNvPr id="31747" name="Rectangle 3"/>
          <p:cNvSpPr>
            <a:spLocks noGrp="1" noChangeArrowheads="1"/>
          </p:cNvSpPr>
          <p:nvPr>
            <p:ph type="body" idx="1"/>
          </p:nvPr>
        </p:nvSpPr>
        <p:spPr/>
        <p:txBody>
          <a:bodyPr/>
          <a:lstStyle/>
          <a:p>
            <a:pPr eaLnBrk="1" hangingPunct="1">
              <a:lnSpc>
                <a:spcPct val="90000"/>
              </a:lnSpc>
              <a:buFont typeface="Wingdings" pitchFamily="2" charset="2"/>
              <a:buNone/>
            </a:pPr>
            <a:r>
              <a:rPr lang="sv-SE" sz="2400" b="1" smtClean="0"/>
              <a:t>Pengaturaan HaKI dalam TRIPs</a:t>
            </a:r>
            <a:endParaRPr lang="en-GB" sz="2400" b="1" smtClean="0"/>
          </a:p>
          <a:p>
            <a:pPr eaLnBrk="1" hangingPunct="1">
              <a:lnSpc>
                <a:spcPct val="90000"/>
              </a:lnSpc>
              <a:buFont typeface="Wingdings" pitchFamily="2" charset="2"/>
              <a:buNone/>
            </a:pPr>
            <a:r>
              <a:rPr lang="sv-SE" sz="2400" smtClean="0"/>
              <a:t>1. Hak Cipta dan Hak yang berkaitan dg Hak Cipta</a:t>
            </a:r>
            <a:endParaRPr lang="en-GB" sz="2400" smtClean="0"/>
          </a:p>
          <a:p>
            <a:pPr eaLnBrk="1" hangingPunct="1">
              <a:lnSpc>
                <a:spcPct val="90000"/>
              </a:lnSpc>
              <a:buFont typeface="Wingdings" pitchFamily="2" charset="2"/>
              <a:buNone/>
            </a:pPr>
            <a:r>
              <a:rPr lang="en-GB" sz="2400" smtClean="0"/>
              <a:t>2. Merk Dagang</a:t>
            </a:r>
          </a:p>
          <a:p>
            <a:pPr eaLnBrk="1" hangingPunct="1">
              <a:lnSpc>
                <a:spcPct val="90000"/>
              </a:lnSpc>
              <a:buFont typeface="Wingdings" pitchFamily="2" charset="2"/>
              <a:buNone/>
            </a:pPr>
            <a:r>
              <a:rPr lang="en-GB" sz="2400" smtClean="0"/>
              <a:t>3. Indikasi Geografis</a:t>
            </a:r>
          </a:p>
          <a:p>
            <a:pPr eaLnBrk="1" hangingPunct="1">
              <a:lnSpc>
                <a:spcPct val="90000"/>
              </a:lnSpc>
              <a:buFont typeface="Wingdings" pitchFamily="2" charset="2"/>
              <a:buNone/>
            </a:pPr>
            <a:r>
              <a:rPr lang="en-GB" sz="2400" smtClean="0"/>
              <a:t>4. Desain Industri</a:t>
            </a:r>
          </a:p>
          <a:p>
            <a:pPr eaLnBrk="1" hangingPunct="1">
              <a:lnSpc>
                <a:spcPct val="90000"/>
              </a:lnSpc>
              <a:buFont typeface="Wingdings" pitchFamily="2" charset="2"/>
              <a:buNone/>
            </a:pPr>
            <a:r>
              <a:rPr lang="en-GB" sz="2400" smtClean="0"/>
              <a:t>5. Paten</a:t>
            </a:r>
          </a:p>
          <a:p>
            <a:pPr eaLnBrk="1" hangingPunct="1">
              <a:lnSpc>
                <a:spcPct val="90000"/>
              </a:lnSpc>
              <a:buFont typeface="Wingdings" pitchFamily="2" charset="2"/>
              <a:buNone/>
            </a:pPr>
            <a:r>
              <a:rPr lang="en-GB" sz="2400" smtClean="0"/>
              <a:t>6. DTSLT</a:t>
            </a:r>
          </a:p>
          <a:p>
            <a:pPr eaLnBrk="1" hangingPunct="1">
              <a:lnSpc>
                <a:spcPct val="90000"/>
              </a:lnSpc>
              <a:buFont typeface="Wingdings" pitchFamily="2" charset="2"/>
              <a:buNone/>
            </a:pPr>
            <a:r>
              <a:rPr lang="en-GB" sz="2400" smtClean="0"/>
              <a:t>7. Rahasia Dagang</a:t>
            </a:r>
          </a:p>
          <a:p>
            <a:pPr eaLnBrk="1" hangingPunct="1">
              <a:lnSpc>
                <a:spcPct val="90000"/>
              </a:lnSpc>
              <a:buFont typeface="Wingdings" pitchFamily="2" charset="2"/>
              <a:buNone/>
            </a:pPr>
            <a:r>
              <a:rPr lang="en-GB" sz="2400" smtClean="0"/>
              <a:t>8. Control of Anti –Competitive Practices in contractual licenses</a:t>
            </a:r>
          </a:p>
          <a:p>
            <a:pPr eaLnBrk="1" hangingPunct="1">
              <a:lnSpc>
                <a:spcPct val="90000"/>
              </a:lnSpc>
              <a:buFont typeface="Wingdings" pitchFamily="2" charset="2"/>
              <a:buNone/>
            </a:pPr>
            <a:r>
              <a:rPr lang="en-GB" sz="2400" smtClean="0"/>
              <a:t>9. Enforcement.</a:t>
            </a:r>
            <a:endParaRPr lang="en-US" sz="24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Aplikasi TRIPs di Indonesia</a:t>
            </a:r>
          </a:p>
        </p:txBody>
      </p:sp>
      <p:sp>
        <p:nvSpPr>
          <p:cNvPr id="32771" name="Rectangle 3"/>
          <p:cNvSpPr>
            <a:spLocks noGrp="1" noChangeArrowheads="1"/>
          </p:cNvSpPr>
          <p:nvPr>
            <p:ph type="body" idx="1"/>
          </p:nvPr>
        </p:nvSpPr>
        <p:spPr>
          <a:xfrm>
            <a:off x="1435100" y="1219200"/>
            <a:ext cx="7499350" cy="5410200"/>
          </a:xfrm>
        </p:spPr>
        <p:txBody>
          <a:bodyPr/>
          <a:lstStyle/>
          <a:p>
            <a:pPr eaLnBrk="1" hangingPunct="1">
              <a:lnSpc>
                <a:spcPct val="80000"/>
              </a:lnSpc>
            </a:pPr>
            <a:r>
              <a:rPr lang="en-GB" sz="2800" smtClean="0"/>
              <a:t>Untuk memenuhi ketentuan dalam TRIPs Indonesia telah melakukan perubahan atau revisi dalam perundang-undangan di bidang HaKI  yaitu dengan diterbitkannya Undang-undang No.14 tahun  2001 tentang Paten dan Undang-Undang No.15 Tahun 2001 tentang Merek  dan dalam rangka pembahasan pada bulan yang akan datang adalah Undang-Undang mengenai hak Cipta, sementara itu sebelumnya telah diterbitkan Undang –Undang N0 29.Tahun 2000 tentang Varitas Tanaman ,Undang –Undang No.30 Tahun 2000 tentang Rahasia Dagang, Undang-undang No 31 tahun 2000  tentang Desain Industri dan Undangt-Undang No 32 Tahun 2000 tentang Desain Tata Letak Sirkuit terpadu.</a:t>
            </a:r>
            <a:endParaRPr lang="en-US"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868363"/>
          </a:xfrm>
        </p:spPr>
        <p:txBody>
          <a:bodyPr/>
          <a:lstStyle/>
          <a:p>
            <a:pPr>
              <a:defRPr/>
            </a:pPr>
            <a:r>
              <a:rPr lang="en-US" sz="2500" b="1" smtClean="0">
                <a:solidFill>
                  <a:srgbClr val="F06510"/>
                </a:solidFill>
                <a:effectLst>
                  <a:outerShdw blurRad="38100" dist="38100" dir="2700000" algn="tl">
                    <a:srgbClr val="C0C0C0"/>
                  </a:outerShdw>
                </a:effectLst>
              </a:rPr>
              <a:t>OBYEK BIDANG HKI</a:t>
            </a:r>
            <a:endParaRPr lang="id-ID" sz="2500" b="1" smtClean="0">
              <a:solidFill>
                <a:srgbClr val="F06510"/>
              </a:solidFill>
              <a:effectLst>
                <a:outerShdw blurRad="38100" dist="38100" dir="2700000" algn="tl">
                  <a:srgbClr val="C0C0C0"/>
                </a:outerShdw>
              </a:effectLst>
            </a:endParaRPr>
          </a:p>
        </p:txBody>
      </p:sp>
      <p:sp>
        <p:nvSpPr>
          <p:cNvPr id="36867" name="Text Box 3"/>
          <p:cNvSpPr txBox="1">
            <a:spLocks noChangeArrowheads="1"/>
          </p:cNvSpPr>
          <p:nvPr/>
        </p:nvSpPr>
        <p:spPr bwMode="auto">
          <a:xfrm>
            <a:off x="685800" y="990600"/>
            <a:ext cx="8229600" cy="5257800"/>
          </a:xfrm>
          <a:prstGeom prst="rect">
            <a:avLst/>
          </a:prstGeom>
          <a:noFill/>
          <a:ln w="9525">
            <a:noFill/>
            <a:miter lim="800000"/>
            <a:headEnd/>
            <a:tailEnd/>
          </a:ln>
          <a:effectLst/>
        </p:spPr>
        <p:txBody>
          <a:bodyPr>
            <a:spAutoFit/>
          </a:bodyPr>
          <a:lstStyle/>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Hak Cipta</a:t>
            </a:r>
            <a:r>
              <a:rPr lang="en-US" sz="3200" b="1">
                <a:effectLst>
                  <a:outerShdw blurRad="38100" dist="38100" dir="2700000" algn="tl">
                    <a:srgbClr val="C0C0C0"/>
                  </a:outerShdw>
                </a:effectLst>
                <a:cs typeface="Arial" charset="0"/>
              </a:rPr>
              <a:t>: seni, sastra &amp; ilmu pengetahuan</a:t>
            </a:r>
          </a:p>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Paten</a:t>
            </a:r>
            <a:r>
              <a:rPr lang="en-US" sz="3200" b="1">
                <a:effectLst>
                  <a:outerShdw blurRad="38100" dist="38100" dir="2700000" algn="tl">
                    <a:srgbClr val="C0C0C0"/>
                  </a:outerShdw>
                </a:effectLst>
                <a:cs typeface="Arial" charset="0"/>
              </a:rPr>
              <a:t>: invensi teknologi</a:t>
            </a:r>
          </a:p>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Merek</a:t>
            </a:r>
            <a:r>
              <a:rPr lang="en-US" sz="3200" b="1">
                <a:effectLst>
                  <a:outerShdw blurRad="38100" dist="38100" dir="2700000" algn="tl">
                    <a:srgbClr val="C0C0C0"/>
                  </a:outerShdw>
                </a:effectLst>
                <a:cs typeface="Arial" charset="0"/>
              </a:rPr>
              <a:t>: simbol dagang barang dan jasa</a:t>
            </a:r>
          </a:p>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Desain Industri</a:t>
            </a:r>
            <a:r>
              <a:rPr lang="en-US" sz="3200" b="1">
                <a:effectLst>
                  <a:outerShdw blurRad="38100" dist="38100" dir="2700000" algn="tl">
                    <a:srgbClr val="C0C0C0"/>
                  </a:outerShdw>
                </a:effectLst>
                <a:cs typeface="Arial" charset="0"/>
              </a:rPr>
              <a:t>: penampilan produk</a:t>
            </a:r>
          </a:p>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Desain Tata Letak Sirkuit Terpadu</a:t>
            </a:r>
            <a:r>
              <a:rPr lang="en-US" sz="3200" b="1">
                <a:effectLst>
                  <a:outerShdw blurRad="38100" dist="38100" dir="2700000" algn="tl">
                    <a:srgbClr val="C0C0C0"/>
                  </a:outerShdw>
                </a:effectLst>
                <a:cs typeface="Arial" charset="0"/>
              </a:rPr>
              <a:t>: desain tata letak rangkaian IC</a:t>
            </a:r>
          </a:p>
          <a:p>
            <a:pPr marL="225425" indent="-225425">
              <a:lnSpc>
                <a:spcPct val="90000"/>
              </a:lnSpc>
              <a:spcBef>
                <a:spcPct val="50000"/>
              </a:spcBef>
              <a:buFontTx/>
              <a:buChar char="•"/>
              <a:defRPr/>
            </a:pPr>
            <a:r>
              <a:rPr lang="en-US" sz="3200" b="1">
                <a:solidFill>
                  <a:srgbClr val="663300"/>
                </a:solidFill>
                <a:effectLst>
                  <a:outerShdw blurRad="38100" dist="38100" dir="2700000" algn="tl">
                    <a:srgbClr val="C0C0C0"/>
                  </a:outerShdw>
                </a:effectLst>
                <a:cs typeface="Arial" charset="0"/>
              </a:rPr>
              <a:t>Rahasia Dagang</a:t>
            </a:r>
            <a:r>
              <a:rPr lang="en-US" sz="3200" b="1">
                <a:effectLst>
                  <a:outerShdw blurRad="38100" dist="38100" dir="2700000" algn="tl">
                    <a:srgbClr val="C0C0C0"/>
                  </a:outerShdw>
                </a:effectLst>
                <a:cs typeface="Arial" charset="0"/>
              </a:rPr>
              <a:t>: informasi rahasia yang bernilai ekonomi   </a:t>
            </a:r>
            <a:endParaRPr lang="id-ID" sz="2800" b="1">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6019800" y="1219200"/>
            <a:ext cx="3124200" cy="2971800"/>
          </a:xfrm>
          <a:prstGeom prst="irregularSeal2">
            <a:avLst/>
          </a:prstGeom>
          <a:solidFill>
            <a:schemeClr val="accent1"/>
          </a:solidFill>
          <a:ln w="12700" cap="sq">
            <a:solidFill>
              <a:schemeClr val="tx1"/>
            </a:solidFill>
            <a:miter lim="800000"/>
            <a:headEnd type="none" w="sm" len="sm"/>
            <a:tailEnd type="none" w="sm" len="sm"/>
          </a:ln>
        </p:spPr>
        <p:txBody>
          <a:bodyPr wrap="none" anchor="ctr"/>
          <a:lstStyle/>
          <a:p>
            <a:endParaRPr lang="id-ID">
              <a:latin typeface="Gill Sans MT" pitchFamily="34" charset="0"/>
            </a:endParaRPr>
          </a:p>
        </p:txBody>
      </p:sp>
      <p:sp>
        <p:nvSpPr>
          <p:cNvPr id="37891" name="Rectangle 3"/>
          <p:cNvSpPr>
            <a:spLocks noGrp="1" noChangeArrowheads="1"/>
          </p:cNvSpPr>
          <p:nvPr>
            <p:ph type="title"/>
          </p:nvPr>
        </p:nvSpPr>
        <p:spPr>
          <a:xfrm>
            <a:off x="0" y="0"/>
            <a:ext cx="8686800" cy="676275"/>
          </a:xfrm>
        </p:spPr>
        <p:txBody>
          <a:bodyPr>
            <a:normAutofit fontScale="90000"/>
          </a:bodyPr>
          <a:lstStyle/>
          <a:p>
            <a:pPr eaLnBrk="1" fontAlgn="auto" hangingPunct="1">
              <a:lnSpc>
                <a:spcPct val="80000"/>
              </a:lnSpc>
              <a:spcAft>
                <a:spcPts val="0"/>
              </a:spcAft>
              <a:defRPr/>
            </a:pPr>
            <a:r>
              <a:rPr lang="en-US" sz="2500" b="1" smtClean="0">
                <a:solidFill>
                  <a:srgbClr val="663300"/>
                </a:solidFill>
                <a:effectLst>
                  <a:outerShdw blurRad="38100" dist="38100" dir="2700000" algn="tl">
                    <a:srgbClr val="C0C0C0"/>
                  </a:outerShdw>
                </a:effectLst>
              </a:rPr>
              <a:t>ILUSTRASI BIDANG-BIDANG HKI </a:t>
            </a:r>
            <a:br>
              <a:rPr lang="en-US" sz="2500" b="1" smtClean="0">
                <a:solidFill>
                  <a:srgbClr val="663300"/>
                </a:solidFill>
                <a:effectLst>
                  <a:outerShdw blurRad="38100" dist="38100" dir="2700000" algn="tl">
                    <a:srgbClr val="C0C0C0"/>
                  </a:outerShdw>
                </a:effectLst>
              </a:rPr>
            </a:br>
            <a:r>
              <a:rPr lang="en-US" sz="2500" b="1" smtClean="0">
                <a:solidFill>
                  <a:srgbClr val="663300"/>
                </a:solidFill>
                <a:effectLst>
                  <a:outerShdw blurRad="38100" dist="38100" dir="2700000" algn="tl">
                    <a:srgbClr val="C0C0C0"/>
                  </a:outerShdw>
                </a:effectLst>
              </a:rPr>
              <a:t>DALAM SATU CONTOH PRODUK</a:t>
            </a:r>
            <a:endParaRPr lang="en-GB" sz="2500" b="1" smtClean="0">
              <a:solidFill>
                <a:srgbClr val="663300"/>
              </a:solidFill>
              <a:effectLst>
                <a:outerShdw blurRad="38100" dist="38100" dir="2700000" algn="tl">
                  <a:srgbClr val="C0C0C0"/>
                </a:outerShdw>
              </a:effectLst>
            </a:endParaRPr>
          </a:p>
        </p:txBody>
      </p:sp>
      <p:sp>
        <p:nvSpPr>
          <p:cNvPr id="34820" name="Oval 4"/>
          <p:cNvSpPr>
            <a:spLocks noChangeArrowheads="1"/>
          </p:cNvSpPr>
          <p:nvPr/>
        </p:nvSpPr>
        <p:spPr bwMode="auto">
          <a:xfrm>
            <a:off x="1447800" y="1828800"/>
            <a:ext cx="762000" cy="381000"/>
          </a:xfrm>
          <a:prstGeom prst="ellipse">
            <a:avLst/>
          </a:prstGeom>
          <a:noFill/>
          <a:ln w="38100">
            <a:solidFill>
              <a:srgbClr val="FF0000"/>
            </a:solidFill>
            <a:prstDash val="dash"/>
            <a:miter lim="800000"/>
            <a:headEnd type="none" w="sm" len="sm"/>
            <a:tailEnd type="none" w="sm" len="sm"/>
          </a:ln>
        </p:spPr>
        <p:txBody>
          <a:bodyPr wrap="none" anchor="ctr"/>
          <a:lstStyle/>
          <a:p>
            <a:endParaRPr lang="id-ID">
              <a:latin typeface="Gill Sans MT" pitchFamily="34" charset="0"/>
            </a:endParaRPr>
          </a:p>
        </p:txBody>
      </p:sp>
      <p:sp>
        <p:nvSpPr>
          <p:cNvPr id="34821" name="Line 5"/>
          <p:cNvSpPr>
            <a:spLocks noChangeShapeType="1"/>
          </p:cNvSpPr>
          <p:nvPr/>
        </p:nvSpPr>
        <p:spPr bwMode="auto">
          <a:xfrm flipV="1">
            <a:off x="1981200" y="1219200"/>
            <a:ext cx="2362200" cy="533400"/>
          </a:xfrm>
          <a:prstGeom prst="line">
            <a:avLst/>
          </a:prstGeom>
          <a:noFill/>
          <a:ln w="38100">
            <a:solidFill>
              <a:schemeClr val="tx1"/>
            </a:solidFill>
            <a:prstDash val="dash"/>
            <a:miter lim="800000"/>
            <a:headEnd type="none" w="sm" len="sm"/>
            <a:tailEnd type="triangle" w="lg" len="lg"/>
          </a:ln>
        </p:spPr>
        <p:txBody>
          <a:bodyPr wrap="none"/>
          <a:lstStyle/>
          <a:p>
            <a:endParaRPr lang="id-ID"/>
          </a:p>
        </p:txBody>
      </p:sp>
      <p:sp>
        <p:nvSpPr>
          <p:cNvPr id="34822" name="Text Box 6"/>
          <p:cNvSpPr txBox="1">
            <a:spLocks noChangeArrowheads="1"/>
          </p:cNvSpPr>
          <p:nvPr/>
        </p:nvSpPr>
        <p:spPr bwMode="auto">
          <a:xfrm>
            <a:off x="4495800" y="1219200"/>
            <a:ext cx="2209800" cy="806450"/>
          </a:xfrm>
          <a:prstGeom prst="rect">
            <a:avLst/>
          </a:prstGeom>
          <a:solidFill>
            <a:srgbClr val="FF0000"/>
          </a:solidFill>
          <a:ln w="12700" cap="sq">
            <a:solidFill>
              <a:schemeClr val="tx1"/>
            </a:solidFill>
            <a:miter lim="800000"/>
            <a:headEnd type="none" w="sm" len="sm"/>
            <a:tailEnd type="none" w="sm" len="sm"/>
          </a:ln>
        </p:spPr>
        <p:txBody>
          <a:bodyPr>
            <a:spAutoFit/>
          </a:bodyPr>
          <a:lstStyle/>
          <a:p>
            <a:pPr>
              <a:spcBef>
                <a:spcPct val="50000"/>
              </a:spcBef>
            </a:pPr>
            <a:r>
              <a:rPr lang="en-US" sz="1400" b="1">
                <a:solidFill>
                  <a:schemeClr val="bg1"/>
                </a:solidFill>
                <a:latin typeface="Times New Roman" pitchFamily="18" charset="0"/>
                <a:cs typeface="Arial" charset="0"/>
              </a:rPr>
              <a:t>MEREK </a:t>
            </a:r>
            <a:r>
              <a:rPr lang="en-US" sz="1400" b="1">
                <a:solidFill>
                  <a:schemeClr val="bg1"/>
                </a:solidFill>
                <a:latin typeface="Times New Roman" pitchFamily="18" charset="0"/>
                <a:cs typeface="Arial" charset="0"/>
                <a:sym typeface="Wingdings" pitchFamily="2" charset="2"/>
              </a:rPr>
              <a:t> “</a:t>
            </a:r>
            <a:r>
              <a:rPr lang="en-US" sz="1600" b="1">
                <a:solidFill>
                  <a:schemeClr val="bg1"/>
                </a:solidFill>
                <a:latin typeface="Times New Roman" pitchFamily="18" charset="0"/>
                <a:cs typeface="Arial" charset="0"/>
                <a:sym typeface="Wingdings" pitchFamily="2" charset="2"/>
              </a:rPr>
              <a:t>Blackberry”sebagai simbol dagang barang</a:t>
            </a:r>
            <a:endParaRPr lang="en-US" sz="1200">
              <a:solidFill>
                <a:schemeClr val="bg1"/>
              </a:solidFill>
              <a:latin typeface="Times New Roman" pitchFamily="18" charset="0"/>
              <a:cs typeface="Arial" charset="0"/>
            </a:endParaRPr>
          </a:p>
        </p:txBody>
      </p:sp>
      <p:sp>
        <p:nvSpPr>
          <p:cNvPr id="34823" name="Freeform 7"/>
          <p:cNvSpPr>
            <a:spLocks/>
          </p:cNvSpPr>
          <p:nvPr/>
        </p:nvSpPr>
        <p:spPr bwMode="auto">
          <a:xfrm>
            <a:off x="801688" y="1639888"/>
            <a:ext cx="3162300" cy="3048000"/>
          </a:xfrm>
          <a:custGeom>
            <a:avLst/>
            <a:gdLst>
              <a:gd name="T0" fmla="*/ 2147483647 w 1993"/>
              <a:gd name="T1" fmla="*/ 2147483647 h 1920"/>
              <a:gd name="T2" fmla="*/ 0 w 1993"/>
              <a:gd name="T3" fmla="*/ 2147483647 h 1920"/>
              <a:gd name="T4" fmla="*/ 2147483647 w 1993"/>
              <a:gd name="T5" fmla="*/ 0 h 1920"/>
              <a:gd name="T6" fmla="*/ 2147483647 w 1993"/>
              <a:gd name="T7" fmla="*/ 2147483647 h 1920"/>
              <a:gd name="T8" fmla="*/ 2147483647 w 1993"/>
              <a:gd name="T9" fmla="*/ 2147483647 h 1920"/>
              <a:gd name="T10" fmla="*/ 2147483647 w 1993"/>
              <a:gd name="T11" fmla="*/ 2147483647 h 1920"/>
              <a:gd name="T12" fmla="*/ 0 60000 65536"/>
              <a:gd name="T13" fmla="*/ 0 60000 65536"/>
              <a:gd name="T14" fmla="*/ 0 60000 65536"/>
              <a:gd name="T15" fmla="*/ 0 60000 65536"/>
              <a:gd name="T16" fmla="*/ 0 60000 65536"/>
              <a:gd name="T17" fmla="*/ 0 60000 65536"/>
              <a:gd name="T18" fmla="*/ 0 w 1993"/>
              <a:gd name="T19" fmla="*/ 0 h 1920"/>
              <a:gd name="T20" fmla="*/ 1993 w 1993"/>
              <a:gd name="T21" fmla="*/ 1920 h 1920"/>
            </a:gdLst>
            <a:ahLst/>
            <a:cxnLst>
              <a:cxn ang="T12">
                <a:pos x="T0" y="T1"/>
              </a:cxn>
              <a:cxn ang="T13">
                <a:pos x="T2" y="T3"/>
              </a:cxn>
              <a:cxn ang="T14">
                <a:pos x="T4" y="T5"/>
              </a:cxn>
              <a:cxn ang="T15">
                <a:pos x="T6" y="T7"/>
              </a:cxn>
              <a:cxn ang="T16">
                <a:pos x="T8" y="T9"/>
              </a:cxn>
              <a:cxn ang="T17">
                <a:pos x="T10" y="T11"/>
              </a:cxn>
            </a:cxnLst>
            <a:rect l="T18" t="T19" r="T20" b="T21"/>
            <a:pathLst>
              <a:path w="1993" h="1920">
                <a:moveTo>
                  <a:pt x="558" y="1783"/>
                </a:moveTo>
                <a:lnTo>
                  <a:pt x="0" y="28"/>
                </a:lnTo>
                <a:lnTo>
                  <a:pt x="1326" y="0"/>
                </a:lnTo>
                <a:lnTo>
                  <a:pt x="1993" y="1792"/>
                </a:lnTo>
                <a:lnTo>
                  <a:pt x="613" y="1920"/>
                </a:lnTo>
                <a:lnTo>
                  <a:pt x="558" y="1783"/>
                </a:lnTo>
                <a:close/>
              </a:path>
            </a:pathLst>
          </a:custGeom>
          <a:noFill/>
          <a:ln w="38100">
            <a:solidFill>
              <a:srgbClr val="000000"/>
            </a:solidFill>
            <a:prstDash val="dash"/>
            <a:miter lim="800000"/>
            <a:headEnd type="none" w="sm" len="sm"/>
            <a:tailEnd type="none" w="sm" len="sm"/>
          </a:ln>
        </p:spPr>
        <p:txBody>
          <a:bodyPr wrap="none"/>
          <a:lstStyle/>
          <a:p>
            <a:endParaRPr lang="id-ID">
              <a:latin typeface="Gill Sans MT" pitchFamily="34" charset="0"/>
            </a:endParaRPr>
          </a:p>
        </p:txBody>
      </p:sp>
      <p:sp>
        <p:nvSpPr>
          <p:cNvPr id="34824" name="Line 8"/>
          <p:cNvSpPr>
            <a:spLocks noChangeShapeType="1"/>
          </p:cNvSpPr>
          <p:nvPr/>
        </p:nvSpPr>
        <p:spPr bwMode="auto">
          <a:xfrm flipV="1">
            <a:off x="3352800" y="2895600"/>
            <a:ext cx="3048000" cy="76200"/>
          </a:xfrm>
          <a:prstGeom prst="line">
            <a:avLst/>
          </a:prstGeom>
          <a:noFill/>
          <a:ln w="57150">
            <a:solidFill>
              <a:srgbClr val="000000"/>
            </a:solidFill>
            <a:prstDash val="dash"/>
            <a:miter lim="800000"/>
            <a:headEnd type="none" w="sm" len="sm"/>
            <a:tailEnd type="triangle" w="lg" len="lg"/>
          </a:ln>
        </p:spPr>
        <p:txBody>
          <a:bodyPr wrap="none"/>
          <a:lstStyle/>
          <a:p>
            <a:endParaRPr lang="id-ID"/>
          </a:p>
        </p:txBody>
      </p:sp>
      <p:sp>
        <p:nvSpPr>
          <p:cNvPr id="37897" name="Text Box 9"/>
          <p:cNvSpPr txBox="1">
            <a:spLocks noChangeArrowheads="1"/>
          </p:cNvSpPr>
          <p:nvPr/>
        </p:nvSpPr>
        <p:spPr bwMode="auto">
          <a:xfrm>
            <a:off x="6553200" y="2362200"/>
            <a:ext cx="1981200" cy="942975"/>
          </a:xfrm>
          <a:prstGeom prst="rect">
            <a:avLst/>
          </a:prstGeom>
          <a:noFill/>
          <a:ln w="12700" cap="sq">
            <a:noFill/>
            <a:miter lim="800000"/>
            <a:headEnd type="none" w="sm" len="sm"/>
            <a:tailEnd type="none" w="sm" len="sm"/>
          </a:ln>
          <a:effectLst/>
        </p:spPr>
        <p:txBody>
          <a:bodyPr>
            <a:spAutoFit/>
          </a:bodyPr>
          <a:lstStyle/>
          <a:p>
            <a:pPr fontAlgn="auto">
              <a:spcBef>
                <a:spcPct val="50000"/>
              </a:spcBef>
              <a:spcAft>
                <a:spcPts val="0"/>
              </a:spcAft>
              <a:defRPr/>
            </a:pPr>
            <a:r>
              <a:rPr lang="en-US" sz="1400" b="1">
                <a:solidFill>
                  <a:srgbClr val="000000"/>
                </a:solidFill>
                <a:effectLst>
                  <a:outerShdw blurRad="38100" dist="38100" dir="2700000" algn="tl">
                    <a:srgbClr val="C0C0C0"/>
                  </a:outerShdw>
                </a:effectLst>
                <a:latin typeface="Times New Roman" pitchFamily="18" charset="0"/>
                <a:cs typeface="Arial" charset="0"/>
              </a:rPr>
              <a:t>DESAIN INDUSTRI</a:t>
            </a:r>
            <a:r>
              <a:rPr lang="en-US" sz="1400" b="1">
                <a:solidFill>
                  <a:srgbClr val="000000"/>
                </a:solidFill>
                <a:effectLst>
                  <a:outerShdw blurRad="38100" dist="38100" dir="2700000" algn="tl">
                    <a:srgbClr val="C0C0C0"/>
                  </a:outerShdw>
                </a:effectLst>
                <a:latin typeface="Times New Roman" pitchFamily="18" charset="0"/>
                <a:cs typeface="Arial" charset="0"/>
                <a:sym typeface="Wingdings" pitchFamily="2" charset="2"/>
              </a:rPr>
              <a:t> Desain yang tampak/ penampilan luar smartphone</a:t>
            </a:r>
            <a:endParaRPr lang="en-US" sz="1400" b="1">
              <a:solidFill>
                <a:srgbClr val="000000"/>
              </a:solidFill>
              <a:effectLst>
                <a:outerShdw blurRad="38100" dist="38100" dir="2700000" algn="tl">
                  <a:srgbClr val="C0C0C0"/>
                </a:outerShdw>
              </a:effectLst>
              <a:latin typeface="Times New Roman" pitchFamily="18" charset="0"/>
              <a:cs typeface="Arial" charset="0"/>
            </a:endParaRPr>
          </a:p>
        </p:txBody>
      </p:sp>
      <p:sp>
        <p:nvSpPr>
          <p:cNvPr id="34826" name="Line 10"/>
          <p:cNvSpPr>
            <a:spLocks noChangeShapeType="1"/>
          </p:cNvSpPr>
          <p:nvPr/>
        </p:nvSpPr>
        <p:spPr bwMode="auto">
          <a:xfrm>
            <a:off x="2667000" y="3581400"/>
            <a:ext cx="1981200" cy="457200"/>
          </a:xfrm>
          <a:prstGeom prst="line">
            <a:avLst/>
          </a:prstGeom>
          <a:noFill/>
          <a:ln w="38100">
            <a:solidFill>
              <a:schemeClr val="accent2"/>
            </a:solidFill>
            <a:prstDash val="dash"/>
            <a:miter lim="800000"/>
            <a:headEnd type="none" w="sm" len="sm"/>
            <a:tailEnd type="triangle" w="lg" len="lg"/>
          </a:ln>
        </p:spPr>
        <p:txBody>
          <a:bodyPr wrap="none"/>
          <a:lstStyle/>
          <a:p>
            <a:endParaRPr lang="id-ID"/>
          </a:p>
        </p:txBody>
      </p:sp>
      <p:sp>
        <p:nvSpPr>
          <p:cNvPr id="34827" name="Text Box 11"/>
          <p:cNvSpPr txBox="1">
            <a:spLocks noChangeArrowheads="1"/>
          </p:cNvSpPr>
          <p:nvPr/>
        </p:nvSpPr>
        <p:spPr bwMode="auto">
          <a:xfrm>
            <a:off x="4648200" y="3810000"/>
            <a:ext cx="1981200" cy="1381125"/>
          </a:xfrm>
          <a:prstGeom prst="rect">
            <a:avLst/>
          </a:prstGeom>
          <a:solidFill>
            <a:schemeClr val="accent2"/>
          </a:solidFill>
          <a:ln w="12700" cap="sq">
            <a:solidFill>
              <a:schemeClr val="tx1"/>
            </a:solidFill>
            <a:miter lim="800000"/>
            <a:headEnd type="none" w="sm" len="sm"/>
            <a:tailEnd type="none" w="sm" len="sm"/>
          </a:ln>
        </p:spPr>
        <p:txBody>
          <a:bodyPr>
            <a:spAutoFit/>
          </a:bodyPr>
          <a:lstStyle/>
          <a:p>
            <a:pPr>
              <a:spcBef>
                <a:spcPct val="50000"/>
              </a:spcBef>
            </a:pPr>
            <a:r>
              <a:rPr lang="en-US" sz="1400" b="1">
                <a:solidFill>
                  <a:schemeClr val="bg1"/>
                </a:solidFill>
                <a:latin typeface="Times New Roman" pitchFamily="18" charset="0"/>
                <a:cs typeface="Arial" charset="0"/>
              </a:rPr>
              <a:t>PATEN</a:t>
            </a:r>
            <a:r>
              <a:rPr lang="en-US" sz="1400" b="1">
                <a:solidFill>
                  <a:schemeClr val="bg1"/>
                </a:solidFill>
                <a:latin typeface="Times New Roman" pitchFamily="18" charset="0"/>
                <a:cs typeface="Arial" charset="0"/>
                <a:sym typeface="Wingdings" pitchFamily="2" charset="2"/>
              </a:rPr>
              <a:t> Penemuan teknologi berupa alat/komputer dalam ukuran kecil yang dapat dimasukkan ke dalam saku</a:t>
            </a:r>
            <a:endParaRPr lang="en-US" sz="1400" b="1">
              <a:solidFill>
                <a:schemeClr val="bg1"/>
              </a:solidFill>
              <a:latin typeface="Times New Roman" pitchFamily="18" charset="0"/>
              <a:cs typeface="Arial" charset="0"/>
            </a:endParaRPr>
          </a:p>
        </p:txBody>
      </p:sp>
      <p:sp>
        <p:nvSpPr>
          <p:cNvPr id="34828" name="Line 12"/>
          <p:cNvSpPr>
            <a:spLocks noChangeShapeType="1"/>
          </p:cNvSpPr>
          <p:nvPr/>
        </p:nvSpPr>
        <p:spPr bwMode="auto">
          <a:xfrm>
            <a:off x="2590800" y="3505200"/>
            <a:ext cx="685800" cy="1676400"/>
          </a:xfrm>
          <a:prstGeom prst="line">
            <a:avLst/>
          </a:prstGeom>
          <a:noFill/>
          <a:ln w="38100">
            <a:solidFill>
              <a:srgbClr val="006600"/>
            </a:solidFill>
            <a:prstDash val="dash"/>
            <a:miter lim="800000"/>
            <a:headEnd type="none" w="sm" len="sm"/>
            <a:tailEnd type="triangle" w="lg" len="lg"/>
          </a:ln>
        </p:spPr>
        <p:txBody>
          <a:bodyPr wrap="none"/>
          <a:lstStyle/>
          <a:p>
            <a:endParaRPr lang="id-ID"/>
          </a:p>
        </p:txBody>
      </p:sp>
      <p:sp>
        <p:nvSpPr>
          <p:cNvPr id="34829" name="Text Box 13"/>
          <p:cNvSpPr txBox="1">
            <a:spLocks noChangeArrowheads="1"/>
          </p:cNvSpPr>
          <p:nvPr/>
        </p:nvSpPr>
        <p:spPr bwMode="auto">
          <a:xfrm>
            <a:off x="2438400" y="5334000"/>
            <a:ext cx="2819400" cy="1168400"/>
          </a:xfrm>
          <a:prstGeom prst="rect">
            <a:avLst/>
          </a:prstGeom>
          <a:solidFill>
            <a:srgbClr val="006600"/>
          </a:solidFill>
          <a:ln w="12700" cap="sq">
            <a:solidFill>
              <a:schemeClr val="tx1"/>
            </a:solidFill>
            <a:miter lim="800000"/>
            <a:headEnd type="none" w="sm" len="sm"/>
            <a:tailEnd type="none" w="sm" len="sm"/>
          </a:ln>
        </p:spPr>
        <p:txBody>
          <a:bodyPr>
            <a:spAutoFit/>
          </a:bodyPr>
          <a:lstStyle/>
          <a:p>
            <a:pPr>
              <a:spcBef>
                <a:spcPct val="50000"/>
              </a:spcBef>
            </a:pPr>
            <a:r>
              <a:rPr lang="en-US" sz="1400" b="1">
                <a:solidFill>
                  <a:schemeClr val="bg1"/>
                </a:solidFill>
                <a:latin typeface="Times New Roman" pitchFamily="18" charset="0"/>
                <a:cs typeface="Arial" charset="0"/>
              </a:rPr>
              <a:t>DESAIN TATA LETAK SIRKUIT TERPADU</a:t>
            </a:r>
            <a:r>
              <a:rPr lang="en-US" sz="1400" b="1">
                <a:solidFill>
                  <a:schemeClr val="bg1"/>
                </a:solidFill>
                <a:latin typeface="Times New Roman" pitchFamily="18" charset="0"/>
                <a:cs typeface="Arial" charset="0"/>
                <a:sym typeface="Wingdings" pitchFamily="2" charset="2"/>
              </a:rPr>
              <a:t> Desain tata letak sirkuit terpadu yang berada di  dalam  produk IC dari smartphone</a:t>
            </a:r>
            <a:endParaRPr lang="en-US" sz="1400" b="1">
              <a:solidFill>
                <a:schemeClr val="bg1"/>
              </a:solidFill>
              <a:latin typeface="Times New Roman" pitchFamily="18" charset="0"/>
              <a:cs typeface="Arial" charset="0"/>
            </a:endParaRPr>
          </a:p>
        </p:txBody>
      </p:sp>
      <p:sp>
        <p:nvSpPr>
          <p:cNvPr id="34830" name="Line 14"/>
          <p:cNvSpPr>
            <a:spLocks noChangeShapeType="1"/>
          </p:cNvSpPr>
          <p:nvPr/>
        </p:nvSpPr>
        <p:spPr bwMode="auto">
          <a:xfrm flipH="1">
            <a:off x="685800" y="2971800"/>
            <a:ext cx="609600" cy="2133600"/>
          </a:xfrm>
          <a:prstGeom prst="line">
            <a:avLst/>
          </a:prstGeom>
          <a:noFill/>
          <a:ln w="38100">
            <a:solidFill>
              <a:srgbClr val="9933FF"/>
            </a:solidFill>
            <a:prstDash val="dash"/>
            <a:miter lim="800000"/>
            <a:headEnd type="none" w="sm" len="sm"/>
            <a:tailEnd type="triangle" w="lg" len="lg"/>
          </a:ln>
        </p:spPr>
        <p:txBody>
          <a:bodyPr wrap="none"/>
          <a:lstStyle/>
          <a:p>
            <a:endParaRPr lang="id-ID"/>
          </a:p>
        </p:txBody>
      </p:sp>
      <p:sp>
        <p:nvSpPr>
          <p:cNvPr id="34831" name="Text Box 15"/>
          <p:cNvSpPr txBox="1">
            <a:spLocks noChangeArrowheads="1"/>
          </p:cNvSpPr>
          <p:nvPr/>
        </p:nvSpPr>
        <p:spPr bwMode="auto">
          <a:xfrm>
            <a:off x="609600" y="5105400"/>
            <a:ext cx="1752600" cy="955675"/>
          </a:xfrm>
          <a:prstGeom prst="rect">
            <a:avLst/>
          </a:prstGeom>
          <a:solidFill>
            <a:srgbClr val="9900FF"/>
          </a:solidFill>
          <a:ln w="12700" cap="sq">
            <a:solidFill>
              <a:schemeClr val="tx1"/>
            </a:solidFill>
            <a:miter lim="800000"/>
            <a:headEnd type="none" w="sm" len="sm"/>
            <a:tailEnd type="none" w="sm" len="sm"/>
          </a:ln>
        </p:spPr>
        <p:txBody>
          <a:bodyPr>
            <a:spAutoFit/>
          </a:bodyPr>
          <a:lstStyle/>
          <a:p>
            <a:pPr>
              <a:spcBef>
                <a:spcPct val="50000"/>
              </a:spcBef>
            </a:pPr>
            <a:r>
              <a:rPr lang="en-US" sz="1400" b="1">
                <a:solidFill>
                  <a:schemeClr val="bg1"/>
                </a:solidFill>
                <a:latin typeface="Times New Roman" pitchFamily="18" charset="0"/>
                <a:cs typeface="Arial" charset="0"/>
              </a:rPr>
              <a:t>HAK CIPTA</a:t>
            </a:r>
            <a:r>
              <a:rPr lang="en-US" sz="1400" b="1">
                <a:solidFill>
                  <a:schemeClr val="bg1"/>
                </a:solidFill>
                <a:latin typeface="Times New Roman" pitchFamily="18" charset="0"/>
                <a:cs typeface="Arial" charset="0"/>
                <a:sym typeface="Wingdings" pitchFamily="2" charset="2"/>
              </a:rPr>
              <a:t> Program Komputer yang dipakai pada smartphone</a:t>
            </a:r>
            <a:endParaRPr lang="en-US" sz="1400" b="1">
              <a:solidFill>
                <a:schemeClr val="bg1"/>
              </a:solidFill>
              <a:latin typeface="Times New Roman" pitchFamily="18" charset="0"/>
              <a:cs typeface="Arial" charset="0"/>
            </a:endParaRPr>
          </a:p>
        </p:txBody>
      </p:sp>
      <p:pic>
        <p:nvPicPr>
          <p:cNvPr id="34832" name="Picture 16" descr="AT_T_Launches_BlackBerry_Curve_8130-1"/>
          <p:cNvPicPr>
            <a:picLocks noGrp="1" noChangeAspect="1" noChangeArrowheads="1"/>
          </p:cNvPicPr>
          <p:nvPr>
            <p:ph idx="1"/>
          </p:nvPr>
        </p:nvPicPr>
        <p:blipFill>
          <a:blip r:embed="rId3" cstate="print"/>
          <a:srcRect/>
          <a:stretch>
            <a:fillRect/>
          </a:stretch>
        </p:blipFill>
        <p:spPr>
          <a:xfrm rot="20697408">
            <a:off x="820738" y="1047750"/>
            <a:ext cx="2551112" cy="3359150"/>
          </a:xfr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1295400"/>
            <a:ext cx="2362200" cy="4495800"/>
          </a:xfrm>
          <a:prstGeom prst="rect">
            <a:avLst/>
          </a:prstGeom>
          <a:solidFill>
            <a:srgbClr val="C0C0C0"/>
          </a:solidFill>
          <a:ln w="9525">
            <a:solidFill>
              <a:schemeClr val="tx1"/>
            </a:solidFill>
            <a:miter lim="800000"/>
            <a:headEnd/>
            <a:tailEnd/>
          </a:ln>
        </p:spPr>
        <p:txBody>
          <a:bodyPr wrap="none" anchor="ctr"/>
          <a:lstStyle/>
          <a:p>
            <a:endParaRPr lang="id-ID">
              <a:latin typeface="Gill Sans MT" pitchFamily="34" charset="0"/>
            </a:endParaRPr>
          </a:p>
        </p:txBody>
      </p:sp>
      <p:sp>
        <p:nvSpPr>
          <p:cNvPr id="35843" name="Rectangle 3"/>
          <p:cNvSpPr>
            <a:spLocks noChangeArrowheads="1"/>
          </p:cNvSpPr>
          <p:nvPr/>
        </p:nvSpPr>
        <p:spPr bwMode="auto">
          <a:xfrm>
            <a:off x="7543800" y="1295400"/>
            <a:ext cx="1600200" cy="4495800"/>
          </a:xfrm>
          <a:prstGeom prst="rect">
            <a:avLst/>
          </a:prstGeom>
          <a:solidFill>
            <a:srgbClr val="FFCC99"/>
          </a:solidFill>
          <a:ln w="9525">
            <a:solidFill>
              <a:schemeClr val="tx1"/>
            </a:solidFill>
            <a:miter lim="800000"/>
            <a:headEnd/>
            <a:tailEnd/>
          </a:ln>
        </p:spPr>
        <p:txBody>
          <a:bodyPr wrap="none" anchor="ctr"/>
          <a:lstStyle/>
          <a:p>
            <a:endParaRPr lang="id-ID">
              <a:latin typeface="Gill Sans MT" pitchFamily="34" charset="0"/>
            </a:endParaRPr>
          </a:p>
        </p:txBody>
      </p:sp>
      <p:sp>
        <p:nvSpPr>
          <p:cNvPr id="35844" name="Rectangle 4"/>
          <p:cNvSpPr>
            <a:spLocks noChangeArrowheads="1"/>
          </p:cNvSpPr>
          <p:nvPr/>
        </p:nvSpPr>
        <p:spPr bwMode="auto">
          <a:xfrm>
            <a:off x="6019800" y="1295400"/>
            <a:ext cx="1524000" cy="4495800"/>
          </a:xfrm>
          <a:prstGeom prst="rect">
            <a:avLst/>
          </a:prstGeom>
          <a:solidFill>
            <a:srgbClr val="CCFFCC"/>
          </a:solidFill>
          <a:ln w="9525">
            <a:solidFill>
              <a:schemeClr val="tx1"/>
            </a:solidFill>
            <a:miter lim="800000"/>
            <a:headEnd/>
            <a:tailEnd/>
          </a:ln>
        </p:spPr>
        <p:txBody>
          <a:bodyPr wrap="none" anchor="ctr"/>
          <a:lstStyle/>
          <a:p>
            <a:endParaRPr lang="id-ID">
              <a:latin typeface="Gill Sans MT" pitchFamily="34" charset="0"/>
            </a:endParaRPr>
          </a:p>
        </p:txBody>
      </p:sp>
      <p:sp>
        <p:nvSpPr>
          <p:cNvPr id="35845" name="Rectangle 5"/>
          <p:cNvSpPr>
            <a:spLocks noChangeArrowheads="1"/>
          </p:cNvSpPr>
          <p:nvPr/>
        </p:nvSpPr>
        <p:spPr bwMode="auto">
          <a:xfrm>
            <a:off x="4343400" y="1295400"/>
            <a:ext cx="1676400" cy="4495800"/>
          </a:xfrm>
          <a:prstGeom prst="rect">
            <a:avLst/>
          </a:prstGeom>
          <a:solidFill>
            <a:srgbClr val="FFFF99"/>
          </a:solidFill>
          <a:ln w="9525">
            <a:solidFill>
              <a:schemeClr val="tx1"/>
            </a:solidFill>
            <a:miter lim="800000"/>
            <a:headEnd/>
            <a:tailEnd/>
          </a:ln>
        </p:spPr>
        <p:txBody>
          <a:bodyPr wrap="none" anchor="ctr"/>
          <a:lstStyle/>
          <a:p>
            <a:endParaRPr lang="id-ID">
              <a:latin typeface="Gill Sans MT" pitchFamily="34" charset="0"/>
            </a:endParaRPr>
          </a:p>
        </p:txBody>
      </p:sp>
      <p:sp>
        <p:nvSpPr>
          <p:cNvPr id="35846" name="Rectangle 6"/>
          <p:cNvSpPr>
            <a:spLocks noChangeArrowheads="1"/>
          </p:cNvSpPr>
          <p:nvPr/>
        </p:nvSpPr>
        <p:spPr bwMode="auto">
          <a:xfrm>
            <a:off x="2362200" y="1295400"/>
            <a:ext cx="1981200" cy="4495800"/>
          </a:xfrm>
          <a:prstGeom prst="rect">
            <a:avLst/>
          </a:prstGeom>
          <a:solidFill>
            <a:schemeClr val="accent1"/>
          </a:solidFill>
          <a:ln w="9525">
            <a:solidFill>
              <a:schemeClr val="tx1"/>
            </a:solidFill>
            <a:miter lim="800000"/>
            <a:headEnd/>
            <a:tailEnd/>
          </a:ln>
        </p:spPr>
        <p:txBody>
          <a:bodyPr wrap="none" anchor="ctr"/>
          <a:lstStyle/>
          <a:p>
            <a:endParaRPr lang="id-ID">
              <a:latin typeface="Gill Sans MT" pitchFamily="34" charset="0"/>
            </a:endParaRPr>
          </a:p>
        </p:txBody>
      </p:sp>
      <p:sp>
        <p:nvSpPr>
          <p:cNvPr id="40967" name="Rectangle 7"/>
          <p:cNvSpPr>
            <a:spLocks noGrp="1" noChangeArrowheads="1"/>
          </p:cNvSpPr>
          <p:nvPr>
            <p:ph type="title"/>
          </p:nvPr>
        </p:nvSpPr>
        <p:spPr>
          <a:xfrm>
            <a:off x="457200" y="228600"/>
            <a:ext cx="8229600" cy="868363"/>
          </a:xfrm>
        </p:spPr>
        <p:txBody>
          <a:bodyPr/>
          <a:lstStyle/>
          <a:p>
            <a:pPr algn="ctr" eaLnBrk="1" fontAlgn="auto" hangingPunct="1">
              <a:spcAft>
                <a:spcPts val="0"/>
              </a:spcAft>
              <a:defRPr/>
            </a:pPr>
            <a:r>
              <a:rPr lang="en-US" sz="2100" b="1" dirty="0" smtClean="0">
                <a:solidFill>
                  <a:srgbClr val="F06510"/>
                </a:solidFill>
                <a:effectLst>
                  <a:outerShdw blurRad="38100" dist="38100" dir="2700000" algn="tl">
                    <a:srgbClr val="C0C0C0"/>
                  </a:outerShdw>
                </a:effectLst>
              </a:rPr>
              <a:t>	MEMBEDAKAN: </a:t>
            </a:r>
            <a:br>
              <a:rPr lang="en-US" sz="2100" b="1" dirty="0" smtClean="0">
                <a:solidFill>
                  <a:srgbClr val="F06510"/>
                </a:solidFill>
                <a:effectLst>
                  <a:outerShdw blurRad="38100" dist="38100" dir="2700000" algn="tl">
                    <a:srgbClr val="C0C0C0"/>
                  </a:outerShdw>
                </a:effectLst>
              </a:rPr>
            </a:br>
            <a:r>
              <a:rPr lang="en-US" sz="2100" b="1" dirty="0" smtClean="0">
                <a:solidFill>
                  <a:srgbClr val="F06510"/>
                </a:solidFill>
                <a:effectLst>
                  <a:outerShdw blurRad="38100" dist="38100" dir="2700000" algn="tl">
                    <a:srgbClr val="C0C0C0"/>
                  </a:outerShdw>
                </a:effectLst>
              </a:rPr>
              <a:t> HAK CIPTA, PATEN, DESAIN INDUSTRI &amp; MEREK</a:t>
            </a:r>
            <a:endParaRPr lang="id-ID" sz="2100" b="1" dirty="0" smtClean="0">
              <a:solidFill>
                <a:srgbClr val="F06510"/>
              </a:solidFill>
              <a:effectLst>
                <a:outerShdw blurRad="38100" dist="38100" dir="2700000" algn="tl">
                  <a:srgbClr val="C0C0C0"/>
                </a:outerShdw>
              </a:effectLst>
            </a:endParaRPr>
          </a:p>
        </p:txBody>
      </p:sp>
      <p:sp>
        <p:nvSpPr>
          <p:cNvPr id="35848" name="Text Box 8"/>
          <p:cNvSpPr txBox="1">
            <a:spLocks noChangeArrowheads="1"/>
          </p:cNvSpPr>
          <p:nvPr/>
        </p:nvSpPr>
        <p:spPr bwMode="auto">
          <a:xfrm>
            <a:off x="228600" y="2133600"/>
            <a:ext cx="2286000" cy="3478213"/>
          </a:xfrm>
          <a:prstGeom prst="rect">
            <a:avLst/>
          </a:prstGeom>
          <a:noFill/>
          <a:ln w="9525">
            <a:noFill/>
            <a:miter lim="800000"/>
            <a:headEnd/>
            <a:tailEnd/>
          </a:ln>
        </p:spPr>
        <p:txBody>
          <a:bodyPr>
            <a:spAutoFit/>
          </a:bodyPr>
          <a:lstStyle/>
          <a:p>
            <a:pPr>
              <a:lnSpc>
                <a:spcPct val="90000"/>
              </a:lnSpc>
              <a:spcBef>
                <a:spcPct val="50000"/>
              </a:spcBef>
            </a:pPr>
            <a:r>
              <a:rPr lang="en-US" b="1">
                <a:latin typeface="Gill Sans MT" pitchFamily="34" charset="0"/>
                <a:cs typeface="Arial" charset="0"/>
              </a:rPr>
              <a:t>SUBYEK</a:t>
            </a:r>
          </a:p>
          <a:p>
            <a:pPr>
              <a:lnSpc>
                <a:spcPct val="90000"/>
              </a:lnSpc>
              <a:spcBef>
                <a:spcPct val="50000"/>
              </a:spcBef>
            </a:pPr>
            <a:endParaRPr lang="en-US" b="1">
              <a:latin typeface="Gill Sans MT" pitchFamily="34" charset="0"/>
              <a:cs typeface="Arial" charset="0"/>
            </a:endParaRPr>
          </a:p>
          <a:p>
            <a:pPr>
              <a:lnSpc>
                <a:spcPct val="90000"/>
              </a:lnSpc>
              <a:spcBef>
                <a:spcPct val="50000"/>
              </a:spcBef>
            </a:pPr>
            <a:r>
              <a:rPr lang="en-US" b="1">
                <a:latin typeface="Gill Sans MT" pitchFamily="34" charset="0"/>
                <a:cs typeface="Arial" charset="0"/>
              </a:rPr>
              <a:t>OBYEK</a:t>
            </a:r>
          </a:p>
          <a:p>
            <a:pPr>
              <a:lnSpc>
                <a:spcPct val="90000"/>
              </a:lnSpc>
              <a:spcBef>
                <a:spcPct val="50000"/>
              </a:spcBef>
            </a:pPr>
            <a:endParaRPr lang="en-US" b="1">
              <a:latin typeface="Gill Sans MT" pitchFamily="34" charset="0"/>
              <a:cs typeface="Arial" charset="0"/>
            </a:endParaRPr>
          </a:p>
          <a:p>
            <a:pPr>
              <a:lnSpc>
                <a:spcPct val="120000"/>
              </a:lnSpc>
              <a:spcBef>
                <a:spcPct val="50000"/>
              </a:spcBef>
            </a:pPr>
            <a:r>
              <a:rPr lang="en-US" b="1">
                <a:latin typeface="Gill Sans MT" pitchFamily="34" charset="0"/>
                <a:cs typeface="Arial" charset="0"/>
              </a:rPr>
              <a:t>CARA MENDAPATKAN PERLINDUNGAN</a:t>
            </a:r>
          </a:p>
          <a:p>
            <a:pPr>
              <a:lnSpc>
                <a:spcPct val="10000"/>
              </a:lnSpc>
              <a:spcBef>
                <a:spcPct val="50000"/>
              </a:spcBef>
            </a:pPr>
            <a:endParaRPr lang="en-US" b="1">
              <a:latin typeface="Gill Sans MT" pitchFamily="34" charset="0"/>
              <a:cs typeface="Arial" charset="0"/>
            </a:endParaRPr>
          </a:p>
          <a:p>
            <a:pPr>
              <a:spcBef>
                <a:spcPct val="50000"/>
              </a:spcBef>
            </a:pPr>
            <a:r>
              <a:rPr lang="en-US" b="1">
                <a:latin typeface="Gill Sans MT" pitchFamily="34" charset="0"/>
                <a:cs typeface="Arial" charset="0"/>
              </a:rPr>
              <a:t>LAMA PERLINDUNGAN</a:t>
            </a:r>
            <a:endParaRPr lang="id-ID" b="1">
              <a:latin typeface="Gill Sans MT" pitchFamily="34" charset="0"/>
              <a:cs typeface="Arial" charset="0"/>
            </a:endParaRPr>
          </a:p>
        </p:txBody>
      </p:sp>
      <p:sp>
        <p:nvSpPr>
          <p:cNvPr id="40969" name="Text Box 9"/>
          <p:cNvSpPr txBox="1">
            <a:spLocks noChangeArrowheads="1"/>
          </p:cNvSpPr>
          <p:nvPr/>
        </p:nvSpPr>
        <p:spPr bwMode="auto">
          <a:xfrm>
            <a:off x="2362200" y="1371600"/>
            <a:ext cx="1524000" cy="3667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a:solidFill>
                  <a:srgbClr val="FF6600"/>
                </a:solidFill>
                <a:effectLst>
                  <a:outerShdw blurRad="38100" dist="38100" dir="2700000" algn="tl">
                    <a:srgbClr val="C0C0C0"/>
                  </a:outerShdw>
                </a:effectLst>
                <a:latin typeface="+mn-lt"/>
                <a:cs typeface="Arial" charset="0"/>
              </a:rPr>
              <a:t>HAK CIPTA</a:t>
            </a:r>
            <a:endParaRPr lang="id-ID" b="1">
              <a:solidFill>
                <a:srgbClr val="FF6600"/>
              </a:solidFill>
              <a:effectLst>
                <a:outerShdw blurRad="38100" dist="38100" dir="2700000" algn="tl">
                  <a:srgbClr val="C0C0C0"/>
                </a:outerShdw>
              </a:effectLst>
              <a:latin typeface="+mn-lt"/>
              <a:cs typeface="Arial" charset="0"/>
            </a:endParaRPr>
          </a:p>
        </p:txBody>
      </p:sp>
      <p:sp>
        <p:nvSpPr>
          <p:cNvPr id="40970" name="Text Box 10"/>
          <p:cNvSpPr txBox="1">
            <a:spLocks noChangeArrowheads="1"/>
          </p:cNvSpPr>
          <p:nvPr/>
        </p:nvSpPr>
        <p:spPr bwMode="auto">
          <a:xfrm>
            <a:off x="4191000" y="1371600"/>
            <a:ext cx="1524000" cy="3667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a:solidFill>
                  <a:srgbClr val="FF6600"/>
                </a:solidFill>
                <a:effectLst>
                  <a:outerShdw blurRad="38100" dist="38100" dir="2700000" algn="tl">
                    <a:srgbClr val="C0C0C0"/>
                  </a:outerShdw>
                </a:effectLst>
                <a:latin typeface="+mn-lt"/>
                <a:cs typeface="Arial" charset="0"/>
              </a:rPr>
              <a:t>PATEN</a:t>
            </a:r>
            <a:endParaRPr lang="id-ID" b="1">
              <a:solidFill>
                <a:srgbClr val="FF6600"/>
              </a:solidFill>
              <a:effectLst>
                <a:outerShdw blurRad="38100" dist="38100" dir="2700000" algn="tl">
                  <a:srgbClr val="C0C0C0"/>
                </a:outerShdw>
              </a:effectLst>
              <a:latin typeface="+mn-lt"/>
              <a:cs typeface="Arial" charset="0"/>
            </a:endParaRPr>
          </a:p>
        </p:txBody>
      </p:sp>
      <p:sp>
        <p:nvSpPr>
          <p:cNvPr id="40971" name="Text Box 11"/>
          <p:cNvSpPr txBox="1">
            <a:spLocks noChangeArrowheads="1"/>
          </p:cNvSpPr>
          <p:nvPr/>
        </p:nvSpPr>
        <p:spPr bwMode="auto">
          <a:xfrm>
            <a:off x="5943600" y="1295400"/>
            <a:ext cx="1524000" cy="641350"/>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a:solidFill>
                  <a:srgbClr val="FF6600"/>
                </a:solidFill>
                <a:effectLst>
                  <a:outerShdw blurRad="38100" dist="38100" dir="2700000" algn="tl">
                    <a:srgbClr val="C0C0C0"/>
                  </a:outerShdw>
                </a:effectLst>
                <a:latin typeface="+mn-lt"/>
                <a:cs typeface="Arial" charset="0"/>
              </a:rPr>
              <a:t>DESAIN INDUSTRI</a:t>
            </a:r>
            <a:endParaRPr lang="id-ID" b="1">
              <a:solidFill>
                <a:srgbClr val="FF6600"/>
              </a:solidFill>
              <a:effectLst>
                <a:outerShdw blurRad="38100" dist="38100" dir="2700000" algn="tl">
                  <a:srgbClr val="C0C0C0"/>
                </a:outerShdw>
              </a:effectLst>
              <a:latin typeface="+mn-lt"/>
              <a:cs typeface="Arial" charset="0"/>
            </a:endParaRPr>
          </a:p>
        </p:txBody>
      </p:sp>
      <p:sp>
        <p:nvSpPr>
          <p:cNvPr id="40972" name="Text Box 12"/>
          <p:cNvSpPr txBox="1">
            <a:spLocks noChangeArrowheads="1"/>
          </p:cNvSpPr>
          <p:nvPr/>
        </p:nvSpPr>
        <p:spPr bwMode="auto">
          <a:xfrm>
            <a:off x="7620000" y="1371600"/>
            <a:ext cx="1524000" cy="366713"/>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lang="en-US" b="1">
                <a:solidFill>
                  <a:srgbClr val="FF6600"/>
                </a:solidFill>
                <a:effectLst>
                  <a:outerShdw blurRad="38100" dist="38100" dir="2700000" algn="tl">
                    <a:srgbClr val="C0C0C0"/>
                  </a:outerShdw>
                </a:effectLst>
                <a:latin typeface="+mn-lt"/>
                <a:cs typeface="Arial" charset="0"/>
              </a:rPr>
              <a:t>MEREK</a:t>
            </a:r>
            <a:endParaRPr lang="id-ID" b="1">
              <a:solidFill>
                <a:srgbClr val="FF6600"/>
              </a:solidFill>
              <a:effectLst>
                <a:outerShdw blurRad="38100" dist="38100" dir="2700000" algn="tl">
                  <a:srgbClr val="C0C0C0"/>
                </a:outerShdw>
              </a:effectLst>
              <a:latin typeface="+mn-lt"/>
              <a:cs typeface="Arial" charset="0"/>
            </a:endParaRPr>
          </a:p>
        </p:txBody>
      </p:sp>
      <p:sp>
        <p:nvSpPr>
          <p:cNvPr id="35853" name="Text Box 13"/>
          <p:cNvSpPr txBox="1">
            <a:spLocks noChangeArrowheads="1"/>
          </p:cNvSpPr>
          <p:nvPr/>
        </p:nvSpPr>
        <p:spPr bwMode="auto">
          <a:xfrm>
            <a:off x="2438400" y="2133600"/>
            <a:ext cx="1981200" cy="3270250"/>
          </a:xfrm>
          <a:prstGeom prst="rect">
            <a:avLst/>
          </a:prstGeom>
          <a:noFill/>
          <a:ln w="9525">
            <a:noFill/>
            <a:miter lim="800000"/>
            <a:headEnd/>
            <a:tailEnd/>
          </a:ln>
        </p:spPr>
        <p:txBody>
          <a:bodyPr>
            <a:spAutoFit/>
          </a:bodyPr>
          <a:lstStyle/>
          <a:p>
            <a:pPr>
              <a:spcBef>
                <a:spcPct val="50000"/>
              </a:spcBef>
            </a:pPr>
            <a:r>
              <a:rPr lang="en-US" sz="1600" b="1">
                <a:latin typeface="Gill Sans MT" pitchFamily="34" charset="0"/>
                <a:cs typeface="Arial" charset="0"/>
              </a:rPr>
              <a:t>Pencipta</a:t>
            </a:r>
          </a:p>
          <a:p>
            <a:pPr>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Seni, Sastra &amp; IP</a:t>
            </a:r>
          </a:p>
          <a:p>
            <a:pPr>
              <a:spcBef>
                <a:spcPct val="50000"/>
              </a:spcBef>
            </a:pPr>
            <a:endParaRPr lang="en-US" sz="1600" b="1">
              <a:latin typeface="Gill Sans MT" pitchFamily="34" charset="0"/>
              <a:cs typeface="Arial" charset="0"/>
            </a:endParaRPr>
          </a:p>
          <a:p>
            <a:pPr>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Deklaratif (tanpa pendaftaran)</a:t>
            </a:r>
          </a:p>
          <a:p>
            <a:pPr>
              <a:spcBef>
                <a:spcPct val="50000"/>
              </a:spcBef>
            </a:pPr>
            <a:endParaRPr lang="en-US" sz="1600" b="1">
              <a:latin typeface="Gill Sans MT" pitchFamily="34" charset="0"/>
              <a:cs typeface="Arial" charset="0"/>
            </a:endParaRPr>
          </a:p>
          <a:p>
            <a:pPr>
              <a:lnSpc>
                <a:spcPct val="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Meninggal + 50 th</a:t>
            </a:r>
            <a:endParaRPr lang="id-ID" sz="1600" b="1">
              <a:latin typeface="Gill Sans MT" pitchFamily="34" charset="0"/>
              <a:cs typeface="Arial" charset="0"/>
            </a:endParaRPr>
          </a:p>
        </p:txBody>
      </p:sp>
      <p:sp>
        <p:nvSpPr>
          <p:cNvPr id="35854" name="Text Box 14"/>
          <p:cNvSpPr txBox="1">
            <a:spLocks noChangeArrowheads="1"/>
          </p:cNvSpPr>
          <p:nvPr/>
        </p:nvSpPr>
        <p:spPr bwMode="auto">
          <a:xfrm>
            <a:off x="4343400" y="2133600"/>
            <a:ext cx="1828800" cy="3538538"/>
          </a:xfrm>
          <a:prstGeom prst="rect">
            <a:avLst/>
          </a:prstGeom>
          <a:noFill/>
          <a:ln w="9525">
            <a:noFill/>
            <a:miter lim="800000"/>
            <a:headEnd/>
            <a:tailEnd/>
          </a:ln>
        </p:spPr>
        <p:txBody>
          <a:bodyPr>
            <a:spAutoFit/>
          </a:bodyPr>
          <a:lstStyle/>
          <a:p>
            <a:pPr>
              <a:spcBef>
                <a:spcPct val="50000"/>
              </a:spcBef>
            </a:pPr>
            <a:r>
              <a:rPr lang="en-US" sz="1600" b="1">
                <a:latin typeface="Gill Sans MT" pitchFamily="34" charset="0"/>
                <a:cs typeface="Arial" charset="0"/>
              </a:rPr>
              <a:t>Inventor</a:t>
            </a:r>
          </a:p>
          <a:p>
            <a:pPr>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Invensi Teknologi (Proses, Alat)</a:t>
            </a:r>
          </a:p>
          <a:p>
            <a:pPr>
              <a:lnSpc>
                <a:spcPct val="5000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Konstitutif (Pendaftaran)</a:t>
            </a:r>
          </a:p>
          <a:p>
            <a:pPr>
              <a:lnSpc>
                <a:spcPct val="190000"/>
              </a:lnSpc>
              <a:spcBef>
                <a:spcPct val="50000"/>
              </a:spcBef>
            </a:pPr>
            <a:endParaRPr lang="en-US" sz="1600" b="1">
              <a:latin typeface="Gill Sans MT" pitchFamily="34" charset="0"/>
              <a:cs typeface="Arial" charset="0"/>
            </a:endParaRPr>
          </a:p>
          <a:p>
            <a:pPr>
              <a:lnSpc>
                <a:spcPct val="60000"/>
              </a:lnSpc>
              <a:spcBef>
                <a:spcPct val="50000"/>
              </a:spcBef>
            </a:pPr>
            <a:r>
              <a:rPr lang="en-US" sz="1600" b="1">
                <a:latin typeface="Gill Sans MT" pitchFamily="34" charset="0"/>
                <a:cs typeface="Arial" charset="0"/>
              </a:rPr>
              <a:t>Biasa 20 th</a:t>
            </a:r>
          </a:p>
          <a:p>
            <a:pPr>
              <a:lnSpc>
                <a:spcPct val="60000"/>
              </a:lnSpc>
              <a:spcBef>
                <a:spcPct val="50000"/>
              </a:spcBef>
            </a:pPr>
            <a:r>
              <a:rPr lang="en-US" sz="1600" b="1">
                <a:latin typeface="Gill Sans MT" pitchFamily="34" charset="0"/>
                <a:cs typeface="Arial" charset="0"/>
              </a:rPr>
              <a:t>Sederhana 10 th</a:t>
            </a:r>
            <a:endParaRPr lang="id-ID" sz="1600" b="1">
              <a:latin typeface="Gill Sans MT" pitchFamily="34" charset="0"/>
              <a:cs typeface="Arial" charset="0"/>
            </a:endParaRPr>
          </a:p>
        </p:txBody>
      </p:sp>
      <p:sp>
        <p:nvSpPr>
          <p:cNvPr id="35855" name="Text Box 15"/>
          <p:cNvSpPr txBox="1">
            <a:spLocks noChangeArrowheads="1"/>
          </p:cNvSpPr>
          <p:nvPr/>
        </p:nvSpPr>
        <p:spPr bwMode="auto">
          <a:xfrm>
            <a:off x="6019800" y="2133600"/>
            <a:ext cx="1828800" cy="3244850"/>
          </a:xfrm>
          <a:prstGeom prst="rect">
            <a:avLst/>
          </a:prstGeom>
          <a:noFill/>
          <a:ln w="9525">
            <a:noFill/>
            <a:miter lim="800000"/>
            <a:headEnd/>
            <a:tailEnd/>
          </a:ln>
        </p:spPr>
        <p:txBody>
          <a:bodyPr>
            <a:spAutoFit/>
          </a:bodyPr>
          <a:lstStyle/>
          <a:p>
            <a:pPr>
              <a:spcBef>
                <a:spcPct val="50000"/>
              </a:spcBef>
            </a:pPr>
            <a:r>
              <a:rPr lang="en-US" sz="1600" b="1">
                <a:latin typeface="Gill Sans MT" pitchFamily="34" charset="0"/>
                <a:cs typeface="Arial" charset="0"/>
              </a:rPr>
              <a:t>Pendesain</a:t>
            </a:r>
          </a:p>
          <a:p>
            <a:pPr>
              <a:lnSpc>
                <a:spcPct val="0"/>
              </a:lnSpc>
              <a:spcBef>
                <a:spcPct val="50000"/>
              </a:spcBef>
            </a:pPr>
            <a:endParaRPr lang="en-US" sz="1600" b="1">
              <a:latin typeface="Gill Sans MT" pitchFamily="34" charset="0"/>
              <a:cs typeface="Arial" charset="0"/>
            </a:endParaRPr>
          </a:p>
          <a:p>
            <a:pPr>
              <a:lnSpc>
                <a:spcPct val="0"/>
              </a:lnSpc>
              <a:spcBef>
                <a:spcPct val="50000"/>
              </a:spcBef>
            </a:pPr>
            <a:endParaRPr lang="en-US" sz="1600" b="1">
              <a:latin typeface="Gill Sans MT" pitchFamily="34" charset="0"/>
              <a:cs typeface="Arial" charset="0"/>
            </a:endParaRPr>
          </a:p>
          <a:p>
            <a:pPr>
              <a:lnSpc>
                <a:spcPct val="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Desain penampilan produk</a:t>
            </a:r>
          </a:p>
          <a:p>
            <a:pPr>
              <a:lnSpc>
                <a:spcPct val="5000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Konstitutif (Pendaftaran)</a:t>
            </a:r>
          </a:p>
          <a:p>
            <a:pPr>
              <a:lnSpc>
                <a:spcPct val="180000"/>
              </a:lnSpc>
              <a:spcBef>
                <a:spcPct val="50000"/>
              </a:spcBef>
            </a:pPr>
            <a:endParaRPr lang="en-US" sz="1600" b="1">
              <a:latin typeface="Gill Sans MT" pitchFamily="34" charset="0"/>
              <a:cs typeface="Arial" charset="0"/>
            </a:endParaRPr>
          </a:p>
          <a:p>
            <a:pPr>
              <a:lnSpc>
                <a:spcPct val="60000"/>
              </a:lnSpc>
              <a:spcBef>
                <a:spcPct val="50000"/>
              </a:spcBef>
            </a:pPr>
            <a:r>
              <a:rPr lang="en-US" sz="1600" b="1">
                <a:latin typeface="Gill Sans MT" pitchFamily="34" charset="0"/>
                <a:cs typeface="Arial" charset="0"/>
              </a:rPr>
              <a:t>10 tahun</a:t>
            </a:r>
            <a:endParaRPr lang="id-ID" sz="1600" b="1">
              <a:latin typeface="Gill Sans MT" pitchFamily="34" charset="0"/>
              <a:cs typeface="Arial" charset="0"/>
            </a:endParaRPr>
          </a:p>
        </p:txBody>
      </p:sp>
      <p:sp>
        <p:nvSpPr>
          <p:cNvPr id="35856" name="Text Box 16"/>
          <p:cNvSpPr txBox="1">
            <a:spLocks noChangeArrowheads="1"/>
          </p:cNvSpPr>
          <p:nvPr/>
        </p:nvSpPr>
        <p:spPr bwMode="auto">
          <a:xfrm>
            <a:off x="7543800" y="1905000"/>
            <a:ext cx="1600200" cy="3638550"/>
          </a:xfrm>
          <a:prstGeom prst="rect">
            <a:avLst/>
          </a:prstGeom>
          <a:noFill/>
          <a:ln w="9525">
            <a:noFill/>
            <a:miter lim="800000"/>
            <a:headEnd/>
            <a:tailEnd/>
          </a:ln>
        </p:spPr>
        <p:txBody>
          <a:bodyPr>
            <a:spAutoFit/>
          </a:bodyPr>
          <a:lstStyle/>
          <a:p>
            <a:pPr>
              <a:spcBef>
                <a:spcPct val="50000"/>
              </a:spcBef>
            </a:pPr>
            <a:r>
              <a:rPr lang="en-US" sz="1600" b="1">
                <a:latin typeface="Gill Sans MT" pitchFamily="34" charset="0"/>
                <a:cs typeface="Arial" charset="0"/>
              </a:rPr>
              <a:t>Pedagang/</a:t>
            </a:r>
          </a:p>
          <a:p>
            <a:pPr>
              <a:lnSpc>
                <a:spcPct val="30000"/>
              </a:lnSpc>
              <a:spcBef>
                <a:spcPct val="50000"/>
              </a:spcBef>
            </a:pPr>
            <a:r>
              <a:rPr lang="en-US" sz="1600" b="1">
                <a:latin typeface="Gill Sans MT" pitchFamily="34" charset="0"/>
                <a:cs typeface="Arial" charset="0"/>
              </a:rPr>
              <a:t>Pengusaha/</a:t>
            </a:r>
          </a:p>
          <a:p>
            <a:pPr>
              <a:lnSpc>
                <a:spcPct val="30000"/>
              </a:lnSpc>
              <a:spcBef>
                <a:spcPct val="50000"/>
              </a:spcBef>
            </a:pPr>
            <a:r>
              <a:rPr lang="en-US" sz="1600" b="1">
                <a:latin typeface="Gill Sans MT" pitchFamily="34" charset="0"/>
                <a:cs typeface="Arial" charset="0"/>
              </a:rPr>
              <a:t>Pemilik Merek</a:t>
            </a:r>
          </a:p>
          <a:p>
            <a:pPr>
              <a:lnSpc>
                <a:spcPct val="2000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Tanda /Simbol dagang &amp; jasa</a:t>
            </a:r>
          </a:p>
          <a:p>
            <a:pPr>
              <a:lnSpc>
                <a:spcPct val="140000"/>
              </a:lnSpc>
              <a:spcBef>
                <a:spcPct val="50000"/>
              </a:spcBef>
            </a:pPr>
            <a:endParaRPr lang="en-US" sz="1600" b="1">
              <a:latin typeface="Gill Sans MT" pitchFamily="34" charset="0"/>
              <a:cs typeface="Arial" charset="0"/>
            </a:endParaRPr>
          </a:p>
          <a:p>
            <a:pPr>
              <a:spcBef>
                <a:spcPct val="50000"/>
              </a:spcBef>
            </a:pPr>
            <a:r>
              <a:rPr lang="en-US" sz="1600" b="1">
                <a:latin typeface="Gill Sans MT" pitchFamily="34" charset="0"/>
                <a:cs typeface="Arial" charset="0"/>
              </a:rPr>
              <a:t>Konstitutif (Pendaftaran)</a:t>
            </a:r>
          </a:p>
          <a:p>
            <a:pPr>
              <a:lnSpc>
                <a:spcPct val="150000"/>
              </a:lnSpc>
              <a:spcBef>
                <a:spcPct val="50000"/>
              </a:spcBef>
            </a:pPr>
            <a:endParaRPr lang="en-US" sz="1600" b="1">
              <a:latin typeface="Gill Sans MT" pitchFamily="34" charset="0"/>
              <a:cs typeface="Arial" charset="0"/>
            </a:endParaRPr>
          </a:p>
          <a:p>
            <a:pPr>
              <a:lnSpc>
                <a:spcPct val="90000"/>
              </a:lnSpc>
              <a:spcBef>
                <a:spcPct val="50000"/>
              </a:spcBef>
            </a:pPr>
            <a:r>
              <a:rPr lang="en-US" sz="1600" b="1">
                <a:latin typeface="Gill Sans MT" pitchFamily="34" charset="0"/>
                <a:cs typeface="Arial" charset="0"/>
              </a:rPr>
              <a:t>10 th dapat diperpanjang</a:t>
            </a:r>
            <a:endParaRPr lang="id-ID" sz="1600" b="1">
              <a:latin typeface="Gill Sans MT" pitchFamily="34" charset="0"/>
              <a:cs typeface="Arial" charset="0"/>
            </a:endParaRPr>
          </a:p>
        </p:txBody>
      </p:sp>
      <p:sp>
        <p:nvSpPr>
          <p:cNvPr id="35857" name="Line 17"/>
          <p:cNvSpPr>
            <a:spLocks noChangeShapeType="1"/>
          </p:cNvSpPr>
          <p:nvPr/>
        </p:nvSpPr>
        <p:spPr bwMode="auto">
          <a:xfrm>
            <a:off x="0" y="1905000"/>
            <a:ext cx="9144000" cy="0"/>
          </a:xfrm>
          <a:prstGeom prst="line">
            <a:avLst/>
          </a:prstGeom>
          <a:noFill/>
          <a:ln w="9525">
            <a:solidFill>
              <a:schemeClr val="tx1"/>
            </a:solidFill>
            <a:round/>
            <a:headEnd/>
            <a:tailEnd/>
          </a:ln>
        </p:spPr>
        <p:txBody>
          <a:bodyPr/>
          <a:lstStyle/>
          <a:p>
            <a:endParaRPr lang="id-ID"/>
          </a:p>
        </p:txBody>
      </p:sp>
      <p:sp>
        <p:nvSpPr>
          <p:cNvPr id="35858" name="Line 18"/>
          <p:cNvSpPr>
            <a:spLocks noChangeShapeType="1"/>
          </p:cNvSpPr>
          <p:nvPr/>
        </p:nvSpPr>
        <p:spPr bwMode="auto">
          <a:xfrm>
            <a:off x="0" y="2667000"/>
            <a:ext cx="9144000" cy="0"/>
          </a:xfrm>
          <a:prstGeom prst="line">
            <a:avLst/>
          </a:prstGeom>
          <a:noFill/>
          <a:ln w="9525">
            <a:solidFill>
              <a:schemeClr val="tx1"/>
            </a:solidFill>
            <a:round/>
            <a:headEnd/>
            <a:tailEnd/>
          </a:ln>
        </p:spPr>
        <p:txBody>
          <a:bodyPr/>
          <a:lstStyle/>
          <a:p>
            <a:endParaRPr lang="id-ID"/>
          </a:p>
        </p:txBody>
      </p:sp>
      <p:sp>
        <p:nvSpPr>
          <p:cNvPr id="35859" name="Line 19"/>
          <p:cNvSpPr>
            <a:spLocks noChangeShapeType="1"/>
          </p:cNvSpPr>
          <p:nvPr/>
        </p:nvSpPr>
        <p:spPr bwMode="auto">
          <a:xfrm>
            <a:off x="0" y="3733800"/>
            <a:ext cx="9144000" cy="0"/>
          </a:xfrm>
          <a:prstGeom prst="line">
            <a:avLst/>
          </a:prstGeom>
          <a:noFill/>
          <a:ln w="9525">
            <a:solidFill>
              <a:schemeClr val="tx1"/>
            </a:solidFill>
            <a:round/>
            <a:headEnd/>
            <a:tailEnd/>
          </a:ln>
        </p:spPr>
        <p:txBody>
          <a:bodyPr/>
          <a:lstStyle/>
          <a:p>
            <a:endParaRPr lang="id-ID"/>
          </a:p>
        </p:txBody>
      </p:sp>
      <p:sp>
        <p:nvSpPr>
          <p:cNvPr id="35860" name="Line 20"/>
          <p:cNvSpPr>
            <a:spLocks noChangeShapeType="1"/>
          </p:cNvSpPr>
          <p:nvPr/>
        </p:nvSpPr>
        <p:spPr bwMode="auto">
          <a:xfrm>
            <a:off x="0" y="4724400"/>
            <a:ext cx="9144000" cy="0"/>
          </a:xfrm>
          <a:prstGeom prst="line">
            <a:avLst/>
          </a:prstGeom>
          <a:noFill/>
          <a:ln w="9525">
            <a:solidFill>
              <a:schemeClr val="tx1"/>
            </a:solidFill>
            <a:round/>
            <a:headEnd/>
            <a:tailEnd/>
          </a:ln>
        </p:spPr>
        <p:txBody>
          <a:bodyPr/>
          <a:lstStyle/>
          <a:p>
            <a:endParaRPr lang="id-ID"/>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pPr eaLnBrk="1" fontAlgn="auto" hangingPunct="1">
              <a:spcAft>
                <a:spcPts val="0"/>
              </a:spcAft>
              <a:defRPr/>
            </a:pPr>
            <a:r>
              <a:rPr lang="en-US" dirty="0" err="1" smtClean="0"/>
              <a:t>Kekeliruan</a:t>
            </a:r>
            <a:r>
              <a:rPr lang="en-US" dirty="0" smtClean="0"/>
              <a:t> </a:t>
            </a:r>
            <a:r>
              <a:rPr lang="en-US" dirty="0" err="1" smtClean="0"/>
              <a:t>Pemahaman</a:t>
            </a:r>
            <a:r>
              <a:rPr lang="en-US" dirty="0" smtClean="0"/>
              <a:t> HKI</a:t>
            </a:r>
            <a:endParaRPr lang="en-US" dirty="0"/>
          </a:p>
        </p:txBody>
      </p:sp>
      <p:pic>
        <p:nvPicPr>
          <p:cNvPr id="36867" name="Picture 1"/>
          <p:cNvPicPr>
            <a:picLocks noGrp="1" noChangeAspect="1" noChangeArrowheads="1"/>
          </p:cNvPicPr>
          <p:nvPr>
            <p:ph idx="1"/>
          </p:nvPr>
        </p:nvPicPr>
        <p:blipFill>
          <a:blip r:embed="rId2" cstate="print"/>
          <a:srcRect l="870" t="903" r="1926" b="33897"/>
          <a:stretch>
            <a:fillRect/>
          </a:stretch>
        </p:blipFill>
        <p:spPr>
          <a:xfrm>
            <a:off x="3124200" y="1447800"/>
            <a:ext cx="6019800" cy="5410200"/>
          </a:xfrm>
        </p:spPr>
      </p:pic>
      <p:pic>
        <p:nvPicPr>
          <p:cNvPr id="36868" name="Picture 3"/>
          <p:cNvPicPr>
            <a:picLocks noChangeAspect="1" noChangeArrowheads="1"/>
          </p:cNvPicPr>
          <p:nvPr/>
        </p:nvPicPr>
        <p:blipFill>
          <a:blip r:embed="rId3" cstate="print"/>
          <a:srcRect/>
          <a:stretch>
            <a:fillRect/>
          </a:stretch>
        </p:blipFill>
        <p:spPr bwMode="auto">
          <a:xfrm rot="-1093769">
            <a:off x="247650" y="3863975"/>
            <a:ext cx="2617788" cy="2005013"/>
          </a:xfrm>
          <a:prstGeom prst="rect">
            <a:avLst/>
          </a:prstGeom>
          <a:noFill/>
          <a:ln w="12700">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838200" y="762000"/>
            <a:ext cx="8001000" cy="5257800"/>
          </a:xfrm>
        </p:spPr>
        <p:txBody>
          <a:bodyPr/>
          <a:lstStyle/>
          <a:p>
            <a:pPr>
              <a:buFont typeface="Wingdings 2" pitchFamily="18" charset="2"/>
              <a:buNone/>
            </a:pPr>
            <a:r>
              <a:rPr lang="en-US" sz="2000" smtClean="0"/>
              <a:t>	NAMA BATAK SUDAH LEBIH DAHULU DIPATENKAN MEREK ALAT OLAH RAGA </a:t>
            </a:r>
            <a:br>
              <a:rPr lang="en-US" sz="2000" smtClean="0"/>
            </a:br>
            <a:r>
              <a:rPr lang="en-US" sz="1200" smtClean="0"/>
              <a:t>Seperti halnya Java, yang sudah dipatenkan menjadi merk oleh Sun Microsystem, kini ternyata BATAK juga sudah dibikin merk dan dipatenkan.</a:t>
            </a:r>
            <a:br>
              <a:rPr lang="en-US" sz="1200" smtClean="0"/>
            </a:br>
            <a:r>
              <a:rPr lang="en-US" sz="1200" smtClean="0"/>
              <a:t/>
            </a:r>
            <a:br>
              <a:rPr lang="en-US" sz="1200" smtClean="0"/>
            </a:br>
            <a:r>
              <a:rPr lang="en-US" sz="1200" smtClean="0"/>
              <a:t>Adalah produsen alat olahraga fitness/gym/coaching/trainer dari USA mencantumkan BATAK menjadi merk produk mereka. Lihat di www. batak.com  Ternyata mereka mengambil kata BATAK dari gabungan kata BAT dan ATTACK.</a:t>
            </a:r>
            <a:br>
              <a:rPr lang="en-US" sz="1200" smtClean="0"/>
            </a:br>
            <a:r>
              <a:rPr lang="en-US" sz="1200" smtClean="0"/>
              <a:t>Lalu gabungan kedua kata ini mereka isingkat menjadi BATAK dengan membuang beberapa huruf yang menjadi dasar kata-kata penyusunnya yaitu abjad T &amp; C. Dengan penuh percaya diri mereka langsung mematenkan nama BATAK ini menjadi nama merk dagang produk mereka.  Bagi orang dan suku Jawa, nama JAVA mungkin tidak begitu berarti dan berkesan bagi mereka. Karena penyebutan istilah JAVA bagi nama suku Jawa awalnya adalah dari sudut pandang aksen penjajah dan bahasa asing (sejak jaman penjajahan Belanda kemudian dipopulerkan ke dalam bahasa Inggris dan menjadi istilah yang umum di dunia).  Akan tetapi untuk nama BATAK dengan bentuk tulisan dan ejaan yang sama persis dengan nama suku BATAK di Indonesia tentulah terasa kurang mengenakkan. Atau kalau mau disebut tidak fair sama sekali dan bersifat sepihak.  Apakah mereka tidak pernah mengetahui adanya nama Suku Bangsa Batak di dunia ini? Ataulah mungkin memang nama Suku Batak masih kurang populer alias kurang mendunia? Atau memang mau numpang ngetop dengan mencari bentuk kata yang sudah ada dalam nama Suku Batak?</a:t>
            </a:r>
            <a:br>
              <a:rPr lang="en-US" sz="1200" smtClean="0"/>
            </a:br>
            <a:r>
              <a:rPr lang="en-US" sz="1200" smtClean="0"/>
              <a:t/>
            </a:r>
            <a:br>
              <a:rPr lang="en-US" sz="1200" smtClean="0"/>
            </a:br>
            <a:r>
              <a:rPr lang="en-US" sz="1200" smtClean="0"/>
              <a:t>Jadi kalau suatu saat nanti kita melihat iklan BATAK di Old Trafford atau sirkuit F1 atau lapangan tennis Wimbledon, jangan geer dulu. Itu tidak ada sama sekali hubungannya dengan kesukuan kita.  Untuk kesekian kalinya kita bangsa Indonesia kalah cepat dalam mematenkan nama dan budaya dari khazanah Nusantara ini. Sangat disayangkan sekali nama BATAK yang sangat agung bagi salah satu Suku Bangsa di dunia yang diturunkan dari para leluhur dengan nilai sejarah yang luhuri harus berbagi dengan alat fitness yang tidak sepantasnya.   Apa boleh buat mereka sudah lebih dahulu mematenkan nama BATAK ini untuk merek dagang produk mereka. Silakan saja karena secara hukum international mereka diakui. Resminya BATAK.COM Telah menjadi milik mereka sepenuhnya. Selagi tidak berhubungan secara langsung, hal ini tidaklah menjadi suatu masalah yang sangat prinsip bagi kita.  Tentu saja asal tidak ada upaya untuk menyerang keabsahan nama Suku BATAK. Nama Suku dan budaya luhur kita BANGSA BATAK. </a:t>
            </a:r>
          </a:p>
          <a:p>
            <a:pPr>
              <a:buFont typeface="Wingdings 2" pitchFamily="18" charset="2"/>
              <a:buNone/>
            </a:pPr>
            <a:endParaRPr lang="en-US" sz="1200" smtClean="0"/>
          </a:p>
          <a:p>
            <a:pPr>
              <a:buFont typeface="Wingdings 2" pitchFamily="18" charset="2"/>
              <a:buNone/>
            </a:pPr>
            <a:r>
              <a:rPr lang="en-US" sz="1200" smtClean="0"/>
              <a:t>http://www.facebook.com/topic.php?uid=87860003317&amp;topic=9730</a:t>
            </a:r>
          </a:p>
          <a:p>
            <a:pPr>
              <a:buFont typeface="Wingdings 2" pitchFamily="18" charset="2"/>
              <a:buNone/>
            </a:pPr>
            <a:endParaRPr lang="en-US" sz="1200" smtClean="0"/>
          </a:p>
          <a:p>
            <a:pPr>
              <a:buFont typeface="Wingdings 2" pitchFamily="18" charset="2"/>
              <a:buNone/>
            </a:pPr>
            <a:endParaRPr lang="en-US" sz="1200" smtClean="0"/>
          </a:p>
        </p:txBody>
      </p:sp>
      <p:sp>
        <p:nvSpPr>
          <p:cNvPr id="4" name="Title 1"/>
          <p:cNvSpPr>
            <a:spLocks noGrp="1"/>
          </p:cNvSpPr>
          <p:nvPr>
            <p:ph type="title"/>
          </p:nvPr>
        </p:nvSpPr>
        <p:spPr>
          <a:xfrm>
            <a:off x="1066800" y="152400"/>
            <a:ext cx="7804150" cy="639763"/>
          </a:xfrm>
        </p:spPr>
        <p:style>
          <a:lnRef idx="3">
            <a:schemeClr val="lt1"/>
          </a:lnRef>
          <a:fillRef idx="1">
            <a:schemeClr val="accent1"/>
          </a:fillRef>
          <a:effectRef idx="1">
            <a:schemeClr val="accent1"/>
          </a:effectRef>
          <a:fontRef idx="minor">
            <a:schemeClr val="lt1"/>
          </a:fontRef>
        </p:style>
        <p:txBody>
          <a:bodyPr>
            <a:normAutofit fontScale="90000"/>
          </a:bodyPr>
          <a:lstStyle/>
          <a:p>
            <a:pPr eaLnBrk="1" fontAlgn="auto" hangingPunct="1">
              <a:spcAft>
                <a:spcPts val="0"/>
              </a:spcAft>
              <a:defRPr/>
            </a:pPr>
            <a:r>
              <a:rPr lang="en-US" dirty="0" err="1" smtClean="0"/>
              <a:t>Kekeliruan</a:t>
            </a:r>
            <a:r>
              <a:rPr lang="en-US" dirty="0" smtClean="0"/>
              <a:t> </a:t>
            </a:r>
            <a:r>
              <a:rPr lang="en-US" dirty="0" err="1" smtClean="0"/>
              <a:t>Pemahaman</a:t>
            </a:r>
            <a:r>
              <a:rPr lang="en-US" dirty="0" smtClean="0"/>
              <a:t> HKI</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286000"/>
          </a:xfrm>
        </p:spPr>
        <p:txBody>
          <a:bodyPr>
            <a:normAutofit fontScale="90000"/>
          </a:bodyPr>
          <a:lstStyle/>
          <a:p>
            <a:pPr>
              <a:defRPr/>
            </a:pPr>
            <a:r>
              <a:rPr lang="en-US" sz="2800" dirty="0" smtClean="0"/>
              <a:t>BAGIAN </a:t>
            </a:r>
            <a:r>
              <a:rPr lang="en-US" sz="2800" dirty="0" err="1" smtClean="0"/>
              <a:t>i</a:t>
            </a:r>
            <a:r>
              <a:rPr lang="en-US" sz="2800" dirty="0" smtClean="0"/>
              <a:t>:</a:t>
            </a:r>
            <a:br>
              <a:rPr lang="en-US" sz="2800" dirty="0" smtClean="0"/>
            </a:br>
            <a:r>
              <a:rPr lang="en-US" sz="2800" dirty="0" smtClean="0"/>
              <a:t>PERLINDUNGAN </a:t>
            </a:r>
            <a:br>
              <a:rPr lang="en-US" sz="2800" dirty="0" smtClean="0"/>
            </a:br>
            <a:r>
              <a:rPr lang="en-US" sz="2800" dirty="0" smtClean="0"/>
              <a:t>HAK KEKAYAAN INTELEKTUAL</a:t>
            </a:r>
            <a:br>
              <a:rPr lang="en-US" sz="2800" dirty="0" smtClean="0"/>
            </a:br>
            <a:r>
              <a:rPr lang="en-US" sz="2800" dirty="0" smtClean="0"/>
              <a:t>SECARA UMUM</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31925" y="360363"/>
            <a:ext cx="7407275" cy="1471612"/>
          </a:xfrm>
        </p:spPr>
        <p:txBody>
          <a:bodyPr/>
          <a:lstStyle/>
          <a:p>
            <a:pPr algn="ctr" eaLnBrk="1" fontAlgn="auto" hangingPunct="1">
              <a:spcAft>
                <a:spcPts val="0"/>
              </a:spcAft>
              <a:defRPr/>
            </a:pPr>
            <a:r>
              <a:rPr lang="en-US" dirty="0" smtClean="0">
                <a:solidFill>
                  <a:schemeClr val="tx2">
                    <a:satMod val="130000"/>
                  </a:schemeClr>
                </a:solidFill>
              </a:rPr>
              <a:t>BAGIAN I</a:t>
            </a:r>
            <a:endParaRPr lang="en-US" dirty="0">
              <a:solidFill>
                <a:schemeClr val="tx2">
                  <a:satMod val="130000"/>
                </a:schemeClr>
              </a:solidFill>
            </a:endParaRPr>
          </a:p>
        </p:txBody>
      </p:sp>
      <p:sp>
        <p:nvSpPr>
          <p:cNvPr id="5" name="Subtitle 4"/>
          <p:cNvSpPr>
            <a:spLocks noGrp="1"/>
          </p:cNvSpPr>
          <p:nvPr>
            <p:ph type="subTitle" idx="1"/>
          </p:nvPr>
        </p:nvSpPr>
        <p:spPr>
          <a:xfrm>
            <a:off x="1431925" y="1849438"/>
            <a:ext cx="7407275" cy="1752600"/>
          </a:xfrm>
        </p:spPr>
        <p:txBody>
          <a:bodyPr>
            <a:normAutofit/>
          </a:bodyPr>
          <a:lstStyle/>
          <a:p>
            <a:pPr algn="ctr" eaLnBrk="1" fontAlgn="auto" hangingPunct="1">
              <a:spcAft>
                <a:spcPts val="0"/>
              </a:spcAft>
              <a:buFont typeface="Wingdings 2"/>
              <a:buNone/>
              <a:defRPr/>
            </a:pPr>
            <a:r>
              <a:rPr lang="en-US" sz="4800" dirty="0" smtClean="0"/>
              <a:t>PERLINDUNGAN </a:t>
            </a:r>
          </a:p>
          <a:p>
            <a:pPr algn="ctr" eaLnBrk="1" fontAlgn="auto" hangingPunct="1">
              <a:spcAft>
                <a:spcPts val="0"/>
              </a:spcAft>
              <a:buFont typeface="Wingdings 2"/>
              <a:buNone/>
              <a:defRPr/>
            </a:pPr>
            <a:r>
              <a:rPr lang="en-US" sz="4800" dirty="0" smtClean="0"/>
              <a:t>HAK CIPTA</a:t>
            </a:r>
            <a:endParaRPr lang="en-US" sz="4800" dirty="0"/>
          </a:p>
        </p:txBody>
      </p:sp>
      <p:pic>
        <p:nvPicPr>
          <p:cNvPr id="38916" name="Picture 2" descr="C:\Multimedia\Wallpapers\logo copyright.jpg"/>
          <p:cNvPicPr>
            <a:picLocks noChangeAspect="1" noChangeArrowheads="1"/>
          </p:cNvPicPr>
          <p:nvPr/>
        </p:nvPicPr>
        <p:blipFill>
          <a:blip r:embed="rId2" cstate="print"/>
          <a:srcRect/>
          <a:stretch>
            <a:fillRect/>
          </a:stretch>
        </p:blipFill>
        <p:spPr bwMode="auto">
          <a:xfrm>
            <a:off x="6961188" y="3429000"/>
            <a:ext cx="2182812" cy="3429000"/>
          </a:xfrm>
          <a:prstGeom prst="rect">
            <a:avLst/>
          </a:prstGeom>
          <a:noFill/>
          <a:ln w="9525">
            <a:noFill/>
            <a:miter lim="800000"/>
            <a:headEnd/>
            <a:tailEnd/>
          </a:ln>
        </p:spPr>
      </p:pic>
      <p:pic>
        <p:nvPicPr>
          <p:cNvPr id="38917" name="Picture 3" descr="C:\Multimedia\Wallpapers\buku.bmp"/>
          <p:cNvPicPr>
            <a:picLocks noChangeAspect="1" noChangeArrowheads="1"/>
          </p:cNvPicPr>
          <p:nvPr/>
        </p:nvPicPr>
        <p:blipFill>
          <a:blip r:embed="rId3" cstate="print"/>
          <a:srcRect/>
          <a:stretch>
            <a:fillRect/>
          </a:stretch>
        </p:blipFill>
        <p:spPr bwMode="auto">
          <a:xfrm>
            <a:off x="1066800" y="3429000"/>
            <a:ext cx="2971800" cy="3429000"/>
          </a:xfrm>
          <a:prstGeom prst="rect">
            <a:avLst/>
          </a:prstGeom>
          <a:noFill/>
          <a:ln w="9525">
            <a:noFill/>
            <a:miter lim="800000"/>
            <a:headEnd/>
            <a:tailEnd/>
          </a:ln>
        </p:spPr>
      </p:pic>
      <p:pic>
        <p:nvPicPr>
          <p:cNvPr id="38918" name="Picture 4" descr="C:\Multimedia\Wallpapers\movie.jpg"/>
          <p:cNvPicPr>
            <a:picLocks noChangeAspect="1" noChangeArrowheads="1"/>
          </p:cNvPicPr>
          <p:nvPr/>
        </p:nvPicPr>
        <p:blipFill>
          <a:blip r:embed="rId4" cstate="print"/>
          <a:srcRect/>
          <a:stretch>
            <a:fillRect/>
          </a:stretch>
        </p:blipFill>
        <p:spPr bwMode="auto">
          <a:xfrm>
            <a:off x="3962400" y="3443288"/>
            <a:ext cx="3009900" cy="3414712"/>
          </a:xfrm>
          <a:prstGeom prst="rect">
            <a:avLst/>
          </a:prstGeom>
          <a:noFill/>
          <a:ln w="9525">
            <a:noFill/>
            <a:miter lim="800000"/>
            <a:headEnd/>
            <a:tailEnd/>
          </a:ln>
        </p:spPr>
      </p:pic>
      <p:pic>
        <p:nvPicPr>
          <p:cNvPr id="38919" name="Picture 5" descr="C:\Multimedia\Wallpapers\tari-topeng-panji.jpg"/>
          <p:cNvPicPr>
            <a:picLocks noChangeAspect="1" noChangeArrowheads="1"/>
          </p:cNvPicPr>
          <p:nvPr/>
        </p:nvPicPr>
        <p:blipFill>
          <a:blip r:embed="rId5" cstate="print"/>
          <a:srcRect/>
          <a:stretch>
            <a:fillRect/>
          </a:stretch>
        </p:blipFill>
        <p:spPr bwMode="auto">
          <a:xfrm>
            <a:off x="990600" y="533400"/>
            <a:ext cx="1682750" cy="286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457200"/>
            <a:ext cx="8229600" cy="1371600"/>
          </a:xfrm>
        </p:spPr>
        <p:txBody>
          <a:bodyPr>
            <a:normAutofit/>
          </a:bodyPr>
          <a:lstStyle/>
          <a:p>
            <a:pPr marL="365760" indent="-283464" algn="ctr" eaLnBrk="1" fontAlgn="auto" hangingPunct="1">
              <a:spcAft>
                <a:spcPts val="0"/>
              </a:spcAft>
              <a:buFont typeface="Wingdings" pitchFamily="2" charset="2"/>
              <a:buNone/>
              <a:defRPr/>
            </a:pPr>
            <a:r>
              <a:rPr lang="en-US" sz="7200" b="1" smtClean="0">
                <a:solidFill>
                  <a:srgbClr val="663300"/>
                </a:solidFill>
                <a:effectLst>
                  <a:outerShdw blurRad="38100" dist="38100" dir="2700000" algn="tl">
                    <a:srgbClr val="C0C0C0"/>
                  </a:outerShdw>
                </a:effectLst>
              </a:rPr>
              <a:t>HAK CIPTA</a:t>
            </a:r>
          </a:p>
        </p:txBody>
      </p:sp>
      <p:sp>
        <p:nvSpPr>
          <p:cNvPr id="39939" name="Rectangle 3"/>
          <p:cNvSpPr>
            <a:spLocks noChangeArrowheads="1"/>
          </p:cNvSpPr>
          <p:nvPr/>
        </p:nvSpPr>
        <p:spPr bwMode="auto">
          <a:xfrm>
            <a:off x="1066800" y="1676400"/>
            <a:ext cx="7543800" cy="1616075"/>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Gill Sans MT" pitchFamily="34" charset="0"/>
              </a:rPr>
              <a:t>Hak eksklusif bagi pencipta atau penerima hak untuk mengumumkan atau memperbanyak ciptaannya  atau memberikan ijin untuk itu dengan tidak mengurangi pembatasan-pembatasan menurut peraturan perundang-undangan yang berlaku.</a:t>
            </a:r>
          </a:p>
        </p:txBody>
      </p:sp>
      <p:sp>
        <p:nvSpPr>
          <p:cNvPr id="39940" name="Text Box 4"/>
          <p:cNvSpPr txBox="1">
            <a:spLocks noChangeArrowheads="1"/>
          </p:cNvSpPr>
          <p:nvPr/>
        </p:nvSpPr>
        <p:spPr bwMode="auto">
          <a:xfrm>
            <a:off x="3886200" y="3124200"/>
            <a:ext cx="4800600" cy="3000375"/>
          </a:xfrm>
          <a:prstGeom prst="rect">
            <a:avLst/>
          </a:prstGeom>
          <a:noFill/>
          <a:ln w="12700" cap="sq">
            <a:solidFill>
              <a:schemeClr val="tx1"/>
            </a:solidFill>
            <a:miter lim="800000"/>
            <a:headEnd type="none" w="sm" len="sm"/>
            <a:tailEnd type="none" w="sm" len="sm"/>
          </a:ln>
        </p:spPr>
        <p:txBody>
          <a:bodyPr lIns="91411" tIns="45707" rIns="91411" bIns="45707">
            <a:spAutoFit/>
          </a:bodyPr>
          <a:lstStyle/>
          <a:p>
            <a:pPr marL="228600" indent="-228600">
              <a:spcBef>
                <a:spcPct val="50000"/>
              </a:spcBef>
              <a:buFontTx/>
              <a:buChar char="•"/>
            </a:pPr>
            <a:r>
              <a:rPr lang="en-US" sz="2000">
                <a:solidFill>
                  <a:srgbClr val="000000"/>
                </a:solidFill>
                <a:latin typeface="Gill Sans MT" pitchFamily="34" charset="0"/>
                <a:cs typeface="Arial" charset="0"/>
              </a:rPr>
              <a:t>Bersifat otomatis saat ekspresi nyata terwujud</a:t>
            </a:r>
          </a:p>
          <a:p>
            <a:pPr marL="228600" indent="-228600">
              <a:spcBef>
                <a:spcPct val="50000"/>
              </a:spcBef>
              <a:buFontTx/>
              <a:buChar char="•"/>
            </a:pPr>
            <a:r>
              <a:rPr lang="en-US" sz="2000">
                <a:solidFill>
                  <a:srgbClr val="000000"/>
                </a:solidFill>
                <a:latin typeface="Gill Sans MT" pitchFamily="34" charset="0"/>
                <a:cs typeface="Arial" charset="0"/>
              </a:rPr>
              <a:t>Tanpa pendaftaran (Deklaratif)</a:t>
            </a:r>
          </a:p>
          <a:p>
            <a:pPr marL="228600" indent="-228600">
              <a:spcBef>
                <a:spcPct val="50000"/>
              </a:spcBef>
              <a:buFontTx/>
              <a:buChar char="•"/>
            </a:pPr>
            <a:r>
              <a:rPr lang="en-US" sz="2000">
                <a:solidFill>
                  <a:srgbClr val="000000"/>
                </a:solidFill>
                <a:latin typeface="Gill Sans MT" pitchFamily="34" charset="0"/>
                <a:cs typeface="Arial" charset="0"/>
              </a:rPr>
              <a:t>Pendaftaran dalam Daftar Umum Ciptaan tidak mengandung arti sebagai pengesahan terhadap isi, arti, maksud, atau bentuk dari Ciptaan yang terdaftar</a:t>
            </a:r>
            <a:r>
              <a:rPr lang="en-US" sz="3000">
                <a:solidFill>
                  <a:srgbClr val="000000"/>
                </a:solidFill>
                <a:latin typeface="Gill Sans MT" pitchFamily="34" charset="0"/>
                <a:cs typeface="Arial" charset="0"/>
              </a:rPr>
              <a:t>.</a:t>
            </a:r>
          </a:p>
        </p:txBody>
      </p:sp>
      <p:sp>
        <p:nvSpPr>
          <p:cNvPr id="33797" name="Rectangle 5"/>
          <p:cNvSpPr>
            <a:spLocks noChangeArrowheads="1"/>
          </p:cNvSpPr>
          <p:nvPr/>
        </p:nvSpPr>
        <p:spPr bwMode="auto">
          <a:xfrm rot="10738527" flipV="1">
            <a:off x="11113" y="3810000"/>
            <a:ext cx="3036887" cy="831850"/>
          </a:xfrm>
          <a:prstGeom prst="rect">
            <a:avLst/>
          </a:prstGeom>
          <a:noFill/>
          <a:ln w="9525">
            <a:noFill/>
            <a:miter lim="800000"/>
            <a:headEnd/>
            <a:tailEnd/>
          </a:ln>
          <a:effectLst/>
        </p:spPr>
        <p:txBody>
          <a:bodyPr>
            <a:spAutoFit/>
          </a:bodyPr>
          <a:lstStyle/>
          <a:p>
            <a:pPr fontAlgn="auto">
              <a:spcBef>
                <a:spcPts val="0"/>
              </a:spcBef>
              <a:spcAft>
                <a:spcPts val="0"/>
              </a:spcAft>
              <a:defRPr/>
            </a:pPr>
            <a:r>
              <a:rPr lang="en-US" sz="2400" b="1" dirty="0">
                <a:solidFill>
                  <a:srgbClr val="663300"/>
                </a:solidFill>
                <a:effectLst>
                  <a:outerShdw blurRad="38100" dist="38100" dir="2700000" algn="tl">
                    <a:srgbClr val="C0C0C0"/>
                  </a:outerShdw>
                </a:effectLst>
                <a:latin typeface="+mn-lt"/>
              </a:rPr>
              <a:t>TIMBULNYA PERLINDUNGAN</a:t>
            </a:r>
          </a:p>
        </p:txBody>
      </p:sp>
      <p:sp>
        <p:nvSpPr>
          <p:cNvPr id="39942" name="AutoShape 6"/>
          <p:cNvSpPr>
            <a:spLocks noChangeArrowheads="1"/>
          </p:cNvSpPr>
          <p:nvPr/>
        </p:nvSpPr>
        <p:spPr bwMode="auto">
          <a:xfrm>
            <a:off x="2895600" y="3810000"/>
            <a:ext cx="914400" cy="762000"/>
          </a:xfrm>
          <a:prstGeom prst="rightArrow">
            <a:avLst>
              <a:gd name="adj1" fmla="val 50000"/>
              <a:gd name="adj2" fmla="val 30000"/>
            </a:avLst>
          </a:prstGeom>
          <a:solidFill>
            <a:schemeClr val="accent1"/>
          </a:solidFill>
          <a:ln w="9525">
            <a:solidFill>
              <a:schemeClr val="tx1"/>
            </a:solidFill>
            <a:miter lim="800000"/>
            <a:headEnd/>
            <a:tailEnd/>
          </a:ln>
        </p:spPr>
        <p:txBody>
          <a:bodyPr wrap="none" anchor="ctr"/>
          <a:lstStyle/>
          <a:p>
            <a:endParaRPr lang="id-ID">
              <a:latin typeface="Gill Sans MT"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990600" y="533400"/>
            <a:ext cx="2590800" cy="1371600"/>
          </a:xfrm>
          <a:ln>
            <a:solidFill>
              <a:schemeClr val="tx1"/>
            </a:solidFill>
          </a:ln>
        </p:spPr>
        <p:txBody>
          <a:bodyPr/>
          <a:lstStyle/>
          <a:p>
            <a:pPr eaLnBrk="1" fontAlgn="auto" hangingPunct="1">
              <a:spcAft>
                <a:spcPts val="0"/>
              </a:spcAft>
              <a:defRPr/>
            </a:pPr>
            <a:r>
              <a:rPr lang="en-US" sz="2300" b="1" smtClean="0">
                <a:solidFill>
                  <a:srgbClr val="000000"/>
                </a:solidFill>
              </a:rPr>
              <a:t>KONSEP DASAR HAK CIPTA</a:t>
            </a:r>
            <a:endParaRPr lang="id-ID" sz="2300" b="1" smtClean="0">
              <a:solidFill>
                <a:srgbClr val="000000"/>
              </a:solidFill>
            </a:endParaRPr>
          </a:p>
        </p:txBody>
      </p:sp>
      <p:sp>
        <p:nvSpPr>
          <p:cNvPr id="40963" name="Rectangle 3"/>
          <p:cNvSpPr>
            <a:spLocks noGrp="1" noChangeArrowheads="1"/>
          </p:cNvSpPr>
          <p:nvPr>
            <p:ph type="body" idx="1"/>
          </p:nvPr>
        </p:nvSpPr>
        <p:spPr>
          <a:xfrm>
            <a:off x="4572000" y="228600"/>
            <a:ext cx="4090988" cy="2133600"/>
          </a:xfrm>
          <a:ln>
            <a:solidFill>
              <a:schemeClr val="tx1"/>
            </a:solidFill>
          </a:ln>
        </p:spPr>
        <p:txBody>
          <a:bodyPr/>
          <a:lstStyle/>
          <a:p>
            <a:pPr eaLnBrk="1" hangingPunct="1">
              <a:lnSpc>
                <a:spcPct val="80000"/>
              </a:lnSpc>
            </a:pPr>
            <a:r>
              <a:rPr lang="en-US" sz="2000" smtClean="0">
                <a:solidFill>
                  <a:srgbClr val="000000"/>
                </a:solidFill>
              </a:rPr>
              <a:t>Hak yang didasarkan pada orisinalitas karya dan keahlian kreatif seseorang</a:t>
            </a:r>
          </a:p>
          <a:p>
            <a:pPr eaLnBrk="1" hangingPunct="1">
              <a:lnSpc>
                <a:spcPct val="80000"/>
              </a:lnSpc>
              <a:buFont typeface="Wingdings" pitchFamily="2" charset="2"/>
              <a:buNone/>
            </a:pPr>
            <a:endParaRPr lang="en-US" sz="1300" smtClean="0">
              <a:solidFill>
                <a:srgbClr val="000000"/>
              </a:solidFill>
            </a:endParaRPr>
          </a:p>
          <a:p>
            <a:pPr eaLnBrk="1" hangingPunct="1">
              <a:lnSpc>
                <a:spcPct val="80000"/>
              </a:lnSpc>
            </a:pPr>
            <a:r>
              <a:rPr lang="en-US" sz="2000" smtClean="0">
                <a:solidFill>
                  <a:srgbClr val="000000"/>
                </a:solidFill>
              </a:rPr>
              <a:t>Hak-hak kepemilikan non fisik yang terdiri atas hak ekonomi dan hak moral, mis.hak menggandakan &amp; mengumumkan </a:t>
            </a:r>
            <a:endParaRPr lang="id-ID" sz="2000" smtClean="0">
              <a:solidFill>
                <a:srgbClr val="000000"/>
              </a:solidFill>
            </a:endParaRPr>
          </a:p>
        </p:txBody>
      </p:sp>
      <p:sp>
        <p:nvSpPr>
          <p:cNvPr id="40964" name="Rectangle 4"/>
          <p:cNvSpPr>
            <a:spLocks noChangeArrowheads="1"/>
          </p:cNvSpPr>
          <p:nvPr/>
        </p:nvSpPr>
        <p:spPr bwMode="auto">
          <a:xfrm>
            <a:off x="914400" y="2590800"/>
            <a:ext cx="2590800" cy="1905000"/>
          </a:xfrm>
          <a:prstGeom prst="rect">
            <a:avLst/>
          </a:prstGeom>
          <a:noFill/>
          <a:ln w="9525">
            <a:solidFill>
              <a:schemeClr val="tx1"/>
            </a:solidFill>
            <a:miter lim="800000"/>
            <a:headEnd/>
            <a:tailEnd/>
          </a:ln>
        </p:spPr>
        <p:txBody>
          <a:bodyPr anchor="ctr"/>
          <a:lstStyle/>
          <a:p>
            <a:r>
              <a:rPr lang="en-US" sz="2300" b="1">
                <a:solidFill>
                  <a:srgbClr val="000000"/>
                </a:solidFill>
                <a:latin typeface="Gill Sans MT" pitchFamily="34" charset="0"/>
              </a:rPr>
              <a:t>HAK EKONOMI DAN </a:t>
            </a:r>
          </a:p>
          <a:p>
            <a:r>
              <a:rPr lang="en-US" sz="2300" b="1">
                <a:solidFill>
                  <a:srgbClr val="000000"/>
                </a:solidFill>
                <a:latin typeface="Gill Sans MT" pitchFamily="34" charset="0"/>
              </a:rPr>
              <a:t>HAK MORAL</a:t>
            </a:r>
            <a:endParaRPr lang="id-ID" sz="2300" b="1">
              <a:solidFill>
                <a:srgbClr val="000000"/>
              </a:solidFill>
              <a:latin typeface="Gill Sans MT" pitchFamily="34" charset="0"/>
            </a:endParaRPr>
          </a:p>
        </p:txBody>
      </p:sp>
      <p:sp>
        <p:nvSpPr>
          <p:cNvPr id="40965" name="Rectangle 5"/>
          <p:cNvSpPr>
            <a:spLocks noChangeArrowheads="1"/>
          </p:cNvSpPr>
          <p:nvPr/>
        </p:nvSpPr>
        <p:spPr bwMode="auto">
          <a:xfrm>
            <a:off x="4191000" y="2514600"/>
            <a:ext cx="4953000" cy="2586038"/>
          </a:xfrm>
          <a:prstGeom prst="rect">
            <a:avLst/>
          </a:prstGeom>
          <a:noFill/>
          <a:ln w="9525">
            <a:noFill/>
            <a:miter lim="800000"/>
            <a:headEnd/>
            <a:tailEnd/>
          </a:ln>
        </p:spPr>
        <p:txBody>
          <a:bodyPr>
            <a:spAutoFit/>
          </a:bodyPr>
          <a:lstStyle/>
          <a:p>
            <a:r>
              <a:rPr lang="en-US" b="1">
                <a:solidFill>
                  <a:srgbClr val="000000"/>
                </a:solidFill>
                <a:latin typeface="Gill Sans MT" pitchFamily="34" charset="0"/>
              </a:rPr>
              <a:t>Hak Ekonomi</a:t>
            </a:r>
            <a:r>
              <a:rPr lang="en-US">
                <a:solidFill>
                  <a:srgbClr val="000000"/>
                </a:solidFill>
                <a:latin typeface="Gill Sans MT" pitchFamily="34" charset="0"/>
              </a:rPr>
              <a:t> </a:t>
            </a:r>
            <a:r>
              <a:rPr lang="en-US">
                <a:solidFill>
                  <a:srgbClr val="000000"/>
                </a:solidFill>
                <a:latin typeface="Gill Sans MT" pitchFamily="34" charset="0"/>
                <a:sym typeface="Wingdings" pitchFamily="2" charset="2"/>
              </a:rPr>
              <a:t> </a:t>
            </a:r>
            <a:r>
              <a:rPr lang="en-US">
                <a:solidFill>
                  <a:srgbClr val="000000"/>
                </a:solidFill>
                <a:latin typeface="Gill Sans MT" pitchFamily="34" charset="0"/>
              </a:rPr>
              <a:t>hak untuk mendapatkan manfaat ekonomi atas ciptaan serta produk hak terkait dan dapat dialihkan kepada orang atau badan hukum</a:t>
            </a:r>
          </a:p>
          <a:p>
            <a:endParaRPr lang="en-US">
              <a:solidFill>
                <a:srgbClr val="000000"/>
              </a:solidFill>
              <a:latin typeface="Gill Sans MT" pitchFamily="34" charset="0"/>
            </a:endParaRPr>
          </a:p>
          <a:p>
            <a:r>
              <a:rPr lang="en-US" b="1">
                <a:solidFill>
                  <a:srgbClr val="000000"/>
                </a:solidFill>
                <a:latin typeface="Gill Sans MT" pitchFamily="34" charset="0"/>
              </a:rPr>
              <a:t>Hak Moral</a:t>
            </a:r>
            <a:r>
              <a:rPr lang="en-US">
                <a:solidFill>
                  <a:srgbClr val="000000"/>
                </a:solidFill>
                <a:latin typeface="Gill Sans MT" pitchFamily="34" charset="0"/>
              </a:rPr>
              <a:t> </a:t>
            </a:r>
            <a:r>
              <a:rPr lang="en-US">
                <a:solidFill>
                  <a:srgbClr val="000000"/>
                </a:solidFill>
                <a:latin typeface="Gill Sans MT" pitchFamily="34" charset="0"/>
                <a:sym typeface="Wingdings" pitchFamily="2" charset="2"/>
              </a:rPr>
              <a:t> hak pencipta yang tetap melekat pada ciptaannya sehingga tidak dapat dihilangkan atau dihapus tanpa alasan apapun, walaupun Hak Cipta atau Hak Terkait telah dialihkan</a:t>
            </a:r>
          </a:p>
        </p:txBody>
      </p:sp>
      <p:sp>
        <p:nvSpPr>
          <p:cNvPr id="40966" name="AutoShape 6"/>
          <p:cNvSpPr>
            <a:spLocks noChangeArrowheads="1"/>
          </p:cNvSpPr>
          <p:nvPr/>
        </p:nvSpPr>
        <p:spPr bwMode="auto">
          <a:xfrm rot="8378275">
            <a:off x="3527425" y="3222625"/>
            <a:ext cx="852488" cy="852488"/>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5 w 21600"/>
              <a:gd name="T25" fmla="*/ 12343 h 21600"/>
              <a:gd name="T26" fmla="*/ 18514 w 21600"/>
              <a:gd name="T27" fmla="*/ 1851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chemeClr val="accent1"/>
          </a:solidFill>
          <a:ln w="9525">
            <a:solidFill>
              <a:schemeClr val="tx1"/>
            </a:solidFill>
            <a:miter lim="800000"/>
            <a:headEnd/>
            <a:tailEnd/>
          </a:ln>
        </p:spPr>
        <p:txBody>
          <a:bodyPr wrap="none" anchor="ctr"/>
          <a:lstStyle/>
          <a:p>
            <a:endParaRPr lang="id-ID">
              <a:latin typeface="Gill Sans MT" pitchFamily="34" charset="0"/>
            </a:endParaRPr>
          </a:p>
        </p:txBody>
      </p:sp>
      <p:sp>
        <p:nvSpPr>
          <p:cNvPr id="7" name="Right Arrow 6"/>
          <p:cNvSpPr/>
          <p:nvPr/>
        </p:nvSpPr>
        <p:spPr>
          <a:xfrm>
            <a:off x="3886200" y="990600"/>
            <a:ext cx="685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 Single Corner Rectangle 7"/>
          <p:cNvSpPr/>
          <p:nvPr/>
        </p:nvSpPr>
        <p:spPr>
          <a:xfrm>
            <a:off x="609600" y="5181600"/>
            <a:ext cx="8534400" cy="1447800"/>
          </a:xfrm>
          <a:prstGeom prst="round1Rect">
            <a:avLst/>
          </a:prstGeom>
        </p:spPr>
        <p:style>
          <a:lnRef idx="1">
            <a:schemeClr val="accent1"/>
          </a:lnRef>
          <a:fillRef idx="2">
            <a:schemeClr val="accent1"/>
          </a:fillRef>
          <a:effectRef idx="1">
            <a:schemeClr val="accent1"/>
          </a:effectRef>
          <a:fontRef idx="minor">
            <a:schemeClr val="dk1"/>
          </a:fontRef>
        </p:style>
        <p:txBody>
          <a:bodyPr anchor="ctr"/>
          <a:lstStyle/>
          <a:p>
            <a:pPr>
              <a:defRPr/>
            </a:pPr>
            <a:r>
              <a:rPr lang="en-US" sz="2400" b="1" dirty="0" err="1"/>
              <a:t>Hak</a:t>
            </a:r>
            <a:r>
              <a:rPr lang="en-US" sz="2400" b="1" dirty="0"/>
              <a:t> </a:t>
            </a:r>
            <a:r>
              <a:rPr lang="en-US" sz="2400" b="1" dirty="0" err="1"/>
              <a:t>terkait</a:t>
            </a:r>
            <a:r>
              <a:rPr lang="en-US" sz="2400" dirty="0"/>
              <a:t> </a:t>
            </a:r>
            <a:r>
              <a:rPr lang="en-US" dirty="0" err="1"/>
              <a:t>adalah</a:t>
            </a:r>
            <a:r>
              <a:rPr lang="en-US" dirty="0"/>
              <a:t> </a:t>
            </a:r>
            <a:r>
              <a:rPr lang="en-US" dirty="0" err="1"/>
              <a:t>hak</a:t>
            </a:r>
            <a:r>
              <a:rPr lang="en-US" dirty="0"/>
              <a:t> </a:t>
            </a:r>
            <a:r>
              <a:rPr lang="en-US" dirty="0" err="1"/>
              <a:t>eksklusif</a:t>
            </a:r>
            <a:r>
              <a:rPr lang="en-US" dirty="0"/>
              <a:t> yang </a:t>
            </a:r>
            <a:r>
              <a:rPr lang="en-US" dirty="0" err="1"/>
              <a:t>berkaitan</a:t>
            </a:r>
            <a:r>
              <a:rPr lang="en-US" dirty="0"/>
              <a:t> </a:t>
            </a:r>
            <a:r>
              <a:rPr lang="en-US" dirty="0" err="1"/>
              <a:t>dengan</a:t>
            </a:r>
            <a:r>
              <a:rPr lang="en-US" dirty="0"/>
              <a:t> </a:t>
            </a:r>
            <a:r>
              <a:rPr lang="en-US" dirty="0" err="1"/>
              <a:t>hak</a:t>
            </a:r>
            <a:r>
              <a:rPr lang="en-US" dirty="0"/>
              <a:t> </a:t>
            </a:r>
            <a:r>
              <a:rPr lang="en-US" dirty="0" err="1"/>
              <a:t>cipta</a:t>
            </a:r>
            <a:r>
              <a:rPr lang="en-US" dirty="0"/>
              <a:t> </a:t>
            </a:r>
            <a:r>
              <a:rPr lang="en-US" dirty="0" err="1"/>
              <a:t>yaitu</a:t>
            </a:r>
            <a:r>
              <a:rPr lang="en-US" dirty="0"/>
              <a:t> </a:t>
            </a:r>
            <a:r>
              <a:rPr lang="en-US" dirty="0" err="1"/>
              <a:t>hak</a:t>
            </a:r>
            <a:r>
              <a:rPr lang="en-US" dirty="0"/>
              <a:t> </a:t>
            </a:r>
            <a:r>
              <a:rPr lang="en-US" dirty="0" err="1"/>
              <a:t>eksklusif</a:t>
            </a:r>
            <a:r>
              <a:rPr lang="en-US" dirty="0"/>
              <a:t> </a:t>
            </a:r>
            <a:r>
              <a:rPr lang="en-US" dirty="0" err="1"/>
              <a:t>bagi</a:t>
            </a:r>
            <a:r>
              <a:rPr lang="en-US" dirty="0"/>
              <a:t> </a:t>
            </a:r>
            <a:r>
              <a:rPr lang="en-US" dirty="0" err="1"/>
              <a:t>pelaku</a:t>
            </a:r>
            <a:r>
              <a:rPr lang="en-US" dirty="0"/>
              <a:t> </a:t>
            </a:r>
            <a:r>
              <a:rPr lang="en-US" dirty="0" err="1"/>
              <a:t>untuk</a:t>
            </a:r>
            <a:r>
              <a:rPr lang="en-US" dirty="0"/>
              <a:t> </a:t>
            </a:r>
            <a:r>
              <a:rPr lang="en-US" dirty="0" err="1"/>
              <a:t>memperbanyak</a:t>
            </a:r>
            <a:r>
              <a:rPr lang="en-US" dirty="0"/>
              <a:t> </a:t>
            </a:r>
            <a:r>
              <a:rPr lang="en-US" dirty="0" err="1"/>
              <a:t>atau</a:t>
            </a:r>
            <a:r>
              <a:rPr lang="en-US" dirty="0"/>
              <a:t> </a:t>
            </a:r>
            <a:r>
              <a:rPr lang="en-US" dirty="0" err="1"/>
              <a:t>menyiarkan</a:t>
            </a:r>
            <a:r>
              <a:rPr lang="en-US" dirty="0"/>
              <a:t> </a:t>
            </a:r>
            <a:r>
              <a:rPr lang="en-US" dirty="0" err="1"/>
              <a:t>pertunjukkannya</a:t>
            </a:r>
            <a:r>
              <a:rPr lang="en-US" dirty="0"/>
              <a:t>; </a:t>
            </a:r>
            <a:r>
              <a:rPr lang="en-US" dirty="0" err="1"/>
              <a:t>bagi</a:t>
            </a:r>
            <a:r>
              <a:rPr lang="en-US" dirty="0"/>
              <a:t> </a:t>
            </a:r>
            <a:r>
              <a:rPr lang="en-US" dirty="0" err="1"/>
              <a:t>produser</a:t>
            </a:r>
            <a:r>
              <a:rPr lang="en-US" dirty="0"/>
              <a:t> </a:t>
            </a:r>
            <a:r>
              <a:rPr lang="en-US" dirty="0" err="1"/>
              <a:t>rekaman</a:t>
            </a:r>
            <a:r>
              <a:rPr lang="en-US" dirty="0"/>
              <a:t> </a:t>
            </a:r>
            <a:r>
              <a:rPr lang="en-US" dirty="0" err="1"/>
              <a:t>suara</a:t>
            </a:r>
            <a:r>
              <a:rPr lang="en-US" dirty="0"/>
              <a:t> </a:t>
            </a:r>
            <a:r>
              <a:rPr lang="en-US" dirty="0" err="1"/>
              <a:t>untuk</a:t>
            </a:r>
            <a:r>
              <a:rPr lang="en-US" dirty="0"/>
              <a:t> </a:t>
            </a:r>
            <a:r>
              <a:rPr lang="en-US" dirty="0" err="1"/>
              <a:t>memperbanyak</a:t>
            </a:r>
            <a:r>
              <a:rPr lang="en-US" dirty="0"/>
              <a:t> </a:t>
            </a:r>
            <a:r>
              <a:rPr lang="en-US" dirty="0" err="1"/>
              <a:t>atau</a:t>
            </a:r>
            <a:r>
              <a:rPr lang="en-US" dirty="0"/>
              <a:t> </a:t>
            </a:r>
            <a:r>
              <a:rPr lang="en-US" dirty="0" err="1"/>
              <a:t>menyewakan</a:t>
            </a:r>
            <a:r>
              <a:rPr lang="en-US" dirty="0"/>
              <a:t> </a:t>
            </a:r>
            <a:r>
              <a:rPr lang="en-US" dirty="0" err="1"/>
              <a:t>karya</a:t>
            </a:r>
            <a:r>
              <a:rPr lang="en-US" dirty="0"/>
              <a:t> </a:t>
            </a:r>
            <a:r>
              <a:rPr lang="en-US" dirty="0" err="1"/>
              <a:t>rekaman</a:t>
            </a:r>
            <a:r>
              <a:rPr lang="en-US" dirty="0"/>
              <a:t> </a:t>
            </a:r>
            <a:r>
              <a:rPr lang="en-US" dirty="0" err="1"/>
              <a:t>suara</a:t>
            </a:r>
            <a:r>
              <a:rPr lang="en-US" dirty="0"/>
              <a:t> </a:t>
            </a:r>
            <a:r>
              <a:rPr lang="en-US" dirty="0" err="1"/>
              <a:t>atau</a:t>
            </a:r>
            <a:r>
              <a:rPr lang="en-US" dirty="0"/>
              <a:t> </a:t>
            </a:r>
            <a:r>
              <a:rPr lang="en-US" dirty="0" err="1"/>
              <a:t>rekaman</a:t>
            </a:r>
            <a:r>
              <a:rPr lang="en-US" dirty="0"/>
              <a:t> </a:t>
            </a:r>
            <a:r>
              <a:rPr lang="en-US" dirty="0" err="1"/>
              <a:t>bunyinya</a:t>
            </a:r>
            <a:r>
              <a:rPr lang="en-US" dirty="0"/>
              <a:t>; </a:t>
            </a:r>
            <a:r>
              <a:rPr lang="en-US" dirty="0" err="1"/>
              <a:t>dan</a:t>
            </a:r>
            <a:r>
              <a:rPr lang="en-US" dirty="0"/>
              <a:t> </a:t>
            </a:r>
            <a:r>
              <a:rPr lang="en-US" dirty="0" err="1"/>
              <a:t>bagi</a:t>
            </a:r>
            <a:r>
              <a:rPr lang="en-US" dirty="0"/>
              <a:t> </a:t>
            </a:r>
            <a:r>
              <a:rPr lang="en-US" dirty="0" err="1"/>
              <a:t>lembaga</a:t>
            </a:r>
            <a:r>
              <a:rPr lang="en-US" dirty="0"/>
              <a:t> </a:t>
            </a:r>
            <a:r>
              <a:rPr lang="en-US" dirty="0" err="1"/>
              <a:t>penyiaran</a:t>
            </a:r>
            <a:r>
              <a:rPr lang="en-US" dirty="0"/>
              <a:t> </a:t>
            </a:r>
            <a:r>
              <a:rPr lang="en-US" dirty="0" err="1"/>
              <a:t>untuk</a:t>
            </a:r>
            <a:r>
              <a:rPr lang="en-US" dirty="0"/>
              <a:t> </a:t>
            </a:r>
            <a:r>
              <a:rPr lang="en-US" dirty="0" err="1"/>
              <a:t>membuat</a:t>
            </a:r>
            <a:r>
              <a:rPr lang="en-US" dirty="0"/>
              <a:t>, </a:t>
            </a:r>
            <a:r>
              <a:rPr lang="en-US" dirty="0" err="1"/>
              <a:t>memperbanyak</a:t>
            </a:r>
            <a:r>
              <a:rPr lang="en-US" dirty="0"/>
              <a:t> </a:t>
            </a:r>
            <a:r>
              <a:rPr lang="en-US" dirty="0" err="1"/>
              <a:t>atau</a:t>
            </a:r>
            <a:r>
              <a:rPr lang="en-US" dirty="0"/>
              <a:t> </a:t>
            </a:r>
            <a:r>
              <a:rPr lang="en-US" dirty="0" err="1"/>
              <a:t>menyiarkan</a:t>
            </a:r>
            <a:r>
              <a:rPr lang="en-US" dirty="0"/>
              <a:t> </a:t>
            </a:r>
            <a:r>
              <a:rPr lang="en-US" dirty="0" err="1"/>
              <a:t>karya</a:t>
            </a:r>
            <a:r>
              <a:rPr lang="en-US" dirty="0"/>
              <a:t> </a:t>
            </a:r>
            <a:r>
              <a:rPr lang="en-US" dirty="0" err="1"/>
              <a:t>siarannya</a:t>
            </a:r>
            <a:r>
              <a:rPr lang="en-US" dirty="0"/>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Definisi</a:t>
            </a:r>
            <a:r>
              <a:rPr lang="en-US" dirty="0" smtClean="0"/>
              <a:t> </a:t>
            </a:r>
            <a:r>
              <a:rPr lang="en-US" dirty="0" err="1" smtClean="0"/>
              <a:t>dalam</a:t>
            </a:r>
            <a:r>
              <a:rPr lang="en-US" dirty="0" smtClean="0"/>
              <a:t> </a:t>
            </a:r>
            <a:r>
              <a:rPr lang="en-US" dirty="0" err="1" smtClean="0"/>
              <a:t>Hak</a:t>
            </a:r>
            <a:r>
              <a:rPr lang="en-US" dirty="0" smtClean="0"/>
              <a:t> </a:t>
            </a:r>
            <a:r>
              <a:rPr lang="en-US" dirty="0" err="1" smtClean="0"/>
              <a:t>Cipta</a:t>
            </a:r>
            <a:endParaRPr lang="en-US" dirty="0"/>
          </a:p>
        </p:txBody>
      </p:sp>
      <p:sp>
        <p:nvSpPr>
          <p:cNvPr id="4" name="Teardrop 3"/>
          <p:cNvSpPr/>
          <p:nvPr/>
        </p:nvSpPr>
        <p:spPr>
          <a:xfrm>
            <a:off x="0" y="4876800"/>
            <a:ext cx="1981200" cy="1447800"/>
          </a:xfrm>
          <a:prstGeom prst="teardrop">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dirty="0" err="1"/>
              <a:t>Pencipta</a:t>
            </a:r>
            <a:endParaRPr lang="en-US" sz="2800" dirty="0"/>
          </a:p>
        </p:txBody>
      </p:sp>
      <p:sp>
        <p:nvSpPr>
          <p:cNvPr id="5" name="Teardrop 4"/>
          <p:cNvSpPr/>
          <p:nvPr/>
        </p:nvSpPr>
        <p:spPr>
          <a:xfrm>
            <a:off x="3429000" y="5334000"/>
            <a:ext cx="2514600" cy="990600"/>
          </a:xfrm>
          <a:prstGeom prst="teardrop">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800" dirty="0" err="1"/>
              <a:t>Pemegang</a:t>
            </a:r>
            <a:r>
              <a:rPr lang="en-US" sz="2800" dirty="0"/>
              <a:t> </a:t>
            </a:r>
            <a:r>
              <a:rPr lang="en-US" sz="2800" dirty="0" err="1"/>
              <a:t>Hak</a:t>
            </a:r>
            <a:r>
              <a:rPr lang="en-US" sz="2800" dirty="0"/>
              <a:t> </a:t>
            </a:r>
            <a:r>
              <a:rPr lang="en-US" sz="2800" dirty="0" err="1"/>
              <a:t>Cipta</a:t>
            </a:r>
            <a:endParaRPr lang="en-US" sz="2800" dirty="0"/>
          </a:p>
        </p:txBody>
      </p:sp>
      <p:sp>
        <p:nvSpPr>
          <p:cNvPr id="6" name="Cloud Callout 5"/>
          <p:cNvSpPr/>
          <p:nvPr/>
        </p:nvSpPr>
        <p:spPr>
          <a:xfrm>
            <a:off x="0" y="1524000"/>
            <a:ext cx="6477000" cy="2895600"/>
          </a:xfrm>
          <a:prstGeom prst="cloudCallou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Seorang</a:t>
            </a:r>
            <a:r>
              <a:rPr lang="en-US" dirty="0"/>
              <a:t> </a:t>
            </a:r>
            <a:r>
              <a:rPr lang="en-US" dirty="0" err="1"/>
              <a:t>atau</a:t>
            </a:r>
            <a:r>
              <a:rPr lang="en-US" dirty="0"/>
              <a:t> </a:t>
            </a:r>
            <a:r>
              <a:rPr lang="en-US" dirty="0" err="1"/>
              <a:t>beberapa</a:t>
            </a:r>
            <a:r>
              <a:rPr lang="en-US" dirty="0"/>
              <a:t> </a:t>
            </a:r>
            <a:r>
              <a:rPr lang="en-US" dirty="0" err="1"/>
              <a:t>orang</a:t>
            </a:r>
            <a:r>
              <a:rPr lang="en-US" dirty="0"/>
              <a:t> </a:t>
            </a:r>
            <a:r>
              <a:rPr lang="en-US" dirty="0" err="1"/>
              <a:t>secara</a:t>
            </a:r>
            <a:r>
              <a:rPr lang="en-US" dirty="0"/>
              <a:t> </a:t>
            </a:r>
            <a:r>
              <a:rPr lang="en-US" dirty="0" err="1"/>
              <a:t>bersama-sama</a:t>
            </a:r>
            <a:r>
              <a:rPr lang="en-US" dirty="0"/>
              <a:t> yang </a:t>
            </a:r>
            <a:r>
              <a:rPr lang="en-US" dirty="0" err="1"/>
              <a:t>atas</a:t>
            </a:r>
            <a:r>
              <a:rPr lang="en-US" dirty="0"/>
              <a:t> </a:t>
            </a:r>
            <a:r>
              <a:rPr lang="en-US" dirty="0" err="1"/>
              <a:t>inspirasinya</a:t>
            </a:r>
            <a:r>
              <a:rPr lang="en-US" dirty="0"/>
              <a:t> </a:t>
            </a:r>
            <a:r>
              <a:rPr lang="en-US" dirty="0" err="1"/>
              <a:t>lahir</a:t>
            </a:r>
            <a:r>
              <a:rPr lang="en-US" dirty="0"/>
              <a:t> </a:t>
            </a:r>
            <a:r>
              <a:rPr lang="en-US" dirty="0" err="1"/>
              <a:t>suatu</a:t>
            </a:r>
            <a:r>
              <a:rPr lang="en-US" dirty="0"/>
              <a:t> </a:t>
            </a:r>
            <a:r>
              <a:rPr lang="en-US" dirty="0" err="1"/>
              <a:t>ciptaan</a:t>
            </a:r>
            <a:r>
              <a:rPr lang="en-US" dirty="0"/>
              <a:t> </a:t>
            </a:r>
            <a:r>
              <a:rPr lang="en-US" dirty="0" err="1"/>
              <a:t>berdasarkan</a:t>
            </a:r>
            <a:r>
              <a:rPr lang="en-US" dirty="0"/>
              <a:t> </a:t>
            </a:r>
            <a:r>
              <a:rPr lang="en-US" dirty="0" err="1"/>
              <a:t>kemampuan</a:t>
            </a:r>
            <a:r>
              <a:rPr lang="en-US" dirty="0"/>
              <a:t> </a:t>
            </a:r>
            <a:r>
              <a:rPr lang="en-US" dirty="0" err="1"/>
              <a:t>pikiran</a:t>
            </a:r>
            <a:r>
              <a:rPr lang="en-US" dirty="0"/>
              <a:t>, </a:t>
            </a:r>
            <a:r>
              <a:rPr lang="en-US" dirty="0" err="1"/>
              <a:t>imajinasi</a:t>
            </a:r>
            <a:r>
              <a:rPr lang="en-US" dirty="0"/>
              <a:t>, </a:t>
            </a:r>
            <a:r>
              <a:rPr lang="en-US" dirty="0" err="1"/>
              <a:t>kecekatan</a:t>
            </a:r>
            <a:r>
              <a:rPr lang="en-US" dirty="0"/>
              <a:t>, </a:t>
            </a:r>
            <a:r>
              <a:rPr lang="en-US" dirty="0" err="1"/>
              <a:t>keterampilan</a:t>
            </a:r>
            <a:r>
              <a:rPr lang="en-US" dirty="0"/>
              <a:t> </a:t>
            </a:r>
            <a:r>
              <a:rPr lang="en-US" dirty="0" err="1"/>
              <a:t>atau</a:t>
            </a:r>
            <a:r>
              <a:rPr lang="en-US" dirty="0"/>
              <a:t> </a:t>
            </a:r>
            <a:r>
              <a:rPr lang="en-US" dirty="0" err="1"/>
              <a:t>keahlian</a:t>
            </a:r>
            <a:r>
              <a:rPr lang="en-US" dirty="0"/>
              <a:t> yang </a:t>
            </a:r>
            <a:r>
              <a:rPr lang="en-US" dirty="0" err="1"/>
              <a:t>dituangkan</a:t>
            </a:r>
            <a:r>
              <a:rPr lang="en-US" dirty="0"/>
              <a:t> </a:t>
            </a:r>
            <a:r>
              <a:rPr lang="en-US" dirty="0" err="1"/>
              <a:t>dalam</a:t>
            </a:r>
            <a:r>
              <a:rPr lang="en-US" dirty="0"/>
              <a:t> </a:t>
            </a:r>
            <a:r>
              <a:rPr lang="en-US" dirty="0" err="1"/>
              <a:t>bentuk</a:t>
            </a:r>
            <a:r>
              <a:rPr lang="en-US" dirty="0"/>
              <a:t> yang </a:t>
            </a:r>
            <a:r>
              <a:rPr lang="en-US" dirty="0" err="1"/>
              <a:t>khas</a:t>
            </a:r>
            <a:r>
              <a:rPr lang="en-US" dirty="0"/>
              <a:t> </a:t>
            </a:r>
            <a:r>
              <a:rPr lang="en-US" dirty="0" err="1"/>
              <a:t>dan</a:t>
            </a:r>
            <a:r>
              <a:rPr lang="en-US" dirty="0"/>
              <a:t> </a:t>
            </a:r>
            <a:r>
              <a:rPr lang="en-US" dirty="0" err="1"/>
              <a:t>bersifat</a:t>
            </a:r>
            <a:r>
              <a:rPr lang="en-US" dirty="0"/>
              <a:t> </a:t>
            </a:r>
            <a:r>
              <a:rPr lang="en-US" dirty="0" err="1"/>
              <a:t>pribadi</a:t>
            </a:r>
            <a:r>
              <a:rPr lang="en-US" dirty="0"/>
              <a:t>.</a:t>
            </a:r>
          </a:p>
        </p:txBody>
      </p:sp>
      <p:sp>
        <p:nvSpPr>
          <p:cNvPr id="7" name="Flowchart: Data 6"/>
          <p:cNvSpPr/>
          <p:nvPr/>
        </p:nvSpPr>
        <p:spPr>
          <a:xfrm>
            <a:off x="6324600" y="2057400"/>
            <a:ext cx="2819400" cy="4419600"/>
          </a:xfrm>
          <a:prstGeom prst="flowChartInputOutpu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Pencipta</a:t>
            </a:r>
            <a:r>
              <a:rPr lang="en-US" dirty="0"/>
              <a:t> </a:t>
            </a:r>
            <a:r>
              <a:rPr lang="en-US" dirty="0" err="1"/>
              <a:t>sebagai</a:t>
            </a:r>
            <a:r>
              <a:rPr lang="en-US" dirty="0"/>
              <a:t> </a:t>
            </a:r>
            <a:r>
              <a:rPr lang="en-US" dirty="0" err="1"/>
              <a:t>pemilik</a:t>
            </a:r>
            <a:r>
              <a:rPr lang="en-US" dirty="0"/>
              <a:t> </a:t>
            </a:r>
            <a:r>
              <a:rPr lang="en-US" dirty="0" err="1"/>
              <a:t>hak</a:t>
            </a:r>
            <a:r>
              <a:rPr lang="en-US" dirty="0"/>
              <a:t> </a:t>
            </a:r>
            <a:r>
              <a:rPr lang="en-US" dirty="0" err="1"/>
              <a:t>cipta</a:t>
            </a:r>
            <a:r>
              <a:rPr lang="en-US" dirty="0"/>
              <a:t> </a:t>
            </a:r>
            <a:r>
              <a:rPr lang="en-US" dirty="0" err="1"/>
              <a:t>atau</a:t>
            </a:r>
            <a:r>
              <a:rPr lang="en-US" dirty="0"/>
              <a:t> </a:t>
            </a:r>
            <a:r>
              <a:rPr lang="en-US" dirty="0" err="1"/>
              <a:t>pihak</a:t>
            </a:r>
            <a:r>
              <a:rPr lang="en-US" dirty="0"/>
              <a:t> yang </a:t>
            </a:r>
            <a:r>
              <a:rPr lang="en-US" dirty="0" err="1"/>
              <a:t>menerima</a:t>
            </a:r>
            <a:r>
              <a:rPr lang="en-US" dirty="0"/>
              <a:t> </a:t>
            </a:r>
            <a:r>
              <a:rPr lang="en-US" dirty="0" err="1"/>
              <a:t>hak</a:t>
            </a:r>
            <a:r>
              <a:rPr lang="en-US" dirty="0"/>
              <a:t> </a:t>
            </a:r>
            <a:r>
              <a:rPr lang="en-US" dirty="0" err="1"/>
              <a:t>tersebut</a:t>
            </a:r>
            <a:r>
              <a:rPr lang="en-US" dirty="0"/>
              <a:t> </a:t>
            </a:r>
            <a:r>
              <a:rPr lang="en-US" dirty="0" err="1"/>
              <a:t>dari</a:t>
            </a:r>
            <a:r>
              <a:rPr lang="en-US" dirty="0"/>
              <a:t> </a:t>
            </a:r>
            <a:r>
              <a:rPr lang="en-US" dirty="0" err="1"/>
              <a:t>pencipta</a:t>
            </a:r>
            <a:r>
              <a:rPr lang="en-US" dirty="0"/>
              <a:t> </a:t>
            </a:r>
            <a:r>
              <a:rPr lang="en-US" dirty="0" err="1"/>
              <a:t>atau</a:t>
            </a:r>
            <a:r>
              <a:rPr lang="en-US" dirty="0"/>
              <a:t> </a:t>
            </a:r>
            <a:r>
              <a:rPr lang="en-US" dirty="0" err="1"/>
              <a:t>pihak</a:t>
            </a:r>
            <a:r>
              <a:rPr lang="en-US" dirty="0"/>
              <a:t> lain yang </a:t>
            </a:r>
            <a:r>
              <a:rPr lang="en-US" dirty="0" err="1"/>
              <a:t>menerima</a:t>
            </a:r>
            <a:r>
              <a:rPr lang="en-US" dirty="0"/>
              <a:t> </a:t>
            </a:r>
            <a:r>
              <a:rPr lang="en-US" dirty="0" err="1"/>
              <a:t>lebih</a:t>
            </a:r>
            <a:r>
              <a:rPr lang="en-US" dirty="0"/>
              <a:t> </a:t>
            </a:r>
            <a:r>
              <a:rPr lang="en-US" dirty="0" err="1"/>
              <a:t>lanjut</a:t>
            </a:r>
            <a:r>
              <a:rPr lang="en-US" dirty="0"/>
              <a:t> </a:t>
            </a:r>
            <a:r>
              <a:rPr lang="en-US" dirty="0" err="1"/>
              <a:t>hak</a:t>
            </a:r>
            <a:r>
              <a:rPr lang="en-US" dirty="0"/>
              <a:t> </a:t>
            </a:r>
            <a:r>
              <a:rPr lang="en-US" dirty="0" err="1"/>
              <a:t>dari</a:t>
            </a:r>
            <a:r>
              <a:rPr lang="en-US" dirty="0"/>
              <a:t> </a:t>
            </a:r>
            <a:r>
              <a:rPr lang="en-US" dirty="0" err="1"/>
              <a:t>pihak</a:t>
            </a:r>
            <a:r>
              <a:rPr lang="en-US" dirty="0"/>
              <a:t> </a:t>
            </a:r>
            <a:r>
              <a:rPr lang="en-US" dirty="0" err="1"/>
              <a:t>tersebut</a:t>
            </a:r>
            <a:r>
              <a:rPr lang="en-US" dirty="0"/>
              <a:t> </a:t>
            </a:r>
            <a:r>
              <a:rPr lang="en-US" dirty="0" err="1"/>
              <a:t>di</a:t>
            </a:r>
            <a:r>
              <a:rPr lang="en-US" dirty="0"/>
              <a:t> </a:t>
            </a:r>
            <a:r>
              <a:rPr lang="en-US" dirty="0" err="1"/>
              <a:t>atas</a:t>
            </a:r>
            <a:r>
              <a:rPr lang="en-US" dirty="0"/>
              <a:t>.</a:t>
            </a:r>
          </a:p>
        </p:txBody>
      </p:sp>
      <p:sp>
        <p:nvSpPr>
          <p:cNvPr id="8" name="Bent Arrow 7"/>
          <p:cNvSpPr/>
          <p:nvPr/>
        </p:nvSpPr>
        <p:spPr>
          <a:xfrm>
            <a:off x="5105400" y="4114800"/>
            <a:ext cx="1295400" cy="1219200"/>
          </a:xfrm>
          <a:prstGeom prst="bentArrow">
            <a:avLst/>
          </a:prstGeom>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Multimedia\Wallpapers\southparkjonasbros.jpg"/>
          <p:cNvPicPr>
            <a:picLocks noChangeAspect="1" noChangeArrowheads="1"/>
          </p:cNvPicPr>
          <p:nvPr/>
        </p:nvPicPr>
        <p:blipFill>
          <a:blip r:embed="rId2" cstate="print"/>
          <a:srcRect/>
          <a:stretch>
            <a:fillRect/>
          </a:stretch>
        </p:blipFill>
        <p:spPr bwMode="auto">
          <a:xfrm rot="-758577">
            <a:off x="184150" y="498475"/>
            <a:ext cx="3433763" cy="2605088"/>
          </a:xfrm>
          <a:prstGeom prst="rect">
            <a:avLst/>
          </a:prstGeom>
          <a:noFill/>
          <a:ln w="9525">
            <a:noFill/>
            <a:miter lim="800000"/>
            <a:headEnd/>
            <a:tailEnd/>
          </a:ln>
        </p:spPr>
      </p:pic>
      <p:sp>
        <p:nvSpPr>
          <p:cNvPr id="6" name="Rounded Rectangle 5"/>
          <p:cNvSpPr/>
          <p:nvPr/>
        </p:nvSpPr>
        <p:spPr>
          <a:xfrm>
            <a:off x="3581400" y="0"/>
            <a:ext cx="5562600" cy="22860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b="1" u="sng" dirty="0" err="1"/>
              <a:t>Pelaku</a:t>
            </a:r>
            <a:r>
              <a:rPr lang="en-US" b="1" u="sng" dirty="0"/>
              <a:t> </a:t>
            </a:r>
            <a:r>
              <a:rPr lang="en-US" dirty="0" err="1"/>
              <a:t>adalah</a:t>
            </a:r>
            <a:r>
              <a:rPr lang="en-US" dirty="0"/>
              <a:t> </a:t>
            </a:r>
            <a:r>
              <a:rPr lang="en-US" dirty="0" err="1"/>
              <a:t>aktor</a:t>
            </a:r>
            <a:r>
              <a:rPr lang="en-US" dirty="0"/>
              <a:t>, </a:t>
            </a:r>
            <a:r>
              <a:rPr lang="en-US" dirty="0" err="1"/>
              <a:t>penyanyi</a:t>
            </a:r>
            <a:r>
              <a:rPr lang="en-US" dirty="0"/>
              <a:t>, </a:t>
            </a:r>
            <a:r>
              <a:rPr lang="en-US" dirty="0" err="1"/>
              <a:t>pemusik</a:t>
            </a:r>
            <a:r>
              <a:rPr lang="en-US" dirty="0"/>
              <a:t>, </a:t>
            </a:r>
            <a:r>
              <a:rPr lang="en-US" dirty="0" err="1"/>
              <a:t>penari</a:t>
            </a:r>
            <a:r>
              <a:rPr lang="en-US" dirty="0"/>
              <a:t> </a:t>
            </a:r>
            <a:r>
              <a:rPr lang="en-US" dirty="0" err="1"/>
              <a:t>atau</a:t>
            </a:r>
            <a:r>
              <a:rPr lang="en-US" dirty="0"/>
              <a:t> </a:t>
            </a:r>
            <a:r>
              <a:rPr lang="en-US" dirty="0" err="1"/>
              <a:t>mereka</a:t>
            </a:r>
            <a:r>
              <a:rPr lang="en-US" dirty="0"/>
              <a:t> yang </a:t>
            </a:r>
            <a:r>
              <a:rPr lang="en-US" dirty="0" err="1"/>
              <a:t>menampilkan</a:t>
            </a:r>
            <a:r>
              <a:rPr lang="en-US" dirty="0"/>
              <a:t>, </a:t>
            </a:r>
            <a:r>
              <a:rPr lang="en-US" dirty="0" err="1"/>
              <a:t>memperagakan</a:t>
            </a:r>
            <a:r>
              <a:rPr lang="en-US" dirty="0"/>
              <a:t>, </a:t>
            </a:r>
            <a:r>
              <a:rPr lang="en-US" dirty="0" err="1"/>
              <a:t>mempertunjukkan</a:t>
            </a:r>
            <a:r>
              <a:rPr lang="en-US" dirty="0"/>
              <a:t>, </a:t>
            </a:r>
            <a:r>
              <a:rPr lang="en-US" dirty="0" err="1"/>
              <a:t>menyanyikan</a:t>
            </a:r>
            <a:r>
              <a:rPr lang="en-US" dirty="0"/>
              <a:t>, </a:t>
            </a:r>
            <a:r>
              <a:rPr lang="en-US" dirty="0" err="1"/>
              <a:t>menyampaikan</a:t>
            </a:r>
            <a:r>
              <a:rPr lang="en-US" dirty="0"/>
              <a:t>, </a:t>
            </a:r>
            <a:r>
              <a:rPr lang="en-US" dirty="0" err="1"/>
              <a:t>mendeklamasikan</a:t>
            </a:r>
            <a:r>
              <a:rPr lang="en-US" dirty="0"/>
              <a:t> </a:t>
            </a:r>
            <a:r>
              <a:rPr lang="en-US" dirty="0" err="1"/>
              <a:t>atau</a:t>
            </a:r>
            <a:r>
              <a:rPr lang="en-US" dirty="0"/>
              <a:t> </a:t>
            </a:r>
            <a:r>
              <a:rPr lang="en-US" dirty="0" err="1"/>
              <a:t>memainkan</a:t>
            </a:r>
            <a:r>
              <a:rPr lang="en-US" dirty="0"/>
              <a:t> </a:t>
            </a:r>
            <a:r>
              <a:rPr lang="en-US" dirty="0" err="1"/>
              <a:t>suatu</a:t>
            </a:r>
            <a:r>
              <a:rPr lang="en-US" dirty="0"/>
              <a:t> </a:t>
            </a:r>
            <a:r>
              <a:rPr lang="en-US" dirty="0" err="1"/>
              <a:t>karya</a:t>
            </a:r>
            <a:r>
              <a:rPr lang="en-US" dirty="0"/>
              <a:t> </a:t>
            </a:r>
            <a:r>
              <a:rPr lang="en-US" dirty="0" err="1"/>
              <a:t>musik</a:t>
            </a:r>
            <a:r>
              <a:rPr lang="en-US" dirty="0"/>
              <a:t>, drama, </a:t>
            </a:r>
            <a:r>
              <a:rPr lang="en-US" dirty="0" err="1"/>
              <a:t>tari</a:t>
            </a:r>
            <a:r>
              <a:rPr lang="en-US" dirty="0"/>
              <a:t>, </a:t>
            </a:r>
            <a:r>
              <a:rPr lang="en-US" dirty="0" err="1"/>
              <a:t>sastra</a:t>
            </a:r>
            <a:r>
              <a:rPr lang="en-US" dirty="0"/>
              <a:t>, </a:t>
            </a:r>
            <a:r>
              <a:rPr lang="en-US" dirty="0" err="1"/>
              <a:t>foklor</a:t>
            </a:r>
            <a:r>
              <a:rPr lang="en-US" dirty="0"/>
              <a:t> </a:t>
            </a:r>
            <a:r>
              <a:rPr lang="en-US" dirty="0" err="1"/>
              <a:t>atau</a:t>
            </a:r>
            <a:r>
              <a:rPr lang="en-US" dirty="0"/>
              <a:t> </a:t>
            </a:r>
            <a:r>
              <a:rPr lang="en-US" dirty="0" err="1"/>
              <a:t>karya</a:t>
            </a:r>
            <a:r>
              <a:rPr lang="en-US" dirty="0"/>
              <a:t> </a:t>
            </a:r>
            <a:r>
              <a:rPr lang="en-US" dirty="0" err="1"/>
              <a:t>seni</a:t>
            </a:r>
            <a:r>
              <a:rPr lang="en-US" dirty="0"/>
              <a:t> </a:t>
            </a:r>
            <a:r>
              <a:rPr lang="en-US" dirty="0" err="1"/>
              <a:t>lainnya</a:t>
            </a:r>
            <a:r>
              <a:rPr lang="en-US" dirty="0"/>
              <a:t>.</a:t>
            </a:r>
          </a:p>
        </p:txBody>
      </p:sp>
      <p:sp>
        <p:nvSpPr>
          <p:cNvPr id="9" name="Flowchart: Predefined Process 8"/>
          <p:cNvSpPr/>
          <p:nvPr/>
        </p:nvSpPr>
        <p:spPr>
          <a:xfrm>
            <a:off x="5257800" y="2514600"/>
            <a:ext cx="3886200" cy="3276600"/>
          </a:xfrm>
          <a:prstGeom prst="flowChartPredefinedProcess">
            <a:avLst/>
          </a:prstGeom>
        </p:spPr>
        <p:style>
          <a:lnRef idx="1">
            <a:schemeClr val="dk1"/>
          </a:lnRef>
          <a:fillRef idx="2">
            <a:schemeClr val="dk1"/>
          </a:fillRef>
          <a:effectRef idx="1">
            <a:schemeClr val="dk1"/>
          </a:effectRef>
          <a:fontRef idx="minor">
            <a:schemeClr val="dk1"/>
          </a:fontRef>
        </p:style>
        <p:txBody>
          <a:bodyPr anchor="ctr"/>
          <a:lstStyle/>
          <a:p>
            <a:pPr>
              <a:defRPr/>
            </a:pPr>
            <a:r>
              <a:rPr lang="en-US" b="1" u="sng" dirty="0" err="1"/>
              <a:t>Produser</a:t>
            </a:r>
            <a:r>
              <a:rPr lang="en-US" b="1" u="sng" dirty="0"/>
              <a:t> </a:t>
            </a:r>
            <a:r>
              <a:rPr lang="en-US" b="1" u="sng" dirty="0" err="1"/>
              <a:t>rekaman</a:t>
            </a:r>
            <a:r>
              <a:rPr lang="en-US" b="1" u="sng" dirty="0"/>
              <a:t> </a:t>
            </a:r>
            <a:r>
              <a:rPr lang="en-US" b="1" u="sng" dirty="0" err="1"/>
              <a:t>suara</a:t>
            </a:r>
            <a:r>
              <a:rPr lang="en-US" dirty="0"/>
              <a:t> </a:t>
            </a:r>
            <a:r>
              <a:rPr lang="en-US" dirty="0" err="1"/>
              <a:t>adalah</a:t>
            </a:r>
            <a:r>
              <a:rPr lang="en-US" dirty="0"/>
              <a:t> </a:t>
            </a:r>
            <a:r>
              <a:rPr lang="en-US" dirty="0" err="1"/>
              <a:t>orang</a:t>
            </a:r>
            <a:r>
              <a:rPr lang="en-US" dirty="0"/>
              <a:t> </a:t>
            </a:r>
            <a:r>
              <a:rPr lang="en-US" dirty="0" err="1"/>
              <a:t>atau</a:t>
            </a:r>
            <a:r>
              <a:rPr lang="en-US" dirty="0"/>
              <a:t> </a:t>
            </a:r>
            <a:r>
              <a:rPr lang="en-US" dirty="0" err="1"/>
              <a:t>badan</a:t>
            </a:r>
            <a:r>
              <a:rPr lang="en-US" dirty="0"/>
              <a:t> </a:t>
            </a:r>
            <a:r>
              <a:rPr lang="en-US" dirty="0" err="1"/>
              <a:t>hukum</a:t>
            </a:r>
            <a:r>
              <a:rPr lang="en-US" dirty="0"/>
              <a:t> yang </a:t>
            </a:r>
            <a:r>
              <a:rPr lang="en-US" dirty="0" err="1"/>
              <a:t>pertama</a:t>
            </a:r>
            <a:r>
              <a:rPr lang="en-US" dirty="0"/>
              <a:t> kali </a:t>
            </a:r>
            <a:r>
              <a:rPr lang="en-US" dirty="0" err="1"/>
              <a:t>merekam</a:t>
            </a:r>
            <a:r>
              <a:rPr lang="en-US" dirty="0"/>
              <a:t> </a:t>
            </a:r>
            <a:r>
              <a:rPr lang="en-US" dirty="0" err="1"/>
              <a:t>dan</a:t>
            </a:r>
            <a:r>
              <a:rPr lang="en-US" dirty="0"/>
              <a:t> </a:t>
            </a:r>
            <a:r>
              <a:rPr lang="en-US" dirty="0" err="1"/>
              <a:t>memiliki</a:t>
            </a:r>
            <a:r>
              <a:rPr lang="en-US" dirty="0"/>
              <a:t> </a:t>
            </a:r>
            <a:r>
              <a:rPr lang="en-US" dirty="0" err="1"/>
              <a:t>tanggung</a:t>
            </a:r>
            <a:r>
              <a:rPr lang="en-US" dirty="0"/>
              <a:t> </a:t>
            </a:r>
            <a:r>
              <a:rPr lang="en-US" dirty="0" err="1"/>
              <a:t>jawab</a:t>
            </a:r>
            <a:r>
              <a:rPr lang="en-US" dirty="0"/>
              <a:t> </a:t>
            </a:r>
            <a:r>
              <a:rPr lang="en-US" dirty="0" err="1"/>
              <a:t>untuk</a:t>
            </a:r>
            <a:r>
              <a:rPr lang="en-US" dirty="0"/>
              <a:t> </a:t>
            </a:r>
            <a:r>
              <a:rPr lang="en-US" dirty="0" err="1"/>
              <a:t>melaksanakan</a:t>
            </a:r>
            <a:r>
              <a:rPr lang="en-US" dirty="0"/>
              <a:t> </a:t>
            </a:r>
            <a:r>
              <a:rPr lang="en-US" dirty="0" err="1"/>
              <a:t>perekaman</a:t>
            </a:r>
            <a:r>
              <a:rPr lang="en-US" dirty="0"/>
              <a:t> </a:t>
            </a:r>
            <a:r>
              <a:rPr lang="en-US" dirty="0" err="1"/>
              <a:t>suara</a:t>
            </a:r>
            <a:r>
              <a:rPr lang="en-US" dirty="0"/>
              <a:t> </a:t>
            </a:r>
            <a:r>
              <a:rPr lang="en-US" dirty="0" err="1"/>
              <a:t>atau</a:t>
            </a:r>
            <a:r>
              <a:rPr lang="en-US" dirty="0"/>
              <a:t> </a:t>
            </a:r>
            <a:r>
              <a:rPr lang="en-US" dirty="0" err="1"/>
              <a:t>perekaman</a:t>
            </a:r>
            <a:r>
              <a:rPr lang="en-US" dirty="0"/>
              <a:t> </a:t>
            </a:r>
            <a:r>
              <a:rPr lang="en-US" dirty="0" err="1"/>
              <a:t>bunyi</a:t>
            </a:r>
            <a:r>
              <a:rPr lang="en-US" dirty="0"/>
              <a:t>, </a:t>
            </a:r>
            <a:r>
              <a:rPr lang="en-US" dirty="0" err="1"/>
              <a:t>baik</a:t>
            </a:r>
            <a:r>
              <a:rPr lang="en-US" dirty="0"/>
              <a:t> </a:t>
            </a:r>
            <a:r>
              <a:rPr lang="en-US" dirty="0" err="1"/>
              <a:t>perekaman</a:t>
            </a:r>
            <a:r>
              <a:rPr lang="en-US" dirty="0"/>
              <a:t> </a:t>
            </a:r>
            <a:r>
              <a:rPr lang="en-US" dirty="0" err="1"/>
              <a:t>dari</a:t>
            </a:r>
            <a:r>
              <a:rPr lang="en-US" dirty="0"/>
              <a:t> </a:t>
            </a:r>
            <a:r>
              <a:rPr lang="en-US" dirty="0" err="1"/>
              <a:t>suatu</a:t>
            </a:r>
            <a:r>
              <a:rPr lang="en-US" dirty="0"/>
              <a:t> </a:t>
            </a:r>
            <a:r>
              <a:rPr lang="en-US" dirty="0" err="1"/>
              <a:t>pertunjukan</a:t>
            </a:r>
            <a:r>
              <a:rPr lang="en-US" dirty="0"/>
              <a:t> </a:t>
            </a:r>
            <a:r>
              <a:rPr lang="en-US" dirty="0" err="1"/>
              <a:t>maupun</a:t>
            </a:r>
            <a:r>
              <a:rPr lang="en-US" dirty="0"/>
              <a:t> </a:t>
            </a:r>
            <a:r>
              <a:rPr lang="en-US" dirty="0" err="1"/>
              <a:t>perekaman</a:t>
            </a:r>
            <a:r>
              <a:rPr lang="en-US" dirty="0"/>
              <a:t> </a:t>
            </a:r>
            <a:r>
              <a:rPr lang="en-US" dirty="0" err="1"/>
              <a:t>suara</a:t>
            </a:r>
            <a:r>
              <a:rPr lang="en-US" dirty="0"/>
              <a:t> </a:t>
            </a:r>
            <a:r>
              <a:rPr lang="en-US" dirty="0" err="1"/>
              <a:t>atau</a:t>
            </a:r>
            <a:r>
              <a:rPr lang="en-US" dirty="0"/>
              <a:t> </a:t>
            </a:r>
            <a:r>
              <a:rPr lang="en-US" dirty="0" err="1"/>
              <a:t>perekaman</a:t>
            </a:r>
            <a:r>
              <a:rPr lang="en-US" dirty="0"/>
              <a:t> </a:t>
            </a:r>
            <a:r>
              <a:rPr lang="en-US" dirty="0" err="1"/>
              <a:t>bunyi</a:t>
            </a:r>
            <a:r>
              <a:rPr lang="en-US" dirty="0"/>
              <a:t> </a:t>
            </a:r>
            <a:r>
              <a:rPr lang="en-US" dirty="0" err="1"/>
              <a:t>lainnya</a:t>
            </a:r>
            <a:r>
              <a:rPr lang="en-US" dirty="0"/>
              <a:t>.</a:t>
            </a:r>
          </a:p>
        </p:txBody>
      </p:sp>
      <p:pic>
        <p:nvPicPr>
          <p:cNvPr id="43017" name="Picture 5" descr="C:\Multimedia\Wallpapers\tips-dalam-memilih-studio-rekaman.jpg"/>
          <p:cNvPicPr>
            <a:picLocks noChangeAspect="1" noChangeArrowheads="1"/>
          </p:cNvPicPr>
          <p:nvPr/>
        </p:nvPicPr>
        <p:blipFill>
          <a:blip r:embed="rId3" cstate="print"/>
          <a:srcRect/>
          <a:stretch>
            <a:fillRect/>
          </a:stretch>
        </p:blipFill>
        <p:spPr bwMode="auto">
          <a:xfrm>
            <a:off x="3962400" y="2438400"/>
            <a:ext cx="1752600" cy="3429000"/>
          </a:xfrm>
          <a:prstGeom prst="rect">
            <a:avLst/>
          </a:prstGeom>
          <a:noFill/>
          <a:ln w="9525">
            <a:noFill/>
            <a:miter lim="800000"/>
            <a:headEnd/>
            <a:tailEnd/>
          </a:ln>
        </p:spPr>
      </p:pic>
      <p:sp>
        <p:nvSpPr>
          <p:cNvPr id="11" name="Flowchart: Stored Data 10"/>
          <p:cNvSpPr/>
          <p:nvPr/>
        </p:nvSpPr>
        <p:spPr>
          <a:xfrm>
            <a:off x="685800" y="3352800"/>
            <a:ext cx="3810000" cy="3505200"/>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u="sng" dirty="0" err="1"/>
              <a:t>Lembaga</a:t>
            </a:r>
            <a:r>
              <a:rPr lang="en-US" b="1" u="sng" dirty="0"/>
              <a:t> </a:t>
            </a:r>
            <a:r>
              <a:rPr lang="en-US" b="1" u="sng" dirty="0" err="1"/>
              <a:t>penyiaran</a:t>
            </a:r>
            <a:r>
              <a:rPr lang="en-US" dirty="0"/>
              <a:t> </a:t>
            </a:r>
            <a:r>
              <a:rPr lang="en-US" dirty="0" err="1"/>
              <a:t>adalah</a:t>
            </a:r>
            <a:r>
              <a:rPr lang="en-US" dirty="0"/>
              <a:t> </a:t>
            </a:r>
            <a:r>
              <a:rPr lang="en-US" dirty="0" err="1"/>
              <a:t>organisasi</a:t>
            </a:r>
            <a:r>
              <a:rPr lang="en-US" dirty="0"/>
              <a:t> </a:t>
            </a:r>
            <a:r>
              <a:rPr lang="en-US" dirty="0" err="1"/>
              <a:t>penyelenggara</a:t>
            </a:r>
            <a:r>
              <a:rPr lang="en-US" dirty="0"/>
              <a:t> </a:t>
            </a:r>
            <a:r>
              <a:rPr lang="en-US" dirty="0" err="1"/>
              <a:t>siaran</a:t>
            </a:r>
            <a:r>
              <a:rPr lang="en-US" dirty="0"/>
              <a:t> yang </a:t>
            </a:r>
            <a:r>
              <a:rPr lang="en-US" dirty="0" err="1"/>
              <a:t>berbentuk</a:t>
            </a:r>
            <a:r>
              <a:rPr lang="en-US" dirty="0"/>
              <a:t> </a:t>
            </a:r>
            <a:r>
              <a:rPr lang="en-US" dirty="0" err="1"/>
              <a:t>badan</a:t>
            </a:r>
            <a:r>
              <a:rPr lang="en-US" dirty="0"/>
              <a:t> </a:t>
            </a:r>
            <a:r>
              <a:rPr lang="en-US" dirty="0" err="1"/>
              <a:t>hukum</a:t>
            </a:r>
            <a:r>
              <a:rPr lang="en-US" dirty="0"/>
              <a:t>, yang </a:t>
            </a:r>
            <a:r>
              <a:rPr lang="en-US" dirty="0" err="1"/>
              <a:t>melakukan</a:t>
            </a:r>
            <a:r>
              <a:rPr lang="en-US" dirty="0"/>
              <a:t> </a:t>
            </a:r>
            <a:r>
              <a:rPr lang="en-US" dirty="0" err="1"/>
              <a:t>penyiaran</a:t>
            </a:r>
            <a:r>
              <a:rPr lang="en-US" dirty="0"/>
              <a:t> </a:t>
            </a:r>
            <a:r>
              <a:rPr lang="en-US" dirty="0" err="1"/>
              <a:t>atas</a:t>
            </a:r>
            <a:r>
              <a:rPr lang="en-US" dirty="0"/>
              <a:t> </a:t>
            </a:r>
            <a:r>
              <a:rPr lang="en-US" dirty="0" err="1"/>
              <a:t>suatu</a:t>
            </a:r>
            <a:r>
              <a:rPr lang="en-US" dirty="0"/>
              <a:t> </a:t>
            </a:r>
            <a:r>
              <a:rPr lang="en-US" dirty="0" err="1"/>
              <a:t>karya</a:t>
            </a:r>
            <a:r>
              <a:rPr lang="en-US" dirty="0"/>
              <a:t> </a:t>
            </a:r>
            <a:r>
              <a:rPr lang="en-US" dirty="0" err="1"/>
              <a:t>siaran</a:t>
            </a:r>
            <a:r>
              <a:rPr lang="en-US" dirty="0"/>
              <a:t> </a:t>
            </a:r>
            <a:r>
              <a:rPr lang="en-US" dirty="0" err="1"/>
              <a:t>dengan</a:t>
            </a:r>
            <a:r>
              <a:rPr lang="en-US" dirty="0"/>
              <a:t> </a:t>
            </a:r>
            <a:r>
              <a:rPr lang="en-US" dirty="0" err="1"/>
              <a:t>menggunakan</a:t>
            </a:r>
            <a:r>
              <a:rPr lang="en-US" dirty="0"/>
              <a:t> </a:t>
            </a:r>
            <a:r>
              <a:rPr lang="en-US" dirty="0" err="1"/>
              <a:t>transmisi</a:t>
            </a:r>
            <a:r>
              <a:rPr lang="en-US" dirty="0"/>
              <a:t> </a:t>
            </a:r>
            <a:r>
              <a:rPr lang="en-US" dirty="0" err="1"/>
              <a:t>dengan</a:t>
            </a:r>
            <a:r>
              <a:rPr lang="en-US" dirty="0"/>
              <a:t> </a:t>
            </a:r>
            <a:r>
              <a:rPr lang="en-US" dirty="0" err="1"/>
              <a:t>atau</a:t>
            </a:r>
            <a:r>
              <a:rPr lang="en-US" dirty="0"/>
              <a:t> </a:t>
            </a:r>
            <a:r>
              <a:rPr lang="en-US" dirty="0" err="1"/>
              <a:t>tanpa</a:t>
            </a:r>
            <a:r>
              <a:rPr lang="en-US" dirty="0"/>
              <a:t> </a:t>
            </a:r>
            <a:r>
              <a:rPr lang="en-US" dirty="0" err="1"/>
              <a:t>kabel</a:t>
            </a:r>
            <a:r>
              <a:rPr lang="en-US" dirty="0"/>
              <a:t> </a:t>
            </a:r>
            <a:r>
              <a:rPr lang="en-US" dirty="0" err="1"/>
              <a:t>atau</a:t>
            </a:r>
            <a:r>
              <a:rPr lang="en-US" dirty="0"/>
              <a:t> </a:t>
            </a:r>
            <a:r>
              <a:rPr lang="en-US" dirty="0" err="1"/>
              <a:t>melalui</a:t>
            </a:r>
            <a:r>
              <a:rPr lang="en-US" dirty="0"/>
              <a:t> </a:t>
            </a:r>
            <a:r>
              <a:rPr lang="en-US" dirty="0" err="1"/>
              <a:t>sistem</a:t>
            </a:r>
            <a:r>
              <a:rPr lang="en-US" dirty="0"/>
              <a:t> </a:t>
            </a:r>
            <a:r>
              <a:rPr lang="en-US" dirty="0" err="1"/>
              <a:t>elektromagnetik</a:t>
            </a:r>
            <a:r>
              <a:rPr lang="en-US" dirty="0"/>
              <a:t>.</a:t>
            </a:r>
          </a:p>
        </p:txBody>
      </p:sp>
      <p:pic>
        <p:nvPicPr>
          <p:cNvPr id="43019" name="Picture 6" descr="E:\Agung FILE\Foto\gambar\broadcasting3.jpg"/>
          <p:cNvPicPr>
            <a:picLocks noChangeAspect="1" noChangeArrowheads="1"/>
          </p:cNvPicPr>
          <p:nvPr/>
        </p:nvPicPr>
        <p:blipFill>
          <a:blip r:embed="rId4" cstate="print"/>
          <a:srcRect/>
          <a:stretch>
            <a:fillRect/>
          </a:stretch>
        </p:blipFill>
        <p:spPr bwMode="auto">
          <a:xfrm>
            <a:off x="0" y="5248275"/>
            <a:ext cx="1295400" cy="1609725"/>
          </a:xfrm>
          <a:prstGeom prst="rect">
            <a:avLst/>
          </a:prstGeom>
          <a:noFill/>
          <a:ln w="9525">
            <a:noFill/>
            <a:miter lim="800000"/>
            <a:headEnd/>
            <a:tailEnd/>
          </a:ln>
        </p:spPr>
      </p:pic>
      <p:pic>
        <p:nvPicPr>
          <p:cNvPr id="43020" name="Picture 7" descr="E:\Agung FILE\Foto\gambar\broadcasting.jpg"/>
          <p:cNvPicPr>
            <a:picLocks noChangeAspect="1" noChangeArrowheads="1"/>
          </p:cNvPicPr>
          <p:nvPr/>
        </p:nvPicPr>
        <p:blipFill>
          <a:blip r:embed="rId5" cstate="print"/>
          <a:srcRect/>
          <a:stretch>
            <a:fillRect/>
          </a:stretch>
        </p:blipFill>
        <p:spPr bwMode="auto">
          <a:xfrm>
            <a:off x="0" y="3352800"/>
            <a:ext cx="12192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304800" y="304800"/>
            <a:ext cx="3124200" cy="2819400"/>
          </a:xfrm>
          <a:prstGeom prst="cloud">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en-US" sz="2800" dirty="0" err="1"/>
              <a:t>Hak</a:t>
            </a:r>
            <a:r>
              <a:rPr lang="en-US" sz="2800" dirty="0"/>
              <a:t>  </a:t>
            </a:r>
            <a:r>
              <a:rPr lang="en-US" sz="2800" dirty="0" err="1"/>
              <a:t>Pencipta</a:t>
            </a:r>
            <a:endParaRPr lang="en-US" sz="2800" dirty="0"/>
          </a:p>
          <a:p>
            <a:pPr algn="ctr">
              <a:defRPr/>
            </a:pPr>
            <a:r>
              <a:rPr lang="en-US" sz="2800" dirty="0"/>
              <a:t>Dan  </a:t>
            </a:r>
          </a:p>
          <a:p>
            <a:pPr algn="ctr">
              <a:defRPr/>
            </a:pPr>
            <a:r>
              <a:rPr lang="en-US" sz="2800" dirty="0" err="1"/>
              <a:t>Pemegang</a:t>
            </a:r>
            <a:r>
              <a:rPr lang="en-US" sz="2800" dirty="0"/>
              <a:t>  </a:t>
            </a:r>
            <a:r>
              <a:rPr lang="en-US" sz="2800" dirty="0" err="1"/>
              <a:t>Hak</a:t>
            </a:r>
            <a:r>
              <a:rPr lang="en-US" sz="2800" dirty="0"/>
              <a:t> </a:t>
            </a:r>
            <a:r>
              <a:rPr lang="en-US" sz="2800" dirty="0" err="1"/>
              <a:t>Cipta</a:t>
            </a:r>
            <a:endParaRPr lang="en-US" sz="2800" dirty="0"/>
          </a:p>
        </p:txBody>
      </p:sp>
      <p:sp>
        <p:nvSpPr>
          <p:cNvPr id="5" name="Left-Up Arrow 4"/>
          <p:cNvSpPr/>
          <p:nvPr/>
        </p:nvSpPr>
        <p:spPr>
          <a:xfrm rot="8860672">
            <a:off x="3532188" y="1290638"/>
            <a:ext cx="1546225" cy="1571625"/>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lowchart: Alternate Process 5"/>
          <p:cNvSpPr/>
          <p:nvPr/>
        </p:nvSpPr>
        <p:spPr>
          <a:xfrm>
            <a:off x="4800600" y="228600"/>
            <a:ext cx="4343400" cy="2133600"/>
          </a:xfrm>
          <a:prstGeom prst="flowChartAlternateProcess">
            <a:avLst/>
          </a:prstGeom>
        </p:spPr>
        <p:style>
          <a:lnRef idx="1">
            <a:schemeClr val="dk1"/>
          </a:lnRef>
          <a:fillRef idx="2">
            <a:schemeClr val="dk1"/>
          </a:fillRef>
          <a:effectRef idx="1">
            <a:schemeClr val="dk1"/>
          </a:effectRef>
          <a:fontRef idx="minor">
            <a:schemeClr val="dk1"/>
          </a:fontRef>
        </p:style>
        <p:txBody>
          <a:bodyPr anchor="ctr"/>
          <a:lstStyle/>
          <a:p>
            <a:pPr marL="230188" indent="-230188">
              <a:spcBef>
                <a:spcPct val="50000"/>
              </a:spcBef>
              <a:buFontTx/>
              <a:buChar char="•"/>
              <a:defRPr/>
            </a:pPr>
            <a:r>
              <a:rPr lang="en-US" b="1" u="sng" dirty="0" err="1">
                <a:solidFill>
                  <a:srgbClr val="000000"/>
                </a:solidFill>
                <a:cs typeface="Arial" pitchFamily="34" charset="0"/>
              </a:rPr>
              <a:t>Pengumuman</a:t>
            </a:r>
            <a:r>
              <a:rPr lang="en-US" b="1" dirty="0">
                <a:solidFill>
                  <a:srgbClr val="000000"/>
                </a:solidFill>
                <a:cs typeface="Arial" pitchFamily="34" charset="0"/>
              </a:rPr>
              <a:t> </a:t>
            </a:r>
            <a:r>
              <a:rPr lang="en-US" dirty="0">
                <a:solidFill>
                  <a:srgbClr val="000000"/>
                </a:solidFill>
                <a:cs typeface="Arial" pitchFamily="34" charset="0"/>
                <a:sym typeface="Wingdings" pitchFamily="2" charset="2"/>
              </a:rPr>
              <a:t></a:t>
            </a:r>
            <a:r>
              <a:rPr lang="en-US" dirty="0">
                <a:solidFill>
                  <a:srgbClr val="000000"/>
                </a:solidFill>
                <a:cs typeface="Arial" pitchFamily="34" charset="0"/>
              </a:rPr>
              <a:t> </a:t>
            </a:r>
            <a:r>
              <a:rPr lang="en-US" dirty="0" err="1">
                <a:solidFill>
                  <a:srgbClr val="000000"/>
                </a:solidFill>
                <a:cs typeface="Arial" pitchFamily="34" charset="0"/>
              </a:rPr>
              <a:t>pembacaan</a:t>
            </a:r>
            <a:r>
              <a:rPr lang="en-US" dirty="0">
                <a:solidFill>
                  <a:srgbClr val="000000"/>
                </a:solidFill>
                <a:cs typeface="Arial" pitchFamily="34" charset="0"/>
              </a:rPr>
              <a:t>, </a:t>
            </a:r>
            <a:r>
              <a:rPr lang="en-US" dirty="0" err="1">
                <a:solidFill>
                  <a:srgbClr val="000000"/>
                </a:solidFill>
                <a:cs typeface="Arial" pitchFamily="34" charset="0"/>
              </a:rPr>
              <a:t>penyiaran</a:t>
            </a:r>
            <a:r>
              <a:rPr lang="en-US" dirty="0">
                <a:solidFill>
                  <a:srgbClr val="000000"/>
                </a:solidFill>
                <a:cs typeface="Arial" pitchFamily="34" charset="0"/>
              </a:rPr>
              <a:t>, </a:t>
            </a:r>
            <a:r>
              <a:rPr lang="en-US" dirty="0" err="1">
                <a:solidFill>
                  <a:srgbClr val="000000"/>
                </a:solidFill>
                <a:cs typeface="Arial" pitchFamily="34" charset="0"/>
              </a:rPr>
              <a:t>pameran</a:t>
            </a:r>
            <a:r>
              <a:rPr lang="en-US" dirty="0">
                <a:solidFill>
                  <a:srgbClr val="000000"/>
                </a:solidFill>
                <a:cs typeface="Arial" pitchFamily="34" charset="0"/>
              </a:rPr>
              <a:t>, </a:t>
            </a:r>
            <a:r>
              <a:rPr lang="en-US" dirty="0" err="1">
                <a:solidFill>
                  <a:srgbClr val="000000"/>
                </a:solidFill>
                <a:cs typeface="Arial" pitchFamily="34" charset="0"/>
              </a:rPr>
              <a:t>penjualan</a:t>
            </a:r>
            <a:r>
              <a:rPr lang="en-US" dirty="0">
                <a:solidFill>
                  <a:srgbClr val="000000"/>
                </a:solidFill>
                <a:cs typeface="Arial" pitchFamily="34" charset="0"/>
              </a:rPr>
              <a:t>, </a:t>
            </a:r>
            <a:r>
              <a:rPr lang="en-US" dirty="0" err="1">
                <a:solidFill>
                  <a:srgbClr val="000000"/>
                </a:solidFill>
                <a:cs typeface="Arial" pitchFamily="34" charset="0"/>
              </a:rPr>
              <a:t>pengedaran</a:t>
            </a:r>
            <a:r>
              <a:rPr lang="en-US" dirty="0">
                <a:solidFill>
                  <a:srgbClr val="000000"/>
                </a:solidFill>
                <a:cs typeface="Arial" pitchFamily="34" charset="0"/>
              </a:rPr>
              <a:t> </a:t>
            </a:r>
            <a:r>
              <a:rPr lang="en-US" dirty="0" err="1">
                <a:solidFill>
                  <a:srgbClr val="000000"/>
                </a:solidFill>
                <a:cs typeface="Arial" pitchFamily="34" charset="0"/>
              </a:rPr>
              <a:t>atau</a:t>
            </a:r>
            <a:r>
              <a:rPr lang="en-US" dirty="0">
                <a:solidFill>
                  <a:srgbClr val="000000"/>
                </a:solidFill>
                <a:cs typeface="Arial" pitchFamily="34" charset="0"/>
              </a:rPr>
              <a:t> </a:t>
            </a:r>
            <a:r>
              <a:rPr lang="en-US" dirty="0" err="1">
                <a:solidFill>
                  <a:srgbClr val="000000"/>
                </a:solidFill>
                <a:cs typeface="Arial" pitchFamily="34" charset="0"/>
              </a:rPr>
              <a:t>penyebaran</a:t>
            </a:r>
            <a:r>
              <a:rPr lang="en-US" dirty="0">
                <a:solidFill>
                  <a:srgbClr val="000000"/>
                </a:solidFill>
                <a:cs typeface="Arial" pitchFamily="34" charset="0"/>
              </a:rPr>
              <a:t> </a:t>
            </a:r>
            <a:r>
              <a:rPr lang="en-US" dirty="0" err="1">
                <a:solidFill>
                  <a:srgbClr val="000000"/>
                </a:solidFill>
                <a:cs typeface="Arial" pitchFamily="34" charset="0"/>
              </a:rPr>
              <a:t>suatu</a:t>
            </a:r>
            <a:r>
              <a:rPr lang="en-US" dirty="0">
                <a:solidFill>
                  <a:srgbClr val="000000"/>
                </a:solidFill>
                <a:cs typeface="Arial" pitchFamily="34" charset="0"/>
              </a:rPr>
              <a:t> </a:t>
            </a:r>
            <a:r>
              <a:rPr lang="en-US" dirty="0" err="1">
                <a:solidFill>
                  <a:srgbClr val="000000"/>
                </a:solidFill>
                <a:cs typeface="Arial" pitchFamily="34" charset="0"/>
              </a:rPr>
              <a:t>ciptaan</a:t>
            </a:r>
            <a:r>
              <a:rPr lang="en-US" dirty="0">
                <a:solidFill>
                  <a:srgbClr val="000000"/>
                </a:solidFill>
                <a:cs typeface="Arial" pitchFamily="34" charset="0"/>
              </a:rPr>
              <a:t> </a:t>
            </a:r>
            <a:r>
              <a:rPr lang="en-US" dirty="0" err="1">
                <a:solidFill>
                  <a:srgbClr val="000000"/>
                </a:solidFill>
                <a:cs typeface="Arial" pitchFamily="34" charset="0"/>
              </a:rPr>
              <a:t>dengan</a:t>
            </a:r>
            <a:r>
              <a:rPr lang="en-US" dirty="0">
                <a:solidFill>
                  <a:srgbClr val="000000"/>
                </a:solidFill>
                <a:cs typeface="Arial" pitchFamily="34" charset="0"/>
              </a:rPr>
              <a:t> </a:t>
            </a:r>
            <a:r>
              <a:rPr lang="en-US" dirty="0" err="1">
                <a:solidFill>
                  <a:srgbClr val="000000"/>
                </a:solidFill>
                <a:cs typeface="Arial" pitchFamily="34" charset="0"/>
              </a:rPr>
              <a:t>alat</a:t>
            </a:r>
            <a:r>
              <a:rPr lang="en-US" dirty="0">
                <a:solidFill>
                  <a:srgbClr val="000000"/>
                </a:solidFill>
                <a:cs typeface="Arial" pitchFamily="34" charset="0"/>
              </a:rPr>
              <a:t> </a:t>
            </a:r>
            <a:r>
              <a:rPr lang="en-US" dirty="0" err="1">
                <a:solidFill>
                  <a:srgbClr val="000000"/>
                </a:solidFill>
                <a:cs typeface="Arial" pitchFamily="34" charset="0"/>
              </a:rPr>
              <a:t>apapun</a:t>
            </a:r>
            <a:r>
              <a:rPr lang="en-US" dirty="0">
                <a:solidFill>
                  <a:srgbClr val="000000"/>
                </a:solidFill>
                <a:cs typeface="Arial" pitchFamily="34" charset="0"/>
              </a:rPr>
              <a:t>, </a:t>
            </a:r>
            <a:r>
              <a:rPr lang="en-US" dirty="0" err="1">
                <a:solidFill>
                  <a:srgbClr val="000000"/>
                </a:solidFill>
                <a:cs typeface="Arial" pitchFamily="34" charset="0"/>
              </a:rPr>
              <a:t>termasuk</a:t>
            </a:r>
            <a:r>
              <a:rPr lang="en-US" dirty="0">
                <a:solidFill>
                  <a:srgbClr val="000000"/>
                </a:solidFill>
                <a:cs typeface="Arial" pitchFamily="34" charset="0"/>
              </a:rPr>
              <a:t> media internet, </a:t>
            </a:r>
            <a:r>
              <a:rPr lang="en-US" dirty="0" err="1">
                <a:solidFill>
                  <a:srgbClr val="000000"/>
                </a:solidFill>
                <a:cs typeface="Arial" pitchFamily="34" charset="0"/>
              </a:rPr>
              <a:t>atau</a:t>
            </a:r>
            <a:r>
              <a:rPr lang="en-US" dirty="0">
                <a:solidFill>
                  <a:srgbClr val="000000"/>
                </a:solidFill>
                <a:cs typeface="Arial" pitchFamily="34" charset="0"/>
              </a:rPr>
              <a:t> </a:t>
            </a:r>
            <a:r>
              <a:rPr lang="en-US" dirty="0" err="1">
                <a:solidFill>
                  <a:srgbClr val="000000"/>
                </a:solidFill>
                <a:cs typeface="Arial" pitchFamily="34" charset="0"/>
              </a:rPr>
              <a:t>melakukan</a:t>
            </a:r>
            <a:r>
              <a:rPr lang="en-US" dirty="0">
                <a:solidFill>
                  <a:srgbClr val="000000"/>
                </a:solidFill>
                <a:cs typeface="Arial" pitchFamily="34" charset="0"/>
              </a:rPr>
              <a:t> </a:t>
            </a:r>
            <a:r>
              <a:rPr lang="en-US" dirty="0" err="1">
                <a:solidFill>
                  <a:srgbClr val="000000"/>
                </a:solidFill>
                <a:cs typeface="Arial" pitchFamily="34" charset="0"/>
              </a:rPr>
              <a:t>dengan</a:t>
            </a:r>
            <a:r>
              <a:rPr lang="en-US" dirty="0">
                <a:solidFill>
                  <a:srgbClr val="000000"/>
                </a:solidFill>
                <a:cs typeface="Arial" pitchFamily="34" charset="0"/>
              </a:rPr>
              <a:t> </a:t>
            </a:r>
            <a:r>
              <a:rPr lang="en-US" dirty="0" err="1">
                <a:solidFill>
                  <a:srgbClr val="000000"/>
                </a:solidFill>
                <a:cs typeface="Arial" pitchFamily="34" charset="0"/>
              </a:rPr>
              <a:t>cara</a:t>
            </a:r>
            <a:r>
              <a:rPr lang="en-US" dirty="0">
                <a:solidFill>
                  <a:srgbClr val="000000"/>
                </a:solidFill>
                <a:cs typeface="Arial" pitchFamily="34" charset="0"/>
              </a:rPr>
              <a:t> </a:t>
            </a:r>
            <a:r>
              <a:rPr lang="en-US" dirty="0" err="1">
                <a:solidFill>
                  <a:srgbClr val="000000"/>
                </a:solidFill>
                <a:cs typeface="Arial" pitchFamily="34" charset="0"/>
              </a:rPr>
              <a:t>apapun</a:t>
            </a:r>
            <a:r>
              <a:rPr lang="en-US" dirty="0">
                <a:solidFill>
                  <a:srgbClr val="000000"/>
                </a:solidFill>
                <a:cs typeface="Arial" pitchFamily="34" charset="0"/>
              </a:rPr>
              <a:t> </a:t>
            </a:r>
            <a:r>
              <a:rPr lang="en-US" dirty="0" err="1">
                <a:solidFill>
                  <a:srgbClr val="000000"/>
                </a:solidFill>
                <a:cs typeface="Arial" pitchFamily="34" charset="0"/>
              </a:rPr>
              <a:t>sehingga</a:t>
            </a:r>
            <a:r>
              <a:rPr lang="en-US" dirty="0">
                <a:solidFill>
                  <a:srgbClr val="000000"/>
                </a:solidFill>
                <a:cs typeface="Arial" pitchFamily="34" charset="0"/>
              </a:rPr>
              <a:t> </a:t>
            </a:r>
            <a:r>
              <a:rPr lang="en-US" dirty="0" err="1">
                <a:solidFill>
                  <a:srgbClr val="000000"/>
                </a:solidFill>
                <a:cs typeface="Arial" pitchFamily="34" charset="0"/>
              </a:rPr>
              <a:t>suatu</a:t>
            </a:r>
            <a:r>
              <a:rPr lang="en-US" dirty="0">
                <a:solidFill>
                  <a:srgbClr val="000000"/>
                </a:solidFill>
                <a:cs typeface="Arial" pitchFamily="34" charset="0"/>
              </a:rPr>
              <a:t> </a:t>
            </a:r>
            <a:r>
              <a:rPr lang="en-US" dirty="0" err="1">
                <a:solidFill>
                  <a:srgbClr val="000000"/>
                </a:solidFill>
                <a:cs typeface="Arial" pitchFamily="34" charset="0"/>
              </a:rPr>
              <a:t>ciptaan</a:t>
            </a:r>
            <a:r>
              <a:rPr lang="en-US" dirty="0">
                <a:solidFill>
                  <a:srgbClr val="000000"/>
                </a:solidFill>
                <a:cs typeface="Arial" pitchFamily="34" charset="0"/>
              </a:rPr>
              <a:t> </a:t>
            </a:r>
            <a:r>
              <a:rPr lang="en-US" dirty="0" err="1">
                <a:solidFill>
                  <a:srgbClr val="000000"/>
                </a:solidFill>
                <a:cs typeface="Arial" pitchFamily="34" charset="0"/>
              </a:rPr>
              <a:t>dapat</a:t>
            </a:r>
            <a:r>
              <a:rPr lang="en-US" dirty="0">
                <a:solidFill>
                  <a:srgbClr val="000000"/>
                </a:solidFill>
                <a:cs typeface="Arial" pitchFamily="34" charset="0"/>
              </a:rPr>
              <a:t> </a:t>
            </a:r>
            <a:r>
              <a:rPr lang="en-US" dirty="0" err="1">
                <a:solidFill>
                  <a:srgbClr val="000000"/>
                </a:solidFill>
                <a:cs typeface="Arial" pitchFamily="34" charset="0"/>
              </a:rPr>
              <a:t>dibaca</a:t>
            </a:r>
            <a:r>
              <a:rPr lang="en-US" dirty="0">
                <a:solidFill>
                  <a:srgbClr val="000000"/>
                </a:solidFill>
                <a:cs typeface="Arial" pitchFamily="34" charset="0"/>
              </a:rPr>
              <a:t>, </a:t>
            </a:r>
            <a:r>
              <a:rPr lang="en-US" dirty="0" err="1">
                <a:solidFill>
                  <a:srgbClr val="000000"/>
                </a:solidFill>
                <a:cs typeface="Arial" pitchFamily="34" charset="0"/>
              </a:rPr>
              <a:t>didengar</a:t>
            </a:r>
            <a:r>
              <a:rPr lang="en-US" dirty="0">
                <a:solidFill>
                  <a:srgbClr val="000000"/>
                </a:solidFill>
                <a:cs typeface="Arial" pitchFamily="34" charset="0"/>
              </a:rPr>
              <a:t> </a:t>
            </a:r>
            <a:r>
              <a:rPr lang="en-US" dirty="0" err="1">
                <a:solidFill>
                  <a:srgbClr val="000000"/>
                </a:solidFill>
                <a:cs typeface="Arial" pitchFamily="34" charset="0"/>
              </a:rPr>
              <a:t>atau</a:t>
            </a:r>
            <a:r>
              <a:rPr lang="en-US" dirty="0">
                <a:solidFill>
                  <a:srgbClr val="000000"/>
                </a:solidFill>
                <a:cs typeface="Arial" pitchFamily="34" charset="0"/>
              </a:rPr>
              <a:t> </a:t>
            </a:r>
            <a:r>
              <a:rPr lang="en-US" dirty="0" err="1">
                <a:solidFill>
                  <a:srgbClr val="000000"/>
                </a:solidFill>
                <a:cs typeface="Arial" pitchFamily="34" charset="0"/>
              </a:rPr>
              <a:t>dilihat</a:t>
            </a:r>
            <a:r>
              <a:rPr lang="en-US" dirty="0">
                <a:solidFill>
                  <a:srgbClr val="000000"/>
                </a:solidFill>
                <a:cs typeface="Arial" pitchFamily="34" charset="0"/>
              </a:rPr>
              <a:t> </a:t>
            </a:r>
            <a:r>
              <a:rPr lang="en-US" dirty="0" err="1">
                <a:solidFill>
                  <a:srgbClr val="000000"/>
                </a:solidFill>
                <a:cs typeface="Arial" pitchFamily="34" charset="0"/>
              </a:rPr>
              <a:t>orang</a:t>
            </a:r>
            <a:r>
              <a:rPr lang="en-US" dirty="0">
                <a:solidFill>
                  <a:srgbClr val="000000"/>
                </a:solidFill>
                <a:cs typeface="Arial" pitchFamily="34" charset="0"/>
              </a:rPr>
              <a:t> lain.</a:t>
            </a:r>
          </a:p>
        </p:txBody>
      </p:sp>
      <p:sp>
        <p:nvSpPr>
          <p:cNvPr id="8" name="Oval 7"/>
          <p:cNvSpPr/>
          <p:nvPr/>
        </p:nvSpPr>
        <p:spPr>
          <a:xfrm>
            <a:off x="3657600" y="2514600"/>
            <a:ext cx="5486400" cy="2209800"/>
          </a:xfrm>
          <a:prstGeom prst="ellipse">
            <a:avLst/>
          </a:prstGeom>
        </p:spPr>
        <p:style>
          <a:lnRef idx="1">
            <a:schemeClr val="dk1"/>
          </a:lnRef>
          <a:fillRef idx="2">
            <a:schemeClr val="dk1"/>
          </a:fillRef>
          <a:effectRef idx="1">
            <a:schemeClr val="dk1"/>
          </a:effectRef>
          <a:fontRef idx="minor">
            <a:schemeClr val="dk1"/>
          </a:fontRef>
        </p:style>
        <p:txBody>
          <a:bodyPr anchor="ctr"/>
          <a:lstStyle/>
          <a:p>
            <a:pPr marL="230188" indent="-230188">
              <a:spcBef>
                <a:spcPct val="50000"/>
              </a:spcBef>
              <a:buFontTx/>
              <a:buChar char="•"/>
              <a:defRPr/>
            </a:pPr>
            <a:r>
              <a:rPr lang="en-US" b="1" dirty="0" err="1">
                <a:solidFill>
                  <a:srgbClr val="000000"/>
                </a:solidFill>
                <a:cs typeface="Arial" pitchFamily="34" charset="0"/>
              </a:rPr>
              <a:t>Perbanyakan</a:t>
            </a:r>
            <a:r>
              <a:rPr lang="en-US" b="1" dirty="0">
                <a:solidFill>
                  <a:srgbClr val="000000"/>
                </a:solidFill>
                <a:cs typeface="Arial" pitchFamily="34" charset="0"/>
              </a:rPr>
              <a:t> </a:t>
            </a:r>
            <a:r>
              <a:rPr lang="en-US"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penambahan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jumlah</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sesuatu</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ciptaan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baik</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secara</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keseluruhan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maupun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bagian</a:t>
            </a:r>
            <a:r>
              <a:rPr lang="en-US" sz="1600" dirty="0">
                <a:solidFill>
                  <a:srgbClr val="000000"/>
                </a:solidFill>
                <a:cs typeface="Arial" pitchFamily="34" charset="0"/>
                <a:sym typeface="Wingdings" pitchFamily="2" charset="2"/>
              </a:rPr>
              <a:t> yang </a:t>
            </a:r>
            <a:r>
              <a:rPr lang="en-US" sz="1600" dirty="0" err="1">
                <a:solidFill>
                  <a:srgbClr val="000000"/>
                </a:solidFill>
                <a:cs typeface="Arial" pitchFamily="34" charset="0"/>
                <a:sym typeface="Wingdings" pitchFamily="2" charset="2"/>
              </a:rPr>
              <a:t>sangat</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substansial</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dengan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menggunakan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bahan-bahan</a:t>
            </a:r>
            <a:r>
              <a:rPr lang="en-US" sz="1600" dirty="0">
                <a:solidFill>
                  <a:srgbClr val="000000"/>
                </a:solidFill>
                <a:cs typeface="Arial" pitchFamily="34" charset="0"/>
                <a:sym typeface="Wingdings" pitchFamily="2" charset="2"/>
              </a:rPr>
              <a:t> yang </a:t>
            </a:r>
            <a:r>
              <a:rPr lang="en-US" sz="1600" dirty="0" err="1">
                <a:solidFill>
                  <a:srgbClr val="000000"/>
                </a:solidFill>
                <a:cs typeface="Arial" pitchFamily="34" charset="0"/>
                <a:sym typeface="Wingdings" pitchFamily="2" charset="2"/>
              </a:rPr>
              <a:t>sama</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ataupun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tidak</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sama</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termasuk</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mengalihwujudkan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secara</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permanen</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atau</a:t>
            </a:r>
            <a:r>
              <a:rPr lang="en-US" sz="1600" dirty="0">
                <a:solidFill>
                  <a:srgbClr val="000000"/>
                </a:solidFill>
                <a:cs typeface="Arial" pitchFamily="34" charset="0"/>
                <a:sym typeface="Wingdings" pitchFamily="2" charset="2"/>
              </a:rPr>
              <a:t> </a:t>
            </a:r>
            <a:r>
              <a:rPr lang="en-US" sz="1600" dirty="0" err="1">
                <a:solidFill>
                  <a:srgbClr val="000000"/>
                </a:solidFill>
                <a:cs typeface="Arial" pitchFamily="34" charset="0"/>
                <a:sym typeface="Wingdings" pitchFamily="2" charset="2"/>
              </a:rPr>
              <a:t>temporer</a:t>
            </a:r>
            <a:r>
              <a:rPr lang="en-US" sz="1600" dirty="0">
                <a:solidFill>
                  <a:srgbClr val="000000"/>
                </a:solidFill>
                <a:cs typeface="Arial" pitchFamily="34" charset="0"/>
                <a:sym typeface="Wingdings" pitchFamily="2" charset="2"/>
              </a:rPr>
              <a:t>. </a:t>
            </a:r>
          </a:p>
        </p:txBody>
      </p:sp>
      <p:sp>
        <p:nvSpPr>
          <p:cNvPr id="10" name="Flowchart: Alternate Process 9"/>
          <p:cNvSpPr/>
          <p:nvPr/>
        </p:nvSpPr>
        <p:spPr>
          <a:xfrm>
            <a:off x="304800" y="5105400"/>
            <a:ext cx="8610600" cy="1524000"/>
          </a:xfrm>
          <a:prstGeom prst="flowChartAlternateProcess">
            <a:avLst/>
          </a:prstGeom>
        </p:spPr>
        <p:style>
          <a:lnRef idx="1">
            <a:schemeClr val="dk1"/>
          </a:lnRef>
          <a:fillRef idx="2">
            <a:schemeClr val="dk1"/>
          </a:fillRef>
          <a:effectRef idx="1">
            <a:schemeClr val="dk1"/>
          </a:effectRef>
          <a:fontRef idx="minor">
            <a:schemeClr val="dk1"/>
          </a:fontRef>
        </p:style>
        <p:txBody>
          <a:bodyPr anchor="ctr"/>
          <a:lstStyle/>
          <a:p>
            <a:pPr marL="230188" indent="-230188">
              <a:spcBef>
                <a:spcPct val="50000"/>
              </a:spcBef>
              <a:buFontTx/>
              <a:buChar char="•"/>
              <a:defRPr/>
            </a:pPr>
            <a:r>
              <a:rPr lang="en-US" b="1" dirty="0" err="1">
                <a:solidFill>
                  <a:srgbClr val="000000"/>
                </a:solidFill>
                <a:cs typeface="Arial" pitchFamily="34" charset="0"/>
                <a:sym typeface="Wingdings" pitchFamily="2" charset="2"/>
              </a:rPr>
              <a:t>Kegiatan-kegiatan</a:t>
            </a:r>
            <a:r>
              <a:rPr lang="en-US" b="1" dirty="0">
                <a:solidFill>
                  <a:srgbClr val="000000"/>
                </a:solidFill>
                <a:cs typeface="Arial" pitchFamily="34" charset="0"/>
                <a:sym typeface="Wingdings" pitchFamily="2" charset="2"/>
              </a:rPr>
              <a:t> yang </a:t>
            </a:r>
            <a:r>
              <a:rPr lang="en-US" b="1" dirty="0" err="1">
                <a:solidFill>
                  <a:srgbClr val="000000"/>
                </a:solidFill>
                <a:cs typeface="Arial" pitchFamily="34" charset="0"/>
                <a:sym typeface="Wingdings" pitchFamily="2" charset="2"/>
              </a:rPr>
              <a:t>dapat</a:t>
            </a:r>
            <a:r>
              <a:rPr lang="en-US" b="1" dirty="0">
                <a:solidFill>
                  <a:srgbClr val="000000"/>
                </a:solidFill>
                <a:cs typeface="Arial" pitchFamily="34" charset="0"/>
                <a:sym typeface="Wingdings" pitchFamily="2" charset="2"/>
              </a:rPr>
              <a:t> </a:t>
            </a:r>
            <a:r>
              <a:rPr lang="en-US" b="1" dirty="0" err="1">
                <a:solidFill>
                  <a:srgbClr val="000000"/>
                </a:solidFill>
                <a:cs typeface="Arial" pitchFamily="34" charset="0"/>
                <a:sym typeface="Wingdings" pitchFamily="2" charset="2"/>
              </a:rPr>
              <a:t>digolongkan</a:t>
            </a:r>
            <a:r>
              <a:rPr lang="en-US" b="1" dirty="0">
                <a:solidFill>
                  <a:srgbClr val="000000"/>
                </a:solidFill>
                <a:cs typeface="Arial" pitchFamily="34" charset="0"/>
                <a:sym typeface="Wingdings" pitchFamily="2" charset="2"/>
              </a:rPr>
              <a:t> </a:t>
            </a:r>
            <a:r>
              <a:rPr lang="en-US" b="1" dirty="0" err="1">
                <a:solidFill>
                  <a:srgbClr val="000000"/>
                </a:solidFill>
                <a:cs typeface="Arial" pitchFamily="34" charset="0"/>
                <a:sym typeface="Wingdings" pitchFamily="2" charset="2"/>
              </a:rPr>
              <a:t>mengumumkan</a:t>
            </a:r>
            <a:r>
              <a:rPr lang="en-US" b="1" dirty="0">
                <a:solidFill>
                  <a:srgbClr val="000000"/>
                </a:solidFill>
                <a:cs typeface="Arial" pitchFamily="34" charset="0"/>
                <a:sym typeface="Wingdings" pitchFamily="2" charset="2"/>
              </a:rPr>
              <a:t> </a:t>
            </a:r>
            <a:r>
              <a:rPr lang="en-US" b="1" dirty="0" err="1">
                <a:solidFill>
                  <a:srgbClr val="000000"/>
                </a:solidFill>
                <a:cs typeface="Arial" pitchFamily="34" charset="0"/>
                <a:sym typeface="Wingdings" pitchFamily="2" charset="2"/>
              </a:rPr>
              <a:t>atau</a:t>
            </a:r>
            <a:r>
              <a:rPr lang="en-US" b="1" dirty="0">
                <a:solidFill>
                  <a:srgbClr val="000000"/>
                </a:solidFill>
                <a:cs typeface="Arial" pitchFamily="34" charset="0"/>
                <a:sym typeface="Wingdings" pitchFamily="2" charset="2"/>
              </a:rPr>
              <a:t> </a:t>
            </a:r>
            <a:r>
              <a:rPr lang="en-US" b="1" dirty="0" err="1">
                <a:solidFill>
                  <a:srgbClr val="000000"/>
                </a:solidFill>
                <a:cs typeface="Arial" pitchFamily="34" charset="0"/>
                <a:sym typeface="Wingdings" pitchFamily="2" charset="2"/>
              </a:rPr>
              <a:t>memperbanyak</a:t>
            </a:r>
            <a:r>
              <a:rPr lang="en-US" dirty="0">
                <a:solidFill>
                  <a:srgbClr val="000000"/>
                </a:solidFill>
                <a:cs typeface="Arial" pitchFamily="34" charset="0"/>
                <a:sym typeface="Wingdings" pitchFamily="2" charset="2"/>
              </a:rPr>
              <a:t>  </a:t>
            </a:r>
            <a:r>
              <a:rPr lang="en-US" dirty="0" err="1">
                <a:solidFill>
                  <a:srgbClr val="000000"/>
                </a:solidFill>
                <a:cs typeface="Arial" pitchFamily="34" charset="0"/>
                <a:sym typeface="Wingdings" pitchFamily="2" charset="2"/>
              </a:rPr>
              <a:t>menerjemahkan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mengadaptasi</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mengaransemen,mengalihwujudkan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menjual</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menyewakan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meminjamkan,mengimpor</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memamerkan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mempertunjukan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kepada</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publik</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menyiarkan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merekam</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dan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mengkomunikasikan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ciptaan</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kepada</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publik</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melalui</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sarana</a:t>
            </a:r>
            <a:r>
              <a:rPr lang="en-US" dirty="0">
                <a:solidFill>
                  <a:srgbClr val="000000"/>
                </a:solidFill>
                <a:cs typeface="Arial" pitchFamily="34" charset="0"/>
                <a:sym typeface="Wingdings" pitchFamily="2" charset="2"/>
              </a:rPr>
              <a:t> </a:t>
            </a:r>
            <a:r>
              <a:rPr lang="en-US" dirty="0" err="1">
                <a:solidFill>
                  <a:srgbClr val="000000"/>
                </a:solidFill>
                <a:cs typeface="Arial" pitchFamily="34" charset="0"/>
                <a:sym typeface="Wingdings" pitchFamily="2" charset="2"/>
              </a:rPr>
              <a:t>apapun</a:t>
            </a:r>
            <a:r>
              <a:rPr lang="en-US" dirty="0">
                <a:solidFill>
                  <a:srgbClr val="000000"/>
                </a:solidFill>
                <a:cs typeface="Arial" pitchFamily="34" charset="0"/>
                <a:sym typeface="Wingdings" pitchFamily="2" charset="2"/>
              </a:rPr>
              <a:t>.</a:t>
            </a:r>
            <a:endParaRPr lang="id-ID" dirty="0">
              <a:solidFill>
                <a:srgbClr val="000000"/>
              </a:solidFill>
              <a:cs typeface="Arial" pitchFamily="34" charset="0"/>
            </a:endParaRPr>
          </a:p>
        </p:txBody>
      </p:sp>
      <p:pic>
        <p:nvPicPr>
          <p:cNvPr id="44047" name="Picture 2" descr="E:\Agung FILE\Foto\clip art\DV-002-216.jpg"/>
          <p:cNvPicPr>
            <a:picLocks noChangeAspect="1" noChangeArrowheads="1"/>
          </p:cNvPicPr>
          <p:nvPr/>
        </p:nvPicPr>
        <p:blipFill>
          <a:blip r:embed="rId2" cstate="print"/>
          <a:srcRect/>
          <a:stretch>
            <a:fillRect/>
          </a:stretch>
        </p:blipFill>
        <p:spPr bwMode="auto">
          <a:xfrm>
            <a:off x="381000" y="3200400"/>
            <a:ext cx="3276600" cy="18288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609600" y="1676400"/>
            <a:ext cx="2133600" cy="3200400"/>
          </a:xfrm>
          <a:prstGeom prst="flowChartProcess">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4000" dirty="0" err="1"/>
              <a:t>Hak</a:t>
            </a:r>
            <a:r>
              <a:rPr lang="en-US" sz="4000" dirty="0"/>
              <a:t> </a:t>
            </a:r>
            <a:r>
              <a:rPr lang="en-US" sz="4000" dirty="0" err="1"/>
              <a:t>Ekonomi</a:t>
            </a:r>
            <a:r>
              <a:rPr lang="en-US" sz="4000" dirty="0"/>
              <a:t> </a:t>
            </a:r>
          </a:p>
          <a:p>
            <a:pPr algn="ctr">
              <a:defRPr/>
            </a:pPr>
            <a:endParaRPr lang="en-US" sz="4000" dirty="0"/>
          </a:p>
        </p:txBody>
      </p:sp>
      <p:sp>
        <p:nvSpPr>
          <p:cNvPr id="5" name="Frame 4"/>
          <p:cNvSpPr/>
          <p:nvPr/>
        </p:nvSpPr>
        <p:spPr>
          <a:xfrm>
            <a:off x="4114800" y="838200"/>
            <a:ext cx="4419600" cy="55626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Reproduksi</a:t>
            </a:r>
            <a:r>
              <a:rPr lang="en-US" sz="2400" dirty="0">
                <a:solidFill>
                  <a:schemeClr val="tx1"/>
                </a:solidFill>
              </a:rPr>
              <a:t> </a:t>
            </a:r>
            <a:r>
              <a:rPr lang="en-US" sz="2400" dirty="0" err="1">
                <a:solidFill>
                  <a:schemeClr val="tx1"/>
                </a:solidFill>
              </a:rPr>
              <a:t>atau</a:t>
            </a:r>
            <a:r>
              <a:rPr lang="en-US" sz="2400" dirty="0">
                <a:solidFill>
                  <a:schemeClr val="tx1"/>
                </a:solidFill>
              </a:rPr>
              <a:t> </a:t>
            </a:r>
            <a:r>
              <a:rPr lang="en-US" sz="2400" dirty="0" err="1">
                <a:solidFill>
                  <a:schemeClr val="tx1"/>
                </a:solidFill>
              </a:rPr>
              <a:t>penggandaan</a:t>
            </a:r>
            <a:endParaRPr lang="en-US" sz="2400" dirty="0">
              <a:solidFill>
                <a:schemeClr val="tx1"/>
              </a:solidFill>
            </a:endParaRP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Adaptasi</a:t>
            </a:r>
            <a:endParaRPr lang="en-US" sz="2400" dirty="0">
              <a:solidFill>
                <a:schemeClr val="tx1"/>
              </a:solidFill>
            </a:endParaRP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Distribusi</a:t>
            </a:r>
            <a:endParaRPr lang="en-US" sz="2400" dirty="0">
              <a:solidFill>
                <a:schemeClr val="tx1"/>
              </a:solidFill>
            </a:endParaRP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Pertunjukkan</a:t>
            </a:r>
            <a:endParaRPr lang="en-US" sz="2400" dirty="0">
              <a:solidFill>
                <a:schemeClr val="tx1"/>
              </a:solidFill>
            </a:endParaRP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Penyiaran</a:t>
            </a:r>
            <a:endParaRPr lang="en-US" sz="2400" dirty="0">
              <a:solidFill>
                <a:schemeClr val="tx1"/>
              </a:solidFill>
            </a:endParaRP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penyiaran</a:t>
            </a:r>
            <a:r>
              <a:rPr lang="en-US" sz="2400" dirty="0">
                <a:solidFill>
                  <a:schemeClr val="tx1"/>
                </a:solidFill>
              </a:rPr>
              <a:t> </a:t>
            </a:r>
            <a:r>
              <a:rPr lang="en-US" sz="2400" dirty="0" err="1">
                <a:solidFill>
                  <a:schemeClr val="tx1"/>
                </a:solidFill>
              </a:rPr>
              <a:t>dengan</a:t>
            </a:r>
            <a:r>
              <a:rPr lang="en-US" sz="2400" dirty="0">
                <a:solidFill>
                  <a:schemeClr val="tx1"/>
                </a:solidFill>
              </a:rPr>
              <a:t>  program </a:t>
            </a:r>
            <a:r>
              <a:rPr lang="en-US" sz="2400" dirty="0" err="1">
                <a:solidFill>
                  <a:schemeClr val="tx1"/>
                </a:solidFill>
              </a:rPr>
              <a:t>kabel</a:t>
            </a:r>
            <a:endParaRPr lang="en-US" sz="2400" dirty="0">
              <a:solidFill>
                <a:schemeClr val="tx1"/>
              </a:solidFill>
            </a:endParaRPr>
          </a:p>
          <a:p>
            <a:pPr>
              <a:buFont typeface="Arial" pitchFamily="34" charset="0"/>
              <a:buChar char="•"/>
              <a:defRPr/>
            </a:pPr>
            <a:r>
              <a:rPr lang="en-US" sz="2400" dirty="0">
                <a:solidFill>
                  <a:schemeClr val="tx1"/>
                </a:solidFill>
              </a:rPr>
              <a:t>Droid de suite</a:t>
            </a:r>
          </a:p>
          <a:p>
            <a:pPr>
              <a:buFont typeface="Arial" pitchFamily="34" charset="0"/>
              <a:buChar char="•"/>
              <a:defRPr/>
            </a:pPr>
            <a:r>
              <a:rPr lang="en-US" sz="2400" dirty="0" err="1">
                <a:solidFill>
                  <a:schemeClr val="tx1"/>
                </a:solidFill>
              </a:rPr>
              <a:t>Hak</a:t>
            </a:r>
            <a:r>
              <a:rPr lang="en-US" sz="2400" dirty="0">
                <a:solidFill>
                  <a:schemeClr val="tx1"/>
                </a:solidFill>
              </a:rPr>
              <a:t> </a:t>
            </a:r>
            <a:r>
              <a:rPr lang="en-US" sz="2400" dirty="0" err="1">
                <a:solidFill>
                  <a:schemeClr val="tx1"/>
                </a:solidFill>
              </a:rPr>
              <a:t>Pinjam</a:t>
            </a:r>
            <a:r>
              <a:rPr lang="en-US" sz="2400" dirty="0">
                <a:solidFill>
                  <a:schemeClr val="tx1"/>
                </a:solidFill>
              </a:rPr>
              <a:t> </a:t>
            </a:r>
            <a:r>
              <a:rPr lang="en-US" sz="2400" dirty="0" err="1">
                <a:solidFill>
                  <a:schemeClr val="tx1"/>
                </a:solidFill>
              </a:rPr>
              <a:t>masyarakat</a:t>
            </a:r>
            <a:endParaRPr lang="en-US" sz="2400" dirty="0">
              <a:solidFill>
                <a:schemeClr val="tx1"/>
              </a:solidFill>
            </a:endParaRPr>
          </a:p>
          <a:p>
            <a:pPr>
              <a:buFont typeface="Arial" pitchFamily="34" charset="0"/>
              <a:buChar char="•"/>
              <a:defRPr/>
            </a:pPr>
            <a:endParaRPr lang="en-US" sz="2400" dirty="0">
              <a:solidFill>
                <a:schemeClr val="tx1"/>
              </a:solidFill>
            </a:endParaRPr>
          </a:p>
        </p:txBody>
      </p:sp>
      <p:sp>
        <p:nvSpPr>
          <p:cNvPr id="6" name="Right Arrow 5"/>
          <p:cNvSpPr/>
          <p:nvPr/>
        </p:nvSpPr>
        <p:spPr>
          <a:xfrm>
            <a:off x="2895600" y="2514600"/>
            <a:ext cx="9144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5063" name="Picture 2" descr="E:\Agung FILE\Foto\gambar\money.jpg"/>
          <p:cNvPicPr>
            <a:picLocks noChangeAspect="1" noChangeArrowheads="1"/>
          </p:cNvPicPr>
          <p:nvPr/>
        </p:nvPicPr>
        <p:blipFill>
          <a:blip r:embed="rId2" cstate="print"/>
          <a:srcRect/>
          <a:stretch>
            <a:fillRect/>
          </a:stretch>
        </p:blipFill>
        <p:spPr bwMode="auto">
          <a:xfrm>
            <a:off x="990600" y="3657600"/>
            <a:ext cx="1447800" cy="11811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38200" y="228600"/>
            <a:ext cx="7696200" cy="838200"/>
          </a:xfrm>
        </p:spPr>
        <p:txBody>
          <a:bodyPr/>
          <a:lstStyle/>
          <a:p>
            <a:pPr eaLnBrk="1" fontAlgn="auto" hangingPunct="1">
              <a:spcAft>
                <a:spcPts val="0"/>
              </a:spcAft>
              <a:defRPr/>
            </a:pPr>
            <a:r>
              <a:rPr lang="en-US" sz="2100" b="1" smtClean="0">
                <a:solidFill>
                  <a:srgbClr val="663300"/>
                </a:solidFill>
                <a:effectLst>
                  <a:outerShdw blurRad="38100" dist="38100" dir="2700000" algn="tl">
                    <a:srgbClr val="C0C0C0"/>
                  </a:outerShdw>
                </a:effectLst>
              </a:rPr>
              <a:t>LINGKUP PERLINDUNGAN HAK CIPTA</a:t>
            </a:r>
            <a:endParaRPr lang="en-GB" sz="2100" b="1" smtClean="0">
              <a:solidFill>
                <a:srgbClr val="663300"/>
              </a:solidFill>
              <a:effectLst>
                <a:outerShdw blurRad="38100" dist="38100" dir="2700000" algn="tl">
                  <a:srgbClr val="C0C0C0"/>
                </a:outerShdw>
              </a:effectLst>
            </a:endParaRPr>
          </a:p>
        </p:txBody>
      </p:sp>
      <p:sp>
        <p:nvSpPr>
          <p:cNvPr id="46083" name="Text Box 5"/>
          <p:cNvSpPr txBox="1">
            <a:spLocks noChangeArrowheads="1"/>
          </p:cNvSpPr>
          <p:nvPr/>
        </p:nvSpPr>
        <p:spPr bwMode="auto">
          <a:xfrm>
            <a:off x="304800" y="914400"/>
            <a:ext cx="7621588" cy="5426075"/>
          </a:xfrm>
          <a:prstGeom prst="rect">
            <a:avLst/>
          </a:prstGeom>
          <a:noFill/>
          <a:ln w="12700" cap="sq">
            <a:noFill/>
            <a:miter lim="800000"/>
            <a:headEnd type="none" w="sm" len="sm"/>
            <a:tailEnd type="none" w="sm" len="sm"/>
          </a:ln>
        </p:spPr>
        <p:txBody>
          <a:bodyPr lIns="91411" tIns="45707" rIns="91411" bIns="45707">
            <a:spAutoFit/>
          </a:bodyPr>
          <a:lstStyle/>
          <a:p>
            <a:pPr marL="341313" indent="-341313">
              <a:spcBef>
                <a:spcPct val="50000"/>
              </a:spcBef>
              <a:buFontTx/>
              <a:buBlip>
                <a:blip r:embed="rId3"/>
              </a:buBlip>
            </a:pPr>
            <a:endParaRPr lang="en-US" sz="2000">
              <a:solidFill>
                <a:srgbClr val="000000"/>
              </a:solidFill>
              <a:latin typeface="Gill Sans MT" pitchFamily="34" charset="0"/>
              <a:cs typeface="Arial" charset="0"/>
            </a:endParaRPr>
          </a:p>
          <a:p>
            <a:pPr marL="341313" indent="-341313">
              <a:spcBef>
                <a:spcPct val="50000"/>
              </a:spcBef>
              <a:buFontTx/>
              <a:buBlip>
                <a:blip r:embed="rId3"/>
              </a:buBlip>
            </a:pPr>
            <a:r>
              <a:rPr lang="en-US" sz="2000">
                <a:solidFill>
                  <a:srgbClr val="000000"/>
                </a:solidFill>
                <a:latin typeface="Gill Sans MT" pitchFamily="34" charset="0"/>
                <a:cs typeface="Arial" charset="0"/>
              </a:rPr>
              <a:t>Karya-karya kreatif </a:t>
            </a:r>
          </a:p>
          <a:p>
            <a:pPr marL="341313" indent="-341313">
              <a:spcBef>
                <a:spcPct val="50000"/>
              </a:spcBef>
            </a:pPr>
            <a:r>
              <a:rPr lang="en-US" sz="2000">
                <a:solidFill>
                  <a:srgbClr val="000000"/>
                </a:solidFill>
                <a:latin typeface="Gill Sans MT" pitchFamily="34" charset="0"/>
                <a:cs typeface="Arial" charset="0"/>
              </a:rPr>
              <a:t>     pencipta berupa:</a:t>
            </a:r>
          </a:p>
          <a:p>
            <a:pPr marL="455613" lvl="1">
              <a:spcBef>
                <a:spcPct val="50000"/>
              </a:spcBef>
              <a:buFontTx/>
              <a:buChar char="•"/>
            </a:pPr>
            <a:r>
              <a:rPr lang="en-US" sz="2000">
                <a:solidFill>
                  <a:srgbClr val="000000"/>
                </a:solidFill>
                <a:latin typeface="Gill Sans MT" pitchFamily="34" charset="0"/>
                <a:cs typeface="Arial" charset="0"/>
              </a:rPr>
              <a:t>Karya-karya sastra</a:t>
            </a:r>
          </a:p>
          <a:p>
            <a:pPr marL="455613" lvl="1">
              <a:spcBef>
                <a:spcPct val="50000"/>
              </a:spcBef>
              <a:buFontTx/>
              <a:buChar char="•"/>
            </a:pPr>
            <a:r>
              <a:rPr lang="en-US" sz="2000">
                <a:solidFill>
                  <a:srgbClr val="000000"/>
                </a:solidFill>
                <a:latin typeface="Gill Sans MT" pitchFamily="34" charset="0"/>
                <a:cs typeface="Arial" charset="0"/>
              </a:rPr>
              <a:t>Karya-karya seni</a:t>
            </a:r>
          </a:p>
          <a:p>
            <a:pPr marL="455613" lvl="1">
              <a:spcBef>
                <a:spcPct val="50000"/>
              </a:spcBef>
              <a:buFontTx/>
              <a:buChar char="•"/>
            </a:pPr>
            <a:r>
              <a:rPr lang="en-US" sz="2000">
                <a:solidFill>
                  <a:srgbClr val="000000"/>
                </a:solidFill>
                <a:latin typeface="Gill Sans MT" pitchFamily="34" charset="0"/>
                <a:cs typeface="Arial" charset="0"/>
              </a:rPr>
              <a:t>Ilmu Pengetahuan</a:t>
            </a:r>
          </a:p>
          <a:p>
            <a:pPr marL="341313" indent="-341313">
              <a:spcBef>
                <a:spcPct val="50000"/>
              </a:spcBef>
              <a:buFontTx/>
              <a:buBlip>
                <a:blip r:embed="rId3"/>
              </a:buBlip>
            </a:pPr>
            <a:endParaRPr lang="en-US" sz="2000">
              <a:solidFill>
                <a:srgbClr val="000000"/>
              </a:solidFill>
              <a:latin typeface="Gill Sans MT" pitchFamily="34" charset="0"/>
              <a:cs typeface="Arial" charset="0"/>
            </a:endParaRPr>
          </a:p>
          <a:p>
            <a:pPr marL="341313" indent="-341313">
              <a:spcBef>
                <a:spcPct val="50000"/>
              </a:spcBef>
              <a:buFontTx/>
              <a:buBlip>
                <a:blip r:embed="rId3"/>
              </a:buBlip>
            </a:pPr>
            <a:r>
              <a:rPr lang="en-US" sz="2000">
                <a:solidFill>
                  <a:srgbClr val="000000"/>
                </a:solidFill>
                <a:latin typeface="Gill Sans MT" pitchFamily="34" charset="0"/>
                <a:cs typeface="Arial" charset="0"/>
              </a:rPr>
              <a:t>Karya-karya hak terkait berupa:</a:t>
            </a:r>
          </a:p>
          <a:p>
            <a:pPr marL="455613" lvl="1">
              <a:spcBef>
                <a:spcPct val="50000"/>
              </a:spcBef>
              <a:buFontTx/>
              <a:buChar char="•"/>
            </a:pPr>
            <a:r>
              <a:rPr lang="en-US" sz="2000">
                <a:solidFill>
                  <a:srgbClr val="000000"/>
                </a:solidFill>
                <a:latin typeface="Gill Sans MT" pitchFamily="34" charset="0"/>
                <a:cs typeface="Arial" charset="0"/>
              </a:rPr>
              <a:t>Pertunjukan</a:t>
            </a:r>
          </a:p>
          <a:p>
            <a:pPr marL="455613" lvl="1">
              <a:spcBef>
                <a:spcPct val="50000"/>
              </a:spcBef>
              <a:buFontTx/>
              <a:buChar char="•"/>
            </a:pPr>
            <a:r>
              <a:rPr lang="en-US" sz="2000">
                <a:solidFill>
                  <a:srgbClr val="000000"/>
                </a:solidFill>
                <a:latin typeface="Gill Sans MT" pitchFamily="34" charset="0"/>
                <a:cs typeface="Arial" charset="0"/>
              </a:rPr>
              <a:t>Rekaman suara</a:t>
            </a:r>
          </a:p>
          <a:p>
            <a:pPr marL="455613" lvl="1">
              <a:spcBef>
                <a:spcPct val="50000"/>
              </a:spcBef>
              <a:buFontTx/>
              <a:buChar char="•"/>
            </a:pPr>
            <a:r>
              <a:rPr lang="en-US" sz="2000">
                <a:solidFill>
                  <a:srgbClr val="000000"/>
                </a:solidFill>
                <a:latin typeface="Gill Sans MT" pitchFamily="34" charset="0"/>
                <a:cs typeface="Arial" charset="0"/>
              </a:rPr>
              <a:t>penyiaran</a:t>
            </a:r>
          </a:p>
          <a:p>
            <a:pPr marL="341313" indent="-341313">
              <a:spcBef>
                <a:spcPct val="50000"/>
              </a:spcBef>
              <a:buFontTx/>
              <a:buBlip>
                <a:blip r:embed="rId3"/>
              </a:buBlip>
            </a:pPr>
            <a:endParaRPr lang="en-US" sz="2000">
              <a:solidFill>
                <a:srgbClr val="000000"/>
              </a:solidFill>
              <a:latin typeface="Gill Sans MT" pitchFamily="34" charset="0"/>
              <a:cs typeface="Arial" charset="0"/>
            </a:endParaRPr>
          </a:p>
        </p:txBody>
      </p:sp>
      <p:pic>
        <p:nvPicPr>
          <p:cNvPr id="46084" name="Picture 9" descr="The_Prophet_Kahlil_Gibran_unabridged_cassette"/>
          <p:cNvPicPr>
            <a:picLocks noGrp="1" noChangeAspect="1" noChangeArrowheads="1"/>
          </p:cNvPicPr>
          <p:nvPr>
            <p:ph sz="quarter" idx="2"/>
          </p:nvPr>
        </p:nvPicPr>
        <p:blipFill>
          <a:blip r:embed="rId4" cstate="print"/>
          <a:srcRect/>
          <a:stretch>
            <a:fillRect/>
          </a:stretch>
        </p:blipFill>
        <p:spPr>
          <a:xfrm>
            <a:off x="6553200" y="0"/>
            <a:ext cx="2362200" cy="2189163"/>
          </a:xfrm>
        </p:spPr>
      </p:pic>
      <p:pic>
        <p:nvPicPr>
          <p:cNvPr id="46085" name="Picture 10" descr="dipo-karya N Pieneman-Belanda"/>
          <p:cNvPicPr>
            <a:picLocks noChangeAspect="1" noChangeArrowheads="1"/>
          </p:cNvPicPr>
          <p:nvPr/>
        </p:nvPicPr>
        <p:blipFill>
          <a:blip r:embed="rId5" cstate="print"/>
          <a:srcRect/>
          <a:stretch>
            <a:fillRect/>
          </a:stretch>
        </p:blipFill>
        <p:spPr bwMode="auto">
          <a:xfrm>
            <a:off x="3733800" y="762000"/>
            <a:ext cx="2546350" cy="2819400"/>
          </a:xfrm>
          <a:prstGeom prst="rect">
            <a:avLst/>
          </a:prstGeom>
          <a:noFill/>
          <a:ln w="9525">
            <a:noFill/>
            <a:miter lim="800000"/>
            <a:headEnd/>
            <a:tailEnd/>
          </a:ln>
        </p:spPr>
      </p:pic>
      <p:pic>
        <p:nvPicPr>
          <p:cNvPr id="46086" name="Picture 11"/>
          <p:cNvPicPr>
            <a:picLocks noChangeAspect="1" noChangeArrowheads="1"/>
          </p:cNvPicPr>
          <p:nvPr/>
        </p:nvPicPr>
        <p:blipFill>
          <a:blip r:embed="rId6" cstate="print"/>
          <a:srcRect/>
          <a:stretch>
            <a:fillRect/>
          </a:stretch>
        </p:blipFill>
        <p:spPr bwMode="auto">
          <a:xfrm>
            <a:off x="6238875" y="2209800"/>
            <a:ext cx="2905125" cy="2136775"/>
          </a:xfrm>
          <a:prstGeom prst="rect">
            <a:avLst/>
          </a:prstGeom>
          <a:noFill/>
          <a:ln w="9525">
            <a:noFill/>
            <a:miter lim="800000"/>
            <a:headEnd/>
            <a:tailEnd/>
          </a:ln>
        </p:spPr>
      </p:pic>
      <p:pic>
        <p:nvPicPr>
          <p:cNvPr id="46087" name="Picture 13" descr="freddie2"/>
          <p:cNvPicPr>
            <a:picLocks noChangeAspect="1" noChangeArrowheads="1"/>
          </p:cNvPicPr>
          <p:nvPr/>
        </p:nvPicPr>
        <p:blipFill>
          <a:blip r:embed="rId7" cstate="print"/>
          <a:srcRect/>
          <a:stretch>
            <a:fillRect/>
          </a:stretch>
        </p:blipFill>
        <p:spPr bwMode="auto">
          <a:xfrm>
            <a:off x="4114800" y="4038600"/>
            <a:ext cx="2057400" cy="2438400"/>
          </a:xfrm>
          <a:prstGeom prst="rect">
            <a:avLst/>
          </a:prstGeom>
          <a:noFill/>
          <a:ln w="9525">
            <a:noFill/>
            <a:miter lim="800000"/>
            <a:headEnd/>
            <a:tailEnd/>
          </a:ln>
        </p:spPr>
      </p:pic>
      <p:pic>
        <p:nvPicPr>
          <p:cNvPr id="46088" name="Picture 14"/>
          <p:cNvPicPr>
            <a:picLocks noChangeAspect="1" noChangeArrowheads="1"/>
          </p:cNvPicPr>
          <p:nvPr/>
        </p:nvPicPr>
        <p:blipFill>
          <a:blip r:embed="rId8" cstate="print"/>
          <a:srcRect/>
          <a:stretch>
            <a:fillRect/>
          </a:stretch>
        </p:blipFill>
        <p:spPr bwMode="auto">
          <a:xfrm>
            <a:off x="6172200" y="4648200"/>
            <a:ext cx="2971800" cy="175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67600" cy="1143000"/>
          </a:xfrm>
        </p:spPr>
        <p:txBody>
          <a:bodyPr/>
          <a:lstStyle/>
          <a:p>
            <a:pPr algn="ctr" eaLnBrk="1" fontAlgn="auto" hangingPunct="1">
              <a:spcAft>
                <a:spcPts val="0"/>
              </a:spcAft>
              <a:defRPr/>
            </a:pPr>
            <a:r>
              <a:rPr lang="en-US" dirty="0" err="1" smtClean="0">
                <a:solidFill>
                  <a:schemeClr val="tx2">
                    <a:satMod val="130000"/>
                  </a:schemeClr>
                </a:solidFill>
              </a:rPr>
              <a:t>Jangka</a:t>
            </a:r>
            <a:r>
              <a:rPr lang="en-US" dirty="0" smtClean="0">
                <a:solidFill>
                  <a:schemeClr val="tx2">
                    <a:satMod val="130000"/>
                  </a:schemeClr>
                </a:solidFill>
              </a:rPr>
              <a:t> </a:t>
            </a:r>
            <a:r>
              <a:rPr lang="en-US" dirty="0" err="1" smtClean="0">
                <a:solidFill>
                  <a:schemeClr val="tx2">
                    <a:satMod val="130000"/>
                  </a:schemeClr>
                </a:solidFill>
              </a:rPr>
              <a:t>Waktu</a:t>
            </a:r>
            <a:r>
              <a:rPr lang="en-US" dirty="0" smtClean="0">
                <a:solidFill>
                  <a:schemeClr val="tx2">
                    <a:satMod val="130000"/>
                  </a:schemeClr>
                </a:solidFill>
              </a:rPr>
              <a:t> </a:t>
            </a:r>
            <a:r>
              <a:rPr lang="en-US" dirty="0" err="1" smtClean="0">
                <a:solidFill>
                  <a:schemeClr val="tx2">
                    <a:satMod val="130000"/>
                  </a:schemeClr>
                </a:solidFill>
              </a:rPr>
              <a:t>Perlindungan</a:t>
            </a:r>
            <a:endParaRPr lang="en-US" dirty="0">
              <a:solidFill>
                <a:schemeClr val="tx2">
                  <a:satMod val="130000"/>
                </a:schemeClr>
              </a:solidFill>
            </a:endParaRPr>
          </a:p>
        </p:txBody>
      </p:sp>
      <p:sp>
        <p:nvSpPr>
          <p:cNvPr id="3" name="Content Placeholder 2"/>
          <p:cNvSpPr>
            <a:spLocks noGrp="1"/>
          </p:cNvSpPr>
          <p:nvPr>
            <p:ph sz="half" idx="1"/>
          </p:nvPr>
        </p:nvSpPr>
        <p:spPr>
          <a:xfrm>
            <a:off x="1143000" y="1066800"/>
            <a:ext cx="3505200" cy="26670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Buku</a:t>
            </a:r>
            <a:r>
              <a:rPr lang="en-US" sz="1700" dirty="0" smtClean="0">
                <a:solidFill>
                  <a:srgbClr val="000000"/>
                </a:solidFill>
              </a:rPr>
              <a:t>, </a:t>
            </a:r>
            <a:r>
              <a:rPr lang="en-US" sz="1700" dirty="0" err="1" smtClean="0">
                <a:solidFill>
                  <a:srgbClr val="000000"/>
                </a:solidFill>
              </a:rPr>
              <a:t>pamflet</a:t>
            </a:r>
            <a:r>
              <a:rPr lang="en-US" sz="1700" dirty="0" smtClean="0">
                <a:solidFill>
                  <a:srgbClr val="000000"/>
                </a:solidFill>
              </a:rPr>
              <a:t>, </a:t>
            </a:r>
            <a:r>
              <a:rPr lang="en-US" sz="1700" dirty="0" err="1" smtClean="0">
                <a:solidFill>
                  <a:srgbClr val="000000"/>
                </a:solidFill>
              </a:rPr>
              <a:t>dan</a:t>
            </a:r>
            <a:r>
              <a:rPr lang="en-US" sz="1700" dirty="0" smtClean="0">
                <a:solidFill>
                  <a:srgbClr val="000000"/>
                </a:solidFill>
              </a:rPr>
              <a:t> </a:t>
            </a:r>
            <a:r>
              <a:rPr lang="en-US" sz="1700" dirty="0" err="1" smtClean="0">
                <a:solidFill>
                  <a:srgbClr val="000000"/>
                </a:solidFill>
              </a:rPr>
              <a:t>karya</a:t>
            </a:r>
            <a:r>
              <a:rPr lang="en-US" sz="1700" dirty="0" smtClean="0">
                <a:solidFill>
                  <a:srgbClr val="000000"/>
                </a:solidFill>
              </a:rPr>
              <a:t> </a:t>
            </a:r>
            <a:r>
              <a:rPr lang="en-US" sz="1700" dirty="0" err="1" smtClean="0">
                <a:solidFill>
                  <a:srgbClr val="000000"/>
                </a:solidFill>
              </a:rPr>
              <a:t>tulis</a:t>
            </a:r>
            <a:r>
              <a:rPr lang="en-US" sz="1700" dirty="0" smtClean="0">
                <a:solidFill>
                  <a:srgbClr val="000000"/>
                </a:solidFill>
              </a:rPr>
              <a:t> </a:t>
            </a:r>
            <a:r>
              <a:rPr lang="en-US" sz="1700" dirty="0" err="1" smtClean="0">
                <a:solidFill>
                  <a:srgbClr val="000000"/>
                </a:solidFill>
              </a:rPr>
              <a:t>lainnya</a:t>
            </a:r>
            <a:r>
              <a:rPr lang="en-US" sz="1700" dirty="0" smtClean="0">
                <a:solidFill>
                  <a:srgbClr val="000000"/>
                </a:solidFill>
              </a:rPr>
              <a:t>;</a:t>
            </a:r>
          </a:p>
          <a:p>
            <a:pPr marL="1247775" lvl="1" indent="-569913" eaLnBrk="1" fontAlgn="auto" hangingPunct="1">
              <a:lnSpc>
                <a:spcPct val="80000"/>
              </a:lnSpc>
              <a:spcAft>
                <a:spcPts val="0"/>
              </a:spcAft>
              <a:buFontTx/>
              <a:buAutoNum type="alphaLcPeriod"/>
              <a:defRPr/>
            </a:pPr>
            <a:r>
              <a:rPr lang="en-US" sz="1700" dirty="0" smtClean="0">
                <a:solidFill>
                  <a:srgbClr val="000000"/>
                </a:solidFill>
              </a:rPr>
              <a:t>Drama </a:t>
            </a:r>
            <a:r>
              <a:rPr lang="en-US" sz="1700" dirty="0" err="1" smtClean="0">
                <a:solidFill>
                  <a:srgbClr val="000000"/>
                </a:solidFill>
              </a:rPr>
              <a:t>atau</a:t>
            </a:r>
            <a:r>
              <a:rPr lang="en-US" sz="1700" dirty="0" smtClean="0">
                <a:solidFill>
                  <a:srgbClr val="000000"/>
                </a:solidFill>
              </a:rPr>
              <a:t> drama </a:t>
            </a:r>
            <a:r>
              <a:rPr lang="en-US" sz="1700" dirty="0" err="1" smtClean="0">
                <a:solidFill>
                  <a:srgbClr val="000000"/>
                </a:solidFill>
              </a:rPr>
              <a:t>musikal</a:t>
            </a:r>
            <a:r>
              <a:rPr lang="en-US" sz="1700" dirty="0" smtClean="0">
                <a:solidFill>
                  <a:srgbClr val="000000"/>
                </a:solidFill>
              </a:rPr>
              <a:t>, </a:t>
            </a:r>
            <a:r>
              <a:rPr lang="en-US" sz="1700" dirty="0" err="1" smtClean="0">
                <a:solidFill>
                  <a:srgbClr val="000000"/>
                </a:solidFill>
              </a:rPr>
              <a:t>tari</a:t>
            </a:r>
            <a:r>
              <a:rPr lang="en-US" sz="1700" dirty="0" smtClean="0">
                <a:solidFill>
                  <a:srgbClr val="000000"/>
                </a:solidFill>
              </a:rPr>
              <a:t>, </a:t>
            </a:r>
            <a:r>
              <a:rPr lang="en-US" sz="1700" dirty="0" err="1" smtClean="0">
                <a:solidFill>
                  <a:srgbClr val="000000"/>
                </a:solidFill>
              </a:rPr>
              <a:t>koreografi</a:t>
            </a:r>
            <a:r>
              <a:rPr lang="en-US" sz="1700" dirty="0" smtClean="0">
                <a:solidFill>
                  <a:srgbClr val="000000"/>
                </a:solidFill>
              </a:rPr>
              <a:t>;</a:t>
            </a: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Seni</a:t>
            </a:r>
            <a:r>
              <a:rPr lang="en-US" sz="1700" dirty="0" smtClean="0">
                <a:solidFill>
                  <a:srgbClr val="000000"/>
                </a:solidFill>
              </a:rPr>
              <a:t> </a:t>
            </a:r>
            <a:r>
              <a:rPr lang="en-US" sz="1700" dirty="0" err="1" smtClean="0">
                <a:solidFill>
                  <a:srgbClr val="000000"/>
                </a:solidFill>
              </a:rPr>
              <a:t>rupa</a:t>
            </a:r>
            <a:r>
              <a:rPr lang="en-US" sz="1700" dirty="0" smtClean="0">
                <a:solidFill>
                  <a:srgbClr val="000000"/>
                </a:solidFill>
              </a:rPr>
              <a:t>, </a:t>
            </a:r>
            <a:r>
              <a:rPr lang="en-US" sz="1700" dirty="0" err="1" smtClean="0">
                <a:solidFill>
                  <a:srgbClr val="000000"/>
                </a:solidFill>
              </a:rPr>
              <a:t>seperti</a:t>
            </a:r>
            <a:r>
              <a:rPr lang="en-US" sz="1700" dirty="0" smtClean="0">
                <a:solidFill>
                  <a:srgbClr val="000000"/>
                </a:solidFill>
              </a:rPr>
              <a:t> </a:t>
            </a:r>
            <a:r>
              <a:rPr lang="en-US" sz="1700" dirty="0" err="1" smtClean="0">
                <a:solidFill>
                  <a:srgbClr val="000000"/>
                </a:solidFill>
              </a:rPr>
              <a:t>seni</a:t>
            </a:r>
            <a:r>
              <a:rPr lang="en-US" sz="1700" dirty="0" smtClean="0">
                <a:solidFill>
                  <a:srgbClr val="000000"/>
                </a:solidFill>
              </a:rPr>
              <a:t> </a:t>
            </a:r>
            <a:r>
              <a:rPr lang="en-US" sz="1700" dirty="0" err="1" smtClean="0">
                <a:solidFill>
                  <a:srgbClr val="000000"/>
                </a:solidFill>
              </a:rPr>
              <a:t>lukis</a:t>
            </a:r>
            <a:r>
              <a:rPr lang="en-US" sz="1700" dirty="0" smtClean="0">
                <a:solidFill>
                  <a:srgbClr val="000000"/>
                </a:solidFill>
              </a:rPr>
              <a:t>, </a:t>
            </a:r>
            <a:r>
              <a:rPr lang="en-US" sz="1700" dirty="0" err="1" smtClean="0">
                <a:solidFill>
                  <a:srgbClr val="000000"/>
                </a:solidFill>
              </a:rPr>
              <a:t>seni</a:t>
            </a:r>
            <a:r>
              <a:rPr lang="en-US" sz="1700" dirty="0" smtClean="0">
                <a:solidFill>
                  <a:srgbClr val="000000"/>
                </a:solidFill>
              </a:rPr>
              <a:t> </a:t>
            </a:r>
            <a:r>
              <a:rPr lang="en-US" sz="1700" dirty="0" err="1" smtClean="0">
                <a:solidFill>
                  <a:srgbClr val="000000"/>
                </a:solidFill>
              </a:rPr>
              <a:t>pahat</a:t>
            </a:r>
            <a:r>
              <a:rPr lang="en-US" sz="1700" dirty="0" smtClean="0">
                <a:solidFill>
                  <a:srgbClr val="000000"/>
                </a:solidFill>
              </a:rPr>
              <a:t>, </a:t>
            </a:r>
            <a:r>
              <a:rPr lang="en-US" sz="1700" dirty="0" err="1" smtClean="0">
                <a:solidFill>
                  <a:srgbClr val="000000"/>
                </a:solidFill>
              </a:rPr>
              <a:t>dan</a:t>
            </a:r>
            <a:r>
              <a:rPr lang="en-US" sz="1700" dirty="0" smtClean="0">
                <a:solidFill>
                  <a:srgbClr val="000000"/>
                </a:solidFill>
              </a:rPr>
              <a:t> </a:t>
            </a:r>
            <a:r>
              <a:rPr lang="en-US" sz="1700" dirty="0" err="1" smtClean="0">
                <a:solidFill>
                  <a:srgbClr val="000000"/>
                </a:solidFill>
              </a:rPr>
              <a:t>seni</a:t>
            </a:r>
            <a:r>
              <a:rPr lang="en-US" sz="1700" dirty="0" smtClean="0">
                <a:solidFill>
                  <a:srgbClr val="000000"/>
                </a:solidFill>
              </a:rPr>
              <a:t> </a:t>
            </a:r>
            <a:r>
              <a:rPr lang="en-US" sz="1700" dirty="0" err="1" smtClean="0">
                <a:solidFill>
                  <a:srgbClr val="000000"/>
                </a:solidFill>
              </a:rPr>
              <a:t>patung</a:t>
            </a:r>
            <a:endParaRPr lang="en-US" sz="1700" dirty="0" smtClean="0">
              <a:solidFill>
                <a:srgbClr val="000000"/>
              </a:solidFill>
            </a:endParaRP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Seni</a:t>
            </a:r>
            <a:r>
              <a:rPr lang="en-US" sz="1700" dirty="0" smtClean="0">
                <a:solidFill>
                  <a:srgbClr val="000000"/>
                </a:solidFill>
              </a:rPr>
              <a:t> Batik</a:t>
            </a: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Lagu</a:t>
            </a:r>
            <a:r>
              <a:rPr lang="en-US" sz="1700" dirty="0" smtClean="0">
                <a:solidFill>
                  <a:srgbClr val="000000"/>
                </a:solidFill>
              </a:rPr>
              <a:t> </a:t>
            </a:r>
            <a:r>
              <a:rPr lang="en-US" sz="1700" dirty="0" err="1" smtClean="0">
                <a:solidFill>
                  <a:srgbClr val="000000"/>
                </a:solidFill>
              </a:rPr>
              <a:t>atau</a:t>
            </a:r>
            <a:r>
              <a:rPr lang="en-US" sz="1700" dirty="0" smtClean="0">
                <a:solidFill>
                  <a:srgbClr val="000000"/>
                </a:solidFill>
              </a:rPr>
              <a:t> </a:t>
            </a:r>
            <a:r>
              <a:rPr lang="en-US" sz="1700" dirty="0" err="1" smtClean="0">
                <a:solidFill>
                  <a:srgbClr val="000000"/>
                </a:solidFill>
              </a:rPr>
              <a:t>musik</a:t>
            </a:r>
            <a:r>
              <a:rPr lang="en-US" sz="1700" dirty="0" smtClean="0">
                <a:solidFill>
                  <a:srgbClr val="000000"/>
                </a:solidFill>
              </a:rPr>
              <a:t> </a:t>
            </a:r>
            <a:r>
              <a:rPr lang="en-US" sz="1700" dirty="0" err="1" smtClean="0">
                <a:solidFill>
                  <a:srgbClr val="000000"/>
                </a:solidFill>
              </a:rPr>
              <a:t>dengan</a:t>
            </a:r>
            <a:r>
              <a:rPr lang="en-US" sz="1700" dirty="0" smtClean="0">
                <a:solidFill>
                  <a:srgbClr val="000000"/>
                </a:solidFill>
              </a:rPr>
              <a:t> </a:t>
            </a:r>
            <a:r>
              <a:rPr lang="en-US" sz="1700" dirty="0" err="1" smtClean="0">
                <a:solidFill>
                  <a:srgbClr val="000000"/>
                </a:solidFill>
              </a:rPr>
              <a:t>atau</a:t>
            </a:r>
            <a:r>
              <a:rPr lang="en-US" sz="1700" dirty="0" smtClean="0">
                <a:solidFill>
                  <a:srgbClr val="000000"/>
                </a:solidFill>
              </a:rPr>
              <a:t> </a:t>
            </a:r>
            <a:r>
              <a:rPr lang="en-US" sz="1700" dirty="0" err="1" smtClean="0">
                <a:solidFill>
                  <a:srgbClr val="000000"/>
                </a:solidFill>
              </a:rPr>
              <a:t>tanpa</a:t>
            </a:r>
            <a:r>
              <a:rPr lang="en-US" sz="1700" dirty="0" smtClean="0">
                <a:solidFill>
                  <a:srgbClr val="000000"/>
                </a:solidFill>
              </a:rPr>
              <a:t> </a:t>
            </a:r>
            <a:r>
              <a:rPr lang="en-US" sz="1700" dirty="0" err="1" smtClean="0">
                <a:solidFill>
                  <a:srgbClr val="000000"/>
                </a:solidFill>
              </a:rPr>
              <a:t>teks</a:t>
            </a:r>
            <a:r>
              <a:rPr lang="en-US" sz="1700" dirty="0" smtClean="0">
                <a:solidFill>
                  <a:srgbClr val="000000"/>
                </a:solidFill>
              </a:rPr>
              <a:t>;</a:t>
            </a: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Arsitektur</a:t>
            </a:r>
            <a:r>
              <a:rPr lang="en-US" sz="1700" dirty="0" smtClean="0">
                <a:solidFill>
                  <a:srgbClr val="000000"/>
                </a:solidFill>
              </a:rPr>
              <a:t>;</a:t>
            </a: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Ceramah</a:t>
            </a:r>
            <a:r>
              <a:rPr lang="en-US" sz="1700" dirty="0" smtClean="0">
                <a:solidFill>
                  <a:srgbClr val="000000"/>
                </a:solidFill>
              </a:rPr>
              <a:t>, </a:t>
            </a:r>
            <a:r>
              <a:rPr lang="en-US" sz="1700" dirty="0" err="1" smtClean="0">
                <a:solidFill>
                  <a:srgbClr val="000000"/>
                </a:solidFill>
              </a:rPr>
              <a:t>kuliah</a:t>
            </a:r>
            <a:r>
              <a:rPr lang="en-US" sz="1700" dirty="0" smtClean="0">
                <a:solidFill>
                  <a:srgbClr val="000000"/>
                </a:solidFill>
              </a:rPr>
              <a:t>, </a:t>
            </a:r>
            <a:r>
              <a:rPr lang="en-US" sz="1700" dirty="0" err="1" smtClean="0">
                <a:solidFill>
                  <a:srgbClr val="000000"/>
                </a:solidFill>
              </a:rPr>
              <a:t>pidato</a:t>
            </a:r>
            <a:r>
              <a:rPr lang="en-US" sz="1700" dirty="0" smtClean="0">
                <a:solidFill>
                  <a:srgbClr val="000000"/>
                </a:solidFill>
              </a:rPr>
              <a:t> </a:t>
            </a:r>
            <a:r>
              <a:rPr lang="en-US" sz="1700" dirty="0" err="1" smtClean="0">
                <a:solidFill>
                  <a:srgbClr val="000000"/>
                </a:solidFill>
              </a:rPr>
              <a:t>dan</a:t>
            </a:r>
            <a:r>
              <a:rPr lang="en-US" sz="1700" dirty="0" smtClean="0">
                <a:solidFill>
                  <a:srgbClr val="000000"/>
                </a:solidFill>
              </a:rPr>
              <a:t> </a:t>
            </a:r>
            <a:r>
              <a:rPr lang="en-US" sz="1700" dirty="0" err="1" smtClean="0">
                <a:solidFill>
                  <a:srgbClr val="000000"/>
                </a:solidFill>
              </a:rPr>
              <a:t>ciptaan</a:t>
            </a:r>
            <a:r>
              <a:rPr lang="en-US" sz="1700" dirty="0" smtClean="0">
                <a:solidFill>
                  <a:srgbClr val="000000"/>
                </a:solidFill>
              </a:rPr>
              <a:t> </a:t>
            </a:r>
            <a:r>
              <a:rPr lang="en-US" sz="1700" dirty="0" err="1" smtClean="0">
                <a:solidFill>
                  <a:srgbClr val="000000"/>
                </a:solidFill>
              </a:rPr>
              <a:t>sejenis</a:t>
            </a:r>
            <a:r>
              <a:rPr lang="en-US" sz="1700" dirty="0" smtClean="0">
                <a:solidFill>
                  <a:srgbClr val="000000"/>
                </a:solidFill>
              </a:rPr>
              <a:t> </a:t>
            </a:r>
            <a:r>
              <a:rPr lang="en-US" sz="1700" dirty="0" err="1" smtClean="0">
                <a:solidFill>
                  <a:srgbClr val="000000"/>
                </a:solidFill>
              </a:rPr>
              <a:t>lainnya</a:t>
            </a:r>
            <a:r>
              <a:rPr lang="en-US" sz="1700" dirty="0" smtClean="0">
                <a:solidFill>
                  <a:srgbClr val="000000"/>
                </a:solidFill>
              </a:rPr>
              <a:t>;</a:t>
            </a: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Alat</a:t>
            </a:r>
            <a:r>
              <a:rPr lang="en-US" sz="1700" dirty="0" smtClean="0">
                <a:solidFill>
                  <a:srgbClr val="000000"/>
                </a:solidFill>
              </a:rPr>
              <a:t> </a:t>
            </a:r>
            <a:r>
              <a:rPr lang="en-US" sz="1700" dirty="0" err="1" smtClean="0">
                <a:solidFill>
                  <a:srgbClr val="000000"/>
                </a:solidFill>
              </a:rPr>
              <a:t>peraga</a:t>
            </a:r>
            <a:endParaRPr lang="en-US" sz="1700" dirty="0" smtClean="0">
              <a:solidFill>
                <a:srgbClr val="000000"/>
              </a:solidFill>
            </a:endParaRP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Peta</a:t>
            </a:r>
            <a:r>
              <a:rPr lang="en-US" sz="1700" dirty="0" smtClean="0">
                <a:solidFill>
                  <a:srgbClr val="000000"/>
                </a:solidFill>
              </a:rPr>
              <a:t>; </a:t>
            </a:r>
            <a:r>
              <a:rPr lang="en-US" sz="1700" dirty="0" err="1" smtClean="0">
                <a:solidFill>
                  <a:srgbClr val="000000"/>
                </a:solidFill>
              </a:rPr>
              <a:t>dan</a:t>
            </a:r>
            <a:endParaRPr lang="en-US" sz="1700" dirty="0" smtClean="0">
              <a:solidFill>
                <a:srgbClr val="000000"/>
              </a:solidFill>
            </a:endParaRPr>
          </a:p>
          <a:p>
            <a:pPr marL="1247775" lvl="1" indent="-569913" eaLnBrk="1" fontAlgn="auto" hangingPunct="1">
              <a:lnSpc>
                <a:spcPct val="80000"/>
              </a:lnSpc>
              <a:spcAft>
                <a:spcPts val="0"/>
              </a:spcAft>
              <a:buFontTx/>
              <a:buAutoNum type="alphaLcPeriod"/>
              <a:defRPr/>
            </a:pPr>
            <a:r>
              <a:rPr lang="en-US" sz="1700" dirty="0" err="1" smtClean="0">
                <a:solidFill>
                  <a:srgbClr val="000000"/>
                </a:solidFill>
              </a:rPr>
              <a:t>Terjemahan</a:t>
            </a:r>
            <a:r>
              <a:rPr lang="en-US" sz="1700" dirty="0" smtClean="0">
                <a:solidFill>
                  <a:srgbClr val="000000"/>
                </a:solidFill>
              </a:rPr>
              <a:t>, </a:t>
            </a:r>
            <a:r>
              <a:rPr lang="en-US" sz="1700" dirty="0" err="1" smtClean="0">
                <a:solidFill>
                  <a:srgbClr val="000000"/>
                </a:solidFill>
              </a:rPr>
              <a:t>tafsir</a:t>
            </a:r>
            <a:r>
              <a:rPr lang="en-US" sz="1700" dirty="0" smtClean="0">
                <a:solidFill>
                  <a:srgbClr val="000000"/>
                </a:solidFill>
              </a:rPr>
              <a:t>, </a:t>
            </a:r>
            <a:r>
              <a:rPr lang="en-US" sz="1700" dirty="0" err="1" smtClean="0">
                <a:solidFill>
                  <a:srgbClr val="000000"/>
                </a:solidFill>
              </a:rPr>
              <a:t>saduran</a:t>
            </a:r>
            <a:r>
              <a:rPr lang="en-US" sz="1700" dirty="0" smtClean="0">
                <a:solidFill>
                  <a:srgbClr val="000000"/>
                </a:solidFill>
              </a:rPr>
              <a:t>, </a:t>
            </a:r>
            <a:r>
              <a:rPr lang="en-US" sz="1700" dirty="0" err="1" smtClean="0">
                <a:solidFill>
                  <a:srgbClr val="000000"/>
                </a:solidFill>
              </a:rPr>
              <a:t>dan</a:t>
            </a:r>
            <a:r>
              <a:rPr lang="en-US" sz="1700" dirty="0" smtClean="0">
                <a:solidFill>
                  <a:srgbClr val="000000"/>
                </a:solidFill>
              </a:rPr>
              <a:t> </a:t>
            </a:r>
            <a:r>
              <a:rPr lang="en-US" sz="1700" dirty="0" err="1" smtClean="0">
                <a:solidFill>
                  <a:srgbClr val="000000"/>
                </a:solidFill>
              </a:rPr>
              <a:t>bunga</a:t>
            </a:r>
            <a:r>
              <a:rPr lang="en-US" sz="1700" dirty="0" smtClean="0">
                <a:solidFill>
                  <a:srgbClr val="000000"/>
                </a:solidFill>
              </a:rPr>
              <a:t> </a:t>
            </a:r>
            <a:r>
              <a:rPr lang="en-US" sz="1700" dirty="0" err="1" smtClean="0">
                <a:solidFill>
                  <a:srgbClr val="000000"/>
                </a:solidFill>
              </a:rPr>
              <a:t>rampai</a:t>
            </a:r>
            <a:endParaRPr lang="en-US" dirty="0"/>
          </a:p>
        </p:txBody>
      </p:sp>
      <p:sp>
        <p:nvSpPr>
          <p:cNvPr id="5" name="Content Placeholder 4"/>
          <p:cNvSpPr>
            <a:spLocks noGrp="1"/>
          </p:cNvSpPr>
          <p:nvPr>
            <p:ph sz="quarter" idx="3"/>
          </p:nvPr>
        </p:nvSpPr>
        <p:spPr>
          <a:xfrm>
            <a:off x="1143000" y="3886200"/>
            <a:ext cx="3352800" cy="990600"/>
          </a:xfrm>
        </p:spPr>
        <p:style>
          <a:lnRef idx="1">
            <a:schemeClr val="accent1"/>
          </a:lnRef>
          <a:fillRef idx="2">
            <a:schemeClr val="accent1"/>
          </a:fillRef>
          <a:effectRef idx="1">
            <a:schemeClr val="accent1"/>
          </a:effectRef>
          <a:fontRef idx="minor">
            <a:schemeClr val="dk1"/>
          </a:fontRef>
        </p:style>
        <p:txBody>
          <a:bodyPr>
            <a:normAutofit fontScale="40000" lnSpcReduction="20000"/>
          </a:bodyPr>
          <a:lstStyle/>
          <a:p>
            <a:pPr marL="365760" indent="-283464" eaLnBrk="1" fontAlgn="auto" hangingPunct="1">
              <a:spcAft>
                <a:spcPts val="0"/>
              </a:spcAft>
              <a:buFont typeface="Wingdings 2"/>
              <a:buChar char=""/>
              <a:defRPr/>
            </a:pPr>
            <a:r>
              <a:rPr lang="en-US" dirty="0" smtClean="0">
                <a:solidFill>
                  <a:srgbClr val="000000"/>
                </a:solidFill>
              </a:rPr>
              <a:t>Program </a:t>
            </a:r>
            <a:r>
              <a:rPr lang="en-US" dirty="0" err="1" smtClean="0">
                <a:solidFill>
                  <a:srgbClr val="000000"/>
                </a:solidFill>
              </a:rPr>
              <a:t>komputer</a:t>
            </a:r>
            <a:r>
              <a:rPr lang="en-US" dirty="0" smtClean="0">
                <a:solidFill>
                  <a:srgbClr val="000000"/>
                </a:solidFill>
              </a:rPr>
              <a:t>, </a:t>
            </a:r>
            <a:r>
              <a:rPr lang="en-US" dirty="0" err="1" smtClean="0">
                <a:solidFill>
                  <a:srgbClr val="000000"/>
                </a:solidFill>
              </a:rPr>
              <a:t>sinematografi</a:t>
            </a:r>
            <a:r>
              <a:rPr lang="en-US" dirty="0" smtClean="0">
                <a:solidFill>
                  <a:srgbClr val="000000"/>
                </a:solidFill>
              </a:rPr>
              <a:t>, </a:t>
            </a:r>
            <a:r>
              <a:rPr lang="en-US" dirty="0" err="1" smtClean="0">
                <a:solidFill>
                  <a:srgbClr val="000000"/>
                </a:solidFill>
              </a:rPr>
              <a:t>fotografi</a:t>
            </a:r>
            <a:r>
              <a:rPr lang="en-US" dirty="0" smtClean="0">
                <a:solidFill>
                  <a:srgbClr val="000000"/>
                </a:solidFill>
              </a:rPr>
              <a:t>, database, </a:t>
            </a:r>
            <a:r>
              <a:rPr lang="en-US" dirty="0" err="1" smtClean="0">
                <a:solidFill>
                  <a:srgbClr val="000000"/>
                </a:solidFill>
              </a:rPr>
              <a:t>dan</a:t>
            </a:r>
            <a:r>
              <a:rPr lang="en-US" dirty="0" smtClean="0">
                <a:solidFill>
                  <a:srgbClr val="000000"/>
                </a:solidFill>
              </a:rPr>
              <a:t> </a:t>
            </a:r>
            <a:r>
              <a:rPr lang="en-US" dirty="0" err="1" smtClean="0">
                <a:solidFill>
                  <a:srgbClr val="000000"/>
                </a:solidFill>
              </a:rPr>
              <a:t>karya</a:t>
            </a:r>
            <a:r>
              <a:rPr lang="en-US" dirty="0" smtClean="0">
                <a:solidFill>
                  <a:srgbClr val="000000"/>
                </a:solidFill>
              </a:rPr>
              <a:t> </a:t>
            </a:r>
            <a:r>
              <a:rPr lang="en-US" dirty="0" err="1" smtClean="0">
                <a:solidFill>
                  <a:srgbClr val="000000"/>
                </a:solidFill>
              </a:rPr>
              <a:t>hasil</a:t>
            </a:r>
            <a:r>
              <a:rPr lang="en-US" dirty="0" smtClean="0">
                <a:solidFill>
                  <a:srgbClr val="000000"/>
                </a:solidFill>
              </a:rPr>
              <a:t> </a:t>
            </a:r>
            <a:r>
              <a:rPr lang="en-US" dirty="0" err="1" smtClean="0">
                <a:solidFill>
                  <a:srgbClr val="000000"/>
                </a:solidFill>
              </a:rPr>
              <a:t>pengalihwujudan</a:t>
            </a:r>
            <a:r>
              <a:rPr lang="en-US" dirty="0" smtClean="0">
                <a:solidFill>
                  <a:srgbClr val="000000"/>
                </a:solidFill>
              </a:rPr>
              <a:t>, </a:t>
            </a:r>
            <a:r>
              <a:rPr lang="en-US" dirty="0" err="1" smtClean="0">
                <a:solidFill>
                  <a:srgbClr val="000000"/>
                </a:solidFill>
              </a:rPr>
              <a:t>hak</a:t>
            </a:r>
            <a:r>
              <a:rPr lang="en-US" dirty="0" smtClean="0">
                <a:solidFill>
                  <a:srgbClr val="000000"/>
                </a:solidFill>
              </a:rPr>
              <a:t> </a:t>
            </a:r>
            <a:r>
              <a:rPr lang="en-US" dirty="0" err="1" smtClean="0">
                <a:solidFill>
                  <a:srgbClr val="000000"/>
                </a:solidFill>
              </a:rPr>
              <a:t>cipta</a:t>
            </a:r>
            <a:r>
              <a:rPr lang="en-US" dirty="0" smtClean="0">
                <a:solidFill>
                  <a:srgbClr val="000000"/>
                </a:solidFill>
              </a:rPr>
              <a:t> </a:t>
            </a:r>
            <a:r>
              <a:rPr lang="en-US" dirty="0" err="1" smtClean="0">
                <a:solidFill>
                  <a:srgbClr val="000000"/>
                </a:solidFill>
              </a:rPr>
              <a:t>atas</a:t>
            </a:r>
            <a:r>
              <a:rPr lang="en-US" dirty="0" smtClean="0">
                <a:solidFill>
                  <a:srgbClr val="000000"/>
                </a:solidFill>
              </a:rPr>
              <a:t> </a:t>
            </a:r>
            <a:r>
              <a:rPr lang="en-US" dirty="0" err="1" smtClean="0">
                <a:solidFill>
                  <a:srgbClr val="000000"/>
                </a:solidFill>
              </a:rPr>
              <a:t>ciptaan</a:t>
            </a:r>
            <a:r>
              <a:rPr lang="en-US" dirty="0" smtClean="0">
                <a:solidFill>
                  <a:srgbClr val="000000"/>
                </a:solidFill>
              </a:rPr>
              <a:t> yang </a:t>
            </a:r>
            <a:r>
              <a:rPr lang="en-US" dirty="0" err="1" smtClean="0">
                <a:solidFill>
                  <a:srgbClr val="000000"/>
                </a:solidFill>
              </a:rPr>
              <a:t>dipegang</a:t>
            </a:r>
            <a:r>
              <a:rPr lang="en-US" dirty="0" smtClean="0">
                <a:solidFill>
                  <a:srgbClr val="000000"/>
                </a:solidFill>
              </a:rPr>
              <a:t> </a:t>
            </a:r>
            <a:r>
              <a:rPr lang="en-US" dirty="0" err="1" smtClean="0">
                <a:solidFill>
                  <a:srgbClr val="000000"/>
                </a:solidFill>
              </a:rPr>
              <a:t>oleh</a:t>
            </a:r>
            <a:r>
              <a:rPr lang="en-US" dirty="0" smtClean="0">
                <a:solidFill>
                  <a:srgbClr val="000000"/>
                </a:solidFill>
              </a:rPr>
              <a:t> </a:t>
            </a:r>
            <a:r>
              <a:rPr lang="en-US" dirty="0" err="1" smtClean="0">
                <a:solidFill>
                  <a:srgbClr val="000000"/>
                </a:solidFill>
              </a:rPr>
              <a:t>badan</a:t>
            </a:r>
            <a:r>
              <a:rPr lang="en-US" dirty="0" smtClean="0">
                <a:solidFill>
                  <a:srgbClr val="000000"/>
                </a:solidFill>
              </a:rPr>
              <a:t> </a:t>
            </a:r>
            <a:r>
              <a:rPr lang="en-US" dirty="0" err="1" smtClean="0">
                <a:solidFill>
                  <a:srgbClr val="000000"/>
                </a:solidFill>
              </a:rPr>
              <a:t>hukum</a:t>
            </a:r>
            <a:endParaRPr lang="en-US" dirty="0"/>
          </a:p>
        </p:txBody>
      </p:sp>
      <p:sp>
        <p:nvSpPr>
          <p:cNvPr id="6" name="Right Arrow 5"/>
          <p:cNvSpPr/>
          <p:nvPr/>
        </p:nvSpPr>
        <p:spPr>
          <a:xfrm>
            <a:off x="4876800" y="19050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ingle Corner Rectangle 6"/>
          <p:cNvSpPr/>
          <p:nvPr/>
        </p:nvSpPr>
        <p:spPr>
          <a:xfrm>
            <a:off x="5638800" y="1295400"/>
            <a:ext cx="2667000" cy="1752600"/>
          </a:xfrm>
          <a:prstGeom prst="round1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dirty="0" err="1"/>
              <a:t>Seumur</a:t>
            </a:r>
            <a:r>
              <a:rPr lang="en-US" dirty="0"/>
              <a:t> </a:t>
            </a:r>
            <a:r>
              <a:rPr lang="en-US" dirty="0" err="1"/>
              <a:t>hidup</a:t>
            </a:r>
            <a:r>
              <a:rPr lang="en-US" dirty="0"/>
              <a:t> </a:t>
            </a:r>
            <a:r>
              <a:rPr lang="en-US" dirty="0" err="1"/>
              <a:t>pencipta</a:t>
            </a:r>
            <a:r>
              <a:rPr lang="en-US" dirty="0"/>
              <a:t> + 50 </a:t>
            </a:r>
            <a:r>
              <a:rPr lang="en-US" dirty="0" err="1"/>
              <a:t>Tahun</a:t>
            </a:r>
            <a:r>
              <a:rPr lang="en-US" dirty="0"/>
              <a:t> </a:t>
            </a:r>
            <a:r>
              <a:rPr lang="en-US" dirty="0" err="1"/>
              <a:t>setelah</a:t>
            </a:r>
            <a:r>
              <a:rPr lang="en-US" dirty="0"/>
              <a:t> </a:t>
            </a:r>
            <a:r>
              <a:rPr lang="en-US" dirty="0" err="1"/>
              <a:t>pencipta</a:t>
            </a:r>
            <a:r>
              <a:rPr lang="en-US" dirty="0"/>
              <a:t> </a:t>
            </a:r>
            <a:r>
              <a:rPr lang="en-US" dirty="0" err="1"/>
              <a:t>meninggal</a:t>
            </a:r>
            <a:endParaRPr lang="en-US" dirty="0"/>
          </a:p>
        </p:txBody>
      </p:sp>
      <p:sp>
        <p:nvSpPr>
          <p:cNvPr id="8" name="Rectangle 7"/>
          <p:cNvSpPr/>
          <p:nvPr/>
        </p:nvSpPr>
        <p:spPr>
          <a:xfrm>
            <a:off x="5562600" y="3886200"/>
            <a:ext cx="30480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b="1" dirty="0" err="1">
                <a:solidFill>
                  <a:srgbClr val="000000"/>
                </a:solidFill>
              </a:rPr>
              <a:t>Selama</a:t>
            </a:r>
            <a:r>
              <a:rPr lang="en-US" b="1" dirty="0">
                <a:solidFill>
                  <a:srgbClr val="000000"/>
                </a:solidFill>
              </a:rPr>
              <a:t> 50 </a:t>
            </a:r>
            <a:r>
              <a:rPr lang="en-US" b="1" dirty="0" err="1">
                <a:solidFill>
                  <a:srgbClr val="000000"/>
                </a:solidFill>
              </a:rPr>
              <a:t>tahun</a:t>
            </a:r>
            <a:r>
              <a:rPr lang="en-US" b="1" dirty="0">
                <a:solidFill>
                  <a:srgbClr val="000000"/>
                </a:solidFill>
              </a:rPr>
              <a:t> </a:t>
            </a:r>
            <a:r>
              <a:rPr lang="en-US" b="1" dirty="0" err="1">
                <a:solidFill>
                  <a:srgbClr val="000000"/>
                </a:solidFill>
              </a:rPr>
              <a:t>sejak</a:t>
            </a:r>
            <a:r>
              <a:rPr lang="en-US" b="1" dirty="0">
                <a:solidFill>
                  <a:srgbClr val="000000"/>
                </a:solidFill>
              </a:rPr>
              <a:t> </a:t>
            </a:r>
            <a:r>
              <a:rPr lang="en-US" b="1" dirty="0" err="1">
                <a:solidFill>
                  <a:srgbClr val="000000"/>
                </a:solidFill>
              </a:rPr>
              <a:t>pertama</a:t>
            </a:r>
            <a:r>
              <a:rPr lang="en-US" b="1" dirty="0">
                <a:solidFill>
                  <a:srgbClr val="000000"/>
                </a:solidFill>
              </a:rPr>
              <a:t> kali </a:t>
            </a:r>
            <a:r>
              <a:rPr lang="en-US" b="1" dirty="0" err="1">
                <a:solidFill>
                  <a:srgbClr val="000000"/>
                </a:solidFill>
              </a:rPr>
              <a:t>diumumkan</a:t>
            </a:r>
            <a:r>
              <a:rPr lang="en-US" b="1" dirty="0">
                <a:solidFill>
                  <a:srgbClr val="000000"/>
                </a:solidFill>
              </a:rPr>
              <a:t> </a:t>
            </a:r>
            <a:endParaRPr lang="en-US" dirty="0"/>
          </a:p>
        </p:txBody>
      </p:sp>
      <p:sp>
        <p:nvSpPr>
          <p:cNvPr id="9" name="Right Arrow 8"/>
          <p:cNvSpPr/>
          <p:nvPr/>
        </p:nvSpPr>
        <p:spPr>
          <a:xfrm>
            <a:off x="4800600" y="4114800"/>
            <a:ext cx="5334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990600" y="5029200"/>
            <a:ext cx="7924800" cy="14478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marL="608013" indent="-608013" fontAlgn="auto">
              <a:lnSpc>
                <a:spcPct val="80000"/>
              </a:lnSpc>
              <a:spcBef>
                <a:spcPts val="0"/>
              </a:spcBef>
              <a:spcAft>
                <a:spcPts val="0"/>
              </a:spcAft>
              <a:buFontTx/>
              <a:buAutoNum type="arabicPeriod"/>
              <a:defRPr/>
            </a:pPr>
            <a:r>
              <a:rPr lang="en-US" b="1" dirty="0" err="1">
                <a:solidFill>
                  <a:srgbClr val="000000"/>
                </a:solidFill>
                <a:sym typeface="Wingdings" pitchFamily="2" charset="2"/>
              </a:rPr>
              <a:t>Selama</a:t>
            </a:r>
            <a:r>
              <a:rPr lang="en-US" b="1" dirty="0">
                <a:solidFill>
                  <a:srgbClr val="000000"/>
                </a:solidFill>
                <a:sym typeface="Wingdings" pitchFamily="2" charset="2"/>
              </a:rPr>
              <a:t> 50 </a:t>
            </a:r>
            <a:r>
              <a:rPr lang="en-US" b="1" dirty="0" err="1">
                <a:solidFill>
                  <a:srgbClr val="000000"/>
                </a:solidFill>
                <a:sym typeface="Wingdings" pitchFamily="2" charset="2"/>
              </a:rPr>
              <a:t>tahun</a:t>
            </a:r>
            <a:r>
              <a:rPr lang="en-US" b="1" dirty="0">
                <a:solidFill>
                  <a:srgbClr val="000000"/>
                </a:solidFill>
                <a:sym typeface="Wingdings" pitchFamily="2" charset="2"/>
              </a:rPr>
              <a:t> </a:t>
            </a:r>
            <a:r>
              <a:rPr lang="en-US" b="1" dirty="0" err="1">
                <a:solidFill>
                  <a:srgbClr val="000000"/>
                </a:solidFill>
                <a:sym typeface="Wingdings" pitchFamily="2" charset="2"/>
              </a:rPr>
              <a:t>sejak</a:t>
            </a:r>
            <a:r>
              <a:rPr lang="en-US" b="1" dirty="0">
                <a:solidFill>
                  <a:srgbClr val="000000"/>
                </a:solidFill>
                <a:sym typeface="Wingdings" pitchFamily="2" charset="2"/>
              </a:rPr>
              <a:t> </a:t>
            </a:r>
            <a:r>
              <a:rPr lang="en-US" b="1" dirty="0" err="1">
                <a:solidFill>
                  <a:srgbClr val="000000"/>
                </a:solidFill>
                <a:sym typeface="Wingdings" pitchFamily="2" charset="2"/>
              </a:rPr>
              <a:t>Ciptaan</a:t>
            </a:r>
            <a:r>
              <a:rPr lang="en-US" b="1" dirty="0">
                <a:solidFill>
                  <a:srgbClr val="000000"/>
                </a:solidFill>
                <a:sym typeface="Wingdings" pitchFamily="2" charset="2"/>
              </a:rPr>
              <a:t> </a:t>
            </a:r>
            <a:r>
              <a:rPr lang="en-US" b="1" dirty="0" err="1">
                <a:solidFill>
                  <a:srgbClr val="000000"/>
                </a:solidFill>
                <a:sym typeface="Wingdings" pitchFamily="2" charset="2"/>
              </a:rPr>
              <a:t>diketahui</a:t>
            </a:r>
            <a:r>
              <a:rPr lang="en-US" b="1" dirty="0">
                <a:solidFill>
                  <a:srgbClr val="000000"/>
                </a:solidFill>
                <a:sym typeface="Wingdings" pitchFamily="2" charset="2"/>
              </a:rPr>
              <a:t> </a:t>
            </a:r>
            <a:r>
              <a:rPr lang="en-US" b="1" dirty="0" err="1">
                <a:solidFill>
                  <a:srgbClr val="000000"/>
                </a:solidFill>
                <a:sym typeface="Wingdings" pitchFamily="2" charset="2"/>
              </a:rPr>
              <a:t>umum</a:t>
            </a:r>
            <a:r>
              <a:rPr lang="en-US" b="1" dirty="0">
                <a:solidFill>
                  <a:srgbClr val="000000"/>
                </a:solidFill>
                <a:sym typeface="Wingdings" pitchFamily="2" charset="2"/>
              </a:rPr>
              <a:t>  </a:t>
            </a:r>
            <a:r>
              <a:rPr lang="en-US" dirty="0" err="1">
                <a:solidFill>
                  <a:srgbClr val="000000"/>
                </a:solidFill>
                <a:sym typeface="Wingdings" pitchFamily="2" charset="2"/>
              </a:rPr>
              <a:t>Hak</a:t>
            </a:r>
            <a:r>
              <a:rPr lang="en-US" dirty="0">
                <a:solidFill>
                  <a:srgbClr val="000000"/>
                </a:solidFill>
                <a:sym typeface="Wingdings" pitchFamily="2" charset="2"/>
              </a:rPr>
              <a:t> </a:t>
            </a:r>
            <a:r>
              <a:rPr lang="en-US" dirty="0" err="1">
                <a:solidFill>
                  <a:srgbClr val="000000"/>
                </a:solidFill>
                <a:sym typeface="Wingdings" pitchFamily="2" charset="2"/>
              </a:rPr>
              <a:t>Cipta</a:t>
            </a:r>
            <a:r>
              <a:rPr lang="en-US" dirty="0">
                <a:solidFill>
                  <a:srgbClr val="000000"/>
                </a:solidFill>
                <a:sym typeface="Wingdings" pitchFamily="2" charset="2"/>
              </a:rPr>
              <a:t> yang </a:t>
            </a:r>
            <a:r>
              <a:rPr lang="en-US" dirty="0" err="1">
                <a:solidFill>
                  <a:srgbClr val="000000"/>
                </a:solidFill>
                <a:sym typeface="Wingdings" pitchFamily="2" charset="2"/>
              </a:rPr>
              <a:t>dipegang</a:t>
            </a:r>
            <a:r>
              <a:rPr lang="en-US" dirty="0">
                <a:solidFill>
                  <a:srgbClr val="000000"/>
                </a:solidFill>
                <a:sym typeface="Wingdings" pitchFamily="2" charset="2"/>
              </a:rPr>
              <a:t> </a:t>
            </a:r>
            <a:r>
              <a:rPr lang="en-US" dirty="0" err="1">
                <a:solidFill>
                  <a:srgbClr val="000000"/>
                </a:solidFill>
                <a:sym typeface="Wingdings" pitchFamily="2" charset="2"/>
              </a:rPr>
              <a:t>dan</a:t>
            </a:r>
            <a:r>
              <a:rPr lang="en-US" dirty="0">
                <a:solidFill>
                  <a:srgbClr val="000000"/>
                </a:solidFill>
                <a:sym typeface="Wingdings" pitchFamily="2" charset="2"/>
              </a:rPr>
              <a:t> </a:t>
            </a:r>
            <a:r>
              <a:rPr lang="en-US" dirty="0" err="1">
                <a:solidFill>
                  <a:srgbClr val="000000"/>
                </a:solidFill>
                <a:sym typeface="Wingdings" pitchFamily="2" charset="2"/>
              </a:rPr>
              <a:t>dilaksanakan</a:t>
            </a:r>
            <a:r>
              <a:rPr lang="en-US" dirty="0">
                <a:solidFill>
                  <a:srgbClr val="000000"/>
                </a:solidFill>
                <a:sym typeface="Wingdings" pitchFamily="2" charset="2"/>
              </a:rPr>
              <a:t> </a:t>
            </a:r>
            <a:r>
              <a:rPr lang="en-US" dirty="0" err="1">
                <a:solidFill>
                  <a:srgbClr val="000000"/>
                </a:solidFill>
                <a:sym typeface="Wingdings" pitchFamily="2" charset="2"/>
              </a:rPr>
              <a:t>negara</a:t>
            </a:r>
            <a:r>
              <a:rPr lang="en-US" dirty="0">
                <a:solidFill>
                  <a:srgbClr val="000000"/>
                </a:solidFill>
                <a:sym typeface="Wingdings" pitchFamily="2" charset="2"/>
              </a:rPr>
              <a:t> </a:t>
            </a:r>
            <a:r>
              <a:rPr lang="en-US" dirty="0" err="1">
                <a:solidFill>
                  <a:srgbClr val="000000"/>
                </a:solidFill>
                <a:sym typeface="Wingdings" pitchFamily="2" charset="2"/>
              </a:rPr>
              <a:t>yaitu</a:t>
            </a:r>
            <a:r>
              <a:rPr lang="en-US" dirty="0">
                <a:solidFill>
                  <a:srgbClr val="000000"/>
                </a:solidFill>
                <a:sym typeface="Wingdings" pitchFamily="2" charset="2"/>
              </a:rPr>
              <a:t> </a:t>
            </a:r>
            <a:r>
              <a:rPr lang="en-US" dirty="0" err="1">
                <a:solidFill>
                  <a:srgbClr val="000000"/>
                </a:solidFill>
                <a:sym typeface="Wingdings" pitchFamily="2" charset="2"/>
              </a:rPr>
              <a:t>Ciptaan</a:t>
            </a:r>
            <a:r>
              <a:rPr lang="en-US" dirty="0">
                <a:solidFill>
                  <a:srgbClr val="000000"/>
                </a:solidFill>
                <a:sym typeface="Wingdings" pitchFamily="2" charset="2"/>
              </a:rPr>
              <a:t> yang </a:t>
            </a:r>
            <a:r>
              <a:rPr lang="en-US" dirty="0" err="1">
                <a:solidFill>
                  <a:srgbClr val="000000"/>
                </a:solidFill>
                <a:sym typeface="Wingdings" pitchFamily="2" charset="2"/>
              </a:rPr>
              <a:t>tidak</a:t>
            </a:r>
            <a:r>
              <a:rPr lang="en-US" dirty="0">
                <a:solidFill>
                  <a:srgbClr val="000000"/>
                </a:solidFill>
                <a:sym typeface="Wingdings" pitchFamily="2" charset="2"/>
              </a:rPr>
              <a:t> </a:t>
            </a:r>
            <a:r>
              <a:rPr lang="en-US" dirty="0" err="1">
                <a:solidFill>
                  <a:srgbClr val="000000"/>
                </a:solidFill>
                <a:sym typeface="Wingdings" pitchFamily="2" charset="2"/>
              </a:rPr>
              <a:t>ketahui</a:t>
            </a:r>
            <a:r>
              <a:rPr lang="en-US" dirty="0">
                <a:solidFill>
                  <a:srgbClr val="000000"/>
                </a:solidFill>
                <a:sym typeface="Wingdings" pitchFamily="2" charset="2"/>
              </a:rPr>
              <a:t> </a:t>
            </a:r>
            <a:r>
              <a:rPr lang="en-US" dirty="0" err="1">
                <a:solidFill>
                  <a:srgbClr val="000000"/>
                </a:solidFill>
                <a:sym typeface="Wingdings" pitchFamily="2" charset="2"/>
              </a:rPr>
              <a:t>penciptanya</a:t>
            </a:r>
            <a:r>
              <a:rPr lang="en-US" dirty="0">
                <a:solidFill>
                  <a:srgbClr val="000000"/>
                </a:solidFill>
                <a:sym typeface="Wingdings" pitchFamily="2" charset="2"/>
              </a:rPr>
              <a:t> &amp; </a:t>
            </a:r>
            <a:r>
              <a:rPr lang="en-US" dirty="0" err="1">
                <a:solidFill>
                  <a:srgbClr val="000000"/>
                </a:solidFill>
                <a:sym typeface="Wingdings" pitchFamily="2" charset="2"/>
              </a:rPr>
              <a:t>belum</a:t>
            </a:r>
            <a:r>
              <a:rPr lang="en-US" dirty="0">
                <a:solidFill>
                  <a:srgbClr val="000000"/>
                </a:solidFill>
                <a:sym typeface="Wingdings" pitchFamily="2" charset="2"/>
              </a:rPr>
              <a:t> </a:t>
            </a:r>
            <a:r>
              <a:rPr lang="en-US" dirty="0" err="1">
                <a:solidFill>
                  <a:srgbClr val="000000"/>
                </a:solidFill>
                <a:sym typeface="Wingdings" pitchFamily="2" charset="2"/>
              </a:rPr>
              <a:t>terbit</a:t>
            </a:r>
            <a:r>
              <a:rPr lang="en-US" dirty="0">
                <a:solidFill>
                  <a:srgbClr val="000000"/>
                </a:solidFill>
                <a:sym typeface="Wingdings" pitchFamily="2" charset="2"/>
              </a:rPr>
              <a:t> </a:t>
            </a:r>
            <a:r>
              <a:rPr lang="en-US" dirty="0">
                <a:solidFill>
                  <a:srgbClr val="000000"/>
                </a:solidFill>
              </a:rPr>
              <a:t> </a:t>
            </a:r>
          </a:p>
          <a:p>
            <a:pPr marL="608013" indent="-608013" fontAlgn="auto">
              <a:lnSpc>
                <a:spcPct val="80000"/>
              </a:lnSpc>
              <a:spcBef>
                <a:spcPts val="0"/>
              </a:spcBef>
              <a:spcAft>
                <a:spcPts val="0"/>
              </a:spcAft>
              <a:buFontTx/>
              <a:buAutoNum type="arabicPeriod"/>
              <a:defRPr/>
            </a:pPr>
            <a:r>
              <a:rPr lang="en-US" b="1" dirty="0" err="1">
                <a:solidFill>
                  <a:srgbClr val="000000"/>
                </a:solidFill>
              </a:rPr>
              <a:t>Tanpa</a:t>
            </a:r>
            <a:r>
              <a:rPr lang="en-US" b="1" dirty="0">
                <a:solidFill>
                  <a:srgbClr val="000000"/>
                </a:solidFill>
              </a:rPr>
              <a:t> </a:t>
            </a:r>
            <a:r>
              <a:rPr lang="en-US" b="1" dirty="0" err="1">
                <a:solidFill>
                  <a:srgbClr val="000000"/>
                </a:solidFill>
              </a:rPr>
              <a:t>batas</a:t>
            </a:r>
            <a:r>
              <a:rPr lang="en-US" b="1" dirty="0">
                <a:solidFill>
                  <a:srgbClr val="000000"/>
                </a:solidFill>
              </a:rPr>
              <a:t> </a:t>
            </a:r>
            <a:r>
              <a:rPr lang="en-US" b="1" dirty="0" err="1">
                <a:solidFill>
                  <a:srgbClr val="000000"/>
                </a:solidFill>
              </a:rPr>
              <a:t>waktu</a:t>
            </a:r>
            <a:r>
              <a:rPr lang="en-US" b="1" dirty="0">
                <a:solidFill>
                  <a:srgbClr val="000000"/>
                </a:solidFill>
              </a:rPr>
              <a:t> </a:t>
            </a:r>
            <a:r>
              <a:rPr lang="en-US" b="1" dirty="0">
                <a:solidFill>
                  <a:srgbClr val="000000"/>
                </a:solidFill>
                <a:sym typeface="Wingdings" pitchFamily="2" charset="2"/>
              </a:rPr>
              <a:t> </a:t>
            </a:r>
            <a:r>
              <a:rPr lang="en-US" dirty="0" err="1">
                <a:solidFill>
                  <a:srgbClr val="000000"/>
                </a:solidFill>
                <a:sym typeface="Wingdings" pitchFamily="2" charset="2"/>
              </a:rPr>
              <a:t>Foklor</a:t>
            </a:r>
            <a:r>
              <a:rPr lang="en-US" dirty="0">
                <a:solidFill>
                  <a:srgbClr val="000000"/>
                </a:solidFill>
                <a:sym typeface="Wingdings" pitchFamily="2" charset="2"/>
              </a:rPr>
              <a:t> yang </a:t>
            </a:r>
            <a:r>
              <a:rPr lang="en-US" dirty="0" err="1">
                <a:solidFill>
                  <a:srgbClr val="000000"/>
                </a:solidFill>
                <a:sym typeface="Wingdings" pitchFamily="2" charset="2"/>
              </a:rPr>
              <a:t>Hak</a:t>
            </a:r>
            <a:r>
              <a:rPr lang="en-US" dirty="0">
                <a:solidFill>
                  <a:srgbClr val="000000"/>
                </a:solidFill>
                <a:sym typeface="Wingdings" pitchFamily="2" charset="2"/>
              </a:rPr>
              <a:t> </a:t>
            </a:r>
            <a:r>
              <a:rPr lang="en-US" dirty="0" err="1">
                <a:solidFill>
                  <a:srgbClr val="000000"/>
                </a:solidFill>
                <a:sym typeface="Wingdings" pitchFamily="2" charset="2"/>
              </a:rPr>
              <a:t>Ciptanya</a:t>
            </a:r>
            <a:r>
              <a:rPr lang="en-US" dirty="0">
                <a:solidFill>
                  <a:srgbClr val="000000"/>
                </a:solidFill>
                <a:sym typeface="Wingdings" pitchFamily="2" charset="2"/>
              </a:rPr>
              <a:t> </a:t>
            </a:r>
            <a:r>
              <a:rPr lang="en-US" dirty="0" err="1">
                <a:solidFill>
                  <a:srgbClr val="000000"/>
                </a:solidFill>
                <a:sym typeface="Wingdings" pitchFamily="2" charset="2"/>
              </a:rPr>
              <a:t>dipegang</a:t>
            </a:r>
            <a:r>
              <a:rPr lang="en-US" dirty="0">
                <a:solidFill>
                  <a:srgbClr val="000000"/>
                </a:solidFill>
                <a:sym typeface="Wingdings" pitchFamily="2" charset="2"/>
              </a:rPr>
              <a:t> </a:t>
            </a:r>
            <a:r>
              <a:rPr lang="en-US" dirty="0" err="1">
                <a:solidFill>
                  <a:srgbClr val="000000"/>
                </a:solidFill>
                <a:sym typeface="Wingdings" pitchFamily="2" charset="2"/>
              </a:rPr>
              <a:t>dan</a:t>
            </a:r>
            <a:r>
              <a:rPr lang="en-US" dirty="0">
                <a:solidFill>
                  <a:srgbClr val="000000"/>
                </a:solidFill>
                <a:sym typeface="Wingdings" pitchFamily="2" charset="2"/>
              </a:rPr>
              <a:t> </a:t>
            </a:r>
            <a:r>
              <a:rPr lang="en-US" dirty="0" err="1">
                <a:solidFill>
                  <a:srgbClr val="000000"/>
                </a:solidFill>
                <a:sym typeface="Wingdings" pitchFamily="2" charset="2"/>
              </a:rPr>
              <a:t>dilaksanakan</a:t>
            </a:r>
            <a:r>
              <a:rPr lang="en-US" dirty="0">
                <a:solidFill>
                  <a:srgbClr val="000000"/>
                </a:solidFill>
                <a:sym typeface="Wingdings" pitchFamily="2" charset="2"/>
              </a:rPr>
              <a:t> </a:t>
            </a:r>
            <a:r>
              <a:rPr lang="en-US" dirty="0" err="1">
                <a:solidFill>
                  <a:srgbClr val="000000"/>
                </a:solidFill>
                <a:sym typeface="Wingdings" pitchFamily="2" charset="2"/>
              </a:rPr>
              <a:t>negara</a:t>
            </a:r>
            <a:endParaRPr lang="en-US" b="1" dirty="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19200" y="1371600"/>
            <a:ext cx="7620000" cy="5105400"/>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365760" indent="-283464" eaLnBrk="1" fontAlgn="auto" hangingPunct="1">
              <a:spcAft>
                <a:spcPts val="0"/>
              </a:spcAft>
              <a:buFont typeface="Wingdings 2"/>
              <a:buChar char=""/>
              <a:defRPr/>
            </a:pPr>
            <a:r>
              <a:rPr lang="id-ID" dirty="0" smtClean="0"/>
              <a:t>Jangka waktu berlakunya Hak Cipta atas Ciptaan yang diumumkan bagian demi bagian dihitung mulai tanggal Pengumuman bagian yang terakhir.</a:t>
            </a:r>
            <a:endParaRPr lang="en-US" dirty="0" smtClean="0"/>
          </a:p>
          <a:p>
            <a:pPr marL="365760" indent="-283464" eaLnBrk="1" fontAlgn="auto" hangingPunct="1">
              <a:spcAft>
                <a:spcPts val="0"/>
              </a:spcAft>
              <a:buFont typeface="Wingdings 2"/>
              <a:buChar char=""/>
              <a:defRPr/>
            </a:pPr>
            <a:r>
              <a:rPr lang="id-ID" dirty="0" smtClean="0"/>
              <a:t>Dalam menentukan jangka waktu berlakunya Hak Cipta atas Ciptaan yang terdiri atas 2 (dua) jilid atau lebih, demikian pula ikhtisar dan berita yang diumumkan secara berkala dan tidak bersamaan waktunya, setiap jilid atau ikhtisar dan berita itu masing-masing dianggap sebagai Ciptaan tersendiri.</a:t>
            </a:r>
            <a:endParaRPr lang="en-US" dirty="0" smtClean="0"/>
          </a:p>
          <a:p>
            <a:pPr marL="365760" indent="-283464" eaLnBrk="1" fontAlgn="auto" hangingPunct="1">
              <a:spcAft>
                <a:spcPts val="0"/>
              </a:spcAft>
              <a:buFont typeface="Wingdings 2"/>
              <a:buChar char=""/>
              <a:defRPr/>
            </a:pPr>
            <a:endParaRPr lang="en-US" dirty="0"/>
          </a:p>
        </p:txBody>
      </p:sp>
      <p:pic>
        <p:nvPicPr>
          <p:cNvPr id="48133" name="Picture 2"/>
          <p:cNvPicPr>
            <a:picLocks noChangeAspect="1" noChangeArrowheads="1"/>
          </p:cNvPicPr>
          <p:nvPr/>
        </p:nvPicPr>
        <p:blipFill>
          <a:blip r:embed="rId2" cstate="print"/>
          <a:srcRect/>
          <a:stretch>
            <a:fillRect/>
          </a:stretch>
        </p:blipFill>
        <p:spPr bwMode="auto">
          <a:xfrm>
            <a:off x="1524000" y="228600"/>
            <a:ext cx="5476875" cy="952500"/>
          </a:xfrm>
          <a:prstGeom prst="rect">
            <a:avLst/>
          </a:prstGeom>
          <a:noFill/>
          <a:ln w="9525">
            <a:noFill/>
            <a:miter lim="800000"/>
            <a:headEnd/>
            <a:tailEnd/>
          </a:ln>
        </p:spPr>
      </p:pic>
      <p:pic>
        <p:nvPicPr>
          <p:cNvPr id="48134" name="Picture 3"/>
          <p:cNvPicPr>
            <a:picLocks noChangeAspect="1" noChangeArrowheads="1"/>
          </p:cNvPicPr>
          <p:nvPr/>
        </p:nvPicPr>
        <p:blipFill>
          <a:blip r:embed="rId3" cstate="print"/>
          <a:srcRect/>
          <a:stretch>
            <a:fillRect/>
          </a:stretch>
        </p:blipFill>
        <p:spPr bwMode="auto">
          <a:xfrm>
            <a:off x="7239000" y="0"/>
            <a:ext cx="1476375" cy="1214438"/>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a:defRPr/>
            </a:pPr>
            <a:r>
              <a:rPr lang="en-US" sz="4000" b="1" smtClean="0"/>
              <a:t>Kekayaan Intelektual</a:t>
            </a:r>
          </a:p>
        </p:txBody>
      </p:sp>
      <p:sp>
        <p:nvSpPr>
          <p:cNvPr id="12291" name="Rectangle 3"/>
          <p:cNvSpPr>
            <a:spLocks noGrp="1" noChangeArrowheads="1"/>
          </p:cNvSpPr>
          <p:nvPr>
            <p:ph type="body" idx="4294967295"/>
          </p:nvPr>
        </p:nvSpPr>
        <p:spPr/>
        <p:txBody>
          <a:bodyPr/>
          <a:lstStyle/>
          <a:p>
            <a:pPr>
              <a:lnSpc>
                <a:spcPct val="80000"/>
              </a:lnSpc>
            </a:pPr>
            <a:r>
              <a:rPr lang="en-US" sz="2000" smtClean="0"/>
              <a:t>Kekayaan Intelektual merupakan alat penunjang pembangunan ekonomi dan penciptaan kreasi yang pada saat ini belum digunakan untuk memberikan hasil yang optimal di semua negara, terutama di negara berkembang.</a:t>
            </a:r>
          </a:p>
          <a:p>
            <a:pPr>
              <a:lnSpc>
                <a:spcPct val="80000"/>
              </a:lnSpc>
            </a:pPr>
            <a:r>
              <a:rPr lang="en-US" sz="2000" smtClean="0"/>
              <a:t>Kekayaan Intelektual merupakan sebuah kekuatan yang dapat digunakan untuk memperkaya  kehidupan seseorang dan masa depan  suatu bangsa secara material, budaya dan sosial.</a:t>
            </a:r>
          </a:p>
          <a:p>
            <a:pPr>
              <a:lnSpc>
                <a:spcPct val="80000"/>
              </a:lnSpc>
            </a:pPr>
            <a:r>
              <a:rPr lang="en-US" sz="2000" smtClean="0"/>
              <a:t>Kekayaan Intelektual mendukung dan memberi penghargaan kepada kreator, merangsang pertumbuhan ekonomi dan memajukan pengembangan sumber daya manusia, karenanya kekayaan intelektual bersifat memberdayakan</a:t>
            </a:r>
          </a:p>
          <a:p>
            <a:pPr>
              <a:lnSpc>
                <a:spcPct val="80000"/>
              </a:lnSpc>
            </a:pPr>
            <a:r>
              <a:rPr lang="en-US" sz="2000" smtClean="0"/>
              <a:t>Pada hakekatnya Kekayaan Intelektual merupakan hasil pemecahan masalah yang dihadapi seseorang, kreativitas yang timbul tersebut memicu daya cipta untuk menghasilkan karya intelektual</a:t>
            </a:r>
          </a:p>
          <a:p>
            <a:pPr>
              <a:lnSpc>
                <a:spcPct val="80000"/>
              </a:lnSpc>
            </a:pPr>
            <a:endParaRPr lang="en-US" sz="2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219200" y="304800"/>
            <a:ext cx="7504112" cy="1447800"/>
          </a:xfrm>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Aft>
                <a:spcPts val="0"/>
              </a:spcAft>
              <a:defRPr/>
            </a:pPr>
            <a:r>
              <a:rPr lang="en-US" sz="2300" b="1" dirty="0" smtClean="0">
                <a:solidFill>
                  <a:srgbClr val="663300"/>
                </a:solidFill>
                <a:effectLst>
                  <a:outerShdw blurRad="38100" dist="38100" dir="2700000" algn="tl">
                    <a:srgbClr val="C0C0C0"/>
                  </a:outerShdw>
                </a:effectLst>
              </a:rPr>
              <a:t>LINGKUP DAN MASA BERLAKU </a:t>
            </a:r>
            <a:br>
              <a:rPr lang="en-US" sz="2300" b="1" dirty="0" smtClean="0">
                <a:solidFill>
                  <a:srgbClr val="663300"/>
                </a:solidFill>
                <a:effectLst>
                  <a:outerShdw blurRad="38100" dist="38100" dir="2700000" algn="tl">
                    <a:srgbClr val="C0C0C0"/>
                  </a:outerShdw>
                </a:effectLst>
              </a:rPr>
            </a:br>
            <a:r>
              <a:rPr lang="en-US" sz="2300" b="1" dirty="0" smtClean="0">
                <a:solidFill>
                  <a:srgbClr val="663300"/>
                </a:solidFill>
                <a:effectLst>
                  <a:outerShdw blurRad="38100" dist="38100" dir="2700000" algn="tl">
                    <a:srgbClr val="C0C0C0"/>
                  </a:outerShdw>
                </a:effectLst>
              </a:rPr>
              <a:t>HAK TERKAIT</a:t>
            </a:r>
            <a:endParaRPr lang="id-ID" sz="2300" b="1" dirty="0" smtClean="0">
              <a:solidFill>
                <a:srgbClr val="663300"/>
              </a:solidFill>
              <a:effectLst>
                <a:outerShdw blurRad="38100" dist="38100" dir="2700000" algn="tl">
                  <a:srgbClr val="C0C0C0"/>
                </a:outerShdw>
              </a:effectLst>
            </a:endParaRPr>
          </a:p>
        </p:txBody>
      </p:sp>
      <p:sp>
        <p:nvSpPr>
          <p:cNvPr id="18435" name="Rectangle 3"/>
          <p:cNvSpPr>
            <a:spLocks noGrp="1" noChangeArrowheads="1"/>
          </p:cNvSpPr>
          <p:nvPr>
            <p:ph type="body" idx="1"/>
          </p:nvPr>
        </p:nvSpPr>
        <p:spPr>
          <a:xfrm>
            <a:off x="1219200" y="2057400"/>
            <a:ext cx="7543800" cy="4267200"/>
          </a:xfrm>
        </p:spPr>
        <p:style>
          <a:lnRef idx="1">
            <a:schemeClr val="accent1"/>
          </a:lnRef>
          <a:fillRef idx="2">
            <a:schemeClr val="accent1"/>
          </a:fillRef>
          <a:effectRef idx="1">
            <a:schemeClr val="accent1"/>
          </a:effectRef>
          <a:fontRef idx="minor">
            <a:schemeClr val="dk1"/>
          </a:fontRef>
        </p:style>
        <p:txBody>
          <a:bodyPr>
            <a:normAutofit/>
          </a:bodyPr>
          <a:lstStyle/>
          <a:p>
            <a:pPr marL="608013" indent="-608013" eaLnBrk="1" fontAlgn="auto" hangingPunct="1">
              <a:lnSpc>
                <a:spcPct val="80000"/>
              </a:lnSpc>
              <a:spcAft>
                <a:spcPts val="0"/>
              </a:spcAft>
              <a:buFontTx/>
              <a:buChar char="•"/>
              <a:defRPr/>
            </a:pPr>
            <a:r>
              <a:rPr lang="en-US" sz="3000" b="1" dirty="0" err="1" smtClean="0">
                <a:solidFill>
                  <a:srgbClr val="000000"/>
                </a:solidFill>
              </a:rPr>
              <a:t>Selama</a:t>
            </a:r>
            <a:r>
              <a:rPr lang="en-US" sz="3000" b="1" dirty="0" smtClean="0">
                <a:solidFill>
                  <a:srgbClr val="000000"/>
                </a:solidFill>
              </a:rPr>
              <a:t> 50 </a:t>
            </a:r>
            <a:r>
              <a:rPr lang="en-US" sz="3000" b="1" dirty="0" err="1" smtClean="0">
                <a:solidFill>
                  <a:srgbClr val="000000"/>
                </a:solidFill>
              </a:rPr>
              <a:t>tahun</a:t>
            </a:r>
            <a:r>
              <a:rPr lang="en-US" sz="3000" b="1" dirty="0" smtClean="0">
                <a:solidFill>
                  <a:srgbClr val="000000"/>
                </a:solidFill>
              </a:rPr>
              <a:t> </a:t>
            </a:r>
            <a:r>
              <a:rPr lang="en-US" sz="3000" b="1" dirty="0" err="1" smtClean="0">
                <a:solidFill>
                  <a:srgbClr val="000000"/>
                </a:solidFill>
              </a:rPr>
              <a:t>sejak</a:t>
            </a:r>
            <a:r>
              <a:rPr lang="en-US" sz="3000" b="1" dirty="0" smtClean="0">
                <a:solidFill>
                  <a:srgbClr val="000000"/>
                </a:solidFill>
              </a:rPr>
              <a:t> </a:t>
            </a:r>
            <a:r>
              <a:rPr lang="en-US" sz="3000" b="1" dirty="0" err="1" smtClean="0">
                <a:solidFill>
                  <a:srgbClr val="000000"/>
                </a:solidFill>
              </a:rPr>
              <a:t>pertama</a:t>
            </a:r>
            <a:r>
              <a:rPr lang="en-US" sz="3000" b="1" dirty="0" smtClean="0">
                <a:solidFill>
                  <a:srgbClr val="000000"/>
                </a:solidFill>
              </a:rPr>
              <a:t> kali </a:t>
            </a:r>
            <a:r>
              <a:rPr lang="en-US" sz="3000" b="1" dirty="0" err="1" smtClean="0">
                <a:solidFill>
                  <a:srgbClr val="000000"/>
                </a:solidFill>
              </a:rPr>
              <a:t>dipertunjukan</a:t>
            </a:r>
            <a:r>
              <a:rPr lang="en-US" sz="3000" b="1" dirty="0" smtClean="0">
                <a:solidFill>
                  <a:srgbClr val="000000"/>
                </a:solidFill>
                <a:sym typeface="Wingdings" pitchFamily="2" charset="2"/>
              </a:rPr>
              <a:t> </a:t>
            </a:r>
            <a:r>
              <a:rPr lang="en-US" sz="3000" dirty="0" err="1" smtClean="0">
                <a:solidFill>
                  <a:srgbClr val="000000"/>
                </a:solidFill>
              </a:rPr>
              <a:t>Pelaku</a:t>
            </a:r>
            <a:endParaRPr lang="en-US" sz="3000" dirty="0" smtClean="0">
              <a:solidFill>
                <a:srgbClr val="000000"/>
              </a:solidFill>
            </a:endParaRPr>
          </a:p>
          <a:p>
            <a:pPr marL="608013" indent="-608013" eaLnBrk="1" fontAlgn="auto" hangingPunct="1">
              <a:lnSpc>
                <a:spcPct val="80000"/>
              </a:lnSpc>
              <a:spcAft>
                <a:spcPts val="0"/>
              </a:spcAft>
              <a:buFontTx/>
              <a:buChar char="•"/>
              <a:defRPr/>
            </a:pPr>
            <a:endParaRPr lang="en-US" sz="3000" dirty="0" smtClean="0">
              <a:solidFill>
                <a:srgbClr val="000000"/>
              </a:solidFill>
            </a:endParaRPr>
          </a:p>
          <a:p>
            <a:pPr marL="608013" indent="-608013" eaLnBrk="1" fontAlgn="auto" hangingPunct="1">
              <a:lnSpc>
                <a:spcPct val="80000"/>
              </a:lnSpc>
              <a:spcAft>
                <a:spcPts val="0"/>
              </a:spcAft>
              <a:buFontTx/>
              <a:buChar char="•"/>
              <a:defRPr/>
            </a:pPr>
            <a:r>
              <a:rPr lang="en-US" sz="3000" b="1" dirty="0" err="1" smtClean="0">
                <a:solidFill>
                  <a:srgbClr val="000000"/>
                </a:solidFill>
              </a:rPr>
              <a:t>Selama</a:t>
            </a:r>
            <a:r>
              <a:rPr lang="en-US" sz="3000" b="1" dirty="0" smtClean="0">
                <a:solidFill>
                  <a:srgbClr val="000000"/>
                </a:solidFill>
              </a:rPr>
              <a:t> 50 </a:t>
            </a:r>
            <a:r>
              <a:rPr lang="en-US" sz="3000" b="1" dirty="0" err="1" smtClean="0">
                <a:solidFill>
                  <a:srgbClr val="000000"/>
                </a:solidFill>
              </a:rPr>
              <a:t>tahun</a:t>
            </a:r>
            <a:r>
              <a:rPr lang="en-US" sz="3000" b="1" dirty="0" smtClean="0">
                <a:solidFill>
                  <a:srgbClr val="000000"/>
                </a:solidFill>
              </a:rPr>
              <a:t> </a:t>
            </a:r>
            <a:r>
              <a:rPr lang="en-US" sz="3000" b="1" dirty="0" err="1" smtClean="0">
                <a:solidFill>
                  <a:srgbClr val="000000"/>
                </a:solidFill>
              </a:rPr>
              <a:t>sejak</a:t>
            </a:r>
            <a:r>
              <a:rPr lang="en-US" sz="3000" b="1" dirty="0" smtClean="0">
                <a:solidFill>
                  <a:srgbClr val="000000"/>
                </a:solidFill>
              </a:rPr>
              <a:t> </a:t>
            </a:r>
            <a:r>
              <a:rPr lang="en-US" sz="3000" b="1" dirty="0" err="1" smtClean="0">
                <a:solidFill>
                  <a:srgbClr val="000000"/>
                </a:solidFill>
              </a:rPr>
              <a:t>pertama</a:t>
            </a:r>
            <a:r>
              <a:rPr lang="en-US" sz="3000" b="1" dirty="0" smtClean="0">
                <a:solidFill>
                  <a:srgbClr val="000000"/>
                </a:solidFill>
              </a:rPr>
              <a:t> kali </a:t>
            </a:r>
            <a:r>
              <a:rPr lang="en-US" sz="3000" b="1" dirty="0" err="1" smtClean="0">
                <a:solidFill>
                  <a:srgbClr val="000000"/>
                </a:solidFill>
              </a:rPr>
              <a:t>direkam</a:t>
            </a:r>
            <a:r>
              <a:rPr lang="en-US" sz="3000" b="1" dirty="0" smtClean="0">
                <a:solidFill>
                  <a:srgbClr val="000000"/>
                </a:solidFill>
              </a:rPr>
              <a:t> </a:t>
            </a:r>
            <a:r>
              <a:rPr lang="en-US" sz="3000" b="1" dirty="0" smtClean="0">
                <a:solidFill>
                  <a:srgbClr val="000000"/>
                </a:solidFill>
                <a:sym typeface="Wingdings" pitchFamily="2" charset="2"/>
              </a:rPr>
              <a:t></a:t>
            </a:r>
            <a:r>
              <a:rPr lang="en-US" sz="3000" dirty="0" smtClean="0">
                <a:solidFill>
                  <a:srgbClr val="000000"/>
                </a:solidFill>
                <a:sym typeface="Wingdings" pitchFamily="2" charset="2"/>
              </a:rPr>
              <a:t> </a:t>
            </a:r>
            <a:r>
              <a:rPr lang="en-US" sz="3000" dirty="0" err="1" smtClean="0">
                <a:solidFill>
                  <a:srgbClr val="000000"/>
                </a:solidFill>
                <a:sym typeface="Wingdings" pitchFamily="2" charset="2"/>
              </a:rPr>
              <a:t>Produser</a:t>
            </a:r>
            <a:r>
              <a:rPr lang="en-US" sz="3000" dirty="0" smtClean="0">
                <a:solidFill>
                  <a:srgbClr val="000000"/>
                </a:solidFill>
                <a:sym typeface="Wingdings" pitchFamily="2" charset="2"/>
              </a:rPr>
              <a:t> </a:t>
            </a:r>
            <a:r>
              <a:rPr lang="en-US" sz="3000" dirty="0" err="1" smtClean="0">
                <a:solidFill>
                  <a:srgbClr val="000000"/>
                </a:solidFill>
                <a:sym typeface="Wingdings" pitchFamily="2" charset="2"/>
              </a:rPr>
              <a:t>Rekaman</a:t>
            </a:r>
            <a:r>
              <a:rPr lang="en-US" sz="3000" dirty="0" smtClean="0">
                <a:solidFill>
                  <a:srgbClr val="000000"/>
                </a:solidFill>
                <a:sym typeface="Wingdings" pitchFamily="2" charset="2"/>
              </a:rPr>
              <a:t> </a:t>
            </a:r>
            <a:r>
              <a:rPr lang="en-US" sz="3000" dirty="0" err="1" smtClean="0">
                <a:solidFill>
                  <a:srgbClr val="000000"/>
                </a:solidFill>
                <a:sym typeface="Wingdings" pitchFamily="2" charset="2"/>
              </a:rPr>
              <a:t>Suara</a:t>
            </a:r>
            <a:endParaRPr lang="en-US" sz="3000" dirty="0" smtClean="0">
              <a:solidFill>
                <a:srgbClr val="000000"/>
              </a:solidFill>
              <a:sym typeface="Wingdings" pitchFamily="2" charset="2"/>
            </a:endParaRPr>
          </a:p>
          <a:p>
            <a:pPr marL="608013" indent="-608013" eaLnBrk="1" fontAlgn="auto" hangingPunct="1">
              <a:lnSpc>
                <a:spcPct val="80000"/>
              </a:lnSpc>
              <a:spcAft>
                <a:spcPts val="0"/>
              </a:spcAft>
              <a:buFontTx/>
              <a:buChar char="•"/>
              <a:defRPr/>
            </a:pPr>
            <a:endParaRPr lang="en-US" sz="3000" dirty="0" smtClean="0">
              <a:solidFill>
                <a:srgbClr val="000000"/>
              </a:solidFill>
              <a:sym typeface="Wingdings" pitchFamily="2" charset="2"/>
            </a:endParaRPr>
          </a:p>
          <a:p>
            <a:pPr marL="608013" indent="-608013" eaLnBrk="1" fontAlgn="auto" hangingPunct="1">
              <a:lnSpc>
                <a:spcPct val="80000"/>
              </a:lnSpc>
              <a:spcAft>
                <a:spcPts val="0"/>
              </a:spcAft>
              <a:buFontTx/>
              <a:buChar char="•"/>
              <a:defRPr/>
            </a:pPr>
            <a:r>
              <a:rPr lang="en-US" sz="3000" b="1" dirty="0" err="1" smtClean="0">
                <a:solidFill>
                  <a:srgbClr val="000000"/>
                </a:solidFill>
                <a:sym typeface="Wingdings" pitchFamily="2" charset="2"/>
              </a:rPr>
              <a:t>Selama</a:t>
            </a:r>
            <a:r>
              <a:rPr lang="en-US" sz="3000" b="1" dirty="0" smtClean="0">
                <a:solidFill>
                  <a:srgbClr val="000000"/>
                </a:solidFill>
                <a:sym typeface="Wingdings" pitchFamily="2" charset="2"/>
              </a:rPr>
              <a:t> 20 </a:t>
            </a:r>
            <a:r>
              <a:rPr lang="en-US" sz="3000" b="1" dirty="0" err="1" smtClean="0">
                <a:solidFill>
                  <a:srgbClr val="000000"/>
                </a:solidFill>
                <a:sym typeface="Wingdings" pitchFamily="2" charset="2"/>
              </a:rPr>
              <a:t>tahun</a:t>
            </a:r>
            <a:r>
              <a:rPr lang="en-US" sz="3000" b="1" dirty="0" smtClean="0">
                <a:solidFill>
                  <a:srgbClr val="000000"/>
                </a:solidFill>
                <a:sym typeface="Wingdings" pitchFamily="2" charset="2"/>
              </a:rPr>
              <a:t> </a:t>
            </a:r>
            <a:r>
              <a:rPr lang="en-US" sz="3000" b="1" dirty="0" err="1" smtClean="0">
                <a:solidFill>
                  <a:srgbClr val="000000"/>
                </a:solidFill>
                <a:sym typeface="Wingdings" pitchFamily="2" charset="2"/>
              </a:rPr>
              <a:t>sejak</a:t>
            </a:r>
            <a:r>
              <a:rPr lang="en-US" sz="3000" b="1" dirty="0" smtClean="0">
                <a:solidFill>
                  <a:srgbClr val="000000"/>
                </a:solidFill>
                <a:sym typeface="Wingdings" pitchFamily="2" charset="2"/>
              </a:rPr>
              <a:t> </a:t>
            </a:r>
            <a:r>
              <a:rPr lang="en-US" sz="3000" b="1" dirty="0" err="1" smtClean="0">
                <a:solidFill>
                  <a:srgbClr val="000000"/>
                </a:solidFill>
                <a:sym typeface="Wingdings" pitchFamily="2" charset="2"/>
              </a:rPr>
              <a:t>pertama</a:t>
            </a:r>
            <a:r>
              <a:rPr lang="en-US" sz="3000" b="1" dirty="0" smtClean="0">
                <a:solidFill>
                  <a:srgbClr val="000000"/>
                </a:solidFill>
                <a:sym typeface="Wingdings" pitchFamily="2" charset="2"/>
              </a:rPr>
              <a:t> kali </a:t>
            </a:r>
            <a:r>
              <a:rPr lang="en-US" sz="3000" b="1" dirty="0" err="1" smtClean="0">
                <a:solidFill>
                  <a:srgbClr val="000000"/>
                </a:solidFill>
                <a:sym typeface="Wingdings" pitchFamily="2" charset="2"/>
              </a:rPr>
              <a:t>disiarkan</a:t>
            </a:r>
            <a:r>
              <a:rPr lang="en-US" sz="3000" b="1" dirty="0" smtClean="0">
                <a:solidFill>
                  <a:srgbClr val="000000"/>
                </a:solidFill>
                <a:sym typeface="Wingdings" pitchFamily="2" charset="2"/>
              </a:rPr>
              <a:t>  </a:t>
            </a:r>
            <a:r>
              <a:rPr lang="en-US" sz="3000" dirty="0" err="1" smtClean="0">
                <a:solidFill>
                  <a:srgbClr val="000000"/>
                </a:solidFill>
                <a:sym typeface="Wingdings" pitchFamily="2" charset="2"/>
              </a:rPr>
              <a:t>Lembaga</a:t>
            </a:r>
            <a:r>
              <a:rPr lang="en-US" sz="3000" dirty="0" smtClean="0">
                <a:solidFill>
                  <a:srgbClr val="000000"/>
                </a:solidFill>
                <a:sym typeface="Wingdings" pitchFamily="2" charset="2"/>
              </a:rPr>
              <a:t> </a:t>
            </a:r>
            <a:r>
              <a:rPr lang="en-US" sz="3000" dirty="0" err="1" smtClean="0">
                <a:solidFill>
                  <a:srgbClr val="000000"/>
                </a:solidFill>
                <a:sym typeface="Wingdings" pitchFamily="2" charset="2"/>
              </a:rPr>
              <a:t>Penyiaran</a:t>
            </a:r>
            <a:endParaRPr lang="en-US" sz="3000" dirty="0" smtClean="0">
              <a:solidFill>
                <a:srgbClr val="000000"/>
              </a:solidFill>
            </a:endParaRPr>
          </a:p>
          <a:p>
            <a:pPr marL="1247775" lvl="1" indent="-569913" eaLnBrk="1" fontAlgn="auto" hangingPunct="1">
              <a:lnSpc>
                <a:spcPct val="80000"/>
              </a:lnSpc>
              <a:spcAft>
                <a:spcPts val="0"/>
              </a:spcAft>
              <a:buFont typeface="Wingdings" pitchFamily="2" charset="2"/>
              <a:buNone/>
              <a:defRPr/>
            </a:pPr>
            <a:endParaRPr lang="id-ID" dirty="0" smtClean="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447800"/>
            <a:ext cx="3200400" cy="452431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en-US" sz="3600" b="1" dirty="0" err="1"/>
              <a:t>Pengalihan</a:t>
            </a:r>
            <a:r>
              <a:rPr lang="en-US" sz="3600" b="1" dirty="0"/>
              <a:t> </a:t>
            </a:r>
            <a:r>
              <a:rPr lang="en-US" sz="3600" b="1" dirty="0" err="1"/>
              <a:t>Hak</a:t>
            </a:r>
            <a:r>
              <a:rPr lang="en-US" sz="3600" b="1" dirty="0"/>
              <a:t> </a:t>
            </a:r>
            <a:r>
              <a:rPr lang="en-US" sz="3600" b="1" dirty="0" err="1"/>
              <a:t>Cipta</a:t>
            </a:r>
            <a:endParaRPr lang="en-US" sz="3600" b="1" dirty="0"/>
          </a:p>
          <a:p>
            <a:pPr algn="ctr" fontAlgn="auto">
              <a:spcBef>
                <a:spcPts val="0"/>
              </a:spcBef>
              <a:spcAft>
                <a:spcPts val="0"/>
              </a:spcAft>
              <a:defRPr/>
            </a:pPr>
            <a:r>
              <a:rPr lang="en-US" sz="3600" dirty="0" err="1"/>
              <a:t>Hak</a:t>
            </a:r>
            <a:r>
              <a:rPr lang="en-US" sz="3600" dirty="0"/>
              <a:t> </a:t>
            </a:r>
            <a:r>
              <a:rPr lang="en-US" sz="3600" dirty="0" err="1"/>
              <a:t>cipta</a:t>
            </a:r>
            <a:r>
              <a:rPr lang="en-US" sz="3600" dirty="0"/>
              <a:t> </a:t>
            </a:r>
            <a:r>
              <a:rPr lang="en-US" sz="3600" dirty="0" err="1"/>
              <a:t>dapat</a:t>
            </a:r>
            <a:r>
              <a:rPr lang="en-US" sz="3600" dirty="0"/>
              <a:t> </a:t>
            </a:r>
            <a:r>
              <a:rPr lang="en-US" sz="3600" dirty="0" err="1"/>
              <a:t>dialihkan</a:t>
            </a:r>
            <a:r>
              <a:rPr lang="en-US" sz="3600" dirty="0"/>
              <a:t> </a:t>
            </a:r>
            <a:r>
              <a:rPr lang="en-US" sz="3600" dirty="0" err="1"/>
              <a:t>baik</a:t>
            </a:r>
            <a:r>
              <a:rPr lang="en-US" sz="3600" dirty="0"/>
              <a:t> </a:t>
            </a:r>
            <a:r>
              <a:rPr lang="en-US" sz="3600" dirty="0" err="1"/>
              <a:t>seluruhnya</a:t>
            </a:r>
            <a:r>
              <a:rPr lang="en-US" sz="3600" dirty="0"/>
              <a:t> </a:t>
            </a:r>
            <a:r>
              <a:rPr lang="en-US" sz="3600" dirty="0" err="1"/>
              <a:t>maupun</a:t>
            </a:r>
            <a:r>
              <a:rPr lang="en-US" sz="3600" dirty="0"/>
              <a:t> </a:t>
            </a:r>
            <a:r>
              <a:rPr lang="en-US" sz="3600" dirty="0" err="1"/>
              <a:t>sebagian</a:t>
            </a:r>
            <a:r>
              <a:rPr lang="en-US" sz="3600" dirty="0"/>
              <a:t> </a:t>
            </a:r>
            <a:br>
              <a:rPr lang="en-US" sz="3600" dirty="0"/>
            </a:br>
            <a:endParaRPr lang="en-US" sz="3600" dirty="0"/>
          </a:p>
        </p:txBody>
      </p:sp>
      <p:cxnSp>
        <p:nvCxnSpPr>
          <p:cNvPr id="4" name="Straight Arrow Connector 3"/>
          <p:cNvCxnSpPr>
            <a:endCxn id="0" idx="2"/>
          </p:cNvCxnSpPr>
          <p:nvPr/>
        </p:nvCxnSpPr>
        <p:spPr>
          <a:xfrm flipV="1">
            <a:off x="4267200" y="1295400"/>
            <a:ext cx="19050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191000" y="2438400"/>
            <a:ext cx="2209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4267200" y="3048000"/>
            <a:ext cx="2667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6172200" y="838200"/>
            <a:ext cx="2286000" cy="9144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2800" dirty="0" err="1"/>
              <a:t>Pewarisan</a:t>
            </a:r>
            <a:endParaRPr lang="en-US" sz="2800" dirty="0"/>
          </a:p>
        </p:txBody>
      </p:sp>
      <p:sp>
        <p:nvSpPr>
          <p:cNvPr id="14" name="Rounded Rectangle 13"/>
          <p:cNvSpPr/>
          <p:nvPr/>
        </p:nvSpPr>
        <p:spPr>
          <a:xfrm>
            <a:off x="6400800" y="2057400"/>
            <a:ext cx="1828800" cy="8382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4000" dirty="0" err="1"/>
              <a:t>Hibah</a:t>
            </a:r>
            <a:endParaRPr lang="en-US" sz="4000" dirty="0"/>
          </a:p>
        </p:txBody>
      </p:sp>
      <p:sp>
        <p:nvSpPr>
          <p:cNvPr id="16" name="Isosceles Triangle 15"/>
          <p:cNvSpPr/>
          <p:nvPr/>
        </p:nvSpPr>
        <p:spPr>
          <a:xfrm>
            <a:off x="5943600" y="3124200"/>
            <a:ext cx="3200400" cy="990600"/>
          </a:xfrm>
          <a:prstGeom prst="triangle">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3600" dirty="0" err="1"/>
              <a:t>Wasiat</a:t>
            </a:r>
            <a:endParaRPr lang="en-US" sz="3600" dirty="0"/>
          </a:p>
        </p:txBody>
      </p:sp>
      <p:sp>
        <p:nvSpPr>
          <p:cNvPr id="19" name="Rectangle 18"/>
          <p:cNvSpPr/>
          <p:nvPr/>
        </p:nvSpPr>
        <p:spPr>
          <a:xfrm>
            <a:off x="6172200" y="4724400"/>
            <a:ext cx="2590800" cy="1524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en-US" dirty="0" err="1"/>
              <a:t>perjanjian</a:t>
            </a:r>
            <a:r>
              <a:rPr lang="en-US" dirty="0"/>
              <a:t> </a:t>
            </a:r>
            <a:r>
              <a:rPr lang="en-US" dirty="0" err="1"/>
              <a:t>tertulis</a:t>
            </a:r>
            <a:r>
              <a:rPr lang="en-US" dirty="0"/>
              <a:t>; </a:t>
            </a:r>
            <a:r>
              <a:rPr lang="en-US" dirty="0" err="1"/>
              <a:t>atau</a:t>
            </a:r>
            <a:r>
              <a:rPr lang="en-US" dirty="0"/>
              <a:t> </a:t>
            </a:r>
          </a:p>
          <a:p>
            <a:pPr fontAlgn="auto">
              <a:spcBef>
                <a:spcPts val="0"/>
              </a:spcBef>
              <a:spcAft>
                <a:spcPts val="0"/>
              </a:spcAft>
              <a:defRPr/>
            </a:pPr>
            <a:r>
              <a:rPr lang="en-US" dirty="0" err="1"/>
              <a:t>sebab-sebab</a:t>
            </a:r>
            <a:r>
              <a:rPr lang="en-US" dirty="0"/>
              <a:t> lain yang </a:t>
            </a:r>
            <a:r>
              <a:rPr lang="en-US" dirty="0" err="1"/>
              <a:t>dibenarkan</a:t>
            </a:r>
            <a:r>
              <a:rPr lang="en-US" dirty="0"/>
              <a:t> </a:t>
            </a:r>
            <a:r>
              <a:rPr lang="en-US" dirty="0" err="1"/>
              <a:t>oleh</a:t>
            </a:r>
            <a:r>
              <a:rPr lang="en-US" dirty="0"/>
              <a:t> </a:t>
            </a:r>
            <a:r>
              <a:rPr lang="en-US" dirty="0" err="1"/>
              <a:t>peraturan</a:t>
            </a:r>
            <a:r>
              <a:rPr lang="en-US" dirty="0"/>
              <a:t> </a:t>
            </a:r>
            <a:r>
              <a:rPr lang="en-US" dirty="0" err="1"/>
              <a:t>perundang-undangan</a:t>
            </a:r>
            <a:endParaRPr lang="en-US" dirty="0"/>
          </a:p>
        </p:txBody>
      </p:sp>
      <p:cxnSp>
        <p:nvCxnSpPr>
          <p:cNvPr id="20" name="Straight Arrow Connector 19"/>
          <p:cNvCxnSpPr/>
          <p:nvPr/>
        </p:nvCxnSpPr>
        <p:spPr>
          <a:xfrm>
            <a:off x="4267200" y="3048000"/>
            <a:ext cx="18288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676400" y="1981200"/>
            <a:ext cx="1917192" cy="399256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en-US" sz="3200" b="1" dirty="0" err="1" smtClean="0"/>
              <a:t>Hak</a:t>
            </a:r>
            <a:r>
              <a:rPr lang="en-US" sz="3200" b="1" dirty="0" smtClean="0"/>
              <a:t> </a:t>
            </a:r>
            <a:r>
              <a:rPr lang="en-US" sz="3200" b="1" dirty="0" err="1" smtClean="0"/>
              <a:t>Cipta</a:t>
            </a:r>
            <a:r>
              <a:rPr lang="en-US" sz="3200" b="1" dirty="0" smtClean="0"/>
              <a:t> yang </a:t>
            </a:r>
            <a:r>
              <a:rPr lang="en-US" sz="3200" b="1" dirty="0" err="1" smtClean="0"/>
              <a:t>Dimiliki</a:t>
            </a:r>
            <a:r>
              <a:rPr lang="en-US" sz="3200" b="1" dirty="0" smtClean="0"/>
              <a:t> </a:t>
            </a:r>
            <a:r>
              <a:rPr lang="en-US" sz="3200" b="1" dirty="0" err="1" smtClean="0"/>
              <a:t>oleh</a:t>
            </a:r>
            <a:r>
              <a:rPr lang="en-US" sz="3200" b="1" dirty="0" smtClean="0"/>
              <a:t> Negara</a:t>
            </a:r>
            <a:r>
              <a:rPr lang="en-US" sz="3200" dirty="0" smtClean="0"/>
              <a:t/>
            </a:r>
            <a:br>
              <a:rPr lang="en-US" sz="3200" dirty="0" smtClean="0"/>
            </a:br>
            <a:endParaRPr lang="en-US" sz="3200" dirty="0" smtClean="0"/>
          </a:p>
        </p:txBody>
      </p:sp>
      <p:sp>
        <p:nvSpPr>
          <p:cNvPr id="20483" name="Content Placeholder 2"/>
          <p:cNvSpPr>
            <a:spLocks noGrp="1"/>
          </p:cNvSpPr>
          <p:nvPr>
            <p:ph idx="1"/>
          </p:nvPr>
        </p:nvSpPr>
        <p:spPr>
          <a:xfrm>
            <a:off x="4648200" y="1981200"/>
            <a:ext cx="4209288" cy="40386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marL="365760" indent="-283464" eaLnBrk="1" fontAlgn="auto" hangingPunct="1">
              <a:spcAft>
                <a:spcPts val="0"/>
              </a:spcAft>
              <a:buFont typeface="Wingdings 2"/>
              <a:buChar char=""/>
              <a:defRPr/>
            </a:pPr>
            <a:r>
              <a:rPr lang="en-US" dirty="0" smtClean="0"/>
              <a:t>Negara </a:t>
            </a:r>
            <a:r>
              <a:rPr lang="en-US" dirty="0" err="1" smtClean="0"/>
              <a:t>memegang</a:t>
            </a:r>
            <a:r>
              <a:rPr lang="en-US" dirty="0" smtClean="0"/>
              <a:t> </a:t>
            </a:r>
            <a:r>
              <a:rPr lang="en-US" dirty="0" err="1" smtClean="0"/>
              <a:t>hak</a:t>
            </a:r>
            <a:r>
              <a:rPr lang="en-US" dirty="0" smtClean="0"/>
              <a:t> </a:t>
            </a:r>
            <a:r>
              <a:rPr lang="en-US" dirty="0" err="1" smtClean="0"/>
              <a:t>cipta</a:t>
            </a:r>
            <a:r>
              <a:rPr lang="en-US" dirty="0" smtClean="0"/>
              <a:t> </a:t>
            </a:r>
            <a:r>
              <a:rPr lang="en-US" dirty="0" err="1" smtClean="0"/>
              <a:t>atas</a:t>
            </a:r>
            <a:r>
              <a:rPr lang="en-US" dirty="0" smtClean="0"/>
              <a:t> </a:t>
            </a:r>
            <a:r>
              <a:rPr lang="en-US" dirty="0" err="1" smtClean="0"/>
              <a:t>karya</a:t>
            </a:r>
            <a:r>
              <a:rPr lang="en-US" dirty="0" smtClean="0"/>
              <a:t> </a:t>
            </a:r>
            <a:r>
              <a:rPr lang="en-US" dirty="0" err="1" smtClean="0"/>
              <a:t>peninggalan</a:t>
            </a:r>
            <a:r>
              <a:rPr lang="en-US" dirty="0" smtClean="0"/>
              <a:t> </a:t>
            </a:r>
            <a:r>
              <a:rPr lang="en-US" dirty="0" err="1" smtClean="0"/>
              <a:t>prasejarah</a:t>
            </a:r>
            <a:r>
              <a:rPr lang="en-US" dirty="0" smtClean="0"/>
              <a:t>, </a:t>
            </a:r>
            <a:r>
              <a:rPr lang="en-US" dirty="0" err="1" smtClean="0"/>
              <a:t>sejarah</a:t>
            </a:r>
            <a:r>
              <a:rPr lang="en-US" dirty="0" smtClean="0"/>
              <a:t> </a:t>
            </a:r>
            <a:r>
              <a:rPr lang="en-US" dirty="0" err="1" smtClean="0"/>
              <a:t>dan</a:t>
            </a:r>
            <a:r>
              <a:rPr lang="en-US" dirty="0" smtClean="0"/>
              <a:t> </a:t>
            </a:r>
            <a:r>
              <a:rPr lang="en-US" dirty="0" err="1" smtClean="0"/>
              <a:t>benda</a:t>
            </a:r>
            <a:r>
              <a:rPr lang="en-US" dirty="0" smtClean="0"/>
              <a:t> </a:t>
            </a:r>
            <a:r>
              <a:rPr lang="en-US" dirty="0" err="1" smtClean="0"/>
              <a:t>budaya</a:t>
            </a:r>
            <a:r>
              <a:rPr lang="en-US" dirty="0" smtClean="0"/>
              <a:t> </a:t>
            </a:r>
            <a:r>
              <a:rPr lang="en-US" dirty="0" err="1" smtClean="0"/>
              <a:t>nasional</a:t>
            </a:r>
            <a:r>
              <a:rPr lang="en-US" dirty="0" smtClean="0"/>
              <a:t> </a:t>
            </a:r>
            <a:r>
              <a:rPr lang="en-US" dirty="0" err="1" smtClean="0"/>
              <a:t>lainnya</a:t>
            </a:r>
            <a:r>
              <a:rPr lang="en-US" dirty="0" smtClean="0"/>
              <a:t>;</a:t>
            </a:r>
          </a:p>
          <a:p>
            <a:pPr marL="365760" indent="-283464" eaLnBrk="1" fontAlgn="auto" hangingPunct="1">
              <a:spcAft>
                <a:spcPts val="0"/>
              </a:spcAft>
              <a:buFont typeface="Wingdings 2"/>
              <a:buChar char=""/>
              <a:defRPr/>
            </a:pPr>
            <a:r>
              <a:rPr lang="en-US" dirty="0" smtClean="0"/>
              <a:t>Negara </a:t>
            </a:r>
            <a:r>
              <a:rPr lang="en-US" dirty="0" err="1" smtClean="0"/>
              <a:t>memegang</a:t>
            </a:r>
            <a:r>
              <a:rPr lang="en-US" dirty="0" smtClean="0"/>
              <a:t> </a:t>
            </a:r>
            <a:r>
              <a:rPr lang="en-US" dirty="0" err="1" smtClean="0"/>
              <a:t>hak</a:t>
            </a:r>
            <a:r>
              <a:rPr lang="en-US" dirty="0" smtClean="0"/>
              <a:t> </a:t>
            </a:r>
            <a:r>
              <a:rPr lang="en-US" dirty="0" err="1" smtClean="0"/>
              <a:t>cipta</a:t>
            </a:r>
            <a:r>
              <a:rPr lang="en-US" dirty="0" smtClean="0"/>
              <a:t> </a:t>
            </a:r>
            <a:r>
              <a:rPr lang="en-US" dirty="0" err="1" smtClean="0"/>
              <a:t>atas</a:t>
            </a:r>
            <a:r>
              <a:rPr lang="en-US" dirty="0" smtClean="0"/>
              <a:t> </a:t>
            </a:r>
            <a:r>
              <a:rPr lang="en-US" dirty="0" err="1" smtClean="0"/>
              <a:t>folklor</a:t>
            </a:r>
            <a:r>
              <a:rPr lang="en-US" dirty="0" smtClean="0"/>
              <a:t> </a:t>
            </a:r>
            <a:r>
              <a:rPr lang="en-US" dirty="0" err="1" smtClean="0"/>
              <a:t>dan</a:t>
            </a:r>
            <a:r>
              <a:rPr lang="en-US" dirty="0" smtClean="0"/>
              <a:t> </a:t>
            </a:r>
            <a:r>
              <a:rPr lang="en-US" dirty="0" err="1" smtClean="0"/>
              <a:t>hasil</a:t>
            </a:r>
            <a:r>
              <a:rPr lang="en-US" dirty="0" smtClean="0"/>
              <a:t> </a:t>
            </a:r>
            <a:r>
              <a:rPr lang="en-US" dirty="0" err="1" smtClean="0"/>
              <a:t>kebudayaan</a:t>
            </a:r>
            <a:r>
              <a:rPr lang="en-US" dirty="0" smtClean="0"/>
              <a:t> </a:t>
            </a:r>
            <a:r>
              <a:rPr lang="en-US" dirty="0" err="1" smtClean="0"/>
              <a:t>rakyat</a:t>
            </a:r>
            <a:r>
              <a:rPr lang="en-US" dirty="0" smtClean="0"/>
              <a:t> yang </a:t>
            </a:r>
            <a:r>
              <a:rPr lang="en-US" dirty="0" err="1" smtClean="0"/>
              <a:t>menjadi</a:t>
            </a:r>
            <a:r>
              <a:rPr lang="en-US" dirty="0" smtClean="0"/>
              <a:t> </a:t>
            </a:r>
            <a:r>
              <a:rPr lang="en-US" dirty="0" err="1" smtClean="0"/>
              <a:t>milik</a:t>
            </a:r>
            <a:r>
              <a:rPr lang="en-US" dirty="0" smtClean="0"/>
              <a:t> </a:t>
            </a:r>
            <a:r>
              <a:rPr lang="en-US" dirty="0" err="1" smtClean="0"/>
              <a:t>bersama</a:t>
            </a:r>
            <a:r>
              <a:rPr lang="en-US" dirty="0" smtClean="0"/>
              <a:t> </a:t>
            </a:r>
            <a:r>
              <a:rPr lang="en-US" dirty="0" err="1" smtClean="0"/>
              <a:t>seperti</a:t>
            </a:r>
            <a:r>
              <a:rPr lang="en-US" dirty="0" smtClean="0"/>
              <a:t> </a:t>
            </a:r>
            <a:r>
              <a:rPr lang="en-US" dirty="0" err="1" smtClean="0"/>
              <a:t>cerita</a:t>
            </a:r>
            <a:r>
              <a:rPr lang="en-US" dirty="0" smtClean="0"/>
              <a:t>, </a:t>
            </a:r>
            <a:r>
              <a:rPr lang="en-US" dirty="0" err="1" smtClean="0"/>
              <a:t>hikayat</a:t>
            </a:r>
            <a:r>
              <a:rPr lang="en-US" dirty="0" smtClean="0"/>
              <a:t>, </a:t>
            </a:r>
            <a:r>
              <a:rPr lang="en-US" dirty="0" err="1" smtClean="0"/>
              <a:t>dongeng</a:t>
            </a:r>
            <a:r>
              <a:rPr lang="en-US" dirty="0" smtClean="0"/>
              <a:t>, </a:t>
            </a:r>
            <a:r>
              <a:rPr lang="en-US" dirty="0" err="1" smtClean="0"/>
              <a:t>legenda</a:t>
            </a:r>
            <a:r>
              <a:rPr lang="en-US" dirty="0" smtClean="0"/>
              <a:t>, </a:t>
            </a:r>
            <a:r>
              <a:rPr lang="en-US" dirty="0" err="1" smtClean="0"/>
              <a:t>babad</a:t>
            </a:r>
            <a:r>
              <a:rPr lang="en-US" dirty="0" smtClean="0"/>
              <a:t>, </a:t>
            </a:r>
            <a:r>
              <a:rPr lang="en-US" dirty="0" err="1" smtClean="0"/>
              <a:t>lagu</a:t>
            </a:r>
            <a:r>
              <a:rPr lang="en-US" dirty="0" smtClean="0"/>
              <a:t>, </a:t>
            </a:r>
            <a:r>
              <a:rPr lang="en-US" dirty="0" err="1" smtClean="0"/>
              <a:t>kerajinan</a:t>
            </a:r>
            <a:r>
              <a:rPr lang="en-US" dirty="0" smtClean="0"/>
              <a:t> </a:t>
            </a:r>
            <a:r>
              <a:rPr lang="en-US" dirty="0" err="1" smtClean="0"/>
              <a:t>tangan</a:t>
            </a:r>
            <a:r>
              <a:rPr lang="en-US" dirty="0" smtClean="0"/>
              <a:t>, </a:t>
            </a:r>
            <a:r>
              <a:rPr lang="en-US" dirty="0" err="1" smtClean="0"/>
              <a:t>koreografi</a:t>
            </a:r>
            <a:r>
              <a:rPr lang="en-US" dirty="0" smtClean="0"/>
              <a:t>, </a:t>
            </a:r>
            <a:r>
              <a:rPr lang="en-US" dirty="0" err="1" smtClean="0"/>
              <a:t>tarian</a:t>
            </a:r>
            <a:r>
              <a:rPr lang="en-US" dirty="0" smtClean="0"/>
              <a:t>, </a:t>
            </a:r>
            <a:r>
              <a:rPr lang="en-US" dirty="0" err="1" smtClean="0"/>
              <a:t>kaligrafi</a:t>
            </a:r>
            <a:r>
              <a:rPr lang="en-US" dirty="0" smtClean="0"/>
              <a:t> </a:t>
            </a:r>
            <a:r>
              <a:rPr lang="en-US" dirty="0" err="1" smtClean="0"/>
              <a:t>dan</a:t>
            </a:r>
            <a:r>
              <a:rPr lang="en-US" dirty="0" smtClean="0"/>
              <a:t> </a:t>
            </a:r>
            <a:r>
              <a:rPr lang="en-US" dirty="0" err="1" smtClean="0"/>
              <a:t>karya</a:t>
            </a:r>
            <a:r>
              <a:rPr lang="en-US" dirty="0" smtClean="0"/>
              <a:t> </a:t>
            </a:r>
            <a:r>
              <a:rPr lang="en-US" dirty="0" err="1" smtClean="0"/>
              <a:t>seni</a:t>
            </a:r>
            <a:r>
              <a:rPr lang="en-US" dirty="0" smtClean="0"/>
              <a:t> </a:t>
            </a:r>
            <a:r>
              <a:rPr lang="en-US" dirty="0" err="1" smtClean="0"/>
              <a:t>lainnya</a:t>
            </a:r>
            <a:endParaRPr lang="en-US" dirty="0" smtClean="0"/>
          </a:p>
        </p:txBody>
      </p:sp>
      <p:sp>
        <p:nvSpPr>
          <p:cNvPr id="4" name="Right Arrow 3"/>
          <p:cNvSpPr/>
          <p:nvPr/>
        </p:nvSpPr>
        <p:spPr>
          <a:xfrm>
            <a:off x="3810000" y="3276600"/>
            <a:ext cx="6858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09" name="Picture 2" descr="C:\Multimedia\Wallpapers\tari-topeng-panji.jpg"/>
          <p:cNvPicPr>
            <a:picLocks noChangeAspect="1" noChangeArrowheads="1"/>
          </p:cNvPicPr>
          <p:nvPr/>
        </p:nvPicPr>
        <p:blipFill>
          <a:blip r:embed="rId2" cstate="print"/>
          <a:srcRect/>
          <a:stretch>
            <a:fillRect/>
          </a:stretch>
        </p:blipFill>
        <p:spPr bwMode="auto">
          <a:xfrm>
            <a:off x="6858000" y="0"/>
            <a:ext cx="1981200" cy="1795463"/>
          </a:xfrm>
          <a:prstGeom prst="rect">
            <a:avLst/>
          </a:prstGeom>
          <a:noFill/>
          <a:ln w="9525">
            <a:noFill/>
            <a:miter lim="800000"/>
            <a:headEnd/>
            <a:tailEnd/>
          </a:ln>
        </p:spPr>
      </p:pic>
      <p:pic>
        <p:nvPicPr>
          <p:cNvPr id="51210" name="Picture 5" descr="gbr3"/>
          <p:cNvPicPr>
            <a:picLocks noChangeAspect="1" noChangeArrowheads="1"/>
          </p:cNvPicPr>
          <p:nvPr/>
        </p:nvPicPr>
        <p:blipFill>
          <a:blip r:embed="rId3" cstate="print"/>
          <a:srcRect/>
          <a:stretch>
            <a:fillRect/>
          </a:stretch>
        </p:blipFill>
        <p:spPr bwMode="auto">
          <a:xfrm>
            <a:off x="381000" y="381000"/>
            <a:ext cx="1038225" cy="601980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t="1010" b="48836"/>
          <a:stretch>
            <a:fillRect/>
          </a:stretch>
        </p:blipFill>
        <p:spPr bwMode="auto">
          <a:xfrm>
            <a:off x="3581400" y="0"/>
            <a:ext cx="3151188" cy="1828800"/>
          </a:xfrm>
          <a:prstGeom prst="rect">
            <a:avLst/>
          </a:prstGeom>
          <a:noFill/>
          <a:ln w="12700">
            <a:noFill/>
            <a:miter lim="800000"/>
            <a:headEnd/>
            <a:tailEnd/>
          </a:ln>
        </p:spPr>
      </p:pic>
      <p:pic>
        <p:nvPicPr>
          <p:cNvPr id="8" name="Picture 4"/>
          <p:cNvPicPr>
            <a:picLocks noChangeAspect="1" noChangeArrowheads="1"/>
          </p:cNvPicPr>
          <p:nvPr/>
        </p:nvPicPr>
        <p:blipFill>
          <a:blip r:embed="rId5" cstate="print"/>
          <a:srcRect/>
          <a:stretch>
            <a:fillRect/>
          </a:stretch>
        </p:blipFill>
        <p:spPr bwMode="auto">
          <a:xfrm>
            <a:off x="1447800" y="228600"/>
            <a:ext cx="2012950" cy="1524000"/>
          </a:xfrm>
          <a:prstGeom prst="rect">
            <a:avLst/>
          </a:prstGeom>
          <a:noFill/>
          <a:ln w="12700">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90600" y="274638"/>
            <a:ext cx="7696200" cy="715962"/>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sz="3200" b="1" dirty="0" smtClean="0">
                <a:solidFill>
                  <a:srgbClr val="663300"/>
                </a:solidFill>
                <a:effectLst>
                  <a:outerShdw blurRad="38100" dist="38100" dir="2700000" algn="tl">
                    <a:srgbClr val="C0C0C0"/>
                  </a:outerShdw>
                </a:effectLst>
              </a:rPr>
              <a:t>PENDAFTARAN CIPTAAN</a:t>
            </a:r>
          </a:p>
        </p:txBody>
      </p:sp>
      <p:sp>
        <p:nvSpPr>
          <p:cNvPr id="21507" name="Rectangle 3"/>
          <p:cNvSpPr>
            <a:spLocks noGrp="1" noChangeArrowheads="1"/>
          </p:cNvSpPr>
          <p:nvPr>
            <p:ph type="body" idx="1"/>
          </p:nvPr>
        </p:nvSpPr>
        <p:spPr>
          <a:xfrm>
            <a:off x="1143000" y="1066800"/>
            <a:ext cx="7620000" cy="52578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365760" indent="-283464" eaLnBrk="1" fontAlgn="auto" hangingPunct="1">
              <a:spcAft>
                <a:spcPts val="0"/>
              </a:spcAft>
              <a:buFont typeface="Wingdings 2"/>
              <a:buChar char=""/>
              <a:defRPr/>
            </a:pPr>
            <a:endParaRPr lang="en-US" sz="1800" dirty="0" smtClean="0">
              <a:solidFill>
                <a:srgbClr val="000000"/>
              </a:solidFill>
              <a:latin typeface="Arial Black" pitchFamily="34" charset="0"/>
            </a:endParaRPr>
          </a:p>
          <a:p>
            <a:pPr marL="365760" indent="-283464" eaLnBrk="1" fontAlgn="auto" hangingPunct="1">
              <a:spcAft>
                <a:spcPts val="0"/>
              </a:spcAft>
              <a:buFont typeface="Wingdings 2"/>
              <a:buChar char=""/>
              <a:defRPr/>
            </a:pPr>
            <a:r>
              <a:rPr lang="en-US" sz="2000" dirty="0" err="1" smtClean="0">
                <a:solidFill>
                  <a:srgbClr val="000000"/>
                </a:solidFill>
                <a:latin typeface="Arial Black" pitchFamily="34" charset="0"/>
              </a:rPr>
              <a:t>Dit.Jen</a:t>
            </a:r>
            <a:r>
              <a:rPr lang="en-US" sz="2000" dirty="0" smtClean="0">
                <a:solidFill>
                  <a:srgbClr val="000000"/>
                </a:solidFill>
                <a:latin typeface="Arial Black" pitchFamily="34" charset="0"/>
              </a:rPr>
              <a:t>. HKI </a:t>
            </a:r>
            <a:r>
              <a:rPr lang="en-US" sz="2000" dirty="0" err="1" smtClean="0">
                <a:solidFill>
                  <a:srgbClr val="000000"/>
                </a:solidFill>
                <a:latin typeface="Arial Black" pitchFamily="34" charset="0"/>
              </a:rPr>
              <a:t>Menyelenggarakan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pendaftaran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ciptaan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dicatat</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dalam</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Daftar</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Umum</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Ciptaan</a:t>
            </a:r>
            <a:endParaRPr lang="en-US" sz="2000" dirty="0" smtClean="0">
              <a:solidFill>
                <a:srgbClr val="000000"/>
              </a:solidFill>
              <a:latin typeface="Arial Black" pitchFamily="34" charset="0"/>
            </a:endParaRPr>
          </a:p>
          <a:p>
            <a:pPr marL="365760" indent="-283464" eaLnBrk="1" fontAlgn="auto" hangingPunct="1">
              <a:spcAft>
                <a:spcPts val="0"/>
              </a:spcAft>
              <a:buFont typeface="Wingdings 2"/>
              <a:buChar char=""/>
              <a:defRPr/>
            </a:pPr>
            <a:r>
              <a:rPr lang="en-US" sz="2000" dirty="0" err="1" smtClean="0">
                <a:solidFill>
                  <a:srgbClr val="000000"/>
                </a:solidFill>
                <a:latin typeface="Arial Black" pitchFamily="34" charset="0"/>
              </a:rPr>
              <a:t>Orang</a:t>
            </a:r>
            <a:r>
              <a:rPr lang="en-US" sz="2000" dirty="0" smtClean="0">
                <a:solidFill>
                  <a:srgbClr val="000000"/>
                </a:solidFill>
                <a:latin typeface="Arial Black" pitchFamily="34" charset="0"/>
              </a:rPr>
              <a:t> yang </a:t>
            </a:r>
            <a:r>
              <a:rPr lang="en-US" sz="2000" dirty="0" err="1" smtClean="0">
                <a:solidFill>
                  <a:srgbClr val="000000"/>
                </a:solidFill>
                <a:latin typeface="Arial Black" pitchFamily="34" charset="0"/>
              </a:rPr>
              <a:t>namanya</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terdaftar</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dalam</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Daftar</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Umum</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Ciptaan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dianggap</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sebagai</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pencipta</a:t>
            </a:r>
            <a:endParaRPr lang="en-US" sz="2000" dirty="0" smtClean="0">
              <a:solidFill>
                <a:srgbClr val="000000"/>
              </a:solidFill>
              <a:latin typeface="Arial Black" pitchFamily="34" charset="0"/>
            </a:endParaRPr>
          </a:p>
          <a:p>
            <a:pPr marL="365760" indent="-283464" eaLnBrk="1" fontAlgn="auto" hangingPunct="1">
              <a:spcAft>
                <a:spcPts val="0"/>
              </a:spcAft>
              <a:buFont typeface="Wingdings 2"/>
              <a:buChar char=""/>
              <a:defRPr/>
            </a:pPr>
            <a:r>
              <a:rPr lang="id-ID" sz="2000" b="1" dirty="0" smtClean="0">
                <a:solidFill>
                  <a:schemeClr val="tx1"/>
                </a:solidFill>
              </a:rPr>
              <a:t>Pendaftaran Ciptaan bukan merupakan suatu keharusan bagi Pencipta atau Pemegang Hak Cipta, dan timbulnya perlindungan suatu Ciptaan dimulai sejak Ciptaan itu ada atau terwujud dan bukan karena pendaftaran. Hal ini berarti suatu Ciptaan baik yang terdaftar maupun tidak terdaftar tetap dilindungi.</a:t>
            </a:r>
            <a:endParaRPr lang="en-US" sz="2000" b="1" dirty="0" smtClean="0">
              <a:solidFill>
                <a:schemeClr val="tx1"/>
              </a:solidFill>
            </a:endParaRPr>
          </a:p>
          <a:p>
            <a:pPr marL="365760" indent="-283464" eaLnBrk="1" fontAlgn="auto" hangingPunct="1">
              <a:spcAft>
                <a:spcPts val="0"/>
              </a:spcAft>
              <a:buFont typeface="Wingdings 2"/>
              <a:buChar char=""/>
              <a:defRPr/>
            </a:pPr>
            <a:r>
              <a:rPr lang="en-US" sz="2000" dirty="0" err="1" smtClean="0">
                <a:solidFill>
                  <a:srgbClr val="000000"/>
                </a:solidFill>
                <a:latin typeface="Arial Black" pitchFamily="34" charset="0"/>
              </a:rPr>
              <a:t>Apabila</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terjadi</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sengketa</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di</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Pengadilan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mengenai</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ciptaan</a:t>
            </a:r>
            <a:r>
              <a:rPr lang="en-US" sz="2000" dirty="0" smtClean="0">
                <a:solidFill>
                  <a:srgbClr val="000000"/>
                </a:solidFill>
                <a:latin typeface="Arial Black" pitchFamily="34" charset="0"/>
              </a:rPr>
              <a:t> yang </a:t>
            </a:r>
            <a:r>
              <a:rPr lang="en-US" sz="2000" dirty="0" err="1" smtClean="0">
                <a:solidFill>
                  <a:srgbClr val="000000"/>
                </a:solidFill>
                <a:latin typeface="Arial Black" pitchFamily="34" charset="0"/>
              </a:rPr>
              <a:t>terdaftar</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dan</a:t>
            </a:r>
            <a:r>
              <a:rPr lang="en-US" sz="2000" dirty="0" smtClean="0">
                <a:solidFill>
                  <a:srgbClr val="000000"/>
                </a:solidFill>
                <a:latin typeface="Arial Black" pitchFamily="34" charset="0"/>
              </a:rPr>
              <a:t> yang </a:t>
            </a:r>
            <a:r>
              <a:rPr lang="en-US" sz="2000" dirty="0" err="1" smtClean="0">
                <a:solidFill>
                  <a:srgbClr val="000000"/>
                </a:solidFill>
                <a:latin typeface="Arial Black" pitchFamily="34" charset="0"/>
              </a:rPr>
              <a:t>tidak</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terdaftar</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maka</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bagi</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pihak-pihak</a:t>
            </a:r>
            <a:r>
              <a:rPr lang="en-US" sz="2000" dirty="0" smtClean="0">
                <a:solidFill>
                  <a:srgbClr val="000000"/>
                </a:solidFill>
                <a:latin typeface="Arial Black" pitchFamily="34" charset="0"/>
              </a:rPr>
              <a:t> yang </a:t>
            </a:r>
            <a:r>
              <a:rPr lang="en-US" sz="2000" dirty="0" err="1" smtClean="0">
                <a:solidFill>
                  <a:srgbClr val="000000"/>
                </a:solidFill>
                <a:latin typeface="Arial Black" pitchFamily="34" charset="0"/>
              </a:rPr>
              <a:t>dapat</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membuktikan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kebenarannya</a:t>
            </a:r>
            <a:r>
              <a:rPr lang="en-US" sz="2000" dirty="0" smtClean="0">
                <a:solidFill>
                  <a:srgbClr val="000000"/>
                </a:solidFill>
                <a:latin typeface="Arial Black" pitchFamily="34" charset="0"/>
              </a:rPr>
              <a:t>, Hakim </a:t>
            </a:r>
            <a:r>
              <a:rPr lang="en-US" sz="2000" dirty="0" err="1" smtClean="0">
                <a:solidFill>
                  <a:srgbClr val="000000"/>
                </a:solidFill>
                <a:latin typeface="Arial Black" pitchFamily="34" charset="0"/>
              </a:rPr>
              <a:t>dapat</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menentukan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pencipta</a:t>
            </a:r>
            <a:r>
              <a:rPr lang="en-US" sz="2000" dirty="0" smtClean="0">
                <a:solidFill>
                  <a:srgbClr val="000000"/>
                </a:solidFill>
                <a:latin typeface="Arial Black" pitchFamily="34" charset="0"/>
              </a:rPr>
              <a:t> yang </a:t>
            </a:r>
            <a:r>
              <a:rPr lang="en-US" sz="2000" dirty="0" err="1" smtClean="0">
                <a:solidFill>
                  <a:srgbClr val="000000"/>
                </a:solidFill>
                <a:latin typeface="Arial Black" pitchFamily="34" charset="0"/>
              </a:rPr>
              <a:t>sebenarnya</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berdasarkan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pembuktian</a:t>
            </a:r>
            <a:r>
              <a:rPr lang="en-US" sz="2000" dirty="0" smtClean="0">
                <a:solidFill>
                  <a:srgbClr val="000000"/>
                </a:solidFill>
                <a:latin typeface="Arial Black" pitchFamily="34" charset="0"/>
              </a:rPr>
              <a:t> </a:t>
            </a:r>
            <a:r>
              <a:rPr lang="en-US" sz="2000" dirty="0" err="1" smtClean="0">
                <a:solidFill>
                  <a:srgbClr val="000000"/>
                </a:solidFill>
                <a:latin typeface="Arial Black" pitchFamily="34" charset="0"/>
              </a:rPr>
              <a:t>tersebut</a:t>
            </a:r>
            <a:r>
              <a:rPr lang="en-US" sz="2000" dirty="0" smtClean="0">
                <a:solidFill>
                  <a:srgbClr val="000000"/>
                </a:solidFill>
                <a:latin typeface="Arial Black" pitchFamily="34" charset="0"/>
              </a:rPr>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5613" y="228600"/>
            <a:ext cx="8232775" cy="635000"/>
          </a:xfrm>
          <a:solidFill>
            <a:srgbClr val="FF6600"/>
          </a:solidFill>
          <a:ln>
            <a:solidFill>
              <a:srgbClr val="000000"/>
            </a:solidFill>
          </a:ln>
        </p:spPr>
        <p:txBody>
          <a:bodyPr/>
          <a:lstStyle/>
          <a:p>
            <a:pPr eaLnBrk="1" fontAlgn="auto" hangingPunct="1">
              <a:spcAft>
                <a:spcPts val="0"/>
              </a:spcAft>
              <a:defRPr/>
            </a:pPr>
            <a:r>
              <a:rPr lang="en-US" sz="2200" b="1" smtClean="0">
                <a:solidFill>
                  <a:schemeClr val="tx2">
                    <a:satMod val="130000"/>
                  </a:schemeClr>
                </a:solidFill>
              </a:rPr>
              <a:t>PROSES PENDAFTARAN HAK CIPTA</a:t>
            </a:r>
            <a:endParaRPr lang="id-ID" sz="2200" b="1" smtClean="0">
              <a:solidFill>
                <a:schemeClr val="tx2">
                  <a:satMod val="130000"/>
                </a:schemeClr>
              </a:solidFill>
            </a:endParaRPr>
          </a:p>
        </p:txBody>
      </p:sp>
      <p:sp>
        <p:nvSpPr>
          <p:cNvPr id="53251" name="Text Box 3"/>
          <p:cNvSpPr txBox="1">
            <a:spLocks noChangeArrowheads="1"/>
          </p:cNvSpPr>
          <p:nvPr/>
        </p:nvSpPr>
        <p:spPr bwMode="auto">
          <a:xfrm>
            <a:off x="762000" y="1295400"/>
            <a:ext cx="4878388" cy="393700"/>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lgn="ctr">
              <a:spcBef>
                <a:spcPct val="50000"/>
              </a:spcBef>
            </a:pPr>
            <a:r>
              <a:rPr lang="en-US" sz="1900" b="1">
                <a:solidFill>
                  <a:srgbClr val="000000"/>
                </a:solidFill>
                <a:latin typeface="Times New Roman" pitchFamily="18" charset="0"/>
                <a:cs typeface="Arial" charset="0"/>
              </a:rPr>
              <a:t>Mengajukan Permohonan Ke DitJen HKI</a:t>
            </a:r>
            <a:endParaRPr lang="en-GB" sz="1900" b="1">
              <a:solidFill>
                <a:srgbClr val="000000"/>
              </a:solidFill>
              <a:latin typeface="Times New Roman" pitchFamily="18" charset="0"/>
              <a:cs typeface="Arial" charset="0"/>
            </a:endParaRPr>
          </a:p>
        </p:txBody>
      </p:sp>
      <p:sp>
        <p:nvSpPr>
          <p:cNvPr id="53252" name="Text Box 4"/>
          <p:cNvSpPr txBox="1">
            <a:spLocks noChangeArrowheads="1"/>
          </p:cNvSpPr>
          <p:nvPr/>
        </p:nvSpPr>
        <p:spPr bwMode="auto">
          <a:xfrm>
            <a:off x="1143000" y="2133600"/>
            <a:ext cx="4116388" cy="836613"/>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lstStyle/>
          <a:p>
            <a:pPr algn="ctr">
              <a:lnSpc>
                <a:spcPct val="130000"/>
              </a:lnSpc>
              <a:spcBef>
                <a:spcPct val="50000"/>
              </a:spcBef>
            </a:pPr>
            <a:r>
              <a:rPr lang="en-US" sz="1900" b="1">
                <a:solidFill>
                  <a:srgbClr val="000000"/>
                </a:solidFill>
                <a:latin typeface="Times New Roman" pitchFamily="18" charset="0"/>
                <a:cs typeface="Arial" charset="0"/>
              </a:rPr>
              <a:t>Pemeriksaan Formalitas</a:t>
            </a:r>
            <a:endParaRPr lang="en-US" sz="1900">
              <a:solidFill>
                <a:srgbClr val="000000"/>
              </a:solidFill>
              <a:latin typeface="Times New Roman" pitchFamily="18" charset="0"/>
              <a:cs typeface="Arial" charset="0"/>
            </a:endParaRPr>
          </a:p>
        </p:txBody>
      </p:sp>
      <p:sp>
        <p:nvSpPr>
          <p:cNvPr id="53253" name="Text Box 5"/>
          <p:cNvSpPr txBox="1">
            <a:spLocks noChangeArrowheads="1"/>
          </p:cNvSpPr>
          <p:nvPr/>
        </p:nvSpPr>
        <p:spPr bwMode="auto">
          <a:xfrm>
            <a:off x="2055813" y="4038600"/>
            <a:ext cx="2286000" cy="682625"/>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lgn="ctr">
              <a:spcBef>
                <a:spcPct val="50000"/>
              </a:spcBef>
            </a:pPr>
            <a:r>
              <a:rPr lang="en-GB" sz="1900" b="1">
                <a:solidFill>
                  <a:srgbClr val="000000"/>
                </a:solidFill>
                <a:latin typeface="Times New Roman" pitchFamily="18" charset="0"/>
                <a:cs typeface="Arial" charset="0"/>
              </a:rPr>
              <a:t>Surat Pendaftaran Ciptaan</a:t>
            </a:r>
          </a:p>
        </p:txBody>
      </p:sp>
      <p:sp>
        <p:nvSpPr>
          <p:cNvPr id="53254" name="AutoShape 6"/>
          <p:cNvSpPr>
            <a:spLocks noChangeArrowheads="1"/>
          </p:cNvSpPr>
          <p:nvPr/>
        </p:nvSpPr>
        <p:spPr bwMode="auto">
          <a:xfrm>
            <a:off x="2897188" y="1752600"/>
            <a:ext cx="531812" cy="304800"/>
          </a:xfrm>
          <a:prstGeom prst="downArrow">
            <a:avLst>
              <a:gd name="adj1" fmla="val 50000"/>
              <a:gd name="adj2" fmla="val 25000"/>
            </a:avLst>
          </a:prstGeom>
          <a:solidFill>
            <a:srgbClr val="FF6600"/>
          </a:solidFill>
          <a:ln w="12700" cap="sq">
            <a:solidFill>
              <a:srgbClr val="000000"/>
            </a:solidFill>
            <a:miter lim="800000"/>
            <a:headEnd type="none" w="sm" len="sm"/>
            <a:tailEnd type="none" w="sm" len="sm"/>
          </a:ln>
        </p:spPr>
        <p:txBody>
          <a:bodyPr wrap="none" anchor="ctr"/>
          <a:lstStyle/>
          <a:p>
            <a:endParaRPr lang="id-ID">
              <a:latin typeface="Gill Sans MT" pitchFamily="34" charset="0"/>
            </a:endParaRPr>
          </a:p>
        </p:txBody>
      </p:sp>
      <p:sp>
        <p:nvSpPr>
          <p:cNvPr id="53255" name="AutoShape 7"/>
          <p:cNvSpPr>
            <a:spLocks noChangeArrowheads="1"/>
          </p:cNvSpPr>
          <p:nvPr/>
        </p:nvSpPr>
        <p:spPr bwMode="auto">
          <a:xfrm>
            <a:off x="2897188" y="3048000"/>
            <a:ext cx="531812" cy="914400"/>
          </a:xfrm>
          <a:prstGeom prst="downArrow">
            <a:avLst>
              <a:gd name="adj1" fmla="val 50000"/>
              <a:gd name="adj2" fmla="val 42985"/>
            </a:avLst>
          </a:prstGeom>
          <a:solidFill>
            <a:srgbClr val="FF6600"/>
          </a:solidFill>
          <a:ln w="12700" cap="sq">
            <a:solidFill>
              <a:srgbClr val="000000"/>
            </a:solidFill>
            <a:miter lim="800000"/>
            <a:headEnd type="none" w="sm" len="sm"/>
            <a:tailEnd type="none" w="sm" len="sm"/>
          </a:ln>
        </p:spPr>
        <p:txBody>
          <a:bodyPr wrap="none" anchor="ctr"/>
          <a:lstStyle/>
          <a:p>
            <a:endParaRPr lang="id-ID">
              <a:latin typeface="Gill Sans MT" pitchFamily="34" charset="0"/>
            </a:endParaRPr>
          </a:p>
        </p:txBody>
      </p:sp>
      <p:sp>
        <p:nvSpPr>
          <p:cNvPr id="53256" name="Text Box 8"/>
          <p:cNvSpPr txBox="1">
            <a:spLocks noChangeArrowheads="1"/>
          </p:cNvSpPr>
          <p:nvPr/>
        </p:nvSpPr>
        <p:spPr bwMode="auto">
          <a:xfrm>
            <a:off x="1524000" y="5411788"/>
            <a:ext cx="3579813" cy="682625"/>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lgn="ctr">
              <a:spcBef>
                <a:spcPct val="50000"/>
              </a:spcBef>
            </a:pPr>
            <a:r>
              <a:rPr lang="en-US" sz="1900" b="1">
                <a:solidFill>
                  <a:srgbClr val="000000"/>
                </a:solidFill>
                <a:latin typeface="Times New Roman" pitchFamily="18" charset="0"/>
                <a:cs typeface="Arial" charset="0"/>
              </a:rPr>
              <a:t>Diumumkan dalam Daftar Umum Ciptaan</a:t>
            </a:r>
            <a:endParaRPr lang="en-GB" sz="1900" b="1">
              <a:solidFill>
                <a:srgbClr val="000000"/>
              </a:solidFill>
              <a:latin typeface="Times New Roman" pitchFamily="18" charset="0"/>
              <a:cs typeface="Arial" charset="0"/>
            </a:endParaRPr>
          </a:p>
        </p:txBody>
      </p:sp>
      <p:sp>
        <p:nvSpPr>
          <p:cNvPr id="53257" name="AutoShape 9"/>
          <p:cNvSpPr>
            <a:spLocks noChangeArrowheads="1"/>
          </p:cNvSpPr>
          <p:nvPr/>
        </p:nvSpPr>
        <p:spPr bwMode="auto">
          <a:xfrm>
            <a:off x="2973388" y="4875213"/>
            <a:ext cx="530225" cy="458787"/>
          </a:xfrm>
          <a:prstGeom prst="downArrow">
            <a:avLst>
              <a:gd name="adj1" fmla="val 50000"/>
              <a:gd name="adj2" fmla="val 25000"/>
            </a:avLst>
          </a:prstGeom>
          <a:solidFill>
            <a:srgbClr val="FF6600"/>
          </a:solidFill>
          <a:ln w="12700" cap="sq">
            <a:solidFill>
              <a:srgbClr val="000000"/>
            </a:solidFill>
            <a:miter lim="800000"/>
            <a:headEnd type="none" w="sm" len="sm"/>
            <a:tailEnd type="none" w="sm" len="sm"/>
          </a:ln>
        </p:spPr>
        <p:txBody>
          <a:bodyPr wrap="none" anchor="ctr"/>
          <a:lstStyle/>
          <a:p>
            <a:endParaRPr lang="id-ID">
              <a:latin typeface="Gill Sans MT" pitchFamily="34" charset="0"/>
            </a:endParaRPr>
          </a:p>
        </p:txBody>
      </p:sp>
      <p:sp>
        <p:nvSpPr>
          <p:cNvPr id="53258" name="Text Box 10"/>
          <p:cNvSpPr txBox="1">
            <a:spLocks noChangeArrowheads="1"/>
          </p:cNvSpPr>
          <p:nvPr/>
        </p:nvSpPr>
        <p:spPr bwMode="auto">
          <a:xfrm>
            <a:off x="3429000" y="3125788"/>
            <a:ext cx="1905000" cy="581025"/>
          </a:xfrm>
          <a:prstGeom prst="rect">
            <a:avLst/>
          </a:prstGeom>
          <a:noFill/>
          <a:ln w="12700" cap="sq">
            <a:noFill/>
            <a:miter lim="800000"/>
            <a:headEnd type="none" w="sm" len="sm"/>
            <a:tailEnd type="none" w="sm" len="sm"/>
          </a:ln>
        </p:spPr>
        <p:txBody>
          <a:bodyPr lIns="91411" tIns="45707" rIns="91411" bIns="45707">
            <a:spAutoFit/>
          </a:bodyPr>
          <a:lstStyle/>
          <a:p>
            <a:pPr>
              <a:spcBef>
                <a:spcPct val="50000"/>
              </a:spcBef>
            </a:pPr>
            <a:r>
              <a:rPr lang="en-US" sz="1600" b="1">
                <a:latin typeface="Times New Roman" pitchFamily="18" charset="0"/>
                <a:cs typeface="Arial" charset="0"/>
              </a:rPr>
              <a:t>Memenuhi Persyaratan</a:t>
            </a:r>
            <a:endParaRPr lang="en-GB" sz="1600" b="1">
              <a:latin typeface="Times New Roman" pitchFamily="18" charset="0"/>
              <a:cs typeface="Arial" charset="0"/>
            </a:endParaRPr>
          </a:p>
        </p:txBody>
      </p:sp>
      <p:sp>
        <p:nvSpPr>
          <p:cNvPr id="53259" name="Text Box 11"/>
          <p:cNvSpPr txBox="1">
            <a:spLocks noChangeArrowheads="1"/>
          </p:cNvSpPr>
          <p:nvPr/>
        </p:nvSpPr>
        <p:spPr bwMode="auto">
          <a:xfrm>
            <a:off x="6170613" y="1827213"/>
            <a:ext cx="1905000" cy="593725"/>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spcBef>
                <a:spcPct val="50000"/>
              </a:spcBef>
            </a:pPr>
            <a:r>
              <a:rPr lang="en-US" sz="1600" b="1">
                <a:latin typeface="Times New Roman" pitchFamily="18" charset="0"/>
                <a:cs typeface="Arial" charset="0"/>
              </a:rPr>
              <a:t> Tidak Memenuhi Persyaratan</a:t>
            </a:r>
            <a:endParaRPr lang="en-GB" sz="1600" b="1">
              <a:latin typeface="Times New Roman" pitchFamily="18" charset="0"/>
              <a:cs typeface="Arial" charset="0"/>
            </a:endParaRPr>
          </a:p>
        </p:txBody>
      </p:sp>
      <p:sp>
        <p:nvSpPr>
          <p:cNvPr id="53260" name="Text Box 12"/>
          <p:cNvSpPr txBox="1">
            <a:spLocks noChangeArrowheads="1"/>
          </p:cNvSpPr>
          <p:nvPr/>
        </p:nvSpPr>
        <p:spPr bwMode="auto">
          <a:xfrm>
            <a:off x="6021388" y="3657600"/>
            <a:ext cx="2286000" cy="682625"/>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lgn="ctr">
              <a:spcBef>
                <a:spcPct val="50000"/>
              </a:spcBef>
            </a:pPr>
            <a:r>
              <a:rPr lang="en-GB" sz="1900" b="1">
                <a:solidFill>
                  <a:srgbClr val="000000"/>
                </a:solidFill>
                <a:latin typeface="Times New Roman" pitchFamily="18" charset="0"/>
                <a:cs typeface="Arial" charset="0"/>
              </a:rPr>
              <a:t>Perbaikan Permohonan</a:t>
            </a:r>
          </a:p>
        </p:txBody>
      </p:sp>
      <p:sp>
        <p:nvSpPr>
          <p:cNvPr id="53261" name="Line 13"/>
          <p:cNvSpPr>
            <a:spLocks noChangeShapeType="1"/>
          </p:cNvSpPr>
          <p:nvPr/>
        </p:nvSpPr>
        <p:spPr bwMode="auto">
          <a:xfrm>
            <a:off x="5259388" y="2438400"/>
            <a:ext cx="2511425" cy="0"/>
          </a:xfrm>
          <a:prstGeom prst="line">
            <a:avLst/>
          </a:prstGeom>
          <a:noFill/>
          <a:ln w="12700" cap="sq">
            <a:solidFill>
              <a:srgbClr val="000000"/>
            </a:solidFill>
            <a:miter lim="800000"/>
            <a:headEnd type="none" w="sm" len="sm"/>
            <a:tailEnd type="none" w="sm" len="sm"/>
          </a:ln>
        </p:spPr>
        <p:txBody>
          <a:bodyPr wrap="none"/>
          <a:lstStyle/>
          <a:p>
            <a:endParaRPr lang="id-ID"/>
          </a:p>
        </p:txBody>
      </p:sp>
      <p:sp>
        <p:nvSpPr>
          <p:cNvPr id="53262" name="Line 14"/>
          <p:cNvSpPr>
            <a:spLocks noChangeShapeType="1"/>
          </p:cNvSpPr>
          <p:nvPr/>
        </p:nvSpPr>
        <p:spPr bwMode="auto">
          <a:xfrm>
            <a:off x="7770813" y="2438400"/>
            <a:ext cx="0" cy="1219200"/>
          </a:xfrm>
          <a:prstGeom prst="line">
            <a:avLst/>
          </a:prstGeom>
          <a:noFill/>
          <a:ln w="12700" cap="sq">
            <a:solidFill>
              <a:srgbClr val="000000"/>
            </a:solidFill>
            <a:miter lim="800000"/>
            <a:headEnd type="none" w="sm" len="sm"/>
            <a:tailEnd type="triangle" w="lg" len="lg"/>
          </a:ln>
        </p:spPr>
        <p:txBody>
          <a:bodyPr wrap="none"/>
          <a:lstStyle/>
          <a:p>
            <a:endParaRPr lang="id-ID"/>
          </a:p>
        </p:txBody>
      </p:sp>
      <p:sp>
        <p:nvSpPr>
          <p:cNvPr id="53263" name="Text Box 15"/>
          <p:cNvSpPr txBox="1">
            <a:spLocks noChangeArrowheads="1"/>
          </p:cNvSpPr>
          <p:nvPr/>
        </p:nvSpPr>
        <p:spPr bwMode="auto">
          <a:xfrm>
            <a:off x="5789613" y="2895600"/>
            <a:ext cx="1905000" cy="336550"/>
          </a:xfrm>
          <a:prstGeom prst="rect">
            <a:avLst/>
          </a:prstGeom>
          <a:noFill/>
          <a:ln w="12700" cap="sq">
            <a:noFill/>
            <a:miter lim="800000"/>
            <a:headEnd type="none" w="sm" len="sm"/>
            <a:tailEnd type="none" w="sm" len="sm"/>
          </a:ln>
        </p:spPr>
        <p:txBody>
          <a:bodyPr lIns="91411" tIns="45707" rIns="91411" bIns="45707">
            <a:spAutoFit/>
          </a:bodyPr>
          <a:lstStyle/>
          <a:p>
            <a:pPr>
              <a:spcBef>
                <a:spcPct val="50000"/>
              </a:spcBef>
            </a:pPr>
            <a:r>
              <a:rPr lang="en-US" sz="1600" b="1">
                <a:latin typeface="Times New Roman" pitchFamily="18" charset="0"/>
                <a:cs typeface="Arial" charset="0"/>
              </a:rPr>
              <a:t> Diperbaiki</a:t>
            </a:r>
            <a:endParaRPr lang="en-GB" sz="1600" b="1">
              <a:latin typeface="Times New Roman" pitchFamily="18" charset="0"/>
              <a:cs typeface="Arial" charset="0"/>
            </a:endParaRPr>
          </a:p>
        </p:txBody>
      </p:sp>
      <p:sp>
        <p:nvSpPr>
          <p:cNvPr id="53264" name="Line 16"/>
          <p:cNvSpPr>
            <a:spLocks noChangeShapeType="1"/>
          </p:cNvSpPr>
          <p:nvPr/>
        </p:nvSpPr>
        <p:spPr bwMode="auto">
          <a:xfrm flipV="1">
            <a:off x="7088188" y="2819400"/>
            <a:ext cx="0" cy="838200"/>
          </a:xfrm>
          <a:prstGeom prst="line">
            <a:avLst/>
          </a:prstGeom>
          <a:noFill/>
          <a:ln w="12700" cap="sq">
            <a:solidFill>
              <a:srgbClr val="000000"/>
            </a:solidFill>
            <a:miter lim="800000"/>
            <a:headEnd type="none" w="sm" len="sm"/>
            <a:tailEnd type="none" w="sm" len="sm"/>
          </a:ln>
        </p:spPr>
        <p:txBody>
          <a:bodyPr wrap="none"/>
          <a:lstStyle/>
          <a:p>
            <a:endParaRPr lang="id-ID"/>
          </a:p>
        </p:txBody>
      </p:sp>
      <p:sp>
        <p:nvSpPr>
          <p:cNvPr id="53265" name="Line 17"/>
          <p:cNvSpPr>
            <a:spLocks noChangeShapeType="1"/>
          </p:cNvSpPr>
          <p:nvPr/>
        </p:nvSpPr>
        <p:spPr bwMode="auto">
          <a:xfrm flipH="1">
            <a:off x="5259388" y="2819400"/>
            <a:ext cx="1828800" cy="0"/>
          </a:xfrm>
          <a:prstGeom prst="line">
            <a:avLst/>
          </a:prstGeom>
          <a:noFill/>
          <a:ln w="12700" cap="sq">
            <a:solidFill>
              <a:srgbClr val="000000"/>
            </a:solidFill>
            <a:miter lim="800000"/>
            <a:headEnd type="none" w="sm" len="sm"/>
            <a:tailEnd type="triangle" w="lg" len="lg"/>
          </a:ln>
        </p:spPr>
        <p:txBody>
          <a:bodyPr wrap="none"/>
          <a:lstStyle/>
          <a:p>
            <a:endParaRPr lang="id-ID"/>
          </a:p>
        </p:txBody>
      </p:sp>
      <p:sp>
        <p:nvSpPr>
          <p:cNvPr id="53266" name="Text Box 18"/>
          <p:cNvSpPr txBox="1">
            <a:spLocks noChangeArrowheads="1"/>
          </p:cNvSpPr>
          <p:nvPr/>
        </p:nvSpPr>
        <p:spPr bwMode="auto">
          <a:xfrm>
            <a:off x="7313613" y="4419600"/>
            <a:ext cx="1298575" cy="581025"/>
          </a:xfrm>
          <a:prstGeom prst="rect">
            <a:avLst/>
          </a:prstGeom>
          <a:noFill/>
          <a:ln w="12700" cap="sq">
            <a:noFill/>
            <a:miter lim="800000"/>
            <a:headEnd type="none" w="sm" len="sm"/>
            <a:tailEnd type="none" w="sm" len="sm"/>
          </a:ln>
        </p:spPr>
        <p:txBody>
          <a:bodyPr lIns="91411" tIns="45707" rIns="91411" bIns="45707">
            <a:spAutoFit/>
          </a:bodyPr>
          <a:lstStyle/>
          <a:p>
            <a:pPr>
              <a:spcBef>
                <a:spcPct val="50000"/>
              </a:spcBef>
            </a:pPr>
            <a:r>
              <a:rPr lang="en-US" sz="1600" b="1">
                <a:latin typeface="Times New Roman" pitchFamily="18" charset="0"/>
                <a:cs typeface="Arial" charset="0"/>
              </a:rPr>
              <a:t>Tidak Diperbaiki</a:t>
            </a:r>
            <a:endParaRPr lang="en-GB" sz="1600" b="1">
              <a:latin typeface="Times New Roman" pitchFamily="18" charset="0"/>
              <a:cs typeface="Arial" charset="0"/>
            </a:endParaRPr>
          </a:p>
        </p:txBody>
      </p:sp>
      <p:sp>
        <p:nvSpPr>
          <p:cNvPr id="53267" name="Line 19"/>
          <p:cNvSpPr>
            <a:spLocks noChangeShapeType="1"/>
          </p:cNvSpPr>
          <p:nvPr/>
        </p:nvSpPr>
        <p:spPr bwMode="auto">
          <a:xfrm>
            <a:off x="7088188" y="4343400"/>
            <a:ext cx="0" cy="687388"/>
          </a:xfrm>
          <a:prstGeom prst="line">
            <a:avLst/>
          </a:prstGeom>
          <a:noFill/>
          <a:ln w="12700" cap="sq">
            <a:solidFill>
              <a:srgbClr val="000000"/>
            </a:solidFill>
            <a:miter lim="800000"/>
            <a:headEnd type="none" w="sm" len="sm"/>
            <a:tailEnd type="triangle" w="lg" len="lg"/>
          </a:ln>
        </p:spPr>
        <p:txBody>
          <a:bodyPr wrap="none"/>
          <a:lstStyle/>
          <a:p>
            <a:endParaRPr lang="id-ID"/>
          </a:p>
        </p:txBody>
      </p:sp>
      <p:sp>
        <p:nvSpPr>
          <p:cNvPr id="53268" name="Text Box 20"/>
          <p:cNvSpPr txBox="1">
            <a:spLocks noChangeArrowheads="1"/>
          </p:cNvSpPr>
          <p:nvPr/>
        </p:nvSpPr>
        <p:spPr bwMode="auto">
          <a:xfrm>
            <a:off x="6096000" y="5030788"/>
            <a:ext cx="2211388" cy="654050"/>
          </a:xfrm>
          <a:prstGeom prst="rect">
            <a:avLst/>
          </a:prstGeom>
          <a:solidFill>
            <a:srgbClr val="FF6600"/>
          </a:solidFill>
          <a:ln w="12700" cap="sq">
            <a:solidFill>
              <a:srgbClr val="000000"/>
            </a:solidFill>
            <a:miter lim="800000"/>
            <a:headEnd type="none" w="sm" len="sm"/>
            <a:tailEnd type="none" w="sm" len="sm"/>
          </a:ln>
        </p:spPr>
        <p:txBody>
          <a:bodyPr lIns="91411" tIns="45707" rIns="91411" bIns="45707">
            <a:spAutoFit/>
          </a:bodyPr>
          <a:lstStyle/>
          <a:p>
            <a:pPr algn="ctr">
              <a:spcBef>
                <a:spcPct val="50000"/>
              </a:spcBef>
            </a:pPr>
            <a:r>
              <a:rPr lang="en-US" b="1">
                <a:solidFill>
                  <a:schemeClr val="bg1"/>
                </a:solidFill>
                <a:latin typeface="Verdana" pitchFamily="34" charset="0"/>
                <a:cs typeface="Arial" charset="0"/>
              </a:rPr>
              <a:t>Dianggap Ditarik Kembali</a:t>
            </a:r>
            <a:endParaRPr lang="id-ID" b="1">
              <a:solidFill>
                <a:schemeClr val="bg1"/>
              </a:solidFill>
              <a:latin typeface="Verdana" pitchFamily="34" charset="0"/>
              <a:cs typeface="Arial"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143000" y="228600"/>
            <a:ext cx="7542213" cy="457200"/>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sz="2000" b="1" dirty="0" smtClean="0">
                <a:solidFill>
                  <a:srgbClr val="663300"/>
                </a:solidFill>
                <a:effectLst>
                  <a:outerShdw blurRad="38100" dist="38100" dir="2700000" algn="tl">
                    <a:srgbClr val="C0C0C0"/>
                  </a:outerShdw>
                </a:effectLst>
              </a:rPr>
              <a:t>SYARAT-SYARAT PERMOHONAN HAK CIPTA</a:t>
            </a:r>
          </a:p>
        </p:txBody>
      </p:sp>
      <p:sp>
        <p:nvSpPr>
          <p:cNvPr id="23555" name="Rectangle 3"/>
          <p:cNvSpPr>
            <a:spLocks noGrp="1" noChangeArrowheads="1"/>
          </p:cNvSpPr>
          <p:nvPr>
            <p:ph type="body" idx="1"/>
          </p:nvPr>
        </p:nvSpPr>
        <p:spPr>
          <a:xfrm>
            <a:off x="838200" y="914400"/>
            <a:ext cx="8305800" cy="5410200"/>
          </a:xfrm>
        </p:spPr>
        <p:txBody>
          <a:bodyPr>
            <a:normAutofit lnSpcReduction="10000"/>
          </a:bodyPr>
          <a:lstStyle/>
          <a:p>
            <a:pPr marL="365760" indent="-283464" eaLnBrk="1" fontAlgn="auto" hangingPunct="1">
              <a:spcAft>
                <a:spcPts val="0"/>
              </a:spcAft>
              <a:buFont typeface="Wingdings 2"/>
              <a:buChar char=""/>
              <a:defRPr/>
            </a:pPr>
            <a:r>
              <a:rPr lang="en-US" sz="1800" b="1" dirty="0" err="1" smtClean="0">
                <a:solidFill>
                  <a:srgbClr val="000000"/>
                </a:solidFill>
              </a:rPr>
              <a:t>Mengisi</a:t>
            </a:r>
            <a:r>
              <a:rPr lang="en-US" sz="1800" b="1" dirty="0" smtClean="0">
                <a:solidFill>
                  <a:srgbClr val="000000"/>
                </a:solidFill>
              </a:rPr>
              <a:t> </a:t>
            </a:r>
            <a:r>
              <a:rPr lang="en-US" sz="1800" b="1" dirty="0" err="1" smtClean="0">
                <a:solidFill>
                  <a:srgbClr val="000000"/>
                </a:solidFill>
              </a:rPr>
              <a:t>Formulir</a:t>
            </a:r>
            <a:r>
              <a:rPr lang="en-US" sz="1800" b="1" dirty="0" smtClean="0">
                <a:solidFill>
                  <a:srgbClr val="000000"/>
                </a:solidFill>
              </a:rPr>
              <a:t> </a:t>
            </a:r>
            <a:r>
              <a:rPr lang="en-US" sz="1800" b="1" dirty="0" err="1" smtClean="0">
                <a:solidFill>
                  <a:srgbClr val="000000"/>
                </a:solidFill>
              </a:rPr>
              <a:t>rangkap</a:t>
            </a:r>
            <a:r>
              <a:rPr lang="en-US" sz="1800" b="1" dirty="0" smtClean="0">
                <a:solidFill>
                  <a:srgbClr val="000000"/>
                </a:solidFill>
              </a:rPr>
              <a:t> </a:t>
            </a:r>
            <a:r>
              <a:rPr lang="en-US" sz="1800" b="1" dirty="0" err="1" smtClean="0">
                <a:solidFill>
                  <a:srgbClr val="000000"/>
                </a:solidFill>
              </a:rPr>
              <a:t>dua</a:t>
            </a:r>
            <a:r>
              <a:rPr lang="en-US" sz="1800" b="1" dirty="0" smtClean="0">
                <a:solidFill>
                  <a:srgbClr val="000000"/>
                </a:solidFill>
              </a:rPr>
              <a:t> (</a:t>
            </a:r>
            <a:r>
              <a:rPr lang="en-US" sz="1800" b="1" dirty="0" err="1" smtClean="0">
                <a:solidFill>
                  <a:srgbClr val="000000"/>
                </a:solidFill>
              </a:rPr>
              <a:t>lembar</a:t>
            </a:r>
            <a:r>
              <a:rPr lang="en-US" sz="1800" b="1" dirty="0" smtClean="0">
                <a:solidFill>
                  <a:srgbClr val="000000"/>
                </a:solidFill>
              </a:rPr>
              <a:t> </a:t>
            </a:r>
            <a:r>
              <a:rPr lang="en-US" sz="1800" b="1" dirty="0" err="1" smtClean="0">
                <a:solidFill>
                  <a:srgbClr val="000000"/>
                </a:solidFill>
              </a:rPr>
              <a:t>pertama</a:t>
            </a:r>
            <a:r>
              <a:rPr lang="en-US" sz="1800" b="1" dirty="0" smtClean="0">
                <a:solidFill>
                  <a:srgbClr val="000000"/>
                </a:solidFill>
              </a:rPr>
              <a:t> </a:t>
            </a:r>
            <a:r>
              <a:rPr lang="en-US" sz="1800" b="1" dirty="0" err="1" smtClean="0">
                <a:solidFill>
                  <a:srgbClr val="000000"/>
                </a:solidFill>
              </a:rPr>
              <a:t>bermaterai</a:t>
            </a:r>
            <a:r>
              <a:rPr lang="en-US" sz="1800" b="1" dirty="0" smtClean="0">
                <a:solidFill>
                  <a:srgbClr val="000000"/>
                </a:solidFill>
              </a:rPr>
              <a:t> 6000</a:t>
            </a:r>
          </a:p>
          <a:p>
            <a:pPr marL="365760" indent="-283464" eaLnBrk="1" fontAlgn="auto" hangingPunct="1">
              <a:spcAft>
                <a:spcPts val="0"/>
              </a:spcAft>
              <a:buFont typeface="Wingdings 2"/>
              <a:buChar char=""/>
              <a:defRPr/>
            </a:pPr>
            <a:r>
              <a:rPr lang="en-US" sz="1800" b="1" dirty="0" err="1" smtClean="0">
                <a:solidFill>
                  <a:srgbClr val="000000"/>
                </a:solidFill>
              </a:rPr>
              <a:t>Surat</a:t>
            </a:r>
            <a:r>
              <a:rPr lang="en-US" sz="1800" b="1" dirty="0" smtClean="0">
                <a:solidFill>
                  <a:srgbClr val="000000"/>
                </a:solidFill>
              </a:rPr>
              <a:t> </a:t>
            </a:r>
            <a:r>
              <a:rPr lang="en-US" sz="1800" b="1" dirty="0" err="1" smtClean="0">
                <a:solidFill>
                  <a:srgbClr val="000000"/>
                </a:solidFill>
              </a:rPr>
              <a:t>permohonan</a:t>
            </a:r>
            <a:r>
              <a:rPr lang="en-US" sz="1800" b="1" dirty="0" smtClean="0">
                <a:solidFill>
                  <a:srgbClr val="000000"/>
                </a:solidFill>
              </a:rPr>
              <a:t> </a:t>
            </a:r>
            <a:r>
              <a:rPr lang="en-US" sz="1800" b="1" dirty="0" err="1" smtClean="0">
                <a:solidFill>
                  <a:srgbClr val="000000"/>
                </a:solidFill>
              </a:rPr>
              <a:t>pendaftaran</a:t>
            </a:r>
            <a:r>
              <a:rPr lang="en-US" sz="1800" b="1" dirty="0" smtClean="0">
                <a:solidFill>
                  <a:srgbClr val="000000"/>
                </a:solidFill>
              </a:rPr>
              <a:t> </a:t>
            </a:r>
            <a:r>
              <a:rPr lang="en-US" sz="1800" b="1" dirty="0" err="1" smtClean="0">
                <a:solidFill>
                  <a:srgbClr val="000000"/>
                </a:solidFill>
              </a:rPr>
              <a:t>ciptaan</a:t>
            </a:r>
            <a:r>
              <a:rPr lang="en-US" sz="1800" b="1" dirty="0" smtClean="0">
                <a:solidFill>
                  <a:srgbClr val="000000"/>
                </a:solidFill>
              </a:rPr>
              <a:t> </a:t>
            </a:r>
            <a:r>
              <a:rPr lang="en-US" sz="1800" b="1" dirty="0" err="1" smtClean="0">
                <a:solidFill>
                  <a:srgbClr val="000000"/>
                </a:solidFill>
              </a:rPr>
              <a:t>hanya</a:t>
            </a:r>
            <a:r>
              <a:rPr lang="en-US" sz="1800" b="1" dirty="0" smtClean="0">
                <a:solidFill>
                  <a:srgbClr val="000000"/>
                </a:solidFill>
              </a:rPr>
              <a:t> </a:t>
            </a:r>
            <a:r>
              <a:rPr lang="en-US" sz="1800" b="1" dirty="0" err="1" smtClean="0">
                <a:solidFill>
                  <a:srgbClr val="000000"/>
                </a:solidFill>
              </a:rPr>
              <a:t>dapat</a:t>
            </a:r>
            <a:r>
              <a:rPr lang="en-US" sz="1800" b="1" dirty="0" smtClean="0">
                <a:solidFill>
                  <a:srgbClr val="000000"/>
                </a:solidFill>
              </a:rPr>
              <a:t> </a:t>
            </a:r>
            <a:r>
              <a:rPr lang="en-US" sz="1800" b="1" dirty="0" err="1" smtClean="0">
                <a:solidFill>
                  <a:srgbClr val="000000"/>
                </a:solidFill>
              </a:rPr>
              <a:t>diajukan</a:t>
            </a:r>
            <a:r>
              <a:rPr lang="en-US" sz="1800" b="1" dirty="0" smtClean="0">
                <a:solidFill>
                  <a:srgbClr val="000000"/>
                </a:solidFill>
              </a:rPr>
              <a:t> </a:t>
            </a:r>
            <a:r>
              <a:rPr lang="en-US" sz="1800" b="1" dirty="0" err="1" smtClean="0">
                <a:solidFill>
                  <a:srgbClr val="000000"/>
                </a:solidFill>
              </a:rPr>
              <a:t>untuk</a:t>
            </a:r>
            <a:r>
              <a:rPr lang="en-US" sz="1800" b="1" dirty="0" smtClean="0">
                <a:solidFill>
                  <a:srgbClr val="000000"/>
                </a:solidFill>
              </a:rPr>
              <a:t> </a:t>
            </a:r>
            <a:r>
              <a:rPr lang="en-US" sz="1800" b="1" dirty="0" err="1" smtClean="0">
                <a:solidFill>
                  <a:srgbClr val="000000"/>
                </a:solidFill>
              </a:rPr>
              <a:t>satu</a:t>
            </a:r>
            <a:r>
              <a:rPr lang="en-US" sz="1800" b="1" dirty="0" smtClean="0">
                <a:solidFill>
                  <a:srgbClr val="000000"/>
                </a:solidFill>
              </a:rPr>
              <a:t>  </a:t>
            </a:r>
            <a:r>
              <a:rPr lang="en-US" sz="1800" b="1" dirty="0" err="1" smtClean="0">
                <a:solidFill>
                  <a:srgbClr val="000000"/>
                </a:solidFill>
              </a:rPr>
              <a:t>ciptaan</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Melampirkan</a:t>
            </a:r>
            <a:r>
              <a:rPr lang="en-US" sz="1800" b="1" dirty="0" smtClean="0">
                <a:solidFill>
                  <a:srgbClr val="000000"/>
                </a:solidFill>
              </a:rPr>
              <a:t> </a:t>
            </a:r>
            <a:r>
              <a:rPr lang="en-US" sz="1800" b="1" dirty="0" err="1" smtClean="0">
                <a:solidFill>
                  <a:srgbClr val="000000"/>
                </a:solidFill>
              </a:rPr>
              <a:t>bukti</a:t>
            </a:r>
            <a:r>
              <a:rPr lang="en-US" sz="1800" b="1" dirty="0" smtClean="0">
                <a:solidFill>
                  <a:srgbClr val="000000"/>
                </a:solidFill>
              </a:rPr>
              <a:t> </a:t>
            </a:r>
            <a:r>
              <a:rPr lang="en-US" sz="1800" b="1" dirty="0" err="1" smtClean="0">
                <a:solidFill>
                  <a:srgbClr val="000000"/>
                </a:solidFill>
              </a:rPr>
              <a:t>kewarganegaraan</a:t>
            </a:r>
            <a:r>
              <a:rPr lang="en-US" sz="1800" b="1" dirty="0" smtClean="0">
                <a:solidFill>
                  <a:srgbClr val="000000"/>
                </a:solidFill>
              </a:rPr>
              <a:t> </a:t>
            </a:r>
            <a:r>
              <a:rPr lang="en-US" sz="1800" b="1" dirty="0" err="1" smtClean="0">
                <a:solidFill>
                  <a:srgbClr val="000000"/>
                </a:solidFill>
              </a:rPr>
              <a:t>pencipta</a:t>
            </a:r>
            <a:r>
              <a:rPr lang="en-US" sz="1800" b="1" dirty="0" smtClean="0">
                <a:solidFill>
                  <a:srgbClr val="000000"/>
                </a:solidFill>
              </a:rPr>
              <a:t> </a:t>
            </a:r>
            <a:r>
              <a:rPr lang="en-US" sz="1800" b="1" dirty="0" err="1" smtClean="0">
                <a:solidFill>
                  <a:srgbClr val="000000"/>
                </a:solidFill>
              </a:rPr>
              <a:t>dan</a:t>
            </a:r>
            <a:r>
              <a:rPr lang="en-US" sz="1800" b="1" dirty="0" smtClean="0">
                <a:solidFill>
                  <a:srgbClr val="000000"/>
                </a:solidFill>
              </a:rPr>
              <a:t> </a:t>
            </a:r>
            <a:r>
              <a:rPr lang="en-US" sz="1800" b="1" dirty="0" err="1" smtClean="0">
                <a:solidFill>
                  <a:srgbClr val="000000"/>
                </a:solidFill>
              </a:rPr>
              <a:t>pemegang</a:t>
            </a:r>
            <a:r>
              <a:rPr lang="en-US" sz="1800" b="1" dirty="0" smtClean="0">
                <a:solidFill>
                  <a:srgbClr val="000000"/>
                </a:solidFill>
              </a:rPr>
              <a:t> </a:t>
            </a:r>
            <a:r>
              <a:rPr lang="en-US" sz="1800" b="1" dirty="0" err="1" smtClean="0">
                <a:solidFill>
                  <a:srgbClr val="000000"/>
                </a:solidFill>
              </a:rPr>
              <a:t>Hak</a:t>
            </a:r>
            <a:r>
              <a:rPr lang="en-US" sz="1800" b="1" dirty="0" smtClean="0">
                <a:solidFill>
                  <a:srgbClr val="000000"/>
                </a:solidFill>
              </a:rPr>
              <a:t> </a:t>
            </a:r>
            <a:r>
              <a:rPr lang="en-US" sz="1800" b="1" dirty="0" err="1" smtClean="0">
                <a:solidFill>
                  <a:srgbClr val="000000"/>
                </a:solidFill>
              </a:rPr>
              <a:t>Cipta</a:t>
            </a:r>
            <a:r>
              <a:rPr lang="en-US" sz="1800" b="1" dirty="0" smtClean="0">
                <a:solidFill>
                  <a:srgbClr val="000000"/>
                </a:solidFill>
              </a:rPr>
              <a:t> </a:t>
            </a:r>
            <a:r>
              <a:rPr lang="en-US" sz="1800" b="1" dirty="0" err="1" smtClean="0">
                <a:solidFill>
                  <a:srgbClr val="000000"/>
                </a:solidFill>
              </a:rPr>
              <a:t>berupa</a:t>
            </a:r>
            <a:r>
              <a:rPr lang="en-US" sz="1800" b="1" dirty="0" smtClean="0">
                <a:solidFill>
                  <a:srgbClr val="000000"/>
                </a:solidFill>
              </a:rPr>
              <a:t> </a:t>
            </a:r>
            <a:r>
              <a:rPr lang="en-US" sz="1800" b="1" dirty="0" err="1" smtClean="0">
                <a:solidFill>
                  <a:srgbClr val="000000"/>
                </a:solidFill>
              </a:rPr>
              <a:t>fotocopy</a:t>
            </a:r>
            <a:r>
              <a:rPr lang="en-US" sz="1800" b="1" dirty="0" smtClean="0">
                <a:solidFill>
                  <a:srgbClr val="000000"/>
                </a:solidFill>
              </a:rPr>
              <a:t> KTP </a:t>
            </a:r>
            <a:r>
              <a:rPr lang="en-US" sz="1800" b="1" dirty="0" err="1" smtClean="0">
                <a:solidFill>
                  <a:srgbClr val="000000"/>
                </a:solidFill>
              </a:rPr>
              <a:t>atau</a:t>
            </a:r>
            <a:r>
              <a:rPr lang="en-US" sz="1800" b="1" dirty="0" smtClean="0">
                <a:solidFill>
                  <a:srgbClr val="000000"/>
                </a:solidFill>
              </a:rPr>
              <a:t> </a:t>
            </a:r>
            <a:r>
              <a:rPr lang="en-US" sz="1800" b="1" dirty="0" err="1" smtClean="0">
                <a:solidFill>
                  <a:srgbClr val="000000"/>
                </a:solidFill>
              </a:rPr>
              <a:t>paspor</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Apabila</a:t>
            </a:r>
            <a:r>
              <a:rPr lang="en-US" sz="1800" b="1" dirty="0" smtClean="0">
                <a:solidFill>
                  <a:srgbClr val="000000"/>
                </a:solidFill>
              </a:rPr>
              <a:t> </a:t>
            </a:r>
            <a:r>
              <a:rPr lang="en-US" sz="1800" b="1" dirty="0" err="1" smtClean="0">
                <a:solidFill>
                  <a:srgbClr val="000000"/>
                </a:solidFill>
              </a:rPr>
              <a:t>pemohon</a:t>
            </a:r>
            <a:r>
              <a:rPr lang="en-US" sz="1800" b="1" dirty="0" smtClean="0">
                <a:solidFill>
                  <a:srgbClr val="000000"/>
                </a:solidFill>
              </a:rPr>
              <a:t> </a:t>
            </a:r>
            <a:r>
              <a:rPr lang="en-US" sz="1800" b="1" dirty="0" err="1" smtClean="0">
                <a:solidFill>
                  <a:srgbClr val="000000"/>
                </a:solidFill>
              </a:rPr>
              <a:t>Badan</a:t>
            </a:r>
            <a:r>
              <a:rPr lang="en-US" sz="1800" b="1" dirty="0" smtClean="0">
                <a:solidFill>
                  <a:srgbClr val="000000"/>
                </a:solidFill>
              </a:rPr>
              <a:t> </a:t>
            </a:r>
            <a:r>
              <a:rPr lang="en-US" sz="1800" b="1" dirty="0" err="1" smtClean="0">
                <a:solidFill>
                  <a:srgbClr val="000000"/>
                </a:solidFill>
              </a:rPr>
              <a:t>Hukum</a:t>
            </a:r>
            <a:r>
              <a:rPr lang="en-US" sz="1800" b="1" dirty="0" smtClean="0">
                <a:solidFill>
                  <a:srgbClr val="000000"/>
                </a:solidFill>
              </a:rPr>
              <a:t>, </a:t>
            </a:r>
            <a:r>
              <a:rPr lang="en-US" sz="1800" b="1" dirty="0" err="1" smtClean="0">
                <a:solidFill>
                  <a:srgbClr val="000000"/>
                </a:solidFill>
              </a:rPr>
              <a:t>harus</a:t>
            </a:r>
            <a:r>
              <a:rPr lang="en-US" sz="1800" b="1" dirty="0" smtClean="0">
                <a:solidFill>
                  <a:srgbClr val="000000"/>
                </a:solidFill>
              </a:rPr>
              <a:t> </a:t>
            </a:r>
            <a:r>
              <a:rPr lang="en-US" sz="1800" b="1" dirty="0" err="1" smtClean="0">
                <a:solidFill>
                  <a:srgbClr val="000000"/>
                </a:solidFill>
              </a:rPr>
              <a:t>dilampirkan</a:t>
            </a:r>
            <a:r>
              <a:rPr lang="en-US" sz="1800" b="1" dirty="0" smtClean="0">
                <a:solidFill>
                  <a:srgbClr val="000000"/>
                </a:solidFill>
              </a:rPr>
              <a:t> </a:t>
            </a:r>
            <a:r>
              <a:rPr lang="en-US" sz="1800" b="1" dirty="0" err="1" smtClean="0">
                <a:solidFill>
                  <a:srgbClr val="000000"/>
                </a:solidFill>
              </a:rPr>
              <a:t>turunan</a:t>
            </a:r>
            <a:r>
              <a:rPr lang="en-US" sz="1800" b="1" dirty="0" smtClean="0">
                <a:solidFill>
                  <a:srgbClr val="000000"/>
                </a:solidFill>
              </a:rPr>
              <a:t> </a:t>
            </a:r>
            <a:r>
              <a:rPr lang="en-US" sz="1800" b="1" dirty="0" err="1" smtClean="0">
                <a:solidFill>
                  <a:srgbClr val="000000"/>
                </a:solidFill>
              </a:rPr>
              <a:t>resmi</a:t>
            </a:r>
            <a:r>
              <a:rPr lang="en-US" sz="1800" b="1" dirty="0" smtClean="0">
                <a:solidFill>
                  <a:srgbClr val="000000"/>
                </a:solidFill>
              </a:rPr>
              <a:t> </a:t>
            </a:r>
            <a:r>
              <a:rPr lang="en-US" sz="1800" b="1" dirty="0" err="1" smtClean="0">
                <a:solidFill>
                  <a:srgbClr val="000000"/>
                </a:solidFill>
              </a:rPr>
              <a:t>akta</a:t>
            </a:r>
            <a:r>
              <a:rPr lang="en-US" sz="1800" b="1" dirty="0" smtClean="0">
                <a:solidFill>
                  <a:srgbClr val="000000"/>
                </a:solidFill>
              </a:rPr>
              <a:t> </a:t>
            </a:r>
            <a:r>
              <a:rPr lang="en-US" sz="1800" b="1" dirty="0" err="1" smtClean="0">
                <a:solidFill>
                  <a:srgbClr val="000000"/>
                </a:solidFill>
              </a:rPr>
              <a:t>pendirian</a:t>
            </a:r>
            <a:r>
              <a:rPr lang="en-US" sz="1800" b="1" dirty="0" smtClean="0">
                <a:solidFill>
                  <a:srgbClr val="000000"/>
                </a:solidFill>
              </a:rPr>
              <a:t> </a:t>
            </a:r>
            <a:r>
              <a:rPr lang="en-US" sz="1800" b="1" dirty="0" err="1" smtClean="0">
                <a:solidFill>
                  <a:srgbClr val="000000"/>
                </a:solidFill>
              </a:rPr>
              <a:t>badan</a:t>
            </a:r>
            <a:r>
              <a:rPr lang="en-US" sz="1800" b="1" dirty="0" smtClean="0">
                <a:solidFill>
                  <a:srgbClr val="000000"/>
                </a:solidFill>
              </a:rPr>
              <a:t> </a:t>
            </a:r>
            <a:r>
              <a:rPr lang="en-US" sz="1800" b="1" dirty="0" err="1" smtClean="0">
                <a:solidFill>
                  <a:srgbClr val="000000"/>
                </a:solidFill>
              </a:rPr>
              <a:t>hukum</a:t>
            </a:r>
            <a:r>
              <a:rPr lang="en-US" sz="1800" b="1" dirty="0" smtClean="0">
                <a:solidFill>
                  <a:srgbClr val="000000"/>
                </a:solidFill>
              </a:rPr>
              <a:t> </a:t>
            </a:r>
            <a:r>
              <a:rPr lang="en-US" sz="1800" b="1" dirty="0" err="1" smtClean="0">
                <a:solidFill>
                  <a:srgbClr val="000000"/>
                </a:solidFill>
              </a:rPr>
              <a:t>tersebut</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Apabila</a:t>
            </a:r>
            <a:r>
              <a:rPr lang="en-US" sz="1800" b="1" dirty="0" smtClean="0">
                <a:solidFill>
                  <a:srgbClr val="000000"/>
                </a:solidFill>
              </a:rPr>
              <a:t> </a:t>
            </a:r>
            <a:r>
              <a:rPr lang="en-US" sz="1800" b="1" dirty="0" err="1" smtClean="0">
                <a:solidFill>
                  <a:srgbClr val="000000"/>
                </a:solidFill>
              </a:rPr>
              <a:t>permohonan</a:t>
            </a:r>
            <a:r>
              <a:rPr lang="en-US" sz="1800" b="1" dirty="0" smtClean="0">
                <a:solidFill>
                  <a:srgbClr val="000000"/>
                </a:solidFill>
              </a:rPr>
              <a:t> </a:t>
            </a:r>
            <a:r>
              <a:rPr lang="en-US" sz="1800" b="1" dirty="0" err="1" smtClean="0">
                <a:solidFill>
                  <a:srgbClr val="000000"/>
                </a:solidFill>
              </a:rPr>
              <a:t>diajuan</a:t>
            </a:r>
            <a:r>
              <a:rPr lang="en-US" sz="1800" b="1" dirty="0" smtClean="0">
                <a:solidFill>
                  <a:srgbClr val="000000"/>
                </a:solidFill>
              </a:rPr>
              <a:t> </a:t>
            </a:r>
            <a:r>
              <a:rPr lang="en-US" sz="1800" b="1" dirty="0" err="1" smtClean="0">
                <a:solidFill>
                  <a:srgbClr val="000000"/>
                </a:solidFill>
              </a:rPr>
              <a:t>melalui</a:t>
            </a:r>
            <a:r>
              <a:rPr lang="en-US" sz="1800" b="1" dirty="0" smtClean="0">
                <a:solidFill>
                  <a:srgbClr val="000000"/>
                </a:solidFill>
              </a:rPr>
              <a:t> </a:t>
            </a:r>
            <a:r>
              <a:rPr lang="en-US" sz="1800" b="1" dirty="0" err="1" smtClean="0">
                <a:solidFill>
                  <a:srgbClr val="000000"/>
                </a:solidFill>
              </a:rPr>
              <a:t>kuasa</a:t>
            </a:r>
            <a:r>
              <a:rPr lang="en-US" sz="1800" b="1" dirty="0" smtClean="0">
                <a:solidFill>
                  <a:srgbClr val="000000"/>
                </a:solidFill>
              </a:rPr>
              <a:t>, </a:t>
            </a:r>
            <a:r>
              <a:rPr lang="en-US" sz="1800" b="1" dirty="0" err="1" smtClean="0">
                <a:solidFill>
                  <a:srgbClr val="000000"/>
                </a:solidFill>
              </a:rPr>
              <a:t>maka</a:t>
            </a:r>
            <a:r>
              <a:rPr lang="en-US" sz="1800" b="1" dirty="0" smtClean="0">
                <a:solidFill>
                  <a:srgbClr val="000000"/>
                </a:solidFill>
              </a:rPr>
              <a:t> </a:t>
            </a:r>
            <a:r>
              <a:rPr lang="en-US" sz="1800" b="1" dirty="0" err="1" smtClean="0">
                <a:solidFill>
                  <a:srgbClr val="000000"/>
                </a:solidFill>
              </a:rPr>
              <a:t>harus</a:t>
            </a:r>
            <a:r>
              <a:rPr lang="en-US" sz="1800" b="1" dirty="0" smtClean="0">
                <a:solidFill>
                  <a:srgbClr val="000000"/>
                </a:solidFill>
              </a:rPr>
              <a:t> </a:t>
            </a:r>
            <a:r>
              <a:rPr lang="en-US" sz="1800" b="1" dirty="0" err="1" smtClean="0">
                <a:solidFill>
                  <a:srgbClr val="000000"/>
                </a:solidFill>
              </a:rPr>
              <a:t>dilampirkan</a:t>
            </a:r>
            <a:r>
              <a:rPr lang="en-US" sz="1800" b="1" dirty="0" smtClean="0">
                <a:solidFill>
                  <a:srgbClr val="000000"/>
                </a:solidFill>
              </a:rPr>
              <a:t> </a:t>
            </a:r>
            <a:r>
              <a:rPr lang="en-US" sz="1800" b="1" dirty="0" err="1" smtClean="0">
                <a:solidFill>
                  <a:srgbClr val="000000"/>
                </a:solidFill>
              </a:rPr>
              <a:t>surat</a:t>
            </a:r>
            <a:r>
              <a:rPr lang="en-US" sz="1800" b="1" dirty="0" smtClean="0">
                <a:solidFill>
                  <a:srgbClr val="000000"/>
                </a:solidFill>
              </a:rPr>
              <a:t> </a:t>
            </a:r>
            <a:r>
              <a:rPr lang="en-US" sz="1800" b="1" dirty="0" err="1" smtClean="0">
                <a:solidFill>
                  <a:srgbClr val="000000"/>
                </a:solidFill>
              </a:rPr>
              <a:t>kuasa</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Apabila</a:t>
            </a:r>
            <a:r>
              <a:rPr lang="en-US" sz="1800" b="1" dirty="0" smtClean="0">
                <a:solidFill>
                  <a:srgbClr val="000000"/>
                </a:solidFill>
              </a:rPr>
              <a:t> </a:t>
            </a:r>
            <a:r>
              <a:rPr lang="en-US" sz="1800" b="1" dirty="0" err="1" smtClean="0">
                <a:solidFill>
                  <a:srgbClr val="000000"/>
                </a:solidFill>
              </a:rPr>
              <a:t>permohonan</a:t>
            </a:r>
            <a:r>
              <a:rPr lang="en-US" sz="1800" b="1" dirty="0" smtClean="0">
                <a:solidFill>
                  <a:srgbClr val="000000"/>
                </a:solidFill>
              </a:rPr>
              <a:t> </a:t>
            </a:r>
            <a:r>
              <a:rPr lang="en-US" sz="1800" b="1" dirty="0" err="1" smtClean="0">
                <a:solidFill>
                  <a:srgbClr val="000000"/>
                </a:solidFill>
              </a:rPr>
              <a:t>diajukan</a:t>
            </a:r>
            <a:r>
              <a:rPr lang="en-US" sz="1800" b="1" dirty="0" smtClean="0">
                <a:solidFill>
                  <a:srgbClr val="000000"/>
                </a:solidFill>
              </a:rPr>
              <a:t> </a:t>
            </a:r>
            <a:r>
              <a:rPr lang="en-US" sz="1800" b="1" dirty="0" err="1" smtClean="0">
                <a:solidFill>
                  <a:srgbClr val="000000"/>
                </a:solidFill>
              </a:rPr>
              <a:t>atas</a:t>
            </a:r>
            <a:r>
              <a:rPr lang="en-US" sz="1800" b="1" dirty="0" smtClean="0">
                <a:solidFill>
                  <a:srgbClr val="000000"/>
                </a:solidFill>
              </a:rPr>
              <a:t> </a:t>
            </a:r>
            <a:r>
              <a:rPr lang="en-US" sz="1800" b="1" dirty="0" err="1" smtClean="0">
                <a:solidFill>
                  <a:srgbClr val="000000"/>
                </a:solidFill>
              </a:rPr>
              <a:t>nama</a:t>
            </a:r>
            <a:r>
              <a:rPr lang="en-US" sz="1800" b="1" dirty="0" smtClean="0">
                <a:solidFill>
                  <a:srgbClr val="000000"/>
                </a:solidFill>
              </a:rPr>
              <a:t> </a:t>
            </a:r>
            <a:r>
              <a:rPr lang="en-US" sz="1800" b="1" dirty="0" err="1" smtClean="0">
                <a:solidFill>
                  <a:srgbClr val="000000"/>
                </a:solidFill>
              </a:rPr>
              <a:t>lebih</a:t>
            </a:r>
            <a:r>
              <a:rPr lang="en-US" sz="1800" b="1" dirty="0" smtClean="0">
                <a:solidFill>
                  <a:srgbClr val="000000"/>
                </a:solidFill>
              </a:rPr>
              <a:t> </a:t>
            </a:r>
            <a:r>
              <a:rPr lang="en-US" sz="1800" b="1" dirty="0" err="1" smtClean="0">
                <a:solidFill>
                  <a:srgbClr val="000000"/>
                </a:solidFill>
              </a:rPr>
              <a:t>dari</a:t>
            </a:r>
            <a:r>
              <a:rPr lang="en-US" sz="1800" b="1" dirty="0" smtClean="0">
                <a:solidFill>
                  <a:srgbClr val="000000"/>
                </a:solidFill>
              </a:rPr>
              <a:t> </a:t>
            </a:r>
            <a:r>
              <a:rPr lang="en-US" sz="1800" b="1" dirty="0" err="1" smtClean="0">
                <a:solidFill>
                  <a:srgbClr val="000000"/>
                </a:solidFill>
              </a:rPr>
              <a:t>satu</a:t>
            </a:r>
            <a:r>
              <a:rPr lang="en-US" sz="1800" b="1" dirty="0" smtClean="0">
                <a:solidFill>
                  <a:srgbClr val="000000"/>
                </a:solidFill>
              </a:rPr>
              <a:t> </a:t>
            </a:r>
            <a:r>
              <a:rPr lang="en-US" sz="1800" b="1" dirty="0" err="1" smtClean="0">
                <a:solidFill>
                  <a:srgbClr val="000000"/>
                </a:solidFill>
              </a:rPr>
              <a:t>orang</a:t>
            </a:r>
            <a:r>
              <a:rPr lang="en-US" sz="1800" b="1" dirty="0" smtClean="0">
                <a:solidFill>
                  <a:srgbClr val="000000"/>
                </a:solidFill>
              </a:rPr>
              <a:t> </a:t>
            </a:r>
            <a:r>
              <a:rPr lang="en-US" sz="1800" b="1" dirty="0" err="1" smtClean="0">
                <a:solidFill>
                  <a:srgbClr val="000000"/>
                </a:solidFill>
              </a:rPr>
              <a:t>dan</a:t>
            </a:r>
            <a:r>
              <a:rPr lang="en-US" sz="1800" b="1" dirty="0" smtClean="0">
                <a:solidFill>
                  <a:srgbClr val="000000"/>
                </a:solidFill>
              </a:rPr>
              <a:t> </a:t>
            </a:r>
            <a:r>
              <a:rPr lang="en-US" sz="1800" b="1" dirty="0" err="1" smtClean="0">
                <a:solidFill>
                  <a:srgbClr val="000000"/>
                </a:solidFill>
              </a:rPr>
              <a:t>atau</a:t>
            </a:r>
            <a:r>
              <a:rPr lang="en-US" sz="1800" b="1" dirty="0" smtClean="0">
                <a:solidFill>
                  <a:srgbClr val="000000"/>
                </a:solidFill>
              </a:rPr>
              <a:t> </a:t>
            </a:r>
            <a:r>
              <a:rPr lang="en-US" sz="1800" b="1" dirty="0" err="1" smtClean="0">
                <a:solidFill>
                  <a:srgbClr val="000000"/>
                </a:solidFill>
              </a:rPr>
              <a:t>badan</a:t>
            </a:r>
            <a:r>
              <a:rPr lang="en-US" sz="1800" b="1" dirty="0" smtClean="0">
                <a:solidFill>
                  <a:srgbClr val="000000"/>
                </a:solidFill>
              </a:rPr>
              <a:t> </a:t>
            </a:r>
            <a:r>
              <a:rPr lang="en-US" sz="1800" b="1" dirty="0" err="1" smtClean="0">
                <a:solidFill>
                  <a:srgbClr val="000000"/>
                </a:solidFill>
              </a:rPr>
              <a:t>hukum</a:t>
            </a:r>
            <a:r>
              <a:rPr lang="en-US" sz="1800" b="1" dirty="0" smtClean="0">
                <a:solidFill>
                  <a:srgbClr val="000000"/>
                </a:solidFill>
              </a:rPr>
              <a:t>, </a:t>
            </a:r>
            <a:r>
              <a:rPr lang="en-US" sz="1800" b="1" dirty="0" err="1" smtClean="0">
                <a:solidFill>
                  <a:srgbClr val="000000"/>
                </a:solidFill>
              </a:rPr>
              <a:t>maka</a:t>
            </a:r>
            <a:r>
              <a:rPr lang="en-US" sz="1800" b="1" dirty="0" smtClean="0">
                <a:solidFill>
                  <a:srgbClr val="000000"/>
                </a:solidFill>
              </a:rPr>
              <a:t> </a:t>
            </a:r>
            <a:r>
              <a:rPr lang="en-US" sz="1800" b="1" dirty="0" err="1" smtClean="0">
                <a:solidFill>
                  <a:srgbClr val="000000"/>
                </a:solidFill>
              </a:rPr>
              <a:t>nama-nama</a:t>
            </a:r>
            <a:r>
              <a:rPr lang="en-US" sz="1800" b="1" dirty="0" smtClean="0">
                <a:solidFill>
                  <a:srgbClr val="000000"/>
                </a:solidFill>
              </a:rPr>
              <a:t> </a:t>
            </a:r>
            <a:r>
              <a:rPr lang="en-US" sz="1800" b="1" dirty="0" err="1" smtClean="0">
                <a:solidFill>
                  <a:srgbClr val="000000"/>
                </a:solidFill>
              </a:rPr>
              <a:t>pemohon</a:t>
            </a:r>
            <a:r>
              <a:rPr lang="en-US" sz="1800" b="1" dirty="0" smtClean="0">
                <a:solidFill>
                  <a:srgbClr val="000000"/>
                </a:solidFill>
              </a:rPr>
              <a:t> </a:t>
            </a:r>
            <a:r>
              <a:rPr lang="en-US" sz="1800" b="1" dirty="0" err="1" smtClean="0">
                <a:solidFill>
                  <a:srgbClr val="000000"/>
                </a:solidFill>
              </a:rPr>
              <a:t>harus</a:t>
            </a:r>
            <a:r>
              <a:rPr lang="en-US" sz="1800" b="1" dirty="0" smtClean="0">
                <a:solidFill>
                  <a:srgbClr val="000000"/>
                </a:solidFill>
              </a:rPr>
              <a:t> </a:t>
            </a:r>
            <a:r>
              <a:rPr lang="en-US" sz="1800" b="1" dirty="0" err="1" smtClean="0">
                <a:solidFill>
                  <a:srgbClr val="000000"/>
                </a:solidFill>
              </a:rPr>
              <a:t>harus</a:t>
            </a:r>
            <a:r>
              <a:rPr lang="en-US" sz="1800" b="1" dirty="0" smtClean="0">
                <a:solidFill>
                  <a:srgbClr val="000000"/>
                </a:solidFill>
              </a:rPr>
              <a:t> </a:t>
            </a:r>
            <a:r>
              <a:rPr lang="en-US" sz="1800" b="1" dirty="0" err="1" smtClean="0">
                <a:solidFill>
                  <a:srgbClr val="000000"/>
                </a:solidFill>
              </a:rPr>
              <a:t>ditulis</a:t>
            </a:r>
            <a:r>
              <a:rPr lang="en-US" sz="1800" b="1" dirty="0" smtClean="0">
                <a:solidFill>
                  <a:srgbClr val="000000"/>
                </a:solidFill>
              </a:rPr>
              <a:t> </a:t>
            </a:r>
            <a:r>
              <a:rPr lang="en-US" sz="1800" b="1" dirty="0" err="1" smtClean="0">
                <a:solidFill>
                  <a:srgbClr val="000000"/>
                </a:solidFill>
              </a:rPr>
              <a:t>smuanya</a:t>
            </a:r>
            <a:r>
              <a:rPr lang="en-US" sz="1800" b="1" dirty="0" smtClean="0">
                <a:solidFill>
                  <a:srgbClr val="000000"/>
                </a:solidFill>
              </a:rPr>
              <a:t> dg </a:t>
            </a:r>
            <a:r>
              <a:rPr lang="en-US" sz="1800" b="1" dirty="0" err="1" smtClean="0">
                <a:solidFill>
                  <a:srgbClr val="000000"/>
                </a:solidFill>
              </a:rPr>
              <a:t>menetapkan</a:t>
            </a:r>
            <a:r>
              <a:rPr lang="en-US" sz="1800" b="1" dirty="0" smtClean="0">
                <a:solidFill>
                  <a:srgbClr val="000000"/>
                </a:solidFill>
              </a:rPr>
              <a:t> </a:t>
            </a:r>
            <a:r>
              <a:rPr lang="en-US" sz="1800" b="1" dirty="0" err="1" smtClean="0">
                <a:solidFill>
                  <a:srgbClr val="000000"/>
                </a:solidFill>
              </a:rPr>
              <a:t>satu</a:t>
            </a:r>
            <a:r>
              <a:rPr lang="en-US" sz="1800" b="1" dirty="0" smtClean="0">
                <a:solidFill>
                  <a:srgbClr val="000000"/>
                </a:solidFill>
              </a:rPr>
              <a:t> </a:t>
            </a:r>
            <a:r>
              <a:rPr lang="en-US" sz="1800" b="1" dirty="0" err="1" smtClean="0">
                <a:solidFill>
                  <a:srgbClr val="000000"/>
                </a:solidFill>
              </a:rPr>
              <a:t>alamat</a:t>
            </a:r>
            <a:r>
              <a:rPr lang="en-US" sz="1800" b="1" dirty="0" smtClean="0">
                <a:solidFill>
                  <a:srgbClr val="000000"/>
                </a:solidFill>
              </a:rPr>
              <a:t> </a:t>
            </a:r>
            <a:r>
              <a:rPr lang="en-US" sz="1800" b="1" dirty="0" err="1" smtClean="0">
                <a:solidFill>
                  <a:srgbClr val="000000"/>
                </a:solidFill>
              </a:rPr>
              <a:t>pemohon</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Apabila</a:t>
            </a:r>
            <a:r>
              <a:rPr lang="en-US" sz="1800" b="1" dirty="0" smtClean="0">
                <a:solidFill>
                  <a:srgbClr val="000000"/>
                </a:solidFill>
              </a:rPr>
              <a:t> </a:t>
            </a:r>
            <a:r>
              <a:rPr lang="en-US" sz="1800" b="1" dirty="0" err="1" smtClean="0">
                <a:solidFill>
                  <a:srgbClr val="000000"/>
                </a:solidFill>
              </a:rPr>
              <a:t>ciptaan</a:t>
            </a:r>
            <a:r>
              <a:rPr lang="en-US" sz="1800" b="1" dirty="0" smtClean="0">
                <a:solidFill>
                  <a:srgbClr val="000000"/>
                </a:solidFill>
              </a:rPr>
              <a:t> </a:t>
            </a:r>
            <a:r>
              <a:rPr lang="en-US" sz="1800" b="1" dirty="0" err="1" smtClean="0">
                <a:solidFill>
                  <a:srgbClr val="000000"/>
                </a:solidFill>
              </a:rPr>
              <a:t>tersebut</a:t>
            </a:r>
            <a:r>
              <a:rPr lang="en-US" sz="1800" b="1" dirty="0" smtClean="0">
                <a:solidFill>
                  <a:srgbClr val="000000"/>
                </a:solidFill>
              </a:rPr>
              <a:t> </a:t>
            </a:r>
            <a:r>
              <a:rPr lang="en-US" sz="1800" b="1" dirty="0" err="1" smtClean="0">
                <a:solidFill>
                  <a:srgbClr val="000000"/>
                </a:solidFill>
              </a:rPr>
              <a:t>sudah</a:t>
            </a:r>
            <a:r>
              <a:rPr lang="en-US" sz="1800" b="1" dirty="0" smtClean="0">
                <a:solidFill>
                  <a:srgbClr val="000000"/>
                </a:solidFill>
              </a:rPr>
              <a:t> </a:t>
            </a:r>
            <a:r>
              <a:rPr lang="en-US" sz="1800" b="1" dirty="0" err="1" smtClean="0">
                <a:solidFill>
                  <a:srgbClr val="000000"/>
                </a:solidFill>
              </a:rPr>
              <a:t>dipindahkan</a:t>
            </a:r>
            <a:r>
              <a:rPr lang="en-US" sz="1800" b="1" dirty="0" smtClean="0">
                <a:solidFill>
                  <a:srgbClr val="000000"/>
                </a:solidFill>
              </a:rPr>
              <a:t>, </a:t>
            </a:r>
            <a:r>
              <a:rPr lang="en-US" sz="1800" b="1" dirty="0" err="1" smtClean="0">
                <a:solidFill>
                  <a:srgbClr val="000000"/>
                </a:solidFill>
              </a:rPr>
              <a:t>maka</a:t>
            </a:r>
            <a:r>
              <a:rPr lang="en-US" sz="1800" b="1" dirty="0" smtClean="0">
                <a:solidFill>
                  <a:srgbClr val="000000"/>
                </a:solidFill>
              </a:rPr>
              <a:t> </a:t>
            </a:r>
            <a:r>
              <a:rPr lang="en-US" sz="1800" b="1" dirty="0" err="1" smtClean="0">
                <a:solidFill>
                  <a:srgbClr val="000000"/>
                </a:solidFill>
              </a:rPr>
              <a:t>harus</a:t>
            </a:r>
            <a:r>
              <a:rPr lang="en-US" sz="1800" b="1" dirty="0" smtClean="0">
                <a:solidFill>
                  <a:srgbClr val="000000"/>
                </a:solidFill>
              </a:rPr>
              <a:t> </a:t>
            </a:r>
            <a:r>
              <a:rPr lang="en-US" sz="1800" b="1" dirty="0" err="1" smtClean="0">
                <a:solidFill>
                  <a:srgbClr val="000000"/>
                </a:solidFill>
              </a:rPr>
              <a:t>melampirkan</a:t>
            </a:r>
            <a:r>
              <a:rPr lang="en-US" sz="1800" b="1" dirty="0" smtClean="0">
                <a:solidFill>
                  <a:srgbClr val="000000"/>
                </a:solidFill>
              </a:rPr>
              <a:t> </a:t>
            </a:r>
            <a:r>
              <a:rPr lang="en-US" sz="1800" b="1" dirty="0" err="1" smtClean="0">
                <a:solidFill>
                  <a:srgbClr val="000000"/>
                </a:solidFill>
              </a:rPr>
              <a:t>bukti</a:t>
            </a:r>
            <a:r>
              <a:rPr lang="en-US" sz="1800" b="1" dirty="0" smtClean="0">
                <a:solidFill>
                  <a:srgbClr val="000000"/>
                </a:solidFill>
              </a:rPr>
              <a:t> </a:t>
            </a:r>
            <a:r>
              <a:rPr lang="en-US" sz="1800" b="1" dirty="0" err="1" smtClean="0">
                <a:solidFill>
                  <a:srgbClr val="000000"/>
                </a:solidFill>
              </a:rPr>
              <a:t>pemindahan</a:t>
            </a:r>
            <a:r>
              <a:rPr lang="en-US" sz="1800" b="1" dirty="0" smtClean="0">
                <a:solidFill>
                  <a:srgbClr val="000000"/>
                </a:solidFill>
              </a:rPr>
              <a:t> </a:t>
            </a:r>
            <a:r>
              <a:rPr lang="en-US" sz="1800" b="1" dirty="0" err="1" smtClean="0">
                <a:solidFill>
                  <a:srgbClr val="000000"/>
                </a:solidFill>
              </a:rPr>
              <a:t>hak</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Melapirkan</a:t>
            </a:r>
            <a:r>
              <a:rPr lang="en-US" sz="1800" b="1" dirty="0" smtClean="0">
                <a:solidFill>
                  <a:srgbClr val="000000"/>
                </a:solidFill>
              </a:rPr>
              <a:t> </a:t>
            </a:r>
            <a:r>
              <a:rPr lang="en-US" sz="1800" b="1" dirty="0" err="1" smtClean="0">
                <a:solidFill>
                  <a:srgbClr val="000000"/>
                </a:solidFill>
              </a:rPr>
              <a:t>contoh</a:t>
            </a:r>
            <a:r>
              <a:rPr lang="en-US" sz="1800" b="1" dirty="0" smtClean="0">
                <a:solidFill>
                  <a:srgbClr val="000000"/>
                </a:solidFill>
              </a:rPr>
              <a:t> </a:t>
            </a:r>
            <a:r>
              <a:rPr lang="en-US" sz="1800" b="1" dirty="0" err="1" smtClean="0">
                <a:solidFill>
                  <a:srgbClr val="000000"/>
                </a:solidFill>
              </a:rPr>
              <a:t>ciptaan</a:t>
            </a:r>
            <a:r>
              <a:rPr lang="en-US" sz="1800" b="1" dirty="0" smtClean="0">
                <a:solidFill>
                  <a:srgbClr val="000000"/>
                </a:solidFill>
              </a:rPr>
              <a:t> </a:t>
            </a:r>
            <a:r>
              <a:rPr lang="en-US" sz="1800" b="1" dirty="0" err="1" smtClean="0">
                <a:solidFill>
                  <a:srgbClr val="000000"/>
                </a:solidFill>
              </a:rPr>
              <a:t>atau</a:t>
            </a:r>
            <a:r>
              <a:rPr lang="en-US" sz="1800" b="1" dirty="0" smtClean="0">
                <a:solidFill>
                  <a:srgbClr val="000000"/>
                </a:solidFill>
              </a:rPr>
              <a:t> </a:t>
            </a:r>
            <a:r>
              <a:rPr lang="en-US" sz="1800" b="1" dirty="0" err="1" smtClean="0">
                <a:solidFill>
                  <a:srgbClr val="000000"/>
                </a:solidFill>
              </a:rPr>
              <a:t>penggantinya</a:t>
            </a:r>
            <a:endParaRPr lang="en-US" sz="1800" b="1" dirty="0" smtClean="0">
              <a:solidFill>
                <a:srgbClr val="000000"/>
              </a:solidFill>
            </a:endParaRPr>
          </a:p>
          <a:p>
            <a:pPr marL="365760" indent="-283464" eaLnBrk="1" fontAlgn="auto" hangingPunct="1">
              <a:spcAft>
                <a:spcPts val="0"/>
              </a:spcAft>
              <a:buFont typeface="Wingdings 2"/>
              <a:buChar char=""/>
              <a:defRPr/>
            </a:pPr>
            <a:r>
              <a:rPr lang="en-US" sz="1800" b="1" dirty="0" err="1" smtClean="0">
                <a:solidFill>
                  <a:srgbClr val="000000"/>
                </a:solidFill>
              </a:rPr>
              <a:t>Membayar</a:t>
            </a:r>
            <a:r>
              <a:rPr lang="en-US" sz="1800" b="1" dirty="0" smtClean="0">
                <a:solidFill>
                  <a:srgbClr val="000000"/>
                </a:solidFill>
              </a:rPr>
              <a:t> </a:t>
            </a:r>
            <a:r>
              <a:rPr lang="en-US" sz="1800" b="1" dirty="0" err="1" smtClean="0">
                <a:solidFill>
                  <a:srgbClr val="000000"/>
                </a:solidFill>
              </a:rPr>
              <a:t>biaya</a:t>
            </a:r>
            <a:r>
              <a:rPr lang="en-US" sz="1800" b="1" dirty="0" smtClean="0">
                <a:solidFill>
                  <a:srgbClr val="000000"/>
                </a:solidFill>
              </a:rPr>
              <a:t> </a:t>
            </a:r>
            <a:r>
              <a:rPr lang="en-US" sz="1800" b="1" dirty="0" err="1" smtClean="0">
                <a:solidFill>
                  <a:srgbClr val="000000"/>
                </a:solidFill>
              </a:rPr>
              <a:t>permohonan</a:t>
            </a:r>
            <a:r>
              <a:rPr lang="en-US" sz="1800" b="1" dirty="0" smtClean="0">
                <a:solidFill>
                  <a:srgbClr val="000000"/>
                </a:solidFill>
              </a:rPr>
              <a:t> </a:t>
            </a:r>
            <a:r>
              <a:rPr lang="en-US" sz="1800" b="1" dirty="0" err="1" smtClean="0">
                <a:solidFill>
                  <a:srgbClr val="000000"/>
                </a:solidFill>
              </a:rPr>
              <a:t>pendafataran</a:t>
            </a:r>
            <a:r>
              <a:rPr lang="en-US" sz="1800" b="1" dirty="0" smtClean="0">
                <a:solidFill>
                  <a:srgbClr val="000000"/>
                </a:solidFill>
              </a:rPr>
              <a:t> </a:t>
            </a:r>
            <a:r>
              <a:rPr lang="en-US" sz="1800" b="1" dirty="0" err="1" smtClean="0">
                <a:solidFill>
                  <a:srgbClr val="000000"/>
                </a:solidFill>
              </a:rPr>
              <a:t>sebesar</a:t>
            </a:r>
            <a:r>
              <a:rPr lang="en-US" sz="1800" b="1" dirty="0" smtClean="0">
                <a:solidFill>
                  <a:srgbClr val="000000"/>
                </a:solidFill>
              </a:rPr>
              <a:t> Rp.75.000,- (</a:t>
            </a:r>
            <a:r>
              <a:rPr lang="en-US" sz="1800" b="1" dirty="0" err="1" smtClean="0">
                <a:solidFill>
                  <a:srgbClr val="000000"/>
                </a:solidFill>
              </a:rPr>
              <a:t>tujuh</a:t>
            </a:r>
            <a:r>
              <a:rPr lang="en-US" sz="1800" b="1" dirty="0" smtClean="0">
                <a:solidFill>
                  <a:srgbClr val="000000"/>
                </a:solidFill>
              </a:rPr>
              <a:t> </a:t>
            </a:r>
            <a:r>
              <a:rPr lang="en-US" sz="1800" b="1" dirty="0" err="1" smtClean="0">
                <a:solidFill>
                  <a:srgbClr val="000000"/>
                </a:solidFill>
              </a:rPr>
              <a:t>puluh</a:t>
            </a:r>
            <a:r>
              <a:rPr lang="en-US" sz="1800" b="1" dirty="0" smtClean="0">
                <a:solidFill>
                  <a:srgbClr val="000000"/>
                </a:solidFill>
              </a:rPr>
              <a:t> lima </a:t>
            </a:r>
            <a:r>
              <a:rPr lang="en-US" sz="1800" b="1" dirty="0" err="1" smtClean="0">
                <a:solidFill>
                  <a:srgbClr val="000000"/>
                </a:solidFill>
              </a:rPr>
              <a:t>ribu</a:t>
            </a:r>
            <a:r>
              <a:rPr lang="en-US" sz="1800" b="1" dirty="0" smtClean="0">
                <a:solidFill>
                  <a:srgbClr val="000000"/>
                </a:solidFill>
              </a:rPr>
              <a:t> rupiah), </a:t>
            </a:r>
            <a:r>
              <a:rPr lang="en-US" sz="1800" b="1" dirty="0" err="1" smtClean="0">
                <a:solidFill>
                  <a:srgbClr val="000000"/>
                </a:solidFill>
              </a:rPr>
              <a:t>khusus</a:t>
            </a:r>
            <a:r>
              <a:rPr lang="en-US" sz="1800" b="1" dirty="0" smtClean="0">
                <a:solidFill>
                  <a:srgbClr val="000000"/>
                </a:solidFill>
              </a:rPr>
              <a:t> </a:t>
            </a:r>
            <a:r>
              <a:rPr lang="en-US" sz="1800" b="1" dirty="0" err="1" smtClean="0">
                <a:solidFill>
                  <a:srgbClr val="000000"/>
                </a:solidFill>
              </a:rPr>
              <a:t>untuk</a:t>
            </a:r>
            <a:r>
              <a:rPr lang="en-US" sz="1800" b="1" dirty="0" smtClean="0">
                <a:solidFill>
                  <a:srgbClr val="000000"/>
                </a:solidFill>
              </a:rPr>
              <a:t> program </a:t>
            </a:r>
            <a:r>
              <a:rPr lang="en-US" sz="1800" b="1" dirty="0" err="1" smtClean="0">
                <a:solidFill>
                  <a:srgbClr val="000000"/>
                </a:solidFill>
              </a:rPr>
              <a:t>komputer</a:t>
            </a:r>
            <a:r>
              <a:rPr lang="en-US" sz="1800" b="1" dirty="0" smtClean="0">
                <a:solidFill>
                  <a:srgbClr val="000000"/>
                </a:solidFill>
              </a:rPr>
              <a:t> </a:t>
            </a:r>
            <a:r>
              <a:rPr lang="en-US" sz="1800" b="1" dirty="0" err="1" smtClean="0">
                <a:solidFill>
                  <a:srgbClr val="000000"/>
                </a:solidFill>
              </a:rPr>
              <a:t>sebessar</a:t>
            </a:r>
            <a:r>
              <a:rPr lang="en-US" sz="1800" b="1" dirty="0" smtClean="0">
                <a:solidFill>
                  <a:srgbClr val="000000"/>
                </a:solidFill>
              </a:rPr>
              <a:t> Rp.150.000,- (</a:t>
            </a:r>
            <a:r>
              <a:rPr lang="en-US" sz="1800" b="1" dirty="0" err="1" smtClean="0">
                <a:solidFill>
                  <a:srgbClr val="000000"/>
                </a:solidFill>
              </a:rPr>
              <a:t>seratus</a:t>
            </a:r>
            <a:r>
              <a:rPr lang="en-US" sz="1800" b="1" dirty="0" smtClean="0">
                <a:solidFill>
                  <a:srgbClr val="000000"/>
                </a:solidFill>
              </a:rPr>
              <a:t> Lima </a:t>
            </a:r>
            <a:r>
              <a:rPr lang="en-US" sz="1800" b="1" dirty="0" err="1" smtClean="0">
                <a:solidFill>
                  <a:srgbClr val="000000"/>
                </a:solidFill>
              </a:rPr>
              <a:t>Puluh</a:t>
            </a:r>
            <a:r>
              <a:rPr lang="en-US" sz="1800" b="1" dirty="0" smtClean="0">
                <a:solidFill>
                  <a:srgbClr val="000000"/>
                </a:solidFill>
              </a:rPr>
              <a:t> </a:t>
            </a:r>
            <a:r>
              <a:rPr lang="en-US" sz="1800" b="1" dirty="0" err="1" smtClean="0">
                <a:solidFill>
                  <a:srgbClr val="000000"/>
                </a:solidFill>
              </a:rPr>
              <a:t>Ribu</a:t>
            </a:r>
            <a:r>
              <a:rPr lang="en-US" sz="1800" b="1" dirty="0" smtClean="0">
                <a:solidFill>
                  <a:srgbClr val="000000"/>
                </a:solidFill>
              </a:rPr>
              <a:t> Rupiah)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435608" y="274638"/>
            <a:ext cx="749808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eaLnBrk="1" fontAlgn="auto" hangingPunct="1">
              <a:spcAft>
                <a:spcPts val="0"/>
              </a:spcAft>
              <a:defRPr/>
            </a:pPr>
            <a:r>
              <a:rPr lang="en-US" b="1" dirty="0" err="1" smtClean="0"/>
              <a:t>Pelanggaran</a:t>
            </a:r>
            <a:r>
              <a:rPr lang="en-US" b="1" dirty="0" smtClean="0"/>
              <a:t> </a:t>
            </a:r>
            <a:r>
              <a:rPr lang="en-US" b="1" dirty="0" err="1" smtClean="0"/>
              <a:t>Hak</a:t>
            </a:r>
            <a:r>
              <a:rPr lang="en-US" b="1" dirty="0" smtClean="0"/>
              <a:t> </a:t>
            </a:r>
            <a:r>
              <a:rPr lang="en-US" b="1" dirty="0" err="1" smtClean="0"/>
              <a:t>Cipta</a:t>
            </a:r>
            <a:r>
              <a:rPr lang="en-US" dirty="0" smtClean="0"/>
              <a:t/>
            </a:r>
            <a:br>
              <a:rPr lang="en-US" dirty="0" smtClean="0"/>
            </a:br>
            <a:endParaRPr lang="en-US" dirty="0" smtClean="0"/>
          </a:p>
        </p:txBody>
      </p:sp>
      <p:sp>
        <p:nvSpPr>
          <p:cNvPr id="3" name="Content Placeholder 2"/>
          <p:cNvSpPr>
            <a:spLocks noGrp="1"/>
          </p:cNvSpPr>
          <p:nvPr>
            <p:ph idx="1"/>
          </p:nvPr>
        </p:nvSpPr>
        <p:spPr>
          <a:xfrm>
            <a:off x="1435608" y="1752600"/>
            <a:ext cx="7498080" cy="4495800"/>
          </a:xfrm>
        </p:spPr>
        <p:style>
          <a:lnRef idx="1">
            <a:schemeClr val="accent2"/>
          </a:lnRef>
          <a:fillRef idx="2">
            <a:schemeClr val="accent2"/>
          </a:fillRef>
          <a:effectRef idx="1">
            <a:schemeClr val="accent2"/>
          </a:effectRef>
          <a:fontRef idx="minor">
            <a:schemeClr val="dk1"/>
          </a:fontRef>
        </p:style>
        <p:txBody>
          <a:bodyPr>
            <a:noAutofit/>
          </a:bodyPr>
          <a:lstStyle/>
          <a:p>
            <a:pPr marL="365760" indent="-283464" eaLnBrk="1" fontAlgn="auto" hangingPunct="1">
              <a:spcAft>
                <a:spcPts val="0"/>
              </a:spcAft>
              <a:buFont typeface="Wingdings 2"/>
              <a:buChar char=""/>
              <a:defRPr/>
            </a:pPr>
            <a:r>
              <a:rPr lang="en-US" sz="1800" dirty="0" err="1" smtClean="0"/>
              <a:t>Perbuatan</a:t>
            </a:r>
            <a:r>
              <a:rPr lang="en-US" sz="1800" dirty="0" smtClean="0"/>
              <a:t> yang </a:t>
            </a:r>
            <a:r>
              <a:rPr lang="en-US" sz="1800" dirty="0" err="1" smtClean="0"/>
              <a:t>dimaksud</a:t>
            </a:r>
            <a:r>
              <a:rPr lang="en-US" sz="1800" dirty="0" smtClean="0"/>
              <a:t> </a:t>
            </a:r>
            <a:r>
              <a:rPr lang="en-US" sz="1800" dirty="0" err="1" smtClean="0"/>
              <a:t>dengan</a:t>
            </a:r>
            <a:r>
              <a:rPr lang="en-US" sz="1800" dirty="0" smtClean="0"/>
              <a:t> </a:t>
            </a:r>
            <a:r>
              <a:rPr lang="en-US" sz="1800" dirty="0" err="1" smtClean="0"/>
              <a:t>pelanggaran</a:t>
            </a:r>
            <a:r>
              <a:rPr lang="en-US" sz="1800" dirty="0" smtClean="0"/>
              <a:t> </a:t>
            </a:r>
            <a:r>
              <a:rPr lang="en-US" sz="1800" dirty="0" err="1" smtClean="0"/>
              <a:t>hak</a:t>
            </a:r>
            <a:r>
              <a:rPr lang="en-US" sz="1800" dirty="0" smtClean="0"/>
              <a:t> </a:t>
            </a:r>
            <a:r>
              <a:rPr lang="en-US" sz="1800" dirty="0" err="1" smtClean="0"/>
              <a:t>cipta</a:t>
            </a:r>
            <a:r>
              <a:rPr lang="en-US" sz="1800" b="1" dirty="0" smtClean="0"/>
              <a:t>  </a:t>
            </a:r>
            <a:r>
              <a:rPr lang="en-US" sz="1800" dirty="0" err="1" smtClean="0"/>
              <a:t>merupakan</a:t>
            </a:r>
            <a:r>
              <a:rPr lang="en-US" sz="1800" dirty="0" smtClean="0"/>
              <a:t> </a:t>
            </a:r>
            <a:r>
              <a:rPr lang="en-US" sz="1800" dirty="0" err="1" smtClean="0"/>
              <a:t>Suatu</a:t>
            </a:r>
            <a:r>
              <a:rPr lang="en-US" sz="1800" dirty="0" smtClean="0"/>
              <a:t> </a:t>
            </a:r>
            <a:r>
              <a:rPr lang="en-US" sz="1800" dirty="0" err="1" smtClean="0"/>
              <a:t>perbuatan</a:t>
            </a:r>
            <a:r>
              <a:rPr lang="en-US" sz="1800" dirty="0" smtClean="0"/>
              <a:t> </a:t>
            </a:r>
            <a:r>
              <a:rPr lang="en-US" sz="1800" dirty="0" err="1" smtClean="0"/>
              <a:t>tersebut</a:t>
            </a:r>
            <a:r>
              <a:rPr lang="en-US" sz="1800" dirty="0" smtClean="0"/>
              <a:t> </a:t>
            </a:r>
            <a:r>
              <a:rPr lang="en-US" sz="1800" dirty="0" err="1" smtClean="0"/>
              <a:t>melanggar</a:t>
            </a:r>
            <a:r>
              <a:rPr lang="en-US" sz="1800" dirty="0" smtClean="0"/>
              <a:t> </a:t>
            </a:r>
            <a:r>
              <a:rPr lang="en-US" sz="1800" dirty="0" err="1" smtClean="0"/>
              <a:t>hak</a:t>
            </a:r>
            <a:r>
              <a:rPr lang="en-US" sz="1800" dirty="0" smtClean="0"/>
              <a:t> </a:t>
            </a:r>
            <a:r>
              <a:rPr lang="en-US" sz="1800" dirty="0" err="1" smtClean="0"/>
              <a:t>eksklusif</a:t>
            </a:r>
            <a:r>
              <a:rPr lang="en-US" sz="1800" dirty="0" smtClean="0"/>
              <a:t> </a:t>
            </a:r>
            <a:r>
              <a:rPr lang="en-US" sz="1800" dirty="0" err="1" smtClean="0"/>
              <a:t>dari</a:t>
            </a:r>
            <a:r>
              <a:rPr lang="en-US" sz="1800" dirty="0" smtClean="0"/>
              <a:t> </a:t>
            </a:r>
            <a:r>
              <a:rPr lang="en-US" sz="1800" dirty="0" err="1" smtClean="0"/>
              <a:t>pencipta</a:t>
            </a:r>
            <a:r>
              <a:rPr lang="en-US" sz="1800" dirty="0" smtClean="0"/>
              <a:t> </a:t>
            </a:r>
            <a:r>
              <a:rPr lang="en-US" sz="1800" dirty="0" err="1" smtClean="0"/>
              <a:t>atau</a:t>
            </a:r>
            <a:r>
              <a:rPr lang="en-US" sz="1800" dirty="0" smtClean="0"/>
              <a:t> </a:t>
            </a:r>
            <a:r>
              <a:rPr lang="en-US" sz="1800" dirty="0" err="1" smtClean="0"/>
              <a:t>pemegang</a:t>
            </a:r>
            <a:r>
              <a:rPr lang="en-US" sz="1800" dirty="0" smtClean="0"/>
              <a:t> </a:t>
            </a:r>
            <a:r>
              <a:rPr lang="en-US" sz="1800" dirty="0" err="1" smtClean="0"/>
              <a:t>hak</a:t>
            </a:r>
            <a:r>
              <a:rPr lang="en-US" sz="1800" dirty="0" smtClean="0"/>
              <a:t> </a:t>
            </a:r>
            <a:r>
              <a:rPr lang="en-US" sz="1800" dirty="0" err="1" smtClean="0"/>
              <a:t>cipta</a:t>
            </a:r>
            <a:r>
              <a:rPr lang="en-US" sz="1800" dirty="0" smtClean="0"/>
              <a:t>.</a:t>
            </a:r>
          </a:p>
          <a:p>
            <a:pPr marL="365760" indent="-283464" eaLnBrk="1" fontAlgn="auto" hangingPunct="1">
              <a:spcAft>
                <a:spcPts val="0"/>
              </a:spcAft>
              <a:buFont typeface="Wingdings 2"/>
              <a:buChar char=""/>
              <a:defRPr/>
            </a:pPr>
            <a:r>
              <a:rPr lang="en-US" sz="1800" dirty="0" err="1" smtClean="0"/>
              <a:t>Tidak</a:t>
            </a:r>
            <a:r>
              <a:rPr lang="en-US" sz="1800" dirty="0" smtClean="0"/>
              <a:t> </a:t>
            </a:r>
            <a:r>
              <a:rPr lang="en-US" sz="1800" dirty="0" err="1" smtClean="0"/>
              <a:t>dianggap</a:t>
            </a:r>
            <a:r>
              <a:rPr lang="en-US" sz="1800" dirty="0" smtClean="0"/>
              <a:t> </a:t>
            </a:r>
            <a:r>
              <a:rPr lang="en-US" sz="1800" dirty="0" err="1" smtClean="0"/>
              <a:t>sebagai</a:t>
            </a:r>
            <a:r>
              <a:rPr lang="en-US" sz="1800" dirty="0" smtClean="0"/>
              <a:t> </a:t>
            </a:r>
            <a:r>
              <a:rPr lang="en-US" sz="1800" dirty="0" err="1" smtClean="0"/>
              <a:t>pelanggaran</a:t>
            </a:r>
            <a:r>
              <a:rPr lang="en-US" sz="1800" dirty="0" smtClean="0"/>
              <a:t> </a:t>
            </a:r>
            <a:r>
              <a:rPr lang="en-US" sz="1800" dirty="0" err="1" smtClean="0"/>
              <a:t>hak</a:t>
            </a:r>
            <a:r>
              <a:rPr lang="en-US" sz="1800" dirty="0" smtClean="0"/>
              <a:t> </a:t>
            </a:r>
            <a:r>
              <a:rPr lang="en-US" sz="1800" dirty="0" err="1" smtClean="0"/>
              <a:t>cipta</a:t>
            </a:r>
            <a:r>
              <a:rPr lang="en-US" sz="1800" dirty="0" smtClean="0"/>
              <a:t>, </a:t>
            </a:r>
            <a:r>
              <a:rPr lang="en-US" sz="1800" dirty="0" err="1" smtClean="0"/>
              <a:t>hal-hal</a:t>
            </a:r>
            <a:r>
              <a:rPr lang="en-US" sz="1800" dirty="0" smtClean="0"/>
              <a:t> </a:t>
            </a:r>
            <a:r>
              <a:rPr lang="en-US" sz="1800" dirty="0" err="1" smtClean="0"/>
              <a:t>sebagai</a:t>
            </a:r>
            <a:r>
              <a:rPr lang="en-US" sz="1800" dirty="0" smtClean="0"/>
              <a:t> </a:t>
            </a:r>
            <a:r>
              <a:rPr lang="en-US" sz="1800" dirty="0" err="1" smtClean="0"/>
              <a:t>berikut</a:t>
            </a:r>
            <a:r>
              <a:rPr lang="en-US" sz="1800" dirty="0" smtClean="0"/>
              <a:t> :</a:t>
            </a:r>
          </a:p>
          <a:p>
            <a:pPr marL="640080" lvl="1" indent="-237744" eaLnBrk="1" fontAlgn="auto" hangingPunct="1">
              <a:spcAft>
                <a:spcPts val="0"/>
              </a:spcAft>
              <a:buFont typeface="Verdana"/>
              <a:buChar char="◦"/>
              <a:defRPr/>
            </a:pPr>
            <a:r>
              <a:rPr lang="en-US" sz="1800" dirty="0" err="1" smtClean="0"/>
              <a:t>Pengumuman</a:t>
            </a:r>
            <a:r>
              <a:rPr lang="en-US" sz="1800" dirty="0" smtClean="0"/>
              <a:t> </a:t>
            </a:r>
            <a:r>
              <a:rPr lang="en-US" sz="1800" dirty="0" err="1" smtClean="0"/>
              <a:t>dan</a:t>
            </a:r>
            <a:r>
              <a:rPr lang="en-US" sz="1800" dirty="0" smtClean="0"/>
              <a:t>/</a:t>
            </a:r>
            <a:r>
              <a:rPr lang="en-US" sz="1800" dirty="0" err="1" smtClean="0"/>
              <a:t>atau</a:t>
            </a:r>
            <a:r>
              <a:rPr lang="en-US" sz="1800" dirty="0" smtClean="0"/>
              <a:t> </a:t>
            </a:r>
            <a:r>
              <a:rPr lang="en-US" sz="1800" dirty="0" err="1" smtClean="0"/>
              <a:t>perbanyakan</a:t>
            </a:r>
            <a:r>
              <a:rPr lang="en-US" sz="1800" dirty="0" smtClean="0"/>
              <a:t> </a:t>
            </a:r>
            <a:r>
              <a:rPr lang="en-US" sz="1800" dirty="0" err="1" smtClean="0"/>
              <a:t>Lambang</a:t>
            </a:r>
            <a:r>
              <a:rPr lang="en-US" sz="1800" dirty="0" smtClean="0"/>
              <a:t> Negara </a:t>
            </a:r>
            <a:r>
              <a:rPr lang="en-US" sz="1800" dirty="0" err="1" smtClean="0"/>
              <a:t>dan</a:t>
            </a:r>
            <a:r>
              <a:rPr lang="en-US" sz="1800" dirty="0" smtClean="0"/>
              <a:t> </a:t>
            </a:r>
            <a:r>
              <a:rPr lang="en-US" sz="1800" dirty="0" err="1" smtClean="0"/>
              <a:t>Lagu</a:t>
            </a:r>
            <a:r>
              <a:rPr lang="en-US" sz="1800" dirty="0" smtClean="0"/>
              <a:t> </a:t>
            </a:r>
            <a:r>
              <a:rPr lang="en-US" sz="1800" dirty="0" err="1" smtClean="0"/>
              <a:t>Kebangsaan</a:t>
            </a:r>
            <a:r>
              <a:rPr lang="en-US" sz="1800" dirty="0" smtClean="0"/>
              <a:t> </a:t>
            </a:r>
            <a:r>
              <a:rPr lang="en-US" sz="1800" dirty="0" err="1" smtClean="0"/>
              <a:t>menurut</a:t>
            </a:r>
            <a:r>
              <a:rPr lang="en-US" sz="1800" dirty="0" smtClean="0"/>
              <a:t> </a:t>
            </a:r>
            <a:r>
              <a:rPr lang="en-US" sz="1800" dirty="0" err="1" smtClean="0"/>
              <a:t>sifatnya</a:t>
            </a:r>
            <a:r>
              <a:rPr lang="en-US" sz="1800" dirty="0" smtClean="0"/>
              <a:t> yang </a:t>
            </a:r>
            <a:r>
              <a:rPr lang="en-US" sz="1800" dirty="0" err="1" smtClean="0"/>
              <a:t>asli</a:t>
            </a:r>
            <a:r>
              <a:rPr lang="en-US" sz="1800" dirty="0" smtClean="0"/>
              <a:t>;</a:t>
            </a:r>
          </a:p>
          <a:p>
            <a:pPr marL="640080" lvl="1" indent="-237744" eaLnBrk="1" fontAlgn="auto" hangingPunct="1">
              <a:spcAft>
                <a:spcPts val="0"/>
              </a:spcAft>
              <a:buFont typeface="Verdana"/>
              <a:buChar char="◦"/>
              <a:defRPr/>
            </a:pPr>
            <a:r>
              <a:rPr lang="en-US" sz="1800" dirty="0" err="1" smtClean="0"/>
              <a:t>Pengumuman</a:t>
            </a:r>
            <a:r>
              <a:rPr lang="en-US" sz="1800" dirty="0" smtClean="0"/>
              <a:t> </a:t>
            </a:r>
            <a:r>
              <a:rPr lang="en-US" sz="1800" dirty="0" err="1" smtClean="0"/>
              <a:t>dan</a:t>
            </a:r>
            <a:r>
              <a:rPr lang="en-US" sz="1800" dirty="0" smtClean="0"/>
              <a:t>/</a:t>
            </a:r>
            <a:r>
              <a:rPr lang="en-US" sz="1800" dirty="0" err="1" smtClean="0"/>
              <a:t>atau</a:t>
            </a:r>
            <a:r>
              <a:rPr lang="en-US" sz="1800" dirty="0" smtClean="0"/>
              <a:t> </a:t>
            </a:r>
            <a:r>
              <a:rPr lang="en-US" sz="1800" dirty="0" err="1" smtClean="0"/>
              <a:t>perbanyakan</a:t>
            </a:r>
            <a:r>
              <a:rPr lang="en-US" sz="1800" dirty="0" smtClean="0"/>
              <a:t> </a:t>
            </a:r>
            <a:r>
              <a:rPr lang="en-US" sz="1800" dirty="0" err="1" smtClean="0"/>
              <a:t>segala</a:t>
            </a:r>
            <a:r>
              <a:rPr lang="en-US" sz="1800" dirty="0" smtClean="0"/>
              <a:t> </a:t>
            </a:r>
            <a:r>
              <a:rPr lang="en-US" sz="1800" dirty="0" err="1" smtClean="0"/>
              <a:t>sesuatu</a:t>
            </a:r>
            <a:r>
              <a:rPr lang="en-US" sz="1800" dirty="0" smtClean="0"/>
              <a:t> yang </a:t>
            </a:r>
            <a:r>
              <a:rPr lang="en-US" sz="1800" dirty="0" err="1" smtClean="0"/>
              <a:t>diumumkan</a:t>
            </a:r>
            <a:r>
              <a:rPr lang="en-US" sz="1800" dirty="0" smtClean="0"/>
              <a:t> </a:t>
            </a:r>
            <a:r>
              <a:rPr lang="en-US" sz="1800" dirty="0" err="1" smtClean="0"/>
              <a:t>dan</a:t>
            </a:r>
            <a:r>
              <a:rPr lang="en-US" sz="1800" dirty="0" smtClean="0"/>
              <a:t>/</a:t>
            </a:r>
            <a:r>
              <a:rPr lang="en-US" sz="1800" dirty="0" err="1" smtClean="0"/>
              <a:t>atau</a:t>
            </a:r>
            <a:r>
              <a:rPr lang="en-US" sz="1800" dirty="0" smtClean="0"/>
              <a:t> </a:t>
            </a:r>
            <a:r>
              <a:rPr lang="en-US" sz="1800" dirty="0" err="1" smtClean="0"/>
              <a:t>diperbanyak</a:t>
            </a:r>
            <a:r>
              <a:rPr lang="en-US" sz="1800" dirty="0" smtClean="0"/>
              <a:t> </a:t>
            </a:r>
            <a:r>
              <a:rPr lang="en-US" sz="1800" dirty="0" err="1" smtClean="0"/>
              <a:t>oleh</a:t>
            </a:r>
            <a:r>
              <a:rPr lang="en-US" sz="1800" dirty="0" smtClean="0"/>
              <a:t> </a:t>
            </a:r>
            <a:r>
              <a:rPr lang="en-US" sz="1800" dirty="0" err="1" smtClean="0"/>
              <a:t>atau</a:t>
            </a:r>
            <a:r>
              <a:rPr lang="en-US" sz="1800" dirty="0" smtClean="0"/>
              <a:t> </a:t>
            </a:r>
            <a:r>
              <a:rPr lang="en-US" sz="1800" dirty="0" err="1" smtClean="0"/>
              <a:t>atas</a:t>
            </a:r>
            <a:r>
              <a:rPr lang="en-US" sz="1800" dirty="0" smtClean="0"/>
              <a:t> </a:t>
            </a:r>
            <a:r>
              <a:rPr lang="en-US" sz="1800" dirty="0" err="1" smtClean="0"/>
              <a:t>nama</a:t>
            </a:r>
            <a:r>
              <a:rPr lang="en-US" sz="1800" dirty="0" smtClean="0"/>
              <a:t> </a:t>
            </a:r>
            <a:r>
              <a:rPr lang="en-US" sz="1800" dirty="0" err="1" smtClean="0"/>
              <a:t>pemerintah</a:t>
            </a:r>
            <a:r>
              <a:rPr lang="en-US" sz="1800" dirty="0" smtClean="0"/>
              <a:t>, </a:t>
            </a:r>
            <a:r>
              <a:rPr lang="en-US" sz="1800" dirty="0" err="1" smtClean="0"/>
              <a:t>kecuali</a:t>
            </a:r>
            <a:r>
              <a:rPr lang="en-US" sz="1800" dirty="0" smtClean="0"/>
              <a:t> </a:t>
            </a:r>
            <a:r>
              <a:rPr lang="en-US" sz="1800" dirty="0" err="1" smtClean="0"/>
              <a:t>jika</a:t>
            </a:r>
            <a:r>
              <a:rPr lang="en-US" sz="1800" dirty="0" smtClean="0"/>
              <a:t> </a:t>
            </a:r>
            <a:r>
              <a:rPr lang="en-US" sz="1800" dirty="0" err="1" smtClean="0"/>
              <a:t>hak</a:t>
            </a:r>
            <a:r>
              <a:rPr lang="en-US" sz="1800" dirty="0" smtClean="0"/>
              <a:t> </a:t>
            </a:r>
            <a:r>
              <a:rPr lang="en-US" sz="1800" dirty="0" err="1" smtClean="0"/>
              <a:t>cipta</a:t>
            </a:r>
            <a:r>
              <a:rPr lang="en-US" sz="1800" dirty="0" smtClean="0"/>
              <a:t> </a:t>
            </a:r>
            <a:r>
              <a:rPr lang="en-US" sz="1800" dirty="0" err="1" smtClean="0"/>
              <a:t>itu</a:t>
            </a:r>
            <a:r>
              <a:rPr lang="en-US" sz="1800" dirty="0" smtClean="0"/>
              <a:t> </a:t>
            </a:r>
            <a:r>
              <a:rPr lang="en-US" sz="1800" dirty="0" err="1" smtClean="0"/>
              <a:t>dinyatakan</a:t>
            </a:r>
            <a:r>
              <a:rPr lang="en-US" sz="1800" dirty="0" smtClean="0"/>
              <a:t> </a:t>
            </a:r>
            <a:r>
              <a:rPr lang="en-US" sz="1800" dirty="0" err="1" smtClean="0"/>
              <a:t>dilindungi</a:t>
            </a:r>
            <a:r>
              <a:rPr lang="en-US" sz="1800" dirty="0" smtClean="0"/>
              <a:t>, </a:t>
            </a:r>
            <a:r>
              <a:rPr lang="en-US" sz="1800" dirty="0" err="1" smtClean="0"/>
              <a:t>baik</a:t>
            </a:r>
            <a:r>
              <a:rPr lang="en-US" sz="1800" dirty="0" smtClean="0"/>
              <a:t> </a:t>
            </a:r>
            <a:r>
              <a:rPr lang="en-US" sz="1800" dirty="0" err="1" smtClean="0"/>
              <a:t>dengan</a:t>
            </a:r>
            <a:r>
              <a:rPr lang="en-US" sz="1800" dirty="0" smtClean="0"/>
              <a:t> </a:t>
            </a:r>
            <a:r>
              <a:rPr lang="en-US" sz="1800" dirty="0" err="1" smtClean="0"/>
              <a:t>peraturan</a:t>
            </a:r>
            <a:r>
              <a:rPr lang="en-US" sz="1800" dirty="0" smtClean="0"/>
              <a:t> </a:t>
            </a:r>
            <a:r>
              <a:rPr lang="en-US" sz="1800" dirty="0" err="1" smtClean="0"/>
              <a:t>perundang-undangan</a:t>
            </a:r>
            <a:r>
              <a:rPr lang="en-US" sz="1800" dirty="0" smtClean="0"/>
              <a:t> </a:t>
            </a:r>
            <a:r>
              <a:rPr lang="en-US" sz="1800" dirty="0" err="1" smtClean="0"/>
              <a:t>maupun</a:t>
            </a:r>
            <a:r>
              <a:rPr lang="en-US" sz="1800" dirty="0" smtClean="0"/>
              <a:t> </a:t>
            </a:r>
            <a:r>
              <a:rPr lang="en-US" sz="1800" dirty="0" err="1" smtClean="0"/>
              <a:t>dengan</a:t>
            </a:r>
            <a:r>
              <a:rPr lang="en-US" sz="1800" dirty="0" smtClean="0"/>
              <a:t> </a:t>
            </a:r>
            <a:r>
              <a:rPr lang="en-US" sz="1800" dirty="0" err="1" smtClean="0"/>
              <a:t>pernyataan</a:t>
            </a:r>
            <a:r>
              <a:rPr lang="en-US" sz="1800" dirty="0" smtClean="0"/>
              <a:t> </a:t>
            </a:r>
            <a:r>
              <a:rPr lang="en-US" sz="1800" dirty="0" err="1" smtClean="0"/>
              <a:t>pada</a:t>
            </a:r>
            <a:r>
              <a:rPr lang="en-US" sz="1800" dirty="0" smtClean="0"/>
              <a:t> </a:t>
            </a:r>
            <a:r>
              <a:rPr lang="en-US" sz="1800" dirty="0" err="1" smtClean="0"/>
              <a:t>ciptaan</a:t>
            </a:r>
            <a:r>
              <a:rPr lang="en-US" sz="1800" dirty="0" smtClean="0"/>
              <a:t> </a:t>
            </a:r>
            <a:r>
              <a:rPr lang="en-US" sz="1800" dirty="0" err="1" smtClean="0"/>
              <a:t>itu</a:t>
            </a:r>
            <a:r>
              <a:rPr lang="en-US" sz="1800" dirty="0" smtClean="0"/>
              <a:t> </a:t>
            </a:r>
            <a:r>
              <a:rPr lang="en-US" sz="1800" dirty="0" err="1" smtClean="0"/>
              <a:t>sendiri</a:t>
            </a:r>
            <a:r>
              <a:rPr lang="en-US" sz="1800" dirty="0" smtClean="0"/>
              <a:t> </a:t>
            </a:r>
            <a:r>
              <a:rPr lang="en-US" sz="1800" dirty="0" err="1" smtClean="0"/>
              <a:t>atau</a:t>
            </a:r>
            <a:r>
              <a:rPr lang="en-US" sz="1800" dirty="0" smtClean="0"/>
              <a:t> </a:t>
            </a:r>
            <a:r>
              <a:rPr lang="en-US" sz="1800" dirty="0" err="1" smtClean="0"/>
              <a:t>ketika</a:t>
            </a:r>
            <a:r>
              <a:rPr lang="en-US" sz="1800" dirty="0" smtClean="0"/>
              <a:t> </a:t>
            </a:r>
            <a:r>
              <a:rPr lang="en-US" sz="1800" dirty="0" err="1" smtClean="0"/>
              <a:t>ciptaan</a:t>
            </a:r>
            <a:r>
              <a:rPr lang="en-US" sz="1800" dirty="0" smtClean="0"/>
              <a:t> </a:t>
            </a:r>
            <a:r>
              <a:rPr lang="en-US" sz="1800" dirty="0" err="1" smtClean="0"/>
              <a:t>itu</a:t>
            </a:r>
            <a:r>
              <a:rPr lang="en-US" sz="1800" dirty="0" smtClean="0"/>
              <a:t> </a:t>
            </a:r>
            <a:r>
              <a:rPr lang="en-US" sz="1800" dirty="0" err="1" smtClean="0"/>
              <a:t>diumumkan</a:t>
            </a:r>
            <a:r>
              <a:rPr lang="en-US" sz="1800" dirty="0" smtClean="0"/>
              <a:t> </a:t>
            </a:r>
            <a:r>
              <a:rPr lang="en-US" sz="1800" dirty="0" err="1" smtClean="0"/>
              <a:t>dan</a:t>
            </a:r>
            <a:r>
              <a:rPr lang="en-US" sz="1800" dirty="0" smtClean="0"/>
              <a:t>/</a:t>
            </a:r>
            <a:r>
              <a:rPr lang="en-US" sz="1800" dirty="0" err="1" smtClean="0"/>
              <a:t>atau</a:t>
            </a:r>
            <a:r>
              <a:rPr lang="en-US" sz="1800" dirty="0" smtClean="0"/>
              <a:t> </a:t>
            </a:r>
            <a:r>
              <a:rPr lang="en-US" sz="1800" dirty="0" err="1" smtClean="0"/>
              <a:t>diperbanyak</a:t>
            </a:r>
            <a:r>
              <a:rPr lang="en-US" sz="1800" dirty="0" smtClean="0"/>
              <a:t>; </a:t>
            </a:r>
            <a:r>
              <a:rPr lang="en-US" sz="1800" dirty="0" err="1" smtClean="0"/>
              <a:t>atau</a:t>
            </a:r>
            <a:r>
              <a:rPr lang="en-US" sz="1800" dirty="0" smtClean="0"/>
              <a:t> </a:t>
            </a:r>
          </a:p>
          <a:p>
            <a:pPr marL="640080" lvl="1" indent="-237744" eaLnBrk="1" fontAlgn="auto" hangingPunct="1">
              <a:spcAft>
                <a:spcPts val="0"/>
              </a:spcAft>
              <a:buFont typeface="Verdana"/>
              <a:buChar char="◦"/>
              <a:defRPr/>
            </a:pPr>
            <a:r>
              <a:rPr lang="en-US" sz="1800" dirty="0" err="1" smtClean="0"/>
              <a:t>Pengambilan</a:t>
            </a:r>
            <a:r>
              <a:rPr lang="en-US" sz="1800" dirty="0" smtClean="0"/>
              <a:t> </a:t>
            </a:r>
            <a:r>
              <a:rPr lang="en-US" sz="1800" dirty="0" err="1" smtClean="0"/>
              <a:t>berita</a:t>
            </a:r>
            <a:r>
              <a:rPr lang="en-US" sz="1800" dirty="0" smtClean="0"/>
              <a:t> </a:t>
            </a:r>
            <a:r>
              <a:rPr lang="en-US" sz="1800" dirty="0" err="1" smtClean="0"/>
              <a:t>aktual</a:t>
            </a:r>
            <a:r>
              <a:rPr lang="en-US" sz="1800" dirty="0" smtClean="0"/>
              <a:t> </a:t>
            </a:r>
            <a:r>
              <a:rPr lang="en-US" sz="1800" dirty="0" err="1" smtClean="0"/>
              <a:t>baik</a:t>
            </a:r>
            <a:r>
              <a:rPr lang="en-US" sz="1800" dirty="0" smtClean="0"/>
              <a:t> </a:t>
            </a:r>
            <a:r>
              <a:rPr lang="en-US" sz="1800" dirty="0" err="1" smtClean="0"/>
              <a:t>seluruhnya</a:t>
            </a:r>
            <a:r>
              <a:rPr lang="en-US" sz="1800" dirty="0" smtClean="0"/>
              <a:t> </a:t>
            </a:r>
            <a:r>
              <a:rPr lang="en-US" sz="1800" dirty="0" err="1" smtClean="0"/>
              <a:t>maupun</a:t>
            </a:r>
            <a:r>
              <a:rPr lang="en-US" sz="1800" dirty="0" smtClean="0"/>
              <a:t> </a:t>
            </a:r>
            <a:r>
              <a:rPr lang="en-US" sz="1800" dirty="0" err="1" smtClean="0"/>
              <a:t>sebagian</a:t>
            </a:r>
            <a:r>
              <a:rPr lang="en-US" sz="1800" dirty="0" smtClean="0"/>
              <a:t> </a:t>
            </a:r>
            <a:r>
              <a:rPr lang="en-US" sz="1800" dirty="0" err="1" smtClean="0"/>
              <a:t>dari</a:t>
            </a:r>
            <a:r>
              <a:rPr lang="en-US" sz="1800" dirty="0" smtClean="0"/>
              <a:t> </a:t>
            </a:r>
            <a:r>
              <a:rPr lang="en-US" sz="1800" dirty="0" err="1" smtClean="0"/>
              <a:t>kantor</a:t>
            </a:r>
            <a:r>
              <a:rPr lang="en-US" sz="1800" dirty="0" smtClean="0"/>
              <a:t> </a:t>
            </a:r>
            <a:r>
              <a:rPr lang="en-US" sz="1800" dirty="0" err="1" smtClean="0"/>
              <a:t>berita</a:t>
            </a:r>
            <a:r>
              <a:rPr lang="en-US" sz="1800" dirty="0" smtClean="0"/>
              <a:t>, </a:t>
            </a:r>
            <a:r>
              <a:rPr lang="en-US" sz="1800" dirty="0" err="1" smtClean="0"/>
              <a:t>lembaga</a:t>
            </a:r>
            <a:r>
              <a:rPr lang="en-US" sz="1800" dirty="0" smtClean="0"/>
              <a:t> </a:t>
            </a:r>
            <a:r>
              <a:rPr lang="en-US" sz="1800" dirty="0" err="1" smtClean="0"/>
              <a:t>penyiaran</a:t>
            </a:r>
            <a:r>
              <a:rPr lang="en-US" sz="1800" dirty="0" smtClean="0"/>
              <a:t> </a:t>
            </a:r>
            <a:r>
              <a:rPr lang="en-US" sz="1800" dirty="0" err="1" smtClean="0"/>
              <a:t>dan</a:t>
            </a:r>
            <a:r>
              <a:rPr lang="en-US" sz="1800" dirty="0" smtClean="0"/>
              <a:t> </a:t>
            </a:r>
            <a:r>
              <a:rPr lang="en-US" sz="1800" dirty="0" err="1" smtClean="0"/>
              <a:t>surat</a:t>
            </a:r>
            <a:r>
              <a:rPr lang="en-US" sz="1800" dirty="0" smtClean="0"/>
              <a:t> </a:t>
            </a:r>
            <a:r>
              <a:rPr lang="en-US" sz="1800" dirty="0" err="1" smtClean="0"/>
              <a:t>kabar</a:t>
            </a:r>
            <a:r>
              <a:rPr lang="en-US" sz="1800" dirty="0" smtClean="0"/>
              <a:t> </a:t>
            </a:r>
            <a:r>
              <a:rPr lang="en-US" sz="1800" dirty="0" err="1" smtClean="0"/>
              <a:t>atau</a:t>
            </a:r>
            <a:r>
              <a:rPr lang="en-US" sz="1800" dirty="0" smtClean="0"/>
              <a:t> </a:t>
            </a:r>
            <a:r>
              <a:rPr lang="en-US" sz="1800" dirty="0" err="1" smtClean="0"/>
              <a:t>sumber</a:t>
            </a:r>
            <a:r>
              <a:rPr lang="en-US" sz="1800" dirty="0" smtClean="0"/>
              <a:t> </a:t>
            </a:r>
            <a:r>
              <a:rPr lang="en-US" sz="1800" dirty="0" err="1" smtClean="0"/>
              <a:t>sejenis</a:t>
            </a:r>
            <a:r>
              <a:rPr lang="en-US" sz="1800" dirty="0" smtClean="0"/>
              <a:t> lain, </a:t>
            </a:r>
            <a:r>
              <a:rPr lang="en-US" sz="1800" dirty="0" err="1" smtClean="0"/>
              <a:t>dengan</a:t>
            </a:r>
            <a:r>
              <a:rPr lang="en-US" sz="1800" dirty="0" smtClean="0"/>
              <a:t> </a:t>
            </a:r>
            <a:r>
              <a:rPr lang="en-US" sz="1800" dirty="0" err="1" smtClean="0"/>
              <a:t>ketentuan</a:t>
            </a:r>
            <a:r>
              <a:rPr lang="en-US" sz="1800" dirty="0" smtClean="0"/>
              <a:t> </a:t>
            </a:r>
            <a:r>
              <a:rPr lang="en-US" sz="1800" dirty="0" err="1" smtClean="0"/>
              <a:t>sumbernya</a:t>
            </a:r>
            <a:r>
              <a:rPr lang="en-US" sz="1800" dirty="0" smtClean="0"/>
              <a:t> </a:t>
            </a:r>
            <a:r>
              <a:rPr lang="en-US" sz="1800" dirty="0" err="1" smtClean="0"/>
              <a:t>harus</a:t>
            </a:r>
            <a:r>
              <a:rPr lang="en-US" sz="1800" dirty="0" smtClean="0"/>
              <a:t> </a:t>
            </a:r>
            <a:r>
              <a:rPr lang="en-US" sz="1800" dirty="0" err="1" smtClean="0"/>
              <a:t>disebutkan</a:t>
            </a:r>
            <a:r>
              <a:rPr lang="en-US" sz="1800" dirty="0" smtClean="0"/>
              <a:t> </a:t>
            </a:r>
            <a:r>
              <a:rPr lang="en-US" sz="1800" dirty="0" err="1" smtClean="0"/>
              <a:t>secara</a:t>
            </a:r>
            <a:r>
              <a:rPr lang="en-US" sz="1800" dirty="0" smtClean="0"/>
              <a:t> </a:t>
            </a:r>
            <a:r>
              <a:rPr lang="en-US" sz="1800" dirty="0" err="1" smtClean="0"/>
              <a:t>lengkap</a:t>
            </a:r>
            <a:r>
              <a:rPr lang="en-US" sz="1800" dirty="0" smtClean="0"/>
              <a:t> </a:t>
            </a:r>
            <a:r>
              <a:rPr lang="en-US" sz="1800" dirty="0" err="1" smtClean="0"/>
              <a:t>Dengan</a:t>
            </a:r>
            <a:r>
              <a:rPr lang="en-US" sz="1800" dirty="0" smtClean="0"/>
              <a:t> </a:t>
            </a:r>
            <a:r>
              <a:rPr lang="en-US" sz="1800" dirty="0" err="1" smtClean="0"/>
              <a:t>syarat</a:t>
            </a:r>
            <a:r>
              <a:rPr lang="en-US" sz="1800" dirty="0" smtClean="0"/>
              <a:t> </a:t>
            </a:r>
            <a:r>
              <a:rPr lang="en-US" sz="1800" dirty="0" err="1" smtClean="0"/>
              <a:t>bahwa</a:t>
            </a:r>
            <a:r>
              <a:rPr lang="en-US" sz="1800" dirty="0" smtClean="0"/>
              <a:t> </a:t>
            </a:r>
            <a:r>
              <a:rPr lang="en-US" sz="1800" dirty="0" err="1" smtClean="0"/>
              <a:t>sumbernya</a:t>
            </a:r>
            <a:r>
              <a:rPr lang="en-US" sz="1800" dirty="0" smtClean="0"/>
              <a:t> </a:t>
            </a:r>
            <a:r>
              <a:rPr lang="en-US" sz="1800" dirty="0" err="1" smtClean="0"/>
              <a:t>harus</a:t>
            </a:r>
            <a:r>
              <a:rPr lang="en-US" sz="1800" dirty="0" smtClean="0"/>
              <a:t> </a:t>
            </a:r>
            <a:r>
              <a:rPr lang="en-US" sz="1800" dirty="0" err="1" smtClean="0"/>
              <a:t>disebutkan</a:t>
            </a:r>
            <a:r>
              <a:rPr lang="en-US" sz="1800" dirty="0" smtClean="0"/>
              <a:t> </a:t>
            </a:r>
            <a:r>
              <a:rPr lang="en-US" sz="1800" dirty="0" err="1" smtClean="0"/>
              <a:t>atau</a:t>
            </a:r>
            <a:r>
              <a:rPr lang="en-US" sz="1800" dirty="0" smtClean="0"/>
              <a:t> </a:t>
            </a:r>
            <a:r>
              <a:rPr lang="en-US" sz="1800" dirty="0" err="1" smtClean="0"/>
              <a:t>dicantumkan</a:t>
            </a:r>
            <a:r>
              <a:rPr lang="en-US" sz="1800" dirty="0" smtClean="0"/>
              <a:t> </a:t>
            </a:r>
          </a:p>
          <a:p>
            <a:pPr marL="365760" indent="-283464" eaLnBrk="1" fontAlgn="auto" hangingPunct="1">
              <a:spcAft>
                <a:spcPts val="0"/>
              </a:spcAft>
              <a:buFont typeface="Wingdings 2"/>
              <a:buChar char=""/>
              <a:defRPr/>
            </a:pPr>
            <a:endParaRPr lang="en-US" sz="1800" dirty="0"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35608" y="274638"/>
            <a:ext cx="7498080" cy="1143000"/>
          </a:xfrm>
        </p:spPr>
        <p:style>
          <a:lnRef idx="1">
            <a:schemeClr val="accent2"/>
          </a:lnRef>
          <a:fillRef idx="2">
            <a:schemeClr val="accent2"/>
          </a:fillRef>
          <a:effectRef idx="1">
            <a:schemeClr val="accent2"/>
          </a:effectRef>
          <a:fontRef idx="minor">
            <a:schemeClr val="dk1"/>
          </a:fontRef>
        </p:style>
        <p:txBody>
          <a:bodyPr/>
          <a:lstStyle/>
          <a:p>
            <a:pPr algn="ctr" eaLnBrk="1" fontAlgn="auto" hangingPunct="1">
              <a:spcAft>
                <a:spcPts val="0"/>
              </a:spcAft>
              <a:defRPr/>
            </a:pPr>
            <a:r>
              <a:rPr lang="en-US" sz="2800" dirty="0" err="1" smtClean="0"/>
              <a:t>Perbuatan</a:t>
            </a:r>
            <a:r>
              <a:rPr lang="en-US" sz="2800" dirty="0" smtClean="0"/>
              <a:t> yang </a:t>
            </a:r>
            <a:r>
              <a:rPr lang="en-US" sz="2800" dirty="0" err="1" smtClean="0"/>
              <a:t>dapat</a:t>
            </a:r>
            <a:r>
              <a:rPr lang="en-US" sz="2800" dirty="0" smtClean="0"/>
              <a:t> </a:t>
            </a:r>
            <a:r>
              <a:rPr lang="en-US" sz="2800" dirty="0" err="1" smtClean="0"/>
              <a:t>dikenakan</a:t>
            </a:r>
            <a:r>
              <a:rPr lang="en-US" sz="2800" dirty="0" smtClean="0"/>
              <a:t> </a:t>
            </a:r>
            <a:br>
              <a:rPr lang="en-US" sz="2800" dirty="0" smtClean="0"/>
            </a:br>
            <a:r>
              <a:rPr lang="en-US" sz="2800" dirty="0" err="1" smtClean="0"/>
              <a:t>Tindak</a:t>
            </a:r>
            <a:r>
              <a:rPr lang="en-US" sz="2800" dirty="0" smtClean="0"/>
              <a:t> </a:t>
            </a:r>
            <a:r>
              <a:rPr lang="en-US" sz="2800" dirty="0" err="1" smtClean="0"/>
              <a:t>Pidana</a:t>
            </a:r>
            <a:r>
              <a:rPr lang="en-US" sz="2800" dirty="0" smtClean="0"/>
              <a:t> </a:t>
            </a:r>
            <a:r>
              <a:rPr lang="en-US" sz="2800" dirty="0" err="1" smtClean="0"/>
              <a:t>Hak</a:t>
            </a:r>
            <a:r>
              <a:rPr lang="en-US" sz="2800" dirty="0" smtClean="0"/>
              <a:t> </a:t>
            </a:r>
            <a:r>
              <a:rPr lang="en-US" sz="2800" dirty="0" err="1" smtClean="0"/>
              <a:t>Cipta</a:t>
            </a:r>
            <a:endParaRPr lang="en-US" sz="2800" dirty="0" smtClean="0"/>
          </a:p>
        </p:txBody>
      </p:sp>
      <p:sp>
        <p:nvSpPr>
          <p:cNvPr id="27651" name="Rectangle 3"/>
          <p:cNvSpPr>
            <a:spLocks noGrp="1" noChangeArrowheads="1"/>
          </p:cNvSpPr>
          <p:nvPr>
            <p:ph type="body" idx="1"/>
          </p:nvPr>
        </p:nvSpPr>
        <p:spPr>
          <a:xfrm>
            <a:off x="1435608" y="1752600"/>
            <a:ext cx="7498080" cy="4800600"/>
          </a:xfrm>
        </p:spPr>
        <p:style>
          <a:lnRef idx="1">
            <a:schemeClr val="accent1"/>
          </a:lnRef>
          <a:fillRef idx="2">
            <a:schemeClr val="accent1"/>
          </a:fillRef>
          <a:effectRef idx="1">
            <a:schemeClr val="accent1"/>
          </a:effectRef>
          <a:fontRef idx="minor">
            <a:schemeClr val="dk1"/>
          </a:fontRef>
        </p:style>
        <p:txBody>
          <a:bodyPr>
            <a:normAutofit/>
          </a:bodyPr>
          <a:lstStyle/>
          <a:p>
            <a:pPr marL="365760" indent="-283464" eaLnBrk="1" fontAlgn="auto" hangingPunct="1">
              <a:lnSpc>
                <a:spcPct val="80000"/>
              </a:lnSpc>
              <a:spcAft>
                <a:spcPts val="0"/>
              </a:spcAft>
              <a:buFont typeface="Wingdings 2"/>
              <a:buChar char=""/>
              <a:defRPr/>
            </a:pPr>
            <a:r>
              <a:rPr lang="en-US" sz="2000" dirty="0" err="1" smtClean="0"/>
              <a:t>Tindakan</a:t>
            </a:r>
            <a:r>
              <a:rPr lang="en-US" sz="2000" dirty="0" smtClean="0"/>
              <a:t> “</a:t>
            </a:r>
            <a:r>
              <a:rPr lang="en-US" sz="2000" dirty="0" err="1" smtClean="0"/>
              <a:t>mengumumkan</a:t>
            </a:r>
            <a:r>
              <a:rPr lang="en-US" sz="2000" dirty="0" smtClean="0"/>
              <a:t> </a:t>
            </a:r>
            <a:r>
              <a:rPr lang="en-US" sz="2000" dirty="0" err="1" smtClean="0"/>
              <a:t>atau</a:t>
            </a:r>
            <a:r>
              <a:rPr lang="en-US" sz="2000" dirty="0" smtClean="0"/>
              <a:t> </a:t>
            </a:r>
            <a:r>
              <a:rPr lang="en-US" sz="2000" dirty="0" err="1" smtClean="0"/>
              <a:t>memperbanyak</a:t>
            </a:r>
            <a:r>
              <a:rPr lang="en-US" sz="2000" dirty="0" smtClean="0"/>
              <a:t>”, </a:t>
            </a:r>
            <a:r>
              <a:rPr lang="en-US" sz="2000" dirty="0" err="1" smtClean="0"/>
              <a:t>termasuk</a:t>
            </a:r>
            <a:r>
              <a:rPr lang="en-US" sz="2000" dirty="0" smtClean="0"/>
              <a:t> </a:t>
            </a:r>
            <a:r>
              <a:rPr lang="en-US" sz="2000" dirty="0" err="1" smtClean="0"/>
              <a:t>kegiatan</a:t>
            </a:r>
            <a:r>
              <a:rPr lang="en-US" sz="2000" dirty="0" smtClean="0"/>
              <a:t> </a:t>
            </a:r>
            <a:r>
              <a:rPr lang="en-US" sz="2000" dirty="0" err="1" smtClean="0"/>
              <a:t>menerjemahkan</a:t>
            </a:r>
            <a:r>
              <a:rPr lang="en-US" sz="2000" dirty="0" smtClean="0"/>
              <a:t>, </a:t>
            </a:r>
            <a:r>
              <a:rPr lang="en-US" sz="2000" dirty="0" err="1" smtClean="0"/>
              <a:t>mengadaptasi</a:t>
            </a:r>
            <a:r>
              <a:rPr lang="en-US" sz="2000" dirty="0" smtClean="0"/>
              <a:t>, </a:t>
            </a:r>
            <a:r>
              <a:rPr lang="en-US" sz="2000" dirty="0" err="1" smtClean="0"/>
              <a:t>mengaransemen</a:t>
            </a:r>
            <a:r>
              <a:rPr lang="en-US" sz="2000" dirty="0" smtClean="0"/>
              <a:t>, </a:t>
            </a:r>
            <a:r>
              <a:rPr lang="en-US" sz="2000" dirty="0" err="1" smtClean="0"/>
              <a:t>mengalihwujudkan</a:t>
            </a:r>
            <a:r>
              <a:rPr lang="en-US" sz="2000" dirty="0" smtClean="0"/>
              <a:t>, </a:t>
            </a:r>
            <a:r>
              <a:rPr lang="en-US" sz="2000" dirty="0" err="1" smtClean="0"/>
              <a:t>menjual</a:t>
            </a:r>
            <a:r>
              <a:rPr lang="en-US" sz="2000" dirty="0" smtClean="0"/>
              <a:t>, </a:t>
            </a:r>
            <a:r>
              <a:rPr lang="en-US" sz="2000" dirty="0" err="1" smtClean="0"/>
              <a:t>menyewakan</a:t>
            </a:r>
            <a:r>
              <a:rPr lang="en-US" sz="2000" dirty="0" smtClean="0"/>
              <a:t>, </a:t>
            </a:r>
            <a:r>
              <a:rPr lang="en-US" sz="2000" dirty="0" err="1" smtClean="0"/>
              <a:t>meminjamkan</a:t>
            </a:r>
            <a:r>
              <a:rPr lang="en-US" sz="2000" dirty="0" smtClean="0"/>
              <a:t>, </a:t>
            </a:r>
            <a:r>
              <a:rPr lang="en-US" sz="2000" dirty="0" err="1" smtClean="0"/>
              <a:t>mengimpor</a:t>
            </a:r>
            <a:r>
              <a:rPr lang="en-US" sz="2000" dirty="0" smtClean="0"/>
              <a:t>, </a:t>
            </a:r>
            <a:r>
              <a:rPr lang="en-US" sz="2000" dirty="0" err="1" smtClean="0"/>
              <a:t>memamerkan</a:t>
            </a:r>
            <a:r>
              <a:rPr lang="en-US" sz="2000" dirty="0" smtClean="0"/>
              <a:t>, </a:t>
            </a:r>
            <a:r>
              <a:rPr lang="en-US" sz="2000" dirty="0" err="1" smtClean="0"/>
              <a:t>mempertunjukkan</a:t>
            </a:r>
            <a:r>
              <a:rPr lang="en-US" sz="2000" dirty="0" smtClean="0"/>
              <a:t> </a:t>
            </a:r>
            <a:r>
              <a:rPr lang="en-US" sz="2000" dirty="0" err="1" smtClean="0"/>
              <a:t>kepada</a:t>
            </a:r>
            <a:r>
              <a:rPr lang="en-US" sz="2000" dirty="0" smtClean="0"/>
              <a:t> </a:t>
            </a:r>
            <a:r>
              <a:rPr lang="en-US" sz="2000" dirty="0" err="1" smtClean="0"/>
              <a:t>publik</a:t>
            </a:r>
            <a:r>
              <a:rPr lang="en-US" sz="2000" dirty="0" smtClean="0"/>
              <a:t>, </a:t>
            </a:r>
            <a:r>
              <a:rPr lang="en-US" sz="2000" dirty="0" err="1" smtClean="0"/>
              <a:t>menyiarkan</a:t>
            </a:r>
            <a:r>
              <a:rPr lang="en-US" sz="2000" dirty="0" smtClean="0"/>
              <a:t>, </a:t>
            </a:r>
            <a:r>
              <a:rPr lang="en-US" sz="2000" dirty="0" err="1" smtClean="0"/>
              <a:t>merekam</a:t>
            </a:r>
            <a:r>
              <a:rPr lang="en-US" sz="2000" dirty="0" smtClean="0"/>
              <a:t>, </a:t>
            </a:r>
            <a:r>
              <a:rPr lang="en-US" sz="2000" dirty="0" err="1" smtClean="0"/>
              <a:t>dan</a:t>
            </a:r>
            <a:r>
              <a:rPr lang="en-US" sz="2000" dirty="0" smtClean="0"/>
              <a:t> </a:t>
            </a:r>
            <a:r>
              <a:rPr lang="en-US" sz="2000" dirty="0" err="1" smtClean="0"/>
              <a:t>mengkomunikasikan</a:t>
            </a:r>
            <a:r>
              <a:rPr lang="en-US" sz="2000" dirty="0" smtClean="0"/>
              <a:t> </a:t>
            </a:r>
            <a:r>
              <a:rPr lang="en-US" sz="2000" dirty="0" err="1" smtClean="0"/>
              <a:t>Ciptaan</a:t>
            </a:r>
            <a:r>
              <a:rPr lang="en-US" sz="2000" dirty="0" smtClean="0"/>
              <a:t> </a:t>
            </a:r>
            <a:r>
              <a:rPr lang="en-US" sz="2000" dirty="0" err="1" smtClean="0"/>
              <a:t>kepada</a:t>
            </a:r>
            <a:r>
              <a:rPr lang="en-US" sz="2000" dirty="0" smtClean="0"/>
              <a:t> </a:t>
            </a:r>
            <a:r>
              <a:rPr lang="en-US" sz="2000" dirty="0" err="1" smtClean="0"/>
              <a:t>publik</a:t>
            </a:r>
            <a:r>
              <a:rPr lang="en-US" sz="2000" dirty="0" smtClean="0"/>
              <a:t> </a:t>
            </a:r>
            <a:r>
              <a:rPr lang="en-US" sz="2000" dirty="0" err="1" smtClean="0"/>
              <a:t>melalui</a:t>
            </a:r>
            <a:r>
              <a:rPr lang="en-US" sz="2000" dirty="0" smtClean="0"/>
              <a:t> </a:t>
            </a:r>
            <a:r>
              <a:rPr lang="en-US" sz="2000" dirty="0" err="1" smtClean="0"/>
              <a:t>sarana</a:t>
            </a:r>
            <a:r>
              <a:rPr lang="en-US" sz="2000" dirty="0" smtClean="0"/>
              <a:t> </a:t>
            </a:r>
            <a:r>
              <a:rPr lang="en-US" sz="2000" dirty="0" err="1" smtClean="0"/>
              <a:t>apapun</a:t>
            </a:r>
            <a:r>
              <a:rPr lang="en-US" sz="2000" dirty="0" smtClean="0"/>
              <a:t>.</a:t>
            </a:r>
          </a:p>
          <a:p>
            <a:pPr marL="365760" indent="-283464" eaLnBrk="1" fontAlgn="auto" hangingPunct="1">
              <a:lnSpc>
                <a:spcPct val="80000"/>
              </a:lnSpc>
              <a:spcAft>
                <a:spcPts val="0"/>
              </a:spcAft>
              <a:buFont typeface="Wingdings 2"/>
              <a:buChar char=""/>
              <a:defRPr/>
            </a:pPr>
            <a:r>
              <a:rPr lang="id-ID" sz="2000" dirty="0" smtClean="0"/>
              <a:t>membuat, memperbanyak, atau menyiarkan rekaman suara dan/atau gambar pertunjukannya. </a:t>
            </a:r>
            <a:endParaRPr lang="en-US" sz="2000" dirty="0" smtClean="0"/>
          </a:p>
          <a:p>
            <a:pPr marL="365760" indent="-283464" eaLnBrk="1" fontAlgn="auto" hangingPunct="1">
              <a:lnSpc>
                <a:spcPct val="80000"/>
              </a:lnSpc>
              <a:spcAft>
                <a:spcPts val="0"/>
              </a:spcAft>
              <a:buFont typeface="Wingdings 2"/>
              <a:buChar char=""/>
              <a:defRPr/>
            </a:pPr>
            <a:r>
              <a:rPr lang="en-US" sz="2000" dirty="0" err="1" smtClean="0"/>
              <a:t>Memperbanyak</a:t>
            </a:r>
            <a:r>
              <a:rPr lang="en-US" sz="2000" dirty="0" smtClean="0"/>
              <a:t> </a:t>
            </a:r>
            <a:r>
              <a:rPr lang="en-US" sz="2000" dirty="0" err="1" smtClean="0"/>
              <a:t>penggunaan</a:t>
            </a:r>
            <a:r>
              <a:rPr lang="en-US" sz="2000" dirty="0" smtClean="0"/>
              <a:t> </a:t>
            </a:r>
            <a:r>
              <a:rPr lang="en-US" sz="2000" dirty="0" err="1" smtClean="0"/>
              <a:t>adalah</a:t>
            </a:r>
            <a:r>
              <a:rPr lang="en-US" sz="2000" dirty="0" smtClean="0"/>
              <a:t> </a:t>
            </a:r>
            <a:r>
              <a:rPr lang="en-US" sz="2000" dirty="0" err="1" smtClean="0"/>
              <a:t>menggandakan</a:t>
            </a:r>
            <a:r>
              <a:rPr lang="en-US" sz="2000" dirty="0" smtClean="0"/>
              <a:t>, </a:t>
            </a:r>
            <a:r>
              <a:rPr lang="en-US" sz="2000" dirty="0" err="1" smtClean="0"/>
              <a:t>atau</a:t>
            </a:r>
            <a:r>
              <a:rPr lang="en-US" sz="2000" dirty="0" smtClean="0"/>
              <a:t> </a:t>
            </a:r>
            <a:r>
              <a:rPr lang="en-US" sz="2000" dirty="0" err="1" smtClean="0"/>
              <a:t>menyalin</a:t>
            </a:r>
            <a:r>
              <a:rPr lang="en-US" sz="2000" dirty="0" smtClean="0"/>
              <a:t> Program </a:t>
            </a:r>
            <a:r>
              <a:rPr lang="en-US" sz="2000" dirty="0" err="1" smtClean="0"/>
              <a:t>Komputer</a:t>
            </a:r>
            <a:r>
              <a:rPr lang="en-US" sz="2000" dirty="0" smtClean="0"/>
              <a:t> </a:t>
            </a:r>
            <a:r>
              <a:rPr lang="en-US" sz="2000" dirty="0" err="1" smtClean="0"/>
              <a:t>dalam</a:t>
            </a:r>
            <a:r>
              <a:rPr lang="en-US" sz="2000" dirty="0" smtClean="0"/>
              <a:t> </a:t>
            </a:r>
            <a:r>
              <a:rPr lang="en-US" sz="2000" dirty="0" err="1" smtClean="0"/>
              <a:t>bentuk</a:t>
            </a:r>
            <a:r>
              <a:rPr lang="en-US" sz="2000" dirty="0" smtClean="0"/>
              <a:t> </a:t>
            </a:r>
            <a:r>
              <a:rPr lang="en-US" sz="2000" dirty="0" err="1" smtClean="0"/>
              <a:t>kode</a:t>
            </a:r>
            <a:r>
              <a:rPr lang="en-US" sz="2000" dirty="0" smtClean="0"/>
              <a:t> </a:t>
            </a:r>
            <a:r>
              <a:rPr lang="en-US" sz="2000" dirty="0" err="1" smtClean="0"/>
              <a:t>sumber</a:t>
            </a:r>
            <a:r>
              <a:rPr lang="en-US" sz="2000" dirty="0" smtClean="0"/>
              <a:t> (</a:t>
            </a:r>
            <a:r>
              <a:rPr lang="en-US" sz="2000" i="1" dirty="0" smtClean="0"/>
              <a:t>source code</a:t>
            </a:r>
            <a:r>
              <a:rPr lang="en-US" sz="2000" dirty="0" smtClean="0"/>
              <a:t>) </a:t>
            </a:r>
            <a:r>
              <a:rPr lang="en-US" sz="2000" dirty="0" err="1" smtClean="0"/>
              <a:t>atau</a:t>
            </a:r>
            <a:r>
              <a:rPr lang="en-US" sz="2000" dirty="0" smtClean="0"/>
              <a:t> program </a:t>
            </a:r>
            <a:r>
              <a:rPr lang="en-US" sz="2000" dirty="0" err="1" smtClean="0"/>
              <a:t>aplikasinya</a:t>
            </a:r>
            <a:r>
              <a:rPr lang="en-US" sz="2000" dirty="0" smtClean="0"/>
              <a:t>.</a:t>
            </a:r>
          </a:p>
          <a:p>
            <a:pPr marL="365760" indent="-283464" eaLnBrk="1" fontAlgn="auto" hangingPunct="1">
              <a:lnSpc>
                <a:spcPct val="80000"/>
              </a:lnSpc>
              <a:spcAft>
                <a:spcPts val="0"/>
              </a:spcAft>
              <a:buFont typeface="Wingdings 2"/>
              <a:buChar char=""/>
              <a:defRPr/>
            </a:pPr>
            <a:r>
              <a:rPr lang="en-US" sz="2000" dirty="0" smtClean="0"/>
              <a:t>M</a:t>
            </a:r>
            <a:r>
              <a:rPr lang="id-ID" sz="2000" dirty="0" smtClean="0"/>
              <a:t>emperbanyak atau mengumumkan Ciptaannya, Pemegang Hak Cipta atas Potret seseorang harus terlebih dahulu mendapatkan izin dari orang yang dipotret, atau izin ahli warisnya dalam jangka waktu 10 (sepuluh) tahun setelah orang yang dipotret meninggal dunia</a:t>
            </a:r>
            <a:r>
              <a:rPr lang="en-US" sz="2000" dirty="0" smtClean="0"/>
              <a:t>.</a:t>
            </a:r>
          </a:p>
          <a:p>
            <a:pPr marL="365760" indent="-283464" eaLnBrk="1" fontAlgn="auto" hangingPunct="1">
              <a:lnSpc>
                <a:spcPct val="80000"/>
              </a:lnSpc>
              <a:spcAft>
                <a:spcPts val="0"/>
              </a:spcAft>
              <a:buFont typeface="Wingdings 2"/>
              <a:buChar char=""/>
              <a:defRPr/>
            </a:pPr>
            <a:r>
              <a:rPr lang="en-US" sz="2000" dirty="0" err="1" smtClean="0"/>
              <a:t>Suatu</a:t>
            </a:r>
            <a:r>
              <a:rPr lang="en-US" sz="2000" dirty="0" smtClean="0"/>
              <a:t> </a:t>
            </a:r>
            <a:r>
              <a:rPr lang="en-US" sz="2000" dirty="0" err="1" smtClean="0"/>
              <a:t>Karya</a:t>
            </a:r>
            <a:r>
              <a:rPr lang="en-US" sz="2000" dirty="0" smtClean="0"/>
              <a:t> </a:t>
            </a:r>
            <a:r>
              <a:rPr lang="en-US" sz="2000" dirty="0" err="1" smtClean="0"/>
              <a:t>Cipta</a:t>
            </a:r>
            <a:r>
              <a:rPr lang="en-US" sz="2000" dirty="0" smtClean="0"/>
              <a:t> yang </a:t>
            </a:r>
            <a:r>
              <a:rPr lang="en-US" sz="2000" dirty="0" err="1" smtClean="0"/>
              <a:t>tidak</a:t>
            </a:r>
            <a:r>
              <a:rPr lang="en-US" sz="2000" dirty="0" smtClean="0"/>
              <a:t> </a:t>
            </a:r>
            <a:r>
              <a:rPr lang="en-US" sz="2000" dirty="0" err="1" smtClean="0"/>
              <a:t>dicantumkan</a:t>
            </a:r>
            <a:r>
              <a:rPr lang="en-US" sz="2000" dirty="0" smtClean="0"/>
              <a:t> </a:t>
            </a:r>
            <a:r>
              <a:rPr lang="en-US" sz="2000" dirty="0" err="1" smtClean="0"/>
              <a:t>nama</a:t>
            </a:r>
            <a:r>
              <a:rPr lang="en-US" sz="2000" dirty="0" smtClean="0"/>
              <a:t> </a:t>
            </a:r>
            <a:r>
              <a:rPr lang="en-US" sz="2000" dirty="0" err="1" smtClean="0"/>
              <a:t>penciptanya</a:t>
            </a:r>
            <a:r>
              <a:rPr lang="en-US" sz="2000" dirty="0" smtClean="0"/>
              <a:t> </a:t>
            </a:r>
            <a:r>
              <a:rPr lang="en-US" sz="2000" dirty="0" err="1" smtClean="0"/>
              <a:t>dalam</a:t>
            </a:r>
            <a:r>
              <a:rPr lang="en-US" sz="2000" dirty="0" smtClean="0"/>
              <a:t> </a:t>
            </a:r>
            <a:r>
              <a:rPr lang="en-US" sz="2000" dirty="0" err="1" smtClean="0"/>
              <a:t>suatu</a:t>
            </a:r>
            <a:r>
              <a:rPr lang="en-US" sz="2000" dirty="0" smtClean="0"/>
              <a:t> </a:t>
            </a:r>
            <a:r>
              <a:rPr lang="en-US" sz="2000" dirty="0" err="1" smtClean="0"/>
              <a:t>karya</a:t>
            </a:r>
            <a:r>
              <a:rPr lang="en-US" sz="2000" dirty="0" smtClean="0"/>
              <a:t> yang </a:t>
            </a:r>
            <a:r>
              <a:rPr lang="en-US" sz="2000" dirty="0" err="1" smtClean="0"/>
              <a:t>diumumkan</a:t>
            </a:r>
            <a:r>
              <a:rPr lang="en-US" sz="2000" dirty="0" smtClean="0"/>
              <a:t> </a:t>
            </a:r>
            <a:r>
              <a:rPr lang="en-US" sz="2000" dirty="0" err="1" smtClean="0"/>
              <a:t>atau</a:t>
            </a:r>
            <a:r>
              <a:rPr lang="en-US" sz="2000" dirty="0" smtClean="0"/>
              <a:t> </a:t>
            </a:r>
            <a:r>
              <a:rPr lang="en-US" sz="2000" dirty="0" err="1" smtClean="0"/>
              <a:t>diperbanyak</a:t>
            </a:r>
            <a:r>
              <a:rPr lang="en-US" sz="2000" dirty="0" smtClean="0"/>
              <a:t>, </a:t>
            </a:r>
            <a:r>
              <a:rPr lang="en-US" sz="2000" dirty="0" err="1" smtClean="0"/>
              <a:t>maka</a:t>
            </a:r>
            <a:r>
              <a:rPr lang="en-US" sz="2000" dirty="0" smtClean="0"/>
              <a:t> </a:t>
            </a:r>
            <a:r>
              <a:rPr lang="en-US" sz="2000" dirty="0" err="1" smtClean="0"/>
              <a:t>Pencipta</a:t>
            </a:r>
            <a:r>
              <a:rPr lang="en-US" sz="2000" dirty="0" smtClean="0"/>
              <a:t> </a:t>
            </a:r>
            <a:r>
              <a:rPr lang="en-US" sz="2000" dirty="0" err="1" smtClean="0"/>
              <a:t>atau</a:t>
            </a:r>
            <a:r>
              <a:rPr lang="en-US" sz="2000" dirty="0" smtClean="0"/>
              <a:t> </a:t>
            </a:r>
            <a:r>
              <a:rPr lang="en-US" sz="2000" dirty="0" err="1" smtClean="0"/>
              <a:t>ahli</a:t>
            </a:r>
            <a:r>
              <a:rPr lang="en-US" sz="2000" dirty="0" smtClean="0"/>
              <a:t> </a:t>
            </a:r>
            <a:r>
              <a:rPr lang="en-US" sz="2000" dirty="0" err="1" smtClean="0"/>
              <a:t>warisnya</a:t>
            </a:r>
            <a:r>
              <a:rPr lang="en-US" sz="2000" dirty="0" smtClean="0"/>
              <a:t> </a:t>
            </a:r>
            <a:r>
              <a:rPr lang="en-US" sz="2000" dirty="0" err="1" smtClean="0"/>
              <a:t>dapat</a:t>
            </a:r>
            <a:r>
              <a:rPr lang="en-US" sz="2000" dirty="0" smtClean="0"/>
              <a:t> </a:t>
            </a:r>
            <a:r>
              <a:rPr lang="en-US" sz="2000" dirty="0" err="1" smtClean="0"/>
              <a:t>menuntut</a:t>
            </a:r>
            <a:r>
              <a:rPr lang="en-US" sz="2000" dirty="0" smtClean="0"/>
              <a:t> </a:t>
            </a:r>
            <a:r>
              <a:rPr lang="en-US" sz="2000" dirty="0" err="1" smtClean="0"/>
              <a:t>secara</a:t>
            </a:r>
            <a:r>
              <a:rPr lang="en-US" sz="2000" dirty="0" smtClean="0"/>
              <a:t> </a:t>
            </a:r>
            <a:r>
              <a:rPr lang="en-US" sz="2000" dirty="0" err="1" smtClean="0"/>
              <a:t>pidana</a:t>
            </a:r>
            <a:endParaRPr lang="en-US" sz="2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1066799" y="0"/>
            <a:ext cx="7656513" cy="1676400"/>
          </a:xfrm>
        </p:spPr>
        <p:style>
          <a:lnRef idx="1">
            <a:schemeClr val="accent1"/>
          </a:lnRef>
          <a:fillRef idx="2">
            <a:schemeClr val="accent1"/>
          </a:fillRef>
          <a:effectRef idx="1">
            <a:schemeClr val="accent1"/>
          </a:effectRef>
          <a:fontRef idx="minor">
            <a:schemeClr val="dk1"/>
          </a:fontRef>
        </p:style>
        <p:txBody>
          <a:bodyPr/>
          <a:lstStyle/>
          <a:p>
            <a:pPr eaLnBrk="1" fontAlgn="auto" hangingPunct="1">
              <a:spcAft>
                <a:spcPts val="0"/>
              </a:spcAft>
              <a:defRPr/>
            </a:pPr>
            <a:r>
              <a:rPr lang="en-US" b="1" dirty="0" smtClean="0">
                <a:solidFill>
                  <a:srgbClr val="663300"/>
                </a:solidFill>
                <a:effectLst>
                  <a:outerShdw blurRad="38100" dist="38100" dir="2700000" algn="tl">
                    <a:srgbClr val="C0C0C0"/>
                  </a:outerShdw>
                </a:effectLst>
              </a:rPr>
              <a:t>PELANGGARAN </a:t>
            </a:r>
            <a:br>
              <a:rPr lang="en-US" b="1" dirty="0" smtClean="0">
                <a:solidFill>
                  <a:srgbClr val="663300"/>
                </a:solidFill>
                <a:effectLst>
                  <a:outerShdw blurRad="38100" dist="38100" dir="2700000" algn="tl">
                    <a:srgbClr val="C0C0C0"/>
                  </a:outerShdw>
                </a:effectLst>
              </a:rPr>
            </a:br>
            <a:r>
              <a:rPr lang="en-US" b="1" dirty="0" smtClean="0">
                <a:solidFill>
                  <a:srgbClr val="663300"/>
                </a:solidFill>
                <a:effectLst>
                  <a:outerShdw blurRad="38100" dist="38100" dir="2700000" algn="tl">
                    <a:srgbClr val="C0C0C0"/>
                  </a:outerShdw>
                </a:effectLst>
              </a:rPr>
              <a:t>HAK CIPTA</a:t>
            </a:r>
            <a:endParaRPr lang="id-ID" b="1" dirty="0" smtClean="0">
              <a:solidFill>
                <a:srgbClr val="663300"/>
              </a:solidFill>
              <a:effectLst>
                <a:outerShdw blurRad="38100" dist="38100" dir="2700000" algn="tl">
                  <a:srgbClr val="C0C0C0"/>
                </a:outerShdw>
              </a:effectLst>
            </a:endParaRPr>
          </a:p>
        </p:txBody>
      </p:sp>
      <p:sp>
        <p:nvSpPr>
          <p:cNvPr id="28675" name="Rectangle 3"/>
          <p:cNvSpPr>
            <a:spLocks noGrp="1" noChangeArrowheads="1"/>
          </p:cNvSpPr>
          <p:nvPr>
            <p:ph type="body" idx="1"/>
          </p:nvPr>
        </p:nvSpPr>
        <p:spPr>
          <a:xfrm>
            <a:off x="990600" y="2057400"/>
            <a:ext cx="7772400" cy="3352800"/>
          </a:xfrm>
        </p:spPr>
        <p:style>
          <a:lnRef idx="1">
            <a:schemeClr val="accent4"/>
          </a:lnRef>
          <a:fillRef idx="2">
            <a:schemeClr val="accent4"/>
          </a:fillRef>
          <a:effectRef idx="1">
            <a:schemeClr val="accent4"/>
          </a:effectRef>
          <a:fontRef idx="minor">
            <a:schemeClr val="dk1"/>
          </a:fontRef>
        </p:style>
        <p:txBody>
          <a:bodyPr>
            <a:normAutofit/>
          </a:bodyPr>
          <a:lstStyle/>
          <a:p>
            <a:pPr marL="365760" indent="-283464" eaLnBrk="1" fontAlgn="auto" hangingPunct="1">
              <a:spcAft>
                <a:spcPts val="0"/>
              </a:spcAft>
              <a:buFont typeface="Wingdings 2"/>
              <a:buChar char=""/>
              <a:defRPr/>
            </a:pPr>
            <a:r>
              <a:rPr lang="en-US" sz="3600" dirty="0" err="1" smtClean="0">
                <a:solidFill>
                  <a:srgbClr val="000000"/>
                </a:solidFill>
              </a:rPr>
              <a:t>Delik</a:t>
            </a:r>
            <a:r>
              <a:rPr lang="en-US" sz="3600" dirty="0" smtClean="0">
                <a:solidFill>
                  <a:srgbClr val="000000"/>
                </a:solidFill>
              </a:rPr>
              <a:t> </a:t>
            </a:r>
            <a:r>
              <a:rPr lang="en-US" sz="3600" dirty="0" err="1" smtClean="0">
                <a:solidFill>
                  <a:srgbClr val="000000"/>
                </a:solidFill>
              </a:rPr>
              <a:t>biasa</a:t>
            </a:r>
            <a:endParaRPr lang="en-US" sz="3600" dirty="0" smtClean="0">
              <a:solidFill>
                <a:srgbClr val="000000"/>
              </a:solidFill>
            </a:endParaRPr>
          </a:p>
          <a:p>
            <a:pPr marL="365760" indent="-283464" eaLnBrk="1" fontAlgn="auto" hangingPunct="1">
              <a:spcAft>
                <a:spcPts val="0"/>
              </a:spcAft>
              <a:buFont typeface="Wingdings 2"/>
              <a:buChar char=""/>
              <a:defRPr/>
            </a:pPr>
            <a:r>
              <a:rPr lang="en-US" dirty="0" err="1" smtClean="0">
                <a:solidFill>
                  <a:srgbClr val="000000"/>
                </a:solidFill>
              </a:rPr>
              <a:t>Pidana</a:t>
            </a:r>
            <a:r>
              <a:rPr lang="en-US" dirty="0" smtClean="0">
                <a:solidFill>
                  <a:srgbClr val="000000"/>
                </a:solidFill>
              </a:rPr>
              <a:t> </a:t>
            </a:r>
            <a:r>
              <a:rPr lang="en-US" dirty="0" err="1" smtClean="0">
                <a:solidFill>
                  <a:srgbClr val="000000"/>
                </a:solidFill>
              </a:rPr>
              <a:t>penjara</a:t>
            </a:r>
            <a:r>
              <a:rPr lang="en-US" dirty="0" smtClean="0">
                <a:solidFill>
                  <a:srgbClr val="000000"/>
                </a:solidFill>
              </a:rPr>
              <a:t> paling </a:t>
            </a:r>
            <a:r>
              <a:rPr lang="en-US" dirty="0" err="1" smtClean="0">
                <a:solidFill>
                  <a:srgbClr val="000000"/>
                </a:solidFill>
              </a:rPr>
              <a:t>sedikit</a:t>
            </a:r>
            <a:r>
              <a:rPr lang="en-US" dirty="0" smtClean="0">
                <a:solidFill>
                  <a:srgbClr val="000000"/>
                </a:solidFill>
              </a:rPr>
              <a:t> 1 </a:t>
            </a:r>
            <a:r>
              <a:rPr lang="en-US" dirty="0" err="1" smtClean="0">
                <a:solidFill>
                  <a:srgbClr val="000000"/>
                </a:solidFill>
              </a:rPr>
              <a:t>tahun</a:t>
            </a:r>
            <a:r>
              <a:rPr lang="en-US" dirty="0" smtClean="0">
                <a:solidFill>
                  <a:srgbClr val="000000"/>
                </a:solidFill>
              </a:rPr>
              <a:t> </a:t>
            </a:r>
            <a:r>
              <a:rPr lang="en-US" dirty="0" err="1" smtClean="0">
                <a:solidFill>
                  <a:srgbClr val="000000"/>
                </a:solidFill>
              </a:rPr>
              <a:t>dan</a:t>
            </a:r>
            <a:r>
              <a:rPr lang="en-US" dirty="0" smtClean="0">
                <a:solidFill>
                  <a:srgbClr val="000000"/>
                </a:solidFill>
              </a:rPr>
              <a:t> paling lama 7 </a:t>
            </a:r>
            <a:r>
              <a:rPr lang="en-US" dirty="0" err="1" smtClean="0">
                <a:solidFill>
                  <a:srgbClr val="000000"/>
                </a:solidFill>
              </a:rPr>
              <a:t>tahun</a:t>
            </a:r>
            <a:r>
              <a:rPr lang="en-US" dirty="0" smtClean="0">
                <a:solidFill>
                  <a:srgbClr val="000000"/>
                </a:solidFill>
              </a:rPr>
              <a:t> </a:t>
            </a:r>
            <a:r>
              <a:rPr lang="en-US" dirty="0" err="1" smtClean="0">
                <a:solidFill>
                  <a:srgbClr val="000000"/>
                </a:solidFill>
              </a:rPr>
              <a:t>dan</a:t>
            </a:r>
            <a:r>
              <a:rPr lang="en-US" dirty="0" smtClean="0">
                <a:solidFill>
                  <a:srgbClr val="000000"/>
                </a:solidFill>
              </a:rPr>
              <a:t> </a:t>
            </a:r>
            <a:r>
              <a:rPr lang="en-US" dirty="0" err="1" smtClean="0">
                <a:solidFill>
                  <a:srgbClr val="000000"/>
                </a:solidFill>
              </a:rPr>
              <a:t>atau</a:t>
            </a:r>
            <a:r>
              <a:rPr lang="en-US" dirty="0" smtClean="0">
                <a:solidFill>
                  <a:srgbClr val="000000"/>
                </a:solidFill>
              </a:rPr>
              <a:t> </a:t>
            </a:r>
            <a:r>
              <a:rPr lang="en-US" dirty="0" err="1" smtClean="0">
                <a:solidFill>
                  <a:srgbClr val="000000"/>
                </a:solidFill>
              </a:rPr>
              <a:t>denda</a:t>
            </a:r>
            <a:r>
              <a:rPr lang="en-US" dirty="0" smtClean="0">
                <a:solidFill>
                  <a:srgbClr val="000000"/>
                </a:solidFill>
              </a:rPr>
              <a:t> paling </a:t>
            </a:r>
            <a:r>
              <a:rPr lang="en-US" dirty="0" err="1" smtClean="0">
                <a:solidFill>
                  <a:srgbClr val="000000"/>
                </a:solidFill>
              </a:rPr>
              <a:t>sedikit</a:t>
            </a:r>
            <a:r>
              <a:rPr lang="en-US" dirty="0" smtClean="0">
                <a:solidFill>
                  <a:srgbClr val="000000"/>
                </a:solidFill>
              </a:rPr>
              <a:t> Rp.1.000.000 </a:t>
            </a:r>
            <a:r>
              <a:rPr lang="en-US" dirty="0" err="1" smtClean="0">
                <a:solidFill>
                  <a:srgbClr val="000000"/>
                </a:solidFill>
              </a:rPr>
              <a:t>dan</a:t>
            </a:r>
            <a:r>
              <a:rPr lang="en-US" dirty="0" smtClean="0">
                <a:solidFill>
                  <a:srgbClr val="000000"/>
                </a:solidFill>
              </a:rPr>
              <a:t> paling </a:t>
            </a:r>
            <a:r>
              <a:rPr lang="en-US" dirty="0" err="1" smtClean="0">
                <a:solidFill>
                  <a:srgbClr val="000000"/>
                </a:solidFill>
              </a:rPr>
              <a:t>banyak</a:t>
            </a:r>
            <a:r>
              <a:rPr lang="en-US" dirty="0" smtClean="0">
                <a:solidFill>
                  <a:srgbClr val="000000"/>
                </a:solidFill>
              </a:rPr>
              <a:t> </a:t>
            </a:r>
            <a:r>
              <a:rPr lang="en-US" dirty="0" err="1" smtClean="0">
                <a:solidFill>
                  <a:srgbClr val="000000"/>
                </a:solidFill>
              </a:rPr>
              <a:t>Rp</a:t>
            </a:r>
            <a:r>
              <a:rPr lang="en-US" dirty="0" smtClean="0">
                <a:solidFill>
                  <a:srgbClr val="000000"/>
                </a:solidFill>
              </a:rPr>
              <a:t>. 5.000.000</a:t>
            </a:r>
            <a:endParaRPr lang="id-ID" dirty="0" smtClean="0">
              <a:solidFill>
                <a:srgbClr val="00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8100" y="2600325"/>
            <a:ext cx="6400800" cy="2286000"/>
          </a:xfrm>
        </p:spPr>
        <p:txBody>
          <a:bodyPr/>
          <a:lstStyle/>
          <a:p>
            <a:pPr eaLnBrk="1" fontAlgn="auto" hangingPunct="1">
              <a:spcAft>
                <a:spcPts val="0"/>
              </a:spcAft>
              <a:defRPr/>
            </a:pPr>
            <a:r>
              <a:rPr lang="en-US" dirty="0" err="1" smtClean="0">
                <a:solidFill>
                  <a:schemeClr val="tx2">
                    <a:satMod val="130000"/>
                  </a:schemeClr>
                </a:solidFill>
              </a:rPr>
              <a:t>Hak</a:t>
            </a:r>
            <a:r>
              <a:rPr lang="en-US" dirty="0" smtClean="0">
                <a:solidFill>
                  <a:schemeClr val="tx2">
                    <a:satMod val="130000"/>
                  </a:schemeClr>
                </a:solidFill>
              </a:rPr>
              <a:t> </a:t>
            </a:r>
            <a:r>
              <a:rPr lang="en-US" dirty="0" err="1" smtClean="0">
                <a:solidFill>
                  <a:schemeClr val="tx2">
                    <a:satMod val="130000"/>
                  </a:schemeClr>
                </a:solidFill>
              </a:rPr>
              <a:t>Cipta</a:t>
            </a:r>
            <a:r>
              <a:rPr lang="en-US" dirty="0" smtClean="0">
                <a:solidFill>
                  <a:schemeClr val="tx2">
                    <a:satMod val="130000"/>
                  </a:schemeClr>
                </a:solidFill>
              </a:rPr>
              <a:t> </a:t>
            </a:r>
            <a:r>
              <a:rPr lang="en-US" dirty="0" err="1" smtClean="0">
                <a:solidFill>
                  <a:schemeClr val="tx2">
                    <a:satMod val="130000"/>
                  </a:schemeClr>
                </a:solidFill>
              </a:rPr>
              <a:t>dan</a:t>
            </a:r>
            <a:r>
              <a:rPr lang="en-US" dirty="0" smtClean="0">
                <a:solidFill>
                  <a:schemeClr val="tx2">
                    <a:satMod val="130000"/>
                  </a:schemeClr>
                </a:solidFill>
              </a:rPr>
              <a:t> program </a:t>
            </a:r>
            <a:r>
              <a:rPr lang="en-US" dirty="0" err="1" smtClean="0">
                <a:solidFill>
                  <a:schemeClr val="tx2">
                    <a:satMod val="130000"/>
                  </a:schemeClr>
                </a:solidFill>
              </a:rPr>
              <a:t>komputer</a:t>
            </a:r>
            <a:endParaRPr lang="en-US" dirty="0">
              <a:solidFill>
                <a:schemeClr val="tx2">
                  <a:satMod val="130000"/>
                </a:schemeClr>
              </a:solidFill>
            </a:endParaRPr>
          </a:p>
        </p:txBody>
      </p:sp>
      <p:sp>
        <p:nvSpPr>
          <p:cNvPr id="5" name="Text Placeholder 4"/>
          <p:cNvSpPr>
            <a:spLocks noGrp="1"/>
          </p:cNvSpPr>
          <p:nvPr>
            <p:ph type="body" idx="1"/>
          </p:nvPr>
        </p:nvSpPr>
        <p:spPr>
          <a:xfrm>
            <a:off x="2578100" y="1066800"/>
            <a:ext cx="6400800" cy="1509713"/>
          </a:xfrm>
        </p:spPr>
        <p:txBody>
          <a:bodyPr>
            <a:normAutofit/>
          </a:bodyPr>
          <a:lstStyle/>
          <a:p>
            <a:pPr algn="ctr" eaLnBrk="1" fontAlgn="auto" hangingPunct="1">
              <a:spcAft>
                <a:spcPts val="0"/>
              </a:spcAft>
              <a:buFont typeface="Wingdings 2"/>
              <a:buNone/>
              <a:defRPr/>
            </a:pPr>
            <a:r>
              <a:rPr lang="en-US" sz="5400" dirty="0" err="1" smtClean="0"/>
              <a:t>Bagian</a:t>
            </a:r>
            <a:r>
              <a:rPr lang="en-US" sz="5400" dirty="0" smtClean="0"/>
              <a:t> III</a:t>
            </a:r>
            <a:endParaRPr lang="en-US" sz="5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a:defRPr/>
            </a:pPr>
            <a:r>
              <a:rPr lang="en-US" sz="3400" smtClean="0"/>
              <a:t>PROSES LAHIRNYA </a:t>
            </a:r>
            <a:br>
              <a:rPr lang="en-US" sz="3400" smtClean="0"/>
            </a:br>
            <a:r>
              <a:rPr lang="en-US" sz="3400" smtClean="0"/>
              <a:t>KARYA INTELEKTUAL</a:t>
            </a:r>
          </a:p>
        </p:txBody>
      </p:sp>
      <p:sp>
        <p:nvSpPr>
          <p:cNvPr id="13315" name="Text Box 3"/>
          <p:cNvSpPr txBox="1">
            <a:spLocks noChangeArrowheads="1"/>
          </p:cNvSpPr>
          <p:nvPr/>
        </p:nvSpPr>
        <p:spPr bwMode="auto">
          <a:xfrm>
            <a:off x="1143000" y="1981200"/>
            <a:ext cx="2057400" cy="376238"/>
          </a:xfrm>
          <a:prstGeom prst="rect">
            <a:avLst/>
          </a:prstGeom>
          <a:noFill/>
          <a:ln w="9525">
            <a:solidFill>
              <a:schemeClr val="tx1"/>
            </a:solidFill>
            <a:miter lim="800000"/>
            <a:headEnd/>
            <a:tailEnd/>
          </a:ln>
        </p:spPr>
        <p:txBody>
          <a:bodyPr>
            <a:spAutoFit/>
          </a:bodyPr>
          <a:lstStyle/>
          <a:p>
            <a:pPr>
              <a:spcBef>
                <a:spcPct val="50000"/>
              </a:spcBef>
            </a:pPr>
            <a:r>
              <a:rPr lang="en-US">
                <a:latin typeface="Times New Roman" pitchFamily="18" charset="0"/>
              </a:rPr>
              <a:t>Olah pikir manusia</a:t>
            </a:r>
          </a:p>
        </p:txBody>
      </p:sp>
      <p:sp>
        <p:nvSpPr>
          <p:cNvPr id="13316" name="Text Box 4"/>
          <p:cNvSpPr txBox="1">
            <a:spLocks noChangeArrowheads="1"/>
          </p:cNvSpPr>
          <p:nvPr/>
        </p:nvSpPr>
        <p:spPr bwMode="auto">
          <a:xfrm>
            <a:off x="5257800" y="1981200"/>
            <a:ext cx="2819400" cy="650875"/>
          </a:xfrm>
          <a:prstGeom prst="rect">
            <a:avLst/>
          </a:prstGeom>
          <a:noFill/>
          <a:ln w="9525">
            <a:solidFill>
              <a:schemeClr val="tx1"/>
            </a:solidFill>
            <a:miter lim="800000"/>
            <a:headEnd/>
            <a:tailEnd/>
          </a:ln>
        </p:spPr>
        <p:txBody>
          <a:bodyPr>
            <a:spAutoFit/>
          </a:bodyPr>
          <a:lstStyle/>
          <a:p>
            <a:pPr>
              <a:spcBef>
                <a:spcPct val="50000"/>
              </a:spcBef>
            </a:pPr>
            <a:r>
              <a:rPr lang="en-US">
                <a:latin typeface="Times New Roman" pitchFamily="18" charset="0"/>
              </a:rPr>
              <a:t>Lahir karena kemampuan Intelektual Manusia</a:t>
            </a:r>
          </a:p>
        </p:txBody>
      </p:sp>
      <p:sp>
        <p:nvSpPr>
          <p:cNvPr id="13317" name="Text Box 5"/>
          <p:cNvSpPr txBox="1">
            <a:spLocks noChangeArrowheads="1"/>
          </p:cNvSpPr>
          <p:nvPr/>
        </p:nvSpPr>
        <p:spPr bwMode="auto">
          <a:xfrm>
            <a:off x="533400" y="3962400"/>
            <a:ext cx="2743200" cy="650875"/>
          </a:xfrm>
          <a:prstGeom prst="rect">
            <a:avLst/>
          </a:prstGeom>
          <a:noFill/>
          <a:ln w="9525">
            <a:solidFill>
              <a:schemeClr val="tx1"/>
            </a:solidFill>
            <a:miter lim="800000"/>
            <a:headEnd/>
            <a:tailEnd/>
          </a:ln>
        </p:spPr>
        <p:txBody>
          <a:bodyPr>
            <a:spAutoFit/>
          </a:bodyPr>
          <a:lstStyle/>
          <a:p>
            <a:pPr>
              <a:spcBef>
                <a:spcPct val="50000"/>
              </a:spcBef>
            </a:pPr>
            <a:r>
              <a:rPr lang="en-US">
                <a:latin typeface="Times New Roman" pitchFamily="18" charset="0"/>
              </a:rPr>
              <a:t>Menghasilkan suatu karya, produk atau proses</a:t>
            </a:r>
          </a:p>
        </p:txBody>
      </p:sp>
      <p:sp>
        <p:nvSpPr>
          <p:cNvPr id="13318" name="Text Box 6"/>
          <p:cNvSpPr txBox="1">
            <a:spLocks noChangeArrowheads="1"/>
          </p:cNvSpPr>
          <p:nvPr/>
        </p:nvSpPr>
        <p:spPr bwMode="auto">
          <a:xfrm>
            <a:off x="5257800" y="3962400"/>
            <a:ext cx="2819400" cy="650875"/>
          </a:xfrm>
          <a:prstGeom prst="rect">
            <a:avLst/>
          </a:prstGeom>
          <a:noFill/>
          <a:ln w="9525">
            <a:solidFill>
              <a:schemeClr val="tx1"/>
            </a:solidFill>
            <a:miter lim="800000"/>
            <a:headEnd/>
            <a:tailEnd/>
          </a:ln>
        </p:spPr>
        <p:txBody>
          <a:bodyPr>
            <a:spAutoFit/>
          </a:bodyPr>
          <a:lstStyle/>
          <a:p>
            <a:pPr>
              <a:spcBef>
                <a:spcPct val="50000"/>
              </a:spcBef>
            </a:pPr>
            <a:r>
              <a:rPr lang="en-US">
                <a:latin typeface="Times New Roman" pitchFamily="18" charset="0"/>
              </a:rPr>
              <a:t>Mempunyai manfaat / nilai ekonomi</a:t>
            </a:r>
          </a:p>
        </p:txBody>
      </p:sp>
      <p:sp>
        <p:nvSpPr>
          <p:cNvPr id="13319" name="Oval 7"/>
          <p:cNvSpPr>
            <a:spLocks noChangeArrowheads="1"/>
          </p:cNvSpPr>
          <p:nvPr/>
        </p:nvSpPr>
        <p:spPr bwMode="auto">
          <a:xfrm>
            <a:off x="3657600" y="2895600"/>
            <a:ext cx="990600" cy="533400"/>
          </a:xfrm>
          <a:prstGeom prst="ellipse">
            <a:avLst/>
          </a:prstGeom>
          <a:solidFill>
            <a:schemeClr val="accent1"/>
          </a:solidFill>
          <a:ln w="9525">
            <a:solidFill>
              <a:schemeClr val="tx1"/>
            </a:solidFill>
            <a:round/>
            <a:headEnd/>
            <a:tailEnd/>
          </a:ln>
        </p:spPr>
        <p:txBody>
          <a:bodyPr wrap="none" anchor="ctr"/>
          <a:lstStyle/>
          <a:p>
            <a:endParaRPr lang="id-ID"/>
          </a:p>
        </p:txBody>
      </p:sp>
      <p:sp>
        <p:nvSpPr>
          <p:cNvPr id="13320" name="Line 8"/>
          <p:cNvSpPr>
            <a:spLocks noChangeShapeType="1"/>
          </p:cNvSpPr>
          <p:nvPr/>
        </p:nvSpPr>
        <p:spPr bwMode="auto">
          <a:xfrm>
            <a:off x="3200400" y="2362200"/>
            <a:ext cx="533400" cy="609600"/>
          </a:xfrm>
          <a:prstGeom prst="line">
            <a:avLst/>
          </a:prstGeom>
          <a:noFill/>
          <a:ln w="9525">
            <a:solidFill>
              <a:schemeClr val="tx1"/>
            </a:solidFill>
            <a:round/>
            <a:headEnd/>
            <a:tailEnd type="triangle" w="med" len="med"/>
          </a:ln>
        </p:spPr>
        <p:txBody>
          <a:bodyPr/>
          <a:lstStyle/>
          <a:p>
            <a:endParaRPr lang="id-ID"/>
          </a:p>
        </p:txBody>
      </p:sp>
      <p:sp>
        <p:nvSpPr>
          <p:cNvPr id="13321" name="Line 9"/>
          <p:cNvSpPr>
            <a:spLocks noChangeShapeType="1"/>
          </p:cNvSpPr>
          <p:nvPr/>
        </p:nvSpPr>
        <p:spPr bwMode="auto">
          <a:xfrm flipH="1">
            <a:off x="4572000" y="2590800"/>
            <a:ext cx="685800" cy="381000"/>
          </a:xfrm>
          <a:prstGeom prst="line">
            <a:avLst/>
          </a:prstGeom>
          <a:noFill/>
          <a:ln w="9525">
            <a:solidFill>
              <a:schemeClr val="tx1"/>
            </a:solidFill>
            <a:round/>
            <a:headEnd/>
            <a:tailEnd type="triangle" w="med" len="med"/>
          </a:ln>
        </p:spPr>
        <p:txBody>
          <a:bodyPr/>
          <a:lstStyle/>
          <a:p>
            <a:endParaRPr lang="id-ID"/>
          </a:p>
        </p:txBody>
      </p:sp>
      <p:sp>
        <p:nvSpPr>
          <p:cNvPr id="13322" name="Line 10"/>
          <p:cNvSpPr>
            <a:spLocks noChangeShapeType="1"/>
          </p:cNvSpPr>
          <p:nvPr/>
        </p:nvSpPr>
        <p:spPr bwMode="auto">
          <a:xfrm flipH="1">
            <a:off x="3200400" y="3429000"/>
            <a:ext cx="609600" cy="457200"/>
          </a:xfrm>
          <a:prstGeom prst="line">
            <a:avLst/>
          </a:prstGeom>
          <a:noFill/>
          <a:ln w="9525">
            <a:solidFill>
              <a:schemeClr val="tx1"/>
            </a:solidFill>
            <a:round/>
            <a:headEnd/>
            <a:tailEnd type="triangle" w="med" len="med"/>
          </a:ln>
        </p:spPr>
        <p:txBody>
          <a:bodyPr/>
          <a:lstStyle/>
          <a:p>
            <a:endParaRPr lang="id-ID"/>
          </a:p>
        </p:txBody>
      </p:sp>
      <p:sp>
        <p:nvSpPr>
          <p:cNvPr id="13323" name="Line 11"/>
          <p:cNvSpPr>
            <a:spLocks noChangeShapeType="1"/>
          </p:cNvSpPr>
          <p:nvPr/>
        </p:nvSpPr>
        <p:spPr bwMode="auto">
          <a:xfrm>
            <a:off x="4495800" y="3429000"/>
            <a:ext cx="762000" cy="609600"/>
          </a:xfrm>
          <a:prstGeom prst="line">
            <a:avLst/>
          </a:prstGeom>
          <a:noFill/>
          <a:ln w="9525">
            <a:solidFill>
              <a:schemeClr val="tx1"/>
            </a:solidFill>
            <a:round/>
            <a:headEnd/>
            <a:tailEnd type="triangle" w="med" len="med"/>
          </a:ln>
        </p:spPr>
        <p:txBody>
          <a:bodyPr/>
          <a:lstStyle/>
          <a:p>
            <a:endParaRPr lang="id-ID"/>
          </a:p>
        </p:txBody>
      </p:sp>
      <p:sp>
        <p:nvSpPr>
          <p:cNvPr id="13324" name="Line 12"/>
          <p:cNvSpPr>
            <a:spLocks noChangeShapeType="1"/>
          </p:cNvSpPr>
          <p:nvPr/>
        </p:nvSpPr>
        <p:spPr bwMode="auto">
          <a:xfrm>
            <a:off x="2209800" y="4648200"/>
            <a:ext cx="0" cy="304800"/>
          </a:xfrm>
          <a:prstGeom prst="line">
            <a:avLst/>
          </a:prstGeom>
          <a:noFill/>
          <a:ln w="9525">
            <a:solidFill>
              <a:schemeClr val="tx1"/>
            </a:solidFill>
            <a:round/>
            <a:headEnd/>
            <a:tailEnd/>
          </a:ln>
        </p:spPr>
        <p:txBody>
          <a:bodyPr/>
          <a:lstStyle/>
          <a:p>
            <a:endParaRPr lang="id-ID"/>
          </a:p>
        </p:txBody>
      </p:sp>
      <p:sp>
        <p:nvSpPr>
          <p:cNvPr id="13325" name="Line 13"/>
          <p:cNvSpPr>
            <a:spLocks noChangeShapeType="1"/>
          </p:cNvSpPr>
          <p:nvPr/>
        </p:nvSpPr>
        <p:spPr bwMode="auto">
          <a:xfrm>
            <a:off x="2209800" y="4953000"/>
            <a:ext cx="3276600" cy="0"/>
          </a:xfrm>
          <a:prstGeom prst="line">
            <a:avLst/>
          </a:prstGeom>
          <a:noFill/>
          <a:ln w="9525">
            <a:solidFill>
              <a:schemeClr val="tx1"/>
            </a:solidFill>
            <a:round/>
            <a:headEnd/>
            <a:tailEnd/>
          </a:ln>
        </p:spPr>
        <p:txBody>
          <a:bodyPr/>
          <a:lstStyle/>
          <a:p>
            <a:endParaRPr lang="id-ID"/>
          </a:p>
        </p:txBody>
      </p:sp>
      <p:sp>
        <p:nvSpPr>
          <p:cNvPr id="13326" name="Line 14"/>
          <p:cNvSpPr>
            <a:spLocks noChangeShapeType="1"/>
          </p:cNvSpPr>
          <p:nvPr/>
        </p:nvSpPr>
        <p:spPr bwMode="auto">
          <a:xfrm>
            <a:off x="5486400" y="4648200"/>
            <a:ext cx="0" cy="304800"/>
          </a:xfrm>
          <a:prstGeom prst="line">
            <a:avLst/>
          </a:prstGeom>
          <a:noFill/>
          <a:ln w="9525">
            <a:solidFill>
              <a:schemeClr val="tx1"/>
            </a:solidFill>
            <a:round/>
            <a:headEnd/>
            <a:tailEnd/>
          </a:ln>
        </p:spPr>
        <p:txBody>
          <a:bodyPr/>
          <a:lstStyle/>
          <a:p>
            <a:endParaRPr lang="id-ID"/>
          </a:p>
        </p:txBody>
      </p:sp>
      <p:sp>
        <p:nvSpPr>
          <p:cNvPr id="13327" name="Line 15"/>
          <p:cNvSpPr>
            <a:spLocks noChangeShapeType="1"/>
          </p:cNvSpPr>
          <p:nvPr/>
        </p:nvSpPr>
        <p:spPr bwMode="auto">
          <a:xfrm>
            <a:off x="4114800" y="4953000"/>
            <a:ext cx="0" cy="457200"/>
          </a:xfrm>
          <a:prstGeom prst="line">
            <a:avLst/>
          </a:prstGeom>
          <a:noFill/>
          <a:ln w="9525">
            <a:solidFill>
              <a:schemeClr val="tx1"/>
            </a:solidFill>
            <a:round/>
            <a:headEnd/>
            <a:tailEnd type="triangle" w="med" len="med"/>
          </a:ln>
        </p:spPr>
        <p:txBody>
          <a:bodyPr/>
          <a:lstStyle/>
          <a:p>
            <a:endParaRPr lang="id-ID"/>
          </a:p>
        </p:txBody>
      </p:sp>
      <p:sp>
        <p:nvSpPr>
          <p:cNvPr id="13328" name="Text Box 16"/>
          <p:cNvSpPr txBox="1">
            <a:spLocks noChangeArrowheads="1"/>
          </p:cNvSpPr>
          <p:nvPr/>
        </p:nvSpPr>
        <p:spPr bwMode="auto">
          <a:xfrm>
            <a:off x="2895600" y="5410200"/>
            <a:ext cx="2286000" cy="366713"/>
          </a:xfrm>
          <a:prstGeom prst="rect">
            <a:avLst/>
          </a:prstGeom>
          <a:noFill/>
          <a:ln w="9525">
            <a:noFill/>
            <a:miter lim="800000"/>
            <a:headEnd/>
            <a:tailEnd/>
          </a:ln>
        </p:spPr>
        <p:txBody>
          <a:bodyPr>
            <a:spAutoFit/>
          </a:bodyPr>
          <a:lstStyle/>
          <a:p>
            <a:pPr>
              <a:spcBef>
                <a:spcPct val="50000"/>
              </a:spcBef>
            </a:pPr>
            <a:endParaRPr lang="id-ID">
              <a:latin typeface="Times New Roman" pitchFamily="18" charset="0"/>
            </a:endParaRPr>
          </a:p>
        </p:txBody>
      </p:sp>
      <p:sp>
        <p:nvSpPr>
          <p:cNvPr id="13329" name="Text Box 17"/>
          <p:cNvSpPr txBox="1">
            <a:spLocks noChangeArrowheads="1"/>
          </p:cNvSpPr>
          <p:nvPr/>
        </p:nvSpPr>
        <p:spPr bwMode="auto">
          <a:xfrm>
            <a:off x="2667000" y="5486400"/>
            <a:ext cx="3124200" cy="314325"/>
          </a:xfrm>
          <a:prstGeom prst="rect">
            <a:avLst/>
          </a:prstGeom>
          <a:noFill/>
          <a:ln w="9525">
            <a:solidFill>
              <a:schemeClr val="tx1"/>
            </a:solidFill>
            <a:miter lim="800000"/>
            <a:headEnd/>
            <a:tailEnd/>
          </a:ln>
        </p:spPr>
        <p:txBody>
          <a:bodyPr>
            <a:spAutoFit/>
          </a:bodyPr>
          <a:lstStyle/>
          <a:p>
            <a:pPr algn="ctr">
              <a:spcBef>
                <a:spcPct val="50000"/>
              </a:spcBef>
            </a:pPr>
            <a:r>
              <a:rPr lang="en-US" sz="1400">
                <a:latin typeface="Times New Roman" pitchFamily="18" charset="0"/>
              </a:rPr>
              <a:t>HAK KEKAYAAN INTELEKTUAL</a:t>
            </a:r>
          </a:p>
        </p:txBody>
      </p:sp>
      <p:sp>
        <p:nvSpPr>
          <p:cNvPr id="13330" name="Text Box 18"/>
          <p:cNvSpPr txBox="1">
            <a:spLocks noChangeArrowheads="1"/>
          </p:cNvSpPr>
          <p:nvPr/>
        </p:nvSpPr>
        <p:spPr bwMode="auto">
          <a:xfrm>
            <a:off x="2133600" y="6096000"/>
            <a:ext cx="3886200" cy="466725"/>
          </a:xfrm>
          <a:prstGeom prst="rect">
            <a:avLst/>
          </a:prstGeom>
          <a:noFill/>
          <a:ln w="9525">
            <a:solidFill>
              <a:schemeClr val="tx1"/>
            </a:solidFill>
            <a:miter lim="800000"/>
            <a:headEnd/>
            <a:tailEnd/>
          </a:ln>
        </p:spPr>
        <p:txBody>
          <a:bodyPr>
            <a:spAutoFit/>
          </a:bodyPr>
          <a:lstStyle/>
          <a:p>
            <a:pPr algn="ctr">
              <a:spcBef>
                <a:spcPct val="50000"/>
              </a:spcBef>
            </a:pPr>
            <a:r>
              <a:rPr lang="en-US" sz="1200"/>
              <a:t>Diproduksi, dieksploitasi, dimanfaatkan, diperjualbelikan, dilisensikan</a:t>
            </a:r>
          </a:p>
        </p:txBody>
      </p:sp>
      <p:sp>
        <p:nvSpPr>
          <p:cNvPr id="13331" name="Line 19"/>
          <p:cNvSpPr>
            <a:spLocks noChangeShapeType="1"/>
          </p:cNvSpPr>
          <p:nvPr/>
        </p:nvSpPr>
        <p:spPr bwMode="auto">
          <a:xfrm>
            <a:off x="4114800" y="5791200"/>
            <a:ext cx="0" cy="304800"/>
          </a:xfrm>
          <a:prstGeom prst="line">
            <a:avLst/>
          </a:prstGeom>
          <a:noFill/>
          <a:ln w="9525">
            <a:solidFill>
              <a:schemeClr val="tx1"/>
            </a:solidFill>
            <a:round/>
            <a:headEnd/>
            <a:tailEnd type="triangle" w="med" len="med"/>
          </a:ln>
        </p:spPr>
        <p:txBody>
          <a:bodyPr/>
          <a:lstStyle/>
          <a:p>
            <a:endParaRPr lang="id-ID"/>
          </a:p>
        </p:txBody>
      </p:sp>
      <p:sp>
        <p:nvSpPr>
          <p:cNvPr id="13332" name="Text Box 20"/>
          <p:cNvSpPr txBox="1">
            <a:spLocks noChangeArrowheads="1"/>
          </p:cNvSpPr>
          <p:nvPr/>
        </p:nvSpPr>
        <p:spPr bwMode="auto">
          <a:xfrm>
            <a:off x="3810000" y="3048000"/>
            <a:ext cx="762000" cy="274638"/>
          </a:xfrm>
          <a:prstGeom prst="rect">
            <a:avLst/>
          </a:prstGeom>
          <a:noFill/>
          <a:ln w="9525">
            <a:noFill/>
            <a:miter lim="800000"/>
            <a:headEnd/>
            <a:tailEnd/>
          </a:ln>
        </p:spPr>
        <p:txBody>
          <a:bodyPr>
            <a:spAutoFit/>
          </a:bodyPr>
          <a:lstStyle/>
          <a:p>
            <a:pPr>
              <a:spcBef>
                <a:spcPct val="50000"/>
              </a:spcBef>
            </a:pPr>
            <a:r>
              <a:rPr lang="en-US" sz="1200"/>
              <a:t>Manusia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6238" y="457200"/>
            <a:ext cx="7497762" cy="1143000"/>
          </a:xfrm>
        </p:spPr>
        <p:txBody>
          <a:bodyPr>
            <a:normAutofit fontScale="90000"/>
          </a:bodyPr>
          <a:lstStyle/>
          <a:p>
            <a:pPr fontAlgn="auto">
              <a:spcAft>
                <a:spcPts val="0"/>
              </a:spcAft>
              <a:defRPr/>
            </a:pPr>
            <a:r>
              <a:rPr lang="en-US" dirty="0" err="1" smtClean="0">
                <a:solidFill>
                  <a:schemeClr val="tx2">
                    <a:satMod val="130000"/>
                  </a:schemeClr>
                </a:solidFill>
              </a:rPr>
              <a:t>Hak</a:t>
            </a:r>
            <a:r>
              <a:rPr lang="en-US" dirty="0" smtClean="0">
                <a:solidFill>
                  <a:schemeClr val="tx2">
                    <a:satMod val="130000"/>
                  </a:schemeClr>
                </a:solidFill>
              </a:rPr>
              <a:t> </a:t>
            </a:r>
            <a:r>
              <a:rPr lang="en-US" dirty="0" err="1" smtClean="0">
                <a:solidFill>
                  <a:schemeClr val="tx2">
                    <a:satMod val="130000"/>
                  </a:schemeClr>
                </a:solidFill>
              </a:rPr>
              <a:t>Cipta</a:t>
            </a:r>
            <a:r>
              <a:rPr lang="en-US" dirty="0" smtClean="0">
                <a:solidFill>
                  <a:schemeClr val="tx2">
                    <a:satMod val="130000"/>
                  </a:schemeClr>
                </a:solidFill>
              </a:rPr>
              <a:t> </a:t>
            </a:r>
            <a:br>
              <a:rPr lang="en-US" dirty="0" smtClean="0">
                <a:solidFill>
                  <a:schemeClr val="tx2">
                    <a:satMod val="130000"/>
                  </a:schemeClr>
                </a:solidFill>
              </a:rPr>
            </a:br>
            <a:r>
              <a:rPr lang="en-US" dirty="0" err="1" smtClean="0">
                <a:solidFill>
                  <a:schemeClr val="tx2">
                    <a:satMod val="130000"/>
                  </a:schemeClr>
                </a:solidFill>
              </a:rPr>
              <a:t>dan</a:t>
            </a:r>
            <a:r>
              <a:rPr lang="en-US" dirty="0" smtClean="0">
                <a:solidFill>
                  <a:schemeClr val="tx2">
                    <a:satMod val="130000"/>
                  </a:schemeClr>
                </a:solidFill>
              </a:rPr>
              <a:t> </a:t>
            </a:r>
            <a:r>
              <a:rPr lang="en-US" dirty="0" err="1" smtClean="0">
                <a:solidFill>
                  <a:schemeClr val="tx2">
                    <a:satMod val="130000"/>
                  </a:schemeClr>
                </a:solidFill>
              </a:rPr>
              <a:t>Perkembangan</a:t>
            </a:r>
            <a:r>
              <a:rPr lang="en-US" dirty="0" smtClean="0">
                <a:solidFill>
                  <a:schemeClr val="tx2">
                    <a:satMod val="130000"/>
                  </a:schemeClr>
                </a:solidFill>
              </a:rPr>
              <a:t> </a:t>
            </a:r>
            <a:r>
              <a:rPr lang="en-US" dirty="0" err="1" smtClean="0">
                <a:solidFill>
                  <a:schemeClr val="tx2">
                    <a:satMod val="130000"/>
                  </a:schemeClr>
                </a:solidFill>
              </a:rPr>
              <a:t>Teknologi</a:t>
            </a:r>
            <a:r>
              <a:rPr lang="en-US" dirty="0" smtClean="0">
                <a:solidFill>
                  <a:schemeClr val="tx2">
                    <a:satMod val="130000"/>
                  </a:schemeClr>
                </a:solidFill>
              </a:rPr>
              <a:t/>
            </a:r>
            <a:br>
              <a:rPr lang="en-US" dirty="0" smtClean="0">
                <a:solidFill>
                  <a:schemeClr val="tx2">
                    <a:satMod val="130000"/>
                  </a:schemeClr>
                </a:solidFill>
              </a:rPr>
            </a:b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77500" lnSpcReduction="20000"/>
          </a:bodyPr>
          <a:lstStyle/>
          <a:p>
            <a:pPr marL="365760" indent="-283464" fontAlgn="auto">
              <a:spcAft>
                <a:spcPts val="0"/>
              </a:spcAft>
              <a:buFont typeface="Wingdings 2"/>
              <a:buChar char=""/>
              <a:defRPr/>
            </a:pPr>
            <a:r>
              <a:rPr lang="en-US" dirty="0" err="1" smtClean="0"/>
              <a:t>Dewasa</a:t>
            </a:r>
            <a:r>
              <a:rPr lang="en-US" dirty="0" smtClean="0"/>
              <a:t> </a:t>
            </a:r>
            <a:r>
              <a:rPr lang="en-US" dirty="0" err="1" smtClean="0"/>
              <a:t>ini</a:t>
            </a:r>
            <a:r>
              <a:rPr lang="en-US" dirty="0" smtClean="0"/>
              <a:t> </a:t>
            </a:r>
            <a:r>
              <a:rPr lang="en-US" dirty="0" err="1" smtClean="0"/>
              <a:t>kehidupan</a:t>
            </a:r>
            <a:r>
              <a:rPr lang="en-US" dirty="0" smtClean="0"/>
              <a:t> </a:t>
            </a:r>
            <a:r>
              <a:rPr lang="en-US" dirty="0" err="1" smtClean="0"/>
              <a:t>manusia</a:t>
            </a:r>
            <a:r>
              <a:rPr lang="en-US" dirty="0" smtClean="0"/>
              <a:t> </a:t>
            </a:r>
            <a:r>
              <a:rPr lang="en-US" dirty="0" err="1" smtClean="0"/>
              <a:t>tidak</a:t>
            </a:r>
            <a:r>
              <a:rPr lang="en-US" dirty="0" smtClean="0"/>
              <a:t> </a:t>
            </a:r>
            <a:r>
              <a:rPr lang="en-US" dirty="0" err="1" smtClean="0"/>
              <a:t>akan</a:t>
            </a:r>
            <a:r>
              <a:rPr lang="en-US" dirty="0" smtClean="0"/>
              <a:t> </a:t>
            </a:r>
            <a:r>
              <a:rPr lang="en-US" dirty="0" err="1" smtClean="0"/>
              <a:t>pernah</a:t>
            </a:r>
            <a:r>
              <a:rPr lang="en-US" dirty="0" smtClean="0"/>
              <a:t> </a:t>
            </a:r>
            <a:r>
              <a:rPr lang="en-US" dirty="0" err="1" smtClean="0"/>
              <a:t>lepas</a:t>
            </a:r>
            <a:r>
              <a:rPr lang="en-US" dirty="0" smtClean="0"/>
              <a:t> </a:t>
            </a:r>
            <a:r>
              <a:rPr lang="en-US" dirty="0" err="1" smtClean="0"/>
              <a:t>dari</a:t>
            </a:r>
            <a:r>
              <a:rPr lang="en-US" dirty="0" smtClean="0"/>
              <a:t>  </a:t>
            </a:r>
            <a:r>
              <a:rPr lang="en-US" dirty="0" err="1" smtClean="0"/>
              <a:t>arus</a:t>
            </a:r>
            <a:r>
              <a:rPr lang="en-US" dirty="0" smtClean="0"/>
              <a:t> </a:t>
            </a:r>
            <a:r>
              <a:rPr lang="en-US" dirty="0" err="1" smtClean="0"/>
              <a:t>komunikasi</a:t>
            </a:r>
            <a:r>
              <a:rPr lang="en-US" dirty="0" smtClean="0"/>
              <a:t>  </a:t>
            </a:r>
            <a:r>
              <a:rPr lang="en-US" dirty="0" err="1" smtClean="0"/>
              <a:t>dan</a:t>
            </a:r>
            <a:r>
              <a:rPr lang="en-US" dirty="0" smtClean="0"/>
              <a:t> </a:t>
            </a:r>
            <a:r>
              <a:rPr lang="en-US" dirty="0" err="1" smtClean="0"/>
              <a:t>informasi</a:t>
            </a:r>
            <a:r>
              <a:rPr lang="en-US" dirty="0" smtClean="0"/>
              <a:t> ,  </a:t>
            </a:r>
            <a:r>
              <a:rPr lang="en-US" dirty="0" err="1" smtClean="0"/>
              <a:t>bahkan</a:t>
            </a:r>
            <a:r>
              <a:rPr lang="en-US" dirty="0" smtClean="0"/>
              <a:t> </a:t>
            </a:r>
            <a:r>
              <a:rPr lang="en-US" dirty="0" err="1" smtClean="0"/>
              <a:t>informasi</a:t>
            </a:r>
            <a:r>
              <a:rPr lang="en-US" dirty="0" smtClean="0"/>
              <a:t> </a:t>
            </a:r>
            <a:r>
              <a:rPr lang="en-US" dirty="0" err="1" smtClean="0"/>
              <a:t>saat</a:t>
            </a:r>
            <a:r>
              <a:rPr lang="en-US" dirty="0" smtClean="0"/>
              <a:t> </a:t>
            </a:r>
            <a:r>
              <a:rPr lang="en-US" dirty="0" err="1" smtClean="0"/>
              <a:t>ini</a:t>
            </a:r>
            <a:r>
              <a:rPr lang="en-US" dirty="0" smtClean="0"/>
              <a:t> </a:t>
            </a:r>
            <a:r>
              <a:rPr lang="en-US" dirty="0" err="1" smtClean="0"/>
              <a:t>telah</a:t>
            </a:r>
            <a:r>
              <a:rPr lang="en-US" dirty="0" smtClean="0"/>
              <a:t> </a:t>
            </a:r>
            <a:r>
              <a:rPr lang="en-US" dirty="0" err="1" smtClean="0"/>
              <a:t>menjelma</a:t>
            </a:r>
            <a:r>
              <a:rPr lang="en-US" dirty="0" smtClean="0"/>
              <a:t> </a:t>
            </a:r>
            <a:r>
              <a:rPr lang="en-US" dirty="0" err="1" smtClean="0"/>
              <a:t>menjadi</a:t>
            </a:r>
            <a:r>
              <a:rPr lang="en-US" dirty="0" smtClean="0"/>
              <a:t>  </a:t>
            </a:r>
            <a:r>
              <a:rPr lang="en-US" dirty="0" err="1" smtClean="0"/>
              <a:t>suatu</a:t>
            </a:r>
            <a:r>
              <a:rPr lang="en-US" dirty="0" smtClean="0"/>
              <a:t> </a:t>
            </a:r>
            <a:r>
              <a:rPr lang="en-US" dirty="0" err="1" smtClean="0"/>
              <a:t>kekuatan</a:t>
            </a:r>
            <a:r>
              <a:rPr lang="en-US" dirty="0" smtClean="0"/>
              <a:t> </a:t>
            </a:r>
            <a:r>
              <a:rPr lang="en-US" dirty="0" err="1" smtClean="0"/>
              <a:t>tersendiri</a:t>
            </a:r>
            <a:r>
              <a:rPr lang="en-US" dirty="0" smtClean="0"/>
              <a:t> </a:t>
            </a:r>
            <a:r>
              <a:rPr lang="en-US" dirty="0" err="1" smtClean="0"/>
              <a:t>dalam</a:t>
            </a:r>
            <a:r>
              <a:rPr lang="en-US" dirty="0" smtClean="0"/>
              <a:t> </a:t>
            </a:r>
            <a:r>
              <a:rPr lang="en-US" dirty="0" err="1" smtClean="0"/>
              <a:t>persaingan</a:t>
            </a:r>
            <a:r>
              <a:rPr lang="en-US" dirty="0" smtClean="0"/>
              <a:t> global. </a:t>
            </a:r>
          </a:p>
          <a:p>
            <a:pPr marL="365760" indent="-283464" fontAlgn="auto">
              <a:spcAft>
                <a:spcPts val="0"/>
              </a:spcAft>
              <a:buFont typeface="Wingdings 2"/>
              <a:buChar char=""/>
              <a:defRPr/>
            </a:pPr>
            <a:r>
              <a:rPr lang="en-US" dirty="0" smtClean="0"/>
              <a:t>Internet </a:t>
            </a:r>
            <a:r>
              <a:rPr lang="en-US" dirty="0" err="1" smtClean="0"/>
              <a:t>sebagai</a:t>
            </a:r>
            <a:r>
              <a:rPr lang="en-US" dirty="0" smtClean="0"/>
              <a:t> </a:t>
            </a:r>
            <a:r>
              <a:rPr lang="en-US" dirty="0" err="1" smtClean="0"/>
              <a:t>sebagai</a:t>
            </a:r>
            <a:r>
              <a:rPr lang="en-US" dirty="0" smtClean="0"/>
              <a:t> </a:t>
            </a:r>
            <a:r>
              <a:rPr lang="en-US" dirty="0" err="1" smtClean="0"/>
              <a:t>suatu</a:t>
            </a:r>
            <a:r>
              <a:rPr lang="en-US" dirty="0" smtClean="0"/>
              <a:t> </a:t>
            </a:r>
            <a:r>
              <a:rPr lang="en-US" dirty="0" err="1" smtClean="0"/>
              <a:t>fenomena</a:t>
            </a:r>
            <a:r>
              <a:rPr lang="en-US" dirty="0" smtClean="0"/>
              <a:t> </a:t>
            </a:r>
            <a:r>
              <a:rPr lang="en-US" dirty="0" err="1" smtClean="0"/>
              <a:t>kemajuan</a:t>
            </a:r>
            <a:r>
              <a:rPr lang="en-US" dirty="0" smtClean="0"/>
              <a:t> </a:t>
            </a:r>
            <a:r>
              <a:rPr lang="en-US" dirty="0" err="1" smtClean="0"/>
              <a:t>teknologi</a:t>
            </a:r>
            <a:r>
              <a:rPr lang="en-US" dirty="0" smtClean="0"/>
              <a:t> </a:t>
            </a:r>
            <a:r>
              <a:rPr lang="en-US" dirty="0" err="1" smtClean="0"/>
              <a:t>menyebabkan</a:t>
            </a:r>
            <a:r>
              <a:rPr lang="en-US" dirty="0" smtClean="0"/>
              <a:t> </a:t>
            </a:r>
            <a:r>
              <a:rPr lang="en-US" dirty="0" err="1" smtClean="0"/>
              <a:t>terjadinya</a:t>
            </a:r>
            <a:r>
              <a:rPr lang="en-US" dirty="0" smtClean="0"/>
              <a:t> </a:t>
            </a:r>
            <a:r>
              <a:rPr lang="en-US" dirty="0" err="1" smtClean="0"/>
              <a:t>percepatan</a:t>
            </a:r>
            <a:r>
              <a:rPr lang="en-US" dirty="0" smtClean="0"/>
              <a:t> </a:t>
            </a:r>
            <a:r>
              <a:rPr lang="en-US" dirty="0" err="1" smtClean="0"/>
              <a:t>globalisasi</a:t>
            </a:r>
            <a:r>
              <a:rPr lang="en-US" dirty="0" smtClean="0"/>
              <a:t> </a:t>
            </a:r>
            <a:r>
              <a:rPr lang="en-US" dirty="0" err="1" smtClean="0"/>
              <a:t>dan</a:t>
            </a:r>
            <a:r>
              <a:rPr lang="en-US" dirty="0" smtClean="0"/>
              <a:t> </a:t>
            </a:r>
            <a:r>
              <a:rPr lang="en-US" dirty="0" err="1" smtClean="0"/>
              <a:t>lompatan</a:t>
            </a:r>
            <a:r>
              <a:rPr lang="en-US" dirty="0" smtClean="0"/>
              <a:t> </a:t>
            </a:r>
            <a:r>
              <a:rPr lang="en-US" dirty="0" err="1" smtClean="0"/>
              <a:t>besar</a:t>
            </a:r>
            <a:r>
              <a:rPr lang="en-US" dirty="0" smtClean="0"/>
              <a:t> </a:t>
            </a:r>
            <a:r>
              <a:rPr lang="en-US" dirty="0" err="1" smtClean="0"/>
              <a:t>bagi</a:t>
            </a:r>
            <a:r>
              <a:rPr lang="en-US" dirty="0" smtClean="0"/>
              <a:t> </a:t>
            </a:r>
            <a:r>
              <a:rPr lang="en-US" dirty="0" err="1" smtClean="0"/>
              <a:t>penyebaran</a:t>
            </a:r>
            <a:r>
              <a:rPr lang="en-US" dirty="0" smtClean="0"/>
              <a:t> </a:t>
            </a:r>
            <a:r>
              <a:rPr lang="en-US" dirty="0" err="1" smtClean="0"/>
              <a:t>informasi</a:t>
            </a:r>
            <a:r>
              <a:rPr lang="en-US" dirty="0" smtClean="0"/>
              <a:t> </a:t>
            </a:r>
            <a:r>
              <a:rPr lang="en-US" dirty="0" err="1" smtClean="0"/>
              <a:t>dan</a:t>
            </a:r>
            <a:r>
              <a:rPr lang="en-US" dirty="0" smtClean="0"/>
              <a:t> </a:t>
            </a:r>
            <a:r>
              <a:rPr lang="en-US" dirty="0" err="1" smtClean="0"/>
              <a:t>komunikasi</a:t>
            </a:r>
            <a:r>
              <a:rPr lang="en-US" dirty="0" smtClean="0"/>
              <a:t> </a:t>
            </a:r>
            <a:r>
              <a:rPr lang="en-US" dirty="0" err="1" smtClean="0"/>
              <a:t>di</a:t>
            </a:r>
            <a:r>
              <a:rPr lang="en-US" dirty="0" smtClean="0"/>
              <a:t> </a:t>
            </a:r>
            <a:r>
              <a:rPr lang="en-US" dirty="0" err="1" smtClean="0"/>
              <a:t>seluruh</a:t>
            </a:r>
            <a:r>
              <a:rPr lang="en-US" dirty="0" smtClean="0"/>
              <a:t> </a:t>
            </a:r>
            <a:r>
              <a:rPr lang="en-US" dirty="0" err="1" smtClean="0"/>
              <a:t>dunia</a:t>
            </a:r>
            <a:r>
              <a:rPr lang="en-US" dirty="0" smtClean="0"/>
              <a:t>.</a:t>
            </a:r>
          </a:p>
          <a:p>
            <a:pPr marL="365760" indent="-283464" fontAlgn="auto">
              <a:spcAft>
                <a:spcPts val="0"/>
              </a:spcAft>
              <a:buFont typeface="Wingdings 2"/>
              <a:buChar char=""/>
              <a:defRPr/>
            </a:pPr>
            <a:r>
              <a:rPr lang="en-US" dirty="0" err="1" smtClean="0"/>
              <a:t>Penggunaan</a:t>
            </a:r>
            <a:r>
              <a:rPr lang="en-US" dirty="0" smtClean="0"/>
              <a:t> Internet </a:t>
            </a:r>
            <a:r>
              <a:rPr lang="en-US" dirty="0" err="1" smtClean="0"/>
              <a:t>sebagai</a:t>
            </a:r>
            <a:r>
              <a:rPr lang="en-US" dirty="0" smtClean="0"/>
              <a:t> media </a:t>
            </a:r>
            <a:r>
              <a:rPr lang="en-US" dirty="0" err="1" smtClean="0"/>
              <a:t>informasi</a:t>
            </a:r>
            <a:r>
              <a:rPr lang="en-US" dirty="0" smtClean="0"/>
              <a:t> multimedia </a:t>
            </a:r>
            <a:r>
              <a:rPr lang="en-US" dirty="0" err="1" smtClean="0"/>
              <a:t>membuat</a:t>
            </a:r>
            <a:r>
              <a:rPr lang="en-US" dirty="0" smtClean="0"/>
              <a:t> </a:t>
            </a:r>
            <a:r>
              <a:rPr lang="en-US" dirty="0" err="1" smtClean="0"/>
              <a:t>beragam</a:t>
            </a:r>
            <a:r>
              <a:rPr lang="en-US" dirty="0" smtClean="0"/>
              <a:t> </a:t>
            </a:r>
            <a:r>
              <a:rPr lang="en-US" dirty="0" err="1" smtClean="0"/>
              <a:t>karya</a:t>
            </a:r>
            <a:r>
              <a:rPr lang="en-US" dirty="0" smtClean="0"/>
              <a:t> digital yang </a:t>
            </a:r>
            <a:r>
              <a:rPr lang="en-US" dirty="0" err="1" smtClean="0"/>
              <a:t>disebarluaskan</a:t>
            </a:r>
            <a:r>
              <a:rPr lang="en-US" dirty="0" smtClean="0"/>
              <a:t> </a:t>
            </a:r>
            <a:r>
              <a:rPr lang="en-US" dirty="0" err="1" smtClean="0"/>
              <a:t>dan</a:t>
            </a:r>
            <a:r>
              <a:rPr lang="en-US" dirty="0" smtClean="0"/>
              <a:t> </a:t>
            </a:r>
            <a:r>
              <a:rPr lang="en-US" dirty="0" err="1" smtClean="0"/>
              <a:t>digandakan</a:t>
            </a:r>
            <a:r>
              <a:rPr lang="en-US" dirty="0" smtClean="0"/>
              <a:t> </a:t>
            </a:r>
            <a:r>
              <a:rPr lang="en-US" dirty="0" err="1" smtClean="0"/>
              <a:t>ke</a:t>
            </a:r>
            <a:r>
              <a:rPr lang="en-US" dirty="0" smtClean="0"/>
              <a:t> </a:t>
            </a:r>
            <a:r>
              <a:rPr lang="en-US" dirty="0" err="1" smtClean="0"/>
              <a:t>seluruh</a:t>
            </a:r>
            <a:r>
              <a:rPr lang="en-US" dirty="0" smtClean="0"/>
              <a:t> </a:t>
            </a:r>
            <a:r>
              <a:rPr lang="en-US" dirty="0" err="1" smtClean="0"/>
              <a:t>dunia</a:t>
            </a:r>
            <a:r>
              <a:rPr lang="en-US" dirty="0" smtClean="0"/>
              <a:t>.</a:t>
            </a:r>
          </a:p>
          <a:p>
            <a:pPr marL="365760" indent="-283464" fontAlgn="auto">
              <a:spcAft>
                <a:spcPts val="0"/>
              </a:spcAft>
              <a:buFont typeface="Wingdings 2"/>
              <a:buChar char=""/>
              <a:defRPr/>
            </a:pPr>
            <a:r>
              <a:rPr lang="en-US" dirty="0" err="1" smtClean="0"/>
              <a:t>Dalam</a:t>
            </a:r>
            <a:r>
              <a:rPr lang="en-US" dirty="0" smtClean="0"/>
              <a:t> </a:t>
            </a:r>
            <a:r>
              <a:rPr lang="en-US" dirty="0" err="1" smtClean="0"/>
              <a:t>karya</a:t>
            </a:r>
            <a:r>
              <a:rPr lang="en-US" dirty="0" smtClean="0"/>
              <a:t> digital </a:t>
            </a:r>
            <a:r>
              <a:rPr lang="en-US" dirty="0" err="1" smtClean="0"/>
              <a:t>tersebut</a:t>
            </a:r>
            <a:r>
              <a:rPr lang="en-US" dirty="0" smtClean="0"/>
              <a:t> </a:t>
            </a:r>
            <a:r>
              <a:rPr lang="en-US" dirty="0" err="1" smtClean="0"/>
              <a:t>banyak</a:t>
            </a:r>
            <a:r>
              <a:rPr lang="en-US" dirty="0" smtClean="0"/>
              <a:t> </a:t>
            </a:r>
            <a:r>
              <a:rPr lang="en-US" dirty="0" err="1" smtClean="0"/>
              <a:t>muatan</a:t>
            </a:r>
            <a:r>
              <a:rPr lang="en-US" dirty="0" smtClean="0"/>
              <a:t> </a:t>
            </a:r>
            <a:r>
              <a:rPr lang="en-US" dirty="0" err="1" smtClean="0"/>
              <a:t>Hak</a:t>
            </a:r>
            <a:r>
              <a:rPr lang="en-US" dirty="0" smtClean="0"/>
              <a:t> </a:t>
            </a:r>
            <a:r>
              <a:rPr lang="en-US" dirty="0" err="1" smtClean="0"/>
              <a:t>Kekayaan</a:t>
            </a:r>
            <a:r>
              <a:rPr lang="en-US" dirty="0" smtClean="0"/>
              <a:t> </a:t>
            </a:r>
            <a:r>
              <a:rPr lang="en-US" dirty="0" err="1" smtClean="0"/>
              <a:t>intelektual</a:t>
            </a:r>
            <a:r>
              <a:rPr lang="en-US" dirty="0" smtClean="0"/>
              <a:t> </a:t>
            </a:r>
            <a:r>
              <a:rPr lang="en-US" dirty="0" err="1" smtClean="0"/>
              <a:t>terkadung</a:t>
            </a:r>
            <a:r>
              <a:rPr lang="en-US" dirty="0" smtClean="0"/>
              <a:t> </a:t>
            </a:r>
            <a:r>
              <a:rPr lang="en-US" dirty="0" err="1" smtClean="0"/>
              <a:t>didalamnya</a:t>
            </a:r>
            <a:r>
              <a:rPr lang="en-US" dirty="0" smtClean="0"/>
              <a:t> </a:t>
            </a:r>
            <a:r>
              <a:rPr lang="en-US" dirty="0" err="1" smtClean="0"/>
              <a:t>antara</a:t>
            </a:r>
            <a:r>
              <a:rPr lang="en-US" dirty="0" smtClean="0"/>
              <a:t> lain </a:t>
            </a:r>
            <a:r>
              <a:rPr lang="en-US" dirty="0" err="1" smtClean="0"/>
              <a:t>Hak</a:t>
            </a:r>
            <a:r>
              <a:rPr lang="en-US" dirty="0" smtClean="0"/>
              <a:t> </a:t>
            </a:r>
            <a:r>
              <a:rPr lang="en-US" dirty="0" err="1" smtClean="0"/>
              <a:t>Cipta</a:t>
            </a:r>
            <a:r>
              <a:rPr lang="en-US" dirty="0" smtClean="0"/>
              <a:t>. </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b="1" dirty="0" smtClean="0"/>
              <a:t>Computer programs</a:t>
            </a:r>
            <a:endParaRPr lang="en-US" dirty="0"/>
          </a:p>
        </p:txBody>
      </p:sp>
      <p:sp>
        <p:nvSpPr>
          <p:cNvPr id="60419" name="Content Placeholder 4"/>
          <p:cNvSpPr>
            <a:spLocks noGrp="1"/>
          </p:cNvSpPr>
          <p:nvPr>
            <p:ph idx="1"/>
          </p:nvPr>
        </p:nvSpPr>
        <p:spPr/>
        <p:txBody>
          <a:bodyPr/>
          <a:lstStyle/>
          <a:p>
            <a:r>
              <a:rPr lang="en-US" sz="2400" b="1" smtClean="0"/>
              <a:t>Computer programs</a:t>
            </a:r>
            <a:r>
              <a:rPr lang="en-US" sz="2400" smtClean="0"/>
              <a:t> (also </a:t>
            </a:r>
            <a:r>
              <a:rPr lang="en-US" sz="2400" b="1" smtClean="0">
                <a:hlinkClick r:id="rId2" tooltip="Computer software"/>
              </a:rPr>
              <a:t>software</a:t>
            </a:r>
            <a:r>
              <a:rPr lang="en-US" sz="2400" b="1" smtClean="0"/>
              <a:t> programs</a:t>
            </a:r>
            <a:r>
              <a:rPr lang="en-US" sz="2400" smtClean="0"/>
              <a:t>, or just </a:t>
            </a:r>
            <a:r>
              <a:rPr lang="en-US" sz="2400" b="1" smtClean="0"/>
              <a:t>programs</a:t>
            </a:r>
            <a:r>
              <a:rPr lang="en-US" sz="2400" smtClean="0"/>
              <a:t>) are </a:t>
            </a:r>
            <a:r>
              <a:rPr lang="en-US" sz="2400" smtClean="0">
                <a:hlinkClick r:id="rId3" tooltip="Instruction (computer science)"/>
              </a:rPr>
              <a:t>instructions</a:t>
            </a:r>
            <a:r>
              <a:rPr lang="en-US" sz="2400" smtClean="0"/>
              <a:t> for a </a:t>
            </a:r>
            <a:r>
              <a:rPr lang="en-US" sz="2400" smtClean="0">
                <a:hlinkClick r:id="rId4" tooltip="Computer"/>
              </a:rPr>
              <a:t>computer</a:t>
            </a:r>
            <a:r>
              <a:rPr lang="en-US" sz="2400" smtClean="0"/>
              <a:t>.</a:t>
            </a:r>
            <a:r>
              <a:rPr lang="en-US" sz="2400" baseline="30000" smtClean="0">
                <a:hlinkClick r:id="rId5"/>
              </a:rPr>
              <a:t>[1]</a:t>
            </a:r>
            <a:r>
              <a:rPr lang="en-US" sz="2400" smtClean="0"/>
              <a:t> A computer requires programs to function, typically </a:t>
            </a:r>
            <a:r>
              <a:rPr lang="en-US" sz="2400" smtClean="0">
                <a:hlinkClick r:id="rId6" tooltip="Execution (computing)"/>
              </a:rPr>
              <a:t>executing</a:t>
            </a:r>
            <a:r>
              <a:rPr lang="en-US" sz="2400" smtClean="0"/>
              <a:t> the program's instructions in a </a:t>
            </a:r>
            <a:r>
              <a:rPr lang="en-US" sz="2400" smtClean="0">
                <a:hlinkClick r:id="rId7" tooltip="Central processing unit"/>
              </a:rPr>
              <a:t>central processor</a:t>
            </a:r>
            <a:r>
              <a:rPr lang="en-US" sz="2400" smtClean="0"/>
              <a:t>.</a:t>
            </a:r>
            <a:r>
              <a:rPr lang="en-US" sz="2400" baseline="30000" smtClean="0">
                <a:hlinkClick r:id="rId5"/>
              </a:rPr>
              <a:t>[2]</a:t>
            </a:r>
            <a:r>
              <a:rPr lang="en-US" sz="2400" smtClean="0"/>
              <a:t> The program has an </a:t>
            </a:r>
            <a:r>
              <a:rPr lang="en-US" sz="2400" smtClean="0">
                <a:hlinkClick r:id="rId6" tooltip="Execution (computing)"/>
              </a:rPr>
              <a:t>executable</a:t>
            </a:r>
            <a:r>
              <a:rPr lang="en-US" sz="2400" smtClean="0"/>
              <a:t> form that the computer can use directly to execute the instructions. The same program in its human-readable </a:t>
            </a:r>
            <a:r>
              <a:rPr lang="en-US" sz="2400" smtClean="0">
                <a:hlinkClick r:id="rId8" tooltip="Source code"/>
              </a:rPr>
              <a:t>source code</a:t>
            </a:r>
            <a:r>
              <a:rPr lang="en-US" sz="2400" smtClean="0"/>
              <a:t> form, from which </a:t>
            </a:r>
            <a:r>
              <a:rPr lang="en-US" sz="2400" smtClean="0">
                <a:hlinkClick r:id="rId9" tooltip="Executable"/>
              </a:rPr>
              <a:t>executable</a:t>
            </a:r>
            <a:r>
              <a:rPr lang="en-US" sz="2400" smtClean="0"/>
              <a:t> programs are derived (e.g., </a:t>
            </a:r>
            <a:r>
              <a:rPr lang="en-US" sz="2400" smtClean="0">
                <a:hlinkClick r:id="rId10" tooltip="Compiler"/>
              </a:rPr>
              <a:t>compiled</a:t>
            </a:r>
            <a:r>
              <a:rPr lang="en-US" sz="2400" smtClean="0"/>
              <a:t>), enables a </a:t>
            </a:r>
            <a:r>
              <a:rPr lang="en-US" sz="2400" smtClean="0">
                <a:hlinkClick r:id="rId11" tooltip="Programmer"/>
              </a:rPr>
              <a:t>programmer</a:t>
            </a:r>
            <a:r>
              <a:rPr lang="en-US" sz="2400" smtClean="0"/>
              <a:t> to study and develop its </a:t>
            </a:r>
            <a:r>
              <a:rPr lang="en-US" sz="2400" smtClean="0">
                <a:hlinkClick r:id="rId12" tooltip="Algorithm"/>
              </a:rPr>
              <a:t>algorithms</a:t>
            </a:r>
            <a:r>
              <a:rPr lang="en-US" sz="2400" smtClean="0"/>
              <a:t>.</a:t>
            </a:r>
          </a:p>
          <a:p>
            <a:pPr>
              <a:buFont typeface="Wingdings 2" pitchFamily="18" charset="2"/>
              <a:buNone/>
            </a:pPr>
            <a:r>
              <a:rPr lang="en-US" sz="2400" smtClean="0"/>
              <a:t>	(source: Wikipedia)</a:t>
            </a:r>
          </a:p>
          <a:p>
            <a:pPr>
              <a:buFont typeface="Wingdings 2" pitchFamily="18" charset="2"/>
              <a:buNone/>
            </a:pP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Program </a:t>
            </a:r>
            <a:r>
              <a:rPr lang="en-US" dirty="0" err="1" smtClean="0"/>
              <a:t>Komputer</a:t>
            </a:r>
            <a:r>
              <a:rPr lang="en-US" dirty="0" smtClean="0"/>
              <a:t/>
            </a:r>
            <a:br>
              <a:rPr lang="en-US" dirty="0" smtClean="0"/>
            </a:br>
            <a:r>
              <a:rPr lang="en-US" dirty="0" smtClean="0"/>
              <a:t>(</a:t>
            </a:r>
            <a:r>
              <a:rPr lang="en-US" dirty="0" err="1" smtClean="0"/>
              <a:t>Pasal</a:t>
            </a:r>
            <a:r>
              <a:rPr lang="en-US" dirty="0" smtClean="0"/>
              <a:t> 1 </a:t>
            </a:r>
            <a:r>
              <a:rPr lang="en-US" dirty="0" err="1" smtClean="0"/>
              <a:t>ayat</a:t>
            </a:r>
            <a:r>
              <a:rPr lang="en-US" dirty="0" smtClean="0"/>
              <a:t> 8 UU No.19/2002)</a:t>
            </a:r>
            <a:endParaRPr lang="en-US" dirty="0"/>
          </a:p>
        </p:txBody>
      </p:sp>
      <p:sp>
        <p:nvSpPr>
          <p:cNvPr id="61443" name="Content Placeholder 2"/>
          <p:cNvSpPr>
            <a:spLocks noGrp="1"/>
          </p:cNvSpPr>
          <p:nvPr>
            <p:ph idx="1"/>
          </p:nvPr>
        </p:nvSpPr>
        <p:spPr/>
        <p:txBody>
          <a:bodyPr/>
          <a:lstStyle/>
          <a:p>
            <a:r>
              <a:rPr lang="id-ID" smtClean="0"/>
              <a:t>Program Komputer adalah sekumpulan instruksi yang diwujudkan dalam bentuk bahasa, kode, skema, ataupun bentuk lain, yang apabila digabungkan dengan media yang dapat dibaca dengan komputer akan mampu membuat komputer bekerja untuk melakukan fungsi-fungsi khusus atau untuk mencapai hasil yang khusus, termasuk persiapan dalam merancang instruksi-instruksi tersebut</a:t>
            </a:r>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2"/>
          <p:cNvSpPr>
            <a:spLocks noGrp="1"/>
          </p:cNvSpPr>
          <p:nvPr>
            <p:ph idx="1"/>
          </p:nvPr>
        </p:nvSpPr>
        <p:spPr/>
        <p:txBody>
          <a:bodyPr/>
          <a:lstStyle/>
          <a:p>
            <a:pPr algn="ctr">
              <a:buFont typeface="Wingdings 2" pitchFamily="18" charset="2"/>
              <a:buNone/>
            </a:pPr>
            <a:r>
              <a:rPr lang="en-US" smtClean="0"/>
              <a:t>	</a:t>
            </a:r>
            <a:r>
              <a:rPr lang="en-US" sz="4400" smtClean="0"/>
              <a:t>WIPO Copyright Treaty (WCT)</a:t>
            </a:r>
          </a:p>
          <a:p>
            <a:pPr algn="ctr">
              <a:buFont typeface="Wingdings 2" pitchFamily="18" charset="2"/>
              <a:buNone/>
            </a:pPr>
            <a:r>
              <a:rPr lang="en-US" sz="4400" smtClean="0"/>
              <a:t>	WIPO Perfomances and Phonograms Treaty (WPPT)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2">
                    <a:satMod val="130000"/>
                  </a:schemeClr>
                </a:solidFill>
              </a:rPr>
              <a:t>WIPO Copyright Treaty</a:t>
            </a:r>
            <a:br>
              <a:rPr lang="en-US" dirty="0" smtClean="0">
                <a:solidFill>
                  <a:schemeClr val="tx2">
                    <a:satMod val="130000"/>
                  </a:schemeClr>
                </a:solidFill>
              </a:rPr>
            </a:br>
            <a:r>
              <a:rPr lang="en-US" dirty="0" smtClean="0">
                <a:solidFill>
                  <a:schemeClr val="tx2">
                    <a:satMod val="130000"/>
                  </a:schemeClr>
                </a:solidFill>
              </a:rPr>
              <a:t>(</a:t>
            </a:r>
            <a:r>
              <a:rPr lang="en-US" dirty="0" err="1" smtClean="0">
                <a:solidFill>
                  <a:schemeClr val="tx2">
                    <a:satMod val="130000"/>
                  </a:schemeClr>
                </a:solidFill>
              </a:rPr>
              <a:t>Traktat</a:t>
            </a:r>
            <a:r>
              <a:rPr lang="en-US" dirty="0" smtClean="0">
                <a:solidFill>
                  <a:schemeClr val="tx2">
                    <a:satMod val="130000"/>
                  </a:schemeClr>
                </a:solidFill>
              </a:rPr>
              <a:t> </a:t>
            </a:r>
            <a:r>
              <a:rPr lang="en-US" dirty="0" err="1" smtClean="0">
                <a:solidFill>
                  <a:schemeClr val="tx2">
                    <a:satMod val="130000"/>
                  </a:schemeClr>
                </a:solidFill>
              </a:rPr>
              <a:t>Hak</a:t>
            </a:r>
            <a:r>
              <a:rPr lang="en-US" dirty="0" smtClean="0">
                <a:solidFill>
                  <a:schemeClr val="tx2">
                    <a:satMod val="130000"/>
                  </a:schemeClr>
                </a:solidFill>
              </a:rPr>
              <a:t> </a:t>
            </a:r>
            <a:r>
              <a:rPr lang="en-US" dirty="0" err="1" smtClean="0">
                <a:solidFill>
                  <a:schemeClr val="tx2">
                    <a:satMod val="130000"/>
                  </a:schemeClr>
                </a:solidFill>
              </a:rPr>
              <a:t>Cipta</a:t>
            </a:r>
            <a:r>
              <a:rPr lang="en-US" dirty="0" smtClean="0">
                <a:solidFill>
                  <a:schemeClr val="tx2">
                    <a:satMod val="130000"/>
                  </a:schemeClr>
                </a:solidFill>
              </a:rPr>
              <a:t> WIPO (WCT))</a:t>
            </a:r>
            <a:endParaRPr lang="en-US" dirty="0">
              <a:solidFill>
                <a:schemeClr val="tx2">
                  <a:satMod val="130000"/>
                </a:schemeClr>
              </a:solidFill>
            </a:endParaRPr>
          </a:p>
        </p:txBody>
      </p:sp>
      <p:sp>
        <p:nvSpPr>
          <p:cNvPr id="3" name="Content Placeholder 2"/>
          <p:cNvSpPr>
            <a:spLocks noGrp="1"/>
          </p:cNvSpPr>
          <p:nvPr>
            <p:ph idx="1"/>
          </p:nvPr>
        </p:nvSpPr>
        <p:spPr/>
        <p:txBody>
          <a:bodyPr rtlCol="0">
            <a:normAutofit fontScale="92500"/>
          </a:bodyPr>
          <a:lstStyle/>
          <a:p>
            <a:pPr marL="365760" indent="-283464" fontAlgn="auto">
              <a:spcAft>
                <a:spcPts val="0"/>
              </a:spcAft>
              <a:buFont typeface="Arial" pitchFamily="34" charset="0"/>
              <a:buChar char="•"/>
              <a:defRPr/>
            </a:pPr>
            <a:r>
              <a:rPr lang="en-US" dirty="0" smtClean="0"/>
              <a:t>WCT </a:t>
            </a:r>
            <a:r>
              <a:rPr lang="en-US" dirty="0" err="1" smtClean="0"/>
              <a:t>merupakan</a:t>
            </a:r>
            <a:r>
              <a:rPr lang="en-US" dirty="0" smtClean="0"/>
              <a:t> </a:t>
            </a:r>
            <a:r>
              <a:rPr lang="en-US" dirty="0" err="1" smtClean="0"/>
              <a:t>perjanjian</a:t>
            </a:r>
            <a:r>
              <a:rPr lang="en-US" dirty="0" smtClean="0"/>
              <a:t> </a:t>
            </a:r>
            <a:r>
              <a:rPr lang="en-US" dirty="0" err="1" smtClean="0"/>
              <a:t>khusus</a:t>
            </a:r>
            <a:r>
              <a:rPr lang="en-US" dirty="0" smtClean="0"/>
              <a:t> yang </a:t>
            </a:r>
            <a:r>
              <a:rPr lang="en-US" dirty="0" err="1" smtClean="0"/>
              <a:t>dimaksud</a:t>
            </a:r>
            <a:r>
              <a:rPr lang="en-US" dirty="0" smtClean="0"/>
              <a:t> </a:t>
            </a:r>
            <a:r>
              <a:rPr lang="en-US" dirty="0" err="1" smtClean="0"/>
              <a:t>dalam</a:t>
            </a:r>
            <a:r>
              <a:rPr lang="en-US" dirty="0" smtClean="0"/>
              <a:t> </a:t>
            </a:r>
            <a:r>
              <a:rPr lang="en-US" dirty="0" err="1" smtClean="0"/>
              <a:t>pasal</a:t>
            </a:r>
            <a:r>
              <a:rPr lang="en-US" dirty="0" smtClean="0"/>
              <a:t> 20 Berne Convention</a:t>
            </a:r>
          </a:p>
          <a:p>
            <a:pPr marL="365760" indent="-283464" fontAlgn="auto">
              <a:spcAft>
                <a:spcPts val="0"/>
              </a:spcAft>
              <a:buFont typeface="Arial" pitchFamily="34" charset="0"/>
              <a:buChar char="•"/>
              <a:defRPr/>
            </a:pPr>
            <a:r>
              <a:rPr lang="en-US" dirty="0" err="1" smtClean="0"/>
              <a:t>Latar</a:t>
            </a:r>
            <a:r>
              <a:rPr lang="en-US" dirty="0" smtClean="0"/>
              <a:t> </a:t>
            </a:r>
            <a:r>
              <a:rPr lang="en-US" dirty="0" err="1" smtClean="0"/>
              <a:t>belakang</a:t>
            </a:r>
            <a:r>
              <a:rPr lang="en-US" dirty="0" smtClean="0"/>
              <a:t> WCT </a:t>
            </a:r>
            <a:r>
              <a:rPr lang="en-US" dirty="0" err="1" smtClean="0"/>
              <a:t>yaitu</a:t>
            </a:r>
            <a:r>
              <a:rPr lang="en-US" dirty="0" smtClean="0"/>
              <a:t> </a:t>
            </a:r>
            <a:r>
              <a:rPr lang="en-US" dirty="0" err="1" smtClean="0"/>
              <a:t>untuk</a:t>
            </a:r>
            <a:r>
              <a:rPr lang="en-US" dirty="0" smtClean="0"/>
              <a:t> </a:t>
            </a:r>
            <a:r>
              <a:rPr lang="en-US" dirty="0" err="1" smtClean="0"/>
              <a:t>mengembangkan</a:t>
            </a:r>
            <a:r>
              <a:rPr lang="en-US" dirty="0" smtClean="0"/>
              <a:t> </a:t>
            </a:r>
            <a:r>
              <a:rPr lang="en-US" dirty="0" err="1" smtClean="0"/>
              <a:t>dan</a:t>
            </a:r>
            <a:r>
              <a:rPr lang="en-US" dirty="0" smtClean="0"/>
              <a:t> </a:t>
            </a:r>
            <a:r>
              <a:rPr lang="en-US" dirty="0" err="1" smtClean="0"/>
              <a:t>memelihara</a:t>
            </a:r>
            <a:r>
              <a:rPr lang="en-US" dirty="0" smtClean="0"/>
              <a:t> </a:t>
            </a:r>
            <a:r>
              <a:rPr lang="en-US" dirty="0" err="1" smtClean="0"/>
              <a:t>perlindungan</a:t>
            </a:r>
            <a:r>
              <a:rPr lang="en-US" dirty="0" smtClean="0"/>
              <a:t> </a:t>
            </a:r>
            <a:r>
              <a:rPr lang="en-US" dirty="0" err="1" smtClean="0"/>
              <a:t>hak-hak</a:t>
            </a:r>
            <a:r>
              <a:rPr lang="en-US" dirty="0" smtClean="0"/>
              <a:t> </a:t>
            </a:r>
            <a:r>
              <a:rPr lang="en-US" dirty="0" err="1" smtClean="0"/>
              <a:t>pencipta</a:t>
            </a:r>
            <a:r>
              <a:rPr lang="en-US" dirty="0" smtClean="0"/>
              <a:t> </a:t>
            </a:r>
            <a:r>
              <a:rPr lang="en-US" dirty="0" err="1" smtClean="0"/>
              <a:t>atas</a:t>
            </a:r>
            <a:r>
              <a:rPr lang="en-US" dirty="0" smtClean="0"/>
              <a:t> </a:t>
            </a:r>
            <a:r>
              <a:rPr lang="en-US" dirty="0" err="1" smtClean="0"/>
              <a:t>karya-karya</a:t>
            </a:r>
            <a:r>
              <a:rPr lang="en-US" dirty="0" smtClean="0"/>
              <a:t> </a:t>
            </a:r>
            <a:r>
              <a:rPr lang="en-US" dirty="0" err="1" smtClean="0"/>
              <a:t>sastra</a:t>
            </a:r>
            <a:r>
              <a:rPr lang="en-US" dirty="0" smtClean="0"/>
              <a:t> </a:t>
            </a:r>
            <a:r>
              <a:rPr lang="en-US" dirty="0" err="1" smtClean="0"/>
              <a:t>dan</a:t>
            </a:r>
            <a:r>
              <a:rPr lang="en-US" dirty="0" smtClean="0"/>
              <a:t> </a:t>
            </a:r>
            <a:r>
              <a:rPr lang="en-US" dirty="0" err="1" smtClean="0"/>
              <a:t>karya</a:t>
            </a:r>
            <a:r>
              <a:rPr lang="en-US" dirty="0" smtClean="0"/>
              <a:t> </a:t>
            </a:r>
            <a:r>
              <a:rPr lang="en-US" dirty="0" err="1" smtClean="0"/>
              <a:t>seni</a:t>
            </a:r>
            <a:r>
              <a:rPr lang="en-US" dirty="0" smtClean="0"/>
              <a:t>, </a:t>
            </a:r>
            <a:r>
              <a:rPr lang="en-US" dirty="0" err="1" smtClean="0"/>
              <a:t>serta</a:t>
            </a:r>
            <a:r>
              <a:rPr lang="en-US" dirty="0" smtClean="0"/>
              <a:t> </a:t>
            </a:r>
            <a:r>
              <a:rPr lang="en-US" dirty="0" err="1" smtClean="0"/>
              <a:t>memelihara</a:t>
            </a:r>
            <a:r>
              <a:rPr lang="en-US" dirty="0" smtClean="0"/>
              <a:t> </a:t>
            </a:r>
            <a:r>
              <a:rPr lang="en-US" dirty="0" err="1" smtClean="0"/>
              <a:t>keseimbangan</a:t>
            </a:r>
            <a:r>
              <a:rPr lang="en-US" dirty="0" smtClean="0"/>
              <a:t> </a:t>
            </a:r>
            <a:r>
              <a:rPr lang="en-US" dirty="0" err="1" smtClean="0"/>
              <a:t>hak-hak</a:t>
            </a:r>
            <a:r>
              <a:rPr lang="en-US" dirty="0" smtClean="0"/>
              <a:t> </a:t>
            </a:r>
            <a:r>
              <a:rPr lang="en-US" dirty="0" err="1" smtClean="0"/>
              <a:t>pencipta</a:t>
            </a:r>
            <a:r>
              <a:rPr lang="en-US" dirty="0" smtClean="0"/>
              <a:t> </a:t>
            </a:r>
            <a:r>
              <a:rPr lang="en-US" dirty="0" err="1" smtClean="0"/>
              <a:t>dan</a:t>
            </a:r>
            <a:r>
              <a:rPr lang="en-US" dirty="0" smtClean="0"/>
              <a:t> </a:t>
            </a:r>
            <a:r>
              <a:rPr lang="en-US" dirty="0" err="1" smtClean="0"/>
              <a:t>kepentingan</a:t>
            </a:r>
            <a:r>
              <a:rPr lang="en-US" dirty="0" smtClean="0"/>
              <a:t> </a:t>
            </a:r>
            <a:r>
              <a:rPr lang="en-US" dirty="0" err="1" smtClean="0"/>
              <a:t>umum</a:t>
            </a:r>
            <a:r>
              <a:rPr lang="en-US" dirty="0" smtClean="0"/>
              <a:t> yang </a:t>
            </a:r>
            <a:r>
              <a:rPr lang="en-US" dirty="0" err="1" smtClean="0"/>
              <a:t>lebih</a:t>
            </a:r>
            <a:r>
              <a:rPr lang="en-US" dirty="0" smtClean="0"/>
              <a:t> </a:t>
            </a:r>
            <a:r>
              <a:rPr lang="en-US" dirty="0" err="1" smtClean="0"/>
              <a:t>besar</a:t>
            </a:r>
            <a:r>
              <a:rPr lang="en-US" dirty="0" smtClean="0"/>
              <a:t> </a:t>
            </a:r>
            <a:r>
              <a:rPr lang="en-US" dirty="0" err="1" smtClean="0"/>
              <a:t>khususnya</a:t>
            </a:r>
            <a:r>
              <a:rPr lang="en-US" dirty="0" smtClean="0"/>
              <a:t> </a:t>
            </a:r>
            <a:r>
              <a:rPr lang="en-US" dirty="0" err="1" smtClean="0"/>
              <a:t>dalam</a:t>
            </a:r>
            <a:r>
              <a:rPr lang="en-US" dirty="0" smtClean="0"/>
              <a:t> </a:t>
            </a:r>
            <a:r>
              <a:rPr lang="en-US" dirty="0" err="1" smtClean="0"/>
              <a:t>bidang</a:t>
            </a:r>
            <a:r>
              <a:rPr lang="en-US" dirty="0" smtClean="0"/>
              <a:t> </a:t>
            </a:r>
            <a:r>
              <a:rPr lang="en-US" dirty="0" err="1" smtClean="0"/>
              <a:t>pendidikan</a:t>
            </a:r>
            <a:r>
              <a:rPr lang="en-US" dirty="0" smtClean="0"/>
              <a:t>, </a:t>
            </a:r>
            <a:r>
              <a:rPr lang="en-US" dirty="0" err="1" smtClean="0"/>
              <a:t>penelitian</a:t>
            </a:r>
            <a:r>
              <a:rPr lang="en-US" dirty="0" smtClean="0"/>
              <a:t> </a:t>
            </a:r>
            <a:r>
              <a:rPr lang="en-US" dirty="0" err="1" smtClean="0"/>
              <a:t>dan</a:t>
            </a:r>
            <a:r>
              <a:rPr lang="en-US" dirty="0" smtClean="0"/>
              <a:t> </a:t>
            </a:r>
            <a:r>
              <a:rPr lang="en-US" dirty="0" err="1" smtClean="0"/>
              <a:t>akses</a:t>
            </a:r>
            <a:r>
              <a:rPr lang="en-US" dirty="0" smtClean="0"/>
              <a:t> </a:t>
            </a:r>
            <a:r>
              <a:rPr lang="en-US" dirty="0" err="1" smtClean="0"/>
              <a:t>terhadap</a:t>
            </a:r>
            <a:r>
              <a:rPr lang="en-US" dirty="0" smtClean="0"/>
              <a:t> </a:t>
            </a:r>
            <a:r>
              <a:rPr lang="en-US" dirty="0" err="1" smtClean="0"/>
              <a:t>informasi</a:t>
            </a:r>
            <a:r>
              <a:rPr lang="en-US" dirty="0" smtClean="0"/>
              <a:t>.</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fontAlgn="auto">
              <a:spcAft>
                <a:spcPts val="0"/>
              </a:spcAft>
              <a:defRPr/>
            </a:pPr>
            <a:r>
              <a:rPr lang="en-US" smtClean="0">
                <a:solidFill>
                  <a:schemeClr val="tx2">
                    <a:satMod val="130000"/>
                  </a:schemeClr>
                </a:solidFill>
              </a:rPr>
              <a:t>Subjek perlindungan WCT</a:t>
            </a:r>
          </a:p>
        </p:txBody>
      </p:sp>
      <p:sp>
        <p:nvSpPr>
          <p:cNvPr id="3" name="Content Placeholder 2"/>
          <p:cNvSpPr>
            <a:spLocks noGrp="1"/>
          </p:cNvSpPr>
          <p:nvPr>
            <p:ph idx="1"/>
          </p:nvPr>
        </p:nvSpPr>
        <p:spPr/>
        <p:txBody>
          <a:bodyPr rtlCol="0">
            <a:normAutofit fontScale="85000" lnSpcReduction="10000"/>
          </a:bodyPr>
          <a:lstStyle/>
          <a:p>
            <a:pPr marL="365760" indent="-283464" fontAlgn="auto">
              <a:spcAft>
                <a:spcPts val="0"/>
              </a:spcAft>
              <a:buFont typeface="Arial" pitchFamily="34" charset="0"/>
              <a:buChar char="•"/>
              <a:defRPr/>
            </a:pPr>
            <a:r>
              <a:rPr lang="en-US" dirty="0" smtClean="0"/>
              <a:t>Program-program </a:t>
            </a:r>
            <a:r>
              <a:rPr lang="en-US" dirty="0" err="1" smtClean="0"/>
              <a:t>Komputer</a:t>
            </a:r>
            <a:r>
              <a:rPr lang="en-US" dirty="0" smtClean="0"/>
              <a:t>, </a:t>
            </a:r>
            <a:r>
              <a:rPr lang="en-US" dirty="0" err="1" smtClean="0"/>
              <a:t>dilindungi</a:t>
            </a:r>
            <a:r>
              <a:rPr lang="en-US" dirty="0" smtClean="0"/>
              <a:t> </a:t>
            </a:r>
            <a:r>
              <a:rPr lang="en-US" dirty="0" err="1" smtClean="0"/>
              <a:t>sebagai</a:t>
            </a:r>
            <a:r>
              <a:rPr lang="en-US" dirty="0" smtClean="0"/>
              <a:t> </a:t>
            </a:r>
            <a:r>
              <a:rPr lang="en-US" dirty="0" err="1" smtClean="0"/>
              <a:t>karya-karya</a:t>
            </a:r>
            <a:r>
              <a:rPr lang="en-US" dirty="0" smtClean="0"/>
              <a:t> </a:t>
            </a:r>
            <a:r>
              <a:rPr lang="en-US" dirty="0" err="1" smtClean="0"/>
              <a:t>cipta</a:t>
            </a:r>
            <a:r>
              <a:rPr lang="en-US" dirty="0" smtClean="0"/>
              <a:t> </a:t>
            </a:r>
            <a:r>
              <a:rPr lang="en-US" dirty="0" err="1" smtClean="0"/>
              <a:t>sastra</a:t>
            </a:r>
            <a:r>
              <a:rPr lang="en-US" dirty="0" smtClean="0"/>
              <a:t> </a:t>
            </a:r>
            <a:r>
              <a:rPr lang="en-US" dirty="0" err="1" smtClean="0"/>
              <a:t>dalam</a:t>
            </a:r>
            <a:r>
              <a:rPr lang="en-US" dirty="0" smtClean="0"/>
              <a:t> </a:t>
            </a:r>
            <a:r>
              <a:rPr lang="en-US" dirty="0" err="1" smtClean="0"/>
              <a:t>artian</a:t>
            </a:r>
            <a:r>
              <a:rPr lang="en-US" dirty="0" smtClean="0"/>
              <a:t> </a:t>
            </a:r>
            <a:r>
              <a:rPr lang="en-US" dirty="0" err="1" smtClean="0"/>
              <a:t>pasal</a:t>
            </a:r>
            <a:r>
              <a:rPr lang="en-US" dirty="0" smtClean="0"/>
              <a:t> 2 Berne Convention. </a:t>
            </a:r>
            <a:r>
              <a:rPr lang="en-US" dirty="0" err="1" smtClean="0"/>
              <a:t>Perlindungan</a:t>
            </a:r>
            <a:r>
              <a:rPr lang="en-US" dirty="0" smtClean="0"/>
              <a:t> </a:t>
            </a:r>
            <a:r>
              <a:rPr lang="en-US" dirty="0" err="1" smtClean="0"/>
              <a:t>tersebut</a:t>
            </a:r>
            <a:r>
              <a:rPr lang="en-US" dirty="0" smtClean="0"/>
              <a:t> </a:t>
            </a:r>
            <a:r>
              <a:rPr lang="en-US" dirty="0" err="1" smtClean="0"/>
              <a:t>berlaku</a:t>
            </a:r>
            <a:r>
              <a:rPr lang="en-US" dirty="0" smtClean="0"/>
              <a:t> </a:t>
            </a:r>
            <a:r>
              <a:rPr lang="en-US" dirty="0" err="1" smtClean="0"/>
              <a:t>pada</a:t>
            </a:r>
            <a:r>
              <a:rPr lang="en-US" dirty="0" smtClean="0"/>
              <a:t> program-program </a:t>
            </a:r>
            <a:r>
              <a:rPr lang="en-US" dirty="0" err="1" smtClean="0"/>
              <a:t>komputer</a:t>
            </a:r>
            <a:r>
              <a:rPr lang="en-US" dirty="0" smtClean="0"/>
              <a:t>, </a:t>
            </a:r>
            <a:r>
              <a:rPr lang="en-US" dirty="0" err="1" smtClean="0"/>
              <a:t>dapat</a:t>
            </a:r>
            <a:r>
              <a:rPr lang="en-US" dirty="0" smtClean="0"/>
              <a:t> </a:t>
            </a:r>
            <a:r>
              <a:rPr lang="en-US" dirty="0" err="1" smtClean="0"/>
              <a:t>berupa</a:t>
            </a:r>
            <a:r>
              <a:rPr lang="en-US" dirty="0" smtClean="0"/>
              <a:t> model </a:t>
            </a:r>
            <a:r>
              <a:rPr lang="en-US" dirty="0" err="1" smtClean="0"/>
              <a:t>atau</a:t>
            </a:r>
            <a:r>
              <a:rPr lang="en-US" dirty="0" smtClean="0"/>
              <a:t> </a:t>
            </a:r>
            <a:r>
              <a:rPr lang="en-US" dirty="0" err="1" smtClean="0"/>
              <a:t>bentuk</a:t>
            </a:r>
            <a:r>
              <a:rPr lang="en-US" dirty="0" smtClean="0"/>
              <a:t> </a:t>
            </a:r>
            <a:r>
              <a:rPr lang="en-US" dirty="0" err="1" smtClean="0"/>
              <a:t>ekspresinya</a:t>
            </a:r>
            <a:r>
              <a:rPr lang="en-US" dirty="0" smtClean="0"/>
              <a:t>.</a:t>
            </a:r>
          </a:p>
          <a:p>
            <a:pPr marL="365760" indent="-283464" fontAlgn="auto">
              <a:spcAft>
                <a:spcPts val="0"/>
              </a:spcAft>
              <a:buFont typeface="Arial" pitchFamily="34" charset="0"/>
              <a:buChar char="•"/>
              <a:defRPr/>
            </a:pPr>
            <a:r>
              <a:rPr lang="en-US" dirty="0" err="1" smtClean="0"/>
              <a:t>Kompilasi</a:t>
            </a:r>
            <a:r>
              <a:rPr lang="en-US" dirty="0" smtClean="0"/>
              <a:t> Data (database), </a:t>
            </a:r>
            <a:r>
              <a:rPr lang="en-US" dirty="0" err="1" smtClean="0"/>
              <a:t>kompilasi-kompilasi</a:t>
            </a:r>
            <a:r>
              <a:rPr lang="en-US" dirty="0" smtClean="0"/>
              <a:t> data </a:t>
            </a:r>
            <a:r>
              <a:rPr lang="en-US" dirty="0" err="1" smtClean="0"/>
              <a:t>atau</a:t>
            </a:r>
            <a:r>
              <a:rPr lang="en-US" dirty="0" smtClean="0"/>
              <a:t> </a:t>
            </a:r>
            <a:r>
              <a:rPr lang="en-US" dirty="0" err="1" smtClean="0"/>
              <a:t>materi</a:t>
            </a:r>
            <a:r>
              <a:rPr lang="en-US" dirty="0" smtClean="0"/>
              <a:t> yang lain, </a:t>
            </a:r>
            <a:r>
              <a:rPr lang="en-US" dirty="0" err="1" smtClean="0"/>
              <a:t>dalam</a:t>
            </a:r>
            <a:r>
              <a:rPr lang="en-US" dirty="0" smtClean="0"/>
              <a:t> </a:t>
            </a:r>
            <a:r>
              <a:rPr lang="en-US" dirty="0" err="1" smtClean="0"/>
              <a:t>bentuk</a:t>
            </a:r>
            <a:r>
              <a:rPr lang="en-US" dirty="0" smtClean="0"/>
              <a:t> </a:t>
            </a:r>
            <a:r>
              <a:rPr lang="en-US" dirty="0" err="1" smtClean="0"/>
              <a:t>apapun</a:t>
            </a:r>
            <a:r>
              <a:rPr lang="en-US" dirty="0" smtClean="0"/>
              <a:t>, yang </a:t>
            </a:r>
            <a:r>
              <a:rPr lang="en-US" dirty="0" err="1" smtClean="0"/>
              <a:t>dengan</a:t>
            </a:r>
            <a:r>
              <a:rPr lang="en-US" dirty="0" smtClean="0"/>
              <a:t> </a:t>
            </a:r>
            <a:r>
              <a:rPr lang="en-US" dirty="0" err="1" smtClean="0"/>
              <a:t>alasan</a:t>
            </a:r>
            <a:r>
              <a:rPr lang="en-US" dirty="0" smtClean="0"/>
              <a:t> </a:t>
            </a:r>
            <a:r>
              <a:rPr lang="en-US" dirty="0" err="1" smtClean="0"/>
              <a:t>seleksi</a:t>
            </a:r>
            <a:r>
              <a:rPr lang="en-US" dirty="0" smtClean="0"/>
              <a:t> </a:t>
            </a:r>
            <a:r>
              <a:rPr lang="en-US" dirty="0" err="1" smtClean="0"/>
              <a:t>atau</a:t>
            </a:r>
            <a:r>
              <a:rPr lang="en-US" dirty="0" smtClean="0"/>
              <a:t> </a:t>
            </a:r>
            <a:r>
              <a:rPr lang="en-US" dirty="0" err="1" smtClean="0"/>
              <a:t>pengaturan</a:t>
            </a:r>
            <a:r>
              <a:rPr lang="en-US" dirty="0" smtClean="0"/>
              <a:t> </a:t>
            </a:r>
            <a:r>
              <a:rPr lang="en-US" dirty="0" err="1" smtClean="0"/>
              <a:t>isinya</a:t>
            </a:r>
            <a:r>
              <a:rPr lang="en-US" dirty="0" smtClean="0"/>
              <a:t> </a:t>
            </a:r>
            <a:r>
              <a:rPr lang="en-US" dirty="0" err="1" smtClean="0"/>
              <a:t>merupakan</a:t>
            </a:r>
            <a:r>
              <a:rPr lang="en-US" dirty="0" smtClean="0"/>
              <a:t> </a:t>
            </a:r>
            <a:r>
              <a:rPr lang="en-US" dirty="0" err="1" smtClean="0"/>
              <a:t>kreasi-kreasi</a:t>
            </a:r>
            <a:r>
              <a:rPr lang="en-US" dirty="0" smtClean="0"/>
              <a:t> </a:t>
            </a:r>
            <a:r>
              <a:rPr lang="en-US" dirty="0" err="1" smtClean="0"/>
              <a:t>intelektual</a:t>
            </a:r>
            <a:r>
              <a:rPr lang="en-US" dirty="0" smtClean="0"/>
              <a:t>, </a:t>
            </a:r>
            <a:r>
              <a:rPr lang="en-US" dirty="0" err="1" smtClean="0"/>
              <a:t>perlindungan</a:t>
            </a:r>
            <a:r>
              <a:rPr lang="en-US" dirty="0" smtClean="0"/>
              <a:t> </a:t>
            </a:r>
            <a:r>
              <a:rPr lang="en-US" dirty="0" err="1" smtClean="0"/>
              <a:t>ini</a:t>
            </a:r>
            <a:r>
              <a:rPr lang="en-US" dirty="0" smtClean="0"/>
              <a:t> </a:t>
            </a:r>
            <a:r>
              <a:rPr lang="en-US" dirty="0" err="1" smtClean="0"/>
              <a:t>tidak</a:t>
            </a:r>
            <a:r>
              <a:rPr lang="en-US" dirty="0" smtClean="0"/>
              <a:t> </a:t>
            </a:r>
            <a:r>
              <a:rPr lang="en-US" dirty="0" err="1" smtClean="0"/>
              <a:t>mencakup</a:t>
            </a:r>
            <a:r>
              <a:rPr lang="en-US" dirty="0" smtClean="0"/>
              <a:t> data </a:t>
            </a:r>
            <a:r>
              <a:rPr lang="en-US" dirty="0" err="1" smtClean="0"/>
              <a:t>atau</a:t>
            </a:r>
            <a:r>
              <a:rPr lang="en-US" dirty="0" smtClean="0"/>
              <a:t> </a:t>
            </a:r>
            <a:r>
              <a:rPr lang="en-US" dirty="0" err="1" smtClean="0"/>
              <a:t>materi</a:t>
            </a:r>
            <a:r>
              <a:rPr lang="en-US" dirty="0" smtClean="0"/>
              <a:t> </a:t>
            </a:r>
            <a:r>
              <a:rPr lang="en-US" dirty="0" err="1" smtClean="0"/>
              <a:t>itu</a:t>
            </a:r>
            <a:r>
              <a:rPr lang="en-US" dirty="0" smtClean="0"/>
              <a:t> </a:t>
            </a:r>
            <a:r>
              <a:rPr lang="en-US" dirty="0" err="1" smtClean="0"/>
              <a:t>sendiri</a:t>
            </a:r>
            <a:r>
              <a:rPr lang="en-US" dirty="0" smtClean="0"/>
              <a:t> </a:t>
            </a:r>
            <a:r>
              <a:rPr lang="en-US" dirty="0" err="1" smtClean="0"/>
              <a:t>dan</a:t>
            </a:r>
            <a:r>
              <a:rPr lang="en-US" dirty="0" smtClean="0"/>
              <a:t> </a:t>
            </a:r>
            <a:r>
              <a:rPr lang="en-US" dirty="0" err="1" smtClean="0"/>
              <a:t>tidak</a:t>
            </a:r>
            <a:r>
              <a:rPr lang="en-US" dirty="0" smtClean="0"/>
              <a:t> </a:t>
            </a:r>
            <a:r>
              <a:rPr lang="en-US" dirty="0" err="1" smtClean="0"/>
              <a:t>merugikan</a:t>
            </a:r>
            <a:r>
              <a:rPr lang="en-US" dirty="0" smtClean="0"/>
              <a:t> </a:t>
            </a:r>
            <a:r>
              <a:rPr lang="en-US" dirty="0" err="1" smtClean="0"/>
              <a:t>hak</a:t>
            </a:r>
            <a:r>
              <a:rPr lang="en-US" dirty="0" smtClean="0"/>
              <a:t> </a:t>
            </a:r>
            <a:r>
              <a:rPr lang="en-US" dirty="0" err="1" smtClean="0"/>
              <a:t>cipta</a:t>
            </a:r>
            <a:r>
              <a:rPr lang="en-US" dirty="0" smtClean="0"/>
              <a:t> yang </a:t>
            </a:r>
            <a:r>
              <a:rPr lang="en-US" dirty="0" err="1" smtClean="0"/>
              <a:t>ada</a:t>
            </a:r>
            <a:r>
              <a:rPr lang="en-US" dirty="0" smtClean="0"/>
              <a:t> </a:t>
            </a:r>
            <a:r>
              <a:rPr lang="en-US" dirty="0" err="1" smtClean="0"/>
              <a:t>di</a:t>
            </a:r>
            <a:r>
              <a:rPr lang="en-US" dirty="0" smtClean="0"/>
              <a:t> </a:t>
            </a:r>
            <a:r>
              <a:rPr lang="en-US" dirty="0" err="1" smtClean="0"/>
              <a:t>dalamnya</a:t>
            </a:r>
            <a:r>
              <a:rPr lang="en-US" dirty="0" smtClean="0"/>
              <a:t>.</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fontAlgn="auto">
              <a:spcAft>
                <a:spcPts val="0"/>
              </a:spcAft>
              <a:defRPr/>
            </a:pPr>
            <a:r>
              <a:rPr lang="en-US" sz="4800" smtClean="0">
                <a:solidFill>
                  <a:schemeClr val="tx2">
                    <a:satMod val="130000"/>
                  </a:schemeClr>
                </a:solidFill>
              </a:rPr>
              <a:t>Hak-hak Pencipta</a:t>
            </a:r>
          </a:p>
        </p:txBody>
      </p:sp>
      <p:sp>
        <p:nvSpPr>
          <p:cNvPr id="65539" name="Content Placeholder 2"/>
          <p:cNvSpPr>
            <a:spLocks noGrp="1"/>
          </p:cNvSpPr>
          <p:nvPr>
            <p:ph idx="1"/>
          </p:nvPr>
        </p:nvSpPr>
        <p:spPr/>
        <p:txBody>
          <a:bodyPr/>
          <a:lstStyle/>
          <a:p>
            <a:r>
              <a:rPr lang="en-GB" sz="4400" smtClean="0"/>
              <a:t>Hak Distribusi ( the right of distribution, </a:t>
            </a:r>
            <a:endParaRPr lang="en-US" sz="4400" smtClean="0"/>
          </a:p>
          <a:p>
            <a:r>
              <a:rPr lang="en-GB" sz="4400" smtClean="0"/>
              <a:t>Hak Sewa (the right of rental) </a:t>
            </a:r>
            <a:endParaRPr lang="en-US" sz="4400" smtClean="0"/>
          </a:p>
          <a:p>
            <a:r>
              <a:rPr lang="en-GB" sz="4400" smtClean="0"/>
              <a:t>Hak  Mengkomunikasikan kepada Publik (the right of communication to the public)</a:t>
            </a:r>
            <a:endParaRPr lang="en-US" sz="4400" smtClean="0"/>
          </a:p>
          <a:p>
            <a:pPr>
              <a:buFont typeface="Arial" charset="0"/>
              <a:buNone/>
            </a:pPr>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5100" y="381000"/>
            <a:ext cx="7499350" cy="5867400"/>
          </a:xfrm>
        </p:spPr>
        <p:txBody>
          <a:bodyPr>
            <a:normAutofit fontScale="70000" lnSpcReduction="20000"/>
          </a:bodyPr>
          <a:lstStyle/>
          <a:p>
            <a:pPr marL="365760" indent="-283464" fontAlgn="auto">
              <a:spcAft>
                <a:spcPts val="0"/>
              </a:spcAft>
              <a:buFont typeface="Wingdings 2"/>
              <a:buChar char=""/>
              <a:defRPr/>
            </a:pPr>
            <a:r>
              <a:rPr lang="en-GB" sz="3100" dirty="0" err="1" smtClean="0"/>
              <a:t>Hak</a:t>
            </a:r>
            <a:r>
              <a:rPr lang="en-GB" sz="3100" dirty="0" smtClean="0"/>
              <a:t> </a:t>
            </a:r>
            <a:r>
              <a:rPr lang="en-GB" sz="3100" dirty="0" err="1" smtClean="0"/>
              <a:t>Distribusi</a:t>
            </a:r>
            <a:r>
              <a:rPr lang="en-GB" sz="3100" dirty="0" smtClean="0"/>
              <a:t>;</a:t>
            </a:r>
            <a:r>
              <a:rPr lang="en-US" sz="3100" dirty="0" smtClean="0"/>
              <a:t> </a:t>
            </a:r>
            <a:r>
              <a:rPr lang="en-US" sz="3100" dirty="0" err="1" smtClean="0"/>
              <a:t>Pencipta</a:t>
            </a:r>
            <a:r>
              <a:rPr lang="en-US" sz="3100" dirty="0" smtClean="0"/>
              <a:t> </a:t>
            </a:r>
            <a:r>
              <a:rPr lang="en-US" sz="3100" dirty="0" err="1" smtClean="0"/>
              <a:t>karya-karya</a:t>
            </a:r>
            <a:r>
              <a:rPr lang="en-US" sz="3100" dirty="0" smtClean="0"/>
              <a:t> </a:t>
            </a:r>
            <a:r>
              <a:rPr lang="en-US" sz="3100" dirty="0" err="1" smtClean="0"/>
              <a:t>cipta</a:t>
            </a:r>
            <a:r>
              <a:rPr lang="en-US" sz="3100" dirty="0" smtClean="0"/>
              <a:t> </a:t>
            </a:r>
            <a:r>
              <a:rPr lang="en-US" sz="3100" dirty="0" err="1" smtClean="0"/>
              <a:t>seni</a:t>
            </a:r>
            <a:r>
              <a:rPr lang="en-US" sz="3100" dirty="0" smtClean="0"/>
              <a:t> </a:t>
            </a:r>
            <a:r>
              <a:rPr lang="en-US" sz="3100" dirty="0" err="1" smtClean="0"/>
              <a:t>dan</a:t>
            </a:r>
            <a:r>
              <a:rPr lang="en-US" sz="3100" dirty="0" smtClean="0"/>
              <a:t> </a:t>
            </a:r>
            <a:r>
              <a:rPr lang="en-US" sz="3100" dirty="0" err="1" smtClean="0"/>
              <a:t>sastra</a:t>
            </a:r>
            <a:r>
              <a:rPr lang="en-US" sz="3100" dirty="0" smtClean="0"/>
              <a:t> </a:t>
            </a:r>
            <a:r>
              <a:rPr lang="en-US" sz="3100" dirty="0" err="1" smtClean="0"/>
              <a:t>memperoleh</a:t>
            </a:r>
            <a:r>
              <a:rPr lang="en-US" sz="3100" dirty="0" smtClean="0"/>
              <a:t> </a:t>
            </a:r>
            <a:r>
              <a:rPr lang="en-US" sz="3100" dirty="0" err="1" smtClean="0"/>
              <a:t>hak</a:t>
            </a:r>
            <a:r>
              <a:rPr lang="en-US" sz="3100" dirty="0" smtClean="0"/>
              <a:t> </a:t>
            </a:r>
            <a:r>
              <a:rPr lang="en-US" sz="3100" dirty="0" err="1" smtClean="0"/>
              <a:t>eksklusif</a:t>
            </a:r>
            <a:r>
              <a:rPr lang="en-US" sz="3100" dirty="0" smtClean="0"/>
              <a:t> </a:t>
            </a:r>
            <a:r>
              <a:rPr lang="en-US" sz="3100" dirty="0" err="1" smtClean="0"/>
              <a:t>kewenangan</a:t>
            </a:r>
            <a:r>
              <a:rPr lang="en-US" sz="3100" dirty="0" smtClean="0"/>
              <a:t> </a:t>
            </a:r>
            <a:r>
              <a:rPr lang="en-US" sz="3100" dirty="0" err="1" smtClean="0"/>
              <a:t>pembuatan</a:t>
            </a:r>
            <a:r>
              <a:rPr lang="en-US" sz="3100" dirty="0" smtClean="0"/>
              <a:t> </a:t>
            </a:r>
            <a:r>
              <a:rPr lang="en-US" sz="3100" dirty="0" err="1" smtClean="0"/>
              <a:t>bagi</a:t>
            </a:r>
            <a:r>
              <a:rPr lang="en-US" sz="3100" dirty="0" smtClean="0"/>
              <a:t> </a:t>
            </a:r>
            <a:r>
              <a:rPr lang="en-US" sz="3100" dirty="0" err="1" smtClean="0"/>
              <a:t>masyarakat</a:t>
            </a:r>
            <a:r>
              <a:rPr lang="en-US" sz="3100" dirty="0" smtClean="0"/>
              <a:t> </a:t>
            </a:r>
            <a:r>
              <a:rPr lang="en-US" sz="3100" dirty="0" err="1" smtClean="0"/>
              <a:t>atas</a:t>
            </a:r>
            <a:r>
              <a:rPr lang="en-US" sz="3100" dirty="0" smtClean="0"/>
              <a:t>  </a:t>
            </a:r>
            <a:r>
              <a:rPr lang="en-US" sz="3100" dirty="0" err="1" smtClean="0"/>
              <a:t>keaslian</a:t>
            </a:r>
            <a:r>
              <a:rPr lang="en-US" sz="3100" dirty="0" smtClean="0"/>
              <a:t> </a:t>
            </a:r>
            <a:r>
              <a:rPr lang="en-US" sz="3100" dirty="0" err="1" smtClean="0"/>
              <a:t>dan</a:t>
            </a:r>
            <a:r>
              <a:rPr lang="en-US" sz="3100" i="1" dirty="0" smtClean="0"/>
              <a:t> </a:t>
            </a:r>
            <a:r>
              <a:rPr lang="en-US" sz="3100" dirty="0" err="1" smtClean="0"/>
              <a:t>salinan</a:t>
            </a:r>
            <a:r>
              <a:rPr lang="en-US" sz="3100" dirty="0" smtClean="0"/>
              <a:t> </a:t>
            </a:r>
            <a:r>
              <a:rPr lang="en-US" sz="3100" dirty="0" err="1" smtClean="0"/>
              <a:t>atas</a:t>
            </a:r>
            <a:r>
              <a:rPr lang="en-US" sz="3100" dirty="0" smtClean="0"/>
              <a:t> </a:t>
            </a:r>
            <a:r>
              <a:rPr lang="en-US" sz="3100" dirty="0" err="1" smtClean="0"/>
              <a:t>karya</a:t>
            </a:r>
            <a:r>
              <a:rPr lang="en-US" sz="3100" dirty="0" smtClean="0"/>
              <a:t> </a:t>
            </a:r>
            <a:r>
              <a:rPr lang="en-US" sz="3100" dirty="0" err="1" smtClean="0"/>
              <a:t>cipta</a:t>
            </a:r>
            <a:r>
              <a:rPr lang="en-US" sz="3100" i="1" dirty="0" smtClean="0"/>
              <a:t> </a:t>
            </a:r>
            <a:r>
              <a:rPr lang="en-US" sz="3100" dirty="0" err="1" smtClean="0"/>
              <a:t>mereka</a:t>
            </a:r>
            <a:r>
              <a:rPr lang="en-US" sz="3100" dirty="0" smtClean="0"/>
              <a:t> </a:t>
            </a:r>
            <a:r>
              <a:rPr lang="en-US" sz="3100" dirty="0" err="1" smtClean="0"/>
              <a:t>melalui</a:t>
            </a:r>
            <a:r>
              <a:rPr lang="en-US" sz="3100" dirty="0" smtClean="0"/>
              <a:t> </a:t>
            </a:r>
            <a:r>
              <a:rPr lang="en-US" sz="3100" dirty="0" err="1" smtClean="0"/>
              <a:t>penjualan</a:t>
            </a:r>
            <a:r>
              <a:rPr lang="en-US" sz="3100" dirty="0" smtClean="0"/>
              <a:t> </a:t>
            </a:r>
            <a:r>
              <a:rPr lang="en-US" sz="3100" dirty="0" err="1" smtClean="0"/>
              <a:t>atau</a:t>
            </a:r>
            <a:r>
              <a:rPr lang="en-US" sz="3100" dirty="0" smtClean="0"/>
              <a:t> </a:t>
            </a:r>
            <a:r>
              <a:rPr lang="en-US" sz="3100" dirty="0" err="1" smtClean="0"/>
              <a:t>pengalihan</a:t>
            </a:r>
            <a:r>
              <a:rPr lang="en-US" sz="3100" dirty="0" smtClean="0"/>
              <a:t> </a:t>
            </a:r>
            <a:r>
              <a:rPr lang="en-US" sz="3100" dirty="0" err="1" smtClean="0"/>
              <a:t>kepemilikan</a:t>
            </a:r>
            <a:r>
              <a:rPr lang="en-US" sz="3100" dirty="0" smtClean="0"/>
              <a:t> yang lain.</a:t>
            </a:r>
          </a:p>
          <a:p>
            <a:pPr marL="365760" indent="-283464" fontAlgn="auto">
              <a:spcAft>
                <a:spcPts val="0"/>
              </a:spcAft>
              <a:buFont typeface="Wingdings 2"/>
              <a:buChar char=""/>
              <a:defRPr/>
            </a:pPr>
            <a:r>
              <a:rPr lang="en-US" sz="3100" dirty="0" err="1" smtClean="0"/>
              <a:t>Hak</a:t>
            </a:r>
            <a:r>
              <a:rPr lang="en-US" sz="3100" dirty="0" smtClean="0"/>
              <a:t> </a:t>
            </a:r>
            <a:r>
              <a:rPr lang="en-US" sz="3100" dirty="0" err="1" smtClean="0"/>
              <a:t>Sewa</a:t>
            </a:r>
            <a:r>
              <a:rPr lang="en-US" sz="3100" dirty="0" smtClean="0"/>
              <a:t>; </a:t>
            </a:r>
            <a:r>
              <a:rPr lang="en-US" sz="3100" dirty="0" err="1" smtClean="0"/>
              <a:t>Pencipta</a:t>
            </a:r>
            <a:r>
              <a:rPr lang="en-US" sz="3100" dirty="0" smtClean="0"/>
              <a:t> </a:t>
            </a:r>
            <a:r>
              <a:rPr lang="en-US" sz="3100" dirty="0" err="1" smtClean="0"/>
              <a:t>dari</a:t>
            </a:r>
            <a:r>
              <a:rPr lang="en-US" sz="3100" dirty="0" smtClean="0"/>
              <a:t> program-program </a:t>
            </a:r>
            <a:r>
              <a:rPr lang="en-US" sz="3100" dirty="0" err="1" smtClean="0"/>
              <a:t>komputer</a:t>
            </a:r>
            <a:r>
              <a:rPr lang="en-US" sz="3100" dirty="0" smtClean="0"/>
              <a:t>, </a:t>
            </a:r>
            <a:r>
              <a:rPr lang="en-US" sz="3100" dirty="0" err="1" smtClean="0"/>
              <a:t>karya-karya</a:t>
            </a:r>
            <a:r>
              <a:rPr lang="en-US" sz="3100" dirty="0" smtClean="0"/>
              <a:t> </a:t>
            </a:r>
            <a:r>
              <a:rPr lang="en-US" sz="3100" dirty="0" err="1" smtClean="0"/>
              <a:t>sinematografi</a:t>
            </a:r>
            <a:r>
              <a:rPr lang="en-US" sz="3100" dirty="0" smtClean="0"/>
              <a:t> </a:t>
            </a:r>
            <a:r>
              <a:rPr lang="en-US" sz="3100" dirty="0" err="1" smtClean="0"/>
              <a:t>dan</a:t>
            </a:r>
            <a:r>
              <a:rPr lang="en-US" sz="3100" dirty="0" smtClean="0"/>
              <a:t> </a:t>
            </a:r>
            <a:r>
              <a:rPr lang="en-US" sz="3100" dirty="0" err="1" smtClean="0"/>
              <a:t>karya</a:t>
            </a:r>
            <a:r>
              <a:rPr lang="en-US" sz="3100" dirty="0" smtClean="0"/>
              <a:t> – </a:t>
            </a:r>
            <a:r>
              <a:rPr lang="en-US" sz="3100" dirty="0" err="1" smtClean="0"/>
              <a:t>karya</a:t>
            </a:r>
            <a:r>
              <a:rPr lang="en-US" sz="3100" dirty="0" smtClean="0"/>
              <a:t> </a:t>
            </a:r>
            <a:r>
              <a:rPr lang="en-US" sz="3100" dirty="0" err="1" smtClean="0"/>
              <a:t>cipta</a:t>
            </a:r>
            <a:r>
              <a:rPr lang="en-US" sz="3100" dirty="0" smtClean="0"/>
              <a:t> yang </a:t>
            </a:r>
            <a:r>
              <a:rPr lang="en-US" sz="3100" dirty="0" err="1" smtClean="0"/>
              <a:t>termasuk</a:t>
            </a:r>
            <a:r>
              <a:rPr lang="en-US" sz="3100" dirty="0" smtClean="0"/>
              <a:t> </a:t>
            </a:r>
            <a:r>
              <a:rPr lang="en-US" sz="3100" dirty="0" err="1" smtClean="0"/>
              <a:t>dalam</a:t>
            </a:r>
            <a:r>
              <a:rPr lang="en-US" sz="3100" dirty="0" smtClean="0"/>
              <a:t> phonogram (</a:t>
            </a:r>
            <a:r>
              <a:rPr lang="en-US" sz="3100" dirty="0" err="1" smtClean="0"/>
              <a:t>rekaman</a:t>
            </a:r>
            <a:r>
              <a:rPr lang="en-US" sz="3100" dirty="0" smtClean="0"/>
              <a:t> </a:t>
            </a:r>
            <a:r>
              <a:rPr lang="en-US" sz="3100" dirty="0" err="1" smtClean="0"/>
              <a:t>suara</a:t>
            </a:r>
            <a:r>
              <a:rPr lang="en-US" sz="3100" dirty="0" smtClean="0"/>
              <a:t>), </a:t>
            </a:r>
            <a:r>
              <a:rPr lang="en-US" sz="3100" dirty="0" err="1" smtClean="0"/>
              <a:t>memiliki</a:t>
            </a:r>
            <a:r>
              <a:rPr lang="en-US" sz="3100" dirty="0" smtClean="0"/>
              <a:t> </a:t>
            </a:r>
            <a:r>
              <a:rPr lang="en-US" sz="3100" dirty="0" err="1" smtClean="0"/>
              <a:t>hak</a:t>
            </a:r>
            <a:r>
              <a:rPr lang="en-US" sz="3100" dirty="0" smtClean="0"/>
              <a:t> </a:t>
            </a:r>
            <a:r>
              <a:rPr lang="en-US" sz="3100" dirty="0" err="1" smtClean="0"/>
              <a:t>eksklusif</a:t>
            </a:r>
            <a:r>
              <a:rPr lang="en-US" sz="3100" dirty="0" smtClean="0"/>
              <a:t>  </a:t>
            </a:r>
            <a:r>
              <a:rPr lang="en-US" sz="3100" dirty="0" err="1" smtClean="0"/>
              <a:t>dan</a:t>
            </a:r>
            <a:r>
              <a:rPr lang="en-US" sz="3100" dirty="0" smtClean="0"/>
              <a:t> </a:t>
            </a:r>
            <a:r>
              <a:rPr lang="en-US" sz="3100" dirty="0" err="1" smtClean="0"/>
              <a:t>kewenangan</a:t>
            </a:r>
            <a:r>
              <a:rPr lang="en-US" sz="3100" dirty="0" smtClean="0"/>
              <a:t> </a:t>
            </a:r>
            <a:r>
              <a:rPr lang="en-US" sz="3100" dirty="0" err="1" smtClean="0"/>
              <a:t>untuk</a:t>
            </a:r>
            <a:r>
              <a:rPr lang="en-US" sz="3100" dirty="0" smtClean="0"/>
              <a:t> </a:t>
            </a:r>
            <a:r>
              <a:rPr lang="en-US" sz="3100" dirty="0" err="1" smtClean="0"/>
              <a:t>menyewakan</a:t>
            </a:r>
            <a:r>
              <a:rPr lang="en-US" sz="3100" dirty="0" smtClean="0"/>
              <a:t> </a:t>
            </a:r>
            <a:r>
              <a:rPr lang="en-US" sz="3100" dirty="0" err="1" smtClean="0"/>
              <a:t>secara</a:t>
            </a:r>
            <a:r>
              <a:rPr lang="en-US" sz="3100" dirty="0" smtClean="0"/>
              <a:t> </a:t>
            </a:r>
            <a:r>
              <a:rPr lang="en-US" sz="3100" dirty="0" err="1" smtClean="0"/>
              <a:t>komersial</a:t>
            </a:r>
            <a:r>
              <a:rPr lang="en-US" sz="3100" dirty="0" smtClean="0"/>
              <a:t> </a:t>
            </a:r>
            <a:r>
              <a:rPr lang="en-US" sz="3100" dirty="0" err="1" smtClean="0"/>
              <a:t>kepada</a:t>
            </a:r>
            <a:r>
              <a:rPr lang="en-US" sz="3100" dirty="0" smtClean="0"/>
              <a:t> </a:t>
            </a:r>
            <a:r>
              <a:rPr lang="en-US" sz="3100" dirty="0" err="1" smtClean="0"/>
              <a:t>masyarakat</a:t>
            </a:r>
            <a:r>
              <a:rPr lang="en-US" sz="3100" dirty="0" smtClean="0"/>
              <a:t> (</a:t>
            </a:r>
            <a:r>
              <a:rPr lang="en-US" sz="3100" dirty="0" err="1" smtClean="0"/>
              <a:t>publik</a:t>
            </a:r>
            <a:r>
              <a:rPr lang="en-US" sz="3100" dirty="0" smtClean="0"/>
              <a:t>) </a:t>
            </a:r>
            <a:r>
              <a:rPr lang="en-US" sz="3100" dirty="0" err="1" smtClean="0"/>
              <a:t>atas</a:t>
            </a:r>
            <a:r>
              <a:rPr lang="en-US" sz="3100" dirty="0" smtClean="0"/>
              <a:t> </a:t>
            </a:r>
            <a:r>
              <a:rPr lang="en-US" sz="3100" dirty="0" err="1" smtClean="0"/>
              <a:t>karya-karya</a:t>
            </a:r>
            <a:r>
              <a:rPr lang="en-US" sz="3100" dirty="0" smtClean="0"/>
              <a:t> </a:t>
            </a:r>
            <a:r>
              <a:rPr lang="en-US" sz="3100" dirty="0" err="1" smtClean="0"/>
              <a:t>asli</a:t>
            </a:r>
            <a:r>
              <a:rPr lang="en-US" sz="3100" dirty="0" smtClean="0"/>
              <a:t> </a:t>
            </a:r>
            <a:r>
              <a:rPr lang="en-US" sz="3100" dirty="0" err="1" smtClean="0"/>
              <a:t>dan</a:t>
            </a:r>
            <a:r>
              <a:rPr lang="en-US" sz="3100" dirty="0" smtClean="0"/>
              <a:t>  </a:t>
            </a:r>
            <a:r>
              <a:rPr lang="en-US" sz="3100" dirty="0" err="1" smtClean="0"/>
              <a:t>Salinannya</a:t>
            </a:r>
            <a:r>
              <a:rPr lang="en-US" sz="3100" dirty="0" smtClean="0"/>
              <a:t>.</a:t>
            </a:r>
            <a:endParaRPr lang="en-US" sz="3100" i="1" dirty="0" smtClean="0"/>
          </a:p>
          <a:p>
            <a:pPr marL="365760" indent="-283464" fontAlgn="auto">
              <a:spcAft>
                <a:spcPts val="0"/>
              </a:spcAft>
              <a:buFont typeface="Wingdings 2"/>
              <a:buChar char=""/>
              <a:defRPr/>
            </a:pPr>
            <a:r>
              <a:rPr lang="en-US" sz="3100" dirty="0" err="1" smtClean="0"/>
              <a:t>Hak</a:t>
            </a:r>
            <a:r>
              <a:rPr lang="en-US" sz="3100" dirty="0" smtClean="0"/>
              <a:t> </a:t>
            </a:r>
            <a:r>
              <a:rPr lang="en-US" sz="3100" dirty="0" err="1" smtClean="0"/>
              <a:t>Mengomunikasikan</a:t>
            </a:r>
            <a:r>
              <a:rPr lang="en-US" sz="3100" dirty="0" smtClean="0"/>
              <a:t> </a:t>
            </a:r>
            <a:r>
              <a:rPr lang="en-US" sz="3100" dirty="0" err="1" smtClean="0"/>
              <a:t>Kepada</a:t>
            </a:r>
            <a:r>
              <a:rPr lang="en-US" sz="3100" dirty="0" smtClean="0"/>
              <a:t> </a:t>
            </a:r>
            <a:r>
              <a:rPr lang="en-US" sz="3100" dirty="0" err="1" smtClean="0"/>
              <a:t>Publik</a:t>
            </a:r>
            <a:r>
              <a:rPr lang="en-US" sz="3100" dirty="0" smtClean="0"/>
              <a:t>; </a:t>
            </a:r>
            <a:r>
              <a:rPr lang="en-US" sz="3100" dirty="0" err="1" smtClean="0"/>
              <a:t>Pencipta</a:t>
            </a:r>
            <a:r>
              <a:rPr lang="en-US" sz="3100" dirty="0" smtClean="0"/>
              <a:t> </a:t>
            </a:r>
            <a:r>
              <a:rPr lang="en-US" sz="3100" dirty="0" err="1" smtClean="0"/>
              <a:t>atas</a:t>
            </a:r>
            <a:r>
              <a:rPr lang="en-US" sz="3100" dirty="0" smtClean="0"/>
              <a:t> </a:t>
            </a:r>
            <a:r>
              <a:rPr lang="en-US" sz="3100" dirty="0" err="1" smtClean="0"/>
              <a:t>karya-karya</a:t>
            </a:r>
            <a:r>
              <a:rPr lang="en-US" sz="3100" dirty="0" smtClean="0"/>
              <a:t> </a:t>
            </a:r>
            <a:r>
              <a:rPr lang="en-US" sz="3100" dirty="0" err="1" smtClean="0"/>
              <a:t>cipta</a:t>
            </a:r>
            <a:r>
              <a:rPr lang="en-US" sz="3100" dirty="0" smtClean="0"/>
              <a:t> </a:t>
            </a:r>
            <a:r>
              <a:rPr lang="en-US" sz="3100" dirty="0" err="1" smtClean="0"/>
              <a:t>memiliki</a:t>
            </a:r>
            <a:r>
              <a:rPr lang="en-US" sz="3100" dirty="0" smtClean="0"/>
              <a:t> </a:t>
            </a:r>
            <a:r>
              <a:rPr lang="en-US" sz="3100" dirty="0" err="1" smtClean="0"/>
              <a:t>hak</a:t>
            </a:r>
            <a:r>
              <a:rPr lang="en-US" sz="3100" dirty="0" smtClean="0"/>
              <a:t> </a:t>
            </a:r>
            <a:r>
              <a:rPr lang="en-US" sz="3100" dirty="0" err="1" smtClean="0"/>
              <a:t>eksklusif</a:t>
            </a:r>
            <a:r>
              <a:rPr lang="en-US" sz="3100" dirty="0" smtClean="0"/>
              <a:t>  </a:t>
            </a:r>
            <a:r>
              <a:rPr lang="en-US" sz="3100" dirty="0" err="1" smtClean="0"/>
              <a:t>untuk</a:t>
            </a:r>
            <a:r>
              <a:rPr lang="en-US" sz="3100" dirty="0" smtClean="0"/>
              <a:t> </a:t>
            </a:r>
            <a:r>
              <a:rPr lang="en-US" sz="3100" dirty="0" err="1" smtClean="0"/>
              <a:t>mengumumkan</a:t>
            </a:r>
            <a:r>
              <a:rPr lang="en-US" sz="3100" dirty="0" smtClean="0"/>
              <a:t> </a:t>
            </a:r>
            <a:r>
              <a:rPr lang="en-US" sz="3100" dirty="0" err="1" smtClean="0"/>
              <a:t>kepada</a:t>
            </a:r>
            <a:r>
              <a:rPr lang="en-US" sz="3100" dirty="0" smtClean="0"/>
              <a:t> </a:t>
            </a:r>
            <a:r>
              <a:rPr lang="en-US" sz="3100" dirty="0" err="1" smtClean="0"/>
              <a:t>umum</a:t>
            </a:r>
            <a:r>
              <a:rPr lang="en-US" sz="3100" dirty="0" smtClean="0"/>
              <a:t> (</a:t>
            </a:r>
            <a:r>
              <a:rPr lang="en-US" sz="3100" dirty="0" err="1" smtClean="0"/>
              <a:t>masyarakat</a:t>
            </a:r>
            <a:r>
              <a:rPr lang="en-US" sz="3100" dirty="0" smtClean="0"/>
              <a:t>) </a:t>
            </a:r>
            <a:r>
              <a:rPr lang="en-US" sz="3100" dirty="0" err="1" smtClean="0"/>
              <a:t>atas</a:t>
            </a:r>
            <a:r>
              <a:rPr lang="en-US" sz="3100" dirty="0" smtClean="0"/>
              <a:t> </a:t>
            </a:r>
            <a:r>
              <a:rPr lang="en-US" sz="3100" dirty="0" err="1" smtClean="0"/>
              <a:t>karya-karya</a:t>
            </a:r>
            <a:r>
              <a:rPr lang="en-US" sz="3100" dirty="0" smtClean="0"/>
              <a:t> </a:t>
            </a:r>
            <a:r>
              <a:rPr lang="en-US" sz="3100" dirty="0" err="1" smtClean="0"/>
              <a:t>ciptanya</a:t>
            </a:r>
            <a:r>
              <a:rPr lang="en-US" sz="3100" dirty="0" smtClean="0"/>
              <a:t> </a:t>
            </a:r>
            <a:r>
              <a:rPr lang="en-US" sz="3100" dirty="0" err="1" smtClean="0"/>
              <a:t>melalui</a:t>
            </a:r>
            <a:r>
              <a:rPr lang="en-US" sz="3100" dirty="0" smtClean="0"/>
              <a:t> </a:t>
            </a:r>
            <a:r>
              <a:rPr lang="en-US" sz="3100" dirty="0" err="1" smtClean="0"/>
              <a:t>peralatan</a:t>
            </a:r>
            <a:r>
              <a:rPr lang="en-US" sz="3100" dirty="0" smtClean="0"/>
              <a:t> </a:t>
            </a:r>
            <a:r>
              <a:rPr lang="en-US" sz="3100" dirty="0" err="1" smtClean="0"/>
              <a:t>kabel</a:t>
            </a:r>
            <a:r>
              <a:rPr lang="en-US" sz="3100" dirty="0" smtClean="0"/>
              <a:t> </a:t>
            </a:r>
            <a:r>
              <a:rPr lang="en-US" sz="3100" dirty="0" err="1" smtClean="0"/>
              <a:t>atau</a:t>
            </a:r>
            <a:r>
              <a:rPr lang="en-US" sz="3100" dirty="0" smtClean="0"/>
              <a:t> </a:t>
            </a:r>
            <a:r>
              <a:rPr lang="en-US" sz="3100" dirty="0" err="1" smtClean="0"/>
              <a:t>tanpa</a:t>
            </a:r>
            <a:r>
              <a:rPr lang="en-US" sz="3100" dirty="0" smtClean="0"/>
              <a:t> </a:t>
            </a:r>
            <a:r>
              <a:rPr lang="en-US" sz="3100" dirty="0" err="1" smtClean="0"/>
              <a:t>kabel</a:t>
            </a:r>
            <a:r>
              <a:rPr lang="en-US" sz="3100" dirty="0" smtClean="0"/>
              <a:t> (Wire, </a:t>
            </a:r>
            <a:r>
              <a:rPr lang="en-US" sz="3100" dirty="0" err="1" smtClean="0"/>
              <a:t>Wireles</a:t>
            </a:r>
            <a:r>
              <a:rPr lang="en-US" sz="3100" dirty="0" smtClean="0"/>
              <a:t>),  </a:t>
            </a:r>
            <a:r>
              <a:rPr lang="en-US" sz="3100" dirty="0" err="1" smtClean="0"/>
              <a:t>termasuk</a:t>
            </a:r>
            <a:r>
              <a:rPr lang="en-US" sz="3100" dirty="0" smtClean="0"/>
              <a:t>  </a:t>
            </a:r>
            <a:r>
              <a:rPr lang="en-US" sz="3100" dirty="0" err="1" smtClean="0"/>
              <a:t>penyediaan</a:t>
            </a:r>
            <a:r>
              <a:rPr lang="en-US" sz="3100" dirty="0" smtClean="0"/>
              <a:t> </a:t>
            </a:r>
            <a:r>
              <a:rPr lang="en-US" sz="3100" dirty="0" err="1" smtClean="0"/>
              <a:t>umum</a:t>
            </a:r>
            <a:r>
              <a:rPr lang="en-US" sz="3100" dirty="0" smtClean="0"/>
              <a:t>  </a:t>
            </a:r>
            <a:r>
              <a:rPr lang="en-US" sz="3100" dirty="0" err="1" smtClean="0"/>
              <a:t>karya-karya</a:t>
            </a:r>
            <a:r>
              <a:rPr lang="en-US" sz="3100" dirty="0" smtClean="0"/>
              <a:t> </a:t>
            </a:r>
            <a:r>
              <a:rPr lang="en-US" sz="3100" dirty="0" err="1" smtClean="0"/>
              <a:t>cipta</a:t>
            </a:r>
            <a:r>
              <a:rPr lang="en-US" sz="3100" dirty="0" smtClean="0"/>
              <a:t> </a:t>
            </a:r>
            <a:r>
              <a:rPr lang="en-US" sz="3100" dirty="0" err="1" smtClean="0"/>
              <a:t>mereka</a:t>
            </a:r>
            <a:r>
              <a:rPr lang="en-US" sz="3100" dirty="0" smtClean="0"/>
              <a:t> </a:t>
            </a:r>
            <a:r>
              <a:rPr lang="en-US" sz="3100" dirty="0" err="1" smtClean="0"/>
              <a:t>dalam</a:t>
            </a:r>
            <a:r>
              <a:rPr lang="en-US" sz="3100" dirty="0" smtClean="0"/>
              <a:t> </a:t>
            </a:r>
            <a:r>
              <a:rPr lang="en-US" sz="3100" dirty="0" err="1" smtClean="0"/>
              <a:t>hal</a:t>
            </a:r>
            <a:r>
              <a:rPr lang="en-US" sz="3100" dirty="0" smtClean="0"/>
              <a:t>  </a:t>
            </a:r>
            <a:r>
              <a:rPr lang="en-US" sz="3100" dirty="0" err="1" smtClean="0"/>
              <a:t>bahwa</a:t>
            </a:r>
            <a:r>
              <a:rPr lang="en-US" sz="3100" dirty="0" smtClean="0"/>
              <a:t> </a:t>
            </a:r>
            <a:r>
              <a:rPr lang="en-US" sz="3100" dirty="0" err="1" smtClean="0"/>
              <a:t>anggota</a:t>
            </a:r>
            <a:r>
              <a:rPr lang="en-US" sz="3100" dirty="0" smtClean="0"/>
              <a:t> </a:t>
            </a:r>
            <a:r>
              <a:rPr lang="en-US" sz="3100" dirty="0" err="1" smtClean="0"/>
              <a:t>masyarakat</a:t>
            </a:r>
            <a:r>
              <a:rPr lang="en-US" sz="3100" dirty="0" smtClean="0"/>
              <a:t> </a:t>
            </a:r>
            <a:r>
              <a:rPr lang="en-US" sz="3100" dirty="0" err="1" smtClean="0"/>
              <a:t>dapat</a:t>
            </a:r>
            <a:r>
              <a:rPr lang="en-US" sz="3100" dirty="0" smtClean="0"/>
              <a:t> </a:t>
            </a:r>
            <a:r>
              <a:rPr lang="en-US" sz="3100" dirty="0" err="1" smtClean="0"/>
              <a:t>mengakses</a:t>
            </a:r>
            <a:r>
              <a:rPr lang="en-US" sz="3100" dirty="0" smtClean="0"/>
              <a:t> </a:t>
            </a:r>
            <a:r>
              <a:rPr lang="en-US" sz="3100" dirty="0" err="1" smtClean="0"/>
              <a:t>karya-karya</a:t>
            </a:r>
            <a:r>
              <a:rPr lang="en-US" sz="3100" dirty="0" smtClean="0"/>
              <a:t> </a:t>
            </a:r>
            <a:r>
              <a:rPr lang="en-US" sz="3100" dirty="0" err="1" smtClean="0"/>
              <a:t>cipta</a:t>
            </a:r>
            <a:r>
              <a:rPr lang="en-US" sz="3100" dirty="0" smtClean="0"/>
              <a:t> </a:t>
            </a:r>
            <a:r>
              <a:rPr lang="en-US" sz="3100" dirty="0" err="1" smtClean="0"/>
              <a:t>ini</a:t>
            </a:r>
            <a:r>
              <a:rPr lang="en-US" sz="3100" dirty="0" smtClean="0"/>
              <a:t> </a:t>
            </a:r>
            <a:r>
              <a:rPr lang="en-US" sz="3100" dirty="0" err="1" smtClean="0"/>
              <a:t>dari</a:t>
            </a:r>
            <a:r>
              <a:rPr lang="en-US" sz="3100" dirty="0" smtClean="0"/>
              <a:t> </a:t>
            </a:r>
            <a:r>
              <a:rPr lang="en-US" sz="3100" dirty="0" err="1" smtClean="0"/>
              <a:t>satu</a:t>
            </a:r>
            <a:r>
              <a:rPr lang="en-US" sz="3100" dirty="0" smtClean="0"/>
              <a:t> </a:t>
            </a:r>
            <a:r>
              <a:rPr lang="en-US" sz="3100" dirty="0" err="1" smtClean="0"/>
              <a:t>tempat</a:t>
            </a:r>
            <a:r>
              <a:rPr lang="en-US" sz="3100" dirty="0" smtClean="0"/>
              <a:t> </a:t>
            </a:r>
            <a:r>
              <a:rPr lang="en-US" sz="3100" dirty="0" err="1" smtClean="0"/>
              <a:t>dan</a:t>
            </a:r>
            <a:r>
              <a:rPr lang="en-US" sz="3100" dirty="0" smtClean="0"/>
              <a:t> </a:t>
            </a:r>
            <a:r>
              <a:rPr lang="en-US" sz="3100" dirty="0" err="1" smtClean="0"/>
              <a:t>pada</a:t>
            </a:r>
            <a:r>
              <a:rPr lang="en-US" sz="3100" dirty="0" smtClean="0"/>
              <a:t> </a:t>
            </a:r>
            <a:r>
              <a:rPr lang="en-US" sz="3100" dirty="0" err="1" smtClean="0"/>
              <a:t>suatu</a:t>
            </a:r>
            <a:r>
              <a:rPr lang="en-US" sz="3100" dirty="0" smtClean="0"/>
              <a:t> </a:t>
            </a:r>
            <a:r>
              <a:rPr lang="en-US" sz="3100" dirty="0" err="1" smtClean="0"/>
              <a:t>saat</a:t>
            </a:r>
            <a:r>
              <a:rPr lang="en-US" sz="3100" dirty="0" smtClean="0"/>
              <a:t> yang </a:t>
            </a:r>
            <a:r>
              <a:rPr lang="en-US" sz="3100" dirty="0" err="1" smtClean="0"/>
              <a:t>secara</a:t>
            </a:r>
            <a:r>
              <a:rPr lang="en-US" sz="3100" dirty="0" smtClean="0"/>
              <a:t> </a:t>
            </a:r>
            <a:r>
              <a:rPr lang="en-US" sz="3100" dirty="0" err="1" smtClean="0"/>
              <a:t>individu</a:t>
            </a:r>
            <a:r>
              <a:rPr lang="en-US" sz="3100" dirty="0" smtClean="0"/>
              <a:t> </a:t>
            </a:r>
            <a:r>
              <a:rPr lang="en-US" sz="3100" dirty="0" err="1" smtClean="0"/>
              <a:t>dipilih</a:t>
            </a:r>
            <a:r>
              <a:rPr lang="en-US" sz="3100" dirty="0" smtClean="0"/>
              <a:t> </a:t>
            </a:r>
            <a:r>
              <a:rPr lang="en-US" sz="3100" dirty="0" err="1" smtClean="0"/>
              <a:t>mereka</a:t>
            </a:r>
            <a:r>
              <a:rPr lang="en-US" sz="3100" dirty="0" smtClean="0"/>
              <a:t>.</a:t>
            </a:r>
          </a:p>
          <a:p>
            <a:pPr marL="365760" indent="-283464" fontAlgn="auto">
              <a:spcAft>
                <a:spcPts val="0"/>
              </a:spcAft>
              <a:buFont typeface="Wingdings 2"/>
              <a:buChar char=""/>
              <a:defRPr/>
            </a:pP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fontAlgn="auto">
              <a:spcAft>
                <a:spcPts val="0"/>
              </a:spcAft>
              <a:defRPr/>
            </a:pPr>
            <a:r>
              <a:rPr lang="en-US" smtClean="0">
                <a:solidFill>
                  <a:schemeClr val="tx2">
                    <a:satMod val="130000"/>
                  </a:schemeClr>
                </a:solidFill>
              </a:rPr>
              <a:t>WPPT</a:t>
            </a:r>
          </a:p>
        </p:txBody>
      </p:sp>
      <p:sp>
        <p:nvSpPr>
          <p:cNvPr id="5" name="Content Placeholder 4"/>
          <p:cNvSpPr>
            <a:spLocks noGrp="1"/>
          </p:cNvSpPr>
          <p:nvPr>
            <p:ph idx="1"/>
          </p:nvPr>
        </p:nvSpPr>
        <p:spPr/>
        <p:txBody>
          <a:bodyPr rtlCol="0">
            <a:normAutofit fontScale="92500" lnSpcReduction="10000"/>
          </a:bodyPr>
          <a:lstStyle/>
          <a:p>
            <a:pPr marL="365760" indent="-283464" fontAlgn="auto">
              <a:spcAft>
                <a:spcPts val="0"/>
              </a:spcAft>
              <a:buFont typeface="Arial" pitchFamily="34" charset="0"/>
              <a:buChar char="•"/>
              <a:defRPr/>
            </a:pPr>
            <a:r>
              <a:rPr lang="en-US" dirty="0" err="1" smtClean="0"/>
              <a:t>Traktat</a:t>
            </a:r>
            <a:r>
              <a:rPr lang="en-US" dirty="0" smtClean="0"/>
              <a:t> </a:t>
            </a:r>
            <a:r>
              <a:rPr lang="en-US" dirty="0" err="1" smtClean="0"/>
              <a:t>khusus</a:t>
            </a:r>
            <a:r>
              <a:rPr lang="en-US" dirty="0" smtClean="0"/>
              <a:t> yang </a:t>
            </a:r>
            <a:r>
              <a:rPr lang="en-US" dirty="0" err="1" smtClean="0"/>
              <a:t>mengatur</a:t>
            </a:r>
            <a:r>
              <a:rPr lang="en-US" dirty="0" smtClean="0"/>
              <a:t> </a:t>
            </a:r>
            <a:r>
              <a:rPr lang="en-US" dirty="0" err="1" smtClean="0"/>
              <a:t>perlindungan</a:t>
            </a:r>
            <a:r>
              <a:rPr lang="en-US" dirty="0" smtClean="0"/>
              <a:t> </a:t>
            </a:r>
            <a:r>
              <a:rPr lang="en-US" dirty="0" err="1" smtClean="0"/>
              <a:t>atas</a:t>
            </a:r>
            <a:r>
              <a:rPr lang="en-US" dirty="0" smtClean="0"/>
              <a:t> </a:t>
            </a:r>
            <a:r>
              <a:rPr lang="en-US" dirty="0" err="1" smtClean="0"/>
              <a:t>hak-hak</a:t>
            </a:r>
            <a:r>
              <a:rPr lang="en-US" dirty="0" smtClean="0"/>
              <a:t> </a:t>
            </a:r>
            <a:r>
              <a:rPr lang="en-US" dirty="0" err="1" smtClean="0"/>
              <a:t>pelaku</a:t>
            </a:r>
            <a:r>
              <a:rPr lang="en-US" dirty="0" smtClean="0"/>
              <a:t> </a:t>
            </a:r>
            <a:r>
              <a:rPr lang="en-US" dirty="0" err="1" smtClean="0"/>
              <a:t>dan</a:t>
            </a:r>
            <a:r>
              <a:rPr lang="en-US" dirty="0" smtClean="0"/>
              <a:t> </a:t>
            </a:r>
            <a:r>
              <a:rPr lang="en-US" dirty="0" err="1" smtClean="0"/>
              <a:t>produser</a:t>
            </a:r>
            <a:r>
              <a:rPr lang="en-US" dirty="0" smtClean="0"/>
              <a:t> </a:t>
            </a:r>
            <a:r>
              <a:rPr lang="en-US" dirty="0" err="1" smtClean="0"/>
              <a:t>rekaman</a:t>
            </a:r>
            <a:r>
              <a:rPr lang="en-US" dirty="0" smtClean="0"/>
              <a:t> </a:t>
            </a:r>
            <a:r>
              <a:rPr lang="en-US" dirty="0" err="1" smtClean="0"/>
              <a:t>suara</a:t>
            </a:r>
            <a:endParaRPr lang="en-US" dirty="0" smtClean="0"/>
          </a:p>
          <a:p>
            <a:pPr marL="365760" indent="-283464" fontAlgn="auto">
              <a:spcAft>
                <a:spcPts val="0"/>
              </a:spcAft>
              <a:buFont typeface="Arial" pitchFamily="34" charset="0"/>
              <a:buChar char="•"/>
              <a:defRPr/>
            </a:pPr>
            <a:r>
              <a:rPr lang="en-US" dirty="0" err="1" smtClean="0"/>
              <a:t>Latar</a:t>
            </a:r>
            <a:r>
              <a:rPr lang="en-US" dirty="0" smtClean="0"/>
              <a:t> </a:t>
            </a:r>
            <a:r>
              <a:rPr lang="en-US" dirty="0" err="1" smtClean="0"/>
              <a:t>belakang</a:t>
            </a:r>
            <a:r>
              <a:rPr lang="en-US" dirty="0" smtClean="0"/>
              <a:t> </a:t>
            </a:r>
            <a:r>
              <a:rPr lang="en-US" dirty="0" err="1" smtClean="0"/>
              <a:t>traktat</a:t>
            </a:r>
            <a:r>
              <a:rPr lang="en-US" dirty="0" smtClean="0"/>
              <a:t> </a:t>
            </a:r>
            <a:r>
              <a:rPr lang="en-US" dirty="0" err="1" smtClean="0"/>
              <a:t>ini</a:t>
            </a:r>
            <a:r>
              <a:rPr lang="en-US" dirty="0" smtClean="0"/>
              <a:t> </a:t>
            </a:r>
            <a:r>
              <a:rPr lang="en-US" dirty="0" err="1" smtClean="0"/>
              <a:t>adalah</a:t>
            </a:r>
            <a:r>
              <a:rPr lang="en-US" dirty="0" smtClean="0"/>
              <a:t> </a:t>
            </a:r>
            <a:r>
              <a:rPr lang="en-US" dirty="0" err="1" smtClean="0"/>
              <a:t>dengan</a:t>
            </a:r>
            <a:r>
              <a:rPr lang="en-US" dirty="0" smtClean="0"/>
              <a:t> </a:t>
            </a:r>
            <a:r>
              <a:rPr lang="en-US" dirty="0" err="1" smtClean="0"/>
              <a:t>semakin</a:t>
            </a:r>
            <a:r>
              <a:rPr lang="en-US" dirty="0" smtClean="0"/>
              <a:t> </a:t>
            </a:r>
            <a:r>
              <a:rPr lang="en-US" dirty="0" err="1" smtClean="0"/>
              <a:t>kuatnya</a:t>
            </a:r>
            <a:r>
              <a:rPr lang="en-US" dirty="0" smtClean="0"/>
              <a:t> </a:t>
            </a:r>
            <a:r>
              <a:rPr lang="en-US" dirty="0" err="1" smtClean="0"/>
              <a:t>pengaruh</a:t>
            </a:r>
            <a:r>
              <a:rPr lang="en-US" dirty="0" smtClean="0"/>
              <a:t> </a:t>
            </a:r>
            <a:r>
              <a:rPr lang="en-US" dirty="0" err="1" smtClean="0"/>
              <a:t>teknologi</a:t>
            </a:r>
            <a:r>
              <a:rPr lang="en-US" dirty="0" smtClean="0"/>
              <a:t> </a:t>
            </a:r>
            <a:r>
              <a:rPr lang="en-US" dirty="0" err="1" smtClean="0"/>
              <a:t>informasi</a:t>
            </a:r>
            <a:r>
              <a:rPr lang="en-US" dirty="0" smtClean="0"/>
              <a:t>  </a:t>
            </a:r>
            <a:r>
              <a:rPr lang="en-US" dirty="0" err="1" smtClean="0"/>
              <a:t>dan</a:t>
            </a:r>
            <a:r>
              <a:rPr lang="en-US" dirty="0" smtClean="0"/>
              <a:t> </a:t>
            </a:r>
            <a:r>
              <a:rPr lang="en-US" dirty="0" err="1" smtClean="0"/>
              <a:t>komunikasi</a:t>
            </a:r>
            <a:r>
              <a:rPr lang="en-US" dirty="0" smtClean="0"/>
              <a:t> </a:t>
            </a:r>
            <a:r>
              <a:rPr lang="en-US" dirty="0" err="1" smtClean="0"/>
              <a:t>terhadap</a:t>
            </a:r>
            <a:r>
              <a:rPr lang="en-US" dirty="0" smtClean="0"/>
              <a:t> </a:t>
            </a:r>
            <a:r>
              <a:rPr lang="en-US" dirty="0" err="1" smtClean="0"/>
              <a:t>pembuatan</a:t>
            </a:r>
            <a:r>
              <a:rPr lang="en-US" dirty="0" smtClean="0"/>
              <a:t>  </a:t>
            </a:r>
            <a:r>
              <a:rPr lang="en-US" dirty="0" err="1" smtClean="0"/>
              <a:t>karya</a:t>
            </a:r>
            <a:r>
              <a:rPr lang="en-US" dirty="0" smtClean="0"/>
              <a:t> </a:t>
            </a:r>
            <a:r>
              <a:rPr lang="en-US" dirty="0" err="1" smtClean="0"/>
              <a:t>pertunjukkan</a:t>
            </a:r>
            <a:r>
              <a:rPr lang="en-US" dirty="0" smtClean="0"/>
              <a:t> </a:t>
            </a:r>
            <a:r>
              <a:rPr lang="en-US" dirty="0" err="1" smtClean="0"/>
              <a:t>dan</a:t>
            </a:r>
            <a:r>
              <a:rPr lang="en-US" dirty="0" smtClean="0"/>
              <a:t> </a:t>
            </a:r>
            <a:r>
              <a:rPr lang="en-US" dirty="0" err="1" smtClean="0"/>
              <a:t>karya</a:t>
            </a:r>
            <a:r>
              <a:rPr lang="en-US" dirty="0" smtClean="0"/>
              <a:t> </a:t>
            </a:r>
            <a:r>
              <a:rPr lang="en-US" dirty="0" err="1" smtClean="0"/>
              <a:t>rekaman</a:t>
            </a:r>
            <a:r>
              <a:rPr lang="en-US" dirty="0" smtClean="0"/>
              <a:t> </a:t>
            </a:r>
            <a:r>
              <a:rPr lang="en-US" dirty="0" err="1" smtClean="0"/>
              <a:t>suara</a:t>
            </a:r>
            <a:r>
              <a:rPr lang="en-US" dirty="0" smtClean="0"/>
              <a:t> </a:t>
            </a:r>
            <a:r>
              <a:rPr lang="en-US" dirty="0" err="1" smtClean="0"/>
              <a:t>serta</a:t>
            </a:r>
            <a:r>
              <a:rPr lang="en-US" dirty="0" smtClean="0"/>
              <a:t> </a:t>
            </a:r>
            <a:r>
              <a:rPr lang="en-US" dirty="0" err="1" smtClean="0"/>
              <a:t>keinginan</a:t>
            </a:r>
            <a:r>
              <a:rPr lang="en-US" dirty="0" smtClean="0"/>
              <a:t> </a:t>
            </a:r>
            <a:r>
              <a:rPr lang="en-US" dirty="0" err="1" smtClean="0"/>
              <a:t>untuk</a:t>
            </a:r>
            <a:r>
              <a:rPr lang="en-US" dirty="0" smtClean="0"/>
              <a:t> </a:t>
            </a:r>
            <a:r>
              <a:rPr lang="en-US" dirty="0" err="1" smtClean="0"/>
              <a:t>menjaga</a:t>
            </a:r>
            <a:r>
              <a:rPr lang="en-US" dirty="0" smtClean="0"/>
              <a:t> </a:t>
            </a:r>
            <a:r>
              <a:rPr lang="en-US" dirty="0" err="1" smtClean="0"/>
              <a:t>keseimbangan</a:t>
            </a:r>
            <a:r>
              <a:rPr lang="en-US" dirty="0" smtClean="0"/>
              <a:t> </a:t>
            </a:r>
            <a:r>
              <a:rPr lang="en-US" dirty="0" err="1" smtClean="0"/>
              <a:t>antara</a:t>
            </a:r>
            <a:r>
              <a:rPr lang="en-US" dirty="0" smtClean="0"/>
              <a:t> </a:t>
            </a:r>
            <a:r>
              <a:rPr lang="en-US" dirty="0" err="1" smtClean="0"/>
              <a:t>para</a:t>
            </a:r>
            <a:r>
              <a:rPr lang="en-US" dirty="0" smtClean="0"/>
              <a:t> </a:t>
            </a:r>
            <a:r>
              <a:rPr lang="en-US" dirty="0" err="1" smtClean="0"/>
              <a:t>pelaku</a:t>
            </a:r>
            <a:r>
              <a:rPr lang="en-US" dirty="0" smtClean="0"/>
              <a:t>, </a:t>
            </a:r>
            <a:r>
              <a:rPr lang="en-US" dirty="0" err="1" smtClean="0"/>
              <a:t>produser</a:t>
            </a:r>
            <a:r>
              <a:rPr lang="en-US" dirty="0" smtClean="0"/>
              <a:t> </a:t>
            </a:r>
            <a:r>
              <a:rPr lang="en-US" dirty="0" err="1" smtClean="0"/>
              <a:t>rekaman</a:t>
            </a:r>
            <a:r>
              <a:rPr lang="en-US" dirty="0" smtClean="0"/>
              <a:t> </a:t>
            </a:r>
            <a:r>
              <a:rPr lang="en-US" dirty="0" err="1" smtClean="0"/>
              <a:t>suara</a:t>
            </a:r>
            <a:r>
              <a:rPr lang="en-US" dirty="0" smtClean="0"/>
              <a:t>, </a:t>
            </a:r>
            <a:r>
              <a:rPr lang="en-US" dirty="0" err="1" smtClean="0"/>
              <a:t>serta</a:t>
            </a:r>
            <a:r>
              <a:rPr lang="en-US" dirty="0" smtClean="0"/>
              <a:t> </a:t>
            </a:r>
            <a:r>
              <a:rPr lang="en-US" dirty="0" err="1" smtClean="0"/>
              <a:t>kepentingan</a:t>
            </a:r>
            <a:r>
              <a:rPr lang="en-US" dirty="0" smtClean="0"/>
              <a:t> </a:t>
            </a:r>
            <a:r>
              <a:rPr lang="en-US" dirty="0" err="1" smtClean="0"/>
              <a:t>umum</a:t>
            </a:r>
            <a:r>
              <a:rPr lang="en-US" dirty="0" smtClean="0"/>
              <a:t> </a:t>
            </a:r>
            <a:r>
              <a:rPr lang="en-US" dirty="0" err="1" smtClean="0"/>
              <a:t>seperti</a:t>
            </a:r>
            <a:r>
              <a:rPr lang="en-US" dirty="0" smtClean="0"/>
              <a:t> </a:t>
            </a:r>
            <a:r>
              <a:rPr lang="en-US" dirty="0" err="1" smtClean="0"/>
              <a:t>pendidikan</a:t>
            </a:r>
            <a:r>
              <a:rPr lang="en-US" dirty="0" smtClean="0"/>
              <a:t>.</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fontAlgn="auto">
              <a:spcAft>
                <a:spcPts val="0"/>
              </a:spcAft>
              <a:defRPr/>
            </a:pPr>
            <a:r>
              <a:rPr lang="en-US" smtClean="0">
                <a:solidFill>
                  <a:schemeClr val="tx2">
                    <a:satMod val="130000"/>
                  </a:schemeClr>
                </a:solidFill>
              </a:rPr>
              <a:t>Subjek Pengaturan WPPT</a:t>
            </a:r>
          </a:p>
        </p:txBody>
      </p:sp>
      <p:sp>
        <p:nvSpPr>
          <p:cNvPr id="68611" name="Content Placeholder 2"/>
          <p:cNvSpPr>
            <a:spLocks noGrp="1"/>
          </p:cNvSpPr>
          <p:nvPr>
            <p:ph idx="1"/>
          </p:nvPr>
        </p:nvSpPr>
        <p:spPr/>
        <p:txBody>
          <a:bodyPr/>
          <a:lstStyle/>
          <a:p>
            <a:r>
              <a:rPr lang="en-US" smtClean="0"/>
              <a:t>Mengatur hak-hak Pelaku dan hak-hak produser rekaman suara.</a:t>
            </a:r>
          </a:p>
          <a:p>
            <a:r>
              <a:rPr lang="en-US" smtClean="0"/>
              <a:t>Berkaitan dengan Pelaku dan produser rekaman suara maka diatur pula tentang hak-hak yang berkaitan dengan hal tersebut yaitu mencakup hak reproduksi, hak distribusi, hak penyewaan, hak menyediakan/ menyelenggarakan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a:defRPr/>
            </a:pPr>
            <a:r>
              <a:rPr lang="en-US" sz="2800" smtClean="0"/>
              <a:t>Mengapa Karya Intelektual Harus Dihargai?</a:t>
            </a:r>
            <a:br>
              <a:rPr lang="en-US" sz="2800" smtClean="0"/>
            </a:br>
            <a:endParaRPr lang="en-US" sz="2800" smtClean="0"/>
          </a:p>
        </p:txBody>
      </p:sp>
      <p:sp>
        <p:nvSpPr>
          <p:cNvPr id="14339" name="Rectangle 3"/>
          <p:cNvSpPr>
            <a:spLocks noGrp="1" noChangeArrowheads="1"/>
          </p:cNvSpPr>
          <p:nvPr>
            <p:ph type="body" idx="4294967295"/>
          </p:nvPr>
        </p:nvSpPr>
        <p:spPr>
          <a:xfrm>
            <a:off x="914400" y="1295400"/>
            <a:ext cx="7772400" cy="4530725"/>
          </a:xfrm>
        </p:spPr>
        <p:txBody>
          <a:bodyPr/>
          <a:lstStyle/>
          <a:p>
            <a:pPr>
              <a:lnSpc>
                <a:spcPct val="90000"/>
              </a:lnSpc>
            </a:pPr>
            <a:r>
              <a:rPr lang="sv-SE" sz="2400" b="1" smtClean="0"/>
              <a:t>Karya-karya intelektual yang  dilahirkan seseorang dengan pengorbanan tenaga, waktu dan bahkan biaya. </a:t>
            </a:r>
          </a:p>
          <a:p>
            <a:pPr>
              <a:lnSpc>
                <a:spcPct val="90000"/>
              </a:lnSpc>
              <a:buFont typeface="Wingdings" pitchFamily="2" charset="2"/>
              <a:buNone/>
            </a:pPr>
            <a:endParaRPr lang="sv-SE" sz="2400" b="1" smtClean="0"/>
          </a:p>
          <a:p>
            <a:pPr>
              <a:lnSpc>
                <a:spcPct val="90000"/>
              </a:lnSpc>
            </a:pPr>
            <a:r>
              <a:rPr lang="sv-SE" sz="2400" b="1" smtClean="0"/>
              <a:t>Adanya pengorbanan tersebut menjadikan karya yang dihasilkan memiliki nilai, apabila ditambah dengan manfaat ekonomi yang dapat dinikmati, nilai ekonomi yang melekat menumbuhkan konsepsi kepemilikan terhadap karya-karya intelektual tadi. Bagi dunia usaha, karya-karya itu dikatakan sebagai assets perusahaan</a:t>
            </a:r>
            <a:r>
              <a:rPr lang="en-US" sz="2400" smtClean="0"/>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fontAlgn="auto">
              <a:spcAft>
                <a:spcPts val="0"/>
              </a:spcAft>
              <a:defRPr/>
            </a:pPr>
            <a:r>
              <a:rPr lang="en-US" smtClean="0">
                <a:solidFill>
                  <a:schemeClr val="tx2">
                    <a:satMod val="130000"/>
                  </a:schemeClr>
                </a:solidFill>
              </a:rPr>
              <a:t>Hak-Hak Pelaku</a:t>
            </a:r>
          </a:p>
        </p:txBody>
      </p:sp>
      <p:sp>
        <p:nvSpPr>
          <p:cNvPr id="69635" name="Content Placeholder 2"/>
          <p:cNvSpPr>
            <a:spLocks noGrp="1"/>
          </p:cNvSpPr>
          <p:nvPr>
            <p:ph idx="1"/>
          </p:nvPr>
        </p:nvSpPr>
        <p:spPr/>
        <p:txBody>
          <a:bodyPr/>
          <a:lstStyle/>
          <a:p>
            <a:r>
              <a:rPr lang="en-US" smtClean="0"/>
              <a:t>Hak Moral</a:t>
            </a:r>
          </a:p>
          <a:p>
            <a:r>
              <a:rPr lang="en-US" smtClean="0"/>
              <a:t>Hak Ekonomi dalam Pertunjukkan yang tidak  direkam</a:t>
            </a:r>
          </a:p>
          <a:p>
            <a:r>
              <a:rPr lang="en-US" smtClean="0"/>
              <a:t>Hak Reproduksi</a:t>
            </a:r>
          </a:p>
          <a:p>
            <a:r>
              <a:rPr lang="en-US" smtClean="0"/>
              <a:t>Hak Distribusi</a:t>
            </a:r>
          </a:p>
          <a:p>
            <a:r>
              <a:rPr lang="en-US" smtClean="0"/>
              <a:t>Hak Penyewaan</a:t>
            </a:r>
          </a:p>
          <a:p>
            <a:r>
              <a:rPr lang="en-US" smtClean="0"/>
              <a:t>Hak Menyediakan Rekaman Pertunjukkan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304800" y="1066800"/>
            <a:ext cx="3429000" cy="3657600"/>
          </a:xfrm>
          <a:prstGeom prst="irregularSeal2">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US" sz="2400" dirty="0" err="1"/>
              <a:t>Hak</a:t>
            </a:r>
            <a:r>
              <a:rPr lang="en-US" sz="2400" dirty="0"/>
              <a:t> </a:t>
            </a:r>
            <a:r>
              <a:rPr lang="en-US" sz="2400" dirty="0" err="1"/>
              <a:t>Pencipta</a:t>
            </a:r>
            <a:r>
              <a:rPr lang="en-US" sz="2400" dirty="0"/>
              <a:t> </a:t>
            </a:r>
          </a:p>
          <a:p>
            <a:pPr algn="ctr" fontAlgn="auto">
              <a:spcBef>
                <a:spcPts val="0"/>
              </a:spcBef>
              <a:spcAft>
                <a:spcPts val="0"/>
              </a:spcAft>
              <a:defRPr/>
            </a:pPr>
            <a:r>
              <a:rPr lang="en-US" sz="2400" dirty="0"/>
              <a:t>Di Internet</a:t>
            </a:r>
          </a:p>
        </p:txBody>
      </p:sp>
      <p:sp>
        <p:nvSpPr>
          <p:cNvPr id="3" name="Flowchart: Process 2"/>
          <p:cNvSpPr/>
          <p:nvPr/>
        </p:nvSpPr>
        <p:spPr>
          <a:xfrm>
            <a:off x="4800600" y="990600"/>
            <a:ext cx="4038600" cy="4800600"/>
          </a:xfrm>
          <a:prstGeom prst="flowChartProcess">
            <a:avLst/>
          </a:prstGeom>
          <a:ln>
            <a:noFill/>
          </a:ln>
        </p:spPr>
        <p:style>
          <a:lnRef idx="2">
            <a:schemeClr val="accent1"/>
          </a:lnRef>
          <a:fillRef idx="1">
            <a:schemeClr val="lt1"/>
          </a:fillRef>
          <a:effectRef idx="0">
            <a:schemeClr val="accent1"/>
          </a:effectRef>
          <a:fontRef idx="minor">
            <a:schemeClr val="dk1"/>
          </a:fontRef>
        </p:style>
        <p:txBody>
          <a:bodyPr anchor="ctr"/>
          <a:lstStyle/>
          <a:p>
            <a:pPr algn="just" fontAlgn="auto">
              <a:spcBef>
                <a:spcPts val="0"/>
              </a:spcBef>
              <a:spcAft>
                <a:spcPts val="0"/>
              </a:spcAft>
              <a:buFont typeface="Wingdings" pitchFamily="2" charset="2"/>
              <a:buChar char="q"/>
              <a:defRPr/>
            </a:pPr>
            <a:r>
              <a:rPr lang="en-US" sz="2800" dirty="0"/>
              <a:t> </a:t>
            </a:r>
            <a:r>
              <a:rPr lang="en-US" sz="2800" dirty="0" err="1"/>
              <a:t>Hak</a:t>
            </a:r>
            <a:r>
              <a:rPr lang="en-US" sz="2800" dirty="0"/>
              <a:t>  </a:t>
            </a:r>
            <a:r>
              <a:rPr lang="en-US" sz="2800" dirty="0" err="1"/>
              <a:t>Menggandakan</a:t>
            </a:r>
            <a:r>
              <a:rPr lang="en-US" sz="2800" dirty="0"/>
              <a:t> </a:t>
            </a:r>
            <a:r>
              <a:rPr lang="en-US" sz="2800" dirty="0" err="1"/>
              <a:t>karya</a:t>
            </a:r>
            <a:r>
              <a:rPr lang="en-US" sz="2800" dirty="0"/>
              <a:t> </a:t>
            </a:r>
            <a:r>
              <a:rPr lang="en-US" sz="2800" dirty="0" err="1"/>
              <a:t>cipta</a:t>
            </a:r>
            <a:endParaRPr lang="en-US" sz="2800" dirty="0"/>
          </a:p>
          <a:p>
            <a:pPr algn="just" fontAlgn="auto">
              <a:spcBef>
                <a:spcPts val="0"/>
              </a:spcBef>
              <a:spcAft>
                <a:spcPts val="0"/>
              </a:spcAft>
              <a:buFont typeface="Wingdings" pitchFamily="2" charset="2"/>
              <a:buChar char="q"/>
              <a:defRPr/>
            </a:pPr>
            <a:r>
              <a:rPr lang="en-US" sz="2800" dirty="0"/>
              <a:t> </a:t>
            </a:r>
            <a:r>
              <a:rPr lang="en-US" sz="2800" dirty="0" err="1"/>
              <a:t>Hak</a:t>
            </a:r>
            <a:r>
              <a:rPr lang="en-US" sz="2800" dirty="0"/>
              <a:t> </a:t>
            </a:r>
            <a:r>
              <a:rPr lang="en-US" sz="2800" dirty="0" err="1"/>
              <a:t>membuat</a:t>
            </a:r>
            <a:r>
              <a:rPr lang="en-US" sz="2800" dirty="0"/>
              <a:t> </a:t>
            </a:r>
            <a:r>
              <a:rPr lang="en-US" sz="2800" dirty="0" err="1"/>
              <a:t>karya</a:t>
            </a:r>
            <a:r>
              <a:rPr lang="en-US" sz="2800" dirty="0"/>
              <a:t> </a:t>
            </a:r>
            <a:r>
              <a:rPr lang="en-US" sz="2800" dirty="0" err="1"/>
              <a:t>derivatif</a:t>
            </a:r>
            <a:endParaRPr lang="en-US" sz="2800" dirty="0"/>
          </a:p>
          <a:p>
            <a:pPr algn="just" fontAlgn="auto">
              <a:spcBef>
                <a:spcPts val="0"/>
              </a:spcBef>
              <a:spcAft>
                <a:spcPts val="0"/>
              </a:spcAft>
              <a:buFont typeface="Wingdings" pitchFamily="2" charset="2"/>
              <a:buChar char="q"/>
              <a:defRPr/>
            </a:pPr>
            <a:r>
              <a:rPr lang="en-US" sz="2800" dirty="0"/>
              <a:t>  </a:t>
            </a:r>
            <a:r>
              <a:rPr lang="en-US" sz="2800" dirty="0" err="1"/>
              <a:t>Hak</a:t>
            </a:r>
            <a:r>
              <a:rPr lang="en-US" sz="2800" dirty="0"/>
              <a:t> </a:t>
            </a:r>
            <a:r>
              <a:rPr lang="en-US" sz="2800" dirty="0" err="1"/>
              <a:t>Mendistribusikan</a:t>
            </a:r>
            <a:r>
              <a:rPr lang="en-US" sz="2800" dirty="0"/>
              <a:t> </a:t>
            </a:r>
            <a:r>
              <a:rPr lang="en-US" sz="2800" dirty="0" err="1"/>
              <a:t>karya</a:t>
            </a:r>
            <a:r>
              <a:rPr lang="en-US" sz="2800" dirty="0"/>
              <a:t> </a:t>
            </a:r>
            <a:r>
              <a:rPr lang="en-US" sz="2800" dirty="0" err="1"/>
              <a:t>cipta</a:t>
            </a:r>
            <a:r>
              <a:rPr lang="en-US" sz="2800" dirty="0"/>
              <a:t> </a:t>
            </a:r>
            <a:r>
              <a:rPr lang="en-US" sz="2800" dirty="0" err="1"/>
              <a:t>kepada</a:t>
            </a:r>
            <a:r>
              <a:rPr lang="en-US" sz="2800" dirty="0"/>
              <a:t> </a:t>
            </a:r>
            <a:r>
              <a:rPr lang="en-US" sz="2800" dirty="0" err="1"/>
              <a:t>publik</a:t>
            </a:r>
            <a:endParaRPr lang="en-US" sz="2800" dirty="0"/>
          </a:p>
          <a:p>
            <a:pPr algn="just" fontAlgn="auto">
              <a:spcBef>
                <a:spcPts val="0"/>
              </a:spcBef>
              <a:spcAft>
                <a:spcPts val="0"/>
              </a:spcAft>
              <a:buFont typeface="Wingdings" pitchFamily="2" charset="2"/>
              <a:buChar char="q"/>
              <a:defRPr/>
            </a:pPr>
            <a:r>
              <a:rPr lang="en-US" sz="2800" dirty="0"/>
              <a:t>  </a:t>
            </a:r>
            <a:r>
              <a:rPr lang="en-US" sz="2800" dirty="0" err="1"/>
              <a:t>Hak</a:t>
            </a:r>
            <a:r>
              <a:rPr lang="en-US" sz="2800" dirty="0"/>
              <a:t> </a:t>
            </a:r>
            <a:r>
              <a:rPr lang="en-US" sz="2800" dirty="0" err="1"/>
              <a:t>Memamerkan</a:t>
            </a:r>
            <a:r>
              <a:rPr lang="en-US" sz="2800" dirty="0"/>
              <a:t> </a:t>
            </a:r>
            <a:r>
              <a:rPr lang="en-US" sz="2800" dirty="0" err="1"/>
              <a:t>Karya</a:t>
            </a:r>
            <a:r>
              <a:rPr lang="en-US" sz="2800" dirty="0"/>
              <a:t> </a:t>
            </a:r>
            <a:r>
              <a:rPr lang="en-US" sz="2800" dirty="0" err="1"/>
              <a:t>Cipta</a:t>
            </a:r>
            <a:r>
              <a:rPr lang="en-US" sz="2800" dirty="0"/>
              <a:t> </a:t>
            </a:r>
            <a:r>
              <a:rPr lang="en-US" sz="2800" dirty="0" err="1"/>
              <a:t>kepada</a:t>
            </a:r>
            <a:r>
              <a:rPr lang="en-US" sz="2800" dirty="0"/>
              <a:t> </a:t>
            </a:r>
            <a:r>
              <a:rPr lang="en-US" sz="2800" dirty="0" err="1"/>
              <a:t>Publik</a:t>
            </a:r>
            <a:r>
              <a:rPr lang="en-US" sz="2800" dirty="0"/>
              <a:t> </a:t>
            </a:r>
          </a:p>
        </p:txBody>
      </p:sp>
      <p:cxnSp>
        <p:nvCxnSpPr>
          <p:cNvPr id="5" name="Straight Arrow Connector 4"/>
          <p:cNvCxnSpPr/>
          <p:nvPr/>
        </p:nvCxnSpPr>
        <p:spPr>
          <a:xfrm flipV="1">
            <a:off x="3581400" y="1905000"/>
            <a:ext cx="1295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124200" y="2667000"/>
            <a:ext cx="17526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124200" y="35052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590800" y="3886200"/>
            <a:ext cx="2286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Technological Protection Measures</a:t>
            </a:r>
            <a:endParaRPr lang="en-US" dirty="0">
              <a:solidFill>
                <a:schemeClr val="tx2">
                  <a:satMod val="130000"/>
                </a:schemeClr>
              </a:solidFill>
            </a:endParaRPr>
          </a:p>
        </p:txBody>
      </p:sp>
      <p:sp>
        <p:nvSpPr>
          <p:cNvPr id="3" name="Content Placeholder 2"/>
          <p:cNvSpPr>
            <a:spLocks noGrp="1"/>
          </p:cNvSpPr>
          <p:nvPr>
            <p:ph idx="1"/>
          </p:nvPr>
        </p:nvSpPr>
        <p:spPr/>
        <p:txBody>
          <a:bodyPr>
            <a:normAutofit fontScale="92500" lnSpcReduction="20000"/>
          </a:bodyPr>
          <a:lstStyle/>
          <a:p>
            <a:pPr marL="365760" indent="-283464" fontAlgn="auto">
              <a:spcAft>
                <a:spcPts val="0"/>
              </a:spcAft>
              <a:buFont typeface="Wingdings 2"/>
              <a:buChar char=""/>
              <a:defRPr/>
            </a:pPr>
            <a:r>
              <a:rPr lang="en-US" dirty="0" smtClean="0"/>
              <a:t>WCT Article 11</a:t>
            </a:r>
          </a:p>
          <a:p>
            <a:pPr marL="365760" indent="-283464" fontAlgn="auto">
              <a:spcAft>
                <a:spcPts val="0"/>
              </a:spcAft>
              <a:buFont typeface="Wingdings 2"/>
              <a:buChar char=""/>
              <a:defRPr/>
            </a:pPr>
            <a:r>
              <a:rPr lang="en-US" dirty="0" smtClean="0"/>
              <a:t>Purpose: Using technology to prevent users from using digital content in a manner that is </a:t>
            </a:r>
            <a:r>
              <a:rPr lang="en-US" dirty="0" err="1" smtClean="0"/>
              <a:t>cotrary</a:t>
            </a:r>
            <a:r>
              <a:rPr lang="en-US" dirty="0" smtClean="0"/>
              <a:t> to terms of use</a:t>
            </a:r>
          </a:p>
          <a:p>
            <a:pPr marL="365760" indent="-283464" fontAlgn="auto">
              <a:spcAft>
                <a:spcPts val="0"/>
              </a:spcAft>
              <a:buFont typeface="Wingdings 2"/>
              <a:buChar char=""/>
              <a:defRPr/>
            </a:pPr>
            <a:r>
              <a:rPr lang="en-US" dirty="0" smtClean="0"/>
              <a:t>Example: Microsoft’s Office Product activation (Compulsory registration)</a:t>
            </a:r>
          </a:p>
          <a:p>
            <a:pPr marL="365760" indent="-283464" fontAlgn="auto">
              <a:spcAft>
                <a:spcPts val="0"/>
              </a:spcAft>
              <a:buFont typeface="Wingdings 2"/>
              <a:buNone/>
              <a:defRPr/>
            </a:pPr>
            <a:r>
              <a:rPr lang="en-US" dirty="0" smtClean="0"/>
              <a:t>	Product only runs 50 times before going into reduced functionally mode without registration. Significant changes to hardware of computer will cause product to go into reduce functionally mode.</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2">
                    <a:satMod val="130000"/>
                  </a:schemeClr>
                </a:solidFill>
              </a:rPr>
              <a:t>Technological Protection Measures</a:t>
            </a:r>
            <a:endParaRPr lang="en-US" dirty="0">
              <a:solidFill>
                <a:schemeClr val="tx2">
                  <a:satMod val="130000"/>
                </a:schemeClr>
              </a:solidFill>
            </a:endParaRPr>
          </a:p>
        </p:txBody>
      </p:sp>
      <p:sp>
        <p:nvSpPr>
          <p:cNvPr id="72707" name="Content Placeholder 2"/>
          <p:cNvSpPr>
            <a:spLocks noGrp="1"/>
          </p:cNvSpPr>
          <p:nvPr>
            <p:ph idx="1"/>
          </p:nvPr>
        </p:nvSpPr>
        <p:spPr/>
        <p:txBody>
          <a:bodyPr/>
          <a:lstStyle/>
          <a:p>
            <a:pPr>
              <a:buFont typeface="Wingdings 2" pitchFamily="18" charset="2"/>
              <a:buNone/>
            </a:pPr>
            <a:r>
              <a:rPr lang="en-US" smtClean="0"/>
              <a:t>Divided into two types:</a:t>
            </a:r>
          </a:p>
          <a:p>
            <a:pPr>
              <a:buFontTx/>
              <a:buChar char="-"/>
            </a:pPr>
            <a:r>
              <a:rPr lang="en-US" smtClean="0"/>
              <a:t>Acces Control Rights; Technology that effectively controls acces to a copy of work/subject matter or a perfomance</a:t>
            </a:r>
          </a:p>
          <a:p>
            <a:pPr>
              <a:buFontTx/>
              <a:buChar char="-"/>
            </a:pPr>
            <a:r>
              <a:rPr lang="en-US" smtClean="0"/>
              <a:t>Copy Control rihgts; technology that effectively prevents or limits the doing any act comprised in copyright In a work/subject matter, or unauthorised use of a perfomance.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tx2">
                    <a:satMod val="130000"/>
                  </a:schemeClr>
                </a:solidFill>
              </a:rPr>
              <a:t>Right Management Information</a:t>
            </a:r>
            <a:endParaRPr lang="en-US" dirty="0">
              <a:solidFill>
                <a:schemeClr val="tx2">
                  <a:satMod val="130000"/>
                </a:schemeClr>
              </a:solidFill>
            </a:endParaRPr>
          </a:p>
        </p:txBody>
      </p:sp>
      <p:sp>
        <p:nvSpPr>
          <p:cNvPr id="3" name="Content Placeholder 2"/>
          <p:cNvSpPr>
            <a:spLocks noGrp="1"/>
          </p:cNvSpPr>
          <p:nvPr>
            <p:ph idx="1"/>
          </p:nvPr>
        </p:nvSpPr>
        <p:spPr/>
        <p:txBody>
          <a:bodyPr>
            <a:normAutofit lnSpcReduction="10000"/>
          </a:bodyPr>
          <a:lstStyle/>
          <a:p>
            <a:pPr marL="365760" indent="-283464" fontAlgn="auto">
              <a:spcAft>
                <a:spcPts val="0"/>
              </a:spcAft>
              <a:buFont typeface="Wingdings 2"/>
              <a:buChar char=""/>
              <a:defRPr/>
            </a:pPr>
            <a:r>
              <a:rPr lang="en-US" dirty="0" smtClean="0"/>
              <a:t>WCT Article 12, obligation concerning Right Management information</a:t>
            </a:r>
          </a:p>
          <a:p>
            <a:pPr marL="365760" indent="-283464" fontAlgn="auto">
              <a:spcAft>
                <a:spcPts val="0"/>
              </a:spcAft>
              <a:buFont typeface="Wingdings 2"/>
              <a:buChar char=""/>
              <a:defRPr/>
            </a:pPr>
            <a:r>
              <a:rPr lang="en-US" dirty="0" smtClean="0"/>
              <a:t>Purpose: evidence of work, author, owner of rights/</a:t>
            </a:r>
            <a:r>
              <a:rPr lang="en-US" dirty="0" err="1" smtClean="0"/>
              <a:t>perfomer</a:t>
            </a:r>
            <a:r>
              <a:rPr lang="en-US" dirty="0" smtClean="0"/>
              <a:t>, number or codes representing above.</a:t>
            </a:r>
          </a:p>
          <a:p>
            <a:pPr marL="365760" indent="-283464" fontAlgn="auto">
              <a:spcAft>
                <a:spcPts val="0"/>
              </a:spcAft>
              <a:buFont typeface="Wingdings 2"/>
              <a:buChar char=""/>
              <a:defRPr/>
            </a:pPr>
            <a:r>
              <a:rPr lang="en-US" dirty="0" smtClean="0"/>
              <a:t>Rights; RMI may not be knowingly removed or altered with intent or knowledge to facilitate copyright </a:t>
            </a:r>
            <a:r>
              <a:rPr lang="en-US" dirty="0" err="1" smtClean="0"/>
              <a:t>infrigement</a:t>
            </a:r>
            <a:r>
              <a:rPr lang="en-US" dirty="0" smtClean="0"/>
              <a:t>, RMI removed works may not be knowingly dealt with.</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6304104-4711-472D-BFF5-83386A6226AF}" type="slidenum">
              <a:rPr lang="en-US"/>
              <a:pPr>
                <a:defRPr/>
              </a:pPr>
              <a:t>65</a:t>
            </a:fld>
            <a:endParaRPr lang="en-US"/>
          </a:p>
        </p:txBody>
      </p:sp>
      <p:sp>
        <p:nvSpPr>
          <p:cNvPr id="16386" name="Rectangle 2"/>
          <p:cNvSpPr>
            <a:spLocks noGrp="1" noChangeArrowheads="1"/>
          </p:cNvSpPr>
          <p:nvPr>
            <p:ph type="title"/>
          </p:nvPr>
        </p:nvSpPr>
        <p:spPr>
          <a:xfrm>
            <a:off x="1371600" y="304800"/>
            <a:ext cx="7620000" cy="1206500"/>
          </a:xfrm>
        </p:spPr>
        <p:txBody>
          <a:bodyPr/>
          <a:lstStyle/>
          <a:p>
            <a:pPr fontAlgn="auto">
              <a:spcAft>
                <a:spcPts val="0"/>
              </a:spcAft>
              <a:defRPr/>
            </a:pPr>
            <a:r>
              <a:rPr lang="en-US" sz="4000">
                <a:solidFill>
                  <a:schemeClr val="tx2">
                    <a:satMod val="130000"/>
                  </a:schemeClr>
                </a:solidFill>
              </a:rPr>
              <a:t>SARANA KONTROL TEKNOLOGI</a:t>
            </a:r>
          </a:p>
        </p:txBody>
      </p:sp>
      <p:sp>
        <p:nvSpPr>
          <p:cNvPr id="16387" name="Rectangle 3"/>
          <p:cNvSpPr>
            <a:spLocks noGrp="1" noChangeArrowheads="1"/>
          </p:cNvSpPr>
          <p:nvPr>
            <p:ph type="body" idx="1"/>
          </p:nvPr>
        </p:nvSpPr>
        <p:spPr>
          <a:xfrm>
            <a:off x="1295400" y="1524000"/>
            <a:ext cx="7467600" cy="4953000"/>
          </a:xfrm>
        </p:spPr>
        <p:txBody>
          <a:bodyPr/>
          <a:lstStyle/>
          <a:p>
            <a:pPr>
              <a:lnSpc>
                <a:spcPct val="90000"/>
              </a:lnSpc>
            </a:pPr>
            <a:r>
              <a:rPr lang="en-US" sz="2800" smtClean="0"/>
              <a:t>Pasal 27 UU Hak Cipta jo Pasal 11 WCT</a:t>
            </a:r>
          </a:p>
          <a:p>
            <a:pPr>
              <a:lnSpc>
                <a:spcPct val="90000"/>
              </a:lnSpc>
            </a:pPr>
            <a:r>
              <a:rPr lang="en-US" sz="2800" smtClean="0"/>
              <a:t>WCT : Contracting parties shall provide </a:t>
            </a:r>
            <a:r>
              <a:rPr lang="en-US" sz="2800" b="1" i="1" smtClean="0"/>
              <a:t>adequate legal protection</a:t>
            </a:r>
            <a:r>
              <a:rPr lang="en-US" sz="2800" smtClean="0"/>
              <a:t> and effective legal remedies against the circumvention of </a:t>
            </a:r>
            <a:r>
              <a:rPr lang="en-US" sz="2800" b="1" i="1" smtClean="0"/>
              <a:t>effective technological measures</a:t>
            </a:r>
            <a:r>
              <a:rPr lang="en-US" sz="2800" smtClean="0"/>
              <a:t> that are used by authors in connection with the exercise of their rights… </a:t>
            </a:r>
          </a:p>
          <a:p>
            <a:pPr>
              <a:lnSpc>
                <a:spcPct val="90000"/>
              </a:lnSpc>
            </a:pPr>
            <a:r>
              <a:rPr lang="en-US" sz="2800" smtClean="0"/>
              <a:t>Sarana kontrol teknologi ini mencakup segala instrumen teknologi yang dibuat khusus untuk melindungi ciptaan, diantaranya : kode rahasia (</a:t>
            </a:r>
            <a:r>
              <a:rPr lang="en-US" sz="2800" i="1" smtClean="0"/>
              <a:t>password</a:t>
            </a:r>
            <a:r>
              <a:rPr lang="en-US" sz="2800" smtClean="0"/>
              <a:t>), serial number, </a:t>
            </a:r>
            <a:r>
              <a:rPr lang="en-US" sz="2800" i="1" smtClean="0"/>
              <a:t>decryption, encryption, watermark</a:t>
            </a:r>
            <a:r>
              <a:rPr lang="en-US" sz="2800" smtClean="0"/>
              <a:t>, dll. </a:t>
            </a:r>
          </a:p>
          <a:p>
            <a:pPr>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0-#ppt_w/2"/>
                                          </p:val>
                                        </p:tav>
                                        <p:tav tm="100000">
                                          <p:val>
                                            <p:strVal val="#ppt_x"/>
                                          </p:val>
                                        </p:tav>
                                      </p:tavLst>
                                    </p:anim>
                                    <p:anim calcmode="lin" valueType="num">
                                      <p:cBhvr additive="base">
                                        <p:cTn id="8" dur="500" fill="hold"/>
                                        <p:tgtEl>
                                          <p:spTgt spid="163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5" fill="hold" grpId="0" nodeType="clickEffect">
                                  <p:stCondLst>
                                    <p:cond delay="0"/>
                                  </p:stCondLst>
                                  <p:childTnLst>
                                    <p:set>
                                      <p:cBhvr>
                                        <p:cTn id="12" dur="1" fill="hold">
                                          <p:stCondLst>
                                            <p:cond delay="0"/>
                                          </p:stCondLst>
                                        </p:cTn>
                                        <p:tgtEl>
                                          <p:spTgt spid="16387">
                                            <p:txEl>
                                              <p:pRg st="0" end="0"/>
                                            </p:txEl>
                                          </p:spTgt>
                                        </p:tgtEl>
                                        <p:attrNameLst>
                                          <p:attrName>style.visibility</p:attrName>
                                        </p:attrNameLst>
                                      </p:cBhvr>
                                      <p:to>
                                        <p:strVal val="visible"/>
                                      </p:to>
                                    </p:set>
                                    <p:animEffect transition="in" filter="blinds(vertical)">
                                      <p:cBhvr>
                                        <p:cTn id="13" dur="500"/>
                                        <p:tgtEl>
                                          <p:spTgt spid="1638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16387">
                                            <p:txEl>
                                              <p:pRg st="1" end="1"/>
                                            </p:txEl>
                                          </p:spTgt>
                                        </p:tgtEl>
                                        <p:attrNameLst>
                                          <p:attrName>style.visibility</p:attrName>
                                        </p:attrNameLst>
                                      </p:cBhvr>
                                      <p:to>
                                        <p:strVal val="visible"/>
                                      </p:to>
                                    </p:set>
                                    <p:animEffect transition="in" filter="blinds(vertical)">
                                      <p:cBhvr>
                                        <p:cTn id="18" dur="500"/>
                                        <p:tgtEl>
                                          <p:spTgt spid="1638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16387">
                                            <p:txEl>
                                              <p:pRg st="2" end="2"/>
                                            </p:txEl>
                                          </p:spTgt>
                                        </p:tgtEl>
                                        <p:attrNameLst>
                                          <p:attrName>style.visibility</p:attrName>
                                        </p:attrNameLst>
                                      </p:cBhvr>
                                      <p:to>
                                        <p:strVal val="visible"/>
                                      </p:to>
                                    </p:set>
                                    <p:animEffect transition="in" filter="blinds(vertical)">
                                      <p:cBhvr>
                                        <p:cTn id="23"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P spid="16387"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7EA4AF6-0C1C-48EE-A12E-C70E94B98BEB}" type="slidenum">
              <a:rPr lang="en-US"/>
              <a:pPr>
                <a:defRPr/>
              </a:pPr>
              <a:t>66</a:t>
            </a:fld>
            <a:endParaRPr lang="en-US"/>
          </a:p>
        </p:txBody>
      </p:sp>
      <p:sp>
        <p:nvSpPr>
          <p:cNvPr id="46082" name="Rectangle 2"/>
          <p:cNvSpPr>
            <a:spLocks noGrp="1" noChangeArrowheads="1"/>
          </p:cNvSpPr>
          <p:nvPr>
            <p:ph type="title"/>
          </p:nvPr>
        </p:nvSpPr>
        <p:spPr>
          <a:xfrm>
            <a:off x="1371600" y="304800"/>
            <a:ext cx="7620000" cy="1206500"/>
          </a:xfrm>
        </p:spPr>
        <p:txBody>
          <a:bodyPr/>
          <a:lstStyle/>
          <a:p>
            <a:pPr>
              <a:defRPr/>
            </a:pPr>
            <a:r>
              <a:rPr lang="en-US" sz="4000" dirty="0">
                <a:latin typeface="Arial" pitchFamily="34" charset="0"/>
                <a:cs typeface="Arial" pitchFamily="34" charset="0"/>
              </a:rPr>
              <a:t>PERLINDUNGAN DATABASE</a:t>
            </a:r>
          </a:p>
        </p:txBody>
      </p:sp>
      <p:sp>
        <p:nvSpPr>
          <p:cNvPr id="46083" name="Rectangle 3"/>
          <p:cNvSpPr>
            <a:spLocks noGrp="1" noChangeArrowheads="1"/>
          </p:cNvSpPr>
          <p:nvPr>
            <p:ph type="body" idx="1"/>
          </p:nvPr>
        </p:nvSpPr>
        <p:spPr>
          <a:xfrm>
            <a:off x="1219200" y="1752600"/>
            <a:ext cx="7772400" cy="4343400"/>
          </a:xfrm>
        </p:spPr>
        <p:txBody>
          <a:bodyPr/>
          <a:lstStyle/>
          <a:p>
            <a:r>
              <a:rPr lang="en-US" smtClean="0"/>
              <a:t>Database dilindungi sebagai suatu ciptaan berdasar atas “teknik” pemilihan atau pengaturan suatu data. </a:t>
            </a:r>
          </a:p>
          <a:p>
            <a:r>
              <a:rPr lang="en-US" smtClean="0"/>
              <a:t>Perlindungan tidak diperluas terhadap isi dari database tersebut.</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13" dur="500"/>
                                        <p:tgtEl>
                                          <p:spTgt spid="4608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083">
                                            <p:txEl>
                                              <p:pRg st="1" end="1"/>
                                            </p:txEl>
                                          </p:spTgt>
                                        </p:tgtEl>
                                        <p:attrNameLst>
                                          <p:attrName>style.visibility</p:attrName>
                                        </p:attrNameLst>
                                      </p:cBhvr>
                                      <p:to>
                                        <p:strVal val="visible"/>
                                      </p:to>
                                    </p:set>
                                    <p:animEffect transition="in" filter="blinds(horizontal)">
                                      <p:cBhvr>
                                        <p:cTn id="18" dur="500"/>
                                        <p:tgtEl>
                                          <p:spTgt spid="460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P spid="4608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Software License</a:t>
            </a:r>
            <a:endParaRPr lang="en-US" dirty="0"/>
          </a:p>
        </p:txBody>
      </p:sp>
      <p:sp>
        <p:nvSpPr>
          <p:cNvPr id="76803" name="Content Placeholder 2"/>
          <p:cNvSpPr>
            <a:spLocks noGrp="1"/>
          </p:cNvSpPr>
          <p:nvPr>
            <p:ph idx="1"/>
          </p:nvPr>
        </p:nvSpPr>
        <p:spPr/>
        <p:txBody>
          <a:bodyPr/>
          <a:lstStyle/>
          <a:p>
            <a:r>
              <a:rPr lang="en-US" sz="2400" smtClean="0"/>
              <a:t>A </a:t>
            </a:r>
            <a:r>
              <a:rPr lang="en-US" sz="2400" b="1" smtClean="0"/>
              <a:t>software license</a:t>
            </a:r>
            <a:r>
              <a:rPr lang="en-US" sz="2400" smtClean="0"/>
              <a:t> (or </a:t>
            </a:r>
            <a:r>
              <a:rPr lang="en-US" sz="2400" b="1" smtClean="0"/>
              <a:t>software licence</a:t>
            </a:r>
            <a:r>
              <a:rPr lang="en-US" sz="2400" smtClean="0"/>
              <a:t> in commonwealth usage) is a legal instrument (by way of </a:t>
            </a:r>
            <a:r>
              <a:rPr lang="en-US" sz="2400" smtClean="0">
                <a:hlinkClick r:id="rId2" tooltip="Contract law"/>
              </a:rPr>
              <a:t>contract law</a:t>
            </a:r>
            <a:r>
              <a:rPr lang="en-US" sz="2400" smtClean="0"/>
              <a:t>) governing the usage or redistribution of software. All software is </a:t>
            </a:r>
            <a:r>
              <a:rPr lang="en-US" sz="2400" smtClean="0">
                <a:hlinkClick r:id="rId3" tooltip="Copyright"/>
              </a:rPr>
              <a:t>copyright</a:t>
            </a:r>
            <a:r>
              <a:rPr lang="en-US" sz="2400" smtClean="0"/>
              <a:t> protected, irrespective of whether it is in the </a:t>
            </a:r>
            <a:r>
              <a:rPr lang="en-US" sz="2400" smtClean="0">
                <a:hlinkClick r:id="rId4" tooltip="Public domain"/>
              </a:rPr>
              <a:t>public domain</a:t>
            </a:r>
            <a:r>
              <a:rPr lang="en-US" sz="2400" smtClean="0"/>
              <a:t>. Contractual confidentiality is another way of protecting software. A typical software license grants an end-user permission to use one or more copies of </a:t>
            </a:r>
            <a:r>
              <a:rPr lang="en-US" sz="2400" smtClean="0">
                <a:hlinkClick r:id="rId5" tooltip="Software"/>
              </a:rPr>
              <a:t>software</a:t>
            </a:r>
            <a:r>
              <a:rPr lang="en-US" sz="2400" smtClean="0"/>
              <a:t> in ways where such a use would otherwise constitute copyright infringement of the software owner's exclusive rights under copyright law.</a:t>
            </a:r>
          </a:p>
          <a:p>
            <a:pPr>
              <a:buFont typeface="Wingdings 2" pitchFamily="18" charset="2"/>
              <a:buNone/>
            </a:pPr>
            <a:r>
              <a:rPr lang="en-US" sz="2400" smtClean="0"/>
              <a:t>	Source:Wikipedia</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defRPr/>
            </a:pPr>
            <a:r>
              <a:rPr lang="en-US" i="1"/>
              <a:t>Software</a:t>
            </a:r>
            <a:r>
              <a:rPr lang="en-US"/>
              <a:t> Komputer - Lisensi</a:t>
            </a:r>
          </a:p>
        </p:txBody>
      </p:sp>
      <p:sp>
        <p:nvSpPr>
          <p:cNvPr id="51203" name="Rectangle 3"/>
          <p:cNvSpPr>
            <a:spLocks noGrp="1" noChangeArrowheads="1"/>
          </p:cNvSpPr>
          <p:nvPr>
            <p:ph type="body" idx="1"/>
          </p:nvPr>
        </p:nvSpPr>
        <p:spPr/>
        <p:txBody>
          <a:bodyPr/>
          <a:lstStyle/>
          <a:p>
            <a:r>
              <a:rPr lang="en-US" smtClean="0"/>
              <a:t>Komersial</a:t>
            </a:r>
          </a:p>
          <a:p>
            <a:r>
              <a:rPr lang="en-US" i="1" smtClean="0"/>
              <a:t>Shareware</a:t>
            </a:r>
            <a:endParaRPr lang="en-US" smtClean="0"/>
          </a:p>
          <a:p>
            <a:r>
              <a:rPr lang="en-US" i="1" smtClean="0"/>
              <a:t>Freeware</a:t>
            </a:r>
            <a:endParaRPr lang="en-US" smtClean="0"/>
          </a:p>
          <a:p>
            <a:r>
              <a:rPr lang="en-US" i="1" smtClean="0"/>
              <a:t>Open source</a:t>
            </a:r>
            <a:endParaRPr lang="en-US" smtClean="0"/>
          </a:p>
          <a:p>
            <a:r>
              <a:rPr lang="en-US" smtClean="0"/>
              <a:t>Perjanjian penggunaan (</a:t>
            </a:r>
            <a:r>
              <a:rPr lang="en-US" i="1" smtClean="0"/>
              <a:t>Usage agreement</a:t>
            </a:r>
            <a:r>
              <a:rPr lang="en-US" smtClean="0"/>
              <a:t>)</a:t>
            </a:r>
          </a:p>
          <a:p>
            <a:r>
              <a:rPr lang="en-US" smtClean="0"/>
              <a:t>Dengan atau tanpa kompensasi/pembayaran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20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anim calcmode="lin" valueType="num">
                                      <p:cBhvr>
                                        <p:cTn id="11" dur="500" fill="hold"/>
                                        <p:tgtEl>
                                          <p:spTgt spid="5120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5120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anim calcmode="lin" valueType="num">
                                      <p:cBhvr>
                                        <p:cTn id="15" dur="500" fill="hold"/>
                                        <p:tgtEl>
                                          <p:spTgt spid="5120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5120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anim calcmode="lin" valueType="num">
                                      <p:cBhvr>
                                        <p:cTn id="19" dur="500" fill="hold"/>
                                        <p:tgtEl>
                                          <p:spTgt spid="5120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5120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51203">
                                            <p:txEl>
                                              <p:pRg st="4" end="4"/>
                                            </p:txEl>
                                          </p:spTgt>
                                        </p:tgtEl>
                                        <p:attrNameLst>
                                          <p:attrName>style.visibility</p:attrName>
                                        </p:attrNameLst>
                                      </p:cBhvr>
                                      <p:to>
                                        <p:strVal val="visible"/>
                                      </p:to>
                                    </p:set>
                                    <p:anim calcmode="lin" valueType="num">
                                      <p:cBhvr>
                                        <p:cTn id="25" dur="500" fill="hold"/>
                                        <p:tgtEl>
                                          <p:spTgt spid="51203">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51203">
                                            <p:txEl>
                                              <p:pRg st="4" end="4"/>
                                            </p:txEl>
                                          </p:spTgt>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6" presetClass="entr" presetSubtype="0" fill="hold" nodeType="afterEffect">
                                  <p:stCondLst>
                                    <p:cond delay="4000"/>
                                  </p:stCondLst>
                                  <p:childTnLst>
                                    <p:set>
                                      <p:cBhvr>
                                        <p:cTn id="29" dur="1" fill="hold">
                                          <p:stCondLst>
                                            <p:cond delay="0"/>
                                          </p:stCondLst>
                                        </p:cTn>
                                        <p:tgtEl>
                                          <p:spTgt spid="51203">
                                            <p:txEl>
                                              <p:pRg st="5" end="5"/>
                                            </p:txEl>
                                          </p:spTgt>
                                        </p:tgtEl>
                                        <p:attrNameLst>
                                          <p:attrName>style.visibility</p:attrName>
                                        </p:attrNameLst>
                                      </p:cBhvr>
                                      <p:to>
                                        <p:strVal val="visible"/>
                                      </p:to>
                                    </p:set>
                                    <p:animEffect transition="in" filter="wipe(down)">
                                      <p:cBhvr>
                                        <p:cTn id="30" dur="580">
                                          <p:stCondLst>
                                            <p:cond delay="0"/>
                                          </p:stCondLst>
                                        </p:cTn>
                                        <p:tgtEl>
                                          <p:spTgt spid="51203">
                                            <p:txEl>
                                              <p:pRg st="5" end="5"/>
                                            </p:txEl>
                                          </p:spTgt>
                                        </p:tgtEl>
                                      </p:cBhvr>
                                    </p:animEffect>
                                    <p:anim calcmode="lin" valueType="num">
                                      <p:cBhvr>
                                        <p:cTn id="31" dur="1822" tmFilter="0,0; 0.14,0.36; 0.43,0.73; 0.71,0.91; 1.0,1.0">
                                          <p:stCondLst>
                                            <p:cond delay="0"/>
                                          </p:stCondLst>
                                        </p:cTn>
                                        <p:tgtEl>
                                          <p:spTgt spid="51203">
                                            <p:txEl>
                                              <p:pRg st="5" end="5"/>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1203">
                                            <p:txEl>
                                              <p:pRg st="5" end="5"/>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1203">
                                            <p:txEl>
                                              <p:pRg st="5" end="5"/>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1203">
                                            <p:txEl>
                                              <p:pRg st="5" end="5"/>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1203">
                                            <p:txEl>
                                              <p:pRg st="5" end="5"/>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51203">
                                            <p:txEl>
                                              <p:pRg st="5" end="5"/>
                                            </p:txEl>
                                          </p:spTgt>
                                        </p:tgtEl>
                                      </p:cBhvr>
                                      <p:to x="100000" y="60000"/>
                                    </p:animScale>
                                    <p:animScale>
                                      <p:cBhvr>
                                        <p:cTn id="37" dur="166" decel="50000">
                                          <p:stCondLst>
                                            <p:cond delay="676"/>
                                          </p:stCondLst>
                                        </p:cTn>
                                        <p:tgtEl>
                                          <p:spTgt spid="51203">
                                            <p:txEl>
                                              <p:pRg st="5" end="5"/>
                                            </p:txEl>
                                          </p:spTgt>
                                        </p:tgtEl>
                                      </p:cBhvr>
                                      <p:to x="100000" y="100000"/>
                                    </p:animScale>
                                    <p:animScale>
                                      <p:cBhvr>
                                        <p:cTn id="38" dur="26">
                                          <p:stCondLst>
                                            <p:cond delay="1312"/>
                                          </p:stCondLst>
                                        </p:cTn>
                                        <p:tgtEl>
                                          <p:spTgt spid="51203">
                                            <p:txEl>
                                              <p:pRg st="5" end="5"/>
                                            </p:txEl>
                                          </p:spTgt>
                                        </p:tgtEl>
                                      </p:cBhvr>
                                      <p:to x="100000" y="80000"/>
                                    </p:animScale>
                                    <p:animScale>
                                      <p:cBhvr>
                                        <p:cTn id="39" dur="166" decel="50000">
                                          <p:stCondLst>
                                            <p:cond delay="1338"/>
                                          </p:stCondLst>
                                        </p:cTn>
                                        <p:tgtEl>
                                          <p:spTgt spid="51203">
                                            <p:txEl>
                                              <p:pRg st="5" end="5"/>
                                            </p:txEl>
                                          </p:spTgt>
                                        </p:tgtEl>
                                      </p:cBhvr>
                                      <p:to x="100000" y="100000"/>
                                    </p:animScale>
                                    <p:animScale>
                                      <p:cBhvr>
                                        <p:cTn id="40" dur="26">
                                          <p:stCondLst>
                                            <p:cond delay="1642"/>
                                          </p:stCondLst>
                                        </p:cTn>
                                        <p:tgtEl>
                                          <p:spTgt spid="51203">
                                            <p:txEl>
                                              <p:pRg st="5" end="5"/>
                                            </p:txEl>
                                          </p:spTgt>
                                        </p:tgtEl>
                                      </p:cBhvr>
                                      <p:to x="100000" y="90000"/>
                                    </p:animScale>
                                    <p:animScale>
                                      <p:cBhvr>
                                        <p:cTn id="41" dur="166" decel="50000">
                                          <p:stCondLst>
                                            <p:cond delay="1668"/>
                                          </p:stCondLst>
                                        </p:cTn>
                                        <p:tgtEl>
                                          <p:spTgt spid="51203">
                                            <p:txEl>
                                              <p:pRg st="5" end="5"/>
                                            </p:txEl>
                                          </p:spTgt>
                                        </p:tgtEl>
                                      </p:cBhvr>
                                      <p:to x="100000" y="100000"/>
                                    </p:animScale>
                                    <p:animScale>
                                      <p:cBhvr>
                                        <p:cTn id="42" dur="26">
                                          <p:stCondLst>
                                            <p:cond delay="1808"/>
                                          </p:stCondLst>
                                        </p:cTn>
                                        <p:tgtEl>
                                          <p:spTgt spid="51203">
                                            <p:txEl>
                                              <p:pRg st="5" end="5"/>
                                            </p:txEl>
                                          </p:spTgt>
                                        </p:tgtEl>
                                      </p:cBhvr>
                                      <p:to x="100000" y="95000"/>
                                    </p:animScale>
                                    <p:animScale>
                                      <p:cBhvr>
                                        <p:cTn id="43" dur="166" decel="50000">
                                          <p:stCondLst>
                                            <p:cond delay="1834"/>
                                          </p:stCondLst>
                                        </p:cTn>
                                        <p:tgtEl>
                                          <p:spTgt spid="5120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524000" y="533400"/>
            <a:ext cx="6248400" cy="2089150"/>
          </a:xfrm>
        </p:spPr>
        <p:txBody>
          <a:bodyPr/>
          <a:lstStyle/>
          <a:p>
            <a:pPr>
              <a:defRPr/>
            </a:pPr>
            <a:r>
              <a:rPr lang="en-US" sz="3600" dirty="0" err="1" smtClean="0"/>
              <a:t>Pembajakan</a:t>
            </a:r>
            <a:r>
              <a:rPr lang="en-US" sz="3600" dirty="0" smtClean="0"/>
              <a:t> Software</a:t>
            </a:r>
            <a:endParaRPr lang="en-US" sz="3600" dirty="0"/>
          </a:p>
        </p:txBody>
      </p:sp>
      <p:sp>
        <p:nvSpPr>
          <p:cNvPr id="78851" name="Rectangle 3"/>
          <p:cNvSpPr>
            <a:spLocks noGrp="1" noChangeArrowheads="1"/>
          </p:cNvSpPr>
          <p:nvPr>
            <p:ph type="body" idx="1"/>
          </p:nvPr>
        </p:nvSpPr>
        <p:spPr>
          <a:xfrm>
            <a:off x="1143000" y="2209800"/>
            <a:ext cx="7010400" cy="4191000"/>
          </a:xfrm>
        </p:spPr>
        <p:txBody>
          <a:bodyPr/>
          <a:lstStyle/>
          <a:p>
            <a:pPr marL="609600" indent="-609600"/>
            <a:r>
              <a:rPr lang="en-US" altLang="ja-JP" sz="2800" smtClean="0">
                <a:ea typeface="ＭＳ Ｐゴシック" pitchFamily="34" charset="-128"/>
              </a:rPr>
              <a:t>Pembajakan adalah pencurian </a:t>
            </a:r>
            <a:endParaRPr lang="en-GB" altLang="ja-JP" sz="2800" smtClean="0">
              <a:ea typeface="ＭＳ Ｐゴシック" pitchFamily="34" charset="-128"/>
            </a:endParaRPr>
          </a:p>
          <a:p>
            <a:pPr marL="609600" indent="-609600"/>
            <a:r>
              <a:rPr lang="en-US" altLang="ja-JP" sz="2800" smtClean="0">
                <a:ea typeface="ＭＳ Ｐゴシック" pitchFamily="34" charset="-128"/>
              </a:rPr>
              <a:t>Terjadi jika seseorang menjual, mendistribusikan atau menggunakan software tanpa ijin, seperti:</a:t>
            </a:r>
            <a:endParaRPr lang="en-GB" altLang="ja-JP" sz="2800" smtClean="0">
              <a:ea typeface="ＭＳ Ｐゴシック" pitchFamily="34" charset="-128"/>
            </a:endParaRPr>
          </a:p>
          <a:p>
            <a:pPr marL="995363" lvl="1" indent="-533400"/>
            <a:r>
              <a:rPr lang="en-US" altLang="ja-JP" smtClean="0">
                <a:ea typeface="ＭＳ Ｐゴシック" pitchFamily="34" charset="-128"/>
              </a:rPr>
              <a:t>membuat copy suatu software yang berijin pada komputer yang lain;</a:t>
            </a:r>
            <a:endParaRPr lang="en-GB" altLang="ja-JP" smtClean="0">
              <a:ea typeface="ＭＳ Ｐゴシック" pitchFamily="34" charset="-128"/>
            </a:endParaRPr>
          </a:p>
          <a:p>
            <a:pPr marL="995363" lvl="1" indent="-533400"/>
            <a:r>
              <a:rPr lang="en-US" altLang="ja-JP" smtClean="0">
                <a:ea typeface="Gulim" pitchFamily="34" charset="-127"/>
              </a:rPr>
              <a:t>menduplikasi/memperbanyak cakram optik berisi software dan menjualnya</a:t>
            </a:r>
            <a:endParaRPr lang="en-GB" altLang="ja-JP" smtClean="0">
              <a:ea typeface="Gulim" pitchFamily="34" charset="-127"/>
            </a:endParaRPr>
          </a:p>
          <a:p>
            <a:pPr marL="609600" indent="-609600">
              <a:buFont typeface="Wingdings" pitchFamily="2" charset="2"/>
              <a:buNone/>
            </a:pPr>
            <a:r>
              <a:rPr lang="en-GB" altLang="ja-JP" sz="2800" smtClean="0">
                <a:ea typeface="ＭＳ Ｐゴシック" pitchFamily="34" charset="-128"/>
              </a:rPr>
              <a:t>	</a:t>
            </a:r>
            <a:endParaRPr lang="en-US" sz="2800" smtClean="0">
              <a:ea typeface="Gulim" pitchFamily="34" charset="-127"/>
            </a:endParaRPr>
          </a:p>
        </p:txBody>
      </p:sp>
    </p:spTree>
  </p:cSld>
  <p:clrMapOvr>
    <a:masterClrMapping/>
  </p:clrMapOvr>
  <p:transition advTm="20715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a:defRPr/>
            </a:pPr>
            <a:r>
              <a:rPr lang="en-US" sz="2800" smtClean="0"/>
              <a:t>Mengapa Karya Intelektual Harus Dihargai?</a:t>
            </a:r>
            <a:br>
              <a:rPr lang="en-US" sz="2800" smtClean="0"/>
            </a:br>
            <a:endParaRPr lang="en-US" sz="2800" smtClean="0"/>
          </a:p>
        </p:txBody>
      </p:sp>
      <p:sp>
        <p:nvSpPr>
          <p:cNvPr id="15363" name="Rectangle 3"/>
          <p:cNvSpPr>
            <a:spLocks noGrp="1" noChangeArrowheads="1"/>
          </p:cNvSpPr>
          <p:nvPr>
            <p:ph type="body" idx="4294967295"/>
          </p:nvPr>
        </p:nvSpPr>
        <p:spPr>
          <a:xfrm>
            <a:off x="914400" y="1295400"/>
            <a:ext cx="7772400" cy="4530725"/>
          </a:xfrm>
        </p:spPr>
        <p:txBody>
          <a:bodyPr/>
          <a:lstStyle/>
          <a:p>
            <a:pPr>
              <a:lnSpc>
                <a:spcPct val="90000"/>
              </a:lnSpc>
            </a:pPr>
            <a:r>
              <a:rPr lang="sv-SE" sz="2400" b="1" smtClean="0"/>
              <a:t>Karya-karya intelektual yang  dilahirkan seseorang dengan pengorbanan tenaga, waktu dan bahkan biaya. </a:t>
            </a:r>
          </a:p>
          <a:p>
            <a:pPr>
              <a:lnSpc>
                <a:spcPct val="90000"/>
              </a:lnSpc>
              <a:buFont typeface="Wingdings" pitchFamily="2" charset="2"/>
              <a:buNone/>
            </a:pPr>
            <a:endParaRPr lang="sv-SE" sz="2400" b="1" smtClean="0"/>
          </a:p>
          <a:p>
            <a:pPr>
              <a:lnSpc>
                <a:spcPct val="90000"/>
              </a:lnSpc>
            </a:pPr>
            <a:r>
              <a:rPr lang="sv-SE" sz="2400" b="1" smtClean="0"/>
              <a:t>Adanya pengorbanan tersebut menjadikan karya yang dihasilkan memiliki nilai, apabila ditambah dengan manfaat ekonomi yang dapat dinikmati, nilai ekonomi yang melekat menumbuhkan konsepsi kepemilikan terhadap karya-karya intelektual tadi. Bagi dunia usaha, karya-karya itu dikatakan sebagai assets perusahaan</a:t>
            </a:r>
            <a:r>
              <a:rPr lang="en-US" sz="2400" smtClean="0"/>
              <a:t>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a:defRPr/>
            </a:pPr>
            <a:r>
              <a:rPr lang="en-US" altLang="ja-JP" sz="4000">
                <a:ea typeface="ＭＳ Ｐゴシック" pitchFamily="34" charset="-128"/>
              </a:rPr>
              <a:t>Jenis-jenis pembajakan Software</a:t>
            </a:r>
            <a:endParaRPr lang="en-US" sz="4000">
              <a:ea typeface="ＭＳ Ｐゴシック" pitchFamily="34" charset="-128"/>
            </a:endParaRPr>
          </a:p>
        </p:txBody>
      </p:sp>
      <p:sp>
        <p:nvSpPr>
          <p:cNvPr id="79875" name="Rectangle 3"/>
          <p:cNvSpPr>
            <a:spLocks noGrp="1" noChangeArrowheads="1"/>
          </p:cNvSpPr>
          <p:nvPr>
            <p:ph type="body" idx="1"/>
          </p:nvPr>
        </p:nvSpPr>
        <p:spPr>
          <a:xfrm>
            <a:off x="1447800" y="1447800"/>
            <a:ext cx="7010400" cy="4876800"/>
          </a:xfrm>
        </p:spPr>
        <p:txBody>
          <a:bodyPr/>
          <a:lstStyle/>
          <a:p>
            <a:pPr lvl="1">
              <a:lnSpc>
                <a:spcPct val="115000"/>
              </a:lnSpc>
              <a:buFont typeface="Wingdings" pitchFamily="2" charset="2"/>
              <a:buChar char="§"/>
            </a:pPr>
            <a:r>
              <a:rPr lang="en-GB" altLang="ja-JP" sz="2400" b="1" smtClean="0">
                <a:ea typeface="ＭＳ Ｐゴシック" pitchFamily="34" charset="-128"/>
              </a:rPr>
              <a:t>Hard-disk loading</a:t>
            </a:r>
            <a:r>
              <a:rPr lang="en-GB" altLang="ja-JP" sz="2400" smtClean="0">
                <a:ea typeface="ＭＳ Ｐゴシック" pitchFamily="34" charset="-128"/>
              </a:rPr>
              <a:t> </a:t>
            </a:r>
            <a:r>
              <a:rPr lang="en-GB" altLang="ja-JP" sz="2400" smtClean="0">
                <a:latin typeface="Franklin Gothic Book" pitchFamily="34" charset="0"/>
                <a:ea typeface="ＭＳ Ｐゴシック" pitchFamily="34" charset="-128"/>
              </a:rPr>
              <a:t>–</a:t>
            </a:r>
            <a:r>
              <a:rPr lang="en-GB" altLang="ja-JP" sz="2400" smtClean="0">
                <a:ea typeface="ＭＳ Ｐゴシック" pitchFamily="34" charset="-128"/>
              </a:rPr>
              <a:t> </a:t>
            </a:r>
            <a:r>
              <a:rPr lang="en-US" altLang="ja-JP" sz="2400" smtClean="0">
                <a:ea typeface="ＭＳ Ｐゴシック" pitchFamily="34" charset="-128"/>
              </a:rPr>
              <a:t>pemasangan software secara ilegal pada komputer sebelum penjualan  dari penjual;</a:t>
            </a:r>
            <a:endParaRPr lang="en-GB" altLang="ja-JP" sz="2400" smtClean="0">
              <a:ea typeface="ＭＳ Ｐゴシック" pitchFamily="34" charset="-128"/>
            </a:endParaRPr>
          </a:p>
          <a:p>
            <a:pPr lvl="1">
              <a:lnSpc>
                <a:spcPct val="115000"/>
              </a:lnSpc>
              <a:buFont typeface="Wingdings" pitchFamily="2" charset="2"/>
              <a:buChar char="§"/>
            </a:pPr>
            <a:r>
              <a:rPr lang="en-GB" altLang="ja-JP" sz="2400" b="1" smtClean="0">
                <a:ea typeface="ＭＳ Ｐゴシック" pitchFamily="34" charset="-128"/>
              </a:rPr>
              <a:t>Counterfeit Software</a:t>
            </a:r>
            <a:r>
              <a:rPr lang="en-GB" altLang="ja-JP" sz="2400" smtClean="0">
                <a:ea typeface="ＭＳ Ｐゴシック" pitchFamily="34" charset="-128"/>
              </a:rPr>
              <a:t> </a:t>
            </a:r>
            <a:r>
              <a:rPr lang="en-GB" altLang="ja-JP" sz="2400" smtClean="0">
                <a:latin typeface="Franklin Gothic Book" pitchFamily="34" charset="0"/>
                <a:ea typeface="ＭＳ Ｐゴシック" pitchFamily="34" charset="-128"/>
              </a:rPr>
              <a:t>–</a:t>
            </a:r>
            <a:r>
              <a:rPr lang="en-GB" altLang="ja-JP" sz="2400" smtClean="0">
                <a:ea typeface="ＭＳ Ｐゴシック" pitchFamily="34" charset="-128"/>
              </a:rPr>
              <a:t> </a:t>
            </a:r>
            <a:r>
              <a:rPr lang="en-US" altLang="ja-JP" sz="2400" smtClean="0">
                <a:ea typeface="ＭＳ Ｐゴシック" pitchFamily="34" charset="-128"/>
              </a:rPr>
              <a:t>penjualan dan distribusi software bajakan tampilan fisik sangat terlihat, contohnya tidak ada kotak, manual dan lisensi;</a:t>
            </a:r>
            <a:endParaRPr lang="en-GB" altLang="ja-JP" sz="2400" smtClean="0">
              <a:ea typeface="ＭＳ Ｐゴシック" pitchFamily="34" charset="-128"/>
            </a:endParaRPr>
          </a:p>
          <a:p>
            <a:pPr lvl="1">
              <a:lnSpc>
                <a:spcPct val="115000"/>
              </a:lnSpc>
              <a:buFont typeface="Wingdings" pitchFamily="2" charset="2"/>
              <a:buChar char="§"/>
            </a:pPr>
            <a:r>
              <a:rPr lang="en-GB" altLang="ja-JP" sz="2400" b="1" smtClean="0">
                <a:ea typeface="ＭＳ Ｐゴシック" pitchFamily="34" charset="-128"/>
              </a:rPr>
              <a:t>Internet Piracy</a:t>
            </a:r>
            <a:r>
              <a:rPr lang="en-GB" altLang="ja-JP" sz="2400" smtClean="0">
                <a:ea typeface="ＭＳ Ｐゴシック" pitchFamily="34" charset="-128"/>
              </a:rPr>
              <a:t> </a:t>
            </a:r>
            <a:r>
              <a:rPr lang="en-GB" altLang="ja-JP" sz="2400" smtClean="0">
                <a:latin typeface="Franklin Gothic Book" pitchFamily="34" charset="0"/>
                <a:ea typeface="ＭＳ Ｐゴシック" pitchFamily="34" charset="-128"/>
              </a:rPr>
              <a:t>–</a:t>
            </a:r>
            <a:r>
              <a:rPr lang="en-GB" altLang="ja-JP" sz="2400" smtClean="0">
                <a:ea typeface="ＭＳ Ｐゴシック" pitchFamily="34" charset="-128"/>
              </a:rPr>
              <a:t> </a:t>
            </a:r>
            <a:r>
              <a:rPr lang="en-US" altLang="ja-JP" sz="2400" smtClean="0">
                <a:ea typeface="ＭＳ Ｐゴシック" pitchFamily="34" charset="-128"/>
              </a:rPr>
              <a:t>penjualan distribusi dan download melalui internet;</a:t>
            </a:r>
            <a:endParaRPr lang="en-GB" altLang="ja-JP" sz="2400" smtClean="0">
              <a:ea typeface="ＭＳ Ｐゴシック" pitchFamily="34" charset="-128"/>
            </a:endParaRPr>
          </a:p>
          <a:p>
            <a:pPr lvl="1">
              <a:lnSpc>
                <a:spcPct val="115000"/>
              </a:lnSpc>
              <a:buFont typeface="Wingdings" pitchFamily="2" charset="2"/>
              <a:buChar char="§"/>
            </a:pPr>
            <a:r>
              <a:rPr lang="en-GB" altLang="ja-JP" sz="2400" b="1" smtClean="0">
                <a:ea typeface="ＭＳ Ｐゴシック" pitchFamily="34" charset="-128"/>
              </a:rPr>
              <a:t>Corporate Piracy</a:t>
            </a:r>
            <a:r>
              <a:rPr lang="en-GB" altLang="ja-JP" sz="2400" smtClean="0">
                <a:ea typeface="ＭＳ Ｐゴシック" pitchFamily="34" charset="-128"/>
              </a:rPr>
              <a:t> </a:t>
            </a:r>
            <a:r>
              <a:rPr lang="en-GB" altLang="ja-JP" sz="2400" smtClean="0">
                <a:latin typeface="Franklin Gothic Book" pitchFamily="34" charset="0"/>
                <a:ea typeface="ＭＳ Ｐゴシック" pitchFamily="34" charset="-128"/>
              </a:rPr>
              <a:t>–</a:t>
            </a:r>
            <a:r>
              <a:rPr lang="en-GB" altLang="ja-JP" sz="2400" smtClean="0">
                <a:ea typeface="ＭＳ Ｐゴシック" pitchFamily="34" charset="-128"/>
              </a:rPr>
              <a:t> </a:t>
            </a:r>
            <a:r>
              <a:rPr lang="en-US" altLang="ja-JP" sz="2400" smtClean="0">
                <a:ea typeface="ＭＳ Ｐゴシック" pitchFamily="34" charset="-128"/>
              </a:rPr>
              <a:t>pembajakan tanpa ijin oleh pemakai akhir perusahaan paling merugikan</a:t>
            </a:r>
            <a:endParaRPr lang="en-US" sz="2400" smtClean="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0A6B78A-F28A-4770-802B-BAEA4AA3A376}" type="slidenum">
              <a:rPr lang="en-US"/>
              <a:pPr>
                <a:defRPr/>
              </a:pPr>
              <a:t>71</a:t>
            </a:fld>
            <a:endParaRPr lang="en-US"/>
          </a:p>
        </p:txBody>
      </p:sp>
      <p:sp>
        <p:nvSpPr>
          <p:cNvPr id="47106" name="Rectangle 2"/>
          <p:cNvSpPr>
            <a:spLocks noGrp="1" noChangeArrowheads="1"/>
          </p:cNvSpPr>
          <p:nvPr>
            <p:ph type="title"/>
          </p:nvPr>
        </p:nvSpPr>
        <p:spPr>
          <a:xfrm>
            <a:off x="1447800" y="381000"/>
            <a:ext cx="7543800" cy="1752600"/>
          </a:xfrm>
        </p:spPr>
        <p:txBody>
          <a:bodyPr/>
          <a:lstStyle/>
          <a:p>
            <a:pPr>
              <a:defRPr/>
            </a:pPr>
            <a:r>
              <a:rPr lang="en-US" sz="3600" dirty="0">
                <a:latin typeface="Arial" pitchFamily="34" charset="0"/>
                <a:cs typeface="Arial" pitchFamily="34" charset="0"/>
              </a:rPr>
              <a:t>RESIKO ISP </a:t>
            </a:r>
            <a:br>
              <a:rPr lang="en-US" sz="3600" dirty="0">
                <a:latin typeface="Arial" pitchFamily="34" charset="0"/>
                <a:cs typeface="Arial" pitchFamily="34" charset="0"/>
              </a:rPr>
            </a:br>
            <a:r>
              <a:rPr lang="en-US" sz="3600" dirty="0">
                <a:latin typeface="Arial" pitchFamily="34" charset="0"/>
                <a:cs typeface="Arial" pitchFamily="34" charset="0"/>
              </a:rPr>
              <a:t>(Internet Service </a:t>
            </a:r>
            <a:r>
              <a:rPr lang="en-US" sz="3600" dirty="0" smtClean="0">
                <a:latin typeface="Arial" pitchFamily="34" charset="0"/>
                <a:cs typeface="Arial" pitchFamily="34" charset="0"/>
              </a:rPr>
              <a:t>Provider) </a:t>
            </a:r>
            <a:endParaRPr lang="en-US" dirty="0">
              <a:latin typeface="Arial" pitchFamily="34" charset="0"/>
              <a:cs typeface="Arial" pitchFamily="34" charset="0"/>
            </a:endParaRPr>
          </a:p>
        </p:txBody>
      </p:sp>
      <p:sp>
        <p:nvSpPr>
          <p:cNvPr id="47107" name="Rectangle 3"/>
          <p:cNvSpPr>
            <a:spLocks noGrp="1" noChangeArrowheads="1"/>
          </p:cNvSpPr>
          <p:nvPr>
            <p:ph type="body" idx="1"/>
          </p:nvPr>
        </p:nvSpPr>
        <p:spPr>
          <a:xfrm>
            <a:off x="1219200" y="2438400"/>
            <a:ext cx="7772400" cy="4114800"/>
          </a:xfrm>
        </p:spPr>
        <p:txBody>
          <a:bodyPr/>
          <a:lstStyle/>
          <a:p>
            <a:r>
              <a:rPr lang="en-US" sz="2400" smtClean="0"/>
              <a:t>ISP menyediakan jasa layanan </a:t>
            </a:r>
            <a:r>
              <a:rPr lang="en-US" sz="2400" i="1" smtClean="0"/>
              <a:t>web hosting</a:t>
            </a:r>
            <a:r>
              <a:rPr lang="en-US" sz="2400" smtClean="0"/>
              <a:t> dimana para pelanggan ISP kerap memasukkan barang-barang yang melanggar Hak Cipta dalam situs mereka. ISP dapat dikenai tuduhan turut serta memberikan peluang terjadinya pelanggaran Hak Cipta. ISP memiliki kewenangan untuk melakukan pemutusan atas jasa layanan </a:t>
            </a:r>
            <a:r>
              <a:rPr lang="en-US" sz="2400" i="1" smtClean="0"/>
              <a:t>web hosting</a:t>
            </a:r>
            <a:r>
              <a:rPr lang="en-US" sz="2400" smtClean="0"/>
              <a:t> tertentu.</a:t>
            </a:r>
          </a:p>
          <a:p>
            <a:r>
              <a:rPr lang="en-US" sz="2400" smtClean="0"/>
              <a:t>ISP selayaknya untuk memiliki perjanjian khusus dengan pelanggannya untuk tidak melakukan perbanyakan dan atau pengumuman suatu karya cipta tanpa ijin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blinds(horizontal)">
                                      <p:cBhvr>
                                        <p:cTn id="7" dur="500"/>
                                        <p:tgtEl>
                                          <p:spTgt spid="471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07">
                                            <p:txEl>
                                              <p:pRg st="0" end="0"/>
                                            </p:txEl>
                                          </p:spTgt>
                                        </p:tgtEl>
                                        <p:attrNameLst>
                                          <p:attrName>style.visibility</p:attrName>
                                        </p:attrNameLst>
                                      </p:cBhvr>
                                      <p:to>
                                        <p:strVal val="visible"/>
                                      </p:to>
                                    </p:set>
                                    <p:animEffect transition="in" filter="blinds(horizontal)">
                                      <p:cBhvr>
                                        <p:cTn id="12" dur="500"/>
                                        <p:tgtEl>
                                          <p:spTgt spid="471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7107">
                                            <p:txEl>
                                              <p:pRg st="1" end="1"/>
                                            </p:txEl>
                                          </p:spTgt>
                                        </p:tgtEl>
                                        <p:attrNameLst>
                                          <p:attrName>style.visibility</p:attrName>
                                        </p:attrNameLst>
                                      </p:cBhvr>
                                      <p:to>
                                        <p:strVal val="visible"/>
                                      </p:to>
                                    </p:set>
                                    <p:animEffect transition="in" filter="blinds(horizontal)">
                                      <p:cBhvr>
                                        <p:cTn id="17" dur="500"/>
                                        <p:tgtEl>
                                          <p:spTgt spid="471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Pelanggaran</a:t>
            </a:r>
            <a:r>
              <a:rPr lang="en-US" dirty="0" smtClean="0"/>
              <a:t> </a:t>
            </a:r>
            <a:r>
              <a:rPr lang="en-US" dirty="0" err="1" smtClean="0"/>
              <a:t>Hak</a:t>
            </a:r>
            <a:r>
              <a:rPr lang="en-US" dirty="0" smtClean="0"/>
              <a:t> </a:t>
            </a:r>
            <a:r>
              <a:rPr lang="en-US" dirty="0" err="1" smtClean="0"/>
              <a:t>Cipta</a:t>
            </a:r>
            <a:r>
              <a:rPr lang="en-US" dirty="0" smtClean="0"/>
              <a:t> </a:t>
            </a:r>
            <a:r>
              <a:rPr lang="en-US" dirty="0" err="1" smtClean="0"/>
              <a:t>di</a:t>
            </a:r>
            <a:r>
              <a:rPr lang="en-US" dirty="0" smtClean="0"/>
              <a:t> </a:t>
            </a:r>
            <a:r>
              <a:rPr lang="en-US" dirty="0" err="1" smtClean="0"/>
              <a:t>Ineternet</a:t>
            </a:r>
            <a:r>
              <a:rPr lang="en-US" dirty="0" smtClean="0"/>
              <a:t> </a:t>
            </a:r>
            <a:r>
              <a:rPr lang="en-US" dirty="0" err="1" smtClean="0"/>
              <a:t>dapat</a:t>
            </a:r>
            <a:r>
              <a:rPr lang="en-US" dirty="0" smtClean="0"/>
              <a:t> </a:t>
            </a:r>
            <a:r>
              <a:rPr lang="en-US" dirty="0" err="1" smtClean="0"/>
              <a:t>dilakukan</a:t>
            </a:r>
            <a:r>
              <a:rPr lang="en-US" dirty="0" smtClean="0"/>
              <a:t> </a:t>
            </a:r>
            <a:r>
              <a:rPr lang="en-US" dirty="0" err="1" smtClean="0"/>
              <a:t>dengan</a:t>
            </a:r>
            <a:r>
              <a:rPr lang="en-US" dirty="0" smtClean="0"/>
              <a:t> Cara:</a:t>
            </a:r>
            <a:endParaRPr lang="en-US" dirty="0"/>
          </a:p>
        </p:txBody>
      </p:sp>
      <p:sp>
        <p:nvSpPr>
          <p:cNvPr id="81923" name="Content Placeholder 2"/>
          <p:cNvSpPr>
            <a:spLocks noGrp="1"/>
          </p:cNvSpPr>
          <p:nvPr>
            <p:ph idx="1"/>
          </p:nvPr>
        </p:nvSpPr>
        <p:spPr>
          <a:xfrm>
            <a:off x="1143000" y="1524000"/>
            <a:ext cx="7499350" cy="4800600"/>
          </a:xfrm>
        </p:spPr>
        <p:txBody>
          <a:bodyPr/>
          <a:lstStyle/>
          <a:p>
            <a:r>
              <a:rPr lang="en-US" sz="2000" smtClean="0"/>
              <a:t>Peer to Peer (P2P)</a:t>
            </a:r>
          </a:p>
          <a:p>
            <a:r>
              <a:rPr lang="en-US" sz="2000" smtClean="0"/>
              <a:t>E-mail</a:t>
            </a:r>
          </a:p>
          <a:p>
            <a:r>
              <a:rPr lang="en-US" sz="2000" smtClean="0"/>
              <a:t>News Group= kelompok-kelompok diskusi dan peredaran sofware ilegal</a:t>
            </a:r>
          </a:p>
          <a:p>
            <a:r>
              <a:rPr lang="en-US" sz="2000" smtClean="0"/>
              <a:t>Internet Chat </a:t>
            </a:r>
          </a:p>
          <a:p>
            <a:r>
              <a:rPr lang="en-US" sz="2000" smtClean="0"/>
              <a:t>Mail Order/Auction Sites = pemesanan barang-barang bajakan melalui internet</a:t>
            </a:r>
          </a:p>
          <a:p>
            <a:r>
              <a:rPr lang="en-US" sz="2000" smtClean="0"/>
              <a:t>File Transfer Protocol = standar bahasa komputer yang memungkinkan komputer satu dengan yang lainnya  saling tukar menukar dokumen</a:t>
            </a:r>
          </a:p>
          <a:p>
            <a:r>
              <a:rPr lang="en-US" sz="2000" smtClean="0"/>
              <a:t>Circumvention Information= tempat penyimpanan software bajakan, memberikan bantuan teknis mengenai code, serial number </a:t>
            </a:r>
          </a:p>
          <a:p>
            <a:r>
              <a:rPr lang="en-US" sz="2000" smtClean="0"/>
              <a:t>Site Link= link khusus yang terkait dengan web site tertentu</a:t>
            </a:r>
          </a:p>
          <a:p>
            <a:r>
              <a:rPr lang="en-US" sz="2000" smtClean="0"/>
              <a:t>Elite Activities= kelompok khusus yang disebut ahli pembajakan</a:t>
            </a:r>
          </a:p>
          <a:p>
            <a:endParaRPr lang="en-US" smtClean="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56B633D-BA73-4335-BE47-48FA74A0CF77}" type="slidenum">
              <a:rPr lang="en-US"/>
              <a:pPr>
                <a:defRPr/>
              </a:pPr>
              <a:t>73</a:t>
            </a:fld>
            <a:endParaRPr lang="en-US"/>
          </a:p>
        </p:txBody>
      </p:sp>
      <p:sp>
        <p:nvSpPr>
          <p:cNvPr id="49154" name="Rectangle 2"/>
          <p:cNvSpPr>
            <a:spLocks noGrp="1" noChangeArrowheads="1"/>
          </p:cNvSpPr>
          <p:nvPr>
            <p:ph type="title"/>
          </p:nvPr>
        </p:nvSpPr>
        <p:spPr>
          <a:xfrm>
            <a:off x="1371600" y="304800"/>
            <a:ext cx="7620000" cy="1206500"/>
          </a:xfrm>
        </p:spPr>
        <p:txBody>
          <a:bodyPr/>
          <a:lstStyle/>
          <a:p>
            <a:pPr>
              <a:defRPr/>
            </a:pPr>
            <a:r>
              <a:rPr lang="en-US" sz="4000" dirty="0" err="1">
                <a:latin typeface="Arial" pitchFamily="34" charset="0"/>
                <a:cs typeface="Arial" pitchFamily="34" charset="0"/>
              </a:rPr>
              <a:t>Pembuatan</a:t>
            </a:r>
            <a:r>
              <a:rPr lang="en-US" sz="4000" dirty="0">
                <a:latin typeface="Arial" pitchFamily="34" charset="0"/>
                <a:cs typeface="Arial" pitchFamily="34" charset="0"/>
              </a:rPr>
              <a:t> Linking</a:t>
            </a:r>
            <a:r>
              <a:rPr lang="en-US" dirty="0">
                <a:latin typeface="Arial" pitchFamily="34" charset="0"/>
                <a:cs typeface="Arial" pitchFamily="34" charset="0"/>
              </a:rPr>
              <a:t> </a:t>
            </a:r>
          </a:p>
        </p:txBody>
      </p:sp>
      <p:sp>
        <p:nvSpPr>
          <p:cNvPr id="49155" name="Rectangle 3"/>
          <p:cNvSpPr>
            <a:spLocks noGrp="1" noChangeArrowheads="1"/>
          </p:cNvSpPr>
          <p:nvPr>
            <p:ph type="body" idx="1"/>
          </p:nvPr>
        </p:nvSpPr>
        <p:spPr>
          <a:xfrm>
            <a:off x="1219200" y="1981200"/>
            <a:ext cx="7772400" cy="4114800"/>
          </a:xfrm>
        </p:spPr>
        <p:txBody>
          <a:bodyPr/>
          <a:lstStyle/>
          <a:p>
            <a:r>
              <a:rPr lang="en-US" smtClean="0"/>
              <a:t>Terjadi pelanggaran Hak Cipta hanya jika halaman web yang dituju oleh link tersebut berisi suatu pelanggaran Hak Cipta, seperti : situs penyedia file-file lagu dengan format MP3.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blinds(horizontal)">
                                      <p:cBhvr>
                                        <p:cTn id="7" dur="500"/>
                                        <p:tgtEl>
                                          <p:spTgt spid="49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9155">
                                            <p:txEl>
                                              <p:pRg st="0" end="0"/>
                                            </p:txEl>
                                          </p:spTgt>
                                        </p:tgtEl>
                                        <p:attrNameLst>
                                          <p:attrName>style.visibility</p:attrName>
                                        </p:attrNameLst>
                                      </p:cBhvr>
                                      <p:to>
                                        <p:strVal val="visible"/>
                                      </p:to>
                                    </p:set>
                                    <p:anim calcmode="lin" valueType="num">
                                      <p:cBhvr additive="base">
                                        <p:cTn id="12"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2667AB62-8BCE-4D02-B828-2C56CBE1A258}" type="slidenum">
              <a:rPr lang="en-US"/>
              <a:pPr>
                <a:defRPr/>
              </a:pPr>
              <a:t>74</a:t>
            </a:fld>
            <a:endParaRPr lang="en-US"/>
          </a:p>
        </p:txBody>
      </p:sp>
      <p:sp>
        <p:nvSpPr>
          <p:cNvPr id="50178" name="Rectangle 2"/>
          <p:cNvSpPr>
            <a:spLocks noGrp="1" noChangeArrowheads="1"/>
          </p:cNvSpPr>
          <p:nvPr>
            <p:ph type="title"/>
          </p:nvPr>
        </p:nvSpPr>
        <p:spPr>
          <a:xfrm>
            <a:off x="1295400" y="304800"/>
            <a:ext cx="7696200" cy="1206500"/>
          </a:xfrm>
        </p:spPr>
        <p:txBody>
          <a:bodyPr/>
          <a:lstStyle/>
          <a:p>
            <a:pPr>
              <a:defRPr/>
            </a:pPr>
            <a:r>
              <a:rPr lang="en-US" sz="4000" dirty="0">
                <a:latin typeface="Arial" pitchFamily="34" charset="0"/>
                <a:cs typeface="Arial" pitchFamily="34" charset="0"/>
              </a:rPr>
              <a:t>FRAMING</a:t>
            </a:r>
          </a:p>
        </p:txBody>
      </p:sp>
      <p:sp>
        <p:nvSpPr>
          <p:cNvPr id="50179" name="Rectangle 3"/>
          <p:cNvSpPr>
            <a:spLocks noGrp="1" noChangeArrowheads="1"/>
          </p:cNvSpPr>
          <p:nvPr>
            <p:ph type="body" idx="1"/>
          </p:nvPr>
        </p:nvSpPr>
        <p:spPr>
          <a:xfrm>
            <a:off x="1371600" y="1524000"/>
            <a:ext cx="7086600" cy="4572000"/>
          </a:xfrm>
        </p:spPr>
        <p:txBody>
          <a:bodyPr/>
          <a:lstStyle/>
          <a:p>
            <a:pPr>
              <a:lnSpc>
                <a:spcPct val="90000"/>
              </a:lnSpc>
            </a:pPr>
            <a:r>
              <a:rPr lang="en-US" sz="2800" smtClean="0"/>
              <a:t>Suatu pembuatan situs dimana dengan menggunakan frame, memungkinkan webmaster dapat menampilkan isi situs lainnya tanpa meninggalkan situs yang memberikan frame tersebut. Contoh : user dapat melihat isi situs penyedia file MP3 sementara bagian dari situs awal tetap ada. </a:t>
            </a:r>
          </a:p>
          <a:p>
            <a:pPr>
              <a:lnSpc>
                <a:spcPct val="90000"/>
              </a:lnSpc>
              <a:buFont typeface="Symbol" pitchFamily="18" charset="2"/>
              <a:buNone/>
            </a:pPr>
            <a:r>
              <a:rPr lang="en-US" sz="2800" smtClean="0"/>
              <a:t>    Problem juga mencakup menurunnya </a:t>
            </a:r>
            <a:r>
              <a:rPr lang="en-US" sz="2800" i="1" smtClean="0"/>
              <a:t>hit rate</a:t>
            </a:r>
            <a:r>
              <a:rPr lang="en-US" sz="2800" smtClean="0"/>
              <a:t> situs karena masuk ke suatu situs tanpa melewati </a:t>
            </a:r>
            <a:r>
              <a:rPr lang="en-US" sz="2800" i="1" smtClean="0"/>
              <a:t>hompepage </a:t>
            </a:r>
            <a:r>
              <a:rPr lang="en-US" sz="2800" smtClean="0"/>
              <a:t>dan turunnya keinginan memasang iklan pada </a:t>
            </a:r>
            <a:r>
              <a:rPr lang="en-US" sz="2800" i="1" smtClean="0"/>
              <a:t>homepage</a:t>
            </a:r>
            <a:r>
              <a:rPr lang="en-US" sz="280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13" dur="500"/>
                                        <p:tgtEl>
                                          <p:spTgt spid="5017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8" dur="500"/>
                                        <p:tgtEl>
                                          <p:spTgt spid="501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err="1" smtClean="0"/>
              <a:t>Objek</a:t>
            </a:r>
            <a:r>
              <a:rPr lang="en-US" dirty="0" smtClean="0"/>
              <a:t> </a:t>
            </a:r>
            <a:r>
              <a:rPr lang="en-US" dirty="0" err="1" smtClean="0"/>
              <a:t>Hak</a:t>
            </a:r>
            <a:r>
              <a:rPr lang="en-US" dirty="0" smtClean="0"/>
              <a:t> </a:t>
            </a:r>
            <a:r>
              <a:rPr lang="en-US" dirty="0" err="1" smtClean="0"/>
              <a:t>Cipta</a:t>
            </a:r>
            <a:r>
              <a:rPr lang="en-US" dirty="0" smtClean="0"/>
              <a:t> yang </a:t>
            </a:r>
            <a:r>
              <a:rPr lang="en-US" dirty="0" err="1" smtClean="0"/>
              <a:t>sering</a:t>
            </a:r>
            <a:r>
              <a:rPr lang="en-US" dirty="0" smtClean="0"/>
              <a:t> </a:t>
            </a:r>
            <a:r>
              <a:rPr lang="en-US" dirty="0" err="1" smtClean="0"/>
              <a:t>dibajak</a:t>
            </a:r>
            <a:r>
              <a:rPr lang="en-US" dirty="0" smtClean="0"/>
              <a:t> </a:t>
            </a:r>
            <a:r>
              <a:rPr lang="en-US" dirty="0" err="1" smtClean="0"/>
              <a:t>di</a:t>
            </a:r>
            <a:r>
              <a:rPr lang="en-US" dirty="0" smtClean="0"/>
              <a:t> Internet</a:t>
            </a:r>
            <a:endParaRPr lang="en-US" dirty="0"/>
          </a:p>
        </p:txBody>
      </p:sp>
      <p:sp>
        <p:nvSpPr>
          <p:cNvPr id="84995" name="Content Placeholder 2"/>
          <p:cNvSpPr>
            <a:spLocks noGrp="1"/>
          </p:cNvSpPr>
          <p:nvPr>
            <p:ph idx="1"/>
          </p:nvPr>
        </p:nvSpPr>
        <p:spPr/>
        <p:txBody>
          <a:bodyPr/>
          <a:lstStyle/>
          <a:p>
            <a:r>
              <a:rPr lang="en-US" smtClean="0"/>
              <a:t>Music</a:t>
            </a:r>
          </a:p>
          <a:p>
            <a:r>
              <a:rPr lang="en-US" smtClean="0"/>
              <a:t>Film</a:t>
            </a:r>
          </a:p>
          <a:p>
            <a:r>
              <a:rPr lang="en-US" smtClean="0"/>
              <a:t>Software</a:t>
            </a:r>
          </a:p>
          <a:p>
            <a:r>
              <a:rPr lang="en-US" smtClean="0"/>
              <a:t>Database</a:t>
            </a:r>
          </a:p>
          <a:p>
            <a:r>
              <a:rPr lang="en-US" smtClean="0"/>
              <a:t>Karya-karya Sastra</a:t>
            </a:r>
          </a:p>
          <a:p>
            <a:r>
              <a:rPr lang="en-US" smtClean="0"/>
              <a:t>Buku</a:t>
            </a:r>
          </a:p>
          <a:p>
            <a:r>
              <a:rPr lang="en-US" smtClean="0"/>
              <a:t>Ilmu Pengetahuan</a:t>
            </a:r>
          </a:p>
          <a:p>
            <a:r>
              <a:rPr lang="en-US" smtClean="0"/>
              <a:t>Gambar/fotografi</a:t>
            </a:r>
          </a:p>
          <a:p>
            <a:r>
              <a:rPr lang="en-US" smtClean="0"/>
              <a:t>Dll.</a:t>
            </a:r>
          </a:p>
          <a:p>
            <a:endParaRPr lang="en-US" sz="4400" smtClean="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err="1" smtClean="0"/>
              <a:t>Kasus</a:t>
            </a:r>
            <a:r>
              <a:rPr lang="en-US" dirty="0" smtClean="0"/>
              <a:t> Game online Rising Force</a:t>
            </a:r>
            <a:endParaRPr lang="en-US" dirty="0"/>
          </a:p>
        </p:txBody>
      </p:sp>
      <p:pic>
        <p:nvPicPr>
          <p:cNvPr id="86019" name="Picture 2" descr="D:\pertimbangan hukum\saksi ahli\foto raising force\1_520915215l.jpg"/>
          <p:cNvPicPr>
            <a:picLocks noChangeAspect="1" noChangeArrowheads="1"/>
          </p:cNvPicPr>
          <p:nvPr/>
        </p:nvPicPr>
        <p:blipFill>
          <a:blip r:embed="rId2" cstate="print"/>
          <a:srcRect/>
          <a:stretch>
            <a:fillRect/>
          </a:stretch>
        </p:blipFill>
        <p:spPr bwMode="auto">
          <a:xfrm>
            <a:off x="381000" y="1371600"/>
            <a:ext cx="3390900" cy="2713038"/>
          </a:xfrm>
          <a:prstGeom prst="rect">
            <a:avLst/>
          </a:prstGeom>
          <a:noFill/>
          <a:ln w="9525">
            <a:noFill/>
            <a:miter lim="800000"/>
            <a:headEnd/>
            <a:tailEnd/>
          </a:ln>
        </p:spPr>
      </p:pic>
      <p:pic>
        <p:nvPicPr>
          <p:cNvPr id="86020" name="Picture 3" descr="D:\pertimbangan hukum\saksi ahli\foto raising force\1_535965549l.jpg"/>
          <p:cNvPicPr>
            <a:picLocks noChangeAspect="1" noChangeArrowheads="1"/>
          </p:cNvPicPr>
          <p:nvPr/>
        </p:nvPicPr>
        <p:blipFill>
          <a:blip r:embed="rId3" cstate="print"/>
          <a:srcRect/>
          <a:stretch>
            <a:fillRect/>
          </a:stretch>
        </p:blipFill>
        <p:spPr bwMode="auto">
          <a:xfrm>
            <a:off x="4114800" y="1295400"/>
            <a:ext cx="3467100" cy="2773363"/>
          </a:xfrm>
          <a:prstGeom prst="rect">
            <a:avLst/>
          </a:prstGeom>
          <a:noFill/>
          <a:ln w="9525">
            <a:noFill/>
            <a:miter lim="800000"/>
            <a:headEnd/>
            <a:tailEnd/>
          </a:ln>
        </p:spPr>
      </p:pic>
      <p:pic>
        <p:nvPicPr>
          <p:cNvPr id="86021" name="Picture 4" descr="D:\pertimbangan hukum\saksi ahli\foto raising force\1_861341235l.jpg"/>
          <p:cNvPicPr>
            <a:picLocks noChangeAspect="1" noChangeArrowheads="1"/>
          </p:cNvPicPr>
          <p:nvPr/>
        </p:nvPicPr>
        <p:blipFill>
          <a:blip r:embed="rId4" cstate="print"/>
          <a:srcRect/>
          <a:stretch>
            <a:fillRect/>
          </a:stretch>
        </p:blipFill>
        <p:spPr bwMode="auto">
          <a:xfrm>
            <a:off x="609600" y="4191000"/>
            <a:ext cx="2933700" cy="2346325"/>
          </a:xfrm>
          <a:prstGeom prst="rect">
            <a:avLst/>
          </a:prstGeom>
          <a:noFill/>
          <a:ln w="9525">
            <a:noFill/>
            <a:miter lim="800000"/>
            <a:headEnd/>
            <a:tailEnd/>
          </a:ln>
        </p:spPr>
      </p:pic>
      <p:pic>
        <p:nvPicPr>
          <p:cNvPr id="86022" name="Picture 5" descr="D:\pertimbangan hukum\saksi ahli\foto raising force\1_841100032l.jpg"/>
          <p:cNvPicPr>
            <a:picLocks noChangeAspect="1" noChangeArrowheads="1"/>
          </p:cNvPicPr>
          <p:nvPr/>
        </p:nvPicPr>
        <p:blipFill>
          <a:blip r:embed="rId5" cstate="print"/>
          <a:srcRect/>
          <a:stretch>
            <a:fillRect/>
          </a:stretch>
        </p:blipFill>
        <p:spPr bwMode="auto">
          <a:xfrm>
            <a:off x="4267200" y="4191000"/>
            <a:ext cx="2781300" cy="2225675"/>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D:\pertimbangan hukum\saksi ahli\foto raising force\XenXen Duplicator Equipment\Foto XenXen alias Ridwan\DSC_0097.jpg"/>
          <p:cNvPicPr>
            <a:picLocks noChangeAspect="1" noChangeArrowheads="1"/>
          </p:cNvPicPr>
          <p:nvPr/>
        </p:nvPicPr>
        <p:blipFill>
          <a:blip r:embed="rId2" cstate="print"/>
          <a:srcRect/>
          <a:stretch>
            <a:fillRect/>
          </a:stretch>
        </p:blipFill>
        <p:spPr bwMode="auto">
          <a:xfrm>
            <a:off x="1066800" y="0"/>
            <a:ext cx="4038600" cy="2705100"/>
          </a:xfrm>
          <a:prstGeom prst="rect">
            <a:avLst/>
          </a:prstGeom>
          <a:noFill/>
          <a:ln w="9525">
            <a:noFill/>
            <a:miter lim="800000"/>
            <a:headEnd/>
            <a:tailEnd/>
          </a:ln>
        </p:spPr>
      </p:pic>
      <p:sp>
        <p:nvSpPr>
          <p:cNvPr id="5" name="Rectangle 4"/>
          <p:cNvSpPr/>
          <p:nvPr/>
        </p:nvSpPr>
        <p:spPr>
          <a:xfrm>
            <a:off x="5181600" y="838200"/>
            <a:ext cx="3657600" cy="4724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just">
              <a:defRPr/>
            </a:pPr>
            <a:endParaRPr lang="en-US" sz="1200" dirty="0"/>
          </a:p>
          <a:p>
            <a:pPr algn="just">
              <a:defRPr/>
            </a:pPr>
            <a:endParaRPr lang="en-US" sz="1200" dirty="0"/>
          </a:p>
          <a:p>
            <a:pPr algn="just">
              <a:defRPr/>
            </a:pPr>
            <a:endParaRPr lang="en-US" sz="1200" dirty="0"/>
          </a:p>
          <a:p>
            <a:pPr algn="just">
              <a:defRPr/>
            </a:pPr>
            <a:endParaRPr lang="en-US" sz="1200" dirty="0"/>
          </a:p>
          <a:p>
            <a:pPr algn="just">
              <a:defRPr/>
            </a:pPr>
            <a:endParaRPr lang="en-US" sz="1200" dirty="0"/>
          </a:p>
          <a:p>
            <a:pPr algn="just">
              <a:defRPr/>
            </a:pPr>
            <a:endParaRPr lang="en-US" sz="1200" dirty="0"/>
          </a:p>
          <a:p>
            <a:pPr algn="just">
              <a:defRPr/>
            </a:pPr>
            <a:endParaRPr lang="en-US" sz="1200" dirty="0"/>
          </a:p>
          <a:p>
            <a:pPr algn="just">
              <a:defRPr/>
            </a:pPr>
            <a:r>
              <a:rPr lang="en-US" sz="1200" dirty="0" err="1"/>
              <a:t>Duplikat</a:t>
            </a:r>
            <a:r>
              <a:rPr lang="en-US" sz="1200" dirty="0"/>
              <a:t> </a:t>
            </a:r>
            <a:r>
              <a:rPr lang="en-US" sz="1200" dirty="0" err="1"/>
              <a:t>menggunakan</a:t>
            </a:r>
            <a:r>
              <a:rPr lang="en-US" sz="1200" dirty="0"/>
              <a:t> Speedy (</a:t>
            </a:r>
            <a:r>
              <a:rPr lang="en-US" sz="1200" dirty="0" err="1"/>
              <a:t>dimana</a:t>
            </a:r>
            <a:r>
              <a:rPr lang="en-US" sz="1200" dirty="0"/>
              <a:t> IP </a:t>
            </a:r>
            <a:r>
              <a:rPr lang="en-US" sz="1200" dirty="0" err="1"/>
              <a:t>selalu</a:t>
            </a:r>
            <a:r>
              <a:rPr lang="en-US" sz="1200" dirty="0"/>
              <a:t> berubah2) </a:t>
            </a:r>
            <a:r>
              <a:rPr lang="en-US" sz="1200" dirty="0" err="1"/>
              <a:t>dan</a:t>
            </a:r>
            <a:r>
              <a:rPr lang="en-US" sz="1200" dirty="0"/>
              <a:t> Data </a:t>
            </a:r>
            <a:r>
              <a:rPr lang="en-US" sz="1200" dirty="0" err="1"/>
              <a:t>membuat</a:t>
            </a:r>
            <a:r>
              <a:rPr lang="en-US" sz="1200" dirty="0"/>
              <a:t> ID </a:t>
            </a:r>
            <a:r>
              <a:rPr lang="en-US" sz="1200" dirty="0" err="1"/>
              <a:t>diisi</a:t>
            </a:r>
            <a:r>
              <a:rPr lang="en-US" sz="1200" dirty="0"/>
              <a:t> </a:t>
            </a:r>
            <a:r>
              <a:rPr lang="en-US" sz="1200" dirty="0" err="1"/>
              <a:t>asal-asalan</a:t>
            </a:r>
            <a:r>
              <a:rPr lang="en-US" sz="1200" dirty="0"/>
              <a:t>.</a:t>
            </a:r>
          </a:p>
          <a:p>
            <a:pPr algn="just">
              <a:defRPr/>
            </a:pPr>
            <a:endParaRPr lang="en-US" sz="1200" dirty="0"/>
          </a:p>
          <a:p>
            <a:pPr algn="just">
              <a:defRPr/>
            </a:pPr>
            <a:r>
              <a:rPr lang="en-US" sz="1200" dirty="0" err="1"/>
              <a:t>Barang</a:t>
            </a:r>
            <a:r>
              <a:rPr lang="en-US" sz="1200" dirty="0"/>
              <a:t> </a:t>
            </a:r>
            <a:r>
              <a:rPr lang="en-US" sz="1200" dirty="0" err="1"/>
              <a:t>hasil</a:t>
            </a:r>
            <a:r>
              <a:rPr lang="en-US" sz="1200" dirty="0"/>
              <a:t> </a:t>
            </a:r>
            <a:r>
              <a:rPr lang="en-US" sz="1200" dirty="0" err="1"/>
              <a:t>Duplikat</a:t>
            </a:r>
            <a:r>
              <a:rPr lang="en-US" sz="1200" dirty="0"/>
              <a:t>.. </a:t>
            </a:r>
            <a:r>
              <a:rPr lang="en-US" sz="1200" dirty="0" err="1"/>
              <a:t>di</a:t>
            </a:r>
            <a:r>
              <a:rPr lang="en-US" sz="1200" dirty="0"/>
              <a:t> </a:t>
            </a:r>
            <a:r>
              <a:rPr lang="en-US" sz="1200" dirty="0" err="1"/>
              <a:t>oper</a:t>
            </a:r>
            <a:r>
              <a:rPr lang="en-US" sz="1200" dirty="0"/>
              <a:t> </a:t>
            </a:r>
            <a:r>
              <a:rPr lang="en-US" sz="1200" dirty="0" err="1"/>
              <a:t>ke</a:t>
            </a:r>
            <a:r>
              <a:rPr lang="en-US" sz="1200" dirty="0"/>
              <a:t> IP 122.144.4.147 (IP </a:t>
            </a:r>
            <a:r>
              <a:rPr lang="en-US" sz="1200" dirty="0" err="1"/>
              <a:t>Xenxen</a:t>
            </a:r>
            <a:r>
              <a:rPr lang="en-US" sz="1200" dirty="0"/>
              <a:t>, </a:t>
            </a:r>
            <a:r>
              <a:rPr lang="en-US" sz="1200" dirty="0" err="1"/>
              <a:t>dengan</a:t>
            </a:r>
            <a:r>
              <a:rPr lang="en-US" sz="1200" dirty="0"/>
              <a:t> </a:t>
            </a:r>
            <a:r>
              <a:rPr lang="en-US" sz="1200" dirty="0" err="1"/>
              <a:t>menggunakan</a:t>
            </a:r>
            <a:r>
              <a:rPr lang="en-US" sz="1200" dirty="0"/>
              <a:t> ID </a:t>
            </a:r>
          </a:p>
          <a:p>
            <a:pPr algn="just">
              <a:defRPr/>
            </a:pPr>
            <a:r>
              <a:rPr lang="en-US" sz="1200" dirty="0" err="1"/>
              <a:t>coreriss</a:t>
            </a:r>
            <a:r>
              <a:rPr lang="en-US" sz="1200" dirty="0"/>
              <a:t>, </a:t>
            </a:r>
            <a:r>
              <a:rPr lang="en-US" sz="1200" dirty="0" err="1"/>
              <a:t>cestelar</a:t>
            </a:r>
            <a:r>
              <a:rPr lang="en-US" sz="1200" dirty="0"/>
              <a:t>, </a:t>
            </a:r>
            <a:r>
              <a:rPr lang="en-US" sz="1200" dirty="0" err="1"/>
              <a:t>cevenuss</a:t>
            </a:r>
            <a:r>
              <a:rPr lang="en-US" sz="1200" dirty="0"/>
              <a:t>, </a:t>
            </a:r>
            <a:r>
              <a:rPr lang="en-US" sz="1200" dirty="0" err="1"/>
              <a:t>corsolar</a:t>
            </a:r>
            <a:r>
              <a:rPr lang="en-US" sz="1200" dirty="0"/>
              <a:t>, </a:t>
            </a:r>
            <a:r>
              <a:rPr lang="en-US" sz="1200" dirty="0" err="1"/>
              <a:t>besolar</a:t>
            </a:r>
            <a:r>
              <a:rPr lang="en-US" sz="1200" dirty="0"/>
              <a:t>, </a:t>
            </a:r>
            <a:r>
              <a:rPr lang="en-US" sz="1200" dirty="0" err="1"/>
              <a:t>bevenus</a:t>
            </a:r>
            <a:r>
              <a:rPr lang="en-US" sz="1200" dirty="0"/>
              <a:t>, </a:t>
            </a:r>
            <a:r>
              <a:rPr lang="en-US" sz="1200" dirty="0" err="1"/>
              <a:t>bestelar</a:t>
            </a:r>
            <a:r>
              <a:rPr lang="en-US" sz="1200" dirty="0"/>
              <a:t>, </a:t>
            </a:r>
          </a:p>
          <a:p>
            <a:pPr algn="just">
              <a:defRPr/>
            </a:pPr>
            <a:r>
              <a:rPr lang="en-US" sz="1200" dirty="0" err="1"/>
              <a:t>cepolaris</a:t>
            </a:r>
            <a:r>
              <a:rPr lang="en-US" sz="1200" dirty="0"/>
              <a:t>, </a:t>
            </a:r>
            <a:r>
              <a:rPr lang="en-US" sz="1200" dirty="0" err="1"/>
              <a:t>celunar</a:t>
            </a:r>
            <a:r>
              <a:rPr lang="en-US" sz="1200" dirty="0"/>
              <a:t>, </a:t>
            </a:r>
            <a:r>
              <a:rPr lang="en-US" sz="1200" dirty="0" err="1"/>
              <a:t>ceeris</a:t>
            </a:r>
            <a:r>
              <a:rPr lang="en-US" sz="1200" dirty="0"/>
              <a:t>, </a:t>
            </a:r>
            <a:r>
              <a:rPr lang="en-US" sz="1200" dirty="0" err="1"/>
              <a:t>belunarr</a:t>
            </a:r>
            <a:r>
              <a:rPr lang="en-US" sz="1200" dirty="0"/>
              <a:t>) </a:t>
            </a:r>
            <a:r>
              <a:rPr lang="en-US" sz="1200" dirty="0" err="1"/>
              <a:t>di</a:t>
            </a:r>
            <a:r>
              <a:rPr lang="en-US" sz="1200" dirty="0"/>
              <a:t> ID </a:t>
            </a:r>
            <a:r>
              <a:rPr lang="en-US" sz="1200" dirty="0" err="1"/>
              <a:t>tersebut</a:t>
            </a:r>
            <a:r>
              <a:rPr lang="en-US" sz="1200" dirty="0"/>
              <a:t> email, </a:t>
            </a:r>
            <a:r>
              <a:rPr lang="en-US" sz="1200" dirty="0" err="1"/>
              <a:t>nama</a:t>
            </a:r>
            <a:r>
              <a:rPr lang="en-US" sz="1200" dirty="0"/>
              <a:t> </a:t>
            </a:r>
            <a:r>
              <a:rPr lang="en-US" sz="1200" dirty="0" err="1"/>
              <a:t>ibu</a:t>
            </a:r>
            <a:r>
              <a:rPr lang="en-US" sz="1200" dirty="0"/>
              <a:t> </a:t>
            </a:r>
            <a:r>
              <a:rPr lang="en-US" sz="1200" dirty="0" err="1"/>
              <a:t>sama</a:t>
            </a:r>
            <a:r>
              <a:rPr lang="en-US" sz="1200" dirty="0"/>
              <a:t> </a:t>
            </a:r>
            <a:r>
              <a:rPr lang="en-US" sz="1200" dirty="0" err="1"/>
              <a:t>dengan</a:t>
            </a:r>
            <a:r>
              <a:rPr lang="en-US" sz="1200" dirty="0"/>
              <a:t> yang </a:t>
            </a:r>
            <a:r>
              <a:rPr lang="en-US" sz="1200" dirty="0" err="1"/>
              <a:t>tertera</a:t>
            </a:r>
            <a:r>
              <a:rPr lang="en-US" sz="1200" dirty="0"/>
              <a:t> </a:t>
            </a:r>
            <a:r>
              <a:rPr lang="en-US" sz="1200" dirty="0" err="1"/>
              <a:t>di</a:t>
            </a:r>
            <a:r>
              <a:rPr lang="en-US" sz="1200" dirty="0"/>
              <a:t> ID aixen888 (alias </a:t>
            </a:r>
            <a:r>
              <a:rPr lang="en-US" sz="1200" dirty="0" err="1"/>
              <a:t>xenxen</a:t>
            </a:r>
            <a:r>
              <a:rPr lang="en-US" sz="1200" dirty="0"/>
              <a:t>) </a:t>
            </a:r>
          </a:p>
          <a:p>
            <a:pPr algn="just">
              <a:defRPr/>
            </a:pPr>
            <a:r>
              <a:rPr lang="en-US" sz="1200" dirty="0" err="1"/>
              <a:t>dimana</a:t>
            </a:r>
            <a:r>
              <a:rPr lang="en-US" sz="1200" dirty="0"/>
              <a:t> </a:t>
            </a:r>
            <a:r>
              <a:rPr lang="en-US" sz="1200" dirty="0" err="1"/>
              <a:t>Xenxen</a:t>
            </a:r>
            <a:r>
              <a:rPr lang="en-US" sz="1200" dirty="0"/>
              <a:t> </a:t>
            </a:r>
            <a:r>
              <a:rPr lang="en-US" sz="1200" dirty="0" err="1"/>
              <a:t>sebagai</a:t>
            </a:r>
            <a:r>
              <a:rPr lang="en-US" sz="1200" dirty="0"/>
              <a:t> </a:t>
            </a:r>
            <a:r>
              <a:rPr lang="en-US" sz="1200" dirty="0" err="1"/>
              <a:t>pelaku</a:t>
            </a:r>
            <a:r>
              <a:rPr lang="en-US" sz="1200" dirty="0"/>
              <a:t> </a:t>
            </a:r>
            <a:r>
              <a:rPr lang="en-US" sz="1200" dirty="0" err="1"/>
              <a:t>penjual</a:t>
            </a:r>
            <a:r>
              <a:rPr lang="en-US" sz="1200" dirty="0"/>
              <a:t> </a:t>
            </a:r>
          </a:p>
          <a:p>
            <a:pPr algn="just">
              <a:defRPr/>
            </a:pPr>
            <a:endParaRPr lang="en-US" sz="1200" dirty="0"/>
          </a:p>
          <a:p>
            <a:pPr algn="just">
              <a:defRPr/>
            </a:pPr>
            <a:r>
              <a:rPr lang="en-US" sz="1200" dirty="0"/>
              <a:t>(</a:t>
            </a:r>
            <a:r>
              <a:rPr lang="en-US" sz="1200" dirty="0" err="1"/>
              <a:t>terbukti</a:t>
            </a:r>
            <a:r>
              <a:rPr lang="en-US" sz="1200" dirty="0"/>
              <a:t> </a:t>
            </a:r>
            <a:r>
              <a:rPr lang="en-US" sz="1200" dirty="0" err="1"/>
              <a:t>dengan</a:t>
            </a:r>
            <a:r>
              <a:rPr lang="en-US" sz="1200" dirty="0"/>
              <a:t> </a:t>
            </a:r>
            <a:r>
              <a:rPr lang="en-US" sz="1200" dirty="0" err="1"/>
              <a:t>Friendster</a:t>
            </a:r>
            <a:r>
              <a:rPr lang="en-US" sz="1200" dirty="0"/>
              <a:t> </a:t>
            </a:r>
            <a:r>
              <a:rPr lang="en-US" sz="1200" dirty="0" err="1"/>
              <a:t>nya</a:t>
            </a:r>
            <a:r>
              <a:rPr lang="en-US" sz="1200" dirty="0"/>
              <a:t> xenxen.xenxen@yahoo.com). Dan </a:t>
            </a:r>
            <a:r>
              <a:rPr lang="en-US" sz="1200" dirty="0" err="1"/>
              <a:t>banyak</a:t>
            </a:r>
            <a:r>
              <a:rPr lang="en-US" sz="1200" dirty="0"/>
              <a:t> </a:t>
            </a:r>
            <a:r>
              <a:rPr lang="en-US" sz="1200" dirty="0" err="1"/>
              <a:t>laporan</a:t>
            </a:r>
            <a:r>
              <a:rPr lang="en-US" sz="1200" dirty="0"/>
              <a:t> user </a:t>
            </a:r>
            <a:r>
              <a:rPr lang="en-US" sz="1200" dirty="0" err="1"/>
              <a:t>memang</a:t>
            </a:r>
            <a:r>
              <a:rPr lang="en-US" sz="1200" dirty="0"/>
              <a:t> </a:t>
            </a:r>
            <a:r>
              <a:rPr lang="en-US" sz="1200" dirty="0" err="1"/>
              <a:t>mengatakan</a:t>
            </a:r>
            <a:r>
              <a:rPr lang="en-US" sz="1200" dirty="0"/>
              <a:t> </a:t>
            </a:r>
            <a:r>
              <a:rPr lang="en-US" sz="1200" dirty="0" err="1"/>
              <a:t>bahwa</a:t>
            </a:r>
            <a:endParaRPr lang="en-US" sz="1200" dirty="0"/>
          </a:p>
          <a:p>
            <a:pPr algn="just">
              <a:defRPr/>
            </a:pPr>
            <a:r>
              <a:rPr lang="en-US" sz="1200" dirty="0" err="1"/>
              <a:t>xenxen</a:t>
            </a:r>
            <a:r>
              <a:rPr lang="en-US" sz="1200" dirty="0"/>
              <a:t> sang </a:t>
            </a:r>
            <a:r>
              <a:rPr lang="en-US" sz="1200" dirty="0" err="1"/>
              <a:t>penduplikat</a:t>
            </a:r>
            <a:r>
              <a:rPr lang="en-US" sz="1200" dirty="0"/>
              <a:t> </a:t>
            </a:r>
            <a:r>
              <a:rPr lang="en-US" sz="1200" dirty="0" err="1"/>
              <a:t>barang</a:t>
            </a:r>
            <a:r>
              <a:rPr lang="en-US" sz="1200" dirty="0"/>
              <a:t>. </a:t>
            </a:r>
          </a:p>
          <a:p>
            <a:pPr algn="just">
              <a:defRPr/>
            </a:pPr>
            <a:endParaRPr lang="en-US" sz="1200" dirty="0"/>
          </a:p>
          <a:p>
            <a:pPr algn="just">
              <a:defRPr/>
            </a:pPr>
            <a:r>
              <a:rPr lang="en-US" sz="1200" dirty="0"/>
              <a:t>http://www.duit-enak.com/</a:t>
            </a:r>
          </a:p>
          <a:p>
            <a:pPr algn="just">
              <a:defRPr/>
            </a:pPr>
            <a:r>
              <a:rPr lang="en-US" sz="1200" dirty="0"/>
              <a:t>http://www.cheghe.info/</a:t>
            </a:r>
          </a:p>
          <a:p>
            <a:pPr algn="just">
              <a:defRPr/>
            </a:pPr>
            <a:endParaRPr lang="en-US" sz="1200" dirty="0"/>
          </a:p>
          <a:p>
            <a:pPr algn="just">
              <a:defRPr/>
            </a:pPr>
            <a:r>
              <a:rPr lang="en-US" sz="1200" dirty="0" err="1"/>
              <a:t>di</a:t>
            </a:r>
            <a:r>
              <a:rPr lang="en-US" sz="1200" dirty="0"/>
              <a:t> nyit2 pun </a:t>
            </a:r>
            <a:r>
              <a:rPr lang="en-US" sz="1200" dirty="0" err="1"/>
              <a:t>ada</a:t>
            </a:r>
            <a:r>
              <a:rPr lang="en-US" sz="1200" dirty="0"/>
              <a:t> ID yang posting </a:t>
            </a:r>
            <a:r>
              <a:rPr lang="en-US" sz="1200" dirty="0" err="1"/>
              <a:t>menjual</a:t>
            </a:r>
            <a:r>
              <a:rPr lang="en-US" sz="1200" dirty="0"/>
              <a:t> </a:t>
            </a:r>
            <a:r>
              <a:rPr lang="en-US" sz="1200" dirty="0" err="1"/>
              <a:t>barang</a:t>
            </a:r>
            <a:r>
              <a:rPr lang="en-US" sz="1200" dirty="0"/>
              <a:t>, </a:t>
            </a:r>
            <a:r>
              <a:rPr lang="en-US" sz="1200" dirty="0" err="1"/>
              <a:t>dimana</a:t>
            </a:r>
            <a:r>
              <a:rPr lang="en-US" sz="1200" dirty="0"/>
              <a:t> </a:t>
            </a:r>
            <a:r>
              <a:rPr lang="en-US" sz="1200" dirty="0" err="1"/>
              <a:t>dia</a:t>
            </a:r>
            <a:r>
              <a:rPr lang="en-US" sz="1200" dirty="0"/>
              <a:t> </a:t>
            </a:r>
            <a:r>
              <a:rPr lang="en-US" sz="1200" dirty="0" err="1"/>
              <a:t>memberitahukan</a:t>
            </a:r>
            <a:r>
              <a:rPr lang="en-US" sz="1200" dirty="0"/>
              <a:t> </a:t>
            </a:r>
            <a:r>
              <a:rPr lang="en-US" sz="1200" dirty="0" err="1"/>
              <a:t>bahwa</a:t>
            </a:r>
            <a:r>
              <a:rPr lang="en-US" sz="1200" dirty="0"/>
              <a:t> </a:t>
            </a:r>
            <a:r>
              <a:rPr lang="en-US" sz="1200" dirty="0" err="1"/>
              <a:t>dia</a:t>
            </a:r>
            <a:r>
              <a:rPr lang="en-US" sz="1200" dirty="0"/>
              <a:t> </a:t>
            </a:r>
          </a:p>
          <a:p>
            <a:pPr algn="just">
              <a:defRPr/>
            </a:pPr>
            <a:r>
              <a:rPr lang="en-US" sz="1200" dirty="0"/>
              <a:t>(</a:t>
            </a:r>
            <a:r>
              <a:rPr lang="en-US" sz="1200" dirty="0" err="1"/>
              <a:t>penjual</a:t>
            </a:r>
            <a:r>
              <a:rPr lang="en-US" sz="1200" dirty="0"/>
              <a:t>), </a:t>
            </a:r>
            <a:r>
              <a:rPr lang="en-US" sz="1200" dirty="0" err="1"/>
              <a:t>bekerja</a:t>
            </a:r>
            <a:r>
              <a:rPr lang="en-US" sz="1200" dirty="0"/>
              <a:t> </a:t>
            </a:r>
            <a:r>
              <a:rPr lang="en-US" sz="1200" dirty="0" err="1"/>
              <a:t>sebagai</a:t>
            </a:r>
            <a:r>
              <a:rPr lang="en-US" sz="1200" dirty="0"/>
              <a:t> OP </a:t>
            </a:r>
            <a:r>
              <a:rPr lang="en-US" sz="1200" dirty="0" err="1"/>
              <a:t>Warnet</a:t>
            </a:r>
            <a:r>
              <a:rPr lang="en-US" sz="1200" dirty="0"/>
              <a:t> </a:t>
            </a:r>
            <a:r>
              <a:rPr lang="en-US" sz="1200" dirty="0" err="1"/>
              <a:t>siang</a:t>
            </a:r>
            <a:r>
              <a:rPr lang="en-US" sz="1200" dirty="0"/>
              <a:t> </a:t>
            </a:r>
            <a:r>
              <a:rPr lang="en-US" sz="1200" dirty="0" err="1"/>
              <a:t>di</a:t>
            </a:r>
            <a:r>
              <a:rPr lang="en-US" sz="1200" dirty="0"/>
              <a:t> </a:t>
            </a:r>
            <a:r>
              <a:rPr lang="en-US" sz="1200" dirty="0" err="1"/>
              <a:t>warnet</a:t>
            </a:r>
            <a:r>
              <a:rPr lang="en-US" sz="1200" dirty="0"/>
              <a:t> </a:t>
            </a:r>
            <a:r>
              <a:rPr lang="en-US" sz="1200" dirty="0" err="1"/>
              <a:t>xenxen</a:t>
            </a:r>
            <a:endParaRPr lang="en-US" sz="1200" dirty="0"/>
          </a:p>
          <a:p>
            <a:pPr algn="ctr">
              <a:defRPr/>
            </a:pPr>
            <a:endParaRPr lang="en-US" sz="1200" dirty="0"/>
          </a:p>
          <a:p>
            <a:pPr algn="ctr">
              <a:defRPr/>
            </a:pPr>
            <a:endParaRPr lang="en-US" dirty="0"/>
          </a:p>
          <a:p>
            <a:pPr algn="ctr">
              <a:defRPr/>
            </a:pPr>
            <a:endParaRPr lang="en-US" dirty="0"/>
          </a:p>
          <a:p>
            <a:pPr algn="ctr">
              <a:defRPr/>
            </a:pPr>
            <a:endParaRPr lang="en-US" dirty="0"/>
          </a:p>
        </p:txBody>
      </p:sp>
      <p:pic>
        <p:nvPicPr>
          <p:cNvPr id="87044" name="Picture 3" descr="D:\pertimbangan hukum\saksi ahli\foto raising force\XenXen Duplicator Equipment\Peta ke Tempat XenXen.bmp"/>
          <p:cNvPicPr>
            <a:picLocks noChangeAspect="1" noChangeArrowheads="1"/>
          </p:cNvPicPr>
          <p:nvPr/>
        </p:nvPicPr>
        <p:blipFill>
          <a:blip r:embed="rId3" cstate="print"/>
          <a:srcRect/>
          <a:stretch>
            <a:fillRect/>
          </a:stretch>
        </p:blipFill>
        <p:spPr bwMode="auto">
          <a:xfrm>
            <a:off x="0" y="1828800"/>
            <a:ext cx="3771900" cy="2828925"/>
          </a:xfrm>
          <a:prstGeom prst="rect">
            <a:avLst/>
          </a:prstGeom>
          <a:noFill/>
          <a:ln w="9525">
            <a:noFill/>
            <a:miter lim="800000"/>
            <a:headEnd/>
            <a:tailEnd/>
          </a:ln>
        </p:spPr>
      </p:pic>
      <p:pic>
        <p:nvPicPr>
          <p:cNvPr id="87045" name="Picture 4" descr="D:\pertimbangan hukum\saksi ahli\foto raising force\XenXen Duplicator Equipment\XenXen3.bmp"/>
          <p:cNvPicPr>
            <a:picLocks noChangeAspect="1" noChangeArrowheads="1"/>
          </p:cNvPicPr>
          <p:nvPr/>
        </p:nvPicPr>
        <p:blipFill>
          <a:blip r:embed="rId4" cstate="print"/>
          <a:srcRect/>
          <a:stretch>
            <a:fillRect/>
          </a:stretch>
        </p:blipFill>
        <p:spPr bwMode="auto">
          <a:xfrm>
            <a:off x="1066800" y="4114800"/>
            <a:ext cx="41148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349250"/>
            <a:ext cx="7772400" cy="1190625"/>
          </a:xfrm>
        </p:spPr>
        <p:txBody>
          <a:bodyPr/>
          <a:lstStyle/>
          <a:p>
            <a:pPr algn="ctr">
              <a:defRPr/>
            </a:pPr>
            <a:r>
              <a:rPr lang="en-US" sz="3600" dirty="0" err="1"/>
              <a:t>Pelanggaran</a:t>
            </a:r>
            <a:r>
              <a:rPr lang="en-US" sz="3600" dirty="0"/>
              <a:t> </a:t>
            </a:r>
            <a:r>
              <a:rPr lang="en-US" sz="3600" dirty="0" err="1"/>
              <a:t>Hak</a:t>
            </a:r>
            <a:r>
              <a:rPr lang="en-US" sz="3600" dirty="0"/>
              <a:t> </a:t>
            </a:r>
            <a:r>
              <a:rPr lang="en-US" sz="3600" dirty="0" err="1"/>
              <a:t>Cipta</a:t>
            </a:r>
            <a:r>
              <a:rPr lang="en-US" sz="3600" dirty="0"/>
              <a:t> </a:t>
            </a:r>
            <a:r>
              <a:rPr lang="en-US" sz="3600" dirty="0" err="1"/>
              <a:t>melalui</a:t>
            </a:r>
            <a:r>
              <a:rPr lang="en-US" sz="3600" dirty="0"/>
              <a:t> </a:t>
            </a:r>
            <a:r>
              <a:rPr lang="en-US" sz="3600" dirty="0" smtClean="0"/>
              <a:t>Internet</a:t>
            </a:r>
            <a:br>
              <a:rPr lang="en-US" sz="3600" dirty="0" smtClean="0"/>
            </a:br>
            <a:r>
              <a:rPr lang="en-US" sz="3600" dirty="0" err="1" smtClean="0"/>
              <a:t>Penjualan</a:t>
            </a:r>
            <a:r>
              <a:rPr lang="en-US" sz="3600" dirty="0" smtClean="0"/>
              <a:t> VCD, CD, MP3 </a:t>
            </a:r>
            <a:r>
              <a:rPr lang="en-US" sz="3600" dirty="0" err="1" smtClean="0"/>
              <a:t>bajakan</a:t>
            </a:r>
            <a:endParaRPr lang="en-US" sz="3600" dirty="0"/>
          </a:p>
        </p:txBody>
      </p:sp>
      <p:pic>
        <p:nvPicPr>
          <p:cNvPr id="88067" name="Picture 3" descr="gambar 5"/>
          <p:cNvPicPr>
            <a:picLocks noChangeAspect="1" noChangeArrowheads="1"/>
          </p:cNvPicPr>
          <p:nvPr/>
        </p:nvPicPr>
        <p:blipFill>
          <a:blip r:embed="rId2" cstate="print"/>
          <a:srcRect/>
          <a:stretch>
            <a:fillRect/>
          </a:stretch>
        </p:blipFill>
        <p:spPr bwMode="auto">
          <a:xfrm>
            <a:off x="304800" y="1600200"/>
            <a:ext cx="88392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defRPr/>
            </a:pPr>
            <a:r>
              <a:rPr lang="en-US" dirty="0" err="1" smtClean="0"/>
              <a:t>Proses</a:t>
            </a:r>
            <a:r>
              <a:rPr lang="en-US" dirty="0" smtClean="0"/>
              <a:t> </a:t>
            </a:r>
            <a:r>
              <a:rPr lang="en-US" dirty="0" err="1" smtClean="0"/>
              <a:t>pembajakan</a:t>
            </a:r>
            <a:r>
              <a:rPr lang="en-US" dirty="0" smtClean="0"/>
              <a:t> Film </a:t>
            </a:r>
            <a:br>
              <a:rPr lang="en-US" dirty="0" smtClean="0"/>
            </a:br>
            <a:r>
              <a:rPr lang="en-US" dirty="0" err="1" smtClean="0"/>
              <a:t>melalui</a:t>
            </a:r>
            <a:r>
              <a:rPr lang="en-US" dirty="0" smtClean="0"/>
              <a:t> Internet</a:t>
            </a:r>
            <a:endParaRPr lang="en-US" dirty="0"/>
          </a:p>
        </p:txBody>
      </p:sp>
      <p:sp>
        <p:nvSpPr>
          <p:cNvPr id="8" name="Oval 7"/>
          <p:cNvSpPr/>
          <p:nvPr/>
        </p:nvSpPr>
        <p:spPr>
          <a:xfrm>
            <a:off x="0" y="1524000"/>
            <a:ext cx="2590800" cy="20574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Master </a:t>
            </a:r>
            <a:r>
              <a:rPr lang="en-US" dirty="0" err="1"/>
              <a:t>bajakan</a:t>
            </a:r>
            <a:r>
              <a:rPr lang="en-US" dirty="0"/>
              <a:t> </a:t>
            </a:r>
            <a:r>
              <a:rPr lang="en-US" dirty="0" err="1"/>
              <a:t>dari</a:t>
            </a:r>
            <a:r>
              <a:rPr lang="en-US" dirty="0"/>
              <a:t>  </a:t>
            </a:r>
            <a:r>
              <a:rPr lang="en-US" dirty="0" err="1"/>
              <a:t>Malaysi</a:t>
            </a:r>
            <a:r>
              <a:rPr lang="en-US" dirty="0"/>
              <a:t>, </a:t>
            </a:r>
            <a:r>
              <a:rPr lang="en-US" dirty="0" err="1"/>
              <a:t>Hongkong</a:t>
            </a:r>
            <a:r>
              <a:rPr lang="en-US" dirty="0"/>
              <a:t>, USA </a:t>
            </a:r>
            <a:r>
              <a:rPr lang="en-US" dirty="0" err="1"/>
              <a:t>pembajak</a:t>
            </a:r>
            <a:r>
              <a:rPr lang="en-US" dirty="0"/>
              <a:t> </a:t>
            </a:r>
            <a:r>
              <a:rPr lang="en-US" dirty="0" err="1"/>
              <a:t>di</a:t>
            </a:r>
            <a:r>
              <a:rPr lang="en-US" dirty="0"/>
              <a:t> </a:t>
            </a:r>
            <a:r>
              <a:rPr lang="en-US" dirty="0" err="1"/>
              <a:t>Luar</a:t>
            </a:r>
            <a:r>
              <a:rPr lang="en-US" dirty="0"/>
              <a:t> </a:t>
            </a:r>
            <a:r>
              <a:rPr lang="en-US" dirty="0" err="1"/>
              <a:t>Negeri</a:t>
            </a:r>
            <a:r>
              <a:rPr lang="en-US" dirty="0"/>
              <a:t> (</a:t>
            </a:r>
            <a:r>
              <a:rPr lang="en-US" dirty="0" err="1"/>
              <a:t>jaringan</a:t>
            </a:r>
            <a:r>
              <a:rPr lang="en-US" dirty="0"/>
              <a:t>/</a:t>
            </a:r>
            <a:r>
              <a:rPr lang="en-US" dirty="0" err="1"/>
              <a:t>Penjual</a:t>
            </a:r>
            <a:r>
              <a:rPr lang="en-US" dirty="0"/>
              <a:t>)</a:t>
            </a:r>
          </a:p>
        </p:txBody>
      </p:sp>
      <p:sp>
        <p:nvSpPr>
          <p:cNvPr id="9" name="Right Arrow 8"/>
          <p:cNvSpPr/>
          <p:nvPr/>
        </p:nvSpPr>
        <p:spPr>
          <a:xfrm>
            <a:off x="2743200" y="1524000"/>
            <a:ext cx="1752600" cy="1447800"/>
          </a:xfrm>
          <a:prstGeom prst="rightArrow">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Internet</a:t>
            </a:r>
          </a:p>
        </p:txBody>
      </p:sp>
      <p:sp>
        <p:nvSpPr>
          <p:cNvPr id="10" name="Oval 9"/>
          <p:cNvSpPr/>
          <p:nvPr/>
        </p:nvSpPr>
        <p:spPr>
          <a:xfrm>
            <a:off x="4572000" y="1447800"/>
            <a:ext cx="3124200" cy="15240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a:t>PEMBAJAK DI INDONESIA</a:t>
            </a:r>
          </a:p>
        </p:txBody>
      </p:sp>
      <p:sp>
        <p:nvSpPr>
          <p:cNvPr id="11" name="Rounded Rectangle 10"/>
          <p:cNvSpPr/>
          <p:nvPr/>
        </p:nvSpPr>
        <p:spPr>
          <a:xfrm>
            <a:off x="5257800" y="3352800"/>
            <a:ext cx="2438400"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dirty="0" err="1"/>
              <a:t>Diperbanyak</a:t>
            </a:r>
            <a:r>
              <a:rPr lang="en-US" dirty="0"/>
              <a:t> :</a:t>
            </a:r>
          </a:p>
          <a:p>
            <a:pPr algn="ctr">
              <a:buFontTx/>
              <a:buChar char="-"/>
              <a:defRPr/>
            </a:pPr>
            <a:r>
              <a:rPr lang="en-US" dirty="0" err="1"/>
              <a:t>Duplikator</a:t>
            </a:r>
            <a:endParaRPr lang="en-US" dirty="0"/>
          </a:p>
          <a:p>
            <a:pPr algn="ctr">
              <a:buFontTx/>
              <a:buChar char="-"/>
              <a:defRPr/>
            </a:pPr>
            <a:r>
              <a:rPr lang="en-US" dirty="0"/>
              <a:t> </a:t>
            </a:r>
            <a:r>
              <a:rPr lang="en-US" dirty="0" err="1"/>
              <a:t>Cetak</a:t>
            </a:r>
            <a:r>
              <a:rPr lang="en-US" dirty="0"/>
              <a:t> cover</a:t>
            </a:r>
          </a:p>
          <a:p>
            <a:pPr algn="ctr">
              <a:buFontTx/>
              <a:buChar char="-"/>
              <a:defRPr/>
            </a:pPr>
            <a:r>
              <a:rPr lang="en-US" dirty="0"/>
              <a:t>- Packing</a:t>
            </a:r>
          </a:p>
        </p:txBody>
      </p:sp>
      <p:sp>
        <p:nvSpPr>
          <p:cNvPr id="12" name="U-Turn Arrow 11"/>
          <p:cNvSpPr/>
          <p:nvPr/>
        </p:nvSpPr>
        <p:spPr>
          <a:xfrm rot="5400000">
            <a:off x="7410450" y="2495550"/>
            <a:ext cx="1866900" cy="11430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 name="Oval 12"/>
          <p:cNvSpPr/>
          <p:nvPr/>
        </p:nvSpPr>
        <p:spPr>
          <a:xfrm>
            <a:off x="2819400" y="4495800"/>
            <a:ext cx="2209800" cy="1066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000" b="1" dirty="0"/>
              <a:t>Distributor</a:t>
            </a:r>
          </a:p>
        </p:txBody>
      </p:sp>
      <p:cxnSp>
        <p:nvCxnSpPr>
          <p:cNvPr id="15" name="Elbow Connector 14"/>
          <p:cNvCxnSpPr/>
          <p:nvPr/>
        </p:nvCxnSpPr>
        <p:spPr>
          <a:xfrm rot="5400000">
            <a:off x="4114800" y="3886200"/>
            <a:ext cx="838200" cy="533400"/>
          </a:xfrm>
          <a:prstGeom prst="bentConnector3">
            <a:avLst>
              <a:gd name="adj1" fmla="val 33752"/>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800600" y="3733800"/>
            <a:ext cx="457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867400" y="4953000"/>
            <a:ext cx="2438400" cy="457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err="1"/>
              <a:t>Pedagang</a:t>
            </a:r>
            <a:r>
              <a:rPr lang="en-US" b="1" dirty="0"/>
              <a:t> K5</a:t>
            </a:r>
          </a:p>
        </p:txBody>
      </p:sp>
      <p:sp>
        <p:nvSpPr>
          <p:cNvPr id="23" name="Oval 22"/>
          <p:cNvSpPr/>
          <p:nvPr/>
        </p:nvSpPr>
        <p:spPr>
          <a:xfrm>
            <a:off x="5867400" y="5638800"/>
            <a:ext cx="2438400" cy="457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err="1"/>
              <a:t>Agen</a:t>
            </a:r>
            <a:endParaRPr lang="en-US" b="1" dirty="0"/>
          </a:p>
        </p:txBody>
      </p:sp>
      <p:sp>
        <p:nvSpPr>
          <p:cNvPr id="24" name="Oval 23"/>
          <p:cNvSpPr/>
          <p:nvPr/>
        </p:nvSpPr>
        <p:spPr>
          <a:xfrm>
            <a:off x="6019800" y="6400800"/>
            <a:ext cx="2438400" cy="457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b="1" dirty="0" err="1"/>
              <a:t>Toko-toko</a:t>
            </a:r>
            <a:endParaRPr lang="en-US" b="1" dirty="0"/>
          </a:p>
        </p:txBody>
      </p:sp>
      <p:cxnSp>
        <p:nvCxnSpPr>
          <p:cNvPr id="26" name="Straight Connector 25"/>
          <p:cNvCxnSpPr>
            <a:stCxn id="0" idx="6"/>
            <a:endCxn id="0" idx="2"/>
          </p:cNvCxnSpPr>
          <p:nvPr/>
        </p:nvCxnSpPr>
        <p:spPr>
          <a:xfrm>
            <a:off x="5029200" y="5029200"/>
            <a:ext cx="838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0" idx="2"/>
          </p:cNvCxnSpPr>
          <p:nvPr/>
        </p:nvCxnSpPr>
        <p:spPr>
          <a:xfrm>
            <a:off x="4876800" y="5334000"/>
            <a:ext cx="99060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0" idx="2"/>
          </p:cNvCxnSpPr>
          <p:nvPr/>
        </p:nvCxnSpPr>
        <p:spPr>
          <a:xfrm>
            <a:off x="4495800" y="5562600"/>
            <a:ext cx="1524000" cy="1066800"/>
          </a:xfrm>
          <a:prstGeom prst="line">
            <a:avLst/>
          </a:prstGeom>
        </p:spPr>
        <p:style>
          <a:lnRef idx="1">
            <a:schemeClr val="accent1"/>
          </a:lnRef>
          <a:fillRef idx="0">
            <a:schemeClr val="accent1"/>
          </a:fillRef>
          <a:effectRef idx="0">
            <a:schemeClr val="accent1"/>
          </a:effectRef>
          <a:fontRef idx="minor">
            <a:schemeClr val="tx1"/>
          </a:fontRef>
        </p:style>
      </p:cxnSp>
      <p:pic>
        <p:nvPicPr>
          <p:cNvPr id="31" name="Picture 2" descr="DSC00044"/>
          <p:cNvPicPr>
            <a:picLocks noGrp="1" noChangeAspect="1" noChangeArrowheads="1"/>
          </p:cNvPicPr>
          <p:nvPr>
            <p:ph sz="quarter" idx="1"/>
          </p:nvPr>
        </p:nvPicPr>
        <p:blipFill>
          <a:blip r:embed="rId2" cstate="print"/>
          <a:srcRect/>
          <a:stretch>
            <a:fillRect/>
          </a:stretch>
        </p:blipFill>
        <p:spPr>
          <a:xfrm>
            <a:off x="0" y="3733800"/>
            <a:ext cx="2590800" cy="1376363"/>
          </a:xfrm>
        </p:spPr>
      </p:pic>
      <p:pic>
        <p:nvPicPr>
          <p:cNvPr id="89122" name="Picture 2" descr="D:\pertimbangan hukum\saksi ahli\foto-vcd game\4 Hard disc.jpg"/>
          <p:cNvPicPr>
            <a:picLocks noChangeAspect="1" noChangeArrowheads="1"/>
          </p:cNvPicPr>
          <p:nvPr/>
        </p:nvPicPr>
        <p:blipFill>
          <a:blip r:embed="rId3" cstate="print"/>
          <a:srcRect/>
          <a:stretch>
            <a:fillRect/>
          </a:stretch>
        </p:blipFill>
        <p:spPr bwMode="auto">
          <a:xfrm>
            <a:off x="0" y="5181600"/>
            <a:ext cx="2235200" cy="1676400"/>
          </a:xfrm>
          <a:prstGeom prst="rect">
            <a:avLst/>
          </a:prstGeom>
          <a:noFill/>
          <a:ln w="9525">
            <a:noFill/>
            <a:miter lim="800000"/>
            <a:headEnd/>
            <a:tailEnd/>
          </a:ln>
        </p:spPr>
      </p:pic>
      <p:pic>
        <p:nvPicPr>
          <p:cNvPr id="89123" name="Picture 3" descr="D:\pertimbangan hukum\saksi ahli\foto-vcd game\17 keping cd.jpg"/>
          <p:cNvPicPr>
            <a:picLocks noChangeAspect="1" noChangeArrowheads="1"/>
          </p:cNvPicPr>
          <p:nvPr/>
        </p:nvPicPr>
        <p:blipFill>
          <a:blip r:embed="rId4" cstate="print"/>
          <a:srcRect/>
          <a:stretch>
            <a:fillRect/>
          </a:stretch>
        </p:blipFill>
        <p:spPr bwMode="auto">
          <a:xfrm>
            <a:off x="2514600" y="5715000"/>
            <a:ext cx="1673225" cy="1143000"/>
          </a:xfrm>
          <a:prstGeom prst="rect">
            <a:avLst/>
          </a:prstGeom>
          <a:noFill/>
          <a:ln w="9525">
            <a:noFill/>
            <a:miter lim="800000"/>
            <a:headEnd/>
            <a:tailEnd/>
          </a:ln>
        </p:spPr>
      </p:pic>
      <p:pic>
        <p:nvPicPr>
          <p:cNvPr id="89124" name="Picture 4" descr="C:\Multimedia\Wallpapers\roll film.jpg"/>
          <p:cNvPicPr>
            <a:picLocks noChangeAspect="1" noChangeArrowheads="1"/>
          </p:cNvPicPr>
          <p:nvPr/>
        </p:nvPicPr>
        <p:blipFill>
          <a:blip r:embed="rId5" cstate="print"/>
          <a:srcRect/>
          <a:stretch>
            <a:fillRect/>
          </a:stretch>
        </p:blipFill>
        <p:spPr bwMode="auto">
          <a:xfrm>
            <a:off x="5486400" y="381000"/>
            <a:ext cx="2514600" cy="95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a:defRPr/>
            </a:pPr>
            <a:r>
              <a:rPr lang="en-US" sz="2400" b="1" smtClean="0"/>
              <a:t>MENGAPA KARYA INTELEKTUAL</a:t>
            </a:r>
            <a:br>
              <a:rPr lang="en-US" sz="2400" b="1" smtClean="0"/>
            </a:br>
            <a:r>
              <a:rPr lang="en-US" sz="2400" b="1" smtClean="0"/>
              <a:t>HARUS DILINDUNGI ?</a:t>
            </a:r>
          </a:p>
        </p:txBody>
      </p:sp>
      <p:sp>
        <p:nvSpPr>
          <p:cNvPr id="16387" name="Rectangle 3"/>
          <p:cNvSpPr>
            <a:spLocks noGrp="1" noChangeArrowheads="1"/>
          </p:cNvSpPr>
          <p:nvPr>
            <p:ph type="body" idx="4294967295"/>
          </p:nvPr>
        </p:nvSpPr>
        <p:spPr/>
        <p:txBody>
          <a:bodyPr/>
          <a:lstStyle/>
          <a:p>
            <a:pPr>
              <a:lnSpc>
                <a:spcPct val="80000"/>
              </a:lnSpc>
            </a:pPr>
            <a:r>
              <a:rPr lang="en-US" sz="2000" b="1" smtClean="0"/>
              <a:t>Karya Intelektual merupakan Hak-hak alami, berdasarkan ketentuan pasal 27 (2) Deklarasi Hak Asasi Manusia sedunia “Setiap orang memiliki hak untuk mendapat perlindungan (untuk kepentingan moral dan materi) yang diperoleh dari ciptaan ilmiah, kesusasteraan atau artistik dalam hal dia sebagai pencipta.</a:t>
            </a:r>
          </a:p>
          <a:p>
            <a:pPr>
              <a:lnSpc>
                <a:spcPct val="80000"/>
              </a:lnSpc>
              <a:buFont typeface="Wingdings" pitchFamily="2" charset="2"/>
              <a:buNone/>
            </a:pPr>
            <a:endParaRPr lang="en-US" sz="2000" b="1" smtClean="0"/>
          </a:p>
          <a:p>
            <a:pPr>
              <a:lnSpc>
                <a:spcPct val="80000"/>
              </a:lnSpc>
            </a:pPr>
            <a:r>
              <a:rPr lang="en-US" sz="2000" b="1" smtClean="0"/>
              <a:t>Perlindungan Reputasi, perlindungan Karya Intelektual merupakan wujud dari perlindungan reputasi perusaahaan dari pihak lain yang menggunakan karya Intelektual yang dimiliki secara tanpa hak/ijin.</a:t>
            </a:r>
          </a:p>
          <a:p>
            <a:pPr>
              <a:lnSpc>
                <a:spcPct val="80000"/>
              </a:lnSpc>
              <a:buFont typeface="Wingdings" pitchFamily="2" charset="2"/>
              <a:buNone/>
            </a:pPr>
            <a:endParaRPr lang="en-US" sz="2000" b="1" smtClean="0"/>
          </a:p>
          <a:p>
            <a:pPr>
              <a:lnSpc>
                <a:spcPct val="80000"/>
              </a:lnSpc>
            </a:pPr>
            <a:r>
              <a:rPr lang="en-US" sz="2000" b="1" smtClean="0"/>
              <a:t>Dorongan dan imbalan dari Inovasi dan Penciptaan, HKI merupakan bentuk kompensasi dan dorongan bagi orang untuk mencipta, hal ini dapat menguntungkan masyarakat dalam jangka panjang</a:t>
            </a:r>
            <a:r>
              <a:rPr lang="en-US" sz="2400" b="1" smtClean="0"/>
              <a: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D36078C2-6238-4F5D-8DDE-7A8E011D5678}" type="slidenum">
              <a:rPr lang="en-US"/>
              <a:pPr>
                <a:defRPr/>
              </a:pPr>
              <a:t>80</a:t>
            </a:fld>
            <a:endParaRPr lang="en-US"/>
          </a:p>
        </p:txBody>
      </p:sp>
      <p:sp>
        <p:nvSpPr>
          <p:cNvPr id="165890" name="Rectangle 2"/>
          <p:cNvSpPr>
            <a:spLocks noGrp="1" noChangeArrowheads="1"/>
          </p:cNvSpPr>
          <p:nvPr>
            <p:ph type="title"/>
          </p:nvPr>
        </p:nvSpPr>
        <p:spPr/>
        <p:txBody>
          <a:bodyPr/>
          <a:lstStyle/>
          <a:p>
            <a:pPr>
              <a:defRPr/>
            </a:pPr>
            <a:r>
              <a:rPr lang="en-US"/>
              <a:t>Perangkat Pembajakan</a:t>
            </a:r>
          </a:p>
        </p:txBody>
      </p:sp>
      <p:pic>
        <p:nvPicPr>
          <p:cNvPr id="90116" name="Picture 3" descr="Dup Raid 260107 (8)"/>
          <p:cNvPicPr>
            <a:picLocks noChangeAspect="1" noChangeArrowheads="1"/>
          </p:cNvPicPr>
          <p:nvPr/>
        </p:nvPicPr>
        <p:blipFill>
          <a:blip r:embed="rId2" cstate="print"/>
          <a:srcRect/>
          <a:stretch>
            <a:fillRect/>
          </a:stretch>
        </p:blipFill>
        <p:spPr bwMode="auto">
          <a:xfrm>
            <a:off x="609600" y="1524000"/>
            <a:ext cx="800100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979613" y="1274763"/>
            <a:ext cx="7129462" cy="5178425"/>
          </a:xfrm>
          <a:noFill/>
        </p:spPr>
        <p:txBody>
          <a:bodyPr anchor="ctr">
            <a:spAutoFit/>
          </a:bodyPr>
          <a:lstStyle/>
          <a:p>
            <a:pPr>
              <a:buFont typeface="Wingdings" pitchFamily="2" charset="2"/>
              <a:buNone/>
            </a:pPr>
            <a:r>
              <a:rPr lang="en-US" sz="2400" b="1" i="1" smtClean="0">
                <a:solidFill>
                  <a:srgbClr val="FF5A4D"/>
                </a:solidFill>
              </a:rPr>
              <a:t>    </a:t>
            </a:r>
            <a:r>
              <a:rPr lang="en-US" sz="2000" b="1" i="1" smtClean="0">
                <a:solidFill>
                  <a:srgbClr val="FF5A4D"/>
                </a:solidFill>
              </a:rPr>
              <a:t>PADA SAMPUL / COVERNYA</a:t>
            </a:r>
          </a:p>
          <a:p>
            <a:r>
              <a:rPr lang="en-US" sz="1600" b="1" smtClean="0"/>
              <a:t>COVER ; JELAS, TAJAM &amp; FULL COLOURS</a:t>
            </a:r>
          </a:p>
          <a:p>
            <a:r>
              <a:rPr lang="en-US" sz="1600" b="1" smtClean="0"/>
              <a:t>ADA NAMA PRODUSER / DISTRIBUTORNYA</a:t>
            </a:r>
          </a:p>
          <a:p>
            <a:r>
              <a:rPr lang="en-US" sz="1600" b="1" smtClean="0"/>
              <a:t>ADA STICKER HOLOGRAM  LAMBANG PERUSAHAANNYA </a:t>
            </a:r>
          </a:p>
          <a:p>
            <a:r>
              <a:rPr lang="en-US" sz="1600" b="1" smtClean="0"/>
              <a:t>MEMAKAI PITA / LABEL PPN (PAJAK PERTAMBAHAN NILAI)</a:t>
            </a:r>
          </a:p>
          <a:p>
            <a:r>
              <a:rPr lang="en-US" sz="1600" b="1" smtClean="0"/>
              <a:t>VCD &amp; DVD KARAOKE &amp;  FILM TERTERA NOMOR DAN TANGGAL SENSOR</a:t>
            </a:r>
          </a:p>
          <a:p>
            <a:r>
              <a:rPr lang="en-US" sz="1600" b="1" smtClean="0"/>
              <a:t>KEMASAN (PACKAGING) BAGUS</a:t>
            </a:r>
          </a:p>
          <a:p>
            <a:r>
              <a:rPr lang="en-US" sz="1600" b="1" smtClean="0"/>
              <a:t>HARGA LEBIH MAHAL</a:t>
            </a:r>
          </a:p>
          <a:p>
            <a:pPr>
              <a:buFont typeface="Wingdings" pitchFamily="2" charset="2"/>
              <a:buNone/>
            </a:pPr>
            <a:r>
              <a:rPr lang="en-US" sz="3600" b="1" smtClean="0"/>
              <a:t>   </a:t>
            </a:r>
            <a:r>
              <a:rPr lang="en-US" sz="2000" b="1" i="1" smtClean="0">
                <a:solidFill>
                  <a:srgbClr val="FF5A4D"/>
                </a:solidFill>
              </a:rPr>
              <a:t>PADA CAKRAM / KEPINGANNYA</a:t>
            </a:r>
          </a:p>
          <a:p>
            <a:r>
              <a:rPr lang="en-US" sz="1600" b="1" smtClean="0"/>
              <a:t>LABEL CAKRAM ; JELAS, TAJAM &amp;  UMUMNYA FULL COLOURS</a:t>
            </a:r>
          </a:p>
          <a:p>
            <a:r>
              <a:rPr lang="en-US" sz="1600" b="1" smtClean="0"/>
              <a:t>ADA NAMA PRODUSER / DISTRIBUTORNYA</a:t>
            </a:r>
          </a:p>
          <a:p>
            <a:r>
              <a:rPr lang="en-US" sz="1600" b="1" smtClean="0"/>
              <a:t>VCD &amp; DVD FILM TERTERA NOMOR DAN TANGGAL SENSOR</a:t>
            </a:r>
          </a:p>
          <a:p>
            <a:r>
              <a:rPr lang="en-US" sz="1600" b="1" smtClean="0"/>
              <a:t>TERTERA KODE IFPI DARI MOULDING DAN STAMPER</a:t>
            </a:r>
          </a:p>
          <a:p>
            <a:r>
              <a:rPr lang="en-US" sz="1600" b="1" smtClean="0"/>
              <a:t>HASIL GAMBAR DAN SUARA LEBIH JERNIH DAN JELAS </a:t>
            </a:r>
          </a:p>
          <a:p>
            <a:pPr>
              <a:buFont typeface="Wingdings" pitchFamily="2" charset="2"/>
              <a:buNone/>
            </a:pPr>
            <a:endParaRPr lang="en-US" sz="1600" smtClean="0"/>
          </a:p>
        </p:txBody>
      </p:sp>
      <p:sp>
        <p:nvSpPr>
          <p:cNvPr id="109571" name="Rectangle 3"/>
          <p:cNvSpPr>
            <a:spLocks noGrp="1" noChangeArrowheads="1"/>
          </p:cNvSpPr>
          <p:nvPr>
            <p:ph type="title"/>
          </p:nvPr>
        </p:nvSpPr>
        <p:spPr>
          <a:xfrm>
            <a:off x="2124075" y="188913"/>
            <a:ext cx="5724525" cy="1065212"/>
          </a:xfrm>
          <a:effectLst>
            <a:outerShdw dist="35921" dir="2700000" algn="ctr" rotWithShape="0">
              <a:schemeClr val="tx1"/>
            </a:outerShdw>
          </a:effectLst>
        </p:spPr>
        <p:txBody>
          <a:bodyPr>
            <a:normAutofit fontScale="90000"/>
          </a:bodyPr>
          <a:lstStyle/>
          <a:p>
            <a:pPr>
              <a:defRPr/>
            </a:pPr>
            <a:r>
              <a:rPr lang="en-US" b="1"/>
              <a:t>Ciri-ciri umum</a:t>
            </a:r>
            <a:br>
              <a:rPr lang="en-US" b="1"/>
            </a:br>
            <a:r>
              <a:rPr lang="en-US" b="1"/>
              <a:t>Cakram Optik legal</a:t>
            </a:r>
          </a:p>
        </p:txBody>
      </p:sp>
      <p:pic>
        <p:nvPicPr>
          <p:cNvPr id="91140" name="Picture 4" descr="FIL131"/>
          <p:cNvPicPr>
            <a:picLocks noChangeAspect="1" noChangeArrowheads="1"/>
          </p:cNvPicPr>
          <p:nvPr/>
        </p:nvPicPr>
        <p:blipFill>
          <a:blip r:embed="rId3" cstate="print"/>
          <a:srcRect/>
          <a:stretch>
            <a:fillRect/>
          </a:stretch>
        </p:blipFill>
        <p:spPr bwMode="auto">
          <a:xfrm>
            <a:off x="703263" y="133350"/>
            <a:ext cx="915987" cy="1135063"/>
          </a:xfrm>
          <a:prstGeom prst="rect">
            <a:avLst/>
          </a:prstGeom>
          <a:noFill/>
          <a:ln w="9525">
            <a:noFill/>
            <a:miter lim="800000"/>
            <a:headEnd/>
            <a:tailEnd/>
          </a:ln>
        </p:spPr>
      </p:pic>
      <p:pic>
        <p:nvPicPr>
          <p:cNvPr id="109573" name="Picture 5" descr="FIL1074"/>
          <p:cNvPicPr>
            <a:picLocks noChangeAspect="1" noChangeArrowheads="1"/>
          </p:cNvPicPr>
          <p:nvPr/>
        </p:nvPicPr>
        <p:blipFill>
          <a:blip r:embed="rId4" cstate="print"/>
          <a:srcRect/>
          <a:stretch>
            <a:fillRect/>
          </a:stretch>
        </p:blipFill>
        <p:spPr bwMode="auto">
          <a:xfrm>
            <a:off x="107950" y="2022475"/>
            <a:ext cx="1728788" cy="1693863"/>
          </a:xfrm>
          <a:prstGeom prst="rect">
            <a:avLst/>
          </a:prstGeom>
          <a:noFill/>
          <a:ln w="9525">
            <a:noFill/>
            <a:miter lim="800000"/>
            <a:headEnd/>
            <a:tailEnd/>
          </a:ln>
          <a:effectLst>
            <a:outerShdw dist="35921" dir="2700000" algn="ctr" rotWithShape="0">
              <a:schemeClr val="tx1"/>
            </a:outerShdw>
          </a:effectLst>
        </p:spPr>
      </p:pic>
      <p:pic>
        <p:nvPicPr>
          <p:cNvPr id="109574" name="Picture 6" descr="AADC &amp; MAMA"/>
          <p:cNvPicPr preferRelativeResize="0">
            <a:picLocks noChangeAspect="1" noChangeArrowheads="1"/>
          </p:cNvPicPr>
          <p:nvPr/>
        </p:nvPicPr>
        <p:blipFill>
          <a:blip r:embed="rId5" cstate="print">
            <a:clrChange>
              <a:clrFrom>
                <a:srgbClr val="ECECEE"/>
              </a:clrFrom>
              <a:clrTo>
                <a:srgbClr val="ECECEE">
                  <a:alpha val="0"/>
                </a:srgbClr>
              </a:clrTo>
            </a:clrChange>
          </a:blip>
          <a:srcRect t="42255" b="2841"/>
          <a:stretch>
            <a:fillRect/>
          </a:stretch>
        </p:blipFill>
        <p:spPr bwMode="auto">
          <a:xfrm rot="-2263294">
            <a:off x="-42863" y="4557713"/>
            <a:ext cx="1946276" cy="1784350"/>
          </a:xfrm>
          <a:prstGeom prst="rect">
            <a:avLst/>
          </a:prstGeom>
          <a:noFill/>
          <a:ln w="9525">
            <a:noFill/>
            <a:miter lim="800000"/>
            <a:headEnd/>
            <a:tailEnd/>
          </a:ln>
          <a:effectLst>
            <a:outerShdw dist="35921" dir="2700000" algn="ctr" rotWithShape="0">
              <a:schemeClr val="tx1"/>
            </a:outerShdw>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0" fill="hold"/>
                                        <p:tgtEl>
                                          <p:spTgt spid="109571"/>
                                        </p:tgtEl>
                                        <p:attrNameLst>
                                          <p:attrName>style.color</p:attrName>
                                        </p:attrNameLst>
                                      </p:cBhvr>
                                      <p:by>
                                        <p:hsl h="-7200000" s="0" l="0"/>
                                      </p:by>
                                    </p:animClr>
                                    <p:animClr clrSpc="hsl" dir="cw">
                                      <p:cBhvr>
                                        <p:cTn id="7" dur="5000" fill="hold"/>
                                        <p:tgtEl>
                                          <p:spTgt spid="109571"/>
                                        </p:tgtEl>
                                        <p:attrNameLst>
                                          <p:attrName>fillcolor</p:attrName>
                                        </p:attrNameLst>
                                      </p:cBhvr>
                                      <p:by>
                                        <p:hsl h="-7200000" s="0" l="0"/>
                                      </p:by>
                                    </p:animClr>
                                    <p:animClr clrSpc="hsl" dir="cw">
                                      <p:cBhvr>
                                        <p:cTn id="8" dur="5000" fill="hold"/>
                                        <p:tgtEl>
                                          <p:spTgt spid="109571"/>
                                        </p:tgtEl>
                                        <p:attrNameLst>
                                          <p:attrName>stroke.color</p:attrName>
                                        </p:attrNameLst>
                                      </p:cBhvr>
                                      <p:by>
                                        <p:hsl h="-7200000" s="0" l="0"/>
                                      </p:by>
                                    </p:animClr>
                                    <p:set>
                                      <p:cBhvr>
                                        <p:cTn id="9" dur="5000" fill="hold"/>
                                        <p:tgtEl>
                                          <p:spTgt spid="109571"/>
                                        </p:tgtEl>
                                        <p:attrNameLst>
                                          <p:attrName>fill.type</p:attrName>
                                        </p:attrNameLst>
                                      </p:cBhvr>
                                      <p:to>
                                        <p:strVal val="solid"/>
                                      </p:to>
                                    </p:set>
                                  </p:childTnLst>
                                </p:cTn>
                              </p:par>
                              <p:par>
                                <p:cTn id="10" presetID="8" presetClass="emph" presetSubtype="0" repeatCount="indefinite" fill="hold" nodeType="withEffect">
                                  <p:stCondLst>
                                    <p:cond delay="0"/>
                                  </p:stCondLst>
                                  <p:childTnLst>
                                    <p:animRot by="21600000">
                                      <p:cBhvr>
                                        <p:cTn id="11" dur="2000" fill="hold"/>
                                        <p:tgtEl>
                                          <p:spTgt spid="1095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A10C8716-B0E7-4EBE-9005-F7EFBF0056FB}" type="slidenum">
              <a:rPr lang="en-US"/>
              <a:pPr>
                <a:defRPr/>
              </a:pPr>
              <a:t>82</a:t>
            </a:fld>
            <a:endParaRPr lang="en-US"/>
          </a:p>
        </p:txBody>
      </p:sp>
      <p:pic>
        <p:nvPicPr>
          <p:cNvPr id="92163" name="Picture 2"/>
          <p:cNvPicPr>
            <a:picLocks noChangeAspect="1" noChangeArrowheads="1"/>
          </p:cNvPicPr>
          <p:nvPr/>
        </p:nvPicPr>
        <p:blipFill>
          <a:blip r:embed="rId3" cstate="print"/>
          <a:srcRect r="3159" b="5447"/>
          <a:stretch>
            <a:fillRect/>
          </a:stretch>
        </p:blipFill>
        <p:spPr bwMode="auto">
          <a:xfrm>
            <a:off x="107950" y="3813175"/>
            <a:ext cx="2447925" cy="1703388"/>
          </a:xfrm>
          <a:prstGeom prst="rect">
            <a:avLst/>
          </a:prstGeom>
          <a:noFill/>
          <a:ln w="28575">
            <a:noFill/>
            <a:miter lim="800000"/>
            <a:headEnd/>
            <a:tailEnd/>
          </a:ln>
        </p:spPr>
      </p:pic>
      <p:pic>
        <p:nvPicPr>
          <p:cNvPr id="105475" name="Picture 3" descr="FINAL CLOSE UP"/>
          <p:cNvPicPr>
            <a:picLocks noChangeAspect="1" noChangeArrowheads="1"/>
          </p:cNvPicPr>
          <p:nvPr/>
        </p:nvPicPr>
        <p:blipFill>
          <a:blip r:embed="rId4" cstate="print">
            <a:lum bright="22000" contrast="-16000"/>
          </a:blip>
          <a:srcRect l="27026" t="15854" r="4054"/>
          <a:stretch>
            <a:fillRect/>
          </a:stretch>
        </p:blipFill>
        <p:spPr bwMode="auto">
          <a:xfrm>
            <a:off x="5346700" y="1700213"/>
            <a:ext cx="3565525" cy="4824412"/>
          </a:xfrm>
          <a:prstGeom prst="rect">
            <a:avLst/>
          </a:prstGeom>
          <a:noFill/>
          <a:ln w="9525">
            <a:noFill/>
            <a:miter lim="800000"/>
            <a:headEnd/>
            <a:tailEnd/>
          </a:ln>
        </p:spPr>
      </p:pic>
      <p:pic>
        <p:nvPicPr>
          <p:cNvPr id="105476" name="Picture 4" descr="stamper"/>
          <p:cNvPicPr>
            <a:picLocks noChangeAspect="1" noChangeArrowheads="1"/>
          </p:cNvPicPr>
          <p:nvPr/>
        </p:nvPicPr>
        <p:blipFill>
          <a:blip r:embed="rId5" cstate="print">
            <a:clrChange>
              <a:clrFrom>
                <a:srgbClr val="FFFFFA"/>
              </a:clrFrom>
              <a:clrTo>
                <a:srgbClr val="FFFFFA">
                  <a:alpha val="0"/>
                </a:srgbClr>
              </a:clrTo>
            </a:clrChange>
            <a:lum contrast="8000"/>
          </a:blip>
          <a:srcRect/>
          <a:stretch>
            <a:fillRect/>
          </a:stretch>
        </p:blipFill>
        <p:spPr bwMode="auto">
          <a:xfrm>
            <a:off x="323850" y="1673225"/>
            <a:ext cx="1800225" cy="1684338"/>
          </a:xfrm>
          <a:prstGeom prst="rect">
            <a:avLst/>
          </a:prstGeom>
          <a:noFill/>
          <a:ln w="9525">
            <a:noFill/>
            <a:miter lim="800000"/>
            <a:headEnd/>
            <a:tailEnd/>
          </a:ln>
        </p:spPr>
      </p:pic>
      <p:sp>
        <p:nvSpPr>
          <p:cNvPr id="105477" name="AutoShape 5"/>
          <p:cNvSpPr>
            <a:spLocks noChangeArrowheads="1"/>
          </p:cNvSpPr>
          <p:nvPr/>
        </p:nvSpPr>
        <p:spPr bwMode="auto">
          <a:xfrm>
            <a:off x="2987675" y="5156200"/>
            <a:ext cx="1584325" cy="15128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890" y="10800"/>
                </a:moveTo>
                <a:cubicBezTo>
                  <a:pt x="7890" y="12407"/>
                  <a:pt x="9193" y="13710"/>
                  <a:pt x="10800" y="13710"/>
                </a:cubicBezTo>
                <a:cubicBezTo>
                  <a:pt x="12407" y="13710"/>
                  <a:pt x="13710" y="12407"/>
                  <a:pt x="13710" y="10800"/>
                </a:cubicBezTo>
                <a:cubicBezTo>
                  <a:pt x="13710" y="9193"/>
                  <a:pt x="12407" y="7890"/>
                  <a:pt x="10800" y="7890"/>
                </a:cubicBezTo>
                <a:cubicBezTo>
                  <a:pt x="9193" y="7890"/>
                  <a:pt x="7890" y="9193"/>
                  <a:pt x="7890" y="10800"/>
                </a:cubicBezTo>
                <a:close/>
              </a:path>
            </a:pathLst>
          </a:custGeom>
          <a:solidFill>
            <a:srgbClr val="FFCC99">
              <a:alpha val="52940"/>
            </a:srgbClr>
          </a:solidFill>
          <a:ln w="38100" algn="ctr">
            <a:solidFill>
              <a:schemeClr val="tx1"/>
            </a:solidFill>
            <a:round/>
            <a:headEnd/>
            <a:tailEnd/>
          </a:ln>
        </p:spPr>
        <p:txBody>
          <a:bodyPr wrap="none" anchor="ctr"/>
          <a:lstStyle/>
          <a:p>
            <a:endParaRPr lang="id-ID"/>
          </a:p>
        </p:txBody>
      </p:sp>
      <p:sp>
        <p:nvSpPr>
          <p:cNvPr id="105478" name="WordArt 6"/>
          <p:cNvSpPr>
            <a:spLocks noChangeArrowheads="1" noChangeShapeType="1" noTextEdit="1"/>
          </p:cNvSpPr>
          <p:nvPr/>
        </p:nvSpPr>
        <p:spPr bwMode="auto">
          <a:xfrm>
            <a:off x="1692275" y="2389188"/>
            <a:ext cx="1943100" cy="463550"/>
          </a:xfrm>
          <a:prstGeom prst="rect">
            <a:avLst/>
          </a:prstGeom>
        </p:spPr>
        <p:txBody>
          <a:bodyPr wrap="none" fromWordArt="1">
            <a:prstTxWarp prst="textPlain">
              <a:avLst>
                <a:gd name="adj" fmla="val 50000"/>
              </a:avLst>
            </a:prstTxWarp>
          </a:bodyPr>
          <a:lstStyle/>
          <a:p>
            <a:pPr algn="ctr"/>
            <a:r>
              <a:rPr lang="id-ID" b="1" kern="10">
                <a:ln w="9525">
                  <a:solidFill>
                    <a:srgbClr val="996600"/>
                  </a:solidFill>
                  <a:round/>
                  <a:headEnd/>
                  <a:tailEnd/>
                </a:ln>
                <a:solidFill>
                  <a:srgbClr val="660066"/>
                </a:solidFill>
                <a:latin typeface="Times New Roman"/>
                <a:cs typeface="Times New Roman"/>
              </a:rPr>
              <a:t>Kode Stamper</a:t>
            </a:r>
          </a:p>
        </p:txBody>
      </p:sp>
      <p:sp>
        <p:nvSpPr>
          <p:cNvPr id="105479" name="WordArt 7"/>
          <p:cNvSpPr>
            <a:spLocks noChangeArrowheads="1" noChangeShapeType="1" noTextEdit="1"/>
          </p:cNvSpPr>
          <p:nvPr/>
        </p:nvSpPr>
        <p:spPr bwMode="auto">
          <a:xfrm>
            <a:off x="1692275" y="4365625"/>
            <a:ext cx="1871663" cy="430213"/>
          </a:xfrm>
          <a:prstGeom prst="rect">
            <a:avLst/>
          </a:prstGeom>
        </p:spPr>
        <p:txBody>
          <a:bodyPr wrap="none" fromWordArt="1">
            <a:prstTxWarp prst="textPlain">
              <a:avLst>
                <a:gd name="adj" fmla="val 50000"/>
              </a:avLst>
            </a:prstTxWarp>
          </a:bodyPr>
          <a:lstStyle/>
          <a:p>
            <a:pPr algn="ctr"/>
            <a:r>
              <a:rPr lang="id-ID" b="1" kern="10">
                <a:ln w="9525">
                  <a:solidFill>
                    <a:srgbClr val="996600"/>
                  </a:solidFill>
                  <a:round/>
                  <a:headEnd/>
                  <a:tailEnd/>
                </a:ln>
                <a:solidFill>
                  <a:srgbClr val="660066"/>
                </a:solidFill>
                <a:latin typeface="Times New Roman"/>
                <a:cs typeface="Times New Roman"/>
              </a:rPr>
              <a:t>Kode Cetakan</a:t>
            </a:r>
          </a:p>
        </p:txBody>
      </p:sp>
      <p:sp>
        <p:nvSpPr>
          <p:cNvPr id="92169" name="WordArt 8"/>
          <p:cNvSpPr>
            <a:spLocks noChangeArrowheads="1" noChangeShapeType="1" noTextEdit="1"/>
          </p:cNvSpPr>
          <p:nvPr/>
        </p:nvSpPr>
        <p:spPr bwMode="auto">
          <a:xfrm>
            <a:off x="4067175" y="1125538"/>
            <a:ext cx="1800225" cy="463550"/>
          </a:xfrm>
          <a:prstGeom prst="rect">
            <a:avLst/>
          </a:prstGeom>
        </p:spPr>
        <p:txBody>
          <a:bodyPr wrap="none" fromWordArt="1">
            <a:prstTxWarp prst="textPlain">
              <a:avLst>
                <a:gd name="adj" fmla="val 50000"/>
              </a:avLst>
            </a:prstTxWarp>
          </a:bodyPr>
          <a:lstStyle/>
          <a:p>
            <a:pPr algn="ctr"/>
            <a:r>
              <a:rPr lang="id-ID" b="1" kern="10">
                <a:ln w="9525">
                  <a:solidFill>
                    <a:srgbClr val="660066"/>
                  </a:solidFill>
                  <a:round/>
                  <a:headEnd/>
                  <a:tailEnd/>
                </a:ln>
                <a:solidFill>
                  <a:srgbClr val="660066"/>
                </a:solidFill>
                <a:latin typeface="Times New Roman"/>
                <a:cs typeface="Times New Roman"/>
              </a:rPr>
              <a:t>Kode produksi</a:t>
            </a:r>
          </a:p>
        </p:txBody>
      </p:sp>
      <p:sp>
        <p:nvSpPr>
          <p:cNvPr id="92170" name="WordArt 9"/>
          <p:cNvSpPr>
            <a:spLocks noChangeArrowheads="1" noChangeShapeType="1" noTextEdit="1"/>
          </p:cNvSpPr>
          <p:nvPr/>
        </p:nvSpPr>
        <p:spPr bwMode="auto">
          <a:xfrm>
            <a:off x="4067175" y="476250"/>
            <a:ext cx="4608513" cy="463550"/>
          </a:xfrm>
          <a:prstGeom prst="rect">
            <a:avLst/>
          </a:prstGeom>
        </p:spPr>
        <p:txBody>
          <a:bodyPr wrap="none" fromWordArt="1">
            <a:prstTxWarp prst="textPlain">
              <a:avLst>
                <a:gd name="adj" fmla="val 50000"/>
              </a:avLst>
            </a:prstTxWarp>
          </a:bodyPr>
          <a:lstStyle/>
          <a:p>
            <a:pPr algn="ctr"/>
            <a:r>
              <a:rPr lang="es-ES" b="1" kern="10">
                <a:ln w="9525">
                  <a:solidFill>
                    <a:schemeClr val="tx1"/>
                  </a:solidFill>
                  <a:round/>
                  <a:headEnd/>
                  <a:tailEnd/>
                </a:ln>
                <a:solidFill>
                  <a:srgbClr val="000000"/>
                </a:solidFill>
                <a:latin typeface="Times New Roman"/>
                <a:cs typeface="Times New Roman"/>
              </a:rPr>
              <a:t>Pasal 4,  PP  No. 29 Tahun 2004</a:t>
            </a:r>
            <a:endParaRPr lang="id-ID" b="1" kern="10">
              <a:ln w="9525">
                <a:solidFill>
                  <a:schemeClr val="tx1"/>
                </a:solidFill>
                <a:round/>
                <a:headEnd/>
                <a:tailEnd/>
              </a:ln>
              <a:solidFill>
                <a:srgbClr val="000000"/>
              </a:solidFill>
              <a:latin typeface="Times New Roman"/>
              <a:cs typeface="Times New Roman"/>
            </a:endParaRPr>
          </a:p>
        </p:txBody>
      </p:sp>
      <p:sp>
        <p:nvSpPr>
          <p:cNvPr id="92171" name="Rectangle 10"/>
          <p:cNvSpPr>
            <a:spLocks noChangeArrowheads="1"/>
          </p:cNvSpPr>
          <p:nvPr/>
        </p:nvSpPr>
        <p:spPr bwMode="auto">
          <a:xfrm>
            <a:off x="1008063" y="6491288"/>
            <a:ext cx="6516687" cy="366712"/>
          </a:xfrm>
          <a:prstGeom prst="rect">
            <a:avLst/>
          </a:prstGeom>
          <a:noFill/>
          <a:ln w="9525" algn="ctr">
            <a:noFill/>
            <a:miter lim="800000"/>
            <a:headEnd/>
            <a:tailEnd/>
          </a:ln>
        </p:spPr>
        <p:txBody>
          <a:bodyPr>
            <a:spAutoFit/>
          </a:bodyPr>
          <a:lstStyle/>
          <a:p>
            <a:pPr marL="342900" indent="-342900">
              <a:lnSpc>
                <a:spcPct val="90000"/>
              </a:lnSpc>
              <a:spcBef>
                <a:spcPct val="20000"/>
              </a:spcBef>
              <a:buSzPct val="40000"/>
              <a:buFont typeface="Wingdings" pitchFamily="2" charset="2"/>
              <a:buNone/>
            </a:pPr>
            <a:r>
              <a:rPr kumimoji="1" lang="en-US" sz="2000" b="1">
                <a:solidFill>
                  <a:srgbClr val="EABD00"/>
                </a:solidFill>
              </a:rPr>
              <a:t>Apabila anak tidak dilatih     Jika besar bapanya letih</a:t>
            </a:r>
            <a:endParaRPr kumimoji="1" lang="id-ID" sz="2000" b="1">
              <a:solidFill>
                <a:srgbClr val="EABD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path" presetSubtype="0" repeatCount="3000" accel="50000" decel="50000" autoRev="1" fill="hold" nodeType="afterEffect">
                                  <p:stCondLst>
                                    <p:cond delay="3000"/>
                                  </p:stCondLst>
                                  <p:childTnLst>
                                    <p:animMotion origin="layout" path="M -0.00069 0.00023 L -0.0026 0.19306 " pathEditMode="relative" rAng="0" ptsTypes="FF">
                                      <p:cBhvr>
                                        <p:cTn id="6" dur="2000" fill="hold"/>
                                        <p:tgtEl>
                                          <p:spTgt spid="105476"/>
                                        </p:tgtEl>
                                        <p:attrNameLst>
                                          <p:attrName>ppt_x</p:attrName>
                                          <p:attrName>ppt_y</p:attrName>
                                        </p:attrNameLst>
                                      </p:cBhvr>
                                      <p:rCtr x="-1" y="96"/>
                                    </p:animMotion>
                                  </p:childTnLst>
                                </p:cTn>
                              </p:par>
                            </p:childTnLst>
                          </p:cTn>
                        </p:par>
                        <p:par>
                          <p:cTn id="7" fill="hold">
                            <p:stCondLst>
                              <p:cond delay="15000"/>
                            </p:stCondLst>
                            <p:childTnLst>
                              <p:par>
                                <p:cTn id="8" presetID="6" presetClass="emph" presetSubtype="0" repeatCount="5000" accel="50000" decel="50000" fill="hold" grpId="0" nodeType="afterEffect">
                                  <p:stCondLst>
                                    <p:cond delay="15000"/>
                                  </p:stCondLst>
                                  <p:childTnLst>
                                    <p:animScale>
                                      <p:cBhvr>
                                        <p:cTn id="9" dur="3000" fill="hold"/>
                                        <p:tgtEl>
                                          <p:spTgt spid="105477"/>
                                        </p:tgtEl>
                                      </p:cBhvr>
                                      <p:by x="400000" y="400000"/>
                                    </p:animScale>
                                  </p:childTnLst>
                                </p:cTn>
                              </p:par>
                            </p:childTnLst>
                          </p:cTn>
                        </p:par>
                        <p:par>
                          <p:cTn id="10" fill="hold">
                            <p:stCondLst>
                              <p:cond delay="45000"/>
                            </p:stCondLst>
                            <p:childTnLst>
                              <p:par>
                                <p:cTn id="11" presetID="1261504" presetClass="entr" presetSubtype="810234159" fill="hold" nodeType="afterEffect">
                                  <p:stCondLst>
                                    <p:cond delay="0"/>
                                  </p:stCondLst>
                                  <p:childTnLst>
                                    <p:set>
                                      <p:cBhvr>
                                        <p:cTn id="12" dur="1" fill="hold">
                                          <p:stCondLst>
                                            <p:cond delay="499"/>
                                          </p:stCondLst>
                                        </p:cTn>
                                        <p:tgtEl>
                                          <p:spTgt spid="105475"/>
                                        </p:tgtEl>
                                        <p:attrNameLst>
                                          <p:attrName>style.visibility</p:attrName>
                                        </p:attrNameLst>
                                      </p:cBhvr>
                                      <p:to>
                                        <p:strVal val="visible"/>
                                      </p:to>
                                    </p:set>
                                  </p:childTnLst>
                                </p:cTn>
                              </p:par>
                            </p:childTnLst>
                          </p:cTn>
                        </p:par>
                        <p:par>
                          <p:cTn id="13" fill="hold">
                            <p:stCondLst>
                              <p:cond delay="45500"/>
                            </p:stCondLst>
                            <p:childTnLst>
                              <p:par>
                                <p:cTn id="14" presetID="63" presetClass="path" presetSubtype="0" repeatCount="indefinite" decel="50000" autoRev="1" fill="hold" grpId="0" nodeType="afterEffect">
                                  <p:stCondLst>
                                    <p:cond delay="9000"/>
                                  </p:stCondLst>
                                  <p:childTnLst>
                                    <p:animMotion origin="layout" path="M 5.55556E-7 4.07407E-6 L 0.5158 0.00231 " pathEditMode="relative" rAng="0" ptsTypes="AA">
                                      <p:cBhvr>
                                        <p:cTn id="15" dur="2000" fill="hold"/>
                                        <p:tgtEl>
                                          <p:spTgt spid="105478"/>
                                        </p:tgtEl>
                                        <p:attrNameLst>
                                          <p:attrName>ppt_x</p:attrName>
                                          <p:attrName>ppt_y</p:attrName>
                                        </p:attrNameLst>
                                      </p:cBhvr>
                                      <p:rCtr x="258" y="1"/>
                                    </p:animMotion>
                                  </p:childTnLst>
                                </p:cTn>
                              </p:par>
                            </p:childTnLst>
                          </p:cTn>
                        </p:par>
                        <p:par>
                          <p:cTn id="16" fill="hold">
                            <p:stCondLst>
                              <p:cond delay="58500"/>
                            </p:stCondLst>
                            <p:childTnLst>
                              <p:par>
                                <p:cTn id="17" presetID="63" presetClass="path" presetSubtype="0" repeatCount="indefinite" decel="50000" autoRev="1" fill="hold" grpId="0" nodeType="afterEffect">
                                  <p:stCondLst>
                                    <p:cond delay="9000"/>
                                  </p:stCondLst>
                                  <p:childTnLst>
                                    <p:animMotion origin="layout" path="M 3.61111E-6 -4.07407E-6 L 0.47257 0.00024 " pathEditMode="relative" rAng="0" ptsTypes="AA">
                                      <p:cBhvr>
                                        <p:cTn id="18" dur="2000" fill="hold"/>
                                        <p:tgtEl>
                                          <p:spTgt spid="105479"/>
                                        </p:tgtEl>
                                        <p:attrNameLst>
                                          <p:attrName>ppt_x</p:attrName>
                                          <p:attrName>ppt_y</p:attrName>
                                        </p:attrNameLst>
                                      </p:cBhvr>
                                      <p:rCtr x="2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animBg="1"/>
      <p:bldP spid="105478" grpId="0" animBg="1"/>
      <p:bldP spid="105479"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body" idx="1"/>
          </p:nvPr>
        </p:nvSpPr>
        <p:spPr>
          <a:xfrm>
            <a:off x="1763713" y="3355975"/>
            <a:ext cx="1584325" cy="442913"/>
          </a:xfrm>
        </p:spPr>
        <p:txBody>
          <a:bodyPr/>
          <a:lstStyle/>
          <a:p>
            <a:r>
              <a:rPr lang="en-US" sz="2200" smtClean="0"/>
              <a:t>Original</a:t>
            </a:r>
          </a:p>
        </p:txBody>
      </p:sp>
      <p:pic>
        <p:nvPicPr>
          <p:cNvPr id="93187" name="Picture 3" descr="Cover DVD ilegal"/>
          <p:cNvPicPr>
            <a:picLocks noChangeAspect="1" noChangeArrowheads="1"/>
          </p:cNvPicPr>
          <p:nvPr/>
        </p:nvPicPr>
        <p:blipFill>
          <a:blip r:embed="rId2" cstate="print"/>
          <a:srcRect/>
          <a:stretch>
            <a:fillRect/>
          </a:stretch>
        </p:blipFill>
        <p:spPr bwMode="auto">
          <a:xfrm>
            <a:off x="4427538" y="3429000"/>
            <a:ext cx="4481512" cy="3025775"/>
          </a:xfrm>
          <a:prstGeom prst="rect">
            <a:avLst/>
          </a:prstGeom>
          <a:noFill/>
          <a:ln w="9525">
            <a:noFill/>
            <a:miter lim="800000"/>
            <a:headEnd/>
            <a:tailEnd/>
          </a:ln>
        </p:spPr>
      </p:pic>
      <p:pic>
        <p:nvPicPr>
          <p:cNvPr id="93188" name="Picture 4" descr="Cover DVD Ori"/>
          <p:cNvPicPr>
            <a:picLocks noChangeAspect="1" noChangeArrowheads="1"/>
          </p:cNvPicPr>
          <p:nvPr/>
        </p:nvPicPr>
        <p:blipFill>
          <a:blip r:embed="rId3" cstate="print"/>
          <a:srcRect/>
          <a:stretch>
            <a:fillRect/>
          </a:stretch>
        </p:blipFill>
        <p:spPr bwMode="auto">
          <a:xfrm>
            <a:off x="252413" y="336550"/>
            <a:ext cx="4464050" cy="3021013"/>
          </a:xfrm>
          <a:prstGeom prst="rect">
            <a:avLst/>
          </a:prstGeom>
          <a:noFill/>
          <a:ln w="9525">
            <a:noFill/>
            <a:miter lim="800000"/>
            <a:headEnd/>
            <a:tailEnd/>
          </a:ln>
        </p:spPr>
      </p:pic>
      <p:sp>
        <p:nvSpPr>
          <p:cNvPr id="142341" name="Rectangle 5"/>
          <p:cNvSpPr>
            <a:spLocks noChangeArrowheads="1"/>
          </p:cNvSpPr>
          <p:nvPr/>
        </p:nvSpPr>
        <p:spPr bwMode="auto">
          <a:xfrm>
            <a:off x="7524750" y="2924175"/>
            <a:ext cx="1366838" cy="431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Char char="n"/>
              <a:defRPr/>
            </a:pPr>
            <a:r>
              <a:rPr lang="en-US" sz="2200">
                <a:effectLst>
                  <a:outerShdw blurRad="38100" dist="38100" dir="2700000" algn="tl">
                    <a:srgbClr val="000000"/>
                  </a:outerShdw>
                </a:effectLst>
              </a:rPr>
              <a:t>Pirates</a:t>
            </a:r>
          </a:p>
        </p:txBody>
      </p:sp>
      <p:sp>
        <p:nvSpPr>
          <p:cNvPr id="142342" name="Rectangle 6"/>
          <p:cNvSpPr>
            <a:spLocks noChangeArrowheads="1"/>
          </p:cNvSpPr>
          <p:nvPr/>
        </p:nvSpPr>
        <p:spPr bwMode="auto">
          <a:xfrm>
            <a:off x="179388" y="3789363"/>
            <a:ext cx="1008062" cy="431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1300">
                <a:effectLst>
                  <a:outerShdw blurRad="38100" dist="38100" dir="2700000" algn="tl">
                    <a:srgbClr val="000000"/>
                  </a:outerShdw>
                </a:effectLst>
              </a:rPr>
              <a:t>Logo </a:t>
            </a:r>
          </a:p>
          <a:p>
            <a:pPr marL="342900" indent="-342900">
              <a:spcBef>
                <a:spcPct val="20000"/>
              </a:spcBef>
              <a:buClr>
                <a:schemeClr val="hlink"/>
              </a:buClr>
              <a:buSzPct val="65000"/>
              <a:buFont typeface="Wingdings" pitchFamily="2" charset="2"/>
              <a:buNone/>
              <a:defRPr/>
            </a:pPr>
            <a:r>
              <a:rPr lang="en-US" sz="1300">
                <a:effectLst>
                  <a:outerShdw blurRad="38100" dist="38100" dir="2700000" algn="tl">
                    <a:srgbClr val="000000"/>
                  </a:outerShdw>
                </a:effectLst>
              </a:rPr>
              <a:t>Perusahaan</a:t>
            </a:r>
          </a:p>
        </p:txBody>
      </p:sp>
      <p:sp>
        <p:nvSpPr>
          <p:cNvPr id="93191" name="Line 7"/>
          <p:cNvSpPr>
            <a:spLocks noChangeShapeType="1"/>
          </p:cNvSpPr>
          <p:nvPr/>
        </p:nvSpPr>
        <p:spPr bwMode="auto">
          <a:xfrm flipV="1">
            <a:off x="468313" y="3357563"/>
            <a:ext cx="0" cy="431800"/>
          </a:xfrm>
          <a:prstGeom prst="line">
            <a:avLst/>
          </a:prstGeom>
          <a:noFill/>
          <a:ln w="9525">
            <a:solidFill>
              <a:srgbClr val="FD3811"/>
            </a:solidFill>
            <a:round/>
            <a:headEnd/>
            <a:tailEnd type="triangle" w="med" len="med"/>
          </a:ln>
        </p:spPr>
        <p:txBody>
          <a:bodyPr/>
          <a:lstStyle/>
          <a:p>
            <a:endParaRPr lang="id-ID"/>
          </a:p>
        </p:txBody>
      </p:sp>
      <p:sp>
        <p:nvSpPr>
          <p:cNvPr id="93192" name="Rectangle 8"/>
          <p:cNvSpPr>
            <a:spLocks noChangeArrowheads="1"/>
          </p:cNvSpPr>
          <p:nvPr/>
        </p:nvSpPr>
        <p:spPr bwMode="auto">
          <a:xfrm>
            <a:off x="107950" y="3789363"/>
            <a:ext cx="1079500" cy="503237"/>
          </a:xfrm>
          <a:prstGeom prst="rect">
            <a:avLst/>
          </a:prstGeom>
          <a:noFill/>
          <a:ln w="9525">
            <a:solidFill>
              <a:srgbClr val="FD3811"/>
            </a:solidFill>
            <a:miter lim="800000"/>
            <a:headEnd/>
            <a:tailEnd/>
          </a:ln>
        </p:spPr>
        <p:txBody>
          <a:bodyPr wrap="none" anchor="ctr"/>
          <a:lstStyle/>
          <a:p>
            <a:endParaRPr lang="id-ID"/>
          </a:p>
        </p:txBody>
      </p:sp>
      <p:sp>
        <p:nvSpPr>
          <p:cNvPr id="142345" name="Rectangle 9"/>
          <p:cNvSpPr>
            <a:spLocks noChangeArrowheads="1"/>
          </p:cNvSpPr>
          <p:nvPr/>
        </p:nvSpPr>
        <p:spPr bwMode="auto">
          <a:xfrm>
            <a:off x="1116013" y="4508500"/>
            <a:ext cx="1008062" cy="431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1300">
                <a:effectLst>
                  <a:outerShdw blurRad="38100" dist="38100" dir="2700000" algn="tl">
                    <a:srgbClr val="000000"/>
                  </a:outerShdw>
                </a:effectLst>
              </a:rPr>
              <a:t>No. Sensor</a:t>
            </a:r>
          </a:p>
        </p:txBody>
      </p:sp>
      <p:sp>
        <p:nvSpPr>
          <p:cNvPr id="93194" name="Rectangle 10"/>
          <p:cNvSpPr>
            <a:spLocks noChangeArrowheads="1"/>
          </p:cNvSpPr>
          <p:nvPr/>
        </p:nvSpPr>
        <p:spPr bwMode="auto">
          <a:xfrm>
            <a:off x="1042988" y="4437063"/>
            <a:ext cx="1081087" cy="431800"/>
          </a:xfrm>
          <a:prstGeom prst="rect">
            <a:avLst/>
          </a:prstGeom>
          <a:noFill/>
          <a:ln w="9525">
            <a:solidFill>
              <a:srgbClr val="FD3811"/>
            </a:solidFill>
            <a:miter lim="800000"/>
            <a:headEnd/>
            <a:tailEnd/>
          </a:ln>
        </p:spPr>
        <p:txBody>
          <a:bodyPr wrap="none" anchor="ctr"/>
          <a:lstStyle/>
          <a:p>
            <a:endParaRPr lang="id-ID"/>
          </a:p>
        </p:txBody>
      </p:sp>
      <p:sp>
        <p:nvSpPr>
          <p:cNvPr id="93195" name="Line 11"/>
          <p:cNvSpPr>
            <a:spLocks noChangeShapeType="1"/>
          </p:cNvSpPr>
          <p:nvPr/>
        </p:nvSpPr>
        <p:spPr bwMode="auto">
          <a:xfrm flipH="1" flipV="1">
            <a:off x="1042988" y="3284538"/>
            <a:ext cx="576262" cy="1152525"/>
          </a:xfrm>
          <a:prstGeom prst="line">
            <a:avLst/>
          </a:prstGeom>
          <a:noFill/>
          <a:ln w="9525">
            <a:solidFill>
              <a:srgbClr val="FD3811"/>
            </a:solidFill>
            <a:round/>
            <a:headEnd/>
            <a:tailEnd type="triangle" w="med" len="med"/>
          </a:ln>
        </p:spPr>
        <p:txBody>
          <a:bodyPr/>
          <a:lstStyle/>
          <a:p>
            <a:endParaRPr lang="id-ID"/>
          </a:p>
        </p:txBody>
      </p:sp>
      <p:sp>
        <p:nvSpPr>
          <p:cNvPr id="142348" name="Rectangle 12"/>
          <p:cNvSpPr>
            <a:spLocks noChangeArrowheads="1"/>
          </p:cNvSpPr>
          <p:nvPr/>
        </p:nvSpPr>
        <p:spPr bwMode="auto">
          <a:xfrm>
            <a:off x="2555875" y="4292600"/>
            <a:ext cx="1008063" cy="4318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1300">
                <a:effectLst>
                  <a:outerShdw blurRad="38100" dist="38100" dir="2700000" algn="tl">
                    <a:srgbClr val="000000"/>
                  </a:outerShdw>
                </a:effectLst>
              </a:rPr>
              <a:t>Harga Jual</a:t>
            </a:r>
          </a:p>
        </p:txBody>
      </p:sp>
      <p:sp>
        <p:nvSpPr>
          <p:cNvPr id="93197" name="Rectangle 13"/>
          <p:cNvSpPr>
            <a:spLocks noChangeArrowheads="1"/>
          </p:cNvSpPr>
          <p:nvPr/>
        </p:nvSpPr>
        <p:spPr bwMode="auto">
          <a:xfrm>
            <a:off x="2484438" y="4221163"/>
            <a:ext cx="1081087" cy="431800"/>
          </a:xfrm>
          <a:prstGeom prst="rect">
            <a:avLst/>
          </a:prstGeom>
          <a:noFill/>
          <a:ln w="9525">
            <a:solidFill>
              <a:srgbClr val="FD3811"/>
            </a:solidFill>
            <a:miter lim="800000"/>
            <a:headEnd/>
            <a:tailEnd/>
          </a:ln>
        </p:spPr>
        <p:txBody>
          <a:bodyPr wrap="none" anchor="ctr"/>
          <a:lstStyle/>
          <a:p>
            <a:endParaRPr lang="id-ID"/>
          </a:p>
        </p:txBody>
      </p:sp>
      <p:sp>
        <p:nvSpPr>
          <p:cNvPr id="93198" name="Line 14"/>
          <p:cNvSpPr>
            <a:spLocks noChangeShapeType="1"/>
          </p:cNvSpPr>
          <p:nvPr/>
        </p:nvSpPr>
        <p:spPr bwMode="auto">
          <a:xfrm flipV="1">
            <a:off x="3203575" y="3284538"/>
            <a:ext cx="1008063" cy="936625"/>
          </a:xfrm>
          <a:prstGeom prst="line">
            <a:avLst/>
          </a:prstGeom>
          <a:noFill/>
          <a:ln w="9525">
            <a:solidFill>
              <a:srgbClr val="FD3811"/>
            </a:solidFill>
            <a:round/>
            <a:headEnd/>
            <a:tailEnd type="triangle" w="med" len="med"/>
          </a:ln>
        </p:spPr>
        <p:txBody>
          <a:bodyPr/>
          <a:lstStyle/>
          <a:p>
            <a:endParaRPr lang="id-ID"/>
          </a:p>
        </p:txBody>
      </p:sp>
    </p:spTree>
  </p:cSld>
  <p:clrMapOvr>
    <a:masterClrMapping/>
  </p:clrMapOvr>
  <p:transition>
    <p:push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4099F6F-9FF1-413F-9142-DD2819F063FE}" type="slidenum">
              <a:rPr lang="en-US"/>
              <a:pPr>
                <a:defRPr/>
              </a:pPr>
              <a:t>84</a:t>
            </a:fld>
            <a:endParaRPr lang="en-US"/>
          </a:p>
        </p:txBody>
      </p:sp>
      <p:sp>
        <p:nvSpPr>
          <p:cNvPr id="48130" name="Rectangle 2"/>
          <p:cNvSpPr>
            <a:spLocks noGrp="1" noChangeArrowheads="1"/>
          </p:cNvSpPr>
          <p:nvPr>
            <p:ph type="title"/>
          </p:nvPr>
        </p:nvSpPr>
        <p:spPr>
          <a:xfrm>
            <a:off x="1371600" y="304800"/>
            <a:ext cx="7620000" cy="1206500"/>
          </a:xfrm>
        </p:spPr>
        <p:txBody>
          <a:bodyPr/>
          <a:lstStyle/>
          <a:p>
            <a:pPr>
              <a:defRPr/>
            </a:pPr>
            <a:r>
              <a:rPr lang="en-US" sz="4000" dirty="0" err="1" smtClean="0">
                <a:latin typeface="Arial" pitchFamily="34" charset="0"/>
                <a:cs typeface="Arial" pitchFamily="34" charset="0"/>
              </a:rPr>
              <a:t>Kasus</a:t>
            </a:r>
            <a:r>
              <a:rPr lang="en-US" sz="4000" dirty="0" smtClean="0">
                <a:latin typeface="Arial" pitchFamily="34" charset="0"/>
                <a:cs typeface="Arial" pitchFamily="34" charset="0"/>
              </a:rPr>
              <a:t> </a:t>
            </a:r>
            <a:r>
              <a:rPr lang="en-US" sz="4000" dirty="0">
                <a:latin typeface="Arial" pitchFamily="34" charset="0"/>
                <a:cs typeface="Arial" pitchFamily="34" charset="0"/>
              </a:rPr>
              <a:t>Napster</a:t>
            </a:r>
          </a:p>
        </p:txBody>
      </p:sp>
      <p:sp>
        <p:nvSpPr>
          <p:cNvPr id="48131" name="Rectangle 3"/>
          <p:cNvSpPr>
            <a:spLocks noGrp="1" noChangeArrowheads="1"/>
          </p:cNvSpPr>
          <p:nvPr>
            <p:ph type="body" idx="1"/>
          </p:nvPr>
        </p:nvSpPr>
        <p:spPr>
          <a:xfrm>
            <a:off x="1219200" y="1905000"/>
            <a:ext cx="7772400" cy="4191000"/>
          </a:xfrm>
        </p:spPr>
        <p:txBody>
          <a:bodyPr/>
          <a:lstStyle/>
          <a:p>
            <a:pPr>
              <a:lnSpc>
                <a:spcPct val="90000"/>
              </a:lnSpc>
            </a:pPr>
            <a:r>
              <a:rPr lang="en-US" i="1" smtClean="0"/>
              <a:t>Napster vs A&amp;M Records Inc</a:t>
            </a:r>
            <a:r>
              <a:rPr lang="en-US" smtClean="0"/>
              <a:t>. Oleh Pengadilan Amerika Serikat diputuskan : Napster telah terbukti secara nyata memberikan kontribusinya dalam pelanggaran Hak Cipta, karena sebagai perusahaan yang bergerak di bidang internet telah memberikan fasilitas software yang dapat digunakan untuk men-download MP3 Music files di internet.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0-#ppt_w/2"/>
                                          </p:val>
                                        </p:tav>
                                        <p:tav tm="100000">
                                          <p:val>
                                            <p:strVal val="#ppt_x"/>
                                          </p:val>
                                        </p:tav>
                                      </p:tavLst>
                                    </p:anim>
                                    <p:anim calcmode="lin" valueType="num">
                                      <p:cBhvr additive="base">
                                        <p:cTn id="8" dur="500" fill="hold"/>
                                        <p:tgtEl>
                                          <p:spTgt spid="481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8131">
                                            <p:txEl>
                                              <p:pRg st="0" end="0"/>
                                            </p:txEl>
                                          </p:spTgt>
                                        </p:tgtEl>
                                        <p:attrNameLst>
                                          <p:attrName>style.visibility</p:attrName>
                                        </p:attrNameLst>
                                      </p:cBhvr>
                                      <p:to>
                                        <p:strVal val="visible"/>
                                      </p:to>
                                    </p:set>
                                    <p:animEffect transition="in" filter="blinds(horizontal)">
                                      <p:cBhvr>
                                        <p:cTn id="13" dur="500"/>
                                        <p:tgtEl>
                                          <p:spTgt spid="481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utoUpdateAnimBg="0"/>
      <p:bldP spid="48131"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C1FFE3E9-3779-4D31-9F8F-290239CF57CD}" type="slidenum">
              <a:rPr lang="en-US"/>
              <a:pPr>
                <a:defRPr/>
              </a:pPr>
              <a:t>85</a:t>
            </a:fld>
            <a:endParaRPr lang="en-US"/>
          </a:p>
        </p:txBody>
      </p:sp>
      <p:sp>
        <p:nvSpPr>
          <p:cNvPr id="19458" name="Rectangle 2"/>
          <p:cNvSpPr>
            <a:spLocks noGrp="1" noChangeArrowheads="1"/>
          </p:cNvSpPr>
          <p:nvPr>
            <p:ph type="title"/>
          </p:nvPr>
        </p:nvSpPr>
        <p:spPr>
          <a:xfrm>
            <a:off x="1371600" y="304800"/>
            <a:ext cx="7620000" cy="1206500"/>
          </a:xfrm>
        </p:spPr>
        <p:txBody>
          <a:bodyPr>
            <a:normAutofit fontScale="90000"/>
          </a:bodyPr>
          <a:lstStyle/>
          <a:p>
            <a:pPr>
              <a:defRPr/>
            </a:pPr>
            <a:r>
              <a:rPr lang="en-US" sz="4000" dirty="0">
                <a:latin typeface="Arial" pitchFamily="34" charset="0"/>
                <a:cs typeface="Arial" pitchFamily="34" charset="0"/>
              </a:rPr>
              <a:t>UPAYA PENYELESAIAN SENGKETA</a:t>
            </a:r>
            <a:r>
              <a:rPr lang="en-US" dirty="0">
                <a:latin typeface="Arial" pitchFamily="34" charset="0"/>
                <a:cs typeface="Arial" pitchFamily="34" charset="0"/>
              </a:rPr>
              <a:t> </a:t>
            </a:r>
          </a:p>
        </p:txBody>
      </p:sp>
      <p:sp>
        <p:nvSpPr>
          <p:cNvPr id="19459" name="Rectangle 3"/>
          <p:cNvSpPr>
            <a:spLocks noGrp="1" noChangeArrowheads="1"/>
          </p:cNvSpPr>
          <p:nvPr>
            <p:ph type="body" idx="1"/>
          </p:nvPr>
        </p:nvSpPr>
        <p:spPr>
          <a:xfrm>
            <a:off x="1371600" y="1752600"/>
            <a:ext cx="7620000" cy="4343400"/>
          </a:xfrm>
        </p:spPr>
        <p:txBody>
          <a:bodyPr/>
          <a:lstStyle/>
          <a:p>
            <a:r>
              <a:rPr lang="en-US" sz="2400" b="1" smtClean="0"/>
              <a:t>Upaya Perdata</a:t>
            </a:r>
            <a:r>
              <a:rPr lang="en-US" sz="2400" smtClean="0"/>
              <a:t> : Pasal 56 UU Hak Cipta</a:t>
            </a:r>
          </a:p>
          <a:p>
            <a:pPr>
              <a:buFont typeface="Symbol" pitchFamily="18" charset="2"/>
              <a:buNone/>
            </a:pPr>
            <a:r>
              <a:rPr lang="en-US" sz="2400" smtClean="0"/>
              <a:t>    Pemegang Hak Cipta mengajukan gugatan ganti rugi kepada Pengadilan Niaga atas pelanggaran Hak Ciptanya dan meminta penyitaan terhadap benda yang diumumkan atau hasil perbanyakan ciptaan itu. </a:t>
            </a:r>
          </a:p>
          <a:p>
            <a:pPr>
              <a:buFont typeface="Symbol" pitchFamily="18" charset="2"/>
              <a:buNone/>
            </a:pPr>
            <a:r>
              <a:rPr lang="en-US" sz="2400" smtClean="0"/>
              <a:t>     Saat ini putusan wajib diberikan oleh Pengadilan Niaga dalam jangka 3 bulan sejak gugatan didaftarkan . Putusan ini dapat langsung diajukan upaya kasasi kepada MA yang memberikan putusannya juga selama 3 bulan</a:t>
            </a:r>
            <a:r>
              <a:rPr lang="en-US" sz="2800" smtClean="0"/>
              <a:t>.</a:t>
            </a:r>
          </a:p>
          <a:p>
            <a:r>
              <a:rPr lang="en-US" sz="2800" smtClean="0"/>
              <a:t>Upaya Pidana</a:t>
            </a:r>
          </a:p>
          <a:p>
            <a:r>
              <a:rPr lang="en-US" sz="2800" smtClean="0"/>
              <a:t>Arbitrase/mediasi </a:t>
            </a:r>
          </a:p>
          <a:p>
            <a:pPr>
              <a:buFont typeface="Symbol" pitchFamily="18" charset="2"/>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9459">
                                            <p:txEl>
                                              <p:pRg st="0" end="0"/>
                                            </p:txEl>
                                          </p:spTgt>
                                        </p:tgtEl>
                                        <p:attrNameLst>
                                          <p:attrName>style.visibility</p:attrName>
                                        </p:attrNameLst>
                                      </p:cBhvr>
                                      <p:to>
                                        <p:strVal val="visible"/>
                                      </p:to>
                                    </p:set>
                                    <p:animEffect transition="in" filter="box(in)">
                                      <p:cBhvr>
                                        <p:cTn id="13" dur="500"/>
                                        <p:tgtEl>
                                          <p:spTgt spid="194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9459">
                                            <p:txEl>
                                              <p:pRg st="1" end="1"/>
                                            </p:txEl>
                                          </p:spTgt>
                                        </p:tgtEl>
                                        <p:attrNameLst>
                                          <p:attrName>style.visibility</p:attrName>
                                        </p:attrNameLst>
                                      </p:cBhvr>
                                      <p:to>
                                        <p:strVal val="visible"/>
                                      </p:to>
                                    </p:set>
                                    <p:animEffect transition="in" filter="box(in)">
                                      <p:cBhvr>
                                        <p:cTn id="18" dur="500"/>
                                        <p:tgtEl>
                                          <p:spTgt spid="1945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459">
                                            <p:txEl>
                                              <p:pRg st="2" end="2"/>
                                            </p:txEl>
                                          </p:spTgt>
                                        </p:tgtEl>
                                        <p:attrNameLst>
                                          <p:attrName>style.visibility</p:attrName>
                                        </p:attrNameLst>
                                      </p:cBhvr>
                                      <p:to>
                                        <p:strVal val="visible"/>
                                      </p:to>
                                    </p:set>
                                    <p:animEffect transition="in" filter="box(in)">
                                      <p:cBhvr>
                                        <p:cTn id="23" dur="500"/>
                                        <p:tgtEl>
                                          <p:spTgt spid="1945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box(in)">
                                      <p:cBhvr>
                                        <p:cTn id="28" dur="500"/>
                                        <p:tgtEl>
                                          <p:spTgt spid="1945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459">
                                            <p:txEl>
                                              <p:pRg st="4" end="4"/>
                                            </p:txEl>
                                          </p:spTgt>
                                        </p:tgtEl>
                                        <p:attrNameLst>
                                          <p:attrName>style.visibility</p:attrName>
                                        </p:attrNameLst>
                                      </p:cBhvr>
                                      <p:to>
                                        <p:strVal val="visible"/>
                                      </p:to>
                                    </p:set>
                                    <p:animEffect transition="in" filter="box(in)">
                                      <p:cBhvr>
                                        <p:cTn id="33"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A7DD45AE-F8C0-4E3E-A9FC-7BD0B16964DA}" type="slidenum">
              <a:rPr lang="en-US"/>
              <a:pPr>
                <a:defRPr/>
              </a:pPr>
              <a:t>86</a:t>
            </a:fld>
            <a:endParaRPr lang="en-US"/>
          </a:p>
        </p:txBody>
      </p:sp>
      <p:sp>
        <p:nvSpPr>
          <p:cNvPr id="20482" name="Rectangle 2"/>
          <p:cNvSpPr>
            <a:spLocks noGrp="1" noChangeArrowheads="1"/>
          </p:cNvSpPr>
          <p:nvPr>
            <p:ph type="title"/>
          </p:nvPr>
        </p:nvSpPr>
        <p:spPr>
          <a:xfrm>
            <a:off x="1371600" y="304800"/>
            <a:ext cx="7620000" cy="1206500"/>
          </a:xfrm>
        </p:spPr>
        <p:txBody>
          <a:bodyPr/>
          <a:lstStyle/>
          <a:p>
            <a:pPr>
              <a:defRPr/>
            </a:pPr>
            <a:r>
              <a:rPr lang="en-US" sz="4000" dirty="0">
                <a:latin typeface="Arial" pitchFamily="34" charset="0"/>
              </a:rPr>
              <a:t>SANKSI PIDANA</a:t>
            </a:r>
            <a:r>
              <a:rPr lang="en-US" dirty="0">
                <a:latin typeface="Arial" pitchFamily="34" charset="0"/>
              </a:rPr>
              <a:t> </a:t>
            </a:r>
          </a:p>
        </p:txBody>
      </p:sp>
      <p:sp>
        <p:nvSpPr>
          <p:cNvPr id="20483" name="Rectangle 3"/>
          <p:cNvSpPr>
            <a:spLocks noGrp="1" noChangeArrowheads="1"/>
          </p:cNvSpPr>
          <p:nvPr>
            <p:ph type="body" idx="1"/>
          </p:nvPr>
        </p:nvSpPr>
        <p:spPr>
          <a:xfrm>
            <a:off x="1371600" y="1828800"/>
            <a:ext cx="7467600" cy="4267200"/>
          </a:xfrm>
        </p:spPr>
        <p:txBody>
          <a:bodyPr/>
          <a:lstStyle/>
          <a:p>
            <a:r>
              <a:rPr lang="en-US" sz="2800" b="1" smtClean="0"/>
              <a:t>Pasal 72 (1) UU Hak Cipta</a:t>
            </a:r>
            <a:r>
              <a:rPr lang="en-US" sz="2800" smtClean="0"/>
              <a:t> : Barangsiapa dengan sengaja dan tanpa hak melakukan perbuatan melanggar hak eksklusif pencipta (Pasal 2 ayat 1) atau melanggar hak terkait (Pasal 49 ayat 1 dan 2) dipidana dengan pidana penjara minimal 1 bulan dan/atau denda minimal satu juta rupiah, atau penjara maksimal 7 tahun dan/atau denda maksimal lima miliar rupiah.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box(in)">
                                      <p:cBhvr>
                                        <p:cTn id="12"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4DE7E464-430B-4F5D-8D6D-4412492D303A}" type="slidenum">
              <a:rPr lang="en-US"/>
              <a:pPr>
                <a:defRPr/>
              </a:pPr>
              <a:t>87</a:t>
            </a:fld>
            <a:endParaRPr lang="en-US"/>
          </a:p>
        </p:txBody>
      </p:sp>
      <p:sp>
        <p:nvSpPr>
          <p:cNvPr id="21506" name="Rectangle 2"/>
          <p:cNvSpPr>
            <a:spLocks noGrp="1" noChangeArrowheads="1"/>
          </p:cNvSpPr>
          <p:nvPr>
            <p:ph type="title"/>
          </p:nvPr>
        </p:nvSpPr>
        <p:spPr>
          <a:xfrm>
            <a:off x="1295400" y="304800"/>
            <a:ext cx="7696200" cy="1206500"/>
          </a:xfrm>
        </p:spPr>
        <p:txBody>
          <a:bodyPr/>
          <a:lstStyle/>
          <a:p>
            <a:pPr>
              <a:defRPr/>
            </a:pPr>
            <a:r>
              <a:rPr lang="en-US" sz="4000" dirty="0">
                <a:latin typeface="Arial" pitchFamily="34" charset="0"/>
                <a:cs typeface="Arial" pitchFamily="34" charset="0"/>
              </a:rPr>
              <a:t>SANKSI PIDANA</a:t>
            </a:r>
          </a:p>
        </p:txBody>
      </p:sp>
      <p:sp>
        <p:nvSpPr>
          <p:cNvPr id="21507" name="Rectangle 3"/>
          <p:cNvSpPr>
            <a:spLocks noGrp="1" noChangeArrowheads="1"/>
          </p:cNvSpPr>
          <p:nvPr>
            <p:ph type="body" idx="1"/>
          </p:nvPr>
        </p:nvSpPr>
        <p:spPr>
          <a:xfrm>
            <a:off x="1219200" y="1600200"/>
            <a:ext cx="7239000" cy="4724400"/>
          </a:xfrm>
        </p:spPr>
        <p:txBody>
          <a:bodyPr/>
          <a:lstStyle/>
          <a:p>
            <a:pPr>
              <a:lnSpc>
                <a:spcPct val="90000"/>
              </a:lnSpc>
            </a:pPr>
            <a:r>
              <a:rPr lang="en-US" sz="2800" smtClean="0"/>
              <a:t>Barangsiapa dengan sengaja menyiarkan, memamerkan, mengedarkan atau menjual kepada umum suatu barang hasil pelanggaran Hak Cipta/Hak Terkait dipidana penjara maksimal 5 tahun dan/atau denda maksimal lima ratus juta rupiah.</a:t>
            </a:r>
          </a:p>
          <a:p>
            <a:pPr>
              <a:lnSpc>
                <a:spcPct val="90000"/>
              </a:lnSpc>
            </a:pPr>
            <a:r>
              <a:rPr lang="en-US" sz="2800" smtClean="0"/>
              <a:t>Barangsiapa dengan sengaja dan tanpa hak memperbanyak penggunaan untuk kepentingan komersial suatu program komputer dipidana penjara maksimal 5 tahun dan/atau denda lima ratus juta rupiah.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2" dur="500"/>
                                        <p:tgtEl>
                                          <p:spTgt spid="215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1F39AF43-463E-4B61-9091-2658D127B3A5}" type="slidenum">
              <a:rPr lang="en-US"/>
              <a:pPr>
                <a:defRPr/>
              </a:pPr>
              <a:t>88</a:t>
            </a:fld>
            <a:endParaRPr lang="en-US"/>
          </a:p>
        </p:txBody>
      </p:sp>
      <p:sp>
        <p:nvSpPr>
          <p:cNvPr id="23554" name="Rectangle 2"/>
          <p:cNvSpPr>
            <a:spLocks noGrp="1" noChangeArrowheads="1"/>
          </p:cNvSpPr>
          <p:nvPr>
            <p:ph type="title"/>
          </p:nvPr>
        </p:nvSpPr>
        <p:spPr>
          <a:xfrm>
            <a:off x="1219200" y="304800"/>
            <a:ext cx="7620000" cy="1206500"/>
          </a:xfrm>
        </p:spPr>
        <p:txBody>
          <a:bodyPr/>
          <a:lstStyle/>
          <a:p>
            <a:pPr>
              <a:defRPr/>
            </a:pPr>
            <a:r>
              <a:rPr lang="en-US" sz="4000" dirty="0">
                <a:latin typeface="Arial" pitchFamily="34" charset="0"/>
                <a:cs typeface="Arial" pitchFamily="34" charset="0"/>
              </a:rPr>
              <a:t>SANKSI PIDANA</a:t>
            </a:r>
          </a:p>
        </p:txBody>
      </p:sp>
      <p:sp>
        <p:nvSpPr>
          <p:cNvPr id="23555" name="Rectangle 3"/>
          <p:cNvSpPr>
            <a:spLocks noGrp="1" noChangeArrowheads="1"/>
          </p:cNvSpPr>
          <p:nvPr>
            <p:ph type="body" idx="1"/>
          </p:nvPr>
        </p:nvSpPr>
        <p:spPr>
          <a:xfrm>
            <a:off x="1295400" y="1828800"/>
            <a:ext cx="7696200" cy="4267200"/>
          </a:xfrm>
        </p:spPr>
        <p:txBody>
          <a:bodyPr/>
          <a:lstStyle/>
          <a:p>
            <a:pPr>
              <a:lnSpc>
                <a:spcPct val="90000"/>
              </a:lnSpc>
            </a:pPr>
            <a:r>
              <a:rPr lang="en-US" smtClean="0"/>
              <a:t>Pelanggaran atas ketentuan mengenai </a:t>
            </a:r>
            <a:r>
              <a:rPr lang="en-US" sz="2800" b="1" i="1" smtClean="0"/>
              <a:t>sarana kontrol teknologi </a:t>
            </a:r>
            <a:r>
              <a:rPr lang="en-US" smtClean="0"/>
              <a:t>diancam pidana penjara maksimal 2 tahun dan/atau denda maksimal seratus lima puluh juta rupiah.</a:t>
            </a:r>
          </a:p>
          <a:p>
            <a:pPr>
              <a:lnSpc>
                <a:spcPct val="90000"/>
              </a:lnSpc>
            </a:pPr>
            <a:r>
              <a:rPr lang="en-US" smtClean="0"/>
              <a:t>Pelanggaran atas ketentuan peraturan perizinan dan persyaratan produksi </a:t>
            </a:r>
            <a:r>
              <a:rPr lang="en-US" b="1" i="1" smtClean="0"/>
              <a:t>cakram optik</a:t>
            </a:r>
            <a:r>
              <a:rPr lang="en-US" smtClean="0"/>
              <a:t> diancam pidana penjara maksimal 5 tahun dan/atau denda maksimal satu miliar lima ratus juta rupiah.</a:t>
            </a:r>
          </a:p>
          <a:p>
            <a:pPr>
              <a:lnSpc>
                <a:spcPct val="90000"/>
              </a:lnSpc>
            </a:pPr>
            <a:endParaRPr lang="en-US" smtClean="0"/>
          </a:p>
          <a:p>
            <a:pPr>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ox(i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555">
                                            <p:txEl>
                                              <p:pRg st="0" end="0"/>
                                            </p:txEl>
                                          </p:spTgt>
                                        </p:tgtEl>
                                        <p:attrNameLst>
                                          <p:attrName>style.visibility</p:attrName>
                                        </p:attrNameLst>
                                      </p:cBhvr>
                                      <p:to>
                                        <p:strVal val="visible"/>
                                      </p:to>
                                    </p:set>
                                    <p:anim calcmode="lin" valueType="num">
                                      <p:cBhvr additive="base">
                                        <p:cTn id="12"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3555">
                                            <p:txEl>
                                              <p:pRg st="1" end="1"/>
                                            </p:txEl>
                                          </p:spTgt>
                                        </p:tgtEl>
                                        <p:attrNameLst>
                                          <p:attrName>style.visibility</p:attrName>
                                        </p:attrNameLst>
                                      </p:cBhvr>
                                      <p:to>
                                        <p:strVal val="visible"/>
                                      </p:to>
                                    </p:set>
                                    <p:anim calcmode="lin" valueType="num">
                                      <p:cBhvr additive="base">
                                        <p:cTn id="18"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F0F105A-9C36-4591-A060-51301CE4ECDE}" type="slidenum">
              <a:rPr lang="en-US"/>
              <a:pPr>
                <a:defRPr/>
              </a:pPr>
              <a:t>89</a:t>
            </a:fld>
            <a:endParaRPr lang="en-US"/>
          </a:p>
        </p:txBody>
      </p:sp>
      <p:sp>
        <p:nvSpPr>
          <p:cNvPr id="31746" name="Rectangle 2"/>
          <p:cNvSpPr>
            <a:spLocks noGrp="1" noChangeArrowheads="1"/>
          </p:cNvSpPr>
          <p:nvPr>
            <p:ph type="title"/>
          </p:nvPr>
        </p:nvSpPr>
        <p:spPr>
          <a:xfrm>
            <a:off x="1371600" y="304800"/>
            <a:ext cx="7620000" cy="1206500"/>
          </a:xfrm>
        </p:spPr>
        <p:txBody>
          <a:bodyPr/>
          <a:lstStyle/>
          <a:p>
            <a:pPr>
              <a:defRPr/>
            </a:pPr>
            <a:r>
              <a:rPr lang="en-US" sz="4000">
                <a:latin typeface="BaryonDisplaySSi" pitchFamily="2" charset="0"/>
              </a:rPr>
              <a:t>KESIMPULAN</a:t>
            </a:r>
          </a:p>
        </p:txBody>
      </p:sp>
      <p:sp>
        <p:nvSpPr>
          <p:cNvPr id="31747" name="Rectangle 3"/>
          <p:cNvSpPr>
            <a:spLocks noGrp="1" noChangeArrowheads="1"/>
          </p:cNvSpPr>
          <p:nvPr>
            <p:ph type="body" idx="1"/>
          </p:nvPr>
        </p:nvSpPr>
        <p:spPr/>
        <p:txBody>
          <a:bodyPr/>
          <a:lstStyle/>
          <a:p>
            <a:pPr>
              <a:lnSpc>
                <a:spcPct val="90000"/>
              </a:lnSpc>
            </a:pPr>
            <a:r>
              <a:rPr lang="en-US" sz="2800" smtClean="0"/>
              <a:t>Perkembangan teknologi yang pesat selayaknya menjadi pemicu bagi para ahli hukum khususnya dibidang Hak Cipta, untuk menciptakan perangkat-perangkat hukum yang efektif sehingga perlindungan terhadap hak-hak pencipta tetap dapat terjaga.</a:t>
            </a:r>
          </a:p>
          <a:p>
            <a:pPr>
              <a:lnSpc>
                <a:spcPct val="90000"/>
              </a:lnSpc>
            </a:pPr>
            <a:r>
              <a:rPr lang="en-US" sz="2800" smtClean="0"/>
              <a:t>Memasuki Era Digital , Indonesia telah melakukan revisi terhadap Undang-Undang Hak Cipta sehingga disesuaikan dengan </a:t>
            </a:r>
            <a:r>
              <a:rPr lang="en-US" sz="2800" i="1" smtClean="0"/>
              <a:t>internet treaty</a:t>
            </a:r>
            <a:r>
              <a:rPr lang="en-US" sz="2800" smtClean="0"/>
              <a:t> (WCT dan WPPT) untuk menghadapai pesatnya penyebaran karya cipta secara digital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ppt_x"/>
                                          </p:val>
                                        </p:tav>
                                        <p:tav tm="100000">
                                          <p:val>
                                            <p:strVal val="#ppt_x"/>
                                          </p:val>
                                        </p:tav>
                                      </p:tavLst>
                                    </p:anim>
                                    <p:anim calcmode="lin" valueType="num">
                                      <p:cBhvr additive="base">
                                        <p:cTn id="8" dur="500" fill="hold"/>
                                        <p:tgtEl>
                                          <p:spTgt spid="3174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 calcmode="lin" valueType="num">
                                      <p:cBhvr>
                                        <p:cTn id="13" dur="500" fill="hold"/>
                                        <p:tgtEl>
                                          <p:spTgt spid="3174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174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1747">
                                            <p:txEl>
                                              <p:pRg st="1" end="1"/>
                                            </p:txEl>
                                          </p:spTgt>
                                        </p:tgtEl>
                                        <p:attrNameLst>
                                          <p:attrName>style.visibility</p:attrName>
                                        </p:attrNameLst>
                                      </p:cBhvr>
                                      <p:to>
                                        <p:strVal val="visible"/>
                                      </p:to>
                                    </p:set>
                                    <p:anim calcmode="lin" valueType="num">
                                      <p:cBhvr>
                                        <p:cTn id="19" dur="500" fill="hold"/>
                                        <p:tgtEl>
                                          <p:spTgt spid="3174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174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utoUpdateAnimBg="0"/>
      <p:bldP spid="317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533400" y="0"/>
            <a:ext cx="8229600" cy="1143000"/>
          </a:xfrm>
        </p:spPr>
        <p:txBody>
          <a:bodyPr/>
          <a:lstStyle/>
          <a:p>
            <a:pPr>
              <a:defRPr/>
            </a:pPr>
            <a:r>
              <a:rPr lang="en-US" sz="3200" b="1" smtClean="0">
                <a:solidFill>
                  <a:schemeClr val="tx1"/>
                </a:solidFill>
                <a:effectLst>
                  <a:outerShdw blurRad="38100" dist="38100" dir="2700000" algn="tl">
                    <a:srgbClr val="C0C0C0"/>
                  </a:outerShdw>
                </a:effectLst>
              </a:rPr>
              <a:t>HAK KEKAYAAN INTELEKTUAL (HKI)</a:t>
            </a:r>
            <a:endParaRPr lang="id-ID" sz="3200" b="1" smtClean="0">
              <a:solidFill>
                <a:schemeClr val="tx1"/>
              </a:solidFill>
              <a:effectLst>
                <a:outerShdw blurRad="38100" dist="38100" dir="2700000" algn="tl">
                  <a:srgbClr val="C0C0C0"/>
                </a:outerShdw>
              </a:effectLst>
            </a:endParaRPr>
          </a:p>
        </p:txBody>
      </p:sp>
      <p:sp>
        <p:nvSpPr>
          <p:cNvPr id="17411" name="Text Box 3"/>
          <p:cNvSpPr txBox="1">
            <a:spLocks noChangeArrowheads="1"/>
          </p:cNvSpPr>
          <p:nvPr/>
        </p:nvSpPr>
        <p:spPr bwMode="auto">
          <a:xfrm>
            <a:off x="990600" y="1295400"/>
            <a:ext cx="7696200" cy="5508625"/>
          </a:xfrm>
          <a:prstGeom prst="rect">
            <a:avLst/>
          </a:prstGeom>
          <a:noFill/>
          <a:ln w="9525">
            <a:noFill/>
            <a:miter lim="800000"/>
            <a:headEnd/>
            <a:tailEnd/>
          </a:ln>
        </p:spPr>
        <p:txBody>
          <a:bodyPr>
            <a:spAutoFit/>
          </a:bodyPr>
          <a:lstStyle/>
          <a:p>
            <a:pPr marL="165100" indent="-165100">
              <a:spcBef>
                <a:spcPct val="50000"/>
              </a:spcBef>
              <a:buFontTx/>
              <a:buChar char="•"/>
            </a:pPr>
            <a:r>
              <a:rPr lang="en-US" sz="3200" b="1">
                <a:cs typeface="Arial" charset="0"/>
              </a:rPr>
              <a:t>Hak yang timbul sebagai hasil olah pikir otak yang menghasilkan suatu produk atau proses yang berguna untuk manusia</a:t>
            </a:r>
          </a:p>
          <a:p>
            <a:pPr marL="165100" indent="-165100">
              <a:spcBef>
                <a:spcPct val="50000"/>
              </a:spcBef>
              <a:buFontTx/>
              <a:buChar char="•"/>
            </a:pPr>
            <a:r>
              <a:rPr lang="en-US" sz="3200" b="1">
                <a:cs typeface="Arial" charset="0"/>
              </a:rPr>
              <a:t>Hak untuk menikmati secara ekonomis dari suatu kreativitas intelektual</a:t>
            </a:r>
          </a:p>
          <a:p>
            <a:pPr marL="165100" indent="-165100">
              <a:spcBef>
                <a:spcPct val="50000"/>
              </a:spcBef>
              <a:buFontTx/>
              <a:buChar char="•"/>
            </a:pPr>
            <a:r>
              <a:rPr lang="en-US" sz="3200" b="1">
                <a:cs typeface="Arial" charset="0"/>
              </a:rPr>
              <a:t>Obyeknya: karya-karya yang timbul atau lahir karena kemampuan intelektual manusia</a:t>
            </a:r>
            <a:endParaRPr lang="id-ID" sz="3200" b="1">
              <a:cs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65000"/>
            <a:lum/>
          </a:blip>
          <a:srcRect/>
          <a:stretch>
            <a:fillRect t="-25000" b="-25000"/>
          </a:stretch>
        </a:blipFill>
        <a:effectLst/>
      </p:bgPr>
    </p:bg>
    <p:spTree>
      <p:nvGrpSpPr>
        <p:cNvPr id="1" name=""/>
        <p:cNvGrpSpPr/>
        <p:nvPr/>
      </p:nvGrpSpPr>
      <p:grpSpPr>
        <a:xfrm>
          <a:off x="0" y="0"/>
          <a:ext cx="0" cy="0"/>
          <a:chOff x="0" y="0"/>
          <a:chExt cx="0" cy="0"/>
        </a:xfrm>
      </p:grpSpPr>
      <p:sp>
        <p:nvSpPr>
          <p:cNvPr id="4" name="Rounded Rectangle 3"/>
          <p:cNvSpPr/>
          <p:nvPr/>
        </p:nvSpPr>
        <p:spPr>
          <a:xfrm>
            <a:off x="1676400" y="1600200"/>
            <a:ext cx="5943600" cy="304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7200" dirty="0" err="1">
                <a:solidFill>
                  <a:schemeClr val="bg1"/>
                </a:solidFill>
              </a:rPr>
              <a:t>Terima</a:t>
            </a:r>
            <a:r>
              <a:rPr lang="en-US" sz="7200" dirty="0">
                <a:solidFill>
                  <a:schemeClr val="bg1"/>
                </a:solidFill>
              </a:rPr>
              <a:t> </a:t>
            </a:r>
            <a:r>
              <a:rPr lang="en-US" sz="7200" dirty="0" err="1">
                <a:solidFill>
                  <a:schemeClr val="bg1"/>
                </a:solidFill>
              </a:rPr>
              <a:t>Kasih</a:t>
            </a:r>
            <a:endParaRPr lang="en-US" sz="7200" dirty="0">
              <a:solidFill>
                <a:schemeClr val="bg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1102</TotalTime>
  <Words>5933</Words>
  <Application>Microsoft Office PowerPoint</Application>
  <PresentationFormat>On-screen Show (4:3)</PresentationFormat>
  <Paragraphs>555</Paragraphs>
  <Slides>90</Slides>
  <Notes>6</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Solstice</vt:lpstr>
      <vt:lpstr>Perlindungan Hak Kekayaan Intelektual dan Perlindungan Hak Cipta  pada Program Komputer</vt:lpstr>
      <vt:lpstr>Sistimatika Pembahasan </vt:lpstr>
      <vt:lpstr>BAGIAN i: PERLINDUNGAN  HAK KEKAYAAN INTELEKTUAL SECARA UMUM</vt:lpstr>
      <vt:lpstr>Kekayaan Intelektual</vt:lpstr>
      <vt:lpstr>PROSES LAHIRNYA  KARYA INTELEKTUAL</vt:lpstr>
      <vt:lpstr>Mengapa Karya Intelektual Harus Dihargai? </vt:lpstr>
      <vt:lpstr>Mengapa Karya Intelektual Harus Dihargai? </vt:lpstr>
      <vt:lpstr>MENGAPA KARYA INTELEKTUAL HARUS DILINDUNGI ?</vt:lpstr>
      <vt:lpstr>HAK KEKAYAAN INTELEKTUAL (HKI)</vt:lpstr>
      <vt:lpstr>SISTEM HKI</vt:lpstr>
      <vt:lpstr>DASAR HUKUM</vt:lpstr>
      <vt:lpstr>JENIS HAK KEKAYAAN INTELEKTUAL</vt:lpstr>
      <vt:lpstr>Perlindungan Karya Intelektual</vt:lpstr>
      <vt:lpstr>Beberapa peristiwa lahirnya karya Intelektual (1)</vt:lpstr>
      <vt:lpstr>Beberapa peristiwa lahirnya karya Intelektual (2)</vt:lpstr>
      <vt:lpstr>Perjanjian Internasional di bidang Hak Kekayaan Intelektual </vt:lpstr>
      <vt:lpstr>Konvensi Paris 1883</vt:lpstr>
      <vt:lpstr>Komposisi Konvensi Paris</vt:lpstr>
      <vt:lpstr>Berne Convention 1886</vt:lpstr>
      <vt:lpstr>Negara-negara peserta Berne Convention berkewajiban menerapkan tiga prinsip dasar yang termuat dalam Berne Convention :</vt:lpstr>
      <vt:lpstr>Persetujuan TRIPs</vt:lpstr>
      <vt:lpstr>Prinsip-prinsip pokok TRIPs : </vt:lpstr>
      <vt:lpstr>Pengaturaan HaKI dalam TRIPs </vt:lpstr>
      <vt:lpstr>Aplikasi TRIPs di Indonesia</vt:lpstr>
      <vt:lpstr>OBYEK BIDANG HKI</vt:lpstr>
      <vt:lpstr>ILUSTRASI BIDANG-BIDANG HKI  DALAM SATU CONTOH PRODUK</vt:lpstr>
      <vt:lpstr> MEMBEDAKAN:   HAK CIPTA, PATEN, DESAIN INDUSTRI &amp; MEREK</vt:lpstr>
      <vt:lpstr>Kekeliruan Pemahaman HKI</vt:lpstr>
      <vt:lpstr>Kekeliruan Pemahaman HKI</vt:lpstr>
      <vt:lpstr>BAGIAN I</vt:lpstr>
      <vt:lpstr>Slide 31</vt:lpstr>
      <vt:lpstr>KONSEP DASAR HAK CIPTA</vt:lpstr>
      <vt:lpstr>Definisi dalam Hak Cipta</vt:lpstr>
      <vt:lpstr>Slide 34</vt:lpstr>
      <vt:lpstr>Slide 35</vt:lpstr>
      <vt:lpstr>Slide 36</vt:lpstr>
      <vt:lpstr>LINGKUP PERLINDUNGAN HAK CIPTA</vt:lpstr>
      <vt:lpstr>Jangka Waktu Perlindungan</vt:lpstr>
      <vt:lpstr>Slide 39</vt:lpstr>
      <vt:lpstr>LINGKUP DAN MASA BERLAKU  HAK TERKAIT</vt:lpstr>
      <vt:lpstr>Slide 41</vt:lpstr>
      <vt:lpstr>Hak Cipta yang Dimiliki oleh Negara </vt:lpstr>
      <vt:lpstr>PENDAFTARAN CIPTAAN</vt:lpstr>
      <vt:lpstr>PROSES PENDAFTARAN HAK CIPTA</vt:lpstr>
      <vt:lpstr>SYARAT-SYARAT PERMOHONAN HAK CIPTA</vt:lpstr>
      <vt:lpstr>Pelanggaran Hak Cipta </vt:lpstr>
      <vt:lpstr>Perbuatan yang dapat dikenakan  Tindak Pidana Hak Cipta</vt:lpstr>
      <vt:lpstr>PELANGGARAN  HAK CIPTA</vt:lpstr>
      <vt:lpstr>Hak Cipta dan program komputer</vt:lpstr>
      <vt:lpstr>Hak Cipta  dan Perkembangan Teknologi </vt:lpstr>
      <vt:lpstr>Computer programs</vt:lpstr>
      <vt:lpstr>Program Komputer (Pasal 1 ayat 8 UU No.19/2002)</vt:lpstr>
      <vt:lpstr>Slide 53</vt:lpstr>
      <vt:lpstr>WIPO Copyright Treaty (Traktat Hak Cipta WIPO (WCT))</vt:lpstr>
      <vt:lpstr>Subjek perlindungan WCT</vt:lpstr>
      <vt:lpstr>Hak-hak Pencipta</vt:lpstr>
      <vt:lpstr>Slide 57</vt:lpstr>
      <vt:lpstr>WPPT</vt:lpstr>
      <vt:lpstr>Subjek Pengaturan WPPT</vt:lpstr>
      <vt:lpstr>Hak-Hak Pelaku</vt:lpstr>
      <vt:lpstr>Slide 61</vt:lpstr>
      <vt:lpstr>Technological Protection Measures</vt:lpstr>
      <vt:lpstr>Technological Protection Measures</vt:lpstr>
      <vt:lpstr>Right Management Information</vt:lpstr>
      <vt:lpstr>SARANA KONTROL TEKNOLOGI</vt:lpstr>
      <vt:lpstr>PERLINDUNGAN DATABASE</vt:lpstr>
      <vt:lpstr>Software License</vt:lpstr>
      <vt:lpstr>Software Komputer - Lisensi</vt:lpstr>
      <vt:lpstr>Pembajakan Software</vt:lpstr>
      <vt:lpstr>Jenis-jenis pembajakan Software</vt:lpstr>
      <vt:lpstr>RESIKO ISP  (Internet Service Provider) </vt:lpstr>
      <vt:lpstr>Pelanggaran Hak Cipta di Ineternet dapat dilakukan dengan Cara:</vt:lpstr>
      <vt:lpstr>Pembuatan Linking </vt:lpstr>
      <vt:lpstr>FRAMING</vt:lpstr>
      <vt:lpstr>Objek Hak Cipta yang sering dibajak di Internet</vt:lpstr>
      <vt:lpstr>Kasus Game online Rising Force</vt:lpstr>
      <vt:lpstr>Slide 77</vt:lpstr>
      <vt:lpstr>Pelanggaran Hak Cipta melalui Internet Penjualan VCD, CD, MP3 bajakan</vt:lpstr>
      <vt:lpstr>Proses pembajakan Film  melalui Internet</vt:lpstr>
      <vt:lpstr>Perangkat Pembajakan</vt:lpstr>
      <vt:lpstr>Ciri-ciri umum Cakram Optik legal</vt:lpstr>
      <vt:lpstr>Slide 82</vt:lpstr>
      <vt:lpstr>Slide 83</vt:lpstr>
      <vt:lpstr>Kasus Napster</vt:lpstr>
      <vt:lpstr>UPAYA PENYELESAIAN SENGKETA </vt:lpstr>
      <vt:lpstr>SANKSI PIDANA </vt:lpstr>
      <vt:lpstr>SANKSI PIDANA</vt:lpstr>
      <vt:lpstr>SANKSI PIDANA</vt:lpstr>
      <vt:lpstr>KESIMPULAN</vt:lpstr>
      <vt:lpstr>Slide 90</vt:lpstr>
    </vt:vector>
  </TitlesOfParts>
  <Company>hki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Melindungi Hak Pencipta Penulis di Indonesia</dc:title>
  <dc:creator>agung</dc:creator>
  <cp:lastModifiedBy>Toshiba</cp:lastModifiedBy>
  <cp:revision>118</cp:revision>
  <dcterms:created xsi:type="dcterms:W3CDTF">2009-10-09T04:10:59Z</dcterms:created>
  <dcterms:modified xsi:type="dcterms:W3CDTF">2012-01-14T02:09:59Z</dcterms:modified>
</cp:coreProperties>
</file>