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9020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4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76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512" y="2286000"/>
            <a:ext cx="77729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276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023" y="3885903"/>
            <a:ext cx="6401955" cy="175319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4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967" y="610196"/>
            <a:ext cx="1942523" cy="54858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512" y="610196"/>
            <a:ext cx="5691909" cy="54858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7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512" y="610196"/>
            <a:ext cx="7772977" cy="54858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0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12" y="610195"/>
            <a:ext cx="77729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512" y="1980903"/>
            <a:ext cx="7772977" cy="4115097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6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4406801"/>
            <a:ext cx="7771534" cy="136177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906613"/>
            <a:ext cx="7771534" cy="1500188"/>
          </a:xfrm>
        </p:spPr>
        <p:txBody>
          <a:bodyPr anchor="b"/>
          <a:lstStyle>
            <a:lvl1pPr marL="0" indent="0">
              <a:buNone/>
              <a:defRPr sz="1800"/>
            </a:lvl1pPr>
            <a:lvl2pPr marL="421081" indent="0">
              <a:buNone/>
              <a:defRPr sz="1700"/>
            </a:lvl2pPr>
            <a:lvl3pPr marL="842162" indent="0">
              <a:buNone/>
              <a:defRPr sz="1500"/>
            </a:lvl3pPr>
            <a:lvl4pPr marL="1263244" indent="0">
              <a:buNone/>
              <a:defRPr sz="1300"/>
            </a:lvl4pPr>
            <a:lvl5pPr marL="1684325" indent="0">
              <a:buNone/>
              <a:defRPr sz="1300"/>
            </a:lvl5pPr>
            <a:lvl6pPr marL="2105406" indent="0">
              <a:buNone/>
              <a:defRPr sz="1300"/>
            </a:lvl6pPr>
            <a:lvl7pPr marL="2526487" indent="0">
              <a:buNone/>
              <a:defRPr sz="1300"/>
            </a:lvl7pPr>
            <a:lvl8pPr marL="2947568" indent="0">
              <a:buNone/>
              <a:defRPr sz="1300"/>
            </a:lvl8pPr>
            <a:lvl9pPr marL="336865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5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513" y="1980903"/>
            <a:ext cx="3817215" cy="411509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980903"/>
            <a:ext cx="3817216" cy="411509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5333"/>
            <a:ext cx="822902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4419"/>
            <a:ext cx="4039465" cy="63996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081" indent="0">
              <a:buNone/>
              <a:defRPr sz="1800" b="1"/>
            </a:lvl2pPr>
            <a:lvl3pPr marL="842162" indent="0">
              <a:buNone/>
              <a:defRPr sz="1700" b="1"/>
            </a:lvl3pPr>
            <a:lvl4pPr marL="1263244" indent="0">
              <a:buNone/>
              <a:defRPr sz="1500" b="1"/>
            </a:lvl4pPr>
            <a:lvl5pPr marL="1684325" indent="0">
              <a:buNone/>
              <a:defRPr sz="1500" b="1"/>
            </a:lvl5pPr>
            <a:lvl6pPr marL="2105406" indent="0">
              <a:buNone/>
              <a:defRPr sz="1500" b="1"/>
            </a:lvl6pPr>
            <a:lvl7pPr marL="2526487" indent="0">
              <a:buNone/>
              <a:defRPr sz="1500" b="1"/>
            </a:lvl7pPr>
            <a:lvl8pPr marL="2947568" indent="0">
              <a:buNone/>
              <a:defRPr sz="1500" b="1"/>
            </a:lvl8pPr>
            <a:lvl9pPr marL="33686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4380"/>
            <a:ext cx="4039465" cy="395138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1534419"/>
            <a:ext cx="4040909" cy="63996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081" indent="0">
              <a:buNone/>
              <a:defRPr sz="1800" b="1"/>
            </a:lvl2pPr>
            <a:lvl3pPr marL="842162" indent="0">
              <a:buNone/>
              <a:defRPr sz="1700" b="1"/>
            </a:lvl3pPr>
            <a:lvl4pPr marL="1263244" indent="0">
              <a:buNone/>
              <a:defRPr sz="1500" b="1"/>
            </a:lvl4pPr>
            <a:lvl5pPr marL="1684325" indent="0">
              <a:buNone/>
              <a:defRPr sz="1500" b="1"/>
            </a:lvl5pPr>
            <a:lvl6pPr marL="2105406" indent="0">
              <a:buNone/>
              <a:defRPr sz="1500" b="1"/>
            </a:lvl6pPr>
            <a:lvl7pPr marL="2526487" indent="0">
              <a:buNone/>
              <a:defRPr sz="1500" b="1"/>
            </a:lvl7pPr>
            <a:lvl8pPr marL="2947568" indent="0">
              <a:buNone/>
              <a:defRPr sz="1500" b="1"/>
            </a:lvl8pPr>
            <a:lvl9pPr marL="33686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2174380"/>
            <a:ext cx="4040909" cy="395138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2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2357"/>
            <a:ext cx="3007591" cy="116234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72356"/>
            <a:ext cx="5111750" cy="585341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89" y="1434703"/>
            <a:ext cx="3007591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21081" indent="0">
              <a:buNone/>
              <a:defRPr sz="1100"/>
            </a:lvl2pPr>
            <a:lvl3pPr marL="842162" indent="0">
              <a:buNone/>
              <a:defRPr sz="900"/>
            </a:lvl3pPr>
            <a:lvl4pPr marL="1263244" indent="0">
              <a:buNone/>
              <a:defRPr sz="800"/>
            </a:lvl4pPr>
            <a:lvl5pPr marL="1684325" indent="0">
              <a:buNone/>
              <a:defRPr sz="800"/>
            </a:lvl5pPr>
            <a:lvl6pPr marL="2105406" indent="0">
              <a:buNone/>
              <a:defRPr sz="800"/>
            </a:lvl6pPr>
            <a:lvl7pPr marL="2526487" indent="0">
              <a:buNone/>
              <a:defRPr sz="800"/>
            </a:lvl7pPr>
            <a:lvl8pPr marL="2947568" indent="0">
              <a:buNone/>
              <a:defRPr sz="800"/>
            </a:lvl8pPr>
            <a:lvl9pPr marL="33686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9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2" y="4801195"/>
            <a:ext cx="5486977" cy="56554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2" y="613172"/>
            <a:ext cx="5486977" cy="4115098"/>
          </a:xfrm>
        </p:spPr>
        <p:txBody>
          <a:bodyPr/>
          <a:lstStyle>
            <a:lvl1pPr marL="0" indent="0">
              <a:buNone/>
              <a:defRPr sz="2900"/>
            </a:lvl1pPr>
            <a:lvl2pPr marL="421081" indent="0">
              <a:buNone/>
              <a:defRPr sz="2600"/>
            </a:lvl2pPr>
            <a:lvl3pPr marL="842162" indent="0">
              <a:buNone/>
              <a:defRPr sz="2200"/>
            </a:lvl3pPr>
            <a:lvl4pPr marL="1263244" indent="0">
              <a:buNone/>
              <a:defRPr sz="1800"/>
            </a:lvl4pPr>
            <a:lvl5pPr marL="1684325" indent="0">
              <a:buNone/>
              <a:defRPr sz="1800"/>
            </a:lvl5pPr>
            <a:lvl6pPr marL="2105406" indent="0">
              <a:buNone/>
              <a:defRPr sz="1800"/>
            </a:lvl6pPr>
            <a:lvl7pPr marL="2526487" indent="0">
              <a:buNone/>
              <a:defRPr sz="1800"/>
            </a:lvl7pPr>
            <a:lvl8pPr marL="2947568" indent="0">
              <a:buNone/>
              <a:defRPr sz="1800"/>
            </a:lvl8pPr>
            <a:lvl9pPr marL="3368650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2" y="5366742"/>
            <a:ext cx="5486977" cy="805161"/>
          </a:xfrm>
        </p:spPr>
        <p:txBody>
          <a:bodyPr/>
          <a:lstStyle>
            <a:lvl1pPr marL="0" indent="0">
              <a:buNone/>
              <a:defRPr sz="1300"/>
            </a:lvl1pPr>
            <a:lvl2pPr marL="421081" indent="0">
              <a:buNone/>
              <a:defRPr sz="1100"/>
            </a:lvl2pPr>
            <a:lvl3pPr marL="842162" indent="0">
              <a:buNone/>
              <a:defRPr sz="900"/>
            </a:lvl3pPr>
            <a:lvl4pPr marL="1263244" indent="0">
              <a:buNone/>
              <a:defRPr sz="800"/>
            </a:lvl4pPr>
            <a:lvl5pPr marL="1684325" indent="0">
              <a:buNone/>
              <a:defRPr sz="800"/>
            </a:lvl5pPr>
            <a:lvl6pPr marL="2105406" indent="0">
              <a:buNone/>
              <a:defRPr sz="800"/>
            </a:lvl6pPr>
            <a:lvl7pPr marL="2526487" indent="0">
              <a:buNone/>
              <a:defRPr sz="800"/>
            </a:lvl7pPr>
            <a:lvl8pPr marL="2947568" indent="0">
              <a:buNone/>
              <a:defRPr sz="800"/>
            </a:lvl8pPr>
            <a:lvl9pPr marL="33686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19020"/>
            <a:chOff x="0" y="0"/>
            <a:chExt cx="5760" cy="4358"/>
          </a:xfrm>
        </p:grpSpPr>
        <p:sp>
          <p:nvSpPr>
            <p:cNvPr id="32665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5" name="Freeform 9"/>
            <p:cNvSpPr>
              <a:spLocks/>
            </p:cNvSpPr>
            <p:nvPr/>
          </p:nvSpPr>
          <p:spPr bwMode="invGray">
            <a:xfrm>
              <a:off x="0" y="2169"/>
              <a:ext cx="5760" cy="1924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666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512" y="610195"/>
            <a:ext cx="777297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266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512" y="6247805"/>
            <a:ext cx="1905000" cy="4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227273FD-D677-4C4A-8703-024E558AC8F8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266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89" y="6247805"/>
            <a:ext cx="2895023" cy="4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266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6247805"/>
            <a:ext cx="1905000" cy="4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45C9F963-FA33-4374-A907-59A656392242}" type="slidenum">
              <a:rPr lang="en-US" smtClean="0"/>
              <a:t>‹#›</a:t>
            </a:fld>
            <a:endParaRPr lang="en-US"/>
          </a:p>
        </p:txBody>
      </p:sp>
      <p:sp>
        <p:nvSpPr>
          <p:cNvPr id="51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512" y="1980903"/>
            <a:ext cx="7772977" cy="411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21081"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842162"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263244"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684325" algn="ctr" defTabSz="91380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3591" indent="-343591" algn="l" defTabSz="913805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40" indent="-285108" algn="l" defTabSz="913805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352" indent="-229548" algn="l" defTabSz="913805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524" indent="-228086" algn="l" defTabSz="913805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58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78239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9320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20401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41482" indent="-228086" algn="l" defTabSz="91380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081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2162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244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4325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5406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487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47568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8650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LKM yang </a:t>
            </a:r>
            <a:r>
              <a:rPr lang="en-US" dirty="0" err="1" smtClean="0"/>
              <a:t>Sustanabel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200400"/>
            <a:ext cx="2553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latin typeface="Cambria" pitchFamily="18" charset="0"/>
              </a:rPr>
              <a:t>LPD di Bali</a:t>
            </a:r>
            <a:endParaRPr lang="en-US" sz="40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30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5520" y="2967335"/>
            <a:ext cx="8032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Pengaruh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Institusi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Formal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897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2010773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ambria" pitchFamily="18" charset="0"/>
              </a:rPr>
              <a:t>Peraturan</a:t>
            </a:r>
            <a:r>
              <a:rPr lang="en-US" sz="2400" dirty="0" smtClean="0">
                <a:latin typeface="Cambria" pitchFamily="18" charset="0"/>
              </a:rPr>
              <a:t> Daerah </a:t>
            </a:r>
            <a:r>
              <a:rPr lang="en-US" sz="2400" dirty="0" err="1" smtClean="0">
                <a:latin typeface="Cambria" pitchFamily="18" charset="0"/>
              </a:rPr>
              <a:t>Provinsi</a:t>
            </a:r>
            <a:r>
              <a:rPr lang="en-US" sz="2400" dirty="0" smtClean="0">
                <a:latin typeface="Cambria" pitchFamily="18" charset="0"/>
              </a:rPr>
              <a:t> Bali No.8/2002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Keputusan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Gubernur</a:t>
            </a:r>
            <a:r>
              <a:rPr lang="en-US" sz="2400" dirty="0" smtClean="0">
                <a:latin typeface="Cambria" pitchFamily="18" charset="0"/>
              </a:rPr>
              <a:t> No.2/2003 </a:t>
            </a:r>
            <a:r>
              <a:rPr lang="en-US" sz="2400" dirty="0" err="1" smtClean="0">
                <a:latin typeface="Cambria" pitchFamily="18" charset="0"/>
              </a:rPr>
              <a:t>menunjuk</a:t>
            </a:r>
            <a:r>
              <a:rPr lang="en-US" sz="2400" dirty="0" smtClean="0">
                <a:latin typeface="Cambria" pitchFamily="18" charset="0"/>
              </a:rPr>
              <a:t> 3 </a:t>
            </a:r>
            <a:r>
              <a:rPr lang="en-US" sz="2400" dirty="0" err="1" smtClean="0">
                <a:latin typeface="Cambria" pitchFamily="18" charset="0"/>
              </a:rPr>
              <a:t>kelompok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lembaga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pengawasan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pembinaan</a:t>
            </a:r>
            <a:r>
              <a:rPr lang="en-US" sz="2400" dirty="0" smtClean="0">
                <a:latin typeface="Cambria" pitchFamily="18" charset="0"/>
              </a:rPr>
              <a:t> LPD </a:t>
            </a:r>
            <a:r>
              <a:rPr lang="en-US" sz="2400" dirty="0" err="1" smtClean="0">
                <a:latin typeface="Cambria" pitchFamily="18" charset="0"/>
              </a:rPr>
              <a:t>yaitu</a:t>
            </a:r>
            <a:r>
              <a:rPr lang="en-US" sz="2400" dirty="0" smtClean="0">
                <a:latin typeface="Cambria" pitchFamily="18" charset="0"/>
              </a:rPr>
              <a:t>: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Cambria" pitchFamily="18" charset="0"/>
              </a:rPr>
              <a:t>Pemerintah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Lokal</a:t>
            </a:r>
            <a:r>
              <a:rPr lang="en-US" sz="2400" dirty="0" smtClean="0">
                <a:latin typeface="Cambria" pitchFamily="18" charset="0"/>
              </a:rPr>
              <a:t> (</a:t>
            </a:r>
            <a:r>
              <a:rPr lang="en-US" sz="2400" dirty="0" err="1" smtClean="0">
                <a:latin typeface="Cambria" pitchFamily="18" charset="0"/>
              </a:rPr>
              <a:t>Gubernur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Walikota</a:t>
            </a:r>
            <a:r>
              <a:rPr lang="en-US" sz="2400" dirty="0" smtClean="0">
                <a:latin typeface="Cambria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Cambria" pitchFamily="18" charset="0"/>
              </a:rPr>
              <a:t>Bank BPD Bali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Cambria" pitchFamily="18" charset="0"/>
              </a:rPr>
              <a:t>Organisasi</a:t>
            </a:r>
            <a:r>
              <a:rPr lang="en-US" sz="2400" dirty="0" smtClean="0">
                <a:latin typeface="Cambria" pitchFamily="18" charset="0"/>
              </a:rPr>
              <a:t> LPD (Pembina LPD </a:t>
            </a:r>
            <a:r>
              <a:rPr lang="en-US" sz="2400" dirty="0" err="1" smtClean="0">
                <a:latin typeface="Cambria" pitchFamily="18" charset="0"/>
              </a:rPr>
              <a:t>provinsi</a:t>
            </a:r>
            <a:r>
              <a:rPr lang="en-US" sz="2400" dirty="0" smtClean="0">
                <a:latin typeface="Cambria" pitchFamily="18" charset="0"/>
              </a:rPr>
              <a:t>)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7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ambria" pitchFamily="18" charset="0"/>
              </a:rPr>
              <a:t>Fungsi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Pemerintah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memberikan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pembimbingan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secara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umum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pengakuan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pengawasan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ambria" pitchFamily="18" charset="0"/>
              </a:rPr>
              <a:t>Fungsi</a:t>
            </a:r>
            <a:r>
              <a:rPr lang="en-US" sz="2400" dirty="0" smtClean="0">
                <a:latin typeface="Cambria" pitchFamily="18" charset="0"/>
              </a:rPr>
              <a:t> Bank BPD Bali: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Cambria" pitchFamily="18" charset="0"/>
              </a:rPr>
              <a:t>Memberikan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bimbingan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teknis</a:t>
            </a:r>
            <a:endParaRPr lang="en-US" sz="2400" dirty="0">
              <a:latin typeface="Cambri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Cambria" pitchFamily="18" charset="0"/>
              </a:rPr>
              <a:t>Mengelola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koordinasi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organisasi</a:t>
            </a:r>
            <a:r>
              <a:rPr lang="en-US" sz="2400" dirty="0" smtClean="0">
                <a:latin typeface="Cambria" pitchFamily="18" charset="0"/>
              </a:rPr>
              <a:t> lain yang </a:t>
            </a:r>
            <a:r>
              <a:rPr lang="en-US" sz="2400" dirty="0" err="1" smtClean="0">
                <a:latin typeface="Cambria" pitchFamily="18" charset="0"/>
              </a:rPr>
              <a:t>berhubungan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pengawasan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bimbingan</a:t>
            </a:r>
            <a:r>
              <a:rPr lang="en-US" sz="2400" dirty="0" smtClean="0">
                <a:latin typeface="Cambria" pitchFamily="18" charset="0"/>
              </a:rPr>
              <a:t> LPD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Cambria" pitchFamily="18" charset="0"/>
              </a:rPr>
              <a:t>Memberikan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laporan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evaluasi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mengenai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kinerja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keuangan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kesehatan</a:t>
            </a:r>
            <a:r>
              <a:rPr lang="en-US" sz="2400" dirty="0" smtClean="0">
                <a:latin typeface="Cambria" pitchFamily="18" charset="0"/>
              </a:rPr>
              <a:t> LPD </a:t>
            </a:r>
            <a:r>
              <a:rPr lang="en-US" sz="2400" dirty="0" err="1" smtClean="0">
                <a:latin typeface="Cambria" pitchFamily="18" charset="0"/>
              </a:rPr>
              <a:t>kepada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smtClean="0">
                <a:latin typeface="Cambria" pitchFamily="18" charset="0"/>
              </a:rPr>
              <a:t>gubernur</a:t>
            </a:r>
            <a:endParaRPr lang="en-US" sz="2400" dirty="0" smtClean="0">
              <a:latin typeface="Cambria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1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977" cy="1143000"/>
          </a:xfrm>
        </p:spPr>
        <p:txBody>
          <a:bodyPr/>
          <a:lstStyle/>
          <a:p>
            <a:r>
              <a:rPr lang="en-US" dirty="0" smtClean="0"/>
              <a:t>Agar LKM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sustanabel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2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Sosio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endParaRPr lang="en-US" dirty="0" smtClean="0"/>
          </a:p>
          <a:p>
            <a:r>
              <a:rPr lang="en-US" dirty="0" err="1" smtClean="0"/>
              <a:t>Kebiasaan-kebiasaan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977" cy="1143000"/>
          </a:xfrm>
        </p:spPr>
        <p:txBody>
          <a:bodyPr/>
          <a:lstStyle/>
          <a:p>
            <a:r>
              <a:rPr lang="en-US" sz="3200" dirty="0" smtClean="0">
                <a:latin typeface="Cambria" pitchFamily="18" charset="0"/>
              </a:rPr>
              <a:t>Agar LKM </a:t>
            </a:r>
            <a:r>
              <a:rPr lang="en-US" sz="3200" dirty="0" err="1" smtClean="0">
                <a:latin typeface="Cambria" pitchFamily="18" charset="0"/>
              </a:rPr>
              <a:t>sehat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sustanabel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perlu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dukungan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eksternal</a:t>
            </a:r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91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512" y="1980903"/>
            <a:ext cx="7772977" cy="228629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internal (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)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sustanabilitas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977" cy="1143000"/>
          </a:xfrm>
        </p:spPr>
        <p:txBody>
          <a:bodyPr/>
          <a:lstStyle/>
          <a:p>
            <a:r>
              <a:rPr lang="en-US" sz="3200" dirty="0" smtClean="0">
                <a:latin typeface="Cambria" pitchFamily="18" charset="0"/>
              </a:rPr>
              <a:t>Agar LKM </a:t>
            </a:r>
            <a:r>
              <a:rPr lang="en-US" sz="3200" dirty="0" err="1" smtClean="0">
                <a:latin typeface="Cambria" pitchFamily="18" charset="0"/>
              </a:rPr>
              <a:t>sehat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dan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sustanabel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perlu</a:t>
            </a:r>
            <a:r>
              <a:rPr lang="en-US" sz="3200" dirty="0" smtClean="0">
                <a:latin typeface="Cambria" pitchFamily="18" charset="0"/>
              </a:rPr>
              <a:t> </a:t>
            </a:r>
            <a:r>
              <a:rPr lang="en-US" sz="3200" dirty="0" err="1" smtClean="0">
                <a:latin typeface="Cambria" pitchFamily="18" charset="0"/>
              </a:rPr>
              <a:t>dukungan</a:t>
            </a:r>
            <a:r>
              <a:rPr lang="en-US" sz="3200" dirty="0" smtClean="0">
                <a:latin typeface="Cambria" pitchFamily="18" charset="0"/>
              </a:rPr>
              <a:t> internal</a:t>
            </a:r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1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4750" y="2967335"/>
            <a:ext cx="75745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 smtClean="0">
                <a:ln/>
                <a:solidFill>
                  <a:schemeClr val="accent3"/>
                </a:solidFill>
                <a:effectLst/>
              </a:rPr>
              <a:t>Pengaruh</a:t>
            </a:r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800" b="1" cap="none" spc="0" dirty="0" err="1" smtClean="0">
                <a:ln/>
                <a:solidFill>
                  <a:schemeClr val="accent3"/>
                </a:solidFill>
                <a:effectLst/>
              </a:rPr>
              <a:t>Institusi</a:t>
            </a:r>
            <a:r>
              <a:rPr lang="en-US" sz="4800" b="1" cap="none" spc="0" dirty="0" smtClean="0">
                <a:ln/>
                <a:solidFill>
                  <a:schemeClr val="accent3"/>
                </a:solidFill>
                <a:effectLst/>
              </a:rPr>
              <a:t> Informal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714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3" y="152400"/>
            <a:ext cx="85344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itchFamily="18" charset="0"/>
              </a:rPr>
              <a:t>LPD </a:t>
            </a:r>
            <a:r>
              <a:rPr lang="en-US" sz="2400" dirty="0" err="1" smtClean="0">
                <a:latin typeface="Cambria" pitchFamily="18" charset="0"/>
              </a:rPr>
              <a:t>adalah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unik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karena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secara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langsung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terpengaruh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oleh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sosial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masyarakat</a:t>
            </a:r>
            <a:r>
              <a:rPr lang="en-US" sz="2400" dirty="0" smtClean="0">
                <a:latin typeface="Cambria" pitchFamily="18" charset="0"/>
              </a:rPr>
              <a:t> Bali yang </a:t>
            </a:r>
            <a:r>
              <a:rPr lang="en-US" sz="2400" dirty="0" err="1" smtClean="0">
                <a:latin typeface="Cambria" pitchFamily="18" charset="0"/>
              </a:rPr>
              <a:t>terdiri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nilai-nilai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norma-norma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sanksi-sanksi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sosial</a:t>
            </a:r>
            <a:endParaRPr lang="en-US" sz="2400" dirty="0" smtClean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kegiatan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operasional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manajemen</a:t>
            </a:r>
            <a:r>
              <a:rPr lang="en-US" sz="2400" dirty="0" smtClean="0">
                <a:latin typeface="Cambria" pitchFamily="18" charset="0"/>
              </a:rPr>
              <a:t> LPD </a:t>
            </a:r>
            <a:r>
              <a:rPr lang="en-US" sz="2400" dirty="0" err="1" smtClean="0">
                <a:latin typeface="Cambria" pitchFamily="18" charset="0"/>
              </a:rPr>
              <a:t>bertanggungjawab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terhadap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melalui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pemimpinnya</a:t>
            </a:r>
            <a:r>
              <a:rPr lang="en-US" sz="2400" dirty="0" smtClean="0">
                <a:latin typeface="Cambria" pitchFamily="18" charset="0"/>
              </a:rPr>
              <a:t> (</a:t>
            </a:r>
            <a:r>
              <a:rPr lang="en-US" sz="2400" dirty="0" err="1" smtClean="0">
                <a:latin typeface="Cambria" pitchFamily="18" charset="0"/>
              </a:rPr>
              <a:t>bendesa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) yang </a:t>
            </a:r>
            <a:r>
              <a:rPr lang="en-US" sz="2400" dirty="0" err="1" smtClean="0">
                <a:latin typeface="Cambria" pitchFamily="18" charset="0"/>
              </a:rPr>
              <a:t>juga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merupakan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Ketua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Dewan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Pengawas</a:t>
            </a:r>
            <a:r>
              <a:rPr lang="en-US" sz="2400" dirty="0" smtClean="0">
                <a:latin typeface="Cambria" pitchFamily="18" charset="0"/>
              </a:rPr>
              <a:t> LPD</a:t>
            </a: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err="1" smtClean="0">
                <a:latin typeface="Cambria" pitchFamily="18" charset="0"/>
              </a:rPr>
              <a:t>Manajemen</a:t>
            </a:r>
            <a:r>
              <a:rPr lang="en-US" sz="2400" dirty="0" smtClean="0">
                <a:latin typeface="Cambria" pitchFamily="18" charset="0"/>
              </a:rPr>
              <a:t> LPD </a:t>
            </a:r>
            <a:r>
              <a:rPr lang="en-US" sz="2400" dirty="0" err="1" smtClean="0">
                <a:latin typeface="Cambria" pitchFamily="18" charset="0"/>
              </a:rPr>
              <a:t>harus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membuat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laporan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diserahkan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kepada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Bendesa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endParaRPr lang="en-US" sz="2400" dirty="0" smtClean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itchFamily="18" charset="0"/>
              </a:rPr>
              <a:t>Tim </a:t>
            </a:r>
            <a:r>
              <a:rPr lang="en-US" sz="2400" dirty="0" err="1" smtClean="0">
                <a:latin typeface="Cambria" pitchFamily="18" charset="0"/>
              </a:rPr>
              <a:t>manajemen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staf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direkrut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dipilih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anggota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komunitas</a:t>
            </a:r>
            <a:r>
              <a:rPr lang="en-US" sz="2400" dirty="0" smtClean="0">
                <a:latin typeface="Cambria" pitchFamily="18" charset="0"/>
              </a:rPr>
              <a:t> (</a:t>
            </a:r>
            <a:r>
              <a:rPr lang="en-US" sz="2400" dirty="0" err="1" smtClean="0">
                <a:latin typeface="Cambria" pitchFamily="18" charset="0"/>
              </a:rPr>
              <a:t>krama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desa</a:t>
            </a:r>
            <a:r>
              <a:rPr lang="en-US" sz="2400" dirty="0" smtClean="0">
                <a:latin typeface="Cambria" pitchFamily="18" charset="0"/>
              </a:rPr>
              <a:t>) </a:t>
            </a:r>
            <a:r>
              <a:rPr lang="en-US" sz="2400" dirty="0" err="1" smtClean="0">
                <a:latin typeface="Cambria" pitchFamily="18" charset="0"/>
              </a:rPr>
              <a:t>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 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ditetapkan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pertemuan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desa</a:t>
            </a:r>
            <a:r>
              <a:rPr lang="en-US" sz="2400" dirty="0" smtClean="0">
                <a:latin typeface="Cambria" pitchFamily="18" charset="0"/>
              </a:rPr>
              <a:t> (</a:t>
            </a:r>
            <a:r>
              <a:rPr lang="en-US" sz="2400" dirty="0" err="1" smtClean="0">
                <a:latin typeface="Cambria" pitchFamily="18" charset="0"/>
              </a:rPr>
              <a:t>paruman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desa</a:t>
            </a:r>
            <a:r>
              <a:rPr lang="en-US" sz="2400" dirty="0" smtClean="0">
                <a:latin typeface="Cambria" pitchFamily="18" charset="0"/>
              </a:rPr>
              <a:t>)</a:t>
            </a: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err="1" smtClean="0">
                <a:latin typeface="Cambria" pitchFamily="18" charset="0"/>
              </a:rPr>
              <a:t>Rekruitmen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ini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harus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disetujui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oleh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bendesa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berdasarkan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sikap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bakat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kandidat</a:t>
            </a:r>
            <a:endParaRPr lang="en-US" sz="2400" dirty="0" smtClean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3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Prinsip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pemberian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pinjaman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pada</a:t>
            </a:r>
            <a:r>
              <a:rPr lang="en-US" sz="2400" dirty="0" smtClean="0">
                <a:latin typeface="Cambria" pitchFamily="18" charset="0"/>
              </a:rPr>
              <a:t> LPD </a:t>
            </a:r>
            <a:r>
              <a:rPr lang="en-US" sz="2400" dirty="0" err="1" smtClean="0">
                <a:latin typeface="Cambria" pitchFamily="18" charset="0"/>
              </a:rPr>
              <a:t>didasarkan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atas</a:t>
            </a:r>
            <a:r>
              <a:rPr lang="en-US" sz="2400" dirty="0" smtClean="0">
                <a:latin typeface="Cambria" pitchFamily="18" charset="0"/>
              </a:rPr>
              <a:t> basis </a:t>
            </a:r>
            <a:r>
              <a:rPr lang="en-US" sz="2400" dirty="0" err="1" smtClean="0">
                <a:latin typeface="Cambria" pitchFamily="18" charset="0"/>
              </a:rPr>
              <a:t>perorangan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hanya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diberikan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kepada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anggota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  </a:t>
            </a:r>
            <a:r>
              <a:rPr lang="en-US" sz="2400" dirty="0" err="1" smtClean="0">
                <a:latin typeface="Cambria" pitchFamily="18" charset="0"/>
              </a:rPr>
              <a:t>dimana</a:t>
            </a:r>
            <a:r>
              <a:rPr lang="en-US" sz="2400" dirty="0" smtClean="0">
                <a:latin typeface="Cambria" pitchFamily="18" charset="0"/>
              </a:rPr>
              <a:t> LPD </a:t>
            </a:r>
            <a:r>
              <a:rPr lang="en-US" sz="2400" dirty="0" err="1" smtClean="0">
                <a:latin typeface="Cambria" pitchFamily="18" charset="0"/>
              </a:rPr>
              <a:t>berada</a:t>
            </a:r>
            <a:endParaRPr lang="en-US" sz="2400" dirty="0" smtClean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mbria" pitchFamily="18" charset="0"/>
              </a:rPr>
              <a:t>Proses </a:t>
            </a:r>
            <a:r>
              <a:rPr lang="en-US" sz="2400" dirty="0" err="1" smtClean="0">
                <a:latin typeface="Cambria" pitchFamily="18" charset="0"/>
              </a:rPr>
              <a:t>penyelesaian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pinjaman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melibatkan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bendesa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. </a:t>
            </a:r>
            <a:r>
              <a:rPr lang="en-US" sz="2400" dirty="0" err="1" smtClean="0">
                <a:latin typeface="Cambria" pitchFamily="18" charset="0"/>
              </a:rPr>
              <a:t>Setelah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mengisi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aplikasi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pinjaman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pelamar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harus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mendatangi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bendesa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meminta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referensi</a:t>
            </a:r>
            <a:r>
              <a:rPr lang="en-US" sz="2400" dirty="0" smtClean="0">
                <a:latin typeface="Cambria" pitchFamily="18" charset="0"/>
              </a:rPr>
              <a:t>. (</a:t>
            </a:r>
            <a:r>
              <a:rPr lang="en-US" sz="2400" dirty="0" err="1" smtClean="0">
                <a:latin typeface="Cambria" pitchFamily="18" charset="0"/>
              </a:rPr>
              <a:t>didasarkan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karakter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pelamar</a:t>
            </a:r>
            <a:r>
              <a:rPr lang="en-US" sz="2400" dirty="0" smtClean="0">
                <a:latin typeface="Cambria" pitchFamily="18" charset="0"/>
              </a:rPr>
              <a:t>)</a:t>
            </a: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marL="285750" indent="-28575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550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761999" y="169923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LPD </a:t>
            </a:r>
            <a:r>
              <a:rPr lang="en-US" sz="2400" dirty="0" err="1" smtClean="0">
                <a:latin typeface="Cambria" pitchFamily="18" charset="0"/>
              </a:rPr>
              <a:t>menggunakan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struktur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sosial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menyeleksi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peminjam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potensial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memastika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bahwa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peminjam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tersebut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dipilih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secara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pelunasan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dilakukan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waktu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100944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LPD </a:t>
            </a:r>
            <a:r>
              <a:rPr lang="en-US" sz="2400" dirty="0" err="1" smtClean="0">
                <a:latin typeface="Cambria" pitchFamily="18" charset="0"/>
              </a:rPr>
              <a:t>bergantung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reputasi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otoritas,status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resmi</a:t>
            </a:r>
            <a:r>
              <a:rPr lang="en-US" sz="2400" dirty="0" smtClean="0">
                <a:latin typeface="Cambria" pitchFamily="18" charset="0"/>
              </a:rPr>
              <a:t> 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sosial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bendesa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untuk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mengatasi</a:t>
            </a:r>
            <a:r>
              <a:rPr lang="en-US" sz="2400" dirty="0" smtClean="0">
                <a:latin typeface="Cambria" pitchFamily="18" charset="0"/>
              </a:rPr>
              <a:t>  </a:t>
            </a:r>
            <a:r>
              <a:rPr lang="en-US" sz="2400" dirty="0" err="1" smtClean="0">
                <a:latin typeface="Cambria" pitchFamily="18" charset="0"/>
              </a:rPr>
              <a:t>salah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satu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kekurangan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sistem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perbankan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yaitu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informasi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yang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tidak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cukup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dalam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hal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kelayakan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kredit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peminjaman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potensial</a:t>
            </a:r>
            <a:endParaRPr lang="en-US" sz="2400" i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86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86356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err="1" smtClean="0">
                <a:latin typeface="Cambria" pitchFamily="18" charset="0"/>
              </a:rPr>
              <a:t>Sanksi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sosial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dikenakan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pada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staf</a:t>
            </a:r>
            <a:r>
              <a:rPr lang="en-US" sz="2400" dirty="0" smtClean="0">
                <a:latin typeface="Cambria" pitchFamily="18" charset="0"/>
              </a:rPr>
              <a:t> LPD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kllien</a:t>
            </a:r>
            <a:r>
              <a:rPr lang="en-US" sz="2400" dirty="0" smtClean="0">
                <a:latin typeface="Cambria" pitchFamily="18" charset="0"/>
              </a:rPr>
              <a:t> (</a:t>
            </a:r>
            <a:r>
              <a:rPr lang="en-US" sz="2400" dirty="0" err="1" smtClean="0">
                <a:latin typeface="Cambria" pitchFamily="18" charset="0"/>
              </a:rPr>
              <a:t>misal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tidak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membayar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kredit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dengan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benar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atau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kesalahan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manajemen</a:t>
            </a:r>
            <a:r>
              <a:rPr lang="en-US" sz="2400" dirty="0" smtClean="0">
                <a:latin typeface="Cambria" pitchFamily="18" charset="0"/>
              </a:rPr>
              <a:t>)</a:t>
            </a:r>
          </a:p>
          <a:p>
            <a:pPr marL="342900" indent="-34290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marL="342900" indent="-342900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 dirty="0" err="1" smtClean="0">
                <a:latin typeface="Cambria" pitchFamily="18" charset="0"/>
              </a:rPr>
              <a:t>Sanksi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sosial</a:t>
            </a:r>
            <a:r>
              <a:rPr lang="en-US" sz="2400" dirty="0" smtClean="0">
                <a:latin typeface="Cambria" pitchFamily="18" charset="0"/>
              </a:rPr>
              <a:t> yang paling </a:t>
            </a:r>
            <a:r>
              <a:rPr lang="en-US" sz="2400" dirty="0" err="1" smtClean="0">
                <a:latin typeface="Cambria" pitchFamily="18" charset="0"/>
              </a:rPr>
              <a:t>berat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adalah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pengucilan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peminjam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nakal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dari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komunitasnya</a:t>
            </a:r>
            <a:r>
              <a:rPr lang="en-US" sz="2400" dirty="0" smtClean="0">
                <a:latin typeface="Cambria" pitchFamily="18" charset="0"/>
              </a:rPr>
              <a:t> yang </a:t>
            </a:r>
            <a:r>
              <a:rPr lang="en-US" sz="2400" dirty="0" err="1" smtClean="0">
                <a:latin typeface="Cambria" pitchFamily="18" charset="0"/>
              </a:rPr>
              <a:t>berarti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mereka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kehilangan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bagian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mereka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dalam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kepemilikan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komunitas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sepetak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tanah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tempat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bangunan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keluarga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tinggal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dicabut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kembali</a:t>
            </a:r>
            <a:endParaRPr lang="en-US" sz="2400" dirty="0" smtClean="0">
              <a:latin typeface="Cambria" pitchFamily="18" charset="0"/>
            </a:endParaRPr>
          </a:p>
          <a:p>
            <a:pPr marL="342900" indent="-34290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marL="342900" indent="-342900">
              <a:buClr>
                <a:srgbClr val="FFFF00"/>
              </a:buClr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3036" y="5146964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Sanksi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sosial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ini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berperan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dalam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menjaga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tingkat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rasio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peminjam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yang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ngemplang</a:t>
            </a:r>
            <a:r>
              <a:rPr lang="en-US" sz="2400" i="1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(delinquent borrower ratio)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sangat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ambria" pitchFamily="18" charset="0"/>
              </a:rPr>
              <a:t>rendah</a:t>
            </a:r>
            <a:endParaRPr lang="en-US" sz="2400" i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685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Theme13</Template>
  <TotalTime>59</TotalTime>
  <Words>411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Theme13</vt:lpstr>
      <vt:lpstr>LKM yang Sustanabel</vt:lpstr>
      <vt:lpstr>Agar LKM sehat dan sustanabel perlu dukungan faktor internal dan eksternal</vt:lpstr>
      <vt:lpstr>Agar LKM sehat dan sustanabel perlu dukungan eksternal</vt:lpstr>
      <vt:lpstr>Agar LKM sehat dan sustanabel perlu dukungan internal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LKM yang Sustanabel</dc:title>
  <dc:creator>Lenovo</dc:creator>
  <cp:lastModifiedBy>Lenovo</cp:lastModifiedBy>
  <cp:revision>6</cp:revision>
  <dcterms:created xsi:type="dcterms:W3CDTF">2015-04-09T02:54:56Z</dcterms:created>
  <dcterms:modified xsi:type="dcterms:W3CDTF">2015-04-09T03:54:20Z</dcterms:modified>
</cp:coreProperties>
</file>