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5" r:id="rId3"/>
    <p:sldId id="286" r:id="rId4"/>
    <p:sldId id="287" r:id="rId5"/>
    <p:sldId id="289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4" r:id="rId19"/>
    <p:sldId id="301" r:id="rId20"/>
    <p:sldId id="305" r:id="rId21"/>
    <p:sldId id="302" r:id="rId22"/>
    <p:sldId id="306" r:id="rId23"/>
    <p:sldId id="303" r:id="rId24"/>
    <p:sldId id="326" r:id="rId25"/>
    <p:sldId id="327" r:id="rId26"/>
    <p:sldId id="328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Eguest" initials="Cob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7042-D231-42FE-8DFD-4E75226AA6A9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48408-80F2-41D2-B00D-36C188EB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7488CB-C86A-46BC-B01C-5902BBA4079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76200"/>
            <a:ext cx="8229600" cy="605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2EEC8-9077-4C68-B545-F44BB300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7B6C5-3E18-4895-B9C9-62E8E8DA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D161C-8331-4E7A-B951-486851FF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83F90C-25A1-4D4F-B162-D9E184DAF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0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Pemodelan Proses Bisnis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Self </a:t>
            </a:r>
            <a:r>
              <a:rPr lang="en-US" dirty="0" err="1"/>
              <a:t>Assesment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85BD067F-EA75-45A2-A597-5B29898A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Tantangan dalam membuat sistem self assessment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8D08D7EA-4DD5-4DC5-928A-A9075845C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Mendefinisikan proses inti dalam organisasi dan menentukan mana yang harus diikutkan dalam self assessment</a:t>
            </a:r>
          </a:p>
          <a:p>
            <a:pPr lvl="1"/>
            <a:r>
              <a:rPr lang="en-US" altLang="en-US"/>
              <a:t>Proses harus berperan penting untuk daya saing perusahaan </a:t>
            </a:r>
          </a:p>
          <a:p>
            <a:pPr lvl="1"/>
            <a:r>
              <a:rPr lang="en-US" altLang="en-US"/>
              <a:t>Jumlah proses yang logis: 10 – 20</a:t>
            </a:r>
          </a:p>
          <a:p>
            <a:pPr lvl="1"/>
            <a:r>
              <a:rPr lang="en-US" altLang="en-US"/>
              <a:t>Umumnya meliputi: pengembangan produk, pengiriman, penyediaan jasa, pengadaan dll</a:t>
            </a:r>
          </a:p>
          <a:p>
            <a:pPr lvl="1"/>
            <a:endParaRPr lang="en-US" altLang="en-US"/>
          </a:p>
          <a:p>
            <a:r>
              <a:rPr lang="en-US" altLang="en-US"/>
              <a:t>Menghubungkan ukuran kinerja dengan proses inti ini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29581AD5-5322-454A-B58E-F13D7FEA5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Tantangan dalam membuat sistem self assessment (2)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8CFA1FCC-30F7-4B0E-8A61-A2EB7EC75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Menghubungkan ukuran kinerja dengan proses inti</a:t>
            </a:r>
          </a:p>
          <a:p>
            <a:pPr lvl="1"/>
            <a:r>
              <a:rPr lang="en-US" altLang="en-US" sz="2000"/>
              <a:t>Diutamakan variasi dari lima macam ukuran yang telah dibahas sebelumnya</a:t>
            </a:r>
          </a:p>
          <a:p>
            <a:pPr lvl="1"/>
            <a:r>
              <a:rPr lang="en-US" altLang="en-US" sz="2000"/>
              <a:t>Jika salah satu proses dalam self assessment adalah pengembangan produk, maka ukuran kinerja yang jelas: jumlah produk yang dikembangkan dalam periode tertentu, biaya untuk mengembangkan sebuah produk standar, dan pengaruh pasar</a:t>
            </a:r>
          </a:p>
          <a:p>
            <a:pPr lvl="1"/>
            <a:endParaRPr lang="en-US" altLang="en-US" sz="2000"/>
          </a:p>
          <a:p>
            <a:r>
              <a:rPr lang="en-US" altLang="en-US" sz="2400"/>
              <a:t>Menentukan interval waktu pelaksanaan self assessment. </a:t>
            </a:r>
          </a:p>
          <a:p>
            <a:pPr lvl="1"/>
            <a:r>
              <a:rPr lang="en-US" altLang="en-US" sz="2000"/>
              <a:t>Logisnya: sekali dalam 6 bulan </a:t>
            </a:r>
            <a:r>
              <a:rPr lang="en-US" altLang="en-US" sz="2000">
                <a:sym typeface="Wingdings" panose="05000000000000000000" pitchFamily="2" charset="2"/>
              </a:rPr>
              <a:t> bisa naik atau turun tergantung kebutuhan</a:t>
            </a:r>
            <a:endParaRPr lang="en-US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696E25D7-E370-4663-8382-2F049BFB7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Elemen Sistem Self Assessment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2AD7D104-2DA0-43D3-9FF5-D091E47B3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/>
              <a:t>Jadi, apa elemen-elemen dasar dalam sistem self assessment?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4000"/>
          </a:p>
          <a:p>
            <a:pPr>
              <a:lnSpc>
                <a:spcPct val="90000"/>
              </a:lnSpc>
            </a:pPr>
            <a:r>
              <a:rPr lang="en-US" altLang="en-US"/>
              <a:t>Proses Bisnis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Ukuran kinerja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Sebuah rencana untuk melakukan analisis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C06DC330-CDF1-42E3-A13F-B09831DF2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Pelaksanaannya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7DBD8C20-964F-437B-AE62-8AD41F61E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Self assessment harus dilaksanakan sesuai dengan rencana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Informasi yang terkumpul (hasil pengukuran) harus disimpan untuk memungkinkan perbandingan sepanjang waktu dan mencari trend dalam kinerja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Berdasarkan self assessment: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Tentukan area yang perlu ditingkatkan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Identifikasi kekuatan yang dapat menjadi keunggulan kompetitif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400"/>
              <a:t>Informasi ini digunakan untuk memprioritaskan area peningkatan dan rencana aktivitas peningkatan periode berikutnya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32194201-ADB1-4F95-BE3F-56C4185BB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Pemeliharaan dan perubahan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C808E2D0-2279-4FC6-B166-EA4828F51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/>
              <a:t>Sistem self assessment harus dipelihara bahkan ditingkatkan kemampuannya</a:t>
            </a:r>
          </a:p>
          <a:p>
            <a:r>
              <a:rPr lang="en-US" altLang="en-US" sz="2400"/>
              <a:t>Kenapa perlu dilakukan perubahan dalam sistem self assessment?</a:t>
            </a:r>
          </a:p>
          <a:p>
            <a:pPr lvl="1"/>
            <a:r>
              <a:rPr lang="en-US" altLang="en-US" sz="2000"/>
              <a:t>Mengakomodasi pengalaman yang diperoleh dalam menggunakan self assessment</a:t>
            </a:r>
          </a:p>
          <a:p>
            <a:pPr lvl="1"/>
            <a:r>
              <a:rPr lang="en-US" altLang="en-US" sz="2000"/>
              <a:t>Perubahan kondisi di sekitar organisasi </a:t>
            </a:r>
          </a:p>
          <a:p>
            <a:r>
              <a:rPr lang="en-US" altLang="en-US" sz="2400"/>
              <a:t>Pemeliharaan meliputi:</a:t>
            </a:r>
          </a:p>
          <a:p>
            <a:pPr lvl="1"/>
            <a:r>
              <a:rPr lang="en-US" altLang="en-US" sz="2000"/>
              <a:t>Penyesuaian bagian dari sistem yang sudah kuno </a:t>
            </a:r>
            <a:r>
              <a:rPr lang="en-US" altLang="en-US" sz="2000">
                <a:sym typeface="Wingdings" panose="05000000000000000000" pitchFamily="2" charset="2"/>
              </a:rPr>
              <a:t> misal: menghilangkan proses yang tidak lagi dilakukan perusahaan</a:t>
            </a:r>
          </a:p>
          <a:p>
            <a:r>
              <a:rPr lang="en-US" altLang="en-US" sz="2400"/>
              <a:t>Pengembangan sistem: mengubah fokus pengukuran ke area yang diperkirakan lebih penting di masa yang akan datang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3E51D2C6-8754-413E-B9EB-405D46936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Perubahan vs. stabilitas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414313DD-F594-45C3-BBC2-B1EA9C1CA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Apa permasalahan yang mungkin timbul jika dilakukan perubahan terhadap sistem self assessment?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Jika dilakukan perubahan maka sulit menjaga kesinambungan pengukuran</a:t>
            </a:r>
          </a:p>
          <a:p>
            <a:pPr>
              <a:lnSpc>
                <a:spcPct val="90000"/>
              </a:lnSpc>
            </a:pPr>
            <a:r>
              <a:rPr lang="en-US" altLang="en-US"/>
              <a:t>Tanpa ada kesinambungan maka perbandingan dengan hasil pengukuran terdahulu menjadi tidak berguna </a:t>
            </a:r>
            <a:r>
              <a:rPr lang="en-US" altLang="en-US">
                <a:sym typeface="Wingdings" panose="05000000000000000000" pitchFamily="2" charset="2"/>
              </a:rPr>
              <a:t> tidak bisa mengidentifikasi trend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Wingdings" panose="05000000000000000000" pitchFamily="2" charset="2"/>
              </a:rPr>
              <a:t>Harus dipikirkan sebelum melakukan perubahan!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767D70CF-ED89-41B3-821D-CAABDB378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Interpretasi hasil pengukuran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4363E72C-F704-4677-94A7-15B1451CE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Agar self assessment berguna maka hasil pengukuran harus diinterpretasikan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Beberapa alat untuk memprioritaskan usaha peningkatan berdasarkan hasil self assessment adalah:</a:t>
            </a:r>
          </a:p>
          <a:p>
            <a:pPr lvl="1"/>
            <a:r>
              <a:rPr lang="en-US" altLang="en-US"/>
              <a:t>Trend analysis</a:t>
            </a:r>
          </a:p>
          <a:p>
            <a:pPr lvl="1"/>
            <a:r>
              <a:rPr lang="en-US" altLang="en-US"/>
              <a:t>Spider chart</a:t>
            </a:r>
          </a:p>
          <a:p>
            <a:pPr lvl="1"/>
            <a:r>
              <a:rPr lang="en-US" altLang="en-US"/>
              <a:t>Performance matrix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6E9515DA-EC78-4D76-9DE4-402BDF9F6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Trend Analysis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0581F91D-A0D7-49EF-AB95-64B1A5EC2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Analisis perkembangan tingkat kinerja</a:t>
            </a:r>
          </a:p>
          <a:p>
            <a:endParaRPr lang="en-US" altLang="en-US"/>
          </a:p>
          <a:p>
            <a:r>
              <a:rPr lang="en-US" altLang="en-US"/>
              <a:t>Dengan membandingkan hasil pengukuran saat ini dengan periode sebelumnya dapat dilihat arah perkembangan</a:t>
            </a:r>
          </a:p>
          <a:p>
            <a:endParaRPr lang="en-US" altLang="en-US"/>
          </a:p>
          <a:p>
            <a:r>
              <a:rPr lang="en-US" altLang="en-US"/>
              <a:t>Ukuran yang menunjukkan trend negatif adalah kandidat yang relevan untuk aktivitas peningkatan</a:t>
            </a:r>
          </a:p>
        </p:txBody>
      </p:sp>
      <p:pic>
        <p:nvPicPr>
          <p:cNvPr id="197636" name="Picture 4" descr="MCj02812560000[1]">
            <a:extLst>
              <a:ext uri="{FF2B5EF4-FFF2-40B4-BE49-F238E27FC236}">
                <a16:creationId xmlns:a16="http://schemas.microsoft.com/office/drawing/2014/main" id="{642E0A62-91DF-4934-B3D3-E970D343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4427538"/>
            <a:ext cx="2868612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FBD9E96E-0DF5-473D-ADC3-BC258FC7C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Contoh Trend Analysis </a:t>
            </a:r>
          </a:p>
        </p:txBody>
      </p:sp>
      <p:sp>
        <p:nvSpPr>
          <p:cNvPr id="201733" name="Line 5">
            <a:extLst>
              <a:ext uri="{FF2B5EF4-FFF2-40B4-BE49-F238E27FC236}">
                <a16:creationId xmlns:a16="http://schemas.microsoft.com/office/drawing/2014/main" id="{0E1D4EBA-21A3-4111-8D6B-66A9F8925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" name="Line 6">
            <a:extLst>
              <a:ext uri="{FF2B5EF4-FFF2-40B4-BE49-F238E27FC236}">
                <a16:creationId xmlns:a16="http://schemas.microsoft.com/office/drawing/2014/main" id="{53B977C6-F801-447D-9B8D-E0E98E5BA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0292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Line 7">
            <a:extLst>
              <a:ext uri="{FF2B5EF4-FFF2-40B4-BE49-F238E27FC236}">
                <a16:creationId xmlns:a16="http://schemas.microsoft.com/office/drawing/2014/main" id="{31226426-D41B-441A-B97B-05784965FE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447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6" name="Text Box 8">
            <a:extLst>
              <a:ext uri="{FF2B5EF4-FFF2-40B4-BE49-F238E27FC236}">
                <a16:creationId xmlns:a16="http://schemas.microsoft.com/office/drawing/2014/main" id="{B56A459A-8910-4DD9-976D-5B98966AF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br>
              <a:rPr lang="en-US" altLang="en-US"/>
            </a:br>
            <a:r>
              <a:rPr lang="en-US" altLang="en-US"/>
              <a:t>Kinerja</a:t>
            </a:r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id="{DB2B974F-DD07-4049-BAFA-810DF1D36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05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Hari ini</a:t>
            </a:r>
          </a:p>
        </p:txBody>
      </p:sp>
      <p:sp>
        <p:nvSpPr>
          <p:cNvPr id="201738" name="Line 10">
            <a:extLst>
              <a:ext uri="{FF2B5EF4-FFF2-40B4-BE49-F238E27FC236}">
                <a16:creationId xmlns:a16="http://schemas.microsoft.com/office/drawing/2014/main" id="{8EF34845-E110-4DEB-9C54-CB03CA670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91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7BA4745C-3308-43CD-9749-397A45E3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943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Waktu</a:t>
            </a:r>
          </a:p>
        </p:txBody>
      </p:sp>
      <p:sp>
        <p:nvSpPr>
          <p:cNvPr id="201740" name="Line 12">
            <a:extLst>
              <a:ext uri="{FF2B5EF4-FFF2-40B4-BE49-F238E27FC236}">
                <a16:creationId xmlns:a16="http://schemas.microsoft.com/office/drawing/2014/main" id="{FEE6AC43-B268-404E-B340-2312D47EB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3" name="Line 15">
            <a:extLst>
              <a:ext uri="{FF2B5EF4-FFF2-40B4-BE49-F238E27FC236}">
                <a16:creationId xmlns:a16="http://schemas.microsoft.com/office/drawing/2014/main" id="{693A643E-F138-420E-B180-FE1F9E08F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0574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4" name="Line 16">
            <a:extLst>
              <a:ext uri="{FF2B5EF4-FFF2-40B4-BE49-F238E27FC236}">
                <a16:creationId xmlns:a16="http://schemas.microsoft.com/office/drawing/2014/main" id="{3CD95147-3157-4071-AFF2-8908A688B9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1336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5" name="Line 17">
            <a:extLst>
              <a:ext uri="{FF2B5EF4-FFF2-40B4-BE49-F238E27FC236}">
                <a16:creationId xmlns:a16="http://schemas.microsoft.com/office/drawing/2014/main" id="{A52F501E-9CFD-4C5A-98D4-31FB4C7314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676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6" name="Line 18">
            <a:extLst>
              <a:ext uri="{FF2B5EF4-FFF2-40B4-BE49-F238E27FC236}">
                <a16:creationId xmlns:a16="http://schemas.microsoft.com/office/drawing/2014/main" id="{F0F667C8-972F-4B3A-8ECF-675BF7093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6764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8" name="Text Box 20">
            <a:extLst>
              <a:ext uri="{FF2B5EF4-FFF2-40B4-BE49-F238E27FC236}">
                <a16:creationId xmlns:a16="http://schemas.microsoft.com/office/drawing/2014/main" id="{AF59233E-945B-4F42-A8B2-BF3717E6A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71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Waktu pengiriman</a:t>
            </a:r>
          </a:p>
        </p:txBody>
      </p:sp>
      <p:sp>
        <p:nvSpPr>
          <p:cNvPr id="201749" name="Line 21">
            <a:extLst>
              <a:ext uri="{FF2B5EF4-FFF2-40B4-BE49-F238E27FC236}">
                <a16:creationId xmlns:a16="http://schemas.microsoft.com/office/drawing/2014/main" id="{EB0DAAFF-D73E-43C9-89C9-64898ABFF2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6576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0" name="Line 22">
            <a:extLst>
              <a:ext uri="{FF2B5EF4-FFF2-40B4-BE49-F238E27FC236}">
                <a16:creationId xmlns:a16="http://schemas.microsoft.com/office/drawing/2014/main" id="{C133F458-5DFB-430B-863F-7CC8801D7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276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1" name="Line 23">
            <a:extLst>
              <a:ext uri="{FF2B5EF4-FFF2-40B4-BE49-F238E27FC236}">
                <a16:creationId xmlns:a16="http://schemas.microsoft.com/office/drawing/2014/main" id="{FEBBF85E-3A13-4D58-BED7-25A0F785F7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7432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2" name="Line 24">
            <a:extLst>
              <a:ext uri="{FF2B5EF4-FFF2-40B4-BE49-F238E27FC236}">
                <a16:creationId xmlns:a16="http://schemas.microsoft.com/office/drawing/2014/main" id="{9199E8B9-CD4F-4586-B054-9E6B03F083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9050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3" name="Text Box 25">
            <a:extLst>
              <a:ext uri="{FF2B5EF4-FFF2-40B4-BE49-F238E27FC236}">
                <a16:creationId xmlns:a16="http://schemas.microsoft.com/office/drawing/2014/main" id="{CF5A0F19-DB12-4A51-8253-9C6DBC63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14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Jumlah produk baru</a:t>
            </a:r>
          </a:p>
        </p:txBody>
      </p:sp>
      <p:sp>
        <p:nvSpPr>
          <p:cNvPr id="201754" name="Line 26">
            <a:extLst>
              <a:ext uri="{FF2B5EF4-FFF2-40B4-BE49-F238E27FC236}">
                <a16:creationId xmlns:a16="http://schemas.microsoft.com/office/drawing/2014/main" id="{2244D6BF-F82D-4F70-9717-71E66B54A4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2672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5" name="Line 27">
            <a:extLst>
              <a:ext uri="{FF2B5EF4-FFF2-40B4-BE49-F238E27FC236}">
                <a16:creationId xmlns:a16="http://schemas.microsoft.com/office/drawing/2014/main" id="{E0A9A131-40AA-4B6B-9BFF-2E50BDACF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2672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6" name="Line 28">
            <a:extLst>
              <a:ext uri="{FF2B5EF4-FFF2-40B4-BE49-F238E27FC236}">
                <a16:creationId xmlns:a16="http://schemas.microsoft.com/office/drawing/2014/main" id="{8B2B5BE1-76A7-4608-AC9E-953AB23D8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1910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7" name="Line 29">
            <a:extLst>
              <a:ext uri="{FF2B5EF4-FFF2-40B4-BE49-F238E27FC236}">
                <a16:creationId xmlns:a16="http://schemas.microsoft.com/office/drawing/2014/main" id="{243C71A0-AA79-4B37-A495-2743879A1F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35814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8" name="Text Box 30">
            <a:extLst>
              <a:ext uri="{FF2B5EF4-FFF2-40B4-BE49-F238E27FC236}">
                <a16:creationId xmlns:a16="http://schemas.microsoft.com/office/drawing/2014/main" id="{580D5613-D3FA-4CFB-9948-17482CEF4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657600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Jumlah penawaran yang dimenangkan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D9086E78-B729-46AC-BCE1-58E9C6E72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Spider Chart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6A3EF3E1-E5F6-454A-B921-7DDC7AB85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Sebuah tool untuk membandingkan tingkat kinerja sebuah organisasi dengan organisasi lain</a:t>
            </a:r>
          </a:p>
          <a:p>
            <a:r>
              <a:rPr lang="en-US" altLang="en-US"/>
              <a:t>Hasil self assessment dapat diinterpretasikan dalam kaitannya dengan perusahaan lain, misalnya: kompetitor</a:t>
            </a:r>
          </a:p>
          <a:p>
            <a:pPr lvl="1"/>
            <a:r>
              <a:rPr lang="en-US" altLang="en-US"/>
              <a:t>Memberi gambaran seberapa baik kita dibanding kompetitor</a:t>
            </a:r>
          </a:p>
          <a:p>
            <a:endParaRPr lang="en-US" altLang="en-US"/>
          </a:p>
          <a:p>
            <a:r>
              <a:rPr lang="en-US" altLang="en-US"/>
              <a:t>Input: analisis pasar, statistik industri, dll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03B197C-D516-409E-B5A3-AF46A6CD0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Outline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8C8C2E-855A-4EF5-8D10-4CA45BCCF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6325"/>
          </a:xfrm>
        </p:spPr>
        <p:txBody>
          <a:bodyPr/>
          <a:lstStyle/>
          <a:p>
            <a:r>
              <a:rPr lang="en-US" altLang="en-US"/>
              <a:t>Definisi</a:t>
            </a:r>
          </a:p>
          <a:p>
            <a:r>
              <a:rPr lang="en-US" altLang="en-US"/>
              <a:t>Membuat sistem untuk self assessment</a:t>
            </a:r>
          </a:p>
          <a:p>
            <a:r>
              <a:rPr lang="en-US" altLang="en-US"/>
              <a:t>Menginterpretasikan hasil pengukuran</a:t>
            </a:r>
          </a:p>
          <a:p>
            <a:r>
              <a:rPr lang="en-US" altLang="en-US"/>
              <a:t>Menguji kriteria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61445" name="AutoShape 5">
            <a:extLst>
              <a:ext uri="{FF2B5EF4-FFF2-40B4-BE49-F238E27FC236}">
                <a16:creationId xmlns:a16="http://schemas.microsoft.com/office/drawing/2014/main" id="{75F9D538-69E4-4E0A-B497-86E3D0E34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1508125"/>
            <a:ext cx="1614488" cy="701675"/>
          </a:xfrm>
          <a:prstGeom prst="homePlate">
            <a:avLst>
              <a:gd name="adj" fmla="val 5752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Process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Documentation</a:t>
            </a:r>
          </a:p>
        </p:txBody>
      </p:sp>
      <p:sp>
        <p:nvSpPr>
          <p:cNvPr id="61446" name="AutoShape 6">
            <a:extLst>
              <a:ext uri="{FF2B5EF4-FFF2-40B4-BE49-F238E27FC236}">
                <a16:creationId xmlns:a16="http://schemas.microsoft.com/office/drawing/2014/main" id="{C58FA3BD-DEDF-4652-83ED-63C105067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508125"/>
            <a:ext cx="1614487" cy="701675"/>
          </a:xfrm>
          <a:prstGeom prst="homePlate">
            <a:avLst>
              <a:gd name="adj" fmla="val 5752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Performance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Measurement</a:t>
            </a:r>
          </a:p>
        </p:txBody>
      </p:sp>
      <p:sp>
        <p:nvSpPr>
          <p:cNvPr id="61447" name="AutoShape 7">
            <a:extLst>
              <a:ext uri="{FF2B5EF4-FFF2-40B4-BE49-F238E27FC236}">
                <a16:creationId xmlns:a16="http://schemas.microsoft.com/office/drawing/2014/main" id="{97C48817-E0D3-435E-AD9B-8F053C95E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1508125"/>
            <a:ext cx="2017713" cy="701675"/>
          </a:xfrm>
          <a:prstGeom prst="homePlate">
            <a:avLst>
              <a:gd name="adj" fmla="val 71889"/>
            </a:avLst>
          </a:prstGeom>
          <a:solidFill>
            <a:srgbClr val="0000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Self assessment</a:t>
            </a:r>
          </a:p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&amp; Performance</a:t>
            </a:r>
          </a:p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Evaluation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48" name="AutoShape 8">
            <a:extLst>
              <a:ext uri="{FF2B5EF4-FFF2-40B4-BE49-F238E27FC236}">
                <a16:creationId xmlns:a16="http://schemas.microsoft.com/office/drawing/2014/main" id="{08620BA6-C8F8-4938-B776-40B6242D3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1508125"/>
            <a:ext cx="1612900" cy="701675"/>
          </a:xfrm>
          <a:prstGeom prst="homePlate">
            <a:avLst>
              <a:gd name="adj" fmla="val 5746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Improvement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859F1538-34F8-4F13-8192-5D4810AF9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1508125"/>
            <a:ext cx="1614487" cy="701675"/>
          </a:xfrm>
          <a:prstGeom prst="homePlate">
            <a:avLst>
              <a:gd name="adj" fmla="val 5752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Improvement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8E6C6679-6CDD-408C-B14D-02AB3AF25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Contoh Spider Chart</a:t>
            </a:r>
          </a:p>
        </p:txBody>
      </p:sp>
      <p:sp>
        <p:nvSpPr>
          <p:cNvPr id="203780" name="Oval 4">
            <a:extLst>
              <a:ext uri="{FF2B5EF4-FFF2-40B4-BE49-F238E27FC236}">
                <a16:creationId xmlns:a16="http://schemas.microsoft.com/office/drawing/2014/main" id="{CC4395A9-118B-46D9-B87B-3BC0235CB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Oval 6">
            <a:extLst>
              <a:ext uri="{FF2B5EF4-FFF2-40B4-BE49-F238E27FC236}">
                <a16:creationId xmlns:a16="http://schemas.microsoft.com/office/drawing/2014/main" id="{7A2D34EB-77E3-4EA3-8D42-E9FA8F40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0"/>
            <a:ext cx="1066800" cy="1066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Oval 7">
            <a:extLst>
              <a:ext uri="{FF2B5EF4-FFF2-40B4-BE49-F238E27FC236}">
                <a16:creationId xmlns:a16="http://schemas.microsoft.com/office/drawing/2014/main" id="{90A381A6-79D4-480E-89B8-F723EC9F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19400"/>
            <a:ext cx="15240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Oval 8">
            <a:extLst>
              <a:ext uri="{FF2B5EF4-FFF2-40B4-BE49-F238E27FC236}">
                <a16:creationId xmlns:a16="http://schemas.microsoft.com/office/drawing/2014/main" id="{2C5CEF2F-7A16-49FA-8D13-159C11E6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1981200" cy="1981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Oval 9">
            <a:extLst>
              <a:ext uri="{FF2B5EF4-FFF2-40B4-BE49-F238E27FC236}">
                <a16:creationId xmlns:a16="http://schemas.microsoft.com/office/drawing/2014/main" id="{40CFD9ED-4A8B-46BB-B961-A06FF3D1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2438400" cy="2438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Oval 10">
            <a:extLst>
              <a:ext uri="{FF2B5EF4-FFF2-40B4-BE49-F238E27FC236}">
                <a16:creationId xmlns:a16="http://schemas.microsoft.com/office/drawing/2014/main" id="{E898D4AD-8E53-4ACB-AA5E-73BC70251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33600"/>
            <a:ext cx="2895600" cy="2895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787" name="AutoShape 11">
            <a:extLst>
              <a:ext uri="{FF2B5EF4-FFF2-40B4-BE49-F238E27FC236}">
                <a16:creationId xmlns:a16="http://schemas.microsoft.com/office/drawing/2014/main" id="{142BEF39-C6FB-4414-B0B2-608BE9B9BE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1828800"/>
            <a:ext cx="0" cy="3505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88" name="AutoShape 12">
            <a:extLst>
              <a:ext uri="{FF2B5EF4-FFF2-40B4-BE49-F238E27FC236}">
                <a16:creationId xmlns:a16="http://schemas.microsoft.com/office/drawing/2014/main" id="{EF3D81FA-7484-4DE1-A01D-02E63DC4CF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3581400"/>
            <a:ext cx="3810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89" name="AutoShape 13">
            <a:extLst>
              <a:ext uri="{FF2B5EF4-FFF2-40B4-BE49-F238E27FC236}">
                <a16:creationId xmlns:a16="http://schemas.microsoft.com/office/drawing/2014/main" id="{FA3B7A45-E691-46B4-8D39-1C94225332BF}"/>
              </a:ext>
            </a:extLst>
          </p:cNvPr>
          <p:cNvCxnSpPr>
            <a:cxnSpLocks noChangeShapeType="1"/>
            <a:stCxn id="203786" idx="1"/>
            <a:endCxn id="203786" idx="5"/>
          </p:cNvCxnSpPr>
          <p:nvPr/>
        </p:nvCxnSpPr>
        <p:spPr bwMode="auto">
          <a:xfrm>
            <a:off x="3167063" y="2557463"/>
            <a:ext cx="2047875" cy="204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90" name="AutoShape 14">
            <a:extLst>
              <a:ext uri="{FF2B5EF4-FFF2-40B4-BE49-F238E27FC236}">
                <a16:creationId xmlns:a16="http://schemas.microsoft.com/office/drawing/2014/main" id="{F120DFB4-E498-4B56-994C-86DA54EF6585}"/>
              </a:ext>
            </a:extLst>
          </p:cNvPr>
          <p:cNvCxnSpPr>
            <a:cxnSpLocks noChangeShapeType="1"/>
            <a:stCxn id="203786" idx="3"/>
            <a:endCxn id="203786" idx="7"/>
          </p:cNvCxnSpPr>
          <p:nvPr/>
        </p:nvCxnSpPr>
        <p:spPr bwMode="auto">
          <a:xfrm flipV="1">
            <a:off x="3167063" y="2557463"/>
            <a:ext cx="2047875" cy="204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791" name="Text Box 15">
            <a:extLst>
              <a:ext uri="{FF2B5EF4-FFF2-40B4-BE49-F238E27FC236}">
                <a16:creationId xmlns:a16="http://schemas.microsoft.com/office/drawing/2014/main" id="{5D175685-ED3B-40C5-9A91-CEBDC7F5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Time to market</a:t>
            </a:r>
          </a:p>
        </p:txBody>
      </p:sp>
      <p:sp>
        <p:nvSpPr>
          <p:cNvPr id="203792" name="Text Box 16">
            <a:extLst>
              <a:ext uri="{FF2B5EF4-FFF2-40B4-BE49-F238E27FC236}">
                <a16:creationId xmlns:a16="http://schemas.microsoft.com/office/drawing/2014/main" id="{B4B1EE71-7E99-4B02-9E68-7901EEB6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336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Percent new product</a:t>
            </a:r>
          </a:p>
        </p:txBody>
      </p:sp>
      <p:sp>
        <p:nvSpPr>
          <p:cNvPr id="203793" name="Text Box 17">
            <a:extLst>
              <a:ext uri="{FF2B5EF4-FFF2-40B4-BE49-F238E27FC236}">
                <a16:creationId xmlns:a16="http://schemas.microsoft.com/office/drawing/2014/main" id="{A142EF87-878E-4C9A-B4F3-BD7E43E1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766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Cost per new product</a:t>
            </a:r>
          </a:p>
        </p:txBody>
      </p:sp>
      <p:sp>
        <p:nvSpPr>
          <p:cNvPr id="203794" name="Text Box 18">
            <a:extLst>
              <a:ext uri="{FF2B5EF4-FFF2-40B4-BE49-F238E27FC236}">
                <a16:creationId xmlns:a16="http://schemas.microsoft.com/office/drawing/2014/main" id="{6D11BAA7-217D-4D81-B44B-978A18BA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196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Market share</a:t>
            </a:r>
          </a:p>
        </p:txBody>
      </p:sp>
      <p:sp>
        <p:nvSpPr>
          <p:cNvPr id="203795" name="Text Box 19">
            <a:extLst>
              <a:ext uri="{FF2B5EF4-FFF2-40B4-BE49-F238E27FC236}">
                <a16:creationId xmlns:a16="http://schemas.microsoft.com/office/drawing/2014/main" id="{2965E748-39CC-450B-A588-C4E0BBB8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257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Quality</a:t>
            </a:r>
          </a:p>
        </p:txBody>
      </p:sp>
      <p:sp>
        <p:nvSpPr>
          <p:cNvPr id="203796" name="Text Box 20">
            <a:extLst>
              <a:ext uri="{FF2B5EF4-FFF2-40B4-BE49-F238E27FC236}">
                <a16:creationId xmlns:a16="http://schemas.microsoft.com/office/drawing/2014/main" id="{B4358249-55B0-492D-8F29-C0991BEB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95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Flexibility</a:t>
            </a:r>
          </a:p>
        </p:txBody>
      </p:sp>
      <p:sp>
        <p:nvSpPr>
          <p:cNvPr id="203797" name="Text Box 21">
            <a:extLst>
              <a:ext uri="{FF2B5EF4-FFF2-40B4-BE49-F238E27FC236}">
                <a16:creationId xmlns:a16="http://schemas.microsoft.com/office/drawing/2014/main" id="{DF7B10DE-8B8D-4CC4-A922-4F7CC1D6A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66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Reliability</a:t>
            </a:r>
          </a:p>
        </p:txBody>
      </p:sp>
      <p:sp>
        <p:nvSpPr>
          <p:cNvPr id="203798" name="Text Box 22">
            <a:extLst>
              <a:ext uri="{FF2B5EF4-FFF2-40B4-BE49-F238E27FC236}">
                <a16:creationId xmlns:a16="http://schemas.microsoft.com/office/drawing/2014/main" id="{65C4A2CB-558C-4FD6-BB3A-25A34926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Brand awareness</a:t>
            </a:r>
          </a:p>
        </p:txBody>
      </p:sp>
      <p:sp>
        <p:nvSpPr>
          <p:cNvPr id="203799" name="Line 23">
            <a:extLst>
              <a:ext uri="{FF2B5EF4-FFF2-40B4-BE49-F238E27FC236}">
                <a16:creationId xmlns:a16="http://schemas.microsoft.com/office/drawing/2014/main" id="{7025F050-4D3D-49E3-AB85-FBC8A9C1F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895600"/>
            <a:ext cx="685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0" name="Line 24">
            <a:extLst>
              <a:ext uri="{FF2B5EF4-FFF2-40B4-BE49-F238E27FC236}">
                <a16:creationId xmlns:a16="http://schemas.microsoft.com/office/drawing/2014/main" id="{A196C2A3-D960-4DFE-9E71-09BAB6B53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1" name="Line 25">
            <a:extLst>
              <a:ext uri="{FF2B5EF4-FFF2-40B4-BE49-F238E27FC236}">
                <a16:creationId xmlns:a16="http://schemas.microsoft.com/office/drawing/2014/main" id="{9DD68ECB-2DD9-4394-BEFF-22FC1A0FB8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343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2" name="Line 26">
            <a:extLst>
              <a:ext uri="{FF2B5EF4-FFF2-40B4-BE49-F238E27FC236}">
                <a16:creationId xmlns:a16="http://schemas.microsoft.com/office/drawing/2014/main" id="{029B9113-1DC9-4148-906B-548A3783CB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3962400"/>
            <a:ext cx="381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3" name="Line 27">
            <a:extLst>
              <a:ext uri="{FF2B5EF4-FFF2-40B4-BE49-F238E27FC236}">
                <a16:creationId xmlns:a16="http://schemas.microsoft.com/office/drawing/2014/main" id="{FBC19DB7-29D5-4E8C-B564-9586806641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3581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4" name="Line 28">
            <a:extLst>
              <a:ext uri="{FF2B5EF4-FFF2-40B4-BE49-F238E27FC236}">
                <a16:creationId xmlns:a16="http://schemas.microsoft.com/office/drawing/2014/main" id="{DE8869C1-5FE3-4D64-8EC3-10E3BF01F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124200"/>
            <a:ext cx="304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5" name="Line 29">
            <a:extLst>
              <a:ext uri="{FF2B5EF4-FFF2-40B4-BE49-F238E27FC236}">
                <a16:creationId xmlns:a16="http://schemas.microsoft.com/office/drawing/2014/main" id="{D86E5F82-BF5E-4B12-B3E7-8DA015EA95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048000"/>
            <a:ext cx="457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6" name="Line 30">
            <a:extLst>
              <a:ext uri="{FF2B5EF4-FFF2-40B4-BE49-F238E27FC236}">
                <a16:creationId xmlns:a16="http://schemas.microsoft.com/office/drawing/2014/main" id="{0D287C0D-0432-4808-94E8-5AE825901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90800"/>
            <a:ext cx="83820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7" name="Line 31">
            <a:extLst>
              <a:ext uri="{FF2B5EF4-FFF2-40B4-BE49-F238E27FC236}">
                <a16:creationId xmlns:a16="http://schemas.microsoft.com/office/drawing/2014/main" id="{F3C8D7B9-FD69-4670-9EF3-309C0A327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2741613"/>
            <a:ext cx="384175" cy="8413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8" name="Line 32">
            <a:extLst>
              <a:ext uri="{FF2B5EF4-FFF2-40B4-BE49-F238E27FC236}">
                <a16:creationId xmlns:a16="http://schemas.microsoft.com/office/drawing/2014/main" id="{24B48B74-572F-4E8E-8EE0-A4F3B387C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657600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9" name="Line 33">
            <a:extLst>
              <a:ext uri="{FF2B5EF4-FFF2-40B4-BE49-F238E27FC236}">
                <a16:creationId xmlns:a16="http://schemas.microsoft.com/office/drawing/2014/main" id="{643B0FA9-69E6-41A1-9E2D-DAEB6B6F90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3434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0" name="Line 34">
            <a:extLst>
              <a:ext uri="{FF2B5EF4-FFF2-40B4-BE49-F238E27FC236}">
                <a16:creationId xmlns:a16="http://schemas.microsoft.com/office/drawing/2014/main" id="{F09CDA82-9104-4A8E-8772-6C5F4F5004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343400"/>
            <a:ext cx="838200" cy="76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1" name="Line 35">
            <a:extLst>
              <a:ext uri="{FF2B5EF4-FFF2-40B4-BE49-F238E27FC236}">
                <a16:creationId xmlns:a16="http://schemas.microsoft.com/office/drawing/2014/main" id="{73064EE8-0B33-4906-867C-9624C8EB08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581400"/>
            <a:ext cx="762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2" name="Line 36">
            <a:extLst>
              <a:ext uri="{FF2B5EF4-FFF2-40B4-BE49-F238E27FC236}">
                <a16:creationId xmlns:a16="http://schemas.microsoft.com/office/drawing/2014/main" id="{1221A1F1-74BA-42F0-84F3-B94C88B7B7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895600"/>
            <a:ext cx="228600" cy="685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3" name="Line 37">
            <a:extLst>
              <a:ext uri="{FF2B5EF4-FFF2-40B4-BE49-F238E27FC236}">
                <a16:creationId xmlns:a16="http://schemas.microsoft.com/office/drawing/2014/main" id="{525A166F-069D-4E40-9196-CCCBCB7BC7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25908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4" name="Text Box 38">
            <a:extLst>
              <a:ext uri="{FF2B5EF4-FFF2-40B4-BE49-F238E27FC236}">
                <a16:creationId xmlns:a16="http://schemas.microsoft.com/office/drawing/2014/main" id="{C44320C1-C132-4D02-931F-5DBCC033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768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Kinerja perusahaan</a:t>
            </a:r>
          </a:p>
        </p:txBody>
      </p:sp>
      <p:sp>
        <p:nvSpPr>
          <p:cNvPr id="203815" name="Line 39">
            <a:extLst>
              <a:ext uri="{FF2B5EF4-FFF2-40B4-BE49-F238E27FC236}">
                <a16:creationId xmlns:a16="http://schemas.microsoft.com/office/drawing/2014/main" id="{7C4A6267-41BD-474A-9871-DA14DE3ED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4570413"/>
            <a:ext cx="384175" cy="53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6" name="Text Box 40">
            <a:extLst>
              <a:ext uri="{FF2B5EF4-FFF2-40B4-BE49-F238E27FC236}">
                <a16:creationId xmlns:a16="http://schemas.microsoft.com/office/drawing/2014/main" id="{4777CAC8-5299-4F97-8907-62D80F50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194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Kinerja pesaing utama</a:t>
            </a:r>
          </a:p>
        </p:txBody>
      </p:sp>
      <p:sp>
        <p:nvSpPr>
          <p:cNvPr id="203817" name="Line 41">
            <a:extLst>
              <a:ext uri="{FF2B5EF4-FFF2-40B4-BE49-F238E27FC236}">
                <a16:creationId xmlns:a16="http://schemas.microsoft.com/office/drawing/2014/main" id="{CF96C538-AC8A-41C3-9FB2-4ED422A718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3048000"/>
            <a:ext cx="381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8" name="Text Box 42">
            <a:extLst>
              <a:ext uri="{FF2B5EF4-FFF2-40B4-BE49-F238E27FC236}">
                <a16:creationId xmlns:a16="http://schemas.microsoft.com/office/drawing/2014/main" id="{CB117367-FCB7-4877-B4D7-21EFFC224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Kemana usaha peningkatan harus diarahkan?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3FB8EB1D-9AAE-4E5F-869D-41072C7DF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Performance Matrix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19D29FF5-2AF2-4C93-92AB-1B15050F7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Digunakan untuk menganalisis tidak hanya sebaik apa proses bisnis dilakukan tetapi </a:t>
            </a:r>
            <a:r>
              <a:rPr lang="en-US" altLang="en-US">
                <a:solidFill>
                  <a:schemeClr val="tx2"/>
                </a:solidFill>
              </a:rPr>
              <a:t>seberapa penting</a:t>
            </a:r>
            <a:r>
              <a:rPr lang="en-US" altLang="en-US"/>
              <a:t> proses tersebut</a:t>
            </a:r>
          </a:p>
          <a:p>
            <a:r>
              <a:rPr lang="en-US" altLang="en-US"/>
              <a:t>Kenapa??</a:t>
            </a:r>
          </a:p>
          <a:p>
            <a:endParaRPr lang="en-US" altLang="en-US"/>
          </a:p>
          <a:p>
            <a:r>
              <a:rPr lang="en-US" altLang="en-US"/>
              <a:t>Untuk menghindari perusahaan menghabiskan sumber daya meningkatkan proses yang kinerjanya jelek, tapi memang proses itu tidak penting!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5CBBA98-FECF-4880-8F0B-13BDBE694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Contoh performance matrix</a:t>
            </a:r>
          </a:p>
        </p:txBody>
      </p:sp>
      <p:sp>
        <p:nvSpPr>
          <p:cNvPr id="205828" name="Rectangle 4">
            <a:extLst>
              <a:ext uri="{FF2B5EF4-FFF2-40B4-BE49-F238E27FC236}">
                <a16:creationId xmlns:a16="http://schemas.microsoft.com/office/drawing/2014/main" id="{B967739F-BAAD-4FAA-A004-8AC6F397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2590800" cy="2057400"/>
          </a:xfrm>
          <a:prstGeom prst="rect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9" name="Rectangle 5">
            <a:extLst>
              <a:ext uri="{FF2B5EF4-FFF2-40B4-BE49-F238E27FC236}">
                <a16:creationId xmlns:a16="http://schemas.microsoft.com/office/drawing/2014/main" id="{01E5FFC0-E318-4651-A11B-95C90DA8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24000"/>
            <a:ext cx="2590800" cy="2057400"/>
          </a:xfrm>
          <a:prstGeom prst="rect">
            <a:avLst/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0" name="Rectangle 6">
            <a:extLst>
              <a:ext uri="{FF2B5EF4-FFF2-40B4-BE49-F238E27FC236}">
                <a16:creationId xmlns:a16="http://schemas.microsoft.com/office/drawing/2014/main" id="{A5FC1100-3EDC-4BC4-A971-0583B6F8B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2590800" cy="2057400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Rectangle 7">
            <a:extLst>
              <a:ext uri="{FF2B5EF4-FFF2-40B4-BE49-F238E27FC236}">
                <a16:creationId xmlns:a16="http://schemas.microsoft.com/office/drawing/2014/main" id="{9B361FE6-3426-48ED-B107-1BA5BF33D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2590800" cy="205740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Line 8">
            <a:extLst>
              <a:ext uri="{FF2B5EF4-FFF2-40B4-BE49-F238E27FC236}">
                <a16:creationId xmlns:a16="http://schemas.microsoft.com/office/drawing/2014/main" id="{86067070-1447-4A3E-ACA6-CF4757F968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9144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Text Box 9">
            <a:extLst>
              <a:ext uri="{FF2B5EF4-FFF2-40B4-BE49-F238E27FC236}">
                <a16:creationId xmlns:a16="http://schemas.microsoft.com/office/drawing/2014/main" id="{C39B26C0-EA33-4DAC-868C-C4BB47C1F8D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68338" y="1295400"/>
            <a:ext cx="4889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Current Performance</a:t>
            </a:r>
          </a:p>
        </p:txBody>
      </p:sp>
      <p:sp>
        <p:nvSpPr>
          <p:cNvPr id="205834" name="Line 10">
            <a:extLst>
              <a:ext uri="{FF2B5EF4-FFF2-40B4-BE49-F238E27FC236}">
                <a16:creationId xmlns:a16="http://schemas.microsoft.com/office/drawing/2014/main" id="{9BF5DB3A-4D35-45FD-92E0-FB7C3D5DD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78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5" name="Text Box 11">
            <a:extLst>
              <a:ext uri="{FF2B5EF4-FFF2-40B4-BE49-F238E27FC236}">
                <a16:creationId xmlns:a16="http://schemas.microsoft.com/office/drawing/2014/main" id="{EFB4ECC6-59E4-47A2-AED4-6A18E868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2484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Importance</a:t>
            </a:r>
          </a:p>
        </p:txBody>
      </p:sp>
      <p:sp>
        <p:nvSpPr>
          <p:cNvPr id="205836" name="Text Box 12">
            <a:extLst>
              <a:ext uri="{FF2B5EF4-FFF2-40B4-BE49-F238E27FC236}">
                <a16:creationId xmlns:a16="http://schemas.microsoft.com/office/drawing/2014/main" id="{327C9D8E-CF54-42B6-863B-82CFA4AFF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816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Unimportant</a:t>
            </a:r>
          </a:p>
        </p:txBody>
      </p:sp>
      <p:sp>
        <p:nvSpPr>
          <p:cNvPr id="205837" name="Text Box 13">
            <a:extLst>
              <a:ext uri="{FF2B5EF4-FFF2-40B4-BE49-F238E27FC236}">
                <a16:creationId xmlns:a16="http://schemas.microsoft.com/office/drawing/2014/main" id="{1B2261A5-C522-4EB8-97C6-BD027EE2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953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Must be Improved</a:t>
            </a:r>
          </a:p>
        </p:txBody>
      </p:sp>
      <p:sp>
        <p:nvSpPr>
          <p:cNvPr id="205838" name="Text Box 14">
            <a:extLst>
              <a:ext uri="{FF2B5EF4-FFF2-40B4-BE49-F238E27FC236}">
                <a16:creationId xmlns:a16="http://schemas.microsoft.com/office/drawing/2014/main" id="{F0A3ED69-9C01-4B65-A541-393AE91C1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Overkill</a:t>
            </a:r>
          </a:p>
        </p:txBody>
      </p:sp>
      <p:sp>
        <p:nvSpPr>
          <p:cNvPr id="205839" name="Text Box 15">
            <a:extLst>
              <a:ext uri="{FF2B5EF4-FFF2-40B4-BE49-F238E27FC236}">
                <a16:creationId xmlns:a16="http://schemas.microsoft.com/office/drawing/2014/main" id="{EB46D7C2-5E9A-43FA-9BE2-939ABCC9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718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OK</a:t>
            </a:r>
          </a:p>
        </p:txBody>
      </p:sp>
      <p:grpSp>
        <p:nvGrpSpPr>
          <p:cNvPr id="205846" name="Group 22">
            <a:extLst>
              <a:ext uri="{FF2B5EF4-FFF2-40B4-BE49-F238E27FC236}">
                <a16:creationId xmlns:a16="http://schemas.microsoft.com/office/drawing/2014/main" id="{F733C7D0-E2AC-4433-8426-9C604147D54A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828800"/>
            <a:ext cx="990600" cy="990600"/>
            <a:chOff x="1728" y="2448"/>
            <a:chExt cx="624" cy="624"/>
          </a:xfrm>
        </p:grpSpPr>
        <p:sp>
          <p:nvSpPr>
            <p:cNvPr id="205840" name="Oval 16">
              <a:extLst>
                <a:ext uri="{FF2B5EF4-FFF2-40B4-BE49-F238E27FC236}">
                  <a16:creationId xmlns:a16="http://schemas.microsoft.com/office/drawing/2014/main" id="{D0C88A03-5FE8-420A-B3DF-5192A2D5C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48"/>
              <a:ext cx="624" cy="6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1" name="Oval 17">
              <a:extLst>
                <a:ext uri="{FF2B5EF4-FFF2-40B4-BE49-F238E27FC236}">
                  <a16:creationId xmlns:a16="http://schemas.microsoft.com/office/drawing/2014/main" id="{8F3163DA-F461-470A-BACB-26728D71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2" name="Oval 18">
              <a:extLst>
                <a:ext uri="{FF2B5EF4-FFF2-40B4-BE49-F238E27FC236}">
                  <a16:creationId xmlns:a16="http://schemas.microsoft.com/office/drawing/2014/main" id="{466D8CC1-6FED-4839-86AA-4B027EB77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847" name="Group 23">
            <a:extLst>
              <a:ext uri="{FF2B5EF4-FFF2-40B4-BE49-F238E27FC236}">
                <a16:creationId xmlns:a16="http://schemas.microsoft.com/office/drawing/2014/main" id="{3B4980D8-92F5-44A6-A600-B0AC7116EFC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038600"/>
            <a:ext cx="990600" cy="990600"/>
            <a:chOff x="1728" y="2448"/>
            <a:chExt cx="624" cy="624"/>
          </a:xfrm>
        </p:grpSpPr>
        <p:sp>
          <p:nvSpPr>
            <p:cNvPr id="205848" name="Oval 24">
              <a:extLst>
                <a:ext uri="{FF2B5EF4-FFF2-40B4-BE49-F238E27FC236}">
                  <a16:creationId xmlns:a16="http://schemas.microsoft.com/office/drawing/2014/main" id="{EB8C50B0-28DF-4496-B624-75F6CDDD6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48"/>
              <a:ext cx="624" cy="6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9" name="Oval 25">
              <a:extLst>
                <a:ext uri="{FF2B5EF4-FFF2-40B4-BE49-F238E27FC236}">
                  <a16:creationId xmlns:a16="http://schemas.microsoft.com/office/drawing/2014/main" id="{0FBA8C24-453C-49A0-AE5E-7DC85ED6C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0" name="Oval 26">
              <a:extLst>
                <a:ext uri="{FF2B5EF4-FFF2-40B4-BE49-F238E27FC236}">
                  <a16:creationId xmlns:a16="http://schemas.microsoft.com/office/drawing/2014/main" id="{92E3B2A8-44A9-447B-AA1D-9B5FF66FB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851" name="Group 27">
            <a:extLst>
              <a:ext uri="{FF2B5EF4-FFF2-40B4-BE49-F238E27FC236}">
                <a16:creationId xmlns:a16="http://schemas.microsoft.com/office/drawing/2014/main" id="{174E3DE8-4F9C-43CD-8A38-44A83603F26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962400"/>
            <a:ext cx="990600" cy="990600"/>
            <a:chOff x="1728" y="2448"/>
            <a:chExt cx="624" cy="624"/>
          </a:xfrm>
        </p:grpSpPr>
        <p:sp>
          <p:nvSpPr>
            <p:cNvPr id="205852" name="Oval 28">
              <a:extLst>
                <a:ext uri="{FF2B5EF4-FFF2-40B4-BE49-F238E27FC236}">
                  <a16:creationId xmlns:a16="http://schemas.microsoft.com/office/drawing/2014/main" id="{9D9DB475-7A99-4569-9020-7A0E7984A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48"/>
              <a:ext cx="624" cy="6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3" name="Oval 29">
              <a:extLst>
                <a:ext uri="{FF2B5EF4-FFF2-40B4-BE49-F238E27FC236}">
                  <a16:creationId xmlns:a16="http://schemas.microsoft.com/office/drawing/2014/main" id="{FAAD6396-5891-4A10-88B8-A04855B6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4" name="Oval 30">
              <a:extLst>
                <a:ext uri="{FF2B5EF4-FFF2-40B4-BE49-F238E27FC236}">
                  <a16:creationId xmlns:a16="http://schemas.microsoft.com/office/drawing/2014/main" id="{8916A9EE-0F9F-4C2C-A9F2-F0144A87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855" name="Group 31">
            <a:extLst>
              <a:ext uri="{FF2B5EF4-FFF2-40B4-BE49-F238E27FC236}">
                <a16:creationId xmlns:a16="http://schemas.microsoft.com/office/drawing/2014/main" id="{BFCBC0D2-E001-4CA5-9D70-C64C8AC27B5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828800"/>
            <a:ext cx="990600" cy="990600"/>
            <a:chOff x="1728" y="2448"/>
            <a:chExt cx="624" cy="624"/>
          </a:xfrm>
        </p:grpSpPr>
        <p:sp>
          <p:nvSpPr>
            <p:cNvPr id="205856" name="Oval 32">
              <a:extLst>
                <a:ext uri="{FF2B5EF4-FFF2-40B4-BE49-F238E27FC236}">
                  <a16:creationId xmlns:a16="http://schemas.microsoft.com/office/drawing/2014/main" id="{CF6107F6-7DDC-483E-8F17-F52D8C194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48"/>
              <a:ext cx="624" cy="6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7" name="Oval 33">
              <a:extLst>
                <a:ext uri="{FF2B5EF4-FFF2-40B4-BE49-F238E27FC236}">
                  <a16:creationId xmlns:a16="http://schemas.microsoft.com/office/drawing/2014/main" id="{6C60BD17-A90B-448D-9C49-3F4335108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8" name="Oval 34">
              <a:extLst>
                <a:ext uri="{FF2B5EF4-FFF2-40B4-BE49-F238E27FC236}">
                  <a16:creationId xmlns:a16="http://schemas.microsoft.com/office/drawing/2014/main" id="{8D012EE7-A288-4109-852C-6D80BE071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92"/>
              <a:ext cx="96" cy="9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59" name="Line 35">
            <a:extLst>
              <a:ext uri="{FF2B5EF4-FFF2-40B4-BE49-F238E27FC236}">
                <a16:creationId xmlns:a16="http://schemas.microsoft.com/office/drawing/2014/main" id="{59A64D0A-94A0-4F35-872A-2DCC335E4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0" name="Oval 36">
            <a:extLst>
              <a:ext uri="{FF2B5EF4-FFF2-40B4-BE49-F238E27FC236}">
                <a16:creationId xmlns:a16="http://schemas.microsoft.com/office/drawing/2014/main" id="{D767ED70-339D-414D-A398-56960046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362200"/>
            <a:ext cx="228600" cy="304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1" name="Arc 37">
            <a:extLst>
              <a:ext uri="{FF2B5EF4-FFF2-40B4-BE49-F238E27FC236}">
                <a16:creationId xmlns:a16="http://schemas.microsoft.com/office/drawing/2014/main" id="{D9D980FD-C665-4962-9A3E-49E35D20140D}"/>
              </a:ext>
            </a:extLst>
          </p:cNvPr>
          <p:cNvSpPr>
            <a:spLocks/>
          </p:cNvSpPr>
          <p:nvPr/>
        </p:nvSpPr>
        <p:spPr bwMode="auto">
          <a:xfrm rot="7836077">
            <a:off x="5536407" y="2228056"/>
            <a:ext cx="381000" cy="449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5491"/>
              <a:gd name="T2" fmla="*/ 21247 w 21600"/>
              <a:gd name="T3" fmla="*/ 25491 h 25491"/>
              <a:gd name="T4" fmla="*/ 0 w 21600"/>
              <a:gd name="T5" fmla="*/ 21600 h 25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9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904"/>
                  <a:pt x="21481" y="24207"/>
                  <a:pt x="21246" y="25490"/>
                </a:cubicBezTo>
              </a:path>
              <a:path w="21600" h="2549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904"/>
                  <a:pt x="21481" y="24207"/>
                  <a:pt x="21246" y="2549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2" name="Arc 38">
            <a:extLst>
              <a:ext uri="{FF2B5EF4-FFF2-40B4-BE49-F238E27FC236}">
                <a16:creationId xmlns:a16="http://schemas.microsoft.com/office/drawing/2014/main" id="{86332FFC-7B79-4CE4-9779-9C21F1D8DA1D}"/>
              </a:ext>
            </a:extLst>
          </p:cNvPr>
          <p:cNvSpPr>
            <a:spLocks/>
          </p:cNvSpPr>
          <p:nvPr/>
        </p:nvSpPr>
        <p:spPr bwMode="auto">
          <a:xfrm rot="-2963923">
            <a:off x="5638007" y="4428331"/>
            <a:ext cx="381000" cy="449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5491"/>
              <a:gd name="T2" fmla="*/ 21247 w 21600"/>
              <a:gd name="T3" fmla="*/ 25491 h 25491"/>
              <a:gd name="T4" fmla="*/ 0 w 21600"/>
              <a:gd name="T5" fmla="*/ 21600 h 25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9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904"/>
                  <a:pt x="21481" y="24207"/>
                  <a:pt x="21246" y="25490"/>
                </a:cubicBezTo>
              </a:path>
              <a:path w="21600" h="2549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904"/>
                  <a:pt x="21481" y="24207"/>
                  <a:pt x="21246" y="2549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554C8AA-8A7E-493F-A1B9-6A784507E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Criteria Testing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7A6F3AA-560A-43B2-AE37-271C4290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Jika organisasi memiliki persepsi yang jelas tentang faktor-faktor utama daya saing </a:t>
            </a:r>
            <a:endParaRPr lang="en-US" altLang="en-US">
              <a:sym typeface="Wingdings" panose="05000000000000000000" pitchFamily="2" charset="2"/>
            </a:endParaRPr>
          </a:p>
          <a:p>
            <a:pPr lvl="1"/>
            <a:r>
              <a:rPr lang="en-US" altLang="en-US">
                <a:sym typeface="Wingdings" panose="05000000000000000000" pitchFamily="2" charset="2"/>
              </a:rPr>
              <a:t>Criteria testing alat yang berguna untuk secara numerik menganalisis proses bisnis apa yang memiliki pengaruh paling besar terhadap faktor-faktor ini</a:t>
            </a:r>
          </a:p>
          <a:p>
            <a:r>
              <a:rPr lang="en-US" altLang="en-US"/>
              <a:t>Alat yang tepat untuk mengubah Critical Success Factor menjadi proses bisnis, dan  memungkinkan peningkatan dilakukan terhadap proses bisnis yang benar-benar berpengaruh terhadap daya saing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5CB8AC6B-1BAD-4C57-9957-1AD4E974A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Critical Success Factors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4D53690B-7CF0-4D3E-A414-A52595791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400"/>
              <a:t>A limited number of factors that to a large extent impacts the organization’s competitiveness and its performance in the marketplace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24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400"/>
              <a:t>Usually answer the question: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24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400"/>
              <a:t>What is it that our customer truly value about our enterprise and help maintain them as customers?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C9BC6FE6-12FD-4759-9205-62CAB5030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Procedure Criteria Testing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D895AEC3-D814-4E2B-9E93-9BE2817F7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Tempatkan CSF (3-5) pada bagian atas matrix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Jika perlu berikan bobot yang berbeda untuk menunjukkan derajat kepentingan (misal 1-3)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Letakkan di bagian kiri dari matrix semua proses bisnis yang mungkin berpengaruh terhadap faktor ini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Nilai untuk setiap proses bisnis pengaruhnya pada setiap CSF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Nilainya 1 – 3, 1=pengaruh kecil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Kalikan faktor pengaruh dengan faktor bobot CSF dan tempatkan di sel matrix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Untuk setiap proses bisnis, dirangkum secara horisontal dan totalnya diletakkan di bagian kanan matrix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Semakin tinggi total skor maka usaha peningkatan harus ditekankan pada proses ini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E105E2CF-2692-4788-ADDC-95923D653B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Contoh Criteria Testing</a:t>
            </a:r>
          </a:p>
        </p:txBody>
      </p:sp>
      <p:graphicFrame>
        <p:nvGraphicFramePr>
          <p:cNvPr id="246891" name="Group 107">
            <a:extLst>
              <a:ext uri="{FF2B5EF4-FFF2-40B4-BE49-F238E27FC236}">
                <a16:creationId xmlns:a16="http://schemas.microsoft.com/office/drawing/2014/main" id="{B345B156-5982-4127-86F2-F00E635C6412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81000" y="990600"/>
          <a:ext cx="8305800" cy="5147946"/>
        </p:xfrm>
        <a:graphic>
          <a:graphicData uri="http://schemas.openxmlformats.org/drawingml/2006/table">
            <a:tbl>
              <a:tblPr/>
              <a:tblGrid>
                <a:gridCol w="3306763">
                  <a:extLst>
                    <a:ext uri="{9D8B030D-6E8A-4147-A177-3AD203B41FA5}">
                      <a16:colId xmlns:a16="http://schemas.microsoft.com/office/drawing/2014/main" val="843500072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328375005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697839543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669282879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059202968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16637487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70144870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Business Process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CSF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Skor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519126"/>
                  </a:ext>
                </a:extLst>
              </a:tr>
              <a:tr h="571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064037"/>
                  </a:ext>
                </a:extLst>
              </a:tr>
              <a:tr h="569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Haircut and other 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272005"/>
                  </a:ext>
                </a:extLst>
              </a:tr>
              <a:tr h="571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Time Planning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85737"/>
                  </a:ext>
                </a:extLst>
              </a:tr>
              <a:tr h="571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Accepting Reservation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197894"/>
                  </a:ext>
                </a:extLst>
              </a:tr>
              <a:tr h="571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Recruiting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401103"/>
                  </a:ext>
                </a:extLst>
              </a:tr>
              <a:tr h="569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Keeping the staff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18577"/>
                  </a:ext>
                </a:extLst>
              </a:tr>
              <a:tr h="571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Planning additional 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64233"/>
                  </a:ext>
                </a:extLst>
              </a:tr>
              <a:tr h="571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Purchasing accessories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0707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1F06EAA6-883E-482F-A710-05BDCBB2E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Self Assessment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B71D805-29F3-468B-A072-6A940153F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Self assessment: teknik untuk mengevaluasi tingkat kinerja perusahaan dan prosesnya</a:t>
            </a:r>
          </a:p>
          <a:p>
            <a:r>
              <a:rPr lang="en-US" altLang="en-US"/>
              <a:t>Kata “self” menunjukkan bahwa pengukuran dilakukan oleh perusahaan sendiri bukan oleh pihak ketiga di luar perusahaan </a:t>
            </a:r>
          </a:p>
          <a:p>
            <a:endParaRPr lang="en-US" altLang="en-US"/>
          </a:p>
          <a:p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 i="1"/>
              <a:t>Apa yang membedakan self assessment dengan pengukuran kinerja biasa??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9E9E648D-E374-4E95-8705-F2AE52DD1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Self Assessment vs. Performance measurement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6235C6DE-15C4-47D0-927D-08C885368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Waktu pengukuran: </a:t>
            </a:r>
          </a:p>
          <a:p>
            <a:pPr lvl="1"/>
            <a:r>
              <a:rPr lang="en-US" altLang="en-US" sz="2000"/>
              <a:t>Sistem pengukuran biasa dilakukan </a:t>
            </a:r>
            <a:r>
              <a:rPr lang="en-US" altLang="en-US" sz="2000">
                <a:solidFill>
                  <a:schemeClr val="tx2"/>
                </a:solidFill>
              </a:rPr>
              <a:t>terus menerus</a:t>
            </a:r>
          </a:p>
          <a:p>
            <a:pPr lvl="1"/>
            <a:r>
              <a:rPr lang="en-US" altLang="en-US" sz="2000"/>
              <a:t>sementara self assessment dilakukan hanya pada </a:t>
            </a:r>
            <a:r>
              <a:rPr lang="en-US" altLang="en-US" sz="2000">
                <a:solidFill>
                  <a:schemeClr val="tx2"/>
                </a:solidFill>
              </a:rPr>
              <a:t>beberapa momen tertentu</a:t>
            </a:r>
            <a:r>
              <a:rPr lang="en-US" altLang="en-US" sz="2000"/>
              <a:t> dengan tenggang tertentu antar setiap self assessment</a:t>
            </a:r>
          </a:p>
          <a:p>
            <a:endParaRPr lang="en-US" altLang="en-US" sz="2400"/>
          </a:p>
          <a:p>
            <a:r>
              <a:rPr lang="en-US" altLang="en-US" sz="2400"/>
              <a:t>Fokus: </a:t>
            </a:r>
          </a:p>
          <a:p>
            <a:pPr lvl="1"/>
            <a:r>
              <a:rPr lang="en-US" altLang="en-US" sz="2000"/>
              <a:t>Sistem pengukuran kinerja biasa menyediakan </a:t>
            </a:r>
            <a:r>
              <a:rPr lang="en-US" altLang="en-US" sz="2000">
                <a:solidFill>
                  <a:schemeClr val="tx2"/>
                </a:solidFill>
              </a:rPr>
              <a:t>pengukuran detil</a:t>
            </a:r>
            <a:r>
              <a:rPr lang="en-US" altLang="en-US" sz="2000"/>
              <a:t> untuk sebuah proses</a:t>
            </a:r>
          </a:p>
          <a:p>
            <a:pPr lvl="1"/>
            <a:r>
              <a:rPr lang="en-US" altLang="en-US" sz="2000"/>
              <a:t>Tujuan dari self assessment adalah untuk memberikan </a:t>
            </a:r>
            <a:r>
              <a:rPr lang="en-US" altLang="en-US" sz="2000">
                <a:solidFill>
                  <a:schemeClr val="tx2"/>
                </a:solidFill>
              </a:rPr>
              <a:t>gambaran umum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2"/>
                </a:solidFill>
              </a:rPr>
              <a:t>dan utuh</a:t>
            </a:r>
            <a:r>
              <a:rPr lang="en-US" altLang="en-US" sz="2000"/>
              <a:t> tentang kinerja perusahaan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350AB4B6-2A9E-4E7D-AF33-7D9BD5921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Self Assessment vs. Performance measurement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4C64988E-8AA1-4373-B92E-DA3496B08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Manfaat: </a:t>
            </a:r>
          </a:p>
          <a:p>
            <a:pPr lvl="1"/>
            <a:r>
              <a:rPr lang="en-US" altLang="en-US"/>
              <a:t>Data dari sistem pengukuran biasa lebih banyak digunakan untuk </a:t>
            </a:r>
            <a:r>
              <a:rPr lang="en-US" altLang="en-US">
                <a:solidFill>
                  <a:schemeClr val="tx2"/>
                </a:solidFill>
              </a:rPr>
              <a:t>jalannya proses sehari-hari</a:t>
            </a:r>
            <a:r>
              <a:rPr lang="en-US" altLang="en-US"/>
              <a:t> dan </a:t>
            </a:r>
            <a:r>
              <a:rPr lang="en-US" altLang="en-US">
                <a:solidFill>
                  <a:schemeClr val="tx2"/>
                </a:solidFill>
              </a:rPr>
              <a:t>memonitor peningkatan</a:t>
            </a:r>
            <a:r>
              <a:rPr lang="en-US" altLang="en-US"/>
              <a:t>. </a:t>
            </a:r>
          </a:p>
          <a:p>
            <a:pPr lvl="1"/>
            <a:r>
              <a:rPr lang="en-US" altLang="en-US"/>
              <a:t>Hasil self assessment lebih banyak digunakan untuk mendefinisikan daerah </a:t>
            </a:r>
            <a:r>
              <a:rPr lang="en-US" altLang="en-US">
                <a:solidFill>
                  <a:schemeClr val="tx2"/>
                </a:solidFill>
              </a:rPr>
              <a:t>peningkatan jangka panjang</a:t>
            </a:r>
            <a:r>
              <a:rPr lang="en-US" altLang="en-US"/>
              <a:t> dan </a:t>
            </a:r>
            <a:r>
              <a:rPr lang="en-US" altLang="en-US">
                <a:solidFill>
                  <a:schemeClr val="tx2"/>
                </a:solidFill>
              </a:rPr>
              <a:t>pendukung keputusan strategis</a:t>
            </a:r>
          </a:p>
          <a:p>
            <a:pPr lvl="1" algn="ctr">
              <a:buFont typeface="Wingdings" panose="05000000000000000000" pitchFamily="2" charset="2"/>
              <a:buNone/>
            </a:pPr>
            <a:endParaRPr lang="en-US" altLang="en-US"/>
          </a:p>
          <a:p>
            <a:pPr lvl="1" algn="ctr">
              <a:buFont typeface="Wingdings" panose="05000000000000000000" pitchFamily="2" charset="2"/>
              <a:buNone/>
            </a:pPr>
            <a:r>
              <a:rPr lang="en-US" altLang="en-US" sz="2800" i="1">
                <a:latin typeface="Monotype Corsiva" panose="03010101010201010101" pitchFamily="66" charset="0"/>
              </a:rPr>
              <a:t>Jadi, pengukuran dalam self assessment dilakukan dalam level strategis yang utuh dan menyeluruh dan lebih jarang dilakukan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723A3718-C60F-4089-937F-824D77DA0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Self assessment sebagai langkah awal peningkatan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EEF71DC-8A8C-49BD-A7CA-E32843B5A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Untuk melakukan self assessment, proses bisnis sebuah organisasi harus dikomentasikan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Ukuran kinerja untuk proses tersebut harus ditentukan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85348" name="Picture 4" descr="Sleepy head">
            <a:extLst>
              <a:ext uri="{FF2B5EF4-FFF2-40B4-BE49-F238E27FC236}">
                <a16:creationId xmlns:a16="http://schemas.microsoft.com/office/drawing/2014/main" id="{9A297079-863E-4CE1-B0DB-745D1533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11638"/>
            <a:ext cx="2719388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1824558A-454B-4765-8FF3-C285CEB58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Manfaat Self assessment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EC69AAAD-4666-4053-9E92-9EA2E36F3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724400"/>
          </a:xfrm>
        </p:spPr>
        <p:txBody>
          <a:bodyPr/>
          <a:lstStyle/>
          <a:p>
            <a:r>
              <a:rPr lang="en-US" altLang="en-US" sz="2400"/>
              <a:t>Dengan merencanakan untuk melakukan self assessment, organisasi dipaksa untuk </a:t>
            </a:r>
            <a:r>
              <a:rPr lang="en-US" altLang="en-US" sz="2400">
                <a:solidFill>
                  <a:schemeClr val="tx2"/>
                </a:solidFill>
              </a:rPr>
              <a:t>melakukan dua langkah awal</a:t>
            </a:r>
            <a:r>
              <a:rPr lang="en-US" altLang="en-US" sz="2400"/>
              <a:t> yang sangat penting tersebut</a:t>
            </a:r>
          </a:p>
          <a:p>
            <a:endParaRPr lang="en-US" altLang="en-US" sz="2400"/>
          </a:p>
          <a:p>
            <a:r>
              <a:rPr lang="en-US" altLang="en-US" sz="2400"/>
              <a:t>Self assessment memberikan </a:t>
            </a:r>
            <a:r>
              <a:rPr lang="en-US" altLang="en-US" sz="2400">
                <a:solidFill>
                  <a:schemeClr val="tx2"/>
                </a:solidFill>
              </a:rPr>
              <a:t>gambaran</a:t>
            </a:r>
            <a:r>
              <a:rPr lang="en-US" altLang="en-US" sz="2400"/>
              <a:t> kepada manajemen </a:t>
            </a:r>
            <a:r>
              <a:rPr lang="en-US" altLang="en-US" sz="2400">
                <a:solidFill>
                  <a:schemeClr val="tx2"/>
                </a:solidFill>
              </a:rPr>
              <a:t>tentang kebutuhan</a:t>
            </a:r>
            <a:r>
              <a:rPr lang="en-US" altLang="en-US" sz="2400"/>
              <a:t> dan </a:t>
            </a:r>
            <a:r>
              <a:rPr lang="en-US" altLang="en-US" sz="2400">
                <a:solidFill>
                  <a:schemeClr val="tx2"/>
                </a:solidFill>
              </a:rPr>
              <a:t>potensi peningkatan</a:t>
            </a:r>
            <a:r>
              <a:rPr lang="en-US" altLang="en-US" sz="2400"/>
              <a:t> </a:t>
            </a:r>
          </a:p>
          <a:p>
            <a:endParaRPr lang="en-US" altLang="en-US" sz="2400"/>
          </a:p>
          <a:p>
            <a:r>
              <a:rPr lang="en-US" altLang="en-US" sz="2400">
                <a:sym typeface="Wingdings" panose="05000000000000000000" pitchFamily="2" charset="2"/>
              </a:rPr>
              <a:t>Memungkinkan pengarahan sumber daya peningkatan </a:t>
            </a:r>
            <a:r>
              <a:rPr lang="en-US" altLang="en-US" sz="2400">
                <a:solidFill>
                  <a:schemeClr val="tx2"/>
                </a:solidFill>
                <a:sym typeface="Wingdings" panose="05000000000000000000" pitchFamily="2" charset="2"/>
              </a:rPr>
              <a:t>ke area atau proses yang benar</a:t>
            </a:r>
            <a:endParaRPr lang="en-US" altLang="en-US" sz="2400">
              <a:solidFill>
                <a:schemeClr val="tx2"/>
              </a:solidFill>
            </a:endParaRPr>
          </a:p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187396" name="Picture 4" descr="self assessment3">
            <a:extLst>
              <a:ext uri="{FF2B5EF4-FFF2-40B4-BE49-F238E27FC236}">
                <a16:creationId xmlns:a16="http://schemas.microsoft.com/office/drawing/2014/main" id="{F62B5EA7-D4DA-470B-BAC5-063F8266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16525"/>
            <a:ext cx="2747963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3FC00FC6-FCD8-49A2-8FC2-8485D87B5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Membuat sistem untuk Self Assessment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08D9308-0BB5-42E7-8EBD-C0D911D6E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Berbagai organisasi melakukan self assessment berdasarkan kriteria quality awards </a:t>
            </a:r>
          </a:p>
          <a:p>
            <a:pPr lvl="1"/>
            <a:r>
              <a:rPr lang="en-US" altLang="en-US"/>
              <a:t>Misalkan The Malcolm Baldrige National Quality</a:t>
            </a:r>
          </a:p>
          <a:p>
            <a:pPr lvl="1"/>
            <a:r>
              <a:rPr lang="en-US" altLang="en-US"/>
              <a:t>Kriteria dijabarkan dalam dimensi yang independen terhadap proses  </a:t>
            </a:r>
          </a:p>
          <a:p>
            <a:pPr lvl="1"/>
            <a:endParaRPr lang="en-US" altLang="en-US"/>
          </a:p>
          <a:p>
            <a:r>
              <a:rPr lang="en-US" altLang="en-US"/>
              <a:t>Membuat ukuran pada tingkat proses</a:t>
            </a:r>
          </a:p>
          <a:p>
            <a:pPr lvl="1"/>
            <a:r>
              <a:rPr lang="en-US" altLang="en-US"/>
              <a:t>Karena berorientasi proses, pendekatan ini yang digunakan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58B1802-47A5-4B13-AEC1-77DAF0D8D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Ukuran kinerja dalam self assessment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D70F917-D9F4-4C9C-A6F7-76DAA359A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Tujuan self assessment adalah memberikan gambaran kasar tentang </a:t>
            </a:r>
          </a:p>
          <a:p>
            <a:pPr lvl="1"/>
            <a:r>
              <a:rPr lang="en-US" altLang="en-US"/>
              <a:t>Proses-proses yang berjalan dengan baik </a:t>
            </a:r>
          </a:p>
          <a:p>
            <a:pPr lvl="1"/>
            <a:r>
              <a:rPr lang="en-US" altLang="en-US"/>
              <a:t>Proses apa yang harus ditingkatkan</a:t>
            </a:r>
          </a:p>
          <a:p>
            <a:pPr lvl="1"/>
            <a:endParaRPr lang="en-US" altLang="en-US"/>
          </a:p>
          <a:p>
            <a:r>
              <a:rPr lang="en-US" altLang="en-US"/>
              <a:t>Ukuran kinerja yang digunakan dalam self assessment harus pada tingkat yang lebih tinggi dan mencakup keseluruhan proses bisnis</a:t>
            </a:r>
          </a:p>
          <a:p>
            <a:pPr lvl="1"/>
            <a:endParaRPr lang="en-US" altLang="en-US"/>
          </a:p>
        </p:txBody>
      </p:sp>
      <p:pic>
        <p:nvPicPr>
          <p:cNvPr id="189444" name="Picture 4" descr="MCj02375030000[1]">
            <a:extLst>
              <a:ext uri="{FF2B5EF4-FFF2-40B4-BE49-F238E27FC236}">
                <a16:creationId xmlns:a16="http://schemas.microsoft.com/office/drawing/2014/main" id="{C367CD6E-6C9B-46DD-AF36-41EA6C15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03763"/>
            <a:ext cx="2062163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5" name="Picture 5" descr="self assessment2">
            <a:extLst>
              <a:ext uri="{FF2B5EF4-FFF2-40B4-BE49-F238E27FC236}">
                <a16:creationId xmlns:a16="http://schemas.microsoft.com/office/drawing/2014/main" id="{392F131C-FEE3-49B8-97C9-B9E7EE3E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514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1138</Words>
  <Application>Microsoft Office PowerPoint</Application>
  <PresentationFormat>On-screen Show (4:3)</PresentationFormat>
  <Paragraphs>233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Corsiva</vt:lpstr>
      <vt:lpstr>Verdana</vt:lpstr>
      <vt:lpstr>Wingdings</vt:lpstr>
      <vt:lpstr>Office Theme</vt:lpstr>
      <vt:lpstr>Pemodelan Proses Bisnis</vt:lpstr>
      <vt:lpstr>Outline </vt:lpstr>
      <vt:lpstr>Self Assessment</vt:lpstr>
      <vt:lpstr>Self Assessment vs. Performance measurement</vt:lpstr>
      <vt:lpstr>Self Assessment vs. Performance measurement</vt:lpstr>
      <vt:lpstr>Self assessment sebagai langkah awal peningkatan</vt:lpstr>
      <vt:lpstr>Manfaat Self assessment</vt:lpstr>
      <vt:lpstr>Membuat sistem untuk Self Assessment</vt:lpstr>
      <vt:lpstr>Ukuran kinerja dalam self assessment</vt:lpstr>
      <vt:lpstr>Tantangan dalam membuat sistem self assessment</vt:lpstr>
      <vt:lpstr>Tantangan dalam membuat sistem self assessment (2)</vt:lpstr>
      <vt:lpstr>Elemen Sistem Self Assessment</vt:lpstr>
      <vt:lpstr>Pelaksanaannya</vt:lpstr>
      <vt:lpstr>Pemeliharaan dan perubahan</vt:lpstr>
      <vt:lpstr>Perubahan vs. stabilitas</vt:lpstr>
      <vt:lpstr>Interpretasi hasil pengukuran</vt:lpstr>
      <vt:lpstr>Trend Analysis</vt:lpstr>
      <vt:lpstr>Contoh Trend Analysis </vt:lpstr>
      <vt:lpstr>Spider Chart</vt:lpstr>
      <vt:lpstr>Contoh Spider Chart</vt:lpstr>
      <vt:lpstr>Performance Matrix</vt:lpstr>
      <vt:lpstr>Contoh performance matrix</vt:lpstr>
      <vt:lpstr>Criteria Testing</vt:lpstr>
      <vt:lpstr>Critical Success Factors</vt:lpstr>
      <vt:lpstr>Procedure Criteria Testing</vt:lpstr>
      <vt:lpstr>Contoh Criteria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7</cp:revision>
  <dcterms:created xsi:type="dcterms:W3CDTF">2019-02-05T15:29:14Z</dcterms:created>
  <dcterms:modified xsi:type="dcterms:W3CDTF">2019-04-24T01:18:14Z</dcterms:modified>
</cp:coreProperties>
</file>