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94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0479AAD-9131-4D4A-85D2-F84ADE27C267}" type="datetimeFigureOut">
              <a:rPr lang="id-ID" smtClean="0"/>
              <a:t>08/02/2017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3" Type="http://schemas.openxmlformats.org/officeDocument/2006/relationships/image" Target="../media/image43.emf"/><Relationship Id="rId7" Type="http://schemas.openxmlformats.org/officeDocument/2006/relationships/image" Target="../media/image47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emf"/><Relationship Id="rId5" Type="http://schemas.openxmlformats.org/officeDocument/2006/relationships/image" Target="../media/image45.emf"/><Relationship Id="rId10" Type="http://schemas.openxmlformats.org/officeDocument/2006/relationships/image" Target="../media/image50.emf"/><Relationship Id="rId4" Type="http://schemas.openxmlformats.org/officeDocument/2006/relationships/image" Target="../media/image44.emf"/><Relationship Id="rId9" Type="http://schemas.openxmlformats.org/officeDocument/2006/relationships/image" Target="../media/image49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260648"/>
            <a:ext cx="3313355" cy="1702160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KIMIA ORGANIK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454" y="4797152"/>
            <a:ext cx="3309803" cy="1008112"/>
          </a:xfrm>
        </p:spPr>
        <p:txBody>
          <a:bodyPr>
            <a:normAutofit/>
          </a:bodyPr>
          <a:lstStyle/>
          <a:p>
            <a:r>
              <a:rPr lang="id-ID" sz="1600" dirty="0" smtClean="0"/>
              <a:t>Pertemuan 1</a:t>
            </a:r>
          </a:p>
          <a:p>
            <a:r>
              <a:rPr lang="id-ID" sz="1600" dirty="0" smtClean="0"/>
              <a:t>By Retno Ringgani, S.T., M.Eng</a:t>
            </a:r>
            <a:endParaRPr lang="id-ID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4008" y="2492896"/>
            <a:ext cx="3572697" cy="1702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 1</a:t>
            </a:r>
          </a:p>
          <a:p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Ikatan Kimia dan Struktur  Kimia</a:t>
            </a: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60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1" y="836712"/>
            <a:ext cx="7992888" cy="4896544"/>
          </a:xfrm>
        </p:spPr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Ikatan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tunggal</a:t>
            </a:r>
            <a:r>
              <a:rPr lang="id-ID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sepasang</a:t>
            </a:r>
            <a:r>
              <a:rPr lang="en-US" dirty="0"/>
              <a:t> </a:t>
            </a:r>
            <a:r>
              <a:rPr lang="en-US" dirty="0" err="1" smtClean="0"/>
              <a:t>elektron</a:t>
            </a:r>
            <a:endParaRPr lang="en-US" dirty="0"/>
          </a:p>
          <a:p>
            <a:r>
              <a:rPr lang="en-US" b="1" dirty="0" err="1">
                <a:solidFill>
                  <a:srgbClr val="C00000"/>
                </a:solidFill>
              </a:rPr>
              <a:t>Ikatan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rangkap</a:t>
            </a:r>
            <a:r>
              <a:rPr lang="en-US" dirty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2 </a:t>
            </a:r>
            <a:r>
              <a:rPr lang="en-US" dirty="0" err="1"/>
              <a:t>pasang</a:t>
            </a:r>
            <a:r>
              <a:rPr lang="en-US" dirty="0"/>
              <a:t> </a:t>
            </a:r>
            <a:r>
              <a:rPr lang="en-US" dirty="0" err="1" smtClean="0"/>
              <a:t>elektron</a:t>
            </a:r>
            <a:endParaRPr lang="en-US" dirty="0"/>
          </a:p>
          <a:p>
            <a:r>
              <a:rPr lang="en-US" b="1" dirty="0" err="1">
                <a:solidFill>
                  <a:srgbClr val="C00000"/>
                </a:solidFill>
              </a:rPr>
              <a:t>Ikatan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ganda</a:t>
            </a:r>
            <a:r>
              <a:rPr lang="en-US" b="1" dirty="0">
                <a:solidFill>
                  <a:srgbClr val="C00000"/>
                </a:solidFill>
              </a:rPr>
              <a:t> 3</a:t>
            </a:r>
            <a:r>
              <a:rPr lang="en-US" dirty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3 </a:t>
            </a:r>
            <a:r>
              <a:rPr lang="en-US" dirty="0" err="1"/>
              <a:t>pasang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elektron</a:t>
            </a:r>
            <a:endParaRPr lang="en-US" dirty="0"/>
          </a:p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861048"/>
            <a:ext cx="8136904" cy="1456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387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024744" cy="1143000"/>
          </a:xfrm>
        </p:spPr>
        <p:txBody>
          <a:bodyPr/>
          <a:lstStyle/>
          <a:p>
            <a:r>
              <a:rPr lang="it-IT" b="1" dirty="0"/>
              <a:t>2.2.1 Keelektronegatifan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7776864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b="1" dirty="0"/>
              <a:t>Keelektronegatifan</a:t>
            </a:r>
            <a:r>
              <a:rPr lang="id-ID" dirty="0"/>
              <a:t> adalah </a:t>
            </a:r>
            <a:r>
              <a:rPr lang="id-ID" b="1" dirty="0"/>
              <a:t>ukuran kemampuan atom</a:t>
            </a:r>
            <a:r>
              <a:rPr lang="id-ID" dirty="0"/>
              <a:t> untuk </a:t>
            </a:r>
            <a:r>
              <a:rPr lang="id-ID" b="1" dirty="0"/>
              <a:t>menarik elektron luarnya</a:t>
            </a:r>
            <a:r>
              <a:rPr lang="id-ID" dirty="0"/>
              <a:t> atau </a:t>
            </a:r>
            <a:r>
              <a:rPr lang="id-ID" b="1" dirty="0"/>
              <a:t>elektron valensi.</a:t>
            </a:r>
          </a:p>
          <a:p>
            <a:pPr algn="just"/>
            <a:r>
              <a:rPr lang="id-ID" dirty="0"/>
              <a:t>Keelektronegatifan dipengaruhi oleh </a:t>
            </a:r>
            <a:r>
              <a:rPr lang="id-ID" b="1" dirty="0"/>
              <a:t>jumlah proton</a:t>
            </a:r>
            <a:r>
              <a:rPr lang="id-ID" dirty="0"/>
              <a:t> dalam inti dan </a:t>
            </a:r>
            <a:r>
              <a:rPr lang="id-ID" b="1" dirty="0"/>
              <a:t>jumlah kulit</a:t>
            </a:r>
            <a:r>
              <a:rPr lang="id-ID" dirty="0"/>
              <a:t> yang mengandung elektron.</a:t>
            </a:r>
          </a:p>
          <a:p>
            <a:pPr algn="just"/>
            <a:r>
              <a:rPr lang="id-ID" dirty="0"/>
              <a:t>Ukuran keelektronegatifan dinyatakan dalam skala numerik yaitu </a:t>
            </a:r>
            <a:r>
              <a:rPr lang="id-ID" b="1" dirty="0"/>
              <a:t>Skala Pauling</a:t>
            </a:r>
            <a:r>
              <a:rPr lang="id-ID" dirty="0"/>
              <a:t>.</a:t>
            </a:r>
          </a:p>
          <a:p>
            <a:pPr algn="just"/>
            <a:r>
              <a:rPr lang="id-ID" dirty="0"/>
              <a:t>Unsur yang memiliki keelektronegatifan sangat rendah (misal: Li) disebut unsur </a:t>
            </a:r>
            <a:r>
              <a:rPr lang="id-ID" b="1" dirty="0"/>
              <a:t>elektropositif</a:t>
            </a:r>
            <a:r>
              <a:rPr lang="id-ID" dirty="0"/>
              <a:t>; sedangkan yang memiliki keelektronegatifan sangat tinggi disebut unsur </a:t>
            </a:r>
            <a:r>
              <a:rPr lang="id-ID" b="1" dirty="0"/>
              <a:t>elektronegatif</a:t>
            </a:r>
            <a:r>
              <a:rPr lang="id-ID" dirty="0"/>
              <a:t> (misal: Cl).</a:t>
            </a:r>
            <a:r>
              <a:rPr lang="id-ID" b="1" dirty="0"/>
              <a:t> </a:t>
            </a:r>
            <a:endParaRPr lang="id-ID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60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b="1" dirty="0"/>
              <a:t>Tabel Keelektronegatifan beberapa atom</a:t>
            </a:r>
            <a:r>
              <a:rPr lang="en-US" sz="2800" b="1" dirty="0"/>
              <a:t> (</a:t>
            </a:r>
            <a:r>
              <a:rPr lang="en-US" sz="2800" b="1" dirty="0" err="1"/>
              <a:t>skala</a:t>
            </a:r>
            <a:r>
              <a:rPr lang="en-US" sz="2800" b="1" dirty="0"/>
              <a:t> Pauling)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08589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537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5006"/>
            <a:ext cx="8424936" cy="1143000"/>
          </a:xfrm>
        </p:spPr>
        <p:txBody>
          <a:bodyPr>
            <a:normAutofit/>
          </a:bodyPr>
          <a:lstStyle/>
          <a:p>
            <a:r>
              <a:rPr lang="en-US" sz="3600" b="1" dirty="0"/>
              <a:t>2.2.2 </a:t>
            </a:r>
            <a:r>
              <a:rPr lang="en-US" sz="3600" b="1" dirty="0" err="1"/>
              <a:t>Banyaknya</a:t>
            </a:r>
            <a:r>
              <a:rPr lang="en-US" sz="3600" b="1" dirty="0"/>
              <a:t> </a:t>
            </a:r>
            <a:r>
              <a:rPr lang="en-US" sz="3600" b="1" dirty="0" err="1"/>
              <a:t>Ikatan</a:t>
            </a:r>
            <a:r>
              <a:rPr lang="en-US" sz="3600" b="1" dirty="0"/>
              <a:t> </a:t>
            </a:r>
            <a:r>
              <a:rPr lang="en-US" sz="3600" b="1" dirty="0" err="1"/>
              <a:t>Kovalen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57400"/>
            <a:ext cx="7848872" cy="5400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ikatan</a:t>
            </a:r>
            <a:r>
              <a:rPr lang="en-US" sz="2000" dirty="0"/>
              <a:t> </a:t>
            </a:r>
            <a:r>
              <a:rPr lang="en-US" sz="2000" dirty="0" err="1"/>
              <a:t>kovalen</a:t>
            </a:r>
            <a:r>
              <a:rPr lang="en-US" sz="2000" dirty="0"/>
              <a:t> yang </a:t>
            </a:r>
            <a:r>
              <a:rPr lang="en-US" sz="2000" dirty="0" err="1"/>
              <a:t>dibentuk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atom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b="1" dirty="0" err="1"/>
              <a:t>banyaknya</a:t>
            </a:r>
            <a:r>
              <a:rPr lang="en-US" sz="2000" b="1" dirty="0"/>
              <a:t> </a:t>
            </a:r>
            <a:r>
              <a:rPr lang="en-US" sz="2000" b="1" dirty="0" err="1"/>
              <a:t>elektron</a:t>
            </a:r>
            <a:r>
              <a:rPr lang="en-US" sz="2000" b="1" dirty="0"/>
              <a:t> </a:t>
            </a:r>
            <a:r>
              <a:rPr lang="en-US" sz="2000" b="1" dirty="0" err="1"/>
              <a:t>tambahan</a:t>
            </a:r>
            <a:r>
              <a:rPr lang="en-US" sz="2000" b="1" dirty="0"/>
              <a:t> yang </a:t>
            </a:r>
            <a:r>
              <a:rPr lang="en-US" sz="2000" b="1" dirty="0" err="1"/>
              <a:t>diperlukan</a:t>
            </a:r>
            <a:r>
              <a:rPr lang="id-ID" sz="2000" b="1" dirty="0"/>
              <a:t>.</a:t>
            </a:r>
          </a:p>
          <a:p>
            <a:pPr algn="just"/>
            <a:r>
              <a:rPr lang="id-ID" sz="2000" b="1" dirty="0"/>
              <a:t>Misal :</a:t>
            </a:r>
          </a:p>
          <a:p>
            <a:pPr lvl="1" algn="just"/>
            <a:r>
              <a:rPr lang="en-US" sz="2000" dirty="0"/>
              <a:t>Atom </a:t>
            </a:r>
            <a:r>
              <a:rPr lang="en-US" sz="2000" dirty="0" err="1"/>
              <a:t>netral</a:t>
            </a:r>
            <a:r>
              <a:rPr lang="en-US" sz="2000" dirty="0"/>
              <a:t> </a:t>
            </a:r>
            <a:r>
              <a:rPr lang="en-US" sz="2000" b="1" dirty="0" err="1"/>
              <a:t>hidrogen</a:t>
            </a:r>
            <a:r>
              <a:rPr lang="en-US" sz="2000" dirty="0"/>
              <a:t>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elektron</a:t>
            </a:r>
            <a:r>
              <a:rPr lang="en-US" sz="2000" dirty="0"/>
              <a:t> </a:t>
            </a:r>
            <a:r>
              <a:rPr lang="en-US" sz="2000" dirty="0" err="1"/>
              <a:t>lagi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konfigurasi</a:t>
            </a:r>
            <a:r>
              <a:rPr lang="en-US" sz="2000" dirty="0"/>
              <a:t> </a:t>
            </a:r>
            <a:r>
              <a:rPr lang="en-US" sz="2000" dirty="0" err="1"/>
              <a:t>elektron</a:t>
            </a:r>
            <a:r>
              <a:rPr lang="en-US" sz="2000" dirty="0"/>
              <a:t> helium,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hidrogen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b="1" dirty="0" err="1"/>
              <a:t>satu</a:t>
            </a:r>
            <a:r>
              <a:rPr lang="en-US" sz="2000" b="1" dirty="0"/>
              <a:t> </a:t>
            </a:r>
            <a:r>
              <a:rPr lang="en-US" sz="2000" b="1" dirty="0" err="1"/>
              <a:t>ikatan</a:t>
            </a:r>
            <a:r>
              <a:rPr lang="en-US" sz="2000" b="1" dirty="0"/>
              <a:t> </a:t>
            </a:r>
            <a:r>
              <a:rPr lang="en-US" sz="2000" b="1" dirty="0" err="1"/>
              <a:t>kovalen</a:t>
            </a:r>
            <a:r>
              <a:rPr lang="en-US" sz="2000" dirty="0"/>
              <a:t>.</a:t>
            </a:r>
            <a:endParaRPr lang="id-ID" sz="2000" dirty="0"/>
          </a:p>
          <a:p>
            <a:pPr lvl="1" algn="just"/>
            <a:r>
              <a:rPr lang="en-US" sz="2000" dirty="0"/>
              <a:t>Atom </a:t>
            </a:r>
            <a:r>
              <a:rPr lang="en-US" sz="2000" dirty="0" err="1"/>
              <a:t>netral</a:t>
            </a:r>
            <a:r>
              <a:rPr lang="en-US" sz="2000" dirty="0"/>
              <a:t> </a:t>
            </a:r>
            <a:r>
              <a:rPr lang="en-US" sz="2000" b="1" dirty="0" err="1"/>
              <a:t>klor</a:t>
            </a:r>
            <a:r>
              <a:rPr lang="en-US" sz="2000" b="1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7 </a:t>
            </a:r>
            <a:r>
              <a:rPr lang="en-US" sz="2000" dirty="0" err="1"/>
              <a:t>elektron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kulit</a:t>
            </a:r>
            <a:r>
              <a:rPr lang="en-US" sz="2000" dirty="0"/>
              <a:t> </a:t>
            </a:r>
            <a:r>
              <a:rPr lang="en-US" sz="2000" dirty="0" err="1"/>
              <a:t>terluarnya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elektron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konfigurasi</a:t>
            </a:r>
            <a:r>
              <a:rPr lang="en-US" sz="2000" dirty="0"/>
              <a:t> argon;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karenanya</a:t>
            </a:r>
            <a:r>
              <a:rPr lang="en-US" sz="2000" dirty="0"/>
              <a:t> atom </a:t>
            </a:r>
            <a:r>
              <a:rPr lang="en-US" sz="2000" dirty="0" err="1"/>
              <a:t>klor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b="1" dirty="0"/>
              <a:t>1 </a:t>
            </a:r>
            <a:r>
              <a:rPr lang="en-US" sz="2000" b="1" dirty="0" err="1"/>
              <a:t>ikatan</a:t>
            </a:r>
            <a:r>
              <a:rPr lang="en-US" sz="2000" b="1" dirty="0"/>
              <a:t> </a:t>
            </a:r>
            <a:r>
              <a:rPr lang="en-US" sz="2000" b="1" dirty="0" err="1"/>
              <a:t>kovalen</a:t>
            </a:r>
            <a:r>
              <a:rPr lang="en-US" sz="2000" b="1" dirty="0"/>
              <a:t>.</a:t>
            </a:r>
            <a:endParaRPr lang="id-ID" sz="2000" b="1" dirty="0"/>
          </a:p>
          <a:p>
            <a:pPr lvl="1" algn="just"/>
            <a:r>
              <a:rPr lang="en-US" sz="2000" b="1" dirty="0" err="1"/>
              <a:t>Karbon</a:t>
            </a:r>
            <a:r>
              <a:rPr lang="en-US" sz="2000" dirty="0"/>
              <a:t> </a:t>
            </a:r>
            <a:r>
              <a:rPr lang="en-US" sz="2000" dirty="0" err="1"/>
              <a:t>netral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4 </a:t>
            </a:r>
            <a:r>
              <a:rPr lang="en-US" sz="2000" dirty="0" err="1"/>
              <a:t>elektron</a:t>
            </a:r>
            <a:r>
              <a:rPr lang="en-US" sz="2000" dirty="0"/>
              <a:t> </a:t>
            </a:r>
            <a:r>
              <a:rPr lang="en-US" sz="2000" dirty="0" err="1"/>
              <a:t>valensi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memerlukan</a:t>
            </a:r>
            <a:r>
              <a:rPr lang="en-US" sz="2000" dirty="0"/>
              <a:t> 4 </a:t>
            </a:r>
            <a:r>
              <a:rPr lang="en-US" sz="2000" dirty="0" err="1"/>
              <a:t>elektron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konfigurasi</a:t>
            </a:r>
            <a:r>
              <a:rPr lang="en-US" sz="2000" dirty="0"/>
              <a:t> neon;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karbon</a:t>
            </a:r>
            <a:r>
              <a:rPr lang="en-US" sz="2000" dirty="0"/>
              <a:t> </a:t>
            </a:r>
            <a:r>
              <a:rPr lang="en-US" sz="2000" dirty="0" err="1"/>
              <a:t>membent</a:t>
            </a:r>
            <a:r>
              <a:rPr lang="id-ID" sz="2000" dirty="0"/>
              <a:t>u</a:t>
            </a:r>
            <a:r>
              <a:rPr lang="en-US" sz="2000" dirty="0"/>
              <a:t>k </a:t>
            </a:r>
            <a:r>
              <a:rPr lang="en-US" sz="2000" b="1" dirty="0"/>
              <a:t>4 </a:t>
            </a:r>
            <a:r>
              <a:rPr lang="en-US" sz="2000" b="1" dirty="0" err="1"/>
              <a:t>ikatan</a:t>
            </a:r>
            <a:r>
              <a:rPr lang="en-US" sz="2000" b="1" dirty="0"/>
              <a:t> </a:t>
            </a:r>
            <a:r>
              <a:rPr lang="en-US" sz="2000" b="1" dirty="0" err="1"/>
              <a:t>kovalen</a:t>
            </a:r>
            <a:r>
              <a:rPr lang="en-US" sz="2000" dirty="0"/>
              <a:t>.</a:t>
            </a:r>
            <a:endParaRPr lang="id-ID" sz="20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519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5" y="1124744"/>
            <a:ext cx="530240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284984"/>
            <a:ext cx="5828310" cy="1844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255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016" y="476672"/>
            <a:ext cx="3744416" cy="67314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Contoh soal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40768"/>
            <a:ext cx="6777317" cy="4491861"/>
          </a:xfrm>
        </p:spPr>
        <p:txBody>
          <a:bodyPr/>
          <a:lstStyle/>
          <a:p>
            <a:pPr marL="68580" indent="0">
              <a:buNone/>
            </a:pPr>
            <a:r>
              <a:rPr lang="it-IT" sz="2000" dirty="0"/>
              <a:t>Tulislah struktur Lewis untuk  H</a:t>
            </a:r>
            <a:r>
              <a:rPr lang="it-IT" sz="2000" baseline="-25000" dirty="0"/>
              <a:t>2</a:t>
            </a:r>
            <a:r>
              <a:rPr lang="it-IT" sz="2000" dirty="0"/>
              <a:t>O dan klorometana (CH</a:t>
            </a:r>
            <a:r>
              <a:rPr lang="it-IT" sz="2000" baseline="-25000" dirty="0"/>
              <a:t>3</a:t>
            </a:r>
            <a:r>
              <a:rPr lang="it-IT" sz="2000" dirty="0"/>
              <a:t>Cl)</a:t>
            </a:r>
            <a:endParaRPr lang="id-ID" sz="2000" dirty="0"/>
          </a:p>
          <a:p>
            <a:pPr marL="68580" indent="0">
              <a:buNone/>
            </a:pPr>
            <a:endParaRPr lang="id-ID" sz="2000" b="1" i="1" dirty="0" smtClean="0"/>
          </a:p>
          <a:p>
            <a:pPr marL="68580" indent="0">
              <a:buNone/>
            </a:pPr>
            <a:r>
              <a:rPr lang="it-IT" sz="2000" b="1" i="1" dirty="0" smtClean="0"/>
              <a:t>Penyelesaian</a:t>
            </a:r>
            <a:endParaRPr lang="id-ID" sz="2000" b="1" dirty="0"/>
          </a:p>
          <a:p>
            <a:pPr lvl="2"/>
            <a:r>
              <a:rPr lang="it-IT" dirty="0"/>
              <a:t>Tentukan jumlah elektron valensi setiap atom: H = 1, C = 4, O = 6, Cl = 7</a:t>
            </a:r>
            <a:endParaRPr lang="id-ID" dirty="0"/>
          </a:p>
          <a:p>
            <a:pPr lvl="2"/>
            <a:r>
              <a:rPr lang="it-IT" dirty="0"/>
              <a:t>Gambarkan kerangka molekul, dengan mengingat bahwa H dan Cl hanya membentuk 1 ikatan kovalen, O membentuk 2  dan C membentuk 4</a:t>
            </a:r>
            <a:r>
              <a:rPr lang="it-IT" dirty="0" smtClean="0"/>
              <a:t>.</a:t>
            </a:r>
            <a:endParaRPr lang="id-ID" dirty="0" smtClean="0"/>
          </a:p>
          <a:p>
            <a:pPr lvl="2"/>
            <a:endParaRPr lang="id-ID" dirty="0"/>
          </a:p>
          <a:p>
            <a:pPr lvl="2"/>
            <a:endParaRPr lang="id-ID" dirty="0" smtClean="0"/>
          </a:p>
          <a:p>
            <a:pPr lvl="2"/>
            <a:endParaRPr lang="id-ID" dirty="0"/>
          </a:p>
          <a:p>
            <a:endParaRPr lang="id-ID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123728" y="4941168"/>
            <a:ext cx="2207671" cy="69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5897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59632" y="2492896"/>
            <a:ext cx="2987677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66294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8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024744" cy="1143000"/>
          </a:xfrm>
        </p:spPr>
        <p:txBody>
          <a:bodyPr/>
          <a:lstStyle/>
          <a:p>
            <a:r>
              <a:rPr lang="it-IT" b="1" dirty="0"/>
              <a:t>Soal  Latihan 1.2.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704856" cy="4176464"/>
          </a:xfrm>
        </p:spPr>
        <p:txBody>
          <a:bodyPr/>
          <a:lstStyle/>
          <a:p>
            <a:pPr marL="68580" indent="0">
              <a:buNone/>
            </a:pPr>
            <a:r>
              <a:rPr lang="it-IT" dirty="0"/>
              <a:t>Gambarkan struktur titik elektron (struktur Lewis) untuk CO</a:t>
            </a:r>
            <a:r>
              <a:rPr lang="it-IT" baseline="-25000" dirty="0"/>
              <a:t>2</a:t>
            </a:r>
            <a:r>
              <a:rPr lang="it-IT" dirty="0"/>
              <a:t>, C</a:t>
            </a:r>
            <a:r>
              <a:rPr lang="it-IT" baseline="-25000" dirty="0"/>
              <a:t>2</a:t>
            </a:r>
            <a:r>
              <a:rPr lang="it-IT" dirty="0"/>
              <a:t>HF dan CCl</a:t>
            </a:r>
            <a:r>
              <a:rPr lang="it-IT" baseline="-25000" dirty="0"/>
              <a:t>2</a:t>
            </a:r>
            <a:r>
              <a:rPr lang="it-IT" dirty="0"/>
              <a:t>F</a:t>
            </a:r>
            <a:r>
              <a:rPr lang="it-IT" baseline="-25000" dirty="0"/>
              <a:t>2</a:t>
            </a:r>
            <a:r>
              <a:rPr lang="it-IT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531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856"/>
            <a:ext cx="5184576" cy="1143000"/>
          </a:xfrm>
        </p:spPr>
        <p:txBody>
          <a:bodyPr/>
          <a:lstStyle/>
          <a:p>
            <a:r>
              <a:rPr lang="it-IT" b="1" dirty="0"/>
              <a:t>2.3 Muatan Formal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48215"/>
            <a:ext cx="7848872" cy="3508977"/>
          </a:xfrm>
        </p:spPr>
        <p:txBody>
          <a:bodyPr/>
          <a:lstStyle/>
          <a:p>
            <a:pPr algn="just"/>
            <a:r>
              <a:rPr lang="it-IT" dirty="0"/>
              <a:t>Dalam beberapa senyawa, satu atau lebih atomnya dapat bermuatan positif maupun negatif. Karena muatan ini mempengaruhi reaksi kimia molekul tersebut, perlu diketahui dimana lokasi muatannya. Sebagai contoh ion hidronium, (H</a:t>
            </a:r>
            <a:r>
              <a:rPr lang="it-IT" baseline="-25000" dirty="0"/>
              <a:t>3</a:t>
            </a:r>
            <a:r>
              <a:rPr lang="it-IT" dirty="0"/>
              <a:t>O</a:t>
            </a:r>
            <a:r>
              <a:rPr lang="it-IT" baseline="30000" dirty="0"/>
              <a:t>+</a:t>
            </a:r>
            <a:r>
              <a:rPr lang="it-IT" dirty="0"/>
              <a:t>),yaitu produk reaksi satu molekul air dengan satu proton.</a:t>
            </a:r>
            <a:endParaRPr lang="id-ID" dirty="0"/>
          </a:p>
          <a:p>
            <a:pPr algn="just"/>
            <a:endParaRPr lang="id-ID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37112"/>
            <a:ext cx="40005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54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54666"/>
            <a:ext cx="7024744" cy="1393224"/>
          </a:xfrm>
        </p:spPr>
        <p:txBody>
          <a:bodyPr>
            <a:normAutofit fontScale="90000"/>
          </a:bodyPr>
          <a:lstStyle/>
          <a:p>
            <a:r>
              <a:rPr lang="id-ID" sz="3600" b="1" dirty="0"/>
              <a:t>Muatan Formal beberapa Atom dan Ion</a:t>
            </a:r>
            <a:r>
              <a:rPr lang="id-ID" b="1" dirty="0"/>
              <a:t/>
            </a:r>
            <a:br>
              <a:rPr lang="id-ID" b="1" dirty="0"/>
            </a:br>
            <a:endParaRPr lang="id-ID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4522" y="1700808"/>
            <a:ext cx="7877472" cy="4777010"/>
          </a:xfrm>
          <a:noFill/>
        </p:spPr>
      </p:pic>
    </p:spTree>
    <p:extLst>
      <p:ext uri="{BB962C8B-B14F-4D97-AF65-F5344CB8AC3E}">
        <p14:creationId xmlns:p14="http://schemas.microsoft.com/office/powerpoint/2010/main" val="208527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Deskripsi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nb-NO" dirty="0"/>
              <a:t>Bab pertama ini membahas tentang </a:t>
            </a:r>
            <a:r>
              <a:rPr lang="nb-NO" b="1" dirty="0"/>
              <a:t>ikatan kimia</a:t>
            </a:r>
            <a:r>
              <a:rPr lang="nb-NO" dirty="0"/>
              <a:t>, </a:t>
            </a:r>
            <a:r>
              <a:rPr lang="nb-NO" b="1" dirty="0"/>
              <a:t>struktur molekul</a:t>
            </a:r>
            <a:r>
              <a:rPr lang="nb-NO" dirty="0"/>
              <a:t> dan </a:t>
            </a:r>
            <a:r>
              <a:rPr lang="nb-NO" b="1" dirty="0"/>
              <a:t>bentuk molekul</a:t>
            </a:r>
            <a:r>
              <a:rPr lang="nb-NO" dirty="0"/>
              <a:t> senyawa organik dan kaitannya dengan </a:t>
            </a:r>
            <a:r>
              <a:rPr lang="nb-NO" b="1" dirty="0"/>
              <a:t>sifat-sifat fisikanya</a:t>
            </a:r>
            <a:r>
              <a:rPr lang="nb-NO" dirty="0"/>
              <a:t>, dengan menggunakan dasar konfigurasi elektron dan struktur Lewis.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738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Contoh soal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84784"/>
            <a:ext cx="7200800" cy="4392488"/>
          </a:xfrm>
        </p:spPr>
        <p:txBody>
          <a:bodyPr/>
          <a:lstStyle/>
          <a:p>
            <a:r>
              <a:rPr lang="it-IT" dirty="0"/>
              <a:t>Pada atom mana terdapat muatan formal dalam ion hidroksida (OH</a:t>
            </a:r>
            <a:r>
              <a:rPr lang="it-IT" baseline="30000" dirty="0"/>
              <a:t>-</a:t>
            </a:r>
            <a:r>
              <a:rPr lang="it-IT" dirty="0"/>
              <a:t>)?</a:t>
            </a:r>
            <a:endParaRPr lang="id-ID" dirty="0"/>
          </a:p>
          <a:p>
            <a:pPr marL="68580" indent="0">
              <a:buNone/>
            </a:pPr>
            <a:r>
              <a:rPr lang="it-IT" i="1" dirty="0"/>
              <a:t>Penyelesaian </a:t>
            </a:r>
            <a:r>
              <a:rPr lang="id-ID" i="1" dirty="0" smtClean="0"/>
              <a:t>:</a:t>
            </a:r>
          </a:p>
          <a:p>
            <a:pPr marL="68580" indent="0">
              <a:buNone/>
            </a:pPr>
            <a:endParaRPr lang="id-ID" dirty="0"/>
          </a:p>
          <a:p>
            <a:endParaRPr lang="id-ID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68960"/>
            <a:ext cx="8040854" cy="306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817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Soal 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Hitung muatan formal pada setiap atom dalam senyawa berikut ini</a:t>
            </a:r>
            <a:r>
              <a:rPr lang="id-ID" dirty="0"/>
              <a:t> :</a:t>
            </a:r>
          </a:p>
          <a:p>
            <a:pPr lvl="1"/>
            <a:r>
              <a:rPr lang="it-IT" dirty="0"/>
              <a:t>amonia (NH</a:t>
            </a:r>
            <a:r>
              <a:rPr lang="it-IT" baseline="-25000" dirty="0"/>
              <a:t>3</a:t>
            </a:r>
            <a:r>
              <a:rPr lang="it-IT" dirty="0"/>
              <a:t>)</a:t>
            </a:r>
            <a:endParaRPr lang="id-ID" dirty="0"/>
          </a:p>
          <a:p>
            <a:pPr lvl="1"/>
            <a:r>
              <a:rPr lang="it-IT" dirty="0"/>
              <a:t>ion amonium (NH</a:t>
            </a:r>
            <a:r>
              <a:rPr lang="it-IT" baseline="-25000" dirty="0"/>
              <a:t>4</a:t>
            </a:r>
            <a:r>
              <a:rPr lang="it-IT" dirty="0"/>
              <a:t>)</a:t>
            </a:r>
            <a:r>
              <a:rPr lang="it-IT" baseline="30000" dirty="0"/>
              <a:t>+</a:t>
            </a:r>
            <a:r>
              <a:rPr lang="it-IT" dirty="0"/>
              <a:t> </a:t>
            </a:r>
            <a:endParaRPr lang="id-ID" dirty="0"/>
          </a:p>
          <a:p>
            <a:pPr lvl="1"/>
            <a:r>
              <a:rPr lang="it-IT" dirty="0"/>
              <a:t>ion nitronium (NO</a:t>
            </a:r>
            <a:r>
              <a:rPr lang="it-IT" baseline="-25000" dirty="0"/>
              <a:t>2</a:t>
            </a:r>
            <a:r>
              <a:rPr lang="it-IT" dirty="0"/>
              <a:t>)</a:t>
            </a:r>
            <a:r>
              <a:rPr lang="it-IT" baseline="30000" dirty="0"/>
              <a:t>+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4011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2.4  Rumus dalam Kimia Organik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913660"/>
          </a:xfrm>
        </p:spPr>
        <p:txBody>
          <a:bodyPr>
            <a:normAutofit/>
          </a:bodyPr>
          <a:lstStyle/>
          <a:p>
            <a:pPr algn="just"/>
            <a:r>
              <a:rPr lang="it-IT" b="1" dirty="0"/>
              <a:t>Rumus struktur</a:t>
            </a:r>
            <a:r>
              <a:rPr lang="it-IT" dirty="0"/>
              <a:t> menunjukkan struktur dari molekul.</a:t>
            </a:r>
            <a:endParaRPr lang="id-ID" dirty="0"/>
          </a:p>
          <a:p>
            <a:pPr algn="just"/>
            <a:r>
              <a:rPr lang="it-IT" b="1" dirty="0"/>
              <a:t>Rumus Lewis</a:t>
            </a:r>
            <a:r>
              <a:rPr lang="it-IT" dirty="0"/>
              <a:t> adalah salah satu jenis rumus struktur, dimana setiap pasangan elektron yang dibagi digambarkan dengan suatu garis.</a:t>
            </a:r>
            <a:endParaRPr lang="id-ID" dirty="0"/>
          </a:p>
          <a:p>
            <a:pPr algn="just"/>
            <a:r>
              <a:rPr lang="it-IT" dirty="0"/>
              <a:t>Bila pasangan elektron valensi menyendiri (pasangan elektron bebas juga ditunjukkan, rumus demikian disebut </a:t>
            </a:r>
            <a:r>
              <a:rPr lang="it-IT" b="1" dirty="0"/>
              <a:t>rumus struktur lengkap</a:t>
            </a:r>
            <a:r>
              <a:rPr lang="it-IT" dirty="0"/>
              <a:t>).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4946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262626"/>
                </a:solidFill>
              </a:rPr>
              <a:t>Rumus struktur termampatkan:</a:t>
            </a:r>
            <a:r>
              <a:rPr lang="it-IT" dirty="0">
                <a:solidFill>
                  <a:srgbClr val="262626"/>
                </a:solidFill>
              </a:rPr>
              <a:t> </a:t>
            </a:r>
            <a:br>
              <a:rPr lang="it-IT" dirty="0">
                <a:solidFill>
                  <a:srgbClr val="262626"/>
                </a:solidFill>
              </a:rPr>
            </a:br>
            <a:endParaRPr lang="id-ID" dirty="0"/>
          </a:p>
        </p:txBody>
      </p:sp>
      <p:sp>
        <p:nvSpPr>
          <p:cNvPr id="4" name="Text Box 12"/>
          <p:cNvSpPr txBox="1">
            <a:spLocks noGrp="1" noChangeArrowheads="1"/>
          </p:cNvSpPr>
          <p:nvPr>
            <p:ph idx="1"/>
          </p:nvPr>
        </p:nvSpPr>
        <p:spPr bwMode="auto">
          <a:xfrm>
            <a:off x="1078604" y="1628800"/>
            <a:ext cx="6777317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400" b="1" dirty="0">
                <a:solidFill>
                  <a:srgbClr val="262626"/>
                </a:solidFill>
              </a:rPr>
              <a:t>rumus struktur termampatkan:</a:t>
            </a:r>
            <a:r>
              <a:rPr lang="it-IT" sz="2400" dirty="0">
                <a:solidFill>
                  <a:srgbClr val="262626"/>
                </a:solidFill>
              </a:rPr>
              <a:t> </a:t>
            </a:r>
          </a:p>
          <a:p>
            <a:pPr lvl="1">
              <a:buFont typeface="Wingdings" pitchFamily="2" charset="2"/>
              <a:buChar char="ü"/>
            </a:pPr>
            <a:r>
              <a:rPr lang="it-IT" sz="2400" dirty="0">
                <a:solidFill>
                  <a:srgbClr val="262626"/>
                </a:solidFill>
              </a:rPr>
              <a:t>	ikatan tidak ditunjukkan</a:t>
            </a:r>
          </a:p>
          <a:p>
            <a:pPr lvl="1">
              <a:buFont typeface="Wingdings" pitchFamily="2" charset="2"/>
              <a:buChar char="ü"/>
            </a:pPr>
            <a:r>
              <a:rPr lang="it-IT" sz="2400" dirty="0">
                <a:solidFill>
                  <a:srgbClr val="262626"/>
                </a:solidFill>
              </a:rPr>
              <a:t>  atom yang sama jenisnya yang terikat pada  	atom yang sama digabungkan menjadi satu</a:t>
            </a:r>
            <a:r>
              <a:rPr lang="it-IT" sz="2400" dirty="0" smtClean="0">
                <a:solidFill>
                  <a:srgbClr val="262626"/>
                </a:solidFill>
              </a:rPr>
              <a:t>.</a:t>
            </a:r>
            <a:endParaRPr lang="id-ID" sz="2400" dirty="0" smtClean="0">
              <a:solidFill>
                <a:srgbClr val="262626"/>
              </a:solidFill>
            </a:endParaRPr>
          </a:p>
          <a:p>
            <a:pPr lvl="1">
              <a:buFont typeface="Wingdings" pitchFamily="2" charset="2"/>
              <a:buChar char="ü"/>
            </a:pPr>
            <a:endParaRPr lang="en-US" sz="2400" dirty="0">
              <a:solidFill>
                <a:srgbClr val="262626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04629"/>
            <a:ext cx="4419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68" y="5280536"/>
            <a:ext cx="5257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95478" y="3885111"/>
            <a:ext cx="1134407" cy="1099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09321" y="5362944"/>
            <a:ext cx="1441128" cy="1130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8292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Grp="1" noChangeArrowheads="1"/>
          </p:cNvSpPr>
          <p:nvPr>
            <p:ph idx="1"/>
          </p:nvPr>
        </p:nvSpPr>
        <p:spPr bwMode="auto">
          <a:xfrm>
            <a:off x="827584" y="836712"/>
            <a:ext cx="7200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400" dirty="0">
                <a:solidFill>
                  <a:srgbClr val="262626"/>
                </a:solidFill>
              </a:rPr>
              <a:t>Bila molekul mempunyai </a:t>
            </a:r>
            <a:r>
              <a:rPr lang="it-IT" sz="2400" b="1" dirty="0">
                <a:solidFill>
                  <a:srgbClr val="262626"/>
                </a:solidFill>
              </a:rPr>
              <a:t>dua atau lebih gugus</a:t>
            </a:r>
            <a:r>
              <a:rPr lang="it-IT" sz="2400" dirty="0">
                <a:solidFill>
                  <a:srgbClr val="262626"/>
                </a:solidFill>
              </a:rPr>
              <a:t> atom yang </a:t>
            </a:r>
            <a:r>
              <a:rPr lang="it-IT" sz="2400" b="1" dirty="0">
                <a:solidFill>
                  <a:srgbClr val="262626"/>
                </a:solidFill>
              </a:rPr>
              <a:t>identik</a:t>
            </a:r>
            <a:r>
              <a:rPr lang="it-IT" sz="2400" dirty="0">
                <a:solidFill>
                  <a:srgbClr val="262626"/>
                </a:solidFill>
              </a:rPr>
              <a:t>, digunakan tanda kurung untuk gugus atom yang mengulang.</a:t>
            </a:r>
            <a:endParaRPr lang="en-US" sz="2400" dirty="0">
              <a:solidFill>
                <a:srgbClr val="262626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2803178"/>
            <a:ext cx="5181600" cy="51435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44208" y="2363166"/>
            <a:ext cx="1903226" cy="139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52938"/>
            <a:ext cx="48006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81192" y="4330519"/>
            <a:ext cx="1973244" cy="149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4317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692696"/>
            <a:ext cx="7632848" cy="4968552"/>
          </a:xfrm>
        </p:spPr>
        <p:txBody>
          <a:bodyPr/>
          <a:lstStyle/>
          <a:p>
            <a:r>
              <a:rPr lang="it-IT" dirty="0">
                <a:solidFill>
                  <a:srgbClr val="262626"/>
                </a:solidFill>
                <a:latin typeface="Verdana" pitchFamily="34" charset="0"/>
              </a:rPr>
              <a:t>Ikatan rangkap atau ganda tiga digunakan </a:t>
            </a:r>
            <a:r>
              <a:rPr lang="it-IT" dirty="0" smtClean="0">
                <a:solidFill>
                  <a:srgbClr val="262626"/>
                </a:solidFill>
                <a:latin typeface="Verdana" pitchFamily="34" charset="0"/>
              </a:rPr>
              <a:t>dalam </a:t>
            </a:r>
            <a:r>
              <a:rPr lang="it-IT" dirty="0">
                <a:solidFill>
                  <a:srgbClr val="262626"/>
                </a:solidFill>
                <a:latin typeface="Verdana" pitchFamily="34" charset="0"/>
              </a:rPr>
              <a:t>rumus struktur termampatkan.</a:t>
            </a:r>
            <a:r>
              <a:rPr lang="it-IT" sz="2800" dirty="0">
                <a:solidFill>
                  <a:srgbClr val="262626"/>
                </a:solidFill>
                <a:latin typeface="Verdana" pitchFamily="34" charset="0"/>
              </a:rPr>
              <a:t> </a:t>
            </a:r>
            <a:endParaRPr lang="id-ID" sz="2800" dirty="0" smtClean="0">
              <a:solidFill>
                <a:srgbClr val="262626"/>
              </a:solidFill>
              <a:latin typeface="Verdana" pitchFamily="34" charset="0"/>
            </a:endParaRPr>
          </a:p>
          <a:p>
            <a:endParaRPr lang="id-ID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977231"/>
            <a:ext cx="4495800" cy="427038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091" y="1818481"/>
            <a:ext cx="1828800" cy="11715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95932"/>
            <a:ext cx="4419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091" y="3448951"/>
            <a:ext cx="2133600" cy="1244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121855"/>
            <a:ext cx="4114800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14550" y="4960353"/>
            <a:ext cx="2805812" cy="12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225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836712"/>
            <a:ext cx="7488832" cy="4995917"/>
          </a:xfrm>
        </p:spPr>
        <p:txBody>
          <a:bodyPr/>
          <a:lstStyle/>
          <a:p>
            <a:r>
              <a:rPr lang="it-IT" dirty="0">
                <a:solidFill>
                  <a:srgbClr val="262626"/>
                </a:solidFill>
              </a:rPr>
              <a:t>Struktur tersingkat adalah penggunaan garis yang menyatakan kerangka karbon.</a:t>
            </a:r>
            <a:endParaRPr lang="id-ID" dirty="0"/>
          </a:p>
          <a:p>
            <a:pPr marL="68580" indent="0">
              <a:buNone/>
            </a:pPr>
            <a:endParaRPr lang="id-ID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3451225"/>
            <a:ext cx="1524000" cy="939800"/>
          </a:xfrm>
          <a:prstGeom prst="rect">
            <a:avLst/>
          </a:prstGeom>
          <a:solidFill>
            <a:srgbClr val="FF3399"/>
          </a:solidFill>
          <a:ln>
            <a:solidFill>
              <a:schemeClr val="hlink"/>
            </a:solidFill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1828800" cy="1458913"/>
          </a:xfrm>
          <a:prstGeom prst="rect">
            <a:avLst/>
          </a:prstGeom>
          <a:solidFill>
            <a:srgbClr val="99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819400"/>
            <a:ext cx="1905000" cy="16208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91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6016" y="-571500"/>
            <a:ext cx="3456502" cy="1143000"/>
          </a:xfrm>
        </p:spPr>
        <p:txBody>
          <a:bodyPr/>
          <a:lstStyle/>
          <a:p>
            <a:r>
              <a:rPr lang="it-IT" b="1" dirty="0"/>
              <a:t>Soal Latihan</a:t>
            </a:r>
            <a:endParaRPr lang="id-ID" dirty="0"/>
          </a:p>
        </p:txBody>
      </p:sp>
      <p:pic>
        <p:nvPicPr>
          <p:cNvPr id="4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80728"/>
            <a:ext cx="6777037" cy="58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799"/>
            <a:ext cx="5328592" cy="1973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5" y="3684050"/>
            <a:ext cx="8111373" cy="1040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62" y="5013176"/>
            <a:ext cx="704718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55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2.5  Pemutusan (disosiasi) Ikatan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5888" indent="-115888">
              <a:buNone/>
            </a:pPr>
            <a:r>
              <a:rPr lang="it-IT" dirty="0"/>
              <a:t>Ada dua cara agar ikatan terdisosiasi yaitu </a:t>
            </a:r>
            <a:endParaRPr lang="id-ID" b="1" dirty="0"/>
          </a:p>
          <a:p>
            <a:pPr marL="508000" lvl="1" indent="-217488"/>
            <a:r>
              <a:rPr lang="it-IT" b="1" dirty="0"/>
              <a:t>Pemutusan heterolitik</a:t>
            </a:r>
            <a:r>
              <a:rPr lang="id-ID" dirty="0"/>
              <a:t>.</a:t>
            </a:r>
            <a:endParaRPr lang="en-US" dirty="0"/>
          </a:p>
          <a:p>
            <a:pPr marL="508000" lvl="1" indent="-217488">
              <a:buNone/>
            </a:pPr>
            <a:r>
              <a:rPr lang="it-IT" sz="1600" dirty="0"/>
              <a:t>   </a:t>
            </a:r>
            <a:r>
              <a:rPr lang="it-IT" sz="2000" dirty="0"/>
              <a:t>yaitu</a:t>
            </a:r>
            <a:r>
              <a:rPr lang="it-IT" sz="2000" b="1" dirty="0"/>
              <a:t> </a:t>
            </a:r>
            <a:r>
              <a:rPr lang="it-IT" sz="2000" dirty="0"/>
              <a:t>apabila kedua ele</a:t>
            </a:r>
            <a:r>
              <a:rPr lang="id-ID" sz="2000" dirty="0"/>
              <a:t>ktron dipertahankan pada </a:t>
            </a:r>
            <a:r>
              <a:rPr lang="id-ID" sz="2000" dirty="0" smtClean="0"/>
              <a:t>satu atom. </a:t>
            </a:r>
            <a:br>
              <a:rPr lang="id-ID" sz="2000" dirty="0" smtClean="0"/>
            </a:br>
            <a:r>
              <a:rPr lang="id-ID" sz="2000" dirty="0" smtClean="0"/>
              <a:t>Hasilnya adalah sepasang ion</a:t>
            </a:r>
            <a:br>
              <a:rPr lang="id-ID" sz="2000" dirty="0" smtClean="0"/>
            </a:br>
            <a:endParaRPr lang="en-US" sz="2000" dirty="0" smtClean="0"/>
          </a:p>
          <a:p>
            <a:pPr marL="508000" lvl="1" indent="-217488"/>
            <a:r>
              <a:rPr lang="id-ID" b="1" dirty="0" smtClean="0"/>
              <a:t>Pemutusan </a:t>
            </a:r>
            <a:r>
              <a:rPr lang="id-ID" b="1" dirty="0"/>
              <a:t>homolitik</a:t>
            </a:r>
            <a:r>
              <a:rPr lang="en-US" b="1" dirty="0"/>
              <a:t>.</a:t>
            </a:r>
          </a:p>
          <a:p>
            <a:pPr marL="508000" lvl="1" indent="-217488">
              <a:buNone/>
            </a:pPr>
            <a:r>
              <a:rPr lang="en-US" sz="1600" dirty="0"/>
              <a:t>	</a:t>
            </a:r>
            <a:r>
              <a:rPr lang="id-ID" sz="2000" dirty="0"/>
              <a:t>yaitu jika</a:t>
            </a:r>
            <a:r>
              <a:rPr lang="id-ID" sz="2000" b="1" dirty="0"/>
              <a:t> </a:t>
            </a:r>
            <a:r>
              <a:rPr lang="id-ID" sz="2000" dirty="0"/>
              <a:t>tiap atom yang turut dalam ikatan kovalen menerima satu elektron.</a:t>
            </a:r>
            <a:br>
              <a:rPr lang="id-ID" sz="2000" dirty="0"/>
            </a:br>
            <a:r>
              <a:rPr lang="id-ID" sz="2000" dirty="0"/>
              <a:t>Hasilnya adalah radikal bebas.</a:t>
            </a:r>
            <a:br>
              <a:rPr lang="id-ID" sz="2000" dirty="0"/>
            </a:br>
            <a:endParaRPr lang="id-ID" sz="20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54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1143000"/>
          </a:xfrm>
        </p:spPr>
        <p:txBody>
          <a:bodyPr/>
          <a:lstStyle/>
          <a:p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Heterolitik</a:t>
            </a:r>
            <a:endParaRPr lang="id-ID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6478828" cy="4314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12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Instruksional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nb-NO" dirty="0"/>
              <a:t>Setelah membaca bab I ini, mahasiswa mampu menjelaskan </a:t>
            </a:r>
            <a:r>
              <a:rPr lang="nb-NO" b="1" dirty="0"/>
              <a:t>ikatan kimia</a:t>
            </a:r>
            <a:r>
              <a:rPr lang="nb-NO" dirty="0"/>
              <a:t>, </a:t>
            </a:r>
            <a:r>
              <a:rPr lang="nb-NO" b="1" dirty="0"/>
              <a:t>struktur molekul dan bentuk molekul</a:t>
            </a:r>
            <a:r>
              <a:rPr lang="nb-NO" dirty="0"/>
              <a:t> senyawa organik dan kaitannya dengan </a:t>
            </a:r>
            <a:r>
              <a:rPr lang="nb-NO" b="1" dirty="0"/>
              <a:t>sifat fisikanya</a:t>
            </a:r>
            <a:endParaRPr lang="en-US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431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228" y="260648"/>
            <a:ext cx="7024744" cy="1143000"/>
          </a:xfrm>
        </p:spPr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Pemutusan homolitik</a:t>
            </a:r>
            <a:endParaRPr lang="id-ID" dirty="0"/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944085" y="1513584"/>
            <a:ext cx="4343400" cy="2209800"/>
            <a:chOff x="384" y="1104"/>
            <a:chExt cx="2736" cy="1392"/>
          </a:xfrm>
        </p:grpSpPr>
        <p:sp>
          <p:nvSpPr>
            <p:cNvPr id="5" name="Rectangle 22"/>
            <p:cNvSpPr>
              <a:spLocks noChangeArrowheads="1"/>
            </p:cNvSpPr>
            <p:nvPr/>
          </p:nvSpPr>
          <p:spPr bwMode="auto">
            <a:xfrm>
              <a:off x="384" y="1104"/>
              <a:ext cx="2736" cy="139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0" y="1152"/>
              <a:ext cx="2208" cy="1296"/>
              <a:chOff x="1356" y="2598"/>
              <a:chExt cx="1170" cy="606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374" y="2598"/>
                <a:ext cx="1026" cy="171"/>
                <a:chOff x="2258" y="9143"/>
                <a:chExt cx="2565" cy="428"/>
              </a:xfrm>
            </p:grpSpPr>
            <p:sp>
              <p:nvSpPr>
                <p:cNvPr id="15" name="Line 6"/>
                <p:cNvSpPr>
                  <a:spLocks noChangeShapeType="1"/>
                </p:cNvSpPr>
                <p:nvPr/>
              </p:nvSpPr>
              <p:spPr bwMode="auto">
                <a:xfrm>
                  <a:off x="3053" y="9391"/>
                  <a:ext cx="652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stealth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id-ID"/>
                </a:p>
              </p:txBody>
            </p:sp>
            <p:pic>
              <p:nvPicPr>
                <p:cNvPr id="16" name="Picture 7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58" y="9256"/>
                  <a:ext cx="525" cy="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8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38" y="9196"/>
                  <a:ext cx="885" cy="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8" name="Picture 9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8" y="9143"/>
                  <a:ext cx="480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8" name="Picture 1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56" y="2970"/>
                <a:ext cx="1020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9" name="Group 11"/>
              <p:cNvGrpSpPr>
                <a:grpSpLocks/>
              </p:cNvGrpSpPr>
              <p:nvPr/>
            </p:nvGrpSpPr>
            <p:grpSpPr bwMode="auto">
              <a:xfrm>
                <a:off x="1356" y="2769"/>
                <a:ext cx="1170" cy="240"/>
                <a:chOff x="2153" y="9571"/>
                <a:chExt cx="2925" cy="600"/>
              </a:xfrm>
            </p:grpSpPr>
            <p:grpSp>
              <p:nvGrpSpPr>
                <p:cNvPr id="10" name="Group 12"/>
                <p:cNvGrpSpPr>
                  <a:grpSpLocks/>
                </p:cNvGrpSpPr>
                <p:nvPr/>
              </p:nvGrpSpPr>
              <p:grpSpPr bwMode="auto">
                <a:xfrm>
                  <a:off x="2153" y="9571"/>
                  <a:ext cx="2925" cy="600"/>
                  <a:chOff x="2153" y="9571"/>
                  <a:chExt cx="2925" cy="600"/>
                </a:xfrm>
              </p:grpSpPr>
              <p:sp>
                <p:nvSpPr>
                  <p:cNvPr id="12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023" y="9923"/>
                    <a:ext cx="652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stealth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pic>
                <p:nvPicPr>
                  <p:cNvPr id="13" name="Picture 14"/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53" y="9781"/>
                    <a:ext cx="600" cy="3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14" name="Picture 15"/>
                  <p:cNvPicPr>
                    <a:picLocks noChangeAspect="1" noChangeArrowheads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923" y="9571"/>
                    <a:ext cx="1155" cy="6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pic>
              <p:nvPicPr>
                <p:cNvPr id="11" name="Picture 16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98" y="9668"/>
                  <a:ext cx="480" cy="2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944409" y="4012474"/>
            <a:ext cx="6324600" cy="1676400"/>
            <a:chOff x="3065" y="14982"/>
            <a:chExt cx="4155" cy="1050"/>
          </a:xfrm>
        </p:grpSpPr>
        <p:pic>
          <p:nvPicPr>
            <p:cNvPr id="20" name="Picture 1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5" y="14982"/>
              <a:ext cx="4155" cy="1050"/>
            </a:xfrm>
            <a:prstGeom prst="rect">
              <a:avLst/>
            </a:prstGeom>
            <a:solidFill>
              <a:srgbClr val="CCFF66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</p:pic>
        <p:pic>
          <p:nvPicPr>
            <p:cNvPr id="21" name="Picture 1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0" y="15132"/>
              <a:ext cx="255" cy="240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2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0" y="15486"/>
              <a:ext cx="195" cy="240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752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2.6 Molekul Polar dan Non </a:t>
            </a:r>
            <a:r>
              <a:rPr lang="it-IT" b="1" dirty="0" smtClean="0"/>
              <a:t>Pola</a:t>
            </a:r>
            <a:r>
              <a:rPr lang="id-ID" b="1" dirty="0" smtClean="0"/>
              <a:t>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6777317" cy="3508977"/>
          </a:xfrm>
        </p:spPr>
        <p:txBody>
          <a:bodyPr/>
          <a:lstStyle/>
          <a:p>
            <a:pPr algn="just"/>
            <a:r>
              <a:rPr lang="it-IT" dirty="0"/>
              <a:t>Atom dengan bilangan keelektronegatifan yang </a:t>
            </a:r>
            <a:r>
              <a:rPr lang="it-IT" b="1" dirty="0"/>
              <a:t>sama</a:t>
            </a:r>
            <a:r>
              <a:rPr lang="it-IT" dirty="0"/>
              <a:t> atau </a:t>
            </a:r>
            <a:r>
              <a:rPr lang="it-IT" b="1" dirty="0"/>
              <a:t>hampir sama</a:t>
            </a:r>
            <a:r>
              <a:rPr lang="it-IT" dirty="0"/>
              <a:t>, bila bergabung membentuk molekul kedua atom mempunyai tarikan yang sama atau hampir sama terhadap elektron ikatan. Jenis ikatan kovalen ini disebut </a:t>
            </a:r>
            <a:r>
              <a:rPr lang="it-IT" b="1" dirty="0"/>
              <a:t>ikatan kovalen non polar</a:t>
            </a:r>
            <a:r>
              <a:rPr lang="it-IT" b="1" dirty="0" smtClean="0"/>
              <a:t>.</a:t>
            </a:r>
            <a:endParaRPr lang="id-ID" b="1" dirty="0" smtClean="0"/>
          </a:p>
          <a:p>
            <a:pPr algn="just"/>
            <a:endParaRPr lang="id-ID" b="1" dirty="0"/>
          </a:p>
          <a:p>
            <a:pPr algn="just"/>
            <a:endParaRPr lang="id-ID" b="1" dirty="0" smtClean="0"/>
          </a:p>
          <a:p>
            <a:pPr algn="just"/>
            <a:endParaRPr lang="id-ID" b="1" dirty="0"/>
          </a:p>
          <a:p>
            <a:endParaRPr lang="id-ID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231134"/>
            <a:ext cx="3810000" cy="1292225"/>
          </a:xfrm>
          <a:prstGeom prst="rect">
            <a:avLst/>
          </a:prstGeom>
          <a:solidFill>
            <a:srgbClr val="FFCCFF"/>
          </a:solidFill>
          <a:ln w="9525">
            <a:solidFill>
              <a:schemeClr val="hlink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8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8167223" cy="160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152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980728"/>
            <a:ext cx="7344816" cy="3816424"/>
          </a:xfrm>
        </p:spPr>
        <p:txBody>
          <a:bodyPr/>
          <a:lstStyle/>
          <a:p>
            <a:r>
              <a:rPr lang="it-IT" sz="2400" dirty="0" smtClean="0"/>
              <a:t>Distribusi elektron dalam ikatan polar dilambangkan dengan muatan parsial positif</a:t>
            </a:r>
            <a:r>
              <a:rPr lang="it-IT" dirty="0" smtClean="0"/>
              <a:t> (</a:t>
            </a:r>
            <a:r>
              <a:rPr lang="it-IT" dirty="0" smtClean="0">
                <a:sym typeface="Symbol" pitchFamily="18" charset="2"/>
              </a:rPr>
              <a:t></a:t>
            </a:r>
            <a:r>
              <a:rPr lang="it-IT" dirty="0" smtClean="0"/>
              <a:t>+) dan negatif (</a:t>
            </a:r>
            <a:r>
              <a:rPr lang="it-IT" dirty="0" smtClean="0">
                <a:sym typeface="Symbol" pitchFamily="18" charset="2"/>
              </a:rPr>
              <a:t></a:t>
            </a:r>
            <a:r>
              <a:rPr lang="it-IT" dirty="0" smtClean="0"/>
              <a:t>-) </a:t>
            </a:r>
            <a:r>
              <a:rPr lang="it-IT" sz="2400" dirty="0" smtClean="0"/>
              <a:t>atau dengan panah bersilang (         ) yang mengarah dari  ujung yang parial positif ke ujung yang parsial negatif.</a:t>
            </a:r>
            <a:endParaRPr lang="en-US" sz="24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893418"/>
            <a:ext cx="7015355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640" y="2219830"/>
            <a:ext cx="720080" cy="249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300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Momen Ikatan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Momen Ikatan </a:t>
            </a:r>
            <a:r>
              <a:rPr lang="it-IT" dirty="0"/>
              <a:t>(satuan </a:t>
            </a:r>
            <a:r>
              <a:rPr lang="it-IT" i="1" dirty="0"/>
              <a:t>Debye</a:t>
            </a:r>
            <a:r>
              <a:rPr lang="it-IT" dirty="0"/>
              <a:t> (D)</a:t>
            </a:r>
            <a:r>
              <a:rPr lang="id-ID" dirty="0"/>
              <a:t>) </a:t>
            </a:r>
            <a:r>
              <a:rPr lang="it-IT" dirty="0"/>
              <a:t>merupakan</a:t>
            </a:r>
            <a:r>
              <a:rPr lang="it-IT" b="1" dirty="0"/>
              <a:t> </a:t>
            </a:r>
            <a:r>
              <a:rPr lang="it-IT" dirty="0"/>
              <a:t>ukuran kepolaran ikatan, dihitung dari muatan, </a:t>
            </a:r>
            <a:r>
              <a:rPr lang="it-IT" i="1" dirty="0"/>
              <a:t>e </a:t>
            </a:r>
            <a:r>
              <a:rPr lang="it-IT" dirty="0"/>
              <a:t>(satuan elektrostatik) x jarak antara muatan (d) (dalam A</a:t>
            </a:r>
            <a:r>
              <a:rPr lang="it-IT" baseline="30000" dirty="0"/>
              <a:t>o</a:t>
            </a:r>
            <a:r>
              <a:rPr lang="it-IT" dirty="0"/>
              <a:t>).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530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>
                <a:solidFill>
                  <a:schemeClr val="tx1"/>
                </a:solidFill>
                <a:latin typeface="Verdana" pitchFamily="34" charset="0"/>
              </a:rPr>
              <a:t>Momen ikatan beberapa ikatan kovalen</a:t>
            </a:r>
            <a:endParaRPr lang="id-ID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2420888"/>
            <a:ext cx="6679927" cy="2951596"/>
          </a:xfrm>
          <a:noFill/>
        </p:spPr>
      </p:pic>
    </p:spTree>
    <p:extLst>
      <p:ext uri="{BB962C8B-B14F-4D97-AF65-F5344CB8AC3E}">
        <p14:creationId xmlns:p14="http://schemas.microsoft.com/office/powerpoint/2010/main" val="23933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Momen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Dipol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err="1"/>
              <a:t>Momen</a:t>
            </a:r>
            <a:r>
              <a:rPr lang="en-US" sz="2000" b="1" dirty="0"/>
              <a:t> </a:t>
            </a:r>
            <a:r>
              <a:rPr lang="en-US" sz="2000" b="1" dirty="0" err="1"/>
              <a:t>dipol</a:t>
            </a:r>
            <a:r>
              <a:rPr lang="en-US" sz="2000" b="1" dirty="0"/>
              <a:t> (</a:t>
            </a:r>
            <a:r>
              <a:rPr lang="en-US" sz="2000" b="1" dirty="0">
                <a:sym typeface="Symbol" pitchFamily="18" charset="2"/>
              </a:rPr>
              <a:t></a:t>
            </a:r>
            <a:r>
              <a:rPr lang="en-US" sz="2000" b="1" dirty="0"/>
              <a:t>)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/>
              <a:t>jumlah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molekul</a:t>
            </a:r>
            <a:r>
              <a:rPr lang="en-US" dirty="0"/>
              <a:t>.</a:t>
            </a:r>
            <a:endParaRPr lang="id-ID" dirty="0"/>
          </a:p>
          <a:p>
            <a:r>
              <a:rPr lang="id-ID" dirty="0"/>
              <a:t>P</a:t>
            </a:r>
            <a:r>
              <a:rPr lang="en-US" dirty="0" err="1"/>
              <a:t>enjumlahan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arah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. </a:t>
            </a:r>
            <a:endParaRPr lang="id-ID" dirty="0"/>
          </a:p>
          <a:p>
            <a:r>
              <a:rPr lang="id-ID" sz="2000" b="1" dirty="0"/>
              <a:t>Momen dipol</a:t>
            </a:r>
            <a:r>
              <a:rPr lang="id-ID" dirty="0"/>
              <a:t> merupakan </a:t>
            </a:r>
            <a:r>
              <a:rPr lang="id-ID" sz="2000" b="1" dirty="0"/>
              <a:t>ukuran kepolaran molekul.</a:t>
            </a:r>
          </a:p>
          <a:p>
            <a:endParaRPr lang="id-ID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97152"/>
            <a:ext cx="45847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10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Tabel Momen Dipol Beberapa Senyawa</a:t>
            </a:r>
            <a:endParaRPr lang="id-ID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2564904"/>
            <a:ext cx="8198035" cy="2528366"/>
          </a:xfrm>
          <a:noFill/>
        </p:spPr>
      </p:pic>
    </p:spTree>
    <p:extLst>
      <p:ext uri="{BB962C8B-B14F-4D97-AF65-F5344CB8AC3E}">
        <p14:creationId xmlns:p14="http://schemas.microsoft.com/office/powerpoint/2010/main" val="15687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0" y="-571500"/>
            <a:ext cx="3240478" cy="1143000"/>
          </a:xfrm>
        </p:spPr>
        <p:txBody>
          <a:bodyPr/>
          <a:lstStyle/>
          <a:p>
            <a:r>
              <a:rPr lang="id-ID" b="1" dirty="0"/>
              <a:t>Soal 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911" y="908720"/>
            <a:ext cx="7445505" cy="3508977"/>
          </a:xfrm>
        </p:spPr>
        <p:txBody>
          <a:bodyPr/>
          <a:lstStyle/>
          <a:p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panah</a:t>
            </a:r>
            <a:r>
              <a:rPr lang="en-US" dirty="0"/>
              <a:t> </a:t>
            </a:r>
            <a:r>
              <a:rPr lang="en-US" dirty="0" err="1"/>
              <a:t>bersilang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</a:t>
            </a:r>
            <a:r>
              <a:rPr lang="en-US" dirty="0" err="1"/>
              <a:t>parsial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senyawa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endParaRPr lang="id-ID" dirty="0"/>
          </a:p>
          <a:p>
            <a:endParaRPr lang="id-ID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96" y="2204864"/>
            <a:ext cx="6152728" cy="462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172" y="3437772"/>
            <a:ext cx="6965776" cy="119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57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2.7 Gaya Tarik Antar Molekul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b="1" dirty="0"/>
              <a:t>27.1  Interaksi dipol-dipol </a:t>
            </a:r>
            <a:endParaRPr lang="id-ID" b="1" dirty="0"/>
          </a:p>
          <a:p>
            <a:r>
              <a:rPr lang="it-IT" dirty="0"/>
              <a:t>Molekul saling </a:t>
            </a:r>
            <a:r>
              <a:rPr lang="it-IT" b="1" dirty="0"/>
              <a:t>tarik menarik</a:t>
            </a:r>
            <a:r>
              <a:rPr lang="it-IT" dirty="0"/>
              <a:t> antar muatan yang berlainan dan </a:t>
            </a:r>
            <a:r>
              <a:rPr lang="it-IT" b="1" dirty="0"/>
              <a:t>tolak menolak</a:t>
            </a:r>
            <a:r>
              <a:rPr lang="it-IT" dirty="0"/>
              <a:t> antar muatan yang sama; tarik menarik dan tolak menolak ini akibat adanya  </a:t>
            </a:r>
            <a:r>
              <a:rPr lang="it-IT" b="1" dirty="0"/>
              <a:t>antaraksi dipol</a:t>
            </a:r>
            <a:r>
              <a:rPr lang="it-IT" dirty="0"/>
              <a:t>.</a:t>
            </a:r>
            <a:endParaRPr lang="id-ID" dirty="0"/>
          </a:p>
          <a:p>
            <a:r>
              <a:rPr lang="id-ID" dirty="0"/>
              <a:t>Molekul non polar saling ditarik oleh interaksi dipol-dipol lemah yang disebut </a:t>
            </a:r>
            <a:r>
              <a:rPr lang="id-ID" b="1" dirty="0"/>
              <a:t>gaya London.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9936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20880" cy="1143000"/>
          </a:xfrm>
        </p:spPr>
        <p:txBody>
          <a:bodyPr>
            <a:normAutofit/>
          </a:bodyPr>
          <a:lstStyle/>
          <a:p>
            <a:r>
              <a:rPr lang="id-ID" sz="3400" b="1" dirty="0"/>
              <a:t>2.1 </a:t>
            </a:r>
            <a:r>
              <a:rPr lang="it-IT" sz="3400" b="1" dirty="0"/>
              <a:t>Konfigurasi Elektron dan Struktur</a:t>
            </a:r>
            <a:endParaRPr lang="id-ID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488832" cy="489654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it-IT" dirty="0"/>
              <a:t>Unsur-unsur penting dalam kimia organik adalah </a:t>
            </a: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karbon</a:t>
            </a:r>
            <a:r>
              <a:rPr lang="it-IT" dirty="0"/>
              <a:t>, </a:t>
            </a: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hidrogen</a:t>
            </a:r>
            <a:r>
              <a:rPr lang="it-IT" dirty="0"/>
              <a:t>, </a:t>
            </a: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oksigen</a:t>
            </a:r>
            <a:r>
              <a:rPr lang="it-IT" dirty="0"/>
              <a:t> dan </a:t>
            </a:r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nitrogen</a:t>
            </a:r>
            <a:r>
              <a:rPr lang="it-IT" dirty="0"/>
              <a:t> dengan nomor atom masing-masing adalah 6,1,8 dan 7. </a:t>
            </a:r>
            <a:endParaRPr lang="id-ID" dirty="0" smtClean="0"/>
          </a:p>
          <a:p>
            <a:pPr marL="68580" indent="0" algn="just">
              <a:lnSpc>
                <a:spcPct val="90000"/>
              </a:lnSpc>
              <a:buNone/>
            </a:pPr>
            <a:endParaRPr lang="id-ID" dirty="0"/>
          </a:p>
          <a:p>
            <a:pPr algn="just">
              <a:lnSpc>
                <a:spcPct val="90000"/>
              </a:lnSpc>
            </a:pPr>
            <a:r>
              <a:rPr lang="it-IT" dirty="0"/>
              <a:t>Tiap kulit  elektron suatu atom dibagi menjadi orbital atom</a:t>
            </a:r>
            <a:r>
              <a:rPr lang="it-IT" dirty="0" smtClean="0"/>
              <a:t>.</a:t>
            </a:r>
            <a:endParaRPr lang="id-ID" dirty="0" smtClean="0"/>
          </a:p>
          <a:p>
            <a:pPr marL="68580" indent="0" algn="just">
              <a:lnSpc>
                <a:spcPct val="90000"/>
              </a:lnSpc>
              <a:buNone/>
            </a:pPr>
            <a:endParaRPr lang="it-IT" dirty="0"/>
          </a:p>
          <a:p>
            <a:pPr algn="just">
              <a:lnSpc>
                <a:spcPct val="90000"/>
              </a:lnSpc>
            </a:pPr>
            <a:r>
              <a:rPr lang="it-IT" dirty="0"/>
              <a:t>Orbital atom adalah </a:t>
            </a:r>
            <a:r>
              <a:rPr lang="it-IT" b="1" dirty="0"/>
              <a:t>bagian dari ruang</a:t>
            </a:r>
            <a:r>
              <a:rPr lang="it-IT" dirty="0"/>
              <a:t> dimana </a:t>
            </a:r>
            <a:r>
              <a:rPr lang="it-IT" b="1" dirty="0"/>
              <a:t>kebolehjadian </a:t>
            </a:r>
            <a:r>
              <a:rPr lang="it-IT" dirty="0"/>
              <a:t>ditemukannya </a:t>
            </a:r>
            <a:r>
              <a:rPr lang="it-IT" b="1" dirty="0"/>
              <a:t>elektron</a:t>
            </a:r>
            <a:r>
              <a:rPr lang="it-IT" dirty="0"/>
              <a:t> dengan </a:t>
            </a:r>
            <a:r>
              <a:rPr lang="it-IT" b="1" dirty="0"/>
              <a:t>tingkat energi tertentu tinggi (90-95%).</a:t>
            </a:r>
            <a:endParaRPr lang="id-ID" dirty="0"/>
          </a:p>
          <a:p>
            <a:pPr>
              <a:lnSpc>
                <a:spcPct val="90000"/>
              </a:lnSpc>
              <a:buNone/>
            </a:pP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8373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sv-SE" dirty="0"/>
              <a:t>Molekul non polar dapat saling menginduksi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5" y="2895600"/>
            <a:ext cx="47053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78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836712"/>
            <a:ext cx="7200916" cy="350897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sz="2400" dirty="0" smtClean="0"/>
              <a:t>Contoh : molekul n-pentana dan neopentana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234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908720"/>
            <a:ext cx="7128792" cy="5184576"/>
          </a:xfrm>
        </p:spPr>
        <p:txBody>
          <a:bodyPr/>
          <a:lstStyle/>
          <a:p>
            <a:pPr marL="68580" indent="0">
              <a:buNone/>
            </a:pPr>
            <a:r>
              <a:rPr lang="sv-SE" dirty="0"/>
              <a:t>Bentuk orbital s dan p, inti berada pada sumbu </a:t>
            </a:r>
            <a:r>
              <a:rPr lang="sv-SE" dirty="0" smtClean="0"/>
              <a:t>koordinat</a:t>
            </a:r>
            <a:endParaRPr lang="id-ID" dirty="0" smtClean="0"/>
          </a:p>
          <a:p>
            <a:endParaRPr lang="en-US" dirty="0"/>
          </a:p>
          <a:p>
            <a:endParaRPr lang="id-ID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09600" y="2819400"/>
            <a:ext cx="7696200" cy="2438400"/>
            <a:chOff x="2241" y="878"/>
            <a:chExt cx="7200" cy="1980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>
              <a:lum bright="1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1" y="1058"/>
              <a:ext cx="1451" cy="1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3">
              <a:lum bright="-4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1" y="878"/>
              <a:ext cx="5220" cy="1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3155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692696"/>
            <a:ext cx="7128792" cy="5328592"/>
          </a:xfrm>
        </p:spPr>
        <p:txBody>
          <a:bodyPr/>
          <a:lstStyle/>
          <a:p>
            <a:pPr marL="68580" indent="0" algn="just">
              <a:buNone/>
            </a:pPr>
            <a:r>
              <a:rPr lang="id-ID" dirty="0" smtClean="0"/>
              <a:t>Suatu </a:t>
            </a:r>
            <a:r>
              <a:rPr lang="id-ID" dirty="0"/>
              <a:t>pemerian mengenai struktur elektron dari atom disebut </a:t>
            </a:r>
            <a:r>
              <a:rPr lang="id-ID" b="1" dirty="0">
                <a:solidFill>
                  <a:schemeClr val="accent6">
                    <a:lumMod val="75000"/>
                  </a:schemeClr>
                </a:solidFill>
              </a:rPr>
              <a:t>konfigurasi elektron</a:t>
            </a:r>
            <a:r>
              <a:rPr lang="id-ID" dirty="0" smtClean="0"/>
              <a:t>. </a:t>
            </a:r>
          </a:p>
          <a:p>
            <a:pPr marL="68580" indent="0" algn="just">
              <a:buNone/>
            </a:pPr>
            <a:endParaRPr lang="id-ID" dirty="0"/>
          </a:p>
          <a:p>
            <a:pPr marL="68580" indent="0" algn="just">
              <a:buNone/>
            </a:pPr>
            <a:r>
              <a:rPr lang="id-ID" dirty="0" smtClean="0"/>
              <a:t>Konfigurasi </a:t>
            </a:r>
            <a:r>
              <a:rPr lang="id-ID" dirty="0"/>
              <a:t>elektron untuk atom H adalah 1s</a:t>
            </a:r>
            <a:r>
              <a:rPr lang="id-ID" baseline="30000" dirty="0"/>
              <a:t>1</a:t>
            </a:r>
            <a:r>
              <a:rPr lang="id-ID" dirty="0"/>
              <a:t>, yang berarti satu elektron dalam orbital 1s. </a:t>
            </a:r>
            <a:endParaRPr lang="id-ID" dirty="0" smtClean="0"/>
          </a:p>
          <a:p>
            <a:pPr marL="68580" indent="0" algn="just">
              <a:buNone/>
            </a:pPr>
            <a:endParaRPr lang="en-US" dirty="0"/>
          </a:p>
          <a:p>
            <a:pPr marL="68580" indent="0" algn="just">
              <a:buNone/>
            </a:pPr>
            <a:r>
              <a:rPr lang="id-ID" dirty="0"/>
              <a:t>Konfigurasi elektron atom C </a:t>
            </a:r>
            <a:r>
              <a:rPr lang="id-ID" dirty="0" smtClean="0"/>
              <a:t>adalah</a:t>
            </a:r>
          </a:p>
          <a:p>
            <a:endParaRPr lang="id-ID" dirty="0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773623" y="416309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n= 2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751869" y="492122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n= 1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257" y="4921228"/>
            <a:ext cx="6286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057" y="4113555"/>
            <a:ext cx="6302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99870"/>
            <a:ext cx="609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 bwMode="auto">
          <a:xfrm rot="5400000" flipH="1" flipV="1">
            <a:off x="4746898" y="4589011"/>
            <a:ext cx="15240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455512"/>
            <a:ext cx="38258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775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26876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it-IT" dirty="0"/>
              <a:t>Tuliskan konfigurasi elektron atom </a:t>
            </a:r>
            <a:r>
              <a:rPr lang="it-IT" baseline="30000" dirty="0"/>
              <a:t>8</a:t>
            </a:r>
            <a:r>
              <a:rPr lang="it-IT" dirty="0"/>
              <a:t>O dan </a:t>
            </a:r>
            <a:r>
              <a:rPr lang="it-IT" baseline="30000" dirty="0"/>
              <a:t>7</a:t>
            </a:r>
            <a:r>
              <a:rPr lang="it-IT" dirty="0"/>
              <a:t>N.</a:t>
            </a:r>
            <a:endParaRPr lang="id-ID" dirty="0"/>
          </a:p>
          <a:p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36096" y="-114300"/>
            <a:ext cx="1800200" cy="710952"/>
          </a:xfrm>
        </p:spPr>
        <p:txBody>
          <a:bodyPr>
            <a:normAutofit/>
          </a:bodyPr>
          <a:lstStyle/>
          <a:p>
            <a:r>
              <a:rPr lang="id-ID" sz="3400" b="1" dirty="0" smtClean="0"/>
              <a:t>Latihan </a:t>
            </a:r>
            <a:endParaRPr lang="id-ID" sz="3400" dirty="0"/>
          </a:p>
        </p:txBody>
      </p:sp>
    </p:spTree>
    <p:extLst>
      <p:ext uri="{BB962C8B-B14F-4D97-AF65-F5344CB8AC3E}">
        <p14:creationId xmlns:p14="http://schemas.microsoft.com/office/powerpoint/2010/main" val="79618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2.2 Pengantar ke Ikatan Kimia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560840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 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G.N. Lewis dan W. Kossel </a:t>
            </a: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1916</a:t>
            </a: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:</a:t>
            </a:r>
          </a:p>
          <a:p>
            <a:pPr>
              <a:buFont typeface="Wingdings" pitchFamily="2" charset="2"/>
              <a:buNone/>
            </a:pPr>
            <a:endParaRPr lang="id-ID" dirty="0" smtClean="0"/>
          </a:p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Ikatan ion </a:t>
            </a:r>
            <a:r>
              <a:rPr lang="it-IT" sz="2400" dirty="0" smtClean="0"/>
              <a:t>dihasilkan dari perpindahan elektron dari satu atom ke atom lain</a:t>
            </a:r>
            <a:endParaRPr lang="id-ID" sz="2400" dirty="0" smtClean="0"/>
          </a:p>
          <a:p>
            <a:r>
              <a:rPr lang="it-IT" sz="2400" b="1" dirty="0" smtClean="0">
                <a:solidFill>
                  <a:schemeClr val="accent6">
                    <a:lumMod val="75000"/>
                  </a:schemeClr>
                </a:solidFill>
              </a:rPr>
              <a:t>Ikatan kovalen </a:t>
            </a:r>
            <a:r>
              <a:rPr lang="it-IT" sz="2400" dirty="0" smtClean="0"/>
              <a:t>dihasilkan oleh penggunaan bersama s</a:t>
            </a:r>
            <a:r>
              <a:rPr lang="id-ID" sz="2400" dirty="0" smtClean="0"/>
              <a:t>epasang elektron oleh dua atom.</a:t>
            </a:r>
          </a:p>
          <a:p>
            <a:r>
              <a:rPr lang="id-ID" sz="2400" dirty="0" smtClean="0"/>
              <a:t>Atom memindahkan atau membuat pasangan elektron untuk mencapai </a:t>
            </a:r>
            <a:r>
              <a:rPr lang="id-ID" sz="2400" b="1" dirty="0" smtClean="0">
                <a:solidFill>
                  <a:schemeClr val="accent6">
                    <a:lumMod val="75000"/>
                  </a:schemeClr>
                </a:solidFill>
              </a:rPr>
              <a:t>konfigurasi gas mulia (oktet).</a:t>
            </a:r>
            <a:endParaRPr lang="id-ID" sz="24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63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/>
          <p:cNvSpPr txBox="1">
            <a:spLocks noGrp="1" noChangeArrowheads="1"/>
          </p:cNvSpPr>
          <p:nvPr>
            <p:ph idx="1"/>
          </p:nvPr>
        </p:nvSpPr>
        <p:spPr bwMode="auto">
          <a:xfrm>
            <a:off x="674697" y="917089"/>
            <a:ext cx="80648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68580" indent="0">
              <a:spcBef>
                <a:spcPct val="50000"/>
              </a:spcBef>
              <a:buNone/>
            </a:pPr>
            <a:r>
              <a:rPr lang="en-US" b="1" dirty="0" err="1"/>
              <a:t>Ikatan</a:t>
            </a:r>
            <a:r>
              <a:rPr lang="en-US" b="1" dirty="0"/>
              <a:t> ion:</a:t>
            </a:r>
            <a:r>
              <a:rPr lang="en-US" dirty="0"/>
              <a:t> </a:t>
            </a:r>
            <a:r>
              <a:rPr lang="nl-NL" dirty="0"/>
              <a:t>pembentukan molekul NaCl dari atom Na dan Cl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72816"/>
            <a:ext cx="660699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86" y="2730996"/>
            <a:ext cx="8675518" cy="3794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36096" y="-114300"/>
            <a:ext cx="1800200" cy="710952"/>
          </a:xfrm>
        </p:spPr>
        <p:txBody>
          <a:bodyPr>
            <a:normAutofit/>
          </a:bodyPr>
          <a:lstStyle/>
          <a:p>
            <a:r>
              <a:rPr lang="id-ID" sz="3400" b="1" dirty="0" smtClean="0"/>
              <a:t>contoh</a:t>
            </a:r>
            <a:endParaRPr lang="id-ID" sz="3400" dirty="0"/>
          </a:p>
        </p:txBody>
      </p:sp>
      <p:sp>
        <p:nvSpPr>
          <p:cNvPr id="3" name="Oval 2"/>
          <p:cNvSpPr/>
          <p:nvPr/>
        </p:nvSpPr>
        <p:spPr>
          <a:xfrm>
            <a:off x="6228184" y="3645024"/>
            <a:ext cx="14401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60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355</TotalTime>
  <Words>1001</Words>
  <Application>Microsoft Office PowerPoint</Application>
  <PresentationFormat>On-screen Show (4:3)</PresentationFormat>
  <Paragraphs>110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Austin</vt:lpstr>
      <vt:lpstr>KIMIA ORGANIK</vt:lpstr>
      <vt:lpstr>Deskripsi</vt:lpstr>
      <vt:lpstr>Tujuan Instruksional Khusus</vt:lpstr>
      <vt:lpstr>2.1 Konfigurasi Elektron dan Struktur</vt:lpstr>
      <vt:lpstr>PowerPoint Presentation</vt:lpstr>
      <vt:lpstr>PowerPoint Presentation</vt:lpstr>
      <vt:lpstr>Latihan </vt:lpstr>
      <vt:lpstr>2.2 Pengantar ke Ikatan Kimia </vt:lpstr>
      <vt:lpstr>contoh</vt:lpstr>
      <vt:lpstr>PowerPoint Presentation</vt:lpstr>
      <vt:lpstr>2.2.1 Keelektronegatifan</vt:lpstr>
      <vt:lpstr>Tabel Keelektronegatifan beberapa atom (skala Pauling) </vt:lpstr>
      <vt:lpstr>2.2.2 Banyaknya Ikatan Kovalen</vt:lpstr>
      <vt:lpstr>PowerPoint Presentation</vt:lpstr>
      <vt:lpstr>Contoh soal  </vt:lpstr>
      <vt:lpstr>PowerPoint Presentation</vt:lpstr>
      <vt:lpstr>Soal  Latihan 1.2.</vt:lpstr>
      <vt:lpstr>2.3 Muatan Formal</vt:lpstr>
      <vt:lpstr>Muatan Formal beberapa Atom dan Ion </vt:lpstr>
      <vt:lpstr>Contoh soal  </vt:lpstr>
      <vt:lpstr>Soal Latihan</vt:lpstr>
      <vt:lpstr>2.4  Rumus dalam Kimia Organik</vt:lpstr>
      <vt:lpstr>Rumus struktur termampatkan:  </vt:lpstr>
      <vt:lpstr>PowerPoint Presentation</vt:lpstr>
      <vt:lpstr>PowerPoint Presentation</vt:lpstr>
      <vt:lpstr>PowerPoint Presentation</vt:lpstr>
      <vt:lpstr>Soal Latihan</vt:lpstr>
      <vt:lpstr>2.5  Pemutusan (disosiasi) Ikatan</vt:lpstr>
      <vt:lpstr>Pemutusan Heterolitik</vt:lpstr>
      <vt:lpstr>Pemutusan homolitik</vt:lpstr>
      <vt:lpstr>2.6 Molekul Polar dan Non Polar</vt:lpstr>
      <vt:lpstr>PowerPoint Presentation</vt:lpstr>
      <vt:lpstr>PowerPoint Presentation</vt:lpstr>
      <vt:lpstr>Momen Ikatan</vt:lpstr>
      <vt:lpstr>Momen ikatan beberapa ikatan kovalen</vt:lpstr>
      <vt:lpstr>Momen Dipol</vt:lpstr>
      <vt:lpstr>Tabel Momen Dipol Beberapa Senyawa</vt:lpstr>
      <vt:lpstr>Soal latihan</vt:lpstr>
      <vt:lpstr>2.7 Gaya Tarik Antar Molekul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ORGANIK</dc:title>
  <dc:creator>Dell</dc:creator>
  <cp:lastModifiedBy>Dell</cp:lastModifiedBy>
  <cp:revision>66</cp:revision>
  <dcterms:created xsi:type="dcterms:W3CDTF">2017-02-04T08:37:32Z</dcterms:created>
  <dcterms:modified xsi:type="dcterms:W3CDTF">2017-02-08T05:11:27Z</dcterms:modified>
</cp:coreProperties>
</file>