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58" r:id="rId5"/>
    <p:sldId id="259" r:id="rId6"/>
    <p:sldId id="268" r:id="rId7"/>
    <p:sldId id="272" r:id="rId8"/>
    <p:sldId id="269" r:id="rId9"/>
    <p:sldId id="260" r:id="rId10"/>
    <p:sldId id="261" r:id="rId11"/>
    <p:sldId id="265" r:id="rId12"/>
    <p:sldId id="262" r:id="rId13"/>
    <p:sldId id="266" r:id="rId14"/>
    <p:sldId id="270" r:id="rId15"/>
    <p:sldId id="263" r:id="rId16"/>
    <p:sldId id="267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AF855A-220C-4FC9-835C-29C91696D79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5B1247-7915-48AA-ABA1-7240FD608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1362" y="2971800"/>
            <a:ext cx="827856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VI. Tanah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dalam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 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produksi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pperplate Gothic Bold" pitchFamily="34" charset="0"/>
              </a:rPr>
              <a:t>pertanian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799"/>
            <a:ext cx="5257800" cy="225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476500"/>
            <a:ext cx="5029200" cy="30019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Jual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beli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Pewarisan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Hibah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perkawinan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Sistem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penyakapan</a:t>
            </a:r>
            <a:endParaRPr lang="en-US" sz="3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PENYEBAB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Perpecahan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Perpencaran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238500" y="1790700"/>
            <a:ext cx="1447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1"/>
            <a:ext cx="3429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2392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efisiensi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usahatani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tanah-tanah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berserakan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KONSOLIDASI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penggabungan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petak-petak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bidang-bidang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sawah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berserak-serak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petak-petak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sawah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besar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Konsolidasi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konsolidasi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petak-petak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sawah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kecil-kecil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konsolidasi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usahatani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pertanian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n-US" sz="3200" b="1" dirty="0" smtClean="0">
                <a:solidFill>
                  <a:srgbClr val="FF0000"/>
                </a:solidFill>
                <a:latin typeface="Candara" pitchFamily="34" charset="0"/>
              </a:rPr>
              <a:t>ONSOLIDASI TANAH-TANAH YANG BERSERAKAN</a:t>
            </a:r>
            <a:endParaRPr lang="en-US" sz="32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Tanah </a:t>
            </a:r>
            <a:r>
              <a:rPr lang="en-US" sz="3200" dirty="0" err="1" smtClean="0">
                <a:solidFill>
                  <a:srgbClr val="FF0000"/>
                </a:solidFill>
                <a:latin typeface="Cambria" pitchFamily="18" charset="0"/>
              </a:rPr>
              <a:t>perorangan</a:t>
            </a:r>
            <a:endParaRPr lang="en-US" sz="3200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Tanah </a:t>
            </a:r>
            <a:r>
              <a:rPr lang="en-US" sz="3200" dirty="0" err="1" smtClean="0">
                <a:solidFill>
                  <a:srgbClr val="FF0000"/>
                </a:solidFill>
                <a:latin typeface="Cambria" pitchFamily="18" charset="0"/>
              </a:rPr>
              <a:t>desa</a:t>
            </a: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200" dirty="0" smtClean="0">
                <a:latin typeface="Cambria" pitchFamily="18" charset="0"/>
              </a:rPr>
              <a:t>: </a:t>
            </a:r>
            <a:r>
              <a:rPr lang="en-US" sz="3200" dirty="0" err="1" smtClean="0">
                <a:latin typeface="Cambria" pitchFamily="18" charset="0"/>
              </a:rPr>
              <a:t>tanah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untuk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kepentingan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bersama</a:t>
            </a:r>
            <a:r>
              <a:rPr lang="en-US" sz="3200" dirty="0" smtClean="0">
                <a:latin typeface="Cambria" pitchFamily="18" charset="0"/>
              </a:rPr>
              <a:t>, </a:t>
            </a:r>
            <a:r>
              <a:rPr lang="en-US" sz="3200" dirty="0" err="1" smtClean="0">
                <a:latin typeface="Cambria" pitchFamily="18" charset="0"/>
              </a:rPr>
              <a:t>setiap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warga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masyarakat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desa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mempunyai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hak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untuk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menguasai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tanah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yg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berada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di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daerahnya</a:t>
            </a:r>
            <a:r>
              <a:rPr lang="en-US" sz="3200" dirty="0" smtClean="0">
                <a:latin typeface="Cambria" pitchFamily="18" charset="0"/>
              </a:rPr>
              <a:t>, </a:t>
            </a:r>
            <a:r>
              <a:rPr lang="en-US" sz="3200" dirty="0" err="1" smtClean="0">
                <a:latin typeface="Cambria" pitchFamily="18" charset="0"/>
              </a:rPr>
              <a:t>disebut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hak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ulayat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hak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pertuanan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atau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hak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persekutuan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yang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pelaksanaannya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dilakukan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oleh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Kepala</a:t>
            </a:r>
            <a:r>
              <a:rPr lang="en-US" sz="32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Cambria" pitchFamily="18" charset="0"/>
              </a:rPr>
              <a:t>desa</a:t>
            </a:r>
            <a:endParaRPr lang="en-US" sz="3200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1774" y="333056"/>
            <a:ext cx="8229600" cy="12527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3.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Bentuk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Milik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tanah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Produksi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pertanian</a:t>
            </a:r>
            <a:endParaRPr lang="en-US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14350" y="1591962"/>
            <a:ext cx="240545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87885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Memberi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bermacam-macam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hak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kepada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anggota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misal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hak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tempat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tinggal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pertanian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tempat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menggembala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mengambil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hasil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hutan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berburu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menangkap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ikan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Kepala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desa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sebagai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pelaksana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hak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ulayat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juga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membatasi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gerak-gerik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anggotanya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mencari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keuntungan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berlebih-lebihan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dari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tanah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diusahakan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tujuan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jangan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sampai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merugikan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anggota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lain</a:t>
            </a:r>
            <a:endParaRPr lang="en-US" sz="3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3327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Hak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Ulayat</a:t>
            </a:r>
            <a:endParaRPr lang="en-US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505200" y="1066800"/>
            <a:ext cx="20574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906963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P etani penyakap mempunyai tingkat kemakmuran yg lebih tinggi dan lebih stabil daripada petani pemilik tanah. Karena petani penyakap semata-mata menggantungkan penghidupannya pada tanah sakapannya, sehingga akan lebih giat mengerjakan tanah sakapannya</a:t>
            </a:r>
          </a:p>
          <a:p>
            <a:r>
              <a:rPr lang="id-ID" sz="2800" b="1" dirty="0" smtClean="0"/>
              <a:t>Pemilik tidak mempunyai dorongan seperti itu. Petani pemilik makin lama makin terlepas hubungannya dari tanahnya. Tanah kecil-kecil yg dimilikinya akhirnya dapat dijual, digadaikan atau diwariskan yg dalam petak-petak yg makin lama makin kecil</a:t>
            </a:r>
            <a:endParaRPr lang="id-ID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>
                <a:solidFill>
                  <a:srgbClr val="FF0000"/>
                </a:solidFill>
              </a:rPr>
              <a:t>Hasil penelitian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4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486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Air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adalah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syarat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mutlak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bagi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kehidupan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pertumbuhan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tanaman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Air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dapat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datang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dari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hujan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atau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harus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melalui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id-ID" sz="3200" dirty="0" smtClean="0">
                <a:solidFill>
                  <a:srgbClr val="002060"/>
                </a:solidFill>
                <a:latin typeface="Cambria" pitchFamily="18" charset="0"/>
              </a:rPr>
              <a:t>. Keduanya harus disesuaikan agar tanaman mendapatkan air secukupnya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</a:rPr>
              <a:t>Pengairan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pengaturan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kebutuhan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air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Irigasi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,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dapat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bersifat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teknis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setengah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teknis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rakyat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teknis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menggunakan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saluran-saluran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irigasi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teknis</a:t>
            </a:r>
            <a:endParaRPr lang="en-US" sz="3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6178"/>
            <a:ext cx="8229600" cy="12527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4.Pengairan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Konservasi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Tanah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334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Karena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saluran-saluran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irigasi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harus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dibuat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manusia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biaya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persediaannya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tidak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selalu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cukup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untuk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memenuhi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seluruh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permintaan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maka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timbul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persoalan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ekonomi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penting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masalah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irigasi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Perkembangan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pertanian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suatu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daerah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dipercepat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oleh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pembukaan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fasilitas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endParaRPr lang="en-US" sz="28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Nilai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mengalami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kenaikan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sebagai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akibat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pengairan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dibuktikan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perbedaan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nilai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antara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daerah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diairi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daerah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tidak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diairi</a:t>
            </a:r>
            <a:endParaRPr lang="en-US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Pengairan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0"/>
            <a:ext cx="88392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mempertahankan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kesuburan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petani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mengadakan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rotasi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tanaman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Keperluan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konservasi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nampak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negara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mengalami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kerugian-kerugian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adanya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banjir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erosi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tanah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terutama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lereng-lereng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gunung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 i="1" dirty="0" smtClean="0">
                <a:solidFill>
                  <a:schemeClr val="tx1"/>
                </a:solidFill>
                <a:latin typeface="Cambria" pitchFamily="18" charset="0"/>
              </a:rPr>
              <a:t>Roof </a:t>
            </a:r>
            <a:r>
              <a:rPr lang="en-US" sz="2800" i="1" dirty="0" err="1" smtClean="0">
                <a:solidFill>
                  <a:schemeClr val="tx1"/>
                </a:solidFill>
                <a:latin typeface="Cambria" pitchFamily="18" charset="0"/>
              </a:rPr>
              <a:t>bouw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eksploitasi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berlebih-lebihan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saat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sekarang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Usaha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penghijauan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tindakan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konservasi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mengendalikan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</a:rPr>
              <a:t>erosi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Konservasi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Tanah</a:t>
            </a:r>
            <a:endParaRPr lang="en-US" b="1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1447800"/>
            <a:ext cx="19812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35015"/>
            <a:ext cx="8763000" cy="58674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pertanian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kedudukan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paling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terbukti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besarnya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diterima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sewa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Sewa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rent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524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1.Tanah </a:t>
            </a:r>
            <a:r>
              <a:rPr lang="en-US" sz="4800" b="1" dirty="0" err="1" smtClean="0">
                <a:solidFill>
                  <a:srgbClr val="FF0000"/>
                </a:solidFill>
              </a:rPr>
              <a:t>sebagai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Faktor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Produksi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69031"/>
            <a:ext cx="4448175" cy="194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54892"/>
            <a:ext cx="8534399" cy="5334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Pemilik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menyakapkan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tanahnya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sanggup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menawarkan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menarik</a:t>
            </a:r>
            <a:r>
              <a:rPr lang="id-ID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memilih petani penyakap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id-ID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lebih rajin dan lebih menunjukkan kesungguhan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 </a:t>
            </a:r>
            <a:r>
              <a:rPr lang="id-ID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mengerjakan tanah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 Indonesia,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ditemukan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peristiwa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pemindahan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mengerjakan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penyakapan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pemindahan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milik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David Ricardo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rendahnya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sewa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disebabkan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perbedaan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kesuburan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304" y="338328"/>
            <a:ext cx="8649393" cy="125272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002060"/>
                </a:solidFill>
              </a:rPr>
              <a:t>Tanah</a:t>
            </a:r>
            <a:endParaRPr lang="id-ID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6520"/>
            <a:ext cx="307477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65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063712"/>
            <a:ext cx="6400800" cy="57942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Kelangkaan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Kesuburan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komoditi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diproduksi</a:t>
            </a:r>
            <a:endParaRPr lang="id-ID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Tanah-tanah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keperluan industri, dapat menarik harga sewa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lebih tinggi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Proses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urbanisasi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industrialisasi</a:t>
            </a:r>
            <a:r>
              <a:rPr lang="id-ID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merupakan faktor penting yg mendorong kenaikan sewa dan harga tanah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152399"/>
            <a:ext cx="7177216" cy="76200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b="0" dirty="0" smtClean="0">
                <a:solidFill>
                  <a:srgbClr val="C00000"/>
                </a:solidFill>
                <a:latin typeface="Cambria" pitchFamily="18" charset="0"/>
              </a:rPr>
              <a:t>SEWA TANAH</a:t>
            </a:r>
            <a:r>
              <a:rPr lang="en-US" b="0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b="0" dirty="0" err="1" smtClean="0">
                <a:solidFill>
                  <a:srgbClr val="FF0000"/>
                </a:solidFill>
                <a:latin typeface="Cambria" pitchFamily="18" charset="0"/>
              </a:rPr>
              <a:t>ditentukan</a:t>
            </a:r>
            <a:r>
              <a:rPr lang="en-US" b="0" dirty="0" smtClean="0">
                <a:solidFill>
                  <a:srgbClr val="FF0000"/>
                </a:solidFill>
                <a:latin typeface="Cambria" pitchFamily="18" charset="0"/>
              </a:rPr>
              <a:t> :</a:t>
            </a:r>
            <a:endParaRPr lang="en-US" b="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99768" y="457200"/>
            <a:ext cx="1476632" cy="1676400"/>
          </a:xfrm>
          <a:prstGeom prst="curvedRight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46" y="4343400"/>
            <a:ext cx="2568146" cy="251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Penduduk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semakin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bertambah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maka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hubungan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antara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pemilik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tanah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penggarap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makin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lama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makin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mbria" pitchFamily="18" charset="0"/>
              </a:rPr>
              <a:t>kompleks</a:t>
            </a:r>
            <a:endParaRPr lang="en-US" sz="3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Petani</a:t>
            </a: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penggarap</a:t>
            </a: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berebutan</a:t>
            </a: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mencari</a:t>
            </a: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tanah</a:t>
            </a:r>
            <a:r>
              <a:rPr lang="en-US" sz="3200" b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ambria" pitchFamily="18" charset="0"/>
              </a:rPr>
              <a:t>garapan</a:t>
            </a:r>
            <a:endParaRPr lang="en-US" sz="3200" b="1" dirty="0" smtClean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Undang-Undang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Pokok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Bagi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menganjurkan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perjanjian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diadakan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tertulis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agar:</a:t>
            </a:r>
          </a:p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1. </a:t>
            </a:r>
            <a:r>
              <a:rPr lang="en-US" sz="2800" dirty="0" err="1" smtClean="0">
                <a:latin typeface="Cambria" pitchFamily="18" charset="0"/>
              </a:rPr>
              <a:t>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jaminan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waktu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penyakapan</a:t>
            </a:r>
            <a:endParaRPr lang="en-US" sz="28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2. </a:t>
            </a:r>
            <a:r>
              <a:rPr lang="en-US" sz="2800" dirty="0" err="1" smtClean="0">
                <a:latin typeface="Cambria" pitchFamily="18" charset="0"/>
              </a:rPr>
              <a:t>Dapat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ditentukan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secara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lebih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jelas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tegas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kewajiban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masing-masing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pihak</a:t>
            </a:r>
            <a:endParaRPr lang="en-US" sz="28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3. </a:t>
            </a:r>
            <a:r>
              <a:rPr lang="en-US" sz="2800" dirty="0" err="1" smtClean="0">
                <a:latin typeface="Cambria" pitchFamily="18" charset="0"/>
              </a:rPr>
              <a:t>Pembagian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hasil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dapat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bersifat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adil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1" cy="939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rgbClr val="C00000"/>
                </a:solidFill>
                <a:effectLst/>
                <a:latin typeface="Cambria" pitchFamily="18" charset="0"/>
              </a:rPr>
              <a:t>Hubungan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Cambria" pitchFamily="18" charset="0"/>
              </a:rPr>
              <a:t>antara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Cambria" pitchFamily="18" charset="0"/>
              </a:rPr>
              <a:t>Pemilik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Cambria" pitchFamily="18" charset="0"/>
              </a:rPr>
              <a:t>dan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Cambria" pitchFamily="18" charset="0"/>
              </a:rPr>
              <a:t>Penggarap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Cambria" pitchFamily="18" charset="0"/>
              </a:rPr>
              <a:t> Tanah</a:t>
            </a:r>
            <a:endParaRPr lang="en-US" sz="3600" b="1" dirty="0">
              <a:solidFill>
                <a:srgbClr val="C0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08237"/>
            <a:ext cx="8077200" cy="44497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Di Jawa, perjanjian tertulis masih belum banyak dilaksanakan. Kedua pihak pemilik dan penyakap masih lebih suka memandang hubungan ini sebagai hubungan kekeluargaan bukan hubungan yg bersifat perusahaan</a:t>
            </a:r>
          </a:p>
          <a:p>
            <a:r>
              <a:rPr lang="id-ID" sz="3200" dirty="0" smtClean="0">
                <a:solidFill>
                  <a:schemeClr val="tx1"/>
                </a:solidFill>
              </a:rPr>
              <a:t>Di Bali sudah ada perjanjian-perjanjian tertulis walaupun jumlahnya  belum </a:t>
            </a:r>
            <a:r>
              <a:rPr lang="id-ID" sz="3200" dirty="0" smtClean="0">
                <a:solidFill>
                  <a:schemeClr val="tx1"/>
                </a:solidFill>
              </a:rPr>
              <a:t>banyak</a:t>
            </a:r>
            <a:endParaRPr lang="id-ID" sz="32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914400" y="273908"/>
            <a:ext cx="8229600" cy="88087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FF00"/>
                </a:solidFill>
              </a:rPr>
              <a:t>Dalam praktek</a:t>
            </a:r>
            <a:endParaRPr lang="id-ID" sz="3600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799"/>
            <a:ext cx="2876550" cy="198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381999" cy="4648200"/>
          </a:xfrm>
        </p:spPr>
        <p:txBody>
          <a:bodyPr>
            <a:noAutofit/>
          </a:bodyPr>
          <a:lstStyle/>
          <a:p>
            <a:r>
              <a:rPr lang="id-ID" sz="3200" dirty="0">
                <a:solidFill>
                  <a:schemeClr val="tx1"/>
                </a:solidFill>
              </a:rPr>
              <a:t>Salah satu kelemahan UUPBH : </a:t>
            </a:r>
            <a:r>
              <a:rPr lang="id-ID" sz="3200" b="1" dirty="0">
                <a:solidFill>
                  <a:srgbClr val="7030A0"/>
                </a:solidFill>
              </a:rPr>
              <a:t>ketentuan yg tidak jelas dalam pembebanan biaya</a:t>
            </a:r>
          </a:p>
          <a:p>
            <a:r>
              <a:rPr lang="id-ID" sz="3200" dirty="0">
                <a:solidFill>
                  <a:schemeClr val="tx1"/>
                </a:solidFill>
              </a:rPr>
              <a:t>Dalam pedoman pelaksanaan undang-undang ini hanya dikatakan bahwa yg dimaksud</a:t>
            </a:r>
            <a:r>
              <a:rPr lang="id-ID" sz="3200" dirty="0">
                <a:solidFill>
                  <a:srgbClr val="FF0000"/>
                </a:solidFill>
              </a:rPr>
              <a:t> hasil tanah adalah hasil bersih (hasil bruto – biaya utk bibit, pupuk, biaya tanam dan panen)</a:t>
            </a:r>
          </a:p>
          <a:p>
            <a:r>
              <a:rPr lang="id-ID" sz="3200" dirty="0">
                <a:solidFill>
                  <a:schemeClr val="tx1"/>
                </a:solidFill>
              </a:rPr>
              <a:t>Biaya-biaya tsb diambilkan dari hasil bruto dan diberikan kepada pemilik atau penggarap yg memberikan persekot</a:t>
            </a:r>
          </a:p>
          <a:p>
            <a:endParaRPr lang="id-ID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47244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17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791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Suatu daerah yg penduduknya sangat padat, jumlah petani penyakap yg memerlukan tanah garapan jauh lebih besar dari persediaan tanah yg ada               </a:t>
            </a:r>
            <a:r>
              <a:rPr lang="id-ID" sz="3200" b="1" dirty="0" smtClean="0">
                <a:solidFill>
                  <a:srgbClr val="FF0000"/>
                </a:solidFill>
              </a:rPr>
              <a:t>Pemilik tanah dapat meminta syarat-syarat yg lebih berat</a:t>
            </a:r>
          </a:p>
          <a:p>
            <a:r>
              <a:rPr lang="id-ID" sz="3200" dirty="0" smtClean="0">
                <a:solidFill>
                  <a:schemeClr val="tx1"/>
                </a:solidFill>
              </a:rPr>
              <a:t>Ketentuan-ketentuan pembebanan biaya, sebenarnya merugikan petani penyakap               penggarap yg menanggung biaya-biaya, sedangkan pemilik hanya membayar pajak tanah (Ipeda) </a:t>
            </a:r>
            <a:endParaRPr lang="id-ID" sz="32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886700" y="4648200"/>
            <a:ext cx="5334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0" y="2664941"/>
            <a:ext cx="6096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47551"/>
            <a:ext cx="8001000" cy="3886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</a:rPr>
              <a:t>Perpecahan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</a:rPr>
              <a:t>tanah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pembagian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milik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seseorang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ke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dalam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bidang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atau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petak-petak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kecil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untuk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diberikan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kepada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ahli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waris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pemilik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tanah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itu</a:t>
            </a:r>
            <a:endParaRPr lang="en-US" sz="36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</a:rPr>
              <a:t>Perpencaran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mbria" pitchFamily="18" charset="0"/>
              </a:rPr>
              <a:t>tanah</a:t>
            </a:r>
            <a:r>
              <a:rPr lang="en-US" sz="36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kenyataan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adanya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usahatani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terdiri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beberapa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bidang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yg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mbria" pitchFamily="18" charset="0"/>
              </a:rPr>
              <a:t>berserak-serak</a:t>
            </a:r>
            <a:endParaRPr lang="en-US" sz="36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2. </a:t>
            </a:r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Perpecahan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 (</a:t>
            </a:r>
            <a:r>
              <a:rPr lang="en-US" b="1" i="1" dirty="0" smtClean="0">
                <a:solidFill>
                  <a:schemeClr val="bg1"/>
                </a:solidFill>
                <a:latin typeface="Cambria" pitchFamily="18" charset="0"/>
              </a:rPr>
              <a:t>division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mbria" pitchFamily="18" charset="0"/>
              </a:rPr>
              <a:t>Perpencaran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 (</a:t>
            </a:r>
            <a:r>
              <a:rPr lang="en-US" b="1" i="1" dirty="0" err="1" smtClean="0">
                <a:solidFill>
                  <a:schemeClr val="bg1"/>
                </a:solidFill>
                <a:latin typeface="Cambria" pitchFamily="18" charset="0"/>
              </a:rPr>
              <a:t>fragmentasi</a:t>
            </a:r>
            <a:r>
              <a:rPr lang="en-US" b="1" i="1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Tanah</a:t>
            </a:r>
            <a:endParaRPr lang="en-US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676400"/>
            <a:ext cx="2209800" cy="83820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408</TotalTime>
  <Words>842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PowerPoint Presentation</vt:lpstr>
      <vt:lpstr>1.Tanah sebagai Faktor Produksi</vt:lpstr>
      <vt:lpstr>Tanah</vt:lpstr>
      <vt:lpstr> SEWA TANAH, ditentukan :</vt:lpstr>
      <vt:lpstr>Hubungan antara Pemilik dan Penggarap Tanah</vt:lpstr>
      <vt:lpstr>Dalam praktek</vt:lpstr>
      <vt:lpstr>PowerPoint Presentation</vt:lpstr>
      <vt:lpstr>PowerPoint Presentation</vt:lpstr>
      <vt:lpstr>2. Perpecahan (division) dan Perpencaran (fragmentasi)Tanah</vt:lpstr>
      <vt:lpstr>PENYEBAB Perpecahan dan Perpencaran</vt:lpstr>
      <vt:lpstr>KONSOLIDASI TANAH-TANAH YANG BERSERAKAN</vt:lpstr>
      <vt:lpstr>3. Bentuk Milik tanah dan Produksi pertanian</vt:lpstr>
      <vt:lpstr>Hak Ulayat</vt:lpstr>
      <vt:lpstr>Hasil penelitian</vt:lpstr>
      <vt:lpstr>4.Pengairan dan Konservasi Tanah</vt:lpstr>
      <vt:lpstr>Pengairan</vt:lpstr>
      <vt:lpstr>Konservasi Tanah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SMART</cp:lastModifiedBy>
  <cp:revision>75</cp:revision>
  <dcterms:created xsi:type="dcterms:W3CDTF">2013-10-06T14:22:43Z</dcterms:created>
  <dcterms:modified xsi:type="dcterms:W3CDTF">2015-04-07T06:24:14Z</dcterms:modified>
</cp:coreProperties>
</file>