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7"/>
  </p:notesMasterIdLst>
  <p:handoutMasterIdLst>
    <p:handoutMasterId r:id="rId8"/>
  </p:handoutMasterIdLst>
  <p:sldIdLst>
    <p:sldId id="257" r:id="rId2"/>
    <p:sldId id="276" r:id="rId3"/>
    <p:sldId id="272" r:id="rId4"/>
    <p:sldId id="379" r:id="rId5"/>
    <p:sldId id="280" r:id="rId6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01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CCFF"/>
    <a:srgbClr val="666699"/>
    <a:srgbClr val="009900"/>
    <a:srgbClr val="CC0000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1488" y="-102"/>
      </p:cViewPr>
      <p:guideLst>
        <p:guide orient="horz" pos="350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EDC3FEA9-B05F-4D70-8A76-7B9DCC2FB1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1BCE27E2-DA15-4A38-9600-14CDAC6F33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8B034A-ED1D-40BA-B211-F15B9159FE36}" type="slidenum">
              <a:rPr lang="en-US"/>
              <a:pPr/>
              <a:t>1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E0491-83DC-4568-983B-ECC705D3E3B0}" type="slidenum">
              <a:rPr lang="en-US"/>
              <a:pPr/>
              <a:t>4</a:t>
            </a:fld>
            <a:endParaRPr lang="en-US"/>
          </a:p>
        </p:txBody>
      </p:sp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DE3FF79-D328-4FBB-9713-245CFCE3E40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2215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2221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2220" name="Picture 12" descr="LogoUP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3025"/>
            <a:ext cx="1524000" cy="144303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9594E-6157-4E5A-9E63-CEA1DDB3EC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0B602-17E1-4BA8-8A50-A689E9F830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4D448-8AF8-471C-BD4E-BE76B7D70E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2E38F-86C7-4BE1-924E-33FBD66EB1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DF6F9-D2FF-428C-ADCC-442C235484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7F51-8523-431E-A757-F2193EC2C9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AC728-7202-467E-81BF-7D894BC27E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52644-ED47-4AC9-9E04-9D3B4DD90F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762B5-DA23-4ED7-97B2-F7A207C51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75BA4-C49B-4E90-9952-6F82D55EB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7EA5D5C-6969-48FF-A511-BF7F53E18A5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pic>
        <p:nvPicPr>
          <p:cNvPr id="221195" name="Picture 11" descr="LogoUP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3400" y="73025"/>
            <a:ext cx="914400" cy="86518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ebdings" pitchFamily="18" charset="2"/>
        <a:buChar char="¿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Symbol" pitchFamily="18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5B15479-D981-4150-A151-844B5CCA36C9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r>
              <a:rPr lang="id-ID"/>
              <a:t>Sistem Basis Data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 (124</a:t>
            </a:r>
            <a:r>
              <a:rPr lang="id-ID" smtClean="0"/>
              <a:t>0043</a:t>
            </a:r>
            <a:r>
              <a:rPr lang="en-US" smtClean="0"/>
              <a:t>)</a:t>
            </a:r>
            <a:endParaRPr lang="en-US" sz="71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5843588" cy="1262063"/>
          </a:xfrm>
        </p:spPr>
        <p:txBody>
          <a:bodyPr/>
          <a:lstStyle/>
          <a:p>
            <a:r>
              <a:rPr lang="en-US"/>
              <a:t>Pertemuan Ke-9</a:t>
            </a:r>
          </a:p>
          <a:p>
            <a:r>
              <a:rPr lang="en-US" b="1"/>
              <a:t>Quiz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id-ID">
                <a:latin typeface="Arial" charset="0"/>
              </a:rPr>
              <a:t>Herry </a:t>
            </a:r>
            <a:r>
              <a:rPr lang="id-ID" smtClean="0">
                <a:latin typeface="Arial" charset="0"/>
              </a:rPr>
              <a:t>Sofyan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5B486-0CF2-4EE2-9651-F1F6818FC93C}" type="slidenum">
              <a:rPr lang="en-US"/>
              <a:pPr/>
              <a:t>2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Deskripsi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886200"/>
          </a:xfrm>
        </p:spPr>
        <p:txBody>
          <a:bodyPr/>
          <a:lstStyle/>
          <a:p>
            <a:r>
              <a:rPr lang="en-US"/>
              <a:t>Pengenalan SQL</a:t>
            </a:r>
          </a:p>
          <a:p>
            <a:r>
              <a:rPr lang="en-US"/>
              <a:t>Perintah-perintah DDL dan DML</a:t>
            </a:r>
          </a:p>
          <a:p>
            <a:r>
              <a:rPr lang="en-US"/>
              <a:t>Penggunaan operator khusus pada SQL</a:t>
            </a:r>
          </a:p>
          <a:p>
            <a:r>
              <a:rPr lang="en-US"/>
              <a:t>Penggunaan fungsi-fungsi agregasi pada SQL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06563-A6EA-43AA-A611-180FD0992095}" type="slidenum">
              <a:rPr lang="en-US"/>
              <a:pPr/>
              <a:t>3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Instruksional Khusus (TIK)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302125"/>
          </a:xfrm>
        </p:spPr>
        <p:txBody>
          <a:bodyPr/>
          <a:lstStyle/>
          <a:p>
            <a:pPr algn="just"/>
            <a:r>
              <a:rPr lang="en-US"/>
              <a:t>Mahasiswa dapat menjelaskan kembali materi SQL yang telah diberikan berupa perintah-perintah DDL dan DML, operator-operator khusus dan fungsi-fungsi agregasi.</a:t>
            </a:r>
          </a:p>
          <a:p>
            <a:pPr algn="just"/>
            <a:r>
              <a:rPr lang="en-US"/>
              <a:t>Mahasiswa dapat menggunakan perintah-perintah SQL untuk mendefinisikan basis data dan memanipulasi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4E95A-866F-4675-A9CD-84E2A7EBF952}" type="slidenum">
              <a:rPr lang="en-US"/>
              <a:pPr/>
              <a:t>4</a:t>
            </a:fld>
            <a:endParaRPr lang="en-US"/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Quiz</a:t>
            </a:r>
          </a:p>
        </p:txBody>
      </p:sp>
      <p:sp>
        <p:nvSpPr>
          <p:cNvPr id="362499" name="Rectangle 3"/>
          <p:cNvSpPr>
            <a:spLocks noChangeArrowheads="1"/>
          </p:cNvSpPr>
          <p:nvPr/>
        </p:nvSpPr>
        <p:spPr bwMode="auto">
          <a:xfrm>
            <a:off x="685800" y="1676400"/>
            <a:ext cx="7467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r>
              <a:rPr lang="en-US" sz="2400" b="1">
                <a:latin typeface="Arial" charset="0"/>
              </a:rPr>
              <a:t>Penjelasan Quiz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Materi quiz terdiri dari semua materi pada SQL, meliputi:</a:t>
            </a:r>
          </a:p>
          <a:p>
            <a:pPr marL="660400" lvl="1" indent="-315913" eaLnBrk="1" hangingPunct="1">
              <a:lnSpc>
                <a:spcPct val="70000"/>
              </a:lnSpc>
              <a:spcBef>
                <a:spcPct val="3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400">
                <a:latin typeface="Arial" charset="0"/>
              </a:rPr>
              <a:t>Pendefinisian data (DDL)</a:t>
            </a:r>
          </a:p>
          <a:p>
            <a:pPr marL="660400" lvl="1" indent="-315913" eaLnBrk="1" hangingPunct="1">
              <a:lnSpc>
                <a:spcPct val="70000"/>
              </a:lnSpc>
              <a:spcBef>
                <a:spcPct val="3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400">
                <a:latin typeface="Arial" charset="0"/>
              </a:rPr>
              <a:t>Memanipulasi data (DML)</a:t>
            </a:r>
          </a:p>
          <a:p>
            <a:pPr marL="660400" lvl="1" indent="-315913" eaLnBrk="1" hangingPunct="1">
              <a:lnSpc>
                <a:spcPct val="70000"/>
              </a:lnSpc>
              <a:spcBef>
                <a:spcPct val="3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400">
                <a:latin typeface="Arial" charset="0"/>
              </a:rPr>
              <a:t>Operator khusus</a:t>
            </a:r>
          </a:p>
          <a:p>
            <a:pPr marL="660400" lvl="1" indent="-315913" eaLnBrk="1" hangingPunct="1">
              <a:lnSpc>
                <a:spcPct val="70000"/>
              </a:lnSpc>
              <a:spcBef>
                <a:spcPct val="30000"/>
              </a:spcBef>
              <a:buClr>
                <a:schemeClr val="tx1"/>
              </a:buClr>
              <a:buFont typeface="Symbol" pitchFamily="18" charset="2"/>
              <a:buChar char="¨"/>
            </a:pPr>
            <a:r>
              <a:rPr lang="en-US" sz="2400">
                <a:latin typeface="Arial" charset="0"/>
              </a:rPr>
              <a:t>Fungsi-fungsi agregasi</a:t>
            </a:r>
          </a:p>
          <a:p>
            <a:pPr marL="342900" indent="-342900" eaLnBrk="1" hangingPunct="1">
              <a:lnSpc>
                <a:spcPct val="70000"/>
              </a:lnSpc>
              <a:spcBef>
                <a:spcPct val="30000"/>
              </a:spcBef>
              <a:buClr>
                <a:srgbClr val="0000FF"/>
              </a:buClr>
              <a:buSzPct val="8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Bentuk quiz berupa essay dengan contoh kasus</a:t>
            </a:r>
          </a:p>
          <a:p>
            <a:pPr marL="342900" indent="-342900" eaLnBrk="1" hangingPunct="1">
              <a:lnSpc>
                <a:spcPct val="70000"/>
              </a:lnSpc>
              <a:spcBef>
                <a:spcPct val="30000"/>
              </a:spcBef>
              <a:buClr>
                <a:srgbClr val="0000FF"/>
              </a:buClr>
              <a:buSzPct val="8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Jumlah soal berkisar antara 15 – 20 soal</a:t>
            </a:r>
          </a:p>
          <a:p>
            <a:pPr marL="342900" indent="-342900" eaLnBrk="1" hangingPunct="1">
              <a:lnSpc>
                <a:spcPct val="70000"/>
              </a:lnSpc>
              <a:spcBef>
                <a:spcPct val="30000"/>
              </a:spcBef>
              <a:buClr>
                <a:srgbClr val="0000FF"/>
              </a:buClr>
              <a:buSzPct val="8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Waktu untuk menyelesaikan soal antara 90 – 100 menit.</a:t>
            </a:r>
          </a:p>
          <a:p>
            <a:pPr marL="342900" indent="-342900" eaLnBrk="1" hangingPunct="1">
              <a:lnSpc>
                <a:spcPct val="70000"/>
              </a:lnSpc>
              <a:spcBef>
                <a:spcPct val="30000"/>
              </a:spcBef>
              <a:buClr>
                <a:srgbClr val="0000FF"/>
              </a:buClr>
              <a:buSzPct val="80000"/>
              <a:buFont typeface="Webdings" pitchFamily="18" charset="2"/>
              <a:buChar char="¿"/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B3F8B-21CF-4AB7-B4AA-A327176D2384}" type="slidenum">
              <a:rPr lang="en-US"/>
              <a:pPr/>
              <a:t>5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b="1" dirty="0" err="1"/>
              <a:t>Buku</a:t>
            </a:r>
            <a:r>
              <a:rPr lang="en-US" b="1" dirty="0"/>
              <a:t> </a:t>
            </a:r>
            <a:r>
              <a:rPr lang="en-US" b="1" dirty="0" err="1"/>
              <a:t>Teks</a:t>
            </a:r>
            <a:r>
              <a:rPr lang="en-US" b="1" dirty="0"/>
              <a:t> (</a:t>
            </a:r>
            <a:r>
              <a:rPr lang="en-US" b="1" i="1" dirty="0"/>
              <a:t>Textbook</a:t>
            </a:r>
            <a:r>
              <a:rPr lang="en-US" b="1" dirty="0"/>
              <a:t>)</a:t>
            </a:r>
            <a:endParaRPr lang="en-US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dirty="0"/>
              <a:t>   </a:t>
            </a:r>
            <a:r>
              <a:rPr lang="en-US" dirty="0"/>
              <a:t>1.   Date, C.J. 2000, </a:t>
            </a:r>
            <a:r>
              <a:rPr lang="en-US" i="1" dirty="0"/>
              <a:t>An Introduction to Database System</a:t>
            </a:r>
            <a:r>
              <a:rPr lang="en-US" dirty="0"/>
              <a:t>,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dirty="0"/>
              <a:t>		Addison Wesley Publishing Company, Vol. 7, New York.</a:t>
            </a:r>
          </a:p>
          <a:p>
            <a:pPr>
              <a:spcBef>
                <a:spcPct val="0"/>
              </a:spcBef>
              <a:spcAft>
                <a:spcPct val="4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dirty="0"/>
              <a:t>		(</a:t>
            </a:r>
            <a:r>
              <a:rPr lang="en-US" dirty="0" err="1"/>
              <a:t>halaman</a:t>
            </a:r>
            <a:r>
              <a:rPr lang="en-US" dirty="0"/>
              <a:t> 216)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dirty="0"/>
              <a:t>    </a:t>
            </a:r>
            <a:r>
              <a:rPr lang="en-US" dirty="0"/>
              <a:t>2. </a:t>
            </a:r>
            <a:r>
              <a:rPr lang="en-US" dirty="0" err="1"/>
              <a:t>Fathansyah</a:t>
            </a:r>
            <a:r>
              <a:rPr lang="en-US" dirty="0"/>
              <a:t>, 1999, </a:t>
            </a:r>
            <a:r>
              <a:rPr lang="en-US" i="1" dirty="0"/>
              <a:t>Basis Data</a:t>
            </a:r>
            <a:r>
              <a:rPr lang="en-US" dirty="0"/>
              <a:t>, </a:t>
            </a:r>
            <a:r>
              <a:rPr lang="en-US" dirty="0" err="1"/>
              <a:t>Informatika</a:t>
            </a:r>
            <a:r>
              <a:rPr lang="en-US" dirty="0"/>
              <a:t>, Bandung. </a:t>
            </a:r>
          </a:p>
          <a:p>
            <a:pPr>
              <a:spcBef>
                <a:spcPct val="0"/>
              </a:spcBef>
              <a:spcAft>
                <a:spcPct val="4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dirty="0"/>
              <a:t>		(</a:t>
            </a:r>
            <a:r>
              <a:rPr lang="en-US" dirty="0" err="1"/>
              <a:t>halaman</a:t>
            </a:r>
            <a:r>
              <a:rPr lang="en-US" dirty="0"/>
              <a:t> 195)</a:t>
            </a:r>
          </a:p>
          <a:p>
            <a:pPr>
              <a:spcAft>
                <a:spcPct val="4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b="1" dirty="0" err="1"/>
              <a:t>Referensi</a:t>
            </a:r>
            <a:endParaRPr lang="en-US" b="1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dirty="0"/>
              <a:t> </a:t>
            </a:r>
            <a:r>
              <a:rPr lang="en-US" dirty="0"/>
              <a:t>	3. 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ke-7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ke-8</a:t>
            </a:r>
          </a:p>
          <a:p>
            <a:pPr>
              <a:spcBef>
                <a:spcPct val="0"/>
              </a:spcBef>
              <a:buNone/>
              <a:tabLst>
                <a:tab pos="682625" algn="l"/>
              </a:tabLst>
            </a:pP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Kroenke, Auer, 2016,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Database Processing 	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fundamentals,Design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and Implementation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Pearson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5145</TotalTime>
  <Words>145</Words>
  <Application>Microsoft Office PowerPoint</Application>
  <PresentationFormat>On-screen Show (4:3)</PresentationFormat>
  <Paragraphs>39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Garamond</vt:lpstr>
      <vt:lpstr>Symbol</vt:lpstr>
      <vt:lpstr>Times New Roman</vt:lpstr>
      <vt:lpstr>Verdana</vt:lpstr>
      <vt:lpstr>Webdings</vt:lpstr>
      <vt:lpstr>Wingdings</vt:lpstr>
      <vt:lpstr>Level</vt:lpstr>
      <vt:lpstr>Sistem Basis Data  (1240043)</vt:lpstr>
      <vt:lpstr>Deskripsi</vt:lpstr>
      <vt:lpstr>Tujuan Instruksional Khusus (TIK)</vt:lpstr>
      <vt:lpstr>Quiz</vt:lpstr>
      <vt:lpstr>Referensi</vt:lpstr>
    </vt:vector>
  </TitlesOfParts>
  <Company>FTI - UAJY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Windows User</cp:lastModifiedBy>
  <cp:revision>119</cp:revision>
  <cp:lastPrinted>2002-09-06T05:14:34Z</cp:lastPrinted>
  <dcterms:created xsi:type="dcterms:W3CDTF">2002-08-30T16:30:15Z</dcterms:created>
  <dcterms:modified xsi:type="dcterms:W3CDTF">2018-08-16T07:03:29Z</dcterms:modified>
</cp:coreProperties>
</file>