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A71D1-89B2-44F4-B617-13620ECAF87D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6F8EB-86A0-4D98-8F2E-F5D06D832A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8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F8EB-86A0-4D98-8F2E-F5D06D832AE2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40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743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563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73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8065" y="457200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0927" y="1066800"/>
            <a:ext cx="3720073" cy="3810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895600"/>
            <a:ext cx="1905000" cy="3810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52800"/>
            <a:ext cx="1905000" cy="381000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1895475" cy="38100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400800"/>
            <a:ext cx="1752600" cy="22860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85800"/>
            <a:ext cx="3657600" cy="6858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543800" cy="39624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019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"/>
            <a:ext cx="3657600" cy="5334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7543800" cy="4572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3246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"/>
            <a:ext cx="3657600" cy="6096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7620000" cy="44196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400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9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209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10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43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6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49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76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7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4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45A1-ADF0-4021-987E-183ADE57CB77}" type="datetimeFigureOut">
              <a:rPr lang="id-ID" smtClean="0"/>
              <a:t>18/01/2017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31BC-38C6-461F-BB61-D01C1A44D3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3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jpeg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191000"/>
            <a:ext cx="4978896" cy="381000"/>
          </a:xfrm>
        </p:spPr>
        <p:txBody>
          <a:bodyPr/>
          <a:lstStyle/>
          <a:p>
            <a:r>
              <a:rPr lang="id-ID" b="1" dirty="0" smtClean="0"/>
              <a:t>Prof. Dr. Ir. Sari Bahagiarti, M.Sc.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88640"/>
            <a:ext cx="6120680" cy="1439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d-I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PETA</a:t>
            </a:r>
            <a:r>
              <a:rPr lang="en-GB" altLang="id-ID" sz="5400" b="1" dirty="0" smtClean="0">
                <a:solidFill>
                  <a:schemeClr val="bg1"/>
                </a:solidFill>
                <a:latin typeface="Rockwell Extra Bold" panose="02060903040505020403" pitchFamily="18" charset="0"/>
                <a:cs typeface="Times New Roman" pitchFamily="18" charset="0"/>
              </a:rPr>
              <a:t> </a:t>
            </a:r>
            <a:r>
              <a:rPr lang="en-GB" altLang="id-I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GEOLOGI</a:t>
            </a:r>
            <a:endParaRPr lang="en-US" altLang="id-ID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491880" y="1700808"/>
            <a:ext cx="2736304" cy="606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ILUSTERASI</a:t>
            </a:r>
            <a:endParaRPr lang="en-US" altLang="id-ID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7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ocksy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3" y="294891"/>
            <a:ext cx="563562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leg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548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mapleg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28" y="1484784"/>
            <a:ext cx="3695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symbol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384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fossils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4438"/>
            <a:ext cx="71596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fossil lege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26" y="764704"/>
            <a:ext cx="40814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188640"/>
            <a:ext cx="6627515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Cooper Black" panose="0208090404030B020404" pitchFamily="18" charset="0"/>
              </a:rPr>
              <a:t>Penampang</a:t>
            </a:r>
            <a:r>
              <a:rPr lang="en-US" altLang="id-ID" dirty="0" smtClean="0">
                <a:latin typeface="Cooper Black" panose="0208090404030B020404" pitchFamily="18" charset="0"/>
              </a:rPr>
              <a:t> </a:t>
            </a:r>
            <a:r>
              <a:rPr lang="en-US" altLang="id-ID" dirty="0" err="1" smtClean="0">
                <a:latin typeface="Cooper Black" panose="0208090404030B020404" pitchFamily="18" charset="0"/>
              </a:rPr>
              <a:t>Geologi</a:t>
            </a:r>
            <a:endParaRPr lang="en-US" altLang="id-ID" dirty="0">
              <a:latin typeface="Cooper Black" panose="0208090404030B020404" pitchFamily="18" charset="0"/>
            </a:endParaRPr>
          </a:p>
        </p:txBody>
      </p:sp>
      <p:pic>
        <p:nvPicPr>
          <p:cNvPr id="6" name="Picture 2" descr="Bromo compl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0"/>
            <a:ext cx="7740352" cy="10527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Franklin Gothic Medium" panose="020B0603020102020204" pitchFamily="34" charset="0"/>
                <a:ea typeface="Adobe Gothic Std B" pitchFamily="34" charset="-128"/>
              </a:rPr>
              <a:t>Penampang</a:t>
            </a:r>
            <a:r>
              <a:rPr lang="en-US" altLang="id-ID" dirty="0" smtClean="0">
                <a:latin typeface="Franklin Gothic Medium" panose="020B0603020102020204" pitchFamily="34" charset="0"/>
                <a:ea typeface="Adobe Gothic Std B" pitchFamily="34" charset="-128"/>
              </a:rPr>
              <a:t> </a:t>
            </a:r>
            <a:r>
              <a:rPr lang="en-US" altLang="id-ID" dirty="0" err="1" smtClean="0">
                <a:latin typeface="Franklin Gothic Medium" panose="020B0603020102020204" pitchFamily="34" charset="0"/>
                <a:ea typeface="Adobe Gothic Std B" pitchFamily="34" charset="-128"/>
              </a:rPr>
              <a:t>Geologi</a:t>
            </a:r>
            <a:r>
              <a:rPr lang="en-US" altLang="id-ID" dirty="0" smtClean="0">
                <a:latin typeface="Franklin Gothic Medium" panose="020B0603020102020204" pitchFamily="34" charset="0"/>
                <a:ea typeface="Adobe Gothic Std B" pitchFamily="34" charset="-128"/>
              </a:rPr>
              <a:t> yang </a:t>
            </a:r>
            <a:r>
              <a:rPr lang="en-US" altLang="id-ID" dirty="0" err="1" smtClean="0">
                <a:latin typeface="Franklin Gothic Medium" panose="020B0603020102020204" pitchFamily="34" charset="0"/>
                <a:ea typeface="Adobe Gothic Std B" pitchFamily="34" charset="-128"/>
              </a:rPr>
              <a:t>Baik</a:t>
            </a:r>
            <a:r>
              <a:rPr lang="en-US" altLang="id-ID" dirty="0" smtClean="0">
                <a:latin typeface="Franklin Gothic Medium" panose="020B0603020102020204" pitchFamily="34" charset="0"/>
                <a:ea typeface="Adobe Gothic Std B" pitchFamily="34" charset="-128"/>
              </a:rPr>
              <a:t>:</a:t>
            </a:r>
            <a:endParaRPr lang="en-US" altLang="id-ID" dirty="0">
              <a:latin typeface="Franklin Gothic Medium" panose="020B0603020102020204" pitchFamily="34" charset="0"/>
              <a:ea typeface="Adobe Gothic Std B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371600"/>
            <a:ext cx="7758113" cy="4527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smtClean="0"/>
              <a:t>Judul penampang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mtClean="0"/>
              <a:t>Skala vertikal : skala horizontal = 1 : 1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mtClean="0"/>
              <a:t>Gunakan prinsip-prinsip dan hukum-hukum geologi yang berlaku:</a:t>
            </a:r>
          </a:p>
          <a:p>
            <a:pPr marL="742950" lvl="2" indent="-342900">
              <a:defRPr/>
            </a:pPr>
            <a:r>
              <a:rPr lang="en-US" sz="2000" smtClean="0"/>
              <a:t>Superposisi</a:t>
            </a:r>
          </a:p>
          <a:p>
            <a:pPr marL="742950" lvl="2" indent="-342900">
              <a:defRPr/>
            </a:pPr>
            <a:r>
              <a:rPr lang="en-US" sz="2000" smtClean="0"/>
              <a:t>Cross cutting</a:t>
            </a:r>
          </a:p>
          <a:p>
            <a:pPr marL="742950" lvl="2" indent="-342900">
              <a:defRPr/>
            </a:pPr>
            <a:r>
              <a:rPr lang="en-US" sz="2000" smtClean="0"/>
              <a:t>dll</a:t>
            </a:r>
          </a:p>
          <a:p>
            <a:pPr>
              <a:defRPr/>
            </a:pPr>
            <a:r>
              <a:rPr lang="en-US" sz="2100" smtClean="0"/>
              <a:t>Rekonstruksi dengan metode tertentu:</a:t>
            </a:r>
          </a:p>
          <a:p>
            <a:pPr lvl="1">
              <a:defRPr/>
            </a:pPr>
            <a:r>
              <a:rPr lang="en-US" sz="2000" smtClean="0"/>
              <a:t>Arc method</a:t>
            </a:r>
          </a:p>
          <a:p>
            <a:pPr lvl="1">
              <a:defRPr/>
            </a:pPr>
            <a:r>
              <a:rPr lang="en-US" sz="2000" smtClean="0"/>
              <a:t>Higgins method</a:t>
            </a:r>
          </a:p>
          <a:p>
            <a:pPr lvl="1">
              <a:defRPr/>
            </a:pPr>
            <a:r>
              <a:rPr lang="en-US" sz="2000" smtClean="0"/>
              <a:t>Kombinasi</a:t>
            </a:r>
          </a:p>
          <a:p>
            <a:pPr lvl="1">
              <a:defRPr/>
            </a:pPr>
            <a:r>
              <a:rPr lang="en-US" sz="2000" smtClean="0"/>
              <a:t>Frehand (tidak disarankan)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571" y="1988840"/>
            <a:ext cx="7772400" cy="13620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PETA – PETA</a:t>
            </a:r>
            <a:br>
              <a:rPr lang="en-US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6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Dalam</a:t>
            </a:r>
            <a:r>
              <a:rPr lang="en-US" sz="36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36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Tugas</a:t>
            </a:r>
            <a:r>
              <a:rPr lang="en-US" sz="36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36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Akhir</a:t>
            </a:r>
            <a:r>
              <a:rPr lang="en-US" sz="36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36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Mahasiswa</a:t>
            </a:r>
            <a:endParaRPr lang="en-US" sz="36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Peta lintasan sid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7"/>
            <a:ext cx="673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Forte" panose="03060902040502070203" pitchFamily="66" charset="0"/>
              </a:rPr>
              <a:t>Peta </a:t>
            </a:r>
            <a:r>
              <a:rPr lang="en-US" altLang="id-ID" dirty="0" err="1" smtClean="0">
                <a:latin typeface="Forte" panose="03060902040502070203" pitchFamily="66" charset="0"/>
              </a:rPr>
              <a:t>Geologi</a:t>
            </a:r>
            <a:r>
              <a:rPr lang="en-US" altLang="id-ID" dirty="0" smtClean="0">
                <a:latin typeface="Forte" panose="03060902040502070203" pitchFamily="66" charset="0"/>
              </a:rPr>
              <a:t> yang </a:t>
            </a:r>
            <a:r>
              <a:rPr lang="en-US" altLang="id-ID" dirty="0" err="1" smtClean="0">
                <a:latin typeface="Forte" panose="03060902040502070203" pitchFamily="66" charset="0"/>
              </a:rPr>
              <a:t>Baik</a:t>
            </a:r>
            <a:r>
              <a:rPr lang="en-US" altLang="id-ID" dirty="0" smtClean="0">
                <a:latin typeface="Forte" panose="03060902040502070203" pitchFamily="66" charset="0"/>
              </a:rPr>
              <a:t>, </a:t>
            </a:r>
            <a:r>
              <a:rPr lang="en-US" altLang="id-ID" dirty="0" err="1" smtClean="0">
                <a:latin typeface="Forte" panose="03060902040502070203" pitchFamily="66" charset="0"/>
              </a:rPr>
              <a:t>memuat</a:t>
            </a:r>
            <a:r>
              <a:rPr lang="en-US" altLang="id-ID" dirty="0" smtClean="0">
                <a:latin typeface="Forte" panose="03060902040502070203" pitchFamily="66" charset="0"/>
              </a:rPr>
              <a:t>:</a:t>
            </a:r>
            <a:endParaRPr lang="en-US" altLang="id-ID" dirty="0">
              <a:latin typeface="Forte" panose="03060902040502070203" pitchFamily="66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1720" y="1268760"/>
            <a:ext cx="5040560" cy="472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Judul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Skala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grafik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angka</a:t>
            </a:r>
            <a:r>
              <a:rPr lang="en-US" altLang="id-ID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Arah</a:t>
            </a:r>
            <a:r>
              <a:rPr lang="en-US" altLang="id-ID" dirty="0" smtClean="0"/>
              <a:t> Utara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Posisi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Astronomis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Simbol-simbol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peta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Legenda</a:t>
            </a:r>
            <a:r>
              <a:rPr lang="en-US" altLang="id-ID" dirty="0" smtClean="0"/>
              <a:t> / </a:t>
            </a:r>
            <a:r>
              <a:rPr lang="en-US" altLang="id-ID" dirty="0" err="1" smtClean="0"/>
              <a:t>Keterangan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Penampang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Geologi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/>
              <a:t>Peta </a:t>
            </a:r>
            <a:r>
              <a:rPr lang="en-US" altLang="id-ID" dirty="0" err="1" smtClean="0"/>
              <a:t>Indeks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Indeks</a:t>
            </a:r>
            <a:r>
              <a:rPr lang="en-US" altLang="id-ID" dirty="0" smtClean="0"/>
              <a:t> Peta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Deklinasi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inklinasi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/>
              <a:t>Nama </a:t>
            </a:r>
            <a:r>
              <a:rPr lang="en-US" altLang="id-ID" dirty="0" err="1" smtClean="0"/>
              <a:t>pembuat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Tahun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pembuatan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peta morf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0"/>
            <a:ext cx="871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pola alir_rid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0"/>
            <a:ext cx="816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peta geolog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peta geologi_rid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57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2780928"/>
            <a:ext cx="7772400" cy="13620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>
                <a:latin typeface="Gill Sans Ultra Bold" panose="020B0A02020104020203" pitchFamily="34" charset="0"/>
              </a:rPr>
              <a:t>Diskusi</a:t>
            </a:r>
            <a:r>
              <a:rPr lang="en-US" dirty="0" smtClean="0">
                <a:latin typeface="Gill Sans Ultra Bold" panose="020B0A02020104020203" pitchFamily="34" charset="0"/>
              </a:rPr>
              <a:t> &amp; </a:t>
            </a:r>
            <a:r>
              <a:rPr lang="en-US" dirty="0" err="1" smtClean="0">
                <a:latin typeface="Gill Sans Ultra Bold" panose="020B0A02020104020203" pitchFamily="34" charset="0"/>
              </a:rPr>
              <a:t>latihan</a:t>
            </a:r>
            <a:endParaRPr lang="en-US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3648" y="0"/>
            <a:ext cx="7740352" cy="10527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Bauhaus 93" panose="04030905020B02020C02" pitchFamily="82" charset="0"/>
              </a:rPr>
              <a:t>Peta </a:t>
            </a:r>
            <a:r>
              <a:rPr lang="en-US" altLang="id-ID" dirty="0" err="1" smtClean="0">
                <a:latin typeface="Bauhaus 93" panose="04030905020B02020C02" pitchFamily="82" charset="0"/>
              </a:rPr>
              <a:t>Geologi</a:t>
            </a:r>
            <a:r>
              <a:rPr lang="en-US" altLang="id-ID" dirty="0" smtClean="0">
                <a:latin typeface="Bauhaus 93" panose="04030905020B02020C02" pitchFamily="82" charset="0"/>
              </a:rPr>
              <a:t> Daerah </a:t>
            </a:r>
            <a:r>
              <a:rPr lang="en-US" altLang="id-ID" dirty="0" err="1" smtClean="0">
                <a:latin typeface="Bauhaus 93" panose="04030905020B02020C02" pitchFamily="82" charset="0"/>
              </a:rPr>
              <a:t>Adadeh</a:t>
            </a:r>
            <a:endParaRPr lang="en-US" altLang="id-ID" dirty="0">
              <a:latin typeface="Bauhaus 93" panose="04030905020B02020C02" pitchFamily="8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295400"/>
            <a:ext cx="6934200" cy="1089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z="2400" smtClean="0"/>
              <a:t>Fenomena geologi apa saja yang anda lihat?</a:t>
            </a:r>
          </a:p>
          <a:p>
            <a:pPr eaLnBrk="1" hangingPunct="1"/>
            <a:r>
              <a:rPr lang="en-US" altLang="id-ID" sz="2400" smtClean="0"/>
              <a:t>Buatlah penampang geologi melalui X - 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2225129"/>
            <a:ext cx="5211763" cy="3940175"/>
            <a:chOff x="1828800" y="2514600"/>
            <a:chExt cx="5211763" cy="3940175"/>
          </a:xfrm>
        </p:grpSpPr>
        <p:graphicFrame>
          <p:nvGraphicFramePr>
            <p:cNvPr id="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775047"/>
                </p:ext>
              </p:extLst>
            </p:nvPr>
          </p:nvGraphicFramePr>
          <p:xfrm>
            <a:off x="6019800" y="2514600"/>
            <a:ext cx="1714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CorelDRAW" r:id="rId4" imgW="171298" imgH="206654" progId="CorelDRAW.Graphic.12">
                    <p:embed/>
                  </p:oleObj>
                </mc:Choice>
                <mc:Fallback>
                  <p:oleObj name="CorelDRAW" r:id="rId4" imgW="171298" imgH="206654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2514600"/>
                          <a:ext cx="171450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965014"/>
                </p:ext>
              </p:extLst>
            </p:nvPr>
          </p:nvGraphicFramePr>
          <p:xfrm>
            <a:off x="1828800" y="2743200"/>
            <a:ext cx="5211763" cy="342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CorelDRAW" r:id="rId6" imgW="5211470" imgH="3428086" progId="CorelDRAW.Graphic.12">
                    <p:embed/>
                  </p:oleObj>
                </mc:Choice>
                <mc:Fallback>
                  <p:oleObj name="CorelDRAW" r:id="rId6" imgW="5211470" imgH="3428086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2743200"/>
                          <a:ext cx="5211763" cy="3427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096000" y="2743200"/>
              <a:ext cx="0" cy="34290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950291"/>
                </p:ext>
              </p:extLst>
            </p:nvPr>
          </p:nvGraphicFramePr>
          <p:xfrm>
            <a:off x="6019800" y="6248400"/>
            <a:ext cx="157163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CorelDRAW" r:id="rId8" imgW="157886" imgH="206654" progId="CorelDRAW.Graphic.12">
                    <p:embed/>
                  </p:oleObj>
                </mc:Choice>
                <mc:Fallback>
                  <p:oleObj name="CorelDRAW" r:id="rId8" imgW="157886" imgH="206654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6248400"/>
                          <a:ext cx="157163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2800" dirty="0" smtClean="0">
                <a:latin typeface="Algerian" panose="04020705040A02060702" pitchFamily="82" charset="0"/>
              </a:rPr>
              <a:t>Peta Geologi Daerah Entah</a:t>
            </a:r>
            <a:endParaRPr lang="id-ID" altLang="id-ID" sz="2800" dirty="0">
              <a:latin typeface="Algerian" panose="04020705040A02060702" pitchFamily="82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54016"/>
              </p:ext>
            </p:extLst>
          </p:nvPr>
        </p:nvGraphicFramePr>
        <p:xfrm>
          <a:off x="1763688" y="692696"/>
          <a:ext cx="5222875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3" imgW="4759541" imgH="4641778" progId="CorelDRAW.Graphic.13">
                  <p:embed/>
                </p:oleObj>
              </mc:Choice>
              <mc:Fallback>
                <p:oleObj name="CorelDRAW" r:id="rId3" imgW="4759541" imgH="4641778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692696"/>
                        <a:ext cx="5222875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672" y="571500"/>
            <a:ext cx="6411491" cy="913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Peta </a:t>
            </a:r>
            <a:r>
              <a:rPr lang="en-US" altLang="id-ID" sz="32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Geologi</a:t>
            </a:r>
            <a:r>
              <a:rPr lang="en-US" altLang="id-ID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Daerah </a:t>
            </a:r>
            <a:r>
              <a:rPr lang="en-US" altLang="id-ID" sz="32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Khayal</a:t>
            </a:r>
            <a:endParaRPr lang="en-US" altLang="id-ID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40116"/>
              </p:ext>
            </p:extLst>
          </p:nvPr>
        </p:nvGraphicFramePr>
        <p:xfrm>
          <a:off x="3275856" y="1772816"/>
          <a:ext cx="55626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6372225" imgH="5524500" progId="CorelDRAW.Graphic.9">
                  <p:embed/>
                </p:oleObj>
              </mc:Choice>
              <mc:Fallback>
                <p:oleObj r:id="rId3" imgW="6372225" imgH="55245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72816"/>
                        <a:ext cx="5562600" cy="481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25814"/>
              </p:ext>
            </p:extLst>
          </p:nvPr>
        </p:nvGraphicFramePr>
        <p:xfrm>
          <a:off x="1676400" y="3044924"/>
          <a:ext cx="58245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orelDRAW" r:id="rId3" imgW="5824728" imgH="2400605" progId="CorelDRAW.Graphic.12">
                  <p:embed/>
                </p:oleObj>
              </mc:Choice>
              <mc:Fallback>
                <p:oleObj name="CorelDRAW" r:id="rId3" imgW="5824728" imgH="240060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4924"/>
                        <a:ext cx="5824538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403648" y="225524"/>
            <a:ext cx="7740352" cy="8272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200" dirty="0" err="1" smtClean="0">
                <a:latin typeface="Charlemagne Std" pitchFamily="82" charset="0"/>
              </a:rPr>
              <a:t>Penampang</a:t>
            </a:r>
            <a:r>
              <a:rPr lang="en-US" altLang="id-ID" sz="3200" dirty="0" smtClean="0">
                <a:latin typeface="Charlemagne Std" pitchFamily="82" charset="0"/>
              </a:rPr>
              <a:t> </a:t>
            </a:r>
            <a:r>
              <a:rPr lang="en-US" altLang="id-ID" sz="3200" dirty="0" err="1" smtClean="0">
                <a:latin typeface="Charlemagne Std" pitchFamily="82" charset="0"/>
              </a:rPr>
              <a:t>Geologi</a:t>
            </a:r>
            <a:r>
              <a:rPr lang="en-US" altLang="id-ID" sz="3200" dirty="0" smtClean="0">
                <a:latin typeface="Charlemagne Std" pitchFamily="82" charset="0"/>
              </a:rPr>
              <a:t> </a:t>
            </a:r>
            <a:endParaRPr lang="id-ID" altLang="id-ID" sz="3200" dirty="0" smtClean="0">
              <a:latin typeface="Charlemagne Std" pitchFamily="82" charset="0"/>
            </a:endParaRPr>
          </a:p>
          <a:p>
            <a:r>
              <a:rPr lang="en-US" altLang="id-ID" sz="3200" dirty="0" smtClean="0">
                <a:latin typeface="Charlemagne Std" pitchFamily="82" charset="0"/>
              </a:rPr>
              <a:t>Daerah </a:t>
            </a:r>
            <a:r>
              <a:rPr lang="en-US" altLang="id-ID" sz="3200" dirty="0" err="1" smtClean="0">
                <a:latin typeface="Charlemagne Std" pitchFamily="82" charset="0"/>
              </a:rPr>
              <a:t>Embuh</a:t>
            </a:r>
            <a:r>
              <a:rPr lang="en-US" altLang="id-ID" sz="3200" dirty="0" smtClean="0">
                <a:latin typeface="Charlemagne Std" pitchFamily="82" charset="0"/>
              </a:rPr>
              <a:t> </a:t>
            </a:r>
            <a:endParaRPr lang="en-US" altLang="id-ID" sz="3200" dirty="0">
              <a:latin typeface="Charlemagne Std" pitchFamily="82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33400" y="987524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>
                <a:solidFill>
                  <a:schemeClr val="tx2"/>
                </a:solidFill>
              </a:rPr>
              <a:t>Buatlah:</a:t>
            </a:r>
            <a:r>
              <a:rPr lang="en-US" altLang="id-ID" sz="3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1803499"/>
            <a:ext cx="3962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2500"/>
              <a:t>Legenda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2500"/>
              <a:t>Sejarah Geologi</a:t>
            </a:r>
          </a:p>
        </p:txBody>
      </p:sp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3648" y="188640"/>
            <a:ext cx="76328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/>
              <a:t>Penampang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Geologi</a:t>
            </a:r>
            <a:r>
              <a:rPr lang="en-US" altLang="id-ID" dirty="0" smtClean="0"/>
              <a:t> Daerah </a:t>
            </a:r>
            <a:r>
              <a:rPr lang="en-US" altLang="id-ID" dirty="0" err="1" smtClean="0"/>
              <a:t>Anu</a:t>
            </a:r>
            <a:r>
              <a:rPr lang="en-US" altLang="id-ID" dirty="0" smtClean="0"/>
              <a:t> </a:t>
            </a:r>
            <a:endParaRPr lang="en-US" alt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81770"/>
            <a:ext cx="7758113" cy="45275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mtClean="0"/>
              <a:t>Legenda</a:t>
            </a:r>
          </a:p>
          <a:p>
            <a:pPr eaLnBrk="1" hangingPunct="1"/>
            <a:r>
              <a:rPr lang="en-US" altLang="id-ID" smtClean="0"/>
              <a:t>Sejarah Geologi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64856"/>
              </p:ext>
            </p:extLst>
          </p:nvPr>
        </p:nvGraphicFramePr>
        <p:xfrm>
          <a:off x="1219200" y="3023195"/>
          <a:ext cx="67056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3" imgW="5824728" imgH="2400605" progId="CorelDRAW.Graphic.12">
                  <p:embed/>
                </p:oleObj>
              </mc:Choice>
              <mc:Fallback>
                <p:oleObj name="CorelDRAW" r:id="rId3" imgW="5824728" imgH="240060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23195"/>
                        <a:ext cx="67056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965795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>
                <a:solidFill>
                  <a:schemeClr val="tx2"/>
                </a:solidFill>
              </a:rPr>
              <a:t>Buatlah:</a:t>
            </a:r>
            <a:r>
              <a:rPr lang="en-US" altLang="id-ID" sz="37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gb6_geomapYk_mi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436"/>
            <a:ext cx="5310187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1772816"/>
            <a:ext cx="3168352" cy="4104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Algerian" panose="04020705040A02060702" pitchFamily="82" charset="0"/>
              </a:rPr>
              <a:t>PETA GEOLOGI</a:t>
            </a:r>
            <a:endParaRPr lang="en-US" altLang="id-ID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32656"/>
            <a:ext cx="792284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400" dirty="0" err="1" smtClean="0"/>
              <a:t>Buatlah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kolom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stratigrafi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berdasarkan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penampang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geologi</a:t>
            </a:r>
            <a:r>
              <a:rPr lang="en-US" altLang="id-ID" sz="2400" dirty="0" smtClean="0"/>
              <a:t> di </a:t>
            </a:r>
            <a:r>
              <a:rPr lang="en-US" altLang="id-ID" sz="2400" dirty="0" err="1" smtClean="0"/>
              <a:t>bawah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ini</a:t>
            </a:r>
            <a:r>
              <a:rPr lang="en-US" altLang="id-ID" sz="2400" dirty="0" smtClean="0"/>
              <a:t>. </a:t>
            </a:r>
            <a:r>
              <a:rPr lang="en-US" altLang="id-ID" sz="2400" dirty="0" err="1" smtClean="0"/>
              <a:t>Diketahui</a:t>
            </a:r>
            <a:r>
              <a:rPr lang="en-US" altLang="id-ID" sz="2400" dirty="0" smtClean="0"/>
              <a:t>: </a:t>
            </a:r>
            <a:r>
              <a:rPr lang="en-US" altLang="id-ID" sz="2400" dirty="0" err="1" smtClean="0"/>
              <a:t>batuan</a:t>
            </a:r>
            <a:r>
              <a:rPr lang="en-US" altLang="id-ID" sz="2400" dirty="0" smtClean="0"/>
              <a:t> A </a:t>
            </a:r>
            <a:r>
              <a:rPr lang="en-US" altLang="id-ID" sz="2400" dirty="0" err="1" smtClean="0"/>
              <a:t>berumur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Plestosen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batuan</a:t>
            </a:r>
            <a:r>
              <a:rPr lang="en-US" altLang="id-ID" sz="2400" dirty="0" smtClean="0"/>
              <a:t> B, C, D, </a:t>
            </a:r>
            <a:r>
              <a:rPr lang="en-US" altLang="id-ID" sz="2400" dirty="0" err="1" smtClean="0"/>
              <a:t>berturut-turut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berumur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Miosen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Akhir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Miosen</a:t>
            </a:r>
            <a:r>
              <a:rPr lang="en-US" altLang="id-ID" sz="2400" dirty="0" smtClean="0"/>
              <a:t> Tengah, </a:t>
            </a:r>
            <a:r>
              <a:rPr lang="en-US" altLang="id-ID" sz="2400" dirty="0" err="1" smtClean="0"/>
              <a:t>serta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Miosen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Awal</a:t>
            </a:r>
            <a:r>
              <a:rPr lang="en-US" altLang="id-ID" sz="2400" dirty="0" smtClean="0"/>
              <a:t>.</a:t>
            </a:r>
            <a:endParaRPr lang="en-US" altLang="id-ID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4340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18191"/>
              </p:ext>
            </p:extLst>
          </p:nvPr>
        </p:nvGraphicFramePr>
        <p:xfrm>
          <a:off x="936625" y="2399780"/>
          <a:ext cx="7216775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3" imgW="6924675" imgH="3028950" progId="CorelDRAW.Graphic.10">
                  <p:embed/>
                </p:oleObj>
              </mc:Choice>
              <mc:Fallback>
                <p:oleObj r:id="rId3" imgW="6924675" imgH="302895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99780"/>
                        <a:ext cx="7216775" cy="314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571499"/>
            <a:ext cx="7596336" cy="847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Bernard MT Condensed" panose="02050806060905020404" pitchFamily="18" charset="0"/>
              </a:rPr>
              <a:t>Ceritakan</a:t>
            </a:r>
            <a:r>
              <a:rPr lang="en-US" altLang="id-ID" dirty="0" smtClean="0">
                <a:latin typeface="Bernard MT Condensed" panose="02050806060905020404" pitchFamily="18" charset="0"/>
              </a:rPr>
              <a:t> </a:t>
            </a:r>
            <a:r>
              <a:rPr lang="en-US" altLang="id-ID" dirty="0" err="1" smtClean="0">
                <a:latin typeface="Bernard MT Condensed" panose="02050806060905020404" pitchFamily="18" charset="0"/>
              </a:rPr>
              <a:t>Sejarah</a:t>
            </a:r>
            <a:r>
              <a:rPr lang="en-US" altLang="id-ID" dirty="0" smtClean="0">
                <a:latin typeface="Bernard MT Condensed" panose="02050806060905020404" pitchFamily="18" charset="0"/>
              </a:rPr>
              <a:t> </a:t>
            </a:r>
            <a:r>
              <a:rPr lang="en-US" altLang="id-ID" dirty="0" err="1" smtClean="0">
                <a:latin typeface="Bernard MT Condensed" panose="02050806060905020404" pitchFamily="18" charset="0"/>
              </a:rPr>
              <a:t>Geologinya</a:t>
            </a:r>
            <a:endParaRPr lang="en-US" altLang="id-ID" dirty="0">
              <a:latin typeface="Bernard MT Condensed" panose="02050806060905020404" pitchFamily="18" charset="0"/>
            </a:endParaRPr>
          </a:p>
        </p:txBody>
      </p:sp>
      <p:pic>
        <p:nvPicPr>
          <p:cNvPr id="6" name="Picture 2" descr="nf-13-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19225"/>
            <a:ext cx="89630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0869" y="0"/>
            <a:ext cx="6699523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Colonna MT" panose="04020805060202030203" pitchFamily="82" charset="0"/>
              </a:rPr>
              <a:t>Kolom</a:t>
            </a:r>
            <a:r>
              <a:rPr lang="en-US" altLang="id-ID" dirty="0" smtClean="0">
                <a:latin typeface="Colonna MT" panose="04020805060202030203" pitchFamily="82" charset="0"/>
              </a:rPr>
              <a:t> </a:t>
            </a:r>
            <a:r>
              <a:rPr lang="en-US" altLang="id-ID" dirty="0" err="1" smtClean="0">
                <a:latin typeface="Colonna MT" panose="04020805060202030203" pitchFamily="82" charset="0"/>
              </a:rPr>
              <a:t>Stratigrafi</a:t>
            </a:r>
            <a:endParaRPr lang="en-US" altLang="id-ID" dirty="0">
              <a:latin typeface="Colonna MT" panose="04020805060202030203" pitchFamily="82" charset="0"/>
            </a:endParaRPr>
          </a:p>
        </p:txBody>
      </p:sp>
      <p:pic>
        <p:nvPicPr>
          <p:cNvPr id="6" name="Picture 2" descr="Litho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2096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kol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56037" y="1916833"/>
            <a:ext cx="3916363" cy="28892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dirty="0" err="1" smtClean="0">
                <a:latin typeface="Minion Pro SmBd" pitchFamily="18" charset="0"/>
              </a:rPr>
              <a:t>Ceriterakan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sejarah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geologi</a:t>
            </a:r>
            <a:r>
              <a:rPr lang="en-US" altLang="id-ID" sz="2800" dirty="0" smtClean="0">
                <a:latin typeface="Minion Pro SmBd" pitchFamily="18" charset="0"/>
              </a:rPr>
              <a:t> Daerah </a:t>
            </a:r>
            <a:r>
              <a:rPr lang="en-US" altLang="id-ID" sz="2800" dirty="0" err="1" smtClean="0">
                <a:latin typeface="Minion Pro SmBd" pitchFamily="18" charset="0"/>
              </a:rPr>
              <a:t>Bayat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dan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Pegunungan</a:t>
            </a:r>
            <a:r>
              <a:rPr lang="en-US" altLang="id-ID" sz="2800" dirty="0" smtClean="0">
                <a:latin typeface="Minion Pro SmBd" pitchFamily="18" charset="0"/>
              </a:rPr>
              <a:t> Selatan </a:t>
            </a:r>
            <a:r>
              <a:rPr lang="en-US" altLang="id-ID" sz="2800" dirty="0" err="1" smtClean="0">
                <a:latin typeface="Minion Pro SmBd" pitchFamily="18" charset="0"/>
              </a:rPr>
              <a:t>Jawa</a:t>
            </a:r>
            <a:r>
              <a:rPr lang="en-US" altLang="id-ID" sz="2800" dirty="0" smtClean="0">
                <a:latin typeface="Minion Pro SmBd" pitchFamily="18" charset="0"/>
              </a:rPr>
              <a:t> Tengah </a:t>
            </a:r>
            <a:r>
              <a:rPr lang="en-US" altLang="id-ID" sz="2800" dirty="0" err="1" smtClean="0">
                <a:latin typeface="Minion Pro SmBd" pitchFamily="18" charset="0"/>
              </a:rPr>
              <a:t>sesuai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dengan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kolom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stratigrafi</a:t>
            </a:r>
            <a:r>
              <a:rPr lang="en-US" altLang="id-ID" sz="2800" dirty="0" smtClean="0">
                <a:latin typeface="Minion Pro SmBd" pitchFamily="18" charset="0"/>
              </a:rPr>
              <a:t> </a:t>
            </a:r>
            <a:r>
              <a:rPr lang="en-US" altLang="id-ID" sz="2800" dirty="0" err="1" smtClean="0">
                <a:latin typeface="Minion Pro SmBd" pitchFamily="18" charset="0"/>
              </a:rPr>
              <a:t>berikut</a:t>
            </a:r>
            <a:endParaRPr lang="en-US" altLang="id-ID" sz="2800" dirty="0">
              <a:latin typeface="Minion Pro SmBd" pitchFamily="18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22237" y="116632"/>
            <a:ext cx="3505200" cy="6172200"/>
            <a:chOff x="357645" y="781336"/>
            <a:chExt cx="3160282" cy="5854890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" t="1222" r="49405" b="1157"/>
            <a:stretch>
              <a:fillRect/>
            </a:stretch>
          </p:blipFill>
          <p:spPr bwMode="auto">
            <a:xfrm>
              <a:off x="395785" y="781336"/>
              <a:ext cx="3122142" cy="585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57645" y="5910388"/>
              <a:ext cx="2984234" cy="643014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11" y="5229727"/>
              <a:ext cx="2984234" cy="713791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057400"/>
            <a:ext cx="3549650" cy="2739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Ceriterakan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sejarah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geologi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Daerah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Luk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Ula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sesuai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dengan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kolom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stratigrafi</a:t>
            </a:r>
            <a:r>
              <a:rPr lang="en-US" altLang="id-ID" sz="2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di </a:t>
            </a:r>
            <a:r>
              <a:rPr lang="en-US" altLang="id-ID" sz="2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samping</a:t>
            </a:r>
            <a:endParaRPr lang="en-US" altLang="id-ID" sz="28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3810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950" y="114300"/>
            <a:ext cx="7694613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200" dirty="0" err="1" smtClean="0">
                <a:latin typeface="Adobe Gothic Std B" pitchFamily="34" charset="-128"/>
                <a:ea typeface="Adobe Gothic Std B" pitchFamily="34" charset="-128"/>
              </a:rPr>
              <a:t>Sejarah</a:t>
            </a:r>
            <a:r>
              <a:rPr lang="en-US" altLang="id-ID" sz="3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id-ID" sz="3200" dirty="0" err="1" smtClean="0">
                <a:latin typeface="Adobe Gothic Std B" pitchFamily="34" charset="-128"/>
                <a:ea typeface="Adobe Gothic Std B" pitchFamily="34" charset="-128"/>
              </a:rPr>
              <a:t>Geologi</a:t>
            </a:r>
            <a:r>
              <a:rPr lang="en-US" altLang="id-ID" sz="3200" dirty="0" smtClean="0">
                <a:latin typeface="Adobe Gothic Std B" pitchFamily="34" charset="-128"/>
                <a:ea typeface="Adobe Gothic Std B" pitchFamily="34" charset="-128"/>
              </a:rPr>
              <a:t> (</a:t>
            </a:r>
            <a:r>
              <a:rPr lang="en-US" altLang="id-ID" sz="3200" dirty="0" err="1" smtClean="0">
                <a:latin typeface="Adobe Gothic Std B" pitchFamily="34" charset="-128"/>
                <a:ea typeface="Adobe Gothic Std B" pitchFamily="34" charset="-128"/>
              </a:rPr>
              <a:t>dalam</a:t>
            </a:r>
            <a:r>
              <a:rPr lang="en-US" altLang="id-ID" sz="3200" dirty="0" smtClean="0">
                <a:latin typeface="Adobe Gothic Std B" pitchFamily="34" charset="-128"/>
                <a:ea typeface="Adobe Gothic Std B" pitchFamily="34" charset="-128"/>
              </a:rPr>
              <a:t> Diagram </a:t>
            </a:r>
            <a:r>
              <a:rPr lang="en-US" altLang="id-ID" sz="3200" dirty="0" err="1" smtClean="0">
                <a:latin typeface="Adobe Gothic Std B" pitchFamily="34" charset="-128"/>
                <a:ea typeface="Adobe Gothic Std B" pitchFamily="34" charset="-128"/>
              </a:rPr>
              <a:t>Balok</a:t>
            </a:r>
            <a:r>
              <a:rPr lang="en-US" altLang="id-ID" sz="3200" dirty="0" smtClean="0">
                <a:latin typeface="Adobe Gothic Std B" pitchFamily="34" charset="-128"/>
                <a:ea typeface="Adobe Gothic Std B" pitchFamily="34" charset="-128"/>
              </a:rPr>
              <a:t>)</a:t>
            </a:r>
            <a:endParaRPr lang="en-US" altLang="id-ID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257300"/>
            <a:ext cx="2341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409700"/>
            <a:ext cx="22304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600200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7100"/>
            <a:ext cx="2493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314700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ekons3"/>
          <p:cNvPicPr>
            <a:picLocks noChangeAspect="1" noChangeArrowheads="1"/>
          </p:cNvPicPr>
          <p:nvPr/>
        </p:nvPicPr>
        <p:blipFill>
          <a:blip r:embed="rId7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900"/>
            <a:ext cx="25368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19700"/>
            <a:ext cx="27622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048000" y="2019300"/>
            <a:ext cx="2286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91200" y="2247900"/>
            <a:ext cx="2286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943600" y="4152900"/>
            <a:ext cx="304800" cy="12223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986088" y="4152900"/>
            <a:ext cx="304800" cy="12223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20000" y="31623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5372100"/>
            <a:ext cx="5334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188640"/>
            <a:ext cx="7740352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dirty="0" err="1" smtClean="0"/>
              <a:t>Jelaskan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korelasi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geologi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antara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daerah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Kebumen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Kulonprogo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dan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Pegunungan</a:t>
            </a:r>
            <a:r>
              <a:rPr lang="en-US" altLang="id-ID" sz="2800" dirty="0" smtClean="0"/>
              <a:t> Selatan</a:t>
            </a:r>
            <a:endParaRPr lang="en-US" altLang="id-ID" sz="2800" dirty="0"/>
          </a:p>
        </p:txBody>
      </p:sp>
      <p:pic>
        <p:nvPicPr>
          <p:cNvPr id="6" name="Picture 2" descr="F:\FIELDTRIP PETRONAS_2008\Petronas SCJ\Strati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6" y="1788840"/>
            <a:ext cx="879475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03648" y="188640"/>
            <a:ext cx="7200800" cy="8733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3200" dirty="0" smtClean="0">
                <a:latin typeface="Algerian" panose="04020705040A02060702" pitchFamily="82" charset="0"/>
              </a:rPr>
              <a:t>Latihan komunikasi visual</a:t>
            </a:r>
            <a:endParaRPr lang="id-ID" sz="3200" dirty="0">
              <a:latin typeface="Algerian" panose="04020705040A02060702" pitchFamily="82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idx="4294967295"/>
          </p:nvPr>
        </p:nvSpPr>
        <p:spPr>
          <a:xfrm>
            <a:off x="395536" y="1268760"/>
            <a:ext cx="8568952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id-ID" dirty="0" err="1" smtClean="0"/>
              <a:t>Stratigrafi</a:t>
            </a:r>
            <a:r>
              <a:rPr lang="en-US" altLang="id-ID" dirty="0" smtClean="0"/>
              <a:t> Daerah </a:t>
            </a:r>
            <a:r>
              <a:rPr lang="en-US" altLang="id-ID" dirty="0" err="1" smtClean="0"/>
              <a:t>Wetankali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berturut-turut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mulai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tertua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sekis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mika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berumur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Kapur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secara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tidak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selaras</a:t>
            </a:r>
            <a:r>
              <a:rPr lang="en-US" altLang="id-ID" dirty="0" smtClean="0"/>
              <a:t> di </a:t>
            </a:r>
            <a:r>
              <a:rPr lang="en-US" altLang="id-ID" dirty="0" err="1" smtClean="0"/>
              <a:t>atasnya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terdapat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konglomerat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berumur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Eosen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batupasir-gampingan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berumur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Oligosen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batulempung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berumur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Miosen</a:t>
            </a:r>
            <a:r>
              <a:rPr lang="en-US" altLang="id-ID" dirty="0" smtClean="0"/>
              <a:t>. </a:t>
            </a:r>
            <a:r>
              <a:rPr lang="id-ID" altLang="id-ID" dirty="0" smtClean="0"/>
              <a:t>Seri batuan tersebut, diterobos oleh korok diabas pada kala Miosen Tengah. Selanjutnya didapatkan lagi endapan-endapan vulkanik berupa  breksi dengan sisipan lava andesit yang berumur Plestosen, serta "volcanic neck" diorit yang berdasarkan data </a:t>
            </a:r>
            <a:r>
              <a:rPr lang="id-ID" altLang="id-ID" i="1" dirty="0" smtClean="0"/>
              <a:t>radiodating</a:t>
            </a:r>
            <a:r>
              <a:rPr lang="id-ID" altLang="id-ID" dirty="0" smtClean="0"/>
              <a:t> berumur 800 ribu tahun.</a:t>
            </a:r>
          </a:p>
          <a:p>
            <a:pPr eaLnBrk="1" hangingPunct="1"/>
            <a:r>
              <a:rPr lang="id-ID" altLang="id-ID" dirty="0" smtClean="0"/>
              <a:t> </a:t>
            </a:r>
          </a:p>
          <a:p>
            <a:pPr eaLnBrk="1" hangingPunct="1"/>
            <a:r>
              <a:rPr lang="it-IT" altLang="id-ID" dirty="0" smtClean="0"/>
              <a:t>Dari uraian di atas, buatlah:</a:t>
            </a:r>
            <a:endParaRPr lang="id-ID" altLang="id-ID" dirty="0" smtClean="0"/>
          </a:p>
          <a:p>
            <a:pPr eaLnBrk="1" hangingPunct="1"/>
            <a:r>
              <a:rPr lang="en-US" altLang="id-ID" dirty="0" err="1" smtClean="0"/>
              <a:t>Kolom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stratigrafi</a:t>
            </a:r>
            <a:endParaRPr lang="id-ID" altLang="id-ID" dirty="0" smtClean="0"/>
          </a:p>
          <a:p>
            <a:pPr eaLnBrk="1" hangingPunct="1"/>
            <a:r>
              <a:rPr lang="en-US" altLang="id-ID" dirty="0" smtClean="0"/>
              <a:t>Diagram </a:t>
            </a:r>
            <a:r>
              <a:rPr lang="en-US" altLang="id-ID" dirty="0" err="1" smtClean="0"/>
              <a:t>sejarah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geologi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477000" cy="266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d-ID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5186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07ce9eba67f115a3c687ca14840fab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950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A189b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894"/>
            <a:ext cx="567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7" y="0"/>
            <a:ext cx="9142413" cy="7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Gambarkan simbol-simbol Peta Geologi</a:t>
            </a:r>
            <a:endParaRPr lang="id-ID" alt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1893" y="752128"/>
            <a:ext cx="6781800" cy="5269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id-ID" dirty="0" smtClean="0"/>
              <a:t>Jurus &amp; Kemiringan Perlapisan</a:t>
            </a:r>
          </a:p>
          <a:p>
            <a:r>
              <a:rPr lang="id-ID" altLang="id-ID" dirty="0" smtClean="0"/>
              <a:t>Jurus &amp; Kemiringan Kekar</a:t>
            </a:r>
          </a:p>
          <a:p>
            <a:r>
              <a:rPr lang="id-ID" altLang="id-ID" dirty="0" smtClean="0"/>
              <a:t>Jurus &amp; Kemiringan Bidang Foliasi</a:t>
            </a:r>
          </a:p>
          <a:p>
            <a:r>
              <a:rPr lang="id-ID" altLang="id-ID" dirty="0" smtClean="0"/>
              <a:t>Sesar Normal</a:t>
            </a:r>
          </a:p>
          <a:p>
            <a:r>
              <a:rPr lang="id-ID" altLang="id-ID" dirty="0" smtClean="0"/>
              <a:t>Sesar Naik</a:t>
            </a:r>
            <a:endParaRPr lang="en-US" altLang="id-ID" dirty="0" smtClean="0"/>
          </a:p>
          <a:p>
            <a:r>
              <a:rPr lang="en-US" altLang="id-ID" dirty="0" err="1" smtClean="0"/>
              <a:t>Sesar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Mendatar</a:t>
            </a:r>
            <a:endParaRPr lang="id-ID" altLang="id-ID" dirty="0" smtClean="0"/>
          </a:p>
          <a:p>
            <a:r>
              <a:rPr lang="en-US" altLang="id-ID" dirty="0" err="1" smtClean="0"/>
              <a:t>Lipatan</a:t>
            </a:r>
            <a:r>
              <a:rPr lang="id-ID" altLang="id-ID" dirty="0" smtClean="0"/>
              <a:t> Rebah (Recumbent F</a:t>
            </a:r>
            <a:r>
              <a:rPr lang="en-US" altLang="id-ID" dirty="0" smtClean="0"/>
              <a:t>old</a:t>
            </a:r>
            <a:r>
              <a:rPr lang="id-ID" altLang="id-ID" dirty="0" smtClean="0"/>
              <a:t>)</a:t>
            </a:r>
          </a:p>
          <a:p>
            <a:r>
              <a:rPr lang="id-ID" altLang="id-ID" dirty="0" smtClean="0"/>
              <a:t>Jurus &amp; Kemiringan Perlapisan Horizontal</a:t>
            </a:r>
          </a:p>
          <a:p>
            <a:r>
              <a:rPr lang="id-ID" altLang="id-ID" dirty="0" smtClean="0"/>
              <a:t>Jurus &amp; Kemiringan Perlapisan Tegak</a:t>
            </a:r>
          </a:p>
          <a:p>
            <a:r>
              <a:rPr lang="id-ID" altLang="id-ID" dirty="0" smtClean="0"/>
              <a:t>Longsoran</a:t>
            </a:r>
          </a:p>
          <a:p>
            <a:r>
              <a:rPr lang="id-ID" altLang="id-ID" dirty="0" smtClean="0"/>
              <a:t>Amblesan</a:t>
            </a:r>
            <a:endParaRPr lang="id-ID" altLang="id-ID" dirty="0"/>
          </a:p>
        </p:txBody>
      </p:sp>
    </p:spTree>
    <p:extLst>
      <p:ext uri="{BB962C8B-B14F-4D97-AF65-F5344CB8AC3E}">
        <p14:creationId xmlns:p14="http://schemas.microsoft.com/office/powerpoint/2010/main" val="255794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742392"/>
            <a:ext cx="7596336" cy="742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600" dirty="0" smtClean="0">
                <a:latin typeface="Britannic Bold" panose="020B0903060703020204" pitchFamily="34" charset="0"/>
              </a:rPr>
              <a:t>Geologic Map Symbols</a:t>
            </a:r>
            <a:endParaRPr lang="en-US" altLang="id-ID" sz="3600" dirty="0">
              <a:latin typeface="Britannic Bold" panose="020B0903060703020204" pitchFamily="34" charset="0"/>
            </a:endParaRPr>
          </a:p>
        </p:txBody>
      </p:sp>
      <p:pic>
        <p:nvPicPr>
          <p:cNvPr id="6" name="Picture 2" descr="symbols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286625" cy="462756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5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7" y="116632"/>
            <a:ext cx="4752529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600" dirty="0" smtClean="0">
                <a:latin typeface="Adobe Gothic Std B" pitchFamily="34" charset="-128"/>
                <a:ea typeface="Adobe Gothic Std B" pitchFamily="34" charset="-128"/>
              </a:rPr>
              <a:t>Geologic map symbols</a:t>
            </a:r>
            <a:endParaRPr lang="en-US" altLang="id-ID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2" descr="faults symb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5384800" cy="39290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ol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44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216400" y="5214938"/>
            <a:ext cx="135731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902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426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4950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474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998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522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1046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2570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09407" y="5279231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4143375" y="5500688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1600"/>
              <a:t>Normal Fault</a:t>
            </a:r>
          </a:p>
        </p:txBody>
      </p:sp>
    </p:spTree>
    <p:extLst>
      <p:ext uri="{BB962C8B-B14F-4D97-AF65-F5344CB8AC3E}">
        <p14:creationId xmlns:p14="http://schemas.microsoft.com/office/powerpoint/2010/main" val="364750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228600"/>
            <a:ext cx="6519565" cy="896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3200" dirty="0" smtClean="0">
                <a:latin typeface="Franklin Gothic Medium" panose="020B0603020102020204" pitchFamily="34" charset="0"/>
              </a:rPr>
              <a:t>Gambarkan simbol-simbol </a:t>
            </a:r>
            <a:r>
              <a:rPr lang="en-US" altLang="id-ID" sz="3200" dirty="0" err="1" smtClean="0">
                <a:latin typeface="Franklin Gothic Medium" panose="020B0603020102020204" pitchFamily="34" charset="0"/>
              </a:rPr>
              <a:t>litologi</a:t>
            </a:r>
            <a:endParaRPr lang="id-ID" altLang="id-ID" sz="3200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5400"/>
            <a:ext cx="6781800" cy="4941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400" dirty="0" err="1" smtClean="0"/>
              <a:t>Batulempung</a:t>
            </a:r>
            <a:endParaRPr lang="en-US" altLang="id-ID" sz="2400" dirty="0" smtClean="0"/>
          </a:p>
          <a:p>
            <a:r>
              <a:rPr lang="en-US" altLang="id-ID" sz="2400" dirty="0" err="1" smtClean="0"/>
              <a:t>Batupasir</a:t>
            </a:r>
            <a:endParaRPr lang="en-US" altLang="id-ID" sz="2400" dirty="0" smtClean="0"/>
          </a:p>
          <a:p>
            <a:r>
              <a:rPr lang="en-US" altLang="id-ID" sz="2400" dirty="0" err="1" smtClean="0"/>
              <a:t>Batugamping</a:t>
            </a:r>
            <a:endParaRPr lang="en-US" altLang="id-ID" sz="2400" dirty="0" smtClean="0"/>
          </a:p>
          <a:p>
            <a:r>
              <a:rPr lang="en-US" altLang="id-ID" sz="2400" dirty="0" err="1" smtClean="0"/>
              <a:t>Dolomit</a:t>
            </a:r>
            <a:endParaRPr lang="en-US" altLang="id-ID" sz="2400" dirty="0" smtClean="0"/>
          </a:p>
          <a:p>
            <a:r>
              <a:rPr lang="en-US" altLang="id-ID" sz="2400" dirty="0" err="1" smtClean="0"/>
              <a:t>Breksi</a:t>
            </a:r>
            <a:endParaRPr lang="en-US" altLang="id-ID" sz="2400" dirty="0" smtClean="0"/>
          </a:p>
          <a:p>
            <a:r>
              <a:rPr lang="en-US" altLang="id-ID" sz="2400" dirty="0" err="1" smtClean="0"/>
              <a:t>Konglomerat</a:t>
            </a:r>
            <a:endParaRPr lang="en-US" altLang="id-ID" sz="2400" dirty="0" smtClean="0"/>
          </a:p>
          <a:p>
            <a:r>
              <a:rPr lang="en-US" altLang="id-ID" sz="2400" dirty="0" smtClean="0"/>
              <a:t>Tufa</a:t>
            </a:r>
          </a:p>
          <a:p>
            <a:r>
              <a:rPr lang="en-US" altLang="id-ID" sz="2400" dirty="0" err="1" smtClean="0"/>
              <a:t>Napal</a:t>
            </a:r>
            <a:endParaRPr lang="en-US" altLang="id-ID" sz="2400" dirty="0" smtClean="0"/>
          </a:p>
          <a:p>
            <a:r>
              <a:rPr lang="en-US" altLang="id-ID" sz="2400" dirty="0" err="1" smtClean="0"/>
              <a:t>Perselingan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napal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tufa</a:t>
            </a:r>
          </a:p>
          <a:p>
            <a:r>
              <a:rPr lang="en-US" altLang="id-ID" sz="2400" dirty="0" err="1" smtClean="0"/>
              <a:t>Batupasir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dengan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sisipan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batulempung</a:t>
            </a:r>
            <a:endParaRPr lang="en-US" altLang="id-ID" sz="2400" dirty="0" smtClean="0"/>
          </a:p>
          <a:p>
            <a:r>
              <a:rPr lang="en-US" altLang="id-ID" sz="2400" dirty="0" err="1" smtClean="0"/>
              <a:t>Batuan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beku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plutonik</a:t>
            </a:r>
            <a:endParaRPr lang="en-US" altLang="id-ID" sz="2400" dirty="0" smtClean="0"/>
          </a:p>
          <a:p>
            <a:r>
              <a:rPr lang="en-US" altLang="id-ID" sz="2400" dirty="0" smtClean="0"/>
              <a:t>Lava</a:t>
            </a:r>
            <a:endParaRPr lang="id-ID" altLang="id-ID" sz="2400" dirty="0"/>
          </a:p>
        </p:txBody>
      </p:sp>
    </p:spTree>
    <p:extLst>
      <p:ext uri="{BB962C8B-B14F-4D97-AF65-F5344CB8AC3E}">
        <p14:creationId xmlns:p14="http://schemas.microsoft.com/office/powerpoint/2010/main" val="419486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469</Words>
  <Application>Microsoft Office PowerPoint</Application>
  <PresentationFormat>On-screen Show (4:3)</PresentationFormat>
  <Paragraphs>126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Office Theme</vt:lpstr>
      <vt:lpstr>CorelDRAW 12.0 Graphic</vt:lpstr>
      <vt:lpstr>CorelDRAW X3 Graphic</vt:lpstr>
      <vt:lpstr>CorelDRAW.Graphic.9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citrabhuwana</dc:creator>
  <cp:lastModifiedBy>citrabhuwana</cp:lastModifiedBy>
  <cp:revision>39</cp:revision>
  <dcterms:created xsi:type="dcterms:W3CDTF">2017-01-18T15:08:04Z</dcterms:created>
  <dcterms:modified xsi:type="dcterms:W3CDTF">2017-01-18T16:00:09Z</dcterms:modified>
</cp:coreProperties>
</file>