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21" r:id="rId3"/>
    <p:sldId id="317" r:id="rId4"/>
    <p:sldId id="316" r:id="rId5"/>
    <p:sldId id="322" r:id="rId6"/>
    <p:sldId id="323" r:id="rId7"/>
    <p:sldId id="325" r:id="rId8"/>
    <p:sldId id="326" r:id="rId9"/>
    <p:sldId id="328" r:id="rId10"/>
    <p:sldId id="327" r:id="rId11"/>
    <p:sldId id="329" r:id="rId1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9" d="100"/>
          <a:sy n="49" d="100"/>
        </p:scale>
        <p:origin x="-34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1E63CE68-E1B0-4045-A340-4FA90D397E87}" type="datetimeFigureOut">
              <a:rPr lang="id-ID" smtClean="0"/>
              <a:t>28/02/2017</a:t>
            </a:fld>
            <a:endParaRPr lang="id-ID"/>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id-ID"/>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4445A88-C587-412A-9A2D-D1FACD2C240D}"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E63CE68-E1B0-4045-A340-4FA90D397E87}" type="datetimeFigureOut">
              <a:rPr lang="id-ID" smtClean="0"/>
              <a:t>28/02/2017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4445A88-C587-412A-9A2D-D1FACD2C240D}"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E63CE68-E1B0-4045-A340-4FA90D397E87}" type="datetimeFigureOut">
              <a:rPr lang="id-ID" smtClean="0"/>
              <a:t>28/02/2017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4445A88-C587-412A-9A2D-D1FACD2C240D}"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1E63CE68-E1B0-4045-A340-4FA90D397E87}" type="datetimeFigureOut">
              <a:rPr lang="id-ID" smtClean="0"/>
              <a:t>28/02/2017</a:t>
            </a:fld>
            <a:endParaRPr lang="id-ID"/>
          </a:p>
        </p:txBody>
      </p:sp>
      <p:sp>
        <p:nvSpPr>
          <p:cNvPr id="9" name="Slide Number Placeholder 8"/>
          <p:cNvSpPr>
            <a:spLocks noGrp="1"/>
          </p:cNvSpPr>
          <p:nvPr>
            <p:ph type="sldNum" sz="quarter" idx="15"/>
          </p:nvPr>
        </p:nvSpPr>
        <p:spPr/>
        <p:txBody>
          <a:bodyPr rtlCol="0"/>
          <a:lstStyle/>
          <a:p>
            <a:fld id="{74445A88-C587-412A-9A2D-D1FACD2C240D}" type="slidenum">
              <a:rPr lang="id-ID" smtClean="0"/>
              <a:t>‹#›</a:t>
            </a:fld>
            <a:endParaRPr lang="id-ID"/>
          </a:p>
        </p:txBody>
      </p:sp>
      <p:sp>
        <p:nvSpPr>
          <p:cNvPr id="10" name="Footer Placeholder 9"/>
          <p:cNvSpPr>
            <a:spLocks noGrp="1"/>
          </p:cNvSpPr>
          <p:nvPr>
            <p:ph type="ftr" sz="quarter" idx="16"/>
          </p:nvPr>
        </p:nvSpPr>
        <p:spPr/>
        <p:txBody>
          <a:bodyPr rtlCol="0"/>
          <a:lstStyle/>
          <a:p>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E63CE68-E1B0-4045-A340-4FA90D397E87}" type="datetimeFigureOut">
              <a:rPr lang="id-ID" smtClean="0"/>
              <a:t>28/02/2017</a:t>
            </a:fld>
            <a:endParaRPr lang="id-ID"/>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id-ID"/>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4445A88-C587-412A-9A2D-D1FACD2C240D}"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E63CE68-E1B0-4045-A340-4FA90D397E87}" type="datetimeFigureOut">
              <a:rPr lang="id-ID" smtClean="0"/>
              <a:t>28/02/2017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4445A88-C587-412A-9A2D-D1FACD2C240D}" type="slidenum">
              <a:rPr lang="id-ID" smtClean="0"/>
              <a:t>‹#›</a:t>
            </a:fld>
            <a:endParaRPr lang="id-ID"/>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E63CE68-E1B0-4045-A340-4FA90D397E87}" type="datetimeFigureOut">
              <a:rPr lang="id-ID" smtClean="0"/>
              <a:t>28/02/2017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74445A88-C587-412A-9A2D-D1FACD2C240D}" type="slidenum">
              <a:rPr lang="id-ID" smtClean="0"/>
              <a:t>‹#›</a:t>
            </a:fld>
            <a:endParaRPr lang="id-ID"/>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1E63CE68-E1B0-4045-A340-4FA90D397E87}" type="datetimeFigureOut">
              <a:rPr lang="id-ID" smtClean="0"/>
              <a:t>28/02/2017</a:t>
            </a:fld>
            <a:endParaRPr lang="id-ID"/>
          </a:p>
        </p:txBody>
      </p:sp>
      <p:sp>
        <p:nvSpPr>
          <p:cNvPr id="7" name="Slide Number Placeholder 6"/>
          <p:cNvSpPr>
            <a:spLocks noGrp="1"/>
          </p:cNvSpPr>
          <p:nvPr>
            <p:ph type="sldNum" sz="quarter" idx="11"/>
          </p:nvPr>
        </p:nvSpPr>
        <p:spPr/>
        <p:txBody>
          <a:bodyPr rtlCol="0"/>
          <a:lstStyle/>
          <a:p>
            <a:fld id="{74445A88-C587-412A-9A2D-D1FACD2C240D}" type="slidenum">
              <a:rPr lang="id-ID" smtClean="0"/>
              <a:t>‹#›</a:t>
            </a:fld>
            <a:endParaRPr lang="id-ID"/>
          </a:p>
        </p:txBody>
      </p:sp>
      <p:sp>
        <p:nvSpPr>
          <p:cNvPr id="8" name="Footer Placeholder 7"/>
          <p:cNvSpPr>
            <a:spLocks noGrp="1"/>
          </p:cNvSpPr>
          <p:nvPr>
            <p:ph type="ftr" sz="quarter" idx="12"/>
          </p:nvPr>
        </p:nvSpPr>
        <p:spPr/>
        <p:txBody>
          <a:bodyPr rtlCol="0"/>
          <a:lstStyle/>
          <a:p>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63CE68-E1B0-4045-A340-4FA90D397E87}" type="datetimeFigureOut">
              <a:rPr lang="id-ID" smtClean="0"/>
              <a:t>28/02/2017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74445A88-C587-412A-9A2D-D1FACD2C240D}"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1E63CE68-E1B0-4045-A340-4FA90D397E87}" type="datetimeFigureOut">
              <a:rPr lang="id-ID" smtClean="0"/>
              <a:t>28/02/2017</a:t>
            </a:fld>
            <a:endParaRPr lang="id-ID"/>
          </a:p>
        </p:txBody>
      </p:sp>
      <p:sp>
        <p:nvSpPr>
          <p:cNvPr id="22" name="Slide Number Placeholder 21"/>
          <p:cNvSpPr>
            <a:spLocks noGrp="1"/>
          </p:cNvSpPr>
          <p:nvPr>
            <p:ph type="sldNum" sz="quarter" idx="15"/>
          </p:nvPr>
        </p:nvSpPr>
        <p:spPr/>
        <p:txBody>
          <a:bodyPr rtlCol="0"/>
          <a:lstStyle/>
          <a:p>
            <a:fld id="{74445A88-C587-412A-9A2D-D1FACD2C240D}" type="slidenum">
              <a:rPr lang="id-ID" smtClean="0"/>
              <a:t>‹#›</a:t>
            </a:fld>
            <a:endParaRPr lang="id-ID"/>
          </a:p>
        </p:txBody>
      </p:sp>
      <p:sp>
        <p:nvSpPr>
          <p:cNvPr id="23" name="Footer Placeholder 22"/>
          <p:cNvSpPr>
            <a:spLocks noGrp="1"/>
          </p:cNvSpPr>
          <p:nvPr>
            <p:ph type="ftr" sz="quarter" idx="16"/>
          </p:nvPr>
        </p:nvSpPr>
        <p:spPr/>
        <p:txBody>
          <a:bodyPr rtlCol="0"/>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E63CE68-E1B0-4045-A340-4FA90D397E87}" type="datetimeFigureOut">
              <a:rPr lang="id-ID" smtClean="0"/>
              <a:t>28/02/2017</a:t>
            </a:fld>
            <a:endParaRPr lang="id-ID"/>
          </a:p>
        </p:txBody>
      </p:sp>
      <p:sp>
        <p:nvSpPr>
          <p:cNvPr id="18" name="Slide Number Placeholder 17"/>
          <p:cNvSpPr>
            <a:spLocks noGrp="1"/>
          </p:cNvSpPr>
          <p:nvPr>
            <p:ph type="sldNum" sz="quarter" idx="11"/>
          </p:nvPr>
        </p:nvSpPr>
        <p:spPr/>
        <p:txBody>
          <a:bodyPr rtlCol="0"/>
          <a:lstStyle/>
          <a:p>
            <a:fld id="{74445A88-C587-412A-9A2D-D1FACD2C240D}" type="slidenum">
              <a:rPr lang="id-ID" smtClean="0"/>
              <a:t>‹#›</a:t>
            </a:fld>
            <a:endParaRPr lang="id-ID"/>
          </a:p>
        </p:txBody>
      </p:sp>
      <p:sp>
        <p:nvSpPr>
          <p:cNvPr id="21" name="Footer Placeholder 20"/>
          <p:cNvSpPr>
            <a:spLocks noGrp="1"/>
          </p:cNvSpPr>
          <p:nvPr>
            <p:ph type="ftr" sz="quarter" idx="12"/>
          </p:nvPr>
        </p:nvSpPr>
        <p:spPr/>
        <p:txBody>
          <a:bodyPr rtlCol="0"/>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E63CE68-E1B0-4045-A340-4FA90D397E87}" type="datetimeFigureOut">
              <a:rPr lang="id-ID" smtClean="0"/>
              <a:t>28/02/2017</a:t>
            </a:fld>
            <a:endParaRPr lang="id-ID"/>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id-ID"/>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4445A88-C587-412A-9A2D-D1FACD2C240D}"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83768" y="692696"/>
            <a:ext cx="6660232" cy="3888432"/>
          </a:xfrm>
        </p:spPr>
        <p:txBody>
          <a:bodyPr>
            <a:normAutofit fontScale="90000"/>
          </a:bodyPr>
          <a:lstStyle/>
          <a:p>
            <a:r>
              <a:rPr lang="id-ID" sz="3600" dirty="0" smtClean="0">
                <a:solidFill>
                  <a:schemeClr val="tx1"/>
                </a:solidFill>
              </a:rPr>
              <a:t>Azas – Azas Teknik Kimia</a:t>
            </a:r>
            <a:br>
              <a:rPr lang="id-ID" sz="3600" dirty="0" smtClean="0">
                <a:solidFill>
                  <a:schemeClr val="tx1"/>
                </a:solidFill>
              </a:rPr>
            </a:br>
            <a:r>
              <a:rPr lang="id-ID" sz="3600" dirty="0" smtClean="0"/>
              <a:t/>
            </a:r>
            <a:br>
              <a:rPr lang="id-ID" sz="3600" dirty="0" smtClean="0"/>
            </a:br>
            <a:r>
              <a:rPr lang="id-ID" dirty="0" smtClean="0">
                <a:solidFill>
                  <a:srgbClr val="C00000"/>
                </a:solidFill>
              </a:rPr>
              <a:t>“Pertemuan ke 2”</a:t>
            </a:r>
            <a:br>
              <a:rPr lang="id-ID" dirty="0" smtClean="0">
                <a:solidFill>
                  <a:srgbClr val="C00000"/>
                </a:solidFill>
              </a:rPr>
            </a:br>
            <a:r>
              <a:rPr lang="id-ID" dirty="0" smtClean="0">
                <a:solidFill>
                  <a:srgbClr val="C00000"/>
                </a:solidFill>
              </a:rPr>
              <a:t/>
            </a:r>
            <a:br>
              <a:rPr lang="id-ID" dirty="0" smtClean="0">
                <a:solidFill>
                  <a:srgbClr val="C00000"/>
                </a:solidFill>
              </a:rPr>
            </a:br>
            <a:r>
              <a:rPr lang="id-ID" dirty="0" smtClean="0"/>
              <a:t>Prodi D3 Teknik Kimia</a:t>
            </a:r>
            <a:br>
              <a:rPr lang="id-ID" dirty="0" smtClean="0"/>
            </a:br>
            <a:r>
              <a:rPr lang="id-ID" dirty="0" smtClean="0"/>
              <a:t>fakultas teknik industri</a:t>
            </a:r>
            <a:br>
              <a:rPr lang="id-ID" dirty="0" smtClean="0"/>
            </a:br>
            <a:r>
              <a:rPr lang="id-ID" dirty="0" smtClean="0"/>
              <a:t>upn veteran yogyakarta</a:t>
            </a:r>
            <a:br>
              <a:rPr lang="id-ID" dirty="0" smtClean="0"/>
            </a:br>
            <a:endParaRPr lang="id-ID" dirty="0"/>
          </a:p>
        </p:txBody>
      </p:sp>
      <p:sp>
        <p:nvSpPr>
          <p:cNvPr id="3" name="Subtitle 2"/>
          <p:cNvSpPr>
            <a:spLocks noGrp="1"/>
          </p:cNvSpPr>
          <p:nvPr>
            <p:ph type="subTitle" idx="1"/>
          </p:nvPr>
        </p:nvSpPr>
        <p:spPr>
          <a:xfrm>
            <a:off x="5076056" y="5229200"/>
            <a:ext cx="3888432" cy="1371600"/>
          </a:xfrm>
        </p:spPr>
        <p:txBody>
          <a:bodyPr/>
          <a:lstStyle/>
          <a:p>
            <a:endParaRPr lang="id-ID" dirty="0" smtClean="0"/>
          </a:p>
          <a:p>
            <a:r>
              <a:rPr lang="id-ID" dirty="0" smtClean="0"/>
              <a:t>Retno Ringgani, S.T., M.Eng</a:t>
            </a:r>
          </a:p>
          <a:p>
            <a:endParaRPr lang="id-ID" dirty="0"/>
          </a:p>
        </p:txBody>
      </p:sp>
    </p:spTree>
    <p:extLst>
      <p:ext uri="{BB962C8B-B14F-4D97-AF65-F5344CB8AC3E}">
        <p14:creationId xmlns:p14="http://schemas.microsoft.com/office/powerpoint/2010/main" val="24328365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7467600" cy="580926"/>
          </a:xfrm>
        </p:spPr>
        <p:txBody>
          <a:bodyPr/>
          <a:lstStyle/>
          <a:p>
            <a:r>
              <a:rPr lang="id-ID" dirty="0" smtClean="0"/>
              <a:t>Contoh</a:t>
            </a:r>
            <a:endParaRPr lang="id-ID" dirty="0"/>
          </a:p>
        </p:txBody>
      </p:sp>
      <p:sp>
        <p:nvSpPr>
          <p:cNvPr id="3" name="Content Placeholder 2"/>
          <p:cNvSpPr>
            <a:spLocks noGrp="1"/>
          </p:cNvSpPr>
          <p:nvPr>
            <p:ph sz="quarter" idx="1"/>
          </p:nvPr>
        </p:nvSpPr>
        <p:spPr>
          <a:xfrm>
            <a:off x="1128510" y="3771728"/>
            <a:ext cx="6948690" cy="1529480"/>
          </a:xfrm>
        </p:spPr>
        <p:txBody>
          <a:bodyPr/>
          <a:lstStyle/>
          <a:p>
            <a:pPr marL="0" indent="0" algn="just">
              <a:buNone/>
            </a:pPr>
            <a:r>
              <a:rPr lang="id-ID" dirty="0" smtClean="0">
                <a:solidFill>
                  <a:srgbClr val="C00000"/>
                </a:solidFill>
              </a:rPr>
              <a:t>Note :</a:t>
            </a:r>
          </a:p>
          <a:p>
            <a:pPr marL="0" indent="0" algn="just">
              <a:buNone/>
            </a:pPr>
            <a:r>
              <a:rPr lang="id-ID" dirty="0" smtClean="0">
                <a:solidFill>
                  <a:srgbClr val="C00000"/>
                </a:solidFill>
              </a:rPr>
              <a:t>Perhitungan neraca massa dengan reaksi, satuan diubah ke mol</a:t>
            </a:r>
            <a:endParaRPr lang="id-ID" dirty="0">
              <a:solidFill>
                <a:srgbClr val="C00000"/>
              </a:solidFill>
            </a:endParaRPr>
          </a:p>
        </p:txBody>
      </p:sp>
      <p:sp>
        <p:nvSpPr>
          <p:cNvPr id="4" name="Content Placeholder 2"/>
          <p:cNvSpPr txBox="1">
            <a:spLocks/>
          </p:cNvSpPr>
          <p:nvPr/>
        </p:nvSpPr>
        <p:spPr>
          <a:xfrm>
            <a:off x="609600" y="917104"/>
            <a:ext cx="7467600" cy="5709248"/>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just">
              <a:buFont typeface="Wingdings"/>
              <a:buNone/>
            </a:pPr>
            <a:r>
              <a:rPr lang="id-ID" dirty="0" smtClean="0"/>
              <a:t>Propana  20 kg dibakar di dalam burner dengan menggunakan oksigen berlebih yang diambil dari udara kering 100 kg yang dimasukkan ke dalam burner dan terjadi reaksi menghasilkan gas CO2 dan CO, berapakah % oksigen berlebih / udara berlebih yang digunakan ?</a:t>
            </a:r>
            <a:endParaRPr lang="id-ID" dirty="0"/>
          </a:p>
        </p:txBody>
      </p:sp>
    </p:spTree>
    <p:extLst>
      <p:ext uri="{BB962C8B-B14F-4D97-AF65-F5344CB8AC3E}">
        <p14:creationId xmlns:p14="http://schemas.microsoft.com/office/powerpoint/2010/main" val="27072268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TUGAS</a:t>
            </a:r>
            <a:endParaRPr lang="id-ID" dirty="0"/>
          </a:p>
        </p:txBody>
      </p:sp>
      <p:sp>
        <p:nvSpPr>
          <p:cNvPr id="3" name="Content Placeholder 2"/>
          <p:cNvSpPr>
            <a:spLocks noGrp="1"/>
          </p:cNvSpPr>
          <p:nvPr>
            <p:ph sz="quarter" idx="1"/>
          </p:nvPr>
        </p:nvSpPr>
        <p:spPr/>
        <p:txBody>
          <a:bodyPr/>
          <a:lstStyle/>
          <a:p>
            <a:pPr marL="457200" indent="-457200" algn="just">
              <a:buAutoNum type="arabicPeriod"/>
            </a:pPr>
            <a:r>
              <a:rPr lang="id-ID" dirty="0" smtClean="0"/>
              <a:t>Kasus contoh soal, tentukan komposisi gas keluar burner</a:t>
            </a:r>
          </a:p>
          <a:p>
            <a:pPr marL="457200" indent="-457200" algn="just">
              <a:buAutoNum type="arabicPeriod"/>
            </a:pPr>
            <a:r>
              <a:rPr lang="id-ID" dirty="0" smtClean="0"/>
              <a:t>Butana dibakar dengan 20% excess di burner, gas keluar burner terdiri dari CO2, H2O, O2, N2, tentukan komposisi gas keluar Burner tersebut !</a:t>
            </a:r>
            <a:endParaRPr lang="id-ID" dirty="0"/>
          </a:p>
        </p:txBody>
      </p:sp>
    </p:spTree>
    <p:extLst>
      <p:ext uri="{BB962C8B-B14F-4D97-AF65-F5344CB8AC3E}">
        <p14:creationId xmlns:p14="http://schemas.microsoft.com/office/powerpoint/2010/main" val="21573025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solidFill>
                  <a:srgbClr val="C00000"/>
                </a:solidFill>
                <a:effectLst>
                  <a:outerShdw blurRad="38100" dist="38100" dir="2700000" algn="tl">
                    <a:srgbClr val="000000">
                      <a:alpha val="43137"/>
                    </a:srgbClr>
                  </a:outerShdw>
                </a:effectLst>
              </a:rPr>
              <a:t>Penting..!!</a:t>
            </a:r>
            <a:endParaRPr lang="id-ID"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p:txBody>
          <a:bodyPr/>
          <a:lstStyle/>
          <a:p>
            <a:pPr marL="0" indent="0">
              <a:buNone/>
            </a:pPr>
            <a:r>
              <a:rPr lang="id-ID" dirty="0" smtClean="0"/>
              <a:t>Harus diketahui terlebih dahulu apakah proses berlangsung secara steady atau tidak.</a:t>
            </a:r>
          </a:p>
          <a:p>
            <a:pPr marL="0" indent="0">
              <a:buNone/>
            </a:pPr>
            <a:endParaRPr lang="id-ID" dirty="0"/>
          </a:p>
          <a:p>
            <a:pPr marL="0" indent="0">
              <a:buNone/>
            </a:pPr>
            <a:r>
              <a:rPr lang="id-ID" dirty="0" smtClean="0"/>
              <a:t>Apabila </a:t>
            </a:r>
            <a:r>
              <a:rPr lang="id-ID" dirty="0" smtClean="0">
                <a:solidFill>
                  <a:srgbClr val="C00000"/>
                </a:solidFill>
              </a:rPr>
              <a:t>proses tidak menyangkut reaksi kimia</a:t>
            </a:r>
            <a:r>
              <a:rPr lang="id-ID" dirty="0" smtClean="0"/>
              <a:t>, neraca bahan dapat dibuat dengan satuan-satuan </a:t>
            </a:r>
            <a:r>
              <a:rPr lang="id-ID" dirty="0" smtClean="0">
                <a:solidFill>
                  <a:srgbClr val="C00000"/>
                </a:solidFill>
              </a:rPr>
              <a:t>kg, lb, kmol</a:t>
            </a:r>
            <a:r>
              <a:rPr lang="id-ID" dirty="0" smtClean="0"/>
              <a:t>, dsb.</a:t>
            </a:r>
          </a:p>
          <a:p>
            <a:pPr marL="0" indent="0">
              <a:buNone/>
            </a:pPr>
            <a:endParaRPr lang="id-ID" dirty="0" smtClean="0"/>
          </a:p>
          <a:p>
            <a:pPr marL="0" indent="0">
              <a:buNone/>
            </a:pPr>
            <a:r>
              <a:rPr lang="id-ID" dirty="0" smtClean="0"/>
              <a:t>Apabila </a:t>
            </a:r>
            <a:r>
              <a:rPr lang="id-ID" dirty="0" smtClean="0">
                <a:solidFill>
                  <a:srgbClr val="C00000"/>
                </a:solidFill>
              </a:rPr>
              <a:t>ada reaksi kimia</a:t>
            </a:r>
            <a:r>
              <a:rPr lang="id-ID" dirty="0" smtClean="0"/>
              <a:t>, sebaiknya dipakai satuan </a:t>
            </a:r>
            <a:r>
              <a:rPr lang="id-ID" dirty="0" smtClean="0">
                <a:solidFill>
                  <a:srgbClr val="C00000"/>
                </a:solidFill>
                <a:effectLst>
                  <a:outerShdw blurRad="38100" dist="38100" dir="2700000" algn="tl">
                    <a:srgbClr val="000000">
                      <a:alpha val="43137"/>
                    </a:srgbClr>
                  </a:outerShdw>
                </a:effectLst>
              </a:rPr>
              <a:t>mol</a:t>
            </a:r>
            <a:r>
              <a:rPr lang="id-ID" dirty="0" smtClean="0"/>
              <a:t> karean zat-zat bersangkutan secara stoichiometri.</a:t>
            </a:r>
            <a:endParaRPr lang="id-ID" dirty="0"/>
          </a:p>
        </p:txBody>
      </p:sp>
    </p:spTree>
    <p:extLst>
      <p:ext uri="{BB962C8B-B14F-4D97-AF65-F5344CB8AC3E}">
        <p14:creationId xmlns:p14="http://schemas.microsoft.com/office/powerpoint/2010/main" val="3089426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1560" y="764704"/>
            <a:ext cx="7467600" cy="4873752"/>
          </a:xfrm>
        </p:spPr>
        <p:txBody>
          <a:bodyPr>
            <a:normAutofit/>
          </a:bodyPr>
          <a:lstStyle/>
          <a:p>
            <a:pPr marL="0" indent="0" algn="just">
              <a:buNone/>
            </a:pPr>
            <a:r>
              <a:rPr lang="id-ID" dirty="0" smtClean="0"/>
              <a:t>3. </a:t>
            </a:r>
            <a:r>
              <a:rPr lang="en-US" dirty="0" err="1" smtClean="0"/>
              <a:t>Sebanyak</a:t>
            </a:r>
            <a:r>
              <a:rPr lang="en-US" dirty="0" smtClean="0"/>
              <a:t> </a:t>
            </a:r>
            <a:r>
              <a:rPr lang="id-ID" dirty="0" smtClean="0"/>
              <a:t>etanol </a:t>
            </a:r>
            <a:r>
              <a:rPr lang="id-ID" dirty="0"/>
              <a:t>10% </a:t>
            </a:r>
            <a:r>
              <a:rPr lang="en-US" dirty="0" err="1"/>
              <a:t>dimasukkan</a:t>
            </a:r>
            <a:r>
              <a:rPr lang="en-US" dirty="0"/>
              <a:t> </a:t>
            </a:r>
            <a:r>
              <a:rPr lang="it-IT" dirty="0"/>
              <a:t>ke sebuah kolom (menara) distilasi</a:t>
            </a:r>
            <a:r>
              <a:rPr lang="id-ID" dirty="0"/>
              <a:t> </a:t>
            </a:r>
            <a:r>
              <a:rPr lang="id-ID" dirty="0" smtClean="0"/>
              <a:t>, sehingga produk distilat mengandung 65% etanol</a:t>
            </a:r>
            <a:r>
              <a:rPr lang="it-IT" dirty="0" smtClean="0"/>
              <a:t>.</a:t>
            </a:r>
            <a:endParaRPr lang="id-ID" dirty="0"/>
          </a:p>
          <a:p>
            <a:pPr marL="0" indent="0" algn="just">
              <a:buNone/>
            </a:pPr>
            <a:r>
              <a:rPr lang="id-ID" dirty="0" smtClean="0"/>
              <a:t>Diketahui bahwa arus distilat (D) 15% dari umpan masuk (F)</a:t>
            </a:r>
          </a:p>
          <a:p>
            <a:pPr marL="0" indent="0" algn="just">
              <a:buNone/>
            </a:pPr>
            <a:endParaRPr lang="id-ID" dirty="0"/>
          </a:p>
          <a:p>
            <a:pPr marL="0" indent="0" algn="just">
              <a:buNone/>
            </a:pPr>
            <a:r>
              <a:rPr lang="en-US" dirty="0" err="1"/>
              <a:t>Tentukan</a:t>
            </a:r>
            <a:r>
              <a:rPr lang="en-US" dirty="0"/>
              <a:t> </a:t>
            </a:r>
            <a:r>
              <a:rPr lang="en-US" dirty="0" err="1"/>
              <a:t>laju</a:t>
            </a:r>
            <a:r>
              <a:rPr lang="en-US" dirty="0"/>
              <a:t> </a:t>
            </a:r>
            <a:r>
              <a:rPr lang="en-US" dirty="0" err="1"/>
              <a:t>alir</a:t>
            </a:r>
            <a:r>
              <a:rPr lang="en-US" dirty="0"/>
              <a:t> </a:t>
            </a:r>
            <a:r>
              <a:rPr lang="en-US" dirty="0" err="1"/>
              <a:t>masing-masing</a:t>
            </a:r>
            <a:r>
              <a:rPr lang="en-US" dirty="0"/>
              <a:t> </a:t>
            </a:r>
            <a:r>
              <a:rPr lang="id-ID" dirty="0" smtClean="0"/>
              <a:t>arus dan komposisi produk bottom (B) !</a:t>
            </a:r>
            <a:endParaRPr lang="id-ID" dirty="0"/>
          </a:p>
        </p:txBody>
      </p:sp>
      <p:sp>
        <p:nvSpPr>
          <p:cNvPr id="2" name="Rectangle 1"/>
          <p:cNvSpPr/>
          <p:nvPr/>
        </p:nvSpPr>
        <p:spPr>
          <a:xfrm>
            <a:off x="611560" y="116632"/>
            <a:ext cx="2116285" cy="369332"/>
          </a:xfrm>
          <a:prstGeom prst="rect">
            <a:avLst/>
          </a:prstGeom>
        </p:spPr>
        <p:txBody>
          <a:bodyPr wrap="none">
            <a:spAutoFit/>
          </a:bodyPr>
          <a:lstStyle/>
          <a:p>
            <a:r>
              <a:rPr lang="id-ID" b="1" dirty="0">
                <a:effectLst>
                  <a:outerShdw blurRad="38100" dist="38100" dir="2700000" algn="tl">
                    <a:srgbClr val="000000">
                      <a:alpha val="43137"/>
                    </a:srgbClr>
                  </a:outerShdw>
                </a:effectLst>
              </a:rPr>
              <a:t>LATIHAN SOAL</a:t>
            </a:r>
            <a:endParaRPr lang="id-ID" dirty="0"/>
          </a:p>
        </p:txBody>
      </p:sp>
    </p:spTree>
    <p:extLst>
      <p:ext uri="{BB962C8B-B14F-4D97-AF65-F5344CB8AC3E}">
        <p14:creationId xmlns:p14="http://schemas.microsoft.com/office/powerpoint/2010/main" val="21126370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547664" y="764704"/>
            <a:ext cx="5433811" cy="4873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2203348" y="2420888"/>
            <a:ext cx="1360539"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ectangle 5"/>
          <p:cNvSpPr/>
          <p:nvPr/>
        </p:nvSpPr>
        <p:spPr>
          <a:xfrm>
            <a:off x="4844685" y="689933"/>
            <a:ext cx="1854204"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dirty="0" smtClean="0">
                <a:solidFill>
                  <a:schemeClr val="tx1"/>
                </a:solidFill>
              </a:rPr>
              <a:t>D = 15% F</a:t>
            </a:r>
            <a:endParaRPr lang="id-ID" b="1" dirty="0">
              <a:solidFill>
                <a:schemeClr val="tx1"/>
              </a:solidFill>
            </a:endParaRPr>
          </a:p>
        </p:txBody>
      </p:sp>
      <p:sp>
        <p:nvSpPr>
          <p:cNvPr id="7" name="Rectangle 6"/>
          <p:cNvSpPr/>
          <p:nvPr/>
        </p:nvSpPr>
        <p:spPr>
          <a:xfrm>
            <a:off x="5060542" y="4293096"/>
            <a:ext cx="2376265"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b="1" dirty="0" smtClean="0">
                <a:solidFill>
                  <a:srgbClr val="C00000"/>
                </a:solidFill>
              </a:rPr>
              <a:t>B, XwB , XcB ?</a:t>
            </a:r>
            <a:endParaRPr lang="id-ID" b="1" dirty="0">
              <a:solidFill>
                <a:srgbClr val="C00000"/>
              </a:solidFill>
            </a:endParaRPr>
          </a:p>
        </p:txBody>
      </p:sp>
      <p:sp>
        <p:nvSpPr>
          <p:cNvPr id="8" name="Rectangle 7"/>
          <p:cNvSpPr/>
          <p:nvPr/>
        </p:nvSpPr>
        <p:spPr>
          <a:xfrm>
            <a:off x="2051720" y="3429000"/>
            <a:ext cx="1360539"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 name="Rectangle 8"/>
          <p:cNvSpPr/>
          <p:nvPr/>
        </p:nvSpPr>
        <p:spPr>
          <a:xfrm>
            <a:off x="5220072" y="1628800"/>
            <a:ext cx="1360539"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Rectangle 9"/>
          <p:cNvSpPr/>
          <p:nvPr/>
        </p:nvSpPr>
        <p:spPr>
          <a:xfrm>
            <a:off x="5157495" y="4941168"/>
            <a:ext cx="1423116" cy="6480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 name="TextBox 1"/>
          <p:cNvSpPr txBox="1"/>
          <p:nvPr/>
        </p:nvSpPr>
        <p:spPr>
          <a:xfrm>
            <a:off x="5060542" y="1309755"/>
            <a:ext cx="648073" cy="338554"/>
          </a:xfrm>
          <a:prstGeom prst="rect">
            <a:avLst/>
          </a:prstGeom>
          <a:solidFill>
            <a:schemeClr val="bg1"/>
          </a:solidFill>
        </p:spPr>
        <p:txBody>
          <a:bodyPr wrap="square" rtlCol="0">
            <a:spAutoFit/>
          </a:bodyPr>
          <a:lstStyle/>
          <a:p>
            <a:r>
              <a:rPr lang="id-ID" sz="1600" b="1" dirty="0" smtClean="0">
                <a:latin typeface="Arial" pitchFamily="34" charset="0"/>
                <a:cs typeface="Arial" pitchFamily="34" charset="0"/>
              </a:rPr>
              <a:t>65 %</a:t>
            </a:r>
            <a:endParaRPr lang="id-ID" sz="1600" b="1" dirty="0">
              <a:latin typeface="Arial" pitchFamily="34" charset="0"/>
              <a:cs typeface="Arial" pitchFamily="34" charset="0"/>
            </a:endParaRPr>
          </a:p>
        </p:txBody>
      </p:sp>
    </p:spTree>
    <p:extLst>
      <p:ext uri="{BB962C8B-B14F-4D97-AF65-F5344CB8AC3E}">
        <p14:creationId xmlns:p14="http://schemas.microsoft.com/office/powerpoint/2010/main" val="11946260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42774" y="116632"/>
            <a:ext cx="8064896" cy="6741368"/>
          </a:xfrm>
        </p:spPr>
        <p:txBody>
          <a:bodyPr/>
          <a:lstStyle/>
          <a:p>
            <a:pPr marL="0" indent="0">
              <a:buNone/>
            </a:pPr>
            <a:r>
              <a:rPr lang="id-ID" dirty="0" smtClean="0"/>
              <a:t>Basis Perhitungan = umpan F = 100 kg/jam</a:t>
            </a:r>
          </a:p>
          <a:p>
            <a:pPr marL="0" indent="0">
              <a:buNone/>
            </a:pPr>
            <a:r>
              <a:rPr lang="id-ID" dirty="0" smtClean="0"/>
              <a:t>D = 0,15 F ....................................   </a:t>
            </a:r>
            <a:r>
              <a:rPr lang="id-ID" dirty="0" smtClean="0">
                <a:solidFill>
                  <a:srgbClr val="C00000"/>
                </a:solidFill>
              </a:rPr>
              <a:t>Pers</a:t>
            </a:r>
            <a:r>
              <a:rPr lang="id-ID" dirty="0">
                <a:solidFill>
                  <a:srgbClr val="C00000"/>
                </a:solidFill>
              </a:rPr>
              <a:t>.(1</a:t>
            </a:r>
            <a:r>
              <a:rPr lang="id-ID" dirty="0" smtClean="0">
                <a:solidFill>
                  <a:srgbClr val="C00000"/>
                </a:solidFill>
              </a:rPr>
              <a:t>)</a:t>
            </a:r>
          </a:p>
          <a:p>
            <a:pPr marL="0" indent="0">
              <a:buNone/>
            </a:pPr>
            <a:endParaRPr lang="id-ID" b="1" dirty="0" smtClean="0"/>
          </a:p>
          <a:p>
            <a:pPr marL="0" indent="0">
              <a:buNone/>
            </a:pPr>
            <a:r>
              <a:rPr lang="id-ID" b="1" dirty="0" smtClean="0">
                <a:solidFill>
                  <a:srgbClr val="C00000"/>
                </a:solidFill>
              </a:rPr>
              <a:t>Neraca </a:t>
            </a:r>
            <a:r>
              <a:rPr lang="id-ID" b="1" dirty="0">
                <a:solidFill>
                  <a:srgbClr val="C00000"/>
                </a:solidFill>
              </a:rPr>
              <a:t>Massa Total</a:t>
            </a:r>
          </a:p>
          <a:p>
            <a:pPr marL="0" indent="0">
              <a:buNone/>
            </a:pPr>
            <a:r>
              <a:rPr lang="id-ID" dirty="0" smtClean="0"/>
              <a:t>F </a:t>
            </a:r>
            <a:r>
              <a:rPr lang="id-ID" dirty="0"/>
              <a:t>= D +  B</a:t>
            </a:r>
          </a:p>
          <a:p>
            <a:pPr marL="0" indent="0">
              <a:buNone/>
            </a:pPr>
            <a:r>
              <a:rPr lang="id-ID" dirty="0"/>
              <a:t>100 = D + B  .................................    </a:t>
            </a:r>
            <a:r>
              <a:rPr lang="id-ID" dirty="0">
                <a:solidFill>
                  <a:srgbClr val="C00000"/>
                </a:solidFill>
              </a:rPr>
              <a:t>Pers</a:t>
            </a:r>
            <a:r>
              <a:rPr lang="id-ID" dirty="0" smtClean="0">
                <a:solidFill>
                  <a:srgbClr val="C00000"/>
                </a:solidFill>
              </a:rPr>
              <a:t>.(2)</a:t>
            </a:r>
          </a:p>
          <a:p>
            <a:pPr marL="0" indent="0">
              <a:buNone/>
            </a:pPr>
            <a:endParaRPr lang="id-ID" b="1" dirty="0" smtClean="0">
              <a:solidFill>
                <a:srgbClr val="C00000"/>
              </a:solidFill>
            </a:endParaRPr>
          </a:p>
          <a:p>
            <a:pPr marL="0" indent="0">
              <a:buNone/>
            </a:pPr>
            <a:r>
              <a:rPr lang="id-ID" b="1" dirty="0" smtClean="0">
                <a:solidFill>
                  <a:srgbClr val="C00000"/>
                </a:solidFill>
              </a:rPr>
              <a:t>Neraca </a:t>
            </a:r>
            <a:r>
              <a:rPr lang="id-ID" b="1" dirty="0">
                <a:solidFill>
                  <a:srgbClr val="C00000"/>
                </a:solidFill>
              </a:rPr>
              <a:t>Massa </a:t>
            </a:r>
            <a:r>
              <a:rPr lang="id-ID" b="1" dirty="0" smtClean="0">
                <a:solidFill>
                  <a:srgbClr val="C00000"/>
                </a:solidFill>
              </a:rPr>
              <a:t>Komponen</a:t>
            </a:r>
            <a:r>
              <a:rPr lang="id-ID" dirty="0" smtClean="0"/>
              <a:t>                                                                     </a:t>
            </a:r>
          </a:p>
          <a:p>
            <a:pPr marL="0" indent="0">
              <a:buNone/>
            </a:pPr>
            <a:r>
              <a:rPr lang="id-ID" dirty="0" smtClean="0"/>
              <a:t>Komponen </a:t>
            </a:r>
            <a:r>
              <a:rPr lang="id-ID" dirty="0"/>
              <a:t>Air (Water</a:t>
            </a:r>
            <a:r>
              <a:rPr lang="id-ID" dirty="0" smtClean="0"/>
              <a:t>)</a:t>
            </a:r>
          </a:p>
          <a:p>
            <a:pPr marL="0" indent="0">
              <a:buNone/>
            </a:pPr>
            <a:endParaRPr lang="id-ID" dirty="0"/>
          </a:p>
          <a:p>
            <a:pPr marL="0" indent="0">
              <a:buNone/>
            </a:pPr>
            <a:endParaRPr lang="id-ID" dirty="0" smtClean="0"/>
          </a:p>
          <a:p>
            <a:pPr marL="0" indent="0">
              <a:buNone/>
            </a:pPr>
            <a:r>
              <a:rPr lang="id-ID" dirty="0"/>
              <a:t>Komponen </a:t>
            </a:r>
            <a:r>
              <a:rPr lang="id-ID" dirty="0" smtClean="0"/>
              <a:t>etanol (C2H5OH)</a:t>
            </a:r>
            <a:endParaRPr lang="id-ID" dirty="0"/>
          </a:p>
          <a:p>
            <a:pPr marL="0" indent="0">
              <a:buNone/>
            </a:pPr>
            <a:endParaRPr lang="id-ID" dirty="0"/>
          </a:p>
        </p:txBody>
      </p:sp>
      <mc:AlternateContent xmlns:mc="http://schemas.openxmlformats.org/markup-compatibility/2006" xmlns:a14="http://schemas.microsoft.com/office/drawing/2010/main">
        <mc:Choice Requires="a14">
          <p:sp>
            <p:nvSpPr>
              <p:cNvPr id="7" name="TextBox 6"/>
              <p:cNvSpPr txBox="1"/>
              <p:nvPr/>
            </p:nvSpPr>
            <p:spPr>
              <a:xfrm>
                <a:off x="286376" y="5403421"/>
                <a:ext cx="4381119" cy="461665"/>
              </a:xfrm>
              <a:prstGeom prst="rect">
                <a:avLst/>
              </a:prstGeom>
              <a:noFill/>
            </p:spPr>
            <p:txBody>
              <a:bodyPr wrap="square" rtlCol="0">
                <a:spAutoFit/>
              </a:bodyPr>
              <a:lstStyle/>
              <a:p>
                <a14:m>
                  <m:oMath xmlns:m="http://schemas.openxmlformats.org/officeDocument/2006/math">
                    <m:sSub>
                      <m:sSubPr>
                        <m:ctrlPr>
                          <a:rPr lang="id-ID" sz="2400" i="1" smtClean="0">
                            <a:latin typeface="Cambria Math"/>
                          </a:rPr>
                        </m:ctrlPr>
                      </m:sSubPr>
                      <m:e>
                        <m:r>
                          <m:rPr>
                            <m:sty m:val="p"/>
                          </m:rPr>
                          <a:rPr lang="id-ID" sz="2400" b="0" i="0" smtClean="0">
                            <a:latin typeface="Cambria Math"/>
                          </a:rPr>
                          <m:t>X</m:t>
                        </m:r>
                      </m:e>
                      <m:sub>
                        <m:r>
                          <m:rPr>
                            <m:sty m:val="p"/>
                          </m:rPr>
                          <a:rPr lang="id-ID" sz="2400" b="0" i="0" smtClean="0">
                            <a:latin typeface="Cambria Math"/>
                          </a:rPr>
                          <m:t>CF</m:t>
                        </m:r>
                      </m:sub>
                    </m:sSub>
                    <m:r>
                      <a:rPr lang="id-ID" sz="2400" b="0" i="0" smtClean="0">
                        <a:latin typeface="Cambria Math"/>
                      </a:rPr>
                      <m:t> . </m:t>
                    </m:r>
                    <m:r>
                      <m:rPr>
                        <m:sty m:val="p"/>
                      </m:rPr>
                      <a:rPr lang="id-ID" sz="2400" b="0" i="0" smtClean="0">
                        <a:latin typeface="Cambria Math"/>
                      </a:rPr>
                      <m:t>F</m:t>
                    </m:r>
                    <m:r>
                      <a:rPr lang="id-ID" sz="2400" b="0" i="0" smtClean="0">
                        <a:latin typeface="Cambria Math"/>
                      </a:rPr>
                      <m:t> = </m:t>
                    </m:r>
                    <m:sSub>
                      <m:sSubPr>
                        <m:ctrlPr>
                          <a:rPr lang="id-ID" sz="2400" i="1">
                            <a:latin typeface="Cambria Math"/>
                          </a:rPr>
                        </m:ctrlPr>
                      </m:sSubPr>
                      <m:e>
                        <m:r>
                          <m:rPr>
                            <m:sty m:val="p"/>
                          </m:rPr>
                          <a:rPr lang="id-ID" sz="2400">
                            <a:latin typeface="Cambria Math"/>
                          </a:rPr>
                          <m:t>X</m:t>
                        </m:r>
                      </m:e>
                      <m:sub>
                        <m:r>
                          <m:rPr>
                            <m:sty m:val="p"/>
                          </m:rPr>
                          <a:rPr lang="id-ID" sz="2400" b="0" i="0" smtClean="0">
                            <a:latin typeface="Cambria Math"/>
                          </a:rPr>
                          <m:t>CD</m:t>
                        </m:r>
                      </m:sub>
                    </m:sSub>
                    <m:r>
                      <a:rPr lang="id-ID" sz="2400">
                        <a:latin typeface="Cambria Math"/>
                      </a:rPr>
                      <m:t> . </m:t>
                    </m:r>
                    <m:r>
                      <m:rPr>
                        <m:sty m:val="p"/>
                      </m:rPr>
                      <a:rPr lang="id-ID" sz="2400" b="0" i="0" smtClean="0">
                        <a:latin typeface="Cambria Math"/>
                      </a:rPr>
                      <m:t>D</m:t>
                    </m:r>
                    <m:r>
                      <a:rPr lang="id-ID" sz="2400">
                        <a:latin typeface="Cambria Math"/>
                      </a:rPr>
                      <m:t> </m:t>
                    </m:r>
                  </m:oMath>
                </a14:m>
                <a:r>
                  <a:rPr lang="id-ID" sz="2400" dirty="0" smtClean="0"/>
                  <a:t> + </a:t>
                </a:r>
                <a14:m>
                  <m:oMath xmlns:m="http://schemas.openxmlformats.org/officeDocument/2006/math">
                    <m:sSub>
                      <m:sSubPr>
                        <m:ctrlPr>
                          <a:rPr lang="id-ID" sz="2400" i="1">
                            <a:latin typeface="Cambria Math"/>
                          </a:rPr>
                        </m:ctrlPr>
                      </m:sSubPr>
                      <m:e>
                        <m:r>
                          <m:rPr>
                            <m:sty m:val="p"/>
                          </m:rPr>
                          <a:rPr lang="id-ID" sz="2400">
                            <a:latin typeface="Cambria Math"/>
                          </a:rPr>
                          <m:t>X</m:t>
                        </m:r>
                      </m:e>
                      <m:sub>
                        <m:r>
                          <m:rPr>
                            <m:sty m:val="p"/>
                          </m:rPr>
                          <a:rPr lang="id-ID" sz="2400" b="0" i="0" smtClean="0">
                            <a:latin typeface="Cambria Math"/>
                          </a:rPr>
                          <m:t>CB</m:t>
                        </m:r>
                      </m:sub>
                    </m:sSub>
                    <m:r>
                      <a:rPr lang="id-ID" sz="2400">
                        <a:latin typeface="Cambria Math"/>
                      </a:rPr>
                      <m:t> . </m:t>
                    </m:r>
                    <m:r>
                      <m:rPr>
                        <m:sty m:val="p"/>
                      </m:rPr>
                      <a:rPr lang="id-ID" sz="2400" b="0" i="0" smtClean="0">
                        <a:latin typeface="Cambria Math"/>
                      </a:rPr>
                      <m:t>B</m:t>
                    </m:r>
                    <m:r>
                      <a:rPr lang="id-ID" sz="2400">
                        <a:latin typeface="Cambria Math"/>
                      </a:rPr>
                      <m:t> </m:t>
                    </m:r>
                  </m:oMath>
                </a14:m>
                <a:endParaRPr lang="id-ID" sz="2400" dirty="0"/>
              </a:p>
            </p:txBody>
          </p:sp>
        </mc:Choice>
        <mc:Fallback xmlns="">
          <p:sp>
            <p:nvSpPr>
              <p:cNvPr id="7" name="TextBox 6"/>
              <p:cNvSpPr txBox="1">
                <a:spLocks noRot="1" noChangeAspect="1" noMove="1" noResize="1" noEditPoints="1" noAdjustHandles="1" noChangeArrowheads="1" noChangeShapeType="1" noTextEdit="1"/>
              </p:cNvSpPr>
              <p:nvPr/>
            </p:nvSpPr>
            <p:spPr>
              <a:xfrm>
                <a:off x="286376" y="5403421"/>
                <a:ext cx="4381119" cy="461665"/>
              </a:xfrm>
              <a:prstGeom prst="rect">
                <a:avLst/>
              </a:prstGeom>
              <a:blipFill rotWithShape="1">
                <a:blip r:embed="rId2"/>
                <a:stretch>
                  <a:fillRect l="-417" t="-10526" b="-28947"/>
                </a:stretch>
              </a:blipFill>
            </p:spPr>
            <p:txBody>
              <a:bodyPr/>
              <a:lstStyle/>
              <a:p>
                <a:r>
                  <a:rPr lang="id-ID">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297460" y="4023487"/>
                <a:ext cx="5137338" cy="461665"/>
              </a:xfrm>
              <a:prstGeom prst="rect">
                <a:avLst/>
              </a:prstGeom>
              <a:noFill/>
            </p:spPr>
            <p:txBody>
              <a:bodyPr wrap="square" rtlCol="0">
                <a:spAutoFit/>
              </a:bodyPr>
              <a:lstStyle/>
              <a:p>
                <a14:m>
                  <m:oMath xmlns:m="http://schemas.openxmlformats.org/officeDocument/2006/math">
                    <m:r>
                      <a:rPr lang="id-ID" sz="2400" b="0" i="1" smtClean="0">
                        <a:latin typeface="Cambria Math"/>
                      </a:rPr>
                      <m:t>0,9</m:t>
                    </m:r>
                    <m:r>
                      <a:rPr lang="id-ID" sz="2400" b="0" i="0" smtClean="0">
                        <a:latin typeface="Cambria Math"/>
                      </a:rPr>
                      <m:t>. 100 =</m:t>
                    </m:r>
                    <m:sSub>
                      <m:sSubPr>
                        <m:ctrlPr>
                          <a:rPr lang="id-ID" sz="2400" i="1">
                            <a:latin typeface="Cambria Math"/>
                          </a:rPr>
                        </m:ctrlPr>
                      </m:sSubPr>
                      <m:e>
                        <m:r>
                          <m:rPr>
                            <m:sty m:val="p"/>
                          </m:rPr>
                          <a:rPr lang="id-ID" sz="2400">
                            <a:latin typeface="Cambria Math"/>
                          </a:rPr>
                          <m:t>X</m:t>
                        </m:r>
                      </m:e>
                      <m:sub>
                        <m:r>
                          <m:rPr>
                            <m:sty m:val="p"/>
                          </m:rPr>
                          <a:rPr lang="id-ID" sz="2400">
                            <a:latin typeface="Cambria Math"/>
                          </a:rPr>
                          <m:t>W</m:t>
                        </m:r>
                        <m:r>
                          <a:rPr lang="id-ID" sz="2400" b="0" i="1" smtClean="0">
                            <a:latin typeface="Cambria Math"/>
                          </a:rPr>
                          <m:t>𝐷</m:t>
                        </m:r>
                      </m:sub>
                    </m:sSub>
                    <m:r>
                      <a:rPr lang="id-ID" sz="2400">
                        <a:latin typeface="Cambria Math"/>
                      </a:rPr>
                      <m:t>. </m:t>
                    </m:r>
                    <m:r>
                      <a:rPr lang="id-ID" sz="2400" b="0" i="0" smtClean="0">
                        <a:latin typeface="Cambria Math"/>
                      </a:rPr>
                      <m:t>85</m:t>
                    </m:r>
                    <m:r>
                      <a:rPr lang="id-ID" sz="2400">
                        <a:latin typeface="Cambria Math"/>
                      </a:rPr>
                      <m:t> </m:t>
                    </m:r>
                  </m:oMath>
                </a14:m>
                <a:r>
                  <a:rPr lang="id-ID" sz="2400" dirty="0" smtClean="0"/>
                  <a:t> +  </a:t>
                </a:r>
                <a14:m>
                  <m:oMath xmlns:m="http://schemas.openxmlformats.org/officeDocument/2006/math">
                    <m:sSub>
                      <m:sSubPr>
                        <m:ctrlPr>
                          <a:rPr lang="id-ID" sz="2400" i="1">
                            <a:latin typeface="Cambria Math"/>
                          </a:rPr>
                        </m:ctrlPr>
                      </m:sSubPr>
                      <m:e>
                        <m:r>
                          <m:rPr>
                            <m:sty m:val="p"/>
                          </m:rPr>
                          <a:rPr lang="id-ID" sz="2400">
                            <a:latin typeface="Cambria Math"/>
                          </a:rPr>
                          <m:t>X</m:t>
                        </m:r>
                      </m:e>
                      <m:sub>
                        <m:r>
                          <m:rPr>
                            <m:sty m:val="p"/>
                          </m:rPr>
                          <a:rPr lang="id-ID" sz="2400">
                            <a:latin typeface="Cambria Math"/>
                          </a:rPr>
                          <m:t>WB</m:t>
                        </m:r>
                      </m:sub>
                    </m:sSub>
                    <m:r>
                      <a:rPr lang="id-ID" sz="2400">
                        <a:latin typeface="Cambria Math"/>
                      </a:rPr>
                      <m:t>. </m:t>
                    </m:r>
                    <m:r>
                      <a:rPr lang="id-ID" sz="2400" b="0" i="1" smtClean="0">
                        <a:latin typeface="Cambria Math"/>
                      </a:rPr>
                      <m:t>15</m:t>
                    </m:r>
                  </m:oMath>
                </a14:m>
                <a:endParaRPr lang="id-ID" sz="2400" dirty="0"/>
              </a:p>
            </p:txBody>
          </p:sp>
        </mc:Choice>
        <mc:Fallback xmlns="">
          <p:sp>
            <p:nvSpPr>
              <p:cNvPr id="8" name="TextBox 7"/>
              <p:cNvSpPr txBox="1">
                <a:spLocks noRot="1" noChangeAspect="1" noMove="1" noResize="1" noEditPoints="1" noAdjustHandles="1" noChangeArrowheads="1" noChangeShapeType="1" noTextEdit="1"/>
              </p:cNvSpPr>
              <p:nvPr/>
            </p:nvSpPr>
            <p:spPr>
              <a:xfrm>
                <a:off x="297460" y="4023487"/>
                <a:ext cx="5137338" cy="461665"/>
              </a:xfrm>
              <a:prstGeom prst="rect">
                <a:avLst/>
              </a:prstGeom>
              <a:blipFill rotWithShape="1">
                <a:blip r:embed="rId3"/>
                <a:stretch>
                  <a:fillRect l="-356" t="-10526" b="-28947"/>
                </a:stretch>
              </a:blipFill>
            </p:spPr>
            <p:txBody>
              <a:bodyPr/>
              <a:lstStyle/>
              <a:p>
                <a:r>
                  <a:rPr lang="id-ID">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895673" y="4486055"/>
                <a:ext cx="7224309" cy="461665"/>
              </a:xfrm>
              <a:prstGeom prst="rect">
                <a:avLst/>
              </a:prstGeom>
              <a:noFill/>
            </p:spPr>
            <p:txBody>
              <a:bodyPr wrap="square" rtlCol="0">
                <a:spAutoFit/>
              </a:bodyPr>
              <a:lstStyle/>
              <a:p>
                <a14:m>
                  <m:oMath xmlns:m="http://schemas.openxmlformats.org/officeDocument/2006/math">
                    <m:r>
                      <a:rPr lang="id-ID" sz="2400" b="0" i="1" smtClean="0">
                        <a:latin typeface="Cambria Math"/>
                      </a:rPr>
                      <m:t>  90</m:t>
                    </m:r>
                    <m:r>
                      <a:rPr lang="id-ID" sz="2400" b="0" i="0" smtClean="0">
                        <a:latin typeface="Cambria Math"/>
                      </a:rPr>
                      <m:t> =</m:t>
                    </m:r>
                    <m:r>
                      <a:rPr lang="id-ID" sz="2400" b="0" i="1" smtClean="0">
                        <a:latin typeface="Cambria Math"/>
                      </a:rPr>
                      <m:t>0,35</m:t>
                    </m:r>
                    <m:r>
                      <a:rPr lang="id-ID" sz="2400">
                        <a:latin typeface="Cambria Math"/>
                      </a:rPr>
                      <m:t>. 85 </m:t>
                    </m:r>
                    <m:r>
                      <m:rPr>
                        <m:nor/>
                      </m:rPr>
                      <a:rPr lang="id-ID" sz="2400" dirty="0"/>
                      <m:t> +  </m:t>
                    </m:r>
                    <m:sSub>
                      <m:sSubPr>
                        <m:ctrlPr>
                          <a:rPr lang="id-ID" sz="2400" i="1" smtClean="0">
                            <a:solidFill>
                              <a:srgbClr val="C00000"/>
                            </a:solidFill>
                            <a:latin typeface="Cambria Math"/>
                          </a:rPr>
                        </m:ctrlPr>
                      </m:sSubPr>
                      <m:e>
                        <m:r>
                          <m:rPr>
                            <m:sty m:val="p"/>
                          </m:rPr>
                          <a:rPr lang="id-ID" sz="2400">
                            <a:solidFill>
                              <a:srgbClr val="C00000"/>
                            </a:solidFill>
                            <a:latin typeface="Cambria Math"/>
                          </a:rPr>
                          <m:t>X</m:t>
                        </m:r>
                      </m:e>
                      <m:sub>
                        <m:r>
                          <m:rPr>
                            <m:sty m:val="p"/>
                          </m:rPr>
                          <a:rPr lang="id-ID" sz="2400">
                            <a:solidFill>
                              <a:srgbClr val="C00000"/>
                            </a:solidFill>
                            <a:latin typeface="Cambria Math"/>
                          </a:rPr>
                          <m:t>WB</m:t>
                        </m:r>
                      </m:sub>
                    </m:sSub>
                    <m:r>
                      <a:rPr lang="id-ID" sz="2400">
                        <a:latin typeface="Cambria Math"/>
                      </a:rPr>
                      <m:t>. </m:t>
                    </m:r>
                    <m:r>
                      <a:rPr lang="id-ID" sz="2400" i="1">
                        <a:latin typeface="Cambria Math"/>
                      </a:rPr>
                      <m:t>15</m:t>
                    </m:r>
                    <m:r>
                      <a:rPr lang="id-ID" sz="2400" b="0" i="0" smtClean="0">
                        <a:latin typeface="Cambria Math"/>
                      </a:rPr>
                      <m:t>  </m:t>
                    </m:r>
                  </m:oMath>
                </a14:m>
                <a:r>
                  <a:rPr lang="id-ID" sz="2400" dirty="0" smtClean="0">
                    <a:solidFill>
                      <a:srgbClr val="C00000"/>
                    </a:solidFill>
                  </a:rPr>
                  <a:t>.....................Pers (3) </a:t>
                </a:r>
                <a:endParaRPr lang="id-ID" sz="2400" dirty="0">
                  <a:solidFill>
                    <a:srgbClr val="C00000"/>
                  </a:solidFill>
                </a:endParaRPr>
              </a:p>
            </p:txBody>
          </p:sp>
        </mc:Choice>
        <mc:Fallback xmlns="">
          <p:sp>
            <p:nvSpPr>
              <p:cNvPr id="9" name="TextBox 8"/>
              <p:cNvSpPr txBox="1">
                <a:spLocks noRot="1" noChangeAspect="1" noMove="1" noResize="1" noEditPoints="1" noAdjustHandles="1" noChangeArrowheads="1" noChangeShapeType="1" noTextEdit="1"/>
              </p:cNvSpPr>
              <p:nvPr/>
            </p:nvSpPr>
            <p:spPr>
              <a:xfrm>
                <a:off x="895673" y="4486055"/>
                <a:ext cx="7224309" cy="461665"/>
              </a:xfrm>
              <a:prstGeom prst="rect">
                <a:avLst/>
              </a:prstGeom>
              <a:blipFill rotWithShape="1">
                <a:blip r:embed="rId4"/>
                <a:stretch>
                  <a:fillRect t="-10526" b="-28947"/>
                </a:stretch>
              </a:blipFill>
            </p:spPr>
            <p:txBody>
              <a:bodyPr/>
              <a:lstStyle/>
              <a:p>
                <a:r>
                  <a:rPr lang="id-ID">
                    <a:noFill/>
                  </a:rPr>
                  <a:t> </a:t>
                </a:r>
              </a:p>
            </p:txBody>
          </p:sp>
        </mc:Fallback>
      </mc:AlternateContent>
      <mc:AlternateContent xmlns:mc="http://schemas.openxmlformats.org/markup-compatibility/2006" xmlns:a14="http://schemas.microsoft.com/office/drawing/2010/main">
        <mc:Choice Requires="a14">
          <p:sp>
            <p:nvSpPr>
              <p:cNvPr id="10" name="TextBox 9"/>
              <p:cNvSpPr txBox="1"/>
              <p:nvPr/>
            </p:nvSpPr>
            <p:spPr>
              <a:xfrm>
                <a:off x="755576" y="5861654"/>
                <a:ext cx="7224309" cy="461665"/>
              </a:xfrm>
              <a:prstGeom prst="rect">
                <a:avLst/>
              </a:prstGeom>
              <a:noFill/>
            </p:spPr>
            <p:txBody>
              <a:bodyPr wrap="square" rtlCol="0">
                <a:spAutoFit/>
              </a:bodyPr>
              <a:lstStyle/>
              <a:p>
                <a14:m>
                  <m:oMath xmlns:m="http://schemas.openxmlformats.org/officeDocument/2006/math">
                    <m:r>
                      <a:rPr lang="id-ID" sz="2400" b="0" i="1" smtClean="0">
                        <a:latin typeface="Cambria Math"/>
                      </a:rPr>
                      <m:t>  90</m:t>
                    </m:r>
                    <m:r>
                      <a:rPr lang="id-ID" sz="2400" b="0" i="0" smtClean="0">
                        <a:latin typeface="Cambria Math"/>
                      </a:rPr>
                      <m:t> =</m:t>
                    </m:r>
                    <m:r>
                      <a:rPr lang="id-ID" sz="2400" b="0" i="1" smtClean="0">
                        <a:latin typeface="Cambria Math"/>
                      </a:rPr>
                      <m:t>0,65</m:t>
                    </m:r>
                    <m:r>
                      <a:rPr lang="id-ID" sz="2400">
                        <a:latin typeface="Cambria Math"/>
                      </a:rPr>
                      <m:t>. 85 </m:t>
                    </m:r>
                    <m:r>
                      <m:rPr>
                        <m:nor/>
                      </m:rPr>
                      <a:rPr lang="id-ID" sz="2400" dirty="0"/>
                      <m:t> +  </m:t>
                    </m:r>
                    <m:sSub>
                      <m:sSubPr>
                        <m:ctrlPr>
                          <a:rPr lang="id-ID" sz="2400" i="1" smtClean="0">
                            <a:solidFill>
                              <a:srgbClr val="C00000"/>
                            </a:solidFill>
                            <a:latin typeface="Cambria Math"/>
                          </a:rPr>
                        </m:ctrlPr>
                      </m:sSubPr>
                      <m:e>
                        <m:r>
                          <m:rPr>
                            <m:sty m:val="p"/>
                          </m:rPr>
                          <a:rPr lang="id-ID" sz="2400">
                            <a:solidFill>
                              <a:srgbClr val="C00000"/>
                            </a:solidFill>
                            <a:latin typeface="Cambria Math"/>
                          </a:rPr>
                          <m:t>X</m:t>
                        </m:r>
                      </m:e>
                      <m:sub>
                        <m:r>
                          <m:rPr>
                            <m:sty m:val="p"/>
                          </m:rPr>
                          <a:rPr lang="id-ID" sz="2400" b="0" i="0" smtClean="0">
                            <a:solidFill>
                              <a:srgbClr val="C00000"/>
                            </a:solidFill>
                            <a:latin typeface="Cambria Math"/>
                          </a:rPr>
                          <m:t>C</m:t>
                        </m:r>
                        <m:r>
                          <m:rPr>
                            <m:sty m:val="p"/>
                          </m:rPr>
                          <a:rPr lang="id-ID" sz="2400">
                            <a:solidFill>
                              <a:srgbClr val="C00000"/>
                            </a:solidFill>
                            <a:latin typeface="Cambria Math"/>
                          </a:rPr>
                          <m:t>B</m:t>
                        </m:r>
                      </m:sub>
                    </m:sSub>
                    <m:r>
                      <a:rPr lang="id-ID" sz="2400">
                        <a:latin typeface="Cambria Math"/>
                      </a:rPr>
                      <m:t>. </m:t>
                    </m:r>
                    <m:r>
                      <a:rPr lang="id-ID" sz="2400" i="1">
                        <a:latin typeface="Cambria Math"/>
                      </a:rPr>
                      <m:t>15</m:t>
                    </m:r>
                    <m:r>
                      <a:rPr lang="id-ID" sz="2400" b="0" i="0" smtClean="0">
                        <a:latin typeface="Cambria Math"/>
                      </a:rPr>
                      <m:t>  </m:t>
                    </m:r>
                  </m:oMath>
                </a14:m>
                <a:r>
                  <a:rPr lang="id-ID" sz="2400" dirty="0" smtClean="0">
                    <a:solidFill>
                      <a:srgbClr val="C00000"/>
                    </a:solidFill>
                  </a:rPr>
                  <a:t>.....................Pers (3) </a:t>
                </a:r>
                <a:endParaRPr lang="id-ID" sz="2400" dirty="0">
                  <a:solidFill>
                    <a:srgbClr val="C00000"/>
                  </a:solidFill>
                </a:endParaRPr>
              </a:p>
            </p:txBody>
          </p:sp>
        </mc:Choice>
        <mc:Fallback xmlns="">
          <p:sp>
            <p:nvSpPr>
              <p:cNvPr id="10" name="TextBox 9"/>
              <p:cNvSpPr txBox="1">
                <a:spLocks noRot="1" noChangeAspect="1" noMove="1" noResize="1" noEditPoints="1" noAdjustHandles="1" noChangeArrowheads="1" noChangeShapeType="1" noTextEdit="1"/>
              </p:cNvSpPr>
              <p:nvPr/>
            </p:nvSpPr>
            <p:spPr>
              <a:xfrm>
                <a:off x="755576" y="5861654"/>
                <a:ext cx="7224309" cy="461665"/>
              </a:xfrm>
              <a:prstGeom prst="rect">
                <a:avLst/>
              </a:prstGeom>
              <a:blipFill rotWithShape="1">
                <a:blip r:embed="rId5"/>
                <a:stretch>
                  <a:fillRect t="-10667" b="-30667"/>
                </a:stretch>
              </a:blipFill>
            </p:spPr>
            <p:txBody>
              <a:bodyPr/>
              <a:lstStyle/>
              <a:p>
                <a:r>
                  <a:rPr lang="id-ID">
                    <a:noFill/>
                  </a:rPr>
                  <a:t> </a:t>
                </a:r>
              </a:p>
            </p:txBody>
          </p:sp>
        </mc:Fallback>
      </mc:AlternateContent>
    </p:spTree>
    <p:extLst>
      <p:ext uri="{BB962C8B-B14F-4D97-AF65-F5344CB8AC3E}">
        <p14:creationId xmlns:p14="http://schemas.microsoft.com/office/powerpoint/2010/main" val="3545943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fade">
                                      <p:cBhvr>
                                        <p:cTn id="42" dur="500"/>
                                        <p:tgtEl>
                                          <p:spTgt spid="3">
                                            <p:txEl>
                                              <p:pRg st="11" end="1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fade">
                                      <p:cBhvr>
                                        <p:cTn id="47" dur="500"/>
                                        <p:tgtEl>
                                          <p:spTgt spid="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fade">
                                      <p:cBhvr>
                                        <p:cTn id="52" dur="500"/>
                                        <p:tgtEl>
                                          <p:spTgt spid="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fade">
                                      <p:cBhvr>
                                        <p:cTn id="57" dur="500"/>
                                        <p:tgtEl>
                                          <p:spTgt spid="9"/>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0"/>
                                        </p:tgtEl>
                                        <p:attrNameLst>
                                          <p:attrName>style.visibility</p:attrName>
                                        </p:attrNameLst>
                                      </p:cBhvr>
                                      <p:to>
                                        <p:strVal val="visible"/>
                                      </p:to>
                                    </p:set>
                                    <p:animEffect transition="in" filter="fade">
                                      <p:cBhvr>
                                        <p:cTn id="6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32656"/>
            <a:ext cx="7467600" cy="6141296"/>
          </a:xfrm>
        </p:spPr>
        <p:txBody>
          <a:bodyPr/>
          <a:lstStyle/>
          <a:p>
            <a:pPr marL="0" indent="0">
              <a:buNone/>
            </a:pPr>
            <a:r>
              <a:rPr lang="id-ID" b="1" u="sng" dirty="0" smtClean="0">
                <a:effectLst>
                  <a:outerShdw blurRad="38100" dist="38100" dir="2700000" algn="tl">
                    <a:srgbClr val="000000">
                      <a:alpha val="43137"/>
                    </a:srgbClr>
                  </a:outerShdw>
                </a:effectLst>
              </a:rPr>
              <a:t>Latihan Soal</a:t>
            </a:r>
          </a:p>
          <a:p>
            <a:pPr marL="0" indent="0">
              <a:buNone/>
            </a:pPr>
            <a:endParaRPr lang="id-ID" dirty="0" smtClean="0"/>
          </a:p>
          <a:p>
            <a:pPr marL="0" indent="0">
              <a:buNone/>
            </a:pPr>
            <a:r>
              <a:rPr lang="id-ID" dirty="0" smtClean="0"/>
              <a:t>Larutan asam sulfat 80% akan diencerkan menjadi 35% dengan menggunakan air, berapakah air yang ditambahkan ?</a:t>
            </a:r>
          </a:p>
        </p:txBody>
      </p:sp>
    </p:spTree>
    <p:extLst>
      <p:ext uri="{BB962C8B-B14F-4D97-AF65-F5344CB8AC3E}">
        <p14:creationId xmlns:p14="http://schemas.microsoft.com/office/powerpoint/2010/main" val="40244564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32656"/>
            <a:ext cx="7467600" cy="6141296"/>
          </a:xfrm>
        </p:spPr>
        <p:txBody>
          <a:bodyPr/>
          <a:lstStyle/>
          <a:p>
            <a:pPr marL="0" indent="0">
              <a:buNone/>
            </a:pPr>
            <a:r>
              <a:rPr lang="id-ID" b="1" u="sng" dirty="0" smtClean="0">
                <a:effectLst>
                  <a:outerShdw blurRad="38100" dist="38100" dir="2700000" algn="tl">
                    <a:srgbClr val="000000">
                      <a:alpha val="43137"/>
                    </a:srgbClr>
                  </a:outerShdw>
                </a:effectLst>
              </a:rPr>
              <a:t>Latihan Soal</a:t>
            </a:r>
          </a:p>
          <a:p>
            <a:pPr marL="0" indent="0">
              <a:buNone/>
            </a:pPr>
            <a:endParaRPr lang="id-ID" dirty="0" smtClean="0"/>
          </a:p>
          <a:p>
            <a:pPr marL="0" indent="0" algn="just">
              <a:buNone/>
            </a:pPr>
            <a:r>
              <a:rPr lang="id-ID" dirty="0" smtClean="0"/>
              <a:t>Cake basah mengandung air 80% akan dikeringkan dengan Rotary Dryer (RD), menggunakan media pengering udara panas bebas air . Jika cake kering keluar RD masih mengandung air 30%, maka tentukan banyaknya air yang terbawa oleh udara (air menguap) </a:t>
            </a:r>
            <a:r>
              <a:rPr lang="id-ID" smtClean="0"/>
              <a:t>keluar RD, dimana arus keluar RD mengandung udara kering 80%, </a:t>
            </a:r>
            <a:r>
              <a:rPr lang="id-ID" dirty="0" smtClean="0"/>
              <a:t>jika cake basah masuk RD sebanyak 100 lb/jam ?</a:t>
            </a:r>
          </a:p>
        </p:txBody>
      </p:sp>
    </p:spTree>
    <p:extLst>
      <p:ext uri="{BB962C8B-B14F-4D97-AF65-F5344CB8AC3E}">
        <p14:creationId xmlns:p14="http://schemas.microsoft.com/office/powerpoint/2010/main" val="18407057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71400"/>
            <a:ext cx="7467600" cy="1143000"/>
          </a:xfrm>
        </p:spPr>
        <p:txBody>
          <a:bodyPr/>
          <a:lstStyle/>
          <a:p>
            <a:r>
              <a:rPr lang="id-ID" b="1" dirty="0" smtClean="0"/>
              <a:t>Neraca Massa dengan Reaksi</a:t>
            </a:r>
            <a:endParaRPr lang="id-ID" b="1" dirty="0"/>
          </a:p>
        </p:txBody>
      </p:sp>
      <p:sp>
        <p:nvSpPr>
          <p:cNvPr id="3" name="Content Placeholder 2"/>
          <p:cNvSpPr>
            <a:spLocks noGrp="1"/>
          </p:cNvSpPr>
          <p:nvPr>
            <p:ph sz="quarter" idx="1"/>
          </p:nvPr>
        </p:nvSpPr>
        <p:spPr>
          <a:xfrm>
            <a:off x="179512" y="1196752"/>
            <a:ext cx="8856984" cy="5400600"/>
          </a:xfrm>
        </p:spPr>
        <p:txBody>
          <a:bodyPr>
            <a:noAutofit/>
          </a:bodyPr>
          <a:lstStyle/>
          <a:p>
            <a:pPr marL="0" indent="0">
              <a:buNone/>
            </a:pPr>
            <a:r>
              <a:rPr lang="id-ID" sz="2800" b="1" dirty="0" smtClean="0">
                <a:latin typeface="Candara" pitchFamily="34" charset="0"/>
              </a:rPr>
              <a:t>Reaksi Pembakaran senyawa hidrokarbon (CxHy)</a:t>
            </a:r>
          </a:p>
          <a:p>
            <a:pPr>
              <a:buFont typeface="Wingdings" pitchFamily="2" charset="2"/>
              <a:buChar char="q"/>
            </a:pPr>
            <a:r>
              <a:rPr lang="id-ID" sz="2800" dirty="0" smtClean="0">
                <a:latin typeface="Candara" pitchFamily="34" charset="0"/>
              </a:rPr>
              <a:t>Memerlukan oksigen yang diambil dari Udara (ekonomis)</a:t>
            </a:r>
          </a:p>
          <a:p>
            <a:pPr>
              <a:buFont typeface="Wingdings" pitchFamily="2" charset="2"/>
              <a:buChar char="q"/>
            </a:pPr>
            <a:r>
              <a:rPr lang="id-ID" sz="2800" dirty="0" smtClean="0">
                <a:latin typeface="Candara" pitchFamily="34" charset="0"/>
              </a:rPr>
              <a:t>Udara mengandung </a:t>
            </a:r>
            <a:r>
              <a:rPr lang="id-ID" sz="2800" b="1" dirty="0" smtClean="0">
                <a:solidFill>
                  <a:srgbClr val="C00000"/>
                </a:solidFill>
                <a:latin typeface="Candara" pitchFamily="34" charset="0"/>
              </a:rPr>
              <a:t>21% Oksigen </a:t>
            </a:r>
            <a:r>
              <a:rPr lang="id-ID" sz="2800" dirty="0" smtClean="0">
                <a:latin typeface="Candara" pitchFamily="34" charset="0"/>
              </a:rPr>
              <a:t>dan </a:t>
            </a:r>
            <a:r>
              <a:rPr lang="id-ID" sz="2800" b="1" dirty="0" smtClean="0">
                <a:solidFill>
                  <a:srgbClr val="C00000"/>
                </a:solidFill>
                <a:latin typeface="Candara" pitchFamily="34" charset="0"/>
              </a:rPr>
              <a:t>79% Nitrogen</a:t>
            </a:r>
          </a:p>
          <a:p>
            <a:pPr>
              <a:buFont typeface="Wingdings" pitchFamily="2" charset="2"/>
              <a:buChar char="q"/>
            </a:pPr>
            <a:r>
              <a:rPr lang="id-ID" sz="2800" dirty="0" smtClean="0">
                <a:latin typeface="Candara" pitchFamily="34" charset="0"/>
              </a:rPr>
              <a:t>Oksigen yang digunakan adalah </a:t>
            </a:r>
            <a:r>
              <a:rPr lang="id-ID" sz="2800" b="1" dirty="0" smtClean="0">
                <a:solidFill>
                  <a:srgbClr val="C00000"/>
                </a:solidFill>
                <a:latin typeface="Candara" pitchFamily="34" charset="0"/>
              </a:rPr>
              <a:t>oksigen berlebih </a:t>
            </a:r>
            <a:r>
              <a:rPr lang="id-ID" sz="2800" dirty="0" smtClean="0">
                <a:latin typeface="Candara" pitchFamily="34" charset="0"/>
              </a:rPr>
              <a:t>(excess oxygen) / udara berlebih</a:t>
            </a:r>
          </a:p>
          <a:p>
            <a:pPr>
              <a:buFont typeface="Wingdings" pitchFamily="2" charset="2"/>
              <a:buChar char="q"/>
            </a:pPr>
            <a:r>
              <a:rPr lang="id-ID" sz="2800" dirty="0" smtClean="0">
                <a:latin typeface="Candara" pitchFamily="34" charset="0"/>
              </a:rPr>
              <a:t>Kemungkinan 2 jenis reaksi yang terjadi, yaitu :</a:t>
            </a:r>
          </a:p>
          <a:p>
            <a:pPr marL="0" indent="0">
              <a:buNone/>
            </a:pPr>
            <a:r>
              <a:rPr lang="id-ID" sz="2800" dirty="0">
                <a:latin typeface="Candara" pitchFamily="34" charset="0"/>
              </a:rPr>
              <a:t>1. Oksidasi Sempurna </a:t>
            </a:r>
          </a:p>
          <a:p>
            <a:pPr marL="0" indent="0">
              <a:buNone/>
            </a:pPr>
            <a:r>
              <a:rPr lang="id-ID" sz="2800" dirty="0">
                <a:latin typeface="Candara" pitchFamily="34" charset="0"/>
              </a:rPr>
              <a:t>2. Oksidasi tak sempurna</a:t>
            </a:r>
          </a:p>
          <a:p>
            <a:pPr>
              <a:buFont typeface="Wingdings" pitchFamily="2" charset="2"/>
              <a:buChar char="q"/>
            </a:pPr>
            <a:r>
              <a:rPr lang="id-ID" sz="2800" dirty="0" smtClean="0">
                <a:latin typeface="Candara" pitchFamily="34" charset="0"/>
              </a:rPr>
              <a:t>Oksigen yang dipakai berlebih diambil dari </a:t>
            </a:r>
            <a:r>
              <a:rPr lang="id-ID" sz="2800" b="1" dirty="0" smtClean="0">
                <a:solidFill>
                  <a:srgbClr val="C00000"/>
                </a:solidFill>
                <a:latin typeface="Candara" pitchFamily="34" charset="0"/>
              </a:rPr>
              <a:t>reaksi sempurna</a:t>
            </a:r>
          </a:p>
          <a:p>
            <a:pPr marL="0" indent="0">
              <a:buNone/>
            </a:pPr>
            <a:endParaRPr lang="id-ID" sz="2800" dirty="0" smtClean="0">
              <a:latin typeface="Candara" pitchFamily="34" charset="0"/>
            </a:endParaRPr>
          </a:p>
          <a:p>
            <a:pPr marL="0" indent="0">
              <a:buNone/>
            </a:pPr>
            <a:endParaRPr lang="id-ID" dirty="0" smtClean="0">
              <a:latin typeface="Candara" pitchFamily="34" charset="0"/>
            </a:endParaRPr>
          </a:p>
        </p:txBody>
      </p:sp>
    </p:spTree>
    <p:extLst>
      <p:ext uri="{BB962C8B-B14F-4D97-AF65-F5344CB8AC3E}">
        <p14:creationId xmlns:p14="http://schemas.microsoft.com/office/powerpoint/2010/main" val="1646918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457200" y="1600200"/>
                <a:ext cx="7931224" cy="4873752"/>
              </a:xfrm>
            </p:spPr>
            <p:txBody>
              <a:bodyPr>
                <a:normAutofit/>
              </a:bodyPr>
              <a:lstStyle/>
              <a:p>
                <a:pPr marL="0" indent="0">
                  <a:buNone/>
                </a:pPr>
                <a:r>
                  <a:rPr lang="id-ID" sz="2000" dirty="0" smtClean="0"/>
                  <a:t>% Udara berlebih = </a:t>
                </a:r>
                <a14:m>
                  <m:oMath xmlns:m="http://schemas.openxmlformats.org/officeDocument/2006/math">
                    <m:f>
                      <m:fPr>
                        <m:ctrlPr>
                          <a:rPr lang="id-ID" i="1" smtClean="0">
                            <a:latin typeface="Cambria Math"/>
                          </a:rPr>
                        </m:ctrlPr>
                      </m:fPr>
                      <m:num>
                        <m:r>
                          <m:rPr>
                            <m:sty m:val="p"/>
                          </m:rPr>
                          <a:rPr lang="id-ID" b="0" i="0" smtClean="0">
                            <a:latin typeface="Cambria Math"/>
                          </a:rPr>
                          <m:t>Oksigen</m:t>
                        </m:r>
                        <m:r>
                          <a:rPr lang="id-ID" b="0" i="0" smtClean="0">
                            <a:latin typeface="Cambria Math"/>
                          </a:rPr>
                          <m:t> </m:t>
                        </m:r>
                        <m:r>
                          <m:rPr>
                            <m:sty m:val="p"/>
                          </m:rPr>
                          <a:rPr lang="id-ID" b="0" i="0" smtClean="0">
                            <a:latin typeface="Cambria Math"/>
                          </a:rPr>
                          <m:t>masuk</m:t>
                        </m:r>
                        <m:r>
                          <a:rPr lang="id-ID" b="0" i="0" smtClean="0">
                            <a:latin typeface="Cambria Math"/>
                          </a:rPr>
                          <m:t> −</m:t>
                        </m:r>
                        <m:r>
                          <m:rPr>
                            <m:sty m:val="p"/>
                          </m:rPr>
                          <a:rPr lang="id-ID" b="0" i="0" smtClean="0">
                            <a:latin typeface="Cambria Math"/>
                          </a:rPr>
                          <m:t>Oksigen</m:t>
                        </m:r>
                        <m:r>
                          <a:rPr lang="id-ID" b="0" i="0" smtClean="0">
                            <a:latin typeface="Cambria Math"/>
                          </a:rPr>
                          <m:t> </m:t>
                        </m:r>
                        <m:r>
                          <m:rPr>
                            <m:sty m:val="p"/>
                          </m:rPr>
                          <a:rPr lang="id-ID" b="0" i="0" smtClean="0">
                            <a:latin typeface="Cambria Math"/>
                          </a:rPr>
                          <m:t>bereaksi</m:t>
                        </m:r>
                      </m:num>
                      <m:den>
                        <m:r>
                          <m:rPr>
                            <m:sty m:val="p"/>
                          </m:rPr>
                          <a:rPr lang="id-ID" b="0" i="0" smtClean="0">
                            <a:latin typeface="Cambria Math"/>
                          </a:rPr>
                          <m:t>Oksigen</m:t>
                        </m:r>
                        <m:r>
                          <a:rPr lang="id-ID" b="0" i="0" smtClean="0">
                            <a:latin typeface="Cambria Math"/>
                          </a:rPr>
                          <m:t> </m:t>
                        </m:r>
                        <m:r>
                          <m:rPr>
                            <m:sty m:val="p"/>
                          </m:rPr>
                          <a:rPr lang="id-ID" b="0" i="0" smtClean="0">
                            <a:latin typeface="Cambria Math"/>
                          </a:rPr>
                          <m:t>bereaksi</m:t>
                        </m:r>
                      </m:den>
                    </m:f>
                    <m:r>
                      <a:rPr lang="id-ID" b="0" i="0" smtClean="0">
                        <a:latin typeface="Cambria Math"/>
                      </a:rPr>
                      <m:t> </m:t>
                    </m:r>
                    <m:r>
                      <a:rPr lang="id-ID" b="0" i="1" smtClean="0">
                        <a:latin typeface="Cambria Math"/>
                      </a:rPr>
                      <m:t>𝑥</m:t>
                    </m:r>
                    <m:r>
                      <a:rPr lang="id-ID" b="0" i="1" smtClean="0">
                        <a:latin typeface="Cambria Math"/>
                      </a:rPr>
                      <m:t> 100</m:t>
                    </m:r>
                  </m:oMath>
                </a14:m>
                <a:endParaRPr lang="id-ID" dirty="0" smtClean="0"/>
              </a:p>
              <a:p>
                <a:pPr marL="0" indent="0">
                  <a:buNone/>
                </a:pPr>
                <a:endParaRPr lang="id-ID" dirty="0"/>
              </a:p>
              <a:p>
                <a:pPr marL="0" indent="0">
                  <a:buNone/>
                </a:pPr>
                <a:endParaRPr lang="id-ID" dirty="0" smtClean="0"/>
              </a:p>
              <a:p>
                <a:pPr marL="0" indent="0">
                  <a:buNone/>
                </a:pPr>
                <a:endParaRPr lang="id-ID" dirty="0"/>
              </a:p>
              <a:p>
                <a:pPr marL="0" indent="0">
                  <a:buNone/>
                </a:pPr>
                <a:r>
                  <a:rPr lang="id-ID" sz="2000" dirty="0"/>
                  <a:t>% </a:t>
                </a:r>
                <a:r>
                  <a:rPr lang="id-ID" sz="2000" dirty="0" smtClean="0"/>
                  <a:t>Excess Oxygen </a:t>
                </a:r>
                <a:r>
                  <a:rPr lang="id-ID" sz="2000" dirty="0"/>
                  <a:t>= </a:t>
                </a:r>
                <a14:m>
                  <m:oMath xmlns:m="http://schemas.openxmlformats.org/officeDocument/2006/math">
                    <m:f>
                      <m:fPr>
                        <m:ctrlPr>
                          <a:rPr lang="id-ID" i="1">
                            <a:latin typeface="Cambria Math"/>
                          </a:rPr>
                        </m:ctrlPr>
                      </m:fPr>
                      <m:num>
                        <m:r>
                          <m:rPr>
                            <m:sty m:val="p"/>
                          </m:rPr>
                          <a:rPr lang="id-ID">
                            <a:latin typeface="Cambria Math"/>
                          </a:rPr>
                          <m:t>Oksigen</m:t>
                        </m:r>
                        <m:r>
                          <a:rPr lang="id-ID">
                            <a:latin typeface="Cambria Math"/>
                          </a:rPr>
                          <m:t> </m:t>
                        </m:r>
                        <m:r>
                          <m:rPr>
                            <m:sty m:val="p"/>
                          </m:rPr>
                          <a:rPr lang="id-ID">
                            <a:latin typeface="Cambria Math"/>
                          </a:rPr>
                          <m:t>masuk</m:t>
                        </m:r>
                        <m:r>
                          <a:rPr lang="id-ID">
                            <a:latin typeface="Cambria Math"/>
                          </a:rPr>
                          <m:t> −</m:t>
                        </m:r>
                        <m:r>
                          <m:rPr>
                            <m:sty m:val="p"/>
                          </m:rPr>
                          <a:rPr lang="id-ID">
                            <a:latin typeface="Cambria Math"/>
                          </a:rPr>
                          <m:t>Oksigen</m:t>
                        </m:r>
                        <m:r>
                          <a:rPr lang="id-ID">
                            <a:latin typeface="Cambria Math"/>
                          </a:rPr>
                          <m:t> </m:t>
                        </m:r>
                        <m:r>
                          <m:rPr>
                            <m:sty m:val="p"/>
                          </m:rPr>
                          <a:rPr lang="id-ID">
                            <a:latin typeface="Cambria Math"/>
                          </a:rPr>
                          <m:t>bereaksi</m:t>
                        </m:r>
                      </m:num>
                      <m:den>
                        <m:r>
                          <m:rPr>
                            <m:sty m:val="p"/>
                          </m:rPr>
                          <a:rPr lang="id-ID">
                            <a:latin typeface="Cambria Math"/>
                          </a:rPr>
                          <m:t>Oksigen</m:t>
                        </m:r>
                        <m:r>
                          <a:rPr lang="id-ID">
                            <a:latin typeface="Cambria Math"/>
                          </a:rPr>
                          <m:t> </m:t>
                        </m:r>
                        <m:r>
                          <m:rPr>
                            <m:sty m:val="p"/>
                          </m:rPr>
                          <a:rPr lang="id-ID">
                            <a:latin typeface="Cambria Math"/>
                          </a:rPr>
                          <m:t>bereaksi</m:t>
                        </m:r>
                      </m:den>
                    </m:f>
                    <m:r>
                      <a:rPr lang="id-ID">
                        <a:latin typeface="Cambria Math"/>
                      </a:rPr>
                      <m:t> </m:t>
                    </m:r>
                    <m:r>
                      <a:rPr lang="id-ID" i="1">
                        <a:latin typeface="Cambria Math"/>
                      </a:rPr>
                      <m:t>𝑥</m:t>
                    </m:r>
                    <m:r>
                      <a:rPr lang="id-ID" i="1">
                        <a:latin typeface="Cambria Math"/>
                      </a:rPr>
                      <m:t> 100</m:t>
                    </m:r>
                  </m:oMath>
                </a14:m>
                <a:endParaRPr lang="id-ID" dirty="0"/>
              </a:p>
              <a:p>
                <a:pPr marL="0" indent="0">
                  <a:buNone/>
                </a:pPr>
                <a:endParaRPr lang="id-ID" dirty="0"/>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xfrm>
                <a:off x="457200" y="1600200"/>
                <a:ext cx="7931224" cy="4873752"/>
              </a:xfrm>
              <a:blipFill rotWithShape="1">
                <a:blip r:embed="rId2"/>
                <a:stretch>
                  <a:fillRect l="-1153"/>
                </a:stretch>
              </a:blipFill>
            </p:spPr>
            <p:txBody>
              <a:bodyPr/>
              <a:lstStyle/>
              <a:p>
                <a:r>
                  <a:rPr lang="id-ID">
                    <a:noFill/>
                  </a:rPr>
                  <a:t> </a:t>
                </a:r>
              </a:p>
            </p:txBody>
          </p:sp>
        </mc:Fallback>
      </mc:AlternateContent>
      <p:sp>
        <p:nvSpPr>
          <p:cNvPr id="4" name="Rectangle 3"/>
          <p:cNvSpPr/>
          <p:nvPr/>
        </p:nvSpPr>
        <p:spPr>
          <a:xfrm>
            <a:off x="300117" y="1340768"/>
            <a:ext cx="7560840" cy="1296144"/>
          </a:xfrm>
          <a:prstGeom prst="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Rectangle 4"/>
          <p:cNvSpPr/>
          <p:nvPr/>
        </p:nvSpPr>
        <p:spPr>
          <a:xfrm>
            <a:off x="434224" y="3356992"/>
            <a:ext cx="7560840" cy="1296144"/>
          </a:xfrm>
          <a:prstGeom prst="rect">
            <a:avLst/>
          </a:prstGeom>
          <a:noFill/>
          <a:ln w="3810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15029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961</TotalTime>
  <Words>533</Words>
  <Application>Microsoft Office PowerPoint</Application>
  <PresentationFormat>On-screen Show (4:3)</PresentationFormat>
  <Paragraphs>60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Oriel</vt:lpstr>
      <vt:lpstr>Azas – Azas Teknik Kimia  “Pertemuan ke 2”  Prodi D3 Teknik Kimia fakultas teknik industri upn veteran yogyakarta </vt:lpstr>
      <vt:lpstr>Penting..!!</vt:lpstr>
      <vt:lpstr>PowerPoint Presentation</vt:lpstr>
      <vt:lpstr>PowerPoint Presentation</vt:lpstr>
      <vt:lpstr>PowerPoint Presentation</vt:lpstr>
      <vt:lpstr>PowerPoint Presentation</vt:lpstr>
      <vt:lpstr>PowerPoint Presentation</vt:lpstr>
      <vt:lpstr>Neraca Massa dengan Reaksi</vt:lpstr>
      <vt:lpstr>PowerPoint Presentation</vt:lpstr>
      <vt:lpstr>Contoh</vt:lpstr>
      <vt:lpstr>TUGAS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Azas – Azas Teknik Kimia</dc:title>
  <dc:creator>Dell</dc:creator>
  <cp:lastModifiedBy>Dell</cp:lastModifiedBy>
  <cp:revision>234</cp:revision>
  <dcterms:created xsi:type="dcterms:W3CDTF">2017-02-08T07:33:59Z</dcterms:created>
  <dcterms:modified xsi:type="dcterms:W3CDTF">2017-02-28T05:28:41Z</dcterms:modified>
</cp:coreProperties>
</file>