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58" r:id="rId12"/>
    <p:sldId id="269" r:id="rId13"/>
    <p:sldId id="270" r:id="rId14"/>
    <p:sldId id="25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60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A443C9-728A-4F6F-8D30-195269C560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738D1-203D-4162-BEC1-5B85AF27F9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9E0A0-E41C-4FBE-AAC6-27808201C8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EF60B-D72A-4C46-80B3-675CD2EE56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B7A69-CBA7-420C-ABFC-D4A5046367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16334-1C79-4F65-A040-19C278C2C7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DDF89-B2E1-4ECB-B1E5-04C0D0C6DF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07430F-8019-435B-A171-7DAE5C6D29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2246B-30EB-41F0-B20B-4F016423B5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B59A4-B4B6-4F1B-A352-249351A855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27BA6-3516-4F5F-ADDB-9EE3688953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1190304-6951-490C-BCC7-AF950469FDA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457200"/>
            <a:ext cx="7772400" cy="5029200"/>
          </a:xfrm>
        </p:spPr>
        <p:txBody>
          <a:bodyPr/>
          <a:lstStyle/>
          <a:p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>KONSEP DASAR BISNIS</a:t>
            </a:r>
            <a:br>
              <a:rPr lang="en-US" sz="4000" b="1" dirty="0"/>
            </a:br>
            <a:r>
              <a:rPr lang="en-US" sz="4000" b="1" dirty="0"/>
              <a:t>DI INTERNET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2.</a:t>
            </a:r>
            <a:r>
              <a:rPr lang="en-US"/>
              <a:t> </a:t>
            </a:r>
            <a:r>
              <a:rPr lang="en-US" sz="3200"/>
              <a:t>PERJALANAN E-COMMERCE </a:t>
            </a:r>
            <a:br>
              <a:rPr lang="en-US" sz="3200"/>
            </a:br>
            <a:r>
              <a:rPr lang="en-US" sz="3200"/>
              <a:t>di INDONESIA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/>
              <a:t>   </a:t>
            </a:r>
            <a:r>
              <a:rPr lang="en-US" sz="2800" i="1" u="sng"/>
              <a:t>Ada Dua Alasan Utama Masuknya Perusahaan Lama &amp; Konvesional Ke Website :</a:t>
            </a:r>
          </a:p>
          <a:p>
            <a:pPr>
              <a:buFontTx/>
              <a:buNone/>
            </a:pPr>
            <a:r>
              <a:rPr lang="en-US" sz="2800"/>
              <a:t>1. Perusahaan start up yang langsung masuk ke website sebagai sarana binis mengalami pertumbuhan yang fantastis (Amazon.com)</a:t>
            </a:r>
          </a:p>
          <a:p>
            <a:pPr>
              <a:buFontTx/>
              <a:buNone/>
            </a:pPr>
            <a:r>
              <a:rPr lang="en-US" sz="2800"/>
              <a:t>2. Menjamurnya perusahaan baru berbasis internet, ternyata telah mengambil pangsa pasar perusahaan lama dan konvensional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2.</a:t>
            </a:r>
            <a:r>
              <a:rPr lang="en-US"/>
              <a:t> </a:t>
            </a:r>
            <a:r>
              <a:rPr lang="en-US" sz="3200"/>
              <a:t>PERJALANAN E-COMMERCE </a:t>
            </a:r>
            <a:br>
              <a:rPr lang="en-US" sz="3200"/>
            </a:br>
            <a:r>
              <a:rPr lang="en-US" sz="3200"/>
              <a:t>di INDONESIA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   </a:t>
            </a:r>
            <a:r>
              <a:rPr lang="en-US" i="1" u="sng"/>
              <a:t>Beberapa Faktor Pendorong E-Commerce  Makin Mudah Digunakan :</a:t>
            </a:r>
          </a:p>
          <a:p>
            <a:pPr>
              <a:buFontTx/>
              <a:buNone/>
            </a:pPr>
            <a:r>
              <a:rPr lang="en-US"/>
              <a:t>1. Adanya konvergensi teknologi</a:t>
            </a:r>
          </a:p>
          <a:p>
            <a:pPr>
              <a:buFontTx/>
              <a:buNone/>
            </a:pPr>
            <a:r>
              <a:rPr lang="en-US"/>
              <a:t>2. Kecepatan transmisi internet</a:t>
            </a:r>
          </a:p>
          <a:p>
            <a:pPr>
              <a:buFontTx/>
              <a:buNone/>
            </a:pPr>
            <a:r>
              <a:rPr lang="en-US"/>
              <a:t>3. Komoditas Online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2.</a:t>
            </a:r>
            <a:r>
              <a:rPr lang="en-US"/>
              <a:t> </a:t>
            </a:r>
            <a:r>
              <a:rPr lang="en-US" sz="3200"/>
              <a:t>PERJALANAN E-COMMERCE </a:t>
            </a:r>
            <a:br>
              <a:rPr lang="en-US" sz="3200"/>
            </a:br>
            <a:r>
              <a:rPr lang="en-US" sz="3200"/>
              <a:t>di INDONESIA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800" b="1" i="1" u="sng"/>
              <a:t>Cara Membangun Situs E-Commerce 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1.“Turnkey solution” banyak ditawarkan oleh Internet Service Provider maupun Konsultan Independen.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2. Turnkey solution menggabungkan semua hardware dan software menjadi satu paket yang siap pakai. Paket ini hosted di komputer ISP dan disewakan dengan biaya bulanan.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3. Security, reliability, harga, control dan customer support.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2.</a:t>
            </a:r>
            <a:r>
              <a:rPr lang="en-US"/>
              <a:t> </a:t>
            </a:r>
            <a:r>
              <a:rPr lang="en-US" sz="3200"/>
              <a:t>PERJALANAN E-COMMERCE </a:t>
            </a:r>
            <a:br>
              <a:rPr lang="en-US" sz="3200"/>
            </a:br>
            <a:r>
              <a:rPr lang="en-US" sz="3200"/>
              <a:t>di INDONESIA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Ada Beberapa Usaha Besar yang Sedang Berjalan membangun mata rantai E-Commerce Nasional, yaitu :</a:t>
            </a:r>
          </a:p>
          <a:p>
            <a:pPr>
              <a:buFontTx/>
              <a:buNone/>
            </a:pPr>
            <a:r>
              <a:rPr lang="en-US" sz="2800"/>
              <a:t>	- Lippo-e-Net</a:t>
            </a:r>
          </a:p>
          <a:p>
            <a:pPr>
              <a:buFontTx/>
              <a:buNone/>
            </a:pPr>
            <a:r>
              <a:rPr lang="en-US" sz="2800"/>
              <a:t>	- Telkom dengan CommerceNet &amp; Plasa.Com</a:t>
            </a:r>
          </a:p>
          <a:p>
            <a:pPr>
              <a:buFontTx/>
              <a:buNone/>
            </a:pPr>
            <a:r>
              <a:rPr lang="en-US" sz="2800"/>
              <a:t>	- Indosat dengan Portal 1-2</a:t>
            </a:r>
          </a:p>
          <a:p>
            <a:pPr>
              <a:buFontTx/>
              <a:buNone/>
            </a:pPr>
            <a:r>
              <a:rPr lang="en-US" sz="2800"/>
              <a:t>	- IndosatCom dengan Dagang2000 &amp; Indosign</a:t>
            </a:r>
          </a:p>
          <a:p>
            <a:pPr>
              <a:buFontTx/>
              <a:buNone/>
            </a:pPr>
            <a:r>
              <a:rPr lang="en-US" sz="2800"/>
              <a:t>	- Jatis dengan solusi etalaze-nya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Nilai Dasar untuk Mendefinisikan Bisnis di Dunia Maya :</a:t>
            </a:r>
          </a:p>
          <a:p>
            <a:pPr>
              <a:buFontTx/>
              <a:buNone/>
            </a:pPr>
            <a:r>
              <a:rPr lang="en-US" sz="2800"/>
              <a:t>	- Sediakan    Informasi    tentang    Perusahaan, </a:t>
            </a:r>
          </a:p>
          <a:p>
            <a:pPr>
              <a:buFontTx/>
              <a:buNone/>
            </a:pPr>
            <a:r>
              <a:rPr lang="en-US" sz="2800"/>
              <a:t>      produk dan Jasa Anda</a:t>
            </a:r>
          </a:p>
          <a:p>
            <a:pPr>
              <a:buFontTx/>
              <a:buNone/>
            </a:pPr>
            <a:r>
              <a:rPr lang="en-US" sz="2800"/>
              <a:t>	- Menjadi Pusat Informasi bagi Calon Pelanggan</a:t>
            </a:r>
          </a:p>
          <a:p>
            <a:pPr>
              <a:buFontTx/>
              <a:buNone/>
            </a:pPr>
            <a:r>
              <a:rPr lang="en-US" sz="2800"/>
              <a:t>	- Menyediakan Layanan Transaksi Langsung</a:t>
            </a:r>
          </a:p>
          <a:p>
            <a:pPr>
              <a:buFontTx/>
              <a:buNone/>
            </a:pPr>
            <a:r>
              <a:rPr lang="en-US" sz="2800"/>
              <a:t>	- Layanan dan Dukungan Terus Menerus</a:t>
            </a:r>
          </a:p>
          <a:p>
            <a:pPr>
              <a:buFontTx/>
              <a:buNone/>
            </a:pPr>
            <a:endParaRPr 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i="1" u="sng"/>
              <a:t>Isu Penting Kedepan</a:t>
            </a:r>
          </a:p>
          <a:p>
            <a:r>
              <a:rPr lang="en-US"/>
              <a:t>Peran akuntan manajemen</a:t>
            </a:r>
          </a:p>
          <a:p>
            <a:r>
              <a:rPr lang="en-US"/>
              <a:t>Isu e-Financail Reporting</a:t>
            </a:r>
          </a:p>
          <a:p>
            <a:r>
              <a:rPr lang="en-US"/>
              <a:t>Isu Peran Akuntan Publik</a:t>
            </a:r>
          </a:p>
          <a:p>
            <a:r>
              <a:rPr lang="en-US"/>
              <a:t>Isu Accounting Standards Setter</a:t>
            </a:r>
          </a:p>
          <a:p>
            <a:r>
              <a:rPr lang="en-US"/>
              <a:t>Isu Antispasi ke depan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2400" b="1" i="1" u="sng"/>
              <a:t>Peran Akuntan di Dalam Digital Ekonomi</a:t>
            </a:r>
          </a:p>
          <a:p>
            <a:pPr>
              <a:buFontTx/>
              <a:buNone/>
            </a:pPr>
            <a:r>
              <a:rPr lang="en-US" sz="2400"/>
              <a:t>Jika semua aktivitas sudah berjalan secara elektronik:</a:t>
            </a:r>
          </a:p>
          <a:p>
            <a:r>
              <a:rPr lang="en-US" sz="2400"/>
              <a:t>e-check requisition</a:t>
            </a:r>
          </a:p>
          <a:p>
            <a:r>
              <a:rPr lang="en-US" sz="2400"/>
              <a:t>e-authorization system</a:t>
            </a:r>
          </a:p>
          <a:p>
            <a:r>
              <a:rPr lang="en-US" sz="2400"/>
              <a:t>e-fund transfer</a:t>
            </a:r>
          </a:p>
          <a:p>
            <a:r>
              <a:rPr lang="en-US" sz="2400"/>
              <a:t>e-data entry thru Customer Integrated System (CIS) which capture data at its “point of origin”</a:t>
            </a:r>
          </a:p>
          <a:p>
            <a:r>
              <a:rPr lang="en-US" sz="2400"/>
              <a:t>e- transaction processing system</a:t>
            </a:r>
          </a:p>
          <a:p>
            <a:r>
              <a:rPr lang="en-US" sz="2400"/>
              <a:t>e- financial reporting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i="1" u="sng"/>
              <a:t>Peran Akuntan Dalam E-World</a:t>
            </a:r>
          </a:p>
          <a:p>
            <a:r>
              <a:rPr lang="en-US"/>
              <a:t>Reengineering the accounting operation</a:t>
            </a:r>
          </a:p>
          <a:p>
            <a:r>
              <a:rPr lang="en-US"/>
              <a:t>Value adding accounting services</a:t>
            </a:r>
          </a:p>
          <a:p>
            <a:r>
              <a:rPr lang="en-US"/>
              <a:t>Information - IT literate</a:t>
            </a:r>
          </a:p>
          <a:p>
            <a:r>
              <a:rPr lang="en-US"/>
              <a:t>Effectively use IT tools</a:t>
            </a:r>
          </a:p>
          <a:p>
            <a:r>
              <a:rPr lang="en-US"/>
              <a:t>Work with people all over the world</a:t>
            </a:r>
          </a:p>
          <a:p>
            <a:r>
              <a:rPr lang="en-US"/>
              <a:t>Chances of becoming telecommuter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i="1" u="sng"/>
              <a:t>Isu e-Financial Reporting</a:t>
            </a:r>
            <a:r>
              <a:rPr lang="en-US">
                <a:solidFill>
                  <a:srgbClr val="00FFFF"/>
                </a:solidFill>
              </a:rPr>
              <a:t>	</a:t>
            </a:r>
          </a:p>
          <a:p>
            <a:pPr>
              <a:buFontTx/>
              <a:buNone/>
            </a:pPr>
            <a:r>
              <a:rPr lang="en-US" sz="2800"/>
              <a:t>Penyajian laporan keuangan yang tidak komplit dan bertentangan dengan GAAP:</a:t>
            </a:r>
          </a:p>
          <a:p>
            <a:pPr>
              <a:buFontTx/>
              <a:buNone/>
            </a:pPr>
            <a:r>
              <a:rPr lang="en-US" sz="2800"/>
              <a:t>- Omission of Notes to F/S</a:t>
            </a:r>
          </a:p>
          <a:p>
            <a:pPr>
              <a:buFontTx/>
              <a:buNone/>
            </a:pPr>
            <a:r>
              <a:rPr lang="en-US" sz="2800"/>
              <a:t>- Omission of auditors’ opinion</a:t>
            </a:r>
          </a:p>
          <a:p>
            <a:pPr>
              <a:buFontTx/>
              <a:buNone/>
            </a:pPr>
            <a:r>
              <a:rPr lang="en-US" sz="2800"/>
              <a:t>- Inclusion of “forward looking statement” without appropriate disclaimer (incorporation of analyst’s comment, financial projection, management opinion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i="1" u="sng"/>
              <a:t>Isu e-Financial Reporting</a:t>
            </a:r>
            <a:endParaRPr lang="en-US" sz="2800"/>
          </a:p>
          <a:p>
            <a:r>
              <a:rPr lang="en-US" sz="2800"/>
              <a:t>Tidak jelasnya batasan antara informasi yang audited vs unaudited</a:t>
            </a:r>
          </a:p>
          <a:p>
            <a:r>
              <a:rPr lang="en-US" sz="2800"/>
              <a:t>Import data dan image dari situs web lain dapat berakibat laporan menjadi mislead</a:t>
            </a:r>
          </a:p>
          <a:p>
            <a:r>
              <a:rPr lang="en-US" sz="2800"/>
              <a:t>Tidak ada jaminan atau assurance bahwa “online F/S” sama persih dengan “paper version F/S”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1. BISNIS DI INTERNET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Internet sebagai mesin inovasi</a:t>
            </a:r>
          </a:p>
          <a:p>
            <a:pPr>
              <a:lnSpc>
                <a:spcPct val="90000"/>
              </a:lnSpc>
            </a:pPr>
            <a:r>
              <a:rPr lang="en-US" sz="2800"/>
              <a:t>Laboratorium untuk bereksperimen dengan model usaha dan desain teknologi</a:t>
            </a:r>
          </a:p>
          <a:p>
            <a:pPr>
              <a:lnSpc>
                <a:spcPct val="90000"/>
              </a:lnSpc>
            </a:pPr>
            <a:r>
              <a:rPr lang="en-US" sz="2800"/>
              <a:t>Hasil: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merombak aturan main dan memaksa perusahaan unggulan meredefinisi model usaha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- Amazon vs Barnes &amp; Noble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- Charless Scwab vs Merrill Lynch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2800" b="1" i="1" u="sng"/>
              <a:t>Isu e-Financial Reporting</a:t>
            </a:r>
          </a:p>
          <a:p>
            <a:r>
              <a:rPr lang="en-US" sz="2800"/>
              <a:t>Jika seorang hacker merubah laporan keuangan di cyberspace dan menciptakan informasi yang secara material menyesatkan, siapa yang harus bertanggungjawab?</a:t>
            </a:r>
          </a:p>
          <a:p>
            <a:r>
              <a:rPr lang="en-US" sz="2800"/>
              <a:t>Jika seorang pegawai memberikan informasi yang tidak akurat lewat “chat room”, siapa yang harus bertangungjawab terhadap pengungkapan perusahaan seperti ini?</a:t>
            </a:r>
          </a:p>
          <a:p>
            <a:pPr>
              <a:buFontTx/>
              <a:buNone/>
            </a:pPr>
            <a:endParaRPr lang="en-US" sz="2800" b="1" i="1" u="sng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400" b="1" i="1" u="sng"/>
              <a:t>Isu e-Financial Reporting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sz="2400" b="1" i="1" u="sng"/>
          </a:p>
          <a:p>
            <a:pPr>
              <a:lnSpc>
                <a:spcPct val="90000"/>
              </a:lnSpc>
            </a:pPr>
            <a:r>
              <a:rPr lang="en-US" sz="2400"/>
              <a:t>Adanya perubahan dari periodik reporting menjadi “most - current” dan “real time” reporting. Sehingga auditor akan menjadi information system auditor</a:t>
            </a:r>
          </a:p>
          <a:p>
            <a:pPr>
              <a:lnSpc>
                <a:spcPct val="90000"/>
              </a:lnSpc>
            </a:pPr>
            <a:r>
              <a:rPr lang="en-US" sz="2400"/>
              <a:t>Beberapa saran mengurangi legal risk:- perlu approriate disclaimer untuk forward looking statement.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- Reevaluate system security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  measure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- establish policy for employee participation in chat room.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b="1" i="1" u="sng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i="1" u="sng"/>
              <a:t>Isu Akuntan Publik</a:t>
            </a:r>
          </a:p>
          <a:p>
            <a:pPr>
              <a:buFontTx/>
              <a:buNone/>
            </a:pPr>
            <a:r>
              <a:rPr lang="en-US"/>
              <a:t>	Cyber corporation:</a:t>
            </a:r>
          </a:p>
          <a:p>
            <a:pPr>
              <a:buFontTx/>
              <a:buNone/>
            </a:pPr>
            <a:r>
              <a:rPr lang="en-US"/>
              <a:t>- Going concern issue</a:t>
            </a:r>
          </a:p>
          <a:p>
            <a:pPr>
              <a:buFontTx/>
              <a:buNone/>
            </a:pPr>
            <a:r>
              <a:rPr lang="en-US"/>
              <a:t>- Tax issue for cross border services</a:t>
            </a:r>
          </a:p>
          <a:p>
            <a:pPr>
              <a:buFontTx/>
              <a:buNone/>
            </a:pPr>
            <a:r>
              <a:rPr lang="en-US"/>
              <a:t>- More outsourcing = pengakuan pendapatan dan biaya, komitmen dan kontijensi</a:t>
            </a:r>
          </a:p>
          <a:p>
            <a:pPr>
              <a:buFontTx/>
              <a:buNone/>
            </a:pPr>
            <a:r>
              <a:rPr lang="en-US"/>
              <a:t>- Valuation business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2800" b="1" i="1" u="sng"/>
              <a:t>Isu Akuntan Publik</a:t>
            </a:r>
            <a:endParaRPr lang="en-US" sz="2400"/>
          </a:p>
          <a:p>
            <a:pPr algn="ctr">
              <a:buFontTx/>
              <a:buNone/>
            </a:pPr>
            <a:endParaRPr lang="en-US" sz="2400"/>
          </a:p>
          <a:p>
            <a:r>
              <a:rPr lang="en-US" sz="2400"/>
              <a:t>How to audit?</a:t>
            </a:r>
          </a:p>
          <a:p>
            <a:pPr>
              <a:buFontTx/>
              <a:buNone/>
            </a:pPr>
            <a:r>
              <a:rPr lang="en-US" sz="2400"/>
              <a:t>- Limited transaction evidence</a:t>
            </a:r>
          </a:p>
          <a:p>
            <a:pPr>
              <a:buFontTx/>
              <a:buNone/>
            </a:pPr>
            <a:r>
              <a:rPr lang="en-US" sz="2400"/>
              <a:t>- More reliance on control and less subtantive test</a:t>
            </a:r>
          </a:p>
          <a:p>
            <a:pPr>
              <a:buFontTx/>
              <a:buNone/>
            </a:pPr>
            <a:r>
              <a:rPr lang="en-US" sz="2400"/>
              <a:t>- The auditor will eventually be information system auditor:</a:t>
            </a:r>
          </a:p>
          <a:p>
            <a:pPr>
              <a:buFontTx/>
              <a:buNone/>
            </a:pPr>
            <a:r>
              <a:rPr lang="en-US" sz="2400"/>
              <a:t>   e - work papers  e- signature</a:t>
            </a:r>
          </a:p>
          <a:p>
            <a:pPr>
              <a:buFontTx/>
              <a:buNone/>
            </a:pPr>
            <a:r>
              <a:rPr lang="en-US" sz="2400"/>
              <a:t>   e - reporting</a:t>
            </a:r>
          </a:p>
          <a:p>
            <a:r>
              <a:rPr lang="en-US" sz="2400"/>
              <a:t>Documentation: acceptability and retention policies</a:t>
            </a:r>
          </a:p>
          <a:p>
            <a:endParaRPr lang="en-US" sz="2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2800" b="1" i="1" u="sng"/>
              <a:t>Isu Accounting Standard Setter</a:t>
            </a:r>
          </a:p>
          <a:p>
            <a:pPr algn="ctr">
              <a:buFontTx/>
              <a:buNone/>
            </a:pPr>
            <a:endParaRPr lang="en-US" sz="2800" b="1" i="1" u="sng"/>
          </a:p>
          <a:p>
            <a:r>
              <a:rPr lang="en-US" sz="2800"/>
              <a:t>Developing “code of conduct” for web based business and financial reporting to ensure high quality data in electronic form</a:t>
            </a:r>
          </a:p>
          <a:p>
            <a:r>
              <a:rPr lang="en-US" sz="2800"/>
              <a:t>Development of standard that provide “certainty” and “flexibility” in reporting in e - world</a:t>
            </a:r>
          </a:p>
          <a:p>
            <a:r>
              <a:rPr lang="en-US" sz="2800"/>
              <a:t>Developing a global e - business reporting language (BRL</a:t>
            </a:r>
            <a:r>
              <a:rPr lang="en-US"/>
              <a:t>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400" b="1" i="1" u="sng"/>
              <a:t>Jaminan Keamanan Transaksi E-Commerce Bagi Konsumen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en-US" sz="2400" b="1" i="1" u="sng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1. Mereka melakukan transaksi dengan peruysahaan riil bukan fiktif yang menawarkan barangnya sesuai dengan janji.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2. Mereka akan menerima barang dan jasa sesuai dengan permintaan dan harga yang telah disepakati.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3. Mereka memiliki opsi untuk meminta perusahaan e-commerce tidak menyebarkan informasi pribadi kepada pihak ketiga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4. Informasi pribadi tidak dapat dicuri secara teknologi.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2800" b="1" i="1" u="sng"/>
              <a:t>Web Trust dan Akuntan</a:t>
            </a:r>
          </a:p>
          <a:p>
            <a:pPr>
              <a:buFontTx/>
              <a:buNone/>
            </a:pPr>
            <a:r>
              <a:rPr lang="en-US" sz="2800"/>
              <a:t>1. WebTrust diciptakan bersama antara AICPA dan CICA dan merupakan salah satu dari 6 assurance service.</a:t>
            </a:r>
          </a:p>
          <a:p>
            <a:pPr>
              <a:buFontTx/>
              <a:buNone/>
            </a:pPr>
            <a:r>
              <a:rPr lang="en-US" sz="2800"/>
              <a:t>2. WebTrust membangun kepercayaan publik global atas transaksi lewat e-commerce.</a:t>
            </a:r>
          </a:p>
          <a:p>
            <a:pPr>
              <a:buFontTx/>
              <a:buNone/>
            </a:pPr>
            <a:r>
              <a:rPr lang="en-US" sz="2800"/>
              <a:t>3. WebTrust dikembangkan atas dasar prinsip dan kriteria yang meliputi 4 masalah jaminan keamanan yang menjadi tuntutan konsumen.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800" b="1" i="1" u="sng"/>
              <a:t>Web Trust dan Akuntan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sz="2800" b="1" i="1" u="sng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4. Independen akuntan akan memeriksa dan menguji website klien terhadap kriteria yang telah ditetapkan dan memberi opini apakah perusahaan mempunyai kualifikasi mencatumkan WebTrust Seal pada websitenya.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5. Seal tersebut merupakan simbol yang diakui secara universal bahwa perusahaan memiliki integritas e-commerce secara global.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b="1" i="1" u="sng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3. PENYIAPAN EKONOMI BERBASIS INTERNET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i="1" u="sng"/>
              <a:t>Audit Prinsip-Prinsip Web Trust</a:t>
            </a:r>
          </a:p>
          <a:p>
            <a:pPr>
              <a:buFontTx/>
              <a:buNone/>
            </a:pPr>
            <a:r>
              <a:rPr lang="en-US"/>
              <a:t>   Audit  ini  meliputi  3   area   yaitu   praktek bisnis,   integritas   transaksi,   kerahasian pribadi dan keamanan.</a:t>
            </a:r>
          </a:p>
          <a:p>
            <a:pPr>
              <a:buFontTx/>
              <a:buNone/>
            </a:pPr>
            <a:r>
              <a:rPr lang="en-US"/>
              <a:t>1. Pengungkapan Praktek Bisnis</a:t>
            </a:r>
          </a:p>
          <a:p>
            <a:pPr>
              <a:buFontTx/>
              <a:buNone/>
            </a:pPr>
            <a:r>
              <a:rPr lang="en-US"/>
              <a:t>2. Integritas Transaksi</a:t>
            </a:r>
          </a:p>
          <a:p>
            <a:pPr>
              <a:buFontTx/>
              <a:buNone/>
            </a:pPr>
            <a:r>
              <a:rPr lang="en-US"/>
              <a:t>3. Pencegahan Informasi Pribadi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4. E-COMMERCE BERBASIS INTERNET </a:t>
            </a:r>
            <a:br>
              <a:rPr lang="en-US" sz="3200"/>
            </a:br>
            <a:r>
              <a:rPr lang="en-US" sz="3200"/>
              <a:t>di INDONESIA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b="1"/>
              <a:t>Bank &amp; Lembaga Keuangan Finansial Terpercaya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- Ada Beberapa yang sudah melangkah ke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arah Internet Banking, Seperti : BII, Bank Lippo,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dan Bank Bali.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- Efektivitas transaksi online dengan luar negeri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	  masih    rendah    karena    belum   terciptanya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infrastruktur  keuangan  yang  memadai  bagi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kegiatan E-Commerce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1. BISNIS DI INTERNET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400" b="1" i="1" u="sng"/>
              <a:t>Paradigma Baru Bisnis</a:t>
            </a:r>
          </a:p>
          <a:p>
            <a:pPr>
              <a:lnSpc>
                <a:spcPct val="90000"/>
              </a:lnSpc>
            </a:pPr>
            <a:r>
              <a:rPr lang="en-US" sz="2400"/>
              <a:t>Kategori bisnis baru mis. Portal</a:t>
            </a:r>
          </a:p>
          <a:p>
            <a:pPr>
              <a:lnSpc>
                <a:spcPct val="90000"/>
              </a:lnSpc>
            </a:pPr>
            <a:r>
              <a:rPr lang="en-US" sz="2400"/>
              <a:t>Basis pendapatan, arus kas dan tingkat produktivitas per karyawan yang tinggi (rata-rata 65% lebih tinggi) mis: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 - E*Trade $ 415 K/Karyawanan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- eBay  $ 546 K/Karyawan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* Rata-rata perusahaan di AS $ 160 K</a:t>
            </a:r>
          </a:p>
          <a:p>
            <a:pPr>
              <a:lnSpc>
                <a:spcPct val="90000"/>
              </a:lnSpc>
            </a:pPr>
            <a:r>
              <a:rPr lang="en-US" sz="2400"/>
              <a:t>Terintegrasi secara elektronis bukan organisasional</a:t>
            </a:r>
          </a:p>
          <a:p>
            <a:pPr>
              <a:lnSpc>
                <a:spcPct val="90000"/>
              </a:lnSpc>
            </a:pPr>
            <a:r>
              <a:rPr lang="en-US" sz="2400"/>
              <a:t>Pengurangan biaya yang signifikan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- FedEx melalui tracking pengiriman via Web menggantikan 1-800 $ 10 vs $10 cents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4. E-COMMERCE BERBASIS INTERNET </a:t>
            </a:r>
            <a:br>
              <a:rPr lang="en-US" sz="3200"/>
            </a:br>
            <a:r>
              <a:rPr lang="en-US" sz="3200"/>
              <a:t>di INDONESIA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i="1" u="sng"/>
              <a:t>Agen-Agen Pemerintahan</a:t>
            </a:r>
          </a:p>
          <a:p>
            <a:pPr>
              <a:buFontTx/>
              <a:buNone/>
            </a:pPr>
            <a:r>
              <a:rPr lang="en-US" sz="2400"/>
              <a:t>    Lembaga pemerintahan yang memungkinkan untuk ikut ambil bagian dalam kegiatan E-Commerce :</a:t>
            </a:r>
          </a:p>
          <a:p>
            <a:pPr>
              <a:buFontTx/>
              <a:buChar char="-"/>
            </a:pPr>
            <a:r>
              <a:rPr lang="en-US" sz="2400"/>
              <a:t>Departemen Perindustrian &amp; Perdagangan</a:t>
            </a:r>
          </a:p>
          <a:p>
            <a:pPr>
              <a:buFontTx/>
              <a:buChar char="-"/>
            </a:pPr>
            <a:r>
              <a:rPr lang="en-US" sz="2400"/>
              <a:t>Ditjen Pos &amp; Telekomunikasi</a:t>
            </a:r>
          </a:p>
          <a:p>
            <a:pPr>
              <a:buFontTx/>
              <a:buChar char="-"/>
            </a:pPr>
            <a:r>
              <a:rPr lang="en-US" sz="2400"/>
              <a:t>Pabean</a:t>
            </a:r>
          </a:p>
          <a:p>
            <a:pPr>
              <a:buFontTx/>
              <a:buChar char="-"/>
            </a:pPr>
            <a:r>
              <a:rPr lang="en-US" sz="2400"/>
              <a:t>Biro Pusat Statistik</a:t>
            </a:r>
          </a:p>
          <a:p>
            <a:pPr>
              <a:buFontTx/>
              <a:buChar char="-"/>
            </a:pPr>
            <a:r>
              <a:rPr lang="en-US" sz="2400"/>
              <a:t>Bakosurtanal</a:t>
            </a:r>
          </a:p>
          <a:p>
            <a:pPr>
              <a:buFontTx/>
              <a:buChar char="-"/>
            </a:pPr>
            <a:r>
              <a:rPr lang="en-US" sz="2400"/>
              <a:t>Badan Standarisasi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4. E-COMMERCE BERBASIS INTERNET </a:t>
            </a:r>
            <a:br>
              <a:rPr lang="en-US" sz="3200"/>
            </a:br>
            <a:r>
              <a:rPr lang="en-US" sz="3200"/>
              <a:t>di INDONESIA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i="1" u="sng"/>
              <a:t>Agen-Agen Keamanan</a:t>
            </a:r>
          </a:p>
          <a:p>
            <a:pPr algn="ctr">
              <a:buFontTx/>
              <a:buNone/>
            </a:pPr>
            <a:endParaRPr lang="en-US" b="1" i="1" u="sng"/>
          </a:p>
          <a:p>
            <a:pPr>
              <a:buFontTx/>
              <a:buNone/>
            </a:pPr>
            <a:r>
              <a:rPr lang="en-US" sz="2800"/>
              <a:t>Agen keamanan yang ada di Indonesia masih jarang, diantaranya yang ada :</a:t>
            </a:r>
          </a:p>
          <a:p>
            <a:pPr>
              <a:buFontTx/>
              <a:buNone/>
            </a:pPr>
            <a:r>
              <a:rPr lang="en-US" sz="2800"/>
              <a:t>	- ID-CERT ( Indonesian Centre of Computer</a:t>
            </a:r>
          </a:p>
          <a:p>
            <a:pPr>
              <a:buFontTx/>
              <a:buNone/>
            </a:pPr>
            <a:r>
              <a:rPr lang="en-US" sz="2800"/>
              <a:t> 	  Emergency Response Team )</a:t>
            </a:r>
          </a:p>
          <a:p>
            <a:pPr>
              <a:buFontTx/>
              <a:buNone/>
            </a:pPr>
            <a:r>
              <a:rPr lang="en-US" sz="2800"/>
              <a:t>	- SIRT (Security Incident Response Team)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4. E-COMMERCE BERBASIS INTERNET </a:t>
            </a:r>
            <a:br>
              <a:rPr lang="en-US" sz="3200"/>
            </a:br>
            <a:r>
              <a:rPr lang="en-US" sz="3200"/>
              <a:t>di INDONESIA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i="1" u="sng"/>
              <a:t>Network Providers</a:t>
            </a: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Char char="-"/>
            </a:pPr>
            <a:r>
              <a:rPr lang="en-US" sz="2800"/>
              <a:t>Di Indonesia terdapat lebih dari 50 operational internet service provider (ISP).</a:t>
            </a:r>
          </a:p>
          <a:p>
            <a:pPr>
              <a:buFontTx/>
              <a:buChar char="-"/>
            </a:pPr>
            <a:r>
              <a:rPr lang="en-US" sz="2800"/>
              <a:t>Sekitar 140-an lisensi ISP telah diberikan oleh DITJEN POSTEL.</a:t>
            </a:r>
          </a:p>
          <a:p>
            <a:pPr>
              <a:buFontTx/>
              <a:buChar char="-"/>
            </a:pPr>
            <a:r>
              <a:rPr lang="en-US" sz="2800"/>
              <a:t>Untuk hubungan ke luar negeri, link disediakan oleh Indosat dan Satelindo.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4. E-COMMERCE BERBASIS INTERNET </a:t>
            </a:r>
            <a:br>
              <a:rPr lang="en-US" sz="3200"/>
            </a:br>
            <a:r>
              <a:rPr lang="en-US" sz="3200"/>
              <a:t>di INDONESIA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b="1" i="1" u="sng"/>
              <a:t>Sumber Daya Manusia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-  SDM merupakan faktor penentu keberhasilan pelaksanaan E-Commerce.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/>
              <a:t>Keterbatasan informasi adalah penyebab utama sedikitnya   jumlah   SDM   di   Indonesia   yang mengerti tentang E-Commerce.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/>
              <a:t>Masih sedikitnya infrastruktur dan para pelaku E-Commerce di Indonesia menjadikan lahan virtual ini akan menjadi lahan yang menjanjikan di masa yang akan datang.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1. BISNIS DI INTERNET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800" i="1" u="sng"/>
              <a:t>Save Money and Make Money</a:t>
            </a:r>
          </a:p>
          <a:p>
            <a:pPr>
              <a:lnSpc>
                <a:spcPct val="90000"/>
              </a:lnSpc>
            </a:pPr>
            <a:r>
              <a:rPr lang="en-US" sz="2800"/>
              <a:t>Interactive branding melalui interaktifitas, penyediaan content dan on-line brand management</a:t>
            </a:r>
          </a:p>
          <a:p>
            <a:pPr>
              <a:lnSpc>
                <a:spcPct val="90000"/>
              </a:lnSpc>
            </a:pPr>
            <a:r>
              <a:rPr lang="en-US" sz="2800"/>
              <a:t>E-operation yang akan meningkatkan efisiensi, menurunkan biaya proses dan mempercepat alur kerja</a:t>
            </a:r>
          </a:p>
          <a:p>
            <a:pPr>
              <a:lnSpc>
                <a:spcPct val="90000"/>
              </a:lnSpc>
            </a:pPr>
            <a:r>
              <a:rPr lang="en-US" sz="2800"/>
              <a:t>E-commerce mengembangkan manajemen penjualan dan transaksi secara online yang bersifat B2B, B2C atau C2C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1. BISNIS DI INTERNET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800" b="1" i="1" u="sng"/>
              <a:t>Model Biaya</a:t>
            </a:r>
          </a:p>
          <a:p>
            <a:pPr>
              <a:lnSpc>
                <a:spcPct val="90000"/>
              </a:lnSpc>
            </a:pPr>
            <a:r>
              <a:rPr lang="en-US" sz="2400"/>
              <a:t>High fixed cost: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- Infrastruktur jaringan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- Biaya telekomunikasi</a:t>
            </a:r>
          </a:p>
          <a:p>
            <a:pPr>
              <a:lnSpc>
                <a:spcPct val="90000"/>
              </a:lnSpc>
            </a:pPr>
            <a:r>
              <a:rPr lang="en-US" sz="2400"/>
              <a:t>Almost zero variable cost: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- Mis. Sama untuk 10 vs 10.000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  pengguna</a:t>
            </a:r>
          </a:p>
          <a:p>
            <a:pPr>
              <a:lnSpc>
                <a:spcPct val="90000"/>
              </a:lnSpc>
            </a:pPr>
            <a:r>
              <a:rPr lang="en-US" sz="2400"/>
              <a:t>Margin transaksi online 60-85% (tertutupi oleh biaya merketing) eBay 85%.</a:t>
            </a:r>
          </a:p>
          <a:p>
            <a:pPr>
              <a:lnSpc>
                <a:spcPct val="90000"/>
              </a:lnSpc>
            </a:pPr>
            <a:r>
              <a:rPr lang="en-US" sz="2400"/>
              <a:t>Profit machine:jika pengguna dan repeat users mencapai massa kritis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1. BISNIS DI INTERNET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2800" b="1" i="1" u="sng"/>
              <a:t>Model Usaha I E-Commerce</a:t>
            </a:r>
          </a:p>
          <a:p>
            <a:r>
              <a:rPr lang="en-US" sz="2800"/>
              <a:t>Brokerage: memfasilitasi transaksi B2B, B2C atau C2C. Pendapatan dari fee transaksi</a:t>
            </a:r>
          </a:p>
          <a:p>
            <a:r>
              <a:rPr lang="en-US" sz="2800"/>
              <a:t>Advertising: menyediakan content dan jasa (eMail,chat,forums) dengan iklan banner ads.</a:t>
            </a:r>
          </a:p>
          <a:p>
            <a:r>
              <a:rPr lang="en-US" sz="2800"/>
              <a:t>Infomediary:mengumpulkan dan menjual data perilaku konsumen untuk target marketing, atau memberikan informasi tentang situs web ke konsumen.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1. BISNIS DI INTERNET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800" b="1" i="1" u="sng"/>
              <a:t>Model Usaha II E-Commerce</a:t>
            </a:r>
          </a:p>
          <a:p>
            <a:pPr>
              <a:lnSpc>
                <a:spcPct val="90000"/>
              </a:lnSpc>
            </a:pPr>
            <a:r>
              <a:rPr lang="en-US" sz="2800"/>
              <a:t>Merchant: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- e-tailer:grosir dan ritel barang, jasa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- penjualan berdasar daftar harga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dan lelang</a:t>
            </a:r>
          </a:p>
          <a:p>
            <a:pPr>
              <a:lnSpc>
                <a:spcPct val="90000"/>
              </a:lnSpc>
            </a:pPr>
            <a:r>
              <a:rPr lang="en-US" sz="2800"/>
              <a:t>Manufacturer: memungkinkan produsen/manufacturer mencapai konsumen secara langsung.</a:t>
            </a:r>
          </a:p>
          <a:p>
            <a:pPr>
              <a:lnSpc>
                <a:spcPct val="90000"/>
              </a:lnSpc>
            </a:pPr>
            <a:r>
              <a:rPr lang="en-US" sz="2800"/>
              <a:t>Affiliate:menawarkan pembelian produk/jasa dari situs tertentu ke pengguna yang ada di situs lain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1. BISNIS DI INTERNET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i="1" u="sng"/>
              <a:t>Model Usaha III E-Commerce</a:t>
            </a:r>
          </a:p>
          <a:p>
            <a:r>
              <a:rPr lang="en-US"/>
              <a:t>Community: berdasarkan pada loyalitas pengguna, bukan volume trafik</a:t>
            </a:r>
          </a:p>
          <a:p>
            <a:r>
              <a:rPr lang="en-US"/>
              <a:t>Subscription: pengguna membayar biaya berlangganan untuk akses. Content harus memiliki nilai tambah yang tinggi.</a:t>
            </a:r>
          </a:p>
          <a:p>
            <a:r>
              <a:rPr lang="en-US"/>
              <a:t>Utility: pengguna membayar berdasarkan bit informasi yang diakses.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1. BISNIS DI INTERNET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b="1" i="1" u="sng"/>
              <a:t>Kenaikan Volume E-Commerce</a:t>
            </a:r>
          </a:p>
          <a:p>
            <a:pPr>
              <a:lnSpc>
                <a:spcPct val="90000"/>
              </a:lnSpc>
            </a:pPr>
            <a:r>
              <a:rPr lang="en-US"/>
              <a:t>Pertumbuhan transaksi B2B e-commerce 30% lebih cepat dibanding transaksi B2C</a:t>
            </a:r>
          </a:p>
          <a:p>
            <a:pPr>
              <a:lnSpc>
                <a:spcPct val="90000"/>
              </a:lnSpc>
            </a:pPr>
            <a:r>
              <a:rPr lang="en-US"/>
              <a:t>B2B adalah transaksi bisnis lewat internet antara perusahaan dengan perusahaan</a:t>
            </a:r>
          </a:p>
          <a:p>
            <a:pPr>
              <a:lnSpc>
                <a:spcPct val="90000"/>
              </a:lnSpc>
            </a:pPr>
            <a:r>
              <a:rPr lang="en-US"/>
              <a:t>B2C adalah transaksi bisnis lewat internet antara perusahaan dengan konsumen umum yang menjadi pelanggan atau pembeli produk secara eceran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1423</Words>
  <Application>Microsoft Office PowerPoint</Application>
  <PresentationFormat>On-screen Show (4:3)</PresentationFormat>
  <Paragraphs>213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Arial</vt:lpstr>
      <vt:lpstr>Default Design</vt:lpstr>
      <vt:lpstr> KONSEP DASAR BISNIS DI INTERNET</vt:lpstr>
      <vt:lpstr>1. BISNIS DI INTERNET</vt:lpstr>
      <vt:lpstr>1. BISNIS DI INTERNET</vt:lpstr>
      <vt:lpstr>1. BISNIS DI INTERNET</vt:lpstr>
      <vt:lpstr>1. BISNIS DI INTERNET</vt:lpstr>
      <vt:lpstr>1. BISNIS DI INTERNET</vt:lpstr>
      <vt:lpstr>1. BISNIS DI INTERNET</vt:lpstr>
      <vt:lpstr>1. BISNIS DI INTERNET</vt:lpstr>
      <vt:lpstr>1. BISNIS DI INTERNET</vt:lpstr>
      <vt:lpstr>2. PERJALANAN E-COMMERCE  di INDONESIA</vt:lpstr>
      <vt:lpstr>2. PERJALANAN E-COMMERCE  di INDONESIA</vt:lpstr>
      <vt:lpstr>2. PERJALANAN E-COMMERCE  di INDONESIA</vt:lpstr>
      <vt:lpstr>2. PERJALANAN E-COMMERCE  di INDONESIA</vt:lpstr>
      <vt:lpstr>3. PENYIAPAN EKONOMI BERBASIS INTERNET</vt:lpstr>
      <vt:lpstr>3. PENYIAPAN EKONOMI BERBASIS INTERNET</vt:lpstr>
      <vt:lpstr>3. PENYIAPAN EKONOMI BERBASIS INTERNET</vt:lpstr>
      <vt:lpstr>3. PENYIAPAN EKONOMI BERBASIS INTERNET</vt:lpstr>
      <vt:lpstr>3. PENYIAPAN EKONOMI BERBASIS INTERNET</vt:lpstr>
      <vt:lpstr>3. PENYIAPAN EKONOMI BERBASIS INTERNET</vt:lpstr>
      <vt:lpstr>3. PENYIAPAN EKONOMI BERBASIS INTERNET</vt:lpstr>
      <vt:lpstr>3. PENYIAPAN EKONOMI BERBASIS INTERNET</vt:lpstr>
      <vt:lpstr>3. PENYIAPAN EKONOMI BERBASIS INTERNET</vt:lpstr>
      <vt:lpstr>3. PENYIAPAN EKONOMI BERBASIS INTERNET</vt:lpstr>
      <vt:lpstr>3. PENYIAPAN EKONOMI BERBASIS INTERNET</vt:lpstr>
      <vt:lpstr>3. PENYIAPAN EKONOMI BERBASIS INTERNET</vt:lpstr>
      <vt:lpstr>3. PENYIAPAN EKONOMI BERBASIS INTERNET</vt:lpstr>
      <vt:lpstr>3. PENYIAPAN EKONOMI BERBASIS INTERNET</vt:lpstr>
      <vt:lpstr>3. PENYIAPAN EKONOMI BERBASIS INTERNET</vt:lpstr>
      <vt:lpstr>4. E-COMMERCE BERBASIS INTERNET  di INDONESIA</vt:lpstr>
      <vt:lpstr>4. E-COMMERCE BERBASIS INTERNET  di INDONESIA</vt:lpstr>
      <vt:lpstr>4. E-COMMERCE BERBASIS INTERNET  di INDONESIA</vt:lpstr>
      <vt:lpstr>4. E-COMMERCE BERBASIS INTERNET  di INDONESIA</vt:lpstr>
      <vt:lpstr>4. E-COMMERCE BERBASIS INTERNET  di INDONESIA</vt:lpstr>
    </vt:vector>
  </TitlesOfParts>
  <Company>GUNADARMA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BISNIS DI INTERNET</dc:title>
  <dc:creator>UNIVERSITAS</dc:creator>
  <cp:lastModifiedBy>SONY</cp:lastModifiedBy>
  <cp:revision>6</cp:revision>
  <dcterms:created xsi:type="dcterms:W3CDTF">2005-08-27T07:05:23Z</dcterms:created>
  <dcterms:modified xsi:type="dcterms:W3CDTF">2019-03-04T14:49:51Z</dcterms:modified>
</cp:coreProperties>
</file>