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3"/>
  </p:notesMasterIdLst>
  <p:handoutMasterIdLst>
    <p:handoutMasterId r:id="rId34"/>
  </p:handoutMasterIdLst>
  <p:sldIdLst>
    <p:sldId id="256" r:id="rId2"/>
    <p:sldId id="295" r:id="rId3"/>
    <p:sldId id="296" r:id="rId4"/>
    <p:sldId id="298" r:id="rId5"/>
    <p:sldId id="364" r:id="rId6"/>
    <p:sldId id="365" r:id="rId7"/>
    <p:sldId id="366" r:id="rId8"/>
    <p:sldId id="367" r:id="rId9"/>
    <p:sldId id="368" r:id="rId10"/>
    <p:sldId id="300" r:id="rId11"/>
    <p:sldId id="350" r:id="rId12"/>
    <p:sldId id="302" r:id="rId13"/>
    <p:sldId id="303" r:id="rId14"/>
    <p:sldId id="305" r:id="rId15"/>
    <p:sldId id="304" r:id="rId16"/>
    <p:sldId id="362" r:id="rId17"/>
    <p:sldId id="346" r:id="rId18"/>
    <p:sldId id="351" r:id="rId19"/>
    <p:sldId id="307" r:id="rId20"/>
    <p:sldId id="308" r:id="rId21"/>
    <p:sldId id="309" r:id="rId22"/>
    <p:sldId id="352" r:id="rId23"/>
    <p:sldId id="353" r:id="rId24"/>
    <p:sldId id="354" r:id="rId25"/>
    <p:sldId id="355" r:id="rId26"/>
    <p:sldId id="356" r:id="rId27"/>
    <p:sldId id="357" r:id="rId28"/>
    <p:sldId id="358" r:id="rId29"/>
    <p:sldId id="359" r:id="rId30"/>
    <p:sldId id="360" r:id="rId31"/>
    <p:sldId id="363" r:id="rId32"/>
  </p:sldIdLst>
  <p:sldSz cx="9144000" cy="6858000" type="screen4x3"/>
  <p:notesSz cx="9309100" cy="70532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0066FF"/>
    <a:srgbClr val="FD2B2B"/>
    <a:srgbClr val="3F0E0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82" autoAdjust="0"/>
    <p:restoredTop sz="94660"/>
  </p:normalViewPr>
  <p:slideViewPr>
    <p:cSldViewPr>
      <p:cViewPr>
        <p:scale>
          <a:sx n="90" d="100"/>
          <a:sy n="90" d="100"/>
        </p:scale>
        <p:origin x="-64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943" cy="3523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3002" y="0"/>
            <a:ext cx="4033943" cy="3523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9D4158-E300-4D70-882E-C12FBC572455}" type="datetimeFigureOut">
              <a:rPr lang="id-ID" smtClean="0"/>
              <a:t>02/09/2019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99812"/>
            <a:ext cx="4033943" cy="3523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3002" y="6699812"/>
            <a:ext cx="4033943" cy="3523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9AB127-5BBA-40D1-994B-E17290C21C4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12867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3311" cy="353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13" tIns="46557" rIns="93113" bIns="46557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3680" y="0"/>
            <a:ext cx="4033311" cy="353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13" tIns="46557" rIns="93113" bIns="46557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4013" y="528638"/>
            <a:ext cx="3525837" cy="2644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8" y="3350662"/>
            <a:ext cx="7448545" cy="3173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13" tIns="46557" rIns="93113" bIns="465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98913"/>
            <a:ext cx="4033311" cy="353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13" tIns="46557" rIns="93113" bIns="46557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3680" y="6698913"/>
            <a:ext cx="4033311" cy="353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13" tIns="46557" rIns="93113" bIns="46557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/>
            </a:lvl1pPr>
          </a:lstStyle>
          <a:p>
            <a:fld id="{7626849C-1ABE-4A2F-A4B9-E22CB7CF73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4484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B0B59B-8F0F-4D4E-8173-30B60A057BF2}" type="slidenum">
              <a:rPr lang="en-US"/>
              <a:pPr/>
              <a:t>1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819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id-ID"/>
            </a:p>
          </p:txBody>
        </p:sp>
        <p:sp>
          <p:nvSpPr>
            <p:cNvPr id="819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id-ID"/>
            </a:p>
          </p:txBody>
        </p:sp>
        <p:sp>
          <p:nvSpPr>
            <p:cNvPr id="819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id-ID"/>
            </a:p>
          </p:txBody>
        </p:sp>
        <p:grpSp>
          <p:nvGrpSpPr>
            <p:cNvPr id="819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8199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8200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8201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8202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id-ID"/>
                    </a:p>
                  </p:txBody>
                </p:sp>
                <p:sp>
                  <p:nvSpPr>
                    <p:cNvPr id="8203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id-ID"/>
                    </a:p>
                  </p:txBody>
                </p:sp>
              </p:grpSp>
              <p:sp>
                <p:nvSpPr>
                  <p:cNvPr id="8204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8205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8206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8207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8208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8209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d-ID"/>
                  </a:p>
                </p:txBody>
              </p:sp>
            </p:grpSp>
            <p:pic>
              <p:nvPicPr>
                <p:cNvPr id="8210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11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12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13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14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15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16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17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821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821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2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2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2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2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2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2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2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2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2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2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3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3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3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3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3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3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3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3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8238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8239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8240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8241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8242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8243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8244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8245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8246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id-ID"/>
            </a:p>
          </p:txBody>
        </p:sp>
        <p:sp>
          <p:nvSpPr>
            <p:cNvPr id="8247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8248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 eaLnBrk="1" hangingPunct="1"/>
              <a:endParaRPr kumimoji="1" lang="id-ID"/>
            </a:p>
          </p:txBody>
        </p:sp>
      </p:grpSp>
      <p:sp>
        <p:nvSpPr>
          <p:cNvPr id="824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825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8251" name="Rectangle 5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000D734B-CCBE-4523-A259-5BC5DD98F41C}" type="datetime5">
              <a:rPr lang="en-US"/>
              <a:pPr/>
              <a:t>2-Sep-19</a:t>
            </a:fld>
            <a:endParaRPr lang="en-US"/>
          </a:p>
        </p:txBody>
      </p:sp>
      <p:sp>
        <p:nvSpPr>
          <p:cNvPr id="8252" name="Rectangle 6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Juwairiah  IF UPN</a:t>
            </a:r>
          </a:p>
        </p:txBody>
      </p:sp>
      <p:sp>
        <p:nvSpPr>
          <p:cNvPr id="8253" name="Rectangle 6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E80CF03-E8EC-4460-A297-CE30BFDE88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D597F7-087C-4996-9F2E-B5C9D673E45C}" type="datetime5">
              <a:rPr lang="en-US"/>
              <a:pPr/>
              <a:t>2-Sep-19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Juwairiah  IF UPN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FDE09-F140-4EB4-8D1D-6BA34F4276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449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2797EC-03A0-46F5-9B77-93C9A95ECDC8}" type="datetime5">
              <a:rPr lang="en-US"/>
              <a:pPr/>
              <a:t>2-Sep-19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Juwairiah  IF UPN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AF5FD0-51BC-4010-8BE9-CE13B04DA5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805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19075" y="227013"/>
            <a:ext cx="7477125" cy="58689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01625" y="6242050"/>
            <a:ext cx="1782763" cy="474663"/>
          </a:xfrm>
        </p:spPr>
        <p:txBody>
          <a:bodyPr/>
          <a:lstStyle>
            <a:lvl1pPr>
              <a:defRPr/>
            </a:lvl1pPr>
          </a:lstStyle>
          <a:p>
            <a:fld id="{AE327AE8-06E7-463E-8DC6-FCA41D110F4E}" type="datetime5">
              <a:rPr lang="en-US"/>
              <a:pPr/>
              <a:t>2-Sep-19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57425" y="6248400"/>
            <a:ext cx="3455988" cy="4746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Juwairiah  IF UPN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867400" y="6248400"/>
            <a:ext cx="1755775" cy="474663"/>
          </a:xfrm>
        </p:spPr>
        <p:txBody>
          <a:bodyPr/>
          <a:lstStyle>
            <a:lvl1pPr>
              <a:defRPr/>
            </a:lvl1pPr>
          </a:lstStyle>
          <a:p>
            <a:fld id="{04F2AA6B-8D6E-40E8-96CE-FCDC4624AD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61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Teknik Informatika - UPN[V]Yk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C9EC6-FE39-4C03-B801-84EF48AD3D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735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6782CC-119B-4821-8A2D-6B00C1414CDB}" type="datetime5">
              <a:rPr lang="en-US"/>
              <a:pPr/>
              <a:t>2-Sep-19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Juwairiah  IF UPN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36BCFE-19FD-4E3B-9506-0DC50A5CB7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658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4C33D4-6DC8-4C96-9F23-85245537B64D}" type="datetime5">
              <a:rPr lang="en-US"/>
              <a:pPr/>
              <a:t>2-Sep-19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Juwairiah  IF UPN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80DC9-814A-441A-AC80-B450CE4935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780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94EA2A-BE17-4AE5-9593-9AEA7400E824}" type="datetime5">
              <a:rPr lang="en-US"/>
              <a:pPr/>
              <a:t>2-Sep-19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Juwairiah  IF UPN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021E24-5704-4755-8379-C7A48E8588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081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668A2B-A97A-40BF-90C5-79D6874ABE10}" type="datetime5">
              <a:rPr lang="en-US"/>
              <a:pPr/>
              <a:t>2-Sep-19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Juwairiah  IF UPN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2B83B-E3C6-4CB7-A32F-566A4E5F0B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077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AD2917-2ABC-4399-9F12-B3041845E63A}" type="datetime5">
              <a:rPr lang="en-US"/>
              <a:pPr/>
              <a:t>2-Sep-19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Juwairiah  IF UPN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0A1CF4-A42E-4D31-95C4-860B10C063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083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AB577C-D7BE-4018-B939-E06D4A6A6D48}" type="datetime5">
              <a:rPr lang="en-US"/>
              <a:pPr/>
              <a:t>2-Sep-19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Juwairiah  IF UPN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2CDA2E-8BE8-49FD-A7E4-4B1EA915DE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46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7B868E-5A07-4150-9E67-0FB6214D6097}" type="datetime5">
              <a:rPr lang="en-US"/>
              <a:pPr/>
              <a:t>2-Sep-19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Juwairiah  IF UPN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943C91-707A-43F7-B504-A1CC068580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152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06FA9C-A426-412F-A669-8A318B37CC3F}" type="datetime5">
              <a:rPr lang="en-US"/>
              <a:pPr/>
              <a:t>2-Sep-19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Juwairiah  IF UPN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17DCA0-5228-4CCC-968F-8055E11317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800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7171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id-ID"/>
            </a:p>
          </p:txBody>
        </p:sp>
        <p:sp>
          <p:nvSpPr>
            <p:cNvPr id="7172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id-ID"/>
            </a:p>
          </p:txBody>
        </p:sp>
        <p:sp>
          <p:nvSpPr>
            <p:cNvPr id="717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id-ID"/>
            </a:p>
          </p:txBody>
        </p:sp>
        <p:grpSp>
          <p:nvGrpSpPr>
            <p:cNvPr id="7174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7175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7176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71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7178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id-ID"/>
                    </a:p>
                  </p:txBody>
                </p:sp>
                <p:sp>
                  <p:nvSpPr>
                    <p:cNvPr id="7179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id-ID"/>
                    </a:p>
                  </p:txBody>
                </p:sp>
              </p:grpSp>
              <p:sp>
                <p:nvSpPr>
                  <p:cNvPr id="7180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7181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7182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7183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7184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7185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d-ID"/>
                  </a:p>
                </p:txBody>
              </p:sp>
            </p:grpSp>
            <p:pic>
              <p:nvPicPr>
                <p:cNvPr id="7186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187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188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189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190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191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192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193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7194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7195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196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197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198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199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200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201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202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203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204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205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206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207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208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209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210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211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212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213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7214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721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721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7217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6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7218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6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7219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7220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722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7222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id-ID"/>
            </a:p>
          </p:txBody>
        </p:sp>
        <p:sp>
          <p:nvSpPr>
            <p:cNvPr id="722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7224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 eaLnBrk="1" hangingPunct="1"/>
              <a:endParaRPr kumimoji="1" lang="id-ID"/>
            </a:p>
          </p:txBody>
        </p:sp>
      </p:grpSp>
      <p:sp>
        <p:nvSpPr>
          <p:cNvPr id="7225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226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22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fld id="{1881229F-2B97-4E31-879F-43BABD42F92A}" type="datetime5">
              <a:rPr lang="en-US"/>
              <a:pPr/>
              <a:t>2-Sep-19</a:t>
            </a:fld>
            <a:endParaRPr lang="en-US"/>
          </a:p>
        </p:txBody>
      </p:sp>
      <p:sp>
        <p:nvSpPr>
          <p:cNvPr id="722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r>
              <a:rPr lang="en-US"/>
              <a:t>Juwairiah  IF UPN</a:t>
            </a:r>
          </a:p>
        </p:txBody>
      </p:sp>
      <p:sp>
        <p:nvSpPr>
          <p:cNvPr id="722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8E5CEA5E-B5FA-4709-98E1-AC1AC776673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5" r:id="rId13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7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8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9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4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23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26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/>
          <a:p>
            <a:fld id="{8A0427E2-0BB6-4BF2-BA56-2716AA7A6D98}" type="datetime5">
              <a:rPr lang="en-US"/>
              <a:pPr/>
              <a:t>2-Sep-19</a:t>
            </a:fld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Juwairiah  IF UPN</a:t>
            </a:r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054F45D4-DD39-4843-B31E-1E522A706F7A}" type="slidenum">
              <a:rPr lang="en-US"/>
              <a:pPr/>
              <a:t>1</a:t>
            </a:fld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id-ID" sz="4400" b="1" dirty="0" smtClean="0">
                <a:solidFill>
                  <a:schemeClr val="folHlink"/>
                </a:solidFill>
                <a:latin typeface="Tahoma" pitchFamily="34" charset="0"/>
              </a:rPr>
              <a:t>KALKULUS</a:t>
            </a:r>
            <a:endParaRPr lang="en-US" sz="4400" b="1" dirty="0">
              <a:solidFill>
                <a:schemeClr val="folHlink"/>
              </a:solidFill>
              <a:latin typeface="Tahoma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FD2B2B"/>
                </a:solidFill>
              </a:rPr>
              <a:t>Juwairiah</a:t>
            </a:r>
            <a:r>
              <a:rPr lang="en-US" dirty="0">
                <a:solidFill>
                  <a:srgbClr val="FD2B2B"/>
                </a:solidFill>
              </a:rPr>
              <a:t>, </a:t>
            </a:r>
            <a:r>
              <a:rPr lang="en-US" dirty="0" err="1">
                <a:solidFill>
                  <a:srgbClr val="FD2B2B"/>
                </a:solidFill>
              </a:rPr>
              <a:t>S.Si</a:t>
            </a:r>
            <a:r>
              <a:rPr lang="en-US" dirty="0">
                <a:solidFill>
                  <a:srgbClr val="FD2B2B"/>
                </a:solidFill>
              </a:rPr>
              <a:t>, M.T</a:t>
            </a:r>
          </a:p>
          <a:p>
            <a:r>
              <a:rPr lang="en-US" dirty="0" err="1" smtClean="0">
                <a:solidFill>
                  <a:srgbClr val="FD2B2B"/>
                </a:solidFill>
              </a:rPr>
              <a:t>UPN”Veteran</a:t>
            </a:r>
            <a:r>
              <a:rPr lang="en-US" dirty="0">
                <a:solidFill>
                  <a:srgbClr val="FD2B2B"/>
                </a:solidFill>
              </a:rPr>
              <a:t>” Yogyakarta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Teknik Informatika - UPN[V]Yk</a:t>
            </a:r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4204FB36-55CD-4278-99BF-637017356C1B}" type="slidenum">
              <a:rPr lang="en-US"/>
              <a:pPr/>
              <a:t>10</a:t>
            </a:fld>
            <a:endParaRPr lang="en-US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46113"/>
            <a:ext cx="8229600" cy="771525"/>
          </a:xfrm>
        </p:spPr>
        <p:txBody>
          <a:bodyPr/>
          <a:lstStyle/>
          <a:p>
            <a:pPr eaLnBrk="1" hangingPunct="1"/>
            <a:r>
              <a:rPr lang="es-ES" sz="2800" b="1" dirty="0" err="1" smtClean="0">
                <a:solidFill>
                  <a:schemeClr val="bg2"/>
                </a:solidFill>
              </a:rPr>
              <a:t>Definisi</a:t>
            </a:r>
            <a:r>
              <a:rPr lang="id-ID" sz="2800" b="1" dirty="0" smtClean="0">
                <a:solidFill>
                  <a:schemeClr val="bg2"/>
                </a:solidFill>
              </a:rPr>
              <a:t> Nilai Fungsi</a:t>
            </a:r>
            <a:r>
              <a:rPr lang="es-ES" sz="2800" b="1" dirty="0" smtClean="0">
                <a:solidFill>
                  <a:schemeClr val="bg2"/>
                </a:solidFill>
              </a:rPr>
              <a:t>:</a:t>
            </a:r>
            <a:r>
              <a:rPr lang="it-IT" sz="2800" b="1" dirty="0" smtClean="0">
                <a:solidFill>
                  <a:schemeClr val="bg2"/>
                </a:solidFill>
              </a:rPr>
              <a:t/>
            </a:r>
            <a:br>
              <a:rPr lang="it-IT" sz="2800" b="1" dirty="0" smtClean="0">
                <a:solidFill>
                  <a:schemeClr val="bg2"/>
                </a:solidFill>
              </a:rPr>
            </a:br>
            <a:r>
              <a:rPr lang="it-IT" sz="2800" b="1" dirty="0" smtClean="0">
                <a:solidFill>
                  <a:schemeClr val="bg2"/>
                </a:solidFill>
              </a:rPr>
              <a:t>	</a:t>
            </a:r>
            <a:r>
              <a:rPr lang="it-IT" sz="2800" b="1" i="1" dirty="0" smtClean="0">
                <a:solidFill>
                  <a:schemeClr val="bg2"/>
                </a:solidFill>
              </a:rPr>
              <a:t>f(a</a:t>
            </a:r>
            <a:r>
              <a:rPr lang="it-IT" sz="2800" b="1" dirty="0" smtClean="0">
                <a:solidFill>
                  <a:schemeClr val="bg2"/>
                </a:solidFill>
              </a:rPr>
              <a:t>) adalah  nilai </a:t>
            </a:r>
            <a:r>
              <a:rPr lang="it-IT" sz="2800" b="1" i="1" dirty="0" smtClean="0">
                <a:solidFill>
                  <a:schemeClr val="bg2"/>
                </a:solidFill>
              </a:rPr>
              <a:t>f</a:t>
            </a:r>
            <a:r>
              <a:rPr lang="it-IT" sz="2800" b="1" dirty="0" smtClean="0">
                <a:solidFill>
                  <a:schemeClr val="bg2"/>
                </a:solidFill>
              </a:rPr>
              <a:t>  jika </a:t>
            </a:r>
            <a:r>
              <a:rPr lang="it-IT" sz="2800" b="1" i="1" dirty="0" smtClean="0">
                <a:solidFill>
                  <a:schemeClr val="bg2"/>
                </a:solidFill>
              </a:rPr>
              <a:t>x</a:t>
            </a:r>
            <a:r>
              <a:rPr lang="it-IT" sz="2800" b="1" dirty="0" smtClean="0">
                <a:solidFill>
                  <a:schemeClr val="bg2"/>
                </a:solidFill>
              </a:rPr>
              <a:t> = a</a:t>
            </a:r>
            <a:endParaRPr lang="en-US" sz="2800" b="1" dirty="0" smtClean="0">
              <a:solidFill>
                <a:schemeClr val="bg2"/>
              </a:solidFill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it-IT" sz="2400" dirty="0" smtClean="0"/>
              <a:t>Contoh :</a:t>
            </a:r>
            <a:endParaRPr lang="en-US" sz="2400" dirty="0" smtClean="0"/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sz="2400" dirty="0" smtClean="0"/>
              <a:t>1). </a:t>
            </a:r>
            <a:r>
              <a:rPr lang="en-US" sz="2400" dirty="0" err="1" smtClean="0"/>
              <a:t>Diketahui</a:t>
            </a:r>
            <a:r>
              <a:rPr lang="en-US" sz="2400" dirty="0" smtClean="0"/>
              <a:t> : </a:t>
            </a:r>
            <a:r>
              <a:rPr lang="en-US" sz="2400" i="1" dirty="0" smtClean="0"/>
              <a:t>f</a:t>
            </a:r>
            <a:r>
              <a:rPr lang="en-US" sz="2400" dirty="0" smtClean="0"/>
              <a:t> (</a:t>
            </a:r>
            <a:r>
              <a:rPr lang="en-US" sz="2400" i="1" dirty="0" smtClean="0"/>
              <a:t>x</a:t>
            </a:r>
            <a:r>
              <a:rPr lang="en-US" sz="2400" dirty="0" smtClean="0"/>
              <a:t>) = </a:t>
            </a:r>
            <a:r>
              <a:rPr lang="en-US" sz="2400" i="1" dirty="0" smtClean="0"/>
              <a:t>x</a:t>
            </a:r>
            <a:r>
              <a:rPr lang="en-US" sz="2400" i="1" baseline="30000" dirty="0" smtClean="0"/>
              <a:t>2</a:t>
            </a:r>
            <a:r>
              <a:rPr lang="en-US" sz="2400" dirty="0" smtClean="0"/>
              <a:t> + 2</a:t>
            </a:r>
            <a:r>
              <a:rPr lang="en-US" sz="2400" i="1" dirty="0" smtClean="0"/>
              <a:t>x</a:t>
            </a:r>
            <a:r>
              <a:rPr lang="en-US" sz="2400" dirty="0" smtClean="0"/>
              <a:t> – 1 ,</a:t>
            </a:r>
            <a:r>
              <a:rPr lang="en-US" sz="2400" dirty="0" err="1" smtClean="0"/>
              <a:t>maka</a:t>
            </a:r>
            <a:r>
              <a:rPr lang="en-US" sz="2400" dirty="0" smtClean="0"/>
              <a:t> :</a:t>
            </a:r>
          </a:p>
          <a:p>
            <a:pPr marL="533400" indent="-533400" eaLnBrk="1" hangingPunct="1">
              <a:buSzTx/>
              <a:buFont typeface="Wingdings" pitchFamily="2" charset="2"/>
              <a:buAutoNum type="alphaLcPeriod"/>
            </a:pPr>
            <a:r>
              <a:rPr lang="en-US" sz="2400" dirty="0" smtClean="0"/>
              <a:t>f(0) = 0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+ 2.0 – 1 = - 1 </a:t>
            </a:r>
          </a:p>
          <a:p>
            <a:pPr marL="533400" indent="-533400" eaLnBrk="1" hangingPunct="1">
              <a:buSzTx/>
              <a:buFont typeface="Wingdings" pitchFamily="2" charset="2"/>
              <a:buAutoNum type="alphaLcPeriod"/>
            </a:pPr>
            <a:r>
              <a:rPr lang="en-US" sz="2400" dirty="0" smtClean="0"/>
              <a:t>f(1) = 1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+ 2.1 – 1 = 2</a:t>
            </a:r>
          </a:p>
          <a:p>
            <a:pPr marL="533400" indent="-533400" eaLnBrk="1" hangingPunct="1">
              <a:buSzTx/>
              <a:buFont typeface="Wingdings" pitchFamily="2" charset="2"/>
              <a:buAutoNum type="alphaLcPeriod"/>
            </a:pPr>
            <a:r>
              <a:rPr lang="en-US" sz="2400" dirty="0" smtClean="0"/>
              <a:t>f(-2) = (-2)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+ 2.(-2) – 1 = - 1</a:t>
            </a:r>
          </a:p>
          <a:p>
            <a:pPr marL="533400" indent="-533400" eaLnBrk="1" hangingPunct="1">
              <a:buSzTx/>
              <a:buFont typeface="Wingdings" pitchFamily="2" charset="2"/>
              <a:buAutoNum type="alphaLcPeriod"/>
            </a:pPr>
            <a:r>
              <a:rPr lang="en-US" sz="2400" dirty="0" smtClean="0"/>
              <a:t>f(a) = a</a:t>
            </a:r>
            <a:r>
              <a:rPr lang="en-US" sz="2400" baseline="30000" dirty="0" smtClean="0"/>
              <a:t>2 </a:t>
            </a:r>
            <a:r>
              <a:rPr lang="en-US" sz="2400" dirty="0" smtClean="0"/>
              <a:t>+ 2a – 1</a:t>
            </a:r>
          </a:p>
          <a:p>
            <a:pPr marL="533400" indent="-533400" eaLnBrk="1" hangingPunct="1">
              <a:buSzTx/>
              <a:buFont typeface="Wingdings" pitchFamily="2" charset="2"/>
              <a:buAutoNum type="alphaLcPeriod"/>
            </a:pPr>
            <a:r>
              <a:rPr lang="en-US" sz="2400" dirty="0" smtClean="0"/>
              <a:t>f( </a:t>
            </a:r>
            <a:r>
              <a:rPr lang="en-US" sz="2400" dirty="0"/>
              <a:t>x</a:t>
            </a:r>
            <a:r>
              <a:rPr lang="en-US" sz="2400" dirty="0" smtClean="0"/>
              <a:t> + h ) = ( x + h)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+ 2( x + h ) – 1 </a:t>
            </a:r>
          </a:p>
          <a:p>
            <a:pPr marL="533400" indent="-533400" eaLnBrk="1" hangingPunct="1">
              <a:buSzTx/>
              <a:buFont typeface="Wingdings" pitchFamily="2" charset="2"/>
              <a:buNone/>
            </a:pPr>
            <a:r>
              <a:rPr lang="en-US" sz="2400" dirty="0" smtClean="0"/>
              <a:t>			= 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+ 2xh + h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+ 2x + 2h – 1</a:t>
            </a:r>
          </a:p>
          <a:p>
            <a:pPr marL="533400" indent="-533400" eaLnBrk="1" hangingPunct="1">
              <a:buSzTx/>
              <a:buFont typeface="Wingdings" pitchFamily="2" charset="2"/>
              <a:buAutoNum type="alphaLcPeriod"/>
            </a:pPr>
            <a:r>
              <a:rPr lang="en-US" sz="2400" dirty="0" smtClean="0"/>
              <a:t>f.  f(x+1) </a:t>
            </a:r>
            <a:r>
              <a:rPr lang="en-US" sz="2400" dirty="0"/>
              <a:t>= ( x + </a:t>
            </a:r>
            <a:r>
              <a:rPr lang="en-US" sz="2400" dirty="0" smtClean="0"/>
              <a:t>1)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</a:t>
            </a:r>
            <a:r>
              <a:rPr lang="en-US" sz="2400" dirty="0"/>
              <a:t>+ 2( x + </a:t>
            </a:r>
            <a:r>
              <a:rPr lang="en-US" sz="2400" dirty="0" smtClean="0"/>
              <a:t>1 </a:t>
            </a:r>
            <a:r>
              <a:rPr lang="en-US" sz="2400" dirty="0"/>
              <a:t>) – 1 </a:t>
            </a:r>
          </a:p>
          <a:p>
            <a:pPr marL="533400" indent="-533400" eaLnBrk="1" hangingPunct="1">
              <a:buSzTx/>
              <a:buFont typeface="Wingdings" pitchFamily="2" charset="2"/>
              <a:buNone/>
            </a:pPr>
            <a:r>
              <a:rPr lang="en-US" sz="2400" dirty="0"/>
              <a:t>			= x</a:t>
            </a:r>
            <a:r>
              <a:rPr lang="en-US" sz="2400" baseline="30000" dirty="0"/>
              <a:t>2</a:t>
            </a:r>
            <a:r>
              <a:rPr lang="en-US" sz="2400" dirty="0"/>
              <a:t> + </a:t>
            </a:r>
            <a:r>
              <a:rPr lang="en-US" sz="2400" dirty="0" smtClean="0"/>
              <a:t>2x </a:t>
            </a:r>
            <a:r>
              <a:rPr lang="en-US" sz="2400" dirty="0"/>
              <a:t>+ </a:t>
            </a:r>
            <a:r>
              <a:rPr lang="en-US" sz="2400" dirty="0" smtClean="0"/>
              <a:t>1 </a:t>
            </a:r>
            <a:r>
              <a:rPr lang="en-US" sz="2400" dirty="0"/>
              <a:t>+ 2x + </a:t>
            </a:r>
            <a:r>
              <a:rPr lang="en-US" sz="2400" dirty="0" smtClean="0"/>
              <a:t>2 </a:t>
            </a:r>
            <a:r>
              <a:rPr lang="en-US" sz="2400" dirty="0"/>
              <a:t>– </a:t>
            </a:r>
            <a:r>
              <a:rPr lang="en-US" sz="2400" dirty="0" smtClean="0"/>
              <a:t>1 = </a:t>
            </a:r>
            <a:r>
              <a:rPr lang="en-US" sz="2400" dirty="0"/>
              <a:t>x</a:t>
            </a:r>
            <a:r>
              <a:rPr lang="en-US" sz="2400" baseline="30000" dirty="0"/>
              <a:t>2</a:t>
            </a:r>
            <a:r>
              <a:rPr lang="en-US" sz="2400" dirty="0"/>
              <a:t> + </a:t>
            </a:r>
            <a:r>
              <a:rPr lang="en-US" sz="2400" dirty="0" smtClean="0"/>
              <a:t>4x </a:t>
            </a:r>
            <a:r>
              <a:rPr lang="en-US" sz="2400" dirty="0"/>
              <a:t>+ </a:t>
            </a:r>
            <a:r>
              <a:rPr lang="en-US" sz="2400" dirty="0" smtClean="0"/>
              <a:t>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5712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2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42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0" grpId="0"/>
      <p:bldP spid="24269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915987"/>
          </a:xfrm>
        </p:spPr>
        <p:txBody>
          <a:bodyPr/>
          <a:lstStyle/>
          <a:p>
            <a:r>
              <a:rPr lang="id-ID" dirty="0" smtClean="0">
                <a:solidFill>
                  <a:srgbClr val="FF0000"/>
                </a:solidFill>
              </a:rPr>
              <a:t>Script maple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1"/>
            <a:ext cx="7386638" cy="5029200"/>
          </a:xfrm>
        </p:spPr>
        <p:txBody>
          <a:bodyPr/>
          <a:lstStyle/>
          <a:p>
            <a:pPr marL="0" indent="0">
              <a:buNone/>
            </a:pPr>
            <a:r>
              <a:rPr lang="id-ID" sz="2800" dirty="0"/>
              <a:t>&gt; </a:t>
            </a:r>
            <a:r>
              <a:rPr lang="id-ID" sz="2800" b="1" dirty="0"/>
              <a:t>f:=x-&gt;x^2+2*x-1;</a:t>
            </a:r>
            <a:endParaRPr lang="id-ID" sz="2800" dirty="0"/>
          </a:p>
          <a:p>
            <a:pPr marL="0" indent="0" eaLnBrk="1" hangingPunct="1">
              <a:buSzTx/>
              <a:buNone/>
            </a:pPr>
            <a:r>
              <a:rPr lang="id-ID" sz="2800" dirty="0" smtClean="0"/>
              <a:t>&gt; </a:t>
            </a:r>
            <a:r>
              <a:rPr lang="en-US" sz="2800" dirty="0" smtClean="0"/>
              <a:t>f(0)</a:t>
            </a:r>
            <a:r>
              <a:rPr lang="id-ID" sz="2800" dirty="0" smtClean="0"/>
              <a:t>;</a:t>
            </a:r>
            <a:r>
              <a:rPr lang="en-US" sz="2800" dirty="0" smtClean="0"/>
              <a:t> </a:t>
            </a:r>
            <a:endParaRPr lang="en-US" sz="2800" dirty="0"/>
          </a:p>
          <a:p>
            <a:pPr marL="0" indent="0" eaLnBrk="1" hangingPunct="1">
              <a:buSzTx/>
              <a:buNone/>
            </a:pPr>
            <a:r>
              <a:rPr lang="id-ID" sz="2800" dirty="0" smtClean="0"/>
              <a:t>&gt; </a:t>
            </a:r>
            <a:r>
              <a:rPr lang="en-US" sz="2800" dirty="0" smtClean="0"/>
              <a:t>f(1</a:t>
            </a:r>
            <a:r>
              <a:rPr lang="en-US" sz="2800" dirty="0"/>
              <a:t>) </a:t>
            </a:r>
            <a:r>
              <a:rPr lang="id-ID" sz="2800" dirty="0"/>
              <a:t>;</a:t>
            </a:r>
            <a:endParaRPr lang="id-ID" sz="2800" dirty="0" smtClean="0"/>
          </a:p>
          <a:p>
            <a:pPr marL="0" indent="0" eaLnBrk="1" hangingPunct="1">
              <a:buSzTx/>
              <a:buNone/>
            </a:pPr>
            <a:r>
              <a:rPr lang="id-ID" sz="2800" dirty="0" smtClean="0"/>
              <a:t>&gt; </a:t>
            </a:r>
            <a:r>
              <a:rPr lang="en-US" sz="2800" dirty="0" smtClean="0"/>
              <a:t>f</a:t>
            </a:r>
            <a:r>
              <a:rPr lang="en-US" sz="2800" dirty="0"/>
              <a:t>(-2</a:t>
            </a:r>
            <a:r>
              <a:rPr lang="en-US" sz="2800" dirty="0" smtClean="0"/>
              <a:t>)</a:t>
            </a:r>
            <a:r>
              <a:rPr lang="id-ID" sz="2800" dirty="0" smtClean="0"/>
              <a:t>;</a:t>
            </a:r>
            <a:r>
              <a:rPr lang="en-US" sz="2800" dirty="0" smtClean="0"/>
              <a:t> </a:t>
            </a:r>
            <a:endParaRPr lang="id-ID" sz="2800" dirty="0" smtClean="0"/>
          </a:p>
          <a:p>
            <a:pPr marL="0" indent="0" eaLnBrk="1" hangingPunct="1">
              <a:buSzTx/>
              <a:buNone/>
            </a:pPr>
            <a:r>
              <a:rPr lang="id-ID" sz="2800" dirty="0" smtClean="0"/>
              <a:t>&gt; </a:t>
            </a:r>
            <a:r>
              <a:rPr lang="en-US" sz="2800" dirty="0" smtClean="0"/>
              <a:t>f(a</a:t>
            </a:r>
            <a:r>
              <a:rPr lang="en-US" sz="2800" dirty="0"/>
              <a:t>) </a:t>
            </a:r>
            <a:r>
              <a:rPr lang="id-ID" sz="2800" dirty="0" smtClean="0"/>
              <a:t>;</a:t>
            </a:r>
          </a:p>
          <a:p>
            <a:pPr marL="0" indent="0" eaLnBrk="1" hangingPunct="1">
              <a:buSzTx/>
              <a:buNone/>
            </a:pPr>
            <a:r>
              <a:rPr lang="id-ID" sz="2800" dirty="0" smtClean="0"/>
              <a:t>&gt; f</a:t>
            </a:r>
            <a:r>
              <a:rPr lang="en-US" sz="2800" dirty="0" smtClean="0"/>
              <a:t>( </a:t>
            </a:r>
            <a:r>
              <a:rPr lang="en-US" sz="2800" dirty="0"/>
              <a:t>x</a:t>
            </a:r>
            <a:r>
              <a:rPr lang="en-US" sz="2800" dirty="0" smtClean="0"/>
              <a:t> </a:t>
            </a:r>
            <a:r>
              <a:rPr lang="en-US" sz="2800" dirty="0"/>
              <a:t>+ </a:t>
            </a:r>
            <a:r>
              <a:rPr lang="en-US" sz="2800" dirty="0" smtClean="0"/>
              <a:t>h)</a:t>
            </a:r>
            <a:r>
              <a:rPr lang="id-ID" sz="2800" dirty="0" smtClean="0"/>
              <a:t>; </a:t>
            </a:r>
          </a:p>
          <a:p>
            <a:pPr marL="0" indent="0" eaLnBrk="1" hangingPunct="1">
              <a:buSzTx/>
              <a:buNone/>
            </a:pPr>
            <a:r>
              <a:rPr lang="id-ID" sz="2800" dirty="0" smtClean="0"/>
              <a:t>&gt; expand(f(</a:t>
            </a:r>
            <a:r>
              <a:rPr lang="en-US" sz="2800" dirty="0" smtClean="0"/>
              <a:t>x</a:t>
            </a:r>
            <a:r>
              <a:rPr lang="id-ID" sz="2800" dirty="0" smtClean="0"/>
              <a:t>+h));</a:t>
            </a:r>
          </a:p>
          <a:p>
            <a:pPr marL="0" indent="0" eaLnBrk="1" hangingPunct="1">
              <a:buSzTx/>
              <a:buNone/>
            </a:pPr>
            <a:r>
              <a:rPr lang="id-ID" sz="2800" dirty="0" smtClean="0"/>
              <a:t>&gt;</a:t>
            </a:r>
            <a:r>
              <a:rPr lang="en-US" sz="2800" dirty="0" smtClean="0"/>
              <a:t> f(x+1)</a:t>
            </a:r>
            <a:r>
              <a:rPr lang="id-ID" sz="2800" dirty="0" smtClean="0"/>
              <a:t>;</a:t>
            </a:r>
          </a:p>
          <a:p>
            <a:pPr marL="0" indent="0" eaLnBrk="1" hangingPunct="1">
              <a:buSzTx/>
              <a:buNone/>
            </a:pPr>
            <a:r>
              <a:rPr lang="id-ID" sz="2800" dirty="0"/>
              <a:t>&gt; </a:t>
            </a:r>
            <a:r>
              <a:rPr lang="id-ID" sz="2800" dirty="0" smtClean="0"/>
              <a:t>expand(f(</a:t>
            </a:r>
            <a:r>
              <a:rPr lang="en-US" sz="2800" dirty="0" smtClean="0"/>
              <a:t>x</a:t>
            </a:r>
            <a:r>
              <a:rPr lang="id-ID" sz="2800" dirty="0" smtClean="0"/>
              <a:t>+</a:t>
            </a:r>
            <a:r>
              <a:rPr lang="en-US" sz="2800" dirty="0" smtClean="0"/>
              <a:t>1</a:t>
            </a:r>
            <a:r>
              <a:rPr lang="id-ID" sz="2800" dirty="0" smtClean="0"/>
              <a:t>));</a:t>
            </a:r>
            <a:endParaRPr lang="en-US" sz="2800" dirty="0"/>
          </a:p>
          <a:p>
            <a:pPr marL="0" indent="0">
              <a:buNone/>
            </a:pPr>
            <a:endParaRPr lang="id-ID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782CC-119B-4821-8A2D-6B00C1414CDB}" type="datetime5">
              <a:rPr lang="en-US" smtClean="0"/>
              <a:pPr/>
              <a:t>2-Sep-19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 IF UPN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6BCFE-19FD-4E3B-9506-0DC50A5CB76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7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Teknik Informatika - UPN[V]Yk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8BEB340A-0ADA-425D-A92B-32FA98F1301A}" type="slidenum">
              <a:rPr lang="en-US"/>
              <a:pPr/>
              <a:t>12</a:t>
            </a:fld>
            <a:endParaRPr lang="en-US"/>
          </a:p>
        </p:txBody>
      </p:sp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200" b="1" dirty="0" smtClean="0">
                <a:solidFill>
                  <a:schemeClr val="bg2"/>
                </a:solidFill>
              </a:rPr>
              <a:t>DAERAH ASAL</a:t>
            </a:r>
            <a:r>
              <a:rPr lang="id-ID" sz="3200" b="1" dirty="0" smtClean="0">
                <a:solidFill>
                  <a:schemeClr val="bg2"/>
                </a:solidFill>
              </a:rPr>
              <a:t> ALAMIAH</a:t>
            </a:r>
            <a:r>
              <a:rPr lang="en-US" sz="3200" b="1" dirty="0" smtClean="0">
                <a:solidFill>
                  <a:schemeClr val="bg2"/>
                </a:solidFill>
              </a:rPr>
              <a:t> (DOMAIN) DAN DAERAH NILAI (RANGE)</a:t>
            </a:r>
            <a:endParaRPr lang="en-US" sz="3200" dirty="0" smtClean="0">
              <a:solidFill>
                <a:schemeClr val="bg2"/>
              </a:solidFill>
            </a:endParaRP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s-ES" dirty="0" err="1" smtClean="0"/>
              <a:t>Definisi</a:t>
            </a:r>
            <a:r>
              <a:rPr lang="es-ES" dirty="0" smtClean="0"/>
              <a:t> :</a:t>
            </a:r>
          </a:p>
          <a:p>
            <a:pPr eaLnBrk="1" hangingPunct="1"/>
            <a:r>
              <a:rPr lang="es-ES" dirty="0" err="1" smtClean="0"/>
              <a:t>Daerah</a:t>
            </a:r>
            <a:r>
              <a:rPr lang="es-ES" dirty="0" smtClean="0"/>
              <a:t> </a:t>
            </a:r>
            <a:r>
              <a:rPr lang="es-ES" dirty="0" err="1" smtClean="0"/>
              <a:t>Asal</a:t>
            </a:r>
            <a:r>
              <a:rPr lang="es-ES" dirty="0" smtClean="0"/>
              <a:t> </a:t>
            </a:r>
            <a:r>
              <a:rPr lang="es-ES" dirty="0" err="1" smtClean="0"/>
              <a:t>Alamiah</a:t>
            </a:r>
            <a:r>
              <a:rPr lang="es-ES" dirty="0" smtClean="0"/>
              <a:t> (</a:t>
            </a:r>
            <a:r>
              <a:rPr lang="es-ES" dirty="0" err="1" smtClean="0"/>
              <a:t>Dx</a:t>
            </a:r>
            <a:r>
              <a:rPr lang="es-ES" dirty="0" smtClean="0"/>
              <a:t>) = </a:t>
            </a:r>
            <a:r>
              <a:rPr lang="es-ES" dirty="0" err="1" smtClean="0"/>
              <a:t>himpunan</a:t>
            </a:r>
            <a:r>
              <a:rPr lang="es-ES" dirty="0" smtClean="0"/>
              <a:t> </a:t>
            </a:r>
            <a:r>
              <a:rPr lang="es-ES" dirty="0" err="1" smtClean="0"/>
              <a:t>bilangan</a:t>
            </a:r>
            <a:r>
              <a:rPr lang="es-ES" dirty="0" smtClean="0"/>
              <a:t> </a:t>
            </a:r>
            <a:r>
              <a:rPr lang="es-ES" dirty="0" err="1" smtClean="0"/>
              <a:t>riil</a:t>
            </a:r>
            <a:r>
              <a:rPr lang="es-ES" dirty="0" smtClean="0"/>
              <a:t> x </a:t>
            </a:r>
            <a:r>
              <a:rPr lang="id-ID" dirty="0" smtClean="0"/>
              <a:t>terbesar </a:t>
            </a:r>
            <a:r>
              <a:rPr lang="es-ES" dirty="0" err="1" smtClean="0"/>
              <a:t>sehingga</a:t>
            </a:r>
            <a:r>
              <a:rPr lang="es-ES" dirty="0" smtClean="0"/>
              <a:t> f </a:t>
            </a:r>
            <a:r>
              <a:rPr lang="es-ES" dirty="0" err="1" smtClean="0"/>
              <a:t>terdefinisi</a:t>
            </a:r>
            <a:r>
              <a:rPr lang="es-ES" dirty="0" smtClean="0"/>
              <a:t> </a:t>
            </a:r>
            <a:r>
              <a:rPr lang="es-ES" dirty="0" err="1" smtClean="0"/>
              <a:t>atau</a:t>
            </a:r>
            <a:r>
              <a:rPr lang="es-ES" dirty="0" smtClean="0"/>
              <a:t> </a:t>
            </a:r>
            <a:r>
              <a:rPr lang="es-ES" dirty="0" err="1" smtClean="0"/>
              <a:t>mempunyai</a:t>
            </a:r>
            <a:r>
              <a:rPr lang="es-ES" dirty="0" smtClean="0"/>
              <a:t> </a:t>
            </a:r>
            <a:r>
              <a:rPr lang="es-ES" dirty="0" err="1" smtClean="0"/>
              <a:t>nilai</a:t>
            </a:r>
            <a:r>
              <a:rPr lang="es-ES" dirty="0" smtClean="0"/>
              <a:t> </a:t>
            </a:r>
            <a:r>
              <a:rPr lang="es-ES" dirty="0" err="1" smtClean="0"/>
              <a:t>riil</a:t>
            </a:r>
            <a:endParaRPr lang="en-US" dirty="0" smtClean="0"/>
          </a:p>
          <a:p>
            <a:pPr eaLnBrk="1" hangingPunct="1"/>
            <a:r>
              <a:rPr lang="en-US" dirty="0" smtClean="0"/>
              <a:t>Daerah </a:t>
            </a:r>
            <a:r>
              <a:rPr lang="en-US" dirty="0" err="1" smtClean="0"/>
              <a:t>Nilai</a:t>
            </a:r>
            <a:r>
              <a:rPr lang="en-US" dirty="0" smtClean="0"/>
              <a:t> /Range (Ry) = </a:t>
            </a:r>
            <a:r>
              <a:rPr lang="en-US" dirty="0" err="1" smtClean="0"/>
              <a:t>himpunan</a:t>
            </a:r>
            <a:r>
              <a:rPr lang="en-US" dirty="0" smtClean="0"/>
              <a:t> b</a:t>
            </a:r>
            <a:r>
              <a:rPr lang="id-ID" dirty="0" smtClean="0"/>
              <a:t>il</a:t>
            </a:r>
            <a:r>
              <a:rPr lang="en-US" dirty="0" err="1" smtClean="0"/>
              <a:t>angan</a:t>
            </a:r>
            <a:r>
              <a:rPr lang="id-ID" dirty="0" smtClean="0"/>
              <a:t> riil </a:t>
            </a:r>
            <a:r>
              <a:rPr lang="en-US" dirty="0" smtClean="0"/>
              <a:t>y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pemetaan</a:t>
            </a:r>
            <a:r>
              <a:rPr lang="en-US" dirty="0" smtClean="0"/>
              <a:t> 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i="1" dirty="0" smtClean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1504168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4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38" grpId="0"/>
      <p:bldP spid="24473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Teknik Informatika - UPN[V]Yk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44948B8-C241-4936-9AAC-7CAE3A1A87DA}" type="slidenum">
              <a:rPr lang="en-US"/>
              <a:pPr/>
              <a:t>13</a:t>
            </a:fld>
            <a:endParaRPr lang="en-US"/>
          </a:p>
        </p:txBody>
      </p:sp>
      <p:sp>
        <p:nvSpPr>
          <p:cNvPr id="2457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0600" y="7620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 err="1" smtClean="0"/>
              <a:t>Contoh</a:t>
            </a:r>
            <a:r>
              <a:rPr lang="en-US" b="1" dirty="0" smtClean="0"/>
              <a:t> :</a:t>
            </a:r>
          </a:p>
          <a:p>
            <a:pPr marL="514350" indent="-514350" eaLnBrk="1" hangingPunct="1">
              <a:lnSpc>
                <a:spcPct val="90000"/>
              </a:lnSpc>
              <a:buFont typeface="Wingdings" pitchFamily="2" charset="2"/>
              <a:buAutoNum type="arabicParenR"/>
            </a:pPr>
            <a:r>
              <a:rPr lang="es-ES" sz="2800" dirty="0" err="1" smtClean="0"/>
              <a:t>Diketahui</a:t>
            </a:r>
            <a:r>
              <a:rPr lang="es-ES" sz="2800" dirty="0" smtClean="0"/>
              <a:t> g </a:t>
            </a:r>
            <a:r>
              <a:rPr lang="es-ES" sz="2800" dirty="0"/>
              <a:t>(x) = x + 3 </a:t>
            </a:r>
            <a:r>
              <a:rPr lang="id-ID" sz="2800" dirty="0"/>
              <a:t>  </a:t>
            </a:r>
            <a:endParaRPr lang="en-US" sz="28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dirty="0">
                <a:sym typeface="Wingdings" pitchFamily="2" charset="2"/>
              </a:rPr>
              <a:t> </a:t>
            </a:r>
            <a:r>
              <a:rPr lang="en-US" sz="2800" dirty="0" smtClean="0">
                <a:sym typeface="Wingdings" pitchFamily="2" charset="2"/>
              </a:rPr>
              <a:t>  </a:t>
            </a:r>
            <a:r>
              <a:rPr lang="id-ID" sz="2800" dirty="0" smtClean="0">
                <a:sym typeface="Wingdings" pitchFamily="2" charset="2"/>
              </a:rPr>
              <a:t> </a:t>
            </a:r>
            <a:r>
              <a:rPr lang="es-ES" sz="2800" dirty="0" smtClean="0"/>
              <a:t> </a:t>
            </a:r>
            <a:r>
              <a:rPr lang="es-ES" sz="2800" dirty="0" err="1"/>
              <a:t>Dx</a:t>
            </a:r>
            <a:r>
              <a:rPr lang="es-ES" sz="2800" dirty="0"/>
              <a:t> = { x </a:t>
            </a:r>
            <a:r>
              <a:rPr lang="en-US" sz="2800" dirty="0">
                <a:sym typeface="Symbol" pitchFamily="18" charset="2"/>
              </a:rPr>
              <a:t></a:t>
            </a:r>
            <a:r>
              <a:rPr lang="es-ES" sz="2800" dirty="0"/>
              <a:t> R } = 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z="2800" dirty="0"/>
              <a:t>	</a:t>
            </a:r>
            <a:r>
              <a:rPr lang="es-ES" sz="2800" dirty="0" smtClean="0"/>
              <a:t>  </a:t>
            </a:r>
            <a:r>
              <a:rPr lang="id-ID" sz="2800" dirty="0" smtClean="0"/>
              <a:t>R</a:t>
            </a:r>
            <a:r>
              <a:rPr lang="es-ES" sz="2800" dirty="0"/>
              <a:t>y = { y </a:t>
            </a:r>
            <a:r>
              <a:rPr lang="en-US" sz="2800" dirty="0">
                <a:sym typeface="Symbol" pitchFamily="18" charset="2"/>
              </a:rPr>
              <a:t></a:t>
            </a:r>
            <a:r>
              <a:rPr lang="es-ES" sz="2800" dirty="0"/>
              <a:t> R } = 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2)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f(x) = x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	  </a:t>
            </a:r>
            <a:r>
              <a:rPr lang="en-US" sz="2800" dirty="0" err="1" smtClean="0"/>
              <a:t>Dx</a:t>
            </a:r>
            <a:r>
              <a:rPr lang="en-US" sz="2800" dirty="0" smtClean="0"/>
              <a:t> = {x </a:t>
            </a:r>
            <a:r>
              <a:rPr lang="en-US" sz="2800" dirty="0" smtClean="0">
                <a:sym typeface="Symbol" pitchFamily="18" charset="2"/>
              </a:rPr>
              <a:t></a:t>
            </a:r>
            <a:r>
              <a:rPr lang="en-US" sz="2800" dirty="0" smtClean="0"/>
              <a:t> R}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	  </a:t>
            </a:r>
            <a:r>
              <a:rPr lang="en-US" sz="2800" dirty="0" err="1" smtClean="0"/>
              <a:t>Ry</a:t>
            </a:r>
            <a:r>
              <a:rPr lang="en-US" sz="2800" dirty="0" smtClean="0"/>
              <a:t> = {y </a:t>
            </a:r>
            <a:r>
              <a:rPr lang="en-US" sz="2800" dirty="0" smtClean="0">
                <a:sym typeface="Symbol" pitchFamily="18" charset="2"/>
              </a:rPr>
              <a:t></a:t>
            </a:r>
            <a:r>
              <a:rPr lang="en-US" sz="2800" dirty="0" smtClean="0"/>
              <a:t> R | y ≥ 0}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z="2800" dirty="0"/>
              <a:t>3</a:t>
            </a:r>
            <a:r>
              <a:rPr lang="es-ES" sz="2800" dirty="0" smtClean="0"/>
              <a:t>) </a:t>
            </a:r>
            <a:r>
              <a:rPr lang="es-ES" sz="2800" dirty="0"/>
              <a:t>f (x) = x</a:t>
            </a:r>
            <a:r>
              <a:rPr lang="es-ES" sz="2800" baseline="30000" dirty="0"/>
              <a:t>2 </a:t>
            </a:r>
            <a:r>
              <a:rPr lang="es-ES" sz="2800" dirty="0"/>
              <a:t>+ </a:t>
            </a:r>
            <a:r>
              <a:rPr lang="id-ID" sz="2800" dirty="0"/>
              <a:t>2</a:t>
            </a:r>
            <a:r>
              <a:rPr lang="es-ES" sz="2800" dirty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z="2800" dirty="0"/>
              <a:t>		 </a:t>
            </a:r>
            <a:r>
              <a:rPr lang="es-ES" sz="2800" dirty="0" err="1"/>
              <a:t>Dx</a:t>
            </a:r>
            <a:r>
              <a:rPr lang="es-ES" sz="2800" dirty="0"/>
              <a:t> = { x </a:t>
            </a:r>
            <a:r>
              <a:rPr lang="es-ES" sz="2800" dirty="0">
                <a:sym typeface="Symbol" pitchFamily="18" charset="2"/>
              </a:rPr>
              <a:t></a:t>
            </a:r>
            <a:r>
              <a:rPr lang="es-ES" sz="2800" dirty="0"/>
              <a:t> R } = R		 	                      	 </a:t>
            </a:r>
            <a:r>
              <a:rPr lang="es-ES" sz="2800" dirty="0" err="1"/>
              <a:t>Ry</a:t>
            </a:r>
            <a:r>
              <a:rPr lang="es-ES" sz="2800" dirty="0"/>
              <a:t> = { y </a:t>
            </a:r>
            <a:r>
              <a:rPr lang="en-US" sz="2800" dirty="0">
                <a:sym typeface="Symbol" pitchFamily="18" charset="2"/>
              </a:rPr>
              <a:t></a:t>
            </a:r>
            <a:r>
              <a:rPr lang="es-ES" sz="2800" dirty="0"/>
              <a:t> R | y ≥ </a:t>
            </a:r>
            <a:r>
              <a:rPr lang="id-ID" sz="2800" dirty="0"/>
              <a:t>2</a:t>
            </a:r>
            <a:r>
              <a:rPr lang="es-ES" sz="2800" dirty="0" smtClean="0"/>
              <a:t>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d-ID" sz="28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d-ID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275099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57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5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5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457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45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45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457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457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6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Teknik Informatika - UPN[V]Yk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33A21C6-91E7-4771-B793-12A479C1047F}" type="slidenum">
              <a:rPr lang="en-US"/>
              <a:pPr/>
              <a:t>14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7810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263525" y="457200"/>
                <a:ext cx="7386638" cy="5791200"/>
              </a:xfrm>
            </p:spPr>
            <p:txBody>
              <a:bodyPr/>
              <a:lstStyle/>
              <a:p>
                <a:pPr eaLnBrk="1" hangingPunct="1">
                  <a:lnSpc>
                    <a:spcPct val="90000"/>
                  </a:lnSpc>
                  <a:buFont typeface="Wingdings" pitchFamily="2" charset="2"/>
                  <a:buNone/>
                </a:pPr>
                <a:r>
                  <a:rPr lang="es-ES" sz="2400" dirty="0" smtClean="0"/>
                  <a:t>4) </a:t>
                </a:r>
                <a:r>
                  <a:rPr lang="es-ES" sz="2400" dirty="0"/>
                  <a:t>f (x) = x</a:t>
                </a:r>
                <a:r>
                  <a:rPr lang="es-ES" sz="2400" baseline="30000" dirty="0"/>
                  <a:t>2</a:t>
                </a:r>
                <a:r>
                  <a:rPr lang="es-ES" sz="2400" dirty="0"/>
                  <a:t> – 2x + 1 = (x – 1)</a:t>
                </a:r>
                <a:r>
                  <a:rPr lang="es-ES" sz="2400" baseline="30000" dirty="0"/>
                  <a:t>2</a:t>
                </a:r>
                <a:endParaRPr lang="es-ES" sz="2400" dirty="0" smtClean="0"/>
              </a:p>
              <a:p>
                <a:pPr eaLnBrk="1" hangingPunct="1">
                  <a:lnSpc>
                    <a:spcPct val="90000"/>
                  </a:lnSpc>
                  <a:buFont typeface="Wingdings" pitchFamily="2" charset="2"/>
                  <a:buNone/>
                </a:pPr>
                <a:r>
                  <a:rPr lang="es-ES" sz="2400" dirty="0" smtClean="0"/>
                  <a:t>    </a:t>
                </a:r>
                <a:r>
                  <a:rPr lang="es-ES" sz="2400" dirty="0" err="1" smtClean="0"/>
                  <a:t>Dx</a:t>
                </a:r>
                <a:r>
                  <a:rPr lang="es-ES" sz="2400" dirty="0" smtClean="0"/>
                  <a:t> </a:t>
                </a:r>
                <a:r>
                  <a:rPr lang="es-ES" sz="2400" dirty="0"/>
                  <a:t>= { x </a:t>
                </a:r>
                <a:r>
                  <a:rPr lang="en-US" sz="2400" dirty="0">
                    <a:sym typeface="Symbol" pitchFamily="18" charset="2"/>
                  </a:rPr>
                  <a:t></a:t>
                </a:r>
                <a:r>
                  <a:rPr lang="es-ES" sz="2400" dirty="0"/>
                  <a:t> R } = R</a:t>
                </a:r>
              </a:p>
              <a:p>
                <a:pPr eaLnBrk="1" hangingPunct="1">
                  <a:lnSpc>
                    <a:spcPct val="90000"/>
                  </a:lnSpc>
                  <a:buFont typeface="Wingdings" pitchFamily="2" charset="2"/>
                  <a:buNone/>
                </a:pPr>
                <a:r>
                  <a:rPr lang="es-ES" sz="2400" dirty="0"/>
                  <a:t> 	</a:t>
                </a:r>
                <a:r>
                  <a:rPr lang="es-ES" sz="2400" dirty="0" err="1" smtClean="0"/>
                  <a:t>Ry</a:t>
                </a:r>
                <a:r>
                  <a:rPr lang="es-ES" sz="2400" dirty="0" smtClean="0"/>
                  <a:t> </a:t>
                </a:r>
                <a:r>
                  <a:rPr lang="es-ES" sz="2400" dirty="0"/>
                  <a:t>= { y </a:t>
                </a:r>
                <a:r>
                  <a:rPr lang="en-US" sz="2400" dirty="0">
                    <a:sym typeface="Symbol" pitchFamily="18" charset="2"/>
                  </a:rPr>
                  <a:t></a:t>
                </a:r>
                <a:r>
                  <a:rPr lang="es-ES" sz="2400" dirty="0"/>
                  <a:t> R | y ≥ 0}</a:t>
                </a:r>
                <a:endParaRPr lang="id-ID" sz="2400" dirty="0"/>
              </a:p>
              <a:p>
                <a:pPr eaLnBrk="1" hangingPunct="1">
                  <a:lnSpc>
                    <a:spcPct val="90000"/>
                  </a:lnSpc>
                  <a:buFont typeface="Wingdings" pitchFamily="2" charset="2"/>
                  <a:buNone/>
                </a:pPr>
                <a:endParaRPr lang="en-US" sz="2400" dirty="0" smtClean="0"/>
              </a:p>
              <a:p>
                <a:pPr eaLnBrk="1" hangingPunct="1">
                  <a:lnSpc>
                    <a:spcPct val="90000"/>
                  </a:lnSpc>
                  <a:buFont typeface="Wingdings" pitchFamily="2" charset="2"/>
                  <a:buNone/>
                </a:pPr>
                <a:r>
                  <a:rPr lang="en-US" sz="2400" dirty="0" smtClean="0"/>
                  <a:t>5) </a:t>
                </a:r>
                <a:r>
                  <a:rPr lang="en-US" sz="2400" dirty="0"/>
                  <a:t>f (x) =      </a:t>
                </a:r>
              </a:p>
              <a:p>
                <a:pPr eaLnBrk="1" hangingPunct="1">
                  <a:lnSpc>
                    <a:spcPct val="90000"/>
                  </a:lnSpc>
                  <a:buFont typeface="Wingdings" pitchFamily="2" charset="2"/>
                  <a:buNone/>
                </a:pPr>
                <a:endParaRPr lang="en-US" sz="2400" dirty="0"/>
              </a:p>
              <a:p>
                <a:pPr eaLnBrk="1" hangingPunct="1">
                  <a:lnSpc>
                    <a:spcPct val="90000"/>
                  </a:lnSpc>
                  <a:buFont typeface="Wingdings" pitchFamily="2" charset="2"/>
                  <a:buNone/>
                </a:pPr>
                <a:r>
                  <a:rPr lang="en-US" sz="2400" dirty="0"/>
                  <a:t>    </a:t>
                </a:r>
                <a:r>
                  <a:rPr lang="en-US" sz="2400" dirty="0" err="1"/>
                  <a:t>Dx</a:t>
                </a:r>
                <a:r>
                  <a:rPr lang="en-US" sz="2400" dirty="0"/>
                  <a:t> = { x </a:t>
                </a:r>
                <a:r>
                  <a:rPr lang="en-US" sz="2400" dirty="0">
                    <a:sym typeface="Symbol" pitchFamily="18" charset="2"/>
                  </a:rPr>
                  <a:t></a:t>
                </a:r>
                <a:r>
                  <a:rPr lang="en-US" sz="2400" dirty="0"/>
                  <a:t> R | x ≠ 2} *</a:t>
                </a:r>
              </a:p>
              <a:p>
                <a:pPr eaLnBrk="1" hangingPunct="1">
                  <a:lnSpc>
                    <a:spcPct val="90000"/>
                  </a:lnSpc>
                  <a:buFont typeface="Wingdings" pitchFamily="2" charset="2"/>
                  <a:buNone/>
                </a:pPr>
                <a:r>
                  <a:rPr lang="en-US" sz="2400" dirty="0"/>
                  <a:t>    </a:t>
                </a:r>
                <a:r>
                  <a:rPr lang="en-US" sz="2400" dirty="0" err="1"/>
                  <a:t>Ry</a:t>
                </a:r>
                <a:r>
                  <a:rPr lang="en-US" sz="2400" dirty="0"/>
                  <a:t> = { y </a:t>
                </a:r>
                <a:r>
                  <a:rPr lang="en-US" sz="2400" dirty="0">
                    <a:sym typeface="Symbol" pitchFamily="18" charset="2"/>
                  </a:rPr>
                  <a:t></a:t>
                </a:r>
                <a:r>
                  <a:rPr lang="en-US" sz="2400" dirty="0"/>
                  <a:t> R | y ≠ 0}</a:t>
                </a:r>
              </a:p>
              <a:p>
                <a:pPr eaLnBrk="1" hangingPunct="1">
                  <a:lnSpc>
                    <a:spcPct val="90000"/>
                  </a:lnSpc>
                  <a:buFont typeface="Wingdings" pitchFamily="2" charset="2"/>
                  <a:buNone/>
                </a:pPr>
                <a:r>
                  <a:rPr lang="en-US" sz="2400" dirty="0" smtClean="0"/>
                  <a:t>    </a:t>
                </a:r>
              </a:p>
              <a:p>
                <a:pPr eaLnBrk="1" hangingPunct="1">
                  <a:lnSpc>
                    <a:spcPct val="90000"/>
                  </a:lnSpc>
                  <a:buFont typeface="Wingdings" pitchFamily="2" charset="2"/>
                  <a:buNone/>
                </a:pPr>
                <a:r>
                  <a:rPr lang="en-US" sz="2400" dirty="0" smtClean="0"/>
                  <a:t>* </a:t>
                </a:r>
                <a:r>
                  <a:rPr lang="en-US" sz="2400" dirty="0" err="1" smtClean="0"/>
                  <a:t>Dalam</a:t>
                </a:r>
                <a:r>
                  <a:rPr lang="en-US" sz="2400" dirty="0" smtClean="0"/>
                  <a:t> </a:t>
                </a:r>
                <a:r>
                  <a:rPr lang="id-ID" sz="2400" dirty="0" smtClean="0"/>
                  <a:t>Pembagian </a:t>
                </a:r>
                <a:r>
                  <a:rPr lang="id-ID" sz="2400" dirty="0">
                    <a:sym typeface="Wingdings" pitchFamily="2" charset="2"/>
                  </a:rPr>
                  <a:t> </a:t>
                </a:r>
                <a:r>
                  <a:rPr lang="en-US" sz="2400" dirty="0" err="1"/>
                  <a:t>Penyebut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tidak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boleh</a:t>
                </a:r>
                <a:r>
                  <a:rPr lang="en-US" sz="2400" dirty="0"/>
                  <a:t> = 0</a:t>
                </a:r>
                <a:r>
                  <a:rPr lang="es-ES" sz="2400" dirty="0" smtClean="0"/>
                  <a:t> </a:t>
                </a:r>
              </a:p>
              <a:p>
                <a:pPr eaLnBrk="1" hangingPunct="1">
                  <a:lnSpc>
                    <a:spcPct val="90000"/>
                  </a:lnSpc>
                  <a:buFont typeface="Wingdings" pitchFamily="2" charset="2"/>
                  <a:buNone/>
                </a:pPr>
                <a:r>
                  <a:rPr lang="es-ES" sz="2400" dirty="0" smtClean="0"/>
                  <a:t>6) h (x) =</a:t>
                </a:r>
                <a:r>
                  <a:rPr lang="id-ID" sz="4000" dirty="0" smtClean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id-ID" sz="4000" i="1" smtClean="0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id-ID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id-ID" sz="40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id-ID" sz="4000" b="0" i="1" smtClean="0">
                                <a:latin typeface="Cambria Math"/>
                              </a:rPr>
                              <m:t>−1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id-ID" sz="40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id-ID" sz="40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id-ID" sz="40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id-ID" sz="4000" b="0" i="1" smtClean="0">
                                <a:latin typeface="Cambria Math"/>
                              </a:rPr>
                              <m:t>+5</m:t>
                            </m:r>
                            <m:r>
                              <a:rPr lang="id-ID" sz="40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id-ID" sz="4000" b="0" i="1" smtClean="0">
                                <a:latin typeface="Cambria Math"/>
                              </a:rPr>
                              <m:t>+6</m:t>
                            </m:r>
                          </m:den>
                        </m:f>
                      </m:e>
                    </m:box>
                  </m:oMath>
                </a14:m>
                <a:r>
                  <a:rPr lang="es-ES" sz="4000" dirty="0" smtClean="0"/>
                  <a:t> </a:t>
                </a:r>
              </a:p>
              <a:p>
                <a:pPr eaLnBrk="1" hangingPunct="1">
                  <a:lnSpc>
                    <a:spcPct val="90000"/>
                  </a:lnSpc>
                  <a:buFont typeface="Wingdings" pitchFamily="2" charset="2"/>
                  <a:buNone/>
                </a:pPr>
                <a:r>
                  <a:rPr lang="es-ES" sz="2400" dirty="0" smtClean="0"/>
                  <a:t>    </a:t>
                </a:r>
              </a:p>
              <a:p>
                <a:pPr eaLnBrk="1" hangingPunct="1">
                  <a:lnSpc>
                    <a:spcPct val="90000"/>
                  </a:lnSpc>
                  <a:buFont typeface="Wingdings" pitchFamily="2" charset="2"/>
                  <a:buNone/>
                </a:pPr>
                <a:r>
                  <a:rPr lang="es-ES" sz="2400" dirty="0"/>
                  <a:t>	</a:t>
                </a:r>
                <a:r>
                  <a:rPr lang="es-ES" sz="2400" dirty="0" err="1" smtClean="0"/>
                  <a:t>Dx</a:t>
                </a:r>
                <a:r>
                  <a:rPr lang="es-ES" sz="2400" dirty="0" smtClean="0"/>
                  <a:t> = { x</a:t>
                </a:r>
                <a:r>
                  <a:rPr lang="en-US" sz="2400" dirty="0" smtClean="0">
                    <a:sym typeface="Symbol" pitchFamily="18" charset="2"/>
                  </a:rPr>
                  <a:t></a:t>
                </a:r>
                <a:r>
                  <a:rPr lang="id-ID" sz="2400" dirty="0">
                    <a:sym typeface="Symbol" pitchFamily="18" charset="2"/>
                  </a:rPr>
                  <a:t>R</a:t>
                </a:r>
                <a:r>
                  <a:rPr lang="es-ES" sz="2400" dirty="0" smtClean="0"/>
                  <a:t>| x≠</a:t>
                </a:r>
                <a:r>
                  <a:rPr lang="id-ID" sz="2400" dirty="0" smtClean="0"/>
                  <a:t> -2 dan</a:t>
                </a:r>
                <a:r>
                  <a:rPr lang="es-ES" sz="2400" dirty="0" smtClean="0"/>
                  <a:t> </a:t>
                </a:r>
                <a:r>
                  <a:rPr lang="id-ID" sz="2400" dirty="0" smtClean="0"/>
                  <a:t>x</a:t>
                </a:r>
                <a:r>
                  <a:rPr lang="es-ES" sz="2400" dirty="0" smtClean="0"/>
                  <a:t>≠</a:t>
                </a:r>
                <a:r>
                  <a:rPr lang="id-ID" sz="2400" dirty="0" smtClean="0"/>
                  <a:t> -3</a:t>
                </a:r>
                <a:r>
                  <a:rPr lang="es-ES" sz="2400" dirty="0" smtClean="0"/>
                  <a:t> }               	    	          </a:t>
                </a:r>
                <a:r>
                  <a:rPr lang="id-ID" sz="2400" dirty="0" smtClean="0"/>
                  <a:t>         </a:t>
                </a:r>
                <a:r>
                  <a:rPr lang="es-ES" sz="2400" dirty="0" err="1" smtClean="0"/>
                  <a:t>Ry</a:t>
                </a:r>
                <a:r>
                  <a:rPr lang="es-ES" sz="2400" dirty="0" smtClean="0"/>
                  <a:t> = { y </a:t>
                </a:r>
                <a:r>
                  <a:rPr lang="en-US" sz="2400" dirty="0" smtClean="0">
                    <a:sym typeface="Symbol" pitchFamily="18" charset="2"/>
                  </a:rPr>
                  <a:t></a:t>
                </a:r>
                <a:r>
                  <a:rPr lang="es-ES" sz="2400" dirty="0" smtClean="0"/>
                  <a:t> R</a:t>
                </a:r>
                <a:r>
                  <a:rPr lang="id-ID" sz="2400" dirty="0" smtClean="0"/>
                  <a:t>}</a:t>
                </a:r>
                <a:r>
                  <a:rPr lang="es-ES" sz="2400" dirty="0" smtClean="0"/>
                  <a:t> </a:t>
                </a:r>
                <a:endParaRPr lang="id-ID" sz="2400" dirty="0" smtClean="0"/>
              </a:p>
              <a:p>
                <a:pPr eaLnBrk="1" hangingPunct="1">
                  <a:lnSpc>
                    <a:spcPct val="90000"/>
                  </a:lnSpc>
                  <a:buFont typeface="Wingdings" pitchFamily="2" charset="2"/>
                  <a:buNone/>
                </a:pPr>
                <a:r>
                  <a:rPr lang="id-ID" sz="2400" dirty="0" smtClean="0">
                    <a:sym typeface="Wingdings" pitchFamily="2" charset="2"/>
                  </a:rPr>
                  <a:t> </a:t>
                </a:r>
                <a:endParaRPr lang="en-US" sz="2400" dirty="0" smtClean="0"/>
              </a:p>
            </p:txBody>
          </p:sp>
        </mc:Choice>
        <mc:Fallback xmlns="">
          <p:sp>
            <p:nvSpPr>
              <p:cNvPr id="247810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63525" y="457200"/>
                <a:ext cx="7386638" cy="5791200"/>
              </a:xfrm>
              <a:blipFill rotWithShape="1">
                <a:blip r:embed="rId2"/>
                <a:stretch>
                  <a:fillRect l="-1238" t="-1368" r="-12046" b="-1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05000"/>
            <a:ext cx="6064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040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7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78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7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78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478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478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478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478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478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478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478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478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10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Teknik Informatika - UPN[V]Yk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41056B0D-C5FA-4509-90F0-2DE9EE77F09D}" type="slidenum">
              <a:rPr lang="en-US"/>
              <a:pPr/>
              <a:t>15</a:t>
            </a:fld>
            <a:endParaRPr lang="en-US"/>
          </a:p>
        </p:txBody>
      </p:sp>
      <p:sp>
        <p:nvSpPr>
          <p:cNvPr id="24678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7) f (x) =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     f </a:t>
            </a:r>
            <a:r>
              <a:rPr lang="en-US" sz="2400" dirty="0" err="1" smtClean="0"/>
              <a:t>mempunyai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real </a:t>
            </a:r>
            <a:r>
              <a:rPr lang="en-US" sz="2400" dirty="0" err="1" smtClean="0"/>
              <a:t>jika</a:t>
            </a:r>
            <a:r>
              <a:rPr lang="en-US" sz="2400" dirty="0" smtClean="0"/>
              <a:t> : 25 – 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≥ 0 *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			25 ≥ 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			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≤ 25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			| x | ≤ 5 </a:t>
            </a:r>
            <a:r>
              <a:rPr lang="en-US" sz="2400" dirty="0" err="1" smtClean="0"/>
              <a:t>atau</a:t>
            </a:r>
            <a:r>
              <a:rPr lang="en-US" sz="2400" dirty="0" smtClean="0"/>
              <a:t>  -5 ≤ x ≤ 5</a:t>
            </a:r>
          </a:p>
          <a:p>
            <a:pPr eaLnBrk="1" hangingPunct="1"/>
            <a:r>
              <a:rPr lang="en-US" sz="2400" dirty="0" err="1" smtClean="0"/>
              <a:t>Dx</a:t>
            </a:r>
            <a:r>
              <a:rPr lang="en-US" sz="2400" dirty="0" smtClean="0"/>
              <a:t> = { x</a:t>
            </a:r>
            <a:r>
              <a:rPr lang="en-US" sz="2400" dirty="0" smtClean="0">
                <a:sym typeface="Symbol" pitchFamily="18" charset="2"/>
              </a:rPr>
              <a:t></a:t>
            </a:r>
            <a:r>
              <a:rPr lang="en-US" sz="2400" dirty="0" smtClean="0"/>
              <a:t> R | -5 ≤ x ≤ 5 }</a:t>
            </a:r>
          </a:p>
          <a:p>
            <a:pPr eaLnBrk="1" hangingPunct="1"/>
            <a:r>
              <a:rPr lang="en-US" sz="2400" dirty="0" err="1" smtClean="0"/>
              <a:t>Ry</a:t>
            </a:r>
            <a:r>
              <a:rPr lang="en-US" sz="2400" dirty="0" smtClean="0"/>
              <a:t> = { y</a:t>
            </a:r>
            <a:r>
              <a:rPr lang="en-US" sz="2400" dirty="0" smtClean="0">
                <a:sym typeface="Symbol" pitchFamily="18" charset="2"/>
              </a:rPr>
              <a:t></a:t>
            </a:r>
            <a:r>
              <a:rPr lang="en-US" sz="2400" dirty="0" smtClean="0"/>
              <a:t> R | y ≥ 0 } </a:t>
            </a:r>
          </a:p>
          <a:p>
            <a:pPr eaLnBrk="1" hangingPunct="1">
              <a:buFont typeface="Wingdings" pitchFamily="2" charset="2"/>
              <a:buNone/>
            </a:pPr>
            <a:endParaRPr lang="en-US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* </a:t>
            </a:r>
            <a:r>
              <a:rPr lang="en-US" sz="2400" dirty="0" err="1" smtClean="0"/>
              <a:t>Bilangan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akar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≥ 0</a:t>
            </a:r>
          </a:p>
          <a:p>
            <a:pPr eaLnBrk="1" hangingPunct="1">
              <a:buFont typeface="Wingdings" pitchFamily="2" charset="2"/>
              <a:buNone/>
            </a:pPr>
            <a:endParaRPr lang="en-US" sz="2400" dirty="0" smtClean="0"/>
          </a:p>
        </p:txBody>
      </p:sp>
      <p:pic>
        <p:nvPicPr>
          <p:cNvPr id="24678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600200"/>
            <a:ext cx="135255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8409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6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46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46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467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467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467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467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467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467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78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Teknik Informatika - UPN[V]Yk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33A21C6-91E7-4771-B793-12A479C1047F}" type="slidenum">
              <a:rPr lang="en-US"/>
              <a:pPr/>
              <a:t>16</a:t>
            </a:fld>
            <a:endParaRPr lang="en-US"/>
          </a:p>
        </p:txBody>
      </p:sp>
      <p:sp>
        <p:nvSpPr>
          <p:cNvPr id="2478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3525" y="457200"/>
            <a:ext cx="7386638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d-ID" sz="2800" dirty="0" smtClean="0"/>
              <a:t>8) f(x) = </a:t>
            </a:r>
            <a:r>
              <a:rPr lang="id-ID" sz="2800" dirty="0"/>
              <a:t>log </a:t>
            </a:r>
            <a:r>
              <a:rPr lang="id-ID" sz="2800" dirty="0" smtClean="0"/>
              <a:t>(</a:t>
            </a:r>
            <a:r>
              <a:rPr lang="en-US" sz="2800" dirty="0" smtClean="0"/>
              <a:t>15+ 2x </a:t>
            </a:r>
            <a:r>
              <a:rPr lang="id-ID" sz="2800" dirty="0"/>
              <a:t>– x</a:t>
            </a:r>
            <a:r>
              <a:rPr lang="id-ID" sz="2800" baseline="30000" dirty="0" smtClean="0"/>
              <a:t>2</a:t>
            </a:r>
            <a:r>
              <a:rPr lang="en-US" sz="2800" baseline="30000" dirty="0" smtClean="0"/>
              <a:t> </a:t>
            </a:r>
            <a:r>
              <a:rPr lang="id-ID" sz="2800" dirty="0" smtClean="0"/>
              <a:t>) 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dirty="0" smtClean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sym typeface="Wingdings" pitchFamily="2" charset="2"/>
              </a:rPr>
              <a:t>NB:</a:t>
            </a:r>
            <a:r>
              <a:rPr lang="id-ID" sz="2800" dirty="0" smtClean="0">
                <a:sym typeface="Wingdings" pitchFamily="2" charset="2"/>
              </a:rPr>
              <a:t>  Bil dalam log &gt; 0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d-ID" sz="2800" dirty="0">
                <a:sym typeface="Wingdings" pitchFamily="2" charset="2"/>
              </a:rPr>
              <a:t> 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506985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7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7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78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1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id-ID" dirty="0" smtClean="0"/>
                  <a:t>Tentukan domain :</a:t>
                </a:r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r>
                      <a:rPr lang="id-ID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id-ID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id-ID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id-ID" b="0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id-ID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id-ID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id-ID" b="0" i="1" smtClean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sSup>
                              <m:sSupPr>
                                <m:ctrlPr>
                                  <a:rPr lang="id-ID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id-ID" b="0" i="1" smtClean="0">
                                    <a:latin typeface="Cambria Math"/>
                                  </a:rPr>
                                  <m:t>4−</m:t>
                                </m:r>
                                <m:r>
                                  <a:rPr lang="id-ID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id-ID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rad>
                  </m:oMath>
                </a14:m>
                <a:endParaRPr lang="id-ID" dirty="0" smtClean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r>
                      <a:rPr lang="id-ID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id-ID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id-ID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id-ID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id-ID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id-ID" b="0" i="1" smtClean="0">
                            <a:latin typeface="Cambria Math"/>
                          </a:rPr>
                          <m:t>𝑥</m:t>
                        </m:r>
                        <m:r>
                          <a:rPr lang="id-ID" b="0" i="1" smtClean="0">
                            <a:latin typeface="Cambria Math"/>
                          </a:rPr>
                          <m:t>+5</m:t>
                        </m:r>
                      </m:den>
                    </m:f>
                    <m:r>
                      <a:rPr lang="id-ID" b="0" i="1" smtClean="0">
                        <a:latin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id-ID" b="0" i="0" smtClean="0">
                        <a:latin typeface="Cambria Math"/>
                      </a:rPr>
                      <m:t>l</m:t>
                    </m:r>
                    <m:r>
                      <a:rPr lang="id-ID" b="0" i="1" smtClean="0">
                        <a:latin typeface="Cambria Math"/>
                      </a:rPr>
                      <m:t>𝑜𝑔</m:t>
                    </m:r>
                    <m:r>
                      <a:rPr lang="id-ID" b="0" i="1" smtClean="0">
                        <a:latin typeface="Cambria Math"/>
                      </a:rPr>
                      <m:t>⁡(</m:t>
                    </m:r>
                    <m:sSup>
                      <m:sSupPr>
                        <m:ctrlPr>
                          <a:rPr lang="id-ID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id-ID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id-ID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id-ID" b="0" i="1" smtClean="0">
                        <a:latin typeface="Cambria Math"/>
                      </a:rPr>
                      <m:t>−</m:t>
                    </m:r>
                    <m:r>
                      <a:rPr lang="id-ID" b="0" i="1" smtClean="0">
                        <a:latin typeface="Cambria Math"/>
                      </a:rPr>
                      <m:t>𝑥</m:t>
                    </m:r>
                    <m:r>
                      <a:rPr lang="id-ID" b="0" i="1" smtClean="0">
                        <a:latin typeface="Cambria Math"/>
                      </a:rPr>
                      <m:t>−6)</m:t>
                    </m:r>
                  </m:oMath>
                </a14:m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063" t="-1762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782CC-119B-4821-8A2D-6B00C1414CDB}" type="datetime5">
              <a:rPr lang="en-US" smtClean="0"/>
              <a:pPr/>
              <a:t>2-Sep-19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 IF UPN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6BCFE-19FD-4E3B-9506-0DC50A5CB76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28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Teknik Informatika - UPN[V]Yk</a:t>
            </a:r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FD18CB9-CF64-43FA-9F34-2E1646DA6B5D}" type="slidenum">
              <a:rPr lang="en-US"/>
              <a:pPr/>
              <a:t>18</a:t>
            </a:fld>
            <a:endParaRPr lang="en-US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1143001"/>
            <a:ext cx="7386638" cy="4953000"/>
          </a:xfrm>
        </p:spPr>
        <p:txBody>
          <a:bodyPr/>
          <a:lstStyle/>
          <a:p>
            <a:pPr eaLnBrk="1" hangingPunct="1"/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agar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riil</a:t>
            </a:r>
            <a:r>
              <a:rPr lang="id-ID" dirty="0" smtClean="0"/>
              <a:t> (terdefinisi)</a:t>
            </a:r>
            <a:r>
              <a:rPr lang="en-US" dirty="0" smtClean="0"/>
              <a:t>. </a:t>
            </a:r>
          </a:p>
          <a:p>
            <a:pPr eaLnBrk="1" hangingPunct="1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didefinisikan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terdefinisi</a:t>
            </a:r>
            <a:r>
              <a:rPr lang="en-US" dirty="0" smtClean="0"/>
              <a:t> (</a:t>
            </a:r>
            <a:r>
              <a:rPr lang="en-US" i="1" dirty="0" smtClean="0"/>
              <a:t>undefined</a:t>
            </a:r>
            <a:r>
              <a:rPr lang="en-US" dirty="0" smtClean="0"/>
              <a:t>), </a:t>
            </a:r>
            <a:r>
              <a:rPr lang="en-US" dirty="0" err="1" smtClean="0"/>
              <a:t>misalnya</a:t>
            </a:r>
            <a:r>
              <a:rPr lang="en-US" dirty="0" smtClean="0"/>
              <a:t> : </a:t>
            </a:r>
            <a:r>
              <a:rPr lang="en-US" dirty="0" err="1" smtClean="0"/>
              <a:t>pembaginya</a:t>
            </a:r>
            <a:r>
              <a:rPr lang="en-US" dirty="0" smtClean="0"/>
              <a:t> </a:t>
            </a:r>
            <a:r>
              <a:rPr lang="en-US" dirty="0" err="1" smtClean="0"/>
              <a:t>nol</a:t>
            </a:r>
            <a:r>
              <a:rPr lang="en-US" dirty="0" smtClean="0"/>
              <a:t>, </a:t>
            </a:r>
            <a:r>
              <a:rPr lang="en-US" dirty="0" err="1" smtClean="0"/>
              <a:t>akar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program </a:t>
            </a:r>
            <a:r>
              <a:rPr lang="en-US" dirty="0" err="1" smtClean="0"/>
              <a:t>menjadi</a:t>
            </a:r>
            <a:r>
              <a:rPr lang="en-US" dirty="0" smtClean="0"/>
              <a:t> error</a:t>
            </a:r>
          </a:p>
        </p:txBody>
      </p:sp>
    </p:spTree>
    <p:extLst>
      <p:ext uri="{BB962C8B-B14F-4D97-AF65-F5344CB8AC3E}">
        <p14:creationId xmlns:p14="http://schemas.microsoft.com/office/powerpoint/2010/main" val="197358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Teknik Informatika - UPN[V]Yk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20F17D6-E624-4527-8F42-88B9DAB89E2B}" type="slidenum">
              <a:rPr lang="en-US"/>
              <a:pPr/>
              <a:t>19</a:t>
            </a:fld>
            <a:endParaRPr lang="en-US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3588"/>
            <a:ext cx="8229600" cy="654050"/>
          </a:xfrm>
        </p:spPr>
        <p:txBody>
          <a:bodyPr/>
          <a:lstStyle/>
          <a:p>
            <a:pPr eaLnBrk="1" hangingPunct="1"/>
            <a:r>
              <a:rPr lang="sv-SE" sz="3200" b="1" dirty="0" smtClean="0">
                <a:solidFill>
                  <a:srgbClr val="FF0000"/>
                </a:solidFill>
              </a:rPr>
              <a:t>JENIS - JENIS FUNGSI</a:t>
            </a:r>
            <a:endParaRPr lang="en-US" sz="3200" b="1" dirty="0" smtClean="0">
              <a:solidFill>
                <a:srgbClr val="FF0000"/>
              </a:solidFill>
            </a:endParaRP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6085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sv-SE" sz="2400" dirty="0" smtClean="0"/>
              <a:t>					     Rasional</a:t>
            </a:r>
          </a:p>
          <a:p>
            <a:pPr eaLnBrk="1" hangingPunct="1">
              <a:buFont typeface="Wingdings" pitchFamily="2" charset="2"/>
              <a:buNone/>
            </a:pPr>
            <a:r>
              <a:rPr lang="sv-SE" sz="2400" dirty="0" smtClean="0"/>
              <a:t>		       Aljabar </a:t>
            </a:r>
          </a:p>
          <a:p>
            <a:pPr eaLnBrk="1" hangingPunct="1">
              <a:buFont typeface="Wingdings" pitchFamily="2" charset="2"/>
              <a:buNone/>
            </a:pPr>
            <a:endParaRPr lang="sv-SE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sv-SE" sz="2400" dirty="0" smtClean="0"/>
              <a:t>Fungsi 			     Irrasional / akar</a:t>
            </a:r>
          </a:p>
          <a:p>
            <a:pPr eaLnBrk="1" hangingPunct="1">
              <a:buFont typeface="Wingdings" pitchFamily="2" charset="2"/>
              <a:buNone/>
            </a:pPr>
            <a:r>
              <a:rPr lang="sv-SE" sz="2400" dirty="0" smtClean="0"/>
              <a:t>		       				</a:t>
            </a:r>
            <a:r>
              <a:rPr lang="id-ID" sz="2400" dirty="0" smtClean="0"/>
              <a:t>Trigon</a:t>
            </a:r>
            <a:r>
              <a:rPr lang="en-US" sz="2400" dirty="0" err="1" smtClean="0"/>
              <a:t>ometri</a:t>
            </a:r>
            <a:endParaRPr lang="en-US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		      </a:t>
            </a:r>
            <a:r>
              <a:rPr lang="en-US" sz="2400" dirty="0" err="1" smtClean="0"/>
              <a:t>Transenden</a:t>
            </a:r>
            <a:r>
              <a:rPr lang="en-US" sz="2400" dirty="0" smtClean="0"/>
              <a:t> 		</a:t>
            </a:r>
            <a:r>
              <a:rPr lang="en-US" sz="2400" dirty="0" err="1" smtClean="0"/>
              <a:t>Siklometri</a:t>
            </a:r>
            <a:endParaRPr lang="en-US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						</a:t>
            </a:r>
            <a:r>
              <a:rPr lang="en-US" sz="2400" dirty="0" err="1" smtClean="0"/>
              <a:t>Logaritma</a:t>
            </a:r>
            <a:endParaRPr lang="en-US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						</a:t>
            </a:r>
            <a:r>
              <a:rPr lang="en-US" sz="2400" dirty="0" err="1" smtClean="0"/>
              <a:t>Eksponen</a:t>
            </a:r>
            <a:endParaRPr lang="en-US" sz="2400" dirty="0" smtClean="0"/>
          </a:p>
        </p:txBody>
      </p:sp>
      <p:grpSp>
        <p:nvGrpSpPr>
          <p:cNvPr id="18438" name="Group 4"/>
          <p:cNvGrpSpPr>
            <a:grpSpLocks/>
          </p:cNvGrpSpPr>
          <p:nvPr/>
        </p:nvGrpSpPr>
        <p:grpSpPr bwMode="auto">
          <a:xfrm>
            <a:off x="1447800" y="1676400"/>
            <a:ext cx="3429000" cy="3276600"/>
            <a:chOff x="1488" y="1440"/>
            <a:chExt cx="2160" cy="2304"/>
          </a:xfrm>
        </p:grpSpPr>
        <p:sp>
          <p:nvSpPr>
            <p:cNvPr id="18442" name="Line 5"/>
            <p:cNvSpPr>
              <a:spLocks noChangeShapeType="1"/>
            </p:cNvSpPr>
            <p:nvPr/>
          </p:nvSpPr>
          <p:spPr bwMode="auto">
            <a:xfrm flipV="1">
              <a:off x="1488" y="1872"/>
              <a:ext cx="336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8443" name="Line 6"/>
            <p:cNvSpPr>
              <a:spLocks noChangeShapeType="1"/>
            </p:cNvSpPr>
            <p:nvPr/>
          </p:nvSpPr>
          <p:spPr bwMode="auto">
            <a:xfrm>
              <a:off x="1488" y="2448"/>
              <a:ext cx="24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8444" name="Line 7"/>
            <p:cNvSpPr>
              <a:spLocks noChangeShapeType="1"/>
            </p:cNvSpPr>
            <p:nvPr/>
          </p:nvSpPr>
          <p:spPr bwMode="auto">
            <a:xfrm flipV="1">
              <a:off x="2640" y="1440"/>
              <a:ext cx="76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8445" name="Line 8"/>
            <p:cNvSpPr>
              <a:spLocks noChangeShapeType="1"/>
            </p:cNvSpPr>
            <p:nvPr/>
          </p:nvSpPr>
          <p:spPr bwMode="auto">
            <a:xfrm>
              <a:off x="2640" y="1776"/>
              <a:ext cx="72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8446" name="Line 9"/>
            <p:cNvSpPr>
              <a:spLocks noChangeShapeType="1"/>
            </p:cNvSpPr>
            <p:nvPr/>
          </p:nvSpPr>
          <p:spPr bwMode="auto">
            <a:xfrm flipV="1">
              <a:off x="3024" y="2688"/>
              <a:ext cx="62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8447" name="Line 10"/>
            <p:cNvSpPr>
              <a:spLocks noChangeShapeType="1"/>
            </p:cNvSpPr>
            <p:nvPr/>
          </p:nvSpPr>
          <p:spPr bwMode="auto">
            <a:xfrm flipV="1">
              <a:off x="3024" y="3072"/>
              <a:ext cx="57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8448" name="Line 11"/>
            <p:cNvSpPr>
              <a:spLocks noChangeShapeType="1"/>
            </p:cNvSpPr>
            <p:nvPr/>
          </p:nvSpPr>
          <p:spPr bwMode="auto">
            <a:xfrm>
              <a:off x="3024" y="3120"/>
              <a:ext cx="62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8449" name="Line 12"/>
            <p:cNvSpPr>
              <a:spLocks noChangeShapeType="1"/>
            </p:cNvSpPr>
            <p:nvPr/>
          </p:nvSpPr>
          <p:spPr bwMode="auto">
            <a:xfrm>
              <a:off x="3024" y="3120"/>
              <a:ext cx="576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18440" name="Text Box 14"/>
          <p:cNvSpPr txBox="1">
            <a:spLocks noChangeArrowheads="1"/>
          </p:cNvSpPr>
          <p:nvPr/>
        </p:nvSpPr>
        <p:spPr bwMode="auto">
          <a:xfrm>
            <a:off x="7848600" y="35814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id-ID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67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534ED-46F0-4B02-AE12-6D2BDDCCB39D}" type="datetime5">
              <a:rPr lang="en-US"/>
              <a:pPr/>
              <a:t>2-Sep-19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Juwairiah  IF UPN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49B9E-2C8B-45FF-9676-6892B5C29373}" type="slidenum">
              <a:rPr lang="en-US"/>
              <a:pPr/>
              <a:t>2</a:t>
            </a:fld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1219200"/>
            <a:ext cx="7386638" cy="4876800"/>
          </a:xfrm>
        </p:spPr>
        <p:txBody>
          <a:bodyPr/>
          <a:lstStyle/>
          <a:p>
            <a:pPr algn="ctr">
              <a:buFontTx/>
              <a:buNone/>
            </a:pPr>
            <a:endParaRPr lang="en-US" sz="4000" b="1" dirty="0">
              <a:solidFill>
                <a:schemeClr val="bg1"/>
              </a:solidFill>
            </a:endParaRPr>
          </a:p>
          <a:p>
            <a:pPr algn="ctr">
              <a:buFontTx/>
              <a:buNone/>
            </a:pPr>
            <a:r>
              <a:rPr lang="en-US" sz="4000" b="1" dirty="0">
                <a:solidFill>
                  <a:schemeClr val="bg1"/>
                </a:solidFill>
              </a:rPr>
              <a:t>BAB </a:t>
            </a:r>
            <a:r>
              <a:rPr lang="id-ID" sz="4000" b="1" dirty="0">
                <a:solidFill>
                  <a:schemeClr val="bg1"/>
                </a:solidFill>
              </a:rPr>
              <a:t>I</a:t>
            </a:r>
            <a:r>
              <a:rPr lang="en-US" sz="4000" b="1" dirty="0" smtClean="0">
                <a:solidFill>
                  <a:schemeClr val="bg1"/>
                </a:solidFill>
              </a:rPr>
              <a:t>II</a:t>
            </a:r>
            <a:endParaRPr lang="en-US" sz="4000" b="1" dirty="0">
              <a:solidFill>
                <a:schemeClr val="bg1"/>
              </a:solidFill>
            </a:endParaRPr>
          </a:p>
          <a:p>
            <a:pPr algn="ctr">
              <a:buFontTx/>
              <a:buNone/>
            </a:pPr>
            <a:r>
              <a:rPr lang="id-ID" sz="4000" b="1" dirty="0" smtClean="0">
                <a:solidFill>
                  <a:schemeClr val="bg1"/>
                </a:solidFill>
              </a:rPr>
              <a:t>FUNGSI DAN GRAFIK</a:t>
            </a:r>
            <a:r>
              <a:rPr lang="en-US" sz="4000" b="1" dirty="0" smtClean="0">
                <a:solidFill>
                  <a:schemeClr val="bg1"/>
                </a:solidFill>
              </a:rPr>
              <a:t> (1)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12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Teknik Informatika - UPN[V]Yk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3675F4C-6E69-443E-A2A8-8575C4436D16}" type="slidenum">
              <a:rPr lang="en-US"/>
              <a:pPr/>
              <a:t>20</a:t>
            </a:fld>
            <a:endParaRPr lang="en-US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23913"/>
            <a:ext cx="8229600" cy="593725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FF0000"/>
                </a:solidFill>
              </a:rPr>
              <a:t>FUNGSI ALJABAR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497888" cy="4608513"/>
          </a:xfrm>
        </p:spPr>
        <p:txBody>
          <a:bodyPr/>
          <a:lstStyle/>
          <a:p>
            <a:pPr marL="609600" indent="-609600" eaLnBrk="1" hangingPunct="1"/>
            <a:r>
              <a:rPr lang="sv-SE" sz="2400" dirty="0" smtClean="0"/>
              <a:t>Fungsi konstan : </a:t>
            </a:r>
            <a:r>
              <a:rPr lang="sv-SE" sz="2400" i="1" dirty="0" smtClean="0"/>
              <a:t>f</a:t>
            </a:r>
            <a:r>
              <a:rPr lang="sv-SE" sz="2400" dirty="0" smtClean="0"/>
              <a:t> (</a:t>
            </a:r>
            <a:r>
              <a:rPr lang="sv-SE" sz="2400" i="1" dirty="0" smtClean="0"/>
              <a:t>x</a:t>
            </a:r>
            <a:r>
              <a:rPr lang="sv-SE" sz="2400" dirty="0" smtClean="0"/>
              <a:t>) = k, k = konstanta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Contoh</a:t>
            </a:r>
            <a:r>
              <a:rPr lang="en-US" sz="2400" dirty="0" smtClean="0"/>
              <a:t> : f (x) = 2, f(x)= 5, </a:t>
            </a:r>
            <a:r>
              <a:rPr lang="en-US" sz="2400" dirty="0" err="1" smtClean="0"/>
              <a:t>dll</a:t>
            </a:r>
            <a:endParaRPr lang="en-US" sz="2400" dirty="0" smtClean="0"/>
          </a:p>
          <a:p>
            <a:pPr marL="609600" indent="-609600" eaLnBrk="1" hangingPunct="1"/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identitas</a:t>
            </a:r>
            <a:r>
              <a:rPr lang="en-US" sz="2400" dirty="0" smtClean="0"/>
              <a:t> : </a:t>
            </a:r>
            <a:r>
              <a:rPr lang="en-US" sz="2400" i="1" dirty="0" smtClean="0"/>
              <a:t>f</a:t>
            </a:r>
            <a:r>
              <a:rPr lang="en-US" sz="2400" dirty="0" smtClean="0"/>
              <a:t> (</a:t>
            </a:r>
            <a:r>
              <a:rPr lang="en-US" sz="2400" i="1" dirty="0" smtClean="0"/>
              <a:t>x</a:t>
            </a:r>
            <a:r>
              <a:rPr lang="en-US" sz="2400" dirty="0" smtClean="0"/>
              <a:t>) = </a:t>
            </a:r>
            <a:r>
              <a:rPr lang="en-US" sz="2400" i="1" dirty="0" smtClean="0"/>
              <a:t>x</a:t>
            </a:r>
          </a:p>
          <a:p>
            <a:pPr marL="609600" indent="-609600" eaLnBrk="1" hangingPunct="1"/>
            <a:r>
              <a:rPr lang="en-US" sz="2400" dirty="0" err="1" smtClean="0"/>
              <a:t>Fungsi</a:t>
            </a:r>
            <a:r>
              <a:rPr lang="en-US" sz="2400" dirty="0" smtClean="0"/>
              <a:t> polynomial/</a:t>
            </a:r>
            <a:r>
              <a:rPr lang="en-US" sz="2400" dirty="0" err="1" smtClean="0"/>
              <a:t>suku</a:t>
            </a:r>
            <a:r>
              <a:rPr lang="en-US" sz="2400" dirty="0" smtClean="0"/>
              <a:t> </a:t>
            </a:r>
            <a:r>
              <a:rPr lang="en-US" sz="2400" dirty="0" err="1" smtClean="0"/>
              <a:t>banyak</a:t>
            </a:r>
            <a:r>
              <a:rPr lang="en-US" sz="2400" dirty="0" smtClean="0"/>
              <a:t> (</a:t>
            </a:r>
            <a:r>
              <a:rPr lang="en-US" sz="2400" dirty="0" err="1" smtClean="0"/>
              <a:t>berderajat</a:t>
            </a:r>
            <a:r>
              <a:rPr lang="en-US" sz="2400" dirty="0" smtClean="0"/>
              <a:t> n)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400" i="1" dirty="0" smtClean="0"/>
              <a:t>		f</a:t>
            </a:r>
            <a:r>
              <a:rPr lang="en-US" sz="2400" dirty="0" smtClean="0"/>
              <a:t> (</a:t>
            </a:r>
            <a:r>
              <a:rPr lang="en-US" sz="2400" i="1" dirty="0" smtClean="0"/>
              <a:t>x</a:t>
            </a:r>
            <a:r>
              <a:rPr lang="en-US" sz="2400" dirty="0" smtClean="0"/>
              <a:t>) =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n</a:t>
            </a:r>
            <a:r>
              <a:rPr lang="en-US" sz="2400" dirty="0" err="1" smtClean="0"/>
              <a:t>.</a:t>
            </a:r>
            <a:r>
              <a:rPr lang="en-US" sz="2400" i="1" dirty="0" err="1" smtClean="0"/>
              <a:t>x</a:t>
            </a:r>
            <a:r>
              <a:rPr lang="en-US" sz="2400" i="1" dirty="0" smtClean="0"/>
              <a:t> 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 + a</a:t>
            </a:r>
            <a:r>
              <a:rPr lang="en-US" sz="2400" baseline="-25000" dirty="0" smtClean="0"/>
              <a:t>n-1</a:t>
            </a:r>
            <a:r>
              <a:rPr lang="en-US" sz="2400" dirty="0" smtClean="0"/>
              <a:t>.</a:t>
            </a:r>
            <a:r>
              <a:rPr lang="en-US" sz="2400" i="1" dirty="0" smtClean="0"/>
              <a:t>x </a:t>
            </a:r>
            <a:r>
              <a:rPr lang="en-US" sz="2400" baseline="30000" dirty="0" smtClean="0"/>
              <a:t>n-1</a:t>
            </a:r>
            <a:r>
              <a:rPr lang="en-US" sz="2400" dirty="0" smtClean="0"/>
              <a:t> +….+ a</a:t>
            </a:r>
            <a:r>
              <a:rPr lang="en-US" sz="2400" baseline="-25000" dirty="0" smtClean="0"/>
              <a:t>1</a:t>
            </a:r>
            <a:r>
              <a:rPr lang="en-US" sz="2400" i="1" dirty="0" smtClean="0"/>
              <a:t>x</a:t>
            </a:r>
            <a:r>
              <a:rPr lang="en-US" sz="2400" dirty="0" smtClean="0"/>
              <a:t> + a</a:t>
            </a:r>
            <a:r>
              <a:rPr lang="en-US" sz="2400" baseline="-25000" dirty="0" smtClean="0"/>
              <a:t>0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400" dirty="0" smtClean="0"/>
              <a:t>      </a:t>
            </a:r>
            <a:r>
              <a:rPr lang="en-US" sz="2400" dirty="0" err="1" smtClean="0"/>
              <a:t>jika</a:t>
            </a:r>
            <a:r>
              <a:rPr lang="en-US" sz="2400" dirty="0" smtClean="0"/>
              <a:t> n = 1</a:t>
            </a:r>
            <a:r>
              <a:rPr lang="en-US" sz="2400" dirty="0" smtClean="0">
                <a:sym typeface="Wingdings" pitchFamily="2" charset="2"/>
              </a:rPr>
              <a:t> </a:t>
            </a:r>
            <a:r>
              <a:rPr lang="en-US" sz="2400" dirty="0" err="1" smtClean="0">
                <a:sym typeface="Wingdings" pitchFamily="2" charset="2"/>
              </a:rPr>
              <a:t>fungsi</a:t>
            </a:r>
            <a:r>
              <a:rPr lang="en-US" sz="2400" dirty="0" smtClean="0">
                <a:sym typeface="Wingdings" pitchFamily="2" charset="2"/>
              </a:rPr>
              <a:t> linier f(x) = ax + b</a:t>
            </a:r>
            <a:endParaRPr lang="en-US" sz="2400" dirty="0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400" baseline="-25000" dirty="0" smtClean="0"/>
              <a:t>	</a:t>
            </a:r>
            <a:r>
              <a:rPr lang="en-US" sz="2400" dirty="0" err="1" smtClean="0"/>
              <a:t>Contoh</a:t>
            </a:r>
            <a:r>
              <a:rPr lang="en-US" sz="2400" dirty="0" smtClean="0"/>
              <a:t> : f(x) = x + 2,f(x)= 2x – 4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400" dirty="0" smtClean="0"/>
              <a:t>      </a:t>
            </a:r>
            <a:r>
              <a:rPr lang="en-US" sz="2400" dirty="0" err="1" smtClean="0"/>
              <a:t>fs</a:t>
            </a:r>
            <a:r>
              <a:rPr lang="en-US" sz="2400" dirty="0" smtClean="0"/>
              <a:t> </a:t>
            </a:r>
            <a:r>
              <a:rPr lang="en-US" sz="2400" dirty="0" err="1" smtClean="0"/>
              <a:t>kuadrat</a:t>
            </a:r>
            <a:r>
              <a:rPr lang="en-US" sz="2400" dirty="0" smtClean="0"/>
              <a:t> : f(x) = 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+ 3x-4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fs</a:t>
            </a:r>
            <a:r>
              <a:rPr lang="en-US" sz="2400" dirty="0" smtClean="0"/>
              <a:t> </a:t>
            </a:r>
            <a:r>
              <a:rPr lang="en-US" sz="2400" dirty="0" err="1" smtClean="0"/>
              <a:t>pangkat</a:t>
            </a:r>
            <a:r>
              <a:rPr lang="en-US" sz="2400" dirty="0" smtClean="0"/>
              <a:t> 3 : f(x) = 2x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 + 4x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+5x+7</a:t>
            </a:r>
          </a:p>
          <a:p>
            <a:pPr marL="0" indent="0" eaLnBrk="1" hangingPunct="1">
              <a:buNone/>
            </a:pPr>
            <a:r>
              <a:rPr lang="it-IT" sz="2400" dirty="0" smtClean="0"/>
              <a:t>Pembagian 2 fungsi polinomial = </a:t>
            </a:r>
            <a:r>
              <a:rPr lang="it-IT" sz="2400" u="sng" dirty="0" smtClean="0"/>
              <a:t>Fungsi Rasional</a:t>
            </a:r>
            <a:endParaRPr lang="en-US" sz="2400" u="sng" dirty="0" smtClean="0"/>
          </a:p>
        </p:txBody>
      </p:sp>
    </p:spTree>
    <p:extLst>
      <p:ext uri="{BB962C8B-B14F-4D97-AF65-F5344CB8AC3E}">
        <p14:creationId xmlns:p14="http://schemas.microsoft.com/office/powerpoint/2010/main" val="111073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49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49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49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49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49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5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Teknik Informatika - UPN[V]Yk</a:t>
            </a:r>
          </a:p>
        </p:txBody>
      </p:sp>
      <p:sp>
        <p:nvSpPr>
          <p:cNvPr id="2056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355F91C-98F3-4E8C-8E44-D433CED6D8D4}" type="slidenum">
              <a:rPr lang="en-US"/>
              <a:pPr/>
              <a:t>21</a:t>
            </a:fld>
            <a:endParaRPr lang="en-US"/>
          </a:p>
        </p:txBody>
      </p:sp>
      <p:sp>
        <p:nvSpPr>
          <p:cNvPr id="2057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7813"/>
            <a:ext cx="8229600" cy="1139825"/>
          </a:xfrm>
        </p:spPr>
        <p:txBody>
          <a:bodyPr/>
          <a:lstStyle/>
          <a:p>
            <a:pPr eaLnBrk="1" hangingPunct="1"/>
            <a:r>
              <a:rPr lang="it-IT" sz="3200" b="1" dirty="0" smtClean="0">
                <a:solidFill>
                  <a:srgbClr val="FF0000"/>
                </a:solidFill>
              </a:rPr>
              <a:t>FUNGSI </a:t>
            </a:r>
            <a:r>
              <a:rPr lang="id-ID" sz="3200" b="1" dirty="0" smtClean="0">
                <a:solidFill>
                  <a:srgbClr val="FF0000"/>
                </a:solidFill>
              </a:rPr>
              <a:t>TRI</a:t>
            </a:r>
            <a:r>
              <a:rPr lang="it-IT" sz="3200" b="1" dirty="0" smtClean="0">
                <a:solidFill>
                  <a:srgbClr val="FF0000"/>
                </a:solidFill>
              </a:rPr>
              <a:t>GONOMETRI </a:t>
            </a:r>
            <a:br>
              <a:rPr lang="it-IT" sz="3200" b="1" dirty="0" smtClean="0">
                <a:solidFill>
                  <a:srgbClr val="FF0000"/>
                </a:solidFill>
              </a:rPr>
            </a:br>
            <a:r>
              <a:rPr lang="it-IT" sz="3200" b="1" dirty="0" smtClean="0">
                <a:solidFill>
                  <a:srgbClr val="FF0000"/>
                </a:solidFill>
              </a:rPr>
              <a:t>(sin x, cos x, tan x, cot x, sec x, csc x)</a:t>
            </a:r>
            <a:endParaRPr lang="en-US" sz="3200" dirty="0" smtClean="0">
              <a:solidFill>
                <a:srgbClr val="FF0000"/>
              </a:solidFill>
            </a:endParaRP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95400" y="1676400"/>
            <a:ext cx="7199313" cy="4379913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200" smtClean="0"/>
              <a:t>		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200" smtClean="0"/>
              <a:t>		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en-US" sz="1200" smtClean="0"/>
          </a:p>
          <a:p>
            <a:pPr marL="609600" indent="-609600" eaLnBrk="1" hangingPunct="1">
              <a:lnSpc>
                <a:spcPct val="80000"/>
              </a:lnSpc>
            </a:pPr>
            <a:endParaRPr lang="en-US" sz="1200" smtClean="0"/>
          </a:p>
          <a:p>
            <a:pPr marL="609600" indent="-609600" eaLnBrk="1" hangingPunct="1">
              <a:lnSpc>
                <a:spcPct val="80000"/>
              </a:lnSpc>
            </a:pPr>
            <a:endParaRPr lang="en-US" sz="1200" smtClean="0"/>
          </a:p>
          <a:p>
            <a:pPr marL="609600" indent="-609600" eaLnBrk="1" hangingPunct="1">
              <a:lnSpc>
                <a:spcPct val="80000"/>
              </a:lnSpc>
            </a:pPr>
            <a:endParaRPr lang="en-US" sz="1200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200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Kesamaan 2 sudut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sin 2x  = 2 sin x. cos x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cos 2x = cos</a:t>
            </a:r>
            <a:r>
              <a:rPr lang="en-US" sz="2000" baseline="30000" smtClean="0"/>
              <a:t>2</a:t>
            </a:r>
            <a:r>
              <a:rPr lang="en-US" sz="2000" smtClean="0"/>
              <a:t>x – sin</a:t>
            </a:r>
            <a:r>
              <a:rPr lang="en-US" sz="2000" baseline="30000" smtClean="0"/>
              <a:t>2</a:t>
            </a:r>
            <a:r>
              <a:rPr lang="en-US" sz="2000" smtClean="0"/>
              <a:t>x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          = 2cos</a:t>
            </a:r>
            <a:r>
              <a:rPr lang="en-US" sz="2000" baseline="30000" smtClean="0"/>
              <a:t>2</a:t>
            </a:r>
            <a:r>
              <a:rPr lang="en-US" sz="2000" smtClean="0"/>
              <a:t>x – 1= 1 – 2sin</a:t>
            </a:r>
            <a:r>
              <a:rPr lang="en-US" sz="2000" baseline="30000" smtClean="0"/>
              <a:t>2</a:t>
            </a:r>
            <a:r>
              <a:rPr lang="en-US" sz="2000" smtClean="0"/>
              <a:t>x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	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800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800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Kesamaan Phytagoras	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sin</a:t>
            </a:r>
            <a:r>
              <a:rPr lang="en-US" sz="2000" baseline="30000" smtClean="0"/>
              <a:t>2</a:t>
            </a:r>
            <a:r>
              <a:rPr lang="en-US" sz="2000" smtClean="0"/>
              <a:t>x + cos</a:t>
            </a:r>
            <a:r>
              <a:rPr lang="en-US" sz="2000" baseline="30000" smtClean="0"/>
              <a:t>2</a:t>
            </a:r>
            <a:r>
              <a:rPr lang="en-US" sz="2000" smtClean="0"/>
              <a:t>x = 1</a:t>
            </a:r>
            <a:endParaRPr lang="en-US" sz="2000" u="sng" smtClean="0"/>
          </a:p>
        </p:txBody>
      </p:sp>
      <p:graphicFrame>
        <p:nvGraphicFramePr>
          <p:cNvPr id="250884" name="Object 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905000" y="1447800"/>
          <a:ext cx="1447800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0" name="Equation" r:id="rId3" imgW="812520" imgH="393480" progId="Equation.3">
                  <p:embed/>
                </p:oleObj>
              </mc:Choice>
              <mc:Fallback>
                <p:oleObj name="Equation" r:id="rId3" imgW="8125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447800"/>
                        <a:ext cx="1447800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0885" name="Object 5"/>
          <p:cNvGraphicFramePr>
            <a:graphicFrameLocks noChangeAspect="1"/>
          </p:cNvGraphicFramePr>
          <p:nvPr/>
        </p:nvGraphicFramePr>
        <p:xfrm>
          <a:off x="1981200" y="2209800"/>
          <a:ext cx="1447800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1" name="Equation" r:id="rId5" imgW="812520" imgH="393480" progId="Equation.3">
                  <p:embed/>
                </p:oleObj>
              </mc:Choice>
              <mc:Fallback>
                <p:oleObj name="Equation" r:id="rId5" imgW="8125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209800"/>
                        <a:ext cx="1447800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0886" name="Object 6"/>
          <p:cNvGraphicFramePr>
            <a:graphicFrameLocks noChangeAspect="1"/>
          </p:cNvGraphicFramePr>
          <p:nvPr/>
        </p:nvGraphicFramePr>
        <p:xfrm>
          <a:off x="4495800" y="1373188"/>
          <a:ext cx="162877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2" name="Equation" r:id="rId7" imgW="812520" imgH="393480" progId="Equation.3">
                  <p:embed/>
                </p:oleObj>
              </mc:Choice>
              <mc:Fallback>
                <p:oleObj name="Equation" r:id="rId7" imgW="8125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373188"/>
                        <a:ext cx="1628775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0887" name="Object 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572000" y="2209800"/>
          <a:ext cx="15240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3" name="Equation" r:id="rId9" imgW="799920" imgH="393480" progId="Equation.3">
                  <p:embed/>
                </p:oleObj>
              </mc:Choice>
              <mc:Fallback>
                <p:oleObj name="Equation" r:id="rId9" imgW="7999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209800"/>
                        <a:ext cx="1524000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0888" name="Object 8"/>
          <p:cNvGraphicFramePr>
            <a:graphicFrameLocks noChangeAspect="1"/>
          </p:cNvGraphicFramePr>
          <p:nvPr/>
        </p:nvGraphicFramePr>
        <p:xfrm>
          <a:off x="2057400" y="4191000"/>
          <a:ext cx="2209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4" name="Equation" r:id="rId11" imgW="1143000" imgH="393480" progId="Equation.3">
                  <p:embed/>
                </p:oleObj>
              </mc:Choice>
              <mc:Fallback>
                <p:oleObj name="Equation" r:id="rId11" imgW="11430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191000"/>
                        <a:ext cx="22098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8645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0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0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0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0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50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50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50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508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508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50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508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5088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Teknik Informatika - UPN[V]Yk</a:t>
            </a: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51C80C2-CBAA-4316-BBE8-C05C19E544A9}" type="slidenum">
              <a:rPr lang="en-US"/>
              <a:pPr/>
              <a:t>22</a:t>
            </a:fld>
            <a:endParaRPr lang="en-US"/>
          </a:p>
        </p:txBody>
      </p:sp>
      <p:sp>
        <p:nvSpPr>
          <p:cNvPr id="2519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3525" y="533401"/>
            <a:ext cx="7386638" cy="5562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b="1" dirty="0" err="1" smtClean="0"/>
              <a:t>Kesamaan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ganjil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genap</a:t>
            </a:r>
            <a:endParaRPr lang="en-US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1) sin (-x) = - sin x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2) </a:t>
            </a:r>
            <a:r>
              <a:rPr lang="en-US" sz="2400" dirty="0" err="1" smtClean="0"/>
              <a:t>cos</a:t>
            </a:r>
            <a:r>
              <a:rPr lang="en-US" sz="2400" dirty="0" smtClean="0"/>
              <a:t> (-x) =  </a:t>
            </a:r>
            <a:r>
              <a:rPr lang="en-US" sz="2400" dirty="0" err="1" smtClean="0"/>
              <a:t>cos</a:t>
            </a:r>
            <a:r>
              <a:rPr lang="en-US" sz="2400" dirty="0" smtClean="0"/>
              <a:t> x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3) tan (-x) = - tan x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 err="1" smtClean="0"/>
              <a:t>Jumlah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selisih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sudut</a:t>
            </a:r>
            <a:endParaRPr lang="en-US" sz="2400" b="1" dirty="0" smtClean="0"/>
          </a:p>
          <a:p>
            <a:pPr eaLnBrk="1" hangingPunct="1">
              <a:buFont typeface="Wingdings" pitchFamily="2" charset="2"/>
              <a:buNone/>
            </a:pPr>
            <a:endParaRPr lang="en-US" sz="2400" dirty="0" smtClean="0"/>
          </a:p>
          <a:p>
            <a:pPr eaLnBrk="1" hangingPunct="1">
              <a:buFont typeface="Wingdings" pitchFamily="2" charset="2"/>
              <a:buNone/>
            </a:pPr>
            <a:endParaRPr lang="en-US" sz="2400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895600"/>
            <a:ext cx="4648200" cy="3185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2284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1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19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1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1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519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90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1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Tentukan</a:t>
            </a:r>
            <a:r>
              <a:rPr lang="en-US" dirty="0" smtClean="0"/>
              <a:t> x ( 0</a:t>
            </a:r>
            <a:r>
              <a:rPr lang="en-US" baseline="30000" dirty="0"/>
              <a:t>o</a:t>
            </a:r>
            <a:r>
              <a:rPr lang="en-US" dirty="0" smtClean="0"/>
              <a:t>&lt; x &lt; 360</a:t>
            </a:r>
            <a:r>
              <a:rPr lang="en-US" baseline="30000" dirty="0" smtClean="0"/>
              <a:t>o</a:t>
            </a:r>
            <a:r>
              <a:rPr lang="en-US" dirty="0" smtClean="0"/>
              <a:t>) yang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in</a:t>
            </a:r>
            <a:r>
              <a:rPr lang="en-US" baseline="30000" dirty="0" smtClean="0"/>
              <a:t>2 </a:t>
            </a:r>
            <a:r>
              <a:rPr lang="en-US" dirty="0" smtClean="0"/>
              <a:t>x – cos</a:t>
            </a:r>
            <a:r>
              <a:rPr lang="en-US" baseline="30000" dirty="0" smtClean="0"/>
              <a:t>2 </a:t>
            </a:r>
            <a:r>
              <a:rPr lang="en-US" dirty="0" smtClean="0"/>
              <a:t>x + sin x = 0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782CC-119B-4821-8A2D-6B00C1414CDB}" type="datetime5">
              <a:rPr lang="en-US" smtClean="0"/>
              <a:pPr/>
              <a:t>2-Sep-19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 IF UPN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6BCFE-19FD-4E3B-9506-0DC50A5CB764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8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Diketahui</a:t>
            </a:r>
            <a:r>
              <a:rPr lang="en-US" dirty="0" smtClean="0"/>
              <a:t>: </a:t>
            </a:r>
            <a:r>
              <a:rPr lang="en-US" dirty="0" err="1" smtClean="0"/>
              <a:t>cos</a:t>
            </a:r>
            <a:r>
              <a:rPr lang="en-US" dirty="0" smtClean="0"/>
              <a:t> (</a:t>
            </a:r>
            <a:r>
              <a:rPr lang="en-US" dirty="0" err="1" smtClean="0"/>
              <a:t>x+y</a:t>
            </a:r>
            <a:r>
              <a:rPr lang="en-US" dirty="0" smtClean="0"/>
              <a:t>) = 5/7, </a:t>
            </a:r>
          </a:p>
          <a:p>
            <a:pPr marL="0" indent="0">
              <a:buNone/>
            </a:pPr>
            <a:r>
              <a:rPr lang="en-US" dirty="0" err="1"/>
              <a:t>c</a:t>
            </a:r>
            <a:r>
              <a:rPr lang="en-US" dirty="0" err="1" smtClean="0"/>
              <a:t>os</a:t>
            </a:r>
            <a:r>
              <a:rPr lang="en-US" dirty="0" smtClean="0"/>
              <a:t> x. </a:t>
            </a:r>
            <a:r>
              <a:rPr lang="en-US" dirty="0" err="1" smtClean="0"/>
              <a:t>cos</a:t>
            </a:r>
            <a:r>
              <a:rPr lang="en-US" dirty="0" smtClean="0"/>
              <a:t> y = 2/3 </a:t>
            </a:r>
            <a:r>
              <a:rPr lang="en-US" dirty="0" err="1" smtClean="0"/>
              <a:t>dan</a:t>
            </a:r>
            <a:r>
              <a:rPr lang="en-US" dirty="0" smtClean="0"/>
              <a:t> tan x = a.</a:t>
            </a:r>
          </a:p>
          <a:p>
            <a:pPr marL="0" indent="0">
              <a:buNone/>
            </a:pPr>
            <a:r>
              <a:rPr lang="en-US" dirty="0" err="1"/>
              <a:t>m</a:t>
            </a:r>
            <a:r>
              <a:rPr lang="en-US" dirty="0" err="1" smtClean="0"/>
              <a:t>aka</a:t>
            </a:r>
            <a:r>
              <a:rPr lang="en-US" dirty="0" smtClean="0"/>
              <a:t> tan y = 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782CC-119B-4821-8A2D-6B00C1414CDB}" type="datetime5">
              <a:rPr lang="en-US" smtClean="0"/>
              <a:pPr/>
              <a:t>2-Sep-19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 IF UPN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6BCFE-19FD-4E3B-9506-0DC50A5CB764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9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Teknik Informatika - UPN[V]Yk</a:t>
            </a: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8EEE0B38-832D-43A8-AA14-B3EB24700D0F}" type="slidenum">
              <a:rPr lang="en-US"/>
              <a:pPr/>
              <a:t>25</a:t>
            </a:fld>
            <a:endParaRPr lang="en-US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46113"/>
            <a:ext cx="8229600" cy="593725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FF0000"/>
                </a:solidFill>
              </a:rPr>
              <a:t>FUNGSI SIKLOMETRI</a:t>
            </a:r>
            <a:endParaRPr lang="en-US" sz="3600" dirty="0" smtClean="0">
              <a:solidFill>
                <a:srgbClr val="FF0000"/>
              </a:solidFill>
            </a:endParaRP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sv-SE" smtClean="0"/>
              <a:t>x = sin t  </a:t>
            </a:r>
            <a:r>
              <a:rPr lang="en-US" smtClean="0">
                <a:sym typeface="Wingdings" pitchFamily="2" charset="2"/>
              </a:rPr>
              <a:t></a:t>
            </a:r>
            <a:r>
              <a:rPr lang="sv-SE" smtClean="0"/>
              <a:t> t = arc sin x</a:t>
            </a:r>
            <a:endParaRPr lang="es-ES" smtClean="0"/>
          </a:p>
          <a:p>
            <a:pPr marL="609600" indent="-609600" eaLnBrk="1" hangingPunct="1"/>
            <a:r>
              <a:rPr lang="es-ES" smtClean="0"/>
              <a:t>x = cos t </a:t>
            </a:r>
            <a:r>
              <a:rPr lang="en-US" smtClean="0">
                <a:sym typeface="Wingdings" pitchFamily="2" charset="2"/>
              </a:rPr>
              <a:t></a:t>
            </a:r>
            <a:r>
              <a:rPr lang="es-ES" smtClean="0"/>
              <a:t> t = arc cos x</a:t>
            </a:r>
            <a:endParaRPr lang="en-US" smtClean="0"/>
          </a:p>
          <a:p>
            <a:pPr marL="609600" indent="-609600" eaLnBrk="1" hangingPunct="1"/>
            <a:r>
              <a:rPr lang="en-US" smtClean="0"/>
              <a:t>x = tan t </a:t>
            </a:r>
            <a:r>
              <a:rPr lang="en-US" smtClean="0">
                <a:sym typeface="Wingdings" pitchFamily="2" charset="2"/>
              </a:rPr>
              <a:t></a:t>
            </a:r>
            <a:r>
              <a:rPr lang="en-US" smtClean="0"/>
              <a:t> t = arc tan x</a:t>
            </a:r>
            <a:endParaRPr lang="en-US" b="1" smtClean="0"/>
          </a:p>
        </p:txBody>
      </p:sp>
    </p:spTree>
    <p:extLst>
      <p:ext uri="{BB962C8B-B14F-4D97-AF65-F5344CB8AC3E}">
        <p14:creationId xmlns:p14="http://schemas.microsoft.com/office/powerpoint/2010/main" val="3468175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1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Teknik Informatika - UPN[V]Yk</a:t>
            </a:r>
          </a:p>
        </p:txBody>
      </p:sp>
      <p:sp>
        <p:nvSpPr>
          <p:cNvPr id="3077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7D78F99-39A3-402C-8727-79DE819D6C35}" type="slidenum">
              <a:rPr lang="en-US"/>
              <a:pPr/>
              <a:t>26</a:t>
            </a:fld>
            <a:endParaRPr lang="en-US"/>
          </a:p>
        </p:txBody>
      </p:sp>
      <p:sp>
        <p:nvSpPr>
          <p:cNvPr id="30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FF0000"/>
                </a:solidFill>
              </a:rPr>
              <a:t>FUNGSI LOGARITMA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990600"/>
            <a:ext cx="6654800" cy="5445125"/>
          </a:xfrm>
        </p:spPr>
        <p:txBody>
          <a:bodyPr/>
          <a:lstStyle/>
          <a:p>
            <a:pPr eaLnBrk="1" hangingPunct="1"/>
            <a:r>
              <a:rPr lang="id-ID" sz="2400" dirty="0" smtClean="0"/>
              <a:t>Log a = </a:t>
            </a:r>
            <a:r>
              <a:rPr lang="id-ID" sz="2400" baseline="30000" dirty="0" smtClean="0"/>
              <a:t>10</a:t>
            </a:r>
            <a:r>
              <a:rPr lang="en-US" sz="2400" dirty="0" smtClean="0"/>
              <a:t>l</a:t>
            </a:r>
            <a:r>
              <a:rPr lang="id-ID" sz="2400" dirty="0"/>
              <a:t>og</a:t>
            </a:r>
            <a:r>
              <a:rPr lang="en-US" sz="2400" dirty="0"/>
              <a:t> </a:t>
            </a:r>
            <a:r>
              <a:rPr lang="id-ID" sz="2400" dirty="0" smtClean="0"/>
              <a:t>a</a:t>
            </a:r>
            <a:r>
              <a:rPr lang="en-US" sz="2400" dirty="0" smtClean="0"/>
              <a:t> </a:t>
            </a:r>
            <a:endParaRPr lang="id-ID" sz="2400" dirty="0" smtClean="0"/>
          </a:p>
          <a:p>
            <a:pPr eaLnBrk="1" hangingPunct="1"/>
            <a:endParaRPr lang="id-ID" sz="2400" baseline="30000" dirty="0" smtClean="0"/>
          </a:p>
          <a:p>
            <a:pPr eaLnBrk="1" hangingPunct="1"/>
            <a:r>
              <a:rPr lang="en-US" sz="2400" baseline="30000" dirty="0" smtClean="0"/>
              <a:t>a</a:t>
            </a:r>
            <a:r>
              <a:rPr lang="en-US" sz="2400" dirty="0" smtClean="0"/>
              <a:t>l</a:t>
            </a:r>
            <a:r>
              <a:rPr lang="id-ID" sz="2400" dirty="0" smtClean="0"/>
              <a:t>og</a:t>
            </a:r>
            <a:r>
              <a:rPr lang="en-US" sz="2400" dirty="0" smtClean="0"/>
              <a:t> b = </a:t>
            </a:r>
          </a:p>
          <a:p>
            <a:pPr eaLnBrk="1" hangingPunct="1"/>
            <a:r>
              <a:rPr lang="en-US" sz="2400" dirty="0" smtClean="0"/>
              <a:t>l</a:t>
            </a:r>
            <a:r>
              <a:rPr lang="id-ID" sz="2400" dirty="0" smtClean="0"/>
              <a:t>og</a:t>
            </a:r>
            <a:r>
              <a:rPr lang="en-US" sz="2400" dirty="0" smtClean="0"/>
              <a:t> a + l</a:t>
            </a:r>
            <a:r>
              <a:rPr lang="id-ID" sz="2400" dirty="0" smtClean="0"/>
              <a:t>og</a:t>
            </a:r>
            <a:r>
              <a:rPr lang="en-US" sz="2400" dirty="0" smtClean="0"/>
              <a:t> b = l</a:t>
            </a:r>
            <a:r>
              <a:rPr lang="id-ID" sz="2400" dirty="0" smtClean="0"/>
              <a:t>og</a:t>
            </a:r>
            <a:r>
              <a:rPr lang="en-US" sz="2400" dirty="0" smtClean="0"/>
              <a:t> (</a:t>
            </a:r>
            <a:r>
              <a:rPr lang="en-US" sz="2400" dirty="0" err="1" smtClean="0"/>
              <a:t>a.b</a:t>
            </a:r>
            <a:r>
              <a:rPr lang="en-US" sz="2400" dirty="0" smtClean="0"/>
              <a:t>)</a:t>
            </a:r>
          </a:p>
          <a:p>
            <a:pPr eaLnBrk="1" hangingPunct="1"/>
            <a:r>
              <a:rPr lang="en-US" sz="2400" dirty="0" smtClean="0"/>
              <a:t>l</a:t>
            </a:r>
            <a:r>
              <a:rPr lang="id-ID" sz="2400" dirty="0" smtClean="0"/>
              <a:t>og</a:t>
            </a:r>
            <a:r>
              <a:rPr lang="en-US" sz="2400" dirty="0" smtClean="0"/>
              <a:t> a – l</a:t>
            </a:r>
            <a:r>
              <a:rPr lang="id-ID" sz="2400" dirty="0" smtClean="0"/>
              <a:t>og</a:t>
            </a:r>
            <a:r>
              <a:rPr lang="en-US" sz="2400" dirty="0" smtClean="0"/>
              <a:t> b = l</a:t>
            </a:r>
            <a:r>
              <a:rPr lang="id-ID" sz="2400" dirty="0" smtClean="0"/>
              <a:t>og</a:t>
            </a:r>
            <a:r>
              <a:rPr lang="en-US" sz="2400" dirty="0" smtClean="0"/>
              <a:t> </a:t>
            </a:r>
          </a:p>
          <a:p>
            <a:pPr eaLnBrk="1" hangingPunct="1"/>
            <a:r>
              <a:rPr lang="en-US" sz="2400" dirty="0" smtClean="0"/>
              <a:t>l</a:t>
            </a:r>
            <a:r>
              <a:rPr lang="id-ID" sz="2400" dirty="0" smtClean="0"/>
              <a:t>og</a:t>
            </a:r>
            <a:r>
              <a:rPr lang="en-US" sz="2400" dirty="0" smtClean="0"/>
              <a:t> 1 = 0</a:t>
            </a:r>
          </a:p>
          <a:p>
            <a:pPr eaLnBrk="1" hangingPunct="1"/>
            <a:r>
              <a:rPr lang="en-US" sz="2400" dirty="0" smtClean="0"/>
              <a:t>l</a:t>
            </a:r>
            <a:r>
              <a:rPr lang="id-ID" sz="2400" dirty="0" smtClean="0"/>
              <a:t>og</a:t>
            </a:r>
            <a:r>
              <a:rPr lang="en-US" sz="2400" dirty="0" smtClean="0"/>
              <a:t> a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 = n.</a:t>
            </a:r>
            <a:r>
              <a:rPr lang="id-ID" sz="2400" dirty="0" smtClean="0"/>
              <a:t> </a:t>
            </a:r>
            <a:r>
              <a:rPr lang="en-US" sz="2400" dirty="0" smtClean="0"/>
              <a:t>l</a:t>
            </a:r>
            <a:r>
              <a:rPr lang="id-ID" sz="2400" dirty="0" smtClean="0"/>
              <a:t>og</a:t>
            </a:r>
            <a:r>
              <a:rPr lang="en-US" sz="2400" dirty="0" smtClean="0"/>
              <a:t> a</a:t>
            </a:r>
            <a:endParaRPr lang="id-ID" sz="2400" dirty="0" smtClean="0"/>
          </a:p>
          <a:p>
            <a:pPr marL="0" indent="0" eaLnBrk="1" hangingPunct="1">
              <a:buNone/>
            </a:pPr>
            <a:endParaRPr lang="id-ID" sz="2400" dirty="0" smtClean="0"/>
          </a:p>
          <a:p>
            <a:pPr marL="0" indent="0" eaLnBrk="1" hangingPunct="1">
              <a:buNone/>
            </a:pPr>
            <a:r>
              <a:rPr lang="id-ID" sz="2400" dirty="0" smtClean="0"/>
              <a:t>Logaritma Natural = ln</a:t>
            </a:r>
          </a:p>
          <a:p>
            <a:pPr eaLnBrk="1" hangingPunct="1"/>
            <a:r>
              <a:rPr lang="id-ID" sz="2400" dirty="0"/>
              <a:t>l</a:t>
            </a:r>
            <a:r>
              <a:rPr lang="id-ID" sz="2400" dirty="0" smtClean="0"/>
              <a:t>n a =</a:t>
            </a:r>
            <a:r>
              <a:rPr lang="en-US" sz="2400" baseline="30000" dirty="0"/>
              <a:t> </a:t>
            </a:r>
            <a:r>
              <a:rPr lang="id-ID" sz="2400" baseline="30000" dirty="0" smtClean="0"/>
              <a:t>e </a:t>
            </a:r>
            <a:r>
              <a:rPr lang="en-US" sz="2400" dirty="0" smtClean="0"/>
              <a:t>l</a:t>
            </a:r>
            <a:r>
              <a:rPr lang="id-ID" sz="2400" dirty="0"/>
              <a:t>og</a:t>
            </a:r>
            <a:r>
              <a:rPr lang="en-US" sz="2400" dirty="0"/>
              <a:t> </a:t>
            </a:r>
            <a:r>
              <a:rPr lang="id-ID" sz="2400" dirty="0" smtClean="0"/>
              <a:t>a =              , e = 2,718...</a:t>
            </a:r>
            <a:endParaRPr lang="id-ID" sz="2400" dirty="0"/>
          </a:p>
          <a:p>
            <a:r>
              <a:rPr lang="en-US" sz="2400" dirty="0"/>
              <a:t>e </a:t>
            </a:r>
            <a:r>
              <a:rPr lang="en-US" sz="2400" baseline="30000" dirty="0"/>
              <a:t>ln x</a:t>
            </a:r>
            <a:r>
              <a:rPr lang="en-US" sz="2400" dirty="0"/>
              <a:t> = </a:t>
            </a:r>
            <a:r>
              <a:rPr lang="en-US" sz="2400" dirty="0" smtClean="0"/>
              <a:t>x</a:t>
            </a:r>
            <a:endParaRPr lang="en-US" sz="2400" dirty="0"/>
          </a:p>
          <a:p>
            <a:endParaRPr lang="en-US" sz="2400" dirty="0"/>
          </a:p>
        </p:txBody>
      </p:sp>
      <p:graphicFrame>
        <p:nvGraphicFramePr>
          <p:cNvPr id="253956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320344930"/>
              </p:ext>
            </p:extLst>
          </p:nvPr>
        </p:nvGraphicFramePr>
        <p:xfrm>
          <a:off x="2187575" y="1447800"/>
          <a:ext cx="631825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5" name="Equation" r:id="rId3" imgW="368280" imgH="419040" progId="Equation.3">
                  <p:embed/>
                </p:oleObj>
              </mc:Choice>
              <mc:Fallback>
                <p:oleObj name="Equation" r:id="rId3" imgW="3682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7575" y="1447800"/>
                        <a:ext cx="631825" cy="719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3957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531056082"/>
              </p:ext>
            </p:extLst>
          </p:nvPr>
        </p:nvGraphicFramePr>
        <p:xfrm>
          <a:off x="3505200" y="2438400"/>
          <a:ext cx="295275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6" name="Equation" r:id="rId5" imgW="152280" imgH="393480" progId="Equation.3">
                  <p:embed/>
                </p:oleObj>
              </mc:Choice>
              <mc:Fallback>
                <p:oleObj name="Equation" r:id="rId5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438400"/>
                        <a:ext cx="295275" cy="795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613980924"/>
              </p:ext>
            </p:extLst>
          </p:nvPr>
        </p:nvGraphicFramePr>
        <p:xfrm>
          <a:off x="3124200" y="4800600"/>
          <a:ext cx="631825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7" name="Equation" r:id="rId7" imgW="368280" imgH="419040" progId="Equation.3">
                  <p:embed/>
                </p:oleObj>
              </mc:Choice>
              <mc:Fallback>
                <p:oleObj name="Equation" r:id="rId7" imgW="368280" imgH="41904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800600"/>
                        <a:ext cx="631825" cy="719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87785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3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53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53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53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53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53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53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539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539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539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5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Ketaksamaan</a:t>
            </a:r>
            <a:r>
              <a:rPr lang="en-US" dirty="0" smtClean="0"/>
              <a:t> </a:t>
            </a:r>
            <a:r>
              <a:rPr lang="en-US" dirty="0" err="1" smtClean="0"/>
              <a:t>Logaritma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263525" y="1143000"/>
            <a:ext cx="7386638" cy="4497387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baseline="30000" dirty="0" err="1" smtClean="0"/>
              <a:t>a</a:t>
            </a:r>
            <a:r>
              <a:rPr lang="en-US" sz="2800" dirty="0" err="1" smtClean="0"/>
              <a:t>log</a:t>
            </a:r>
            <a:r>
              <a:rPr lang="en-US" sz="2800" dirty="0" smtClean="0"/>
              <a:t> b &lt; </a:t>
            </a:r>
            <a:r>
              <a:rPr lang="en-US" sz="2800" baseline="30000" dirty="0" err="1" smtClean="0"/>
              <a:t>a</a:t>
            </a:r>
            <a:r>
              <a:rPr lang="en-US" sz="2800" dirty="0" err="1" smtClean="0"/>
              <a:t>log</a:t>
            </a:r>
            <a:r>
              <a:rPr lang="en-US" sz="2800" dirty="0" smtClean="0"/>
              <a:t> c </a:t>
            </a:r>
            <a:r>
              <a:rPr lang="en-US" sz="2800" dirty="0" smtClean="0">
                <a:sym typeface="Wingdings" pitchFamily="2" charset="2"/>
              </a:rPr>
              <a:t> b &lt; c </a:t>
            </a:r>
            <a:r>
              <a:rPr lang="en-US" sz="2800" dirty="0" err="1" smtClean="0">
                <a:sym typeface="Wingdings" pitchFamily="2" charset="2"/>
              </a:rPr>
              <a:t>jika</a:t>
            </a:r>
            <a:r>
              <a:rPr lang="en-US" sz="2800" dirty="0" smtClean="0">
                <a:sym typeface="Wingdings" pitchFamily="2" charset="2"/>
              </a:rPr>
              <a:t> a &gt; 1</a:t>
            </a:r>
          </a:p>
          <a:p>
            <a:pPr marL="0" indent="0">
              <a:buNone/>
            </a:pPr>
            <a:r>
              <a:rPr lang="en-US" sz="2800" dirty="0" smtClean="0"/>
              <a:t>				   b &gt; c </a:t>
            </a:r>
            <a:r>
              <a:rPr lang="en-US" sz="2800" dirty="0" err="1" smtClean="0"/>
              <a:t>jika</a:t>
            </a:r>
            <a:r>
              <a:rPr lang="en-US" sz="2800" dirty="0" smtClean="0"/>
              <a:t> 0&lt;a&lt; 1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baseline="30000" dirty="0" err="1"/>
              <a:t>a</a:t>
            </a:r>
            <a:r>
              <a:rPr lang="en-US" sz="2800" dirty="0" err="1"/>
              <a:t>log</a:t>
            </a:r>
            <a:r>
              <a:rPr lang="en-US" sz="2800" dirty="0"/>
              <a:t> b </a:t>
            </a:r>
            <a:r>
              <a:rPr lang="en-US" sz="2800" dirty="0" smtClean="0"/>
              <a:t>&gt; </a:t>
            </a:r>
            <a:r>
              <a:rPr lang="en-US" sz="2800" baseline="30000" dirty="0" err="1"/>
              <a:t>a</a:t>
            </a:r>
            <a:r>
              <a:rPr lang="en-US" sz="2800" dirty="0" err="1"/>
              <a:t>log</a:t>
            </a:r>
            <a:r>
              <a:rPr lang="en-US" sz="2800" dirty="0"/>
              <a:t> c </a:t>
            </a:r>
            <a:r>
              <a:rPr lang="en-US" sz="2800" dirty="0">
                <a:sym typeface="Wingdings" pitchFamily="2" charset="2"/>
              </a:rPr>
              <a:t> b </a:t>
            </a:r>
            <a:r>
              <a:rPr lang="en-US" sz="2800" dirty="0" smtClean="0">
                <a:sym typeface="Wingdings" pitchFamily="2" charset="2"/>
              </a:rPr>
              <a:t>&gt; </a:t>
            </a:r>
            <a:r>
              <a:rPr lang="en-US" sz="2800" dirty="0">
                <a:sym typeface="Wingdings" pitchFamily="2" charset="2"/>
              </a:rPr>
              <a:t>c </a:t>
            </a:r>
            <a:r>
              <a:rPr lang="en-US" sz="2800" dirty="0" err="1">
                <a:sym typeface="Wingdings" pitchFamily="2" charset="2"/>
              </a:rPr>
              <a:t>jika</a:t>
            </a:r>
            <a:r>
              <a:rPr lang="en-US" sz="2800" dirty="0">
                <a:sym typeface="Wingdings" pitchFamily="2" charset="2"/>
              </a:rPr>
              <a:t> a &gt; 1</a:t>
            </a:r>
          </a:p>
          <a:p>
            <a:pPr marL="0" indent="0">
              <a:buNone/>
            </a:pPr>
            <a:r>
              <a:rPr lang="en-US" sz="2800" dirty="0"/>
              <a:t>				   b </a:t>
            </a:r>
            <a:r>
              <a:rPr lang="en-US" sz="2800" dirty="0" smtClean="0"/>
              <a:t>&lt; </a:t>
            </a:r>
            <a:r>
              <a:rPr lang="en-US" sz="2800" dirty="0"/>
              <a:t>c </a:t>
            </a:r>
            <a:r>
              <a:rPr lang="en-US" sz="2800" dirty="0" err="1"/>
              <a:t>jika</a:t>
            </a:r>
            <a:r>
              <a:rPr lang="en-US" sz="2800" dirty="0"/>
              <a:t> 0&lt;a&lt; 1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bilangan</a:t>
            </a:r>
            <a:r>
              <a:rPr lang="en-US" sz="2800" dirty="0" smtClean="0"/>
              <a:t> </a:t>
            </a:r>
            <a:r>
              <a:rPr lang="en-US" sz="2800" dirty="0" err="1" smtClean="0"/>
              <a:t>pokok</a:t>
            </a:r>
            <a:r>
              <a:rPr lang="en-US" sz="2800" dirty="0" smtClean="0"/>
              <a:t> &gt; 1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err="1" smtClean="0">
                <a:sym typeface="Wingdings" pitchFamily="2" charset="2"/>
              </a:rPr>
              <a:t>tandanya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tetap</a:t>
            </a:r>
            <a:endParaRPr lang="en-US" sz="2800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dirty="0" err="1"/>
              <a:t>bilangan</a:t>
            </a:r>
            <a:r>
              <a:rPr lang="en-US" sz="2800" dirty="0"/>
              <a:t> </a:t>
            </a:r>
            <a:r>
              <a:rPr lang="en-US" sz="2800" dirty="0" err="1"/>
              <a:t>pokok</a:t>
            </a:r>
            <a:r>
              <a:rPr lang="en-US" sz="2800" dirty="0"/>
              <a:t> </a:t>
            </a:r>
            <a:r>
              <a:rPr lang="en-US" sz="2800" dirty="0" smtClean="0"/>
              <a:t>&lt; 1 </a:t>
            </a:r>
            <a:r>
              <a:rPr lang="en-US" sz="2800" dirty="0">
                <a:sym typeface="Wingdings" pitchFamily="2" charset="2"/>
              </a:rPr>
              <a:t> </a:t>
            </a:r>
            <a:r>
              <a:rPr lang="en-US" sz="2800" dirty="0" err="1">
                <a:sym typeface="Wingdings" pitchFamily="2" charset="2"/>
              </a:rPr>
              <a:t>tandanya</a:t>
            </a:r>
            <a:r>
              <a:rPr lang="en-US" sz="2800" dirty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berbalik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NB : </a:t>
            </a:r>
            <a:r>
              <a:rPr lang="en-US" sz="2800" dirty="0" err="1"/>
              <a:t>bilangan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log &gt; 0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Teknik Informatika - UPN[V]Yk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7C9EC6-FE39-4C03-B801-84EF48AD3D9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9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baseline="30000" dirty="0" smtClean="0"/>
              <a:t>5</a:t>
            </a:r>
            <a:r>
              <a:rPr lang="en-US" dirty="0" smtClean="0"/>
              <a:t>log (3x+5) &lt; </a:t>
            </a:r>
            <a:r>
              <a:rPr lang="en-US" baseline="30000" dirty="0" smtClean="0"/>
              <a:t>5</a:t>
            </a:r>
            <a:r>
              <a:rPr lang="en-US" dirty="0" smtClean="0"/>
              <a:t>log 35</a:t>
            </a:r>
          </a:p>
          <a:p>
            <a:pPr marL="514350" indent="-514350">
              <a:buFontTx/>
              <a:buAutoNum type="arabicPeriod"/>
            </a:pPr>
            <a:r>
              <a:rPr lang="en-US" baseline="30000" dirty="0" smtClean="0"/>
              <a:t>1/3</a:t>
            </a:r>
            <a:r>
              <a:rPr lang="en-US" dirty="0" smtClean="0"/>
              <a:t>log (2x+3) </a:t>
            </a:r>
            <a:r>
              <a:rPr lang="en-US" dirty="0"/>
              <a:t>&gt;</a:t>
            </a:r>
            <a:r>
              <a:rPr lang="en-US" dirty="0" smtClean="0"/>
              <a:t> </a:t>
            </a:r>
            <a:r>
              <a:rPr lang="en-US" baseline="30000" dirty="0" smtClean="0"/>
              <a:t>1/3</a:t>
            </a:r>
            <a:r>
              <a:rPr lang="en-US" dirty="0" smtClean="0"/>
              <a:t>log 15</a:t>
            </a:r>
          </a:p>
          <a:p>
            <a:pPr marL="514350" indent="-514350">
              <a:buFontTx/>
              <a:buAutoNum type="arabicPeriod"/>
            </a:pPr>
            <a:r>
              <a:rPr lang="en-US" baseline="30000" dirty="0" smtClean="0"/>
              <a:t>2</a:t>
            </a:r>
            <a:r>
              <a:rPr lang="en-US" dirty="0" smtClean="0"/>
              <a:t>log(x-2)+ </a:t>
            </a:r>
            <a:r>
              <a:rPr lang="en-US" baseline="30000" dirty="0"/>
              <a:t>2</a:t>
            </a:r>
            <a:r>
              <a:rPr lang="en-US" dirty="0"/>
              <a:t>log </a:t>
            </a:r>
            <a:r>
              <a:rPr lang="en-US" dirty="0" smtClean="0"/>
              <a:t>x ≥ 3</a:t>
            </a:r>
          </a:p>
          <a:p>
            <a:pPr marL="514350" indent="-514350">
              <a:buFontTx/>
              <a:buAutoNum type="arabicPeriod"/>
            </a:pPr>
            <a:r>
              <a:rPr lang="en-US" baseline="30000" dirty="0" smtClean="0"/>
              <a:t>4</a:t>
            </a:r>
            <a:r>
              <a:rPr lang="en-US" dirty="0" smtClean="0"/>
              <a:t>log (2x</a:t>
            </a:r>
            <a:r>
              <a:rPr lang="en-US" baseline="30000" dirty="0" smtClean="0"/>
              <a:t>2</a:t>
            </a:r>
            <a:r>
              <a:rPr lang="en-US" dirty="0" smtClean="0"/>
              <a:t>+24) </a:t>
            </a:r>
            <a:r>
              <a:rPr lang="en-US" dirty="0"/>
              <a:t>&lt; </a:t>
            </a:r>
            <a:r>
              <a:rPr lang="en-US" baseline="30000" dirty="0" smtClean="0"/>
              <a:t>4</a:t>
            </a:r>
            <a:r>
              <a:rPr lang="en-US" dirty="0" smtClean="0"/>
              <a:t>log (x</a:t>
            </a:r>
            <a:r>
              <a:rPr lang="en-US" baseline="30000" dirty="0" smtClean="0"/>
              <a:t>2</a:t>
            </a:r>
            <a:r>
              <a:rPr lang="en-US" dirty="0" smtClean="0"/>
              <a:t>+10x)</a:t>
            </a:r>
          </a:p>
          <a:p>
            <a:pPr marL="514350" indent="-514350">
              <a:buFontTx/>
              <a:buAutoNum type="arabicPeriod"/>
            </a:pPr>
            <a:r>
              <a:rPr lang="en-US" baseline="30000" dirty="0"/>
              <a:t>6</a:t>
            </a:r>
            <a:r>
              <a:rPr lang="en-US" dirty="0"/>
              <a:t>log (x</a:t>
            </a:r>
            <a:r>
              <a:rPr lang="en-US" baseline="30000" dirty="0"/>
              <a:t>2 </a:t>
            </a:r>
            <a:r>
              <a:rPr lang="en-US" dirty="0"/>
              <a:t>–16) –</a:t>
            </a:r>
            <a:r>
              <a:rPr lang="en-US" baseline="30000" dirty="0"/>
              <a:t>6</a:t>
            </a:r>
            <a:r>
              <a:rPr lang="en-US" dirty="0"/>
              <a:t>log (2x</a:t>
            </a:r>
            <a:r>
              <a:rPr lang="en-US" baseline="30000" dirty="0"/>
              <a:t> </a:t>
            </a:r>
            <a:r>
              <a:rPr lang="en-US" dirty="0"/>
              <a:t>–7)&gt; 2</a:t>
            </a:r>
            <a:r>
              <a:rPr lang="en-US" baseline="30000" dirty="0"/>
              <a:t> </a:t>
            </a:r>
            <a:r>
              <a:rPr lang="en-US" dirty="0"/>
              <a:t>– </a:t>
            </a:r>
            <a:r>
              <a:rPr lang="en-US" baseline="30000" dirty="0"/>
              <a:t>6</a:t>
            </a:r>
            <a:r>
              <a:rPr lang="en-US" dirty="0"/>
              <a:t>log 9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Tx/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Teknik Informatika - UPN[V]Yk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7C9EC6-FE39-4C03-B801-84EF48AD3D9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4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Teknik Informatika - UPN[V]Yk</a:t>
            </a:r>
          </a:p>
        </p:txBody>
      </p:sp>
      <p:sp>
        <p:nvSpPr>
          <p:cNvPr id="4102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8551A9C-81DA-4569-9541-A2254B55F198}" type="slidenum">
              <a:rPr lang="en-US"/>
              <a:pPr/>
              <a:t>29</a:t>
            </a:fld>
            <a:endParaRPr lang="en-US"/>
          </a:p>
        </p:txBody>
      </p:sp>
      <p:sp>
        <p:nvSpPr>
          <p:cNvPr id="41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82650"/>
            <a:ext cx="8229600" cy="534988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FF0000"/>
                </a:solidFill>
              </a:rPr>
              <a:t>FUNGSI EKSPONEN</a:t>
            </a:r>
            <a:endParaRPr lang="en-US" sz="3200" smtClean="0">
              <a:solidFill>
                <a:srgbClr val="FF0000"/>
              </a:solidFill>
            </a:endParaRP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6332538" cy="4530725"/>
          </a:xfrm>
        </p:spPr>
        <p:txBody>
          <a:bodyPr/>
          <a:lstStyle/>
          <a:p>
            <a:pPr marL="609600" indent="-609600" eaLnBrk="1" hangingPunct="1"/>
            <a:r>
              <a:rPr lang="en-US" sz="2400" smtClean="0"/>
              <a:t>x</a:t>
            </a:r>
            <a:r>
              <a:rPr lang="en-US" sz="2400" baseline="30000" smtClean="0"/>
              <a:t>m</a:t>
            </a:r>
            <a:r>
              <a:rPr lang="en-US" sz="2400" smtClean="0"/>
              <a:t> . x</a:t>
            </a:r>
            <a:r>
              <a:rPr lang="en-US" sz="2400" baseline="30000" smtClean="0"/>
              <a:t>n</a:t>
            </a:r>
            <a:r>
              <a:rPr lang="en-US" sz="2400" smtClean="0"/>
              <a:t> = x</a:t>
            </a:r>
            <a:r>
              <a:rPr lang="en-US" sz="2400" baseline="30000" smtClean="0"/>
              <a:t>m+n</a:t>
            </a:r>
          </a:p>
          <a:p>
            <a:pPr marL="609600" indent="-609600" eaLnBrk="1" hangingPunct="1"/>
            <a:r>
              <a:rPr lang="en-US" sz="2400" smtClean="0"/>
              <a:t>      =  x</a:t>
            </a:r>
            <a:r>
              <a:rPr lang="en-US" sz="2400" baseline="30000" smtClean="0"/>
              <a:t>m-n</a:t>
            </a:r>
          </a:p>
          <a:p>
            <a:pPr marL="609600" indent="-609600" eaLnBrk="1" hangingPunct="1"/>
            <a:endParaRPr lang="en-US" sz="2400" smtClean="0"/>
          </a:p>
          <a:p>
            <a:pPr marL="609600" indent="-609600" eaLnBrk="1" hangingPunct="1"/>
            <a:r>
              <a:rPr lang="en-US" sz="2400" smtClean="0"/>
              <a:t>(x</a:t>
            </a:r>
            <a:r>
              <a:rPr lang="en-US" sz="2400" baseline="30000" smtClean="0"/>
              <a:t>m</a:t>
            </a:r>
            <a:r>
              <a:rPr lang="en-US" sz="2400" smtClean="0"/>
              <a:t>)</a:t>
            </a:r>
            <a:r>
              <a:rPr lang="en-US" sz="2400" baseline="30000" smtClean="0"/>
              <a:t>n</a:t>
            </a:r>
            <a:r>
              <a:rPr lang="en-US" sz="2400" smtClean="0"/>
              <a:t> = x</a:t>
            </a:r>
            <a:r>
              <a:rPr lang="en-US" sz="2400" baseline="30000" smtClean="0"/>
              <a:t>m.n</a:t>
            </a:r>
          </a:p>
          <a:p>
            <a:pPr marL="609600" indent="-609600" eaLnBrk="1" hangingPunct="1"/>
            <a:endParaRPr lang="en-US" sz="2400" baseline="30000" smtClean="0"/>
          </a:p>
          <a:p>
            <a:pPr marL="609600" indent="-609600" eaLnBrk="1" hangingPunct="1"/>
            <a:r>
              <a:rPr lang="en-US" sz="2400" smtClean="0"/>
              <a:t> </a:t>
            </a:r>
          </a:p>
          <a:p>
            <a:pPr marL="609600" indent="-609600" eaLnBrk="1" hangingPunct="1"/>
            <a:endParaRPr lang="en-US" sz="2400" smtClean="0"/>
          </a:p>
          <a:p>
            <a:pPr marL="609600" indent="-609600" eaLnBrk="1" hangingPunct="1"/>
            <a:r>
              <a:rPr lang="en-US" sz="2400" smtClean="0"/>
              <a:t> </a:t>
            </a:r>
          </a:p>
        </p:txBody>
      </p:sp>
      <p:graphicFrame>
        <p:nvGraphicFramePr>
          <p:cNvPr id="254980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182688" y="1979613"/>
          <a:ext cx="604837" cy="1090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9" name="Equation" r:id="rId3" imgW="241200" imgH="419040" progId="Equation.3">
                  <p:embed/>
                </p:oleObj>
              </mc:Choice>
              <mc:Fallback>
                <p:oleObj name="Equation" r:id="rId3" imgW="2412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2688" y="1979613"/>
                        <a:ext cx="604837" cy="1090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4981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141413" y="4329113"/>
          <a:ext cx="2259012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0" name="Equation" r:id="rId5" imgW="711000" imgH="253800" progId="Equation.3">
                  <p:embed/>
                </p:oleObj>
              </mc:Choice>
              <mc:Fallback>
                <p:oleObj name="Equation" r:id="rId5" imgW="7110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413" y="4329113"/>
                        <a:ext cx="2259012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4982" name="Object 6"/>
          <p:cNvGraphicFramePr>
            <a:graphicFrameLocks noChangeAspect="1"/>
          </p:cNvGraphicFramePr>
          <p:nvPr/>
        </p:nvGraphicFramePr>
        <p:xfrm>
          <a:off x="1143000" y="3581400"/>
          <a:ext cx="1828800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1" name="Equation" r:id="rId7" imgW="622080" imgH="228600" progId="Equation.3">
                  <p:embed/>
                </p:oleObj>
              </mc:Choice>
              <mc:Fallback>
                <p:oleObj name="Equation" r:id="rId7" imgW="6220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581400"/>
                        <a:ext cx="1828800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3672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54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54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54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54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79" grpId="0" build="p"/>
      <p:bldP spid="254979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Teknik Informatika - UPN[V]Yk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4627E17E-FF9E-43E4-B023-435F009A5BD5}" type="slidenum">
              <a:rPr lang="en-US"/>
              <a:pPr/>
              <a:t>3</a:t>
            </a:fld>
            <a:endParaRPr lang="en-US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Sub </a:t>
            </a:r>
            <a:r>
              <a:rPr lang="en-US" dirty="0" err="1" smtClean="0">
                <a:solidFill>
                  <a:srgbClr val="FF0000"/>
                </a:solidFill>
              </a:rPr>
              <a:t>Pokok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Bahasan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err="1" smtClean="0"/>
              <a:t>Definisi</a:t>
            </a:r>
            <a:r>
              <a:rPr lang="en-US" sz="2800" dirty="0" smtClean="0"/>
              <a:t> </a:t>
            </a:r>
            <a:r>
              <a:rPr lang="en-US" sz="2800" dirty="0" err="1" smtClean="0"/>
              <a:t>Fungsi</a:t>
            </a:r>
            <a:endParaRPr lang="en-US" sz="2800" dirty="0" smtClean="0"/>
          </a:p>
          <a:p>
            <a:pPr eaLnBrk="1" hangingPunct="1"/>
            <a:r>
              <a:rPr lang="en-US" sz="2800" dirty="0" smtClean="0"/>
              <a:t>Daerah </a:t>
            </a:r>
            <a:r>
              <a:rPr lang="en-US" sz="2800" dirty="0" err="1" smtClean="0"/>
              <a:t>asal</a:t>
            </a:r>
            <a:r>
              <a:rPr lang="en-US" sz="2800" dirty="0" smtClean="0"/>
              <a:t> </a:t>
            </a:r>
            <a:r>
              <a:rPr lang="en-US" sz="2800" dirty="0" err="1" smtClean="0"/>
              <a:t>alamiah</a:t>
            </a:r>
            <a:r>
              <a:rPr lang="en-US" sz="2800" dirty="0" smtClean="0"/>
              <a:t> (Domain) </a:t>
            </a:r>
            <a:r>
              <a:rPr lang="en-US" sz="2800" dirty="0" err="1" smtClean="0"/>
              <a:t>dan</a:t>
            </a:r>
            <a:r>
              <a:rPr lang="en-US" sz="2800" dirty="0" smtClean="0"/>
              <a:t> Daerah </a:t>
            </a:r>
            <a:r>
              <a:rPr lang="en-US" sz="2800" dirty="0" err="1" smtClean="0"/>
              <a:t>Hasil</a:t>
            </a:r>
            <a:r>
              <a:rPr lang="en-US" sz="2800" dirty="0" smtClean="0"/>
              <a:t> (Range)</a:t>
            </a:r>
          </a:p>
          <a:p>
            <a:pPr eaLnBrk="1" hangingPunct="1"/>
            <a:r>
              <a:rPr lang="en-US" sz="2800" dirty="0" err="1" smtClean="0"/>
              <a:t>Jenis-Jenis</a:t>
            </a:r>
            <a:r>
              <a:rPr lang="en-US" sz="2800" dirty="0" smtClean="0"/>
              <a:t> </a:t>
            </a:r>
            <a:r>
              <a:rPr lang="en-US" sz="2800" dirty="0" err="1" smtClean="0"/>
              <a:t>Fungsi</a:t>
            </a:r>
            <a:endParaRPr lang="en-US" sz="2800" dirty="0" smtClean="0"/>
          </a:p>
          <a:p>
            <a:pPr eaLnBrk="1" hangingPunct="1"/>
            <a:r>
              <a:rPr lang="en-US" sz="2800" dirty="0" err="1" smtClean="0"/>
              <a:t>Operasi</a:t>
            </a:r>
            <a:r>
              <a:rPr lang="en-US" sz="2800" dirty="0" smtClean="0"/>
              <a:t> </a:t>
            </a:r>
            <a:r>
              <a:rPr lang="en-US" sz="2800" dirty="0" err="1" smtClean="0"/>
              <a:t>Fungsi</a:t>
            </a:r>
            <a:endParaRPr lang="id-ID" sz="2800" dirty="0" smtClean="0"/>
          </a:p>
          <a:p>
            <a:pPr eaLnBrk="1" hangingPunct="1"/>
            <a:r>
              <a:rPr lang="id-ID" sz="2800" dirty="0" smtClean="0"/>
              <a:t>Komposisi Fungsi</a:t>
            </a:r>
          </a:p>
          <a:p>
            <a:pPr eaLnBrk="1" hangingPunct="1"/>
            <a:r>
              <a:rPr lang="id-ID" sz="2800" dirty="0" smtClean="0"/>
              <a:t>Fungsi Invers</a:t>
            </a:r>
          </a:p>
          <a:p>
            <a:pPr eaLnBrk="1" hangingPunct="1"/>
            <a:r>
              <a:rPr lang="id-ID" sz="2800" dirty="0" smtClean="0"/>
              <a:t>Grafik Fungsi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692437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9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−31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8</m:t>
                    </m:r>
                  </m:oMath>
                </a14:m>
                <a:endParaRPr lang="en-US" b="0" dirty="0" smtClean="0">
                  <a:ea typeface="Cambria Math"/>
                </a:endParaRPr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3</m:t>
                        </m:r>
                      </m:e>
                      <m:sup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+3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+4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9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+1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+3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 </m:t>
                    </m:r>
                    <m:rad>
                      <m:radPr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/>
                          </a:rPr>
                          <m:t>4</m:t>
                        </m:r>
                      </m:deg>
                      <m: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8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+5</m:t>
                            </m:r>
                          </m:sup>
                        </m:sSup>
                      </m:e>
                    </m:ra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0" name="Content Placeholder 9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Teknik Informatika - UPN[V]Yk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7C9EC6-FE39-4C03-B801-84EF48AD3D94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7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Download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Grafik</a:t>
            </a:r>
            <a:r>
              <a:rPr lang="en-US" dirty="0" smtClean="0"/>
              <a:t> (</a:t>
            </a:r>
            <a:r>
              <a:rPr lang="en-US" dirty="0" err="1" smtClean="0"/>
              <a:t>bagian</a:t>
            </a:r>
            <a:r>
              <a:rPr lang="en-US" dirty="0" smtClean="0"/>
              <a:t> 1 </a:t>
            </a:r>
            <a:r>
              <a:rPr lang="en-US" dirty="0" err="1" smtClean="0"/>
              <a:t>dan</a:t>
            </a:r>
            <a:r>
              <a:rPr lang="en-US" dirty="0" smtClean="0"/>
              <a:t> 2)</a:t>
            </a:r>
          </a:p>
          <a:p>
            <a:r>
              <a:rPr lang="en-US" dirty="0" err="1" smtClean="0"/>
              <a:t>Pelajari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endParaRPr lang="en-US" dirty="0" smtClean="0"/>
          </a:p>
          <a:p>
            <a:r>
              <a:rPr lang="en-US" dirty="0" err="1" smtClean="0"/>
              <a:t>Diprint</a:t>
            </a:r>
            <a:r>
              <a:rPr lang="en-US" dirty="0" smtClean="0"/>
              <a:t>/</a:t>
            </a:r>
            <a:r>
              <a:rPr lang="en-US" dirty="0" err="1" smtClean="0"/>
              <a:t>fotocopy</a:t>
            </a:r>
            <a:r>
              <a:rPr lang="en-US" dirty="0" smtClean="0"/>
              <a:t>/</a:t>
            </a:r>
            <a:r>
              <a:rPr lang="en-US" dirty="0" err="1" smtClean="0"/>
              <a:t>bawa</a:t>
            </a:r>
            <a:r>
              <a:rPr lang="en-US" dirty="0" smtClean="0"/>
              <a:t> laptop/di HP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782CC-119B-4821-8A2D-6B00C1414CDB}" type="datetime5">
              <a:rPr lang="en-US" smtClean="0"/>
              <a:pPr/>
              <a:t>2-Sep-19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 IF UPN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6BCFE-19FD-4E3B-9506-0DC50A5CB764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9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Teknik Informatika - UPN[V]Yk</a:t>
            </a:r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618D086-9FE5-42AF-8D38-D1C9DA64C42C}" type="slidenum">
              <a:rPr lang="en-US"/>
              <a:pPr/>
              <a:t>4</a:t>
            </a:fld>
            <a:endParaRPr lang="en-US"/>
          </a:p>
        </p:txBody>
      </p:sp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solidFill>
                  <a:srgbClr val="FF0000"/>
                </a:solidFill>
              </a:rPr>
              <a:t>Definisi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Fungsi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i="1" dirty="0" smtClean="0"/>
              <a:t>f</a:t>
            </a:r>
            <a:r>
              <a:rPr lang="en-US" sz="2400" dirty="0" smtClean="0"/>
              <a:t> : A </a:t>
            </a:r>
            <a:r>
              <a:rPr lang="en-US" sz="2400" dirty="0" smtClean="0">
                <a:sym typeface="Symbol" pitchFamily="18" charset="2"/>
              </a:rPr>
              <a:t></a:t>
            </a:r>
            <a:r>
              <a:rPr lang="en-US" sz="2400" dirty="0" smtClean="0"/>
              <a:t> B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aturan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memetakan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</a:t>
            </a:r>
            <a:r>
              <a:rPr lang="en-US" sz="2400" dirty="0" smtClean="0"/>
              <a:t> </a:t>
            </a:r>
            <a:r>
              <a:rPr lang="en-US" sz="2400" dirty="0" err="1" smtClean="0"/>
              <a:t>himpunan</a:t>
            </a:r>
            <a:r>
              <a:rPr lang="en-US" sz="2400" dirty="0" smtClean="0"/>
              <a:t> A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tepat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</a:t>
            </a:r>
            <a:r>
              <a:rPr lang="en-US" sz="2400" dirty="0" smtClean="0"/>
              <a:t> </a:t>
            </a:r>
            <a:r>
              <a:rPr lang="id-ID" sz="2400" dirty="0" smtClean="0"/>
              <a:t>himpunan </a:t>
            </a:r>
            <a:r>
              <a:rPr lang="en-US" sz="2400" dirty="0" smtClean="0"/>
              <a:t>B.</a:t>
            </a:r>
          </a:p>
          <a:p>
            <a:pPr eaLnBrk="1" hangingPunct="1"/>
            <a:r>
              <a:rPr lang="en-US" sz="2400" dirty="0" smtClean="0"/>
              <a:t>A = Daerah </a:t>
            </a:r>
            <a:r>
              <a:rPr lang="en-US" sz="2400" dirty="0" err="1" smtClean="0"/>
              <a:t>Asal</a:t>
            </a:r>
            <a:r>
              <a:rPr lang="en-US" sz="2400" dirty="0" smtClean="0"/>
              <a:t> = Domain</a:t>
            </a:r>
            <a:br>
              <a:rPr lang="en-US" sz="2400" dirty="0" smtClean="0"/>
            </a:br>
            <a:r>
              <a:rPr lang="en-US" sz="2400" dirty="0" smtClean="0"/>
              <a:t>B = Daerah </a:t>
            </a:r>
            <a:r>
              <a:rPr lang="en-US" sz="2400" dirty="0" err="1" smtClean="0"/>
              <a:t>Kawan</a:t>
            </a:r>
            <a:r>
              <a:rPr lang="en-US" sz="2400" dirty="0" smtClean="0"/>
              <a:t> = </a:t>
            </a:r>
            <a:r>
              <a:rPr lang="en-US" sz="2400" dirty="0" err="1" smtClean="0"/>
              <a:t>Kodomain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000" dirty="0" smtClean="0"/>
              <a:t>	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dirty="0" smtClean="0"/>
              <a:t>			A		  </a:t>
            </a:r>
            <a:r>
              <a:rPr lang="id-ID" sz="2000" dirty="0" smtClean="0"/>
              <a:t>   </a:t>
            </a:r>
            <a:r>
              <a:rPr lang="en-US" sz="2000" dirty="0" smtClean="0"/>
              <a:t>B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057400" y="4267200"/>
            <a:ext cx="2819400" cy="1652588"/>
            <a:chOff x="2829" y="6862"/>
            <a:chExt cx="4440" cy="2603"/>
          </a:xfrm>
        </p:grpSpPr>
        <p:sp>
          <p:nvSpPr>
            <p:cNvPr id="10249" name="Oval 5"/>
            <p:cNvSpPr>
              <a:spLocks noChangeArrowheads="1"/>
            </p:cNvSpPr>
            <p:nvPr/>
          </p:nvSpPr>
          <p:spPr bwMode="auto">
            <a:xfrm>
              <a:off x="2829" y="6862"/>
              <a:ext cx="775" cy="250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250" name="Oval 6"/>
            <p:cNvSpPr>
              <a:spLocks noChangeArrowheads="1"/>
            </p:cNvSpPr>
            <p:nvPr/>
          </p:nvSpPr>
          <p:spPr bwMode="auto">
            <a:xfrm>
              <a:off x="5963" y="6959"/>
              <a:ext cx="1306" cy="250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251" name="Oval 7"/>
            <p:cNvSpPr>
              <a:spLocks noChangeArrowheads="1"/>
            </p:cNvSpPr>
            <p:nvPr/>
          </p:nvSpPr>
          <p:spPr bwMode="auto">
            <a:xfrm>
              <a:off x="6333" y="7517"/>
              <a:ext cx="604" cy="132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252" name="Oval 8"/>
            <p:cNvSpPr>
              <a:spLocks noChangeArrowheads="1"/>
            </p:cNvSpPr>
            <p:nvPr/>
          </p:nvSpPr>
          <p:spPr bwMode="auto">
            <a:xfrm>
              <a:off x="3143" y="7209"/>
              <a:ext cx="157" cy="1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253" name="Oval 9"/>
            <p:cNvSpPr>
              <a:spLocks noChangeArrowheads="1"/>
            </p:cNvSpPr>
            <p:nvPr/>
          </p:nvSpPr>
          <p:spPr bwMode="auto">
            <a:xfrm>
              <a:off x="3143" y="7960"/>
              <a:ext cx="157" cy="1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254" name="Oval 10"/>
            <p:cNvSpPr>
              <a:spLocks noChangeArrowheads="1"/>
            </p:cNvSpPr>
            <p:nvPr/>
          </p:nvSpPr>
          <p:spPr bwMode="auto">
            <a:xfrm>
              <a:off x="3143" y="8472"/>
              <a:ext cx="157" cy="1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255" name="Oval 11"/>
            <p:cNvSpPr>
              <a:spLocks noChangeArrowheads="1"/>
            </p:cNvSpPr>
            <p:nvPr/>
          </p:nvSpPr>
          <p:spPr bwMode="auto">
            <a:xfrm>
              <a:off x="3143" y="8901"/>
              <a:ext cx="157" cy="1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256" name="Oval 12"/>
            <p:cNvSpPr>
              <a:spLocks noChangeArrowheads="1"/>
            </p:cNvSpPr>
            <p:nvPr/>
          </p:nvSpPr>
          <p:spPr bwMode="auto">
            <a:xfrm>
              <a:off x="6526" y="7209"/>
              <a:ext cx="157" cy="1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257" name="Oval 13"/>
            <p:cNvSpPr>
              <a:spLocks noChangeArrowheads="1"/>
            </p:cNvSpPr>
            <p:nvPr/>
          </p:nvSpPr>
          <p:spPr bwMode="auto">
            <a:xfrm>
              <a:off x="6526" y="7689"/>
              <a:ext cx="157" cy="1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258" name="Oval 14"/>
            <p:cNvSpPr>
              <a:spLocks noChangeArrowheads="1"/>
            </p:cNvSpPr>
            <p:nvPr/>
          </p:nvSpPr>
          <p:spPr bwMode="auto">
            <a:xfrm>
              <a:off x="6526" y="8103"/>
              <a:ext cx="157" cy="1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259" name="Oval 15"/>
            <p:cNvSpPr>
              <a:spLocks noChangeArrowheads="1"/>
            </p:cNvSpPr>
            <p:nvPr/>
          </p:nvSpPr>
          <p:spPr bwMode="auto">
            <a:xfrm>
              <a:off x="6526" y="9044"/>
              <a:ext cx="157" cy="1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260" name="Oval 16"/>
            <p:cNvSpPr>
              <a:spLocks noChangeArrowheads="1"/>
            </p:cNvSpPr>
            <p:nvPr/>
          </p:nvSpPr>
          <p:spPr bwMode="auto">
            <a:xfrm>
              <a:off x="6526" y="8472"/>
              <a:ext cx="157" cy="1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cxnSp>
          <p:nvCxnSpPr>
            <p:cNvPr id="10261" name="AutoShape 17"/>
            <p:cNvCxnSpPr>
              <a:cxnSpLocks noChangeShapeType="1"/>
            </p:cNvCxnSpPr>
            <p:nvPr/>
          </p:nvCxnSpPr>
          <p:spPr bwMode="auto">
            <a:xfrm>
              <a:off x="3300" y="7278"/>
              <a:ext cx="3226" cy="411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62" name="AutoShape 18"/>
            <p:cNvCxnSpPr>
              <a:cxnSpLocks noChangeShapeType="1"/>
            </p:cNvCxnSpPr>
            <p:nvPr/>
          </p:nvCxnSpPr>
          <p:spPr bwMode="auto">
            <a:xfrm flipV="1">
              <a:off x="3226" y="7832"/>
              <a:ext cx="3300" cy="27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63" name="AutoShape 19"/>
            <p:cNvCxnSpPr>
              <a:cxnSpLocks noChangeShapeType="1"/>
            </p:cNvCxnSpPr>
            <p:nvPr/>
          </p:nvCxnSpPr>
          <p:spPr bwMode="auto">
            <a:xfrm flipV="1">
              <a:off x="3300" y="8246"/>
              <a:ext cx="3226" cy="36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64" name="AutoShape 20"/>
            <p:cNvCxnSpPr>
              <a:cxnSpLocks noChangeShapeType="1"/>
            </p:cNvCxnSpPr>
            <p:nvPr/>
          </p:nvCxnSpPr>
          <p:spPr bwMode="auto">
            <a:xfrm flipV="1">
              <a:off x="3300" y="8615"/>
              <a:ext cx="3226" cy="42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40661" name="Line 21"/>
          <p:cNvSpPr>
            <a:spLocks noChangeShapeType="1"/>
          </p:cNvSpPr>
          <p:nvPr/>
        </p:nvSpPr>
        <p:spPr bwMode="auto">
          <a:xfrm>
            <a:off x="4572000" y="4724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40662" name="Text Box 22"/>
          <p:cNvSpPr txBox="1">
            <a:spLocks noChangeArrowheads="1"/>
          </p:cNvSpPr>
          <p:nvPr/>
        </p:nvSpPr>
        <p:spPr bwMode="auto">
          <a:xfrm>
            <a:off x="5410200" y="4495800"/>
            <a:ext cx="2286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Daerah Hasil/Nilai (Range)</a:t>
            </a:r>
          </a:p>
        </p:txBody>
      </p:sp>
    </p:spTree>
    <p:extLst>
      <p:ext uri="{BB962C8B-B14F-4D97-AF65-F5344CB8AC3E}">
        <p14:creationId xmlns:p14="http://schemas.microsoft.com/office/powerpoint/2010/main" val="2031963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0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0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0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0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4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4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2" grpId="0"/>
      <p:bldP spid="240643" grpId="0" build="p"/>
      <p:bldP spid="240661" grpId="0" animBg="1"/>
      <p:bldP spid="2406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80306"/>
            <a:ext cx="7386638" cy="4497387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b="1" dirty="0"/>
              <a:t>Into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 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- </a:t>
            </a:r>
            <a:r>
              <a:rPr lang="en-US" sz="2400" dirty="0" err="1" smtClean="0"/>
              <a:t>kodomain</a:t>
            </a:r>
            <a:r>
              <a:rPr lang="en-US" sz="2400" dirty="0" smtClean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 smtClean="0"/>
              <a:t>habis</a:t>
            </a:r>
            <a:r>
              <a:rPr lang="en-US" sz="2400" dirty="0" smtClean="0"/>
              <a:t> (</a:t>
            </a:r>
            <a:r>
              <a:rPr lang="en-US" sz="2400" dirty="0" err="1" smtClean="0"/>
              <a:t>Kodomain</a:t>
            </a:r>
            <a:r>
              <a:rPr lang="en-US" sz="2400" dirty="0" smtClean="0"/>
              <a:t> ≠ Range)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- </a:t>
            </a:r>
            <a:r>
              <a:rPr lang="en-US" sz="2400" dirty="0" err="1" smtClean="0"/>
              <a:t>Contoh</a:t>
            </a:r>
            <a:r>
              <a:rPr lang="en-US" sz="2400" dirty="0" smtClean="0"/>
              <a:t> : 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782CC-119B-4821-8A2D-6B00C1414CDB}" type="datetime5">
              <a:rPr lang="en-US" smtClean="0"/>
              <a:pPr/>
              <a:t>2-Sep-19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 IF UPN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6BCFE-19FD-4E3B-9506-0DC50A5CB764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43200"/>
            <a:ext cx="3344134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971800"/>
            <a:ext cx="2847975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4208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525" y="762001"/>
            <a:ext cx="7386638" cy="53340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2. </a:t>
            </a:r>
            <a:r>
              <a:rPr lang="en-US" sz="2400" b="1" dirty="0" err="1" smtClean="0"/>
              <a:t>Fungsi</a:t>
            </a:r>
            <a:r>
              <a:rPr lang="en-US" sz="2400" b="1" dirty="0" smtClean="0"/>
              <a:t> Onto </a:t>
            </a:r>
            <a:r>
              <a:rPr lang="en-US" sz="2400" b="1" dirty="0"/>
              <a:t>(</a:t>
            </a:r>
            <a:r>
              <a:rPr lang="en-US" sz="2400" b="1" dirty="0" err="1"/>
              <a:t>kepada</a:t>
            </a:r>
            <a:r>
              <a:rPr lang="en-US" sz="2400" b="1" dirty="0"/>
              <a:t>)/(</a:t>
            </a:r>
            <a:r>
              <a:rPr lang="en-US" sz="2400" b="1" dirty="0" err="1"/>
              <a:t>surjektif</a:t>
            </a:r>
            <a:r>
              <a:rPr lang="en-US" sz="2400" b="1" dirty="0"/>
              <a:t>) 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 smtClean="0"/>
              <a:t>- </a:t>
            </a:r>
            <a:r>
              <a:rPr lang="en-US" sz="2400" dirty="0" err="1" smtClean="0"/>
              <a:t>Kodomain</a:t>
            </a:r>
            <a:r>
              <a:rPr lang="en-US" sz="2400" dirty="0" smtClean="0"/>
              <a:t> </a:t>
            </a:r>
            <a:r>
              <a:rPr lang="en-US" sz="2400" dirty="0" err="1"/>
              <a:t>habis</a:t>
            </a:r>
            <a:r>
              <a:rPr lang="en-US" sz="2400" dirty="0"/>
              <a:t> </a:t>
            </a:r>
            <a:r>
              <a:rPr lang="en-US" sz="2400" dirty="0" smtClean="0"/>
              <a:t>( </a:t>
            </a:r>
            <a:r>
              <a:rPr lang="en-US" sz="2400" dirty="0" err="1"/>
              <a:t>kodomain</a:t>
            </a:r>
            <a:r>
              <a:rPr lang="en-US" sz="2400" dirty="0"/>
              <a:t> = </a:t>
            </a:r>
            <a:r>
              <a:rPr lang="en-US" sz="2400" dirty="0" smtClean="0"/>
              <a:t>range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r>
              <a:rPr lang="en-US" sz="2400" dirty="0" err="1" smtClean="0"/>
              <a:t>contoh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782CC-119B-4821-8A2D-6B00C1414CDB}" type="datetime5">
              <a:rPr lang="en-US" smtClean="0"/>
              <a:pPr/>
              <a:t>2-Sep-19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 IF UPN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6BCFE-19FD-4E3B-9506-0DC50A5CB764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514600"/>
            <a:ext cx="3259768" cy="316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662237"/>
            <a:ext cx="2876550" cy="286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4569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525" y="609601"/>
            <a:ext cx="7386638" cy="5486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3. </a:t>
            </a:r>
            <a:r>
              <a:rPr lang="en-US" b="1" dirty="0" err="1" smtClean="0"/>
              <a:t>Fungsi</a:t>
            </a:r>
            <a:r>
              <a:rPr lang="en-US" b="1" dirty="0" smtClean="0"/>
              <a:t> </a:t>
            </a:r>
            <a:r>
              <a:rPr lang="en-US" b="1" dirty="0" err="1"/>
              <a:t>I</a:t>
            </a:r>
            <a:r>
              <a:rPr lang="en-US" b="1" dirty="0" err="1" smtClean="0"/>
              <a:t>njektif</a:t>
            </a:r>
            <a:r>
              <a:rPr lang="en-US" b="1" dirty="0" smtClean="0"/>
              <a:t> </a:t>
            </a:r>
            <a:r>
              <a:rPr lang="en-US" b="1" dirty="0"/>
              <a:t>(</a:t>
            </a:r>
            <a:r>
              <a:rPr lang="en-US" b="1" dirty="0" err="1"/>
              <a:t>satu-satu</a:t>
            </a:r>
            <a:r>
              <a:rPr lang="en-US" b="1" dirty="0"/>
              <a:t>) 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S</a:t>
            </a:r>
            <a:r>
              <a:rPr lang="en-US" dirty="0" err="1" smtClean="0"/>
              <a:t>atu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domain </a:t>
            </a:r>
            <a:r>
              <a:rPr lang="en-US" dirty="0" err="1" smtClean="0"/>
              <a:t>dipetakan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kodomain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Contoh</a:t>
            </a:r>
            <a:r>
              <a:rPr lang="en-US" dirty="0" smtClean="0"/>
              <a:t>: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782CC-119B-4821-8A2D-6B00C1414CDB}" type="datetime5">
              <a:rPr lang="en-US" smtClean="0"/>
              <a:pPr/>
              <a:t>2-Sep-19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 IF UPN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6BCFE-19FD-4E3B-9506-0DC50A5CB764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895600"/>
            <a:ext cx="2717132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5814" y="2743200"/>
            <a:ext cx="3124200" cy="306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2236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525" y="838201"/>
            <a:ext cx="7386638" cy="52578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4. </a:t>
            </a:r>
            <a:r>
              <a:rPr lang="en-US" sz="2400" b="1" dirty="0" err="1" smtClean="0"/>
              <a:t>Fungsi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Bijektif</a:t>
            </a:r>
            <a:endParaRPr lang="en-US" sz="2400" b="1" dirty="0" smtClean="0"/>
          </a:p>
          <a:p>
            <a:pPr>
              <a:buFontTx/>
              <a:buChar char="-"/>
            </a:pP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injektif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surjektif</a:t>
            </a:r>
            <a:endParaRPr lang="en-US" sz="2400" dirty="0" smtClean="0"/>
          </a:p>
          <a:p>
            <a:pPr>
              <a:buFontTx/>
              <a:buChar char="-"/>
            </a:pP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satu-satu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kodomain</a:t>
            </a:r>
            <a:r>
              <a:rPr lang="en-US" sz="2400" dirty="0" smtClean="0"/>
              <a:t> </a:t>
            </a:r>
            <a:r>
              <a:rPr lang="en-US" sz="2400" dirty="0" err="1" smtClean="0"/>
              <a:t>habis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dirty="0" smtClean="0"/>
              <a:t>    (</a:t>
            </a:r>
            <a:r>
              <a:rPr lang="en-US" sz="2400" dirty="0" err="1" smtClean="0"/>
              <a:t>kodomain</a:t>
            </a:r>
            <a:r>
              <a:rPr lang="en-US" sz="2400" dirty="0" smtClean="0"/>
              <a:t> = range)</a:t>
            </a:r>
          </a:p>
          <a:p>
            <a:pPr>
              <a:buFontTx/>
              <a:buChar char="-"/>
            </a:pPr>
            <a:r>
              <a:rPr lang="en-US" sz="2400" dirty="0" err="1" smtClean="0"/>
              <a:t>contoh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782CC-119B-4821-8A2D-6B00C1414CDB}" type="datetime5">
              <a:rPr lang="en-US" smtClean="0"/>
              <a:pPr/>
              <a:t>2-Sep-19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 IF UPN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6BCFE-19FD-4E3B-9506-0DC50A5CB764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3021" y="2876550"/>
            <a:ext cx="3162300" cy="299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612" y="3200400"/>
            <a:ext cx="3194588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097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Teknik Informatika - UPN[V]Yk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43298BE4-B447-498D-B3F2-E24D39E538FF}" type="slidenum">
              <a:rPr lang="en-US"/>
              <a:pPr/>
              <a:t>9</a:t>
            </a:fld>
            <a:endParaRPr lang="en-US"/>
          </a:p>
        </p:txBody>
      </p:sp>
      <p:sp>
        <p:nvSpPr>
          <p:cNvPr id="2416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609600"/>
            <a:ext cx="8458200" cy="5446713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sv-SE" sz="2400" dirty="0" smtClean="0"/>
              <a:t>Diberikan fungsi y = f(x)        </a:t>
            </a:r>
            <a:r>
              <a:rPr lang="id-ID" sz="2400" dirty="0" smtClean="0"/>
              <a:t>x= </a:t>
            </a:r>
            <a:r>
              <a:rPr lang="sv-SE" sz="2400" dirty="0" smtClean="0"/>
              <a:t>variabel bebas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sv-SE" sz="2400" dirty="0" smtClean="0"/>
              <a:t>    				  	   </a:t>
            </a:r>
            <a:r>
              <a:rPr lang="id-ID" sz="2400" dirty="0" smtClean="0"/>
              <a:t>y</a:t>
            </a:r>
            <a:r>
              <a:rPr lang="en-US" sz="2400" dirty="0" smtClean="0"/>
              <a:t>= </a:t>
            </a:r>
            <a:r>
              <a:rPr lang="en-US" sz="2400" dirty="0" err="1" smtClean="0"/>
              <a:t>variabel</a:t>
            </a:r>
            <a:r>
              <a:rPr lang="en-US" sz="2400" dirty="0" smtClean="0"/>
              <a:t> </a:t>
            </a:r>
            <a:r>
              <a:rPr lang="en-US" sz="2400" dirty="0" err="1" smtClean="0"/>
              <a:t>tak</a:t>
            </a:r>
            <a:r>
              <a:rPr lang="en-US" sz="2400" dirty="0" smtClean="0"/>
              <a:t> </a:t>
            </a:r>
            <a:r>
              <a:rPr lang="en-US" sz="2400" dirty="0" err="1" smtClean="0"/>
              <a:t>bebas</a:t>
            </a:r>
            <a:endParaRPr lang="sv-SE" sz="2400" dirty="0" smtClean="0"/>
          </a:p>
          <a:p>
            <a:pPr marL="533400" indent="-533400" eaLnBrk="1" hangingPunct="1"/>
            <a:endParaRPr lang="sv-SE" sz="2400" dirty="0" smtClean="0"/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sv-SE" sz="2400" dirty="0" smtClean="0"/>
              <a:t>Dipandang dari letak variabel bebas dan tak bebas,</a:t>
            </a:r>
            <a:endParaRPr lang="id-ID" sz="2400" dirty="0" smtClean="0"/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sv-SE" sz="2400" dirty="0" smtClean="0"/>
              <a:t>fungsi dibedakan menjadi 2, yaitu :</a:t>
            </a:r>
            <a:endParaRPr lang="en-US" sz="2400" dirty="0" smtClean="0"/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sz="2400" dirty="0" smtClean="0"/>
              <a:t>1. 	</a:t>
            </a:r>
            <a:r>
              <a:rPr lang="en-US" sz="2400" dirty="0" err="1" smtClean="0">
                <a:solidFill>
                  <a:srgbClr val="FF0000"/>
                </a:solidFill>
              </a:rPr>
              <a:t>Fungsi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Eksplisit</a:t>
            </a:r>
            <a:r>
              <a:rPr lang="en-US" sz="2400" dirty="0" smtClean="0">
                <a:solidFill>
                  <a:srgbClr val="FF0000"/>
                </a:solidFill>
              </a:rPr>
              <a:t> : </a:t>
            </a:r>
            <a:r>
              <a:rPr lang="en-US" sz="2400" i="1" dirty="0" smtClean="0">
                <a:solidFill>
                  <a:srgbClr val="FF0000"/>
                </a:solidFill>
              </a:rPr>
              <a:t>y</a:t>
            </a:r>
            <a:r>
              <a:rPr lang="en-US" sz="2400" dirty="0" smtClean="0">
                <a:solidFill>
                  <a:srgbClr val="FF0000"/>
                </a:solidFill>
              </a:rPr>
              <a:t> = </a:t>
            </a:r>
            <a:r>
              <a:rPr lang="en-US" sz="2400" i="1" dirty="0" smtClean="0">
                <a:solidFill>
                  <a:srgbClr val="FF0000"/>
                </a:solidFill>
              </a:rPr>
              <a:t>f</a:t>
            </a:r>
            <a:r>
              <a:rPr lang="en-US" sz="2400" dirty="0" smtClean="0">
                <a:solidFill>
                  <a:srgbClr val="FF0000"/>
                </a:solidFill>
              </a:rPr>
              <a:t> (</a:t>
            </a:r>
            <a:r>
              <a:rPr lang="en-US" sz="2400" i="1" dirty="0" smtClean="0">
                <a:solidFill>
                  <a:srgbClr val="FF0000"/>
                </a:solidFill>
              </a:rPr>
              <a:t>x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Contoh</a:t>
            </a:r>
            <a:r>
              <a:rPr lang="en-US" sz="2400" dirty="0" smtClean="0"/>
              <a:t>: </a:t>
            </a:r>
            <a:r>
              <a:rPr lang="id-ID" sz="2400" dirty="0" smtClean="0"/>
              <a:t>  </a:t>
            </a:r>
            <a:r>
              <a:rPr lang="en-US" sz="2400" i="1" dirty="0" smtClean="0"/>
              <a:t>y = x</a:t>
            </a:r>
            <a:r>
              <a:rPr lang="en-US" sz="2400" dirty="0" smtClean="0"/>
              <a:t> + 1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sz="2400" dirty="0" smtClean="0"/>
              <a:t>        	  	</a:t>
            </a:r>
            <a:r>
              <a:rPr lang="en-US" sz="2400" i="1" dirty="0" smtClean="0"/>
              <a:t>y =  x</a:t>
            </a:r>
            <a:r>
              <a:rPr lang="en-US" sz="2400" i="1" baseline="30000" dirty="0" smtClean="0"/>
              <a:t>2</a:t>
            </a:r>
            <a:r>
              <a:rPr lang="en-US" sz="2400" baseline="30000" dirty="0" smtClean="0"/>
              <a:t> </a:t>
            </a:r>
            <a:r>
              <a:rPr lang="en-US" sz="2400" i="1" dirty="0" smtClean="0"/>
              <a:t>+ 2x</a:t>
            </a:r>
            <a:r>
              <a:rPr lang="en-US" sz="2400" dirty="0" smtClean="0"/>
              <a:t> + 3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sz="2400" dirty="0"/>
              <a:t>	</a:t>
            </a:r>
            <a:r>
              <a:rPr lang="en-US" sz="2400" dirty="0" smtClean="0"/>
              <a:t>		y = sin x</a:t>
            </a:r>
            <a:endParaRPr lang="es-ES" sz="2400" dirty="0" smtClean="0"/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s-ES" sz="2400" dirty="0" smtClean="0"/>
              <a:t>2. 	</a:t>
            </a:r>
            <a:r>
              <a:rPr lang="es-ES" sz="2400" dirty="0" err="1" smtClean="0">
                <a:solidFill>
                  <a:srgbClr val="FF0000"/>
                </a:solidFill>
              </a:rPr>
              <a:t>Fungsi</a:t>
            </a:r>
            <a:r>
              <a:rPr lang="es-ES" sz="2400" dirty="0" smtClean="0">
                <a:solidFill>
                  <a:srgbClr val="FF0000"/>
                </a:solidFill>
              </a:rPr>
              <a:t> </a:t>
            </a:r>
            <a:r>
              <a:rPr lang="es-ES" sz="2400" dirty="0" err="1" smtClean="0">
                <a:solidFill>
                  <a:srgbClr val="FF0000"/>
                </a:solidFill>
              </a:rPr>
              <a:t>Implisit</a:t>
            </a:r>
            <a:r>
              <a:rPr lang="es-ES" sz="2400" dirty="0" smtClean="0">
                <a:solidFill>
                  <a:srgbClr val="FF0000"/>
                </a:solidFill>
              </a:rPr>
              <a:t> : </a:t>
            </a:r>
            <a:r>
              <a:rPr lang="es-ES" sz="2400" i="1" dirty="0" smtClean="0">
                <a:solidFill>
                  <a:srgbClr val="FF0000"/>
                </a:solidFill>
              </a:rPr>
              <a:t>y – f </a:t>
            </a:r>
            <a:r>
              <a:rPr lang="es-ES" sz="2400" dirty="0" smtClean="0">
                <a:solidFill>
                  <a:srgbClr val="FF0000"/>
                </a:solidFill>
              </a:rPr>
              <a:t>(</a:t>
            </a:r>
            <a:r>
              <a:rPr lang="es-ES" sz="2400" i="1" dirty="0" smtClean="0">
                <a:solidFill>
                  <a:srgbClr val="FF0000"/>
                </a:solidFill>
              </a:rPr>
              <a:t>x</a:t>
            </a:r>
            <a:r>
              <a:rPr lang="es-ES" sz="2400" dirty="0" smtClean="0">
                <a:solidFill>
                  <a:srgbClr val="FF0000"/>
                </a:solidFill>
              </a:rPr>
              <a:t>) = 0 </a:t>
            </a:r>
            <a:r>
              <a:rPr lang="es-ES" sz="2400" dirty="0" err="1" smtClean="0">
                <a:solidFill>
                  <a:srgbClr val="FF0000"/>
                </a:solidFill>
              </a:rPr>
              <a:t>atau</a:t>
            </a:r>
            <a:r>
              <a:rPr lang="es-ES" sz="2400" dirty="0" smtClean="0">
                <a:solidFill>
                  <a:srgbClr val="FF0000"/>
                </a:solidFill>
              </a:rPr>
              <a:t> : </a:t>
            </a:r>
            <a:r>
              <a:rPr lang="es-ES" sz="2400" i="1" dirty="0" smtClean="0">
                <a:solidFill>
                  <a:srgbClr val="FF0000"/>
                </a:solidFill>
              </a:rPr>
              <a:t>f</a:t>
            </a:r>
            <a:r>
              <a:rPr lang="es-ES" sz="2400" dirty="0" smtClean="0">
                <a:solidFill>
                  <a:srgbClr val="FF0000"/>
                </a:solidFill>
              </a:rPr>
              <a:t> (</a:t>
            </a:r>
            <a:r>
              <a:rPr lang="es-ES" sz="2400" i="1" dirty="0" err="1" smtClean="0">
                <a:solidFill>
                  <a:srgbClr val="FF0000"/>
                </a:solidFill>
              </a:rPr>
              <a:t>x</a:t>
            </a:r>
            <a:r>
              <a:rPr lang="es-ES" sz="2400" dirty="0" err="1" smtClean="0">
                <a:solidFill>
                  <a:srgbClr val="FF0000"/>
                </a:solidFill>
              </a:rPr>
              <a:t>,</a:t>
            </a:r>
            <a:r>
              <a:rPr lang="es-ES" sz="2400" i="1" dirty="0" err="1" smtClean="0">
                <a:solidFill>
                  <a:srgbClr val="FF0000"/>
                </a:solidFill>
              </a:rPr>
              <a:t>y</a:t>
            </a:r>
            <a:r>
              <a:rPr lang="es-ES" sz="2400" dirty="0" smtClean="0">
                <a:solidFill>
                  <a:srgbClr val="FF0000"/>
                </a:solidFill>
              </a:rPr>
              <a:t>)</a:t>
            </a:r>
            <a:endParaRPr lang="en-US" sz="2400" dirty="0" smtClean="0">
              <a:solidFill>
                <a:srgbClr val="FF0000"/>
              </a:solidFill>
            </a:endParaRP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Contoh</a:t>
            </a:r>
            <a:r>
              <a:rPr lang="en-US" sz="2400" dirty="0" smtClean="0"/>
              <a:t> : </a:t>
            </a:r>
            <a:r>
              <a:rPr lang="id-ID" sz="2400" dirty="0" smtClean="0"/>
              <a:t> </a:t>
            </a:r>
            <a:r>
              <a:rPr lang="en-US" sz="2400" i="1" dirty="0" smtClean="0"/>
              <a:t>y</a:t>
            </a:r>
            <a:r>
              <a:rPr lang="id-ID" sz="2400" i="1" baseline="30000" dirty="0" smtClean="0"/>
              <a:t>3</a:t>
            </a:r>
            <a:r>
              <a:rPr lang="en-US" sz="2400" i="1" dirty="0" smtClean="0"/>
              <a:t> – x</a:t>
            </a:r>
            <a:r>
              <a:rPr lang="id-ID" sz="2400" i="1" baseline="30000" dirty="0" smtClean="0"/>
              <a:t>2</a:t>
            </a:r>
            <a:r>
              <a:rPr lang="id-ID" sz="2400" i="1" dirty="0" smtClean="0"/>
              <a:t>y</a:t>
            </a:r>
            <a:r>
              <a:rPr lang="en-US" sz="2400" dirty="0" smtClean="0"/>
              <a:t> – 6 = 0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sz="2400" dirty="0" smtClean="0"/>
              <a:t>		   	</a:t>
            </a:r>
            <a:r>
              <a:rPr lang="en-US" sz="2400" i="1" dirty="0" smtClean="0"/>
              <a:t>y</a:t>
            </a:r>
            <a:r>
              <a:rPr lang="en-US" sz="2400" i="1" baseline="30000" dirty="0" smtClean="0"/>
              <a:t>2</a:t>
            </a:r>
            <a:r>
              <a:rPr lang="en-US" sz="2400" i="1" dirty="0" smtClean="0"/>
              <a:t> – </a:t>
            </a:r>
            <a:r>
              <a:rPr lang="en-US" sz="2400" i="1" dirty="0" err="1" smtClean="0"/>
              <a:t>cos</a:t>
            </a:r>
            <a:r>
              <a:rPr lang="en-US" sz="2400" i="1" dirty="0" smtClean="0"/>
              <a:t> (</a:t>
            </a:r>
            <a:r>
              <a:rPr lang="en-US" sz="2400" i="1" dirty="0" err="1" smtClean="0"/>
              <a:t>xy</a:t>
            </a:r>
            <a:r>
              <a:rPr lang="en-US" sz="2400" i="1" dirty="0" smtClean="0"/>
              <a:t>)</a:t>
            </a:r>
            <a:r>
              <a:rPr lang="en-US" sz="2400" dirty="0" smtClean="0"/>
              <a:t> + </a:t>
            </a:r>
            <a:r>
              <a:rPr lang="id-ID" sz="2400" dirty="0" smtClean="0"/>
              <a:t>x</a:t>
            </a:r>
            <a:r>
              <a:rPr lang="id-ID" sz="2400" baseline="30000" dirty="0" smtClean="0"/>
              <a:t>2</a:t>
            </a:r>
            <a:r>
              <a:rPr lang="en-US" sz="2400" dirty="0" smtClean="0"/>
              <a:t> = 0</a:t>
            </a:r>
          </a:p>
        </p:txBody>
      </p:sp>
      <p:sp>
        <p:nvSpPr>
          <p:cNvPr id="241667" name="Line 3"/>
          <p:cNvSpPr>
            <a:spLocks noChangeShapeType="1"/>
          </p:cNvSpPr>
          <p:nvPr/>
        </p:nvSpPr>
        <p:spPr bwMode="auto">
          <a:xfrm>
            <a:off x="3886200" y="838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41668" name="Line 4"/>
          <p:cNvSpPr>
            <a:spLocks noChangeShapeType="1"/>
          </p:cNvSpPr>
          <p:nvPr/>
        </p:nvSpPr>
        <p:spPr bwMode="auto">
          <a:xfrm>
            <a:off x="3886200" y="990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78516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1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41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41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416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41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416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416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416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416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416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416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416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4166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66" grpId="0" build="p"/>
      <p:bldP spid="241667" grpId="0" animBg="1"/>
      <p:bldP spid="241668" grpId="0" animBg="1"/>
    </p:bldLst>
  </p:timing>
</p:sld>
</file>

<file path=ppt/theme/theme1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2787</TotalTime>
  <Words>1048</Words>
  <Application>Microsoft Office PowerPoint</Application>
  <PresentationFormat>On-screen Show (4:3)</PresentationFormat>
  <Paragraphs>291</Paragraphs>
  <Slides>31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Kimono</vt:lpstr>
      <vt:lpstr>Equation</vt:lpstr>
      <vt:lpstr>KALKULUS</vt:lpstr>
      <vt:lpstr>PowerPoint Presentation</vt:lpstr>
      <vt:lpstr>Sub Pokok Bahasan</vt:lpstr>
      <vt:lpstr>Definisi Fungsi:</vt:lpstr>
      <vt:lpstr>Jenis Fungsi</vt:lpstr>
      <vt:lpstr>PowerPoint Presentation</vt:lpstr>
      <vt:lpstr>PowerPoint Presentation</vt:lpstr>
      <vt:lpstr>PowerPoint Presentation</vt:lpstr>
      <vt:lpstr>PowerPoint Presentation</vt:lpstr>
      <vt:lpstr>Definisi Nilai Fungsi:  f(a) adalah  nilai f  jika x = a</vt:lpstr>
      <vt:lpstr>Script maple</vt:lpstr>
      <vt:lpstr>DAERAH ASAL ALAMIAH (DOMAIN) DAN DAERAH NILAI (RANGE)</vt:lpstr>
      <vt:lpstr>PowerPoint Presentation</vt:lpstr>
      <vt:lpstr>PowerPoint Presentation</vt:lpstr>
      <vt:lpstr>PowerPoint Presentation</vt:lpstr>
      <vt:lpstr>PowerPoint Presentation</vt:lpstr>
      <vt:lpstr>Soal</vt:lpstr>
      <vt:lpstr>PowerPoint Presentation</vt:lpstr>
      <vt:lpstr>JENIS - JENIS FUNGSI</vt:lpstr>
      <vt:lpstr>FUNGSI ALJABAR</vt:lpstr>
      <vt:lpstr>FUNGSI TRIGONOMETRI  (sin x, cos x, tan x, cot x, sec x, csc x)</vt:lpstr>
      <vt:lpstr>PowerPoint Presentation</vt:lpstr>
      <vt:lpstr>Soal 1 </vt:lpstr>
      <vt:lpstr>Soal 2</vt:lpstr>
      <vt:lpstr>FUNGSI SIKLOMETRI</vt:lpstr>
      <vt:lpstr>FUNGSI LOGARITMA</vt:lpstr>
      <vt:lpstr>Ketaksamaan Logaritma</vt:lpstr>
      <vt:lpstr>Contoh soal</vt:lpstr>
      <vt:lpstr>FUNGSI EKSPONEN</vt:lpstr>
      <vt:lpstr>Contoh soal</vt:lpstr>
      <vt:lpstr>Tugas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KALKULUS I</dc:title>
  <dc:creator>juwai</dc:creator>
  <cp:lastModifiedBy>pc</cp:lastModifiedBy>
  <cp:revision>140</cp:revision>
  <cp:lastPrinted>2018-09-03T02:15:16Z</cp:lastPrinted>
  <dcterms:created xsi:type="dcterms:W3CDTF">2007-09-08T13:31:49Z</dcterms:created>
  <dcterms:modified xsi:type="dcterms:W3CDTF">2019-09-02T07:42:54Z</dcterms:modified>
</cp:coreProperties>
</file>