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64" r:id="rId2"/>
    <p:sldId id="256" r:id="rId3"/>
    <p:sldId id="265" r:id="rId4"/>
    <p:sldId id="267" r:id="rId5"/>
    <p:sldId id="268" r:id="rId6"/>
    <p:sldId id="269" r:id="rId7"/>
    <p:sldId id="272" r:id="rId8"/>
    <p:sldId id="273" r:id="rId9"/>
    <p:sldId id="274" r:id="rId10"/>
    <p:sldId id="275" r:id="rId11"/>
    <p:sldId id="276" r:id="rId12"/>
    <p:sldId id="277" r:id="rId13"/>
    <p:sldId id="278" r:id="rId14"/>
    <p:sldId id="279" r:id="rId15"/>
    <p:sldId id="280" r:id="rId16"/>
    <p:sldId id="281" r:id="rId17"/>
    <p:sldId id="283" r:id="rId18"/>
    <p:sldId id="284" r:id="rId19"/>
  </p:sldIdLst>
  <p:sldSz cx="9144000" cy="6858000" type="screen4x3"/>
  <p:notesSz cx="6877050" cy="9656763"/>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0055" cy="482838"/>
          </a:xfrm>
          <a:prstGeom prst="rect">
            <a:avLst/>
          </a:prstGeom>
        </p:spPr>
        <p:txBody>
          <a:bodyPr vert="horz" lIns="94476" tIns="47238" rIns="94476" bIns="47238" rtlCol="0"/>
          <a:lstStyle>
            <a:lvl1pPr algn="l">
              <a:defRPr sz="1200"/>
            </a:lvl1pPr>
          </a:lstStyle>
          <a:p>
            <a:endParaRPr lang="id-ID"/>
          </a:p>
        </p:txBody>
      </p:sp>
      <p:sp>
        <p:nvSpPr>
          <p:cNvPr id="3" name="Date Placeholder 2"/>
          <p:cNvSpPr>
            <a:spLocks noGrp="1"/>
          </p:cNvSpPr>
          <p:nvPr>
            <p:ph type="dt" sz="quarter" idx="1"/>
          </p:nvPr>
        </p:nvSpPr>
        <p:spPr>
          <a:xfrm>
            <a:off x="3895404" y="0"/>
            <a:ext cx="2980055" cy="482838"/>
          </a:xfrm>
          <a:prstGeom prst="rect">
            <a:avLst/>
          </a:prstGeom>
        </p:spPr>
        <p:txBody>
          <a:bodyPr vert="horz" lIns="94476" tIns="47238" rIns="94476" bIns="47238" rtlCol="0"/>
          <a:lstStyle>
            <a:lvl1pPr algn="r">
              <a:defRPr sz="1200"/>
            </a:lvl1pPr>
          </a:lstStyle>
          <a:p>
            <a:fld id="{3B413705-381D-4B7C-BBCC-8E984E4FCBDA}" type="datetimeFigureOut">
              <a:rPr lang="id-ID" smtClean="0"/>
              <a:t>01/10/2017</a:t>
            </a:fld>
            <a:endParaRPr lang="id-ID"/>
          </a:p>
        </p:txBody>
      </p:sp>
      <p:sp>
        <p:nvSpPr>
          <p:cNvPr id="4" name="Footer Placeholder 3"/>
          <p:cNvSpPr>
            <a:spLocks noGrp="1"/>
          </p:cNvSpPr>
          <p:nvPr>
            <p:ph type="ftr" sz="quarter" idx="2"/>
          </p:nvPr>
        </p:nvSpPr>
        <p:spPr>
          <a:xfrm>
            <a:off x="0" y="9172249"/>
            <a:ext cx="2980055" cy="482838"/>
          </a:xfrm>
          <a:prstGeom prst="rect">
            <a:avLst/>
          </a:prstGeom>
        </p:spPr>
        <p:txBody>
          <a:bodyPr vert="horz" lIns="94476" tIns="47238" rIns="94476" bIns="47238" rtlCol="0" anchor="b"/>
          <a:lstStyle>
            <a:lvl1pPr algn="l">
              <a:defRPr sz="1200"/>
            </a:lvl1pPr>
          </a:lstStyle>
          <a:p>
            <a:endParaRPr lang="id-ID"/>
          </a:p>
        </p:txBody>
      </p:sp>
      <p:sp>
        <p:nvSpPr>
          <p:cNvPr id="5" name="Slide Number Placeholder 4"/>
          <p:cNvSpPr>
            <a:spLocks noGrp="1"/>
          </p:cNvSpPr>
          <p:nvPr>
            <p:ph type="sldNum" sz="quarter" idx="3"/>
          </p:nvPr>
        </p:nvSpPr>
        <p:spPr>
          <a:xfrm>
            <a:off x="3895404" y="9172249"/>
            <a:ext cx="2980055" cy="482838"/>
          </a:xfrm>
          <a:prstGeom prst="rect">
            <a:avLst/>
          </a:prstGeom>
        </p:spPr>
        <p:txBody>
          <a:bodyPr vert="horz" lIns="94476" tIns="47238" rIns="94476" bIns="47238" rtlCol="0" anchor="b"/>
          <a:lstStyle>
            <a:lvl1pPr algn="r">
              <a:defRPr sz="1200"/>
            </a:lvl1pPr>
          </a:lstStyle>
          <a:p>
            <a:fld id="{48D5FAE5-56D5-4115-897A-54F0B08FE3E0}" type="slidenum">
              <a:rPr lang="id-ID" smtClean="0"/>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67F13B7B-DF48-40DA-913F-ACE838EA2352}" type="datetimeFigureOut">
              <a:rPr lang="id-ID" smtClean="0"/>
              <a:pPr/>
              <a:t>01/10/2017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56E16EC-2E2F-48CD-853E-63E28C2A1CEF}"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7F13B7B-DF48-40DA-913F-ACE838EA2352}" type="datetimeFigureOut">
              <a:rPr lang="id-ID" smtClean="0"/>
              <a:pPr/>
              <a:t>01/10/2017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56E16EC-2E2F-48CD-853E-63E28C2A1CEF}"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7F13B7B-DF48-40DA-913F-ACE838EA2352}" type="datetimeFigureOut">
              <a:rPr lang="id-ID" smtClean="0"/>
              <a:pPr/>
              <a:t>01/10/2017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56E16EC-2E2F-48CD-853E-63E28C2A1CEF}"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7F13B7B-DF48-40DA-913F-ACE838EA2352}" type="datetimeFigureOut">
              <a:rPr lang="id-ID" smtClean="0"/>
              <a:pPr/>
              <a:t>01/10/2017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56E16EC-2E2F-48CD-853E-63E28C2A1CEF}"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F13B7B-DF48-40DA-913F-ACE838EA2352}" type="datetimeFigureOut">
              <a:rPr lang="id-ID" smtClean="0"/>
              <a:pPr/>
              <a:t>01/10/2017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56E16EC-2E2F-48CD-853E-63E28C2A1CEF}"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67F13B7B-DF48-40DA-913F-ACE838EA2352}" type="datetimeFigureOut">
              <a:rPr lang="id-ID" smtClean="0"/>
              <a:pPr/>
              <a:t>01/10/2017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56E16EC-2E2F-48CD-853E-63E28C2A1CEF}"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67F13B7B-DF48-40DA-913F-ACE838EA2352}" type="datetimeFigureOut">
              <a:rPr lang="id-ID" smtClean="0"/>
              <a:pPr/>
              <a:t>01/10/2017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A56E16EC-2E2F-48CD-853E-63E28C2A1CEF}"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67F13B7B-DF48-40DA-913F-ACE838EA2352}" type="datetimeFigureOut">
              <a:rPr lang="id-ID" smtClean="0"/>
              <a:pPr/>
              <a:t>01/10/2017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A56E16EC-2E2F-48CD-853E-63E28C2A1CEF}"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F13B7B-DF48-40DA-913F-ACE838EA2352}" type="datetimeFigureOut">
              <a:rPr lang="id-ID" smtClean="0"/>
              <a:pPr/>
              <a:t>01/10/2017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A56E16EC-2E2F-48CD-853E-63E28C2A1CEF}"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F13B7B-DF48-40DA-913F-ACE838EA2352}" type="datetimeFigureOut">
              <a:rPr lang="id-ID" smtClean="0"/>
              <a:pPr/>
              <a:t>01/10/2017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56E16EC-2E2F-48CD-853E-63E28C2A1CEF}"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F13B7B-DF48-40DA-913F-ACE838EA2352}" type="datetimeFigureOut">
              <a:rPr lang="id-ID" smtClean="0"/>
              <a:pPr/>
              <a:t>01/10/2017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56E16EC-2E2F-48CD-853E-63E28C2A1CEF}"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F13B7B-DF48-40DA-913F-ACE838EA2352}" type="datetimeFigureOut">
              <a:rPr lang="id-ID" smtClean="0"/>
              <a:pPr/>
              <a:t>01/10/2017</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6E16EC-2E2F-48CD-853E-63E28C2A1CEF}"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8.wav"/><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7.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6.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9.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6.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0.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6.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7.wav"/><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92696"/>
            <a:ext cx="8229600" cy="1143000"/>
          </a:xfrm>
        </p:spPr>
        <p:style>
          <a:lnRef idx="2">
            <a:schemeClr val="dk1"/>
          </a:lnRef>
          <a:fillRef idx="1">
            <a:schemeClr val="lt1"/>
          </a:fillRef>
          <a:effectRef idx="0">
            <a:schemeClr val="dk1"/>
          </a:effectRef>
          <a:fontRef idx="minor">
            <a:schemeClr val="dk1"/>
          </a:fontRef>
        </p:style>
        <p:txBody>
          <a:bodyPr/>
          <a:lstStyle/>
          <a:p>
            <a:r>
              <a:rPr lang="id-ID" dirty="0" smtClean="0"/>
              <a:t>PENGUKURAN INTERNAL</a:t>
            </a:r>
            <a:endParaRPr lang="id-ID" dirty="0"/>
          </a:p>
        </p:txBody>
      </p:sp>
      <p:sp>
        <p:nvSpPr>
          <p:cNvPr id="3" name="Content Placeholder 2"/>
          <p:cNvSpPr>
            <a:spLocks noGrp="1"/>
          </p:cNvSpPr>
          <p:nvPr>
            <p:ph idx="1"/>
          </p:nvPr>
        </p:nvSpPr>
        <p:spPr>
          <a:xfrm>
            <a:off x="611560" y="3717033"/>
            <a:ext cx="6048672" cy="2448272"/>
          </a:xfrm>
        </p:spPr>
        <p:style>
          <a:lnRef idx="1">
            <a:schemeClr val="accent6"/>
          </a:lnRef>
          <a:fillRef idx="2">
            <a:schemeClr val="accent6"/>
          </a:fillRef>
          <a:effectRef idx="1">
            <a:schemeClr val="accent6"/>
          </a:effectRef>
          <a:fontRef idx="minor">
            <a:schemeClr val="dk1"/>
          </a:fontRef>
        </p:style>
        <p:txBody>
          <a:bodyPr>
            <a:normAutofit/>
          </a:bodyPr>
          <a:lstStyle/>
          <a:p>
            <a:pPr>
              <a:buNone/>
            </a:pPr>
            <a:r>
              <a:rPr lang="id-ID" sz="2400" b="1" dirty="0" smtClean="0"/>
              <a:t>KELOMPOK II</a:t>
            </a:r>
          </a:p>
          <a:p>
            <a:pPr>
              <a:buNone/>
            </a:pPr>
            <a:r>
              <a:rPr lang="id-ID" sz="2400" b="1" dirty="0" smtClean="0"/>
              <a:t>1.Hideki Fadila Takahasi             (1421500xx)</a:t>
            </a:r>
            <a:endParaRPr lang="id-ID" sz="2400" dirty="0" smtClean="0"/>
          </a:p>
          <a:p>
            <a:pPr>
              <a:buNone/>
            </a:pPr>
            <a:r>
              <a:rPr lang="id-ID" sz="2400" b="1" dirty="0" smtClean="0"/>
              <a:t>2. Pradipta Indajaya 	                 (1421500xx)</a:t>
            </a:r>
            <a:endParaRPr lang="id-ID" sz="2400" dirty="0" smtClean="0"/>
          </a:p>
          <a:p>
            <a:pPr>
              <a:buNone/>
            </a:pPr>
            <a:r>
              <a:rPr lang="id-ID" sz="2400" b="1" dirty="0" smtClean="0"/>
              <a:t>3. Dwi Oktafiani Rahmawati     (142150058)</a:t>
            </a:r>
            <a:endParaRPr lang="id-ID" sz="2400" dirty="0" smtClean="0"/>
          </a:p>
          <a:p>
            <a:pPr>
              <a:buNone/>
            </a:pPr>
            <a:r>
              <a:rPr lang="id-ID" sz="2400" b="1" dirty="0" smtClean="0"/>
              <a:t>4.Rotua Aprilya Tobing               (142150059)</a:t>
            </a:r>
            <a:endParaRPr lang="id-ID" sz="2400" dirty="0" smtClean="0"/>
          </a:p>
          <a:p>
            <a:pPr>
              <a:buNone/>
            </a:pPr>
            <a:endParaRPr lang="id-ID" sz="2400" dirty="0"/>
          </a:p>
        </p:txBody>
      </p:sp>
    </p:spTree>
  </p:cSld>
  <p:clrMapOvr>
    <a:masterClrMapping/>
  </p:clrMapOvr>
  <p:transition spd="med">
    <p:wheel/>
    <p:sndAc>
      <p:stSnd>
        <p:snd r:embed="rId2" name="drumroll.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 result for rumus rasio keuangan profitabilitas"/>
          <p:cNvPicPr>
            <a:picLocks noGrp="1"/>
          </p:cNvPicPr>
          <p:nvPr>
            <p:ph idx="1"/>
          </p:nvPr>
        </p:nvPicPr>
        <p:blipFill>
          <a:blip r:embed="rId3" cstate="print"/>
          <a:srcRect/>
          <a:stretch>
            <a:fillRect/>
          </a:stretch>
        </p:blipFill>
        <p:spPr bwMode="auto">
          <a:xfrm>
            <a:off x="323528" y="980728"/>
            <a:ext cx="4061073" cy="3960440"/>
          </a:xfrm>
          <a:prstGeom prst="rect">
            <a:avLst/>
          </a:prstGeom>
          <a:ln>
            <a:headEnd/>
            <a:tailEnd/>
          </a:ln>
        </p:spPr>
        <p:style>
          <a:lnRef idx="2">
            <a:schemeClr val="accent2"/>
          </a:lnRef>
          <a:fillRef idx="1">
            <a:schemeClr val="lt1"/>
          </a:fillRef>
          <a:effectRef idx="0">
            <a:schemeClr val="accent2"/>
          </a:effectRef>
          <a:fontRef idx="minor">
            <a:schemeClr val="dk1"/>
          </a:fontRef>
        </p:style>
      </p:pic>
      <p:pic>
        <p:nvPicPr>
          <p:cNvPr id="5" name="Picture 4" descr="Image result for rumus rasio keuangan profitabilitas"/>
          <p:cNvPicPr/>
          <p:nvPr/>
        </p:nvPicPr>
        <p:blipFill>
          <a:blip r:embed="rId4" cstate="print"/>
          <a:srcRect/>
          <a:stretch>
            <a:fillRect/>
          </a:stretch>
        </p:blipFill>
        <p:spPr bwMode="auto">
          <a:xfrm>
            <a:off x="4644008" y="980728"/>
            <a:ext cx="4165600" cy="3960440"/>
          </a:xfrm>
          <a:prstGeom prst="rect">
            <a:avLst/>
          </a:prstGeom>
          <a:ln>
            <a:headEnd/>
            <a:tailEnd/>
          </a:ln>
        </p:spPr>
        <p:style>
          <a:lnRef idx="2">
            <a:schemeClr val="dk1"/>
          </a:lnRef>
          <a:fillRef idx="1">
            <a:schemeClr val="lt1"/>
          </a:fillRef>
          <a:effectRef idx="0">
            <a:schemeClr val="dk1"/>
          </a:effectRef>
          <a:fontRef idx="minor">
            <a:schemeClr val="dk1"/>
          </a:fontRef>
        </p:style>
      </p:pic>
    </p:spTree>
  </p:cSld>
  <p:clrMapOvr>
    <a:masterClrMapping/>
  </p:clrMapOvr>
  <p:transition spd="slow">
    <p:cover dir="rd"/>
    <p:sndAc>
      <p:stSnd>
        <p:snd r:embed="rId2" name="arrow.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 result for rasio pertumbuhan"/>
          <p:cNvPicPr>
            <a:picLocks noGrp="1"/>
          </p:cNvPicPr>
          <p:nvPr>
            <p:ph idx="1"/>
          </p:nvPr>
        </p:nvPicPr>
        <p:blipFill>
          <a:blip r:embed="rId3" cstate="print"/>
          <a:srcRect/>
          <a:stretch>
            <a:fillRect/>
          </a:stretch>
        </p:blipFill>
        <p:spPr bwMode="auto">
          <a:xfrm>
            <a:off x="1547664" y="1052736"/>
            <a:ext cx="6076950" cy="3419475"/>
          </a:xfrm>
          <a:prstGeom prst="rect">
            <a:avLst/>
          </a:prstGeom>
          <a:ln>
            <a:headEnd/>
            <a:tailEnd/>
          </a:ln>
        </p:spPr>
        <p:style>
          <a:lnRef idx="2">
            <a:schemeClr val="accent2"/>
          </a:lnRef>
          <a:fillRef idx="1">
            <a:schemeClr val="lt1"/>
          </a:fillRef>
          <a:effectRef idx="0">
            <a:schemeClr val="accent2"/>
          </a:effectRef>
          <a:fontRef idx="minor">
            <a:schemeClr val="dk1"/>
          </a:fontRef>
        </p:style>
      </p:pic>
    </p:spTree>
  </p:cSld>
  <p:clrMapOvr>
    <a:masterClrMapping/>
  </p:clrMapOvr>
  <p:transition>
    <p:split orient="vert" dir="in"/>
    <p:sndAc>
      <p:stSnd>
        <p:snd r:embed="rId2" name="cashreg.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1484784"/>
            <a:ext cx="7272808" cy="4248472"/>
          </a:xfrm>
        </p:spPr>
        <p:style>
          <a:lnRef idx="1">
            <a:schemeClr val="accent2"/>
          </a:lnRef>
          <a:fillRef idx="2">
            <a:schemeClr val="accent2"/>
          </a:fillRef>
          <a:effectRef idx="1">
            <a:schemeClr val="accent2"/>
          </a:effectRef>
          <a:fontRef idx="minor">
            <a:schemeClr val="dk1"/>
          </a:fontRef>
        </p:style>
        <p:txBody>
          <a:bodyPr>
            <a:normAutofit fontScale="92500"/>
          </a:bodyPr>
          <a:lstStyle/>
          <a:p>
            <a:pPr>
              <a:buNone/>
            </a:pPr>
            <a:r>
              <a:rPr lang="id-ID" sz="2000" dirty="0" smtClean="0"/>
              <a:t>	Analisis sebaiknya dilakukan pada tiga bagian yang terpisah :</a:t>
            </a:r>
          </a:p>
          <a:p>
            <a:pPr lvl="0">
              <a:buNone/>
            </a:pPr>
            <a:r>
              <a:rPr lang="id-ID" sz="2000" dirty="0" smtClean="0"/>
              <a:t>1. 	Bagaimana tiap rasio berubah selama beberapa waktu ?</a:t>
            </a:r>
          </a:p>
          <a:p>
            <a:pPr>
              <a:buNone/>
            </a:pPr>
            <a:r>
              <a:rPr lang="id-ID" sz="2000" dirty="0" smtClean="0"/>
              <a:t>	Informasi ini memberikan makna dalam mengevaluasi tren historis. Penghitungan perubahan persentase setiap rasio dari satu tahun ke tahun berikutnya digunakan untuk mengukur kinerja keuangan historis.</a:t>
            </a:r>
          </a:p>
          <a:p>
            <a:pPr lvl="0">
              <a:buNone/>
            </a:pPr>
            <a:r>
              <a:rPr lang="id-ID" sz="2000" dirty="0" smtClean="0"/>
              <a:t>2. 	Bagaimana setiap rasio dibandingkan dengan Industri ? </a:t>
            </a:r>
          </a:p>
          <a:p>
            <a:pPr>
              <a:buNone/>
            </a:pPr>
            <a:r>
              <a:rPr lang="id-ID" sz="2000" dirty="0" smtClean="0"/>
              <a:t>	Pembandingan rasio suatu perusahaan dengan standar industri tertentu dapat menentukan kekuatan dan kelemahan perushaaan .</a:t>
            </a:r>
          </a:p>
          <a:p>
            <a:pPr lvl="0">
              <a:buNone/>
            </a:pPr>
            <a:r>
              <a:rPr lang="id-ID" sz="2000" dirty="0" smtClean="0"/>
              <a:t>3. 	Bagaimana setiap rasio dibandingkan dengan pesaing kunci ?</a:t>
            </a:r>
          </a:p>
          <a:p>
            <a:pPr>
              <a:buNone/>
            </a:pPr>
            <a:r>
              <a:rPr lang="id-ID" sz="2000" dirty="0" smtClean="0"/>
              <a:t>	Analisis rasio keuangan seharusnya mencakup perbandingan dengan pesaing – pesaing kunci ketika persaingan yang terjadi lebih ketat diantara beberapa pesaing dalam suatu industri.</a:t>
            </a:r>
          </a:p>
          <a:p>
            <a:pPr>
              <a:buNone/>
            </a:pPr>
            <a:endParaRPr lang="id-ID" sz="2000" dirty="0" smtClean="0"/>
          </a:p>
          <a:p>
            <a:endParaRPr lang="id-ID" sz="2000" dirty="0"/>
          </a:p>
        </p:txBody>
      </p:sp>
    </p:spTree>
  </p:cSld>
  <p:clrMapOvr>
    <a:masterClrMapping/>
  </p:clrMapOvr>
  <p:transition spd="slow">
    <p:cover dir="ld"/>
    <p:sndAc>
      <p:stSnd>
        <p:snd r:embed="rId2" name="bomb.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435280" cy="1012974"/>
          </a:xfrm>
        </p:spPr>
        <p:txBody>
          <a:bodyPr>
            <a:normAutofit fontScale="90000"/>
          </a:bodyPr>
          <a:lstStyle/>
          <a:p>
            <a:pPr algn="l"/>
            <a:r>
              <a:rPr lang="id-ID" dirty="0" smtClean="0"/>
              <a:t>Analisis Titik Impas (Breakeven Analysis)</a:t>
            </a:r>
            <a:br>
              <a:rPr lang="id-ID" dirty="0" smtClean="0"/>
            </a:br>
            <a:endParaRPr lang="id-ID" dirty="0"/>
          </a:p>
        </p:txBody>
      </p:sp>
      <p:sp>
        <p:nvSpPr>
          <p:cNvPr id="3" name="Content Placeholder 2"/>
          <p:cNvSpPr>
            <a:spLocks noGrp="1"/>
          </p:cNvSpPr>
          <p:nvPr>
            <p:ph idx="1"/>
          </p:nvPr>
        </p:nvSpPr>
        <p:spPr>
          <a:xfrm>
            <a:off x="457200" y="1484783"/>
            <a:ext cx="7715200" cy="1224137"/>
          </a:xfrm>
        </p:spPr>
        <p:style>
          <a:lnRef idx="1">
            <a:schemeClr val="accent6"/>
          </a:lnRef>
          <a:fillRef idx="2">
            <a:schemeClr val="accent6"/>
          </a:fillRef>
          <a:effectRef idx="1">
            <a:schemeClr val="accent6"/>
          </a:effectRef>
          <a:fontRef idx="minor">
            <a:schemeClr val="dk1"/>
          </a:fontRef>
        </p:style>
        <p:txBody>
          <a:bodyPr>
            <a:noAutofit/>
          </a:bodyPr>
          <a:lstStyle/>
          <a:p>
            <a:pPr lvl="0">
              <a:buNone/>
            </a:pPr>
            <a:r>
              <a:rPr lang="id-ID" sz="2000" dirty="0" smtClean="0"/>
              <a:t>	Analisis titik impas adalah suatu teknik analisa untuk mempelajari hubungan antara Baiaya Tetap, Biaya Variabel, Keuntungan dan Volume aktivitas.</a:t>
            </a:r>
          </a:p>
          <a:p>
            <a:pPr algn="ctr">
              <a:buNone/>
            </a:pPr>
            <a:endParaRPr lang="id-ID" sz="2000" dirty="0" smtClean="0"/>
          </a:p>
          <a:p>
            <a:pPr algn="ctr">
              <a:buNone/>
            </a:pPr>
            <a:r>
              <a:rPr lang="id-ID" sz="2000" b="1" dirty="0" smtClean="0"/>
              <a:t>Manfaat Analisis Titik Impas </a:t>
            </a:r>
          </a:p>
        </p:txBody>
      </p:sp>
      <p:sp>
        <p:nvSpPr>
          <p:cNvPr id="4" name="Rounded Rectangle 3"/>
          <p:cNvSpPr/>
          <p:nvPr/>
        </p:nvSpPr>
        <p:spPr>
          <a:xfrm>
            <a:off x="2123728" y="4221088"/>
            <a:ext cx="4824536" cy="64807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b="1" dirty="0" smtClean="0"/>
              <a:t>Perencanaan Harga Jual Normal</a:t>
            </a:r>
            <a:endParaRPr lang="id-ID" dirty="0"/>
          </a:p>
        </p:txBody>
      </p:sp>
      <p:sp>
        <p:nvSpPr>
          <p:cNvPr id="5" name="Rounded Rectangle 4"/>
          <p:cNvSpPr/>
          <p:nvPr/>
        </p:nvSpPr>
        <p:spPr>
          <a:xfrm>
            <a:off x="2123728" y="3429000"/>
            <a:ext cx="4824536" cy="64807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  </a:t>
            </a:r>
            <a:r>
              <a:rPr lang="id-ID" b="1" dirty="0" smtClean="0"/>
              <a:t>Perencanaan Penjualan atau Produksi</a:t>
            </a:r>
            <a:endParaRPr lang="id-ID" dirty="0"/>
          </a:p>
        </p:txBody>
      </p:sp>
      <p:sp>
        <p:nvSpPr>
          <p:cNvPr id="6" name="Rounded Rectangle 5"/>
          <p:cNvSpPr/>
          <p:nvPr/>
        </p:nvSpPr>
        <p:spPr>
          <a:xfrm>
            <a:off x="2123728" y="5013176"/>
            <a:ext cx="4824536" cy="64807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id-ID" b="1" dirty="0" smtClean="0"/>
              <a:t>Perencanaan Metode Produksi</a:t>
            </a:r>
            <a:endParaRPr lang="id-ID" dirty="0"/>
          </a:p>
        </p:txBody>
      </p:sp>
      <p:sp>
        <p:nvSpPr>
          <p:cNvPr id="7" name="Rounded Rectangle 6"/>
          <p:cNvSpPr/>
          <p:nvPr/>
        </p:nvSpPr>
        <p:spPr>
          <a:xfrm>
            <a:off x="2123728" y="5805264"/>
            <a:ext cx="4824536" cy="64807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buNone/>
            </a:pPr>
            <a:r>
              <a:rPr lang="id-ID" dirty="0" smtClean="0"/>
              <a:t> </a:t>
            </a:r>
            <a:r>
              <a:rPr lang="id-ID" b="1" dirty="0" smtClean="0"/>
              <a:t>Titik Tutup Pabrik</a:t>
            </a:r>
            <a:endParaRPr lang="id-ID" dirty="0" smtClean="0"/>
          </a:p>
        </p:txBody>
      </p:sp>
    </p:spTree>
  </p:cSld>
  <p:clrMapOvr>
    <a:masterClrMapping/>
  </p:clrMapOvr>
  <p:transition spd="slow">
    <p:zoom dir="in"/>
    <p:sndAc>
      <p:stSnd>
        <p:snd r:embed="rId2" name="breeze.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 result for RUMUS BEP"/>
          <p:cNvPicPr>
            <a:picLocks noGrp="1"/>
          </p:cNvPicPr>
          <p:nvPr>
            <p:ph idx="1"/>
          </p:nvPr>
        </p:nvPicPr>
        <p:blipFill>
          <a:blip r:embed="rId3" cstate="print"/>
          <a:srcRect/>
          <a:stretch>
            <a:fillRect/>
          </a:stretch>
        </p:blipFill>
        <p:spPr bwMode="auto">
          <a:xfrm>
            <a:off x="1619672" y="1772816"/>
            <a:ext cx="5544615" cy="3534544"/>
          </a:xfrm>
          <a:prstGeom prst="rect">
            <a:avLst/>
          </a:prstGeom>
          <a:ln>
            <a:headEnd/>
            <a:tailEnd/>
          </a:ln>
        </p:spPr>
        <p:style>
          <a:lnRef idx="2">
            <a:schemeClr val="accent1"/>
          </a:lnRef>
          <a:fillRef idx="1">
            <a:schemeClr val="lt1"/>
          </a:fillRef>
          <a:effectRef idx="0">
            <a:schemeClr val="accent1"/>
          </a:effectRef>
          <a:fontRef idx="minor">
            <a:schemeClr val="dk1"/>
          </a:fontRef>
        </p:style>
      </p:pic>
      <p:sp>
        <p:nvSpPr>
          <p:cNvPr id="5" name="Rectangle 4"/>
          <p:cNvSpPr/>
          <p:nvPr/>
        </p:nvSpPr>
        <p:spPr>
          <a:xfrm>
            <a:off x="2195736" y="764704"/>
            <a:ext cx="4392488"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RUMUS BREAKEVEN POINT</a:t>
            </a:r>
            <a:endParaRPr lang="id-ID" dirty="0"/>
          </a:p>
        </p:txBody>
      </p:sp>
    </p:spTree>
  </p:cSld>
  <p:clrMapOvr>
    <a:masterClrMapping/>
  </p:clrMapOvr>
  <p:transition spd="med">
    <p:split orient="vert"/>
    <p:sndAc>
      <p:stSnd>
        <p:snd r:embed="rId2" name="coin.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b="1" dirty="0" err="1"/>
              <a:t>Penelitian</a:t>
            </a:r>
            <a:r>
              <a:rPr lang="en-US" b="1" dirty="0"/>
              <a:t> </a:t>
            </a:r>
            <a:r>
              <a:rPr lang="en-US" b="1" dirty="0" err="1"/>
              <a:t>dan</a:t>
            </a:r>
            <a:r>
              <a:rPr lang="en-US" b="1" dirty="0"/>
              <a:t> </a:t>
            </a:r>
            <a:r>
              <a:rPr lang="en-US" b="1" dirty="0" err="1"/>
              <a:t>Pengembangan</a:t>
            </a:r>
            <a:r>
              <a:rPr lang="en-US" b="1" dirty="0"/>
              <a:t> Internal </a:t>
            </a:r>
            <a:r>
              <a:rPr lang="en-US" b="1" dirty="0" err="1"/>
              <a:t>dan</a:t>
            </a:r>
            <a:r>
              <a:rPr lang="en-US" b="1" dirty="0"/>
              <a:t> </a:t>
            </a:r>
            <a:r>
              <a:rPr lang="en-US" b="1" dirty="0" err="1"/>
              <a:t>Eksternal</a:t>
            </a:r>
            <a:endParaRPr lang="en-US" b="1" dirty="0"/>
          </a:p>
        </p:txBody>
      </p:sp>
      <p:sp>
        <p:nvSpPr>
          <p:cNvPr id="5" name="Content Placeholder 4"/>
          <p:cNvSpPr>
            <a:spLocks noGrp="1"/>
          </p:cNvSpPr>
          <p:nvPr>
            <p:ph idx="1"/>
          </p:nvPr>
        </p:nvSpPr>
        <p:spPr>
          <a:xfrm>
            <a:off x="628650" y="1825626"/>
            <a:ext cx="7975798" cy="4643755"/>
          </a:xfrm>
        </p:spPr>
        <p:style>
          <a:lnRef idx="2">
            <a:schemeClr val="dk1"/>
          </a:lnRef>
          <a:fillRef idx="1">
            <a:schemeClr val="lt1"/>
          </a:fillRef>
          <a:effectRef idx="0">
            <a:schemeClr val="dk1"/>
          </a:effectRef>
          <a:fontRef idx="minor">
            <a:schemeClr val="dk1"/>
          </a:fontRef>
        </p:style>
        <p:txBody>
          <a:bodyPr>
            <a:noAutofit/>
          </a:bodyPr>
          <a:lstStyle/>
          <a:p>
            <a:pPr marL="0" indent="0">
              <a:buNone/>
            </a:pPr>
            <a:r>
              <a:rPr lang="id-ID" sz="2000" dirty="0" smtClean="0"/>
              <a:t>    </a:t>
            </a:r>
            <a:r>
              <a:rPr lang="en-US" sz="2000" dirty="0" err="1" smtClean="0"/>
              <a:t>Empat</a:t>
            </a:r>
            <a:r>
              <a:rPr lang="en-US" sz="2000" dirty="0" smtClean="0"/>
              <a:t> </a:t>
            </a:r>
            <a:r>
              <a:rPr lang="en-US" sz="2000" dirty="0" err="1"/>
              <a:t>pendekatan</a:t>
            </a:r>
            <a:r>
              <a:rPr lang="en-US" sz="2000" dirty="0"/>
              <a:t> </a:t>
            </a:r>
            <a:r>
              <a:rPr lang="en-US" sz="2000" dirty="0" err="1"/>
              <a:t>untuk</a:t>
            </a:r>
            <a:r>
              <a:rPr lang="en-US" sz="2000" dirty="0"/>
              <a:t> </a:t>
            </a:r>
            <a:r>
              <a:rPr lang="en-US" sz="2000" dirty="0" err="1"/>
              <a:t>menentukan</a:t>
            </a:r>
            <a:r>
              <a:rPr lang="en-US" sz="2000" dirty="0"/>
              <a:t> </a:t>
            </a:r>
            <a:r>
              <a:rPr lang="en-US" sz="2000" dirty="0" err="1"/>
              <a:t>alokasi</a:t>
            </a:r>
            <a:r>
              <a:rPr lang="en-US" sz="2000" dirty="0"/>
              <a:t> </a:t>
            </a:r>
            <a:r>
              <a:rPr lang="en-US" sz="2000" dirty="0" err="1"/>
              <a:t>anggaran</a:t>
            </a:r>
            <a:r>
              <a:rPr lang="en-US" sz="2000" dirty="0"/>
              <a:t> R&amp;D yang </a:t>
            </a:r>
            <a:r>
              <a:rPr lang="en-US" sz="2000" dirty="0" err="1"/>
              <a:t>secara</a:t>
            </a:r>
            <a:r>
              <a:rPr lang="en-US" sz="2000" dirty="0"/>
              <a:t> </a:t>
            </a:r>
            <a:r>
              <a:rPr lang="en-US" sz="2000" dirty="0" err="1"/>
              <a:t>umum</a:t>
            </a:r>
            <a:r>
              <a:rPr lang="en-US" sz="2000" dirty="0"/>
              <a:t> </a:t>
            </a:r>
            <a:r>
              <a:rPr lang="en-US" sz="2000" dirty="0" err="1"/>
              <a:t>digunakan</a:t>
            </a:r>
            <a:r>
              <a:rPr lang="en-US" sz="2000" dirty="0"/>
              <a:t> </a:t>
            </a:r>
            <a:r>
              <a:rPr lang="en-US" sz="2000" dirty="0" err="1"/>
              <a:t>adalah</a:t>
            </a:r>
            <a:r>
              <a:rPr lang="en-US" sz="2000" dirty="0"/>
              <a:t> :</a:t>
            </a:r>
          </a:p>
          <a:p>
            <a:pPr marL="0" indent="0">
              <a:buNone/>
            </a:pPr>
            <a:r>
              <a:rPr lang="en-US" sz="2000" dirty="0"/>
              <a:t>1.Membiayai </a:t>
            </a:r>
            <a:r>
              <a:rPr lang="en-US" sz="2000" dirty="0" err="1"/>
              <a:t>sebanyak</a:t>
            </a:r>
            <a:r>
              <a:rPr lang="en-US" sz="2000" dirty="0"/>
              <a:t> </a:t>
            </a:r>
            <a:r>
              <a:rPr lang="en-US" sz="2000" dirty="0" err="1"/>
              <a:t>mungkin</a:t>
            </a:r>
            <a:r>
              <a:rPr lang="en-US" sz="2000" dirty="0"/>
              <a:t> proposal </a:t>
            </a:r>
            <a:r>
              <a:rPr lang="en-US" sz="2000" dirty="0" err="1"/>
              <a:t>proyek</a:t>
            </a:r>
            <a:endParaRPr lang="en-US" sz="2000" dirty="0"/>
          </a:p>
          <a:p>
            <a:pPr marL="0" indent="0">
              <a:buNone/>
            </a:pPr>
            <a:r>
              <a:rPr lang="en-US" sz="2000" dirty="0"/>
              <a:t>2.Menggunakan </a:t>
            </a:r>
            <a:r>
              <a:rPr lang="en-US" sz="2000" dirty="0" err="1"/>
              <a:t>metode</a:t>
            </a:r>
            <a:r>
              <a:rPr lang="en-US" sz="2000" dirty="0"/>
              <a:t> </a:t>
            </a:r>
            <a:r>
              <a:rPr lang="en-US" sz="2000" dirty="0" err="1"/>
              <a:t>persentase-penjualan</a:t>
            </a:r>
            <a:endParaRPr lang="en-US" sz="2000" dirty="0"/>
          </a:p>
          <a:p>
            <a:pPr marL="0" indent="0">
              <a:buNone/>
            </a:pPr>
            <a:r>
              <a:rPr lang="en-US" sz="2000" dirty="0"/>
              <a:t>3.Menganggarkan </a:t>
            </a:r>
            <a:r>
              <a:rPr lang="en-US" sz="2000" dirty="0" err="1"/>
              <a:t>jumlah</a:t>
            </a:r>
            <a:r>
              <a:rPr lang="en-US" sz="2000" dirty="0"/>
              <a:t> yang </a:t>
            </a:r>
            <a:r>
              <a:rPr lang="en-US" sz="2000" dirty="0" err="1"/>
              <a:t>sama</a:t>
            </a:r>
            <a:r>
              <a:rPr lang="en-US" sz="2000" dirty="0"/>
              <a:t> yang </a:t>
            </a:r>
            <a:r>
              <a:rPr lang="en-US" sz="2000" dirty="0" err="1"/>
              <a:t>dihabiskan</a:t>
            </a:r>
            <a:r>
              <a:rPr lang="en-US" sz="2000" dirty="0"/>
              <a:t> </a:t>
            </a:r>
            <a:r>
              <a:rPr lang="en-US" sz="2000" dirty="0" err="1"/>
              <a:t>pesain</a:t>
            </a:r>
            <a:r>
              <a:rPr lang="en-US" sz="2000" dirty="0"/>
              <a:t> </a:t>
            </a:r>
            <a:r>
              <a:rPr lang="en-US" sz="2000" dirty="0" err="1"/>
              <a:t>untuk</a:t>
            </a:r>
            <a:r>
              <a:rPr lang="en-US" sz="2000" dirty="0"/>
              <a:t> R&amp;D</a:t>
            </a:r>
          </a:p>
          <a:p>
            <a:pPr marL="0" indent="0">
              <a:buNone/>
            </a:pPr>
            <a:r>
              <a:rPr lang="en-US" sz="2000" dirty="0"/>
              <a:t>4.Memutuskan </a:t>
            </a:r>
            <a:r>
              <a:rPr lang="en-US" sz="2000" dirty="0" err="1"/>
              <a:t>berapa</a:t>
            </a:r>
            <a:r>
              <a:rPr lang="en-US" sz="2000" dirty="0"/>
              <a:t> </a:t>
            </a:r>
            <a:r>
              <a:rPr lang="en-US" sz="2000" dirty="0" err="1"/>
              <a:t>jumlah</a:t>
            </a:r>
            <a:r>
              <a:rPr lang="en-US" sz="2000" dirty="0"/>
              <a:t> </a:t>
            </a:r>
            <a:r>
              <a:rPr lang="en-US" sz="2000" dirty="0" err="1"/>
              <a:t>produk</a:t>
            </a:r>
            <a:r>
              <a:rPr lang="en-US" sz="2000" dirty="0"/>
              <a:t> </a:t>
            </a:r>
            <a:r>
              <a:rPr lang="en-US" sz="2000" dirty="0" err="1"/>
              <a:t>baru</a:t>
            </a:r>
            <a:r>
              <a:rPr lang="en-US" sz="2000" dirty="0"/>
              <a:t> yang </a:t>
            </a:r>
            <a:r>
              <a:rPr lang="en-US" sz="2000" dirty="0" err="1"/>
              <a:t>berhasil</a:t>
            </a:r>
            <a:r>
              <a:rPr lang="en-US" sz="2000" dirty="0"/>
              <a:t> </a:t>
            </a:r>
            <a:r>
              <a:rPr lang="en-US" sz="2000" dirty="0" err="1"/>
              <a:t>dan</a:t>
            </a:r>
            <a:r>
              <a:rPr lang="en-US" sz="2000" dirty="0"/>
              <a:t> </a:t>
            </a:r>
            <a:r>
              <a:rPr lang="en-US" sz="2000" dirty="0" err="1"/>
              <a:t>dibutuhkan</a:t>
            </a:r>
            <a:r>
              <a:rPr lang="en-US" sz="2000" dirty="0"/>
              <a:t> </a:t>
            </a:r>
            <a:r>
              <a:rPr lang="en-US" sz="2000" dirty="0" err="1"/>
              <a:t>serta</a:t>
            </a:r>
            <a:r>
              <a:rPr lang="en-US" sz="2000" dirty="0"/>
              <a:t> </a:t>
            </a:r>
            <a:r>
              <a:rPr lang="en-US" sz="2000" dirty="0" err="1"/>
              <a:t>menghitung</a:t>
            </a:r>
            <a:r>
              <a:rPr lang="en-US" sz="2000" dirty="0"/>
              <a:t> </a:t>
            </a:r>
            <a:r>
              <a:rPr lang="en-US" sz="2000" dirty="0" err="1"/>
              <a:t>ke</a:t>
            </a:r>
            <a:r>
              <a:rPr lang="en-US" sz="2000" dirty="0"/>
              <a:t> </a:t>
            </a:r>
            <a:r>
              <a:rPr lang="en-US" sz="2000" dirty="0" err="1"/>
              <a:t>belakang</a:t>
            </a:r>
            <a:r>
              <a:rPr lang="en-US" sz="2000" dirty="0"/>
              <a:t> </a:t>
            </a:r>
            <a:r>
              <a:rPr lang="en-US" sz="2000" dirty="0" err="1"/>
              <a:t>perkiraan</a:t>
            </a:r>
            <a:r>
              <a:rPr lang="en-US" sz="2000" dirty="0"/>
              <a:t> </a:t>
            </a:r>
            <a:r>
              <a:rPr lang="en-US" sz="2000" dirty="0" err="1"/>
              <a:t>investasi</a:t>
            </a:r>
            <a:r>
              <a:rPr lang="en-US" sz="2000" dirty="0"/>
              <a:t> R&amp;D yang </a:t>
            </a:r>
            <a:r>
              <a:rPr lang="en-US" sz="2000" dirty="0" err="1"/>
              <a:t>diperlukan</a:t>
            </a:r>
            <a:r>
              <a:rPr lang="en-US" sz="2000" dirty="0"/>
              <a:t>.</a:t>
            </a:r>
          </a:p>
          <a:p>
            <a:pPr marL="0" indent="0">
              <a:buNone/>
            </a:pPr>
            <a:r>
              <a:rPr lang="id-ID" sz="2000" dirty="0" smtClean="0"/>
              <a:t>    </a:t>
            </a:r>
            <a:r>
              <a:rPr lang="en-US" sz="2000" dirty="0" smtClean="0"/>
              <a:t>R&amp;D </a:t>
            </a:r>
            <a:r>
              <a:rPr lang="en-US" sz="2000" dirty="0" err="1"/>
              <a:t>dalam</a:t>
            </a:r>
            <a:r>
              <a:rPr lang="en-US" sz="2000" dirty="0"/>
              <a:t> </a:t>
            </a:r>
            <a:r>
              <a:rPr lang="en-US" sz="2000" dirty="0" err="1"/>
              <a:t>organisasi</a:t>
            </a:r>
            <a:r>
              <a:rPr lang="en-US" sz="2000" dirty="0"/>
              <a:t> </a:t>
            </a:r>
            <a:r>
              <a:rPr lang="en-US" sz="2000" dirty="0" err="1"/>
              <a:t>memiliki</a:t>
            </a:r>
            <a:r>
              <a:rPr lang="en-US" sz="2000" dirty="0"/>
              <a:t> </a:t>
            </a:r>
            <a:r>
              <a:rPr lang="en-US" sz="2000" dirty="0" err="1"/>
              <a:t>dua</a:t>
            </a:r>
            <a:r>
              <a:rPr lang="en-US" sz="2000" dirty="0"/>
              <a:t> </a:t>
            </a:r>
            <a:r>
              <a:rPr lang="en-US" sz="2000" dirty="0" err="1"/>
              <a:t>bentuk</a:t>
            </a:r>
            <a:r>
              <a:rPr lang="en-US" sz="2000" dirty="0"/>
              <a:t> </a:t>
            </a:r>
            <a:r>
              <a:rPr lang="en-US" sz="2000" dirty="0" err="1" smtClean="0"/>
              <a:t>dasar</a:t>
            </a:r>
            <a:r>
              <a:rPr lang="id-ID" sz="2000" dirty="0" smtClean="0"/>
              <a:t> :</a:t>
            </a:r>
            <a:endParaRPr lang="en-US" sz="2000" dirty="0"/>
          </a:p>
          <a:p>
            <a:pPr marL="0" indent="0">
              <a:buNone/>
            </a:pPr>
            <a:r>
              <a:rPr lang="en-US" sz="2000" dirty="0"/>
              <a:t>1.R&amp;D internal, </a:t>
            </a:r>
            <a:r>
              <a:rPr lang="en-US" sz="2000" dirty="0" err="1"/>
              <a:t>dimana</a:t>
            </a:r>
            <a:r>
              <a:rPr lang="en-US" sz="2000" dirty="0"/>
              <a:t> </a:t>
            </a:r>
            <a:r>
              <a:rPr lang="en-US" sz="2000" dirty="0" err="1"/>
              <a:t>organisasi</a:t>
            </a:r>
            <a:r>
              <a:rPr lang="en-US" sz="2000" dirty="0"/>
              <a:t> </a:t>
            </a:r>
            <a:r>
              <a:rPr lang="en-US" sz="2000" dirty="0" err="1"/>
              <a:t>mengoperasikan</a:t>
            </a:r>
            <a:r>
              <a:rPr lang="en-US" sz="2000" dirty="0"/>
              <a:t> </a:t>
            </a:r>
            <a:r>
              <a:rPr lang="en-US" sz="2000" dirty="0" err="1"/>
              <a:t>departemen</a:t>
            </a:r>
            <a:r>
              <a:rPr lang="en-US" sz="2000" dirty="0"/>
              <a:t> R&amp;D </a:t>
            </a:r>
            <a:r>
              <a:rPr lang="en-US" sz="2000" dirty="0" err="1"/>
              <a:t>nya</a:t>
            </a:r>
            <a:r>
              <a:rPr lang="en-US" sz="2000" dirty="0"/>
              <a:t>, </a:t>
            </a:r>
            <a:r>
              <a:rPr lang="en-US" sz="2000" dirty="0" err="1"/>
              <a:t>atau</a:t>
            </a:r>
            <a:endParaRPr lang="en-US" sz="2000" dirty="0"/>
          </a:p>
          <a:p>
            <a:pPr marL="0" indent="0">
              <a:buNone/>
            </a:pPr>
            <a:r>
              <a:rPr lang="en-US" sz="2000" dirty="0"/>
              <a:t>2.Mengontrak R&amp;D, </a:t>
            </a:r>
            <a:r>
              <a:rPr lang="en-US" sz="2000" dirty="0" err="1"/>
              <a:t>dimana</a:t>
            </a:r>
            <a:r>
              <a:rPr lang="en-US" sz="2000" dirty="0"/>
              <a:t> </a:t>
            </a:r>
            <a:r>
              <a:rPr lang="en-US" sz="2000" dirty="0" err="1"/>
              <a:t>perusahaan</a:t>
            </a:r>
            <a:r>
              <a:rPr lang="en-US" sz="2000" dirty="0"/>
              <a:t> </a:t>
            </a:r>
            <a:r>
              <a:rPr lang="en-US" sz="2000" dirty="0" err="1"/>
              <a:t>memperkerjakan</a:t>
            </a:r>
            <a:r>
              <a:rPr lang="en-US" sz="2000" dirty="0"/>
              <a:t> </a:t>
            </a:r>
            <a:r>
              <a:rPr lang="en-US" sz="2000" dirty="0" err="1"/>
              <a:t>peneliti</a:t>
            </a:r>
            <a:r>
              <a:rPr lang="en-US" sz="2000" dirty="0"/>
              <a:t> </a:t>
            </a:r>
            <a:r>
              <a:rPr lang="en-US" sz="2000" dirty="0" err="1"/>
              <a:t>independen</a:t>
            </a:r>
            <a:r>
              <a:rPr lang="en-US" sz="2000" dirty="0"/>
              <a:t> </a:t>
            </a:r>
            <a:r>
              <a:rPr lang="en-US" sz="2000" dirty="0" err="1"/>
              <a:t>atau</a:t>
            </a:r>
            <a:r>
              <a:rPr lang="en-US" sz="2000" dirty="0"/>
              <a:t> </a:t>
            </a:r>
            <a:r>
              <a:rPr lang="en-US" sz="2000" dirty="0" err="1"/>
              <a:t>badan</a:t>
            </a:r>
            <a:r>
              <a:rPr lang="en-US" sz="2000" dirty="0"/>
              <a:t> </a:t>
            </a:r>
            <a:r>
              <a:rPr lang="en-US" sz="2000" dirty="0" err="1"/>
              <a:t>independen</a:t>
            </a:r>
            <a:r>
              <a:rPr lang="en-US" sz="2000" dirty="0"/>
              <a:t> </a:t>
            </a:r>
            <a:r>
              <a:rPr lang="en-US" sz="2000" dirty="0" err="1"/>
              <a:t>untuk</a:t>
            </a:r>
            <a:r>
              <a:rPr lang="en-US" sz="2000" dirty="0"/>
              <a:t> </a:t>
            </a:r>
            <a:r>
              <a:rPr lang="en-US" sz="2000" dirty="0" err="1"/>
              <a:t>mengembangkan</a:t>
            </a:r>
            <a:r>
              <a:rPr lang="en-US" sz="2000" dirty="0"/>
              <a:t> </a:t>
            </a:r>
            <a:r>
              <a:rPr lang="en-US" sz="2000" dirty="0" err="1"/>
              <a:t>produk</a:t>
            </a:r>
            <a:r>
              <a:rPr lang="en-US" sz="2000" dirty="0"/>
              <a:t> </a:t>
            </a:r>
            <a:r>
              <a:rPr lang="en-US" sz="2000" dirty="0" err="1"/>
              <a:t>tertentu</a:t>
            </a:r>
            <a:r>
              <a:rPr lang="en-US" sz="2000" dirty="0"/>
              <a:t>.</a:t>
            </a:r>
          </a:p>
        </p:txBody>
      </p:sp>
    </p:spTree>
  </p:cSld>
  <p:clrMapOvr>
    <a:masterClrMapping/>
  </p:clrMapOvr>
  <p:transition spd="slow">
    <p:pull dir="d"/>
    <p:sndAc>
      <p:stSnd>
        <p:snd r:embed="rId2" name="breeze.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19056" cy="1282154"/>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en-US" b="1" dirty="0" err="1"/>
              <a:t>Sistem</a:t>
            </a:r>
            <a:r>
              <a:rPr lang="en-US" b="1" dirty="0"/>
              <a:t> </a:t>
            </a:r>
            <a:r>
              <a:rPr lang="en-US" b="1" dirty="0" err="1"/>
              <a:t>Informasi</a:t>
            </a:r>
            <a:r>
              <a:rPr lang="en-US" b="1" dirty="0"/>
              <a:t> </a:t>
            </a:r>
            <a:r>
              <a:rPr lang="en-US" b="1" dirty="0" err="1"/>
              <a:t>Manajemen</a:t>
            </a:r>
            <a:endParaRPr lang="en-US" b="1" dirty="0"/>
          </a:p>
        </p:txBody>
      </p:sp>
      <p:sp>
        <p:nvSpPr>
          <p:cNvPr id="3" name="Content Placeholder 2"/>
          <p:cNvSpPr>
            <a:spLocks noGrp="1"/>
          </p:cNvSpPr>
          <p:nvPr>
            <p:ph idx="1"/>
          </p:nvPr>
        </p:nvSpPr>
        <p:spPr>
          <a:xfrm>
            <a:off x="395536" y="1700808"/>
            <a:ext cx="6624736" cy="1152128"/>
          </a:xfrm>
        </p:spPr>
        <p:style>
          <a:lnRef idx="3">
            <a:schemeClr val="lt1"/>
          </a:lnRef>
          <a:fillRef idx="1">
            <a:schemeClr val="accent1"/>
          </a:fillRef>
          <a:effectRef idx="1">
            <a:schemeClr val="accent1"/>
          </a:effectRef>
          <a:fontRef idx="minor">
            <a:schemeClr val="lt1"/>
          </a:fontRef>
        </p:style>
        <p:txBody>
          <a:bodyPr>
            <a:normAutofit/>
          </a:bodyPr>
          <a:lstStyle/>
          <a:p>
            <a:pPr marL="0" indent="0" algn="ctr">
              <a:buNone/>
            </a:pPr>
            <a:r>
              <a:rPr lang="en-US" sz="2000" dirty="0" err="1">
                <a:solidFill>
                  <a:schemeClr val="tx1"/>
                </a:solidFill>
              </a:rPr>
              <a:t>Tujuan</a:t>
            </a:r>
            <a:r>
              <a:rPr lang="en-US" sz="2000" dirty="0">
                <a:solidFill>
                  <a:schemeClr val="tx1"/>
                </a:solidFill>
              </a:rPr>
              <a:t> </a:t>
            </a:r>
            <a:r>
              <a:rPr lang="en-US" sz="2000" dirty="0" err="1">
                <a:solidFill>
                  <a:schemeClr val="tx1"/>
                </a:solidFill>
              </a:rPr>
              <a:t>sistem</a:t>
            </a:r>
            <a:r>
              <a:rPr lang="en-US" sz="2000" dirty="0">
                <a:solidFill>
                  <a:schemeClr val="tx1"/>
                </a:solidFill>
              </a:rPr>
              <a:t> </a:t>
            </a:r>
            <a:r>
              <a:rPr lang="en-US" sz="2000" dirty="0" err="1">
                <a:solidFill>
                  <a:schemeClr val="tx1"/>
                </a:solidFill>
              </a:rPr>
              <a:t>informasi</a:t>
            </a:r>
            <a:r>
              <a:rPr lang="en-US" sz="2000" dirty="0">
                <a:solidFill>
                  <a:schemeClr val="tx1"/>
                </a:solidFill>
              </a:rPr>
              <a:t> </a:t>
            </a:r>
            <a:r>
              <a:rPr lang="en-US" sz="2000" dirty="0" err="1">
                <a:solidFill>
                  <a:schemeClr val="tx1"/>
                </a:solidFill>
              </a:rPr>
              <a:t>manajemen</a:t>
            </a:r>
            <a:r>
              <a:rPr lang="en-US" sz="2000" dirty="0">
                <a:solidFill>
                  <a:schemeClr val="tx1"/>
                </a:solidFill>
              </a:rPr>
              <a:t> (SIM) </a:t>
            </a:r>
            <a:r>
              <a:rPr lang="en-US" sz="2000" dirty="0" err="1">
                <a:solidFill>
                  <a:schemeClr val="tx1"/>
                </a:solidFill>
              </a:rPr>
              <a:t>adalah</a:t>
            </a:r>
            <a:r>
              <a:rPr lang="en-US" sz="2000" dirty="0">
                <a:solidFill>
                  <a:schemeClr val="tx1"/>
                </a:solidFill>
              </a:rPr>
              <a:t> </a:t>
            </a:r>
            <a:r>
              <a:rPr lang="en-US" sz="2000" dirty="0" err="1">
                <a:solidFill>
                  <a:schemeClr val="tx1"/>
                </a:solidFill>
              </a:rPr>
              <a:t>meningkatkan</a:t>
            </a:r>
            <a:r>
              <a:rPr lang="en-US" sz="2000" dirty="0">
                <a:solidFill>
                  <a:schemeClr val="tx1"/>
                </a:solidFill>
              </a:rPr>
              <a:t> </a:t>
            </a:r>
            <a:r>
              <a:rPr lang="en-US" sz="2000" dirty="0" err="1">
                <a:solidFill>
                  <a:schemeClr val="tx1"/>
                </a:solidFill>
              </a:rPr>
              <a:t>kinerja</a:t>
            </a:r>
            <a:r>
              <a:rPr lang="en-US" sz="2000" dirty="0">
                <a:solidFill>
                  <a:schemeClr val="tx1"/>
                </a:solidFill>
              </a:rPr>
              <a:t> </a:t>
            </a:r>
            <a:r>
              <a:rPr lang="en-US" sz="2000" dirty="0" err="1">
                <a:solidFill>
                  <a:schemeClr val="tx1"/>
                </a:solidFill>
              </a:rPr>
              <a:t>sebuah</a:t>
            </a:r>
            <a:r>
              <a:rPr lang="en-US" sz="2000" dirty="0">
                <a:solidFill>
                  <a:schemeClr val="tx1"/>
                </a:solidFill>
              </a:rPr>
              <a:t> </a:t>
            </a:r>
            <a:r>
              <a:rPr lang="en-US" sz="2000" dirty="0" err="1">
                <a:solidFill>
                  <a:schemeClr val="tx1"/>
                </a:solidFill>
              </a:rPr>
              <a:t>bisnis</a:t>
            </a:r>
            <a:r>
              <a:rPr lang="en-US" sz="2000" dirty="0">
                <a:solidFill>
                  <a:schemeClr val="tx1"/>
                </a:solidFill>
              </a:rPr>
              <a:t> </a:t>
            </a:r>
            <a:r>
              <a:rPr lang="en-US" sz="2000" dirty="0" err="1">
                <a:solidFill>
                  <a:schemeClr val="tx1"/>
                </a:solidFill>
              </a:rPr>
              <a:t>dengan</a:t>
            </a:r>
            <a:r>
              <a:rPr lang="en-US" sz="2000" dirty="0">
                <a:solidFill>
                  <a:schemeClr val="tx1"/>
                </a:solidFill>
              </a:rPr>
              <a:t> </a:t>
            </a:r>
            <a:r>
              <a:rPr lang="en-US" sz="2000" dirty="0" err="1">
                <a:solidFill>
                  <a:schemeClr val="tx1"/>
                </a:solidFill>
              </a:rPr>
              <a:t>cara</a:t>
            </a:r>
            <a:r>
              <a:rPr lang="en-US" sz="2000" dirty="0">
                <a:solidFill>
                  <a:schemeClr val="tx1"/>
                </a:solidFill>
              </a:rPr>
              <a:t> </a:t>
            </a:r>
            <a:r>
              <a:rPr lang="en-US" sz="2000" dirty="0" err="1">
                <a:solidFill>
                  <a:schemeClr val="tx1"/>
                </a:solidFill>
              </a:rPr>
              <a:t>meningkatkan</a:t>
            </a:r>
            <a:r>
              <a:rPr lang="en-US" sz="2000" dirty="0">
                <a:solidFill>
                  <a:schemeClr val="tx1"/>
                </a:solidFill>
              </a:rPr>
              <a:t> </a:t>
            </a:r>
            <a:r>
              <a:rPr lang="en-US" sz="2000" dirty="0" err="1">
                <a:solidFill>
                  <a:schemeClr val="tx1"/>
                </a:solidFill>
              </a:rPr>
              <a:t>kualitas</a:t>
            </a:r>
            <a:r>
              <a:rPr lang="en-US" sz="2000" dirty="0">
                <a:solidFill>
                  <a:schemeClr val="tx1"/>
                </a:solidFill>
              </a:rPr>
              <a:t> </a:t>
            </a:r>
            <a:r>
              <a:rPr lang="en-US" sz="2000" dirty="0" err="1">
                <a:solidFill>
                  <a:schemeClr val="tx1"/>
                </a:solidFill>
              </a:rPr>
              <a:t>keputusan</a:t>
            </a:r>
            <a:r>
              <a:rPr lang="en-US" sz="2000" dirty="0">
                <a:solidFill>
                  <a:schemeClr val="tx1"/>
                </a:solidFill>
              </a:rPr>
              <a:t> </a:t>
            </a:r>
            <a:r>
              <a:rPr lang="en-US" sz="2000" dirty="0" err="1">
                <a:solidFill>
                  <a:schemeClr val="tx1"/>
                </a:solidFill>
              </a:rPr>
              <a:t>manajerial</a:t>
            </a:r>
            <a:r>
              <a:rPr lang="en-US" sz="2000" dirty="0" smtClean="0">
                <a:solidFill>
                  <a:schemeClr val="tx1"/>
                </a:solidFill>
              </a:rPr>
              <a:t>.</a:t>
            </a:r>
            <a:endParaRPr lang="id-ID" sz="2000" dirty="0" smtClean="0">
              <a:solidFill>
                <a:schemeClr val="tx1"/>
              </a:solidFill>
            </a:endParaRPr>
          </a:p>
          <a:p>
            <a:pPr marL="0" indent="0" algn="ctr">
              <a:buNone/>
            </a:pPr>
            <a:endParaRPr lang="id-ID" sz="2000" dirty="0" smtClean="0">
              <a:solidFill>
                <a:schemeClr val="tx1"/>
              </a:solidFill>
            </a:endParaRPr>
          </a:p>
        </p:txBody>
      </p:sp>
      <p:sp>
        <p:nvSpPr>
          <p:cNvPr id="4" name="Rectangle 3"/>
          <p:cNvSpPr/>
          <p:nvPr/>
        </p:nvSpPr>
        <p:spPr>
          <a:xfrm>
            <a:off x="1835696" y="4653136"/>
            <a:ext cx="7128792" cy="1656184"/>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dirty="0" err="1" smtClean="0">
                <a:solidFill>
                  <a:schemeClr val="tx1"/>
                </a:solidFill>
              </a:rPr>
              <a:t>Analisis</a:t>
            </a:r>
            <a:r>
              <a:rPr lang="en-US" dirty="0" smtClean="0">
                <a:solidFill>
                  <a:schemeClr val="tx1"/>
                </a:solidFill>
              </a:rPr>
              <a:t> </a:t>
            </a:r>
            <a:r>
              <a:rPr lang="en-US" dirty="0" err="1" smtClean="0">
                <a:solidFill>
                  <a:schemeClr val="tx1"/>
                </a:solidFill>
              </a:rPr>
              <a:t>Rantai</a:t>
            </a:r>
            <a:r>
              <a:rPr lang="en-US" dirty="0" smtClean="0">
                <a:solidFill>
                  <a:schemeClr val="tx1"/>
                </a:solidFill>
              </a:rPr>
              <a:t> </a:t>
            </a:r>
            <a:r>
              <a:rPr lang="en-US" dirty="0" err="1" smtClean="0">
                <a:solidFill>
                  <a:schemeClr val="tx1"/>
                </a:solidFill>
              </a:rPr>
              <a:t>Nilai</a:t>
            </a:r>
            <a:r>
              <a:rPr lang="en-US" dirty="0" smtClean="0">
                <a:solidFill>
                  <a:schemeClr val="tx1"/>
                </a:solidFill>
              </a:rPr>
              <a:t> (value chain analysis-VCA) </a:t>
            </a:r>
            <a:r>
              <a:rPr lang="en-US" dirty="0" err="1" smtClean="0">
                <a:solidFill>
                  <a:schemeClr val="tx1"/>
                </a:solidFill>
              </a:rPr>
              <a:t>mengacu</a:t>
            </a:r>
            <a:r>
              <a:rPr lang="en-US" dirty="0" smtClean="0">
                <a:solidFill>
                  <a:schemeClr val="tx1"/>
                </a:solidFill>
              </a:rPr>
              <a:t> </a:t>
            </a:r>
            <a:r>
              <a:rPr lang="en-US" dirty="0" err="1" smtClean="0">
                <a:solidFill>
                  <a:schemeClr val="tx1"/>
                </a:solidFill>
              </a:rPr>
              <a:t>pada</a:t>
            </a:r>
            <a:r>
              <a:rPr lang="en-US" dirty="0" smtClean="0">
                <a:solidFill>
                  <a:schemeClr val="tx1"/>
                </a:solidFill>
              </a:rPr>
              <a:t> </a:t>
            </a:r>
            <a:r>
              <a:rPr lang="en-US" dirty="0" err="1" smtClean="0">
                <a:solidFill>
                  <a:schemeClr val="tx1"/>
                </a:solidFill>
              </a:rPr>
              <a:t>proses</a:t>
            </a:r>
            <a:r>
              <a:rPr lang="en-US" dirty="0" smtClean="0">
                <a:solidFill>
                  <a:schemeClr val="tx1"/>
                </a:solidFill>
              </a:rPr>
              <a:t> </a:t>
            </a:r>
            <a:r>
              <a:rPr lang="en-US" dirty="0" err="1" smtClean="0">
                <a:solidFill>
                  <a:schemeClr val="tx1"/>
                </a:solidFill>
              </a:rPr>
              <a:t>di</a:t>
            </a:r>
            <a:r>
              <a:rPr lang="en-US" dirty="0" smtClean="0">
                <a:solidFill>
                  <a:schemeClr val="tx1"/>
                </a:solidFill>
              </a:rPr>
              <a:t> </a:t>
            </a:r>
            <a:r>
              <a:rPr lang="en-US" dirty="0" err="1" smtClean="0">
                <a:solidFill>
                  <a:schemeClr val="tx1"/>
                </a:solidFill>
              </a:rPr>
              <a:t>mana</a:t>
            </a:r>
            <a:r>
              <a:rPr lang="en-US" dirty="0" smtClean="0">
                <a:solidFill>
                  <a:schemeClr val="tx1"/>
                </a:solidFill>
              </a:rPr>
              <a:t> </a:t>
            </a:r>
            <a:r>
              <a:rPr lang="en-US" dirty="0" err="1" smtClean="0">
                <a:solidFill>
                  <a:schemeClr val="tx1"/>
                </a:solidFill>
              </a:rPr>
              <a:t>perusahaan</a:t>
            </a:r>
            <a:r>
              <a:rPr lang="en-US" dirty="0" smtClean="0">
                <a:solidFill>
                  <a:schemeClr val="tx1"/>
                </a:solidFill>
              </a:rPr>
              <a:t> </a:t>
            </a:r>
            <a:r>
              <a:rPr lang="en-US" dirty="0" err="1" smtClean="0">
                <a:solidFill>
                  <a:schemeClr val="tx1"/>
                </a:solidFill>
              </a:rPr>
              <a:t>menentukan</a:t>
            </a:r>
            <a:r>
              <a:rPr lang="en-US" dirty="0" smtClean="0">
                <a:solidFill>
                  <a:schemeClr val="tx1"/>
                </a:solidFill>
              </a:rPr>
              <a:t> </a:t>
            </a:r>
            <a:r>
              <a:rPr lang="en-US" dirty="0" err="1" smtClean="0">
                <a:solidFill>
                  <a:schemeClr val="tx1"/>
                </a:solidFill>
              </a:rPr>
              <a:t>biaya</a:t>
            </a:r>
            <a:r>
              <a:rPr lang="en-US" dirty="0" smtClean="0">
                <a:solidFill>
                  <a:schemeClr val="tx1"/>
                </a:solidFill>
              </a:rPr>
              <a:t> yang </a:t>
            </a:r>
            <a:r>
              <a:rPr lang="en-US" dirty="0" err="1" smtClean="0">
                <a:solidFill>
                  <a:schemeClr val="tx1"/>
                </a:solidFill>
              </a:rPr>
              <a:t>terkait</a:t>
            </a:r>
            <a:r>
              <a:rPr lang="en-US" dirty="0" smtClean="0">
                <a:solidFill>
                  <a:schemeClr val="tx1"/>
                </a:solidFill>
              </a:rPr>
              <a:t> </a:t>
            </a:r>
            <a:r>
              <a:rPr lang="en-US" dirty="0" err="1" smtClean="0">
                <a:solidFill>
                  <a:schemeClr val="tx1"/>
                </a:solidFill>
              </a:rPr>
              <a:t>dengan</a:t>
            </a:r>
            <a:r>
              <a:rPr lang="en-US" dirty="0" smtClean="0">
                <a:solidFill>
                  <a:schemeClr val="tx1"/>
                </a:solidFill>
              </a:rPr>
              <a:t> </a:t>
            </a:r>
            <a:r>
              <a:rPr lang="en-US" dirty="0" err="1" smtClean="0">
                <a:solidFill>
                  <a:schemeClr val="tx1"/>
                </a:solidFill>
              </a:rPr>
              <a:t>aktivitas</a:t>
            </a:r>
            <a:r>
              <a:rPr lang="en-US" dirty="0" smtClean="0">
                <a:solidFill>
                  <a:schemeClr val="tx1"/>
                </a:solidFill>
              </a:rPr>
              <a:t> </a:t>
            </a:r>
            <a:r>
              <a:rPr lang="en-US" dirty="0" err="1" smtClean="0">
                <a:solidFill>
                  <a:schemeClr val="tx1"/>
                </a:solidFill>
              </a:rPr>
              <a:t>organisasi</a:t>
            </a:r>
            <a:r>
              <a:rPr lang="en-US" dirty="0" smtClean="0">
                <a:solidFill>
                  <a:schemeClr val="tx1"/>
                </a:solidFill>
              </a:rPr>
              <a:t>, </a:t>
            </a:r>
            <a:r>
              <a:rPr lang="en-US" dirty="0" err="1" smtClean="0">
                <a:solidFill>
                  <a:schemeClr val="tx1"/>
                </a:solidFill>
              </a:rPr>
              <a:t>dari</a:t>
            </a:r>
            <a:r>
              <a:rPr lang="en-US" dirty="0" smtClean="0">
                <a:solidFill>
                  <a:schemeClr val="tx1"/>
                </a:solidFill>
              </a:rPr>
              <a:t> </a:t>
            </a:r>
            <a:r>
              <a:rPr lang="en-US" dirty="0" err="1" smtClean="0">
                <a:solidFill>
                  <a:schemeClr val="tx1"/>
                </a:solidFill>
              </a:rPr>
              <a:t>pembelian</a:t>
            </a:r>
            <a:r>
              <a:rPr lang="en-US" dirty="0" smtClean="0">
                <a:solidFill>
                  <a:schemeClr val="tx1"/>
                </a:solidFill>
              </a:rPr>
              <a:t> </a:t>
            </a:r>
            <a:r>
              <a:rPr lang="en-US" dirty="0" err="1" smtClean="0">
                <a:solidFill>
                  <a:schemeClr val="tx1"/>
                </a:solidFill>
              </a:rPr>
              <a:t>bahan</a:t>
            </a:r>
            <a:r>
              <a:rPr lang="en-US" dirty="0" smtClean="0">
                <a:solidFill>
                  <a:schemeClr val="tx1"/>
                </a:solidFill>
              </a:rPr>
              <a:t> </a:t>
            </a:r>
            <a:r>
              <a:rPr lang="en-US" dirty="0" err="1" smtClean="0">
                <a:solidFill>
                  <a:schemeClr val="tx1"/>
                </a:solidFill>
              </a:rPr>
              <a:t>baku</a:t>
            </a:r>
            <a:r>
              <a:rPr lang="en-US" dirty="0" smtClean="0">
                <a:solidFill>
                  <a:schemeClr val="tx1"/>
                </a:solidFill>
              </a:rPr>
              <a:t>, </a:t>
            </a:r>
            <a:r>
              <a:rPr lang="en-US" dirty="0" err="1" smtClean="0">
                <a:solidFill>
                  <a:schemeClr val="tx1"/>
                </a:solidFill>
              </a:rPr>
              <a:t>ke</a:t>
            </a:r>
            <a:r>
              <a:rPr lang="en-US" dirty="0" smtClean="0">
                <a:solidFill>
                  <a:schemeClr val="tx1"/>
                </a:solidFill>
              </a:rPr>
              <a:t> </a:t>
            </a:r>
            <a:r>
              <a:rPr lang="en-US" sz="2000" dirty="0" err="1" smtClean="0">
                <a:solidFill>
                  <a:schemeClr val="tx1"/>
                </a:solidFill>
              </a:rPr>
              <a:t>pembuatan</a:t>
            </a:r>
            <a:r>
              <a:rPr lang="en-US" dirty="0" smtClean="0">
                <a:solidFill>
                  <a:schemeClr val="tx1"/>
                </a:solidFill>
              </a:rPr>
              <a:t> </a:t>
            </a:r>
            <a:r>
              <a:rPr lang="en-US" dirty="0" err="1" smtClean="0">
                <a:solidFill>
                  <a:schemeClr val="tx1"/>
                </a:solidFill>
              </a:rPr>
              <a:t>produk</a:t>
            </a:r>
            <a:r>
              <a:rPr lang="en-US" dirty="0" smtClean="0">
                <a:solidFill>
                  <a:schemeClr val="tx1"/>
                </a:solidFill>
              </a:rPr>
              <a:t>, </a:t>
            </a:r>
            <a:r>
              <a:rPr lang="en-US" dirty="0" err="1" smtClean="0">
                <a:solidFill>
                  <a:schemeClr val="tx1"/>
                </a:solidFill>
              </a:rPr>
              <a:t>hingga</a:t>
            </a:r>
            <a:r>
              <a:rPr lang="en-US" dirty="0" smtClean="0">
                <a:solidFill>
                  <a:schemeClr val="tx1"/>
                </a:solidFill>
              </a:rPr>
              <a:t> </a:t>
            </a:r>
            <a:r>
              <a:rPr lang="en-US" dirty="0" err="1" smtClean="0">
                <a:solidFill>
                  <a:schemeClr val="tx1"/>
                </a:solidFill>
              </a:rPr>
              <a:t>ke</a:t>
            </a:r>
            <a:r>
              <a:rPr lang="en-US" dirty="0" smtClean="0">
                <a:solidFill>
                  <a:schemeClr val="tx1"/>
                </a:solidFill>
              </a:rPr>
              <a:t> </a:t>
            </a:r>
            <a:r>
              <a:rPr lang="en-US" dirty="0" err="1" smtClean="0">
                <a:solidFill>
                  <a:schemeClr val="tx1"/>
                </a:solidFill>
              </a:rPr>
              <a:t>pemasaran</a:t>
            </a:r>
            <a:r>
              <a:rPr lang="en-US" dirty="0" smtClean="0">
                <a:solidFill>
                  <a:schemeClr val="tx1"/>
                </a:solidFill>
              </a:rPr>
              <a:t> </a:t>
            </a:r>
            <a:r>
              <a:rPr lang="en-US" dirty="0" err="1" smtClean="0">
                <a:solidFill>
                  <a:schemeClr val="tx1"/>
                </a:solidFill>
              </a:rPr>
              <a:t>produk</a:t>
            </a:r>
            <a:r>
              <a:rPr lang="en-US" dirty="0" smtClean="0">
                <a:solidFill>
                  <a:schemeClr val="tx1"/>
                </a:solidFill>
              </a:rPr>
              <a:t> </a:t>
            </a:r>
            <a:r>
              <a:rPr lang="en-US" dirty="0" err="1" smtClean="0">
                <a:solidFill>
                  <a:schemeClr val="tx1"/>
                </a:solidFill>
              </a:rPr>
              <a:t>ini</a:t>
            </a:r>
            <a:r>
              <a:rPr lang="en-US" dirty="0" smtClean="0">
                <a:solidFill>
                  <a:schemeClr val="tx1"/>
                </a:solidFill>
              </a:rPr>
              <a:t>.</a:t>
            </a:r>
          </a:p>
          <a:p>
            <a:pPr algn="ctr"/>
            <a:endParaRPr lang="en-US" dirty="0">
              <a:solidFill>
                <a:schemeClr val="tx1"/>
              </a:solidFill>
            </a:endParaRPr>
          </a:p>
        </p:txBody>
      </p:sp>
      <p:sp>
        <p:nvSpPr>
          <p:cNvPr id="6" name="Rectangle 5"/>
          <p:cNvSpPr/>
          <p:nvPr/>
        </p:nvSpPr>
        <p:spPr>
          <a:xfrm>
            <a:off x="1907704" y="3789040"/>
            <a:ext cx="6696744" cy="64807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4000" b="1" dirty="0" err="1" smtClean="0"/>
              <a:t>Analisis</a:t>
            </a:r>
            <a:r>
              <a:rPr lang="en-US" sz="4000" b="1" dirty="0" smtClean="0"/>
              <a:t> </a:t>
            </a:r>
            <a:r>
              <a:rPr lang="en-US" sz="4000" b="1" dirty="0" err="1" smtClean="0"/>
              <a:t>Rantai</a:t>
            </a:r>
            <a:r>
              <a:rPr lang="en-US" sz="4000" b="1" dirty="0" smtClean="0"/>
              <a:t> </a:t>
            </a:r>
            <a:r>
              <a:rPr lang="en-US" sz="4000" b="1" dirty="0" err="1" smtClean="0"/>
              <a:t>Nilai</a:t>
            </a:r>
            <a:endParaRPr lang="id-ID" sz="4000" dirty="0"/>
          </a:p>
        </p:txBody>
      </p:sp>
    </p:spTree>
  </p:cSld>
  <p:clrMapOvr>
    <a:masterClrMapping/>
  </p:clrMapOvr>
  <p:transition spd="slow">
    <p:cut thruBlk="1"/>
    <p:sndAc>
      <p:stSnd>
        <p:snd r:embed="rId2" name="drumroll.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2696"/>
            <a:ext cx="4690864" cy="1143000"/>
          </a:xfrm>
        </p:spPr>
        <p:txBody>
          <a:bodyPr>
            <a:normAutofit/>
          </a:bodyPr>
          <a:lstStyle/>
          <a:p>
            <a:pPr algn="ctr"/>
            <a:r>
              <a:rPr lang="en-US" sz="4000" b="1" dirty="0" err="1">
                <a:sym typeface="+mn-ea"/>
              </a:rPr>
              <a:t>Tolok</a:t>
            </a:r>
            <a:r>
              <a:rPr lang="en-US" sz="4000" b="1" dirty="0">
                <a:sym typeface="+mn-ea"/>
              </a:rPr>
              <a:t> </a:t>
            </a:r>
            <a:r>
              <a:rPr lang="en-US" sz="4000" b="1" dirty="0" err="1">
                <a:sym typeface="+mn-ea"/>
              </a:rPr>
              <a:t>Ukur</a:t>
            </a:r>
            <a:endParaRPr lang="en-US" sz="4000" b="1" dirty="0"/>
          </a:p>
        </p:txBody>
      </p:sp>
      <p:sp>
        <p:nvSpPr>
          <p:cNvPr id="4" name="Rectangle 3"/>
          <p:cNvSpPr/>
          <p:nvPr/>
        </p:nvSpPr>
        <p:spPr>
          <a:xfrm>
            <a:off x="2195736" y="4509120"/>
            <a:ext cx="5760640" cy="132343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r>
              <a:rPr lang="en-US" sz="2000" dirty="0" err="1" smtClean="0"/>
              <a:t>Langkah</a:t>
            </a:r>
            <a:r>
              <a:rPr lang="en-US" sz="2000" dirty="0" smtClean="0"/>
              <a:t> </a:t>
            </a:r>
            <a:r>
              <a:rPr lang="en-US" sz="2000" dirty="0" err="1" smtClean="0"/>
              <a:t>ringkas</a:t>
            </a:r>
            <a:r>
              <a:rPr lang="en-US" sz="2000" dirty="0" smtClean="0"/>
              <a:t> </a:t>
            </a:r>
            <a:r>
              <a:rPr lang="en-US" sz="2000" dirty="0" err="1" smtClean="0"/>
              <a:t>dalam</a:t>
            </a:r>
            <a:r>
              <a:rPr lang="en-US" sz="2000" dirty="0" smtClean="0"/>
              <a:t> </a:t>
            </a:r>
            <a:r>
              <a:rPr lang="en-US" sz="2000" dirty="0" err="1" smtClean="0"/>
              <a:t>melaksanakan</a:t>
            </a:r>
            <a:r>
              <a:rPr lang="en-US" sz="2000" dirty="0" smtClean="0"/>
              <a:t> audit </a:t>
            </a:r>
            <a:r>
              <a:rPr lang="en-US" sz="2000" dirty="0" err="1" smtClean="0"/>
              <a:t>manajemen</a:t>
            </a:r>
            <a:r>
              <a:rPr lang="en-US" sz="2000" dirty="0" smtClean="0"/>
              <a:t> </a:t>
            </a:r>
            <a:r>
              <a:rPr lang="en-US" sz="2000" dirty="0" err="1" smtClean="0"/>
              <a:t>strategis</a:t>
            </a:r>
            <a:r>
              <a:rPr lang="en-US" sz="2000" dirty="0" smtClean="0"/>
              <a:t> internal </a:t>
            </a:r>
            <a:r>
              <a:rPr lang="en-US" sz="2000" dirty="0" err="1" smtClean="0"/>
              <a:t>adalah</a:t>
            </a:r>
            <a:r>
              <a:rPr lang="en-US" sz="2000" dirty="0" smtClean="0"/>
              <a:t> </a:t>
            </a:r>
            <a:r>
              <a:rPr lang="en-US" sz="2000" dirty="0" err="1" smtClean="0"/>
              <a:t>dengan</a:t>
            </a:r>
            <a:r>
              <a:rPr lang="en-US" sz="2000" dirty="0" smtClean="0"/>
              <a:t> </a:t>
            </a:r>
            <a:r>
              <a:rPr lang="en-US" sz="2000" dirty="0" err="1" smtClean="0"/>
              <a:t>mengonstruksi</a:t>
            </a:r>
            <a:r>
              <a:rPr lang="en-US" sz="2000" dirty="0" smtClean="0"/>
              <a:t> </a:t>
            </a:r>
            <a:r>
              <a:rPr lang="en-US" sz="2000" dirty="0" err="1" smtClean="0"/>
              <a:t>Matriks</a:t>
            </a:r>
            <a:r>
              <a:rPr lang="en-US" sz="2000" dirty="0" smtClean="0"/>
              <a:t> </a:t>
            </a:r>
            <a:r>
              <a:rPr lang="en-US" sz="2000" dirty="0" err="1" smtClean="0"/>
              <a:t>Evaluasi</a:t>
            </a:r>
            <a:r>
              <a:rPr lang="en-US" sz="2000" dirty="0" smtClean="0"/>
              <a:t> </a:t>
            </a:r>
            <a:r>
              <a:rPr lang="en-US" sz="2000" dirty="0" err="1" smtClean="0"/>
              <a:t>Faktor</a:t>
            </a:r>
            <a:r>
              <a:rPr lang="en-US" sz="2000" dirty="0" smtClean="0"/>
              <a:t> Internal (Internal Factor Evaluation-IFE).</a:t>
            </a:r>
            <a:endParaRPr lang="id-ID" sz="2000" dirty="0"/>
          </a:p>
        </p:txBody>
      </p:sp>
      <p:sp>
        <p:nvSpPr>
          <p:cNvPr id="5" name="Rectangle 4"/>
          <p:cNvSpPr/>
          <p:nvPr/>
        </p:nvSpPr>
        <p:spPr>
          <a:xfrm>
            <a:off x="1907704" y="3717032"/>
            <a:ext cx="6901441" cy="707886"/>
          </a:xfrm>
          <a:prstGeom prst="rect">
            <a:avLst/>
          </a:prstGeom>
        </p:spPr>
        <p:txBody>
          <a:bodyPr wrap="none">
            <a:spAutoFit/>
          </a:bodyPr>
          <a:lstStyle/>
          <a:p>
            <a:r>
              <a:rPr lang="en-US" sz="4000" b="1" dirty="0" err="1" smtClean="0"/>
              <a:t>Matriks</a:t>
            </a:r>
            <a:r>
              <a:rPr lang="en-US" sz="4000" b="1" dirty="0" smtClean="0"/>
              <a:t> </a:t>
            </a:r>
            <a:r>
              <a:rPr lang="en-US" sz="4000" b="1" dirty="0" err="1" smtClean="0"/>
              <a:t>Evaluasi</a:t>
            </a:r>
            <a:r>
              <a:rPr lang="en-US" sz="4000" b="1" dirty="0" smtClean="0"/>
              <a:t> </a:t>
            </a:r>
            <a:r>
              <a:rPr lang="en-US" sz="4000" b="1" dirty="0" err="1" smtClean="0"/>
              <a:t>Faktor</a:t>
            </a:r>
            <a:r>
              <a:rPr lang="en-US" sz="4000" b="1" dirty="0" smtClean="0"/>
              <a:t> Internal</a:t>
            </a:r>
            <a:endParaRPr lang="id-ID" sz="4000" dirty="0"/>
          </a:p>
        </p:txBody>
      </p:sp>
      <p:sp>
        <p:nvSpPr>
          <p:cNvPr id="6" name="Rectangle 5"/>
          <p:cNvSpPr/>
          <p:nvPr/>
        </p:nvSpPr>
        <p:spPr>
          <a:xfrm>
            <a:off x="683568" y="1628800"/>
            <a:ext cx="6912768" cy="132343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000" dirty="0" err="1" smtClean="0"/>
              <a:t>Tolok</a:t>
            </a:r>
            <a:r>
              <a:rPr lang="en-US" sz="2000" dirty="0" smtClean="0"/>
              <a:t> </a:t>
            </a:r>
            <a:r>
              <a:rPr lang="en-US" sz="2000" dirty="0" err="1" smtClean="0"/>
              <a:t>Ukur</a:t>
            </a:r>
            <a:r>
              <a:rPr lang="en-US" sz="2000" dirty="0" smtClean="0"/>
              <a:t> (benchmarking) </a:t>
            </a:r>
            <a:r>
              <a:rPr lang="en-US" sz="2000" dirty="0" err="1" smtClean="0"/>
              <a:t>adalah</a:t>
            </a:r>
            <a:r>
              <a:rPr lang="en-US" sz="2000" dirty="0" smtClean="0"/>
              <a:t> </a:t>
            </a:r>
            <a:r>
              <a:rPr lang="en-US" sz="2000" dirty="0" err="1" smtClean="0"/>
              <a:t>alat</a:t>
            </a:r>
            <a:r>
              <a:rPr lang="en-US" sz="2000" dirty="0" smtClean="0"/>
              <a:t> </a:t>
            </a:r>
            <a:r>
              <a:rPr lang="en-US" sz="2000" dirty="0" err="1" smtClean="0"/>
              <a:t>analisis</a:t>
            </a:r>
            <a:r>
              <a:rPr lang="en-US" sz="2000" dirty="0" smtClean="0"/>
              <a:t> yang </a:t>
            </a:r>
            <a:r>
              <a:rPr lang="en-US" sz="2000" dirty="0" err="1" smtClean="0"/>
              <a:t>digunakan</a:t>
            </a:r>
            <a:r>
              <a:rPr lang="en-US" sz="2000" dirty="0" smtClean="0"/>
              <a:t> </a:t>
            </a:r>
            <a:r>
              <a:rPr lang="en-US" sz="2000" dirty="0" err="1" smtClean="0"/>
              <a:t>untuk</a:t>
            </a:r>
            <a:r>
              <a:rPr lang="en-US" sz="2000" dirty="0" smtClean="0"/>
              <a:t> </a:t>
            </a:r>
            <a:r>
              <a:rPr lang="en-US" sz="2000" dirty="0" err="1" smtClean="0"/>
              <a:t>menentukan</a:t>
            </a:r>
            <a:r>
              <a:rPr lang="en-US" sz="2000" dirty="0" smtClean="0"/>
              <a:t> </a:t>
            </a:r>
            <a:r>
              <a:rPr lang="en-US" sz="2000" dirty="0" err="1" smtClean="0"/>
              <a:t>apakah</a:t>
            </a:r>
            <a:r>
              <a:rPr lang="en-US" sz="2000" dirty="0" smtClean="0"/>
              <a:t> VCA </a:t>
            </a:r>
            <a:r>
              <a:rPr lang="en-US" sz="2000" dirty="0" err="1" smtClean="0"/>
              <a:t>perusahaan</a:t>
            </a:r>
            <a:r>
              <a:rPr lang="en-US" sz="2000" dirty="0" smtClean="0"/>
              <a:t> </a:t>
            </a:r>
            <a:r>
              <a:rPr lang="en-US" sz="2000" dirty="0" err="1" smtClean="0"/>
              <a:t>lebih</a:t>
            </a:r>
            <a:r>
              <a:rPr lang="en-US" sz="2000" dirty="0" smtClean="0"/>
              <a:t> </a:t>
            </a:r>
            <a:r>
              <a:rPr lang="en-US" sz="2000" dirty="0" err="1" smtClean="0"/>
              <a:t>kompetitif</a:t>
            </a:r>
            <a:r>
              <a:rPr lang="en-US" sz="2000" dirty="0" smtClean="0"/>
              <a:t> </a:t>
            </a:r>
            <a:r>
              <a:rPr lang="en-US" sz="2000" dirty="0" err="1" smtClean="0"/>
              <a:t>jika</a:t>
            </a:r>
            <a:r>
              <a:rPr lang="en-US" sz="2000" dirty="0" smtClean="0"/>
              <a:t> </a:t>
            </a:r>
            <a:r>
              <a:rPr lang="en-US" sz="2000" dirty="0" err="1" smtClean="0"/>
              <a:t>dibandingkan</a:t>
            </a:r>
            <a:r>
              <a:rPr lang="en-US" sz="2000" dirty="0" smtClean="0"/>
              <a:t> </a:t>
            </a:r>
            <a:r>
              <a:rPr lang="en-US" sz="2000" dirty="0" err="1" smtClean="0"/>
              <a:t>dengan</a:t>
            </a:r>
            <a:r>
              <a:rPr lang="en-US" sz="2000" dirty="0" smtClean="0"/>
              <a:t> </a:t>
            </a:r>
            <a:r>
              <a:rPr lang="en-US" sz="2000" dirty="0" err="1" smtClean="0"/>
              <a:t>pesaing</a:t>
            </a:r>
            <a:r>
              <a:rPr lang="en-US" sz="2000" dirty="0" smtClean="0"/>
              <a:t>, </a:t>
            </a:r>
            <a:r>
              <a:rPr lang="en-US" sz="2000" dirty="0" err="1" smtClean="0"/>
              <a:t>dan</a:t>
            </a:r>
            <a:r>
              <a:rPr lang="en-US" sz="2000" dirty="0" smtClean="0"/>
              <a:t> </a:t>
            </a:r>
            <a:r>
              <a:rPr lang="en-US" sz="2000" dirty="0" err="1" smtClean="0"/>
              <a:t>ini</a:t>
            </a:r>
            <a:r>
              <a:rPr lang="en-US" sz="2000" dirty="0" smtClean="0"/>
              <a:t> </a:t>
            </a:r>
            <a:r>
              <a:rPr lang="en-US" sz="2000" dirty="0" err="1" smtClean="0"/>
              <a:t>dilakukan</a:t>
            </a:r>
            <a:r>
              <a:rPr lang="en-US" sz="2000" dirty="0" smtClean="0"/>
              <a:t> </a:t>
            </a:r>
            <a:r>
              <a:rPr lang="en-US" sz="2000" dirty="0" err="1" smtClean="0"/>
              <a:t>untuk</a:t>
            </a:r>
            <a:r>
              <a:rPr lang="en-US" sz="2000" dirty="0" smtClean="0"/>
              <a:t> </a:t>
            </a:r>
            <a:r>
              <a:rPr lang="en-US" sz="2000" dirty="0" err="1" smtClean="0"/>
              <a:t>memenangkan</a:t>
            </a:r>
            <a:r>
              <a:rPr lang="en-US" sz="2000" dirty="0" smtClean="0"/>
              <a:t> </a:t>
            </a:r>
            <a:r>
              <a:rPr lang="en-US" sz="2000" dirty="0" err="1" smtClean="0"/>
              <a:t>pasar</a:t>
            </a:r>
            <a:endParaRPr lang="en-US" sz="2000" dirty="0"/>
          </a:p>
        </p:txBody>
      </p:sp>
    </p:spTree>
  </p:cSld>
  <p:clrMapOvr>
    <a:masterClrMapping/>
  </p:clrMapOvr>
  <p:transition spd="slow">
    <p:pull dir="d"/>
    <p:sndAc>
      <p:stSnd>
        <p:snd r:embed="rId2" name="suction.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636912"/>
            <a:ext cx="8229600" cy="1143000"/>
          </a:xfrm>
        </p:spPr>
        <p:txBody>
          <a:bodyPr/>
          <a:lstStyle/>
          <a:p>
            <a:r>
              <a:rPr lang="id-ID" dirty="0" smtClean="0"/>
              <a:t>THANK YOU</a:t>
            </a:r>
            <a:endParaRPr lang="id-ID" dirty="0"/>
          </a:p>
        </p:txBody>
      </p:sp>
    </p:spTree>
  </p:cSld>
  <p:clrMapOvr>
    <a:masterClrMapping/>
  </p:clrMapOvr>
  <p:transition spd="slow">
    <p:sndAc>
      <p:stSnd>
        <p:snd r:embed="rId2" name="applause.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1268760"/>
            <a:ext cx="8064896" cy="163121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r>
              <a:rPr lang="id-ID" sz="2000" dirty="0" smtClean="0"/>
              <a:t>Sifat Audit Internal</a:t>
            </a:r>
            <a:br>
              <a:rPr lang="id-ID" sz="2000" dirty="0" smtClean="0"/>
            </a:br>
            <a:r>
              <a:rPr lang="id-ID" sz="2000" dirty="0" smtClean="0"/>
              <a:t>Semua organisasi memiliki kekuatan dan kelemahan di area-area fungsional bisnis. Tidak ada perusahaan yang memiliki kekuatan atau kelemahan di semua area. </a:t>
            </a:r>
            <a:br>
              <a:rPr lang="id-ID" sz="2000" dirty="0" smtClean="0"/>
            </a:br>
            <a:endParaRPr lang="id-ID" sz="2000" dirty="0"/>
          </a:p>
        </p:txBody>
      </p:sp>
      <p:sp>
        <p:nvSpPr>
          <p:cNvPr id="5" name="Rectangle 4"/>
          <p:cNvSpPr/>
          <p:nvPr/>
        </p:nvSpPr>
        <p:spPr>
          <a:xfrm>
            <a:off x="1043608" y="3501008"/>
            <a:ext cx="7632848" cy="193899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id-ID" sz="2000" dirty="0" smtClean="0"/>
              <a:t>Kekuatan Internal Kunci</a:t>
            </a:r>
            <a:br>
              <a:rPr lang="id-ID" sz="2000" dirty="0" smtClean="0"/>
            </a:br>
            <a:r>
              <a:rPr lang="id-ID" sz="2000" dirty="0" smtClean="0"/>
              <a:t>Kekuatan perusahaan tidak didapat dengan mudah disesuaikan atau ditiru dengan pesaing disebut kompetensi khusus. Membangn keunggulan bersaing melibatkan pengambilan keuntungan atas kompetensi khusus.  Strategi dirancang untung mengembangkan kelemahan perusahaan dn menjadikannya sebagai kekuatan.</a:t>
            </a:r>
            <a:endParaRPr lang="id-ID" sz="2000" dirty="0"/>
          </a:p>
        </p:txBody>
      </p:sp>
    </p:spTree>
  </p:cSld>
  <p:clrMapOvr>
    <a:masterClrMapping/>
  </p:clrMapOvr>
  <p:transition spd="med">
    <p:pull dir="d"/>
    <p:sndAc>
      <p:stSnd>
        <p:snd r:embed="rId2" name="camera.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Proses Dalam melakukan Audit Intern</a:t>
            </a:r>
            <a:endParaRPr lang="id-ID" dirty="0"/>
          </a:p>
        </p:txBody>
      </p:sp>
      <p:sp>
        <p:nvSpPr>
          <p:cNvPr id="3" name="Content Placeholder 2"/>
          <p:cNvSpPr>
            <a:spLocks noGrp="1"/>
          </p:cNvSpPr>
          <p:nvPr>
            <p:ph idx="1"/>
          </p:nvPr>
        </p:nvSpPr>
        <p:spPr>
          <a:xfrm>
            <a:off x="457200" y="1600201"/>
            <a:ext cx="8229600" cy="2548880"/>
          </a:xfrm>
        </p:spPr>
        <p:style>
          <a:lnRef idx="2">
            <a:schemeClr val="accent2"/>
          </a:lnRef>
          <a:fillRef idx="1">
            <a:schemeClr val="lt1"/>
          </a:fillRef>
          <a:effectRef idx="0">
            <a:schemeClr val="accent2"/>
          </a:effectRef>
          <a:fontRef idx="minor">
            <a:schemeClr val="dk1"/>
          </a:fontRef>
        </p:style>
        <p:txBody>
          <a:bodyPr>
            <a:normAutofit/>
          </a:bodyPr>
          <a:lstStyle/>
          <a:p>
            <a:pPr>
              <a:buNone/>
            </a:pPr>
            <a:r>
              <a:rPr lang="id-ID" sz="2000" dirty="0" smtClean="0"/>
              <a:t>	Perwakilan manajer dan karyawan dari seluruh perusahaan perlu terlibat dalam menentukan kekuatan dan kelemahan perusahaan. Audit Internal mensyaratkan pengumpulan dan asimilasi informasi, menegnai manajemen, pemasaran, keuangan dan akuntansi, roduksi dan operasi serta SIM Perusahaan.</a:t>
            </a:r>
            <a:br>
              <a:rPr lang="id-ID" sz="2000" dirty="0" smtClean="0"/>
            </a:br>
            <a:r>
              <a:rPr lang="id-ID" sz="2000" dirty="0" smtClean="0"/>
              <a:t>Dalam melakukan audit internal dibutuhkan pengumpulan, asimilasi, dan evaluasi informasi mengenai operasi perusahaan.</a:t>
            </a:r>
            <a:endParaRPr lang="id-ID" sz="2000" dirty="0"/>
          </a:p>
        </p:txBody>
      </p:sp>
    </p:spTree>
  </p:cSld>
  <p:clrMapOvr>
    <a:masterClrMapping/>
  </p:clrMapOvr>
  <p:transition spd="med">
    <p:wedge/>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dirty="0" smtClean="0"/>
              <a:t>Tinjauan Berbasis Sumber Daya</a:t>
            </a:r>
            <a:endParaRPr lang="id-ID" sz="4000" dirty="0"/>
          </a:p>
        </p:txBody>
      </p:sp>
      <p:sp>
        <p:nvSpPr>
          <p:cNvPr id="3" name="Content Placeholder 2"/>
          <p:cNvSpPr>
            <a:spLocks noGrp="1"/>
          </p:cNvSpPr>
          <p:nvPr>
            <p:ph idx="1"/>
          </p:nvPr>
        </p:nvSpPr>
        <p:spPr>
          <a:xfrm>
            <a:off x="457200" y="1600201"/>
            <a:ext cx="8229600" cy="2332856"/>
          </a:xfrm>
        </p:spPr>
        <p:style>
          <a:lnRef idx="2">
            <a:schemeClr val="accent3"/>
          </a:lnRef>
          <a:fillRef idx="1">
            <a:schemeClr val="lt1"/>
          </a:fillRef>
          <a:effectRef idx="0">
            <a:schemeClr val="accent3"/>
          </a:effectRef>
          <a:fontRef idx="minor">
            <a:schemeClr val="dk1"/>
          </a:fontRef>
        </p:style>
        <p:txBody>
          <a:bodyPr>
            <a:normAutofit/>
          </a:bodyPr>
          <a:lstStyle/>
          <a:p>
            <a:pPr>
              <a:buNone/>
            </a:pPr>
            <a:r>
              <a:rPr lang="id-ID" sz="2000" dirty="0" smtClean="0"/>
              <a:t/>
            </a:r>
            <a:br>
              <a:rPr lang="id-ID" sz="2000" dirty="0" smtClean="0"/>
            </a:br>
            <a:r>
              <a:rPr lang="id-ID" sz="2000" dirty="0" smtClean="0"/>
              <a:t>Pendekatan tinjauan berbasis sumber dayamenyatakan bahwa beberapa sumber internal lebih penting bagi perusahaan dibandingkan faktor2 eksternal dalam mencapai dan melanjutkan keunggulan bersaing.</a:t>
            </a:r>
            <a:br>
              <a:rPr lang="id-ID" sz="2000" dirty="0" smtClean="0"/>
            </a:br>
            <a:r>
              <a:rPr lang="id-ID" sz="2000" dirty="0" smtClean="0"/>
              <a:t>Agar sumber daya bernilai sebaiknya harus langka, sulit ditiru, dan tidak dengan mudah diganti. Hal ini sering kali disebut sebagai indikator empiris.</a:t>
            </a:r>
            <a:br>
              <a:rPr lang="id-ID" sz="2000" dirty="0" smtClean="0"/>
            </a:br>
            <a:endParaRPr lang="id-ID" sz="2000" dirty="0"/>
          </a:p>
        </p:txBody>
      </p:sp>
    </p:spTree>
  </p:cSld>
  <p:clrMapOvr>
    <a:masterClrMapping/>
  </p:clrMapOvr>
  <p:transition spd="med">
    <p:wipe/>
    <p:sndAc>
      <p:stSnd>
        <p:snd r:embed="rId2" name="chimes.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836712"/>
            <a:ext cx="8229600" cy="4569371"/>
          </a:xfrm>
        </p:spPr>
        <p:style>
          <a:lnRef idx="1">
            <a:schemeClr val="accent1"/>
          </a:lnRef>
          <a:fillRef idx="2">
            <a:schemeClr val="accent1"/>
          </a:fillRef>
          <a:effectRef idx="1">
            <a:schemeClr val="accent1"/>
          </a:effectRef>
          <a:fontRef idx="minor">
            <a:schemeClr val="dk1"/>
          </a:fontRef>
        </p:style>
        <p:txBody>
          <a:bodyPr numCol="2">
            <a:normAutofit/>
          </a:bodyPr>
          <a:lstStyle/>
          <a:p>
            <a:pPr>
              <a:buNone/>
            </a:pPr>
            <a:r>
              <a:rPr lang="id-ID" sz="2000" dirty="0" smtClean="0"/>
              <a:t>	</a:t>
            </a:r>
            <a:r>
              <a:rPr lang="id-ID" sz="2000" b="1" dirty="0" smtClean="0"/>
              <a:t>Mengintegrasikan Strategi dan Budaya</a:t>
            </a:r>
            <a:r>
              <a:rPr lang="id-ID" sz="2000" dirty="0" smtClean="0"/>
              <a:t/>
            </a:r>
            <a:br>
              <a:rPr lang="id-ID" sz="2000" dirty="0" smtClean="0"/>
            </a:br>
            <a:r>
              <a:rPr lang="id-ID" sz="2000" dirty="0" smtClean="0"/>
              <a:t>Budaya organisasi dapat didefinisikan sebagai pola perilaku  yang telah dikembangkan oleh organisasi saat organisai tersebut belajar untuk menyelesaikan permasalahan dan telah bekerja cukup baik untuk diajarkan ke anggota baru  sebagai cara yang benar dalam memahami memikirkan dan merasakan.</a:t>
            </a:r>
            <a:br>
              <a:rPr lang="id-ID" sz="2000" dirty="0" smtClean="0"/>
            </a:br>
            <a:r>
              <a:rPr lang="id-ID" sz="2000" dirty="0" smtClean="0"/>
              <a:t/>
            </a:r>
            <a:br>
              <a:rPr lang="id-ID" sz="2000" dirty="0" smtClean="0"/>
            </a:br>
            <a:endParaRPr lang="id-ID" sz="2000" dirty="0" smtClean="0"/>
          </a:p>
          <a:p>
            <a:pPr>
              <a:buNone/>
            </a:pPr>
            <a:r>
              <a:rPr lang="id-ID" sz="2000" dirty="0" smtClean="0"/>
              <a:t>	Produk Budaya mencakup nilai, kepercayaan, tata cara, ritual, upacara, mitos, cerita, legenda, kisah rakyat, bahasa, metafora, simbol, pahlawan, kepahlawanan. </a:t>
            </a:r>
            <a:br>
              <a:rPr lang="id-ID" sz="2000" dirty="0" smtClean="0"/>
            </a:br>
            <a:r>
              <a:rPr lang="id-ID" sz="2000" dirty="0" smtClean="0"/>
              <a:t>Budayaorganisasi secara signifikan memengaruhi keputusan bisnis dan kemudian harus dievaluasi selama audit manajemen strategik interen.</a:t>
            </a:r>
            <a:endParaRPr lang="id-ID" sz="2000" dirty="0"/>
          </a:p>
        </p:txBody>
      </p:sp>
    </p:spTree>
  </p:cSld>
  <p:clrMapOvr>
    <a:masterClrMapping/>
  </p:clrMapOvr>
  <p:transition spd="med">
    <p:split dir="in"/>
    <p:sndAc>
      <p:stSnd>
        <p:snd r:embed="rId2" name="cashreg.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normAutofit/>
          </a:bodyPr>
          <a:lstStyle/>
          <a:p>
            <a:r>
              <a:rPr lang="id-ID" sz="4000" dirty="0" smtClean="0"/>
              <a:t>Manajemen</a:t>
            </a:r>
            <a:endParaRPr lang="id-ID" sz="4000" dirty="0"/>
          </a:p>
        </p:txBody>
      </p:sp>
      <p:sp>
        <p:nvSpPr>
          <p:cNvPr id="3" name="Content Placeholder 2"/>
          <p:cNvSpPr>
            <a:spLocks noGrp="1"/>
          </p:cNvSpPr>
          <p:nvPr>
            <p:ph idx="1"/>
          </p:nvPr>
        </p:nvSpPr>
        <p:spPr>
          <a:xfrm>
            <a:off x="457200" y="1124744"/>
            <a:ext cx="8229600" cy="5400600"/>
          </a:xfrm>
        </p:spPr>
        <p:txBody>
          <a:bodyPr>
            <a:normAutofit/>
          </a:bodyPr>
          <a:lstStyle/>
          <a:p>
            <a:pPr algn="ctr">
              <a:buNone/>
            </a:pPr>
            <a:r>
              <a:rPr lang="id-ID" sz="2000" dirty="0" smtClean="0"/>
              <a:t>	</a:t>
            </a:r>
            <a:br>
              <a:rPr lang="id-ID" sz="2000" dirty="0" smtClean="0"/>
            </a:br>
            <a:endParaRPr lang="id-ID" sz="2000" dirty="0" smtClean="0"/>
          </a:p>
          <a:p>
            <a:pPr algn="ctr">
              <a:buNone/>
            </a:pPr>
            <a:r>
              <a:rPr lang="id-ID" sz="2000" dirty="0" smtClean="0"/>
              <a:t>Fungsi manajemen terdiri atas lima aktivitas dasar yaitu :</a:t>
            </a:r>
          </a:p>
          <a:p>
            <a:pPr>
              <a:buNone/>
            </a:pPr>
            <a:r>
              <a:rPr lang="id-ID" sz="2000" dirty="0" smtClean="0"/>
              <a:t>	</a:t>
            </a:r>
            <a:endParaRPr lang="id-ID" sz="2000" dirty="0"/>
          </a:p>
        </p:txBody>
      </p:sp>
      <p:sp>
        <p:nvSpPr>
          <p:cNvPr id="4" name="Rectangle 3"/>
          <p:cNvSpPr/>
          <p:nvPr/>
        </p:nvSpPr>
        <p:spPr>
          <a:xfrm>
            <a:off x="1979712" y="2636912"/>
            <a:ext cx="432048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t>Perencanaan</a:t>
            </a:r>
            <a:endParaRPr lang="id-ID" sz="2000" b="1" dirty="0"/>
          </a:p>
        </p:txBody>
      </p:sp>
      <p:sp>
        <p:nvSpPr>
          <p:cNvPr id="5" name="Rectangle 4"/>
          <p:cNvSpPr/>
          <p:nvPr/>
        </p:nvSpPr>
        <p:spPr>
          <a:xfrm>
            <a:off x="1979712" y="3933056"/>
            <a:ext cx="432048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t>Pemotivasian</a:t>
            </a:r>
            <a:endParaRPr lang="id-ID" sz="2000" b="1" dirty="0"/>
          </a:p>
        </p:txBody>
      </p:sp>
      <p:sp>
        <p:nvSpPr>
          <p:cNvPr id="6" name="Rectangle 5"/>
          <p:cNvSpPr/>
          <p:nvPr/>
        </p:nvSpPr>
        <p:spPr>
          <a:xfrm>
            <a:off x="1979712" y="3284984"/>
            <a:ext cx="432048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t>Pengorganisasian</a:t>
            </a:r>
            <a:endParaRPr lang="id-ID" sz="2000" b="1" dirty="0"/>
          </a:p>
        </p:txBody>
      </p:sp>
      <p:sp>
        <p:nvSpPr>
          <p:cNvPr id="7" name="Rectangle 6"/>
          <p:cNvSpPr/>
          <p:nvPr/>
        </p:nvSpPr>
        <p:spPr>
          <a:xfrm>
            <a:off x="1979712" y="4653136"/>
            <a:ext cx="432048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t>Penempatan Karyawan (Staffing)</a:t>
            </a:r>
            <a:endParaRPr lang="id-ID" sz="2000" b="1" dirty="0"/>
          </a:p>
        </p:txBody>
      </p:sp>
      <p:sp>
        <p:nvSpPr>
          <p:cNvPr id="8" name="Rectangle 7"/>
          <p:cNvSpPr/>
          <p:nvPr/>
        </p:nvSpPr>
        <p:spPr>
          <a:xfrm>
            <a:off x="1979712" y="5373216"/>
            <a:ext cx="432048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t>Pengendalian</a:t>
            </a:r>
            <a:endParaRPr lang="id-ID" sz="2000" b="1" dirty="0"/>
          </a:p>
        </p:txBody>
      </p:sp>
    </p:spTree>
  </p:cSld>
  <p:clrMapOvr>
    <a:masterClrMapping/>
  </p:clrMapOvr>
  <p:transition spd="med">
    <p:diamond/>
    <p:sndAc>
      <p:stSnd>
        <p:snd r:embed="rId2" name="cashreg.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Analisis Rasio Keuangan</a:t>
            </a:r>
            <a:endParaRPr lang="id-ID" dirty="0"/>
          </a:p>
        </p:txBody>
      </p:sp>
      <p:sp>
        <p:nvSpPr>
          <p:cNvPr id="3" name="Content Placeholder 2"/>
          <p:cNvSpPr>
            <a:spLocks noGrp="1"/>
          </p:cNvSpPr>
          <p:nvPr>
            <p:ph idx="1"/>
          </p:nvPr>
        </p:nvSpPr>
        <p:spPr>
          <a:xfrm>
            <a:off x="539552" y="2852936"/>
            <a:ext cx="8147248" cy="3672408"/>
          </a:xfrm>
        </p:spPr>
        <p:style>
          <a:lnRef idx="1">
            <a:schemeClr val="accent6"/>
          </a:lnRef>
          <a:fillRef idx="2">
            <a:schemeClr val="accent6"/>
          </a:fillRef>
          <a:effectRef idx="1">
            <a:schemeClr val="accent6"/>
          </a:effectRef>
          <a:fontRef idx="minor">
            <a:schemeClr val="dk1"/>
          </a:fontRef>
        </p:style>
        <p:txBody>
          <a:bodyPr>
            <a:noAutofit/>
          </a:bodyPr>
          <a:lstStyle/>
          <a:p>
            <a:pPr>
              <a:buNone/>
            </a:pPr>
            <a:r>
              <a:rPr lang="id-ID" sz="2000" dirty="0" smtClean="0"/>
              <a:t>	Manfaat Rasio Keuangan </a:t>
            </a:r>
          </a:p>
          <a:p>
            <a:pPr>
              <a:buNone/>
            </a:pPr>
            <a:r>
              <a:rPr lang="id-ID" sz="2000" dirty="0" smtClean="0"/>
              <a:t>	1.Mengidentifikasi kelemahan dan kekuatan perusahaan di bidang keuangan</a:t>
            </a:r>
          </a:p>
          <a:p>
            <a:pPr>
              <a:buNone/>
            </a:pPr>
            <a:r>
              <a:rPr lang="id-ID" sz="2000" dirty="0" smtClean="0"/>
              <a:t>	2.Mengetahui Kinerja Perusahaan</a:t>
            </a:r>
          </a:p>
          <a:p>
            <a:pPr>
              <a:buNone/>
            </a:pPr>
            <a:r>
              <a:rPr lang="id-ID" sz="2000" dirty="0" smtClean="0"/>
              <a:t>	3.Membantu dalam pengawasan perusahaan</a:t>
            </a:r>
          </a:p>
          <a:p>
            <a:pPr>
              <a:buNone/>
            </a:pPr>
            <a:r>
              <a:rPr lang="id-ID" sz="2000" dirty="0" smtClean="0"/>
              <a:t>	4. Membantu pimpinan perusahaan dalam pengambilan keputusan</a:t>
            </a:r>
          </a:p>
          <a:p>
            <a:pPr>
              <a:buNone/>
            </a:pPr>
            <a:r>
              <a:rPr lang="id-ID" sz="2000" dirty="0" smtClean="0"/>
              <a:t>	5. Melihat perkembangan usaha perusahaan selama beberapa waktu.</a:t>
            </a:r>
          </a:p>
          <a:p>
            <a:pPr>
              <a:buNone/>
            </a:pPr>
            <a:r>
              <a:rPr lang="id-ID" sz="2000" dirty="0" smtClean="0"/>
              <a:t>	6. Mengevaluasi strategi untuk peningkatan profit di periode selanjutnya</a:t>
            </a:r>
          </a:p>
          <a:p>
            <a:pPr>
              <a:buNone/>
            </a:pPr>
            <a:r>
              <a:rPr lang="id-ID" sz="2000" dirty="0" smtClean="0"/>
              <a:t>	7. Mengevaluasi laporan keuangan</a:t>
            </a:r>
          </a:p>
          <a:p>
            <a:pPr>
              <a:buNone/>
            </a:pPr>
            <a:r>
              <a:rPr lang="id-ID" sz="2000" dirty="0" smtClean="0"/>
              <a:t>	8. Menetapkan tujuan dari analisa</a:t>
            </a:r>
            <a:endParaRPr lang="id-ID" sz="2000" dirty="0"/>
          </a:p>
        </p:txBody>
      </p:sp>
      <p:sp>
        <p:nvSpPr>
          <p:cNvPr id="4" name="Rounded Rectangle 3"/>
          <p:cNvSpPr/>
          <p:nvPr/>
        </p:nvSpPr>
        <p:spPr>
          <a:xfrm>
            <a:off x="683568" y="1340768"/>
            <a:ext cx="7920880"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solidFill>
                  <a:schemeClr val="bg1"/>
                </a:solidFill>
              </a:rPr>
              <a:t>Rasio Keuangan adalah alat analisis keuangan perusahaan untuk menilai kinerja suatu perusahaan berdasarkan perbandingan data keuangan yang terdapat pada pos laporan keuangan (neraca, laporan laba rugi)</a:t>
            </a:r>
            <a:endParaRPr lang="id-ID" sz="2000" b="1" dirty="0">
              <a:solidFill>
                <a:schemeClr val="bg1"/>
              </a:solidFill>
            </a:endParaRPr>
          </a:p>
        </p:txBody>
      </p:sp>
    </p:spTree>
  </p:cSld>
  <p:clrMapOvr>
    <a:masterClrMapping/>
  </p:clrMapOvr>
  <p:transition spd="med">
    <p:comb/>
    <p:sndAc>
      <p:stSnd>
        <p:snd r:embed="rId2" name="laser.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Jenis Rasio Keuangan</a:t>
            </a:r>
            <a:endParaRPr lang="id-ID" dirty="0"/>
          </a:p>
        </p:txBody>
      </p:sp>
      <p:sp>
        <p:nvSpPr>
          <p:cNvPr id="4" name="Rectangle 3"/>
          <p:cNvSpPr/>
          <p:nvPr/>
        </p:nvSpPr>
        <p:spPr>
          <a:xfrm>
            <a:off x="2051720" y="2564904"/>
            <a:ext cx="532859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t>Rasio Solvabilitas (leverage ratios) </a:t>
            </a:r>
            <a:endParaRPr lang="id-ID" sz="2000" b="1" dirty="0"/>
          </a:p>
        </p:txBody>
      </p:sp>
      <p:sp>
        <p:nvSpPr>
          <p:cNvPr id="5" name="Rectangle 4"/>
          <p:cNvSpPr/>
          <p:nvPr/>
        </p:nvSpPr>
        <p:spPr>
          <a:xfrm>
            <a:off x="2051720" y="1772816"/>
            <a:ext cx="5328592" cy="57606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b="1" dirty="0" smtClean="0"/>
              <a:t>Rasio Likuiditas (liquidity ratios) </a:t>
            </a:r>
            <a:endParaRPr lang="id-ID" b="1" dirty="0"/>
          </a:p>
        </p:txBody>
      </p:sp>
      <p:sp>
        <p:nvSpPr>
          <p:cNvPr id="6" name="Rectangle 5"/>
          <p:cNvSpPr/>
          <p:nvPr/>
        </p:nvSpPr>
        <p:spPr>
          <a:xfrm>
            <a:off x="2051720" y="3356992"/>
            <a:ext cx="5328592" cy="576064"/>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d-ID" sz="2000" b="1" dirty="0" smtClean="0"/>
              <a:t>Rasio Aktivitas (activity ratio)</a:t>
            </a:r>
            <a:endParaRPr lang="id-ID" sz="2000" b="1" dirty="0"/>
          </a:p>
        </p:txBody>
      </p:sp>
      <p:sp>
        <p:nvSpPr>
          <p:cNvPr id="7" name="Rectangle 6"/>
          <p:cNvSpPr/>
          <p:nvPr/>
        </p:nvSpPr>
        <p:spPr>
          <a:xfrm>
            <a:off x="2051720" y="4221088"/>
            <a:ext cx="5328592" cy="576064"/>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r>
              <a:rPr lang="id-ID" sz="2000" b="1" dirty="0" smtClean="0"/>
              <a:t>Rasio Profitabilitas</a:t>
            </a:r>
            <a:endParaRPr lang="id-ID" sz="2000" b="1" dirty="0"/>
          </a:p>
        </p:txBody>
      </p:sp>
      <p:sp>
        <p:nvSpPr>
          <p:cNvPr id="8" name="Rectangle 7"/>
          <p:cNvSpPr/>
          <p:nvPr/>
        </p:nvSpPr>
        <p:spPr>
          <a:xfrm>
            <a:off x="2051720" y="5085184"/>
            <a:ext cx="5328592" cy="576064"/>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id-ID" sz="2000" b="1" dirty="0" smtClean="0"/>
              <a:t>Rasio Pertumbuhan (growth ratio) </a:t>
            </a:r>
            <a:endParaRPr lang="id-ID" sz="2000" b="1" dirty="0"/>
          </a:p>
        </p:txBody>
      </p:sp>
    </p:spTree>
  </p:cSld>
  <p:clrMapOvr>
    <a:masterClrMapping/>
  </p:clrMapOvr>
  <p:transition spd="med">
    <p:push dir="u"/>
    <p:sndAc>
      <p:stSnd>
        <p:snd r:embed="rId2" name="breeze.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 result for rumus rasio keuangan"/>
          <p:cNvPicPr>
            <a:picLocks noGrp="1"/>
          </p:cNvPicPr>
          <p:nvPr>
            <p:ph idx="1"/>
          </p:nvPr>
        </p:nvPicPr>
        <p:blipFill>
          <a:blip r:embed="rId3" cstate="print"/>
          <a:srcRect/>
          <a:stretch>
            <a:fillRect/>
          </a:stretch>
        </p:blipFill>
        <p:spPr bwMode="auto">
          <a:xfrm>
            <a:off x="539552" y="593304"/>
            <a:ext cx="4536504" cy="6264696"/>
          </a:xfrm>
          <a:prstGeom prst="rect">
            <a:avLst/>
          </a:prstGeom>
          <a:noFill/>
          <a:ln w="9525">
            <a:noFill/>
            <a:miter lim="800000"/>
            <a:headEnd/>
            <a:tailEnd/>
          </a:ln>
        </p:spPr>
      </p:pic>
      <p:pic>
        <p:nvPicPr>
          <p:cNvPr id="5" name="Picture 4" descr="Image result for rumus rasio keuangan"/>
          <p:cNvPicPr/>
          <p:nvPr/>
        </p:nvPicPr>
        <p:blipFill>
          <a:blip r:embed="rId4" cstate="print"/>
          <a:srcRect/>
          <a:stretch>
            <a:fillRect/>
          </a:stretch>
        </p:blipFill>
        <p:spPr bwMode="auto">
          <a:xfrm>
            <a:off x="4139952" y="548680"/>
            <a:ext cx="4824536" cy="5976664"/>
          </a:xfrm>
          <a:prstGeom prst="rect">
            <a:avLst/>
          </a:prstGeom>
          <a:noFill/>
          <a:ln w="9525">
            <a:noFill/>
            <a:miter lim="800000"/>
            <a:headEnd/>
            <a:tailEnd/>
          </a:ln>
        </p:spPr>
      </p:pic>
    </p:spTree>
  </p:cSld>
  <p:clrMapOvr>
    <a:masterClrMapping/>
  </p:clrMapOvr>
  <p:transition spd="med">
    <p:blinds dir="vert"/>
    <p:sndAc>
      <p:stSnd>
        <p:snd r:embed="rId2" name="bomb.wav"/>
      </p:stSnd>
    </p:sndAc>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TotalTime>
  <Words>327</Words>
  <Application>Microsoft Office PowerPoint</Application>
  <PresentationFormat>On-screen Show (4:3)</PresentationFormat>
  <Paragraphs>74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PENGUKURAN INTERNAL</vt:lpstr>
      <vt:lpstr>Slide 2</vt:lpstr>
      <vt:lpstr>Proses Dalam melakukan Audit Intern</vt:lpstr>
      <vt:lpstr>Tinjauan Berbasis Sumber Daya</vt:lpstr>
      <vt:lpstr>Slide 5</vt:lpstr>
      <vt:lpstr>Manajemen</vt:lpstr>
      <vt:lpstr>Analisis Rasio Keuangan</vt:lpstr>
      <vt:lpstr>Jenis Rasio Keuangan</vt:lpstr>
      <vt:lpstr>Slide 9</vt:lpstr>
      <vt:lpstr>Slide 10</vt:lpstr>
      <vt:lpstr>Slide 11</vt:lpstr>
      <vt:lpstr>Slide 12</vt:lpstr>
      <vt:lpstr>Analisis Titik Impas (Breakeven Analysis) </vt:lpstr>
      <vt:lpstr>Slide 14</vt:lpstr>
      <vt:lpstr>Penelitian dan Pengembangan Internal dan Eksternal</vt:lpstr>
      <vt:lpstr>Sistem Informasi Manajemen</vt:lpstr>
      <vt:lpstr>Tolok Ukur</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Sifat Audit Internal Semua organisasi memiliki kekuatan dan kelemahan di area-area fungsional bisnis. Tidak ada perusahaan yang memiliki kekuatan atau kelemahan di semua area.</dc:title>
  <dc:creator>ACER V5</dc:creator>
  <cp:lastModifiedBy>USER</cp:lastModifiedBy>
  <cp:revision>25</cp:revision>
  <dcterms:created xsi:type="dcterms:W3CDTF">2017-09-06T10:27:24Z</dcterms:created>
  <dcterms:modified xsi:type="dcterms:W3CDTF">2017-10-01T13:08:58Z</dcterms:modified>
</cp:coreProperties>
</file>