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744" r:id="rId3"/>
    <p:sldMasterId id="2147483762" r:id="rId4"/>
  </p:sldMasterIdLst>
  <p:notesMasterIdLst>
    <p:notesMasterId r:id="rId27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85" r:id="rId15"/>
    <p:sldId id="268" r:id="rId16"/>
    <p:sldId id="269" r:id="rId17"/>
    <p:sldId id="271" r:id="rId18"/>
    <p:sldId id="272" r:id="rId19"/>
    <p:sldId id="273" r:id="rId20"/>
    <p:sldId id="279" r:id="rId21"/>
    <p:sldId id="274" r:id="rId22"/>
    <p:sldId id="275" r:id="rId23"/>
    <p:sldId id="277" r:id="rId24"/>
    <p:sldId id="282" r:id="rId25"/>
    <p:sldId id="283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8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BB13E-4AF3-4226-9098-6B33F99630B3}" type="doc">
      <dgm:prSet loTypeId="urn:microsoft.com/office/officeart/2005/8/layout/gear1" loCatId="process" qsTypeId="urn:microsoft.com/office/officeart/2005/8/quickstyle/simple4" qsCatId="simple" csTypeId="urn:microsoft.com/office/officeart/2005/8/colors/colorful4" csCatId="colorful" phldr="1"/>
      <dgm:spPr/>
    </dgm:pt>
    <dgm:pt modelId="{32DE55BB-1EB4-4635-9142-7EFFC42BACBD}">
      <dgm:prSet phldrT="[Text]" custT="1"/>
      <dgm:spPr/>
      <dgm:t>
        <a:bodyPr/>
        <a:lstStyle/>
        <a:p>
          <a:r>
            <a:rPr lang="en-GB" sz="3600" dirty="0" smtClean="0"/>
            <a:t>SDM</a:t>
          </a:r>
          <a:endParaRPr lang="id-ID" sz="3600" dirty="0"/>
        </a:p>
      </dgm:t>
    </dgm:pt>
    <dgm:pt modelId="{43DB38E6-DA67-49C3-88F1-290765B94632}" type="parTrans" cxnId="{179E5885-D411-404A-8F58-A4EC6C9AFE61}">
      <dgm:prSet/>
      <dgm:spPr/>
      <dgm:t>
        <a:bodyPr/>
        <a:lstStyle/>
        <a:p>
          <a:endParaRPr lang="id-ID"/>
        </a:p>
      </dgm:t>
    </dgm:pt>
    <dgm:pt modelId="{CA703552-E9C4-4171-B55A-1D996FA5AF5F}" type="sibTrans" cxnId="{179E5885-D411-404A-8F58-A4EC6C9AFE61}">
      <dgm:prSet/>
      <dgm:spPr/>
      <dgm:t>
        <a:bodyPr/>
        <a:lstStyle/>
        <a:p>
          <a:endParaRPr lang="id-ID"/>
        </a:p>
      </dgm:t>
    </dgm:pt>
    <dgm:pt modelId="{B608EA86-BE35-41BD-BF6A-F612E834DA92}">
      <dgm:prSet phldrT="[Text]"/>
      <dgm:spPr/>
      <dgm:t>
        <a:bodyPr/>
        <a:lstStyle/>
        <a:p>
          <a:r>
            <a:rPr lang="en-GB" dirty="0" err="1" smtClean="0"/>
            <a:t>Ketersediaan</a:t>
          </a:r>
          <a:r>
            <a:rPr lang="en-GB" dirty="0" smtClean="0"/>
            <a:t> SDA</a:t>
          </a:r>
          <a:endParaRPr lang="id-ID" dirty="0"/>
        </a:p>
      </dgm:t>
    </dgm:pt>
    <dgm:pt modelId="{DD0DB63F-37F1-4FAE-8A4E-1C0F710912E1}" type="parTrans" cxnId="{EB2654B1-DE8B-4A74-BA16-5632BFF7D4B7}">
      <dgm:prSet/>
      <dgm:spPr/>
      <dgm:t>
        <a:bodyPr/>
        <a:lstStyle/>
        <a:p>
          <a:endParaRPr lang="id-ID"/>
        </a:p>
      </dgm:t>
    </dgm:pt>
    <dgm:pt modelId="{16641E49-51E6-479F-921A-B9D932BCE96E}" type="sibTrans" cxnId="{EB2654B1-DE8B-4A74-BA16-5632BFF7D4B7}">
      <dgm:prSet/>
      <dgm:spPr/>
      <dgm:t>
        <a:bodyPr/>
        <a:lstStyle/>
        <a:p>
          <a:endParaRPr lang="id-ID"/>
        </a:p>
      </dgm:t>
    </dgm:pt>
    <dgm:pt modelId="{352D489C-B3E8-4DBA-A9ED-4F7CC59707AB}">
      <dgm:prSet phldrT="[Text]"/>
      <dgm:spPr/>
      <dgm:t>
        <a:bodyPr/>
        <a:lstStyle/>
        <a:p>
          <a:r>
            <a:rPr lang="en-GB" dirty="0" err="1" smtClean="0"/>
            <a:t>Teknologi</a:t>
          </a:r>
          <a:endParaRPr lang="id-ID" dirty="0"/>
        </a:p>
      </dgm:t>
    </dgm:pt>
    <dgm:pt modelId="{6FA3C0E4-47E1-4992-B320-57C67FCB2C8C}" type="parTrans" cxnId="{5FB5FB50-4331-4806-8676-E60ED2B8BA22}">
      <dgm:prSet/>
      <dgm:spPr/>
      <dgm:t>
        <a:bodyPr/>
        <a:lstStyle/>
        <a:p>
          <a:endParaRPr lang="id-ID"/>
        </a:p>
      </dgm:t>
    </dgm:pt>
    <dgm:pt modelId="{B67617E9-DFA5-47F2-95E7-8509425C01C2}" type="sibTrans" cxnId="{5FB5FB50-4331-4806-8676-E60ED2B8BA22}">
      <dgm:prSet/>
      <dgm:spPr/>
      <dgm:t>
        <a:bodyPr/>
        <a:lstStyle/>
        <a:p>
          <a:endParaRPr lang="id-ID"/>
        </a:p>
      </dgm:t>
    </dgm:pt>
    <dgm:pt modelId="{E92A0335-F997-439A-9A1F-B45BE19BFE0C}" type="pres">
      <dgm:prSet presAssocID="{61FBB13E-4AF3-4226-9098-6B33F99630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B4AAEB-4A2A-4EED-9F7E-5975A468928D}" type="pres">
      <dgm:prSet presAssocID="{32DE55BB-1EB4-4635-9142-7EFFC42BACB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D81ABE-71E9-4940-A41F-0B13F206FBEA}" type="pres">
      <dgm:prSet presAssocID="{32DE55BB-1EB4-4635-9142-7EFFC42BACBD}" presName="gear1srcNode" presStyleLbl="node1" presStyleIdx="0" presStyleCnt="3"/>
      <dgm:spPr/>
      <dgm:t>
        <a:bodyPr/>
        <a:lstStyle/>
        <a:p>
          <a:endParaRPr lang="id-ID"/>
        </a:p>
      </dgm:t>
    </dgm:pt>
    <dgm:pt modelId="{55A3E831-168F-4381-A1D7-444C28E60A2D}" type="pres">
      <dgm:prSet presAssocID="{32DE55BB-1EB4-4635-9142-7EFFC42BACBD}" presName="gear1dstNode" presStyleLbl="node1" presStyleIdx="0" presStyleCnt="3"/>
      <dgm:spPr/>
      <dgm:t>
        <a:bodyPr/>
        <a:lstStyle/>
        <a:p>
          <a:endParaRPr lang="id-ID"/>
        </a:p>
      </dgm:t>
    </dgm:pt>
    <dgm:pt modelId="{4900C56E-FA30-47AC-A323-8451BB00D81F}" type="pres">
      <dgm:prSet presAssocID="{B608EA86-BE35-41BD-BF6A-F612E834DA9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1706D8-D867-4C89-9520-C79BE34A59AF}" type="pres">
      <dgm:prSet presAssocID="{B608EA86-BE35-41BD-BF6A-F612E834DA92}" presName="gear2srcNode" presStyleLbl="node1" presStyleIdx="1" presStyleCnt="3"/>
      <dgm:spPr/>
      <dgm:t>
        <a:bodyPr/>
        <a:lstStyle/>
        <a:p>
          <a:endParaRPr lang="id-ID"/>
        </a:p>
      </dgm:t>
    </dgm:pt>
    <dgm:pt modelId="{E4679DCA-2B75-4753-96C3-221F591274E5}" type="pres">
      <dgm:prSet presAssocID="{B608EA86-BE35-41BD-BF6A-F612E834DA92}" presName="gear2dstNode" presStyleLbl="node1" presStyleIdx="1" presStyleCnt="3"/>
      <dgm:spPr/>
      <dgm:t>
        <a:bodyPr/>
        <a:lstStyle/>
        <a:p>
          <a:endParaRPr lang="id-ID"/>
        </a:p>
      </dgm:t>
    </dgm:pt>
    <dgm:pt modelId="{4D7525B6-0ACC-4FCF-9CB5-7FFF42805A6D}" type="pres">
      <dgm:prSet presAssocID="{352D489C-B3E8-4DBA-A9ED-4F7CC59707AB}" presName="gear3" presStyleLbl="node1" presStyleIdx="2" presStyleCnt="3" custLinFactNeighborX="2068" custLinFactNeighborY="2763"/>
      <dgm:spPr/>
      <dgm:t>
        <a:bodyPr/>
        <a:lstStyle/>
        <a:p>
          <a:endParaRPr lang="id-ID"/>
        </a:p>
      </dgm:t>
    </dgm:pt>
    <dgm:pt modelId="{1402EF2C-53C5-4B9C-B408-0A960EDE9FBC}" type="pres">
      <dgm:prSet presAssocID="{352D489C-B3E8-4DBA-A9ED-4F7CC59707A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94FDC5-FDEA-4FE8-935E-CAA3F0DA1BA7}" type="pres">
      <dgm:prSet presAssocID="{352D489C-B3E8-4DBA-A9ED-4F7CC59707AB}" presName="gear3srcNode" presStyleLbl="node1" presStyleIdx="2" presStyleCnt="3"/>
      <dgm:spPr/>
      <dgm:t>
        <a:bodyPr/>
        <a:lstStyle/>
        <a:p>
          <a:endParaRPr lang="id-ID"/>
        </a:p>
      </dgm:t>
    </dgm:pt>
    <dgm:pt modelId="{25CD46AF-E406-4017-8EE2-18F8F4486FBD}" type="pres">
      <dgm:prSet presAssocID="{352D489C-B3E8-4DBA-A9ED-4F7CC59707AB}" presName="gear3dstNode" presStyleLbl="node1" presStyleIdx="2" presStyleCnt="3"/>
      <dgm:spPr/>
      <dgm:t>
        <a:bodyPr/>
        <a:lstStyle/>
        <a:p>
          <a:endParaRPr lang="id-ID"/>
        </a:p>
      </dgm:t>
    </dgm:pt>
    <dgm:pt modelId="{B251A988-CEDD-4B52-9573-77864AF020F8}" type="pres">
      <dgm:prSet presAssocID="{CA703552-E9C4-4171-B55A-1D996FA5AF5F}" presName="connector1" presStyleLbl="sibTrans2D1" presStyleIdx="0" presStyleCnt="3"/>
      <dgm:spPr/>
      <dgm:t>
        <a:bodyPr/>
        <a:lstStyle/>
        <a:p>
          <a:endParaRPr lang="id-ID"/>
        </a:p>
      </dgm:t>
    </dgm:pt>
    <dgm:pt modelId="{459AFF47-BE3B-483D-A8F3-FF9ABDA830AC}" type="pres">
      <dgm:prSet presAssocID="{16641E49-51E6-479F-921A-B9D932BCE96E}" presName="connector2" presStyleLbl="sibTrans2D1" presStyleIdx="1" presStyleCnt="3"/>
      <dgm:spPr/>
      <dgm:t>
        <a:bodyPr/>
        <a:lstStyle/>
        <a:p>
          <a:endParaRPr lang="id-ID"/>
        </a:p>
      </dgm:t>
    </dgm:pt>
    <dgm:pt modelId="{EFE65D5D-8503-4274-971C-90D401F5F250}" type="pres">
      <dgm:prSet presAssocID="{B67617E9-DFA5-47F2-95E7-8509425C01C2}" presName="connector3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B237EDD8-2652-4ECE-98CA-DD0D471E8460}" type="presOf" srcId="{352D489C-B3E8-4DBA-A9ED-4F7CC59707AB}" destId="{1402EF2C-53C5-4B9C-B408-0A960EDE9FBC}" srcOrd="1" destOrd="0" presId="urn:microsoft.com/office/officeart/2005/8/layout/gear1"/>
    <dgm:cxn modelId="{EB2654B1-DE8B-4A74-BA16-5632BFF7D4B7}" srcId="{61FBB13E-4AF3-4226-9098-6B33F99630B3}" destId="{B608EA86-BE35-41BD-BF6A-F612E834DA92}" srcOrd="1" destOrd="0" parTransId="{DD0DB63F-37F1-4FAE-8A4E-1C0F710912E1}" sibTransId="{16641E49-51E6-479F-921A-B9D932BCE96E}"/>
    <dgm:cxn modelId="{6681F74A-3515-488D-BF09-B698729ABE23}" type="presOf" srcId="{352D489C-B3E8-4DBA-A9ED-4F7CC59707AB}" destId="{25CD46AF-E406-4017-8EE2-18F8F4486FBD}" srcOrd="3" destOrd="0" presId="urn:microsoft.com/office/officeart/2005/8/layout/gear1"/>
    <dgm:cxn modelId="{0643E420-272A-48D7-AF8F-9DC0EE62D6B3}" type="presOf" srcId="{32DE55BB-1EB4-4635-9142-7EFFC42BACBD}" destId="{55A3E831-168F-4381-A1D7-444C28E60A2D}" srcOrd="2" destOrd="0" presId="urn:microsoft.com/office/officeart/2005/8/layout/gear1"/>
    <dgm:cxn modelId="{801BA663-0F88-4E15-88FE-98E7F633949F}" type="presOf" srcId="{B608EA86-BE35-41BD-BF6A-F612E834DA92}" destId="{E4679DCA-2B75-4753-96C3-221F591274E5}" srcOrd="2" destOrd="0" presId="urn:microsoft.com/office/officeart/2005/8/layout/gear1"/>
    <dgm:cxn modelId="{5FB5FB50-4331-4806-8676-E60ED2B8BA22}" srcId="{61FBB13E-4AF3-4226-9098-6B33F99630B3}" destId="{352D489C-B3E8-4DBA-A9ED-4F7CC59707AB}" srcOrd="2" destOrd="0" parTransId="{6FA3C0E4-47E1-4992-B320-57C67FCB2C8C}" sibTransId="{B67617E9-DFA5-47F2-95E7-8509425C01C2}"/>
    <dgm:cxn modelId="{FB53E9B4-C344-4C33-BC23-694DE711A1A5}" type="presOf" srcId="{352D489C-B3E8-4DBA-A9ED-4F7CC59707AB}" destId="{B194FDC5-FDEA-4FE8-935E-CAA3F0DA1BA7}" srcOrd="2" destOrd="0" presId="urn:microsoft.com/office/officeart/2005/8/layout/gear1"/>
    <dgm:cxn modelId="{5F3057F3-306D-4912-8EF2-59A4B42EB007}" type="presOf" srcId="{32DE55BB-1EB4-4635-9142-7EFFC42BACBD}" destId="{58B4AAEB-4A2A-4EED-9F7E-5975A468928D}" srcOrd="0" destOrd="0" presId="urn:microsoft.com/office/officeart/2005/8/layout/gear1"/>
    <dgm:cxn modelId="{179E5885-D411-404A-8F58-A4EC6C9AFE61}" srcId="{61FBB13E-4AF3-4226-9098-6B33F99630B3}" destId="{32DE55BB-1EB4-4635-9142-7EFFC42BACBD}" srcOrd="0" destOrd="0" parTransId="{43DB38E6-DA67-49C3-88F1-290765B94632}" sibTransId="{CA703552-E9C4-4171-B55A-1D996FA5AF5F}"/>
    <dgm:cxn modelId="{9093FE3E-A973-41CA-B30D-F307AFB411A9}" type="presOf" srcId="{32DE55BB-1EB4-4635-9142-7EFFC42BACBD}" destId="{6AD81ABE-71E9-4940-A41F-0B13F206FBEA}" srcOrd="1" destOrd="0" presId="urn:microsoft.com/office/officeart/2005/8/layout/gear1"/>
    <dgm:cxn modelId="{E1DA1B92-1ABC-450D-8194-1D42AD6F1793}" type="presOf" srcId="{CA703552-E9C4-4171-B55A-1D996FA5AF5F}" destId="{B251A988-CEDD-4B52-9573-77864AF020F8}" srcOrd="0" destOrd="0" presId="urn:microsoft.com/office/officeart/2005/8/layout/gear1"/>
    <dgm:cxn modelId="{FCFAE4F9-9C4A-4AAD-9324-FFB1294211AC}" type="presOf" srcId="{B67617E9-DFA5-47F2-95E7-8509425C01C2}" destId="{EFE65D5D-8503-4274-971C-90D401F5F250}" srcOrd="0" destOrd="0" presId="urn:microsoft.com/office/officeart/2005/8/layout/gear1"/>
    <dgm:cxn modelId="{11B48CEE-B84A-4097-A241-A9E164722A3A}" type="presOf" srcId="{B608EA86-BE35-41BD-BF6A-F612E834DA92}" destId="{C31706D8-D867-4C89-9520-C79BE34A59AF}" srcOrd="1" destOrd="0" presId="urn:microsoft.com/office/officeart/2005/8/layout/gear1"/>
    <dgm:cxn modelId="{D552CF0B-F52D-4F53-A05A-1807D7219723}" type="presOf" srcId="{16641E49-51E6-479F-921A-B9D932BCE96E}" destId="{459AFF47-BE3B-483D-A8F3-FF9ABDA830AC}" srcOrd="0" destOrd="0" presId="urn:microsoft.com/office/officeart/2005/8/layout/gear1"/>
    <dgm:cxn modelId="{4541E32E-1649-4495-8324-A0ECCA614B6A}" type="presOf" srcId="{352D489C-B3E8-4DBA-A9ED-4F7CC59707AB}" destId="{4D7525B6-0ACC-4FCF-9CB5-7FFF42805A6D}" srcOrd="0" destOrd="0" presId="urn:microsoft.com/office/officeart/2005/8/layout/gear1"/>
    <dgm:cxn modelId="{EB2C66DF-635F-4589-8E82-3544C7CF3FB4}" type="presOf" srcId="{B608EA86-BE35-41BD-BF6A-F612E834DA92}" destId="{4900C56E-FA30-47AC-A323-8451BB00D81F}" srcOrd="0" destOrd="0" presId="urn:microsoft.com/office/officeart/2005/8/layout/gear1"/>
    <dgm:cxn modelId="{13058E1B-6E14-4661-99BF-73FD53282AB1}" type="presOf" srcId="{61FBB13E-4AF3-4226-9098-6B33F99630B3}" destId="{E92A0335-F997-439A-9A1F-B45BE19BFE0C}" srcOrd="0" destOrd="0" presId="urn:microsoft.com/office/officeart/2005/8/layout/gear1"/>
    <dgm:cxn modelId="{0918CFD5-0D54-4F63-9C15-A46C9C02E8CD}" type="presParOf" srcId="{E92A0335-F997-439A-9A1F-B45BE19BFE0C}" destId="{58B4AAEB-4A2A-4EED-9F7E-5975A468928D}" srcOrd="0" destOrd="0" presId="urn:microsoft.com/office/officeart/2005/8/layout/gear1"/>
    <dgm:cxn modelId="{82152E33-C100-496C-A07B-9B0A8EF8554E}" type="presParOf" srcId="{E92A0335-F997-439A-9A1F-B45BE19BFE0C}" destId="{6AD81ABE-71E9-4940-A41F-0B13F206FBEA}" srcOrd="1" destOrd="0" presId="urn:microsoft.com/office/officeart/2005/8/layout/gear1"/>
    <dgm:cxn modelId="{2CFF556B-288E-41D0-B1E2-45846B2DBA27}" type="presParOf" srcId="{E92A0335-F997-439A-9A1F-B45BE19BFE0C}" destId="{55A3E831-168F-4381-A1D7-444C28E60A2D}" srcOrd="2" destOrd="0" presId="urn:microsoft.com/office/officeart/2005/8/layout/gear1"/>
    <dgm:cxn modelId="{4D409DC7-5B43-4A71-9F74-D6FD1E3E7C94}" type="presParOf" srcId="{E92A0335-F997-439A-9A1F-B45BE19BFE0C}" destId="{4900C56E-FA30-47AC-A323-8451BB00D81F}" srcOrd="3" destOrd="0" presId="urn:microsoft.com/office/officeart/2005/8/layout/gear1"/>
    <dgm:cxn modelId="{02E255AC-C356-4C12-A5FE-9B1025F702F1}" type="presParOf" srcId="{E92A0335-F997-439A-9A1F-B45BE19BFE0C}" destId="{C31706D8-D867-4C89-9520-C79BE34A59AF}" srcOrd="4" destOrd="0" presId="urn:microsoft.com/office/officeart/2005/8/layout/gear1"/>
    <dgm:cxn modelId="{8FE4995E-8F7D-4FFF-8CE6-67237EC79F61}" type="presParOf" srcId="{E92A0335-F997-439A-9A1F-B45BE19BFE0C}" destId="{E4679DCA-2B75-4753-96C3-221F591274E5}" srcOrd="5" destOrd="0" presId="urn:microsoft.com/office/officeart/2005/8/layout/gear1"/>
    <dgm:cxn modelId="{84279C81-7341-4BF0-967C-726847B0BF64}" type="presParOf" srcId="{E92A0335-F997-439A-9A1F-B45BE19BFE0C}" destId="{4D7525B6-0ACC-4FCF-9CB5-7FFF42805A6D}" srcOrd="6" destOrd="0" presId="urn:microsoft.com/office/officeart/2005/8/layout/gear1"/>
    <dgm:cxn modelId="{05A62DF5-6664-4923-8CA3-0691657E2FAE}" type="presParOf" srcId="{E92A0335-F997-439A-9A1F-B45BE19BFE0C}" destId="{1402EF2C-53C5-4B9C-B408-0A960EDE9FBC}" srcOrd="7" destOrd="0" presId="urn:microsoft.com/office/officeart/2005/8/layout/gear1"/>
    <dgm:cxn modelId="{0A533DD3-B577-402A-96C7-80DA9315380D}" type="presParOf" srcId="{E92A0335-F997-439A-9A1F-B45BE19BFE0C}" destId="{B194FDC5-FDEA-4FE8-935E-CAA3F0DA1BA7}" srcOrd="8" destOrd="0" presId="urn:microsoft.com/office/officeart/2005/8/layout/gear1"/>
    <dgm:cxn modelId="{99A63C16-8F76-4963-B0AD-E1A65A5DDF39}" type="presParOf" srcId="{E92A0335-F997-439A-9A1F-B45BE19BFE0C}" destId="{25CD46AF-E406-4017-8EE2-18F8F4486FBD}" srcOrd="9" destOrd="0" presId="urn:microsoft.com/office/officeart/2005/8/layout/gear1"/>
    <dgm:cxn modelId="{35A2A687-6CA7-49E5-AB12-42C334BDFA33}" type="presParOf" srcId="{E92A0335-F997-439A-9A1F-B45BE19BFE0C}" destId="{B251A988-CEDD-4B52-9573-77864AF020F8}" srcOrd="10" destOrd="0" presId="urn:microsoft.com/office/officeart/2005/8/layout/gear1"/>
    <dgm:cxn modelId="{05EEAE01-EBC7-471A-86E0-80B0530E05EF}" type="presParOf" srcId="{E92A0335-F997-439A-9A1F-B45BE19BFE0C}" destId="{459AFF47-BE3B-483D-A8F3-FF9ABDA830AC}" srcOrd="11" destOrd="0" presId="urn:microsoft.com/office/officeart/2005/8/layout/gear1"/>
    <dgm:cxn modelId="{858E4BF0-CCCD-471B-9DC7-DA7089684E9F}" type="presParOf" srcId="{E92A0335-F997-439A-9A1F-B45BE19BFE0C}" destId="{EFE65D5D-8503-4274-971C-90D401F5F25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AAEB-4A2A-4EED-9F7E-5975A468928D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SDM</a:t>
          </a:r>
          <a:endParaRPr lang="id-ID" sz="3600" kern="1200" dirty="0"/>
        </a:p>
      </dsp:txBody>
      <dsp:txXfrm>
        <a:off x="4392232" y="3136513"/>
        <a:ext cx="1781934" cy="1531918"/>
      </dsp:txXfrm>
    </dsp:sp>
    <dsp:sp modelId="{4900C56E-FA30-47AC-A323-8451BB00D81F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gradFill rotWithShape="0">
          <a:gsLst>
            <a:gs pos="0">
              <a:schemeClr val="accent4">
                <a:hueOff val="-6713465"/>
                <a:satOff val="14452"/>
                <a:lumOff val="-1569"/>
                <a:alphaOff val="0"/>
                <a:tint val="96000"/>
                <a:lumMod val="102000"/>
              </a:schemeClr>
            </a:gs>
            <a:gs pos="100000">
              <a:schemeClr val="accent4">
                <a:hueOff val="-6713465"/>
                <a:satOff val="14452"/>
                <a:lumOff val="-156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Ketersediaan</a:t>
          </a:r>
          <a:r>
            <a:rPr lang="en-GB" sz="1500" kern="1200" dirty="0" smtClean="0"/>
            <a:t> SDA</a:t>
          </a:r>
          <a:endParaRPr lang="id-ID" sz="1500" kern="1200" dirty="0"/>
        </a:p>
      </dsp:txBody>
      <dsp:txXfrm>
        <a:off x="2604759" y="2282937"/>
        <a:ext cx="1076134" cy="1069538"/>
      </dsp:txXfrm>
    </dsp:sp>
    <dsp:sp modelId="{4D7525B6-0ACC-4FCF-9CB5-7FFF42805A6D}">
      <dsp:nvSpPr>
        <dsp:cNvPr id="0" name=""/>
        <dsp:cNvSpPr/>
      </dsp:nvSpPr>
      <dsp:spPr>
        <a:xfrm rot="20700000">
          <a:off x="3326883" y="310507"/>
          <a:ext cx="2123675" cy="2123675"/>
        </a:xfrm>
        <a:prstGeom prst="gear6">
          <a:avLst/>
        </a:prstGeom>
        <a:gradFill rotWithShape="0">
          <a:gsLst>
            <a:gs pos="0">
              <a:schemeClr val="accent4">
                <a:hueOff val="-13426931"/>
                <a:satOff val="28904"/>
                <a:lumOff val="-3138"/>
                <a:alphaOff val="0"/>
                <a:tint val="96000"/>
                <a:lumMod val="102000"/>
              </a:schemeClr>
            </a:gs>
            <a:gs pos="100000">
              <a:schemeClr val="accent4">
                <a:hueOff val="-13426931"/>
                <a:satOff val="28904"/>
                <a:lumOff val="-313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Teknologi</a:t>
          </a:r>
          <a:endParaRPr lang="id-ID" sz="1500" kern="1200" dirty="0"/>
        </a:p>
      </dsp:txBody>
      <dsp:txXfrm rot="-20700000">
        <a:off x="3792667" y="776291"/>
        <a:ext cx="1192106" cy="1192106"/>
      </dsp:txXfrm>
    </dsp:sp>
    <dsp:sp modelId="{B251A988-CEDD-4B52-9573-77864AF020F8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AFF47-BE3B-483D-A8F3-FF9ABDA830AC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6713465"/>
                <a:satOff val="14452"/>
                <a:lumOff val="-1569"/>
                <a:alphaOff val="0"/>
                <a:tint val="96000"/>
                <a:lumMod val="102000"/>
              </a:schemeClr>
            </a:gs>
            <a:gs pos="100000">
              <a:schemeClr val="accent4">
                <a:hueOff val="-6713465"/>
                <a:satOff val="14452"/>
                <a:lumOff val="-156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65D5D-8503-4274-971C-90D401F5F250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13426931"/>
                <a:satOff val="28904"/>
                <a:lumOff val="-3138"/>
                <a:alphaOff val="0"/>
                <a:tint val="96000"/>
                <a:lumMod val="102000"/>
              </a:schemeClr>
            </a:gs>
            <a:gs pos="100000">
              <a:schemeClr val="accent4">
                <a:hueOff val="-13426931"/>
                <a:satOff val="28904"/>
                <a:lumOff val="-313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7DD41-58EF-4ADB-B4D4-62F8DECC4CEE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FDCC8-0942-4CA2-BE4A-A8749A0230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956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F2549E-ECBD-4EC7-A249-6BA609BD8EDD}" type="slidenum">
              <a:rPr lang="id-ID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4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7592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3688724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grpSp>
        <p:nvGrpSpPr>
          <p:cNvPr id="1353" name="Group 1352"/>
          <p:cNvGrpSpPr/>
          <p:nvPr/>
        </p:nvGrpSpPr>
        <p:grpSpPr>
          <a:xfrm>
            <a:off x="-7622" y="5268913"/>
            <a:ext cx="2499376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8639" y="5129214"/>
            <a:ext cx="46065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61838" y="5243514"/>
            <a:ext cx="4133339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grpSp>
        <p:nvGrpSpPr>
          <p:cNvPr id="1348" name="Group 1347"/>
          <p:cNvGrpSpPr/>
          <p:nvPr/>
        </p:nvGrpSpPr>
        <p:grpSpPr>
          <a:xfrm>
            <a:off x="9068575" y="5339715"/>
            <a:ext cx="312660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6441" y="4976813"/>
            <a:ext cx="5368736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7486" y="5110164"/>
            <a:ext cx="4717692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8824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08" y="685800"/>
            <a:ext cx="9146382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8" y="3657599"/>
            <a:ext cx="9146382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728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4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57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5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62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9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06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70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50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73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614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016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51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251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03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02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9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21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4C60A-220D-42FF-A2A5-585E36D2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7938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8" y="1676400"/>
            <a:ext cx="9146382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5029200"/>
            <a:ext cx="9146382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8536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1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2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91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6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37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897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01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11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828800"/>
            <a:ext cx="4481727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64" y="1828800"/>
            <a:ext cx="4481727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5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3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38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443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881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0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6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6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5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54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828800"/>
            <a:ext cx="4481727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743200"/>
            <a:ext cx="4481727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64" y="1828800"/>
            <a:ext cx="4481727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64" y="2743200"/>
            <a:ext cx="4481727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6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0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20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80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52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81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89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42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926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66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616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402276"/>
            <a:ext cx="9146382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5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38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22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77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24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07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1" y="741872"/>
            <a:ext cx="4192090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461" y="762000"/>
            <a:ext cx="5564050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3581400"/>
            <a:ext cx="4192090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01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741872"/>
            <a:ext cx="4192091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2462" y="762000"/>
            <a:ext cx="5564049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3581400"/>
            <a:ext cx="4192091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9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1" y="5525051"/>
            <a:ext cx="12201210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08" y="402276"/>
            <a:ext cx="9146382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828800"/>
            <a:ext cx="914638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5832" y="6413501"/>
            <a:ext cx="124250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974" y="6413501"/>
            <a:ext cx="677940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13501"/>
            <a:ext cx="855163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0660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80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8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5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B1947A-DCDB-44D0-A7AE-28EEDF188FB1}" type="datetimeFigureOut">
              <a:rPr lang="id-ID" smtClean="0"/>
              <a:t>16/02/2017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8EF5ED-1CA7-4408-9D12-8E0D2FBF0F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819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odel%20sapi%20pengolahan%20susu.xls" TargetMode="External"/><Relationship Id="rId3" Type="http://schemas.openxmlformats.org/officeDocument/2006/relationships/image" Target="../media/image9.png"/><Relationship Id="rId7" Type="http://schemas.openxmlformats.org/officeDocument/2006/relationships/hyperlink" Target="model%20sapi%20budidaya.x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hyperlink" Target="model%20sapi%20Limbah.xls" TargetMode="External"/><Relationship Id="rId4" Type="http://schemas.openxmlformats.org/officeDocument/2006/relationships/image" Target="../media/image10.jpeg"/><Relationship Id="rId9" Type="http://schemas.openxmlformats.org/officeDocument/2006/relationships/hyperlink" Target="model%20sapi%20rumput.xl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Pengelolaan</a:t>
            </a:r>
            <a:r>
              <a:rPr lang="en-GB" dirty="0" smtClean="0"/>
              <a:t> Usaha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Mandiri</a:t>
            </a:r>
            <a:endParaRPr lang="id-ID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6" y="4410636"/>
            <a:ext cx="2771681" cy="126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6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493701" y="1870804"/>
            <a:ext cx="107577" cy="28639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miley Face 9"/>
          <p:cNvSpPr/>
          <p:nvPr/>
        </p:nvSpPr>
        <p:spPr>
          <a:xfrm>
            <a:off x="9015451" y="4746531"/>
            <a:ext cx="1670478" cy="14570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 rot="19972458">
            <a:off x="7466996" y="1086850"/>
            <a:ext cx="1975611" cy="159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/>
          <p:cNvSpPr/>
          <p:nvPr/>
        </p:nvSpPr>
        <p:spPr>
          <a:xfrm>
            <a:off x="1272989" y="26241"/>
            <a:ext cx="7566211" cy="683175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874257"/>
              </p:ext>
            </p:extLst>
          </p:nvPr>
        </p:nvGraphicFramePr>
        <p:xfrm>
          <a:off x="508000" y="6831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6464449" y="1882588"/>
            <a:ext cx="237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Manajemen</a:t>
            </a:r>
            <a:endParaRPr lang="id-I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011" y="4625788"/>
            <a:ext cx="2767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Enterpreneurship</a:t>
            </a:r>
            <a:endParaRPr lang="id-ID" sz="2800" dirty="0"/>
          </a:p>
        </p:txBody>
      </p:sp>
      <p:sp>
        <p:nvSpPr>
          <p:cNvPr id="7" name="Rectangle 6"/>
          <p:cNvSpPr/>
          <p:nvPr/>
        </p:nvSpPr>
        <p:spPr>
          <a:xfrm>
            <a:off x="9458955" y="923397"/>
            <a:ext cx="237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Benefit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710707" y="3509500"/>
            <a:ext cx="2277035" cy="1380565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Profit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7921" y="6203577"/>
            <a:ext cx="23401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keuangan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alf Frame 18"/>
          <p:cNvSpPr/>
          <p:nvPr/>
        </p:nvSpPr>
        <p:spPr>
          <a:xfrm rot="12770489" flipV="1">
            <a:off x="10500807" y="4339672"/>
            <a:ext cx="832074" cy="1367274"/>
          </a:xfrm>
          <a:prstGeom prst="halfFrame">
            <a:avLst>
              <a:gd name="adj1" fmla="val 11240"/>
              <a:gd name="adj2" fmla="val 1275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1522412" y="1"/>
            <a:ext cx="9145588" cy="1052513"/>
            <a:chOff x="-1" y="0"/>
            <a:chExt cx="5761" cy="663"/>
          </a:xfrm>
        </p:grpSpPr>
        <p:sp>
          <p:nvSpPr>
            <p:cNvPr id="29844" name="Rectangle 7"/>
            <p:cNvSpPr>
              <a:spLocks noChangeArrowheads="1"/>
            </p:cNvSpPr>
            <p:nvPr/>
          </p:nvSpPr>
          <p:spPr bwMode="auto">
            <a:xfrm>
              <a:off x="-1" y="0"/>
              <a:ext cx="5760" cy="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sz="1800">
                <a:solidFill>
                  <a:schemeClr val="tx1"/>
                </a:solidFill>
              </a:endParaRPr>
            </a:p>
          </p:txBody>
        </p:sp>
        <p:pic>
          <p:nvPicPr>
            <p:cNvPr id="2984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066" y="90"/>
              <a:ext cx="38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id-ID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dobe Caslon Pro Bold" pitchFamily="18" charset="0"/>
                  <a:cs typeface="Arial" charset="0"/>
                </a:rPr>
                <a:t>Model Sistem Agribisnis Terpadu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 Bold" pitchFamily="18" charset="0"/>
                <a:cs typeface="Arial" charset="0"/>
              </a:endParaRPr>
            </a:p>
          </p:txBody>
        </p:sp>
        <p:pic>
          <p:nvPicPr>
            <p:cNvPr id="29847" name="Picture 10" descr="milk-c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" y="0"/>
              <a:ext cx="63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219700" y="1006475"/>
            <a:ext cx="914400" cy="4333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Pakan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5926138" y="1590676"/>
            <a:ext cx="876300" cy="3349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Hijauan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146675" y="2301875"/>
            <a:ext cx="1081088" cy="4333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Sapi Perah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3059113" y="2924175"/>
            <a:ext cx="1008062" cy="4333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Breeding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3051176" y="3933825"/>
            <a:ext cx="1008063" cy="4333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Rearing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2017713" y="4927600"/>
            <a:ext cx="1008062" cy="4333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Fathening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4943476" y="3573464"/>
            <a:ext cx="1008063" cy="4333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Chilling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5664201" y="5300664"/>
            <a:ext cx="1008063" cy="4333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chemeClr val="bg1"/>
                </a:solidFill>
                <a:latin typeface="Arial" charset="0"/>
                <a:cs typeface="Arial" charset="0"/>
              </a:rPr>
              <a:t>Processing</a:t>
            </a:r>
          </a:p>
        </p:txBody>
      </p:sp>
      <p:sp>
        <p:nvSpPr>
          <p:cNvPr id="5143" name="AutoShap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88163" y="3789364"/>
            <a:ext cx="1008062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Anaerob</a:t>
            </a:r>
          </a:p>
        </p:txBody>
      </p:sp>
      <p:sp>
        <p:nvSpPr>
          <p:cNvPr id="5144" name="AutoShap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67663" y="3787776"/>
            <a:ext cx="1008062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Fermentasi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9048751" y="3789363"/>
            <a:ext cx="1008063" cy="4191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Budidaya </a:t>
            </a:r>
          </a:p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Cacing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2012951" y="6178550"/>
            <a:ext cx="1008063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500" b="1">
                <a:solidFill>
                  <a:schemeClr val="tx1"/>
                </a:solidFill>
              </a:rPr>
              <a:t>Pemuliaan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500" b="1">
                <a:solidFill>
                  <a:schemeClr val="tx1"/>
                </a:solidFill>
              </a:rPr>
              <a:t>Breding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6578601" y="6165850"/>
            <a:ext cx="1008063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chemeClr val="tx1"/>
                </a:solidFill>
              </a:rPr>
              <a:t>Rumah</a:t>
            </a:r>
            <a:r>
              <a:rPr lang="en-US" sz="1500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chemeClr val="tx1"/>
                </a:solidFill>
              </a:rPr>
              <a:t>Tangga</a:t>
            </a: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7634289" y="6165850"/>
            <a:ext cx="936625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chemeClr val="tx1"/>
                </a:solidFill>
              </a:rPr>
              <a:t>Industri</a:t>
            </a: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8615364" y="6165850"/>
            <a:ext cx="936625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chemeClr val="tx1"/>
                </a:solidFill>
              </a:rPr>
              <a:t>Pertanian</a:t>
            </a:r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9590089" y="6165850"/>
            <a:ext cx="936625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chemeClr val="tx1"/>
                </a:solidFill>
              </a:rPr>
              <a:t>Industri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chemeClr val="tx1"/>
                </a:solidFill>
              </a:rPr>
              <a:t>Kosmetik</a:t>
            </a:r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9264651" y="981075"/>
            <a:ext cx="1008063" cy="419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Rumah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Makan</a:t>
            </a:r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>
            <a:off x="8616951" y="1844675"/>
            <a:ext cx="792163" cy="419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Kolam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Lele</a:t>
            </a:r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4440238" y="1582739"/>
            <a:ext cx="1008062" cy="35877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Konsentrat</a:t>
            </a:r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7391401" y="4941889"/>
            <a:ext cx="1008063" cy="35877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Pembuatan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Briket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4295775" y="2997200"/>
            <a:ext cx="769938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Pedet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5232400" y="2997200"/>
            <a:ext cx="769938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susu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3173414" y="3500439"/>
            <a:ext cx="769937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Anak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2132014" y="3644900"/>
            <a:ext cx="769937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Betina</a:t>
            </a: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2132014" y="4259264"/>
            <a:ext cx="769937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Jantan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979613" y="5589589"/>
            <a:ext cx="1079500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SapiPotong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6838950" y="2997200"/>
            <a:ext cx="769938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Limbah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7680325" y="2276475"/>
            <a:ext cx="769938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cair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7718425" y="3284539"/>
            <a:ext cx="769938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Arial" charset="0"/>
              </a:rPr>
              <a:t>Padat</a:t>
            </a:r>
          </a:p>
        </p:txBody>
      </p:sp>
      <p:sp>
        <p:nvSpPr>
          <p:cNvPr id="5164" name="AutoShape 44"/>
          <p:cNvSpPr>
            <a:spLocks noChangeArrowheads="1"/>
          </p:cNvSpPr>
          <p:nvPr/>
        </p:nvSpPr>
        <p:spPr bwMode="auto">
          <a:xfrm>
            <a:off x="8688388" y="2565401"/>
            <a:ext cx="8636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Fermentasi</a:t>
            </a: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9647239" y="2565400"/>
            <a:ext cx="841375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Pupuk cair</a:t>
            </a:r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6842125" y="4292600"/>
            <a:ext cx="622300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Biogas</a:t>
            </a:r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7561263" y="4292600"/>
            <a:ext cx="622300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Ampas</a:t>
            </a: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8353425" y="4508500"/>
            <a:ext cx="622300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Pupuk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9120188" y="4870450"/>
            <a:ext cx="622300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cacing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7608888" y="5516564"/>
            <a:ext cx="622300" cy="287337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Briket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3935413" y="4652964"/>
            <a:ext cx="792162" cy="287337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Lemak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3359151" y="5229225"/>
            <a:ext cx="550863" cy="287338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Keju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3935413" y="5229225"/>
            <a:ext cx="622300" cy="287338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Es Krim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4643438" y="5237164"/>
            <a:ext cx="622300" cy="287337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Butter</a:t>
            </a: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5664201" y="4652964"/>
            <a:ext cx="1008063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Susu Murni</a:t>
            </a:r>
          </a:p>
        </p:txBody>
      </p:sp>
      <p:cxnSp>
        <p:nvCxnSpPr>
          <p:cNvPr id="5180" name="AutoShape 60"/>
          <p:cNvCxnSpPr>
            <a:cxnSpLocks noChangeShapeType="1"/>
            <a:stCxn id="5137" idx="2"/>
            <a:endCxn id="5156" idx="0"/>
          </p:cNvCxnSpPr>
          <p:nvPr/>
        </p:nvCxnSpPr>
        <p:spPr bwMode="auto">
          <a:xfrm rot="5400000">
            <a:off x="5522120" y="2831307"/>
            <a:ext cx="261937" cy="69850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2" name="AutoShape 62"/>
          <p:cNvCxnSpPr>
            <a:cxnSpLocks noChangeShapeType="1"/>
            <a:stCxn id="5137" idx="2"/>
            <a:endCxn id="5155" idx="0"/>
          </p:cNvCxnSpPr>
          <p:nvPr/>
        </p:nvCxnSpPr>
        <p:spPr bwMode="auto">
          <a:xfrm rot="5400000">
            <a:off x="5053808" y="2362995"/>
            <a:ext cx="261937" cy="1006475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3" name="AutoShape 63"/>
          <p:cNvCxnSpPr>
            <a:cxnSpLocks noChangeShapeType="1"/>
            <a:stCxn id="5137" idx="2"/>
            <a:endCxn id="5161" idx="0"/>
          </p:cNvCxnSpPr>
          <p:nvPr/>
        </p:nvCxnSpPr>
        <p:spPr bwMode="auto">
          <a:xfrm rot="16200000" flipH="1">
            <a:off x="6325395" y="2097882"/>
            <a:ext cx="261937" cy="1536700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4" name="AutoShape 64"/>
          <p:cNvCxnSpPr>
            <a:cxnSpLocks noChangeShapeType="1"/>
            <a:stCxn id="5155" idx="1"/>
            <a:endCxn id="5138" idx="3"/>
          </p:cNvCxnSpPr>
          <p:nvPr/>
        </p:nvCxnSpPr>
        <p:spPr bwMode="auto">
          <a:xfrm rot="10800000">
            <a:off x="4067175" y="3141663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5" name="AutoShape 65"/>
          <p:cNvCxnSpPr>
            <a:cxnSpLocks noChangeShapeType="1"/>
            <a:stCxn id="5138" idx="2"/>
            <a:endCxn id="5157" idx="0"/>
          </p:cNvCxnSpPr>
          <p:nvPr/>
        </p:nvCxnSpPr>
        <p:spPr bwMode="auto">
          <a:xfrm rot="5400000">
            <a:off x="3490120" y="3426620"/>
            <a:ext cx="142875" cy="4763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6" name="AutoShape 66"/>
          <p:cNvCxnSpPr>
            <a:cxnSpLocks noChangeShapeType="1"/>
            <a:stCxn id="5157" idx="2"/>
            <a:endCxn id="5139" idx="0"/>
          </p:cNvCxnSpPr>
          <p:nvPr/>
        </p:nvCxnSpPr>
        <p:spPr bwMode="auto">
          <a:xfrm rot="5400000">
            <a:off x="3484563" y="3859213"/>
            <a:ext cx="146050" cy="3175"/>
          </a:xfrm>
          <a:prstGeom prst="bentConnector3">
            <a:avLst>
              <a:gd name="adj1" fmla="val 489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7" name="AutoShape 67"/>
          <p:cNvCxnSpPr>
            <a:cxnSpLocks noChangeShapeType="1"/>
            <a:stCxn id="5139" idx="1"/>
            <a:endCxn id="5158" idx="3"/>
          </p:cNvCxnSpPr>
          <p:nvPr/>
        </p:nvCxnSpPr>
        <p:spPr bwMode="auto">
          <a:xfrm rot="10800000">
            <a:off x="2901951" y="3789363"/>
            <a:ext cx="149225" cy="361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8" name="AutoShape 68"/>
          <p:cNvCxnSpPr>
            <a:cxnSpLocks noChangeShapeType="1"/>
            <a:stCxn id="5139" idx="1"/>
            <a:endCxn id="5159" idx="3"/>
          </p:cNvCxnSpPr>
          <p:nvPr/>
        </p:nvCxnSpPr>
        <p:spPr bwMode="auto">
          <a:xfrm rot="10800000" flipV="1">
            <a:off x="2901951" y="4151313"/>
            <a:ext cx="149225" cy="2524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9" name="AutoShape 69"/>
          <p:cNvCxnSpPr>
            <a:cxnSpLocks noChangeShapeType="1"/>
            <a:stCxn id="5159" idx="2"/>
            <a:endCxn id="5140" idx="0"/>
          </p:cNvCxnSpPr>
          <p:nvPr/>
        </p:nvCxnSpPr>
        <p:spPr bwMode="auto">
          <a:xfrm rot="16200000" flipH="1">
            <a:off x="2329657" y="4734719"/>
            <a:ext cx="381000" cy="4763"/>
          </a:xfrm>
          <a:prstGeom prst="bentConnector3">
            <a:avLst>
              <a:gd name="adj1" fmla="val 4958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0" name="AutoShape 70"/>
          <p:cNvCxnSpPr>
            <a:cxnSpLocks noChangeShapeType="1"/>
            <a:stCxn id="5140" idx="2"/>
            <a:endCxn id="5160" idx="0"/>
          </p:cNvCxnSpPr>
          <p:nvPr/>
        </p:nvCxnSpPr>
        <p:spPr bwMode="auto">
          <a:xfrm rot="5400000">
            <a:off x="2406651" y="5473701"/>
            <a:ext cx="228600" cy="3175"/>
          </a:xfrm>
          <a:prstGeom prst="bentConnector3">
            <a:avLst>
              <a:gd name="adj1" fmla="val 4930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1" name="AutoShape 71"/>
          <p:cNvCxnSpPr>
            <a:cxnSpLocks noChangeShapeType="1"/>
            <a:stCxn id="5160" idx="2"/>
            <a:endCxn id="5146" idx="0"/>
          </p:cNvCxnSpPr>
          <p:nvPr/>
        </p:nvCxnSpPr>
        <p:spPr bwMode="auto">
          <a:xfrm rot="5400000">
            <a:off x="2367757" y="6026944"/>
            <a:ext cx="301625" cy="1588"/>
          </a:xfrm>
          <a:prstGeom prst="bentConnector3">
            <a:avLst>
              <a:gd name="adj1" fmla="val 4947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2" name="AutoShape 72"/>
          <p:cNvCxnSpPr>
            <a:cxnSpLocks noChangeShapeType="1"/>
            <a:stCxn id="5156" idx="2"/>
            <a:endCxn id="5141" idx="0"/>
          </p:cNvCxnSpPr>
          <p:nvPr/>
        </p:nvCxnSpPr>
        <p:spPr bwMode="auto">
          <a:xfrm rot="5400000">
            <a:off x="5388770" y="3344070"/>
            <a:ext cx="288925" cy="169863"/>
          </a:xfrm>
          <a:prstGeom prst="bentConnector3">
            <a:avLst>
              <a:gd name="adj1" fmla="val 4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3" name="AutoShape 73"/>
          <p:cNvCxnSpPr>
            <a:cxnSpLocks noChangeShapeType="1"/>
            <a:stCxn id="5141" idx="2"/>
            <a:endCxn id="5176" idx="0"/>
          </p:cNvCxnSpPr>
          <p:nvPr/>
        </p:nvCxnSpPr>
        <p:spPr bwMode="auto">
          <a:xfrm rot="16200000" flipH="1">
            <a:off x="5485607" y="3969545"/>
            <a:ext cx="646113" cy="720725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4" name="AutoShape 74"/>
          <p:cNvCxnSpPr>
            <a:cxnSpLocks noChangeShapeType="1"/>
            <a:stCxn id="5141" idx="2"/>
            <a:endCxn id="5172" idx="0"/>
          </p:cNvCxnSpPr>
          <p:nvPr/>
        </p:nvCxnSpPr>
        <p:spPr bwMode="auto">
          <a:xfrm rot="5400000">
            <a:off x="4567238" y="3771901"/>
            <a:ext cx="646113" cy="1116012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5" name="AutoShape 75"/>
          <p:cNvCxnSpPr>
            <a:cxnSpLocks noChangeShapeType="1"/>
            <a:stCxn id="5172" idx="2"/>
            <a:endCxn id="5173" idx="0"/>
          </p:cNvCxnSpPr>
          <p:nvPr/>
        </p:nvCxnSpPr>
        <p:spPr bwMode="auto">
          <a:xfrm rot="5400000">
            <a:off x="3839370" y="4736307"/>
            <a:ext cx="288925" cy="696913"/>
          </a:xfrm>
          <a:prstGeom prst="bentConnector3">
            <a:avLst>
              <a:gd name="adj1" fmla="val 4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6" name="AutoShape 76"/>
          <p:cNvCxnSpPr>
            <a:cxnSpLocks noChangeShapeType="1"/>
            <a:stCxn id="5172" idx="2"/>
            <a:endCxn id="5174" idx="0"/>
          </p:cNvCxnSpPr>
          <p:nvPr/>
        </p:nvCxnSpPr>
        <p:spPr bwMode="auto">
          <a:xfrm rot="5400000">
            <a:off x="4144964" y="5041901"/>
            <a:ext cx="288925" cy="85725"/>
          </a:xfrm>
          <a:prstGeom prst="bentConnector3">
            <a:avLst>
              <a:gd name="adj1" fmla="val 4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7" name="AutoShape 77"/>
          <p:cNvCxnSpPr>
            <a:cxnSpLocks noChangeShapeType="1"/>
            <a:stCxn id="5172" idx="2"/>
            <a:endCxn id="5175" idx="0"/>
          </p:cNvCxnSpPr>
          <p:nvPr/>
        </p:nvCxnSpPr>
        <p:spPr bwMode="auto">
          <a:xfrm rot="16200000" flipH="1">
            <a:off x="4495007" y="4777582"/>
            <a:ext cx="296863" cy="622300"/>
          </a:xfrm>
          <a:prstGeom prst="bentConnector3">
            <a:avLst>
              <a:gd name="adj1" fmla="val 497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5375276" y="6237289"/>
            <a:ext cx="1008063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Susu Cup</a:t>
            </a:r>
          </a:p>
        </p:txBody>
      </p:sp>
      <p:cxnSp>
        <p:nvCxnSpPr>
          <p:cNvPr id="5199" name="AutoShape 79"/>
          <p:cNvCxnSpPr>
            <a:cxnSpLocks noChangeShapeType="1"/>
            <a:stCxn id="5176" idx="2"/>
            <a:endCxn id="5142" idx="0"/>
          </p:cNvCxnSpPr>
          <p:nvPr/>
        </p:nvCxnSpPr>
        <p:spPr bwMode="auto">
          <a:xfrm rot="5400000">
            <a:off x="5988844" y="5120482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0" name="AutoShape 80"/>
          <p:cNvCxnSpPr>
            <a:cxnSpLocks noChangeShapeType="1"/>
            <a:stCxn id="5142" idx="2"/>
            <a:endCxn id="5198" idx="0"/>
          </p:cNvCxnSpPr>
          <p:nvPr/>
        </p:nvCxnSpPr>
        <p:spPr bwMode="auto">
          <a:xfrm rot="5400000">
            <a:off x="5772944" y="5841207"/>
            <a:ext cx="503238" cy="288925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1" name="AutoShape 81"/>
          <p:cNvCxnSpPr>
            <a:cxnSpLocks noChangeShapeType="1"/>
            <a:stCxn id="5131" idx="2"/>
            <a:endCxn id="5135" idx="0"/>
          </p:cNvCxnSpPr>
          <p:nvPr/>
        </p:nvCxnSpPr>
        <p:spPr bwMode="auto">
          <a:xfrm rot="16200000" flipH="1">
            <a:off x="5945188" y="1171575"/>
            <a:ext cx="150812" cy="687388"/>
          </a:xfrm>
          <a:prstGeom prst="bentConnector3">
            <a:avLst>
              <a:gd name="adj1" fmla="val 4947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4" name="AutoShape 84"/>
          <p:cNvCxnSpPr>
            <a:cxnSpLocks noChangeShapeType="1"/>
            <a:stCxn id="5153" idx="2"/>
            <a:endCxn id="5137" idx="0"/>
          </p:cNvCxnSpPr>
          <p:nvPr/>
        </p:nvCxnSpPr>
        <p:spPr bwMode="auto">
          <a:xfrm rot="16200000" flipH="1">
            <a:off x="5136357" y="1750219"/>
            <a:ext cx="360362" cy="742950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5" name="AutoShape 85"/>
          <p:cNvCxnSpPr>
            <a:cxnSpLocks noChangeShapeType="1"/>
            <a:stCxn id="5135" idx="2"/>
            <a:endCxn id="5137" idx="0"/>
          </p:cNvCxnSpPr>
          <p:nvPr/>
        </p:nvCxnSpPr>
        <p:spPr bwMode="auto">
          <a:xfrm rot="5400000">
            <a:off x="5838033" y="1775620"/>
            <a:ext cx="376237" cy="676275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6" name="AutoShape 86"/>
          <p:cNvCxnSpPr>
            <a:cxnSpLocks noChangeShapeType="1"/>
            <a:stCxn id="5161" idx="3"/>
            <a:endCxn id="5162" idx="1"/>
          </p:cNvCxnSpPr>
          <p:nvPr/>
        </p:nvCxnSpPr>
        <p:spPr bwMode="auto">
          <a:xfrm flipV="1">
            <a:off x="7608889" y="2420939"/>
            <a:ext cx="71437" cy="720725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7" name="AutoShape 87"/>
          <p:cNvCxnSpPr>
            <a:cxnSpLocks noChangeShapeType="1"/>
            <a:stCxn id="5161" idx="3"/>
            <a:endCxn id="5163" idx="1"/>
          </p:cNvCxnSpPr>
          <p:nvPr/>
        </p:nvCxnSpPr>
        <p:spPr bwMode="auto">
          <a:xfrm>
            <a:off x="7608889" y="3141664"/>
            <a:ext cx="109537" cy="287337"/>
          </a:xfrm>
          <a:prstGeom prst="bentConnector3">
            <a:avLst>
              <a:gd name="adj1" fmla="val 4927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08" name="AutoShape 88"/>
          <p:cNvCxnSpPr>
            <a:cxnSpLocks noChangeShapeType="1"/>
            <a:stCxn id="5162" idx="3"/>
            <a:endCxn id="5164" idx="1"/>
          </p:cNvCxnSpPr>
          <p:nvPr/>
        </p:nvCxnSpPr>
        <p:spPr bwMode="auto">
          <a:xfrm>
            <a:off x="8450264" y="2420939"/>
            <a:ext cx="238125" cy="288925"/>
          </a:xfrm>
          <a:prstGeom prst="bentConnector3">
            <a:avLst>
              <a:gd name="adj1" fmla="val 493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0" name="AutoShape 90"/>
          <p:cNvCxnSpPr>
            <a:cxnSpLocks noChangeShapeType="1"/>
            <a:stCxn id="5164" idx="3"/>
            <a:endCxn id="5166" idx="1"/>
          </p:cNvCxnSpPr>
          <p:nvPr/>
        </p:nvCxnSpPr>
        <p:spPr bwMode="auto">
          <a:xfrm>
            <a:off x="9551988" y="2709863"/>
            <a:ext cx="95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1" name="AutoShape 91"/>
          <p:cNvCxnSpPr>
            <a:cxnSpLocks noChangeShapeType="1"/>
            <a:stCxn id="5162" idx="3"/>
            <a:endCxn id="5152" idx="1"/>
          </p:cNvCxnSpPr>
          <p:nvPr/>
        </p:nvCxnSpPr>
        <p:spPr bwMode="auto">
          <a:xfrm flipV="1">
            <a:off x="8450264" y="2054226"/>
            <a:ext cx="166687" cy="366713"/>
          </a:xfrm>
          <a:prstGeom prst="bentConnector3">
            <a:avLst>
              <a:gd name="adj1" fmla="val 4952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2" name="AutoShape 92"/>
          <p:cNvCxnSpPr>
            <a:cxnSpLocks noChangeShapeType="1"/>
            <a:stCxn id="5152" idx="0"/>
            <a:endCxn id="5151" idx="2"/>
          </p:cNvCxnSpPr>
          <p:nvPr/>
        </p:nvCxnSpPr>
        <p:spPr bwMode="auto">
          <a:xfrm rot="-5400000">
            <a:off x="9169400" y="1244600"/>
            <a:ext cx="444500" cy="755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3" name="AutoShape 93"/>
          <p:cNvCxnSpPr>
            <a:cxnSpLocks noChangeShapeType="1"/>
            <a:stCxn id="5163" idx="2"/>
            <a:endCxn id="5143" idx="0"/>
          </p:cNvCxnSpPr>
          <p:nvPr/>
        </p:nvCxnSpPr>
        <p:spPr bwMode="auto">
          <a:xfrm rot="5400000">
            <a:off x="7639844" y="3325019"/>
            <a:ext cx="217488" cy="711200"/>
          </a:xfrm>
          <a:prstGeom prst="bentConnector3">
            <a:avLst>
              <a:gd name="adj1" fmla="val 49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4" name="AutoShape 94"/>
          <p:cNvCxnSpPr>
            <a:cxnSpLocks noChangeShapeType="1"/>
            <a:stCxn id="5163" idx="2"/>
            <a:endCxn id="5144" idx="0"/>
          </p:cNvCxnSpPr>
          <p:nvPr/>
        </p:nvCxnSpPr>
        <p:spPr bwMode="auto">
          <a:xfrm rot="16200000" flipH="1">
            <a:off x="8180388" y="3495675"/>
            <a:ext cx="215900" cy="368300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5" name="AutoShape 95"/>
          <p:cNvCxnSpPr>
            <a:cxnSpLocks noChangeShapeType="1"/>
            <a:stCxn id="5163" idx="2"/>
            <a:endCxn id="5145" idx="0"/>
          </p:cNvCxnSpPr>
          <p:nvPr/>
        </p:nvCxnSpPr>
        <p:spPr bwMode="auto">
          <a:xfrm rot="16200000" flipH="1">
            <a:off x="8720138" y="2955926"/>
            <a:ext cx="217488" cy="1449387"/>
          </a:xfrm>
          <a:prstGeom prst="bentConnector3">
            <a:avLst>
              <a:gd name="adj1" fmla="val 49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6" name="AutoShape 96"/>
          <p:cNvCxnSpPr>
            <a:cxnSpLocks noChangeShapeType="1"/>
            <a:stCxn id="5143" idx="2"/>
            <a:endCxn id="5167" idx="0"/>
          </p:cNvCxnSpPr>
          <p:nvPr/>
        </p:nvCxnSpPr>
        <p:spPr bwMode="auto">
          <a:xfrm rot="5400000">
            <a:off x="7165976" y="4065588"/>
            <a:ext cx="214312" cy="239713"/>
          </a:xfrm>
          <a:prstGeom prst="bentConnector3">
            <a:avLst>
              <a:gd name="adj1" fmla="val 496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7" name="AutoShape 97"/>
          <p:cNvCxnSpPr>
            <a:cxnSpLocks noChangeShapeType="1"/>
            <a:stCxn id="5143" idx="2"/>
            <a:endCxn id="5168" idx="0"/>
          </p:cNvCxnSpPr>
          <p:nvPr/>
        </p:nvCxnSpPr>
        <p:spPr bwMode="auto">
          <a:xfrm rot="16200000" flipH="1">
            <a:off x="7525545" y="3945732"/>
            <a:ext cx="214312" cy="479425"/>
          </a:xfrm>
          <a:prstGeom prst="bentConnector3">
            <a:avLst>
              <a:gd name="adj1" fmla="val 496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19" name="AutoShape 99"/>
          <p:cNvCxnSpPr>
            <a:cxnSpLocks noChangeShapeType="1"/>
            <a:stCxn id="5168" idx="2"/>
            <a:endCxn id="5169" idx="1"/>
          </p:cNvCxnSpPr>
          <p:nvPr/>
        </p:nvCxnSpPr>
        <p:spPr bwMode="auto">
          <a:xfrm rot="16200000" flipH="1">
            <a:off x="8076407" y="4375945"/>
            <a:ext cx="73025" cy="4810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0" name="AutoShape 100"/>
          <p:cNvCxnSpPr>
            <a:cxnSpLocks noChangeShapeType="1"/>
            <a:stCxn id="5144" idx="2"/>
            <a:endCxn id="5169" idx="0"/>
          </p:cNvCxnSpPr>
          <p:nvPr/>
        </p:nvCxnSpPr>
        <p:spPr bwMode="auto">
          <a:xfrm rot="16200000" flipH="1">
            <a:off x="8352632" y="4196557"/>
            <a:ext cx="431800" cy="192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1" name="AutoShape 101"/>
          <p:cNvCxnSpPr>
            <a:cxnSpLocks noChangeShapeType="1"/>
            <a:stCxn id="5145" idx="2"/>
            <a:endCxn id="5170" idx="0"/>
          </p:cNvCxnSpPr>
          <p:nvPr/>
        </p:nvCxnSpPr>
        <p:spPr bwMode="auto">
          <a:xfrm rot="5400000">
            <a:off x="9161464" y="4478339"/>
            <a:ext cx="661987" cy="122237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" name="AutoShape 102"/>
          <p:cNvCxnSpPr>
            <a:cxnSpLocks noChangeShapeType="1"/>
            <a:stCxn id="5145" idx="2"/>
            <a:endCxn id="5169" idx="3"/>
          </p:cNvCxnSpPr>
          <p:nvPr/>
        </p:nvCxnSpPr>
        <p:spPr bwMode="auto">
          <a:xfrm rot="5400000">
            <a:off x="9042400" y="4141788"/>
            <a:ext cx="444500" cy="5778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" name="AutoShape 103"/>
          <p:cNvCxnSpPr>
            <a:cxnSpLocks noChangeShapeType="1"/>
            <a:stCxn id="5167" idx="2"/>
            <a:endCxn id="5147" idx="0"/>
          </p:cNvCxnSpPr>
          <p:nvPr/>
        </p:nvCxnSpPr>
        <p:spPr bwMode="auto">
          <a:xfrm rot="5400000">
            <a:off x="6325394" y="5337969"/>
            <a:ext cx="1585912" cy="69850"/>
          </a:xfrm>
          <a:prstGeom prst="bentConnector3">
            <a:avLst>
              <a:gd name="adj1" fmla="val 499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" name="AutoShape 104"/>
          <p:cNvCxnSpPr>
            <a:cxnSpLocks noChangeShapeType="1"/>
            <a:stCxn id="5169" idx="2"/>
            <a:endCxn id="5149" idx="0"/>
          </p:cNvCxnSpPr>
          <p:nvPr/>
        </p:nvCxnSpPr>
        <p:spPr bwMode="auto">
          <a:xfrm rot="16200000" flipH="1">
            <a:off x="8189119" y="5271294"/>
            <a:ext cx="1370012" cy="419100"/>
          </a:xfrm>
          <a:prstGeom prst="bent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8" name="AutoShape 108"/>
          <p:cNvCxnSpPr>
            <a:cxnSpLocks noChangeShapeType="1"/>
            <a:stCxn id="5170" idx="2"/>
            <a:endCxn id="5150" idx="0"/>
          </p:cNvCxnSpPr>
          <p:nvPr/>
        </p:nvCxnSpPr>
        <p:spPr bwMode="auto">
          <a:xfrm rot="16200000" flipH="1">
            <a:off x="9240838" y="5348288"/>
            <a:ext cx="1008062" cy="627062"/>
          </a:xfrm>
          <a:prstGeom prst="bent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9" name="AutoShape 109"/>
          <p:cNvCxnSpPr>
            <a:cxnSpLocks noChangeShapeType="1"/>
            <a:stCxn id="5166" idx="2"/>
            <a:endCxn id="5149" idx="0"/>
          </p:cNvCxnSpPr>
          <p:nvPr/>
        </p:nvCxnSpPr>
        <p:spPr bwMode="auto">
          <a:xfrm rot="5400000">
            <a:off x="7919244" y="4017169"/>
            <a:ext cx="3313112" cy="984250"/>
          </a:xfrm>
          <a:prstGeom prst="bentConnector3">
            <a:avLst>
              <a:gd name="adj1" fmla="val 4997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32" name="AutoShape 112"/>
          <p:cNvCxnSpPr>
            <a:cxnSpLocks noChangeShapeType="1"/>
          </p:cNvCxnSpPr>
          <p:nvPr/>
        </p:nvCxnSpPr>
        <p:spPr bwMode="auto">
          <a:xfrm flipH="1" flipV="1">
            <a:off x="6816725" y="1773238"/>
            <a:ext cx="2173288" cy="2894012"/>
          </a:xfrm>
          <a:prstGeom prst="bentConnector3">
            <a:avLst>
              <a:gd name="adj1" fmla="val -6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33" name="AutoShape 113"/>
          <p:cNvCxnSpPr>
            <a:cxnSpLocks noChangeShapeType="1"/>
            <a:stCxn id="5166" idx="0"/>
            <a:endCxn id="5135" idx="3"/>
          </p:cNvCxnSpPr>
          <p:nvPr/>
        </p:nvCxnSpPr>
        <p:spPr bwMode="auto">
          <a:xfrm rot="5400000" flipH="1">
            <a:off x="8031957" y="529432"/>
            <a:ext cx="806450" cy="32654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34" name="AutoShape 114"/>
          <p:cNvCxnSpPr>
            <a:cxnSpLocks noChangeShapeType="1"/>
            <a:stCxn id="5168" idx="2"/>
            <a:endCxn id="5154" idx="0"/>
          </p:cNvCxnSpPr>
          <p:nvPr/>
        </p:nvCxnSpPr>
        <p:spPr bwMode="auto">
          <a:xfrm rot="16200000" flipH="1">
            <a:off x="7703344" y="4749007"/>
            <a:ext cx="361950" cy="23812"/>
          </a:xfrm>
          <a:prstGeom prst="bentConnector3">
            <a:avLst>
              <a:gd name="adj1" fmla="val 495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35" name="AutoShape 115"/>
          <p:cNvCxnSpPr>
            <a:cxnSpLocks noChangeShapeType="1"/>
            <a:stCxn id="5154" idx="2"/>
            <a:endCxn id="5171" idx="0"/>
          </p:cNvCxnSpPr>
          <p:nvPr/>
        </p:nvCxnSpPr>
        <p:spPr bwMode="auto">
          <a:xfrm rot="16200000" flipH="1">
            <a:off x="7800182" y="5396707"/>
            <a:ext cx="215900" cy="238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36" name="AutoShape 116"/>
          <p:cNvCxnSpPr>
            <a:cxnSpLocks noChangeShapeType="1"/>
            <a:stCxn id="5171" idx="2"/>
            <a:endCxn id="5148" idx="0"/>
          </p:cNvCxnSpPr>
          <p:nvPr/>
        </p:nvCxnSpPr>
        <p:spPr bwMode="auto">
          <a:xfrm rot="16200000" flipH="1">
            <a:off x="7830344" y="5893594"/>
            <a:ext cx="361950" cy="182562"/>
          </a:xfrm>
          <a:prstGeom prst="bentConnector3">
            <a:avLst>
              <a:gd name="adj1" fmla="val 4956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37" name="Rectangle 117"/>
          <p:cNvSpPr>
            <a:spLocks noChangeArrowheads="1"/>
          </p:cNvSpPr>
          <p:nvPr/>
        </p:nvSpPr>
        <p:spPr bwMode="auto">
          <a:xfrm>
            <a:off x="3216275" y="4508501"/>
            <a:ext cx="2159000" cy="1152525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5238" name="Rectangle 118"/>
          <p:cNvSpPr>
            <a:spLocks noChangeArrowheads="1"/>
          </p:cNvSpPr>
          <p:nvPr/>
        </p:nvSpPr>
        <p:spPr bwMode="auto">
          <a:xfrm>
            <a:off x="2711450" y="1412875"/>
            <a:ext cx="2808288" cy="622300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5239" name="Rectangle 119"/>
          <p:cNvSpPr>
            <a:spLocks noChangeArrowheads="1"/>
          </p:cNvSpPr>
          <p:nvPr/>
        </p:nvSpPr>
        <p:spPr bwMode="auto">
          <a:xfrm>
            <a:off x="8472489" y="908050"/>
            <a:ext cx="1944687" cy="1441450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5240" name="Rectangle 120"/>
          <p:cNvSpPr>
            <a:spLocks noChangeArrowheads="1"/>
          </p:cNvSpPr>
          <p:nvPr/>
        </p:nvSpPr>
        <p:spPr bwMode="auto">
          <a:xfrm>
            <a:off x="7319964" y="4856163"/>
            <a:ext cx="1152525" cy="1020762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solidFill>
                <a:schemeClr val="tx1"/>
              </a:solidFill>
            </a:endParaRPr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1836738" y="2205039"/>
            <a:ext cx="4546600" cy="3817937"/>
            <a:chOff x="197" y="1389"/>
            <a:chExt cx="2864" cy="2405"/>
          </a:xfrm>
        </p:grpSpPr>
        <p:cxnSp>
          <p:nvCxnSpPr>
            <p:cNvPr id="29834" name="AutoShape 121"/>
            <p:cNvCxnSpPr>
              <a:cxnSpLocks noChangeShapeType="1"/>
            </p:cNvCxnSpPr>
            <p:nvPr/>
          </p:nvCxnSpPr>
          <p:spPr bwMode="auto">
            <a:xfrm flipH="1" flipV="1">
              <a:off x="197" y="1707"/>
              <a:ext cx="7" cy="2086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5" name="AutoShape 122"/>
            <p:cNvCxnSpPr>
              <a:cxnSpLocks noChangeShapeType="1"/>
            </p:cNvCxnSpPr>
            <p:nvPr/>
          </p:nvCxnSpPr>
          <p:spPr bwMode="auto">
            <a:xfrm flipV="1">
              <a:off x="204" y="1389"/>
              <a:ext cx="2857" cy="317"/>
            </a:xfrm>
            <a:prstGeom prst="bentConnector3">
              <a:avLst>
                <a:gd name="adj1" fmla="val 49981"/>
              </a:avLst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6" name="AutoShape 124"/>
            <p:cNvCxnSpPr>
              <a:cxnSpLocks noChangeShapeType="1"/>
            </p:cNvCxnSpPr>
            <p:nvPr/>
          </p:nvCxnSpPr>
          <p:spPr bwMode="auto">
            <a:xfrm>
              <a:off x="3061" y="1389"/>
              <a:ext cx="0" cy="453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7" name="AutoShape 126"/>
            <p:cNvCxnSpPr>
              <a:cxnSpLocks noChangeShapeType="1"/>
            </p:cNvCxnSpPr>
            <p:nvPr/>
          </p:nvCxnSpPr>
          <p:spPr bwMode="auto">
            <a:xfrm flipH="1">
              <a:off x="2290" y="1842"/>
              <a:ext cx="771" cy="0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8" name="AutoShape 127"/>
            <p:cNvCxnSpPr>
              <a:cxnSpLocks noChangeShapeType="1"/>
            </p:cNvCxnSpPr>
            <p:nvPr/>
          </p:nvCxnSpPr>
          <p:spPr bwMode="auto">
            <a:xfrm>
              <a:off x="2290" y="1842"/>
              <a:ext cx="0" cy="273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9" name="AutoShape 128"/>
            <p:cNvCxnSpPr>
              <a:cxnSpLocks noChangeShapeType="1"/>
            </p:cNvCxnSpPr>
            <p:nvPr/>
          </p:nvCxnSpPr>
          <p:spPr bwMode="auto">
            <a:xfrm flipH="1">
              <a:off x="1625" y="2115"/>
              <a:ext cx="673" cy="9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0" name="AutoShape 129"/>
            <p:cNvCxnSpPr>
              <a:cxnSpLocks noChangeShapeType="1"/>
            </p:cNvCxnSpPr>
            <p:nvPr/>
          </p:nvCxnSpPr>
          <p:spPr bwMode="auto">
            <a:xfrm>
              <a:off x="1634" y="2115"/>
              <a:ext cx="5" cy="676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1" name="AutoShape 130"/>
            <p:cNvCxnSpPr>
              <a:cxnSpLocks noChangeShapeType="1"/>
            </p:cNvCxnSpPr>
            <p:nvPr/>
          </p:nvCxnSpPr>
          <p:spPr bwMode="auto">
            <a:xfrm flipH="1">
              <a:off x="1036" y="2793"/>
              <a:ext cx="605" cy="3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2" name="AutoShape 131"/>
            <p:cNvCxnSpPr>
              <a:cxnSpLocks noChangeShapeType="1"/>
            </p:cNvCxnSpPr>
            <p:nvPr/>
          </p:nvCxnSpPr>
          <p:spPr bwMode="auto">
            <a:xfrm>
              <a:off x="1020" y="2795"/>
              <a:ext cx="0" cy="998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3" name="AutoShape 132"/>
            <p:cNvCxnSpPr>
              <a:cxnSpLocks noChangeShapeType="1"/>
            </p:cNvCxnSpPr>
            <p:nvPr/>
          </p:nvCxnSpPr>
          <p:spPr bwMode="auto">
            <a:xfrm>
              <a:off x="204" y="3793"/>
              <a:ext cx="816" cy="1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253" name="AutoShape 133"/>
          <p:cNvCxnSpPr>
            <a:cxnSpLocks noChangeShapeType="1"/>
            <a:stCxn id="5158" idx="0"/>
            <a:endCxn id="5137" idx="1"/>
          </p:cNvCxnSpPr>
          <p:nvPr/>
        </p:nvCxnSpPr>
        <p:spPr bwMode="auto">
          <a:xfrm rot="-5400000">
            <a:off x="3269457" y="1767682"/>
            <a:ext cx="1125537" cy="2628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55" name="Rectangle 135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1804989" y="2667000"/>
            <a:ext cx="1050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 </a:t>
            </a:r>
          </a:p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Budidaya</a:t>
            </a:r>
          </a:p>
        </p:txBody>
      </p: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4727575" y="2924175"/>
            <a:ext cx="2027238" cy="3676650"/>
            <a:chOff x="2018" y="1842"/>
            <a:chExt cx="1277" cy="2316"/>
          </a:xfrm>
        </p:grpSpPr>
        <p:sp>
          <p:nvSpPr>
            <p:cNvPr id="29823" name="Line 137"/>
            <p:cNvSpPr>
              <a:spLocks noChangeShapeType="1"/>
            </p:cNvSpPr>
            <p:nvPr/>
          </p:nvSpPr>
          <p:spPr bwMode="auto">
            <a:xfrm>
              <a:off x="3061" y="2840"/>
              <a:ext cx="221" cy="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24" name="Line 136"/>
            <p:cNvSpPr>
              <a:spLocks noChangeShapeType="1"/>
            </p:cNvSpPr>
            <p:nvPr/>
          </p:nvSpPr>
          <p:spPr bwMode="auto">
            <a:xfrm>
              <a:off x="3061" y="1842"/>
              <a:ext cx="0" cy="99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  <p:sp>
          <p:nvSpPr>
            <p:cNvPr id="29825" name="Line 138"/>
            <p:cNvSpPr>
              <a:spLocks noChangeShapeType="1"/>
            </p:cNvSpPr>
            <p:nvPr/>
          </p:nvSpPr>
          <p:spPr bwMode="auto">
            <a:xfrm>
              <a:off x="3288" y="2840"/>
              <a:ext cx="7" cy="86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26" name="Line 140"/>
            <p:cNvSpPr>
              <a:spLocks noChangeShapeType="1"/>
            </p:cNvSpPr>
            <p:nvPr/>
          </p:nvSpPr>
          <p:spPr bwMode="auto">
            <a:xfrm>
              <a:off x="3107" y="3702"/>
              <a:ext cx="2" cy="456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27" name="Line 141"/>
            <p:cNvSpPr>
              <a:spLocks noChangeShapeType="1"/>
            </p:cNvSpPr>
            <p:nvPr/>
          </p:nvSpPr>
          <p:spPr bwMode="auto">
            <a:xfrm flipH="1">
              <a:off x="2245" y="4156"/>
              <a:ext cx="86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28" name="Line 147"/>
            <p:cNvSpPr>
              <a:spLocks noChangeShapeType="1"/>
            </p:cNvSpPr>
            <p:nvPr/>
          </p:nvSpPr>
          <p:spPr bwMode="auto">
            <a:xfrm flipV="1">
              <a:off x="2245" y="3838"/>
              <a:ext cx="0" cy="31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  <p:sp>
          <p:nvSpPr>
            <p:cNvPr id="29829" name="Line 148"/>
            <p:cNvSpPr>
              <a:spLocks noChangeShapeType="1"/>
            </p:cNvSpPr>
            <p:nvPr/>
          </p:nvSpPr>
          <p:spPr bwMode="auto">
            <a:xfrm>
              <a:off x="2245" y="3838"/>
              <a:ext cx="266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30" name="Line 149"/>
            <p:cNvSpPr>
              <a:spLocks noChangeShapeType="1"/>
            </p:cNvSpPr>
            <p:nvPr/>
          </p:nvSpPr>
          <p:spPr bwMode="auto">
            <a:xfrm flipH="1" flipV="1">
              <a:off x="2501" y="2785"/>
              <a:ext cx="16" cy="105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31" name="Line 150"/>
            <p:cNvSpPr>
              <a:spLocks noChangeShapeType="1"/>
            </p:cNvSpPr>
            <p:nvPr/>
          </p:nvSpPr>
          <p:spPr bwMode="auto">
            <a:xfrm flipH="1">
              <a:off x="2018" y="2795"/>
              <a:ext cx="49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  <p:sp>
          <p:nvSpPr>
            <p:cNvPr id="29832" name="Line 151"/>
            <p:cNvSpPr>
              <a:spLocks noChangeShapeType="1"/>
            </p:cNvSpPr>
            <p:nvPr/>
          </p:nvSpPr>
          <p:spPr bwMode="auto">
            <a:xfrm flipV="1">
              <a:off x="2018" y="2130"/>
              <a:ext cx="2" cy="66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33" name="Line 155"/>
            <p:cNvSpPr>
              <a:spLocks noChangeShapeType="1"/>
            </p:cNvSpPr>
            <p:nvPr/>
          </p:nvSpPr>
          <p:spPr bwMode="auto">
            <a:xfrm flipH="1">
              <a:off x="3101" y="3702"/>
              <a:ext cx="187" cy="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</p:grpSp>
      <p:sp>
        <p:nvSpPr>
          <p:cNvPr id="5277" name="Rectangle 157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4668839" y="40052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Pengolahan Susu</a:t>
            </a:r>
          </a:p>
        </p:txBody>
      </p:sp>
      <p:sp>
        <p:nvSpPr>
          <p:cNvPr id="5280" name="Rectangle 160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6167438" y="981075"/>
            <a:ext cx="792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 </a:t>
            </a:r>
          </a:p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Pakan</a:t>
            </a:r>
          </a:p>
        </p:txBody>
      </p: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5087938" y="908050"/>
            <a:ext cx="1871662" cy="1093788"/>
            <a:chOff x="2245" y="572"/>
            <a:chExt cx="1179" cy="689"/>
          </a:xfrm>
        </p:grpSpPr>
        <p:sp>
          <p:nvSpPr>
            <p:cNvPr id="29817" name="Line 158"/>
            <p:cNvSpPr>
              <a:spLocks noChangeShapeType="1"/>
            </p:cNvSpPr>
            <p:nvPr/>
          </p:nvSpPr>
          <p:spPr bwMode="auto">
            <a:xfrm>
              <a:off x="2245" y="572"/>
              <a:ext cx="117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8" name="Line 159"/>
            <p:cNvSpPr>
              <a:spLocks noChangeShapeType="1"/>
            </p:cNvSpPr>
            <p:nvPr/>
          </p:nvSpPr>
          <p:spPr bwMode="auto">
            <a:xfrm flipH="1">
              <a:off x="3424" y="572"/>
              <a:ext cx="0" cy="68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9" name="Line 161"/>
            <p:cNvSpPr>
              <a:spLocks noChangeShapeType="1"/>
            </p:cNvSpPr>
            <p:nvPr/>
          </p:nvSpPr>
          <p:spPr bwMode="auto">
            <a:xfrm flipH="1">
              <a:off x="2509" y="1253"/>
              <a:ext cx="915" cy="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20" name="Line 162"/>
            <p:cNvSpPr>
              <a:spLocks noChangeShapeType="1"/>
            </p:cNvSpPr>
            <p:nvPr/>
          </p:nvSpPr>
          <p:spPr bwMode="auto">
            <a:xfrm flipV="1">
              <a:off x="2509" y="931"/>
              <a:ext cx="8" cy="33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21" name="Line 163"/>
            <p:cNvSpPr>
              <a:spLocks noChangeShapeType="1"/>
            </p:cNvSpPr>
            <p:nvPr/>
          </p:nvSpPr>
          <p:spPr bwMode="auto">
            <a:xfrm flipH="1" flipV="1">
              <a:off x="2245" y="935"/>
              <a:ext cx="272" cy="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22" name="Line 164"/>
            <p:cNvSpPr>
              <a:spLocks noChangeShapeType="1"/>
            </p:cNvSpPr>
            <p:nvPr/>
          </p:nvSpPr>
          <p:spPr bwMode="auto">
            <a:xfrm flipV="1">
              <a:off x="2245" y="572"/>
              <a:ext cx="0" cy="36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d-ID"/>
            </a:p>
          </p:txBody>
        </p:sp>
      </p:grpSp>
      <p:grpSp>
        <p:nvGrpSpPr>
          <p:cNvPr id="6" name="Group 175"/>
          <p:cNvGrpSpPr>
            <a:grpSpLocks/>
          </p:cNvGrpSpPr>
          <p:nvPr/>
        </p:nvGrpSpPr>
        <p:grpSpPr bwMode="auto">
          <a:xfrm>
            <a:off x="6765926" y="2197101"/>
            <a:ext cx="3794125" cy="3103563"/>
            <a:chOff x="3302" y="1384"/>
            <a:chExt cx="2390" cy="1955"/>
          </a:xfrm>
        </p:grpSpPr>
        <p:sp>
          <p:nvSpPr>
            <p:cNvPr id="29809" name="Line 167"/>
            <p:cNvSpPr>
              <a:spLocks noChangeShapeType="1"/>
            </p:cNvSpPr>
            <p:nvPr/>
          </p:nvSpPr>
          <p:spPr bwMode="auto">
            <a:xfrm>
              <a:off x="3304" y="1400"/>
              <a:ext cx="16" cy="165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0" name="Line 168"/>
            <p:cNvSpPr>
              <a:spLocks noChangeShapeType="1"/>
            </p:cNvSpPr>
            <p:nvPr/>
          </p:nvSpPr>
          <p:spPr bwMode="auto">
            <a:xfrm>
              <a:off x="3326" y="3054"/>
              <a:ext cx="1404" cy="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1" name="Line 169"/>
            <p:cNvSpPr>
              <a:spLocks noChangeShapeType="1"/>
            </p:cNvSpPr>
            <p:nvPr/>
          </p:nvSpPr>
          <p:spPr bwMode="auto">
            <a:xfrm flipH="1">
              <a:off x="4732" y="3059"/>
              <a:ext cx="0" cy="27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2" name="Line 170"/>
            <p:cNvSpPr>
              <a:spLocks noChangeShapeType="1"/>
            </p:cNvSpPr>
            <p:nvPr/>
          </p:nvSpPr>
          <p:spPr bwMode="auto">
            <a:xfrm flipV="1">
              <a:off x="4740" y="3335"/>
              <a:ext cx="949" cy="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3" name="Line 171"/>
            <p:cNvSpPr>
              <a:spLocks noChangeShapeType="1"/>
            </p:cNvSpPr>
            <p:nvPr/>
          </p:nvSpPr>
          <p:spPr bwMode="auto">
            <a:xfrm flipH="1" flipV="1">
              <a:off x="5676" y="1504"/>
              <a:ext cx="16" cy="183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4" name="Line 172"/>
            <p:cNvSpPr>
              <a:spLocks noChangeShapeType="1"/>
            </p:cNvSpPr>
            <p:nvPr/>
          </p:nvSpPr>
          <p:spPr bwMode="auto">
            <a:xfrm flipH="1" flipV="1">
              <a:off x="4384" y="1493"/>
              <a:ext cx="1301" cy="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5" name="Line 173"/>
            <p:cNvSpPr>
              <a:spLocks noChangeShapeType="1"/>
            </p:cNvSpPr>
            <p:nvPr/>
          </p:nvSpPr>
          <p:spPr bwMode="auto">
            <a:xfrm flipH="1" flipV="1">
              <a:off x="4377" y="1384"/>
              <a:ext cx="13" cy="10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9816" name="Line 174"/>
            <p:cNvSpPr>
              <a:spLocks noChangeShapeType="1"/>
            </p:cNvSpPr>
            <p:nvPr/>
          </p:nvSpPr>
          <p:spPr bwMode="auto">
            <a:xfrm flipH="1">
              <a:off x="3302" y="1389"/>
              <a:ext cx="1075" cy="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</p:grpSp>
      <p:sp>
        <p:nvSpPr>
          <p:cNvPr id="5296" name="Rectangle 176">
            <a:hlinkClick r:id="rId10" action="ppaction://hlinkfile"/>
          </p:cNvPr>
          <p:cNvSpPr>
            <a:spLocks noChangeArrowheads="1"/>
          </p:cNvSpPr>
          <p:nvPr/>
        </p:nvSpPr>
        <p:spPr bwMode="auto">
          <a:xfrm>
            <a:off x="7824789" y="29083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Pengolahan Limbah</a:t>
            </a:r>
          </a:p>
        </p:txBody>
      </p:sp>
      <p:sp>
        <p:nvSpPr>
          <p:cNvPr id="5297" name="Rectangle 17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32175" y="6381750"/>
            <a:ext cx="935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5298" name="AutoShape 178"/>
          <p:cNvSpPr>
            <a:spLocks noChangeArrowheads="1"/>
          </p:cNvSpPr>
          <p:nvPr/>
        </p:nvSpPr>
        <p:spPr bwMode="auto">
          <a:xfrm>
            <a:off x="2927351" y="1484313"/>
            <a:ext cx="1152525" cy="431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Pabrik Mini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konsentrat</a:t>
            </a:r>
          </a:p>
        </p:txBody>
      </p:sp>
      <p:sp>
        <p:nvSpPr>
          <p:cNvPr id="5299" name="AutoShape 179"/>
          <p:cNvSpPr>
            <a:spLocks noChangeArrowheads="1"/>
          </p:cNvSpPr>
          <p:nvPr/>
        </p:nvSpPr>
        <p:spPr bwMode="auto">
          <a:xfrm>
            <a:off x="1655764" y="908050"/>
            <a:ext cx="1031875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rgbClr val="FF0000"/>
                </a:solidFill>
              </a:rPr>
              <a:t>Pertanian</a:t>
            </a:r>
          </a:p>
        </p:txBody>
      </p:sp>
      <p:sp>
        <p:nvSpPr>
          <p:cNvPr id="5300" name="AutoShape 180"/>
          <p:cNvSpPr>
            <a:spLocks noChangeArrowheads="1"/>
          </p:cNvSpPr>
          <p:nvPr/>
        </p:nvSpPr>
        <p:spPr bwMode="auto">
          <a:xfrm>
            <a:off x="2782889" y="908050"/>
            <a:ext cx="936625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rgbClr val="FF0000"/>
                </a:solidFill>
              </a:rPr>
              <a:t>Perikanan</a:t>
            </a:r>
          </a:p>
        </p:txBody>
      </p:sp>
      <p:sp>
        <p:nvSpPr>
          <p:cNvPr id="5301" name="AutoShape 181"/>
          <p:cNvSpPr>
            <a:spLocks noChangeArrowheads="1"/>
          </p:cNvSpPr>
          <p:nvPr/>
        </p:nvSpPr>
        <p:spPr bwMode="auto">
          <a:xfrm>
            <a:off x="3863976" y="908050"/>
            <a:ext cx="936625" cy="433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b="1">
                <a:solidFill>
                  <a:srgbClr val="FF0000"/>
                </a:solidFill>
              </a:rPr>
              <a:t>Kehutanan</a:t>
            </a:r>
          </a:p>
        </p:txBody>
      </p:sp>
      <p:cxnSp>
        <p:nvCxnSpPr>
          <p:cNvPr id="5302" name="AutoShape 182"/>
          <p:cNvCxnSpPr>
            <a:cxnSpLocks noChangeShapeType="1"/>
            <a:stCxn id="5299" idx="2"/>
            <a:endCxn id="5298" idx="0"/>
          </p:cNvCxnSpPr>
          <p:nvPr/>
        </p:nvCxnSpPr>
        <p:spPr bwMode="auto">
          <a:xfrm rot="16200000" flipH="1">
            <a:off x="2766220" y="746920"/>
            <a:ext cx="142875" cy="13319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03" name="AutoShape 183"/>
          <p:cNvCxnSpPr>
            <a:cxnSpLocks noChangeShapeType="1"/>
            <a:stCxn id="5300" idx="2"/>
            <a:endCxn id="5298" idx="0"/>
          </p:cNvCxnSpPr>
          <p:nvPr/>
        </p:nvCxnSpPr>
        <p:spPr bwMode="auto">
          <a:xfrm rot="16200000" flipH="1">
            <a:off x="3305970" y="1286670"/>
            <a:ext cx="142875" cy="252413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04" name="AutoShape 184"/>
          <p:cNvCxnSpPr>
            <a:cxnSpLocks noChangeShapeType="1"/>
            <a:stCxn id="5301" idx="2"/>
            <a:endCxn id="5298" idx="0"/>
          </p:cNvCxnSpPr>
          <p:nvPr/>
        </p:nvCxnSpPr>
        <p:spPr bwMode="auto">
          <a:xfrm rot="5400000">
            <a:off x="3846514" y="998539"/>
            <a:ext cx="142875" cy="828675"/>
          </a:xfrm>
          <a:prstGeom prst="bentConnector3">
            <a:avLst>
              <a:gd name="adj1" fmla="val 48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06" name="AutoShape 186"/>
          <p:cNvCxnSpPr>
            <a:cxnSpLocks noChangeShapeType="1"/>
            <a:stCxn id="5298" idx="3"/>
            <a:endCxn id="5153" idx="1"/>
          </p:cNvCxnSpPr>
          <p:nvPr/>
        </p:nvCxnSpPr>
        <p:spPr bwMode="auto">
          <a:xfrm>
            <a:off x="4079876" y="1700213"/>
            <a:ext cx="360363" cy="61912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170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5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3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3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5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5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5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5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5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0" dur="5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0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7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0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3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3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8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1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4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0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3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6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6" dur="5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1" dur="5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1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8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8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8" dur="5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3"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3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8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3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6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9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8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1" dur="5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4" dur="5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7" dur="500"/>
                                        <p:tgtEl>
                                          <p:spTgt spid="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0" dur="500"/>
                                        <p:tgtEl>
                                          <p:spTgt spid="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3" dur="500"/>
                                        <p:tgtEl>
                                          <p:spTgt spid="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 nodeType="clickPar">
                      <p:stCondLst>
                        <p:cond delay="indefinite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8" dur="5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3" dur="500"/>
                                        <p:tgtEl>
                                          <p:spTgt spid="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8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3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8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 nodeType="clickPar">
                      <p:stCondLst>
                        <p:cond delay="indefinite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 nodeType="clickPar">
                      <p:stCondLst>
                        <p:cond delay="indefinite"/>
                      </p:stCondLst>
                      <p:childTnLst>
                        <p:par>
                          <p:cTn id="4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8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Par">
                      <p:stCondLst>
                        <p:cond delay="indefinite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8" dur="5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 nodeType="clickPar">
                      <p:stCondLst>
                        <p:cond delay="indefinite"/>
                      </p:stCondLst>
                      <p:childTnLst>
                        <p:par>
                          <p:cTn id="4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 nodeType="clickPar">
                      <p:stCondLst>
                        <p:cond delay="indefinite"/>
                      </p:stCondLst>
                      <p:childTnLst>
                        <p:par>
                          <p:cTn id="4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8"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 nodeType="clickPar">
                      <p:stCondLst>
                        <p:cond delay="indefinite"/>
                      </p:stCondLst>
                      <p:childTnLst>
                        <p:par>
                          <p:cTn id="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3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 nodeType="clickPar">
                      <p:stCondLst>
                        <p:cond delay="indefinite"/>
                      </p:stCondLst>
                      <p:childTnLst>
                        <p:par>
                          <p:cTn id="4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8"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 nodeType="clickPar">
                      <p:stCondLst>
                        <p:cond delay="indefinite"/>
                      </p:stCondLst>
                      <p:childTnLst>
                        <p:par>
                          <p:cTn id="4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 nodeType="clickPar">
                      <p:stCondLst>
                        <p:cond delay="indefinite"/>
                      </p:stCondLst>
                      <p:childTnLst>
                        <p:par>
                          <p:cTn id="4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8" dur="5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5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5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 nodeType="clickPar">
                      <p:stCondLst>
                        <p:cond delay="indefinite"/>
                      </p:stCondLst>
                      <p:childTnLst>
                        <p:par>
                          <p:cTn id="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5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 animBg="1"/>
      <p:bldP spid="5163" grpId="0" animBg="1"/>
      <p:bldP spid="5164" grpId="0" animBg="1"/>
      <p:bldP spid="5166" grpId="0" animBg="1"/>
      <p:bldP spid="5167" grpId="0" animBg="1"/>
      <p:bldP spid="5168" grpId="0" animBg="1"/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 animBg="1"/>
      <p:bldP spid="5198" grpId="0" animBg="1"/>
      <p:bldP spid="5237" grpId="0" animBg="1"/>
      <p:bldP spid="5238" grpId="0" animBg="1"/>
      <p:bldP spid="5239" grpId="0" animBg="1"/>
      <p:bldP spid="5240" grpId="0" animBg="1"/>
      <p:bldP spid="5255" grpId="0"/>
      <p:bldP spid="5277" grpId="0"/>
      <p:bldP spid="5280" grpId="0"/>
      <p:bldP spid="5280" grpId="1"/>
      <p:bldP spid="5296" grpId="0"/>
      <p:bldP spid="5297" grpId="0"/>
      <p:bldP spid="5298" grpId="0" animBg="1"/>
      <p:bldP spid="5299" grpId="0" animBg="1"/>
      <p:bldP spid="5300" grpId="0" animBg="1"/>
      <p:bldP spid="53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54401" y="0"/>
            <a:ext cx="4456716" cy="1143000"/>
          </a:xfrm>
        </p:spPr>
        <p:txBody>
          <a:bodyPr/>
          <a:lstStyle/>
          <a:p>
            <a:r>
              <a:rPr lang="en-US" dirty="0" smtClean="0"/>
              <a:t>Bankable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469936" y="990600"/>
            <a:ext cx="59944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mbria" pitchFamily="18" charset="0"/>
              </a:rPr>
              <a:t>Bankable </a:t>
            </a:r>
            <a:r>
              <a:rPr lang="en-US" sz="3200" dirty="0" err="1">
                <a:latin typeface="Cambria" pitchFamily="18" charset="0"/>
              </a:rPr>
              <a:t>adalah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prasyarat</a:t>
            </a:r>
            <a:r>
              <a:rPr lang="en-US" sz="3200" dirty="0">
                <a:latin typeface="Cambria" pitchFamily="18" charset="0"/>
              </a:rPr>
              <a:t> yang </a:t>
            </a:r>
            <a:r>
              <a:rPr lang="en-US" sz="3200" dirty="0" err="1">
                <a:latin typeface="Cambria" pitchFamily="18" charset="0"/>
              </a:rPr>
              <a:t>dapat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diterima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oleh</a:t>
            </a:r>
            <a:r>
              <a:rPr lang="en-US" sz="3200" dirty="0">
                <a:latin typeface="Cambria" pitchFamily="18" charset="0"/>
              </a:rPr>
              <a:t> bank </a:t>
            </a:r>
            <a:r>
              <a:rPr lang="en-US" sz="3200" dirty="0" err="1">
                <a:latin typeface="Cambria" pitchFamily="18" charset="0"/>
              </a:rPr>
              <a:t>bila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kita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ingin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berbisnis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dengan</a:t>
            </a:r>
            <a:r>
              <a:rPr lang="en-US" sz="3200" dirty="0">
                <a:latin typeface="Cambria" pitchFamily="18" charset="0"/>
              </a:rPr>
              <a:t> Bank</a:t>
            </a:r>
          </a:p>
        </p:txBody>
      </p:sp>
      <p:pic>
        <p:nvPicPr>
          <p:cNvPr id="9" name="Picture 8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0"/>
            <a:ext cx="2844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68400" y="3632201"/>
            <a:ext cx="4368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Cambria" pitchFamily="18" charset="0"/>
              </a:rPr>
              <a:t>Untuk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menjadi</a:t>
            </a:r>
            <a:r>
              <a:rPr lang="en-US" sz="3200" i="1" dirty="0">
                <a:latin typeface="Cambria" pitchFamily="18" charset="0"/>
              </a:rPr>
              <a:t> bankable, </a:t>
            </a:r>
            <a:r>
              <a:rPr lang="en-US" sz="3200" i="1" dirty="0" err="1">
                <a:latin typeface="Cambria" pitchFamily="18" charset="0"/>
              </a:rPr>
              <a:t>syaratnya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satu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yaitu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adalah</a:t>
            </a:r>
            <a:r>
              <a:rPr lang="en-US" sz="3200" i="1" dirty="0">
                <a:latin typeface="Cambria" pitchFamily="18" charset="0"/>
              </a:rPr>
              <a:t> </a:t>
            </a:r>
            <a:r>
              <a:rPr lang="en-US" sz="3200" b="1" i="1" dirty="0" err="1">
                <a:latin typeface="Cambria" pitchFamily="18" charset="0"/>
              </a:rPr>
              <a:t>disiplin</a:t>
            </a:r>
            <a:endParaRPr lang="en-US" sz="3200" i="1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7600" y="3429000"/>
            <a:ext cx="558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mbria" pitchFamily="18" charset="0"/>
              </a:rPr>
              <a:t>Disiplin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dalam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hal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pencatatan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baik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pencatatan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financial </a:t>
            </a:r>
            <a:r>
              <a:rPr lang="en-US" sz="3200" dirty="0" err="1">
                <a:latin typeface="Cambria" pitchFamily="18" charset="0"/>
              </a:rPr>
              <a:t>usaha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maupun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pencatatan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legalitas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itchFamily="18" charset="0"/>
              </a:rPr>
              <a:t>usaha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221" y="266700"/>
            <a:ext cx="8229600" cy="1143000"/>
          </a:xfrm>
        </p:spPr>
        <p:txBody>
          <a:bodyPr/>
          <a:lstStyle/>
          <a:p>
            <a:r>
              <a:rPr lang="en-US" sz="4267" dirty="0">
                <a:latin typeface="Cambria" pitchFamily="18" charset="0"/>
              </a:rPr>
              <a:t>Cara </a:t>
            </a:r>
            <a:r>
              <a:rPr lang="en-US" sz="4267" dirty="0" err="1">
                <a:latin typeface="Cambria" pitchFamily="18" charset="0"/>
              </a:rPr>
              <a:t>sederhana</a:t>
            </a:r>
            <a:r>
              <a:rPr lang="en-US" sz="4267" dirty="0">
                <a:latin typeface="Cambria" pitchFamily="18" charset="0"/>
              </a:rPr>
              <a:t> </a:t>
            </a:r>
            <a:r>
              <a:rPr lang="en-US" sz="4267" dirty="0" err="1">
                <a:latin typeface="Cambria" pitchFamily="18" charset="0"/>
              </a:rPr>
              <a:t>untuk</a:t>
            </a:r>
            <a:r>
              <a:rPr lang="en-US" sz="4267" dirty="0">
                <a:latin typeface="Cambria" pitchFamily="18" charset="0"/>
              </a:rPr>
              <a:t> bankable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988" y="2672977"/>
            <a:ext cx="4673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667" dirty="0">
                <a:latin typeface="Cambria" pitchFamily="18" charset="0"/>
              </a:rPr>
              <a:t>1. </a:t>
            </a:r>
            <a:r>
              <a:rPr lang="en-US" sz="2667" dirty="0" smtClean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Membuat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Surat</a:t>
            </a:r>
            <a:r>
              <a:rPr lang="en-US" sz="2667" dirty="0">
                <a:latin typeface="Cambria" pitchFamily="18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67" dirty="0">
                <a:latin typeface="Cambria" pitchFamily="18" charset="0"/>
              </a:rPr>
              <a:t>     </a:t>
            </a:r>
            <a:r>
              <a:rPr lang="en-US" sz="2667" dirty="0" err="1">
                <a:latin typeface="Cambria" pitchFamily="18" charset="0"/>
              </a:rPr>
              <a:t>Keterangan</a:t>
            </a:r>
            <a:r>
              <a:rPr lang="en-US" sz="2667" dirty="0">
                <a:latin typeface="Cambria" pitchFamily="18" charset="0"/>
              </a:rPr>
              <a:t> Usaha</a:t>
            </a:r>
          </a:p>
          <a:p>
            <a:pPr marL="0" indent="0">
              <a:buNone/>
            </a:pP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smtClean="0">
                <a:latin typeface="Cambria" pitchFamily="18" charset="0"/>
              </a:rPr>
              <a:t>2. </a:t>
            </a:r>
            <a:r>
              <a:rPr lang="en-US" sz="2667" dirty="0" err="1">
                <a:latin typeface="Cambria" pitchFamily="18" charset="0"/>
              </a:rPr>
              <a:t>Pencatatan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pemasukan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dan</a:t>
            </a:r>
            <a:r>
              <a:rPr lang="en-US" sz="2667" dirty="0">
                <a:latin typeface="Cambria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67" dirty="0">
                <a:latin typeface="Cambria" pitchFamily="18" charset="0"/>
              </a:rPr>
              <a:t>      </a:t>
            </a:r>
            <a:r>
              <a:rPr lang="en-US" sz="2667" dirty="0" err="1">
                <a:latin typeface="Cambria" pitchFamily="18" charset="0"/>
              </a:rPr>
              <a:t>pengeluaran</a:t>
            </a:r>
            <a:endParaRPr lang="en-US" sz="2667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667" dirty="0">
                <a:latin typeface="Cambria" pitchFamily="18" charset="0"/>
              </a:rPr>
              <a:t> </a:t>
            </a:r>
            <a:r>
              <a:rPr lang="en-US" sz="2667" dirty="0" smtClean="0">
                <a:latin typeface="Cambria" pitchFamily="18" charset="0"/>
              </a:rPr>
              <a:t>3. </a:t>
            </a:r>
            <a:r>
              <a:rPr lang="en-US" sz="2667" dirty="0" err="1">
                <a:latin typeface="Cambria" pitchFamily="18" charset="0"/>
              </a:rPr>
              <a:t>Pengarsipan</a:t>
            </a:r>
            <a:r>
              <a:rPr lang="en-US" sz="2667" dirty="0">
                <a:latin typeface="Cambria" pitchFamily="18" charset="0"/>
              </a:rPr>
              <a:t>. 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0"/>
            <a:ext cx="2844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46221" y="2290482"/>
            <a:ext cx="5181600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smtClean="0">
                <a:latin typeface="Cambria" pitchFamily="18" charset="0"/>
              </a:rPr>
              <a:t>6. </a:t>
            </a:r>
            <a:r>
              <a:rPr lang="en-US" sz="2667" dirty="0" err="1">
                <a:latin typeface="Cambria" pitchFamily="18" charset="0"/>
              </a:rPr>
              <a:t>Buka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rekening</a:t>
            </a:r>
            <a:r>
              <a:rPr lang="en-US" sz="2667" dirty="0">
                <a:latin typeface="Cambria" pitchFamily="18" charset="0"/>
              </a:rPr>
              <a:t> Bank </a:t>
            </a:r>
            <a:r>
              <a:rPr lang="en-US" sz="2667" dirty="0" err="1">
                <a:latin typeface="Cambria" pitchFamily="18" charset="0"/>
              </a:rPr>
              <a:t>tabungan</a:t>
            </a:r>
            <a:r>
              <a:rPr lang="en-US" sz="2667" dirty="0">
                <a:latin typeface="Cambria" pitchFamily="18" charset="0"/>
              </a:rPr>
              <a:t> </a:t>
            </a:r>
          </a:p>
          <a:p>
            <a:r>
              <a:rPr lang="en-US" sz="2667" dirty="0">
                <a:latin typeface="Cambria" pitchFamily="18" charset="0"/>
              </a:rPr>
              <a:t>       </a:t>
            </a:r>
          </a:p>
          <a:p>
            <a:r>
              <a:rPr lang="en-US" sz="2667" dirty="0" smtClean="0">
                <a:latin typeface="Cambria" pitchFamily="18" charset="0"/>
              </a:rPr>
              <a:t>7.</a:t>
            </a:r>
            <a:r>
              <a:rPr lang="en-US" sz="2667" dirty="0">
                <a:latin typeface="Cambria" pitchFamily="18" charset="0"/>
              </a:rPr>
              <a:t>  </a:t>
            </a:r>
            <a:r>
              <a:rPr lang="en-US" sz="2667" dirty="0" err="1">
                <a:latin typeface="Cambria" pitchFamily="18" charset="0"/>
              </a:rPr>
              <a:t>Upayakan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keuntungan</a:t>
            </a:r>
            <a:r>
              <a:rPr lang="en-US" sz="2667" dirty="0">
                <a:latin typeface="Cambria" pitchFamily="18" charset="0"/>
              </a:rPr>
              <a:t> yang </a:t>
            </a:r>
          </a:p>
          <a:p>
            <a:r>
              <a:rPr lang="en-US" sz="2667" dirty="0">
                <a:latin typeface="Cambria" pitchFamily="18" charset="0"/>
              </a:rPr>
              <a:t>     </a:t>
            </a:r>
            <a:r>
              <a:rPr lang="en-US" sz="2667" dirty="0" err="1">
                <a:latin typeface="Cambria" pitchFamily="18" charset="0"/>
              </a:rPr>
              <a:t>didapat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untuk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mendapatkan</a:t>
            </a:r>
            <a:r>
              <a:rPr lang="en-US" sz="2667" dirty="0">
                <a:latin typeface="Cambria" pitchFamily="18" charset="0"/>
              </a:rPr>
              <a:t> </a:t>
            </a:r>
          </a:p>
          <a:p>
            <a:r>
              <a:rPr lang="en-US" sz="2667" dirty="0">
                <a:latin typeface="Cambria" pitchFamily="18" charset="0"/>
              </a:rPr>
              <a:t>     asset</a:t>
            </a:r>
          </a:p>
          <a:p>
            <a:endParaRPr lang="en-US" sz="2667" dirty="0">
              <a:latin typeface="Cambria" pitchFamily="18" charset="0"/>
            </a:endParaRPr>
          </a:p>
          <a:p>
            <a:r>
              <a:rPr lang="en-US" sz="2667" dirty="0" smtClean="0">
                <a:latin typeface="Cambria" pitchFamily="18" charset="0"/>
              </a:rPr>
              <a:t>8. </a:t>
            </a:r>
            <a:r>
              <a:rPr lang="en-US" sz="2667" dirty="0" err="1" smtClean="0">
                <a:latin typeface="Cambria" pitchFamily="18" charset="0"/>
              </a:rPr>
              <a:t>Analisis</a:t>
            </a:r>
            <a:r>
              <a:rPr lang="en-US" sz="2667" dirty="0" smtClean="0">
                <a:latin typeface="Cambria" pitchFamily="18" charset="0"/>
              </a:rPr>
              <a:t> </a:t>
            </a:r>
            <a:r>
              <a:rPr lang="en-US" sz="2667" dirty="0">
                <a:latin typeface="Cambria" pitchFamily="18" charset="0"/>
              </a:rPr>
              <a:t>Usaha </a:t>
            </a:r>
            <a:r>
              <a:rPr lang="en-US" sz="2667" dirty="0" err="1">
                <a:latin typeface="Cambria" pitchFamily="18" charset="0"/>
              </a:rPr>
              <a:t>secara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berkala</a:t>
            </a:r>
            <a:endParaRPr lang="en-US" sz="2667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83" y="133349"/>
            <a:ext cx="6197600" cy="1143000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Cara </a:t>
            </a:r>
            <a:r>
              <a:rPr lang="en-US" sz="3200" dirty="0" err="1">
                <a:latin typeface="Cambria" pitchFamily="18" charset="0"/>
              </a:rPr>
              <a:t>sederhana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1"/>
            <a:ext cx="17272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912385" y="1450281"/>
            <a:ext cx="4775200" cy="419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smtClean="0">
                <a:solidFill>
                  <a:srgbClr val="002060"/>
                </a:solidFill>
                <a:latin typeface="Cambria" pitchFamily="18" charset="0"/>
              </a:rPr>
              <a:t>1. </a:t>
            </a:r>
            <a:r>
              <a:rPr lang="en-US" sz="2667" dirty="0" err="1" smtClean="0">
                <a:solidFill>
                  <a:srgbClr val="002060"/>
                </a:solidFill>
                <a:latin typeface="Cambria" pitchFamily="18" charset="0"/>
              </a:rPr>
              <a:t>Membuat</a:t>
            </a:r>
            <a:r>
              <a:rPr lang="en-US" sz="2667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itchFamily="18" charset="0"/>
              </a:rPr>
              <a:t>Surat</a:t>
            </a:r>
            <a:r>
              <a:rPr lang="en-US" sz="2667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itchFamily="18" charset="0"/>
              </a:rPr>
              <a:t>Keterangan</a:t>
            </a:r>
            <a:r>
              <a:rPr lang="en-US" sz="2667" dirty="0">
                <a:solidFill>
                  <a:srgbClr val="002060"/>
                </a:solidFill>
                <a:latin typeface="Cambria" pitchFamily="18" charset="0"/>
              </a:rPr>
              <a:t> Usaha minimal </a:t>
            </a:r>
            <a:r>
              <a:rPr lang="en-US" sz="2667" dirty="0" err="1">
                <a:solidFill>
                  <a:srgbClr val="002060"/>
                </a:solidFill>
                <a:latin typeface="Cambria" pitchFamily="18" charset="0"/>
              </a:rPr>
              <a:t>dari</a:t>
            </a:r>
            <a:r>
              <a:rPr lang="en-US" sz="2667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itchFamily="18" charset="0"/>
              </a:rPr>
              <a:t>Kelurahan</a:t>
            </a:r>
            <a:r>
              <a:rPr lang="en-US" sz="2667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endParaRPr lang="en-US" sz="2667" dirty="0">
              <a:latin typeface="Cambria" pitchFamily="18" charset="0"/>
            </a:endParaRPr>
          </a:p>
          <a:p>
            <a:r>
              <a:rPr lang="en-US" sz="2667" dirty="0" err="1">
                <a:latin typeface="Cambria" pitchFamily="18" charset="0"/>
              </a:rPr>
              <a:t>Setidaknya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usaha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tersebut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sudah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tercatat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oleh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otoritas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setempat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ada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ijin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operasional</a:t>
            </a:r>
            <a:r>
              <a:rPr lang="en-US" sz="2667" dirty="0">
                <a:latin typeface="Cambria" pitchFamily="18" charset="0"/>
              </a:rPr>
              <a:t>. </a:t>
            </a:r>
            <a:r>
              <a:rPr lang="en-US" sz="2667" dirty="0" err="1">
                <a:latin typeface="Cambria" pitchFamily="18" charset="0"/>
              </a:rPr>
              <a:t>bila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memungkinkan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sebaiknya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ditingkatkan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statusnya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menjadi</a:t>
            </a:r>
            <a:r>
              <a:rPr lang="en-US" sz="2667" dirty="0">
                <a:latin typeface="Cambria" pitchFamily="18" charset="0"/>
              </a:rPr>
              <a:t> TDP, SIUP </a:t>
            </a:r>
            <a:r>
              <a:rPr lang="en-US" sz="2667" dirty="0" err="1">
                <a:latin typeface="Cambria" pitchFamily="18" charset="0"/>
              </a:rPr>
              <a:t>dan</a:t>
            </a:r>
            <a:r>
              <a:rPr lang="en-US" sz="2667" dirty="0">
                <a:latin typeface="Cambria" pitchFamily="18" charset="0"/>
              </a:rPr>
              <a:t> SITU.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0" y="3167051"/>
            <a:ext cx="513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Untuk</a:t>
            </a:r>
            <a:r>
              <a:rPr lang="en-US" sz="2400" i="1" dirty="0"/>
              <a:t> UMKM yang </a:t>
            </a:r>
            <a:r>
              <a:rPr lang="en-US" sz="2400" i="1" dirty="0" err="1"/>
              <a:t>menghasilkan</a:t>
            </a:r>
            <a:r>
              <a:rPr lang="en-US" sz="2400" i="1" dirty="0"/>
              <a:t> </a:t>
            </a:r>
            <a:r>
              <a:rPr lang="en-US" sz="2400" i="1" dirty="0" err="1"/>
              <a:t>produk</a:t>
            </a:r>
            <a:r>
              <a:rPr lang="en-US" sz="2400" i="1" dirty="0"/>
              <a:t> </a:t>
            </a:r>
            <a:r>
              <a:rPr lang="en-US" sz="2400" i="1" dirty="0" err="1"/>
              <a:t>makanan</a:t>
            </a:r>
            <a:r>
              <a:rPr lang="en-US" sz="2400" i="1" dirty="0"/>
              <a:t>, status </a:t>
            </a:r>
            <a:r>
              <a:rPr lang="en-US" sz="2400" i="1" dirty="0" err="1"/>
              <a:t>usaha</a:t>
            </a:r>
            <a:r>
              <a:rPr lang="en-US" sz="2400" i="1" dirty="0"/>
              <a:t> </a:t>
            </a:r>
            <a:r>
              <a:rPr lang="en-US" sz="2400" i="1" dirty="0" err="1"/>
              <a:t>bisa</a:t>
            </a:r>
            <a:r>
              <a:rPr lang="en-US" sz="2400" i="1" dirty="0"/>
              <a:t> </a:t>
            </a:r>
            <a:r>
              <a:rPr lang="en-US" sz="2400" i="1" dirty="0" err="1"/>
              <a:t>digunakan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mendapatkan</a:t>
            </a:r>
            <a:r>
              <a:rPr lang="en-US" sz="2400" i="1" dirty="0"/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ijin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Dinkes</a:t>
            </a:r>
            <a:r>
              <a:rPr lang="en-US" sz="2400" b="1" i="1" dirty="0" smtClean="0">
                <a:solidFill>
                  <a:srgbClr val="002060"/>
                </a:solidFill>
              </a:rPr>
              <a:t> P-</a:t>
            </a:r>
            <a:r>
              <a:rPr lang="en-US" sz="2400" b="1" i="1" dirty="0" err="1" smtClean="0">
                <a:solidFill>
                  <a:srgbClr val="002060"/>
                </a:solidFill>
              </a:rPr>
              <a:t>irt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/>
              <a:t>sehingga</a:t>
            </a:r>
            <a:r>
              <a:rPr lang="en-US" sz="2400" i="1" dirty="0"/>
              <a:t> </a:t>
            </a:r>
            <a:r>
              <a:rPr lang="en-US" sz="2400" i="1" dirty="0" err="1"/>
              <a:t>produknya</a:t>
            </a:r>
            <a:r>
              <a:rPr lang="en-US" sz="2400" i="1" dirty="0"/>
              <a:t> </a:t>
            </a:r>
            <a:r>
              <a:rPr lang="en-US" sz="2400" i="1" dirty="0" err="1"/>
              <a:t>bisa</a:t>
            </a:r>
            <a:r>
              <a:rPr lang="en-US" sz="2400" i="1" dirty="0"/>
              <a:t> </a:t>
            </a:r>
            <a:r>
              <a:rPr lang="en-US" sz="2400" i="1" dirty="0" err="1"/>
              <a:t>lebih</a:t>
            </a:r>
            <a:r>
              <a:rPr lang="en-US" sz="2400" i="1" dirty="0"/>
              <a:t> “marketable”</a:t>
            </a:r>
          </a:p>
        </p:txBody>
      </p:sp>
    </p:spTree>
    <p:extLst>
      <p:ext uri="{BB962C8B-B14F-4D97-AF65-F5344CB8AC3E}">
        <p14:creationId xmlns:p14="http://schemas.microsoft.com/office/powerpoint/2010/main" val="3120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83" y="133349"/>
            <a:ext cx="6197600" cy="1143000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Cara </a:t>
            </a:r>
            <a:r>
              <a:rPr lang="en-US" sz="3200" dirty="0" err="1">
                <a:latin typeface="Cambria" pitchFamily="18" charset="0"/>
              </a:rPr>
              <a:t>sederhana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1"/>
            <a:ext cx="17272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54400" y="1905000"/>
            <a:ext cx="7112000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smtClean="0">
                <a:latin typeface="Cambria" pitchFamily="18" charset="0"/>
              </a:rPr>
              <a:t>2. </a:t>
            </a:r>
            <a:r>
              <a:rPr lang="en-US" sz="2667" dirty="0" err="1">
                <a:latin typeface="Cambria" pitchFamily="18" charset="0"/>
              </a:rPr>
              <a:t>Pencatatat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pemasukan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pengeluaran</a:t>
            </a:r>
            <a:r>
              <a:rPr lang="en-US" sz="2667" dirty="0">
                <a:latin typeface="Cambria" pitchFamily="18" charset="0"/>
              </a:rPr>
              <a:t>.</a:t>
            </a:r>
          </a:p>
          <a:p>
            <a:endParaRPr lang="en-US" sz="2667" dirty="0">
              <a:latin typeface="Cambria" pitchFamily="18" charset="0"/>
            </a:endParaRPr>
          </a:p>
          <a:p>
            <a:r>
              <a:rPr lang="en-US" sz="2667" dirty="0" err="1">
                <a:latin typeface="Cambria" pitchFamily="18" charset="0"/>
              </a:rPr>
              <a:t>Sediakan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beberapa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tulis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untuk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mencatat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pemasukan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pengeluaran</a:t>
            </a:r>
            <a:r>
              <a:rPr lang="en-US" sz="2667" dirty="0">
                <a:latin typeface="Cambria" pitchFamily="18" charset="0"/>
              </a:rPr>
              <a:t>. </a:t>
            </a:r>
            <a:r>
              <a:rPr lang="en-US" sz="2667" dirty="0" err="1">
                <a:latin typeface="Cambria" pitchFamily="18" charset="0"/>
              </a:rPr>
              <a:t>Misal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penjualan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pembelian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stok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biaya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gaji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hutang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piutang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buku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persediaan</a:t>
            </a:r>
            <a:r>
              <a:rPr lang="en-US" sz="2667" dirty="0">
                <a:latin typeface="Cambria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17457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83" y="133349"/>
            <a:ext cx="6197600" cy="1143000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Cara </a:t>
            </a:r>
            <a:r>
              <a:rPr lang="en-US" sz="3200" dirty="0" err="1">
                <a:latin typeface="Cambria" pitchFamily="18" charset="0"/>
              </a:rPr>
              <a:t>sederhana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1"/>
            <a:ext cx="17272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02400" y="1874390"/>
            <a:ext cx="4775200" cy="337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smtClean="0"/>
              <a:t>3. </a:t>
            </a:r>
            <a:r>
              <a:rPr lang="en-US" sz="2667" dirty="0" err="1"/>
              <a:t>Pengarsipan</a:t>
            </a:r>
            <a:r>
              <a:rPr lang="en-US" sz="2667" dirty="0"/>
              <a:t> yang </a:t>
            </a:r>
            <a:r>
              <a:rPr lang="en-US" sz="2667" dirty="0" err="1"/>
              <a:t>baik</a:t>
            </a:r>
            <a:r>
              <a:rPr lang="en-US" sz="2667" dirty="0"/>
              <a:t>.</a:t>
            </a:r>
          </a:p>
          <a:p>
            <a:endParaRPr lang="en-US" sz="2667" dirty="0"/>
          </a:p>
          <a:p>
            <a:r>
              <a:rPr lang="en-US" sz="2667" dirty="0" err="1"/>
              <a:t>Sediakan</a:t>
            </a:r>
            <a:r>
              <a:rPr lang="en-US" sz="2667" dirty="0"/>
              <a:t> </a:t>
            </a:r>
            <a:r>
              <a:rPr lang="en-US" sz="2667" dirty="0" err="1"/>
              <a:t>beberapa</a:t>
            </a:r>
            <a:r>
              <a:rPr lang="en-US" sz="2667" dirty="0"/>
              <a:t> Block File </a:t>
            </a:r>
            <a:r>
              <a:rPr lang="en-US" sz="2667" dirty="0" err="1" smtClean="0"/>
              <a:t>untuk</a:t>
            </a:r>
            <a:r>
              <a:rPr lang="en-US" sz="2667" dirty="0" smtClean="0"/>
              <a:t> </a:t>
            </a:r>
            <a:r>
              <a:rPr lang="en-US" sz="2667" dirty="0" err="1"/>
              <a:t>mengarsipkan</a:t>
            </a:r>
            <a:r>
              <a:rPr lang="en-US" sz="2667" dirty="0"/>
              <a:t> </a:t>
            </a:r>
            <a:r>
              <a:rPr lang="en-US" sz="2667" dirty="0" smtClean="0"/>
              <a:t> </a:t>
            </a:r>
            <a:r>
              <a:rPr lang="en-US" sz="2667" dirty="0" err="1"/>
              <a:t>tagihan</a:t>
            </a:r>
            <a:r>
              <a:rPr lang="en-US" sz="2667" dirty="0"/>
              <a:t>, </a:t>
            </a:r>
            <a:r>
              <a:rPr lang="en-US" sz="2667" dirty="0" err="1"/>
              <a:t>kwitansi</a:t>
            </a:r>
            <a:r>
              <a:rPr lang="en-US" sz="2667" dirty="0"/>
              <a:t>, </a:t>
            </a:r>
            <a:r>
              <a:rPr lang="en-US" sz="2667" dirty="0" err="1"/>
              <a:t>bukti</a:t>
            </a:r>
            <a:r>
              <a:rPr lang="en-US" sz="2667" dirty="0"/>
              <a:t> order, </a:t>
            </a:r>
            <a:r>
              <a:rPr lang="en-US" sz="2667" dirty="0" smtClean="0"/>
              <a:t>SPK </a:t>
            </a:r>
            <a:r>
              <a:rPr lang="en-US" sz="2667" dirty="0" err="1"/>
              <a:t>serta</a:t>
            </a:r>
            <a:r>
              <a:rPr lang="en-US" sz="2667" dirty="0"/>
              <a:t> </a:t>
            </a:r>
            <a:r>
              <a:rPr lang="en-US" sz="2667" dirty="0" err="1"/>
              <a:t>semua</a:t>
            </a:r>
            <a:r>
              <a:rPr lang="en-US" sz="2667" dirty="0"/>
              <a:t> </a:t>
            </a:r>
            <a:r>
              <a:rPr lang="en-US" sz="2667" dirty="0" err="1"/>
              <a:t>kertas</a:t>
            </a:r>
            <a:r>
              <a:rPr lang="en-US" sz="2667" dirty="0"/>
              <a:t> </a:t>
            </a:r>
            <a:r>
              <a:rPr lang="en-US" sz="2667" dirty="0" err="1"/>
              <a:t>atau</a:t>
            </a:r>
            <a:r>
              <a:rPr lang="en-US" sz="2667" dirty="0"/>
              <a:t> </a:t>
            </a:r>
            <a:r>
              <a:rPr lang="en-US" sz="2667" dirty="0" err="1"/>
              <a:t>dokumen</a:t>
            </a:r>
            <a:r>
              <a:rPr lang="en-US" sz="2667" dirty="0"/>
              <a:t> yang </a:t>
            </a:r>
            <a:r>
              <a:rPr lang="en-US" sz="2667" dirty="0" err="1"/>
              <a:t>berhubungan</a:t>
            </a:r>
            <a:r>
              <a:rPr lang="en-US" sz="2667" dirty="0"/>
              <a:t> </a:t>
            </a:r>
            <a:r>
              <a:rPr lang="en-US" sz="2667" dirty="0" err="1"/>
              <a:t>dengan</a:t>
            </a:r>
            <a:r>
              <a:rPr lang="en-US" sz="2667" dirty="0"/>
              <a:t> </a:t>
            </a:r>
            <a:r>
              <a:rPr lang="en-US" sz="2667" dirty="0" err="1"/>
              <a:t>usaha</a:t>
            </a:r>
            <a:r>
              <a:rPr lang="en-US" sz="2667" dirty="0"/>
              <a:t> </a:t>
            </a:r>
            <a:endParaRPr lang="en-US" sz="2667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0" y="3167051"/>
            <a:ext cx="513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Pengarsipan</a:t>
            </a:r>
            <a:r>
              <a:rPr lang="en-US" sz="2400" i="1" dirty="0"/>
              <a:t> yang </a:t>
            </a:r>
            <a:r>
              <a:rPr lang="en-US" sz="2400" i="1" dirty="0" err="1"/>
              <a:t>baik</a:t>
            </a:r>
            <a:r>
              <a:rPr lang="en-US" sz="2400" i="1" dirty="0"/>
              <a:t>, SPK </a:t>
            </a:r>
            <a:r>
              <a:rPr lang="en-US" sz="2400" i="1" dirty="0" err="1" smtClean="0"/>
              <a:t>bisa</a:t>
            </a:r>
            <a:r>
              <a:rPr lang="en-US" sz="2400" i="1" dirty="0" smtClean="0"/>
              <a:t> </a:t>
            </a:r>
            <a:r>
              <a:rPr lang="en-US" sz="2400" i="1" dirty="0" err="1"/>
              <a:t>dijadikan</a:t>
            </a:r>
            <a:r>
              <a:rPr lang="en-US" sz="2400" i="1" dirty="0"/>
              <a:t> </a:t>
            </a:r>
            <a:r>
              <a:rPr lang="en-US" sz="2400" i="1" dirty="0" err="1"/>
              <a:t>dasar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menilai</a:t>
            </a:r>
            <a:r>
              <a:rPr lang="en-US" sz="2400" i="1" dirty="0"/>
              <a:t> </a:t>
            </a:r>
            <a:r>
              <a:rPr lang="en-US" sz="2400" i="1" dirty="0" err="1"/>
              <a:t>kondite</a:t>
            </a:r>
            <a:r>
              <a:rPr lang="en-US" sz="2400" i="1" dirty="0"/>
              <a:t> </a:t>
            </a:r>
            <a:r>
              <a:rPr lang="en-US" sz="2400" i="1" dirty="0" err="1"/>
              <a:t>pengusaha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59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301" y="-99142"/>
            <a:ext cx="8310581" cy="1143000"/>
          </a:xfrm>
        </p:spPr>
        <p:txBody>
          <a:bodyPr/>
          <a:lstStyle/>
          <a:p>
            <a:r>
              <a:rPr lang="en-US" sz="4267" dirty="0" err="1">
                <a:latin typeface="Cambria" pitchFamily="18" charset="0"/>
              </a:rPr>
              <a:t>Pengarsipan</a:t>
            </a:r>
            <a:r>
              <a:rPr lang="en-US" sz="4267" dirty="0">
                <a:latin typeface="Cambria" pitchFamily="18" charset="0"/>
              </a:rPr>
              <a:t> </a:t>
            </a:r>
            <a:r>
              <a:rPr lang="en-US" sz="4267" dirty="0" err="1">
                <a:latin typeface="Cambria" pitchFamily="18" charset="0"/>
              </a:rPr>
              <a:t>Bukti</a:t>
            </a:r>
            <a:r>
              <a:rPr lang="en-US" sz="4267" dirty="0">
                <a:latin typeface="Cambria" pitchFamily="18" charset="0"/>
              </a:rPr>
              <a:t> </a:t>
            </a:r>
            <a:r>
              <a:rPr lang="en-US" sz="4267" dirty="0" err="1">
                <a:latin typeface="Cambria" pitchFamily="18" charset="0"/>
              </a:rPr>
              <a:t>Transaksi</a:t>
            </a:r>
            <a:endParaRPr lang="en-US" sz="4267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238" y="78230"/>
            <a:ext cx="1217344" cy="110778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41" y="1488996"/>
            <a:ext cx="4862459" cy="24768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06" y="1503565"/>
            <a:ext cx="4862460" cy="24622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06" y="4244879"/>
            <a:ext cx="4862460" cy="24616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41" y="4250123"/>
            <a:ext cx="4862462" cy="24160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8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83" y="133349"/>
            <a:ext cx="6197600" cy="1143000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Cara </a:t>
            </a:r>
            <a:r>
              <a:rPr lang="en-US" sz="3200" dirty="0" err="1">
                <a:latin typeface="Cambria" pitchFamily="18" charset="0"/>
              </a:rPr>
              <a:t>sederhana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1"/>
            <a:ext cx="17272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912385" y="1450281"/>
            <a:ext cx="4775200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smtClean="0">
                <a:latin typeface="Cambria" pitchFamily="18" charset="0"/>
              </a:rPr>
              <a:t>4. </a:t>
            </a:r>
            <a:r>
              <a:rPr lang="en-US" sz="2667" dirty="0" err="1">
                <a:latin typeface="Cambria" pitchFamily="18" charset="0"/>
              </a:rPr>
              <a:t>Buka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rekening</a:t>
            </a:r>
            <a:r>
              <a:rPr lang="en-US" sz="2667" dirty="0">
                <a:latin typeface="Cambria" pitchFamily="18" charset="0"/>
              </a:rPr>
              <a:t> Bank </a:t>
            </a:r>
            <a:r>
              <a:rPr lang="en-US" sz="2667" dirty="0" err="1" smtClean="0">
                <a:latin typeface="Cambria" pitchFamily="18" charset="0"/>
              </a:rPr>
              <a:t>tabungan</a:t>
            </a:r>
            <a:endParaRPr lang="en-US" sz="2667" dirty="0">
              <a:latin typeface="Cambria" pitchFamily="18" charset="0"/>
            </a:endParaRPr>
          </a:p>
          <a:p>
            <a:r>
              <a:rPr lang="en-US" sz="2667" dirty="0">
                <a:latin typeface="Cambria" pitchFamily="18" charset="0"/>
              </a:rPr>
              <a:t>Tabungan </a:t>
            </a:r>
            <a:r>
              <a:rPr lang="en-US" sz="2667" dirty="0" err="1">
                <a:latin typeface="Cambria" pitchFamily="18" charset="0"/>
              </a:rPr>
              <a:t>diperlukan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bila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transaksi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 smtClean="0">
                <a:latin typeface="Cambria" pitchFamily="18" charset="0"/>
              </a:rPr>
              <a:t>tunai</a:t>
            </a:r>
            <a:r>
              <a:rPr lang="en-US" sz="2667" dirty="0" smtClean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dengan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jumlah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kecil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 smtClean="0">
                <a:latin typeface="Cambria" pitchFamily="18" charset="0"/>
              </a:rPr>
              <a:t>atau</a:t>
            </a:r>
            <a:r>
              <a:rPr lang="en-US" sz="2667" dirty="0" smtClean="0">
                <a:latin typeface="Cambria" pitchFamily="18" charset="0"/>
              </a:rPr>
              <a:t> transfer</a:t>
            </a:r>
            <a:r>
              <a:rPr lang="en-US" sz="2667" dirty="0">
                <a:latin typeface="Cambria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3740" y="1852707"/>
            <a:ext cx="3965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Upayakan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setiap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transaksi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menggunakan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fasilitas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jasa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bank,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hindari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transaksi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tunai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bila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memungkinkan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. </a:t>
            </a:r>
          </a:p>
          <a:p>
            <a:pPr lvl="0"/>
            <a:endParaRPr lang="en-US" sz="2400" i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Keluar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masuknya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kas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secara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teratur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menjadi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bukti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arus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kas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usaha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tersebut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bisa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dijadikan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penilaian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kinerja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</a:rPr>
              <a:t>usaha</a:t>
            </a:r>
            <a:endParaRPr lang="en-US" sz="24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83" y="133349"/>
            <a:ext cx="6197600" cy="1143000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Cara </a:t>
            </a:r>
            <a:r>
              <a:rPr lang="en-US" sz="3200" dirty="0" err="1">
                <a:latin typeface="Cambria" pitchFamily="18" charset="0"/>
              </a:rPr>
              <a:t>sederhana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1"/>
            <a:ext cx="17272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912385" y="1450281"/>
            <a:ext cx="4775200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smtClean="0">
                <a:latin typeface="Cambria" pitchFamily="18" charset="0"/>
              </a:rPr>
              <a:t>5.</a:t>
            </a:r>
            <a:r>
              <a:rPr lang="en-US" sz="2667" dirty="0">
                <a:latin typeface="Cambria" pitchFamily="18" charset="0"/>
              </a:rPr>
              <a:t>  </a:t>
            </a:r>
            <a:r>
              <a:rPr lang="en-US" sz="2667" dirty="0" err="1">
                <a:latin typeface="Cambria" pitchFamily="18" charset="0"/>
              </a:rPr>
              <a:t>Upayakan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keuntungan</a:t>
            </a:r>
            <a:r>
              <a:rPr lang="en-US" sz="2667" dirty="0">
                <a:latin typeface="Cambria" pitchFamily="18" charset="0"/>
              </a:rPr>
              <a:t> yang </a:t>
            </a:r>
            <a:r>
              <a:rPr lang="en-US" sz="2667" dirty="0" err="1">
                <a:latin typeface="Cambria" pitchFamily="18" charset="0"/>
              </a:rPr>
              <a:t>didapat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ditabung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untuk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mendapatkan</a:t>
            </a:r>
            <a:r>
              <a:rPr lang="en-US" sz="2667" dirty="0">
                <a:latin typeface="Cambria" pitchFamily="18" charset="0"/>
              </a:rPr>
              <a:t> asset. </a:t>
            </a:r>
          </a:p>
          <a:p>
            <a:endParaRPr lang="en-US" sz="2667" dirty="0">
              <a:latin typeface="Cambria" pitchFamily="18" charset="0"/>
            </a:endParaRPr>
          </a:p>
          <a:p>
            <a:r>
              <a:rPr lang="en-US" sz="2667" dirty="0">
                <a:latin typeface="Cambria" pitchFamily="18" charset="0"/>
              </a:rPr>
              <a:t>Asset </a:t>
            </a:r>
            <a:r>
              <a:rPr lang="en-US" sz="2667" dirty="0" err="1">
                <a:latin typeface="Cambria" pitchFamily="18" charset="0"/>
              </a:rPr>
              <a:t>bisa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berupa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mesin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kendaraan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tanah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kapling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atau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rumah</a:t>
            </a:r>
            <a:endParaRPr lang="en-US" sz="2667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0" y="3835400"/>
            <a:ext cx="513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Kelayakan</a:t>
            </a:r>
            <a:r>
              <a:rPr lang="en-US" sz="2400" i="1" dirty="0"/>
              <a:t> </a:t>
            </a:r>
            <a:r>
              <a:rPr lang="en-US" sz="2400" i="1" dirty="0" err="1"/>
              <a:t>pembelian</a:t>
            </a:r>
            <a:r>
              <a:rPr lang="en-US" sz="2400" i="1" dirty="0"/>
              <a:t> </a:t>
            </a:r>
            <a:r>
              <a:rPr lang="en-US" sz="2400" i="1" dirty="0" err="1"/>
              <a:t>aset</a:t>
            </a:r>
            <a:r>
              <a:rPr lang="en-US" sz="2400" i="1" dirty="0"/>
              <a:t> </a:t>
            </a:r>
            <a:r>
              <a:rPr lang="en-US" sz="2400" i="1" dirty="0" err="1"/>
              <a:t>perlu</a:t>
            </a:r>
            <a:r>
              <a:rPr lang="en-US" sz="2400" i="1" dirty="0"/>
              <a:t> </a:t>
            </a:r>
            <a:r>
              <a:rPr lang="en-US" sz="2400" i="1" dirty="0" err="1"/>
              <a:t>dilakukan</a:t>
            </a:r>
            <a:r>
              <a:rPr lang="en-US" sz="2400" i="1" dirty="0"/>
              <a:t> agar </a:t>
            </a:r>
            <a:r>
              <a:rPr lang="en-US" sz="2400" i="1" dirty="0" err="1"/>
              <a:t>aset</a:t>
            </a:r>
            <a:r>
              <a:rPr lang="en-US" sz="2400" i="1" dirty="0"/>
              <a:t> yang </a:t>
            </a:r>
            <a:r>
              <a:rPr lang="en-US" sz="2400" i="1" dirty="0" err="1"/>
              <a:t>dimiliki</a:t>
            </a:r>
            <a:r>
              <a:rPr lang="en-US" sz="2400" i="1" dirty="0"/>
              <a:t> </a:t>
            </a:r>
            <a:r>
              <a:rPr lang="en-US" sz="2400" i="1" dirty="0" err="1"/>
              <a:t>bisa</a:t>
            </a:r>
            <a:r>
              <a:rPr lang="en-US" sz="2400" i="1" dirty="0"/>
              <a:t> </a:t>
            </a:r>
            <a:r>
              <a:rPr lang="en-US" sz="2400" i="1" dirty="0" err="1"/>
              <a:t>memberikan</a:t>
            </a:r>
            <a:r>
              <a:rPr lang="en-US" sz="2400" i="1" dirty="0"/>
              <a:t> </a:t>
            </a:r>
            <a:r>
              <a:rPr lang="en-US" sz="2400" i="1" dirty="0" err="1"/>
              <a:t>nilai</a:t>
            </a:r>
            <a:r>
              <a:rPr lang="en-US" sz="2400" i="1" dirty="0"/>
              <a:t> (value) </a:t>
            </a:r>
            <a:r>
              <a:rPr lang="en-US" sz="2400" i="1" dirty="0" err="1"/>
              <a:t>bagi</a:t>
            </a:r>
            <a:r>
              <a:rPr lang="en-US" sz="2400" i="1" dirty="0"/>
              <a:t> </a:t>
            </a:r>
            <a:r>
              <a:rPr lang="en-US" sz="2400" i="1" dirty="0" err="1"/>
              <a:t>usaha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418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Pengembangan</a:t>
            </a:r>
            <a:r>
              <a:rPr lang="en-GB" dirty="0" smtClean="0"/>
              <a:t> </a:t>
            </a:r>
            <a:r>
              <a:rPr lang="en-GB" dirty="0" err="1" smtClean="0"/>
              <a:t>Wirausaha</a:t>
            </a:r>
            <a:r>
              <a:rPr lang="en-GB" dirty="0" smtClean="0"/>
              <a:t> </a:t>
            </a:r>
            <a:r>
              <a:rPr lang="en-GB" dirty="0" err="1" smtClean="0"/>
              <a:t>Agribisnis</a:t>
            </a:r>
            <a:r>
              <a:rPr lang="en-GB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>
                <a:latin typeface="Cambria" panose="02040503050406030204" pitchFamily="18" charset="0"/>
              </a:rPr>
              <a:t>Diarahkan</a:t>
            </a:r>
            <a:r>
              <a:rPr lang="en-GB" sz="2800" dirty="0" smtClean="0">
                <a:latin typeface="Cambria" panose="02040503050406030204" pitchFamily="18" charset="0"/>
              </a:rPr>
              <a:t> paling </a:t>
            </a:r>
            <a:r>
              <a:rPr lang="en-GB" sz="2800" dirty="0" err="1" smtClean="0">
                <a:latin typeface="Cambria" panose="02040503050406030204" pitchFamily="18" charset="0"/>
              </a:rPr>
              <a:t>tidak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latin typeface="Cambria" panose="02040503050406030204" pitchFamily="18" charset="0"/>
              </a:rPr>
              <a:t> 5 </a:t>
            </a:r>
            <a:r>
              <a:rPr lang="en-GB" sz="2800" dirty="0" err="1" smtClean="0">
                <a:latin typeface="Cambria" panose="02040503050406030204" pitchFamily="18" charset="0"/>
              </a:rPr>
              <a:t>kelompok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besar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pengembangan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yaitu</a:t>
            </a:r>
            <a:r>
              <a:rPr lang="en-GB" sz="2800" dirty="0" smtClean="0">
                <a:latin typeface="Cambria" panose="02040503050406030204" pitchFamily="18" charset="0"/>
              </a:rPr>
              <a:t>:</a:t>
            </a:r>
          </a:p>
          <a:p>
            <a:pPr marL="457200" lvl="2" indent="0">
              <a:buNone/>
            </a:pPr>
            <a:r>
              <a:rPr lang="en-GB" sz="2800" dirty="0" smtClean="0">
                <a:latin typeface="Cambria" panose="02040503050406030204" pitchFamily="18" charset="0"/>
              </a:rPr>
              <a:t>1. </a:t>
            </a:r>
            <a:r>
              <a:rPr lang="en-GB" sz="2800" dirty="0" err="1" smtClean="0">
                <a:latin typeface="Cambria" panose="02040503050406030204" pitchFamily="18" charset="0"/>
              </a:rPr>
              <a:t>Wirausaha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pada</a:t>
            </a:r>
            <a:r>
              <a:rPr lang="en-GB" sz="2800" dirty="0" smtClean="0">
                <a:latin typeface="Cambria" panose="02040503050406030204" pitchFamily="18" charset="0"/>
              </a:rPr>
              <a:t> up-stream agribusiness</a:t>
            </a:r>
          </a:p>
          <a:p>
            <a:pPr marL="457200" lvl="2" indent="0">
              <a:buNone/>
            </a:pPr>
            <a:r>
              <a:rPr lang="en-GB" sz="2800" dirty="0" smtClean="0">
                <a:latin typeface="Cambria" panose="02040503050406030204" pitchFamily="18" charset="0"/>
              </a:rPr>
              <a:t>2. </a:t>
            </a:r>
            <a:r>
              <a:rPr lang="en-GB" sz="2800" dirty="0" err="1" smtClean="0">
                <a:latin typeface="Cambria" panose="02040503050406030204" pitchFamily="18" charset="0"/>
              </a:rPr>
              <a:t>Wirausaha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pada</a:t>
            </a:r>
            <a:r>
              <a:rPr lang="en-GB" sz="2800" dirty="0" smtClean="0">
                <a:latin typeface="Cambria" panose="02040503050406030204" pitchFamily="18" charset="0"/>
              </a:rPr>
              <a:t> on-farm agribusiness</a:t>
            </a:r>
          </a:p>
          <a:p>
            <a:pPr marL="457200" lvl="2" indent="0">
              <a:buNone/>
            </a:pPr>
            <a:r>
              <a:rPr lang="en-GB" sz="2800" dirty="0" smtClean="0">
                <a:latin typeface="Cambria" panose="02040503050406030204" pitchFamily="18" charset="0"/>
              </a:rPr>
              <a:t>3. </a:t>
            </a:r>
            <a:r>
              <a:rPr lang="en-GB" sz="2800" dirty="0" err="1" smtClean="0">
                <a:latin typeface="Cambria" panose="02040503050406030204" pitchFamily="18" charset="0"/>
              </a:rPr>
              <a:t>Wirausaha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pada</a:t>
            </a:r>
            <a:r>
              <a:rPr lang="en-GB" sz="2800" dirty="0" smtClean="0">
                <a:latin typeface="Cambria" panose="02040503050406030204" pitchFamily="18" charset="0"/>
              </a:rPr>
              <a:t> down-stream agribusiness</a:t>
            </a:r>
          </a:p>
          <a:p>
            <a:pPr marL="457200" lvl="2" indent="0">
              <a:buNone/>
            </a:pPr>
            <a:r>
              <a:rPr lang="en-GB" sz="2800" dirty="0" smtClean="0">
                <a:latin typeface="Cambria" panose="02040503050406030204" pitchFamily="18" charset="0"/>
              </a:rPr>
              <a:t>4. </a:t>
            </a:r>
            <a:r>
              <a:rPr lang="en-GB" sz="2800" dirty="0" err="1" smtClean="0">
                <a:latin typeface="Cambria" panose="02040503050406030204" pitchFamily="18" charset="0"/>
              </a:rPr>
              <a:t>Wirausaha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bidang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pemasaran</a:t>
            </a:r>
            <a:endParaRPr lang="en-GB" sz="2800" dirty="0" smtClean="0">
              <a:latin typeface="Cambria" panose="02040503050406030204" pitchFamily="18" charset="0"/>
            </a:endParaRPr>
          </a:p>
          <a:p>
            <a:pPr marL="457200" lvl="2" indent="0">
              <a:buNone/>
            </a:pPr>
            <a:r>
              <a:rPr lang="en-GB" sz="2800" dirty="0" smtClean="0">
                <a:latin typeface="Cambria" panose="02040503050406030204" pitchFamily="18" charset="0"/>
              </a:rPr>
              <a:t>5. </a:t>
            </a:r>
            <a:r>
              <a:rPr lang="en-GB" sz="2800" dirty="0" err="1" smtClean="0">
                <a:latin typeface="Cambria" panose="02040503050406030204" pitchFamily="18" charset="0"/>
              </a:rPr>
              <a:t>Wirausaha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dalam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bidang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</a:rPr>
              <a:t>jasa</a:t>
            </a:r>
            <a:endParaRPr lang="id-ID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83" y="133349"/>
            <a:ext cx="6197600" cy="1143000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Cara </a:t>
            </a:r>
            <a:r>
              <a:rPr lang="en-US" sz="3200" dirty="0" err="1">
                <a:latin typeface="Cambria" pitchFamily="18" charset="0"/>
              </a:rPr>
              <a:t>sederhana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508000" y="1"/>
            <a:ext cx="17272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38400" y="1013312"/>
            <a:ext cx="4775200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smtClean="0">
                <a:latin typeface="Cambria" pitchFamily="18" charset="0"/>
              </a:rPr>
              <a:t>6. </a:t>
            </a:r>
            <a:r>
              <a:rPr lang="en-US" sz="2667" dirty="0" err="1">
                <a:latin typeface="Cambria" pitchFamily="18" charset="0"/>
              </a:rPr>
              <a:t>Upayakan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usaha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berjalan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selama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dua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tahun</a:t>
            </a:r>
            <a:r>
              <a:rPr lang="en-US" sz="2667" dirty="0">
                <a:latin typeface="Cambria" pitchFamily="18" charset="0"/>
              </a:rPr>
              <a:t>, </a:t>
            </a:r>
            <a:r>
              <a:rPr lang="en-US" sz="2667" dirty="0" err="1">
                <a:latin typeface="Cambria" pitchFamily="18" charset="0"/>
              </a:rPr>
              <a:t>dan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selanjutnya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analisa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bagaimana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jalannya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usaha</a:t>
            </a:r>
            <a:r>
              <a:rPr lang="en-US" sz="2667" dirty="0">
                <a:latin typeface="Cambria" pitchFamily="18" charset="0"/>
              </a:rPr>
              <a:t> </a:t>
            </a:r>
            <a:r>
              <a:rPr lang="en-US" sz="2667" dirty="0" err="1">
                <a:latin typeface="Cambria" pitchFamily="18" charset="0"/>
              </a:rPr>
              <a:t>kita</a:t>
            </a:r>
            <a:r>
              <a:rPr lang="en-US" sz="2667" dirty="0">
                <a:latin typeface="Cambria" pitchFamily="18" charset="0"/>
              </a:rPr>
              <a:t>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3600" y="34290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/>
              <a:t>sejauhmana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kenali</a:t>
            </a:r>
            <a:r>
              <a:rPr lang="en-US" sz="2400" dirty="0"/>
              <a:t> trend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(</a:t>
            </a:r>
            <a:r>
              <a:rPr lang="en-US" sz="2400" dirty="0" err="1"/>
              <a:t>kapan</a:t>
            </a:r>
            <a:r>
              <a:rPr lang="en-US" sz="2400" dirty="0"/>
              <a:t> profit </a:t>
            </a:r>
            <a:r>
              <a:rPr lang="en-US" sz="2400" dirty="0" err="1"/>
              <a:t>meningkat</a:t>
            </a:r>
            <a:r>
              <a:rPr lang="en-US" sz="2400" dirty="0"/>
              <a:t>, </a:t>
            </a:r>
            <a:r>
              <a:rPr lang="en-US" sz="2400" dirty="0" err="1"/>
              <a:t>kapan</a:t>
            </a:r>
            <a:r>
              <a:rPr lang="en-US" sz="2400" dirty="0"/>
              <a:t> profit </a:t>
            </a:r>
            <a:r>
              <a:rPr lang="en-US" sz="2400" dirty="0" err="1"/>
              <a:t>menurun</a:t>
            </a:r>
            <a:r>
              <a:rPr lang="en-US" sz="2400" dirty="0"/>
              <a:t>). </a:t>
            </a:r>
          </a:p>
          <a:p>
            <a:pPr fontAlgn="base"/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putuskan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terbaik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, </a:t>
            </a:r>
            <a:r>
              <a:rPr lang="en-US" sz="2400" dirty="0" err="1"/>
              <a:t>bermitra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78" y="2820988"/>
            <a:ext cx="3240443" cy="1143000"/>
          </a:xfrm>
        </p:spPr>
        <p:txBody>
          <a:bodyPr>
            <a:normAutofit fontScale="90000"/>
          </a:bodyPr>
          <a:lstStyle/>
          <a:p>
            <a:r>
              <a:rPr lang="en-US" sz="4267" dirty="0" err="1">
                <a:latin typeface="Cambria" pitchFamily="18" charset="0"/>
              </a:rPr>
              <a:t>Laporan</a:t>
            </a:r>
            <a:r>
              <a:rPr lang="en-US" sz="4267" dirty="0">
                <a:latin typeface="Cambria" pitchFamily="18" charset="0"/>
              </a:rPr>
              <a:t> </a:t>
            </a:r>
            <a:br>
              <a:rPr lang="en-US" sz="4267" dirty="0">
                <a:latin typeface="Cambria" pitchFamily="18" charset="0"/>
              </a:rPr>
            </a:br>
            <a:r>
              <a:rPr lang="en-US" sz="4267" dirty="0" err="1" smtClean="0">
                <a:latin typeface="Cambria" pitchFamily="18" charset="0"/>
              </a:rPr>
              <a:t>Keuangan</a:t>
            </a:r>
            <a:r>
              <a:rPr lang="en-US" sz="4267" dirty="0" smtClean="0">
                <a:latin typeface="Cambria" pitchFamily="18" charset="0"/>
              </a:rPr>
              <a:t/>
            </a:r>
            <a:br>
              <a:rPr lang="en-US" sz="4267" dirty="0" smtClean="0">
                <a:latin typeface="Cambria" pitchFamily="18" charset="0"/>
              </a:rPr>
            </a:br>
            <a:r>
              <a:rPr lang="en-US" sz="4267" dirty="0" err="1" smtClean="0">
                <a:latin typeface="Cambria" pitchFamily="18" charset="0"/>
              </a:rPr>
              <a:t>Sederhana</a:t>
            </a:r>
            <a:endParaRPr lang="en-US" sz="4267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671" y="917389"/>
            <a:ext cx="1341421" cy="122069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93533"/>
            <a:ext cx="6705600" cy="6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55495"/>
            <a:ext cx="10018713" cy="806824"/>
          </a:xfrm>
        </p:spPr>
        <p:txBody>
          <a:bodyPr/>
          <a:lstStyle/>
          <a:p>
            <a:r>
              <a:rPr lang="en-GB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Mengatur</a:t>
            </a:r>
            <a:r>
              <a:rPr lang="en-GB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Waktu</a:t>
            </a:r>
            <a:r>
              <a:rPr lang="en-GB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Pendapatan</a:t>
            </a:r>
            <a:endParaRPr lang="id-ID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5" y="1183342"/>
            <a:ext cx="3276592" cy="1884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63" y="4401111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0" y="4256940"/>
            <a:ext cx="1905001" cy="1770063"/>
          </a:xfrm>
          <a:prstGeom prst="rect">
            <a:avLst/>
          </a:prstGeom>
        </p:spPr>
      </p:pic>
      <p:pic>
        <p:nvPicPr>
          <p:cNvPr id="1026" name="Picture 2" descr="Image result for Yogu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93" y="1145198"/>
            <a:ext cx="2031356" cy="191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My Documents\KERJAAN\Foto\IMG_26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34" y="2622241"/>
            <a:ext cx="1949489" cy="18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16203" y="3188569"/>
            <a:ext cx="29318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Susu</a:t>
            </a:r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Sapi</a:t>
            </a:r>
            <a:endParaRPr lang="en-US" sz="2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en-US" sz="24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Pendapatan</a:t>
            </a:r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Harian</a:t>
            </a:r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”</a:t>
            </a:r>
          </a:p>
          <a:p>
            <a:pPr algn="ctr"/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Telur</a:t>
            </a:r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Bebek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3128" y="6027003"/>
            <a:ext cx="3121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Telur</a:t>
            </a:r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Asin</a:t>
            </a:r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Asap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Pendapatan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Bulanan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”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0771" y="2933785"/>
            <a:ext cx="33034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Yogurt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Pendapatan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Mingguan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4173" y="4494039"/>
            <a:ext cx="31787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Sapi</a:t>
            </a:r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Potong</a:t>
            </a:r>
            <a:endParaRPr lang="en-US" sz="2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Pendapatan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Tahunan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”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59791" y="1899138"/>
            <a:ext cx="951359" cy="59084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Arrow 13"/>
          <p:cNvSpPr/>
          <p:nvPr/>
        </p:nvSpPr>
        <p:spPr>
          <a:xfrm>
            <a:off x="5055780" y="4909537"/>
            <a:ext cx="951359" cy="59084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31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67" y="0"/>
            <a:ext cx="9146382" cy="1160462"/>
          </a:xfrm>
        </p:spPr>
        <p:txBody>
          <a:bodyPr>
            <a:normAutofit fontScale="90000"/>
          </a:bodyPr>
          <a:lstStyle/>
          <a:p>
            <a:r>
              <a:rPr lang="en-GB" sz="4000" dirty="0" err="1">
                <a:latin typeface="Cambria" panose="02040503050406030204" pitchFamily="18" charset="0"/>
              </a:rPr>
              <a:t>Wirausaha</a:t>
            </a:r>
            <a:r>
              <a:rPr lang="en-GB" sz="4000" dirty="0">
                <a:latin typeface="Cambria" panose="02040503050406030204" pitchFamily="18" charset="0"/>
              </a:rPr>
              <a:t> </a:t>
            </a:r>
            <a:r>
              <a:rPr lang="en-GB" sz="4000" dirty="0" err="1">
                <a:latin typeface="Cambria" panose="02040503050406030204" pitchFamily="18" charset="0"/>
              </a:rPr>
              <a:t>pada</a:t>
            </a:r>
            <a:r>
              <a:rPr lang="en-GB" sz="4000" dirty="0">
                <a:latin typeface="Cambria" panose="02040503050406030204" pitchFamily="18" charset="0"/>
              </a:rPr>
              <a:t> up-stream agribusiness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11" b="1497"/>
          <a:stretch/>
        </p:blipFill>
        <p:spPr>
          <a:xfrm flipH="1">
            <a:off x="354783" y="1"/>
            <a:ext cx="670484" cy="1667434"/>
          </a:xfrm>
        </p:spPr>
      </p:pic>
      <p:sp>
        <p:nvSpPr>
          <p:cNvPr id="3" name="TextBox 2"/>
          <p:cNvSpPr txBox="1"/>
          <p:nvPr/>
        </p:nvSpPr>
        <p:spPr>
          <a:xfrm>
            <a:off x="2075328" y="1288870"/>
            <a:ext cx="70462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Wirausaha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yang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menghasilkan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barang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modal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bagi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pertanian</a:t>
            </a:r>
            <a:endParaRPr lang="id-ID" sz="2400" dirty="0" err="1" smtClean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783" y="2850777"/>
            <a:ext cx="549468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perbenihan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/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pembibitan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tumbuhan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hewan</a:t>
            </a:r>
            <a:endParaRPr lang="en-GB" sz="2400" dirty="0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agrokimia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(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pupuk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pestisida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obat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/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vaksin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ternak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agro-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otomotif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(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mesin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peralatan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pertanian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pendukungnya</a:t>
            </a:r>
            <a:endParaRPr lang="id-ID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3" r="24918" b="1497"/>
          <a:stretch/>
        </p:blipFill>
        <p:spPr>
          <a:xfrm flipH="1">
            <a:off x="354783" y="1"/>
            <a:ext cx="670484" cy="1667434"/>
          </a:xfrm>
        </p:spPr>
      </p:pic>
      <p:sp>
        <p:nvSpPr>
          <p:cNvPr id="5" name="Rectangle 4"/>
          <p:cNvSpPr/>
          <p:nvPr/>
        </p:nvSpPr>
        <p:spPr>
          <a:xfrm>
            <a:off x="1465773" y="510552"/>
            <a:ext cx="765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Wirausaha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pada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on-farm agribusiness</a:t>
            </a:r>
            <a:endParaRPr lang="id-I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141" y="1156883"/>
            <a:ext cx="715307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Wirausaha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yang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menghasilkan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barang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modal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sumberdaya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untuk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menghasilkan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komoditas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primer.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977" y="2759586"/>
            <a:ext cx="33976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Termasuk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usahatani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tanaman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pangan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hortikultura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tanaman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obat-obatan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perkebunan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peternakan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perikanan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kehutanan</a:t>
            </a:r>
            <a:endParaRPr lang="id-ID" sz="2400" dirty="0" err="1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5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4" t="-1662" r="51447" b="3159"/>
          <a:stretch/>
        </p:blipFill>
        <p:spPr>
          <a:xfrm flipH="1">
            <a:off x="354783" y="-13446"/>
            <a:ext cx="670484" cy="1667434"/>
          </a:xfrm>
        </p:spPr>
      </p:pic>
      <p:sp>
        <p:nvSpPr>
          <p:cNvPr id="5" name="TextBox 4"/>
          <p:cNvSpPr txBox="1"/>
          <p:nvPr/>
        </p:nvSpPr>
        <p:spPr>
          <a:xfrm>
            <a:off x="2075328" y="1288870"/>
            <a:ext cx="70462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Wirausaha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yang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mengolah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komoditas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pertanian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primer (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agroindustri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)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menjadi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produk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antara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(intermediate product)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maupun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produk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akhir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(finish product)</a:t>
            </a:r>
            <a:endParaRPr lang="id-ID" sz="2400" dirty="0" err="1" smtClean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6849" y="464386"/>
            <a:ext cx="8705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Wirausaha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pada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down-stream agribusiness</a:t>
            </a:r>
            <a:endParaRPr lang="id-I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87" y="3240741"/>
            <a:ext cx="504891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Termasuk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industry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makanan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minuman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, industry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barang-barang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serat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alam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pulp,kertas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kapas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/sutra,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barang-barang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kulit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tali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dan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karung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goni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), industry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biofarma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agrowisata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dan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estetika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endParaRPr lang="id-ID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5" t="1662" r="-164" b="-164"/>
          <a:stretch/>
        </p:blipFill>
        <p:spPr>
          <a:xfrm flipH="1">
            <a:off x="354783" y="1"/>
            <a:ext cx="670484" cy="166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75328" y="1288870"/>
            <a:ext cx="70462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Wirausaha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pemasaran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komoditas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pertanian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baik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bentuk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segar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maupun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olahan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baik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untuk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pasar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negeri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maupun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luar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negeri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.</a:t>
            </a:r>
            <a:endParaRPr lang="id-ID" sz="2400" dirty="0" err="1" smtClean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1964" y="356664"/>
            <a:ext cx="9471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0">
              <a:buNone/>
            </a:pP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Wirausaha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dalam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bidang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pemasaran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645" y="3603812"/>
            <a:ext cx="4420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Termasuk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kegiatan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distribusi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komoditas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dari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sentra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produksi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ke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konsumen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promosi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informasi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pasar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serta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intelijen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pasar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(market intelligent) </a:t>
            </a:r>
            <a:endParaRPr lang="id-ID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7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4" t="-1662" r="51447" b="3159"/>
          <a:stretch/>
        </p:blipFill>
        <p:spPr>
          <a:xfrm flipH="1">
            <a:off x="354783" y="-13446"/>
            <a:ext cx="670484" cy="1667434"/>
          </a:xfrm>
        </p:spPr>
      </p:pic>
      <p:sp>
        <p:nvSpPr>
          <p:cNvPr id="5" name="Rectangle 4"/>
          <p:cNvSpPr/>
          <p:nvPr/>
        </p:nvSpPr>
        <p:spPr>
          <a:xfrm>
            <a:off x="1025267" y="497105"/>
            <a:ext cx="6875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0">
              <a:buNone/>
            </a:pPr>
            <a:r>
              <a:rPr lang="en-GB" sz="3600" b="1" dirty="0" err="1">
                <a:latin typeface="Cambria" panose="02040503050406030204" pitchFamily="18" charset="0"/>
              </a:rPr>
              <a:t>Wirausaha</a:t>
            </a:r>
            <a:r>
              <a:rPr lang="en-GB" sz="3600" b="1" dirty="0">
                <a:latin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</a:rPr>
              <a:t>dalam</a:t>
            </a:r>
            <a:r>
              <a:rPr lang="en-GB" sz="3600" b="1" dirty="0">
                <a:latin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</a:rPr>
              <a:t>bidang</a:t>
            </a:r>
            <a:r>
              <a:rPr lang="en-GB" sz="3600" b="1" dirty="0">
                <a:latin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</a:rPr>
              <a:t>jasa</a:t>
            </a:r>
            <a:endParaRPr lang="id-ID" sz="36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864" y="1170330"/>
            <a:ext cx="657113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Wirausaha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dalam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industri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yang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menyediakan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jasa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bagi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subsistem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agribisnis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hulu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subsistem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usahatani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subsistem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agribisnis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hilir</a:t>
            </a:r>
            <a:endParaRPr lang="id-ID" sz="2400" dirty="0" err="1" smtClean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025" y="3429000"/>
            <a:ext cx="4250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Termasuk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jasa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perkreditan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asuransi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transportasi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pendidikan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,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pelatihan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dan</a:t>
            </a:r>
            <a:r>
              <a:rPr lang="en-GB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penyuluhan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serta</a:t>
            </a:r>
            <a:r>
              <a:rPr lang="en-GB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system </a:t>
            </a:r>
            <a:r>
              <a:rPr lang="en-GB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informasi</a:t>
            </a:r>
            <a:endParaRPr lang="id-ID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6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6872" y="1164915"/>
            <a:ext cx="8574622" cy="2616199"/>
          </a:xfrm>
        </p:spPr>
        <p:txBody>
          <a:bodyPr/>
          <a:lstStyle/>
          <a:p>
            <a:r>
              <a:rPr lang="en-GB" dirty="0" err="1" smtClean="0"/>
              <a:t>Bagaimana</a:t>
            </a:r>
            <a:r>
              <a:rPr lang="en-GB" dirty="0" smtClean="0"/>
              <a:t> </a:t>
            </a:r>
            <a:r>
              <a:rPr lang="en-GB" dirty="0" err="1" smtClean="0"/>
              <a:t>mengelola</a:t>
            </a:r>
            <a:r>
              <a:rPr lang="en-GB" dirty="0" smtClean="0"/>
              <a:t> </a:t>
            </a:r>
            <a:r>
              <a:rPr lang="en-GB" dirty="0" err="1" smtClean="0"/>
              <a:t>usaha</a:t>
            </a:r>
            <a:r>
              <a:rPr lang="en-GB" dirty="0" smtClean="0"/>
              <a:t>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mandiri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65" y="1733829"/>
            <a:ext cx="2043673" cy="239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2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84" y="2271077"/>
            <a:ext cx="3892644" cy="224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12" y="4819429"/>
            <a:ext cx="2796988" cy="209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16" y="374871"/>
            <a:ext cx="2867025" cy="159067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611906" y="1757082"/>
            <a:ext cx="1129553" cy="47333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334132" y="3590568"/>
            <a:ext cx="281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Produksi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18" y="3192841"/>
            <a:ext cx="1586017" cy="186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821047" y="292963"/>
            <a:ext cx="5602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</a:rPr>
              <a:t>Berorientasi</a:t>
            </a:r>
            <a:r>
              <a:rPr lang="en-US" sz="54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</a:rPr>
              <a:t>pasar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0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20" id="{EF00793B-951A-443B-8092-52D1650DC791}" vid="{86F387AD-E708-4AC4-AB3F-4570D0F6CD7C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Theme20</Template>
  <TotalTime>214</TotalTime>
  <Words>738</Words>
  <Application>Microsoft Office PowerPoint</Application>
  <PresentationFormat>Widescreen</PresentationFormat>
  <Paragraphs>158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Adobe Caslon Pro Bold</vt:lpstr>
      <vt:lpstr>Arial</vt:lpstr>
      <vt:lpstr>Calibri</vt:lpstr>
      <vt:lpstr>Cambria</vt:lpstr>
      <vt:lpstr>Candara</vt:lpstr>
      <vt:lpstr>Constantia</vt:lpstr>
      <vt:lpstr>Corbel</vt:lpstr>
      <vt:lpstr>Wingdings</vt:lpstr>
      <vt:lpstr>Theme20</vt:lpstr>
      <vt:lpstr>Parallax</vt:lpstr>
      <vt:lpstr>1_Parallax</vt:lpstr>
      <vt:lpstr>2_Parallax</vt:lpstr>
      <vt:lpstr>Pengelolaan Usaha secara Mandiri</vt:lpstr>
      <vt:lpstr>Pengembangan Wirausaha Agribisnis </vt:lpstr>
      <vt:lpstr>Wirausaha pada up-stream agribusiness</vt:lpstr>
      <vt:lpstr>PowerPoint Presentation</vt:lpstr>
      <vt:lpstr>PowerPoint Presentation</vt:lpstr>
      <vt:lpstr>PowerPoint Presentation</vt:lpstr>
      <vt:lpstr>PowerPoint Presentation</vt:lpstr>
      <vt:lpstr>Bagaimana mengelola usaha secara mandiri</vt:lpstr>
      <vt:lpstr>PowerPoint Presentation</vt:lpstr>
      <vt:lpstr>PowerPoint Presentation</vt:lpstr>
      <vt:lpstr>PowerPoint Presentation</vt:lpstr>
      <vt:lpstr>Bankable</vt:lpstr>
      <vt:lpstr>Cara sederhana untuk bankable</vt:lpstr>
      <vt:lpstr>Cara sederhana untuk bankable</vt:lpstr>
      <vt:lpstr>Cara sederhana untuk bankable</vt:lpstr>
      <vt:lpstr>Cara sederhana untuk bankable</vt:lpstr>
      <vt:lpstr>Pengarsipan Bukti Transaksi</vt:lpstr>
      <vt:lpstr>Cara sederhana untuk bankable</vt:lpstr>
      <vt:lpstr>Cara sederhana untuk bankable</vt:lpstr>
      <vt:lpstr>Cara sederhana untuk bankable</vt:lpstr>
      <vt:lpstr>Laporan  Keuangan Sederhana</vt:lpstr>
      <vt:lpstr>Mengatur Waktu Pendapatan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Usaha secara Mandiri</dc:title>
  <dc:creator>heni utami</dc:creator>
  <cp:lastModifiedBy>heni utami</cp:lastModifiedBy>
  <cp:revision>17</cp:revision>
  <dcterms:created xsi:type="dcterms:W3CDTF">2016-12-04T07:48:20Z</dcterms:created>
  <dcterms:modified xsi:type="dcterms:W3CDTF">2017-02-16T03:07:11Z</dcterms:modified>
</cp:coreProperties>
</file>