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1" r:id="rId1"/>
  </p:sldMasterIdLst>
  <p:notesMasterIdLst>
    <p:notesMasterId r:id="rId35"/>
  </p:notesMasterIdLst>
  <p:sldIdLst>
    <p:sldId id="256" r:id="rId2"/>
    <p:sldId id="263" r:id="rId3"/>
    <p:sldId id="264" r:id="rId4"/>
    <p:sldId id="265" r:id="rId5"/>
    <p:sldId id="266" r:id="rId6"/>
    <p:sldId id="267" r:id="rId7"/>
    <p:sldId id="285" r:id="rId8"/>
    <p:sldId id="268" r:id="rId9"/>
    <p:sldId id="269" r:id="rId10"/>
    <p:sldId id="286" r:id="rId11"/>
    <p:sldId id="287" r:id="rId12"/>
    <p:sldId id="270" r:id="rId13"/>
    <p:sldId id="261" r:id="rId14"/>
    <p:sldId id="288" r:id="rId15"/>
    <p:sldId id="289" r:id="rId16"/>
    <p:sldId id="262" r:id="rId17"/>
    <p:sldId id="296" r:id="rId18"/>
    <p:sldId id="271" r:id="rId19"/>
    <p:sldId id="272" r:id="rId20"/>
    <p:sldId id="273" r:id="rId21"/>
    <p:sldId id="274" r:id="rId22"/>
    <p:sldId id="276" r:id="rId23"/>
    <p:sldId id="277" r:id="rId24"/>
    <p:sldId id="278" r:id="rId25"/>
    <p:sldId id="279" r:id="rId26"/>
    <p:sldId id="280" r:id="rId27"/>
    <p:sldId id="275" r:id="rId28"/>
    <p:sldId id="290" r:id="rId29"/>
    <p:sldId id="291" r:id="rId30"/>
    <p:sldId id="295" r:id="rId31"/>
    <p:sldId id="292" r:id="rId32"/>
    <p:sldId id="293" r:id="rId33"/>
    <p:sldId id="294" r:id="rId3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4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05949977-500A-49AD-BE81-713425F9297D}" type="datetimeFigureOut">
              <a:rPr lang="en-US"/>
              <a:pPr>
                <a:defRPr/>
              </a:pPr>
              <a:t>4/25/2017</a:t>
            </a:fld>
            <a:endParaRPr lang="en-US"/>
          </a:p>
        </p:txBody>
      </p:sp>
      <p:sp>
        <p:nvSpPr>
          <p:cNvPr id="3686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EEDC5ECF-4178-46E2-8B86-77714F4825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7540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r 01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0668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9E7760-6F4F-4FA9-AFD8-BD5200F6D5D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4030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22E3A5-0257-4690-80B4-CEBBE8D7C6C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347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38950" y="304800"/>
            <a:ext cx="200025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04800"/>
            <a:ext cx="584835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5B7803-3948-43D9-B4C7-267F3998457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83854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ED5A5-E85E-4673-87DC-89A120BE8CE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9120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847813-5A5E-4ED5-AC50-A4D1F173CFC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4297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0E84A8-41F2-4B26-B038-8C95E9E7F92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9399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0" y="1676400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57800" y="1676400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8CFFCD-67A4-4B33-AA69-185B2D3E2A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6450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F64257-1A54-4BB8-8552-0D4DDA965FE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531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AC8C9B-54D9-47A0-9897-C514D7F4D94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967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9340B3-5530-4EAC-A5BB-DA2B1D0D41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3674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30CE75-32B2-4750-99BC-A9F3D1AF70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1988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0577A2-096A-4101-A6B1-CC87F2D32CA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0355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hr 01p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04800"/>
            <a:ext cx="8001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1676400"/>
            <a:ext cx="7315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0" y="5943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33800" y="5943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5943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fld id="{06415F62-83F2-436A-B90D-DC78B2FCBE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2" r:id="rId1"/>
    <p:sldLayoutId id="2147484001" r:id="rId2"/>
    <p:sldLayoutId id="2147484002" r:id="rId3"/>
    <p:sldLayoutId id="2147484003" r:id="rId4"/>
    <p:sldLayoutId id="2147484004" r:id="rId5"/>
    <p:sldLayoutId id="2147484005" r:id="rId6"/>
    <p:sldLayoutId id="2147484006" r:id="rId7"/>
    <p:sldLayoutId id="2147484007" r:id="rId8"/>
    <p:sldLayoutId id="2147484008" r:id="rId9"/>
    <p:sldLayoutId id="2147484009" r:id="rId10"/>
    <p:sldLayoutId id="2147484010" r:id="rId11"/>
    <p:sldLayoutId id="214748401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474955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474955"/>
          </a:solidFill>
          <a:latin typeface="Arial Black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474955"/>
          </a:solidFill>
          <a:latin typeface="Arial Black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474955"/>
          </a:solidFill>
          <a:latin typeface="Arial Black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474955"/>
          </a:solidFill>
          <a:latin typeface="Arial Black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474955"/>
          </a:solidFill>
          <a:latin typeface="Arial Black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474955"/>
          </a:solidFill>
          <a:latin typeface="Arial Black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474955"/>
          </a:solidFill>
          <a:latin typeface="Arial Black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474955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62667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62667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62667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62667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626676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626676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626676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626676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62667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228600" y="2514600"/>
            <a:ext cx="842486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5400">
                <a:latin typeface="Verdana" pitchFamily="34" charset="0"/>
              </a:rPr>
              <a:t>FAKTOR MANUSIA</a:t>
            </a:r>
            <a:endParaRPr lang="en-GB" sz="5400">
              <a:latin typeface="Verdana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2514600" y="3733800"/>
            <a:ext cx="453707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endParaRPr lang="en-GB" sz="4000" dirty="0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solidFill>
                  <a:srgbClr val="164C6C"/>
                </a:solidFill>
              </a:rPr>
              <a:t>1.5 MEDAN PENGLIHATAN</a:t>
            </a:r>
            <a:endParaRPr lang="en-US" sz="3600" smtClean="0"/>
          </a:p>
        </p:txBody>
      </p:sp>
      <p:pic>
        <p:nvPicPr>
          <p:cNvPr id="1229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333" t="27756" r="28864" b="42764"/>
          <a:stretch>
            <a:fillRect/>
          </a:stretch>
        </p:blipFill>
        <p:spPr bwMode="auto">
          <a:xfrm>
            <a:off x="777875" y="1676400"/>
            <a:ext cx="7156450" cy="391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solidFill>
                  <a:srgbClr val="164C6C"/>
                </a:solidFill>
              </a:rPr>
              <a:t>1.5 MEDAN PENGLIHATAN</a:t>
            </a:r>
            <a:endParaRPr lang="en-US" sz="360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676400"/>
            <a:ext cx="7315200" cy="15240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</a:rPr>
              <a:t>Semua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 yang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</a:rPr>
              <a:t>dilihat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</a:rPr>
              <a:t>oleh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</a:rPr>
              <a:t>mata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</a:rPr>
              <a:t>diinterpretasikan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</a:rPr>
              <a:t>oleh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</a:rPr>
              <a:t>otak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</a:rPr>
              <a:t>untuk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</a:rPr>
              <a:t>memahami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</a:rPr>
              <a:t>maksud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</a:rPr>
              <a:t>dari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</a:rPr>
              <a:t>apa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 yang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</a:rPr>
              <a:t>dilihat</a:t>
            </a:r>
            <a:endParaRPr lang="en-US" sz="280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331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272" t="38484" r="34769" b="11565"/>
          <a:stretch>
            <a:fillRect/>
          </a:stretch>
        </p:blipFill>
        <p:spPr bwMode="auto">
          <a:xfrm>
            <a:off x="6400800" y="3048000"/>
            <a:ext cx="2060575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TextBox 4"/>
          <p:cNvSpPr txBox="1">
            <a:spLocks noChangeArrowheads="1"/>
          </p:cNvSpPr>
          <p:nvPr/>
        </p:nvSpPr>
        <p:spPr bwMode="auto">
          <a:xfrm>
            <a:off x="1828800" y="3505200"/>
            <a:ext cx="32766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r>
              <a:rPr lang="en-US" sz="2400"/>
              <a:t>Untuk Gambar di samping</a:t>
            </a:r>
          </a:p>
          <a:p>
            <a:pPr eaLnBrk="1" hangingPunct="1"/>
            <a:r>
              <a:rPr lang="en-US" sz="2400"/>
              <a:t>Mana yang lebih panjang, </a:t>
            </a:r>
          </a:p>
          <a:p>
            <a:pPr eaLnBrk="1" hangingPunct="1"/>
            <a:r>
              <a:rPr lang="en-US" sz="2400"/>
              <a:t>Blok A atau Blok B ?</a:t>
            </a:r>
          </a:p>
        </p:txBody>
      </p:sp>
      <p:sp>
        <p:nvSpPr>
          <p:cNvPr id="13318" name="TextBox 5"/>
          <p:cNvSpPr txBox="1">
            <a:spLocks noChangeArrowheads="1"/>
          </p:cNvSpPr>
          <p:nvPr/>
        </p:nvSpPr>
        <p:spPr bwMode="auto">
          <a:xfrm>
            <a:off x="6629400" y="3200400"/>
            <a:ext cx="3222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13319" name="TextBox 6"/>
          <p:cNvSpPr txBox="1">
            <a:spLocks noChangeArrowheads="1"/>
          </p:cNvSpPr>
          <p:nvPr/>
        </p:nvSpPr>
        <p:spPr bwMode="auto">
          <a:xfrm>
            <a:off x="6172200" y="5257800"/>
            <a:ext cx="3206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ChangeArrowheads="1"/>
          </p:cNvSpPr>
          <p:nvPr>
            <p:ph type="title"/>
          </p:nvPr>
        </p:nvSpPr>
        <p:spPr>
          <a:xfrm>
            <a:off x="838200" y="76200"/>
            <a:ext cx="8001000" cy="1143000"/>
          </a:xfrm>
        </p:spPr>
        <p:txBody>
          <a:bodyPr/>
          <a:lstStyle/>
          <a:p>
            <a:pPr algn="l" eaLnBrk="1" hangingPunct="1"/>
            <a:r>
              <a:rPr lang="en-US" sz="3600" smtClean="0">
                <a:solidFill>
                  <a:srgbClr val="164C6C"/>
                </a:solidFill>
              </a:rPr>
              <a:t>1.6 WARNA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1371600" y="1143000"/>
            <a:ext cx="7391400" cy="5181600"/>
          </a:xfrm>
        </p:spPr>
        <p:txBody>
          <a:bodyPr/>
          <a:lstStyle/>
          <a:p>
            <a:pPr algn="just" eaLnBrk="1" hangingPunct="1"/>
            <a:r>
              <a:rPr lang="en-GB" sz="2800" smtClean="0">
                <a:solidFill>
                  <a:schemeClr val="tx1"/>
                </a:solidFill>
              </a:rPr>
              <a:t>Warna merupakan hasil dari cahaya </a:t>
            </a:r>
            <a:r>
              <a:rPr lang="en-US" sz="2800" smtClean="0">
                <a:solidFill>
                  <a:schemeClr val="tx1"/>
                </a:solidFill>
              </a:rPr>
              <a:t>yang terbentuk dari </a:t>
            </a:r>
            <a:r>
              <a:rPr lang="en-US" sz="2800" i="1" smtClean="0">
                <a:solidFill>
                  <a:schemeClr val="tx1"/>
                </a:solidFill>
              </a:rPr>
              <a:t>hue</a:t>
            </a:r>
            <a:r>
              <a:rPr lang="en-US" sz="2800" smtClean="0">
                <a:solidFill>
                  <a:schemeClr val="tx1"/>
                </a:solidFill>
              </a:rPr>
              <a:t> (corak/bentuk dari bermacam-macam warna), </a:t>
            </a:r>
            <a:r>
              <a:rPr lang="en-US" sz="2800" i="1" smtClean="0">
                <a:solidFill>
                  <a:schemeClr val="tx1"/>
                </a:solidFill>
              </a:rPr>
              <a:t>intensity </a:t>
            </a:r>
            <a:r>
              <a:rPr lang="en-US" sz="2800" smtClean="0">
                <a:solidFill>
                  <a:schemeClr val="tx1"/>
                </a:solidFill>
              </a:rPr>
              <a:t>(intensitas/kecerahan dari suatu warna) dan </a:t>
            </a:r>
            <a:r>
              <a:rPr lang="en-US" sz="2800" i="1" smtClean="0">
                <a:solidFill>
                  <a:schemeClr val="tx1"/>
                </a:solidFill>
              </a:rPr>
              <a:t>saturation </a:t>
            </a:r>
            <a:r>
              <a:rPr lang="en-US" sz="2800" smtClean="0">
                <a:solidFill>
                  <a:schemeClr val="tx1"/>
                </a:solidFill>
              </a:rPr>
              <a:t>(kejenuhan atau jumlah putih pada warna). </a:t>
            </a:r>
          </a:p>
          <a:p>
            <a:pPr algn="just" eaLnBrk="1" hangingPunct="1"/>
            <a:endParaRPr lang="id-ID" sz="2800" smtClean="0">
              <a:solidFill>
                <a:schemeClr val="tx1"/>
              </a:solidFill>
            </a:endParaRPr>
          </a:p>
          <a:p>
            <a:pPr algn="just" eaLnBrk="1" hangingPunct="1"/>
            <a:r>
              <a:rPr lang="en-GB" sz="2800" smtClean="0">
                <a:solidFill>
                  <a:schemeClr val="tx1"/>
                </a:solidFill>
              </a:rPr>
              <a:t>Tetapi tidak ada sbg acuan resmi </a:t>
            </a:r>
            <a:r>
              <a:rPr lang="id-ID" sz="2800" smtClean="0">
                <a:solidFill>
                  <a:schemeClr val="tx1"/>
                </a:solidFill>
              </a:rPr>
              <a:t>   </a:t>
            </a:r>
            <a:r>
              <a:rPr lang="en-GB" sz="2800" smtClean="0">
                <a:solidFill>
                  <a:schemeClr val="tx1"/>
                </a:solidFill>
              </a:rPr>
              <a:t>tentang</a:t>
            </a:r>
            <a:r>
              <a:rPr lang="id-ID" sz="2800" smtClean="0">
                <a:solidFill>
                  <a:schemeClr val="tx1"/>
                </a:solidFill>
              </a:rPr>
              <a:t> </a:t>
            </a:r>
            <a:r>
              <a:rPr lang="en-GB" sz="2800" smtClean="0">
                <a:solidFill>
                  <a:schemeClr val="tx1"/>
                </a:solidFill>
              </a:rPr>
              <a:t>penggunaan warna yang bagus, karena karakteristik orang per </a:t>
            </a:r>
            <a:r>
              <a:rPr lang="id-ID" sz="2800" smtClean="0">
                <a:solidFill>
                  <a:schemeClr val="tx1"/>
                </a:solidFill>
              </a:rPr>
              <a:t>	</a:t>
            </a:r>
            <a:r>
              <a:rPr lang="en-GB" sz="2800" smtClean="0">
                <a:solidFill>
                  <a:schemeClr val="tx1"/>
                </a:solidFill>
              </a:rPr>
              <a:t>orang berbeda dalam hal</a:t>
            </a:r>
            <a:r>
              <a:rPr lang="id-ID" sz="2800" smtClean="0">
                <a:solidFill>
                  <a:schemeClr val="tx1"/>
                </a:solidFill>
              </a:rPr>
              <a:t> </a:t>
            </a:r>
            <a:r>
              <a:rPr lang="en-GB" sz="2800" smtClean="0">
                <a:solidFill>
                  <a:schemeClr val="tx1"/>
                </a:solidFill>
              </a:rPr>
              <a:t>persepsi tentang warna.</a:t>
            </a:r>
          </a:p>
          <a:p>
            <a:pPr algn="just" eaLnBrk="1" hangingPunct="1"/>
            <a:endParaRPr lang="en-US" sz="280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1"/>
          <p:cNvSpPr txBox="1">
            <a:spLocks noChangeArrowheads="1"/>
          </p:cNvSpPr>
          <p:nvPr/>
        </p:nvSpPr>
        <p:spPr bwMode="auto">
          <a:xfrm>
            <a:off x="179388" y="188913"/>
            <a:ext cx="86423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r>
              <a:rPr lang="en-US"/>
              <a:t> </a:t>
            </a:r>
          </a:p>
        </p:txBody>
      </p:sp>
      <p:sp>
        <p:nvSpPr>
          <p:cNvPr id="15363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2400" b="1" smtClean="0"/>
              <a:t>Beberapa aspek yang perlu diperhatikan dalam menggunakan warna :</a:t>
            </a:r>
            <a:br>
              <a:rPr lang="en-US" sz="2400" b="1" smtClean="0"/>
            </a:br>
            <a:endParaRPr lang="en-US" sz="2400" smtClean="0"/>
          </a:p>
        </p:txBody>
      </p:sp>
      <p:sp>
        <p:nvSpPr>
          <p:cNvPr id="15364" name="Content Placeholder 8"/>
          <p:cNvSpPr>
            <a:spLocks noGrp="1"/>
          </p:cNvSpPr>
          <p:nvPr>
            <p:ph idx="1"/>
          </p:nvPr>
        </p:nvSpPr>
        <p:spPr>
          <a:xfrm>
            <a:off x="1219200" y="1066800"/>
            <a:ext cx="7315200" cy="8458200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chemeClr val="tx1"/>
                </a:solidFill>
              </a:rPr>
              <a:t>Hindari penggunaan warna tajam secara simultan karena dapat menyebabkan mata menjadi lelah.</a:t>
            </a:r>
          </a:p>
          <a:p>
            <a:pPr eaLnBrk="1" hangingPunct="1"/>
            <a:r>
              <a:rPr lang="en-US" sz="2800" smtClean="0">
                <a:solidFill>
                  <a:schemeClr val="tx1"/>
                </a:solidFill>
              </a:rPr>
              <a:t>Hindari warna biru murni untuk teks, garis tipis dan bentuk yang sangat kecil. </a:t>
            </a:r>
          </a:p>
          <a:p>
            <a:pPr eaLnBrk="1" hangingPunct="1"/>
            <a:r>
              <a:rPr lang="en-US" sz="2800" smtClean="0">
                <a:solidFill>
                  <a:schemeClr val="tx1"/>
                </a:solidFill>
              </a:rPr>
              <a:t>Hindari warna merah dan hijau untuk tampilan yang berskala besar, tetapi gunakan warna biru dan kuning</a:t>
            </a:r>
          </a:p>
          <a:p>
            <a:pPr eaLnBrk="1" hangingPunct="1"/>
            <a:r>
              <a:rPr lang="en-US" sz="2800" smtClean="0">
                <a:solidFill>
                  <a:schemeClr val="tx1"/>
                </a:solidFill>
              </a:rPr>
              <a:t>Pengaturan cahaya di dalam ruangan diperlukan karena warna akan berubah ketika cahaya berubah.</a:t>
            </a:r>
          </a:p>
          <a:p>
            <a:pPr eaLnBrk="1" hangingPunct="1"/>
            <a:endParaRPr lang="en-US" sz="280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Kombinasi Warna Terjelek</a:t>
            </a:r>
          </a:p>
        </p:txBody>
      </p:sp>
      <p:pic>
        <p:nvPicPr>
          <p:cNvPr id="1638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694" t="41293" r="24538" b="27779"/>
          <a:stretch>
            <a:fillRect/>
          </a:stretch>
        </p:blipFill>
        <p:spPr>
          <a:xfrm>
            <a:off x="762000" y="1447800"/>
            <a:ext cx="8153400" cy="42672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305800" cy="1143000"/>
          </a:xfrm>
        </p:spPr>
        <p:txBody>
          <a:bodyPr/>
          <a:lstStyle/>
          <a:p>
            <a:pPr eaLnBrk="1" hangingPunct="1"/>
            <a:r>
              <a:rPr lang="en-US" sz="3600" smtClean="0"/>
              <a:t>Kombinasi Warna Terbaik</a:t>
            </a:r>
          </a:p>
        </p:txBody>
      </p:sp>
      <p:pic>
        <p:nvPicPr>
          <p:cNvPr id="17411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694" t="48148" r="24538" b="12962"/>
          <a:stretch>
            <a:fillRect/>
          </a:stretch>
        </p:blipFill>
        <p:spPr>
          <a:xfrm>
            <a:off x="1066800" y="1295400"/>
            <a:ext cx="7772400" cy="43434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ChangeArrowheads="1"/>
          </p:cNvSpPr>
          <p:nvPr/>
        </p:nvSpPr>
        <p:spPr bwMode="auto">
          <a:xfrm>
            <a:off x="1524000" y="609600"/>
            <a:ext cx="7369175" cy="502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Aspek Perceptual (persepsi) </a:t>
            </a:r>
          </a:p>
          <a:p>
            <a:pPr>
              <a:spcBef>
                <a:spcPct val="50000"/>
              </a:spcBef>
            </a:pPr>
            <a:endParaRPr lang="en-US" sz="2400"/>
          </a:p>
          <a:p>
            <a:pPr algn="just"/>
            <a:r>
              <a:rPr lang="en-US" sz="2400"/>
              <a:t>Diterima tidaknya layar tampilan warna oleh para pengguna, sangat bergantung pada bagaimana warna digunakan. Warna dapat meningkatkan interaksi hanya jika implementasinya mengikuti prinsip dasar dari penglihatan warna oleh manusia. </a:t>
            </a:r>
          </a:p>
          <a:p>
            <a:pPr algn="just"/>
            <a:endParaRPr lang="en-US" sz="2400"/>
          </a:p>
          <a:p>
            <a:pPr algn="just"/>
            <a:r>
              <a:rPr lang="en-US" sz="2400"/>
              <a:t>Contoh : </a:t>
            </a:r>
          </a:p>
          <a:p>
            <a:pPr algn="just"/>
            <a:r>
              <a:rPr lang="en-US" sz="2400"/>
              <a:t>Tidak semua warna mudah dibaca. Secara umum latar belakang dengan warna gelap akan memberikan kenampakan yang lebih baik (informasi lebih jelas) dibanding warna yang lebih cerah </a:t>
            </a:r>
            <a:endParaRPr lang="en-US" sz="2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b="1" smtClean="0">
                <a:solidFill>
                  <a:schemeClr val="tx1"/>
                </a:solidFill>
              </a:rPr>
              <a:t>Aspek Kognitif </a:t>
            </a:r>
          </a:p>
          <a:p>
            <a:r>
              <a:rPr lang="en-US" smtClean="0">
                <a:solidFill>
                  <a:schemeClr val="tx1"/>
                </a:solidFill>
              </a:rPr>
              <a:t>Jangan menggunakan warna yang berlebihan karena penggunaan warna bertujuan menarik perhatian atau pengelompokan informasi. </a:t>
            </a:r>
          </a:p>
          <a:p>
            <a:endParaRPr lang="en-US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solidFill>
                  <a:schemeClr val="tx1"/>
                </a:solidFill>
              </a:rPr>
              <a:t>2.PENDENGARAN (TELINGA)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1524000" y="1676400"/>
            <a:ext cx="7467600" cy="41148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n-US" sz="2800" smtClean="0">
                <a:solidFill>
                  <a:schemeClr val="tx1"/>
                </a:solidFill>
              </a:rPr>
              <a:t>Kebanyakan manusia dapat mendeteksi suara dalam kisaran frekuensi 20 Hertz s/d 20 KHeartz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sz="2800" smtClean="0">
                <a:solidFill>
                  <a:schemeClr val="tx1"/>
                </a:solidFill>
              </a:rPr>
              <a:t>Selain frekuensi, suara juga dapat bervariasi dalam hal kebisingan, dinyatakan dengan satuan dB (decible)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solidFill>
                  <a:schemeClr val="tx1"/>
                </a:solidFill>
              </a:rPr>
              <a:t>Bisikan = 20 dB, percakapan = 50 sampai 70 dB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solidFill>
                  <a:schemeClr val="tx1"/>
                </a:solidFill>
              </a:rPr>
              <a:t>Kebisingan &gt;140 dpt menyebabkan kerusakan telinga.</a:t>
            </a:r>
            <a:br>
              <a:rPr lang="en-US" sz="2800" smtClean="0">
                <a:solidFill>
                  <a:schemeClr val="tx1"/>
                </a:solidFill>
              </a:rPr>
            </a:br>
            <a:endParaRPr lang="en-US" sz="2800" smtClean="0">
              <a:solidFill>
                <a:schemeClr val="tx1"/>
              </a:solidFill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80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60387"/>
          </a:xfrm>
        </p:spPr>
        <p:txBody>
          <a:bodyPr/>
          <a:lstStyle/>
          <a:p>
            <a:pPr algn="l" eaLnBrk="1" hangingPunct="1"/>
            <a:r>
              <a:rPr lang="en-US" sz="3600" smtClean="0"/>
              <a:t>3. SENTUHAN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412875"/>
            <a:ext cx="7696200" cy="5216525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chemeClr val="tx1"/>
                </a:solidFill>
              </a:rPr>
              <a:t>Sensitifitas sentuhan lebih dikaitkan dengan aspek ergonomis dalam sebuah sistem</a:t>
            </a:r>
          </a:p>
          <a:p>
            <a:pPr eaLnBrk="1" hangingPunct="1"/>
            <a:r>
              <a:rPr lang="en-US" sz="2800" smtClean="0">
                <a:solidFill>
                  <a:schemeClr val="tx1"/>
                </a:solidFill>
              </a:rPr>
              <a:t>Contoh : Keluhan pada saat menggunakan papan ketik yang harus dilakukan penekanan yang cukup berat atau malah terlalu ringan.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smtClean="0">
                <a:solidFill>
                  <a:schemeClr val="tx1"/>
                </a:solidFill>
              </a:rPr>
              <a:t>Faktor Manusia dlm IMK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b="1" smtClean="0">
                <a:solidFill>
                  <a:schemeClr val="tx1"/>
                </a:solidFill>
              </a:rPr>
              <a:t>PENGLIHATAN</a:t>
            </a:r>
          </a:p>
          <a:p>
            <a:pPr eaLnBrk="1" hangingPunct="1"/>
            <a:r>
              <a:rPr lang="en-US" sz="2800" b="1" smtClean="0">
                <a:solidFill>
                  <a:schemeClr val="tx1"/>
                </a:solidFill>
              </a:rPr>
              <a:t>PENDENGARAN</a:t>
            </a:r>
          </a:p>
          <a:p>
            <a:pPr eaLnBrk="1" hangingPunct="1"/>
            <a:r>
              <a:rPr lang="en-US" sz="2800" b="1" smtClean="0">
                <a:solidFill>
                  <a:schemeClr val="tx1"/>
                </a:solidFill>
              </a:rPr>
              <a:t>SENTUHAN</a:t>
            </a:r>
          </a:p>
          <a:p>
            <a:pPr eaLnBrk="1" hangingPunct="1"/>
            <a:r>
              <a:rPr lang="en-US" sz="2800" b="1" smtClean="0">
                <a:solidFill>
                  <a:schemeClr val="tx1"/>
                </a:solidFill>
              </a:rPr>
              <a:t>PEMODELAN SISTEM PENGOLAHAN</a:t>
            </a:r>
          </a:p>
          <a:p>
            <a:pPr eaLnBrk="1" hangingPunct="1"/>
            <a:r>
              <a:rPr lang="en-US" sz="2800" b="1" smtClean="0">
                <a:solidFill>
                  <a:schemeClr val="tx1"/>
                </a:solidFill>
              </a:rPr>
              <a:t>PENGENDALIAN MOTORIK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229600" cy="838200"/>
          </a:xfrm>
        </p:spPr>
        <p:txBody>
          <a:bodyPr/>
          <a:lstStyle/>
          <a:p>
            <a:pPr algn="l" eaLnBrk="1" hangingPunct="1"/>
            <a:r>
              <a:rPr lang="en-US" sz="3600" smtClean="0">
                <a:solidFill>
                  <a:srgbClr val="164C6C"/>
                </a:solidFill>
              </a:rPr>
              <a:t>4. PEMODELAN SISTEM    </a:t>
            </a:r>
            <a:br>
              <a:rPr lang="en-US" sz="3600" smtClean="0">
                <a:solidFill>
                  <a:srgbClr val="164C6C"/>
                </a:solidFill>
              </a:rPr>
            </a:br>
            <a:r>
              <a:rPr lang="en-US" sz="3600" smtClean="0">
                <a:solidFill>
                  <a:srgbClr val="164C6C"/>
                </a:solidFill>
              </a:rPr>
              <a:t>    PENGOLAHAN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1371600" y="1412875"/>
            <a:ext cx="7315200" cy="5216525"/>
          </a:xfrm>
        </p:spPr>
        <p:txBody>
          <a:bodyPr/>
          <a:lstStyle/>
          <a:p>
            <a:pPr marL="365125" indent="-255588" algn="just" eaLnBrk="1" hangingPunct="1">
              <a:lnSpc>
                <a:spcPct val="90000"/>
              </a:lnSpc>
            </a:pPr>
            <a:r>
              <a:rPr lang="en-US" sz="2800" smtClean="0">
                <a:solidFill>
                  <a:schemeClr val="tx1"/>
                </a:solidFill>
              </a:rPr>
              <a:t>Baik manusia dan komputer masing-masing mempunyai piranti masukan, sistem pengolah dan piranti keluaran.</a:t>
            </a:r>
          </a:p>
          <a:p>
            <a:pPr marL="365125" indent="-255588" algn="just" eaLnBrk="1" hangingPunct="1">
              <a:lnSpc>
                <a:spcPct val="90000"/>
              </a:lnSpc>
            </a:pPr>
            <a:r>
              <a:rPr lang="en-US" sz="2800" smtClean="0">
                <a:solidFill>
                  <a:schemeClr val="tx1"/>
                </a:solidFill>
              </a:rPr>
              <a:t>Dimulai manusia menggunakan piranti masukan misalkan papan ketik atau mouse,u/ memasukkan data atau memilih menu.</a:t>
            </a:r>
          </a:p>
          <a:p>
            <a:pPr marL="365125" indent="-255588" algn="just" eaLnBrk="1" hangingPunct="1">
              <a:lnSpc>
                <a:spcPct val="90000"/>
              </a:lnSpc>
            </a:pPr>
            <a:r>
              <a:rPr lang="en-US" sz="2800" smtClean="0">
                <a:solidFill>
                  <a:schemeClr val="tx1"/>
                </a:solidFill>
              </a:rPr>
              <a:t>Kemudian hasilnya tampil dilayar penampil shg dapat dimengerti oleh manusia.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381000"/>
            <a:ext cx="7924800" cy="59023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chemeClr val="tx1"/>
                </a:solidFill>
              </a:rPr>
              <a:t>Keluaran komputer akan dipantau sensor-sensor dalam diri pengguna (biasanya penglihatan dan pendengaran) untuk dilewatkan ke sistem pengolahan kognitif yang ada dlm tiap diri manusia.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chemeClr val="tx1"/>
                </a:solidFill>
              </a:rPr>
              <a:t>Keluaran dari sistem pengolah ini adalah tanggapan pengguna yang sesuai dengan apa yang ia lihat pada layar tampilan.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40798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/>
              <a:t>Pengolahan Secara Sadar dan Otomatis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1219200" y="1412875"/>
            <a:ext cx="7467600" cy="5368925"/>
          </a:xfrm>
        </p:spPr>
        <p:txBody>
          <a:bodyPr/>
          <a:lstStyle/>
          <a:p>
            <a:pPr algn="just" eaLnBrk="1" hangingPunct="1"/>
            <a:r>
              <a:rPr lang="en-US" sz="2800" smtClean="0">
                <a:solidFill>
                  <a:schemeClr val="tx1"/>
                </a:solidFill>
              </a:rPr>
              <a:t>Pengolahan manusia dibagi 2 : Pengolahan secara sadar (</a:t>
            </a:r>
            <a:r>
              <a:rPr lang="en-US" sz="2800" i="1" smtClean="0">
                <a:solidFill>
                  <a:schemeClr val="tx1"/>
                </a:solidFill>
              </a:rPr>
              <a:t>Conscious processing</a:t>
            </a:r>
            <a:r>
              <a:rPr lang="en-US" sz="2800" smtClean="0">
                <a:solidFill>
                  <a:schemeClr val="tx1"/>
                </a:solidFill>
              </a:rPr>
              <a:t>) dan pengolahan otomatis.</a:t>
            </a:r>
          </a:p>
          <a:p>
            <a:pPr algn="just" eaLnBrk="1" hangingPunct="1"/>
            <a:r>
              <a:rPr lang="en-US" sz="2800" smtClean="0">
                <a:solidFill>
                  <a:schemeClr val="tx1"/>
                </a:solidFill>
              </a:rPr>
              <a:t>Pengolahan sadar terjadi ketika rangsangan yang datang dibawa ke bagian intelektual dan memerlukan beberapa waktu untuk menghasilkan tanggapan yang sesuai.</a:t>
            </a:r>
          </a:p>
          <a:p>
            <a:pPr algn="just" eaLnBrk="1" hangingPunct="1"/>
            <a:r>
              <a:rPr lang="en-US" sz="2800" smtClean="0">
                <a:solidFill>
                  <a:schemeClr val="tx1"/>
                </a:solidFill>
              </a:rPr>
              <a:t>Pengolahan otomatis berlangsung secara reflek dan hanya memerlukan waktu yang sangat pendek.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658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/>
              <a:t>Memori Manusia</a:t>
            </a:r>
          </a:p>
        </p:txBody>
      </p:sp>
      <p:pic>
        <p:nvPicPr>
          <p:cNvPr id="25603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" y="990600"/>
            <a:ext cx="8534400" cy="1828800"/>
          </a:xfrm>
          <a:noFill/>
        </p:spPr>
      </p:pic>
      <p:sp>
        <p:nvSpPr>
          <p:cNvPr id="25604" name="Text Box 6"/>
          <p:cNvSpPr txBox="1">
            <a:spLocks noChangeArrowheads="1"/>
          </p:cNvSpPr>
          <p:nvPr/>
        </p:nvSpPr>
        <p:spPr bwMode="auto">
          <a:xfrm>
            <a:off x="381000" y="3048000"/>
            <a:ext cx="84582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 algn="just" eaLnBrk="1" hangingPunct="1"/>
            <a:r>
              <a:rPr lang="en-US" sz="2400">
                <a:solidFill>
                  <a:schemeClr val="accent2"/>
                </a:solidFill>
              </a:rPr>
              <a:t>Secara umum ada 3 jenis/fungsi memori : </a:t>
            </a:r>
          </a:p>
          <a:p>
            <a:pPr lvl="1" algn="just" eaLnBrk="1" hangingPunct="1"/>
            <a:r>
              <a:rPr lang="en-US" sz="2400">
                <a:solidFill>
                  <a:schemeClr val="accent2"/>
                </a:solidFill>
              </a:rPr>
              <a:t>- tempat penyaringan (sensor) </a:t>
            </a:r>
          </a:p>
          <a:p>
            <a:pPr lvl="1" algn="just" eaLnBrk="1" hangingPunct="1"/>
            <a:r>
              <a:rPr lang="en-US" sz="2400">
                <a:solidFill>
                  <a:schemeClr val="accent2"/>
                </a:solidFill>
              </a:rPr>
              <a:t>- tempat memproses ingatan (memori jangka pendek) </a:t>
            </a:r>
          </a:p>
          <a:p>
            <a:pPr lvl="1" algn="just" eaLnBrk="1" hangingPunct="1"/>
            <a:r>
              <a:rPr lang="en-US" sz="2400">
                <a:solidFill>
                  <a:schemeClr val="accent2"/>
                </a:solidFill>
              </a:rPr>
              <a:t>- memori jangka panjang</a:t>
            </a:r>
            <a:r>
              <a:rPr lang="en-US">
                <a:solidFill>
                  <a:schemeClr val="accent2"/>
                </a:solidFill>
              </a:rPr>
              <a:t> </a:t>
            </a:r>
          </a:p>
          <a:p>
            <a:pPr eaLnBrk="1" hangingPunct="1"/>
            <a:endParaRPr lang="en-US">
              <a:solidFill>
                <a:schemeClr val="accent2"/>
              </a:solidFill>
            </a:endParaRPr>
          </a:p>
          <a:p>
            <a:pPr eaLnBrk="1" hangingPunct="1"/>
            <a:endParaRPr lang="en-US">
              <a:solidFill>
                <a:schemeClr val="accent2"/>
              </a:solidFill>
            </a:endParaRPr>
          </a:p>
          <a:p>
            <a:pPr eaLnBrk="1" hangingPunct="1">
              <a:spcBef>
                <a:spcPct val="50000"/>
              </a:spcBef>
            </a:pPr>
            <a:endParaRPr lang="en-US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6038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/>
              <a:t>Memori Penyaring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143000"/>
            <a:ext cx="7696200" cy="514032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n-US" sz="2800" smtClean="0">
                <a:solidFill>
                  <a:schemeClr val="tx1"/>
                </a:solidFill>
              </a:rPr>
              <a:t>Bekerja sebagai tempat penyimpan sementara (buffer) untuk menerima rangsang dari indera.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sz="2800" smtClean="0">
                <a:solidFill>
                  <a:schemeClr val="tx1"/>
                </a:solidFill>
              </a:rPr>
              <a:t>Terdiri dari 3 saluran penyaring :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en-US" smtClean="0">
                <a:solidFill>
                  <a:schemeClr val="tx1"/>
                </a:solidFill>
              </a:rPr>
              <a:t>iconic : menerima rangsang penglihatan (visual)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en-US" smtClean="0">
                <a:solidFill>
                  <a:schemeClr val="tx1"/>
                </a:solidFill>
              </a:rPr>
              <a:t>echoic : menerima rangsang suara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en-US" smtClean="0">
                <a:solidFill>
                  <a:schemeClr val="tx1"/>
                </a:solidFill>
              </a:rPr>
              <a:t>haptic : menerima rangsang sentuhan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sz="2800" smtClean="0">
                <a:solidFill>
                  <a:schemeClr val="tx1"/>
                </a:solidFill>
              </a:rPr>
              <a:t>Isi memori selalu diperbaharui setiap kali ada rangsang yang masuk, contoh : kita dapat mengetahui perubahan letak jari tangan kita yang digerakkan di depan mata kita. </a:t>
            </a:r>
          </a:p>
          <a:p>
            <a:pPr algn="just" eaLnBrk="1" hangingPunct="1">
              <a:lnSpc>
                <a:spcPct val="90000"/>
              </a:lnSpc>
            </a:pPr>
            <a:endParaRPr lang="en-US" sz="280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88987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164C6C"/>
                </a:solidFill>
              </a:rPr>
              <a:t>Memori Jangka Pendek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412875"/>
            <a:ext cx="7848600" cy="5292725"/>
          </a:xfrm>
        </p:spPr>
        <p:txBody>
          <a:bodyPr/>
          <a:lstStyle/>
          <a:p>
            <a:pPr marL="365125" indent="-255588" algn="just" eaLnBrk="1" hangingPunct="1">
              <a:lnSpc>
                <a:spcPct val="80000"/>
              </a:lnSpc>
            </a:pPr>
            <a:r>
              <a:rPr lang="en-US" sz="2400" smtClean="0">
                <a:solidFill>
                  <a:schemeClr val="tx1"/>
                </a:solidFill>
              </a:rPr>
              <a:t>Memori jangka pendek/memori kerja bertindak sebagai tempat menyimpan data sementara, digunakan untuk menyimpan informasi yang hanya dibutuhkan sesaat. </a:t>
            </a:r>
          </a:p>
          <a:p>
            <a:pPr marL="365125" indent="-255588" algn="just" eaLnBrk="1" hangingPunct="1">
              <a:lnSpc>
                <a:spcPct val="80000"/>
              </a:lnSpc>
            </a:pPr>
            <a:r>
              <a:rPr lang="en-US" sz="2400" smtClean="0">
                <a:solidFill>
                  <a:schemeClr val="tx1"/>
                </a:solidFill>
              </a:rPr>
              <a:t>Kapasitas memori kecil / terbatas </a:t>
            </a:r>
          </a:p>
          <a:p>
            <a:pPr marL="365125" indent="-255588" algn="just" eaLnBrk="1" hangingPunct="1">
              <a:lnSpc>
                <a:spcPct val="80000"/>
              </a:lnSpc>
            </a:pPr>
            <a:r>
              <a:rPr lang="en-US" sz="2400" smtClean="0">
                <a:solidFill>
                  <a:schemeClr val="tx1"/>
                </a:solidFill>
              </a:rPr>
              <a:t>Ada 2 metode dasar untuk mengukur kapasitas : </a:t>
            </a:r>
          </a:p>
          <a:p>
            <a:pPr marL="620713" lvl="1" algn="just" eaLnBrk="1" hangingPunct="1">
              <a:lnSpc>
                <a:spcPct val="80000"/>
              </a:lnSpc>
              <a:spcBef>
                <a:spcPts val="325"/>
              </a:spcBef>
              <a:buFont typeface="Verdana" pitchFamily="34" charset="0"/>
              <a:buChar char="◦"/>
            </a:pPr>
            <a:r>
              <a:rPr lang="en-US" sz="2400" smtClean="0">
                <a:solidFill>
                  <a:schemeClr val="tx1"/>
                </a:solidFill>
              </a:rPr>
              <a:t>mengenali panjang dari suatu urutan yang dapat diingat berdasar penelitian, manusia mempunyai kemampuan mengingat 7 – 9 digit </a:t>
            </a:r>
          </a:p>
          <a:p>
            <a:pPr marL="620713" lvl="1" algn="just" eaLnBrk="1" hangingPunct="1">
              <a:lnSpc>
                <a:spcPct val="80000"/>
              </a:lnSpc>
              <a:spcBef>
                <a:spcPts val="325"/>
              </a:spcBef>
              <a:buFont typeface="Verdana" pitchFamily="34" charset="0"/>
              <a:buChar char="◦"/>
            </a:pPr>
            <a:r>
              <a:rPr lang="en-US" sz="2400" smtClean="0">
                <a:solidFill>
                  <a:schemeClr val="tx1"/>
                </a:solidFill>
              </a:rPr>
              <a:t>kemampuan untuk mengingat kembali ingatan yang baru dipanggil </a:t>
            </a:r>
          </a:p>
          <a:p>
            <a:pPr marL="620713" lvl="1" algn="just" eaLnBrk="1" hangingPunct="1">
              <a:lnSpc>
                <a:spcPct val="80000"/>
              </a:lnSpc>
              <a:spcBef>
                <a:spcPts val="325"/>
              </a:spcBef>
              <a:buFont typeface="Verdana" pitchFamily="34" charset="0"/>
              <a:buChar char="◦"/>
            </a:pPr>
            <a:r>
              <a:rPr lang="en-US" sz="2400" smtClean="0">
                <a:solidFill>
                  <a:schemeClr val="tx1"/>
                </a:solidFill>
              </a:rPr>
              <a:t>misal : manusia akan mudah mengingat kata-kata ”spongebob and patrick”daripada kata-kata ”bee atr anu pith etr eet” </a:t>
            </a:r>
          </a:p>
          <a:p>
            <a:pPr marL="365125" indent="-255588" algn="just" eaLnBrk="1" hangingPunct="1">
              <a:lnSpc>
                <a:spcPct val="80000"/>
              </a:lnSpc>
              <a:buFont typeface="Wingdings 3" pitchFamily="18" charset="2"/>
              <a:buChar char=""/>
            </a:pPr>
            <a:endParaRPr lang="en-US" sz="2400" smtClean="0">
              <a:solidFill>
                <a:schemeClr val="tx1"/>
              </a:solidFill>
            </a:endParaRPr>
          </a:p>
          <a:p>
            <a:pPr marL="365125" indent="-255588" algn="just" eaLnBrk="1" hangingPunct="1">
              <a:lnSpc>
                <a:spcPct val="80000"/>
              </a:lnSpc>
              <a:buFont typeface="Wingdings 3" pitchFamily="18" charset="2"/>
              <a:buChar char=""/>
            </a:pPr>
            <a:endParaRPr lang="en-US" sz="240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pPr eaLnBrk="1" hangingPunct="1"/>
            <a:r>
              <a:rPr lang="en-US" sz="3200" smtClean="0">
                <a:solidFill>
                  <a:srgbClr val="164C6C"/>
                </a:solidFill>
              </a:rPr>
              <a:t>Memori Jangka Panjang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412875"/>
            <a:ext cx="7620000" cy="4149725"/>
          </a:xfrm>
        </p:spPr>
        <p:txBody>
          <a:bodyPr/>
          <a:lstStyle/>
          <a:p>
            <a:pPr algn="just" eaLnBrk="1" hangingPunct="1"/>
            <a:r>
              <a:rPr lang="en-US" sz="2800" smtClean="0">
                <a:solidFill>
                  <a:schemeClr val="tx1"/>
                </a:solidFill>
              </a:rPr>
              <a:t>Memori ini diperlukan untuk menyimpan informasi dalam jangka waktu lama </a:t>
            </a:r>
          </a:p>
          <a:p>
            <a:pPr algn="just" eaLnBrk="1" hangingPunct="1"/>
            <a:r>
              <a:rPr lang="en-US" sz="2800" smtClean="0">
                <a:solidFill>
                  <a:schemeClr val="tx1"/>
                </a:solidFill>
              </a:rPr>
              <a:t>Merupakan tempat menyimpan seluruh pengetahuan, fakta informasi, pengalaman, urutan perilaku, dan segala sesuatu yang diketahui. </a:t>
            </a:r>
          </a:p>
          <a:p>
            <a:pPr algn="just" eaLnBrk="1" hangingPunct="1"/>
            <a:r>
              <a:rPr lang="en-US" sz="2800" smtClean="0">
                <a:solidFill>
                  <a:schemeClr val="tx1"/>
                </a:solidFill>
              </a:rPr>
              <a:t>Kapasitas besar / tidak terbatas, kecepatan akses lebih lambat ± 1/10 second, proses penghilangan pelan </a:t>
            </a:r>
          </a:p>
          <a:p>
            <a:pPr algn="just" eaLnBrk="1" hangingPunct="1">
              <a:buFont typeface="Wingdings" pitchFamily="2" charset="2"/>
              <a:buNone/>
            </a:pPr>
            <a:endParaRPr lang="en-US" sz="280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6587"/>
          </a:xfrm>
        </p:spPr>
        <p:txBody>
          <a:bodyPr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000" dirty="0" smtClean="0"/>
              <a:t>5.PENGENDALIAN MOTORIK</a:t>
            </a:r>
            <a:endParaRPr lang="en-US" sz="4000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1143000" y="1447800"/>
            <a:ext cx="7543800" cy="4724400"/>
          </a:xfrm>
        </p:spPr>
        <p:txBody>
          <a:bodyPr/>
          <a:lstStyle/>
          <a:p>
            <a:pPr marL="365125" indent="-255588" algn="just" eaLnBrk="1" hangingPunct="1">
              <a:lnSpc>
                <a:spcPct val="90000"/>
              </a:lnSpc>
            </a:pPr>
            <a:r>
              <a:rPr lang="en-US" sz="2800" smtClean="0">
                <a:solidFill>
                  <a:schemeClr val="tx1"/>
                </a:solidFill>
              </a:rPr>
              <a:t>Responder utama pada diri operator manusia adalah dua buah tangan yang berisi 10 jari, dua kaki dan satu suara.</a:t>
            </a:r>
          </a:p>
          <a:p>
            <a:pPr marL="365125" indent="-255588" algn="just" eaLnBrk="1" hangingPunct="1">
              <a:lnSpc>
                <a:spcPct val="90000"/>
              </a:lnSpc>
            </a:pPr>
            <a:r>
              <a:rPr lang="en-US" sz="2800" smtClean="0">
                <a:solidFill>
                  <a:schemeClr val="tx1"/>
                </a:solidFill>
              </a:rPr>
              <a:t>Pengendalian motorik ini dpt dilatih utk mencapai taraf kemampuan tertentu.</a:t>
            </a:r>
          </a:p>
          <a:p>
            <a:pPr marL="365125" indent="-255588" algn="just" eaLnBrk="1" hangingPunct="1">
              <a:lnSpc>
                <a:spcPct val="90000"/>
              </a:lnSpc>
            </a:pPr>
            <a:r>
              <a:rPr lang="en-US" sz="2800" smtClean="0">
                <a:solidFill>
                  <a:schemeClr val="tx1"/>
                </a:solidFill>
              </a:rPr>
              <a:t>Contoh :</a:t>
            </a:r>
          </a:p>
          <a:p>
            <a:pPr marL="365125" indent="-255588"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smtClean="0">
                <a:solidFill>
                  <a:schemeClr val="tx1"/>
                </a:solidFill>
              </a:rPr>
              <a:t>	Pengetikan 10 jari untuk mendapatkan 1000 huruf per menit barangkali kemampuan yang umum, tetapi anda yang mengetik dengan 2 jari, kecepatan 400 huruf permenit-pun barangkali sulit untuk dicapai.</a:t>
            </a:r>
          </a:p>
          <a:p>
            <a:pPr marL="365125" indent="-255588"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80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smtClean="0">
                <a:solidFill>
                  <a:schemeClr val="tx1"/>
                </a:solidFill>
              </a:rPr>
              <a:t>FAKTOR MANUSIA PADA SOFTWARE INTERAKTIF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62000"/>
            <a:ext cx="8229600" cy="914400"/>
          </a:xfrm>
        </p:spPr>
        <p:txBody>
          <a:bodyPr/>
          <a:lstStyle/>
          <a:p>
            <a:pPr algn="l"/>
            <a:r>
              <a:rPr lang="en-US" sz="3600" smtClean="0">
                <a:solidFill>
                  <a:schemeClr val="tx1"/>
                </a:solidFill>
              </a:rPr>
              <a:t>Prinsip 1: Mengenali Perbedaan Jenis Pemakai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286000"/>
            <a:ext cx="7035800" cy="3200400"/>
          </a:xfrm>
        </p:spPr>
        <p:txBody>
          <a:bodyPr/>
          <a:lstStyle/>
          <a:p>
            <a:pPr marL="177800" indent="-177800" algn="just"/>
            <a:r>
              <a:rPr lang="en-US" sz="2000" smtClean="0">
                <a:solidFill>
                  <a:schemeClr val="tx1"/>
                </a:solidFill>
              </a:rPr>
              <a:t>Jenis pemakai</a:t>
            </a:r>
          </a:p>
          <a:p>
            <a:pPr marL="571500" lvl="1" indent="-279400" algn="just"/>
            <a:r>
              <a:rPr lang="en-US" sz="2000" b="1" smtClean="0">
                <a:solidFill>
                  <a:schemeClr val="tx1"/>
                </a:solidFill>
              </a:rPr>
              <a:t>Novice</a:t>
            </a:r>
            <a:r>
              <a:rPr lang="en-US" sz="2000" smtClean="0">
                <a:solidFill>
                  <a:schemeClr val="tx1"/>
                </a:solidFill>
              </a:rPr>
              <a:t> (first-time users)</a:t>
            </a:r>
          </a:p>
          <a:p>
            <a:pPr marL="977900" lvl="2" indent="-292100" algn="just"/>
            <a:r>
              <a:rPr lang="en-US" sz="2000" smtClean="0">
                <a:solidFill>
                  <a:schemeClr val="tx1"/>
                </a:solidFill>
              </a:rPr>
              <a:t>Konsep antarmuka dangkal.</a:t>
            </a:r>
          </a:p>
          <a:p>
            <a:pPr marL="977900" lvl="2" indent="-292100" algn="just"/>
            <a:r>
              <a:rPr lang="en-US" sz="2000" smtClean="0">
                <a:solidFill>
                  <a:schemeClr val="tx1"/>
                </a:solidFill>
              </a:rPr>
              <a:t>Perancangan: Batasi jumlah pilihan, umpan balik yang informatif, manual dan tutorial online yang efekftif.</a:t>
            </a:r>
          </a:p>
          <a:p>
            <a:pPr marL="177800" indent="-177800" algn="just">
              <a:buFontTx/>
              <a:buNone/>
            </a:pPr>
            <a:endParaRPr lang="en-US" sz="200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88987"/>
          </a:xfrm>
        </p:spPr>
        <p:txBody>
          <a:bodyPr/>
          <a:lstStyle/>
          <a:p>
            <a:pPr algn="l" eaLnBrk="1" hangingPunct="1"/>
            <a:r>
              <a:rPr lang="en-GB" sz="3600" smtClean="0">
                <a:solidFill>
                  <a:schemeClr val="tx1"/>
                </a:solidFill>
              </a:rPr>
              <a:t>1. PENGLIHATAN (MATA)</a:t>
            </a:r>
            <a:endParaRPr lang="en-US" sz="3600" smtClean="0">
              <a:solidFill>
                <a:schemeClr val="tx1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143000" y="1143000"/>
            <a:ext cx="7772400" cy="5715000"/>
          </a:xfrm>
        </p:spPr>
        <p:txBody>
          <a:bodyPr/>
          <a:lstStyle/>
          <a:p>
            <a:pPr marL="365125" indent="-255588" algn="just" eaLnBrk="1" hangingPunct="1">
              <a:lnSpc>
                <a:spcPct val="90000"/>
              </a:lnSpc>
            </a:pPr>
            <a:r>
              <a:rPr lang="en-GB" sz="2800" smtClean="0">
                <a:solidFill>
                  <a:schemeClr val="tx1"/>
                </a:solidFill>
              </a:rPr>
              <a:t>Mata berfungsi untuk menghasilkan persepsi yang terorganisir akan gerakan,</a:t>
            </a:r>
            <a:r>
              <a:rPr lang="id-ID" sz="2800" smtClean="0">
                <a:solidFill>
                  <a:schemeClr val="tx1"/>
                </a:solidFill>
              </a:rPr>
              <a:t> </a:t>
            </a:r>
            <a:r>
              <a:rPr lang="en-GB" sz="2800" smtClean="0">
                <a:solidFill>
                  <a:schemeClr val="tx1"/>
                </a:solidFill>
              </a:rPr>
              <a:t>ukuran, bentuk, jarak, posisi relatif, tekstur dan warna</a:t>
            </a:r>
          </a:p>
          <a:p>
            <a:pPr marL="365125" indent="-255588" algn="just" eaLnBrk="1" hangingPunct="1">
              <a:lnSpc>
                <a:spcPct val="90000"/>
              </a:lnSpc>
            </a:pPr>
            <a:endParaRPr lang="id-ID" sz="2800" smtClean="0">
              <a:solidFill>
                <a:schemeClr val="tx1"/>
              </a:solidFill>
            </a:endParaRPr>
          </a:p>
          <a:p>
            <a:pPr marL="365125" indent="-255588" algn="just" eaLnBrk="1" hangingPunct="1">
              <a:lnSpc>
                <a:spcPct val="90000"/>
              </a:lnSpc>
            </a:pPr>
            <a:r>
              <a:rPr lang="en-GB" sz="2800" smtClean="0">
                <a:solidFill>
                  <a:schemeClr val="tx1"/>
                </a:solidFill>
              </a:rPr>
              <a:t>Dalam dunia nyata, mata selalu digunakan untuk melihat semua bentuk 3 dimensi</a:t>
            </a:r>
            <a:endParaRPr lang="id-ID" sz="2800" smtClean="0">
              <a:solidFill>
                <a:schemeClr val="tx1"/>
              </a:solidFill>
            </a:endParaRPr>
          </a:p>
          <a:p>
            <a:pPr marL="365125" indent="-255588" eaLnBrk="1" hangingPunct="1"/>
            <a:endParaRPr lang="en-GB" sz="2800" smtClean="0">
              <a:solidFill>
                <a:schemeClr val="tx1"/>
              </a:solidFill>
            </a:endParaRPr>
          </a:p>
          <a:p>
            <a:pPr marL="365125" indent="-255588" eaLnBrk="1" hangingPunct="1"/>
            <a:r>
              <a:rPr lang="en-GB" sz="2800" smtClean="0">
                <a:solidFill>
                  <a:schemeClr val="tx1"/>
                </a:solidFill>
              </a:rPr>
              <a:t>Dalam sistem komputer yg menggunakan layar 2 dimensi, mata kita dipaksa untuk dapat mengerti bahwa obyek pada layar tampilan tersebut harus dipahami sebagai obyek 3 dimensi. </a:t>
            </a:r>
            <a:endParaRPr lang="en-US" sz="280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533400"/>
            <a:ext cx="7315200" cy="5867400"/>
          </a:xfrm>
        </p:spPr>
        <p:txBody>
          <a:bodyPr/>
          <a:lstStyle/>
          <a:p>
            <a:pPr lvl="1" algn="just">
              <a:lnSpc>
                <a:spcPct val="90000"/>
              </a:lnSpc>
            </a:pPr>
            <a:r>
              <a:rPr lang="en-US" sz="2400" b="1" smtClean="0">
                <a:solidFill>
                  <a:schemeClr val="tx1"/>
                </a:solidFill>
              </a:rPr>
              <a:t>Knowledgeable intermittent users</a:t>
            </a:r>
          </a:p>
          <a:p>
            <a:pPr lvl="2" algn="just">
              <a:lnSpc>
                <a:spcPct val="90000"/>
              </a:lnSpc>
            </a:pPr>
            <a:r>
              <a:rPr lang="en-US" smtClean="0">
                <a:solidFill>
                  <a:schemeClr val="tx1"/>
                </a:solidFill>
              </a:rPr>
              <a:t>Konsep tugas stabil.</a:t>
            </a:r>
          </a:p>
          <a:p>
            <a:pPr lvl="2" algn="just">
              <a:lnSpc>
                <a:spcPct val="90000"/>
              </a:lnSpc>
            </a:pPr>
            <a:r>
              <a:rPr lang="en-US" smtClean="0">
                <a:solidFill>
                  <a:schemeClr val="tx1"/>
                </a:solidFill>
              </a:rPr>
              <a:t>Konsep antarmuka luas namun sulit mengingat sintaktik.</a:t>
            </a:r>
          </a:p>
          <a:p>
            <a:pPr lvl="2" algn="just">
              <a:lnSpc>
                <a:spcPct val="90000"/>
              </a:lnSpc>
            </a:pPr>
            <a:r>
              <a:rPr lang="en-US" smtClean="0">
                <a:solidFill>
                  <a:schemeClr val="tx1"/>
                </a:solidFill>
              </a:rPr>
              <a:t>Perancangan: Struktur menu yang rapi, konsistensi,  kejelasan antarmuka yang jelas, perlindungan dari bahaya karena eskplorasi fitur.</a:t>
            </a:r>
          </a:p>
          <a:p>
            <a:pPr lvl="2" algn="just">
              <a:lnSpc>
                <a:spcPct val="90000"/>
              </a:lnSpc>
            </a:pPr>
            <a:endParaRPr lang="en-US" smtClean="0">
              <a:solidFill>
                <a:schemeClr val="tx1"/>
              </a:solidFill>
            </a:endParaRPr>
          </a:p>
          <a:p>
            <a:pPr lvl="1" algn="just">
              <a:lnSpc>
                <a:spcPct val="90000"/>
              </a:lnSpc>
            </a:pPr>
            <a:r>
              <a:rPr lang="en-US" sz="2400" b="1" smtClean="0">
                <a:solidFill>
                  <a:schemeClr val="tx1"/>
                </a:solidFill>
              </a:rPr>
              <a:t>Expert frequent users</a:t>
            </a:r>
          </a:p>
          <a:p>
            <a:pPr lvl="2" algn="just">
              <a:lnSpc>
                <a:spcPct val="90000"/>
              </a:lnSpc>
            </a:pPr>
            <a:r>
              <a:rPr lang="en-US" smtClean="0">
                <a:solidFill>
                  <a:schemeClr val="tx1"/>
                </a:solidFill>
              </a:rPr>
              <a:t>Terbiasa dengan konsep tugas dan antarmuka.</a:t>
            </a:r>
          </a:p>
          <a:p>
            <a:pPr lvl="2" algn="just">
              <a:lnSpc>
                <a:spcPct val="90000"/>
              </a:lnSpc>
            </a:pPr>
            <a:r>
              <a:rPr lang="en-US" smtClean="0">
                <a:solidFill>
                  <a:schemeClr val="tx1"/>
                </a:solidFill>
              </a:rPr>
              <a:t>Ingin pekerjaan cepat selesai.</a:t>
            </a:r>
          </a:p>
          <a:p>
            <a:pPr lvl="2" algn="just">
              <a:lnSpc>
                <a:spcPct val="90000"/>
              </a:lnSpc>
            </a:pPr>
            <a:r>
              <a:rPr lang="en-US" smtClean="0">
                <a:solidFill>
                  <a:schemeClr val="tx1"/>
                </a:solidFill>
              </a:rPr>
              <a:t>Perancangan: makro, </a:t>
            </a:r>
            <a:r>
              <a:rPr lang="en-US" i="1" smtClean="0">
                <a:solidFill>
                  <a:schemeClr val="tx1"/>
                </a:solidFill>
              </a:rPr>
              <a:t>shortcuts</a:t>
            </a:r>
            <a:r>
              <a:rPr lang="en-US" smtClean="0">
                <a:solidFill>
                  <a:schemeClr val="tx1"/>
                </a:solidFill>
              </a:rPr>
              <a:t>, singkatan, dsb.</a:t>
            </a:r>
          </a:p>
          <a:p>
            <a:pPr>
              <a:lnSpc>
                <a:spcPct val="90000"/>
              </a:lnSpc>
            </a:pPr>
            <a:endParaRPr lang="en-US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6985000" cy="187325"/>
          </a:xfrm>
        </p:spPr>
        <p:txBody>
          <a:bodyPr/>
          <a:lstStyle/>
          <a:p>
            <a:pPr algn="l"/>
            <a:r>
              <a:rPr lang="en-US" sz="3200" smtClean="0"/>
              <a:t>Prinsip 2: Gunakan Delapan Aturan Emas Perancangan UI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2400" y="1108075"/>
            <a:ext cx="7035800" cy="5116513"/>
          </a:xfrm>
        </p:spPr>
        <p:txBody>
          <a:bodyPr/>
          <a:lstStyle/>
          <a:p>
            <a:pPr marL="177800" indent="-177800" algn="just"/>
            <a:r>
              <a:rPr lang="en-US" sz="2400" smtClean="0">
                <a:solidFill>
                  <a:schemeClr val="tx1"/>
                </a:solidFill>
              </a:rPr>
              <a:t>Berusaha untuk </a:t>
            </a:r>
            <a:r>
              <a:rPr lang="en-US" sz="2400" b="1" smtClean="0">
                <a:solidFill>
                  <a:schemeClr val="tx1"/>
                </a:solidFill>
              </a:rPr>
              <a:t>konsisten</a:t>
            </a:r>
            <a:r>
              <a:rPr lang="en-US" sz="2400" smtClean="0">
                <a:solidFill>
                  <a:schemeClr val="tx1"/>
                </a:solidFill>
              </a:rPr>
              <a:t>.</a:t>
            </a:r>
          </a:p>
          <a:p>
            <a:pPr marL="177800" indent="-177800" algn="just"/>
            <a:r>
              <a:rPr lang="en-US" sz="2400" smtClean="0">
                <a:solidFill>
                  <a:schemeClr val="tx1"/>
                </a:solidFill>
              </a:rPr>
              <a:t>Memungkinkan </a:t>
            </a:r>
            <a:r>
              <a:rPr lang="en-US" sz="2400" i="1" smtClean="0">
                <a:solidFill>
                  <a:schemeClr val="tx1"/>
                </a:solidFill>
              </a:rPr>
              <a:t>frequent users </a:t>
            </a:r>
            <a:r>
              <a:rPr lang="en-US" sz="2400" smtClean="0">
                <a:solidFill>
                  <a:schemeClr val="tx1"/>
                </a:solidFill>
              </a:rPr>
              <a:t>menggunakan </a:t>
            </a:r>
            <a:r>
              <a:rPr lang="en-US" sz="2400" b="1" i="1" smtClean="0">
                <a:solidFill>
                  <a:schemeClr val="tx1"/>
                </a:solidFill>
              </a:rPr>
              <a:t>shortcuts</a:t>
            </a:r>
            <a:r>
              <a:rPr lang="en-US" sz="2400" smtClean="0">
                <a:solidFill>
                  <a:schemeClr val="tx1"/>
                </a:solidFill>
              </a:rPr>
              <a:t>.</a:t>
            </a:r>
          </a:p>
          <a:p>
            <a:pPr marL="177800" indent="-177800" algn="just"/>
            <a:r>
              <a:rPr lang="en-US" sz="2400" smtClean="0">
                <a:solidFill>
                  <a:schemeClr val="tx1"/>
                </a:solidFill>
              </a:rPr>
              <a:t>Memberikan </a:t>
            </a:r>
            <a:r>
              <a:rPr lang="en-US" sz="2400" b="1" smtClean="0">
                <a:solidFill>
                  <a:schemeClr val="tx1"/>
                </a:solidFill>
              </a:rPr>
              <a:t>umpan balik yang informatif</a:t>
            </a:r>
            <a:r>
              <a:rPr lang="en-US" sz="2400" smtClean="0">
                <a:solidFill>
                  <a:schemeClr val="tx1"/>
                </a:solidFill>
              </a:rPr>
              <a:t>.</a:t>
            </a:r>
          </a:p>
          <a:p>
            <a:pPr marL="177800" indent="-177800" algn="just"/>
            <a:r>
              <a:rPr lang="en-US" sz="2400" smtClean="0">
                <a:solidFill>
                  <a:schemeClr val="tx1"/>
                </a:solidFill>
              </a:rPr>
              <a:t>Merancang dialog yang memberikan </a:t>
            </a:r>
            <a:r>
              <a:rPr lang="en-US" sz="2400" b="1" smtClean="0">
                <a:solidFill>
                  <a:schemeClr val="tx1"/>
                </a:solidFill>
              </a:rPr>
              <a:t>penutupan </a:t>
            </a:r>
            <a:r>
              <a:rPr lang="en-US" sz="2400" smtClean="0">
                <a:solidFill>
                  <a:schemeClr val="tx1"/>
                </a:solidFill>
              </a:rPr>
              <a:t>(keadaan akhir).</a:t>
            </a:r>
          </a:p>
          <a:p>
            <a:pPr marL="177800" indent="-177800" algn="just"/>
            <a:r>
              <a:rPr lang="en-US" sz="2400" smtClean="0">
                <a:solidFill>
                  <a:schemeClr val="tx1"/>
                </a:solidFill>
              </a:rPr>
              <a:t>Memberikan </a:t>
            </a:r>
            <a:r>
              <a:rPr lang="en-US" sz="2400" b="1" smtClean="0">
                <a:solidFill>
                  <a:schemeClr val="tx1"/>
                </a:solidFill>
              </a:rPr>
              <a:t>pencegahan kesalahan </a:t>
            </a:r>
            <a:r>
              <a:rPr lang="en-US" sz="2400" smtClean="0">
                <a:solidFill>
                  <a:schemeClr val="tx1"/>
                </a:solidFill>
              </a:rPr>
              <a:t>dan penanganan kesalahan yang sederhana.</a:t>
            </a:r>
          </a:p>
          <a:p>
            <a:pPr marL="177800" indent="-177800" algn="just"/>
            <a:r>
              <a:rPr lang="en-US" sz="2400" smtClean="0">
                <a:solidFill>
                  <a:schemeClr val="tx1"/>
                </a:solidFill>
              </a:rPr>
              <a:t>Memungkinkan </a:t>
            </a:r>
            <a:r>
              <a:rPr lang="en-US" sz="2400" b="1" smtClean="0">
                <a:solidFill>
                  <a:schemeClr val="tx1"/>
                </a:solidFill>
              </a:rPr>
              <a:t>pembalikan aksi </a:t>
            </a:r>
            <a:r>
              <a:rPr lang="en-US" sz="2400" smtClean="0">
                <a:solidFill>
                  <a:schemeClr val="tx1"/>
                </a:solidFill>
              </a:rPr>
              <a:t>yang mudah.</a:t>
            </a:r>
          </a:p>
          <a:p>
            <a:pPr marL="177800" indent="-177800" algn="just"/>
            <a:r>
              <a:rPr lang="en-US" sz="2400" smtClean="0">
                <a:solidFill>
                  <a:schemeClr val="tx1"/>
                </a:solidFill>
              </a:rPr>
              <a:t>Mendukung </a:t>
            </a:r>
            <a:r>
              <a:rPr lang="en-US" sz="2400" b="1" smtClean="0">
                <a:solidFill>
                  <a:schemeClr val="tx1"/>
                </a:solidFill>
              </a:rPr>
              <a:t>pusat kendali internal</a:t>
            </a:r>
            <a:r>
              <a:rPr lang="en-US" sz="2400" smtClean="0">
                <a:solidFill>
                  <a:schemeClr val="tx1"/>
                </a:solidFill>
              </a:rPr>
              <a:t> (</a:t>
            </a:r>
            <a:r>
              <a:rPr lang="en-US" sz="2400" i="1" smtClean="0">
                <a:solidFill>
                  <a:schemeClr val="tx1"/>
                </a:solidFill>
              </a:rPr>
              <a:t>internal locus of control</a:t>
            </a:r>
            <a:r>
              <a:rPr lang="en-US" sz="2400" smtClean="0">
                <a:solidFill>
                  <a:schemeClr val="tx1"/>
                </a:solidFill>
              </a:rPr>
              <a:t>).</a:t>
            </a:r>
          </a:p>
          <a:p>
            <a:pPr marL="177800" indent="-177800" algn="just"/>
            <a:r>
              <a:rPr lang="en-US" sz="2400" smtClean="0">
                <a:solidFill>
                  <a:schemeClr val="tx1"/>
                </a:solidFill>
              </a:rPr>
              <a:t>Mengurangi </a:t>
            </a:r>
            <a:r>
              <a:rPr lang="en-US" sz="2400" b="1" smtClean="0">
                <a:solidFill>
                  <a:schemeClr val="tx1"/>
                </a:solidFill>
              </a:rPr>
              <a:t>beban ingatan jangka pendek</a:t>
            </a:r>
            <a:r>
              <a:rPr lang="en-US" sz="2400" smtClean="0">
                <a:solidFill>
                  <a:schemeClr val="tx1"/>
                </a:solidFill>
              </a:rPr>
              <a:t>.</a:t>
            </a:r>
          </a:p>
          <a:p>
            <a:pPr marL="177800" indent="-177800" algn="just">
              <a:buFontTx/>
              <a:buNone/>
            </a:pPr>
            <a:endParaRPr lang="en-US" sz="240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228600"/>
            <a:ext cx="8001000" cy="423863"/>
          </a:xfrm>
        </p:spPr>
        <p:txBody>
          <a:bodyPr/>
          <a:lstStyle/>
          <a:p>
            <a:pPr algn="l"/>
            <a:r>
              <a:rPr lang="en-US" sz="3600" smtClean="0"/>
              <a:t>Prinsip 3: Cegah Kesalahan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0800" y="838200"/>
            <a:ext cx="7137400" cy="5562600"/>
          </a:xfrm>
        </p:spPr>
        <p:txBody>
          <a:bodyPr/>
          <a:lstStyle/>
          <a:p>
            <a:pPr marL="228600" indent="-228600" algn="just">
              <a:lnSpc>
                <a:spcPct val="90000"/>
              </a:lnSpc>
            </a:pPr>
            <a:r>
              <a:rPr lang="en-US" sz="2400" b="1" smtClean="0">
                <a:solidFill>
                  <a:schemeClr val="tx1"/>
                </a:solidFill>
              </a:rPr>
              <a:t>Membetulkan pasangan yang bersesuaian</a:t>
            </a:r>
          </a:p>
          <a:p>
            <a:pPr lvl="1" algn="just">
              <a:lnSpc>
                <a:spcPct val="90000"/>
              </a:lnSpc>
            </a:pPr>
            <a:r>
              <a:rPr lang="en-US" sz="2400" smtClean="0">
                <a:solidFill>
                  <a:schemeClr val="tx1"/>
                </a:solidFill>
              </a:rPr>
              <a:t>Menempatkan tanda pembuka dan penutup dalam satu aksi.</a:t>
            </a:r>
          </a:p>
          <a:p>
            <a:pPr lvl="1" algn="just">
              <a:lnSpc>
                <a:spcPct val="90000"/>
              </a:lnSpc>
            </a:pPr>
            <a:r>
              <a:rPr lang="en-US" sz="2400" smtClean="0">
                <a:solidFill>
                  <a:schemeClr val="tx1"/>
                </a:solidFill>
              </a:rPr>
              <a:t>Mengingatkan pemakai bahwa tanda penutup belum dipasang.</a:t>
            </a:r>
          </a:p>
          <a:p>
            <a:pPr marL="228600" indent="-228600" algn="just">
              <a:lnSpc>
                <a:spcPct val="90000"/>
              </a:lnSpc>
            </a:pPr>
            <a:r>
              <a:rPr lang="en-US" sz="2400" b="1" smtClean="0">
                <a:solidFill>
                  <a:schemeClr val="tx1"/>
                </a:solidFill>
              </a:rPr>
              <a:t>Melengkapi urutan aksi</a:t>
            </a:r>
          </a:p>
          <a:p>
            <a:pPr lvl="1" algn="just">
              <a:lnSpc>
                <a:spcPct val="90000"/>
              </a:lnSpc>
            </a:pPr>
            <a:r>
              <a:rPr lang="en-US" sz="2400" smtClean="0">
                <a:solidFill>
                  <a:schemeClr val="tx1"/>
                </a:solidFill>
              </a:rPr>
              <a:t>Memungkinkan penggabungkan aksi-aksi menjadi suatu aksi baru dengan makro atau sejenisnya.</a:t>
            </a:r>
          </a:p>
          <a:p>
            <a:pPr lvl="1" algn="just">
              <a:lnSpc>
                <a:spcPct val="90000"/>
              </a:lnSpc>
            </a:pPr>
            <a:r>
              <a:rPr lang="en-US" sz="2400" smtClean="0">
                <a:solidFill>
                  <a:schemeClr val="tx1"/>
                </a:solidFill>
              </a:rPr>
              <a:t>Melakukan aksi-aksi yang tergantung aksi lain secara automatis.</a:t>
            </a:r>
          </a:p>
          <a:p>
            <a:pPr marL="228600" indent="-228600" algn="just">
              <a:lnSpc>
                <a:spcPct val="90000"/>
              </a:lnSpc>
            </a:pPr>
            <a:r>
              <a:rPr lang="en-US" sz="2400" b="1" smtClean="0">
                <a:solidFill>
                  <a:schemeClr val="tx1"/>
                </a:solidFill>
              </a:rPr>
              <a:t>Membetulkan perintah</a:t>
            </a:r>
          </a:p>
          <a:p>
            <a:pPr lvl="1" algn="just">
              <a:lnSpc>
                <a:spcPct val="90000"/>
              </a:lnSpc>
            </a:pPr>
            <a:r>
              <a:rPr lang="en-US" sz="2400" smtClean="0">
                <a:solidFill>
                  <a:schemeClr val="tx1"/>
                </a:solidFill>
              </a:rPr>
              <a:t>Mengenali kekurangan perintah dan melengkapinya.</a:t>
            </a:r>
          </a:p>
          <a:p>
            <a:pPr lvl="1" algn="just">
              <a:lnSpc>
                <a:spcPct val="90000"/>
              </a:lnSpc>
            </a:pPr>
            <a:r>
              <a:rPr lang="en-US" sz="2400" smtClean="0">
                <a:solidFill>
                  <a:schemeClr val="tx1"/>
                </a:solidFill>
              </a:rPr>
              <a:t>Memberikan pilihan sebagai ganti mengetik.</a:t>
            </a:r>
          </a:p>
          <a:p>
            <a:pPr marL="228600" indent="-228600" algn="just">
              <a:lnSpc>
                <a:spcPct val="90000"/>
              </a:lnSpc>
              <a:buFontTx/>
              <a:buNone/>
            </a:pPr>
            <a:endParaRPr lang="en-US" sz="240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8001000" cy="423863"/>
          </a:xfrm>
        </p:spPr>
        <p:txBody>
          <a:bodyPr/>
          <a:lstStyle/>
          <a:p>
            <a:pPr algn="l"/>
            <a:r>
              <a:rPr lang="en-US" sz="3600" smtClean="0"/>
              <a:t>Pedoman untuk Menampilkan Data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2400" y="1184275"/>
            <a:ext cx="7035800" cy="5064125"/>
          </a:xfrm>
        </p:spPr>
        <p:txBody>
          <a:bodyPr/>
          <a:lstStyle/>
          <a:p>
            <a:pPr marL="228600" indent="-228600" algn="just">
              <a:lnSpc>
                <a:spcPct val="90000"/>
              </a:lnSpc>
            </a:pPr>
            <a:r>
              <a:rPr lang="en-US" sz="2000" smtClean="0">
                <a:solidFill>
                  <a:schemeClr val="tx1"/>
                </a:solidFill>
              </a:rPr>
              <a:t>Mengorganisasi tampilan</a:t>
            </a:r>
          </a:p>
          <a:p>
            <a:pPr marL="520700" lvl="1" indent="-177800" algn="just">
              <a:lnSpc>
                <a:spcPct val="90000"/>
              </a:lnSpc>
            </a:pPr>
            <a:r>
              <a:rPr lang="en-US" sz="2000" smtClean="0">
                <a:solidFill>
                  <a:schemeClr val="tx1"/>
                </a:solidFill>
              </a:rPr>
              <a:t>Konsisten tampilan data.</a:t>
            </a:r>
          </a:p>
          <a:p>
            <a:pPr marL="520700" lvl="1" indent="-177800" algn="just">
              <a:lnSpc>
                <a:spcPct val="90000"/>
              </a:lnSpc>
            </a:pPr>
            <a:r>
              <a:rPr lang="en-US" sz="2000" smtClean="0">
                <a:solidFill>
                  <a:schemeClr val="tx1"/>
                </a:solidFill>
              </a:rPr>
              <a:t>Asimilasi informasi yang efisien oleh pemakai.</a:t>
            </a:r>
          </a:p>
          <a:p>
            <a:pPr marL="520700" lvl="1" indent="-177800" algn="just">
              <a:lnSpc>
                <a:spcPct val="90000"/>
              </a:lnSpc>
            </a:pPr>
            <a:r>
              <a:rPr lang="en-US" sz="2000" smtClean="0">
                <a:solidFill>
                  <a:schemeClr val="tx1"/>
                </a:solidFill>
              </a:rPr>
              <a:t>Beban ingatan pemakai yang minimal.</a:t>
            </a:r>
          </a:p>
          <a:p>
            <a:pPr marL="520700" lvl="1" indent="-177800" algn="just">
              <a:lnSpc>
                <a:spcPct val="90000"/>
              </a:lnSpc>
            </a:pPr>
            <a:r>
              <a:rPr lang="en-US" sz="2000" smtClean="0">
                <a:solidFill>
                  <a:schemeClr val="tx1"/>
                </a:solidFill>
              </a:rPr>
              <a:t>Kompatibilitas tampilan data dengan pemasukan data.</a:t>
            </a:r>
          </a:p>
          <a:p>
            <a:pPr marL="520700" lvl="1" indent="-177800" algn="just">
              <a:lnSpc>
                <a:spcPct val="90000"/>
              </a:lnSpc>
            </a:pPr>
            <a:r>
              <a:rPr lang="en-US" sz="2000" smtClean="0">
                <a:solidFill>
                  <a:schemeClr val="tx1"/>
                </a:solidFill>
              </a:rPr>
              <a:t>Fleksibilitas kendali pemakai.</a:t>
            </a:r>
          </a:p>
          <a:p>
            <a:pPr marL="228600" indent="-228600" algn="just">
              <a:lnSpc>
                <a:spcPct val="90000"/>
              </a:lnSpc>
            </a:pPr>
            <a:endParaRPr lang="en-US" sz="2000" smtClean="0">
              <a:solidFill>
                <a:schemeClr val="tx1"/>
              </a:solidFill>
            </a:endParaRPr>
          </a:p>
          <a:p>
            <a:pPr marL="228600" indent="-228600" algn="just">
              <a:lnSpc>
                <a:spcPct val="90000"/>
              </a:lnSpc>
            </a:pPr>
            <a:r>
              <a:rPr lang="en-US" sz="2000" smtClean="0">
                <a:solidFill>
                  <a:schemeClr val="tx1"/>
                </a:solidFill>
              </a:rPr>
              <a:t>Panduan untuk mengentri data</a:t>
            </a:r>
          </a:p>
          <a:p>
            <a:pPr marL="520700" lvl="1" indent="-177800" algn="just">
              <a:lnSpc>
                <a:spcPct val="90000"/>
              </a:lnSpc>
            </a:pPr>
            <a:r>
              <a:rPr lang="en-US" sz="2000" smtClean="0">
                <a:solidFill>
                  <a:schemeClr val="tx1"/>
                </a:solidFill>
              </a:rPr>
              <a:t>Konsistensi transaksi pemasukan data.</a:t>
            </a:r>
          </a:p>
          <a:p>
            <a:pPr marL="520700" lvl="1" indent="-177800" algn="just">
              <a:lnSpc>
                <a:spcPct val="90000"/>
              </a:lnSpc>
            </a:pPr>
            <a:r>
              <a:rPr lang="en-US" sz="2000" smtClean="0">
                <a:solidFill>
                  <a:schemeClr val="tx1"/>
                </a:solidFill>
              </a:rPr>
              <a:t>Aksi pemasukan yang minimal oleh pemakai.</a:t>
            </a:r>
          </a:p>
          <a:p>
            <a:pPr marL="520700" lvl="1" indent="-177800" algn="just">
              <a:lnSpc>
                <a:spcPct val="90000"/>
              </a:lnSpc>
            </a:pPr>
            <a:r>
              <a:rPr lang="en-US" sz="2000" smtClean="0">
                <a:solidFill>
                  <a:schemeClr val="tx1"/>
                </a:solidFill>
              </a:rPr>
              <a:t>Beban ingatan pemakai yang minimal.</a:t>
            </a:r>
          </a:p>
          <a:p>
            <a:pPr marL="520700" lvl="1" indent="-177800" algn="just">
              <a:lnSpc>
                <a:spcPct val="90000"/>
              </a:lnSpc>
            </a:pPr>
            <a:r>
              <a:rPr lang="en-US" sz="2000" smtClean="0">
                <a:solidFill>
                  <a:schemeClr val="tx1"/>
                </a:solidFill>
              </a:rPr>
              <a:t>Kompatibilitas pemasukan data dengan tampilan data.</a:t>
            </a:r>
          </a:p>
          <a:p>
            <a:pPr marL="520700" lvl="1" indent="-177800" algn="just">
              <a:lnSpc>
                <a:spcPct val="90000"/>
              </a:lnSpc>
            </a:pPr>
            <a:r>
              <a:rPr lang="en-US" sz="2000" smtClean="0">
                <a:solidFill>
                  <a:schemeClr val="tx1"/>
                </a:solidFill>
              </a:rPr>
              <a:t>Fleksibilitas kendali pemakai.</a:t>
            </a:r>
          </a:p>
          <a:p>
            <a:pPr marL="228600" indent="-228600" algn="just">
              <a:lnSpc>
                <a:spcPct val="90000"/>
              </a:lnSpc>
              <a:buFont typeface="Wingdings" pitchFamily="2" charset="2"/>
              <a:buNone/>
            </a:pPr>
            <a:endParaRPr lang="en-US" sz="200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pPr algn="l" eaLnBrk="1" hangingPunct="1"/>
            <a:r>
              <a:rPr lang="en-US" sz="3200" smtClean="0">
                <a:solidFill>
                  <a:schemeClr val="tx1"/>
                </a:solidFill>
              </a:rPr>
              <a:t>1.1 LUMINANS </a:t>
            </a:r>
            <a:r>
              <a:rPr lang="en-US" sz="3200" i="1" smtClean="0">
                <a:solidFill>
                  <a:schemeClr val="tx1"/>
                </a:solidFill>
              </a:rPr>
              <a:t>(LUMINANCE)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447800" y="1219200"/>
            <a:ext cx="7391400" cy="47244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chemeClr val="tx1"/>
                </a:solidFill>
              </a:rPr>
              <a:t>Luminans adalah banyaknya cahaya yang dipantulkan oleh permukaan objek.</a:t>
            </a:r>
          </a:p>
          <a:p>
            <a:pPr eaLnBrk="1" hangingPunct="1"/>
            <a:endParaRPr lang="en-US" smtClean="0">
              <a:solidFill>
                <a:schemeClr val="tx1"/>
              </a:solidFill>
            </a:endParaRPr>
          </a:p>
          <a:p>
            <a:pPr eaLnBrk="1" hangingPunct="1"/>
            <a:r>
              <a:rPr lang="en-US" smtClean="0">
                <a:solidFill>
                  <a:schemeClr val="tx1"/>
                </a:solidFill>
              </a:rPr>
              <a:t>Semakin besar luminans dari sebuah objek, rincian objek yang dapat dilihat oleh mata juga akan semakin bertambah.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pPr algn="l" eaLnBrk="1" hangingPunct="1"/>
            <a:r>
              <a:rPr lang="en-US" sz="3200" smtClean="0">
                <a:solidFill>
                  <a:schemeClr val="tx1"/>
                </a:solidFill>
              </a:rPr>
              <a:t>1.2 KONTRAS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447800" y="1412875"/>
            <a:ext cx="7239000" cy="4911725"/>
          </a:xfrm>
        </p:spPr>
        <p:txBody>
          <a:bodyPr/>
          <a:lstStyle/>
          <a:p>
            <a:pPr marL="365125" indent="-255588" algn="just" eaLnBrk="1" hangingPunct="1">
              <a:lnSpc>
                <a:spcPct val="80000"/>
              </a:lnSpc>
            </a:pPr>
            <a:r>
              <a:rPr lang="en-GB" sz="2800" smtClean="0">
                <a:solidFill>
                  <a:schemeClr val="tx1"/>
                </a:solidFill>
              </a:rPr>
              <a:t>Kontras adalah hubungan antara cahaya yang dikeluarkan oleh suatu objek dan cahaya dari latar</a:t>
            </a:r>
            <a:r>
              <a:rPr lang="id-ID" sz="2800" smtClean="0">
                <a:solidFill>
                  <a:schemeClr val="tx1"/>
                </a:solidFill>
              </a:rPr>
              <a:t> </a:t>
            </a:r>
            <a:r>
              <a:rPr lang="en-GB" sz="2800" smtClean="0">
                <a:solidFill>
                  <a:schemeClr val="tx1"/>
                </a:solidFill>
              </a:rPr>
              <a:t>belakang objek tersebut.</a:t>
            </a:r>
            <a:endParaRPr lang="en-US" sz="2800" smtClean="0">
              <a:solidFill>
                <a:schemeClr val="tx1"/>
              </a:solidFill>
            </a:endParaRPr>
          </a:p>
          <a:p>
            <a:pPr marL="365125" indent="-255588" algn="just" eaLnBrk="1" hangingPunct="1">
              <a:lnSpc>
                <a:spcPct val="80000"/>
              </a:lnSpc>
            </a:pPr>
            <a:endParaRPr lang="en-US" sz="2800" smtClean="0">
              <a:solidFill>
                <a:schemeClr val="tx1"/>
              </a:solidFill>
            </a:endParaRPr>
          </a:p>
          <a:p>
            <a:pPr marL="365125" indent="-255588" algn="just" eaLnBrk="1" hangingPunct="1">
              <a:lnSpc>
                <a:spcPct val="80000"/>
              </a:lnSpc>
            </a:pPr>
            <a:r>
              <a:rPr lang="en-GB" sz="2800" smtClean="0">
                <a:solidFill>
                  <a:schemeClr val="tx1"/>
                </a:solidFill>
              </a:rPr>
              <a:t>Kontras merupakan selisih antara luminans</a:t>
            </a:r>
            <a:r>
              <a:rPr lang="id-ID" sz="2800" smtClean="0">
                <a:solidFill>
                  <a:schemeClr val="tx1"/>
                </a:solidFill>
              </a:rPr>
              <a:t> </a:t>
            </a:r>
            <a:r>
              <a:rPr lang="en-GB" sz="2800" smtClean="0">
                <a:solidFill>
                  <a:schemeClr val="tx1"/>
                </a:solidFill>
              </a:rPr>
              <a:t>objek dengan latar belakangnya dibagi dengan</a:t>
            </a:r>
            <a:r>
              <a:rPr lang="id-ID" sz="2800" smtClean="0">
                <a:solidFill>
                  <a:schemeClr val="tx1"/>
                </a:solidFill>
              </a:rPr>
              <a:t> </a:t>
            </a:r>
            <a:r>
              <a:rPr lang="en-GB" sz="2800" smtClean="0">
                <a:solidFill>
                  <a:schemeClr val="tx1"/>
                </a:solidFill>
              </a:rPr>
              <a:t>luminans latar belakang.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6587"/>
          </a:xfrm>
        </p:spPr>
        <p:txBody>
          <a:bodyPr/>
          <a:lstStyle/>
          <a:p>
            <a:pPr algn="l" eaLnBrk="1" hangingPunct="1"/>
            <a:r>
              <a:rPr lang="en-US" sz="3200" smtClean="0">
                <a:solidFill>
                  <a:schemeClr val="tx1"/>
                </a:solidFill>
              </a:rPr>
              <a:t>1.3 KECERAHAN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295400" y="1412875"/>
            <a:ext cx="7391400" cy="5064125"/>
          </a:xfrm>
        </p:spPr>
        <p:txBody>
          <a:bodyPr/>
          <a:lstStyle/>
          <a:p>
            <a:pPr algn="just" eaLnBrk="1" hangingPunct="1"/>
            <a:r>
              <a:rPr lang="en-GB" sz="2800" smtClean="0">
                <a:solidFill>
                  <a:schemeClr val="tx1"/>
                </a:solidFill>
              </a:rPr>
              <a:t>Kecerahan adalah tanggapan subjektif pada cahaya.</a:t>
            </a:r>
            <a:r>
              <a:rPr lang="id-ID" sz="2800" smtClean="0">
                <a:solidFill>
                  <a:schemeClr val="tx1"/>
                </a:solidFill>
              </a:rPr>
              <a:t> </a:t>
            </a:r>
            <a:endParaRPr lang="en-US" sz="2800" smtClean="0">
              <a:solidFill>
                <a:schemeClr val="tx1"/>
              </a:solidFill>
            </a:endParaRPr>
          </a:p>
          <a:p>
            <a:pPr algn="just" eaLnBrk="1" hangingPunct="1"/>
            <a:endParaRPr lang="en-US" sz="2800" smtClean="0">
              <a:solidFill>
                <a:schemeClr val="tx1"/>
              </a:solidFill>
            </a:endParaRPr>
          </a:p>
          <a:p>
            <a:pPr algn="just" eaLnBrk="1" hangingPunct="1"/>
            <a:r>
              <a:rPr lang="en-GB" sz="2800" smtClean="0">
                <a:solidFill>
                  <a:schemeClr val="tx1"/>
                </a:solidFill>
              </a:rPr>
              <a:t>Luminans yang tinggi berimplikasi pada kecerahan yang tinggi pula.</a:t>
            </a:r>
          </a:p>
          <a:p>
            <a:pPr algn="just" eaLnBrk="1" hangingPunct="1"/>
            <a:endParaRPr lang="en-GB" sz="2800" smtClean="0">
              <a:solidFill>
                <a:schemeClr val="tx1"/>
              </a:solidFill>
            </a:endParaRPr>
          </a:p>
          <a:p>
            <a:pPr algn="just" eaLnBrk="1" hangingPunct="1"/>
            <a:r>
              <a:rPr lang="en-GB" sz="2800" smtClean="0">
                <a:solidFill>
                  <a:schemeClr val="tx1"/>
                </a:solidFill>
              </a:rPr>
              <a:t>Kita akan melihat suatu kenyataan yang ganjil ketika kita melihat pada batas kecerahan</a:t>
            </a:r>
            <a:r>
              <a:rPr lang="id-ID" sz="2800" smtClean="0">
                <a:solidFill>
                  <a:schemeClr val="tx1"/>
                </a:solidFill>
              </a:rPr>
              <a:t> </a:t>
            </a:r>
            <a:r>
              <a:rPr lang="en-GB" sz="2800" smtClean="0">
                <a:solidFill>
                  <a:schemeClr val="tx1"/>
                </a:solidFill>
              </a:rPr>
              <a:t>tinggi ke kecerahan rendah</a:t>
            </a:r>
            <a:endParaRPr lang="en-US" sz="280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3600" smtClean="0"/>
              <a:t>Contoh, kisi-kisi Hermann:</a:t>
            </a:r>
          </a:p>
        </p:txBody>
      </p:sp>
      <p:pic>
        <p:nvPicPr>
          <p:cNvPr id="921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904" t="44882" r="26280" b="23720"/>
          <a:stretch>
            <a:fillRect/>
          </a:stretch>
        </p:blipFill>
        <p:spPr bwMode="auto">
          <a:xfrm>
            <a:off x="1524000" y="1371600"/>
            <a:ext cx="5791200" cy="297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3600" smtClean="0">
                <a:solidFill>
                  <a:schemeClr val="tx1"/>
                </a:solidFill>
              </a:rPr>
              <a:t>1.4 SUDUT DAN KETAJAMAN </a:t>
            </a:r>
            <a:br>
              <a:rPr lang="en-US" sz="3600" smtClean="0">
                <a:solidFill>
                  <a:schemeClr val="tx1"/>
                </a:solidFill>
              </a:rPr>
            </a:br>
            <a:r>
              <a:rPr lang="en-US" sz="3600" smtClean="0">
                <a:solidFill>
                  <a:schemeClr val="tx1"/>
                </a:solidFill>
              </a:rPr>
              <a:t>	PENGLIHATAN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z="2800" smtClean="0">
                <a:solidFill>
                  <a:schemeClr val="tx1"/>
                </a:solidFill>
              </a:rPr>
              <a:t>Sudut penglihatan (visual angle) adalah sudut yang berhadapan oleh objek </a:t>
            </a:r>
            <a:r>
              <a:rPr lang="id-ID" sz="2800" smtClean="0">
                <a:solidFill>
                  <a:schemeClr val="tx1"/>
                </a:solidFill>
              </a:rPr>
              <a:t> </a:t>
            </a:r>
            <a:r>
              <a:rPr lang="en-GB" sz="2800" smtClean="0">
                <a:solidFill>
                  <a:schemeClr val="tx1"/>
                </a:solidFill>
              </a:rPr>
              <a:t>pada</a:t>
            </a:r>
            <a:r>
              <a:rPr lang="en-US" sz="2800" smtClean="0">
                <a:solidFill>
                  <a:schemeClr val="tx1"/>
                </a:solidFill>
              </a:rPr>
              <a:t> </a:t>
            </a:r>
            <a:r>
              <a:rPr lang="en-GB" sz="2800" smtClean="0">
                <a:solidFill>
                  <a:schemeClr val="tx1"/>
                </a:solidFill>
              </a:rPr>
              <a:t>mata.</a:t>
            </a:r>
          </a:p>
          <a:p>
            <a:pPr eaLnBrk="1" hangingPunct="1"/>
            <a:endParaRPr lang="en-GB" sz="2800" smtClean="0">
              <a:solidFill>
                <a:schemeClr val="tx1"/>
              </a:solidFill>
            </a:endParaRPr>
          </a:p>
          <a:p>
            <a:pPr eaLnBrk="1" hangingPunct="1"/>
            <a:r>
              <a:rPr lang="en-GB" sz="2800" smtClean="0">
                <a:solidFill>
                  <a:schemeClr val="tx1"/>
                </a:solidFill>
              </a:rPr>
              <a:t>Ketajaman mata (visual acuity) adalah sudut penglihatan minimum ketika mata masih</a:t>
            </a:r>
            <a:r>
              <a:rPr lang="id-ID" sz="2800" smtClean="0">
                <a:solidFill>
                  <a:schemeClr val="tx1"/>
                </a:solidFill>
              </a:rPr>
              <a:t> </a:t>
            </a:r>
            <a:r>
              <a:rPr lang="en-GB" sz="2800" smtClean="0">
                <a:solidFill>
                  <a:schemeClr val="tx1"/>
                </a:solidFill>
              </a:rPr>
              <a:t>dapat melihat sebuah objek dengan jelas</a:t>
            </a:r>
          </a:p>
          <a:p>
            <a:pPr eaLnBrk="1" hangingPunct="1">
              <a:buFont typeface="Wingdings 2" pitchFamily="18" charset="2"/>
              <a:buNone/>
            </a:pPr>
            <a:endParaRPr lang="en-US" sz="2800" smtClean="0">
              <a:solidFill>
                <a:schemeClr val="tx1"/>
              </a:solidFill>
            </a:endParaRPr>
          </a:p>
          <a:p>
            <a:pPr eaLnBrk="1" hangingPunct="1">
              <a:buFont typeface="Wingdings 2" pitchFamily="18" charset="2"/>
              <a:buNone/>
            </a:pPr>
            <a:endParaRPr lang="en-US" sz="280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3600" smtClean="0">
                <a:solidFill>
                  <a:srgbClr val="164C6C"/>
                </a:solidFill>
              </a:rPr>
              <a:t>1.5 MEDAN PENGLIHATAN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487363" eaLnBrk="1" hangingPunct="1"/>
            <a:r>
              <a:rPr lang="en-US" sz="2800" smtClean="0">
                <a:solidFill>
                  <a:schemeClr val="tx1"/>
                </a:solidFill>
              </a:rPr>
              <a:t>Medan penglihatan adalah sudut yang dibentuk ketika mata bergerak ke kiri terjauh dan kekanan terjauh</a:t>
            </a:r>
          </a:p>
          <a:p>
            <a:pPr marL="609600" indent="-487363" eaLnBrk="1" hangingPunct="1"/>
            <a:endParaRPr lang="en-US" sz="2800" smtClean="0">
              <a:solidFill>
                <a:schemeClr val="tx1"/>
              </a:solidFill>
            </a:endParaRPr>
          </a:p>
          <a:p>
            <a:pPr marL="609600" indent="-487363" eaLnBrk="1" hangingPunct="1"/>
            <a:r>
              <a:rPr lang="en-US" sz="2800" smtClean="0">
                <a:solidFill>
                  <a:schemeClr val="tx1"/>
                </a:solidFill>
              </a:rPr>
              <a:t>Dibagi menjadi 4 daerah :</a:t>
            </a:r>
          </a:p>
          <a:p>
            <a:pPr lvl="2" eaLnBrk="1" hangingPunct="1">
              <a:buFontTx/>
              <a:buAutoNum type="arabicPeriod"/>
            </a:pPr>
            <a:r>
              <a:rPr lang="en-US" sz="2000" smtClean="0">
                <a:solidFill>
                  <a:schemeClr val="tx1"/>
                </a:solidFill>
              </a:rPr>
              <a:t>Penglihatan binokuler </a:t>
            </a:r>
          </a:p>
          <a:p>
            <a:pPr lvl="2" eaLnBrk="1" hangingPunct="1">
              <a:buFontTx/>
              <a:buAutoNum type="arabicPeriod"/>
            </a:pPr>
            <a:r>
              <a:rPr lang="en-US" sz="2000" smtClean="0">
                <a:solidFill>
                  <a:schemeClr val="tx1"/>
                </a:solidFill>
              </a:rPr>
              <a:t>Penglihatan monokuler kiri</a:t>
            </a:r>
          </a:p>
          <a:p>
            <a:pPr lvl="2" eaLnBrk="1" hangingPunct="1">
              <a:buFontTx/>
              <a:buAutoNum type="arabicPeriod"/>
            </a:pPr>
            <a:r>
              <a:rPr lang="en-US" sz="2000" smtClean="0">
                <a:solidFill>
                  <a:schemeClr val="tx1"/>
                </a:solidFill>
              </a:rPr>
              <a:t>Penglihatan monokuler kanan</a:t>
            </a:r>
          </a:p>
          <a:p>
            <a:pPr lvl="2" eaLnBrk="1" hangingPunct="1">
              <a:buFontTx/>
              <a:buAutoNum type="arabicPeriod"/>
            </a:pPr>
            <a:r>
              <a:rPr lang="en-US" sz="2000" smtClean="0">
                <a:solidFill>
                  <a:schemeClr val="tx1"/>
                </a:solidFill>
              </a:rPr>
              <a:t>Daerah buta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itial Interview-P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Initial Interview-P</Template>
  <TotalTime>735</TotalTime>
  <Words>1311</Words>
  <Application>Microsoft Office PowerPoint</Application>
  <PresentationFormat>On-screen Show (4:3)</PresentationFormat>
  <Paragraphs>164</Paragraphs>
  <Slides>33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3" baseType="lpstr">
      <vt:lpstr>Tahoma</vt:lpstr>
      <vt:lpstr>Arial</vt:lpstr>
      <vt:lpstr>Arial Black</vt:lpstr>
      <vt:lpstr>Calibri</vt:lpstr>
      <vt:lpstr>Verdana</vt:lpstr>
      <vt:lpstr>Wingdings</vt:lpstr>
      <vt:lpstr>Wingdings 2</vt:lpstr>
      <vt:lpstr>Times New Roman</vt:lpstr>
      <vt:lpstr>Wingdings 3</vt:lpstr>
      <vt:lpstr>Initial Interview-P</vt:lpstr>
      <vt:lpstr>PowerPoint Presentation</vt:lpstr>
      <vt:lpstr>Faktor Manusia dlm IMK</vt:lpstr>
      <vt:lpstr>1. PENGLIHATAN (MATA)</vt:lpstr>
      <vt:lpstr>1.1 LUMINANS (LUMINANCE)</vt:lpstr>
      <vt:lpstr>1.2 KONTRAS</vt:lpstr>
      <vt:lpstr>1.3 KECERAHAN</vt:lpstr>
      <vt:lpstr>Contoh, kisi-kisi Hermann:</vt:lpstr>
      <vt:lpstr>1.4 SUDUT DAN KETAJAMAN   PENGLIHATAN</vt:lpstr>
      <vt:lpstr>1.5 MEDAN PENGLIHATAN</vt:lpstr>
      <vt:lpstr>1.5 MEDAN PENGLIHATAN</vt:lpstr>
      <vt:lpstr>1.5 MEDAN PENGLIHATAN</vt:lpstr>
      <vt:lpstr>1.6 WARNA</vt:lpstr>
      <vt:lpstr>Beberapa aspek yang perlu diperhatikan dalam menggunakan warna : </vt:lpstr>
      <vt:lpstr>Kombinasi Warna Terjelek</vt:lpstr>
      <vt:lpstr>Kombinasi Warna Terbaik</vt:lpstr>
      <vt:lpstr>PowerPoint Presentation</vt:lpstr>
      <vt:lpstr>PowerPoint Presentation</vt:lpstr>
      <vt:lpstr>2.PENDENGARAN (TELINGA)</vt:lpstr>
      <vt:lpstr>3. SENTUHAN</vt:lpstr>
      <vt:lpstr>4. PEMODELAN SISTEM         PENGOLAHAN </vt:lpstr>
      <vt:lpstr>PowerPoint Presentation</vt:lpstr>
      <vt:lpstr>Pengolahan Secara Sadar dan Otomatis</vt:lpstr>
      <vt:lpstr>Memori Manusia</vt:lpstr>
      <vt:lpstr>Memori Penyaring</vt:lpstr>
      <vt:lpstr>Memori Jangka Pendek</vt:lpstr>
      <vt:lpstr>Memori Jangka Panjang</vt:lpstr>
      <vt:lpstr>5.PENGENDALIAN MOTORIK</vt:lpstr>
      <vt:lpstr>FAKTOR MANUSIA PADA SOFTWARE INTERAKTIF </vt:lpstr>
      <vt:lpstr>Prinsip 1: Mengenali Perbedaan Jenis Pemakai</vt:lpstr>
      <vt:lpstr>PowerPoint Presentation</vt:lpstr>
      <vt:lpstr>Prinsip 2: Gunakan Delapan Aturan Emas Perancangan UI</vt:lpstr>
      <vt:lpstr>Prinsip 3: Cegah Kesalahan</vt:lpstr>
      <vt:lpstr>Pedoman untuk Menampilkan Data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prima</dc:creator>
  <cp:lastModifiedBy>Hafsah</cp:lastModifiedBy>
  <cp:revision>81</cp:revision>
  <dcterms:created xsi:type="dcterms:W3CDTF">2008-03-29T19:46:06Z</dcterms:created>
  <dcterms:modified xsi:type="dcterms:W3CDTF">2017-04-25T22:00:38Z</dcterms:modified>
</cp:coreProperties>
</file>