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0" r:id="rId6"/>
    <p:sldId id="268" r:id="rId7"/>
    <p:sldId id="265" r:id="rId8"/>
    <p:sldId id="261" r:id="rId9"/>
    <p:sldId id="267" r:id="rId10"/>
    <p:sldId id="270" r:id="rId11"/>
    <p:sldId id="262" r:id="rId12"/>
    <p:sldId id="269" r:id="rId13"/>
    <p:sldId id="272" r:id="rId14"/>
    <p:sldId id="273" r:id="rId15"/>
    <p:sldId id="271" r:id="rId16"/>
    <p:sldId id="258" r:id="rId17"/>
    <p:sldId id="282" r:id="rId18"/>
    <p:sldId id="284" r:id="rId19"/>
    <p:sldId id="281" r:id="rId20"/>
    <p:sldId id="289" r:id="rId21"/>
    <p:sldId id="287" r:id="rId22"/>
    <p:sldId id="285" r:id="rId23"/>
    <p:sldId id="291" r:id="rId24"/>
    <p:sldId id="286" r:id="rId25"/>
    <p:sldId id="290" r:id="rId26"/>
    <p:sldId id="288" r:id="rId27"/>
    <p:sldId id="274" r:id="rId28"/>
    <p:sldId id="275" r:id="rId29"/>
    <p:sldId id="276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C13-9321-488A-988F-8F41F6994E06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29E-B3F5-43CF-AFA0-E245979BB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C13-9321-488A-988F-8F41F6994E06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29E-B3F5-43CF-AFA0-E245979BB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C13-9321-488A-988F-8F41F6994E06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29E-B3F5-43CF-AFA0-E245979BB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C13-9321-488A-988F-8F41F6994E06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29E-B3F5-43CF-AFA0-E245979BB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C13-9321-488A-988F-8F41F6994E06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29E-B3F5-43CF-AFA0-E245979BB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C13-9321-488A-988F-8F41F6994E06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29E-B3F5-43CF-AFA0-E245979BB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C13-9321-488A-988F-8F41F6994E06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29E-B3F5-43CF-AFA0-E245979BB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C13-9321-488A-988F-8F41F6994E06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29E-B3F5-43CF-AFA0-E245979BB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C13-9321-488A-988F-8F41F6994E06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29E-B3F5-43CF-AFA0-E245979BB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C13-9321-488A-988F-8F41F6994E06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29E-B3F5-43CF-AFA0-E245979BB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4C13-9321-488A-988F-8F41F6994E06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29E-B3F5-43CF-AFA0-E245979BB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34C13-9321-488A-988F-8F41F6994E06}" type="datetimeFigureOut">
              <a:rPr lang="en-US" smtClean="0"/>
              <a:pPr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5729E-B3F5-43CF-AFA0-E245979BB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7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TEGANGAN (STRESS) </a:t>
            </a:r>
            <a:br>
              <a:rPr lang="en-US" sz="4800" b="1" dirty="0" smtClean="0"/>
            </a:br>
            <a:r>
              <a:rPr lang="en-US" sz="4800" b="1" dirty="0" smtClean="0"/>
              <a:t>REGANGAN (STRAIN) </a:t>
            </a:r>
            <a:br>
              <a:rPr lang="en-US" sz="4800" b="1" dirty="0" smtClean="0"/>
            </a:b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oft_Sediment_Deformation_in_Mono_Lake_be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048000"/>
            <a:ext cx="4267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Tensional Stress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5310" y="2805545"/>
            <a:ext cx="5256213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29-Huangshan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1766455"/>
            <a:ext cx="339407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Stress</a:t>
            </a:r>
            <a:endParaRPr lang="en-US" dirty="0"/>
          </a:p>
        </p:txBody>
      </p:sp>
      <p:pic>
        <p:nvPicPr>
          <p:cNvPr id="6" name="Picture 5" descr="fracture_tea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981200"/>
            <a:ext cx="4064000" cy="3175000"/>
          </a:xfrm>
          <a:prstGeom prst="rect">
            <a:avLst/>
          </a:prstGeom>
        </p:spPr>
      </p:pic>
      <p:pic>
        <p:nvPicPr>
          <p:cNvPr id="7" name="Picture 6" descr="fracture_slid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841500"/>
            <a:ext cx="40640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3124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Shear Stress</a:t>
            </a:r>
            <a:endParaRPr lang="en-US" dirty="0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733800" y="76200"/>
            <a:ext cx="5146675" cy="3455987"/>
            <a:chOff x="38" y="48"/>
            <a:chExt cx="3514" cy="230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" y="48"/>
              <a:ext cx="3514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5" y="48"/>
              <a:ext cx="3459" cy="2275"/>
              <a:chOff x="149" y="180"/>
              <a:chExt cx="3459" cy="22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2000" y="180"/>
                <a:ext cx="761" cy="1248"/>
              </a:xfrm>
              <a:custGeom>
                <a:avLst/>
                <a:gdLst>
                  <a:gd name="T0" fmla="*/ 0 w 761"/>
                  <a:gd name="T1" fmla="*/ 1248 h 1248"/>
                  <a:gd name="T2" fmla="*/ 71 w 761"/>
                  <a:gd name="T3" fmla="*/ 965 h 1248"/>
                  <a:gd name="T4" fmla="*/ 126 w 761"/>
                  <a:gd name="T5" fmla="*/ 887 h 1248"/>
                  <a:gd name="T6" fmla="*/ 149 w 761"/>
                  <a:gd name="T7" fmla="*/ 871 h 1248"/>
                  <a:gd name="T8" fmla="*/ 173 w 761"/>
                  <a:gd name="T9" fmla="*/ 863 h 1248"/>
                  <a:gd name="T10" fmla="*/ 212 w 761"/>
                  <a:gd name="T11" fmla="*/ 769 h 1248"/>
                  <a:gd name="T12" fmla="*/ 290 w 761"/>
                  <a:gd name="T13" fmla="*/ 644 h 1248"/>
                  <a:gd name="T14" fmla="*/ 439 w 761"/>
                  <a:gd name="T15" fmla="*/ 463 h 1248"/>
                  <a:gd name="T16" fmla="*/ 479 w 761"/>
                  <a:gd name="T17" fmla="*/ 424 h 1248"/>
                  <a:gd name="T18" fmla="*/ 518 w 761"/>
                  <a:gd name="T19" fmla="*/ 393 h 1248"/>
                  <a:gd name="T20" fmla="*/ 659 w 761"/>
                  <a:gd name="T21" fmla="*/ 181 h 1248"/>
                  <a:gd name="T22" fmla="*/ 737 w 761"/>
                  <a:gd name="T23" fmla="*/ 63 h 1248"/>
                  <a:gd name="T24" fmla="*/ 753 w 761"/>
                  <a:gd name="T25" fmla="*/ 16 h 1248"/>
                  <a:gd name="T26" fmla="*/ 761 w 761"/>
                  <a:gd name="T27" fmla="*/ 0 h 12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1"/>
                  <a:gd name="T43" fmla="*/ 0 h 1248"/>
                  <a:gd name="T44" fmla="*/ 761 w 761"/>
                  <a:gd name="T45" fmla="*/ 1248 h 12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1" h="1248">
                    <a:moveTo>
                      <a:pt x="0" y="1248"/>
                    </a:moveTo>
                    <a:cubicBezTo>
                      <a:pt x="11" y="1147"/>
                      <a:pt x="25" y="1054"/>
                      <a:pt x="71" y="965"/>
                    </a:cubicBezTo>
                    <a:cubicBezTo>
                      <a:pt x="89" y="928"/>
                      <a:pt x="81" y="901"/>
                      <a:pt x="126" y="887"/>
                    </a:cubicBezTo>
                    <a:cubicBezTo>
                      <a:pt x="133" y="881"/>
                      <a:pt x="140" y="875"/>
                      <a:pt x="149" y="871"/>
                    </a:cubicBezTo>
                    <a:cubicBezTo>
                      <a:pt x="156" y="867"/>
                      <a:pt x="168" y="869"/>
                      <a:pt x="173" y="863"/>
                    </a:cubicBezTo>
                    <a:cubicBezTo>
                      <a:pt x="191" y="837"/>
                      <a:pt x="193" y="797"/>
                      <a:pt x="212" y="769"/>
                    </a:cubicBezTo>
                    <a:cubicBezTo>
                      <a:pt x="225" y="717"/>
                      <a:pt x="258" y="684"/>
                      <a:pt x="290" y="644"/>
                    </a:cubicBezTo>
                    <a:cubicBezTo>
                      <a:pt x="340" y="579"/>
                      <a:pt x="369" y="511"/>
                      <a:pt x="439" y="463"/>
                    </a:cubicBezTo>
                    <a:cubicBezTo>
                      <a:pt x="487" y="393"/>
                      <a:pt x="419" y="484"/>
                      <a:pt x="479" y="424"/>
                    </a:cubicBezTo>
                    <a:cubicBezTo>
                      <a:pt x="513" y="388"/>
                      <a:pt x="471" y="406"/>
                      <a:pt x="518" y="393"/>
                    </a:cubicBezTo>
                    <a:cubicBezTo>
                      <a:pt x="563" y="319"/>
                      <a:pt x="617" y="255"/>
                      <a:pt x="659" y="181"/>
                    </a:cubicBezTo>
                    <a:cubicBezTo>
                      <a:pt x="681" y="141"/>
                      <a:pt x="718" y="105"/>
                      <a:pt x="737" y="63"/>
                    </a:cubicBezTo>
                    <a:cubicBezTo>
                      <a:pt x="743" y="47"/>
                      <a:pt x="745" y="30"/>
                      <a:pt x="753" y="16"/>
                    </a:cubicBezTo>
                    <a:cubicBezTo>
                      <a:pt x="755" y="10"/>
                      <a:pt x="758" y="5"/>
                      <a:pt x="761" y="0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149" y="1114"/>
                <a:ext cx="526" cy="525"/>
              </a:xfrm>
              <a:custGeom>
                <a:avLst/>
                <a:gdLst>
                  <a:gd name="T0" fmla="*/ 526 w 526"/>
                  <a:gd name="T1" fmla="*/ 0 h 525"/>
                  <a:gd name="T2" fmla="*/ 455 w 526"/>
                  <a:gd name="T3" fmla="*/ 31 h 525"/>
                  <a:gd name="T4" fmla="*/ 424 w 526"/>
                  <a:gd name="T5" fmla="*/ 55 h 525"/>
                  <a:gd name="T6" fmla="*/ 377 w 526"/>
                  <a:gd name="T7" fmla="*/ 78 h 525"/>
                  <a:gd name="T8" fmla="*/ 353 w 526"/>
                  <a:gd name="T9" fmla="*/ 102 h 525"/>
                  <a:gd name="T10" fmla="*/ 337 w 526"/>
                  <a:gd name="T11" fmla="*/ 125 h 525"/>
                  <a:gd name="T12" fmla="*/ 204 w 526"/>
                  <a:gd name="T13" fmla="*/ 219 h 525"/>
                  <a:gd name="T14" fmla="*/ 126 w 526"/>
                  <a:gd name="T15" fmla="*/ 337 h 525"/>
                  <a:gd name="T16" fmla="*/ 86 w 526"/>
                  <a:gd name="T17" fmla="*/ 384 h 525"/>
                  <a:gd name="T18" fmla="*/ 31 w 526"/>
                  <a:gd name="T19" fmla="*/ 478 h 525"/>
                  <a:gd name="T20" fmla="*/ 0 w 526"/>
                  <a:gd name="T21" fmla="*/ 525 h 5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6"/>
                  <a:gd name="T34" fmla="*/ 0 h 525"/>
                  <a:gd name="T35" fmla="*/ 526 w 526"/>
                  <a:gd name="T36" fmla="*/ 525 h 5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6" h="525">
                    <a:moveTo>
                      <a:pt x="526" y="0"/>
                    </a:moveTo>
                    <a:cubicBezTo>
                      <a:pt x="502" y="10"/>
                      <a:pt x="477" y="18"/>
                      <a:pt x="455" y="31"/>
                    </a:cubicBezTo>
                    <a:cubicBezTo>
                      <a:pt x="443" y="37"/>
                      <a:pt x="435" y="48"/>
                      <a:pt x="424" y="55"/>
                    </a:cubicBezTo>
                    <a:cubicBezTo>
                      <a:pt x="378" y="81"/>
                      <a:pt x="421" y="41"/>
                      <a:pt x="377" y="78"/>
                    </a:cubicBezTo>
                    <a:cubicBezTo>
                      <a:pt x="368" y="85"/>
                      <a:pt x="360" y="93"/>
                      <a:pt x="353" y="102"/>
                    </a:cubicBezTo>
                    <a:cubicBezTo>
                      <a:pt x="346" y="109"/>
                      <a:pt x="344" y="118"/>
                      <a:pt x="337" y="125"/>
                    </a:cubicBezTo>
                    <a:cubicBezTo>
                      <a:pt x="296" y="160"/>
                      <a:pt x="237" y="175"/>
                      <a:pt x="204" y="219"/>
                    </a:cubicBezTo>
                    <a:cubicBezTo>
                      <a:pt x="176" y="254"/>
                      <a:pt x="157" y="305"/>
                      <a:pt x="126" y="337"/>
                    </a:cubicBezTo>
                    <a:cubicBezTo>
                      <a:pt x="95" y="367"/>
                      <a:pt x="108" y="351"/>
                      <a:pt x="86" y="384"/>
                    </a:cubicBezTo>
                    <a:cubicBezTo>
                      <a:pt x="67" y="442"/>
                      <a:pt x="62" y="429"/>
                      <a:pt x="31" y="478"/>
                    </a:cubicBezTo>
                    <a:cubicBezTo>
                      <a:pt x="23" y="489"/>
                      <a:pt x="12" y="525"/>
                      <a:pt x="0" y="525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988" y="259"/>
                <a:ext cx="620" cy="1435"/>
              </a:xfrm>
              <a:custGeom>
                <a:avLst/>
                <a:gdLst>
                  <a:gd name="T0" fmla="*/ 620 w 620"/>
                  <a:gd name="T1" fmla="*/ 0 h 1435"/>
                  <a:gd name="T2" fmla="*/ 565 w 620"/>
                  <a:gd name="T3" fmla="*/ 78 h 1435"/>
                  <a:gd name="T4" fmla="*/ 502 w 620"/>
                  <a:gd name="T5" fmla="*/ 282 h 1435"/>
                  <a:gd name="T6" fmla="*/ 447 w 620"/>
                  <a:gd name="T7" fmla="*/ 604 h 1435"/>
                  <a:gd name="T8" fmla="*/ 432 w 620"/>
                  <a:gd name="T9" fmla="*/ 674 h 1435"/>
                  <a:gd name="T10" fmla="*/ 416 w 620"/>
                  <a:gd name="T11" fmla="*/ 721 h 1435"/>
                  <a:gd name="T12" fmla="*/ 338 w 620"/>
                  <a:gd name="T13" fmla="*/ 949 h 1435"/>
                  <a:gd name="T14" fmla="*/ 322 w 620"/>
                  <a:gd name="T15" fmla="*/ 996 h 1435"/>
                  <a:gd name="T16" fmla="*/ 189 w 620"/>
                  <a:gd name="T17" fmla="*/ 1153 h 1435"/>
                  <a:gd name="T18" fmla="*/ 110 w 620"/>
                  <a:gd name="T19" fmla="*/ 1271 h 1435"/>
                  <a:gd name="T20" fmla="*/ 87 w 620"/>
                  <a:gd name="T21" fmla="*/ 1294 h 1435"/>
                  <a:gd name="T22" fmla="*/ 55 w 620"/>
                  <a:gd name="T23" fmla="*/ 1341 h 1435"/>
                  <a:gd name="T24" fmla="*/ 16 w 620"/>
                  <a:gd name="T25" fmla="*/ 1412 h 1435"/>
                  <a:gd name="T26" fmla="*/ 0 w 620"/>
                  <a:gd name="T27" fmla="*/ 1435 h 14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20"/>
                  <a:gd name="T43" fmla="*/ 0 h 1435"/>
                  <a:gd name="T44" fmla="*/ 620 w 620"/>
                  <a:gd name="T45" fmla="*/ 1435 h 14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20" h="1435">
                    <a:moveTo>
                      <a:pt x="620" y="0"/>
                    </a:moveTo>
                    <a:cubicBezTo>
                      <a:pt x="591" y="28"/>
                      <a:pt x="586" y="46"/>
                      <a:pt x="565" y="78"/>
                    </a:cubicBezTo>
                    <a:cubicBezTo>
                      <a:pt x="542" y="146"/>
                      <a:pt x="516" y="210"/>
                      <a:pt x="502" y="282"/>
                    </a:cubicBezTo>
                    <a:cubicBezTo>
                      <a:pt x="495" y="391"/>
                      <a:pt x="489" y="501"/>
                      <a:pt x="447" y="604"/>
                    </a:cubicBezTo>
                    <a:cubicBezTo>
                      <a:pt x="441" y="632"/>
                      <a:pt x="440" y="647"/>
                      <a:pt x="432" y="674"/>
                    </a:cubicBezTo>
                    <a:cubicBezTo>
                      <a:pt x="427" y="689"/>
                      <a:pt x="416" y="721"/>
                      <a:pt x="416" y="721"/>
                    </a:cubicBezTo>
                    <a:cubicBezTo>
                      <a:pt x="404" y="803"/>
                      <a:pt x="370" y="874"/>
                      <a:pt x="338" y="949"/>
                    </a:cubicBezTo>
                    <a:cubicBezTo>
                      <a:pt x="331" y="964"/>
                      <a:pt x="335" y="986"/>
                      <a:pt x="322" y="996"/>
                    </a:cubicBezTo>
                    <a:cubicBezTo>
                      <a:pt x="264" y="1034"/>
                      <a:pt x="226" y="1095"/>
                      <a:pt x="189" y="1153"/>
                    </a:cubicBezTo>
                    <a:cubicBezTo>
                      <a:pt x="166" y="1187"/>
                      <a:pt x="139" y="1241"/>
                      <a:pt x="110" y="1271"/>
                    </a:cubicBezTo>
                    <a:cubicBezTo>
                      <a:pt x="102" y="1278"/>
                      <a:pt x="93" y="1285"/>
                      <a:pt x="87" y="1294"/>
                    </a:cubicBezTo>
                    <a:cubicBezTo>
                      <a:pt x="75" y="1308"/>
                      <a:pt x="55" y="1341"/>
                      <a:pt x="55" y="1341"/>
                    </a:cubicBezTo>
                    <a:cubicBezTo>
                      <a:pt x="41" y="1381"/>
                      <a:pt x="51" y="1359"/>
                      <a:pt x="16" y="1412"/>
                    </a:cubicBezTo>
                    <a:cubicBezTo>
                      <a:pt x="10" y="1419"/>
                      <a:pt x="0" y="1435"/>
                      <a:pt x="0" y="1435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971" y="1357"/>
                <a:ext cx="621" cy="1098"/>
              </a:xfrm>
              <a:custGeom>
                <a:avLst/>
                <a:gdLst>
                  <a:gd name="T0" fmla="*/ 621 w 621"/>
                  <a:gd name="T1" fmla="*/ 0 h 1098"/>
                  <a:gd name="T2" fmla="*/ 527 w 621"/>
                  <a:gd name="T3" fmla="*/ 133 h 1098"/>
                  <a:gd name="T4" fmla="*/ 425 w 621"/>
                  <a:gd name="T5" fmla="*/ 212 h 1098"/>
                  <a:gd name="T6" fmla="*/ 386 w 621"/>
                  <a:gd name="T7" fmla="*/ 267 h 1098"/>
                  <a:gd name="T8" fmla="*/ 370 w 621"/>
                  <a:gd name="T9" fmla="*/ 290 h 1098"/>
                  <a:gd name="T10" fmla="*/ 323 w 621"/>
                  <a:gd name="T11" fmla="*/ 384 h 1098"/>
                  <a:gd name="T12" fmla="*/ 253 w 621"/>
                  <a:gd name="T13" fmla="*/ 439 h 1098"/>
                  <a:gd name="T14" fmla="*/ 190 w 621"/>
                  <a:gd name="T15" fmla="*/ 502 h 1098"/>
                  <a:gd name="T16" fmla="*/ 151 w 621"/>
                  <a:gd name="T17" fmla="*/ 573 h 1098"/>
                  <a:gd name="T18" fmla="*/ 135 w 621"/>
                  <a:gd name="T19" fmla="*/ 620 h 1098"/>
                  <a:gd name="T20" fmla="*/ 166 w 621"/>
                  <a:gd name="T21" fmla="*/ 667 h 1098"/>
                  <a:gd name="T22" fmla="*/ 158 w 621"/>
                  <a:gd name="T23" fmla="*/ 690 h 1098"/>
                  <a:gd name="T24" fmla="*/ 111 w 621"/>
                  <a:gd name="T25" fmla="*/ 816 h 1098"/>
                  <a:gd name="T26" fmla="*/ 49 w 621"/>
                  <a:gd name="T27" fmla="*/ 980 h 1098"/>
                  <a:gd name="T28" fmla="*/ 9 w 621"/>
                  <a:gd name="T29" fmla="*/ 1051 h 1098"/>
                  <a:gd name="T30" fmla="*/ 2 w 621"/>
                  <a:gd name="T31" fmla="*/ 1098 h 10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1"/>
                  <a:gd name="T49" fmla="*/ 0 h 1098"/>
                  <a:gd name="T50" fmla="*/ 621 w 621"/>
                  <a:gd name="T51" fmla="*/ 1098 h 10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1" h="1098">
                    <a:moveTo>
                      <a:pt x="621" y="0"/>
                    </a:moveTo>
                    <a:cubicBezTo>
                      <a:pt x="592" y="46"/>
                      <a:pt x="574" y="103"/>
                      <a:pt x="527" y="133"/>
                    </a:cubicBezTo>
                    <a:cubicBezTo>
                      <a:pt x="511" y="179"/>
                      <a:pt x="462" y="186"/>
                      <a:pt x="425" y="212"/>
                    </a:cubicBezTo>
                    <a:cubicBezTo>
                      <a:pt x="412" y="230"/>
                      <a:pt x="398" y="248"/>
                      <a:pt x="386" y="267"/>
                    </a:cubicBezTo>
                    <a:cubicBezTo>
                      <a:pt x="380" y="274"/>
                      <a:pt x="370" y="290"/>
                      <a:pt x="370" y="290"/>
                    </a:cubicBezTo>
                    <a:cubicBezTo>
                      <a:pt x="356" y="331"/>
                      <a:pt x="368" y="368"/>
                      <a:pt x="323" y="384"/>
                    </a:cubicBezTo>
                    <a:cubicBezTo>
                      <a:pt x="298" y="401"/>
                      <a:pt x="278" y="422"/>
                      <a:pt x="253" y="439"/>
                    </a:cubicBezTo>
                    <a:cubicBezTo>
                      <a:pt x="234" y="466"/>
                      <a:pt x="216" y="483"/>
                      <a:pt x="190" y="502"/>
                    </a:cubicBezTo>
                    <a:cubicBezTo>
                      <a:pt x="175" y="523"/>
                      <a:pt x="161" y="549"/>
                      <a:pt x="151" y="573"/>
                    </a:cubicBezTo>
                    <a:cubicBezTo>
                      <a:pt x="144" y="588"/>
                      <a:pt x="135" y="620"/>
                      <a:pt x="135" y="620"/>
                    </a:cubicBezTo>
                    <a:cubicBezTo>
                      <a:pt x="137" y="623"/>
                      <a:pt x="165" y="662"/>
                      <a:pt x="166" y="667"/>
                    </a:cubicBezTo>
                    <a:cubicBezTo>
                      <a:pt x="167" y="675"/>
                      <a:pt x="160" y="682"/>
                      <a:pt x="158" y="690"/>
                    </a:cubicBezTo>
                    <a:cubicBezTo>
                      <a:pt x="145" y="734"/>
                      <a:pt x="136" y="777"/>
                      <a:pt x="111" y="816"/>
                    </a:cubicBezTo>
                    <a:cubicBezTo>
                      <a:pt x="92" y="873"/>
                      <a:pt x="67" y="923"/>
                      <a:pt x="49" y="980"/>
                    </a:cubicBezTo>
                    <a:cubicBezTo>
                      <a:pt x="40" y="1005"/>
                      <a:pt x="9" y="1051"/>
                      <a:pt x="9" y="1051"/>
                    </a:cubicBezTo>
                    <a:cubicBezTo>
                      <a:pt x="0" y="1087"/>
                      <a:pt x="2" y="1071"/>
                      <a:pt x="2" y="1098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208" y="1392"/>
                <a:ext cx="576" cy="144"/>
              </a:xfrm>
              <a:custGeom>
                <a:avLst/>
                <a:gdLst>
                  <a:gd name="T0" fmla="*/ 0 w 576"/>
                  <a:gd name="T1" fmla="*/ 0 h 144"/>
                  <a:gd name="T2" fmla="*/ 576 w 576"/>
                  <a:gd name="T3" fmla="*/ 144 h 144"/>
                  <a:gd name="T4" fmla="*/ 480 w 576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144"/>
                  <a:gd name="T11" fmla="*/ 576 w 576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144">
                    <a:moveTo>
                      <a:pt x="0" y="0"/>
                    </a:moveTo>
                    <a:lnTo>
                      <a:pt x="576" y="144"/>
                    </a:lnTo>
                    <a:lnTo>
                      <a:pt x="480" y="0"/>
                    </a:ln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flipH="1" flipV="1">
                <a:off x="912" y="1200"/>
                <a:ext cx="459" cy="138"/>
              </a:xfrm>
              <a:custGeom>
                <a:avLst/>
                <a:gdLst>
                  <a:gd name="T0" fmla="*/ 0 w 576"/>
                  <a:gd name="T1" fmla="*/ 0 h 144"/>
                  <a:gd name="T2" fmla="*/ 366 w 576"/>
                  <a:gd name="T3" fmla="*/ 132 h 144"/>
                  <a:gd name="T4" fmla="*/ 304 w 576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144"/>
                  <a:gd name="T11" fmla="*/ 576 w 576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144">
                    <a:moveTo>
                      <a:pt x="0" y="0"/>
                    </a:moveTo>
                    <a:lnTo>
                      <a:pt x="576" y="144"/>
                    </a:lnTo>
                    <a:lnTo>
                      <a:pt x="480" y="0"/>
                    </a:ln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pic>
        <p:nvPicPr>
          <p:cNvPr id="12" name="Picture 2" descr="shear_gas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657600"/>
            <a:ext cx="4467445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hea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05000"/>
            <a:ext cx="3052090" cy="4547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313613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HUBUNGAN ANTARA TEGANGAN TEKANAN DAN TEGANGAN GESER</a:t>
            </a:r>
          </a:p>
        </p:txBody>
      </p:sp>
      <p:pic>
        <p:nvPicPr>
          <p:cNvPr id="5" name="Content Placeholder 3" descr="Triaxial-test-Figure-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209800"/>
            <a:ext cx="5410200" cy="36198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err="1" smtClean="0"/>
              <a:t>Hubungan</a:t>
            </a:r>
            <a:r>
              <a:rPr lang="en-US" sz="3600" dirty="0" smtClean="0"/>
              <a:t> </a:t>
            </a:r>
            <a:r>
              <a:rPr lang="en-US" sz="3600" dirty="0" err="1" smtClean="0"/>
              <a:t>antara</a:t>
            </a:r>
            <a:r>
              <a:rPr lang="en-US" sz="3600" dirty="0" smtClean="0"/>
              <a:t> </a:t>
            </a:r>
            <a:r>
              <a:rPr lang="en-US" sz="3600" dirty="0" err="1" smtClean="0"/>
              <a:t>tekanan</a:t>
            </a:r>
            <a:r>
              <a:rPr lang="en-US" sz="3600" dirty="0" smtClean="0"/>
              <a:t>, </a:t>
            </a:r>
            <a:r>
              <a:rPr lang="en-US" sz="3600" dirty="0" err="1" smtClean="0"/>
              <a:t>gaya</a:t>
            </a:r>
            <a:r>
              <a:rPr lang="en-US" sz="3600" dirty="0" smtClean="0"/>
              <a:t> </a:t>
            </a:r>
            <a:r>
              <a:rPr lang="en-US" sz="3600" dirty="0" err="1" smtClean="0"/>
              <a:t>kohesi</a:t>
            </a:r>
            <a:r>
              <a:rPr lang="en-US" sz="3600" dirty="0" smtClean="0"/>
              <a:t>,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sudut</a:t>
            </a:r>
            <a:r>
              <a:rPr lang="en-US" sz="3600" dirty="0" smtClean="0"/>
              <a:t> </a:t>
            </a:r>
            <a:r>
              <a:rPr lang="en-US" sz="3600" dirty="0" err="1" smtClean="0"/>
              <a:t>gesek</a:t>
            </a:r>
            <a:r>
              <a:rPr lang="en-US" sz="3600" dirty="0" smtClean="0"/>
              <a:t> internal</a:t>
            </a:r>
          </a:p>
        </p:txBody>
      </p:sp>
      <p:pic>
        <p:nvPicPr>
          <p:cNvPr id="18435" name="Picture 4" descr="mohr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564756"/>
            <a:ext cx="5181600" cy="492335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ROCK SRENGTH (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err="1" smtClean="0"/>
              <a:t>dan</a:t>
            </a:r>
            <a:r>
              <a:rPr lang="en-US" dirty="0" smtClean="0"/>
              <a:t> FAILURE CRITERIA (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kekandasan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kandas</a:t>
            </a:r>
            <a:r>
              <a:rPr lang="en-US" dirty="0" smtClean="0"/>
              <a:t> (fail)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terhadapnya</a:t>
            </a:r>
            <a:r>
              <a:rPr lang="en-US" dirty="0" smtClean="0"/>
              <a:t> </a:t>
            </a:r>
            <a:r>
              <a:rPr lang="en-US" dirty="0" err="1" smtClean="0"/>
              <a:t>dikenakan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(stress)</a:t>
            </a:r>
          </a:p>
          <a:p>
            <a:r>
              <a:rPr lang="en-US" dirty="0" err="1" smtClean="0"/>
              <a:t>Kekandasan</a:t>
            </a:r>
            <a:r>
              <a:rPr lang="en-US" dirty="0" smtClean="0"/>
              <a:t> (failure)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dikenai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kekuatannya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REGANGAN (STRAIN =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Strain is the reaction of material caused by stress</a:t>
            </a:r>
          </a:p>
          <a:p>
            <a:r>
              <a:rPr lang="en-US" dirty="0" smtClean="0"/>
              <a:t>Strain will result deformation</a:t>
            </a:r>
          </a:p>
          <a:p>
            <a:r>
              <a:rPr lang="en-US" dirty="0" smtClean="0"/>
              <a:t>Deformation may be: </a:t>
            </a:r>
          </a:p>
          <a:p>
            <a:pPr lvl="1"/>
            <a:r>
              <a:rPr lang="en-US" dirty="0" smtClean="0"/>
              <a:t>Dilation (change in volume)</a:t>
            </a:r>
          </a:p>
          <a:p>
            <a:pPr lvl="1"/>
            <a:r>
              <a:rPr lang="en-US" dirty="0" smtClean="0"/>
              <a:t>Distortion (change in form)</a:t>
            </a:r>
          </a:p>
          <a:p>
            <a:pPr lvl="1"/>
            <a:r>
              <a:rPr lang="en-US" dirty="0" smtClean="0"/>
              <a:t>Dilation and distortion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4648200"/>
            <a:ext cx="594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 Narrow" pitchFamily="34" charset="0"/>
              </a:rPr>
              <a:t>Regangan</a:t>
            </a:r>
            <a:r>
              <a:rPr lang="en-US" sz="2800" dirty="0" smtClean="0">
                <a:latin typeface="Arial Narrow" pitchFamily="34" charset="0"/>
              </a:rPr>
              <a:t> (strain) </a:t>
            </a:r>
            <a:r>
              <a:rPr lang="en-US" sz="2800" dirty="0" err="1" smtClean="0">
                <a:latin typeface="Arial Narrow" pitchFamily="34" charset="0"/>
              </a:rPr>
              <a:t>adalah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reaksi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bahan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terhadap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adanya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gaya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atau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tegangan</a:t>
            </a:r>
            <a:r>
              <a:rPr lang="en-US" sz="2800" dirty="0" smtClean="0">
                <a:latin typeface="Arial Narrow" pitchFamily="34" charset="0"/>
              </a:rPr>
              <a:t> yang </a:t>
            </a:r>
            <a:r>
              <a:rPr lang="en-US" sz="2800" dirty="0" err="1" smtClean="0">
                <a:latin typeface="Arial Narrow" pitchFamily="34" charset="0"/>
              </a:rPr>
              <a:t>bekerja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padanya</a:t>
            </a:r>
            <a:r>
              <a:rPr lang="en-US" sz="2800" dirty="0" smtClean="0">
                <a:latin typeface="Arial Narrow" pitchFamily="34" charset="0"/>
              </a:rPr>
              <a:t>.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Bermacam-macam</a:t>
            </a:r>
            <a:r>
              <a:rPr lang="en-US" dirty="0" smtClean="0"/>
              <a:t> </a:t>
            </a:r>
            <a:r>
              <a:rPr lang="en-US" dirty="0" err="1" smtClean="0"/>
              <a:t>Regangan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4495800" cy="2438400"/>
          </a:xfrm>
        </p:spPr>
        <p:txBody>
          <a:bodyPr/>
          <a:lstStyle/>
          <a:p>
            <a:pPr lvl="0"/>
            <a:r>
              <a:rPr lang="en-US" dirty="0" err="1" smtClean="0"/>
              <a:t>regangan</a:t>
            </a:r>
            <a:r>
              <a:rPr lang="en-US" dirty="0" smtClean="0"/>
              <a:t> normal</a:t>
            </a:r>
          </a:p>
          <a:p>
            <a:pPr lvl="0"/>
            <a:r>
              <a:rPr lang="en-US" dirty="0" err="1" smtClean="0"/>
              <a:t>regangan</a:t>
            </a:r>
            <a:r>
              <a:rPr lang="en-US" dirty="0" smtClean="0"/>
              <a:t> longitudinal</a:t>
            </a:r>
          </a:p>
          <a:p>
            <a:pPr lvl="0"/>
            <a:r>
              <a:rPr lang="en-US" dirty="0" err="1" smtClean="0"/>
              <a:t>regangan</a:t>
            </a:r>
            <a:r>
              <a:rPr lang="en-US" dirty="0" smtClean="0"/>
              <a:t> </a:t>
            </a:r>
            <a:r>
              <a:rPr lang="en-US" dirty="0" err="1" smtClean="0"/>
              <a:t>geser</a:t>
            </a:r>
            <a:endParaRPr lang="en-US" dirty="0" smtClean="0"/>
          </a:p>
          <a:p>
            <a:pPr lvl="0"/>
            <a:r>
              <a:rPr lang="en-US" dirty="0" err="1" smtClean="0"/>
              <a:t>regangan</a:t>
            </a:r>
            <a:r>
              <a:rPr lang="en-US" dirty="0" smtClean="0"/>
              <a:t> </a:t>
            </a:r>
            <a:r>
              <a:rPr lang="en-US" dirty="0" err="1" smtClean="0"/>
              <a:t>volumetrik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Regangan</a:t>
            </a:r>
            <a:r>
              <a:rPr lang="en-US" dirty="0" smtClean="0"/>
              <a:t> Normal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2999"/>
          </a:xfrm>
        </p:spPr>
        <p:txBody>
          <a:bodyPr>
            <a:noAutofit/>
          </a:bodyPr>
          <a:lstStyle/>
          <a:p>
            <a:r>
              <a:rPr lang="en-US" dirty="0" err="1" smtClean="0"/>
              <a:t>Regangan</a:t>
            </a:r>
            <a:r>
              <a:rPr lang="en-US" dirty="0" smtClean="0"/>
              <a:t> normal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regangan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triaksial</a:t>
            </a:r>
            <a:endParaRPr lang="en-US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diffstres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76600"/>
            <a:ext cx="4762500" cy="2505075"/>
          </a:xfrm>
          <a:prstGeom prst="rect">
            <a:avLst/>
          </a:prstGeom>
        </p:spPr>
      </p:pic>
      <p:pic>
        <p:nvPicPr>
          <p:cNvPr id="10" name="Picture 9" descr="normal-stres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429000"/>
            <a:ext cx="3248025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Regangan</a:t>
            </a:r>
            <a:r>
              <a:rPr lang="en-US" dirty="0" smtClean="0"/>
              <a:t> Longitudinal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2098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Regangan</a:t>
            </a:r>
            <a:r>
              <a:rPr lang="en-US" sz="2800" dirty="0" smtClean="0"/>
              <a:t> longitudinal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dibedakan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: </a:t>
            </a:r>
          </a:p>
          <a:p>
            <a:pPr lvl="1"/>
            <a:r>
              <a:rPr lang="en-US" dirty="0" err="1" smtClean="0"/>
              <a:t>regangan</a:t>
            </a:r>
            <a:r>
              <a:rPr lang="en-US" dirty="0" smtClean="0"/>
              <a:t> lateral: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lateral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lateral </a:t>
            </a:r>
            <a:r>
              <a:rPr lang="en-US" dirty="0" err="1" smtClean="0"/>
              <a:t>semula</a:t>
            </a:r>
            <a:endParaRPr lang="en-US" dirty="0" smtClean="0"/>
          </a:p>
          <a:p>
            <a:pPr lvl="1"/>
            <a:r>
              <a:rPr lang="en-US" dirty="0" err="1" smtClean="0"/>
              <a:t>Regangan</a:t>
            </a:r>
            <a:r>
              <a:rPr lang="en-US" dirty="0" smtClean="0"/>
              <a:t> axial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(axial)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semula</a:t>
            </a:r>
            <a:endParaRPr lang="en-US" dirty="0" smtClean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4600" y="5105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L= change in length</a:t>
            </a:r>
          </a:p>
          <a:p>
            <a:r>
              <a:rPr lang="en-US" sz="2400" dirty="0" smtClean="0"/>
              <a:t>  L = original length</a:t>
            </a:r>
            <a:endParaRPr lang="en-US" sz="2400" dirty="0"/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2743200" y="4038600"/>
          <a:ext cx="1828800" cy="838200"/>
        </p:xfrm>
        <a:graphic>
          <a:graphicData uri="http://schemas.openxmlformats.org/presentationml/2006/ole">
            <p:oleObj spid="_x0000_s37897" name="Equation" r:id="rId3" imgW="850531" imgH="393529" progId="Equation.3">
              <p:embed/>
            </p:oleObj>
          </a:graphicData>
        </a:graphic>
      </p:graphicFrame>
      <p:pic>
        <p:nvPicPr>
          <p:cNvPr id="10" name="Picture 9" descr="poison ratio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581400"/>
            <a:ext cx="190500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TEGANGAN (STRESS)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Tegangan</a:t>
            </a:r>
            <a:r>
              <a:rPr lang="en-US" dirty="0" smtClean="0"/>
              <a:t> (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yang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area. </a:t>
            </a:r>
            <a:r>
              <a:rPr lang="en-US" dirty="0" smtClean="0">
                <a:latin typeface="Symbol" pitchFamily="18" charset="2"/>
              </a:rPr>
              <a:t>s </a:t>
            </a:r>
            <a:r>
              <a:rPr lang="en-US" dirty="0" smtClean="0"/>
              <a:t>= F/A</a:t>
            </a:r>
          </a:p>
          <a:p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kompresi</a:t>
            </a:r>
            <a:r>
              <a:rPr lang="en-US" dirty="0" smtClean="0"/>
              <a:t> (Compression Stress =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arikan</a:t>
            </a:r>
            <a:r>
              <a:rPr lang="en-US" dirty="0" smtClean="0"/>
              <a:t> (Tensile/Tension Stress = 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Geser</a:t>
            </a:r>
            <a:r>
              <a:rPr lang="en-US" dirty="0" smtClean="0"/>
              <a:t>/</a:t>
            </a:r>
            <a:r>
              <a:rPr lang="en-US" dirty="0" err="1" smtClean="0"/>
              <a:t>Gerus</a:t>
            </a:r>
            <a:r>
              <a:rPr lang="en-US" dirty="0" smtClean="0"/>
              <a:t> (Shear Stress =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Regangan</a:t>
            </a:r>
            <a:r>
              <a:rPr lang="en-US" dirty="0" smtClean="0"/>
              <a:t> lateral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Regangan</a:t>
            </a:r>
            <a:r>
              <a:rPr lang="en-US" dirty="0" smtClean="0"/>
              <a:t> axial</a:t>
            </a:r>
            <a:endParaRPr lang="en-US" dirty="0"/>
          </a:p>
        </p:txBody>
      </p:sp>
      <p:pic>
        <p:nvPicPr>
          <p:cNvPr id="3" name="Picture 2" descr="481px-Deformatio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133600"/>
            <a:ext cx="4648200" cy="3507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regangan</a:t>
            </a:r>
            <a:r>
              <a:rPr lang="en-US" dirty="0" smtClean="0"/>
              <a:t> axial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regangan</a:t>
            </a:r>
            <a:r>
              <a:rPr lang="en-US" dirty="0" smtClean="0"/>
              <a:t> lateral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Poisson’s Ratio,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5486400" y="2819400"/>
          <a:ext cx="1407695" cy="1114425"/>
        </p:xfrm>
        <a:graphic>
          <a:graphicData uri="http://schemas.openxmlformats.org/presentationml/2006/ole">
            <p:oleObj spid="_x0000_s40962" name="Equation" r:id="rId3" imgW="495085" imgH="393529" progId="Equation.3">
              <p:embed/>
            </p:oleObj>
          </a:graphicData>
        </a:graphic>
      </p:graphicFrame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3886200" y="4191000"/>
          <a:ext cx="4242635" cy="684296"/>
        </p:xfrm>
        <a:graphic>
          <a:graphicData uri="http://schemas.openxmlformats.org/presentationml/2006/ole">
            <p:oleObj spid="_x0000_s40961" name="Equation" r:id="rId4" imgW="1231366" imgH="203112" progId="Equation.3">
              <p:embed/>
            </p:oleObj>
          </a:graphicData>
        </a:graphic>
      </p:graphicFrame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33400" y="5486400"/>
            <a:ext cx="77628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Besarnya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Poisson’s ratio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batuan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berkisar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antara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 – 0,5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300px-PoissonRatio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667000"/>
            <a:ext cx="285750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Regangan</a:t>
            </a:r>
            <a:r>
              <a:rPr lang="en-US" dirty="0" smtClean="0"/>
              <a:t> </a:t>
            </a:r>
            <a:r>
              <a:rPr lang="en-US" dirty="0" err="1" smtClean="0"/>
              <a:t>Geser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16764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Regangan</a:t>
            </a:r>
            <a:r>
              <a:rPr lang="en-US" sz="3200" dirty="0" smtClean="0"/>
              <a:t> </a:t>
            </a:r>
            <a:r>
              <a:rPr lang="en-US" sz="3200" dirty="0" err="1" smtClean="0"/>
              <a:t>geser</a:t>
            </a:r>
            <a:r>
              <a:rPr lang="en-US" sz="3200" dirty="0" smtClean="0"/>
              <a:t> </a:t>
            </a:r>
            <a:r>
              <a:rPr lang="en-US" sz="3200" dirty="0" err="1" smtClean="0"/>
              <a:t>merupakan</a:t>
            </a:r>
            <a:r>
              <a:rPr lang="en-US" sz="3200" dirty="0" smtClean="0"/>
              <a:t> </a:t>
            </a:r>
            <a:r>
              <a:rPr lang="en-US" sz="3200" dirty="0" err="1" smtClean="0"/>
              <a:t>perubahan</a:t>
            </a:r>
            <a:r>
              <a:rPr lang="en-US" sz="3200" dirty="0" smtClean="0"/>
              <a:t> </a:t>
            </a:r>
            <a:r>
              <a:rPr lang="en-US" sz="3200" dirty="0" err="1" smtClean="0"/>
              <a:t>sudut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dibentuk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perpotongan</a:t>
            </a:r>
            <a:r>
              <a:rPr lang="en-US" sz="3200" dirty="0" smtClean="0"/>
              <a:t> </a:t>
            </a:r>
            <a:r>
              <a:rPr lang="en-US" sz="3200" dirty="0" err="1" smtClean="0"/>
              <a:t>dua</a:t>
            </a:r>
            <a:r>
              <a:rPr lang="en-US" sz="3200" dirty="0" smtClean="0"/>
              <a:t> </a:t>
            </a:r>
            <a:r>
              <a:rPr lang="en-US" sz="3200" dirty="0" err="1" smtClean="0"/>
              <a:t>garis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7" name="Picture 6" descr="SHEAR Stra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124200"/>
            <a:ext cx="2293634" cy="3148012"/>
          </a:xfrm>
          <a:prstGeom prst="rect">
            <a:avLst/>
          </a:prstGeom>
        </p:spPr>
      </p:pic>
      <p:pic>
        <p:nvPicPr>
          <p:cNvPr id="8" name="Picture 7" descr="shear strai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810000"/>
            <a:ext cx="1843798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Regangan</a:t>
            </a:r>
            <a:r>
              <a:rPr lang="en-US" dirty="0" smtClean="0"/>
              <a:t> = Strain (</a:t>
            </a:r>
            <a:r>
              <a:rPr lang="en-US" dirty="0" smtClean="0">
                <a:latin typeface="Symbol" pitchFamily="18" charset="2"/>
              </a:rPr>
              <a:t>e)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2Dstra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313" y="1828800"/>
            <a:ext cx="5356740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Regangan</a:t>
            </a:r>
            <a:r>
              <a:rPr lang="en-US" dirty="0" smtClean="0"/>
              <a:t> </a:t>
            </a:r>
            <a:r>
              <a:rPr lang="en-US" dirty="0" err="1" smtClean="0"/>
              <a:t>Volumetrik</a:t>
            </a:r>
            <a:endParaRPr lang="en-US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33400" y="175260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Regangan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volumetrik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merupakan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perbandingan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perubahan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volume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terhadap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volume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143000" y="2971800"/>
          <a:ext cx="6515100" cy="904875"/>
        </p:xfrm>
        <a:graphic>
          <a:graphicData uri="http://schemas.openxmlformats.org/presentationml/2006/ole">
            <p:oleObj spid="_x0000_s41986" name="Equation" r:id="rId3" imgW="2768600" imgH="393700" progId="Equation.3">
              <p:embed/>
            </p:oleObj>
          </a:graphicData>
        </a:graphic>
      </p:graphicFrame>
      <p:pic>
        <p:nvPicPr>
          <p:cNvPr id="7" name="Picture 6" descr="volumetric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336" y="4235488"/>
            <a:ext cx="3777064" cy="1860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Regangan</a:t>
            </a:r>
            <a:r>
              <a:rPr lang="en-US" dirty="0" smtClean="0"/>
              <a:t> </a:t>
            </a:r>
            <a:r>
              <a:rPr lang="en-US" dirty="0" err="1" smtClean="0"/>
              <a:t>Volumetrik</a:t>
            </a:r>
            <a:endParaRPr lang="en-US" dirty="0"/>
          </a:p>
        </p:txBody>
      </p:sp>
      <p:pic>
        <p:nvPicPr>
          <p:cNvPr id="3" name="Picture 2" descr="volumetric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76400"/>
            <a:ext cx="3810000" cy="4086225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838200" y="838200"/>
            <a:ext cx="7772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Antara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tegangan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regangan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mempunyai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hubungan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sebab-akibat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dapat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dipisahkan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satu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sama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lain.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Jika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tegangan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pasti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regangan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sebaliknya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33528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/>
              <a:t>Regangan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menghasilkan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distorsi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dilasi</a:t>
            </a:r>
            <a:r>
              <a:rPr lang="en-US" sz="2800" dirty="0" smtClean="0"/>
              <a:t>,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deformasi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(Rock Mass Classification)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air </a:t>
            </a:r>
            <a:r>
              <a:rPr lang="en-US" dirty="0" err="1" smtClean="0"/>
              <a:t>pori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kekar</a:t>
            </a:r>
            <a:r>
              <a:rPr lang="en-US" dirty="0" smtClean="0"/>
              <a:t> (joint water pressure) = 0; </a:t>
            </a:r>
            <a:r>
              <a:rPr lang="en-US" dirty="0" err="1" smtClean="0"/>
              <a:t>indeks</a:t>
            </a:r>
            <a:r>
              <a:rPr lang="en-US" dirty="0" smtClean="0"/>
              <a:t> point load = 3 </a:t>
            </a:r>
            <a:r>
              <a:rPr lang="en-US" dirty="0" err="1" smtClean="0"/>
              <a:t>Mpa</a:t>
            </a:r>
            <a:r>
              <a:rPr lang="en-US" dirty="0" smtClean="0"/>
              <a:t>; joint spacing = 0,5 m;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kekar</a:t>
            </a:r>
            <a:r>
              <a:rPr lang="en-US" dirty="0" smtClean="0"/>
              <a:t> </a:t>
            </a:r>
            <a:r>
              <a:rPr lang="en-US" dirty="0" err="1" smtClean="0"/>
              <a:t>agak</a:t>
            </a:r>
            <a:r>
              <a:rPr lang="en-US" dirty="0" smtClean="0"/>
              <a:t> </a:t>
            </a:r>
            <a:r>
              <a:rPr lang="en-US" dirty="0" err="1" smtClean="0"/>
              <a:t>kasar</a:t>
            </a:r>
            <a:r>
              <a:rPr lang="en-US" dirty="0" smtClean="0"/>
              <a:t>, </a:t>
            </a:r>
            <a:r>
              <a:rPr lang="en-US" dirty="0" err="1" smtClean="0"/>
              <a:t>terisi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lempung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ketebalan</a:t>
            </a:r>
            <a:r>
              <a:rPr lang="en-US" dirty="0" smtClean="0"/>
              <a:t> 0,8 mm; </a:t>
            </a:r>
            <a:r>
              <a:rPr lang="en-US" dirty="0" err="1" smtClean="0"/>
              <a:t>harga</a:t>
            </a:r>
            <a:r>
              <a:rPr lang="en-US" dirty="0" smtClean="0"/>
              <a:t> RQD = 55%</a:t>
            </a:r>
          </a:p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RMR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geomekanik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intibor</a:t>
            </a:r>
            <a:r>
              <a:rPr lang="en-US" dirty="0" smtClean="0"/>
              <a:t> </a:t>
            </a:r>
            <a:r>
              <a:rPr lang="en-US" dirty="0" err="1" smtClean="0"/>
              <a:t>batupasir</a:t>
            </a:r>
            <a:r>
              <a:rPr lang="en-US" dirty="0" smtClean="0"/>
              <a:t> </a:t>
            </a:r>
            <a:r>
              <a:rPr lang="en-US" dirty="0" err="1" smtClean="0"/>
              <a:t>berdiameter</a:t>
            </a:r>
            <a:r>
              <a:rPr lang="en-US" dirty="0" smtClean="0"/>
              <a:t> 82 mm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169 mm,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kuarsa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felspar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semen </a:t>
            </a:r>
            <a:r>
              <a:rPr lang="en-US" dirty="0" err="1" smtClean="0"/>
              <a:t>kalsit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jenuh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air,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basah</a:t>
            </a:r>
            <a:r>
              <a:rPr lang="en-US" dirty="0" smtClean="0"/>
              <a:t> = 21,42 N;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dikeringkan</a:t>
            </a:r>
            <a:r>
              <a:rPr lang="en-US" dirty="0" smtClean="0"/>
              <a:t>, </a:t>
            </a:r>
            <a:r>
              <a:rPr lang="en-US" dirty="0" err="1" smtClean="0"/>
              <a:t>beratnya</a:t>
            </a:r>
            <a:r>
              <a:rPr lang="en-US" dirty="0" smtClean="0"/>
              <a:t> = 20,31 N</a:t>
            </a:r>
          </a:p>
          <a:p>
            <a:r>
              <a:rPr lang="en-US" dirty="0" err="1" smtClean="0"/>
              <a:t>Hitunglah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(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) </a:t>
            </a:r>
            <a:r>
              <a:rPr lang="en-US" dirty="0" err="1" smtClean="0"/>
              <a:t>basah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porositasnya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model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akifer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100 cm, </a:t>
            </a:r>
            <a:r>
              <a:rPr lang="en-US" dirty="0" err="1" smtClean="0"/>
              <a:t>lebar</a:t>
            </a:r>
            <a:r>
              <a:rPr lang="en-US" dirty="0" smtClean="0"/>
              <a:t> 50 cm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30 cm,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Th</a:t>
            </a:r>
            <a:r>
              <a:rPr lang="en-US" dirty="0" smtClean="0"/>
              <a:t> (Total head)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A = 0,75 m,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B = 0,6 m</a:t>
            </a:r>
          </a:p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mengalirkan</a:t>
            </a:r>
            <a:r>
              <a:rPr lang="en-US" dirty="0" smtClean="0"/>
              <a:t> air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model </a:t>
            </a:r>
            <a:r>
              <a:rPr lang="en-US" dirty="0" err="1" smtClean="0"/>
              <a:t>akifer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debit </a:t>
            </a:r>
            <a:r>
              <a:rPr lang="en-US" dirty="0" err="1" smtClean="0"/>
              <a:t>aliran</a:t>
            </a:r>
            <a:r>
              <a:rPr lang="en-US" dirty="0" smtClean="0"/>
              <a:t> yang </a:t>
            </a:r>
            <a:r>
              <a:rPr lang="en-US" dirty="0" err="1" smtClean="0"/>
              <a:t>terukur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1 </a:t>
            </a:r>
            <a:r>
              <a:rPr lang="en-US" dirty="0" err="1" smtClean="0"/>
              <a:t>menit</a:t>
            </a:r>
            <a:r>
              <a:rPr lang="en-US" dirty="0" smtClean="0"/>
              <a:t> = 1 liter.</a:t>
            </a:r>
          </a:p>
          <a:p>
            <a:r>
              <a:rPr lang="en-US" dirty="0" err="1" smtClean="0"/>
              <a:t>Hitunglah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K (</a:t>
            </a:r>
            <a:r>
              <a:rPr lang="en-US" dirty="0" err="1" smtClean="0"/>
              <a:t>konduktivitas</a:t>
            </a:r>
            <a:r>
              <a:rPr lang="en-US" dirty="0" smtClean="0"/>
              <a:t> </a:t>
            </a:r>
            <a:r>
              <a:rPr lang="en-US" dirty="0" err="1" smtClean="0"/>
              <a:t>hidrolika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Stress</a:t>
            </a:r>
            <a:endParaRPr lang="en-US" dirty="0"/>
          </a:p>
        </p:txBody>
      </p:sp>
      <p:pic>
        <p:nvPicPr>
          <p:cNvPr id="3" name="Picture 2" descr="faul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90800"/>
            <a:ext cx="2581275" cy="2828925"/>
          </a:xfrm>
          <a:prstGeom prst="rect">
            <a:avLst/>
          </a:prstGeom>
        </p:spPr>
      </p:pic>
      <p:pic>
        <p:nvPicPr>
          <p:cNvPr id="5" name="Picture 4" descr="stress_typ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76400"/>
            <a:ext cx="5333999" cy="4239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silindris</a:t>
            </a:r>
            <a:r>
              <a:rPr lang="en-US" dirty="0" smtClean="0"/>
              <a:t>, diameter 57mm, </a:t>
            </a:r>
            <a:r>
              <a:rPr lang="en-US" dirty="0" err="1" smtClean="0"/>
              <a:t>tinggi</a:t>
            </a:r>
            <a:r>
              <a:rPr lang="en-US" dirty="0" smtClean="0"/>
              <a:t> 160mm </a:t>
            </a:r>
          </a:p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hidrostatik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5,0 </a:t>
            </a:r>
            <a:r>
              <a:rPr lang="en-US" dirty="0" err="1" smtClean="0"/>
              <a:t>Mpa</a:t>
            </a:r>
            <a:r>
              <a:rPr lang="en-US" dirty="0" smtClean="0"/>
              <a:t>,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158,2mm</a:t>
            </a:r>
          </a:p>
          <a:p>
            <a:r>
              <a:rPr lang="en-US" smtClean="0"/>
              <a:t>Berapakah </a:t>
            </a:r>
            <a:r>
              <a:rPr lang="en-US" dirty="0" smtClean="0"/>
              <a:t>diameter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regangan</a:t>
            </a:r>
            <a:r>
              <a:rPr lang="en-US" dirty="0" smtClean="0"/>
              <a:t> </a:t>
            </a:r>
            <a:r>
              <a:rPr lang="en-US" dirty="0" err="1" smtClean="0"/>
              <a:t>volumetrik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,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= 0,3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Stress</a:t>
            </a:r>
            <a:endParaRPr lang="en-US" dirty="0"/>
          </a:p>
        </p:txBody>
      </p:sp>
      <p:pic>
        <p:nvPicPr>
          <p:cNvPr id="3" name="Picture 2" descr="Stress_Typ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905000"/>
            <a:ext cx="2979420" cy="3810000"/>
          </a:xfrm>
          <a:prstGeom prst="rect">
            <a:avLst/>
          </a:prstGeom>
        </p:spPr>
      </p:pic>
      <p:pic>
        <p:nvPicPr>
          <p:cNvPr id="4" name="Picture 3" descr="stress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05000"/>
            <a:ext cx="334327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Compressional</a:t>
            </a:r>
            <a:r>
              <a:rPr lang="en-US" dirty="0" smtClean="0"/>
              <a:t> Stress</a:t>
            </a:r>
            <a:endParaRPr lang="en-US" dirty="0"/>
          </a:p>
        </p:txBody>
      </p:sp>
      <p:pic>
        <p:nvPicPr>
          <p:cNvPr id="3" name="Picture 2" descr="diffstres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5657850" cy="2976029"/>
          </a:xfrm>
          <a:prstGeom prst="rect">
            <a:avLst/>
          </a:prstGeom>
        </p:spPr>
      </p:pic>
      <p:pic>
        <p:nvPicPr>
          <p:cNvPr id="4" name="Picture 3" descr="stres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160" y="1786370"/>
            <a:ext cx="2752725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Compressional</a:t>
            </a:r>
            <a:r>
              <a:rPr lang="en-US" dirty="0" smtClean="0"/>
              <a:t>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4648200"/>
            <a:ext cx="6553200" cy="1828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Symbol" pitchFamily="18" charset="2"/>
              </a:rPr>
              <a:t>s</a:t>
            </a:r>
            <a:r>
              <a:rPr lang="en-US" sz="3000" dirty="0" smtClean="0"/>
              <a:t>1 = maximum stress</a:t>
            </a:r>
          </a:p>
          <a:p>
            <a:r>
              <a:rPr lang="en-US" sz="3000" dirty="0" smtClean="0">
                <a:latin typeface="Symbol" pitchFamily="18" charset="2"/>
              </a:rPr>
              <a:t>s</a:t>
            </a:r>
            <a:r>
              <a:rPr lang="en-US" sz="3000" dirty="0" smtClean="0"/>
              <a:t>2 = intermediate stress</a:t>
            </a:r>
          </a:p>
          <a:p>
            <a:r>
              <a:rPr lang="en-US" sz="3000" dirty="0" smtClean="0">
                <a:latin typeface="Symbol" pitchFamily="18" charset="2"/>
              </a:rPr>
              <a:t>s</a:t>
            </a:r>
            <a:r>
              <a:rPr lang="en-US" sz="3000" dirty="0" smtClean="0"/>
              <a:t>3 = minimum stress</a:t>
            </a:r>
            <a:endParaRPr lang="en-US" sz="3000" dirty="0"/>
          </a:p>
        </p:txBody>
      </p:sp>
      <p:pic>
        <p:nvPicPr>
          <p:cNvPr id="4" name="Picture 2" descr="A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6743" y="1524000"/>
            <a:ext cx="4134091" cy="3048000"/>
          </a:xfrm>
          <a:prstGeom prst="rect">
            <a:avLst/>
          </a:prstGeom>
          <a:noFill/>
        </p:spPr>
      </p:pic>
      <p:pic>
        <p:nvPicPr>
          <p:cNvPr id="5" name="Picture 3" descr="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752600"/>
            <a:ext cx="2654300" cy="2759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</a:t>
            </a:r>
            <a:r>
              <a:rPr lang="en-US" dirty="0" err="1" smtClean="0"/>
              <a:t>Compressional</a:t>
            </a:r>
            <a:r>
              <a:rPr lang="en-US" dirty="0" smtClean="0"/>
              <a:t> Stress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3232834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438400"/>
            <a:ext cx="478654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Tensional Stress</a:t>
            </a:r>
            <a:endParaRPr lang="en-US" dirty="0"/>
          </a:p>
        </p:txBody>
      </p:sp>
      <p:pic>
        <p:nvPicPr>
          <p:cNvPr id="3" name="Picture 2" descr="tension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799" y="2057400"/>
            <a:ext cx="4825423" cy="3023524"/>
          </a:xfrm>
          <a:prstGeom prst="rect">
            <a:avLst/>
          </a:prstGeom>
        </p:spPr>
      </p:pic>
      <p:pic>
        <p:nvPicPr>
          <p:cNvPr id="6" name="Picture 5" descr="fm_mode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14600"/>
            <a:ext cx="2193252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876800" cy="1143000"/>
          </a:xfrm>
        </p:spPr>
        <p:txBody>
          <a:bodyPr/>
          <a:lstStyle/>
          <a:p>
            <a:r>
              <a:rPr lang="en-US" dirty="0" smtClean="0"/>
              <a:t>Tensional Stress</a:t>
            </a:r>
            <a:endParaRPr lang="en-US" dirty="0"/>
          </a:p>
        </p:txBody>
      </p:sp>
      <p:pic>
        <p:nvPicPr>
          <p:cNvPr id="3" name="Picture 2" descr="she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2634741" cy="2725075"/>
          </a:xfrm>
          <a:prstGeom prst="rect">
            <a:avLst/>
          </a:prstGeom>
        </p:spPr>
      </p:pic>
      <p:pic>
        <p:nvPicPr>
          <p:cNvPr id="4" name="Picture 3" descr="fracture_ope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09800"/>
            <a:ext cx="4064000" cy="3175000"/>
          </a:xfrm>
          <a:prstGeom prst="rect">
            <a:avLst/>
          </a:prstGeom>
        </p:spPr>
      </p:pic>
      <p:pic>
        <p:nvPicPr>
          <p:cNvPr id="6" name="Picture 5" descr="gmc0040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038600"/>
            <a:ext cx="3239347" cy="233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598</Words>
  <Application>Microsoft Office PowerPoint</Application>
  <PresentationFormat>On-screen Show (4:3)</PresentationFormat>
  <Paragraphs>74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TEGANGAN (STRESS)  REGANGAN (STRAIN)  </vt:lpstr>
      <vt:lpstr>TEGANGAN (STRESS)</vt:lpstr>
      <vt:lpstr>Types of Stress</vt:lpstr>
      <vt:lpstr>Effects of Stress</vt:lpstr>
      <vt:lpstr>Compressional Stress</vt:lpstr>
      <vt:lpstr>Compressional Stress</vt:lpstr>
      <vt:lpstr>Effect of Compressional Stress</vt:lpstr>
      <vt:lpstr>Tensional Stress</vt:lpstr>
      <vt:lpstr>Tensional Stress</vt:lpstr>
      <vt:lpstr>Effect of Tensional Stress</vt:lpstr>
      <vt:lpstr>Shear Stress</vt:lpstr>
      <vt:lpstr>Effect of Shear Stress</vt:lpstr>
      <vt:lpstr>HUBUNGAN ANTARA TEGANGAN TEKANAN DAN TEGANGAN GESER</vt:lpstr>
      <vt:lpstr>Hubungan antara tekanan, gaya kohesi, dan sudut gesek internal</vt:lpstr>
      <vt:lpstr> ROCK SRENGTH (kekuatan batuan) dan FAILURE CRITERIA (kriteria kekandasan)</vt:lpstr>
      <vt:lpstr>REGANGAN (STRAIN = e)</vt:lpstr>
      <vt:lpstr>Bermacam-macam Regangan</vt:lpstr>
      <vt:lpstr>Regangan Normal</vt:lpstr>
      <vt:lpstr>Regangan Longitudinal</vt:lpstr>
      <vt:lpstr>Regangan lateral dan Regangan axial</vt:lpstr>
      <vt:lpstr>Perbandingan antara regangan axial terhadap regangan lateral dinyatakan sebagai Poisson’s Ratio, m </vt:lpstr>
      <vt:lpstr>Regangan Geser</vt:lpstr>
      <vt:lpstr>Regangan = Strain (e) </vt:lpstr>
      <vt:lpstr>Regangan Volumetrik</vt:lpstr>
      <vt:lpstr>Regangan Volumetrik</vt:lpstr>
      <vt:lpstr>Slide 26</vt:lpstr>
      <vt:lpstr>Latihan (Rock Mass Classification)</vt:lpstr>
      <vt:lpstr>Latihan</vt:lpstr>
      <vt:lpstr>Latihan</vt:lpstr>
      <vt:lpstr>Latihan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TEGANGAN, REGANGAN, DEFORMASI</dc:title>
  <dc:creator>UPN</dc:creator>
  <cp:lastModifiedBy>UPN</cp:lastModifiedBy>
  <cp:revision>74</cp:revision>
  <dcterms:created xsi:type="dcterms:W3CDTF">2011-03-22T12:26:01Z</dcterms:created>
  <dcterms:modified xsi:type="dcterms:W3CDTF">2011-04-23T14:57:57Z</dcterms:modified>
</cp:coreProperties>
</file>