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722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37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586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320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9478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526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440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102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472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8482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123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EB5B2-3EB9-4DC4-B26C-3CFA6611077E}" type="datetimeFigureOut">
              <a:rPr lang="id-ID" smtClean="0"/>
              <a:t>01/03/2017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4286F-4525-42D5-A0BC-2E0595EE76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868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4000" dirty="0">
                <a:solidFill>
                  <a:prstClr val="black"/>
                </a:solidFill>
              </a:rPr>
              <a:t>Hukum-hukum gas </a:t>
            </a:r>
            <a:r>
              <a:rPr lang="id-ID" sz="4000" dirty="0" smtClean="0">
                <a:solidFill>
                  <a:prstClr val="black"/>
                </a:solidFill>
              </a:rPr>
              <a:t>sejati/nyata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z="2900" dirty="0">
                <a:solidFill>
                  <a:prstClr val="black"/>
                </a:solidFill>
                <a:ea typeface="+mj-ea"/>
                <a:cs typeface="+mj-cs"/>
              </a:rPr>
              <a:t>Persamaan keadaan untuk gas</a:t>
            </a:r>
            <a:br>
              <a:rPr lang="id-ID" sz="29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id-ID" sz="2900" dirty="0">
                <a:solidFill>
                  <a:prstClr val="black"/>
                </a:solidFill>
                <a:ea typeface="+mj-ea"/>
                <a:cs typeface="+mj-cs"/>
              </a:rPr>
              <a:t>    Equations of state (EOS)</a:t>
            </a:r>
            <a:br>
              <a:rPr lang="id-ID" sz="2900" dirty="0">
                <a:solidFill>
                  <a:prstClr val="black"/>
                </a:solidFill>
                <a:ea typeface="+mj-ea"/>
                <a:cs typeface="+mj-cs"/>
              </a:rPr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9191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Persamaan van der Waals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d-ID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+</m:t>
                          </m:r>
                          <m:box>
                            <m:box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id-ID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box>
                        </m:e>
                      </m:d>
                      <m:d>
                        <m:dPr>
                          <m:ctrlPr>
                            <a:rPr lang="id-ID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−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𝑅𝑇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Atau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d-ID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+</m:t>
                          </m:r>
                          <m:box>
                            <m:box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𝑎</m:t>
                                  </m:r>
                                  <m:sSup>
                                    <m:sSupPr>
                                      <m:ctrlPr>
                                        <a:rPr lang="id-ID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p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id-ID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id-ID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box>
                        </m:e>
                      </m:d>
                      <m:d>
                        <m:dPr>
                          <m:ctrlPr>
                            <a:rPr lang="id-ID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/>
                            </a:rPr>
                            <m:t>𝑉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−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𝑛𝑏</m:t>
                          </m:r>
                        </m:e>
                      </m:d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𝑛𝑅𝑇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/>
                  <a:t>a</a:t>
                </a:r>
                <a:r>
                  <a:rPr lang="id-ID" dirty="0" smtClean="0"/>
                  <a:t>, b = tetapan van der Waals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𝑎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27</m:t>
                          </m:r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  <m:r>
                                <a:rPr lang="id-ID" b="0" i="1" baseline="-25000" smtClean="0">
                                  <a:latin typeface="Cambria Math"/>
                                </a:rPr>
                                <m:t>𝑐</m:t>
                              </m:r>
                            </m:e>
                            <m:sub/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64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𝑏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𝑅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8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Harga Tc dan pc bisa dilihat di tabel.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6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Persamaan Redlich dan Kwong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𝑝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−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p>
                              <m:box>
                                <m:box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box>
                                    <m:boxPr>
                                      <m:ctrlPr>
                                        <a:rPr lang="id-ID" b="0" i="1" baseline="30000" smtClean="0">
                                          <a:latin typeface="Cambria Math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f>
                                        <m:fPr>
                                          <m:ctrlPr>
                                            <a:rPr lang="id-ID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id-ID" b="0" i="1" smtClean="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id-ID" b="0" i="1" smtClean="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box>
                                </m:e>
                              </m:box>
                            </m:sup>
                          </m:sSup>
                          <m:r>
                            <a:rPr lang="id-ID" b="0" i="1" smtClean="0">
                              <a:latin typeface="Cambria Math"/>
                            </a:rPr>
                            <m:t>𝑣</m:t>
                          </m:r>
                          <m:d>
                            <m:d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/>
                  <a:t>a</a:t>
                </a:r>
                <a:r>
                  <a:rPr lang="id-ID" dirty="0" smtClean="0"/>
                  <a:t> dan b = tetapan Redlich Kwong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𝑎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0,42748 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𝑅</m:t>
                          </m:r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  <m:r>
                                <a:rPr lang="id-ID" b="0" i="1" baseline="-25000" smtClean="0"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2,5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𝑏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0,08664</m:t>
                          </m:r>
                          <m:r>
                            <a:rPr lang="id-ID" b="0" i="1" smtClean="0">
                              <a:latin typeface="Cambria Math"/>
                            </a:rPr>
                            <m:t>𝑅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338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Persamaan virial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𝑝𝑣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=1+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𝑣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𝐷</m:t>
                          </m:r>
                        </m:num>
                        <m:den>
                          <m:sSup>
                            <m:s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B,C,D = konstanta</a:t>
                </a:r>
              </a:p>
              <a:p>
                <a:pPr marL="0" indent="0">
                  <a:buNone/>
                </a:pPr>
                <a:r>
                  <a:rPr lang="id-ID" dirty="0" smtClean="0"/>
                  <a:t>Jika B,C,D =0 berlaku hukum gas ideal.</a:t>
                </a: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7267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Faktor kompresibilitas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d-ID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𝑔𝑎𝑠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𝑠𝑒𝑗𝑎𝑡𝑖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d-ID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𝑔𝑎𝑠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id-ID" b="0" i="1" smtClean="0">
                                  <a:latin typeface="Cambria Math"/>
                                </a:rPr>
                                <m:t>𝑖𝑑𝑒𝑎𝑙</m:t>
                              </m:r>
                            </m:sub>
                          </m:sSub>
                        </m:den>
                      </m:f>
                      <m:r>
                        <a:rPr lang="id-ID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𝑣</m:t>
                          </m:r>
                        </m:num>
                        <m:den>
                          <m:box>
                            <m:box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𝑅𝑇</m:t>
                                  </m:r>
                                </m:num>
                                <m:den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𝑝</m:t>
                                  </m:r>
                                </m:den>
                              </m:f>
                            </m:e>
                          </m:box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𝑝𝑣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𝑝𝑣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𝑍𝑅𝑇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/>
                        </a:rPr>
                        <m:t>𝑍</m:t>
                      </m:r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  <m:r>
                            <a:rPr lang="id-ID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    ;   </m:t>
                      </m:r>
                      <m:sSub>
                        <m:sSub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𝑟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:r>
                  <a:rPr lang="id-ID" dirty="0" smtClean="0"/>
                  <a:t>Z= faktor kompresibillitas (faktor pemampatan)</a:t>
                </a:r>
              </a:p>
              <a:p>
                <a:pPr marL="0" indent="0">
                  <a:buNone/>
                </a:pPr>
                <a:r>
                  <a:rPr lang="id-ID" dirty="0" smtClean="0"/>
                  <a:t>Tr= suhu tereduksi, Tc=suhu kritis</a:t>
                </a:r>
              </a:p>
              <a:p>
                <a:pPr marL="0" indent="0">
                  <a:buNone/>
                </a:pPr>
                <a:r>
                  <a:rPr lang="id-ID" dirty="0"/>
                  <a:t>p</a:t>
                </a:r>
                <a:r>
                  <a:rPr lang="id-ID" dirty="0" smtClean="0"/>
                  <a:t>r= tekanan tereduksi, pc =  tekanan kritis</a:t>
                </a:r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296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184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Diperoleh suatu gambar yang berlaku untuk umum : Generalized compressibility-factor diagram.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2825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5. </a:t>
            </a:r>
            <a:r>
              <a:rPr lang="id-ID" smtClean="0"/>
              <a:t>Faktor kompresibilitas Amagat.</a:t>
            </a:r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𝑍𝑅𝑇</m:t>
                          </m:r>
                        </m:num>
                        <m:den>
                          <m:sSub>
                            <m:sSub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</m:e>
                            <m:sub>
                              <m:r>
                                <a:rPr lang="id-ID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id-ID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b="0" i="1" smtClean="0">
                                  <a:latin typeface="Cambria Math"/>
                                </a:rPr>
                                <m:t>𝑝𝑣</m:t>
                              </m:r>
                            </m:e>
                          </m:d>
                        </m:e>
                        <m:sub>
                          <m:r>
                            <a:rPr lang="id-ID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id-ID" b="0" i="1" smtClean="0"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latin typeface="Cambria Math"/>
                        </a:rPr>
                        <m:t>𝑝𝑎𝑑𝑎</m:t>
                      </m:r>
                      <m:r>
                        <a:rPr lang="id-ID" b="0" i="1" smtClean="0"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latin typeface="Cambria Math"/>
                        </a:rPr>
                        <m:t>𝑘𝑜𝑛𝑑𝑖𝑠𝑖</m:t>
                      </m:r>
                      <m:r>
                        <a:rPr lang="id-ID" b="0" i="1" smtClean="0"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latin typeface="Cambria Math"/>
                        </a:rPr>
                        <m:t>𝑠𝑡𝑎𝑛𝑑𝑎𝑟</m:t>
                      </m:r>
                      <m:r>
                        <a:rPr lang="id-ID" b="0" i="1" smtClean="0">
                          <a:latin typeface="Cambria Math"/>
                        </a:rPr>
                        <m:t> (</m:t>
                      </m:r>
                      <m:sSup>
                        <m:sSup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b="0" i="1" smtClean="0"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id-ID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id-ID" b="0" i="1" smtClean="0">
                          <a:latin typeface="Cambria Math"/>
                        </a:rPr>
                        <m:t>𝐶</m:t>
                      </m:r>
                      <m:r>
                        <a:rPr lang="id-ID" b="0" i="1" smtClean="0">
                          <a:latin typeface="Cambria Math"/>
                        </a:rPr>
                        <m:t>, 1 </m:t>
                      </m:r>
                      <m:r>
                        <a:rPr lang="id-ID" b="0" i="1" smtClean="0">
                          <a:latin typeface="Cambria Math"/>
                        </a:rPr>
                        <m:t>𝑎𝑡𝑚</m:t>
                      </m:r>
                      <m:r>
                        <a:rPr lang="id-ID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d-ID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id-ID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id-ID" b="0" i="1" baseline="-25000" smtClean="0">
                              <a:latin typeface="Cambria Math"/>
                            </a:rPr>
                            <m:t>𝑇</m:t>
                          </m:r>
                        </m:e>
                        <m:sub/>
                        <m:sup>
                          <m:r>
                            <a:rPr lang="id-ID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d-ID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d>
                                <m:dPr>
                                  <m:ctrlPr>
                                    <a:rPr lang="id-ID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b="0" i="1" smtClean="0"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  <m:r>
                                <a:rPr lang="id-ID" b="0" i="1" baseline="-25000" smtClean="0">
                                  <a:latin typeface="Cambria Math"/>
                                </a:rPr>
                                <m:t>𝑇</m:t>
                              </m:r>
                            </m:e>
                            <m:sub/>
                            <m:sup>
                              <m:r>
                                <a:rPr lang="id-ID" b="0" i="1" smtClean="0"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id-ID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</m:e>
                            <m:sub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num>
                        <m:den>
                          <m:sSub>
                            <m:sSub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id-ID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d-ID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𝑝𝑣</m:t>
                                  </m:r>
                                </m:e>
                              </m:d>
                            </m:e>
                            <m:sub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d>
                            <m:d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𝑝𝑣</m:t>
                              </m:r>
                            </m:e>
                          </m:d>
                          <m:r>
                            <a:rPr lang="id-ID" i="1" baseline="-250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  <m:sub/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𝑝𝑎𝑑𝑎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𝑘𝑜𝑛𝑑𝑖𝑠𝑖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𝑝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→0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𝑑𝑎𝑛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𝑇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𝑇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𝐴</m:t>
                              </m:r>
                              <m:r>
                                <a:rPr lang="id-ID" i="1" baseline="-2500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𝑇</m:t>
                              </m:r>
                            </m:e>
                            <m:sub/>
                            <m:sup>
                              <m:r>
                                <a:rPr lang="id-ID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p>
                          </m:sSubSup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latin typeface="Cambria Math"/>
                            </a:rPr>
                            <m:t>𝑍𝑅𝑇</m:t>
                          </m:r>
                        </m:num>
                        <m:den>
                          <m:r>
                            <a:rPr lang="id-ID" b="0" i="1" smtClean="0">
                              <a:latin typeface="Cambria Math"/>
                            </a:rPr>
                            <m:t>𝑅𝑇</m:t>
                          </m:r>
                        </m:den>
                      </m:f>
                      <m:r>
                        <a:rPr lang="id-ID" b="0" i="1" smtClean="0">
                          <a:latin typeface="Cambria Math"/>
                        </a:rPr>
                        <m:t>=</m:t>
                      </m:r>
                      <m:r>
                        <a:rPr lang="id-ID" b="0" i="1" smtClean="0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id-ID" i="1" baseline="-250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</m:t>
                          </m:r>
                        </m:e>
                        <m:sub/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id-ID" b="0" i="1" baseline="-25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b/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id-ID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</m:t>
                          </m:r>
                        </m:num>
                        <m:den>
                          <m:sSub>
                            <m:sSubPr>
                              <m:ctrlPr>
                                <a:rPr lang="id-ID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d-ID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d-ID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id-ID" i="1" baseline="-250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b/>
                        <m:sup>
                          <m:r>
                            <a:rPr lang="id-ID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𝑝𝑎𝑑𝑎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𝑘𝑜𝑛𝑑𝑖𝑠𝑖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id-ID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  <m:r>
                        <a:rPr lang="id-ID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 </m:t>
                      </m:r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</a:rPr>
                        <m:t>𝑝</m:t>
                      </m:r>
                      <m:r>
                        <a:rPr lang="id-ID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→0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3610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1 lbm gas NH</a:t>
            </a:r>
            <a:r>
              <a:rPr lang="id-ID" baseline="-25000" dirty="0" smtClean="0"/>
              <a:t>3</a:t>
            </a:r>
            <a:r>
              <a:rPr lang="id-ID" dirty="0" smtClean="0"/>
              <a:t> disimpan dalam suatu tempat  volume 1,091 ft</a:t>
            </a:r>
            <a:r>
              <a:rPr lang="id-ID" baseline="30000" dirty="0" smtClean="0"/>
              <a:t>3</a:t>
            </a:r>
            <a:r>
              <a:rPr lang="id-ID" dirty="0" smtClean="0"/>
              <a:t> dengan temperatur konstan 150 </a:t>
            </a:r>
            <a:r>
              <a:rPr lang="id-ID" baseline="30000" dirty="0" smtClean="0"/>
              <a:t>0</a:t>
            </a:r>
            <a:r>
              <a:rPr lang="id-ID" dirty="0" smtClean="0"/>
              <a:t>F. Hitunglah tekanan gas dalam tempat tersebut dengan cara sbb :</a:t>
            </a:r>
          </a:p>
          <a:p>
            <a:pPr marL="514350" indent="-514350">
              <a:buAutoNum type="alphaLcPeriod"/>
            </a:pPr>
            <a:r>
              <a:rPr lang="id-ID" dirty="0" smtClean="0"/>
              <a:t>Hukum gas ideal</a:t>
            </a:r>
          </a:p>
          <a:p>
            <a:pPr marL="514350" indent="-514350">
              <a:buAutoNum type="alphaLcPeriod"/>
            </a:pPr>
            <a:r>
              <a:rPr lang="id-ID" dirty="0" smtClean="0"/>
              <a:t>Persamaan van der Waals</a:t>
            </a:r>
          </a:p>
          <a:p>
            <a:pPr marL="514350" indent="-514350">
              <a:buAutoNum type="alphaLcPeriod"/>
            </a:pPr>
            <a:r>
              <a:rPr lang="id-ID" dirty="0" smtClean="0"/>
              <a:t>Compresibility factor.</a:t>
            </a:r>
          </a:p>
          <a:p>
            <a:pPr marL="0" indent="0">
              <a:buNone/>
            </a:pPr>
            <a:r>
              <a:rPr lang="id-ID" dirty="0" smtClean="0"/>
              <a:t>Diketahui : Tc</a:t>
            </a:r>
            <a:r>
              <a:rPr lang="id-ID" dirty="0">
                <a:solidFill>
                  <a:prstClr val="black"/>
                </a:solidFill>
              </a:rPr>
              <a:t> NH</a:t>
            </a:r>
            <a:r>
              <a:rPr lang="id-ID" baseline="-25000" dirty="0">
                <a:solidFill>
                  <a:prstClr val="black"/>
                </a:solidFill>
              </a:rPr>
              <a:t>3</a:t>
            </a:r>
            <a:r>
              <a:rPr lang="id-ID" dirty="0" smtClean="0"/>
              <a:t>   = 406 K,  pc</a:t>
            </a:r>
            <a:r>
              <a:rPr lang="id-ID" dirty="0">
                <a:solidFill>
                  <a:prstClr val="black"/>
                </a:solidFill>
              </a:rPr>
              <a:t> NH</a:t>
            </a:r>
            <a:r>
              <a:rPr lang="id-ID" baseline="-25000" dirty="0">
                <a:solidFill>
                  <a:prstClr val="black"/>
                </a:solidFill>
              </a:rPr>
              <a:t>3</a:t>
            </a:r>
            <a:r>
              <a:rPr lang="id-ID" dirty="0" smtClean="0"/>
              <a:t>   =111 atm</a:t>
            </a:r>
          </a:p>
          <a:p>
            <a:pPr marL="0" indent="0">
              <a:buNone/>
            </a:pPr>
            <a:r>
              <a:rPr lang="id-ID" dirty="0" smtClean="0"/>
              <a:t>R = 10,73 psia.ft</a:t>
            </a:r>
            <a:r>
              <a:rPr lang="id-ID" baseline="30000" dirty="0" smtClean="0"/>
              <a:t>3</a:t>
            </a:r>
            <a:r>
              <a:rPr lang="id-ID" dirty="0" smtClean="0"/>
              <a:t>/lbmol.</a:t>
            </a:r>
            <a:r>
              <a:rPr lang="id-ID" baseline="30000" dirty="0" smtClean="0"/>
              <a:t>0</a:t>
            </a:r>
            <a:r>
              <a:rPr lang="id-ID" dirty="0" smtClean="0"/>
              <a:t>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25591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1 lbmol metana (CH</a:t>
            </a:r>
            <a:r>
              <a:rPr lang="id-ID" baseline="-25000" dirty="0" smtClean="0"/>
              <a:t>4</a:t>
            </a:r>
            <a:r>
              <a:rPr lang="id-ID" dirty="0" smtClean="0"/>
              <a:t>) pada suhu 122 </a:t>
            </a:r>
            <a:r>
              <a:rPr lang="id-ID" baseline="30000" dirty="0" smtClean="0"/>
              <a:t>0</a:t>
            </a:r>
            <a:r>
              <a:rPr lang="id-ID" dirty="0" smtClean="0"/>
              <a:t>F, 600 atm ingin disimpan dalam sebuah tangki. Tentukan volume tangki yang diperlukan untuk menyimpan gas tersebut dengan cara sbb :</a:t>
            </a:r>
          </a:p>
          <a:p>
            <a:pPr marL="514350" indent="-514350">
              <a:buAutoNum type="alphaLcPeriod"/>
            </a:pPr>
            <a:r>
              <a:rPr lang="id-ID" dirty="0" smtClean="0"/>
              <a:t>Hukum gas ideal</a:t>
            </a:r>
          </a:p>
          <a:p>
            <a:pPr marL="514350" indent="-514350">
              <a:buAutoNum type="alphaLcPeriod"/>
            </a:pPr>
            <a:r>
              <a:rPr lang="id-ID" dirty="0" smtClean="0"/>
              <a:t>Persamaan van der Waals</a:t>
            </a:r>
          </a:p>
          <a:p>
            <a:pPr marL="514350" indent="-514350">
              <a:buAutoNum type="alphaLcPeriod"/>
            </a:pPr>
            <a:r>
              <a:rPr lang="id-ID" dirty="0" smtClean="0"/>
              <a:t>Faktor kompresibilitas</a:t>
            </a:r>
          </a:p>
          <a:p>
            <a:pPr marL="514350" indent="-514350">
              <a:buAutoNum type="alphaLcPeriod"/>
            </a:pPr>
            <a:r>
              <a:rPr lang="id-ID" dirty="0" smtClean="0"/>
              <a:t>Faktor </a:t>
            </a:r>
            <a:r>
              <a:rPr lang="id-ID" smtClean="0"/>
              <a:t>kompresibilitas </a:t>
            </a:r>
            <a:r>
              <a:rPr lang="id-ID" smtClean="0"/>
              <a:t>Amagat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r>
              <a:rPr lang="id-ID" dirty="0" smtClean="0"/>
              <a:t>Diketahui : Tc </a:t>
            </a:r>
            <a:r>
              <a:rPr lang="id-ID" dirty="0">
                <a:solidFill>
                  <a:prstClr val="black"/>
                </a:solidFill>
              </a:rPr>
              <a:t>CH</a:t>
            </a:r>
            <a:r>
              <a:rPr lang="id-ID" baseline="-25000" dirty="0">
                <a:solidFill>
                  <a:prstClr val="black"/>
                </a:solidFill>
              </a:rPr>
              <a:t>4 </a:t>
            </a:r>
            <a:r>
              <a:rPr lang="id-ID" dirty="0" smtClean="0"/>
              <a:t>=191 K , pc </a:t>
            </a:r>
            <a:r>
              <a:rPr lang="id-ID" dirty="0">
                <a:solidFill>
                  <a:prstClr val="black"/>
                </a:solidFill>
              </a:rPr>
              <a:t>CH</a:t>
            </a:r>
            <a:r>
              <a:rPr lang="id-ID" baseline="-25000" dirty="0">
                <a:solidFill>
                  <a:prstClr val="black"/>
                </a:solidFill>
              </a:rPr>
              <a:t>4 </a:t>
            </a:r>
            <a:r>
              <a:rPr lang="id-ID" dirty="0" smtClean="0"/>
              <a:t>=45,8 atm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6878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544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Hukum-hukum gas sejati/nyata</vt:lpstr>
      <vt:lpstr>1. Persamaan van der Waals</vt:lpstr>
      <vt:lpstr>2. Persamaan Redlich dan Kwong</vt:lpstr>
      <vt:lpstr>3. Persamaan virial</vt:lpstr>
      <vt:lpstr>4. Faktor kompresibilitas</vt:lpstr>
      <vt:lpstr>PowerPoint Presentation</vt:lpstr>
      <vt:lpstr>5. Faktor kompresibilitas Amagat.</vt:lpstr>
      <vt:lpstr>Contoh</vt:lpstr>
      <vt:lpstr>PR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Hukum-hukum gas sejati/nyata</dc:title>
  <dc:creator>ismail - [2010]</dc:creator>
  <cp:lastModifiedBy>ismail - [2010]</cp:lastModifiedBy>
  <cp:revision>13</cp:revision>
  <dcterms:created xsi:type="dcterms:W3CDTF">2017-02-23T15:06:44Z</dcterms:created>
  <dcterms:modified xsi:type="dcterms:W3CDTF">2017-03-01T02:44:50Z</dcterms:modified>
</cp:coreProperties>
</file>