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36"/>
  </p:notesMasterIdLst>
  <p:handoutMasterIdLst>
    <p:handoutMasterId r:id="rId37"/>
  </p:handoutMasterIdLst>
  <p:sldIdLst>
    <p:sldId id="302" r:id="rId2"/>
    <p:sldId id="303" r:id="rId3"/>
    <p:sldId id="304" r:id="rId4"/>
    <p:sldId id="320" r:id="rId5"/>
    <p:sldId id="317" r:id="rId6"/>
    <p:sldId id="318" r:id="rId7"/>
    <p:sldId id="319" r:id="rId8"/>
    <p:sldId id="305" r:id="rId9"/>
    <p:sldId id="336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21" r:id="rId22"/>
    <p:sldId id="322" r:id="rId23"/>
    <p:sldId id="323" r:id="rId24"/>
    <p:sldId id="327" r:id="rId25"/>
    <p:sldId id="324" r:id="rId26"/>
    <p:sldId id="335" r:id="rId27"/>
    <p:sldId id="326" r:id="rId28"/>
    <p:sldId id="328" r:id="rId29"/>
    <p:sldId id="329" r:id="rId30"/>
    <p:sldId id="330" r:id="rId31"/>
    <p:sldId id="332" r:id="rId32"/>
    <p:sldId id="333" r:id="rId33"/>
    <p:sldId id="331" r:id="rId34"/>
    <p:sldId id="325" r:id="rId35"/>
  </p:sldIdLst>
  <p:sldSz cx="9144000" cy="5715000" type="screen16x10"/>
  <p:notesSz cx="7100888" cy="102314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  <a:srgbClr val="660033"/>
    <a:srgbClr val="AC66BB"/>
    <a:srgbClr val="CCFF99"/>
    <a:srgbClr val="660066"/>
    <a:srgbClr val="4A2102"/>
    <a:srgbClr val="003300"/>
    <a:srgbClr val="CCE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99" autoAdjust="0"/>
    <p:restoredTop sz="94660"/>
  </p:normalViewPr>
  <p:slideViewPr>
    <p:cSldViewPr>
      <p:cViewPr varScale="1">
        <p:scale>
          <a:sx n="73" d="100"/>
          <a:sy n="73" d="100"/>
        </p:scale>
        <p:origin x="-1176" y="-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6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77546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702" y="3"/>
            <a:ext cx="3077544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A8AA8AA3-727D-44E3-B0DD-B1D0EAC0D652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17935"/>
            <a:ext cx="3077546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702" y="9717935"/>
            <a:ext cx="3077544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AF36449-5D48-41F6-AB55-242910D88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6161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77546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702" y="3"/>
            <a:ext cx="3077544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7334C40-0933-4328-B189-85F8F94F475F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82600" y="768350"/>
            <a:ext cx="613568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585" y="4860731"/>
            <a:ext cx="5679723" cy="460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17935"/>
            <a:ext cx="3077546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702" y="9717935"/>
            <a:ext cx="3077544" cy="51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469" tIns="49234" rIns="98469" bIns="4923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64EF2AC-5906-4D33-A531-B8D450C7C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4386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fld id="{84DD8B3F-2BE5-4E61-8E12-36BE89A15D40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fld id="{347EE5C0-5D8E-4973-8828-340CFBCD2F2D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fld id="{7A6E1E1E-4294-4C49-B2EB-EBB4C1150CC7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fld id="{0257CC1A-8DED-4C07-80E9-43290A5D6055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7334C40-0933-4328-B189-85F8F94F475F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28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Answers: (a) 1,43 </a:t>
            </a:r>
            <a:r>
              <a:rPr lang="en-US" dirty="0" err="1" smtClean="0"/>
              <a:t>mol</a:t>
            </a:r>
            <a:r>
              <a:rPr lang="en-US" dirty="0" smtClean="0"/>
              <a:t>/L;  (b) 1,00 </a:t>
            </a:r>
            <a:r>
              <a:rPr lang="en-US" dirty="0" err="1" smtClean="0"/>
              <a:t>mol</a:t>
            </a:r>
            <a:r>
              <a:rPr lang="en-US" dirty="0" smtClean="0"/>
              <a:t>/L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7334C40-0933-4328-B189-85F8F94F475F}" type="datetime1">
              <a:rPr lang="en-US" smtClean="0"/>
              <a:pPr>
                <a:defRPr/>
              </a:pPr>
              <a:t>4/16/2017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F2AC-5906-4D33-A531-B8D450C7C52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48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712099" y="4270717"/>
            <a:ext cx="1577458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646907"/>
            <a:ext cx="8062912" cy="1225021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1875233"/>
            <a:ext cx="8062912" cy="14605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5010547"/>
            <a:ext cx="5791200" cy="304271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4708920"/>
            <a:ext cx="5791200" cy="304271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4793590"/>
            <a:ext cx="502920" cy="304271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EFD763E-575E-4F89-9EDE-D966F4046B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6759E-48D5-4FD0-94FC-CBF3B3E2DD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17500"/>
            <a:ext cx="1905000" cy="45720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7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4E5862-CE4E-4914-AF1C-A5B55D26E6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51000"/>
            <a:ext cx="4038600" cy="3238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1000"/>
            <a:ext cx="4038600" cy="3238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7C6A7-4E05-4C45-9907-D7D64E3C5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33500"/>
            <a:ext cx="4038600" cy="18216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282157"/>
            <a:ext cx="4038600" cy="18229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0B883-432D-4254-B67F-0324F5F8D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11658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9007"/>
            <a:ext cx="8229600" cy="3810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5400040"/>
            <a:ext cx="2133600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0056" cy="25069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996A0-F82B-438F-96F6-45C805AF11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5862"/>
            <a:ext cx="9129932" cy="569741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712099" y="150056"/>
            <a:ext cx="1577458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5397500"/>
            <a:ext cx="2133600" cy="254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5400808"/>
            <a:ext cx="4260056" cy="25069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674687"/>
            <a:ext cx="502920" cy="250693"/>
          </a:xfrm>
        </p:spPr>
        <p:txBody>
          <a:bodyPr/>
          <a:lstStyle/>
          <a:p>
            <a:pPr>
              <a:defRPr/>
            </a:pPr>
            <a:fld id="{3464F3E0-6C79-4DCD-A4C5-0D76DF2B85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5" y="7818"/>
            <a:ext cx="2672861" cy="158350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5862"/>
            <a:ext cx="9136966" cy="57032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6220"/>
            <a:ext cx="7239000" cy="1135063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61280"/>
            <a:ext cx="3886200" cy="1905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5365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5365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3600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0056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5400808"/>
            <a:ext cx="502920" cy="251460"/>
          </a:xfrm>
        </p:spPr>
        <p:txBody>
          <a:bodyPr/>
          <a:lstStyle/>
          <a:p>
            <a:pPr>
              <a:defRPr/>
            </a:pPr>
            <a:fld id="{2222CCEC-3AB4-4B9F-B2D8-BE968DE5B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42277"/>
            <a:ext cx="1066800" cy="5128260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42277"/>
            <a:ext cx="581024" cy="251460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2855937"/>
            <a:ext cx="581024" cy="251460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42277"/>
            <a:ext cx="6858000" cy="251460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2855937"/>
            <a:ext cx="6858000" cy="2514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0552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1104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5402580"/>
            <a:ext cx="502920" cy="25146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FAFBD00-BC59-477A-B6D7-8D2BE7C105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764EB-E16E-447C-9185-040E83C4CF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3600" cy="2514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5401575"/>
            <a:ext cx="4260056" cy="25069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5400808"/>
            <a:ext cx="502920" cy="251460"/>
          </a:xfrm>
        </p:spPr>
        <p:txBody>
          <a:bodyPr/>
          <a:lstStyle/>
          <a:p>
            <a:pPr>
              <a:defRPr/>
            </a:pPr>
            <a:fld id="{6D20AC79-EB33-4F87-9B49-9766531251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06387"/>
            <a:ext cx="914400" cy="49530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06387"/>
            <a:ext cx="2438400" cy="49530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266700"/>
            <a:ext cx="5276088" cy="499110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5463540"/>
            <a:ext cx="2133600" cy="25146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5463540"/>
            <a:ext cx="5143120" cy="25146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5463540"/>
            <a:ext cx="502920" cy="25146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4B61B2A-5777-4F62-9135-641FFE1704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25747"/>
            <a:ext cx="914400" cy="53340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11638"/>
            <a:ext cx="7333488" cy="45720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4889500"/>
            <a:ext cx="7333488" cy="5715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5463540"/>
            <a:ext cx="2103120" cy="25146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5464308"/>
            <a:ext cx="4948072" cy="25146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5463540"/>
            <a:ext cx="365760" cy="251460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D798AD57-ACC2-4565-B279-15FCBC7CBB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1724"/>
            <a:ext cx="9129932" cy="569741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862"/>
            <a:ext cx="9136966" cy="57032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5" y="4123675"/>
            <a:ext cx="2672861" cy="158350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116586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69007"/>
            <a:ext cx="8229600" cy="3810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5400808"/>
            <a:ext cx="2133600" cy="2514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5401575"/>
            <a:ext cx="4260056" cy="25069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5400808"/>
            <a:ext cx="502920" cy="251460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AEF6DC-C6D7-4170-AC04-6FBDAA9288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0" y="1028700"/>
            <a:ext cx="4869656" cy="1600200"/>
          </a:xfrm>
          <a:ln w="28575"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1588" eaLnBrk="1" hangingPunct="1"/>
            <a:r>
              <a:rPr lang="id-ID" sz="4100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REAKTOR </a:t>
            </a:r>
            <a:r>
              <a:rPr lang="id-ID" sz="4100" i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SEMIBATCH</a:t>
            </a:r>
            <a:r>
              <a:rPr lang="en-US" sz="4100" i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/>
            </a:r>
            <a:br>
              <a:rPr lang="en-US" sz="4100" i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2500" i="1" dirty="0" smtClean="0">
                <a:solidFill>
                  <a:schemeClr val="tx1"/>
                </a:solidFill>
                <a:effectLst/>
                <a:latin typeface="Book Antiqua" pitchFamily="18" charset="0"/>
              </a:rPr>
              <a:t>(Unsteady Stirred Tank Reactors;</a:t>
            </a:r>
            <a:br>
              <a:rPr lang="en-US" sz="2500" i="1" dirty="0" smtClean="0">
                <a:solidFill>
                  <a:schemeClr val="tx1"/>
                </a:solidFill>
                <a:effectLst/>
                <a:latin typeface="Book Antiqua" pitchFamily="18" charset="0"/>
              </a:rPr>
            </a:br>
            <a:r>
              <a:rPr lang="en-US" sz="2500" i="1" dirty="0" smtClean="0">
                <a:solidFill>
                  <a:schemeClr val="tx1"/>
                </a:solidFill>
                <a:effectLst/>
                <a:latin typeface="Book Antiqua" pitchFamily="18" charset="0"/>
              </a:rPr>
              <a:t>Semi-Batch = Semi-</a:t>
            </a:r>
            <a:r>
              <a:rPr lang="en-US" sz="2500" i="1" dirty="0" err="1" smtClean="0">
                <a:solidFill>
                  <a:schemeClr val="tx1"/>
                </a:solidFill>
                <a:effectLst/>
                <a:latin typeface="Book Antiqua" pitchFamily="18" charset="0"/>
              </a:rPr>
              <a:t>Kontinyu</a:t>
            </a:r>
            <a:r>
              <a:rPr lang="en-US" sz="2500" i="1" dirty="0" smtClean="0">
                <a:solidFill>
                  <a:schemeClr val="tx1"/>
                </a:solidFill>
                <a:effectLst/>
                <a:latin typeface="Book Antiqua" pitchFamily="18" charset="0"/>
              </a:rPr>
              <a:t>)</a:t>
            </a:r>
            <a:endParaRPr lang="id-ID" sz="2500" i="1" dirty="0" smtClean="0"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177942"/>
            <a:ext cx="6705600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5000"/>
              </a:lnSpc>
            </a:pPr>
            <a:r>
              <a:rPr lang="id-ID" sz="2500" b="1" dirty="0" smtClean="0">
                <a:latin typeface="Amaze" pitchFamily="34" charset="0"/>
                <a:cs typeface="Times New Roman" pitchFamily="18" charset="0"/>
              </a:rPr>
              <a:t>I Gusti S. Budiaman</a:t>
            </a:r>
            <a:r>
              <a:rPr lang="en-US" sz="2500" b="1" dirty="0" smtClean="0">
                <a:latin typeface="Amaze" pitchFamily="34" charset="0"/>
                <a:cs typeface="Times New Roman" pitchFamily="18" charset="0"/>
              </a:rPr>
              <a:t>, </a:t>
            </a:r>
            <a:r>
              <a:rPr lang="en-US" sz="2500" b="1" dirty="0" err="1" smtClean="0">
                <a:latin typeface="Amaze" pitchFamily="34" charset="0"/>
                <a:cs typeface="Times New Roman" pitchFamily="18" charset="0"/>
              </a:rPr>
              <a:t>Gunarto</a:t>
            </a:r>
            <a:r>
              <a:rPr lang="en-US" sz="2500" b="1" dirty="0" smtClean="0">
                <a:latin typeface="Amaze" pitchFamily="34" charset="0"/>
                <a:cs typeface="Times New Roman" pitchFamily="18" charset="0"/>
              </a:rPr>
              <a:t>, </a:t>
            </a:r>
            <a:r>
              <a:rPr lang="en-US" sz="2500" b="1" dirty="0" err="1" smtClean="0">
                <a:latin typeface="Amaze" pitchFamily="34" charset="0"/>
                <a:cs typeface="Times New Roman" pitchFamily="18" charset="0"/>
              </a:rPr>
              <a:t>Endang</a:t>
            </a:r>
            <a:r>
              <a:rPr lang="en-US" sz="2500" b="1" dirty="0" smtClean="0">
                <a:latin typeface="Amaze" pitchFamily="34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Amaze" pitchFamily="34" charset="0"/>
                <a:cs typeface="Times New Roman" pitchFamily="18" charset="0"/>
              </a:rPr>
              <a:t>Sulistyawati</a:t>
            </a:r>
            <a:r>
              <a:rPr lang="en-US" sz="2500" b="1" dirty="0" smtClean="0">
                <a:latin typeface="Amaze" pitchFamily="34" charset="0"/>
                <a:cs typeface="Times New Roman" pitchFamily="18" charset="0"/>
              </a:rPr>
              <a:t> </a:t>
            </a:r>
            <a:r>
              <a:rPr lang="id-ID" sz="2500" b="1" dirty="0" smtClean="0">
                <a:solidFill>
                  <a:srgbClr val="008000"/>
                </a:solidFill>
                <a:latin typeface="Amaze" pitchFamily="34" charset="0"/>
                <a:cs typeface="Times New Roman" pitchFamily="18" charset="0"/>
              </a:rPr>
              <a:t>Siti Diyar Kholisoh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381500"/>
            <a:ext cx="815340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100" b="1" u="sng" dirty="0" smtClean="0">
                <a:solidFill>
                  <a:srgbClr val="000099"/>
                </a:solidFill>
              </a:rPr>
              <a:t>PERANCANGAN REAKTOR</a:t>
            </a:r>
            <a:r>
              <a:rPr lang="en-US" sz="2100" b="1" u="sng" dirty="0" smtClean="0">
                <a:solidFill>
                  <a:srgbClr val="000099"/>
                </a:solidFill>
              </a:rPr>
              <a:t> (1210323)</a:t>
            </a:r>
            <a:endParaRPr lang="id-ID" sz="2100" b="1" u="sng" dirty="0" smtClean="0">
              <a:solidFill>
                <a:srgbClr val="000099"/>
              </a:solidFill>
            </a:endParaRPr>
          </a:p>
          <a:p>
            <a:r>
              <a:rPr lang="id-ID" sz="1900" b="1" dirty="0" smtClean="0">
                <a:latin typeface="Arial Narrow" pitchFamily="34" charset="0"/>
              </a:rPr>
              <a:t>SEMESTER </a:t>
            </a:r>
            <a:r>
              <a:rPr lang="en-US" sz="1900" b="1" dirty="0" smtClean="0">
                <a:latin typeface="Arial Narrow" pitchFamily="34" charset="0"/>
              </a:rPr>
              <a:t>GENAP</a:t>
            </a:r>
            <a:r>
              <a:rPr lang="id-ID" sz="1900" b="1" dirty="0" smtClean="0">
                <a:latin typeface="Arial Narrow" pitchFamily="34" charset="0"/>
              </a:rPr>
              <a:t> </a:t>
            </a:r>
            <a:r>
              <a:rPr lang="id-ID" sz="1900" b="1" dirty="0" smtClean="0">
                <a:latin typeface="Arial Narrow" pitchFamily="34" charset="0"/>
              </a:rPr>
              <a:t>TAHUN AKADEMIK 201</a:t>
            </a:r>
            <a:r>
              <a:rPr lang="en-US" sz="1900" b="1" dirty="0" smtClean="0">
                <a:latin typeface="Arial Narrow" pitchFamily="34" charset="0"/>
              </a:rPr>
              <a:t>6</a:t>
            </a:r>
            <a:r>
              <a:rPr lang="id-ID" sz="1900" b="1" dirty="0" smtClean="0">
                <a:latin typeface="Arial Narrow" pitchFamily="34" charset="0"/>
              </a:rPr>
              <a:t>-201</a:t>
            </a:r>
            <a:r>
              <a:rPr lang="en-US" sz="1900" b="1" dirty="0" smtClean="0">
                <a:latin typeface="Arial Narrow" pitchFamily="34" charset="0"/>
              </a:rPr>
              <a:t>7</a:t>
            </a:r>
            <a:endParaRPr lang="id-ID" sz="1900" b="1" dirty="0" smtClean="0">
              <a:latin typeface="Arial Narrow" pitchFamily="34" charset="0"/>
            </a:endParaRPr>
          </a:p>
          <a:p>
            <a:r>
              <a:rPr lang="en-US" sz="1900" b="1" dirty="0" smtClean="0">
                <a:latin typeface="Arial Narrow" pitchFamily="34" charset="0"/>
              </a:rPr>
              <a:t>JURUSAN</a:t>
            </a:r>
            <a:r>
              <a:rPr lang="id-ID" sz="1900" b="1" dirty="0" smtClean="0">
                <a:latin typeface="Arial Narrow" pitchFamily="34" charset="0"/>
              </a:rPr>
              <a:t> </a:t>
            </a:r>
            <a:r>
              <a:rPr lang="id-ID" sz="1900" b="1" dirty="0" smtClean="0">
                <a:latin typeface="Arial Narrow" pitchFamily="34" charset="0"/>
              </a:rPr>
              <a:t>TEKNIK KIMIA – FTI – UPN “VETERAN” YOGYAKARTA</a:t>
            </a:r>
            <a:endParaRPr lang="id-ID" sz="1900" b="1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30024"/>
            <a:ext cx="4343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3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April 2017</a:t>
            </a:r>
            <a:endParaRPr lang="id-ID" sz="23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91" y="145345"/>
            <a:ext cx="1000309" cy="9595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179513" y="571500"/>
          <a:ext cx="622404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3" imgW="2679480" imgH="393480" progId="Equation.3">
                  <p:embed/>
                </p:oleObj>
              </mc:Choice>
              <mc:Fallback>
                <p:oleObj name="Equation" r:id="rId3" imgW="26794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571500"/>
                        <a:ext cx="622404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19200" y="2557463"/>
          <a:ext cx="3717925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5" imgW="1600200" imgH="609480" progId="Equation.3">
                  <p:embed/>
                </p:oleObj>
              </mc:Choice>
              <mc:Fallback>
                <p:oleObj name="Equation" r:id="rId5" imgW="1600200" imgH="609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57463"/>
                        <a:ext cx="3717925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1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66800" y="4457700"/>
          <a:ext cx="6614694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Equation" r:id="rId7" imgW="2857320" imgH="507960" progId="Equation.3">
                  <p:embed/>
                </p:oleObj>
              </mc:Choice>
              <mc:Fallback>
                <p:oleObj name="Equation" r:id="rId7" imgW="2857320" imgH="50796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57700"/>
                        <a:ext cx="6614694" cy="117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81000" y="1485900"/>
            <a:ext cx="8616461" cy="51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750" dirty="0" smtClean="0">
                <a:latin typeface="Arial Narrow" pitchFamily="34" charset="0"/>
                <a:cs typeface="Tahoma" pitchFamily="34" charset="0"/>
              </a:rPr>
              <a:t>Selama reaksi berlangsung</a:t>
            </a:r>
            <a:r>
              <a:rPr lang="en-US" sz="2750" dirty="0" smtClean="0">
                <a:latin typeface="Arial Narrow" pitchFamily="34" charset="0"/>
                <a:cs typeface="Tahoma" pitchFamily="34" charset="0"/>
              </a:rPr>
              <a:t>: </a:t>
            </a:r>
            <a:r>
              <a:rPr lang="id-ID" sz="2750" b="1" i="1" u="sng" dirty="0" smtClean="0">
                <a:solidFill>
                  <a:srgbClr val="000099"/>
                </a:solidFill>
                <a:latin typeface="Arial Narrow" pitchFamily="34" charset="0"/>
                <a:cs typeface="Tahoma" pitchFamily="34" charset="0"/>
              </a:rPr>
              <a:t>volume V berubah terhadap waktu</a:t>
            </a:r>
            <a:r>
              <a:rPr lang="en-US" sz="2750" i="1" dirty="0" smtClean="0">
                <a:latin typeface="Arial Narrow" pitchFamily="34" charset="0"/>
                <a:cs typeface="Tahoma" pitchFamily="34" charset="0"/>
              </a:rPr>
              <a:t>.</a:t>
            </a:r>
            <a:endParaRPr lang="id-ID" sz="2750" i="1" dirty="0"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81000" y="2095500"/>
            <a:ext cx="299889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dirty="0" smtClean="0">
                <a:latin typeface="Tahoma" pitchFamily="34" charset="0"/>
                <a:cs typeface="Tahoma" pitchFamily="34" charset="0"/>
              </a:rPr>
              <a:t>Neraca massa total:</a:t>
            </a:r>
            <a:endParaRPr lang="id-ID" sz="25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381000" y="4000500"/>
            <a:ext cx="613956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dirty="0" smtClean="0">
                <a:latin typeface="Tahoma" pitchFamily="34" charset="0"/>
                <a:cs typeface="Tahoma" pitchFamily="34" charset="0"/>
              </a:rPr>
              <a:t>Apabila densitas larutan konstan, berlaku:</a:t>
            </a:r>
            <a:endParaRPr lang="id-ID" sz="25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29" name="Text Box 14"/>
          <p:cNvSpPr txBox="1">
            <a:spLocks noChangeArrowheads="1"/>
          </p:cNvSpPr>
          <p:nvPr/>
        </p:nvSpPr>
        <p:spPr bwMode="auto">
          <a:xfrm>
            <a:off x="974725" y="4919928"/>
            <a:ext cx="18473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id-ID" sz="25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30" name="Text Box 18"/>
          <p:cNvSpPr txBox="1">
            <a:spLocks noChangeArrowheads="1"/>
          </p:cNvSpPr>
          <p:nvPr/>
        </p:nvSpPr>
        <p:spPr bwMode="auto">
          <a:xfrm>
            <a:off x="8001001" y="774700"/>
            <a:ext cx="60625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smtClean="0">
                <a:latin typeface="Tahoma" pitchFamily="34" charset="0"/>
                <a:cs typeface="Tahoma" pitchFamily="34" charset="0"/>
              </a:rPr>
              <a:t>(2)</a:t>
            </a:r>
            <a:endParaRPr lang="id-ID" sz="25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31" name="Text Box 19"/>
          <p:cNvSpPr txBox="1">
            <a:spLocks noChangeArrowheads="1"/>
          </p:cNvSpPr>
          <p:nvPr/>
        </p:nvSpPr>
        <p:spPr bwMode="auto">
          <a:xfrm>
            <a:off x="8001000" y="3365500"/>
            <a:ext cx="60625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dirty="0" smtClean="0">
                <a:latin typeface="Tahoma" pitchFamily="34" charset="0"/>
                <a:cs typeface="Tahoma" pitchFamily="34" charset="0"/>
              </a:rPr>
              <a:t>(3)</a:t>
            </a:r>
            <a:endParaRPr lang="id-ID" sz="25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132" name="Text Box 20"/>
          <p:cNvSpPr txBox="1">
            <a:spLocks noChangeArrowheads="1"/>
          </p:cNvSpPr>
          <p:nvPr/>
        </p:nvSpPr>
        <p:spPr bwMode="auto">
          <a:xfrm>
            <a:off x="8001001" y="4742646"/>
            <a:ext cx="60625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dirty="0" smtClean="0">
                <a:latin typeface="Tahoma" pitchFamily="34" charset="0"/>
                <a:cs typeface="Tahoma" pitchFamily="34" charset="0"/>
              </a:rPr>
              <a:t>(4)</a:t>
            </a:r>
            <a:endParaRPr lang="id-ID" sz="25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14300"/>
            <a:ext cx="419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500" smtClean="0">
                <a:latin typeface="Tahoma" pitchFamily="34" charset="0"/>
                <a:cs typeface="Tahoma" pitchFamily="34" charset="0"/>
              </a:rPr>
              <a:t>Dalam bentuk konsentrasi:</a:t>
            </a:r>
            <a:endParaRPr lang="id-ID" sz="25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38800" y="4610100"/>
            <a:ext cx="2209800" cy="7620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371600" y="800100"/>
          <a:ext cx="345230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3" imgW="1549080" imgH="431640" progId="Equation.3">
                  <p:embed/>
                </p:oleObj>
              </mc:Choice>
              <mc:Fallback>
                <p:oleObj name="Equation" r:id="rId3" imgW="15490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800100"/>
                        <a:ext cx="3452307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301749" y="2324100"/>
          <a:ext cx="4743817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5" imgW="2108160" imgH="1320480" progId="Equation.3">
                  <p:embed/>
                </p:oleObj>
              </mc:Choice>
              <mc:Fallback>
                <p:oleObj name="Equation" r:id="rId5" imgW="2108160" imgH="1320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49" y="2324100"/>
                        <a:ext cx="4743817" cy="297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533400" y="1943100"/>
            <a:ext cx="323460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smtClean="0">
                <a:latin typeface="Tahoma" pitchFamily="34" charset="0"/>
                <a:cs typeface="Tahoma" pitchFamily="34" charset="0"/>
              </a:rPr>
              <a:t>Substitusi (4) ke (2):</a:t>
            </a:r>
            <a:endParaRPr lang="id-ID" sz="25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7924800" y="107950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d-ID" sz="2400" smtClean="0"/>
              <a:t>(5)</a:t>
            </a:r>
            <a:endParaRPr lang="id-ID" sz="2400"/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7924801" y="3365500"/>
            <a:ext cx="561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/>
              <a:t>(6)</a:t>
            </a:r>
            <a:endParaRPr lang="id-ID" sz="2400"/>
          </a:p>
        </p:txBody>
      </p:sp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7924800" y="4508500"/>
            <a:ext cx="5100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/>
              <a:t>(</a:t>
            </a:r>
            <a:r>
              <a:rPr lang="en-US" sz="2400" dirty="0" smtClean="0"/>
              <a:t>*</a:t>
            </a:r>
            <a:r>
              <a:rPr lang="id-ID" sz="2400" dirty="0" smtClean="0"/>
              <a:t>)</a:t>
            </a:r>
            <a:endParaRPr lang="id-ID" sz="24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33400" y="266700"/>
            <a:ext cx="371672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smtClean="0">
                <a:latin typeface="Tahoma" pitchFamily="34" charset="0"/>
                <a:cs typeface="Tahoma" pitchFamily="34" charset="0"/>
              </a:rPr>
              <a:t>Persamaan (4) dibagi q</a:t>
            </a:r>
            <a:r>
              <a:rPr lang="id-ID" sz="2500" baseline="-25000" smtClean="0">
                <a:latin typeface="Tahoma" pitchFamily="34" charset="0"/>
                <a:cs typeface="Tahoma" pitchFamily="34" charset="0"/>
              </a:rPr>
              <a:t>0</a:t>
            </a:r>
            <a:r>
              <a:rPr lang="id-ID" sz="2500" smtClean="0">
                <a:latin typeface="Tahoma" pitchFamily="34" charset="0"/>
                <a:cs typeface="Tahoma" pitchFamily="34" charset="0"/>
              </a:rPr>
              <a:t>:</a:t>
            </a:r>
            <a:endParaRPr lang="id-ID" sz="25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19200" y="495300"/>
          <a:ext cx="338258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3" imgW="1701720" imgH="393480" progId="Equation.3">
                  <p:embed/>
                </p:oleObj>
              </mc:Choice>
              <mc:Fallback>
                <p:oleObj name="Equation" r:id="rId3" imgW="1701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"/>
                        <a:ext cx="338258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8001000" y="571500"/>
            <a:ext cx="5902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7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id-ID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381000" y="1234571"/>
            <a:ext cx="7635875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Jika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: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400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reaksi elementer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id-ID" sz="24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umpan A ditambahkan secara perlahan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, dan </a:t>
            </a:r>
            <a:r>
              <a:rPr lang="id-ID" sz="24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id-ID" sz="2400" u="sng" baseline="-250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</a:t>
            </a:r>
            <a:r>
              <a:rPr lang="id-ID" sz="24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awal sangat besar (&gt;&gt;&gt;)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eaLnBrk="0" hangingPunct="0">
              <a:lnSpc>
                <a:spcPct val="90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	 reaksi dianggap berorder 1 terhadap A</a:t>
            </a:r>
            <a:endParaRPr lang="id-ID" sz="24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171" name="Object 8"/>
          <p:cNvGraphicFramePr>
            <a:graphicFrameLocks noChangeAspect="1"/>
          </p:cNvGraphicFramePr>
          <p:nvPr/>
        </p:nvGraphicFramePr>
        <p:xfrm>
          <a:off x="1252538" y="2324100"/>
          <a:ext cx="494347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5" imgW="2197080" imgH="1218960" progId="Equation.3">
                  <p:embed/>
                </p:oleObj>
              </mc:Choice>
              <mc:Fallback>
                <p:oleObj name="Equation" r:id="rId5" imgW="2197080" imgH="1218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2324100"/>
                        <a:ext cx="4943475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8001000" y="2345940"/>
            <a:ext cx="5902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8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id-ID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8035506" y="3599646"/>
            <a:ext cx="5902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9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)</a:t>
            </a:r>
            <a:endParaRPr lang="id-ID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950157" y="5067300"/>
            <a:ext cx="743184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3300" b="1" smtClean="0">
                <a:solidFill>
                  <a:srgbClr val="000099"/>
                </a:solidFill>
                <a:latin typeface="Amaze" pitchFamily="34" charset="0"/>
                <a:cs typeface="Tahoma" pitchFamily="34" charset="0"/>
              </a:rPr>
              <a:t>Dapat diselesaikan secara analitik atau numerik.</a:t>
            </a:r>
            <a:endParaRPr lang="id-ID" sz="3300" b="1">
              <a:solidFill>
                <a:srgbClr val="000099"/>
              </a:solidFill>
              <a:latin typeface="Amaze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14300"/>
            <a:ext cx="7696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latin typeface="Tahoma" pitchFamily="34" charset="0"/>
                <a:cs typeface="Tahoma" pitchFamily="34" charset="0"/>
              </a:rPr>
              <a:t>Substitusi (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*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) ke (6) dan kemudian dibagi q</a:t>
            </a:r>
            <a:r>
              <a:rPr lang="id-ID" sz="2400" baseline="-25000" dirty="0" smtClean="0">
                <a:latin typeface="Tahoma" pitchFamily="34" charset="0"/>
                <a:cs typeface="Tahoma" pitchFamily="34" charset="0"/>
              </a:rPr>
              <a:t>0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:</a:t>
            </a:r>
            <a:endParaRPr lang="id-ID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357059"/>
            <a:ext cx="71628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sz="2400" i="1" u="sng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Initial value</a:t>
            </a:r>
            <a:r>
              <a:rPr lang="id-ID" sz="2400" i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: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  </a:t>
            </a:r>
            <a:r>
              <a:rPr lang="id-ID" sz="2400" smtClean="0">
                <a:latin typeface="Tahoma" pitchFamily="34" charset="0"/>
                <a:cs typeface="Tahoma" pitchFamily="34" charset="0"/>
                <a:sym typeface="Symbol"/>
              </a:rPr>
              <a:t> = </a:t>
            </a:r>
            <a:r>
              <a:rPr lang="id-ID" sz="2400" baseline="-25000" smtClean="0">
                <a:latin typeface="Tahoma" pitchFamily="34" charset="0"/>
                <a:cs typeface="Tahoma" pitchFamily="34" charset="0"/>
                <a:sym typeface="Symbol"/>
              </a:rPr>
              <a:t>0</a:t>
            </a:r>
            <a:r>
              <a:rPr lang="id-ID" sz="2400" smtClean="0">
                <a:latin typeface="Tahoma" pitchFamily="34" charset="0"/>
                <a:cs typeface="Tahoma" pitchFamily="34" charset="0"/>
                <a:sym typeface="Symbol"/>
              </a:rPr>
              <a:t>  jika: C</a:t>
            </a:r>
            <a:r>
              <a:rPr lang="id-ID" sz="2400" baseline="-25000" smtClean="0">
                <a:latin typeface="Tahoma" pitchFamily="34" charset="0"/>
                <a:cs typeface="Tahoma" pitchFamily="34" charset="0"/>
                <a:sym typeface="Symbol"/>
              </a:rPr>
              <a:t>A</a:t>
            </a:r>
            <a:r>
              <a:rPr lang="id-ID" sz="2400" smtClean="0">
                <a:latin typeface="Tahoma" pitchFamily="34" charset="0"/>
                <a:cs typeface="Tahoma" pitchFamily="34" charset="0"/>
                <a:sym typeface="Symbol"/>
              </a:rPr>
              <a:t> = C</a:t>
            </a:r>
            <a:r>
              <a:rPr lang="id-ID" sz="2400" baseline="-25000" smtClean="0">
                <a:latin typeface="Tahoma" pitchFamily="34" charset="0"/>
                <a:cs typeface="Tahoma" pitchFamily="34" charset="0"/>
                <a:sym typeface="Symbol"/>
              </a:rPr>
              <a:t>Ai</a:t>
            </a:r>
            <a:r>
              <a:rPr lang="id-ID" sz="2400" smtClean="0">
                <a:latin typeface="Tahoma" pitchFamily="34" charset="0"/>
                <a:cs typeface="Tahoma" pitchFamily="34" charset="0"/>
                <a:sym typeface="Symbol"/>
              </a:rPr>
              <a:t> </a:t>
            </a:r>
            <a:r>
              <a:rPr lang="id-ID" sz="240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  <a:sym typeface="Symbol"/>
              </a:rPr>
              <a:t>( konsentrasi A awal di dalam reaktor)</a:t>
            </a:r>
            <a:endParaRPr lang="id-ID" sz="2400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60253" y="3449847"/>
            <a:ext cx="4038600" cy="8382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81000" y="114300"/>
            <a:ext cx="8229600" cy="653388"/>
          </a:xfrm>
        </p:spPr>
        <p:txBody>
          <a:bodyPr>
            <a:noAutofit/>
          </a:bodyPr>
          <a:lstStyle/>
          <a:p>
            <a:pPr marL="1588"/>
            <a:r>
              <a:rPr lang="id-ID" sz="4300" u="sng" smtClean="0">
                <a:solidFill>
                  <a:srgbClr val="660066"/>
                </a:solidFill>
                <a:effectLst/>
                <a:latin typeface="Amaze" pitchFamily="34" charset="0"/>
              </a:rPr>
              <a:t>Kasus lain</a:t>
            </a:r>
            <a:r>
              <a:rPr lang="id-ID" sz="4300" smtClean="0">
                <a:solidFill>
                  <a:srgbClr val="660066"/>
                </a:solidFill>
                <a:effectLst/>
                <a:latin typeface="Amaze" pitchFamily="34" charset="0"/>
              </a:rPr>
              <a:t>:</a:t>
            </a:r>
            <a:endParaRPr lang="id-ID" sz="4300">
              <a:solidFill>
                <a:srgbClr val="660066"/>
              </a:solidFill>
              <a:effectLst/>
              <a:latin typeface="Amaze" pitchFamily="34" charset="0"/>
            </a:endParaRPr>
          </a:p>
        </p:txBody>
      </p:sp>
      <p:graphicFrame>
        <p:nvGraphicFramePr>
          <p:cNvPr id="8194" name="Object 20"/>
          <p:cNvGraphicFramePr>
            <a:graphicFrameLocks noGrp="1" noChangeAspect="1"/>
          </p:cNvGraphicFramePr>
          <p:nvPr>
            <p:ph idx="4294967295"/>
          </p:nvPr>
        </p:nvGraphicFramePr>
        <p:xfrm>
          <a:off x="4967288" y="4964113"/>
          <a:ext cx="253841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977760" imgH="215640" progId="Equation.3">
                  <p:embed/>
                </p:oleObj>
              </mc:Choice>
              <mc:Fallback>
                <p:oleObj name="Equation" r:id="rId3" imgW="97776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4964113"/>
                        <a:ext cx="2538412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04800" y="2857500"/>
            <a:ext cx="14061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b="1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Contoh</a:t>
            </a:r>
            <a:r>
              <a:rPr lang="id-ID" sz="24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400" b="1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466912" y="3543300"/>
            <a:ext cx="2733488" cy="1378356"/>
            <a:chOff x="3024" y="240"/>
            <a:chExt cx="1930" cy="1299"/>
          </a:xfrm>
        </p:grpSpPr>
        <p:sp>
          <p:nvSpPr>
            <p:cNvPr id="8202" name="AutoShape 7"/>
            <p:cNvSpPr>
              <a:spLocks noChangeArrowheads="1"/>
            </p:cNvSpPr>
            <p:nvPr/>
          </p:nvSpPr>
          <p:spPr bwMode="auto">
            <a:xfrm>
              <a:off x="3792" y="528"/>
              <a:ext cx="864" cy="960"/>
            </a:xfrm>
            <a:prstGeom prst="can">
              <a:avLst>
                <a:gd name="adj" fmla="val 277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8203" name="Group 8"/>
            <p:cNvGrpSpPr>
              <a:grpSpLocks/>
            </p:cNvGrpSpPr>
            <p:nvPr/>
          </p:nvGrpSpPr>
          <p:grpSpPr bwMode="auto">
            <a:xfrm>
              <a:off x="4032" y="288"/>
              <a:ext cx="336" cy="1008"/>
              <a:chOff x="4032" y="288"/>
              <a:chExt cx="336" cy="1008"/>
            </a:xfrm>
          </p:grpSpPr>
          <p:sp>
            <p:nvSpPr>
              <p:cNvPr id="8210" name="AutoShape 9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336" cy="144"/>
              </a:xfrm>
              <a:prstGeom prst="flowChar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id-ID" sz="240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211" name="Line 10"/>
              <p:cNvSpPr>
                <a:spLocks noChangeShapeType="1"/>
              </p:cNvSpPr>
              <p:nvPr/>
            </p:nvSpPr>
            <p:spPr bwMode="auto">
              <a:xfrm flipV="1">
                <a:off x="4198" y="288"/>
                <a:ext cx="26" cy="9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 sz="240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8204" name="Freeform 11"/>
            <p:cNvSpPr>
              <a:spLocks/>
            </p:cNvSpPr>
            <p:nvPr/>
          </p:nvSpPr>
          <p:spPr bwMode="auto">
            <a:xfrm>
              <a:off x="3168" y="240"/>
              <a:ext cx="768" cy="624"/>
            </a:xfrm>
            <a:custGeom>
              <a:avLst/>
              <a:gdLst>
                <a:gd name="T0" fmla="*/ 0 w 768"/>
                <a:gd name="T1" fmla="*/ 0 h 624"/>
                <a:gd name="T2" fmla="*/ 768 w 768"/>
                <a:gd name="T3" fmla="*/ 0 h 624"/>
                <a:gd name="T4" fmla="*/ 768 w 768"/>
                <a:gd name="T5" fmla="*/ 624 h 624"/>
                <a:gd name="T6" fmla="*/ 0 60000 65536"/>
                <a:gd name="T7" fmla="*/ 0 60000 65536"/>
                <a:gd name="T8" fmla="*/ 0 60000 65536"/>
                <a:gd name="T9" fmla="*/ 0 w 768"/>
                <a:gd name="T10" fmla="*/ 0 h 624"/>
                <a:gd name="T11" fmla="*/ 768 w 768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624">
                  <a:moveTo>
                    <a:pt x="0" y="0"/>
                  </a:moveTo>
                  <a:lnTo>
                    <a:pt x="768" y="0"/>
                  </a:lnTo>
                  <a:lnTo>
                    <a:pt x="768" y="62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0" hangingPunct="0"/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05" name="Text Box 12"/>
            <p:cNvSpPr txBox="1">
              <a:spLocks noChangeArrowheads="1"/>
            </p:cNvSpPr>
            <p:nvPr/>
          </p:nvSpPr>
          <p:spPr bwMode="auto">
            <a:xfrm>
              <a:off x="3159" y="281"/>
              <a:ext cx="258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400" smtClean="0">
                  <a:latin typeface="Tahoma" pitchFamily="34" charset="0"/>
                  <a:cs typeface="Tahoma" pitchFamily="34" charset="0"/>
                </a:rPr>
                <a:t>B</a:t>
              </a:r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06" name="Freeform 13"/>
            <p:cNvSpPr>
              <a:spLocks/>
            </p:cNvSpPr>
            <p:nvPr/>
          </p:nvSpPr>
          <p:spPr bwMode="auto">
            <a:xfrm>
              <a:off x="3792" y="960"/>
              <a:ext cx="864" cy="56"/>
            </a:xfrm>
            <a:custGeom>
              <a:avLst/>
              <a:gdLst>
                <a:gd name="T0" fmla="*/ 0 w 864"/>
                <a:gd name="T1" fmla="*/ 48 h 56"/>
                <a:gd name="T2" fmla="*/ 144 w 864"/>
                <a:gd name="T3" fmla="*/ 0 h 56"/>
                <a:gd name="T4" fmla="*/ 288 w 864"/>
                <a:gd name="T5" fmla="*/ 48 h 56"/>
                <a:gd name="T6" fmla="*/ 384 w 864"/>
                <a:gd name="T7" fmla="*/ 48 h 56"/>
                <a:gd name="T8" fmla="*/ 624 w 864"/>
                <a:gd name="T9" fmla="*/ 48 h 56"/>
                <a:gd name="T10" fmla="*/ 864 w 864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64"/>
                <a:gd name="T19" fmla="*/ 0 h 56"/>
                <a:gd name="T20" fmla="*/ 864 w 864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64" h="56">
                  <a:moveTo>
                    <a:pt x="0" y="48"/>
                  </a:moveTo>
                  <a:cubicBezTo>
                    <a:pt x="48" y="24"/>
                    <a:pt x="96" y="0"/>
                    <a:pt x="144" y="0"/>
                  </a:cubicBezTo>
                  <a:cubicBezTo>
                    <a:pt x="192" y="0"/>
                    <a:pt x="248" y="40"/>
                    <a:pt x="288" y="48"/>
                  </a:cubicBezTo>
                  <a:cubicBezTo>
                    <a:pt x="328" y="56"/>
                    <a:pt x="328" y="48"/>
                    <a:pt x="384" y="48"/>
                  </a:cubicBezTo>
                  <a:cubicBezTo>
                    <a:pt x="440" y="48"/>
                    <a:pt x="544" y="56"/>
                    <a:pt x="624" y="48"/>
                  </a:cubicBezTo>
                  <a:cubicBezTo>
                    <a:pt x="704" y="40"/>
                    <a:pt x="784" y="20"/>
                    <a:pt x="864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07" name="Text Box 14"/>
            <p:cNvSpPr txBox="1">
              <a:spLocks noChangeArrowheads="1"/>
            </p:cNvSpPr>
            <p:nvPr/>
          </p:nvSpPr>
          <p:spPr bwMode="auto">
            <a:xfrm>
              <a:off x="4693" y="1001"/>
              <a:ext cx="261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400" smtClean="0">
                  <a:latin typeface="Tahoma" pitchFamily="34" charset="0"/>
                  <a:cs typeface="Tahoma" pitchFamily="34" charset="0"/>
                </a:rPr>
                <a:t>A</a:t>
              </a:r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08" name="Freeform 15"/>
            <p:cNvSpPr>
              <a:spLocks/>
            </p:cNvSpPr>
            <p:nvPr/>
          </p:nvSpPr>
          <p:spPr bwMode="auto">
            <a:xfrm>
              <a:off x="3312" y="1104"/>
              <a:ext cx="672" cy="240"/>
            </a:xfrm>
            <a:custGeom>
              <a:avLst/>
              <a:gdLst>
                <a:gd name="T0" fmla="*/ 0 w 672"/>
                <a:gd name="T1" fmla="*/ 0 h 240"/>
                <a:gd name="T2" fmla="*/ 624 w 672"/>
                <a:gd name="T3" fmla="*/ 0 h 240"/>
                <a:gd name="T4" fmla="*/ 528 w 672"/>
                <a:gd name="T5" fmla="*/ 144 h 240"/>
                <a:gd name="T6" fmla="*/ 672 w 672"/>
                <a:gd name="T7" fmla="*/ 240 h 240"/>
                <a:gd name="T8" fmla="*/ 96 w 672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240"/>
                <a:gd name="T17" fmla="*/ 672 w 672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240">
                  <a:moveTo>
                    <a:pt x="0" y="0"/>
                  </a:moveTo>
                  <a:lnTo>
                    <a:pt x="624" y="0"/>
                  </a:lnTo>
                  <a:lnTo>
                    <a:pt x="528" y="144"/>
                  </a:lnTo>
                  <a:lnTo>
                    <a:pt x="672" y="240"/>
                  </a:lnTo>
                  <a:lnTo>
                    <a:pt x="96" y="2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09" name="Text Box 16"/>
            <p:cNvSpPr txBox="1">
              <a:spLocks noChangeArrowheads="1"/>
            </p:cNvSpPr>
            <p:nvPr/>
          </p:nvSpPr>
          <p:spPr bwMode="auto">
            <a:xfrm>
              <a:off x="3024" y="1104"/>
              <a:ext cx="284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400" smtClean="0">
                  <a:latin typeface="Tahoma" pitchFamily="34" charset="0"/>
                  <a:cs typeface="Tahoma" pitchFamily="34" charset="0"/>
                </a:rPr>
                <a:t>Q</a:t>
              </a:r>
              <a:endParaRPr lang="id-ID" sz="240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8198" name="Text Box 17"/>
          <p:cNvSpPr txBox="1">
            <a:spLocks noChangeArrowheads="1"/>
          </p:cNvSpPr>
          <p:nvPr/>
        </p:nvSpPr>
        <p:spPr bwMode="auto">
          <a:xfrm>
            <a:off x="4098925" y="3052108"/>
            <a:ext cx="4968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Mula-mula dalam reaktor hanya berisi A, lalu B diumpankan perlahan secara kontinyu. Reaksi berorder 1 terhadap A dan berorder 1 terhadap B: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199" name="Text Box 18"/>
          <p:cNvSpPr txBox="1">
            <a:spLocks noChangeArrowheads="1"/>
          </p:cNvSpPr>
          <p:nvPr/>
        </p:nvSpPr>
        <p:spPr bwMode="auto">
          <a:xfrm>
            <a:off x="304800" y="5139035"/>
            <a:ext cx="35598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Reaksi:  </a:t>
            </a:r>
            <a:r>
              <a:rPr lang="id-ID" sz="24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A + B </a:t>
            </a:r>
            <a:r>
              <a:rPr lang="id-ID" sz="24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 C + D</a:t>
            </a:r>
            <a:endParaRPr lang="id-ID" sz="2400" b="1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201" name="Text Box 22"/>
          <p:cNvSpPr txBox="1">
            <a:spLocks noChangeArrowheads="1"/>
          </p:cNvSpPr>
          <p:nvPr/>
        </p:nvSpPr>
        <p:spPr bwMode="auto">
          <a:xfrm>
            <a:off x="8233059" y="4986635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(10)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0" y="842308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>
                <a:latin typeface="Tahoma" pitchFamily="34" charset="0"/>
                <a:cs typeface="Tahoma" pitchFamily="34" charset="0"/>
              </a:rPr>
              <a:t>Jika reaksi </a:t>
            </a:r>
            <a:r>
              <a:rPr lang="id-ID" sz="2400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bukan berorder nol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 atau </a:t>
            </a:r>
            <a:r>
              <a:rPr lang="id-ID" sz="2400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bukan berorder 1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, dan jika </a:t>
            </a:r>
            <a:r>
              <a:rPr lang="id-ID" sz="2400" u="sng" smtClean="0">
                <a:latin typeface="Tahoma" pitchFamily="34" charset="0"/>
                <a:cs typeface="Tahoma" pitchFamily="34" charset="0"/>
              </a:rPr>
              <a:t>operasi non-isotermal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, maka sebaiknya penyelesaian model/persamaan matematika dilakukan dengan menggunakan </a:t>
            </a:r>
            <a:r>
              <a:rPr lang="id-ID" sz="2400" b="1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metode numerik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, untuk </a:t>
            </a:r>
            <a:r>
              <a:rPr lang="id-ID" sz="2400" i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menentukan konversi atau konsentrasi sebagai fungsi waktu.</a:t>
            </a:r>
            <a:endParaRPr lang="id-ID" sz="2400" i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6"/>
          <p:cNvGraphicFramePr>
            <a:graphicFrameLocks noGrp="1" noChangeAspect="1"/>
          </p:cNvGraphicFramePr>
          <p:nvPr>
            <p:ph sz="half" idx="1"/>
          </p:nvPr>
        </p:nvGraphicFramePr>
        <p:xfrm>
          <a:off x="760884" y="1092200"/>
          <a:ext cx="3125316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1" name="Equation" r:id="rId3" imgW="1307880" imgH="228600" progId="Equation.3">
                  <p:embed/>
                </p:oleObj>
              </mc:Choice>
              <mc:Fallback>
                <p:oleObj name="Equation" r:id="rId3" imgW="130788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84" y="1092200"/>
                        <a:ext cx="3125316" cy="5461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571500"/>
            <a:ext cx="8644289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700" b="1" smtClean="0">
                <a:solidFill>
                  <a:srgbClr val="C00000"/>
                </a:solidFill>
                <a:latin typeface="Arial Narrow" pitchFamily="34" charset="0"/>
                <a:cs typeface="Tahoma" pitchFamily="34" charset="0"/>
              </a:rPr>
              <a:t>[mol A dlm reaktor pd t] = [mol A mula-mula] – [mol A bereaksi]</a:t>
            </a:r>
            <a:endParaRPr lang="id-ID" sz="2700" b="1">
              <a:solidFill>
                <a:srgbClr val="C00000"/>
              </a:solidFill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304800" y="1786235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id-ID" sz="2400" u="sng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Mol B dalam reaktor (pada t)</a:t>
            </a:r>
            <a:r>
              <a:rPr lang="id-ID" sz="240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 dengan cara yang sama: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7924801" y="1104900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(11)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24" name="Text Box 12"/>
          <p:cNvSpPr txBox="1">
            <a:spLocks noChangeArrowheads="1"/>
          </p:cNvSpPr>
          <p:nvPr/>
        </p:nvSpPr>
        <p:spPr bwMode="auto">
          <a:xfrm>
            <a:off x="7924801" y="2552700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(12)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25" name="Text Box 13"/>
          <p:cNvSpPr txBox="1">
            <a:spLocks noChangeArrowheads="1"/>
          </p:cNvSpPr>
          <p:nvPr/>
        </p:nvSpPr>
        <p:spPr bwMode="auto">
          <a:xfrm>
            <a:off x="7924801" y="3234035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(13)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26" name="Text Box 14"/>
          <p:cNvSpPr txBox="1">
            <a:spLocks noChangeArrowheads="1"/>
          </p:cNvSpPr>
          <p:nvPr/>
        </p:nvSpPr>
        <p:spPr bwMode="auto">
          <a:xfrm>
            <a:off x="7924800" y="4381500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(14)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27" name="Text Box 15"/>
          <p:cNvSpPr txBox="1">
            <a:spLocks noChangeArrowheads="1"/>
          </p:cNvSpPr>
          <p:nvPr/>
        </p:nvSpPr>
        <p:spPr bwMode="auto">
          <a:xfrm>
            <a:off x="7924801" y="5207000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(15)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143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u="sng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Mol A dalam reaktor (pada t)</a:t>
            </a:r>
            <a:r>
              <a:rPr lang="id-ID" sz="240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400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2000" y="2159000"/>
          <a:ext cx="4765508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2" name="Equation" r:id="rId5" imgW="1866600" imgH="482400" progId="Equation.3">
                  <p:embed/>
                </p:oleObj>
              </mc:Choice>
              <mc:Fallback>
                <p:oleObj name="Equation" r:id="rId5" imgW="186660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59000"/>
                        <a:ext cx="4765508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971800" y="3182620"/>
          <a:ext cx="4419600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3" name="Equation" r:id="rId7" imgW="1714320" imgH="228600" progId="Equation.3">
                  <p:embed/>
                </p:oleObj>
              </mc:Choice>
              <mc:Fallback>
                <p:oleObj name="Equation" r:id="rId7" imgW="171432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82620"/>
                        <a:ext cx="4419600" cy="58928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38200" y="33102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>
                <a:latin typeface="Tahoma" pitchFamily="34" charset="0"/>
                <a:cs typeface="Tahoma" pitchFamily="34" charset="0"/>
              </a:rPr>
              <a:t>Jika F</a:t>
            </a:r>
            <a:r>
              <a:rPr lang="id-ID" sz="2400" baseline="-25000" smtClean="0">
                <a:latin typeface="Tahoma" pitchFamily="34" charset="0"/>
                <a:cs typeface="Tahoma" pitchFamily="34" charset="0"/>
              </a:rPr>
              <a:t>B0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 tetap: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3789153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u="sng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Dari neraca mol A</a:t>
            </a:r>
            <a:r>
              <a:rPr lang="id-ID" sz="2400" b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400" b="1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524000" y="4229100"/>
          <a:ext cx="57223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9" imgW="2463480" imgH="393480" progId="Equation.3">
                  <p:embed/>
                </p:oleObj>
              </mc:Choice>
              <mc:Fallback>
                <p:oleObj name="Equation" r:id="rId9" imgW="24634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229100"/>
                        <a:ext cx="57223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81000" y="50673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>
                <a:latin typeface="Tahoma" pitchFamily="34" charset="0"/>
                <a:cs typeface="Tahoma" pitchFamily="34" charset="0"/>
              </a:rPr>
              <a:t>dan, </a:t>
            </a:r>
            <a:r>
              <a:rPr lang="id-ID" sz="2400" u="sng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volume fluida (pada t)</a:t>
            </a:r>
            <a:r>
              <a:rPr lang="id-ID" sz="240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400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343400" y="5050047"/>
          <a:ext cx="233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11" imgW="876240" imgH="228600" progId="Equation.3">
                  <p:embed/>
                </p:oleObj>
              </mc:Choice>
              <mc:Fallback>
                <p:oleObj name="Equation" r:id="rId11" imgW="87624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050047"/>
                        <a:ext cx="2336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457200" y="266700"/>
            <a:ext cx="7026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d-ID" sz="2400" smtClean="0">
                <a:latin typeface="Tahoma" pitchFamily="34" charset="0"/>
                <a:cs typeface="Tahoma" pitchFamily="34" charset="0"/>
              </a:rPr>
              <a:t>Selanjutnya, persamaan (14) dapat diselesaikan </a:t>
            </a:r>
            <a:r>
              <a:rPr lang="id-ID" sz="2400" u="sng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secara numerik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, misal dengan </a:t>
            </a:r>
            <a:r>
              <a:rPr lang="id-ID" sz="2400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metode Euler</a:t>
            </a:r>
            <a:r>
              <a:rPr lang="id-ID" sz="2400" smtClean="0">
                <a:latin typeface="Tahoma" pitchFamily="34" charset="0"/>
                <a:cs typeface="Tahoma" pitchFamily="34" charset="0"/>
              </a:rPr>
              <a:t>: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92779" y="1117600"/>
          <a:ext cx="2426821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3" imgW="927000" imgH="431640" progId="Equation.3">
                  <p:embed/>
                </p:oleObj>
              </mc:Choice>
              <mc:Fallback>
                <p:oleObj name="Equation" r:id="rId3" imgW="9270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779" y="1117600"/>
                        <a:ext cx="2426821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143250" y="2328862"/>
          <a:ext cx="424815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5" imgW="1777680" imgH="444240" progId="Equation.3">
                  <p:embed/>
                </p:oleObj>
              </mc:Choice>
              <mc:Fallback>
                <p:oleObj name="Equation" r:id="rId5" imgW="177768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2328862"/>
                        <a:ext cx="4248150" cy="10620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91000" y="3619500"/>
          <a:ext cx="1676400" cy="1039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7" imgW="634680" imgH="393480" progId="Equation.3">
                  <p:embed/>
                </p:oleObj>
              </mc:Choice>
              <mc:Fallback>
                <p:oleObj name="Equation" r:id="rId7" imgW="634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619500"/>
                        <a:ext cx="1676400" cy="1039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267200" y="4589175"/>
          <a:ext cx="1600200" cy="101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9" imgW="622080" imgH="393480" progId="Equation.3">
                  <p:embed/>
                </p:oleObj>
              </mc:Choice>
              <mc:Fallback>
                <p:oleObj name="Equation" r:id="rId9" imgW="6220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589175"/>
                        <a:ext cx="1600200" cy="101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57400" y="26289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>
                <a:latin typeface="Tahoma" pitchFamily="34" charset="0"/>
                <a:cs typeface="Tahoma" pitchFamily="34" charset="0"/>
              </a:rPr>
              <a:t>maka:</a:t>
            </a:r>
            <a:endParaRPr lang="id-ID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685800" y="3771900"/>
            <a:ext cx="3352800" cy="1714500"/>
          </a:xfrm>
          <a:prstGeom prst="stripedRightArrow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3838">
              <a:lnSpc>
                <a:spcPct val="85000"/>
              </a:lnSpc>
            </a:pPr>
            <a:r>
              <a:rPr lang="id-ID" sz="24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Dalam hal ini, nilai C</a:t>
            </a:r>
            <a:r>
              <a:rPr lang="id-ID" sz="2400" baseline="-250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id-ID" sz="24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dan C</a:t>
            </a:r>
            <a:r>
              <a:rPr lang="id-ID" sz="2400" baseline="-250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</a:t>
            </a:r>
            <a:r>
              <a:rPr lang="id-ID" sz="24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4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99112"/>
            <a:ext cx="5105400" cy="805788"/>
          </a:xfrm>
          <a:noFill/>
          <a:ln w="38100">
            <a:solidFill>
              <a:srgbClr val="660033"/>
            </a:solidFill>
          </a:ln>
        </p:spPr>
        <p:txBody>
          <a:bodyPr>
            <a:normAutofit fontScale="90000"/>
          </a:bodyPr>
          <a:lstStyle/>
          <a:p>
            <a:pPr marL="1588" algn="ctr"/>
            <a:r>
              <a:rPr lang="id-ID" sz="37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Contoh 4-10 (Fogler, 1992)</a:t>
            </a:r>
            <a:r>
              <a:rPr lang="en-US" sz="37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id-ID" sz="3700" i="1" dirty="0"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1100"/>
            <a:ext cx="8458200" cy="3810000"/>
          </a:xfrm>
        </p:spPr>
        <p:txBody>
          <a:bodyPr>
            <a:noAutofit/>
          </a:bodyPr>
          <a:lstStyle/>
          <a:p>
            <a:pPr marL="447675" indent="-447675">
              <a:spcBef>
                <a:spcPts val="0"/>
              </a:spcBef>
              <a:buNone/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Produksi metil bromida melalui </a:t>
            </a:r>
            <a:r>
              <a:rPr lang="id-ID" sz="2500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reaksi elementer</a:t>
            </a:r>
            <a:r>
              <a:rPr lang="id-ID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500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fasa cair</a:t>
            </a:r>
            <a:r>
              <a:rPr lang="id-ID" sz="25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47675" indent="-447675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CNBr + CH</a:t>
            </a:r>
            <a:r>
              <a:rPr lang="id-ID" sz="2500" b="1" baseline="-250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3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NH</a:t>
            </a:r>
            <a:r>
              <a:rPr lang="id-ID" sz="2500" b="1" baseline="-250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Symbol"/>
              </a:rPr>
              <a:t> CH</a:t>
            </a:r>
            <a:r>
              <a:rPr lang="id-ID" sz="2500" b="1" baseline="-250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Symbol"/>
              </a:rPr>
              <a:t>Br + NCNH</a:t>
            </a:r>
            <a:r>
              <a:rPr lang="id-ID" sz="2500" b="1" baseline="-250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Symbol"/>
              </a:rPr>
              <a:t>2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dilangsungkan dalam </a:t>
            </a:r>
            <a:r>
              <a:rPr lang="id-ID" sz="2500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reaktor 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semibatch</a:t>
            </a:r>
            <a:r>
              <a:rPr lang="id-ID" sz="2500" i="1" dirty="0" smtClean="0">
                <a:latin typeface="Tahoma" pitchFamily="34" charset="0"/>
                <a:cs typeface="Tahoma" pitchFamily="34" charset="0"/>
                <a:sym typeface="Symbol"/>
              </a:rPr>
              <a:t>.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 Larutan metil amina (B) dengan konsentrasi 0,025 mol/dm</a:t>
            </a:r>
            <a:r>
              <a:rPr lang="id-ID" sz="2500" baseline="30000" dirty="0" smtClean="0"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 diumpankan dengan laju 0,05 dm</a:t>
            </a:r>
            <a:r>
              <a:rPr lang="id-ID" sz="2500" baseline="30000" dirty="0" smtClean="0"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/s ke dalam reaktor yang berisi larutan bromin sianida (A). </a:t>
            </a:r>
            <a:r>
              <a:rPr lang="id-ID" sz="2500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Mula-mula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: reaktor berisi 5 dm</a:t>
            </a:r>
            <a:r>
              <a:rPr lang="id-ID" sz="2500" baseline="30000" dirty="0" smtClean="0"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 larutan A dengan konsentrasi 0,05 mol/dm</a:t>
            </a:r>
            <a:r>
              <a:rPr lang="id-ID" sz="2500" baseline="30000" dirty="0" smtClean="0"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. Tetapan laju reaksi pada kondisi ini: k = 2,2 dm</a:t>
            </a:r>
            <a:r>
              <a:rPr lang="id-ID" sz="2500" baseline="30000" dirty="0" smtClean="0"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dirty="0" smtClean="0">
                <a:latin typeface="Tahoma" pitchFamily="34" charset="0"/>
                <a:cs typeface="Tahoma" pitchFamily="34" charset="0"/>
                <a:sym typeface="Symbol"/>
              </a:rPr>
              <a:t>/s.mol.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d-ID" sz="2500" i="1" dirty="0" smtClean="0">
                <a:latin typeface="Tahoma" pitchFamily="34" charset="0"/>
                <a:cs typeface="Tahoma" pitchFamily="34" charset="0"/>
                <a:sym typeface="Symbol"/>
              </a:rPr>
              <a:t>Tentukan 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konversi A</a:t>
            </a:r>
            <a:r>
              <a:rPr lang="id-ID" sz="25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, 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konsentrasi CH</a:t>
            </a:r>
            <a:r>
              <a:rPr lang="id-ID" sz="2500" i="1" u="sng" baseline="-250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3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Br</a:t>
            </a:r>
            <a:r>
              <a:rPr lang="id-ID" sz="25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,</a:t>
            </a:r>
            <a:r>
              <a:rPr lang="id-ID" sz="2500" i="1" dirty="0" smtClean="0">
                <a:latin typeface="Tahoma" pitchFamily="34" charset="0"/>
                <a:cs typeface="Tahoma" pitchFamily="34" charset="0"/>
                <a:sym typeface="Symbol"/>
              </a:rPr>
              <a:t> dan 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laju reaksi</a:t>
            </a:r>
            <a:r>
              <a:rPr lang="id-ID" sz="25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 </a:t>
            </a:r>
            <a:r>
              <a:rPr lang="id-ID" sz="2500" i="1" u="sng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sebagai fungsi waktu</a:t>
            </a:r>
            <a:r>
              <a:rPr lang="id-ID" sz="25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.</a:t>
            </a:r>
            <a:endParaRPr lang="id-ID" sz="2500" i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729588"/>
          </a:xfrm>
        </p:spPr>
        <p:txBody>
          <a:bodyPr>
            <a:normAutofit fontScale="90000"/>
          </a:bodyPr>
          <a:lstStyle/>
          <a:p>
            <a:pPr marL="1588"/>
            <a:r>
              <a:rPr lang="id-ID" i="1" smtClean="0">
                <a:latin typeface="Times New Roman" pitchFamily="18" charset="0"/>
                <a:cs typeface="Times New Roman" pitchFamily="18" charset="0"/>
              </a:rPr>
              <a:t>Penyelesaian:</a:t>
            </a:r>
            <a:endParaRPr lang="id-ID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2971800" cy="3810000"/>
          </a:xfrm>
        </p:spPr>
        <p:txBody>
          <a:bodyPr>
            <a:normAutofit/>
          </a:bodyPr>
          <a:lstStyle/>
          <a:p>
            <a:r>
              <a:rPr lang="id-ID" sz="2500" i="1" dirty="0" smtClean="0">
                <a:latin typeface="Tahoma" pitchFamily="34" charset="0"/>
                <a:cs typeface="Tahoma" pitchFamily="34" charset="0"/>
              </a:rPr>
              <a:t>Mole balance:</a:t>
            </a:r>
          </a:p>
          <a:p>
            <a:pPr>
              <a:spcBef>
                <a:spcPts val="2400"/>
              </a:spcBef>
              <a:buNone/>
            </a:pPr>
            <a:r>
              <a:rPr lang="en-US" sz="2500" dirty="0" smtClean="0">
                <a:latin typeface="Tahoma" pitchFamily="34" charset="0"/>
                <a:cs typeface="Tahoma" pitchFamily="34" charset="0"/>
              </a:rPr>
              <a:t>		       a</a:t>
            </a:r>
            <a:r>
              <a:rPr lang="id-ID" sz="2500" dirty="0" smtClean="0">
                <a:latin typeface="Tahoma" pitchFamily="34" charset="0"/>
                <a:cs typeface="Tahoma" pitchFamily="34" charset="0"/>
              </a:rPr>
              <a:t>tau:</a:t>
            </a:r>
          </a:p>
          <a:p>
            <a:pPr>
              <a:spcBef>
                <a:spcPts val="2400"/>
              </a:spcBef>
            </a:pPr>
            <a:r>
              <a:rPr lang="id-ID" sz="2500" i="1" dirty="0" smtClean="0">
                <a:latin typeface="Tahoma" pitchFamily="34" charset="0"/>
                <a:cs typeface="Tahoma" pitchFamily="34" charset="0"/>
              </a:rPr>
              <a:t>Rate law:</a:t>
            </a:r>
          </a:p>
          <a:p>
            <a:pPr>
              <a:spcBef>
                <a:spcPts val="1500"/>
              </a:spcBef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Stoikiometri:</a:t>
            </a:r>
          </a:p>
          <a:p>
            <a:pPr>
              <a:spcBef>
                <a:spcPts val="1800"/>
              </a:spcBef>
              <a:buNone/>
            </a:pPr>
            <a:r>
              <a:rPr lang="en-US" sz="2500" dirty="0" smtClean="0">
                <a:latin typeface="Tahoma" pitchFamily="34" charset="0"/>
                <a:cs typeface="Tahoma" pitchFamily="34" charset="0"/>
              </a:rPr>
              <a:t>		  d</a:t>
            </a:r>
            <a:r>
              <a:rPr lang="id-ID" sz="2500" dirty="0" smtClean="0">
                <a:latin typeface="Tahoma" pitchFamily="34" charset="0"/>
                <a:cs typeface="Tahoma" pitchFamily="34" charset="0"/>
              </a:rPr>
              <a:t>engan: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0" y="876300"/>
          <a:ext cx="242631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98" name="Equation" r:id="rId3" imgW="1307880" imgH="393480" progId="Equation.3">
                  <p:embed/>
                </p:oleObj>
              </mc:Choice>
              <mc:Fallback>
                <p:oleObj name="Equation" r:id="rId3" imgW="13078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876300"/>
                        <a:ext cx="242631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3048000" y="1638300"/>
          <a:ext cx="193198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99" name="Equation" r:id="rId5" imgW="1041120" imgH="431640" progId="Equation.3">
                  <p:embed/>
                </p:oleObj>
              </mc:Choice>
              <mc:Fallback>
                <p:oleObj name="Equation" r:id="rId5" imgW="10411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638300"/>
                        <a:ext cx="1931987" cy="8016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52059" y="2434806"/>
          <a:ext cx="2148541" cy="456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0" name="Equation" r:id="rId7" imgW="1015920" imgH="215640" progId="Equation.3">
                  <p:embed/>
                </p:oleObj>
              </mc:Choice>
              <mc:Fallback>
                <p:oleObj name="Equation" r:id="rId7" imgW="10159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059" y="2434806"/>
                        <a:ext cx="2148541" cy="45656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48000" y="2857500"/>
          <a:ext cx="117782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1" name="Equation" r:id="rId9" imgW="634680" imgH="393480" progId="Equation.3">
                  <p:embed/>
                </p:oleObj>
              </mc:Choice>
              <mc:Fallback>
                <p:oleObj name="Equation" r:id="rId9" imgW="634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857500"/>
                        <a:ext cx="1177823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4953000" y="2857500"/>
          <a:ext cx="11557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2" name="Equation" r:id="rId11" imgW="622080" imgH="393480" progId="Equation.3">
                  <p:embed/>
                </p:oleObj>
              </mc:Choice>
              <mc:Fallback>
                <p:oleObj name="Equation" r:id="rId11" imgW="6220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57500"/>
                        <a:ext cx="11557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6770688" y="2889250"/>
          <a:ext cx="115411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3" name="Equation" r:id="rId13" imgW="622080" imgH="393480" progId="Equation.3">
                  <p:embed/>
                </p:oleObj>
              </mc:Choice>
              <mc:Fallback>
                <p:oleObj name="Equation" r:id="rId13" imgW="6220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0688" y="2889250"/>
                        <a:ext cx="1154112" cy="7302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971800" y="3624364"/>
          <a:ext cx="2362200" cy="452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4" name="Equation" r:id="rId15" imgW="1193760" imgH="228600" progId="Equation.3">
                  <p:embed/>
                </p:oleObj>
              </mc:Choice>
              <mc:Fallback>
                <p:oleObj name="Equation" r:id="rId15" imgW="119376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24364"/>
                        <a:ext cx="2362200" cy="4523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2957512" y="4081463"/>
          <a:ext cx="33670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5" name="Equation" r:id="rId17" imgW="1701720" imgH="228600" progId="Equation.3">
                  <p:embed/>
                </p:oleObj>
              </mc:Choice>
              <mc:Fallback>
                <p:oleObj name="Equation" r:id="rId17" imgW="170172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2" y="4081463"/>
                        <a:ext cx="336708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6" name="Object 10"/>
          <p:cNvGraphicFramePr>
            <a:graphicFrameLocks noChangeAspect="1"/>
          </p:cNvGraphicFramePr>
          <p:nvPr/>
        </p:nvGraphicFramePr>
        <p:xfrm>
          <a:off x="2971800" y="4538662"/>
          <a:ext cx="17589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6" name="Equation" r:id="rId19" imgW="888840" imgH="228600" progId="Equation.3">
                  <p:embed/>
                </p:oleObj>
              </mc:Choice>
              <mc:Fallback>
                <p:oleObj name="Equation" r:id="rId19" imgW="88884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38662"/>
                        <a:ext cx="17589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7" name="Object 11"/>
          <p:cNvGraphicFramePr>
            <a:graphicFrameLocks noChangeAspect="1"/>
          </p:cNvGraphicFramePr>
          <p:nvPr/>
        </p:nvGraphicFramePr>
        <p:xfrm>
          <a:off x="2971800" y="5072063"/>
          <a:ext cx="17081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7" name="Equation" r:id="rId21" imgW="863280" imgH="228600" progId="Equation.3">
                  <p:embed/>
                </p:oleObj>
              </mc:Choice>
              <mc:Fallback>
                <p:oleObj name="Equation" r:id="rId21" imgW="86328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72063"/>
                        <a:ext cx="170815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"/>
            <a:ext cx="8229600" cy="653388"/>
          </a:xfrm>
        </p:spPr>
        <p:txBody>
          <a:bodyPr>
            <a:normAutofit fontScale="90000"/>
          </a:bodyPr>
          <a:lstStyle/>
          <a:p>
            <a:pPr algn="ctr"/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Profil X</a:t>
            </a:r>
            <a:r>
              <a:rPr lang="id-ID" i="1" baseline="-2500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versus t:</a:t>
            </a:r>
            <a:endParaRPr lang="id-ID" i="1"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00100"/>
            <a:ext cx="91440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0500"/>
            <a:ext cx="8229600" cy="729588"/>
          </a:xfrm>
        </p:spPr>
        <p:txBody>
          <a:bodyPr>
            <a:normAutofit fontScale="90000"/>
          </a:bodyPr>
          <a:lstStyle/>
          <a:p>
            <a:pPr algn="ctr"/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Profil C</a:t>
            </a:r>
            <a:r>
              <a:rPr lang="id-ID" i="1" baseline="-2500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versus t: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71550"/>
            <a:ext cx="91440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2912"/>
            <a:ext cx="5181600" cy="881988"/>
          </a:xfrm>
        </p:spPr>
        <p:txBody>
          <a:bodyPr/>
          <a:lstStyle/>
          <a:p>
            <a:pPr marL="1588" eaLnBrk="1" hangingPunct="1"/>
            <a:r>
              <a:rPr lang="id-ID" dirty="0" smtClean="0">
                <a:latin typeface="Arial Narrow" pitchFamily="34" charset="0"/>
              </a:rPr>
              <a:t>Tipe Reaktor </a:t>
            </a:r>
            <a:r>
              <a:rPr lang="id-ID" i="1" dirty="0" smtClean="0">
                <a:latin typeface="Arial Narrow" pitchFamily="34" charset="0"/>
              </a:rPr>
              <a:t>Semibatch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57300"/>
            <a:ext cx="8229600" cy="3810000"/>
          </a:xfrm>
        </p:spPr>
        <p:txBody>
          <a:bodyPr>
            <a:noAutofit/>
          </a:bodyPr>
          <a:lstStyle/>
          <a:p>
            <a:pPr eaLnBrk="1" hangingPunct="1">
              <a:lnSpc>
                <a:spcPct val="85000"/>
              </a:lnSpc>
            </a:pP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Reaktor </a:t>
            </a:r>
            <a:r>
              <a:rPr lang="id-ID" sz="2400" b="1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semibatch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tipe -1</a:t>
            </a:r>
          </a:p>
          <a:p>
            <a:pPr lvl="1" eaLnBrk="1" hangingPunct="1">
              <a:lnSpc>
                <a:spcPct val="85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Digunakan untuk reaksi-reaksi sangat eksotermis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lvl="1" eaLnBrk="1" hangingPunct="1">
              <a:lnSpc>
                <a:spcPct val="85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Salah satu umpan dimasukkan secara perlahan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selama reaksi berlangsung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.</a:t>
            </a:r>
            <a:endParaRPr lang="id-ID" sz="2400" dirty="0" smtClean="0">
              <a:latin typeface="Tahoma" pitchFamily="34" charset="0"/>
              <a:cs typeface="Tahoma" pitchFamily="34" charset="0"/>
              <a:sym typeface="Wingdings" pitchFamily="2" charset="2"/>
            </a:endParaRPr>
          </a:p>
          <a:p>
            <a:pPr lvl="1" eaLnBrk="1" hangingPunct="1">
              <a:lnSpc>
                <a:spcPct val="85000"/>
              </a:lnSpc>
              <a:spcAft>
                <a:spcPts val="1800"/>
              </a:spcAft>
            </a:pP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Konsentrasi A&gt;&gt;  terjadi reaksi samping</a:t>
            </a:r>
          </a:p>
          <a:p>
            <a:pPr eaLnBrk="1" hangingPunct="1">
              <a:lnSpc>
                <a:spcPct val="85000"/>
              </a:lnSpc>
            </a:pP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Reaktor </a:t>
            </a:r>
            <a:r>
              <a:rPr lang="id-ID" sz="2400" b="1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semibatch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tipe -2</a:t>
            </a:r>
          </a:p>
          <a:p>
            <a:pPr lvl="1" eaLnBrk="1" hangingPunct="1">
              <a:lnSpc>
                <a:spcPct val="85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Umpan dimasukkan secara bersamaan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.</a:t>
            </a:r>
            <a:endParaRPr lang="id-ID" sz="2400" dirty="0" smtClean="0">
              <a:latin typeface="Tahoma" pitchFamily="34" charset="0"/>
              <a:cs typeface="Tahoma" pitchFamily="34" charset="0"/>
            </a:endParaRPr>
          </a:p>
          <a:p>
            <a:pPr lvl="1" eaLnBrk="1" hangingPunct="1">
              <a:lnSpc>
                <a:spcPct val="85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Salah satu produk diuapkan supaya reaksi tetap bergeser ke kanan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.</a:t>
            </a:r>
            <a:endParaRPr lang="id-ID" sz="2400" dirty="0" smtClean="0">
              <a:latin typeface="Tahoma" pitchFamily="34" charset="0"/>
              <a:cs typeface="Tahoma" pitchFamily="34" charset="0"/>
            </a:endParaRPr>
          </a:p>
          <a:p>
            <a:pPr lvl="1" eaLnBrk="1" hangingPunct="1">
              <a:lnSpc>
                <a:spcPct val="85000"/>
              </a:lnSpc>
            </a:pPr>
            <a:r>
              <a:rPr lang="id-ID" sz="2400" dirty="0" smtClean="0">
                <a:latin typeface="Tahoma" pitchFamily="34" charset="0"/>
                <a:cs typeface="Tahoma" pitchFamily="34" charset="0"/>
              </a:rPr>
              <a:t>Laju reaksi besar 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konversi besar</a:t>
            </a:r>
            <a:endParaRPr lang="id-ID" sz="24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2912"/>
            <a:ext cx="8229600" cy="653388"/>
          </a:xfrm>
        </p:spPr>
        <p:txBody>
          <a:bodyPr>
            <a:normAutofit fontScale="90000"/>
          </a:bodyPr>
          <a:lstStyle/>
          <a:p>
            <a:pPr algn="ctr"/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Profil -r</a:t>
            </a:r>
            <a:r>
              <a:rPr lang="id-ID" i="1" baseline="-2500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i="1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 versus t: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52500"/>
            <a:ext cx="91440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62330"/>
            <a:ext cx="5105400" cy="653388"/>
          </a:xfrm>
          <a:ln w="38100"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1588" algn="ctr"/>
            <a:r>
              <a:rPr lang="id-ID" sz="3300" i="1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Contoh 4-14 (Smith, 1981):</a:t>
            </a:r>
            <a:endParaRPr lang="id-ID" sz="33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953"/>
            <a:ext cx="8382000" cy="3810000"/>
          </a:xfrm>
        </p:spPr>
        <p:txBody>
          <a:bodyPr>
            <a:noAutofit/>
          </a:bodyPr>
          <a:lstStyle/>
          <a:p>
            <a:pPr marL="0" indent="0">
              <a:lnSpc>
                <a:spcPct val="95000"/>
              </a:lnSpc>
              <a:buNone/>
            </a:pPr>
            <a:r>
              <a:rPr lang="id-ID" sz="2400" i="1" dirty="0" smtClean="0">
                <a:latin typeface="Tahoma" pitchFamily="34" charset="0"/>
                <a:cs typeface="Tahoma" pitchFamily="34" charset="0"/>
              </a:rPr>
              <a:t>Acetic anhydride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 (A) dihidrolisis pada 40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</a:rPr>
              <a:t>o</a:t>
            </a:r>
            <a:r>
              <a:rPr lang="id-ID" sz="2400" dirty="0" smtClean="0">
                <a:latin typeface="Tahoma" pitchFamily="34" charset="0"/>
                <a:cs typeface="Tahoma" pitchFamily="34" charset="0"/>
              </a:rPr>
              <a:t>C menurut reaksi: 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A </a:t>
            </a:r>
            <a:r>
              <a:rPr lang="id-ID" sz="2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 produk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; dalam sistem reaktor </a:t>
            </a:r>
            <a:r>
              <a:rPr lang="id-ID" sz="2400" i="1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semibatch</a:t>
            </a:r>
            <a:r>
              <a:rPr lang="id-ID" sz="24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Mula-mula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reaktor tangki berpengaduk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berisi 10 liter larutan A dengan konsentrasi 0,5 x 10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-4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mol/cm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3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 Setelah tercapai kondisi reaksi,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larutan umpan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dengan konsentrasi A sebesar 3 x 10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-4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mol/cm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3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dialirkan dengan laju 2 liter/menit.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Produk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juga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dialirkan keluar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reaktor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dengan laju volumetrik yang sama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Densitas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campuran reaksi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dianggap konstan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 Reaksi dianggap </a:t>
            </a:r>
            <a:r>
              <a:rPr lang="id-ID" sz="2400" u="sng" dirty="0" smtClean="0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berorder 1 terhadap A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, dengan k (pada 40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o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C) sebesar 0,380 menit</a:t>
            </a:r>
            <a:r>
              <a:rPr lang="id-ID" sz="2400" baseline="30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-1</a:t>
            </a:r>
            <a:r>
              <a:rPr lang="id-ID" sz="24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. </a:t>
            </a:r>
            <a:r>
              <a:rPr lang="id-ID" sz="2400" i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Tentukan konsentrasi A yang keluar dari reaktor sebagai fungsi waktu!</a:t>
            </a:r>
            <a:endParaRPr lang="id-ID" sz="2400" i="1" dirty="0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764113"/>
            <a:ext cx="56388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100" b="1" i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Contoh Kasus: Start-Up RATB</a:t>
            </a:r>
            <a:endParaRPr lang="id-ID" sz="3100" b="1" i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"/>
            <a:ext cx="8229600" cy="805788"/>
          </a:xfrm>
        </p:spPr>
        <p:txBody>
          <a:bodyPr/>
          <a:lstStyle/>
          <a:p>
            <a:pPr marL="1588"/>
            <a:r>
              <a:rPr lang="id-ID" dirty="0" smtClean="0">
                <a:solidFill>
                  <a:srgbClr val="660066"/>
                </a:solidFill>
                <a:effectLst/>
                <a:latin typeface="Amaze" pitchFamily="34" charset="0"/>
              </a:rPr>
              <a:t>Alur Penyelesaian:</a:t>
            </a:r>
            <a:endParaRPr lang="id-ID" dirty="0">
              <a:solidFill>
                <a:srgbClr val="660066"/>
              </a:solidFill>
              <a:effectLst/>
              <a:latin typeface="Amaz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6300"/>
            <a:ext cx="8610600" cy="4267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id-ID" sz="2700" u="sng" dirty="0" smtClean="0">
                <a:latin typeface="Tahoma" pitchFamily="34" charset="0"/>
                <a:cs typeface="Tahoma" pitchFamily="34" charset="0"/>
              </a:rPr>
              <a:t>Gambaran masalah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: secara skematik</a:t>
            </a:r>
          </a:p>
          <a:p>
            <a:pPr>
              <a:spcBef>
                <a:spcPts val="0"/>
              </a:spcBef>
            </a:pPr>
            <a:r>
              <a:rPr lang="id-ID" sz="2700" dirty="0" smtClean="0">
                <a:latin typeface="Tahoma" pitchFamily="34" charset="0"/>
                <a:cs typeface="Tahoma" pitchFamily="34" charset="0"/>
              </a:rPr>
              <a:t>Tuliskan semua </a:t>
            </a:r>
            <a:r>
              <a:rPr lang="id-ID" sz="2700" u="sng" dirty="0" smtClean="0">
                <a:latin typeface="Tahoma" pitchFamily="34" charset="0"/>
                <a:cs typeface="Tahoma" pitchFamily="34" charset="0"/>
              </a:rPr>
              <a:t>data yang diketahui</a:t>
            </a:r>
          </a:p>
          <a:p>
            <a:pPr>
              <a:spcBef>
                <a:spcPts val="0"/>
              </a:spcBef>
            </a:pPr>
            <a:r>
              <a:rPr lang="id-ID" sz="2700" u="sng" dirty="0" smtClean="0">
                <a:latin typeface="Tahoma" pitchFamily="34" charset="0"/>
                <a:cs typeface="Tahoma" pitchFamily="34" charset="0"/>
              </a:rPr>
              <a:t>Neraca massa </a:t>
            </a:r>
            <a:r>
              <a:rPr lang="id-ID" sz="2700" i="1" u="sng" dirty="0" smtClean="0">
                <a:latin typeface="Tahoma" pitchFamily="34" charset="0"/>
                <a:cs typeface="Tahoma" pitchFamily="34" charset="0"/>
              </a:rPr>
              <a:t>overall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(pada periode </a:t>
            </a:r>
            <a:r>
              <a:rPr lang="id-ID" sz="2700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start-up</a:t>
            </a:r>
            <a:r>
              <a:rPr lang="id-ID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sebelum mencapai </a:t>
            </a:r>
            <a:r>
              <a:rPr lang="id-ID" sz="2700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steady-state)</a:t>
            </a:r>
          </a:p>
          <a:p>
            <a:pPr>
              <a:spcBef>
                <a:spcPts val="0"/>
              </a:spcBef>
            </a:pPr>
            <a:r>
              <a:rPr lang="id-ID" sz="2700" i="1" u="sng" dirty="0" smtClean="0">
                <a:latin typeface="Tahoma" pitchFamily="34" charset="0"/>
                <a:cs typeface="Tahoma" pitchFamily="34" charset="0"/>
              </a:rPr>
              <a:t>Mole balance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(dalam hal ini: ditinjau terhadap A)</a:t>
            </a:r>
          </a:p>
          <a:p>
            <a:pPr>
              <a:spcBef>
                <a:spcPts val="0"/>
              </a:spcBef>
            </a:pPr>
            <a:r>
              <a:rPr lang="id-ID" sz="2700" u="sng" dirty="0" smtClean="0">
                <a:latin typeface="Tahoma" pitchFamily="34" charset="0"/>
                <a:cs typeface="Tahoma" pitchFamily="34" charset="0"/>
              </a:rPr>
              <a:t>Persamaan laju reaksi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700" i="1" dirty="0" smtClean="0">
                <a:latin typeface="Tahoma" pitchFamily="34" charset="0"/>
                <a:cs typeface="Tahoma" pitchFamily="34" charset="0"/>
              </a:rPr>
              <a:t>(rate law)</a:t>
            </a:r>
          </a:p>
          <a:p>
            <a:pPr>
              <a:spcBef>
                <a:spcPts val="0"/>
              </a:spcBef>
            </a:pPr>
            <a:r>
              <a:rPr lang="id-ID" sz="2700" i="1" dirty="0" smtClean="0">
                <a:latin typeface="Tahoma" pitchFamily="34" charset="0"/>
                <a:cs typeface="Tahoma" pitchFamily="34" charset="0"/>
              </a:rPr>
              <a:t>Combining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 </a:t>
            </a:r>
            <a:r>
              <a:rPr lang="id-ID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persamaan diferensial biasa tingkat 1</a:t>
            </a: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, dengan </a:t>
            </a:r>
            <a:r>
              <a:rPr lang="id-ID" sz="2700" u="sng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nilai awal</a:t>
            </a: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:  C</a:t>
            </a:r>
            <a:r>
              <a:rPr lang="id-ID" sz="2700" baseline="-25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</a:t>
            </a: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= C</a:t>
            </a:r>
            <a:r>
              <a:rPr lang="en-US" sz="2700" baseline="-25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</a:t>
            </a:r>
            <a:r>
              <a:rPr lang="id-ID" sz="2700" baseline="-250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i</a:t>
            </a: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 pada t = 0.</a:t>
            </a:r>
          </a:p>
          <a:p>
            <a:pPr>
              <a:spcBef>
                <a:spcPts val="0"/>
              </a:spcBef>
            </a:pPr>
            <a:r>
              <a:rPr lang="id-ID" sz="27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Penyelesaian matematika (misal, dari: t = 0, t = 1 menit, t = 2 menit, dst.. t = 10 menit, </a:t>
            </a:r>
            <a:r>
              <a:rPr lang="id-ID" sz="27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hingga mencapai </a:t>
            </a:r>
            <a:r>
              <a:rPr lang="id-ID" sz="2700" b="1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steady state</a:t>
            </a:r>
            <a:r>
              <a:rPr lang="id-ID" sz="27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  <a:endParaRPr lang="id-ID" sz="27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838200"/>
          </a:xfrm>
        </p:spPr>
        <p:txBody>
          <a:bodyPr>
            <a:normAutofit/>
          </a:bodyPr>
          <a:lstStyle/>
          <a:p>
            <a:pPr marL="1588"/>
            <a:r>
              <a:rPr lang="id-ID" smtClean="0">
                <a:effectLst/>
                <a:latin typeface="Amaze" pitchFamily="34" charset="0"/>
              </a:rPr>
              <a:t>Hasil/Jawaban:</a:t>
            </a:r>
            <a:endParaRPr lang="id-ID">
              <a:effectLst/>
              <a:latin typeface="Amaze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52500"/>
          <a:ext cx="251459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799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t</a:t>
                      </a:r>
                    </a:p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(menit)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C</a:t>
                      </a:r>
                      <a:r>
                        <a:rPr lang="id-ID" sz="2400" baseline="-25000" noProof="0" smtClean="0">
                          <a:latin typeface="Arial Narrow" pitchFamily="34" charset="0"/>
                          <a:cs typeface="Tahoma" pitchFamily="34" charset="0"/>
                        </a:rPr>
                        <a:t>A</a:t>
                      </a:r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 x 10</a:t>
                      </a:r>
                      <a:r>
                        <a:rPr lang="id-ID" sz="2400" baseline="30000" noProof="0" smtClean="0">
                          <a:latin typeface="Arial Narrow" pitchFamily="34" charset="0"/>
                          <a:cs typeface="Tahoma" pitchFamily="34" charset="0"/>
                        </a:rPr>
                        <a:t>5</a:t>
                      </a:r>
                      <a:endParaRPr lang="id-ID" sz="2400" baseline="0" noProof="0" smtClean="0">
                        <a:latin typeface="Arial Narrow" pitchFamily="34" charset="0"/>
                        <a:cs typeface="Tahoma" pitchFamily="34" charset="0"/>
                      </a:endParaRPr>
                    </a:p>
                    <a:p>
                      <a:pPr algn="ctr"/>
                      <a:r>
                        <a:rPr lang="id-ID" sz="2400" baseline="0" noProof="0" smtClean="0">
                          <a:latin typeface="Arial Narrow" pitchFamily="34" charset="0"/>
                          <a:cs typeface="Tahoma" pitchFamily="34" charset="0"/>
                        </a:rPr>
                        <a:t>(mol/cm</a:t>
                      </a:r>
                      <a:r>
                        <a:rPr lang="id-ID" sz="2400" baseline="30000" noProof="0" smtClean="0">
                          <a:latin typeface="Arial Narrow" pitchFamily="34" charset="0"/>
                          <a:cs typeface="Tahoma" pitchFamily="34" charset="0"/>
                        </a:rPr>
                        <a:t>3</a:t>
                      </a:r>
                      <a:r>
                        <a:rPr lang="id-ID" sz="2400" baseline="0" noProof="0" smtClean="0">
                          <a:latin typeface="Arial Narrow" pitchFamily="34" charset="0"/>
                          <a:cs typeface="Tahoma" pitchFamily="34" charset="0"/>
                        </a:rPr>
                        <a:t>)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0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5,00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1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7,35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2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8,67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3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9,40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5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</a:rPr>
                        <a:t>10,05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smtClean="0">
                          <a:latin typeface="Arial Narrow" pitchFamily="34" charset="0"/>
                          <a:cs typeface="Tahoma" pitchFamily="34" charset="0"/>
                          <a:sym typeface="Symbol"/>
                        </a:rPr>
                        <a:t></a:t>
                      </a:r>
                      <a:endParaRPr lang="id-ID" sz="2400" noProof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noProof="0" dirty="0" smtClean="0">
                          <a:latin typeface="Arial Narrow" pitchFamily="34" charset="0"/>
                          <a:cs typeface="Tahoma" pitchFamily="34" charset="0"/>
                        </a:rPr>
                        <a:t>10,34</a:t>
                      </a:r>
                      <a:endParaRPr lang="id-ID" sz="2400" noProof="0" dirty="0">
                        <a:latin typeface="Arial Narrow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876300"/>
            <a:ext cx="61722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95300"/>
            <a:ext cx="7086600" cy="1066800"/>
          </a:xfrm>
        </p:spPr>
        <p:txBody>
          <a:bodyPr/>
          <a:lstStyle/>
          <a:p>
            <a:pPr marL="1588">
              <a:lnSpc>
                <a:spcPct val="85000"/>
              </a:lnSpc>
              <a:spcBef>
                <a:spcPts val="1200"/>
              </a:spcBef>
              <a:spcAft>
                <a:spcPts val="600"/>
              </a:spcAft>
            </a:pPr>
            <a:r>
              <a:rPr lang="id-ID" sz="3500" i="1" u="sng" dirty="0" smtClean="0">
                <a:solidFill>
                  <a:srgbClr val="006600"/>
                </a:solidFill>
                <a:effectLst/>
                <a:latin typeface="Cambria" pitchFamily="18" charset="0"/>
              </a:rPr>
              <a:t>Contoh </a:t>
            </a:r>
            <a:r>
              <a:rPr lang="en-US" sz="3500" i="1" u="sng" dirty="0" smtClean="0">
                <a:solidFill>
                  <a:srgbClr val="006600"/>
                </a:solidFill>
                <a:effectLst/>
                <a:latin typeface="Cambria" pitchFamily="18" charset="0"/>
              </a:rPr>
              <a:t>14-</a:t>
            </a:r>
            <a:r>
              <a:rPr lang="id-ID" sz="3500" i="1" u="sng" dirty="0" smtClean="0">
                <a:solidFill>
                  <a:srgbClr val="006600"/>
                </a:solidFill>
                <a:effectLst/>
                <a:latin typeface="Cambria" pitchFamily="18" charset="0"/>
              </a:rPr>
              <a:t>3</a:t>
            </a:r>
            <a:r>
              <a:rPr lang="id-ID" sz="3500" i="1" dirty="0" smtClean="0">
                <a:solidFill>
                  <a:srgbClr val="006600"/>
                </a:solidFill>
                <a:effectLst/>
                <a:latin typeface="Cambria" pitchFamily="18" charset="0"/>
              </a:rPr>
              <a:t>:</a:t>
            </a:r>
            <a:r>
              <a:rPr lang="en-US" sz="3500" i="1" dirty="0" smtClean="0">
                <a:solidFill>
                  <a:srgbClr val="006600"/>
                </a:solidFill>
                <a:effectLst/>
                <a:latin typeface="Cambria" pitchFamily="18" charset="0"/>
              </a:rPr>
              <a:t/>
            </a:r>
            <a:br>
              <a:rPr lang="en-US" sz="3500" i="1" dirty="0" smtClean="0">
                <a:solidFill>
                  <a:srgbClr val="006600"/>
                </a:solidFill>
                <a:effectLst/>
                <a:latin typeface="Cambria" pitchFamily="18" charset="0"/>
              </a:rPr>
            </a:br>
            <a:r>
              <a:rPr lang="en-US" sz="3300" i="1" dirty="0" smtClean="0">
                <a:solidFill>
                  <a:srgbClr val="C00000"/>
                </a:solidFill>
                <a:effectLst/>
                <a:latin typeface="Cambria" pitchFamily="18" charset="0"/>
                <a:cs typeface="Tahoma" pitchFamily="34" charset="0"/>
              </a:rPr>
              <a:t>(</a:t>
            </a:r>
            <a:r>
              <a:rPr lang="en-US" sz="3300" i="1" dirty="0" err="1" smtClean="0">
                <a:solidFill>
                  <a:srgbClr val="C00000"/>
                </a:solidFill>
                <a:effectLst/>
                <a:latin typeface="Cambria" pitchFamily="18" charset="0"/>
                <a:cs typeface="Tahoma" pitchFamily="34" charset="0"/>
              </a:rPr>
              <a:t>Missen</a:t>
            </a:r>
            <a:r>
              <a:rPr lang="en-US" sz="3300" i="1" dirty="0" smtClean="0">
                <a:solidFill>
                  <a:srgbClr val="C00000"/>
                </a:solidFill>
                <a:effectLst/>
                <a:latin typeface="Cambria" pitchFamily="18" charset="0"/>
                <a:cs typeface="Tahoma" pitchFamily="34" charset="0"/>
              </a:rPr>
              <a:t>, 1999)</a:t>
            </a:r>
            <a:endParaRPr lang="id-ID" sz="2700" i="1" dirty="0" smtClean="0">
              <a:solidFill>
                <a:srgbClr val="731B1B"/>
              </a:solidFill>
              <a:effectLst/>
              <a:latin typeface="Cambria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90700"/>
            <a:ext cx="8001000" cy="323850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spcAft>
                <a:spcPts val="1200"/>
              </a:spcAft>
              <a:buFont typeface="Wingdings" pitchFamily="2" charset="2"/>
              <a:buNone/>
              <a:tabLst>
                <a:tab pos="5192713" algn="l"/>
              </a:tabLst>
            </a:pPr>
            <a:r>
              <a:rPr lang="id-ID" sz="2700" dirty="0" smtClean="0">
                <a:latin typeface="Tahoma" pitchFamily="34" charset="0"/>
                <a:cs typeface="Tahoma" pitchFamily="34" charset="0"/>
              </a:rPr>
              <a:t>Tinjaulah </a:t>
            </a:r>
            <a:r>
              <a:rPr lang="id-ID" sz="2700" u="sng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proses </a:t>
            </a:r>
            <a:r>
              <a:rPr lang="id-ID" sz="2700" i="1" u="sng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startup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dari sebuah RATB untuk reaksi </a:t>
            </a:r>
            <a:r>
              <a:rPr lang="id-ID" sz="2700" u="sng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fasa cair</a:t>
            </a:r>
            <a:r>
              <a:rPr lang="id-ID" sz="27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: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700" b="1" dirty="0" smtClean="0">
                <a:solidFill>
                  <a:srgbClr val="731B1B"/>
                </a:solidFill>
                <a:latin typeface="Tahoma" pitchFamily="34" charset="0"/>
                <a:cs typeface="Tahoma" pitchFamily="34" charset="0"/>
              </a:rPr>
              <a:t>A </a:t>
            </a:r>
            <a:r>
              <a:rPr lang="id-ID" sz="2700" b="1" dirty="0" smtClean="0">
                <a:solidFill>
                  <a:srgbClr val="731B1B"/>
                </a:solidFill>
                <a:latin typeface="Tahoma" pitchFamily="34" charset="0"/>
                <a:cs typeface="Tahoma" pitchFamily="34" charset="0"/>
                <a:sym typeface="Symbol"/>
              </a:rPr>
              <a:t></a:t>
            </a:r>
            <a:r>
              <a:rPr lang="id-ID" sz="2700" b="1" dirty="0" smtClean="0">
                <a:solidFill>
                  <a:srgbClr val="731B1B"/>
                </a:solidFill>
                <a:latin typeface="Tahoma" pitchFamily="34" charset="0"/>
                <a:cs typeface="Tahoma" pitchFamily="34" charset="0"/>
              </a:rPr>
              <a:t> produk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. Mula-mula reaktor diisi dengan umpan ketika </a:t>
            </a:r>
            <a:r>
              <a:rPr lang="id-ID" sz="2700" i="1" dirty="0" smtClean="0">
                <a:latin typeface="Tahoma" pitchFamily="34" charset="0"/>
                <a:cs typeface="Tahoma" pitchFamily="34" charset="0"/>
              </a:rPr>
              <a:t>steady flow of feed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(q) dimulai. Tentukan </a:t>
            </a:r>
            <a:r>
              <a:rPr lang="id-ID" sz="2700" u="sng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waktu (t) yang diperlukan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untuk mencapai 99% dari konversi A (X</a:t>
            </a:r>
            <a:r>
              <a:rPr lang="id-ID" sz="2700" baseline="-250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) pada kondisi </a:t>
            </a:r>
            <a:r>
              <a:rPr lang="id-ID" sz="2700" i="1" dirty="0" smtClean="0">
                <a:latin typeface="Tahoma" pitchFamily="34" charset="0"/>
                <a:cs typeface="Tahoma" pitchFamily="34" charset="0"/>
              </a:rPr>
              <a:t>steady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-nya.  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1379538" algn="l"/>
              </a:tabLst>
            </a:pPr>
            <a:r>
              <a:rPr lang="id-ID" sz="2700" b="1" u="sng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Data</a:t>
            </a:r>
            <a:r>
              <a:rPr lang="id-ID" sz="2700" b="1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: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 V = 8000  L;  q = 2 L s</a:t>
            </a:r>
            <a:r>
              <a:rPr lang="id-ID" sz="2700" baseline="30000" dirty="0" smtClean="0">
                <a:latin typeface="Tahoma" pitchFamily="34" charset="0"/>
                <a:cs typeface="Tahoma" pitchFamily="34" charset="0"/>
              </a:rPr>
              <a:t>-1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; C</a:t>
            </a:r>
            <a:r>
              <a:rPr lang="id-ID" sz="2700" baseline="-250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en-US" sz="2700" baseline="-25000" dirty="0" smtClean="0">
                <a:latin typeface="Tahoma" pitchFamily="34" charset="0"/>
                <a:cs typeface="Tahoma" pitchFamily="34" charset="0"/>
              </a:rPr>
              <a:t>0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= 1,5 mol L</a:t>
            </a:r>
            <a:r>
              <a:rPr lang="id-ID" sz="2700" baseline="30000" dirty="0" smtClean="0">
                <a:latin typeface="Tahoma" pitchFamily="34" charset="0"/>
                <a:cs typeface="Tahoma" pitchFamily="34" charset="0"/>
              </a:rPr>
              <a:t>-1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; 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k</a:t>
            </a:r>
            <a:r>
              <a:rPr lang="id-ID" sz="2700" baseline="-250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  = 1,5 x l0</a:t>
            </a:r>
            <a:r>
              <a:rPr lang="id-ID" sz="2700" baseline="30000" dirty="0" smtClean="0">
                <a:latin typeface="Tahoma" pitchFamily="34" charset="0"/>
                <a:cs typeface="Tahoma" pitchFamily="34" charset="0"/>
              </a:rPr>
              <a:t>-4 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s</a:t>
            </a:r>
            <a:r>
              <a:rPr lang="id-ID" sz="2700" baseline="30000" dirty="0" smtClean="0">
                <a:latin typeface="Tahoma" pitchFamily="34" charset="0"/>
                <a:cs typeface="Tahoma" pitchFamily="34" charset="0"/>
              </a:rPr>
              <a:t>-1</a:t>
            </a:r>
            <a:r>
              <a:rPr lang="id-ID" sz="2700" dirty="0" smtClean="0">
                <a:latin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75312"/>
            <a:ext cx="8458200" cy="729588"/>
          </a:xfrm>
        </p:spPr>
        <p:txBody>
          <a:bodyPr>
            <a:noAutofit/>
          </a:bodyPr>
          <a:lstStyle/>
          <a:p>
            <a:pPr marL="1588" algn="ctr"/>
            <a:r>
              <a:rPr lang="id-ID" sz="3100" smtClean="0">
                <a:effectLst/>
                <a:latin typeface="Times New Roman" pitchFamily="18" charset="0"/>
                <a:cs typeface="Times New Roman" pitchFamily="18" charset="0"/>
              </a:rPr>
              <a:t>Beberapa Soal Latihan tentang Reaktor </a:t>
            </a:r>
            <a:r>
              <a:rPr lang="id-ID" sz="3100" i="1" smtClean="0">
                <a:effectLst/>
                <a:latin typeface="Times New Roman" pitchFamily="18" charset="0"/>
                <a:cs typeface="Times New Roman" pitchFamily="18" charset="0"/>
              </a:rPr>
              <a:t>Semibatch:</a:t>
            </a:r>
            <a:endParaRPr lang="id-ID" sz="3100" i="1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306205"/>
            <a:ext cx="2819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Problem P4-25</a:t>
            </a:r>
            <a:r>
              <a:rPr lang="id-ID" sz="2500" baseline="-25000" dirty="0" smtClean="0">
                <a:latin typeface="Tahoma" pitchFamily="34" charset="0"/>
                <a:cs typeface="Tahoma" pitchFamily="34" charset="0"/>
              </a:rPr>
              <a:t>B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Problem P4-26</a:t>
            </a:r>
            <a:r>
              <a:rPr lang="id-ID" sz="2500" baseline="-25000" dirty="0" smtClean="0">
                <a:latin typeface="Tahoma" pitchFamily="34" charset="0"/>
                <a:cs typeface="Tahoma" pitchFamily="34" charset="0"/>
              </a:rPr>
              <a:t>B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Problem P4-27</a:t>
            </a:r>
            <a:r>
              <a:rPr lang="id-ID" sz="2500" baseline="-25000" dirty="0" smtClean="0">
                <a:latin typeface="Tahoma" pitchFamily="34" charset="0"/>
                <a:cs typeface="Tahoma" pitchFamily="34" charset="0"/>
              </a:rPr>
              <a:t>B</a:t>
            </a:r>
          </a:p>
        </p:txBody>
      </p:sp>
      <p:sp>
        <p:nvSpPr>
          <p:cNvPr id="7" name="Left Arrow Callout 6"/>
          <p:cNvSpPr/>
          <p:nvPr/>
        </p:nvSpPr>
        <p:spPr>
          <a:xfrm>
            <a:off x="3810000" y="1409700"/>
            <a:ext cx="2133600" cy="1066800"/>
          </a:xfrm>
          <a:prstGeom prst="leftArrow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[Fogler, 1992]</a:t>
            </a:r>
            <a:endParaRPr lang="id-ID" sz="25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2899194"/>
            <a:ext cx="2819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Problem 4-29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Problem 4-30</a:t>
            </a:r>
          </a:p>
        </p:txBody>
      </p:sp>
      <p:sp>
        <p:nvSpPr>
          <p:cNvPr id="9" name="Left Arrow Callout 8"/>
          <p:cNvSpPr/>
          <p:nvPr/>
        </p:nvSpPr>
        <p:spPr>
          <a:xfrm>
            <a:off x="4478547" y="2781300"/>
            <a:ext cx="2133600" cy="1066800"/>
          </a:xfrm>
          <a:prstGeom prst="left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[Smith, 1981]</a:t>
            </a:r>
            <a:endParaRPr lang="id-ID" sz="25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4049405"/>
            <a:ext cx="2819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Problem 14-1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Problem 14-2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Problem 14-3</a:t>
            </a:r>
          </a:p>
        </p:txBody>
      </p:sp>
      <p:sp>
        <p:nvSpPr>
          <p:cNvPr id="11" name="Left Arrow Callout 10"/>
          <p:cNvSpPr/>
          <p:nvPr/>
        </p:nvSpPr>
        <p:spPr>
          <a:xfrm>
            <a:off x="5638800" y="4135647"/>
            <a:ext cx="2133600" cy="1066800"/>
          </a:xfrm>
          <a:prstGeom prst="leftArrowCallou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5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[Missen, 1999]</a:t>
            </a:r>
            <a:endParaRPr lang="id-ID" sz="25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30886"/>
            <a:ext cx="7848600" cy="4418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2900" dirty="0" smtClean="0">
                <a:latin typeface="Calibri" pitchFamily="34" charset="0"/>
              </a:rPr>
              <a:t>Reactant A is fed (at t = 0) at a constant rate of 5 L.s</a:t>
            </a:r>
            <a:r>
              <a:rPr lang="en-US" sz="2900" baseline="30000" dirty="0" smtClean="0">
                <a:latin typeface="Calibri" pitchFamily="34" charset="0"/>
              </a:rPr>
              <a:t>-1</a:t>
            </a:r>
            <a:r>
              <a:rPr lang="en-US" sz="2900" dirty="0" smtClean="0">
                <a:latin typeface="Calibri" pitchFamily="34" charset="0"/>
              </a:rPr>
              <a:t> to an empty 7000-L CSTR until the CSTR is full. Then the outlet valve is opened. If the rate law for the reaction: </a:t>
            </a:r>
            <a:r>
              <a:rPr lang="en-US" sz="2900" b="1" dirty="0" smtClean="0">
                <a:latin typeface="Calibri" pitchFamily="34" charset="0"/>
              </a:rPr>
              <a:t>A </a:t>
            </a:r>
            <a:r>
              <a:rPr lang="en-US" sz="2900" b="1" dirty="0" smtClean="0">
                <a:latin typeface="Calibri" pitchFamily="34" charset="0"/>
                <a:sym typeface="Symbol"/>
              </a:rPr>
              <a:t> products</a:t>
            </a:r>
            <a:r>
              <a:rPr lang="en-US" sz="2900" dirty="0" smtClean="0">
                <a:latin typeface="Calibri" pitchFamily="34" charset="0"/>
                <a:sym typeface="Symbol"/>
              </a:rPr>
              <a:t> is: </a:t>
            </a:r>
            <a:r>
              <a:rPr lang="en-US" sz="2900" b="1" dirty="0" smtClean="0">
                <a:latin typeface="Calibri" pitchFamily="34" charset="0"/>
                <a:sym typeface="Symbol"/>
              </a:rPr>
              <a:t>(-</a:t>
            </a:r>
            <a:r>
              <a:rPr lang="en-US" sz="2900" b="1" dirty="0" err="1" smtClean="0">
                <a:latin typeface="Calibri" pitchFamily="34" charset="0"/>
                <a:sym typeface="Symbol"/>
              </a:rPr>
              <a:t>r</a:t>
            </a:r>
            <a:r>
              <a:rPr lang="en-US" sz="2900" b="1" baseline="-25000" dirty="0" err="1" smtClean="0">
                <a:latin typeface="Calibri" pitchFamily="34" charset="0"/>
                <a:sym typeface="Symbol"/>
              </a:rPr>
              <a:t>A</a:t>
            </a:r>
            <a:r>
              <a:rPr lang="en-US" sz="2900" b="1" dirty="0" smtClean="0">
                <a:latin typeface="Calibri" pitchFamily="34" charset="0"/>
                <a:sym typeface="Symbol"/>
              </a:rPr>
              <a:t>) = k</a:t>
            </a:r>
            <a:r>
              <a:rPr lang="en-US" sz="2900" b="1" baseline="-25000" dirty="0" smtClean="0">
                <a:latin typeface="Calibri" pitchFamily="34" charset="0"/>
                <a:sym typeface="Symbol"/>
              </a:rPr>
              <a:t>A</a:t>
            </a:r>
            <a:r>
              <a:rPr lang="en-US" sz="2900" b="1" dirty="0" smtClean="0">
                <a:latin typeface="Calibri" pitchFamily="34" charset="0"/>
                <a:sym typeface="Symbol"/>
              </a:rPr>
              <a:t> C</a:t>
            </a:r>
            <a:r>
              <a:rPr lang="en-US" sz="2900" b="1" baseline="-25000" dirty="0" smtClean="0">
                <a:latin typeface="Calibri" pitchFamily="34" charset="0"/>
                <a:sym typeface="Symbol"/>
              </a:rPr>
              <a:t>A</a:t>
            </a:r>
            <a:r>
              <a:rPr lang="en-US" sz="2900" dirty="0" smtClean="0">
                <a:latin typeface="Calibri" pitchFamily="34" charset="0"/>
                <a:sym typeface="Symbol"/>
              </a:rPr>
              <a:t>, where: </a:t>
            </a:r>
            <a:r>
              <a:rPr lang="en-US" sz="2900" b="1" dirty="0" smtClean="0">
                <a:latin typeface="Calibri" pitchFamily="34" charset="0"/>
                <a:sym typeface="Symbol"/>
              </a:rPr>
              <a:t>k</a:t>
            </a:r>
            <a:r>
              <a:rPr lang="en-US" sz="2900" b="1" baseline="-25000" dirty="0" smtClean="0">
                <a:latin typeface="Calibri" pitchFamily="34" charset="0"/>
                <a:sym typeface="Symbol"/>
              </a:rPr>
              <a:t>A</a:t>
            </a:r>
            <a:r>
              <a:rPr lang="en-US" sz="2900" b="1" dirty="0" smtClean="0">
                <a:latin typeface="Calibri" pitchFamily="34" charset="0"/>
                <a:sym typeface="Symbol"/>
              </a:rPr>
              <a:t> = 8 x 10</a:t>
            </a:r>
            <a:r>
              <a:rPr lang="en-US" sz="2900" b="1" baseline="30000" dirty="0" smtClean="0">
                <a:latin typeface="Calibri" pitchFamily="34" charset="0"/>
                <a:sym typeface="Symbol"/>
              </a:rPr>
              <a:t>-4</a:t>
            </a:r>
            <a:r>
              <a:rPr lang="en-US" sz="2900" b="1" dirty="0" smtClean="0">
                <a:latin typeface="Calibri" pitchFamily="34" charset="0"/>
                <a:sym typeface="Symbol"/>
              </a:rPr>
              <a:t> s</a:t>
            </a:r>
            <a:r>
              <a:rPr lang="en-US" sz="2900" b="1" baseline="30000" dirty="0" smtClean="0">
                <a:latin typeface="Calibri" pitchFamily="34" charset="0"/>
                <a:sym typeface="Symbol"/>
              </a:rPr>
              <a:t>-1</a:t>
            </a:r>
            <a:r>
              <a:rPr lang="en-US" sz="2900" dirty="0" smtClean="0">
                <a:latin typeface="Calibri" pitchFamily="34" charset="0"/>
                <a:sym typeface="Symbol"/>
              </a:rPr>
              <a:t>, and if the inlet and outlet rates remain constant at 5 L.s</a:t>
            </a:r>
            <a:r>
              <a:rPr lang="en-US" sz="2900" baseline="30000" dirty="0" smtClean="0">
                <a:latin typeface="Calibri" pitchFamily="34" charset="0"/>
                <a:sym typeface="Symbol"/>
              </a:rPr>
              <a:t>-1</a:t>
            </a:r>
            <a:r>
              <a:rPr lang="en-US" sz="2900" dirty="0" smtClean="0">
                <a:latin typeface="Calibri" pitchFamily="34" charset="0"/>
                <a:sym typeface="Symbol"/>
              </a:rPr>
              <a:t>, calculate C</a:t>
            </a:r>
            <a:r>
              <a:rPr lang="en-US" sz="2900" baseline="-25000" dirty="0" smtClean="0">
                <a:latin typeface="Calibri" pitchFamily="34" charset="0"/>
                <a:sym typeface="Symbol"/>
              </a:rPr>
              <a:t>A</a:t>
            </a:r>
            <a:r>
              <a:rPr lang="en-US" sz="2900" dirty="0" smtClean="0">
                <a:latin typeface="Calibri" pitchFamily="34" charset="0"/>
                <a:sym typeface="Symbol"/>
              </a:rPr>
              <a:t>:</a:t>
            </a:r>
          </a:p>
          <a:p>
            <a:pPr marL="974725" indent="-461963">
              <a:lnSpc>
                <a:spcPct val="85000"/>
              </a:lnSpc>
              <a:buAutoNum type="alphaLcParenBoth"/>
              <a:tabLst>
                <a:tab pos="914400" algn="l"/>
              </a:tabLst>
            </a:pPr>
            <a:r>
              <a:rPr lang="en-US" sz="2900" dirty="0" smtClean="0">
                <a:latin typeface="Calibri" pitchFamily="34" charset="0"/>
                <a:sym typeface="Symbol"/>
              </a:rPr>
              <a:t>  at t = 15 min, and</a:t>
            </a:r>
          </a:p>
          <a:p>
            <a:pPr marL="974725" indent="-461963">
              <a:lnSpc>
                <a:spcPct val="85000"/>
              </a:lnSpc>
              <a:buAutoNum type="alphaLcParenBoth"/>
              <a:tabLst>
                <a:tab pos="914400" algn="l"/>
              </a:tabLst>
            </a:pPr>
            <a:r>
              <a:rPr lang="en-US" sz="2900" dirty="0" smtClean="0">
                <a:latin typeface="Calibri" pitchFamily="34" charset="0"/>
                <a:sym typeface="Symbol"/>
              </a:rPr>
              <a:t>  at t = 40 min.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sz="2900" dirty="0" smtClean="0">
                <a:latin typeface="Calibri" pitchFamily="34" charset="0"/>
                <a:sym typeface="Symbol"/>
              </a:rPr>
              <a:t>Assume that the temperature and density of the reaction system are constant, and that C</a:t>
            </a:r>
            <a:r>
              <a:rPr lang="en-US" sz="2900" baseline="-25000" dirty="0" smtClean="0">
                <a:latin typeface="Calibri" pitchFamily="34" charset="0"/>
                <a:sym typeface="Symbol"/>
              </a:rPr>
              <a:t>A0</a:t>
            </a:r>
            <a:r>
              <a:rPr lang="en-US" sz="2900" dirty="0" smtClean="0">
                <a:latin typeface="Calibri" pitchFamily="34" charset="0"/>
                <a:sym typeface="Symbol"/>
              </a:rPr>
              <a:t> = 2 mol.L</a:t>
            </a:r>
            <a:r>
              <a:rPr lang="en-US" sz="2900" baseline="30000" dirty="0" smtClean="0">
                <a:latin typeface="Calibri" pitchFamily="34" charset="0"/>
                <a:sym typeface="Symbol"/>
              </a:rPr>
              <a:t>-1</a:t>
            </a:r>
            <a:r>
              <a:rPr lang="en-US" sz="2900" dirty="0" smtClean="0">
                <a:latin typeface="Calibri" pitchFamily="34" charset="0"/>
                <a:sym typeface="Symbol"/>
              </a:rPr>
              <a:t>.</a:t>
            </a:r>
            <a:endParaRPr lang="en-US" sz="2900" dirty="0" smtClean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182314"/>
            <a:ext cx="48006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900" b="1" dirty="0" err="1" smtClean="0">
                <a:solidFill>
                  <a:schemeClr val="accent5">
                    <a:lumMod val="75000"/>
                  </a:schemeClr>
                </a:solidFill>
                <a:latin typeface="Amaze" pitchFamily="34" charset="0"/>
              </a:rPr>
              <a:t>Latihan</a:t>
            </a:r>
            <a:r>
              <a:rPr lang="en-US" sz="4900" b="1" dirty="0" smtClean="0">
                <a:solidFill>
                  <a:schemeClr val="accent5">
                    <a:lumMod val="75000"/>
                  </a:schemeClr>
                </a:solidFill>
                <a:latin typeface="Amaze" pitchFamily="34" charset="0"/>
              </a:rPr>
              <a:t> </a:t>
            </a:r>
            <a:r>
              <a:rPr lang="en-US" sz="4900" b="1" dirty="0" err="1" smtClean="0">
                <a:solidFill>
                  <a:schemeClr val="accent5">
                    <a:lumMod val="75000"/>
                  </a:schemeClr>
                </a:solidFill>
                <a:latin typeface="Amaze" pitchFamily="34" charset="0"/>
              </a:rPr>
              <a:t>Soal</a:t>
            </a:r>
            <a:endParaRPr lang="en-US" sz="4900" b="1" dirty="0">
              <a:solidFill>
                <a:schemeClr val="accent5">
                  <a:lumMod val="75000"/>
                </a:schemeClr>
              </a:solidFill>
              <a:latin typeface="Amaz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42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4300"/>
            <a:ext cx="5181600" cy="729588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1588">
              <a:tabLst>
                <a:tab pos="0" algn="l"/>
              </a:tabLst>
            </a:pPr>
            <a:r>
              <a:rPr lang="en-US" sz="3700" dirty="0" smtClean="0">
                <a:effectLst/>
                <a:latin typeface="Amaze" pitchFamily="34" charset="0"/>
              </a:rPr>
              <a:t>Problem 4-29 (Smith, 1981)</a:t>
            </a:r>
            <a:endParaRPr lang="en-US" sz="3700" dirty="0">
              <a:effectLst/>
              <a:latin typeface="Amaz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91645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sz="2400" dirty="0" smtClean="0"/>
              <a:t>Repeat Example 4-14 with the modification that the effluent from the first reactor is fed to a second reactor. The second reactor originally contains 10 liters of an anhydride solution of concentration 0,5 x 10</a:t>
            </a:r>
            <a:r>
              <a:rPr lang="en-US" sz="2400" baseline="30000" dirty="0" smtClean="0"/>
              <a:t>-4</a:t>
            </a:r>
            <a:r>
              <a:rPr lang="en-US" sz="2400" dirty="0" smtClean="0"/>
              <a:t> mol/cm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. Product is withdrawn from reactor 2 at a constant rate of 2 liters/min. Temperature in both are 40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and all other conditions are the same as in Example 4-14.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/>
              <a:t>Determine the concentration of anhydride in the solution leaving the second reactor from zero time until steady-state conditions are reached.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/>
              <a:t>Suppose that reactor 2 was originally empty and that its capacity is 10 liters. After it is filled, product is withdrawn at the rate of 2 liters/min. What would be the concentration of the first anhydride solution leaving the second reactor?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"/>
            <a:ext cx="8077200" cy="685800"/>
          </a:xfrm>
          <a:solidFill>
            <a:schemeClr val="bg1"/>
          </a:solidFill>
          <a:ln w="28575">
            <a:solidFill>
              <a:srgbClr val="660033"/>
            </a:solidFill>
          </a:ln>
        </p:spPr>
        <p:txBody>
          <a:bodyPr>
            <a:noAutofit/>
          </a:bodyPr>
          <a:lstStyle/>
          <a:p>
            <a:pPr marL="1588" algn="ctr"/>
            <a:r>
              <a:rPr lang="en-US" sz="3300" b="1" i="1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Problem P4-27</a:t>
            </a:r>
            <a:r>
              <a:rPr lang="en-US" sz="3300" b="1" i="1" baseline="-25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B</a:t>
            </a:r>
            <a:r>
              <a:rPr lang="en-US" sz="3300" b="1" i="1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 (</a:t>
            </a:r>
            <a:r>
              <a:rPr lang="en-US" sz="3300" b="1" i="1" dirty="0" err="1" smtClean="0">
                <a:solidFill>
                  <a:srgbClr val="0070C0"/>
                </a:solidFill>
                <a:effectLst/>
                <a:latin typeface="Arial Narrow" pitchFamily="34" charset="0"/>
              </a:rPr>
              <a:t>Fogler</a:t>
            </a:r>
            <a:r>
              <a:rPr lang="en-US" sz="3300" b="1" i="1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, 1992, 2</a:t>
            </a:r>
            <a:r>
              <a:rPr lang="en-US" sz="3300" b="1" i="1" baseline="30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nd</a:t>
            </a:r>
            <a:r>
              <a:rPr lang="en-US" sz="3300" b="1" i="1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 Ed, Page 180)</a:t>
            </a:r>
            <a:endParaRPr lang="en-US" sz="3300" b="1" i="1" dirty="0">
              <a:solidFill>
                <a:srgbClr val="0070C0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57300"/>
            <a:ext cx="7772400" cy="4191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2700" dirty="0" smtClean="0">
                <a:latin typeface="Tahoma" pitchFamily="34" charset="0"/>
                <a:cs typeface="Tahoma" pitchFamily="34" charset="0"/>
              </a:rPr>
              <a:t>The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liquid-phase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reaction: </a:t>
            </a:r>
            <a:r>
              <a:rPr lang="en-US" sz="27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2 A + B </a:t>
            </a:r>
            <a:r>
              <a:rPr lang="en-US" sz="27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Symbol"/>
              </a:rPr>
              <a:t> C + D</a:t>
            </a:r>
            <a:r>
              <a:rPr lang="en-US" sz="2700" dirty="0" smtClean="0">
                <a:latin typeface="Tahoma" pitchFamily="34" charset="0"/>
                <a:cs typeface="Tahoma" pitchFamily="34" charset="0"/>
                <a:sym typeface="Symbol"/>
              </a:rPr>
              <a:t> 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is carried out in a </a:t>
            </a:r>
            <a:r>
              <a:rPr lang="en-US" sz="2700" i="1" u="sng" dirty="0" err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semibatch</a:t>
            </a:r>
            <a:r>
              <a:rPr lang="en-US" sz="2700" i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reactor</a:t>
            </a:r>
            <a:r>
              <a:rPr lang="en-US" sz="2700" i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The reactor volume is 1.2 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. The reactor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initially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contains 5 mol of B at a concentration of 0.015 </a:t>
            </a:r>
            <a:r>
              <a:rPr lang="en-US" sz="2700" dirty="0" err="1" smtClean="0">
                <a:latin typeface="Tahoma" pitchFamily="34" charset="0"/>
                <a:cs typeface="Tahoma" pitchFamily="34" charset="0"/>
              </a:rPr>
              <a:t>kmol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. A at an aqueous concentration of 0.03 </a:t>
            </a:r>
            <a:r>
              <a:rPr lang="en-US" sz="2700" dirty="0" err="1" smtClean="0">
                <a:latin typeface="Tahoma" pitchFamily="34" charset="0"/>
                <a:cs typeface="Tahoma" pitchFamily="34" charset="0"/>
              </a:rPr>
              <a:t>kmol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is fed to the reactor at a rate of 4 dm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/min. The reaction is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first order in A and half order in B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with a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specific reaction rate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of </a:t>
            </a:r>
            <a:r>
              <a:rPr lang="en-US" sz="2700" i="1" dirty="0" smtClean="0">
                <a:latin typeface="Tahoma" pitchFamily="34" charset="0"/>
                <a:cs typeface="Tahoma" pitchFamily="34" charset="0"/>
              </a:rPr>
              <a:t>k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= 6 (m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</a:t>
            </a:r>
            <a:r>
              <a:rPr lang="en-US" sz="2700" dirty="0" err="1" smtClean="0">
                <a:latin typeface="Tahoma" pitchFamily="34" charset="0"/>
                <a:cs typeface="Tahoma" pitchFamily="34" charset="0"/>
              </a:rPr>
              <a:t>kmol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)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1/2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 min. The activation energy is 35 kJ /mol.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The feed rate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to the reactor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is discontinued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when the reactor contains 0.53 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 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of fluid. </a:t>
            </a:r>
          </a:p>
          <a:p>
            <a:pPr algn="ctr">
              <a:lnSpc>
                <a:spcPct val="90000"/>
              </a:lnSpc>
              <a:buNone/>
            </a:pPr>
            <a:endParaRPr lang="en-US" sz="27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7700"/>
            <a:ext cx="8382000" cy="4038600"/>
          </a:xfrm>
        </p:spPr>
        <p:txBody>
          <a:bodyPr>
            <a:noAutofit/>
          </a:bodyPr>
          <a:lstStyle/>
          <a:p>
            <a:pPr marL="690563" indent="-690563">
              <a:lnSpc>
                <a:spcPct val="85000"/>
              </a:lnSpc>
              <a:spcBef>
                <a:spcPts val="1200"/>
              </a:spcBef>
              <a:buNone/>
            </a:pPr>
            <a:r>
              <a:rPr lang="en-US" sz="2700" b="1" dirty="0" smtClean="0">
                <a:latin typeface="Tahoma" pitchFamily="34" charset="0"/>
                <a:cs typeface="Tahoma" pitchFamily="34" charset="0"/>
              </a:rPr>
              <a:t>(a)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Plot</a:t>
            </a:r>
            <a:r>
              <a:rPr lang="en-US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the conversion, volume, and concentration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as a function of time.</a:t>
            </a:r>
          </a:p>
          <a:p>
            <a:pPr marL="0" indent="0">
              <a:lnSpc>
                <a:spcPct val="85000"/>
              </a:lnSpc>
              <a:spcBef>
                <a:spcPts val="1200"/>
              </a:spcBef>
              <a:buNone/>
            </a:pPr>
            <a:r>
              <a:rPr lang="en-US" sz="2700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Calculate the time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necessary to achieve: </a:t>
            </a:r>
            <a:br>
              <a:rPr lang="en-US" sz="2700" dirty="0" smtClean="0">
                <a:latin typeface="Tahoma" pitchFamily="34" charset="0"/>
                <a:cs typeface="Tahoma" pitchFamily="34" charset="0"/>
              </a:rPr>
            </a:br>
            <a:r>
              <a:rPr lang="en-US" sz="2700" b="1" dirty="0" smtClean="0">
                <a:latin typeface="Tahoma" pitchFamily="34" charset="0"/>
                <a:cs typeface="Tahoma" pitchFamily="34" charset="0"/>
              </a:rPr>
              <a:t>(b)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 97% conversion of A. </a:t>
            </a:r>
            <a:br>
              <a:rPr lang="en-US" sz="2700" dirty="0" smtClean="0">
                <a:latin typeface="Tahoma" pitchFamily="34" charset="0"/>
                <a:cs typeface="Tahoma" pitchFamily="34" charset="0"/>
              </a:rPr>
            </a:br>
            <a:r>
              <a:rPr lang="en-US" sz="2700" b="1" dirty="0" smtClean="0">
                <a:latin typeface="Tahoma" pitchFamily="34" charset="0"/>
                <a:cs typeface="Tahoma" pitchFamily="34" charset="0"/>
              </a:rPr>
              <a:t>(c)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 59% conversion of B. 	</a:t>
            </a:r>
            <a:r>
              <a:rPr lang="en-US" sz="27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 </a:t>
            </a:r>
            <a:r>
              <a:rPr lang="en-US" sz="2700" i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Ans</a:t>
            </a:r>
            <a:r>
              <a:rPr lang="en-US" sz="27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: 50,48 min</a:t>
            </a:r>
            <a:endParaRPr lang="en-US" sz="2700" i="1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  <a:p>
            <a:pPr marL="690563" indent="-690563">
              <a:lnSpc>
                <a:spcPct val="85000"/>
              </a:lnSpc>
              <a:spcBef>
                <a:spcPts val="2400"/>
              </a:spcBef>
              <a:buNone/>
            </a:pPr>
            <a:r>
              <a:rPr lang="en-US" sz="2700" b="1" dirty="0" smtClean="0">
                <a:latin typeface="Tahoma" pitchFamily="34" charset="0"/>
                <a:cs typeface="Tahoma" pitchFamily="34" charset="0"/>
              </a:rPr>
              <a:t>(d)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 The reaction temperature is to be increased from 25°C to 70°C and the reaction is to be carried out isothermally. At this temperature the reaction is reversible with an equilibrium constant of 10 (m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3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/</a:t>
            </a:r>
            <a:r>
              <a:rPr lang="en-US" sz="2700" dirty="0" err="1" smtClean="0">
                <a:latin typeface="Tahoma" pitchFamily="34" charset="0"/>
                <a:cs typeface="Tahoma" pitchFamily="34" charset="0"/>
              </a:rPr>
              <a:t>kmol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)</a:t>
            </a:r>
            <a:r>
              <a:rPr lang="en-US" sz="2700" baseline="30000" dirty="0" smtClean="0">
                <a:latin typeface="Tahoma" pitchFamily="34" charset="0"/>
                <a:cs typeface="Tahoma" pitchFamily="34" charset="0"/>
              </a:rPr>
              <a:t>1/2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en-US" sz="2700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Plot the conversion of A and B and the equilibrium conversion of A</a:t>
            </a:r>
            <a:r>
              <a:rPr lang="en-US" sz="2700" dirty="0" smtClean="0">
                <a:latin typeface="Tahoma" pitchFamily="34" charset="0"/>
                <a:cs typeface="Tahoma" pitchFamily="34" charset="0"/>
              </a:rPr>
              <a:t> as a function of time. </a:t>
            </a:r>
            <a:endParaRPr lang="en-US" sz="2700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441077" y="266700"/>
            <a:ext cx="4283323" cy="1994595"/>
            <a:chOff x="326" y="89"/>
            <a:chExt cx="2758" cy="1758"/>
          </a:xfrm>
        </p:grpSpPr>
        <p:grpSp>
          <p:nvGrpSpPr>
            <p:cNvPr id="40994" name="Group 28"/>
            <p:cNvGrpSpPr>
              <a:grpSpLocks/>
            </p:cNvGrpSpPr>
            <p:nvPr/>
          </p:nvGrpSpPr>
          <p:grpSpPr bwMode="auto">
            <a:xfrm>
              <a:off x="480" y="576"/>
              <a:ext cx="1943" cy="1271"/>
              <a:chOff x="3024" y="240"/>
              <a:chExt cx="1943" cy="1271"/>
            </a:xfrm>
          </p:grpSpPr>
          <p:sp>
            <p:nvSpPr>
              <p:cNvPr id="40996" name="AutoShape 4"/>
              <p:cNvSpPr>
                <a:spLocks noChangeArrowheads="1"/>
              </p:cNvSpPr>
              <p:nvPr/>
            </p:nvSpPr>
            <p:spPr bwMode="auto">
              <a:xfrm>
                <a:off x="3792" y="528"/>
                <a:ext cx="864" cy="960"/>
              </a:xfrm>
              <a:prstGeom prst="can">
                <a:avLst>
                  <a:gd name="adj" fmla="val 2777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id-ID"/>
              </a:p>
            </p:txBody>
          </p:sp>
          <p:grpSp>
            <p:nvGrpSpPr>
              <p:cNvPr id="40997" name="Group 8"/>
              <p:cNvGrpSpPr>
                <a:grpSpLocks/>
              </p:cNvGrpSpPr>
              <p:nvPr/>
            </p:nvGrpSpPr>
            <p:grpSpPr bwMode="auto">
              <a:xfrm>
                <a:off x="4032" y="288"/>
                <a:ext cx="336" cy="1008"/>
                <a:chOff x="4032" y="288"/>
                <a:chExt cx="336" cy="1008"/>
              </a:xfrm>
            </p:grpSpPr>
            <p:sp>
              <p:nvSpPr>
                <p:cNvPr id="41004" name="AutoShape 6"/>
                <p:cNvSpPr>
                  <a:spLocks noChangeArrowheads="1"/>
                </p:cNvSpPr>
                <p:nvPr/>
              </p:nvSpPr>
              <p:spPr bwMode="auto">
                <a:xfrm>
                  <a:off x="4032" y="1152"/>
                  <a:ext cx="336" cy="144"/>
                </a:xfrm>
                <a:prstGeom prst="flowChar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id-ID"/>
                </a:p>
              </p:txBody>
            </p:sp>
            <p:sp>
              <p:nvSpPr>
                <p:cNvPr id="41005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4198" y="288"/>
                  <a:ext cx="26" cy="9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40998" name="Freeform 12"/>
              <p:cNvSpPr>
                <a:spLocks/>
              </p:cNvSpPr>
              <p:nvPr/>
            </p:nvSpPr>
            <p:spPr bwMode="auto">
              <a:xfrm>
                <a:off x="3168" y="240"/>
                <a:ext cx="768" cy="624"/>
              </a:xfrm>
              <a:custGeom>
                <a:avLst/>
                <a:gdLst>
                  <a:gd name="T0" fmla="*/ 0 w 768"/>
                  <a:gd name="T1" fmla="*/ 0 h 624"/>
                  <a:gd name="T2" fmla="*/ 768 w 768"/>
                  <a:gd name="T3" fmla="*/ 0 h 624"/>
                  <a:gd name="T4" fmla="*/ 768 w 768"/>
                  <a:gd name="T5" fmla="*/ 624 h 624"/>
                  <a:gd name="T6" fmla="*/ 0 60000 65536"/>
                  <a:gd name="T7" fmla="*/ 0 60000 65536"/>
                  <a:gd name="T8" fmla="*/ 0 60000 65536"/>
                  <a:gd name="T9" fmla="*/ 0 w 768"/>
                  <a:gd name="T10" fmla="*/ 0 h 624"/>
                  <a:gd name="T11" fmla="*/ 768 w 768"/>
                  <a:gd name="T12" fmla="*/ 624 h 6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8" h="624">
                    <a:moveTo>
                      <a:pt x="0" y="0"/>
                    </a:moveTo>
                    <a:lnTo>
                      <a:pt x="768" y="0"/>
                    </a:lnTo>
                    <a:lnTo>
                      <a:pt x="768" y="62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99" name="Text Box 13"/>
              <p:cNvSpPr txBox="1">
                <a:spLocks noChangeArrowheads="1"/>
              </p:cNvSpPr>
              <p:nvPr/>
            </p:nvSpPr>
            <p:spPr bwMode="auto">
              <a:xfrm>
                <a:off x="3158" y="281"/>
                <a:ext cx="273" cy="4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800" smtClean="0"/>
                  <a:t>A</a:t>
                </a:r>
                <a:endParaRPr lang="id-ID" sz="2800"/>
              </a:p>
            </p:txBody>
          </p:sp>
          <p:sp>
            <p:nvSpPr>
              <p:cNvPr id="41000" name="Freeform 14"/>
              <p:cNvSpPr>
                <a:spLocks/>
              </p:cNvSpPr>
              <p:nvPr/>
            </p:nvSpPr>
            <p:spPr bwMode="auto">
              <a:xfrm>
                <a:off x="3792" y="960"/>
                <a:ext cx="864" cy="56"/>
              </a:xfrm>
              <a:custGeom>
                <a:avLst/>
                <a:gdLst>
                  <a:gd name="T0" fmla="*/ 0 w 864"/>
                  <a:gd name="T1" fmla="*/ 48 h 56"/>
                  <a:gd name="T2" fmla="*/ 144 w 864"/>
                  <a:gd name="T3" fmla="*/ 0 h 56"/>
                  <a:gd name="T4" fmla="*/ 288 w 864"/>
                  <a:gd name="T5" fmla="*/ 48 h 56"/>
                  <a:gd name="T6" fmla="*/ 384 w 864"/>
                  <a:gd name="T7" fmla="*/ 48 h 56"/>
                  <a:gd name="T8" fmla="*/ 624 w 864"/>
                  <a:gd name="T9" fmla="*/ 48 h 56"/>
                  <a:gd name="T10" fmla="*/ 864 w 864"/>
                  <a:gd name="T11" fmla="*/ 0 h 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4"/>
                  <a:gd name="T19" fmla="*/ 0 h 56"/>
                  <a:gd name="T20" fmla="*/ 864 w 864"/>
                  <a:gd name="T21" fmla="*/ 56 h 5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4" h="56">
                    <a:moveTo>
                      <a:pt x="0" y="48"/>
                    </a:moveTo>
                    <a:cubicBezTo>
                      <a:pt x="48" y="24"/>
                      <a:pt x="96" y="0"/>
                      <a:pt x="144" y="0"/>
                    </a:cubicBezTo>
                    <a:cubicBezTo>
                      <a:pt x="192" y="0"/>
                      <a:pt x="248" y="40"/>
                      <a:pt x="288" y="48"/>
                    </a:cubicBezTo>
                    <a:cubicBezTo>
                      <a:pt x="328" y="56"/>
                      <a:pt x="328" y="48"/>
                      <a:pt x="384" y="48"/>
                    </a:cubicBezTo>
                    <a:cubicBezTo>
                      <a:pt x="440" y="48"/>
                      <a:pt x="544" y="56"/>
                      <a:pt x="624" y="48"/>
                    </a:cubicBezTo>
                    <a:cubicBezTo>
                      <a:pt x="704" y="40"/>
                      <a:pt x="784" y="20"/>
                      <a:pt x="864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1001" name="Text Box 16"/>
              <p:cNvSpPr txBox="1">
                <a:spLocks noChangeArrowheads="1"/>
              </p:cNvSpPr>
              <p:nvPr/>
            </p:nvSpPr>
            <p:spPr bwMode="auto">
              <a:xfrm>
                <a:off x="4694" y="1001"/>
                <a:ext cx="273" cy="4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800" smtClean="0"/>
                  <a:t>B</a:t>
                </a:r>
                <a:endParaRPr lang="id-ID" sz="2800"/>
              </a:p>
            </p:txBody>
          </p:sp>
          <p:sp>
            <p:nvSpPr>
              <p:cNvPr id="41002" name="Freeform 19"/>
              <p:cNvSpPr>
                <a:spLocks/>
              </p:cNvSpPr>
              <p:nvPr/>
            </p:nvSpPr>
            <p:spPr bwMode="auto">
              <a:xfrm>
                <a:off x="3312" y="1104"/>
                <a:ext cx="672" cy="240"/>
              </a:xfrm>
              <a:custGeom>
                <a:avLst/>
                <a:gdLst>
                  <a:gd name="T0" fmla="*/ 0 w 672"/>
                  <a:gd name="T1" fmla="*/ 0 h 240"/>
                  <a:gd name="T2" fmla="*/ 624 w 672"/>
                  <a:gd name="T3" fmla="*/ 0 h 240"/>
                  <a:gd name="T4" fmla="*/ 528 w 672"/>
                  <a:gd name="T5" fmla="*/ 144 h 240"/>
                  <a:gd name="T6" fmla="*/ 672 w 672"/>
                  <a:gd name="T7" fmla="*/ 240 h 240"/>
                  <a:gd name="T8" fmla="*/ 96 w 672"/>
                  <a:gd name="T9" fmla="*/ 240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72"/>
                  <a:gd name="T16" fmla="*/ 0 h 240"/>
                  <a:gd name="T17" fmla="*/ 672 w 672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72" h="240">
                    <a:moveTo>
                      <a:pt x="0" y="0"/>
                    </a:moveTo>
                    <a:lnTo>
                      <a:pt x="624" y="0"/>
                    </a:lnTo>
                    <a:lnTo>
                      <a:pt x="528" y="144"/>
                    </a:lnTo>
                    <a:lnTo>
                      <a:pt x="672" y="240"/>
                    </a:lnTo>
                    <a:lnTo>
                      <a:pt x="96" y="2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1003" name="Text Box 27"/>
              <p:cNvSpPr txBox="1">
                <a:spLocks noChangeArrowheads="1"/>
              </p:cNvSpPr>
              <p:nvPr/>
            </p:nvSpPr>
            <p:spPr bwMode="auto">
              <a:xfrm>
                <a:off x="3024" y="1104"/>
                <a:ext cx="273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400" smtClean="0"/>
                  <a:t>Q</a:t>
                </a:r>
                <a:endParaRPr lang="id-ID" sz="2400"/>
              </a:p>
            </p:txBody>
          </p:sp>
        </p:grpSp>
        <p:sp>
          <p:nvSpPr>
            <p:cNvPr id="40995" name="Text Box 30"/>
            <p:cNvSpPr txBox="1">
              <a:spLocks noChangeArrowheads="1"/>
            </p:cNvSpPr>
            <p:nvPr/>
          </p:nvSpPr>
          <p:spPr bwMode="auto">
            <a:xfrm>
              <a:off x="326" y="89"/>
              <a:ext cx="2758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800" smtClean="0"/>
                <a:t>Reaktor </a:t>
              </a:r>
              <a:r>
                <a:rPr lang="id-ID" sz="2800" i="1" smtClean="0"/>
                <a:t>semibatch</a:t>
              </a:r>
              <a:r>
                <a:rPr lang="id-ID" sz="2800" smtClean="0"/>
                <a:t> tipe -1</a:t>
              </a:r>
              <a:endParaRPr lang="id-ID" sz="2800"/>
            </a:p>
          </p:txBody>
        </p: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5105400" y="444500"/>
            <a:ext cx="3962400" cy="4508500"/>
            <a:chOff x="3168" y="48"/>
            <a:chExt cx="2592" cy="3696"/>
          </a:xfrm>
        </p:grpSpPr>
        <p:sp>
          <p:nvSpPr>
            <p:cNvPr id="40981" name="Freeform 46"/>
            <p:cNvSpPr>
              <a:spLocks/>
            </p:cNvSpPr>
            <p:nvPr/>
          </p:nvSpPr>
          <p:spPr bwMode="auto">
            <a:xfrm>
              <a:off x="3168" y="48"/>
              <a:ext cx="2592" cy="3696"/>
            </a:xfrm>
            <a:custGeom>
              <a:avLst/>
              <a:gdLst>
                <a:gd name="T0" fmla="*/ 576 w 2592"/>
                <a:gd name="T1" fmla="*/ 86 h 3792"/>
                <a:gd name="T2" fmla="*/ 0 w 2592"/>
                <a:gd name="T3" fmla="*/ 1900 h 3792"/>
                <a:gd name="T4" fmla="*/ 912 w 2592"/>
                <a:gd name="T5" fmla="*/ 3335 h 3792"/>
                <a:gd name="T6" fmla="*/ 2592 w 2592"/>
                <a:gd name="T7" fmla="*/ 2955 h 3792"/>
                <a:gd name="T8" fmla="*/ 2592 w 2592"/>
                <a:gd name="T9" fmla="*/ 43 h 3792"/>
                <a:gd name="T10" fmla="*/ 624 w 2592"/>
                <a:gd name="T11" fmla="*/ 0 h 3792"/>
                <a:gd name="T12" fmla="*/ 576 w 2592"/>
                <a:gd name="T13" fmla="*/ 86 h 379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92"/>
                <a:gd name="T22" fmla="*/ 0 h 3792"/>
                <a:gd name="T23" fmla="*/ 2592 w 2592"/>
                <a:gd name="T24" fmla="*/ 3792 h 379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92" h="3792">
                  <a:moveTo>
                    <a:pt x="576" y="96"/>
                  </a:moveTo>
                  <a:lnTo>
                    <a:pt x="0" y="2160"/>
                  </a:lnTo>
                  <a:lnTo>
                    <a:pt x="912" y="3792"/>
                  </a:lnTo>
                  <a:lnTo>
                    <a:pt x="2592" y="3360"/>
                  </a:lnTo>
                  <a:lnTo>
                    <a:pt x="2592" y="48"/>
                  </a:lnTo>
                  <a:lnTo>
                    <a:pt x="624" y="0"/>
                  </a:lnTo>
                  <a:lnTo>
                    <a:pt x="576" y="9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/>
            </a:p>
          </p:txBody>
        </p:sp>
        <p:grpSp>
          <p:nvGrpSpPr>
            <p:cNvPr id="40982" name="Group 45"/>
            <p:cNvGrpSpPr>
              <a:grpSpLocks/>
            </p:cNvGrpSpPr>
            <p:nvPr/>
          </p:nvGrpSpPr>
          <p:grpSpPr bwMode="auto">
            <a:xfrm>
              <a:off x="3552" y="816"/>
              <a:ext cx="2016" cy="2016"/>
              <a:chOff x="3456" y="192"/>
              <a:chExt cx="2016" cy="2016"/>
            </a:xfrm>
          </p:grpSpPr>
          <p:sp>
            <p:nvSpPr>
              <p:cNvPr id="40984" name="AutoShape 33"/>
              <p:cNvSpPr>
                <a:spLocks noChangeArrowheads="1"/>
              </p:cNvSpPr>
              <p:nvPr/>
            </p:nvSpPr>
            <p:spPr bwMode="auto">
              <a:xfrm>
                <a:off x="4224" y="960"/>
                <a:ext cx="864" cy="960"/>
              </a:xfrm>
              <a:prstGeom prst="can">
                <a:avLst>
                  <a:gd name="adj" fmla="val 2777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id-ID"/>
              </a:p>
            </p:txBody>
          </p:sp>
          <p:grpSp>
            <p:nvGrpSpPr>
              <p:cNvPr id="40985" name="Group 34"/>
              <p:cNvGrpSpPr>
                <a:grpSpLocks/>
              </p:cNvGrpSpPr>
              <p:nvPr/>
            </p:nvGrpSpPr>
            <p:grpSpPr bwMode="auto">
              <a:xfrm>
                <a:off x="4464" y="720"/>
                <a:ext cx="336" cy="1008"/>
                <a:chOff x="4032" y="288"/>
                <a:chExt cx="336" cy="1008"/>
              </a:xfrm>
            </p:grpSpPr>
            <p:sp>
              <p:nvSpPr>
                <p:cNvPr id="40992" name="AutoShape 35"/>
                <p:cNvSpPr>
                  <a:spLocks noChangeArrowheads="1"/>
                </p:cNvSpPr>
                <p:nvPr/>
              </p:nvSpPr>
              <p:spPr bwMode="auto">
                <a:xfrm>
                  <a:off x="4032" y="1152"/>
                  <a:ext cx="336" cy="144"/>
                </a:xfrm>
                <a:prstGeom prst="flowChar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id-ID"/>
                </a:p>
              </p:txBody>
            </p:sp>
            <p:sp>
              <p:nvSpPr>
                <p:cNvPr id="4099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4198" y="288"/>
                  <a:ext cx="26" cy="9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40986" name="Freeform 37"/>
              <p:cNvSpPr>
                <a:spLocks/>
              </p:cNvSpPr>
              <p:nvPr/>
            </p:nvSpPr>
            <p:spPr bwMode="auto">
              <a:xfrm>
                <a:off x="3600" y="672"/>
                <a:ext cx="768" cy="624"/>
              </a:xfrm>
              <a:custGeom>
                <a:avLst/>
                <a:gdLst>
                  <a:gd name="T0" fmla="*/ 0 w 768"/>
                  <a:gd name="T1" fmla="*/ 0 h 624"/>
                  <a:gd name="T2" fmla="*/ 768 w 768"/>
                  <a:gd name="T3" fmla="*/ 0 h 624"/>
                  <a:gd name="T4" fmla="*/ 768 w 768"/>
                  <a:gd name="T5" fmla="*/ 624 h 624"/>
                  <a:gd name="T6" fmla="*/ 0 60000 65536"/>
                  <a:gd name="T7" fmla="*/ 0 60000 65536"/>
                  <a:gd name="T8" fmla="*/ 0 60000 65536"/>
                  <a:gd name="T9" fmla="*/ 0 w 768"/>
                  <a:gd name="T10" fmla="*/ 0 h 624"/>
                  <a:gd name="T11" fmla="*/ 768 w 768"/>
                  <a:gd name="T12" fmla="*/ 624 h 6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8" h="624">
                    <a:moveTo>
                      <a:pt x="0" y="0"/>
                    </a:moveTo>
                    <a:lnTo>
                      <a:pt x="768" y="0"/>
                    </a:lnTo>
                    <a:lnTo>
                      <a:pt x="768" y="62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87" name="Text Box 38"/>
              <p:cNvSpPr txBox="1">
                <a:spLocks noChangeArrowheads="1"/>
              </p:cNvSpPr>
              <p:nvPr/>
            </p:nvSpPr>
            <p:spPr bwMode="auto">
              <a:xfrm>
                <a:off x="3590" y="713"/>
                <a:ext cx="563" cy="4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800" smtClean="0"/>
                  <a:t>A, B</a:t>
                </a:r>
                <a:endParaRPr lang="id-ID" sz="2800"/>
              </a:p>
            </p:txBody>
          </p:sp>
          <p:sp>
            <p:nvSpPr>
              <p:cNvPr id="40988" name="Freeform 41"/>
              <p:cNvSpPr>
                <a:spLocks/>
              </p:cNvSpPr>
              <p:nvPr/>
            </p:nvSpPr>
            <p:spPr bwMode="auto">
              <a:xfrm>
                <a:off x="3744" y="1536"/>
                <a:ext cx="672" cy="240"/>
              </a:xfrm>
              <a:custGeom>
                <a:avLst/>
                <a:gdLst>
                  <a:gd name="T0" fmla="*/ 0 w 672"/>
                  <a:gd name="T1" fmla="*/ 0 h 240"/>
                  <a:gd name="T2" fmla="*/ 624 w 672"/>
                  <a:gd name="T3" fmla="*/ 0 h 240"/>
                  <a:gd name="T4" fmla="*/ 528 w 672"/>
                  <a:gd name="T5" fmla="*/ 144 h 240"/>
                  <a:gd name="T6" fmla="*/ 672 w 672"/>
                  <a:gd name="T7" fmla="*/ 240 h 240"/>
                  <a:gd name="T8" fmla="*/ 96 w 672"/>
                  <a:gd name="T9" fmla="*/ 240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72"/>
                  <a:gd name="T16" fmla="*/ 0 h 240"/>
                  <a:gd name="T17" fmla="*/ 672 w 672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72" h="240">
                    <a:moveTo>
                      <a:pt x="0" y="0"/>
                    </a:moveTo>
                    <a:lnTo>
                      <a:pt x="624" y="0"/>
                    </a:lnTo>
                    <a:lnTo>
                      <a:pt x="528" y="144"/>
                    </a:lnTo>
                    <a:lnTo>
                      <a:pt x="672" y="240"/>
                    </a:lnTo>
                    <a:lnTo>
                      <a:pt x="96" y="2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89" name="Text Box 42"/>
              <p:cNvSpPr txBox="1">
                <a:spLocks noChangeArrowheads="1"/>
              </p:cNvSpPr>
              <p:nvPr/>
            </p:nvSpPr>
            <p:spPr bwMode="auto">
              <a:xfrm>
                <a:off x="3456" y="1536"/>
                <a:ext cx="277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400" smtClean="0"/>
                  <a:t>Q</a:t>
                </a:r>
                <a:endParaRPr lang="id-ID" sz="2400"/>
              </a:p>
            </p:txBody>
          </p:sp>
          <p:sp>
            <p:nvSpPr>
              <p:cNvPr id="40990" name="Freeform 43"/>
              <p:cNvSpPr>
                <a:spLocks/>
              </p:cNvSpPr>
              <p:nvPr/>
            </p:nvSpPr>
            <p:spPr bwMode="auto">
              <a:xfrm>
                <a:off x="4656" y="1920"/>
                <a:ext cx="816" cy="288"/>
              </a:xfrm>
              <a:custGeom>
                <a:avLst/>
                <a:gdLst>
                  <a:gd name="T0" fmla="*/ 0 w 816"/>
                  <a:gd name="T1" fmla="*/ 0 h 288"/>
                  <a:gd name="T2" fmla="*/ 0 w 816"/>
                  <a:gd name="T3" fmla="*/ 288 h 288"/>
                  <a:gd name="T4" fmla="*/ 816 w 81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816"/>
                  <a:gd name="T10" fmla="*/ 0 h 288"/>
                  <a:gd name="T11" fmla="*/ 816 w 81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16" h="288">
                    <a:moveTo>
                      <a:pt x="0" y="0"/>
                    </a:moveTo>
                    <a:lnTo>
                      <a:pt x="0" y="288"/>
                    </a:lnTo>
                    <a:lnTo>
                      <a:pt x="816" y="288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91" name="Text Box 44"/>
              <p:cNvSpPr txBox="1">
                <a:spLocks noChangeArrowheads="1"/>
              </p:cNvSpPr>
              <p:nvPr/>
            </p:nvSpPr>
            <p:spPr bwMode="auto">
              <a:xfrm>
                <a:off x="3600" y="192"/>
                <a:ext cx="1662" cy="4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800" i="1" smtClean="0"/>
                  <a:t>Start-up CSTR</a:t>
                </a:r>
                <a:endParaRPr lang="id-ID" sz="2800" i="1"/>
              </a:p>
            </p:txBody>
          </p:sp>
        </p:grpSp>
        <p:sp>
          <p:nvSpPr>
            <p:cNvPr id="40983" name="Text Box 47"/>
            <p:cNvSpPr txBox="1">
              <a:spLocks noChangeArrowheads="1"/>
            </p:cNvSpPr>
            <p:nvPr/>
          </p:nvSpPr>
          <p:spPr bwMode="auto">
            <a:xfrm>
              <a:off x="4982" y="2921"/>
              <a:ext cx="563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800" smtClean="0"/>
                <a:t>A, B</a:t>
              </a:r>
              <a:endParaRPr lang="id-ID" sz="2800"/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81000" y="2730500"/>
            <a:ext cx="4495800" cy="2757840"/>
            <a:chOff x="240" y="2016"/>
            <a:chExt cx="2938" cy="2448"/>
          </a:xfrm>
        </p:grpSpPr>
        <p:grpSp>
          <p:nvGrpSpPr>
            <p:cNvPr id="40965" name="Group 29"/>
            <p:cNvGrpSpPr>
              <a:grpSpLocks/>
            </p:cNvGrpSpPr>
            <p:nvPr/>
          </p:nvGrpSpPr>
          <p:grpSpPr bwMode="auto">
            <a:xfrm>
              <a:off x="480" y="2519"/>
              <a:ext cx="2698" cy="1945"/>
              <a:chOff x="1190" y="2112"/>
              <a:chExt cx="2698" cy="1945"/>
            </a:xfrm>
          </p:grpSpPr>
          <p:sp>
            <p:nvSpPr>
              <p:cNvPr id="40969" name="AutoShape 5"/>
              <p:cNvSpPr>
                <a:spLocks noChangeArrowheads="1"/>
              </p:cNvSpPr>
              <p:nvPr/>
            </p:nvSpPr>
            <p:spPr bwMode="auto">
              <a:xfrm>
                <a:off x="1920" y="2592"/>
                <a:ext cx="864" cy="1008"/>
              </a:xfrm>
              <a:prstGeom prst="can">
                <a:avLst>
                  <a:gd name="adj" fmla="val 2916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id-ID"/>
              </a:p>
            </p:txBody>
          </p:sp>
          <p:grpSp>
            <p:nvGrpSpPr>
              <p:cNvPr id="40970" name="Group 9"/>
              <p:cNvGrpSpPr>
                <a:grpSpLocks/>
              </p:cNvGrpSpPr>
              <p:nvPr/>
            </p:nvGrpSpPr>
            <p:grpSpPr bwMode="auto">
              <a:xfrm>
                <a:off x="2208" y="2400"/>
                <a:ext cx="336" cy="1008"/>
                <a:chOff x="4032" y="288"/>
                <a:chExt cx="336" cy="1008"/>
              </a:xfrm>
            </p:grpSpPr>
            <p:sp>
              <p:nvSpPr>
                <p:cNvPr id="40979" name="AutoShape 10"/>
                <p:cNvSpPr>
                  <a:spLocks noChangeArrowheads="1"/>
                </p:cNvSpPr>
                <p:nvPr/>
              </p:nvSpPr>
              <p:spPr bwMode="auto">
                <a:xfrm>
                  <a:off x="4032" y="1152"/>
                  <a:ext cx="336" cy="144"/>
                </a:xfrm>
                <a:prstGeom prst="flowChar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id-ID"/>
                </a:p>
              </p:txBody>
            </p:sp>
            <p:sp>
              <p:nvSpPr>
                <p:cNvPr id="40980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4198" y="288"/>
                  <a:ext cx="26" cy="9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40971" name="Freeform 17"/>
              <p:cNvSpPr>
                <a:spLocks/>
              </p:cNvSpPr>
              <p:nvPr/>
            </p:nvSpPr>
            <p:spPr bwMode="auto">
              <a:xfrm>
                <a:off x="1920" y="2976"/>
                <a:ext cx="816" cy="56"/>
              </a:xfrm>
              <a:custGeom>
                <a:avLst/>
                <a:gdLst>
                  <a:gd name="T0" fmla="*/ 0 w 816"/>
                  <a:gd name="T1" fmla="*/ 48 h 56"/>
                  <a:gd name="T2" fmla="*/ 144 w 816"/>
                  <a:gd name="T3" fmla="*/ 0 h 56"/>
                  <a:gd name="T4" fmla="*/ 336 w 816"/>
                  <a:gd name="T5" fmla="*/ 48 h 56"/>
                  <a:gd name="T6" fmla="*/ 480 w 816"/>
                  <a:gd name="T7" fmla="*/ 48 h 56"/>
                  <a:gd name="T8" fmla="*/ 624 w 816"/>
                  <a:gd name="T9" fmla="*/ 48 h 56"/>
                  <a:gd name="T10" fmla="*/ 816 w 816"/>
                  <a:gd name="T11" fmla="*/ 0 h 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16"/>
                  <a:gd name="T19" fmla="*/ 0 h 56"/>
                  <a:gd name="T20" fmla="*/ 816 w 816"/>
                  <a:gd name="T21" fmla="*/ 56 h 5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16" h="56">
                    <a:moveTo>
                      <a:pt x="0" y="48"/>
                    </a:moveTo>
                    <a:cubicBezTo>
                      <a:pt x="44" y="24"/>
                      <a:pt x="88" y="0"/>
                      <a:pt x="144" y="0"/>
                    </a:cubicBezTo>
                    <a:cubicBezTo>
                      <a:pt x="200" y="0"/>
                      <a:pt x="280" y="40"/>
                      <a:pt x="336" y="48"/>
                    </a:cubicBezTo>
                    <a:cubicBezTo>
                      <a:pt x="392" y="56"/>
                      <a:pt x="432" y="48"/>
                      <a:pt x="480" y="48"/>
                    </a:cubicBezTo>
                    <a:cubicBezTo>
                      <a:pt x="528" y="48"/>
                      <a:pt x="568" y="56"/>
                      <a:pt x="624" y="48"/>
                    </a:cubicBezTo>
                    <a:cubicBezTo>
                      <a:pt x="680" y="40"/>
                      <a:pt x="776" y="8"/>
                      <a:pt x="816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72" name="Text Box 18"/>
              <p:cNvSpPr txBox="1">
                <a:spLocks noChangeArrowheads="1"/>
              </p:cNvSpPr>
              <p:nvPr/>
            </p:nvSpPr>
            <p:spPr bwMode="auto">
              <a:xfrm>
                <a:off x="2102" y="3593"/>
                <a:ext cx="563" cy="4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800" smtClean="0"/>
                  <a:t>A, B</a:t>
                </a:r>
                <a:endParaRPr lang="id-ID" sz="2800"/>
              </a:p>
            </p:txBody>
          </p:sp>
          <p:sp>
            <p:nvSpPr>
              <p:cNvPr id="40973" name="Freeform 20"/>
              <p:cNvSpPr>
                <a:spLocks/>
              </p:cNvSpPr>
              <p:nvPr/>
            </p:nvSpPr>
            <p:spPr bwMode="auto">
              <a:xfrm>
                <a:off x="1440" y="3168"/>
                <a:ext cx="672" cy="240"/>
              </a:xfrm>
              <a:custGeom>
                <a:avLst/>
                <a:gdLst>
                  <a:gd name="T0" fmla="*/ 0 w 672"/>
                  <a:gd name="T1" fmla="*/ 0 h 240"/>
                  <a:gd name="T2" fmla="*/ 624 w 672"/>
                  <a:gd name="T3" fmla="*/ 0 h 240"/>
                  <a:gd name="T4" fmla="*/ 528 w 672"/>
                  <a:gd name="T5" fmla="*/ 144 h 240"/>
                  <a:gd name="T6" fmla="*/ 672 w 672"/>
                  <a:gd name="T7" fmla="*/ 240 h 240"/>
                  <a:gd name="T8" fmla="*/ 96 w 672"/>
                  <a:gd name="T9" fmla="*/ 240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72"/>
                  <a:gd name="T16" fmla="*/ 0 h 240"/>
                  <a:gd name="T17" fmla="*/ 672 w 672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72" h="240">
                    <a:moveTo>
                      <a:pt x="0" y="0"/>
                    </a:moveTo>
                    <a:lnTo>
                      <a:pt x="624" y="0"/>
                    </a:lnTo>
                    <a:lnTo>
                      <a:pt x="528" y="144"/>
                    </a:lnTo>
                    <a:lnTo>
                      <a:pt x="672" y="240"/>
                    </a:lnTo>
                    <a:lnTo>
                      <a:pt x="96" y="2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74" name="Rectangle 21"/>
              <p:cNvSpPr>
                <a:spLocks noChangeArrowheads="1"/>
              </p:cNvSpPr>
              <p:nvPr/>
            </p:nvSpPr>
            <p:spPr bwMode="auto">
              <a:xfrm>
                <a:off x="2928" y="2112"/>
                <a:ext cx="57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75" name="Freeform 22"/>
              <p:cNvSpPr>
                <a:spLocks/>
              </p:cNvSpPr>
              <p:nvPr/>
            </p:nvSpPr>
            <p:spPr bwMode="auto">
              <a:xfrm>
                <a:off x="2256" y="2208"/>
                <a:ext cx="672" cy="384"/>
              </a:xfrm>
              <a:custGeom>
                <a:avLst/>
                <a:gdLst>
                  <a:gd name="T0" fmla="*/ 0 w 672"/>
                  <a:gd name="T1" fmla="*/ 384 h 384"/>
                  <a:gd name="T2" fmla="*/ 0 w 672"/>
                  <a:gd name="T3" fmla="*/ 0 h 384"/>
                  <a:gd name="T4" fmla="*/ 672 w 672"/>
                  <a:gd name="T5" fmla="*/ 0 h 384"/>
                  <a:gd name="T6" fmla="*/ 0 60000 65536"/>
                  <a:gd name="T7" fmla="*/ 0 60000 65536"/>
                  <a:gd name="T8" fmla="*/ 0 60000 65536"/>
                  <a:gd name="T9" fmla="*/ 0 w 672"/>
                  <a:gd name="T10" fmla="*/ 0 h 384"/>
                  <a:gd name="T11" fmla="*/ 672 w 67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72" h="384">
                    <a:moveTo>
                      <a:pt x="0" y="384"/>
                    </a:moveTo>
                    <a:lnTo>
                      <a:pt x="0" y="0"/>
                    </a:lnTo>
                    <a:lnTo>
                      <a:pt x="67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76" name="Line 24"/>
              <p:cNvSpPr>
                <a:spLocks noChangeShapeType="1"/>
              </p:cNvSpPr>
              <p:nvPr/>
            </p:nvSpPr>
            <p:spPr bwMode="auto">
              <a:xfrm>
                <a:off x="3504" y="2208"/>
                <a:ext cx="3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40977" name="Freeform 25"/>
              <p:cNvSpPr>
                <a:spLocks/>
              </p:cNvSpPr>
              <p:nvPr/>
            </p:nvSpPr>
            <p:spPr bwMode="auto">
              <a:xfrm>
                <a:off x="3072" y="2256"/>
                <a:ext cx="288" cy="384"/>
              </a:xfrm>
              <a:custGeom>
                <a:avLst/>
                <a:gdLst>
                  <a:gd name="T0" fmla="*/ 0 w 288"/>
                  <a:gd name="T1" fmla="*/ 336 h 384"/>
                  <a:gd name="T2" fmla="*/ 0 w 288"/>
                  <a:gd name="T3" fmla="*/ 0 h 384"/>
                  <a:gd name="T4" fmla="*/ 144 w 288"/>
                  <a:gd name="T5" fmla="*/ 48 h 384"/>
                  <a:gd name="T6" fmla="*/ 288 w 288"/>
                  <a:gd name="T7" fmla="*/ 0 h 384"/>
                  <a:gd name="T8" fmla="*/ 288 w 288"/>
                  <a:gd name="T9" fmla="*/ 384 h 3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384"/>
                  <a:gd name="T17" fmla="*/ 288 w 288"/>
                  <a:gd name="T18" fmla="*/ 384 h 3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384">
                    <a:moveTo>
                      <a:pt x="0" y="336"/>
                    </a:moveTo>
                    <a:lnTo>
                      <a:pt x="0" y="0"/>
                    </a:lnTo>
                    <a:lnTo>
                      <a:pt x="144" y="48"/>
                    </a:lnTo>
                    <a:lnTo>
                      <a:pt x="288" y="0"/>
                    </a:lnTo>
                    <a:lnTo>
                      <a:pt x="288" y="3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id-ID"/>
              </a:p>
            </p:txBody>
          </p:sp>
          <p:sp>
            <p:nvSpPr>
              <p:cNvPr id="40978" name="Text Box 26"/>
              <p:cNvSpPr txBox="1">
                <a:spLocks noChangeArrowheads="1"/>
              </p:cNvSpPr>
              <p:nvPr/>
            </p:nvSpPr>
            <p:spPr bwMode="auto">
              <a:xfrm>
                <a:off x="1190" y="3145"/>
                <a:ext cx="277" cy="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400" smtClean="0"/>
                  <a:t>Q</a:t>
                </a:r>
                <a:endParaRPr lang="id-ID" sz="2400"/>
              </a:p>
            </p:txBody>
          </p:sp>
        </p:grpSp>
        <p:sp>
          <p:nvSpPr>
            <p:cNvPr id="40966" name="Text Box 31"/>
            <p:cNvSpPr txBox="1">
              <a:spLocks noChangeArrowheads="1"/>
            </p:cNvSpPr>
            <p:nvPr/>
          </p:nvSpPr>
          <p:spPr bwMode="auto">
            <a:xfrm>
              <a:off x="240" y="2016"/>
              <a:ext cx="2799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800" smtClean="0"/>
                <a:t>Reaktor </a:t>
              </a:r>
              <a:r>
                <a:rPr lang="id-ID" sz="2800" i="1" smtClean="0"/>
                <a:t>semibatch</a:t>
              </a:r>
              <a:r>
                <a:rPr lang="id-ID" sz="2800" smtClean="0"/>
                <a:t> tipe -2</a:t>
              </a:r>
              <a:endParaRPr lang="id-ID" sz="2800"/>
            </a:p>
          </p:txBody>
        </p:sp>
        <p:sp>
          <p:nvSpPr>
            <p:cNvPr id="40967" name="Text Box 48"/>
            <p:cNvSpPr txBox="1">
              <a:spLocks noChangeArrowheads="1"/>
            </p:cNvSpPr>
            <p:nvPr/>
          </p:nvSpPr>
          <p:spPr bwMode="auto">
            <a:xfrm>
              <a:off x="2870" y="2681"/>
              <a:ext cx="290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800" smtClean="0"/>
                <a:t>C</a:t>
              </a:r>
              <a:endParaRPr lang="id-ID" sz="2800"/>
            </a:p>
          </p:txBody>
        </p:sp>
        <p:sp>
          <p:nvSpPr>
            <p:cNvPr id="40968" name="Text Box 49"/>
            <p:cNvSpPr txBox="1">
              <a:spLocks noChangeArrowheads="1"/>
            </p:cNvSpPr>
            <p:nvPr/>
          </p:nvSpPr>
          <p:spPr bwMode="auto">
            <a:xfrm>
              <a:off x="2352" y="2921"/>
              <a:ext cx="303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800" smtClean="0"/>
                <a:t>Q</a:t>
              </a:r>
              <a:endParaRPr lang="id-ID" sz="280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-20847"/>
            <a:ext cx="7239000" cy="678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b="1" i="1" dirty="0" smtClean="0">
                <a:solidFill>
                  <a:srgbClr val="000099"/>
                </a:solidFill>
              </a:rPr>
              <a:t>Solution by using:</a:t>
            </a:r>
            <a:r>
              <a:rPr lang="en-US" sz="2500" b="1" i="1" dirty="0" smtClean="0">
                <a:solidFill>
                  <a:srgbClr val="C00000"/>
                </a:solidFill>
              </a:rPr>
              <a:t> Polymath 5.1</a:t>
            </a:r>
            <a:endParaRPr lang="en-US" sz="2500" b="1" i="1" dirty="0">
              <a:solidFill>
                <a:srgbClr val="C0000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95300"/>
            <a:ext cx="7570894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"/>
            <a:ext cx="439975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119" y="190500"/>
            <a:ext cx="4318281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990600" y="4361646"/>
            <a:ext cx="2895600" cy="5078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700" dirty="0" err="1" smtClean="0">
                <a:solidFill>
                  <a:srgbClr val="FFFF00"/>
                </a:solidFill>
              </a:rPr>
              <a:t>Profil</a:t>
            </a:r>
            <a:r>
              <a:rPr lang="en-US" sz="2700" dirty="0" smtClean="0">
                <a:solidFill>
                  <a:srgbClr val="FFFF00"/>
                </a:solidFill>
              </a:rPr>
              <a:t> C</a:t>
            </a:r>
            <a:r>
              <a:rPr lang="en-US" sz="2700" baseline="-25000" dirty="0" smtClean="0">
                <a:solidFill>
                  <a:srgbClr val="FFFF00"/>
                </a:solidFill>
              </a:rPr>
              <a:t>A</a:t>
            </a:r>
            <a:r>
              <a:rPr lang="en-US" sz="2700" dirty="0" smtClean="0">
                <a:solidFill>
                  <a:srgbClr val="FFFF00"/>
                </a:solidFill>
              </a:rPr>
              <a:t> versus t</a:t>
            </a:r>
            <a:endParaRPr lang="en-US" sz="27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4361283"/>
            <a:ext cx="2971800" cy="5078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700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Profil</a:t>
            </a:r>
            <a:r>
              <a:rPr lang="en-US" sz="27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C</a:t>
            </a:r>
            <a:r>
              <a:rPr lang="en-US" sz="2700" baseline="-250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</a:t>
            </a:r>
            <a:r>
              <a:rPr lang="en-US" sz="27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versus t</a:t>
            </a:r>
            <a:endParaRPr lang="en-US" sz="27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067300"/>
            <a:ext cx="7086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u="sng" dirty="0" err="1" smtClean="0"/>
              <a:t>Keterangan</a:t>
            </a:r>
            <a:r>
              <a:rPr lang="en-US" sz="2500" dirty="0" smtClean="0"/>
              <a:t>: t [=] </a:t>
            </a:r>
            <a:r>
              <a:rPr lang="en-US" sz="2500" dirty="0" err="1" smtClean="0"/>
              <a:t>menit</a:t>
            </a:r>
            <a:r>
              <a:rPr lang="en-US" sz="2500" dirty="0" smtClean="0"/>
              <a:t>, C</a:t>
            </a:r>
            <a:r>
              <a:rPr lang="en-US" sz="2500" baseline="-25000" dirty="0" smtClean="0"/>
              <a:t>A</a:t>
            </a:r>
            <a:r>
              <a:rPr lang="en-US" sz="2500" dirty="0" smtClean="0"/>
              <a:t>, C</a:t>
            </a:r>
            <a:r>
              <a:rPr lang="en-US" sz="2500" baseline="-25000" dirty="0" smtClean="0"/>
              <a:t>B</a:t>
            </a:r>
            <a:r>
              <a:rPr lang="en-US" sz="2500" dirty="0" smtClean="0"/>
              <a:t> [=] </a:t>
            </a:r>
            <a:r>
              <a:rPr lang="en-US" sz="2500" dirty="0" err="1" smtClean="0"/>
              <a:t>kmol</a:t>
            </a:r>
            <a:r>
              <a:rPr lang="en-US" sz="2500" dirty="0" smtClean="0"/>
              <a:t>/m</a:t>
            </a:r>
            <a:r>
              <a:rPr lang="en-US" sz="2500" baseline="30000" dirty="0" smtClean="0"/>
              <a:t>3</a:t>
            </a:r>
            <a:endParaRPr lang="en-US" sz="2500" baseline="30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31762"/>
            <a:ext cx="4544040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838200" y="4361646"/>
            <a:ext cx="2895600" cy="5078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700" dirty="0" err="1" smtClean="0">
                <a:solidFill>
                  <a:srgbClr val="FFFF00"/>
                </a:solidFill>
              </a:rPr>
              <a:t>Profil</a:t>
            </a:r>
            <a:r>
              <a:rPr lang="en-US" sz="2700" dirty="0" smtClean="0">
                <a:solidFill>
                  <a:srgbClr val="FFFF00"/>
                </a:solidFill>
              </a:rPr>
              <a:t> V versus t</a:t>
            </a:r>
            <a:endParaRPr lang="en-US" sz="27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067300"/>
            <a:ext cx="7086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u="sng" dirty="0" err="1" smtClean="0"/>
              <a:t>Keterangan</a:t>
            </a:r>
            <a:r>
              <a:rPr lang="en-US" sz="2500" dirty="0" smtClean="0"/>
              <a:t>: t [=] </a:t>
            </a:r>
            <a:r>
              <a:rPr lang="en-US" sz="2500" dirty="0" err="1" smtClean="0"/>
              <a:t>menit</a:t>
            </a:r>
            <a:r>
              <a:rPr lang="en-US" sz="2500" dirty="0" smtClean="0"/>
              <a:t>, V [=] m</a:t>
            </a:r>
            <a:r>
              <a:rPr lang="en-US" sz="2500" baseline="30000" dirty="0" smtClean="0"/>
              <a:t>3</a:t>
            </a:r>
            <a:endParaRPr lang="en-US" sz="2500" baseline="30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14300"/>
            <a:ext cx="439975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486400" y="4344178"/>
            <a:ext cx="2895600" cy="5078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700" dirty="0" err="1" smtClean="0">
                <a:solidFill>
                  <a:srgbClr val="FFFF00"/>
                </a:solidFill>
              </a:rPr>
              <a:t>Profil</a:t>
            </a:r>
            <a:r>
              <a:rPr lang="en-US" sz="2700" dirty="0" smtClean="0">
                <a:solidFill>
                  <a:srgbClr val="FFFF00"/>
                </a:solidFill>
              </a:rPr>
              <a:t> X</a:t>
            </a:r>
            <a:r>
              <a:rPr lang="en-US" sz="2700" baseline="-25000" dirty="0" smtClean="0">
                <a:solidFill>
                  <a:srgbClr val="FFFF00"/>
                </a:solidFill>
              </a:rPr>
              <a:t>B</a:t>
            </a:r>
            <a:r>
              <a:rPr lang="en-US" sz="2700" dirty="0" smtClean="0">
                <a:solidFill>
                  <a:srgbClr val="FFFF00"/>
                </a:solidFill>
              </a:rPr>
              <a:t> versus t</a:t>
            </a:r>
            <a:endParaRPr lang="en-US" sz="27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19100"/>
            <a:ext cx="8272252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714500"/>
            <a:ext cx="7315200" cy="1237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id-ID" sz="4500" b="1" dirty="0" smtClean="0">
                <a:latin typeface="Amaze" pitchFamily="34" charset="0"/>
              </a:rPr>
              <a:t>Terima kasih atas perhatiannya.</a:t>
            </a:r>
          </a:p>
          <a:p>
            <a:pPr algn="ctr">
              <a:lnSpc>
                <a:spcPct val="75000"/>
              </a:lnSpc>
            </a:pPr>
            <a:r>
              <a:rPr lang="id-ID" sz="5100" b="1" dirty="0" smtClean="0">
                <a:solidFill>
                  <a:srgbClr val="C00000"/>
                </a:solidFill>
                <a:latin typeface="Amaze" pitchFamily="34" charset="0"/>
              </a:rPr>
              <a:t>Selamat belajar!</a:t>
            </a:r>
            <a:endParaRPr lang="id-ID" sz="5100" b="1" dirty="0">
              <a:solidFill>
                <a:srgbClr val="C00000"/>
              </a:solidFill>
              <a:latin typeface="Amaze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445" y="2951505"/>
            <a:ext cx="1000309" cy="9595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4590"/>
            <a:ext cx="9144000" cy="2472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24840"/>
            <a:ext cx="8229600" cy="1165860"/>
          </a:xfrm>
        </p:spPr>
        <p:txBody>
          <a:bodyPr>
            <a:normAutofit/>
          </a:bodyPr>
          <a:lstStyle/>
          <a:p>
            <a:pPr marL="1588"/>
            <a:r>
              <a:rPr lang="id-ID" sz="3300" smtClean="0">
                <a:solidFill>
                  <a:srgbClr val="000099"/>
                </a:solidFill>
                <a:effectLst/>
                <a:latin typeface="Arial Narrow" pitchFamily="34" charset="0"/>
              </a:rPr>
              <a:t>Beberapa model pengoperasian reaktor </a:t>
            </a:r>
            <a:r>
              <a:rPr lang="id-ID" sz="3300" i="1" smtClean="0">
                <a:solidFill>
                  <a:srgbClr val="000099"/>
                </a:solidFill>
                <a:effectLst/>
                <a:latin typeface="Arial Narrow" pitchFamily="34" charset="0"/>
              </a:rPr>
              <a:t>semibatch:</a:t>
            </a:r>
            <a:endParaRPr lang="id-ID" sz="3300" i="1">
              <a:solidFill>
                <a:srgbClr val="000099"/>
              </a:solidFill>
              <a:effectLst/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5800" y="41529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2400" i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(Levenspiel, 1999, page 84)</a:t>
            </a:r>
            <a:endParaRPr lang="id-ID" sz="2400" i="1">
              <a:solidFill>
                <a:srgbClr val="008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59627" y="1409700"/>
            <a:ext cx="4267200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805788"/>
          </a:xfrm>
        </p:spPr>
        <p:txBody>
          <a:bodyPr>
            <a:normAutofit/>
          </a:bodyPr>
          <a:lstStyle/>
          <a:p>
            <a:pPr marL="1588"/>
            <a:r>
              <a:rPr lang="id-ID" sz="3700" i="1" dirty="0" smtClean="0">
                <a:latin typeface="Arial Narrow" pitchFamily="34" charset="0"/>
              </a:rPr>
              <a:t>Tools</a:t>
            </a:r>
            <a:r>
              <a:rPr lang="id-ID" sz="3700" dirty="0" smtClean="0">
                <a:latin typeface="Arial Narrow" pitchFamily="34" charset="0"/>
              </a:rPr>
              <a:t> Penyelesaian Masalah Perancangan:</a:t>
            </a:r>
            <a:endParaRPr lang="id-ID" sz="3700" dirty="0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007626"/>
            <a:ext cx="7010400" cy="376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Neraca m</a:t>
            </a:r>
            <a:r>
              <a:rPr lang="en-US" sz="2600" dirty="0" err="1" smtClean="0">
                <a:latin typeface="Tahoma" pitchFamily="34" charset="0"/>
                <a:cs typeface="Tahoma" pitchFamily="34" charset="0"/>
              </a:rPr>
              <a:t>assa</a:t>
            </a:r>
            <a:endParaRPr lang="en-US" sz="2600" dirty="0" smtClean="0">
              <a:latin typeface="Tahoma" pitchFamily="34" charset="0"/>
              <a:cs typeface="Tahoma" pitchFamily="34" charset="0"/>
            </a:endParaRPr>
          </a:p>
          <a:p>
            <a:pPr marL="1257300" lvl="2" indent="-342900">
              <a:lnSpc>
                <a:spcPct val="85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i="1" dirty="0" smtClean="0">
                <a:latin typeface="Tahoma" pitchFamily="34" charset="0"/>
                <a:cs typeface="Tahoma" pitchFamily="34" charset="0"/>
              </a:rPr>
              <a:t>total (overall) mass balance</a:t>
            </a:r>
          </a:p>
          <a:p>
            <a:pPr marL="1257300" lvl="2" indent="-342900">
              <a:lnSpc>
                <a:spcPct val="85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i="1" dirty="0" smtClean="0">
                <a:latin typeface="Tahoma" pitchFamily="34" charset="0"/>
                <a:cs typeface="Tahoma" pitchFamily="34" charset="0"/>
              </a:rPr>
              <a:t>component mole balance</a:t>
            </a:r>
            <a:endParaRPr lang="id-ID" sz="2600" i="1" dirty="0" smtClean="0"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Neraca energi</a:t>
            </a:r>
            <a:r>
              <a:rPr lang="en-US" sz="2600" dirty="0" smtClean="0">
                <a:latin typeface="Tahoma" pitchFamily="34" charset="0"/>
                <a:cs typeface="Tahoma" pitchFamily="34" charset="0"/>
              </a:rPr>
              <a:t> (</a:t>
            </a:r>
            <a:r>
              <a:rPr lang="en-US" sz="2600" dirty="0" err="1" smtClean="0">
                <a:latin typeface="Tahoma" pitchFamily="34" charset="0"/>
                <a:cs typeface="Tahoma" pitchFamily="34" charset="0"/>
              </a:rPr>
              <a:t>entalpi</a:t>
            </a:r>
            <a:r>
              <a:rPr lang="en-US" sz="2600" dirty="0" smtClean="0">
                <a:latin typeface="Tahoma" pitchFamily="34" charset="0"/>
                <a:cs typeface="Tahoma" pitchFamily="34" charset="0"/>
              </a:rPr>
              <a:t>)</a:t>
            </a:r>
            <a:endParaRPr lang="id-ID" sz="2600" dirty="0" smtClean="0"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Neraca momentum </a:t>
            </a:r>
            <a:r>
              <a:rPr lang="id-ID" sz="2600" i="1" dirty="0" smtClean="0">
                <a:latin typeface="Tahoma" pitchFamily="34" charset="0"/>
                <a:cs typeface="Tahoma" pitchFamily="34" charset="0"/>
              </a:rPr>
              <a:t>(optional)</a:t>
            </a: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Persamaan laju reaksi (kinetika)</a:t>
            </a: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Stoikiometri</a:t>
            </a: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dirty="0" smtClean="0">
                <a:latin typeface="Tahoma" pitchFamily="34" charset="0"/>
                <a:cs typeface="Tahoma" pitchFamily="34" charset="0"/>
              </a:rPr>
              <a:t>Persamaan</a:t>
            </a:r>
            <a:r>
              <a:rPr lang="id-ID" sz="26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id-ID" sz="2600" dirty="0" smtClean="0">
                <a:latin typeface="Tahoma" pitchFamily="34" charset="0"/>
                <a:cs typeface="Tahoma" pitchFamily="34" charset="0"/>
              </a:rPr>
              <a:t> pendukung</a:t>
            </a:r>
          </a:p>
          <a:p>
            <a:pPr marL="342900" indent="-342900">
              <a:lnSpc>
                <a:spcPct val="8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d-ID" sz="2600" i="1" dirty="0" smtClean="0">
                <a:latin typeface="Tahoma" pitchFamily="34" charset="0"/>
                <a:cs typeface="Tahoma" pitchFamily="34" charset="0"/>
              </a:rPr>
              <a:t>Combining</a:t>
            </a:r>
            <a:r>
              <a:rPr lang="id-ID" sz="2600" dirty="0" smtClean="0">
                <a:latin typeface="Tahoma" pitchFamily="34" charset="0"/>
                <a:cs typeface="Tahoma" pitchFamily="34" charset="0"/>
              </a:rPr>
              <a:t> dan penyelesaian matematika</a:t>
            </a:r>
            <a:endParaRPr lang="id-ID" sz="2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6200" y="4838700"/>
            <a:ext cx="4876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3300" b="1" i="1" smtClean="0">
                <a:solidFill>
                  <a:srgbClr val="000099"/>
                </a:solidFill>
                <a:latin typeface="Amaze" pitchFamily="34" charset="0"/>
                <a:cs typeface="Tahoma" pitchFamily="34" charset="0"/>
              </a:rPr>
              <a:t>“Semibatch</a:t>
            </a:r>
            <a:r>
              <a:rPr lang="id-ID" sz="3300" b="1" smtClean="0">
                <a:solidFill>
                  <a:srgbClr val="000099"/>
                </a:solidFill>
                <a:latin typeface="Amaze" pitchFamily="34" charset="0"/>
                <a:cs typeface="Tahoma" pitchFamily="34" charset="0"/>
              </a:rPr>
              <a:t> = semi kontinyu”</a:t>
            </a:r>
            <a:endParaRPr lang="id-ID" sz="3300" b="1">
              <a:solidFill>
                <a:srgbClr val="000099"/>
              </a:solidFill>
              <a:latin typeface="Amaze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958188"/>
          </a:xfrm>
        </p:spPr>
        <p:txBody>
          <a:bodyPr>
            <a:normAutofit/>
          </a:bodyPr>
          <a:lstStyle/>
          <a:p>
            <a:pPr marL="1588"/>
            <a:r>
              <a:rPr lang="id-ID" i="1" smtClean="0">
                <a:latin typeface="Arial Narrow" pitchFamily="34" charset="0"/>
              </a:rPr>
              <a:t>Review</a:t>
            </a:r>
            <a:r>
              <a:rPr lang="id-ID" smtClean="0">
                <a:latin typeface="Arial Narrow" pitchFamily="34" charset="0"/>
              </a:rPr>
              <a:t> Penyelesaian Matematika:</a:t>
            </a:r>
            <a:endParaRPr lang="id-ID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33726"/>
            <a:ext cx="701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Penyelesaian persamaan diferensial biasa linier (orde 1), </a:t>
            </a:r>
            <a:r>
              <a:rPr lang="id-ID" sz="2500" b="1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secara analitik</a:t>
            </a:r>
            <a:r>
              <a:rPr lang="id-ID" sz="25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500" b="1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90800" y="2243589"/>
          <a:ext cx="3517900" cy="1112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2" name="Equation" r:id="rId3" imgW="1244520" imgH="393480" progId="Equation.3">
                  <p:embed/>
                </p:oleObj>
              </mc:Choice>
              <mc:Fallback>
                <p:oleObj name="Equation" r:id="rId3" imgW="12445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43589"/>
                        <a:ext cx="3517900" cy="111280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3467100"/>
            <a:ext cx="678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500" smtClean="0">
                <a:latin typeface="Tahoma" pitchFamily="34" charset="0"/>
                <a:cs typeface="Tahoma" pitchFamily="34" charset="0"/>
              </a:rPr>
              <a:t>dengan </a:t>
            </a:r>
            <a:r>
              <a:rPr lang="id-ID" sz="2500" b="1" i="1" smtClean="0">
                <a:latin typeface="Tahoma" pitchFamily="34" charset="0"/>
                <a:cs typeface="Tahoma" pitchFamily="34" charset="0"/>
              </a:rPr>
              <a:t>initial value (IV):</a:t>
            </a:r>
            <a:r>
              <a:rPr lang="id-ID" sz="2500" i="1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50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3000" smtClean="0">
                <a:latin typeface="Tahoma" pitchFamily="34" charset="0"/>
                <a:cs typeface="Tahoma" pitchFamily="34" charset="0"/>
              </a:rPr>
              <a:t>x = x</a:t>
            </a:r>
            <a:r>
              <a:rPr lang="id-ID" sz="3000" baseline="-25000" smtClean="0">
                <a:latin typeface="Tahoma" pitchFamily="34" charset="0"/>
                <a:cs typeface="Tahoma" pitchFamily="34" charset="0"/>
              </a:rPr>
              <a:t>0</a:t>
            </a:r>
            <a:r>
              <a:rPr lang="id-ID" sz="3000" smtClean="0">
                <a:latin typeface="Tahoma" pitchFamily="34" charset="0"/>
                <a:cs typeface="Tahoma" pitchFamily="34" charset="0"/>
              </a:rPr>
              <a:t>;  y = y</a:t>
            </a:r>
            <a:r>
              <a:rPr lang="id-ID" sz="3000" baseline="-25000" smtClean="0">
                <a:latin typeface="Tahoma" pitchFamily="34" charset="0"/>
                <a:cs typeface="Tahoma" pitchFamily="34" charset="0"/>
              </a:rPr>
              <a:t>0</a:t>
            </a:r>
            <a:endParaRPr lang="id-ID" sz="3000" i="1" baseline="-2500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0" y="4229100"/>
          <a:ext cx="7010400" cy="813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3" name="Equation" r:id="rId5" imgW="2298600" imgH="266400" progId="Equation.3">
                  <p:embed/>
                </p:oleObj>
              </mc:Choice>
              <mc:Fallback>
                <p:oleObj name="Equation" r:id="rId5" imgW="2298600" imgH="266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29100"/>
                        <a:ext cx="7010400" cy="813361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58188"/>
          </a:xfrm>
        </p:spPr>
        <p:txBody>
          <a:bodyPr>
            <a:normAutofit/>
          </a:bodyPr>
          <a:lstStyle/>
          <a:p>
            <a:pPr marL="1588"/>
            <a:r>
              <a:rPr lang="id-ID" sz="3500" i="1" dirty="0" smtClean="0">
                <a:latin typeface="Arial Narrow" pitchFamily="34" charset="0"/>
              </a:rPr>
              <a:t>Review</a:t>
            </a:r>
            <a:r>
              <a:rPr lang="id-ID" sz="3500" dirty="0" smtClean="0">
                <a:latin typeface="Arial Narrow" pitchFamily="34" charset="0"/>
              </a:rPr>
              <a:t> Penyelesaian Matematika:</a:t>
            </a:r>
            <a:endParaRPr lang="id-ID" sz="3500" dirty="0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028700"/>
            <a:ext cx="701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id-ID" sz="2500" smtClean="0">
                <a:latin typeface="Tahoma" pitchFamily="34" charset="0"/>
                <a:cs typeface="Tahoma" pitchFamily="34" charset="0"/>
              </a:rPr>
              <a:t>Penyelesaian persamaan diferensial biasa linier (orde 1), </a:t>
            </a:r>
            <a:r>
              <a:rPr lang="id-ID" sz="2500" b="1" u="sng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secara numerik</a:t>
            </a:r>
            <a:r>
              <a:rPr lang="id-ID" sz="25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500" b="1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92437" y="1943100"/>
          <a:ext cx="2189163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6" name="Equation" r:id="rId3" imgW="774360" imgH="393480" progId="Equation.3">
                  <p:embed/>
                </p:oleObj>
              </mc:Choice>
              <mc:Fallback>
                <p:oleObj name="Equation" r:id="rId3" imgW="7743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7" y="1943100"/>
                        <a:ext cx="2189163" cy="1112837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CC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3162300"/>
            <a:ext cx="678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500" smtClean="0">
                <a:latin typeface="Tahoma" pitchFamily="34" charset="0"/>
                <a:cs typeface="Tahoma" pitchFamily="34" charset="0"/>
              </a:rPr>
              <a:t>dengan </a:t>
            </a:r>
            <a:r>
              <a:rPr lang="id-ID" sz="2500" b="1" i="1" smtClean="0">
                <a:latin typeface="Tahoma" pitchFamily="34" charset="0"/>
                <a:cs typeface="Tahoma" pitchFamily="34" charset="0"/>
              </a:rPr>
              <a:t>initial value (IV):</a:t>
            </a:r>
            <a:r>
              <a:rPr lang="id-ID" sz="2500" i="1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2500" smtClean="0">
                <a:latin typeface="Tahoma" pitchFamily="34" charset="0"/>
                <a:cs typeface="Tahoma" pitchFamily="34" charset="0"/>
              </a:rPr>
              <a:t> </a:t>
            </a:r>
            <a:r>
              <a:rPr lang="id-ID" sz="3000" smtClean="0">
                <a:latin typeface="Tahoma" pitchFamily="34" charset="0"/>
                <a:cs typeface="Tahoma" pitchFamily="34" charset="0"/>
              </a:rPr>
              <a:t>x = x</a:t>
            </a:r>
            <a:r>
              <a:rPr lang="id-ID" sz="3000" baseline="-25000" smtClean="0">
                <a:latin typeface="Tahoma" pitchFamily="34" charset="0"/>
                <a:cs typeface="Tahoma" pitchFamily="34" charset="0"/>
              </a:rPr>
              <a:t>0</a:t>
            </a:r>
            <a:r>
              <a:rPr lang="id-ID" sz="3000" smtClean="0">
                <a:latin typeface="Tahoma" pitchFamily="34" charset="0"/>
                <a:cs typeface="Tahoma" pitchFamily="34" charset="0"/>
              </a:rPr>
              <a:t>;  y = y</a:t>
            </a:r>
            <a:r>
              <a:rPr lang="id-ID" sz="3000" baseline="-25000" smtClean="0">
                <a:latin typeface="Tahoma" pitchFamily="34" charset="0"/>
                <a:cs typeface="Tahoma" pitchFamily="34" charset="0"/>
              </a:rPr>
              <a:t>0</a:t>
            </a:r>
            <a:endParaRPr lang="id-ID" sz="3000" i="1" baseline="-2500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8800" y="3824289"/>
          <a:ext cx="4008415" cy="1395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7" name="Equation" r:id="rId5" imgW="1384200" imgH="482400" progId="Equation.3">
                  <p:embed/>
                </p:oleObj>
              </mc:Choice>
              <mc:Fallback>
                <p:oleObj name="Equation" r:id="rId5" imgW="138420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24289"/>
                        <a:ext cx="4008415" cy="1395411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CC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0" y="3915446"/>
            <a:ext cx="2895600" cy="1151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id-ID" sz="2700" i="1" smtClean="0">
                <a:solidFill>
                  <a:srgbClr val="4A2102"/>
                </a:solidFill>
                <a:latin typeface="Times New Roman" pitchFamily="18" charset="0"/>
                <a:cs typeface="Times New Roman" pitchFamily="18" charset="0"/>
              </a:rPr>
              <a:t>[Misal: </a:t>
            </a:r>
            <a:r>
              <a:rPr lang="id-ID" sz="2700" b="1" u="sng" smtClean="0">
                <a:solidFill>
                  <a:srgbClr val="4A2102"/>
                </a:solidFill>
                <a:latin typeface="Times New Roman" pitchFamily="18" charset="0"/>
                <a:cs typeface="Times New Roman" pitchFamily="18" charset="0"/>
              </a:rPr>
              <a:t>metode Euler</a:t>
            </a:r>
            <a:r>
              <a:rPr lang="id-ID" sz="2700" i="1" smtClean="0">
                <a:solidFill>
                  <a:srgbClr val="4A2102"/>
                </a:solidFill>
                <a:latin typeface="Times New Roman" pitchFamily="18" charset="0"/>
                <a:cs typeface="Times New Roman" pitchFamily="18" charset="0"/>
              </a:rPr>
              <a:t>, dengan step size h (= </a:t>
            </a:r>
            <a:r>
              <a:rPr lang="id-ID" sz="2700" i="1" smtClean="0">
                <a:solidFill>
                  <a:srgbClr val="4A210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x)]</a:t>
            </a:r>
            <a:endParaRPr lang="id-ID" sz="2700" i="1">
              <a:solidFill>
                <a:srgbClr val="4A210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5867400" cy="762000"/>
          </a:xfrm>
          <a:ln w="38100">
            <a:solidFill>
              <a:srgbClr val="660033"/>
            </a:solidFill>
          </a:ln>
        </p:spPr>
        <p:txBody>
          <a:bodyPr>
            <a:normAutofit fontScale="90000"/>
          </a:bodyPr>
          <a:lstStyle/>
          <a:p>
            <a:pPr marL="1588" algn="ctr" eaLnBrk="1" hangingPunct="1"/>
            <a:r>
              <a:rPr lang="id-ID" sz="3700" u="sng" dirty="0" smtClean="0">
                <a:solidFill>
                  <a:srgbClr val="000099"/>
                </a:solidFill>
                <a:latin typeface="Arial Narrow" pitchFamily="34" charset="0"/>
              </a:rPr>
              <a:t>Ilustrasi</a:t>
            </a:r>
            <a:r>
              <a:rPr lang="en-US" sz="3700" dirty="0" smtClean="0">
                <a:solidFill>
                  <a:srgbClr val="000099"/>
                </a:solidFill>
                <a:latin typeface="Arial Narrow" pitchFamily="34" charset="0"/>
              </a:rPr>
              <a:t>:</a:t>
            </a:r>
            <a:r>
              <a:rPr lang="en-US" sz="3700" dirty="0" smtClean="0">
                <a:solidFill>
                  <a:srgbClr val="660033"/>
                </a:solidFill>
                <a:latin typeface="Arial Narrow" pitchFamily="34" charset="0"/>
              </a:rPr>
              <a:t>  </a:t>
            </a:r>
            <a:r>
              <a:rPr lang="id-ID" sz="3700" dirty="0" smtClean="0">
                <a:solidFill>
                  <a:srgbClr val="660033"/>
                </a:solidFill>
                <a:latin typeface="Arial Narrow" pitchFamily="34" charset="0"/>
              </a:rPr>
              <a:t>Reaktor </a:t>
            </a:r>
            <a:r>
              <a:rPr lang="id-ID" sz="3700" i="1" dirty="0" smtClean="0">
                <a:solidFill>
                  <a:srgbClr val="660033"/>
                </a:solidFill>
                <a:latin typeface="Arial Narrow" pitchFamily="34" charset="0"/>
              </a:rPr>
              <a:t>Semibatch</a:t>
            </a:r>
            <a:r>
              <a:rPr lang="id-ID" sz="3700" dirty="0" smtClean="0">
                <a:solidFill>
                  <a:srgbClr val="660033"/>
                </a:solidFill>
                <a:latin typeface="Arial Narrow" pitchFamily="34" charset="0"/>
              </a:rPr>
              <a:t> Tipe -1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199" y="1333500"/>
            <a:ext cx="7924801" cy="2857500"/>
          </a:xfrm>
        </p:spPr>
        <p:txBody>
          <a:bodyPr>
            <a:noAutofit/>
          </a:bodyPr>
          <a:lstStyle/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Contoh reaksi:</a:t>
            </a:r>
          </a:p>
          <a:p>
            <a:pPr lvl="1" eaLnBrk="1" hangingPunct="1">
              <a:lnSpc>
                <a:spcPct val="85000"/>
              </a:lnSpc>
              <a:spcBef>
                <a:spcPts val="0"/>
              </a:spcBef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Amonolisis</a:t>
            </a:r>
          </a:p>
          <a:p>
            <a:pPr lvl="1" eaLnBrk="1" hangingPunct="1">
              <a:lnSpc>
                <a:spcPct val="85000"/>
              </a:lnSpc>
              <a:spcBef>
                <a:spcPts val="0"/>
              </a:spcBef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Khlorinasi</a:t>
            </a:r>
          </a:p>
          <a:p>
            <a:pPr lvl="1" eaLnBrk="1" hangingPunct="1">
              <a:lnSpc>
                <a:spcPct val="85000"/>
              </a:lnSpc>
              <a:spcBef>
                <a:spcPts val="0"/>
              </a:spcBef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Hidrolisis</a:t>
            </a:r>
          </a:p>
          <a:p>
            <a:pPr eaLnBrk="1" hangingPunct="1">
              <a:lnSpc>
                <a:spcPct val="85000"/>
              </a:lnSpc>
              <a:spcBef>
                <a:spcPts val="1200"/>
              </a:spcBef>
            </a:pP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Misal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reaksi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fasa</a:t>
            </a:r>
            <a:r>
              <a:rPr lang="en-US" sz="2500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cair</a:t>
            </a:r>
            <a:r>
              <a:rPr lang="id-ID" sz="2500" dirty="0" smtClean="0">
                <a:latin typeface="Tahoma" pitchFamily="34" charset="0"/>
                <a:cs typeface="Tahoma" pitchFamily="34" charset="0"/>
              </a:rPr>
              <a:t>:</a:t>
            </a:r>
            <a:endParaRPr lang="id-ID" sz="2500" dirty="0" smtClean="0">
              <a:latin typeface="Tahoma" pitchFamily="34" charset="0"/>
              <a:cs typeface="Tahoma" pitchFamily="34" charset="0"/>
            </a:endParaRPr>
          </a:p>
          <a:p>
            <a:pPr lvl="1">
              <a:lnSpc>
                <a:spcPct val="8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500" dirty="0" smtClean="0">
                <a:latin typeface="Tahoma" pitchFamily="34" charset="0"/>
                <a:cs typeface="Tahoma" pitchFamily="34" charset="0"/>
              </a:rPr>
              <a:t>		    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A + B </a:t>
            </a:r>
            <a:r>
              <a:rPr lang="id-ID" sz="28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Symbol"/>
              </a:rPr>
              <a:t>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id-ID" sz="25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  <a:sym typeface="Wingdings" pitchFamily="2" charset="2"/>
              </a:rPr>
              <a:t>C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5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sz="2500" dirty="0" err="1">
                <a:latin typeface="Tahoma" pitchFamily="34" charset="0"/>
                <a:cs typeface="Tahoma" pitchFamily="34" charset="0"/>
              </a:rPr>
              <a:t>pada</a:t>
            </a:r>
            <a:r>
              <a:rPr lang="en-US" sz="25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>
                <a:latin typeface="Tahoma" pitchFamily="34" charset="0"/>
                <a:cs typeface="Tahoma" pitchFamily="34" charset="0"/>
              </a:rPr>
              <a:t>kondisi</a:t>
            </a:r>
            <a:r>
              <a:rPr lang="en-US" sz="25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isotermal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.</a:t>
            </a:r>
            <a:endParaRPr lang="en-US" sz="2500" i="1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n-US" sz="25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id-ID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aktan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B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dimasukkan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secara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sekaligus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pada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saat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awal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(t = 0).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Reaktan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A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dialirkan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secara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kontinyu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i="1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dengan</a:t>
            </a:r>
            <a:r>
              <a:rPr lang="en-US" sz="25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debit q</a:t>
            </a:r>
            <a:r>
              <a:rPr lang="en-US" sz="2500" i="1" baseline="-250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0</a:t>
            </a:r>
            <a:r>
              <a:rPr lang="en-US" sz="25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id-ID" sz="2500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4789490" y="1533261"/>
            <a:ext cx="3135310" cy="1781439"/>
            <a:chOff x="3024" y="240"/>
            <a:chExt cx="1933" cy="1314"/>
          </a:xfrm>
        </p:grpSpPr>
        <p:sp>
          <p:nvSpPr>
            <p:cNvPr id="4103" name="AutoShape 6"/>
            <p:cNvSpPr>
              <a:spLocks noChangeArrowheads="1"/>
            </p:cNvSpPr>
            <p:nvPr/>
          </p:nvSpPr>
          <p:spPr bwMode="auto">
            <a:xfrm>
              <a:off x="3792" y="528"/>
              <a:ext cx="864" cy="960"/>
            </a:xfrm>
            <a:prstGeom prst="can">
              <a:avLst>
                <a:gd name="adj" fmla="val 277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4104" name="Group 7"/>
            <p:cNvGrpSpPr>
              <a:grpSpLocks/>
            </p:cNvGrpSpPr>
            <p:nvPr/>
          </p:nvGrpSpPr>
          <p:grpSpPr bwMode="auto">
            <a:xfrm>
              <a:off x="4032" y="288"/>
              <a:ext cx="336" cy="1008"/>
              <a:chOff x="4032" y="288"/>
              <a:chExt cx="336" cy="1008"/>
            </a:xfrm>
          </p:grpSpPr>
          <p:sp>
            <p:nvSpPr>
              <p:cNvPr id="4111" name="AutoShape 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336" cy="144"/>
              </a:xfrm>
              <a:prstGeom prst="flowChar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id-ID" sz="250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112" name="Line 9"/>
              <p:cNvSpPr>
                <a:spLocks noChangeShapeType="1"/>
              </p:cNvSpPr>
              <p:nvPr/>
            </p:nvSpPr>
            <p:spPr bwMode="auto">
              <a:xfrm flipV="1">
                <a:off x="4198" y="288"/>
                <a:ext cx="26" cy="9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 sz="250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4105" name="Freeform 10"/>
            <p:cNvSpPr>
              <a:spLocks/>
            </p:cNvSpPr>
            <p:nvPr/>
          </p:nvSpPr>
          <p:spPr bwMode="auto">
            <a:xfrm>
              <a:off x="3168" y="240"/>
              <a:ext cx="768" cy="624"/>
            </a:xfrm>
            <a:custGeom>
              <a:avLst/>
              <a:gdLst>
                <a:gd name="T0" fmla="*/ 0 w 768"/>
                <a:gd name="T1" fmla="*/ 0 h 624"/>
                <a:gd name="T2" fmla="*/ 768 w 768"/>
                <a:gd name="T3" fmla="*/ 0 h 624"/>
                <a:gd name="T4" fmla="*/ 768 w 768"/>
                <a:gd name="T5" fmla="*/ 624 h 624"/>
                <a:gd name="T6" fmla="*/ 0 60000 65536"/>
                <a:gd name="T7" fmla="*/ 0 60000 65536"/>
                <a:gd name="T8" fmla="*/ 0 60000 65536"/>
                <a:gd name="T9" fmla="*/ 0 w 768"/>
                <a:gd name="T10" fmla="*/ 0 h 624"/>
                <a:gd name="T11" fmla="*/ 768 w 768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624">
                  <a:moveTo>
                    <a:pt x="0" y="0"/>
                  </a:moveTo>
                  <a:lnTo>
                    <a:pt x="768" y="0"/>
                  </a:lnTo>
                  <a:lnTo>
                    <a:pt x="768" y="62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6" name="Text Box 11"/>
            <p:cNvSpPr txBox="1">
              <a:spLocks noChangeArrowheads="1"/>
            </p:cNvSpPr>
            <p:nvPr/>
          </p:nvSpPr>
          <p:spPr bwMode="auto">
            <a:xfrm>
              <a:off x="3159" y="281"/>
              <a:ext cx="266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smtClean="0">
                  <a:latin typeface="Tahoma" pitchFamily="34" charset="0"/>
                  <a:cs typeface="Tahoma" pitchFamily="34" charset="0"/>
                </a:rPr>
                <a:t>A</a:t>
              </a:r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7" name="Freeform 12"/>
            <p:cNvSpPr>
              <a:spLocks/>
            </p:cNvSpPr>
            <p:nvPr/>
          </p:nvSpPr>
          <p:spPr bwMode="auto">
            <a:xfrm>
              <a:off x="3792" y="960"/>
              <a:ext cx="864" cy="56"/>
            </a:xfrm>
            <a:custGeom>
              <a:avLst/>
              <a:gdLst>
                <a:gd name="T0" fmla="*/ 0 w 864"/>
                <a:gd name="T1" fmla="*/ 48 h 56"/>
                <a:gd name="T2" fmla="*/ 144 w 864"/>
                <a:gd name="T3" fmla="*/ 0 h 56"/>
                <a:gd name="T4" fmla="*/ 288 w 864"/>
                <a:gd name="T5" fmla="*/ 48 h 56"/>
                <a:gd name="T6" fmla="*/ 384 w 864"/>
                <a:gd name="T7" fmla="*/ 48 h 56"/>
                <a:gd name="T8" fmla="*/ 624 w 864"/>
                <a:gd name="T9" fmla="*/ 48 h 56"/>
                <a:gd name="T10" fmla="*/ 864 w 864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64"/>
                <a:gd name="T19" fmla="*/ 0 h 56"/>
                <a:gd name="T20" fmla="*/ 864 w 864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64" h="56">
                  <a:moveTo>
                    <a:pt x="0" y="48"/>
                  </a:moveTo>
                  <a:cubicBezTo>
                    <a:pt x="48" y="24"/>
                    <a:pt x="96" y="0"/>
                    <a:pt x="144" y="0"/>
                  </a:cubicBezTo>
                  <a:cubicBezTo>
                    <a:pt x="192" y="0"/>
                    <a:pt x="248" y="40"/>
                    <a:pt x="288" y="48"/>
                  </a:cubicBezTo>
                  <a:cubicBezTo>
                    <a:pt x="328" y="56"/>
                    <a:pt x="328" y="48"/>
                    <a:pt x="384" y="48"/>
                  </a:cubicBezTo>
                  <a:cubicBezTo>
                    <a:pt x="440" y="48"/>
                    <a:pt x="544" y="56"/>
                    <a:pt x="624" y="48"/>
                  </a:cubicBezTo>
                  <a:cubicBezTo>
                    <a:pt x="704" y="40"/>
                    <a:pt x="784" y="20"/>
                    <a:pt x="864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8" name="Text Box 13"/>
            <p:cNvSpPr txBox="1">
              <a:spLocks noChangeArrowheads="1"/>
            </p:cNvSpPr>
            <p:nvPr/>
          </p:nvSpPr>
          <p:spPr bwMode="auto">
            <a:xfrm>
              <a:off x="4693" y="1001"/>
              <a:ext cx="264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dirty="0" smtClean="0">
                  <a:latin typeface="Tahoma" pitchFamily="34" charset="0"/>
                  <a:cs typeface="Tahoma" pitchFamily="34" charset="0"/>
                </a:rPr>
                <a:t>B</a:t>
              </a:r>
              <a:endParaRPr lang="id-ID" sz="2500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9" name="Freeform 14"/>
            <p:cNvSpPr>
              <a:spLocks/>
            </p:cNvSpPr>
            <p:nvPr/>
          </p:nvSpPr>
          <p:spPr bwMode="auto">
            <a:xfrm>
              <a:off x="3312" y="1104"/>
              <a:ext cx="672" cy="240"/>
            </a:xfrm>
            <a:custGeom>
              <a:avLst/>
              <a:gdLst>
                <a:gd name="T0" fmla="*/ 0 w 672"/>
                <a:gd name="T1" fmla="*/ 0 h 240"/>
                <a:gd name="T2" fmla="*/ 624 w 672"/>
                <a:gd name="T3" fmla="*/ 0 h 240"/>
                <a:gd name="T4" fmla="*/ 528 w 672"/>
                <a:gd name="T5" fmla="*/ 144 h 240"/>
                <a:gd name="T6" fmla="*/ 672 w 672"/>
                <a:gd name="T7" fmla="*/ 240 h 240"/>
                <a:gd name="T8" fmla="*/ 96 w 672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240"/>
                <a:gd name="T17" fmla="*/ 672 w 672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240">
                  <a:moveTo>
                    <a:pt x="0" y="0"/>
                  </a:moveTo>
                  <a:lnTo>
                    <a:pt x="624" y="0"/>
                  </a:lnTo>
                  <a:lnTo>
                    <a:pt x="528" y="144"/>
                  </a:lnTo>
                  <a:lnTo>
                    <a:pt x="672" y="240"/>
                  </a:lnTo>
                  <a:lnTo>
                    <a:pt x="96" y="2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10" name="Text Box 15"/>
            <p:cNvSpPr txBox="1">
              <a:spLocks noChangeArrowheads="1"/>
            </p:cNvSpPr>
            <p:nvPr/>
          </p:nvSpPr>
          <p:spPr bwMode="auto">
            <a:xfrm>
              <a:off x="3024" y="1104"/>
              <a:ext cx="291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smtClean="0">
                  <a:latin typeface="Tahoma" pitchFamily="34" charset="0"/>
                  <a:cs typeface="Tahoma" pitchFamily="34" charset="0"/>
                </a:rPr>
                <a:t>Q</a:t>
              </a:r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8212054" y="1956251"/>
            <a:ext cx="627146" cy="553141"/>
          </a:xfrm>
          <a:prstGeom prst="right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1905000" cy="762000"/>
          </a:xfrm>
          <a:ln w="38100">
            <a:solidFill>
              <a:srgbClr val="660033"/>
            </a:solidFill>
          </a:ln>
        </p:spPr>
        <p:txBody>
          <a:bodyPr>
            <a:normAutofit/>
          </a:bodyPr>
          <a:lstStyle/>
          <a:p>
            <a:pPr marL="1588" eaLnBrk="1" hangingPunct="1"/>
            <a:r>
              <a:rPr lang="en-US" sz="3500" i="1" dirty="0" err="1" smtClean="0">
                <a:solidFill>
                  <a:srgbClr val="C00000"/>
                </a:solidFill>
                <a:effectLst/>
                <a:latin typeface="Calibri" pitchFamily="34" charset="0"/>
              </a:rPr>
              <a:t>L</a:t>
            </a:r>
            <a:r>
              <a:rPr lang="en-US" sz="3500" i="1" dirty="0" err="1" smtClean="0">
                <a:solidFill>
                  <a:srgbClr val="C00000"/>
                </a:solidFill>
                <a:effectLst/>
                <a:latin typeface="Calibri" pitchFamily="34" charset="0"/>
              </a:rPr>
              <a:t>anjutan</a:t>
            </a:r>
            <a:r>
              <a:rPr lang="en-US" sz="3500" i="1" dirty="0" smtClean="0">
                <a:solidFill>
                  <a:srgbClr val="C00000"/>
                </a:solidFill>
                <a:effectLst/>
                <a:latin typeface="Calibri" pitchFamily="34" charset="0"/>
              </a:rPr>
              <a:t>:</a:t>
            </a:r>
            <a:endParaRPr lang="id-ID" sz="3500" i="1" dirty="0" smtClean="0">
              <a:solidFill>
                <a:srgbClr val="C00000"/>
              </a:solidFill>
              <a:effectLst/>
              <a:latin typeface="Calibri" pitchFamily="34" charset="0"/>
            </a:endParaRPr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5619395" y="397308"/>
            <a:ext cx="3135310" cy="1781439"/>
            <a:chOff x="3024" y="240"/>
            <a:chExt cx="1933" cy="1314"/>
          </a:xfrm>
        </p:grpSpPr>
        <p:sp>
          <p:nvSpPr>
            <p:cNvPr id="4103" name="AutoShape 6"/>
            <p:cNvSpPr>
              <a:spLocks noChangeArrowheads="1"/>
            </p:cNvSpPr>
            <p:nvPr/>
          </p:nvSpPr>
          <p:spPr bwMode="auto">
            <a:xfrm>
              <a:off x="3792" y="528"/>
              <a:ext cx="864" cy="960"/>
            </a:xfrm>
            <a:prstGeom prst="can">
              <a:avLst>
                <a:gd name="adj" fmla="val 277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4104" name="Group 7"/>
            <p:cNvGrpSpPr>
              <a:grpSpLocks/>
            </p:cNvGrpSpPr>
            <p:nvPr/>
          </p:nvGrpSpPr>
          <p:grpSpPr bwMode="auto">
            <a:xfrm>
              <a:off x="4032" y="288"/>
              <a:ext cx="336" cy="1008"/>
              <a:chOff x="4032" y="288"/>
              <a:chExt cx="336" cy="1008"/>
            </a:xfrm>
          </p:grpSpPr>
          <p:sp>
            <p:nvSpPr>
              <p:cNvPr id="4111" name="AutoShape 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336" cy="144"/>
              </a:xfrm>
              <a:prstGeom prst="flowChar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id-ID" sz="250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112" name="Line 9"/>
              <p:cNvSpPr>
                <a:spLocks noChangeShapeType="1"/>
              </p:cNvSpPr>
              <p:nvPr/>
            </p:nvSpPr>
            <p:spPr bwMode="auto">
              <a:xfrm flipV="1">
                <a:off x="4198" y="288"/>
                <a:ext cx="26" cy="9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 sz="250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4105" name="Freeform 10"/>
            <p:cNvSpPr>
              <a:spLocks/>
            </p:cNvSpPr>
            <p:nvPr/>
          </p:nvSpPr>
          <p:spPr bwMode="auto">
            <a:xfrm>
              <a:off x="3168" y="240"/>
              <a:ext cx="768" cy="624"/>
            </a:xfrm>
            <a:custGeom>
              <a:avLst/>
              <a:gdLst>
                <a:gd name="T0" fmla="*/ 0 w 768"/>
                <a:gd name="T1" fmla="*/ 0 h 624"/>
                <a:gd name="T2" fmla="*/ 768 w 768"/>
                <a:gd name="T3" fmla="*/ 0 h 624"/>
                <a:gd name="T4" fmla="*/ 768 w 768"/>
                <a:gd name="T5" fmla="*/ 624 h 624"/>
                <a:gd name="T6" fmla="*/ 0 60000 65536"/>
                <a:gd name="T7" fmla="*/ 0 60000 65536"/>
                <a:gd name="T8" fmla="*/ 0 60000 65536"/>
                <a:gd name="T9" fmla="*/ 0 w 768"/>
                <a:gd name="T10" fmla="*/ 0 h 624"/>
                <a:gd name="T11" fmla="*/ 768 w 768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624">
                  <a:moveTo>
                    <a:pt x="0" y="0"/>
                  </a:moveTo>
                  <a:lnTo>
                    <a:pt x="768" y="0"/>
                  </a:lnTo>
                  <a:lnTo>
                    <a:pt x="768" y="62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6" name="Text Box 11"/>
            <p:cNvSpPr txBox="1">
              <a:spLocks noChangeArrowheads="1"/>
            </p:cNvSpPr>
            <p:nvPr/>
          </p:nvSpPr>
          <p:spPr bwMode="auto">
            <a:xfrm>
              <a:off x="3159" y="281"/>
              <a:ext cx="266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smtClean="0">
                  <a:latin typeface="Tahoma" pitchFamily="34" charset="0"/>
                  <a:cs typeface="Tahoma" pitchFamily="34" charset="0"/>
                </a:rPr>
                <a:t>A</a:t>
              </a:r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7" name="Freeform 12"/>
            <p:cNvSpPr>
              <a:spLocks/>
            </p:cNvSpPr>
            <p:nvPr/>
          </p:nvSpPr>
          <p:spPr bwMode="auto">
            <a:xfrm>
              <a:off x="3792" y="960"/>
              <a:ext cx="864" cy="56"/>
            </a:xfrm>
            <a:custGeom>
              <a:avLst/>
              <a:gdLst>
                <a:gd name="T0" fmla="*/ 0 w 864"/>
                <a:gd name="T1" fmla="*/ 48 h 56"/>
                <a:gd name="T2" fmla="*/ 144 w 864"/>
                <a:gd name="T3" fmla="*/ 0 h 56"/>
                <a:gd name="T4" fmla="*/ 288 w 864"/>
                <a:gd name="T5" fmla="*/ 48 h 56"/>
                <a:gd name="T6" fmla="*/ 384 w 864"/>
                <a:gd name="T7" fmla="*/ 48 h 56"/>
                <a:gd name="T8" fmla="*/ 624 w 864"/>
                <a:gd name="T9" fmla="*/ 48 h 56"/>
                <a:gd name="T10" fmla="*/ 864 w 864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64"/>
                <a:gd name="T19" fmla="*/ 0 h 56"/>
                <a:gd name="T20" fmla="*/ 864 w 864"/>
                <a:gd name="T21" fmla="*/ 56 h 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64" h="56">
                  <a:moveTo>
                    <a:pt x="0" y="48"/>
                  </a:moveTo>
                  <a:cubicBezTo>
                    <a:pt x="48" y="24"/>
                    <a:pt x="96" y="0"/>
                    <a:pt x="144" y="0"/>
                  </a:cubicBezTo>
                  <a:cubicBezTo>
                    <a:pt x="192" y="0"/>
                    <a:pt x="248" y="40"/>
                    <a:pt x="288" y="48"/>
                  </a:cubicBezTo>
                  <a:cubicBezTo>
                    <a:pt x="328" y="56"/>
                    <a:pt x="328" y="48"/>
                    <a:pt x="384" y="48"/>
                  </a:cubicBezTo>
                  <a:cubicBezTo>
                    <a:pt x="440" y="48"/>
                    <a:pt x="544" y="56"/>
                    <a:pt x="624" y="48"/>
                  </a:cubicBezTo>
                  <a:cubicBezTo>
                    <a:pt x="704" y="40"/>
                    <a:pt x="784" y="20"/>
                    <a:pt x="864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8" name="Text Box 13"/>
            <p:cNvSpPr txBox="1">
              <a:spLocks noChangeArrowheads="1"/>
            </p:cNvSpPr>
            <p:nvPr/>
          </p:nvSpPr>
          <p:spPr bwMode="auto">
            <a:xfrm>
              <a:off x="4693" y="1001"/>
              <a:ext cx="264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dirty="0" smtClean="0">
                  <a:latin typeface="Tahoma" pitchFamily="34" charset="0"/>
                  <a:cs typeface="Tahoma" pitchFamily="34" charset="0"/>
                </a:rPr>
                <a:t>B</a:t>
              </a:r>
              <a:endParaRPr lang="id-ID" sz="2500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09" name="Freeform 14"/>
            <p:cNvSpPr>
              <a:spLocks/>
            </p:cNvSpPr>
            <p:nvPr/>
          </p:nvSpPr>
          <p:spPr bwMode="auto">
            <a:xfrm>
              <a:off x="3312" y="1104"/>
              <a:ext cx="672" cy="240"/>
            </a:xfrm>
            <a:custGeom>
              <a:avLst/>
              <a:gdLst>
                <a:gd name="T0" fmla="*/ 0 w 672"/>
                <a:gd name="T1" fmla="*/ 0 h 240"/>
                <a:gd name="T2" fmla="*/ 624 w 672"/>
                <a:gd name="T3" fmla="*/ 0 h 240"/>
                <a:gd name="T4" fmla="*/ 528 w 672"/>
                <a:gd name="T5" fmla="*/ 144 h 240"/>
                <a:gd name="T6" fmla="*/ 672 w 672"/>
                <a:gd name="T7" fmla="*/ 240 h 240"/>
                <a:gd name="T8" fmla="*/ 96 w 672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240"/>
                <a:gd name="T17" fmla="*/ 672 w 672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240">
                  <a:moveTo>
                    <a:pt x="0" y="0"/>
                  </a:moveTo>
                  <a:lnTo>
                    <a:pt x="624" y="0"/>
                  </a:lnTo>
                  <a:lnTo>
                    <a:pt x="528" y="144"/>
                  </a:lnTo>
                  <a:lnTo>
                    <a:pt x="672" y="240"/>
                  </a:lnTo>
                  <a:lnTo>
                    <a:pt x="96" y="2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110" name="Text Box 15"/>
            <p:cNvSpPr txBox="1">
              <a:spLocks noChangeArrowheads="1"/>
            </p:cNvSpPr>
            <p:nvPr/>
          </p:nvSpPr>
          <p:spPr bwMode="auto">
            <a:xfrm>
              <a:off x="3024" y="1104"/>
              <a:ext cx="291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id-ID" sz="2500" smtClean="0">
                  <a:latin typeface="Tahoma" pitchFamily="34" charset="0"/>
                  <a:cs typeface="Tahoma" pitchFamily="34" charset="0"/>
                </a:rPr>
                <a:t>Q</a:t>
              </a:r>
              <a:endParaRPr lang="id-ID" sz="250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26944" y="1208809"/>
            <a:ext cx="5288056" cy="2486891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Laju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reaksi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dianggap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b="1" dirty="0" err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berorde-satu-semu</a:t>
            </a:r>
            <a:r>
              <a:rPr lang="en-US" sz="25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500" b="1" dirty="0" err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terhadap</a:t>
            </a:r>
            <a:r>
              <a:rPr lang="en-US" sz="25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A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Jabarkanlah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persamaan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menyatakan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konsentrasi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A (C</a:t>
            </a:r>
            <a:r>
              <a:rPr lang="en-US" sz="2500" baseline="-250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) di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reaktor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sebagai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fungsi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waktu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(t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).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Ulangi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C</a:t>
            </a:r>
            <a:r>
              <a:rPr lang="en-US" sz="2500" baseline="-25000" dirty="0" smtClean="0">
                <a:latin typeface="Tahoma" pitchFamily="34" charset="0"/>
                <a:cs typeface="Tahoma" pitchFamily="34" charset="0"/>
              </a:rPr>
              <a:t>B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5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 C</a:t>
            </a:r>
            <a:r>
              <a:rPr lang="en-US" sz="2500" baseline="-25000" dirty="0" smtClean="0">
                <a:latin typeface="Tahoma" pitchFamily="34" charset="0"/>
                <a:cs typeface="Tahoma" pitchFamily="34" charset="0"/>
              </a:rPr>
              <a:t>C</a:t>
            </a:r>
            <a:r>
              <a:rPr lang="en-US" sz="2500" dirty="0" smtClean="0">
                <a:latin typeface="Tahoma" pitchFamily="34" charset="0"/>
                <a:cs typeface="Tahoma" pitchFamily="34" charset="0"/>
              </a:rPr>
              <a:t>.</a:t>
            </a:r>
            <a:endParaRPr lang="id-ID" sz="25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75176" y="4088393"/>
            <a:ext cx="2614818" cy="4455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id-ID" sz="27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Neraca mol A</a:t>
            </a:r>
            <a:r>
              <a:rPr lang="en-US" sz="27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id-ID" sz="2700" b="1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7" name="Object 1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69480731"/>
              </p:ext>
            </p:extLst>
          </p:nvPr>
        </p:nvGraphicFramePr>
        <p:xfrm>
          <a:off x="3360089" y="4378046"/>
          <a:ext cx="373856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4" name="Equation" r:id="rId3" imgW="1371600" imgH="393480" progId="Equation.3">
                  <p:embed/>
                </p:oleObj>
              </mc:Choice>
              <mc:Fallback>
                <p:oleObj name="Equation" r:id="rId3" imgW="1371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089" y="4378046"/>
                        <a:ext cx="373856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7467600" y="4666446"/>
            <a:ext cx="60625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d-ID" sz="2500" dirty="0" smtClean="0">
                <a:latin typeface="Tahoma" pitchFamily="34" charset="0"/>
                <a:cs typeface="Tahoma" pitchFamily="34" charset="0"/>
              </a:rPr>
              <a:t>(1)</a:t>
            </a:r>
            <a:endParaRPr lang="id-ID" sz="25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259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6595</TotalTime>
  <Words>1579</Words>
  <Application>Microsoft Office PowerPoint</Application>
  <PresentationFormat>On-screen Show (16:10)</PresentationFormat>
  <Paragraphs>205</Paragraphs>
  <Slides>34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Verve</vt:lpstr>
      <vt:lpstr>Equation</vt:lpstr>
      <vt:lpstr>REAKTOR SEMIBATCH (Unsteady Stirred Tank Reactors; Semi-Batch = Semi-Kontinyu)</vt:lpstr>
      <vt:lpstr>Tipe Reaktor Semibatch</vt:lpstr>
      <vt:lpstr>PowerPoint Presentation</vt:lpstr>
      <vt:lpstr>Beberapa model pengoperasian reaktor semibatch:</vt:lpstr>
      <vt:lpstr>Tools Penyelesaian Masalah Perancangan:</vt:lpstr>
      <vt:lpstr>Review Penyelesaian Matematika:</vt:lpstr>
      <vt:lpstr>Review Penyelesaian Matematika:</vt:lpstr>
      <vt:lpstr>Ilustrasi:  Reaktor Semibatch Tipe -1</vt:lpstr>
      <vt:lpstr>Lanjutan:</vt:lpstr>
      <vt:lpstr>PowerPoint Presentation</vt:lpstr>
      <vt:lpstr>PowerPoint Presentation</vt:lpstr>
      <vt:lpstr>PowerPoint Presentation</vt:lpstr>
      <vt:lpstr>Kasus lain:</vt:lpstr>
      <vt:lpstr>PowerPoint Presentation</vt:lpstr>
      <vt:lpstr>PowerPoint Presentation</vt:lpstr>
      <vt:lpstr>Contoh 4-10 (Fogler, 1992):</vt:lpstr>
      <vt:lpstr>Penyelesaian:</vt:lpstr>
      <vt:lpstr>Profil XA versus t:</vt:lpstr>
      <vt:lpstr>Profil CC versus t:</vt:lpstr>
      <vt:lpstr>Profil -rA versus t:</vt:lpstr>
      <vt:lpstr>Contoh 4-14 (Smith, 1981):</vt:lpstr>
      <vt:lpstr>Alur Penyelesaian:</vt:lpstr>
      <vt:lpstr>Hasil/Jawaban:</vt:lpstr>
      <vt:lpstr>Contoh 14-3: (Missen, 1999)</vt:lpstr>
      <vt:lpstr>Beberapa Soal Latihan tentang Reaktor Semibatch:</vt:lpstr>
      <vt:lpstr>PowerPoint Presentation</vt:lpstr>
      <vt:lpstr>Problem 4-29 (Smith, 1981)</vt:lpstr>
      <vt:lpstr>Problem P4-27B (Fogler, 1992, 2nd Ed, Page 180)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upnvy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Equations Chapter 2</dc:title>
  <dc:creator>ina</dc:creator>
  <cp:lastModifiedBy>ASUS X200MA</cp:lastModifiedBy>
  <cp:revision>130</cp:revision>
  <cp:lastPrinted>2017-04-16T13:33:57Z</cp:lastPrinted>
  <dcterms:created xsi:type="dcterms:W3CDTF">2008-02-12T03:11:32Z</dcterms:created>
  <dcterms:modified xsi:type="dcterms:W3CDTF">2017-04-16T13:37:11Z</dcterms:modified>
</cp:coreProperties>
</file>