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1"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757" autoAdjust="0"/>
  </p:normalViewPr>
  <p:slideViewPr>
    <p:cSldViewPr snapToGrid="0">
      <p:cViewPr varScale="1">
        <p:scale>
          <a:sx n="88" d="100"/>
          <a:sy n="88" d="100"/>
        </p:scale>
        <p:origin x="269" y="77"/>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8/19/2018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8/19/2018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1065010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3731191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35665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553111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983775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4128791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2344329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889556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4220403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3545141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3959301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8/19/2018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8/19/2018</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8/19/2018</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8/19/2018</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8/19/2018</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8/19/2018</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1" y="4057650"/>
            <a:ext cx="9715500" cy="1234976"/>
          </a:xfrm>
        </p:spPr>
        <p:txBody>
          <a:bodyPr>
            <a:normAutofit/>
          </a:bodyPr>
          <a:lstStyle/>
          <a:p>
            <a:r>
              <a:rPr lang="en-US" sz="6000" dirty="0" err="1" smtClean="0"/>
              <a:t>Teamworking</a:t>
            </a:r>
            <a:endParaRPr lang="en-US" sz="6000" dirty="0"/>
          </a:p>
        </p:txBody>
      </p:sp>
      <p:sp>
        <p:nvSpPr>
          <p:cNvPr id="3" name="Subtitle 2"/>
          <p:cNvSpPr>
            <a:spLocks noGrp="1"/>
          </p:cNvSpPr>
          <p:nvPr>
            <p:ph type="subTitle" idx="1"/>
          </p:nvPr>
        </p:nvSpPr>
        <p:spPr>
          <a:xfrm>
            <a:off x="1219201" y="5432564"/>
            <a:ext cx="9715500" cy="785356"/>
          </a:xfrm>
        </p:spPr>
        <p:txBody>
          <a:bodyPr/>
          <a:lstStyle/>
          <a:p>
            <a:r>
              <a:rPr lang="en-US" dirty="0" err="1" smtClean="0"/>
              <a:t>Sistem</a:t>
            </a:r>
            <a:r>
              <a:rPr lang="en-US" dirty="0" smtClean="0"/>
              <a:t> </a:t>
            </a:r>
            <a:r>
              <a:rPr lang="en-US" dirty="0" err="1" smtClean="0"/>
              <a:t>Informasi</a:t>
            </a:r>
            <a:r>
              <a:rPr lang="en-US" dirty="0" smtClean="0"/>
              <a:t> UPN “Veteran” Yogyakarta</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Production teams</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algn="just">
              <a:buFont typeface="Wingdings" panose="05000000000000000000" pitchFamily="2" charset="2"/>
              <a:buChar char="§"/>
            </a:pPr>
            <a:r>
              <a:rPr lang="en-US" dirty="0" smtClean="0"/>
              <a:t>Japanese </a:t>
            </a:r>
            <a:r>
              <a:rPr lang="en-US" dirty="0" err="1" smtClean="0"/>
              <a:t>teamworking</a:t>
            </a:r>
            <a:r>
              <a:rPr lang="en-US" dirty="0" smtClean="0"/>
              <a:t> use of scientific management principles of minimum manning, multi tasking, multi machine operation, pre-defined work operations, repetitive short cycle work, powerful first line supervisors, and a conventional managerial hierarchy.</a:t>
            </a:r>
          </a:p>
          <a:p>
            <a:pPr algn="just">
              <a:buFont typeface="Wingdings" panose="05000000000000000000" pitchFamily="2" charset="2"/>
              <a:buChar char="§"/>
            </a:pPr>
            <a:r>
              <a:rPr lang="en-US" dirty="0" smtClean="0"/>
              <a:t>Total quality management a philosophy of management that is driven by customer needs and expectations, and which is committed to continuous improvement.</a:t>
            </a:r>
          </a:p>
          <a:p>
            <a:pPr algn="just">
              <a:buFont typeface="Wingdings" panose="05000000000000000000" pitchFamily="2" charset="2"/>
              <a:buChar char="§"/>
            </a:pPr>
            <a:r>
              <a:rPr lang="en-US" dirty="0" smtClean="0"/>
              <a:t>Just in time system a system of managing inventory (Stock) in which items are delivered when they are needed in the production process, instead of being stored by the manufacturer.</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pic>
        <p:nvPicPr>
          <p:cNvPr id="4" name="Picture 3"/>
          <p:cNvPicPr>
            <a:picLocks noChangeAspect="1"/>
          </p:cNvPicPr>
          <p:nvPr/>
        </p:nvPicPr>
        <p:blipFill>
          <a:blip r:embed="rId3"/>
          <a:stretch>
            <a:fillRect/>
          </a:stretch>
        </p:blipFill>
        <p:spPr>
          <a:xfrm>
            <a:off x="615142" y="228600"/>
            <a:ext cx="10972800" cy="6400800"/>
          </a:xfrm>
          <a:prstGeom prst="rect">
            <a:avLst/>
          </a:prstGeom>
        </p:spPr>
      </p:pic>
    </p:spTree>
    <p:extLst>
      <p:ext uri="{BB962C8B-B14F-4D97-AF65-F5344CB8AC3E}">
        <p14:creationId xmlns:p14="http://schemas.microsoft.com/office/powerpoint/2010/main" val="78021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Production teams</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algn="just">
              <a:buFont typeface="Wingdings" panose="05000000000000000000" pitchFamily="2" charset="2"/>
              <a:buChar char="§"/>
            </a:pPr>
            <a:r>
              <a:rPr lang="en-US" dirty="0" smtClean="0"/>
              <a:t>Kaizen Japanese term for ‘continuous improvement’ which refers to an element within total quality management in which employees are given responsibility, within limits, to suggest incremental changes to their work practices.</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56333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Ecological framework for analyzing work team effectiveness</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algn="just">
              <a:buFont typeface="Wingdings" panose="05000000000000000000" pitchFamily="2" charset="2"/>
              <a:buChar char="§"/>
            </a:pPr>
            <a:r>
              <a:rPr lang="en-US" dirty="0" smtClean="0"/>
              <a:t>Kaizen Japanese term for ‘continuous improvement’ which refers to an element within total quality management in which employees are given responsibility, within limits, to suggest incremental changes to their work practices.</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pic>
        <p:nvPicPr>
          <p:cNvPr id="4" name="Picture 3"/>
          <p:cNvPicPr>
            <a:picLocks noChangeAspect="1"/>
          </p:cNvPicPr>
          <p:nvPr/>
        </p:nvPicPr>
        <p:blipFill>
          <a:blip r:embed="rId3"/>
          <a:stretch>
            <a:fillRect/>
          </a:stretch>
        </p:blipFill>
        <p:spPr>
          <a:xfrm>
            <a:off x="381000" y="1436913"/>
            <a:ext cx="11206941" cy="4505325"/>
          </a:xfrm>
          <a:prstGeom prst="rect">
            <a:avLst/>
          </a:prstGeom>
        </p:spPr>
      </p:pic>
    </p:spTree>
    <p:extLst>
      <p:ext uri="{BB962C8B-B14F-4D97-AF65-F5344CB8AC3E}">
        <p14:creationId xmlns:p14="http://schemas.microsoft.com/office/powerpoint/2010/main" val="281209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Work team boundaries</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algn="just">
              <a:buFont typeface="Wingdings" panose="05000000000000000000" pitchFamily="2" charset="2"/>
              <a:buChar char="§"/>
            </a:pPr>
            <a:r>
              <a:rPr lang="en-US" dirty="0" smtClean="0"/>
              <a:t>External work team differentiates the degree to which a work team stands out from its organizational context, in terms of its membership, temporal scope and territory.</a:t>
            </a:r>
          </a:p>
          <a:p>
            <a:pPr algn="just">
              <a:buFont typeface="Wingdings" panose="05000000000000000000" pitchFamily="2" charset="2"/>
              <a:buChar char="§"/>
            </a:pPr>
            <a:r>
              <a:rPr lang="en-US" dirty="0" smtClean="0"/>
              <a:t>Internal work team differentiation the degree to which a team’s members possess different skills and knowledge that contributes towards the achievement of the team’s objective.</a:t>
            </a:r>
          </a:p>
          <a:p>
            <a:pPr algn="just">
              <a:buFont typeface="Wingdings" panose="05000000000000000000" pitchFamily="2" charset="2"/>
              <a:buChar char="§"/>
            </a:pPr>
            <a:r>
              <a:rPr lang="en-US" dirty="0" smtClean="0"/>
              <a:t>External work team integration the degree to which a work team is linked with the larger organizational of which it is a part.</a:t>
            </a:r>
          </a:p>
          <a:p>
            <a:pPr algn="just">
              <a:buFont typeface="Wingdings" panose="05000000000000000000" pitchFamily="2" charset="2"/>
              <a:buChar char="§"/>
            </a:pPr>
            <a:r>
              <a:rPr lang="en-US" dirty="0" smtClean="0"/>
              <a:t>Team performance a measure of how well a team achieves its task, and meets the needs and expectations of management, customers and shareholders</a:t>
            </a:r>
          </a:p>
          <a:p>
            <a:pPr algn="just">
              <a:buFont typeface="Wingdings" panose="05000000000000000000" pitchFamily="2" charset="2"/>
              <a:buChar char="§"/>
            </a:pPr>
            <a:r>
              <a:rPr lang="en-US" dirty="0" smtClean="0"/>
              <a:t>Team viability a measure of how well a team meets the needs and expectations </a:t>
            </a:r>
            <a:r>
              <a:rPr lang="en-US" smtClean="0"/>
              <a:t>of its members.</a:t>
            </a: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410448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7" name="Content Placeholder 2"/>
          <p:cNvSpPr>
            <a:spLocks noGrp="1"/>
          </p:cNvSpPr>
          <p:nvPr>
            <p:ph idx="1"/>
          </p:nvPr>
        </p:nvSpPr>
        <p:spPr>
          <a:xfrm>
            <a:off x="1295400" y="1981201"/>
            <a:ext cx="9601200" cy="3809999"/>
          </a:xfrm>
        </p:spPr>
        <p:txBody>
          <a:bodyPr/>
          <a:lstStyle/>
          <a:p>
            <a:r>
              <a:rPr lang="en-US" dirty="0" err="1" smtClean="0"/>
              <a:t>Huczynski</a:t>
            </a:r>
            <a:r>
              <a:rPr lang="en-US" dirty="0" smtClean="0"/>
              <a:t>, Buchanan, 2013 , </a:t>
            </a:r>
            <a:r>
              <a:rPr lang="en-US" i="1" dirty="0" smtClean="0"/>
              <a:t>Organizational </a:t>
            </a:r>
            <a:r>
              <a:rPr lang="en-US" i="1" dirty="0" err="1" smtClean="0"/>
              <a:t>Behaviour</a:t>
            </a:r>
            <a:r>
              <a:rPr lang="en-US" i="1" dirty="0" smtClean="0"/>
              <a:t>, </a:t>
            </a:r>
            <a:r>
              <a:rPr lang="en-US" dirty="0" smtClean="0"/>
              <a:t>Pearson</a:t>
            </a:r>
          </a:p>
          <a:p>
            <a:r>
              <a:rPr lang="en-US" dirty="0" err="1" smtClean="0"/>
              <a:t>Umam</a:t>
            </a:r>
            <a:r>
              <a:rPr lang="en-US" dirty="0" smtClean="0"/>
              <a:t>, </a:t>
            </a:r>
            <a:r>
              <a:rPr lang="en-US" dirty="0" err="1" smtClean="0"/>
              <a:t>Khaerul</a:t>
            </a:r>
            <a:r>
              <a:rPr lang="en-US" dirty="0" smtClean="0"/>
              <a:t>, 2012, </a:t>
            </a:r>
            <a:r>
              <a:rPr lang="en-US" i="1" dirty="0" err="1" smtClean="0"/>
              <a:t>Manajemen</a:t>
            </a:r>
            <a:r>
              <a:rPr lang="en-US" i="1" dirty="0" smtClean="0"/>
              <a:t> </a:t>
            </a:r>
            <a:r>
              <a:rPr lang="en-US" i="1" dirty="0" err="1" smtClean="0"/>
              <a:t>Organisasi</a:t>
            </a:r>
            <a:r>
              <a:rPr lang="en-US" dirty="0" smtClean="0"/>
              <a:t>, </a:t>
            </a:r>
            <a:r>
              <a:rPr lang="en-US" dirty="0" err="1" smtClean="0"/>
              <a:t>Pustaka</a:t>
            </a:r>
            <a:r>
              <a:rPr lang="en-US" dirty="0" smtClean="0"/>
              <a:t> </a:t>
            </a:r>
            <a:r>
              <a:rPr lang="en-US" dirty="0" err="1" smtClean="0"/>
              <a:t>Setia</a:t>
            </a:r>
            <a:r>
              <a:rPr lang="en-US" dirty="0" smtClean="0"/>
              <a:t>.</a:t>
            </a:r>
          </a:p>
          <a:p>
            <a:r>
              <a:rPr lang="en-US" dirty="0" err="1" smtClean="0"/>
              <a:t>Wardiah</a:t>
            </a:r>
            <a:r>
              <a:rPr lang="en-US" dirty="0" smtClean="0"/>
              <a:t>, Mia </a:t>
            </a:r>
            <a:r>
              <a:rPr lang="en-US" dirty="0" err="1" smtClean="0"/>
              <a:t>Lasmi</a:t>
            </a:r>
            <a:r>
              <a:rPr lang="en-US" dirty="0" smtClean="0"/>
              <a:t>, </a:t>
            </a:r>
            <a:r>
              <a:rPr lang="en-US" i="1" dirty="0" err="1" smtClean="0"/>
              <a:t>Teori</a:t>
            </a:r>
            <a:r>
              <a:rPr lang="en-US" i="1" dirty="0" smtClean="0"/>
              <a:t> </a:t>
            </a:r>
            <a:r>
              <a:rPr lang="en-US" i="1" dirty="0" err="1" smtClean="0"/>
              <a:t>perilaku</a:t>
            </a:r>
            <a:r>
              <a:rPr lang="en-US" i="1" dirty="0" smtClean="0"/>
              <a:t> </a:t>
            </a:r>
            <a:r>
              <a:rPr lang="en-US" i="1" dirty="0" err="1" smtClean="0"/>
              <a:t>dan</a:t>
            </a:r>
            <a:r>
              <a:rPr lang="en-US" i="1" dirty="0" smtClean="0"/>
              <a:t> </a:t>
            </a:r>
            <a:r>
              <a:rPr lang="en-US" i="1" dirty="0" err="1" smtClean="0"/>
              <a:t>budaya</a:t>
            </a:r>
            <a:r>
              <a:rPr lang="en-US" i="1" dirty="0" smtClean="0"/>
              <a:t> </a:t>
            </a:r>
            <a:r>
              <a:rPr lang="en-US" i="1" dirty="0" err="1" smtClean="0"/>
              <a:t>organisasi</a:t>
            </a:r>
            <a:r>
              <a:rPr lang="en-US" dirty="0" smtClean="0"/>
              <a:t>, </a:t>
            </a:r>
            <a:r>
              <a:rPr lang="en-US" dirty="0" err="1" smtClean="0"/>
              <a:t>Pustaka</a:t>
            </a:r>
            <a:r>
              <a:rPr lang="en-US" dirty="0" smtClean="0"/>
              <a:t> </a:t>
            </a:r>
            <a:r>
              <a:rPr lang="en-US" dirty="0" err="1" smtClean="0"/>
              <a:t>Setia</a:t>
            </a:r>
            <a:r>
              <a:rPr lang="en-US" dirty="0" smtClean="0"/>
              <a:t>.</a:t>
            </a:r>
            <a:endParaRPr lang="en-US" dirty="0"/>
          </a:p>
        </p:txBody>
      </p:sp>
    </p:spTree>
    <p:extLst>
      <p:ext uri="{BB962C8B-B14F-4D97-AF65-F5344CB8AC3E}">
        <p14:creationId xmlns:p14="http://schemas.microsoft.com/office/powerpoint/2010/main" val="145383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Why study </a:t>
            </a:r>
            <a:r>
              <a:rPr lang="en-US" dirty="0" err="1" smtClean="0"/>
              <a:t>teamworking</a:t>
            </a:r>
            <a:r>
              <a:rPr lang="en-US" dirty="0" smtClean="0"/>
              <a:t>?</a:t>
            </a:r>
            <a:endParaRPr lang="en-US" dirty="0"/>
          </a:p>
        </p:txBody>
      </p:sp>
      <p:sp>
        <p:nvSpPr>
          <p:cNvPr id="3" name="Content Placeholder 2"/>
          <p:cNvSpPr>
            <a:spLocks noGrp="1"/>
          </p:cNvSpPr>
          <p:nvPr>
            <p:ph idx="1"/>
          </p:nvPr>
        </p:nvSpPr>
        <p:spPr>
          <a:xfrm>
            <a:off x="615142" y="1436913"/>
            <a:ext cx="10972800" cy="4582887"/>
          </a:xfrm>
        </p:spPr>
        <p:txBody>
          <a:bodyPr>
            <a:normAutofit fontScale="62500" lnSpcReduction="20000"/>
          </a:bodyPr>
          <a:lstStyle/>
          <a:p>
            <a:pPr marL="0" indent="0" algn="just">
              <a:buNone/>
            </a:pPr>
            <a:r>
              <a:rPr lang="en-US" dirty="0" err="1" smtClean="0"/>
              <a:t>Teamworking</a:t>
            </a:r>
            <a:r>
              <a:rPr lang="en-US" dirty="0" smtClean="0"/>
              <a:t> provides a mechanism to bring together different employee expertise and skills that are required to complete increasingly complex work tasks in ever shorter time frames. Teams are popular in organization and are positively perceived by their members, by managers and by society at large. Companies appear to believe that teams are an effective way of :</a:t>
            </a:r>
          </a:p>
          <a:p>
            <a:pPr algn="just">
              <a:buFont typeface="Wingdings" panose="05000000000000000000" pitchFamily="2" charset="2"/>
              <a:buChar char="Ø"/>
            </a:pPr>
            <a:r>
              <a:rPr lang="en-US" dirty="0" smtClean="0"/>
              <a:t>Improving performance</a:t>
            </a:r>
          </a:p>
          <a:p>
            <a:pPr algn="just">
              <a:buFont typeface="Wingdings" panose="05000000000000000000" pitchFamily="2" charset="2"/>
              <a:buChar char="Ø"/>
            </a:pPr>
            <a:r>
              <a:rPr lang="en-US" dirty="0" smtClean="0"/>
              <a:t>Reducing production costs</a:t>
            </a:r>
          </a:p>
          <a:p>
            <a:pPr algn="just">
              <a:buFont typeface="Wingdings" panose="05000000000000000000" pitchFamily="2" charset="2"/>
              <a:buChar char="Ø"/>
            </a:pPr>
            <a:r>
              <a:rPr lang="en-US" dirty="0" smtClean="0"/>
              <a:t>Speeding up innovations</a:t>
            </a:r>
          </a:p>
          <a:p>
            <a:pPr algn="just">
              <a:buFont typeface="Wingdings" panose="05000000000000000000" pitchFamily="2" charset="2"/>
              <a:buChar char="Ø"/>
            </a:pPr>
            <a:r>
              <a:rPr lang="en-US" dirty="0" smtClean="0"/>
              <a:t>Improving product quality</a:t>
            </a:r>
          </a:p>
          <a:p>
            <a:pPr algn="just">
              <a:buFont typeface="Wingdings" panose="05000000000000000000" pitchFamily="2" charset="2"/>
              <a:buChar char="Ø"/>
            </a:pPr>
            <a:r>
              <a:rPr lang="en-US" dirty="0" smtClean="0"/>
              <a:t>Increasing work flexibility</a:t>
            </a:r>
          </a:p>
          <a:p>
            <a:pPr algn="just">
              <a:buFont typeface="Wingdings" panose="05000000000000000000" pitchFamily="2" charset="2"/>
              <a:buChar char="Ø"/>
            </a:pPr>
            <a:r>
              <a:rPr lang="en-US" dirty="0" smtClean="0"/>
              <a:t>Introducing new technologies</a:t>
            </a:r>
          </a:p>
          <a:p>
            <a:pPr algn="just">
              <a:buFont typeface="Wingdings" panose="05000000000000000000" pitchFamily="2" charset="2"/>
              <a:buChar char="Ø"/>
            </a:pPr>
            <a:r>
              <a:rPr lang="en-US" dirty="0" smtClean="0"/>
              <a:t>Increasing employee participation</a:t>
            </a:r>
          </a:p>
          <a:p>
            <a:pPr algn="just">
              <a:buFont typeface="Wingdings" panose="05000000000000000000" pitchFamily="2" charset="2"/>
              <a:buChar char="Ø"/>
            </a:pPr>
            <a:r>
              <a:rPr lang="en-US" dirty="0" smtClean="0"/>
              <a:t>Achieving better industrial relations</a:t>
            </a:r>
          </a:p>
          <a:p>
            <a:pPr algn="just">
              <a:buFont typeface="Wingdings" panose="05000000000000000000" pitchFamily="2" charset="2"/>
              <a:buChar char="Ø"/>
            </a:pPr>
            <a:r>
              <a:rPr lang="en-US" dirty="0" smtClean="0"/>
              <a:t>Meeting the challenge of global competition</a:t>
            </a:r>
          </a:p>
          <a:p>
            <a:pPr algn="just">
              <a:buFont typeface="Wingdings" panose="05000000000000000000" pitchFamily="2" charset="2"/>
              <a:buChar char="Ø"/>
            </a:pPr>
            <a:r>
              <a:rPr lang="en-US" dirty="0" smtClean="0"/>
              <a:t>Identifying and solving work related problems</a:t>
            </a:r>
          </a:p>
          <a:p>
            <a:pPr marL="0" indent="0" algn="just">
              <a:buNone/>
            </a:pPr>
            <a:r>
              <a:rPr lang="en-US" dirty="0"/>
              <a:t>	</a:t>
            </a:r>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T-Word and team work design</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algn="just">
              <a:buFont typeface="Wingdings" panose="05000000000000000000" pitchFamily="2" charset="2"/>
              <a:buChar char="§"/>
            </a:pPr>
            <a:r>
              <a:rPr lang="en-US" dirty="0" smtClean="0"/>
              <a:t>Team a group whose members goal that they pursue collaboratively and who can only succeed or fail collectively</a:t>
            </a:r>
          </a:p>
          <a:p>
            <a:pPr marL="0" indent="0" algn="just">
              <a:buNone/>
            </a:pPr>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132615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Types of teams</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marL="0" indent="0" algn="just">
              <a:buNone/>
            </a:pPr>
            <a:r>
              <a:rPr lang="en-US" dirty="0" smtClean="0"/>
              <a:t>Team a group whose members goal that they pursue collaboratively and who can only succeed or fail collectively</a:t>
            </a:r>
          </a:p>
          <a:p>
            <a:pPr marL="0" indent="0" algn="just">
              <a:buNone/>
            </a:pPr>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200295"/>
            <a:ext cx="10972800" cy="6429105"/>
          </a:xfrm>
          <a:prstGeom prst="rect">
            <a:avLst/>
          </a:prstGeom>
        </p:spPr>
      </p:pic>
    </p:spTree>
    <p:extLst>
      <p:ext uri="{BB962C8B-B14F-4D97-AF65-F5344CB8AC3E}">
        <p14:creationId xmlns:p14="http://schemas.microsoft.com/office/powerpoint/2010/main" val="2583253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Types of teams</a:t>
            </a:r>
            <a:endParaRPr lang="en-US" dirty="0"/>
          </a:p>
        </p:txBody>
      </p:sp>
      <p:sp>
        <p:nvSpPr>
          <p:cNvPr id="3" name="Content Placeholder 2"/>
          <p:cNvSpPr>
            <a:spLocks noGrp="1"/>
          </p:cNvSpPr>
          <p:nvPr>
            <p:ph idx="1"/>
          </p:nvPr>
        </p:nvSpPr>
        <p:spPr>
          <a:xfrm>
            <a:off x="615142" y="1436913"/>
            <a:ext cx="10972800" cy="1211037"/>
          </a:xfrm>
        </p:spPr>
        <p:txBody>
          <a:bodyPr>
            <a:normAutofit/>
          </a:bodyPr>
          <a:lstStyle/>
          <a:p>
            <a:pPr algn="just">
              <a:buFont typeface="Wingdings" panose="05000000000000000000" pitchFamily="2" charset="2"/>
              <a:buChar char="§"/>
            </a:pPr>
            <a:r>
              <a:rPr lang="en-US" dirty="0" smtClean="0"/>
              <a:t>Team autonomy the extent to which a team experiences freedom, independence and discretion in decisions relating to the performance of its tasks.</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sp>
        <p:nvSpPr>
          <p:cNvPr id="5" name="Title 1"/>
          <p:cNvSpPr txBox="1">
            <a:spLocks/>
          </p:cNvSpPr>
          <p:nvPr/>
        </p:nvSpPr>
        <p:spPr>
          <a:xfrm>
            <a:off x="653242" y="2676796"/>
            <a:ext cx="10972800" cy="123661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smtClean="0"/>
              <a:t>Advice teams</a:t>
            </a:r>
            <a:endParaRPr lang="en-US" dirty="0"/>
          </a:p>
        </p:txBody>
      </p:sp>
      <p:sp>
        <p:nvSpPr>
          <p:cNvPr id="6" name="Content Placeholder 2"/>
          <p:cNvSpPr txBox="1">
            <a:spLocks/>
          </p:cNvSpPr>
          <p:nvPr/>
        </p:nvSpPr>
        <p:spPr>
          <a:xfrm>
            <a:off x="653242" y="3913413"/>
            <a:ext cx="10972800" cy="2125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just">
              <a:buFont typeface="Wingdings" panose="05000000000000000000" pitchFamily="2" charset="2"/>
              <a:buChar char="§"/>
            </a:pPr>
            <a:r>
              <a:rPr lang="en-US" dirty="0" smtClean="0"/>
              <a:t>Advice team a team created by management to provide the later with information for its own decision making.</a:t>
            </a:r>
          </a:p>
          <a:p>
            <a:pPr algn="just">
              <a:buFont typeface="Wingdings" panose="05000000000000000000" pitchFamily="2" charset="2"/>
              <a:buChar char="§"/>
            </a:pPr>
            <a:r>
              <a:rPr lang="en-US" dirty="0" smtClean="0"/>
              <a:t>Quality circle shop floor employees from the same department who meet for a few hours each week to discuss ways of improving their work environment</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366756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Types of teams</a:t>
            </a:r>
            <a:endParaRPr lang="en-US" dirty="0"/>
          </a:p>
        </p:txBody>
      </p:sp>
      <p:sp>
        <p:nvSpPr>
          <p:cNvPr id="3" name="Content Placeholder 2"/>
          <p:cNvSpPr>
            <a:spLocks noGrp="1"/>
          </p:cNvSpPr>
          <p:nvPr>
            <p:ph idx="1"/>
          </p:nvPr>
        </p:nvSpPr>
        <p:spPr>
          <a:xfrm>
            <a:off x="615142" y="1436913"/>
            <a:ext cx="10972800" cy="925287"/>
          </a:xfrm>
        </p:spPr>
        <p:txBody>
          <a:bodyPr>
            <a:normAutofit/>
          </a:bodyPr>
          <a:lstStyle/>
          <a:p>
            <a:pPr algn="just">
              <a:buFont typeface="Wingdings" panose="05000000000000000000" pitchFamily="2" charset="2"/>
              <a:buChar char="§"/>
            </a:pPr>
            <a:r>
              <a:rPr lang="en-US" dirty="0" smtClean="0"/>
              <a:t>Action team a team that executes brief performance that are repeated under new conditions. Its members are technically specialized, and need to coordinate their individual contributions with each other.</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sp>
        <p:nvSpPr>
          <p:cNvPr id="7" name="Title 1"/>
          <p:cNvSpPr txBox="1">
            <a:spLocks/>
          </p:cNvSpPr>
          <p:nvPr/>
        </p:nvSpPr>
        <p:spPr>
          <a:xfrm>
            <a:off x="710392" y="2333896"/>
            <a:ext cx="10972800" cy="123661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smtClean="0"/>
              <a:t>Project teams</a:t>
            </a:r>
            <a:endParaRPr lang="en-US" dirty="0"/>
          </a:p>
        </p:txBody>
      </p:sp>
      <p:sp>
        <p:nvSpPr>
          <p:cNvPr id="8" name="Content Placeholder 2"/>
          <p:cNvSpPr txBox="1">
            <a:spLocks/>
          </p:cNvSpPr>
          <p:nvPr/>
        </p:nvSpPr>
        <p:spPr>
          <a:xfrm>
            <a:off x="710392" y="3570513"/>
            <a:ext cx="10972800" cy="2411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just">
              <a:buFont typeface="Wingdings" panose="05000000000000000000" pitchFamily="2" charset="2"/>
              <a:buChar char="§"/>
            </a:pPr>
            <a:r>
              <a:rPr lang="en-US" dirty="0" smtClean="0"/>
              <a:t>Project team a collection of employees from different work areas in an organization brought together to accomplish a specific task within a finite time</a:t>
            </a:r>
          </a:p>
          <a:p>
            <a:pPr algn="just">
              <a:buFont typeface="Wingdings" panose="05000000000000000000" pitchFamily="2" charset="2"/>
              <a:buChar char="§"/>
            </a:pPr>
            <a:r>
              <a:rPr lang="en-US" dirty="0" smtClean="0"/>
              <a:t>Cross functional team employees from different functional departments who meet as a team to complete a particular task</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380533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Production teams</a:t>
            </a:r>
            <a:endParaRPr lang="en-US" dirty="0"/>
          </a:p>
        </p:txBody>
      </p:sp>
      <p:sp>
        <p:nvSpPr>
          <p:cNvPr id="3" name="Content Placeholder 2"/>
          <p:cNvSpPr>
            <a:spLocks noGrp="1"/>
          </p:cNvSpPr>
          <p:nvPr>
            <p:ph idx="1"/>
          </p:nvPr>
        </p:nvSpPr>
        <p:spPr>
          <a:xfrm>
            <a:off x="615142" y="1436913"/>
            <a:ext cx="10972800" cy="925287"/>
          </a:xfrm>
        </p:spPr>
        <p:txBody>
          <a:bodyPr>
            <a:normAutofit/>
          </a:bodyPr>
          <a:lstStyle/>
          <a:p>
            <a:pPr algn="just">
              <a:buFont typeface="Wingdings" panose="05000000000000000000" pitchFamily="2" charset="2"/>
              <a:buChar char="§"/>
            </a:pPr>
            <a:r>
              <a:rPr lang="en-US" dirty="0" smtClean="0"/>
              <a:t>Production team a stable number of individuals who share production goals, and who perform specific roles which are supported by a set of incentives and sanctions</a:t>
            </a:r>
          </a:p>
          <a:p>
            <a:pPr marL="0" indent="0" algn="just">
              <a:buNone/>
            </a:pPr>
            <a:endParaRPr lang="en-US" dirty="0" smtClean="0"/>
          </a:p>
          <a:p>
            <a:pPr marL="0" indent="0" algn="just">
              <a:buNone/>
            </a:pPr>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2171700"/>
            <a:ext cx="10972800" cy="3928381"/>
          </a:xfrm>
          <a:prstGeom prst="rect">
            <a:avLst/>
          </a:prstGeom>
        </p:spPr>
      </p:pic>
    </p:spTree>
    <p:extLst>
      <p:ext uri="{BB962C8B-B14F-4D97-AF65-F5344CB8AC3E}">
        <p14:creationId xmlns:p14="http://schemas.microsoft.com/office/powerpoint/2010/main" val="246649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Production teams</a:t>
            </a:r>
            <a:endParaRPr lang="en-US" dirty="0"/>
          </a:p>
        </p:txBody>
      </p:sp>
      <p:sp>
        <p:nvSpPr>
          <p:cNvPr id="3" name="Content Placeholder 2"/>
          <p:cNvSpPr>
            <a:spLocks noGrp="1"/>
          </p:cNvSpPr>
          <p:nvPr>
            <p:ph idx="1"/>
          </p:nvPr>
        </p:nvSpPr>
        <p:spPr>
          <a:xfrm>
            <a:off x="615142" y="1436913"/>
            <a:ext cx="10972800" cy="925287"/>
          </a:xfrm>
        </p:spPr>
        <p:txBody>
          <a:bodyPr>
            <a:normAutofit/>
          </a:bodyPr>
          <a:lstStyle/>
          <a:p>
            <a:pPr marL="0" indent="0" algn="just">
              <a:buNone/>
            </a:pPr>
            <a:r>
              <a:rPr lang="en-US" dirty="0" smtClean="0"/>
              <a:t>Production team a stable number of individuals who share production goals, and who perform specific roles which are supported by a set of incentives and sanctions</a:t>
            </a:r>
          </a:p>
          <a:p>
            <a:pPr marL="0" indent="0" algn="just">
              <a:buNone/>
            </a:pPr>
            <a:endParaRPr lang="en-US" dirty="0" smtClean="0"/>
          </a:p>
          <a:p>
            <a:pPr marL="0" indent="0" algn="just">
              <a:buNone/>
            </a:pPr>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2171700"/>
            <a:ext cx="10972800" cy="3928381"/>
          </a:xfrm>
          <a:prstGeom prst="rect">
            <a:avLst/>
          </a:prstGeom>
        </p:spPr>
      </p:pic>
      <p:pic>
        <p:nvPicPr>
          <p:cNvPr id="5" name="Picture 4"/>
          <p:cNvPicPr>
            <a:picLocks noChangeAspect="1"/>
          </p:cNvPicPr>
          <p:nvPr/>
        </p:nvPicPr>
        <p:blipFill>
          <a:blip r:embed="rId4"/>
          <a:stretch>
            <a:fillRect/>
          </a:stretch>
        </p:blipFill>
        <p:spPr>
          <a:xfrm>
            <a:off x="615142" y="352425"/>
            <a:ext cx="10972800" cy="6153150"/>
          </a:xfrm>
          <a:prstGeom prst="rect">
            <a:avLst/>
          </a:prstGeom>
        </p:spPr>
      </p:pic>
    </p:spTree>
    <p:extLst>
      <p:ext uri="{BB962C8B-B14F-4D97-AF65-F5344CB8AC3E}">
        <p14:creationId xmlns:p14="http://schemas.microsoft.com/office/powerpoint/2010/main" val="361839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Production teams</a:t>
            </a:r>
            <a:endParaRPr lang="en-US" dirty="0"/>
          </a:p>
        </p:txBody>
      </p:sp>
      <p:sp>
        <p:nvSpPr>
          <p:cNvPr id="3" name="Content Placeholder 2"/>
          <p:cNvSpPr>
            <a:spLocks noGrp="1"/>
          </p:cNvSpPr>
          <p:nvPr>
            <p:ph idx="1"/>
          </p:nvPr>
        </p:nvSpPr>
        <p:spPr>
          <a:xfrm>
            <a:off x="615142" y="1436913"/>
            <a:ext cx="10972800" cy="4620987"/>
          </a:xfrm>
        </p:spPr>
        <p:txBody>
          <a:bodyPr>
            <a:normAutofit/>
          </a:bodyPr>
          <a:lstStyle/>
          <a:p>
            <a:pPr algn="just">
              <a:buFont typeface="Wingdings" panose="05000000000000000000" pitchFamily="2" charset="2"/>
              <a:buChar char="§"/>
            </a:pPr>
            <a:r>
              <a:rPr lang="en-US" dirty="0" smtClean="0"/>
              <a:t>Japanese </a:t>
            </a:r>
            <a:r>
              <a:rPr lang="en-US" dirty="0" err="1" smtClean="0"/>
              <a:t>teamworking</a:t>
            </a:r>
            <a:r>
              <a:rPr lang="en-US" dirty="0" smtClean="0"/>
              <a:t> use of scientific management principles of minimum manning, multi tasking, multi machine operation, pre-defined work operations, repetitive short cycle work, powerful first line supervisors, and a conventional managerial hierarchy.</a:t>
            </a:r>
          </a:p>
          <a:p>
            <a:pPr algn="just">
              <a:buFont typeface="Wingdings" panose="05000000000000000000" pitchFamily="2" charset="2"/>
              <a:buChar char="§"/>
            </a:pPr>
            <a:r>
              <a:rPr lang="en-US" dirty="0" smtClean="0"/>
              <a:t>Total quality management a philosophy of management that is driven by customer needs and expectations, and which is committed to continuous improvement.</a:t>
            </a:r>
          </a:p>
          <a:p>
            <a:pPr algn="just">
              <a:buFont typeface="Wingdings" panose="05000000000000000000" pitchFamily="2" charset="2"/>
              <a:buChar char="§"/>
            </a:pPr>
            <a:r>
              <a:rPr lang="en-US" dirty="0" smtClean="0"/>
              <a:t>Just in time system a system of managing inventory (Stock) in which items are delivered when they are needed in the production process, instead of being stored by the manufacturer.</a:t>
            </a:r>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smtClean="0"/>
          </a:p>
          <a:p>
            <a:pPr algn="just">
              <a:buFont typeface="Wingdings" panose="05000000000000000000" pitchFamily="2" charset="2"/>
              <a:buChar char="§"/>
            </a:pPr>
            <a:endParaRPr lang="en-US" dirty="0"/>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386884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1981</TotalTime>
  <Words>814</Words>
  <Application>Microsoft Office PowerPoint</Application>
  <PresentationFormat>Widescreen</PresentationFormat>
  <Paragraphs>96</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Diamond Grid 16x9</vt:lpstr>
      <vt:lpstr>Teamworking</vt:lpstr>
      <vt:lpstr>Why study teamworking?</vt:lpstr>
      <vt:lpstr>The T-Word and team work design</vt:lpstr>
      <vt:lpstr>Types of teams</vt:lpstr>
      <vt:lpstr>Types of teams</vt:lpstr>
      <vt:lpstr>Types of teams</vt:lpstr>
      <vt:lpstr>Production teams</vt:lpstr>
      <vt:lpstr>Production teams</vt:lpstr>
      <vt:lpstr>Production teams</vt:lpstr>
      <vt:lpstr>Production teams</vt:lpstr>
      <vt:lpstr>Production teams</vt:lpstr>
      <vt:lpstr>Ecological framework for analyzing work team effectiveness</vt:lpstr>
      <vt:lpstr>Work team boundaries</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Hari Prapcoyo</dc:creator>
  <cp:lastModifiedBy>Hari Prapcoyo</cp:lastModifiedBy>
  <cp:revision>115</cp:revision>
  <dcterms:created xsi:type="dcterms:W3CDTF">2018-07-28T17:33:13Z</dcterms:created>
  <dcterms:modified xsi:type="dcterms:W3CDTF">2018-08-19T14:10:34Z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