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36"/>
  </p:handoutMasterIdLst>
  <p:sldIdLst>
    <p:sldId id="303" r:id="rId2"/>
    <p:sldId id="256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73" r:id="rId11"/>
    <p:sldId id="274" r:id="rId12"/>
    <p:sldId id="270" r:id="rId13"/>
    <p:sldId id="277" r:id="rId14"/>
    <p:sldId id="278" r:id="rId15"/>
    <p:sldId id="279" r:id="rId16"/>
    <p:sldId id="280" r:id="rId17"/>
    <p:sldId id="281" r:id="rId18"/>
    <p:sldId id="282" r:id="rId19"/>
    <p:sldId id="284" r:id="rId20"/>
    <p:sldId id="285" r:id="rId21"/>
    <p:sldId id="286" r:id="rId22"/>
    <p:sldId id="287" r:id="rId23"/>
    <p:sldId id="288" r:id="rId24"/>
    <p:sldId id="300" r:id="rId25"/>
    <p:sldId id="301" r:id="rId26"/>
    <p:sldId id="291" r:id="rId27"/>
    <p:sldId id="302" r:id="rId28"/>
    <p:sldId id="293" r:id="rId29"/>
    <p:sldId id="294" r:id="rId30"/>
    <p:sldId id="295" r:id="rId31"/>
    <p:sldId id="296" r:id="rId32"/>
    <p:sldId id="297" r:id="rId33"/>
    <p:sldId id="298" r:id="rId34"/>
    <p:sldId id="29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62" autoAdjust="0"/>
    <p:restoredTop sz="94660"/>
  </p:normalViewPr>
  <p:slideViewPr>
    <p:cSldViewPr>
      <p:cViewPr>
        <p:scale>
          <a:sx n="70" d="100"/>
          <a:sy n="70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93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9B612-AA33-49DC-9F66-7C80FF41776C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DEBE7-7191-42C8-9560-65EDF6B502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06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14F84C1-D8DF-4185-8948-6AEFDB18907B}" type="datetimeFigureOut">
              <a:rPr lang="en-US" smtClean="0"/>
              <a:pPr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BB25399-324A-4E6B-890A-3E4BD9B72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EKONOMI MAKRO (BAGIAN 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916832"/>
            <a:ext cx="6777317" cy="3508977"/>
          </a:xfrm>
        </p:spPr>
        <p:txBody>
          <a:bodyPr>
            <a:normAutofit fontScale="92500"/>
          </a:bodyPr>
          <a:lstStyle/>
          <a:p>
            <a:r>
              <a:rPr lang="en-GB" sz="2800" dirty="0" err="1" smtClean="0">
                <a:solidFill>
                  <a:srgbClr val="FF0000"/>
                </a:solidFill>
              </a:rPr>
              <a:t>Keseimbangan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Pasar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Uang</a:t>
            </a:r>
            <a:endParaRPr lang="en-GB" sz="2800" dirty="0" smtClean="0">
              <a:solidFill>
                <a:srgbClr val="FF0000"/>
              </a:solidFill>
            </a:endParaRPr>
          </a:p>
          <a:p>
            <a:r>
              <a:rPr lang="en-GB" sz="2800" dirty="0" err="1" smtClean="0">
                <a:solidFill>
                  <a:srgbClr val="FF0000"/>
                </a:solidFill>
              </a:rPr>
              <a:t>Keseimbangan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Umum</a:t>
            </a:r>
            <a:r>
              <a:rPr lang="en-GB" sz="2800" dirty="0" smtClean="0">
                <a:solidFill>
                  <a:srgbClr val="FF0000"/>
                </a:solidFill>
              </a:rPr>
              <a:t> (</a:t>
            </a:r>
            <a:r>
              <a:rPr lang="en-GB" sz="2800" dirty="0" err="1" smtClean="0">
                <a:solidFill>
                  <a:srgbClr val="FF0000"/>
                </a:solidFill>
              </a:rPr>
              <a:t>simultan</a:t>
            </a:r>
            <a:r>
              <a:rPr lang="en-GB" sz="28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GB" sz="2800" dirty="0" err="1" smtClean="0">
                <a:solidFill>
                  <a:srgbClr val="FF0000"/>
                </a:solidFill>
              </a:rPr>
              <a:t>Kebijakan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Fiskal</a:t>
            </a:r>
            <a:r>
              <a:rPr lang="en-GB" sz="2800" dirty="0" smtClean="0">
                <a:solidFill>
                  <a:srgbClr val="FF0000"/>
                </a:solidFill>
              </a:rPr>
              <a:t> &amp; </a:t>
            </a:r>
            <a:r>
              <a:rPr lang="en-GB" sz="2800" dirty="0" err="1" smtClean="0">
                <a:solidFill>
                  <a:srgbClr val="FF0000"/>
                </a:solidFill>
              </a:rPr>
              <a:t>Moneter</a:t>
            </a:r>
            <a:endParaRPr lang="en-GB" sz="2800" dirty="0" smtClean="0">
              <a:solidFill>
                <a:srgbClr val="FF0000"/>
              </a:solidFill>
            </a:endParaRPr>
          </a:p>
          <a:p>
            <a:r>
              <a:rPr lang="en-GB" sz="2800" dirty="0" err="1" smtClean="0">
                <a:solidFill>
                  <a:srgbClr val="FF0000"/>
                </a:solidFill>
              </a:rPr>
              <a:t>Pasar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Tenaga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Kerja</a:t>
            </a:r>
            <a:r>
              <a:rPr lang="en-GB" sz="2800" dirty="0" smtClean="0">
                <a:solidFill>
                  <a:srgbClr val="FF0000"/>
                </a:solidFill>
              </a:rPr>
              <a:t> &amp; </a:t>
            </a:r>
            <a:r>
              <a:rPr lang="en-GB" sz="2800" dirty="0" err="1" smtClean="0">
                <a:solidFill>
                  <a:srgbClr val="FF0000"/>
                </a:solidFill>
              </a:rPr>
              <a:t>Pengangguran</a:t>
            </a:r>
            <a:endParaRPr lang="en-GB" sz="2800" dirty="0" smtClean="0">
              <a:solidFill>
                <a:srgbClr val="FF0000"/>
              </a:solidFill>
            </a:endParaRPr>
          </a:p>
          <a:p>
            <a:r>
              <a:rPr lang="en-GB" sz="2800" dirty="0" err="1" smtClean="0">
                <a:solidFill>
                  <a:srgbClr val="FF0000"/>
                </a:solidFill>
              </a:rPr>
              <a:t>Stabilitas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Ekonomi</a:t>
            </a:r>
            <a:r>
              <a:rPr lang="en-GB" sz="2800" dirty="0" smtClean="0">
                <a:solidFill>
                  <a:srgbClr val="FF0000"/>
                </a:solidFill>
              </a:rPr>
              <a:t> (</a:t>
            </a:r>
            <a:r>
              <a:rPr lang="en-GB" sz="2800" dirty="0" err="1" smtClean="0">
                <a:solidFill>
                  <a:srgbClr val="FF0000"/>
                </a:solidFill>
              </a:rPr>
              <a:t>Inflasi</a:t>
            </a:r>
            <a:r>
              <a:rPr lang="en-GB" sz="28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GB" sz="2800" dirty="0" err="1" smtClean="0">
                <a:solidFill>
                  <a:srgbClr val="FF0000"/>
                </a:solidFill>
              </a:rPr>
              <a:t>Pertumbuhan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Ekonomi</a:t>
            </a:r>
            <a:r>
              <a:rPr lang="en-GB" sz="2800" dirty="0" smtClean="0">
                <a:solidFill>
                  <a:srgbClr val="FF0000"/>
                </a:solidFill>
              </a:rPr>
              <a:t> &amp; </a:t>
            </a:r>
            <a:r>
              <a:rPr lang="en-GB" sz="2800" dirty="0" err="1" smtClean="0">
                <a:solidFill>
                  <a:srgbClr val="FF0000"/>
                </a:solidFill>
              </a:rPr>
              <a:t>Distribusi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Pendapatan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GB" dirty="0" smtClean="0"/>
          </a:p>
          <a:p>
            <a:pPr marL="68580" indent="0">
              <a:buNone/>
            </a:pP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32240" y="5949280"/>
            <a:ext cx="1538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/>
              <a:t>JUARINI</a:t>
            </a:r>
            <a:endParaRPr lang="en-GB" sz="2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716016" y="7245"/>
            <a:ext cx="3465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EKONOMI  MAKRO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02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785794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/>
              <a:t>B. PENAWARAN UANG (SUPPLY OF MONEY = MS)</a:t>
            </a:r>
          </a:p>
          <a:p>
            <a:pPr marL="271463" algn="just">
              <a:buNone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kartal</a:t>
            </a:r>
            <a:r>
              <a:rPr lang="en-US" dirty="0"/>
              <a:t>/</a:t>
            </a:r>
            <a:r>
              <a:rPr lang="en-US" dirty="0" err="1"/>
              <a:t>giral</a:t>
            </a:r>
            <a:r>
              <a:rPr lang="en-US" dirty="0"/>
              <a:t> yang </a:t>
            </a:r>
            <a:r>
              <a:rPr lang="en-US" dirty="0" err="1"/>
              <a:t>beredar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bank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kartal</a:t>
            </a:r>
            <a:r>
              <a:rPr lang="en-US" dirty="0"/>
              <a:t> + </a:t>
            </a:r>
            <a:r>
              <a:rPr lang="en-US" dirty="0" err="1"/>
              <a:t>giral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 smtClean="0"/>
              <a:t>dom</a:t>
            </a:r>
            <a:r>
              <a:rPr lang="id-ID" dirty="0" smtClean="0"/>
              <a:t>e</a:t>
            </a:r>
            <a:r>
              <a:rPr lang="en-US" dirty="0" err="1" smtClean="0"/>
              <a:t>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071678"/>
            <a:ext cx="8072494" cy="2143140"/>
          </a:xfrm>
          <a:noFill/>
        </p:spPr>
        <p:txBody>
          <a:bodyPr>
            <a:noAutofit/>
          </a:bodyPr>
          <a:lstStyle/>
          <a:p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kecilnya</a:t>
            </a:r>
            <a:r>
              <a:rPr lang="en-US" sz="1600" dirty="0" smtClean="0"/>
              <a:t> </a:t>
            </a:r>
            <a:r>
              <a:rPr lang="en-US" sz="1600" dirty="0" err="1" smtClean="0"/>
              <a:t>uang</a:t>
            </a:r>
            <a:r>
              <a:rPr lang="en-US" sz="1600" dirty="0" smtClean="0"/>
              <a:t> </a:t>
            </a:r>
            <a:r>
              <a:rPr lang="en-US" sz="1600" dirty="0" err="1" smtClean="0"/>
              <a:t>kartal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dipengaruhi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variabel</a:t>
            </a:r>
            <a:r>
              <a:rPr lang="en-US" sz="1600" dirty="0" smtClean="0"/>
              <a:t> lain </a:t>
            </a:r>
            <a:r>
              <a:rPr lang="en-US" sz="1600" dirty="0" err="1" smtClean="0"/>
              <a:t>kecuali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kebijaksanaan</a:t>
            </a:r>
            <a:r>
              <a:rPr lang="en-US" sz="1600" dirty="0" smtClean="0"/>
              <a:t> </a:t>
            </a:r>
            <a:r>
              <a:rPr lang="en-US" sz="1600" dirty="0" err="1" smtClean="0"/>
              <a:t>pemerintah</a:t>
            </a:r>
            <a:endParaRPr lang="en-US" sz="1600" dirty="0" smtClean="0"/>
          </a:p>
          <a:p>
            <a:pPr algn="just"/>
            <a:r>
              <a:rPr lang="en-US" sz="1600" dirty="0" err="1" smtClean="0"/>
              <a:t>Uang</a:t>
            </a:r>
            <a:r>
              <a:rPr lang="en-US" sz="1600" dirty="0" smtClean="0"/>
              <a:t> </a:t>
            </a:r>
            <a:r>
              <a:rPr lang="en-US" sz="1600" dirty="0" err="1" smtClean="0"/>
              <a:t>giral</a:t>
            </a:r>
            <a:r>
              <a:rPr lang="en-US" sz="1600" dirty="0" smtClean="0"/>
              <a:t> </a:t>
            </a:r>
            <a:r>
              <a:rPr lang="en-US" sz="1600" dirty="0" err="1" smtClean="0"/>
              <a:t>dipengaruhi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tinggi</a:t>
            </a:r>
            <a:r>
              <a:rPr lang="en-US" sz="1600" dirty="0" smtClean="0"/>
              <a:t> </a:t>
            </a:r>
            <a:r>
              <a:rPr lang="en-US" sz="1600" dirty="0" err="1" smtClean="0"/>
              <a:t>rendahnya</a:t>
            </a:r>
            <a:r>
              <a:rPr lang="en-US" sz="1600" dirty="0" smtClean="0"/>
              <a:t> </a:t>
            </a:r>
            <a:r>
              <a:rPr lang="en-US" sz="1600" dirty="0" err="1" smtClean="0"/>
              <a:t>tingkat</a:t>
            </a:r>
            <a:r>
              <a:rPr lang="en-US" sz="1600" dirty="0" smtClean="0"/>
              <a:t> </a:t>
            </a:r>
            <a:r>
              <a:rPr lang="en-US" sz="1600" dirty="0" err="1" smtClean="0"/>
              <a:t>bunga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err="1" smtClean="0">
                <a:sym typeface="Wingdings" pitchFamily="2" charset="2"/>
              </a:rPr>
              <a:t>dilihat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dari</a:t>
            </a:r>
            <a:r>
              <a:rPr lang="en-US" sz="1600" dirty="0" smtClean="0">
                <a:sym typeface="Wingdings" pitchFamily="2" charset="2"/>
              </a:rPr>
              <a:t>  </a:t>
            </a:r>
            <a:r>
              <a:rPr lang="en-US" sz="1600" dirty="0" err="1" smtClean="0">
                <a:sym typeface="Wingdings" pitchFamily="2" charset="2"/>
              </a:rPr>
              <a:t>perubahan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nilai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deking</a:t>
            </a:r>
            <a:r>
              <a:rPr lang="en-US" sz="1600" dirty="0" smtClean="0">
                <a:sym typeface="Wingdings" pitchFamily="2" charset="2"/>
              </a:rPr>
              <a:t> yang </a:t>
            </a:r>
            <a:r>
              <a:rPr lang="en-US" sz="1600" dirty="0" err="1" smtClean="0">
                <a:sym typeface="Wingdings" pitchFamily="2" charset="2"/>
              </a:rPr>
              <a:t>harus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dimiliki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oleh</a:t>
            </a:r>
            <a:r>
              <a:rPr lang="en-US" sz="1600" dirty="0" smtClean="0">
                <a:sym typeface="Wingdings" pitchFamily="2" charset="2"/>
              </a:rPr>
              <a:t> Bank </a:t>
            </a:r>
            <a:r>
              <a:rPr lang="en-US" sz="1600" dirty="0" err="1" smtClean="0">
                <a:sym typeface="Wingdings" pitchFamily="2" charset="2"/>
              </a:rPr>
              <a:t>Umum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terutama</a:t>
            </a:r>
            <a:r>
              <a:rPr lang="en-US" sz="1600" dirty="0" smtClean="0">
                <a:sym typeface="Wingdings" pitchFamily="2" charset="2"/>
              </a:rPr>
              <a:t> yang </a:t>
            </a:r>
            <a:r>
              <a:rPr lang="en-US" sz="1600" dirty="0" err="1" smtClean="0">
                <a:sym typeface="Wingdings" pitchFamily="2" charset="2"/>
              </a:rPr>
              <a:t>berupa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deposito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berjangka</a:t>
            </a:r>
            <a:r>
              <a:rPr lang="en-US" sz="1600" dirty="0" smtClean="0">
                <a:sym typeface="Wingdings" pitchFamily="2" charset="2"/>
              </a:rPr>
              <a:t> Tingkat </a:t>
            </a:r>
            <a:r>
              <a:rPr lang="en-US" sz="1600" dirty="0" err="1" smtClean="0">
                <a:sym typeface="Wingdings" pitchFamily="2" charset="2"/>
              </a:rPr>
              <a:t>bunga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naik</a:t>
            </a:r>
            <a:r>
              <a:rPr lang="en-US" sz="1600" dirty="0" smtClean="0">
                <a:sym typeface="Wingdings" pitchFamily="2" charset="2"/>
              </a:rPr>
              <a:t>, </a:t>
            </a:r>
            <a:r>
              <a:rPr lang="en-US" sz="1600" dirty="0" err="1" smtClean="0">
                <a:sym typeface="Wingdings" pitchFamily="2" charset="2"/>
              </a:rPr>
              <a:t>maka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deposito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berjangka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naik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err="1" smtClean="0">
                <a:sym typeface="Wingdings" pitchFamily="2" charset="2"/>
              </a:rPr>
              <a:t>nilai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deking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semakin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besar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err="1" smtClean="0">
                <a:sym typeface="Wingdings" pitchFamily="2" charset="2"/>
              </a:rPr>
              <a:t>kemampuan</a:t>
            </a:r>
            <a:r>
              <a:rPr lang="en-US" sz="1600" dirty="0" smtClean="0">
                <a:sym typeface="Wingdings" pitchFamily="2" charset="2"/>
              </a:rPr>
              <a:t> Bank </a:t>
            </a:r>
            <a:r>
              <a:rPr lang="en-US" sz="1600" dirty="0" err="1" smtClean="0">
                <a:sym typeface="Wingdings" pitchFamily="2" charset="2"/>
              </a:rPr>
              <a:t>umum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memberi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kredit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semakin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besar</a:t>
            </a:r>
            <a:r>
              <a:rPr lang="en-US" sz="1600" dirty="0" smtClean="0">
                <a:sym typeface="Wingdings" pitchFamily="2" charset="2"/>
              </a:rPr>
              <a:t>  </a:t>
            </a:r>
            <a:r>
              <a:rPr lang="en-US" sz="1600" dirty="0" err="1" smtClean="0">
                <a:sym typeface="Wingdings" pitchFamily="2" charset="2"/>
              </a:rPr>
              <a:t>Jumlah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uang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giral</a:t>
            </a:r>
            <a:r>
              <a:rPr lang="en-US" sz="1600" dirty="0" smtClean="0">
                <a:sym typeface="Wingdings" pitchFamily="2" charset="2"/>
              </a:rPr>
              <a:t> yang </a:t>
            </a:r>
            <a:r>
              <a:rPr lang="en-US" sz="1600" dirty="0" err="1" smtClean="0">
                <a:sym typeface="Wingdings" pitchFamily="2" charset="2"/>
              </a:rPr>
              <a:t>beredar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dalam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masyarakat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semakin</a:t>
            </a:r>
            <a:r>
              <a:rPr lang="en-US" sz="1600" dirty="0" smtClean="0">
                <a:sym typeface="Wingdings" pitchFamily="2" charset="2"/>
              </a:rPr>
              <a:t> </a:t>
            </a:r>
            <a:r>
              <a:rPr lang="en-US" sz="1600" dirty="0" err="1" smtClean="0">
                <a:sym typeface="Wingdings" pitchFamily="2" charset="2"/>
              </a:rPr>
              <a:t>besar</a:t>
            </a:r>
            <a:r>
              <a:rPr lang="id-ID" sz="1600" dirty="0" smtClean="0">
                <a:sym typeface="Wingdings" pitchFamily="2" charset="2"/>
              </a:rPr>
              <a:t>.</a:t>
            </a:r>
            <a:endParaRPr lang="en-US" sz="1600" dirty="0" smtClean="0">
              <a:sym typeface="Wingdings" pitchFamily="2" charset="2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85786" y="4286256"/>
            <a:ext cx="3714776" cy="2122269"/>
            <a:chOff x="785786" y="4286256"/>
            <a:chExt cx="3714776" cy="2122269"/>
          </a:xfrm>
        </p:grpSpPr>
        <p:sp>
          <p:nvSpPr>
            <p:cNvPr id="6" name="TextBox 5"/>
            <p:cNvSpPr txBox="1"/>
            <p:nvPr/>
          </p:nvSpPr>
          <p:spPr>
            <a:xfrm>
              <a:off x="845944" y="4286256"/>
              <a:ext cx="3684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err="1" smtClean="0"/>
                <a:t>i</a:t>
              </a:r>
              <a:r>
                <a:rPr lang="id-ID" sz="1200" b="1" dirty="0" smtClean="0"/>
                <a:t>%</a:t>
              </a:r>
              <a:endParaRPr lang="en-US" sz="1200" b="1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975464" y="4500085"/>
              <a:ext cx="0" cy="17384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975464" y="6238560"/>
              <a:ext cx="263090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681317" y="4525865"/>
              <a:ext cx="0" cy="17126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966261" y="5862163"/>
              <a:ext cx="705853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966261" y="4961645"/>
              <a:ext cx="1985224" cy="903080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 flipV="1">
              <a:off x="1688161" y="5186774"/>
              <a:ext cx="1503957" cy="675389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53069" y="6087293"/>
              <a:ext cx="449179" cy="218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Ms</a:t>
              </a:r>
              <a:endParaRPr lang="en-US" sz="12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28002" y="4342538"/>
              <a:ext cx="4436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Mk</a:t>
              </a:r>
              <a:endParaRPr lang="en-US" sz="12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51484" y="4736515"/>
              <a:ext cx="4775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Mg</a:t>
              </a:r>
              <a:endParaRPr lang="en-US" sz="12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39974" y="5017927"/>
              <a:ext cx="13605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Ms = Mk + Mg</a:t>
              </a:r>
              <a:endParaRPr lang="en-US" sz="12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85786" y="6190291"/>
              <a:ext cx="385011" cy="218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0</a:t>
              </a:r>
              <a:endParaRPr lang="en-US" sz="1200" b="1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643570" y="5140123"/>
            <a:ext cx="3000396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Penawaran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uang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kartal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uang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giral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" name="Striped Right Arrow 29"/>
          <p:cNvSpPr/>
          <p:nvPr/>
        </p:nvSpPr>
        <p:spPr>
          <a:xfrm>
            <a:off x="4429124" y="5000636"/>
            <a:ext cx="1143008" cy="928694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229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4572000" y="-24"/>
            <a:ext cx="3714776" cy="78581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85725" indent="-15875" algn="ctr">
              <a:buNone/>
            </a:pPr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KESEIMBANGAN PASAR UANG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214942" y="1928802"/>
            <a:ext cx="3524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Permintaan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uang</a:t>
            </a:r>
            <a:r>
              <a:rPr lang="en-US" sz="1600" b="1" dirty="0" smtClean="0"/>
              <a:t> : </a:t>
            </a:r>
            <a:r>
              <a:rPr lang="en-US" sz="1600" b="1" dirty="0" err="1" smtClean="0"/>
              <a:t>Md</a:t>
            </a:r>
            <a:endParaRPr lang="en-US" sz="1600" b="1" dirty="0" smtClean="0"/>
          </a:p>
          <a:p>
            <a:r>
              <a:rPr lang="en-US" sz="1600" b="1" dirty="0" err="1" smtClean="0"/>
              <a:t>Penawaran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uang</a:t>
            </a:r>
            <a:r>
              <a:rPr lang="en-US" sz="1600" b="1" dirty="0" smtClean="0"/>
              <a:t> : Ms</a:t>
            </a:r>
          </a:p>
          <a:p>
            <a:r>
              <a:rPr lang="en-US" sz="1600" b="1" dirty="0" err="1" smtClean="0"/>
              <a:t>Syarat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keseimbangan</a:t>
            </a:r>
            <a:r>
              <a:rPr lang="en-US" sz="1600" b="1" dirty="0" smtClean="0"/>
              <a:t> : Ms = </a:t>
            </a:r>
            <a:r>
              <a:rPr lang="en-US" sz="1600" b="1" dirty="0" err="1" smtClean="0"/>
              <a:t>Md</a:t>
            </a:r>
            <a:endParaRPr lang="en-US" sz="1600" b="1" dirty="0"/>
          </a:p>
        </p:txBody>
      </p:sp>
      <p:grpSp>
        <p:nvGrpSpPr>
          <p:cNvPr id="95" name="Group 94"/>
          <p:cNvGrpSpPr/>
          <p:nvPr/>
        </p:nvGrpSpPr>
        <p:grpSpPr>
          <a:xfrm>
            <a:off x="500034" y="285728"/>
            <a:ext cx="4857784" cy="3338950"/>
            <a:chOff x="500034" y="285728"/>
            <a:chExt cx="4857784" cy="3338950"/>
          </a:xfrm>
        </p:grpSpPr>
        <p:sp>
          <p:nvSpPr>
            <p:cNvPr id="45" name="TextBox 44"/>
            <p:cNvSpPr txBox="1"/>
            <p:nvPr/>
          </p:nvSpPr>
          <p:spPr>
            <a:xfrm>
              <a:off x="783604" y="285728"/>
              <a:ext cx="160532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i</a:t>
              </a:r>
              <a:endParaRPr lang="en-US" sz="16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98114" y="3097299"/>
              <a:ext cx="931661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Md</a:t>
              </a:r>
              <a:r>
                <a:rPr lang="en-US" sz="1600" b="1" dirty="0" smtClean="0"/>
                <a:t>, Ms</a:t>
              </a:r>
              <a:endParaRPr lang="en-US" sz="16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33583" y="1660274"/>
              <a:ext cx="372664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i</a:t>
              </a:r>
              <a:r>
                <a:rPr lang="en-US" sz="1600" b="1" dirty="0" smtClean="0"/>
                <a:t>*</a:t>
              </a:r>
              <a:endParaRPr lang="en-US" sz="1600" b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0034" y="2222588"/>
              <a:ext cx="5000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i</a:t>
              </a:r>
              <a:r>
                <a:rPr lang="en-US" sz="1600" b="1" dirty="0" smtClean="0"/>
                <a:t>*</a:t>
              </a:r>
              <a:r>
                <a:rPr lang="en-US" sz="1200" b="1" dirty="0" smtClean="0"/>
                <a:t>1</a:t>
              </a:r>
              <a:endParaRPr lang="en-US" sz="1600" b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5693" y="3284737"/>
              <a:ext cx="267554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0</a:t>
              </a:r>
              <a:endParaRPr lang="en-US" sz="1600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00232" y="3286124"/>
              <a:ext cx="5903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M* </a:t>
              </a:r>
              <a:endParaRPr lang="en-US" sz="1600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186350" y="1472836"/>
              <a:ext cx="374575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E*</a:t>
              </a:r>
              <a:endParaRPr lang="en-US" sz="1600" b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745347" y="1972670"/>
              <a:ext cx="54076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E*</a:t>
              </a:r>
              <a:r>
                <a:rPr lang="en-US" sz="1200" b="1" dirty="0" smtClean="0"/>
                <a:t>1</a:t>
              </a:r>
              <a:endParaRPr lang="en-US" sz="1400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173893" y="785563"/>
              <a:ext cx="621107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Mso</a:t>
              </a:r>
              <a:endParaRPr lang="en-US" sz="1600" b="1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652124" y="1214422"/>
              <a:ext cx="7056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Ms</a:t>
              </a:r>
              <a:r>
                <a:rPr lang="en-US" sz="1200" b="1" dirty="0" smtClean="0"/>
                <a:t>1</a:t>
              </a:r>
              <a:endParaRPr lang="en-US" sz="16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677007" y="2784902"/>
              <a:ext cx="504530" cy="2960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Md</a:t>
              </a:r>
              <a:endParaRPr lang="en-US" sz="1600" b="1" dirty="0"/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943446" y="536340"/>
              <a:ext cx="3789443" cy="2748397"/>
              <a:chOff x="999306" y="572274"/>
              <a:chExt cx="3072628" cy="2286810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rot="5400000">
                <a:off x="-142908" y="1714488"/>
                <a:ext cx="2286016" cy="1588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000100" y="2857496"/>
                <a:ext cx="2786082" cy="1588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1142976" y="785794"/>
                <a:ext cx="2071702" cy="1785950"/>
              </a:xfrm>
              <a:prstGeom prst="line">
                <a:avLst/>
              </a:prstGeom>
              <a:ln w="38100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1000100" y="1643050"/>
                <a:ext cx="1143008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5400000">
                <a:off x="1535885" y="2250273"/>
                <a:ext cx="1214446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000100" y="2071678"/>
                <a:ext cx="1643074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2250265" y="2464587"/>
                <a:ext cx="785818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V="1">
                <a:off x="1500166" y="785794"/>
                <a:ext cx="2214578" cy="1214446"/>
              </a:xfrm>
              <a:prstGeom prst="line">
                <a:avLst/>
              </a:prstGeom>
              <a:ln w="28575"/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V="1">
                <a:off x="1857356" y="1285860"/>
                <a:ext cx="2214578" cy="1214446"/>
              </a:xfrm>
              <a:prstGeom prst="line">
                <a:avLst/>
              </a:prstGeom>
              <a:ln w="28575"/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Box 82"/>
            <p:cNvSpPr txBox="1"/>
            <p:nvPr/>
          </p:nvSpPr>
          <p:spPr>
            <a:xfrm>
              <a:off x="2643174" y="3286124"/>
              <a:ext cx="6743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M*</a:t>
              </a:r>
              <a:r>
                <a:rPr lang="id-ID" sz="1200" b="1" dirty="0" smtClean="0"/>
                <a:t>1</a:t>
              </a:r>
              <a:endParaRPr lang="id-ID" sz="1600" b="1" dirty="0"/>
            </a:p>
          </p:txBody>
        </p:sp>
      </p:grpSp>
      <p:sp>
        <p:nvSpPr>
          <p:cNvPr id="88" name="Oval 87"/>
          <p:cNvSpPr/>
          <p:nvPr/>
        </p:nvSpPr>
        <p:spPr>
          <a:xfrm>
            <a:off x="500034" y="3786190"/>
            <a:ext cx="1857388" cy="42862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Contoh</a:t>
            </a:r>
            <a:r>
              <a:rPr lang="en-US" b="1" dirty="0" smtClean="0"/>
              <a:t> :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28596" y="4286256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Ms = 100 (</a:t>
            </a:r>
            <a:r>
              <a:rPr lang="id-ID" sz="1200" dirty="0" smtClean="0"/>
              <a:t>Ms = Ms</a:t>
            </a:r>
            <a:r>
              <a:rPr lang="id-ID" sz="900" dirty="0" smtClean="0"/>
              <a:t>0</a:t>
            </a:r>
            <a:r>
              <a:rPr lang="id-ID" sz="1200" dirty="0" smtClean="0"/>
              <a:t> </a:t>
            </a:r>
            <a:r>
              <a:rPr lang="id-ID" sz="1200" dirty="0" smtClean="0">
                <a:sym typeface="Wingdings" pitchFamily="2" charset="2"/>
              </a:rPr>
              <a:t> exogenueus variabel</a:t>
            </a:r>
            <a:r>
              <a:rPr lang="id-ID" sz="1600" dirty="0" smtClean="0">
                <a:sym typeface="Wingdings" pitchFamily="2" charset="2"/>
              </a:rPr>
              <a:t>)</a:t>
            </a:r>
          </a:p>
          <a:p>
            <a:r>
              <a:rPr lang="id-ID" sz="1600" dirty="0" smtClean="0">
                <a:sym typeface="Wingdings" pitchFamily="2" charset="2"/>
              </a:rPr>
              <a:t>Md </a:t>
            </a:r>
            <a:r>
              <a:rPr lang="id-ID" sz="1600" smtClean="0">
                <a:sym typeface="Wingdings" pitchFamily="2" charset="2"/>
              </a:rPr>
              <a:t>= 0,2 </a:t>
            </a:r>
            <a:r>
              <a:rPr lang="id-ID" sz="1600" dirty="0" smtClean="0">
                <a:sym typeface="Wingdings" pitchFamily="2" charset="2"/>
              </a:rPr>
              <a:t>Y  </a:t>
            </a:r>
            <a:r>
              <a:rPr lang="id-ID" sz="1600" b="1" dirty="0" smtClean="0">
                <a:sym typeface="Wingdings" pitchFamily="2" charset="2"/>
              </a:rPr>
              <a:t>M = k.Y</a:t>
            </a:r>
            <a:endParaRPr lang="id-ID" sz="16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1285852" y="4857760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44500" algn="l"/>
              </a:tabLst>
            </a:pPr>
            <a:r>
              <a:rPr lang="id-ID" sz="1600" b="1" dirty="0" smtClean="0"/>
              <a:t>Ms  	= Md </a:t>
            </a:r>
            <a:r>
              <a:rPr lang="id-ID" sz="1600" b="1" dirty="0" smtClean="0">
                <a:sym typeface="Wingdings" pitchFamily="2" charset="2"/>
              </a:rPr>
              <a:t> (Md = M</a:t>
            </a:r>
            <a:r>
              <a:rPr lang="id-ID" sz="1200" b="1" dirty="0" smtClean="0">
                <a:sym typeface="Wingdings" pitchFamily="2" charset="2"/>
              </a:rPr>
              <a:t>1</a:t>
            </a:r>
            <a:r>
              <a:rPr lang="id-ID" sz="1600" b="1" dirty="0" smtClean="0">
                <a:sym typeface="Wingdings" pitchFamily="2" charset="2"/>
              </a:rPr>
              <a:t> + M</a:t>
            </a:r>
            <a:r>
              <a:rPr lang="id-ID" sz="1200" b="1" dirty="0" smtClean="0">
                <a:sym typeface="Wingdings" pitchFamily="2" charset="2"/>
              </a:rPr>
              <a:t>2</a:t>
            </a:r>
            <a:r>
              <a:rPr lang="id-ID" sz="1600" b="1" dirty="0" smtClean="0">
                <a:sym typeface="Wingdings" pitchFamily="2" charset="2"/>
              </a:rPr>
              <a:t>)</a:t>
            </a:r>
          </a:p>
          <a:p>
            <a:r>
              <a:rPr lang="id-ID" sz="1600" dirty="0" smtClean="0">
                <a:sym typeface="Wingdings" pitchFamily="2" charset="2"/>
              </a:rPr>
              <a:t>100 = 0,2 Y</a:t>
            </a:r>
          </a:p>
          <a:p>
            <a:pPr>
              <a:tabLst>
                <a:tab pos="444500" algn="l"/>
              </a:tabLst>
            </a:pPr>
            <a:r>
              <a:rPr lang="id-ID" sz="1600" dirty="0" smtClean="0">
                <a:sym typeface="Wingdings" pitchFamily="2" charset="2"/>
              </a:rPr>
              <a:t>Y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sz="1600" dirty="0" smtClean="0">
                <a:sym typeface="Wingdings" pitchFamily="2" charset="2"/>
              </a:rPr>
              <a:t> 	= 500</a:t>
            </a:r>
            <a:endParaRPr lang="id-ID" sz="1600" dirty="0"/>
          </a:p>
        </p:txBody>
      </p:sp>
      <p:sp>
        <p:nvSpPr>
          <p:cNvPr id="94" name="Bent-Up Arrow 93"/>
          <p:cNvSpPr/>
          <p:nvPr/>
        </p:nvSpPr>
        <p:spPr>
          <a:xfrm rot="5400000">
            <a:off x="607191" y="4893479"/>
            <a:ext cx="642942" cy="571504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7" name="TextBox 96"/>
          <p:cNvSpPr txBox="1"/>
          <p:nvPr/>
        </p:nvSpPr>
        <p:spPr>
          <a:xfrm>
            <a:off x="500034" y="5762170"/>
            <a:ext cx="43577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ym typeface="Wingdings" pitchFamily="2" charset="2"/>
              </a:rPr>
              <a:t>Apabila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Mso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bergeser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ke</a:t>
            </a:r>
            <a:r>
              <a:rPr lang="en-US" sz="1400" dirty="0" smtClean="0">
                <a:sym typeface="Wingdings" pitchFamily="2" charset="2"/>
              </a:rPr>
              <a:t> Ms</a:t>
            </a:r>
            <a:r>
              <a:rPr lang="en-US" sz="1100" dirty="0" smtClean="0">
                <a:sym typeface="Wingdings" pitchFamily="2" charset="2"/>
              </a:rPr>
              <a:t>1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dimana</a:t>
            </a:r>
            <a:r>
              <a:rPr lang="en-US" sz="1400" dirty="0" smtClean="0">
                <a:sym typeface="Wingdings" pitchFamily="2" charset="2"/>
              </a:rPr>
              <a:t> Ms = 110 </a:t>
            </a:r>
            <a:r>
              <a:rPr lang="en-US" sz="1400" dirty="0" err="1" smtClean="0">
                <a:sym typeface="Wingdings" pitchFamily="2" charset="2"/>
              </a:rPr>
              <a:t>dan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Md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tetap</a:t>
            </a:r>
            <a:r>
              <a:rPr lang="en-US" sz="1400" dirty="0" smtClean="0">
                <a:sym typeface="Wingdings" pitchFamily="2" charset="2"/>
              </a:rPr>
              <a:t>, </a:t>
            </a:r>
            <a:r>
              <a:rPr lang="en-US" sz="1400" dirty="0" err="1" smtClean="0">
                <a:sym typeface="Wingdings" pitchFamily="2" charset="2"/>
              </a:rPr>
              <a:t>maka</a:t>
            </a:r>
            <a:endParaRPr lang="en-US" sz="1400" dirty="0" smtClean="0">
              <a:sym typeface="Wingdings" pitchFamily="2" charset="2"/>
            </a:endParaRPr>
          </a:p>
          <a:p>
            <a:r>
              <a:rPr lang="en-US" sz="1400" dirty="0" smtClean="0">
                <a:sym typeface="Wingdings" pitchFamily="2" charset="2"/>
              </a:rPr>
              <a:t>110 = 0,20 Y</a:t>
            </a:r>
            <a:r>
              <a:rPr lang="id-ID" sz="1400" dirty="0" smtClean="0">
                <a:sym typeface="Wingdings" pitchFamily="2" charset="2"/>
              </a:rPr>
              <a:t>       </a:t>
            </a:r>
            <a:r>
              <a:rPr lang="en-US" sz="1400" dirty="0" smtClean="0">
                <a:sym typeface="Wingdings" pitchFamily="2" charset="2"/>
              </a:rPr>
              <a:t>Y</a:t>
            </a:r>
            <a:r>
              <a:rPr lang="en-US" sz="1100" dirty="0" smtClean="0">
                <a:sym typeface="Wingdings" pitchFamily="2" charset="2"/>
              </a:rPr>
              <a:t>1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id-ID" sz="1400" dirty="0" smtClean="0">
                <a:sym typeface="Wingdings" pitchFamily="2" charset="2"/>
              </a:rPr>
              <a:t> </a:t>
            </a:r>
            <a:r>
              <a:rPr lang="en-US" sz="1400" dirty="0" smtClean="0">
                <a:sym typeface="Wingdings" pitchFamily="2" charset="2"/>
              </a:rPr>
              <a:t>= 550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5286380" y="4714884"/>
            <a:ext cx="30003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ym typeface="Wingdings" pitchFamily="2" charset="2"/>
              </a:rPr>
              <a:t>= </a:t>
            </a:r>
            <a:r>
              <a:rPr lang="en-US" sz="1600" dirty="0" smtClean="0">
                <a:sym typeface="Wingdings" pitchFamily="2" charset="2"/>
              </a:rPr>
              <a:t>(Y1 – </a:t>
            </a:r>
            <a:r>
              <a:rPr lang="en-US" sz="1600" dirty="0" err="1" smtClean="0">
                <a:sym typeface="Wingdings" pitchFamily="2" charset="2"/>
              </a:rPr>
              <a:t>Yo</a:t>
            </a:r>
            <a:r>
              <a:rPr lang="en-US" sz="1600" dirty="0" smtClean="0">
                <a:sym typeface="Wingdings" pitchFamily="2" charset="2"/>
              </a:rPr>
              <a:t>)/(Ms</a:t>
            </a:r>
            <a:r>
              <a:rPr lang="en-US" sz="1200" dirty="0" smtClean="0">
                <a:sym typeface="Wingdings" pitchFamily="2" charset="2"/>
              </a:rPr>
              <a:t>1</a:t>
            </a:r>
            <a:r>
              <a:rPr lang="en-US" sz="1600" dirty="0" smtClean="0">
                <a:sym typeface="Wingdings" pitchFamily="2" charset="2"/>
              </a:rPr>
              <a:t> – Ms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en-US" sz="1600" dirty="0" smtClean="0">
                <a:sym typeface="Wingdings" pitchFamily="2" charset="2"/>
              </a:rPr>
              <a:t>)</a:t>
            </a:r>
            <a:endParaRPr lang="id-ID" sz="1600" dirty="0" smtClean="0">
              <a:sym typeface="Wingdings" pitchFamily="2" charset="2"/>
            </a:endParaRPr>
          </a:p>
          <a:p>
            <a:r>
              <a:rPr lang="id-ID" sz="1600" dirty="0" smtClean="0">
                <a:sym typeface="Wingdings" pitchFamily="2" charset="2"/>
              </a:rPr>
              <a:t>= </a:t>
            </a:r>
            <a:r>
              <a:rPr lang="el-GR" sz="1600" dirty="0" smtClean="0">
                <a:sym typeface="Wingdings" pitchFamily="2" charset="2"/>
              </a:rPr>
              <a:t>Δ</a:t>
            </a:r>
            <a:r>
              <a:rPr lang="en-US" sz="1600" dirty="0" smtClean="0">
                <a:sym typeface="Wingdings" pitchFamily="2" charset="2"/>
              </a:rPr>
              <a:t>Y/</a:t>
            </a:r>
            <a:r>
              <a:rPr lang="el-GR" sz="1600" dirty="0" smtClean="0">
                <a:sym typeface="Wingdings" pitchFamily="2" charset="2"/>
              </a:rPr>
              <a:t>Δ</a:t>
            </a:r>
            <a:r>
              <a:rPr lang="en-US" sz="1600" dirty="0" smtClean="0">
                <a:sym typeface="Wingdings" pitchFamily="2" charset="2"/>
              </a:rPr>
              <a:t> M </a:t>
            </a:r>
            <a:endParaRPr lang="id-ID" sz="1600" dirty="0" smtClean="0">
              <a:sym typeface="Wingdings" pitchFamily="2" charset="2"/>
            </a:endParaRPr>
          </a:p>
          <a:p>
            <a:r>
              <a:rPr lang="id-ID" sz="1600" dirty="0" smtClean="0">
                <a:sym typeface="Wingdings" pitchFamily="2" charset="2"/>
              </a:rPr>
              <a:t>= </a:t>
            </a:r>
            <a:r>
              <a:rPr lang="en-US" sz="1600" dirty="0" smtClean="0">
                <a:sym typeface="Wingdings" pitchFamily="2" charset="2"/>
              </a:rPr>
              <a:t>50/10 </a:t>
            </a:r>
            <a:endParaRPr lang="id-ID" sz="1600" dirty="0" smtClean="0">
              <a:sym typeface="Wingdings" pitchFamily="2" charset="2"/>
            </a:endParaRPr>
          </a:p>
          <a:p>
            <a:r>
              <a:rPr lang="id-ID" sz="1600" dirty="0" smtClean="0">
                <a:sym typeface="Wingdings" pitchFamily="2" charset="2"/>
              </a:rPr>
              <a:t>= </a:t>
            </a:r>
            <a:r>
              <a:rPr lang="en-US" sz="1600" dirty="0" smtClean="0">
                <a:sym typeface="Wingdings" pitchFamily="2" charset="2"/>
              </a:rPr>
              <a:t>5 </a:t>
            </a:r>
            <a:endParaRPr lang="id-ID" sz="1600" dirty="0" smtClean="0">
              <a:sym typeface="Wingdings" pitchFamily="2" charset="2"/>
            </a:endParaRPr>
          </a:p>
          <a:p>
            <a:r>
              <a:rPr lang="en-US" sz="1600" dirty="0" smtClean="0">
                <a:sym typeface="Wingdings" pitchFamily="2" charset="2"/>
              </a:rPr>
              <a:t>v = 1/k</a:t>
            </a:r>
          </a:p>
        </p:txBody>
      </p:sp>
      <p:sp>
        <p:nvSpPr>
          <p:cNvPr id="99" name="Oval 98"/>
          <p:cNvSpPr/>
          <p:nvPr/>
        </p:nvSpPr>
        <p:spPr>
          <a:xfrm>
            <a:off x="5143504" y="3772919"/>
            <a:ext cx="3071834" cy="42862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ym typeface="Wingdings" pitchFamily="2" charset="2"/>
              </a:rPr>
              <a:t>Money multiplier</a:t>
            </a:r>
            <a:endParaRPr lang="en-US" b="1" dirty="0" smtClean="0"/>
          </a:p>
        </p:txBody>
      </p:sp>
      <p:sp>
        <p:nvSpPr>
          <p:cNvPr id="100" name="Rounded Rectangle 99"/>
          <p:cNvSpPr/>
          <p:nvPr/>
        </p:nvSpPr>
        <p:spPr>
          <a:xfrm>
            <a:off x="5929322" y="4286256"/>
            <a:ext cx="1428760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V = 1/k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214422"/>
            <a:ext cx="4429156" cy="2143140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KESEIMBANGAN PASAR UANG DAN PASAR BARANG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3214686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(KESEIMBANGAN UMUM/KESEIMBANGAN SIMULTAN)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000496" y="0"/>
            <a:ext cx="4786346" cy="1643074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Berlin Sans FB Demi" pitchFamily="34" charset="0"/>
                <a:ea typeface="+mj-ea"/>
                <a:cs typeface="+mj-cs"/>
              </a:rPr>
              <a:t>KESEIMBANGAN PASAR UANG DAN PASAR BARANG </a:t>
            </a:r>
            <a:endParaRPr kumimoji="0" lang="en-US" sz="3200" b="1" i="0" u="none" strike="noStrike" kern="1200" cap="all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71276" y="857232"/>
            <a:ext cx="5458046" cy="4000528"/>
            <a:chOff x="471276" y="2054132"/>
            <a:chExt cx="3142174" cy="3017942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-393735" y="3536157"/>
              <a:ext cx="2358248" cy="79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85786" y="4714884"/>
              <a:ext cx="2571768" cy="1588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000100" y="3143248"/>
              <a:ext cx="1928826" cy="1000132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928662" y="3000372"/>
              <a:ext cx="1857388" cy="1143008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785786" y="3929066"/>
              <a:ext cx="1714512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892943" y="4321975"/>
              <a:ext cx="786612" cy="794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1285058" y="4143380"/>
              <a:ext cx="1143802" cy="794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2106992" y="4322372"/>
              <a:ext cx="786612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0800000">
              <a:off x="785786" y="3571876"/>
              <a:ext cx="107157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714480" y="3214686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E</a:t>
              </a:r>
              <a:endParaRPr lang="id-ID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714612" y="2702478"/>
              <a:ext cx="503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LM</a:t>
              </a:r>
              <a:endParaRPr lang="id-ID" b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857488" y="4000504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IS</a:t>
              </a:r>
              <a:endParaRPr lang="id-ID" b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286116" y="4500570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endParaRPr lang="id-ID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71276" y="4572008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0</a:t>
              </a:r>
              <a:endParaRPr lang="id-ID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71538" y="470274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643348" y="4702742"/>
              <a:ext cx="413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285984" y="4702742"/>
              <a:ext cx="413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2</a:t>
              </a:r>
              <a:endParaRPr lang="id-ID" b="1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00034" y="371475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0034" y="335756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93465" y="2054132"/>
              <a:ext cx="240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endParaRPr lang="id-ID" b="1" dirty="0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571472" y="4857760"/>
            <a:ext cx="3836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Keseimbangan Pasar Barang (IS)</a:t>
            </a:r>
            <a:endParaRPr lang="id-ID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650525" y="5286388"/>
            <a:ext cx="3376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/>
              <a:t>Keseimbangan Pasar Uang (LM)</a:t>
            </a:r>
            <a:endParaRPr lang="id-ID" sz="1600" dirty="0"/>
          </a:p>
        </p:txBody>
      </p:sp>
      <p:sp>
        <p:nvSpPr>
          <p:cNvPr id="62" name="TextBox 61"/>
          <p:cNvSpPr txBox="1"/>
          <p:nvPr/>
        </p:nvSpPr>
        <p:spPr>
          <a:xfrm>
            <a:off x="1643042" y="5715016"/>
            <a:ext cx="2311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/>
              <a:t>Pasar Barang &amp; Uang</a:t>
            </a:r>
            <a:endParaRPr lang="id-ID" sz="1600" dirty="0"/>
          </a:p>
        </p:txBody>
      </p:sp>
      <p:sp>
        <p:nvSpPr>
          <p:cNvPr id="69" name="Rounded Rectangle 68"/>
          <p:cNvSpPr/>
          <p:nvPr/>
        </p:nvSpPr>
        <p:spPr>
          <a:xfrm>
            <a:off x="4214810" y="4929198"/>
            <a:ext cx="1214446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i</a:t>
            </a:r>
            <a:r>
              <a:rPr lang="id-ID" sz="1400" b="1" dirty="0" smtClean="0"/>
              <a:t>1</a:t>
            </a:r>
            <a:r>
              <a:rPr lang="id-ID" b="1" dirty="0" smtClean="0"/>
              <a:t> </a:t>
            </a:r>
            <a:r>
              <a:rPr lang="id-ID" b="1" dirty="0" smtClean="0">
                <a:sym typeface="Wingdings" pitchFamily="2" charset="2"/>
              </a:rPr>
              <a:t> Y</a:t>
            </a:r>
            <a:r>
              <a:rPr lang="id-ID" sz="1400" b="1" dirty="0" smtClean="0">
                <a:sym typeface="Wingdings" pitchFamily="2" charset="2"/>
              </a:rPr>
              <a:t>2</a:t>
            </a:r>
            <a:endParaRPr lang="id-ID" b="1" dirty="0"/>
          </a:p>
        </p:txBody>
      </p:sp>
      <p:sp>
        <p:nvSpPr>
          <p:cNvPr id="70" name="Rounded Rectangle 69"/>
          <p:cNvSpPr/>
          <p:nvPr/>
        </p:nvSpPr>
        <p:spPr>
          <a:xfrm>
            <a:off x="4214810" y="5357826"/>
            <a:ext cx="1214446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i</a:t>
            </a:r>
            <a:r>
              <a:rPr lang="id-ID" sz="1400" b="1" dirty="0" smtClean="0"/>
              <a:t>1</a:t>
            </a:r>
            <a:r>
              <a:rPr lang="id-ID" b="1" dirty="0" smtClean="0"/>
              <a:t> </a:t>
            </a:r>
            <a:r>
              <a:rPr lang="id-ID" b="1" dirty="0" smtClean="0">
                <a:sym typeface="Wingdings" pitchFamily="2" charset="2"/>
              </a:rPr>
              <a:t> Y</a:t>
            </a:r>
            <a:r>
              <a:rPr lang="id-ID" sz="1400" b="1" dirty="0" smtClean="0">
                <a:sym typeface="Wingdings" pitchFamily="2" charset="2"/>
              </a:rPr>
              <a:t>1</a:t>
            </a:r>
            <a:endParaRPr lang="id-ID" b="1" dirty="0"/>
          </a:p>
        </p:txBody>
      </p:sp>
      <p:sp>
        <p:nvSpPr>
          <p:cNvPr id="71" name="Rounded Rectangle 70"/>
          <p:cNvSpPr/>
          <p:nvPr/>
        </p:nvSpPr>
        <p:spPr>
          <a:xfrm>
            <a:off x="4214810" y="5786454"/>
            <a:ext cx="1214446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i</a:t>
            </a:r>
            <a:r>
              <a:rPr lang="id-ID" sz="1400" b="1" dirty="0" smtClean="0"/>
              <a:t>0</a:t>
            </a:r>
            <a:r>
              <a:rPr lang="id-ID" b="1" dirty="0" smtClean="0"/>
              <a:t> </a:t>
            </a:r>
            <a:r>
              <a:rPr lang="id-ID" b="1" dirty="0" smtClean="0">
                <a:sym typeface="Wingdings" pitchFamily="2" charset="2"/>
              </a:rPr>
              <a:t> Y</a:t>
            </a:r>
            <a:r>
              <a:rPr lang="id-ID" sz="1400" b="1" dirty="0" smtClean="0">
                <a:sym typeface="Wingdings" pitchFamily="2" charset="2"/>
              </a:rPr>
              <a:t>0</a:t>
            </a:r>
            <a:endParaRPr lang="id-ID" b="1" dirty="0"/>
          </a:p>
        </p:txBody>
      </p:sp>
      <p:sp>
        <p:nvSpPr>
          <p:cNvPr id="80" name="Chevron 79"/>
          <p:cNvSpPr/>
          <p:nvPr/>
        </p:nvSpPr>
        <p:spPr>
          <a:xfrm>
            <a:off x="3929058" y="5000636"/>
            <a:ext cx="214314" cy="14287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81" name="Chevron 80"/>
          <p:cNvSpPr/>
          <p:nvPr/>
        </p:nvSpPr>
        <p:spPr>
          <a:xfrm>
            <a:off x="3929058" y="5429264"/>
            <a:ext cx="214314" cy="14287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82" name="Chevron 81"/>
          <p:cNvSpPr/>
          <p:nvPr/>
        </p:nvSpPr>
        <p:spPr>
          <a:xfrm>
            <a:off x="3929058" y="5857892"/>
            <a:ext cx="214314" cy="14287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00034" y="6143644"/>
            <a:ext cx="62135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/>
              <a:t>Tingkat perpotongan i</a:t>
            </a:r>
            <a:r>
              <a:rPr lang="id-ID" sz="1100" dirty="0" smtClean="0"/>
              <a:t>0</a:t>
            </a:r>
            <a:r>
              <a:rPr lang="id-ID" sz="1600" dirty="0" smtClean="0"/>
              <a:t> ditentukan oleh perpotongan IS – LM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42910" y="4342162"/>
            <a:ext cx="378621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Keseimbangan pasar barang :</a:t>
            </a:r>
            <a:endParaRPr lang="id-ID" b="1" dirty="0"/>
          </a:p>
        </p:txBody>
      </p:sp>
      <p:sp>
        <p:nvSpPr>
          <p:cNvPr id="5" name="Oval 4"/>
          <p:cNvSpPr/>
          <p:nvPr/>
        </p:nvSpPr>
        <p:spPr>
          <a:xfrm>
            <a:off x="5143504" y="71414"/>
            <a:ext cx="2500330" cy="50006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Contoh</a:t>
            </a:r>
            <a:r>
              <a:rPr lang="en-US" sz="2400" b="1" dirty="0" smtClean="0"/>
              <a:t> 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428604"/>
            <a:ext cx="42148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 smtClean="0"/>
              <a:t>Suatu model dua sektor</a:t>
            </a:r>
          </a:p>
          <a:p>
            <a:pPr>
              <a:tabLst>
                <a:tab pos="452438" algn="l"/>
              </a:tabLst>
            </a:pPr>
            <a:r>
              <a:rPr lang="id-ID" sz="1600" dirty="0" smtClean="0"/>
              <a:t>C   	= 90 + 0,625 Yd  (Yd = Y)</a:t>
            </a:r>
          </a:p>
          <a:p>
            <a:pPr>
              <a:tabLst>
                <a:tab pos="452438" algn="l"/>
              </a:tabLst>
            </a:pPr>
            <a:r>
              <a:rPr lang="id-ID" sz="1600" dirty="0" smtClean="0"/>
              <a:t>I     	= 150 – 100i</a:t>
            </a:r>
          </a:p>
          <a:p>
            <a:pPr>
              <a:tabLst>
                <a:tab pos="452438" algn="l"/>
              </a:tabLst>
            </a:pPr>
            <a:r>
              <a:rPr lang="id-ID" sz="1600" dirty="0" smtClean="0"/>
              <a:t>M</a:t>
            </a:r>
            <a:r>
              <a:rPr lang="id-ID" sz="1100" dirty="0" smtClean="0"/>
              <a:t>1</a:t>
            </a:r>
            <a:r>
              <a:rPr lang="id-ID" sz="1600" dirty="0" smtClean="0"/>
              <a:t> 	= 0,25 Y</a:t>
            </a:r>
          </a:p>
          <a:p>
            <a:pPr>
              <a:tabLst>
                <a:tab pos="452438" algn="l"/>
              </a:tabLst>
            </a:pPr>
            <a:r>
              <a:rPr lang="id-ID" sz="1600" dirty="0" smtClean="0"/>
              <a:t>M</a:t>
            </a:r>
            <a:r>
              <a:rPr lang="id-ID" sz="1100" dirty="0" smtClean="0"/>
              <a:t>2</a:t>
            </a:r>
            <a:r>
              <a:rPr lang="id-ID" sz="1600" dirty="0" smtClean="0"/>
              <a:t>	= 50 – 200i</a:t>
            </a:r>
          </a:p>
          <a:p>
            <a:pPr>
              <a:tabLst>
                <a:tab pos="452438" algn="l"/>
              </a:tabLst>
            </a:pPr>
            <a:r>
              <a:rPr lang="id-ID" sz="1600" dirty="0" smtClean="0"/>
              <a:t>M</a:t>
            </a:r>
            <a:r>
              <a:rPr lang="en-US" sz="1200" dirty="0" smtClean="0"/>
              <a:t>s</a:t>
            </a:r>
            <a:r>
              <a:rPr lang="id-ID" sz="1600" dirty="0" smtClean="0"/>
              <a:t>	= 180</a:t>
            </a:r>
            <a:endParaRPr lang="id-ID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42910" y="2913403"/>
            <a:ext cx="33602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534988" algn="l"/>
              </a:tabLst>
            </a:pPr>
            <a:r>
              <a:rPr lang="id-ID" sz="2400" b="1" dirty="0" smtClean="0"/>
              <a:t>Ms  	= Md = M</a:t>
            </a:r>
            <a:r>
              <a:rPr lang="id-ID" sz="1600" b="1" dirty="0" smtClean="0"/>
              <a:t>1</a:t>
            </a:r>
            <a:r>
              <a:rPr lang="id-ID" sz="2400" b="1" dirty="0" smtClean="0"/>
              <a:t> + M</a:t>
            </a:r>
            <a:r>
              <a:rPr lang="id-ID" sz="1600" b="1" dirty="0" smtClean="0"/>
              <a:t>2</a:t>
            </a:r>
            <a:endParaRPr lang="id-ID" sz="2400" b="1" dirty="0" smtClean="0"/>
          </a:p>
          <a:p>
            <a:pPr>
              <a:tabLst>
                <a:tab pos="273050" algn="l"/>
                <a:tab pos="534988" algn="l"/>
                <a:tab pos="903288" algn="l"/>
              </a:tabLst>
            </a:pPr>
            <a:r>
              <a:rPr lang="id-ID" sz="1600" dirty="0" smtClean="0"/>
              <a:t>	180 	= 0,25 Y + 50 – 200i</a:t>
            </a:r>
          </a:p>
          <a:p>
            <a:pPr>
              <a:tabLst>
                <a:tab pos="273050" algn="l"/>
                <a:tab pos="903288" algn="l"/>
              </a:tabLst>
            </a:pPr>
            <a:r>
              <a:rPr lang="id-ID" sz="1600" dirty="0" smtClean="0"/>
              <a:t>	100i	= 0,125 Y – 65 </a:t>
            </a:r>
            <a:r>
              <a:rPr lang="id-ID" sz="2000" b="1" dirty="0" smtClean="0">
                <a:sym typeface="Wingdings" pitchFamily="2" charset="2"/>
              </a:rPr>
              <a:t> LM</a:t>
            </a:r>
            <a:endParaRPr lang="id-ID" sz="20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2434" y="2295516"/>
            <a:ext cx="3571900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Keseimbangan pasar uang :</a:t>
            </a:r>
            <a:endParaRPr lang="id-ID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42910" y="4913667"/>
            <a:ext cx="32861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0850" algn="l"/>
                <a:tab pos="628650" algn="l"/>
              </a:tabLst>
            </a:pPr>
            <a:r>
              <a:rPr lang="id-ID" sz="2400" b="1" dirty="0" smtClean="0"/>
              <a:t>Y  	=  C + I</a:t>
            </a:r>
          </a:p>
          <a:p>
            <a:pPr>
              <a:tabLst>
                <a:tab pos="450850" algn="l"/>
              </a:tabLst>
            </a:pPr>
            <a:r>
              <a:rPr lang="id-ID" sz="1600" b="1" dirty="0" smtClean="0"/>
              <a:t>	</a:t>
            </a:r>
            <a:r>
              <a:rPr lang="id-ID" sz="1600" dirty="0" smtClean="0"/>
              <a:t>=</a:t>
            </a:r>
            <a:r>
              <a:rPr lang="id-ID" sz="1600" b="1" dirty="0" smtClean="0"/>
              <a:t>  </a:t>
            </a:r>
            <a:r>
              <a:rPr lang="id-ID" sz="1600" dirty="0" smtClean="0"/>
              <a:t>90 + 0,625 Y + 150 – 100i</a:t>
            </a:r>
          </a:p>
          <a:p>
            <a:pPr>
              <a:tabLst>
                <a:tab pos="355600" algn="l"/>
                <a:tab pos="450850" algn="l"/>
              </a:tabLst>
            </a:pPr>
            <a:r>
              <a:rPr lang="id-ID" sz="1600" dirty="0" smtClean="0"/>
              <a:t>100i  = 240 – 0,375 Y </a:t>
            </a:r>
            <a:r>
              <a:rPr lang="id-ID" sz="2000" b="1" dirty="0" smtClean="0">
                <a:sym typeface="Wingdings" pitchFamily="2" charset="2"/>
              </a:rPr>
              <a:t> IS</a:t>
            </a:r>
            <a:endParaRPr lang="id-ID" sz="2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4643438" y="1000108"/>
            <a:ext cx="3786214" cy="78581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Keseimbangan pasar barang &amp; pasar uang :</a:t>
            </a:r>
            <a:endParaRPr lang="id-ID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86380" y="1857364"/>
            <a:ext cx="25717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34988" algn="l"/>
              </a:tabLst>
            </a:pPr>
            <a:r>
              <a:rPr lang="id-ID" sz="2400" b="1" dirty="0" smtClean="0"/>
              <a:t>IS 	= LM</a:t>
            </a:r>
          </a:p>
          <a:p>
            <a:r>
              <a:rPr lang="id-ID" sz="1600" dirty="0" smtClean="0"/>
              <a:t>100i   = 240 – 0,375 Y</a:t>
            </a:r>
          </a:p>
          <a:p>
            <a:r>
              <a:rPr lang="id-ID" sz="1600" dirty="0" smtClean="0"/>
              <a:t>100i   = -65 + 0,125 Y</a:t>
            </a:r>
          </a:p>
          <a:p>
            <a:r>
              <a:rPr lang="id-ID" sz="1600" dirty="0" smtClean="0"/>
              <a:t>-----------------------------  --</a:t>
            </a:r>
          </a:p>
          <a:p>
            <a:pPr>
              <a:tabLst>
                <a:tab pos="534988" algn="l"/>
              </a:tabLst>
            </a:pPr>
            <a:r>
              <a:rPr lang="id-ID" sz="1600" dirty="0" smtClean="0"/>
              <a:t>      0  = 305 – 0,</a:t>
            </a:r>
            <a:r>
              <a:rPr lang="en-US" sz="1600" smtClean="0"/>
              <a:t>5</a:t>
            </a:r>
            <a:r>
              <a:rPr lang="id-ID" sz="1600" smtClean="0"/>
              <a:t> </a:t>
            </a:r>
            <a:r>
              <a:rPr lang="id-ID" sz="1600" dirty="0" smtClean="0"/>
              <a:t>Y</a:t>
            </a:r>
          </a:p>
          <a:p>
            <a:pPr>
              <a:tabLst>
                <a:tab pos="534988" algn="l"/>
              </a:tabLst>
            </a:pPr>
            <a:r>
              <a:rPr lang="id-ID" sz="1600" dirty="0" smtClean="0"/>
              <a:t>      Y  = 610</a:t>
            </a:r>
          </a:p>
          <a:p>
            <a:pPr>
              <a:tabLst>
                <a:tab pos="355600" algn="l"/>
              </a:tabLst>
            </a:pPr>
            <a:r>
              <a:rPr lang="id-ID" sz="1600" dirty="0" smtClean="0"/>
              <a:t>i 	= 0,1125</a:t>
            </a:r>
          </a:p>
          <a:p>
            <a:pPr>
              <a:tabLst>
                <a:tab pos="355600" algn="l"/>
              </a:tabLst>
            </a:pPr>
            <a:r>
              <a:rPr lang="id-ID" sz="1600" dirty="0" smtClean="0"/>
              <a:t>I 	= 138,75</a:t>
            </a:r>
          </a:p>
          <a:p>
            <a:pPr>
              <a:tabLst>
                <a:tab pos="355600" algn="l"/>
              </a:tabLst>
            </a:pPr>
            <a:r>
              <a:rPr lang="id-ID" sz="1600" dirty="0" smtClean="0"/>
              <a:t>C 	= 471,25</a:t>
            </a:r>
          </a:p>
          <a:p>
            <a:pPr>
              <a:tabLst>
                <a:tab pos="534988" algn="l"/>
              </a:tabLst>
            </a:pPr>
            <a:r>
              <a:rPr lang="id-ID" sz="1600" dirty="0" smtClean="0"/>
              <a:t>M</a:t>
            </a:r>
            <a:r>
              <a:rPr lang="id-ID" sz="1100" dirty="0" smtClean="0"/>
              <a:t>1</a:t>
            </a:r>
            <a:r>
              <a:rPr lang="id-ID" sz="1600" dirty="0" smtClean="0"/>
              <a:t> = 152,5</a:t>
            </a:r>
          </a:p>
          <a:p>
            <a:pPr>
              <a:tabLst>
                <a:tab pos="534988" algn="l"/>
              </a:tabLst>
            </a:pPr>
            <a:r>
              <a:rPr lang="id-ID" sz="1600" dirty="0" smtClean="0"/>
              <a:t>M</a:t>
            </a:r>
            <a:r>
              <a:rPr lang="id-ID" sz="1100" dirty="0" smtClean="0"/>
              <a:t>2</a:t>
            </a:r>
            <a:r>
              <a:rPr lang="id-ID" sz="1600" dirty="0" smtClean="0"/>
              <a:t> = 27,5</a:t>
            </a:r>
            <a:endParaRPr lang="id-ID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428596" y="357166"/>
            <a:ext cx="4497679" cy="3195472"/>
            <a:chOff x="428596" y="1214422"/>
            <a:chExt cx="4497679" cy="3195472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285201" y="2715139"/>
              <a:ext cx="2303165" cy="16110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446217" y="3857628"/>
              <a:ext cx="3197221" cy="16096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18486" y="1790392"/>
              <a:ext cx="2182010" cy="852790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1694397" y="1928802"/>
              <a:ext cx="2520413" cy="1187346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1322364" y="3096250"/>
              <a:ext cx="150020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2548774" y="3115985"/>
              <a:ext cx="1516203" cy="1379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1446217" y="2358573"/>
              <a:ext cx="1861348" cy="210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143240" y="1846878"/>
              <a:ext cx="3561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A</a:t>
              </a:r>
              <a:endParaRPr lang="id-ID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071934" y="1643050"/>
              <a:ext cx="6326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LM</a:t>
              </a:r>
              <a:endParaRPr lang="id-ID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59124" y="2488164"/>
              <a:ext cx="4700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IS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00562" y="3643314"/>
              <a:ext cx="4257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endParaRPr lang="id-ID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25291" y="3714752"/>
              <a:ext cx="546313" cy="489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0</a:t>
              </a:r>
              <a:endParaRPr lang="id-ID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84852" y="3857628"/>
              <a:ext cx="744008" cy="489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35827" y="3857628"/>
              <a:ext cx="718949" cy="489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57422" y="3847142"/>
              <a:ext cx="718949" cy="489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2</a:t>
              </a:r>
              <a:endParaRPr lang="id-ID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8596" y="2418382"/>
              <a:ext cx="982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1 = 0,0875</a:t>
              </a:r>
              <a:endParaRPr lang="id-ID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8596" y="2191926"/>
              <a:ext cx="982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0 = 0,1125</a:t>
              </a:r>
              <a:endParaRPr lang="id-ID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14414" y="1214422"/>
              <a:ext cx="418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endParaRPr lang="id-ID" b="1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643042" y="2204068"/>
              <a:ext cx="2214578" cy="86774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2108078" y="3239230"/>
              <a:ext cx="1214447" cy="1379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0800000">
              <a:off x="1428728" y="2632696"/>
              <a:ext cx="1285884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571736" y="2334802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B</a:t>
              </a:r>
              <a:endParaRPr lang="id-ID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16248" y="2916792"/>
              <a:ext cx="4700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IS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0800000">
              <a:off x="2786050" y="3489952"/>
              <a:ext cx="500066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489382" y="4132895"/>
              <a:ext cx="439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 smtClean="0"/>
                <a:t>590</a:t>
              </a:r>
              <a:endParaRPr lang="id-ID" sz="1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073919" y="4132895"/>
              <a:ext cx="439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 smtClean="0"/>
                <a:t>610</a:t>
              </a:r>
              <a:endParaRPr lang="id-ID" sz="1200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72066" y="2428868"/>
            <a:ext cx="33575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id-ID" dirty="0" smtClean="0"/>
              <a:t>C 	= 90 + 0,625 Yd </a:t>
            </a:r>
            <a:r>
              <a:rPr lang="id-ID" dirty="0" smtClean="0">
                <a:sym typeface="Wingdings" pitchFamily="2" charset="2"/>
              </a:rPr>
              <a:t> Yd = Y</a:t>
            </a:r>
          </a:p>
          <a:p>
            <a:pPr>
              <a:tabLst>
                <a:tab pos="357188" algn="l"/>
              </a:tabLst>
            </a:pPr>
            <a:r>
              <a:rPr lang="id-ID" dirty="0" smtClean="0">
                <a:sym typeface="Wingdings" pitchFamily="2" charset="2"/>
              </a:rPr>
              <a:t>I   	= 140 – 100i</a:t>
            </a:r>
          </a:p>
          <a:p>
            <a:r>
              <a:rPr lang="id-ID" dirty="0" smtClean="0">
                <a:sym typeface="Wingdings" pitchFamily="2" charset="2"/>
              </a:rPr>
              <a:t>M</a:t>
            </a:r>
            <a:r>
              <a:rPr lang="id-ID" sz="1200" dirty="0" smtClean="0">
                <a:sym typeface="Wingdings" pitchFamily="2" charset="2"/>
              </a:rPr>
              <a:t>1</a:t>
            </a:r>
            <a:r>
              <a:rPr lang="id-ID" dirty="0" smtClean="0">
                <a:sym typeface="Wingdings" pitchFamily="2" charset="2"/>
              </a:rPr>
              <a:t> = 0,25 Y</a:t>
            </a:r>
          </a:p>
          <a:p>
            <a:r>
              <a:rPr lang="id-ID" dirty="0" smtClean="0">
                <a:sym typeface="Wingdings" pitchFamily="2" charset="2"/>
              </a:rPr>
              <a:t>M</a:t>
            </a:r>
            <a:r>
              <a:rPr lang="id-ID" sz="1200" dirty="0" smtClean="0">
                <a:sym typeface="Wingdings" pitchFamily="2" charset="2"/>
              </a:rPr>
              <a:t>2</a:t>
            </a:r>
            <a:r>
              <a:rPr lang="id-ID" dirty="0" smtClean="0">
                <a:sym typeface="Wingdings" pitchFamily="2" charset="2"/>
              </a:rPr>
              <a:t> = 50 – 200i</a:t>
            </a:r>
          </a:p>
          <a:p>
            <a:r>
              <a:rPr lang="id-ID" dirty="0" smtClean="0">
                <a:sym typeface="Wingdings" pitchFamily="2" charset="2"/>
              </a:rPr>
              <a:t>M</a:t>
            </a:r>
            <a:r>
              <a:rPr lang="en-US" sz="1200" dirty="0" smtClean="0">
                <a:sym typeface="Wingdings" pitchFamily="2" charset="2"/>
              </a:rPr>
              <a:t>s</a:t>
            </a:r>
            <a:r>
              <a:rPr lang="id-ID" dirty="0" smtClean="0">
                <a:sym typeface="Wingdings" pitchFamily="2" charset="2"/>
              </a:rPr>
              <a:t> = 180</a:t>
            </a:r>
            <a:endParaRPr lang="id-ID" dirty="0"/>
          </a:p>
        </p:txBody>
      </p:sp>
      <p:sp>
        <p:nvSpPr>
          <p:cNvPr id="55" name="Rounded Rectangle 54"/>
          <p:cNvSpPr/>
          <p:nvPr/>
        </p:nvSpPr>
        <p:spPr>
          <a:xfrm>
            <a:off x="4572000" y="1142984"/>
            <a:ext cx="4071966" cy="100013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/>
              <a:t>Y</a:t>
            </a:r>
            <a:r>
              <a:rPr lang="id-ID" sz="1200" b="1" dirty="0" smtClean="0"/>
              <a:t>0</a:t>
            </a:r>
            <a:r>
              <a:rPr lang="id-ID" b="1" dirty="0" smtClean="0"/>
              <a:t> </a:t>
            </a:r>
            <a:r>
              <a:rPr lang="id-ID" b="1" dirty="0" smtClean="0">
                <a:sym typeface="Wingdings" pitchFamily="2" charset="2"/>
              </a:rPr>
              <a:t> Y</a:t>
            </a:r>
            <a:r>
              <a:rPr lang="id-ID" sz="1200" b="1" dirty="0" smtClean="0">
                <a:sym typeface="Wingdings" pitchFamily="2" charset="2"/>
              </a:rPr>
              <a:t>1</a:t>
            </a:r>
            <a:r>
              <a:rPr lang="id-ID" b="1" dirty="0" smtClean="0">
                <a:sym typeface="Wingdings" pitchFamily="2" charset="2"/>
              </a:rPr>
              <a:t> : perubahan tanpa LM</a:t>
            </a:r>
          </a:p>
          <a:p>
            <a:r>
              <a:rPr lang="id-ID" b="1" dirty="0" smtClean="0">
                <a:sym typeface="Wingdings" pitchFamily="2" charset="2"/>
              </a:rPr>
              <a:t>Y</a:t>
            </a:r>
            <a:r>
              <a:rPr lang="id-ID" sz="1200" b="1" dirty="0" smtClean="0">
                <a:sym typeface="Wingdings" pitchFamily="2" charset="2"/>
              </a:rPr>
              <a:t>0</a:t>
            </a:r>
            <a:r>
              <a:rPr lang="id-ID" b="1" dirty="0" smtClean="0">
                <a:sym typeface="Wingdings" pitchFamily="2" charset="2"/>
              </a:rPr>
              <a:t>  Y</a:t>
            </a:r>
            <a:r>
              <a:rPr lang="id-ID" sz="1200" b="1" dirty="0" smtClean="0">
                <a:sym typeface="Wingdings" pitchFamily="2" charset="2"/>
              </a:rPr>
              <a:t>2</a:t>
            </a:r>
            <a:r>
              <a:rPr lang="id-ID" b="1" dirty="0" smtClean="0">
                <a:sym typeface="Wingdings" pitchFamily="2" charset="2"/>
              </a:rPr>
              <a:t> : perubahan dengan LM</a:t>
            </a:r>
            <a:endParaRPr lang="id-ID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500034" y="3714752"/>
            <a:ext cx="52149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Keseimbangan Pasar Uang</a:t>
            </a:r>
          </a:p>
          <a:p>
            <a:r>
              <a:rPr lang="id-ID" dirty="0" smtClean="0"/>
              <a:t>Syarat : Ms = Md = M</a:t>
            </a:r>
            <a:r>
              <a:rPr lang="id-ID" sz="1200" dirty="0" smtClean="0"/>
              <a:t>1</a:t>
            </a:r>
            <a:r>
              <a:rPr lang="id-ID" dirty="0" smtClean="0"/>
              <a:t> + M</a:t>
            </a:r>
            <a:r>
              <a:rPr lang="id-ID" sz="1200" dirty="0" smtClean="0"/>
              <a:t>2</a:t>
            </a:r>
            <a:endParaRPr lang="id-ID" dirty="0" smtClean="0"/>
          </a:p>
          <a:p>
            <a:pPr>
              <a:tabLst>
                <a:tab pos="452438" algn="l"/>
              </a:tabLst>
            </a:pPr>
            <a:r>
              <a:rPr lang="id-ID" b="1" dirty="0" smtClean="0"/>
              <a:t>Ms 	= M</a:t>
            </a:r>
            <a:r>
              <a:rPr lang="id-ID" sz="1200" b="1" dirty="0" smtClean="0"/>
              <a:t>1</a:t>
            </a:r>
            <a:r>
              <a:rPr lang="id-ID" b="1" dirty="0" smtClean="0"/>
              <a:t> + M</a:t>
            </a:r>
            <a:r>
              <a:rPr lang="id-ID" sz="1200" b="1" dirty="0" smtClean="0"/>
              <a:t>2</a:t>
            </a:r>
            <a:endParaRPr lang="id-ID" b="1" dirty="0" smtClean="0"/>
          </a:p>
          <a:p>
            <a:pPr>
              <a:tabLst>
                <a:tab pos="452438" algn="l"/>
              </a:tabLst>
            </a:pPr>
            <a:r>
              <a:rPr lang="id-ID" dirty="0" smtClean="0"/>
              <a:t>180 	= 0,25 Y + 50 – 200i</a:t>
            </a:r>
          </a:p>
          <a:p>
            <a:r>
              <a:rPr lang="id-ID" dirty="0" smtClean="0"/>
              <a:t>100i = 0,125 Y – 65 ...................</a:t>
            </a:r>
            <a:r>
              <a:rPr lang="id-ID" b="1" dirty="0" smtClean="0"/>
              <a:t>(1)</a:t>
            </a:r>
            <a:r>
              <a:rPr lang="id-ID" dirty="0" smtClean="0"/>
              <a:t> </a:t>
            </a:r>
            <a:r>
              <a:rPr lang="id-ID" dirty="0" smtClean="0">
                <a:sym typeface="Wingdings" pitchFamily="2" charset="2"/>
              </a:rPr>
              <a:t> LM</a:t>
            </a:r>
            <a:endParaRPr lang="id-ID" dirty="0"/>
          </a:p>
        </p:txBody>
      </p:sp>
      <p:sp>
        <p:nvSpPr>
          <p:cNvPr id="57" name="TextBox 56"/>
          <p:cNvSpPr txBox="1"/>
          <p:nvPr/>
        </p:nvSpPr>
        <p:spPr>
          <a:xfrm>
            <a:off x="1785918" y="5286388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Keseimbangan Pasar Barang</a:t>
            </a:r>
          </a:p>
          <a:p>
            <a:pPr>
              <a:tabLst>
                <a:tab pos="452438" algn="l"/>
              </a:tabLst>
            </a:pPr>
            <a:r>
              <a:rPr lang="id-ID" b="1" dirty="0" smtClean="0"/>
              <a:t>Y   	=  C + I</a:t>
            </a:r>
          </a:p>
          <a:p>
            <a:pPr>
              <a:tabLst>
                <a:tab pos="452438" algn="l"/>
              </a:tabLst>
            </a:pPr>
            <a:r>
              <a:rPr lang="id-ID" dirty="0" smtClean="0"/>
              <a:t>     	=  90 + 0,625 Y + 140 – 100i</a:t>
            </a:r>
          </a:p>
          <a:p>
            <a:r>
              <a:rPr lang="id-ID" dirty="0" smtClean="0"/>
              <a:t>100i = -0,375 Y + 230 ...............</a:t>
            </a:r>
            <a:r>
              <a:rPr lang="id-ID" b="1" dirty="0" smtClean="0"/>
              <a:t>(2)</a:t>
            </a:r>
            <a:r>
              <a:rPr lang="id-ID" dirty="0" smtClean="0"/>
              <a:t> </a:t>
            </a:r>
            <a:r>
              <a:rPr lang="id-ID" dirty="0" smtClean="0">
                <a:sym typeface="Wingdings" pitchFamily="2" charset="2"/>
              </a:rPr>
              <a:t> IS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5072066" y="4143380"/>
            <a:ext cx="3429024" cy="1928826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500034" y="611857"/>
            <a:ext cx="45005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Keseimbangan Pasar Barang &amp; Pasar Uang</a:t>
            </a:r>
          </a:p>
          <a:p>
            <a:r>
              <a:rPr lang="id-ID" b="1" dirty="0" smtClean="0"/>
              <a:t>IS     =   LM</a:t>
            </a:r>
          </a:p>
          <a:p>
            <a:r>
              <a:rPr lang="id-ID" dirty="0" smtClean="0"/>
              <a:t>100i =  0,125 Y – 65       (LM)</a:t>
            </a:r>
          </a:p>
          <a:p>
            <a:r>
              <a:rPr lang="id-ID" dirty="0" smtClean="0"/>
              <a:t>100i =  - 0,375 Y + 230  (IS)</a:t>
            </a:r>
          </a:p>
          <a:p>
            <a:r>
              <a:rPr lang="id-ID" dirty="0" smtClean="0"/>
              <a:t>---------------------------------------  --</a:t>
            </a:r>
          </a:p>
          <a:p>
            <a:pPr>
              <a:tabLst>
                <a:tab pos="452438" algn="l"/>
              </a:tabLst>
            </a:pPr>
            <a:r>
              <a:rPr lang="id-ID" dirty="0" smtClean="0"/>
              <a:t>   0   =  0,5 Y – 295</a:t>
            </a:r>
          </a:p>
          <a:p>
            <a:r>
              <a:rPr lang="id-ID" dirty="0" smtClean="0"/>
              <a:t>   Y   =  590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5429256" y="1000108"/>
            <a:ext cx="1643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id-ID" dirty="0" smtClean="0"/>
              <a:t>i 	= 0,0875</a:t>
            </a:r>
          </a:p>
          <a:p>
            <a:pPr>
              <a:tabLst>
                <a:tab pos="357188" algn="l"/>
              </a:tabLst>
            </a:pPr>
            <a:r>
              <a:rPr lang="id-ID" dirty="0" smtClean="0"/>
              <a:t>I 	= 131,25</a:t>
            </a:r>
          </a:p>
          <a:p>
            <a:pPr>
              <a:tabLst>
                <a:tab pos="357188" algn="l"/>
              </a:tabLst>
            </a:pPr>
            <a:r>
              <a:rPr lang="id-ID" dirty="0" smtClean="0"/>
              <a:t>C 	= 458,75</a:t>
            </a:r>
          </a:p>
          <a:p>
            <a:r>
              <a:rPr lang="id-ID" dirty="0" smtClean="0"/>
              <a:t>M</a:t>
            </a:r>
            <a:r>
              <a:rPr lang="id-ID" sz="1200" dirty="0" smtClean="0"/>
              <a:t>1</a:t>
            </a:r>
            <a:r>
              <a:rPr lang="id-ID" dirty="0" smtClean="0"/>
              <a:t> = 147,5</a:t>
            </a:r>
          </a:p>
          <a:p>
            <a:r>
              <a:rPr lang="id-ID" dirty="0" smtClean="0"/>
              <a:t>M</a:t>
            </a:r>
            <a:r>
              <a:rPr lang="id-ID" sz="1200" dirty="0" smtClean="0"/>
              <a:t>2</a:t>
            </a:r>
            <a:r>
              <a:rPr lang="id-ID" dirty="0" smtClean="0"/>
              <a:t> = 32,5 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2603368"/>
            <a:ext cx="79296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Jadi :</a:t>
            </a:r>
          </a:p>
          <a:p>
            <a:pPr marL="342900" indent="-342900">
              <a:buAutoNum type="arabicPeriod"/>
            </a:pPr>
            <a:r>
              <a:rPr lang="id-ID" dirty="0" smtClean="0"/>
              <a:t>Adanya penurunan autonomus I (Investasi) </a:t>
            </a:r>
            <a:r>
              <a:rPr lang="id-ID" dirty="0" smtClean="0">
                <a:sym typeface="Wingdings" pitchFamily="2" charset="2"/>
              </a:rPr>
              <a:t> IS bergeser IS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 IS</a:t>
            </a:r>
            <a:r>
              <a:rPr lang="id-ID" sz="1200" dirty="0" smtClean="0">
                <a:sym typeface="Wingdings" pitchFamily="2" charset="2"/>
              </a:rPr>
              <a:t>1</a:t>
            </a:r>
            <a:r>
              <a:rPr lang="id-ID" dirty="0" smtClean="0">
                <a:sym typeface="Wingdings" pitchFamily="2" charset="2"/>
              </a:rPr>
              <a:t> (tanpa LM)  (Y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 Y</a:t>
            </a:r>
            <a:r>
              <a:rPr lang="id-ID" sz="1200" dirty="0" smtClean="0">
                <a:sym typeface="Wingdings" pitchFamily="2" charset="2"/>
              </a:rPr>
              <a:t>1</a:t>
            </a:r>
            <a:r>
              <a:rPr lang="id-ID" dirty="0" smtClean="0">
                <a:sym typeface="Wingdings" pitchFamily="2" charset="2"/>
              </a:rPr>
              <a:t>) = 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id-ID" dirty="0" smtClean="0">
                <a:sym typeface="Wingdings" pitchFamily="2" charset="2"/>
              </a:rPr>
              <a:t>Y</a:t>
            </a:r>
          </a:p>
          <a:p>
            <a:pPr marL="342900" indent="-342900">
              <a:buAutoNum type="arabicPeriod"/>
            </a:pPr>
            <a:r>
              <a:rPr lang="id-ID" dirty="0" smtClean="0">
                <a:cs typeface="Calibri"/>
                <a:sym typeface="Wingdings" pitchFamily="2" charset="2"/>
              </a:rPr>
              <a:t>Dengan LM, IS bergeser </a:t>
            </a:r>
            <a:r>
              <a:rPr lang="id-ID" dirty="0" smtClean="0">
                <a:sym typeface="Wingdings" pitchFamily="2" charset="2"/>
              </a:rPr>
              <a:t>IS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</a:t>
            </a:r>
            <a:r>
              <a:rPr lang="id-ID" dirty="0" smtClean="0">
                <a:cs typeface="Calibri"/>
                <a:sym typeface="Wingdings" pitchFamily="2" charset="2"/>
              </a:rPr>
              <a:t> </a:t>
            </a:r>
            <a:r>
              <a:rPr lang="en-US" dirty="0" smtClean="0">
                <a:cs typeface="Calibri"/>
                <a:sym typeface="Wingdings" pitchFamily="2" charset="2"/>
              </a:rPr>
              <a:t> </a:t>
            </a:r>
            <a:r>
              <a:rPr lang="id-ID" dirty="0" smtClean="0">
                <a:sym typeface="Wingdings" pitchFamily="2" charset="2"/>
              </a:rPr>
              <a:t>IS</a:t>
            </a:r>
            <a:r>
              <a:rPr lang="id-ID" sz="1200" dirty="0" smtClean="0">
                <a:sym typeface="Wingdings" pitchFamily="2" charset="2"/>
              </a:rPr>
              <a:t>1 </a:t>
            </a:r>
            <a:r>
              <a:rPr lang="id-ID" dirty="0" smtClean="0">
                <a:cs typeface="Calibri"/>
                <a:sym typeface="Wingdings" pitchFamily="2" charset="2"/>
              </a:rPr>
              <a:t>sehingga </a:t>
            </a:r>
            <a:r>
              <a:rPr lang="en-US" dirty="0" err="1" smtClean="0">
                <a:cs typeface="Calibri"/>
                <a:sym typeface="Wingdings" pitchFamily="2" charset="2"/>
              </a:rPr>
              <a:t>i</a:t>
            </a:r>
            <a:r>
              <a:rPr lang="en-US" dirty="0" smtClean="0">
                <a:cs typeface="Calibri"/>
                <a:sym typeface="Wingdings" pitchFamily="2" charset="2"/>
              </a:rPr>
              <a:t> </a:t>
            </a:r>
            <a:r>
              <a:rPr lang="en-US" dirty="0" err="1" smtClean="0">
                <a:cs typeface="Calibri"/>
                <a:sym typeface="Wingdings" pitchFamily="2" charset="2"/>
              </a:rPr>
              <a:t>turun</a:t>
            </a:r>
            <a:r>
              <a:rPr lang="id-ID" dirty="0" smtClean="0">
                <a:cs typeface="Calibri"/>
                <a:sym typeface="Wingdings" pitchFamily="2" charset="2"/>
              </a:rPr>
              <a:t>  (i</a:t>
            </a:r>
            <a:r>
              <a:rPr lang="id-ID" sz="1200" dirty="0" smtClean="0">
                <a:cs typeface="Calibri"/>
                <a:sym typeface="Wingdings" pitchFamily="2" charset="2"/>
              </a:rPr>
              <a:t>0</a:t>
            </a:r>
            <a:r>
              <a:rPr lang="id-ID" dirty="0" smtClean="0">
                <a:cs typeface="Calibri"/>
                <a:sym typeface="Wingdings" pitchFamily="2" charset="2"/>
              </a:rPr>
              <a:t>  i</a:t>
            </a:r>
            <a:r>
              <a:rPr lang="id-ID" sz="1200" dirty="0" smtClean="0">
                <a:cs typeface="Calibri"/>
                <a:sym typeface="Wingdings" pitchFamily="2" charset="2"/>
              </a:rPr>
              <a:t>1</a:t>
            </a:r>
            <a:r>
              <a:rPr lang="id-ID" dirty="0" smtClean="0">
                <a:cs typeface="Calibri"/>
                <a:sym typeface="Wingdings" pitchFamily="2" charset="2"/>
              </a:rPr>
              <a:t>)  I </a:t>
            </a:r>
            <a:r>
              <a:rPr lang="en-US" smtClean="0">
                <a:cs typeface="Calibri"/>
                <a:sym typeface="Wingdings" pitchFamily="2" charset="2"/>
              </a:rPr>
              <a:t>naik</a:t>
            </a:r>
            <a:r>
              <a:rPr lang="id-ID" smtClean="0">
                <a:cs typeface="Calibri"/>
                <a:sym typeface="Wingdings" pitchFamily="2" charset="2"/>
              </a:rPr>
              <a:t>  </a:t>
            </a:r>
            <a:r>
              <a:rPr lang="id-ID" dirty="0" smtClean="0">
                <a:cs typeface="Calibri"/>
                <a:sym typeface="Wingdings" pitchFamily="2" charset="2"/>
              </a:rPr>
              <a:t> menghambat penurunan autonomus I sehingga Y (income) tidak turun ke Y</a:t>
            </a:r>
            <a:r>
              <a:rPr lang="id-ID" sz="1200" dirty="0" smtClean="0">
                <a:cs typeface="Calibri"/>
                <a:sym typeface="Wingdings" pitchFamily="2" charset="2"/>
              </a:rPr>
              <a:t>1</a:t>
            </a:r>
            <a:r>
              <a:rPr lang="id-ID" dirty="0" smtClean="0">
                <a:cs typeface="Calibri"/>
                <a:sym typeface="Wingdings" pitchFamily="2" charset="2"/>
              </a:rPr>
              <a:t> tetapi Y</a:t>
            </a:r>
            <a:r>
              <a:rPr lang="id-ID" sz="1200" dirty="0" smtClean="0">
                <a:cs typeface="Calibri"/>
                <a:sym typeface="Wingdings" pitchFamily="2" charset="2"/>
              </a:rPr>
              <a:t>2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4526947"/>
            <a:ext cx="4000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Arial" pitchFamily="34" charset="0"/>
              <a:buChar char="•"/>
            </a:pPr>
            <a:r>
              <a:rPr lang="id-ID" dirty="0" smtClean="0"/>
              <a:t>Dengan LM, perubahan Y (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id-ID" dirty="0" smtClean="0">
                <a:sym typeface="Wingdings" pitchFamily="2" charset="2"/>
              </a:rPr>
              <a:t>Y) tidak lagi sebesar multipliernya, melainkan sebesar Y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– Y</a:t>
            </a:r>
            <a:r>
              <a:rPr lang="id-ID" sz="1200" dirty="0" smtClean="0">
                <a:sym typeface="Wingdings" pitchFamily="2" charset="2"/>
              </a:rPr>
              <a:t>2</a:t>
            </a:r>
            <a:r>
              <a:rPr lang="id-ID" dirty="0" smtClean="0">
                <a:sym typeface="Wingdings" pitchFamily="2" charset="2"/>
              </a:rPr>
              <a:t> (=20)</a:t>
            </a:r>
          </a:p>
          <a:p>
            <a:pPr marL="273050" indent="-273050">
              <a:buFont typeface="Arial" pitchFamily="34" charset="0"/>
              <a:buChar char="•"/>
            </a:pPr>
            <a:r>
              <a:rPr lang="id-ID" dirty="0" smtClean="0">
                <a:sym typeface="Wingdings" pitchFamily="2" charset="2"/>
              </a:rPr>
              <a:t>Perubahan Y (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id-ID" dirty="0" smtClean="0">
                <a:sym typeface="Wingdings" pitchFamily="2" charset="2"/>
              </a:rPr>
              <a:t>Y) tanpa LM sebesar multipliernya :</a:t>
            </a:r>
            <a:endParaRPr lang="id-ID" dirty="0"/>
          </a:p>
        </p:txBody>
      </p:sp>
      <p:grpSp>
        <p:nvGrpSpPr>
          <p:cNvPr id="18" name="Group 17"/>
          <p:cNvGrpSpPr/>
          <p:nvPr/>
        </p:nvGrpSpPr>
        <p:grpSpPr>
          <a:xfrm>
            <a:off x="5255385" y="4214818"/>
            <a:ext cx="3174267" cy="1812327"/>
            <a:chOff x="4929190" y="4334848"/>
            <a:chExt cx="3174267" cy="1812327"/>
          </a:xfrm>
        </p:grpSpPr>
        <p:sp>
          <p:nvSpPr>
            <p:cNvPr id="9" name="Rectangle 8"/>
            <p:cNvSpPr/>
            <p:nvPr/>
          </p:nvSpPr>
          <p:spPr>
            <a:xfrm>
              <a:off x="4929190" y="4500570"/>
              <a:ext cx="3174267" cy="164660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l-GR" dirty="0" smtClean="0">
                  <a:sym typeface="Wingdings" pitchFamily="2" charset="2"/>
                </a:rPr>
                <a:t>Δ</a:t>
              </a:r>
              <a:r>
                <a:rPr lang="id-ID" dirty="0" smtClean="0">
                  <a:sym typeface="Wingdings" pitchFamily="2" charset="2"/>
                </a:rPr>
                <a:t>Y =         .</a:t>
              </a:r>
              <a:r>
                <a:rPr lang="el-GR" dirty="0" smtClean="0">
                  <a:sym typeface="Wingdings" pitchFamily="2" charset="2"/>
                </a:rPr>
                <a:t> Δ</a:t>
              </a:r>
              <a:r>
                <a:rPr lang="id-ID" dirty="0" smtClean="0">
                  <a:sym typeface="Wingdings" pitchFamily="2" charset="2"/>
                </a:rPr>
                <a:t>I</a:t>
              </a:r>
            </a:p>
            <a:p>
              <a:endParaRPr lang="id-ID" sz="1100" dirty="0" smtClean="0">
                <a:sym typeface="Wingdings" pitchFamily="2" charset="2"/>
              </a:endParaRPr>
            </a:p>
            <a:p>
              <a:r>
                <a:rPr lang="id-ID" dirty="0" smtClean="0">
                  <a:sym typeface="Wingdings" pitchFamily="2" charset="2"/>
                </a:rPr>
                <a:t>      </a:t>
              </a:r>
            </a:p>
            <a:p>
              <a:r>
                <a:rPr lang="id-ID" dirty="0" smtClean="0">
                  <a:sym typeface="Wingdings" pitchFamily="2" charset="2"/>
                </a:rPr>
                <a:t>      =                   .(150 – 140)</a:t>
              </a:r>
            </a:p>
            <a:p>
              <a:endParaRPr lang="id-ID" dirty="0" smtClean="0">
                <a:sym typeface="Wingdings" pitchFamily="2" charset="2"/>
              </a:endParaRPr>
            </a:p>
            <a:p>
              <a:r>
                <a:rPr lang="id-ID" dirty="0" smtClean="0">
                  <a:sym typeface="Wingdings" pitchFamily="2" charset="2"/>
                </a:rPr>
                <a:t>      = 26,7</a:t>
              </a:r>
              <a:endParaRPr lang="id-ID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643570" y="5357826"/>
              <a:ext cx="92869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572132" y="4692038"/>
              <a:ext cx="50006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29322" y="5000636"/>
              <a:ext cx="3129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id-ID" dirty="0" smtClean="0"/>
                <a:t>1</a:t>
              </a:r>
              <a:endParaRPr lang="id-ID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43570" y="4334848"/>
              <a:ext cx="3129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id-ID" dirty="0" smtClean="0"/>
                <a:t>1</a:t>
              </a:r>
              <a:endParaRPr lang="id-ID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72132" y="5357826"/>
              <a:ext cx="113364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id-ID" dirty="0" smtClean="0"/>
                <a:t>1 – 0,625</a:t>
              </a:r>
              <a:endParaRPr lang="id-ID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00694" y="4620600"/>
              <a:ext cx="7136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id-ID" dirty="0" smtClean="0"/>
                <a:t>1 – b</a:t>
              </a:r>
              <a:endParaRPr lang="id-ID" dirty="0"/>
            </a:p>
          </p:txBody>
        </p:sp>
      </p:grpSp>
      <p:cxnSp>
        <p:nvCxnSpPr>
          <p:cNvPr id="20" name="Elbow Connector 19"/>
          <p:cNvCxnSpPr>
            <a:stCxn id="7" idx="2"/>
          </p:cNvCxnSpPr>
          <p:nvPr/>
        </p:nvCxnSpPr>
        <p:spPr>
          <a:xfrm rot="16200000" flipH="1">
            <a:off x="4659973" y="3916037"/>
            <a:ext cx="94308" cy="4270783"/>
          </a:xfrm>
          <a:prstGeom prst="bentConnector3">
            <a:avLst>
              <a:gd name="adj1" fmla="val 342397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7686" y="-24"/>
            <a:ext cx="4143404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Perubahan-Perubahan Autonomus  Pada Permintaan Investasi</a:t>
            </a:r>
            <a:endParaRPr lang="id-ID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1704958" y="487901"/>
            <a:ext cx="5438810" cy="4241069"/>
            <a:chOff x="571472" y="750994"/>
            <a:chExt cx="3795736" cy="2620455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215140" y="2071678"/>
              <a:ext cx="2143934" cy="79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57224" y="3143248"/>
              <a:ext cx="3286148" cy="1588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071538" y="1357298"/>
              <a:ext cx="3000396" cy="1357322"/>
            </a:xfrm>
            <a:prstGeom prst="line">
              <a:avLst/>
            </a:prstGeom>
            <a:ln w="5715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571604" y="1714488"/>
              <a:ext cx="1285884" cy="1143008"/>
            </a:xfrm>
            <a:prstGeom prst="line">
              <a:avLst/>
            </a:prstGeom>
            <a:ln w="5715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71670" y="1500174"/>
              <a:ext cx="1285884" cy="1143008"/>
            </a:xfrm>
            <a:prstGeom prst="line">
              <a:avLst/>
            </a:prstGeom>
            <a:ln w="5715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71736" y="1285860"/>
              <a:ext cx="1285884" cy="1143008"/>
            </a:xfrm>
            <a:prstGeom prst="line">
              <a:avLst/>
            </a:prstGeom>
            <a:ln w="5715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857224" y="2214554"/>
              <a:ext cx="1285884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857224" y="2000240"/>
              <a:ext cx="178595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857224" y="1785926"/>
              <a:ext cx="2286016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678761" y="2678901"/>
              <a:ext cx="928694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072464" y="2570950"/>
              <a:ext cx="1143008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465373" y="2463793"/>
              <a:ext cx="1357322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759079" y="750994"/>
              <a:ext cx="168034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endParaRPr lang="id-ID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022415" y="1148252"/>
              <a:ext cx="344793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LM</a:t>
              </a:r>
              <a:endParaRPr lang="id-ID" b="1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21791" y="3009627"/>
              <a:ext cx="22844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endParaRPr lang="id-ID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2910" y="3071810"/>
              <a:ext cx="219496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0</a:t>
              </a:r>
              <a:endParaRPr lang="id-ID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71472" y="1677930"/>
              <a:ext cx="22844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2</a:t>
              </a:r>
              <a:endParaRPr lang="id-ID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1472" y="1898629"/>
              <a:ext cx="22844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71472" y="2119328"/>
              <a:ext cx="22844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02684" y="1508873"/>
              <a:ext cx="322419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iS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801248" y="1280671"/>
              <a:ext cx="322419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iS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273237" y="1111614"/>
              <a:ext cx="322419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iS</a:t>
              </a:r>
              <a:r>
                <a:rPr lang="id-ID" sz="1200" b="1" dirty="0" smtClean="0"/>
                <a:t>2</a:t>
              </a:r>
              <a:endParaRPr lang="id-ID" b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024168" y="3143248"/>
              <a:ext cx="29892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1</a:t>
              </a:r>
              <a:endParaRPr lang="id-ID" b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522733" y="3143248"/>
              <a:ext cx="29892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0</a:t>
              </a:r>
              <a:endParaRPr lang="id-ID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021297" y="3143248"/>
              <a:ext cx="298925" cy="228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b="1" dirty="0" smtClean="0"/>
                <a:t>Y</a:t>
              </a:r>
              <a:r>
                <a:rPr lang="id-ID" sz="1200" b="1" dirty="0" smtClean="0"/>
                <a:t>2</a:t>
              </a:r>
              <a:endParaRPr lang="id-ID" b="1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857224" y="5000636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Pergeseran IS</a:t>
            </a:r>
            <a:r>
              <a:rPr lang="id-ID" sz="1200" dirty="0" smtClean="0"/>
              <a:t>0</a:t>
            </a:r>
            <a:r>
              <a:rPr lang="id-ID" dirty="0" smtClean="0"/>
              <a:t> ke kiri </a:t>
            </a:r>
            <a:r>
              <a:rPr lang="id-ID" dirty="0" smtClean="0">
                <a:sym typeface="Wingdings" pitchFamily="2" charset="2"/>
              </a:rPr>
              <a:t> IS</a:t>
            </a:r>
            <a:r>
              <a:rPr lang="id-ID" sz="1200" dirty="0" smtClean="0">
                <a:sym typeface="Wingdings" pitchFamily="2" charset="2"/>
              </a:rPr>
              <a:t>1</a:t>
            </a:r>
            <a:r>
              <a:rPr lang="id-ID" dirty="0" smtClean="0">
                <a:sym typeface="Wingdings" pitchFamily="2" charset="2"/>
              </a:rPr>
              <a:t>  i</a:t>
            </a:r>
            <a:r>
              <a:rPr lang="id-ID" sz="1200" dirty="0" smtClean="0">
                <a:sym typeface="Wingdings" pitchFamily="2" charset="2"/>
              </a:rPr>
              <a:t>1</a:t>
            </a:r>
            <a:r>
              <a:rPr lang="id-ID" dirty="0" smtClean="0">
                <a:sym typeface="Wingdings" pitchFamily="2" charset="2"/>
              </a:rPr>
              <a:t> dan Y</a:t>
            </a:r>
            <a:r>
              <a:rPr lang="id-ID" sz="1200" dirty="0" smtClean="0">
                <a:sym typeface="Wingdings" pitchFamily="2" charset="2"/>
              </a:rPr>
              <a:t>1</a:t>
            </a:r>
            <a:endParaRPr lang="id-ID" dirty="0" smtClean="0">
              <a:sym typeface="Wingdings" pitchFamily="2" charset="2"/>
            </a:endParaRPr>
          </a:p>
          <a:p>
            <a:endParaRPr lang="id-ID" sz="1000" dirty="0" smtClean="0">
              <a:sym typeface="Wingdings" pitchFamily="2" charset="2"/>
            </a:endParaRPr>
          </a:p>
          <a:p>
            <a:r>
              <a:rPr lang="id-ID" dirty="0" smtClean="0">
                <a:sym typeface="Wingdings" pitchFamily="2" charset="2"/>
              </a:rPr>
              <a:t>Pergeseran IS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ke kanan  IS</a:t>
            </a:r>
            <a:r>
              <a:rPr lang="id-ID" sz="1200" dirty="0" smtClean="0">
                <a:sym typeface="Wingdings" pitchFamily="2" charset="2"/>
              </a:rPr>
              <a:t>2</a:t>
            </a:r>
            <a:r>
              <a:rPr lang="id-ID" dirty="0" smtClean="0">
                <a:sym typeface="Wingdings" pitchFamily="2" charset="2"/>
              </a:rPr>
              <a:t>  meningkatkan i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 i</a:t>
            </a:r>
            <a:r>
              <a:rPr lang="id-ID" sz="1200" dirty="0" smtClean="0">
                <a:sym typeface="Wingdings" pitchFamily="2" charset="2"/>
              </a:rPr>
              <a:t>2</a:t>
            </a:r>
            <a:r>
              <a:rPr lang="id-ID" dirty="0" smtClean="0">
                <a:sym typeface="Wingdings" pitchFamily="2" charset="2"/>
              </a:rPr>
              <a:t> dan Y</a:t>
            </a:r>
            <a:r>
              <a:rPr lang="id-ID" sz="1200" dirty="0" smtClean="0">
                <a:sym typeface="Wingdings" pitchFamily="2" charset="2"/>
              </a:rPr>
              <a:t>0</a:t>
            </a:r>
            <a:r>
              <a:rPr lang="id-ID" dirty="0" smtClean="0">
                <a:sym typeface="Wingdings" pitchFamily="2" charset="2"/>
              </a:rPr>
              <a:t>  Y</a:t>
            </a:r>
            <a:r>
              <a:rPr lang="id-ID" sz="1200" dirty="0" smtClean="0">
                <a:sym typeface="Wingdings" pitchFamily="2" charset="2"/>
              </a:rPr>
              <a:t>2</a:t>
            </a:r>
            <a:endParaRPr lang="id-ID" dirty="0" smtClean="0">
              <a:sym typeface="Wingdings" pitchFamily="2" charset="2"/>
            </a:endParaRPr>
          </a:p>
          <a:p>
            <a:r>
              <a:rPr lang="id-ID" dirty="0" smtClean="0">
                <a:sym typeface="Wingdings" pitchFamily="2" charset="2"/>
              </a:rPr>
              <a:t>(i</a:t>
            </a:r>
            <a:r>
              <a:rPr lang="id-ID" sz="1200" dirty="0" smtClean="0">
                <a:sym typeface="Wingdings" pitchFamily="2" charset="2"/>
              </a:rPr>
              <a:t>2</a:t>
            </a:r>
            <a:r>
              <a:rPr lang="id-ID" dirty="0" smtClean="0">
                <a:sym typeface="Wingdings" pitchFamily="2" charset="2"/>
              </a:rPr>
              <a:t> &amp; Y</a:t>
            </a:r>
            <a:r>
              <a:rPr lang="id-ID" sz="1200" dirty="0" smtClean="0">
                <a:sym typeface="Wingdings" pitchFamily="2" charset="2"/>
              </a:rPr>
              <a:t>2</a:t>
            </a:r>
            <a:r>
              <a:rPr lang="id-ID" dirty="0" smtClean="0">
                <a:sym typeface="Wingdings" pitchFamily="2" charset="2"/>
              </a:rPr>
              <a:t>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0562" y="0"/>
            <a:ext cx="4143404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Perubahan-Perubahan </a:t>
            </a:r>
          </a:p>
          <a:p>
            <a:pPr algn="ctr"/>
            <a:r>
              <a:rPr lang="id-I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Jumlah Uang</a:t>
            </a:r>
            <a:endParaRPr lang="id-ID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00562" y="1142984"/>
            <a:ext cx="3929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Pergeseran LM sebagai berikut :</a:t>
            </a:r>
          </a:p>
          <a:p>
            <a:pPr marL="342900" indent="-342900">
              <a:buAutoNum type="arabicPeriod"/>
            </a:pPr>
            <a:r>
              <a:rPr lang="id-ID" dirty="0" smtClean="0"/>
              <a:t>M</a:t>
            </a:r>
            <a:r>
              <a:rPr lang="id-ID" sz="1200" dirty="0" smtClean="0"/>
              <a:t>1</a:t>
            </a:r>
            <a:endParaRPr lang="id-ID" dirty="0" smtClean="0"/>
          </a:p>
          <a:p>
            <a:pPr marL="342900" indent="-342900">
              <a:buAutoNum type="arabicPeriod"/>
            </a:pPr>
            <a:r>
              <a:rPr lang="id-ID" dirty="0" smtClean="0"/>
              <a:t>M</a:t>
            </a:r>
            <a:r>
              <a:rPr lang="id-ID" sz="1200" dirty="0" smtClean="0"/>
              <a:t>2</a:t>
            </a:r>
            <a:endParaRPr lang="id-ID" dirty="0" smtClean="0"/>
          </a:p>
          <a:p>
            <a:pPr marL="342900" indent="-342900">
              <a:buAutoNum type="arabicPeriod"/>
            </a:pPr>
            <a:r>
              <a:rPr lang="id-ID" dirty="0" smtClean="0"/>
              <a:t>Ms</a:t>
            </a:r>
            <a:endParaRPr lang="id-ID" dirty="0"/>
          </a:p>
        </p:txBody>
      </p:sp>
      <p:grpSp>
        <p:nvGrpSpPr>
          <p:cNvPr id="37" name="Group 36"/>
          <p:cNvGrpSpPr/>
          <p:nvPr/>
        </p:nvGrpSpPr>
        <p:grpSpPr>
          <a:xfrm>
            <a:off x="685591" y="571480"/>
            <a:ext cx="4315037" cy="3143271"/>
            <a:chOff x="685591" y="571480"/>
            <a:chExt cx="4315037" cy="3143271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244574" y="2130417"/>
              <a:ext cx="2462470" cy="1011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87167" y="3361246"/>
              <a:ext cx="3637582" cy="182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69046" y="1474051"/>
              <a:ext cx="2637247" cy="1558987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2514311" y="2703820"/>
              <a:ext cx="1312831" cy="20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1512965" y="2704732"/>
              <a:ext cx="1312831" cy="20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05288" y="571480"/>
              <a:ext cx="290175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i</a:t>
              </a:r>
              <a:endParaRPr lang="id-ID" sz="1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24413" y="1474051"/>
              <a:ext cx="641157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LM</a:t>
              </a:r>
              <a:r>
                <a:rPr lang="id-ID" sz="1050" b="1" dirty="0" smtClean="0"/>
                <a:t>1</a:t>
              </a:r>
              <a:endParaRPr lang="id-ID" sz="1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24748" y="3115090"/>
              <a:ext cx="375880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Y</a:t>
              </a:r>
              <a:endParaRPr lang="id-ID" sz="1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4348" y="3279194"/>
              <a:ext cx="363636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0</a:t>
              </a:r>
              <a:endParaRPr lang="id-ID" sz="1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42199" y="3361246"/>
              <a:ext cx="471788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Y</a:t>
              </a:r>
              <a:r>
                <a:rPr lang="id-ID" sz="1050" b="1" dirty="0" smtClean="0"/>
                <a:t>1</a:t>
              </a:r>
              <a:endParaRPr lang="id-ID" sz="1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70412" y="3361246"/>
              <a:ext cx="471788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Y</a:t>
              </a:r>
              <a:r>
                <a:rPr lang="id-ID" sz="1050" b="1" dirty="0" smtClean="0"/>
                <a:t>0</a:t>
              </a:r>
              <a:endParaRPr lang="id-ID" sz="14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96897" y="3361246"/>
              <a:ext cx="471788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Y</a:t>
              </a:r>
              <a:r>
                <a:rPr lang="id-ID" sz="1050" b="1" dirty="0" smtClean="0"/>
                <a:t>2</a:t>
              </a:r>
              <a:endParaRPr lang="id-ID" sz="1400" b="1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1350925" y="1309947"/>
              <a:ext cx="1727851" cy="1476935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078776" y="1063792"/>
              <a:ext cx="50045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LM</a:t>
              </a:r>
              <a:r>
                <a:rPr lang="en-US" sz="1050" b="1" dirty="0" smtClean="0"/>
                <a:t>0</a:t>
              </a:r>
              <a:endParaRPr lang="id-ID" sz="1400" b="1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1896562" y="1638155"/>
              <a:ext cx="1727851" cy="1476935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223717" y="2867923"/>
              <a:ext cx="984623" cy="20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753359" y="2925689"/>
              <a:ext cx="416691" cy="353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IS</a:t>
              </a:r>
              <a:endParaRPr lang="id-ID" sz="1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260320" y="1638155"/>
              <a:ext cx="1106414" cy="3888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600" b="1" dirty="0" smtClean="0"/>
                <a:t>1/k.</a:t>
              </a:r>
              <a:r>
                <a:rPr lang="el-GR" sz="1600" b="1" dirty="0" smtClean="0">
                  <a:latin typeface="Calibri"/>
                  <a:cs typeface="Calibri"/>
                </a:rPr>
                <a:t>Δ</a:t>
              </a:r>
              <a:r>
                <a:rPr lang="id-ID" sz="1600" b="1" dirty="0" smtClean="0">
                  <a:latin typeface="Calibri"/>
                  <a:cs typeface="Calibri"/>
                </a:rPr>
                <a:t>M</a:t>
              </a:r>
              <a:endParaRPr lang="id-ID" sz="16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5591" y="2192529"/>
              <a:ext cx="3145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i</a:t>
              </a:r>
              <a:r>
                <a:rPr lang="id-ID" sz="1050" b="1" dirty="0" smtClean="0"/>
                <a:t>1</a:t>
              </a:r>
              <a:endParaRPr lang="id-ID" sz="1400" b="1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 rot="10800000">
              <a:off x="1000100" y="2071678"/>
              <a:ext cx="214314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1000100" y="2357430"/>
              <a:ext cx="1714512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696811" y="1928802"/>
              <a:ext cx="3032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i</a:t>
              </a:r>
              <a:r>
                <a:rPr lang="id-ID" sz="1050" b="1" dirty="0" smtClean="0"/>
                <a:t>0</a:t>
              </a:r>
              <a:endParaRPr lang="id-ID" sz="1400" b="1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14348" y="3786190"/>
            <a:ext cx="7358114" cy="2585323"/>
            <a:chOff x="714348" y="3786190"/>
            <a:chExt cx="7358114" cy="2585323"/>
          </a:xfrm>
        </p:grpSpPr>
        <p:sp>
          <p:nvSpPr>
            <p:cNvPr id="26" name="TextBox 25"/>
            <p:cNvSpPr txBox="1"/>
            <p:nvPr/>
          </p:nvSpPr>
          <p:spPr>
            <a:xfrm>
              <a:off x="714348" y="3786190"/>
              <a:ext cx="7358114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LM</a:t>
              </a:r>
              <a:r>
                <a:rPr lang="id-ID" sz="1200" dirty="0" smtClean="0"/>
                <a:t>0</a:t>
              </a:r>
              <a:r>
                <a:rPr lang="id-ID" dirty="0" smtClean="0"/>
                <a:t> </a:t>
              </a:r>
              <a:r>
                <a:rPr lang="id-ID" dirty="0" smtClean="0">
                  <a:sym typeface="Wingdings" pitchFamily="2" charset="2"/>
                </a:rPr>
                <a:t> LM</a:t>
              </a:r>
              <a:r>
                <a:rPr lang="id-ID" sz="1200" dirty="0" smtClean="0">
                  <a:sym typeface="Wingdings" pitchFamily="2" charset="2"/>
                </a:rPr>
                <a:t>1</a:t>
              </a:r>
              <a:r>
                <a:rPr lang="id-ID" dirty="0" smtClean="0">
                  <a:sym typeface="Wingdings" pitchFamily="2" charset="2"/>
                </a:rPr>
                <a:t> sebesar </a:t>
              </a:r>
              <a:r>
                <a:rPr lang="en-US" dirty="0" smtClean="0">
                  <a:sym typeface="Wingdings" pitchFamily="2" charset="2"/>
                </a:rPr>
                <a:t>1/</a:t>
              </a:r>
              <a:r>
                <a:rPr lang="id-ID" dirty="0" smtClean="0">
                  <a:sym typeface="Wingdings" pitchFamily="2" charset="2"/>
                </a:rPr>
                <a:t>k.</a:t>
              </a:r>
              <a:r>
                <a:rPr lang="el-GR" dirty="0" smtClean="0">
                  <a:cs typeface="Calibri"/>
                  <a:sym typeface="Wingdings" pitchFamily="2" charset="2"/>
                </a:rPr>
                <a:t>Δ</a:t>
              </a:r>
              <a:r>
                <a:rPr lang="id-ID" dirty="0" smtClean="0">
                  <a:cs typeface="Calibri"/>
                  <a:sym typeface="Wingdings" pitchFamily="2" charset="2"/>
                </a:rPr>
                <a:t>M, sebagai akibat Ms</a:t>
              </a:r>
            </a:p>
            <a:p>
              <a:r>
                <a:rPr lang="id-ID" dirty="0" smtClean="0">
                  <a:cs typeface="Calibri"/>
                  <a:sym typeface="Wingdings" pitchFamily="2" charset="2"/>
                </a:rPr>
                <a:t>Kenaikan pendapatan dari Y</a:t>
              </a:r>
              <a:r>
                <a:rPr lang="id-ID" sz="1200" dirty="0" smtClean="0">
                  <a:cs typeface="Calibri"/>
                  <a:sym typeface="Wingdings" pitchFamily="2" charset="2"/>
                </a:rPr>
                <a:t>0</a:t>
              </a:r>
              <a:r>
                <a:rPr lang="id-ID" dirty="0" smtClean="0">
                  <a:cs typeface="Calibri"/>
                  <a:sym typeface="Wingdings" pitchFamily="2" charset="2"/>
                </a:rPr>
                <a:t>  Y</a:t>
              </a:r>
              <a:r>
                <a:rPr lang="id-ID" sz="1200" dirty="0" smtClean="0">
                  <a:cs typeface="Calibri"/>
                  <a:sym typeface="Wingdings" pitchFamily="2" charset="2"/>
                </a:rPr>
                <a:t>1</a:t>
              </a:r>
              <a:r>
                <a:rPr lang="id-ID" dirty="0" smtClean="0">
                  <a:cs typeface="Calibri"/>
                  <a:sym typeface="Wingdings" pitchFamily="2" charset="2"/>
                </a:rPr>
                <a:t> lebih kecil dari Y</a:t>
              </a:r>
              <a:r>
                <a:rPr lang="en-US" sz="1200" dirty="0" smtClean="0">
                  <a:cs typeface="Calibri"/>
                  <a:sym typeface="Wingdings" pitchFamily="2" charset="2"/>
                </a:rPr>
                <a:t>0</a:t>
              </a:r>
              <a:r>
                <a:rPr lang="id-ID" dirty="0" smtClean="0">
                  <a:cs typeface="Calibri"/>
                  <a:sym typeface="Wingdings" pitchFamily="2" charset="2"/>
                </a:rPr>
                <a:t> – Y</a:t>
              </a:r>
              <a:r>
                <a:rPr lang="en-US" sz="1200" dirty="0" smtClean="0">
                  <a:cs typeface="Calibri"/>
                  <a:sym typeface="Wingdings" pitchFamily="2" charset="2"/>
                </a:rPr>
                <a:t>2</a:t>
              </a:r>
              <a:endParaRPr lang="id-ID" dirty="0" smtClean="0">
                <a:cs typeface="Calibri"/>
                <a:sym typeface="Wingdings" pitchFamily="2" charset="2"/>
              </a:endParaRPr>
            </a:p>
            <a:p>
              <a:endParaRPr lang="id-ID" dirty="0" smtClean="0">
                <a:cs typeface="Calibri"/>
                <a:sym typeface="Wingdings" pitchFamily="2" charset="2"/>
              </a:endParaRPr>
            </a:p>
            <a:p>
              <a:pPr>
                <a:lnSpc>
                  <a:spcPct val="150000"/>
                </a:lnSpc>
                <a:tabLst>
                  <a:tab pos="1344613" algn="l"/>
                </a:tabLst>
              </a:pPr>
              <a:r>
                <a:rPr lang="id-ID" dirty="0" smtClean="0">
                  <a:cs typeface="Calibri"/>
                  <a:sym typeface="Wingdings" pitchFamily="2" charset="2"/>
                </a:rPr>
                <a:t>Bila : 1) Ms    LM ke kanan</a:t>
              </a:r>
            </a:p>
            <a:p>
              <a:pPr>
                <a:lnSpc>
                  <a:spcPct val="150000"/>
                </a:lnSpc>
                <a:tabLst>
                  <a:tab pos="534988" algn="l"/>
                  <a:tab pos="1344613" algn="l"/>
                </a:tabLst>
              </a:pPr>
              <a:r>
                <a:rPr lang="id-ID" dirty="0" smtClean="0">
                  <a:cs typeface="Calibri"/>
                  <a:sym typeface="Wingdings" pitchFamily="2" charset="2"/>
                </a:rPr>
                <a:t>	     Ms    LM ke kiri</a:t>
              </a:r>
            </a:p>
            <a:p>
              <a:pPr>
                <a:lnSpc>
                  <a:spcPct val="150000"/>
                </a:lnSpc>
                <a:tabLst>
                  <a:tab pos="534988" algn="l"/>
                  <a:tab pos="1344613" algn="l"/>
                </a:tabLst>
              </a:pPr>
              <a:r>
                <a:rPr lang="id-ID" dirty="0" smtClean="0"/>
                <a:t>	2) M</a:t>
              </a:r>
              <a:r>
                <a:rPr lang="id-ID" sz="1200" dirty="0" smtClean="0"/>
                <a:t>1</a:t>
              </a:r>
              <a:r>
                <a:rPr lang="id-ID" dirty="0" smtClean="0"/>
                <a:t>   </a:t>
              </a:r>
              <a:r>
                <a:rPr lang="id-ID" dirty="0" smtClean="0">
                  <a:sym typeface="Wingdings" pitchFamily="2" charset="2"/>
                </a:rPr>
                <a:t> LM ke kanan</a:t>
              </a:r>
            </a:p>
            <a:p>
              <a:pPr>
                <a:lnSpc>
                  <a:spcPct val="150000"/>
                </a:lnSpc>
                <a:tabLst>
                  <a:tab pos="534988" algn="l"/>
                </a:tabLst>
              </a:pPr>
              <a:r>
                <a:rPr lang="id-ID" dirty="0" smtClean="0">
                  <a:sym typeface="Wingdings" pitchFamily="2" charset="2"/>
                </a:rPr>
                <a:t>	3) M</a:t>
              </a:r>
              <a:r>
                <a:rPr lang="id-ID" sz="1200" dirty="0" smtClean="0">
                  <a:sym typeface="Wingdings" pitchFamily="2" charset="2"/>
                </a:rPr>
                <a:t>2</a:t>
              </a:r>
              <a:r>
                <a:rPr lang="id-ID" dirty="0" smtClean="0">
                  <a:sym typeface="Wingdings" pitchFamily="2" charset="2"/>
                </a:rPr>
                <a:t>    LM ke </a:t>
              </a:r>
              <a:r>
                <a:rPr lang="en-GB" smtClean="0">
                  <a:sym typeface="Wingdings" pitchFamily="2" charset="2"/>
                </a:rPr>
                <a:t>kiri</a:t>
              </a:r>
              <a:endParaRPr lang="id-ID" dirty="0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5400000" flipH="1" flipV="1">
              <a:off x="5857884" y="3857628"/>
              <a:ext cx="214314" cy="214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10800000" flipV="1">
              <a:off x="2000232" y="5143512"/>
              <a:ext cx="214314" cy="20479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2000232" y="4714884"/>
              <a:ext cx="214314" cy="214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1928794" y="5572140"/>
              <a:ext cx="214314" cy="214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5400000" flipH="1" flipV="1">
              <a:off x="1928794" y="6000768"/>
              <a:ext cx="214314" cy="214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642918"/>
            <a:ext cx="4000527" cy="1569650"/>
          </a:xfrm>
          <a:prstGeom prst="rect">
            <a:avLst/>
          </a:prstGeom>
          <a:noFill/>
        </p:spPr>
        <p:txBody>
          <a:bodyPr wrap="square" lIns="91428" tIns="45715" rIns="91428" bIns="45715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d-ID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KEBIJAKAN FISKAL &amp; KEBIJAKAN MONETER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03648" y="3068960"/>
            <a:ext cx="31357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Power Point Lain </a:t>
            </a:r>
          </a:p>
          <a:p>
            <a:r>
              <a:rPr lang="en-GB" sz="2800" dirty="0" smtClean="0"/>
              <a:t>(</a:t>
            </a:r>
            <a:r>
              <a:rPr lang="en-GB" sz="2800" dirty="0" err="1" smtClean="0"/>
              <a:t>Ganti</a:t>
            </a:r>
            <a:r>
              <a:rPr lang="en-GB" sz="2800" dirty="0" smtClean="0"/>
              <a:t> PP)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704824"/>
            <a:ext cx="4385670" cy="1509730"/>
          </a:xfr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KESEIMBANGAN PASAR UANG</a:t>
            </a:r>
            <a:endParaRPr lang="en-US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62600" y="4780722"/>
            <a:ext cx="1686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/>
              <a:t>Juarini</a:t>
            </a:r>
            <a:endParaRPr lang="id-ID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142984"/>
            <a:ext cx="6881859" cy="1754316"/>
          </a:xfrm>
          <a:prstGeom prst="rect">
            <a:avLst/>
          </a:prstGeom>
          <a:noFill/>
        </p:spPr>
        <p:txBody>
          <a:bodyPr wrap="square" lIns="91428" tIns="45715" rIns="91428" bIns="45715" rtlCol="0">
            <a:spAutoFit/>
          </a:bodyPr>
          <a:lstStyle/>
          <a:p>
            <a:pPr algn="just"/>
            <a:r>
              <a:rPr lang="id-ID" dirty="0" smtClean="0"/>
              <a:t>Pada umumnya dianggap sebagai kebijakan untuk mengelola sisi permintaan barang &amp; jasa dengan tujuan untuk mempertahankan produksi nasional suatu negara yang mendekati full employment dan juga mempertahankan tingkat harga barang &amp; jasa padatingkat yang sudah tercapi sekarang.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3371679"/>
            <a:ext cx="1493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Apabila 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1816159" y="3300241"/>
            <a:ext cx="1161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 &gt; S</a:t>
            </a:r>
            <a:endParaRPr lang="id-ID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16159" y="3844357"/>
            <a:ext cx="1161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 &gt; D</a:t>
            </a:r>
            <a:endParaRPr lang="id-ID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57620" y="3371679"/>
            <a:ext cx="7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Inflasi</a:t>
            </a:r>
            <a:endParaRPr lang="id-ID" dirty="0"/>
          </a:p>
        </p:txBody>
      </p:sp>
      <p:sp>
        <p:nvSpPr>
          <p:cNvPr id="10" name="TextBox 9"/>
          <p:cNvSpPr txBox="1"/>
          <p:nvPr/>
        </p:nvSpPr>
        <p:spPr>
          <a:xfrm>
            <a:off x="3857620" y="3929066"/>
            <a:ext cx="3158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Deflasi &amp; pengangguran</a:t>
            </a:r>
            <a:endParaRPr lang="id-ID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104277" y="3585993"/>
            <a:ext cx="32471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104277" y="4114405"/>
            <a:ext cx="32471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3" name="Group 37"/>
          <p:cNvGrpSpPr/>
          <p:nvPr/>
        </p:nvGrpSpPr>
        <p:grpSpPr>
          <a:xfrm>
            <a:off x="642910" y="4786323"/>
            <a:ext cx="8072495" cy="1200329"/>
            <a:chOff x="357158" y="4071942"/>
            <a:chExt cx="8072494" cy="1200327"/>
          </a:xfrm>
        </p:grpSpPr>
        <p:sp>
          <p:nvSpPr>
            <p:cNvPr id="15" name="TextBox 14"/>
            <p:cNvSpPr txBox="1"/>
            <p:nvPr/>
          </p:nvSpPr>
          <p:spPr>
            <a:xfrm>
              <a:off x="357158" y="4071942"/>
              <a:ext cx="8072494" cy="1200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Pemerintah bisa mempengaruhi </a:t>
              </a:r>
              <a:r>
                <a:rPr lang="id-ID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D</a:t>
              </a:r>
              <a:r>
                <a:rPr lang="id-ID" dirty="0" smtClean="0"/>
                <a:t> dengan :</a:t>
              </a:r>
            </a:p>
            <a:p>
              <a:pPr marL="342857" indent="-342857">
                <a:buAutoNum type="arabicPeriod"/>
              </a:pPr>
              <a:r>
                <a:rPr lang="id-ID" dirty="0" smtClean="0"/>
                <a:t>Kebijakan Fiskal :     atau    G &amp; subs</a:t>
              </a:r>
              <a:r>
                <a:rPr lang="en-US" dirty="0" err="1" smtClean="0"/>
                <a:t>idi</a:t>
              </a:r>
              <a:r>
                <a:rPr lang="id-ID" dirty="0" smtClean="0"/>
                <a:t>,    ,   , Tx</a:t>
              </a:r>
            </a:p>
            <a:p>
              <a:pPr marL="342857" indent="-342857">
                <a:buAutoNum type="arabicPeriod"/>
              </a:pPr>
              <a:r>
                <a:rPr lang="id-ID" dirty="0" smtClean="0"/>
                <a:t>Kebijakan Moneter :    atau     Ms</a:t>
              </a:r>
            </a:p>
            <a:p>
              <a:pPr marL="342857" indent="-342857">
                <a:buAutoNum type="arabicPeriod"/>
              </a:pPr>
              <a:r>
                <a:rPr lang="id-ID" dirty="0" smtClean="0"/>
                <a:t>Campuran 1 &amp; 2 : mengubah</a:t>
              </a:r>
              <a:r>
                <a:rPr lang="en-US" dirty="0" smtClean="0"/>
                <a:t> G</a:t>
              </a:r>
              <a:r>
                <a:rPr lang="id-ID" dirty="0" smtClean="0"/>
                <a:t> , Tx atau Ms secara bersama-sama</a:t>
              </a:r>
              <a:endParaRPr lang="id-ID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2750331" y="4464849"/>
              <a:ext cx="214314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540911" y="4460087"/>
              <a:ext cx="204790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5107785" y="4450733"/>
              <a:ext cx="214314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5400000">
              <a:off x="5398299" y="4374533"/>
              <a:ext cx="204790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3036083" y="4750601"/>
              <a:ext cx="214314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5400000">
              <a:off x="3826663" y="4745839"/>
              <a:ext cx="204790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4572000" y="-24"/>
            <a:ext cx="3714776" cy="78581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id-ID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KEBIJAKAN FISKAL &amp;</a:t>
            </a:r>
            <a:r>
              <a:rPr lang="en-US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id-ID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KEBIJAKAN MONETER</a:t>
            </a:r>
            <a:endParaRPr lang="id-ID" sz="2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3571868" y="1571612"/>
            <a:ext cx="4286280" cy="707876"/>
          </a:xfrm>
          <a:prstGeom prst="rect">
            <a:avLst/>
          </a:prstGeom>
          <a:noFill/>
        </p:spPr>
        <p:txBody>
          <a:bodyPr wrap="square" lIns="91428" tIns="45715" rIns="91428" bIns="45715" rtlCol="0">
            <a:spAutoFit/>
          </a:bodyPr>
          <a:lstStyle/>
          <a:p>
            <a:pPr algn="ctr"/>
            <a:r>
              <a:rPr lang="id-ID" sz="2000" b="1" dirty="0" smtClean="0"/>
              <a:t>Hubungan Kebijakan Moneter &amp; Kebijakan Fiskal</a:t>
            </a:r>
            <a:endParaRPr lang="id-ID" sz="2000" b="1" dirty="0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4572000" y="0"/>
            <a:ext cx="3714776" cy="64291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ANALISIS IS DAN LM</a:t>
            </a:r>
            <a:endParaRPr lang="id-ID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642910" y="1214422"/>
            <a:ext cx="7977245" cy="5072100"/>
            <a:chOff x="642910" y="1214422"/>
            <a:chExt cx="7977245" cy="5072100"/>
          </a:xfrm>
        </p:grpSpPr>
        <p:sp>
          <p:nvSpPr>
            <p:cNvPr id="4" name="Rounded Rectangle 3"/>
            <p:cNvSpPr/>
            <p:nvPr/>
          </p:nvSpPr>
          <p:spPr>
            <a:xfrm>
              <a:off x="928662" y="1214422"/>
              <a:ext cx="1428760" cy="660801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Kebijakan Moneter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642910" y="2071678"/>
              <a:ext cx="2000264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Pasar Uang &amp; Surat Berharga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28663" y="2928934"/>
              <a:ext cx="1428759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Tingkat Bunga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928662" y="4714885"/>
              <a:ext cx="1428759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Kebijakan Fiskal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643175" y="3786190"/>
              <a:ext cx="1643073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Permintaan Agregat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690799" y="5643580"/>
              <a:ext cx="1595449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Penawaran Agregat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643438" y="4714885"/>
              <a:ext cx="1119195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Pasar Barang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524639" y="5643579"/>
              <a:ext cx="1714513" cy="64294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Upah Harapan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143636" y="4714886"/>
              <a:ext cx="2476519" cy="642941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Harga barang &amp; kesempatan kerja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524639" y="3071810"/>
              <a:ext cx="1714512" cy="357191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1428" tIns="45715" rIns="91428" bIns="45715" rtlCol="0" anchor="ctr"/>
            <a:lstStyle/>
            <a:p>
              <a:pPr algn="ctr"/>
              <a:r>
                <a:rPr lang="id-ID" dirty="0" smtClean="0">
                  <a:solidFill>
                    <a:schemeClr val="bg1"/>
                  </a:solidFill>
                </a:rPr>
                <a:t>Pendapatan</a:t>
              </a:r>
              <a:endParaRPr lang="id-ID" dirty="0">
                <a:solidFill>
                  <a:schemeClr val="bg1"/>
                </a:solidFill>
              </a:endParaRPr>
            </a:p>
          </p:txBody>
        </p:sp>
        <p:cxnSp>
          <p:nvCxnSpPr>
            <p:cNvPr id="15" name="Straight Arrow Connector 14"/>
            <p:cNvCxnSpPr>
              <a:stCxn id="4" idx="2"/>
              <a:endCxn id="5" idx="0"/>
            </p:cNvCxnSpPr>
            <p:nvPr/>
          </p:nvCxnSpPr>
          <p:spPr>
            <a:xfrm rot="5400000">
              <a:off x="1544815" y="1973450"/>
              <a:ext cx="19645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 rot="16200000" flipH="1">
              <a:off x="1535885" y="2821776"/>
              <a:ext cx="214314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0" idx="3"/>
              <a:endCxn id="12" idx="1"/>
            </p:cNvCxnSpPr>
            <p:nvPr/>
          </p:nvCxnSpPr>
          <p:spPr>
            <a:xfrm>
              <a:off x="5762633" y="5036356"/>
              <a:ext cx="381003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2" idx="2"/>
              <a:endCxn id="11" idx="0"/>
            </p:cNvCxnSpPr>
            <p:nvPr/>
          </p:nvCxnSpPr>
          <p:spPr>
            <a:xfrm rot="5400000">
              <a:off x="7239020" y="5500703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11" idx="1"/>
              <a:endCxn id="9" idx="3"/>
            </p:cNvCxnSpPr>
            <p:nvPr/>
          </p:nvCxnSpPr>
          <p:spPr>
            <a:xfrm rot="10800000" flipV="1">
              <a:off x="4286249" y="5965049"/>
              <a:ext cx="2238391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2" idx="0"/>
              <a:endCxn id="13" idx="2"/>
            </p:cNvCxnSpPr>
            <p:nvPr/>
          </p:nvCxnSpPr>
          <p:spPr>
            <a:xfrm rot="16200000" flipV="1">
              <a:off x="6738954" y="4071943"/>
              <a:ext cx="128588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13" idx="1"/>
            </p:cNvCxnSpPr>
            <p:nvPr/>
          </p:nvCxnSpPr>
          <p:spPr>
            <a:xfrm rot="10800000" flipV="1">
              <a:off x="3415679" y="3250405"/>
              <a:ext cx="3108960" cy="1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endCxn id="5" idx="3"/>
            </p:cNvCxnSpPr>
            <p:nvPr/>
          </p:nvCxnSpPr>
          <p:spPr>
            <a:xfrm rot="16200000" flipV="1">
              <a:off x="2625314" y="2411010"/>
              <a:ext cx="821539" cy="78581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7" idx="2"/>
              <a:endCxn id="9" idx="1"/>
            </p:cNvCxnSpPr>
            <p:nvPr/>
          </p:nvCxnSpPr>
          <p:spPr>
            <a:xfrm rot="16200000" flipH="1">
              <a:off x="1863308" y="5137560"/>
              <a:ext cx="607224" cy="104775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7" idx="0"/>
              <a:endCxn id="8" idx="1"/>
            </p:cNvCxnSpPr>
            <p:nvPr/>
          </p:nvCxnSpPr>
          <p:spPr>
            <a:xfrm rot="5400000" flipH="1" flipV="1">
              <a:off x="1839496" y="3911207"/>
              <a:ext cx="607224" cy="100013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endCxn id="8" idx="1"/>
            </p:cNvCxnSpPr>
            <p:nvPr/>
          </p:nvCxnSpPr>
          <p:spPr>
            <a:xfrm rot="16200000" flipH="1">
              <a:off x="1875217" y="3339702"/>
              <a:ext cx="535785" cy="100013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" idx="2"/>
              <a:endCxn id="10" idx="1"/>
            </p:cNvCxnSpPr>
            <p:nvPr/>
          </p:nvCxnSpPr>
          <p:spPr>
            <a:xfrm rot="16200000" flipH="1">
              <a:off x="3750463" y="4143381"/>
              <a:ext cx="607224" cy="117872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9" idx="0"/>
              <a:endCxn id="10" idx="1"/>
            </p:cNvCxnSpPr>
            <p:nvPr/>
          </p:nvCxnSpPr>
          <p:spPr>
            <a:xfrm rot="5400000" flipH="1" flipV="1">
              <a:off x="3762369" y="4762511"/>
              <a:ext cx="607224" cy="11549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5400000">
              <a:off x="3143240" y="3500438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42910" y="522912"/>
            <a:ext cx="2143140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Kebijakan Fiskal</a:t>
            </a:r>
            <a:endParaRPr lang="id-ID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380168"/>
            <a:ext cx="71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/>
              <a:t>Kebijakan yang dilaksanakan oleh pemerintah dengan cara memanipulasi anggaran pendapatan &amp; belanja negara </a:t>
            </a:r>
            <a:r>
              <a:rPr lang="id-ID" dirty="0" smtClean="0">
                <a:sym typeface="Wingdings" pitchFamily="2" charset="2"/>
              </a:rPr>
              <a:t> </a:t>
            </a:r>
            <a:r>
              <a:rPr lang="id-ID" dirty="0" smtClean="0"/>
              <a:t>pemerintah dapat meningkatkan atau menurunkan pendapatan atau belanja negara dengan tujuan untuk mempengaruhi tinggi rendahnya pendapatan nasional.</a:t>
            </a:r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642910" y="3112187"/>
            <a:ext cx="2143140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Pengeluaran Pemerintah</a:t>
            </a:r>
            <a:endParaRPr lang="id-ID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4112319"/>
            <a:ext cx="72152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d-ID" dirty="0" smtClean="0"/>
              <a:t>Pembelian barang &amp; jasa (exhaustive expenditure)</a:t>
            </a:r>
          </a:p>
          <a:p>
            <a:pPr marL="342900" indent="-342900">
              <a:buAutoNum type="arabicPeriod"/>
            </a:pPr>
            <a:r>
              <a:rPr lang="id-ID" dirty="0" smtClean="0"/>
              <a:t>Transfer (transfer expenditure) : subsidi, bantuan bencana alam</a:t>
            </a:r>
          </a:p>
          <a:p>
            <a:pPr algn="just"/>
            <a:r>
              <a:rPr lang="id-ID" dirty="0" smtClean="0"/>
              <a:t>Dampak kedua pengeluaran tersebut tidak sama karena masing-masing memiliki oefisien pengganda yang berlainan, walaupun keduanya mempunyai pengaruh positif terhadap pendapatan nasional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1142984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Kebijakan yang dimaksudkan untuk meningkatkan pendapatan nasional dengan cara mengubah penawaran atau permintaan uang.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71744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Secara garis besar kebijakan moneter dibedakan menjadi 2 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28728" y="3071810"/>
            <a:ext cx="2857520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Kebijakan Uang Ketat</a:t>
            </a:r>
          </a:p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(Tight Money Policy)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86380" y="3071810"/>
            <a:ext cx="3214710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Kebijakan Uang Longgar</a:t>
            </a:r>
          </a:p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(Easy Money Policy)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Oval 7"/>
          <p:cNvSpPr/>
          <p:nvPr/>
        </p:nvSpPr>
        <p:spPr>
          <a:xfrm>
            <a:off x="642910" y="3071810"/>
            <a:ext cx="714380" cy="714380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  <a:shade val="30000"/>
                  <a:satMod val="115000"/>
                </a:srgbClr>
              </a:gs>
              <a:gs pos="50000">
                <a:srgbClr val="0070C0">
                  <a:shade val="30000"/>
                  <a:satMod val="115000"/>
                  <a:shade val="67500"/>
                  <a:satMod val="115000"/>
                </a:srgbClr>
              </a:gs>
              <a:gs pos="100000">
                <a:srgbClr val="0070C0">
                  <a:shade val="30000"/>
                  <a:satMod val="115000"/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id-ID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4500562" y="3071810"/>
            <a:ext cx="714380" cy="714380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  <a:shade val="30000"/>
                  <a:satMod val="115000"/>
                </a:srgbClr>
              </a:gs>
              <a:gs pos="50000">
                <a:srgbClr val="0070C0">
                  <a:shade val="30000"/>
                  <a:satMod val="115000"/>
                  <a:shade val="67500"/>
                  <a:satMod val="115000"/>
                </a:srgbClr>
              </a:gs>
              <a:gs pos="100000">
                <a:srgbClr val="0070C0">
                  <a:shade val="30000"/>
                  <a:satMod val="115000"/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id-ID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4214818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Pada umumnya dikenal 3 instrumen kebijakan moneter :</a:t>
            </a:r>
            <a:endParaRPr lang="id-ID" dirty="0"/>
          </a:p>
        </p:txBody>
      </p:sp>
      <p:sp>
        <p:nvSpPr>
          <p:cNvPr id="11" name="Rounded Rectangle 10"/>
          <p:cNvSpPr/>
          <p:nvPr/>
        </p:nvSpPr>
        <p:spPr>
          <a:xfrm>
            <a:off x="1438252" y="4714884"/>
            <a:ext cx="2990872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Open market operation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000232" y="5429264"/>
            <a:ext cx="6000792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Rediscount policy + Parsuasion policy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Oval 13"/>
          <p:cNvSpPr/>
          <p:nvPr/>
        </p:nvSpPr>
        <p:spPr>
          <a:xfrm>
            <a:off x="1285852" y="5429264"/>
            <a:ext cx="571504" cy="500066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  <a:shade val="30000"/>
                  <a:satMod val="115000"/>
                </a:srgbClr>
              </a:gs>
              <a:gs pos="50000">
                <a:srgbClr val="0070C0">
                  <a:shade val="30000"/>
                  <a:satMod val="115000"/>
                  <a:shade val="67500"/>
                  <a:satMod val="115000"/>
                </a:srgbClr>
              </a:gs>
              <a:gs pos="100000">
                <a:srgbClr val="0070C0">
                  <a:shade val="30000"/>
                  <a:satMod val="115000"/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id-ID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572132" y="4714884"/>
            <a:ext cx="2928958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Reserve requirement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Oval 15"/>
          <p:cNvSpPr/>
          <p:nvPr/>
        </p:nvSpPr>
        <p:spPr>
          <a:xfrm>
            <a:off x="4786314" y="4714884"/>
            <a:ext cx="571504" cy="500066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  <a:shade val="30000"/>
                  <a:satMod val="115000"/>
                </a:srgbClr>
              </a:gs>
              <a:gs pos="50000">
                <a:srgbClr val="0070C0">
                  <a:shade val="30000"/>
                  <a:satMod val="115000"/>
                  <a:shade val="67500"/>
                  <a:satMod val="115000"/>
                </a:srgbClr>
              </a:gs>
              <a:gs pos="100000">
                <a:srgbClr val="0070C0">
                  <a:shade val="30000"/>
                  <a:satMod val="115000"/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id-ID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Oval 16"/>
          <p:cNvSpPr/>
          <p:nvPr/>
        </p:nvSpPr>
        <p:spPr>
          <a:xfrm>
            <a:off x="714348" y="4714884"/>
            <a:ext cx="571504" cy="500066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  <a:shade val="30000"/>
                  <a:satMod val="115000"/>
                </a:srgbClr>
              </a:gs>
              <a:gs pos="50000">
                <a:srgbClr val="0070C0">
                  <a:shade val="30000"/>
                  <a:satMod val="115000"/>
                  <a:shade val="67500"/>
                  <a:satMod val="115000"/>
                </a:srgbClr>
              </a:gs>
              <a:gs pos="100000">
                <a:srgbClr val="0070C0">
                  <a:shade val="30000"/>
                  <a:satMod val="115000"/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id-ID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0" name="Elbow Connector 19"/>
          <p:cNvCxnSpPr>
            <a:stCxn id="18" idx="2"/>
            <a:endCxn id="3" idx="3"/>
          </p:cNvCxnSpPr>
          <p:nvPr/>
        </p:nvCxnSpPr>
        <p:spPr>
          <a:xfrm rot="5400000">
            <a:off x="5289898" y="496501"/>
            <a:ext cx="1100255" cy="1393041"/>
          </a:xfrm>
          <a:prstGeom prst="bentConnector2">
            <a:avLst/>
          </a:prstGeom>
          <a:ln w="57150" cmpd="thickThin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4429124" y="-24"/>
            <a:ext cx="4214842" cy="64291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KEBIJAKAN MONETER</a:t>
            </a:r>
            <a:endParaRPr lang="id-ID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5720" y="1357298"/>
            <a:ext cx="4143404" cy="14287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Berlin Sans FB Demi" pitchFamily="34" charset="0"/>
                <a:ea typeface="+mj-ea"/>
                <a:cs typeface="+mj-cs"/>
              </a:rPr>
              <a:t>PASAR</a:t>
            </a:r>
            <a:r>
              <a:rPr kumimoji="0" lang="id-ID" sz="4000" b="0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d-ID" sz="4000" b="1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Berlin Sans FB Demi" pitchFamily="34" charset="0"/>
                <a:ea typeface="+mj-ea"/>
                <a:cs typeface="+mj-cs"/>
              </a:rPr>
              <a:t>TENAGA KERJA</a:t>
            </a:r>
            <a:endParaRPr kumimoji="0" lang="id-ID" sz="4000" b="0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D:\mama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7977" y="2768178"/>
            <a:ext cx="3304485" cy="29449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428604"/>
            <a:ext cx="378621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 smtClean="0"/>
              <a:t>Pertemuan antara permintaan dan penawaran tenaga kerja yang menentukan harga keseimbangan yaitu upah</a:t>
            </a:r>
            <a:endParaRPr lang="id-ID" sz="2000" dirty="0"/>
          </a:p>
        </p:txBody>
      </p:sp>
      <p:grpSp>
        <p:nvGrpSpPr>
          <p:cNvPr id="40" name="Group 39"/>
          <p:cNvGrpSpPr/>
          <p:nvPr/>
        </p:nvGrpSpPr>
        <p:grpSpPr>
          <a:xfrm>
            <a:off x="4500594" y="1214422"/>
            <a:ext cx="4500562" cy="3429024"/>
            <a:chOff x="4500594" y="1214422"/>
            <a:chExt cx="4500562" cy="3429024"/>
          </a:xfrm>
        </p:grpSpPr>
        <p:sp>
          <p:nvSpPr>
            <p:cNvPr id="6" name="Rounded Rectangle 5"/>
            <p:cNvSpPr/>
            <p:nvPr/>
          </p:nvSpPr>
          <p:spPr>
            <a:xfrm>
              <a:off x="4500594" y="1214422"/>
              <a:ext cx="4500562" cy="34290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id-ID" dirty="0" smtClean="0"/>
            </a:p>
            <a:p>
              <a:pPr algn="r"/>
              <a:r>
                <a:rPr lang="id-ID" dirty="0" smtClean="0"/>
                <a:t>Permintaan </a:t>
              </a:r>
            </a:p>
            <a:p>
              <a:pPr algn="r"/>
              <a:r>
                <a:rPr lang="id-ID" dirty="0" smtClean="0"/>
                <a:t>Tenaga Kerja</a:t>
              </a:r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 smtClean="0"/>
            </a:p>
            <a:p>
              <a:pPr algn="r"/>
              <a:endParaRPr lang="id-ID" dirty="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4714876" y="1357298"/>
              <a:ext cx="4162330" cy="3093859"/>
              <a:chOff x="5857884" y="1357298"/>
              <a:chExt cx="4162330" cy="3093859"/>
            </a:xfrm>
          </p:grpSpPr>
          <p:cxnSp>
            <p:nvCxnSpPr>
              <p:cNvPr id="8" name="Straight Connector 7"/>
              <p:cNvCxnSpPr/>
              <p:nvPr/>
            </p:nvCxnSpPr>
            <p:spPr>
              <a:xfrm rot="5400000">
                <a:off x="5053614" y="2916263"/>
                <a:ext cx="2462470" cy="954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6285326" y="4147064"/>
                <a:ext cx="3432497" cy="1824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6856079" y="3287965"/>
                <a:ext cx="1718194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6113701" y="1357298"/>
                <a:ext cx="34334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W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9715338" y="4000504"/>
                <a:ext cx="3048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N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027889" y="4065012"/>
                <a:ext cx="29044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0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8429520" y="4143380"/>
                <a:ext cx="38341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>
                    <a:solidFill>
                      <a:schemeClr val="bg1"/>
                    </a:solidFill>
                  </a:rPr>
                  <a:t>N</a:t>
                </a:r>
                <a:r>
                  <a:rPr lang="id-ID" sz="1050" b="1" dirty="0" smtClean="0">
                    <a:solidFill>
                      <a:schemeClr val="bg1"/>
                    </a:solidFill>
                  </a:rPr>
                  <a:t>1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857884" y="2786058"/>
                <a:ext cx="42028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W*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 rot="10800000">
                <a:off x="6286492" y="2428868"/>
                <a:ext cx="1428686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10800000">
                <a:off x="6286490" y="3357562"/>
                <a:ext cx="2357333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5864601" y="2263967"/>
                <a:ext cx="42188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>
                    <a:solidFill>
                      <a:schemeClr val="bg1"/>
                    </a:solidFill>
                  </a:rPr>
                  <a:t>W</a:t>
                </a:r>
                <a:r>
                  <a:rPr lang="id-ID" sz="1050" b="1" dirty="0" smtClean="0">
                    <a:solidFill>
                      <a:schemeClr val="bg1"/>
                    </a:solidFill>
                  </a:rPr>
                  <a:t>2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rot="10800000">
                <a:off x="6286490" y="2928934"/>
                <a:ext cx="3159207" cy="1588"/>
              </a:xfrm>
              <a:prstGeom prst="line">
                <a:avLst/>
              </a:prstGeom>
              <a:ln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6715095" y="1500174"/>
                <a:ext cx="3000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D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9366485" y="2786058"/>
                <a:ext cx="42028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W*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7606947" y="3537204"/>
                <a:ext cx="1218128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8251707" y="3749677"/>
                <a:ext cx="785818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16200000" flipH="1">
                <a:off x="7000776" y="1714545"/>
                <a:ext cx="2214578" cy="221446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8143782" y="2643182"/>
                <a:ext cx="2872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E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8629493" y="3121223"/>
                <a:ext cx="3000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D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857884" y="3214686"/>
                <a:ext cx="42188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W</a:t>
                </a:r>
                <a:r>
                  <a:rPr lang="id-ID" sz="1050" b="1" dirty="0">
                    <a:solidFill>
                      <a:schemeClr val="bg1"/>
                    </a:solidFill>
                  </a:rPr>
                  <a:t>1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9286732" y="3786190"/>
                <a:ext cx="6254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VMP</a:t>
                </a:r>
                <a:r>
                  <a:rPr lang="id-ID" sz="1050" b="1" dirty="0" smtClean="0">
                    <a:solidFill>
                      <a:schemeClr val="bg1"/>
                    </a:solidFill>
                  </a:rPr>
                  <a:t>N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572308" y="4143380"/>
                <a:ext cx="38341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N</a:t>
                </a:r>
                <a:r>
                  <a:rPr lang="id-ID" sz="1050" b="1" dirty="0">
                    <a:solidFill>
                      <a:schemeClr val="bg1"/>
                    </a:solidFill>
                  </a:rPr>
                  <a:t>2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8000914" y="4143380"/>
                <a:ext cx="38181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>
                    <a:solidFill>
                      <a:schemeClr val="bg1"/>
                    </a:solidFill>
                  </a:rPr>
                  <a:t>N*</a:t>
                </a:r>
                <a:endParaRPr lang="id-ID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1" name="TextBox 30"/>
          <p:cNvSpPr txBox="1"/>
          <p:nvPr/>
        </p:nvSpPr>
        <p:spPr>
          <a:xfrm>
            <a:off x="142844" y="2500306"/>
            <a:ext cx="4214842" cy="147732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Permintaan tenaga kerja : Nd = f(W)</a:t>
            </a:r>
          </a:p>
          <a:p>
            <a:r>
              <a:rPr lang="id-ID" dirty="0" smtClean="0"/>
              <a:t>Penawaran tenaga kerja : Ns = f(W)</a:t>
            </a:r>
          </a:p>
          <a:p>
            <a:r>
              <a:rPr lang="id-ID" dirty="0" smtClean="0"/>
              <a:t>Harga tenaga kerja (upah) : W</a:t>
            </a:r>
          </a:p>
          <a:p>
            <a:pPr>
              <a:buFontTx/>
              <a:buChar char="-"/>
            </a:pPr>
            <a:r>
              <a:rPr lang="id-ID" dirty="0" smtClean="0"/>
              <a:t> Upah nominal : W</a:t>
            </a:r>
          </a:p>
          <a:p>
            <a:pPr>
              <a:buFontTx/>
              <a:buChar char="-"/>
            </a:pPr>
            <a:r>
              <a:rPr lang="id-ID" dirty="0"/>
              <a:t> </a:t>
            </a:r>
            <a:r>
              <a:rPr lang="id-ID" dirty="0" smtClean="0"/>
              <a:t>Upah riil : W/P = w</a:t>
            </a:r>
            <a:endParaRPr lang="id-ID" dirty="0"/>
          </a:p>
        </p:txBody>
      </p:sp>
      <p:grpSp>
        <p:nvGrpSpPr>
          <p:cNvPr id="41" name="Group 40"/>
          <p:cNvGrpSpPr/>
          <p:nvPr/>
        </p:nvGrpSpPr>
        <p:grpSpPr>
          <a:xfrm>
            <a:off x="1571604" y="4746508"/>
            <a:ext cx="7000924" cy="1754326"/>
            <a:chOff x="1571604" y="4746508"/>
            <a:chExt cx="7000924" cy="1754326"/>
          </a:xfrm>
        </p:grpSpPr>
        <p:sp>
          <p:nvSpPr>
            <p:cNvPr id="33" name="TextBox 32"/>
            <p:cNvSpPr txBox="1"/>
            <p:nvPr/>
          </p:nvSpPr>
          <p:spPr>
            <a:xfrm>
              <a:off x="1571604" y="4746508"/>
              <a:ext cx="700092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d-ID" dirty="0" smtClean="0"/>
                <a:t>Keterangan :</a:t>
              </a:r>
            </a:p>
            <a:p>
              <a:pPr algn="r"/>
              <a:endParaRPr lang="id-ID" dirty="0"/>
            </a:p>
            <a:p>
              <a:pPr algn="r"/>
              <a:endParaRPr lang="id-ID" dirty="0" smtClean="0"/>
            </a:p>
            <a:p>
              <a:pPr algn="r"/>
              <a:r>
                <a:rPr lang="id-ID" dirty="0" smtClean="0"/>
                <a:t>VMP  : Value Marginal Product (nilai produksi marginal)</a:t>
              </a:r>
            </a:p>
            <a:p>
              <a:pPr algn="r"/>
              <a:r>
                <a:rPr lang="id-ID" dirty="0" smtClean="0"/>
                <a:t>MPP  : Marginal Physical Product (Produksi marjinal)</a:t>
              </a:r>
            </a:p>
            <a:p>
              <a:pPr algn="r">
                <a:tabLst>
                  <a:tab pos="534988" algn="l"/>
                </a:tabLst>
              </a:pPr>
              <a:r>
                <a:rPr lang="id-ID" dirty="0" smtClean="0"/>
                <a:t>Px    	: Harga barang X yang dihasilkan oleh tenaga kerja</a:t>
              </a:r>
              <a:endParaRPr lang="id-ID" dirty="0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500694" y="5143512"/>
              <a:ext cx="2928958" cy="4286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400" b="1" dirty="0" smtClean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VMP</a:t>
              </a:r>
              <a:r>
                <a:rPr lang="id-ID" b="1" dirty="0" smtClean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N</a:t>
              </a:r>
              <a:r>
                <a:rPr lang="id-ID" sz="2400" b="1" dirty="0" smtClean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= MPP</a:t>
              </a:r>
              <a:r>
                <a:rPr lang="id-ID" b="1" dirty="0" smtClean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N</a:t>
              </a:r>
              <a:r>
                <a:rPr lang="id-ID" sz="2400" b="1" dirty="0" smtClean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. P</a:t>
              </a:r>
              <a:r>
                <a:rPr lang="id-ID" sz="2000" b="1" dirty="0" smtClean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x</a:t>
              </a:r>
              <a:endParaRPr lang="id-ID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0" y="4572008"/>
            <a:ext cx="3560590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d-ID" sz="1600" dirty="0" smtClean="0">
                <a:solidFill>
                  <a:schemeClr val="tx1"/>
                </a:solidFill>
              </a:rPr>
              <a:t>Keuntungan Maksimal : </a:t>
            </a:r>
          </a:p>
          <a:p>
            <a:r>
              <a:rPr lang="id-ID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VMP</a:t>
            </a:r>
            <a:r>
              <a:rPr lang="id-ID" sz="1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</a:t>
            </a:r>
            <a:r>
              <a:rPr lang="id-ID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= W atau MPP</a:t>
            </a:r>
            <a:r>
              <a:rPr lang="id-ID" sz="1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</a:t>
            </a:r>
            <a:r>
              <a:rPr lang="id-ID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= W/P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36" name="Curved Down Arrow 35"/>
          <p:cNvSpPr/>
          <p:nvPr/>
        </p:nvSpPr>
        <p:spPr>
          <a:xfrm rot="9500601">
            <a:off x="3436100" y="4420448"/>
            <a:ext cx="1643074" cy="739948"/>
          </a:xfrm>
          <a:prstGeom prst="curved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4429124" y="-24"/>
            <a:ext cx="4214842" cy="64291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Pasar Tenaga Kerja</a:t>
            </a:r>
            <a:endParaRPr lang="id-ID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285720" y="428604"/>
            <a:ext cx="4320346" cy="3047692"/>
            <a:chOff x="285720" y="428604"/>
            <a:chExt cx="4320346" cy="3047692"/>
          </a:xfrm>
        </p:grpSpPr>
        <p:cxnSp>
          <p:nvCxnSpPr>
            <p:cNvPr id="5" name="Straight Connector 4"/>
            <p:cNvCxnSpPr/>
            <p:nvPr/>
          </p:nvCxnSpPr>
          <p:spPr>
            <a:xfrm rot="5400000">
              <a:off x="-447113" y="1987569"/>
              <a:ext cx="2462470" cy="95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84600" y="3218370"/>
              <a:ext cx="3432497" cy="182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034110" y="2823618"/>
              <a:ext cx="78950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85720" y="428604"/>
              <a:ext cx="1029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Upah/Jam</a:t>
              </a:r>
              <a:endParaRPr lang="id-ID" sz="1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14612" y="3071810"/>
              <a:ext cx="3914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JK</a:t>
              </a:r>
              <a:endParaRPr lang="id-ID" sz="1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7162" y="3136318"/>
              <a:ext cx="290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/>
                <a:t>0</a:t>
              </a:r>
              <a:endParaRPr lang="id-ID" sz="1400" b="1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10800000">
              <a:off x="785786" y="1643050"/>
              <a:ext cx="2214504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785788" y="2214554"/>
              <a:ext cx="2214577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2784209" y="2573585"/>
              <a:ext cx="1289566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2213752" y="2428868"/>
              <a:ext cx="1572430" cy="794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57158" y="2428868"/>
              <a:ext cx="43473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500</a:t>
              </a:r>
              <a:endParaRPr lang="id-ID" sz="11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71670" y="3214686"/>
              <a:ext cx="2680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5</a:t>
              </a:r>
              <a:endParaRPr lang="id-ID" sz="1100" b="1" dirty="0"/>
            </a:p>
          </p:txBody>
        </p:sp>
        <p:cxnSp>
          <p:nvCxnSpPr>
            <p:cNvPr id="150" name="Straight Connector 149"/>
            <p:cNvCxnSpPr/>
            <p:nvPr/>
          </p:nvCxnSpPr>
          <p:spPr>
            <a:xfrm rot="10800000">
              <a:off x="785786" y="1928802"/>
              <a:ext cx="2643132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10800000">
              <a:off x="785788" y="2428868"/>
              <a:ext cx="1643073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10800000">
              <a:off x="785786" y="2500306"/>
              <a:ext cx="1428759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1858150" y="2856702"/>
              <a:ext cx="71438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" name="Group 175"/>
            <p:cNvGrpSpPr/>
            <p:nvPr/>
          </p:nvGrpSpPr>
          <p:grpSpPr>
            <a:xfrm>
              <a:off x="1428728" y="1071546"/>
              <a:ext cx="2000264" cy="1714512"/>
              <a:chOff x="1428728" y="857232"/>
              <a:chExt cx="2000264" cy="1714512"/>
            </a:xfrm>
          </p:grpSpPr>
          <p:sp>
            <p:nvSpPr>
              <p:cNvPr id="138" name="Arc 137"/>
              <p:cNvSpPr/>
              <p:nvPr/>
            </p:nvSpPr>
            <p:spPr>
              <a:xfrm>
                <a:off x="2935453" y="1485134"/>
                <a:ext cx="493539" cy="421108"/>
              </a:xfrm>
              <a:prstGeom prst="arc">
                <a:avLst>
                  <a:gd name="adj1" fmla="val 16034673"/>
                  <a:gd name="adj2" fmla="val 5367910"/>
                </a:avLst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 rot="10800000" flipV="1">
                <a:off x="1428728" y="1906242"/>
                <a:ext cx="1785944" cy="665502"/>
              </a:xfrm>
              <a:prstGeom prst="line">
                <a:avLst/>
              </a:prstGeom>
              <a:ln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1428728" y="857232"/>
                <a:ext cx="1786039" cy="627902"/>
              </a:xfrm>
              <a:prstGeom prst="line">
                <a:avLst/>
              </a:prstGeom>
              <a:ln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177" name="TextBox 176"/>
            <p:cNvSpPr txBox="1"/>
            <p:nvPr/>
          </p:nvSpPr>
          <p:spPr>
            <a:xfrm>
              <a:off x="285720" y="2285992"/>
              <a:ext cx="51809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1000</a:t>
              </a:r>
              <a:endParaRPr lang="id-ID" sz="1100" b="1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285720" y="1500174"/>
              <a:ext cx="51809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3000</a:t>
              </a:r>
              <a:endParaRPr lang="id-ID" sz="1100" b="1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285720" y="1810068"/>
              <a:ext cx="51809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2500</a:t>
              </a:r>
              <a:endParaRPr lang="id-ID" sz="1100" b="1" dirty="0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2285984" y="3214686"/>
              <a:ext cx="2680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8</a:t>
              </a:r>
              <a:endParaRPr lang="id-ID" sz="1100" b="1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2857488" y="3214686"/>
              <a:ext cx="35137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10</a:t>
              </a:r>
              <a:endParaRPr lang="id-ID" sz="1100" b="1" dirty="0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3286116" y="3214686"/>
              <a:ext cx="35137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100" b="1" dirty="0" smtClean="0"/>
                <a:t>12</a:t>
              </a:r>
              <a:endParaRPr lang="id-ID" sz="1100" b="1" dirty="0"/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2571736" y="642918"/>
              <a:ext cx="1714512" cy="64294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200" dirty="0" smtClean="0">
                  <a:solidFill>
                    <a:schemeClr val="tx1"/>
                  </a:solidFill>
                </a:rPr>
                <a:t>Backward Bending Supply Curve (Individu)</a:t>
              </a:r>
              <a:endParaRPr lang="id-ID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69"/>
          <p:cNvGrpSpPr/>
          <p:nvPr/>
        </p:nvGrpSpPr>
        <p:grpSpPr>
          <a:xfrm>
            <a:off x="357158" y="3571876"/>
            <a:ext cx="3948214" cy="3115884"/>
            <a:chOff x="4552876" y="357166"/>
            <a:chExt cx="3948214" cy="3115884"/>
          </a:xfrm>
        </p:grpSpPr>
        <p:grpSp>
          <p:nvGrpSpPr>
            <p:cNvPr id="11" name="Group 6"/>
            <p:cNvGrpSpPr/>
            <p:nvPr/>
          </p:nvGrpSpPr>
          <p:grpSpPr>
            <a:xfrm>
              <a:off x="4552876" y="357166"/>
              <a:ext cx="3591024" cy="3115884"/>
              <a:chOff x="420067" y="1357298"/>
              <a:chExt cx="3805581" cy="3115884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5400000">
                <a:off x="-358693" y="2916235"/>
                <a:ext cx="2462470" cy="1011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1378762" y="3309149"/>
                <a:ext cx="1718194" cy="1683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2" name="TextBox 31"/>
              <p:cNvSpPr txBox="1"/>
              <p:nvPr/>
            </p:nvSpPr>
            <p:spPr>
              <a:xfrm>
                <a:off x="691169" y="1357298"/>
                <a:ext cx="3638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/>
                  <a:t>W</a:t>
                </a:r>
                <a:endParaRPr lang="id-ID" sz="1400" b="1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902556" y="4022529"/>
                <a:ext cx="32309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/>
                  <a:t>N</a:t>
                </a:r>
                <a:endParaRPr lang="id-ID" sz="1400" b="1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00229" y="4065012"/>
                <a:ext cx="30780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/>
                  <a:t>0</a:t>
                </a:r>
                <a:endParaRPr lang="id-ID" sz="1400" b="1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479955" y="4165405"/>
                <a:ext cx="4063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/>
                  <a:t>N</a:t>
                </a:r>
                <a:r>
                  <a:rPr lang="id-ID" sz="1050" b="1" dirty="0" smtClean="0"/>
                  <a:t>1</a:t>
                </a:r>
                <a:endParaRPr lang="id-ID" sz="1400" b="1" dirty="0"/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rot="10800000">
                <a:off x="874311" y="2450893"/>
                <a:ext cx="1362708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427185" y="2263967"/>
                <a:ext cx="4470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/>
                  <a:t>W</a:t>
                </a:r>
                <a:r>
                  <a:rPr lang="id-ID" sz="1050" b="1" dirty="0" smtClean="0"/>
                  <a:t>2</a:t>
                </a:r>
                <a:endParaRPr lang="id-ID" sz="1400" b="1" dirty="0"/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rot="5400000">
                <a:off x="1136411" y="3593060"/>
                <a:ext cx="1143008" cy="1683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420067" y="2808083"/>
                <a:ext cx="4470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/>
                  <a:t>W</a:t>
                </a:r>
                <a:r>
                  <a:rPr lang="id-ID" sz="1050" b="1" dirty="0"/>
                  <a:t>1</a:t>
                </a:r>
                <a:endParaRPr lang="id-ID" sz="1400" b="1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09899" y="4165405"/>
                <a:ext cx="4063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/>
                  <a:t>N</a:t>
                </a:r>
                <a:r>
                  <a:rPr lang="id-ID" sz="1050" b="1" dirty="0"/>
                  <a:t>2</a:t>
                </a:r>
                <a:endParaRPr lang="id-ID" sz="1400" b="1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950011" y="3165273"/>
                <a:ext cx="3842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d-ID" sz="1400" b="1" dirty="0" smtClean="0"/>
                  <a:t>N</a:t>
                </a:r>
                <a:r>
                  <a:rPr lang="id-ID" sz="1050" b="1" dirty="0" smtClean="0"/>
                  <a:t>s</a:t>
                </a:r>
                <a:endParaRPr lang="id-ID" sz="1400" b="1" dirty="0"/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10800000">
                <a:off x="874309" y="3022397"/>
                <a:ext cx="832766" cy="158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1123327" y="1647439"/>
                <a:ext cx="2000262" cy="1892657"/>
              </a:xfrm>
              <a:prstGeom prst="line">
                <a:avLst/>
              </a:prstGeom>
              <a:ln w="28575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rot="10800000">
                <a:off x="874305" y="4165405"/>
                <a:ext cx="2952543" cy="1588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5" name="Rounded Rectangle 184"/>
            <p:cNvSpPr/>
            <p:nvPr/>
          </p:nvSpPr>
          <p:spPr>
            <a:xfrm>
              <a:off x="6786578" y="1500174"/>
              <a:ext cx="1714512" cy="64294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200" dirty="0" smtClean="0">
                  <a:solidFill>
                    <a:schemeClr val="tx1"/>
                  </a:solidFill>
                </a:rPr>
                <a:t>Kurce Penawaran TK (Keseluruhan)</a:t>
              </a:r>
              <a:endParaRPr lang="id-ID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643438" y="1857364"/>
            <a:ext cx="4357686" cy="3929090"/>
            <a:chOff x="4643438" y="1857364"/>
            <a:chExt cx="4357686" cy="3929090"/>
          </a:xfrm>
        </p:grpSpPr>
        <p:sp>
          <p:nvSpPr>
            <p:cNvPr id="77" name="Rounded Rectangle 76"/>
            <p:cNvSpPr/>
            <p:nvPr/>
          </p:nvSpPr>
          <p:spPr>
            <a:xfrm>
              <a:off x="4643438" y="1857364"/>
              <a:ext cx="4357686" cy="39290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79" name="Straight Connector 78"/>
            <p:cNvCxnSpPr/>
            <p:nvPr/>
          </p:nvCxnSpPr>
          <p:spPr>
            <a:xfrm rot="5400000">
              <a:off x="3910552" y="3537180"/>
              <a:ext cx="2462470" cy="95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5142264" y="4767981"/>
              <a:ext cx="3432497" cy="1824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>
              <a:off x="5962331" y="4158840"/>
              <a:ext cx="1218922" cy="944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4970639" y="1978215"/>
              <a:ext cx="3433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W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572276" y="4621421"/>
              <a:ext cx="304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N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884827" y="4685929"/>
              <a:ext cx="290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0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714822" y="3406975"/>
              <a:ext cx="4202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W*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>
            <a:xfrm rot="10800000">
              <a:off x="5143504" y="3549851"/>
              <a:ext cx="1428686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6200000" flipH="1">
              <a:off x="5643570" y="2621157"/>
              <a:ext cx="1785950" cy="1785950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7500958" y="4335669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N</a:t>
              </a:r>
              <a:r>
                <a:rPr lang="id-ID" sz="1050" b="1" dirty="0" smtClean="0">
                  <a:solidFill>
                    <a:schemeClr val="bg1"/>
                  </a:solidFill>
                </a:rPr>
                <a:t>d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429388" y="4764297"/>
              <a:ext cx="3818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N*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191" name="Straight Connector 190"/>
            <p:cNvCxnSpPr/>
            <p:nvPr/>
          </p:nvCxnSpPr>
          <p:spPr>
            <a:xfrm flipV="1">
              <a:off x="5715008" y="2835471"/>
              <a:ext cx="1857388" cy="1357322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92" name="TextBox 191"/>
            <p:cNvSpPr txBox="1"/>
            <p:nvPr/>
          </p:nvSpPr>
          <p:spPr>
            <a:xfrm>
              <a:off x="7572396" y="2621157"/>
              <a:ext cx="3625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</a:rPr>
                <a:t>N</a:t>
              </a:r>
              <a:r>
                <a:rPr lang="id-ID" sz="1050" b="1" dirty="0" smtClean="0">
                  <a:solidFill>
                    <a:schemeClr val="bg1"/>
                  </a:solidFill>
                </a:rPr>
                <a:t>s</a:t>
              </a:r>
              <a:endParaRPr lang="id-ID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4786314" y="5072074"/>
              <a:ext cx="4071966" cy="64294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id-ID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Keseimbangan Pasar Tenaga Kerja</a:t>
              </a:r>
              <a:endParaRPr lang="id-ID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66" name="Content Placeholder 2"/>
          <p:cNvSpPr txBox="1">
            <a:spLocks/>
          </p:cNvSpPr>
          <p:nvPr/>
        </p:nvSpPr>
        <p:spPr>
          <a:xfrm>
            <a:off x="4429124" y="-24"/>
            <a:ext cx="4500594" cy="9286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Penawaran Tenaga Kerja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86050" y="2005604"/>
            <a:ext cx="61436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Merupakan masalah pokok makro ekonomi,sebagai akibat ketidakefisienan dalam penggunaan faktor produksi yang tersedia dalam perekonomian akan menimbulkan pengangguran dalam faktor produksi terutama tenaga kerja.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2786050" y="3648678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Terjadi jika jumlah tenaga kerja yang ditawarkan &gt; jumlah tenaga kerja yang diminta atau jumlah yang mencari pekerjaan lebih banyak daripada kesempatan kerja yang tersedia.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2786050" y="5077438"/>
            <a:ext cx="6357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Masalah pengangguran menyebabkan tingkat pendapatan nasional dan tingkat kemakmuran masyarakat tidak mencapai potensinya yang maksimal.</a:t>
            </a:r>
            <a:endParaRPr lang="id-ID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429124" y="-24"/>
            <a:ext cx="4500594" cy="114300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>
              <a:spcBef>
                <a:spcPct val="0"/>
              </a:spcBef>
              <a:defRPr/>
            </a:pPr>
            <a:r>
              <a:rPr lang="id-ID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PENGANGGURAN</a:t>
            </a:r>
            <a:r>
              <a:rPr lang="id-ID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id-ID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id-ID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(unemployment)</a:t>
            </a:r>
          </a:p>
        </p:txBody>
      </p:sp>
      <p:pic>
        <p:nvPicPr>
          <p:cNvPr id="7" name="Picture 2" descr="D:\mama\unemploym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4" y="1357298"/>
            <a:ext cx="2095515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3" descr="D:\mama\272829684_b37184511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84" y="3071810"/>
            <a:ext cx="2114565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3544" y="692696"/>
            <a:ext cx="34467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STABILITAS </a:t>
            </a:r>
          </a:p>
          <a:p>
            <a:r>
              <a:rPr lang="en-GB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EKONOMI </a:t>
            </a:r>
          </a:p>
          <a:p>
            <a:r>
              <a:rPr lang="en-GB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(</a:t>
            </a:r>
            <a:r>
              <a:rPr lang="id-ID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INFLASI</a:t>
            </a:r>
            <a:r>
              <a:rPr lang="en-GB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  <a:ea typeface="+mj-ea"/>
                <a:cs typeface="+mj-cs"/>
              </a:rPr>
              <a:t>)</a:t>
            </a:r>
            <a:endParaRPr lang="en-US" sz="4800" b="1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1214422"/>
            <a:ext cx="65722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Ø"/>
            </a:pPr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Suatu keadaan dimana terdapat kenaikan harga umum secara tajam dan berlangsung terus menerus dalam jangka waktu lama.</a:t>
            </a:r>
          </a:p>
          <a:p>
            <a:pPr marL="273050" indent="-273050">
              <a:buFont typeface="Wingdings" pitchFamily="2" charset="2"/>
              <a:buChar char="Ø"/>
            </a:pPr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Suatu fenomena moneter yang meresahkan dan merusak stabilitas ekonomi serta sebagai dilema ekonomi</a:t>
            </a:r>
          </a:p>
          <a:p>
            <a:pPr marL="273050" indent="-273050">
              <a:buFont typeface="Wingdings" pitchFamily="2" charset="2"/>
              <a:buChar char="Ø"/>
            </a:pPr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Suatu keadaan yang mengindikasikan semakin melemahnya daya beli yang diikuti dengan semakin merosotnya nilai riil (intrinsic) mata uang suatu negara.</a:t>
            </a:r>
            <a:endParaRPr lang="id-ID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6" name="Picture 2" descr="D:\sampingan\bu wur\adelaide\gHnEjJVr6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1643050"/>
            <a:ext cx="1500198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3357554" y="4572008"/>
            <a:ext cx="53578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Suatu keadaan dimana pertumbuhan ekonomi berlangsung lambat dan bahkan berhenti. Kemunduran ekonomi dan tidak adanya pertumbuhan ekonomi dalam pengertian riil merupakan akibat dari inflasi yang semakin parah.</a:t>
            </a:r>
            <a:endParaRPr lang="id-ID" dirty="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9" name="Elbow Connector 7"/>
          <p:cNvCxnSpPr>
            <a:stCxn id="7" idx="4"/>
            <a:endCxn id="8" idx="1"/>
          </p:cNvCxnSpPr>
          <p:nvPr/>
        </p:nvCxnSpPr>
        <p:spPr>
          <a:xfrm rot="16200000" flipH="1">
            <a:off x="2276031" y="4367647"/>
            <a:ext cx="662849" cy="1500198"/>
          </a:xfrm>
          <a:prstGeom prst="bentConnector2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00034" y="4071942"/>
            <a:ext cx="2714644" cy="7143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V Boli" pitchFamily="2" charset="0"/>
                <a:ea typeface="Tahoma" pitchFamily="34" charset="0"/>
                <a:cs typeface="MV Boli" pitchFamily="2" charset="0"/>
              </a:rPr>
              <a:t>Stagnasi</a:t>
            </a:r>
            <a:endParaRPr lang="id-ID" sz="2400" b="1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MV Boli" pitchFamily="2" charset="0"/>
              <a:ea typeface="Tahoma" pitchFamily="34" charset="0"/>
              <a:cs typeface="MV Boli" pitchFamily="2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429124" y="-24"/>
            <a:ext cx="4500594" cy="9286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INFLASI</a:t>
            </a:r>
            <a:endParaRPr lang="id-ID" sz="40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0819" y="-83641"/>
            <a:ext cx="19543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4400" b="1" dirty="0" smtClean="0">
                <a:solidFill>
                  <a:srgbClr val="FFC000"/>
                </a:solidFill>
                <a:latin typeface="Berlin Sans FB Demi" pitchFamily="34" charset="0"/>
              </a:rPr>
              <a:t>PASAR</a:t>
            </a:r>
            <a:endParaRPr lang="id-ID" sz="4400" b="1" dirty="0">
              <a:solidFill>
                <a:srgbClr val="FFC000"/>
              </a:solidFill>
              <a:latin typeface="Berlin Sans FB Dem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8382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Pertemuan</a:t>
            </a:r>
            <a:r>
              <a:rPr lang="en-US" b="1" dirty="0"/>
              <a:t> </a:t>
            </a:r>
            <a:r>
              <a:rPr lang="en-US" b="1" dirty="0" err="1"/>
              <a:t>penjual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pertemuan</a:t>
            </a:r>
            <a:r>
              <a:rPr lang="en-US" b="1" dirty="0"/>
              <a:t> </a:t>
            </a:r>
            <a:r>
              <a:rPr lang="en-US" b="1" dirty="0" err="1"/>
              <a:t>permintaan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penawaran</a:t>
            </a:r>
            <a:r>
              <a:rPr lang="en-US" b="1" dirty="0"/>
              <a:t> </a:t>
            </a:r>
            <a:r>
              <a:rPr lang="en-US" b="1" dirty="0" err="1"/>
              <a:t>sehingga</a:t>
            </a:r>
            <a:r>
              <a:rPr lang="en-US" b="1" dirty="0"/>
              <a:t> </a:t>
            </a:r>
            <a:r>
              <a:rPr lang="en-US" b="1" dirty="0" err="1"/>
              <a:t>terbentuk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 smtClean="0"/>
              <a:t>keseimbangan</a:t>
            </a:r>
            <a:endParaRPr lang="en-US" b="1" dirty="0"/>
          </a:p>
        </p:txBody>
      </p:sp>
      <p:grpSp>
        <p:nvGrpSpPr>
          <p:cNvPr id="78" name="Group 77"/>
          <p:cNvGrpSpPr/>
          <p:nvPr/>
        </p:nvGrpSpPr>
        <p:grpSpPr>
          <a:xfrm>
            <a:off x="699918" y="1833940"/>
            <a:ext cx="7834482" cy="4643060"/>
            <a:chOff x="611018" y="1676400"/>
            <a:chExt cx="7834482" cy="4643060"/>
          </a:xfrm>
        </p:grpSpPr>
        <p:sp>
          <p:nvSpPr>
            <p:cNvPr id="6" name="Rectangle 5"/>
            <p:cNvSpPr/>
            <p:nvPr/>
          </p:nvSpPr>
          <p:spPr>
            <a:xfrm>
              <a:off x="3848100" y="1676400"/>
              <a:ext cx="914400" cy="914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PASAR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57600" y="3124200"/>
              <a:ext cx="1295400" cy="914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PASAR UANG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38200" y="3124200"/>
              <a:ext cx="1447800" cy="914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PASAR BARANG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350709" y="3124200"/>
              <a:ext cx="1828800" cy="914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PASAR FAKTOR PRODUKSI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14400" y="4419600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 &amp; S THD BARANG</a:t>
              </a:r>
              <a:endParaRPr lang="en-US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48000" y="4536469"/>
              <a:ext cx="2514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/>
                <a:t>Harga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uang</a:t>
              </a:r>
              <a:r>
                <a:rPr lang="en-US" b="1" dirty="0" smtClean="0"/>
                <a:t>/</a:t>
              </a:r>
              <a:r>
                <a:rPr lang="en-US" b="1" dirty="0" err="1" smtClean="0"/>
                <a:t>tingkat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bunga</a:t>
              </a:r>
              <a:r>
                <a:rPr lang="en-US" b="1" dirty="0" smtClean="0"/>
                <a:t>/Interest rate (</a:t>
              </a:r>
              <a:r>
                <a:rPr lang="en-US" b="1" dirty="0" err="1" smtClean="0"/>
                <a:t>i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96000" y="4572000"/>
              <a:ext cx="23495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9538" indent="-109538" algn="ctr">
                <a:buFontTx/>
                <a:buChar char="-"/>
              </a:pPr>
              <a:r>
                <a:rPr lang="en-US" b="1" dirty="0" err="1" smtClean="0"/>
                <a:t>Pasar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tenaga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kerja</a:t>
              </a:r>
              <a:r>
                <a:rPr lang="en-US" b="1" dirty="0" smtClean="0"/>
                <a:t>                                                                                                                                </a:t>
              </a:r>
            </a:p>
            <a:p>
              <a:pPr algn="ctr">
                <a:buFontTx/>
                <a:buChar char="-"/>
              </a:pPr>
              <a:r>
                <a:rPr lang="en-US" b="1" dirty="0" smtClean="0"/>
                <a:t> </a:t>
              </a:r>
              <a:r>
                <a:rPr lang="en-US" b="1" dirty="0" err="1" smtClean="0"/>
                <a:t>Pasar</a:t>
              </a:r>
              <a:r>
                <a:rPr lang="en-US" b="1" dirty="0" smtClean="0"/>
                <a:t> modal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48400" y="5950128"/>
              <a:ext cx="2043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/>
                <a:t>Harga</a:t>
              </a:r>
              <a:r>
                <a:rPr lang="en-US" b="1" dirty="0" smtClean="0"/>
                <a:t> TK/</a:t>
              </a:r>
              <a:r>
                <a:rPr lang="en-US" b="1" dirty="0" err="1" smtClean="0"/>
                <a:t>Upah</a:t>
              </a:r>
              <a:endParaRPr lang="en-US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1018" y="5421868"/>
              <a:ext cx="1903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/>
                <a:t>Harga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barang</a:t>
              </a:r>
              <a:endParaRPr lang="en-US" b="1" dirty="0"/>
            </a:p>
          </p:txBody>
        </p:sp>
        <p:cxnSp>
          <p:nvCxnSpPr>
            <p:cNvPr id="16" name="Straight Arrow Connector 15"/>
            <p:cNvCxnSpPr>
              <a:stCxn id="6" idx="2"/>
              <a:endCxn id="7" idx="0"/>
            </p:cNvCxnSpPr>
            <p:nvPr/>
          </p:nvCxnSpPr>
          <p:spPr>
            <a:xfrm>
              <a:off x="4305300" y="2590800"/>
              <a:ext cx="0" cy="5334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2"/>
              <a:endCxn id="10" idx="0"/>
            </p:cNvCxnSpPr>
            <p:nvPr/>
          </p:nvCxnSpPr>
          <p:spPr>
            <a:xfrm>
              <a:off x="1562100" y="4038600"/>
              <a:ext cx="0" cy="3810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2"/>
              <a:endCxn id="14" idx="0"/>
            </p:cNvCxnSpPr>
            <p:nvPr/>
          </p:nvCxnSpPr>
          <p:spPr>
            <a:xfrm>
              <a:off x="1562100" y="5065931"/>
              <a:ext cx="709" cy="35593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7" idx="2"/>
              <a:endCxn id="11" idx="0"/>
            </p:cNvCxnSpPr>
            <p:nvPr/>
          </p:nvCxnSpPr>
          <p:spPr>
            <a:xfrm>
              <a:off x="4305300" y="4038600"/>
              <a:ext cx="0" cy="49786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lbow Connector 59"/>
            <p:cNvCxnSpPr>
              <a:stCxn id="6" idx="2"/>
              <a:endCxn id="9" idx="0"/>
            </p:cNvCxnSpPr>
            <p:nvPr/>
          </p:nvCxnSpPr>
          <p:spPr>
            <a:xfrm rot="16200000" flipH="1">
              <a:off x="5518504" y="1377595"/>
              <a:ext cx="533400" cy="2959809"/>
            </a:xfrm>
            <a:prstGeom prst="bentConnector3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61"/>
            <p:cNvCxnSpPr>
              <a:stCxn id="6" idx="2"/>
              <a:endCxn id="8" idx="0"/>
            </p:cNvCxnSpPr>
            <p:nvPr/>
          </p:nvCxnSpPr>
          <p:spPr>
            <a:xfrm rot="5400000">
              <a:off x="2667000" y="1485900"/>
              <a:ext cx="533400" cy="2743200"/>
            </a:xfrm>
            <a:prstGeom prst="bentConnector3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9" idx="2"/>
              <a:endCxn id="12" idx="0"/>
            </p:cNvCxnSpPr>
            <p:nvPr/>
          </p:nvCxnSpPr>
          <p:spPr>
            <a:xfrm>
              <a:off x="7265109" y="4038600"/>
              <a:ext cx="5641" cy="5334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12" idx="2"/>
              <a:endCxn id="13" idx="0"/>
            </p:cNvCxnSpPr>
            <p:nvPr/>
          </p:nvCxnSpPr>
          <p:spPr>
            <a:xfrm flipH="1">
              <a:off x="7270396" y="5495330"/>
              <a:ext cx="354" cy="45479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87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29190" y="719720"/>
            <a:ext cx="35004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Gabungan antara perumbuhan ekonomi yang lambat dan singkat pengangguran (stagnasi) yang terjadi bersama dengan inflasi</a:t>
            </a:r>
            <a:endParaRPr lang="id-ID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671416"/>
            <a:ext cx="3571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Suatu keadaan perekonomian dimana harga barang/jasa terus menurun dengan tajam, yang dapat mengancam dan merusak stabilitas perekonomian</a:t>
            </a:r>
            <a:endParaRPr lang="id-ID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4729001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tx1">
                    <a:lumMod val="95000"/>
                  </a:schemeClr>
                </a:solidFill>
              </a:rPr>
              <a:t>Penurunan kegiatan ekonomi atau penurunan GNP suatu negara secara terus menerus dan berturut-turut</a:t>
            </a:r>
            <a:endParaRPr lang="id-ID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643306" y="1005472"/>
            <a:ext cx="785818" cy="642942"/>
          </a:xfrm>
          <a:prstGeom prst="chevron">
            <a:avLst/>
          </a:prstGeom>
          <a:solidFill>
            <a:srgbClr val="FFC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3643306" y="4871877"/>
            <a:ext cx="785818" cy="642942"/>
          </a:xfrm>
          <a:prstGeom prst="chevron">
            <a:avLst/>
          </a:prstGeom>
          <a:solidFill>
            <a:srgbClr val="FFC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3643306" y="3014489"/>
            <a:ext cx="785818" cy="642942"/>
          </a:xfrm>
          <a:prstGeom prst="chevron">
            <a:avLst/>
          </a:prstGeom>
          <a:solidFill>
            <a:srgbClr val="FFC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14348" y="934034"/>
            <a:ext cx="2714644" cy="7143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V Boli" pitchFamily="2" charset="0"/>
                <a:ea typeface="Tahoma" pitchFamily="34" charset="0"/>
                <a:cs typeface="MV Boli" pitchFamily="2" charset="0"/>
              </a:rPr>
              <a:t>Stagflasi</a:t>
            </a:r>
            <a:endParaRPr lang="id-ID" sz="2400" b="1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MV Boli" pitchFamily="2" charset="0"/>
              <a:ea typeface="Tahoma" pitchFamily="34" charset="0"/>
              <a:cs typeface="MV Boli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14348" y="2943051"/>
            <a:ext cx="2714644" cy="7143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V Boli" pitchFamily="2" charset="0"/>
                <a:ea typeface="Tahoma" pitchFamily="34" charset="0"/>
                <a:cs typeface="MV Boli" pitchFamily="2" charset="0"/>
              </a:rPr>
              <a:t>Deflasi</a:t>
            </a:r>
            <a:endParaRPr lang="id-ID" sz="2400" b="1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MV Boli" pitchFamily="2" charset="0"/>
              <a:ea typeface="Tahoma" pitchFamily="34" charset="0"/>
              <a:cs typeface="MV Boli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14348" y="4800439"/>
            <a:ext cx="2714644" cy="7143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V Boli" pitchFamily="2" charset="0"/>
                <a:ea typeface="Tahoma" pitchFamily="34" charset="0"/>
                <a:cs typeface="MV Boli" pitchFamily="2" charset="0"/>
              </a:rPr>
              <a:t>Resesi</a:t>
            </a:r>
            <a:endParaRPr lang="id-ID" sz="2400" b="1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MV Boli" pitchFamily="2" charset="0"/>
              <a:ea typeface="Tahoma" pitchFamily="34" charset="0"/>
              <a:cs typeface="MV Bol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4071966" cy="1571636"/>
          </a:xfrm>
        </p:spPr>
        <p:txBody>
          <a:bodyPr>
            <a:normAutofit/>
          </a:bodyPr>
          <a:lstStyle/>
          <a:p>
            <a:r>
              <a:rPr lang="id-ID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PERTUMBUHAN EKONOMI</a:t>
            </a:r>
            <a:endParaRPr lang="id-ID" sz="4000" dirty="0">
              <a:solidFill>
                <a:srgbClr val="FF0000"/>
              </a:solidFill>
              <a:latin typeface="Hobo Std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857224" y="1571612"/>
            <a:ext cx="7500990" cy="41434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id-ID" sz="2400" dirty="0" smtClean="0">
                <a:solidFill>
                  <a:schemeClr val="tx1"/>
                </a:solidFill>
              </a:rPr>
              <a:t>Pertumbuhan Ekonomi adalah proses kenaikan output perkapita dalam jangka panjang</a:t>
            </a:r>
          </a:p>
          <a:p>
            <a:pPr marL="342900" indent="-342900">
              <a:buAutoNum type="arabicPeriod"/>
            </a:pPr>
            <a:r>
              <a:rPr lang="id-ID" sz="2400" dirty="0" smtClean="0">
                <a:solidFill>
                  <a:schemeClr val="tx1"/>
                </a:solidFill>
              </a:rPr>
              <a:t>Teori pertumbuhan Ekonomi mempelajari faktor-faktor kapital stok, pertumbuhan penduduk, perkembangan teknologi di dalam peranannya meningkatkan produksi nasional (GNP)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57686" y="0"/>
            <a:ext cx="4500594" cy="9286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PENGERTIAN</a:t>
            </a:r>
            <a:endParaRPr lang="id-ID" sz="40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857224" y="1643050"/>
            <a:ext cx="7643866" cy="407196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id-ID" sz="2400" dirty="0" smtClean="0">
                <a:solidFill>
                  <a:schemeClr val="tx1"/>
                </a:solidFill>
              </a:rPr>
              <a:t>Pertumbuhan Ekonomi hanya menyangkut ukuran fisik berupa peningkatan produksi barang &amp; jasa.</a:t>
            </a:r>
          </a:p>
          <a:p>
            <a:pPr marL="342900" indent="-342900">
              <a:buAutoNum type="arabicPeriod"/>
            </a:pPr>
            <a:r>
              <a:rPr lang="id-ID" sz="2400" dirty="0" smtClean="0">
                <a:solidFill>
                  <a:schemeClr val="tx1"/>
                </a:solidFill>
              </a:rPr>
              <a:t>Perkembangan Ekonomi tidak hanya pertambahan dalam produksi fisik barang &amp; jasa melainkan juga kualitas barang, jasa &amp; kualitas faktor produksi yang terlibat dalam proses produksi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714744" y="-24"/>
            <a:ext cx="5214974" cy="107157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Pertumbuhan Ekonomi Vs Perkembangan Ekonomi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14422"/>
            <a:ext cx="767521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pasar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barang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pasar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uang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diketahui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:</a:t>
            </a:r>
          </a:p>
          <a:p>
            <a:pPr marL="363538" indent="-363538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  C = 130 + 0,5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Yd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; I  = 200  - 600i ; G = 112 ; 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</a:p>
          <a:p>
            <a:pPr marL="363538" indent="-363538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</a:rPr>
              <a:t>   T 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= 20 + 0,20 Y ; MS = 300 ; 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  M1 = 0,50 Y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M2 = 50 – 600i</a:t>
            </a:r>
          </a:p>
          <a:p>
            <a:pPr marL="711200" indent="-711200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  a.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Hitung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Pendapatan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Nasional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tingkat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bunga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keseimbangan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Y</a:t>
            </a:r>
            <a:r>
              <a:rPr lang="en-GB" sz="2400" b="1" i="1" dirty="0" err="1">
                <a:solidFill>
                  <a:schemeClr val="accent1">
                    <a:lumMod val="50000"/>
                  </a:schemeClr>
                </a:solidFill>
              </a:rPr>
              <a:t>eq</a:t>
            </a:r>
            <a:r>
              <a:rPr lang="en-GB" sz="24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GB" sz="2400" b="1" i="1" dirty="0" err="1">
                <a:solidFill>
                  <a:schemeClr val="accent1">
                    <a:lumMod val="50000"/>
                  </a:schemeClr>
                </a:solidFill>
              </a:rPr>
              <a:t>eq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)!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  b.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Gambar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kurva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IS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LM!</a:t>
            </a:r>
          </a:p>
          <a:p>
            <a:pPr marL="711200" indent="-711200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  c.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Jika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penawaran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uang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riil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(MS)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turun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33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satuan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hitung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Y</a:t>
            </a:r>
            <a:r>
              <a:rPr lang="en-GB" sz="2400" b="1" i="1" dirty="0" err="1">
                <a:solidFill>
                  <a:schemeClr val="accent1">
                    <a:lumMod val="50000"/>
                  </a:schemeClr>
                </a:solidFill>
              </a:rPr>
              <a:t>eq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GB" sz="2400" b="1" i="1" dirty="0" err="1">
                <a:solidFill>
                  <a:schemeClr val="accent1">
                    <a:lumMod val="50000"/>
                  </a:schemeClr>
                </a:solidFill>
              </a:rPr>
              <a:t>eq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baru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  d.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Gambar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pergeseran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50000"/>
                  </a:schemeClr>
                </a:solidFill>
              </a:rPr>
              <a:t>kurvanya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299307" y="0"/>
            <a:ext cx="2468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LATIHAN  SOAL 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86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219200" cy="914400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 err="1" smtClean="0">
                <a:solidFill>
                  <a:schemeClr val="bg1"/>
                </a:solidFill>
              </a:rPr>
              <a:t>Pasar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Uang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6022" y="838200"/>
            <a:ext cx="22860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Permintaan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Uang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766465"/>
            <a:ext cx="2286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Transaksi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59778" y="1219200"/>
            <a:ext cx="2288822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Berjaga-jaga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559778" y="1676400"/>
            <a:ext cx="2288822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Spekulasi</a:t>
            </a:r>
            <a:endParaRPr lang="en-US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743200" y="2286000"/>
            <a:ext cx="228035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Penawaran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Uang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819400" y="3200400"/>
            <a:ext cx="571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 smtClean="0"/>
              <a:t>Segala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sesuatu</a:t>
            </a:r>
            <a:r>
              <a:rPr lang="en-US" sz="2200" b="1" dirty="0" smtClean="0"/>
              <a:t> yang </a:t>
            </a:r>
            <a:r>
              <a:rPr lang="en-US" sz="2200" b="1" dirty="0" err="1" smtClean="0"/>
              <a:t>dapat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dipakai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sebagai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alat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pembayaran</a:t>
            </a:r>
            <a:r>
              <a:rPr lang="en-US" sz="2200" b="1" dirty="0" smtClean="0"/>
              <a:t> yang </a:t>
            </a:r>
            <a:r>
              <a:rPr lang="en-US" sz="2200" b="1" dirty="0" err="1" smtClean="0"/>
              <a:t>sah</a:t>
            </a:r>
            <a:r>
              <a:rPr lang="en-US" sz="2200" b="1" dirty="0" smtClean="0"/>
              <a:t> </a:t>
            </a:r>
            <a:endParaRPr lang="en-US" sz="2200" b="1" dirty="0"/>
          </a:p>
        </p:txBody>
      </p:sp>
      <p:cxnSp>
        <p:nvCxnSpPr>
          <p:cNvPr id="22" name="Elbow Connector 21"/>
          <p:cNvCxnSpPr>
            <a:stCxn id="3" idx="3"/>
            <a:endCxn id="6" idx="1"/>
          </p:cNvCxnSpPr>
          <p:nvPr/>
        </p:nvCxnSpPr>
        <p:spPr>
          <a:xfrm flipV="1">
            <a:off x="1828800" y="1104068"/>
            <a:ext cx="917222" cy="877132"/>
          </a:xfrm>
          <a:prstGeom prst="bentConnector3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3" idx="3"/>
            <a:endCxn id="18" idx="1"/>
          </p:cNvCxnSpPr>
          <p:nvPr/>
        </p:nvCxnSpPr>
        <p:spPr>
          <a:xfrm>
            <a:off x="1828800" y="1981200"/>
            <a:ext cx="914400" cy="658743"/>
          </a:xfrm>
          <a:prstGeom prst="bentConnector3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3"/>
            <a:endCxn id="7" idx="1"/>
          </p:cNvCxnSpPr>
          <p:nvPr/>
        </p:nvCxnSpPr>
        <p:spPr>
          <a:xfrm flipV="1">
            <a:off x="5032022" y="966520"/>
            <a:ext cx="530578" cy="225623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3"/>
            <a:endCxn id="9" idx="1"/>
          </p:cNvCxnSpPr>
          <p:nvPr/>
        </p:nvCxnSpPr>
        <p:spPr>
          <a:xfrm>
            <a:off x="5032022" y="1192143"/>
            <a:ext cx="527756" cy="684312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61622" y="3229887"/>
            <a:ext cx="1295400" cy="67859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UANG</a:t>
            </a:r>
            <a:endParaRPr lang="id-ID" sz="2400" b="1" dirty="0"/>
          </a:p>
        </p:txBody>
      </p:sp>
      <p:sp>
        <p:nvSpPr>
          <p:cNvPr id="42" name="Chevron 41"/>
          <p:cNvSpPr/>
          <p:nvPr/>
        </p:nvSpPr>
        <p:spPr>
          <a:xfrm>
            <a:off x="1988256" y="3387298"/>
            <a:ext cx="685800" cy="457200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>
            <a:stCxn id="6" idx="3"/>
            <a:endCxn id="8" idx="1"/>
          </p:cNvCxnSpPr>
          <p:nvPr/>
        </p:nvCxnSpPr>
        <p:spPr>
          <a:xfrm>
            <a:off x="5032022" y="1192143"/>
            <a:ext cx="527756" cy="227112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533400" y="4191000"/>
            <a:ext cx="3812822" cy="1897313"/>
            <a:chOff x="533400" y="4191000"/>
            <a:chExt cx="3812822" cy="1897313"/>
          </a:xfrm>
        </p:grpSpPr>
        <p:sp>
          <p:nvSpPr>
            <p:cNvPr id="43" name="Rounded Rectangle 42"/>
            <p:cNvSpPr/>
            <p:nvPr/>
          </p:nvSpPr>
          <p:spPr>
            <a:xfrm>
              <a:off x="533400" y="4807803"/>
              <a:ext cx="1746956" cy="754797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400" b="1" dirty="0" smtClean="0"/>
                <a:t>FUNGSI UANG</a:t>
              </a:r>
              <a:endParaRPr lang="id-ID" sz="2400" b="1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743200" y="4191000"/>
              <a:ext cx="1600200" cy="522111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Pengukur nilai</a:t>
              </a:r>
              <a:endParaRPr lang="id-ID" dirty="0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2746022" y="4792913"/>
              <a:ext cx="1600200" cy="38100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Alat Tukar</a:t>
              </a:r>
              <a:endParaRPr lang="id-ID" dirty="0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2751667" y="5250113"/>
              <a:ext cx="1594555" cy="83820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Penimbun/penyimpan kekayaan</a:t>
              </a:r>
              <a:endParaRPr lang="id-ID" dirty="0"/>
            </a:p>
          </p:txBody>
        </p:sp>
        <p:cxnSp>
          <p:nvCxnSpPr>
            <p:cNvPr id="69" name="Elbow Connector 68"/>
            <p:cNvCxnSpPr>
              <a:stCxn id="43" idx="3"/>
              <a:endCxn id="45" idx="1"/>
            </p:cNvCxnSpPr>
            <p:nvPr/>
          </p:nvCxnSpPr>
          <p:spPr>
            <a:xfrm flipV="1">
              <a:off x="2280356" y="4452056"/>
              <a:ext cx="462844" cy="733146"/>
            </a:xfrm>
            <a:prstGeom prst="bentConnector3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lbow Connector 70"/>
            <p:cNvCxnSpPr>
              <a:stCxn id="43" idx="3"/>
              <a:endCxn id="46" idx="1"/>
            </p:cNvCxnSpPr>
            <p:nvPr/>
          </p:nvCxnSpPr>
          <p:spPr>
            <a:xfrm flipV="1">
              <a:off x="2280356" y="4983413"/>
              <a:ext cx="465666" cy="201789"/>
            </a:xfrm>
            <a:prstGeom prst="bentConnector3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Elbow Connector 72"/>
            <p:cNvCxnSpPr>
              <a:stCxn id="43" idx="3"/>
              <a:endCxn id="47" idx="1"/>
            </p:cNvCxnSpPr>
            <p:nvPr/>
          </p:nvCxnSpPr>
          <p:spPr>
            <a:xfrm>
              <a:off x="2280356" y="5185202"/>
              <a:ext cx="471311" cy="484011"/>
            </a:xfrm>
            <a:prstGeom prst="bentConnector3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4724400" y="4074656"/>
            <a:ext cx="3810000" cy="2406725"/>
            <a:chOff x="4724400" y="4074656"/>
            <a:chExt cx="3810000" cy="2406725"/>
          </a:xfrm>
        </p:grpSpPr>
        <p:sp>
          <p:nvSpPr>
            <p:cNvPr id="44" name="Rounded Rectangle 43"/>
            <p:cNvSpPr/>
            <p:nvPr/>
          </p:nvSpPr>
          <p:spPr>
            <a:xfrm>
              <a:off x="5832122" y="4074656"/>
              <a:ext cx="1746956" cy="638455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200" b="1" dirty="0" smtClean="0"/>
                <a:t>MACAM UANG</a:t>
              </a:r>
              <a:endParaRPr lang="id-ID" sz="2200" b="1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724400" y="4983412"/>
              <a:ext cx="1752600" cy="883987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Uang Kartal :</a:t>
              </a:r>
            </a:p>
            <a:p>
              <a:pPr marL="342900" indent="-342900" algn="ctr">
                <a:buAutoNum type="alphaLcPeriod"/>
              </a:pPr>
              <a:r>
                <a:rPr lang="id-ID" dirty="0" smtClean="0"/>
                <a:t>Logam</a:t>
              </a:r>
            </a:p>
            <a:p>
              <a:pPr marL="342900" indent="-342900" algn="ctr">
                <a:buAutoNum type="alphaLcPeriod"/>
              </a:pPr>
              <a:r>
                <a:rPr lang="id-ID" dirty="0" smtClean="0"/>
                <a:t>Kertas</a:t>
              </a: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6934200" y="4994702"/>
              <a:ext cx="1600200" cy="38100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Uang Giral</a:t>
              </a: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4800600" y="6100381"/>
              <a:ext cx="1600200" cy="38100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BI</a:t>
              </a: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6934200" y="6061019"/>
              <a:ext cx="1600200" cy="38100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Bank Umum</a:t>
              </a:r>
            </a:p>
          </p:txBody>
        </p:sp>
        <p:cxnSp>
          <p:nvCxnSpPr>
            <p:cNvPr id="75" name="Elbow Connector 74"/>
            <p:cNvCxnSpPr>
              <a:stCxn id="44" idx="2"/>
              <a:endCxn id="48" idx="0"/>
            </p:cNvCxnSpPr>
            <p:nvPr/>
          </p:nvCxnSpPr>
          <p:spPr>
            <a:xfrm rot="5400000">
              <a:off x="6018000" y="4295811"/>
              <a:ext cx="270301" cy="1104900"/>
            </a:xfrm>
            <a:prstGeom prst="bentConnector3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>
              <a:stCxn id="44" idx="2"/>
              <a:endCxn id="65" idx="0"/>
            </p:cNvCxnSpPr>
            <p:nvPr/>
          </p:nvCxnSpPr>
          <p:spPr>
            <a:xfrm rot="16200000" flipH="1">
              <a:off x="7079155" y="4339556"/>
              <a:ext cx="281591" cy="1028700"/>
            </a:xfrm>
            <a:prstGeom prst="bentConnector3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48" idx="2"/>
              <a:endCxn id="66" idx="0"/>
            </p:cNvCxnSpPr>
            <p:nvPr/>
          </p:nvCxnSpPr>
          <p:spPr>
            <a:xfrm>
              <a:off x="5600700" y="5867399"/>
              <a:ext cx="0" cy="23298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65" idx="2"/>
              <a:endCxn id="67" idx="0"/>
            </p:cNvCxnSpPr>
            <p:nvPr/>
          </p:nvCxnSpPr>
          <p:spPr>
            <a:xfrm>
              <a:off x="7734300" y="5375702"/>
              <a:ext cx="0" cy="6853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953000"/>
            <a:ext cx="5399132" cy="1182469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err="1" smtClean="0">
                <a:solidFill>
                  <a:schemeClr val="tx1"/>
                </a:solidFill>
              </a:rPr>
              <a:t>Faktor-faktor</a:t>
            </a:r>
            <a:r>
              <a:rPr lang="en-US" sz="1800" b="1" dirty="0" smtClean="0">
                <a:solidFill>
                  <a:schemeClr val="tx1"/>
                </a:solidFill>
              </a:rPr>
              <a:t> yang </a:t>
            </a:r>
            <a:r>
              <a:rPr lang="en-US" sz="1800" b="1" dirty="0" err="1" smtClean="0">
                <a:solidFill>
                  <a:schemeClr val="tx1"/>
                </a:solidFill>
              </a:rPr>
              <a:t>mempengaruhi</a:t>
            </a:r>
            <a:r>
              <a:rPr lang="en-US" sz="1800" b="1" dirty="0" smtClean="0">
                <a:solidFill>
                  <a:schemeClr val="tx1"/>
                </a:solidFill>
              </a:rPr>
              <a:t>: 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a. </a:t>
            </a:r>
            <a:r>
              <a:rPr lang="en-US" sz="1800" dirty="0" err="1" smtClean="0">
                <a:solidFill>
                  <a:schemeClr val="tx1"/>
                </a:solidFill>
              </a:rPr>
              <a:t>Tinggi</a:t>
            </a:r>
            <a:r>
              <a:rPr lang="en-US" sz="1800" dirty="0" smtClean="0">
                <a:solidFill>
                  <a:schemeClr val="tx1"/>
                </a:solidFill>
              </a:rPr>
              <a:t>/</a:t>
            </a:r>
            <a:r>
              <a:rPr lang="en-US" sz="1800" dirty="0" err="1" smtClean="0">
                <a:solidFill>
                  <a:schemeClr val="tx1"/>
                </a:solidFill>
              </a:rPr>
              <a:t>rendah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pendapatan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seseorang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b. </a:t>
            </a:r>
            <a:r>
              <a:rPr lang="en-US" sz="1800" dirty="0" err="1" smtClean="0">
                <a:solidFill>
                  <a:schemeClr val="tx1"/>
                </a:solidFill>
              </a:rPr>
              <a:t>Frekuensi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pembayaran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upah</a:t>
            </a:r>
            <a:r>
              <a:rPr lang="en-US" sz="1800" dirty="0" smtClean="0">
                <a:solidFill>
                  <a:schemeClr val="tx1"/>
                </a:solidFill>
              </a:rPr>
              <a:t>/</a:t>
            </a:r>
            <a:r>
              <a:rPr lang="en-US" sz="1800" dirty="0" err="1" smtClean="0">
                <a:solidFill>
                  <a:schemeClr val="tx1"/>
                </a:solidFill>
              </a:rPr>
              <a:t>gaji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46568" y="76200"/>
            <a:ext cx="3467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b="1" dirty="0" smtClean="0">
                <a:solidFill>
                  <a:srgbClr val="FFC000"/>
                </a:solidFill>
                <a:latin typeface="Berlin Sans FB Demi" pitchFamily="34" charset="0"/>
              </a:rPr>
              <a:t>A. PERMINTAAN UANG</a:t>
            </a:r>
            <a:endParaRPr lang="id-ID" sz="2400" b="1" dirty="0">
              <a:solidFill>
                <a:srgbClr val="FFC000"/>
              </a:solidFill>
              <a:latin typeface="Berlin Sans FB Dem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99420"/>
            <a:ext cx="342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Berasal dari :</a:t>
            </a:r>
          </a:p>
          <a:p>
            <a:pPr marL="342900" indent="-342900">
              <a:buAutoNum type="arabicPeriod"/>
            </a:pPr>
            <a:r>
              <a:rPr lang="id-ID" dirty="0" smtClean="0"/>
              <a:t>Individu/RT/House Hold</a:t>
            </a:r>
          </a:p>
          <a:p>
            <a:pPr marL="342900" indent="-342900">
              <a:buAutoNum type="arabicPeriod"/>
            </a:pPr>
            <a:r>
              <a:rPr lang="id-ID" dirty="0" smtClean="0"/>
              <a:t>Perusahaan/Firm</a:t>
            </a:r>
          </a:p>
          <a:p>
            <a:pPr marL="342900" indent="-342900">
              <a:buAutoNum type="arabicPeriod"/>
            </a:pPr>
            <a:r>
              <a:rPr lang="id-ID" dirty="0" smtClean="0"/>
              <a:t>Pemerintah/Goverment</a:t>
            </a:r>
          </a:p>
          <a:p>
            <a:pPr marL="342900" indent="-342900">
              <a:buAutoNum type="arabicPeriod"/>
            </a:pPr>
            <a:r>
              <a:rPr lang="id-ID" dirty="0" smtClean="0"/>
              <a:t>Luar Negeri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424500"/>
            <a:ext cx="4132863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Tiga Motif orang memegang uang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1828800"/>
            <a:ext cx="2286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Transaksi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2419290"/>
            <a:ext cx="2288822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Berjaga-jaga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1178" y="3028890"/>
            <a:ext cx="2288822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Spekulasi</a:t>
            </a:r>
            <a:endParaRPr lang="en-US" sz="2000" b="1" dirty="0"/>
          </a:p>
        </p:txBody>
      </p:sp>
      <p:cxnSp>
        <p:nvCxnSpPr>
          <p:cNvPr id="16" name="Elbow Connector 15"/>
          <p:cNvCxnSpPr>
            <a:stCxn id="5" idx="3"/>
            <a:endCxn id="6" idx="1"/>
          </p:cNvCxnSpPr>
          <p:nvPr/>
        </p:nvCxnSpPr>
        <p:spPr>
          <a:xfrm flipV="1">
            <a:off x="4894863" y="2028855"/>
            <a:ext cx="439137" cy="580311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endCxn id="7" idx="1"/>
          </p:cNvCxnSpPr>
          <p:nvPr/>
        </p:nvCxnSpPr>
        <p:spPr>
          <a:xfrm>
            <a:off x="4894863" y="2609166"/>
            <a:ext cx="439137" cy="10179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3"/>
            <a:endCxn id="8" idx="1"/>
          </p:cNvCxnSpPr>
          <p:nvPr/>
        </p:nvCxnSpPr>
        <p:spPr>
          <a:xfrm>
            <a:off x="4894863" y="2609166"/>
            <a:ext cx="436315" cy="619779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09600" y="39624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just"/>
            <a:r>
              <a:rPr lang="id-ID" b="1" dirty="0" smtClean="0"/>
              <a:t>1. Permintaan uang untuk transaksi (Mt) </a:t>
            </a:r>
            <a:r>
              <a:rPr lang="id-ID" b="1" dirty="0" smtClean="0">
                <a:sym typeface="Wingdings" pitchFamily="2" charset="2"/>
              </a:rPr>
              <a:t></a:t>
            </a:r>
            <a:r>
              <a:rPr lang="id-ID" dirty="0" smtClean="0">
                <a:sym typeface="Wingdings" pitchFamily="2" charset="2"/>
              </a:rPr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yang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per</a:t>
            </a:r>
            <a:r>
              <a:rPr lang="id-ID" dirty="0" smtClean="0"/>
              <a:t>i</a:t>
            </a:r>
            <a:r>
              <a:rPr lang="en-US" dirty="0" smtClean="0"/>
              <a:t>ode </a:t>
            </a:r>
            <a:r>
              <a:rPr lang="en-US" dirty="0" err="1" smtClean="0"/>
              <a:t>tertentu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90545"/>
            <a:ext cx="7810500" cy="2181255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Mt = ½ (Y/365)</a:t>
            </a:r>
            <a:r>
              <a:rPr lang="el-GR" sz="2800" b="1" dirty="0" smtClean="0">
                <a:solidFill>
                  <a:schemeClr val="tx1"/>
                </a:solidFill>
              </a:rPr>
              <a:t>ϒ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atau</a:t>
            </a:r>
            <a:r>
              <a:rPr lang="en-US" sz="2800" b="1" dirty="0" smtClean="0">
                <a:solidFill>
                  <a:schemeClr val="tx1"/>
                </a:solidFill>
              </a:rPr>
              <a:t> Mt = f (Y)</a:t>
            </a:r>
            <a:endParaRPr lang="id-ID" sz="28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en-US" sz="9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Mt	: </a:t>
            </a:r>
            <a:r>
              <a:rPr lang="en-US" sz="1800" b="1" dirty="0" err="1" smtClean="0">
                <a:solidFill>
                  <a:schemeClr val="tx1"/>
                </a:solidFill>
              </a:rPr>
              <a:t>Jumlah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uang</a:t>
            </a:r>
            <a:r>
              <a:rPr lang="en-US" sz="1800" b="1" dirty="0" smtClean="0">
                <a:solidFill>
                  <a:schemeClr val="tx1"/>
                </a:solidFill>
              </a:rPr>
              <a:t> yang </a:t>
            </a:r>
            <a:r>
              <a:rPr lang="en-US" sz="1800" b="1" dirty="0" err="1" smtClean="0">
                <a:solidFill>
                  <a:schemeClr val="tx1"/>
                </a:solidFill>
              </a:rPr>
              <a:t>diminta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untuk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transaksi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Y		: Tingkat Disposable Income/</a:t>
            </a:r>
            <a:r>
              <a:rPr lang="en-US" sz="1800" b="1" dirty="0" err="1" smtClean="0">
                <a:solidFill>
                  <a:schemeClr val="tx1"/>
                </a:solidFill>
              </a:rPr>
              <a:t>tahun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l-GR" sz="1800" b="1" dirty="0" smtClean="0">
                <a:solidFill>
                  <a:schemeClr val="tx1"/>
                </a:solidFill>
              </a:rPr>
              <a:t>ϒ </a:t>
            </a:r>
            <a:r>
              <a:rPr lang="en-US" sz="1800" b="1" dirty="0" smtClean="0">
                <a:solidFill>
                  <a:schemeClr val="tx1"/>
                </a:solidFill>
              </a:rPr>
              <a:t>	</a:t>
            </a:r>
            <a:r>
              <a:rPr lang="id-ID" sz="1800" b="1" dirty="0" smtClean="0">
                <a:solidFill>
                  <a:schemeClr val="tx1"/>
                </a:solidFill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</a:rPr>
              <a:t>: Per</a:t>
            </a:r>
            <a:r>
              <a:rPr lang="id-ID" sz="1800" b="1" dirty="0" smtClean="0">
                <a:solidFill>
                  <a:schemeClr val="tx1"/>
                </a:solidFill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</a:rPr>
              <a:t>ode </a:t>
            </a:r>
            <a:r>
              <a:rPr lang="en-US" sz="1800" b="1" dirty="0" err="1" smtClean="0">
                <a:solidFill>
                  <a:schemeClr val="tx1"/>
                </a:solidFill>
              </a:rPr>
              <a:t>bayar</a:t>
            </a:r>
            <a:r>
              <a:rPr lang="en-US" sz="1800" b="1" dirty="0" smtClean="0">
                <a:solidFill>
                  <a:schemeClr val="tx1"/>
                </a:solidFill>
              </a:rPr>
              <a:t>/</a:t>
            </a:r>
            <a:r>
              <a:rPr lang="en-US" sz="1800" b="1" dirty="0" err="1" smtClean="0">
                <a:solidFill>
                  <a:schemeClr val="tx1"/>
                </a:solidFill>
              </a:rPr>
              <a:t>jumlah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hari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untuk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setiap</a:t>
            </a:r>
            <a:r>
              <a:rPr lang="en-US" sz="1800" b="1" dirty="0" smtClean="0">
                <a:solidFill>
                  <a:schemeClr val="tx1"/>
                </a:solidFill>
              </a:rPr>
              <a:t> per</a:t>
            </a:r>
            <a:r>
              <a:rPr lang="id-ID" sz="1800" b="1" dirty="0" smtClean="0">
                <a:solidFill>
                  <a:schemeClr val="tx1"/>
                </a:solidFill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</a:rPr>
              <a:t>ode </a:t>
            </a:r>
            <a:r>
              <a:rPr lang="en-US" sz="1800" b="1" dirty="0" err="1" smtClean="0">
                <a:solidFill>
                  <a:schemeClr val="tx1"/>
                </a:solidFill>
              </a:rPr>
              <a:t>bayar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1800" b="1" dirty="0" err="1" smtClean="0">
                <a:solidFill>
                  <a:schemeClr val="tx1"/>
                </a:solidFill>
              </a:rPr>
              <a:t>Dalam</a:t>
            </a:r>
            <a:r>
              <a:rPr lang="en-US" sz="1800" b="1" dirty="0" smtClean="0">
                <a:solidFill>
                  <a:schemeClr val="tx1"/>
                </a:solidFill>
              </a:rPr>
              <a:t> SR </a:t>
            </a:r>
            <a:r>
              <a:rPr lang="el-GR" sz="1800" b="1" dirty="0" smtClean="0">
                <a:solidFill>
                  <a:schemeClr val="tx1"/>
                </a:solidFill>
              </a:rPr>
              <a:t>ϒ </a:t>
            </a:r>
            <a:r>
              <a:rPr lang="en-US" sz="1800" b="1" dirty="0" err="1" smtClean="0">
                <a:solidFill>
                  <a:schemeClr val="tx1"/>
                </a:solidFill>
              </a:rPr>
              <a:t>konstan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sehingga</a:t>
            </a:r>
            <a:r>
              <a:rPr lang="en-US" sz="1800" b="1" dirty="0" smtClean="0">
                <a:solidFill>
                  <a:schemeClr val="tx1"/>
                </a:solidFill>
              </a:rPr>
              <a:t> Mt = f (Y)	  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" y="6177409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Gambar</a:t>
            </a:r>
            <a:r>
              <a:rPr lang="en-US" sz="1600" b="1" dirty="0" smtClean="0"/>
              <a:t> 1. </a:t>
            </a:r>
            <a:r>
              <a:rPr lang="en-US" sz="1600" b="1" dirty="0" err="1" smtClean="0"/>
              <a:t>Hubungan</a:t>
            </a:r>
            <a:r>
              <a:rPr lang="en-US" sz="1600" b="1" dirty="0" smtClean="0"/>
              <a:t> Mt </a:t>
            </a:r>
            <a:r>
              <a:rPr lang="en-US" sz="1600" b="1" dirty="0" err="1" smtClean="0"/>
              <a:t>dengan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</a:t>
            </a:r>
            <a:endParaRPr lang="en-US" sz="16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622300" y="2937301"/>
            <a:ext cx="3657600" cy="3049608"/>
            <a:chOff x="622300" y="2937301"/>
            <a:chExt cx="3657600" cy="3049608"/>
          </a:xfrm>
        </p:grpSpPr>
        <p:sp>
          <p:nvSpPr>
            <p:cNvPr id="22" name="TextBox 21"/>
            <p:cNvSpPr txBox="1"/>
            <p:nvPr/>
          </p:nvSpPr>
          <p:spPr>
            <a:xfrm>
              <a:off x="1524000" y="5648355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Mt</a:t>
              </a:r>
              <a:r>
                <a:rPr lang="id-ID" sz="1600" b="1" dirty="0" smtClean="0"/>
                <a:t>*</a:t>
              </a:r>
              <a:endParaRPr lang="en-US" sz="16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46500" y="541752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Mt</a:t>
              </a:r>
              <a:endParaRPr lang="en-US" sz="16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300" y="2937301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i</a:t>
              </a:r>
              <a:endParaRPr lang="en-US" sz="1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05000" y="3943290"/>
              <a:ext cx="18415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Besar</a:t>
              </a:r>
              <a:r>
                <a:rPr lang="en-US" sz="1600" b="1" dirty="0" smtClean="0"/>
                <a:t>/</a:t>
              </a:r>
              <a:r>
                <a:rPr lang="en-US" sz="1600" b="1" dirty="0" err="1" smtClean="0"/>
                <a:t>kecil</a:t>
              </a:r>
              <a:r>
                <a:rPr lang="en-US" sz="1600" b="1" dirty="0" smtClean="0"/>
                <a:t> Mt </a:t>
              </a:r>
              <a:r>
                <a:rPr lang="en-US" sz="1600" b="1" dirty="0" err="1" smtClean="0"/>
                <a:t>tidak</a:t>
              </a:r>
              <a:r>
                <a:rPr lang="en-US" sz="1600" b="1" dirty="0" smtClean="0"/>
                <a:t> t</a:t>
              </a:r>
              <a:r>
                <a:rPr lang="id-ID" sz="1600" b="1" dirty="0" smtClean="0"/>
                <a:t>g</a:t>
              </a:r>
              <a:r>
                <a:rPr lang="en-US" sz="1600" b="1" dirty="0" smtClean="0"/>
                <a:t>t i</a:t>
              </a:r>
              <a:endParaRPr lang="en-US" sz="1600" b="1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850900" y="3322022"/>
              <a:ext cx="0" cy="2316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850900" y="5638800"/>
              <a:ext cx="2895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790700" y="3547958"/>
              <a:ext cx="0" cy="2095620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75852" y="2971800"/>
            <a:ext cx="4625248" cy="3505200"/>
            <a:chOff x="4175852" y="2971800"/>
            <a:chExt cx="4625248" cy="3505200"/>
          </a:xfrm>
        </p:grpSpPr>
        <p:sp>
          <p:nvSpPr>
            <p:cNvPr id="25" name="TextBox 24"/>
            <p:cNvSpPr txBox="1"/>
            <p:nvPr/>
          </p:nvSpPr>
          <p:spPr>
            <a:xfrm>
              <a:off x="4648200" y="6138446"/>
              <a:ext cx="381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err="1" smtClean="0"/>
                <a:t>Gambar</a:t>
              </a:r>
              <a:r>
                <a:rPr lang="en-US" sz="1600" b="1" dirty="0" smtClean="0"/>
                <a:t> 2</a:t>
              </a:r>
              <a:r>
                <a:rPr lang="id-ID" sz="1600" b="1" dirty="0" smtClean="0"/>
                <a:t>.</a:t>
              </a:r>
              <a:r>
                <a:rPr lang="en-US" sz="1600" b="1" dirty="0" smtClean="0"/>
                <a:t> </a:t>
              </a:r>
              <a:r>
                <a:rPr lang="en-US" sz="1600" b="1" dirty="0" err="1" smtClean="0"/>
                <a:t>Hubungan</a:t>
              </a:r>
              <a:r>
                <a:rPr lang="en-US" sz="1600" b="1" dirty="0" smtClean="0"/>
                <a:t> Mt </a:t>
              </a:r>
              <a:r>
                <a:rPr lang="en-US" sz="1600" b="1" dirty="0" err="1" smtClean="0"/>
                <a:t>dengan</a:t>
              </a:r>
              <a:r>
                <a:rPr lang="en-US" sz="1600" b="1" dirty="0" smtClean="0"/>
                <a:t> Y</a:t>
              </a:r>
              <a:endParaRPr lang="en-US" sz="16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81500" y="2971800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Mt</a:t>
              </a:r>
              <a:endParaRPr lang="en-US" sz="16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135402" y="3637271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Mt = f(Y)</a:t>
              </a:r>
              <a:endParaRPr lang="en-US" sz="1600" b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77200" y="5452646"/>
              <a:ext cx="533400" cy="33855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Y</a:t>
              </a:r>
              <a:endParaRPr lang="en-US" sz="16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81800" y="4297233"/>
              <a:ext cx="20193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Semakin</a:t>
              </a:r>
              <a:r>
                <a:rPr lang="en-US" sz="1600" b="1" dirty="0" smtClean="0"/>
                <a:t> </a:t>
              </a:r>
              <a:r>
                <a:rPr lang="en-US" sz="1600" b="1" dirty="0" err="1" smtClean="0"/>
                <a:t>besar</a:t>
              </a:r>
              <a:r>
                <a:rPr lang="en-US" sz="1600" b="1" dirty="0" smtClean="0"/>
                <a:t> Y </a:t>
              </a:r>
              <a:r>
                <a:rPr lang="en-US" sz="1600" b="1" dirty="0" err="1" smtClean="0"/>
                <a:t>semakin</a:t>
              </a:r>
              <a:r>
                <a:rPr lang="en-US" sz="1600" b="1" dirty="0" smtClean="0"/>
                <a:t> </a:t>
              </a:r>
              <a:r>
                <a:rPr lang="en-US" sz="1600" b="1" dirty="0" err="1" smtClean="0"/>
                <a:t>besar</a:t>
              </a:r>
              <a:r>
                <a:rPr lang="en-US" sz="1600" b="1" dirty="0" smtClean="0"/>
                <a:t> Mt</a:t>
              </a:r>
              <a:endParaRPr lang="en-US" sz="1600" b="1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648200" y="3322021"/>
              <a:ext cx="0" cy="2316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648200" y="5638799"/>
              <a:ext cx="3581400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4648200" y="3943290"/>
              <a:ext cx="2933700" cy="1674290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4648200" y="4780435"/>
              <a:ext cx="146685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115050" y="4780435"/>
              <a:ext cx="0" cy="858365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4648200" y="4572000"/>
              <a:ext cx="18288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6477000" y="4589620"/>
              <a:ext cx="0" cy="104918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4175852" y="4343400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600" b="1" dirty="0" smtClean="0"/>
                <a:t>Mt</a:t>
              </a:r>
              <a:r>
                <a:rPr lang="id-ID" sz="1200" b="1" dirty="0" smtClean="0"/>
                <a:t>2</a:t>
              </a:r>
              <a:endParaRPr lang="id-ID" sz="16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179058" y="4648200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600" b="1" dirty="0" smtClean="0"/>
                <a:t>Mt</a:t>
              </a:r>
              <a:r>
                <a:rPr lang="id-ID" sz="1200" b="1" dirty="0" smtClean="0"/>
                <a:t>1</a:t>
              </a:r>
              <a:endParaRPr lang="id-ID" sz="16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5926734" y="5648355"/>
              <a:ext cx="3978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600" b="1" dirty="0"/>
                <a:t>Y</a:t>
              </a:r>
              <a:r>
                <a:rPr lang="id-ID" sz="1200" b="1" dirty="0" smtClean="0"/>
                <a:t>1</a:t>
              </a:r>
              <a:endParaRPr lang="id-ID" sz="16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78067" y="5648355"/>
              <a:ext cx="3978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600" b="1" dirty="0" smtClean="0"/>
                <a:t>Y</a:t>
              </a:r>
              <a:r>
                <a:rPr lang="id-ID" sz="1200" b="1" dirty="0" smtClean="0"/>
                <a:t>2</a:t>
              </a:r>
              <a:endParaRPr lang="id-ID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5562600" cy="1524000"/>
          </a:xfrm>
          <a:noFill/>
          <a:ln>
            <a:noFill/>
          </a:ln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1800" b="1" dirty="0" err="1" smtClean="0">
                <a:solidFill>
                  <a:schemeClr val="tx1"/>
                </a:solidFill>
              </a:rPr>
              <a:t>Besar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kecil</a:t>
            </a:r>
            <a:r>
              <a:rPr lang="en-US" sz="1800" b="1" dirty="0" smtClean="0">
                <a:solidFill>
                  <a:schemeClr val="tx1"/>
                </a:solidFill>
              </a:rPr>
              <a:t> Ma </a:t>
            </a:r>
            <a:r>
              <a:rPr lang="en-US" sz="1800" b="1" dirty="0" err="1" smtClean="0">
                <a:solidFill>
                  <a:schemeClr val="tx1"/>
                </a:solidFill>
              </a:rPr>
              <a:t>dipengaruhi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oleh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a. </a:t>
            </a:r>
            <a:r>
              <a:rPr lang="en-US" sz="1800" dirty="0" err="1" smtClean="0">
                <a:solidFill>
                  <a:schemeClr val="tx1"/>
                </a:solidFill>
              </a:rPr>
              <a:t>Harapan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frekuensi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pembayaran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upah</a:t>
            </a:r>
            <a:r>
              <a:rPr lang="en-US" sz="1800" dirty="0" smtClean="0">
                <a:solidFill>
                  <a:schemeClr val="tx1"/>
                </a:solidFill>
              </a:rPr>
              <a:t>/</a:t>
            </a:r>
            <a:r>
              <a:rPr lang="en-US" sz="1800" dirty="0" err="1" smtClean="0">
                <a:solidFill>
                  <a:schemeClr val="tx1"/>
                </a:solidFill>
              </a:rPr>
              <a:t>gaji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id-ID" sz="1800" dirty="0" smtClean="0">
                <a:solidFill>
                  <a:schemeClr val="tx1"/>
                </a:solidFill>
              </a:rPr>
              <a:t>b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Tinggi</a:t>
            </a:r>
            <a:r>
              <a:rPr lang="en-US" sz="1800" dirty="0" smtClean="0">
                <a:solidFill>
                  <a:schemeClr val="tx1"/>
                </a:solidFill>
              </a:rPr>
              <a:t>/</a:t>
            </a:r>
            <a:r>
              <a:rPr lang="en-US" sz="1800" dirty="0" err="1" smtClean="0">
                <a:solidFill>
                  <a:schemeClr val="tx1"/>
                </a:solidFill>
              </a:rPr>
              <a:t>rendah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pendapatan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 hub (+)</a:t>
            </a:r>
            <a:endParaRPr lang="id-ID" sz="180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c. </a:t>
            </a:r>
            <a:r>
              <a:rPr lang="en-US" sz="1800" dirty="0" err="1" smtClean="0">
                <a:solidFill>
                  <a:schemeClr val="tx1"/>
                </a:solidFill>
                <a:sym typeface="Wingdings" pitchFamily="2" charset="2"/>
              </a:rPr>
              <a:t>Tidak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Wingdings" pitchFamily="2" charset="2"/>
              </a:rPr>
              <a:t>terpengaruh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Wingdings" pitchFamily="2" charset="2"/>
              </a:rPr>
              <a:t>oleh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Wingdings" pitchFamily="2" charset="2"/>
              </a:rPr>
              <a:t>tingkat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Wingdings" pitchFamily="2" charset="2"/>
              </a:rPr>
              <a:t>bunga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  <a:sym typeface="Wingdings" pitchFamily="2" charset="2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)</a:t>
            </a:r>
          </a:p>
          <a:p>
            <a:pPr>
              <a:buNone/>
            </a:pPr>
            <a:endParaRPr lang="en-US" sz="120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59100" y="4227731"/>
            <a:ext cx="3213100" cy="72526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Mt + Ma = M1 = f(Y)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24887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Permintaan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Spekulasi</a:t>
            </a:r>
            <a:r>
              <a:rPr lang="en-US" b="1" dirty="0" smtClean="0"/>
              <a:t> (M</a:t>
            </a:r>
            <a:r>
              <a:rPr lang="en-US" sz="1400" b="1" dirty="0" smtClean="0"/>
              <a:t>2</a:t>
            </a:r>
            <a:r>
              <a:rPr lang="en-US" b="1" dirty="0" smtClean="0"/>
              <a:t>)</a:t>
            </a:r>
          </a:p>
          <a:p>
            <a:pPr marL="271463">
              <a:buFont typeface="Arial" pitchFamily="34" charset="0"/>
              <a:buChar char="•"/>
              <a:tabLst>
                <a:tab pos="541338" algn="l"/>
              </a:tabLst>
            </a:pPr>
            <a:r>
              <a:rPr lang="en-US" sz="1600" b="1" dirty="0" smtClean="0"/>
              <a:t>   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/</a:t>
            </a:r>
            <a:r>
              <a:rPr lang="en-US" dirty="0" err="1" smtClean="0"/>
              <a:t>keuntungan</a:t>
            </a:r>
            <a:endParaRPr lang="en-US" dirty="0" smtClean="0"/>
          </a:p>
          <a:p>
            <a:pPr marL="271463">
              <a:buFont typeface="Arial" pitchFamily="34" charset="0"/>
              <a:buChar char="•"/>
              <a:tabLst>
                <a:tab pos="541338" algn="l"/>
              </a:tabLst>
            </a:pPr>
            <a:r>
              <a:rPr lang="en-US" dirty="0" smtClean="0"/>
              <a:t>  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tingkat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bunga</a:t>
            </a:r>
            <a:r>
              <a:rPr lang="en-US" dirty="0" smtClean="0">
                <a:sym typeface="Wingdings" pitchFamily="2" charset="2"/>
              </a:rPr>
              <a:t> (i)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33400" y="742265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en-US" b="1" dirty="0"/>
              <a:t>2. </a:t>
            </a:r>
            <a:r>
              <a:rPr lang="en-US" b="1" dirty="0" err="1"/>
              <a:t>Permintaan</a:t>
            </a:r>
            <a:r>
              <a:rPr lang="en-US" b="1" dirty="0"/>
              <a:t> </a:t>
            </a:r>
            <a:r>
              <a:rPr lang="en-US" b="1" dirty="0" err="1"/>
              <a:t>Uang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Berjaga-jaga</a:t>
            </a:r>
            <a:r>
              <a:rPr lang="en-US" b="1" dirty="0"/>
              <a:t> (Ma</a:t>
            </a:r>
            <a:r>
              <a:rPr lang="en-US" b="1" dirty="0" smtClean="0"/>
              <a:t>)</a:t>
            </a:r>
            <a:r>
              <a:rPr lang="en-US" dirty="0"/>
              <a:t> </a:t>
            </a:r>
            <a:r>
              <a:rPr lang="id-ID" dirty="0" smtClean="0">
                <a:sym typeface="Wingdings" pitchFamily="2" charset="2"/>
              </a:rPr>
              <a:t>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/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dahulu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6100" y="3429000"/>
            <a:ext cx="814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ym typeface="Wingdings" pitchFamily="2" charset="2"/>
              </a:rPr>
              <a:t>Karena</a:t>
            </a:r>
            <a:r>
              <a:rPr lang="en-US" dirty="0">
                <a:sym typeface="Wingdings" pitchFamily="2" charset="2"/>
              </a:rPr>
              <a:t> Ma </a:t>
            </a:r>
            <a:r>
              <a:rPr lang="en-US" dirty="0" err="1">
                <a:sym typeface="Wingdings" pitchFamily="2" charset="2"/>
              </a:rPr>
              <a:t>akhirnya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digunakan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untuk</a:t>
            </a:r>
            <a:r>
              <a:rPr lang="en-US" dirty="0">
                <a:sym typeface="Wingdings" pitchFamily="2" charset="2"/>
              </a:rPr>
              <a:t> Mt </a:t>
            </a:r>
            <a:r>
              <a:rPr lang="en-US" dirty="0" err="1">
                <a:sym typeface="Wingdings" pitchFamily="2" charset="2"/>
              </a:rPr>
              <a:t>maka</a:t>
            </a:r>
            <a:r>
              <a:rPr lang="en-US" dirty="0">
                <a:sym typeface="Wingdings" pitchFamily="2" charset="2"/>
              </a:rPr>
              <a:t> motif (1)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(2) </a:t>
            </a:r>
            <a:r>
              <a:rPr lang="en-US" dirty="0" err="1">
                <a:sym typeface="Wingdings" pitchFamily="2" charset="2"/>
              </a:rPr>
              <a:t>dapat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disatukan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dinyatakan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dalam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persamaan</a:t>
            </a:r>
            <a:endParaRPr lang="en-US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457200" y="41148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Hubungan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tingkat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bunga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dengan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surat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berharga</a:t>
            </a:r>
            <a:r>
              <a:rPr lang="en-US" sz="1600" b="1" dirty="0" smtClean="0"/>
              <a:t> (</a:t>
            </a:r>
            <a:r>
              <a:rPr lang="en-US" sz="1600" b="1" dirty="0" err="1" smtClean="0"/>
              <a:t>Obligasi</a:t>
            </a:r>
            <a:r>
              <a:rPr lang="en-US" sz="1600" b="1" dirty="0" smtClean="0"/>
              <a:t>/Bond) </a:t>
            </a:r>
            <a:r>
              <a:rPr lang="en-US" sz="1600" b="1" dirty="0" smtClean="0">
                <a:sym typeface="Wingdings" pitchFamily="2" charset="2"/>
              </a:rPr>
              <a:t></a:t>
            </a:r>
            <a:r>
              <a:rPr lang="id-ID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negatif</a:t>
            </a:r>
            <a:r>
              <a:rPr lang="id-ID" sz="1600" b="1" dirty="0" smtClean="0">
                <a:sym typeface="Wingdings" pitchFamily="2" charset="2"/>
              </a:rPr>
              <a:t>,</a:t>
            </a:r>
          </a:p>
          <a:p>
            <a:r>
              <a:rPr lang="en-US" sz="1600" b="1" dirty="0" err="1" smtClean="0">
                <a:sym typeface="Wingdings" pitchFamily="2" charset="2"/>
              </a:rPr>
              <a:t>Artinya</a:t>
            </a:r>
            <a:r>
              <a:rPr lang="en-US" sz="1600" b="1" dirty="0" smtClean="0">
                <a:sym typeface="Wingdings" pitchFamily="2" charset="2"/>
              </a:rPr>
              <a:t>:</a:t>
            </a:r>
            <a:endParaRPr lang="id-ID" sz="1600" b="1" dirty="0" smtClean="0">
              <a:sym typeface="Wingdings" pitchFamily="2" charset="2"/>
            </a:endParaRPr>
          </a:p>
          <a:p>
            <a:endParaRPr lang="en-US" sz="1600" b="1" dirty="0" smtClean="0">
              <a:sym typeface="Wingdings" pitchFamily="2" charset="2"/>
            </a:endParaRPr>
          </a:p>
          <a:p>
            <a:r>
              <a:rPr lang="en-US" sz="1600" b="1" dirty="0" err="1" smtClean="0">
                <a:sym typeface="Wingdings" pitchFamily="2" charset="2"/>
              </a:rPr>
              <a:t>Jika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tingkat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bunga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id-ID" sz="1600" b="1" dirty="0" smtClean="0">
                <a:sym typeface="Wingdings" pitchFamily="2" charset="2"/>
              </a:rPr>
              <a:t>(i)     </a:t>
            </a:r>
            <a:r>
              <a:rPr lang="en-US" sz="1600" b="1" dirty="0" err="1" smtClean="0">
                <a:sym typeface="Wingdings" pitchFamily="2" charset="2"/>
              </a:rPr>
              <a:t>maka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harga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surat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berharga</a:t>
            </a:r>
            <a:r>
              <a:rPr lang="en-US" sz="1600" b="1" dirty="0" smtClean="0">
                <a:sym typeface="Wingdings" pitchFamily="2" charset="2"/>
              </a:rPr>
              <a:t>/</a:t>
            </a:r>
            <a:r>
              <a:rPr lang="en-US" sz="1600" b="1" dirty="0" err="1" smtClean="0">
                <a:sym typeface="Wingdings" pitchFamily="2" charset="2"/>
              </a:rPr>
              <a:t>obligasi</a:t>
            </a:r>
            <a:endParaRPr lang="id-ID" sz="1600" b="1" dirty="0" smtClean="0">
              <a:sym typeface="Wingdings" pitchFamily="2" charset="2"/>
            </a:endParaRPr>
          </a:p>
          <a:p>
            <a:endParaRPr lang="en-US" sz="1600" b="1" dirty="0" smtClean="0">
              <a:sym typeface="Wingdings" pitchFamily="2" charset="2"/>
            </a:endParaRPr>
          </a:p>
          <a:p>
            <a:r>
              <a:rPr lang="en-US" sz="1600" b="1" dirty="0" err="1" smtClean="0">
                <a:sym typeface="Wingdings" pitchFamily="2" charset="2"/>
              </a:rPr>
              <a:t>Jika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tingkat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bunga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id-ID" sz="1600" b="1" dirty="0" smtClean="0">
                <a:sym typeface="Wingdings" pitchFamily="2" charset="2"/>
              </a:rPr>
              <a:t>(i) 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id-ID" sz="1600" b="1" dirty="0" smtClean="0">
                <a:sym typeface="Wingdings" pitchFamily="2" charset="2"/>
              </a:rPr>
              <a:t>   </a:t>
            </a:r>
            <a:r>
              <a:rPr lang="en-US" sz="1600" b="1" dirty="0" err="1" smtClean="0">
                <a:sym typeface="Wingdings" pitchFamily="2" charset="2"/>
              </a:rPr>
              <a:t>maka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harga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surat</a:t>
            </a:r>
            <a:r>
              <a:rPr lang="en-US" sz="1600" b="1" dirty="0" smtClean="0">
                <a:sym typeface="Wingdings" pitchFamily="2" charset="2"/>
              </a:rPr>
              <a:t> </a:t>
            </a:r>
            <a:r>
              <a:rPr lang="en-US" sz="1600" b="1" dirty="0" err="1" smtClean="0">
                <a:sym typeface="Wingdings" pitchFamily="2" charset="2"/>
              </a:rPr>
              <a:t>berharga</a:t>
            </a:r>
            <a:r>
              <a:rPr lang="en-US" sz="1600" b="1" dirty="0" smtClean="0">
                <a:sym typeface="Wingdings" pitchFamily="2" charset="2"/>
              </a:rPr>
              <a:t>/</a:t>
            </a:r>
            <a:r>
              <a:rPr lang="en-US" sz="1600" b="1" dirty="0" err="1" smtClean="0">
                <a:sym typeface="Wingdings" pitchFamily="2" charset="2"/>
              </a:rPr>
              <a:t>obligasi</a:t>
            </a:r>
            <a:r>
              <a:rPr lang="en-US" sz="1600" b="1" dirty="0" smtClean="0">
                <a:sym typeface="Wingdings" pitchFamily="2" charset="2"/>
              </a:rPr>
              <a:t> </a:t>
            </a:r>
            <a:endParaRPr lang="en-US" sz="1600" b="1" dirty="0"/>
          </a:p>
        </p:txBody>
      </p:sp>
      <p:grpSp>
        <p:nvGrpSpPr>
          <p:cNvPr id="54" name="Group 53"/>
          <p:cNvGrpSpPr/>
          <p:nvPr/>
        </p:nvGrpSpPr>
        <p:grpSpPr>
          <a:xfrm>
            <a:off x="4635500" y="1159181"/>
            <a:ext cx="3670300" cy="1015663"/>
            <a:chOff x="4635500" y="1159181"/>
            <a:chExt cx="3670300" cy="1015663"/>
          </a:xfrm>
        </p:grpSpPr>
        <p:sp>
          <p:nvSpPr>
            <p:cNvPr id="29" name="TextBox 28"/>
            <p:cNvSpPr txBox="1"/>
            <p:nvPr/>
          </p:nvSpPr>
          <p:spPr>
            <a:xfrm>
              <a:off x="4635500" y="1159181"/>
              <a:ext cx="36703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i </a:t>
              </a:r>
              <a:r>
                <a:rPr lang="id-ID" sz="2000" b="1" dirty="0" smtClean="0"/>
                <a:t>     </a:t>
              </a:r>
              <a:r>
                <a:rPr lang="en-US" sz="2000" b="1" dirty="0" smtClean="0">
                  <a:sym typeface="Wingdings" pitchFamily="2" charset="2"/>
                </a:rPr>
                <a:t> M</a:t>
              </a:r>
              <a:r>
                <a:rPr lang="id-ID" sz="1400" b="1" dirty="0" smtClean="0">
                  <a:sym typeface="Wingdings" pitchFamily="2" charset="2"/>
                </a:rPr>
                <a:t>2</a:t>
              </a:r>
              <a:endParaRPr lang="en-US" sz="1100" b="1" dirty="0" smtClean="0">
                <a:sym typeface="Wingdings" pitchFamily="2" charset="2"/>
              </a:endParaRPr>
            </a:p>
            <a:p>
              <a:r>
                <a:rPr lang="id-ID" sz="2000" b="1" dirty="0">
                  <a:sym typeface="Wingdings" pitchFamily="2" charset="2"/>
                </a:rPr>
                <a:t>i</a:t>
              </a:r>
              <a:r>
                <a:rPr lang="id-ID" sz="2000" b="1" dirty="0" smtClean="0">
                  <a:sym typeface="Wingdings" pitchFamily="2" charset="2"/>
                </a:rPr>
                <a:t>      </a:t>
              </a:r>
              <a:r>
                <a:rPr lang="en-US" sz="2000" b="1" dirty="0" smtClean="0">
                  <a:sym typeface="Wingdings" pitchFamily="2" charset="2"/>
                </a:rPr>
                <a:t> M</a:t>
              </a:r>
              <a:r>
                <a:rPr lang="id-ID" sz="1600" b="1" dirty="0" smtClean="0">
                  <a:sym typeface="Wingdings" pitchFamily="2" charset="2"/>
                </a:rPr>
                <a:t>2</a:t>
              </a:r>
              <a:endParaRPr lang="en-US" sz="1600" b="1" dirty="0" smtClean="0">
                <a:sym typeface="Wingdings" pitchFamily="2" charset="2"/>
              </a:endParaRPr>
            </a:p>
            <a:p>
              <a:r>
                <a:rPr lang="en-US" sz="2000" b="1" dirty="0" err="1" smtClean="0">
                  <a:sym typeface="Wingdings" pitchFamily="2" charset="2"/>
                </a:rPr>
                <a:t>Hubungan</a:t>
              </a:r>
              <a:r>
                <a:rPr lang="en-US" sz="2000" b="1" dirty="0" smtClean="0">
                  <a:sym typeface="Wingdings" pitchFamily="2" charset="2"/>
                </a:rPr>
                <a:t> </a:t>
              </a:r>
              <a:r>
                <a:rPr lang="en-US" sz="2000" b="1" dirty="0" err="1" smtClean="0">
                  <a:sym typeface="Wingdings" pitchFamily="2" charset="2"/>
                </a:rPr>
                <a:t>i</a:t>
              </a:r>
              <a:r>
                <a:rPr lang="en-US" sz="2000" b="1" dirty="0" smtClean="0">
                  <a:sym typeface="Wingdings" pitchFamily="2" charset="2"/>
                </a:rPr>
                <a:t> </a:t>
              </a:r>
              <a:r>
                <a:rPr lang="en-US" sz="2000" b="1" dirty="0" err="1" smtClean="0">
                  <a:sym typeface="Wingdings" pitchFamily="2" charset="2"/>
                </a:rPr>
                <a:t>dan</a:t>
              </a:r>
              <a:r>
                <a:rPr lang="en-US" sz="2000" b="1" dirty="0" smtClean="0">
                  <a:sym typeface="Wingdings" pitchFamily="2" charset="2"/>
                </a:rPr>
                <a:t> M</a:t>
              </a:r>
              <a:r>
                <a:rPr lang="en-US" sz="1600" b="1" dirty="0" smtClean="0">
                  <a:sym typeface="Wingdings" pitchFamily="2" charset="2"/>
                </a:rPr>
                <a:t>2</a:t>
              </a:r>
              <a:r>
                <a:rPr lang="en-US" sz="2000" b="1" dirty="0" smtClean="0">
                  <a:sym typeface="Wingdings" pitchFamily="2" charset="2"/>
                </a:rPr>
                <a:t> </a:t>
              </a:r>
              <a:r>
                <a:rPr lang="en-US" sz="2000" b="1" dirty="0" err="1" smtClean="0">
                  <a:sym typeface="Wingdings" pitchFamily="2" charset="2"/>
                </a:rPr>
                <a:t>negatif</a:t>
              </a:r>
              <a:endParaRPr lang="en-US" sz="2000" b="1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4953000" y="1219200"/>
              <a:ext cx="1524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4953000" y="1552712"/>
              <a:ext cx="1524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6019800" y="1234774"/>
              <a:ext cx="1524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019800" y="1535633"/>
              <a:ext cx="1524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42" name="Straight Arrow Connector 41"/>
          <p:cNvCxnSpPr/>
          <p:nvPr/>
        </p:nvCxnSpPr>
        <p:spPr>
          <a:xfrm flipV="1">
            <a:off x="2705100" y="4903571"/>
            <a:ext cx="152400" cy="22860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705100" y="5455860"/>
            <a:ext cx="152400" cy="22860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6629400" y="4903571"/>
            <a:ext cx="152400" cy="22860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6629400" y="5341560"/>
            <a:ext cx="152400" cy="22860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762000" y="370749"/>
            <a:ext cx="4114800" cy="3548173"/>
            <a:chOff x="762000" y="370749"/>
            <a:chExt cx="4114800" cy="3548173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447800" y="1159181"/>
              <a:ext cx="2209800" cy="175260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8200" y="370749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i</a:t>
              </a:r>
              <a:endParaRPr lang="en-US" sz="16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62000" y="1951959"/>
              <a:ext cx="4133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i</a:t>
              </a:r>
              <a:r>
                <a:rPr lang="id-ID" sz="1200" b="1" dirty="0"/>
                <a:t>0</a:t>
              </a:r>
              <a:endParaRPr lang="en-US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62000" y="2526724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i</a:t>
              </a:r>
              <a:r>
                <a:rPr lang="en-US" sz="1200" b="1" dirty="0" smtClean="0"/>
                <a:t>1</a:t>
              </a:r>
              <a:endParaRPr lang="en-US" sz="16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86000" y="3580368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</a:t>
              </a:r>
              <a:r>
                <a:rPr lang="en-US" sz="1200" b="1" dirty="0" smtClean="0"/>
                <a:t>20</a:t>
              </a:r>
              <a:endParaRPr lang="en-US" sz="16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35300" y="3574534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</a:t>
              </a:r>
              <a:r>
                <a:rPr lang="en-US" sz="1200" b="1" dirty="0" smtClean="0"/>
                <a:t>21</a:t>
              </a:r>
              <a:endParaRPr lang="en-US" sz="1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343400" y="3288268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M</a:t>
              </a:r>
              <a:r>
                <a:rPr lang="en-US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57600" y="2689015"/>
              <a:ext cx="1219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M</a:t>
              </a:r>
              <a:r>
                <a:rPr lang="en-US" sz="1200" b="1" dirty="0" smtClean="0"/>
                <a:t>2 </a:t>
              </a:r>
              <a:r>
                <a:rPr lang="en-US" sz="1600" b="1" dirty="0" smtClean="0"/>
                <a:t>= f(</a:t>
              </a:r>
              <a:r>
                <a:rPr lang="en-US" sz="1600" b="1" dirty="0" err="1" smtClean="0"/>
                <a:t>i</a:t>
              </a:r>
              <a:r>
                <a:rPr lang="en-US" sz="1600" b="1" dirty="0" smtClean="0"/>
                <a:t>)</a:t>
              </a:r>
              <a:endParaRPr lang="en-US" sz="1600" b="1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104900" y="799980"/>
              <a:ext cx="0" cy="26650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104900" y="3465036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104900" y="2132508"/>
              <a:ext cx="1600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705100" y="2132508"/>
              <a:ext cx="0" cy="133252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104900" y="2689015"/>
              <a:ext cx="2286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390900" y="2689015"/>
              <a:ext cx="0" cy="776021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942725" y="3472934"/>
              <a:ext cx="30008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600" b="1" dirty="0" smtClean="0"/>
                <a:t>0</a:t>
              </a:r>
              <a:endParaRPr lang="id-ID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4810" y="-71462"/>
            <a:ext cx="4267200" cy="909935"/>
          </a:xfrm>
          <a:solidFill>
            <a:schemeClr val="tx1"/>
          </a:solidFill>
          <a:ln>
            <a:noFill/>
          </a:ln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PERMINTAAN UANG UNTUK TRANSAKSI DAN SPEKULASI</a:t>
            </a: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151554" y="1363667"/>
            <a:ext cx="5706462" cy="3279779"/>
            <a:chOff x="508612" y="428604"/>
            <a:chExt cx="5706462" cy="3279779"/>
          </a:xfrm>
        </p:grpSpPr>
        <p:sp>
          <p:nvSpPr>
            <p:cNvPr id="19" name="TextBox 18"/>
            <p:cNvSpPr txBox="1"/>
            <p:nvPr/>
          </p:nvSpPr>
          <p:spPr>
            <a:xfrm>
              <a:off x="508612" y="428604"/>
              <a:ext cx="636900" cy="34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i</a:t>
              </a:r>
              <a:endParaRPr lang="en-US" sz="16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18949" y="3360487"/>
              <a:ext cx="796125" cy="34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err="1" smtClean="0"/>
                <a:t>Md</a:t>
              </a:r>
              <a:endParaRPr lang="en-US" sz="16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43108" y="571480"/>
              <a:ext cx="1059504" cy="34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M1 = f(Y</a:t>
              </a:r>
              <a:r>
                <a:rPr lang="en-US" sz="1600" dirty="0" smtClean="0"/>
                <a:t>)</a:t>
              </a:r>
              <a:endParaRPr lang="en-US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087113" y="3012591"/>
              <a:ext cx="1270574" cy="34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M2 = f(</a:t>
              </a:r>
              <a:r>
                <a:rPr lang="en-US" sz="1600" b="1" dirty="0" err="1" smtClean="0"/>
                <a:t>i</a:t>
              </a:r>
              <a:r>
                <a:rPr lang="en-US" sz="1600" b="1" dirty="0" smtClean="0"/>
                <a:t>)</a:t>
              </a:r>
              <a:endParaRPr lang="en-US" sz="16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86182" y="2571744"/>
              <a:ext cx="1552286" cy="34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Md</a:t>
              </a:r>
              <a:r>
                <a:rPr lang="en-US" sz="1600" b="1" dirty="0" smtClean="0"/>
                <a:t> = f(Y, </a:t>
              </a:r>
              <a:r>
                <a:rPr lang="en-US" sz="1600" b="1" dirty="0" err="1" smtClean="0"/>
                <a:t>i</a:t>
              </a:r>
              <a:r>
                <a:rPr lang="en-US" sz="1600" b="1" dirty="0" smtClean="0"/>
                <a:t>)</a:t>
              </a:r>
              <a:endParaRPr lang="en-US" sz="16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91001" y="1393179"/>
              <a:ext cx="2467987" cy="34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/>
                <a:t>Md</a:t>
              </a:r>
              <a:r>
                <a:rPr lang="en-US" sz="1600" b="1" dirty="0" smtClean="0"/>
                <a:t> = M1 + M2</a:t>
              </a:r>
              <a:endParaRPr lang="en-US" sz="1600" b="1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827062" y="737528"/>
              <a:ext cx="0" cy="2771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827062" y="3508912"/>
              <a:ext cx="459188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059031" y="778627"/>
              <a:ext cx="0" cy="2730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827062" y="1567128"/>
              <a:ext cx="123197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827062" y="1567128"/>
              <a:ext cx="2463939" cy="1541166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2059031" y="1568621"/>
              <a:ext cx="1903953" cy="1156860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</TotalTime>
  <Words>1898</Words>
  <Application>Microsoft Office PowerPoint</Application>
  <PresentationFormat>On-screen Show (4:3)</PresentationFormat>
  <Paragraphs>459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Austin</vt:lpstr>
      <vt:lpstr>EKONOMI MAKRO (BAGIAN 2)</vt:lpstr>
      <vt:lpstr>KESEIMBANGAN PASAR UANG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PERMINTAAN UANG UNTUK TRANSAKSI DAN SPEKULASI</vt:lpstr>
      <vt:lpstr>PowerPoint Presentation</vt:lpstr>
      <vt:lpstr>PowerPoint Presentation</vt:lpstr>
      <vt:lpstr>KESEIMBANGAN PASAR UANG DAN PASAR BARANG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PERTUMBUHAN EKONOMI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KESEIMBANGAN PASAR UANG</dc:title>
  <dc:creator>Satellite</dc:creator>
  <cp:lastModifiedBy>Satellite</cp:lastModifiedBy>
  <cp:revision>158</cp:revision>
  <cp:lastPrinted>2015-08-13T23:46:46Z</cp:lastPrinted>
  <dcterms:created xsi:type="dcterms:W3CDTF">2011-11-04T07:46:15Z</dcterms:created>
  <dcterms:modified xsi:type="dcterms:W3CDTF">2017-07-17T05:38:16Z</dcterms:modified>
</cp:coreProperties>
</file>