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61"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3" autoAdjust="0"/>
    <p:restoredTop sz="94757" autoAdjust="0"/>
  </p:normalViewPr>
  <p:slideViewPr>
    <p:cSldViewPr snapToGrid="0">
      <p:cViewPr varScale="1">
        <p:scale>
          <a:sx n="88" d="100"/>
          <a:sy n="88" d="100"/>
        </p:scale>
        <p:origin x="269" y="72"/>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8/19/2018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8/19/2018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2</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11</a:t>
            </a:fld>
            <a:endParaRPr lang="en-US"/>
          </a:p>
        </p:txBody>
      </p:sp>
    </p:spTree>
    <p:extLst>
      <p:ext uri="{BB962C8B-B14F-4D97-AF65-F5344CB8AC3E}">
        <p14:creationId xmlns:p14="http://schemas.microsoft.com/office/powerpoint/2010/main" val="534228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12</a:t>
            </a:fld>
            <a:endParaRPr lang="en-US"/>
          </a:p>
        </p:txBody>
      </p:sp>
    </p:spTree>
    <p:extLst>
      <p:ext uri="{BB962C8B-B14F-4D97-AF65-F5344CB8AC3E}">
        <p14:creationId xmlns:p14="http://schemas.microsoft.com/office/powerpoint/2010/main" val="3189179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13</a:t>
            </a:fld>
            <a:endParaRPr lang="en-US"/>
          </a:p>
        </p:txBody>
      </p:sp>
    </p:spTree>
    <p:extLst>
      <p:ext uri="{BB962C8B-B14F-4D97-AF65-F5344CB8AC3E}">
        <p14:creationId xmlns:p14="http://schemas.microsoft.com/office/powerpoint/2010/main" val="2541778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14</a:t>
            </a:fld>
            <a:endParaRPr lang="en-US"/>
          </a:p>
        </p:txBody>
      </p:sp>
    </p:spTree>
    <p:extLst>
      <p:ext uri="{BB962C8B-B14F-4D97-AF65-F5344CB8AC3E}">
        <p14:creationId xmlns:p14="http://schemas.microsoft.com/office/powerpoint/2010/main" val="1235873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15</a:t>
            </a:fld>
            <a:endParaRPr lang="en-US"/>
          </a:p>
        </p:txBody>
      </p:sp>
    </p:spTree>
    <p:extLst>
      <p:ext uri="{BB962C8B-B14F-4D97-AF65-F5344CB8AC3E}">
        <p14:creationId xmlns:p14="http://schemas.microsoft.com/office/powerpoint/2010/main" val="3975840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16</a:t>
            </a:fld>
            <a:endParaRPr lang="en-US"/>
          </a:p>
        </p:txBody>
      </p:sp>
    </p:spTree>
    <p:extLst>
      <p:ext uri="{BB962C8B-B14F-4D97-AF65-F5344CB8AC3E}">
        <p14:creationId xmlns:p14="http://schemas.microsoft.com/office/powerpoint/2010/main" val="842276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17</a:t>
            </a:fld>
            <a:endParaRPr lang="en-US"/>
          </a:p>
        </p:txBody>
      </p:sp>
    </p:spTree>
    <p:extLst>
      <p:ext uri="{BB962C8B-B14F-4D97-AF65-F5344CB8AC3E}">
        <p14:creationId xmlns:p14="http://schemas.microsoft.com/office/powerpoint/2010/main" val="11655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3</a:t>
            </a:fld>
            <a:endParaRPr lang="en-US"/>
          </a:p>
        </p:txBody>
      </p:sp>
    </p:spTree>
    <p:extLst>
      <p:ext uri="{BB962C8B-B14F-4D97-AF65-F5344CB8AC3E}">
        <p14:creationId xmlns:p14="http://schemas.microsoft.com/office/powerpoint/2010/main" val="317837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4</a:t>
            </a:fld>
            <a:endParaRPr lang="en-US"/>
          </a:p>
        </p:txBody>
      </p:sp>
    </p:spTree>
    <p:extLst>
      <p:ext uri="{BB962C8B-B14F-4D97-AF65-F5344CB8AC3E}">
        <p14:creationId xmlns:p14="http://schemas.microsoft.com/office/powerpoint/2010/main" val="79684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5</a:t>
            </a:fld>
            <a:endParaRPr lang="en-US"/>
          </a:p>
        </p:txBody>
      </p:sp>
    </p:spTree>
    <p:extLst>
      <p:ext uri="{BB962C8B-B14F-4D97-AF65-F5344CB8AC3E}">
        <p14:creationId xmlns:p14="http://schemas.microsoft.com/office/powerpoint/2010/main" val="355814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6</a:t>
            </a:fld>
            <a:endParaRPr lang="en-US"/>
          </a:p>
        </p:txBody>
      </p:sp>
    </p:spTree>
    <p:extLst>
      <p:ext uri="{BB962C8B-B14F-4D97-AF65-F5344CB8AC3E}">
        <p14:creationId xmlns:p14="http://schemas.microsoft.com/office/powerpoint/2010/main" val="365963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7</a:t>
            </a:fld>
            <a:endParaRPr lang="en-US"/>
          </a:p>
        </p:txBody>
      </p:sp>
    </p:spTree>
    <p:extLst>
      <p:ext uri="{BB962C8B-B14F-4D97-AF65-F5344CB8AC3E}">
        <p14:creationId xmlns:p14="http://schemas.microsoft.com/office/powerpoint/2010/main" val="1177743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8</a:t>
            </a:fld>
            <a:endParaRPr lang="en-US"/>
          </a:p>
        </p:txBody>
      </p:sp>
    </p:spTree>
    <p:extLst>
      <p:ext uri="{BB962C8B-B14F-4D97-AF65-F5344CB8AC3E}">
        <p14:creationId xmlns:p14="http://schemas.microsoft.com/office/powerpoint/2010/main" val="288161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9</a:t>
            </a:fld>
            <a:endParaRPr lang="en-US"/>
          </a:p>
        </p:txBody>
      </p:sp>
    </p:spTree>
    <p:extLst>
      <p:ext uri="{BB962C8B-B14F-4D97-AF65-F5344CB8AC3E}">
        <p14:creationId xmlns:p14="http://schemas.microsoft.com/office/powerpoint/2010/main" val="382607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10</a:t>
            </a:fld>
            <a:endParaRPr lang="en-US"/>
          </a:p>
        </p:txBody>
      </p:sp>
    </p:spTree>
    <p:extLst>
      <p:ext uri="{BB962C8B-B14F-4D97-AF65-F5344CB8AC3E}">
        <p14:creationId xmlns:p14="http://schemas.microsoft.com/office/powerpoint/2010/main" val="506595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84A29A4-78C8-47AB-BA06-22CB45938951}" type="datetime1">
              <a:rPr lang="en-US" smtClean="0"/>
              <a:t>8/19/2018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1ED4ACF-2D82-46F2-A8E9-23963AA34E86}" type="datetime1">
              <a:rPr lang="en-US" smtClean="0"/>
              <a:t>8/19/2018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E374B5B-21A0-4192-BF4C-38187F1A68D8}" type="datetime1">
              <a:rPr lang="en-US" smtClean="0"/>
              <a:t>8/19/2018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3B5CF7C-B333-48E1-A4A6-83A3C8B73AC0}" type="datetime1">
              <a:rPr lang="en-US" smtClean="0"/>
              <a:t>8/19/2018</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E320762-5CBF-4210-AB54-376B091119F8}" type="datetime1">
              <a:rPr lang="en-US" smtClean="0"/>
              <a:t>8/19/2018</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0DB371-BF5F-4058-A212-1A908E4D2674}" type="datetime1">
              <a:rPr lang="en-US" smtClean="0"/>
              <a:t>8/19/2018</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r>
              <a:rPr lang="en-US" dirty="0"/>
              <a:t>Add a footer</a:t>
            </a:r>
          </a:p>
        </p:txBody>
      </p:sp>
      <p:sp>
        <p:nvSpPr>
          <p:cNvPr id="212" name="Date Placeholder 211"/>
          <p:cNvSpPr>
            <a:spLocks noGrp="1"/>
          </p:cNvSpPr>
          <p:nvPr>
            <p:ph type="dt" sz="half" idx="10"/>
          </p:nvPr>
        </p:nvSpPr>
        <p:spPr/>
        <p:txBody>
          <a:bodyPr/>
          <a:lstStyle/>
          <a:p>
            <a:fld id="{60A4083B-90AA-48CF-BAD5-00AA24D7F288}" type="datetime1">
              <a:rPr lang="en-US" smtClean="0"/>
              <a:t>8/19/2018</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lvl1pPr>
              <a:defRPr>
                <a:solidFill>
                  <a:schemeClr val="bg1"/>
                </a:solidFill>
              </a:defRPr>
            </a:lvl1pPr>
          </a:lstStyle>
          <a:p>
            <a:fld id="{F5BAF629-ECA2-4CF3-B790-9D9BDED98269}" type="datetime1">
              <a:rPr lang="en-US" smtClean="0"/>
              <a:pPr/>
              <a:t>8/19/2018</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195943"/>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48" name="Straight Connecto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r>
              <a:rPr lang="en-US" dirty="0"/>
              <a:t>Add a footer</a:t>
            </a:r>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B51B2453-8663-4C69-AF73-9FD7B1DEC5D0}" type="datetime1">
              <a:rPr lang="en-US" smtClean="0"/>
              <a:pPr/>
              <a:t>8/19/2018</a:t>
            </a:fld>
            <a:endParaRPr lang="en-US"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1" y="4057650"/>
            <a:ext cx="9715500" cy="1234976"/>
          </a:xfrm>
        </p:spPr>
        <p:txBody>
          <a:bodyPr>
            <a:normAutofit/>
          </a:bodyPr>
          <a:lstStyle/>
          <a:p>
            <a:r>
              <a:rPr lang="en-US" sz="6000" dirty="0" smtClean="0"/>
              <a:t>Motivation</a:t>
            </a:r>
            <a:endParaRPr lang="en-US" sz="6000" dirty="0"/>
          </a:p>
        </p:txBody>
      </p:sp>
      <p:sp>
        <p:nvSpPr>
          <p:cNvPr id="3" name="Subtitle 2"/>
          <p:cNvSpPr>
            <a:spLocks noGrp="1"/>
          </p:cNvSpPr>
          <p:nvPr>
            <p:ph type="subTitle" idx="1"/>
          </p:nvPr>
        </p:nvSpPr>
        <p:spPr>
          <a:xfrm>
            <a:off x="1219201" y="5432564"/>
            <a:ext cx="9715500" cy="785356"/>
          </a:xfrm>
        </p:spPr>
        <p:txBody>
          <a:bodyPr/>
          <a:lstStyle/>
          <a:p>
            <a:r>
              <a:rPr lang="en-US" dirty="0" err="1" smtClean="0"/>
              <a:t>Sistem</a:t>
            </a:r>
            <a:r>
              <a:rPr lang="en-US" dirty="0" smtClean="0"/>
              <a:t> </a:t>
            </a:r>
            <a:r>
              <a:rPr lang="en-US" dirty="0" err="1" smtClean="0"/>
              <a:t>Informasi</a:t>
            </a:r>
            <a:r>
              <a:rPr lang="en-US" dirty="0" smtClean="0"/>
              <a:t> UPN “Veteran” Yogyakarta</a:t>
            </a:r>
            <a:endParaRPr lang="en-US" dirty="0"/>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42" y="200296"/>
            <a:ext cx="10972800" cy="1236617"/>
          </a:xfrm>
        </p:spPr>
        <p:txBody>
          <a:bodyPr/>
          <a:lstStyle/>
          <a:p>
            <a:r>
              <a:rPr lang="en-US" dirty="0" smtClean="0"/>
              <a:t>Goal </a:t>
            </a:r>
            <a:r>
              <a:rPr lang="en-US" dirty="0" err="1" smtClean="0"/>
              <a:t>settting</a:t>
            </a:r>
            <a:r>
              <a:rPr lang="en-US" dirty="0" smtClean="0"/>
              <a:t> theory</a:t>
            </a:r>
            <a:endParaRPr lang="en-US" dirty="0"/>
          </a:p>
        </p:txBody>
      </p:sp>
      <p:sp>
        <p:nvSpPr>
          <p:cNvPr id="3" name="Content Placeholder 2"/>
          <p:cNvSpPr>
            <a:spLocks noGrp="1"/>
          </p:cNvSpPr>
          <p:nvPr>
            <p:ph idx="1"/>
          </p:nvPr>
        </p:nvSpPr>
        <p:spPr>
          <a:xfrm>
            <a:off x="615142" y="1436913"/>
            <a:ext cx="10972800" cy="830037"/>
          </a:xfrm>
        </p:spPr>
        <p:txBody>
          <a:bodyPr/>
          <a:lstStyle/>
          <a:p>
            <a:pPr algn="just"/>
            <a:r>
              <a:rPr lang="en-US" dirty="0" smtClean="0"/>
              <a:t>Goal setting theory a process theory of motivation which argues that work motivation is influence by goal difficulty, goal specificity, and knowledge of results.</a:t>
            </a:r>
          </a:p>
          <a:p>
            <a:pPr algn="just"/>
            <a:endParaRPr lang="en-US" dirty="0"/>
          </a:p>
          <a:p>
            <a:pPr algn="just"/>
            <a:endParaRPr lang="en-US" dirty="0"/>
          </a:p>
        </p:txBody>
      </p:sp>
      <p:sp>
        <p:nvSpPr>
          <p:cNvPr id="4" name="Title 1"/>
          <p:cNvSpPr txBox="1">
            <a:spLocks/>
          </p:cNvSpPr>
          <p:nvPr/>
        </p:nvSpPr>
        <p:spPr>
          <a:xfrm>
            <a:off x="615142" y="2124347"/>
            <a:ext cx="10972800" cy="9244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en-US" dirty="0" smtClean="0"/>
              <a:t>Inner work life theory</a:t>
            </a:r>
            <a:endParaRPr lang="en-US" dirty="0"/>
          </a:p>
        </p:txBody>
      </p:sp>
      <p:sp>
        <p:nvSpPr>
          <p:cNvPr id="5" name="Content Placeholder 2"/>
          <p:cNvSpPr txBox="1">
            <a:spLocks/>
          </p:cNvSpPr>
          <p:nvPr/>
        </p:nvSpPr>
        <p:spPr>
          <a:xfrm>
            <a:off x="615142" y="3048769"/>
            <a:ext cx="10972800" cy="2875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algn="just"/>
            <a:r>
              <a:rPr lang="en-US" dirty="0" smtClean="0"/>
              <a:t>Inner work life theory a process theory of motivation which argues that our behavior and performance at work are influenced by the interplay of our perceptions, emotions, and motives.</a:t>
            </a:r>
          </a:p>
          <a:p>
            <a:pPr algn="just"/>
            <a:endParaRPr lang="en-US" dirty="0" smtClean="0"/>
          </a:p>
          <a:p>
            <a:pPr algn="just"/>
            <a:endParaRPr lang="en-US" dirty="0"/>
          </a:p>
        </p:txBody>
      </p:sp>
    </p:spTree>
    <p:extLst>
      <p:ext uri="{BB962C8B-B14F-4D97-AF65-F5344CB8AC3E}">
        <p14:creationId xmlns:p14="http://schemas.microsoft.com/office/powerpoint/2010/main" val="256414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42" y="200296"/>
            <a:ext cx="10972800" cy="1236617"/>
          </a:xfrm>
        </p:spPr>
        <p:txBody>
          <a:bodyPr/>
          <a:lstStyle/>
          <a:p>
            <a:r>
              <a:rPr lang="en-US" dirty="0" smtClean="0"/>
              <a:t>Goal </a:t>
            </a:r>
            <a:r>
              <a:rPr lang="en-US" dirty="0" err="1" smtClean="0"/>
              <a:t>settting</a:t>
            </a:r>
            <a:r>
              <a:rPr lang="en-US" dirty="0" smtClean="0"/>
              <a:t> theory</a:t>
            </a:r>
            <a:endParaRPr lang="en-US" dirty="0"/>
          </a:p>
        </p:txBody>
      </p:sp>
      <p:sp>
        <p:nvSpPr>
          <p:cNvPr id="3" name="Content Placeholder 2"/>
          <p:cNvSpPr>
            <a:spLocks noGrp="1"/>
          </p:cNvSpPr>
          <p:nvPr>
            <p:ph idx="1"/>
          </p:nvPr>
        </p:nvSpPr>
        <p:spPr>
          <a:xfrm>
            <a:off x="615142" y="1436913"/>
            <a:ext cx="10972800" cy="830037"/>
          </a:xfrm>
        </p:spPr>
        <p:txBody>
          <a:bodyPr/>
          <a:lstStyle/>
          <a:p>
            <a:pPr algn="just"/>
            <a:r>
              <a:rPr lang="en-US" dirty="0" smtClean="0"/>
              <a:t>Goal setting theory a process theory of motivation which argues that work motivation is influence by goal difficulty, goal specificity, and knowledge of results.</a:t>
            </a:r>
          </a:p>
          <a:p>
            <a:pPr algn="just"/>
            <a:endParaRPr lang="en-US" dirty="0"/>
          </a:p>
          <a:p>
            <a:pPr algn="just"/>
            <a:endParaRPr lang="en-US" dirty="0"/>
          </a:p>
        </p:txBody>
      </p:sp>
      <p:sp>
        <p:nvSpPr>
          <p:cNvPr id="4" name="Title 1"/>
          <p:cNvSpPr txBox="1">
            <a:spLocks/>
          </p:cNvSpPr>
          <p:nvPr/>
        </p:nvSpPr>
        <p:spPr>
          <a:xfrm>
            <a:off x="615142" y="2124347"/>
            <a:ext cx="10972800" cy="9244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en-US" dirty="0" smtClean="0"/>
              <a:t>Inner work life theory</a:t>
            </a:r>
            <a:endParaRPr lang="en-US" dirty="0"/>
          </a:p>
        </p:txBody>
      </p:sp>
      <p:sp>
        <p:nvSpPr>
          <p:cNvPr id="5" name="Content Placeholder 2"/>
          <p:cNvSpPr txBox="1">
            <a:spLocks/>
          </p:cNvSpPr>
          <p:nvPr/>
        </p:nvSpPr>
        <p:spPr>
          <a:xfrm>
            <a:off x="615142" y="3048769"/>
            <a:ext cx="10972800" cy="2875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algn="just"/>
            <a:r>
              <a:rPr lang="en-US" dirty="0" smtClean="0"/>
              <a:t>Inner work life theory a process theory of motivation which argues that our behavior and performance at work are influenced by the interplay of our perceptions, emotions, and motives.</a:t>
            </a:r>
          </a:p>
          <a:p>
            <a:pPr algn="just"/>
            <a:endParaRPr lang="en-US" dirty="0" smtClean="0"/>
          </a:p>
          <a:p>
            <a:pPr algn="just"/>
            <a:endParaRPr lang="en-US" dirty="0"/>
          </a:p>
        </p:txBody>
      </p:sp>
      <p:pic>
        <p:nvPicPr>
          <p:cNvPr id="6" name="Picture 5"/>
          <p:cNvPicPr>
            <a:picLocks noChangeAspect="1"/>
          </p:cNvPicPr>
          <p:nvPr/>
        </p:nvPicPr>
        <p:blipFill>
          <a:blip r:embed="rId3"/>
          <a:stretch>
            <a:fillRect/>
          </a:stretch>
        </p:blipFill>
        <p:spPr>
          <a:xfrm>
            <a:off x="615142" y="361951"/>
            <a:ext cx="10972800" cy="5562599"/>
          </a:xfrm>
          <a:prstGeom prst="rect">
            <a:avLst/>
          </a:prstGeom>
        </p:spPr>
      </p:pic>
    </p:spTree>
    <p:extLst>
      <p:ext uri="{BB962C8B-B14F-4D97-AF65-F5344CB8AC3E}">
        <p14:creationId xmlns:p14="http://schemas.microsoft.com/office/powerpoint/2010/main" val="264529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42" y="200296"/>
            <a:ext cx="10972800" cy="1236617"/>
          </a:xfrm>
        </p:spPr>
        <p:txBody>
          <a:bodyPr/>
          <a:lstStyle/>
          <a:p>
            <a:r>
              <a:rPr lang="en-US" dirty="0" smtClean="0"/>
              <a:t>The social process of motivating others</a:t>
            </a:r>
            <a:endParaRPr lang="en-US" dirty="0"/>
          </a:p>
        </p:txBody>
      </p:sp>
      <p:sp>
        <p:nvSpPr>
          <p:cNvPr id="3" name="Content Placeholder 2"/>
          <p:cNvSpPr>
            <a:spLocks noGrp="1"/>
          </p:cNvSpPr>
          <p:nvPr>
            <p:ph idx="1"/>
          </p:nvPr>
        </p:nvSpPr>
        <p:spPr>
          <a:xfrm>
            <a:off x="615142" y="1436913"/>
            <a:ext cx="10972800" cy="4582887"/>
          </a:xfrm>
        </p:spPr>
        <p:txBody>
          <a:bodyPr/>
          <a:lstStyle/>
          <a:p>
            <a:pPr algn="just"/>
            <a:r>
              <a:rPr lang="en-US" dirty="0" smtClean="0"/>
              <a:t>Job enrichment a technique for broadening the experience of work to enhance employee need satisfaction and to improve motivation and performance.</a:t>
            </a:r>
          </a:p>
          <a:p>
            <a:pPr algn="just"/>
            <a:r>
              <a:rPr lang="en-US" dirty="0" smtClean="0"/>
              <a:t>Motivator factors aspects of work which lead to high levels of satisfaction, motivation, and performance, including achievement, recognition, responsibility, advancement, growth, and the work itself.</a:t>
            </a:r>
          </a:p>
          <a:p>
            <a:pPr algn="just"/>
            <a:r>
              <a:rPr lang="en-US" dirty="0" smtClean="0"/>
              <a:t>Hygiene factors aspects of work which remove dissatisfaction, but do not contribute to motivation and performance, including pay, company policy, supervision, status, security and physical working conditions.</a:t>
            </a:r>
          </a:p>
          <a:p>
            <a:pPr algn="just"/>
            <a:endParaRPr lang="en-US" dirty="0"/>
          </a:p>
          <a:p>
            <a:pPr algn="just"/>
            <a:endParaRPr lang="en-US" dirty="0"/>
          </a:p>
        </p:txBody>
      </p:sp>
    </p:spTree>
    <p:extLst>
      <p:ext uri="{BB962C8B-B14F-4D97-AF65-F5344CB8AC3E}">
        <p14:creationId xmlns:p14="http://schemas.microsoft.com/office/powerpoint/2010/main" val="308868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42" y="200296"/>
            <a:ext cx="10972800" cy="1236617"/>
          </a:xfrm>
        </p:spPr>
        <p:txBody>
          <a:bodyPr/>
          <a:lstStyle/>
          <a:p>
            <a:r>
              <a:rPr lang="en-US" dirty="0" smtClean="0"/>
              <a:t>The social process of motivating others</a:t>
            </a:r>
            <a:endParaRPr lang="en-US" dirty="0"/>
          </a:p>
        </p:txBody>
      </p:sp>
      <p:sp>
        <p:nvSpPr>
          <p:cNvPr id="3" name="Content Placeholder 2"/>
          <p:cNvSpPr>
            <a:spLocks noGrp="1"/>
          </p:cNvSpPr>
          <p:nvPr>
            <p:ph idx="1"/>
          </p:nvPr>
        </p:nvSpPr>
        <p:spPr>
          <a:xfrm>
            <a:off x="615142" y="1436913"/>
            <a:ext cx="10972800" cy="4582887"/>
          </a:xfrm>
        </p:spPr>
        <p:txBody>
          <a:bodyPr/>
          <a:lstStyle/>
          <a:p>
            <a:pPr algn="just"/>
            <a:r>
              <a:rPr lang="en-US" dirty="0" smtClean="0"/>
              <a:t>Vertical loading factors methods for enriching work and improving motivation, by removing controls and increasing accountability, and by providing feedback, new tasks, natural work units, special assignments, and additional authority.</a:t>
            </a:r>
          </a:p>
          <a:p>
            <a:pPr algn="just"/>
            <a:r>
              <a:rPr lang="en-US" dirty="0" smtClean="0"/>
              <a:t>Intrinsic rewards valued outcomes or benefits which come from the individual, such as feelings of satisfaction, competence, self esteem, and accomplishment.</a:t>
            </a:r>
          </a:p>
          <a:p>
            <a:pPr algn="just"/>
            <a:r>
              <a:rPr lang="en-US" dirty="0" smtClean="0"/>
              <a:t>Extrinsic rewards valued outcomes or benefits provided other, such as promotion, pay increases, a bigger office, desk, praise and recognition.</a:t>
            </a:r>
          </a:p>
          <a:p>
            <a:pPr algn="just"/>
            <a:endParaRPr lang="en-US" dirty="0"/>
          </a:p>
          <a:p>
            <a:pPr algn="just"/>
            <a:endParaRPr lang="en-US" dirty="0"/>
          </a:p>
        </p:txBody>
      </p:sp>
    </p:spTree>
    <p:extLst>
      <p:ext uri="{BB962C8B-B14F-4D97-AF65-F5344CB8AC3E}">
        <p14:creationId xmlns:p14="http://schemas.microsoft.com/office/powerpoint/2010/main" val="82160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42" y="200296"/>
            <a:ext cx="10972800" cy="1236617"/>
          </a:xfrm>
        </p:spPr>
        <p:txBody>
          <a:bodyPr/>
          <a:lstStyle/>
          <a:p>
            <a:r>
              <a:rPr lang="en-US" dirty="0" smtClean="0"/>
              <a:t>The social process of motivating others</a:t>
            </a:r>
            <a:endParaRPr lang="en-US" dirty="0"/>
          </a:p>
        </p:txBody>
      </p:sp>
      <p:sp>
        <p:nvSpPr>
          <p:cNvPr id="3" name="Content Placeholder 2"/>
          <p:cNvSpPr>
            <a:spLocks noGrp="1"/>
          </p:cNvSpPr>
          <p:nvPr>
            <p:ph idx="1"/>
          </p:nvPr>
        </p:nvSpPr>
        <p:spPr>
          <a:xfrm>
            <a:off x="615142" y="1436913"/>
            <a:ext cx="10972800" cy="4582887"/>
          </a:xfrm>
        </p:spPr>
        <p:txBody>
          <a:bodyPr/>
          <a:lstStyle/>
          <a:p>
            <a:pPr algn="just"/>
            <a:r>
              <a:rPr lang="en-US" dirty="0" smtClean="0"/>
              <a:t>Vertical loading factors methods for enriching work and improving motivation, by removing controls and increasing accountability, and by providing feedback, new tasks, natural work units, special assignments, and additional authority.</a:t>
            </a:r>
          </a:p>
          <a:p>
            <a:pPr algn="just"/>
            <a:r>
              <a:rPr lang="en-US" dirty="0" smtClean="0"/>
              <a:t>Intrinsic rewards valued outcomes or benefits which come from the individual, such as feelings of satisfaction, competence, self esteem, and accomplishment.</a:t>
            </a:r>
          </a:p>
          <a:p>
            <a:pPr algn="just"/>
            <a:r>
              <a:rPr lang="en-US" dirty="0" smtClean="0"/>
              <a:t>Extrinsic rewards valued outcomes or benefits provided other, such as promotion, pay increases, a bigger office, desk, praise and recognition.</a:t>
            </a:r>
          </a:p>
          <a:p>
            <a:pPr algn="just"/>
            <a:endParaRPr lang="en-US" dirty="0"/>
          </a:p>
          <a:p>
            <a:pPr algn="just"/>
            <a:endParaRPr lang="en-US" dirty="0"/>
          </a:p>
        </p:txBody>
      </p:sp>
      <p:pic>
        <p:nvPicPr>
          <p:cNvPr id="4" name="Picture 3"/>
          <p:cNvPicPr>
            <a:picLocks noChangeAspect="1"/>
          </p:cNvPicPr>
          <p:nvPr/>
        </p:nvPicPr>
        <p:blipFill>
          <a:blip r:embed="rId3"/>
          <a:stretch>
            <a:fillRect/>
          </a:stretch>
        </p:blipFill>
        <p:spPr>
          <a:xfrm>
            <a:off x="615142" y="266700"/>
            <a:ext cx="10972801" cy="5753100"/>
          </a:xfrm>
          <a:prstGeom prst="rect">
            <a:avLst/>
          </a:prstGeom>
        </p:spPr>
      </p:pic>
    </p:spTree>
    <p:extLst>
      <p:ext uri="{BB962C8B-B14F-4D97-AF65-F5344CB8AC3E}">
        <p14:creationId xmlns:p14="http://schemas.microsoft.com/office/powerpoint/2010/main" val="403188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42" y="200296"/>
            <a:ext cx="10972800" cy="1236617"/>
          </a:xfrm>
        </p:spPr>
        <p:txBody>
          <a:bodyPr/>
          <a:lstStyle/>
          <a:p>
            <a:r>
              <a:rPr lang="en-US" dirty="0" smtClean="0"/>
              <a:t>The social process of motivating others</a:t>
            </a:r>
            <a:endParaRPr lang="en-US" dirty="0"/>
          </a:p>
        </p:txBody>
      </p:sp>
      <p:sp>
        <p:nvSpPr>
          <p:cNvPr id="3" name="Content Placeholder 2"/>
          <p:cNvSpPr>
            <a:spLocks noGrp="1"/>
          </p:cNvSpPr>
          <p:nvPr>
            <p:ph idx="1"/>
          </p:nvPr>
        </p:nvSpPr>
        <p:spPr>
          <a:xfrm>
            <a:off x="615142" y="1436913"/>
            <a:ext cx="10972800" cy="4582887"/>
          </a:xfrm>
        </p:spPr>
        <p:txBody>
          <a:bodyPr/>
          <a:lstStyle/>
          <a:p>
            <a:pPr algn="just"/>
            <a:r>
              <a:rPr lang="en-US" dirty="0" smtClean="0"/>
              <a:t>Growth need strength a measure of the readiness and capability of an individual to respond positively to job enrichment.</a:t>
            </a:r>
          </a:p>
          <a:p>
            <a:pPr algn="just"/>
            <a:r>
              <a:rPr lang="en-US" dirty="0" smtClean="0"/>
              <a:t>Job diagnostic survey a questionnaire which assesses the degree of skill variety, task identity, task significance, autonomy and feedback in jobs.</a:t>
            </a:r>
          </a:p>
          <a:p>
            <a:pPr algn="just"/>
            <a:r>
              <a:rPr lang="en-US" dirty="0" smtClean="0"/>
              <a:t>Motivating potential score an indicator of how motivating a job is likely to be for an individual, considering skill variety, task identity task significance, autonomy and feedback.</a:t>
            </a:r>
          </a:p>
          <a:p>
            <a:pPr algn="just"/>
            <a:endParaRPr lang="en-US" dirty="0" smtClean="0"/>
          </a:p>
          <a:p>
            <a:pPr algn="just"/>
            <a:endParaRPr lang="en-US" dirty="0"/>
          </a:p>
          <a:p>
            <a:pPr algn="just"/>
            <a:endParaRPr lang="en-US" dirty="0"/>
          </a:p>
        </p:txBody>
      </p:sp>
    </p:spTree>
    <p:extLst>
      <p:ext uri="{BB962C8B-B14F-4D97-AF65-F5344CB8AC3E}">
        <p14:creationId xmlns:p14="http://schemas.microsoft.com/office/powerpoint/2010/main" val="172979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42" y="200296"/>
            <a:ext cx="10972800" cy="1236617"/>
          </a:xfrm>
        </p:spPr>
        <p:txBody>
          <a:bodyPr/>
          <a:lstStyle/>
          <a:p>
            <a:r>
              <a:rPr lang="en-US" dirty="0" smtClean="0"/>
              <a:t>Empowerment, engagement, and high performance</a:t>
            </a:r>
            <a:endParaRPr lang="en-US" dirty="0"/>
          </a:p>
        </p:txBody>
      </p:sp>
      <p:sp>
        <p:nvSpPr>
          <p:cNvPr id="3" name="Content Placeholder 2"/>
          <p:cNvSpPr>
            <a:spLocks noGrp="1"/>
          </p:cNvSpPr>
          <p:nvPr>
            <p:ph idx="1"/>
          </p:nvPr>
        </p:nvSpPr>
        <p:spPr>
          <a:xfrm>
            <a:off x="615142" y="1436913"/>
            <a:ext cx="10972800" cy="4582887"/>
          </a:xfrm>
        </p:spPr>
        <p:txBody>
          <a:bodyPr/>
          <a:lstStyle/>
          <a:p>
            <a:pPr algn="just"/>
            <a:r>
              <a:rPr lang="en-US" dirty="0" smtClean="0"/>
              <a:t>Empowerment organizational arrangements that give employees more autonomy, discretion, and decision making responsibility.</a:t>
            </a:r>
          </a:p>
          <a:p>
            <a:pPr algn="just"/>
            <a:r>
              <a:rPr lang="en-US" dirty="0" smtClean="0"/>
              <a:t>Engagement the extent to which people enjoy and believe in what they do, and feel valued for doing it.</a:t>
            </a:r>
          </a:p>
          <a:p>
            <a:pPr algn="just"/>
            <a:r>
              <a:rPr lang="en-US" dirty="0" smtClean="0"/>
              <a:t>High performance work system a form of organization that operates at levels of excellence far beyond those of comparable systems.</a:t>
            </a:r>
          </a:p>
          <a:p>
            <a:pPr algn="just"/>
            <a:endParaRPr lang="en-US" dirty="0" smtClean="0"/>
          </a:p>
          <a:p>
            <a:pPr algn="just"/>
            <a:endParaRPr lang="en-US" dirty="0"/>
          </a:p>
          <a:p>
            <a:pPr algn="just"/>
            <a:endParaRPr lang="en-US" dirty="0"/>
          </a:p>
        </p:txBody>
      </p:sp>
    </p:spTree>
    <p:extLst>
      <p:ext uri="{BB962C8B-B14F-4D97-AF65-F5344CB8AC3E}">
        <p14:creationId xmlns:p14="http://schemas.microsoft.com/office/powerpoint/2010/main" val="278316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42" y="200296"/>
            <a:ext cx="10972800" cy="1236617"/>
          </a:xfrm>
        </p:spPr>
        <p:txBody>
          <a:bodyPr/>
          <a:lstStyle/>
          <a:p>
            <a:r>
              <a:rPr lang="en-US" dirty="0" smtClean="0"/>
              <a:t>Empowerment, engagement, and high performance</a:t>
            </a:r>
            <a:endParaRPr lang="en-US" dirty="0"/>
          </a:p>
        </p:txBody>
      </p:sp>
      <p:sp>
        <p:nvSpPr>
          <p:cNvPr id="3" name="Content Placeholder 2"/>
          <p:cNvSpPr>
            <a:spLocks noGrp="1"/>
          </p:cNvSpPr>
          <p:nvPr>
            <p:ph idx="1"/>
          </p:nvPr>
        </p:nvSpPr>
        <p:spPr>
          <a:xfrm>
            <a:off x="615142" y="1436913"/>
            <a:ext cx="10972800" cy="4582887"/>
          </a:xfrm>
        </p:spPr>
        <p:txBody>
          <a:bodyPr/>
          <a:lstStyle/>
          <a:p>
            <a:pPr algn="just"/>
            <a:r>
              <a:rPr lang="en-US" dirty="0" smtClean="0"/>
              <a:t>Empowerment organizational arrangements that give employees more autonomy, discretion, and decision making responsibility.</a:t>
            </a:r>
          </a:p>
          <a:p>
            <a:pPr algn="just"/>
            <a:r>
              <a:rPr lang="en-US" dirty="0" smtClean="0"/>
              <a:t>Engagement the extent to which people enjoy and believe in what they do, and feel valued for doing it.</a:t>
            </a:r>
          </a:p>
          <a:p>
            <a:pPr algn="just"/>
            <a:r>
              <a:rPr lang="en-US" dirty="0" smtClean="0"/>
              <a:t>High performance work system a form of organization that operates at levels of excellence far beyond those of comparable systems.</a:t>
            </a:r>
          </a:p>
          <a:p>
            <a:pPr algn="just"/>
            <a:endParaRPr lang="en-US" dirty="0" smtClean="0"/>
          </a:p>
          <a:p>
            <a:pPr algn="just"/>
            <a:endParaRPr lang="en-US" dirty="0"/>
          </a:p>
          <a:p>
            <a:pPr algn="just"/>
            <a:endParaRPr lang="en-US" dirty="0"/>
          </a:p>
        </p:txBody>
      </p:sp>
      <p:pic>
        <p:nvPicPr>
          <p:cNvPr id="4" name="Picture 3"/>
          <p:cNvPicPr>
            <a:picLocks noChangeAspect="1"/>
          </p:cNvPicPr>
          <p:nvPr/>
        </p:nvPicPr>
        <p:blipFill>
          <a:blip r:embed="rId3"/>
          <a:stretch>
            <a:fillRect/>
          </a:stretch>
        </p:blipFill>
        <p:spPr>
          <a:xfrm>
            <a:off x="615142" y="552450"/>
            <a:ext cx="10972799" cy="5438775"/>
          </a:xfrm>
          <a:prstGeom prst="rect">
            <a:avLst/>
          </a:prstGeom>
        </p:spPr>
      </p:pic>
    </p:spTree>
    <p:extLst>
      <p:ext uri="{BB962C8B-B14F-4D97-AF65-F5344CB8AC3E}">
        <p14:creationId xmlns:p14="http://schemas.microsoft.com/office/powerpoint/2010/main" val="133851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5" name="Content Placeholder 2"/>
          <p:cNvSpPr>
            <a:spLocks noGrp="1"/>
          </p:cNvSpPr>
          <p:nvPr>
            <p:ph idx="1"/>
          </p:nvPr>
        </p:nvSpPr>
        <p:spPr>
          <a:xfrm>
            <a:off x="1295400" y="1981201"/>
            <a:ext cx="9601200" cy="3809999"/>
          </a:xfrm>
        </p:spPr>
        <p:txBody>
          <a:bodyPr/>
          <a:lstStyle/>
          <a:p>
            <a:r>
              <a:rPr lang="en-US" dirty="0" err="1" smtClean="0"/>
              <a:t>Huczynski</a:t>
            </a:r>
            <a:r>
              <a:rPr lang="en-US" dirty="0" smtClean="0"/>
              <a:t>, Buchanan, 2013 , </a:t>
            </a:r>
            <a:r>
              <a:rPr lang="en-US" i="1" dirty="0" smtClean="0"/>
              <a:t>Organizational </a:t>
            </a:r>
            <a:r>
              <a:rPr lang="en-US" i="1" dirty="0" err="1" smtClean="0"/>
              <a:t>Behaviour</a:t>
            </a:r>
            <a:r>
              <a:rPr lang="en-US" i="1" dirty="0" smtClean="0"/>
              <a:t>, </a:t>
            </a:r>
            <a:r>
              <a:rPr lang="en-US" dirty="0" smtClean="0"/>
              <a:t>Pearson</a:t>
            </a:r>
          </a:p>
          <a:p>
            <a:r>
              <a:rPr lang="en-US" dirty="0" err="1" smtClean="0"/>
              <a:t>Umam</a:t>
            </a:r>
            <a:r>
              <a:rPr lang="en-US" dirty="0" smtClean="0"/>
              <a:t>, </a:t>
            </a:r>
            <a:r>
              <a:rPr lang="en-US" dirty="0" err="1" smtClean="0"/>
              <a:t>Khaerul</a:t>
            </a:r>
            <a:r>
              <a:rPr lang="en-US" dirty="0" smtClean="0"/>
              <a:t>, 2012, </a:t>
            </a:r>
            <a:r>
              <a:rPr lang="en-US" i="1" dirty="0" err="1" smtClean="0"/>
              <a:t>Manajemen</a:t>
            </a:r>
            <a:r>
              <a:rPr lang="en-US" i="1" dirty="0" smtClean="0"/>
              <a:t> </a:t>
            </a:r>
            <a:r>
              <a:rPr lang="en-US" i="1" dirty="0" err="1" smtClean="0"/>
              <a:t>Organisasi</a:t>
            </a:r>
            <a:r>
              <a:rPr lang="en-US" dirty="0" smtClean="0"/>
              <a:t>, </a:t>
            </a:r>
            <a:r>
              <a:rPr lang="en-US" dirty="0" err="1" smtClean="0"/>
              <a:t>Pustaka</a:t>
            </a:r>
            <a:r>
              <a:rPr lang="en-US" dirty="0" smtClean="0"/>
              <a:t> </a:t>
            </a:r>
            <a:r>
              <a:rPr lang="en-US" dirty="0" err="1" smtClean="0"/>
              <a:t>Setia</a:t>
            </a:r>
            <a:r>
              <a:rPr lang="en-US" dirty="0" smtClean="0"/>
              <a:t>.</a:t>
            </a:r>
          </a:p>
          <a:p>
            <a:r>
              <a:rPr lang="en-US" dirty="0" err="1" smtClean="0"/>
              <a:t>Wardiah</a:t>
            </a:r>
            <a:r>
              <a:rPr lang="en-US" dirty="0" smtClean="0"/>
              <a:t>, Mia </a:t>
            </a:r>
            <a:r>
              <a:rPr lang="en-US" dirty="0" err="1" smtClean="0"/>
              <a:t>Lasmi</a:t>
            </a:r>
            <a:r>
              <a:rPr lang="en-US" dirty="0" smtClean="0"/>
              <a:t>, </a:t>
            </a:r>
            <a:r>
              <a:rPr lang="en-US" i="1" dirty="0" err="1" smtClean="0"/>
              <a:t>Teori</a:t>
            </a:r>
            <a:r>
              <a:rPr lang="en-US" i="1" dirty="0" smtClean="0"/>
              <a:t> </a:t>
            </a:r>
            <a:r>
              <a:rPr lang="en-US" i="1" dirty="0" err="1" smtClean="0"/>
              <a:t>perilaku</a:t>
            </a:r>
            <a:r>
              <a:rPr lang="en-US" i="1" dirty="0" smtClean="0"/>
              <a:t> </a:t>
            </a:r>
            <a:r>
              <a:rPr lang="en-US" i="1" dirty="0" err="1" smtClean="0"/>
              <a:t>dan</a:t>
            </a:r>
            <a:r>
              <a:rPr lang="en-US" i="1" dirty="0" smtClean="0"/>
              <a:t> </a:t>
            </a:r>
            <a:r>
              <a:rPr lang="en-US" i="1" dirty="0" err="1" smtClean="0"/>
              <a:t>budaya</a:t>
            </a:r>
            <a:r>
              <a:rPr lang="en-US" i="1" dirty="0" smtClean="0"/>
              <a:t> </a:t>
            </a:r>
            <a:r>
              <a:rPr lang="en-US" i="1" dirty="0" err="1" smtClean="0"/>
              <a:t>organisasi</a:t>
            </a:r>
            <a:r>
              <a:rPr lang="en-US" dirty="0" smtClean="0"/>
              <a:t>, </a:t>
            </a:r>
            <a:r>
              <a:rPr lang="en-US" dirty="0" err="1" smtClean="0"/>
              <a:t>Pustaka</a:t>
            </a:r>
            <a:r>
              <a:rPr lang="en-US" dirty="0" smtClean="0"/>
              <a:t> </a:t>
            </a:r>
            <a:r>
              <a:rPr lang="en-US" dirty="0" err="1" smtClean="0"/>
              <a:t>Setia</a:t>
            </a:r>
            <a:r>
              <a:rPr lang="en-US" dirty="0" smtClean="0"/>
              <a:t>.</a:t>
            </a:r>
            <a:endParaRPr lang="en-US" dirty="0"/>
          </a:p>
        </p:txBody>
      </p:sp>
    </p:spTree>
    <p:extLst>
      <p:ext uri="{BB962C8B-B14F-4D97-AF65-F5344CB8AC3E}">
        <p14:creationId xmlns:p14="http://schemas.microsoft.com/office/powerpoint/2010/main" val="275974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42" y="200296"/>
            <a:ext cx="10972800" cy="1236617"/>
          </a:xfrm>
        </p:spPr>
        <p:txBody>
          <a:bodyPr/>
          <a:lstStyle/>
          <a:p>
            <a:r>
              <a:rPr lang="en-US" dirty="0" smtClean="0"/>
              <a:t>Why study motivation?</a:t>
            </a:r>
            <a:endParaRPr lang="en-US" dirty="0"/>
          </a:p>
        </p:txBody>
      </p:sp>
      <p:sp>
        <p:nvSpPr>
          <p:cNvPr id="3" name="Content Placeholder 2"/>
          <p:cNvSpPr>
            <a:spLocks noGrp="1"/>
          </p:cNvSpPr>
          <p:nvPr>
            <p:ph idx="1"/>
          </p:nvPr>
        </p:nvSpPr>
        <p:spPr>
          <a:xfrm>
            <a:off x="615142" y="1436913"/>
            <a:ext cx="10972800" cy="4563837"/>
          </a:xfrm>
        </p:spPr>
        <p:txBody>
          <a:bodyPr/>
          <a:lstStyle/>
          <a:p>
            <a:pPr algn="just"/>
            <a:r>
              <a:rPr lang="en-US" dirty="0" smtClean="0"/>
              <a:t>A motivated workforce can be a sign of a successful organization. How is that achieved? Each of us has a different reason for getting out of bed in the morning. Our motives – from the </a:t>
            </a:r>
            <a:r>
              <a:rPr lang="en-US" dirty="0" err="1" smtClean="0"/>
              <a:t>latin</a:t>
            </a:r>
            <a:r>
              <a:rPr lang="en-US" dirty="0" smtClean="0"/>
              <a:t> </a:t>
            </a:r>
            <a:r>
              <a:rPr lang="en-US" i="1" dirty="0" err="1" smtClean="0"/>
              <a:t>movere</a:t>
            </a:r>
            <a:r>
              <a:rPr lang="en-US" dirty="0" smtClean="0"/>
              <a:t>, to move – are key determinants of our behavior.</a:t>
            </a:r>
            <a:endParaRPr lang="en-US" dirty="0"/>
          </a:p>
          <a:p>
            <a:pPr algn="just"/>
            <a:endParaRPr lang="en-US" dirty="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42" y="200296"/>
            <a:ext cx="10972800" cy="1236617"/>
          </a:xfrm>
        </p:spPr>
        <p:txBody>
          <a:bodyPr/>
          <a:lstStyle/>
          <a:p>
            <a:r>
              <a:rPr lang="en-US" dirty="0" smtClean="0"/>
              <a:t>Extreme jobs and </a:t>
            </a:r>
            <a:r>
              <a:rPr lang="en-US" dirty="0" err="1" smtClean="0"/>
              <a:t>boreout</a:t>
            </a:r>
            <a:r>
              <a:rPr lang="en-US" dirty="0" smtClean="0"/>
              <a:t>: how work is changing</a:t>
            </a:r>
            <a:endParaRPr lang="en-US" dirty="0"/>
          </a:p>
        </p:txBody>
      </p:sp>
      <p:sp>
        <p:nvSpPr>
          <p:cNvPr id="3" name="Content Placeholder 2"/>
          <p:cNvSpPr>
            <a:spLocks noGrp="1"/>
          </p:cNvSpPr>
          <p:nvPr>
            <p:ph idx="1"/>
          </p:nvPr>
        </p:nvSpPr>
        <p:spPr>
          <a:xfrm>
            <a:off x="615142" y="1436913"/>
            <a:ext cx="10972800" cy="4563837"/>
          </a:xfrm>
        </p:spPr>
        <p:txBody>
          <a:bodyPr/>
          <a:lstStyle/>
          <a:p>
            <a:pPr algn="just"/>
            <a:r>
              <a:rPr lang="en-US" dirty="0" smtClean="0"/>
              <a:t>Extreme job a job that involves a working week of 60 hours or more, with high earnings, combined with additional performance pressures</a:t>
            </a:r>
          </a:p>
          <a:p>
            <a:pPr algn="just"/>
            <a:r>
              <a:rPr lang="en-US" dirty="0" err="1" smtClean="0"/>
              <a:t>Boreout</a:t>
            </a:r>
            <a:r>
              <a:rPr lang="en-US" dirty="0" smtClean="0"/>
              <a:t> boredom, demotivation, and lack of energy and enthusiasm caused by uninteresting. Unchallenging, and monotonous work.</a:t>
            </a:r>
            <a:endParaRPr lang="en-US" dirty="0"/>
          </a:p>
          <a:p>
            <a:pPr algn="just"/>
            <a:endParaRPr lang="en-US" dirty="0"/>
          </a:p>
        </p:txBody>
      </p:sp>
    </p:spTree>
    <p:extLst>
      <p:ext uri="{BB962C8B-B14F-4D97-AF65-F5344CB8AC3E}">
        <p14:creationId xmlns:p14="http://schemas.microsoft.com/office/powerpoint/2010/main" val="110548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42" y="200296"/>
            <a:ext cx="10972800" cy="1236617"/>
          </a:xfrm>
        </p:spPr>
        <p:txBody>
          <a:bodyPr/>
          <a:lstStyle/>
          <a:p>
            <a:r>
              <a:rPr lang="en-US" dirty="0" smtClean="0"/>
              <a:t>Drives, motives, and motivation</a:t>
            </a:r>
            <a:endParaRPr lang="en-US" dirty="0"/>
          </a:p>
        </p:txBody>
      </p:sp>
      <p:sp>
        <p:nvSpPr>
          <p:cNvPr id="3" name="Content Placeholder 2"/>
          <p:cNvSpPr>
            <a:spLocks noGrp="1"/>
          </p:cNvSpPr>
          <p:nvPr>
            <p:ph idx="1"/>
          </p:nvPr>
        </p:nvSpPr>
        <p:spPr>
          <a:xfrm>
            <a:off x="615142" y="1436913"/>
            <a:ext cx="10972800" cy="4563837"/>
          </a:xfrm>
        </p:spPr>
        <p:txBody>
          <a:bodyPr/>
          <a:lstStyle/>
          <a:p>
            <a:pPr algn="just"/>
            <a:r>
              <a:rPr lang="en-US" dirty="0" smtClean="0"/>
              <a:t>Drive an innate, biological determinant of behavior, activated by deprivation.</a:t>
            </a:r>
          </a:p>
          <a:p>
            <a:pPr algn="just"/>
            <a:r>
              <a:rPr lang="en-US" dirty="0" smtClean="0"/>
              <a:t>Motive a socially acquired need activated by a desire for fulfilment.</a:t>
            </a:r>
          </a:p>
          <a:p>
            <a:pPr algn="just"/>
            <a:r>
              <a:rPr lang="en-US" dirty="0" smtClean="0"/>
              <a:t>Motivation the cognitive decision making process through which goal directed behavior is initiated, energized, directed, and maintained.</a:t>
            </a:r>
            <a:endParaRPr lang="en-US" dirty="0"/>
          </a:p>
          <a:p>
            <a:pPr algn="just"/>
            <a:endParaRPr lang="en-US" dirty="0"/>
          </a:p>
        </p:txBody>
      </p:sp>
    </p:spTree>
    <p:extLst>
      <p:ext uri="{BB962C8B-B14F-4D97-AF65-F5344CB8AC3E}">
        <p14:creationId xmlns:p14="http://schemas.microsoft.com/office/powerpoint/2010/main" val="309846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42" y="200296"/>
            <a:ext cx="10972800" cy="1236617"/>
          </a:xfrm>
        </p:spPr>
        <p:txBody>
          <a:bodyPr/>
          <a:lstStyle/>
          <a:p>
            <a:r>
              <a:rPr lang="en-US" dirty="0" smtClean="0"/>
              <a:t>Content theories</a:t>
            </a:r>
            <a:endParaRPr lang="en-US" dirty="0"/>
          </a:p>
        </p:txBody>
      </p:sp>
      <p:sp>
        <p:nvSpPr>
          <p:cNvPr id="3" name="Content Placeholder 2"/>
          <p:cNvSpPr>
            <a:spLocks noGrp="1"/>
          </p:cNvSpPr>
          <p:nvPr>
            <p:ph idx="1"/>
          </p:nvPr>
        </p:nvSpPr>
        <p:spPr>
          <a:xfrm>
            <a:off x="615142" y="1436913"/>
            <a:ext cx="10972800" cy="4563837"/>
          </a:xfrm>
        </p:spPr>
        <p:txBody>
          <a:bodyPr/>
          <a:lstStyle/>
          <a:p>
            <a:pPr algn="just"/>
            <a:r>
              <a:rPr lang="en-US" dirty="0" smtClean="0"/>
              <a:t>Self-actualization the desire for personal fulfilment, to develop one’s potential, to become everything that one is capable of becoming.</a:t>
            </a:r>
            <a:endParaRPr lang="en-US" dirty="0"/>
          </a:p>
          <a:p>
            <a:pPr algn="just"/>
            <a:endParaRPr lang="en-US" dirty="0"/>
          </a:p>
        </p:txBody>
      </p:sp>
      <p:pic>
        <p:nvPicPr>
          <p:cNvPr id="4" name="Picture 3"/>
          <p:cNvPicPr>
            <a:picLocks noChangeAspect="1"/>
          </p:cNvPicPr>
          <p:nvPr/>
        </p:nvPicPr>
        <p:blipFill>
          <a:blip r:embed="rId3"/>
          <a:stretch>
            <a:fillRect/>
          </a:stretch>
        </p:blipFill>
        <p:spPr>
          <a:xfrm>
            <a:off x="781050" y="2019300"/>
            <a:ext cx="10806891" cy="3862387"/>
          </a:xfrm>
          <a:prstGeom prst="rect">
            <a:avLst/>
          </a:prstGeom>
        </p:spPr>
      </p:pic>
    </p:spTree>
    <p:extLst>
      <p:ext uri="{BB962C8B-B14F-4D97-AF65-F5344CB8AC3E}">
        <p14:creationId xmlns:p14="http://schemas.microsoft.com/office/powerpoint/2010/main" val="41632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42" y="200296"/>
            <a:ext cx="10972800" cy="1236617"/>
          </a:xfrm>
        </p:spPr>
        <p:txBody>
          <a:bodyPr/>
          <a:lstStyle/>
          <a:p>
            <a:r>
              <a:rPr lang="en-US" dirty="0" smtClean="0"/>
              <a:t>Content theories</a:t>
            </a:r>
            <a:endParaRPr lang="en-US" dirty="0"/>
          </a:p>
        </p:txBody>
      </p:sp>
      <p:sp>
        <p:nvSpPr>
          <p:cNvPr id="3" name="Content Placeholder 2"/>
          <p:cNvSpPr>
            <a:spLocks noGrp="1"/>
          </p:cNvSpPr>
          <p:nvPr>
            <p:ph idx="1"/>
          </p:nvPr>
        </p:nvSpPr>
        <p:spPr>
          <a:xfrm>
            <a:off x="615142" y="1436913"/>
            <a:ext cx="10972800" cy="4563837"/>
          </a:xfrm>
        </p:spPr>
        <p:txBody>
          <a:bodyPr/>
          <a:lstStyle/>
          <a:p>
            <a:pPr algn="just"/>
            <a:r>
              <a:rPr lang="en-US" dirty="0" smtClean="0"/>
              <a:t>Self-actualization the desire for personal fulfilment, to develop one’s potential, to become everything that one is capable of becoming.</a:t>
            </a:r>
            <a:endParaRPr lang="en-US" dirty="0"/>
          </a:p>
          <a:p>
            <a:pPr algn="just"/>
            <a:endParaRPr lang="en-US" dirty="0"/>
          </a:p>
        </p:txBody>
      </p:sp>
      <p:pic>
        <p:nvPicPr>
          <p:cNvPr id="5" name="Picture 4"/>
          <p:cNvPicPr>
            <a:picLocks noChangeAspect="1"/>
          </p:cNvPicPr>
          <p:nvPr/>
        </p:nvPicPr>
        <p:blipFill>
          <a:blip r:embed="rId3"/>
          <a:stretch>
            <a:fillRect/>
          </a:stretch>
        </p:blipFill>
        <p:spPr>
          <a:xfrm>
            <a:off x="615142" y="200295"/>
            <a:ext cx="10972800" cy="6143355"/>
          </a:xfrm>
          <a:prstGeom prst="rect">
            <a:avLst/>
          </a:prstGeom>
        </p:spPr>
      </p:pic>
    </p:spTree>
    <p:extLst>
      <p:ext uri="{BB962C8B-B14F-4D97-AF65-F5344CB8AC3E}">
        <p14:creationId xmlns:p14="http://schemas.microsoft.com/office/powerpoint/2010/main" val="426682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42" y="200296"/>
            <a:ext cx="10972800" cy="1236617"/>
          </a:xfrm>
        </p:spPr>
        <p:txBody>
          <a:bodyPr/>
          <a:lstStyle/>
          <a:p>
            <a:r>
              <a:rPr lang="en-US" dirty="0" smtClean="0"/>
              <a:t>Content theories</a:t>
            </a:r>
            <a:endParaRPr lang="en-US" dirty="0"/>
          </a:p>
        </p:txBody>
      </p:sp>
      <p:sp>
        <p:nvSpPr>
          <p:cNvPr id="3" name="Content Placeholder 2"/>
          <p:cNvSpPr>
            <a:spLocks noGrp="1"/>
          </p:cNvSpPr>
          <p:nvPr>
            <p:ph idx="1"/>
          </p:nvPr>
        </p:nvSpPr>
        <p:spPr>
          <a:xfrm>
            <a:off x="615142" y="1436913"/>
            <a:ext cx="10972800" cy="4563837"/>
          </a:xfrm>
        </p:spPr>
        <p:txBody>
          <a:bodyPr/>
          <a:lstStyle/>
          <a:p>
            <a:pPr algn="just"/>
            <a:r>
              <a:rPr lang="en-US" dirty="0" smtClean="0"/>
              <a:t>Self-actualization the desire for personal fulfilment, to develop one’s potential, to become everything that one is capable of becoming.</a:t>
            </a:r>
            <a:endParaRPr lang="en-US" dirty="0"/>
          </a:p>
          <a:p>
            <a:pPr algn="just"/>
            <a:endParaRPr lang="en-US" dirty="0"/>
          </a:p>
        </p:txBody>
      </p:sp>
      <p:pic>
        <p:nvPicPr>
          <p:cNvPr id="4" name="Picture 3"/>
          <p:cNvPicPr>
            <a:picLocks noChangeAspect="1"/>
          </p:cNvPicPr>
          <p:nvPr/>
        </p:nvPicPr>
        <p:blipFill>
          <a:blip r:embed="rId3"/>
          <a:stretch>
            <a:fillRect/>
          </a:stretch>
        </p:blipFill>
        <p:spPr>
          <a:xfrm>
            <a:off x="615142" y="609600"/>
            <a:ext cx="10972800" cy="5391149"/>
          </a:xfrm>
          <a:prstGeom prst="rect">
            <a:avLst/>
          </a:prstGeom>
        </p:spPr>
      </p:pic>
    </p:spTree>
    <p:extLst>
      <p:ext uri="{BB962C8B-B14F-4D97-AF65-F5344CB8AC3E}">
        <p14:creationId xmlns:p14="http://schemas.microsoft.com/office/powerpoint/2010/main" val="285602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42" y="200296"/>
            <a:ext cx="10972800" cy="1236617"/>
          </a:xfrm>
        </p:spPr>
        <p:txBody>
          <a:bodyPr/>
          <a:lstStyle/>
          <a:p>
            <a:r>
              <a:rPr lang="en-US" dirty="0" smtClean="0"/>
              <a:t>Process theories</a:t>
            </a:r>
            <a:endParaRPr lang="en-US" dirty="0"/>
          </a:p>
        </p:txBody>
      </p:sp>
      <p:sp>
        <p:nvSpPr>
          <p:cNvPr id="3" name="Content Placeholder 2"/>
          <p:cNvSpPr>
            <a:spLocks noGrp="1"/>
          </p:cNvSpPr>
          <p:nvPr>
            <p:ph idx="1"/>
          </p:nvPr>
        </p:nvSpPr>
        <p:spPr>
          <a:xfrm>
            <a:off x="615142" y="1436913"/>
            <a:ext cx="10972800" cy="4563837"/>
          </a:xfrm>
        </p:spPr>
        <p:txBody>
          <a:bodyPr/>
          <a:lstStyle/>
          <a:p>
            <a:pPr algn="just"/>
            <a:r>
              <a:rPr lang="en-US" dirty="0" smtClean="0"/>
              <a:t>Equity theory a process theory of motivation which argues that perception of unfairness leads to tension, which motivates the individual to resolve that unfairness.</a:t>
            </a:r>
          </a:p>
          <a:p>
            <a:pPr algn="just"/>
            <a:endParaRPr lang="en-US" dirty="0"/>
          </a:p>
          <a:p>
            <a:pPr algn="just"/>
            <a:endParaRPr lang="en-US" dirty="0"/>
          </a:p>
        </p:txBody>
      </p:sp>
      <p:pic>
        <p:nvPicPr>
          <p:cNvPr id="5" name="Picture 4"/>
          <p:cNvPicPr>
            <a:picLocks noChangeAspect="1"/>
          </p:cNvPicPr>
          <p:nvPr/>
        </p:nvPicPr>
        <p:blipFill>
          <a:blip r:embed="rId3"/>
          <a:stretch>
            <a:fillRect/>
          </a:stretch>
        </p:blipFill>
        <p:spPr>
          <a:xfrm>
            <a:off x="857250" y="2095499"/>
            <a:ext cx="10730692" cy="3895725"/>
          </a:xfrm>
          <a:prstGeom prst="rect">
            <a:avLst/>
          </a:prstGeom>
        </p:spPr>
      </p:pic>
    </p:spTree>
    <p:extLst>
      <p:ext uri="{BB962C8B-B14F-4D97-AF65-F5344CB8AC3E}">
        <p14:creationId xmlns:p14="http://schemas.microsoft.com/office/powerpoint/2010/main" val="204529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42" y="200296"/>
            <a:ext cx="10972800" cy="1236617"/>
          </a:xfrm>
        </p:spPr>
        <p:txBody>
          <a:bodyPr/>
          <a:lstStyle/>
          <a:p>
            <a:r>
              <a:rPr lang="en-US" dirty="0" smtClean="0"/>
              <a:t>Expectancy theories</a:t>
            </a:r>
            <a:endParaRPr lang="en-US" dirty="0"/>
          </a:p>
        </p:txBody>
      </p:sp>
      <p:sp>
        <p:nvSpPr>
          <p:cNvPr id="3" name="Content Placeholder 2"/>
          <p:cNvSpPr>
            <a:spLocks noGrp="1"/>
          </p:cNvSpPr>
          <p:nvPr>
            <p:ph idx="1"/>
          </p:nvPr>
        </p:nvSpPr>
        <p:spPr>
          <a:xfrm>
            <a:off x="615142" y="1436913"/>
            <a:ext cx="10972800" cy="4563837"/>
          </a:xfrm>
        </p:spPr>
        <p:txBody>
          <a:bodyPr/>
          <a:lstStyle/>
          <a:p>
            <a:pPr algn="just"/>
            <a:r>
              <a:rPr lang="en-US" dirty="0" smtClean="0"/>
              <a:t>Expectancy theory a process theory which argues that individual motivation depends on the valence of outcomes, the expectancy that effort will lead to good performance, and the instrumentality of performance in producing valued outcomes.</a:t>
            </a:r>
          </a:p>
          <a:p>
            <a:pPr algn="just"/>
            <a:r>
              <a:rPr lang="en-US" dirty="0" smtClean="0"/>
              <a:t>Valence the perceived value of preference that an individual has for a particular outcome; can be positive, negative or neutral.</a:t>
            </a:r>
          </a:p>
          <a:p>
            <a:pPr algn="just"/>
            <a:r>
              <a:rPr lang="en-US" dirty="0" smtClean="0"/>
              <a:t>Instrumentality the perceived probability that good performance will lead to valued rewards, measured on a scale from o (no chance) to 1 (certainty)</a:t>
            </a:r>
          </a:p>
          <a:p>
            <a:pPr algn="just"/>
            <a:r>
              <a:rPr lang="en-US" dirty="0" smtClean="0"/>
              <a:t>Expectancy the perceived probability that effort will result in good performance; measured on a scale from 0(no chance) to 1 (certainty)</a:t>
            </a:r>
          </a:p>
          <a:p>
            <a:pPr algn="just"/>
            <a:r>
              <a:rPr lang="en-US" dirty="0" smtClean="0"/>
              <a:t>Total rewards all aspects of work that are valued by employees, including recognition, development opportunities, organization culture, and attractive work environment, as well as pay and other financial benefits.</a:t>
            </a:r>
          </a:p>
          <a:p>
            <a:pPr algn="just"/>
            <a:endParaRPr lang="en-US" dirty="0"/>
          </a:p>
          <a:p>
            <a:pPr algn="just"/>
            <a:endParaRPr lang="en-US" dirty="0"/>
          </a:p>
        </p:txBody>
      </p:sp>
    </p:spTree>
    <p:extLst>
      <p:ext uri="{BB962C8B-B14F-4D97-AF65-F5344CB8AC3E}">
        <p14:creationId xmlns:p14="http://schemas.microsoft.com/office/powerpoint/2010/main" val="351360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diamond grid presentation (widescreen)</Template>
  <TotalTime>1311</TotalTime>
  <Words>1102</Words>
  <Application>Microsoft Office PowerPoint</Application>
  <PresentationFormat>Widescreen</PresentationFormat>
  <Paragraphs>80</Paragraphs>
  <Slides>18</Slides>
  <Notes>16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Diamond Grid 16x9</vt:lpstr>
      <vt:lpstr>Motivation</vt:lpstr>
      <vt:lpstr>Why study motivation?</vt:lpstr>
      <vt:lpstr>Extreme jobs and boreout: how work is changing</vt:lpstr>
      <vt:lpstr>Drives, motives, and motivation</vt:lpstr>
      <vt:lpstr>Content theories</vt:lpstr>
      <vt:lpstr>Content theories</vt:lpstr>
      <vt:lpstr>Content theories</vt:lpstr>
      <vt:lpstr>Process theories</vt:lpstr>
      <vt:lpstr>Expectancy theories</vt:lpstr>
      <vt:lpstr>Goal settting theory</vt:lpstr>
      <vt:lpstr>Goal settting theory</vt:lpstr>
      <vt:lpstr>The social process of motivating others</vt:lpstr>
      <vt:lpstr>The social process of motivating others</vt:lpstr>
      <vt:lpstr>The social process of motivating others</vt:lpstr>
      <vt:lpstr>The social process of motivating others</vt:lpstr>
      <vt:lpstr>Empowerment, engagement, and high performance</vt:lpstr>
      <vt:lpstr>Empowerment, engagement, and high performance</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Hari Prapcoyo</dc:creator>
  <cp:lastModifiedBy>Hari Prapcoyo</cp:lastModifiedBy>
  <cp:revision>81</cp:revision>
  <dcterms:created xsi:type="dcterms:W3CDTF">2018-07-28T17:33:13Z</dcterms:created>
  <dcterms:modified xsi:type="dcterms:W3CDTF">2018-08-19T14:09:09Z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