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8" r:id="rId1"/>
  </p:sldMasterIdLst>
  <p:notesMasterIdLst>
    <p:notesMasterId r:id="rId35"/>
  </p:notesMasterIdLst>
  <p:sldIdLst>
    <p:sldId id="256" r:id="rId2"/>
    <p:sldId id="293" r:id="rId3"/>
    <p:sldId id="263" r:id="rId4"/>
    <p:sldId id="295" r:id="rId5"/>
    <p:sldId id="322" r:id="rId6"/>
    <p:sldId id="323" r:id="rId7"/>
    <p:sldId id="324" r:id="rId8"/>
    <p:sldId id="325" r:id="rId9"/>
    <p:sldId id="326" r:id="rId10"/>
    <p:sldId id="327" r:id="rId11"/>
    <p:sldId id="363" r:id="rId12"/>
    <p:sldId id="329" r:id="rId13"/>
    <p:sldId id="330" r:id="rId14"/>
    <p:sldId id="348" r:id="rId15"/>
    <p:sldId id="353" r:id="rId16"/>
    <p:sldId id="347" r:id="rId17"/>
    <p:sldId id="331" r:id="rId18"/>
    <p:sldId id="339" r:id="rId19"/>
    <p:sldId id="340" r:id="rId20"/>
    <p:sldId id="332" r:id="rId21"/>
    <p:sldId id="355" r:id="rId22"/>
    <p:sldId id="333" r:id="rId23"/>
    <p:sldId id="334" r:id="rId24"/>
    <p:sldId id="341" r:id="rId25"/>
    <p:sldId id="335" r:id="rId26"/>
    <p:sldId id="336" r:id="rId27"/>
    <p:sldId id="345" r:id="rId28"/>
    <p:sldId id="342" r:id="rId29"/>
    <p:sldId id="337" r:id="rId30"/>
    <p:sldId id="364" r:id="rId31"/>
    <p:sldId id="365" r:id="rId32"/>
    <p:sldId id="366" r:id="rId33"/>
    <p:sldId id="269" r:id="rId34"/>
  </p:sldIdLst>
  <p:sldSz cx="9144000" cy="5143500" type="screen16x9"/>
  <p:notesSz cx="6858000" cy="9144000"/>
  <p:embeddedFontLst>
    <p:embeddedFont>
      <p:font typeface="Barlow Condensed SemiBold" charset="0"/>
      <p:regular r:id="rId36"/>
      <p:bold r:id="rId37"/>
      <p:italic r:id="rId38"/>
      <p:boldItalic r:id="rId39"/>
    </p:embeddedFont>
    <p:embeddedFont>
      <p:font typeface="Arvo" charset="0"/>
      <p:regular r:id="rId40"/>
      <p:bold r:id="rId41"/>
      <p:italic r:id="rId42"/>
      <p:boldItalic r:id="rId43"/>
    </p:embeddedFont>
    <p:embeddedFont>
      <p:font typeface="Georgia" pitchFamily="18" charset="0"/>
      <p:regular r:id="rId44"/>
      <p:bold r:id="rId45"/>
      <p:italic r:id="rId46"/>
      <p:boldItalic r:id="rId47"/>
    </p:embeddedFont>
    <p:embeddedFont>
      <p:font typeface="Arial Narrow" pitchFamily="34" charset="0"/>
      <p:regular r:id="rId48"/>
      <p:bold r:id="rId49"/>
      <p:italic r:id="rId50"/>
      <p:boldItalic r:id="rId51"/>
    </p:embeddedFont>
    <p:embeddedFont>
      <p:font typeface="Trebuchet MS" pitchFamily="34" charset="0"/>
      <p:regular r:id="rId52"/>
      <p:bold r:id="rId53"/>
      <p:italic r:id="rId54"/>
      <p:boldItalic r:id="rId55"/>
    </p:embeddedFont>
    <p:embeddedFont>
      <p:font typeface="Barlow Condensed Medium" charset="0"/>
      <p:regular r:id="rId56"/>
      <p:bold r:id="rId57"/>
      <p:italic r:id="rId58"/>
      <p:boldItalic r:id="rId5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pos="2880">
          <p15:clr>
            <a:srgbClr val="A4A3A4"/>
          </p15:clr>
        </p15:guide>
        <p15:guide id="2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2" autoAdjust="0"/>
    <p:restoredTop sz="94660"/>
  </p:normalViewPr>
  <p:slideViewPr>
    <p:cSldViewPr snapToGrid="0">
      <p:cViewPr>
        <p:scale>
          <a:sx n="90" d="100"/>
          <a:sy n="90" d="100"/>
        </p:scale>
        <p:origin x="-810" y="-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4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7.fntdata"/><Relationship Id="rId47" Type="http://schemas.openxmlformats.org/officeDocument/2006/relationships/font" Target="fonts/font12.fntdata"/><Relationship Id="rId50" Type="http://schemas.openxmlformats.org/officeDocument/2006/relationships/font" Target="fonts/font15.fntdata"/><Relationship Id="rId55" Type="http://schemas.openxmlformats.org/officeDocument/2006/relationships/font" Target="fonts/font20.fntdata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6.fntdata"/><Relationship Id="rId54" Type="http://schemas.openxmlformats.org/officeDocument/2006/relationships/font" Target="fonts/font19.fntdata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2.fntdata"/><Relationship Id="rId40" Type="http://schemas.openxmlformats.org/officeDocument/2006/relationships/font" Target="fonts/font5.fntdata"/><Relationship Id="rId45" Type="http://schemas.openxmlformats.org/officeDocument/2006/relationships/font" Target="fonts/font10.fntdata"/><Relationship Id="rId53" Type="http://schemas.openxmlformats.org/officeDocument/2006/relationships/font" Target="fonts/font18.fntdata"/><Relationship Id="rId58" Type="http://schemas.openxmlformats.org/officeDocument/2006/relationships/font" Target="fonts/font2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1.fntdata"/><Relationship Id="rId49" Type="http://schemas.openxmlformats.org/officeDocument/2006/relationships/font" Target="fonts/font14.fntdata"/><Relationship Id="rId57" Type="http://schemas.openxmlformats.org/officeDocument/2006/relationships/font" Target="fonts/font22.fntdata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9.fntdata"/><Relationship Id="rId52" Type="http://schemas.openxmlformats.org/officeDocument/2006/relationships/font" Target="fonts/font17.fntdata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43" Type="http://schemas.openxmlformats.org/officeDocument/2006/relationships/font" Target="fonts/font8.fntdata"/><Relationship Id="rId48" Type="http://schemas.openxmlformats.org/officeDocument/2006/relationships/font" Target="fonts/font13.fntdata"/><Relationship Id="rId56" Type="http://schemas.openxmlformats.org/officeDocument/2006/relationships/font" Target="fonts/font21.fntdata"/><Relationship Id="rId8" Type="http://schemas.openxmlformats.org/officeDocument/2006/relationships/slide" Target="slides/slide7.xml"/><Relationship Id="rId51" Type="http://schemas.openxmlformats.org/officeDocument/2006/relationships/font" Target="fonts/font16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3.fntdata"/><Relationship Id="rId46" Type="http://schemas.openxmlformats.org/officeDocument/2006/relationships/font" Target="fonts/font11.fntdata"/><Relationship Id="rId59" Type="http://schemas.openxmlformats.org/officeDocument/2006/relationships/font" Target="fonts/font24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7D10992-F8C7-4776-9DB0-969E6E2D8CC5}" type="doc">
      <dgm:prSet loTypeId="urn:microsoft.com/office/officeart/2005/8/layout/hierarchy2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6D12B136-CFC7-4DDA-BB5E-48853D441BD0}">
      <dgm:prSet phldrT="[Text]"/>
      <dgm:spPr/>
      <dgm:t>
        <a:bodyPr/>
        <a:lstStyle/>
        <a:p>
          <a:r>
            <a:rPr lang="en-US" dirty="0" err="1"/>
            <a:t>Kebutuhan</a:t>
          </a:r>
          <a:r>
            <a:rPr lang="en-US" dirty="0"/>
            <a:t> </a:t>
          </a:r>
          <a:r>
            <a:rPr lang="en-US" dirty="0" err="1"/>
            <a:t>Bisnis</a:t>
          </a:r>
          <a:endParaRPr lang="en-US" dirty="0"/>
        </a:p>
      </dgm:t>
    </dgm:pt>
    <dgm:pt modelId="{27F438A2-377C-4347-AD87-CD5AEEB3D608}" type="parTrans" cxnId="{CDD018CA-C856-432E-A8C9-FA004200EC16}">
      <dgm:prSet/>
      <dgm:spPr/>
      <dgm:t>
        <a:bodyPr/>
        <a:lstStyle/>
        <a:p>
          <a:endParaRPr lang="en-US"/>
        </a:p>
      </dgm:t>
    </dgm:pt>
    <dgm:pt modelId="{1B723FE6-4518-4AC8-B7EC-573A8BB8537D}" type="sibTrans" cxnId="{CDD018CA-C856-432E-A8C9-FA004200EC16}">
      <dgm:prSet/>
      <dgm:spPr/>
      <dgm:t>
        <a:bodyPr/>
        <a:lstStyle/>
        <a:p>
          <a:endParaRPr lang="en-US"/>
        </a:p>
      </dgm:t>
    </dgm:pt>
    <dgm:pt modelId="{0D366DA2-3FC1-426A-A0C9-810636CF3334}">
      <dgm:prSet phldrT="[Text]"/>
      <dgm:spPr/>
      <dgm:t>
        <a:bodyPr/>
        <a:lstStyle/>
        <a:p>
          <a:r>
            <a:rPr lang="en-US" dirty="0" err="1"/>
            <a:t>Kebutuhan</a:t>
          </a:r>
          <a:r>
            <a:rPr lang="en-US" dirty="0"/>
            <a:t> Stakeholder</a:t>
          </a:r>
        </a:p>
      </dgm:t>
    </dgm:pt>
    <dgm:pt modelId="{98507380-4C17-4DB1-8437-9BCF3C0926CA}" type="parTrans" cxnId="{191CBDAA-A26C-4FFE-B8DB-D204016BAC39}">
      <dgm:prSet/>
      <dgm:spPr/>
      <dgm:t>
        <a:bodyPr/>
        <a:lstStyle/>
        <a:p>
          <a:endParaRPr lang="en-US"/>
        </a:p>
      </dgm:t>
    </dgm:pt>
    <dgm:pt modelId="{93E3405D-DB5F-4BF6-9B10-BA118E9C832C}" type="sibTrans" cxnId="{191CBDAA-A26C-4FFE-B8DB-D204016BAC39}">
      <dgm:prSet/>
      <dgm:spPr/>
      <dgm:t>
        <a:bodyPr/>
        <a:lstStyle/>
        <a:p>
          <a:endParaRPr lang="en-US"/>
        </a:p>
      </dgm:t>
    </dgm:pt>
    <dgm:pt modelId="{EA2168DC-E90E-4787-8692-BBBC2E270026}">
      <dgm:prSet phldrT="[Text]"/>
      <dgm:spPr/>
      <dgm:t>
        <a:bodyPr/>
        <a:lstStyle/>
        <a:p>
          <a:r>
            <a:rPr lang="en-US" dirty="0" err="1"/>
            <a:t>Kebutuhan</a:t>
          </a:r>
          <a:r>
            <a:rPr lang="en-US" dirty="0"/>
            <a:t> </a:t>
          </a:r>
          <a:r>
            <a:rPr lang="en-US" dirty="0" err="1"/>
            <a:t>Fungsional</a:t>
          </a:r>
          <a:endParaRPr lang="en-US" dirty="0"/>
        </a:p>
      </dgm:t>
    </dgm:pt>
    <dgm:pt modelId="{2A1270E0-38B6-4DAB-882A-F93525535A87}" type="parTrans" cxnId="{42CAA048-4391-4D7E-8BB0-C0AF06E9D5D4}">
      <dgm:prSet/>
      <dgm:spPr/>
      <dgm:t>
        <a:bodyPr/>
        <a:lstStyle/>
        <a:p>
          <a:endParaRPr lang="en-US"/>
        </a:p>
      </dgm:t>
    </dgm:pt>
    <dgm:pt modelId="{C31706F5-5079-48F9-AFE2-BDC48C0A0F17}" type="sibTrans" cxnId="{42CAA048-4391-4D7E-8BB0-C0AF06E9D5D4}">
      <dgm:prSet/>
      <dgm:spPr/>
      <dgm:t>
        <a:bodyPr/>
        <a:lstStyle/>
        <a:p>
          <a:endParaRPr lang="en-US"/>
        </a:p>
      </dgm:t>
    </dgm:pt>
    <dgm:pt modelId="{9A8B9EED-0ACC-4884-928C-14E5CC37F650}">
      <dgm:prSet phldrT="[Text]"/>
      <dgm:spPr/>
      <dgm:t>
        <a:bodyPr/>
        <a:lstStyle/>
        <a:p>
          <a:r>
            <a:rPr lang="en-US" dirty="0" err="1"/>
            <a:t>Kebutuhan</a:t>
          </a:r>
          <a:r>
            <a:rPr lang="en-US" dirty="0"/>
            <a:t> Non </a:t>
          </a:r>
          <a:r>
            <a:rPr lang="en-US" dirty="0" err="1"/>
            <a:t>Fungsional</a:t>
          </a:r>
          <a:endParaRPr lang="en-US" dirty="0"/>
        </a:p>
      </dgm:t>
    </dgm:pt>
    <dgm:pt modelId="{E4B77912-CE85-4F91-BECE-37825B6D586A}" type="parTrans" cxnId="{CB4695E7-60D6-4E7C-A406-BC8459107655}">
      <dgm:prSet/>
      <dgm:spPr/>
      <dgm:t>
        <a:bodyPr/>
        <a:lstStyle/>
        <a:p>
          <a:endParaRPr lang="en-US"/>
        </a:p>
      </dgm:t>
    </dgm:pt>
    <dgm:pt modelId="{66518836-703A-49A1-A0B8-27254CD8A307}" type="sibTrans" cxnId="{CB4695E7-60D6-4E7C-A406-BC8459107655}">
      <dgm:prSet/>
      <dgm:spPr/>
      <dgm:t>
        <a:bodyPr/>
        <a:lstStyle/>
        <a:p>
          <a:endParaRPr lang="en-US"/>
        </a:p>
      </dgm:t>
    </dgm:pt>
    <dgm:pt modelId="{EC9B3B67-F71F-4BBF-86F7-16F6EB38A782}">
      <dgm:prSet phldrT="[Text]"/>
      <dgm:spPr/>
      <dgm:t>
        <a:bodyPr/>
        <a:lstStyle/>
        <a:p>
          <a:r>
            <a:rPr lang="en-US" dirty="0" err="1"/>
            <a:t>Kebutuhan</a:t>
          </a:r>
          <a:r>
            <a:rPr lang="en-US" dirty="0"/>
            <a:t> </a:t>
          </a:r>
          <a:r>
            <a:rPr lang="en-US" dirty="0" err="1"/>
            <a:t>Transisi</a:t>
          </a:r>
          <a:endParaRPr lang="en-US" dirty="0"/>
        </a:p>
      </dgm:t>
    </dgm:pt>
    <dgm:pt modelId="{1861C5CD-50DC-4D35-8346-1580D5C51554}" type="parTrans" cxnId="{552148D6-2D17-445A-B4F1-3D510D953A7A}">
      <dgm:prSet/>
      <dgm:spPr/>
      <dgm:t>
        <a:bodyPr/>
        <a:lstStyle/>
        <a:p>
          <a:endParaRPr lang="en-US"/>
        </a:p>
      </dgm:t>
    </dgm:pt>
    <dgm:pt modelId="{A755DE57-86E8-4882-AE0C-AE9E30675E35}" type="sibTrans" cxnId="{552148D6-2D17-445A-B4F1-3D510D953A7A}">
      <dgm:prSet/>
      <dgm:spPr/>
      <dgm:t>
        <a:bodyPr/>
        <a:lstStyle/>
        <a:p>
          <a:endParaRPr lang="en-US"/>
        </a:p>
      </dgm:t>
    </dgm:pt>
    <dgm:pt modelId="{8889641A-4C85-4B03-8369-CCBB62BE3721}">
      <dgm:prSet phldrT="[Text]"/>
      <dgm:spPr/>
      <dgm:t>
        <a:bodyPr/>
        <a:lstStyle/>
        <a:p>
          <a:r>
            <a:rPr lang="en-US" dirty="0" err="1"/>
            <a:t>Kebutuhan</a:t>
          </a:r>
          <a:r>
            <a:rPr lang="en-US" dirty="0"/>
            <a:t> </a:t>
          </a:r>
          <a:r>
            <a:rPr lang="en-US" dirty="0" err="1"/>
            <a:t>Proyek</a:t>
          </a:r>
          <a:endParaRPr lang="en-US" dirty="0"/>
        </a:p>
      </dgm:t>
    </dgm:pt>
    <dgm:pt modelId="{C61D3368-04B4-44A2-B11C-B30B6213A2E9}" type="parTrans" cxnId="{8C2F8785-1CBC-4200-8579-52A92B3143A1}">
      <dgm:prSet/>
      <dgm:spPr/>
      <dgm:t>
        <a:bodyPr/>
        <a:lstStyle/>
        <a:p>
          <a:endParaRPr lang="en-US"/>
        </a:p>
      </dgm:t>
    </dgm:pt>
    <dgm:pt modelId="{6265FA46-CBBD-4C2E-A700-8DAE0F438AE3}" type="sibTrans" cxnId="{8C2F8785-1CBC-4200-8579-52A92B3143A1}">
      <dgm:prSet/>
      <dgm:spPr/>
      <dgm:t>
        <a:bodyPr/>
        <a:lstStyle/>
        <a:p>
          <a:endParaRPr lang="en-US"/>
        </a:p>
      </dgm:t>
    </dgm:pt>
    <dgm:pt modelId="{B2646705-CE8D-4D99-B22D-DCC5B9519068}">
      <dgm:prSet phldrT="[Text]"/>
      <dgm:spPr/>
      <dgm:t>
        <a:bodyPr/>
        <a:lstStyle/>
        <a:p>
          <a:r>
            <a:rPr lang="en-US" dirty="0" err="1"/>
            <a:t>Kebutuhan</a:t>
          </a:r>
          <a:r>
            <a:rPr lang="en-US" dirty="0"/>
            <a:t> </a:t>
          </a:r>
          <a:r>
            <a:rPr lang="en-US" dirty="0" err="1"/>
            <a:t>Solusi</a:t>
          </a:r>
          <a:endParaRPr lang="en-US" dirty="0"/>
        </a:p>
      </dgm:t>
    </dgm:pt>
    <dgm:pt modelId="{7D8825F5-5BBD-4647-9DC0-A236B87148A6}" type="parTrans" cxnId="{7977B080-441E-45AF-8337-E8FB647D7854}">
      <dgm:prSet/>
      <dgm:spPr/>
      <dgm:t>
        <a:bodyPr/>
        <a:lstStyle/>
        <a:p>
          <a:endParaRPr lang="en-US"/>
        </a:p>
      </dgm:t>
    </dgm:pt>
    <dgm:pt modelId="{EBF942D6-F30B-4F84-BD87-C292F8EEE1B0}" type="sibTrans" cxnId="{7977B080-441E-45AF-8337-E8FB647D7854}">
      <dgm:prSet/>
      <dgm:spPr/>
      <dgm:t>
        <a:bodyPr/>
        <a:lstStyle/>
        <a:p>
          <a:endParaRPr lang="en-US"/>
        </a:p>
      </dgm:t>
    </dgm:pt>
    <dgm:pt modelId="{DF756954-1F02-433C-8237-6CB479B9A881}">
      <dgm:prSet phldrT="[Text]"/>
      <dgm:spPr/>
      <dgm:t>
        <a:bodyPr/>
        <a:lstStyle/>
        <a:p>
          <a:r>
            <a:rPr lang="en-US" dirty="0" err="1"/>
            <a:t>Kebutuhan</a:t>
          </a:r>
          <a:r>
            <a:rPr lang="en-US" dirty="0"/>
            <a:t> Quality</a:t>
          </a:r>
        </a:p>
      </dgm:t>
    </dgm:pt>
    <dgm:pt modelId="{ABFEE3B8-2E57-427C-BB1B-65BC75951669}" type="parTrans" cxnId="{43A61571-E9F1-446E-918F-9D3DC9CA56D1}">
      <dgm:prSet/>
      <dgm:spPr/>
      <dgm:t>
        <a:bodyPr/>
        <a:lstStyle/>
        <a:p>
          <a:endParaRPr lang="en-US"/>
        </a:p>
      </dgm:t>
    </dgm:pt>
    <dgm:pt modelId="{4924F3AB-9BC8-492E-88ED-FD3E8ADD5BD1}" type="sibTrans" cxnId="{43A61571-E9F1-446E-918F-9D3DC9CA56D1}">
      <dgm:prSet/>
      <dgm:spPr/>
      <dgm:t>
        <a:bodyPr/>
        <a:lstStyle/>
        <a:p>
          <a:endParaRPr lang="en-US"/>
        </a:p>
      </dgm:t>
    </dgm:pt>
    <dgm:pt modelId="{65F14BA6-0D31-4029-AF00-DB78BAE7F9F4}" type="pres">
      <dgm:prSet presAssocID="{07D10992-F8C7-4776-9DB0-969E6E2D8CC5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E15F6A0-C7C9-4975-9299-650770D1AE51}" type="pres">
      <dgm:prSet presAssocID="{6D12B136-CFC7-4DDA-BB5E-48853D441BD0}" presName="root1" presStyleCnt="0"/>
      <dgm:spPr/>
    </dgm:pt>
    <dgm:pt modelId="{A5E9741A-84D8-4794-B967-353FC0943AF4}" type="pres">
      <dgm:prSet presAssocID="{6D12B136-CFC7-4DDA-BB5E-48853D441BD0}" presName="LevelOneTextNode" presStyleLbl="node0" presStyleIdx="0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728C2BF-20D1-40A7-AD3D-E5CC4318D804}" type="pres">
      <dgm:prSet presAssocID="{6D12B136-CFC7-4DDA-BB5E-48853D441BD0}" presName="level2hierChild" presStyleCnt="0"/>
      <dgm:spPr/>
    </dgm:pt>
    <dgm:pt modelId="{CCF1E98D-74B3-4846-A9C9-AE506F183D3E}" type="pres">
      <dgm:prSet presAssocID="{0D366DA2-3FC1-426A-A0C9-810636CF3334}" presName="root1" presStyleCnt="0"/>
      <dgm:spPr/>
    </dgm:pt>
    <dgm:pt modelId="{14BDC866-5506-4D32-B4B9-21253B1AF458}" type="pres">
      <dgm:prSet presAssocID="{0D366DA2-3FC1-426A-A0C9-810636CF3334}" presName="LevelOneTextNode" presStyleLbl="node0" presStyleIdx="1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16991FF-4CDA-47BD-917E-3DE5BF174489}" type="pres">
      <dgm:prSet presAssocID="{0D366DA2-3FC1-426A-A0C9-810636CF3334}" presName="level2hierChild" presStyleCnt="0"/>
      <dgm:spPr/>
    </dgm:pt>
    <dgm:pt modelId="{9C4912A0-BFA5-4358-A099-6D22ABC18155}" type="pres">
      <dgm:prSet presAssocID="{B2646705-CE8D-4D99-B22D-DCC5B9519068}" presName="root1" presStyleCnt="0"/>
      <dgm:spPr/>
    </dgm:pt>
    <dgm:pt modelId="{FEFCF295-A1BE-4987-A02E-D27336979550}" type="pres">
      <dgm:prSet presAssocID="{B2646705-CE8D-4D99-B22D-DCC5B9519068}" presName="LevelOneTextNode" presStyleLbl="node0" presStyleIdx="2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12D119B-7AC4-450E-AC6A-968F87C642C9}" type="pres">
      <dgm:prSet presAssocID="{B2646705-CE8D-4D99-B22D-DCC5B9519068}" presName="level2hierChild" presStyleCnt="0"/>
      <dgm:spPr/>
    </dgm:pt>
    <dgm:pt modelId="{FCE4972B-0D87-4DCA-86F2-77A2E9C9B13A}" type="pres">
      <dgm:prSet presAssocID="{2A1270E0-38B6-4DAB-882A-F93525535A87}" presName="conn2-1" presStyleLbl="parChTrans1D2" presStyleIdx="0" presStyleCnt="2"/>
      <dgm:spPr/>
      <dgm:t>
        <a:bodyPr/>
        <a:lstStyle/>
        <a:p>
          <a:endParaRPr lang="en-US"/>
        </a:p>
      </dgm:t>
    </dgm:pt>
    <dgm:pt modelId="{ADF0726B-78CC-4BBE-97CE-6D5F19D4DD69}" type="pres">
      <dgm:prSet presAssocID="{2A1270E0-38B6-4DAB-882A-F93525535A87}" presName="connTx" presStyleLbl="parChTrans1D2" presStyleIdx="0" presStyleCnt="2"/>
      <dgm:spPr/>
      <dgm:t>
        <a:bodyPr/>
        <a:lstStyle/>
        <a:p>
          <a:endParaRPr lang="en-US"/>
        </a:p>
      </dgm:t>
    </dgm:pt>
    <dgm:pt modelId="{47721733-585D-4BA1-BE50-49C77D13F152}" type="pres">
      <dgm:prSet presAssocID="{EA2168DC-E90E-4787-8692-BBBC2E270026}" presName="root2" presStyleCnt="0"/>
      <dgm:spPr/>
    </dgm:pt>
    <dgm:pt modelId="{1043581E-04BE-4E2E-9620-36541280366F}" type="pres">
      <dgm:prSet presAssocID="{EA2168DC-E90E-4787-8692-BBBC2E270026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229923B-BD33-4EF5-A28C-AD4588A14B9C}" type="pres">
      <dgm:prSet presAssocID="{EA2168DC-E90E-4787-8692-BBBC2E270026}" presName="level3hierChild" presStyleCnt="0"/>
      <dgm:spPr/>
    </dgm:pt>
    <dgm:pt modelId="{EF27C5FE-79C7-4ADA-907A-9A271509E6CC}" type="pres">
      <dgm:prSet presAssocID="{E4B77912-CE85-4F91-BECE-37825B6D586A}" presName="conn2-1" presStyleLbl="parChTrans1D2" presStyleIdx="1" presStyleCnt="2"/>
      <dgm:spPr/>
      <dgm:t>
        <a:bodyPr/>
        <a:lstStyle/>
        <a:p>
          <a:endParaRPr lang="en-US"/>
        </a:p>
      </dgm:t>
    </dgm:pt>
    <dgm:pt modelId="{D3A14D01-0216-4B81-8A23-60E2B22CD59C}" type="pres">
      <dgm:prSet presAssocID="{E4B77912-CE85-4F91-BECE-37825B6D586A}" presName="connTx" presStyleLbl="parChTrans1D2" presStyleIdx="1" presStyleCnt="2"/>
      <dgm:spPr/>
      <dgm:t>
        <a:bodyPr/>
        <a:lstStyle/>
        <a:p>
          <a:endParaRPr lang="en-US"/>
        </a:p>
      </dgm:t>
    </dgm:pt>
    <dgm:pt modelId="{62EE7246-5B56-4E74-A678-E325BB07B1C4}" type="pres">
      <dgm:prSet presAssocID="{9A8B9EED-0ACC-4884-928C-14E5CC37F650}" presName="root2" presStyleCnt="0"/>
      <dgm:spPr/>
    </dgm:pt>
    <dgm:pt modelId="{31333F8B-480C-44AE-9CE5-06D268149825}" type="pres">
      <dgm:prSet presAssocID="{9A8B9EED-0ACC-4884-928C-14E5CC37F650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B528018-6BA4-4B41-9F04-E93093A7210D}" type="pres">
      <dgm:prSet presAssocID="{9A8B9EED-0ACC-4884-928C-14E5CC37F650}" presName="level3hierChild" presStyleCnt="0"/>
      <dgm:spPr/>
    </dgm:pt>
    <dgm:pt modelId="{EFF950BD-5137-49B6-A59F-3613DCA60057}" type="pres">
      <dgm:prSet presAssocID="{EC9B3B67-F71F-4BBF-86F7-16F6EB38A782}" presName="root1" presStyleCnt="0"/>
      <dgm:spPr/>
    </dgm:pt>
    <dgm:pt modelId="{9CEA5D54-8626-4432-9522-529F36E5A74C}" type="pres">
      <dgm:prSet presAssocID="{EC9B3B67-F71F-4BBF-86F7-16F6EB38A782}" presName="LevelOneTextNode" presStyleLbl="node0" presStyleIdx="3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6639661-F8F5-4B38-9C54-621F51C279AC}" type="pres">
      <dgm:prSet presAssocID="{EC9B3B67-F71F-4BBF-86F7-16F6EB38A782}" presName="level2hierChild" presStyleCnt="0"/>
      <dgm:spPr/>
    </dgm:pt>
    <dgm:pt modelId="{2AFA74D3-FDFE-407D-BB1E-20B2973940F7}" type="pres">
      <dgm:prSet presAssocID="{8889641A-4C85-4B03-8369-CCBB62BE3721}" presName="root1" presStyleCnt="0"/>
      <dgm:spPr/>
    </dgm:pt>
    <dgm:pt modelId="{9A181DF4-2E84-41C8-B9A0-74A8C262A6CF}" type="pres">
      <dgm:prSet presAssocID="{8889641A-4C85-4B03-8369-CCBB62BE3721}" presName="LevelOneTextNode" presStyleLbl="node0" presStyleIdx="4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4D4D6B6-0761-48EB-A77B-CEB142428F49}" type="pres">
      <dgm:prSet presAssocID="{8889641A-4C85-4B03-8369-CCBB62BE3721}" presName="level2hierChild" presStyleCnt="0"/>
      <dgm:spPr/>
    </dgm:pt>
    <dgm:pt modelId="{F531411E-3126-47FC-99F6-FE94DA703581}" type="pres">
      <dgm:prSet presAssocID="{DF756954-1F02-433C-8237-6CB479B9A881}" presName="root1" presStyleCnt="0"/>
      <dgm:spPr/>
    </dgm:pt>
    <dgm:pt modelId="{F44F20CB-6D2C-4FD7-8881-1FEE4902BDE6}" type="pres">
      <dgm:prSet presAssocID="{DF756954-1F02-433C-8237-6CB479B9A881}" presName="LevelOneTextNode" presStyleLbl="node0" presStyleIdx="5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0C93BDF-ADD2-4B32-8570-A4E1CFA0853B}" type="pres">
      <dgm:prSet presAssocID="{DF756954-1F02-433C-8237-6CB479B9A881}" presName="level2hierChild" presStyleCnt="0"/>
      <dgm:spPr/>
    </dgm:pt>
  </dgm:ptLst>
  <dgm:cxnLst>
    <dgm:cxn modelId="{43A61571-E9F1-446E-918F-9D3DC9CA56D1}" srcId="{07D10992-F8C7-4776-9DB0-969E6E2D8CC5}" destId="{DF756954-1F02-433C-8237-6CB479B9A881}" srcOrd="5" destOrd="0" parTransId="{ABFEE3B8-2E57-427C-BB1B-65BC75951669}" sibTransId="{4924F3AB-9BC8-492E-88ED-FD3E8ADD5BD1}"/>
    <dgm:cxn modelId="{921707B8-3829-4B79-BBE6-EB717CDE4FCF}" type="presOf" srcId="{07D10992-F8C7-4776-9DB0-969E6E2D8CC5}" destId="{65F14BA6-0D31-4029-AF00-DB78BAE7F9F4}" srcOrd="0" destOrd="0" presId="urn:microsoft.com/office/officeart/2005/8/layout/hierarchy2"/>
    <dgm:cxn modelId="{5368A9BB-3D1B-462A-88CD-C804A1AD4552}" type="presOf" srcId="{6D12B136-CFC7-4DDA-BB5E-48853D441BD0}" destId="{A5E9741A-84D8-4794-B967-353FC0943AF4}" srcOrd="0" destOrd="0" presId="urn:microsoft.com/office/officeart/2005/8/layout/hierarchy2"/>
    <dgm:cxn modelId="{7876DF50-FC29-4D31-A3BE-D7096207DCEA}" type="presOf" srcId="{9A8B9EED-0ACC-4884-928C-14E5CC37F650}" destId="{31333F8B-480C-44AE-9CE5-06D268149825}" srcOrd="0" destOrd="0" presId="urn:microsoft.com/office/officeart/2005/8/layout/hierarchy2"/>
    <dgm:cxn modelId="{7977B080-441E-45AF-8337-E8FB647D7854}" srcId="{07D10992-F8C7-4776-9DB0-969E6E2D8CC5}" destId="{B2646705-CE8D-4D99-B22D-DCC5B9519068}" srcOrd="2" destOrd="0" parTransId="{7D8825F5-5BBD-4647-9DC0-A236B87148A6}" sibTransId="{EBF942D6-F30B-4F84-BD87-C292F8EEE1B0}"/>
    <dgm:cxn modelId="{CB4695E7-60D6-4E7C-A406-BC8459107655}" srcId="{B2646705-CE8D-4D99-B22D-DCC5B9519068}" destId="{9A8B9EED-0ACC-4884-928C-14E5CC37F650}" srcOrd="1" destOrd="0" parTransId="{E4B77912-CE85-4F91-BECE-37825B6D586A}" sibTransId="{66518836-703A-49A1-A0B8-27254CD8A307}"/>
    <dgm:cxn modelId="{8FC2F425-E5B1-452F-83FB-0A038566D73D}" type="presOf" srcId="{0D366DA2-3FC1-426A-A0C9-810636CF3334}" destId="{14BDC866-5506-4D32-B4B9-21253B1AF458}" srcOrd="0" destOrd="0" presId="urn:microsoft.com/office/officeart/2005/8/layout/hierarchy2"/>
    <dgm:cxn modelId="{42CAA048-4391-4D7E-8BB0-C0AF06E9D5D4}" srcId="{B2646705-CE8D-4D99-B22D-DCC5B9519068}" destId="{EA2168DC-E90E-4787-8692-BBBC2E270026}" srcOrd="0" destOrd="0" parTransId="{2A1270E0-38B6-4DAB-882A-F93525535A87}" sibTransId="{C31706F5-5079-48F9-AFE2-BDC48C0A0F17}"/>
    <dgm:cxn modelId="{406A0191-3436-49A1-A5DD-9500CA83F679}" type="presOf" srcId="{E4B77912-CE85-4F91-BECE-37825B6D586A}" destId="{D3A14D01-0216-4B81-8A23-60E2B22CD59C}" srcOrd="1" destOrd="0" presId="urn:microsoft.com/office/officeart/2005/8/layout/hierarchy2"/>
    <dgm:cxn modelId="{552148D6-2D17-445A-B4F1-3D510D953A7A}" srcId="{07D10992-F8C7-4776-9DB0-969E6E2D8CC5}" destId="{EC9B3B67-F71F-4BBF-86F7-16F6EB38A782}" srcOrd="3" destOrd="0" parTransId="{1861C5CD-50DC-4D35-8346-1580D5C51554}" sibTransId="{A755DE57-86E8-4882-AE0C-AE9E30675E35}"/>
    <dgm:cxn modelId="{191CBDAA-A26C-4FFE-B8DB-D204016BAC39}" srcId="{07D10992-F8C7-4776-9DB0-969E6E2D8CC5}" destId="{0D366DA2-3FC1-426A-A0C9-810636CF3334}" srcOrd="1" destOrd="0" parTransId="{98507380-4C17-4DB1-8437-9BCF3C0926CA}" sibTransId="{93E3405D-DB5F-4BF6-9B10-BA118E9C832C}"/>
    <dgm:cxn modelId="{C1E2D946-9EC0-40F6-81B8-EB7528C0354C}" type="presOf" srcId="{DF756954-1F02-433C-8237-6CB479B9A881}" destId="{F44F20CB-6D2C-4FD7-8881-1FEE4902BDE6}" srcOrd="0" destOrd="0" presId="urn:microsoft.com/office/officeart/2005/8/layout/hierarchy2"/>
    <dgm:cxn modelId="{CDD018CA-C856-432E-A8C9-FA004200EC16}" srcId="{07D10992-F8C7-4776-9DB0-969E6E2D8CC5}" destId="{6D12B136-CFC7-4DDA-BB5E-48853D441BD0}" srcOrd="0" destOrd="0" parTransId="{27F438A2-377C-4347-AD87-CD5AEEB3D608}" sibTransId="{1B723FE6-4518-4AC8-B7EC-573A8BB8537D}"/>
    <dgm:cxn modelId="{101536D5-8A78-4793-A9B5-BC601E884D75}" type="presOf" srcId="{EC9B3B67-F71F-4BBF-86F7-16F6EB38A782}" destId="{9CEA5D54-8626-4432-9522-529F36E5A74C}" srcOrd="0" destOrd="0" presId="urn:microsoft.com/office/officeart/2005/8/layout/hierarchy2"/>
    <dgm:cxn modelId="{E5DCB9A1-7BB2-4027-BF87-86EF7D6BA63E}" type="presOf" srcId="{B2646705-CE8D-4D99-B22D-DCC5B9519068}" destId="{FEFCF295-A1BE-4987-A02E-D27336979550}" srcOrd="0" destOrd="0" presId="urn:microsoft.com/office/officeart/2005/8/layout/hierarchy2"/>
    <dgm:cxn modelId="{B228375A-5C73-4ED0-880C-A45206548D0E}" type="presOf" srcId="{8889641A-4C85-4B03-8369-CCBB62BE3721}" destId="{9A181DF4-2E84-41C8-B9A0-74A8C262A6CF}" srcOrd="0" destOrd="0" presId="urn:microsoft.com/office/officeart/2005/8/layout/hierarchy2"/>
    <dgm:cxn modelId="{03281117-7D8D-4543-BE1F-E9DF576F13E7}" type="presOf" srcId="{EA2168DC-E90E-4787-8692-BBBC2E270026}" destId="{1043581E-04BE-4E2E-9620-36541280366F}" srcOrd="0" destOrd="0" presId="urn:microsoft.com/office/officeart/2005/8/layout/hierarchy2"/>
    <dgm:cxn modelId="{8F8B3AD8-3C89-4DBC-8480-B69077C7B4BD}" type="presOf" srcId="{2A1270E0-38B6-4DAB-882A-F93525535A87}" destId="{ADF0726B-78CC-4BBE-97CE-6D5F19D4DD69}" srcOrd="1" destOrd="0" presId="urn:microsoft.com/office/officeart/2005/8/layout/hierarchy2"/>
    <dgm:cxn modelId="{2EEE3DA4-46A9-493C-93B8-2741913D1F42}" type="presOf" srcId="{2A1270E0-38B6-4DAB-882A-F93525535A87}" destId="{FCE4972B-0D87-4DCA-86F2-77A2E9C9B13A}" srcOrd="0" destOrd="0" presId="urn:microsoft.com/office/officeart/2005/8/layout/hierarchy2"/>
    <dgm:cxn modelId="{8B396082-3983-447F-9547-59B52270F902}" type="presOf" srcId="{E4B77912-CE85-4F91-BECE-37825B6D586A}" destId="{EF27C5FE-79C7-4ADA-907A-9A271509E6CC}" srcOrd="0" destOrd="0" presId="urn:microsoft.com/office/officeart/2005/8/layout/hierarchy2"/>
    <dgm:cxn modelId="{8C2F8785-1CBC-4200-8579-52A92B3143A1}" srcId="{07D10992-F8C7-4776-9DB0-969E6E2D8CC5}" destId="{8889641A-4C85-4B03-8369-CCBB62BE3721}" srcOrd="4" destOrd="0" parTransId="{C61D3368-04B4-44A2-B11C-B30B6213A2E9}" sibTransId="{6265FA46-CBBD-4C2E-A700-8DAE0F438AE3}"/>
    <dgm:cxn modelId="{387ED526-832C-4A8F-B78B-6B19EB43F3FC}" type="presParOf" srcId="{65F14BA6-0D31-4029-AF00-DB78BAE7F9F4}" destId="{4E15F6A0-C7C9-4975-9299-650770D1AE51}" srcOrd="0" destOrd="0" presId="urn:microsoft.com/office/officeart/2005/8/layout/hierarchy2"/>
    <dgm:cxn modelId="{8D627E92-F58F-4B83-8C8F-4C57E617D3F5}" type="presParOf" srcId="{4E15F6A0-C7C9-4975-9299-650770D1AE51}" destId="{A5E9741A-84D8-4794-B967-353FC0943AF4}" srcOrd="0" destOrd="0" presId="urn:microsoft.com/office/officeart/2005/8/layout/hierarchy2"/>
    <dgm:cxn modelId="{EC08FED1-18B3-450A-8146-2FF22A8A2CF2}" type="presParOf" srcId="{4E15F6A0-C7C9-4975-9299-650770D1AE51}" destId="{D728C2BF-20D1-40A7-AD3D-E5CC4318D804}" srcOrd="1" destOrd="0" presId="urn:microsoft.com/office/officeart/2005/8/layout/hierarchy2"/>
    <dgm:cxn modelId="{A4A3E3E3-2584-46AF-B7DA-0D198440E2D9}" type="presParOf" srcId="{65F14BA6-0D31-4029-AF00-DB78BAE7F9F4}" destId="{CCF1E98D-74B3-4846-A9C9-AE506F183D3E}" srcOrd="1" destOrd="0" presId="urn:microsoft.com/office/officeart/2005/8/layout/hierarchy2"/>
    <dgm:cxn modelId="{DBE36276-0CCD-4072-BCAF-A5EE766EAA40}" type="presParOf" srcId="{CCF1E98D-74B3-4846-A9C9-AE506F183D3E}" destId="{14BDC866-5506-4D32-B4B9-21253B1AF458}" srcOrd="0" destOrd="0" presId="urn:microsoft.com/office/officeart/2005/8/layout/hierarchy2"/>
    <dgm:cxn modelId="{91B32E35-C935-4FFD-98F2-32FAFF8F1331}" type="presParOf" srcId="{CCF1E98D-74B3-4846-A9C9-AE506F183D3E}" destId="{E16991FF-4CDA-47BD-917E-3DE5BF174489}" srcOrd="1" destOrd="0" presId="urn:microsoft.com/office/officeart/2005/8/layout/hierarchy2"/>
    <dgm:cxn modelId="{96D98101-4BC0-480D-8BF6-7E2BD3F2B905}" type="presParOf" srcId="{65F14BA6-0D31-4029-AF00-DB78BAE7F9F4}" destId="{9C4912A0-BFA5-4358-A099-6D22ABC18155}" srcOrd="2" destOrd="0" presId="urn:microsoft.com/office/officeart/2005/8/layout/hierarchy2"/>
    <dgm:cxn modelId="{00D585A9-4380-4BA3-AC8A-418C59B19CF2}" type="presParOf" srcId="{9C4912A0-BFA5-4358-A099-6D22ABC18155}" destId="{FEFCF295-A1BE-4987-A02E-D27336979550}" srcOrd="0" destOrd="0" presId="urn:microsoft.com/office/officeart/2005/8/layout/hierarchy2"/>
    <dgm:cxn modelId="{2BF43E49-C713-47FA-A41D-E353B5B069D2}" type="presParOf" srcId="{9C4912A0-BFA5-4358-A099-6D22ABC18155}" destId="{512D119B-7AC4-450E-AC6A-968F87C642C9}" srcOrd="1" destOrd="0" presId="urn:microsoft.com/office/officeart/2005/8/layout/hierarchy2"/>
    <dgm:cxn modelId="{B0F173F1-B46B-4DDA-B011-6DB5ED2A2DD5}" type="presParOf" srcId="{512D119B-7AC4-450E-AC6A-968F87C642C9}" destId="{FCE4972B-0D87-4DCA-86F2-77A2E9C9B13A}" srcOrd="0" destOrd="0" presId="urn:microsoft.com/office/officeart/2005/8/layout/hierarchy2"/>
    <dgm:cxn modelId="{7E4DD179-BBA0-40B1-82A4-D9C05EF27E46}" type="presParOf" srcId="{FCE4972B-0D87-4DCA-86F2-77A2E9C9B13A}" destId="{ADF0726B-78CC-4BBE-97CE-6D5F19D4DD69}" srcOrd="0" destOrd="0" presId="urn:microsoft.com/office/officeart/2005/8/layout/hierarchy2"/>
    <dgm:cxn modelId="{424AA321-92D8-42DB-86D7-01280BFF16F9}" type="presParOf" srcId="{512D119B-7AC4-450E-AC6A-968F87C642C9}" destId="{47721733-585D-4BA1-BE50-49C77D13F152}" srcOrd="1" destOrd="0" presId="urn:microsoft.com/office/officeart/2005/8/layout/hierarchy2"/>
    <dgm:cxn modelId="{397CB6EE-08BA-4954-871F-74D5C7D40F72}" type="presParOf" srcId="{47721733-585D-4BA1-BE50-49C77D13F152}" destId="{1043581E-04BE-4E2E-9620-36541280366F}" srcOrd="0" destOrd="0" presId="urn:microsoft.com/office/officeart/2005/8/layout/hierarchy2"/>
    <dgm:cxn modelId="{C1878DB5-BA0B-45C2-B541-0E5BB07E04A7}" type="presParOf" srcId="{47721733-585D-4BA1-BE50-49C77D13F152}" destId="{F229923B-BD33-4EF5-A28C-AD4588A14B9C}" srcOrd="1" destOrd="0" presId="urn:microsoft.com/office/officeart/2005/8/layout/hierarchy2"/>
    <dgm:cxn modelId="{2E8366BD-EFD7-4FE7-A9E4-A9C28FBE5EFB}" type="presParOf" srcId="{512D119B-7AC4-450E-AC6A-968F87C642C9}" destId="{EF27C5FE-79C7-4ADA-907A-9A271509E6CC}" srcOrd="2" destOrd="0" presId="urn:microsoft.com/office/officeart/2005/8/layout/hierarchy2"/>
    <dgm:cxn modelId="{34FA708E-8B60-4703-A49B-5A52470C3F3F}" type="presParOf" srcId="{EF27C5FE-79C7-4ADA-907A-9A271509E6CC}" destId="{D3A14D01-0216-4B81-8A23-60E2B22CD59C}" srcOrd="0" destOrd="0" presId="urn:microsoft.com/office/officeart/2005/8/layout/hierarchy2"/>
    <dgm:cxn modelId="{40533138-01ED-4155-8C6F-4AC5C4CD0511}" type="presParOf" srcId="{512D119B-7AC4-450E-AC6A-968F87C642C9}" destId="{62EE7246-5B56-4E74-A678-E325BB07B1C4}" srcOrd="3" destOrd="0" presId="urn:microsoft.com/office/officeart/2005/8/layout/hierarchy2"/>
    <dgm:cxn modelId="{BD3EB3A6-CF83-48C5-BC86-27A256F03C3C}" type="presParOf" srcId="{62EE7246-5B56-4E74-A678-E325BB07B1C4}" destId="{31333F8B-480C-44AE-9CE5-06D268149825}" srcOrd="0" destOrd="0" presId="urn:microsoft.com/office/officeart/2005/8/layout/hierarchy2"/>
    <dgm:cxn modelId="{AA8FA865-C521-4F35-90B2-04635530D2A5}" type="presParOf" srcId="{62EE7246-5B56-4E74-A678-E325BB07B1C4}" destId="{3B528018-6BA4-4B41-9F04-E93093A7210D}" srcOrd="1" destOrd="0" presId="urn:microsoft.com/office/officeart/2005/8/layout/hierarchy2"/>
    <dgm:cxn modelId="{CBE23FF8-C368-4BFC-906F-00DD3C0D9738}" type="presParOf" srcId="{65F14BA6-0D31-4029-AF00-DB78BAE7F9F4}" destId="{EFF950BD-5137-49B6-A59F-3613DCA60057}" srcOrd="3" destOrd="0" presId="urn:microsoft.com/office/officeart/2005/8/layout/hierarchy2"/>
    <dgm:cxn modelId="{F1DCC43E-1A56-4FE3-80BC-C9C78E443A78}" type="presParOf" srcId="{EFF950BD-5137-49B6-A59F-3613DCA60057}" destId="{9CEA5D54-8626-4432-9522-529F36E5A74C}" srcOrd="0" destOrd="0" presId="urn:microsoft.com/office/officeart/2005/8/layout/hierarchy2"/>
    <dgm:cxn modelId="{B329D181-5269-40D7-A5D0-2181E4CC1F92}" type="presParOf" srcId="{EFF950BD-5137-49B6-A59F-3613DCA60057}" destId="{06639661-F8F5-4B38-9C54-621F51C279AC}" srcOrd="1" destOrd="0" presId="urn:microsoft.com/office/officeart/2005/8/layout/hierarchy2"/>
    <dgm:cxn modelId="{AA39C1A8-A807-4EA3-8C73-011FD12753BE}" type="presParOf" srcId="{65F14BA6-0D31-4029-AF00-DB78BAE7F9F4}" destId="{2AFA74D3-FDFE-407D-BB1E-20B2973940F7}" srcOrd="4" destOrd="0" presId="urn:microsoft.com/office/officeart/2005/8/layout/hierarchy2"/>
    <dgm:cxn modelId="{578E8AC4-0F7A-44FD-8BD3-989F70D6756C}" type="presParOf" srcId="{2AFA74D3-FDFE-407D-BB1E-20B2973940F7}" destId="{9A181DF4-2E84-41C8-B9A0-74A8C262A6CF}" srcOrd="0" destOrd="0" presId="urn:microsoft.com/office/officeart/2005/8/layout/hierarchy2"/>
    <dgm:cxn modelId="{B8580700-FA26-4F93-91CB-418690027827}" type="presParOf" srcId="{2AFA74D3-FDFE-407D-BB1E-20B2973940F7}" destId="{74D4D6B6-0761-48EB-A77B-CEB142428F49}" srcOrd="1" destOrd="0" presId="urn:microsoft.com/office/officeart/2005/8/layout/hierarchy2"/>
    <dgm:cxn modelId="{6C6F46AB-AF7D-4A17-A966-C99069C8D0A6}" type="presParOf" srcId="{65F14BA6-0D31-4029-AF00-DB78BAE7F9F4}" destId="{F531411E-3126-47FC-99F6-FE94DA703581}" srcOrd="5" destOrd="0" presId="urn:microsoft.com/office/officeart/2005/8/layout/hierarchy2"/>
    <dgm:cxn modelId="{2C0A70EB-FE60-4AB5-B6E6-D0DF6030D21F}" type="presParOf" srcId="{F531411E-3126-47FC-99F6-FE94DA703581}" destId="{F44F20CB-6D2C-4FD7-8881-1FEE4902BDE6}" srcOrd="0" destOrd="0" presId="urn:microsoft.com/office/officeart/2005/8/layout/hierarchy2"/>
    <dgm:cxn modelId="{D676EDDE-F58E-4261-ACFA-F621F4E0FEFC}" type="presParOf" srcId="{F531411E-3126-47FC-99F6-FE94DA703581}" destId="{C0C93BDF-ADD2-4B32-8570-A4E1CFA0853B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C367C6F-644C-41B7-8035-73DFAAC41F6D}" type="doc">
      <dgm:prSet loTypeId="urn:microsoft.com/office/officeart/2005/8/layout/default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E682EDE3-13FC-4525-92B7-630012FF7C4C}">
      <dgm:prSet phldrT="[Text]"/>
      <dgm:spPr/>
      <dgm:t>
        <a:bodyPr/>
        <a:lstStyle/>
        <a:p>
          <a:r>
            <a:rPr lang="en-US" dirty="0"/>
            <a:t>Expert Judgements</a:t>
          </a:r>
        </a:p>
      </dgm:t>
    </dgm:pt>
    <dgm:pt modelId="{89E78C10-86D4-405A-B109-3737351F7B89}" type="parTrans" cxnId="{29BFE764-37C5-422D-94B8-39D25622B304}">
      <dgm:prSet/>
      <dgm:spPr/>
      <dgm:t>
        <a:bodyPr/>
        <a:lstStyle/>
        <a:p>
          <a:endParaRPr lang="en-US"/>
        </a:p>
      </dgm:t>
    </dgm:pt>
    <dgm:pt modelId="{FC4AF6B5-4B2F-4C0F-A8DC-D3D439671BA1}" type="sibTrans" cxnId="{29BFE764-37C5-422D-94B8-39D25622B304}">
      <dgm:prSet/>
      <dgm:spPr/>
      <dgm:t>
        <a:bodyPr/>
        <a:lstStyle/>
        <a:p>
          <a:endParaRPr lang="en-US"/>
        </a:p>
      </dgm:t>
    </dgm:pt>
    <dgm:pt modelId="{55CECD66-78A8-46BE-B7DE-74C90FA76713}">
      <dgm:prSet phldrT="[Text]"/>
      <dgm:spPr/>
      <dgm:t>
        <a:bodyPr/>
        <a:lstStyle/>
        <a:p>
          <a:r>
            <a:rPr lang="en-US" dirty="0"/>
            <a:t>Product Analysis</a:t>
          </a:r>
        </a:p>
      </dgm:t>
    </dgm:pt>
    <dgm:pt modelId="{4C0FFE93-2264-4301-B84B-C6138EF3F082}" type="parTrans" cxnId="{779C8B54-4677-493D-9AF3-2D93B1542512}">
      <dgm:prSet/>
      <dgm:spPr/>
      <dgm:t>
        <a:bodyPr/>
        <a:lstStyle/>
        <a:p>
          <a:endParaRPr lang="en-US"/>
        </a:p>
      </dgm:t>
    </dgm:pt>
    <dgm:pt modelId="{AC19DD5B-823C-4BBA-95B1-9E28BF831F1E}" type="sibTrans" cxnId="{779C8B54-4677-493D-9AF3-2D93B1542512}">
      <dgm:prSet/>
      <dgm:spPr/>
      <dgm:t>
        <a:bodyPr/>
        <a:lstStyle/>
        <a:p>
          <a:endParaRPr lang="en-US"/>
        </a:p>
      </dgm:t>
    </dgm:pt>
    <dgm:pt modelId="{F98CA922-1545-4E29-8A41-8A7AF3A4FB88}">
      <dgm:prSet phldrT="[Text]"/>
      <dgm:spPr/>
      <dgm:t>
        <a:bodyPr/>
        <a:lstStyle/>
        <a:p>
          <a:r>
            <a:rPr lang="en-US" dirty="0"/>
            <a:t>Alternatives Identification</a:t>
          </a:r>
        </a:p>
      </dgm:t>
    </dgm:pt>
    <dgm:pt modelId="{84C52B8B-4D27-4D51-A2EE-B7ABFF110689}" type="parTrans" cxnId="{5DFEE7B8-882E-4500-921A-8564C7D2B87D}">
      <dgm:prSet/>
      <dgm:spPr/>
      <dgm:t>
        <a:bodyPr/>
        <a:lstStyle/>
        <a:p>
          <a:endParaRPr lang="en-US"/>
        </a:p>
      </dgm:t>
    </dgm:pt>
    <dgm:pt modelId="{411B9FB7-06F9-4C2C-A48B-544CD011EEAB}" type="sibTrans" cxnId="{5DFEE7B8-882E-4500-921A-8564C7D2B87D}">
      <dgm:prSet/>
      <dgm:spPr/>
      <dgm:t>
        <a:bodyPr/>
        <a:lstStyle/>
        <a:p>
          <a:endParaRPr lang="en-US"/>
        </a:p>
      </dgm:t>
    </dgm:pt>
    <dgm:pt modelId="{DB1FF289-CC73-4463-AD9E-13909CBC7F06}">
      <dgm:prSet phldrT="[Text]"/>
      <dgm:spPr/>
      <dgm:t>
        <a:bodyPr/>
        <a:lstStyle/>
        <a:p>
          <a:r>
            <a:rPr lang="en-US" dirty="0"/>
            <a:t>Facilitated Workshop</a:t>
          </a:r>
        </a:p>
      </dgm:t>
    </dgm:pt>
    <dgm:pt modelId="{D96D78B3-EC24-4CB4-B9EB-E1425150B9DE}" type="parTrans" cxnId="{8FEA58DF-03E5-4EB8-9480-DAF1099524AE}">
      <dgm:prSet/>
      <dgm:spPr/>
      <dgm:t>
        <a:bodyPr/>
        <a:lstStyle/>
        <a:p>
          <a:endParaRPr lang="en-US"/>
        </a:p>
      </dgm:t>
    </dgm:pt>
    <dgm:pt modelId="{20CE483F-40FE-4295-84E0-87028FB47F5D}" type="sibTrans" cxnId="{8FEA58DF-03E5-4EB8-9480-DAF1099524AE}">
      <dgm:prSet/>
      <dgm:spPr/>
      <dgm:t>
        <a:bodyPr/>
        <a:lstStyle/>
        <a:p>
          <a:endParaRPr lang="en-US"/>
        </a:p>
      </dgm:t>
    </dgm:pt>
    <dgm:pt modelId="{C5A9782F-E267-4C2C-9A0E-8622C45EBF5E}" type="pres">
      <dgm:prSet presAssocID="{2C367C6F-644C-41B7-8035-73DFAAC41F6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C0EBC98-F930-4AEF-A898-8D250751ECCF}" type="pres">
      <dgm:prSet presAssocID="{E682EDE3-13FC-4525-92B7-630012FF7C4C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E537AA-139E-4169-B673-BFE9C55C4358}" type="pres">
      <dgm:prSet presAssocID="{FC4AF6B5-4B2F-4C0F-A8DC-D3D439671BA1}" presName="sibTrans" presStyleCnt="0"/>
      <dgm:spPr/>
    </dgm:pt>
    <dgm:pt modelId="{B37676E8-E3AF-4B09-9D10-2A567D9726BB}" type="pres">
      <dgm:prSet presAssocID="{55CECD66-78A8-46BE-B7DE-74C90FA76713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1988BC-62DC-4B5D-8643-B471E01B64CD}" type="pres">
      <dgm:prSet presAssocID="{AC19DD5B-823C-4BBA-95B1-9E28BF831F1E}" presName="sibTrans" presStyleCnt="0"/>
      <dgm:spPr/>
    </dgm:pt>
    <dgm:pt modelId="{A77C0F2F-77CC-40B7-9EEA-190B5BCAE5A6}" type="pres">
      <dgm:prSet presAssocID="{F98CA922-1545-4E29-8A41-8A7AF3A4FB88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8AE4C7-7799-4DED-93C5-983A7CC40E80}" type="pres">
      <dgm:prSet presAssocID="{411B9FB7-06F9-4C2C-A48B-544CD011EEAB}" presName="sibTrans" presStyleCnt="0"/>
      <dgm:spPr/>
    </dgm:pt>
    <dgm:pt modelId="{99E39A31-3539-42B6-80E8-3121355EC1E9}" type="pres">
      <dgm:prSet presAssocID="{DB1FF289-CC73-4463-AD9E-13909CBC7F06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9BAF62F-0DD6-4B65-B502-955CBC2A6240}" type="presOf" srcId="{2C367C6F-644C-41B7-8035-73DFAAC41F6D}" destId="{C5A9782F-E267-4C2C-9A0E-8622C45EBF5E}" srcOrd="0" destOrd="0" presId="urn:microsoft.com/office/officeart/2005/8/layout/default"/>
    <dgm:cxn modelId="{983FDD43-A127-4EC4-884C-D6D4C2553D2A}" type="presOf" srcId="{55CECD66-78A8-46BE-B7DE-74C90FA76713}" destId="{B37676E8-E3AF-4B09-9D10-2A567D9726BB}" srcOrd="0" destOrd="0" presId="urn:microsoft.com/office/officeart/2005/8/layout/default"/>
    <dgm:cxn modelId="{FFF89F78-D1C1-4033-8F82-DD998BF3AA69}" type="presOf" srcId="{DB1FF289-CC73-4463-AD9E-13909CBC7F06}" destId="{99E39A31-3539-42B6-80E8-3121355EC1E9}" srcOrd="0" destOrd="0" presId="urn:microsoft.com/office/officeart/2005/8/layout/default"/>
    <dgm:cxn modelId="{779C8B54-4677-493D-9AF3-2D93B1542512}" srcId="{2C367C6F-644C-41B7-8035-73DFAAC41F6D}" destId="{55CECD66-78A8-46BE-B7DE-74C90FA76713}" srcOrd="1" destOrd="0" parTransId="{4C0FFE93-2264-4301-B84B-C6138EF3F082}" sibTransId="{AC19DD5B-823C-4BBA-95B1-9E28BF831F1E}"/>
    <dgm:cxn modelId="{E30B8AB6-8860-45B2-B172-612E534DFEE3}" type="presOf" srcId="{E682EDE3-13FC-4525-92B7-630012FF7C4C}" destId="{FC0EBC98-F930-4AEF-A898-8D250751ECCF}" srcOrd="0" destOrd="0" presId="urn:microsoft.com/office/officeart/2005/8/layout/default"/>
    <dgm:cxn modelId="{29BFE764-37C5-422D-94B8-39D25622B304}" srcId="{2C367C6F-644C-41B7-8035-73DFAAC41F6D}" destId="{E682EDE3-13FC-4525-92B7-630012FF7C4C}" srcOrd="0" destOrd="0" parTransId="{89E78C10-86D4-405A-B109-3737351F7B89}" sibTransId="{FC4AF6B5-4B2F-4C0F-A8DC-D3D439671BA1}"/>
    <dgm:cxn modelId="{5DFEE7B8-882E-4500-921A-8564C7D2B87D}" srcId="{2C367C6F-644C-41B7-8035-73DFAAC41F6D}" destId="{F98CA922-1545-4E29-8A41-8A7AF3A4FB88}" srcOrd="2" destOrd="0" parTransId="{84C52B8B-4D27-4D51-A2EE-B7ABFF110689}" sibTransId="{411B9FB7-06F9-4C2C-A48B-544CD011EEAB}"/>
    <dgm:cxn modelId="{8FEA58DF-03E5-4EB8-9480-DAF1099524AE}" srcId="{2C367C6F-644C-41B7-8035-73DFAAC41F6D}" destId="{DB1FF289-CC73-4463-AD9E-13909CBC7F06}" srcOrd="3" destOrd="0" parTransId="{D96D78B3-EC24-4CB4-B9EB-E1425150B9DE}" sibTransId="{20CE483F-40FE-4295-84E0-87028FB47F5D}"/>
    <dgm:cxn modelId="{61356531-6D94-4B2C-859D-FCD99325F31E}" type="presOf" srcId="{F98CA922-1545-4E29-8A41-8A7AF3A4FB88}" destId="{A77C0F2F-77CC-40B7-9EEA-190B5BCAE5A6}" srcOrd="0" destOrd="0" presId="urn:microsoft.com/office/officeart/2005/8/layout/default"/>
    <dgm:cxn modelId="{6C60300A-94AF-4B75-84AA-1921635E0E0A}" type="presParOf" srcId="{C5A9782F-E267-4C2C-9A0E-8622C45EBF5E}" destId="{FC0EBC98-F930-4AEF-A898-8D250751ECCF}" srcOrd="0" destOrd="0" presId="urn:microsoft.com/office/officeart/2005/8/layout/default"/>
    <dgm:cxn modelId="{253555EB-4E4B-4C27-ADAD-FC3DFE725386}" type="presParOf" srcId="{C5A9782F-E267-4C2C-9A0E-8622C45EBF5E}" destId="{A3E537AA-139E-4169-B673-BFE9C55C4358}" srcOrd="1" destOrd="0" presId="urn:microsoft.com/office/officeart/2005/8/layout/default"/>
    <dgm:cxn modelId="{BA6A648D-4706-4456-AF32-87C5B95270F6}" type="presParOf" srcId="{C5A9782F-E267-4C2C-9A0E-8622C45EBF5E}" destId="{B37676E8-E3AF-4B09-9D10-2A567D9726BB}" srcOrd="2" destOrd="0" presId="urn:microsoft.com/office/officeart/2005/8/layout/default"/>
    <dgm:cxn modelId="{82F504FF-1BDE-47CB-BEED-33366A0A6778}" type="presParOf" srcId="{C5A9782F-E267-4C2C-9A0E-8622C45EBF5E}" destId="{B31988BC-62DC-4B5D-8643-B471E01B64CD}" srcOrd="3" destOrd="0" presId="urn:microsoft.com/office/officeart/2005/8/layout/default"/>
    <dgm:cxn modelId="{F21F20E1-9BAE-474B-A5D8-F76DA77966A8}" type="presParOf" srcId="{C5A9782F-E267-4C2C-9A0E-8622C45EBF5E}" destId="{A77C0F2F-77CC-40B7-9EEA-190B5BCAE5A6}" srcOrd="4" destOrd="0" presId="urn:microsoft.com/office/officeart/2005/8/layout/default"/>
    <dgm:cxn modelId="{8BD53A7F-246E-4E42-97D3-1250B1D46AE5}" type="presParOf" srcId="{C5A9782F-E267-4C2C-9A0E-8622C45EBF5E}" destId="{C58AE4C7-7799-4DED-93C5-983A7CC40E80}" srcOrd="5" destOrd="0" presId="urn:microsoft.com/office/officeart/2005/8/layout/default"/>
    <dgm:cxn modelId="{0FF1E86B-33B6-4460-92D2-AB8EDEEC3D7B}" type="presParOf" srcId="{C5A9782F-E267-4C2C-9A0E-8622C45EBF5E}" destId="{99E39A31-3539-42B6-80E8-3121355EC1E9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E9741A-84D8-4794-B967-353FC0943AF4}">
      <dsp:nvSpPr>
        <dsp:cNvPr id="0" name=""/>
        <dsp:cNvSpPr/>
      </dsp:nvSpPr>
      <dsp:spPr>
        <a:xfrm>
          <a:off x="758420" y="2728"/>
          <a:ext cx="1202531" cy="60126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err="1"/>
            <a:t>Kebutuhan</a:t>
          </a:r>
          <a:r>
            <a:rPr lang="en-US" sz="1300" kern="1200" dirty="0"/>
            <a:t> </a:t>
          </a:r>
          <a:r>
            <a:rPr lang="en-US" sz="1300" kern="1200" dirty="0" err="1"/>
            <a:t>Bisnis</a:t>
          </a:r>
          <a:endParaRPr lang="en-US" sz="1300" kern="1200" dirty="0"/>
        </a:p>
      </dsp:txBody>
      <dsp:txXfrm>
        <a:off x="776030" y="20338"/>
        <a:ext cx="1167311" cy="566045"/>
      </dsp:txXfrm>
    </dsp:sp>
    <dsp:sp modelId="{14BDC866-5506-4D32-B4B9-21253B1AF458}">
      <dsp:nvSpPr>
        <dsp:cNvPr id="0" name=""/>
        <dsp:cNvSpPr/>
      </dsp:nvSpPr>
      <dsp:spPr>
        <a:xfrm>
          <a:off x="758420" y="694183"/>
          <a:ext cx="1202531" cy="60126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err="1"/>
            <a:t>Kebutuhan</a:t>
          </a:r>
          <a:r>
            <a:rPr lang="en-US" sz="1300" kern="1200" dirty="0"/>
            <a:t> Stakeholder</a:t>
          </a:r>
        </a:p>
      </dsp:txBody>
      <dsp:txXfrm>
        <a:off x="776030" y="711793"/>
        <a:ext cx="1167311" cy="566045"/>
      </dsp:txXfrm>
    </dsp:sp>
    <dsp:sp modelId="{FEFCF295-A1BE-4987-A02E-D27336979550}">
      <dsp:nvSpPr>
        <dsp:cNvPr id="0" name=""/>
        <dsp:cNvSpPr/>
      </dsp:nvSpPr>
      <dsp:spPr>
        <a:xfrm>
          <a:off x="758420" y="1385639"/>
          <a:ext cx="1202531" cy="60126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err="1"/>
            <a:t>Kebutuhan</a:t>
          </a:r>
          <a:r>
            <a:rPr lang="en-US" sz="1300" kern="1200" dirty="0"/>
            <a:t> </a:t>
          </a:r>
          <a:r>
            <a:rPr lang="en-US" sz="1300" kern="1200" dirty="0" err="1"/>
            <a:t>Solusi</a:t>
          </a:r>
          <a:endParaRPr lang="en-US" sz="1300" kern="1200" dirty="0"/>
        </a:p>
      </dsp:txBody>
      <dsp:txXfrm>
        <a:off x="776030" y="1403249"/>
        <a:ext cx="1167311" cy="566045"/>
      </dsp:txXfrm>
    </dsp:sp>
    <dsp:sp modelId="{FCE4972B-0D87-4DCA-86F2-77A2E9C9B13A}">
      <dsp:nvSpPr>
        <dsp:cNvPr id="0" name=""/>
        <dsp:cNvSpPr/>
      </dsp:nvSpPr>
      <dsp:spPr>
        <a:xfrm rot="19457599">
          <a:off x="1905274" y="1500092"/>
          <a:ext cx="592368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592368" y="13315"/>
              </a:lnTo>
            </a:path>
          </a:pathLst>
        </a:custGeom>
        <a:noFill/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186649" y="1498599"/>
        <a:ext cx="29618" cy="29618"/>
      </dsp:txXfrm>
    </dsp:sp>
    <dsp:sp modelId="{1043581E-04BE-4E2E-9620-36541280366F}">
      <dsp:nvSpPr>
        <dsp:cNvPr id="0" name=""/>
        <dsp:cNvSpPr/>
      </dsp:nvSpPr>
      <dsp:spPr>
        <a:xfrm>
          <a:off x="2441964" y="1039911"/>
          <a:ext cx="1202531" cy="60126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err="1"/>
            <a:t>Kebutuhan</a:t>
          </a:r>
          <a:r>
            <a:rPr lang="en-US" sz="1300" kern="1200" dirty="0"/>
            <a:t> </a:t>
          </a:r>
          <a:r>
            <a:rPr lang="en-US" sz="1300" kern="1200" dirty="0" err="1"/>
            <a:t>Fungsional</a:t>
          </a:r>
          <a:endParaRPr lang="en-US" sz="1300" kern="1200" dirty="0"/>
        </a:p>
      </dsp:txBody>
      <dsp:txXfrm>
        <a:off x="2459574" y="1057521"/>
        <a:ext cx="1167311" cy="566045"/>
      </dsp:txXfrm>
    </dsp:sp>
    <dsp:sp modelId="{EF27C5FE-79C7-4ADA-907A-9A271509E6CC}">
      <dsp:nvSpPr>
        <dsp:cNvPr id="0" name=""/>
        <dsp:cNvSpPr/>
      </dsp:nvSpPr>
      <dsp:spPr>
        <a:xfrm rot="2142401">
          <a:off x="1905274" y="1845820"/>
          <a:ext cx="592368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592368" y="13315"/>
              </a:lnTo>
            </a:path>
          </a:pathLst>
        </a:custGeom>
        <a:noFill/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186649" y="1844326"/>
        <a:ext cx="29618" cy="29618"/>
      </dsp:txXfrm>
    </dsp:sp>
    <dsp:sp modelId="{31333F8B-480C-44AE-9CE5-06D268149825}">
      <dsp:nvSpPr>
        <dsp:cNvPr id="0" name=""/>
        <dsp:cNvSpPr/>
      </dsp:nvSpPr>
      <dsp:spPr>
        <a:xfrm>
          <a:off x="2441964" y="1731367"/>
          <a:ext cx="1202531" cy="60126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err="1"/>
            <a:t>Kebutuhan</a:t>
          </a:r>
          <a:r>
            <a:rPr lang="en-US" sz="1300" kern="1200" dirty="0"/>
            <a:t> Non </a:t>
          </a:r>
          <a:r>
            <a:rPr lang="en-US" sz="1300" kern="1200" dirty="0" err="1"/>
            <a:t>Fungsional</a:t>
          </a:r>
          <a:endParaRPr lang="en-US" sz="1300" kern="1200" dirty="0"/>
        </a:p>
      </dsp:txBody>
      <dsp:txXfrm>
        <a:off x="2459574" y="1748977"/>
        <a:ext cx="1167311" cy="566045"/>
      </dsp:txXfrm>
    </dsp:sp>
    <dsp:sp modelId="{9CEA5D54-8626-4432-9522-529F36E5A74C}">
      <dsp:nvSpPr>
        <dsp:cNvPr id="0" name=""/>
        <dsp:cNvSpPr/>
      </dsp:nvSpPr>
      <dsp:spPr>
        <a:xfrm>
          <a:off x="758420" y="2077094"/>
          <a:ext cx="1202531" cy="60126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err="1"/>
            <a:t>Kebutuhan</a:t>
          </a:r>
          <a:r>
            <a:rPr lang="en-US" sz="1300" kern="1200" dirty="0"/>
            <a:t> </a:t>
          </a:r>
          <a:r>
            <a:rPr lang="en-US" sz="1300" kern="1200" dirty="0" err="1"/>
            <a:t>Transisi</a:t>
          </a:r>
          <a:endParaRPr lang="en-US" sz="1300" kern="1200" dirty="0"/>
        </a:p>
      </dsp:txBody>
      <dsp:txXfrm>
        <a:off x="776030" y="2094704"/>
        <a:ext cx="1167311" cy="566045"/>
      </dsp:txXfrm>
    </dsp:sp>
    <dsp:sp modelId="{9A181DF4-2E84-41C8-B9A0-74A8C262A6CF}">
      <dsp:nvSpPr>
        <dsp:cNvPr id="0" name=""/>
        <dsp:cNvSpPr/>
      </dsp:nvSpPr>
      <dsp:spPr>
        <a:xfrm>
          <a:off x="758420" y="2768550"/>
          <a:ext cx="1202531" cy="60126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err="1"/>
            <a:t>Kebutuhan</a:t>
          </a:r>
          <a:r>
            <a:rPr lang="en-US" sz="1300" kern="1200" dirty="0"/>
            <a:t> </a:t>
          </a:r>
          <a:r>
            <a:rPr lang="en-US" sz="1300" kern="1200" dirty="0" err="1"/>
            <a:t>Proyek</a:t>
          </a:r>
          <a:endParaRPr lang="en-US" sz="1300" kern="1200" dirty="0"/>
        </a:p>
      </dsp:txBody>
      <dsp:txXfrm>
        <a:off x="776030" y="2786160"/>
        <a:ext cx="1167311" cy="566045"/>
      </dsp:txXfrm>
    </dsp:sp>
    <dsp:sp modelId="{F44F20CB-6D2C-4FD7-8881-1FEE4902BDE6}">
      <dsp:nvSpPr>
        <dsp:cNvPr id="0" name=""/>
        <dsp:cNvSpPr/>
      </dsp:nvSpPr>
      <dsp:spPr>
        <a:xfrm>
          <a:off x="758420" y="3460005"/>
          <a:ext cx="1202531" cy="60126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err="1"/>
            <a:t>Kebutuhan</a:t>
          </a:r>
          <a:r>
            <a:rPr lang="en-US" sz="1300" kern="1200" dirty="0"/>
            <a:t> Quality</a:t>
          </a:r>
        </a:p>
      </dsp:txBody>
      <dsp:txXfrm>
        <a:off x="776030" y="3477615"/>
        <a:ext cx="1167311" cy="56604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0EBC98-F930-4AEF-A898-8D250751ECCF}">
      <dsp:nvSpPr>
        <dsp:cNvPr id="0" name=""/>
        <dsp:cNvSpPr/>
      </dsp:nvSpPr>
      <dsp:spPr>
        <a:xfrm>
          <a:off x="874473" y="1678"/>
          <a:ext cx="1727419" cy="103645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Expert Judgements</a:t>
          </a:r>
        </a:p>
      </dsp:txBody>
      <dsp:txXfrm>
        <a:off x="874473" y="1678"/>
        <a:ext cx="1727419" cy="1036451"/>
      </dsp:txXfrm>
    </dsp:sp>
    <dsp:sp modelId="{B37676E8-E3AF-4B09-9D10-2A567D9726BB}">
      <dsp:nvSpPr>
        <dsp:cNvPr id="0" name=""/>
        <dsp:cNvSpPr/>
      </dsp:nvSpPr>
      <dsp:spPr>
        <a:xfrm>
          <a:off x="2774635" y="1678"/>
          <a:ext cx="1727419" cy="1036451"/>
        </a:xfrm>
        <a:prstGeom prst="rect">
          <a:avLst/>
        </a:prstGeom>
        <a:solidFill>
          <a:schemeClr val="accent3">
            <a:hueOff val="1541839"/>
            <a:satOff val="-8265"/>
            <a:lumOff val="-1111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Product Analysis</a:t>
          </a:r>
        </a:p>
      </dsp:txBody>
      <dsp:txXfrm>
        <a:off x="2774635" y="1678"/>
        <a:ext cx="1727419" cy="1036451"/>
      </dsp:txXfrm>
    </dsp:sp>
    <dsp:sp modelId="{A77C0F2F-77CC-40B7-9EEA-190B5BCAE5A6}">
      <dsp:nvSpPr>
        <dsp:cNvPr id="0" name=""/>
        <dsp:cNvSpPr/>
      </dsp:nvSpPr>
      <dsp:spPr>
        <a:xfrm>
          <a:off x="874473" y="1210872"/>
          <a:ext cx="1727419" cy="1036451"/>
        </a:xfrm>
        <a:prstGeom prst="rect">
          <a:avLst/>
        </a:prstGeom>
        <a:solidFill>
          <a:schemeClr val="accent3">
            <a:hueOff val="3083677"/>
            <a:satOff val="-16531"/>
            <a:lumOff val="-2223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Alternatives Identification</a:t>
          </a:r>
        </a:p>
      </dsp:txBody>
      <dsp:txXfrm>
        <a:off x="874473" y="1210872"/>
        <a:ext cx="1727419" cy="1036451"/>
      </dsp:txXfrm>
    </dsp:sp>
    <dsp:sp modelId="{99E39A31-3539-42B6-80E8-3121355EC1E9}">
      <dsp:nvSpPr>
        <dsp:cNvPr id="0" name=""/>
        <dsp:cNvSpPr/>
      </dsp:nvSpPr>
      <dsp:spPr>
        <a:xfrm>
          <a:off x="2774635" y="1210872"/>
          <a:ext cx="1727419" cy="1036451"/>
        </a:xfrm>
        <a:prstGeom prst="rect">
          <a:avLst/>
        </a:prstGeom>
        <a:solidFill>
          <a:schemeClr val="accent3">
            <a:hueOff val="4625516"/>
            <a:satOff val="-24796"/>
            <a:lumOff val="-3334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Facilitated Workshop</a:t>
          </a:r>
        </a:p>
      </dsp:txBody>
      <dsp:txXfrm>
        <a:off x="2774635" y="1210872"/>
        <a:ext cx="1727419" cy="10364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3981776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0" name="Google Shape;34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g55e1ed11e4_0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2" name="Google Shape;462;g55e1ed11e4_0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37728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Google Shape;698;g55e1ed11e4_0_3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9" name="Google Shape;699;g55e1ed11e4_0_3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3789409"/>
            <a:ext cx="5637010" cy="66158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4/9/2020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 smtClean="0"/>
              <a:t>‹#›</a:t>
            </a:fld>
            <a:endParaRPr lang="e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2" y="2349218"/>
            <a:ext cx="7175351" cy="1344875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548639"/>
            <a:ext cx="6400800" cy="260604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4/9/2020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 smtClean="0"/>
              <a:t>‹#›</a:t>
            </a:fld>
            <a:endParaRPr lang="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282388"/>
            <a:ext cx="2057400" cy="3928754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4" y="548640"/>
            <a:ext cx="4829287" cy="367104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4/9/2020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 smtClean="0"/>
              <a:t>‹#›</a:t>
            </a:fld>
            <a:endParaRPr lang="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 OPENING" type="title">
  <p:cSld name="BIG TITLE OPENING">
    <p:bg>
      <p:bgPr>
        <a:solidFill>
          <a:srgbClr val="E9E6E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795512" y="1245627"/>
            <a:ext cx="55530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Font typeface="Barlow Condensed Medium"/>
              <a:buNone/>
              <a:defRPr sz="6000">
                <a:latin typeface="Barlow Condensed Medium"/>
                <a:ea typeface="Barlow Condensed Medium"/>
                <a:cs typeface="Barlow Condensed Medium"/>
                <a:sym typeface="Barlow Condensed Medium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None/>
              <a:defRPr sz="5200">
                <a:solidFill>
                  <a:srgbClr val="0B139E"/>
                </a:solidFill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None/>
              <a:defRPr sz="5200">
                <a:solidFill>
                  <a:srgbClr val="0B139E"/>
                </a:solidFill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None/>
              <a:defRPr sz="5200">
                <a:solidFill>
                  <a:srgbClr val="0B139E"/>
                </a:solidFill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None/>
              <a:defRPr sz="5200">
                <a:solidFill>
                  <a:srgbClr val="0B139E"/>
                </a:solidFill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None/>
              <a:defRPr sz="5200">
                <a:solidFill>
                  <a:srgbClr val="0B139E"/>
                </a:solidFill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None/>
              <a:defRPr sz="5200">
                <a:solidFill>
                  <a:srgbClr val="0B139E"/>
                </a:solidFill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None/>
              <a:defRPr sz="5200">
                <a:solidFill>
                  <a:srgbClr val="0B139E"/>
                </a:solidFill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None/>
              <a:defRPr sz="5200">
                <a:solidFill>
                  <a:srgbClr val="0B139E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bg>
      <p:bgPr>
        <a:solidFill>
          <a:srgbClr val="E9E6E1"/>
        </a:solid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"/>
          <p:cNvSpPr txBox="1">
            <a:spLocks noGrp="1"/>
          </p:cNvSpPr>
          <p:nvPr>
            <p:ph type="ctrTitle"/>
          </p:nvPr>
        </p:nvSpPr>
        <p:spPr>
          <a:xfrm>
            <a:off x="1795512" y="1545452"/>
            <a:ext cx="5553000" cy="205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Font typeface="Barlow Condensed Medium"/>
              <a:buNone/>
              <a:defRPr sz="6000">
                <a:latin typeface="Barlow Condensed Medium"/>
                <a:ea typeface="Barlow Condensed Medium"/>
                <a:cs typeface="Barlow Condensed Medium"/>
                <a:sym typeface="Barlow Condensed Medium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None/>
              <a:defRPr sz="5200">
                <a:solidFill>
                  <a:srgbClr val="0B139E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None/>
              <a:defRPr sz="5200">
                <a:solidFill>
                  <a:srgbClr val="0B139E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None/>
              <a:defRPr sz="5200">
                <a:solidFill>
                  <a:srgbClr val="0B139E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None/>
              <a:defRPr sz="5200">
                <a:solidFill>
                  <a:srgbClr val="0B139E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None/>
              <a:defRPr sz="5200">
                <a:solidFill>
                  <a:srgbClr val="0B139E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None/>
              <a:defRPr sz="5200">
                <a:solidFill>
                  <a:srgbClr val="0B139E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None/>
              <a:defRPr sz="5200">
                <a:solidFill>
                  <a:srgbClr val="0B139E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None/>
              <a:defRPr sz="5200">
                <a:solidFill>
                  <a:srgbClr val="0B139E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DESIGN 2">
  <p:cSld name="TITLE DESIGN 2"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7"/>
          <p:cNvSpPr txBox="1">
            <a:spLocks noGrp="1"/>
          </p:cNvSpPr>
          <p:nvPr>
            <p:ph type="ctrTitle"/>
          </p:nvPr>
        </p:nvSpPr>
        <p:spPr>
          <a:xfrm flipH="1">
            <a:off x="770700" y="468450"/>
            <a:ext cx="80955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DESIGN 1">
  <p:cSld name="TITLE DESIGN 1"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6"/>
          <p:cNvSpPr txBox="1">
            <a:spLocks noGrp="1"/>
          </p:cNvSpPr>
          <p:nvPr>
            <p:ph type="ctrTitle"/>
          </p:nvPr>
        </p:nvSpPr>
        <p:spPr>
          <a:xfrm>
            <a:off x="266501" y="468450"/>
            <a:ext cx="80955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>
  <p:cSld name="BLANK SLIDE"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54CC9-BF40-47F0-82B5-3ED20C812D29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17F41-1302-495E-A284-3CF6D362142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548640"/>
            <a:ext cx="6400800" cy="26060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1629486"/>
            <a:ext cx="5966666" cy="1817510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3455633"/>
            <a:ext cx="5970494" cy="626595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4/9/2020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 smtClean="0"/>
              <a:t>‹#›</a:t>
            </a:fld>
            <a:endParaRPr lang="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4/9/2020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 smtClean="0"/>
              <a:t>‹#›</a:t>
            </a:fld>
            <a:endParaRPr lang="e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548639"/>
            <a:ext cx="3346704" cy="26060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548640"/>
            <a:ext cx="3346704" cy="26060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548640"/>
            <a:ext cx="3346704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050245"/>
            <a:ext cx="3346704" cy="2057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548640"/>
            <a:ext cx="3346704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049274"/>
            <a:ext cx="3346704" cy="2057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4/9/2020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 smtClean="0"/>
              <a:t>‹#›</a:t>
            </a:fld>
            <a:endParaRPr lang="e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4/9/2020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 smtClean="0"/>
              <a:t>‹#›</a:t>
            </a:fld>
            <a:endParaRPr lang="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4/9/2020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 smtClean="0"/>
              <a:t>‹#›</a:t>
            </a:fld>
            <a:endParaRPr lang="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6" y="1657350"/>
            <a:ext cx="3636085" cy="943870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6" y="548640"/>
            <a:ext cx="4017085" cy="3671048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2623351"/>
            <a:ext cx="3388660" cy="160463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4/9/2020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 smtClean="0"/>
              <a:t>‹#›</a:t>
            </a:fld>
            <a:endParaRPr lang="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857250"/>
            <a:ext cx="4114800" cy="2345855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757865"/>
            <a:ext cx="3694114" cy="1622265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4/9/2020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 smtClean="0"/>
              <a:t>‹#›</a:t>
            </a:fld>
            <a:endParaRPr lang="e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3348316"/>
            <a:ext cx="6383538" cy="85725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29050"/>
            <a:ext cx="9144000" cy="131445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2905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826228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90" y="3279126"/>
            <a:ext cx="6512511" cy="85725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549195"/>
            <a:ext cx="6400800" cy="2606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4629150"/>
            <a:ext cx="2514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8E80666-FB37-4B36-9149-507F3B0178E3}" type="datetimeFigureOut">
              <a:rPr lang="en-US" smtClean="0"/>
              <a:pPr/>
              <a:t>4/9/2020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4629150"/>
            <a:ext cx="335280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4629150"/>
            <a:ext cx="18288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 smtClean="0"/>
              <a:t>‹#›</a:t>
            </a:fld>
            <a:endParaRPr lang="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  <p:sldLayoutId id="2147483674" r:id="rId16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8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E6E1"/>
        </a:solidFill>
        <a:effectLst/>
      </p:bgPr>
    </p:bg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11"/>
          <p:cNvSpPr txBox="1">
            <a:spLocks noGrp="1"/>
          </p:cNvSpPr>
          <p:nvPr>
            <p:ph type="ctrTitle"/>
          </p:nvPr>
        </p:nvSpPr>
        <p:spPr>
          <a:xfrm>
            <a:off x="2362500" y="426024"/>
            <a:ext cx="4419000" cy="338743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200" b="1" dirty="0"/>
              <a:t>MANAJEMEN PROYEK PERANGKAT LUNAK</a:t>
            </a:r>
            <a:endParaRPr sz="5200" b="1" dirty="0"/>
          </a:p>
        </p:txBody>
      </p:sp>
      <p:sp>
        <p:nvSpPr>
          <p:cNvPr id="5" name="Google Shape;361;p13">
            <a:extLst>
              <a:ext uri="{FF2B5EF4-FFF2-40B4-BE49-F238E27FC236}">
                <a16:creationId xmlns:a16="http://schemas.microsoft.com/office/drawing/2014/main" xmlns="" id="{2D5F60A4-10C4-47E5-BEDC-57D1FE939CDB}"/>
              </a:ext>
            </a:extLst>
          </p:cNvPr>
          <p:cNvSpPr txBox="1">
            <a:spLocks/>
          </p:cNvSpPr>
          <p:nvPr/>
        </p:nvSpPr>
        <p:spPr>
          <a:xfrm>
            <a:off x="2164152" y="4044818"/>
            <a:ext cx="4815695" cy="74814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1600" dirty="0" err="1" smtClean="0">
                <a:latin typeface="Arvo" panose="020B0604020202020204" charset="0"/>
                <a:ea typeface="Adobe Ming Std L" panose="02020300000000000000" pitchFamily="18" charset="-128"/>
              </a:rPr>
              <a:t>Yuli</a:t>
            </a:r>
            <a:r>
              <a:rPr lang="en-US" sz="1600" dirty="0" smtClean="0">
                <a:latin typeface="Arvo" panose="020B0604020202020204" charset="0"/>
                <a:ea typeface="Adobe Ming Std L" panose="02020300000000000000" pitchFamily="18" charset="-128"/>
              </a:rPr>
              <a:t> </a:t>
            </a:r>
            <a:r>
              <a:rPr lang="en-US" sz="1600" dirty="0" err="1" smtClean="0">
                <a:latin typeface="Arvo" panose="020B0604020202020204" charset="0"/>
                <a:ea typeface="Adobe Ming Std L" panose="02020300000000000000" pitchFamily="18" charset="-128"/>
              </a:rPr>
              <a:t>Fauziah</a:t>
            </a:r>
            <a:r>
              <a:rPr lang="en-US" sz="1600" dirty="0" smtClean="0">
                <a:latin typeface="Arvo" panose="020B0604020202020204" charset="0"/>
                <a:ea typeface="Adobe Ming Std L" panose="02020300000000000000" pitchFamily="18" charset="-128"/>
              </a:rPr>
              <a:t>, S.T., M.T.</a:t>
            </a:r>
            <a:endParaRPr lang="en-US" sz="1600" dirty="0">
              <a:latin typeface="Arvo" panose="020B0604020202020204" charset="0"/>
              <a:ea typeface="Adobe Ming Std L" panose="02020300000000000000" pitchFamily="18" charset="-128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860DCE5-2E4F-4291-A838-8430FBA1CB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9376" y="287475"/>
            <a:ext cx="8095500" cy="577800"/>
          </a:xfrm>
        </p:spPr>
        <p:txBody>
          <a:bodyPr/>
          <a:lstStyle/>
          <a:p>
            <a:r>
              <a:rPr lang="en-US" dirty="0"/>
              <a:t>Collect Requirements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6ECCA873-E34F-4596-A810-90E81DFD94E6}"/>
              </a:ext>
            </a:extLst>
          </p:cNvPr>
          <p:cNvSpPr/>
          <p:nvPr/>
        </p:nvSpPr>
        <p:spPr>
          <a:xfrm>
            <a:off x="292021" y="1986974"/>
            <a:ext cx="440291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err="1">
                <a:latin typeface="Arvo" panose="020B0604020202020204" charset="0"/>
              </a:rPr>
              <a:t>Merupakan</a:t>
            </a:r>
            <a:r>
              <a:rPr lang="en-US" dirty="0">
                <a:latin typeface="Arvo" panose="020B0604020202020204" charset="0"/>
              </a:rPr>
              <a:t> proses </a:t>
            </a:r>
            <a:r>
              <a:rPr lang="en-US" dirty="0" err="1">
                <a:latin typeface="Arvo" panose="020B0604020202020204" charset="0"/>
              </a:rPr>
              <a:t>untuk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mendefenisikan</a:t>
            </a:r>
            <a:r>
              <a:rPr lang="en-US" dirty="0">
                <a:latin typeface="Arvo" panose="020B0604020202020204" charset="0"/>
              </a:rPr>
              <a:t> dan </a:t>
            </a:r>
            <a:r>
              <a:rPr lang="en-US" dirty="0" err="1">
                <a:latin typeface="Arvo" panose="020B0604020202020204" charset="0"/>
              </a:rPr>
              <a:t>merangkum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kebutuhan</a:t>
            </a:r>
            <a:r>
              <a:rPr lang="en-US" dirty="0">
                <a:latin typeface="Arvo" panose="020B0604020202020204" charset="0"/>
              </a:rPr>
              <a:t> dan </a:t>
            </a:r>
            <a:r>
              <a:rPr lang="en-US" dirty="0" err="1">
                <a:latin typeface="Arvo" panose="020B0604020202020204" charset="0"/>
              </a:rPr>
              <a:t>persyaratan</a:t>
            </a:r>
            <a:r>
              <a:rPr lang="en-US" dirty="0">
                <a:latin typeface="Arvo" panose="020B0604020202020204" charset="0"/>
              </a:rPr>
              <a:t> yang </a:t>
            </a:r>
            <a:r>
              <a:rPr lang="en-US" dirty="0" err="1">
                <a:latin typeface="Arvo" panose="020B0604020202020204" charset="0"/>
              </a:rPr>
              <a:t>diberikan</a:t>
            </a:r>
            <a:r>
              <a:rPr lang="en-US" dirty="0">
                <a:latin typeface="Arvo" panose="020B0604020202020204" charset="0"/>
              </a:rPr>
              <a:t> oleh stakeholder </a:t>
            </a:r>
            <a:r>
              <a:rPr lang="en-US" dirty="0" err="1">
                <a:latin typeface="Arvo" panose="020B0604020202020204" charset="0"/>
              </a:rPr>
              <a:t>atau</a:t>
            </a:r>
            <a:r>
              <a:rPr lang="en-US" dirty="0">
                <a:latin typeface="Arvo" panose="020B0604020202020204" charset="0"/>
              </a:rPr>
              <a:t> pun </a:t>
            </a:r>
            <a:r>
              <a:rPr lang="en-US" dirty="0" err="1">
                <a:latin typeface="Arvo" panose="020B0604020202020204" charset="0"/>
              </a:rPr>
              <a:t>proyek</a:t>
            </a:r>
            <a:r>
              <a:rPr lang="en-US" dirty="0">
                <a:latin typeface="Arvo" panose="020B0604020202020204" charset="0"/>
              </a:rPr>
              <a:t>. </a:t>
            </a:r>
          </a:p>
          <a:p>
            <a:pPr algn="just"/>
            <a:r>
              <a:rPr lang="en-US" dirty="0" err="1">
                <a:latin typeface="Arvo" panose="020B0604020202020204" charset="0"/>
              </a:rPr>
              <a:t>Persyaratan</a:t>
            </a:r>
            <a:r>
              <a:rPr lang="en-US" dirty="0">
                <a:latin typeface="Arvo" panose="020B0604020202020204" charset="0"/>
              </a:rPr>
              <a:t>  </a:t>
            </a:r>
            <a:r>
              <a:rPr lang="en-US" dirty="0" err="1">
                <a:latin typeface="Arvo" panose="020B0604020202020204" charset="0"/>
              </a:rPr>
              <a:t>atau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kebutuhan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ini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dapat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dikelompokkan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ke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dalam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klasifikasi</a:t>
            </a:r>
            <a:r>
              <a:rPr lang="en-US" dirty="0">
                <a:latin typeface="Arvo" panose="020B0604020202020204" charset="0"/>
              </a:rPr>
              <a:t>.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xmlns="" id="{2EACAAE7-E2F0-434E-B84C-0D9873CDCCA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5801667"/>
              </p:ext>
            </p:extLst>
          </p:nvPr>
        </p:nvGraphicFramePr>
        <p:xfrm>
          <a:off x="4449062" y="1039445"/>
          <a:ext cx="4402917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242744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ounded Rectangle 61">
            <a:extLst>
              <a:ext uri="{FF2B5EF4-FFF2-40B4-BE49-F238E27FC236}">
                <a16:creationId xmlns:a16="http://schemas.microsoft.com/office/drawing/2014/main" xmlns="" id="{F62FCE90-3926-4B43-A96D-1A8DA5765AB3}"/>
              </a:ext>
            </a:extLst>
          </p:cNvPr>
          <p:cNvSpPr/>
          <p:nvPr/>
        </p:nvSpPr>
        <p:spPr>
          <a:xfrm>
            <a:off x="6255073" y="3030146"/>
            <a:ext cx="548640" cy="548640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38" name="Rounded Rectangle 37"/>
          <p:cNvSpPr/>
          <p:nvPr/>
        </p:nvSpPr>
        <p:spPr>
          <a:xfrm>
            <a:off x="237626" y="1184553"/>
            <a:ext cx="548640" cy="54864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57" name="Rounded Rectangle 56"/>
          <p:cNvSpPr/>
          <p:nvPr/>
        </p:nvSpPr>
        <p:spPr>
          <a:xfrm>
            <a:off x="237626" y="2108470"/>
            <a:ext cx="548640" cy="548640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58" name="Rounded Rectangle 57"/>
          <p:cNvSpPr/>
          <p:nvPr/>
        </p:nvSpPr>
        <p:spPr>
          <a:xfrm>
            <a:off x="2998721" y="2068431"/>
            <a:ext cx="548640" cy="548640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59" name="Rounded Rectangle 58"/>
          <p:cNvSpPr/>
          <p:nvPr/>
        </p:nvSpPr>
        <p:spPr>
          <a:xfrm>
            <a:off x="6262369" y="2066453"/>
            <a:ext cx="548640" cy="54864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60" name="Rounded Rectangle 59"/>
          <p:cNvSpPr/>
          <p:nvPr/>
        </p:nvSpPr>
        <p:spPr>
          <a:xfrm>
            <a:off x="2976331" y="1162337"/>
            <a:ext cx="548640" cy="548640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61" name="Rounded Rectangle 60"/>
          <p:cNvSpPr/>
          <p:nvPr/>
        </p:nvSpPr>
        <p:spPr>
          <a:xfrm>
            <a:off x="6255073" y="1171969"/>
            <a:ext cx="548640" cy="548640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62" name="Rounded Rectangle 61"/>
          <p:cNvSpPr/>
          <p:nvPr/>
        </p:nvSpPr>
        <p:spPr>
          <a:xfrm>
            <a:off x="3025635" y="3076833"/>
            <a:ext cx="548640" cy="54864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63" name="Rounded Rectangle 62"/>
          <p:cNvSpPr/>
          <p:nvPr/>
        </p:nvSpPr>
        <p:spPr>
          <a:xfrm>
            <a:off x="250653" y="3034540"/>
            <a:ext cx="548640" cy="54864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5" name="TextBox 14"/>
          <p:cNvSpPr txBox="1"/>
          <p:nvPr/>
        </p:nvSpPr>
        <p:spPr>
          <a:xfrm>
            <a:off x="805518" y="1281054"/>
            <a:ext cx="314539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chemeClr val="tx1"/>
                </a:solidFill>
                <a:latin typeface="Arvo" panose="020B0604020202020204" charset="0"/>
              </a:rPr>
              <a:t>Interview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516368" y="1125692"/>
            <a:ext cx="224147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chemeClr val="tx1"/>
                </a:solidFill>
                <a:latin typeface="Arvo" panose="020B0604020202020204" charset="0"/>
              </a:rPr>
              <a:t>Group Decision Making Techniques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05518" y="2202418"/>
            <a:ext cx="177074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chemeClr val="tx1"/>
                </a:solidFill>
                <a:latin typeface="Arvo" panose="020B0604020202020204" charset="0"/>
              </a:rPr>
              <a:t>Focus Group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813498" y="1171583"/>
            <a:ext cx="177074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 err="1">
                <a:solidFill>
                  <a:schemeClr val="tx1"/>
                </a:solidFill>
                <a:latin typeface="Arvo" panose="020B0604020202020204" charset="0"/>
              </a:rPr>
              <a:t>Questionaires</a:t>
            </a:r>
            <a:r>
              <a:rPr lang="en-US" sz="1500" b="1" dirty="0">
                <a:solidFill>
                  <a:schemeClr val="tx1"/>
                </a:solidFill>
                <a:latin typeface="Arvo" panose="020B0604020202020204" charset="0"/>
              </a:rPr>
              <a:t> and Surveys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566613" y="2071989"/>
            <a:ext cx="178999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 err="1">
                <a:solidFill>
                  <a:schemeClr val="tx1"/>
                </a:solidFill>
                <a:latin typeface="Arvo" panose="020B0604020202020204" charset="0"/>
              </a:rPr>
              <a:t>Facilited</a:t>
            </a:r>
            <a:r>
              <a:rPr lang="en-US" sz="1500" b="1" dirty="0">
                <a:solidFill>
                  <a:schemeClr val="tx1"/>
                </a:solidFill>
                <a:latin typeface="Arvo" panose="020B0604020202020204" charset="0"/>
              </a:rPr>
              <a:t> Workshop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566613" y="3138673"/>
            <a:ext cx="314539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chemeClr val="tx1"/>
                </a:solidFill>
                <a:latin typeface="Arvo" panose="020B0604020202020204" charset="0"/>
              </a:rPr>
              <a:t>Observation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796722" y="2052212"/>
            <a:ext cx="222674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chemeClr val="tx1"/>
                </a:solidFill>
                <a:latin typeface="Arvo" panose="020B0604020202020204" charset="0"/>
              </a:rPr>
              <a:t>Group Creativity Techniques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805518" y="3095131"/>
            <a:ext cx="314539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chemeClr val="tx1"/>
                </a:solidFill>
                <a:latin typeface="Arvo" panose="020B0604020202020204" charset="0"/>
              </a:rPr>
              <a:t>Prototype</a:t>
            </a:r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676" y="3199231"/>
            <a:ext cx="228600" cy="228600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6205" y="3189412"/>
            <a:ext cx="228600" cy="228600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5093" y="1339775"/>
            <a:ext cx="228600" cy="228600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647" y="2259076"/>
            <a:ext cx="228600" cy="228600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8742" y="2222799"/>
            <a:ext cx="228600" cy="228600"/>
          </a:xfrm>
          <a:prstGeom prst="rect">
            <a:avLst/>
          </a:prstGeom>
        </p:spPr>
      </p:pic>
      <p:sp>
        <p:nvSpPr>
          <p:cNvPr id="42" name="Title 1">
            <a:extLst>
              <a:ext uri="{FF2B5EF4-FFF2-40B4-BE49-F238E27FC236}">
                <a16:creationId xmlns:a16="http://schemas.microsoft.com/office/drawing/2014/main" xmlns="" id="{2783F06D-D6BA-411E-A089-019708A3367B}"/>
              </a:ext>
            </a:extLst>
          </p:cNvPr>
          <p:cNvSpPr txBox="1">
            <a:spLocks/>
          </p:cNvSpPr>
          <p:nvPr/>
        </p:nvSpPr>
        <p:spPr>
          <a:xfrm>
            <a:off x="275771" y="250439"/>
            <a:ext cx="5892800" cy="577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Barlow Condensed SemiBold"/>
              <a:buNone/>
              <a:defRPr sz="2800" b="0" i="0" u="none" strike="noStrike" cap="none">
                <a:solidFill>
                  <a:srgbClr val="434343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Barlow Condensed SemiBold"/>
              <a:buNone/>
              <a:defRPr sz="2800" b="0" i="0" u="none" strike="noStrike" cap="none">
                <a:solidFill>
                  <a:srgbClr val="434343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Barlow Condensed SemiBold"/>
              <a:buNone/>
              <a:defRPr sz="2800" b="0" i="0" u="none" strike="noStrike" cap="none">
                <a:solidFill>
                  <a:srgbClr val="434343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Barlow Condensed SemiBold"/>
              <a:buNone/>
              <a:defRPr sz="2800" b="0" i="0" u="none" strike="noStrike" cap="none">
                <a:solidFill>
                  <a:srgbClr val="434343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Barlow Condensed SemiBold"/>
              <a:buNone/>
              <a:defRPr sz="2800" b="0" i="0" u="none" strike="noStrike" cap="none">
                <a:solidFill>
                  <a:srgbClr val="434343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Barlow Condensed SemiBold"/>
              <a:buNone/>
              <a:defRPr sz="2800" b="0" i="0" u="none" strike="noStrike" cap="none">
                <a:solidFill>
                  <a:srgbClr val="434343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Barlow Condensed SemiBold"/>
              <a:buNone/>
              <a:defRPr sz="2800" b="0" i="0" u="none" strike="noStrike" cap="none">
                <a:solidFill>
                  <a:srgbClr val="434343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Barlow Condensed SemiBold"/>
              <a:buNone/>
              <a:defRPr sz="2800" b="0" i="0" u="none" strike="noStrike" cap="none">
                <a:solidFill>
                  <a:srgbClr val="434343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Barlow Condensed SemiBold"/>
              <a:buNone/>
              <a:defRPr sz="2800" b="0" i="0" u="none" strike="noStrike" cap="none">
                <a:solidFill>
                  <a:srgbClr val="434343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9pPr>
          </a:lstStyle>
          <a:p>
            <a:r>
              <a:rPr lang="en-US" sz="2400"/>
              <a:t>Tools and Techniques Collect Requirement </a:t>
            </a:r>
            <a:endParaRPr lang="en-US" sz="2400" dirty="0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2C1C1D52-E3BF-44DF-A6FD-0B5E307C15C9}"/>
              </a:ext>
            </a:extLst>
          </p:cNvPr>
          <p:cNvSpPr txBox="1"/>
          <p:nvPr/>
        </p:nvSpPr>
        <p:spPr>
          <a:xfrm>
            <a:off x="6796051" y="3091986"/>
            <a:ext cx="314539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chemeClr val="tx1"/>
                </a:solidFill>
                <a:latin typeface="Arvo" panose="020B0604020202020204" charset="0"/>
              </a:rPr>
              <a:t>Benchmarking</a:t>
            </a:r>
          </a:p>
        </p:txBody>
      </p:sp>
      <p:sp>
        <p:nvSpPr>
          <p:cNvPr id="65" name="Rounded Rectangle 61">
            <a:extLst>
              <a:ext uri="{FF2B5EF4-FFF2-40B4-BE49-F238E27FC236}">
                <a16:creationId xmlns:a16="http://schemas.microsoft.com/office/drawing/2014/main" xmlns="" id="{0E050738-FA76-47A0-969A-7C512803851F}"/>
              </a:ext>
            </a:extLst>
          </p:cNvPr>
          <p:cNvSpPr/>
          <p:nvPr/>
        </p:nvSpPr>
        <p:spPr>
          <a:xfrm>
            <a:off x="2998721" y="4108455"/>
            <a:ext cx="548640" cy="548640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xmlns="" id="{6E15932C-3E27-4A4E-A495-FF15BD94AA8C}"/>
              </a:ext>
            </a:extLst>
          </p:cNvPr>
          <p:cNvSpPr txBox="1"/>
          <p:nvPr/>
        </p:nvSpPr>
        <p:spPr>
          <a:xfrm>
            <a:off x="3539699" y="4170295"/>
            <a:ext cx="232407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chemeClr val="tx1"/>
                </a:solidFill>
                <a:latin typeface="Arvo" panose="020B0604020202020204" charset="0"/>
              </a:rPr>
              <a:t>Context Diagram</a:t>
            </a:r>
          </a:p>
        </p:txBody>
      </p:sp>
      <p:pic>
        <p:nvPicPr>
          <p:cNvPr id="68" name="Picture 67">
            <a:extLst>
              <a:ext uri="{FF2B5EF4-FFF2-40B4-BE49-F238E27FC236}">
                <a16:creationId xmlns:a16="http://schemas.microsoft.com/office/drawing/2014/main" xmlns="" id="{6386BE19-14C1-4FBD-8671-DAABC06368B8}"/>
              </a:ext>
            </a:extLst>
          </p:cNvPr>
          <p:cNvPicPr>
            <a:picLocks noChangeAspect="1"/>
          </p:cNvPicPr>
          <p:nvPr/>
        </p:nvPicPr>
        <p:blipFill>
          <a:blip r:embed="rId7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7341" y="3199231"/>
            <a:ext cx="310554" cy="310554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xmlns="" id="{FB468E4B-9B41-4145-9B0E-322F6E9C087C}"/>
              </a:ext>
            </a:extLst>
          </p:cNvPr>
          <p:cNvPicPr>
            <a:picLocks noChangeAspect="1"/>
          </p:cNvPicPr>
          <p:nvPr/>
        </p:nvPicPr>
        <p:blipFill>
          <a:blip r:embed="rId8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378573" y="2202894"/>
            <a:ext cx="297744" cy="297744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xmlns="" id="{C6758C55-127D-4C4D-951F-586FA924EB4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647" y="1354079"/>
            <a:ext cx="228600" cy="228600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xmlns="" id="{9FECFB8E-22C3-4296-AD13-9375084AF47E}"/>
              </a:ext>
            </a:extLst>
          </p:cNvPr>
          <p:cNvPicPr>
            <a:picLocks noChangeAspect="1"/>
          </p:cNvPicPr>
          <p:nvPr/>
        </p:nvPicPr>
        <p:blipFill>
          <a:blip r:embed="rId10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8372" y="4221192"/>
            <a:ext cx="323165" cy="323165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xmlns="" id="{F84B6E5C-FB36-4556-9343-FD4B07EE0C48}"/>
              </a:ext>
            </a:extLst>
          </p:cNvPr>
          <p:cNvPicPr>
            <a:picLocks noChangeAspect="1"/>
          </p:cNvPicPr>
          <p:nvPr/>
        </p:nvPicPr>
        <p:blipFill>
          <a:blip r:embed="rId11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9068" y="1282919"/>
            <a:ext cx="323166" cy="323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6290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500"/>
                            </p:stCondLst>
                            <p:childTnLst>
                              <p:par>
                                <p:cTn id="7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000"/>
                            </p:stCondLst>
                            <p:childTnLst>
                              <p:par>
                                <p:cTn id="7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500"/>
                            </p:stCondLst>
                            <p:childTnLst>
                              <p:par>
                                <p:cTn id="8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38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58">
            <a:extLst>
              <a:ext uri="{FF2B5EF4-FFF2-40B4-BE49-F238E27FC236}">
                <a16:creationId xmlns:a16="http://schemas.microsoft.com/office/drawing/2014/main" xmlns="" id="{F1072282-91F2-40B4-9CE6-AAC159C7FD3C}"/>
              </a:ext>
            </a:extLst>
          </p:cNvPr>
          <p:cNvSpPr/>
          <p:nvPr/>
        </p:nvSpPr>
        <p:spPr>
          <a:xfrm>
            <a:off x="543740" y="133512"/>
            <a:ext cx="548640" cy="54864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02935A6-66EB-4F5A-9DE7-F6B7A5D4EECB}"/>
              </a:ext>
            </a:extLst>
          </p:cNvPr>
          <p:cNvSpPr txBox="1"/>
          <p:nvPr/>
        </p:nvSpPr>
        <p:spPr>
          <a:xfrm>
            <a:off x="1078093" y="119271"/>
            <a:ext cx="222674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chemeClr val="tx1"/>
                </a:solidFill>
                <a:latin typeface="Arvo" panose="020B0604020202020204" charset="0"/>
              </a:rPr>
              <a:t>Group Creativity Techniques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A80FF41-DD11-4D8B-93B8-4A5442425224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0577" y="280585"/>
            <a:ext cx="297744" cy="29774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D95404B6-E297-421C-8664-0FB37B5562E6}"/>
              </a:ext>
            </a:extLst>
          </p:cNvPr>
          <p:cNvSpPr/>
          <p:nvPr/>
        </p:nvSpPr>
        <p:spPr>
          <a:xfrm>
            <a:off x="319120" y="818593"/>
            <a:ext cx="828785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Arvo" panose="020B0604020202020204" charset="0"/>
              </a:rPr>
              <a:t>Brainstorming</a:t>
            </a:r>
            <a:r>
              <a:rPr lang="en-US" dirty="0">
                <a:latin typeface="Arvo" panose="020B0604020202020204" charset="0"/>
              </a:rPr>
              <a:t> : </a:t>
            </a:r>
            <a:r>
              <a:rPr lang="en-US" dirty="0" err="1">
                <a:latin typeface="Arvo" panose="020B0604020202020204" charset="0"/>
              </a:rPr>
              <a:t>Untuk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mengumpulkan</a:t>
            </a:r>
            <a:r>
              <a:rPr lang="en-US" dirty="0">
                <a:latin typeface="Arvo" panose="020B0604020202020204" charset="0"/>
              </a:rPr>
              <a:t> ide-ide </a:t>
            </a:r>
            <a:r>
              <a:rPr lang="en-US" dirty="0" err="1">
                <a:latin typeface="Arvo" panose="020B0604020202020204" charset="0"/>
              </a:rPr>
              <a:t>terkait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dengan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proyek</a:t>
            </a:r>
            <a:r>
              <a:rPr lang="en-US" dirty="0">
                <a:latin typeface="Arvo" panose="020B0604020202020204" charset="0"/>
              </a:rPr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Arvo" panose="020B0604020202020204" charset="0"/>
              </a:rPr>
              <a:t>Nominal Group Techniques </a:t>
            </a:r>
            <a:r>
              <a:rPr lang="en-US" dirty="0">
                <a:latin typeface="Arvo" panose="020B0604020202020204" charset="0"/>
              </a:rPr>
              <a:t>: Brainstorming </a:t>
            </a:r>
            <a:r>
              <a:rPr lang="en-US" dirty="0" err="1">
                <a:latin typeface="Arvo" panose="020B0604020202020204" charset="0"/>
              </a:rPr>
              <a:t>dengan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mengambil</a:t>
            </a:r>
            <a:r>
              <a:rPr lang="en-US" dirty="0">
                <a:latin typeface="Arvo" panose="020B0604020202020204" charset="0"/>
              </a:rPr>
              <a:t> voting </a:t>
            </a:r>
            <a:r>
              <a:rPr lang="en-US" dirty="0" err="1">
                <a:latin typeface="Arvo" panose="020B0604020202020204" charset="0"/>
              </a:rPr>
              <a:t>atas</a:t>
            </a:r>
            <a:r>
              <a:rPr lang="en-US" dirty="0">
                <a:latin typeface="Arvo" panose="020B0604020202020204" charset="0"/>
              </a:rPr>
              <a:t> ide-ide yang </a:t>
            </a:r>
            <a:r>
              <a:rPr lang="en-US" dirty="0" err="1">
                <a:latin typeface="Arvo" panose="020B0604020202020204" charset="0"/>
              </a:rPr>
              <a:t>telah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ada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untuk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mengambil</a:t>
            </a:r>
            <a:r>
              <a:rPr lang="en-US" dirty="0">
                <a:latin typeface="Arvo" panose="020B0604020202020204" charset="0"/>
              </a:rPr>
              <a:t> yang </a:t>
            </a:r>
            <a:r>
              <a:rPr lang="en-US" dirty="0" err="1">
                <a:latin typeface="Arvo" panose="020B0604020202020204" charset="0"/>
              </a:rPr>
              <a:t>terbaik</a:t>
            </a:r>
            <a:r>
              <a:rPr lang="en-US" dirty="0">
                <a:latin typeface="Arvo" panose="020B0604020202020204" charset="0"/>
              </a:rPr>
              <a:t> / </a:t>
            </a:r>
            <a:r>
              <a:rPr lang="en-US" dirty="0" err="1">
                <a:latin typeface="Arvo" panose="020B0604020202020204" charset="0"/>
              </a:rPr>
              <a:t>untuk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menentukan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prioritas</a:t>
            </a:r>
            <a:r>
              <a:rPr lang="en-US" dirty="0">
                <a:latin typeface="Arvo" panose="020B060402020202020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Arvo" panose="020B0604020202020204" charset="0"/>
              </a:rPr>
              <a:t>The Delphi Techniques </a:t>
            </a:r>
            <a:r>
              <a:rPr lang="en-US" dirty="0">
                <a:latin typeface="Arvo" panose="020B0604020202020204" charset="0"/>
              </a:rPr>
              <a:t>: </a:t>
            </a:r>
            <a:r>
              <a:rPr lang="en-US" dirty="0" err="1">
                <a:latin typeface="Arvo" panose="020B0604020202020204" charset="0"/>
              </a:rPr>
              <a:t>Sekelompok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ahli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diberikan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pertanyaan</a:t>
            </a:r>
            <a:r>
              <a:rPr lang="en-US" dirty="0">
                <a:latin typeface="Arvo" panose="020B0604020202020204" charset="0"/>
              </a:rPr>
              <a:t> oleh para </a:t>
            </a:r>
            <a:r>
              <a:rPr lang="en-US" dirty="0" err="1">
                <a:latin typeface="Arvo" panose="020B0604020202020204" charset="0"/>
              </a:rPr>
              <a:t>peserta</a:t>
            </a:r>
            <a:r>
              <a:rPr lang="en-US" dirty="0">
                <a:latin typeface="Arvo" panose="020B0604020202020204" charset="0"/>
              </a:rPr>
              <a:t>, dan juga </a:t>
            </a:r>
            <a:r>
              <a:rPr lang="en-US" dirty="0" err="1">
                <a:latin typeface="Arvo" panose="020B0604020202020204" charset="0"/>
              </a:rPr>
              <a:t>memberikan</a:t>
            </a:r>
            <a:r>
              <a:rPr lang="en-US" dirty="0">
                <a:latin typeface="Arvo" panose="020B0604020202020204" charset="0"/>
              </a:rPr>
              <a:t> feedback </a:t>
            </a:r>
            <a:r>
              <a:rPr lang="en-US" dirty="0" err="1">
                <a:latin typeface="Arvo" panose="020B0604020202020204" charset="0"/>
              </a:rPr>
              <a:t>atas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respon-respon</a:t>
            </a:r>
            <a:r>
              <a:rPr lang="en-US" dirty="0">
                <a:latin typeface="Arvo" panose="020B0604020202020204" charset="0"/>
              </a:rPr>
              <a:t> yang </a:t>
            </a:r>
            <a:r>
              <a:rPr lang="en-US" dirty="0" err="1">
                <a:latin typeface="Arvo" panose="020B0604020202020204" charset="0"/>
              </a:rPr>
              <a:t>diajukan</a:t>
            </a:r>
            <a:r>
              <a:rPr lang="en-US" dirty="0">
                <a:latin typeface="Arvo" panose="020B0604020202020204" charset="0"/>
              </a:rPr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Arvo" panose="020B0604020202020204" charset="0"/>
              </a:rPr>
              <a:t>Idea / Mind Mapping </a:t>
            </a:r>
            <a:r>
              <a:rPr lang="en-US" dirty="0">
                <a:latin typeface="Arvo" panose="020B0604020202020204" charset="0"/>
              </a:rPr>
              <a:t>: </a:t>
            </a:r>
            <a:r>
              <a:rPr lang="en-US" dirty="0" err="1">
                <a:latin typeface="Arvo" panose="020B0604020202020204" charset="0"/>
              </a:rPr>
              <a:t>Mengumpulkan</a:t>
            </a:r>
            <a:r>
              <a:rPr lang="en-US" dirty="0">
                <a:latin typeface="Arvo" panose="020B0604020202020204" charset="0"/>
              </a:rPr>
              <a:t> dan </a:t>
            </a:r>
            <a:r>
              <a:rPr lang="en-US" dirty="0" err="1">
                <a:latin typeface="Arvo" panose="020B0604020202020204" charset="0"/>
              </a:rPr>
              <a:t>menyatukan</a:t>
            </a:r>
            <a:r>
              <a:rPr lang="en-US" dirty="0">
                <a:latin typeface="Arvo" panose="020B0604020202020204" charset="0"/>
              </a:rPr>
              <a:t> ide </a:t>
            </a:r>
            <a:r>
              <a:rPr lang="en-US" dirty="0" err="1">
                <a:latin typeface="Arvo" panose="020B0604020202020204" charset="0"/>
              </a:rPr>
              <a:t>pribadi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dalam</a:t>
            </a:r>
            <a:r>
              <a:rPr lang="en-US" dirty="0">
                <a:latin typeface="Arvo" panose="020B0604020202020204" charset="0"/>
              </a:rPr>
              <a:t> 1 </a:t>
            </a:r>
            <a:r>
              <a:rPr lang="en-US" dirty="0" err="1">
                <a:latin typeface="Arvo" panose="020B0604020202020204" charset="0"/>
              </a:rPr>
              <a:t>mindmap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untuk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menghindari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kesalahpahaman</a:t>
            </a:r>
            <a:r>
              <a:rPr lang="en-US" dirty="0">
                <a:latin typeface="Arvo" panose="020B0604020202020204" charset="0"/>
              </a:rPr>
              <a:t> dan </a:t>
            </a:r>
            <a:r>
              <a:rPr lang="en-US" dirty="0" err="1">
                <a:latin typeface="Arvo" panose="020B0604020202020204" charset="0"/>
              </a:rPr>
              <a:t>mencari</a:t>
            </a:r>
            <a:r>
              <a:rPr lang="en-US" dirty="0">
                <a:latin typeface="Arvo" panose="020B0604020202020204" charset="0"/>
              </a:rPr>
              <a:t> ide </a:t>
            </a:r>
            <a:r>
              <a:rPr lang="en-US" dirty="0" err="1">
                <a:latin typeface="Arvo" panose="020B0604020202020204" charset="0"/>
              </a:rPr>
              <a:t>baru</a:t>
            </a:r>
            <a:r>
              <a:rPr lang="en-US" dirty="0">
                <a:latin typeface="Arvo" panose="020B0604020202020204" charset="0"/>
              </a:rPr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Arvo" panose="020B0604020202020204" charset="0"/>
              </a:rPr>
              <a:t>Affinity Diagram </a:t>
            </a:r>
            <a:r>
              <a:rPr lang="en-US" dirty="0">
                <a:latin typeface="Arvo" panose="020B0604020202020204" charset="0"/>
              </a:rPr>
              <a:t>: </a:t>
            </a:r>
            <a:r>
              <a:rPr lang="en-US" dirty="0" err="1">
                <a:latin typeface="Arvo" panose="020B0604020202020204" charset="0"/>
              </a:rPr>
              <a:t>Beberapa</a:t>
            </a:r>
            <a:r>
              <a:rPr lang="en-US" dirty="0">
                <a:latin typeface="Arvo" panose="020B0604020202020204" charset="0"/>
              </a:rPr>
              <a:t> ide </a:t>
            </a:r>
            <a:r>
              <a:rPr lang="en-US" dirty="0" err="1">
                <a:latin typeface="Arvo" panose="020B0604020202020204" charset="0"/>
              </a:rPr>
              <a:t>si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bagi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ke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dalam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beberapa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grup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untuk</a:t>
            </a:r>
            <a:r>
              <a:rPr lang="en-US" dirty="0">
                <a:latin typeface="Arvo" panose="020B0604020202020204" charset="0"/>
              </a:rPr>
              <a:t> review dan </a:t>
            </a:r>
            <a:r>
              <a:rPr lang="en-US" dirty="0" err="1">
                <a:latin typeface="Arvo" panose="020B0604020202020204" charset="0"/>
              </a:rPr>
              <a:t>analisis</a:t>
            </a:r>
            <a:r>
              <a:rPr lang="en-US" dirty="0">
                <a:latin typeface="Arvo" panose="020B0604020202020204" charset="0"/>
              </a:rPr>
              <a:t> </a:t>
            </a:r>
          </a:p>
        </p:txBody>
      </p:sp>
      <p:sp>
        <p:nvSpPr>
          <p:cNvPr id="9" name="Rounded Rectangle 59">
            <a:extLst>
              <a:ext uri="{FF2B5EF4-FFF2-40B4-BE49-F238E27FC236}">
                <a16:creationId xmlns:a16="http://schemas.microsoft.com/office/drawing/2014/main" xmlns="" id="{CDB1E8D7-9D23-4DB3-806E-64720E262003}"/>
              </a:ext>
            </a:extLst>
          </p:cNvPr>
          <p:cNvSpPr/>
          <p:nvPr/>
        </p:nvSpPr>
        <p:spPr>
          <a:xfrm>
            <a:off x="564247" y="2886996"/>
            <a:ext cx="548640" cy="548640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21F1E6D6-B8DC-4A43-A068-2927E73B495D}"/>
              </a:ext>
            </a:extLst>
          </p:cNvPr>
          <p:cNvSpPr txBox="1"/>
          <p:nvPr/>
        </p:nvSpPr>
        <p:spPr>
          <a:xfrm>
            <a:off x="1104284" y="2850351"/>
            <a:ext cx="224147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chemeClr val="tx1"/>
                </a:solidFill>
                <a:latin typeface="Arvo" panose="020B0604020202020204" charset="0"/>
              </a:rPr>
              <a:t>Group Decision Making Techniques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D83131CA-B2D7-43D2-B77E-E848EE232CBD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984" y="3007578"/>
            <a:ext cx="323166" cy="32316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9A3A2564-5A6A-4A2C-BBC9-7308843863C8}"/>
              </a:ext>
            </a:extLst>
          </p:cNvPr>
          <p:cNvSpPr/>
          <p:nvPr/>
        </p:nvSpPr>
        <p:spPr>
          <a:xfrm>
            <a:off x="491337" y="3644389"/>
            <a:ext cx="865266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latin typeface="Arvo" panose="020B0604020202020204" charset="0"/>
              </a:rPr>
              <a:t>Untuk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memutuskan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kebutuhan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proyek</a:t>
            </a:r>
            <a:r>
              <a:rPr lang="en-US" dirty="0">
                <a:latin typeface="Arvo" panose="020B0604020202020204" charset="0"/>
              </a:rPr>
              <a:t>, </a:t>
            </a:r>
            <a:r>
              <a:rPr lang="en-US" dirty="0" err="1">
                <a:latin typeface="Arvo" panose="020B0604020202020204" charset="0"/>
              </a:rPr>
              <a:t>mengklasifikasikannya</a:t>
            </a:r>
            <a:r>
              <a:rPr lang="en-US" dirty="0">
                <a:latin typeface="Arvo" panose="020B0604020202020204" charset="0"/>
              </a:rPr>
              <a:t> dan </a:t>
            </a:r>
            <a:r>
              <a:rPr lang="en-US" dirty="0" err="1">
                <a:latin typeface="Arvo" panose="020B0604020202020204" charset="0"/>
              </a:rPr>
              <a:t>memprioritaskannya</a:t>
            </a:r>
            <a:r>
              <a:rPr lang="en-US" dirty="0">
                <a:latin typeface="Arvo" panose="020B0604020202020204" charset="0"/>
              </a:rPr>
              <a:t>.</a:t>
            </a:r>
          </a:p>
          <a:p>
            <a:r>
              <a:rPr lang="en-US" dirty="0">
                <a:latin typeface="Arvo" panose="020B0604020202020204" charset="0"/>
              </a:rPr>
              <a:t>Ada </a:t>
            </a:r>
            <a:r>
              <a:rPr lang="en-US" dirty="0" err="1">
                <a:latin typeface="Arvo" panose="020B0604020202020204" charset="0"/>
              </a:rPr>
              <a:t>beberapa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cara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untuk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memutuskan</a:t>
            </a:r>
            <a:r>
              <a:rPr lang="en-US" dirty="0">
                <a:latin typeface="Arvo" panose="020B0604020202020204" charset="0"/>
              </a:rPr>
              <a:t> 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Arvo" panose="020B0604020202020204" charset="0"/>
              </a:rPr>
              <a:t>Unanimity</a:t>
            </a:r>
            <a:r>
              <a:rPr lang="en-US" dirty="0">
                <a:latin typeface="Arvo" panose="020B0604020202020204" charset="0"/>
              </a:rPr>
              <a:t> : </a:t>
            </a:r>
            <a:r>
              <a:rPr lang="en-US" dirty="0" err="1">
                <a:latin typeface="Arvo" panose="020B0604020202020204" charset="0"/>
              </a:rPr>
              <a:t>Semua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setuju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dengan</a:t>
            </a:r>
            <a:r>
              <a:rPr lang="en-US" dirty="0">
                <a:latin typeface="Arvo" panose="020B0604020202020204" charset="0"/>
              </a:rPr>
              <a:t> 1 </a:t>
            </a:r>
            <a:r>
              <a:rPr lang="en-US" dirty="0" err="1">
                <a:latin typeface="Arvo" panose="020B0604020202020204" charset="0"/>
              </a:rPr>
              <a:t>keputusan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mutlak</a:t>
            </a:r>
            <a:r>
              <a:rPr lang="en-US" dirty="0">
                <a:latin typeface="Arvo" panose="020B060402020202020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Arvo" panose="020B0604020202020204" charset="0"/>
              </a:rPr>
              <a:t>Majority</a:t>
            </a:r>
            <a:r>
              <a:rPr lang="en-US" dirty="0">
                <a:latin typeface="Arvo" panose="020B0604020202020204" charset="0"/>
              </a:rPr>
              <a:t> : 50% </a:t>
            </a:r>
            <a:r>
              <a:rPr lang="en-US" dirty="0" err="1">
                <a:latin typeface="Arvo" panose="020B0604020202020204" charset="0"/>
              </a:rPr>
              <a:t>lebih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setuju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dengan</a:t>
            </a:r>
            <a:r>
              <a:rPr lang="en-US" dirty="0">
                <a:latin typeface="Arvo" panose="020B0604020202020204" charset="0"/>
              </a:rPr>
              <a:t> 1 </a:t>
            </a:r>
            <a:r>
              <a:rPr lang="en-US" dirty="0" err="1">
                <a:latin typeface="Arvo" panose="020B0604020202020204" charset="0"/>
              </a:rPr>
              <a:t>keputusan</a:t>
            </a:r>
            <a:r>
              <a:rPr lang="en-US" dirty="0">
                <a:latin typeface="Arvo" panose="020B060402020202020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Arvo" panose="020B0604020202020204" charset="0"/>
              </a:rPr>
              <a:t>Plurality</a:t>
            </a:r>
            <a:r>
              <a:rPr lang="en-US" dirty="0">
                <a:latin typeface="Arvo" panose="020B0604020202020204" charset="0"/>
              </a:rPr>
              <a:t> : </a:t>
            </a:r>
            <a:r>
              <a:rPr lang="en-US" dirty="0" err="1">
                <a:latin typeface="Arvo" panose="020B0604020202020204" charset="0"/>
              </a:rPr>
              <a:t>mengambil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suara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terbanyak</a:t>
            </a:r>
            <a:r>
              <a:rPr lang="en-US" dirty="0">
                <a:latin typeface="Arvo" panose="020B0604020202020204" charset="0"/>
              </a:rPr>
              <a:t> (</a:t>
            </a:r>
            <a:r>
              <a:rPr lang="en-US" dirty="0" err="1">
                <a:latin typeface="Arvo" panose="020B0604020202020204" charset="0"/>
              </a:rPr>
              <a:t>walaupun</a:t>
            </a:r>
            <a:r>
              <a:rPr lang="en-US" dirty="0">
                <a:latin typeface="Arvo" panose="020B0604020202020204" charset="0"/>
              </a:rPr>
              <a:t> &lt;50%)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Arvo" panose="020B0604020202020204" charset="0"/>
              </a:rPr>
              <a:t>Dictatorship</a:t>
            </a:r>
            <a:r>
              <a:rPr lang="en-US" dirty="0">
                <a:latin typeface="Arvo" panose="020B0604020202020204" charset="0"/>
              </a:rPr>
              <a:t> : 1 orang yang </a:t>
            </a:r>
            <a:r>
              <a:rPr lang="en-US" dirty="0" err="1">
                <a:latin typeface="Arvo" panose="020B0604020202020204" charset="0"/>
              </a:rPr>
              <a:t>memutuskan</a:t>
            </a:r>
            <a:r>
              <a:rPr lang="en-US" dirty="0">
                <a:latin typeface="Arvo" panose="020B060402020202020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66559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B08A324-353F-4F0A-8C5B-4B7FC37986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0297" y="207113"/>
            <a:ext cx="8095500" cy="577800"/>
          </a:xfrm>
        </p:spPr>
        <p:txBody>
          <a:bodyPr/>
          <a:lstStyle/>
          <a:p>
            <a:r>
              <a:rPr lang="en-US" dirty="0"/>
              <a:t>Define Scope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4C033182-4E78-4005-9A8C-AD9679DBD1EB}"/>
              </a:ext>
            </a:extLst>
          </p:cNvPr>
          <p:cNvSpPr/>
          <p:nvPr/>
        </p:nvSpPr>
        <p:spPr>
          <a:xfrm>
            <a:off x="619599" y="1093556"/>
            <a:ext cx="790480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>
                <a:latin typeface="Arvo" panose="020B0604020202020204" charset="0"/>
              </a:rPr>
              <a:t>Proses </a:t>
            </a:r>
            <a:r>
              <a:rPr lang="en-US" dirty="0" err="1">
                <a:latin typeface="Arvo" panose="020B0604020202020204" charset="0"/>
              </a:rPr>
              <a:t>untuk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membuat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deskripsi</a:t>
            </a:r>
            <a:r>
              <a:rPr lang="en-US" dirty="0">
                <a:latin typeface="Arvo" panose="020B0604020202020204" charset="0"/>
              </a:rPr>
              <a:t> detail </a:t>
            </a:r>
            <a:r>
              <a:rPr lang="en-US" dirty="0" err="1">
                <a:latin typeface="Arvo" panose="020B0604020202020204" charset="0"/>
              </a:rPr>
              <a:t>dari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proyek</a:t>
            </a:r>
            <a:r>
              <a:rPr lang="en-US" dirty="0">
                <a:latin typeface="Arvo" panose="020B0604020202020204" charset="0"/>
              </a:rPr>
              <a:t> dan </a:t>
            </a:r>
            <a:r>
              <a:rPr lang="en-US" dirty="0" err="1">
                <a:latin typeface="Arvo" panose="020B0604020202020204" charset="0"/>
              </a:rPr>
              <a:t>produk</a:t>
            </a:r>
            <a:r>
              <a:rPr lang="en-US" dirty="0">
                <a:latin typeface="Arvo" panose="020B0604020202020204" charset="0"/>
              </a:rPr>
              <a:t>. </a:t>
            </a:r>
            <a:r>
              <a:rPr lang="en-US" dirty="0" err="1">
                <a:latin typeface="Arvo" panose="020B0604020202020204" charset="0"/>
              </a:rPr>
              <a:t>Selama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perencanaan</a:t>
            </a:r>
            <a:r>
              <a:rPr lang="en-US" dirty="0">
                <a:latin typeface="Arvo" panose="020B0604020202020204" charset="0"/>
              </a:rPr>
              <a:t>, project scope </a:t>
            </a:r>
            <a:r>
              <a:rPr lang="en-US" dirty="0" err="1">
                <a:latin typeface="Arvo" panose="020B0604020202020204" charset="0"/>
              </a:rPr>
              <a:t>mendefinisikan</a:t>
            </a:r>
            <a:r>
              <a:rPr lang="en-US" dirty="0">
                <a:latin typeface="Arvo" panose="020B0604020202020204" charset="0"/>
              </a:rPr>
              <a:t> dan </a:t>
            </a:r>
            <a:r>
              <a:rPr lang="en-US" dirty="0" err="1">
                <a:latin typeface="Arvo" panose="020B0604020202020204" charset="0"/>
              </a:rPr>
              <a:t>mendeskripsikan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proyek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dengan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spesifikasi</a:t>
            </a:r>
            <a:r>
              <a:rPr lang="en-US" dirty="0">
                <a:latin typeface="Arvo" panose="020B0604020202020204" charset="0"/>
              </a:rPr>
              <a:t> yang </a:t>
            </a:r>
            <a:r>
              <a:rPr lang="en-US" dirty="0" err="1">
                <a:latin typeface="Arvo" panose="020B0604020202020204" charset="0"/>
              </a:rPr>
              <a:t>sangat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detil</a:t>
            </a:r>
            <a:r>
              <a:rPr lang="en-US" dirty="0">
                <a:latin typeface="Arvo" panose="020B0604020202020204" charset="0"/>
              </a:rPr>
              <a:t>  </a:t>
            </a:r>
            <a:r>
              <a:rPr lang="en-US" dirty="0" err="1">
                <a:latin typeface="Arvo" panose="020B0604020202020204" charset="0"/>
              </a:rPr>
              <a:t>melebihi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infomasi</a:t>
            </a:r>
            <a:r>
              <a:rPr lang="en-US" dirty="0">
                <a:latin typeface="Arvo" panose="020B0604020202020204" charset="0"/>
              </a:rPr>
              <a:t> yang </a:t>
            </a:r>
            <a:r>
              <a:rPr lang="en-US" dirty="0" err="1">
                <a:latin typeface="Arvo" panose="020B0604020202020204" charset="0"/>
              </a:rPr>
              <a:t>telah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diketahui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dari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proyek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tersebut</a:t>
            </a:r>
            <a:r>
              <a:rPr lang="en-US" dirty="0">
                <a:latin typeface="Arvo" panose="020B0604020202020204" charset="0"/>
              </a:rPr>
              <a:t>. </a:t>
            </a:r>
            <a:r>
              <a:rPr lang="en-US" dirty="0" err="1">
                <a:latin typeface="Arvo" panose="020B0604020202020204" charset="0"/>
              </a:rPr>
              <a:t>Resiko</a:t>
            </a:r>
            <a:r>
              <a:rPr lang="en-US" dirty="0">
                <a:latin typeface="Arvo" panose="020B0604020202020204" charset="0"/>
              </a:rPr>
              <a:t> dan </a:t>
            </a:r>
            <a:r>
              <a:rPr lang="en-US" dirty="0" err="1">
                <a:latin typeface="Arvo" panose="020B0604020202020204" charset="0"/>
              </a:rPr>
              <a:t>asumsi</a:t>
            </a:r>
            <a:r>
              <a:rPr lang="en-US" dirty="0">
                <a:latin typeface="Arvo" panose="020B0604020202020204" charset="0"/>
              </a:rPr>
              <a:t> yang </a:t>
            </a:r>
            <a:r>
              <a:rPr lang="en-US" dirty="0" err="1">
                <a:latin typeface="Arvo" panose="020B0604020202020204" charset="0"/>
              </a:rPr>
              <a:t>ada</a:t>
            </a:r>
            <a:r>
              <a:rPr lang="en-US" dirty="0">
                <a:latin typeface="Arvo" panose="020B0604020202020204" charset="0"/>
              </a:rPr>
              <a:t> di </a:t>
            </a:r>
            <a:r>
              <a:rPr lang="en-US" dirty="0" err="1">
                <a:latin typeface="Arvo" panose="020B0604020202020204" charset="0"/>
              </a:rPr>
              <a:t>analisa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sedetil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mungkin</a:t>
            </a:r>
            <a:r>
              <a:rPr lang="en-US" dirty="0">
                <a:latin typeface="Arvo" panose="020B0604020202020204" charset="0"/>
              </a:rPr>
              <a:t> dan </a:t>
            </a:r>
            <a:r>
              <a:rPr lang="en-US" dirty="0" err="1">
                <a:latin typeface="Arvo" panose="020B0604020202020204" charset="0"/>
              </a:rPr>
              <a:t>menambahkan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resiko</a:t>
            </a:r>
            <a:r>
              <a:rPr lang="en-US" dirty="0">
                <a:latin typeface="Arvo" panose="020B0604020202020204" charset="0"/>
              </a:rPr>
              <a:t> dan </a:t>
            </a:r>
            <a:r>
              <a:rPr lang="en-US" dirty="0" err="1">
                <a:latin typeface="Arvo" panose="020B0604020202020204" charset="0"/>
              </a:rPr>
              <a:t>asumsi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tambahan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bila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diperlukan</a:t>
            </a:r>
            <a:r>
              <a:rPr lang="en-US" dirty="0">
                <a:latin typeface="Arvo" panose="020B0604020202020204" charset="0"/>
              </a:rPr>
              <a:t>.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xmlns="" id="{2F44EB1B-33B1-4A4C-9466-5D6044F7E1D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4035315"/>
              </p:ext>
            </p:extLst>
          </p:nvPr>
        </p:nvGraphicFramePr>
        <p:xfrm>
          <a:off x="2151321" y="2571750"/>
          <a:ext cx="5376529" cy="22490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90737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D5F0C69-E97A-42EE-A622-8F31636364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6620" y="161976"/>
            <a:ext cx="8095500" cy="577800"/>
          </a:xfrm>
        </p:spPr>
        <p:txBody>
          <a:bodyPr/>
          <a:lstStyle/>
          <a:p>
            <a:r>
              <a:rPr lang="en-US" dirty="0"/>
              <a:t>Create Work Breakdown Structure (WBS)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4100898B-FC66-4A4A-8171-07D92141D4AE}"/>
              </a:ext>
            </a:extLst>
          </p:cNvPr>
          <p:cNvSpPr/>
          <p:nvPr/>
        </p:nvSpPr>
        <p:spPr>
          <a:xfrm>
            <a:off x="476238" y="1051308"/>
            <a:ext cx="801626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err="1">
                <a:latin typeface="Arvo" panose="020B0604020202020204" charset="0"/>
              </a:rPr>
              <a:t>Penguraian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pekerjaan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secara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hirarki</a:t>
            </a:r>
            <a:r>
              <a:rPr lang="en-US" dirty="0">
                <a:latin typeface="Arvo" panose="020B0604020202020204" charset="0"/>
              </a:rPr>
              <a:t> oleh </a:t>
            </a:r>
            <a:r>
              <a:rPr lang="en-US" dirty="0" err="1">
                <a:latin typeface="Arvo" panose="020B0604020202020204" charset="0"/>
              </a:rPr>
              <a:t>tim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proyek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untuk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mencapai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tujuan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proyek</a:t>
            </a:r>
            <a:r>
              <a:rPr lang="en-US" dirty="0">
                <a:latin typeface="Arvo" panose="020B0604020202020204" charset="0"/>
              </a:rPr>
              <a:t> dan </a:t>
            </a:r>
            <a:r>
              <a:rPr lang="en-US" dirty="0" err="1">
                <a:latin typeface="Arvo" panose="020B0604020202020204" charset="0"/>
              </a:rPr>
              <a:t>menciptakan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rincian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pekerjaan</a:t>
            </a:r>
            <a:r>
              <a:rPr lang="en-US" dirty="0">
                <a:latin typeface="Arvo" panose="020B0604020202020204" charset="0"/>
              </a:rPr>
              <a:t> yang </a:t>
            </a:r>
            <a:r>
              <a:rPr lang="en-US" dirty="0" err="1">
                <a:latin typeface="Arvo" panose="020B0604020202020204" charset="0"/>
              </a:rPr>
              <a:t>diperlukan</a:t>
            </a:r>
            <a:r>
              <a:rPr lang="en-US" dirty="0">
                <a:latin typeface="Arvo" panose="020B0604020202020204" charset="0"/>
              </a:rPr>
              <a:t>, </a:t>
            </a:r>
            <a:r>
              <a:rPr lang="en-US" dirty="0" err="1">
                <a:latin typeface="Arvo" panose="020B0604020202020204" charset="0"/>
              </a:rPr>
              <a:t>dengan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masing-masing</a:t>
            </a:r>
            <a:r>
              <a:rPr lang="en-US" dirty="0">
                <a:latin typeface="Arvo" panose="020B0604020202020204" charset="0"/>
              </a:rPr>
              <a:t> level yang </a:t>
            </a:r>
            <a:r>
              <a:rPr lang="en-US" dirty="0" err="1">
                <a:latin typeface="Arvo" panose="020B0604020202020204" charset="0"/>
              </a:rPr>
              <a:t>mewakili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setiap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detil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rincian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pekerjaan</a:t>
            </a:r>
            <a:r>
              <a:rPr lang="en-US" dirty="0">
                <a:latin typeface="Arvo" panose="020B0604020202020204" charset="0"/>
              </a:rPr>
              <a:t>.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462C3A67-45DF-45CA-8E27-E5F0BE99104F}"/>
              </a:ext>
            </a:extLst>
          </p:cNvPr>
          <p:cNvSpPr/>
          <p:nvPr/>
        </p:nvSpPr>
        <p:spPr>
          <a:xfrm>
            <a:off x="782949" y="1986974"/>
            <a:ext cx="757810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err="1">
                <a:latin typeface="Arvo" panose="020B0604020202020204" charset="0"/>
              </a:rPr>
              <a:t>Dekomposisi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hirarkis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dari</a:t>
            </a:r>
            <a:r>
              <a:rPr lang="en-US" dirty="0">
                <a:latin typeface="Arvo" panose="020B0604020202020204" charset="0"/>
              </a:rPr>
              <a:t> total </a:t>
            </a:r>
            <a:r>
              <a:rPr lang="en-US" dirty="0" err="1">
                <a:latin typeface="Arvo" panose="020B0604020202020204" charset="0"/>
              </a:rPr>
              <a:t>ruang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lingkup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pekerjaan</a:t>
            </a:r>
            <a:r>
              <a:rPr lang="en-US" dirty="0">
                <a:latin typeface="Arvo" panose="020B0604020202020204" charset="0"/>
              </a:rPr>
              <a:t> yang </a:t>
            </a:r>
            <a:r>
              <a:rPr lang="en-US" dirty="0" err="1">
                <a:latin typeface="Arvo" panose="020B0604020202020204" charset="0"/>
              </a:rPr>
              <a:t>harus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dilakukan</a:t>
            </a:r>
            <a:r>
              <a:rPr lang="en-US" dirty="0">
                <a:latin typeface="Arvo" panose="020B0604020202020204" charset="0"/>
              </a:rPr>
              <a:t> oleh </a:t>
            </a:r>
            <a:r>
              <a:rPr lang="en-US" dirty="0" err="1">
                <a:latin typeface="Arvo" panose="020B0604020202020204" charset="0"/>
              </a:rPr>
              <a:t>tim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proyek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untuk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mencapai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tujuan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proyek</a:t>
            </a:r>
            <a:r>
              <a:rPr lang="en-US" dirty="0">
                <a:latin typeface="Arvo" panose="020B0604020202020204" charset="0"/>
              </a:rPr>
              <a:t> dan </a:t>
            </a:r>
            <a:r>
              <a:rPr lang="en-US" dirty="0" err="1">
                <a:latin typeface="Arvo" panose="020B0604020202020204" charset="0"/>
              </a:rPr>
              <a:t>menciptakan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kiriman</a:t>
            </a:r>
            <a:r>
              <a:rPr lang="en-US" dirty="0">
                <a:latin typeface="Arvo" panose="020B0604020202020204" charset="0"/>
              </a:rPr>
              <a:t> yang </a:t>
            </a:r>
            <a:r>
              <a:rPr lang="en-US" dirty="0" err="1">
                <a:latin typeface="Arvo" panose="020B0604020202020204" charset="0"/>
              </a:rPr>
              <a:t>diperlukan</a:t>
            </a:r>
            <a:r>
              <a:rPr lang="en-US" dirty="0">
                <a:latin typeface="Arvo" panose="020B0604020202020204" charset="0"/>
              </a:rPr>
              <a:t>. </a:t>
            </a:r>
          </a:p>
          <a:p>
            <a:pPr algn="just"/>
            <a:r>
              <a:rPr lang="en-US" dirty="0">
                <a:latin typeface="Arvo" panose="020B0604020202020204" charset="0"/>
              </a:rPr>
              <a:t>WBS </a:t>
            </a:r>
            <a:r>
              <a:rPr lang="en-US" dirty="0" err="1">
                <a:latin typeface="Arvo" panose="020B0604020202020204" charset="0"/>
              </a:rPr>
              <a:t>mengatur</a:t>
            </a:r>
            <a:r>
              <a:rPr lang="en-US" dirty="0">
                <a:latin typeface="Arvo" panose="020B0604020202020204" charset="0"/>
              </a:rPr>
              <a:t> dan </a:t>
            </a:r>
            <a:r>
              <a:rPr lang="en-US" dirty="0" err="1">
                <a:latin typeface="Arvo" panose="020B0604020202020204" charset="0"/>
              </a:rPr>
              <a:t>mendefinisikan</a:t>
            </a:r>
            <a:r>
              <a:rPr lang="en-US" dirty="0">
                <a:latin typeface="Arvo" panose="020B0604020202020204" charset="0"/>
              </a:rPr>
              <a:t> total </a:t>
            </a:r>
            <a:r>
              <a:rPr lang="en-US" dirty="0" err="1">
                <a:latin typeface="Arvo" panose="020B0604020202020204" charset="0"/>
              </a:rPr>
              <a:t>lingkup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proyek</a:t>
            </a:r>
            <a:r>
              <a:rPr lang="en-US" dirty="0">
                <a:latin typeface="Arvo" panose="020B0604020202020204" charset="0"/>
              </a:rPr>
              <a:t>, dan </a:t>
            </a:r>
            <a:r>
              <a:rPr lang="en-US" dirty="0" err="1">
                <a:latin typeface="Arvo" panose="020B0604020202020204" charset="0"/>
              </a:rPr>
              <a:t>merupakan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pekerjaan</a:t>
            </a:r>
            <a:r>
              <a:rPr lang="en-US" dirty="0">
                <a:latin typeface="Arvo" panose="020B0604020202020204" charset="0"/>
              </a:rPr>
              <a:t> yang </a:t>
            </a:r>
            <a:r>
              <a:rPr lang="en-US" dirty="0" err="1">
                <a:latin typeface="Arvo" panose="020B0604020202020204" charset="0"/>
              </a:rPr>
              <a:t>ditentukan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dalam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menyetujui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pernyataan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lingkup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proyek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saat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ini</a:t>
            </a:r>
            <a:r>
              <a:rPr lang="en-US" dirty="0">
                <a:latin typeface="Arvo" panose="020B0604020202020204" charset="0"/>
              </a:rPr>
              <a:t>. </a:t>
            </a:r>
          </a:p>
        </p:txBody>
      </p:sp>
      <p:sp>
        <p:nvSpPr>
          <p:cNvPr id="20" name="Rectangle 3">
            <a:extLst>
              <a:ext uri="{FF2B5EF4-FFF2-40B4-BE49-F238E27FC236}">
                <a16:creationId xmlns:a16="http://schemas.microsoft.com/office/drawing/2014/main" xmlns="" id="{1C51606A-49D1-411A-8E89-8773DD3EE0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1078" y="3353527"/>
            <a:ext cx="6662922" cy="1413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altLang="en-US" sz="1600" dirty="0" err="1">
                <a:latin typeface="Arvo" panose="020B0604020202020204" charset="0"/>
              </a:rPr>
              <a:t>Menciptakan</a:t>
            </a:r>
            <a:r>
              <a:rPr lang="en-US" altLang="en-US" sz="1600" dirty="0">
                <a:latin typeface="Arvo" panose="020B0604020202020204" charset="0"/>
              </a:rPr>
              <a:t> WBS yang </a:t>
            </a:r>
            <a:r>
              <a:rPr lang="en-US" altLang="en-US" sz="1600" dirty="0" err="1">
                <a:latin typeface="Arvo" panose="020B0604020202020204" charset="0"/>
              </a:rPr>
              <a:t>baik</a:t>
            </a:r>
            <a:endParaRPr lang="en-US" altLang="en-US" sz="1600" dirty="0">
              <a:latin typeface="Arvo" panose="020B0604020202020204" charset="0"/>
            </a:endParaRPr>
          </a:p>
          <a:p>
            <a:pPr lvl="1" eaLnBrk="1" hangingPunct="1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US" altLang="en-US" dirty="0" err="1">
                <a:latin typeface="Arvo" panose="020B0604020202020204" charset="0"/>
              </a:rPr>
              <a:t>Membantu</a:t>
            </a:r>
            <a:r>
              <a:rPr lang="en-US" altLang="en-US" dirty="0">
                <a:latin typeface="Arvo" panose="020B0604020202020204" charset="0"/>
              </a:rPr>
              <a:t> </a:t>
            </a:r>
            <a:r>
              <a:rPr lang="en-US" altLang="en-US" dirty="0" err="1">
                <a:latin typeface="Arvo" panose="020B0604020202020204" charset="0"/>
              </a:rPr>
              <a:t>meningkatkan</a:t>
            </a:r>
            <a:r>
              <a:rPr lang="en-US" altLang="en-US" dirty="0">
                <a:latin typeface="Arvo" panose="020B0604020202020204" charset="0"/>
              </a:rPr>
              <a:t> </a:t>
            </a:r>
            <a:r>
              <a:rPr lang="en-US" altLang="en-US" dirty="0" err="1">
                <a:latin typeface="Arvo" panose="020B0604020202020204" charset="0"/>
              </a:rPr>
              <a:t>akurasi</a:t>
            </a:r>
            <a:r>
              <a:rPr lang="en-US" altLang="en-US" dirty="0">
                <a:latin typeface="Arvo" panose="020B0604020202020204" charset="0"/>
              </a:rPr>
              <a:t> </a:t>
            </a:r>
            <a:r>
              <a:rPr lang="en-US" altLang="en-US" dirty="0" err="1">
                <a:latin typeface="Arvo" panose="020B0604020202020204" charset="0"/>
              </a:rPr>
              <a:t>estimasi</a:t>
            </a:r>
            <a:r>
              <a:rPr lang="en-US" altLang="en-US" dirty="0">
                <a:latin typeface="Arvo" panose="020B0604020202020204" charset="0"/>
              </a:rPr>
              <a:t> </a:t>
            </a:r>
            <a:r>
              <a:rPr lang="en-US" altLang="en-US" dirty="0" err="1">
                <a:latin typeface="Arvo" panose="020B0604020202020204" charset="0"/>
              </a:rPr>
              <a:t>waktu</a:t>
            </a:r>
            <a:r>
              <a:rPr lang="en-US" altLang="en-US" dirty="0">
                <a:latin typeface="Arvo" panose="020B0604020202020204" charset="0"/>
              </a:rPr>
              <a:t>, </a:t>
            </a:r>
            <a:r>
              <a:rPr lang="en-US" altLang="en-US" dirty="0" err="1">
                <a:latin typeface="Arvo" panose="020B0604020202020204" charset="0"/>
              </a:rPr>
              <a:t>biaya</a:t>
            </a:r>
            <a:r>
              <a:rPr lang="en-US" altLang="en-US" dirty="0">
                <a:latin typeface="Arvo" panose="020B0604020202020204" charset="0"/>
              </a:rPr>
              <a:t> dan </a:t>
            </a:r>
            <a:r>
              <a:rPr lang="en-US" altLang="en-US" dirty="0" err="1">
                <a:latin typeface="Arvo" panose="020B0604020202020204" charset="0"/>
              </a:rPr>
              <a:t>sumberdaya</a:t>
            </a:r>
            <a:endParaRPr lang="en-US" altLang="en-US" dirty="0">
              <a:latin typeface="Arvo" panose="020B0604020202020204" charset="0"/>
            </a:endParaRPr>
          </a:p>
          <a:p>
            <a:pPr lvl="1" eaLnBrk="1" hangingPunct="1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US" altLang="en-US" dirty="0" err="1">
                <a:latin typeface="Arvo" panose="020B0604020202020204" charset="0"/>
              </a:rPr>
              <a:t>Mendifinisikan</a:t>
            </a:r>
            <a:r>
              <a:rPr lang="en-US" altLang="en-US" dirty="0">
                <a:latin typeface="Arvo" panose="020B0604020202020204" charset="0"/>
              </a:rPr>
              <a:t> </a:t>
            </a:r>
            <a:r>
              <a:rPr lang="en-US" altLang="en-US" i="1" dirty="0">
                <a:latin typeface="Arvo" panose="020B0604020202020204" charset="0"/>
              </a:rPr>
              <a:t>baseline</a:t>
            </a:r>
            <a:r>
              <a:rPr lang="en-US" altLang="en-US" dirty="0">
                <a:latin typeface="Arvo" panose="020B0604020202020204" charset="0"/>
              </a:rPr>
              <a:t> (</a:t>
            </a:r>
            <a:r>
              <a:rPr lang="en-US" altLang="en-US" dirty="0" err="1">
                <a:latin typeface="Arvo" panose="020B0604020202020204" charset="0"/>
              </a:rPr>
              <a:t>acuan</a:t>
            </a:r>
            <a:r>
              <a:rPr lang="en-US" altLang="en-US" dirty="0">
                <a:latin typeface="Arvo" panose="020B0604020202020204" charset="0"/>
              </a:rPr>
              <a:t>) </a:t>
            </a:r>
            <a:r>
              <a:rPr lang="en-US" altLang="en-US" dirty="0" err="1">
                <a:latin typeface="Arvo" panose="020B0604020202020204" charset="0"/>
              </a:rPr>
              <a:t>untuk</a:t>
            </a:r>
            <a:r>
              <a:rPr lang="en-US" altLang="en-US" dirty="0">
                <a:latin typeface="Arvo" panose="020B0604020202020204" charset="0"/>
              </a:rPr>
              <a:t> </a:t>
            </a:r>
            <a:r>
              <a:rPr lang="en-US" altLang="en-US" dirty="0" err="1">
                <a:latin typeface="Arvo" panose="020B0604020202020204" charset="0"/>
              </a:rPr>
              <a:t>ukuran</a:t>
            </a:r>
            <a:r>
              <a:rPr lang="en-US" altLang="en-US" dirty="0">
                <a:latin typeface="Arvo" panose="020B0604020202020204" charset="0"/>
              </a:rPr>
              <a:t> </a:t>
            </a:r>
            <a:r>
              <a:rPr lang="en-US" altLang="en-US" dirty="0" err="1">
                <a:latin typeface="Arvo" panose="020B0604020202020204" charset="0"/>
              </a:rPr>
              <a:t>kinerja</a:t>
            </a:r>
            <a:r>
              <a:rPr lang="en-US" altLang="en-US" dirty="0">
                <a:latin typeface="Arvo" panose="020B0604020202020204" charset="0"/>
              </a:rPr>
              <a:t> dan </a:t>
            </a:r>
            <a:r>
              <a:rPr lang="en-US" altLang="en-US" i="1" dirty="0">
                <a:latin typeface="Arvo" panose="020B0604020202020204" charset="0"/>
              </a:rPr>
              <a:t>control</a:t>
            </a:r>
            <a:r>
              <a:rPr lang="en-US" altLang="en-US" dirty="0">
                <a:latin typeface="Arvo" panose="020B0604020202020204" charset="0"/>
              </a:rPr>
              <a:t> </a:t>
            </a:r>
            <a:r>
              <a:rPr lang="en-US" altLang="en-US" dirty="0" err="1">
                <a:latin typeface="Arvo" panose="020B0604020202020204" charset="0"/>
              </a:rPr>
              <a:t>proyek</a:t>
            </a:r>
            <a:endParaRPr lang="en-US" altLang="en-US" dirty="0">
              <a:latin typeface="Arvo" panose="020B0604020202020204" charset="0"/>
            </a:endParaRPr>
          </a:p>
          <a:p>
            <a:pPr lvl="1" eaLnBrk="1" hangingPunct="1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US" altLang="en-US" dirty="0" err="1">
                <a:latin typeface="Arvo" panose="020B0604020202020204" charset="0"/>
              </a:rPr>
              <a:t>Membantu</a:t>
            </a:r>
            <a:r>
              <a:rPr lang="en-US" altLang="en-US" dirty="0">
                <a:latin typeface="Arvo" panose="020B0604020202020204" charset="0"/>
              </a:rPr>
              <a:t> </a:t>
            </a:r>
            <a:r>
              <a:rPr lang="en-US" altLang="en-US" dirty="0" err="1">
                <a:latin typeface="Arvo" panose="020B0604020202020204" charset="0"/>
              </a:rPr>
              <a:t>kelancaran</a:t>
            </a:r>
            <a:r>
              <a:rPr lang="en-US" altLang="en-US" dirty="0">
                <a:latin typeface="Arvo" panose="020B0604020202020204" charset="0"/>
              </a:rPr>
              <a:t> </a:t>
            </a:r>
            <a:r>
              <a:rPr lang="en-US" altLang="en-US" dirty="0" err="1">
                <a:latin typeface="Arvo" panose="020B0604020202020204" charset="0"/>
              </a:rPr>
              <a:t>komunikasi</a:t>
            </a:r>
            <a:endParaRPr lang="en-US" altLang="en-US" dirty="0">
              <a:latin typeface="Arvo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25307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6">
            <a:extLst>
              <a:ext uri="{FF2B5EF4-FFF2-40B4-BE49-F238E27FC236}">
                <a16:creationId xmlns:a16="http://schemas.microsoft.com/office/drawing/2014/main" xmlns="" id="{639B9FDF-3AB6-4119-9DE9-2C9DB8539D75}"/>
              </a:ext>
            </a:extLst>
          </p:cNvPr>
          <p:cNvGrpSpPr>
            <a:grpSpLocks/>
          </p:cNvGrpSpPr>
          <p:nvPr/>
        </p:nvGrpSpPr>
        <p:grpSpPr bwMode="auto">
          <a:xfrm>
            <a:off x="170121" y="628910"/>
            <a:ext cx="8293395" cy="4187640"/>
            <a:chOff x="193" y="1153"/>
            <a:chExt cx="5419" cy="2734"/>
          </a:xfrm>
        </p:grpSpPr>
        <p:sp>
          <p:nvSpPr>
            <p:cNvPr id="3" name="Rectangle 6">
              <a:extLst>
                <a:ext uri="{FF2B5EF4-FFF2-40B4-BE49-F238E27FC236}">
                  <a16:creationId xmlns:a16="http://schemas.microsoft.com/office/drawing/2014/main" xmlns="" id="{A37C3F12-781E-40F7-ABF8-96BC34A29A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1" y="1297"/>
              <a:ext cx="766" cy="286"/>
            </a:xfrm>
            <a:prstGeom prst="rect">
              <a:avLst/>
            </a:prstGeom>
            <a:solidFill>
              <a:srgbClr val="F8E49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8" tIns="44450" rIns="90488" bIns="44450" anchor="ctr"/>
            <a:lstStyle/>
            <a:p>
              <a:pPr algn="ctr" eaLnBrk="0" hangingPunct="0"/>
              <a:r>
                <a:rPr lang="en-US" sz="2100">
                  <a:latin typeface="Arial" charset="0"/>
                </a:rPr>
                <a:t>Program</a:t>
              </a:r>
              <a:endParaRPr lang="en-US"/>
            </a:p>
          </p:txBody>
        </p:sp>
        <p:sp>
          <p:nvSpPr>
            <p:cNvPr id="4" name="Line 7">
              <a:extLst>
                <a:ext uri="{FF2B5EF4-FFF2-40B4-BE49-F238E27FC236}">
                  <a16:creationId xmlns:a16="http://schemas.microsoft.com/office/drawing/2014/main" xmlns="" id="{DB5505CB-204E-4ACB-8459-68E59E7950A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68" y="1591"/>
              <a:ext cx="0" cy="27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Rectangle 8">
              <a:extLst>
                <a:ext uri="{FF2B5EF4-FFF2-40B4-BE49-F238E27FC236}">
                  <a16:creationId xmlns:a16="http://schemas.microsoft.com/office/drawing/2014/main" xmlns="" id="{BB2451B9-87C9-4F3B-8F04-4E82A2B9C2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5" y="1873"/>
              <a:ext cx="766" cy="286"/>
            </a:xfrm>
            <a:prstGeom prst="rect">
              <a:avLst/>
            </a:prstGeom>
            <a:solidFill>
              <a:srgbClr val="F8E49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8" tIns="44450" rIns="90488" bIns="44450" anchor="ctr"/>
            <a:lstStyle/>
            <a:p>
              <a:pPr algn="ctr" eaLnBrk="0" hangingPunct="0"/>
              <a:r>
                <a:rPr lang="en-US" sz="2100">
                  <a:latin typeface="Arial" charset="0"/>
                </a:rPr>
                <a:t>Project 1</a:t>
              </a:r>
              <a:endParaRPr lang="en-US"/>
            </a:p>
          </p:txBody>
        </p:sp>
        <p:sp>
          <p:nvSpPr>
            <p:cNvPr id="6" name="Rectangle 9">
              <a:extLst>
                <a:ext uri="{FF2B5EF4-FFF2-40B4-BE49-F238E27FC236}">
                  <a16:creationId xmlns:a16="http://schemas.microsoft.com/office/drawing/2014/main" xmlns="" id="{EE3F97EC-D364-4653-A926-A100AABB3F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9" y="1873"/>
              <a:ext cx="766" cy="286"/>
            </a:xfrm>
            <a:prstGeom prst="rect">
              <a:avLst/>
            </a:prstGeom>
            <a:solidFill>
              <a:srgbClr val="F8E49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8" tIns="44450" rIns="90488" bIns="44450" anchor="ctr"/>
            <a:lstStyle/>
            <a:p>
              <a:pPr algn="ctr" eaLnBrk="0" hangingPunct="0"/>
              <a:r>
                <a:rPr lang="en-US" sz="2100">
                  <a:latin typeface="Arial" charset="0"/>
                </a:rPr>
                <a:t>Project 2</a:t>
              </a:r>
              <a:endParaRPr lang="en-US"/>
            </a:p>
          </p:txBody>
        </p:sp>
        <p:sp>
          <p:nvSpPr>
            <p:cNvPr id="7" name="Line 10">
              <a:extLst>
                <a:ext uri="{FF2B5EF4-FFF2-40B4-BE49-F238E27FC236}">
                  <a16:creationId xmlns:a16="http://schemas.microsoft.com/office/drawing/2014/main" xmlns="" id="{EA82F775-208D-4224-B7E8-8FD8E310515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75" y="1728"/>
              <a:ext cx="109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Line 11">
              <a:extLst>
                <a:ext uri="{FF2B5EF4-FFF2-40B4-BE49-F238E27FC236}">
                  <a16:creationId xmlns:a16="http://schemas.microsoft.com/office/drawing/2014/main" xmlns="" id="{3487C81D-7B3B-4C7D-952A-90119BBE2C5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72" y="1735"/>
              <a:ext cx="0" cy="13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Line 12">
              <a:extLst>
                <a:ext uri="{FF2B5EF4-FFF2-40B4-BE49-F238E27FC236}">
                  <a16:creationId xmlns:a16="http://schemas.microsoft.com/office/drawing/2014/main" xmlns="" id="{E29DC1D6-9517-42FF-AB4E-72F46904CF1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79" y="1728"/>
              <a:ext cx="303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Line 13">
              <a:extLst>
                <a:ext uri="{FF2B5EF4-FFF2-40B4-BE49-F238E27FC236}">
                  <a16:creationId xmlns:a16="http://schemas.microsoft.com/office/drawing/2014/main" xmlns="" id="{86A43837-25E5-40B1-B03A-6F4860D733C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32" y="2167"/>
              <a:ext cx="0" cy="27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Rectangle 14">
              <a:extLst>
                <a:ext uri="{FF2B5EF4-FFF2-40B4-BE49-F238E27FC236}">
                  <a16:creationId xmlns:a16="http://schemas.microsoft.com/office/drawing/2014/main" xmlns="" id="{1ECA8013-B291-4EB6-B20E-0D484E88C3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9" y="2449"/>
              <a:ext cx="766" cy="286"/>
            </a:xfrm>
            <a:prstGeom prst="rect">
              <a:avLst/>
            </a:prstGeom>
            <a:solidFill>
              <a:srgbClr val="F8E49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8" tIns="44450" rIns="90488" bIns="44450" anchor="ctr"/>
            <a:lstStyle/>
            <a:p>
              <a:pPr algn="ctr" eaLnBrk="0" hangingPunct="0"/>
              <a:r>
                <a:rPr lang="en-US" sz="2100">
                  <a:latin typeface="Arial" charset="0"/>
                </a:rPr>
                <a:t>Task 1.1</a:t>
              </a:r>
              <a:endParaRPr lang="en-US"/>
            </a:p>
          </p:txBody>
        </p:sp>
        <p:sp>
          <p:nvSpPr>
            <p:cNvPr id="12" name="Line 15">
              <a:extLst>
                <a:ext uri="{FF2B5EF4-FFF2-40B4-BE49-F238E27FC236}">
                  <a16:creationId xmlns:a16="http://schemas.microsoft.com/office/drawing/2014/main" xmlns="" id="{A5DF6F89-A559-46DD-9091-77A9717C886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64" y="2743"/>
              <a:ext cx="0" cy="27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Rectangle 16">
              <a:extLst>
                <a:ext uri="{FF2B5EF4-FFF2-40B4-BE49-F238E27FC236}">
                  <a16:creationId xmlns:a16="http://schemas.microsoft.com/office/drawing/2014/main" xmlns="" id="{74C39FC8-C8A4-4BB9-AE4F-1D2681F88D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3" y="3025"/>
              <a:ext cx="1150" cy="286"/>
            </a:xfrm>
            <a:prstGeom prst="rect">
              <a:avLst/>
            </a:prstGeom>
            <a:solidFill>
              <a:srgbClr val="F8E49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8" tIns="44450" rIns="90488" bIns="44450" anchor="ctr"/>
            <a:lstStyle/>
            <a:p>
              <a:pPr algn="ctr" eaLnBrk="0" hangingPunct="0"/>
              <a:r>
                <a:rPr lang="en-US" sz="2100" dirty="0">
                  <a:latin typeface="Arial" charset="0"/>
                </a:rPr>
                <a:t>Subtask 1.1.1</a:t>
              </a:r>
            </a:p>
          </p:txBody>
        </p:sp>
        <p:sp>
          <p:nvSpPr>
            <p:cNvPr id="14" name="Line 17">
              <a:extLst>
                <a:ext uri="{FF2B5EF4-FFF2-40B4-BE49-F238E27FC236}">
                  <a16:creationId xmlns:a16="http://schemas.microsoft.com/office/drawing/2014/main" xmlns="" id="{6175133B-514E-4F03-8773-160C2FFAC51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92" y="3319"/>
              <a:ext cx="0" cy="27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Rectangle 18">
              <a:extLst>
                <a:ext uri="{FF2B5EF4-FFF2-40B4-BE49-F238E27FC236}">
                  <a16:creationId xmlns:a16="http://schemas.microsoft.com/office/drawing/2014/main" xmlns="" id="{5BF31D57-4EDD-4C09-A233-130D379FBC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5" y="3601"/>
              <a:ext cx="1774" cy="286"/>
            </a:xfrm>
            <a:prstGeom prst="rect">
              <a:avLst/>
            </a:prstGeom>
            <a:solidFill>
              <a:srgbClr val="F8E49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8" tIns="44450" rIns="90488" bIns="44450" anchor="ctr"/>
            <a:lstStyle/>
            <a:p>
              <a:pPr algn="ctr" eaLnBrk="0" hangingPunct="0"/>
              <a:r>
                <a:rPr lang="en-US" sz="2100">
                  <a:latin typeface="Arial" charset="0"/>
                </a:rPr>
                <a:t>Work Package 1.1.1.1</a:t>
              </a:r>
              <a:endParaRPr lang="en-US"/>
            </a:p>
          </p:txBody>
        </p:sp>
        <p:sp>
          <p:nvSpPr>
            <p:cNvPr id="16" name="Rectangle 19">
              <a:extLst>
                <a:ext uri="{FF2B5EF4-FFF2-40B4-BE49-F238E27FC236}">
                  <a16:creationId xmlns:a16="http://schemas.microsoft.com/office/drawing/2014/main" xmlns="" id="{BD57B7A0-5B88-4577-BA0E-98E11E028F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3" y="1153"/>
              <a:ext cx="574" cy="2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>
                  <a:latin typeface="Arial" charset="0"/>
                </a:rPr>
                <a:t>Level</a:t>
              </a:r>
            </a:p>
          </p:txBody>
        </p:sp>
        <p:sp>
          <p:nvSpPr>
            <p:cNvPr id="17" name="Rectangle 20">
              <a:extLst>
                <a:ext uri="{FF2B5EF4-FFF2-40B4-BE49-F238E27FC236}">
                  <a16:creationId xmlns:a16="http://schemas.microsoft.com/office/drawing/2014/main" xmlns="" id="{0ACE4E42-7D25-4970-B434-E9FC917050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" y="1873"/>
              <a:ext cx="210" cy="2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 eaLnBrk="0" hangingPunct="0"/>
              <a:r>
                <a:rPr lang="en-US"/>
                <a:t>1</a:t>
              </a:r>
            </a:p>
          </p:txBody>
        </p:sp>
        <p:sp>
          <p:nvSpPr>
            <p:cNvPr id="18" name="Rectangle 21">
              <a:extLst>
                <a:ext uri="{FF2B5EF4-FFF2-40B4-BE49-F238E27FC236}">
                  <a16:creationId xmlns:a16="http://schemas.microsoft.com/office/drawing/2014/main" xmlns="" id="{4C06C3E3-FB86-4A7D-A5A4-0318CD3FAA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" y="2449"/>
              <a:ext cx="210" cy="2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 eaLnBrk="0" hangingPunct="0"/>
              <a:r>
                <a:rPr lang="en-US"/>
                <a:t>2</a:t>
              </a:r>
            </a:p>
          </p:txBody>
        </p:sp>
        <p:sp>
          <p:nvSpPr>
            <p:cNvPr id="19" name="Rectangle 22">
              <a:extLst>
                <a:ext uri="{FF2B5EF4-FFF2-40B4-BE49-F238E27FC236}">
                  <a16:creationId xmlns:a16="http://schemas.microsoft.com/office/drawing/2014/main" xmlns="" id="{7143D4E7-FA38-465A-8285-A5F1B8FCE5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" y="3025"/>
              <a:ext cx="210" cy="2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 eaLnBrk="0" hangingPunct="0"/>
              <a:r>
                <a:rPr lang="en-US"/>
                <a:t>3</a:t>
              </a:r>
            </a:p>
          </p:txBody>
        </p:sp>
        <p:sp>
          <p:nvSpPr>
            <p:cNvPr id="20" name="Rectangle 23">
              <a:extLst>
                <a:ext uri="{FF2B5EF4-FFF2-40B4-BE49-F238E27FC236}">
                  <a16:creationId xmlns:a16="http://schemas.microsoft.com/office/drawing/2014/main" xmlns="" id="{E19EE1EE-C9F0-45FA-BDC2-C07369FA7E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" y="3601"/>
              <a:ext cx="210" cy="2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 eaLnBrk="0" hangingPunct="0"/>
              <a:r>
                <a:rPr lang="en-US"/>
                <a:t>4</a:t>
              </a:r>
            </a:p>
          </p:txBody>
        </p:sp>
        <p:sp>
          <p:nvSpPr>
            <p:cNvPr id="21" name="Rectangle 24">
              <a:extLst>
                <a:ext uri="{FF2B5EF4-FFF2-40B4-BE49-F238E27FC236}">
                  <a16:creationId xmlns:a16="http://schemas.microsoft.com/office/drawing/2014/main" xmlns="" id="{2A28435B-0FE3-4DDC-B1D7-29F3524FE0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3" y="2449"/>
              <a:ext cx="766" cy="286"/>
            </a:xfrm>
            <a:prstGeom prst="rect">
              <a:avLst/>
            </a:prstGeom>
            <a:solidFill>
              <a:srgbClr val="F8E49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8" tIns="44450" rIns="90488" bIns="44450" anchor="ctr"/>
            <a:lstStyle/>
            <a:p>
              <a:pPr algn="ctr" eaLnBrk="0" hangingPunct="0"/>
              <a:r>
                <a:rPr lang="en-US" sz="2100">
                  <a:latin typeface="Arial" charset="0"/>
                </a:rPr>
                <a:t>Task 1.2</a:t>
              </a:r>
              <a:endParaRPr lang="en-US" sz="2100"/>
            </a:p>
          </p:txBody>
        </p:sp>
        <p:sp>
          <p:nvSpPr>
            <p:cNvPr id="22" name="Line 25">
              <a:extLst>
                <a:ext uri="{FF2B5EF4-FFF2-40B4-BE49-F238E27FC236}">
                  <a16:creationId xmlns:a16="http://schemas.microsoft.com/office/drawing/2014/main" xmlns="" id="{5AD48C0E-14DE-4CFB-A168-A41CF247592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39" y="2304"/>
              <a:ext cx="109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Line 26">
              <a:extLst>
                <a:ext uri="{FF2B5EF4-FFF2-40B4-BE49-F238E27FC236}">
                  <a16:creationId xmlns:a16="http://schemas.microsoft.com/office/drawing/2014/main" xmlns="" id="{A095B0E9-B03B-482A-9DD5-635A46BF64C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36" y="2311"/>
              <a:ext cx="0" cy="13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Line 27">
              <a:extLst>
                <a:ext uri="{FF2B5EF4-FFF2-40B4-BE49-F238E27FC236}">
                  <a16:creationId xmlns:a16="http://schemas.microsoft.com/office/drawing/2014/main" xmlns="" id="{614BC7B0-1816-4F5B-A47E-73CE65554C6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71" y="2880"/>
              <a:ext cx="166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Line 28">
              <a:extLst>
                <a:ext uri="{FF2B5EF4-FFF2-40B4-BE49-F238E27FC236}">
                  <a16:creationId xmlns:a16="http://schemas.microsoft.com/office/drawing/2014/main" xmlns="" id="{0B77CCF2-812B-4D93-B180-B38519AC580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92" y="2887"/>
              <a:ext cx="0" cy="13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Rectangle 29">
              <a:extLst>
                <a:ext uri="{FF2B5EF4-FFF2-40B4-BE49-F238E27FC236}">
                  <a16:creationId xmlns:a16="http://schemas.microsoft.com/office/drawing/2014/main" xmlns="" id="{1AE107F4-D2AE-4873-B8C2-4BD27704F7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9" y="3025"/>
              <a:ext cx="1150" cy="286"/>
            </a:xfrm>
            <a:prstGeom prst="rect">
              <a:avLst/>
            </a:prstGeom>
            <a:solidFill>
              <a:srgbClr val="F8E49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8" tIns="44450" rIns="90488" bIns="44450" anchor="ctr"/>
            <a:lstStyle/>
            <a:p>
              <a:pPr algn="ctr" eaLnBrk="0" hangingPunct="0"/>
              <a:r>
                <a:rPr lang="en-US" sz="2100">
                  <a:latin typeface="Arial" charset="0"/>
                </a:rPr>
                <a:t>Subtask 1.1.2</a:t>
              </a:r>
              <a:endParaRPr lang="en-US"/>
            </a:p>
          </p:txBody>
        </p:sp>
        <p:sp>
          <p:nvSpPr>
            <p:cNvPr id="27" name="Line 30">
              <a:extLst>
                <a:ext uri="{FF2B5EF4-FFF2-40B4-BE49-F238E27FC236}">
                  <a16:creationId xmlns:a16="http://schemas.microsoft.com/office/drawing/2014/main" xmlns="" id="{B631E02F-EF03-4408-AFEA-10E6D6CCF06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95" y="2304"/>
              <a:ext cx="291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Line 31">
              <a:extLst>
                <a:ext uri="{FF2B5EF4-FFF2-40B4-BE49-F238E27FC236}">
                  <a16:creationId xmlns:a16="http://schemas.microsoft.com/office/drawing/2014/main" xmlns="" id="{65049590-0EFB-4D23-9060-DA287FEE523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51" y="2880"/>
              <a:ext cx="186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Rectangle 32">
              <a:extLst>
                <a:ext uri="{FF2B5EF4-FFF2-40B4-BE49-F238E27FC236}">
                  <a16:creationId xmlns:a16="http://schemas.microsoft.com/office/drawing/2014/main" xmlns="" id="{7CCA5617-0A3B-4325-A24F-78FF627699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1" y="3601"/>
              <a:ext cx="1774" cy="286"/>
            </a:xfrm>
            <a:prstGeom prst="rect">
              <a:avLst/>
            </a:prstGeom>
            <a:solidFill>
              <a:srgbClr val="F8E49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8" tIns="44450" rIns="90488" bIns="44450" anchor="ctr"/>
            <a:lstStyle/>
            <a:p>
              <a:pPr algn="ctr" eaLnBrk="0" hangingPunct="0"/>
              <a:r>
                <a:rPr lang="en-US" sz="2100" dirty="0">
                  <a:latin typeface="Arial" charset="0"/>
                </a:rPr>
                <a:t>Work Package 1.1.1.2</a:t>
              </a:r>
              <a:endParaRPr lang="en-US" dirty="0"/>
            </a:p>
          </p:txBody>
        </p:sp>
        <p:sp>
          <p:nvSpPr>
            <p:cNvPr id="30" name="Line 33">
              <a:extLst>
                <a:ext uri="{FF2B5EF4-FFF2-40B4-BE49-F238E27FC236}">
                  <a16:creationId xmlns:a16="http://schemas.microsoft.com/office/drawing/2014/main" xmlns="" id="{2035226C-F869-47F6-AA87-E56C134906A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99" y="3456"/>
              <a:ext cx="166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Line 34">
              <a:extLst>
                <a:ext uri="{FF2B5EF4-FFF2-40B4-BE49-F238E27FC236}">
                  <a16:creationId xmlns:a16="http://schemas.microsoft.com/office/drawing/2014/main" xmlns="" id="{B7ED5DB7-E047-4638-84C8-BBC70EEC13B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72" y="3463"/>
              <a:ext cx="0" cy="13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Line 35">
              <a:extLst>
                <a:ext uri="{FF2B5EF4-FFF2-40B4-BE49-F238E27FC236}">
                  <a16:creationId xmlns:a16="http://schemas.microsoft.com/office/drawing/2014/main" xmlns="" id="{EE5298A9-745A-4960-BE2D-101469E7945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27" y="3456"/>
              <a:ext cx="128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4" name="Title 2">
            <a:extLst>
              <a:ext uri="{FF2B5EF4-FFF2-40B4-BE49-F238E27FC236}">
                <a16:creationId xmlns:a16="http://schemas.microsoft.com/office/drawing/2014/main" xmlns="" id="{2BA252D7-6797-4851-BCE6-2004137D7913}"/>
              </a:ext>
            </a:extLst>
          </p:cNvPr>
          <p:cNvSpPr txBox="1">
            <a:spLocks/>
          </p:cNvSpPr>
          <p:nvPr/>
        </p:nvSpPr>
        <p:spPr>
          <a:xfrm>
            <a:off x="624658" y="83980"/>
            <a:ext cx="8095500" cy="48594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2800" b="1" dirty="0">
                <a:latin typeface="Arvo" panose="020B0604020202020204" charset="0"/>
              </a:rPr>
              <a:t>Work Breakdown Structure</a:t>
            </a:r>
            <a:endParaRPr lang="en-US" sz="2800" dirty="0">
              <a:latin typeface="Arvo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63290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7BE7697B-E67B-4333-A4C5-7132C69E1C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2548" y="507647"/>
            <a:ext cx="6718903" cy="412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1712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16D3DFC3-2765-424A-BA85-B09997E7F7D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C8EBE3AD-74B4-4A03-9FD0-784BAD90CA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2273" y="468450"/>
            <a:ext cx="6466040" cy="3540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7428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71CF3B3F-1829-48E8-BD52-C0A1E69DCB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8793" y="237266"/>
            <a:ext cx="6815916" cy="4387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7308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A2F48B7-2739-423F-855B-E9771B3FC2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655" y="176672"/>
            <a:ext cx="7224689" cy="4278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989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B380A88-E2D3-45EB-A2E1-BCF8AF05B0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95500" y="377989"/>
            <a:ext cx="5553000" cy="3877155"/>
          </a:xfrm>
        </p:spPr>
        <p:txBody>
          <a:bodyPr/>
          <a:lstStyle/>
          <a:p>
            <a:r>
              <a:rPr lang="en-US" sz="5500" dirty="0"/>
              <a:t>Project Scope Management</a:t>
            </a:r>
            <a:br>
              <a:rPr lang="en-US" sz="5500" dirty="0"/>
            </a:br>
            <a:endParaRPr lang="en-US" sz="5500" dirty="0"/>
          </a:p>
        </p:txBody>
      </p:sp>
    </p:spTree>
    <p:extLst>
      <p:ext uri="{BB962C8B-B14F-4D97-AF65-F5344CB8AC3E}">
        <p14:creationId xmlns:p14="http://schemas.microsoft.com/office/powerpoint/2010/main" val="1284767587"/>
      </p:ext>
    </p:extLst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8678B417-D540-4A64-91E9-86EA5B1C2EEA}"/>
              </a:ext>
            </a:extLst>
          </p:cNvPr>
          <p:cNvSpPr/>
          <p:nvPr/>
        </p:nvSpPr>
        <p:spPr>
          <a:xfrm>
            <a:off x="1010093" y="433010"/>
            <a:ext cx="666661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1" dirty="0">
                <a:latin typeface="Arvo" panose="020B0604020202020204" charset="0"/>
              </a:rPr>
              <a:t>1.0 Concept</a:t>
            </a:r>
          </a:p>
          <a:p>
            <a:r>
              <a:rPr lang="en-US" sz="1800" dirty="0">
                <a:latin typeface="Arvo" panose="020B0604020202020204" charset="0"/>
              </a:rPr>
              <a:t> 1.1 Evaluate current systems </a:t>
            </a:r>
          </a:p>
          <a:p>
            <a:r>
              <a:rPr lang="en-US" sz="1800" dirty="0">
                <a:latin typeface="Arvo" panose="020B0604020202020204" charset="0"/>
              </a:rPr>
              <a:t> 1.2 Define requirements </a:t>
            </a:r>
          </a:p>
          <a:p>
            <a:r>
              <a:rPr lang="en-US" sz="1800" dirty="0">
                <a:latin typeface="Arvo" panose="020B0604020202020204" charset="0"/>
              </a:rPr>
              <a:t>	1.2.1 Define user requirements </a:t>
            </a:r>
          </a:p>
          <a:p>
            <a:r>
              <a:rPr lang="en-US" sz="1800" dirty="0">
                <a:latin typeface="Arvo" panose="020B0604020202020204" charset="0"/>
              </a:rPr>
              <a:t>	1.2.2 Define content requirements </a:t>
            </a:r>
          </a:p>
          <a:p>
            <a:r>
              <a:rPr lang="en-US" sz="1800" dirty="0">
                <a:latin typeface="Arvo" panose="020B0604020202020204" charset="0"/>
              </a:rPr>
              <a:t>	1.2.3 Define system requirements </a:t>
            </a:r>
          </a:p>
          <a:p>
            <a:r>
              <a:rPr lang="en-US" sz="1800" dirty="0">
                <a:latin typeface="Arvo" panose="020B0604020202020204" charset="0"/>
              </a:rPr>
              <a:t>	1.2.4 Define server owner requirements </a:t>
            </a:r>
          </a:p>
          <a:p>
            <a:r>
              <a:rPr lang="en-US" sz="1800" dirty="0">
                <a:latin typeface="Arvo" panose="020B0604020202020204" charset="0"/>
              </a:rPr>
              <a:t> 1.3 Define specific functionality </a:t>
            </a:r>
          </a:p>
          <a:p>
            <a:r>
              <a:rPr lang="en-US" sz="1800" dirty="0">
                <a:latin typeface="Arvo" panose="020B0604020202020204" charset="0"/>
              </a:rPr>
              <a:t> 1.4 Define risks and risk management approach </a:t>
            </a:r>
          </a:p>
          <a:p>
            <a:r>
              <a:rPr lang="en-US" sz="1800" dirty="0">
                <a:latin typeface="Arvo" panose="020B0604020202020204" charset="0"/>
              </a:rPr>
              <a:t> 1.5 Develop project plan </a:t>
            </a:r>
          </a:p>
          <a:p>
            <a:r>
              <a:rPr lang="en-US" sz="1800" dirty="0">
                <a:latin typeface="Arvo" panose="020B0604020202020204" charset="0"/>
              </a:rPr>
              <a:t> 1.6 Brief Web development team </a:t>
            </a:r>
          </a:p>
          <a:p>
            <a:r>
              <a:rPr lang="en-US" sz="1800" b="1" dirty="0">
                <a:latin typeface="Arvo" panose="020B0604020202020204" charset="0"/>
              </a:rPr>
              <a:t>2.0 Web Site Design</a:t>
            </a:r>
          </a:p>
          <a:p>
            <a:r>
              <a:rPr lang="en-US" sz="1800" b="1" dirty="0">
                <a:latin typeface="Arvo" panose="020B0604020202020204" charset="0"/>
              </a:rPr>
              <a:t>3.0 Web Site Development</a:t>
            </a:r>
          </a:p>
          <a:p>
            <a:r>
              <a:rPr lang="en-US" sz="1800" b="1" dirty="0">
                <a:latin typeface="Arvo" panose="020B0604020202020204" charset="0"/>
              </a:rPr>
              <a:t>4.0 Roll Out</a:t>
            </a:r>
          </a:p>
          <a:p>
            <a:r>
              <a:rPr lang="en-US" sz="1800" b="1" dirty="0">
                <a:latin typeface="Arvo" panose="020B0604020202020204" charset="0"/>
              </a:rPr>
              <a:t>5.0 Support </a:t>
            </a:r>
          </a:p>
        </p:txBody>
      </p:sp>
    </p:spTree>
    <p:extLst>
      <p:ext uri="{BB962C8B-B14F-4D97-AF65-F5344CB8AC3E}">
        <p14:creationId xmlns:p14="http://schemas.microsoft.com/office/powerpoint/2010/main" val="19832176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oup 713">
            <a:extLst>
              <a:ext uri="{FF2B5EF4-FFF2-40B4-BE49-F238E27FC236}">
                <a16:creationId xmlns:a16="http://schemas.microsoft.com/office/drawing/2014/main" xmlns="" id="{BBEDEF67-E587-4CAF-967C-4155F84F2CA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65950589"/>
              </p:ext>
            </p:extLst>
          </p:nvPr>
        </p:nvGraphicFramePr>
        <p:xfrm>
          <a:off x="457200" y="682256"/>
          <a:ext cx="8229600" cy="4267200"/>
        </p:xfrm>
        <a:graphic>
          <a:graphicData uri="http://schemas.openxmlformats.org/drawingml/2006/table">
            <a:tbl>
              <a:tblPr/>
              <a:tblGrid>
                <a:gridCol w="34655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778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7626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7785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7785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7785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7626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57785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722312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</a:tblGrid>
              <a:tr h="182563"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Kegiatan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8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Minggu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841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5242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Penentuan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atribut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kualitas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yang 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perlu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dikendalikan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Mengumpulan data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Merancang peta control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Sosialisasi rancangan SPC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Training operator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Uji coba pelaksanaan SPC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Implementasi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Analisa penyebab cacat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27025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Menghitung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kemampuan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proses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Dokumentasi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  <p:sp>
        <p:nvSpPr>
          <p:cNvPr id="4" name="Title 2">
            <a:extLst>
              <a:ext uri="{FF2B5EF4-FFF2-40B4-BE49-F238E27FC236}">
                <a16:creationId xmlns:a16="http://schemas.microsoft.com/office/drawing/2014/main" xmlns="" id="{9A224EAA-E577-428F-95D0-99CA9BD4227B}"/>
              </a:ext>
            </a:extLst>
          </p:cNvPr>
          <p:cNvSpPr txBox="1">
            <a:spLocks/>
          </p:cNvSpPr>
          <p:nvPr/>
        </p:nvSpPr>
        <p:spPr>
          <a:xfrm>
            <a:off x="624658" y="83980"/>
            <a:ext cx="8095500" cy="48594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2800" b="1" dirty="0">
                <a:latin typeface="Arvo" panose="020B0604020202020204" charset="0"/>
              </a:rPr>
              <a:t>Gantt Chart</a:t>
            </a:r>
            <a:endParaRPr lang="en-US" sz="2800" dirty="0">
              <a:latin typeface="Arvo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89111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6277EBAE-62B3-474E-B291-18D11E2F5C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968" y="164979"/>
            <a:ext cx="8243292" cy="443076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1D8F5D8C-129A-46F8-8C90-7B09AF709745}"/>
              </a:ext>
            </a:extLst>
          </p:cNvPr>
          <p:cNvSpPr/>
          <p:nvPr/>
        </p:nvSpPr>
        <p:spPr>
          <a:xfrm>
            <a:off x="3563985" y="4595748"/>
            <a:ext cx="447590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latin typeface="Arvo" panose="020B0604020202020204" charset="0"/>
              </a:rPr>
              <a:t>Intranet WBS and Gantt Chart in Project </a:t>
            </a:r>
          </a:p>
        </p:txBody>
      </p:sp>
    </p:spTree>
    <p:extLst>
      <p:ext uri="{BB962C8B-B14F-4D97-AF65-F5344CB8AC3E}">
        <p14:creationId xmlns:p14="http://schemas.microsoft.com/office/powerpoint/2010/main" val="23426757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AB7AE0D3-B0AF-4D5E-BFC9-FDAB248A73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977" y="238796"/>
            <a:ext cx="7506989" cy="4093655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99BF28B9-6E56-45CA-BFC1-32032C1CCA2F}"/>
              </a:ext>
            </a:extLst>
          </p:cNvPr>
          <p:cNvSpPr/>
          <p:nvPr/>
        </p:nvSpPr>
        <p:spPr>
          <a:xfrm>
            <a:off x="711977" y="4427416"/>
            <a:ext cx="465544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latin typeface="Arvo" panose="020B0604020202020204" charset="0"/>
              </a:rPr>
              <a:t>Gantt Chart Organized by Process Groups </a:t>
            </a:r>
          </a:p>
        </p:txBody>
      </p:sp>
    </p:spTree>
    <p:extLst>
      <p:ext uri="{BB962C8B-B14F-4D97-AF65-F5344CB8AC3E}">
        <p14:creationId xmlns:p14="http://schemas.microsoft.com/office/powerpoint/2010/main" val="41527220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93B629B-D853-49A6-8964-4DF892FFE6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flipH="1">
            <a:off x="685638" y="255799"/>
            <a:ext cx="8095500" cy="577800"/>
          </a:xfrm>
        </p:spPr>
        <p:txBody>
          <a:bodyPr/>
          <a:lstStyle/>
          <a:p>
            <a:r>
              <a:rPr lang="en-US" dirty="0"/>
              <a:t>Approaches to Developing WBSs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A8D5A0DA-B2F9-41B8-AD0F-DDC24F191359}"/>
              </a:ext>
            </a:extLst>
          </p:cNvPr>
          <p:cNvSpPr/>
          <p:nvPr/>
        </p:nvSpPr>
        <p:spPr>
          <a:xfrm>
            <a:off x="685638" y="971312"/>
            <a:ext cx="7916101" cy="23177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 err="1">
                <a:latin typeface="Arvo" panose="020B0604020202020204" charset="0"/>
              </a:rPr>
              <a:t>Pedoman</a:t>
            </a:r>
            <a:r>
              <a:rPr lang="en-US" b="1" dirty="0">
                <a:latin typeface="Arvo" panose="020B0604020202020204" charset="0"/>
              </a:rPr>
              <a:t>: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Beberapa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organisasi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memberikan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pedoman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untuk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menyiapkan</a:t>
            </a:r>
            <a:r>
              <a:rPr lang="en-US" dirty="0">
                <a:latin typeface="Arvo" panose="020B0604020202020204" charset="0"/>
              </a:rPr>
              <a:t> WBS.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 err="1">
                <a:latin typeface="Arvo" panose="020B0604020202020204" charset="0"/>
              </a:rPr>
              <a:t>Pendekatan</a:t>
            </a:r>
            <a:r>
              <a:rPr lang="en-US" b="1" dirty="0">
                <a:latin typeface="Arvo" panose="020B0604020202020204" charset="0"/>
              </a:rPr>
              <a:t> </a:t>
            </a:r>
            <a:r>
              <a:rPr lang="en-US" b="1" dirty="0" err="1">
                <a:latin typeface="Arvo" panose="020B0604020202020204" charset="0"/>
              </a:rPr>
              <a:t>Analogi</a:t>
            </a:r>
            <a:r>
              <a:rPr lang="en-US" b="1" dirty="0">
                <a:latin typeface="Arvo" panose="020B0604020202020204" charset="0"/>
              </a:rPr>
              <a:t>: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Tinjau</a:t>
            </a:r>
            <a:r>
              <a:rPr lang="en-US" dirty="0">
                <a:latin typeface="Arvo" panose="020B0604020202020204" charset="0"/>
              </a:rPr>
              <a:t> WBS </a:t>
            </a:r>
            <a:r>
              <a:rPr lang="en-US" dirty="0" err="1">
                <a:latin typeface="Arvo" panose="020B0604020202020204" charset="0"/>
              </a:rPr>
              <a:t>proyek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serupa</a:t>
            </a:r>
            <a:r>
              <a:rPr lang="en-US" dirty="0">
                <a:latin typeface="Arvo" panose="020B0604020202020204" charset="0"/>
              </a:rPr>
              <a:t> dan </a:t>
            </a:r>
            <a:r>
              <a:rPr lang="en-US" dirty="0" err="1">
                <a:latin typeface="Arvo" panose="020B0604020202020204" charset="0"/>
              </a:rPr>
              <a:t>menyesuaikan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proyek</a:t>
            </a:r>
            <a:r>
              <a:rPr lang="en-US" dirty="0">
                <a:latin typeface="Arvo" panose="020B0604020202020204" charset="0"/>
              </a:rPr>
              <a:t> Anda.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 err="1">
                <a:latin typeface="Arvo" panose="020B0604020202020204" charset="0"/>
              </a:rPr>
              <a:t>Pendekatan</a:t>
            </a:r>
            <a:r>
              <a:rPr lang="en-US" b="1" dirty="0">
                <a:latin typeface="Arvo" panose="020B0604020202020204" charset="0"/>
              </a:rPr>
              <a:t> Top-down: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Mulai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dengan</a:t>
            </a:r>
            <a:r>
              <a:rPr lang="en-US" dirty="0">
                <a:latin typeface="Arvo" panose="020B0604020202020204" charset="0"/>
              </a:rPr>
              <a:t> item </a:t>
            </a:r>
            <a:r>
              <a:rPr lang="en-US" dirty="0" err="1">
                <a:latin typeface="Arvo" panose="020B0604020202020204" charset="0"/>
              </a:rPr>
              <a:t>terbesar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dari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memproyeksikan</a:t>
            </a:r>
            <a:r>
              <a:rPr lang="en-US" dirty="0">
                <a:latin typeface="Arvo" panose="020B0604020202020204" charset="0"/>
              </a:rPr>
              <a:t> dan </a:t>
            </a:r>
            <a:r>
              <a:rPr lang="en-US" dirty="0" err="1">
                <a:latin typeface="Arvo" panose="020B0604020202020204" charset="0"/>
              </a:rPr>
              <a:t>memecahnya</a:t>
            </a:r>
            <a:r>
              <a:rPr lang="en-US" dirty="0">
                <a:latin typeface="Arvo" panose="020B0604020202020204" charset="0"/>
              </a:rPr>
              <a:t>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 err="1">
                <a:latin typeface="Arvo" panose="020B0604020202020204" charset="0"/>
              </a:rPr>
              <a:t>Pendekatan</a:t>
            </a:r>
            <a:r>
              <a:rPr lang="en-US" b="1" dirty="0">
                <a:latin typeface="Arvo" panose="020B0604020202020204" charset="0"/>
              </a:rPr>
              <a:t> Bottom-up: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Mulai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dengan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tugas-tugas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khusus</a:t>
            </a:r>
            <a:r>
              <a:rPr lang="en-US" dirty="0">
                <a:latin typeface="Arvo" panose="020B0604020202020204" charset="0"/>
              </a:rPr>
              <a:t> dan roll </a:t>
            </a:r>
            <a:r>
              <a:rPr lang="en-US" dirty="0" err="1">
                <a:latin typeface="Arvo" panose="020B0604020202020204" charset="0"/>
              </a:rPr>
              <a:t>mereka</a:t>
            </a:r>
            <a:r>
              <a:rPr lang="en-US" dirty="0">
                <a:latin typeface="Arvo" panose="020B0604020202020204" charset="0"/>
              </a:rPr>
              <a:t>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 err="1">
                <a:latin typeface="Arvo" panose="020B0604020202020204" charset="0"/>
              </a:rPr>
              <a:t>Pendekatan</a:t>
            </a:r>
            <a:r>
              <a:rPr lang="en-US" b="1" dirty="0">
                <a:latin typeface="Arvo" panose="020B0604020202020204" charset="0"/>
              </a:rPr>
              <a:t> Mind-Map: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Menulis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tugas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secara</a:t>
            </a:r>
            <a:r>
              <a:rPr lang="en-US" dirty="0">
                <a:latin typeface="Arvo" panose="020B0604020202020204" charset="0"/>
              </a:rPr>
              <a:t> non-linear, format </a:t>
            </a:r>
            <a:r>
              <a:rPr lang="en-US" dirty="0" err="1">
                <a:latin typeface="Arvo" panose="020B0604020202020204" charset="0"/>
              </a:rPr>
              <a:t>percabangan</a:t>
            </a:r>
            <a:r>
              <a:rPr lang="en-US" dirty="0">
                <a:latin typeface="Arvo" panose="020B0604020202020204" charset="0"/>
              </a:rPr>
              <a:t> dan </a:t>
            </a:r>
            <a:r>
              <a:rPr lang="en-US" dirty="0" err="1">
                <a:latin typeface="Arvo" panose="020B0604020202020204" charset="0"/>
              </a:rPr>
              <a:t>kemudian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membuat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struktur</a:t>
            </a:r>
            <a:r>
              <a:rPr lang="en-US" dirty="0">
                <a:latin typeface="Arvo" panose="020B0604020202020204" charset="0"/>
              </a:rPr>
              <a:t> WBS.</a:t>
            </a:r>
          </a:p>
        </p:txBody>
      </p:sp>
    </p:spTree>
    <p:extLst>
      <p:ext uri="{BB962C8B-B14F-4D97-AF65-F5344CB8AC3E}">
        <p14:creationId xmlns:p14="http://schemas.microsoft.com/office/powerpoint/2010/main" val="6006535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2B41F001-783D-4616-B1A7-25341C881E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5357" y="257953"/>
            <a:ext cx="8095500" cy="577800"/>
          </a:xfrm>
        </p:spPr>
        <p:txBody>
          <a:bodyPr/>
          <a:lstStyle/>
          <a:p>
            <a:r>
              <a:rPr lang="en-US" dirty="0" err="1"/>
              <a:t>Pembuatan</a:t>
            </a:r>
            <a:r>
              <a:rPr lang="en-US" dirty="0"/>
              <a:t> WBS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7DFB3467-0C08-4CD3-8363-A27E7E3D9D4F}"/>
              </a:ext>
            </a:extLst>
          </p:cNvPr>
          <p:cNvSpPr/>
          <p:nvPr/>
        </p:nvSpPr>
        <p:spPr>
          <a:xfrm>
            <a:off x="842630" y="835753"/>
            <a:ext cx="830137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Arvo" panose="020B0604020202020204" charset="0"/>
              </a:rPr>
              <a:t>The WBS should support the project’s MOV</a:t>
            </a:r>
            <a:r>
              <a:rPr lang="en-US" dirty="0">
                <a:latin typeface="Arvo" panose="020B0604020202020204" charset="0"/>
              </a:rPr>
              <a:t/>
            </a:r>
            <a:br>
              <a:rPr lang="en-US" dirty="0">
                <a:latin typeface="Arvo" panose="020B0604020202020204" charset="0"/>
              </a:rPr>
            </a:br>
            <a:r>
              <a:rPr lang="en-US" dirty="0">
                <a:latin typeface="Arvo" panose="020B0604020202020204" charset="0"/>
              </a:rPr>
              <a:t>WBS </a:t>
            </a:r>
            <a:r>
              <a:rPr lang="en-US" dirty="0" err="1">
                <a:latin typeface="Arvo" panose="020B0604020202020204" charset="0"/>
              </a:rPr>
              <a:t>harus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mencakup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tugas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atau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kegiatan</a:t>
            </a:r>
            <a:r>
              <a:rPr lang="en-US" dirty="0">
                <a:latin typeface="Arvo" panose="020B0604020202020204" charset="0"/>
              </a:rPr>
              <a:t> yang </a:t>
            </a:r>
            <a:r>
              <a:rPr lang="en-US" dirty="0" err="1">
                <a:latin typeface="Arvo" panose="020B0604020202020204" charset="0"/>
              </a:rPr>
              <a:t>diizinkan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untuk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tujuan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proyek</a:t>
            </a:r>
            <a:r>
              <a:rPr lang="en-US" dirty="0">
                <a:latin typeface="Arvo" panose="020B0604020202020204" charset="0"/>
              </a:rPr>
              <a:t> yang </a:t>
            </a:r>
            <a:r>
              <a:rPr lang="en-US" dirty="0" err="1">
                <a:latin typeface="Arvo" panose="020B0604020202020204" charset="0"/>
              </a:rPr>
              <a:t>dilaksanakan</a:t>
            </a:r>
            <a:r>
              <a:rPr lang="en-US" dirty="0">
                <a:latin typeface="Arvo" panose="020B060402020202020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Arvo" panose="020B060402020202020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Arvo" panose="020B0604020202020204" charset="0"/>
              </a:rPr>
              <a:t>The WBS should be deliverable oriented</a:t>
            </a:r>
            <a:r>
              <a:rPr lang="en-US" dirty="0">
                <a:latin typeface="Arvo" panose="020B0604020202020204" charset="0"/>
              </a:rPr>
              <a:t/>
            </a:r>
            <a:br>
              <a:rPr lang="en-US" dirty="0">
                <a:latin typeface="Arvo" panose="020B0604020202020204" charset="0"/>
              </a:rPr>
            </a:br>
            <a:r>
              <a:rPr lang="en-US" dirty="0" err="1">
                <a:latin typeface="Arvo" panose="020B0604020202020204" charset="0"/>
              </a:rPr>
              <a:t>Fokus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dari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proyek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harus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menghasilkan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sesuatu</a:t>
            </a:r>
            <a:r>
              <a:rPr lang="en-US" dirty="0">
                <a:latin typeface="Arvo" panose="020B0604020202020204" charset="0"/>
              </a:rPr>
              <a:t>, </a:t>
            </a:r>
            <a:r>
              <a:rPr lang="en-US" dirty="0" err="1">
                <a:latin typeface="Arvo" panose="020B0604020202020204" charset="0"/>
              </a:rPr>
              <a:t>bukan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hanya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menyelesaikan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sebuah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kegiatan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spesifik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tertentu</a:t>
            </a:r>
            <a:r>
              <a:rPr lang="en-US" dirty="0">
                <a:latin typeface="Arvo" panose="020B060402020202020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Arvo" panose="020B060402020202020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Arvo" panose="020B0604020202020204" charset="0"/>
              </a:rPr>
              <a:t>The level of detail should support planning and control</a:t>
            </a:r>
            <a:r>
              <a:rPr lang="en-US" dirty="0">
                <a:latin typeface="Arvo" panose="020B0604020202020204" charset="0"/>
              </a:rPr>
              <a:t/>
            </a:r>
            <a:br>
              <a:rPr lang="en-US" dirty="0">
                <a:latin typeface="Arvo" panose="020B0604020202020204" charset="0"/>
              </a:rPr>
            </a:br>
            <a:r>
              <a:rPr lang="en-US" dirty="0">
                <a:latin typeface="Arvo" panose="020B0604020202020204" charset="0"/>
              </a:rPr>
              <a:t>WBS </a:t>
            </a:r>
            <a:r>
              <a:rPr lang="en-US" dirty="0" err="1">
                <a:latin typeface="Arvo" panose="020B0604020202020204" charset="0"/>
              </a:rPr>
              <a:t>memberikan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sebuah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jembatan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antara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ruang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lingkup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proyek</a:t>
            </a:r>
            <a:r>
              <a:rPr lang="en-US" dirty="0">
                <a:latin typeface="Arvo" panose="020B0604020202020204" charset="0"/>
              </a:rPr>
              <a:t> dan </a:t>
            </a:r>
            <a:r>
              <a:rPr lang="en-US" dirty="0" err="1">
                <a:latin typeface="Arvo" panose="020B0604020202020204" charset="0"/>
              </a:rPr>
              <a:t>rencana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proyek</a:t>
            </a:r>
            <a:r>
              <a:rPr lang="en-US" dirty="0">
                <a:latin typeface="Arvo" panose="020B0604020202020204" charset="0"/>
              </a:rPr>
              <a:t>, </a:t>
            </a:r>
            <a:r>
              <a:rPr lang="en-US" dirty="0" err="1">
                <a:latin typeface="Arvo" panose="020B0604020202020204" charset="0"/>
              </a:rPr>
              <a:t>yaitu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jadwal</a:t>
            </a:r>
            <a:r>
              <a:rPr lang="en-US" dirty="0">
                <a:latin typeface="Arvo" panose="020B0604020202020204" charset="0"/>
              </a:rPr>
              <a:t> dan </a:t>
            </a:r>
            <a:r>
              <a:rPr lang="en-US" dirty="0" err="1">
                <a:latin typeface="Arvo" panose="020B0604020202020204" charset="0"/>
              </a:rPr>
              <a:t>anggaran</a:t>
            </a:r>
            <a:r>
              <a:rPr lang="en-US" dirty="0">
                <a:latin typeface="Arvo" panose="020B060402020202020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Arvo" panose="020B060402020202020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Arvo" panose="020B0604020202020204" charset="0"/>
              </a:rPr>
              <a:t>Developing the WBS should involve the people who will be doing the work</a:t>
            </a:r>
            <a:r>
              <a:rPr lang="en-US" dirty="0">
                <a:latin typeface="Arvo" panose="020B0604020202020204" charset="0"/>
              </a:rPr>
              <a:t/>
            </a:r>
            <a:br>
              <a:rPr lang="en-US" dirty="0">
                <a:latin typeface="Arvo" panose="020B0604020202020204" charset="0"/>
              </a:rPr>
            </a:br>
            <a:r>
              <a:rPr lang="en-US" dirty="0" err="1">
                <a:latin typeface="Arvo" panose="020B0604020202020204" charset="0"/>
              </a:rPr>
              <a:t>Untuk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memastikan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bahwa</a:t>
            </a:r>
            <a:r>
              <a:rPr lang="en-US" dirty="0">
                <a:latin typeface="Arvo" panose="020B0604020202020204" charset="0"/>
              </a:rPr>
              <a:t> WBS </a:t>
            </a:r>
            <a:r>
              <a:rPr lang="en-US" dirty="0" err="1">
                <a:latin typeface="Arvo" panose="020B0604020202020204" charset="0"/>
              </a:rPr>
              <a:t>telah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sesuai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dengan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tingkat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kerincian</a:t>
            </a:r>
            <a:r>
              <a:rPr lang="en-US" dirty="0">
                <a:latin typeface="Arvo" panose="020B0604020202020204" charset="0"/>
              </a:rPr>
              <a:t> yang </a:t>
            </a:r>
            <a:r>
              <a:rPr lang="en-US" dirty="0" err="1">
                <a:latin typeface="Arvo" panose="020B0604020202020204" charset="0"/>
              </a:rPr>
              <a:t>diinginkan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adalah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dengan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memastikan</a:t>
            </a:r>
            <a:r>
              <a:rPr lang="en-US" dirty="0">
                <a:latin typeface="Arvo" panose="020B0604020202020204" charset="0"/>
              </a:rPr>
              <a:t> orang – orang yang </a:t>
            </a:r>
            <a:r>
              <a:rPr lang="en-US" dirty="0" err="1">
                <a:latin typeface="Arvo" panose="020B0604020202020204" charset="0"/>
              </a:rPr>
              <a:t>memiliki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pekerjaan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tersebut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telah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terlibat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dalam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pengerjaan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proyek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itu</a:t>
            </a:r>
            <a:r>
              <a:rPr lang="en-US" dirty="0">
                <a:latin typeface="Arvo" panose="020B060402020202020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090968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9C19E82-7B4F-47CF-A0A3-63EE02AA37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flipH="1">
            <a:off x="685640" y="195463"/>
            <a:ext cx="8095500" cy="577800"/>
          </a:xfrm>
        </p:spPr>
        <p:txBody>
          <a:bodyPr/>
          <a:lstStyle/>
          <a:p>
            <a:r>
              <a:rPr lang="en-US" dirty="0"/>
              <a:t>Creating a WBS &amp; WBS Dictionary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95DF81E9-A3D6-4DA3-95B2-E1744FF8410F}"/>
              </a:ext>
            </a:extLst>
          </p:cNvPr>
          <p:cNvSpPr/>
          <p:nvPr/>
        </p:nvSpPr>
        <p:spPr>
          <a:xfrm>
            <a:off x="717697" y="1017478"/>
            <a:ext cx="770860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en-US" dirty="0">
                <a:latin typeface="Arvo" panose="020B0604020202020204" charset="0"/>
              </a:rPr>
              <a:t>A unit of work should appear in only one place in the WBS. 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dirty="0">
                <a:latin typeface="Arvo" panose="020B0604020202020204" charset="0"/>
              </a:rPr>
              <a:t>The work content of a WBS item is the sum of the WBS items below it. 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dirty="0">
                <a:latin typeface="Arvo" panose="020B0604020202020204" charset="0"/>
              </a:rPr>
              <a:t>A WBS item is the responsibility of only one individual, even though many people may be working on it. 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dirty="0">
                <a:latin typeface="Arvo" panose="020B0604020202020204" charset="0"/>
              </a:rPr>
              <a:t>The WBS must be consistent with the way in which work is actually going to be performed; it should serve the project team first, and other purposes only if practical. 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dirty="0">
                <a:latin typeface="Arvo" panose="020B0604020202020204" charset="0"/>
              </a:rPr>
              <a:t>Project team members should be involved in developing the WBS to ensure consistency and buy-in. 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dirty="0">
                <a:latin typeface="Arvo" panose="020B0604020202020204" charset="0"/>
              </a:rPr>
              <a:t>Each WBS item must be documented in a WBS dictionary  to ensure accurate understanding of the scope of work  that is included and not included in that item.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dirty="0">
                <a:latin typeface="Arvo" panose="020B0604020202020204" charset="0"/>
              </a:rPr>
              <a:t>The WBS must be a flexible tool to accommodate  inevitable changes while properly maintaining control of the work content in the project according to the scope  statement. </a:t>
            </a:r>
          </a:p>
        </p:txBody>
      </p:sp>
    </p:spTree>
    <p:extLst>
      <p:ext uri="{BB962C8B-B14F-4D97-AF65-F5344CB8AC3E}">
        <p14:creationId xmlns:p14="http://schemas.microsoft.com/office/powerpoint/2010/main" val="28153769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xmlns="" id="{530B8C1E-CE85-4D8B-8CA4-1685FEC0B5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5989" y="208667"/>
            <a:ext cx="8095500" cy="577800"/>
          </a:xfrm>
        </p:spPr>
        <p:txBody>
          <a:bodyPr/>
          <a:lstStyle/>
          <a:p>
            <a:r>
              <a:rPr lang="en-US" dirty="0"/>
              <a:t>Scope Verification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41BBC2E0-1C29-4E73-AC29-FD521A90C0FC}"/>
              </a:ext>
            </a:extLst>
          </p:cNvPr>
          <p:cNvSpPr/>
          <p:nvPr/>
        </p:nvSpPr>
        <p:spPr>
          <a:xfrm>
            <a:off x="956929" y="966245"/>
            <a:ext cx="756455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rvo" panose="020B0604020202020204" charset="0"/>
              </a:rPr>
              <a:t>Validate Scope </a:t>
            </a:r>
            <a:r>
              <a:rPr lang="en-US" dirty="0" err="1">
                <a:latin typeface="Arvo" panose="020B0604020202020204" charset="0"/>
              </a:rPr>
              <a:t>ini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merupakan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tahap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dimana</a:t>
            </a:r>
            <a:r>
              <a:rPr lang="en-US" dirty="0">
                <a:latin typeface="Arvo" panose="020B0604020202020204" charset="0"/>
              </a:rPr>
              <a:t> final project </a:t>
            </a:r>
            <a:r>
              <a:rPr lang="en-US" dirty="0" err="1">
                <a:latin typeface="Arvo" panose="020B0604020202020204" charset="0"/>
              </a:rPr>
              <a:t>diserahkan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kepada</a:t>
            </a:r>
            <a:r>
              <a:rPr lang="en-US" dirty="0">
                <a:latin typeface="Arvo" panose="020B0604020202020204" charset="0"/>
              </a:rPr>
              <a:t> stakeholder </a:t>
            </a:r>
            <a:r>
              <a:rPr lang="en-US" dirty="0" err="1">
                <a:latin typeface="Arvo" panose="020B0604020202020204" charset="0"/>
              </a:rPr>
              <a:t>untuk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diverifikasi</a:t>
            </a:r>
            <a:r>
              <a:rPr lang="en-US" dirty="0">
                <a:latin typeface="Arvo" panose="020B0604020202020204" charset="0"/>
              </a:rPr>
              <a:t>. </a:t>
            </a:r>
            <a:r>
              <a:rPr lang="en-US" dirty="0" err="1">
                <a:latin typeface="Arvo" panose="020B0604020202020204" charset="0"/>
              </a:rPr>
              <a:t>Bertujuan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untuk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menguji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apakah</a:t>
            </a:r>
            <a:r>
              <a:rPr lang="en-US" dirty="0">
                <a:latin typeface="Arvo" panose="020B0604020202020204" charset="0"/>
              </a:rPr>
              <a:t> deliverable </a:t>
            </a:r>
            <a:r>
              <a:rPr lang="en-US" dirty="0" err="1">
                <a:latin typeface="Arvo" panose="020B0604020202020204" charset="0"/>
              </a:rPr>
              <a:t>sudah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dapat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diterima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atau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tidak</a:t>
            </a:r>
            <a:r>
              <a:rPr lang="en-US" dirty="0">
                <a:latin typeface="Arvo" panose="020B0604020202020204" charset="0"/>
              </a:rPr>
              <a:t>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4440A25E-4863-4DF2-AC84-BE2A92332EF9}"/>
              </a:ext>
            </a:extLst>
          </p:cNvPr>
          <p:cNvSpPr/>
          <p:nvPr/>
        </p:nvSpPr>
        <p:spPr>
          <a:xfrm>
            <a:off x="956930" y="1890738"/>
            <a:ext cx="785746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latin typeface="Arvo" panose="020B0604020202020204" charset="0"/>
              </a:rPr>
              <a:t>Mencakup</a:t>
            </a:r>
            <a:r>
              <a:rPr lang="en-US" dirty="0">
                <a:latin typeface="Arvo" panose="020B0604020202020204" charset="0"/>
              </a:rPr>
              <a:t> proses </a:t>
            </a:r>
            <a:r>
              <a:rPr lang="en-US" dirty="0" err="1">
                <a:latin typeface="Arvo" panose="020B0604020202020204" charset="0"/>
              </a:rPr>
              <a:t>untuk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mendapatkan</a:t>
            </a:r>
            <a:r>
              <a:rPr lang="en-US" dirty="0">
                <a:latin typeface="Arvo" panose="020B0604020202020204" charset="0"/>
              </a:rPr>
              <a:t> formal acceptance </a:t>
            </a:r>
            <a:r>
              <a:rPr lang="en-US" dirty="0" err="1">
                <a:latin typeface="Arvo" panose="020B0604020202020204" charset="0"/>
              </a:rPr>
              <a:t>dari</a:t>
            </a:r>
            <a:r>
              <a:rPr lang="en-US" dirty="0">
                <a:latin typeface="Arvo" panose="020B0604020202020204" charset="0"/>
              </a:rPr>
              <a:t> stakeholder </a:t>
            </a:r>
            <a:r>
              <a:rPr lang="en-US" dirty="0" err="1">
                <a:latin typeface="Arvo" panose="020B0604020202020204" charset="0"/>
              </a:rPr>
              <a:t>atas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lingkup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proyek</a:t>
            </a:r>
            <a:r>
              <a:rPr lang="en-US" dirty="0">
                <a:latin typeface="Arvo" panose="020B0604020202020204" charset="0"/>
              </a:rPr>
              <a:t> yang </a:t>
            </a:r>
            <a:r>
              <a:rPr lang="en-US" dirty="0" err="1">
                <a:latin typeface="Arvo" panose="020B0604020202020204" charset="0"/>
              </a:rPr>
              <a:t>telah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diselesaikan</a:t>
            </a:r>
            <a:r>
              <a:rPr lang="en-US" dirty="0">
                <a:latin typeface="Arvo" panose="020B0604020202020204" charset="0"/>
              </a:rPr>
              <a:t> dan yang </a:t>
            </a:r>
            <a:r>
              <a:rPr lang="en-US" dirty="0" err="1">
                <a:latin typeface="Arvo" panose="020B0604020202020204" charset="0"/>
              </a:rPr>
              <a:t>berkaitan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dengan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perolehannya</a:t>
            </a:r>
            <a:r>
              <a:rPr lang="en-US" dirty="0">
                <a:latin typeface="Arvo" panose="020B0604020202020204" charset="0"/>
              </a:rPr>
              <a:t>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7C7FE069-9C37-4E45-A24D-F93D0462A80C}"/>
              </a:ext>
            </a:extLst>
          </p:cNvPr>
          <p:cNvSpPr/>
          <p:nvPr/>
        </p:nvSpPr>
        <p:spPr>
          <a:xfrm>
            <a:off x="956930" y="2599787"/>
            <a:ext cx="767670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latin typeface="Arvo" panose="020B0604020202020204" charset="0"/>
              </a:rPr>
              <a:t>Memverifikasi</a:t>
            </a:r>
            <a:r>
              <a:rPr lang="en-US" dirty="0">
                <a:latin typeface="Arvo" panose="020B0604020202020204" charset="0"/>
              </a:rPr>
              <a:t> scope </a:t>
            </a:r>
            <a:r>
              <a:rPr lang="en-US" dirty="0" err="1">
                <a:latin typeface="Arvo" panose="020B0604020202020204" charset="0"/>
              </a:rPr>
              <a:t>berbeda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dengan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mengendalikan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kualitas</a:t>
            </a:r>
            <a:r>
              <a:rPr lang="en-US" dirty="0">
                <a:latin typeface="Arvo" panose="020B0604020202020204" charset="0"/>
              </a:rPr>
              <a:t> -- Quality Control (QC). </a:t>
            </a:r>
            <a:r>
              <a:rPr lang="en-US" dirty="0" err="1">
                <a:latin typeface="Arvo" panose="020B0604020202020204" charset="0"/>
              </a:rPr>
              <a:t>Pemverifikasian</a:t>
            </a:r>
            <a:r>
              <a:rPr lang="en-US" dirty="0">
                <a:latin typeface="Arvo" panose="020B0604020202020204" charset="0"/>
              </a:rPr>
              <a:t> scope </a:t>
            </a:r>
            <a:r>
              <a:rPr lang="en-US" dirty="0" err="1">
                <a:latin typeface="Arvo" panose="020B0604020202020204" charset="0"/>
              </a:rPr>
              <a:t>lebih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memperhatikan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penerimaan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dari</a:t>
            </a:r>
            <a:r>
              <a:rPr lang="en-US" dirty="0">
                <a:latin typeface="Arvo" panose="020B0604020202020204" charset="0"/>
              </a:rPr>
              <a:t> yang </a:t>
            </a:r>
            <a:r>
              <a:rPr lang="en-US" dirty="0" err="1">
                <a:latin typeface="Arvo" panose="020B0604020202020204" charset="0"/>
              </a:rPr>
              <a:t>dihasilkan</a:t>
            </a:r>
            <a:r>
              <a:rPr lang="en-US" dirty="0">
                <a:latin typeface="Arvo" panose="020B0604020202020204" charset="0"/>
              </a:rPr>
              <a:t>, </a:t>
            </a:r>
            <a:r>
              <a:rPr lang="en-US" dirty="0" err="1">
                <a:latin typeface="Arvo" panose="020B0604020202020204" charset="0"/>
              </a:rPr>
              <a:t>sedangkan</a:t>
            </a:r>
            <a:r>
              <a:rPr lang="en-US" dirty="0">
                <a:latin typeface="Arvo" panose="020B0604020202020204" charset="0"/>
              </a:rPr>
              <a:t> QC </a:t>
            </a:r>
            <a:r>
              <a:rPr lang="en-US" dirty="0" err="1">
                <a:latin typeface="Arvo" panose="020B0604020202020204" charset="0"/>
              </a:rPr>
              <a:t>lebih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mementingkan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penemuan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spesifikasi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kebutuhan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kualitas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dari</a:t>
            </a:r>
            <a:r>
              <a:rPr lang="en-US" dirty="0">
                <a:latin typeface="Arvo" panose="020B0604020202020204" charset="0"/>
              </a:rPr>
              <a:t> yang </a:t>
            </a:r>
            <a:r>
              <a:rPr lang="en-US" dirty="0" err="1">
                <a:latin typeface="Arvo" panose="020B0604020202020204" charset="0"/>
              </a:rPr>
              <a:t>dihasilkan</a:t>
            </a:r>
            <a:r>
              <a:rPr lang="en-US" dirty="0">
                <a:latin typeface="Arvo" panose="020B0604020202020204" charset="0"/>
              </a:rPr>
              <a:t>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210C07B3-65B6-4E9E-91CA-F5978931D534}"/>
              </a:ext>
            </a:extLst>
          </p:cNvPr>
          <p:cNvSpPr/>
          <p:nvPr/>
        </p:nvSpPr>
        <p:spPr>
          <a:xfrm>
            <a:off x="1007526" y="3632769"/>
            <a:ext cx="76686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latin typeface="Arvo" panose="020B0604020202020204" charset="0"/>
              </a:rPr>
              <a:t>Catatan</a:t>
            </a:r>
            <a:r>
              <a:rPr lang="en-US" dirty="0">
                <a:latin typeface="Arvo" panose="020B0604020202020204" charset="0"/>
              </a:rPr>
              <a:t> proses </a:t>
            </a:r>
            <a:r>
              <a:rPr lang="en-US" dirty="0" err="1">
                <a:latin typeface="Arvo" panose="020B0604020202020204" charset="0"/>
              </a:rPr>
              <a:t>pemverifikasian</a:t>
            </a:r>
            <a:r>
              <a:rPr lang="en-US" dirty="0">
                <a:latin typeface="Arvo" panose="020B0604020202020204" charset="0"/>
              </a:rPr>
              <a:t> scope </a:t>
            </a:r>
            <a:r>
              <a:rPr lang="en-US" dirty="0" err="1">
                <a:latin typeface="Arvo" panose="020B0604020202020204" charset="0"/>
              </a:rPr>
              <a:t>diberikan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secara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lengkap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untuk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mendapatkan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persetujuan</a:t>
            </a:r>
            <a:r>
              <a:rPr lang="en-US" dirty="0">
                <a:latin typeface="Arvo" panose="020B060402020202020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385086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6069A2E0-0662-426A-A9E4-26A4B05A76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2826" y="213269"/>
            <a:ext cx="8095500" cy="577800"/>
          </a:xfrm>
        </p:spPr>
        <p:txBody>
          <a:bodyPr/>
          <a:lstStyle/>
          <a:p>
            <a:r>
              <a:rPr lang="en-US" dirty="0"/>
              <a:t>Scope Control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08CA9E2A-F96E-48E8-BACD-A2B5DB4364D5}"/>
              </a:ext>
            </a:extLst>
          </p:cNvPr>
          <p:cNvSpPr/>
          <p:nvPr/>
        </p:nvSpPr>
        <p:spPr>
          <a:xfrm>
            <a:off x="475897" y="825248"/>
            <a:ext cx="7485321" cy="13482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dirty="0">
                <a:latin typeface="Arvo" panose="020B0604020202020204" charset="0"/>
              </a:rPr>
              <a:t>Proses </a:t>
            </a:r>
            <a:r>
              <a:rPr lang="en-US" dirty="0" err="1">
                <a:latin typeface="Arvo" panose="020B0604020202020204" charset="0"/>
              </a:rPr>
              <a:t>pemantauan</a:t>
            </a:r>
            <a:r>
              <a:rPr lang="en-US" dirty="0">
                <a:latin typeface="Arvo" panose="020B0604020202020204" charset="0"/>
              </a:rPr>
              <a:t> status </a:t>
            </a:r>
            <a:r>
              <a:rPr lang="en-US" dirty="0" err="1">
                <a:latin typeface="Arvo" panose="020B0604020202020204" charset="0"/>
              </a:rPr>
              <a:t>proyek</a:t>
            </a:r>
            <a:r>
              <a:rPr lang="en-US" dirty="0">
                <a:latin typeface="Arvo" panose="020B0604020202020204" charset="0"/>
              </a:rPr>
              <a:t> dan </a:t>
            </a:r>
            <a:r>
              <a:rPr lang="en-US" dirty="0" err="1">
                <a:latin typeface="Arvo" panose="020B0604020202020204" charset="0"/>
              </a:rPr>
              <a:t>ruang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lingkup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produk</a:t>
            </a:r>
            <a:r>
              <a:rPr lang="en-US" dirty="0">
                <a:latin typeface="Arvo" panose="020B0604020202020204" charset="0"/>
              </a:rPr>
              <a:t> dan </a:t>
            </a:r>
            <a:r>
              <a:rPr lang="en-US" dirty="0" err="1">
                <a:latin typeface="Arvo" panose="020B0604020202020204" charset="0"/>
              </a:rPr>
              <a:t>mengelola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perubahan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berdasarkan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lingkupnya</a:t>
            </a:r>
            <a:r>
              <a:rPr lang="en-US" dirty="0">
                <a:latin typeface="Arvo" panose="020B0604020202020204" charset="0"/>
              </a:rPr>
              <a:t>. </a:t>
            </a:r>
            <a:r>
              <a:rPr lang="en-US" dirty="0" err="1">
                <a:latin typeface="Arvo" panose="020B0604020202020204" charset="0"/>
              </a:rPr>
              <a:t>Proyek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Kontrol</a:t>
            </a:r>
            <a:r>
              <a:rPr lang="en-US" dirty="0">
                <a:latin typeface="Arvo" panose="020B0604020202020204" charset="0"/>
              </a:rPr>
              <a:t> Scope </a:t>
            </a:r>
            <a:r>
              <a:rPr lang="en-US" dirty="0" err="1">
                <a:latin typeface="Arvo" panose="020B0604020202020204" charset="0"/>
              </a:rPr>
              <a:t>memastikan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semua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perubahan</a:t>
            </a:r>
            <a:r>
              <a:rPr lang="en-US" dirty="0">
                <a:latin typeface="Arvo" panose="020B0604020202020204" charset="0"/>
              </a:rPr>
              <a:t> yang </a:t>
            </a:r>
            <a:r>
              <a:rPr lang="en-US" dirty="0" err="1">
                <a:latin typeface="Arvo" panose="020B0604020202020204" charset="0"/>
              </a:rPr>
              <a:t>diminta</a:t>
            </a:r>
            <a:r>
              <a:rPr lang="en-US" dirty="0">
                <a:latin typeface="Arvo" panose="020B0604020202020204" charset="0"/>
              </a:rPr>
              <a:t> dan </a:t>
            </a:r>
            <a:r>
              <a:rPr lang="en-US" dirty="0" err="1">
                <a:latin typeface="Arvo" panose="020B0604020202020204" charset="0"/>
              </a:rPr>
              <a:t>tindakan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korektif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atau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preventif</a:t>
            </a:r>
            <a:r>
              <a:rPr lang="en-US" dirty="0">
                <a:latin typeface="Arvo" panose="020B0604020202020204" charset="0"/>
              </a:rPr>
              <a:t> yang </a:t>
            </a:r>
            <a:r>
              <a:rPr lang="en-US" dirty="0" err="1">
                <a:latin typeface="Arvo" panose="020B0604020202020204" charset="0"/>
              </a:rPr>
              <a:t>direkomendasikan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diproses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melalui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kontrol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perubahan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terintegrasi</a:t>
            </a:r>
            <a:r>
              <a:rPr lang="en-US" dirty="0">
                <a:latin typeface="Arvo" panose="020B0604020202020204" charset="0"/>
              </a:rPr>
              <a:t>.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xmlns="" id="{A05226FB-C6E6-470C-9DF4-12673A8CC0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9300" y="2337451"/>
            <a:ext cx="7485321" cy="748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 algn="just" eaLnBrk="1" hangingPunct="1">
              <a:lnSpc>
                <a:spcPct val="150000"/>
              </a:lnSpc>
              <a:spcBef>
                <a:spcPct val="20000"/>
              </a:spcBef>
            </a:pPr>
            <a:r>
              <a:rPr lang="en-US" altLang="en-US" b="1" dirty="0" err="1">
                <a:latin typeface="Arvo" panose="020B0604020202020204" charset="0"/>
              </a:rPr>
              <a:t>Pengendalian</a:t>
            </a:r>
            <a:r>
              <a:rPr lang="en-US" altLang="en-US" b="1" dirty="0">
                <a:latin typeface="Arvo" panose="020B0604020202020204" charset="0"/>
              </a:rPr>
              <a:t> </a:t>
            </a:r>
            <a:r>
              <a:rPr lang="en-US" altLang="en-US" b="1" i="1" dirty="0">
                <a:latin typeface="Arvo" panose="020B0604020202020204" charset="0"/>
              </a:rPr>
              <a:t>scope </a:t>
            </a:r>
            <a:r>
              <a:rPr lang="en-US" altLang="en-US" b="1" dirty="0" err="1">
                <a:latin typeface="Arvo" panose="020B0604020202020204" charset="0"/>
              </a:rPr>
              <a:t>proyek</a:t>
            </a:r>
            <a:r>
              <a:rPr lang="en-US" altLang="en-US" b="1" dirty="0">
                <a:latin typeface="Arvo" panose="020B0604020202020204" charset="0"/>
              </a:rPr>
              <a:t> </a:t>
            </a:r>
            <a:r>
              <a:rPr lang="en-US" altLang="en-US" dirty="0" err="1">
                <a:latin typeface="Arvo" panose="020B0604020202020204" charset="0"/>
              </a:rPr>
              <a:t>berurusan</a:t>
            </a:r>
            <a:r>
              <a:rPr lang="en-US" altLang="en-US" dirty="0">
                <a:latin typeface="Arvo" panose="020B0604020202020204" charset="0"/>
              </a:rPr>
              <a:t> </a:t>
            </a:r>
            <a:r>
              <a:rPr lang="en-US" altLang="en-US" dirty="0" err="1">
                <a:latin typeface="Arvo" panose="020B0604020202020204" charset="0"/>
              </a:rPr>
              <a:t>dengan</a:t>
            </a:r>
            <a:r>
              <a:rPr lang="en-US" altLang="en-US" dirty="0">
                <a:latin typeface="Arvo" panose="020B0604020202020204" charset="0"/>
              </a:rPr>
              <a:t> </a:t>
            </a:r>
            <a:r>
              <a:rPr lang="en-US" altLang="en-US" dirty="0" err="1">
                <a:latin typeface="Arvo" panose="020B0604020202020204" charset="0"/>
              </a:rPr>
              <a:t>faktor-faktor</a:t>
            </a:r>
            <a:r>
              <a:rPr lang="en-US" altLang="en-US" dirty="0">
                <a:latin typeface="Arvo" panose="020B0604020202020204" charset="0"/>
              </a:rPr>
              <a:t> yang </a:t>
            </a:r>
            <a:r>
              <a:rPr lang="en-US" altLang="en-US" dirty="0" err="1">
                <a:latin typeface="Arvo" panose="020B0604020202020204" charset="0"/>
              </a:rPr>
              <a:t>dipengaruhi</a:t>
            </a:r>
            <a:r>
              <a:rPr lang="en-US" altLang="en-US" dirty="0">
                <a:latin typeface="Arvo" panose="020B0604020202020204" charset="0"/>
              </a:rPr>
              <a:t> oleh </a:t>
            </a:r>
            <a:r>
              <a:rPr lang="en-US" altLang="en-US" dirty="0" err="1">
                <a:latin typeface="Arvo" panose="020B0604020202020204" charset="0"/>
              </a:rPr>
              <a:t>pembuatan</a:t>
            </a:r>
            <a:r>
              <a:rPr lang="en-US" altLang="en-US" dirty="0">
                <a:latin typeface="Arvo" panose="020B0604020202020204" charset="0"/>
              </a:rPr>
              <a:t> </a:t>
            </a:r>
            <a:r>
              <a:rPr lang="en-US" altLang="en-US" dirty="0" err="1">
                <a:latin typeface="Arvo" panose="020B0604020202020204" charset="0"/>
              </a:rPr>
              <a:t>perubahan</a:t>
            </a:r>
            <a:r>
              <a:rPr lang="en-US" altLang="en-US" dirty="0">
                <a:latin typeface="Arvo" panose="020B0604020202020204" charset="0"/>
              </a:rPr>
              <a:t> </a:t>
            </a:r>
            <a:r>
              <a:rPr lang="en-US" altLang="en-US" i="1" dirty="0">
                <a:latin typeface="Arvo" panose="020B0604020202020204" charset="0"/>
              </a:rPr>
              <a:t>scope </a:t>
            </a:r>
            <a:r>
              <a:rPr lang="en-US" altLang="en-US" dirty="0" err="1">
                <a:latin typeface="Arvo" panose="020B0604020202020204" charset="0"/>
              </a:rPr>
              <a:t>proyek</a:t>
            </a:r>
            <a:r>
              <a:rPr lang="en-US" altLang="en-US" dirty="0">
                <a:latin typeface="Arvo" panose="020B0604020202020204" charset="0"/>
              </a:rPr>
              <a:t> dan </a:t>
            </a:r>
            <a:r>
              <a:rPr lang="en-US" altLang="en-US" dirty="0" err="1">
                <a:latin typeface="Arvo" panose="020B0604020202020204" charset="0"/>
              </a:rPr>
              <a:t>pengaturan</a:t>
            </a:r>
            <a:r>
              <a:rPr lang="en-US" altLang="en-US" dirty="0">
                <a:latin typeface="Arvo" panose="020B0604020202020204" charset="0"/>
              </a:rPr>
              <a:t> </a:t>
            </a:r>
            <a:r>
              <a:rPr lang="en-US" altLang="en-US" dirty="0" err="1">
                <a:latin typeface="Arvo" panose="020B0604020202020204" charset="0"/>
              </a:rPr>
              <a:t>terhadap</a:t>
            </a:r>
            <a:r>
              <a:rPr lang="en-US" altLang="en-US" dirty="0">
                <a:latin typeface="Arvo" panose="020B0604020202020204" charset="0"/>
              </a:rPr>
              <a:t> </a:t>
            </a:r>
            <a:r>
              <a:rPr lang="en-US" altLang="en-US" dirty="0" err="1">
                <a:latin typeface="Arvo" panose="020B0604020202020204" charset="0"/>
              </a:rPr>
              <a:t>pengaruh</a:t>
            </a:r>
            <a:r>
              <a:rPr lang="en-US" altLang="en-US" dirty="0">
                <a:latin typeface="Arvo" panose="020B0604020202020204" charset="0"/>
              </a:rPr>
              <a:t> </a:t>
            </a:r>
            <a:r>
              <a:rPr lang="en-US" altLang="en-US" dirty="0" err="1">
                <a:latin typeface="Arvo" panose="020B0604020202020204" charset="0"/>
              </a:rPr>
              <a:t>dari</a:t>
            </a:r>
            <a:r>
              <a:rPr lang="en-US" altLang="en-US" dirty="0">
                <a:latin typeface="Arvo" panose="020B0604020202020204" charset="0"/>
              </a:rPr>
              <a:t> </a:t>
            </a:r>
            <a:r>
              <a:rPr lang="en-US" altLang="en-US" dirty="0" err="1">
                <a:latin typeface="Arvo" panose="020B0604020202020204" charset="0"/>
              </a:rPr>
              <a:t>perubahan</a:t>
            </a:r>
            <a:r>
              <a:rPr lang="en-US" altLang="en-US" dirty="0">
                <a:latin typeface="Arvo" panose="020B0604020202020204" charset="0"/>
              </a:rPr>
              <a:t> </a:t>
            </a:r>
            <a:r>
              <a:rPr lang="en-US" altLang="en-US" dirty="0" err="1">
                <a:latin typeface="Arvo" panose="020B0604020202020204" charset="0"/>
              </a:rPr>
              <a:t>itu</a:t>
            </a:r>
            <a:r>
              <a:rPr lang="en-US" altLang="en-US" dirty="0">
                <a:latin typeface="Arvo" panose="020B0604020202020204" charset="0"/>
              </a:rPr>
              <a:t> </a:t>
            </a:r>
            <a:r>
              <a:rPr lang="en-US" altLang="en-US" dirty="0" err="1">
                <a:latin typeface="Arvo" panose="020B0604020202020204" charset="0"/>
              </a:rPr>
              <a:t>sendiri</a:t>
            </a:r>
            <a:r>
              <a:rPr lang="en-US" altLang="en-US" dirty="0">
                <a:latin typeface="Arvo" panose="020B0604020202020204" charset="0"/>
              </a:rPr>
              <a:t>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A74576F8-8BE3-4888-97FC-FD64E30B329F}"/>
              </a:ext>
            </a:extLst>
          </p:cNvPr>
          <p:cNvSpPr/>
          <p:nvPr/>
        </p:nvSpPr>
        <p:spPr>
          <a:xfrm>
            <a:off x="2729999" y="3497533"/>
            <a:ext cx="6060558" cy="13482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>
              <a:lnSpc>
                <a:spcPct val="150000"/>
              </a:lnSpc>
              <a:spcBef>
                <a:spcPct val="20000"/>
              </a:spcBef>
            </a:pPr>
            <a:r>
              <a:rPr lang="en-US" altLang="en-US" b="1" dirty="0" err="1">
                <a:latin typeface="Arvo" panose="020B0604020202020204" charset="0"/>
              </a:rPr>
              <a:t>Pengendalian</a:t>
            </a:r>
            <a:r>
              <a:rPr lang="en-US" altLang="en-US" b="1" dirty="0">
                <a:latin typeface="Arvo" panose="020B0604020202020204" charset="0"/>
              </a:rPr>
              <a:t> </a:t>
            </a:r>
            <a:r>
              <a:rPr lang="en-US" altLang="en-US" b="1" i="1" dirty="0">
                <a:latin typeface="Arvo" panose="020B0604020202020204" charset="0"/>
              </a:rPr>
              <a:t>scope </a:t>
            </a:r>
            <a:r>
              <a:rPr lang="en-US" altLang="en-US" dirty="0" err="1">
                <a:latin typeface="Arvo" panose="020B0604020202020204" charset="0"/>
              </a:rPr>
              <a:t>memastikan</a:t>
            </a:r>
            <a:r>
              <a:rPr lang="en-US" altLang="en-US" dirty="0">
                <a:latin typeface="Arvo" panose="020B0604020202020204" charset="0"/>
              </a:rPr>
              <a:t> </a:t>
            </a:r>
            <a:r>
              <a:rPr lang="en-US" altLang="en-US" dirty="0" err="1">
                <a:latin typeface="Arvo" panose="020B0604020202020204" charset="0"/>
              </a:rPr>
              <a:t>semua</a:t>
            </a:r>
            <a:r>
              <a:rPr lang="en-US" altLang="en-US" dirty="0">
                <a:latin typeface="Arvo" panose="020B0604020202020204" charset="0"/>
              </a:rPr>
              <a:t> </a:t>
            </a:r>
            <a:r>
              <a:rPr lang="en-US" altLang="en-US" dirty="0" err="1">
                <a:latin typeface="Arvo" panose="020B0604020202020204" charset="0"/>
              </a:rPr>
              <a:t>permintaan</a:t>
            </a:r>
            <a:r>
              <a:rPr lang="en-US" altLang="en-US" dirty="0">
                <a:latin typeface="Arvo" panose="020B0604020202020204" charset="0"/>
              </a:rPr>
              <a:t> </a:t>
            </a:r>
            <a:r>
              <a:rPr lang="en-US" altLang="en-US" dirty="0" err="1">
                <a:latin typeface="Arvo" panose="020B0604020202020204" charset="0"/>
              </a:rPr>
              <a:t>perubahan</a:t>
            </a:r>
            <a:r>
              <a:rPr lang="en-US" altLang="en-US" dirty="0">
                <a:latin typeface="Arvo" panose="020B0604020202020204" charset="0"/>
              </a:rPr>
              <a:t> (</a:t>
            </a:r>
            <a:r>
              <a:rPr lang="en-US" altLang="en-US" i="1" dirty="0">
                <a:latin typeface="Arvo" panose="020B0604020202020204" charset="0"/>
              </a:rPr>
              <a:t>requested changes</a:t>
            </a:r>
            <a:r>
              <a:rPr lang="en-US" altLang="en-US" dirty="0">
                <a:latin typeface="Arvo" panose="020B0604020202020204" charset="0"/>
              </a:rPr>
              <a:t>) dan </a:t>
            </a:r>
            <a:r>
              <a:rPr lang="en-US" altLang="en-US" dirty="0" err="1">
                <a:latin typeface="Arvo" panose="020B0604020202020204" charset="0"/>
              </a:rPr>
              <a:t>tindakan</a:t>
            </a:r>
            <a:r>
              <a:rPr lang="en-US" altLang="en-US" dirty="0">
                <a:latin typeface="Arvo" panose="020B0604020202020204" charset="0"/>
              </a:rPr>
              <a:t> </a:t>
            </a:r>
            <a:r>
              <a:rPr lang="en-US" altLang="en-US" dirty="0" err="1">
                <a:latin typeface="Arvo" panose="020B0604020202020204" charset="0"/>
              </a:rPr>
              <a:t>perbaikan</a:t>
            </a:r>
            <a:r>
              <a:rPr lang="en-US" altLang="en-US" dirty="0">
                <a:latin typeface="Arvo" panose="020B0604020202020204" charset="0"/>
              </a:rPr>
              <a:t> yang </a:t>
            </a:r>
            <a:r>
              <a:rPr lang="en-US" altLang="en-US" dirty="0" err="1">
                <a:latin typeface="Arvo" panose="020B0604020202020204" charset="0"/>
              </a:rPr>
              <a:t>direkomendasikan</a:t>
            </a:r>
            <a:r>
              <a:rPr lang="en-US" altLang="en-US" dirty="0">
                <a:latin typeface="Arvo" panose="020B0604020202020204" charset="0"/>
              </a:rPr>
              <a:t> </a:t>
            </a:r>
            <a:r>
              <a:rPr lang="en-US" altLang="en-US" dirty="0" err="1">
                <a:latin typeface="Arvo" panose="020B0604020202020204" charset="0"/>
              </a:rPr>
              <a:t>telah</a:t>
            </a:r>
            <a:r>
              <a:rPr lang="en-US" altLang="en-US" dirty="0">
                <a:latin typeface="Arvo" panose="020B0604020202020204" charset="0"/>
              </a:rPr>
              <a:t> </a:t>
            </a:r>
            <a:r>
              <a:rPr lang="en-US" altLang="en-US" dirty="0" err="1">
                <a:latin typeface="Arvo" panose="020B0604020202020204" charset="0"/>
              </a:rPr>
              <a:t>diproses</a:t>
            </a:r>
            <a:r>
              <a:rPr lang="en-US" altLang="en-US" dirty="0">
                <a:latin typeface="Arvo" panose="020B0604020202020204" charset="0"/>
              </a:rPr>
              <a:t> </a:t>
            </a:r>
            <a:r>
              <a:rPr lang="en-US" altLang="en-US" dirty="0" err="1">
                <a:latin typeface="Arvo" panose="020B0604020202020204" charset="0"/>
              </a:rPr>
              <a:t>melalui</a:t>
            </a:r>
            <a:r>
              <a:rPr lang="en-US" altLang="en-US" dirty="0">
                <a:latin typeface="Arvo" panose="020B0604020202020204" charset="0"/>
              </a:rPr>
              <a:t> proses </a:t>
            </a:r>
            <a:r>
              <a:rPr lang="en-US" altLang="en-US" dirty="0" err="1">
                <a:latin typeface="Arvo" panose="020B0604020202020204" charset="0"/>
              </a:rPr>
              <a:t>pengendalian</a:t>
            </a:r>
            <a:r>
              <a:rPr lang="en-US" altLang="en-US" dirty="0">
                <a:latin typeface="Arvo" panose="020B0604020202020204" charset="0"/>
              </a:rPr>
              <a:t> </a:t>
            </a:r>
            <a:r>
              <a:rPr lang="en-US" altLang="en-US" dirty="0" err="1">
                <a:latin typeface="Arvo" panose="020B0604020202020204" charset="0"/>
              </a:rPr>
              <a:t>perubahan</a:t>
            </a:r>
            <a:r>
              <a:rPr lang="en-US" altLang="en-US" dirty="0">
                <a:latin typeface="Arvo" panose="020B0604020202020204" charset="0"/>
              </a:rPr>
              <a:t> </a:t>
            </a:r>
            <a:r>
              <a:rPr lang="en-US" altLang="en-US" dirty="0" err="1">
                <a:latin typeface="Arvo" panose="020B0604020202020204" charset="0"/>
              </a:rPr>
              <a:t>proyek</a:t>
            </a:r>
            <a:r>
              <a:rPr lang="en-US" altLang="en-US" dirty="0">
                <a:latin typeface="Arvo" panose="020B0604020202020204" charset="0"/>
              </a:rPr>
              <a:t> yang </a:t>
            </a:r>
            <a:r>
              <a:rPr lang="en-US" altLang="en-US" dirty="0" err="1">
                <a:latin typeface="Arvo" panose="020B0604020202020204" charset="0"/>
              </a:rPr>
              <a:t>terpadu</a:t>
            </a:r>
            <a:r>
              <a:rPr lang="en-US" altLang="en-US" dirty="0">
                <a:latin typeface="Arvo" panose="020B060402020202020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0523521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71A244D-ECA1-45DA-B08B-1437218923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flipH="1">
            <a:off x="558049" y="394022"/>
            <a:ext cx="8095500" cy="577800"/>
          </a:xfrm>
        </p:spPr>
        <p:txBody>
          <a:bodyPr/>
          <a:lstStyle/>
          <a:p>
            <a:r>
              <a:rPr lang="en-US" altLang="en-US" sz="2800" b="1" dirty="0" err="1"/>
              <a:t>Faktor-faktor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Penyebab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Timbulnya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Masalah</a:t>
            </a:r>
            <a:r>
              <a:rPr lang="en-US" altLang="en-US" sz="2800" b="1" dirty="0"/>
              <a:t> di </a:t>
            </a:r>
            <a:r>
              <a:rPr lang="en-US" altLang="en-US" sz="2800" b="1" dirty="0" err="1"/>
              <a:t>Proyek</a:t>
            </a:r>
            <a:r>
              <a:rPr lang="en-US" altLang="en-US" sz="2800" b="1" dirty="0"/>
              <a:t> TI </a:t>
            </a:r>
            <a:r>
              <a:rPr lang="en-US" altLang="en-US" sz="2000" b="1" baseline="68000" dirty="0"/>
              <a:t>*)</a:t>
            </a:r>
            <a:endParaRPr lang="en-US" dirty="0"/>
          </a:p>
        </p:txBody>
      </p:sp>
      <p:graphicFrame>
        <p:nvGraphicFramePr>
          <p:cNvPr id="5" name="Object 3">
            <a:extLst>
              <a:ext uri="{FF2B5EF4-FFF2-40B4-BE49-F238E27FC236}">
                <a16:creationId xmlns:a16="http://schemas.microsoft.com/office/drawing/2014/main" xmlns="" id="{467EAC72-C01D-48B8-9B8D-734C5AFC1A6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5378535"/>
              </p:ext>
            </p:extLst>
          </p:nvPr>
        </p:nvGraphicFramePr>
        <p:xfrm>
          <a:off x="728663" y="1052513"/>
          <a:ext cx="7651750" cy="2963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9" name="Document" r:id="rId3" imgW="5646786" imgH="2181988" progId="Word.Document.8">
                  <p:embed/>
                </p:oleObj>
              </mc:Choice>
              <mc:Fallback>
                <p:oleObj name="Document" r:id="rId3" imgW="5646786" imgH="2181988" progId="Word.Document.8">
                  <p:embed/>
                  <p:pic>
                    <p:nvPicPr>
                      <p:cNvPr id="215043" name="Object 3">
                        <a:extLst>
                          <a:ext uri="{FF2B5EF4-FFF2-40B4-BE49-F238E27FC236}">
                            <a16:creationId xmlns:a16="http://schemas.microsoft.com/office/drawing/2014/main" xmlns="" id="{4B29F515-1A57-4DDB-9FA3-E32837929C5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8663" y="1052513"/>
                        <a:ext cx="7651750" cy="2963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4">
            <a:extLst>
              <a:ext uri="{FF2B5EF4-FFF2-40B4-BE49-F238E27FC236}">
                <a16:creationId xmlns:a16="http://schemas.microsoft.com/office/drawing/2014/main" xmlns="" id="{177D2CDB-7DBE-4267-AC47-7AD67F7A90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3110" y="3829377"/>
            <a:ext cx="666292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400" dirty="0">
                <a:latin typeface="Arial Narrow" panose="020B0606020202030204" pitchFamily="34" charset="0"/>
              </a:rPr>
              <a:t>*Johnson, Jim, "CHAOS:  The Dollar Drain of IT Project Failures," Application Development Trends, January 1995, www.stadishgroup.com/chaos.html</a:t>
            </a:r>
          </a:p>
        </p:txBody>
      </p:sp>
    </p:spTree>
    <p:extLst>
      <p:ext uri="{BB962C8B-B14F-4D97-AF65-F5344CB8AC3E}">
        <p14:creationId xmlns:p14="http://schemas.microsoft.com/office/powerpoint/2010/main" val="12846210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>
            <a:extLst>
              <a:ext uri="{FF2B5EF4-FFF2-40B4-BE49-F238E27FC236}">
                <a16:creationId xmlns:a16="http://schemas.microsoft.com/office/drawing/2014/main" xmlns="" id="{88C458BC-FC69-4818-8991-9668FE729186}"/>
              </a:ext>
            </a:extLst>
          </p:cNvPr>
          <p:cNvSpPr txBox="1">
            <a:spLocks noGrp="1" noChangeArrowheads="1"/>
          </p:cNvSpPr>
          <p:nvPr>
            <p:ph type="ctrTitle"/>
          </p:nvPr>
        </p:nvSpPr>
        <p:spPr bwMode="auto">
          <a:xfrm>
            <a:off x="610892" y="137608"/>
            <a:ext cx="8096250" cy="1046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 err="1">
                <a:latin typeface="Arvo" panose="020B0604020202020204" charset="0"/>
              </a:rPr>
              <a:t>Pentingnya</a:t>
            </a:r>
            <a:r>
              <a:rPr lang="en-US" altLang="en-US" sz="2800" b="1" dirty="0">
                <a:latin typeface="Arvo" panose="020B0604020202020204" charset="0"/>
              </a:rPr>
              <a:t> </a:t>
            </a:r>
            <a:r>
              <a:rPr lang="en-US" altLang="en-US" sz="2800" b="1" i="1" dirty="0">
                <a:latin typeface="Arvo" panose="020B0604020202020204" charset="0"/>
              </a:rPr>
              <a:t>Project Scope Management</a:t>
            </a:r>
            <a:r>
              <a:rPr lang="en-US" altLang="en-US" sz="2800" b="1" dirty="0">
                <a:latin typeface="Arvo" panose="020B0604020202020204" charset="0"/>
              </a:rPr>
              <a:t> yang </a:t>
            </a:r>
            <a:r>
              <a:rPr lang="en-US" altLang="en-US" sz="2800" b="1" dirty="0" err="1">
                <a:latin typeface="Arvo" panose="020B0604020202020204" charset="0"/>
              </a:rPr>
              <a:t>Baik</a:t>
            </a:r>
            <a:endParaRPr lang="en-US" altLang="en-US" sz="2800" b="1" i="1" dirty="0">
              <a:latin typeface="Arvo" panose="020B0604020202020204" charset="0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xmlns="" id="{25F1F5AF-1DF8-4D70-8519-6A5187FD59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2157" y="1500953"/>
            <a:ext cx="8585200" cy="2291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altLang="en-US" sz="2000" dirty="0">
                <a:latin typeface="Arvo" panose="020B0604020202020204" charset="0"/>
              </a:rPr>
              <a:t>1995 </a:t>
            </a:r>
            <a:r>
              <a:rPr lang="en-US" altLang="en-US" sz="2000" i="1" dirty="0">
                <a:latin typeface="Arvo" panose="020B0604020202020204" charset="0"/>
              </a:rPr>
              <a:t>CHAOS study</a:t>
            </a:r>
            <a:r>
              <a:rPr lang="en-US" altLang="en-US" sz="2000" dirty="0">
                <a:latin typeface="Arvo" panose="020B0604020202020204" charset="0"/>
              </a:rPr>
              <a:t> </a:t>
            </a:r>
            <a:r>
              <a:rPr lang="en-US" altLang="en-US" sz="2000" dirty="0" err="1">
                <a:latin typeface="Arvo" panose="020B0604020202020204" charset="0"/>
              </a:rPr>
              <a:t>mengemukakan</a:t>
            </a:r>
            <a:r>
              <a:rPr lang="en-US" altLang="en-US" sz="2000" dirty="0">
                <a:latin typeface="Arvo" panose="020B0604020202020204" charset="0"/>
              </a:rPr>
              <a:t> </a:t>
            </a:r>
            <a:r>
              <a:rPr lang="en-US" altLang="en-US" sz="2000" dirty="0" err="1">
                <a:latin typeface="Arvo" panose="020B0604020202020204" charset="0"/>
              </a:rPr>
              <a:t>keterlibatan</a:t>
            </a:r>
            <a:r>
              <a:rPr lang="en-US" altLang="en-US" sz="2000" dirty="0">
                <a:latin typeface="Arvo" panose="020B0604020202020204" charset="0"/>
              </a:rPr>
              <a:t> </a:t>
            </a:r>
            <a:r>
              <a:rPr lang="en-US" altLang="en-US" sz="2000" dirty="0" err="1">
                <a:latin typeface="Arvo" panose="020B0604020202020204" charset="0"/>
              </a:rPr>
              <a:t>pengguna</a:t>
            </a:r>
            <a:r>
              <a:rPr lang="en-US" altLang="en-US" sz="2000" dirty="0">
                <a:latin typeface="Arvo" panose="020B0604020202020204" charset="0"/>
              </a:rPr>
              <a:t>, </a:t>
            </a:r>
            <a:r>
              <a:rPr lang="en-US" altLang="en-US" sz="2000" dirty="0" err="1">
                <a:latin typeface="Arvo" panose="020B0604020202020204" charset="0"/>
              </a:rPr>
              <a:t>misi</a:t>
            </a:r>
            <a:r>
              <a:rPr lang="en-US" altLang="en-US" sz="2000" dirty="0">
                <a:latin typeface="Arvo" panose="020B0604020202020204" charset="0"/>
              </a:rPr>
              <a:t> </a:t>
            </a:r>
            <a:r>
              <a:rPr lang="en-US" altLang="en-US" sz="2000" dirty="0" err="1">
                <a:latin typeface="Arvo" panose="020B0604020202020204" charset="0"/>
              </a:rPr>
              <a:t>proyek</a:t>
            </a:r>
            <a:r>
              <a:rPr lang="en-US" altLang="en-US" sz="2000" dirty="0">
                <a:latin typeface="Arvo" panose="020B0604020202020204" charset="0"/>
              </a:rPr>
              <a:t> yang </a:t>
            </a:r>
            <a:r>
              <a:rPr lang="en-US" altLang="en-US" sz="2000" dirty="0" err="1">
                <a:latin typeface="Arvo" panose="020B0604020202020204" charset="0"/>
              </a:rPr>
              <a:t>jelas</a:t>
            </a:r>
            <a:r>
              <a:rPr lang="en-US" altLang="en-US" sz="2000" dirty="0">
                <a:latin typeface="Arvo" panose="020B0604020202020204" charset="0"/>
              </a:rPr>
              <a:t>, </a:t>
            </a:r>
            <a:r>
              <a:rPr lang="en-US" altLang="en-US" sz="2000" i="1" dirty="0">
                <a:latin typeface="Arvo" panose="020B0604020202020204" charset="0"/>
              </a:rPr>
              <a:t>statement</a:t>
            </a:r>
            <a:r>
              <a:rPr lang="en-US" altLang="en-US" sz="2000" dirty="0">
                <a:latin typeface="Arvo" panose="020B0604020202020204" charset="0"/>
              </a:rPr>
              <a:t> </a:t>
            </a:r>
            <a:r>
              <a:rPr lang="en-US" altLang="en-US" sz="2000" dirty="0" err="1">
                <a:latin typeface="Arvo" panose="020B0604020202020204" charset="0"/>
              </a:rPr>
              <a:t>kebutuhan</a:t>
            </a:r>
            <a:r>
              <a:rPr lang="en-US" altLang="en-US" sz="2000" dirty="0">
                <a:latin typeface="Arvo" panose="020B0604020202020204" charset="0"/>
              </a:rPr>
              <a:t> yang </a:t>
            </a:r>
            <a:r>
              <a:rPr lang="en-US" altLang="en-US" sz="2000" dirty="0" err="1">
                <a:latin typeface="Arvo" panose="020B0604020202020204" charset="0"/>
              </a:rPr>
              <a:t>pasti</a:t>
            </a:r>
            <a:r>
              <a:rPr lang="en-US" altLang="en-US" sz="2000" dirty="0">
                <a:latin typeface="Arvo" panose="020B0604020202020204" charset="0"/>
              </a:rPr>
              <a:t>, dan </a:t>
            </a:r>
            <a:r>
              <a:rPr lang="en-US" altLang="en-US" sz="2000" dirty="0" err="1">
                <a:latin typeface="Arvo" panose="020B0604020202020204" charset="0"/>
              </a:rPr>
              <a:t>perencanaan</a:t>
            </a:r>
            <a:r>
              <a:rPr lang="en-US" altLang="en-US" sz="2000" dirty="0">
                <a:latin typeface="Arvo" panose="020B0604020202020204" charset="0"/>
              </a:rPr>
              <a:t> yang </a:t>
            </a:r>
            <a:r>
              <a:rPr lang="en-US" altLang="en-US" sz="2000" dirty="0" err="1">
                <a:latin typeface="Arvo" panose="020B0604020202020204" charset="0"/>
              </a:rPr>
              <a:t>baik</a:t>
            </a:r>
            <a:r>
              <a:rPr lang="en-US" altLang="en-US" sz="2000" dirty="0">
                <a:latin typeface="Arvo" panose="020B0604020202020204" charset="0"/>
              </a:rPr>
              <a:t> </a:t>
            </a:r>
            <a:r>
              <a:rPr lang="en-US" altLang="en-US" sz="2000" dirty="0" err="1">
                <a:latin typeface="Arvo" panose="020B0604020202020204" charset="0"/>
              </a:rPr>
              <a:t>menjadi</a:t>
            </a:r>
            <a:r>
              <a:rPr lang="en-US" altLang="en-US" sz="2000" dirty="0">
                <a:latin typeface="Arvo" panose="020B0604020202020204" charset="0"/>
              </a:rPr>
              <a:t> </a:t>
            </a:r>
            <a:r>
              <a:rPr lang="en-US" altLang="en-US" sz="2000" dirty="0" err="1">
                <a:latin typeface="Arvo" panose="020B0604020202020204" charset="0"/>
              </a:rPr>
              <a:t>penting</a:t>
            </a:r>
            <a:r>
              <a:rPr lang="en-US" altLang="en-US" sz="2000" dirty="0">
                <a:latin typeface="Arvo" panose="020B0604020202020204" charset="0"/>
              </a:rPr>
              <a:t> </a:t>
            </a:r>
            <a:r>
              <a:rPr lang="en-US" altLang="en-US" sz="2000" dirty="0" err="1">
                <a:latin typeface="Arvo" panose="020B0604020202020204" charset="0"/>
              </a:rPr>
              <a:t>untuk</a:t>
            </a:r>
            <a:r>
              <a:rPr lang="en-US" altLang="en-US" sz="2000" dirty="0">
                <a:latin typeface="Arvo" panose="020B0604020202020204" charset="0"/>
              </a:rPr>
              <a:t> </a:t>
            </a:r>
            <a:r>
              <a:rPr lang="en-US" altLang="en-US" sz="2000" dirty="0" err="1">
                <a:latin typeface="Arvo" panose="020B0604020202020204" charset="0"/>
              </a:rPr>
              <a:t>suksesnya</a:t>
            </a:r>
            <a:r>
              <a:rPr lang="en-US" altLang="en-US" sz="2000" dirty="0">
                <a:latin typeface="Arvo" panose="020B0604020202020204" charset="0"/>
              </a:rPr>
              <a:t> </a:t>
            </a:r>
            <a:r>
              <a:rPr lang="en-US" altLang="en-US" sz="2000" dirty="0" err="1">
                <a:latin typeface="Arvo" panose="020B0604020202020204" charset="0"/>
              </a:rPr>
              <a:t>proyek</a:t>
            </a:r>
            <a:endParaRPr lang="en-US" altLang="en-US" sz="2000" dirty="0">
              <a:latin typeface="Arvo" panose="020B0604020202020204" charset="0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altLang="en-US" sz="2000" dirty="0" err="1">
                <a:latin typeface="Arvo" panose="020B0604020202020204" charset="0"/>
              </a:rPr>
              <a:t>Manajer</a:t>
            </a:r>
            <a:r>
              <a:rPr lang="en-US" altLang="en-US" sz="2000" dirty="0">
                <a:latin typeface="Arvo" panose="020B0604020202020204" charset="0"/>
              </a:rPr>
              <a:t> program </a:t>
            </a:r>
            <a:r>
              <a:rPr lang="en-US" altLang="en-US" sz="2000" dirty="0" err="1">
                <a:latin typeface="Arvo" panose="020B0604020202020204" charset="0"/>
              </a:rPr>
              <a:t>dari</a:t>
            </a:r>
            <a:r>
              <a:rPr lang="en-US" altLang="en-US" sz="2000" dirty="0">
                <a:latin typeface="Arvo" panose="020B0604020202020204" charset="0"/>
              </a:rPr>
              <a:t> </a:t>
            </a:r>
            <a:r>
              <a:rPr lang="en-US" altLang="en-US" sz="2000" i="1" dirty="0">
                <a:latin typeface="Arvo" panose="020B0604020202020204" charset="0"/>
              </a:rPr>
              <a:t>Keller Graduate School of Management</a:t>
            </a:r>
            <a:r>
              <a:rPr lang="en-US" altLang="en-US" sz="2000" dirty="0">
                <a:latin typeface="Arvo" panose="020B0604020202020204" charset="0"/>
              </a:rPr>
              <a:t> </a:t>
            </a:r>
            <a:r>
              <a:rPr lang="en-US" altLang="en-US" sz="2000" dirty="0" err="1">
                <a:latin typeface="Arvo" panose="020B0604020202020204" charset="0"/>
              </a:rPr>
              <a:t>mengemukakan</a:t>
            </a:r>
            <a:r>
              <a:rPr lang="en-US" altLang="en-US" sz="2000" dirty="0">
                <a:latin typeface="Arvo" panose="020B0604020202020204" charset="0"/>
              </a:rPr>
              <a:t> </a:t>
            </a:r>
            <a:r>
              <a:rPr lang="en-US" altLang="en-US" sz="2000" dirty="0" err="1">
                <a:latin typeface="Arvo" panose="020B0604020202020204" charset="0"/>
              </a:rPr>
              <a:t>bahwa</a:t>
            </a:r>
            <a:r>
              <a:rPr lang="en-US" altLang="en-US" sz="2000" dirty="0">
                <a:latin typeface="Arvo" panose="020B0604020202020204" charset="0"/>
              </a:rPr>
              <a:t> </a:t>
            </a:r>
            <a:r>
              <a:rPr lang="en-US" altLang="en-US" sz="2000" dirty="0" err="1">
                <a:latin typeface="Arvo" panose="020B0604020202020204" charset="0"/>
              </a:rPr>
              <a:t>sebenarnya</a:t>
            </a:r>
            <a:r>
              <a:rPr lang="en-US" altLang="en-US" sz="2000" dirty="0">
                <a:latin typeface="Arvo" panose="020B0604020202020204" charset="0"/>
              </a:rPr>
              <a:t> </a:t>
            </a:r>
            <a:r>
              <a:rPr lang="en-US" altLang="en-US" sz="2000" dirty="0" err="1">
                <a:latin typeface="Arvo" panose="020B0604020202020204" charset="0"/>
              </a:rPr>
              <a:t>pendefinisian</a:t>
            </a:r>
            <a:r>
              <a:rPr lang="en-US" altLang="en-US" sz="2000" dirty="0">
                <a:latin typeface="Arvo" panose="020B0604020202020204" charset="0"/>
              </a:rPr>
              <a:t> </a:t>
            </a:r>
            <a:r>
              <a:rPr lang="en-US" altLang="en-US" sz="2000" dirty="0" err="1">
                <a:latin typeface="Arvo" panose="020B0604020202020204" charset="0"/>
              </a:rPr>
              <a:t>lingkup</a:t>
            </a:r>
            <a:r>
              <a:rPr lang="en-US" altLang="en-US" sz="2000" dirty="0">
                <a:latin typeface="Arvo" panose="020B0604020202020204" charset="0"/>
              </a:rPr>
              <a:t> </a:t>
            </a:r>
            <a:r>
              <a:rPr lang="en-US" altLang="en-US" sz="2000" dirty="0" err="1">
                <a:latin typeface="Arvo" panose="020B0604020202020204" charset="0"/>
              </a:rPr>
              <a:t>proyek</a:t>
            </a:r>
            <a:r>
              <a:rPr lang="en-US" altLang="en-US" sz="2000" dirty="0">
                <a:latin typeface="Arvo" panose="020B0604020202020204" charset="0"/>
              </a:rPr>
              <a:t> </a:t>
            </a:r>
            <a:r>
              <a:rPr lang="en-US" altLang="en-US" sz="2000" dirty="0" err="1">
                <a:latin typeface="Arvo" panose="020B0604020202020204" charset="0"/>
              </a:rPr>
              <a:t>sebagai</a:t>
            </a:r>
            <a:r>
              <a:rPr lang="en-US" altLang="en-US" sz="2000" dirty="0">
                <a:latin typeface="Arvo" panose="020B0604020202020204" charset="0"/>
              </a:rPr>
              <a:t> </a:t>
            </a:r>
            <a:r>
              <a:rPr lang="en-US" altLang="en-US" sz="2000" dirty="0" err="1">
                <a:latin typeface="Arvo" panose="020B0604020202020204" charset="0"/>
              </a:rPr>
              <a:t>alasan</a:t>
            </a:r>
            <a:r>
              <a:rPr lang="en-US" altLang="en-US" sz="2000" dirty="0">
                <a:latin typeface="Arvo" panose="020B0604020202020204" charset="0"/>
              </a:rPr>
              <a:t> </a:t>
            </a:r>
            <a:r>
              <a:rPr lang="en-US" altLang="en-US" sz="2000" dirty="0" err="1">
                <a:latin typeface="Arvo" panose="020B0604020202020204" charset="0"/>
              </a:rPr>
              <a:t>utama</a:t>
            </a:r>
            <a:r>
              <a:rPr lang="en-US" altLang="en-US" sz="2000" dirty="0">
                <a:latin typeface="Arvo" panose="020B0604020202020204" charset="0"/>
              </a:rPr>
              <a:t> </a:t>
            </a:r>
            <a:r>
              <a:rPr lang="en-US" altLang="en-US" sz="2000" dirty="0" err="1">
                <a:latin typeface="Arvo" panose="020B0604020202020204" charset="0"/>
              </a:rPr>
              <a:t>proyek</a:t>
            </a:r>
            <a:r>
              <a:rPr lang="en-US" altLang="en-US" sz="2000" dirty="0">
                <a:latin typeface="Arvo" panose="020B0604020202020204" charset="0"/>
              </a:rPr>
              <a:t> </a:t>
            </a:r>
            <a:r>
              <a:rPr lang="en-US" altLang="en-US" sz="2000" dirty="0" err="1">
                <a:latin typeface="Arvo" panose="020B0604020202020204" charset="0"/>
              </a:rPr>
              <a:t>gagal</a:t>
            </a:r>
            <a:endParaRPr lang="en-US" altLang="en-US" sz="2000" i="1" dirty="0">
              <a:latin typeface="Arvo" panose="020B0604020202020204" charset="0"/>
            </a:endParaRPr>
          </a:p>
        </p:txBody>
      </p:sp>
    </p:spTree>
  </p:cSld>
  <p:clrMapOvr>
    <a:masterClrMapping/>
  </p:clrMapOvr>
  <p:transition spd="slow"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B6887A21-0985-4AB0-AE6E-9DC9410E77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4091" y="298329"/>
            <a:ext cx="8095500" cy="577800"/>
          </a:xfrm>
        </p:spPr>
        <p:txBody>
          <a:bodyPr/>
          <a:lstStyle/>
          <a:p>
            <a:r>
              <a:rPr lang="en-US" altLang="en-US" sz="2800" b="1" dirty="0"/>
              <a:t>Tips </a:t>
            </a:r>
            <a:r>
              <a:rPr lang="en-US" altLang="en-US" sz="2800" b="1" dirty="0" err="1"/>
              <a:t>Meningkatkan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Masukan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dari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Pengguna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059F8B4B-41B2-479F-923D-190385FBE0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910" y="1249326"/>
            <a:ext cx="8257806" cy="235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altLang="en-US" sz="1800" dirty="0" err="1">
                <a:latin typeface="Arvo" panose="020B0604020202020204" charset="0"/>
              </a:rPr>
              <a:t>Menekankan</a:t>
            </a:r>
            <a:r>
              <a:rPr lang="en-US" altLang="en-US" sz="1800" dirty="0">
                <a:latin typeface="Arvo" panose="020B0604020202020204" charset="0"/>
              </a:rPr>
              <a:t> </a:t>
            </a:r>
            <a:r>
              <a:rPr lang="en-US" altLang="en-US" sz="1800" dirty="0" err="1">
                <a:latin typeface="Arvo" panose="020B0604020202020204" charset="0"/>
              </a:rPr>
              <a:t>bahwa</a:t>
            </a:r>
            <a:r>
              <a:rPr lang="en-US" altLang="en-US" sz="1800" dirty="0">
                <a:latin typeface="Arvo" panose="020B0604020202020204" charset="0"/>
              </a:rPr>
              <a:t> </a:t>
            </a:r>
            <a:r>
              <a:rPr lang="en-US" altLang="en-US" sz="1800" dirty="0" err="1">
                <a:latin typeface="Arvo" panose="020B0604020202020204" charset="0"/>
              </a:rPr>
              <a:t>semua</a:t>
            </a:r>
            <a:r>
              <a:rPr lang="en-US" altLang="en-US" sz="1800" dirty="0">
                <a:latin typeface="Arvo" panose="020B0604020202020204" charset="0"/>
              </a:rPr>
              <a:t> </a:t>
            </a:r>
            <a:r>
              <a:rPr lang="en-US" altLang="en-US" sz="1800" dirty="0" err="1">
                <a:latin typeface="Arvo" panose="020B0604020202020204" charset="0"/>
              </a:rPr>
              <a:t>proyek</a:t>
            </a:r>
            <a:r>
              <a:rPr lang="en-US" altLang="en-US" sz="1800" dirty="0">
                <a:latin typeface="Arvo" panose="020B0604020202020204" charset="0"/>
              </a:rPr>
              <a:t> </a:t>
            </a:r>
            <a:r>
              <a:rPr lang="en-US" altLang="en-US" sz="1800" dirty="0" err="1">
                <a:latin typeface="Arvo" panose="020B0604020202020204" charset="0"/>
              </a:rPr>
              <a:t>sudah</a:t>
            </a:r>
            <a:r>
              <a:rPr lang="en-US" altLang="en-US" sz="1800" dirty="0">
                <a:latin typeface="Arvo" panose="020B0604020202020204" charset="0"/>
              </a:rPr>
              <a:t> </a:t>
            </a:r>
            <a:r>
              <a:rPr lang="en-US" altLang="en-US" sz="1800" dirty="0" err="1">
                <a:latin typeface="Arvo" panose="020B0604020202020204" charset="0"/>
              </a:rPr>
              <a:t>memiliki</a:t>
            </a:r>
            <a:r>
              <a:rPr lang="en-US" altLang="en-US" sz="1800" dirty="0">
                <a:latin typeface="Arvo" panose="020B0604020202020204" charset="0"/>
              </a:rPr>
              <a:t> sponsor </a:t>
            </a:r>
            <a:r>
              <a:rPr lang="en-US" altLang="en-US" sz="1800" dirty="0" err="1">
                <a:latin typeface="Arvo" panose="020B0604020202020204" charset="0"/>
              </a:rPr>
              <a:t>dari</a:t>
            </a:r>
            <a:r>
              <a:rPr lang="en-US" altLang="en-US" sz="1800" dirty="0">
                <a:latin typeface="Arvo" panose="020B0604020202020204" charset="0"/>
              </a:rPr>
              <a:t> </a:t>
            </a:r>
            <a:r>
              <a:rPr lang="en-US" altLang="en-US" sz="1800" dirty="0" err="1">
                <a:latin typeface="Arvo" panose="020B0604020202020204" charset="0"/>
              </a:rPr>
              <a:t>organisasi</a:t>
            </a:r>
            <a:r>
              <a:rPr lang="en-US" altLang="en-US" sz="1800" dirty="0">
                <a:latin typeface="Arvo" panose="020B0604020202020204" charset="0"/>
              </a:rPr>
              <a:t> </a:t>
            </a:r>
            <a:r>
              <a:rPr lang="en-US" altLang="en-US" sz="1800" dirty="0" err="1">
                <a:latin typeface="Arvo" panose="020B0604020202020204" charset="0"/>
              </a:rPr>
              <a:t>pengguna</a:t>
            </a:r>
            <a:endParaRPr lang="en-US" altLang="en-US" sz="1800" dirty="0">
              <a:latin typeface="Arvo" panose="020B0604020202020204" charset="0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altLang="en-US" sz="1800" dirty="0">
                <a:latin typeface="Arvo" panose="020B0604020202020204" charset="0"/>
              </a:rPr>
              <a:t>Ada </a:t>
            </a:r>
            <a:r>
              <a:rPr lang="en-US" altLang="en-US" sz="1800" dirty="0" err="1">
                <a:latin typeface="Arvo" panose="020B0604020202020204" charset="0"/>
              </a:rPr>
              <a:t>pengguna</a:t>
            </a:r>
            <a:r>
              <a:rPr lang="en-US" altLang="en-US" sz="1800" dirty="0">
                <a:latin typeface="Arvo" panose="020B0604020202020204" charset="0"/>
              </a:rPr>
              <a:t> </a:t>
            </a:r>
            <a:r>
              <a:rPr lang="en-US" altLang="en-US" sz="1800" dirty="0" err="1">
                <a:latin typeface="Arvo" panose="020B0604020202020204" charset="0"/>
              </a:rPr>
              <a:t>dalam</a:t>
            </a:r>
            <a:r>
              <a:rPr lang="en-US" altLang="en-US" sz="1800" dirty="0">
                <a:latin typeface="Arvo" panose="020B0604020202020204" charset="0"/>
              </a:rPr>
              <a:t> </a:t>
            </a:r>
            <a:r>
              <a:rPr lang="en-US" altLang="en-US" sz="1800" dirty="0" err="1">
                <a:latin typeface="Arvo" panose="020B0604020202020204" charset="0"/>
              </a:rPr>
              <a:t>tim</a:t>
            </a:r>
            <a:r>
              <a:rPr lang="en-US" altLang="en-US" sz="1800" dirty="0">
                <a:latin typeface="Arvo" panose="020B0604020202020204" charset="0"/>
              </a:rPr>
              <a:t> </a:t>
            </a:r>
            <a:r>
              <a:rPr lang="en-US" altLang="en-US" sz="1800" dirty="0" err="1">
                <a:latin typeface="Arvo" panose="020B0604020202020204" charset="0"/>
              </a:rPr>
              <a:t>proyek</a:t>
            </a:r>
            <a:endParaRPr lang="en-US" altLang="en-US" sz="1800" dirty="0">
              <a:latin typeface="Arvo" panose="020B0604020202020204" charset="0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altLang="en-US" sz="1800" dirty="0">
                <a:latin typeface="Arvo" panose="020B0604020202020204" charset="0"/>
              </a:rPr>
              <a:t>Ada </a:t>
            </a:r>
            <a:r>
              <a:rPr lang="en-US" altLang="en-US" sz="1800" dirty="0" err="1">
                <a:latin typeface="Arvo" panose="020B0604020202020204" charset="0"/>
              </a:rPr>
              <a:t>pertemuan</a:t>
            </a:r>
            <a:r>
              <a:rPr lang="en-US" altLang="en-US" sz="1800" dirty="0">
                <a:latin typeface="Arvo" panose="020B0604020202020204" charset="0"/>
              </a:rPr>
              <a:t> </a:t>
            </a:r>
            <a:r>
              <a:rPr lang="en-US" altLang="en-US" sz="1800" dirty="0" err="1">
                <a:latin typeface="Arvo" panose="020B0604020202020204" charset="0"/>
              </a:rPr>
              <a:t>rutin</a:t>
            </a:r>
            <a:endParaRPr lang="en-US" altLang="en-US" sz="1800" dirty="0">
              <a:latin typeface="Arvo" panose="020B0604020202020204" charset="0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altLang="en-US" sz="1800" dirty="0" err="1">
                <a:latin typeface="Arvo" panose="020B0604020202020204" charset="0"/>
              </a:rPr>
              <a:t>Secara</a:t>
            </a:r>
            <a:r>
              <a:rPr lang="en-US" altLang="en-US" sz="1800" dirty="0">
                <a:latin typeface="Arvo" panose="020B0604020202020204" charset="0"/>
              </a:rPr>
              <a:t> </a:t>
            </a:r>
            <a:r>
              <a:rPr lang="en-US" altLang="en-US" sz="1800" dirty="0" err="1">
                <a:latin typeface="Arvo" panose="020B0604020202020204" charset="0"/>
              </a:rPr>
              <a:t>reguler</a:t>
            </a:r>
            <a:r>
              <a:rPr lang="en-US" altLang="en-US" sz="1800" dirty="0">
                <a:latin typeface="Arvo" panose="020B0604020202020204" charset="0"/>
              </a:rPr>
              <a:t> </a:t>
            </a:r>
            <a:r>
              <a:rPr lang="en-US" altLang="en-US" sz="1800" dirty="0" err="1">
                <a:latin typeface="Arvo" panose="020B0604020202020204" charset="0"/>
              </a:rPr>
              <a:t>memberikan</a:t>
            </a:r>
            <a:r>
              <a:rPr lang="en-US" altLang="en-US" sz="1800" dirty="0">
                <a:latin typeface="Arvo" panose="020B0604020202020204" charset="0"/>
              </a:rPr>
              <a:t> </a:t>
            </a:r>
            <a:r>
              <a:rPr lang="en-US" altLang="en-US" sz="1800" dirty="0" err="1">
                <a:latin typeface="Arvo" panose="020B0604020202020204" charset="0"/>
              </a:rPr>
              <a:t>sesuatu</a:t>
            </a:r>
            <a:r>
              <a:rPr lang="en-US" altLang="en-US" sz="1800" dirty="0">
                <a:latin typeface="Arvo" panose="020B0604020202020204" charset="0"/>
              </a:rPr>
              <a:t> </a:t>
            </a:r>
            <a:r>
              <a:rPr lang="en-US" altLang="en-US" sz="1800" dirty="0" err="1">
                <a:latin typeface="Arvo" panose="020B0604020202020204" charset="0"/>
              </a:rPr>
              <a:t>kepada</a:t>
            </a:r>
            <a:r>
              <a:rPr lang="en-US" altLang="en-US" sz="1800" dirty="0">
                <a:latin typeface="Arvo" panose="020B0604020202020204" charset="0"/>
              </a:rPr>
              <a:t> sponsor dan </a:t>
            </a:r>
            <a:r>
              <a:rPr lang="en-US" altLang="en-US" sz="1800" dirty="0" err="1">
                <a:latin typeface="Arvo" panose="020B0604020202020204" charset="0"/>
              </a:rPr>
              <a:t>pengguna</a:t>
            </a:r>
            <a:r>
              <a:rPr lang="en-US" altLang="en-US" sz="1800" dirty="0">
                <a:latin typeface="Arvo" panose="020B0604020202020204" charset="0"/>
              </a:rPr>
              <a:t> </a:t>
            </a:r>
            <a:r>
              <a:rPr lang="en-US" altLang="en-US" sz="1800" dirty="0" err="1">
                <a:latin typeface="Arvo" panose="020B0604020202020204" charset="0"/>
              </a:rPr>
              <a:t>proyek</a:t>
            </a:r>
            <a:endParaRPr lang="en-US" altLang="en-US" sz="1800" dirty="0">
              <a:latin typeface="Arvo" panose="020B0604020202020204" charset="0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altLang="en-US" sz="1800" dirty="0" err="1">
                <a:latin typeface="Arvo" panose="020B0604020202020204" charset="0"/>
              </a:rPr>
              <a:t>Menempatkan</a:t>
            </a:r>
            <a:r>
              <a:rPr lang="en-US" altLang="en-US" sz="1800" dirty="0">
                <a:latin typeface="Arvo" panose="020B0604020202020204" charset="0"/>
              </a:rPr>
              <a:t> </a:t>
            </a:r>
            <a:r>
              <a:rPr lang="en-US" altLang="en-US" sz="1800" dirty="0" err="1">
                <a:latin typeface="Arvo" panose="020B0604020202020204" charset="0"/>
              </a:rPr>
              <a:t>pengembang</a:t>
            </a:r>
            <a:r>
              <a:rPr lang="en-US" altLang="en-US" sz="1800" dirty="0">
                <a:latin typeface="Arvo" panose="020B0604020202020204" charset="0"/>
              </a:rPr>
              <a:t> </a:t>
            </a:r>
            <a:r>
              <a:rPr lang="en-US" altLang="en-US" sz="1800" dirty="0" err="1">
                <a:latin typeface="Arvo" panose="020B0604020202020204" charset="0"/>
              </a:rPr>
              <a:t>ke</a:t>
            </a:r>
            <a:r>
              <a:rPr lang="en-US" altLang="en-US" sz="1800" dirty="0">
                <a:latin typeface="Arvo" panose="020B0604020202020204" charset="0"/>
              </a:rPr>
              <a:t> </a:t>
            </a:r>
            <a:r>
              <a:rPr lang="en-US" altLang="en-US" sz="1800" dirty="0" err="1">
                <a:latin typeface="Arvo" panose="020B0604020202020204" charset="0"/>
              </a:rPr>
              <a:t>lokasi</a:t>
            </a:r>
            <a:r>
              <a:rPr lang="en-US" altLang="en-US" sz="1800" dirty="0">
                <a:latin typeface="Arvo" panose="020B0604020202020204" charset="0"/>
              </a:rPr>
              <a:t> </a:t>
            </a:r>
            <a:r>
              <a:rPr lang="en-US" altLang="en-US" sz="1800" dirty="0" err="1">
                <a:latin typeface="Arvo" panose="020B0604020202020204" charset="0"/>
              </a:rPr>
              <a:t>pengguna</a:t>
            </a:r>
            <a:endParaRPr lang="en-US" altLang="en-US" sz="1800" i="1" dirty="0">
              <a:latin typeface="Arvo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234188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6B3A6139-D631-40F1-BC9E-984F0FD5C0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flipH="1">
            <a:off x="249703" y="618364"/>
            <a:ext cx="8649747" cy="577800"/>
          </a:xfrm>
        </p:spPr>
        <p:txBody>
          <a:bodyPr/>
          <a:lstStyle/>
          <a:p>
            <a:r>
              <a:rPr lang="en-US" altLang="en-US" sz="2800" b="1" dirty="0"/>
              <a:t>Tips </a:t>
            </a:r>
            <a:r>
              <a:rPr lang="en-US" altLang="en-US" sz="2800" b="1" dirty="0" err="1"/>
              <a:t>Mengurangi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Perubahan</a:t>
            </a:r>
            <a:r>
              <a:rPr lang="en-US" altLang="en-US" sz="2800" b="1" dirty="0"/>
              <a:t> dan </a:t>
            </a:r>
            <a:r>
              <a:rPr lang="en-US" altLang="en-US" sz="2800" b="1" dirty="0" err="1"/>
              <a:t>Tidak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Lengkapnya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Kebutuhan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C38DF02C-6C21-4D2F-BD2F-D468BC77EC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3303" y="1291857"/>
            <a:ext cx="8585200" cy="2791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altLang="en-US" sz="1800" dirty="0" err="1">
                <a:latin typeface="Arvo" panose="020B0604020202020204" charset="0"/>
              </a:rPr>
              <a:t>Mengembangkan</a:t>
            </a:r>
            <a:r>
              <a:rPr lang="en-US" altLang="en-US" sz="1800" dirty="0">
                <a:latin typeface="Arvo" panose="020B0604020202020204" charset="0"/>
              </a:rPr>
              <a:t> dan </a:t>
            </a:r>
            <a:r>
              <a:rPr lang="en-US" altLang="en-US" sz="1800" dirty="0" err="1">
                <a:latin typeface="Arvo" panose="020B0604020202020204" charset="0"/>
              </a:rPr>
              <a:t>mengikuti</a:t>
            </a:r>
            <a:r>
              <a:rPr lang="en-US" altLang="en-US" sz="1800" dirty="0">
                <a:latin typeface="Arvo" panose="020B0604020202020204" charset="0"/>
              </a:rPr>
              <a:t> proses-proses </a:t>
            </a:r>
            <a:r>
              <a:rPr lang="en-US" altLang="en-US" sz="1800" dirty="0" err="1">
                <a:latin typeface="Arvo" panose="020B0604020202020204" charset="0"/>
              </a:rPr>
              <a:t>pengelolaan</a:t>
            </a:r>
            <a:r>
              <a:rPr lang="en-US" altLang="en-US" sz="1800" dirty="0">
                <a:latin typeface="Arvo" panose="020B0604020202020204" charset="0"/>
              </a:rPr>
              <a:t> </a:t>
            </a:r>
            <a:r>
              <a:rPr lang="en-US" altLang="en-US" sz="1800" dirty="0" err="1">
                <a:latin typeface="Arvo" panose="020B0604020202020204" charset="0"/>
              </a:rPr>
              <a:t>kebutuhan</a:t>
            </a:r>
            <a:endParaRPr lang="en-US" altLang="en-US" sz="1800" dirty="0">
              <a:latin typeface="Arvo" panose="020B0604020202020204" charset="0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altLang="en-US" sz="1800" dirty="0" err="1">
                <a:latin typeface="Arvo" panose="020B0604020202020204" charset="0"/>
              </a:rPr>
              <a:t>Mempergunakan</a:t>
            </a:r>
            <a:r>
              <a:rPr lang="en-US" altLang="en-US" sz="1800" dirty="0">
                <a:latin typeface="Arvo" panose="020B0604020202020204" charset="0"/>
              </a:rPr>
              <a:t> </a:t>
            </a:r>
            <a:r>
              <a:rPr lang="en-US" altLang="en-US" sz="1800" dirty="0" err="1">
                <a:latin typeface="Arvo" panose="020B0604020202020204" charset="0"/>
              </a:rPr>
              <a:t>teknik-teknik</a:t>
            </a:r>
            <a:r>
              <a:rPr lang="en-US" altLang="en-US" sz="1800" dirty="0">
                <a:latin typeface="Arvo" panose="020B0604020202020204" charset="0"/>
              </a:rPr>
              <a:t> </a:t>
            </a:r>
            <a:r>
              <a:rPr lang="en-US" altLang="en-US" sz="1800" dirty="0" err="1">
                <a:latin typeface="Arvo" panose="020B0604020202020204" charset="0"/>
              </a:rPr>
              <a:t>seperti</a:t>
            </a:r>
            <a:r>
              <a:rPr lang="en-US" altLang="en-US" sz="1800" dirty="0">
                <a:latin typeface="Arvo" panose="020B0604020202020204" charset="0"/>
              </a:rPr>
              <a:t> </a:t>
            </a:r>
            <a:r>
              <a:rPr lang="en-US" altLang="en-US" sz="1800" i="1" dirty="0">
                <a:latin typeface="Arvo" panose="020B0604020202020204" charset="0"/>
              </a:rPr>
              <a:t>prototyping</a:t>
            </a:r>
            <a:r>
              <a:rPr lang="en-US" altLang="en-US" sz="1800" dirty="0">
                <a:latin typeface="Arvo" panose="020B0604020202020204" charset="0"/>
              </a:rPr>
              <a:t>, </a:t>
            </a:r>
            <a:r>
              <a:rPr lang="en-US" altLang="en-US" sz="1800" i="1" dirty="0">
                <a:latin typeface="Arvo" panose="020B0604020202020204" charset="0"/>
              </a:rPr>
              <a:t>use case modeling </a:t>
            </a:r>
            <a:r>
              <a:rPr lang="en-US" altLang="en-US" sz="1800" dirty="0">
                <a:latin typeface="Arvo" panose="020B0604020202020204" charset="0"/>
              </a:rPr>
              <a:t>dan </a:t>
            </a:r>
            <a:r>
              <a:rPr lang="en-US" altLang="en-US" sz="1800" i="1" dirty="0">
                <a:latin typeface="Arvo" panose="020B0604020202020204" charset="0"/>
              </a:rPr>
              <a:t>Joint Application Design </a:t>
            </a:r>
            <a:r>
              <a:rPr lang="en-US" altLang="en-US" sz="1800" dirty="0">
                <a:latin typeface="Arvo" panose="020B0604020202020204" charset="0"/>
              </a:rPr>
              <a:t>(JAD) </a:t>
            </a:r>
            <a:r>
              <a:rPr lang="en-US" altLang="en-US" sz="1800" dirty="0" err="1">
                <a:latin typeface="Arvo" panose="020B0604020202020204" charset="0"/>
              </a:rPr>
              <a:t>untuk</a:t>
            </a:r>
            <a:r>
              <a:rPr lang="en-US" altLang="en-US" sz="1800" dirty="0">
                <a:latin typeface="Arvo" panose="020B0604020202020204" charset="0"/>
              </a:rPr>
              <a:t> </a:t>
            </a:r>
            <a:r>
              <a:rPr lang="en-US" altLang="en-US" sz="1800" dirty="0" err="1">
                <a:latin typeface="Arvo" panose="020B0604020202020204" charset="0"/>
              </a:rPr>
              <a:t>memahami</a:t>
            </a:r>
            <a:r>
              <a:rPr lang="en-US" altLang="en-US" sz="1800" dirty="0">
                <a:latin typeface="Arvo" panose="020B0604020202020204" charset="0"/>
              </a:rPr>
              <a:t> </a:t>
            </a:r>
            <a:r>
              <a:rPr lang="en-US" altLang="en-US" sz="1800" dirty="0" err="1">
                <a:latin typeface="Arvo" panose="020B0604020202020204" charset="0"/>
              </a:rPr>
              <a:t>kebutuhan</a:t>
            </a:r>
            <a:r>
              <a:rPr lang="en-US" altLang="en-US" sz="1800" dirty="0">
                <a:latin typeface="Arvo" panose="020B0604020202020204" charset="0"/>
              </a:rPr>
              <a:t> </a:t>
            </a:r>
            <a:r>
              <a:rPr lang="en-US" altLang="en-US" sz="1800" dirty="0" err="1">
                <a:latin typeface="Arvo" panose="020B0604020202020204" charset="0"/>
              </a:rPr>
              <a:t>pengguna</a:t>
            </a:r>
            <a:r>
              <a:rPr lang="en-US" altLang="en-US" sz="1800" dirty="0">
                <a:latin typeface="Arvo" panose="020B0604020202020204" charset="0"/>
              </a:rPr>
              <a:t> </a:t>
            </a:r>
            <a:r>
              <a:rPr lang="en-US" altLang="en-US" sz="1800" dirty="0" err="1">
                <a:latin typeface="Arvo" panose="020B0604020202020204" charset="0"/>
              </a:rPr>
              <a:t>secara</a:t>
            </a:r>
            <a:r>
              <a:rPr lang="en-US" altLang="en-US" sz="1800" dirty="0">
                <a:latin typeface="Arvo" panose="020B0604020202020204" charset="0"/>
              </a:rPr>
              <a:t> </a:t>
            </a:r>
            <a:r>
              <a:rPr lang="en-US" altLang="en-US" sz="1800" dirty="0" err="1">
                <a:latin typeface="Arvo" panose="020B0604020202020204" charset="0"/>
              </a:rPr>
              <a:t>keseluruhan</a:t>
            </a:r>
            <a:endParaRPr lang="en-US" altLang="en-US" sz="1800" dirty="0">
              <a:latin typeface="Arvo" panose="020B0604020202020204" charset="0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altLang="en-US" sz="1800" dirty="0" err="1">
                <a:latin typeface="Arvo" panose="020B0604020202020204" charset="0"/>
              </a:rPr>
              <a:t>Menulis</a:t>
            </a:r>
            <a:r>
              <a:rPr lang="en-US" altLang="en-US" sz="1800" dirty="0">
                <a:latin typeface="Arvo" panose="020B0604020202020204" charset="0"/>
              </a:rPr>
              <a:t> </a:t>
            </a:r>
            <a:r>
              <a:rPr lang="en-US" altLang="en-US" sz="1800" dirty="0" err="1">
                <a:latin typeface="Arvo" panose="020B0604020202020204" charset="0"/>
              </a:rPr>
              <a:t>seluruh</a:t>
            </a:r>
            <a:r>
              <a:rPr lang="en-US" altLang="en-US" sz="1800" dirty="0">
                <a:latin typeface="Arvo" panose="020B0604020202020204" charset="0"/>
              </a:rPr>
              <a:t> </a:t>
            </a:r>
            <a:r>
              <a:rPr lang="en-US" altLang="en-US" sz="1800" dirty="0" err="1">
                <a:latin typeface="Arvo" panose="020B0604020202020204" charset="0"/>
              </a:rPr>
              <a:t>kebutuhan</a:t>
            </a:r>
            <a:r>
              <a:rPr lang="en-US" altLang="en-US" sz="1800" dirty="0">
                <a:latin typeface="Arvo" panose="020B0604020202020204" charset="0"/>
              </a:rPr>
              <a:t> </a:t>
            </a:r>
            <a:r>
              <a:rPr lang="en-US" altLang="en-US" sz="1800" dirty="0" err="1">
                <a:latin typeface="Arvo" panose="020B0604020202020204" charset="0"/>
              </a:rPr>
              <a:t>kedalam</a:t>
            </a:r>
            <a:r>
              <a:rPr lang="en-US" altLang="en-US" sz="1800" dirty="0">
                <a:latin typeface="Arvo" panose="020B0604020202020204" charset="0"/>
              </a:rPr>
              <a:t> </a:t>
            </a:r>
            <a:r>
              <a:rPr lang="en-US" altLang="en-US" sz="1800" dirty="0" err="1">
                <a:latin typeface="Arvo" panose="020B0604020202020204" charset="0"/>
              </a:rPr>
              <a:t>rangkaian</a:t>
            </a:r>
            <a:r>
              <a:rPr lang="en-US" altLang="en-US" sz="1800" dirty="0">
                <a:latin typeface="Arvo" panose="020B0604020202020204" charset="0"/>
              </a:rPr>
              <a:t> </a:t>
            </a:r>
            <a:r>
              <a:rPr lang="en-US" altLang="en-US" sz="1800" dirty="0" err="1">
                <a:latin typeface="Arvo" panose="020B0604020202020204" charset="0"/>
              </a:rPr>
              <a:t>tulisan</a:t>
            </a:r>
            <a:r>
              <a:rPr lang="en-US" altLang="en-US" sz="1800" dirty="0">
                <a:latin typeface="Arvo" panose="020B0604020202020204" charset="0"/>
              </a:rPr>
              <a:t> yang </a:t>
            </a:r>
            <a:r>
              <a:rPr lang="en-US" altLang="en-US" sz="1800" dirty="0" err="1">
                <a:latin typeface="Arvo" panose="020B0604020202020204" charset="0"/>
              </a:rPr>
              <a:t>baik</a:t>
            </a:r>
            <a:endParaRPr lang="en-US" altLang="en-US" sz="1800" dirty="0">
              <a:latin typeface="Arvo" panose="020B0604020202020204" charset="0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altLang="en-US" sz="1800" dirty="0" err="1">
                <a:latin typeface="Arvo" panose="020B0604020202020204" charset="0"/>
              </a:rPr>
              <a:t>Membuat</a:t>
            </a:r>
            <a:r>
              <a:rPr lang="en-US" altLang="en-US" sz="1800" dirty="0">
                <a:latin typeface="Arvo" panose="020B0604020202020204" charset="0"/>
              </a:rPr>
              <a:t> </a:t>
            </a:r>
            <a:r>
              <a:rPr lang="en-US" altLang="en-US" sz="1800" i="1" dirty="0">
                <a:latin typeface="Arvo" panose="020B0604020202020204" charset="0"/>
              </a:rPr>
              <a:t>database</a:t>
            </a:r>
            <a:r>
              <a:rPr lang="en-US" altLang="en-US" sz="1800" dirty="0">
                <a:latin typeface="Arvo" panose="020B0604020202020204" charset="0"/>
              </a:rPr>
              <a:t> </a:t>
            </a:r>
            <a:r>
              <a:rPr lang="en-US" altLang="en-US" sz="1800" dirty="0" err="1">
                <a:latin typeface="Arvo" panose="020B0604020202020204" charset="0"/>
              </a:rPr>
              <a:t>manajemen</a:t>
            </a:r>
            <a:r>
              <a:rPr lang="en-US" altLang="en-US" sz="1800" dirty="0">
                <a:latin typeface="Arvo" panose="020B0604020202020204" charset="0"/>
              </a:rPr>
              <a:t> </a:t>
            </a:r>
            <a:r>
              <a:rPr lang="en-US" altLang="en-US" sz="1800" dirty="0" err="1">
                <a:latin typeface="Arvo" panose="020B0604020202020204" charset="0"/>
              </a:rPr>
              <a:t>kebutuhan</a:t>
            </a:r>
            <a:endParaRPr lang="en-US" altLang="en-US" sz="1800" dirty="0">
              <a:latin typeface="Arvo" panose="020B0604020202020204" charset="0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altLang="en-US" sz="1800" dirty="0" err="1">
                <a:latin typeface="Arvo" panose="020B0604020202020204" charset="0"/>
              </a:rPr>
              <a:t>Menentukan</a:t>
            </a:r>
            <a:r>
              <a:rPr lang="en-US" altLang="en-US" sz="1800" dirty="0">
                <a:latin typeface="Arvo" panose="020B0604020202020204" charset="0"/>
              </a:rPr>
              <a:t> </a:t>
            </a:r>
            <a:r>
              <a:rPr lang="en-US" altLang="en-US" sz="1800" dirty="0" err="1">
                <a:latin typeface="Arvo" panose="020B0604020202020204" charset="0"/>
              </a:rPr>
              <a:t>tes</a:t>
            </a:r>
            <a:r>
              <a:rPr lang="en-US" altLang="en-US" sz="1800" dirty="0">
                <a:latin typeface="Arvo" panose="020B0604020202020204" charset="0"/>
              </a:rPr>
              <a:t> yang </a:t>
            </a:r>
            <a:r>
              <a:rPr lang="en-US" altLang="en-US" sz="1800" dirty="0" err="1">
                <a:latin typeface="Arvo" panose="020B0604020202020204" charset="0"/>
              </a:rPr>
              <a:t>memadai</a:t>
            </a:r>
            <a:endParaRPr lang="en-US" altLang="en-US" sz="1800" dirty="0">
              <a:latin typeface="Arvo" panose="020B0604020202020204" charset="0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altLang="en-US" sz="1800" dirty="0" err="1">
                <a:latin typeface="Arvo" panose="020B0604020202020204" charset="0"/>
              </a:rPr>
              <a:t>Mempelajari</a:t>
            </a:r>
            <a:r>
              <a:rPr lang="en-US" altLang="en-US" sz="1800" dirty="0">
                <a:latin typeface="Arvo" panose="020B0604020202020204" charset="0"/>
              </a:rPr>
              <a:t> </a:t>
            </a:r>
            <a:r>
              <a:rPr lang="en-US" altLang="en-US" sz="1800" dirty="0" err="1">
                <a:latin typeface="Arvo" panose="020B0604020202020204" charset="0"/>
              </a:rPr>
              <a:t>kembali</a:t>
            </a:r>
            <a:r>
              <a:rPr lang="en-US" altLang="en-US" sz="1800" dirty="0">
                <a:latin typeface="Arvo" panose="020B0604020202020204" charset="0"/>
              </a:rPr>
              <a:t> </a:t>
            </a:r>
            <a:r>
              <a:rPr lang="en-US" altLang="en-US" sz="1800" dirty="0" err="1">
                <a:latin typeface="Arvo" panose="020B0604020202020204" charset="0"/>
              </a:rPr>
              <a:t>permintaan</a:t>
            </a:r>
            <a:r>
              <a:rPr lang="en-US" altLang="en-US" sz="1800" dirty="0">
                <a:latin typeface="Arvo" panose="020B0604020202020204" charset="0"/>
              </a:rPr>
              <a:t> </a:t>
            </a:r>
            <a:r>
              <a:rPr lang="en-US" altLang="en-US" sz="1800" dirty="0" err="1">
                <a:latin typeface="Arvo" panose="020B0604020202020204" charset="0"/>
              </a:rPr>
              <a:t>perubahan</a:t>
            </a:r>
            <a:r>
              <a:rPr lang="en-US" altLang="en-US" sz="1800" dirty="0">
                <a:latin typeface="Arvo" panose="020B0604020202020204" charset="0"/>
              </a:rPr>
              <a:t> </a:t>
            </a:r>
            <a:r>
              <a:rPr lang="en-US" altLang="en-US" sz="1800" dirty="0" err="1">
                <a:latin typeface="Arvo" panose="020B0604020202020204" charset="0"/>
              </a:rPr>
              <a:t>dari</a:t>
            </a:r>
            <a:r>
              <a:rPr lang="en-US" altLang="en-US" sz="1800" dirty="0">
                <a:latin typeface="Arvo" panose="020B0604020202020204" charset="0"/>
              </a:rPr>
              <a:t> </a:t>
            </a:r>
            <a:r>
              <a:rPr lang="en-US" altLang="en-US" sz="1800" dirty="0" err="1">
                <a:latin typeface="Arvo" panose="020B0604020202020204" charset="0"/>
              </a:rPr>
              <a:t>perspektif</a:t>
            </a:r>
            <a:r>
              <a:rPr lang="en-US" altLang="en-US" sz="1800" dirty="0">
                <a:latin typeface="Arvo" panose="020B0604020202020204" charset="0"/>
              </a:rPr>
              <a:t> </a:t>
            </a:r>
            <a:r>
              <a:rPr lang="en-US" altLang="en-US" sz="1800" dirty="0" err="1">
                <a:latin typeface="Arvo" panose="020B0604020202020204" charset="0"/>
              </a:rPr>
              <a:t>sistem</a:t>
            </a:r>
            <a:endParaRPr lang="en-US" altLang="en-US" sz="1800" dirty="0">
              <a:latin typeface="Arvo" panose="020B0604020202020204" charset="0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altLang="en-US" sz="1800" dirty="0" err="1">
                <a:latin typeface="Arvo" panose="020B0604020202020204" charset="0"/>
              </a:rPr>
              <a:t>Mengutamakan</a:t>
            </a:r>
            <a:r>
              <a:rPr lang="en-US" altLang="en-US" sz="1800" dirty="0">
                <a:latin typeface="Arvo" panose="020B0604020202020204" charset="0"/>
              </a:rPr>
              <a:t> </a:t>
            </a:r>
            <a:r>
              <a:rPr lang="en-US" altLang="en-US" sz="1800" dirty="0" err="1">
                <a:latin typeface="Arvo" panose="020B0604020202020204" charset="0"/>
              </a:rPr>
              <a:t>tanggal</a:t>
            </a:r>
            <a:r>
              <a:rPr lang="en-US" altLang="en-US" sz="1800" dirty="0">
                <a:latin typeface="Arvo" panose="020B0604020202020204" charset="0"/>
              </a:rPr>
              <a:t> </a:t>
            </a:r>
            <a:r>
              <a:rPr lang="en-US" altLang="en-US" sz="1800" dirty="0" err="1">
                <a:latin typeface="Arvo" panose="020B0604020202020204" charset="0"/>
              </a:rPr>
              <a:t>penyelesaian</a:t>
            </a:r>
            <a:r>
              <a:rPr lang="en-US" altLang="en-US" sz="1800" dirty="0">
                <a:latin typeface="Arvo" panose="020B0604020202020204" charset="0"/>
              </a:rPr>
              <a:t> </a:t>
            </a:r>
            <a:r>
              <a:rPr lang="en-US" altLang="en-US" sz="1800" dirty="0" err="1">
                <a:latin typeface="Arvo" panose="020B0604020202020204" charset="0"/>
              </a:rPr>
              <a:t>proyek</a:t>
            </a:r>
            <a:endParaRPr lang="en-US" altLang="en-US" sz="1800" i="1" dirty="0">
              <a:latin typeface="Arvo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013026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7FE721A-9680-4CC0-840F-B8E4573D16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7012" y="123825"/>
            <a:ext cx="3609975" cy="501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92113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" name="Google Shape;701;p24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/>
              <a:t>THANK </a:t>
            </a:r>
            <a:r>
              <a:rPr lang="en-US" dirty="0"/>
              <a:t>YOU</a:t>
            </a:r>
            <a:br>
              <a:rPr lang="en-US" dirty="0"/>
            </a:br>
            <a:r>
              <a:rPr lang="en-US" dirty="0"/>
              <a:t>FOR YOUR ATTENTION</a:t>
            </a: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2812D45-9584-4A54-A33A-C0EBF85F920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72EF9570-1290-49C9-B075-B99BE314F0FF}"/>
              </a:ext>
            </a:extLst>
          </p:cNvPr>
          <p:cNvSpPr/>
          <p:nvPr/>
        </p:nvSpPr>
        <p:spPr>
          <a:xfrm>
            <a:off x="1522331" y="1323087"/>
            <a:ext cx="701936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000" dirty="0">
                <a:latin typeface="Arvo" panose="020B0604020202020204" charset="0"/>
              </a:rPr>
              <a:t>What is Project Scope Management?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000" dirty="0">
                <a:latin typeface="Arvo" panose="020B0604020202020204" charset="0"/>
              </a:rPr>
              <a:t>Scope Planning and the Scope Management Plan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000" dirty="0">
                <a:latin typeface="Arvo" panose="020B0604020202020204" charset="0"/>
              </a:rPr>
              <a:t>Scope Definition and the Project Scope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000" dirty="0">
                <a:latin typeface="Arvo" panose="020B0604020202020204" charset="0"/>
              </a:rPr>
              <a:t>Statement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000" dirty="0">
                <a:latin typeface="Arvo" panose="020B0604020202020204" charset="0"/>
              </a:rPr>
              <a:t>Creating the Work Breakdown Structure (WBS)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000" dirty="0">
                <a:latin typeface="Arvo" panose="020B0604020202020204" charset="0"/>
              </a:rPr>
              <a:t>Scope Verification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000" dirty="0">
                <a:latin typeface="Arvo" panose="020B0604020202020204" charset="0"/>
              </a:rPr>
              <a:t>Scope Control </a:t>
            </a:r>
          </a:p>
        </p:txBody>
      </p:sp>
    </p:spTree>
    <p:extLst>
      <p:ext uri="{BB962C8B-B14F-4D97-AF65-F5344CB8AC3E}">
        <p14:creationId xmlns:p14="http://schemas.microsoft.com/office/powerpoint/2010/main" val="1903670429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C5CD015F-66F1-46E2-90CC-14490C5417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flipH="1">
            <a:off x="564776" y="289156"/>
            <a:ext cx="8095500" cy="577800"/>
          </a:xfrm>
        </p:spPr>
        <p:txBody>
          <a:bodyPr/>
          <a:lstStyle/>
          <a:p>
            <a:r>
              <a:rPr lang="en-US" dirty="0"/>
              <a:t>What is Project Scope Management?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7606522F-6BDF-480E-BF28-E04BD1DF8402}"/>
              </a:ext>
            </a:extLst>
          </p:cNvPr>
          <p:cNvSpPr/>
          <p:nvPr/>
        </p:nvSpPr>
        <p:spPr>
          <a:xfrm>
            <a:off x="564776" y="1064866"/>
            <a:ext cx="8095500" cy="15339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</a:pPr>
            <a:r>
              <a:rPr lang="en-US" altLang="en-US" sz="1800" i="1" kern="1200" dirty="0">
                <a:latin typeface="Arvo" panose="020B0604020202020204" charset="0"/>
                <a:ea typeface="+mn-ea"/>
                <a:cs typeface="Arial" panose="020B0604020202020204" pitchFamily="34" charset="0"/>
              </a:rPr>
              <a:t>Scope</a:t>
            </a:r>
            <a:r>
              <a:rPr lang="en-US" altLang="en-US" sz="1800" kern="1200" dirty="0">
                <a:latin typeface="Arvo" panose="020B060402020202020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en-US" sz="1800" kern="1200" dirty="0" err="1">
                <a:latin typeface="Arvo" panose="020B0604020202020204" charset="0"/>
                <a:ea typeface="+mn-ea"/>
                <a:cs typeface="Arial" panose="020B0604020202020204" pitchFamily="34" charset="0"/>
              </a:rPr>
              <a:t>banyak</a:t>
            </a:r>
            <a:r>
              <a:rPr lang="en-US" altLang="en-US" sz="1800" kern="1200" dirty="0">
                <a:latin typeface="Arvo" panose="020B060402020202020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en-US" sz="1800" kern="1200" dirty="0" err="1">
                <a:latin typeface="Arvo" panose="020B0604020202020204" charset="0"/>
                <a:ea typeface="+mn-ea"/>
                <a:cs typeface="Arial" panose="020B0604020202020204" pitchFamily="34" charset="0"/>
              </a:rPr>
              <a:t>dijumpai</a:t>
            </a:r>
            <a:r>
              <a:rPr lang="en-US" altLang="en-US" sz="1800" kern="1200" dirty="0">
                <a:latin typeface="Arvo" panose="020B0604020202020204" charset="0"/>
                <a:ea typeface="+mn-ea"/>
                <a:cs typeface="Arial" panose="020B0604020202020204" pitchFamily="34" charset="0"/>
              </a:rPr>
              <a:t> pada</a:t>
            </a:r>
          </a:p>
          <a:p>
            <a:pPr marL="457200" lvl="1" algn="just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</a:pPr>
            <a:r>
              <a:rPr lang="en-US" altLang="en-US" sz="1800" b="1" i="1" kern="1200" dirty="0">
                <a:latin typeface="Arvo" panose="020B0604020202020204" charset="0"/>
                <a:ea typeface="+mn-ea"/>
                <a:cs typeface="Arial" panose="020B0604020202020204" pitchFamily="34" charset="0"/>
              </a:rPr>
              <a:t>Scope</a:t>
            </a:r>
            <a:r>
              <a:rPr lang="en-US" altLang="en-US" sz="1800" b="1" kern="1200" dirty="0">
                <a:latin typeface="Arvo" panose="020B060402020202020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en-US" sz="1800" b="1" kern="1200" dirty="0" err="1">
                <a:latin typeface="Arvo" panose="020B0604020202020204" charset="0"/>
                <a:ea typeface="+mn-ea"/>
                <a:cs typeface="Arial" panose="020B0604020202020204" pitchFamily="34" charset="0"/>
              </a:rPr>
              <a:t>produk</a:t>
            </a:r>
            <a:r>
              <a:rPr lang="en-US" altLang="en-US" sz="1800" kern="1200" dirty="0">
                <a:latin typeface="Arvo" panose="020B0604020202020204" charset="0"/>
                <a:ea typeface="+mn-ea"/>
                <a:cs typeface="Arial" panose="020B0604020202020204" pitchFamily="34" charset="0"/>
              </a:rPr>
              <a:t>; </a:t>
            </a:r>
            <a:r>
              <a:rPr lang="en-US" altLang="en-US" sz="1800" i="1" kern="1200" dirty="0">
                <a:latin typeface="Arvo" panose="020B0604020202020204" charset="0"/>
                <a:ea typeface="+mn-ea"/>
                <a:cs typeface="Arial" panose="020B0604020202020204" pitchFamily="34" charset="0"/>
              </a:rPr>
              <a:t>feature</a:t>
            </a:r>
            <a:r>
              <a:rPr lang="en-US" altLang="en-US" sz="1800" kern="1200" dirty="0">
                <a:latin typeface="Arvo" panose="020B0604020202020204" charset="0"/>
                <a:ea typeface="+mn-ea"/>
                <a:cs typeface="Arial" panose="020B0604020202020204" pitchFamily="34" charset="0"/>
              </a:rPr>
              <a:t> dan </a:t>
            </a:r>
            <a:r>
              <a:rPr lang="en-US" altLang="en-US" sz="1800" kern="1200" dirty="0" err="1">
                <a:latin typeface="Arvo" panose="020B0604020202020204" charset="0"/>
                <a:ea typeface="+mn-ea"/>
                <a:cs typeface="Arial" panose="020B0604020202020204" pitchFamily="34" charset="0"/>
              </a:rPr>
              <a:t>fungsi</a:t>
            </a:r>
            <a:r>
              <a:rPr lang="en-US" altLang="en-US" sz="1800" kern="1200" dirty="0">
                <a:latin typeface="Arvo" panose="020B0604020202020204" charset="0"/>
                <a:ea typeface="+mn-ea"/>
                <a:cs typeface="Arial" panose="020B0604020202020204" pitchFamily="34" charset="0"/>
              </a:rPr>
              <a:t> yang </a:t>
            </a:r>
            <a:r>
              <a:rPr lang="en-US" altLang="en-US" sz="1800" kern="1200" dirty="0" err="1">
                <a:latin typeface="Arvo" panose="020B0604020202020204" charset="0"/>
                <a:ea typeface="+mn-ea"/>
                <a:cs typeface="Arial" panose="020B0604020202020204" pitchFamily="34" charset="0"/>
              </a:rPr>
              <a:t>mengkarakteristikkan</a:t>
            </a:r>
            <a:r>
              <a:rPr lang="en-US" altLang="en-US" sz="1800" kern="1200" dirty="0">
                <a:latin typeface="Arvo" panose="020B060402020202020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en-US" sz="1800" kern="1200" dirty="0" err="1">
                <a:latin typeface="Arvo" panose="020B0604020202020204" charset="0"/>
                <a:ea typeface="+mn-ea"/>
                <a:cs typeface="Arial" panose="020B0604020202020204" pitchFamily="34" charset="0"/>
              </a:rPr>
              <a:t>produk</a:t>
            </a:r>
            <a:r>
              <a:rPr lang="en-US" altLang="en-US" sz="1800" kern="1200" dirty="0">
                <a:latin typeface="Arvo" panose="020B0604020202020204" charset="0"/>
                <a:ea typeface="+mn-ea"/>
                <a:cs typeface="Arial" panose="020B0604020202020204" pitchFamily="34" charset="0"/>
              </a:rPr>
              <a:t>, </a:t>
            </a:r>
            <a:r>
              <a:rPr lang="en-US" altLang="en-US" sz="1800" kern="1200" dirty="0" err="1">
                <a:latin typeface="Arvo" panose="020B0604020202020204" charset="0"/>
                <a:ea typeface="+mn-ea"/>
                <a:cs typeface="Arial" panose="020B0604020202020204" pitchFamily="34" charset="0"/>
              </a:rPr>
              <a:t>servis</a:t>
            </a:r>
            <a:r>
              <a:rPr lang="en-US" altLang="en-US" sz="1800" kern="1200" dirty="0">
                <a:latin typeface="Arvo" panose="020B060402020202020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en-US" sz="1800" kern="1200" dirty="0" err="1">
                <a:latin typeface="Arvo" panose="020B0604020202020204" charset="0"/>
                <a:ea typeface="+mn-ea"/>
                <a:cs typeface="Arial" panose="020B0604020202020204" pitchFamily="34" charset="0"/>
              </a:rPr>
              <a:t>atau</a:t>
            </a:r>
            <a:r>
              <a:rPr lang="en-US" altLang="en-US" sz="1800" kern="1200" dirty="0">
                <a:latin typeface="Arvo" panose="020B060402020202020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en-US" sz="1800" kern="1200" dirty="0" err="1">
                <a:latin typeface="Arvo" panose="020B0604020202020204" charset="0"/>
                <a:ea typeface="+mn-ea"/>
                <a:cs typeface="Arial" panose="020B0604020202020204" pitchFamily="34" charset="0"/>
              </a:rPr>
              <a:t>hasil</a:t>
            </a:r>
            <a:r>
              <a:rPr lang="en-US" altLang="en-US" sz="1800" kern="1200" dirty="0">
                <a:latin typeface="Arvo" panose="020B060402020202020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en-US" sz="1800" kern="1200" dirty="0" err="1">
                <a:latin typeface="Arvo" panose="020B0604020202020204" charset="0"/>
                <a:ea typeface="+mn-ea"/>
                <a:cs typeface="Arial" panose="020B0604020202020204" pitchFamily="34" charset="0"/>
              </a:rPr>
              <a:t>akhir</a:t>
            </a:r>
            <a:endParaRPr lang="en-US" altLang="en-US" sz="1800" kern="1200" dirty="0">
              <a:latin typeface="Arvo" panose="020B0604020202020204" charset="0"/>
              <a:ea typeface="+mn-ea"/>
              <a:cs typeface="Arial" panose="020B0604020202020204" pitchFamily="34" charset="0"/>
            </a:endParaRPr>
          </a:p>
          <a:p>
            <a:pPr marL="457200" lvl="1" algn="just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</a:pPr>
            <a:r>
              <a:rPr lang="en-US" altLang="en-US" sz="1800" b="1" i="1" kern="1200" dirty="0">
                <a:latin typeface="Arvo" panose="020B0604020202020204" charset="0"/>
                <a:ea typeface="+mn-ea"/>
                <a:cs typeface="Arial" panose="020B0604020202020204" pitchFamily="34" charset="0"/>
              </a:rPr>
              <a:t>Scope</a:t>
            </a:r>
            <a:r>
              <a:rPr lang="en-US" altLang="en-US" sz="1800" b="1" kern="1200" dirty="0">
                <a:latin typeface="Arvo" panose="020B060402020202020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en-US" sz="1800" b="1" kern="1200" dirty="0" err="1">
                <a:latin typeface="Arvo" panose="020B0604020202020204" charset="0"/>
                <a:ea typeface="+mn-ea"/>
                <a:cs typeface="Arial" panose="020B0604020202020204" pitchFamily="34" charset="0"/>
              </a:rPr>
              <a:t>proyek</a:t>
            </a:r>
            <a:r>
              <a:rPr lang="en-US" altLang="en-US" sz="1800" kern="1200" dirty="0">
                <a:latin typeface="Arvo" panose="020B0604020202020204" charset="0"/>
                <a:ea typeface="+mn-ea"/>
                <a:cs typeface="Arial" panose="020B0604020202020204" pitchFamily="34" charset="0"/>
              </a:rPr>
              <a:t>; </a:t>
            </a:r>
            <a:r>
              <a:rPr lang="en-US" altLang="en-US" sz="1800" kern="1200" dirty="0" err="1">
                <a:latin typeface="Arvo" panose="020B0604020202020204" charset="0"/>
                <a:ea typeface="+mn-ea"/>
                <a:cs typeface="Arial" panose="020B0604020202020204" pitchFamily="34" charset="0"/>
              </a:rPr>
              <a:t>pekerjaan</a:t>
            </a:r>
            <a:r>
              <a:rPr lang="en-US" altLang="en-US" sz="1800" kern="1200" dirty="0">
                <a:latin typeface="Arvo" panose="020B0604020202020204" charset="0"/>
                <a:ea typeface="+mn-ea"/>
                <a:cs typeface="Arial" panose="020B0604020202020204" pitchFamily="34" charset="0"/>
              </a:rPr>
              <a:t> yang </a:t>
            </a:r>
            <a:r>
              <a:rPr lang="en-US" altLang="en-US" sz="1800" kern="1200" dirty="0" err="1">
                <a:latin typeface="Arvo" panose="020B0604020202020204" charset="0"/>
                <a:ea typeface="+mn-ea"/>
                <a:cs typeface="Arial" panose="020B0604020202020204" pitchFamily="34" charset="0"/>
              </a:rPr>
              <a:t>dibutuhkan</a:t>
            </a:r>
            <a:r>
              <a:rPr lang="en-US" altLang="en-US" sz="1800" kern="1200" dirty="0">
                <a:latin typeface="Arvo" panose="020B060402020202020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en-US" sz="1800" kern="1200" dirty="0" err="1">
                <a:latin typeface="Arvo" panose="020B0604020202020204" charset="0"/>
                <a:ea typeface="+mn-ea"/>
                <a:cs typeface="Arial" panose="020B0604020202020204" pitchFamily="34" charset="0"/>
              </a:rPr>
              <a:t>untuk</a:t>
            </a:r>
            <a:r>
              <a:rPr lang="en-US" altLang="en-US" sz="1800" kern="1200" dirty="0">
                <a:latin typeface="Arvo" panose="020B060402020202020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en-US" sz="1800" kern="1200" dirty="0" err="1">
                <a:latin typeface="Arvo" panose="020B0604020202020204" charset="0"/>
                <a:ea typeface="+mn-ea"/>
                <a:cs typeface="Arial" panose="020B0604020202020204" pitchFamily="34" charset="0"/>
              </a:rPr>
              <a:t>melaksanakan</a:t>
            </a:r>
            <a:r>
              <a:rPr lang="en-US" altLang="en-US" sz="1800" kern="1200" dirty="0">
                <a:latin typeface="Arvo" panose="020B060402020202020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en-US" sz="1800" kern="1200" dirty="0" err="1">
                <a:latin typeface="Arvo" panose="020B0604020202020204" charset="0"/>
                <a:ea typeface="+mn-ea"/>
                <a:cs typeface="Arial" panose="020B0604020202020204" pitchFamily="34" charset="0"/>
              </a:rPr>
              <a:t>sampai</a:t>
            </a:r>
            <a:r>
              <a:rPr lang="en-US" altLang="en-US" sz="1800" kern="1200" dirty="0">
                <a:latin typeface="Arvo" panose="020B060402020202020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en-US" sz="1800" kern="1200" dirty="0" err="1">
                <a:latin typeface="Arvo" panose="020B0604020202020204" charset="0"/>
                <a:ea typeface="+mn-ea"/>
                <a:cs typeface="Arial" panose="020B0604020202020204" pitchFamily="34" charset="0"/>
              </a:rPr>
              <a:t>berhasil</a:t>
            </a:r>
            <a:r>
              <a:rPr lang="en-US" altLang="en-US" sz="1800" kern="1200" dirty="0">
                <a:latin typeface="Arvo" panose="020B060402020202020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en-US" sz="1800" kern="1200" dirty="0" err="1">
                <a:latin typeface="Arvo" panose="020B0604020202020204" charset="0"/>
                <a:ea typeface="+mn-ea"/>
                <a:cs typeface="Arial" panose="020B0604020202020204" pitchFamily="34" charset="0"/>
              </a:rPr>
              <a:t>memberikan</a:t>
            </a:r>
            <a:r>
              <a:rPr lang="en-US" altLang="en-US" sz="1800" kern="1200" dirty="0">
                <a:latin typeface="Arvo" panose="020B060402020202020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en-US" sz="1800" kern="1200" dirty="0" err="1">
                <a:latin typeface="Arvo" panose="020B0604020202020204" charset="0"/>
                <a:ea typeface="+mn-ea"/>
                <a:cs typeface="Arial" panose="020B0604020202020204" pitchFamily="34" charset="0"/>
              </a:rPr>
              <a:t>produk</a:t>
            </a:r>
            <a:r>
              <a:rPr lang="en-US" altLang="en-US" sz="1800" kern="1200" dirty="0">
                <a:latin typeface="Arvo" panose="020B0604020202020204" charset="0"/>
                <a:ea typeface="+mn-ea"/>
                <a:cs typeface="Arial" panose="020B0604020202020204" pitchFamily="34" charset="0"/>
              </a:rPr>
              <a:t>, </a:t>
            </a:r>
            <a:r>
              <a:rPr lang="en-US" altLang="en-US" sz="1800" kern="1200" dirty="0" err="1">
                <a:latin typeface="Arvo" panose="020B0604020202020204" charset="0"/>
                <a:ea typeface="+mn-ea"/>
                <a:cs typeface="Arial" panose="020B0604020202020204" pitchFamily="34" charset="0"/>
              </a:rPr>
              <a:t>servis</a:t>
            </a:r>
            <a:r>
              <a:rPr lang="en-US" altLang="en-US" sz="1800" kern="1200" dirty="0">
                <a:latin typeface="Arvo" panose="020B060402020202020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en-US" sz="1800" kern="1200" dirty="0" err="1">
                <a:latin typeface="Arvo" panose="020B0604020202020204" charset="0"/>
                <a:ea typeface="+mn-ea"/>
                <a:cs typeface="Arial" panose="020B0604020202020204" pitchFamily="34" charset="0"/>
              </a:rPr>
              <a:t>atau</a:t>
            </a:r>
            <a:r>
              <a:rPr lang="en-US" altLang="en-US" sz="1800" kern="1200" dirty="0">
                <a:latin typeface="Arvo" panose="020B060402020202020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en-US" sz="1800" kern="1200" dirty="0" err="1">
                <a:latin typeface="Arvo" panose="020B0604020202020204" charset="0"/>
                <a:ea typeface="+mn-ea"/>
                <a:cs typeface="Arial" panose="020B0604020202020204" pitchFamily="34" charset="0"/>
              </a:rPr>
              <a:t>hasil</a:t>
            </a:r>
            <a:r>
              <a:rPr lang="en-US" altLang="en-US" sz="1800" kern="1200" dirty="0">
                <a:latin typeface="Arvo" panose="020B060402020202020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en-US" sz="1800" kern="1200" dirty="0" err="1">
                <a:latin typeface="Arvo" panose="020B0604020202020204" charset="0"/>
                <a:ea typeface="+mn-ea"/>
                <a:cs typeface="Arial" panose="020B0604020202020204" pitchFamily="34" charset="0"/>
              </a:rPr>
              <a:t>akhir</a:t>
            </a:r>
            <a:r>
              <a:rPr lang="en-US" altLang="en-US" sz="1800" kern="1200" dirty="0">
                <a:latin typeface="Arvo" panose="020B0604020202020204" charset="0"/>
                <a:ea typeface="+mn-ea"/>
                <a:cs typeface="Arial" panose="020B0604020202020204" pitchFamily="34" charset="0"/>
              </a:rPr>
              <a:t> yang </a:t>
            </a:r>
            <a:r>
              <a:rPr lang="en-US" altLang="en-US" sz="1800" kern="1200" dirty="0" err="1">
                <a:latin typeface="Arvo" panose="020B0604020202020204" charset="0"/>
                <a:ea typeface="+mn-ea"/>
                <a:cs typeface="Arial" panose="020B0604020202020204" pitchFamily="34" charset="0"/>
              </a:rPr>
              <a:t>sesuai</a:t>
            </a:r>
            <a:r>
              <a:rPr lang="en-US" altLang="en-US" sz="1800" kern="1200" dirty="0">
                <a:latin typeface="Arvo" panose="020B060402020202020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en-US" sz="1800" kern="1200" dirty="0" err="1">
                <a:latin typeface="Arvo" panose="020B0604020202020204" charset="0"/>
                <a:ea typeface="+mn-ea"/>
                <a:cs typeface="Arial" panose="020B0604020202020204" pitchFamily="34" charset="0"/>
              </a:rPr>
              <a:t>dengan</a:t>
            </a:r>
            <a:r>
              <a:rPr lang="en-US" altLang="en-US" sz="1800" kern="1200" dirty="0">
                <a:latin typeface="Arvo" panose="020B060402020202020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en-US" sz="1800" i="1" kern="1200" dirty="0">
                <a:latin typeface="Arvo" panose="020B0604020202020204" charset="0"/>
                <a:ea typeface="+mn-ea"/>
                <a:cs typeface="Arial" panose="020B0604020202020204" pitchFamily="34" charset="0"/>
              </a:rPr>
              <a:t>feature</a:t>
            </a:r>
            <a:r>
              <a:rPr lang="en-US" altLang="en-US" sz="1800" kern="1200" dirty="0">
                <a:latin typeface="Arvo" panose="020B0604020202020204" charset="0"/>
                <a:ea typeface="+mn-ea"/>
                <a:cs typeface="Arial" panose="020B0604020202020204" pitchFamily="34" charset="0"/>
              </a:rPr>
              <a:t> dan </a:t>
            </a:r>
            <a:r>
              <a:rPr lang="en-US" altLang="en-US" sz="1800" kern="1200" dirty="0" err="1">
                <a:latin typeface="Arvo" panose="020B0604020202020204" charset="0"/>
                <a:ea typeface="+mn-ea"/>
                <a:cs typeface="Arial" panose="020B0604020202020204" pitchFamily="34" charset="0"/>
              </a:rPr>
              <a:t>fungsi</a:t>
            </a:r>
            <a:r>
              <a:rPr lang="en-US" altLang="en-US" sz="1800" kern="1200" dirty="0">
                <a:latin typeface="Arvo" panose="020B0604020202020204" charset="0"/>
                <a:ea typeface="+mn-ea"/>
                <a:cs typeface="Arial" panose="020B0604020202020204" pitchFamily="34" charset="0"/>
              </a:rPr>
              <a:t> yang </a:t>
            </a:r>
            <a:r>
              <a:rPr lang="en-US" altLang="en-US" sz="1800" kern="1200" dirty="0" err="1">
                <a:latin typeface="Arvo" panose="020B0604020202020204" charset="0"/>
                <a:ea typeface="+mn-ea"/>
                <a:cs typeface="Arial" panose="020B0604020202020204" pitchFamily="34" charset="0"/>
              </a:rPr>
              <a:t>telah</a:t>
            </a:r>
            <a:r>
              <a:rPr lang="en-US" altLang="en-US" sz="1800" kern="1200" dirty="0">
                <a:latin typeface="Arvo" panose="020B060402020202020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en-US" sz="1800" kern="1200" dirty="0" err="1">
                <a:latin typeface="Arvo" panose="020B0604020202020204" charset="0"/>
                <a:ea typeface="+mn-ea"/>
                <a:cs typeface="Arial" panose="020B0604020202020204" pitchFamily="34" charset="0"/>
              </a:rPr>
              <a:t>ditentukan</a:t>
            </a:r>
            <a:endParaRPr lang="en-US" altLang="en-US" sz="1800" kern="1200" dirty="0">
              <a:latin typeface="Arvo" panose="020B060402020202020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998E7676-D3BD-4A3B-B66E-5AC10243F484}"/>
              </a:ext>
            </a:extLst>
          </p:cNvPr>
          <p:cNvSpPr/>
          <p:nvPr/>
        </p:nvSpPr>
        <p:spPr>
          <a:xfrm>
            <a:off x="564776" y="2652674"/>
            <a:ext cx="80955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800" b="1" dirty="0">
                <a:latin typeface="Arvo" panose="020B0604020202020204" charset="0"/>
              </a:rPr>
              <a:t>Project scope management </a:t>
            </a:r>
            <a:r>
              <a:rPr lang="en-US" sz="1800" dirty="0" err="1">
                <a:latin typeface="Arvo" panose="020B0604020202020204" charset="0"/>
              </a:rPr>
              <a:t>mencakup</a:t>
            </a:r>
            <a:r>
              <a:rPr lang="en-US" sz="1800" dirty="0">
                <a:latin typeface="Arvo" panose="020B0604020202020204" charset="0"/>
              </a:rPr>
              <a:t> proses-proses yang </a:t>
            </a:r>
            <a:r>
              <a:rPr lang="en-US" sz="1800" dirty="0" err="1">
                <a:latin typeface="Arvo" panose="020B0604020202020204" charset="0"/>
              </a:rPr>
              <a:t>dibutuhkan</a:t>
            </a:r>
            <a:r>
              <a:rPr lang="en-US" sz="1800" dirty="0">
                <a:latin typeface="Arvo" panose="020B0604020202020204" charset="0"/>
              </a:rPr>
              <a:t> </a:t>
            </a:r>
            <a:r>
              <a:rPr lang="en-US" sz="1800" dirty="0" err="1">
                <a:latin typeface="Arvo" panose="020B0604020202020204" charset="0"/>
              </a:rPr>
              <a:t>untuk</a:t>
            </a:r>
            <a:r>
              <a:rPr lang="en-US" sz="1800" dirty="0">
                <a:latin typeface="Arvo" panose="020B0604020202020204" charset="0"/>
              </a:rPr>
              <a:t> </a:t>
            </a:r>
            <a:r>
              <a:rPr lang="en-US" sz="1800" dirty="0" err="1">
                <a:latin typeface="Arvo" panose="020B0604020202020204" charset="0"/>
              </a:rPr>
              <a:t>memastikan</a:t>
            </a:r>
            <a:r>
              <a:rPr lang="en-US" sz="1800" dirty="0">
                <a:latin typeface="Arvo" panose="020B0604020202020204" charset="0"/>
              </a:rPr>
              <a:t> </a:t>
            </a:r>
            <a:r>
              <a:rPr lang="en-US" sz="1800" dirty="0" err="1">
                <a:latin typeface="Arvo" panose="020B0604020202020204" charset="0"/>
              </a:rPr>
              <a:t>bahwa</a:t>
            </a:r>
            <a:r>
              <a:rPr lang="en-US" sz="1800" dirty="0">
                <a:latin typeface="Arvo" panose="020B0604020202020204" charset="0"/>
              </a:rPr>
              <a:t> </a:t>
            </a:r>
            <a:r>
              <a:rPr lang="en-US" sz="1800" dirty="0" err="1">
                <a:latin typeface="Arvo" panose="020B0604020202020204" charset="0"/>
              </a:rPr>
              <a:t>proyek</a:t>
            </a:r>
            <a:r>
              <a:rPr lang="en-US" sz="1800" dirty="0">
                <a:latin typeface="Arvo" panose="020B0604020202020204" charset="0"/>
              </a:rPr>
              <a:t> </a:t>
            </a:r>
            <a:r>
              <a:rPr lang="en-US" sz="1800" dirty="0" err="1">
                <a:latin typeface="Arvo" panose="020B0604020202020204" charset="0"/>
              </a:rPr>
              <a:t>meliputi</a:t>
            </a:r>
            <a:r>
              <a:rPr lang="en-US" sz="1800" dirty="0">
                <a:latin typeface="Arvo" panose="020B0604020202020204" charset="0"/>
              </a:rPr>
              <a:t> </a:t>
            </a:r>
            <a:r>
              <a:rPr lang="en-US" sz="1800" dirty="0" err="1">
                <a:latin typeface="Arvo" panose="020B0604020202020204" charset="0"/>
              </a:rPr>
              <a:t>semua</a:t>
            </a:r>
            <a:r>
              <a:rPr lang="en-US" sz="1800" dirty="0">
                <a:latin typeface="Arvo" panose="020B0604020202020204" charset="0"/>
              </a:rPr>
              <a:t> </a:t>
            </a:r>
            <a:r>
              <a:rPr lang="en-US" sz="1800" dirty="0" err="1">
                <a:latin typeface="Arvo" panose="020B0604020202020204" charset="0"/>
              </a:rPr>
              <a:t>pekerjaan</a:t>
            </a:r>
            <a:r>
              <a:rPr lang="en-US" sz="1800" dirty="0">
                <a:latin typeface="Arvo" panose="020B0604020202020204" charset="0"/>
              </a:rPr>
              <a:t> yang </a:t>
            </a:r>
            <a:r>
              <a:rPr lang="en-US" sz="1800" dirty="0" err="1">
                <a:latin typeface="Arvo" panose="020B0604020202020204" charset="0"/>
              </a:rPr>
              <a:t>dibutuhkan</a:t>
            </a:r>
            <a:r>
              <a:rPr lang="en-US" sz="1800" dirty="0">
                <a:latin typeface="Arvo" panose="020B0604020202020204" charset="0"/>
              </a:rPr>
              <a:t>  dan </a:t>
            </a:r>
            <a:r>
              <a:rPr lang="en-US" sz="1800" dirty="0" err="1">
                <a:latin typeface="Arvo" panose="020B0604020202020204" charset="0"/>
              </a:rPr>
              <a:t>hanya</a:t>
            </a:r>
            <a:r>
              <a:rPr lang="en-US" sz="1800" dirty="0">
                <a:latin typeface="Arvo" panose="020B0604020202020204" charset="0"/>
              </a:rPr>
              <a:t> </a:t>
            </a:r>
            <a:r>
              <a:rPr lang="en-US" sz="1800" dirty="0" err="1">
                <a:latin typeface="Arvo" panose="020B0604020202020204" charset="0"/>
              </a:rPr>
              <a:t>pekerjaan</a:t>
            </a:r>
            <a:r>
              <a:rPr lang="en-US" sz="1800" dirty="0">
                <a:latin typeface="Arvo" panose="020B0604020202020204" charset="0"/>
              </a:rPr>
              <a:t> yang </a:t>
            </a:r>
            <a:r>
              <a:rPr lang="en-US" sz="1800" dirty="0" err="1">
                <a:latin typeface="Arvo" panose="020B0604020202020204" charset="0"/>
              </a:rPr>
              <a:t>dibutuhkan</a:t>
            </a:r>
            <a:r>
              <a:rPr lang="en-US" sz="1800" dirty="0">
                <a:latin typeface="Arvo" panose="020B0604020202020204" charset="0"/>
              </a:rPr>
              <a:t> </a:t>
            </a:r>
            <a:r>
              <a:rPr lang="en-US" sz="1800" dirty="0" err="1">
                <a:latin typeface="Arvo" panose="020B0604020202020204" charset="0"/>
              </a:rPr>
              <a:t>untuk</a:t>
            </a:r>
            <a:r>
              <a:rPr lang="en-US" sz="1800" dirty="0">
                <a:latin typeface="Arvo" panose="020B0604020202020204" charset="0"/>
              </a:rPr>
              <a:t> </a:t>
            </a:r>
            <a:r>
              <a:rPr lang="en-US" sz="1800" dirty="0" err="1">
                <a:latin typeface="Arvo" panose="020B0604020202020204" charset="0"/>
              </a:rPr>
              <a:t>menyelesaikan</a:t>
            </a:r>
            <a:r>
              <a:rPr lang="en-US" sz="1800" dirty="0">
                <a:latin typeface="Arvo" panose="020B0604020202020204" charset="0"/>
              </a:rPr>
              <a:t> </a:t>
            </a:r>
            <a:r>
              <a:rPr lang="en-US" sz="1800" dirty="0" err="1">
                <a:latin typeface="Arvo" panose="020B0604020202020204" charset="0"/>
              </a:rPr>
              <a:t>proyek</a:t>
            </a:r>
            <a:r>
              <a:rPr lang="en-US" sz="1800" dirty="0">
                <a:latin typeface="Arvo" panose="020B0604020202020204" charset="0"/>
              </a:rPr>
              <a:t> </a:t>
            </a:r>
            <a:r>
              <a:rPr lang="en-US" sz="1800" dirty="0" err="1">
                <a:latin typeface="Arvo" panose="020B0604020202020204" charset="0"/>
              </a:rPr>
              <a:t>dengan</a:t>
            </a:r>
            <a:r>
              <a:rPr lang="en-US" sz="1800" dirty="0">
                <a:latin typeface="Arvo" panose="020B0604020202020204" charset="0"/>
              </a:rPr>
              <a:t> </a:t>
            </a:r>
            <a:r>
              <a:rPr lang="en-US" sz="1800" dirty="0" err="1">
                <a:latin typeface="Arvo" panose="020B0604020202020204" charset="0"/>
              </a:rPr>
              <a:t>berhasil</a:t>
            </a:r>
            <a:r>
              <a:rPr lang="en-US" sz="1800" dirty="0">
                <a:latin typeface="Arvo" panose="020B0604020202020204" charset="0"/>
              </a:rPr>
              <a:t>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917A5221-BBC7-44D0-984C-770DE7F3F670}"/>
              </a:ext>
            </a:extLst>
          </p:cNvPr>
          <p:cNvSpPr/>
          <p:nvPr/>
        </p:nvSpPr>
        <p:spPr>
          <a:xfrm>
            <a:off x="564776" y="3996510"/>
            <a:ext cx="571051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800" dirty="0" err="1">
                <a:latin typeface="Arvo" panose="020B0604020202020204" charset="0"/>
              </a:rPr>
              <a:t>Meliputi</a:t>
            </a:r>
            <a:r>
              <a:rPr lang="en-US" sz="1800" dirty="0">
                <a:latin typeface="Arvo" panose="020B0604020202020204" charset="0"/>
              </a:rPr>
              <a:t> proses yang </a:t>
            </a:r>
            <a:r>
              <a:rPr lang="en-US" sz="1800" dirty="0" err="1">
                <a:latin typeface="Arvo" panose="020B0604020202020204" charset="0"/>
              </a:rPr>
              <a:t>terlibat</a:t>
            </a:r>
            <a:r>
              <a:rPr lang="en-US" sz="1800" dirty="0">
                <a:latin typeface="Arvo" panose="020B0604020202020204" charset="0"/>
              </a:rPr>
              <a:t> </a:t>
            </a:r>
            <a:r>
              <a:rPr lang="en-US" sz="1800" dirty="0" err="1">
                <a:latin typeface="Arvo" panose="020B0604020202020204" charset="0"/>
              </a:rPr>
              <a:t>dalam</a:t>
            </a:r>
            <a:r>
              <a:rPr lang="en-US" sz="1800" dirty="0">
                <a:latin typeface="Arvo" panose="020B0604020202020204" charset="0"/>
              </a:rPr>
              <a:t> </a:t>
            </a:r>
            <a:r>
              <a:rPr lang="en-US" sz="1800" dirty="0" err="1">
                <a:latin typeface="Arvo" panose="020B0604020202020204" charset="0"/>
              </a:rPr>
              <a:t>mendefinisikan</a:t>
            </a:r>
            <a:r>
              <a:rPr lang="en-US" sz="1800" dirty="0">
                <a:latin typeface="Arvo" panose="020B0604020202020204" charset="0"/>
              </a:rPr>
              <a:t> dan </a:t>
            </a:r>
            <a:r>
              <a:rPr lang="en-US" sz="1800" dirty="0" err="1">
                <a:latin typeface="Arvo" panose="020B0604020202020204" charset="0"/>
              </a:rPr>
              <a:t>mengendalikan</a:t>
            </a:r>
            <a:r>
              <a:rPr lang="en-US" sz="1800" dirty="0">
                <a:latin typeface="Arvo" panose="020B0604020202020204" charset="0"/>
              </a:rPr>
              <a:t> </a:t>
            </a:r>
            <a:r>
              <a:rPr lang="en-US" sz="1800" dirty="0" err="1">
                <a:latin typeface="Arvo" panose="020B0604020202020204" charset="0"/>
              </a:rPr>
              <a:t>apa</a:t>
            </a:r>
            <a:r>
              <a:rPr lang="en-US" sz="1800" dirty="0">
                <a:latin typeface="Arvo" panose="020B0604020202020204" charset="0"/>
              </a:rPr>
              <a:t> yang </a:t>
            </a:r>
            <a:r>
              <a:rPr lang="en-US" sz="1800" dirty="0" err="1">
                <a:latin typeface="Arvo" panose="020B0604020202020204" charset="0"/>
              </a:rPr>
              <a:t>termasuk</a:t>
            </a:r>
            <a:r>
              <a:rPr lang="en-US" sz="1800" dirty="0">
                <a:latin typeface="Arvo" panose="020B0604020202020204" charset="0"/>
              </a:rPr>
              <a:t> </a:t>
            </a:r>
            <a:r>
              <a:rPr lang="en-US" sz="1800" dirty="0" err="1">
                <a:latin typeface="Arvo" panose="020B0604020202020204" charset="0"/>
              </a:rPr>
              <a:t>atau</a:t>
            </a:r>
            <a:r>
              <a:rPr lang="en-US" sz="1800" dirty="0">
                <a:latin typeface="Arvo" panose="020B0604020202020204" charset="0"/>
              </a:rPr>
              <a:t> </a:t>
            </a:r>
            <a:r>
              <a:rPr lang="en-US" sz="1800" dirty="0" err="1">
                <a:latin typeface="Arvo" panose="020B0604020202020204" charset="0"/>
              </a:rPr>
              <a:t>tidak</a:t>
            </a:r>
            <a:r>
              <a:rPr lang="en-US" sz="1800" dirty="0">
                <a:latin typeface="Arvo" panose="020B0604020202020204" charset="0"/>
              </a:rPr>
              <a:t> </a:t>
            </a:r>
            <a:r>
              <a:rPr lang="en-US" sz="1800" dirty="0" err="1">
                <a:latin typeface="Arvo" panose="020B0604020202020204" charset="0"/>
              </a:rPr>
              <a:t>termasuk</a:t>
            </a:r>
            <a:r>
              <a:rPr lang="en-US" sz="1800" dirty="0">
                <a:latin typeface="Arvo" panose="020B0604020202020204" charset="0"/>
              </a:rPr>
              <a:t> </a:t>
            </a:r>
            <a:r>
              <a:rPr lang="en-US" sz="1800" dirty="0" err="1">
                <a:latin typeface="Arvo" panose="020B0604020202020204" charset="0"/>
              </a:rPr>
              <a:t>dalam</a:t>
            </a:r>
            <a:r>
              <a:rPr lang="en-US" sz="1800" dirty="0">
                <a:latin typeface="Arvo" panose="020B0604020202020204" charset="0"/>
              </a:rPr>
              <a:t> </a:t>
            </a:r>
            <a:r>
              <a:rPr lang="en-US" sz="1800" dirty="0" err="1">
                <a:latin typeface="Arvo" panose="020B0604020202020204" charset="0"/>
              </a:rPr>
              <a:t>proyek</a:t>
            </a:r>
            <a:r>
              <a:rPr lang="en-US" sz="1800" dirty="0">
                <a:latin typeface="Arvo" panose="020B060402020202020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57764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65964717-8E83-49DD-BB6F-5092866722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7864" y="253298"/>
            <a:ext cx="8095500" cy="577800"/>
          </a:xfrm>
        </p:spPr>
        <p:txBody>
          <a:bodyPr/>
          <a:lstStyle/>
          <a:p>
            <a:r>
              <a:rPr lang="en-US" dirty="0"/>
              <a:t>Project Scope Management Processes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1D970B1D-EE05-4A44-8A95-6FD5E1738DCA}"/>
              </a:ext>
            </a:extLst>
          </p:cNvPr>
          <p:cNvSpPr/>
          <p:nvPr/>
        </p:nvSpPr>
        <p:spPr>
          <a:xfrm>
            <a:off x="744069" y="1131881"/>
            <a:ext cx="4419602" cy="2904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altLang="en-US" sz="1600" b="1" dirty="0" err="1">
                <a:latin typeface="Arvo" panose="020B0604020202020204" charset="0"/>
              </a:rPr>
              <a:t>Merencanakan</a:t>
            </a:r>
            <a:r>
              <a:rPr lang="en-US" altLang="en-US" sz="1600" b="1" dirty="0">
                <a:latin typeface="Arvo" panose="020B0604020202020204" charset="0"/>
              </a:rPr>
              <a:t> </a:t>
            </a:r>
            <a:r>
              <a:rPr lang="en-US" altLang="en-US" sz="1600" b="1" i="1" dirty="0">
                <a:latin typeface="Arvo" panose="020B0604020202020204" charset="0"/>
              </a:rPr>
              <a:t>scope (Scope planning)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6EBAEDCC-739F-4676-8179-927CE0073A1A}"/>
              </a:ext>
            </a:extLst>
          </p:cNvPr>
          <p:cNvSpPr/>
          <p:nvPr/>
        </p:nvSpPr>
        <p:spPr>
          <a:xfrm>
            <a:off x="744068" y="1422345"/>
            <a:ext cx="80955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err="1">
                <a:latin typeface="Arvo" panose="020B0604020202020204" charset="0"/>
              </a:rPr>
              <a:t>Sebuah</a:t>
            </a:r>
            <a:r>
              <a:rPr lang="en-US" dirty="0">
                <a:latin typeface="Arvo" panose="020B0604020202020204" charset="0"/>
              </a:rPr>
              <a:t> proses </a:t>
            </a:r>
            <a:r>
              <a:rPr lang="en-US" dirty="0" err="1">
                <a:latin typeface="Arvo" panose="020B0604020202020204" charset="0"/>
              </a:rPr>
              <a:t>merancang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sebuah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rencana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dalam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mengelola</a:t>
            </a:r>
            <a:r>
              <a:rPr lang="en-US" dirty="0">
                <a:latin typeface="Arvo" panose="020B0604020202020204" charset="0"/>
              </a:rPr>
              <a:t> Scope </a:t>
            </a:r>
            <a:r>
              <a:rPr lang="en-US" dirty="0" err="1">
                <a:latin typeface="Arvo" panose="020B0604020202020204" charset="0"/>
              </a:rPr>
              <a:t>dari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proyek</a:t>
            </a:r>
            <a:r>
              <a:rPr lang="en-US" dirty="0">
                <a:latin typeface="Arvo" panose="020B0604020202020204" charset="0"/>
              </a:rPr>
              <a:t>, yang </a:t>
            </a:r>
            <a:r>
              <a:rPr lang="en-US" dirty="0" err="1">
                <a:latin typeface="Arvo" panose="020B0604020202020204" charset="0"/>
              </a:rPr>
              <a:t>mendokumentasikan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bagaimana</a:t>
            </a:r>
            <a:r>
              <a:rPr lang="en-US" dirty="0">
                <a:latin typeface="Arvo" panose="020B0604020202020204" charset="0"/>
              </a:rPr>
              <a:t> project scope </a:t>
            </a:r>
            <a:r>
              <a:rPr lang="en-US" dirty="0" err="1">
                <a:latin typeface="Arvo" panose="020B0604020202020204" charset="0"/>
              </a:rPr>
              <a:t>kita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defenisikan</a:t>
            </a:r>
            <a:r>
              <a:rPr lang="en-US" dirty="0">
                <a:latin typeface="Arvo" panose="020B0604020202020204" charset="0"/>
              </a:rPr>
              <a:t>, </a:t>
            </a:r>
            <a:r>
              <a:rPr lang="en-US" dirty="0" err="1">
                <a:latin typeface="Arvo" panose="020B0604020202020204" charset="0"/>
              </a:rPr>
              <a:t>validasi</a:t>
            </a:r>
            <a:r>
              <a:rPr lang="en-US" dirty="0">
                <a:latin typeface="Arvo" panose="020B0604020202020204" charset="0"/>
              </a:rPr>
              <a:t>, dan </a:t>
            </a:r>
            <a:r>
              <a:rPr lang="en-US" dirty="0" err="1">
                <a:latin typeface="Arvo" panose="020B0604020202020204" charset="0"/>
              </a:rPr>
              <a:t>kita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kontrol</a:t>
            </a:r>
            <a:r>
              <a:rPr lang="en-US" dirty="0">
                <a:latin typeface="Arvo" panose="020B0604020202020204" charset="0"/>
              </a:rPr>
              <a:t>.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F4D050F5-9FDB-46C9-B5EB-6BB2FB2A758D}"/>
              </a:ext>
            </a:extLst>
          </p:cNvPr>
          <p:cNvSpPr/>
          <p:nvPr/>
        </p:nvSpPr>
        <p:spPr>
          <a:xfrm>
            <a:off x="3316763" y="2072755"/>
            <a:ext cx="582723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600" b="1" dirty="0" err="1">
                <a:latin typeface="Arvo" panose="020B0604020202020204" charset="0"/>
              </a:rPr>
              <a:t>Mengumpulkan</a:t>
            </a:r>
            <a:r>
              <a:rPr lang="en-US" sz="1600" b="1" dirty="0">
                <a:latin typeface="Arvo" panose="020B0604020202020204" charset="0"/>
              </a:rPr>
              <a:t> </a:t>
            </a:r>
            <a:r>
              <a:rPr lang="en-US" sz="1600" b="1" dirty="0" err="1">
                <a:latin typeface="Arvo" panose="020B0604020202020204" charset="0"/>
              </a:rPr>
              <a:t>Persyaratan</a:t>
            </a:r>
            <a:r>
              <a:rPr lang="en-US" sz="1600" b="1" dirty="0">
                <a:latin typeface="Arvo" panose="020B0604020202020204" charset="0"/>
              </a:rPr>
              <a:t> (Collect Requirements)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CDCD86C2-8892-4F87-BA9B-3CBD1557E566}"/>
              </a:ext>
            </a:extLst>
          </p:cNvPr>
          <p:cNvSpPr/>
          <p:nvPr/>
        </p:nvSpPr>
        <p:spPr>
          <a:xfrm>
            <a:off x="2286000" y="2374211"/>
            <a:ext cx="6858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>
                <a:latin typeface="Arvo" panose="020B0604020202020204" charset="0"/>
              </a:rPr>
              <a:t>Proses </a:t>
            </a:r>
            <a:r>
              <a:rPr lang="en-US" dirty="0" err="1">
                <a:latin typeface="Arvo" panose="020B0604020202020204" charset="0"/>
              </a:rPr>
              <a:t>menentukan</a:t>
            </a:r>
            <a:r>
              <a:rPr lang="en-US" dirty="0">
                <a:latin typeface="Arvo" panose="020B0604020202020204" charset="0"/>
              </a:rPr>
              <a:t>, </a:t>
            </a:r>
            <a:r>
              <a:rPr lang="en-US" dirty="0" err="1">
                <a:latin typeface="Arvo" panose="020B0604020202020204" charset="0"/>
              </a:rPr>
              <a:t>mendokumentasikan</a:t>
            </a:r>
            <a:r>
              <a:rPr lang="en-US" dirty="0">
                <a:latin typeface="Arvo" panose="020B0604020202020204" charset="0"/>
              </a:rPr>
              <a:t>, dan </a:t>
            </a:r>
            <a:r>
              <a:rPr lang="en-US" dirty="0" err="1">
                <a:latin typeface="Arvo" panose="020B0604020202020204" charset="0"/>
              </a:rPr>
              <a:t>mengelola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kebutuhan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dari</a:t>
            </a:r>
            <a:r>
              <a:rPr lang="en-US" dirty="0">
                <a:latin typeface="Arvo" panose="020B0604020202020204" charset="0"/>
              </a:rPr>
              <a:t> stakeholder dan requirement-</a:t>
            </a:r>
            <a:r>
              <a:rPr lang="en-US" dirty="0" err="1">
                <a:latin typeface="Arvo" panose="020B0604020202020204" charset="0"/>
              </a:rPr>
              <a:t>nya</a:t>
            </a:r>
            <a:r>
              <a:rPr lang="en-US" dirty="0">
                <a:latin typeface="Arvo" panose="020B0604020202020204" charset="0"/>
              </a:rPr>
              <a:t> agar </a:t>
            </a:r>
            <a:r>
              <a:rPr lang="en-US" dirty="0" err="1">
                <a:latin typeface="Arvo" panose="020B0604020202020204" charset="0"/>
              </a:rPr>
              <a:t>tercapainya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tujuan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dari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proyek</a:t>
            </a:r>
            <a:r>
              <a:rPr lang="en-US" dirty="0">
                <a:latin typeface="Arvo" panose="020B0604020202020204" charset="0"/>
              </a:rPr>
              <a:t>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6D4F10B1-0BFC-4744-A498-841567E09B50}"/>
              </a:ext>
            </a:extLst>
          </p:cNvPr>
          <p:cNvSpPr/>
          <p:nvPr/>
        </p:nvSpPr>
        <p:spPr>
          <a:xfrm>
            <a:off x="744068" y="3017684"/>
            <a:ext cx="4187365" cy="2904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altLang="en-US" sz="1600" b="1" dirty="0" err="1">
                <a:latin typeface="Arvo" panose="020B0604020202020204" charset="0"/>
              </a:rPr>
              <a:t>Menentukan</a:t>
            </a:r>
            <a:r>
              <a:rPr lang="en-US" altLang="en-US" sz="1600" b="1" dirty="0">
                <a:latin typeface="Arvo" panose="020B0604020202020204" charset="0"/>
              </a:rPr>
              <a:t> </a:t>
            </a:r>
            <a:r>
              <a:rPr lang="en-US" altLang="en-US" sz="1600" b="1" i="1" dirty="0">
                <a:latin typeface="Arvo" panose="020B0604020202020204" charset="0"/>
              </a:rPr>
              <a:t>scope (Scope definition)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4622C2CA-B364-4347-A712-677D791C09E8}"/>
              </a:ext>
            </a:extLst>
          </p:cNvPr>
          <p:cNvSpPr/>
          <p:nvPr/>
        </p:nvSpPr>
        <p:spPr>
          <a:xfrm>
            <a:off x="744068" y="3259556"/>
            <a:ext cx="74317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latin typeface="Arvo" panose="020B0604020202020204" charset="0"/>
              </a:rPr>
              <a:t>Sebuah</a:t>
            </a:r>
            <a:r>
              <a:rPr lang="en-US" dirty="0">
                <a:latin typeface="Arvo" panose="020B0604020202020204" charset="0"/>
              </a:rPr>
              <a:t> proses </a:t>
            </a:r>
            <a:r>
              <a:rPr lang="en-US" dirty="0" err="1">
                <a:latin typeface="Arvo" panose="020B0604020202020204" charset="0"/>
              </a:rPr>
              <a:t>memberikan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penjelasan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rinci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atau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memberikan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keterangan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lebih</a:t>
            </a:r>
            <a:r>
              <a:rPr lang="en-US" dirty="0">
                <a:latin typeface="Arvo" panose="020B0604020202020204" charset="0"/>
              </a:rPr>
              <a:t> detail </a:t>
            </a:r>
            <a:r>
              <a:rPr lang="en-US" dirty="0" err="1">
                <a:latin typeface="Arvo" panose="020B0604020202020204" charset="0"/>
              </a:rPr>
              <a:t>tentang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proyek</a:t>
            </a:r>
            <a:r>
              <a:rPr lang="en-US" dirty="0">
                <a:latin typeface="Arvo" panose="020B0604020202020204" charset="0"/>
              </a:rPr>
              <a:t> dan </a:t>
            </a:r>
            <a:r>
              <a:rPr lang="en-US" dirty="0" err="1">
                <a:latin typeface="Arvo" panose="020B0604020202020204" charset="0"/>
              </a:rPr>
              <a:t>produk</a:t>
            </a:r>
            <a:r>
              <a:rPr lang="en-US" dirty="0">
                <a:latin typeface="Arvo" panose="020B0604020202020204" charset="0"/>
              </a:rPr>
              <a:t> yang </a:t>
            </a:r>
            <a:r>
              <a:rPr lang="en-US" dirty="0" err="1">
                <a:latin typeface="Arvo" panose="020B0604020202020204" charset="0"/>
              </a:rPr>
              <a:t>kita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inginkan</a:t>
            </a:r>
            <a:r>
              <a:rPr lang="en-US" dirty="0">
                <a:latin typeface="Arvo" panose="020B0604020202020204" charset="0"/>
              </a:rPr>
              <a:t>.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6AE2E2BD-3935-41B3-BD9C-B7B9E2493B85}"/>
              </a:ext>
            </a:extLst>
          </p:cNvPr>
          <p:cNvSpPr/>
          <p:nvPr/>
        </p:nvSpPr>
        <p:spPr>
          <a:xfrm>
            <a:off x="4931433" y="3913996"/>
            <a:ext cx="4212567" cy="487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altLang="en-US" sz="1600" b="1" dirty="0" err="1">
                <a:latin typeface="Arvo" panose="020B0604020202020204" charset="0"/>
              </a:rPr>
              <a:t>Membuat</a:t>
            </a:r>
            <a:r>
              <a:rPr lang="en-US" altLang="en-US" sz="1600" b="1" dirty="0">
                <a:latin typeface="Arvo" panose="020B0604020202020204" charset="0"/>
              </a:rPr>
              <a:t> </a:t>
            </a:r>
            <a:r>
              <a:rPr lang="en-US" altLang="en-US" sz="1600" b="1" i="1" dirty="0">
                <a:latin typeface="Arvo" panose="020B0604020202020204" charset="0"/>
              </a:rPr>
              <a:t>Work Breakdown Structure </a:t>
            </a:r>
            <a:r>
              <a:rPr lang="en-US" altLang="en-US" sz="1600" b="1" dirty="0">
                <a:latin typeface="Arvo" panose="020B0604020202020204" charset="0"/>
              </a:rPr>
              <a:t>(</a:t>
            </a:r>
            <a:r>
              <a:rPr lang="en-US" altLang="en-US" sz="1600" b="1" i="1" dirty="0">
                <a:latin typeface="Arvo" panose="020B0604020202020204" charset="0"/>
              </a:rPr>
              <a:t>Create </a:t>
            </a:r>
            <a:r>
              <a:rPr lang="en-US" altLang="en-US" sz="1600" b="1" dirty="0">
                <a:latin typeface="Arvo" panose="020B0604020202020204" charset="0"/>
              </a:rPr>
              <a:t>WBS)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C8DCFDBB-B86B-41C1-88BD-DE6502A85A88}"/>
              </a:ext>
            </a:extLst>
          </p:cNvPr>
          <p:cNvSpPr/>
          <p:nvPr/>
        </p:nvSpPr>
        <p:spPr>
          <a:xfrm>
            <a:off x="2953870" y="4347650"/>
            <a:ext cx="612289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 err="1">
                <a:latin typeface="Arvo" panose="020B0604020202020204" charset="0"/>
              </a:rPr>
              <a:t>Sebuah</a:t>
            </a:r>
            <a:r>
              <a:rPr lang="en-US" dirty="0">
                <a:latin typeface="Arvo" panose="020B0604020202020204" charset="0"/>
              </a:rPr>
              <a:t> proses </a:t>
            </a:r>
            <a:r>
              <a:rPr lang="en-US" dirty="0" err="1">
                <a:latin typeface="Arvo" panose="020B0604020202020204" charset="0"/>
              </a:rPr>
              <a:t>mengelompokkan</a:t>
            </a:r>
            <a:r>
              <a:rPr lang="en-US" dirty="0">
                <a:latin typeface="Arvo" panose="020B0604020202020204" charset="0"/>
              </a:rPr>
              <a:t> deliverable </a:t>
            </a:r>
            <a:r>
              <a:rPr lang="en-US" dirty="0" err="1">
                <a:latin typeface="Arvo" panose="020B0604020202020204" charset="0"/>
              </a:rPr>
              <a:t>proyek</a:t>
            </a:r>
            <a:r>
              <a:rPr lang="en-US" dirty="0">
                <a:latin typeface="Arvo" panose="020B0604020202020204" charset="0"/>
              </a:rPr>
              <a:t> dan </a:t>
            </a:r>
            <a:r>
              <a:rPr lang="en-US" dirty="0" err="1">
                <a:latin typeface="Arvo" panose="020B0604020202020204" charset="0"/>
              </a:rPr>
              <a:t>mengelola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pekerjaan</a:t>
            </a:r>
            <a:r>
              <a:rPr lang="en-US" dirty="0">
                <a:latin typeface="Arvo" panose="020B0604020202020204" charset="0"/>
              </a:rPr>
              <a:t> yang </a:t>
            </a:r>
            <a:r>
              <a:rPr lang="en-US" dirty="0" err="1">
                <a:latin typeface="Arvo" panose="020B0604020202020204" charset="0"/>
              </a:rPr>
              <a:t>ada</a:t>
            </a:r>
            <a:r>
              <a:rPr lang="en-US" dirty="0">
                <a:latin typeface="Arvo" panose="020B0604020202020204" charset="0"/>
              </a:rPr>
              <a:t> di </a:t>
            </a:r>
            <a:r>
              <a:rPr lang="en-US" dirty="0" err="1">
                <a:latin typeface="Arvo" panose="020B0604020202020204" charset="0"/>
              </a:rPr>
              <a:t>proyek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menjadi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paket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pekerjaan</a:t>
            </a:r>
            <a:r>
              <a:rPr lang="en-US" dirty="0">
                <a:latin typeface="Arvo" panose="020B0604020202020204" charset="0"/>
              </a:rPr>
              <a:t> yang </a:t>
            </a:r>
            <a:r>
              <a:rPr lang="en-US" dirty="0" err="1">
                <a:latin typeface="Arvo" panose="020B0604020202020204" charset="0"/>
              </a:rPr>
              <a:t>lebih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kecil</a:t>
            </a:r>
            <a:r>
              <a:rPr lang="en-US" dirty="0">
                <a:latin typeface="Arvo" panose="020B0604020202020204" charset="0"/>
              </a:rPr>
              <a:t>, </a:t>
            </a:r>
            <a:r>
              <a:rPr lang="en-US" dirty="0" err="1">
                <a:latin typeface="Arvo" panose="020B0604020202020204" charset="0"/>
              </a:rPr>
              <a:t>supaya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lebih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mudah</a:t>
            </a:r>
            <a:r>
              <a:rPr lang="en-US" dirty="0">
                <a:latin typeface="Arvo" panose="020B0604020202020204" charset="0"/>
              </a:rPr>
              <a:t> di </a:t>
            </a:r>
            <a:r>
              <a:rPr lang="en-US" dirty="0" err="1">
                <a:latin typeface="Arvo" panose="020B0604020202020204" charset="0"/>
              </a:rPr>
              <a:t>kelola</a:t>
            </a:r>
            <a:r>
              <a:rPr lang="en-US" dirty="0">
                <a:latin typeface="Arvo" panose="020B060402020202020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41617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0D35120B-EF48-4E50-BED1-0B915663029D}"/>
              </a:ext>
            </a:extLst>
          </p:cNvPr>
          <p:cNvSpPr/>
          <p:nvPr/>
        </p:nvSpPr>
        <p:spPr>
          <a:xfrm>
            <a:off x="744071" y="988444"/>
            <a:ext cx="4616824" cy="2923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altLang="en-US" sz="1600" b="1" dirty="0" err="1">
                <a:latin typeface="Arvo" panose="020B0604020202020204" charset="0"/>
              </a:rPr>
              <a:t>Memverifikasi</a:t>
            </a:r>
            <a:r>
              <a:rPr lang="en-US" altLang="en-US" sz="1600" b="1" dirty="0">
                <a:latin typeface="Arvo" panose="020B0604020202020204" charset="0"/>
              </a:rPr>
              <a:t> </a:t>
            </a:r>
            <a:r>
              <a:rPr lang="en-US" altLang="en-US" sz="1600" b="1" i="1" dirty="0">
                <a:latin typeface="Arvo" panose="020B0604020202020204" charset="0"/>
              </a:rPr>
              <a:t>scope (Scope verification)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C24A4BE3-ADC1-4F1B-BD95-EB0B7F67AE0D}"/>
              </a:ext>
            </a:extLst>
          </p:cNvPr>
          <p:cNvSpPr/>
          <p:nvPr/>
        </p:nvSpPr>
        <p:spPr>
          <a:xfrm>
            <a:off x="4316506" y="2073977"/>
            <a:ext cx="4572000" cy="290464"/>
          </a:xfrm>
          <a:prstGeom prst="rect">
            <a:avLst/>
          </a:prstGeom>
        </p:spPr>
        <p:txBody>
          <a:bodyPr>
            <a:spAutoFit/>
          </a:bodyPr>
          <a:lstStyle/>
          <a:p>
            <a:pPr lvl="1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altLang="en-US" sz="1600" b="1" dirty="0" err="1">
                <a:latin typeface="Arvo" panose="020B0604020202020204" charset="0"/>
              </a:rPr>
              <a:t>Mengendalikan</a:t>
            </a:r>
            <a:r>
              <a:rPr lang="en-US" altLang="en-US" sz="1600" b="1" dirty="0">
                <a:latin typeface="Arvo" panose="020B0604020202020204" charset="0"/>
              </a:rPr>
              <a:t> </a:t>
            </a:r>
            <a:r>
              <a:rPr lang="en-US" altLang="en-US" sz="1600" b="1" i="1" dirty="0">
                <a:latin typeface="Arvo" panose="020B0604020202020204" charset="0"/>
              </a:rPr>
              <a:t>scope (Scope Control)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842DD601-9540-4C69-A2F0-A6091C386A1E}"/>
              </a:ext>
            </a:extLst>
          </p:cNvPr>
          <p:cNvSpPr/>
          <p:nvPr/>
        </p:nvSpPr>
        <p:spPr>
          <a:xfrm>
            <a:off x="744071" y="1298760"/>
            <a:ext cx="714487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latin typeface="Arvo" panose="020B0604020202020204" charset="0"/>
              </a:rPr>
              <a:t>Sebuah</a:t>
            </a:r>
            <a:r>
              <a:rPr lang="en-US" dirty="0">
                <a:latin typeface="Arvo" panose="020B0604020202020204" charset="0"/>
              </a:rPr>
              <a:t> proses yang </a:t>
            </a:r>
            <a:r>
              <a:rPr lang="en-US" dirty="0" err="1">
                <a:latin typeface="Arvo" panose="020B0604020202020204" charset="0"/>
              </a:rPr>
              <a:t>secara</a:t>
            </a:r>
            <a:r>
              <a:rPr lang="en-US" dirty="0">
                <a:latin typeface="Arvo" panose="020B0604020202020204" charset="0"/>
              </a:rPr>
              <a:t> formal </a:t>
            </a:r>
            <a:r>
              <a:rPr lang="en-US" dirty="0" err="1">
                <a:latin typeface="Arvo" panose="020B0604020202020204" charset="0"/>
              </a:rPr>
              <a:t>mengesahkan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selesainya</a:t>
            </a:r>
            <a:r>
              <a:rPr lang="en-US" dirty="0">
                <a:latin typeface="Arvo" panose="020B0604020202020204" charset="0"/>
              </a:rPr>
              <a:t> project deliverable.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5F957DFC-181F-4421-B258-C6EFCEBEDB5A}"/>
              </a:ext>
            </a:extLst>
          </p:cNvPr>
          <p:cNvSpPr/>
          <p:nvPr/>
        </p:nvSpPr>
        <p:spPr>
          <a:xfrm>
            <a:off x="2209800" y="2382370"/>
            <a:ext cx="711349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rvo" panose="020B0604020202020204" charset="0"/>
              </a:rPr>
              <a:t>Proses </a:t>
            </a:r>
            <a:r>
              <a:rPr lang="en-US" dirty="0" err="1">
                <a:latin typeface="Arvo" panose="020B0604020202020204" charset="0"/>
              </a:rPr>
              <a:t>memonitoring</a:t>
            </a:r>
            <a:r>
              <a:rPr lang="en-US" dirty="0">
                <a:latin typeface="Arvo" panose="020B0604020202020204" charset="0"/>
              </a:rPr>
              <a:t> status </a:t>
            </a:r>
            <a:r>
              <a:rPr lang="en-US" dirty="0" err="1">
                <a:latin typeface="Arvo" panose="020B0604020202020204" charset="0"/>
              </a:rPr>
              <a:t>dari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proyek</a:t>
            </a:r>
            <a:r>
              <a:rPr lang="en-US" dirty="0">
                <a:latin typeface="Arvo" panose="020B0604020202020204" charset="0"/>
              </a:rPr>
              <a:t> , product scope, dan </a:t>
            </a:r>
            <a:r>
              <a:rPr lang="en-US" dirty="0" err="1">
                <a:latin typeface="Arvo" panose="020B0604020202020204" charset="0"/>
              </a:rPr>
              <a:t>mengelola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perubahan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dari</a:t>
            </a:r>
            <a:r>
              <a:rPr lang="en-US" dirty="0">
                <a:latin typeface="Arvo" panose="020B0604020202020204" charset="0"/>
              </a:rPr>
              <a:t> Scope baseline. </a:t>
            </a:r>
          </a:p>
        </p:txBody>
      </p:sp>
    </p:spTree>
    <p:extLst>
      <p:ext uri="{BB962C8B-B14F-4D97-AF65-F5344CB8AC3E}">
        <p14:creationId xmlns:p14="http://schemas.microsoft.com/office/powerpoint/2010/main" val="2899147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32E6E187-E065-441B-BFB4-C16AF7FBE8AC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0" y="47625"/>
            <a:ext cx="8096250" cy="577850"/>
          </a:xfrm>
        </p:spPr>
        <p:txBody>
          <a:bodyPr/>
          <a:lstStyle/>
          <a:p>
            <a:pPr algn="ctr"/>
            <a:r>
              <a:rPr lang="en-US" dirty="0"/>
              <a:t>Project Scope Management Overview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162691E5-3878-40C7-A650-FED29B525F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4116" y="646354"/>
            <a:ext cx="4972797" cy="4469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643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044D2A0-8A76-4FC9-8262-EAB889926A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flipH="1">
            <a:off x="694370" y="333994"/>
            <a:ext cx="8095500" cy="577800"/>
          </a:xfrm>
        </p:spPr>
        <p:txBody>
          <a:bodyPr/>
          <a:lstStyle/>
          <a:p>
            <a:r>
              <a:rPr lang="en-US" dirty="0" err="1"/>
              <a:t>Merencanakan</a:t>
            </a:r>
            <a:r>
              <a:rPr lang="en-US" dirty="0"/>
              <a:t> Scope (Scope Planning)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1743FA42-1C67-46BB-BEC0-9724347D043A}"/>
              </a:ext>
            </a:extLst>
          </p:cNvPr>
          <p:cNvSpPr/>
          <p:nvPr/>
        </p:nvSpPr>
        <p:spPr>
          <a:xfrm>
            <a:off x="608644" y="2401301"/>
            <a:ext cx="756380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>
                <a:latin typeface="Arvo" panose="020B0604020202020204" charset="0"/>
              </a:rPr>
              <a:t>Project scope management plan </a:t>
            </a:r>
            <a:r>
              <a:rPr lang="en-US" dirty="0" err="1">
                <a:latin typeface="Arvo" panose="020B0604020202020204" charset="0"/>
              </a:rPr>
              <a:t>sebagai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sarana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untuk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menjelaskan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rencana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bagaimana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tim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akan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mendifinisikan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lingkup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proyek</a:t>
            </a:r>
            <a:r>
              <a:rPr lang="en-US" dirty="0">
                <a:latin typeface="Arvo" panose="020B0604020202020204" charset="0"/>
              </a:rPr>
              <a:t>, </a:t>
            </a:r>
            <a:r>
              <a:rPr lang="en-US" dirty="0" err="1">
                <a:latin typeface="Arvo" panose="020B0604020202020204" charset="0"/>
              </a:rPr>
              <a:t>mengembangkan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secara</a:t>
            </a:r>
            <a:r>
              <a:rPr lang="en-US" dirty="0">
                <a:latin typeface="Arvo" panose="020B0604020202020204" charset="0"/>
              </a:rPr>
              <a:t> detail statement </a:t>
            </a:r>
            <a:r>
              <a:rPr lang="en-US" dirty="0" err="1">
                <a:latin typeface="Arvo" panose="020B0604020202020204" charset="0"/>
              </a:rPr>
              <a:t>lingkup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proyek</a:t>
            </a:r>
            <a:r>
              <a:rPr lang="en-US" dirty="0">
                <a:latin typeface="Arvo" panose="020B0604020202020204" charset="0"/>
              </a:rPr>
              <a:t>, </a:t>
            </a:r>
            <a:r>
              <a:rPr lang="en-US" dirty="0" err="1">
                <a:latin typeface="Arvo" panose="020B0604020202020204" charset="0"/>
              </a:rPr>
              <a:t>menentukan</a:t>
            </a:r>
            <a:r>
              <a:rPr lang="en-US" dirty="0">
                <a:latin typeface="Arvo" panose="020B0604020202020204" charset="0"/>
              </a:rPr>
              <a:t> work breakdown structure (WBS), </a:t>
            </a:r>
            <a:r>
              <a:rPr lang="en-US" dirty="0" err="1">
                <a:latin typeface="Arvo" panose="020B0604020202020204" charset="0"/>
              </a:rPr>
              <a:t>verifikasi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lingkup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proyek</a:t>
            </a:r>
            <a:r>
              <a:rPr lang="en-US" dirty="0">
                <a:latin typeface="Arvo" panose="020B0604020202020204" charset="0"/>
              </a:rPr>
              <a:t> dan </a:t>
            </a:r>
            <a:r>
              <a:rPr lang="en-US" dirty="0" err="1">
                <a:latin typeface="Arvo" panose="020B0604020202020204" charset="0"/>
              </a:rPr>
              <a:t>mengendalikannya</a:t>
            </a:r>
            <a:r>
              <a:rPr lang="en-US" dirty="0">
                <a:latin typeface="Arvo" panose="020B0604020202020204" charset="0"/>
              </a:rPr>
              <a:t>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7A77F9A2-38B1-4186-8FCD-C39D12A8EEC4}"/>
              </a:ext>
            </a:extLst>
          </p:cNvPr>
          <p:cNvSpPr/>
          <p:nvPr/>
        </p:nvSpPr>
        <p:spPr>
          <a:xfrm>
            <a:off x="608644" y="1071772"/>
            <a:ext cx="7429501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>
                <a:latin typeface="Arvo" panose="020B0604020202020204" charset="0"/>
              </a:rPr>
              <a:t>Project Scope Management Plan </a:t>
            </a:r>
            <a:r>
              <a:rPr lang="en-US" dirty="0" err="1">
                <a:latin typeface="Arvo" panose="020B0604020202020204" charset="0"/>
              </a:rPr>
              <a:t>adalah</a:t>
            </a:r>
            <a:r>
              <a:rPr lang="en-US" dirty="0">
                <a:latin typeface="Arvo" panose="020B0604020202020204" charset="0"/>
              </a:rPr>
              <a:t> proses </a:t>
            </a:r>
            <a:r>
              <a:rPr lang="en-US" dirty="0" err="1">
                <a:latin typeface="Arvo" panose="020B0604020202020204" charset="0"/>
              </a:rPr>
              <a:t>merancang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rencana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dalam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mengelola</a:t>
            </a:r>
            <a:r>
              <a:rPr lang="en-US" dirty="0">
                <a:latin typeface="Arvo" panose="020B0604020202020204" charset="0"/>
              </a:rPr>
              <a:t> Scope </a:t>
            </a:r>
            <a:r>
              <a:rPr lang="en-US" dirty="0" err="1">
                <a:latin typeface="Arvo" panose="020B0604020202020204" charset="0"/>
              </a:rPr>
              <a:t>dari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proyek</a:t>
            </a:r>
            <a:r>
              <a:rPr lang="en-US" dirty="0">
                <a:latin typeface="Arvo" panose="020B0604020202020204" charset="0"/>
              </a:rPr>
              <a:t>, yang </a:t>
            </a:r>
            <a:r>
              <a:rPr lang="en-US" dirty="0" err="1">
                <a:latin typeface="Arvo" panose="020B0604020202020204" charset="0"/>
              </a:rPr>
              <a:t>mendokumentasikan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bagaimana</a:t>
            </a:r>
            <a:r>
              <a:rPr lang="en-US" dirty="0">
                <a:latin typeface="Arvo" panose="020B0604020202020204" charset="0"/>
              </a:rPr>
              <a:t> project scope di </a:t>
            </a:r>
            <a:r>
              <a:rPr lang="en-US" dirty="0" err="1">
                <a:latin typeface="Arvo" panose="020B0604020202020204" charset="0"/>
              </a:rPr>
              <a:t>tentukan</a:t>
            </a:r>
            <a:r>
              <a:rPr lang="en-US" dirty="0">
                <a:latin typeface="Arvo" panose="020B0604020202020204" charset="0"/>
              </a:rPr>
              <a:t>, </a:t>
            </a:r>
            <a:r>
              <a:rPr lang="en-US" dirty="0" err="1">
                <a:latin typeface="Arvo" panose="020B0604020202020204" charset="0"/>
              </a:rPr>
              <a:t>divalidasi</a:t>
            </a:r>
            <a:r>
              <a:rPr lang="en-US" dirty="0">
                <a:latin typeface="Arvo" panose="020B0604020202020204" charset="0"/>
              </a:rPr>
              <a:t>, dan di </a:t>
            </a:r>
            <a:r>
              <a:rPr lang="en-US" dirty="0" err="1">
                <a:latin typeface="Arvo" panose="020B0604020202020204" charset="0"/>
              </a:rPr>
              <a:t>kontrol</a:t>
            </a:r>
            <a:r>
              <a:rPr lang="en-US" dirty="0">
                <a:latin typeface="Arvo" panose="020B0604020202020204" charset="0"/>
              </a:rPr>
              <a:t>. </a:t>
            </a:r>
            <a:r>
              <a:rPr lang="en-US" dirty="0" err="1">
                <a:latin typeface="Arvo" panose="020B0604020202020204" charset="0"/>
              </a:rPr>
              <a:t>Manfaat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utama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dari</a:t>
            </a:r>
            <a:r>
              <a:rPr lang="en-US" dirty="0">
                <a:latin typeface="Arvo" panose="020B0604020202020204" charset="0"/>
              </a:rPr>
              <a:t> proses </a:t>
            </a:r>
            <a:r>
              <a:rPr lang="en-US" dirty="0" err="1">
                <a:latin typeface="Arvo" panose="020B0604020202020204" charset="0"/>
              </a:rPr>
              <a:t>ini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adalah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memberikan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arahan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tentang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bagaimana</a:t>
            </a:r>
            <a:r>
              <a:rPr lang="en-US" dirty="0">
                <a:latin typeface="Arvo" panose="020B0604020202020204" charset="0"/>
              </a:rPr>
              <a:t> Scope </a:t>
            </a:r>
            <a:r>
              <a:rPr lang="en-US" dirty="0" err="1">
                <a:latin typeface="Arvo" panose="020B0604020202020204" charset="0"/>
              </a:rPr>
              <a:t>akan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dikelola</a:t>
            </a:r>
            <a:r>
              <a:rPr lang="en-US" dirty="0">
                <a:latin typeface="Arvo" panose="020B0604020202020204" charset="0"/>
              </a:rPr>
              <a:t> di </a:t>
            </a:r>
            <a:r>
              <a:rPr lang="en-US" dirty="0" err="1">
                <a:latin typeface="Arvo" panose="020B0604020202020204" charset="0"/>
              </a:rPr>
              <a:t>seluruh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bagian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proyek</a:t>
            </a:r>
            <a:r>
              <a:rPr lang="en-US" dirty="0">
                <a:latin typeface="Arvo" panose="020B060402020202020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076921896"/>
      </p:ext>
    </p:extLst>
  </p:cSld>
  <p:clrMapOvr>
    <a:masterClrMapping/>
  </p:clrMapOvr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6830</TotalTime>
  <Words>1453</Words>
  <Application>Microsoft Office PowerPoint</Application>
  <PresentationFormat>On-screen Show (16:9)</PresentationFormat>
  <Paragraphs>187</Paragraphs>
  <Slides>33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5" baseType="lpstr">
      <vt:lpstr>Arial</vt:lpstr>
      <vt:lpstr>Barlow Condensed SemiBold</vt:lpstr>
      <vt:lpstr>Arvo</vt:lpstr>
      <vt:lpstr>Georgia</vt:lpstr>
      <vt:lpstr>Arial Narrow</vt:lpstr>
      <vt:lpstr>Trebuchet MS</vt:lpstr>
      <vt:lpstr>Barlow Condensed Medium</vt:lpstr>
      <vt:lpstr>Times New Roman</vt:lpstr>
      <vt:lpstr>Wingdings</vt:lpstr>
      <vt:lpstr>Adobe Ming Std L</vt:lpstr>
      <vt:lpstr>Slipstream</vt:lpstr>
      <vt:lpstr>Document</vt:lpstr>
      <vt:lpstr>MANAJEMEN PROYEK PERANGKAT LUNAK</vt:lpstr>
      <vt:lpstr>Project Scope Management </vt:lpstr>
      <vt:lpstr>Pentingnya Project Scope Management yang Baik</vt:lpstr>
      <vt:lpstr>Outline</vt:lpstr>
      <vt:lpstr>What is Project Scope Management?</vt:lpstr>
      <vt:lpstr>Project Scope Management Processes</vt:lpstr>
      <vt:lpstr>PowerPoint Presentation</vt:lpstr>
      <vt:lpstr>Project Scope Management Overview</vt:lpstr>
      <vt:lpstr>Merencanakan Scope (Scope Planning)</vt:lpstr>
      <vt:lpstr>Collect Requirements</vt:lpstr>
      <vt:lpstr>PowerPoint Presentation</vt:lpstr>
      <vt:lpstr>PowerPoint Presentation</vt:lpstr>
      <vt:lpstr>Define Scope</vt:lpstr>
      <vt:lpstr>Create Work Breakdown Structure (WBS)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Approaches to Developing WBSs </vt:lpstr>
      <vt:lpstr>Pembuatan WBS</vt:lpstr>
      <vt:lpstr>Creating a WBS &amp; WBS Dictionary</vt:lpstr>
      <vt:lpstr>Scope Verification</vt:lpstr>
      <vt:lpstr>Scope Control</vt:lpstr>
      <vt:lpstr>Faktor-faktor Penyebab Timbulnya Masalah di Proyek TI *)</vt:lpstr>
      <vt:lpstr>Tips Meningkatkan Masukan dari Pengguna</vt:lpstr>
      <vt:lpstr>Tips Mengurangi Perubahan dan Tidak Lengkapnya Kebutuhan</vt:lpstr>
      <vt:lpstr>PowerPoint Presentation</vt:lpstr>
      <vt:lpstr>THANK YOU FOR YOUR ATTENTION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MANAJEMEN PROYEK PERANGKAT LUNAK</dc:title>
  <dc:creator>Riza Prapascatama</dc:creator>
  <cp:lastModifiedBy>dell</cp:lastModifiedBy>
  <cp:revision>274</cp:revision>
  <dcterms:modified xsi:type="dcterms:W3CDTF">2020-04-08T22:18:31Z</dcterms:modified>
</cp:coreProperties>
</file>