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2" r:id="rId6"/>
    <p:sldId id="265" r:id="rId7"/>
    <p:sldId id="263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0" r:id="rId16"/>
    <p:sldId id="309" r:id="rId17"/>
    <p:sldId id="279" r:id="rId18"/>
    <p:sldId id="311" r:id="rId19"/>
    <p:sldId id="312" r:id="rId20"/>
    <p:sldId id="313" r:id="rId21"/>
    <p:sldId id="314" r:id="rId22"/>
  </p:sldIdLst>
  <p:sldSz cx="9144000" cy="5143500" type="screen16x9"/>
  <p:notesSz cx="6858000" cy="9144000"/>
  <p:embeddedFontLst>
    <p:embeddedFont>
      <p:font typeface="Hind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D9CB0F-98C6-41DA-8003-35BA22F6DDC4}">
  <a:tblStyle styleId="{64D9CB0F-98C6-41DA-8003-35BA22F6DDC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DBB45-B890-4DF9-A27C-A47CEA482A5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F4D32D33-68EE-4532-A814-F9ADBF94E73F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Hello!</a:t>
          </a:r>
          <a:endParaRPr lang="en-US" dirty="0">
            <a:solidFill>
              <a:srgbClr val="FF0000"/>
            </a:solidFill>
          </a:endParaRPr>
        </a:p>
      </dgm:t>
    </dgm:pt>
    <dgm:pt modelId="{992614FB-C113-40F8-B506-53A9B11AE086}" type="parTrans" cxnId="{AFD5051D-2D05-4181-8F9C-4A6C8F8D0E56}">
      <dgm:prSet/>
      <dgm:spPr/>
      <dgm:t>
        <a:bodyPr/>
        <a:lstStyle/>
        <a:p>
          <a:endParaRPr lang="en-US"/>
        </a:p>
      </dgm:t>
    </dgm:pt>
    <dgm:pt modelId="{81EDA664-345B-47A8-BFFE-59ED1BC04FBB}" type="sibTrans" cxnId="{AFD5051D-2D05-4181-8F9C-4A6C8F8D0E56}">
      <dgm:prSet/>
      <dgm:spPr/>
      <dgm:t>
        <a:bodyPr/>
        <a:lstStyle/>
        <a:p>
          <a:endParaRPr lang="en-US"/>
        </a:p>
      </dgm:t>
    </dgm:pt>
    <dgm:pt modelId="{F7AD4876-1824-4029-81AA-4AD7EFBD8CEC}" type="pres">
      <dgm:prSet presAssocID="{E40DBB45-B890-4DF9-A27C-A47CEA482A55}" presName="diagram" presStyleCnt="0">
        <dgm:presLayoutVars>
          <dgm:dir/>
        </dgm:presLayoutVars>
      </dgm:prSet>
      <dgm:spPr/>
    </dgm:pt>
    <dgm:pt modelId="{0E4FBB1D-184F-4922-821A-D977041D1625}" type="pres">
      <dgm:prSet presAssocID="{F4D32D33-68EE-4532-A814-F9ADBF94E73F}" presName="composite" presStyleCnt="0"/>
      <dgm:spPr/>
    </dgm:pt>
    <dgm:pt modelId="{B6BA24F7-2049-4AF5-803A-FD6B64080DEA}" type="pres">
      <dgm:prSet presAssocID="{F4D32D33-68EE-4532-A814-F9ADBF94E73F}" presName="Image" presStyleLbl="bgShp" presStyleIdx="0" presStyleCnt="1" custScaleX="127412" custScaleY="114941" custLinFactNeighborX="5724" custLinFactNeighborY="-23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effectLst>
          <a:softEdge rad="127000"/>
        </a:effectLst>
      </dgm:spPr>
    </dgm:pt>
    <dgm:pt modelId="{4D0CB0A9-9912-4DCC-B692-E0A14848A6EE}" type="pres">
      <dgm:prSet presAssocID="{F4D32D33-68EE-4532-A814-F9ADBF94E73F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F0C93-0F83-4AFF-B18A-9E67C9F81085}" type="presOf" srcId="{E40DBB45-B890-4DF9-A27C-A47CEA482A55}" destId="{F7AD4876-1824-4029-81AA-4AD7EFBD8CEC}" srcOrd="0" destOrd="0" presId="urn:microsoft.com/office/officeart/2008/layout/BendingPictureCaption"/>
    <dgm:cxn modelId="{F37D44C6-B030-446B-901A-30928A343902}" type="presOf" srcId="{F4D32D33-68EE-4532-A814-F9ADBF94E73F}" destId="{4D0CB0A9-9912-4DCC-B692-E0A14848A6EE}" srcOrd="0" destOrd="0" presId="urn:microsoft.com/office/officeart/2008/layout/BendingPictureCaption"/>
    <dgm:cxn modelId="{AFD5051D-2D05-4181-8F9C-4A6C8F8D0E56}" srcId="{E40DBB45-B890-4DF9-A27C-A47CEA482A55}" destId="{F4D32D33-68EE-4532-A814-F9ADBF94E73F}" srcOrd="0" destOrd="0" parTransId="{992614FB-C113-40F8-B506-53A9B11AE086}" sibTransId="{81EDA664-345B-47A8-BFFE-59ED1BC04FBB}"/>
    <dgm:cxn modelId="{4CD8363E-17EB-4751-B3DB-7FDBF8654B3D}" type="presParOf" srcId="{F7AD4876-1824-4029-81AA-4AD7EFBD8CEC}" destId="{0E4FBB1D-184F-4922-821A-D977041D1625}" srcOrd="0" destOrd="0" presId="urn:microsoft.com/office/officeart/2008/layout/BendingPictureCaption"/>
    <dgm:cxn modelId="{E0D52B05-3463-4A64-8E84-162761BF27BE}" type="presParOf" srcId="{0E4FBB1D-184F-4922-821A-D977041D1625}" destId="{B6BA24F7-2049-4AF5-803A-FD6B64080DEA}" srcOrd="0" destOrd="0" presId="urn:microsoft.com/office/officeart/2008/layout/BendingPictureCaption"/>
    <dgm:cxn modelId="{A6D81C07-A153-451F-BDE9-7E6246A8D37C}" type="presParOf" srcId="{0E4FBB1D-184F-4922-821A-D977041D1625}" destId="{4D0CB0A9-9912-4DCC-B692-E0A14848A6E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A24F7-2049-4AF5-803A-FD6B64080DEA}">
      <dsp:nvSpPr>
        <dsp:cNvPr id="0" name=""/>
        <dsp:cNvSpPr/>
      </dsp:nvSpPr>
      <dsp:spPr>
        <a:xfrm>
          <a:off x="1464242" y="0"/>
          <a:ext cx="4501217" cy="3000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CB0A9-9912-4DCC-B692-E0A14848A6EE}">
      <dsp:nvSpPr>
        <dsp:cNvPr id="0" name=""/>
        <dsp:cNvSpPr/>
      </dsp:nvSpPr>
      <dsp:spPr>
        <a:xfrm>
          <a:off x="2460309" y="2333698"/>
          <a:ext cx="3044225" cy="731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300" kern="1200" dirty="0" smtClean="0">
              <a:solidFill>
                <a:srgbClr val="FF0000"/>
              </a:solidFill>
            </a:rPr>
            <a:t>Hello!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2460309" y="2333698"/>
        <a:ext cx="3044225" cy="731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50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17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 rot="5400000" flipH="1">
            <a:off x="6177274" y="-42337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 rot="5400000" flipH="1">
            <a:off x="-698074" y="3247199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rot="-5400000" flipH="1">
            <a:off x="-428544" y="2831031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rot="-5400000" flipH="1">
            <a:off x="563747" y="2068298"/>
            <a:ext cx="1518899" cy="9254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rot="5400000">
            <a:off x="-253698" y="2260564"/>
            <a:ext cx="1297199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rot="-5400000">
            <a:off x="-192598" y="1950592"/>
            <a:ext cx="985799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5400000" flipH="1">
            <a:off x="7217674" y="1270025"/>
            <a:ext cx="2394600" cy="14588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 rot="-5400000">
            <a:off x="7922499" y="2744289"/>
            <a:ext cx="1518600" cy="9254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rot="-5400000" flipH="1">
            <a:off x="7315902" y="2802274"/>
            <a:ext cx="1027799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 rot="-5400000" flipH="1">
            <a:off x="6337825" y="578874"/>
            <a:ext cx="1520099" cy="9260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0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 rot="5400000" flipH="1">
            <a:off x="6177274" y="-42337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 rot="5400000" flipH="1">
            <a:off x="-698074" y="3247199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 rot="-5400000" flipH="1">
            <a:off x="-428544" y="2831031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 rot="-5400000" flipH="1">
            <a:off x="563747" y="2068298"/>
            <a:ext cx="1518899" cy="9254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 rot="5400000">
            <a:off x="-253698" y="2260564"/>
            <a:ext cx="1297199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 rot="-5400000">
            <a:off x="-192598" y="1950592"/>
            <a:ext cx="985799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 rot="5400000" flipH="1">
            <a:off x="7217674" y="1270025"/>
            <a:ext cx="2394600" cy="14588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 rot="-5400000">
            <a:off x="7922499" y="2744289"/>
            <a:ext cx="1518600" cy="9254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 rot="-5400000" flipH="1">
            <a:off x="7315902" y="2802274"/>
            <a:ext cx="1027799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 rot="-5400000" flipH="1">
            <a:off x="6337825" y="578874"/>
            <a:ext cx="1520099" cy="9260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0" name="Shape 50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56" name="Shape 56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6" name="Shape 66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Shape 71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72" name="Shape 72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3194800" y="1676800"/>
            <a:ext cx="2024100" cy="324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3" name="Shape 83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Shape 88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89" name="Shape 89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mall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7934862" y="4"/>
            <a:ext cx="1209178" cy="2774602"/>
            <a:chOff x="7395202" y="-6"/>
            <a:chExt cx="1748884" cy="4013021"/>
          </a:xfrm>
        </p:grpSpPr>
        <p:sp>
          <p:nvSpPr>
            <p:cNvPr id="124" name="Shape 124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0" y="2232486"/>
            <a:ext cx="874633" cy="2911267"/>
            <a:chOff x="3" y="2750304"/>
            <a:chExt cx="722479" cy="2404814"/>
          </a:xfrm>
        </p:grpSpPr>
        <p:sp>
          <p:nvSpPr>
            <p:cNvPr id="130" name="Shape 130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37" name="Shape 137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 rot="5400000">
            <a:off x="-262151" y="1526812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 rot="-5400000" flipH="1">
            <a:off x="-358954" y="3663588"/>
            <a:ext cx="1838400" cy="11204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 rot="-5400000">
            <a:off x="-199051" y="1206481"/>
            <a:ext cx="1018799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 rot="-5400000" flipH="1">
            <a:off x="472233" y="3024660"/>
            <a:ext cx="1271999" cy="7751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FF00"/>
                </a:solidFill>
              </a:rPr>
              <a:t>Perpajakan</a:t>
            </a:r>
            <a:endParaRPr lang="en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3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7975" y="1232452"/>
            <a:ext cx="3848099" cy="231619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Materil</a:t>
            </a:r>
            <a:endParaRPr lang="en-US" dirty="0"/>
          </a:p>
          <a:p>
            <a:pPr marL="342900" indent="-342900" algn="l">
              <a:buAutoNum type="arabicPeriod"/>
            </a:pPr>
            <a:endParaRPr lang="en-US" dirty="0" smtClean="0"/>
          </a:p>
          <a:p>
            <a:r>
              <a:rPr lang="en-US" dirty="0" err="1">
                <a:solidFill>
                  <a:schemeClr val="bg1"/>
                </a:solidFill>
              </a:rPr>
              <a:t>Hukum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pajak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norma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norma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menjelaskan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keadaan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perbuatan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peristiwa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hukum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kenakan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pajak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siapa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pajak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besarnya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2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7975" y="1232452"/>
            <a:ext cx="3848099" cy="231619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Formil</a:t>
            </a:r>
            <a:endParaRPr lang="en-US" dirty="0"/>
          </a:p>
          <a:p>
            <a:pPr marL="342900" indent="-342900" algn="l">
              <a:buAutoNum type="arabicPeriod"/>
            </a:pPr>
            <a:endParaRPr lang="en-US" dirty="0" smtClean="0"/>
          </a:p>
          <a:p>
            <a:r>
              <a:rPr lang="en-US" dirty="0" err="1">
                <a:solidFill>
                  <a:schemeClr val="bg1"/>
                </a:solidFill>
              </a:rPr>
              <a:t>Hukum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pajak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formil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peraturan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peraturan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mengenai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mengujudkan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hukum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kenyataan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3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7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Subjektif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Pemungut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Negara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Pajak</a:t>
            </a:r>
            <a:r>
              <a:rPr lang="en-US" dirty="0" smtClean="0"/>
              <a:t> Daerah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1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8880" y="1329216"/>
            <a:ext cx="4487700" cy="2222366"/>
          </a:xfrm>
        </p:spPr>
        <p:txBody>
          <a:bodyPr/>
          <a:lstStyle/>
          <a:p>
            <a:r>
              <a:rPr lang="en-US" sz="4000" dirty="0" smtClean="0"/>
              <a:t>Tata Cara </a:t>
            </a:r>
            <a:r>
              <a:rPr lang="en-US" sz="4000" dirty="0" err="1" smtClean="0"/>
              <a:t>Pemungutan</a:t>
            </a:r>
            <a:r>
              <a:rPr lang="en-US" sz="4000" dirty="0" smtClean="0"/>
              <a:t> </a:t>
            </a:r>
            <a:r>
              <a:rPr lang="en-US" sz="4000" dirty="0" err="1" smtClean="0"/>
              <a:t>Pajak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64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80361" y="417843"/>
            <a:ext cx="2024100" cy="324899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anggapan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141791" y="935078"/>
            <a:ext cx="2127701" cy="324899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Domisili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Kebangsaan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5342379" y="1391878"/>
            <a:ext cx="2024100" cy="324899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Official Assessment system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Self Assessment System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With Holding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8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 idx="4294967295"/>
          </p:nvPr>
        </p:nvSpPr>
        <p:spPr>
          <a:xfrm>
            <a:off x="2715450" y="1523250"/>
            <a:ext cx="5431023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TERIMAKASIH!</a:t>
            </a:r>
            <a:endParaRPr lang="en" sz="6000" dirty="0"/>
          </a:p>
        </p:txBody>
      </p:sp>
      <p:sp>
        <p:nvSpPr>
          <p:cNvPr id="338" name="Shape 338"/>
          <p:cNvSpPr txBox="1">
            <a:spLocks noGrp="1"/>
          </p:cNvSpPr>
          <p:nvPr>
            <p:ph type="subTitle" idx="4294967295"/>
          </p:nvPr>
        </p:nvSpPr>
        <p:spPr>
          <a:xfrm>
            <a:off x="2715450" y="2494275"/>
            <a:ext cx="4939199" cy="145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66FF33"/>
                </a:solidFill>
              </a:rPr>
              <a:t>Ada Pertanyaan?</a:t>
            </a:r>
            <a:endParaRPr lang="en" b="1" dirty="0">
              <a:solidFill>
                <a:srgbClr val="66FF33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-Kelompok 1-</a:t>
            </a:r>
            <a:endParaRPr lang="en" sz="1800" dirty="0"/>
          </a:p>
        </p:txBody>
      </p:sp>
      <p:pic>
        <p:nvPicPr>
          <p:cNvPr id="339" name="Shape 339" descr="10.jpg"/>
          <p:cNvPicPr preferRelativeResize="0"/>
          <p:nvPr/>
        </p:nvPicPr>
        <p:blipFill rotWithShape="1">
          <a:blip r:embed="rId3">
            <a:alphaModFix/>
          </a:blip>
          <a:srcRect l="22840" t="14463" r="22840" b="19038"/>
          <a:stretch/>
        </p:blipFill>
        <p:spPr>
          <a:xfrm rot="-5400000">
            <a:off x="-506099" y="506025"/>
            <a:ext cx="3251399" cy="2239199"/>
          </a:xfrm>
          <a:prstGeom prst="parallelogram">
            <a:avLst>
              <a:gd name="adj" fmla="val 63779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2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92983" y="1205949"/>
            <a:ext cx="5972100" cy="2765151"/>
          </a:xfrm>
        </p:spPr>
        <p:txBody>
          <a:bodyPr/>
          <a:lstStyle/>
          <a:p>
            <a:r>
              <a:rPr lang="en-US" dirty="0"/>
              <a:t>Beban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mewah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Lamborghini di Indonesia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type-</a:t>
            </a:r>
            <a:r>
              <a:rPr lang="en-US" dirty="0" err="1"/>
              <a:t>nya</a:t>
            </a:r>
            <a:r>
              <a:rPr lang="en-US" dirty="0"/>
              <a:t>. Yang paling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, Lamborghini Gallardo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5,5 – 9,8 </a:t>
            </a:r>
            <a:r>
              <a:rPr lang="en-US" dirty="0" err="1"/>
              <a:t>miliar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993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ubTitle" idx="4294967295"/>
          </p:nvPr>
        </p:nvSpPr>
        <p:spPr>
          <a:xfrm>
            <a:off x="2247100" y="3211551"/>
            <a:ext cx="4939199" cy="17319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B0F0"/>
                </a:solidFill>
              </a:rPr>
              <a:t>We’re from Team 1</a:t>
            </a:r>
            <a:endParaRPr lang="en" dirty="0">
              <a:solidFill>
                <a:srgbClr val="00B0F0"/>
              </a:solidFill>
            </a:endParaRP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sz="2000" dirty="0" smtClean="0"/>
              <a:t>Ramadhan			142150001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sz="2000" dirty="0" smtClean="0"/>
              <a:t>Eva Tiara Osasi</a:t>
            </a:r>
            <a:r>
              <a:rPr lang="en" sz="2000" dirty="0" smtClean="0"/>
              <a:t>		</a:t>
            </a:r>
            <a:r>
              <a:rPr lang="en" sz="2000" dirty="0" smtClean="0"/>
              <a:t>142150007</a:t>
            </a:r>
            <a:endParaRPr lang="en" sz="2000" dirty="0" smtClean="0"/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Risky </a:t>
            </a:r>
            <a:r>
              <a:rPr lang="en-US" sz="2000" dirty="0" err="1" smtClean="0"/>
              <a:t>Mutiazhari</a:t>
            </a:r>
            <a:r>
              <a:rPr lang="en" sz="2000" dirty="0" smtClean="0"/>
              <a:t>		</a:t>
            </a:r>
            <a:r>
              <a:rPr lang="en" sz="2000" dirty="0" smtClean="0"/>
              <a:t>142150016</a:t>
            </a:r>
            <a:endParaRPr lang="en" sz="2000" dirty="0" smtClean="0"/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sz="2000" dirty="0" smtClean="0"/>
              <a:t>Fajar Pertiwi		</a:t>
            </a:r>
            <a:r>
              <a:rPr lang="en" sz="2000" dirty="0" smtClean="0"/>
              <a:t>	</a:t>
            </a:r>
            <a:r>
              <a:rPr lang="en" sz="2000" dirty="0" smtClean="0"/>
              <a:t>142150037</a:t>
            </a:r>
            <a:endParaRPr lang="en" sz="20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53836406"/>
              </p:ext>
            </p:extLst>
          </p:nvPr>
        </p:nvGraphicFramePr>
        <p:xfrm>
          <a:off x="802888" y="144966"/>
          <a:ext cx="7025268" cy="306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92983" y="1205949"/>
            <a:ext cx="5972100" cy="2765151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Lamborghini Gallardo </a:t>
            </a:r>
            <a:r>
              <a:rPr lang="en-US" dirty="0" err="1"/>
              <a:t>dibebani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plus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550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Nama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Bermotor</a:t>
            </a:r>
            <a:r>
              <a:rPr lang="en-US" dirty="0"/>
              <a:t> (BBN KB) &amp;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Bermotor</a:t>
            </a:r>
            <a:r>
              <a:rPr lang="en-US" dirty="0"/>
              <a:t> (PKB).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99609" y="1053549"/>
            <a:ext cx="5972100" cy="2765151"/>
          </a:xfrm>
        </p:spPr>
        <p:txBody>
          <a:bodyPr/>
          <a:lstStyle/>
          <a:p>
            <a:r>
              <a:rPr lang="en-US" dirty="0"/>
              <a:t>BBN KB </a:t>
            </a:r>
            <a:r>
              <a:rPr lang="en-US" dirty="0" err="1"/>
              <a:t>besarnya</a:t>
            </a:r>
            <a:r>
              <a:rPr lang="en-US" dirty="0"/>
              <a:t> 10 %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off the road.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lain-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PKB </a:t>
            </a:r>
            <a:r>
              <a:rPr lang="en-US" dirty="0" err="1"/>
              <a:t>dan</a:t>
            </a:r>
            <a:r>
              <a:rPr lang="en-US" dirty="0"/>
              <a:t> SWSKLLJ,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632 </a:t>
            </a:r>
            <a:r>
              <a:rPr lang="en-US" dirty="0" err="1"/>
              <a:t>jutaan</a:t>
            </a:r>
            <a:r>
              <a:rPr lang="en-US" dirty="0"/>
              <a:t>.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progresif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020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0" y="78400"/>
            <a:ext cx="24765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2647900" y="1811950"/>
            <a:ext cx="38480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00B0F0"/>
                </a:solidFill>
              </a:rPr>
              <a:t>Perp</a:t>
            </a:r>
            <a:r>
              <a:rPr lang="en" sz="4800" dirty="0" smtClean="0">
                <a:solidFill>
                  <a:srgbClr val="00B0F0"/>
                </a:solidFill>
              </a:rPr>
              <a:t>ajakan?</a:t>
            </a:r>
            <a:endParaRPr lang="en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087" y="912850"/>
            <a:ext cx="5972100" cy="995463"/>
          </a:xfrm>
        </p:spPr>
        <p:txBody>
          <a:bodyPr/>
          <a:lstStyle/>
          <a:p>
            <a:pPr lvl="0" algn="ctr"/>
            <a:r>
              <a:rPr lang="es-ES" sz="2400" dirty="0"/>
              <a:t>UU No. 28 </a:t>
            </a:r>
            <a:r>
              <a:rPr lang="es-ES" sz="2400" dirty="0" err="1"/>
              <a:t>Tahun</a:t>
            </a:r>
            <a:r>
              <a:rPr lang="es-ES" sz="2400" dirty="0"/>
              <a:t> 2007 </a:t>
            </a:r>
            <a:r>
              <a:rPr lang="es-ES" sz="2400" dirty="0" err="1"/>
              <a:t>tentang</a:t>
            </a:r>
            <a:r>
              <a:rPr lang="es-ES" sz="2400" dirty="0"/>
              <a:t> </a:t>
            </a:r>
            <a:r>
              <a:rPr lang="es-ES" sz="2400" dirty="0" err="1"/>
              <a:t>ketentuan</a:t>
            </a:r>
            <a:r>
              <a:rPr lang="es-ES" sz="2400" dirty="0"/>
              <a:t> </a:t>
            </a:r>
            <a:r>
              <a:rPr lang="es-ES" sz="2400" dirty="0" err="1"/>
              <a:t>umum</a:t>
            </a:r>
            <a:r>
              <a:rPr lang="es-ES" sz="2400" dirty="0"/>
              <a:t> dan tata cara </a:t>
            </a:r>
            <a:r>
              <a:rPr lang="es-ES" sz="2400" dirty="0" err="1"/>
              <a:t>perpajakan</a:t>
            </a:r>
            <a:r>
              <a:rPr lang="en-US" sz="2400" dirty="0"/>
              <a:t> 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067087" y="1828800"/>
            <a:ext cx="5972100" cy="202758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endParaRPr lang="en-US" sz="1800" dirty="0"/>
          </a:p>
          <a:p>
            <a:pPr lvl="0">
              <a:buNone/>
            </a:pPr>
            <a:r>
              <a:rPr lang="en-US" sz="1800" dirty="0" err="1" smtClean="0"/>
              <a:t>Perpajakan</a:t>
            </a:r>
            <a:r>
              <a:rPr lang="en-US" sz="1800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kontribusi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yang </a:t>
            </a:r>
            <a:r>
              <a:rPr lang="en-US" sz="1800" dirty="0" err="1"/>
              <a:t>terutang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orang </a:t>
            </a:r>
            <a:r>
              <a:rPr lang="en-US" sz="1800" dirty="0" err="1"/>
              <a:t>pribadi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badan</a:t>
            </a:r>
            <a:r>
              <a:rPr lang="en-US" sz="1800" dirty="0"/>
              <a:t> yang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dirty="0" err="1"/>
              <a:t>memaksa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undang</a:t>
            </a:r>
            <a:r>
              <a:rPr lang="en-US" sz="1800" dirty="0"/>
              <a:t> – </a:t>
            </a:r>
            <a:r>
              <a:rPr lang="en-US" sz="1800" dirty="0" err="1"/>
              <a:t>undang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mendapatkan</a:t>
            </a:r>
            <a:r>
              <a:rPr lang="en-US" sz="1800" dirty="0"/>
              <a:t> </a:t>
            </a:r>
            <a:r>
              <a:rPr lang="en-US" sz="1800" dirty="0" err="1"/>
              <a:t>imbalan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keperluan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sebesar</a:t>
            </a:r>
            <a:r>
              <a:rPr lang="en-US" sz="1800" dirty="0"/>
              <a:t> – </a:t>
            </a:r>
            <a:r>
              <a:rPr lang="en-US" sz="1800" dirty="0" err="1"/>
              <a:t>besarnya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kemakmuran</a:t>
            </a:r>
            <a:r>
              <a:rPr lang="en-US" sz="1800" dirty="0"/>
              <a:t> </a:t>
            </a:r>
            <a:r>
              <a:rPr lang="en-US" sz="1800" dirty="0" err="1"/>
              <a:t>rakyat</a:t>
            </a:r>
            <a:r>
              <a:rPr lang="en-US" sz="1800" dirty="0"/>
              <a:t>.</a:t>
            </a:r>
            <a:endParaRPr lang="en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 idx="4294967295"/>
          </p:nvPr>
        </p:nvSpPr>
        <p:spPr>
          <a:xfrm>
            <a:off x="138445" y="983319"/>
            <a:ext cx="56351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600" dirty="0" smtClean="0"/>
              <a:t>Fungsi Pajak?</a:t>
            </a:r>
            <a:endParaRPr lang="en" sz="6600" dirty="0"/>
          </a:p>
        </p:txBody>
      </p:sp>
      <p:sp>
        <p:nvSpPr>
          <p:cNvPr id="191" name="Shape 191"/>
          <p:cNvSpPr/>
          <p:nvPr/>
        </p:nvSpPr>
        <p:spPr>
          <a:xfrm>
            <a:off x="5066646" y="717180"/>
            <a:ext cx="275620" cy="26317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2" name="Shape 192"/>
          <p:cNvGrpSpPr/>
          <p:nvPr/>
        </p:nvGrpSpPr>
        <p:grpSpPr>
          <a:xfrm>
            <a:off x="5522897" y="266600"/>
            <a:ext cx="1333297" cy="1333379"/>
            <a:chOff x="6654650" y="3665275"/>
            <a:chExt cx="409100" cy="409125"/>
          </a:xfrm>
        </p:grpSpPr>
        <p:sp>
          <p:nvSpPr>
            <p:cNvPr id="193" name="Shape 19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4608304" y="1901018"/>
            <a:ext cx="484172" cy="484199"/>
            <a:chOff x="570875" y="4322250"/>
            <a:chExt cx="443300" cy="443325"/>
          </a:xfrm>
        </p:grpSpPr>
        <p:sp>
          <p:nvSpPr>
            <p:cNvPr id="196" name="Shape 196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0" name="Shape 200"/>
          <p:cNvSpPr/>
          <p:nvPr/>
        </p:nvSpPr>
        <p:spPr>
          <a:xfrm rot="1892490">
            <a:off x="6821707" y="1112575"/>
            <a:ext cx="275600" cy="26315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 rot="-931596">
            <a:off x="6258096" y="1950627"/>
            <a:ext cx="186410" cy="17799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76" y="2747962"/>
            <a:ext cx="30480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40595" y="1173218"/>
            <a:ext cx="2703144" cy="3248999"/>
          </a:xfrm>
        </p:spPr>
        <p:txBody>
          <a:bodyPr/>
          <a:lstStyle/>
          <a:p>
            <a:r>
              <a:rPr lang="sv-SE" dirty="0"/>
              <a:t> </a:t>
            </a:r>
            <a:r>
              <a:rPr lang="sv-SE" dirty="0" smtClean="0"/>
              <a:t>Fungsi </a:t>
            </a:r>
            <a:r>
              <a:rPr lang="sv-SE" dirty="0"/>
              <a:t>Budgetair ( Sumber keuangan negara </a:t>
            </a:r>
            <a:r>
              <a:rPr lang="sv-SE" dirty="0" smtClean="0"/>
              <a:t>)</a:t>
            </a:r>
          </a:p>
          <a:p>
            <a:endParaRPr lang="sv-SE" dirty="0"/>
          </a:p>
          <a:p>
            <a:endParaRPr lang="sv-SE" dirty="0" smtClean="0"/>
          </a:p>
          <a:p>
            <a:pPr>
              <a:buNone/>
            </a:pP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salahsatu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membiaya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5426765" y="1173217"/>
            <a:ext cx="1860202" cy="324899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Regulernd</a:t>
            </a:r>
            <a:r>
              <a:rPr lang="en-US" dirty="0"/>
              <a:t> ( </a:t>
            </a:r>
            <a:r>
              <a:rPr lang="en-US" dirty="0" err="1"/>
              <a:t>Pengatur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922643" y="1676800"/>
            <a:ext cx="1205948" cy="5102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748749" y="932728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B0F0"/>
                </a:solidFill>
              </a:rPr>
              <a:t>Pajak sebagai pengatur?</a:t>
            </a:r>
            <a:endParaRPr lang="en" dirty="0">
              <a:solidFill>
                <a:srgbClr val="00B0F0"/>
              </a:solidFill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748749" y="1568727"/>
            <a:ext cx="7149548" cy="31208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/>
            <a:r>
              <a:rPr lang="en-US" sz="1400" dirty="0" smtClean="0"/>
              <a:t> </a:t>
            </a:r>
            <a:r>
              <a:rPr lang="id-ID" sz="1600" dirty="0"/>
              <a:t>Pajak Penjualan atas Barang Mewah (PPn BM) </a:t>
            </a:r>
            <a:endParaRPr lang="en-US" sz="1600" dirty="0" smtClean="0"/>
          </a:p>
          <a:p>
            <a:pPr lvl="0" algn="just"/>
            <a:endParaRPr lang="en-US" sz="1600" dirty="0" smtClean="0"/>
          </a:p>
          <a:p>
            <a:pPr lvl="0" algn="just"/>
            <a:r>
              <a:rPr lang="en-US" sz="1400" dirty="0" smtClean="0"/>
              <a:t> </a:t>
            </a:r>
            <a:r>
              <a:rPr lang="id-ID" sz="1600" dirty="0"/>
              <a:t>Tarif pajak progresif dikenakan atas </a:t>
            </a:r>
            <a:r>
              <a:rPr lang="id-ID" sz="1600" dirty="0" smtClean="0"/>
              <a:t>penghasilan</a:t>
            </a:r>
            <a:endParaRPr lang="en-US" sz="1600" dirty="0" smtClean="0"/>
          </a:p>
          <a:p>
            <a:pPr lvl="0" algn="just"/>
            <a:endParaRPr lang="en-US" sz="1400" dirty="0"/>
          </a:p>
          <a:p>
            <a:pPr lvl="0" algn="just"/>
            <a:r>
              <a:rPr lang="en-US" sz="1400" dirty="0" smtClean="0"/>
              <a:t> </a:t>
            </a:r>
            <a:r>
              <a:rPr lang="id-ID" sz="1600" dirty="0"/>
              <a:t>Tarif pajak expor sebesar 0% </a:t>
            </a:r>
            <a:endParaRPr lang="en-US" sz="1600" dirty="0" smtClean="0"/>
          </a:p>
          <a:p>
            <a:pPr lvl="0" algn="just"/>
            <a:endParaRPr lang="en-US" sz="1400" dirty="0"/>
          </a:p>
          <a:p>
            <a:pPr lvl="0" algn="just"/>
            <a:r>
              <a:rPr lang="en-US" sz="1400" dirty="0" smtClean="0"/>
              <a:t> </a:t>
            </a:r>
            <a:r>
              <a:rPr lang="id-ID" sz="1600" dirty="0"/>
              <a:t>Pajak penghasilan dikenakan atas penyerahan barang hasil industri </a:t>
            </a:r>
            <a:r>
              <a:rPr lang="id-ID" sz="1600" dirty="0" smtClean="0"/>
              <a:t>tertentu</a:t>
            </a:r>
            <a:endParaRPr lang="en-US" sz="1600" dirty="0" smtClean="0"/>
          </a:p>
          <a:p>
            <a:pPr lvl="0" algn="just"/>
            <a:endParaRPr lang="en-US" sz="1600" dirty="0" smtClean="0"/>
          </a:p>
          <a:p>
            <a:pPr lvl="0" algn="just"/>
            <a:r>
              <a:rPr lang="en-US" sz="1400" dirty="0" smtClean="0"/>
              <a:t> </a:t>
            </a:r>
            <a:r>
              <a:rPr lang="id-ID" sz="1600" dirty="0"/>
              <a:t>Pengenaan pajak 1% bersifat final untuk kegiatan usaha dan batasan peredaran usaha </a:t>
            </a:r>
            <a:r>
              <a:rPr lang="id-ID" sz="1600" dirty="0" smtClean="0"/>
              <a:t>tertentu</a:t>
            </a:r>
            <a:endParaRPr lang="en-US" sz="1600" dirty="0" smtClean="0"/>
          </a:p>
          <a:p>
            <a:pPr lvl="0" algn="just"/>
            <a:endParaRPr lang="en-US" sz="1600" dirty="0" smtClean="0"/>
          </a:p>
          <a:p>
            <a:pPr lvl="0" algn="just"/>
            <a:r>
              <a:rPr lang="en-US" sz="1400" dirty="0"/>
              <a:t> </a:t>
            </a:r>
            <a:r>
              <a:rPr lang="id-ID" sz="1600" dirty="0"/>
              <a:t>Pemberlakuan </a:t>
            </a:r>
            <a:r>
              <a:rPr lang="id-ID" sz="1600" i="1" dirty="0"/>
              <a:t>tax holiday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0" y="78400"/>
            <a:ext cx="24765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2647900" y="1984229"/>
            <a:ext cx="38480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dirty="0" err="1" smtClean="0">
                <a:solidFill>
                  <a:srgbClr val="00B0F0"/>
                </a:solidFill>
              </a:rPr>
              <a:t>Kedudukan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hukum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pajak</a:t>
            </a:r>
            <a:endParaRPr lang="en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087" y="912850"/>
            <a:ext cx="5972100" cy="995463"/>
          </a:xfrm>
        </p:spPr>
        <p:txBody>
          <a:bodyPr/>
          <a:lstStyle/>
          <a:p>
            <a:pPr lvl="0" algn="ctr"/>
            <a:r>
              <a:rPr lang="id-ID" dirty="0"/>
              <a:t>R.Santoso Brotodiharjo </a:t>
            </a:r>
            <a:endParaRPr lang="en-US" sz="2400" dirty="0"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067087" y="1828800"/>
            <a:ext cx="5972100" cy="202758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  <a:r>
              <a:rPr lang="en-US" sz="1800" dirty="0" err="1"/>
              <a:t>pajak</a:t>
            </a:r>
            <a:r>
              <a:rPr lang="en-US" sz="1800" dirty="0"/>
              <a:t> </a:t>
            </a:r>
            <a:r>
              <a:rPr lang="en-US" sz="1800" dirty="0" err="1"/>
              <a:t>termasuk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berkaitan</a:t>
            </a:r>
            <a:r>
              <a:rPr lang="en-US" sz="1800" dirty="0"/>
              <a:t> </a:t>
            </a:r>
            <a:r>
              <a:rPr lang="en-US" sz="1800" dirty="0" err="1"/>
              <a:t>erat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perdata</a:t>
            </a:r>
            <a:r>
              <a:rPr lang="en-US" sz="1800" dirty="0"/>
              <a:t>.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 </a:t>
            </a:r>
            <a:r>
              <a:rPr lang="en-US" sz="1800" dirty="0" err="1"/>
              <a:t>memuat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–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pemerintahan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tata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,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pidana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administratif</a:t>
            </a:r>
            <a:r>
              <a:rPr lang="en-US" sz="1800" dirty="0"/>
              <a:t>, </a:t>
            </a:r>
            <a:r>
              <a:rPr lang="en-US" sz="1800" dirty="0" err="1"/>
              <a:t>sedangkan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pajak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administratif</a:t>
            </a:r>
            <a:r>
              <a:rPr lang="en-US" sz="1800" dirty="0"/>
              <a:t>. 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2705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463</Words>
  <Application>Microsoft Office PowerPoint</Application>
  <PresentationFormat>On-screen Show (16:9)</PresentationFormat>
  <Paragraphs>93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Hind</vt:lpstr>
      <vt:lpstr>Calibri</vt:lpstr>
      <vt:lpstr>Arial</vt:lpstr>
      <vt:lpstr>Wingdings</vt:lpstr>
      <vt:lpstr>Dumaine</vt:lpstr>
      <vt:lpstr>Perpajakan</vt:lpstr>
      <vt:lpstr>PowerPoint Presentation</vt:lpstr>
      <vt:lpstr>Perpajakan?</vt:lpstr>
      <vt:lpstr>UU No. 28 Tahun 2007 tentang ketentuan umum dan tata cara perpajakan </vt:lpstr>
      <vt:lpstr>Fungsi Pajak?</vt:lpstr>
      <vt:lpstr>PowerPoint Presentation</vt:lpstr>
      <vt:lpstr>Pajak sebagai pengatur?</vt:lpstr>
      <vt:lpstr>Kedudukan hukum pajak</vt:lpstr>
      <vt:lpstr>R.Santoso Brotodiharjo </vt:lpstr>
      <vt:lpstr>Pembagian hukum pajak</vt:lpstr>
      <vt:lpstr>PowerPoint Presentation</vt:lpstr>
      <vt:lpstr>PowerPoint Presentation</vt:lpstr>
      <vt:lpstr>Jenis Pajak</vt:lpstr>
      <vt:lpstr>PowerPoint Presentation</vt:lpstr>
      <vt:lpstr>Tata Cara Pemungutan Pajak</vt:lpstr>
      <vt:lpstr>PowerPoint Presentation</vt:lpstr>
      <vt:lpstr>TERIMAKASIH!</vt:lpstr>
      <vt:lpstr>Kasus?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Risiko Perusahaan MIGAS</dc:title>
  <dc:creator>Fon</dc:creator>
  <cp:lastModifiedBy>Ramadhan Perdana</cp:lastModifiedBy>
  <cp:revision>50</cp:revision>
  <dcterms:modified xsi:type="dcterms:W3CDTF">2017-08-29T16:49:14Z</dcterms:modified>
</cp:coreProperties>
</file>