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72" r:id="rId5"/>
    <p:sldId id="259" r:id="rId6"/>
    <p:sldId id="271" r:id="rId7"/>
    <p:sldId id="260" r:id="rId8"/>
    <p:sldId id="261" r:id="rId9"/>
    <p:sldId id="262" r:id="rId10"/>
    <p:sldId id="263" r:id="rId11"/>
    <p:sldId id="264" r:id="rId12"/>
    <p:sldId id="265" r:id="rId13"/>
    <p:sldId id="266" r:id="rId14"/>
    <p:sldId id="267" r:id="rId15"/>
    <p:sldId id="268" r:id="rId16"/>
    <p:sldId id="269" r:id="rId17"/>
    <p:sldId id="27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49D2949D-95E7-453B-AC16-961951FA089B}" type="datetimeFigureOut">
              <a:rPr lang="en-US" smtClean="0"/>
              <a:pPr/>
              <a:t>2/21/2017</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F038A08A-F4A5-4905-BBC9-8B32B99D2F00}"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9D2949D-95E7-453B-AC16-961951FA089B}" type="datetimeFigureOut">
              <a:rPr lang="en-US" smtClean="0"/>
              <a:pPr/>
              <a:t>2/21/2017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038A08A-F4A5-4905-BBC9-8B32B99D2F0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9D2949D-95E7-453B-AC16-961951FA089B}" type="datetimeFigureOut">
              <a:rPr lang="en-US" smtClean="0"/>
              <a:pPr/>
              <a:t>2/21/2017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038A08A-F4A5-4905-BBC9-8B32B99D2F0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9D2949D-95E7-453B-AC16-961951FA089B}" type="datetimeFigureOut">
              <a:rPr lang="en-US" smtClean="0"/>
              <a:pPr/>
              <a:t>2/21/2017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038A08A-F4A5-4905-BBC9-8B32B99D2F0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9D2949D-95E7-453B-AC16-961951FA089B}" type="datetimeFigureOut">
              <a:rPr lang="en-US" smtClean="0"/>
              <a:pPr/>
              <a:t>2/21/2017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038A08A-F4A5-4905-BBC9-8B32B99D2F00}"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9D2949D-95E7-453B-AC16-961951FA089B}" type="datetimeFigureOut">
              <a:rPr lang="en-US" smtClean="0"/>
              <a:pPr/>
              <a:t>2/21/2017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038A08A-F4A5-4905-BBC9-8B32B99D2F0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9D2949D-95E7-453B-AC16-961951FA089B}" type="datetimeFigureOut">
              <a:rPr lang="en-US" smtClean="0"/>
              <a:pPr/>
              <a:t>2/21/2017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038A08A-F4A5-4905-BBC9-8B32B99D2F0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9D2949D-95E7-453B-AC16-961951FA089B}" type="datetimeFigureOut">
              <a:rPr lang="en-US" smtClean="0"/>
              <a:pPr/>
              <a:t>2/21/2017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038A08A-F4A5-4905-BBC9-8B32B99D2F0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49D2949D-95E7-453B-AC16-961951FA089B}" type="datetimeFigureOut">
              <a:rPr lang="en-US" smtClean="0"/>
              <a:pPr/>
              <a:t>2/21/2017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038A08A-F4A5-4905-BBC9-8B32B99D2F00}"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9D2949D-95E7-453B-AC16-961951FA089B}" type="datetimeFigureOut">
              <a:rPr lang="en-US" smtClean="0"/>
              <a:pPr/>
              <a:t>2/21/2017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038A08A-F4A5-4905-BBC9-8B32B99D2F0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49D2949D-95E7-453B-AC16-961951FA089B}" type="datetimeFigureOut">
              <a:rPr lang="en-US" smtClean="0"/>
              <a:pPr/>
              <a:t>2/21/2017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038A08A-F4A5-4905-BBC9-8B32B99D2F00}"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9D2949D-95E7-453B-AC16-961951FA089B}" type="datetimeFigureOut">
              <a:rPr lang="en-US" smtClean="0"/>
              <a:pPr/>
              <a:t>2/21/2017</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038A08A-F4A5-4905-BBC9-8B32B99D2F00}"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54723" y="1524000"/>
            <a:ext cx="7696200" cy="1323439"/>
          </a:xfrm>
          <a:prstGeom prst="rect">
            <a:avLst/>
          </a:prstGeom>
          <a:solidFill>
            <a:srgbClr val="FFFF00"/>
          </a:solidFill>
        </p:spPr>
        <p:txBody>
          <a:bodyPr wrap="square" lIns="91440" tIns="45720" rIns="91440" bIns="45720">
            <a:spAutoFit/>
          </a:bodyPr>
          <a:lstStyle/>
          <a:p>
            <a:pPr algn="ctr"/>
            <a:r>
              <a:rPr lang="en-US" sz="4000" cap="all" spc="0" dirty="0" err="1"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rPr>
              <a:t>persoalan</a:t>
            </a:r>
            <a:r>
              <a:rPr lang="en-US" sz="4000" cap="all" spc="0"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rPr>
              <a:t>- PERSOALAN </a:t>
            </a:r>
          </a:p>
          <a:p>
            <a:pPr algn="ctr"/>
            <a:r>
              <a:rPr lang="en-US" sz="4000" cap="all" spc="0" dirty="0" err="1"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rPr>
              <a:t>ekonomi</a:t>
            </a:r>
            <a:r>
              <a:rPr lang="en-US" sz="4000" cap="all" spc="0"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rPr>
              <a:t> </a:t>
            </a:r>
            <a:r>
              <a:rPr lang="en-US" sz="4000" cap="all" spc="0" dirty="0" err="1">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rPr>
              <a:t>pertanian</a:t>
            </a:r>
            <a:endParaRPr lang="en-US" sz="4000" cap="all" spc="0"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endParaRPr>
          </a:p>
        </p:txBody>
      </p:sp>
      <p:pic>
        <p:nvPicPr>
          <p:cNvPr id="15362" name="Picture 2" descr="http://us.images.detik.com/content/2012/12/26/4/084429_panen3dikhy.jpg"/>
          <p:cNvPicPr>
            <a:picLocks noChangeAspect="1" noChangeArrowheads="1"/>
          </p:cNvPicPr>
          <p:nvPr/>
        </p:nvPicPr>
        <p:blipFill>
          <a:blip r:embed="rId2"/>
          <a:srcRect/>
          <a:stretch>
            <a:fillRect/>
          </a:stretch>
        </p:blipFill>
        <p:spPr bwMode="auto">
          <a:xfrm>
            <a:off x="0" y="4191000"/>
            <a:ext cx="4343400" cy="2667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94409"/>
            <a:ext cx="7498080" cy="1143000"/>
          </a:xfrm>
        </p:spPr>
        <p:txBody>
          <a:bodyPr>
            <a:noAutofit/>
          </a:bodyPr>
          <a:lstStyle/>
          <a:p>
            <a:pPr lvl="3" algn="l" rtl="0">
              <a:spcBef>
                <a:spcPct val="0"/>
              </a:spcBef>
            </a:pPr>
            <a:r>
              <a:rPr lang="en-US" sz="3200" cap="all" dirty="0">
                <a:solidFill>
                  <a:srgbClr val="FF0000"/>
                </a:solidFill>
              </a:rPr>
              <a:t>KENDALA LAPANGAN DALAM UPAYA PEMBERIAN KREDIT</a:t>
            </a:r>
            <a:r>
              <a:rPr lang="en-US" sz="3200" b="1" dirty="0">
                <a:solidFill>
                  <a:srgbClr val="FF0000"/>
                </a:solidFill>
              </a:rPr>
              <a:t/>
            </a:r>
            <a:br>
              <a:rPr lang="en-US" sz="3200" b="1" dirty="0">
                <a:solidFill>
                  <a:srgbClr val="FF0000"/>
                </a:solidFill>
              </a:rPr>
            </a:br>
            <a:endParaRPr lang="en-US" sz="3200" dirty="0">
              <a:solidFill>
                <a:srgbClr val="FF0000"/>
              </a:solidFill>
            </a:endParaRPr>
          </a:p>
        </p:txBody>
      </p:sp>
      <p:sp>
        <p:nvSpPr>
          <p:cNvPr id="3" name="Content Placeholder 2"/>
          <p:cNvSpPr>
            <a:spLocks noGrp="1"/>
          </p:cNvSpPr>
          <p:nvPr>
            <p:ph idx="1"/>
          </p:nvPr>
        </p:nvSpPr>
        <p:spPr>
          <a:xfrm>
            <a:off x="1143000" y="1524000"/>
            <a:ext cx="7787640" cy="5334000"/>
          </a:xfrm>
        </p:spPr>
        <p:txBody>
          <a:bodyPr>
            <a:normAutofit fontScale="85000" lnSpcReduction="20000"/>
          </a:bodyPr>
          <a:lstStyle/>
          <a:p>
            <a:pPr marL="82296" indent="0">
              <a:buNone/>
            </a:pPr>
            <a:endParaRPr lang="id-ID" sz="2800" dirty="0" smtClean="0">
              <a:solidFill>
                <a:srgbClr val="002060"/>
              </a:solidFill>
            </a:endParaRPr>
          </a:p>
          <a:p>
            <a:r>
              <a:rPr lang="en-US" sz="2800" dirty="0" err="1">
                <a:solidFill>
                  <a:srgbClr val="002060"/>
                </a:solidFill>
              </a:rPr>
              <a:t>Perlu</a:t>
            </a:r>
            <a:r>
              <a:rPr lang="en-US" sz="2800" dirty="0">
                <a:solidFill>
                  <a:srgbClr val="002060"/>
                </a:solidFill>
              </a:rPr>
              <a:t> </a:t>
            </a:r>
            <a:r>
              <a:rPr lang="en-US" sz="2800" dirty="0" err="1">
                <a:solidFill>
                  <a:srgbClr val="002060"/>
                </a:solidFill>
              </a:rPr>
              <a:t>Jaminan</a:t>
            </a:r>
            <a:r>
              <a:rPr lang="id-ID" sz="2800" dirty="0">
                <a:solidFill>
                  <a:srgbClr val="002060"/>
                </a:solidFill>
              </a:rPr>
              <a:t> (</a:t>
            </a:r>
            <a:r>
              <a:rPr lang="id-ID" sz="2800" i="1" dirty="0">
                <a:solidFill>
                  <a:srgbClr val="002060"/>
                </a:solidFill>
              </a:rPr>
              <a:t>borg</a:t>
            </a:r>
            <a:r>
              <a:rPr lang="id-ID" sz="2800" dirty="0">
                <a:solidFill>
                  <a:srgbClr val="002060"/>
                </a:solidFill>
              </a:rPr>
              <a:t>), berupa sawah, rumah, pekarangan</a:t>
            </a:r>
            <a:r>
              <a:rPr lang="en-US" sz="2800" dirty="0">
                <a:solidFill>
                  <a:srgbClr val="002060"/>
                </a:solidFill>
              </a:rPr>
              <a:t> &amp; </a:t>
            </a:r>
            <a:r>
              <a:rPr lang="en-US" sz="2800" dirty="0" err="1">
                <a:solidFill>
                  <a:srgbClr val="002060"/>
                </a:solidFill>
              </a:rPr>
              <a:t>Persyaratan</a:t>
            </a:r>
            <a:r>
              <a:rPr lang="en-US" sz="2800" dirty="0">
                <a:solidFill>
                  <a:srgbClr val="002060"/>
                </a:solidFill>
              </a:rPr>
              <a:t> (</a:t>
            </a:r>
            <a:r>
              <a:rPr lang="en-US" sz="2800" dirty="0" err="1">
                <a:solidFill>
                  <a:srgbClr val="002060"/>
                </a:solidFill>
              </a:rPr>
              <a:t>Contoh</a:t>
            </a:r>
            <a:r>
              <a:rPr lang="en-US" sz="2800" dirty="0">
                <a:solidFill>
                  <a:srgbClr val="002060"/>
                </a:solidFill>
              </a:rPr>
              <a:t> </a:t>
            </a:r>
            <a:r>
              <a:rPr lang="en-US" sz="2800" dirty="0" err="1">
                <a:solidFill>
                  <a:srgbClr val="002060"/>
                </a:solidFill>
              </a:rPr>
              <a:t>Pada</a:t>
            </a:r>
            <a:r>
              <a:rPr lang="en-US" sz="2800" dirty="0">
                <a:solidFill>
                  <a:srgbClr val="002060"/>
                </a:solidFill>
              </a:rPr>
              <a:t> </a:t>
            </a:r>
            <a:r>
              <a:rPr lang="en-US" sz="2800" dirty="0" err="1">
                <a:solidFill>
                  <a:srgbClr val="002060"/>
                </a:solidFill>
              </a:rPr>
              <a:t>Kasus</a:t>
            </a:r>
            <a:r>
              <a:rPr lang="en-US" sz="2800" dirty="0">
                <a:solidFill>
                  <a:srgbClr val="002060"/>
                </a:solidFill>
              </a:rPr>
              <a:t> </a:t>
            </a:r>
            <a:r>
              <a:rPr lang="en-US" sz="2800" dirty="0" err="1">
                <a:solidFill>
                  <a:srgbClr val="002060"/>
                </a:solidFill>
              </a:rPr>
              <a:t>Bimas</a:t>
            </a:r>
            <a:r>
              <a:rPr lang="en-US" sz="2800" dirty="0">
                <a:solidFill>
                  <a:srgbClr val="002060"/>
                </a:solidFill>
              </a:rPr>
              <a:t>)</a:t>
            </a:r>
            <a:endParaRPr lang="en-US" sz="2800" b="1" dirty="0">
              <a:solidFill>
                <a:srgbClr val="002060"/>
              </a:solidFill>
            </a:endParaRPr>
          </a:p>
          <a:p>
            <a:r>
              <a:rPr lang="en-US" sz="2800" dirty="0" err="1" smtClean="0">
                <a:solidFill>
                  <a:srgbClr val="002060"/>
                </a:solidFill>
              </a:rPr>
              <a:t>Penggunaan</a:t>
            </a:r>
            <a:r>
              <a:rPr lang="en-US" sz="2800" dirty="0" smtClean="0">
                <a:solidFill>
                  <a:srgbClr val="002060"/>
                </a:solidFill>
              </a:rPr>
              <a:t> </a:t>
            </a:r>
            <a:r>
              <a:rPr lang="en-US" sz="2800" dirty="0" err="1" smtClean="0">
                <a:solidFill>
                  <a:srgbClr val="002060"/>
                </a:solidFill>
              </a:rPr>
              <a:t>tidak</a:t>
            </a:r>
            <a:r>
              <a:rPr lang="en-US" sz="2800" dirty="0" smtClean="0">
                <a:solidFill>
                  <a:srgbClr val="002060"/>
                </a:solidFill>
              </a:rPr>
              <a:t> </a:t>
            </a:r>
            <a:r>
              <a:rPr lang="en-US" sz="2800" dirty="0" err="1" smtClean="0">
                <a:solidFill>
                  <a:srgbClr val="002060"/>
                </a:solidFill>
              </a:rPr>
              <a:t>sesuai</a:t>
            </a:r>
            <a:r>
              <a:rPr lang="en-US" sz="2800" dirty="0" smtClean="0">
                <a:solidFill>
                  <a:srgbClr val="002060"/>
                </a:solidFill>
              </a:rPr>
              <a:t> </a:t>
            </a:r>
            <a:r>
              <a:rPr lang="en-US" sz="2800" dirty="0" err="1" smtClean="0">
                <a:solidFill>
                  <a:srgbClr val="002060"/>
                </a:solidFill>
              </a:rPr>
              <a:t>tujuan</a:t>
            </a:r>
            <a:r>
              <a:rPr lang="en-US" sz="2800" dirty="0" smtClean="0">
                <a:solidFill>
                  <a:srgbClr val="002060"/>
                </a:solidFill>
              </a:rPr>
              <a:t> (KONSUMSI, HAJATAN, BIAYA SEKOLAH, PERHIASAN, PERBAIKAN RUMAH, DLL)</a:t>
            </a:r>
            <a:r>
              <a:rPr lang="id-ID" sz="2800" dirty="0" smtClean="0">
                <a:solidFill>
                  <a:srgbClr val="002060"/>
                </a:solidFill>
              </a:rPr>
              <a:t>        kredit tidak digunakan untuk produksi (tanaman tidak dipupuk, hama penyakit tidak dibrantas)       produksi tidak baik      kredit Bank tidak bisa dikembalikan tepat pada waktunya</a:t>
            </a:r>
          </a:p>
          <a:p>
            <a:r>
              <a:rPr lang="id-ID" sz="2800" dirty="0" smtClean="0">
                <a:solidFill>
                  <a:srgbClr val="002060"/>
                </a:solidFill>
              </a:rPr>
              <a:t>BRI tidak mungkin menjual tanah petani, mencoba memperpanjang pengembalian</a:t>
            </a:r>
          </a:p>
          <a:p>
            <a:r>
              <a:rPr lang="id-ID" sz="2800" dirty="0" smtClean="0">
                <a:solidFill>
                  <a:srgbClr val="002060"/>
                </a:solidFill>
              </a:rPr>
              <a:t>Penunggakan hutang kredit yg selalu memusingkan BRI, sehingga BRI menjadi lebih kaku</a:t>
            </a:r>
          </a:p>
          <a:p>
            <a:r>
              <a:rPr lang="id-ID" sz="2800" dirty="0" smtClean="0">
                <a:solidFill>
                  <a:srgbClr val="002060"/>
                </a:solidFill>
              </a:rPr>
              <a:t>Dengan majunya pertanian, kebutuhan pembiayaan meluas tidak hanya di bidang produksi tetapi juga pada bidang pemasaran, pengolahan hasil, kredit makin diperlukan </a:t>
            </a:r>
            <a:endParaRPr lang="en-US" sz="2800" dirty="0" smtClean="0">
              <a:solidFill>
                <a:srgbClr val="002060"/>
              </a:solidFill>
            </a:endParaRPr>
          </a:p>
          <a:p>
            <a:pPr>
              <a:buNone/>
            </a:pPr>
            <a:endParaRPr lang="en-US" sz="2800" dirty="0" smtClean="0">
              <a:solidFill>
                <a:srgbClr val="002060"/>
              </a:solidFill>
            </a:endParaRPr>
          </a:p>
          <a:p>
            <a:endParaRPr lang="en-US" sz="2800" dirty="0">
              <a:solidFill>
                <a:srgbClr val="002060"/>
              </a:solidFill>
            </a:endParaRPr>
          </a:p>
        </p:txBody>
      </p:sp>
      <p:sp>
        <p:nvSpPr>
          <p:cNvPr id="4" name="Down Arrow 3"/>
          <p:cNvSpPr/>
          <p:nvPr/>
        </p:nvSpPr>
        <p:spPr>
          <a:xfrm>
            <a:off x="4419600" y="1295400"/>
            <a:ext cx="1219200" cy="49530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7162800" y="3581400"/>
            <a:ext cx="457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819400" y="3886200"/>
            <a:ext cx="381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396836" y="3276600"/>
            <a:ext cx="304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7498080" cy="1143000"/>
          </a:xfrm>
        </p:spPr>
        <p:txBody>
          <a:bodyPr>
            <a:noAutofit/>
          </a:bodyPr>
          <a:lstStyle/>
          <a:p>
            <a:pPr lvl="3" algn="l" rtl="0">
              <a:spcBef>
                <a:spcPct val="0"/>
              </a:spcBef>
            </a:pPr>
            <a:r>
              <a:rPr lang="en-US" sz="3600" cap="all" dirty="0" smtClean="0">
                <a:solidFill>
                  <a:srgbClr val="FF0000"/>
                </a:solidFill>
              </a:rPr>
              <a:t>MACAM- </a:t>
            </a:r>
            <a:r>
              <a:rPr lang="en-US" sz="3600" cap="all" dirty="0" err="1" smtClean="0">
                <a:solidFill>
                  <a:srgbClr val="FF0000"/>
                </a:solidFill>
              </a:rPr>
              <a:t>macam</a:t>
            </a:r>
            <a:r>
              <a:rPr lang="en-US" sz="3600" cap="all" dirty="0" smtClean="0">
                <a:solidFill>
                  <a:srgbClr val="FF0000"/>
                </a:solidFill>
              </a:rPr>
              <a:t> KREDIT </a:t>
            </a:r>
            <a:r>
              <a:rPr lang="en-US" sz="3600" cap="all" dirty="0">
                <a:solidFill>
                  <a:srgbClr val="FF0000"/>
                </a:solidFill>
              </a:rPr>
              <a:t>PERTANIAN</a:t>
            </a:r>
            <a:r>
              <a:rPr lang="en-US" sz="3600" b="1" dirty="0">
                <a:solidFill>
                  <a:srgbClr val="FF0000"/>
                </a:solidFill>
              </a:rPr>
              <a:t/>
            </a:r>
            <a:br>
              <a:rPr lang="en-US" sz="3600" b="1" dirty="0">
                <a:solidFill>
                  <a:srgbClr val="FF0000"/>
                </a:solidFill>
              </a:rPr>
            </a:br>
            <a:endParaRPr lang="en-US" sz="3600" dirty="0">
              <a:solidFill>
                <a:srgbClr val="FF0000"/>
              </a:solidFill>
            </a:endParaRPr>
          </a:p>
        </p:txBody>
      </p:sp>
      <p:sp>
        <p:nvSpPr>
          <p:cNvPr id="3" name="Content Placeholder 2"/>
          <p:cNvSpPr>
            <a:spLocks noGrp="1"/>
          </p:cNvSpPr>
          <p:nvPr>
            <p:ph idx="1"/>
          </p:nvPr>
        </p:nvSpPr>
        <p:spPr>
          <a:xfrm>
            <a:off x="2667000" y="1981200"/>
            <a:ext cx="7498080" cy="4800600"/>
          </a:xfrm>
        </p:spPr>
        <p:txBody>
          <a:bodyPr>
            <a:normAutofit/>
          </a:bodyPr>
          <a:lstStyle/>
          <a:p>
            <a:pPr lvl="4">
              <a:buNone/>
            </a:pPr>
            <a:endParaRPr lang="en-US" sz="3200" b="1" dirty="0" smtClean="0"/>
          </a:p>
          <a:p>
            <a:pPr lvl="4"/>
            <a:r>
              <a:rPr lang="en-US" sz="3200" cap="all" dirty="0" smtClean="0"/>
              <a:t>KUT</a:t>
            </a:r>
            <a:endParaRPr lang="en-US" sz="3200" b="1" dirty="0" smtClean="0"/>
          </a:p>
          <a:p>
            <a:pPr lvl="4"/>
            <a:r>
              <a:rPr lang="en-US" sz="3200" cap="all" dirty="0" smtClean="0"/>
              <a:t>BIMAS</a:t>
            </a:r>
          </a:p>
          <a:p>
            <a:pPr lvl="4"/>
            <a:r>
              <a:rPr lang="en-US" sz="3200" cap="all" dirty="0" err="1" smtClean="0"/>
              <a:t>Kredit</a:t>
            </a:r>
            <a:r>
              <a:rPr lang="en-US" sz="3200" cap="all" dirty="0" smtClean="0"/>
              <a:t> </a:t>
            </a:r>
            <a:r>
              <a:rPr lang="en-US" sz="3200" cap="all" dirty="0" err="1" smtClean="0"/>
              <a:t>usaha</a:t>
            </a:r>
            <a:r>
              <a:rPr lang="en-US" sz="3200" cap="all" dirty="0" smtClean="0"/>
              <a:t> </a:t>
            </a:r>
            <a:r>
              <a:rPr lang="en-US" sz="3200" cap="all" dirty="0" err="1" smtClean="0"/>
              <a:t>rakyat</a:t>
            </a:r>
            <a:endParaRPr lang="en-US" sz="3200" dirty="0" smtClean="0"/>
          </a:p>
          <a:p>
            <a:pPr lvl="4"/>
            <a:r>
              <a:rPr lang="en-US" sz="3200" cap="all" dirty="0" smtClean="0"/>
              <a:t>KREDIT </a:t>
            </a:r>
            <a:r>
              <a:rPr lang="en-US" sz="3200" cap="all" dirty="0" err="1" smtClean="0"/>
              <a:t>investasi</a:t>
            </a:r>
            <a:r>
              <a:rPr lang="en-US" sz="3200" cap="all" dirty="0" smtClean="0"/>
              <a:t> </a:t>
            </a:r>
            <a:r>
              <a:rPr lang="en-US" sz="3200" cap="all" dirty="0" err="1" smtClean="0"/>
              <a:t>kecil</a:t>
            </a:r>
            <a:endParaRPr lang="en-US" sz="3200" b="1" dirty="0" smtClean="0"/>
          </a:p>
          <a:p>
            <a:pPr lvl="4"/>
            <a:r>
              <a:rPr lang="en-US" sz="3200" cap="all" dirty="0" smtClean="0"/>
              <a:t>KREDIT Usaha </a:t>
            </a:r>
            <a:r>
              <a:rPr lang="en-US" sz="3200" cap="all" dirty="0" err="1" smtClean="0"/>
              <a:t>kecil</a:t>
            </a:r>
            <a:endParaRPr lang="en-US" sz="3200" b="1" dirty="0" smtClean="0"/>
          </a:p>
          <a:p>
            <a:endParaRPr lang="en-US" dirty="0"/>
          </a:p>
        </p:txBody>
      </p:sp>
      <p:sp>
        <p:nvSpPr>
          <p:cNvPr id="4" name="Curved Left Arrow 3"/>
          <p:cNvSpPr/>
          <p:nvPr/>
        </p:nvSpPr>
        <p:spPr>
          <a:xfrm>
            <a:off x="6934200" y="609600"/>
            <a:ext cx="1371600" cy="1905000"/>
          </a:xfrm>
          <a:prstGeom prst="curved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286000"/>
            <a:ext cx="3097374"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cap="all" dirty="0" smtClean="0">
                <a:solidFill>
                  <a:srgbClr val="FF0000"/>
                </a:solidFill>
              </a:rPr>
              <a:t>TEKANAN PENDUDUK DALAM PEMBANGUNAN PERTANIAN</a:t>
            </a:r>
            <a:r>
              <a:rPr lang="en-US" sz="3200" dirty="0" smtClean="0">
                <a:solidFill>
                  <a:srgbClr val="FF0000"/>
                </a:solidFill>
              </a:rPr>
              <a:t/>
            </a:r>
            <a:br>
              <a:rPr lang="en-US" sz="3200" dirty="0" smtClean="0">
                <a:solidFill>
                  <a:srgbClr val="FF0000"/>
                </a:solidFill>
              </a:rPr>
            </a:br>
            <a:endParaRPr lang="en-US" sz="3200"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a:buNone/>
            </a:pPr>
            <a:r>
              <a:rPr lang="en-US" b="1" cap="all" dirty="0" err="1" smtClean="0">
                <a:solidFill>
                  <a:srgbClr val="7030A0"/>
                </a:solidFill>
              </a:rPr>
              <a:t>masalah</a:t>
            </a:r>
            <a:r>
              <a:rPr lang="en-US" b="1" cap="all" dirty="0" smtClean="0">
                <a:solidFill>
                  <a:srgbClr val="7030A0"/>
                </a:solidFill>
              </a:rPr>
              <a:t> </a:t>
            </a:r>
            <a:r>
              <a:rPr lang="en-US" b="1" cap="all" dirty="0" err="1" smtClean="0">
                <a:solidFill>
                  <a:srgbClr val="7030A0"/>
                </a:solidFill>
              </a:rPr>
              <a:t>pokok</a:t>
            </a:r>
            <a:r>
              <a:rPr lang="en-US" b="1" cap="all" dirty="0" smtClean="0">
                <a:solidFill>
                  <a:srgbClr val="7030A0"/>
                </a:solidFill>
              </a:rPr>
              <a:t>:</a:t>
            </a:r>
          </a:p>
          <a:p>
            <a:pPr>
              <a:buNone/>
            </a:pPr>
            <a:endParaRPr lang="en-US" b="1" cap="all" dirty="0" smtClean="0">
              <a:solidFill>
                <a:srgbClr val="7030A0"/>
              </a:solidFill>
            </a:endParaRPr>
          </a:p>
          <a:p>
            <a:pPr lvl="0"/>
            <a:r>
              <a:rPr lang="en-US" sz="3000" dirty="0" err="1" smtClean="0"/>
              <a:t>Penduduk</a:t>
            </a:r>
            <a:r>
              <a:rPr lang="en-US" sz="3000" dirty="0" smtClean="0"/>
              <a:t> </a:t>
            </a:r>
            <a:r>
              <a:rPr lang="en-US" sz="3000" dirty="0" err="1" smtClean="0"/>
              <a:t>yg</a:t>
            </a:r>
            <a:r>
              <a:rPr lang="en-US" sz="3000" dirty="0" smtClean="0"/>
              <a:t> </a:t>
            </a:r>
            <a:r>
              <a:rPr lang="en-US" sz="3000" dirty="0" err="1" smtClean="0"/>
              <a:t>padat</a:t>
            </a:r>
            <a:r>
              <a:rPr lang="en-US" sz="3000" dirty="0" smtClean="0"/>
              <a:t> </a:t>
            </a:r>
            <a:r>
              <a:rPr lang="en-US" sz="3000" dirty="0" err="1" smtClean="0"/>
              <a:t>dengan</a:t>
            </a:r>
            <a:r>
              <a:rPr lang="en-US" sz="3000" dirty="0" smtClean="0"/>
              <a:t> </a:t>
            </a:r>
            <a:r>
              <a:rPr lang="en-US" sz="3000" dirty="0" err="1" smtClean="0"/>
              <a:t>tingkat</a:t>
            </a:r>
            <a:r>
              <a:rPr lang="en-US" sz="3000" dirty="0" smtClean="0"/>
              <a:t> </a:t>
            </a:r>
            <a:r>
              <a:rPr lang="en-US" sz="3000" dirty="0" err="1" smtClean="0"/>
              <a:t>pertumbuhan</a:t>
            </a:r>
            <a:r>
              <a:rPr lang="en-US" sz="3000" dirty="0" smtClean="0"/>
              <a:t> </a:t>
            </a:r>
            <a:r>
              <a:rPr lang="en-US" sz="3000" dirty="0" err="1" smtClean="0"/>
              <a:t>yg</a:t>
            </a:r>
            <a:r>
              <a:rPr lang="en-US" sz="3000" dirty="0" smtClean="0"/>
              <a:t> </a:t>
            </a:r>
            <a:r>
              <a:rPr lang="en-US" sz="3000" dirty="0" err="1" smtClean="0"/>
              <a:t>tinggi</a:t>
            </a:r>
            <a:r>
              <a:rPr lang="en-US" sz="3000" dirty="0" smtClean="0"/>
              <a:t> (2,1 %)</a:t>
            </a:r>
            <a:endParaRPr lang="en-US" sz="3000" b="1" dirty="0" smtClean="0"/>
          </a:p>
          <a:p>
            <a:pPr lvl="0"/>
            <a:r>
              <a:rPr lang="en-US" sz="3000" dirty="0" err="1" smtClean="0"/>
              <a:t>Penyebaran</a:t>
            </a:r>
            <a:r>
              <a:rPr lang="en-US" sz="3000" dirty="0" smtClean="0"/>
              <a:t> </a:t>
            </a:r>
            <a:r>
              <a:rPr lang="en-US" sz="3000" dirty="0" err="1" smtClean="0"/>
              <a:t>tidak</a:t>
            </a:r>
            <a:r>
              <a:rPr lang="en-US" sz="3000" dirty="0" smtClean="0"/>
              <a:t> </a:t>
            </a:r>
            <a:r>
              <a:rPr lang="en-US" sz="3000" dirty="0" err="1" smtClean="0"/>
              <a:t>merata</a:t>
            </a:r>
            <a:endParaRPr lang="en-US" sz="3000" b="1" dirty="0" smtClean="0"/>
          </a:p>
          <a:p>
            <a:pPr marL="82296" indent="0">
              <a:buNone/>
            </a:pPr>
            <a:r>
              <a:rPr lang="id-ID" sz="3000" dirty="0" smtClean="0"/>
              <a:t>   - </a:t>
            </a:r>
            <a:r>
              <a:rPr lang="en-US" sz="3000" dirty="0" smtClean="0"/>
              <a:t>P. </a:t>
            </a:r>
            <a:r>
              <a:rPr lang="en-US" sz="3000" dirty="0" err="1" smtClean="0"/>
              <a:t>Jawa</a:t>
            </a:r>
            <a:r>
              <a:rPr lang="en-US" sz="3000" dirty="0" smtClean="0"/>
              <a:t> ( </a:t>
            </a:r>
            <a:r>
              <a:rPr lang="en-US" sz="3000" dirty="0" err="1" smtClean="0"/>
              <a:t>luasnya</a:t>
            </a:r>
            <a:r>
              <a:rPr lang="en-US" sz="3000" dirty="0" smtClean="0"/>
              <a:t> 7  %  </a:t>
            </a:r>
            <a:r>
              <a:rPr lang="en-US" sz="3000" dirty="0" err="1" smtClean="0"/>
              <a:t>menampung</a:t>
            </a:r>
            <a:r>
              <a:rPr lang="en-US" sz="3000" dirty="0" smtClean="0"/>
              <a:t> 60 %)</a:t>
            </a:r>
            <a:endParaRPr lang="en-US" sz="3000" b="1" dirty="0" smtClean="0"/>
          </a:p>
          <a:p>
            <a:pPr marL="82296" indent="0">
              <a:buNone/>
            </a:pPr>
            <a:r>
              <a:rPr lang="id-ID" sz="3000" dirty="0" smtClean="0"/>
              <a:t>   - </a:t>
            </a:r>
            <a:r>
              <a:rPr lang="en-US" sz="3000" dirty="0" err="1" smtClean="0"/>
              <a:t>Luar</a:t>
            </a:r>
            <a:r>
              <a:rPr lang="en-US" sz="3000" dirty="0" smtClean="0"/>
              <a:t> P. </a:t>
            </a:r>
            <a:r>
              <a:rPr lang="en-US" sz="3000" dirty="0" err="1" smtClean="0"/>
              <a:t>Jawa</a:t>
            </a:r>
            <a:r>
              <a:rPr lang="en-US" sz="3000" dirty="0" smtClean="0"/>
              <a:t> (93 %  </a:t>
            </a:r>
            <a:r>
              <a:rPr lang="en-US" sz="3000" dirty="0" err="1" smtClean="0"/>
              <a:t>menampung</a:t>
            </a:r>
            <a:r>
              <a:rPr lang="en-US" sz="3000" dirty="0" smtClean="0"/>
              <a:t> 40 %)</a:t>
            </a:r>
            <a:endParaRPr lang="en-US" sz="3000" b="1" dirty="0" smtClean="0"/>
          </a:p>
          <a:p>
            <a:pPr lvl="0"/>
            <a:r>
              <a:rPr lang="en-US" sz="3000" dirty="0" err="1" smtClean="0"/>
              <a:t>Komposisi</a:t>
            </a:r>
            <a:r>
              <a:rPr lang="en-US" sz="3000" dirty="0" smtClean="0"/>
              <a:t> </a:t>
            </a:r>
            <a:r>
              <a:rPr lang="en-US" sz="3000" dirty="0" err="1" smtClean="0"/>
              <a:t>penduduk</a:t>
            </a:r>
            <a:r>
              <a:rPr lang="en-US" sz="3000" dirty="0" smtClean="0"/>
              <a:t> </a:t>
            </a:r>
            <a:r>
              <a:rPr lang="en-US" sz="3000" dirty="0" err="1" smtClean="0"/>
              <a:t>tidak</a:t>
            </a:r>
            <a:r>
              <a:rPr lang="en-US" sz="3000" dirty="0" smtClean="0"/>
              <a:t> ideal,  </a:t>
            </a:r>
            <a:r>
              <a:rPr lang="en-US" sz="3000" dirty="0" err="1" smtClean="0"/>
              <a:t>usia</a:t>
            </a:r>
            <a:r>
              <a:rPr lang="en-US" sz="3000" dirty="0" smtClean="0"/>
              <a:t> </a:t>
            </a:r>
            <a:r>
              <a:rPr lang="en-US" sz="3000" dirty="0" err="1" smtClean="0"/>
              <a:t>muda</a:t>
            </a:r>
            <a:r>
              <a:rPr lang="en-US" sz="3000" dirty="0" smtClean="0"/>
              <a:t> &amp; </a:t>
            </a:r>
            <a:r>
              <a:rPr lang="en-US" sz="3000" dirty="0" err="1" smtClean="0"/>
              <a:t>usia</a:t>
            </a:r>
            <a:r>
              <a:rPr lang="en-US" sz="3000" dirty="0" smtClean="0"/>
              <a:t> </a:t>
            </a:r>
            <a:r>
              <a:rPr lang="en-US" sz="3000" dirty="0" err="1" smtClean="0"/>
              <a:t>tua</a:t>
            </a:r>
            <a:r>
              <a:rPr lang="en-US" sz="3000" dirty="0" smtClean="0"/>
              <a:t>  (</a:t>
            </a:r>
            <a:r>
              <a:rPr lang="en-US" sz="3000" dirty="0" err="1" smtClean="0"/>
              <a:t>tidak</a:t>
            </a:r>
            <a:r>
              <a:rPr lang="en-US" sz="3000" dirty="0" smtClean="0"/>
              <a:t> </a:t>
            </a:r>
            <a:r>
              <a:rPr lang="en-US" sz="3000" dirty="0" err="1" smtClean="0"/>
              <a:t>produktif</a:t>
            </a:r>
            <a:r>
              <a:rPr lang="en-US" sz="3000" dirty="0" smtClean="0"/>
              <a:t>)</a:t>
            </a:r>
            <a:endParaRPr lang="en-US" sz="3000" b="1" dirty="0" smtClean="0"/>
          </a:p>
          <a:p>
            <a:pPr lvl="0"/>
            <a:r>
              <a:rPr lang="en-US" sz="3000" dirty="0" smtClean="0"/>
              <a:t>Tingkat </a:t>
            </a:r>
            <a:r>
              <a:rPr lang="en-US" sz="3000" dirty="0" err="1" smtClean="0"/>
              <a:t>ketergantungan</a:t>
            </a:r>
            <a:r>
              <a:rPr lang="en-US" sz="3000" dirty="0" smtClean="0"/>
              <a:t> </a:t>
            </a:r>
            <a:r>
              <a:rPr lang="en-US" sz="3000" dirty="0" err="1" smtClean="0"/>
              <a:t>yg</a:t>
            </a:r>
            <a:r>
              <a:rPr lang="en-US" sz="3000" dirty="0" smtClean="0"/>
              <a:t> </a:t>
            </a:r>
            <a:r>
              <a:rPr lang="en-US" sz="3000" dirty="0" err="1" smtClean="0"/>
              <a:t>tinggi</a:t>
            </a:r>
            <a:r>
              <a:rPr lang="en-US" sz="3000" dirty="0" smtClean="0"/>
              <a:t> </a:t>
            </a:r>
            <a:endParaRPr lang="en-US" sz="3000" b="1" dirty="0" smtClean="0"/>
          </a:p>
          <a:p>
            <a:pPr marL="82296" indent="0">
              <a:buNone/>
            </a:pPr>
            <a:r>
              <a:rPr lang="id-ID" sz="3000" dirty="0" smtClean="0"/>
              <a:t>    - </a:t>
            </a:r>
            <a:r>
              <a:rPr lang="en-US" sz="3000" dirty="0" err="1" smtClean="0"/>
              <a:t>Usia</a:t>
            </a:r>
            <a:r>
              <a:rPr lang="en-US" sz="3000" dirty="0" smtClean="0"/>
              <a:t> </a:t>
            </a:r>
            <a:r>
              <a:rPr lang="en-US" sz="3000" dirty="0" err="1" smtClean="0"/>
              <a:t>produktif</a:t>
            </a:r>
            <a:r>
              <a:rPr lang="en-US" sz="3000" dirty="0" smtClean="0"/>
              <a:t> =  43 %</a:t>
            </a:r>
            <a:endParaRPr lang="en-US" sz="3000" b="1" dirty="0" smtClean="0"/>
          </a:p>
          <a:p>
            <a:pPr marL="82296" indent="0">
              <a:buNone/>
            </a:pPr>
            <a:r>
              <a:rPr lang="id-ID" sz="3000" dirty="0" smtClean="0"/>
              <a:t>    - </a:t>
            </a:r>
            <a:r>
              <a:rPr lang="en-US" sz="3000" dirty="0" err="1" smtClean="0"/>
              <a:t>Usia</a:t>
            </a:r>
            <a:r>
              <a:rPr lang="en-US" sz="3000" dirty="0" smtClean="0"/>
              <a:t> non-</a:t>
            </a:r>
            <a:r>
              <a:rPr lang="en-US" sz="3000" dirty="0" err="1" smtClean="0"/>
              <a:t>produktif</a:t>
            </a:r>
            <a:r>
              <a:rPr lang="en-US" sz="3000" dirty="0" smtClean="0"/>
              <a:t> =  47  %</a:t>
            </a:r>
            <a:endParaRPr lang="en-US" sz="3000" b="1" dirty="0" smtClean="0"/>
          </a:p>
          <a:p>
            <a:endParaRPr lang="en-US" sz="3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err="1" smtClean="0">
                <a:solidFill>
                  <a:srgbClr val="FF0000"/>
                </a:solidFill>
                <a:effectLst>
                  <a:outerShdw blurRad="38100" dist="38100" dir="2700000" algn="tl">
                    <a:srgbClr val="000000">
                      <a:alpha val="43137"/>
                    </a:srgbClr>
                  </a:outerShdw>
                </a:effectLst>
              </a:rPr>
              <a:t>solusi</a:t>
            </a:r>
            <a:r>
              <a:rPr lang="en-US" b="1" cap="all" dirty="0" smtClean="0">
                <a:solidFill>
                  <a:srgbClr val="FF0000"/>
                </a:solidFill>
                <a:effectLst>
                  <a:outerShdw blurRad="38100" dist="38100" dir="2700000" algn="tl">
                    <a:srgbClr val="000000">
                      <a:alpha val="43137"/>
                    </a:srgbClr>
                  </a:outerShdw>
                </a:effectLst>
              </a:rPr>
              <a:t> :</a:t>
            </a:r>
            <a:endParaRPr lang="en-US"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219200" y="2057400"/>
            <a:ext cx="7498080" cy="4800600"/>
          </a:xfrm>
        </p:spPr>
        <p:txBody>
          <a:bodyPr>
            <a:normAutofit/>
          </a:bodyPr>
          <a:lstStyle/>
          <a:p>
            <a:pPr lvl="5">
              <a:buNone/>
            </a:pPr>
            <a:endParaRPr lang="en-US" b="1" dirty="0" smtClean="0">
              <a:latin typeface="Trebuchet MS" pitchFamily="34" charset="0"/>
            </a:endParaRPr>
          </a:p>
          <a:p>
            <a:pPr lvl="0"/>
            <a:r>
              <a:rPr lang="en-US" sz="2800" dirty="0" err="1" smtClean="0">
                <a:latin typeface="Trebuchet MS" pitchFamily="34" charset="0"/>
              </a:rPr>
              <a:t>Intensifikasi</a:t>
            </a:r>
            <a:r>
              <a:rPr lang="en-US" sz="2800" dirty="0" smtClean="0">
                <a:latin typeface="Trebuchet MS" pitchFamily="34" charset="0"/>
              </a:rPr>
              <a:t> </a:t>
            </a:r>
            <a:r>
              <a:rPr lang="en-US" sz="2800" dirty="0" err="1" smtClean="0">
                <a:latin typeface="Trebuchet MS" pitchFamily="34" charset="0"/>
              </a:rPr>
              <a:t>Pertanian</a:t>
            </a:r>
            <a:r>
              <a:rPr lang="en-US" sz="2800" dirty="0" smtClean="0">
                <a:latin typeface="Trebuchet MS" pitchFamily="34" charset="0"/>
              </a:rPr>
              <a:t> (JAWA  &amp; LUAR JAWA): </a:t>
            </a:r>
            <a:r>
              <a:rPr lang="en-US" sz="2800" dirty="0" err="1" smtClean="0">
                <a:latin typeface="Trebuchet MS" pitchFamily="34" charset="0"/>
              </a:rPr>
              <a:t>meningkatkan</a:t>
            </a:r>
            <a:r>
              <a:rPr lang="en-US" sz="2800" dirty="0" smtClean="0">
                <a:latin typeface="Trebuchet MS" pitchFamily="34" charset="0"/>
              </a:rPr>
              <a:t> </a:t>
            </a:r>
            <a:r>
              <a:rPr lang="en-US" sz="2800" dirty="0" err="1" smtClean="0">
                <a:latin typeface="Trebuchet MS" pitchFamily="34" charset="0"/>
              </a:rPr>
              <a:t>hasil</a:t>
            </a:r>
            <a:r>
              <a:rPr lang="en-US" sz="2800" dirty="0" smtClean="0">
                <a:latin typeface="Trebuchet MS" pitchFamily="34" charset="0"/>
              </a:rPr>
              <a:t> </a:t>
            </a:r>
            <a:r>
              <a:rPr lang="en-US" sz="2800" dirty="0" err="1" smtClean="0">
                <a:latin typeface="Trebuchet MS" pitchFamily="34" charset="0"/>
              </a:rPr>
              <a:t>pertanian</a:t>
            </a:r>
            <a:r>
              <a:rPr lang="en-US" sz="2800" dirty="0" smtClean="0">
                <a:latin typeface="Trebuchet MS" pitchFamily="34" charset="0"/>
              </a:rPr>
              <a:t> </a:t>
            </a:r>
            <a:r>
              <a:rPr lang="en-US" sz="2800" dirty="0" err="1" smtClean="0">
                <a:latin typeface="Trebuchet MS" pitchFamily="34" charset="0"/>
              </a:rPr>
              <a:t>dengan</a:t>
            </a:r>
            <a:r>
              <a:rPr lang="en-US" sz="2800" dirty="0" smtClean="0">
                <a:latin typeface="Trebuchet MS" pitchFamily="34" charset="0"/>
              </a:rPr>
              <a:t> </a:t>
            </a:r>
            <a:r>
              <a:rPr lang="en-US" sz="2800" dirty="0" err="1" smtClean="0">
                <a:latin typeface="Trebuchet MS" pitchFamily="34" charset="0"/>
              </a:rPr>
              <a:t>cara</a:t>
            </a:r>
            <a:r>
              <a:rPr lang="en-US" sz="2800" dirty="0" smtClean="0">
                <a:latin typeface="Trebuchet MS" pitchFamily="34" charset="0"/>
              </a:rPr>
              <a:t> </a:t>
            </a:r>
            <a:r>
              <a:rPr lang="en-US" sz="2800" dirty="0" err="1" smtClean="0">
                <a:latin typeface="Trebuchet MS" pitchFamily="34" charset="0"/>
              </a:rPr>
              <a:t>mengoptimalkan</a:t>
            </a:r>
            <a:r>
              <a:rPr lang="en-US" sz="2800" dirty="0" smtClean="0">
                <a:latin typeface="Trebuchet MS" pitchFamily="34" charset="0"/>
              </a:rPr>
              <a:t> </a:t>
            </a:r>
            <a:r>
              <a:rPr lang="en-US" sz="2800" dirty="0" err="1" smtClean="0">
                <a:latin typeface="Trebuchet MS" pitchFamily="34" charset="0"/>
              </a:rPr>
              <a:t>lahan</a:t>
            </a:r>
            <a:r>
              <a:rPr lang="en-US" sz="2800" dirty="0" smtClean="0">
                <a:latin typeface="Trebuchet MS" pitchFamily="34" charset="0"/>
              </a:rPr>
              <a:t> </a:t>
            </a:r>
            <a:r>
              <a:rPr lang="en-US" sz="2800" dirty="0" err="1" smtClean="0">
                <a:latin typeface="Trebuchet MS" pitchFamily="34" charset="0"/>
              </a:rPr>
              <a:t>pertanian</a:t>
            </a:r>
            <a:r>
              <a:rPr lang="en-US" sz="2800" dirty="0" smtClean="0">
                <a:latin typeface="Trebuchet MS" pitchFamily="34" charset="0"/>
              </a:rPr>
              <a:t> </a:t>
            </a:r>
            <a:r>
              <a:rPr lang="en-US" sz="2800" dirty="0" err="1" smtClean="0">
                <a:latin typeface="Trebuchet MS" pitchFamily="34" charset="0"/>
              </a:rPr>
              <a:t>yg</a:t>
            </a:r>
            <a:r>
              <a:rPr lang="en-US" sz="2800" dirty="0" smtClean="0">
                <a:latin typeface="Trebuchet MS" pitchFamily="34" charset="0"/>
              </a:rPr>
              <a:t> </a:t>
            </a:r>
            <a:r>
              <a:rPr lang="en-US" sz="2800" dirty="0" err="1" smtClean="0">
                <a:latin typeface="Trebuchet MS" pitchFamily="34" charset="0"/>
              </a:rPr>
              <a:t>sudah</a:t>
            </a:r>
            <a:r>
              <a:rPr lang="en-US" sz="2800" dirty="0" smtClean="0">
                <a:latin typeface="Trebuchet MS" pitchFamily="34" charset="0"/>
              </a:rPr>
              <a:t> </a:t>
            </a:r>
            <a:r>
              <a:rPr lang="en-US" sz="2800" dirty="0" err="1" smtClean="0">
                <a:latin typeface="Trebuchet MS" pitchFamily="34" charset="0"/>
              </a:rPr>
              <a:t>ada</a:t>
            </a:r>
            <a:endParaRPr lang="en-US" sz="2800" b="1" dirty="0" smtClean="0">
              <a:latin typeface="Trebuchet MS" pitchFamily="34" charset="0"/>
            </a:endParaRPr>
          </a:p>
          <a:p>
            <a:pPr lvl="0"/>
            <a:r>
              <a:rPr lang="en-US" sz="2800" dirty="0" err="1" smtClean="0">
                <a:latin typeface="Trebuchet MS" pitchFamily="34" charset="0"/>
              </a:rPr>
              <a:t>Industrialisasi</a:t>
            </a:r>
            <a:r>
              <a:rPr lang="en-US" sz="2800" dirty="0" smtClean="0">
                <a:latin typeface="Trebuchet MS" pitchFamily="34" charset="0"/>
              </a:rPr>
              <a:t> (JAWA &amp; LUAR JAWA)</a:t>
            </a:r>
            <a:endParaRPr lang="id-ID" sz="2800" dirty="0" smtClean="0">
              <a:latin typeface="Trebuchet MS" pitchFamily="34" charset="0"/>
            </a:endParaRPr>
          </a:p>
          <a:p>
            <a:pPr lvl="0"/>
            <a:r>
              <a:rPr lang="id-ID" sz="2800" dirty="0" smtClean="0">
                <a:latin typeface="Trebuchet MS" pitchFamily="34" charset="0"/>
              </a:rPr>
              <a:t>Pembatasan jumlah penduduk (program KB)</a:t>
            </a:r>
            <a:endParaRPr lang="en-US" sz="2800" dirty="0" smtClean="0">
              <a:latin typeface="Trebuchet MS" pitchFamily="34" charset="0"/>
            </a:endParaRPr>
          </a:p>
          <a:p>
            <a:pPr lvl="0"/>
            <a:r>
              <a:rPr lang="en-US" sz="2800" dirty="0" err="1" smtClean="0">
                <a:latin typeface="Trebuchet MS" pitchFamily="34" charset="0"/>
              </a:rPr>
              <a:t>Transmigrasi</a:t>
            </a:r>
            <a:r>
              <a:rPr lang="en-US" sz="2800" dirty="0" smtClean="0">
                <a:latin typeface="Trebuchet MS" pitchFamily="34" charset="0"/>
              </a:rPr>
              <a:t> ( </a:t>
            </a:r>
            <a:r>
              <a:rPr lang="en-US" sz="2800" dirty="0" err="1" smtClean="0">
                <a:latin typeface="Trebuchet MS" pitchFamily="34" charset="0"/>
              </a:rPr>
              <a:t>Pertanian</a:t>
            </a:r>
            <a:r>
              <a:rPr lang="en-US" sz="2800" dirty="0" smtClean="0">
                <a:latin typeface="Trebuchet MS" pitchFamily="34" charset="0"/>
              </a:rPr>
              <a:t> &amp; </a:t>
            </a:r>
            <a:r>
              <a:rPr lang="en-US" sz="2800" dirty="0" err="1" smtClean="0">
                <a:latin typeface="Trebuchet MS" pitchFamily="34" charset="0"/>
              </a:rPr>
              <a:t>Sukarela</a:t>
            </a:r>
            <a:r>
              <a:rPr lang="en-US" sz="2800" dirty="0" smtClean="0">
                <a:latin typeface="Trebuchet MS" pitchFamily="34" charset="0"/>
              </a:rPr>
              <a:t> / P.I.R)</a:t>
            </a:r>
            <a:endParaRPr lang="en-US" sz="2800" b="1" dirty="0" smtClean="0">
              <a:latin typeface="Trebuchet MS" pitchFamily="34" charset="0"/>
            </a:endParaRPr>
          </a:p>
          <a:p>
            <a:endParaRPr lang="en-US" dirty="0">
              <a:solidFill>
                <a:srgbClr val="0070C0"/>
              </a:solidFill>
              <a:latin typeface="Trebuchet MS" pitchFamily="34" charset="0"/>
            </a:endParaRPr>
          </a:p>
        </p:txBody>
      </p:sp>
      <p:sp>
        <p:nvSpPr>
          <p:cNvPr id="5122" name="AutoShape 2" descr="data:image/jpeg;base64,/9j/4AAQSkZJRgABAQAAAQABAAD/2wCEAAkGBwgHBgkIBwgKCgkLDRYPDQwMDRsUFRAWIB0iIiAdHx8kKDQsJCYxJx8fLT0tMTU3Ojo6Iys/RD84QzQ5OjcBCgoKDQwNGg8PGjclHyU3Nzc3Nzc3Nzc3Nzc3Nzc3Nzc3Nzc3Nzc3Nzc3Nzc3Nzc3Nzc3Nzc3Nzc3Nzc3Nzc3N//AABEIAF4AlQMBIgACEQEDEQH/xAAcAAACAgMBAQAAAAAAAAAAAAADBAIFAAEHBgj/xAA4EAACAQMCBAQEBAUEAwEAAAABAgMABBESIQUxQVETImFxBhShsTKBkfAjwdHh8SRCQ1IzYoIH/8QAGQEAAwEBAQAAAAAAAAAAAAAAAQIDAAQF/8QAJREAAgICAgICAQUAAAAAAAAAAAECEQMhEjEEQSJRFBMyQlJi/9oADAMBAAIRAxEAPwDr0fHuFPbxzi+gEci5UmQDNTteM8OuwDb3cTguYxhubDO30NfOYjmVWVSNXMqW3A9q3Bc3FhJGVd031qVYg59PWnqL6Z5q82XuJ9LSXEUZUSSKpYgLk4yTyqeodxXzpJxHizy65J5pcY0lnO2DkdedWPC/ini9nxGO4a4mZgdTJKxYHII3GaKgn7KrzFe0d2kuYYs+JLGmBk6mAwKm0iKpZmAAGck1wx+J3t5N8zLPI0jDOotvR5uN3iRGMs7aVCjUxIx2qv46/sBeb/k7Ykit+Eg+xoN3eQ2y/wARvN0UczXJeBfGV7w6ArIMiQDJkzke2fStXvxnLKgmiiIYkljKcg4zSrCr29DS8tVpbPf3vFnmBVPInYc6qZ7pUBZnCjuTXPI+JcX4kyXS3JRNWQM4UYpW/wCJXs1s6zXBaAEswA5kHnXTF44aRwvNOduj1t58T2ttPErNqSTUCUIJGOp/OrSG9injDwyo4PVWB+1clW3nJwInfO/lUnFWawXlpYwzuzxq5IVRnJorIiSlkb6OkC60jUD0zkHpVxZ/EksYCzqsiDqNjXITf3CxRwSNIVxjA3wPf9NqhbcVntmQxvIWB8ofJUdKWWTFLUisMmSD0d1Xj9gygtOI8sFAfbJJwBVh4o6kV8+X/Hri5jTXPskitgAcxyzUbv4w42yFIr64OoYOO23KudrH/E6V5UlqSO8cQ4paWFuZ7udY4x1PX2rUN9BcwrLbzJJG3Iq2a+eH47fTcP8Alp7mdogchWkJ3PPnUbTjl/w+MG0uZYlDZIViBnl9qKUUK/KlfR9DNcjPOtVwa++MOM3cis15MoA2ELFR+eDvWU9xB+Q/osIvmI1Ui2TA3bXvgfpzphrh10N4CAZGpwByrJb9IwMMACeWOdLfMQTIUkM2xxtjavNXy9DY8cndDl1dQvbshXLY1AEhhn+VHMIWMaxaCREEhh8ddeCOeOnsfSqqOGGZgUd/IcsrR4oU/D2bia3qtHgBQUbrjrTxjE61F1tHp+EWk/EkUW0lzbEjTI8McbrjbynWMA89/SrK2sZYeN/KRy2MsSKxn8WFpG8PGxVBvnVgHf8AWvFcUvrh7D5e1aaJUlEgRG2c79R/XrUpOMcTVJ3s7mS2lnGmSWNcuV7Bj37impemMoxVa6PWTcOTh9hHf8WKJYNIdAispI5vDxnLpnAOM74HTO+wR4hxHht74NzwjhskdkQU8ScghjtvpO43yM5x6b15m6+J+ISIYLu5a4tjCEEbNz2A54996jwnjEhZrVrcLCq6hk6iDk9cD7dBT8LuhWo1vVlyklsHZlSFRgDTp2XHanOGJw6e40cRu7WCBcs7qm5HYDff1quiuLTxFebCRDdtS7H701BeWnxTOvDOA2RRYm1yXOEhjXvkkE436YPakhByF/SUVY1x+5+EeIJIvw7fSJcIo1KsTBD/APTAYP61Vtw+AWklw+sXTFQZPEbdTtp+mfSkOHQTW8vEQiw5LmPLR+STG3lH1BFM3l7LDbrAiR/K6E0tg5zluue+arGC2NKFJOqsxpYo+ekLnouaXlktWXIYYfdsDGaELlZVUtLobGQhG/X1pa4NxgmJ4u/mwSRUqN+mgqR2EL/w1C559c1ICHdmYb7gYHKlPEzgs6FuuFoCSztJJ4q/wshYyCeVMDikNSw2jhjgHA/3gD7UKZreBFGlQv8A208qB4jOcAMrDJJPLHpQnlQNujE9tW1MLxQzG8TrlJAR30c6ylRcnAAXGPWtUaNSL52jZzggY2Oef0oqKvhkMp57ZI2rEmtYCSkjjJw2OWaXuJNRIRlOMbE/veoN+kV/arA3Et2ZXS1AwB0wf1qQe4RSCQrYAyH2rFuykRXCggcguc/vehtcO2vyZ1Nj8OMev2orl9Ab+jasxYcxkEnPMfvFYbKWRQMHS3XXnY1tLlkwunWvMNzyc09HctuhXyIhC6tuwzReuhfkUFzw+dWUeU6E04GTj3osKywTO6FQCc5GckY5cqfmujK2ryqMebK4/wAVAlWOfNjbHU/p+RpouRnFurJwuJomhdJZcjYDuOwpz4PThqX93DeCWxhij8VrjXuNvwjbkQOeOnrSF/E1nBE03jW0VxlVaVQAw9u25oUPCLvibRWtrOiRnLB2TfSD9Rk5rJ8utoorhLZfni/wxNxNWj4LxHwlk3vZbwgL6hSd/bn6UhePwWR1gsbt2ijULHJMpVz74+9KycNtBLJYyyXLTxP4avoAyfRT6b/mKrZ7JoBrtJPmYx/5PJpeP3Xf9QSKWUciPUwz8Ljxk2779Ds0MgJAUsufKdQIoAjcEFInYkZz3+lRsrqPBBdgT1AI0nuf6UZ4YZJF/iSOT0ixk00La2cPlrFDI1idojFqfCyIFOCNTNjAxWABFIMM2MDDA5H25YqRsU8NpJROiL1bBPPljPOiW5tY1k03kpQr5QzAH12P8qpHjI5HJoTDebBkKAf9yB9DW7qARadMwc83wuy7A7b77e3tWXAsnX+HK6Hfytv9cUqhww/1Ehz1ff26Vqpmu1RHAzlWDZ7isouNW/ifmNs/SsrWCi1+ZjcsSxLnv/ShQ4Zycdzv/SlzME0SN5iNgf7VETRwtrQgA7K24wepqHEo99j0Zjn1KqHYaz64B+lbDxKUSBmRdQ1lzgb9T9ahJdKqP4YK+IdLsNzp07Aen9BWF4g+qRkK6FOlm/EcDamSbAnRBC8jkgyaVOAwUHGTjPejxWrTeK0jrE6ZKLNgD671r54LbHMEYYklMZ1L+fbesnv/ABS4urTzEBvMSPbBFUjFdgbJYXSqFmZu6/zPXlS3zESLlwmpW8hxkk861Jcf6c+HrWEtg9s/r7UsPOrsFYgYB042oS3oKdbJfEHEL28uGtbgHwUfJydWph9hXrvgnh4+IL+GIMyxW2PGaNiMKNgvbffYcsV46GKZx5ldUOxJ2HLauv8AALz4c+FOFiEcRs41zrd/FXMjdTgfapWsceMTot5p8pntJOF8NmjVJrC1kVRhQ0KnH0qmv/hf4Xt7eW4ksrazhRS0jxt4agd8DavK8f8A/wBZ4da27Nwa2e+fOFd8xx5+/wBK5ZxX4q4x8TXyvxm4ke1jcN8vD5I0HoO/qcmglKh24We24jDwwmQx3F81szExgkDbodh9/wA6oLtrKwiZradpjuVLr5l/vSXBeMLJGYXdlYDzYVirD1wCP1FK8Vkt5Ln/AE8oYaDqA5KfTYUHbVM9TLh8KXj8oL5Fjw24iuHZZnVonQoQpyST/v8Aek7lBazPDNIrODzxzHSkoIZocvHIojJ2BO4pgqzg+I6MdsgnO1UxY3Hro8KfGHx9kWWNiDrChuoz9azXNDs0vkJIOGJx+VYtvAdZ+ZhVs7jB/YocwiiOUkEmeZQn7GrU0Sbsds4GljLRGEjP/IDkVlVySoRt4p9VFZTqS+hHFjBjwyumojbBznHpU1t1fUoYOoGdzv3qE8cgUprJGrJGfwioW4e3dUcDBzzPT94qNlUNt4Y8MygHGM77gdh+VDJMs2AuMcmbHI7YogeMkK0OSQMHoP3tQJ5QZNCwksBkYO36UnIatE0Qu+vU482MZAA5b1ufSSxdXIGxXPIDsaiY9WlB5ASfxEbj2rfypRXMsgKAEhg+B6fX70eMjOUUCjAkQlfECc8kEgUAt4ZYxOVYA/gzimNCoVieV/IfwrgDvWlVUiyJpA+MDVT6oSwEVyytrkaV4/fApC5cHX4KeGzEiU/9x0/nTjeI4wsxZDvgtjP5UvPb+XynzYyx7nrS+xkxiyAnhaCMAemc1qBxYzSSaRKVOnRINiajw3Nt4s5U+VcKO5PT6UGKTWW17kk0JfJlE+KMu+IXc7CCHRDG3/HAoAPviixwSwJloX3G+29S4fEGude3kHarSa4iVSWYZ6Ac6GukVT1yYtHL4QVWRmVxqA16ce9BlD6dWWO+2Cc0V5YHgIkBZh+E4NBWPWussoz36e/+KvGD4nLOac7AmIsFdzjOxP750N4whOGz2IPP8s00piZG8SRg2wUKMA0JgiZDMvsV3FbiJyBrnGPJt/61lYiIQSFPsKylCXUms6tQBCHBPftn8q1LbySRFk06R2HIZr0d5wzROsiuCrLr0lenainhySW5mUBdLKmFJAz7fnXM8qiWeM8ohMAyMAsO2c0SztmuptMTaWHmbPIAcyP71ayQqpABIX8IA7Zx9KNFbfK27SKV8Rzpk8gAIG4Pvsa0smjOFeyv4hDBGgiAVW5bNqz6nPXl0qpQI0h0pqxtuc869JJZxCJQRqGrSM9M4qumsQllJKuPI/m6HtTRyaoDxNFfPKzznw5gi5ILjAqMfnlBJ8UFcb+p3NSEGF04XHMe/wCzWrqFo2QhvMUzvnHP/FU7EaS7BakRd0RduY50lKQj4JJU86P4a6m56sb+buaAMFBgDUWIJI7Y/rR4mC3BQwRxxFNJyzEvuNqHbIGeNVPmZwo9zyoTRiNsb4rI30zCQk6lYNt6Gh0M9jMMgt5LiV3OkNgdhUbciackMfPvnp60qBJcsyAqoyCBTdmqwxOqbu+MkjYZx/KstAnuNWHN3FChVFOSfxNviguWlYsSoycZxW2ttVzlSM43z7CpNbndQ2MVZWyPxiQiGqQpkErv5RzrJCNw2MdcigSEowxsy8iDyqIcMckE5GTvikumUS0GGhMgsuOmDWVEIX3j2Hqa1WNR/9k="/>
          <p:cNvSpPr>
            <a:spLocks noChangeAspect="1" noChangeArrowheads="1"/>
          </p:cNvSpPr>
          <p:nvPr/>
        </p:nvSpPr>
        <p:spPr bwMode="auto">
          <a:xfrm>
            <a:off x="155575" y="-427038"/>
            <a:ext cx="1419225" cy="8953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124" name="AutoShape 4" descr="data:image/jpeg;base64,/9j/4AAQSkZJRgABAQAAAQABAAD/2wCEAAkGBwgHBgkIBwgKCgkLDRYPDQwMDRsUFRAWIB0iIiAdHx8kKDQsJCYxJx8fLT0tMTU3Ojo6Iys/RD84QzQ5OjcBCgoKDQwNGg8PGjclHyU3Nzc3Nzc3Nzc3Nzc3Nzc3Nzc3Nzc3Nzc3Nzc3Nzc3Nzc3Nzc3Nzc3Nzc3Nzc3Nzc3N//AABEIAF4AlQMBIgACEQEDEQH/xAAcAAACAgMBAQAAAAAAAAAAAAADBAIFAAEHBgj/xAA4EAACAQMCBAQEBAUEAwEAAAABAgMABBESIQUxQVETImFxBhShsTKBkfAjwdHh8SRCQ1IzYoIH/8QAGQEAAwEBAQAAAAAAAAAAAAAAAQIDAAQF/8QAJREAAgICAgICAQUAAAAAAAAAAAECEQMhEjEEQSJRFBMyQlJi/9oADAMBAAIRAxEAPwDr0fHuFPbxzi+gEci5UmQDNTteM8OuwDb3cTguYxhubDO30NfOYjmVWVSNXMqW3A9q3Bc3FhJGVd031qVYg59PWnqL6Z5q82XuJ9LSXEUZUSSKpYgLk4yTyqeodxXzpJxHizy65J5pcY0lnO2DkdedWPC/ini9nxGO4a4mZgdTJKxYHII3GaKgn7KrzFe0d2kuYYs+JLGmBk6mAwKm0iKpZmAAGck1wx+J3t5N8zLPI0jDOotvR5uN3iRGMs7aVCjUxIx2qv46/sBeb/k7Ykit+Eg+xoN3eQ2y/wARvN0UczXJeBfGV7w6ArIMiQDJkzke2fStXvxnLKgmiiIYkljKcg4zSrCr29DS8tVpbPf3vFnmBVPInYc6qZ7pUBZnCjuTXPI+JcX4kyXS3JRNWQM4UYpW/wCJXs1s6zXBaAEswA5kHnXTF44aRwvNOduj1t58T2ttPErNqSTUCUIJGOp/OrSG9injDwyo4PVWB+1clW3nJwInfO/lUnFWawXlpYwzuzxq5IVRnJorIiSlkb6OkC60jUD0zkHpVxZ/EksYCzqsiDqNjXITf3CxRwSNIVxjA3wPf9NqhbcVntmQxvIWB8ofJUdKWWTFLUisMmSD0d1Xj9gygtOI8sFAfbJJwBVh4o6kV8+X/Hri5jTXPskitgAcxyzUbv4w42yFIr64OoYOO23KudrH/E6V5UlqSO8cQ4paWFuZ7udY4x1PX2rUN9BcwrLbzJJG3Iq2a+eH47fTcP8Alp7mdogchWkJ3PPnUbTjl/w+MG0uZYlDZIViBnl9qKUUK/KlfR9DNcjPOtVwa++MOM3cis15MoA2ELFR+eDvWU9xB+Q/osIvmI1Ui2TA3bXvgfpzphrh10N4CAZGpwByrJb9IwMMACeWOdLfMQTIUkM2xxtjavNXy9DY8cndDl1dQvbshXLY1AEhhn+VHMIWMaxaCREEhh8ddeCOeOnsfSqqOGGZgUd/IcsrR4oU/D2bia3qtHgBQUbrjrTxjE61F1tHp+EWk/EkUW0lzbEjTI8McbrjbynWMA89/SrK2sZYeN/KRy2MsSKxn8WFpG8PGxVBvnVgHf8AWvFcUvrh7D5e1aaJUlEgRG2c79R/XrUpOMcTVJ3s7mS2lnGmSWNcuV7Bj37impemMoxVa6PWTcOTh9hHf8WKJYNIdAispI5vDxnLpnAOM74HTO+wR4hxHht74NzwjhskdkQU8ScghjtvpO43yM5x6b15m6+J+ISIYLu5a4tjCEEbNz2A54996jwnjEhZrVrcLCq6hk6iDk9cD7dBT8LuhWo1vVlyklsHZlSFRgDTp2XHanOGJw6e40cRu7WCBcs7qm5HYDff1quiuLTxFebCRDdtS7H701BeWnxTOvDOA2RRYm1yXOEhjXvkkE436YPakhByF/SUVY1x+5+EeIJIvw7fSJcIo1KsTBD/APTAYP61Vtw+AWklw+sXTFQZPEbdTtp+mfSkOHQTW8vEQiw5LmPLR+STG3lH1BFM3l7LDbrAiR/K6E0tg5zluue+arGC2NKFJOqsxpYo+ekLnouaXlktWXIYYfdsDGaELlZVUtLobGQhG/X1pa4NxgmJ4u/mwSRUqN+mgqR2EL/w1C559c1ICHdmYb7gYHKlPEzgs6FuuFoCSztJJ4q/wshYyCeVMDikNSw2jhjgHA/3gD7UKZreBFGlQv8A208qB4jOcAMrDJJPLHpQnlQNujE9tW1MLxQzG8TrlJAR30c6ylRcnAAXGPWtUaNSL52jZzggY2Oef0oqKvhkMp57ZI2rEmtYCSkjjJw2OWaXuJNRIRlOMbE/veoN+kV/arA3Et2ZXS1AwB0wf1qQe4RSCQrYAyH2rFuykRXCggcguc/vehtcO2vyZ1Nj8OMev2orl9Ab+jasxYcxkEnPMfvFYbKWRQMHS3XXnY1tLlkwunWvMNzyc09HctuhXyIhC6tuwzReuhfkUFzw+dWUeU6E04GTj3osKywTO6FQCc5GckY5cqfmujK2ryqMebK4/wAVAlWOfNjbHU/p+RpouRnFurJwuJomhdJZcjYDuOwpz4PThqX93DeCWxhij8VrjXuNvwjbkQOeOnrSF/E1nBE03jW0VxlVaVQAw9u25oUPCLvibRWtrOiRnLB2TfSD9Rk5rJ8utoorhLZfni/wxNxNWj4LxHwlk3vZbwgL6hSd/bn6UhePwWR1gsbt2ijULHJMpVz74+9KycNtBLJYyyXLTxP4avoAyfRT6b/mKrZ7JoBrtJPmYx/5PJpeP3Xf9QSKWUciPUwz8Ljxk2779Ds0MgJAUsufKdQIoAjcEFInYkZz3+lRsrqPBBdgT1AI0nuf6UZ4YZJF/iSOT0ixk00La2cPlrFDI1idojFqfCyIFOCNTNjAxWABFIMM2MDDA5H25YqRsU8NpJROiL1bBPPljPOiW5tY1k03kpQr5QzAH12P8qpHjI5HJoTDebBkKAf9yB9DW7qARadMwc83wuy7A7b77e3tWXAsnX+HK6Hfytv9cUqhww/1Ehz1ff26Vqpmu1RHAzlWDZ7isouNW/ifmNs/SsrWCi1+ZjcsSxLnv/ShQ4Zycdzv/SlzME0SN5iNgf7VETRwtrQgA7K24wepqHEo99j0Zjn1KqHYaz64B+lbDxKUSBmRdQ1lzgb9T9ahJdKqP4YK+IdLsNzp07Aen9BWF4g+qRkK6FOlm/EcDamSbAnRBC8jkgyaVOAwUHGTjPejxWrTeK0jrE6ZKLNgD671r54LbHMEYYklMZ1L+fbesnv/ABS4urTzEBvMSPbBFUjFdgbJYXSqFmZu6/zPXlS3zESLlwmpW8hxkk861Jcf6c+HrWEtg9s/r7UsPOrsFYgYB042oS3oKdbJfEHEL28uGtbgHwUfJydWph9hXrvgnh4+IL+GIMyxW2PGaNiMKNgvbffYcsV46GKZx5ldUOxJ2HLauv8AALz4c+FOFiEcRs41zrd/FXMjdTgfapWsceMTot5p8pntJOF8NmjVJrC1kVRhQ0KnH0qmv/hf4Xt7eW4ksrazhRS0jxt4agd8DavK8f8A/wBZ4da27Nwa2e+fOFd8xx5+/wBK5ZxX4q4x8TXyvxm4ke1jcN8vD5I0HoO/qcmglKh24We24jDwwmQx3F81szExgkDbodh9/wA6oLtrKwiZradpjuVLr5l/vSXBeMLJGYXdlYDzYVirD1wCP1FK8Vkt5Ln/AE8oYaDqA5KfTYUHbVM9TLh8KXj8oL5Fjw24iuHZZnVonQoQpyST/v8Aek7lBazPDNIrODzxzHSkoIZocvHIojJ2BO4pgqzg+I6MdsgnO1UxY3Hro8KfGHx9kWWNiDrChuoz9azXNDs0vkJIOGJx+VYtvAdZ+ZhVs7jB/YocwiiOUkEmeZQn7GrU0Sbsds4GljLRGEjP/IDkVlVySoRt4p9VFZTqS+hHFjBjwyumojbBznHpU1t1fUoYOoGdzv3qE8cgUprJGrJGfwioW4e3dUcDBzzPT94qNlUNt4Y8MygHGM77gdh+VDJMs2AuMcmbHI7YogeMkK0OSQMHoP3tQJ5QZNCwksBkYO36UnIatE0Qu+vU482MZAA5b1ufSSxdXIGxXPIDsaiY9WlB5ASfxEbj2rfypRXMsgKAEhg+B6fX70eMjOUUCjAkQlfECc8kEgUAt4ZYxOVYA/gzimNCoVieV/IfwrgDvWlVUiyJpA+MDVT6oSwEVyytrkaV4/fApC5cHX4KeGzEiU/9x0/nTjeI4wsxZDvgtjP5UvPb+XynzYyx7nrS+xkxiyAnhaCMAemc1qBxYzSSaRKVOnRINiajw3Nt4s5U+VcKO5PT6UGKTWW17kk0JfJlE+KMu+IXc7CCHRDG3/HAoAPviixwSwJloX3G+29S4fEGude3kHarSa4iVSWYZ6Ac6GukVT1yYtHL4QVWRmVxqA16ce9BlD6dWWO+2Cc0V5YHgIkBZh+E4NBWPWussoz36e/+KvGD4nLOac7AmIsFdzjOxP750N4whOGz2IPP8s00piZG8SRg2wUKMA0JgiZDMvsV3FbiJyBrnGPJt/61lYiIQSFPsKylCXUms6tQBCHBPftn8q1LbySRFk06R2HIZr0d5wzROsiuCrLr0lenainhySW5mUBdLKmFJAz7fnXM8qiWeM8ohMAyMAsO2c0SztmuptMTaWHmbPIAcyP71ayQqpABIX8IA7Zx9KNFbfK27SKV8Rzpk8gAIG4Pvsa0smjOFeyv4hDBGgiAVW5bNqz6nPXl0qpQI0h0pqxtuc869JJZxCJQRqGrSM9M4qumsQllJKuPI/m6HtTRyaoDxNFfPKzznw5gi5ILjAqMfnlBJ8UFcb+p3NSEGF04XHMe/wCzWrqFo2QhvMUzvnHP/FU7EaS7BakRd0RduY50lKQj4JJU86P4a6m56sb+buaAMFBgDUWIJI7Y/rR4mC3BQwRxxFNJyzEvuNqHbIGeNVPmZwo9zyoTRiNsb4rI30zCQk6lYNt6Gh0M9jMMgt5LiV3OkNgdhUbciackMfPvnp60qBJcsyAqoyCBTdmqwxOqbu+MkjYZx/KstAnuNWHN3FChVFOSfxNviguWlYsSoycZxW2ttVzlSM43z7CpNbndQ2MVZWyPxiQiGqQpkErv5RzrJCNw2MdcigSEowxsy8iDyqIcMckE5GTvikumUS0GGhMgsuOmDWVEIX3j2Hqa1WNR/9k="/>
          <p:cNvSpPr>
            <a:spLocks noChangeAspect="1" noChangeArrowheads="1"/>
          </p:cNvSpPr>
          <p:nvPr/>
        </p:nvSpPr>
        <p:spPr bwMode="auto">
          <a:xfrm>
            <a:off x="155575" y="-427038"/>
            <a:ext cx="1419225" cy="8953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126" name="AutoShape 6" descr="data:image/jpeg;base64,/9j/4AAQSkZJRgABAQAAAQABAAD/2wCEAAkGBhMSERUUExQWFRQWGB0YGRgYGRgfGxgeHRocGSAcGB4fGyYgGBwjHRgYHy8gJCcpLC0sFR4xNTAqNSYrLCkBCQoKDgwOGg8PGikcHBwsKSksKSkpKSkpKSkpKSkpKSkpLCkpKSkpKSkpKSkpKSkpKSkpLCkpKSwpLCwpLCkpKf/AABEIAKQA8AMBIgACEQEDEQH/xAAcAAABBQEBAQAAAAAAAAAAAAAEAAMFBgcCAQj/xABKEAACAQIEAwQECgYHCAMBAAABAhEDIQAEEjEFQVEGImFxBxMygRQjQlJTkZOh0dIVJFSCsbIWMzRiweHwJTVjcoOSorMXc/FE/8QAGQEAAwEBAQAAAAAAAAAAAAAAAAECAwQF/8QAIhEAAgICAgMBAQEBAAAAAAAAAAECERIhAzETQVEEMmEi/9oADAMBAAIRAxEAPwDXMznEprqqOqLMSzACT4m2BP6RZX9pofa0/wA2Kz6YVnhpH/Gp/wAT/hjGcvlkMSY1c9OwHTl/jjhkzpPo4cfy37RR+1p/mwv0/lv2ij9rT/Nj5+p5ARE+Ikf6k9MP0MmLwBsNIA03n5W8YWTA3o8fy37RR+1p/mx7+nct+0UftU/NjDEyPId4iFA28ybYbOTUCNMjadO31c5xLmx0bv8Ap3LftFH7RPzY5btBlhvmKI/6tP8ANjD/AIN3iAFiF5DV0gY8GTvt13a2/l9eFmOjcv09lvp6P2ifmwjx7Lb/AAij9rT/ADYw5shBkgTe1hf3eHPHo4fEgkcokX8piI/DDzYUbYO02U/asv8AbU/zYc/T+W3+EUYP/Fp/mxiS5eYKoJkxCwDAkzI88NnKTHcUyIkbmDBiRb6sHkfwKNyHHct9PR+1p/mwv05l/p6P2ifjjFDlQSFEAWmDECZuSIJ3EzfrjlcnraAombFrajuPvt9WF5H8CjbhxvL/AE9H7RPxwv03l/p6P2ifjjD/AIEsiFJ3gERspm/nzx0mQViYUaRfVtFhN573PB5H8Cjbf03l/p6X2ifjhHjmX+no/aJ+bGIHILEqJtvJI3+4jphHIgeyREkAkQduY6RN8PN/Ao3A8by/09L7RPxx4OOZf6ej9on5sYjSysAEcyIiGueZna2EcraQJiY35m4a17DyweR/Ao279OZf6ej9on5sIccy/wBPR+0T8cYp8E20kiJJhZAO1iRsR1xx8EUX0s0X8DPzukeAweR/Ao279O5b6ej9on5sL9OZf6ej9on5sYiMkBAMbDVYavK+8SPrx4uViAFAkA3GkmJ38MGb+BRt447l/p6P2ifjhfp3LfT0ftE/NjCjlQCO6DaCBMyR1tabxhtuHHTsLc7ib7X54rJiN4/T2W/aKP2qfmwv6QZb9oofa0/zYwT4FeAoJkCeY8uuGXyu86ZFgDvbn0OCxWfQB7Q5X9oofa0/zYMy+ZSooZGV1OxUgg8txbHzNWox9+x28DIxuXotH+y8v+//ADthrYWCel1f9nR1rUx953xk+Up9FFlHPpv7sax6Xp/Rxgx8bT/x2xmGWpooiWYWAvG46nlPPFqCeyG6YdRoL8ldjqkg39/vwWuXF7sBBaR0mDy2PTHtGSJsoLb6tVh8mOp64JSiAo7pvzJnTzOqNiIxa4kwzaGxTUWiACAAZ6EzMXAnkMcrlwNiOd5iAN5WLE+XTBRIOxtuQdRZf8iMd6TIOsSdhKzGwtM8z9WJ8DGpgwykKBHIQSBbn5SepwhlidUAkRZQQQeo8L96PDDxy1hCK02liYbvbCTAx22XCkykCZjXOnmPdheFjzQN8EABJVgYAnuxa973jHoygklVsB7732mD/wDmHmUFQCuoAmZ2E89P4Y6bTqBkajIBGqSY63iAMT42VkgV8upO+y7mRv1NyoAtOPWysmAfAB72YXv1i4nBRbx6iJjUB7u8DYY41kbMFMSDFjsL2tYm2E4NBkjinlw8KTCkwBBho2BHKIkY4+CyF71ipPIg8yTtHLa9hghnW6yDsCCYkjmAfOxG844p1RHd0gi8Q2xsVHXlfCxCxg0R/dsdt9Wrcj+905Y6qZYGCCQJgG/nJBBvynBbVWMi5tO1zbcQRYdB54SUgTEDxgmQI53i0T78GIwX1ct1J5gHebMBNsejLysxM7E3IMxE9DJ32w/q7osYEnx2EEWgjx549n2jOpeWq3SIPK9owYisGfKjvRIkwbf4H33wvVKA0sOTGZv8mZHswMEAjWAWvcDciRNhzYXx7TYEx3YAkjvC+xkR3eV8PEAQ5Ze6SwIIgBuY8IOGny4u2mCBe9o2EWBg+eD0oRCgbwQZNo5CRaemOAk6QZA5EnvEzIGrY7G2HiIE+CrEreJibC8SDf6jjp8v0Amw9poBjbnJ6nbD7EsGYwGmZgXEmVPziIvHKMcNlFJN1GwDbAmLgnlPXBig2cGgITYg7yRG1haZ2545o5URK90wZIkxsfm3x2mRKtYiYmFWYnaD8q/yseAPIGkE6bWKyB4zb/LDUCbBnyomBHK19z1JF439+G6+WJgHnvt1iFHPBsvYFA8ERJIBJIBP+E+GA8yQO75wAwkSf8DtscDgwsg83RLGZPSLfw6eGNk9GIjhlD9/b/nbGQ8Qqr84qRMEn+NrY170YtPDKH7/APO2EkFjfpQoh8jB29an3TjKMjlyKlNbaTpkdQWi/uxrHpNP6iY39Yn+OM8y2TJKNYCwvI2jqdxjq4o2jHkk0yZp8JpTOmLmCGacd/oRBszDzAM+e2O/XokanQWkXnw5Th3I52g1RKetjqmdCMzbcx/ljukoUcsfJegzIdiqxVXautMe0u5Pha0SMRed7OGnW7hSrHxmoJDCZBnptbyxO1uN5XUFGfywFE7PqDCBENDAMR1wNnM9w6qSzZ9qrgQVoAAATOyg8+ZOPOTlltaO/Vd7IHL8KqIAnqyxcEDXNiTOoE7kiNsFZPIVhEoW0gCAQCGFpN5NvDEUuaqWUO5sQHDAaADzJ3kGIHTDgpsGmdI1MDUJJYWi/IluR5Y1dkaC3V1qO2l9hpXSSCBsGblG4OOKleqiv3R3bgFSu+5YnfywyuVqrJHreQ1etIk+FrSNzj2nRrnS3eLFSxgsb6jzO8COWDYWhyjmA5aQo0mZDE6gIPcWAeeCKmm1iw5AHcRJmee1ueB8xma8DvvHRjB8wALY5FFyrDS5EXa9weY1GR574bbC0PV1009YWD/xNIYXv3d55T4489UCVDA95oXuiAxiFBFiIBucMZRCNIXUicjUYMBB2vJ87Yk8stAmGroXZtOxAkmxW2wEzGJb+joYrZH2idI0nUbljE31wY6W8MMskgMDIHypBA70DV09+2J6pwCiwXRUVdRamFDagLStibGbkctQxxluE1aKtVCVHYEAhBCubrMyZUbkEWxGUfg2miDOZW3fgM4ClSxJjltAFscA94gsJ3AAO2xJPK8XxJZms9RSAWIB0lRAK+OnYktI3jDVYuqkOFURMPTjSZ6yZOxgc8UqDYwefcOnYj2hPVpMiPDDAYPuAzDcBQARIEXvjirmAzlRULMe6YDSb325+PQYPYkgMFGkblVcTBib/K5ThYRsVsD9WFGx5mxjc2j51rXOPDYKSosJvtzgAeM4dfNozAaGLbNDGIEyRzEA4aGf0gaSCCYBN9rAgnl7sPBBkKopLt3kBPOQGURbe4BMj3YbdgLyKhsIGqFPW2IzP0aQPeVDqYM5YnrsPL6se+vudNNpUAlqbCCIFhyJM4MELIkszmWmkGaAwMaTIAHeLSN+gB2xFU87T1AGoVIS/dtG8H+E4ZOTqPTuyUyVi8s2kmTcezaxFx44PyPDy2pU1OdyFAA6WJuF8L74pJeibA61YldWokCGBiDbYMDuPAWwszw6TJcgk6oW02FiNt8Wah2WG5ZVJ9oKskDwY7H3Y8q9m+8SaxKybBRN+R5fVjTxSZHlRQc7XMwFZm5tEKYEXnc/djavRaT+i6E7/Gf+xsUHO8HoD5E7+0Sd8aT2AoqnD6KrYDVH/e2MOXicFbK4uRSlRGelxmHDu7v66nt5nGU5CjWYgBXf92fvJxrHpZ/3f/1qf8TjOOFNEBWnzkffthcSZc2HUeB1SNK6i2oqAABqG48pO2Lrw7Lrkqa0Y1V6hL12Q95RaEncTb78Q+RzZpKtSQGnUO8ikcuYvbEaO0Jq1arwpI3IABcmZm/TG0n6RlF2ik9reAnKVHqUu/l2cgBgSabE2k9DNjzxdexvZtsolRqrKalYr3V2VdxMgCTiqekCvUfSwVppsGdQSVHdDXEbA/xxcOy/apM9S12FVY9ZT3vtrX+6fu2xrx1eyJN0TvlA9y/hjpXPXlGwv93vwwTMC31xgjJZGrX71EakBIZj3VMcgTv5jG7aWzNWzlahHMjTA3n6+mF6yF9oAbzt9c7ziRp9nqhIGukp2NyxH1Dlh2rwCSVp111bd5Dv54jOI8JEUax3kkbQBJ93TfC0kwNJIiB5Rz3ODa/AcwATGva9Mg7b+/Ee86oZXRujCCI5gzvgtMdNHYpL81TFvZUkDmLC/nhpssv1kMJAHPrE+GPQnJZsbiSf9b46K9VBtPs/dc74JQTQRm0B1sgoUAoBDMQbd6RO8HUZMzhVsroJctUsAe7UYRqEW2giDI8sHBYsJ5nkPq+7HhUm0nwkk3F5PU2xi/zqjRc8rIelw5ajM0VCakTOm4mxtEXv5nDFThtVRKK7lSdKyTHekkm4JJi20TieptKq/wAkmBHOFkz+OOdMAhQQWg3HnzBsfA4S4U/Zflfwg9BVjpGg3JkmTN7WAgSbYcTiVaVEzB03nSomZEGefPEwApiGO4mQJJAi8j/UYYbhyMSYZDsIP3nmQemH4WHlsBXjTs+qNUqB3CEIF7wJmwIwxnadJhNMkbgkiKgB3A5PtuIIw5W4KSYpksRzgCBN7/JvtgetRem96ZKAhSpuJIJ1nltjNxaNFJM8HBqKlZFMHTANVpYiZlheNzc9MTDcAVVtUUCO6RTAH3T9wxCUc1UQALV0TPcAUhvEhtx4YKyPF9BkEhYl1EBXE7hfkHqRiouK7Ikm+mSKcBQNJ0sIiIIi/ngxMvAAFh4AcvLfANHjtJoLhqRJvqBII3sZsDg5M3TcSlRW5QG0z4X288dcXD0cs1P2eFiPLyP32wzUqkgiBI/vCf8AtgGMHepaLqwjx1b+IsRgPNVluJk/Ni58p/wxdmVEFxBxufqNsaF2HH6jS/e/nbGeZ+spMG9xFwQR7tsaJ2IP6jS/e/nOOT9f8nT+f+iO9KCTkP8Aq0z95xQuEIGJkAWBJMKPInx6xi/ek7+w8/62ntvucUDK02KgSdM3k3MdF5xOObj1CzWe50N8Q4szOVUSZnSpZp6amAkqPmgAeOK7T4lUp5nVpqVUutcBFCBeemCSCpvcnbE1xDtEozFOgVlNWmsTIUEiAkrt1PuwzxPJVGpGnQenRQEiosaWVbzfmDz64pdWDiiVylFlepUIHxj/ABdQXBp6BBib2G0b4h+1mWbK1Fr5fL1KDwp9dTHxVSfaDILDD/YKl6zJOarFqbuKaKxYwqCYS9u8QcTIy2Zy7H1GbZl+jryOWwIkHyjGuLW0JOL0xrsd2kOaqRmKdMJoNVnpEA6UEkMvKbL+9jTOBViyzXcKwA+JW1OiCLIfnMBE+OKZ2ep6vWO9DL03dqNEPTmXDvqYNIHyU6Yaz/ForZgMGLioxlTbewI5W54ic2aw40X3N8UpqdFIBiZUAHYxJJwyM7TXSHWos2kGR5+PnimcPzLAI/M6iVNp1W3540nhmVVVBIjugbyAI5YyW2XOKitDVLKqy6kYjoTa/XlPlgOrTqexUC1hcnWPuB3BxLGqDsJjYcvM4JNKReMaUZX9Kw/ZdKgOhmpn5rAMvuO+BT2VrKp1VKYjnDG3li5qsYYzDDY9MX5JJEOEWUyt2feAQ9NzaANSk+RPXpiO9aAKh9mFYHVK6Se6FM7GeeJHtF2jWgwRnARwoW0k2ufCLQQdxgCjxzJVSA2YljCsbBnKgqCQd7NM+GJfM62UuHdna0icrQUWioxMLNtMkD6wPdhhC7C6GSTJDaQYsL9PDzxwlBfg5qZapXqUqZ2a0KWChgQBqMAWA28cW6jwCm4La6jFW9m2/taSIuNsZ5Se4nTHxpVPZVy7QSwEDmjzHkSLnyOOadUGI70noPvxI5XIVfV1D8QNUMgkrBDGQ42U3j3YafI5lWlhRCqZOhhNobncmOfjhrm5V/o3wcEl8AMxmAskhiZI7qd48o1Gwi+B8pxRBY1Kinf40THLccvwwTpqk6VCmoxJVNXfcTJIG0Cbk7464pw1tVTXSqadViFPTlbrOJf6J+0XH8vC9JgeZo+ssadFoNnva0yBzJnHL8CQ0gyswIOmTYTGrbcY7oZXTBQPIM3Q2G3TywY1SEUk1ApJNRQk6WAIXxAi87HGnHzRl2Ycv55cXTtEbnOAELT097WmtpsR3jsDyIjAOZyMXClBBABURz2M7xfE5UfWqO8ws0kbvAOE+WARNyY8YwnaIj1cE6SXYL3jcKoPtOQJvbGqisbOduWVEAKvq27paJi0i0C4aYmThqpxWsgYmoSJ2aGIgxG152geeLNVS7KVBhojTq+4bYAzGXWzeqUETsYm+5PyI8sVg2tEua9oq+e46yiDTDCb2OoHeLQDG2NV9HlbXw6i0ETrsdx32xmHE+G0dMoXEEtY238pHhjUPR4mnh1EST7W+/ttjl5VJf0aceN6APSxXVOH6nML62nJAmLnljLMuaeZoOms0yyDd4IJNiASCwJAmPvxp3pgy3rOHaetalt5nGJ0+yRdpZ6mjyWZ5XmMLjeqHNbJfs7k0astE6QboyMxMNFzy3GGO1mYNBGo1CwqggK1/jqRmJbw2OBcplqlJmRtbhYPxi6dQNrNJ2sd8DdpqRrLrDuxprGlh7Im4Nt+fljbsgvnY5kTh+WWVIKsxJBiS5mfqGJekxHsop3jSTaxE7W9+KBwftlVoUKdEKFpKoglLkm895oIJ6Yl8t2qbMFZqKtNG1VCBpIVd7gwfm/vY6E1Ri7su/DkWmuWogFWk13Mkn2SE1E/KAv7xiu5usPXVHOok7kEHlsQRe/PD/C+JZioK1ZoKuYXTpgMYJuBPdQAe/AvwN6tXSoYtNzF1vfzH8McnJ/R28X8kzwyrNRX+SO9foBB93PGj5DMg0VM6h4292M84Bwt6tT1SgwDDG3dXnfx2jFkpZkrKOSrp3DTEEgH2GBNoN58sTHWyp7LIc5zUahcW522XkcF0K4jyt5YqWWRiDoq6UE90qTDReL8+gthxOKtSDByImdSibKOm4Nxi7MnEthfriK4jW7sA7mJ5wTfHmSr6pv47mSDsSNhgTjeZ0USw6g2gGJgxO+AlK2UX0i5CrmKFEU1LRVI0QJuLHewkHwxCZHL5HJU6Yq1UXNEEO9NfWMrudt9ICi0c73xaOI1HrU0RATUZwChMSsy4kXIjfFYzPBMuHctTJFOuyBGNtxva489xhJ+mayXws3DO0xaotOmZVKJD1qkrYixRB3VDGLnDfBO3FSnmqL1iPVZmEfkEYCEYHnO3vwHw3K+tyvEKtQyzVQq25I0CR0FvqxRuK5U962iGDMoYmY2KA2Uc4w13Qmv+dlkrlKeZz9LMZp6S0XZlOt+8C0lAvym7wwxkMnm+IMxy/riikKateoBeBCKoG5FsRnEKVLO1KtauXNR/VgMnhTAmNjMSZ54keHZpsogo083Wpgd4J3CSW5hYJnEuioZNFny/ZPiNBtVOs6MAATppFTpkS3ekCPHDS9oc+ij9cy7qSQPiyZPONJlr9MRJ7S55wUbMzTZWSHQa4I0n2LA3wFrXK5SkEJppTrIrtF2UklpP3wOgxm2/RtGKe5IsB7T8TLAg0YLaCSpX2rbFp+sDHrcezfwijQmlUqermrUKFBTpv3QoM98kANJ20+OKlle0hzWcppBSgxaF5u2gwzH3WGJkJqzvEGB0t6xaKtpBCKqiBBsYgDDdxVsaxlKo9FhOarmalLMw2rTUDIHomNnPemmrDYjbA3GuJVHR1ZFUqq60EMjWuyyLrBHjbFW4VwOo+YrVq9ZmQwihBp9d3TCkcgAMWJ+JoiaTTqVAVNILTglAYgme8yRzG0Yyk30jaCX9NBlKq2rSxDesEpJNiAO7712w1VAsFiOh33vPMDwOAKS66L6SWakQEeI1AEETzBFxiUza3Mx9Uef347vzSbjTPP/AGccYyyXsr+eeb2MHcmPD/VsaV2DH6hR/f8AH5Z54zbiCG5iemkf540nsF/YKO/yt/8AnbEfo6MOHsjfSuP9n/8AVT+JxmnD20TDahtM6YttpG/PGm+lX/d5n6VP4nGYZJFfYgA/O1Hlz6YxgbS7JLJ1BIVxNKZImeWxv3euBn4QHpimXqFSQzKCukKLgAbkjrgrLZciCDqK3Ivt5kfjh16F7FDeQWVwBPJiPDpjWx0dqqrsqBeQ0iw8MBZnKB6wSmgXSNVVlRVMfIpjlJPeJ8MSFchQXkFadhTWZYkRabsMVHiyZhERqi1i9V2ZlpbCTbV4hRAG2LytEUkWH+k1LLzRMFS2ux1vrC6Yjc+BGOE45nO4yUXVSZVWKztZiN4n34byefGXQFMjUp6hAZkDH3le/P1YGq9pcopJqPULX+LYMsdAFJ/8icQ4plKTGONdoMzRqSHNMOpdtEqzlb3M3ucDUOP5zPVKdEVWLQe9UJOld41QCRiuZ/ifwioXaBA0qoMhVHLx88LIVQjCsSwVWgaCAwHM/wAMXGP0hyLln+0mdoMEqgoBp0wJRokaw3IjeBgvI9tiaeklnq3DSAovbUT8s2EYhctmsiRBqKYkgVNcSbyRyPlgU8KpNGirIbUwC7Ai/dJv7jjR8Xwhcr9mt8F7Y0mqAt6wNVpabwSAhP8AMNsSud4zRKV/WtCoxCA85CkbbdBPXGLHiFanSp94sUeWYgguAbAHwEi2Jhu0ZWWrMVpFNcUyCWIJgM2wkfwGMHBo3Uk1ZZ+GlaLu+ZOkaGYktcagQAvQ7H3DFWo8aRqbd5nYLTY6tywIEmd5FsVbi/F6tUTLepB+LWCy25zvf8cO0skx9Wxs1SjUgwRotMeZPM4FElyvosy8RrZaqBWDU1rB3AJVlOo8yp2YCJ5EA47z2UFenrpNDLB0knUATEA7FZjbb34gOz3EqT0XWoVFRoQrKJZbqac+y0yDGJXhTpRfRVq+pSoQddQGKZXoyiDqE+eL8bqyVPdDFVnSpoBKllF99AW5EHdrwOWG6VUI8gXIYGbtyILNub2nDXaPtHTq1atKiKdT1jladVUIYARB3AmxEjkcV/NVs3TPfDEREkSImT3hbe2Eo2i86Ld8P0UqzyQBYTyOgkfecVnOcZev6te8QiqqrzZyBLeZNh78Kvxj9TCkSzesLsYuZAEeEHEbw9vU1AzH5MiDfbn0MfxwRguxz5G9ejSuyXZ9Muy1ayl6oBuLpTJGy8jA3bwwuE8TpVzVqaludVVflKyjTZflAgC+KPme0+YrqtJNSqbBUJJPh+Jx5kuC5o5kUqDRVVASVOlaY56zzxm+Ny7NFzKLTii51OIaZqX7ulvVi5iIJhbrYAgnaL4c4Rx8VWGippdpChwBrm8qTYHkV2nzxW/6FcQo1xVUBzuSlQd+1xBiQemDexecpZqmcjmUhgWegR3WBkygaJ1DlPSMV4SfO7svmVome8p01J7wF1fbvAH+GOa6mCGMMN4AHvHUeJxF5bhtWidPrnqJIClmAala61RBHe+dgLhWYzJrgOrFERg9TSwWDOlbgSZ6YOGLhIf6OSPJD/R7P2+ST5Y0rsD/AGCjP97+dsZpxFvGD7/vxpfYP+wUv3v52xX6ejl4OyP9Kv8Au8//AG0/4nGZZMEjbwkyMaf6UP7DYx8dTv0ucZpkSTM3gzI2NuXnjCDXRtK7DqFRCLt3rQQ0R47YeJYb1VaeUmfwOHMvloIlASOZYTuIkTcQdvDDpQ3PxQ3Pd0i82EzbFWMYpsORNxfw/wBdMMkxHfgzzVu9e+1p2+vEgpF1ZmJ2BVljaRfYyd+mOy6wQoeAbhkBA5mTsDynph3YAwqGSQYmdrfdywzmcmjQXWnUY2BIVo8Gn68FGNJKjnYKLi3MncT4cscstzbWY3We74sNhefqw4ysKIbOcAoEEHL0irCSVEML8iCYwynY/LMF0+tQraz6hPUhhHuxMVlAsJUyNMj2gdz0mcdUMuzVCACGF01gDWRvE2t44FLYUqIIdkIJanVluYqgd48gSpNr4C4mamXOpspoMRqAUiPAxBveCMW3WwIVn02jvAAAbGwwTTouoHeBHId4hgDE73HhjWM2jKXGuzP6meLAl9WmALhAAeVh7M7Yg6xqONEgCkAQLCCeZn/V8aZx3JitQqU3YJMMp0jusCPImenLFVo9iWaoWq5nUjRDIhM2tq20wZwOV9gouiF4RQqPWQI4kBpJaVQAXIvHO2LNnOMU1Jp66buaZUjUAJ2hiPHEXmuw2aVppMlQGQW2ibEEG3vwy/ZfMgH9X5iPVuoPSRe5nnha7GrRD8GzCJmNVSjqpbVFa+kGBMm9jfGh5rJ0HUmhmEpKDvSqWHTUrCL+eKhkeGMGdq1F2pqrg6jBZlvp1H2vx2xHtlHUukOPZZkIJBWxAMb2IAPPD9BWyzZmnUZvVg0M4JI0EBKhPPQRAJ8sN5+mtGmAUfJVdx6wGopHSR7MnqOWK1wytTSorsmsSe5q0kC+3QTyOJXhnEahqBX1mndmVXcCANgpaCbjDTpCash+NO+tDVqLVBSxRgRE+AGk+BE4ao06bqS5YMzGIIgW5g32GNAfs/l6iirWoEBlu4JYT01WBN+WA6nYagRrpSnhUBZel4uvI4jNWPEpy0dLakeLR8ZYgERyJB92LJwBfUgsldTqEtUSpckGwIK6o8OeJ5eA02ULWo5bujSGoAgnlLXETjlew2WUyq1hNiUcHcTAm8W35YpTSYnBtDPDu2+a1IjIj89RJHkJgaT54qnaWuaederT7jesFUAX0kgMYPO4Phi25rsxQeP66nqNyKgIRSNmBvtcczO+ITivDMpShKpqqSkd5wxSDK2AkSOW3e8MNztCUHEvo47S7tTW4U6WkU3AEibkAczvfBdbNCopNNwVFiJZmB8iQR4TjLaHH/V+pU5mrUokDVRbZQGMKZOwicWTI8aCsKgiHC6gRo9YvSWtI641hRlO0yRzs3HPrME+4XGNL9Hwjh9Hf5W//O2Mv4g0rMEBrgMLx48ifI41D0e/7vo/vfztjm52a8PYJ6Uf7By/rae/mcZxw+tJUlUaQRyBt5eGNI9KA/UOX9bT323OMyyjICswRPta9rSTEdIvjni2ay7J2gtpFGkRMCdc9Pfh+TJHqqZEwSIkW5TzwDQrswlSgYnTpOw3Iho7v+eCTmKkRoXVNiGBE9b2sMapioeSlcgDu7iRN9oMWGPRm3MagX0n5OkiPGDPLHgrNqALaSRq3Im8He049fMXdoRYAJGoTYxcfJscF7oDxiSIhrNqIA9noZm5E7HecNlV1CamoWnWGBI6e7HddmFzTkHlr8iCOeO62dIDEIC0x0JA5kG8Dl1wpYjiMjJs4u3dAhQCTpN4DCBAg48+D6V0d1VJuGLSfDqBv0xxVzCsCDTOqVMzKTzJaxJPIYeavSCkKALEzpjYeyP7+JLoZr6g0hVXkAFBUjmTeffOOaKDUIJufkggH3ycOtnUHtCoDpEjSBIsRBEyZ8sL4TS0ypMCWKtYExMXP3jDugOarKyaTe59odeanYNj1aCIQGAZT3tQjVMbEAxy8t8efCEN5EapsBaLwZNxhoZqkpYi8mRqgjxuBYYluxhD0lnSWIU7TygzDFZC+GEKhGhwwYSSAQCSBvqNp8Ivgb4SguseRHd5GOUxyw+1VSD3NSEkqdNyYgAkTEHDTa7ADzGT1mkS0ikSVV1BV2OxeDNuUe/DWY4TWr95syilIYKVVjEb6mMsZsANhgumUA1TFjHeuTMEEct8OmsurZeUyu8bhfmi2+HkTiVDi3YioVBperZhuFASQx3UE3v1w0nBGpVZ+DmFjU9V1PITqC2AmYnFyFZShBEmbaVnnMEmN94x4mbJN0nnANiRtNr+/D8j9iwRzlq8ppSmtO8jSFKkMJLGTueuPUBJuIO2oSfDYnl4YbbSTDUlLiYI5QZiNmHTC+FidPtRcibiZJi22EWhxMkILEGRGoAGCJsCByO+HEcKANEQfkQfqJNv8MCliCJLL1EagOhJETvjpHpx3hq75vceIMbgTio6JkEnLoepPQr3Y27xFx5YFq5KGJFNRMXVQfcTpJOJCnngQYDkA7kwpmwv0HMXwIcvNTUStMHvAz+A8DvitGabQHU4MjNBSkSynUdF2k7GwOw3GOK3ZZNMoWprAGkgMAOgJMgWxNoUudTNA3hgL+R6YGzGZXSY71+uxCyARyxrHXTM5OyASgaStLO+oibQFAkTcwZnljWvR+f9n0f3/wCdsZTxDNFuZMCBsY8NJ3+/Gpejdp4bQ/e/nbHPys04lvQH6WXjh03/AK6nt78RHFsllsvmAPg1AUFAFRzrLAtqJUlX+KbSqkakOvUbrGLd2u7PHO5f1IqerOtX1QT7MmLEdRiJqdks2zio2Zyz1FEB2yVMsBEQGnUBc8+ZxEJJdlyi29EXU4xkdWlck7vC6gCo0lxQhWmsBq1ZlEjqrHYThj+kWUHrGbJH1IZaYKkMxqFZNMgVSSSbAqNMEEm9rBk+yVelZauUVbWTJ01uDqG3Q3874R7H1ZJDZSSpUn4HTkg7qTzU9NsW5xJUZEdwfiGVzBKU8hUsVVw7INBd2Ed6rJ9gsQoJiOdsMcS47w9Kz0myjs9MVJ0gRFMAvf1nyabLUj5rDnbEtR7K5xQoXM5VQhBUDJUxpIBUFYaxCki3IkY7bsvmzqLZnLl2nU3wOl3gwCsDe+oKoM7hQDtgU0Diyuf0s4YIqHKuBq9WHI+UCtvbkRSYVZ2Cm97YNzvHshS0NUyrw9L1uogHSSGKoYckVGCyF8RtfTK1ey2baVOYyujfScnTIuugk96JKyvlbDY7H5nVq9flCe8J+BU5h5LAmdmLNPXUZ3OE5xHiyJ/pNkWIV8lUUnUGVwAUKhmAbvwJCMRcctt8M5jtDllCsMmfV+1VU2qU4NbUSPWe0q5Z5WJkre8YnKfYyuNHxmT7g0rGSpDSDMgfNB1NYfOPXHQ7IVwoUVMmANh8CpwI1RAmLam/7j1ws4jxYHls7lHpBxkqnrDVFAUGgOSecNUC6RcyTaMA5HiGQcFvgkK+kpaCZbLoASakSamYERAim28SZmh2SzSaNFfKIUsCuSpi0kwsEabs23zj1OOT2PzJ06quTIQygOSp9y4svetZVFvmjoMGcQpkZm+I8PGZNAZN6jM4pqyABHqaVOgEuBMMLm3jjvgWeydQJ+qhGquKfd9mGFRxfX3op0w7EW7wiRfEmexlUlpfJ6WAQj4FSuixCmdwIEDawx4nZHNK4da+VDKNKMMlTDKvJQQQQOUDBmgxZnJrj5IEA8jJ2tA3JOOFzgi1jpmNmnnEdMWr/wCHHmfhayNvijby79sOt6InIH6ypbVJJpuZHT+s2OMspFUysVOJ/Rv7jAItMkn2j5YIXOm+s3KgySLX3gCIvzxYk9E7gEfCEgrpj1TWEzaXMX54WY9E7sB+tX5zTJBHKxfl1w1N0DTZWKnFbnw2MH3A9RHPxx43EhpJAI039pSCNrDecWen6Jqnys2CIj+rbbpd9sJPRK4JIzSyRB+KMHwI9ZFrH3YltlJUVX4SWANoMmeVr+7DVXiBFtQiT0aOZNrwcW9PRM3PMifCmwHmRrvj0+iVib5lfZAtTIHP+944LYyoNnmUHVIvYsNp/ugSbTz5Y8fMxytbkSAbzOwHI4t1P0RuP/6VsZHxZt/549/+JqgEDNAWhvi2vYWPxnXBbCipU84VQPrWzEaCTJkbxcD6sFrmiGaw7wIbmW9/+tsTreiBzvmlnmfVGT4nv4KX0WNEHMAkAQSh959rGkZa2Yyi/RUhmQwIG1jvEHa2025Xww2bEEaQsG83m0TE2+/Fyf0UMZBzIgmw9WYA8O9vhmp6JKhEDNqBP0TbdP6zFKZODKFmMwSTJJvYbR7+dsa/6NHnhtD9/wD9jYrB9Db/ALWItY0zb/zxeuy/BDlMrToFteie8BAMsTtJjfriZSVdlwi0yVwsLCxmujT2LCwsLADFhYWFikgQsLCwsJoBYWFhYAFhYWFhALCwsLAAsLCwsIBYWFhYEAsLCwsIoWFhYWGAsLCwsACwsLCxSJ9iwsLCw2hiwsLCxLQvZ//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128" name="AutoShape 8" descr="data:image/jpeg;base64,/9j/4AAQSkZJRgABAQAAAQABAAD/2wCEAAkGBhMSERUUExQWFRQWGB0YGRgYGRgfGxgeHRocGSAcGB4fGyYgGBwjHRgYHy8gJCcpLC0sFR4xNTAqNSYrLCkBCQoKDgwOGg8PGikcHBwsKSksKSkpKSkpKSkpKSkpKSkpLCkpKSkpKSkpKSkpKSkpKSkpLCkpKSwpLCwpLCkpKf/AABEIAKQA8AMBIgACEQEDEQH/xAAcAAABBQEBAQAAAAAAAAAAAAAEAAMFBgcCAQj/xABKEAACAQIEAwQECgYHCAMBAAABAhEDIQAEEjEFQVEGImFxBxMygRQjQlJTkZOh0dIVJFSCsbIWMzRiweHwJTVjcoOSorMXc/FE/8QAGQEAAwEBAQAAAAAAAAAAAAAAAAECAwQF/8QAIhEAAgICAgMBAQEBAAAAAAAAAAECERIhAzETQVEEMmEi/9oADAMBAAIRAxEAPwDXMznEprqqOqLMSzACT4m2BP6RZX9pofa0/wA2Kz6YVnhpH/Gp/wAT/hjGcvlkMSY1c9OwHTl/jjhkzpPo4cfy37RR+1p/mwv0/lv2ij9rT/Nj5+p5ARE+Ikf6k9MP0MmLwBsNIA03n5W8YWTA3o8fy37RR+1p/mx7+nct+0UftU/NjDEyPId4iFA28ybYbOTUCNMjadO31c5xLmx0bv8Ap3LftFH7RPzY5btBlhvmKI/6tP8ANjD/AIN3iAFiF5DV0gY8GTvt13a2/l9eFmOjcv09lvp6P2ifmwjx7Lb/AAij9rT/ADYw5shBkgTe1hf3eHPHo4fEgkcokX8piI/DDzYUbYO02U/asv8AbU/zYc/T+W3+EUYP/Fp/mxiS5eYKoJkxCwDAkzI88NnKTHcUyIkbmDBiRb6sHkfwKNyHHct9PR+1p/mwv05l/p6P2ifjjFDlQSFEAWmDECZuSIJ3EzfrjlcnraAombFrajuPvt9WF5H8CjbhxvL/AE9H7RPxwv03l/p6P2ifjjD/AIEsiFJ3gERspm/nzx0mQViYUaRfVtFhN573PB5H8Cjbf03l/p6X2ifjhHjmX+no/aJ+bGIHILEqJtvJI3+4jphHIgeyREkAkQduY6RN8PN/Ao3A8by/09L7RPxx4OOZf6ej9on5sYjSysAEcyIiGueZna2EcraQJiY35m4a17DyweR/Ao279OZf6ej9on5sIccy/wBPR+0T8cYp8E20kiJJhZAO1iRsR1xx8EUX0s0X8DPzukeAweR/Ao279O5b6ej9on5sL9OZf6ej9on5sYiMkBAMbDVYavK+8SPrx4uViAFAkA3GkmJ38MGb+BRt447l/p6P2ifjhfp3LfT0ftE/NjCjlQCO6DaCBMyR1tabxhtuHHTsLc7ib7X54rJiN4/T2W/aKP2qfmwv6QZb9oofa0/zYwT4FeAoJkCeY8uuGXyu86ZFgDvbn0OCxWfQB7Q5X9oofa0/zYMy+ZSooZGV1OxUgg8txbHzNWox9+x28DIxuXotH+y8v+//ADthrYWCel1f9nR1rUx953xk+Up9FFlHPpv7sax6Xp/Rxgx8bT/x2xmGWpooiWYWAvG46nlPPFqCeyG6YdRoL8ldjqkg39/vwWuXF7sBBaR0mDy2PTHtGSJsoLb6tVh8mOp64JSiAo7pvzJnTzOqNiIxa4kwzaGxTUWiACAAZ6EzMXAnkMcrlwNiOd5iAN5WLE+XTBRIOxtuQdRZf8iMd6TIOsSdhKzGwtM8z9WJ8DGpgwykKBHIQSBbn5SepwhlidUAkRZQQQeo8L96PDDxy1hCK02liYbvbCTAx22XCkykCZjXOnmPdheFjzQN8EABJVgYAnuxa973jHoygklVsB7732mD/wDmHmUFQCuoAmZ2E89P4Y6bTqBkajIBGqSY63iAMT42VkgV8upO+y7mRv1NyoAtOPWysmAfAB72YXv1i4nBRbx6iJjUB7u8DYY41kbMFMSDFjsL2tYm2E4NBkjinlw8KTCkwBBho2BHKIkY4+CyF71ipPIg8yTtHLa9hghnW6yDsCCYkjmAfOxG844p1RHd0gi8Q2xsVHXlfCxCxg0R/dsdt9Wrcj+905Y6qZYGCCQJgG/nJBBvynBbVWMi5tO1zbcQRYdB54SUgTEDxgmQI53i0T78GIwX1ct1J5gHebMBNsejLysxM7E3IMxE9DJ32w/q7osYEnx2EEWgjx549n2jOpeWq3SIPK9owYisGfKjvRIkwbf4H33wvVKA0sOTGZv8mZHswMEAjWAWvcDciRNhzYXx7TYEx3YAkjvC+xkR3eV8PEAQ5Ze6SwIIgBuY8IOGny4u2mCBe9o2EWBg+eD0oRCgbwQZNo5CRaemOAk6QZA5EnvEzIGrY7G2HiIE+CrEreJibC8SDf6jjp8v0Amw9poBjbnJ6nbD7EsGYwGmZgXEmVPziIvHKMcNlFJN1GwDbAmLgnlPXBig2cGgITYg7yRG1haZ2545o5URK90wZIkxsfm3x2mRKtYiYmFWYnaD8q/yseAPIGkE6bWKyB4zb/LDUCbBnyomBHK19z1JF439+G6+WJgHnvt1iFHPBsvYFA8ERJIBJIBP+E+GA8yQO75wAwkSf8DtscDgwsg83RLGZPSLfw6eGNk9GIjhlD9/b/nbGQ8Qqr84qRMEn+NrY170YtPDKH7/APO2EkFjfpQoh8jB29an3TjKMjlyKlNbaTpkdQWi/uxrHpNP6iY39Yn+OM8y2TJKNYCwvI2jqdxjq4o2jHkk0yZp8JpTOmLmCGacd/oRBszDzAM+e2O/XokanQWkXnw5Th3I52g1RKetjqmdCMzbcx/ljukoUcsfJegzIdiqxVXautMe0u5Pha0SMRed7OGnW7hSrHxmoJDCZBnptbyxO1uN5XUFGfywFE7PqDCBENDAMR1wNnM9w6qSzZ9qrgQVoAAATOyg8+ZOPOTlltaO/Vd7IHL8KqIAnqyxcEDXNiTOoE7kiNsFZPIVhEoW0gCAQCGFpN5NvDEUuaqWUO5sQHDAaADzJ3kGIHTDgpsGmdI1MDUJJYWi/IluR5Y1dkaC3V1qO2l9hpXSSCBsGblG4OOKleqiv3R3bgFSu+5YnfywyuVqrJHreQ1etIk+FrSNzj2nRrnS3eLFSxgsb6jzO8COWDYWhyjmA5aQo0mZDE6gIPcWAeeCKmm1iw5AHcRJmee1ueB8xma8DvvHRjB8wALY5FFyrDS5EXa9weY1GR574bbC0PV1009YWD/xNIYXv3d55T4489UCVDA95oXuiAxiFBFiIBucMZRCNIXUicjUYMBB2vJ87Yk8stAmGroXZtOxAkmxW2wEzGJb+joYrZH2idI0nUbljE31wY6W8MMskgMDIHypBA70DV09+2J6pwCiwXRUVdRamFDagLStibGbkctQxxluE1aKtVCVHYEAhBCubrMyZUbkEWxGUfg2miDOZW3fgM4ClSxJjltAFscA94gsJ3AAO2xJPK8XxJZms9RSAWIB0lRAK+OnYktI3jDVYuqkOFURMPTjSZ6yZOxgc8UqDYwefcOnYj2hPVpMiPDDAYPuAzDcBQARIEXvjirmAzlRULMe6YDSb325+PQYPYkgMFGkblVcTBib/K5ThYRsVsD9WFGx5mxjc2j51rXOPDYKSosJvtzgAeM4dfNozAaGLbNDGIEyRzEA4aGf0gaSCCYBN9rAgnl7sPBBkKopLt3kBPOQGURbe4BMj3YbdgLyKhsIGqFPW2IzP0aQPeVDqYM5YnrsPL6se+vudNNpUAlqbCCIFhyJM4MELIkszmWmkGaAwMaTIAHeLSN+gB2xFU87T1AGoVIS/dtG8H+E4ZOTqPTuyUyVi8s2kmTcezaxFx44PyPDy2pU1OdyFAA6WJuF8L74pJeibA61YldWokCGBiDbYMDuPAWwszw6TJcgk6oW02FiNt8Wah2WG5ZVJ9oKskDwY7H3Y8q9m+8SaxKybBRN+R5fVjTxSZHlRQc7XMwFZm5tEKYEXnc/djavRaT+i6E7/Gf+xsUHO8HoD5E7+0Sd8aT2AoqnD6KrYDVH/e2MOXicFbK4uRSlRGelxmHDu7v66nt5nGU5CjWYgBXf92fvJxrHpZ/3f/1qf8TjOOFNEBWnzkffthcSZc2HUeB1SNK6i2oqAABqG48pO2Lrw7Lrkqa0Y1V6hL12Q95RaEncTb78Q+RzZpKtSQGnUO8ikcuYvbEaO0Jq1arwpI3IABcmZm/TG0n6RlF2ik9reAnKVHqUu/l2cgBgSabE2k9DNjzxdexvZtsolRqrKalYr3V2VdxMgCTiqekCvUfSwVppsGdQSVHdDXEbA/xxcOy/apM9S12FVY9ZT3vtrX+6fu2xrx1eyJN0TvlA9y/hjpXPXlGwv93vwwTMC31xgjJZGrX71EakBIZj3VMcgTv5jG7aWzNWzlahHMjTA3n6+mF6yF9oAbzt9c7ziRp9nqhIGukp2NyxH1Dlh2rwCSVp111bd5Dv54jOI8JEUax3kkbQBJ93TfC0kwNJIiB5Rz3ODa/AcwATGva9Mg7b+/Ee86oZXRujCCI5gzvgtMdNHYpL81TFvZUkDmLC/nhpssv1kMJAHPrE+GPQnJZsbiSf9b46K9VBtPs/dc74JQTQRm0B1sgoUAoBDMQbd6RO8HUZMzhVsroJctUsAe7UYRqEW2giDI8sHBYsJ5nkPq+7HhUm0nwkk3F5PU2xi/zqjRc8rIelw5ajM0VCakTOm4mxtEXv5nDFThtVRKK7lSdKyTHekkm4JJi20TieptKq/wAkmBHOFkz+OOdMAhQQWg3HnzBsfA4S4U/Zflfwg9BVjpGg3JkmTN7WAgSbYcTiVaVEzB03nSomZEGefPEwApiGO4mQJJAi8j/UYYbhyMSYZDsIP3nmQemH4WHlsBXjTs+qNUqB3CEIF7wJmwIwxnadJhNMkbgkiKgB3A5PtuIIw5W4KSYpksRzgCBN7/JvtgetRem96ZKAhSpuJIJ1nltjNxaNFJM8HBqKlZFMHTANVpYiZlheNzc9MTDcAVVtUUCO6RTAH3T9wxCUc1UQALV0TPcAUhvEhtx4YKyPF9BkEhYl1EBXE7hfkHqRiouK7Ikm+mSKcBQNJ0sIiIIi/ngxMvAAFh4AcvLfANHjtJoLhqRJvqBII3sZsDg5M3TcSlRW5QG0z4X288dcXD0cs1P2eFiPLyP32wzUqkgiBI/vCf8AtgGMHepaLqwjx1b+IsRgPNVluJk/Ni58p/wxdmVEFxBxufqNsaF2HH6jS/e/nbGeZ+spMG9xFwQR7tsaJ2IP6jS/e/nOOT9f8nT+f+iO9KCTkP8Aq0z95xQuEIGJkAWBJMKPInx6xi/ek7+w8/62ntvucUDK02KgSdM3k3MdF5xOObj1CzWe50N8Q4szOVUSZnSpZp6amAkqPmgAeOK7T4lUp5nVpqVUutcBFCBeemCSCpvcnbE1xDtEozFOgVlNWmsTIUEiAkrt1PuwzxPJVGpGnQenRQEiosaWVbzfmDz64pdWDiiVylFlepUIHxj/ABdQXBp6BBib2G0b4h+1mWbK1Fr5fL1KDwp9dTHxVSfaDILDD/YKl6zJOarFqbuKaKxYwqCYS9u8QcTIy2Zy7H1GbZl+jryOWwIkHyjGuLW0JOL0xrsd2kOaqRmKdMJoNVnpEA6UEkMvKbL+9jTOBViyzXcKwA+JW1OiCLIfnMBE+OKZ2ep6vWO9DL03dqNEPTmXDvqYNIHyU6Yaz/ForZgMGLioxlTbewI5W54ic2aw40X3N8UpqdFIBiZUAHYxJJwyM7TXSHWos2kGR5+PnimcPzLAI/M6iVNp1W3540nhmVVVBIjugbyAI5YyW2XOKitDVLKqy6kYjoTa/XlPlgOrTqexUC1hcnWPuB3BxLGqDsJjYcvM4JNKReMaUZX9Kw/ZdKgOhmpn5rAMvuO+BT2VrKp1VKYjnDG3li5qsYYzDDY9MX5JJEOEWUyt2feAQ9NzaANSk+RPXpiO9aAKh9mFYHVK6Se6FM7GeeJHtF2jWgwRnARwoW0k2ufCLQQdxgCjxzJVSA2YljCsbBnKgqCQd7NM+GJfM62UuHdna0icrQUWioxMLNtMkD6wPdhhC7C6GSTJDaQYsL9PDzxwlBfg5qZapXqUqZ2a0KWChgQBqMAWA28cW6jwCm4La6jFW9m2/taSIuNsZ5Se4nTHxpVPZVy7QSwEDmjzHkSLnyOOadUGI70noPvxI5XIVfV1D8QNUMgkrBDGQ42U3j3YafI5lWlhRCqZOhhNobncmOfjhrm5V/o3wcEl8AMxmAskhiZI7qd48o1Gwi+B8pxRBY1Kinf40THLccvwwTpqk6VCmoxJVNXfcTJIG0Cbk7464pw1tVTXSqadViFPTlbrOJf6J+0XH8vC9JgeZo+ssadFoNnva0yBzJnHL8CQ0gyswIOmTYTGrbcY7oZXTBQPIM3Q2G3TywY1SEUk1ApJNRQk6WAIXxAi87HGnHzRl2Ycv55cXTtEbnOAELT097WmtpsR3jsDyIjAOZyMXClBBABURz2M7xfE5UfWqO8ws0kbvAOE+WARNyY8YwnaIj1cE6SXYL3jcKoPtOQJvbGqisbOduWVEAKvq27paJi0i0C4aYmThqpxWsgYmoSJ2aGIgxG152geeLNVS7KVBhojTq+4bYAzGXWzeqUETsYm+5PyI8sVg2tEua9oq+e46yiDTDCb2OoHeLQDG2NV9HlbXw6i0ETrsdx32xmHE+G0dMoXEEtY238pHhjUPR4mnh1EST7W+/ttjl5VJf0aceN6APSxXVOH6nML62nJAmLnljLMuaeZoOms0yyDd4IJNiASCwJAmPvxp3pgy3rOHaetalt5nGJ0+yRdpZ6mjyWZ5XmMLjeqHNbJfs7k0astE6QboyMxMNFzy3GGO1mYNBGo1CwqggK1/jqRmJbw2OBcplqlJmRtbhYPxi6dQNrNJ2sd8DdpqRrLrDuxprGlh7Im4Nt+fljbsgvnY5kTh+WWVIKsxJBiS5mfqGJekxHsop3jSTaxE7W9+KBwftlVoUKdEKFpKoglLkm895oIJ6Yl8t2qbMFZqKtNG1VCBpIVd7gwfm/vY6E1Ri7su/DkWmuWogFWk13Mkn2SE1E/KAv7xiu5usPXVHOok7kEHlsQRe/PD/C+JZioK1ZoKuYXTpgMYJuBPdQAe/AvwN6tXSoYtNzF1vfzH8McnJ/R28X8kzwyrNRX+SO9foBB93PGj5DMg0VM6h4292M84Bwt6tT1SgwDDG3dXnfx2jFkpZkrKOSrp3DTEEgH2GBNoN58sTHWyp7LIc5zUahcW522XkcF0K4jyt5YqWWRiDoq6UE90qTDReL8+gthxOKtSDByImdSibKOm4Nxi7MnEthfriK4jW7sA7mJ5wTfHmSr6pv47mSDsSNhgTjeZ0USw6g2gGJgxO+AlK2UX0i5CrmKFEU1LRVI0QJuLHewkHwxCZHL5HJU6Yq1UXNEEO9NfWMrudt9ICi0c73xaOI1HrU0RATUZwChMSsy4kXIjfFYzPBMuHctTJFOuyBGNtxva489xhJ+mayXws3DO0xaotOmZVKJD1qkrYixRB3VDGLnDfBO3FSnmqL1iPVZmEfkEYCEYHnO3vwHw3K+tyvEKtQyzVQq25I0CR0FvqxRuK5U962iGDMoYmY2KA2Uc4w13Qmv+dlkrlKeZz9LMZp6S0XZlOt+8C0lAvym7wwxkMnm+IMxy/riikKateoBeBCKoG5FsRnEKVLO1KtauXNR/VgMnhTAmNjMSZ54keHZpsogo083Wpgd4J3CSW5hYJnEuioZNFny/ZPiNBtVOs6MAATppFTpkS3ekCPHDS9oc+ij9cy7qSQPiyZPONJlr9MRJ7S55wUbMzTZWSHQa4I0n2LA3wFrXK5SkEJppTrIrtF2UklpP3wOgxm2/RtGKe5IsB7T8TLAg0YLaCSpX2rbFp+sDHrcezfwijQmlUqermrUKFBTpv3QoM98kANJ20+OKlle0hzWcppBSgxaF5u2gwzH3WGJkJqzvEGB0t6xaKtpBCKqiBBsYgDDdxVsaxlKo9FhOarmalLMw2rTUDIHomNnPemmrDYjbA3GuJVHR1ZFUqq60EMjWuyyLrBHjbFW4VwOo+YrVq9ZmQwihBp9d3TCkcgAMWJ+JoiaTTqVAVNILTglAYgme8yRzG0Yyk30jaCX9NBlKq2rSxDesEpJNiAO7712w1VAsFiOh33vPMDwOAKS66L6SWakQEeI1AEETzBFxiUza3Mx9Uef347vzSbjTPP/AGccYyyXsr+eeb2MHcmPD/VsaV2DH6hR/f8AH5Z54zbiCG5iemkf540nsF/YKO/yt/8AnbEfo6MOHsjfSuP9n/8AVT+JxmnD20TDahtM6YttpG/PGm+lX/d5n6VP4nGYZJFfYgA/O1Hlz6YxgbS7JLJ1BIVxNKZImeWxv3euBn4QHpimXqFSQzKCukKLgAbkjrgrLZciCDqK3Ivt5kfjh16F7FDeQWVwBPJiPDpjWx0dqqrsqBeQ0iw8MBZnKB6wSmgXSNVVlRVMfIpjlJPeJ8MSFchQXkFadhTWZYkRabsMVHiyZhERqi1i9V2ZlpbCTbV4hRAG2LytEUkWH+k1LLzRMFS2ux1vrC6Yjc+BGOE45nO4yUXVSZVWKztZiN4n34byefGXQFMjUp6hAZkDH3le/P1YGq9pcopJqPULX+LYMsdAFJ/8icQ4plKTGONdoMzRqSHNMOpdtEqzlb3M3ucDUOP5zPVKdEVWLQe9UJOld41QCRiuZ/ifwioXaBA0qoMhVHLx88LIVQjCsSwVWgaCAwHM/wAMXGP0hyLln+0mdoMEqgoBp0wJRokaw3IjeBgvI9tiaeklnq3DSAovbUT8s2EYhctmsiRBqKYkgVNcSbyRyPlgU8KpNGirIbUwC7Ai/dJv7jjR8Xwhcr9mt8F7Y0mqAt6wNVpabwSAhP8AMNsSud4zRKV/WtCoxCA85CkbbdBPXGLHiFanSp94sUeWYgguAbAHwEi2Jhu0ZWWrMVpFNcUyCWIJgM2wkfwGMHBo3Uk1ZZ+GlaLu+ZOkaGYktcagQAvQ7H3DFWo8aRqbd5nYLTY6tywIEmd5FsVbi/F6tUTLepB+LWCy25zvf8cO0skx9Wxs1SjUgwRotMeZPM4FElyvosy8RrZaqBWDU1rB3AJVlOo8yp2YCJ5EA47z2UFenrpNDLB0knUATEA7FZjbb34gOz3EqT0XWoVFRoQrKJZbqac+y0yDGJXhTpRfRVq+pSoQddQGKZXoyiDqE+eL8bqyVPdDFVnSpoBKllF99AW5EHdrwOWG6VUI8gXIYGbtyILNub2nDXaPtHTq1atKiKdT1jladVUIYARB3AmxEjkcV/NVs3TPfDEREkSImT3hbe2Eo2i86Ld8P0UqzyQBYTyOgkfecVnOcZev6te8QiqqrzZyBLeZNh78Kvxj9TCkSzesLsYuZAEeEHEbw9vU1AzH5MiDfbn0MfxwRguxz5G9ejSuyXZ9Muy1ayl6oBuLpTJGy8jA3bwwuE8TpVzVqaludVVflKyjTZflAgC+KPme0+YrqtJNSqbBUJJPh+Jx5kuC5o5kUqDRVVASVOlaY56zzxm+Ny7NFzKLTii51OIaZqX7ulvVi5iIJhbrYAgnaL4c4Rx8VWGippdpChwBrm8qTYHkV2nzxW/6FcQo1xVUBzuSlQd+1xBiQemDexecpZqmcjmUhgWegR3WBkygaJ1DlPSMV4SfO7svmVome8p01J7wF1fbvAH+GOa6mCGMMN4AHvHUeJxF5bhtWidPrnqJIClmAala61RBHe+dgLhWYzJrgOrFERg9TSwWDOlbgSZ6YOGLhIf6OSPJD/R7P2+ST5Y0rsD/AGCjP97+dsZpxFvGD7/vxpfYP+wUv3v52xX6ejl4OyP9Kv8Au8//AG0/4nGZZMEjbwkyMaf6UP7DYx8dTv0ucZpkSTM3gzI2NuXnjCDXRtK7DqFRCLt3rQQ0R47YeJYb1VaeUmfwOHMvloIlASOZYTuIkTcQdvDDpQ3PxQ3Pd0i82EzbFWMYpsORNxfw/wBdMMkxHfgzzVu9e+1p2+vEgpF1ZmJ2BVljaRfYyd+mOy6wQoeAbhkBA5mTsDynph3YAwqGSQYmdrfdywzmcmjQXWnUY2BIVo8Gn68FGNJKjnYKLi3MncT4cscstzbWY3We74sNhefqw4ysKIbOcAoEEHL0irCSVEML8iCYwynY/LMF0+tQraz6hPUhhHuxMVlAsJUyNMj2gdz0mcdUMuzVCACGF01gDWRvE2t44FLYUqIIdkIJanVluYqgd48gSpNr4C4mamXOpspoMRqAUiPAxBveCMW3WwIVn02jvAAAbGwwTTouoHeBHId4hgDE73HhjWM2jKXGuzP6meLAl9WmALhAAeVh7M7Yg6xqONEgCkAQLCCeZn/V8aZx3JitQqU3YJMMp0jusCPImenLFVo9iWaoWq5nUjRDIhM2tq20wZwOV9gouiF4RQqPWQI4kBpJaVQAXIvHO2LNnOMU1Jp66buaZUjUAJ2hiPHEXmuw2aVppMlQGQW2ibEEG3vwy/ZfMgH9X5iPVuoPSRe5nnha7GrRD8GzCJmNVSjqpbVFa+kGBMm9jfGh5rJ0HUmhmEpKDvSqWHTUrCL+eKhkeGMGdq1F2pqrg6jBZlvp1H2vx2xHtlHUukOPZZkIJBWxAMb2IAPPD9BWyzZmnUZvVg0M4JI0EBKhPPQRAJ8sN5+mtGmAUfJVdx6wGopHSR7MnqOWK1wytTSorsmsSe5q0kC+3QTyOJXhnEahqBX1mndmVXcCANgpaCbjDTpCash+NO+tDVqLVBSxRgRE+AGk+BE4ao06bqS5YMzGIIgW5g32GNAfs/l6iirWoEBlu4JYT01WBN+WA6nYagRrpSnhUBZel4uvI4jNWPEpy0dLakeLR8ZYgERyJB92LJwBfUgsldTqEtUSpckGwIK6o8OeJ5eA02ULWo5bujSGoAgnlLXETjlew2WUyq1hNiUcHcTAm8W35YpTSYnBtDPDu2+a1IjIj89RJHkJgaT54qnaWuaederT7jesFUAX0kgMYPO4Phi25rsxQeP66nqNyKgIRSNmBvtcczO+ITivDMpShKpqqSkd5wxSDK2AkSOW3e8MNztCUHEvo47S7tTW4U6WkU3AEibkAczvfBdbNCopNNwVFiJZmB8iQR4TjLaHH/V+pU5mrUokDVRbZQGMKZOwicWTI8aCsKgiHC6gRo9YvSWtI641hRlO0yRzs3HPrME+4XGNL9Hwjh9Hf5W//O2Mv4g0rMEBrgMLx48ifI41D0e/7vo/vfztjm52a8PYJ6Uf7By/rae/mcZxw+tJUlUaQRyBt5eGNI9KA/UOX9bT323OMyyjICswRPta9rSTEdIvjni2ay7J2gtpFGkRMCdc9Pfh+TJHqqZEwSIkW5TzwDQrswlSgYnTpOw3Iho7v+eCTmKkRoXVNiGBE9b2sMapioeSlcgDu7iRN9oMWGPRm3MagX0n5OkiPGDPLHgrNqALaSRq3Im8He049fMXdoRYAJGoTYxcfJscF7oDxiSIhrNqIA9noZm5E7HecNlV1CamoWnWGBI6e7HddmFzTkHlr8iCOeO62dIDEIC0x0JA5kG8Dl1wpYjiMjJs4u3dAhQCTpN4DCBAg48+D6V0d1VJuGLSfDqBv0xxVzCsCDTOqVMzKTzJaxJPIYeavSCkKALEzpjYeyP7+JLoZr6g0hVXkAFBUjmTeffOOaKDUIJufkggH3ycOtnUHtCoDpEjSBIsRBEyZ8sL4TS0ypMCWKtYExMXP3jDugOarKyaTe59odeanYNj1aCIQGAZT3tQjVMbEAxy8t8efCEN5EapsBaLwZNxhoZqkpYi8mRqgjxuBYYluxhD0lnSWIU7TygzDFZC+GEKhGhwwYSSAQCSBvqNp8Ivgb4SguseRHd5GOUxyw+1VSD3NSEkqdNyYgAkTEHDTa7ADzGT1mkS0ikSVV1BV2OxeDNuUe/DWY4TWr95syilIYKVVjEb6mMsZsANhgumUA1TFjHeuTMEEct8OmsurZeUyu8bhfmi2+HkTiVDi3YioVBperZhuFASQx3UE3v1w0nBGpVZ+DmFjU9V1PITqC2AmYnFyFZShBEmbaVnnMEmN94x4mbJN0nnANiRtNr+/D8j9iwRzlq8ppSmtO8jSFKkMJLGTueuPUBJuIO2oSfDYnl4YbbSTDUlLiYI5QZiNmHTC+FidPtRcibiZJi22EWhxMkILEGRGoAGCJsCByO+HEcKANEQfkQfqJNv8MCliCJLL1EagOhJETvjpHpx3hq75vceIMbgTio6JkEnLoepPQr3Y27xFx5YFq5KGJFNRMXVQfcTpJOJCnngQYDkA7kwpmwv0HMXwIcvNTUStMHvAz+A8DvitGabQHU4MjNBSkSynUdF2k7GwOw3GOK3ZZNMoWprAGkgMAOgJMgWxNoUudTNA3hgL+R6YGzGZXSY71+uxCyARyxrHXTM5OyASgaStLO+oibQFAkTcwZnljWvR+f9n0f3/wCdsZTxDNFuZMCBsY8NJ3+/Gpejdp4bQ/e/nbHPys04lvQH6WXjh03/AK6nt78RHFsllsvmAPg1AUFAFRzrLAtqJUlX+KbSqkakOvUbrGLd2u7PHO5f1IqerOtX1QT7MmLEdRiJqdks2zio2Zyz1FEB2yVMsBEQGnUBc8+ZxEJJdlyi29EXU4xkdWlck7vC6gCo0lxQhWmsBq1ZlEjqrHYThj+kWUHrGbJH1IZaYKkMxqFZNMgVSSSbAqNMEEm9rBk+yVelZauUVbWTJ01uDqG3Q3874R7H1ZJDZSSpUn4HTkg7qTzU9NsW5xJUZEdwfiGVzBKU8hUsVVw7INBd2Ed6rJ9gsQoJiOdsMcS47w9Kz0myjs9MVJ0gRFMAvf1nyabLUj5rDnbEtR7K5xQoXM5VQhBUDJUxpIBUFYaxCki3IkY7bsvmzqLZnLl2nU3wOl3gwCsDe+oKoM7hQDtgU0Diyuf0s4YIqHKuBq9WHI+UCtvbkRSYVZ2Cm97YNzvHshS0NUyrw9L1uogHSSGKoYckVGCyF8RtfTK1ey2baVOYyujfScnTIuugk96JKyvlbDY7H5nVq9flCe8J+BU5h5LAmdmLNPXUZ3OE5xHiyJ/pNkWIV8lUUnUGVwAUKhmAbvwJCMRcctt8M5jtDllCsMmfV+1VU2qU4NbUSPWe0q5Z5WJkre8YnKfYyuNHxmT7g0rGSpDSDMgfNB1NYfOPXHQ7IVwoUVMmANh8CpwI1RAmLam/7j1ws4jxYHls7lHpBxkqnrDVFAUGgOSecNUC6RcyTaMA5HiGQcFvgkK+kpaCZbLoASakSamYERAim28SZmh2SzSaNFfKIUsCuSpi0kwsEabs23zj1OOT2PzJ06quTIQygOSp9y4svetZVFvmjoMGcQpkZm+I8PGZNAZN6jM4pqyABHqaVOgEuBMMLm3jjvgWeydQJ+qhGquKfd9mGFRxfX3op0w7EW7wiRfEmexlUlpfJ6WAQj4FSuixCmdwIEDawx4nZHNK4da+VDKNKMMlTDKvJQQQQOUDBmgxZnJrj5IEA8jJ2tA3JOOFzgi1jpmNmnnEdMWr/wCHHmfhayNvijby79sOt6InIH6ypbVJJpuZHT+s2OMspFUysVOJ/Rv7jAItMkn2j5YIXOm+s3KgySLX3gCIvzxYk9E7gEfCEgrpj1TWEzaXMX54WY9E7sB+tX5zTJBHKxfl1w1N0DTZWKnFbnw2MH3A9RHPxx43EhpJAI039pSCNrDecWen6Jqnys2CIj+rbbpd9sJPRK4JIzSyRB+KMHwI9ZFrH3YltlJUVX4SWANoMmeVr+7DVXiBFtQiT0aOZNrwcW9PRM3PMifCmwHmRrvj0+iVib5lfZAtTIHP+944LYyoNnmUHVIvYsNp/ugSbTz5Y8fMxytbkSAbzOwHI4t1P0RuP/6VsZHxZt/549/+JqgEDNAWhvi2vYWPxnXBbCipU84VQPrWzEaCTJkbxcD6sFrmiGaw7wIbmW9/+tsTreiBzvmlnmfVGT4nv4KX0WNEHMAkAQSh959rGkZa2Yyi/RUhmQwIG1jvEHa2025Xww2bEEaQsG83m0TE2+/Fyf0UMZBzIgmw9WYA8O9vhmp6JKhEDNqBP0TbdP6zFKZODKFmMwSTJJvYbR7+dsa/6NHnhtD9/wD9jYrB9Db/ALWItY0zb/zxeuy/BDlMrToFteie8BAMsTtJjfriZSVdlwi0yVwsLCxmujT2LCwsLADFhYWFikgQsLCwsJoBYWFhYAFhYWFhALCwsLAAsLCwsIBYWFhYEAsLCwsIoWFhYWGAsLCwsACwsLCxSJ9iwsLCw2hiwsLCxLQvZ//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130" name="AutoShape 10" descr="data:image/jpeg;base64,/9j/4AAQSkZJRgABAQAAAQABAAD/2wCEAAkGBhMSERUUExQWFRQWGB0YGRgYGRgfGxgeHRocGSAcGB4fGyYgGBwjHRgYHy8gJCcpLC0sFR4xNTAqNSYrLCkBCQoKDgwOGg8PGikcHBwsKSksKSkpKSkpKSkpKSkpKSkpLCkpKSkpKSkpKSkpKSkpKSkpLCkpKSwpLCwpLCkpKf/AABEIAKQA8AMBIgACEQEDEQH/xAAcAAABBQEBAQAAAAAAAAAAAAAEAAMFBgcCAQj/xABKEAACAQIEAwQECgYHCAMBAAABAhEDIQAEEjEFQVEGImFxBxMygRQjQlJTkZOh0dIVJFSCsbIWMzRiweHwJTVjcoOSorMXc/FE/8QAGQEAAwEBAQAAAAAAAAAAAAAAAAECAwQF/8QAIhEAAgICAgMBAQEBAAAAAAAAAAECERIhAzETQVEEMmEi/9oADAMBAAIRAxEAPwDXMznEprqqOqLMSzACT4m2BP6RZX9pofa0/wA2Kz6YVnhpH/Gp/wAT/hjGcvlkMSY1c9OwHTl/jjhkzpPo4cfy37RR+1p/mwv0/lv2ij9rT/Nj5+p5ARE+Ikf6k9MP0MmLwBsNIA03n5W8YWTA3o8fy37RR+1p/mx7+nct+0UftU/NjDEyPId4iFA28ybYbOTUCNMjadO31c5xLmx0bv8Ap3LftFH7RPzY5btBlhvmKI/6tP8ANjD/AIN3iAFiF5DV0gY8GTvt13a2/l9eFmOjcv09lvp6P2ifmwjx7Lb/AAij9rT/ADYw5shBkgTe1hf3eHPHo4fEgkcokX8piI/DDzYUbYO02U/asv8AbU/zYc/T+W3+EUYP/Fp/mxiS5eYKoJkxCwDAkzI88NnKTHcUyIkbmDBiRb6sHkfwKNyHHct9PR+1p/mwv05l/p6P2ifjjFDlQSFEAWmDECZuSIJ3EzfrjlcnraAombFrajuPvt9WF5H8CjbhxvL/AE9H7RPxwv03l/p6P2ifjjD/AIEsiFJ3gERspm/nzx0mQViYUaRfVtFhN573PB5H8Cjbf03l/p6X2ifjhHjmX+no/aJ+bGIHILEqJtvJI3+4jphHIgeyREkAkQduY6RN8PN/Ao3A8by/09L7RPxx4OOZf6ej9on5sYjSysAEcyIiGueZna2EcraQJiY35m4a17DyweR/Ao279OZf6ej9on5sIccy/wBPR+0T8cYp8E20kiJJhZAO1iRsR1xx8EUX0s0X8DPzukeAweR/Ao279O5b6ej9on5sL9OZf6ej9on5sYiMkBAMbDVYavK+8SPrx4uViAFAkA3GkmJ38MGb+BRt447l/p6P2ifjhfp3LfT0ftE/NjCjlQCO6DaCBMyR1tabxhtuHHTsLc7ib7X54rJiN4/T2W/aKP2qfmwv6QZb9oofa0/zYwT4FeAoJkCeY8uuGXyu86ZFgDvbn0OCxWfQB7Q5X9oofa0/zYMy+ZSooZGV1OxUgg8txbHzNWox9+x28DIxuXotH+y8v+//ADthrYWCel1f9nR1rUx953xk+Up9FFlHPpv7sax6Xp/Rxgx8bT/x2xmGWpooiWYWAvG46nlPPFqCeyG6YdRoL8ldjqkg39/vwWuXF7sBBaR0mDy2PTHtGSJsoLb6tVh8mOp64JSiAo7pvzJnTzOqNiIxa4kwzaGxTUWiACAAZ6EzMXAnkMcrlwNiOd5iAN5WLE+XTBRIOxtuQdRZf8iMd6TIOsSdhKzGwtM8z9WJ8DGpgwykKBHIQSBbn5SepwhlidUAkRZQQQeo8L96PDDxy1hCK02liYbvbCTAx22XCkykCZjXOnmPdheFjzQN8EABJVgYAnuxa973jHoygklVsB7732mD/wDmHmUFQCuoAmZ2E89P4Y6bTqBkajIBGqSY63iAMT42VkgV8upO+y7mRv1NyoAtOPWysmAfAB72YXv1i4nBRbx6iJjUB7u8DYY41kbMFMSDFjsL2tYm2E4NBkjinlw8KTCkwBBho2BHKIkY4+CyF71ipPIg8yTtHLa9hghnW6yDsCCYkjmAfOxG844p1RHd0gi8Q2xsVHXlfCxCxg0R/dsdt9Wrcj+905Y6qZYGCCQJgG/nJBBvynBbVWMi5tO1zbcQRYdB54SUgTEDxgmQI53i0T78GIwX1ct1J5gHebMBNsejLysxM7E3IMxE9DJ32w/q7osYEnx2EEWgjx549n2jOpeWq3SIPK9owYisGfKjvRIkwbf4H33wvVKA0sOTGZv8mZHswMEAjWAWvcDciRNhzYXx7TYEx3YAkjvC+xkR3eV8PEAQ5Ze6SwIIgBuY8IOGny4u2mCBe9o2EWBg+eD0oRCgbwQZNo5CRaemOAk6QZA5EnvEzIGrY7G2HiIE+CrEreJibC8SDf6jjp8v0Amw9poBjbnJ6nbD7EsGYwGmZgXEmVPziIvHKMcNlFJN1GwDbAmLgnlPXBig2cGgITYg7yRG1haZ2545o5URK90wZIkxsfm3x2mRKtYiYmFWYnaD8q/yseAPIGkE6bWKyB4zb/LDUCbBnyomBHK19z1JF439+G6+WJgHnvt1iFHPBsvYFA8ERJIBJIBP+E+GA8yQO75wAwkSf8DtscDgwsg83RLGZPSLfw6eGNk9GIjhlD9/b/nbGQ8Qqr84qRMEn+NrY170YtPDKH7/APO2EkFjfpQoh8jB29an3TjKMjlyKlNbaTpkdQWi/uxrHpNP6iY39Yn+OM8y2TJKNYCwvI2jqdxjq4o2jHkk0yZp8JpTOmLmCGacd/oRBszDzAM+e2O/XokanQWkXnw5Th3I52g1RKetjqmdCMzbcx/ljukoUcsfJegzIdiqxVXautMe0u5Pha0SMRed7OGnW7hSrHxmoJDCZBnptbyxO1uN5XUFGfywFE7PqDCBENDAMR1wNnM9w6qSzZ9qrgQVoAAATOyg8+ZOPOTlltaO/Vd7IHL8KqIAnqyxcEDXNiTOoE7kiNsFZPIVhEoW0gCAQCGFpN5NvDEUuaqWUO5sQHDAaADzJ3kGIHTDgpsGmdI1MDUJJYWi/IluR5Y1dkaC3V1qO2l9hpXSSCBsGblG4OOKleqiv3R3bgFSu+5YnfywyuVqrJHreQ1etIk+FrSNzj2nRrnS3eLFSxgsb6jzO8COWDYWhyjmA5aQo0mZDE6gIPcWAeeCKmm1iw5AHcRJmee1ueB8xma8DvvHRjB8wALY5FFyrDS5EXa9weY1GR574bbC0PV1009YWD/xNIYXv3d55T4489UCVDA95oXuiAxiFBFiIBucMZRCNIXUicjUYMBB2vJ87Yk8stAmGroXZtOxAkmxW2wEzGJb+joYrZH2idI0nUbljE31wY6W8MMskgMDIHypBA70DV09+2J6pwCiwXRUVdRamFDagLStibGbkctQxxluE1aKtVCVHYEAhBCubrMyZUbkEWxGUfg2miDOZW3fgM4ClSxJjltAFscA94gsJ3AAO2xJPK8XxJZms9RSAWIB0lRAK+OnYktI3jDVYuqkOFURMPTjSZ6yZOxgc8UqDYwefcOnYj2hPVpMiPDDAYPuAzDcBQARIEXvjirmAzlRULMe6YDSb325+PQYPYkgMFGkblVcTBib/K5ThYRsVsD9WFGx5mxjc2j51rXOPDYKSosJvtzgAeM4dfNozAaGLbNDGIEyRzEA4aGf0gaSCCYBN9rAgnl7sPBBkKopLt3kBPOQGURbe4BMj3YbdgLyKhsIGqFPW2IzP0aQPeVDqYM5YnrsPL6se+vudNNpUAlqbCCIFhyJM4MELIkszmWmkGaAwMaTIAHeLSN+gB2xFU87T1AGoVIS/dtG8H+E4ZOTqPTuyUyVi8s2kmTcezaxFx44PyPDy2pU1OdyFAA6WJuF8L74pJeibA61YldWokCGBiDbYMDuPAWwszw6TJcgk6oW02FiNt8Wah2WG5ZVJ9oKskDwY7H3Y8q9m+8SaxKybBRN+R5fVjTxSZHlRQc7XMwFZm5tEKYEXnc/djavRaT+i6E7/Gf+xsUHO8HoD5E7+0Sd8aT2AoqnD6KrYDVH/e2MOXicFbK4uRSlRGelxmHDu7v66nt5nGU5CjWYgBXf92fvJxrHpZ/3f/1qf8TjOOFNEBWnzkffthcSZc2HUeB1SNK6i2oqAABqG48pO2Lrw7Lrkqa0Y1V6hL12Q95RaEncTb78Q+RzZpKtSQGnUO8ikcuYvbEaO0Jq1arwpI3IABcmZm/TG0n6RlF2ik9reAnKVHqUu/l2cgBgSabE2k9DNjzxdexvZtsolRqrKalYr3V2VdxMgCTiqekCvUfSwVppsGdQSVHdDXEbA/xxcOy/apM9S12FVY9ZT3vtrX+6fu2xrx1eyJN0TvlA9y/hjpXPXlGwv93vwwTMC31xgjJZGrX71EakBIZj3VMcgTv5jG7aWzNWzlahHMjTA3n6+mF6yF9oAbzt9c7ziRp9nqhIGukp2NyxH1Dlh2rwCSVp111bd5Dv54jOI8JEUax3kkbQBJ93TfC0kwNJIiB5Rz3ODa/AcwATGva9Mg7b+/Ee86oZXRujCCI5gzvgtMdNHYpL81TFvZUkDmLC/nhpssv1kMJAHPrE+GPQnJZsbiSf9b46K9VBtPs/dc74JQTQRm0B1sgoUAoBDMQbd6RO8HUZMzhVsroJctUsAe7UYRqEW2giDI8sHBYsJ5nkPq+7HhUm0nwkk3F5PU2xi/zqjRc8rIelw5ajM0VCakTOm4mxtEXv5nDFThtVRKK7lSdKyTHekkm4JJi20TieptKq/wAkmBHOFkz+OOdMAhQQWg3HnzBsfA4S4U/Zflfwg9BVjpGg3JkmTN7WAgSbYcTiVaVEzB03nSomZEGefPEwApiGO4mQJJAi8j/UYYbhyMSYZDsIP3nmQemH4WHlsBXjTs+qNUqB3CEIF7wJmwIwxnadJhNMkbgkiKgB3A5PtuIIw5W4KSYpksRzgCBN7/JvtgetRem96ZKAhSpuJIJ1nltjNxaNFJM8HBqKlZFMHTANVpYiZlheNzc9MTDcAVVtUUCO6RTAH3T9wxCUc1UQALV0TPcAUhvEhtx4YKyPF9BkEhYl1EBXE7hfkHqRiouK7Ikm+mSKcBQNJ0sIiIIi/ngxMvAAFh4AcvLfANHjtJoLhqRJvqBII3sZsDg5M3TcSlRW5QG0z4X288dcXD0cs1P2eFiPLyP32wzUqkgiBI/vCf8AtgGMHepaLqwjx1b+IsRgPNVluJk/Ni58p/wxdmVEFxBxufqNsaF2HH6jS/e/nbGeZ+spMG9xFwQR7tsaJ2IP6jS/e/nOOT9f8nT+f+iO9KCTkP8Aq0z95xQuEIGJkAWBJMKPInx6xi/ek7+w8/62ntvucUDK02KgSdM3k3MdF5xOObj1CzWe50N8Q4szOVUSZnSpZp6amAkqPmgAeOK7T4lUp5nVpqVUutcBFCBeemCSCpvcnbE1xDtEozFOgVlNWmsTIUEiAkrt1PuwzxPJVGpGnQenRQEiosaWVbzfmDz64pdWDiiVylFlepUIHxj/ABdQXBp6BBib2G0b4h+1mWbK1Fr5fL1KDwp9dTHxVSfaDILDD/YKl6zJOarFqbuKaKxYwqCYS9u8QcTIy2Zy7H1GbZl+jryOWwIkHyjGuLW0JOL0xrsd2kOaqRmKdMJoNVnpEA6UEkMvKbL+9jTOBViyzXcKwA+JW1OiCLIfnMBE+OKZ2ep6vWO9DL03dqNEPTmXDvqYNIHyU6Yaz/ForZgMGLioxlTbewI5W54ic2aw40X3N8UpqdFIBiZUAHYxJJwyM7TXSHWos2kGR5+PnimcPzLAI/M6iVNp1W3540nhmVVVBIjugbyAI5YyW2XOKitDVLKqy6kYjoTa/XlPlgOrTqexUC1hcnWPuB3BxLGqDsJjYcvM4JNKReMaUZX9Kw/ZdKgOhmpn5rAMvuO+BT2VrKp1VKYjnDG3li5qsYYzDDY9MX5JJEOEWUyt2feAQ9NzaANSk+RPXpiO9aAKh9mFYHVK6Se6FM7GeeJHtF2jWgwRnARwoW0k2ufCLQQdxgCjxzJVSA2YljCsbBnKgqCQd7NM+GJfM62UuHdna0icrQUWioxMLNtMkD6wPdhhC7C6GSTJDaQYsL9PDzxwlBfg5qZapXqUqZ2a0KWChgQBqMAWA28cW6jwCm4La6jFW9m2/taSIuNsZ5Se4nTHxpVPZVy7QSwEDmjzHkSLnyOOadUGI70noPvxI5XIVfV1D8QNUMgkrBDGQ42U3j3YafI5lWlhRCqZOhhNobncmOfjhrm5V/o3wcEl8AMxmAskhiZI7qd48o1Gwi+B8pxRBY1Kinf40THLccvwwTpqk6VCmoxJVNXfcTJIG0Cbk7464pw1tVTXSqadViFPTlbrOJf6J+0XH8vC9JgeZo+ssadFoNnva0yBzJnHL8CQ0gyswIOmTYTGrbcY7oZXTBQPIM3Q2G3TywY1SEUk1ApJNRQk6WAIXxAi87HGnHzRl2Ycv55cXTtEbnOAELT097WmtpsR3jsDyIjAOZyMXClBBABURz2M7xfE5UfWqO8ws0kbvAOE+WARNyY8YwnaIj1cE6SXYL3jcKoPtOQJvbGqisbOduWVEAKvq27paJi0i0C4aYmThqpxWsgYmoSJ2aGIgxG152geeLNVS7KVBhojTq+4bYAzGXWzeqUETsYm+5PyI8sVg2tEua9oq+e46yiDTDCb2OoHeLQDG2NV9HlbXw6i0ETrsdx32xmHE+G0dMoXEEtY238pHhjUPR4mnh1EST7W+/ttjl5VJf0aceN6APSxXVOH6nML62nJAmLnljLMuaeZoOms0yyDd4IJNiASCwJAmPvxp3pgy3rOHaetalt5nGJ0+yRdpZ6mjyWZ5XmMLjeqHNbJfs7k0astE6QboyMxMNFzy3GGO1mYNBGo1CwqggK1/jqRmJbw2OBcplqlJmRtbhYPxi6dQNrNJ2sd8DdpqRrLrDuxprGlh7Im4Nt+fljbsgvnY5kTh+WWVIKsxJBiS5mfqGJekxHsop3jSTaxE7W9+KBwftlVoUKdEKFpKoglLkm895oIJ6Yl8t2qbMFZqKtNG1VCBpIVd7gwfm/vY6E1Ri7su/DkWmuWogFWk13Mkn2SE1E/KAv7xiu5usPXVHOok7kEHlsQRe/PD/C+JZioK1ZoKuYXTpgMYJuBPdQAe/AvwN6tXSoYtNzF1vfzH8McnJ/R28X8kzwyrNRX+SO9foBB93PGj5DMg0VM6h4292M84Bwt6tT1SgwDDG3dXnfx2jFkpZkrKOSrp3DTEEgH2GBNoN58sTHWyp7LIc5zUahcW522XkcF0K4jyt5YqWWRiDoq6UE90qTDReL8+gthxOKtSDByImdSibKOm4Nxi7MnEthfriK4jW7sA7mJ5wTfHmSr6pv47mSDsSNhgTjeZ0USw6g2gGJgxO+AlK2UX0i5CrmKFEU1LRVI0QJuLHewkHwxCZHL5HJU6Yq1UXNEEO9NfWMrudt9ICi0c73xaOI1HrU0RATUZwChMSsy4kXIjfFYzPBMuHctTJFOuyBGNtxva489xhJ+mayXws3DO0xaotOmZVKJD1qkrYixRB3VDGLnDfBO3FSnmqL1iPVZmEfkEYCEYHnO3vwHw3K+tyvEKtQyzVQq25I0CR0FvqxRuK5U962iGDMoYmY2KA2Uc4w13Qmv+dlkrlKeZz9LMZp6S0XZlOt+8C0lAvym7wwxkMnm+IMxy/riikKateoBeBCKoG5FsRnEKVLO1KtauXNR/VgMnhTAmNjMSZ54keHZpsogo083Wpgd4J3CSW5hYJnEuioZNFny/ZPiNBtVOs6MAATppFTpkS3ekCPHDS9oc+ij9cy7qSQPiyZPONJlr9MRJ7S55wUbMzTZWSHQa4I0n2LA3wFrXK5SkEJppTrIrtF2UklpP3wOgxm2/RtGKe5IsB7T8TLAg0YLaCSpX2rbFp+sDHrcezfwijQmlUqermrUKFBTpv3QoM98kANJ20+OKlle0hzWcppBSgxaF5u2gwzH3WGJkJqzvEGB0t6xaKtpBCKqiBBsYgDDdxVsaxlKo9FhOarmalLMw2rTUDIHomNnPemmrDYjbA3GuJVHR1ZFUqq60EMjWuyyLrBHjbFW4VwOo+YrVq9ZmQwihBp9d3TCkcgAMWJ+JoiaTTqVAVNILTglAYgme8yRzG0Yyk30jaCX9NBlKq2rSxDesEpJNiAO7712w1VAsFiOh33vPMDwOAKS66L6SWakQEeI1AEETzBFxiUza3Mx9Uef347vzSbjTPP/AGccYyyXsr+eeb2MHcmPD/VsaV2DH6hR/f8AH5Z54zbiCG5iemkf540nsF/YKO/yt/8AnbEfo6MOHsjfSuP9n/8AVT+JxmnD20TDahtM6YttpG/PGm+lX/d5n6VP4nGYZJFfYgA/O1Hlz6YxgbS7JLJ1BIVxNKZImeWxv3euBn4QHpimXqFSQzKCukKLgAbkjrgrLZciCDqK3Ivt5kfjh16F7FDeQWVwBPJiPDpjWx0dqqrsqBeQ0iw8MBZnKB6wSmgXSNVVlRVMfIpjlJPeJ8MSFchQXkFadhTWZYkRabsMVHiyZhERqi1i9V2ZlpbCTbV4hRAG2LytEUkWH+k1LLzRMFS2ux1vrC6Yjc+BGOE45nO4yUXVSZVWKztZiN4n34byefGXQFMjUp6hAZkDH3le/P1YGq9pcopJqPULX+LYMsdAFJ/8icQ4plKTGONdoMzRqSHNMOpdtEqzlb3M3ucDUOP5zPVKdEVWLQe9UJOld41QCRiuZ/ifwioXaBA0qoMhVHLx88LIVQjCsSwVWgaCAwHM/wAMXGP0hyLln+0mdoMEqgoBp0wJRokaw3IjeBgvI9tiaeklnq3DSAovbUT8s2EYhctmsiRBqKYkgVNcSbyRyPlgU8KpNGirIbUwC7Ai/dJv7jjR8Xwhcr9mt8F7Y0mqAt6wNVpabwSAhP8AMNsSud4zRKV/WtCoxCA85CkbbdBPXGLHiFanSp94sUeWYgguAbAHwEi2Jhu0ZWWrMVpFNcUyCWIJgM2wkfwGMHBo3Uk1ZZ+GlaLu+ZOkaGYktcagQAvQ7H3DFWo8aRqbd5nYLTY6tywIEmd5FsVbi/F6tUTLepB+LWCy25zvf8cO0skx9Wxs1SjUgwRotMeZPM4FElyvosy8RrZaqBWDU1rB3AJVlOo8yp2YCJ5EA47z2UFenrpNDLB0knUATEA7FZjbb34gOz3EqT0XWoVFRoQrKJZbqac+y0yDGJXhTpRfRVq+pSoQddQGKZXoyiDqE+eL8bqyVPdDFVnSpoBKllF99AW5EHdrwOWG6VUI8gXIYGbtyILNub2nDXaPtHTq1atKiKdT1jladVUIYARB3AmxEjkcV/NVs3TPfDEREkSImT3hbe2Eo2i86Ld8P0UqzyQBYTyOgkfecVnOcZev6te8QiqqrzZyBLeZNh78Kvxj9TCkSzesLsYuZAEeEHEbw9vU1AzH5MiDfbn0MfxwRguxz5G9ejSuyXZ9Muy1ayl6oBuLpTJGy8jA3bwwuE8TpVzVqaludVVflKyjTZflAgC+KPme0+YrqtJNSqbBUJJPh+Jx5kuC5o5kUqDRVVASVOlaY56zzxm+Ny7NFzKLTii51OIaZqX7ulvVi5iIJhbrYAgnaL4c4Rx8VWGippdpChwBrm8qTYHkV2nzxW/6FcQo1xVUBzuSlQd+1xBiQemDexecpZqmcjmUhgWegR3WBkygaJ1DlPSMV4SfO7svmVome8p01J7wF1fbvAH+GOa6mCGMMN4AHvHUeJxF5bhtWidPrnqJIClmAala61RBHe+dgLhWYzJrgOrFERg9TSwWDOlbgSZ6YOGLhIf6OSPJD/R7P2+ST5Y0rsD/AGCjP97+dsZpxFvGD7/vxpfYP+wUv3v52xX6ejl4OyP9Kv8Au8//AG0/4nGZZMEjbwkyMaf6UP7DYx8dTv0ucZpkSTM3gzI2NuXnjCDXRtK7DqFRCLt3rQQ0R47YeJYb1VaeUmfwOHMvloIlASOZYTuIkTcQdvDDpQ3PxQ3Pd0i82EzbFWMYpsORNxfw/wBdMMkxHfgzzVu9e+1p2+vEgpF1ZmJ2BVljaRfYyd+mOy6wQoeAbhkBA5mTsDynph3YAwqGSQYmdrfdywzmcmjQXWnUY2BIVo8Gn68FGNJKjnYKLi3MncT4cscstzbWY3We74sNhefqw4ysKIbOcAoEEHL0irCSVEML8iCYwynY/LMF0+tQraz6hPUhhHuxMVlAsJUyNMj2gdz0mcdUMuzVCACGF01gDWRvE2t44FLYUqIIdkIJanVluYqgd48gSpNr4C4mamXOpspoMRqAUiPAxBveCMW3WwIVn02jvAAAbGwwTTouoHeBHId4hgDE73HhjWM2jKXGuzP6meLAl9WmALhAAeVh7M7Yg6xqONEgCkAQLCCeZn/V8aZx3JitQqU3YJMMp0jusCPImenLFVo9iWaoWq5nUjRDIhM2tq20wZwOV9gouiF4RQqPWQI4kBpJaVQAXIvHO2LNnOMU1Jp66buaZUjUAJ2hiPHEXmuw2aVppMlQGQW2ibEEG3vwy/ZfMgH9X5iPVuoPSRe5nnha7GrRD8GzCJmNVSjqpbVFa+kGBMm9jfGh5rJ0HUmhmEpKDvSqWHTUrCL+eKhkeGMGdq1F2pqrg6jBZlvp1H2vx2xHtlHUukOPZZkIJBWxAMb2IAPPD9BWyzZmnUZvVg0M4JI0EBKhPPQRAJ8sN5+mtGmAUfJVdx6wGopHSR7MnqOWK1wytTSorsmsSe5q0kC+3QTyOJXhnEahqBX1mndmVXcCANgpaCbjDTpCash+NO+tDVqLVBSxRgRE+AGk+BE4ao06bqS5YMzGIIgW5g32GNAfs/l6iirWoEBlu4JYT01WBN+WA6nYagRrpSnhUBZel4uvI4jNWPEpy0dLakeLR8ZYgERyJB92LJwBfUgsldTqEtUSpckGwIK6o8OeJ5eA02ULWo5bujSGoAgnlLXETjlew2WUyq1hNiUcHcTAm8W35YpTSYnBtDPDu2+a1IjIj89RJHkJgaT54qnaWuaederT7jesFUAX0kgMYPO4Phi25rsxQeP66nqNyKgIRSNmBvtcczO+ITivDMpShKpqqSkd5wxSDK2AkSOW3e8MNztCUHEvo47S7tTW4U6WkU3AEibkAczvfBdbNCopNNwVFiJZmB8iQR4TjLaHH/V+pU5mrUokDVRbZQGMKZOwicWTI8aCsKgiHC6gRo9YvSWtI641hRlO0yRzs3HPrME+4XGNL9Hwjh9Hf5W//O2Mv4g0rMEBrgMLx48ifI41D0e/7vo/vfztjm52a8PYJ6Uf7By/rae/mcZxw+tJUlUaQRyBt5eGNI9KA/UOX9bT323OMyyjICswRPta9rSTEdIvjni2ay7J2gtpFGkRMCdc9Pfh+TJHqqZEwSIkW5TzwDQrswlSgYnTpOw3Iho7v+eCTmKkRoXVNiGBE9b2sMapioeSlcgDu7iRN9oMWGPRm3MagX0n5OkiPGDPLHgrNqALaSRq3Im8He049fMXdoRYAJGoTYxcfJscF7oDxiSIhrNqIA9noZm5E7HecNlV1CamoWnWGBI6e7HddmFzTkHlr8iCOeO62dIDEIC0x0JA5kG8Dl1wpYjiMjJs4u3dAhQCTpN4DCBAg48+D6V0d1VJuGLSfDqBv0xxVzCsCDTOqVMzKTzJaxJPIYeavSCkKALEzpjYeyP7+JLoZr6g0hVXkAFBUjmTeffOOaKDUIJufkggH3ycOtnUHtCoDpEjSBIsRBEyZ8sL4TS0ypMCWKtYExMXP3jDugOarKyaTe59odeanYNj1aCIQGAZT3tQjVMbEAxy8t8efCEN5EapsBaLwZNxhoZqkpYi8mRqgjxuBYYluxhD0lnSWIU7TygzDFZC+GEKhGhwwYSSAQCSBvqNp8Ivgb4SguseRHd5GOUxyw+1VSD3NSEkqdNyYgAkTEHDTa7ADzGT1mkS0ikSVV1BV2OxeDNuUe/DWY4TWr95syilIYKVVjEb6mMsZsANhgumUA1TFjHeuTMEEct8OmsurZeUyu8bhfmi2+HkTiVDi3YioVBperZhuFASQx3UE3v1w0nBGpVZ+DmFjU9V1PITqC2AmYnFyFZShBEmbaVnnMEmN94x4mbJN0nnANiRtNr+/D8j9iwRzlq8ppSmtO8jSFKkMJLGTueuPUBJuIO2oSfDYnl4YbbSTDUlLiYI5QZiNmHTC+FidPtRcibiZJi22EWhxMkILEGRGoAGCJsCByO+HEcKANEQfkQfqJNv8MCliCJLL1EagOhJETvjpHpx3hq75vceIMbgTio6JkEnLoepPQr3Y27xFx5YFq5KGJFNRMXVQfcTpJOJCnngQYDkA7kwpmwv0HMXwIcvNTUStMHvAz+A8DvitGabQHU4MjNBSkSynUdF2k7GwOw3GOK3ZZNMoWprAGkgMAOgJMgWxNoUudTNA3hgL+R6YGzGZXSY71+uxCyARyxrHXTM5OyASgaStLO+oibQFAkTcwZnljWvR+f9n0f3/wCdsZTxDNFuZMCBsY8NJ3+/Gpejdp4bQ/e/nbHPys04lvQH6WXjh03/AK6nt78RHFsllsvmAPg1AUFAFRzrLAtqJUlX+KbSqkakOvUbrGLd2u7PHO5f1IqerOtX1QT7MmLEdRiJqdks2zio2Zyz1FEB2yVMsBEQGnUBc8+ZxEJJdlyi29EXU4xkdWlck7vC6gCo0lxQhWmsBq1ZlEjqrHYThj+kWUHrGbJH1IZaYKkMxqFZNMgVSSSbAqNMEEm9rBk+yVelZauUVbWTJ01uDqG3Q3874R7H1ZJDZSSpUn4HTkg7qTzU9NsW5xJUZEdwfiGVzBKU8hUsVVw7INBd2Ed6rJ9gsQoJiOdsMcS47w9Kz0myjs9MVJ0gRFMAvf1nyabLUj5rDnbEtR7K5xQoXM5VQhBUDJUxpIBUFYaxCki3IkY7bsvmzqLZnLl2nU3wOl3gwCsDe+oKoM7hQDtgU0Diyuf0s4YIqHKuBq9WHI+UCtvbkRSYVZ2Cm97YNzvHshS0NUyrw9L1uogHSSGKoYckVGCyF8RtfTK1ey2baVOYyujfScnTIuugk96JKyvlbDY7H5nVq9flCe8J+BU5h5LAmdmLNPXUZ3OE5xHiyJ/pNkWIV8lUUnUGVwAUKhmAbvwJCMRcctt8M5jtDllCsMmfV+1VU2qU4NbUSPWe0q5Z5WJkre8YnKfYyuNHxmT7g0rGSpDSDMgfNB1NYfOPXHQ7IVwoUVMmANh8CpwI1RAmLam/7j1ws4jxYHls7lHpBxkqnrDVFAUGgOSecNUC6RcyTaMA5HiGQcFvgkK+kpaCZbLoASakSamYERAim28SZmh2SzSaNFfKIUsCuSpi0kwsEabs23zj1OOT2PzJ06quTIQygOSp9y4svetZVFvmjoMGcQpkZm+I8PGZNAZN6jM4pqyABHqaVOgEuBMMLm3jjvgWeydQJ+qhGquKfd9mGFRxfX3op0w7EW7wiRfEmexlUlpfJ6WAQj4FSuixCmdwIEDawx4nZHNK4da+VDKNKMMlTDKvJQQQQOUDBmgxZnJrj5IEA8jJ2tA3JOOFzgi1jpmNmnnEdMWr/wCHHmfhayNvijby79sOt6InIH6ypbVJJpuZHT+s2OMspFUysVOJ/Rv7jAItMkn2j5YIXOm+s3KgySLX3gCIvzxYk9E7gEfCEgrpj1TWEzaXMX54WY9E7sB+tX5zTJBHKxfl1w1N0DTZWKnFbnw2MH3A9RHPxx43EhpJAI039pSCNrDecWen6Jqnys2CIj+rbbpd9sJPRK4JIzSyRB+KMHwI9ZFrH3YltlJUVX4SWANoMmeVr+7DVXiBFtQiT0aOZNrwcW9PRM3PMifCmwHmRrvj0+iVib5lfZAtTIHP+944LYyoNnmUHVIvYsNp/ugSbTz5Y8fMxytbkSAbzOwHI4t1P0RuP/6VsZHxZt/549/+JqgEDNAWhvi2vYWPxnXBbCipU84VQPrWzEaCTJkbxcD6sFrmiGaw7wIbmW9/+tsTreiBzvmlnmfVGT4nv4KX0WNEHMAkAQSh959rGkZa2Yyi/RUhmQwIG1jvEHa2025Xww2bEEaQsG83m0TE2+/Fyf0UMZBzIgmw9WYA8O9vhmp6JKhEDNqBP0TbdP6zFKZODKFmMwSTJJvYbR7+dsa/6NHnhtD9/wD9jYrB9Db/ALWItY0zb/zxeuy/BDlMrToFteie8BAMsTtJjfriZSVdlwi0yVwsLCxmujT2LCwsLADFhYWFikgQsLCwsJoBYWFhYAFhYWFhALCwsLAAsLCwsIBYWFhYEAsLCwsIoWFhYWGAsLCwsACwsLCxSJ9iwsLCw2hiwsLCxLQvZ//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132" name="AutoShape 12" descr="data:image/jpeg;base64,/9j/4AAQSkZJRgABAQAAAQABAAD/2wCEAAkGBhMSERUUExQWFRQWGB0YGRgYGRgfGxgeHRocGSAcGB4fGyYgGBwjHRgYHy8gJCcpLC0sFR4xNTAqNSYrLCkBCQoKDgwOGg8PGikcHBwsKSksKSkpKSkpKSkpKSkpKSkpLCkpKSkpKSkpKSkpKSkpKSkpLCkpKSwpLCwpLCkpKf/AABEIAKQA8AMBIgACEQEDEQH/xAAcAAABBQEBAQAAAAAAAAAAAAAEAAMFBgcCAQj/xABKEAACAQIEAwQECgYHCAMBAAABAhEDIQAEEjEFQVEGImFxBxMygRQjQlJTkZOh0dIVJFSCsbIWMzRiweHwJTVjcoOSorMXc/FE/8QAGQEAAwEBAQAAAAAAAAAAAAAAAAECAwQF/8QAIhEAAgICAgMBAQEBAAAAAAAAAAECERIhAzETQVEEMmEi/9oADAMBAAIRAxEAPwDXMznEprqqOqLMSzACT4m2BP6RZX9pofa0/wA2Kz6YVnhpH/Gp/wAT/hjGcvlkMSY1c9OwHTl/jjhkzpPo4cfy37RR+1p/mwv0/lv2ij9rT/Nj5+p5ARE+Ikf6k9MP0MmLwBsNIA03n5W8YWTA3o8fy37RR+1p/mx7+nct+0UftU/NjDEyPId4iFA28ybYbOTUCNMjadO31c5xLmx0bv8Ap3LftFH7RPzY5btBlhvmKI/6tP8ANjD/AIN3iAFiF5DV0gY8GTvt13a2/l9eFmOjcv09lvp6P2ifmwjx7Lb/AAij9rT/ADYw5shBkgTe1hf3eHPHo4fEgkcokX8piI/DDzYUbYO02U/asv8AbU/zYc/T+W3+EUYP/Fp/mxiS5eYKoJkxCwDAkzI88NnKTHcUyIkbmDBiRb6sHkfwKNyHHct9PR+1p/mwv05l/p6P2ifjjFDlQSFEAWmDECZuSIJ3EzfrjlcnraAombFrajuPvt9WF5H8CjbhxvL/AE9H7RPxwv03l/p6P2ifjjD/AIEsiFJ3gERspm/nzx0mQViYUaRfVtFhN573PB5H8Cjbf03l/p6X2ifjhHjmX+no/aJ+bGIHILEqJtvJI3+4jphHIgeyREkAkQduY6RN8PN/Ao3A8by/09L7RPxx4OOZf6ej9on5sYjSysAEcyIiGueZna2EcraQJiY35m4a17DyweR/Ao279OZf6ej9on5sIccy/wBPR+0T8cYp8E20kiJJhZAO1iRsR1xx8EUX0s0X8DPzukeAweR/Ao279O5b6ej9on5sL9OZf6ej9on5sYiMkBAMbDVYavK+8SPrx4uViAFAkA3GkmJ38MGb+BRt447l/p6P2ifjhfp3LfT0ftE/NjCjlQCO6DaCBMyR1tabxhtuHHTsLc7ib7X54rJiN4/T2W/aKP2qfmwv6QZb9oofa0/zYwT4FeAoJkCeY8uuGXyu86ZFgDvbn0OCxWfQB7Q5X9oofa0/zYMy+ZSooZGV1OxUgg8txbHzNWox9+x28DIxuXotH+y8v+//ADthrYWCel1f9nR1rUx953xk+Up9FFlHPpv7sax6Xp/Rxgx8bT/x2xmGWpooiWYWAvG46nlPPFqCeyG6YdRoL8ldjqkg39/vwWuXF7sBBaR0mDy2PTHtGSJsoLb6tVh8mOp64JSiAo7pvzJnTzOqNiIxa4kwzaGxTUWiACAAZ6EzMXAnkMcrlwNiOd5iAN5WLE+XTBRIOxtuQdRZf8iMd6TIOsSdhKzGwtM8z9WJ8DGpgwykKBHIQSBbn5SepwhlidUAkRZQQQeo8L96PDDxy1hCK02liYbvbCTAx22XCkykCZjXOnmPdheFjzQN8EABJVgYAnuxa973jHoygklVsB7732mD/wDmHmUFQCuoAmZ2E89P4Y6bTqBkajIBGqSY63iAMT42VkgV8upO+y7mRv1NyoAtOPWysmAfAB72YXv1i4nBRbx6iJjUB7u8DYY41kbMFMSDFjsL2tYm2E4NBkjinlw8KTCkwBBho2BHKIkY4+CyF71ipPIg8yTtHLa9hghnW6yDsCCYkjmAfOxG844p1RHd0gi8Q2xsVHXlfCxCxg0R/dsdt9Wrcj+905Y6qZYGCCQJgG/nJBBvynBbVWMi5tO1zbcQRYdB54SUgTEDxgmQI53i0T78GIwX1ct1J5gHebMBNsejLysxM7E3IMxE9DJ32w/q7osYEnx2EEWgjx549n2jOpeWq3SIPK9owYisGfKjvRIkwbf4H33wvVKA0sOTGZv8mZHswMEAjWAWvcDciRNhzYXx7TYEx3YAkjvC+xkR3eV8PEAQ5Ze6SwIIgBuY8IOGny4u2mCBe9o2EWBg+eD0oRCgbwQZNo5CRaemOAk6QZA5EnvEzIGrY7G2HiIE+CrEreJibC8SDf6jjp8v0Amw9poBjbnJ6nbD7EsGYwGmZgXEmVPziIvHKMcNlFJN1GwDbAmLgnlPXBig2cGgITYg7yRG1haZ2545o5URK90wZIkxsfm3x2mRKtYiYmFWYnaD8q/yseAPIGkE6bWKyB4zb/LDUCbBnyomBHK19z1JF439+G6+WJgHnvt1iFHPBsvYFA8ERJIBJIBP+E+GA8yQO75wAwkSf8DtscDgwsg83RLGZPSLfw6eGNk9GIjhlD9/b/nbGQ8Qqr84qRMEn+NrY170YtPDKH7/APO2EkFjfpQoh8jB29an3TjKMjlyKlNbaTpkdQWi/uxrHpNP6iY39Yn+OM8y2TJKNYCwvI2jqdxjq4o2jHkk0yZp8JpTOmLmCGacd/oRBszDzAM+e2O/XokanQWkXnw5Th3I52g1RKetjqmdCMzbcx/ljukoUcsfJegzIdiqxVXautMe0u5Pha0SMRed7OGnW7hSrHxmoJDCZBnptbyxO1uN5XUFGfywFE7PqDCBENDAMR1wNnM9w6qSzZ9qrgQVoAAATOyg8+ZOPOTlltaO/Vd7IHL8KqIAnqyxcEDXNiTOoE7kiNsFZPIVhEoW0gCAQCGFpN5NvDEUuaqWUO5sQHDAaADzJ3kGIHTDgpsGmdI1MDUJJYWi/IluR5Y1dkaC3V1qO2l9hpXSSCBsGblG4OOKleqiv3R3bgFSu+5YnfywyuVqrJHreQ1etIk+FrSNzj2nRrnS3eLFSxgsb6jzO8COWDYWhyjmA5aQo0mZDE6gIPcWAeeCKmm1iw5AHcRJmee1ueB8xma8DvvHRjB8wALY5FFyrDS5EXa9weY1GR574bbC0PV1009YWD/xNIYXv3d55T4489UCVDA95oXuiAxiFBFiIBucMZRCNIXUicjUYMBB2vJ87Yk8stAmGroXZtOxAkmxW2wEzGJb+joYrZH2idI0nUbljE31wY6W8MMskgMDIHypBA70DV09+2J6pwCiwXRUVdRamFDagLStibGbkctQxxluE1aKtVCVHYEAhBCubrMyZUbkEWxGUfg2miDOZW3fgM4ClSxJjltAFscA94gsJ3AAO2xJPK8XxJZms9RSAWIB0lRAK+OnYktI3jDVYuqkOFURMPTjSZ6yZOxgc8UqDYwefcOnYj2hPVpMiPDDAYPuAzDcBQARIEXvjirmAzlRULMe6YDSb325+PQYPYkgMFGkblVcTBib/K5ThYRsVsD9WFGx5mxjc2j51rXOPDYKSosJvtzgAeM4dfNozAaGLbNDGIEyRzEA4aGf0gaSCCYBN9rAgnl7sPBBkKopLt3kBPOQGURbe4BMj3YbdgLyKhsIGqFPW2IzP0aQPeVDqYM5YnrsPL6se+vudNNpUAlqbCCIFhyJM4MELIkszmWmkGaAwMaTIAHeLSN+gB2xFU87T1AGoVIS/dtG8H+E4ZOTqPTuyUyVi8s2kmTcezaxFx44PyPDy2pU1OdyFAA6WJuF8L74pJeibA61YldWokCGBiDbYMDuPAWwszw6TJcgk6oW02FiNt8Wah2WG5ZVJ9oKskDwY7H3Y8q9m+8SaxKybBRN+R5fVjTxSZHlRQc7XMwFZm5tEKYEXnc/djavRaT+i6E7/Gf+xsUHO8HoD5E7+0Sd8aT2AoqnD6KrYDVH/e2MOXicFbK4uRSlRGelxmHDu7v66nt5nGU5CjWYgBXf92fvJxrHpZ/3f/1qf8TjOOFNEBWnzkffthcSZc2HUeB1SNK6i2oqAABqG48pO2Lrw7Lrkqa0Y1V6hL12Q95RaEncTb78Q+RzZpKtSQGnUO8ikcuYvbEaO0Jq1arwpI3IABcmZm/TG0n6RlF2ik9reAnKVHqUu/l2cgBgSabE2k9DNjzxdexvZtsolRqrKalYr3V2VdxMgCTiqekCvUfSwVppsGdQSVHdDXEbA/xxcOy/apM9S12FVY9ZT3vtrX+6fu2xrx1eyJN0TvlA9y/hjpXPXlGwv93vwwTMC31xgjJZGrX71EakBIZj3VMcgTv5jG7aWzNWzlahHMjTA3n6+mF6yF9oAbzt9c7ziRp9nqhIGukp2NyxH1Dlh2rwCSVp111bd5Dv54jOI8JEUax3kkbQBJ93TfC0kwNJIiB5Rz3ODa/AcwATGva9Mg7b+/Ee86oZXRujCCI5gzvgtMdNHYpL81TFvZUkDmLC/nhpssv1kMJAHPrE+GPQnJZsbiSf9b46K9VBtPs/dc74JQTQRm0B1sgoUAoBDMQbd6RO8HUZMzhVsroJctUsAe7UYRqEW2giDI8sHBYsJ5nkPq+7HhUm0nwkk3F5PU2xi/zqjRc8rIelw5ajM0VCakTOm4mxtEXv5nDFThtVRKK7lSdKyTHekkm4JJi20TieptKq/wAkmBHOFkz+OOdMAhQQWg3HnzBsfA4S4U/Zflfwg9BVjpGg3JkmTN7WAgSbYcTiVaVEzB03nSomZEGefPEwApiGO4mQJJAi8j/UYYbhyMSYZDsIP3nmQemH4WHlsBXjTs+qNUqB3CEIF7wJmwIwxnadJhNMkbgkiKgB3A5PtuIIw5W4KSYpksRzgCBN7/JvtgetRem96ZKAhSpuJIJ1nltjNxaNFJM8HBqKlZFMHTANVpYiZlheNzc9MTDcAVVtUUCO6RTAH3T9wxCUc1UQALV0TPcAUhvEhtx4YKyPF9BkEhYl1EBXE7hfkHqRiouK7Ikm+mSKcBQNJ0sIiIIi/ngxMvAAFh4AcvLfANHjtJoLhqRJvqBII3sZsDg5M3TcSlRW5QG0z4X288dcXD0cs1P2eFiPLyP32wzUqkgiBI/vCf8AtgGMHepaLqwjx1b+IsRgPNVluJk/Ni58p/wxdmVEFxBxufqNsaF2HH6jS/e/nbGeZ+spMG9xFwQR7tsaJ2IP6jS/e/nOOT9f8nT+f+iO9KCTkP8Aq0z95xQuEIGJkAWBJMKPInx6xi/ek7+w8/62ntvucUDK02KgSdM3k3MdF5xOObj1CzWe50N8Q4szOVUSZnSpZp6amAkqPmgAeOK7T4lUp5nVpqVUutcBFCBeemCSCpvcnbE1xDtEozFOgVlNWmsTIUEiAkrt1PuwzxPJVGpGnQenRQEiosaWVbzfmDz64pdWDiiVylFlepUIHxj/ABdQXBp6BBib2G0b4h+1mWbK1Fr5fL1KDwp9dTHxVSfaDILDD/YKl6zJOarFqbuKaKxYwqCYS9u8QcTIy2Zy7H1GbZl+jryOWwIkHyjGuLW0JOL0xrsd2kOaqRmKdMJoNVnpEA6UEkMvKbL+9jTOBViyzXcKwA+JW1OiCLIfnMBE+OKZ2ep6vWO9DL03dqNEPTmXDvqYNIHyU6Yaz/ForZgMGLioxlTbewI5W54ic2aw40X3N8UpqdFIBiZUAHYxJJwyM7TXSHWos2kGR5+PnimcPzLAI/M6iVNp1W3540nhmVVVBIjugbyAI5YyW2XOKitDVLKqy6kYjoTa/XlPlgOrTqexUC1hcnWPuB3BxLGqDsJjYcvM4JNKReMaUZX9Kw/ZdKgOhmpn5rAMvuO+BT2VrKp1VKYjnDG3li5qsYYzDDY9MX5JJEOEWUyt2feAQ9NzaANSk+RPXpiO9aAKh9mFYHVK6Se6FM7GeeJHtF2jWgwRnARwoW0k2ufCLQQdxgCjxzJVSA2YljCsbBnKgqCQd7NM+GJfM62UuHdna0icrQUWioxMLNtMkD6wPdhhC7C6GSTJDaQYsL9PDzxwlBfg5qZapXqUqZ2a0KWChgQBqMAWA28cW6jwCm4La6jFW9m2/taSIuNsZ5Se4nTHxpVPZVy7QSwEDmjzHkSLnyOOadUGI70noPvxI5XIVfV1D8QNUMgkrBDGQ42U3j3YafI5lWlhRCqZOhhNobncmOfjhrm5V/o3wcEl8AMxmAskhiZI7qd48o1Gwi+B8pxRBY1Kinf40THLccvwwTpqk6VCmoxJVNXfcTJIG0Cbk7464pw1tVTXSqadViFPTlbrOJf6J+0XH8vC9JgeZo+ssadFoNnva0yBzJnHL8CQ0gyswIOmTYTGrbcY7oZXTBQPIM3Q2G3TywY1SEUk1ApJNRQk6WAIXxAi87HGnHzRl2Ycv55cXTtEbnOAELT097WmtpsR3jsDyIjAOZyMXClBBABURz2M7xfE5UfWqO8ws0kbvAOE+WARNyY8YwnaIj1cE6SXYL3jcKoPtOQJvbGqisbOduWVEAKvq27paJi0i0C4aYmThqpxWsgYmoSJ2aGIgxG152geeLNVS7KVBhojTq+4bYAzGXWzeqUETsYm+5PyI8sVg2tEua9oq+e46yiDTDCb2OoHeLQDG2NV9HlbXw6i0ETrsdx32xmHE+G0dMoXEEtY238pHhjUPR4mnh1EST7W+/ttjl5VJf0aceN6APSxXVOH6nML62nJAmLnljLMuaeZoOms0yyDd4IJNiASCwJAmPvxp3pgy3rOHaetalt5nGJ0+yRdpZ6mjyWZ5XmMLjeqHNbJfs7k0astE6QboyMxMNFzy3GGO1mYNBGo1CwqggK1/jqRmJbw2OBcplqlJmRtbhYPxi6dQNrNJ2sd8DdpqRrLrDuxprGlh7Im4Nt+fljbsgvnY5kTh+WWVIKsxJBiS5mfqGJekxHsop3jSTaxE7W9+KBwftlVoUKdEKFpKoglLkm895oIJ6Yl8t2qbMFZqKtNG1VCBpIVd7gwfm/vY6E1Ri7su/DkWmuWogFWk13Mkn2SE1E/KAv7xiu5usPXVHOok7kEHlsQRe/PD/C+JZioK1ZoKuYXTpgMYJuBPdQAe/AvwN6tXSoYtNzF1vfzH8McnJ/R28X8kzwyrNRX+SO9foBB93PGj5DMg0VM6h4292M84Bwt6tT1SgwDDG3dXnfx2jFkpZkrKOSrp3DTEEgH2GBNoN58sTHWyp7LIc5zUahcW522XkcF0K4jyt5YqWWRiDoq6UE90qTDReL8+gthxOKtSDByImdSibKOm4Nxi7MnEthfriK4jW7sA7mJ5wTfHmSr6pv47mSDsSNhgTjeZ0USw6g2gGJgxO+AlK2UX0i5CrmKFEU1LRVI0QJuLHewkHwxCZHL5HJU6Yq1UXNEEO9NfWMrudt9ICi0c73xaOI1HrU0RATUZwChMSsy4kXIjfFYzPBMuHctTJFOuyBGNtxva489xhJ+mayXws3DO0xaotOmZVKJD1qkrYixRB3VDGLnDfBO3FSnmqL1iPVZmEfkEYCEYHnO3vwHw3K+tyvEKtQyzVQq25I0CR0FvqxRuK5U962iGDMoYmY2KA2Uc4w13Qmv+dlkrlKeZz9LMZp6S0XZlOt+8C0lAvym7wwxkMnm+IMxy/riikKateoBeBCKoG5FsRnEKVLO1KtauXNR/VgMnhTAmNjMSZ54keHZpsogo083Wpgd4J3CSW5hYJnEuioZNFny/ZPiNBtVOs6MAATppFTpkS3ekCPHDS9oc+ij9cy7qSQPiyZPONJlr9MRJ7S55wUbMzTZWSHQa4I0n2LA3wFrXK5SkEJppTrIrtF2UklpP3wOgxm2/RtGKe5IsB7T8TLAg0YLaCSpX2rbFp+sDHrcezfwijQmlUqermrUKFBTpv3QoM98kANJ20+OKlle0hzWcppBSgxaF5u2gwzH3WGJkJqzvEGB0t6xaKtpBCKqiBBsYgDDdxVsaxlKo9FhOarmalLMw2rTUDIHomNnPemmrDYjbA3GuJVHR1ZFUqq60EMjWuyyLrBHjbFW4VwOo+YrVq9ZmQwihBp9d3TCkcgAMWJ+JoiaTTqVAVNILTglAYgme8yRzG0Yyk30jaCX9NBlKq2rSxDesEpJNiAO7712w1VAsFiOh33vPMDwOAKS66L6SWakQEeI1AEETzBFxiUza3Mx9Uef347vzSbjTPP/AGccYyyXsr+eeb2MHcmPD/VsaV2DH6hR/f8AH5Z54zbiCG5iemkf540nsF/YKO/yt/8AnbEfo6MOHsjfSuP9n/8AVT+JxmnD20TDahtM6YttpG/PGm+lX/d5n6VP4nGYZJFfYgA/O1Hlz6YxgbS7JLJ1BIVxNKZImeWxv3euBn4QHpimXqFSQzKCukKLgAbkjrgrLZciCDqK3Ivt5kfjh16F7FDeQWVwBPJiPDpjWx0dqqrsqBeQ0iw8MBZnKB6wSmgXSNVVlRVMfIpjlJPeJ8MSFchQXkFadhTWZYkRabsMVHiyZhERqi1i9V2ZlpbCTbV4hRAG2LytEUkWH+k1LLzRMFS2ux1vrC6Yjc+BGOE45nO4yUXVSZVWKztZiN4n34byefGXQFMjUp6hAZkDH3le/P1YGq9pcopJqPULX+LYMsdAFJ/8icQ4plKTGONdoMzRqSHNMOpdtEqzlb3M3ucDUOP5zPVKdEVWLQe9UJOld41QCRiuZ/ifwioXaBA0qoMhVHLx88LIVQjCsSwVWgaCAwHM/wAMXGP0hyLln+0mdoMEqgoBp0wJRokaw3IjeBgvI9tiaeklnq3DSAovbUT8s2EYhctmsiRBqKYkgVNcSbyRyPlgU8KpNGirIbUwC7Ai/dJv7jjR8Xwhcr9mt8F7Y0mqAt6wNVpabwSAhP8AMNsSud4zRKV/WtCoxCA85CkbbdBPXGLHiFanSp94sUeWYgguAbAHwEi2Jhu0ZWWrMVpFNcUyCWIJgM2wkfwGMHBo3Uk1ZZ+GlaLu+ZOkaGYktcagQAvQ7H3DFWo8aRqbd5nYLTY6tywIEmd5FsVbi/F6tUTLepB+LWCy25zvf8cO0skx9Wxs1SjUgwRotMeZPM4FElyvosy8RrZaqBWDU1rB3AJVlOo8yp2YCJ5EA47z2UFenrpNDLB0knUATEA7FZjbb34gOz3EqT0XWoVFRoQrKJZbqac+y0yDGJXhTpRfRVq+pSoQddQGKZXoyiDqE+eL8bqyVPdDFVnSpoBKllF99AW5EHdrwOWG6VUI8gXIYGbtyILNub2nDXaPtHTq1atKiKdT1jladVUIYARB3AmxEjkcV/NVs3TPfDEREkSImT3hbe2Eo2i86Ld8P0UqzyQBYTyOgkfecVnOcZev6te8QiqqrzZyBLeZNh78Kvxj9TCkSzesLsYuZAEeEHEbw9vU1AzH5MiDfbn0MfxwRguxz5G9ejSuyXZ9Muy1ayl6oBuLpTJGy8jA3bwwuE8TpVzVqaludVVflKyjTZflAgC+KPme0+YrqtJNSqbBUJJPh+Jx5kuC5o5kUqDRVVASVOlaY56zzxm+Ny7NFzKLTii51OIaZqX7ulvVi5iIJhbrYAgnaL4c4Rx8VWGippdpChwBrm8qTYHkV2nzxW/6FcQo1xVUBzuSlQd+1xBiQemDexecpZqmcjmUhgWegR3WBkygaJ1DlPSMV4SfO7svmVome8p01J7wF1fbvAH+GOa6mCGMMN4AHvHUeJxF5bhtWidPrnqJIClmAala61RBHe+dgLhWYzJrgOrFERg9TSwWDOlbgSZ6YOGLhIf6OSPJD/R7P2+ST5Y0rsD/AGCjP97+dsZpxFvGD7/vxpfYP+wUv3v52xX6ejl4OyP9Kv8Au8//AG0/4nGZZMEjbwkyMaf6UP7DYx8dTv0ucZpkSTM3gzI2NuXnjCDXRtK7DqFRCLt3rQQ0R47YeJYb1VaeUmfwOHMvloIlASOZYTuIkTcQdvDDpQ3PxQ3Pd0i82EzbFWMYpsORNxfw/wBdMMkxHfgzzVu9e+1p2+vEgpF1ZmJ2BVljaRfYyd+mOy6wQoeAbhkBA5mTsDynph3YAwqGSQYmdrfdywzmcmjQXWnUY2BIVo8Gn68FGNJKjnYKLi3MncT4cscstzbWY3We74sNhefqw4ysKIbOcAoEEHL0irCSVEML8iCYwynY/LMF0+tQraz6hPUhhHuxMVlAsJUyNMj2gdz0mcdUMuzVCACGF01gDWRvE2t44FLYUqIIdkIJanVluYqgd48gSpNr4C4mamXOpspoMRqAUiPAxBveCMW3WwIVn02jvAAAbGwwTTouoHeBHId4hgDE73HhjWM2jKXGuzP6meLAl9WmALhAAeVh7M7Yg6xqONEgCkAQLCCeZn/V8aZx3JitQqU3YJMMp0jusCPImenLFVo9iWaoWq5nUjRDIhM2tq20wZwOV9gouiF4RQqPWQI4kBpJaVQAXIvHO2LNnOMU1Jp66buaZUjUAJ2hiPHEXmuw2aVppMlQGQW2ibEEG3vwy/ZfMgH9X5iPVuoPSRe5nnha7GrRD8GzCJmNVSjqpbVFa+kGBMm9jfGh5rJ0HUmhmEpKDvSqWHTUrCL+eKhkeGMGdq1F2pqrg6jBZlvp1H2vx2xHtlHUukOPZZkIJBWxAMb2IAPPD9BWyzZmnUZvVg0M4JI0EBKhPPQRAJ8sN5+mtGmAUfJVdx6wGopHSR7MnqOWK1wytTSorsmsSe5q0kC+3QTyOJXhnEahqBX1mndmVXcCANgpaCbjDTpCash+NO+tDVqLVBSxRgRE+AGk+BE4ao06bqS5YMzGIIgW5g32GNAfs/l6iirWoEBlu4JYT01WBN+WA6nYagRrpSnhUBZel4uvI4jNWPEpy0dLakeLR8ZYgERyJB92LJwBfUgsldTqEtUSpckGwIK6o8OeJ5eA02ULWo5bujSGoAgnlLXETjlew2WUyq1hNiUcHcTAm8W35YpTSYnBtDPDu2+a1IjIj89RJHkJgaT54qnaWuaederT7jesFUAX0kgMYPO4Phi25rsxQeP66nqNyKgIRSNmBvtcczO+ITivDMpShKpqqSkd5wxSDK2AkSOW3e8MNztCUHEvo47S7tTW4U6WkU3AEibkAczvfBdbNCopNNwVFiJZmB8iQR4TjLaHH/V+pU5mrUokDVRbZQGMKZOwicWTI8aCsKgiHC6gRo9YvSWtI641hRlO0yRzs3HPrME+4XGNL9Hwjh9Hf5W//O2Mv4g0rMEBrgMLx48ifI41D0e/7vo/vfztjm52a8PYJ6Uf7By/rae/mcZxw+tJUlUaQRyBt5eGNI9KA/UOX9bT323OMyyjICswRPta9rSTEdIvjni2ay7J2gtpFGkRMCdc9Pfh+TJHqqZEwSIkW5TzwDQrswlSgYnTpOw3Iho7v+eCTmKkRoXVNiGBE9b2sMapioeSlcgDu7iRN9oMWGPRm3MagX0n5OkiPGDPLHgrNqALaSRq3Im8He049fMXdoRYAJGoTYxcfJscF7oDxiSIhrNqIA9noZm5E7HecNlV1CamoWnWGBI6e7HddmFzTkHlr8iCOeO62dIDEIC0x0JA5kG8Dl1wpYjiMjJs4u3dAhQCTpN4DCBAg48+D6V0d1VJuGLSfDqBv0xxVzCsCDTOqVMzKTzJaxJPIYeavSCkKALEzpjYeyP7+JLoZr6g0hVXkAFBUjmTeffOOaKDUIJufkggH3ycOtnUHtCoDpEjSBIsRBEyZ8sL4TS0ypMCWKtYExMXP3jDugOarKyaTe59odeanYNj1aCIQGAZT3tQjVMbEAxy8t8efCEN5EapsBaLwZNxhoZqkpYi8mRqgjxuBYYluxhD0lnSWIU7TygzDFZC+GEKhGhwwYSSAQCSBvqNp8Ivgb4SguseRHd5GOUxyw+1VSD3NSEkqdNyYgAkTEHDTa7ADzGT1mkS0ikSVV1BV2OxeDNuUe/DWY4TWr95syilIYKVVjEb6mMsZsANhgumUA1TFjHeuTMEEct8OmsurZeUyu8bhfmi2+HkTiVDi3YioVBperZhuFASQx3UE3v1w0nBGpVZ+DmFjU9V1PITqC2AmYnFyFZShBEmbaVnnMEmN94x4mbJN0nnANiRtNr+/D8j9iwRzlq8ppSmtO8jSFKkMJLGTueuPUBJuIO2oSfDYnl4YbbSTDUlLiYI5QZiNmHTC+FidPtRcibiZJi22EWhxMkILEGRGoAGCJsCByO+HEcKANEQfkQfqJNv8MCliCJLL1EagOhJETvjpHpx3hq75vceIMbgTio6JkEnLoepPQr3Y27xFx5YFq5KGJFNRMXVQfcTpJOJCnngQYDkA7kwpmwv0HMXwIcvNTUStMHvAz+A8DvitGabQHU4MjNBSkSynUdF2k7GwOw3GOK3ZZNMoWprAGkgMAOgJMgWxNoUudTNA3hgL+R6YGzGZXSY71+uxCyARyxrHXTM5OyASgaStLO+oibQFAkTcwZnljWvR+f9n0f3/wCdsZTxDNFuZMCBsY8NJ3+/Gpejdp4bQ/e/nbHPys04lvQH6WXjh03/AK6nt78RHFsllsvmAPg1AUFAFRzrLAtqJUlX+KbSqkakOvUbrGLd2u7PHO5f1IqerOtX1QT7MmLEdRiJqdks2zio2Zyz1FEB2yVMsBEQGnUBc8+ZxEJJdlyi29EXU4xkdWlck7vC6gCo0lxQhWmsBq1ZlEjqrHYThj+kWUHrGbJH1IZaYKkMxqFZNMgVSSSbAqNMEEm9rBk+yVelZauUVbWTJ01uDqG3Q3874R7H1ZJDZSSpUn4HTkg7qTzU9NsW5xJUZEdwfiGVzBKU8hUsVVw7INBd2Ed6rJ9gsQoJiOdsMcS47w9Kz0myjs9MVJ0gRFMAvf1nyabLUj5rDnbEtR7K5xQoXM5VQhBUDJUxpIBUFYaxCki3IkY7bsvmzqLZnLl2nU3wOl3gwCsDe+oKoM7hQDtgU0Diyuf0s4YIqHKuBq9WHI+UCtvbkRSYVZ2Cm97YNzvHshS0NUyrw9L1uogHSSGKoYckVGCyF8RtfTK1ey2baVOYyujfScnTIuugk96JKyvlbDY7H5nVq9flCe8J+BU5h5LAmdmLNPXUZ3OE5xHiyJ/pNkWIV8lUUnUGVwAUKhmAbvwJCMRcctt8M5jtDllCsMmfV+1VU2qU4NbUSPWe0q5Z5WJkre8YnKfYyuNHxmT7g0rGSpDSDMgfNB1NYfOPXHQ7IVwoUVMmANh8CpwI1RAmLam/7j1ws4jxYHls7lHpBxkqnrDVFAUGgOSecNUC6RcyTaMA5HiGQcFvgkK+kpaCZbLoASakSamYERAim28SZmh2SzSaNFfKIUsCuSpi0kwsEabs23zj1OOT2PzJ06quTIQygOSp9y4svetZVFvmjoMGcQpkZm+I8PGZNAZN6jM4pqyABHqaVOgEuBMMLm3jjvgWeydQJ+qhGquKfd9mGFRxfX3op0w7EW7wiRfEmexlUlpfJ6WAQj4FSuixCmdwIEDawx4nZHNK4da+VDKNKMMlTDKvJQQQQOUDBmgxZnJrj5IEA8jJ2tA3JOOFzgi1jpmNmnnEdMWr/wCHHmfhayNvijby79sOt6InIH6ypbVJJpuZHT+s2OMspFUysVOJ/Rv7jAItMkn2j5YIXOm+s3KgySLX3gCIvzxYk9E7gEfCEgrpj1TWEzaXMX54WY9E7sB+tX5zTJBHKxfl1w1N0DTZWKnFbnw2MH3A9RHPxx43EhpJAI039pSCNrDecWen6Jqnys2CIj+rbbpd9sJPRK4JIzSyRB+KMHwI9ZFrH3YltlJUVX4SWANoMmeVr+7DVXiBFtQiT0aOZNrwcW9PRM3PMifCmwHmRrvj0+iVib5lfZAtTIHP+944LYyoNnmUHVIvYsNp/ugSbTz5Y8fMxytbkSAbzOwHI4t1P0RuP/6VsZHxZt/549/+JqgEDNAWhvi2vYWPxnXBbCipU84VQPrWzEaCTJkbxcD6sFrmiGaw7wIbmW9/+tsTreiBzvmlnmfVGT4nv4KX0WNEHMAkAQSh959rGkZa2Yyi/RUhmQwIG1jvEHa2025Xww2bEEaQsG83m0TE2+/Fyf0UMZBzIgmw9WYA8O9vhmp6JKhEDNqBP0TbdP6zFKZODKFmMwSTJJvYbR7+dsa/6NHnhtD9/wD9jYrB9Db/ALWItY0zb/zxeuy/BDlMrToFteie8BAMsTtJjfriZSVdlwi0yVwsLCxmujT2LCwsLADFhYWFikgQsLCwsJoBYWFhYAFhYWFhALCwsLAAsLCwsIBYWFhYEAsLCwsIoWFhYWGAsLCwsACwsLCxSJ9iwsLCw2hiwsLCxLQvZ//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5136" name="Picture 16" descr="http://2.bp.blogspot.com/-RY7oeg3eyM4/T3-AUNYpg0I/AAAAAAAAAB8/9Llke3jWyDI/s1600/1.jpg"/>
          <p:cNvPicPr>
            <a:picLocks noChangeAspect="1" noChangeArrowheads="1"/>
          </p:cNvPicPr>
          <p:nvPr/>
        </p:nvPicPr>
        <p:blipFill>
          <a:blip r:embed="rId2"/>
          <a:srcRect/>
          <a:stretch>
            <a:fillRect/>
          </a:stretch>
        </p:blipFill>
        <p:spPr bwMode="auto">
          <a:xfrm>
            <a:off x="5010366" y="0"/>
            <a:ext cx="3828834" cy="1981200"/>
          </a:xfrm>
          <a:prstGeom prst="rect">
            <a:avLst/>
          </a:prstGeom>
          <a:noFill/>
        </p:spPr>
      </p:pic>
      <p:sp>
        <p:nvSpPr>
          <p:cNvPr id="4" name="Down Arrow 3"/>
          <p:cNvSpPr/>
          <p:nvPr/>
        </p:nvSpPr>
        <p:spPr>
          <a:xfrm>
            <a:off x="2667000" y="1447800"/>
            <a:ext cx="9144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solidFill>
                  <a:srgbClr val="FF0000"/>
                </a:solidFill>
              </a:rPr>
              <a:t>Permasalahan-2 </a:t>
            </a:r>
            <a:r>
              <a:rPr lang="en-US" sz="3200" b="1" dirty="0" err="1" smtClean="0">
                <a:solidFill>
                  <a:srgbClr val="FF0000"/>
                </a:solidFill>
              </a:rPr>
              <a:t>Kependudukan</a:t>
            </a:r>
            <a:r>
              <a:rPr lang="en-US" sz="3200" b="1" dirty="0" smtClean="0">
                <a:solidFill>
                  <a:srgbClr val="FF0000"/>
                </a:solidFill>
              </a:rPr>
              <a:t> </a:t>
            </a:r>
            <a:r>
              <a:rPr lang="en-US" sz="3200" b="1" dirty="0" err="1" smtClean="0">
                <a:solidFill>
                  <a:srgbClr val="FF0000"/>
                </a:solidFill>
              </a:rPr>
              <a:t>Dapat</a:t>
            </a:r>
            <a:r>
              <a:rPr lang="en-US" sz="3200" b="1" dirty="0" smtClean="0">
                <a:solidFill>
                  <a:srgbClr val="FF0000"/>
                </a:solidFill>
              </a:rPr>
              <a:t> </a:t>
            </a:r>
            <a:r>
              <a:rPr lang="en-US" sz="3200" b="1" dirty="0" err="1" smtClean="0">
                <a:solidFill>
                  <a:srgbClr val="FF0000"/>
                </a:solidFill>
              </a:rPr>
              <a:t>Dilihat</a:t>
            </a:r>
            <a:r>
              <a:rPr lang="en-US" sz="3200" b="1" dirty="0" smtClean="0">
                <a:solidFill>
                  <a:srgbClr val="FF0000"/>
                </a:solidFill>
              </a:rPr>
              <a:t> Dari Tanda-2 </a:t>
            </a:r>
            <a:r>
              <a:rPr lang="en-US" sz="3200" b="1" dirty="0" err="1" smtClean="0">
                <a:solidFill>
                  <a:srgbClr val="FF0000"/>
                </a:solidFill>
              </a:rPr>
              <a:t>Berikut</a:t>
            </a:r>
            <a:r>
              <a:rPr lang="en-US" sz="3200" b="1" dirty="0" smtClean="0">
                <a:solidFill>
                  <a:srgbClr val="FF0000"/>
                </a:solidFill>
              </a:rPr>
              <a:t>::</a:t>
            </a:r>
            <a:endParaRPr lang="en-US" sz="3200" dirty="0">
              <a:solidFill>
                <a:srgbClr val="FF0000"/>
              </a:solidFill>
            </a:endParaRPr>
          </a:p>
        </p:txBody>
      </p:sp>
      <p:sp>
        <p:nvSpPr>
          <p:cNvPr id="3" name="Content Placeholder 2"/>
          <p:cNvSpPr>
            <a:spLocks noGrp="1"/>
          </p:cNvSpPr>
          <p:nvPr>
            <p:ph idx="1"/>
          </p:nvPr>
        </p:nvSpPr>
        <p:spPr>
          <a:xfrm>
            <a:off x="1905000" y="1524000"/>
            <a:ext cx="7498080" cy="4800600"/>
          </a:xfrm>
        </p:spPr>
        <p:txBody>
          <a:bodyPr>
            <a:normAutofit/>
          </a:bodyPr>
          <a:lstStyle/>
          <a:p>
            <a:pPr lvl="1"/>
            <a:r>
              <a:rPr lang="en-US" sz="3200" dirty="0" err="1" smtClean="0">
                <a:solidFill>
                  <a:srgbClr val="0070C0"/>
                </a:solidFill>
              </a:rPr>
              <a:t>Persediaan</a:t>
            </a:r>
            <a:r>
              <a:rPr lang="en-US" sz="3200" dirty="0" smtClean="0">
                <a:solidFill>
                  <a:srgbClr val="0070C0"/>
                </a:solidFill>
              </a:rPr>
              <a:t> </a:t>
            </a:r>
            <a:r>
              <a:rPr lang="en-US" sz="3200" dirty="0" err="1" smtClean="0">
                <a:solidFill>
                  <a:srgbClr val="0070C0"/>
                </a:solidFill>
              </a:rPr>
              <a:t>lahan</a:t>
            </a:r>
            <a:r>
              <a:rPr lang="en-US" sz="3200" dirty="0" smtClean="0">
                <a:solidFill>
                  <a:srgbClr val="0070C0"/>
                </a:solidFill>
              </a:rPr>
              <a:t> </a:t>
            </a:r>
            <a:r>
              <a:rPr lang="en-US" sz="3200" dirty="0" err="1" smtClean="0">
                <a:solidFill>
                  <a:srgbClr val="0070C0"/>
                </a:solidFill>
              </a:rPr>
              <a:t>pertanian</a:t>
            </a:r>
            <a:r>
              <a:rPr lang="en-US" sz="3200" dirty="0" smtClean="0">
                <a:solidFill>
                  <a:srgbClr val="0070C0"/>
                </a:solidFill>
              </a:rPr>
              <a:t> </a:t>
            </a:r>
            <a:r>
              <a:rPr lang="en-US" sz="3200" dirty="0" err="1" smtClean="0">
                <a:solidFill>
                  <a:srgbClr val="0070C0"/>
                </a:solidFill>
              </a:rPr>
              <a:t>yg</a:t>
            </a:r>
            <a:r>
              <a:rPr lang="en-US" sz="3200" dirty="0" smtClean="0">
                <a:solidFill>
                  <a:srgbClr val="0070C0"/>
                </a:solidFill>
              </a:rPr>
              <a:t> </a:t>
            </a:r>
            <a:r>
              <a:rPr lang="en-US" sz="3200" dirty="0" err="1" smtClean="0">
                <a:solidFill>
                  <a:srgbClr val="0070C0"/>
                </a:solidFill>
              </a:rPr>
              <a:t>makin</a:t>
            </a:r>
            <a:r>
              <a:rPr lang="en-US" sz="3200" dirty="0" smtClean="0">
                <a:solidFill>
                  <a:srgbClr val="0070C0"/>
                </a:solidFill>
              </a:rPr>
              <a:t> </a:t>
            </a:r>
            <a:r>
              <a:rPr lang="en-US" sz="3200" dirty="0" err="1" smtClean="0">
                <a:solidFill>
                  <a:srgbClr val="0070C0"/>
                </a:solidFill>
              </a:rPr>
              <a:t>sempit</a:t>
            </a:r>
            <a:endParaRPr lang="en-US" sz="3200" b="1" dirty="0" smtClean="0">
              <a:solidFill>
                <a:srgbClr val="0070C0"/>
              </a:solidFill>
            </a:endParaRPr>
          </a:p>
          <a:p>
            <a:pPr lvl="1"/>
            <a:r>
              <a:rPr lang="en-US" sz="3200" dirty="0" err="1" smtClean="0">
                <a:solidFill>
                  <a:srgbClr val="0070C0"/>
                </a:solidFill>
              </a:rPr>
              <a:t>Produksi</a:t>
            </a:r>
            <a:r>
              <a:rPr lang="en-US" sz="3200" dirty="0" smtClean="0">
                <a:solidFill>
                  <a:srgbClr val="0070C0"/>
                </a:solidFill>
              </a:rPr>
              <a:t> </a:t>
            </a:r>
            <a:r>
              <a:rPr lang="en-US" sz="3200" dirty="0" err="1" smtClean="0">
                <a:solidFill>
                  <a:srgbClr val="0070C0"/>
                </a:solidFill>
              </a:rPr>
              <a:t>bahan</a:t>
            </a:r>
            <a:r>
              <a:rPr lang="en-US" sz="3200" dirty="0" smtClean="0">
                <a:solidFill>
                  <a:srgbClr val="0070C0"/>
                </a:solidFill>
              </a:rPr>
              <a:t> </a:t>
            </a:r>
            <a:r>
              <a:rPr lang="en-US" sz="3200" dirty="0" err="1" smtClean="0">
                <a:solidFill>
                  <a:srgbClr val="0070C0"/>
                </a:solidFill>
              </a:rPr>
              <a:t>makanan</a:t>
            </a:r>
            <a:r>
              <a:rPr lang="en-US" sz="3200" dirty="0" smtClean="0">
                <a:solidFill>
                  <a:srgbClr val="0070C0"/>
                </a:solidFill>
              </a:rPr>
              <a:t>/</a:t>
            </a:r>
            <a:r>
              <a:rPr lang="en-US" sz="3200" dirty="0" err="1" smtClean="0">
                <a:solidFill>
                  <a:srgbClr val="0070C0"/>
                </a:solidFill>
              </a:rPr>
              <a:t>jiwa</a:t>
            </a:r>
            <a:r>
              <a:rPr lang="en-US" sz="3200" dirty="0" smtClean="0">
                <a:solidFill>
                  <a:srgbClr val="0070C0"/>
                </a:solidFill>
              </a:rPr>
              <a:t> </a:t>
            </a:r>
            <a:r>
              <a:rPr lang="en-US" sz="3200" dirty="0" err="1" smtClean="0">
                <a:solidFill>
                  <a:srgbClr val="0070C0"/>
                </a:solidFill>
              </a:rPr>
              <a:t>terus</a:t>
            </a:r>
            <a:r>
              <a:rPr lang="en-US" sz="3200" dirty="0" smtClean="0">
                <a:solidFill>
                  <a:srgbClr val="0070C0"/>
                </a:solidFill>
              </a:rPr>
              <a:t> </a:t>
            </a:r>
            <a:r>
              <a:rPr lang="en-US" sz="3200" dirty="0" err="1" smtClean="0">
                <a:solidFill>
                  <a:srgbClr val="0070C0"/>
                </a:solidFill>
              </a:rPr>
              <a:t>menurun</a:t>
            </a:r>
            <a:endParaRPr lang="en-US" sz="3200" b="1" dirty="0" smtClean="0">
              <a:solidFill>
                <a:srgbClr val="0070C0"/>
              </a:solidFill>
            </a:endParaRPr>
          </a:p>
          <a:p>
            <a:pPr lvl="1"/>
            <a:r>
              <a:rPr lang="en-US" sz="3200" dirty="0" err="1" smtClean="0">
                <a:solidFill>
                  <a:srgbClr val="0070C0"/>
                </a:solidFill>
              </a:rPr>
              <a:t>Pengangguran</a:t>
            </a:r>
            <a:r>
              <a:rPr lang="en-US" sz="3200" dirty="0" smtClean="0">
                <a:solidFill>
                  <a:srgbClr val="0070C0"/>
                </a:solidFill>
              </a:rPr>
              <a:t> </a:t>
            </a:r>
            <a:r>
              <a:rPr lang="en-US" sz="3200" dirty="0" err="1" smtClean="0">
                <a:solidFill>
                  <a:srgbClr val="0070C0"/>
                </a:solidFill>
              </a:rPr>
              <a:t>bertambah</a:t>
            </a:r>
            <a:endParaRPr lang="en-US" sz="3200" b="1" dirty="0" smtClean="0">
              <a:solidFill>
                <a:srgbClr val="0070C0"/>
              </a:solidFill>
            </a:endParaRPr>
          </a:p>
          <a:p>
            <a:pPr lvl="1"/>
            <a:r>
              <a:rPr lang="en-US" sz="3200" dirty="0" smtClean="0">
                <a:solidFill>
                  <a:srgbClr val="0070C0"/>
                </a:solidFill>
              </a:rPr>
              <a:t>Me</a:t>
            </a:r>
            <a:r>
              <a:rPr lang="id-ID" sz="3200" dirty="0" smtClean="0">
                <a:solidFill>
                  <a:srgbClr val="0070C0"/>
                </a:solidFill>
              </a:rPr>
              <a:t>mburuk</a:t>
            </a:r>
            <a:r>
              <a:rPr lang="en-US" sz="3200" dirty="0" err="1" smtClean="0">
                <a:solidFill>
                  <a:srgbClr val="0070C0"/>
                </a:solidFill>
              </a:rPr>
              <a:t>nya</a:t>
            </a:r>
            <a:r>
              <a:rPr lang="en-US" sz="3200" dirty="0" smtClean="0">
                <a:solidFill>
                  <a:srgbClr val="0070C0"/>
                </a:solidFill>
              </a:rPr>
              <a:t> hub</a:t>
            </a:r>
            <a:r>
              <a:rPr lang="id-ID" sz="3200" dirty="0" smtClean="0">
                <a:solidFill>
                  <a:srgbClr val="0070C0"/>
                </a:solidFill>
              </a:rPr>
              <a:t>ungan</a:t>
            </a:r>
            <a:r>
              <a:rPr lang="en-US" sz="3200" dirty="0" smtClean="0">
                <a:solidFill>
                  <a:srgbClr val="0070C0"/>
                </a:solidFill>
              </a:rPr>
              <a:t> </a:t>
            </a:r>
            <a:r>
              <a:rPr lang="en-US" sz="3200" dirty="0" err="1" smtClean="0">
                <a:solidFill>
                  <a:srgbClr val="0070C0"/>
                </a:solidFill>
              </a:rPr>
              <a:t>pemilik</a:t>
            </a:r>
            <a:r>
              <a:rPr lang="en-US" sz="3200" dirty="0" smtClean="0">
                <a:solidFill>
                  <a:srgbClr val="0070C0"/>
                </a:solidFill>
              </a:rPr>
              <a:t> </a:t>
            </a:r>
            <a:r>
              <a:rPr lang="en-US" sz="3200" dirty="0" err="1" smtClean="0">
                <a:solidFill>
                  <a:srgbClr val="0070C0"/>
                </a:solidFill>
              </a:rPr>
              <a:t>tanah</a:t>
            </a:r>
            <a:r>
              <a:rPr lang="en-US" sz="3200" dirty="0" smtClean="0">
                <a:solidFill>
                  <a:srgbClr val="0070C0"/>
                </a:solidFill>
              </a:rPr>
              <a:t> </a:t>
            </a:r>
            <a:r>
              <a:rPr lang="en-US" sz="3200" dirty="0" err="1" smtClean="0">
                <a:solidFill>
                  <a:srgbClr val="0070C0"/>
                </a:solidFill>
              </a:rPr>
              <a:t>dan</a:t>
            </a:r>
            <a:r>
              <a:rPr lang="en-US" sz="3200" dirty="0" smtClean="0">
                <a:solidFill>
                  <a:srgbClr val="0070C0"/>
                </a:solidFill>
              </a:rPr>
              <a:t> </a:t>
            </a:r>
            <a:r>
              <a:rPr lang="en-US" sz="3200" dirty="0" err="1" smtClean="0">
                <a:solidFill>
                  <a:srgbClr val="0070C0"/>
                </a:solidFill>
              </a:rPr>
              <a:t>bertambahnya</a:t>
            </a:r>
            <a:r>
              <a:rPr lang="en-US" sz="3200" dirty="0" smtClean="0">
                <a:solidFill>
                  <a:srgbClr val="0070C0"/>
                </a:solidFill>
              </a:rPr>
              <a:t> hutang-2 </a:t>
            </a:r>
            <a:r>
              <a:rPr lang="en-US" sz="3200" dirty="0" err="1" smtClean="0">
                <a:solidFill>
                  <a:srgbClr val="0070C0"/>
                </a:solidFill>
              </a:rPr>
              <a:t>petani</a:t>
            </a:r>
            <a:endParaRPr lang="en-US" sz="3200" b="1" dirty="0" smtClean="0">
              <a:solidFill>
                <a:srgbClr val="0070C0"/>
              </a:solidFill>
            </a:endParaRPr>
          </a:p>
          <a:p>
            <a:endParaRPr lang="en-US" dirty="0">
              <a:solidFill>
                <a:srgbClr val="0070C0"/>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7" y="4975514"/>
            <a:ext cx="2466975" cy="184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cap="all" dirty="0" smtClean="0">
                <a:solidFill>
                  <a:srgbClr val="FF0000"/>
                </a:solidFill>
              </a:rPr>
              <a:t>PERTANIAN </a:t>
            </a:r>
            <a:r>
              <a:rPr lang="en-US" b="1" cap="all" dirty="0" err="1" smtClean="0">
                <a:solidFill>
                  <a:srgbClr val="FF0000"/>
                </a:solidFill>
              </a:rPr>
              <a:t>SUBSISTEn</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solidFill>
                  <a:srgbClr val="002060"/>
                </a:solidFill>
              </a:rPr>
              <a:t>SUATU SIST</a:t>
            </a:r>
            <a:r>
              <a:rPr lang="id-ID" dirty="0" smtClean="0">
                <a:solidFill>
                  <a:srgbClr val="002060"/>
                </a:solidFill>
              </a:rPr>
              <a:t>E</a:t>
            </a:r>
            <a:r>
              <a:rPr lang="en-US" dirty="0" smtClean="0">
                <a:solidFill>
                  <a:srgbClr val="002060"/>
                </a:solidFill>
              </a:rPr>
              <a:t>M BERTANI </a:t>
            </a:r>
            <a:r>
              <a:rPr lang="en-US" dirty="0" err="1" smtClean="0">
                <a:solidFill>
                  <a:srgbClr val="002060"/>
                </a:solidFill>
              </a:rPr>
              <a:t>dengan</a:t>
            </a:r>
            <a:r>
              <a:rPr lang="en-US" dirty="0" smtClean="0">
                <a:solidFill>
                  <a:srgbClr val="002060"/>
                </a:solidFill>
              </a:rPr>
              <a:t> </a:t>
            </a:r>
            <a:r>
              <a:rPr lang="en-US" dirty="0" err="1" smtClean="0">
                <a:solidFill>
                  <a:srgbClr val="002060"/>
                </a:solidFill>
              </a:rPr>
              <a:t>tujuan</a:t>
            </a:r>
            <a:r>
              <a:rPr lang="en-US" dirty="0" smtClean="0">
                <a:solidFill>
                  <a:srgbClr val="002060"/>
                </a:solidFill>
              </a:rPr>
              <a:t> </a:t>
            </a:r>
            <a:r>
              <a:rPr lang="en-US" dirty="0" err="1" smtClean="0">
                <a:solidFill>
                  <a:srgbClr val="002060"/>
                </a:solidFill>
              </a:rPr>
              <a:t>utamanya</a:t>
            </a:r>
            <a:r>
              <a:rPr lang="en-US" dirty="0" smtClean="0">
                <a:solidFill>
                  <a:srgbClr val="002060"/>
                </a:solidFill>
              </a:rPr>
              <a:t> </a:t>
            </a:r>
            <a:r>
              <a:rPr lang="en-US" dirty="0" err="1" smtClean="0">
                <a:solidFill>
                  <a:srgbClr val="002060"/>
                </a:solidFill>
              </a:rPr>
              <a:t>untuk</a:t>
            </a:r>
            <a:r>
              <a:rPr lang="en-US" dirty="0" smtClean="0">
                <a:solidFill>
                  <a:srgbClr val="002060"/>
                </a:solidFill>
              </a:rPr>
              <a:t> </a:t>
            </a:r>
            <a:r>
              <a:rPr lang="en-US" dirty="0" err="1" smtClean="0">
                <a:solidFill>
                  <a:srgbClr val="002060"/>
                </a:solidFill>
              </a:rPr>
              <a:t>memenuhi</a:t>
            </a:r>
            <a:r>
              <a:rPr lang="en-US" dirty="0" smtClean="0">
                <a:solidFill>
                  <a:srgbClr val="002060"/>
                </a:solidFill>
              </a:rPr>
              <a:t> </a:t>
            </a:r>
            <a:r>
              <a:rPr lang="en-US" dirty="0" err="1" smtClean="0">
                <a:solidFill>
                  <a:srgbClr val="002060"/>
                </a:solidFill>
              </a:rPr>
              <a:t>kebutuhan</a:t>
            </a:r>
            <a:r>
              <a:rPr lang="en-US" dirty="0" smtClean="0">
                <a:solidFill>
                  <a:srgbClr val="002060"/>
                </a:solidFill>
              </a:rPr>
              <a:t> </a:t>
            </a:r>
            <a:r>
              <a:rPr lang="en-US" dirty="0" err="1" smtClean="0">
                <a:solidFill>
                  <a:srgbClr val="002060"/>
                </a:solidFill>
              </a:rPr>
              <a:t>hidup</a:t>
            </a:r>
            <a:r>
              <a:rPr lang="en-US" dirty="0" smtClean="0">
                <a:solidFill>
                  <a:srgbClr val="002060"/>
                </a:solidFill>
              </a:rPr>
              <a:t> </a:t>
            </a:r>
            <a:r>
              <a:rPr lang="en-US" dirty="0" err="1" smtClean="0">
                <a:solidFill>
                  <a:srgbClr val="002060"/>
                </a:solidFill>
              </a:rPr>
              <a:t>petani</a:t>
            </a:r>
            <a:r>
              <a:rPr lang="en-US" dirty="0" smtClean="0">
                <a:solidFill>
                  <a:srgbClr val="002060"/>
                </a:solidFill>
              </a:rPr>
              <a:t> &amp; </a:t>
            </a:r>
            <a:r>
              <a:rPr lang="en-US" dirty="0" err="1" smtClean="0">
                <a:solidFill>
                  <a:srgbClr val="002060"/>
                </a:solidFill>
              </a:rPr>
              <a:t>keluarganya</a:t>
            </a:r>
            <a:r>
              <a:rPr lang="en-US" dirty="0" smtClean="0">
                <a:solidFill>
                  <a:srgbClr val="002060"/>
                </a:solidFill>
              </a:rPr>
              <a:t>. </a:t>
            </a:r>
            <a:endParaRPr lang="en-US" b="1" dirty="0" smtClean="0">
              <a:solidFill>
                <a:srgbClr val="002060"/>
              </a:solidFill>
            </a:endParaRPr>
          </a:p>
          <a:p>
            <a:pPr>
              <a:buNone/>
            </a:pPr>
            <a:r>
              <a:rPr lang="en-US" dirty="0" smtClean="0">
                <a:solidFill>
                  <a:srgbClr val="002060"/>
                </a:solidFill>
              </a:rPr>
              <a:t> </a:t>
            </a:r>
          </a:p>
          <a:p>
            <a:r>
              <a:rPr lang="id-ID" dirty="0" smtClean="0">
                <a:solidFill>
                  <a:srgbClr val="002060"/>
                </a:solidFill>
              </a:rPr>
              <a:t>Yang dianggap sebagai </a:t>
            </a:r>
            <a:r>
              <a:rPr lang="en-US" dirty="0" err="1" smtClean="0">
                <a:solidFill>
                  <a:srgbClr val="002060"/>
                </a:solidFill>
              </a:rPr>
              <a:t>Penerimaan</a:t>
            </a:r>
            <a:r>
              <a:rPr lang="en-US" dirty="0" smtClean="0">
                <a:solidFill>
                  <a:srgbClr val="002060"/>
                </a:solidFill>
              </a:rPr>
              <a:t> </a:t>
            </a:r>
            <a:r>
              <a:rPr lang="en-US" dirty="0" err="1" smtClean="0">
                <a:solidFill>
                  <a:srgbClr val="002060"/>
                </a:solidFill>
              </a:rPr>
              <a:t>pertanian</a:t>
            </a:r>
            <a:r>
              <a:rPr lang="en-US" dirty="0" smtClean="0">
                <a:solidFill>
                  <a:srgbClr val="002060"/>
                </a:solidFill>
              </a:rPr>
              <a:t> </a:t>
            </a:r>
            <a:r>
              <a:rPr lang="en-US" dirty="0" err="1" smtClean="0">
                <a:solidFill>
                  <a:srgbClr val="002060"/>
                </a:solidFill>
              </a:rPr>
              <a:t>subsisten</a:t>
            </a:r>
            <a:r>
              <a:rPr lang="en-US" dirty="0" smtClean="0">
                <a:solidFill>
                  <a:srgbClr val="002060"/>
                </a:solidFill>
              </a:rPr>
              <a:t> </a:t>
            </a:r>
            <a:r>
              <a:rPr lang="en-US" dirty="0" err="1" smtClean="0">
                <a:solidFill>
                  <a:srgbClr val="002060"/>
                </a:solidFill>
              </a:rPr>
              <a:t>adalah</a:t>
            </a:r>
            <a:r>
              <a:rPr lang="en-US" dirty="0" smtClean="0">
                <a:solidFill>
                  <a:srgbClr val="002060"/>
                </a:solidFill>
              </a:rPr>
              <a:t>:  </a:t>
            </a:r>
            <a:r>
              <a:rPr lang="en-US" dirty="0" err="1" smtClean="0">
                <a:solidFill>
                  <a:srgbClr val="0066CC"/>
                </a:solidFill>
              </a:rPr>
              <a:t>segala</a:t>
            </a:r>
            <a:r>
              <a:rPr lang="en-US" dirty="0" smtClean="0">
                <a:solidFill>
                  <a:srgbClr val="0066CC"/>
                </a:solidFill>
              </a:rPr>
              <a:t> </a:t>
            </a:r>
            <a:r>
              <a:rPr lang="en-US" dirty="0" err="1" smtClean="0">
                <a:solidFill>
                  <a:srgbClr val="0066CC"/>
                </a:solidFill>
              </a:rPr>
              <a:t>sesuatu</a:t>
            </a:r>
            <a:r>
              <a:rPr lang="en-US" dirty="0" smtClean="0">
                <a:solidFill>
                  <a:srgbClr val="0066CC"/>
                </a:solidFill>
              </a:rPr>
              <a:t> yang </a:t>
            </a:r>
            <a:r>
              <a:rPr lang="en-US" dirty="0" err="1" smtClean="0">
                <a:solidFill>
                  <a:srgbClr val="0066CC"/>
                </a:solidFill>
              </a:rPr>
              <a:t>dapat</a:t>
            </a:r>
            <a:r>
              <a:rPr lang="en-US" dirty="0" smtClean="0">
                <a:solidFill>
                  <a:srgbClr val="0066CC"/>
                </a:solidFill>
              </a:rPr>
              <a:t> </a:t>
            </a:r>
            <a:r>
              <a:rPr lang="en-US" dirty="0" err="1" smtClean="0">
                <a:solidFill>
                  <a:srgbClr val="0066CC"/>
                </a:solidFill>
              </a:rPr>
              <a:t>dinikmati</a:t>
            </a:r>
            <a:r>
              <a:rPr lang="en-US" dirty="0" smtClean="0">
                <a:solidFill>
                  <a:srgbClr val="0066CC"/>
                </a:solidFill>
              </a:rPr>
              <a:t> </a:t>
            </a:r>
            <a:r>
              <a:rPr lang="en-US" dirty="0" err="1" smtClean="0">
                <a:solidFill>
                  <a:srgbClr val="0066CC"/>
                </a:solidFill>
              </a:rPr>
              <a:t>oleh</a:t>
            </a:r>
            <a:r>
              <a:rPr lang="en-US" dirty="0" smtClean="0">
                <a:solidFill>
                  <a:srgbClr val="0066CC"/>
                </a:solidFill>
              </a:rPr>
              <a:t> </a:t>
            </a:r>
            <a:r>
              <a:rPr lang="en-US" dirty="0" err="1" smtClean="0">
                <a:solidFill>
                  <a:srgbClr val="0066CC"/>
                </a:solidFill>
              </a:rPr>
              <a:t>dirinya</a:t>
            </a:r>
            <a:r>
              <a:rPr lang="en-US" dirty="0" smtClean="0">
                <a:solidFill>
                  <a:srgbClr val="0066CC"/>
                </a:solidFill>
              </a:rPr>
              <a:t> &amp; </a:t>
            </a:r>
            <a:r>
              <a:rPr lang="en-US" dirty="0" err="1" smtClean="0">
                <a:solidFill>
                  <a:srgbClr val="0066CC"/>
                </a:solidFill>
              </a:rPr>
              <a:t>masyarakat</a:t>
            </a:r>
            <a:endParaRPr lang="en-US" b="1" dirty="0" smtClean="0">
              <a:solidFill>
                <a:srgbClr val="0066CC"/>
              </a:solidFill>
            </a:endParaRPr>
          </a:p>
          <a:p>
            <a:pPr>
              <a:buNone/>
            </a:pPr>
            <a:r>
              <a:rPr lang="en-US" dirty="0" smtClean="0">
                <a:solidFill>
                  <a:srgbClr val="002060"/>
                </a:solidFill>
              </a:rPr>
              <a:t> </a:t>
            </a:r>
          </a:p>
          <a:p>
            <a:r>
              <a:rPr lang="en-US" dirty="0" err="1" smtClean="0">
                <a:solidFill>
                  <a:srgbClr val="FF0000"/>
                </a:solidFill>
              </a:rPr>
              <a:t>Biaya</a:t>
            </a:r>
            <a:r>
              <a:rPr lang="en-US" dirty="0" smtClean="0">
                <a:solidFill>
                  <a:srgbClr val="FF0000"/>
                </a:solidFill>
              </a:rPr>
              <a:t> </a:t>
            </a:r>
            <a:r>
              <a:rPr lang="en-US" dirty="0" err="1" smtClean="0">
                <a:solidFill>
                  <a:srgbClr val="002060"/>
                </a:solidFill>
              </a:rPr>
              <a:t>adalah</a:t>
            </a:r>
            <a:r>
              <a:rPr lang="en-US" dirty="0" smtClean="0">
                <a:solidFill>
                  <a:srgbClr val="002060"/>
                </a:solidFill>
              </a:rPr>
              <a:t> </a:t>
            </a:r>
            <a:r>
              <a:rPr lang="en-US" dirty="0" err="1" smtClean="0">
                <a:solidFill>
                  <a:srgbClr val="002060"/>
                </a:solidFill>
              </a:rPr>
              <a:t>segala</a:t>
            </a:r>
            <a:r>
              <a:rPr lang="en-US" dirty="0" smtClean="0">
                <a:solidFill>
                  <a:srgbClr val="002060"/>
                </a:solidFill>
              </a:rPr>
              <a:t> </a:t>
            </a:r>
            <a:r>
              <a:rPr lang="en-US" dirty="0" err="1" smtClean="0">
                <a:solidFill>
                  <a:srgbClr val="002060"/>
                </a:solidFill>
              </a:rPr>
              <a:t>sesuatu</a:t>
            </a:r>
            <a:r>
              <a:rPr lang="en-US" dirty="0" smtClean="0">
                <a:solidFill>
                  <a:srgbClr val="002060"/>
                </a:solidFill>
              </a:rPr>
              <a:t> </a:t>
            </a:r>
            <a:r>
              <a:rPr lang="en-US" dirty="0" err="1" smtClean="0">
                <a:solidFill>
                  <a:srgbClr val="002060"/>
                </a:solidFill>
              </a:rPr>
              <a:t>yg</a:t>
            </a:r>
            <a:r>
              <a:rPr lang="en-US" dirty="0" smtClean="0">
                <a:solidFill>
                  <a:srgbClr val="002060"/>
                </a:solidFill>
              </a:rPr>
              <a:t> </a:t>
            </a:r>
            <a:r>
              <a:rPr lang="en-US" dirty="0" err="1" smtClean="0">
                <a:solidFill>
                  <a:srgbClr val="002060"/>
                </a:solidFill>
              </a:rPr>
              <a:t>tidak</a:t>
            </a:r>
            <a:r>
              <a:rPr lang="en-US" dirty="0" smtClean="0">
                <a:solidFill>
                  <a:srgbClr val="002060"/>
                </a:solidFill>
              </a:rPr>
              <a:t> </a:t>
            </a:r>
            <a:r>
              <a:rPr lang="en-US" dirty="0" err="1" smtClean="0">
                <a:solidFill>
                  <a:srgbClr val="002060"/>
                </a:solidFill>
              </a:rPr>
              <a:t>dapat</a:t>
            </a:r>
            <a:r>
              <a:rPr lang="en-US" dirty="0" smtClean="0">
                <a:solidFill>
                  <a:srgbClr val="002060"/>
                </a:solidFill>
              </a:rPr>
              <a:t> </a:t>
            </a:r>
            <a:r>
              <a:rPr lang="en-US" dirty="0" err="1" smtClean="0">
                <a:solidFill>
                  <a:srgbClr val="002060"/>
                </a:solidFill>
              </a:rPr>
              <a:t>dinikmatinya</a:t>
            </a:r>
            <a:endParaRPr lang="en-US" b="1" dirty="0" smtClean="0">
              <a:solidFill>
                <a:srgbClr val="002060"/>
              </a:solidFill>
            </a:endParaRPr>
          </a:p>
          <a:p>
            <a:pPr>
              <a:buNone/>
            </a:pPr>
            <a:r>
              <a:rPr lang="en-US" dirty="0" smtClean="0">
                <a:solidFill>
                  <a:srgbClr val="002060"/>
                </a:solidFill>
              </a:rPr>
              <a:t> </a:t>
            </a:r>
          </a:p>
          <a:p>
            <a:endParaRPr lang="en-US" dirty="0">
              <a:solidFill>
                <a:srgbClr val="00206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609600"/>
            <a:ext cx="7498080" cy="1143000"/>
          </a:xfrm>
        </p:spPr>
        <p:txBody>
          <a:bodyPr>
            <a:normAutofit fontScale="90000"/>
          </a:bodyPr>
          <a:lstStyle/>
          <a:p>
            <a:r>
              <a:rPr lang="en-US" sz="3600" cap="all" dirty="0" smtClean="0">
                <a:solidFill>
                  <a:srgbClr val="FF0000"/>
                </a:solidFill>
              </a:rPr>
              <a:t>ADA 2 HAL POKOK TENTANG PERTANIAN SUBSISTEN</a:t>
            </a:r>
            <a:r>
              <a:rPr lang="en-US" sz="3600" dirty="0" smtClean="0">
                <a:solidFill>
                  <a:srgbClr val="FF0000"/>
                </a:solidFill>
              </a:rPr>
              <a:t/>
            </a:r>
            <a:br>
              <a:rPr lang="en-US" sz="3600" dirty="0" smtClean="0">
                <a:solidFill>
                  <a:srgbClr val="FF0000"/>
                </a:solidFill>
              </a:rPr>
            </a:br>
            <a:endParaRPr lang="en-US" sz="3600" dirty="0">
              <a:solidFill>
                <a:srgbClr val="FF0000"/>
              </a:solidFill>
            </a:endParaRPr>
          </a:p>
        </p:txBody>
      </p:sp>
      <p:sp>
        <p:nvSpPr>
          <p:cNvPr id="3" name="Content Placeholder 2"/>
          <p:cNvSpPr>
            <a:spLocks noGrp="1"/>
          </p:cNvSpPr>
          <p:nvPr>
            <p:ph idx="1"/>
          </p:nvPr>
        </p:nvSpPr>
        <p:spPr>
          <a:xfrm>
            <a:off x="1295400" y="2286000"/>
            <a:ext cx="7498080" cy="4800600"/>
          </a:xfrm>
        </p:spPr>
        <p:txBody>
          <a:bodyPr>
            <a:normAutofit fontScale="92500" lnSpcReduction="20000"/>
          </a:bodyPr>
          <a:lstStyle/>
          <a:p>
            <a:pPr lvl="0"/>
            <a:r>
              <a:rPr lang="en-US" i="1" dirty="0" smtClean="0">
                <a:solidFill>
                  <a:srgbClr val="0066CC"/>
                </a:solidFill>
              </a:rPr>
              <a:t>Subsistence Production </a:t>
            </a:r>
            <a:r>
              <a:rPr lang="en-US" dirty="0" smtClean="0">
                <a:solidFill>
                  <a:srgbClr val="0066CC"/>
                </a:solidFill>
              </a:rPr>
              <a:t>(</a:t>
            </a:r>
            <a:r>
              <a:rPr lang="en-US" dirty="0" err="1" smtClean="0">
                <a:solidFill>
                  <a:srgbClr val="0066CC"/>
                </a:solidFill>
              </a:rPr>
              <a:t>Produksi</a:t>
            </a:r>
            <a:r>
              <a:rPr lang="en-US" dirty="0" smtClean="0">
                <a:solidFill>
                  <a:srgbClr val="0066CC"/>
                </a:solidFill>
              </a:rPr>
              <a:t> </a:t>
            </a:r>
            <a:r>
              <a:rPr lang="en-US" dirty="0" err="1" smtClean="0">
                <a:solidFill>
                  <a:srgbClr val="0066CC"/>
                </a:solidFill>
              </a:rPr>
              <a:t>Subsisten</a:t>
            </a:r>
            <a:r>
              <a:rPr lang="en-US" dirty="0" smtClean="0">
                <a:solidFill>
                  <a:srgbClr val="0066CC"/>
                </a:solidFill>
              </a:rPr>
              <a:t>), </a:t>
            </a:r>
            <a:r>
              <a:rPr lang="en-US" dirty="0" smtClean="0"/>
              <a:t>YAITU </a:t>
            </a:r>
            <a:r>
              <a:rPr lang="en-US" dirty="0" err="1" smtClean="0"/>
              <a:t>Suatu</a:t>
            </a:r>
            <a:r>
              <a:rPr lang="en-US" dirty="0" smtClean="0"/>
              <a:t> unit </a:t>
            </a:r>
            <a:r>
              <a:rPr lang="en-US" dirty="0" err="1" smtClean="0"/>
              <a:t>swasembada</a:t>
            </a:r>
            <a:r>
              <a:rPr lang="en-US" dirty="0" smtClean="0"/>
              <a:t> </a:t>
            </a:r>
            <a:r>
              <a:rPr lang="en-US" dirty="0" err="1" smtClean="0"/>
              <a:t>dengan</a:t>
            </a:r>
            <a:r>
              <a:rPr lang="en-US" dirty="0" smtClean="0"/>
              <a:t> </a:t>
            </a:r>
            <a:r>
              <a:rPr lang="en-US" dirty="0" err="1" smtClean="0"/>
              <a:t>semua</a:t>
            </a:r>
            <a:r>
              <a:rPr lang="en-US" dirty="0" smtClean="0"/>
              <a:t> </a:t>
            </a:r>
            <a:r>
              <a:rPr lang="en-US" dirty="0" err="1" smtClean="0"/>
              <a:t>hasil</a:t>
            </a:r>
            <a:r>
              <a:rPr lang="en-US" dirty="0" smtClean="0"/>
              <a:t> </a:t>
            </a:r>
            <a:r>
              <a:rPr lang="en-US" dirty="0" err="1" smtClean="0"/>
              <a:t>produksi</a:t>
            </a:r>
            <a:r>
              <a:rPr lang="en-US" dirty="0" smtClean="0"/>
              <a:t> </a:t>
            </a:r>
            <a:r>
              <a:rPr lang="en-US" dirty="0" err="1" smtClean="0"/>
              <a:t>dikonsumsi</a:t>
            </a:r>
            <a:r>
              <a:rPr lang="en-US" dirty="0" smtClean="0"/>
              <a:t> </a:t>
            </a:r>
            <a:r>
              <a:rPr lang="en-US" dirty="0" err="1" smtClean="0"/>
              <a:t>sendiri</a:t>
            </a:r>
            <a:r>
              <a:rPr lang="en-US" dirty="0" smtClean="0"/>
              <a:t> </a:t>
            </a:r>
            <a:r>
              <a:rPr lang="en-US" dirty="0" err="1" smtClean="0"/>
              <a:t>dan</a:t>
            </a:r>
            <a:r>
              <a:rPr lang="en-US" dirty="0" smtClean="0"/>
              <a:t> </a:t>
            </a:r>
            <a:r>
              <a:rPr lang="en-US" dirty="0" err="1" smtClean="0"/>
              <a:t>tidak</a:t>
            </a:r>
            <a:r>
              <a:rPr lang="en-US" dirty="0" smtClean="0"/>
              <a:t> </a:t>
            </a:r>
            <a:r>
              <a:rPr lang="en-US" dirty="0" err="1" smtClean="0"/>
              <a:t>ada</a:t>
            </a:r>
            <a:r>
              <a:rPr lang="en-US" dirty="0" smtClean="0"/>
              <a:t> </a:t>
            </a:r>
            <a:r>
              <a:rPr lang="en-US" dirty="0" err="1" smtClean="0"/>
              <a:t>yg</a:t>
            </a:r>
            <a:r>
              <a:rPr lang="en-US" dirty="0" smtClean="0"/>
              <a:t> </a:t>
            </a:r>
            <a:r>
              <a:rPr lang="en-US" dirty="0" err="1" smtClean="0"/>
              <a:t>dijual</a:t>
            </a:r>
            <a:r>
              <a:rPr lang="id-ID" dirty="0" smtClean="0"/>
              <a:t>. Tidak ada barang-barang produksi atau konsumsi yg dibeli dari luar unit itu          </a:t>
            </a:r>
            <a:r>
              <a:rPr lang="id-ID" dirty="0" smtClean="0">
                <a:solidFill>
                  <a:srgbClr val="7030A0"/>
                </a:solidFill>
              </a:rPr>
              <a:t>ditandai dengan tidak ada aspek komersial dan penggunaan uang</a:t>
            </a:r>
            <a:endParaRPr lang="en-US" b="1" dirty="0" smtClean="0">
              <a:solidFill>
                <a:srgbClr val="7030A0"/>
              </a:solidFill>
            </a:endParaRPr>
          </a:p>
          <a:p>
            <a:pPr lvl="0"/>
            <a:r>
              <a:rPr lang="en-US" i="1" dirty="0" smtClean="0">
                <a:solidFill>
                  <a:srgbClr val="C00000"/>
                </a:solidFill>
              </a:rPr>
              <a:t>Subsistence Level of Living </a:t>
            </a:r>
            <a:r>
              <a:rPr lang="en-US" dirty="0" smtClean="0">
                <a:solidFill>
                  <a:srgbClr val="C00000"/>
                </a:solidFill>
              </a:rPr>
              <a:t>(Tingkat </a:t>
            </a:r>
            <a:r>
              <a:rPr lang="en-US" dirty="0" err="1" smtClean="0">
                <a:solidFill>
                  <a:srgbClr val="C00000"/>
                </a:solidFill>
              </a:rPr>
              <a:t>Hidup</a:t>
            </a:r>
            <a:r>
              <a:rPr lang="en-US" dirty="0" smtClean="0">
                <a:solidFill>
                  <a:srgbClr val="C00000"/>
                </a:solidFill>
              </a:rPr>
              <a:t> </a:t>
            </a:r>
            <a:r>
              <a:rPr lang="en-US" dirty="0" err="1" smtClean="0">
                <a:solidFill>
                  <a:srgbClr val="C00000"/>
                </a:solidFill>
              </a:rPr>
              <a:t>Subsisten</a:t>
            </a:r>
            <a:r>
              <a:rPr lang="en-US" dirty="0" smtClean="0">
                <a:solidFill>
                  <a:srgbClr val="C00000"/>
                </a:solidFill>
              </a:rPr>
              <a:t>) </a:t>
            </a:r>
            <a:r>
              <a:rPr lang="en-US" dirty="0" smtClean="0">
                <a:solidFill>
                  <a:srgbClr val="002060"/>
                </a:solidFill>
              </a:rPr>
              <a:t>YAITU  </a:t>
            </a:r>
            <a:r>
              <a:rPr lang="en-US" dirty="0" err="1" smtClean="0">
                <a:solidFill>
                  <a:srgbClr val="002060"/>
                </a:solidFill>
              </a:rPr>
              <a:t>Sifat</a:t>
            </a:r>
            <a:r>
              <a:rPr lang="en-US" dirty="0" smtClean="0">
                <a:solidFill>
                  <a:srgbClr val="002060"/>
                </a:solidFill>
              </a:rPr>
              <a:t> </a:t>
            </a:r>
            <a:r>
              <a:rPr lang="en-US" dirty="0" err="1" smtClean="0">
                <a:solidFill>
                  <a:srgbClr val="002060"/>
                </a:solidFill>
              </a:rPr>
              <a:t>relatif</a:t>
            </a:r>
            <a:r>
              <a:rPr lang="en-US" dirty="0" smtClean="0">
                <a:solidFill>
                  <a:srgbClr val="002060"/>
                </a:solidFill>
              </a:rPr>
              <a:t> </a:t>
            </a:r>
            <a:r>
              <a:rPr lang="en-US" dirty="0" err="1" smtClean="0">
                <a:solidFill>
                  <a:srgbClr val="002060"/>
                </a:solidFill>
              </a:rPr>
              <a:t>petani</a:t>
            </a:r>
            <a:r>
              <a:rPr lang="en-US" dirty="0" smtClean="0">
                <a:solidFill>
                  <a:srgbClr val="002060"/>
                </a:solidFill>
              </a:rPr>
              <a:t> </a:t>
            </a:r>
            <a:r>
              <a:rPr lang="en-US" dirty="0" err="1" smtClean="0">
                <a:solidFill>
                  <a:srgbClr val="002060"/>
                </a:solidFill>
              </a:rPr>
              <a:t>dalam</a:t>
            </a:r>
            <a:r>
              <a:rPr lang="en-US" dirty="0" smtClean="0">
                <a:solidFill>
                  <a:srgbClr val="002060"/>
                </a:solidFill>
              </a:rPr>
              <a:t> </a:t>
            </a:r>
            <a:r>
              <a:rPr lang="en-US" dirty="0" err="1" smtClean="0">
                <a:solidFill>
                  <a:srgbClr val="002060"/>
                </a:solidFill>
              </a:rPr>
              <a:t>menanggapi</a:t>
            </a:r>
            <a:r>
              <a:rPr lang="en-US" dirty="0" smtClean="0">
                <a:solidFill>
                  <a:srgbClr val="002060"/>
                </a:solidFill>
              </a:rPr>
              <a:t> </a:t>
            </a:r>
            <a:r>
              <a:rPr lang="en-US" dirty="0" err="1" smtClean="0">
                <a:solidFill>
                  <a:srgbClr val="002060"/>
                </a:solidFill>
              </a:rPr>
              <a:t>kecukupan</a:t>
            </a:r>
            <a:r>
              <a:rPr lang="en-US" dirty="0" smtClean="0">
                <a:solidFill>
                  <a:srgbClr val="002060"/>
                </a:solidFill>
              </a:rPr>
              <a:t> </a:t>
            </a:r>
            <a:r>
              <a:rPr lang="en-US" dirty="0" err="1" smtClean="0">
                <a:solidFill>
                  <a:srgbClr val="002060"/>
                </a:solidFill>
              </a:rPr>
              <a:t>dalam</a:t>
            </a:r>
            <a:r>
              <a:rPr lang="en-US" dirty="0" smtClean="0">
                <a:solidFill>
                  <a:srgbClr val="002060"/>
                </a:solidFill>
              </a:rPr>
              <a:t> </a:t>
            </a:r>
            <a:r>
              <a:rPr lang="en-US" dirty="0" err="1" smtClean="0">
                <a:solidFill>
                  <a:srgbClr val="002060"/>
                </a:solidFill>
              </a:rPr>
              <a:t>perekonomian</a:t>
            </a:r>
            <a:r>
              <a:rPr lang="en-US" dirty="0" smtClean="0">
                <a:solidFill>
                  <a:srgbClr val="002060"/>
                </a:solidFill>
              </a:rPr>
              <a:t> </a:t>
            </a:r>
            <a:r>
              <a:rPr lang="en-US" dirty="0" err="1" smtClean="0">
                <a:solidFill>
                  <a:srgbClr val="002060"/>
                </a:solidFill>
              </a:rPr>
              <a:t>dan</a:t>
            </a:r>
            <a:r>
              <a:rPr lang="en-US" dirty="0" smtClean="0">
                <a:solidFill>
                  <a:srgbClr val="002060"/>
                </a:solidFill>
              </a:rPr>
              <a:t> </a:t>
            </a:r>
            <a:r>
              <a:rPr lang="en-US" dirty="0" err="1" smtClean="0">
                <a:solidFill>
                  <a:srgbClr val="002060"/>
                </a:solidFill>
              </a:rPr>
              <a:t>kebutuhan</a:t>
            </a:r>
            <a:r>
              <a:rPr lang="en-US" dirty="0" smtClean="0">
                <a:solidFill>
                  <a:srgbClr val="002060"/>
                </a:solidFill>
              </a:rPr>
              <a:t> </a:t>
            </a:r>
            <a:r>
              <a:rPr lang="en-US" dirty="0" err="1" smtClean="0">
                <a:solidFill>
                  <a:srgbClr val="002060"/>
                </a:solidFill>
              </a:rPr>
              <a:t>keluarga</a:t>
            </a:r>
            <a:r>
              <a:rPr lang="en-US" dirty="0" smtClean="0">
                <a:solidFill>
                  <a:srgbClr val="002060"/>
                </a:solidFill>
              </a:rPr>
              <a:t>.</a:t>
            </a:r>
            <a:endParaRPr lang="en-US" b="1" dirty="0" smtClean="0">
              <a:solidFill>
                <a:srgbClr val="002060"/>
              </a:solidFill>
            </a:endParaRPr>
          </a:p>
          <a:p>
            <a:pPr>
              <a:buNone/>
            </a:pPr>
            <a:r>
              <a:rPr lang="en-US" dirty="0" smtClean="0">
                <a:solidFill>
                  <a:srgbClr val="002060"/>
                </a:solidFill>
              </a:rPr>
              <a:t> </a:t>
            </a:r>
          </a:p>
          <a:p>
            <a:endParaRPr lang="en-US" dirty="0">
              <a:solidFill>
                <a:srgbClr val="002060"/>
              </a:solidFill>
            </a:endParaRPr>
          </a:p>
        </p:txBody>
      </p:sp>
      <p:sp>
        <p:nvSpPr>
          <p:cNvPr id="4" name="Down Arrow 3"/>
          <p:cNvSpPr/>
          <p:nvPr/>
        </p:nvSpPr>
        <p:spPr>
          <a:xfrm>
            <a:off x="4191000" y="1600200"/>
            <a:ext cx="1219200" cy="60960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3124200" y="4343400"/>
            <a:ext cx="533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cap="all" dirty="0" err="1" smtClean="0">
                <a:solidFill>
                  <a:srgbClr val="FF0000"/>
                </a:solidFill>
              </a:rPr>
              <a:t>permasalahan</a:t>
            </a:r>
            <a:r>
              <a:rPr lang="en-US" sz="3200" cap="all" dirty="0" smtClean="0">
                <a:solidFill>
                  <a:srgbClr val="FF0000"/>
                </a:solidFill>
              </a:rPr>
              <a:t> yang </a:t>
            </a:r>
            <a:r>
              <a:rPr lang="en-US" sz="3200" cap="all" dirty="0" err="1" smtClean="0">
                <a:solidFill>
                  <a:srgbClr val="FF0000"/>
                </a:solidFill>
              </a:rPr>
              <a:t>dihadapi</a:t>
            </a:r>
            <a:r>
              <a:rPr lang="en-US" sz="3200" cap="all" dirty="0" smtClean="0">
                <a:solidFill>
                  <a:srgbClr val="FF0000"/>
                </a:solidFill>
              </a:rPr>
              <a:t> </a:t>
            </a:r>
            <a:r>
              <a:rPr lang="en-US" sz="3200" cap="all" dirty="0" err="1" smtClean="0">
                <a:solidFill>
                  <a:srgbClr val="FF0000"/>
                </a:solidFill>
              </a:rPr>
              <a:t>dengan</a:t>
            </a:r>
            <a:r>
              <a:rPr lang="en-US" sz="3200" cap="all" dirty="0" smtClean="0">
                <a:solidFill>
                  <a:srgbClr val="FF0000"/>
                </a:solidFill>
              </a:rPr>
              <a:t> </a:t>
            </a:r>
            <a:r>
              <a:rPr lang="en-US" sz="3200" cap="all" dirty="0" err="1" smtClean="0">
                <a:solidFill>
                  <a:srgbClr val="FF0000"/>
                </a:solidFill>
              </a:rPr>
              <a:t>pertanian</a:t>
            </a:r>
            <a:r>
              <a:rPr lang="en-US" sz="3200" cap="all" dirty="0" smtClean="0">
                <a:solidFill>
                  <a:srgbClr val="FF0000"/>
                </a:solidFill>
              </a:rPr>
              <a:t> </a:t>
            </a:r>
            <a:r>
              <a:rPr lang="en-US" sz="3200" cap="all" dirty="0" err="1" smtClean="0">
                <a:solidFill>
                  <a:srgbClr val="FF0000"/>
                </a:solidFill>
              </a:rPr>
              <a:t>subsisten</a:t>
            </a:r>
            <a:r>
              <a:rPr lang="en-US" sz="3200" cap="all" dirty="0" smtClean="0">
                <a:solidFill>
                  <a:srgbClr val="FF0000"/>
                </a:solidFill>
              </a:rPr>
              <a:t>  </a:t>
            </a:r>
            <a:r>
              <a:rPr lang="en-US" sz="3200" cap="all" dirty="0" err="1" smtClean="0">
                <a:solidFill>
                  <a:srgbClr val="7030A0"/>
                </a:solidFill>
              </a:rPr>
              <a:t>adalah</a:t>
            </a:r>
            <a:endParaRPr lang="en-US" sz="3200" dirty="0">
              <a:solidFill>
                <a:srgbClr val="7030A0"/>
              </a:solidFill>
            </a:endParaRPr>
          </a:p>
        </p:txBody>
      </p:sp>
      <p:sp>
        <p:nvSpPr>
          <p:cNvPr id="3" name="Content Placeholder 2"/>
          <p:cNvSpPr>
            <a:spLocks noGrp="1"/>
          </p:cNvSpPr>
          <p:nvPr>
            <p:ph idx="1"/>
          </p:nvPr>
        </p:nvSpPr>
        <p:spPr>
          <a:xfrm>
            <a:off x="1065830" y="1633537"/>
            <a:ext cx="7714488" cy="4114800"/>
          </a:xfrm>
        </p:spPr>
        <p:txBody>
          <a:bodyPr>
            <a:normAutofit/>
          </a:bodyPr>
          <a:lstStyle/>
          <a:p>
            <a:pPr lvl="0"/>
            <a:r>
              <a:rPr lang="en-US" dirty="0" err="1" smtClean="0">
                <a:solidFill>
                  <a:srgbClr val="002060"/>
                </a:solidFill>
              </a:rPr>
              <a:t>Kurangnya</a:t>
            </a:r>
            <a:r>
              <a:rPr lang="en-US" dirty="0" smtClean="0">
                <a:solidFill>
                  <a:srgbClr val="002060"/>
                </a:solidFill>
              </a:rPr>
              <a:t> </a:t>
            </a:r>
            <a:r>
              <a:rPr lang="en-US" dirty="0" err="1" smtClean="0">
                <a:solidFill>
                  <a:srgbClr val="002060"/>
                </a:solidFill>
              </a:rPr>
              <a:t>orientasi</a:t>
            </a:r>
            <a:r>
              <a:rPr lang="en-US" dirty="0" smtClean="0">
                <a:solidFill>
                  <a:srgbClr val="002060"/>
                </a:solidFill>
              </a:rPr>
              <a:t> </a:t>
            </a:r>
            <a:r>
              <a:rPr lang="en-US" dirty="0" err="1" smtClean="0">
                <a:solidFill>
                  <a:srgbClr val="002060"/>
                </a:solidFill>
              </a:rPr>
              <a:t>komoditi</a:t>
            </a:r>
            <a:r>
              <a:rPr lang="en-US" dirty="0" smtClean="0">
                <a:solidFill>
                  <a:srgbClr val="002060"/>
                </a:solidFill>
              </a:rPr>
              <a:t> </a:t>
            </a:r>
            <a:r>
              <a:rPr lang="en-US" dirty="0" err="1" smtClean="0">
                <a:solidFill>
                  <a:srgbClr val="002060"/>
                </a:solidFill>
              </a:rPr>
              <a:t>pertanian</a:t>
            </a:r>
            <a:r>
              <a:rPr lang="en-US" dirty="0" smtClean="0">
                <a:solidFill>
                  <a:srgbClr val="002060"/>
                </a:solidFill>
              </a:rPr>
              <a:t> </a:t>
            </a:r>
            <a:r>
              <a:rPr lang="en-US" dirty="0" err="1" smtClean="0">
                <a:solidFill>
                  <a:srgbClr val="002060"/>
                </a:solidFill>
              </a:rPr>
              <a:t>ke</a:t>
            </a:r>
            <a:r>
              <a:rPr lang="en-US" dirty="0" smtClean="0">
                <a:solidFill>
                  <a:srgbClr val="002060"/>
                </a:solidFill>
              </a:rPr>
              <a:t> </a:t>
            </a:r>
            <a:r>
              <a:rPr lang="en-US" dirty="0" err="1" smtClean="0">
                <a:solidFill>
                  <a:srgbClr val="002060"/>
                </a:solidFill>
              </a:rPr>
              <a:t>arah</a:t>
            </a:r>
            <a:r>
              <a:rPr lang="en-US" dirty="0" smtClean="0">
                <a:solidFill>
                  <a:srgbClr val="002060"/>
                </a:solidFill>
              </a:rPr>
              <a:t> </a:t>
            </a:r>
            <a:r>
              <a:rPr lang="en-US" dirty="0" err="1" smtClean="0">
                <a:solidFill>
                  <a:srgbClr val="002060"/>
                </a:solidFill>
              </a:rPr>
              <a:t>tujuan</a:t>
            </a:r>
            <a:r>
              <a:rPr lang="en-US" dirty="0" smtClean="0">
                <a:solidFill>
                  <a:srgbClr val="002060"/>
                </a:solidFill>
              </a:rPr>
              <a:t> </a:t>
            </a:r>
            <a:r>
              <a:rPr lang="en-US" dirty="0" err="1" smtClean="0">
                <a:solidFill>
                  <a:srgbClr val="002060"/>
                </a:solidFill>
              </a:rPr>
              <a:t>pasar</a:t>
            </a:r>
            <a:r>
              <a:rPr lang="en-US" dirty="0" smtClean="0">
                <a:solidFill>
                  <a:srgbClr val="002060"/>
                </a:solidFill>
              </a:rPr>
              <a:t>, </a:t>
            </a:r>
            <a:r>
              <a:rPr lang="en-US" dirty="0" err="1" smtClean="0">
                <a:solidFill>
                  <a:srgbClr val="002060"/>
                </a:solidFill>
              </a:rPr>
              <a:t>sehingga</a:t>
            </a:r>
            <a:r>
              <a:rPr lang="en-US" dirty="0" smtClean="0">
                <a:solidFill>
                  <a:srgbClr val="002060"/>
                </a:solidFill>
              </a:rPr>
              <a:t> </a:t>
            </a:r>
            <a:r>
              <a:rPr lang="en-US" dirty="0" err="1" smtClean="0">
                <a:solidFill>
                  <a:srgbClr val="002060"/>
                </a:solidFill>
              </a:rPr>
              <a:t>upaya</a:t>
            </a:r>
            <a:r>
              <a:rPr lang="en-US" dirty="0" smtClean="0">
                <a:solidFill>
                  <a:srgbClr val="002060"/>
                </a:solidFill>
              </a:rPr>
              <a:t> </a:t>
            </a:r>
            <a:r>
              <a:rPr lang="en-US" dirty="0" err="1" smtClean="0">
                <a:solidFill>
                  <a:srgbClr val="002060"/>
                </a:solidFill>
              </a:rPr>
              <a:t>peningkatan</a:t>
            </a:r>
            <a:r>
              <a:rPr lang="en-US" dirty="0" smtClean="0">
                <a:solidFill>
                  <a:srgbClr val="002060"/>
                </a:solidFill>
              </a:rPr>
              <a:t> </a:t>
            </a:r>
            <a:r>
              <a:rPr lang="en-US" dirty="0" err="1" smtClean="0">
                <a:solidFill>
                  <a:srgbClr val="002060"/>
                </a:solidFill>
              </a:rPr>
              <a:t>daya</a:t>
            </a:r>
            <a:r>
              <a:rPr lang="en-US" dirty="0" smtClean="0">
                <a:solidFill>
                  <a:srgbClr val="002060"/>
                </a:solidFill>
              </a:rPr>
              <a:t> </a:t>
            </a:r>
            <a:r>
              <a:rPr lang="en-US" dirty="0" err="1" smtClean="0">
                <a:solidFill>
                  <a:srgbClr val="002060"/>
                </a:solidFill>
              </a:rPr>
              <a:t>saing</a:t>
            </a:r>
            <a:r>
              <a:rPr lang="en-US" dirty="0" smtClean="0">
                <a:solidFill>
                  <a:srgbClr val="002060"/>
                </a:solidFill>
              </a:rPr>
              <a:t> </a:t>
            </a:r>
            <a:r>
              <a:rPr lang="en-US" dirty="0" err="1" smtClean="0">
                <a:solidFill>
                  <a:srgbClr val="002060"/>
                </a:solidFill>
              </a:rPr>
              <a:t>sulit</a:t>
            </a:r>
            <a:r>
              <a:rPr lang="en-US" dirty="0" smtClean="0">
                <a:solidFill>
                  <a:srgbClr val="002060"/>
                </a:solidFill>
              </a:rPr>
              <a:t> </a:t>
            </a:r>
            <a:r>
              <a:rPr lang="en-US" dirty="0" err="1" smtClean="0">
                <a:solidFill>
                  <a:srgbClr val="002060"/>
                </a:solidFill>
              </a:rPr>
              <a:t>dicapai</a:t>
            </a:r>
            <a:endParaRPr lang="en-US" b="1" dirty="0" smtClean="0">
              <a:solidFill>
                <a:srgbClr val="002060"/>
              </a:solidFill>
            </a:endParaRPr>
          </a:p>
          <a:p>
            <a:pPr lvl="0"/>
            <a:r>
              <a:rPr lang="en-US" dirty="0" err="1" smtClean="0">
                <a:solidFill>
                  <a:srgbClr val="002060"/>
                </a:solidFill>
              </a:rPr>
              <a:t>Kebijakan</a:t>
            </a:r>
            <a:r>
              <a:rPr lang="en-US" dirty="0" smtClean="0">
                <a:solidFill>
                  <a:srgbClr val="002060"/>
                </a:solidFill>
              </a:rPr>
              <a:t> </a:t>
            </a:r>
            <a:r>
              <a:rPr lang="en-US" dirty="0" err="1" smtClean="0">
                <a:solidFill>
                  <a:srgbClr val="002060"/>
                </a:solidFill>
              </a:rPr>
              <a:t>pemerintah</a:t>
            </a:r>
            <a:r>
              <a:rPr lang="en-US" dirty="0" smtClean="0">
                <a:solidFill>
                  <a:srgbClr val="002060"/>
                </a:solidFill>
              </a:rPr>
              <a:t> </a:t>
            </a:r>
            <a:r>
              <a:rPr lang="en-US" dirty="0" err="1" smtClean="0">
                <a:solidFill>
                  <a:srgbClr val="002060"/>
                </a:solidFill>
              </a:rPr>
              <a:t>berkaitan</a:t>
            </a:r>
            <a:r>
              <a:rPr lang="en-US" dirty="0" smtClean="0">
                <a:solidFill>
                  <a:srgbClr val="002060"/>
                </a:solidFill>
              </a:rPr>
              <a:t> </a:t>
            </a:r>
            <a:r>
              <a:rPr lang="en-US" dirty="0" err="1" smtClean="0">
                <a:solidFill>
                  <a:srgbClr val="002060"/>
                </a:solidFill>
              </a:rPr>
              <a:t>dengan</a:t>
            </a:r>
            <a:r>
              <a:rPr lang="en-US" dirty="0" smtClean="0">
                <a:solidFill>
                  <a:srgbClr val="002060"/>
                </a:solidFill>
              </a:rPr>
              <a:t> </a:t>
            </a:r>
            <a:r>
              <a:rPr lang="en-US" dirty="0" err="1" smtClean="0">
                <a:solidFill>
                  <a:srgbClr val="002060"/>
                </a:solidFill>
              </a:rPr>
              <a:t>harga</a:t>
            </a:r>
            <a:r>
              <a:rPr lang="en-US" dirty="0" smtClean="0">
                <a:solidFill>
                  <a:srgbClr val="002060"/>
                </a:solidFill>
              </a:rPr>
              <a:t> </a:t>
            </a:r>
            <a:r>
              <a:rPr lang="en-US" dirty="0" err="1" smtClean="0">
                <a:solidFill>
                  <a:srgbClr val="002060"/>
                </a:solidFill>
              </a:rPr>
              <a:t>dasar</a:t>
            </a:r>
            <a:r>
              <a:rPr lang="en-US" dirty="0" smtClean="0">
                <a:solidFill>
                  <a:srgbClr val="002060"/>
                </a:solidFill>
              </a:rPr>
              <a:t> </a:t>
            </a:r>
            <a:r>
              <a:rPr lang="en-US" dirty="0" err="1" smtClean="0">
                <a:solidFill>
                  <a:srgbClr val="002060"/>
                </a:solidFill>
              </a:rPr>
              <a:t>dan</a:t>
            </a:r>
            <a:r>
              <a:rPr lang="en-US" dirty="0" smtClean="0">
                <a:solidFill>
                  <a:srgbClr val="002060"/>
                </a:solidFill>
              </a:rPr>
              <a:t> </a:t>
            </a:r>
            <a:r>
              <a:rPr lang="en-US" dirty="0" err="1" smtClean="0">
                <a:solidFill>
                  <a:srgbClr val="002060"/>
                </a:solidFill>
              </a:rPr>
              <a:t>pemasaran</a:t>
            </a:r>
            <a:r>
              <a:rPr lang="en-US" dirty="0" smtClean="0">
                <a:solidFill>
                  <a:srgbClr val="002060"/>
                </a:solidFill>
              </a:rPr>
              <a:t> </a:t>
            </a:r>
            <a:r>
              <a:rPr lang="en-US" dirty="0" err="1" smtClean="0">
                <a:solidFill>
                  <a:srgbClr val="002060"/>
                </a:solidFill>
              </a:rPr>
              <a:t>seringkali</a:t>
            </a:r>
            <a:r>
              <a:rPr lang="en-US" dirty="0" smtClean="0">
                <a:solidFill>
                  <a:srgbClr val="002060"/>
                </a:solidFill>
              </a:rPr>
              <a:t> </a:t>
            </a:r>
            <a:r>
              <a:rPr lang="en-US" dirty="0" err="1" smtClean="0">
                <a:solidFill>
                  <a:srgbClr val="002060"/>
                </a:solidFill>
              </a:rPr>
              <a:t>tidak</a:t>
            </a:r>
            <a:r>
              <a:rPr lang="en-US" dirty="0" smtClean="0">
                <a:solidFill>
                  <a:srgbClr val="002060"/>
                </a:solidFill>
              </a:rPr>
              <a:t> </a:t>
            </a:r>
            <a:r>
              <a:rPr lang="en-US" dirty="0" err="1" smtClean="0">
                <a:solidFill>
                  <a:srgbClr val="002060"/>
                </a:solidFill>
              </a:rPr>
              <a:t>mencapai</a:t>
            </a:r>
            <a:r>
              <a:rPr lang="en-US" dirty="0" smtClean="0">
                <a:solidFill>
                  <a:srgbClr val="002060"/>
                </a:solidFill>
              </a:rPr>
              <a:t> </a:t>
            </a:r>
            <a:r>
              <a:rPr lang="en-US" dirty="0" err="1" smtClean="0">
                <a:solidFill>
                  <a:srgbClr val="002060"/>
                </a:solidFill>
              </a:rPr>
              <a:t>sasaran</a:t>
            </a:r>
            <a:r>
              <a:rPr lang="en-US" dirty="0" smtClean="0">
                <a:solidFill>
                  <a:srgbClr val="002060"/>
                </a:solidFill>
              </a:rPr>
              <a:t> </a:t>
            </a:r>
            <a:r>
              <a:rPr lang="en-US" dirty="0" err="1" smtClean="0">
                <a:solidFill>
                  <a:srgbClr val="002060"/>
                </a:solidFill>
              </a:rPr>
              <a:t>oleh</a:t>
            </a:r>
            <a:r>
              <a:rPr lang="en-US" dirty="0" smtClean="0">
                <a:solidFill>
                  <a:srgbClr val="002060"/>
                </a:solidFill>
              </a:rPr>
              <a:t> </a:t>
            </a:r>
            <a:r>
              <a:rPr lang="en-US" dirty="0" err="1" smtClean="0">
                <a:solidFill>
                  <a:srgbClr val="002060"/>
                </a:solidFill>
              </a:rPr>
              <a:t>karena</a:t>
            </a:r>
            <a:r>
              <a:rPr lang="en-US" dirty="0" smtClean="0">
                <a:solidFill>
                  <a:srgbClr val="002060"/>
                </a:solidFill>
              </a:rPr>
              <a:t> </a:t>
            </a:r>
            <a:r>
              <a:rPr lang="en-US" dirty="0" err="1" smtClean="0">
                <a:solidFill>
                  <a:srgbClr val="002060"/>
                </a:solidFill>
              </a:rPr>
              <a:t>sifat</a:t>
            </a:r>
            <a:r>
              <a:rPr lang="en-US" dirty="0" smtClean="0">
                <a:solidFill>
                  <a:srgbClr val="002060"/>
                </a:solidFill>
              </a:rPr>
              <a:t> </a:t>
            </a:r>
            <a:r>
              <a:rPr lang="en-US" dirty="0" err="1" smtClean="0">
                <a:solidFill>
                  <a:srgbClr val="002060"/>
                </a:solidFill>
              </a:rPr>
              <a:t>subsisten</a:t>
            </a:r>
            <a:endParaRPr lang="en-US" dirty="0" smtClean="0">
              <a:solidFill>
                <a:srgbClr val="002060"/>
              </a:solidFill>
            </a:endParaRPr>
          </a:p>
          <a:p>
            <a:endParaRPr lang="en-US" dirty="0">
              <a:solidFill>
                <a:srgbClr val="002060"/>
              </a:solidFill>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94870" y="4876800"/>
            <a:ext cx="320623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52400"/>
            <a:ext cx="7848600" cy="1524000"/>
          </a:xfrm>
          <a:solidFill>
            <a:schemeClr val="accent3">
              <a:lumMod val="20000"/>
              <a:lumOff val="80000"/>
            </a:schemeClr>
          </a:solidFill>
        </p:spPr>
        <p:txBody>
          <a:bodyPr>
            <a:noAutofit/>
          </a:bodyPr>
          <a:lstStyle/>
          <a:p>
            <a:r>
              <a:rPr lang="en-US" sz="3600" b="1" dirty="0" smtClean="0">
                <a:solidFill>
                  <a:srgbClr val="7030A0"/>
                </a:solidFill>
              </a:rPr>
              <a:t/>
            </a:r>
            <a:br>
              <a:rPr lang="en-US" sz="3600" b="1" dirty="0" smtClean="0">
                <a:solidFill>
                  <a:srgbClr val="7030A0"/>
                </a:solidFill>
              </a:rPr>
            </a:br>
            <a:r>
              <a:rPr lang="en-US" sz="2800" b="1" dirty="0" smtClean="0">
                <a:solidFill>
                  <a:srgbClr val="7030A0"/>
                </a:solidFill>
              </a:rPr>
              <a:t>JARAK  WAKTU (Gap) </a:t>
            </a:r>
            <a:r>
              <a:rPr lang="id-ID" sz="2800" b="1" dirty="0" smtClean="0">
                <a:solidFill>
                  <a:srgbClr val="7030A0"/>
                </a:solidFill>
              </a:rPr>
              <a:t>y</a:t>
            </a:r>
            <a:r>
              <a:rPr lang="en-US" sz="2800" b="1" dirty="0" err="1" smtClean="0">
                <a:solidFill>
                  <a:srgbClr val="7030A0"/>
                </a:solidFill>
              </a:rPr>
              <a:t>ang</a:t>
            </a:r>
            <a:r>
              <a:rPr lang="en-US" sz="2800" b="1" dirty="0" smtClean="0">
                <a:solidFill>
                  <a:srgbClr val="7030A0"/>
                </a:solidFill>
              </a:rPr>
              <a:t> </a:t>
            </a:r>
            <a:r>
              <a:rPr lang="id-ID" sz="2800" b="1" dirty="0" err="1">
                <a:solidFill>
                  <a:srgbClr val="7030A0"/>
                </a:solidFill>
              </a:rPr>
              <a:t>l</a:t>
            </a:r>
            <a:r>
              <a:rPr lang="en-US" sz="2800" b="1" dirty="0" err="1" smtClean="0">
                <a:solidFill>
                  <a:srgbClr val="7030A0"/>
                </a:solidFill>
              </a:rPr>
              <a:t>ebar</a:t>
            </a:r>
            <a:r>
              <a:rPr lang="en-US" sz="2800" b="1" dirty="0" smtClean="0">
                <a:solidFill>
                  <a:srgbClr val="7030A0"/>
                </a:solidFill>
              </a:rPr>
              <a:t> </a:t>
            </a:r>
            <a:r>
              <a:rPr lang="en-US" sz="2800" b="1" dirty="0" err="1" smtClean="0">
                <a:solidFill>
                  <a:srgbClr val="7030A0"/>
                </a:solidFill>
              </a:rPr>
              <a:t>antara</a:t>
            </a:r>
            <a:r>
              <a:rPr lang="en-US" sz="2800" b="1" dirty="0" smtClean="0">
                <a:solidFill>
                  <a:srgbClr val="7030A0"/>
                </a:solidFill>
              </a:rPr>
              <a:t>  </a:t>
            </a:r>
            <a:r>
              <a:rPr lang="en-US" sz="2800" b="1" dirty="0" err="1" smtClean="0">
                <a:solidFill>
                  <a:srgbClr val="7030A0"/>
                </a:solidFill>
              </a:rPr>
              <a:t>Pengeluaran</a:t>
            </a:r>
            <a:r>
              <a:rPr lang="en-US" sz="2800" b="1" dirty="0" smtClean="0">
                <a:solidFill>
                  <a:srgbClr val="7030A0"/>
                </a:solidFill>
              </a:rPr>
              <a:t> &amp; </a:t>
            </a:r>
            <a:r>
              <a:rPr lang="en-US" sz="2800" b="1" dirty="0" err="1" smtClean="0">
                <a:solidFill>
                  <a:srgbClr val="7030A0"/>
                </a:solidFill>
              </a:rPr>
              <a:t>Penerimaan</a:t>
            </a:r>
            <a:r>
              <a:rPr lang="en-US" sz="2800" b="1" dirty="0" smtClean="0">
                <a:solidFill>
                  <a:srgbClr val="7030A0"/>
                </a:solidFill>
              </a:rPr>
              <a:t> (</a:t>
            </a:r>
            <a:r>
              <a:rPr lang="en-US" sz="2800" b="1" i="1" dirty="0" smtClean="0">
                <a:solidFill>
                  <a:srgbClr val="7030A0"/>
                </a:solidFill>
              </a:rPr>
              <a:t>Gestation Period</a:t>
            </a:r>
            <a:r>
              <a:rPr lang="en-US" sz="2800" b="1" dirty="0" smtClean="0">
                <a:solidFill>
                  <a:srgbClr val="7030A0"/>
                </a:solidFill>
              </a:rPr>
              <a:t>)</a:t>
            </a:r>
            <a:r>
              <a:rPr lang="id-ID" sz="2800" b="1" dirty="0" smtClean="0">
                <a:solidFill>
                  <a:srgbClr val="7030A0"/>
                </a:solidFill>
              </a:rPr>
              <a:t> dalam pertanian</a:t>
            </a:r>
            <a:r>
              <a:rPr lang="en-US" sz="2800" b="1" dirty="0" smtClean="0">
                <a:solidFill>
                  <a:srgbClr val="7030A0"/>
                </a:solidFill>
              </a:rPr>
              <a:t/>
            </a:r>
            <a:br>
              <a:rPr lang="en-US" sz="2800" b="1" dirty="0" smtClean="0">
                <a:solidFill>
                  <a:srgbClr val="7030A0"/>
                </a:solidFill>
              </a:rPr>
            </a:br>
            <a:endParaRPr lang="en-US" sz="2800" b="1" dirty="0">
              <a:solidFill>
                <a:srgbClr val="7030A0"/>
              </a:solidFill>
            </a:endParaRPr>
          </a:p>
        </p:txBody>
      </p:sp>
      <p:sp>
        <p:nvSpPr>
          <p:cNvPr id="3" name="Content Placeholder 2"/>
          <p:cNvSpPr>
            <a:spLocks noGrp="1"/>
          </p:cNvSpPr>
          <p:nvPr>
            <p:ph idx="1"/>
          </p:nvPr>
        </p:nvSpPr>
        <p:spPr>
          <a:xfrm>
            <a:off x="1143000" y="2209800"/>
            <a:ext cx="7714488" cy="4648200"/>
          </a:xfrm>
        </p:spPr>
        <p:txBody>
          <a:bodyPr>
            <a:normAutofit fontScale="85000" lnSpcReduction="10000"/>
          </a:bodyPr>
          <a:lstStyle/>
          <a:p>
            <a:r>
              <a:rPr lang="id-ID" dirty="0" smtClean="0">
                <a:solidFill>
                  <a:srgbClr val="002060"/>
                </a:solidFill>
              </a:rPr>
              <a:t>Banyak persoalan </a:t>
            </a:r>
            <a:r>
              <a:rPr lang="id-ID" dirty="0" smtClean="0">
                <a:solidFill>
                  <a:srgbClr val="002060"/>
                </a:solidFill>
              </a:rPr>
              <a:t>y</a:t>
            </a:r>
            <a:r>
              <a:rPr lang="en-US" dirty="0" smtClean="0">
                <a:solidFill>
                  <a:srgbClr val="002060"/>
                </a:solidFill>
              </a:rPr>
              <a:t>an</a:t>
            </a:r>
            <a:r>
              <a:rPr lang="id-ID" dirty="0" smtClean="0">
                <a:solidFill>
                  <a:srgbClr val="002060"/>
                </a:solidFill>
              </a:rPr>
              <a:t>g </a:t>
            </a:r>
            <a:r>
              <a:rPr lang="id-ID" dirty="0" smtClean="0">
                <a:solidFill>
                  <a:srgbClr val="002060"/>
                </a:solidFill>
              </a:rPr>
              <a:t>dihadapi petani baik </a:t>
            </a:r>
            <a:r>
              <a:rPr lang="id-ID" dirty="0" smtClean="0">
                <a:solidFill>
                  <a:srgbClr val="002060"/>
                </a:solidFill>
              </a:rPr>
              <a:t>y</a:t>
            </a:r>
            <a:r>
              <a:rPr lang="en-US" dirty="0" smtClean="0">
                <a:solidFill>
                  <a:srgbClr val="002060"/>
                </a:solidFill>
              </a:rPr>
              <a:t>an</a:t>
            </a:r>
            <a:r>
              <a:rPr lang="id-ID" dirty="0" smtClean="0">
                <a:solidFill>
                  <a:srgbClr val="002060"/>
                </a:solidFill>
              </a:rPr>
              <a:t>g </a:t>
            </a:r>
            <a:r>
              <a:rPr lang="id-ID" dirty="0" smtClean="0">
                <a:solidFill>
                  <a:srgbClr val="002060"/>
                </a:solidFill>
              </a:rPr>
              <a:t>berhubungan langsung dengan produksi dan pemasaran hasil pertaniannya maupun </a:t>
            </a:r>
            <a:r>
              <a:rPr lang="id-ID" dirty="0" smtClean="0">
                <a:solidFill>
                  <a:srgbClr val="002060"/>
                </a:solidFill>
              </a:rPr>
              <a:t>y</a:t>
            </a:r>
            <a:r>
              <a:rPr lang="en-US" dirty="0" smtClean="0">
                <a:solidFill>
                  <a:srgbClr val="002060"/>
                </a:solidFill>
              </a:rPr>
              <a:t>an</a:t>
            </a:r>
            <a:r>
              <a:rPr lang="id-ID" dirty="0" smtClean="0">
                <a:solidFill>
                  <a:srgbClr val="002060"/>
                </a:solidFill>
              </a:rPr>
              <a:t>g </a:t>
            </a:r>
            <a:r>
              <a:rPr lang="id-ID" dirty="0" smtClean="0">
                <a:solidFill>
                  <a:srgbClr val="002060"/>
                </a:solidFill>
              </a:rPr>
              <a:t>dihadapi dalam kehidupan sehari-hari</a:t>
            </a:r>
          </a:p>
          <a:p>
            <a:r>
              <a:rPr lang="id-ID" dirty="0" smtClean="0">
                <a:solidFill>
                  <a:srgbClr val="002060"/>
                </a:solidFill>
              </a:rPr>
              <a:t>Selain merupakan usaha, bagi petani </a:t>
            </a:r>
            <a:r>
              <a:rPr lang="en-US" dirty="0" smtClean="0">
                <a:solidFill>
                  <a:srgbClr val="002060"/>
                </a:solidFill>
              </a:rPr>
              <a:t>PERTANIAN </a:t>
            </a:r>
            <a:r>
              <a:rPr lang="id-ID" dirty="0" smtClean="0">
                <a:solidFill>
                  <a:srgbClr val="002060"/>
                </a:solidFill>
              </a:rPr>
              <a:t>sudah merupakan bagian hidupnya bahkan  </a:t>
            </a:r>
            <a:r>
              <a:rPr lang="id-ID" dirty="0">
                <a:solidFill>
                  <a:srgbClr val="002060"/>
                </a:solidFill>
              </a:rPr>
              <a:t>s</a:t>
            </a:r>
            <a:r>
              <a:rPr lang="en-US" dirty="0" err="1" smtClean="0">
                <a:solidFill>
                  <a:srgbClr val="002060"/>
                </a:solidFill>
              </a:rPr>
              <a:t>ebagai</a:t>
            </a:r>
            <a:r>
              <a:rPr lang="en-US" dirty="0" smtClean="0">
                <a:solidFill>
                  <a:srgbClr val="002060"/>
                </a:solidFill>
              </a:rPr>
              <a:t>  “Cara </a:t>
            </a:r>
            <a:r>
              <a:rPr lang="en-US" dirty="0" err="1" smtClean="0">
                <a:solidFill>
                  <a:srgbClr val="002060"/>
                </a:solidFill>
              </a:rPr>
              <a:t>Hidup</a:t>
            </a:r>
            <a:r>
              <a:rPr lang="en-US" dirty="0" smtClean="0">
                <a:solidFill>
                  <a:srgbClr val="002060"/>
                </a:solidFill>
              </a:rPr>
              <a:t>” (</a:t>
            </a:r>
            <a:r>
              <a:rPr lang="en-US" i="1" dirty="0" smtClean="0">
                <a:solidFill>
                  <a:srgbClr val="002060"/>
                </a:solidFill>
              </a:rPr>
              <a:t>way of life</a:t>
            </a:r>
            <a:r>
              <a:rPr lang="en-US" dirty="0" smtClean="0">
                <a:solidFill>
                  <a:srgbClr val="002060"/>
                </a:solidFill>
              </a:rPr>
              <a:t>) </a:t>
            </a:r>
            <a:r>
              <a:rPr lang="en-US" dirty="0" err="1" smtClean="0">
                <a:solidFill>
                  <a:srgbClr val="002060"/>
                </a:solidFill>
              </a:rPr>
              <a:t>bagi</a:t>
            </a:r>
            <a:r>
              <a:rPr lang="en-US" dirty="0" smtClean="0">
                <a:solidFill>
                  <a:srgbClr val="002060"/>
                </a:solidFill>
              </a:rPr>
              <a:t> </a:t>
            </a:r>
            <a:r>
              <a:rPr lang="en-US" dirty="0" err="1" smtClean="0">
                <a:solidFill>
                  <a:srgbClr val="002060"/>
                </a:solidFill>
              </a:rPr>
              <a:t>petani</a:t>
            </a:r>
            <a:endParaRPr lang="en-US" b="1" dirty="0" smtClean="0">
              <a:solidFill>
                <a:srgbClr val="002060"/>
              </a:solidFill>
            </a:endParaRPr>
          </a:p>
          <a:p>
            <a:pPr lvl="0">
              <a:buNone/>
            </a:pPr>
            <a:r>
              <a:rPr lang="en-US" b="1" dirty="0" smtClean="0">
                <a:solidFill>
                  <a:srgbClr val="002060"/>
                </a:solidFill>
                <a:latin typeface="Trebuchet MS"/>
              </a:rPr>
              <a:t>●</a:t>
            </a:r>
            <a:r>
              <a:rPr lang="id-ID" dirty="0" smtClean="0">
                <a:solidFill>
                  <a:srgbClr val="0066CC"/>
                </a:solidFill>
                <a:latin typeface="Trebuchet MS"/>
              </a:rPr>
              <a:t> Dari segi ekonomi pertanian</a:t>
            </a:r>
            <a:r>
              <a:rPr lang="id-ID" b="1" dirty="0" smtClean="0">
                <a:solidFill>
                  <a:srgbClr val="0066CC"/>
                </a:solidFill>
                <a:latin typeface="Trebuchet MS"/>
              </a:rPr>
              <a:t>, b</a:t>
            </a:r>
            <a:r>
              <a:rPr lang="id-ID" sz="3100" dirty="0" smtClean="0">
                <a:solidFill>
                  <a:srgbClr val="0066CC"/>
                </a:solidFill>
                <a:latin typeface="Trebuchet MS"/>
              </a:rPr>
              <a:t>erhasil tidaknya </a:t>
            </a:r>
            <a:r>
              <a:rPr lang="id-ID" sz="3100" dirty="0" smtClean="0">
                <a:solidFill>
                  <a:srgbClr val="002060"/>
                </a:solidFill>
                <a:latin typeface="Trebuchet MS"/>
              </a:rPr>
              <a:t>produksi petani dan tingkat harga yg diterima </a:t>
            </a:r>
            <a:r>
              <a:rPr lang="id-ID" sz="3100" dirty="0" smtClean="0">
                <a:solidFill>
                  <a:srgbClr val="0066CC"/>
                </a:solidFill>
                <a:latin typeface="Trebuchet MS"/>
              </a:rPr>
              <a:t>petani utk hasil produksinya merupakan faktor yg sangat mempengaruhi perilaku dan  kehidupan petani</a:t>
            </a:r>
            <a:endParaRPr lang="en-US" sz="3100" dirty="0" smtClean="0">
              <a:solidFill>
                <a:srgbClr val="0066CC"/>
              </a:solidFill>
            </a:endParaRPr>
          </a:p>
          <a:p>
            <a:endParaRPr lang="en-US" sz="3100" dirty="0">
              <a:solidFill>
                <a:srgbClr val="0066CC"/>
              </a:solidFill>
            </a:endParaRPr>
          </a:p>
        </p:txBody>
      </p:sp>
      <p:sp>
        <p:nvSpPr>
          <p:cNvPr id="4" name="Down Arrow 3"/>
          <p:cNvSpPr/>
          <p:nvPr/>
        </p:nvSpPr>
        <p:spPr>
          <a:xfrm>
            <a:off x="4495800" y="1676400"/>
            <a:ext cx="1143000" cy="457200"/>
          </a:xfrm>
          <a:prstGeom prst="downArrow">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133600"/>
            <a:ext cx="7772400" cy="1143000"/>
          </a:xfrm>
        </p:spPr>
        <p:txBody>
          <a:bodyPr>
            <a:noAutofit/>
          </a:bodyPr>
          <a:lstStyle/>
          <a:p>
            <a:r>
              <a:rPr lang="id-ID" sz="2800" cap="all" dirty="0" smtClean="0">
                <a:solidFill>
                  <a:srgbClr val="FF0000"/>
                </a:solidFill>
                <a:effectLst/>
                <a:latin typeface="Trebuchet MS"/>
              </a:rPr>
              <a:t>● </a:t>
            </a:r>
            <a:r>
              <a:rPr lang="id-ID" sz="2800" cap="all" dirty="0" smtClean="0">
                <a:solidFill>
                  <a:srgbClr val="FF0000"/>
                </a:solidFill>
                <a:effectLst/>
              </a:rPr>
              <a:t>Perbedaan </a:t>
            </a:r>
            <a:r>
              <a:rPr lang="id-ID" sz="2800" dirty="0" smtClean="0">
                <a:solidFill>
                  <a:srgbClr val="0066CC"/>
                </a:solidFill>
                <a:effectLst/>
              </a:rPr>
              <a:t>yg jelas antara persoalan ekonomi pertanian dan persoalan ekonomi di luar bidang pertanian yaitu adanya jarak waktu pengeluaran dengan penerimaan hasil penjualan</a:t>
            </a:r>
            <a:r>
              <a:rPr lang="id-ID" sz="3200" dirty="0" smtClean="0">
                <a:solidFill>
                  <a:srgbClr val="0066CC"/>
                </a:solidFill>
              </a:rPr>
              <a:t/>
            </a:r>
            <a:br>
              <a:rPr lang="id-ID" sz="3200" dirty="0" smtClean="0">
                <a:solidFill>
                  <a:srgbClr val="0066CC"/>
                </a:solidFill>
              </a:rPr>
            </a:br>
            <a:r>
              <a:rPr lang="id-ID" sz="3200" dirty="0" smtClean="0">
                <a:solidFill>
                  <a:srgbClr val="0066CC"/>
                </a:solidFill>
                <a:latin typeface="Trebuchet MS"/>
              </a:rPr>
              <a:t>● </a:t>
            </a:r>
            <a:r>
              <a:rPr lang="id-ID" sz="2400" dirty="0" smtClean="0">
                <a:solidFill>
                  <a:srgbClr val="0066CC"/>
                </a:solidFill>
                <a:effectLst/>
                <a:latin typeface="Trebuchet MS"/>
              </a:rPr>
              <a:t>Di dalam bidang industri, sekali produksi maka penerimaan dari penjualan akan mengalir setiap hari. Dalam bidang pertanian tidak demikian kecuali bagi para nelayan penangkap ikan</a:t>
            </a:r>
            <a:r>
              <a:rPr lang="id-ID" sz="2400" cap="all" dirty="0" smtClean="0">
                <a:solidFill>
                  <a:srgbClr val="FF0000"/>
                </a:solidFill>
              </a:rPr>
              <a:t/>
            </a:r>
            <a:br>
              <a:rPr lang="id-ID" sz="2400" cap="all" dirty="0" smtClean="0">
                <a:solidFill>
                  <a:srgbClr val="FF0000"/>
                </a:solidFill>
              </a:rPr>
            </a:br>
            <a:r>
              <a:rPr lang="id-ID" sz="2400" cap="all" dirty="0" smtClean="0">
                <a:solidFill>
                  <a:srgbClr val="FF0000"/>
                </a:solidFill>
              </a:rPr>
              <a:t/>
            </a:r>
            <a:br>
              <a:rPr lang="id-ID" sz="2400" cap="all" dirty="0" smtClean="0">
                <a:solidFill>
                  <a:srgbClr val="FF0000"/>
                </a:solidFill>
              </a:rPr>
            </a:br>
            <a:r>
              <a:rPr lang="id-ID" sz="2400" cap="all" dirty="0" smtClean="0">
                <a:solidFill>
                  <a:srgbClr val="FF0000"/>
                </a:solidFill>
              </a:rPr>
              <a:t/>
            </a:r>
            <a:br>
              <a:rPr lang="id-ID" sz="2400" cap="all" dirty="0" smtClean="0">
                <a:solidFill>
                  <a:srgbClr val="FF0000"/>
                </a:solidFill>
              </a:rPr>
            </a:br>
            <a:r>
              <a:rPr lang="en-US" sz="2400" cap="all" dirty="0" smtClean="0">
                <a:solidFill>
                  <a:srgbClr val="FF0000"/>
                </a:solidFill>
              </a:rPr>
              <a:t>POS-</a:t>
            </a:r>
            <a:r>
              <a:rPr lang="en-US" sz="2400" cap="all" dirty="0" err="1" smtClean="0">
                <a:solidFill>
                  <a:srgbClr val="FF0000"/>
                </a:solidFill>
              </a:rPr>
              <a:t>pos</a:t>
            </a:r>
            <a:r>
              <a:rPr lang="en-US" sz="2400" cap="all" dirty="0" smtClean="0">
                <a:solidFill>
                  <a:srgbClr val="FF0000"/>
                </a:solidFill>
              </a:rPr>
              <a:t> PERSOALAN PETANI BERKAITAN JARAK WAKTU (GAP) </a:t>
            </a:r>
            <a:r>
              <a:rPr lang="en-US" sz="2400" dirty="0" smtClean="0">
                <a:solidFill>
                  <a:srgbClr val="FF0000"/>
                </a:solidFill>
              </a:rPr>
              <a:t>al</a:t>
            </a:r>
            <a:r>
              <a:rPr lang="en-US" sz="2400" cap="all" dirty="0" smtClean="0">
                <a:solidFill>
                  <a:srgbClr val="FF0000"/>
                </a:solidFill>
              </a:rPr>
              <a:t>:</a:t>
            </a:r>
            <a:endParaRPr lang="en-US" sz="2400" dirty="0">
              <a:solidFill>
                <a:srgbClr val="FF0000"/>
              </a:solidFill>
            </a:endParaRPr>
          </a:p>
        </p:txBody>
      </p:sp>
      <p:sp>
        <p:nvSpPr>
          <p:cNvPr id="3" name="Content Placeholder 2"/>
          <p:cNvSpPr>
            <a:spLocks noGrp="1"/>
          </p:cNvSpPr>
          <p:nvPr>
            <p:ph idx="1"/>
          </p:nvPr>
        </p:nvSpPr>
        <p:spPr>
          <a:xfrm>
            <a:off x="2286000" y="5105400"/>
            <a:ext cx="6324600" cy="1524000"/>
          </a:xfrm>
          <a:solidFill>
            <a:srgbClr val="FFFF00"/>
          </a:solidFill>
        </p:spPr>
        <p:txBody>
          <a:bodyPr>
            <a:normAutofit fontScale="47500" lnSpcReduction="20000"/>
          </a:bodyPr>
          <a:lstStyle/>
          <a:p>
            <a:pPr lvl="0"/>
            <a:endParaRPr lang="en-US" dirty="0" smtClean="0">
              <a:solidFill>
                <a:srgbClr val="002060"/>
              </a:solidFill>
              <a:latin typeface="Trebuchet MS" pitchFamily="34" charset="0"/>
            </a:endParaRPr>
          </a:p>
          <a:p>
            <a:pPr lvl="0"/>
            <a:r>
              <a:rPr lang="en-US" sz="4200" dirty="0" err="1" smtClean="0">
                <a:solidFill>
                  <a:srgbClr val="002060"/>
                </a:solidFill>
                <a:latin typeface="Trebuchet MS" pitchFamily="34" charset="0"/>
              </a:rPr>
              <a:t>Waktu</a:t>
            </a:r>
            <a:r>
              <a:rPr lang="en-US" sz="4200" dirty="0" smtClean="0">
                <a:solidFill>
                  <a:srgbClr val="002060"/>
                </a:solidFill>
                <a:latin typeface="Trebuchet MS" pitchFamily="34" charset="0"/>
              </a:rPr>
              <a:t> </a:t>
            </a:r>
            <a:r>
              <a:rPr lang="en-US" sz="4200" dirty="0" err="1" smtClean="0">
                <a:solidFill>
                  <a:srgbClr val="002060"/>
                </a:solidFill>
                <a:latin typeface="Trebuchet MS" pitchFamily="34" charset="0"/>
              </a:rPr>
              <a:t>Produksi</a:t>
            </a:r>
            <a:endParaRPr lang="en-US" sz="4200" b="1" dirty="0" smtClean="0">
              <a:solidFill>
                <a:srgbClr val="002060"/>
              </a:solidFill>
              <a:latin typeface="Trebuchet MS" pitchFamily="34" charset="0"/>
            </a:endParaRPr>
          </a:p>
          <a:p>
            <a:pPr lvl="0"/>
            <a:r>
              <a:rPr lang="en-US" sz="4200" dirty="0" err="1" smtClean="0">
                <a:solidFill>
                  <a:srgbClr val="002060"/>
                </a:solidFill>
                <a:latin typeface="Trebuchet MS" pitchFamily="34" charset="0"/>
              </a:rPr>
              <a:t>Waktu</a:t>
            </a:r>
            <a:r>
              <a:rPr lang="en-US" sz="4200" dirty="0" smtClean="0">
                <a:solidFill>
                  <a:srgbClr val="002060"/>
                </a:solidFill>
                <a:latin typeface="Trebuchet MS" pitchFamily="34" charset="0"/>
              </a:rPr>
              <a:t> </a:t>
            </a:r>
            <a:r>
              <a:rPr lang="en-US" sz="4200" dirty="0" err="1" smtClean="0">
                <a:solidFill>
                  <a:srgbClr val="002060"/>
                </a:solidFill>
                <a:latin typeface="Trebuchet MS" pitchFamily="34" charset="0"/>
              </a:rPr>
              <a:t>Pemasaran</a:t>
            </a:r>
            <a:endParaRPr lang="en-US" sz="4200" b="1" dirty="0" smtClean="0">
              <a:solidFill>
                <a:srgbClr val="002060"/>
              </a:solidFill>
              <a:latin typeface="Trebuchet MS" pitchFamily="34" charset="0"/>
            </a:endParaRPr>
          </a:p>
          <a:p>
            <a:pPr lvl="0"/>
            <a:r>
              <a:rPr lang="en-US" sz="4200" dirty="0" err="1" smtClean="0">
                <a:solidFill>
                  <a:srgbClr val="002060"/>
                </a:solidFill>
                <a:latin typeface="Trebuchet MS" pitchFamily="34" charset="0"/>
              </a:rPr>
              <a:t>Kebutuhan</a:t>
            </a:r>
            <a:r>
              <a:rPr lang="en-US" sz="4200" dirty="0" smtClean="0">
                <a:solidFill>
                  <a:srgbClr val="002060"/>
                </a:solidFill>
                <a:latin typeface="Trebuchet MS" pitchFamily="34" charset="0"/>
              </a:rPr>
              <a:t> </a:t>
            </a:r>
            <a:r>
              <a:rPr lang="en-US" sz="4200" dirty="0" err="1" smtClean="0">
                <a:solidFill>
                  <a:srgbClr val="002060"/>
                </a:solidFill>
                <a:latin typeface="Trebuchet MS" pitchFamily="34" charset="0"/>
              </a:rPr>
              <a:t>Hidup</a:t>
            </a:r>
            <a:r>
              <a:rPr lang="en-US" sz="4200" dirty="0" smtClean="0">
                <a:solidFill>
                  <a:srgbClr val="002060"/>
                </a:solidFill>
                <a:latin typeface="Trebuchet MS" pitchFamily="34" charset="0"/>
              </a:rPr>
              <a:t> </a:t>
            </a:r>
            <a:r>
              <a:rPr lang="en-US" sz="4200" dirty="0" err="1" smtClean="0">
                <a:solidFill>
                  <a:srgbClr val="002060"/>
                </a:solidFill>
                <a:latin typeface="Trebuchet MS" pitchFamily="34" charset="0"/>
              </a:rPr>
              <a:t>Sehari-hari</a:t>
            </a:r>
            <a:endParaRPr lang="en-US" sz="4200" b="1" dirty="0" smtClean="0">
              <a:solidFill>
                <a:srgbClr val="002060"/>
              </a:solidFill>
              <a:latin typeface="Trebuchet MS" pitchFamily="34" charset="0"/>
            </a:endParaRPr>
          </a:p>
          <a:p>
            <a:pPr>
              <a:buNone/>
            </a:pPr>
            <a:r>
              <a:rPr lang="en-US" dirty="0" smtClean="0">
                <a:solidFill>
                  <a:srgbClr val="002060"/>
                </a:solidFill>
                <a:latin typeface="Trebuchet MS" pitchFamily="34" charset="0"/>
              </a:rPr>
              <a:t> </a:t>
            </a:r>
          </a:p>
          <a:p>
            <a:endParaRPr lang="en-US" dirty="0">
              <a:solidFill>
                <a:srgbClr val="002060"/>
              </a:solidFill>
              <a:latin typeface="Trebuchet MS" pitchFamily="34" charset="0"/>
            </a:endParaRPr>
          </a:p>
        </p:txBody>
      </p:sp>
      <p:sp>
        <p:nvSpPr>
          <p:cNvPr id="5" name="Down Arrow 4"/>
          <p:cNvSpPr/>
          <p:nvPr/>
        </p:nvSpPr>
        <p:spPr>
          <a:xfrm>
            <a:off x="4343400" y="3733799"/>
            <a:ext cx="1752600" cy="540327"/>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7562" y="152400"/>
            <a:ext cx="7638288" cy="5943600"/>
          </a:xfrm>
        </p:spPr>
        <p:txBody>
          <a:bodyPr>
            <a:normAutofit lnSpcReduction="10000"/>
          </a:bodyPr>
          <a:lstStyle/>
          <a:p>
            <a:pPr>
              <a:lnSpc>
                <a:spcPct val="80000"/>
              </a:lnSpc>
              <a:buFont typeface="Wingdings 2" pitchFamily="18" charset="2"/>
              <a:buNone/>
            </a:pPr>
            <a:r>
              <a:rPr lang="id-ID" sz="1800" dirty="0">
                <a:latin typeface="Verdana" pitchFamily="34" charset="0"/>
              </a:rPr>
              <a:t> </a:t>
            </a:r>
            <a:r>
              <a:rPr lang="id-ID" sz="1800" dirty="0" smtClean="0">
                <a:latin typeface="Verdana" pitchFamily="34" charset="0"/>
              </a:rPr>
              <a:t>   </a:t>
            </a:r>
            <a:r>
              <a:rPr lang="id-ID" sz="2800" dirty="0" smtClean="0">
                <a:solidFill>
                  <a:srgbClr val="7030A0"/>
                </a:solidFill>
                <a:latin typeface="Calibri" pitchFamily="34" charset="0"/>
                <a:cs typeface="Arial" pitchFamily="34" charset="0"/>
              </a:rPr>
              <a:t>Adanya </a:t>
            </a:r>
            <a:r>
              <a:rPr lang="id-ID" sz="2800" dirty="0">
                <a:solidFill>
                  <a:srgbClr val="7030A0"/>
                </a:solidFill>
                <a:latin typeface="Calibri" pitchFamily="34" charset="0"/>
                <a:cs typeface="Arial" pitchFamily="34" charset="0"/>
              </a:rPr>
              <a:t>jarak waktu antara mulai investasi  dengan penerimaan </a:t>
            </a:r>
            <a:r>
              <a:rPr lang="id-ID" sz="2800" dirty="0" smtClean="0">
                <a:solidFill>
                  <a:srgbClr val="7030A0"/>
                </a:solidFill>
                <a:latin typeface="Calibri" pitchFamily="34" charset="0"/>
                <a:cs typeface="Arial" pitchFamily="34" charset="0"/>
              </a:rPr>
              <a:t>hasil </a:t>
            </a:r>
            <a:r>
              <a:rPr lang="id-ID" sz="2800" dirty="0">
                <a:solidFill>
                  <a:srgbClr val="7030A0"/>
                </a:solidFill>
                <a:latin typeface="Calibri" pitchFamily="34" charset="0"/>
                <a:cs typeface="Arial" pitchFamily="34" charset="0"/>
              </a:rPr>
              <a:t>yang lama, karena proses produksi pertanian </a:t>
            </a:r>
            <a:r>
              <a:rPr lang="id-ID" sz="2800" dirty="0" smtClean="0">
                <a:solidFill>
                  <a:srgbClr val="7030A0"/>
                </a:solidFill>
                <a:latin typeface="Calibri" pitchFamily="34" charset="0"/>
                <a:cs typeface="Arial" pitchFamily="34" charset="0"/>
              </a:rPr>
              <a:t>memerlukan</a:t>
            </a:r>
            <a:r>
              <a:rPr lang="en-US" sz="2800" dirty="0" smtClean="0">
                <a:solidFill>
                  <a:srgbClr val="7030A0"/>
                </a:solidFill>
                <a:latin typeface="Calibri" pitchFamily="34" charset="0"/>
                <a:cs typeface="Arial" pitchFamily="34" charset="0"/>
              </a:rPr>
              <a:t> </a:t>
            </a:r>
            <a:r>
              <a:rPr lang="id-ID" sz="2800" dirty="0">
                <a:solidFill>
                  <a:srgbClr val="7030A0"/>
                </a:solidFill>
                <a:latin typeface="Calibri" pitchFamily="34" charset="0"/>
                <a:cs typeface="Arial" pitchFamily="34" charset="0"/>
              </a:rPr>
              <a:t>waktu lama</a:t>
            </a:r>
          </a:p>
          <a:p>
            <a:pPr lvl="1">
              <a:lnSpc>
                <a:spcPct val="80000"/>
              </a:lnSpc>
            </a:pPr>
            <a:r>
              <a:rPr lang="id-ID" sz="2000" dirty="0">
                <a:latin typeface="Arial" pitchFamily="34" charset="0"/>
                <a:cs typeface="Arial" pitchFamily="34" charset="0"/>
              </a:rPr>
              <a:t>	</a:t>
            </a:r>
            <a:r>
              <a:rPr lang="id-ID" sz="2400" dirty="0" smtClean="0">
                <a:solidFill>
                  <a:srgbClr val="FF0000"/>
                </a:solidFill>
                <a:latin typeface="Calibri" pitchFamily="34" charset="0"/>
                <a:cs typeface="Arial" pitchFamily="34" charset="0"/>
              </a:rPr>
              <a:t>Misal </a:t>
            </a:r>
            <a:r>
              <a:rPr lang="id-ID" sz="2400" dirty="0" smtClean="0">
                <a:solidFill>
                  <a:srgbClr val="0070C0"/>
                </a:solidFill>
                <a:latin typeface="Calibri" pitchFamily="34" charset="0"/>
                <a:cs typeface="Arial" pitchFamily="34" charset="0"/>
              </a:rPr>
              <a:t>: Pada </a:t>
            </a:r>
            <a:r>
              <a:rPr lang="id-ID" sz="2400" dirty="0">
                <a:solidFill>
                  <a:srgbClr val="0070C0"/>
                </a:solidFill>
                <a:latin typeface="Calibri" pitchFamily="34" charset="0"/>
                <a:cs typeface="Arial" pitchFamily="34" charset="0"/>
              </a:rPr>
              <a:t>tanaman </a:t>
            </a:r>
            <a:r>
              <a:rPr lang="id-ID" sz="2400" dirty="0" smtClean="0">
                <a:solidFill>
                  <a:srgbClr val="0070C0"/>
                </a:solidFill>
                <a:latin typeface="Calibri" pitchFamily="34" charset="0"/>
                <a:cs typeface="Arial" pitchFamily="34" charset="0"/>
              </a:rPr>
              <a:t>padi </a:t>
            </a:r>
            <a:r>
              <a:rPr lang="id-ID" sz="2400" dirty="0">
                <a:solidFill>
                  <a:srgbClr val="0070C0"/>
                </a:solidFill>
                <a:latin typeface="Calibri" pitchFamily="34" charset="0"/>
                <a:cs typeface="Arial" pitchFamily="34" charset="0"/>
              </a:rPr>
              <a:t>perlu waktu 3-4 bulan baru bisa menghasilkan. Pada tanaman perkebunan dan buah-buahan perlu waktu 4</a:t>
            </a:r>
            <a:r>
              <a:rPr lang="en-US" sz="2400" dirty="0">
                <a:solidFill>
                  <a:srgbClr val="0070C0"/>
                </a:solidFill>
                <a:latin typeface="Calibri" pitchFamily="34" charset="0"/>
                <a:cs typeface="Arial" pitchFamily="34" charset="0"/>
              </a:rPr>
              <a:t>-</a:t>
            </a:r>
            <a:r>
              <a:rPr lang="id-ID" sz="2400" dirty="0">
                <a:solidFill>
                  <a:srgbClr val="0070C0"/>
                </a:solidFill>
                <a:latin typeface="Calibri" pitchFamily="34" charset="0"/>
                <a:cs typeface="Arial" pitchFamily="34" charset="0"/>
              </a:rPr>
              <a:t>8 tahun. Keadaan ini akan mempengaruhi tingkat resiko usaha, tingkat pengembalian modal. </a:t>
            </a:r>
            <a:endParaRPr lang="id-ID" sz="2400" dirty="0" smtClean="0">
              <a:solidFill>
                <a:srgbClr val="0070C0"/>
              </a:solidFill>
              <a:latin typeface="Calibri" pitchFamily="34" charset="0"/>
              <a:cs typeface="Arial" pitchFamily="34" charset="0"/>
            </a:endParaRPr>
          </a:p>
          <a:p>
            <a:pPr lvl="1">
              <a:lnSpc>
                <a:spcPct val="80000"/>
              </a:lnSpc>
            </a:pPr>
            <a:r>
              <a:rPr lang="id-ID" sz="2400" dirty="0" smtClean="0">
                <a:solidFill>
                  <a:srgbClr val="FF0000"/>
                </a:solidFill>
                <a:latin typeface="Calibri" pitchFamily="34" charset="0"/>
                <a:cs typeface="Arial" pitchFamily="34" charset="0"/>
              </a:rPr>
              <a:t>Resiko </a:t>
            </a:r>
            <a:r>
              <a:rPr lang="id-ID" sz="2400" dirty="0">
                <a:solidFill>
                  <a:srgbClr val="FF0000"/>
                </a:solidFill>
                <a:latin typeface="Calibri" pitchFamily="34" charset="0"/>
                <a:cs typeface="Arial" pitchFamily="34" charset="0"/>
              </a:rPr>
              <a:t>usaha </a:t>
            </a:r>
            <a:r>
              <a:rPr lang="id-ID" sz="2400" dirty="0">
                <a:latin typeface="Calibri" pitchFamily="34" charset="0"/>
                <a:cs typeface="Arial" pitchFamily="34" charset="0"/>
              </a:rPr>
              <a:t>bisa berupa resiko fisik dan pasar. </a:t>
            </a:r>
            <a:r>
              <a:rPr lang="id-ID" sz="2400" dirty="0">
                <a:solidFill>
                  <a:srgbClr val="00B0F0"/>
                </a:solidFill>
                <a:latin typeface="Calibri" pitchFamily="34" charset="0"/>
                <a:cs typeface="Arial" pitchFamily="34" charset="0"/>
              </a:rPr>
              <a:t>Resiko fisik </a:t>
            </a:r>
            <a:r>
              <a:rPr lang="id-ID" sz="2400" dirty="0">
                <a:latin typeface="Calibri" pitchFamily="34" charset="0"/>
                <a:cs typeface="Arial" pitchFamily="34" charset="0"/>
              </a:rPr>
              <a:t>berarti kemungkinan kegagalan panen atau pengurangan panen yang disebabkan bermacam-macam faktor seperti banjir, kekeringan, hama dan penyakit, dan bencana lainnya. </a:t>
            </a:r>
            <a:r>
              <a:rPr lang="id-ID" sz="2400" dirty="0">
                <a:solidFill>
                  <a:srgbClr val="00B0F0"/>
                </a:solidFill>
                <a:latin typeface="Calibri" pitchFamily="34" charset="0"/>
                <a:cs typeface="Arial" pitchFamily="34" charset="0"/>
              </a:rPr>
              <a:t>Resiko pasar </a:t>
            </a:r>
            <a:r>
              <a:rPr lang="id-ID" sz="2400" dirty="0">
                <a:latin typeface="Calibri" pitchFamily="34" charset="0"/>
                <a:cs typeface="Arial" pitchFamily="34" charset="0"/>
              </a:rPr>
              <a:t>bisa berupa terjual produknya dengan harga murah atau tidak ada pembeli..</a:t>
            </a:r>
          </a:p>
          <a:p>
            <a:pPr lvl="1">
              <a:lnSpc>
                <a:spcPct val="80000"/>
              </a:lnSpc>
            </a:pPr>
            <a:r>
              <a:rPr lang="id-ID" sz="2400" dirty="0">
                <a:solidFill>
                  <a:srgbClr val="7030A0"/>
                </a:solidFill>
                <a:latin typeface="Calibri" pitchFamily="34" charset="0"/>
                <a:cs typeface="Arial" pitchFamily="34" charset="0"/>
              </a:rPr>
              <a:t>Kalau hasilnya lama baru diperoleh akan menurunkan nilai kini hasil tersebut. Karena waktu mempunyai nilai, semakin lama nilainya makin kecil. Faktor penyetaraan nilai tahun tertentu dengan nilai kini disebut faktor diskonto.</a:t>
            </a:r>
            <a:endParaRPr lang="en-US" sz="2400" dirty="0">
              <a:solidFill>
                <a:srgbClr val="7030A0"/>
              </a:solidFill>
              <a:latin typeface="Calibri" pitchFamily="34" charset="0"/>
              <a:cs typeface="Arial" pitchFamily="34" charset="0"/>
            </a:endParaRPr>
          </a:p>
          <a:p>
            <a:endParaRPr lang="id-ID" dirty="0"/>
          </a:p>
        </p:txBody>
      </p:sp>
      <p:sp>
        <p:nvSpPr>
          <p:cNvPr id="4" name="Right Arrow 3"/>
          <p:cNvSpPr/>
          <p:nvPr/>
        </p:nvSpPr>
        <p:spPr>
          <a:xfrm>
            <a:off x="990600" y="128954"/>
            <a:ext cx="457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6019801"/>
            <a:ext cx="2133599" cy="847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199" y="6019800"/>
            <a:ext cx="2352675" cy="857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8999" y="6019800"/>
            <a:ext cx="1920387" cy="857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95874" y="6095998"/>
            <a:ext cx="2143125" cy="12954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0043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566722297"/>
              </p:ext>
            </p:extLst>
          </p:nvPr>
        </p:nvGraphicFramePr>
        <p:xfrm>
          <a:off x="990600" y="141171"/>
          <a:ext cx="7791450" cy="6736552"/>
        </p:xfrm>
        <a:graphic>
          <a:graphicData uri="http://schemas.openxmlformats.org/drawingml/2006/table">
            <a:tbl>
              <a:tblPr firstRow="1" bandRow="1">
                <a:tableStyleId>{5C22544A-7EE6-4342-B048-85BDC9FD1C3A}</a:tableStyleId>
              </a:tblPr>
              <a:tblGrid>
                <a:gridCol w="2597150"/>
                <a:gridCol w="2736850"/>
                <a:gridCol w="2457450"/>
              </a:tblGrid>
              <a:tr h="628699">
                <a:tc>
                  <a:txBody>
                    <a:bodyPr/>
                    <a:lstStyle/>
                    <a:p>
                      <a:endParaRPr kumimoji="0" lang="en-US" sz="1800" b="1" kern="1200" cap="all" dirty="0" smtClean="0">
                        <a:solidFill>
                          <a:schemeClr val="lt1"/>
                        </a:solidFill>
                        <a:latin typeface="+mn-lt"/>
                        <a:ea typeface="+mn-ea"/>
                        <a:cs typeface="+mn-cs"/>
                      </a:endParaRPr>
                    </a:p>
                    <a:p>
                      <a:r>
                        <a:rPr kumimoji="0" lang="en-US" sz="1800" b="1" kern="1200" cap="all" dirty="0" err="1" smtClean="0">
                          <a:solidFill>
                            <a:schemeClr val="lt1"/>
                          </a:solidFill>
                          <a:latin typeface="+mn-lt"/>
                          <a:ea typeface="+mn-ea"/>
                          <a:cs typeface="+mn-cs"/>
                        </a:rPr>
                        <a:t>GAp</a:t>
                      </a:r>
                      <a:endParaRPr lang="en-US" dirty="0"/>
                    </a:p>
                  </a:txBody>
                  <a:tcPr>
                    <a:solidFill>
                      <a:schemeClr val="accent4">
                        <a:lumMod val="75000"/>
                      </a:schemeClr>
                    </a:solidFill>
                  </a:tcPr>
                </a:tc>
                <a:tc>
                  <a:txBody>
                    <a:bodyPr/>
                    <a:lstStyle/>
                    <a:p>
                      <a:r>
                        <a:rPr kumimoji="0" lang="en-US" sz="1800" b="1" kern="1200" cap="all" dirty="0" smtClean="0">
                          <a:solidFill>
                            <a:schemeClr val="lt1"/>
                          </a:solidFill>
                          <a:latin typeface="+mn-lt"/>
                          <a:ea typeface="+mn-ea"/>
                          <a:cs typeface="+mn-cs"/>
                        </a:rPr>
                        <a:t>PERTANIAN</a:t>
                      </a:r>
                      <a:endParaRPr lang="en-US" dirty="0"/>
                    </a:p>
                  </a:txBody>
                  <a:tcPr>
                    <a:solidFill>
                      <a:schemeClr val="accent4">
                        <a:lumMod val="75000"/>
                      </a:schemeClr>
                    </a:solidFill>
                  </a:tcPr>
                </a:tc>
                <a:tc>
                  <a:txBody>
                    <a:bodyPr/>
                    <a:lstStyle/>
                    <a:p>
                      <a:r>
                        <a:rPr lang="en-US" dirty="0" smtClean="0"/>
                        <a:t>INDUSTRI</a:t>
                      </a:r>
                      <a:endParaRPr lang="en-US" dirty="0"/>
                    </a:p>
                  </a:txBody>
                  <a:tcPr>
                    <a:solidFill>
                      <a:schemeClr val="accent4">
                        <a:lumMod val="75000"/>
                      </a:schemeClr>
                    </a:solidFill>
                  </a:tcPr>
                </a:tc>
              </a:tr>
              <a:tr h="808328">
                <a:tc>
                  <a:txBody>
                    <a:bodyPr/>
                    <a:lstStyle/>
                    <a:p>
                      <a:r>
                        <a:rPr kumimoji="0" lang="en-US" sz="1800" b="1" kern="1200" cap="all" dirty="0" smtClean="0">
                          <a:solidFill>
                            <a:schemeClr val="dk1"/>
                          </a:solidFill>
                          <a:latin typeface="+mn-lt"/>
                          <a:ea typeface="+mn-ea"/>
                          <a:cs typeface="+mn-cs"/>
                        </a:rPr>
                        <a:t>■</a:t>
                      </a:r>
                      <a:r>
                        <a:rPr kumimoji="0" lang="en-US" sz="2400" b="0" kern="1200" cap="all" dirty="0" smtClean="0">
                          <a:solidFill>
                            <a:schemeClr val="dk1"/>
                          </a:solidFill>
                          <a:latin typeface="+mn-lt"/>
                          <a:ea typeface="+mn-ea"/>
                          <a:cs typeface="+mn-cs"/>
                        </a:rPr>
                        <a:t> </a:t>
                      </a:r>
                      <a:r>
                        <a:rPr kumimoji="0" lang="en-US" sz="2400" b="0" kern="1200" cap="none" dirty="0" err="1" smtClean="0">
                          <a:solidFill>
                            <a:srgbClr val="002060"/>
                          </a:solidFill>
                          <a:latin typeface="+mn-lt"/>
                          <a:ea typeface="+mn-ea"/>
                          <a:cs typeface="+mn-cs"/>
                        </a:rPr>
                        <a:t>Saat</a:t>
                      </a:r>
                      <a:r>
                        <a:rPr kumimoji="0" lang="en-US" sz="2400" b="0" kern="1200" cap="none" dirty="0" smtClean="0">
                          <a:solidFill>
                            <a:srgbClr val="002060"/>
                          </a:solidFill>
                          <a:latin typeface="+mn-lt"/>
                          <a:ea typeface="+mn-ea"/>
                          <a:cs typeface="+mn-cs"/>
                        </a:rPr>
                        <a:t> </a:t>
                      </a:r>
                      <a:r>
                        <a:rPr kumimoji="0" lang="en-US" sz="2400" b="0" kern="1200" cap="none" dirty="0" err="1" smtClean="0">
                          <a:solidFill>
                            <a:srgbClr val="002060"/>
                          </a:solidFill>
                          <a:latin typeface="+mn-lt"/>
                          <a:ea typeface="+mn-ea"/>
                          <a:cs typeface="+mn-cs"/>
                        </a:rPr>
                        <a:t>Produksi</a:t>
                      </a:r>
                      <a:r>
                        <a:rPr kumimoji="0" lang="en-US" sz="2400" b="0" kern="1200" cap="none" dirty="0" smtClean="0">
                          <a:solidFill>
                            <a:srgbClr val="002060"/>
                          </a:solidFill>
                          <a:latin typeface="+mn-lt"/>
                          <a:ea typeface="+mn-ea"/>
                          <a:cs typeface="+mn-cs"/>
                        </a:rPr>
                        <a:t> &amp; </a:t>
                      </a:r>
                      <a:r>
                        <a:rPr kumimoji="0" lang="en-US" sz="2400" b="0" kern="1200" cap="none" dirty="0" err="1" smtClean="0">
                          <a:solidFill>
                            <a:srgbClr val="002060"/>
                          </a:solidFill>
                          <a:latin typeface="+mn-lt"/>
                          <a:ea typeface="+mn-ea"/>
                          <a:cs typeface="+mn-cs"/>
                        </a:rPr>
                        <a:t>Panen</a:t>
                      </a:r>
                      <a:endParaRPr lang="en-US" sz="2400" b="0" dirty="0">
                        <a:solidFill>
                          <a:srgbClr val="002060"/>
                        </a:solidFill>
                      </a:endParaRPr>
                    </a:p>
                  </a:txBody>
                  <a:tcPr>
                    <a:solidFill>
                      <a:schemeClr val="tx2">
                        <a:lumMod val="20000"/>
                        <a:lumOff val="80000"/>
                      </a:schemeClr>
                    </a:solidFill>
                  </a:tcPr>
                </a:tc>
                <a:tc>
                  <a:txBody>
                    <a:bodyPr/>
                    <a:lstStyle/>
                    <a:p>
                      <a:r>
                        <a:rPr kumimoji="0" lang="en-US" sz="2400" b="0" kern="1200" cap="none" dirty="0" err="1" smtClean="0">
                          <a:solidFill>
                            <a:schemeClr val="dk1"/>
                          </a:solidFill>
                          <a:latin typeface="+mn-lt"/>
                          <a:ea typeface="+mn-ea"/>
                          <a:cs typeface="+mn-cs"/>
                        </a:rPr>
                        <a:t>Musiman</a:t>
                      </a:r>
                      <a:r>
                        <a:rPr kumimoji="0" lang="en-US" sz="2400" b="0" kern="1200" cap="none" dirty="0" smtClean="0">
                          <a:solidFill>
                            <a:schemeClr val="dk1"/>
                          </a:solidFill>
                          <a:latin typeface="+mn-lt"/>
                          <a:ea typeface="+mn-ea"/>
                          <a:cs typeface="+mn-cs"/>
                        </a:rPr>
                        <a:t> &amp; </a:t>
                      </a:r>
                      <a:r>
                        <a:rPr kumimoji="0" lang="en-US" sz="2400" b="0" kern="1200" cap="none" dirty="0" err="1" smtClean="0">
                          <a:solidFill>
                            <a:schemeClr val="dk1"/>
                          </a:solidFill>
                          <a:latin typeface="+mn-lt"/>
                          <a:ea typeface="+mn-ea"/>
                          <a:cs typeface="+mn-cs"/>
                        </a:rPr>
                        <a:t>Tahunan</a:t>
                      </a:r>
                      <a:endParaRPr lang="en-US" sz="2400" b="0" dirty="0"/>
                    </a:p>
                  </a:txBody>
                  <a:tcPr>
                    <a:solidFill>
                      <a:schemeClr val="tx2">
                        <a:lumMod val="20000"/>
                        <a:lumOff val="80000"/>
                      </a:schemeClr>
                    </a:solidFill>
                  </a:tcPr>
                </a:tc>
                <a:tc>
                  <a:txBody>
                    <a:bodyPr/>
                    <a:lstStyle/>
                    <a:p>
                      <a:r>
                        <a:rPr kumimoji="0" lang="en-US" sz="2800" b="0" kern="1200" cap="none" dirty="0" err="1" smtClean="0">
                          <a:solidFill>
                            <a:schemeClr val="dk1"/>
                          </a:solidFill>
                          <a:latin typeface="+mn-lt"/>
                          <a:ea typeface="+mn-ea"/>
                          <a:cs typeface="+mn-cs"/>
                        </a:rPr>
                        <a:t>Stabil</a:t>
                      </a:r>
                      <a:r>
                        <a:rPr kumimoji="0" lang="en-US" sz="2800" b="0" kern="1200" cap="none" dirty="0" smtClean="0">
                          <a:solidFill>
                            <a:schemeClr val="dk1"/>
                          </a:solidFill>
                          <a:latin typeface="+mn-lt"/>
                          <a:ea typeface="+mn-ea"/>
                          <a:cs typeface="+mn-cs"/>
                        </a:rPr>
                        <a:t>/</a:t>
                      </a:r>
                      <a:r>
                        <a:rPr kumimoji="0" lang="en-US" sz="2800" b="0" kern="1200" cap="none" dirty="0" err="1" smtClean="0">
                          <a:solidFill>
                            <a:schemeClr val="dk1"/>
                          </a:solidFill>
                          <a:latin typeface="+mn-lt"/>
                          <a:ea typeface="+mn-ea"/>
                          <a:cs typeface="+mn-cs"/>
                        </a:rPr>
                        <a:t>Harian</a:t>
                      </a:r>
                      <a:endParaRPr lang="en-US" sz="2800" b="0" dirty="0"/>
                    </a:p>
                  </a:txBody>
                  <a:tcPr>
                    <a:solidFill>
                      <a:schemeClr val="tx2">
                        <a:lumMod val="20000"/>
                        <a:lumOff val="80000"/>
                      </a:schemeClr>
                    </a:solidFill>
                  </a:tcPr>
                </a:tc>
              </a:tr>
              <a:tr h="1341592">
                <a:tc>
                  <a:txBody>
                    <a:bodyPr/>
                    <a:lstStyle/>
                    <a:p>
                      <a:r>
                        <a:rPr kumimoji="0" lang="en-US" sz="2400" b="0" kern="1200" cap="none" dirty="0" smtClean="0">
                          <a:solidFill>
                            <a:schemeClr val="dk1"/>
                          </a:solidFill>
                          <a:latin typeface="+mn-lt"/>
                          <a:ea typeface="+mn-ea"/>
                          <a:cs typeface="+mn-cs"/>
                        </a:rPr>
                        <a:t>■ </a:t>
                      </a:r>
                      <a:r>
                        <a:rPr kumimoji="0" lang="en-US" sz="2400" b="0" kern="1200" cap="none" dirty="0" err="1" smtClean="0">
                          <a:solidFill>
                            <a:schemeClr val="dk1"/>
                          </a:solidFill>
                          <a:latin typeface="+mn-lt"/>
                          <a:ea typeface="+mn-ea"/>
                          <a:cs typeface="+mn-cs"/>
                        </a:rPr>
                        <a:t>Saat</a:t>
                      </a:r>
                      <a:r>
                        <a:rPr kumimoji="0" lang="en-US" sz="2400" b="0" kern="1200" cap="none" dirty="0" smtClean="0">
                          <a:solidFill>
                            <a:schemeClr val="dk1"/>
                          </a:solidFill>
                          <a:latin typeface="+mn-lt"/>
                          <a:ea typeface="+mn-ea"/>
                          <a:cs typeface="+mn-cs"/>
                        </a:rPr>
                        <a:t> </a:t>
                      </a:r>
                      <a:r>
                        <a:rPr kumimoji="0" lang="en-US" sz="2400" b="0" kern="1200" cap="none" dirty="0" err="1" smtClean="0">
                          <a:solidFill>
                            <a:schemeClr val="dk1"/>
                          </a:solidFill>
                          <a:latin typeface="+mn-lt"/>
                          <a:ea typeface="+mn-ea"/>
                          <a:cs typeface="+mn-cs"/>
                        </a:rPr>
                        <a:t>Panen</a:t>
                      </a:r>
                      <a:r>
                        <a:rPr kumimoji="0" lang="en-US" sz="2400" b="0" kern="1200" cap="none" dirty="0" smtClean="0">
                          <a:solidFill>
                            <a:schemeClr val="dk1"/>
                          </a:solidFill>
                          <a:latin typeface="+mn-lt"/>
                          <a:ea typeface="+mn-ea"/>
                          <a:cs typeface="+mn-cs"/>
                        </a:rPr>
                        <a:t> &amp; </a:t>
                      </a:r>
                      <a:r>
                        <a:rPr kumimoji="0" lang="en-US" sz="2400" b="0" kern="1200" cap="none" dirty="0" err="1" smtClean="0">
                          <a:solidFill>
                            <a:schemeClr val="dk1"/>
                          </a:solidFill>
                          <a:latin typeface="+mn-lt"/>
                          <a:ea typeface="+mn-ea"/>
                          <a:cs typeface="+mn-cs"/>
                        </a:rPr>
                        <a:t>Paceklik</a:t>
                      </a:r>
                      <a:endParaRPr lang="en-US" sz="2400" b="0" dirty="0"/>
                    </a:p>
                  </a:txBody>
                  <a:tcPr/>
                </a:tc>
                <a:tc>
                  <a:txBody>
                    <a:bodyPr/>
                    <a:lstStyle/>
                    <a:p>
                      <a:r>
                        <a:rPr kumimoji="0" lang="en-US" sz="2000" b="0" kern="1200" cap="none" dirty="0" err="1" smtClean="0">
                          <a:solidFill>
                            <a:srgbClr val="002060"/>
                          </a:solidFill>
                          <a:latin typeface="+mn-lt"/>
                          <a:ea typeface="+mn-ea"/>
                          <a:cs typeface="+mn-cs"/>
                        </a:rPr>
                        <a:t>Sangat</a:t>
                      </a:r>
                      <a:r>
                        <a:rPr kumimoji="0" lang="en-US" sz="2000" b="0" kern="1200" cap="none" dirty="0" smtClean="0">
                          <a:solidFill>
                            <a:srgbClr val="002060"/>
                          </a:solidFill>
                          <a:latin typeface="+mn-lt"/>
                          <a:ea typeface="+mn-ea"/>
                          <a:cs typeface="+mn-cs"/>
                        </a:rPr>
                        <a:t> </a:t>
                      </a:r>
                      <a:r>
                        <a:rPr kumimoji="0" lang="en-US" sz="2000" b="0" kern="1200" cap="none" dirty="0" err="1" smtClean="0">
                          <a:solidFill>
                            <a:srgbClr val="002060"/>
                          </a:solidFill>
                          <a:latin typeface="+mn-lt"/>
                          <a:ea typeface="+mn-ea"/>
                          <a:cs typeface="+mn-cs"/>
                        </a:rPr>
                        <a:t>nyata</a:t>
                      </a:r>
                      <a:r>
                        <a:rPr kumimoji="0" lang="en-US" sz="2000" b="0" kern="1200" cap="none" dirty="0" smtClean="0">
                          <a:solidFill>
                            <a:srgbClr val="002060"/>
                          </a:solidFill>
                          <a:latin typeface="+mn-lt"/>
                          <a:ea typeface="+mn-ea"/>
                          <a:cs typeface="+mn-cs"/>
                        </a:rPr>
                        <a:t>, </a:t>
                      </a:r>
                      <a:r>
                        <a:rPr kumimoji="0" lang="en-US" sz="2000" b="0" kern="1200" cap="none" dirty="0" err="1" smtClean="0">
                          <a:solidFill>
                            <a:srgbClr val="002060"/>
                          </a:solidFill>
                          <a:latin typeface="+mn-lt"/>
                          <a:ea typeface="+mn-ea"/>
                          <a:cs typeface="+mn-cs"/>
                        </a:rPr>
                        <a:t>saat</a:t>
                      </a:r>
                      <a:r>
                        <a:rPr kumimoji="0" lang="en-US" sz="2000" b="0" kern="1200" cap="none" dirty="0" smtClean="0">
                          <a:solidFill>
                            <a:srgbClr val="002060"/>
                          </a:solidFill>
                          <a:latin typeface="+mn-lt"/>
                          <a:ea typeface="+mn-ea"/>
                          <a:cs typeface="+mn-cs"/>
                        </a:rPr>
                        <a:t> </a:t>
                      </a:r>
                      <a:r>
                        <a:rPr kumimoji="0" lang="en-US" sz="2000" b="0" kern="1200" cap="none" dirty="0" err="1" smtClean="0">
                          <a:solidFill>
                            <a:srgbClr val="002060"/>
                          </a:solidFill>
                          <a:latin typeface="+mn-lt"/>
                          <a:ea typeface="+mn-ea"/>
                          <a:cs typeface="+mn-cs"/>
                        </a:rPr>
                        <a:t>panen</a:t>
                      </a:r>
                      <a:r>
                        <a:rPr kumimoji="0" lang="en-US" sz="2000" b="0" kern="1200" cap="none" dirty="0" smtClean="0">
                          <a:solidFill>
                            <a:srgbClr val="002060"/>
                          </a:solidFill>
                          <a:latin typeface="+mn-lt"/>
                          <a:ea typeface="+mn-ea"/>
                          <a:cs typeface="+mn-cs"/>
                        </a:rPr>
                        <a:t> </a:t>
                      </a:r>
                      <a:r>
                        <a:rPr kumimoji="0" lang="en-US" sz="2000" b="0" kern="1200" cap="none" dirty="0" err="1" smtClean="0">
                          <a:solidFill>
                            <a:srgbClr val="002060"/>
                          </a:solidFill>
                          <a:latin typeface="+mn-lt"/>
                          <a:ea typeface="+mn-ea"/>
                          <a:cs typeface="+mn-cs"/>
                        </a:rPr>
                        <a:t>harga</a:t>
                      </a:r>
                      <a:r>
                        <a:rPr kumimoji="0" lang="en-US" sz="2000" b="0" kern="1200" cap="none" dirty="0" smtClean="0">
                          <a:solidFill>
                            <a:srgbClr val="002060"/>
                          </a:solidFill>
                          <a:latin typeface="+mn-lt"/>
                          <a:ea typeface="+mn-ea"/>
                          <a:cs typeface="+mn-cs"/>
                        </a:rPr>
                        <a:t> </a:t>
                      </a:r>
                      <a:r>
                        <a:rPr kumimoji="0" lang="en-US" sz="2000" b="0" kern="1200" cap="none" dirty="0" err="1" smtClean="0">
                          <a:solidFill>
                            <a:srgbClr val="002060"/>
                          </a:solidFill>
                          <a:latin typeface="+mn-lt"/>
                          <a:ea typeface="+mn-ea"/>
                          <a:cs typeface="+mn-cs"/>
                        </a:rPr>
                        <a:t>murah</a:t>
                      </a:r>
                      <a:r>
                        <a:rPr kumimoji="0" lang="en-US" sz="2000" b="0" kern="1200" cap="none" dirty="0" smtClean="0">
                          <a:solidFill>
                            <a:srgbClr val="002060"/>
                          </a:solidFill>
                          <a:latin typeface="+mn-lt"/>
                          <a:ea typeface="+mn-ea"/>
                          <a:cs typeface="+mn-cs"/>
                        </a:rPr>
                        <a:t> </a:t>
                      </a:r>
                      <a:r>
                        <a:rPr kumimoji="0" lang="en-US" sz="2000" b="0" kern="1200" cap="none" dirty="0" err="1" smtClean="0">
                          <a:solidFill>
                            <a:srgbClr val="002060"/>
                          </a:solidFill>
                          <a:latin typeface="+mn-lt"/>
                          <a:ea typeface="+mn-ea"/>
                          <a:cs typeface="+mn-cs"/>
                        </a:rPr>
                        <a:t>sebaliknya</a:t>
                      </a:r>
                      <a:r>
                        <a:rPr kumimoji="0" lang="en-US" sz="2000" b="0" kern="1200" cap="none" dirty="0" smtClean="0">
                          <a:solidFill>
                            <a:srgbClr val="002060"/>
                          </a:solidFill>
                          <a:latin typeface="+mn-lt"/>
                          <a:ea typeface="+mn-ea"/>
                          <a:cs typeface="+mn-cs"/>
                        </a:rPr>
                        <a:t> </a:t>
                      </a:r>
                      <a:r>
                        <a:rPr kumimoji="0" lang="en-US" sz="2000" b="0" kern="1200" cap="none" dirty="0" err="1" smtClean="0">
                          <a:solidFill>
                            <a:srgbClr val="002060"/>
                          </a:solidFill>
                          <a:latin typeface="+mn-lt"/>
                          <a:ea typeface="+mn-ea"/>
                          <a:cs typeface="+mn-cs"/>
                        </a:rPr>
                        <a:t>saat</a:t>
                      </a:r>
                      <a:r>
                        <a:rPr kumimoji="0" lang="en-US" sz="2000" b="0" kern="1200" cap="none" dirty="0" smtClean="0">
                          <a:solidFill>
                            <a:srgbClr val="002060"/>
                          </a:solidFill>
                          <a:latin typeface="+mn-lt"/>
                          <a:ea typeface="+mn-ea"/>
                          <a:cs typeface="+mn-cs"/>
                        </a:rPr>
                        <a:t> </a:t>
                      </a:r>
                      <a:r>
                        <a:rPr kumimoji="0" lang="en-US" sz="2000" b="0" kern="1200" cap="none" dirty="0" err="1" smtClean="0">
                          <a:solidFill>
                            <a:srgbClr val="002060"/>
                          </a:solidFill>
                          <a:latin typeface="+mn-lt"/>
                          <a:ea typeface="+mn-ea"/>
                          <a:cs typeface="+mn-cs"/>
                        </a:rPr>
                        <a:t>paceklik</a:t>
                      </a:r>
                      <a:r>
                        <a:rPr kumimoji="0" lang="en-US" sz="2000" b="0" kern="1200" cap="none" dirty="0" smtClean="0">
                          <a:solidFill>
                            <a:srgbClr val="002060"/>
                          </a:solidFill>
                          <a:latin typeface="+mn-lt"/>
                          <a:ea typeface="+mn-ea"/>
                          <a:cs typeface="+mn-cs"/>
                        </a:rPr>
                        <a:t> </a:t>
                      </a:r>
                      <a:r>
                        <a:rPr kumimoji="0" lang="en-US" sz="2000" b="0" kern="1200" cap="none" dirty="0" err="1" smtClean="0">
                          <a:solidFill>
                            <a:srgbClr val="002060"/>
                          </a:solidFill>
                          <a:latin typeface="+mn-lt"/>
                          <a:ea typeface="+mn-ea"/>
                          <a:cs typeface="+mn-cs"/>
                        </a:rPr>
                        <a:t>mahal</a:t>
                      </a:r>
                      <a:endParaRPr lang="en-US" sz="2000" b="0" dirty="0">
                        <a:solidFill>
                          <a:srgbClr val="002060"/>
                        </a:solidFill>
                      </a:endParaRPr>
                    </a:p>
                  </a:txBody>
                  <a:tcPr/>
                </a:tc>
                <a:tc>
                  <a:txBody>
                    <a:bodyPr/>
                    <a:lstStyle/>
                    <a:p>
                      <a:r>
                        <a:rPr kumimoji="0" lang="en-US" sz="2000" b="1" kern="1200" cap="none" dirty="0" err="1" smtClean="0">
                          <a:solidFill>
                            <a:srgbClr val="002060"/>
                          </a:solidFill>
                          <a:latin typeface="+mn-lt"/>
                          <a:ea typeface="+mn-ea"/>
                          <a:cs typeface="+mn-cs"/>
                        </a:rPr>
                        <a:t>Stabil</a:t>
                      </a:r>
                      <a:r>
                        <a:rPr kumimoji="0" lang="en-US" sz="2000" b="1" kern="1200" cap="none" dirty="0" smtClean="0">
                          <a:solidFill>
                            <a:srgbClr val="002060"/>
                          </a:solidFill>
                          <a:latin typeface="+mn-lt"/>
                          <a:ea typeface="+mn-ea"/>
                          <a:cs typeface="+mn-cs"/>
                        </a:rPr>
                        <a:t>/</a:t>
                      </a:r>
                      <a:r>
                        <a:rPr kumimoji="0" lang="en-US" sz="2000" b="1" kern="1200" cap="none" dirty="0" err="1" smtClean="0">
                          <a:solidFill>
                            <a:srgbClr val="002060"/>
                          </a:solidFill>
                          <a:latin typeface="+mn-lt"/>
                          <a:ea typeface="+mn-ea"/>
                          <a:cs typeface="+mn-cs"/>
                        </a:rPr>
                        <a:t>Tidak</a:t>
                      </a:r>
                      <a:r>
                        <a:rPr kumimoji="0" lang="en-US" sz="2000" b="1" kern="1200" cap="none" dirty="0" smtClean="0">
                          <a:solidFill>
                            <a:srgbClr val="002060"/>
                          </a:solidFill>
                          <a:latin typeface="+mn-lt"/>
                          <a:ea typeface="+mn-ea"/>
                          <a:cs typeface="+mn-cs"/>
                        </a:rPr>
                        <a:t> </a:t>
                      </a:r>
                      <a:r>
                        <a:rPr kumimoji="0" lang="en-US" sz="2000" b="1" kern="1200" cap="none" dirty="0" err="1" smtClean="0">
                          <a:solidFill>
                            <a:srgbClr val="002060"/>
                          </a:solidFill>
                          <a:latin typeface="+mn-lt"/>
                          <a:ea typeface="+mn-ea"/>
                          <a:cs typeface="+mn-cs"/>
                        </a:rPr>
                        <a:t>Nyata</a:t>
                      </a:r>
                      <a:endParaRPr lang="en-US" sz="2000" b="1" dirty="0">
                        <a:solidFill>
                          <a:srgbClr val="002060"/>
                        </a:solidFill>
                      </a:endParaRPr>
                    </a:p>
                  </a:txBody>
                  <a:tcPr/>
                </a:tc>
              </a:tr>
              <a:tr h="3862011">
                <a:tc>
                  <a:txBody>
                    <a:bodyPr/>
                    <a:lstStyle/>
                    <a:p>
                      <a:r>
                        <a:rPr kumimoji="0" lang="en-US" sz="1800" b="0" kern="1200" cap="all" dirty="0" smtClean="0">
                          <a:solidFill>
                            <a:schemeClr val="dk1"/>
                          </a:solidFill>
                          <a:latin typeface="+mn-lt"/>
                          <a:ea typeface="+mn-ea"/>
                          <a:cs typeface="+mn-cs"/>
                        </a:rPr>
                        <a:t>■ </a:t>
                      </a:r>
                      <a:r>
                        <a:rPr kumimoji="0" lang="en-US" sz="2400" b="0" kern="1200" cap="none" dirty="0" smtClean="0">
                          <a:solidFill>
                            <a:schemeClr val="dk1"/>
                          </a:solidFill>
                          <a:latin typeface="+mn-lt"/>
                          <a:ea typeface="+mn-ea"/>
                          <a:cs typeface="+mn-cs"/>
                        </a:rPr>
                        <a:t> </a:t>
                      </a:r>
                      <a:r>
                        <a:rPr kumimoji="0" lang="en-US" sz="2400" b="0" kern="1200" cap="none" dirty="0" err="1" smtClean="0">
                          <a:solidFill>
                            <a:schemeClr val="dk1"/>
                          </a:solidFill>
                          <a:latin typeface="+mn-lt"/>
                          <a:ea typeface="+mn-ea"/>
                          <a:cs typeface="+mn-cs"/>
                        </a:rPr>
                        <a:t>Saat</a:t>
                      </a:r>
                      <a:r>
                        <a:rPr kumimoji="0" lang="en-US" sz="2400" b="0" kern="1200" cap="none" dirty="0" smtClean="0">
                          <a:solidFill>
                            <a:schemeClr val="dk1"/>
                          </a:solidFill>
                          <a:latin typeface="+mn-lt"/>
                          <a:ea typeface="+mn-ea"/>
                          <a:cs typeface="+mn-cs"/>
                        </a:rPr>
                        <a:t> </a:t>
                      </a:r>
                      <a:r>
                        <a:rPr kumimoji="0" lang="en-US" sz="2400" b="0" kern="1200" cap="none" dirty="0" err="1" smtClean="0">
                          <a:solidFill>
                            <a:schemeClr val="dk1"/>
                          </a:solidFill>
                          <a:latin typeface="+mn-lt"/>
                          <a:ea typeface="+mn-ea"/>
                          <a:cs typeface="+mn-cs"/>
                        </a:rPr>
                        <a:t>Longgar</a:t>
                      </a:r>
                      <a:r>
                        <a:rPr kumimoji="0" lang="en-US" sz="2400" b="0" kern="1200" cap="none" dirty="0" smtClean="0">
                          <a:solidFill>
                            <a:schemeClr val="dk1"/>
                          </a:solidFill>
                          <a:latin typeface="+mn-lt"/>
                          <a:ea typeface="+mn-ea"/>
                          <a:cs typeface="+mn-cs"/>
                        </a:rPr>
                        <a:t> &amp; </a:t>
                      </a:r>
                      <a:r>
                        <a:rPr kumimoji="0" lang="en-US" sz="2400" b="0" kern="1200" cap="none" dirty="0" err="1" smtClean="0">
                          <a:solidFill>
                            <a:schemeClr val="dk1"/>
                          </a:solidFill>
                          <a:latin typeface="+mn-lt"/>
                          <a:ea typeface="+mn-ea"/>
                          <a:cs typeface="+mn-cs"/>
                        </a:rPr>
                        <a:t>Sempit</a:t>
                      </a:r>
                      <a:endParaRPr kumimoji="0" lang="en-US" sz="2400" b="1" kern="1200" dirty="0" smtClean="0">
                        <a:solidFill>
                          <a:schemeClr val="dk1"/>
                        </a:solidFill>
                        <a:latin typeface="+mn-lt"/>
                        <a:ea typeface="+mn-ea"/>
                        <a:cs typeface="+mn-cs"/>
                      </a:endParaRPr>
                    </a:p>
                    <a:p>
                      <a:r>
                        <a:rPr kumimoji="0" lang="en-US" sz="1800" kern="1200" cap="all" dirty="0" smtClean="0">
                          <a:solidFill>
                            <a:schemeClr val="dk1"/>
                          </a:solidFill>
                          <a:latin typeface="+mn-lt"/>
                          <a:ea typeface="+mn-ea"/>
                          <a:cs typeface="+mn-cs"/>
                        </a:rPr>
                        <a:t>	</a:t>
                      </a:r>
                      <a:r>
                        <a:rPr kumimoji="0" lang="en-US" sz="2000" kern="1200" cap="all" dirty="0" smtClean="0">
                          <a:solidFill>
                            <a:srgbClr val="7030A0"/>
                          </a:solidFill>
                          <a:latin typeface="Arial"/>
                          <a:ea typeface="+mn-ea"/>
                          <a:cs typeface="Arial"/>
                        </a:rPr>
                        <a:t>►</a:t>
                      </a:r>
                      <a:r>
                        <a:rPr kumimoji="0" lang="en-US" sz="2000" kern="1200" cap="none" dirty="0" err="1" smtClean="0">
                          <a:solidFill>
                            <a:srgbClr val="7030A0"/>
                          </a:solidFill>
                          <a:latin typeface="+mn-lt"/>
                          <a:ea typeface="+mn-ea"/>
                          <a:cs typeface="+mn-cs"/>
                        </a:rPr>
                        <a:t>Hajatan</a:t>
                      </a:r>
                      <a:endParaRPr kumimoji="0" lang="en-US" sz="2000" kern="1200" dirty="0" smtClean="0">
                        <a:solidFill>
                          <a:srgbClr val="7030A0"/>
                        </a:solidFill>
                        <a:latin typeface="+mn-lt"/>
                        <a:ea typeface="+mn-ea"/>
                        <a:cs typeface="+mn-cs"/>
                      </a:endParaRPr>
                    </a:p>
                    <a:p>
                      <a:r>
                        <a:rPr kumimoji="0" lang="en-US" sz="2000" kern="1200" cap="none" dirty="0" smtClean="0">
                          <a:solidFill>
                            <a:srgbClr val="7030A0"/>
                          </a:solidFill>
                          <a:latin typeface="+mn-lt"/>
                          <a:ea typeface="+mn-ea"/>
                          <a:cs typeface="+mn-cs"/>
                        </a:rPr>
                        <a:t>	</a:t>
                      </a:r>
                      <a:r>
                        <a:rPr kumimoji="0" lang="en-US" sz="2000" kern="1200" cap="none" dirty="0" smtClean="0">
                          <a:solidFill>
                            <a:srgbClr val="7030A0"/>
                          </a:solidFill>
                          <a:latin typeface="Arial"/>
                          <a:ea typeface="+mn-ea"/>
                          <a:cs typeface="Arial"/>
                        </a:rPr>
                        <a:t>►</a:t>
                      </a:r>
                      <a:r>
                        <a:rPr kumimoji="0" lang="en-US" sz="2000" kern="1200" cap="none" dirty="0" err="1" smtClean="0">
                          <a:solidFill>
                            <a:srgbClr val="7030A0"/>
                          </a:solidFill>
                          <a:latin typeface="+mn-lt"/>
                          <a:ea typeface="+mn-ea"/>
                          <a:cs typeface="+mn-cs"/>
                        </a:rPr>
                        <a:t>Biaya</a:t>
                      </a:r>
                      <a:r>
                        <a:rPr kumimoji="0" lang="en-US" sz="2000" kern="1200" cap="none" dirty="0" smtClean="0">
                          <a:solidFill>
                            <a:srgbClr val="7030A0"/>
                          </a:solidFill>
                          <a:latin typeface="+mn-lt"/>
                          <a:ea typeface="+mn-ea"/>
                          <a:cs typeface="+mn-cs"/>
                        </a:rPr>
                        <a:t> </a:t>
                      </a:r>
                      <a:r>
                        <a:rPr kumimoji="0" lang="en-US" sz="2000" kern="1200" cap="none" dirty="0" err="1" smtClean="0">
                          <a:solidFill>
                            <a:srgbClr val="7030A0"/>
                          </a:solidFill>
                          <a:latin typeface="+mn-lt"/>
                          <a:ea typeface="+mn-ea"/>
                          <a:cs typeface="+mn-cs"/>
                        </a:rPr>
                        <a:t>Anak</a:t>
                      </a:r>
                      <a:r>
                        <a:rPr kumimoji="0" lang="en-US" sz="2000" kern="1200" cap="none" dirty="0" smtClean="0">
                          <a:solidFill>
                            <a:srgbClr val="7030A0"/>
                          </a:solidFill>
                          <a:latin typeface="+mn-lt"/>
                          <a:ea typeface="+mn-ea"/>
                          <a:cs typeface="+mn-cs"/>
                        </a:rPr>
                        <a:t> </a:t>
                      </a:r>
                      <a:endParaRPr kumimoji="0" lang="en-US" sz="2000" kern="1200" dirty="0" smtClean="0">
                        <a:solidFill>
                          <a:srgbClr val="7030A0"/>
                        </a:solidFill>
                        <a:latin typeface="+mn-lt"/>
                        <a:ea typeface="+mn-ea"/>
                        <a:cs typeface="+mn-cs"/>
                      </a:endParaRPr>
                    </a:p>
                    <a:p>
                      <a:r>
                        <a:rPr kumimoji="0" lang="en-US" sz="2000" kern="1200" cap="none" dirty="0" smtClean="0">
                          <a:solidFill>
                            <a:srgbClr val="7030A0"/>
                          </a:solidFill>
                          <a:latin typeface="+mn-lt"/>
                          <a:ea typeface="+mn-ea"/>
                          <a:cs typeface="+mn-cs"/>
                        </a:rPr>
                        <a:t>	</a:t>
                      </a:r>
                      <a:r>
                        <a:rPr kumimoji="0" lang="en-US" sz="2000" kern="1200" cap="none" dirty="0" smtClean="0">
                          <a:solidFill>
                            <a:srgbClr val="7030A0"/>
                          </a:solidFill>
                          <a:latin typeface="Arial"/>
                          <a:ea typeface="+mn-ea"/>
                          <a:cs typeface="Arial"/>
                        </a:rPr>
                        <a:t>►</a:t>
                      </a:r>
                      <a:r>
                        <a:rPr kumimoji="0" lang="id-ID" sz="2000" kern="1200" cap="none" dirty="0" smtClean="0">
                          <a:solidFill>
                            <a:srgbClr val="7030A0"/>
                          </a:solidFill>
                          <a:latin typeface="+mn-lt"/>
                          <a:ea typeface="+mn-ea"/>
                          <a:cs typeface="+mn-cs"/>
                        </a:rPr>
                        <a:t>Kematian</a:t>
                      </a:r>
                      <a:endParaRPr kumimoji="0" lang="en-US" sz="2000" kern="1200" dirty="0" smtClean="0">
                        <a:solidFill>
                          <a:srgbClr val="7030A0"/>
                        </a:solidFill>
                        <a:latin typeface="+mn-lt"/>
                        <a:ea typeface="+mn-ea"/>
                        <a:cs typeface="+mn-cs"/>
                      </a:endParaRPr>
                    </a:p>
                    <a:p>
                      <a:r>
                        <a:rPr kumimoji="0" lang="en-US" sz="1800" kern="1200" cap="all" dirty="0" smtClean="0">
                          <a:solidFill>
                            <a:schemeClr val="dk1"/>
                          </a:solidFill>
                          <a:latin typeface="+mn-lt"/>
                          <a:ea typeface="+mn-ea"/>
                          <a:cs typeface="+mn-cs"/>
                        </a:rPr>
                        <a:t> </a:t>
                      </a:r>
                      <a:endParaRPr kumimoji="0" lang="en-US" sz="1800" kern="1200" dirty="0" smtClean="0">
                        <a:solidFill>
                          <a:schemeClr val="dk1"/>
                        </a:solidFill>
                        <a:latin typeface="+mn-lt"/>
                        <a:ea typeface="+mn-ea"/>
                        <a:cs typeface="+mn-cs"/>
                      </a:endParaRPr>
                    </a:p>
                    <a:p>
                      <a:r>
                        <a:rPr kumimoji="0" lang="en-US" sz="1800" kern="1200" cap="all" dirty="0" smtClean="0">
                          <a:solidFill>
                            <a:schemeClr val="dk1"/>
                          </a:solidFill>
                          <a:latin typeface="+mn-lt"/>
                          <a:ea typeface="+mn-ea"/>
                          <a:cs typeface="+mn-cs"/>
                        </a:rPr>
                        <a:t> </a:t>
                      </a:r>
                      <a:endParaRPr kumimoji="0" lang="en-US" sz="1800" kern="1200" dirty="0" smtClean="0">
                        <a:solidFill>
                          <a:schemeClr val="dk1"/>
                        </a:solidFill>
                        <a:latin typeface="+mn-lt"/>
                        <a:ea typeface="+mn-ea"/>
                        <a:cs typeface="+mn-cs"/>
                      </a:endParaRPr>
                    </a:p>
                    <a:p>
                      <a:r>
                        <a:rPr lang="en-US" dirty="0" smtClean="0"/>
                        <a:t/>
                      </a:r>
                      <a:br>
                        <a:rPr lang="en-US" dirty="0" smtClean="0"/>
                      </a:br>
                      <a:r>
                        <a:rPr lang="en-US" dirty="0" smtClean="0"/>
                        <a:t>         </a:t>
                      </a:r>
                      <a:r>
                        <a:rPr lang="en-US" dirty="0" smtClean="0">
                          <a:solidFill>
                            <a:srgbClr val="FF0000"/>
                          </a:solidFill>
                        </a:rPr>
                        <a:t> </a:t>
                      </a:r>
                      <a:r>
                        <a:rPr kumimoji="0" lang="en-US" sz="1800" kern="1200" cap="all" dirty="0" err="1" smtClean="0">
                          <a:solidFill>
                            <a:srgbClr val="FF0000"/>
                          </a:solidFill>
                          <a:latin typeface="+mn-lt"/>
                          <a:ea typeface="+mn-ea"/>
                          <a:cs typeface="+mn-cs"/>
                        </a:rPr>
                        <a:t>SIsTIM</a:t>
                      </a:r>
                      <a:r>
                        <a:rPr kumimoji="0" lang="en-US" sz="1800" kern="1200" cap="all" dirty="0" smtClean="0">
                          <a:solidFill>
                            <a:srgbClr val="FF0000"/>
                          </a:solidFill>
                          <a:latin typeface="+mn-lt"/>
                          <a:ea typeface="+mn-ea"/>
                          <a:cs typeface="+mn-cs"/>
                        </a:rPr>
                        <a:t> IJON </a:t>
                      </a:r>
                      <a:r>
                        <a:rPr kumimoji="0" lang="en-US" sz="1800" kern="1200" cap="all" dirty="0" smtClean="0">
                          <a:solidFill>
                            <a:schemeClr val="bg2">
                              <a:lumMod val="25000"/>
                            </a:schemeClr>
                          </a:solidFill>
                          <a:latin typeface="+mn-lt"/>
                          <a:ea typeface="+mn-ea"/>
                          <a:cs typeface="+mn-cs"/>
                        </a:rPr>
                        <a:t>(</a:t>
                      </a:r>
                      <a:r>
                        <a:rPr kumimoji="0" lang="en-US" sz="1800" kern="1200" cap="none" dirty="0" err="1" smtClean="0">
                          <a:solidFill>
                            <a:srgbClr val="002060"/>
                          </a:solidFill>
                          <a:latin typeface="+mn-lt"/>
                          <a:ea typeface="+mn-ea"/>
                          <a:cs typeface="+mn-cs"/>
                        </a:rPr>
                        <a:t>sistem</a:t>
                      </a:r>
                      <a:r>
                        <a:rPr kumimoji="0" lang="en-US" sz="1800" kern="1200" cap="none" dirty="0" smtClean="0">
                          <a:solidFill>
                            <a:srgbClr val="002060"/>
                          </a:solidFill>
                          <a:latin typeface="+mn-lt"/>
                          <a:ea typeface="+mn-ea"/>
                          <a:cs typeface="+mn-cs"/>
                        </a:rPr>
                        <a:t> </a:t>
                      </a:r>
                      <a:r>
                        <a:rPr kumimoji="0" lang="en-US" sz="1800" kern="1200" cap="none" dirty="0" err="1" smtClean="0">
                          <a:solidFill>
                            <a:srgbClr val="002060"/>
                          </a:solidFill>
                          <a:latin typeface="+mn-lt"/>
                          <a:ea typeface="+mn-ea"/>
                          <a:cs typeface="+mn-cs"/>
                        </a:rPr>
                        <a:t>pinjam</a:t>
                      </a:r>
                      <a:r>
                        <a:rPr kumimoji="0" lang="en-US" sz="1800" kern="1200" cap="none" dirty="0" smtClean="0">
                          <a:solidFill>
                            <a:srgbClr val="002060"/>
                          </a:solidFill>
                          <a:latin typeface="+mn-lt"/>
                          <a:ea typeface="+mn-ea"/>
                          <a:cs typeface="+mn-cs"/>
                        </a:rPr>
                        <a:t> dg</a:t>
                      </a:r>
                      <a:r>
                        <a:rPr kumimoji="0" lang="id-ID" sz="1800" kern="1200" cap="none" dirty="0" smtClean="0">
                          <a:solidFill>
                            <a:srgbClr val="002060"/>
                          </a:solidFill>
                          <a:latin typeface="+mn-lt"/>
                          <a:ea typeface="+mn-ea"/>
                          <a:cs typeface="+mn-cs"/>
                        </a:rPr>
                        <a:t>n</a:t>
                      </a:r>
                      <a:r>
                        <a:rPr kumimoji="0" lang="en-US" sz="1800" kern="1200" cap="none" dirty="0" smtClean="0">
                          <a:solidFill>
                            <a:srgbClr val="002060"/>
                          </a:solidFill>
                          <a:latin typeface="+mn-lt"/>
                          <a:ea typeface="+mn-ea"/>
                          <a:cs typeface="+mn-cs"/>
                        </a:rPr>
                        <a:t> </a:t>
                      </a:r>
                      <a:r>
                        <a:rPr kumimoji="0" lang="en-US" sz="1800" kern="1200" cap="none" dirty="0" err="1" smtClean="0">
                          <a:solidFill>
                            <a:srgbClr val="002060"/>
                          </a:solidFill>
                          <a:latin typeface="+mn-lt"/>
                          <a:ea typeface="+mn-ea"/>
                          <a:cs typeface="+mn-cs"/>
                        </a:rPr>
                        <a:t>jaminan</a:t>
                      </a:r>
                      <a:r>
                        <a:rPr kumimoji="0" lang="en-US" sz="1800" kern="1200" cap="none" dirty="0" smtClean="0">
                          <a:solidFill>
                            <a:srgbClr val="002060"/>
                          </a:solidFill>
                          <a:latin typeface="+mn-lt"/>
                          <a:ea typeface="+mn-ea"/>
                          <a:cs typeface="+mn-cs"/>
                        </a:rPr>
                        <a:t> </a:t>
                      </a:r>
                      <a:r>
                        <a:rPr kumimoji="0" lang="en-US" sz="1800" kern="1200" cap="none" dirty="0" err="1" smtClean="0">
                          <a:solidFill>
                            <a:srgbClr val="002060"/>
                          </a:solidFill>
                          <a:latin typeface="+mn-lt"/>
                          <a:ea typeface="+mn-ea"/>
                          <a:cs typeface="+mn-cs"/>
                        </a:rPr>
                        <a:t>tanaman</a:t>
                      </a:r>
                      <a:r>
                        <a:rPr kumimoji="0" lang="en-US" sz="1800" kern="1200" cap="none" dirty="0" smtClean="0">
                          <a:solidFill>
                            <a:srgbClr val="002060"/>
                          </a:solidFill>
                          <a:latin typeface="+mn-lt"/>
                          <a:ea typeface="+mn-ea"/>
                          <a:cs typeface="+mn-cs"/>
                        </a:rPr>
                        <a:t> </a:t>
                      </a:r>
                      <a:r>
                        <a:rPr kumimoji="0" lang="en-US" sz="1800" kern="1200" cap="none" dirty="0" err="1" smtClean="0">
                          <a:solidFill>
                            <a:srgbClr val="002060"/>
                          </a:solidFill>
                          <a:latin typeface="+mn-lt"/>
                          <a:ea typeface="+mn-ea"/>
                          <a:cs typeface="+mn-cs"/>
                        </a:rPr>
                        <a:t>hidup</a:t>
                      </a:r>
                      <a:r>
                        <a:rPr kumimoji="0" lang="en-US" sz="1800" kern="1200" cap="none" dirty="0" smtClean="0">
                          <a:solidFill>
                            <a:srgbClr val="002060"/>
                          </a:solidFill>
                          <a:latin typeface="+mn-lt"/>
                          <a:ea typeface="+mn-ea"/>
                          <a:cs typeface="+mn-cs"/>
                        </a:rPr>
                        <a:t> dg</a:t>
                      </a:r>
                      <a:r>
                        <a:rPr kumimoji="0" lang="id-ID" sz="1800" kern="1200" cap="none" dirty="0" smtClean="0">
                          <a:solidFill>
                            <a:srgbClr val="002060"/>
                          </a:solidFill>
                          <a:latin typeface="+mn-lt"/>
                          <a:ea typeface="+mn-ea"/>
                          <a:cs typeface="+mn-cs"/>
                        </a:rPr>
                        <a:t>n</a:t>
                      </a:r>
                      <a:r>
                        <a:rPr kumimoji="0" lang="en-US" sz="1800" kern="1200" cap="none" dirty="0" smtClean="0">
                          <a:solidFill>
                            <a:srgbClr val="002060"/>
                          </a:solidFill>
                          <a:latin typeface="+mn-lt"/>
                          <a:ea typeface="+mn-ea"/>
                          <a:cs typeface="+mn-cs"/>
                        </a:rPr>
                        <a:t> </a:t>
                      </a:r>
                      <a:r>
                        <a:rPr kumimoji="0" lang="en-US" sz="1800" kern="1200" cap="none" dirty="0" err="1" smtClean="0">
                          <a:solidFill>
                            <a:srgbClr val="002060"/>
                          </a:solidFill>
                          <a:latin typeface="+mn-lt"/>
                          <a:ea typeface="+mn-ea"/>
                          <a:cs typeface="+mn-cs"/>
                        </a:rPr>
                        <a:t>bunga</a:t>
                      </a:r>
                      <a:r>
                        <a:rPr kumimoji="0" lang="en-US" sz="1800" kern="1200" cap="none" dirty="0" smtClean="0">
                          <a:solidFill>
                            <a:srgbClr val="002060"/>
                          </a:solidFill>
                          <a:latin typeface="+mn-lt"/>
                          <a:ea typeface="+mn-ea"/>
                          <a:cs typeface="+mn-cs"/>
                        </a:rPr>
                        <a:t> </a:t>
                      </a:r>
                      <a:r>
                        <a:rPr kumimoji="0" lang="en-US" sz="1800" kern="1200" cap="none" dirty="0" err="1" smtClean="0">
                          <a:solidFill>
                            <a:srgbClr val="002060"/>
                          </a:solidFill>
                          <a:latin typeface="+mn-lt"/>
                          <a:ea typeface="+mn-ea"/>
                          <a:cs typeface="+mn-cs"/>
                        </a:rPr>
                        <a:t>sangat</a:t>
                      </a:r>
                      <a:r>
                        <a:rPr kumimoji="0" lang="en-US" sz="1800" kern="1200" cap="none" dirty="0" smtClean="0">
                          <a:solidFill>
                            <a:srgbClr val="002060"/>
                          </a:solidFill>
                          <a:latin typeface="+mn-lt"/>
                          <a:ea typeface="+mn-ea"/>
                          <a:cs typeface="+mn-cs"/>
                        </a:rPr>
                        <a:t> </a:t>
                      </a:r>
                      <a:r>
                        <a:rPr kumimoji="0" lang="en-US" sz="1800" kern="1200" cap="none" dirty="0" err="1" smtClean="0">
                          <a:solidFill>
                            <a:srgbClr val="002060"/>
                          </a:solidFill>
                          <a:latin typeface="+mn-lt"/>
                          <a:ea typeface="+mn-ea"/>
                          <a:cs typeface="+mn-cs"/>
                        </a:rPr>
                        <a:t>tinggi</a:t>
                      </a:r>
                      <a:r>
                        <a:rPr kumimoji="0" lang="id-ID" sz="1800" kern="1200" cap="none" dirty="0" smtClean="0">
                          <a:solidFill>
                            <a:srgbClr val="002060"/>
                          </a:solidFill>
                          <a:latin typeface="+mn-lt"/>
                          <a:ea typeface="+mn-ea"/>
                          <a:cs typeface="+mn-cs"/>
                        </a:rPr>
                        <a:t>)</a:t>
                      </a:r>
                      <a:endParaRPr kumimoji="0" lang="en-US" sz="1800" kern="1200" dirty="0" smtClean="0">
                        <a:solidFill>
                          <a:srgbClr val="002060"/>
                        </a:solidFill>
                        <a:latin typeface="+mn-lt"/>
                        <a:ea typeface="+mn-ea"/>
                        <a:cs typeface="+mn-cs"/>
                      </a:endParaRPr>
                    </a:p>
                    <a:p>
                      <a:endParaRPr lang="en-US" dirty="0"/>
                    </a:p>
                  </a:txBody>
                  <a:tcPr/>
                </a:tc>
                <a:tc>
                  <a:txBody>
                    <a:bodyPr/>
                    <a:lstStyle/>
                    <a:p>
                      <a:r>
                        <a:rPr kumimoji="0" lang="en-US" sz="2400" b="0" kern="1200" cap="none" dirty="0" err="1" smtClean="0">
                          <a:solidFill>
                            <a:srgbClr val="002060"/>
                          </a:solidFill>
                          <a:latin typeface="+mn-lt"/>
                          <a:ea typeface="+mn-ea"/>
                          <a:cs typeface="+mn-cs"/>
                        </a:rPr>
                        <a:t>saat</a:t>
                      </a:r>
                      <a:r>
                        <a:rPr kumimoji="0" lang="en-US" sz="2400" b="0" kern="1200" cap="none" dirty="0" smtClean="0">
                          <a:solidFill>
                            <a:srgbClr val="002060"/>
                          </a:solidFill>
                          <a:latin typeface="+mn-lt"/>
                          <a:ea typeface="+mn-ea"/>
                          <a:cs typeface="+mn-cs"/>
                        </a:rPr>
                        <a:t> </a:t>
                      </a:r>
                      <a:r>
                        <a:rPr kumimoji="0" lang="en-US" sz="2400" b="0" kern="1200" cap="none" dirty="0" err="1" smtClean="0">
                          <a:solidFill>
                            <a:srgbClr val="002060"/>
                          </a:solidFill>
                          <a:latin typeface="+mn-lt"/>
                          <a:ea typeface="+mn-ea"/>
                          <a:cs typeface="+mn-cs"/>
                        </a:rPr>
                        <a:t>longgar</a:t>
                      </a:r>
                      <a:r>
                        <a:rPr kumimoji="0" lang="en-US" sz="2400" b="0" kern="1200" cap="none" dirty="0" smtClean="0">
                          <a:solidFill>
                            <a:srgbClr val="002060"/>
                          </a:solidFill>
                          <a:latin typeface="+mn-lt"/>
                          <a:ea typeface="+mn-ea"/>
                          <a:cs typeface="+mn-cs"/>
                        </a:rPr>
                        <a:t> </a:t>
                      </a:r>
                      <a:r>
                        <a:rPr kumimoji="0" lang="en-US" sz="2400" b="0" kern="1200" cap="none" dirty="0" err="1" smtClean="0">
                          <a:solidFill>
                            <a:srgbClr val="002060"/>
                          </a:solidFill>
                          <a:latin typeface="+mn-lt"/>
                          <a:ea typeface="+mn-ea"/>
                          <a:cs typeface="+mn-cs"/>
                        </a:rPr>
                        <a:t>tidak</a:t>
                      </a:r>
                      <a:r>
                        <a:rPr kumimoji="0" lang="en-US" sz="2400" b="0" kern="1200" cap="none" dirty="0" smtClean="0">
                          <a:solidFill>
                            <a:srgbClr val="002060"/>
                          </a:solidFill>
                          <a:latin typeface="+mn-lt"/>
                          <a:ea typeface="+mn-ea"/>
                          <a:cs typeface="+mn-cs"/>
                        </a:rPr>
                        <a:t> </a:t>
                      </a:r>
                      <a:r>
                        <a:rPr kumimoji="0" lang="en-US" sz="2400" b="0" kern="1200" cap="none" dirty="0" err="1" smtClean="0">
                          <a:solidFill>
                            <a:srgbClr val="002060"/>
                          </a:solidFill>
                          <a:latin typeface="+mn-lt"/>
                          <a:ea typeface="+mn-ea"/>
                          <a:cs typeface="+mn-cs"/>
                        </a:rPr>
                        <a:t>ada</a:t>
                      </a:r>
                      <a:r>
                        <a:rPr kumimoji="0" lang="en-US" sz="2400" b="0" kern="1200" cap="none" dirty="0" smtClean="0">
                          <a:solidFill>
                            <a:srgbClr val="002060"/>
                          </a:solidFill>
                          <a:latin typeface="+mn-lt"/>
                          <a:ea typeface="+mn-ea"/>
                          <a:cs typeface="+mn-cs"/>
                        </a:rPr>
                        <a:t> </a:t>
                      </a:r>
                      <a:r>
                        <a:rPr kumimoji="0" lang="en-US" sz="2400" b="0" kern="1200" cap="none" dirty="0" err="1" smtClean="0">
                          <a:solidFill>
                            <a:srgbClr val="002060"/>
                          </a:solidFill>
                          <a:latin typeface="+mn-lt"/>
                          <a:ea typeface="+mn-ea"/>
                          <a:cs typeface="+mn-cs"/>
                        </a:rPr>
                        <a:t>masalah</a:t>
                      </a:r>
                      <a:r>
                        <a:rPr kumimoji="0" lang="en-US" sz="2400" b="0" kern="1200" cap="none" dirty="0" smtClean="0">
                          <a:solidFill>
                            <a:srgbClr val="002060"/>
                          </a:solidFill>
                          <a:latin typeface="+mn-lt"/>
                          <a:ea typeface="+mn-ea"/>
                          <a:cs typeface="+mn-cs"/>
                        </a:rPr>
                        <a:t>,  </a:t>
                      </a:r>
                      <a:r>
                        <a:rPr kumimoji="0" lang="en-US" sz="2400" b="0" kern="1200" cap="none" dirty="0" err="1" smtClean="0">
                          <a:solidFill>
                            <a:srgbClr val="002060"/>
                          </a:solidFill>
                          <a:latin typeface="+mn-lt"/>
                          <a:ea typeface="+mn-ea"/>
                          <a:cs typeface="+mn-cs"/>
                        </a:rPr>
                        <a:t>sebalik</a:t>
                      </a:r>
                      <a:r>
                        <a:rPr kumimoji="0" lang="en-US" sz="2400" b="0" kern="1200" cap="none" dirty="0" smtClean="0">
                          <a:solidFill>
                            <a:srgbClr val="002060"/>
                          </a:solidFill>
                          <a:latin typeface="+mn-lt"/>
                          <a:ea typeface="+mn-ea"/>
                          <a:cs typeface="+mn-cs"/>
                        </a:rPr>
                        <a:t> </a:t>
                      </a:r>
                      <a:r>
                        <a:rPr kumimoji="0" lang="en-US" sz="2400" b="0" kern="1200" cap="none" dirty="0" err="1" smtClean="0">
                          <a:solidFill>
                            <a:srgbClr val="002060"/>
                          </a:solidFill>
                          <a:latin typeface="+mn-lt"/>
                          <a:ea typeface="+mn-ea"/>
                          <a:cs typeface="+mn-cs"/>
                        </a:rPr>
                        <a:t>nya</a:t>
                      </a:r>
                      <a:r>
                        <a:rPr kumimoji="0" lang="en-US" sz="2400" b="0" kern="1200" cap="none" dirty="0" smtClean="0">
                          <a:solidFill>
                            <a:srgbClr val="002060"/>
                          </a:solidFill>
                          <a:latin typeface="+mn-lt"/>
                          <a:ea typeface="+mn-ea"/>
                          <a:cs typeface="+mn-cs"/>
                        </a:rPr>
                        <a:t> </a:t>
                      </a:r>
                      <a:r>
                        <a:rPr kumimoji="0" lang="en-US" sz="2400" b="0" kern="1200" cap="none" dirty="0" err="1" smtClean="0">
                          <a:solidFill>
                            <a:srgbClr val="002060"/>
                          </a:solidFill>
                          <a:latin typeface="+mn-lt"/>
                          <a:ea typeface="+mn-ea"/>
                          <a:cs typeface="+mn-cs"/>
                        </a:rPr>
                        <a:t>saat</a:t>
                      </a:r>
                      <a:r>
                        <a:rPr kumimoji="0" lang="en-US" sz="2400" b="0" kern="1200" cap="none" dirty="0" smtClean="0">
                          <a:solidFill>
                            <a:srgbClr val="002060"/>
                          </a:solidFill>
                          <a:latin typeface="+mn-lt"/>
                          <a:ea typeface="+mn-ea"/>
                          <a:cs typeface="+mn-cs"/>
                        </a:rPr>
                        <a:t> </a:t>
                      </a:r>
                      <a:r>
                        <a:rPr kumimoji="0" lang="en-US" sz="2400" b="0" kern="1200" cap="none" dirty="0" err="1" smtClean="0">
                          <a:solidFill>
                            <a:srgbClr val="002060"/>
                          </a:solidFill>
                          <a:latin typeface="+mn-lt"/>
                          <a:ea typeface="+mn-ea"/>
                          <a:cs typeface="+mn-cs"/>
                        </a:rPr>
                        <a:t>sempit</a:t>
                      </a:r>
                      <a:r>
                        <a:rPr kumimoji="0" lang="en-US" sz="2400" b="0" kern="1200" cap="none" dirty="0" smtClean="0">
                          <a:solidFill>
                            <a:srgbClr val="002060"/>
                          </a:solidFill>
                          <a:latin typeface="+mn-lt"/>
                          <a:ea typeface="+mn-ea"/>
                          <a:cs typeface="+mn-cs"/>
                        </a:rPr>
                        <a:t>  </a:t>
                      </a:r>
                      <a:r>
                        <a:rPr kumimoji="0" lang="en-US" sz="2400" b="0" kern="1200" cap="none" dirty="0" err="1" smtClean="0">
                          <a:solidFill>
                            <a:srgbClr val="002060"/>
                          </a:solidFill>
                          <a:latin typeface="+mn-lt"/>
                          <a:ea typeface="+mn-ea"/>
                          <a:cs typeface="+mn-cs"/>
                        </a:rPr>
                        <a:t>terjebak</a:t>
                      </a:r>
                      <a:r>
                        <a:rPr kumimoji="0" lang="en-US" sz="2400" b="0" kern="1200" cap="none" dirty="0" smtClean="0">
                          <a:solidFill>
                            <a:srgbClr val="002060"/>
                          </a:solidFill>
                          <a:latin typeface="+mn-lt"/>
                          <a:ea typeface="+mn-ea"/>
                          <a:cs typeface="+mn-cs"/>
                        </a:rPr>
                        <a:t> </a:t>
                      </a:r>
                      <a:r>
                        <a:rPr kumimoji="0" lang="en-US" sz="2400" b="0" kern="1200" cap="none" dirty="0" err="1" smtClean="0">
                          <a:solidFill>
                            <a:srgbClr val="002060"/>
                          </a:solidFill>
                          <a:latin typeface="+mn-lt"/>
                          <a:ea typeface="+mn-ea"/>
                          <a:cs typeface="+mn-cs"/>
                        </a:rPr>
                        <a:t>sistim</a:t>
                      </a:r>
                      <a:r>
                        <a:rPr kumimoji="0" lang="en-US" sz="2400" b="0" kern="1200" cap="none" dirty="0" smtClean="0">
                          <a:solidFill>
                            <a:srgbClr val="002060"/>
                          </a:solidFill>
                          <a:latin typeface="+mn-lt"/>
                          <a:ea typeface="+mn-ea"/>
                          <a:cs typeface="+mn-cs"/>
                        </a:rPr>
                        <a:t> </a:t>
                      </a:r>
                      <a:r>
                        <a:rPr kumimoji="0" lang="en-US" sz="2400" b="0" kern="1200" cap="none" dirty="0" err="1" smtClean="0">
                          <a:solidFill>
                            <a:srgbClr val="002060"/>
                          </a:solidFill>
                          <a:latin typeface="+mn-lt"/>
                          <a:ea typeface="+mn-ea"/>
                          <a:cs typeface="+mn-cs"/>
                        </a:rPr>
                        <a:t>ijon</a:t>
                      </a:r>
                      <a:endParaRPr lang="en-US" sz="2400" b="0" dirty="0">
                        <a:solidFill>
                          <a:srgbClr val="002060"/>
                        </a:solidFill>
                      </a:endParaRPr>
                    </a:p>
                  </a:txBody>
                  <a:tcPr/>
                </a:tc>
                <a:tc>
                  <a:txBody>
                    <a:bodyPr/>
                    <a:lstStyle/>
                    <a:p>
                      <a:r>
                        <a:rPr kumimoji="0" lang="en-US" sz="2400" b="0" kern="1200" cap="none" dirty="0" err="1" smtClean="0">
                          <a:solidFill>
                            <a:schemeClr val="dk1"/>
                          </a:solidFill>
                          <a:latin typeface="+mn-lt"/>
                          <a:ea typeface="+mn-ea"/>
                          <a:cs typeface="+mn-cs"/>
                        </a:rPr>
                        <a:t>stabil</a:t>
                      </a:r>
                      <a:r>
                        <a:rPr kumimoji="0" lang="en-US" sz="2400" b="0" kern="1200" cap="none" dirty="0" smtClean="0">
                          <a:solidFill>
                            <a:schemeClr val="dk1"/>
                          </a:solidFill>
                          <a:latin typeface="+mn-lt"/>
                          <a:ea typeface="+mn-ea"/>
                          <a:cs typeface="+mn-cs"/>
                        </a:rPr>
                        <a:t>/</a:t>
                      </a:r>
                      <a:r>
                        <a:rPr kumimoji="0" lang="en-US" sz="2400" b="0" kern="1200" cap="none" dirty="0" err="1" smtClean="0">
                          <a:solidFill>
                            <a:schemeClr val="dk1"/>
                          </a:solidFill>
                          <a:latin typeface="+mn-lt"/>
                          <a:ea typeface="+mn-ea"/>
                          <a:cs typeface="+mn-cs"/>
                        </a:rPr>
                        <a:t>tetap</a:t>
                      </a:r>
                      <a:endParaRPr lang="en-US" sz="2400" b="0" dirty="0"/>
                    </a:p>
                  </a:txBody>
                  <a:tcPr/>
                </a:tc>
              </a:tr>
            </a:tbl>
          </a:graphicData>
        </a:graphic>
      </p:graphicFrame>
      <p:sp>
        <p:nvSpPr>
          <p:cNvPr id="6" name="Down Arrow 5"/>
          <p:cNvSpPr/>
          <p:nvPr/>
        </p:nvSpPr>
        <p:spPr>
          <a:xfrm>
            <a:off x="2057400" y="4876800"/>
            <a:ext cx="685800" cy="5334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485888" cy="1401762"/>
          </a:xfrm>
        </p:spPr>
        <p:txBody>
          <a:bodyPr>
            <a:noAutofit/>
          </a:bodyPr>
          <a:lstStyle/>
          <a:p>
            <a:r>
              <a:rPr lang="id-ID" sz="2800" dirty="0" smtClean="0">
                <a:solidFill>
                  <a:srgbClr val="0066CC"/>
                </a:solidFill>
                <a:effectLst/>
              </a:rPr>
              <a:t>Kepemilikan tanah </a:t>
            </a:r>
            <a:r>
              <a:rPr lang="id-ID" sz="2800" dirty="0" smtClean="0">
                <a:solidFill>
                  <a:srgbClr val="0066CC"/>
                </a:solidFill>
                <a:effectLst/>
              </a:rPr>
              <a:t>y</a:t>
            </a:r>
            <a:r>
              <a:rPr lang="en-US" sz="2800" dirty="0" smtClean="0">
                <a:solidFill>
                  <a:srgbClr val="0066CC"/>
                </a:solidFill>
                <a:effectLst/>
              </a:rPr>
              <a:t>an</a:t>
            </a:r>
            <a:r>
              <a:rPr lang="id-ID" sz="2800" dirty="0" smtClean="0">
                <a:solidFill>
                  <a:srgbClr val="0066CC"/>
                </a:solidFill>
                <a:effectLst/>
              </a:rPr>
              <a:t>g </a:t>
            </a:r>
            <a:r>
              <a:rPr lang="id-ID" sz="2800" dirty="0" smtClean="0">
                <a:solidFill>
                  <a:srgbClr val="0066CC"/>
                </a:solidFill>
                <a:effectLst/>
              </a:rPr>
              <a:t>kecil, </a:t>
            </a:r>
            <a:r>
              <a:rPr lang="id-ID" sz="2800" dirty="0" smtClean="0">
                <a:solidFill>
                  <a:srgbClr val="0066CC"/>
                </a:solidFill>
                <a:effectLst/>
              </a:rPr>
              <a:t>s</a:t>
            </a:r>
            <a:r>
              <a:rPr lang="en-US" sz="2800" dirty="0" smtClean="0">
                <a:solidFill>
                  <a:srgbClr val="0066CC"/>
                </a:solidFill>
                <a:effectLst/>
              </a:rPr>
              <a:t>e</a:t>
            </a:r>
            <a:r>
              <a:rPr lang="id-ID" sz="2800" dirty="0" smtClean="0">
                <a:solidFill>
                  <a:srgbClr val="0066CC"/>
                </a:solidFill>
                <a:effectLst/>
              </a:rPr>
              <a:t>h</a:t>
            </a:r>
            <a:r>
              <a:rPr lang="en-US" sz="2800" dirty="0" err="1" smtClean="0">
                <a:solidFill>
                  <a:srgbClr val="0066CC"/>
                </a:solidFill>
                <a:effectLst/>
              </a:rPr>
              <a:t>ing</a:t>
            </a:r>
            <a:r>
              <a:rPr lang="id-ID" sz="2800" dirty="0" smtClean="0">
                <a:solidFill>
                  <a:srgbClr val="0066CC"/>
                </a:solidFill>
                <a:effectLst/>
              </a:rPr>
              <a:t>g</a:t>
            </a:r>
            <a:r>
              <a:rPr lang="en-US" sz="2800" dirty="0" smtClean="0">
                <a:solidFill>
                  <a:srgbClr val="0066CC"/>
                </a:solidFill>
                <a:effectLst/>
              </a:rPr>
              <a:t>a</a:t>
            </a:r>
            <a:r>
              <a:rPr lang="id-ID" sz="2800" dirty="0" smtClean="0">
                <a:solidFill>
                  <a:srgbClr val="0066CC"/>
                </a:solidFill>
                <a:effectLst/>
              </a:rPr>
              <a:t> </a:t>
            </a:r>
            <a:r>
              <a:rPr lang="id-ID" sz="2800" dirty="0" smtClean="0">
                <a:solidFill>
                  <a:srgbClr val="0066CC"/>
                </a:solidFill>
                <a:effectLst/>
              </a:rPr>
              <a:t>hasil bersih dari tanah pertaniannya tidak mencukupi keperluan hidup petani sepanjang tahun </a:t>
            </a:r>
            <a:endParaRPr lang="id-ID" sz="2800" dirty="0">
              <a:solidFill>
                <a:srgbClr val="0066CC"/>
              </a:solidFill>
              <a:effectLst/>
            </a:endParaRPr>
          </a:p>
        </p:txBody>
      </p:sp>
      <p:sp>
        <p:nvSpPr>
          <p:cNvPr id="3" name="Content Placeholder 2"/>
          <p:cNvSpPr>
            <a:spLocks noGrp="1"/>
          </p:cNvSpPr>
          <p:nvPr>
            <p:ph idx="1"/>
          </p:nvPr>
        </p:nvSpPr>
        <p:spPr>
          <a:xfrm>
            <a:off x="1447800" y="2362200"/>
            <a:ext cx="7498080" cy="4343400"/>
          </a:xfrm>
        </p:spPr>
        <p:txBody>
          <a:bodyPr>
            <a:normAutofit fontScale="92500" lnSpcReduction="20000"/>
          </a:bodyPr>
          <a:lstStyle/>
          <a:p>
            <a:r>
              <a:rPr lang="id-ID" dirty="0" smtClean="0"/>
              <a:t>Keperluan petani yg besar hanya dapat dipenuhi pada saat panen</a:t>
            </a:r>
          </a:p>
          <a:p>
            <a:r>
              <a:rPr lang="id-ID" dirty="0" smtClean="0"/>
              <a:t>Karena harga hasil hasil-hasil pertanian sangat rendah pada saat panen</a:t>
            </a:r>
          </a:p>
          <a:p>
            <a:r>
              <a:rPr lang="id-ID" dirty="0" smtClean="0"/>
              <a:t>Harus menjual lebih banyak untuk mencapai jumlah uang yg diperlukannya</a:t>
            </a:r>
          </a:p>
          <a:p>
            <a:r>
              <a:rPr lang="id-ID" dirty="0" smtClean="0"/>
              <a:t>Untuk keperluan-keperluan besar, petani mengharapkan panenan di luar padi, seperti kacang tanah, tembakau,  tanaman-tanaman perdagangan lain, atau ternak</a:t>
            </a:r>
            <a:endParaRPr lang="id-ID" dirty="0"/>
          </a:p>
        </p:txBody>
      </p:sp>
      <p:sp>
        <p:nvSpPr>
          <p:cNvPr id="4" name="Down Arrow 3"/>
          <p:cNvSpPr/>
          <p:nvPr/>
        </p:nvSpPr>
        <p:spPr>
          <a:xfrm>
            <a:off x="4267200" y="1752600"/>
            <a:ext cx="1066800" cy="45720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1184965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90600"/>
            <a:ext cx="7726680" cy="1752600"/>
          </a:xfrm>
        </p:spPr>
        <p:txBody>
          <a:bodyPr>
            <a:noAutofit/>
          </a:bodyPr>
          <a:lstStyle/>
          <a:p>
            <a:r>
              <a:rPr lang="id-ID" sz="2800" dirty="0" smtClean="0">
                <a:solidFill>
                  <a:srgbClr val="7030A0"/>
                </a:solidFill>
              </a:rPr>
              <a:t>Untuk mengatasi persoalan-persoalan demikian maka</a:t>
            </a:r>
            <a:r>
              <a:rPr lang="id-ID" sz="2800" dirty="0" smtClean="0">
                <a:solidFill>
                  <a:srgbClr val="FF0000"/>
                </a:solidFill>
              </a:rPr>
              <a:t> </a:t>
            </a:r>
            <a:r>
              <a:rPr lang="en-US" sz="2800" dirty="0" err="1" smtClean="0">
                <a:solidFill>
                  <a:srgbClr val="FF0000"/>
                </a:solidFill>
              </a:rPr>
              <a:t>intervensi</a:t>
            </a:r>
            <a:r>
              <a:rPr lang="en-US" sz="2800" dirty="0" smtClean="0">
                <a:solidFill>
                  <a:srgbClr val="FF0000"/>
                </a:solidFill>
              </a:rPr>
              <a:t> </a:t>
            </a:r>
            <a:r>
              <a:rPr lang="en-US" sz="2800" dirty="0" err="1" smtClean="0">
                <a:solidFill>
                  <a:srgbClr val="FF0000"/>
                </a:solidFill>
              </a:rPr>
              <a:t>pemerintah</a:t>
            </a:r>
            <a:r>
              <a:rPr lang="en-US" sz="2800" dirty="0" smtClean="0">
                <a:solidFill>
                  <a:srgbClr val="FF0000"/>
                </a:solidFill>
              </a:rPr>
              <a:t> </a:t>
            </a:r>
            <a:r>
              <a:rPr lang="en-US" sz="2800" dirty="0" err="1" smtClean="0">
                <a:solidFill>
                  <a:srgbClr val="7030A0"/>
                </a:solidFill>
              </a:rPr>
              <a:t>diperlukan</a:t>
            </a:r>
            <a:r>
              <a:rPr lang="en-US" sz="2800" dirty="0" smtClean="0">
                <a:solidFill>
                  <a:srgbClr val="7030A0"/>
                </a:solidFill>
              </a:rPr>
              <a:t> </a:t>
            </a:r>
            <a:r>
              <a:rPr lang="en-US" sz="2800" dirty="0" err="1" smtClean="0">
                <a:solidFill>
                  <a:srgbClr val="7030A0"/>
                </a:solidFill>
              </a:rPr>
              <a:t>melalui</a:t>
            </a:r>
            <a:r>
              <a:rPr lang="en-US" sz="2800" dirty="0" smtClean="0">
                <a:solidFill>
                  <a:srgbClr val="7030A0"/>
                </a:solidFill>
              </a:rPr>
              <a:t> </a:t>
            </a:r>
            <a:r>
              <a:rPr lang="en-US" sz="2800" dirty="0" err="1" smtClean="0">
                <a:solidFill>
                  <a:srgbClr val="7030A0"/>
                </a:solidFill>
              </a:rPr>
              <a:t>instrumen</a:t>
            </a:r>
            <a:r>
              <a:rPr lang="en-US" sz="2800" dirty="0" smtClean="0">
                <a:solidFill>
                  <a:srgbClr val="7030A0"/>
                </a:solidFill>
              </a:rPr>
              <a:t>- </a:t>
            </a:r>
            <a:r>
              <a:rPr lang="en-US" sz="2800" dirty="0" err="1" smtClean="0">
                <a:solidFill>
                  <a:srgbClr val="7030A0"/>
                </a:solidFill>
              </a:rPr>
              <a:t>instrumen</a:t>
            </a:r>
            <a:r>
              <a:rPr lang="en-US" sz="2800" dirty="0" smtClean="0">
                <a:solidFill>
                  <a:srgbClr val="7030A0"/>
                </a:solidFill>
              </a:rPr>
              <a:t> </a:t>
            </a:r>
            <a:r>
              <a:rPr lang="en-US" sz="2800" dirty="0" err="1" smtClean="0">
                <a:solidFill>
                  <a:srgbClr val="7030A0"/>
                </a:solidFill>
              </a:rPr>
              <a:t>kebijakan</a:t>
            </a:r>
            <a:r>
              <a:rPr lang="en-US" sz="2800" dirty="0" smtClean="0">
                <a:solidFill>
                  <a:srgbClr val="7030A0"/>
                </a:solidFill>
              </a:rPr>
              <a:t> </a:t>
            </a:r>
            <a:r>
              <a:rPr lang="en-US" sz="2800" dirty="0" err="1" smtClean="0">
                <a:solidFill>
                  <a:srgbClr val="7030A0"/>
                </a:solidFill>
              </a:rPr>
              <a:t>dengan</a:t>
            </a:r>
            <a:r>
              <a:rPr lang="en-US" sz="2800" dirty="0" smtClean="0">
                <a:solidFill>
                  <a:srgbClr val="7030A0"/>
                </a:solidFill>
              </a:rPr>
              <a:t> </a:t>
            </a:r>
            <a:r>
              <a:rPr lang="en-US" sz="2800" dirty="0" err="1" smtClean="0">
                <a:solidFill>
                  <a:srgbClr val="7030A0"/>
                </a:solidFill>
              </a:rPr>
              <a:t>tujuan</a:t>
            </a:r>
            <a:r>
              <a:rPr lang="en-US" sz="2800" dirty="0" smtClean="0">
                <a:solidFill>
                  <a:srgbClr val="7030A0"/>
                </a:solidFill>
              </a:rPr>
              <a:t> </a:t>
            </a:r>
            <a:r>
              <a:rPr lang="en-US" sz="2800" dirty="0" err="1" smtClean="0">
                <a:solidFill>
                  <a:srgbClr val="7030A0"/>
                </a:solidFill>
              </a:rPr>
              <a:t>untuk</a:t>
            </a:r>
            <a:r>
              <a:rPr lang="en-US" sz="2800" dirty="0" smtClean="0">
                <a:solidFill>
                  <a:srgbClr val="7030A0"/>
                </a:solidFill>
              </a:rPr>
              <a:t> </a:t>
            </a:r>
            <a:r>
              <a:rPr lang="en-US" sz="2800" dirty="0" err="1" smtClean="0">
                <a:solidFill>
                  <a:srgbClr val="7030A0"/>
                </a:solidFill>
              </a:rPr>
              <a:t>menstabilkan</a:t>
            </a:r>
            <a:r>
              <a:rPr lang="en-US" sz="2800" dirty="0" smtClean="0">
                <a:solidFill>
                  <a:srgbClr val="7030A0"/>
                </a:solidFill>
              </a:rPr>
              <a:t> </a:t>
            </a:r>
            <a:r>
              <a:rPr lang="en-US" sz="2800" dirty="0" err="1" smtClean="0">
                <a:solidFill>
                  <a:srgbClr val="7030A0"/>
                </a:solidFill>
              </a:rPr>
              <a:t>harga</a:t>
            </a:r>
            <a:r>
              <a:rPr lang="en-US" sz="2800" dirty="0" smtClean="0">
                <a:solidFill>
                  <a:srgbClr val="7030A0"/>
                </a:solidFill>
              </a:rPr>
              <a:t> </a:t>
            </a:r>
            <a:r>
              <a:rPr lang="en-US" sz="2800" dirty="0" err="1" smtClean="0">
                <a:solidFill>
                  <a:srgbClr val="7030A0"/>
                </a:solidFill>
              </a:rPr>
              <a:t>komoditi</a:t>
            </a:r>
            <a:r>
              <a:rPr lang="en-US" sz="2800" dirty="0" smtClean="0">
                <a:solidFill>
                  <a:srgbClr val="7030A0"/>
                </a:solidFill>
              </a:rPr>
              <a:t> &amp;  </a:t>
            </a:r>
            <a:r>
              <a:rPr lang="en-US" sz="2800" dirty="0" err="1" smtClean="0">
                <a:solidFill>
                  <a:srgbClr val="7030A0"/>
                </a:solidFill>
              </a:rPr>
              <a:t>pendapatan</a:t>
            </a:r>
            <a:r>
              <a:rPr lang="en-US" sz="2800" dirty="0" smtClean="0">
                <a:solidFill>
                  <a:srgbClr val="7030A0"/>
                </a:solidFill>
              </a:rPr>
              <a:t> </a:t>
            </a:r>
            <a:r>
              <a:rPr lang="en-US" sz="2800" dirty="0" err="1" smtClean="0">
                <a:solidFill>
                  <a:srgbClr val="7030A0"/>
                </a:solidFill>
              </a:rPr>
              <a:t>petani</a:t>
            </a:r>
            <a:r>
              <a:rPr lang="en-US" sz="2800" dirty="0" smtClean="0">
                <a:solidFill>
                  <a:srgbClr val="7030A0"/>
                </a:solidFill>
              </a:rPr>
              <a:t>, </a:t>
            </a:r>
            <a:r>
              <a:rPr lang="en-US" sz="2800" dirty="0" err="1" smtClean="0">
                <a:solidFill>
                  <a:srgbClr val="7030A0"/>
                </a:solidFill>
              </a:rPr>
              <a:t>sekaligus</a:t>
            </a:r>
            <a:r>
              <a:rPr lang="en-US" sz="2800" dirty="0" smtClean="0">
                <a:solidFill>
                  <a:srgbClr val="7030A0"/>
                </a:solidFill>
              </a:rPr>
              <a:t> </a:t>
            </a:r>
            <a:r>
              <a:rPr lang="en-US" sz="2800" dirty="0" err="1" smtClean="0">
                <a:solidFill>
                  <a:srgbClr val="7030A0"/>
                </a:solidFill>
              </a:rPr>
              <a:t>perekonomian</a:t>
            </a:r>
            <a:r>
              <a:rPr lang="en-US" sz="2800" dirty="0" smtClean="0">
                <a:solidFill>
                  <a:srgbClr val="7030A0"/>
                </a:solidFill>
              </a:rPr>
              <a:t> </a:t>
            </a:r>
            <a:r>
              <a:rPr lang="en-US" sz="2800" dirty="0" err="1" smtClean="0">
                <a:solidFill>
                  <a:srgbClr val="7030A0"/>
                </a:solidFill>
              </a:rPr>
              <a:t>nasional</a:t>
            </a:r>
            <a:r>
              <a:rPr lang="en-US" sz="2800" dirty="0" smtClean="0">
                <a:solidFill>
                  <a:srgbClr val="7030A0"/>
                </a:solidFill>
              </a:rPr>
              <a:t>.:</a:t>
            </a:r>
            <a:br>
              <a:rPr lang="en-US" sz="2800" dirty="0" smtClean="0">
                <a:solidFill>
                  <a:srgbClr val="7030A0"/>
                </a:solidFill>
              </a:rPr>
            </a:br>
            <a:r>
              <a:rPr lang="en-US" sz="2800" dirty="0" smtClean="0">
                <a:solidFill>
                  <a:srgbClr val="7030A0"/>
                </a:solidFill>
              </a:rPr>
              <a:t> </a:t>
            </a:r>
            <a:r>
              <a:rPr lang="en-US" sz="2400" dirty="0" smtClean="0"/>
              <a:t/>
            </a:r>
            <a:br>
              <a:rPr lang="en-US" sz="2400" dirty="0" smtClean="0"/>
            </a:br>
            <a:endParaRPr lang="en-US" sz="2400" dirty="0"/>
          </a:p>
        </p:txBody>
      </p:sp>
      <p:sp>
        <p:nvSpPr>
          <p:cNvPr id="3" name="Content Placeholder 2"/>
          <p:cNvSpPr>
            <a:spLocks noGrp="1"/>
          </p:cNvSpPr>
          <p:nvPr>
            <p:ph idx="1"/>
          </p:nvPr>
        </p:nvSpPr>
        <p:spPr>
          <a:xfrm>
            <a:off x="3505200" y="3588327"/>
            <a:ext cx="5638800" cy="3803073"/>
          </a:xfrm>
        </p:spPr>
        <p:txBody>
          <a:bodyPr>
            <a:normAutofit fontScale="47500" lnSpcReduction="20000"/>
          </a:bodyPr>
          <a:lstStyle/>
          <a:p>
            <a:pPr lvl="0"/>
            <a:endParaRPr lang="en-US" cap="all" dirty="0" smtClean="0"/>
          </a:p>
          <a:p>
            <a:pPr lvl="0"/>
            <a:r>
              <a:rPr lang="en-US" sz="4400" cap="all" dirty="0" smtClean="0">
                <a:solidFill>
                  <a:srgbClr val="FF0000"/>
                </a:solidFill>
              </a:rPr>
              <a:t>KEBIJAKAN  HARGA (DASAR &amp; JUAL</a:t>
            </a:r>
            <a:r>
              <a:rPr lang="en-US" sz="4400" cap="all" dirty="0" smtClean="0">
                <a:solidFill>
                  <a:srgbClr val="FF0000"/>
                </a:solidFill>
              </a:rPr>
              <a:t>)</a:t>
            </a:r>
          </a:p>
          <a:p>
            <a:pPr marL="82296" lvl="0" indent="0">
              <a:buNone/>
            </a:pPr>
            <a:endParaRPr lang="en-US" sz="3800" cap="all" dirty="0" smtClean="0">
              <a:solidFill>
                <a:srgbClr val="FF0000"/>
              </a:solidFill>
            </a:endParaRPr>
          </a:p>
          <a:p>
            <a:pPr lvl="0"/>
            <a:endParaRPr lang="en-US" sz="3800" cap="all" dirty="0">
              <a:solidFill>
                <a:srgbClr val="FF0000"/>
              </a:solidFill>
            </a:endParaRPr>
          </a:p>
          <a:p>
            <a:pPr lvl="0"/>
            <a:r>
              <a:rPr lang="en-US" sz="4400" cap="all" dirty="0" smtClean="0">
                <a:solidFill>
                  <a:srgbClr val="FF0000"/>
                </a:solidFill>
              </a:rPr>
              <a:t>HPP (</a:t>
            </a:r>
            <a:r>
              <a:rPr lang="en-US" sz="4400" cap="all" dirty="0" err="1" smtClean="0">
                <a:solidFill>
                  <a:srgbClr val="FF0000"/>
                </a:solidFill>
              </a:rPr>
              <a:t>Harga</a:t>
            </a:r>
            <a:r>
              <a:rPr lang="en-US" sz="4400" cap="all" dirty="0" smtClean="0">
                <a:solidFill>
                  <a:srgbClr val="FF0000"/>
                </a:solidFill>
              </a:rPr>
              <a:t> </a:t>
            </a:r>
            <a:r>
              <a:rPr lang="en-US" sz="4400" cap="all" dirty="0" err="1" smtClean="0">
                <a:solidFill>
                  <a:srgbClr val="FF0000"/>
                </a:solidFill>
              </a:rPr>
              <a:t>pembelian</a:t>
            </a:r>
            <a:r>
              <a:rPr lang="en-US" sz="4400" cap="all" dirty="0" smtClean="0">
                <a:solidFill>
                  <a:srgbClr val="FF0000"/>
                </a:solidFill>
              </a:rPr>
              <a:t> </a:t>
            </a:r>
            <a:r>
              <a:rPr lang="en-US" sz="4400" cap="all" dirty="0" err="1" smtClean="0">
                <a:solidFill>
                  <a:srgbClr val="FF0000"/>
                </a:solidFill>
              </a:rPr>
              <a:t>pemerintah</a:t>
            </a:r>
            <a:r>
              <a:rPr lang="en-US" sz="4400" cap="all" dirty="0" smtClean="0">
                <a:solidFill>
                  <a:srgbClr val="FF0000"/>
                </a:solidFill>
              </a:rPr>
              <a:t> ; </a:t>
            </a:r>
          </a:p>
          <a:p>
            <a:pPr marL="82296" lvl="0" indent="0">
              <a:buNone/>
            </a:pPr>
            <a:endParaRPr lang="en-US" sz="4400" cap="all" dirty="0" smtClean="0">
              <a:solidFill>
                <a:srgbClr val="FF0000"/>
              </a:solidFill>
            </a:endParaRPr>
          </a:p>
          <a:p>
            <a:pPr lvl="0"/>
            <a:r>
              <a:rPr lang="en-US" sz="4400" cap="all" dirty="0" err="1" smtClean="0">
                <a:solidFill>
                  <a:srgbClr val="FF0000"/>
                </a:solidFill>
              </a:rPr>
              <a:t>harga</a:t>
            </a:r>
            <a:r>
              <a:rPr lang="en-US" sz="4400" cap="all" dirty="0" smtClean="0">
                <a:solidFill>
                  <a:srgbClr val="FF0000"/>
                </a:solidFill>
              </a:rPr>
              <a:t> </a:t>
            </a:r>
            <a:r>
              <a:rPr lang="en-US" sz="4400" cap="all" dirty="0" err="1" smtClean="0">
                <a:solidFill>
                  <a:srgbClr val="FF0000"/>
                </a:solidFill>
              </a:rPr>
              <a:t>maksimum</a:t>
            </a:r>
            <a:endParaRPr lang="en-US" sz="4400" dirty="0" smtClean="0">
              <a:solidFill>
                <a:srgbClr val="FF0000"/>
              </a:solidFill>
            </a:endParaRPr>
          </a:p>
          <a:p>
            <a:pPr marL="82296" lvl="0" indent="0">
              <a:buNone/>
            </a:pPr>
            <a:endParaRPr lang="en-US" sz="3800" dirty="0" smtClean="0">
              <a:solidFill>
                <a:srgbClr val="FF0000"/>
              </a:solidFill>
            </a:endParaRPr>
          </a:p>
          <a:p>
            <a:endParaRPr lang="en-US" dirty="0" smtClean="0"/>
          </a:p>
          <a:p>
            <a:pPr>
              <a:buNone/>
            </a:pPr>
            <a:r>
              <a:rPr lang="en-US" cap="all" dirty="0" smtClean="0"/>
              <a:t> </a:t>
            </a:r>
            <a:endParaRPr lang="en-US" dirty="0" smtClean="0"/>
          </a:p>
          <a:p>
            <a:pPr>
              <a:buNone/>
            </a:pPr>
            <a:r>
              <a:rPr lang="en-US" cap="all" dirty="0" smtClean="0"/>
              <a:t> </a:t>
            </a:r>
            <a:endParaRPr lang="en-US" dirty="0" smtClean="0"/>
          </a:p>
          <a:p>
            <a:endParaRPr lang="en-US" dirty="0"/>
          </a:p>
        </p:txBody>
      </p:sp>
      <p:sp>
        <p:nvSpPr>
          <p:cNvPr id="4" name="Curved Left Arrow 3"/>
          <p:cNvSpPr/>
          <p:nvPr/>
        </p:nvSpPr>
        <p:spPr>
          <a:xfrm>
            <a:off x="6972300" y="2369127"/>
            <a:ext cx="990600" cy="1219200"/>
          </a:xfrm>
          <a:prstGeom prst="curvedLef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803198"/>
            <a:ext cx="3505200" cy="204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cap="all" dirty="0" smtClean="0">
                <a:solidFill>
                  <a:srgbClr val="FF0000"/>
                </a:solidFill>
              </a:rPr>
              <a:t> PEMBIAYAAN PERTANIAN</a:t>
            </a:r>
            <a:r>
              <a:rPr lang="en-US" b="1" dirty="0" smtClean="0"/>
              <a:t/>
            </a:r>
            <a:br>
              <a:rPr lang="en-US" b="1" dirty="0" smtClean="0"/>
            </a:br>
            <a:endParaRPr lang="en-US" dirty="0"/>
          </a:p>
        </p:txBody>
      </p:sp>
      <p:sp>
        <p:nvSpPr>
          <p:cNvPr id="3" name="Content Placeholder 2"/>
          <p:cNvSpPr>
            <a:spLocks noGrp="1"/>
          </p:cNvSpPr>
          <p:nvPr>
            <p:ph idx="1"/>
          </p:nvPr>
        </p:nvSpPr>
        <p:spPr>
          <a:xfrm>
            <a:off x="1371600" y="2743200"/>
            <a:ext cx="7498080" cy="4800600"/>
          </a:xfrm>
        </p:spPr>
        <p:txBody>
          <a:bodyPr/>
          <a:lstStyle/>
          <a:p>
            <a:pPr>
              <a:buNone/>
            </a:pPr>
            <a:endParaRPr lang="en-US" dirty="0" smtClean="0"/>
          </a:p>
          <a:p>
            <a:pPr>
              <a:buNone/>
            </a:pPr>
            <a:endParaRPr lang="en-US" dirty="0" smtClean="0"/>
          </a:p>
          <a:p>
            <a:endParaRPr lang="en-US" dirty="0"/>
          </a:p>
        </p:txBody>
      </p:sp>
      <p:sp>
        <p:nvSpPr>
          <p:cNvPr id="4" name="Oval 3"/>
          <p:cNvSpPr/>
          <p:nvPr/>
        </p:nvSpPr>
        <p:spPr>
          <a:xfrm>
            <a:off x="3886200" y="1295400"/>
            <a:ext cx="2590800" cy="838200"/>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PETANI</a:t>
            </a:r>
            <a:endParaRPr lang="en-US" sz="2400" dirty="0"/>
          </a:p>
        </p:txBody>
      </p:sp>
      <p:sp>
        <p:nvSpPr>
          <p:cNvPr id="6" name="Rounded Rectangle 5"/>
          <p:cNvSpPr/>
          <p:nvPr/>
        </p:nvSpPr>
        <p:spPr>
          <a:xfrm>
            <a:off x="3276600" y="2819400"/>
            <a:ext cx="4114800" cy="83820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fontAlgn="base">
              <a:spcBef>
                <a:spcPct val="0"/>
              </a:spcBef>
              <a:spcAft>
                <a:spcPct val="0"/>
              </a:spcAft>
            </a:pPr>
            <a:r>
              <a:rPr kumimoji="0" lang="en-US" b="1" i="0" u="none" strike="noStrike" cap="none" normalizeH="0" baseline="0" dirty="0" smtClean="0">
                <a:ln>
                  <a:noFill/>
                </a:ln>
                <a:solidFill>
                  <a:srgbClr val="002060"/>
                </a:solidFill>
                <a:effectLst/>
                <a:latin typeface="Lithograph"/>
                <a:ea typeface="Times New Roman" pitchFamily="18" charset="0"/>
                <a:cs typeface="Times New Roman" pitchFamily="18" charset="0"/>
              </a:rPr>
              <a:t>LAHAN SEMPIT/MISKIN</a:t>
            </a:r>
            <a:endParaRPr kumimoji="0" lang="en-US" b="0" i="0" u="none" strike="noStrike" cap="none" normalizeH="0" baseline="0" dirty="0" smtClean="0">
              <a:ln>
                <a:noFill/>
              </a:ln>
              <a:solidFill>
                <a:srgbClr val="002060"/>
              </a:solidFill>
              <a:effectLst/>
              <a:latin typeface="Arial" pitchFamily="34" charset="0"/>
            </a:endParaRPr>
          </a:p>
        </p:txBody>
      </p:sp>
      <p:sp>
        <p:nvSpPr>
          <p:cNvPr id="7" name="Rounded Rectangle 6"/>
          <p:cNvSpPr/>
          <p:nvPr/>
        </p:nvSpPr>
        <p:spPr>
          <a:xfrm>
            <a:off x="3352800" y="4191000"/>
            <a:ext cx="4114800" cy="83820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6" name="Rectangle 2"/>
          <p:cNvSpPr>
            <a:spLocks noChangeArrowheads="1"/>
          </p:cNvSpPr>
          <p:nvPr/>
        </p:nvSpPr>
        <p:spPr bwMode="auto">
          <a:xfrm>
            <a:off x="1371600" y="4495800"/>
            <a:ext cx="8077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002060"/>
                </a:solidFill>
                <a:effectLst/>
                <a:latin typeface="Lithograph" charset="0"/>
                <a:ea typeface="Times New Roman" pitchFamily="18" charset="0"/>
                <a:cs typeface="Times New Roman" pitchFamily="18" charset="0"/>
              </a:rPr>
              <a:t>KESULITAN PEMBIAYAAN</a:t>
            </a:r>
            <a:endParaRPr kumimoji="0" lang="en-US" b="0" i="0" u="none" strike="noStrike" cap="none" normalizeH="0" baseline="0" dirty="0" smtClean="0">
              <a:ln>
                <a:noFill/>
              </a:ln>
              <a:solidFill>
                <a:srgbClr val="002060"/>
              </a:solidFill>
              <a:effectLst/>
              <a:latin typeface="Arial" pitchFamily="34" charset="0"/>
            </a:endParaRPr>
          </a:p>
        </p:txBody>
      </p:sp>
      <p:sp>
        <p:nvSpPr>
          <p:cNvPr id="9" name="Flowchart: Decision 8"/>
          <p:cNvSpPr/>
          <p:nvPr/>
        </p:nvSpPr>
        <p:spPr>
          <a:xfrm>
            <a:off x="1219200" y="5562600"/>
            <a:ext cx="3657600" cy="990600"/>
          </a:xfrm>
          <a:prstGeom prst="flowChartDecision">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7" name="Rectangle 3"/>
          <p:cNvSpPr>
            <a:spLocks noChangeArrowheads="1"/>
          </p:cNvSpPr>
          <p:nvPr/>
        </p:nvSpPr>
        <p:spPr bwMode="auto">
          <a:xfrm>
            <a:off x="304800" y="5867400"/>
            <a:ext cx="5715000"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Lithograph" charset="0"/>
                <a:ea typeface="Times New Roman" pitchFamily="18" charset="0"/>
                <a:cs typeface="Times New Roman" pitchFamily="18" charset="0"/>
              </a:rPr>
              <a:t>LEMBAGA KREDIT</a:t>
            </a:r>
            <a:endParaRPr kumimoji="0" lang="en-US" sz="1400" b="0" i="0" u="none" strike="noStrike" cap="none" normalizeH="0" baseline="0" dirty="0" smtClean="0">
              <a:ln>
                <a:noFill/>
              </a:ln>
              <a:solidFill>
                <a:schemeClr val="bg1"/>
              </a:solidFill>
              <a:effectLst/>
              <a:latin typeface="Arial" pitchFamily="34" charset="0"/>
            </a:endParaRPr>
          </a:p>
        </p:txBody>
      </p:sp>
      <p:sp>
        <p:nvSpPr>
          <p:cNvPr id="11" name="Flowchart: Decision 10"/>
          <p:cNvSpPr/>
          <p:nvPr/>
        </p:nvSpPr>
        <p:spPr>
          <a:xfrm>
            <a:off x="5943600" y="5562600"/>
            <a:ext cx="3200400" cy="990600"/>
          </a:xfrm>
          <a:prstGeom prst="flowChartDecision">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1032" name="Rectangle 8"/>
          <p:cNvSpPr>
            <a:spLocks noChangeArrowheads="1"/>
          </p:cNvSpPr>
          <p:nvPr/>
        </p:nvSpPr>
        <p:spPr bwMode="auto">
          <a:xfrm>
            <a:off x="4724400" y="5867400"/>
            <a:ext cx="5638800"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Lithograph" charset="0"/>
                <a:ea typeface="Times New Roman" pitchFamily="18" charset="0"/>
                <a:cs typeface="Times New Roman" pitchFamily="18" charset="0"/>
              </a:rPr>
              <a:t>TENGKULAK KREDIT</a:t>
            </a:r>
            <a:endParaRPr kumimoji="0" lang="en-US" sz="1400" b="0" i="0" u="none" strike="noStrike" cap="none" normalizeH="0" baseline="0" dirty="0" smtClean="0">
              <a:ln>
                <a:noFill/>
              </a:ln>
              <a:solidFill>
                <a:schemeClr val="bg1"/>
              </a:solidFill>
              <a:effectLst/>
              <a:latin typeface="Arial" pitchFamily="34" charset="0"/>
            </a:endParaRPr>
          </a:p>
        </p:txBody>
      </p:sp>
      <p:sp>
        <p:nvSpPr>
          <p:cNvPr id="17" name="Curved Right Arrow 16"/>
          <p:cNvSpPr/>
          <p:nvPr/>
        </p:nvSpPr>
        <p:spPr>
          <a:xfrm>
            <a:off x="2362200" y="4648200"/>
            <a:ext cx="609600" cy="9144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Curved Left Arrow 18"/>
          <p:cNvSpPr/>
          <p:nvPr/>
        </p:nvSpPr>
        <p:spPr>
          <a:xfrm>
            <a:off x="7543800" y="4724400"/>
            <a:ext cx="685800" cy="83820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Down Arrow 19"/>
          <p:cNvSpPr/>
          <p:nvPr/>
        </p:nvSpPr>
        <p:spPr>
          <a:xfrm>
            <a:off x="5105400" y="2286000"/>
            <a:ext cx="533400" cy="457200"/>
          </a:xfrm>
          <a:prstGeom prst="down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p:cNvSpPr/>
          <p:nvPr/>
        </p:nvSpPr>
        <p:spPr>
          <a:xfrm>
            <a:off x="5105400" y="3733800"/>
            <a:ext cx="457200" cy="381000"/>
          </a:xfrm>
          <a:prstGeom prst="down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1790700" y="1489364"/>
            <a:ext cx="3352800" cy="1066800"/>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LEMBAGA KREDIT</a:t>
            </a:r>
            <a:endParaRPr lang="en-US" dirty="0"/>
          </a:p>
        </p:txBody>
      </p:sp>
      <p:sp>
        <p:nvSpPr>
          <p:cNvPr id="6" name="Oval 5"/>
          <p:cNvSpPr/>
          <p:nvPr/>
        </p:nvSpPr>
        <p:spPr>
          <a:xfrm>
            <a:off x="5638800" y="1371600"/>
            <a:ext cx="3048000" cy="990600"/>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TENGKULAK KREDIT</a:t>
            </a:r>
            <a:endParaRPr lang="en-US" dirty="0"/>
          </a:p>
        </p:txBody>
      </p:sp>
      <p:sp>
        <p:nvSpPr>
          <p:cNvPr id="7" name="Rounded Rectangle 6"/>
          <p:cNvSpPr/>
          <p:nvPr/>
        </p:nvSpPr>
        <p:spPr>
          <a:xfrm>
            <a:off x="2261755" y="3449782"/>
            <a:ext cx="2362200" cy="10668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61" name="Rectangle 5"/>
          <p:cNvSpPr>
            <a:spLocks noChangeArrowheads="1"/>
          </p:cNvSpPr>
          <p:nvPr/>
        </p:nvSpPr>
        <p:spPr bwMode="auto">
          <a:xfrm>
            <a:off x="2509044" y="3562290"/>
            <a:ext cx="1916111" cy="800219"/>
          </a:xfrm>
          <a:prstGeom prst="rect">
            <a:avLst/>
          </a:prstGeom>
          <a:noFill/>
          <a:ln w="9525">
            <a:noFill/>
            <a:miter lim="800000"/>
            <a:headEnd/>
            <a:tailEnd/>
          </a:ln>
          <a:effectLst/>
        </p:spPr>
        <p:txBody>
          <a:bodyPr vert="horz" wrap="square" lIns="0" tIns="0" rIns="-71415"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0000FF"/>
                </a:solidFill>
                <a:effectLst/>
                <a:latin typeface="Arial"/>
                <a:cs typeface="Arial"/>
              </a:rPr>
              <a:t>♦ </a:t>
            </a:r>
            <a:r>
              <a:rPr kumimoji="0" lang="en-US" sz="1600" b="1" i="0" u="none" strike="noStrike" cap="none" normalizeH="0" baseline="0" dirty="0" smtClean="0">
                <a:ln>
                  <a:noFill/>
                </a:ln>
                <a:solidFill>
                  <a:srgbClr val="0000FF"/>
                </a:solidFill>
                <a:effectLst/>
                <a:latin typeface="Lithograph" charset="0"/>
              </a:rPr>
              <a:t>BUNGA RENDAH</a:t>
            </a:r>
          </a:p>
          <a:p>
            <a:pPr marL="0" marR="0" lvl="0" indent="0" algn="l" defTabSz="914400" rtl="0" eaLnBrk="1" fontAlgn="base" latinLnBrk="0" hangingPunct="1">
              <a:lnSpc>
                <a:spcPct val="100000"/>
              </a:lnSpc>
              <a:spcBef>
                <a:spcPct val="0"/>
              </a:spcBef>
              <a:spcAft>
                <a:spcPct val="0"/>
              </a:spcAft>
              <a:buClrTx/>
              <a:buSzTx/>
              <a:buFontTx/>
              <a:buNone/>
              <a:tabLst/>
            </a:pPr>
            <a:r>
              <a:rPr lang="en-US" sz="1600" b="1" dirty="0" smtClean="0">
                <a:solidFill>
                  <a:srgbClr val="0000FF"/>
                </a:solidFill>
                <a:latin typeface="Arial"/>
                <a:cs typeface="Arial"/>
              </a:rPr>
              <a:t>♦ </a:t>
            </a:r>
            <a:r>
              <a:rPr lang="en-US" sz="1600" b="1" dirty="0" smtClean="0">
                <a:solidFill>
                  <a:srgbClr val="0000FF"/>
                </a:solidFill>
                <a:latin typeface="Lithograph" charset="0"/>
              </a:rPr>
              <a:t>FLEXIBEL</a:t>
            </a:r>
            <a:endParaRPr kumimoji="0" lang="en-US" sz="1600" b="1"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3" name="Rounded Rectangle 12"/>
          <p:cNvSpPr/>
          <p:nvPr/>
        </p:nvSpPr>
        <p:spPr>
          <a:xfrm>
            <a:off x="6248400" y="3352800"/>
            <a:ext cx="2133600" cy="12192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rgbClr val="002060"/>
                </a:solidFill>
                <a:latin typeface="Arial"/>
                <a:cs typeface="Arial"/>
              </a:rPr>
              <a:t>♦</a:t>
            </a:r>
            <a:r>
              <a:rPr lang="en-US" sz="1600" dirty="0" smtClean="0">
                <a:solidFill>
                  <a:schemeClr val="accent6">
                    <a:lumMod val="75000"/>
                  </a:schemeClr>
                </a:solidFill>
              </a:rPr>
              <a:t>SISTEM IJON</a:t>
            </a:r>
          </a:p>
          <a:p>
            <a:r>
              <a:rPr lang="en-US" sz="1600" dirty="0" smtClean="0">
                <a:solidFill>
                  <a:schemeClr val="accent6">
                    <a:lumMod val="75000"/>
                  </a:schemeClr>
                </a:solidFill>
                <a:latin typeface="Arial"/>
                <a:cs typeface="Arial"/>
              </a:rPr>
              <a:t>♦ </a:t>
            </a:r>
            <a:r>
              <a:rPr lang="en-US" sz="1600" dirty="0" smtClean="0">
                <a:solidFill>
                  <a:schemeClr val="accent6">
                    <a:lumMod val="75000"/>
                  </a:schemeClr>
                </a:solidFill>
              </a:rPr>
              <a:t>GADAI/JUAL</a:t>
            </a:r>
          </a:p>
          <a:p>
            <a:r>
              <a:rPr lang="en-US" sz="1600" dirty="0" smtClean="0">
                <a:solidFill>
                  <a:schemeClr val="accent6">
                    <a:lumMod val="75000"/>
                  </a:schemeClr>
                </a:solidFill>
                <a:latin typeface="Arial"/>
                <a:cs typeface="Arial"/>
              </a:rPr>
              <a:t>♦ </a:t>
            </a:r>
            <a:r>
              <a:rPr lang="en-US" sz="1600" dirty="0" smtClean="0">
                <a:solidFill>
                  <a:schemeClr val="accent6">
                    <a:lumMod val="75000"/>
                  </a:schemeClr>
                </a:solidFill>
              </a:rPr>
              <a:t>SUKU BUNGA TINGGI</a:t>
            </a:r>
          </a:p>
          <a:p>
            <a:r>
              <a:rPr lang="en-US" sz="1600" dirty="0" smtClean="0">
                <a:solidFill>
                  <a:schemeClr val="accent6">
                    <a:lumMod val="75000"/>
                  </a:schemeClr>
                </a:solidFill>
                <a:latin typeface="Arial"/>
                <a:cs typeface="Arial"/>
              </a:rPr>
              <a:t>♦ </a:t>
            </a:r>
            <a:r>
              <a:rPr lang="en-US" sz="1600" dirty="0" smtClean="0">
                <a:solidFill>
                  <a:schemeClr val="accent6">
                    <a:lumMod val="75000"/>
                  </a:schemeClr>
                </a:solidFill>
              </a:rPr>
              <a:t>KAKU</a:t>
            </a:r>
            <a:endParaRPr lang="en-US" sz="1600" dirty="0">
              <a:solidFill>
                <a:schemeClr val="accent6">
                  <a:lumMod val="75000"/>
                </a:schemeClr>
              </a:solidFill>
            </a:endParaRPr>
          </a:p>
        </p:txBody>
      </p:sp>
      <p:sp>
        <p:nvSpPr>
          <p:cNvPr id="14" name="Rounded Rectangle 13"/>
          <p:cNvSpPr/>
          <p:nvPr/>
        </p:nvSpPr>
        <p:spPr>
          <a:xfrm>
            <a:off x="2185555" y="5209309"/>
            <a:ext cx="25146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PETANI UNTUNG</a:t>
            </a:r>
            <a:endParaRPr lang="en-US" dirty="0"/>
          </a:p>
        </p:txBody>
      </p:sp>
      <p:sp>
        <p:nvSpPr>
          <p:cNvPr id="15" name="Rounded Rectangle 14"/>
          <p:cNvSpPr/>
          <p:nvPr/>
        </p:nvSpPr>
        <p:spPr>
          <a:xfrm>
            <a:off x="6096000" y="5334000"/>
            <a:ext cx="26670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PETANI MAKIN MISKIN</a:t>
            </a:r>
            <a:endParaRPr lang="en-US" dirty="0"/>
          </a:p>
        </p:txBody>
      </p:sp>
      <p:sp>
        <p:nvSpPr>
          <p:cNvPr id="16" name="Down Arrow 15"/>
          <p:cNvSpPr/>
          <p:nvPr/>
        </p:nvSpPr>
        <p:spPr>
          <a:xfrm>
            <a:off x="3048000" y="2639291"/>
            <a:ext cx="685800" cy="76200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a:off x="7010400" y="2590800"/>
            <a:ext cx="762000" cy="53340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a:off x="3200400" y="4651664"/>
            <a:ext cx="533400" cy="53340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a:off x="7010400" y="4724400"/>
            <a:ext cx="609600" cy="53340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3048000" cy="14547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1168</TotalTime>
  <Words>754</Words>
  <Application>Microsoft Office PowerPoint</Application>
  <PresentationFormat>On-screen Show (4:3)</PresentationFormat>
  <Paragraphs>119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Solstice</vt:lpstr>
      <vt:lpstr>PowerPoint Presentation</vt:lpstr>
      <vt:lpstr> JARAK  WAKTU (Gap) yang lebar antara  Pengeluaran &amp; Penerimaan (Gestation Period) dalam pertanian </vt:lpstr>
      <vt:lpstr>● Perbedaan yg jelas antara persoalan ekonomi pertanian dan persoalan ekonomi di luar bidang pertanian yaitu adanya jarak waktu pengeluaran dengan penerimaan hasil penjualan ● Di dalam bidang industri, sekali produksi maka penerimaan dari penjualan akan mengalir setiap hari. Dalam bidang pertanian tidak demikian kecuali bagi para nelayan penangkap ikan   POS-pos PERSOALAN PETANI BERKAITAN JARAK WAKTU (GAP) al:</vt:lpstr>
      <vt:lpstr>PowerPoint Presentation</vt:lpstr>
      <vt:lpstr>PowerPoint Presentation</vt:lpstr>
      <vt:lpstr>Kepemilikan tanah yang kecil, sehingga hasil bersih dari tanah pertaniannya tidak mencukupi keperluan hidup petani sepanjang tahun </vt:lpstr>
      <vt:lpstr>Untuk mengatasi persoalan-persoalan demikian maka intervensi pemerintah diperlukan melalui instrumen- instrumen kebijakan dengan tujuan untuk menstabilkan harga komoditi &amp;  pendapatan petani, sekaligus perekonomian nasional.:   </vt:lpstr>
      <vt:lpstr> PEMBIAYAAN PERTANIAN </vt:lpstr>
      <vt:lpstr>PowerPoint Presentation</vt:lpstr>
      <vt:lpstr>KENDALA LAPANGAN DALAM UPAYA PEMBERIAN KREDIT </vt:lpstr>
      <vt:lpstr>MACAM- macam KREDIT PERTANIAN </vt:lpstr>
      <vt:lpstr>TEKANAN PENDUDUK DALAM PEMBANGUNAN PERTANIAN </vt:lpstr>
      <vt:lpstr>solusi :</vt:lpstr>
      <vt:lpstr>Permasalahan-2 Kependudukan Dapat Dilihat Dari Tanda-2 Berikut::</vt:lpstr>
      <vt:lpstr>PERTANIAN SUBSISTEn </vt:lpstr>
      <vt:lpstr>ADA 2 HAL POKOK TENTANG PERTANIAN SUBSISTEN </vt:lpstr>
      <vt:lpstr>permasalahan yang dihadapi dengan pertanian subsisten  adalah</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BAB III</dc:title>
  <dc:creator>AXIOO</dc:creator>
  <cp:lastModifiedBy>acer</cp:lastModifiedBy>
  <cp:revision>89</cp:revision>
  <dcterms:created xsi:type="dcterms:W3CDTF">2013-09-15T11:53:39Z</dcterms:created>
  <dcterms:modified xsi:type="dcterms:W3CDTF">2017-02-21T01:48:33Z</dcterms:modified>
</cp:coreProperties>
</file>