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326" r:id="rId3"/>
    <p:sldId id="337" r:id="rId4"/>
    <p:sldId id="338" r:id="rId5"/>
    <p:sldId id="339" r:id="rId6"/>
    <p:sldId id="341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8A8F9-B800-470C-BF56-B1F24035EEF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D3BAA-C941-4448-8A31-AD8B2F863D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42230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83768" y="692696"/>
            <a:ext cx="6660232" cy="3888432"/>
          </a:xfrm>
        </p:spPr>
        <p:txBody>
          <a:bodyPr>
            <a:normAutofit fontScale="90000"/>
          </a:bodyPr>
          <a:lstStyle/>
          <a:p>
            <a:r>
              <a:rPr lang="id-ID" sz="3600" dirty="0" smtClean="0">
                <a:solidFill>
                  <a:schemeClr val="tx1"/>
                </a:solidFill>
              </a:rPr>
              <a:t>Azas – Azas Teknik Kimia</a:t>
            </a:r>
            <a:br>
              <a:rPr lang="id-ID" sz="3600" dirty="0" smtClean="0">
                <a:solidFill>
                  <a:schemeClr val="tx1"/>
                </a:solidFill>
              </a:rPr>
            </a:br>
            <a:r>
              <a:rPr lang="id-ID" sz="3600" dirty="0" smtClean="0"/>
              <a:t/>
            </a:r>
            <a:br>
              <a:rPr lang="id-ID" sz="3600" dirty="0" smtClean="0"/>
            </a:br>
            <a:r>
              <a:rPr lang="id-ID" dirty="0" smtClean="0">
                <a:solidFill>
                  <a:srgbClr val="C00000"/>
                </a:solidFill>
              </a:rPr>
              <a:t>“Pertemuan ke 5”</a:t>
            </a:r>
            <a:br>
              <a:rPr lang="id-ID" dirty="0" smtClean="0">
                <a:solidFill>
                  <a:srgbClr val="C00000"/>
                </a:solidFill>
              </a:rPr>
            </a:br>
            <a:r>
              <a:rPr lang="id-ID" dirty="0" smtClean="0">
                <a:solidFill>
                  <a:srgbClr val="C00000"/>
                </a:solidFill>
              </a:rPr>
              <a:t/>
            </a:r>
            <a:br>
              <a:rPr lang="id-ID" dirty="0" smtClean="0">
                <a:solidFill>
                  <a:srgbClr val="C00000"/>
                </a:solidFill>
              </a:rPr>
            </a:br>
            <a:r>
              <a:rPr lang="id-ID" dirty="0" smtClean="0"/>
              <a:t>Prodi D3 Teknik Kimia</a:t>
            </a:r>
            <a:br>
              <a:rPr lang="id-ID" dirty="0" smtClean="0"/>
            </a:br>
            <a:r>
              <a:rPr lang="id-ID" dirty="0" smtClean="0"/>
              <a:t>fakultas teknik industri</a:t>
            </a:r>
            <a:br>
              <a:rPr lang="id-ID" dirty="0" smtClean="0"/>
            </a:br>
            <a:r>
              <a:rPr lang="id-ID" dirty="0" smtClean="0"/>
              <a:t>upn veteran yogyakarta</a:t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76056" y="5229200"/>
            <a:ext cx="3888432" cy="1371600"/>
          </a:xfrm>
        </p:spPr>
        <p:txBody>
          <a:bodyPr/>
          <a:lstStyle/>
          <a:p>
            <a:endParaRPr lang="id-ID" dirty="0" smtClean="0"/>
          </a:p>
          <a:p>
            <a:r>
              <a:rPr lang="id-ID" dirty="0" smtClean="0"/>
              <a:t>Retno Ringgani, S.T., M.Eng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3283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-171400"/>
            <a:ext cx="7467600" cy="1143000"/>
          </a:xfrm>
        </p:spPr>
        <p:txBody>
          <a:bodyPr/>
          <a:lstStyle/>
          <a:p>
            <a:r>
              <a:rPr lang="id-ID" b="1" dirty="0" smtClean="0"/>
              <a:t>Neraca Massa Beberapa Alat Dengan Reaksi</a:t>
            </a:r>
            <a:endParaRPr lang="id-ID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7467600" cy="5472608"/>
          </a:xfrm>
        </p:spPr>
        <p:txBody>
          <a:bodyPr>
            <a:normAutofit/>
          </a:bodyPr>
          <a:lstStyle/>
          <a:p>
            <a:pPr algn="just">
              <a:buClrTx/>
              <a:buSzPct val="81000"/>
              <a:buFont typeface="Wingdings" pitchFamily="2" charset="2"/>
              <a:buChar char="q"/>
            </a:pPr>
            <a:r>
              <a:rPr lang="id-ID" dirty="0" smtClean="0"/>
              <a:t>Unit Operasi (alat proses) lebih dari satu.</a:t>
            </a:r>
          </a:p>
          <a:p>
            <a:pPr algn="just">
              <a:buClrTx/>
              <a:buSzPct val="81000"/>
              <a:buFont typeface="Wingdings" pitchFamily="2" charset="2"/>
              <a:buChar char="q"/>
            </a:pPr>
            <a:r>
              <a:rPr lang="id-ID" dirty="0" smtClean="0"/>
              <a:t>Neraca Massa over all adalah total dari Neraca massa masing-masing Unit </a:t>
            </a:r>
          </a:p>
          <a:p>
            <a:pPr algn="just">
              <a:buClrTx/>
              <a:buSzPct val="81000"/>
              <a:buFont typeface="Wingdings" pitchFamily="2" charset="2"/>
              <a:buChar char="q"/>
            </a:pPr>
            <a:r>
              <a:rPr lang="id-ID" dirty="0" smtClean="0"/>
              <a:t>Untuk mempermudah menyelesaikan kasus, maka lakukan perhitungan beberapa kontrol Volum (CV), yaitu :</a:t>
            </a:r>
          </a:p>
          <a:p>
            <a:pPr marL="0" indent="0" algn="just">
              <a:buClrTx/>
              <a:buSzPct val="81000"/>
              <a:buNone/>
            </a:pPr>
            <a:r>
              <a:rPr lang="id-ID" dirty="0"/>
              <a:t> </a:t>
            </a:r>
            <a:r>
              <a:rPr lang="id-ID" dirty="0" smtClean="0"/>
              <a:t>   CV I : alat unit 1</a:t>
            </a:r>
          </a:p>
          <a:p>
            <a:pPr marL="0" indent="0" algn="just">
              <a:buClrTx/>
              <a:buSzPct val="81000"/>
              <a:buNone/>
            </a:pPr>
            <a:r>
              <a:rPr lang="id-ID" dirty="0"/>
              <a:t> </a:t>
            </a:r>
            <a:r>
              <a:rPr lang="id-ID" dirty="0" smtClean="0"/>
              <a:t>   CV II : alat unit 2</a:t>
            </a:r>
          </a:p>
          <a:p>
            <a:pPr marL="0" indent="0" algn="just">
              <a:buClrTx/>
              <a:buSzPct val="81000"/>
              <a:buNone/>
            </a:pPr>
            <a:r>
              <a:rPr lang="id-ID" dirty="0"/>
              <a:t> </a:t>
            </a:r>
            <a:r>
              <a:rPr lang="id-ID" dirty="0" smtClean="0"/>
              <a:t>   CV III : alat unit 3 , dst</a:t>
            </a:r>
          </a:p>
          <a:p>
            <a:pPr marL="0" indent="0" algn="just">
              <a:buClrTx/>
              <a:buSzPct val="81000"/>
              <a:buNone/>
            </a:pPr>
            <a:r>
              <a:rPr lang="id-ID" dirty="0"/>
              <a:t> </a:t>
            </a:r>
            <a:r>
              <a:rPr lang="id-ID" dirty="0" smtClean="0"/>
              <a:t>   CV IV : over all unit operasi</a:t>
            </a:r>
          </a:p>
          <a:p>
            <a:pPr algn="just">
              <a:buClrTx/>
              <a:buSzPct val="81000"/>
              <a:buFont typeface="Wingdings" pitchFamily="2" charset="2"/>
              <a:buChar char="q"/>
            </a:pPr>
            <a:r>
              <a:rPr lang="id-ID" dirty="0" smtClean="0"/>
              <a:t>Perhitungan dimulai dengan data yang paling lengkap, tentukan komponen penghubung (jika ada)</a:t>
            </a:r>
          </a:p>
        </p:txBody>
      </p:sp>
    </p:spTree>
    <p:extLst>
      <p:ext uri="{BB962C8B-B14F-4D97-AF65-F5344CB8AC3E}">
        <p14:creationId xmlns:p14="http://schemas.microsoft.com/office/powerpoint/2010/main" val="1646918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Dengan Reaksi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dirty="0" smtClean="0"/>
              <a:t>Reaksi Pembakaran</a:t>
            </a:r>
          </a:p>
          <a:p>
            <a:pPr marL="0" indent="0">
              <a:buNone/>
            </a:pPr>
            <a:r>
              <a:rPr lang="id-ID" dirty="0" smtClean="0"/>
              <a:t>Pembakaran Sempurna</a:t>
            </a:r>
          </a:p>
          <a:p>
            <a:pPr marL="0" indent="0">
              <a:buNone/>
            </a:pPr>
            <a:r>
              <a:rPr lang="id-ID" dirty="0" smtClean="0"/>
              <a:t>Pembakaran Tidak Sempurna</a:t>
            </a:r>
          </a:p>
        </p:txBody>
      </p:sp>
    </p:spTree>
    <p:extLst>
      <p:ext uri="{BB962C8B-B14F-4D97-AF65-F5344CB8AC3E}">
        <p14:creationId xmlns:p14="http://schemas.microsoft.com/office/powerpoint/2010/main" val="99349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Kasus Soal_1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d-ID" dirty="0" smtClean="0"/>
              <a:t>Senyawa sulfur 100 lb/jam diumpankan ke dalam burner dengan menggunakan udara kering 100% berlebih. Di dalam burner, 90% sulfur terbakar menjadi SO2. Sulfur sisa yang tidak terbakar dikeluarkan dari burner, sedangkan produk pembakaran dimasukkan ke dalam unit operasi Konverter, untuk mengkonversikan 95% SO2 menjadi SO3.</a:t>
            </a:r>
          </a:p>
          <a:p>
            <a:pPr marL="0" indent="0" algn="just">
              <a:buNone/>
            </a:pPr>
            <a:r>
              <a:rPr lang="id-ID" dirty="0" smtClean="0"/>
              <a:t>Tentukan semua arus yang belum diketahui dengan masing-masing komposisinya pada tiap arus.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4176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Penyelesaian</a:t>
            </a:r>
            <a:endParaRPr lang="id-ID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44824"/>
            <a:ext cx="8740664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2348880"/>
            <a:ext cx="111561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3923928" y="1846227"/>
            <a:ext cx="111561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2577014" y="3191819"/>
            <a:ext cx="1368152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8389216" y="1891210"/>
            <a:ext cx="755576" cy="12054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Oval 4"/>
          <p:cNvSpPr/>
          <p:nvPr/>
        </p:nvSpPr>
        <p:spPr>
          <a:xfrm>
            <a:off x="467544" y="1984149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1</a:t>
            </a:r>
            <a:endParaRPr lang="id-ID" b="1" dirty="0"/>
          </a:p>
        </p:txBody>
      </p:sp>
      <p:sp>
        <p:nvSpPr>
          <p:cNvPr id="11" name="Oval 10"/>
          <p:cNvSpPr/>
          <p:nvPr/>
        </p:nvSpPr>
        <p:spPr>
          <a:xfrm>
            <a:off x="7885160" y="1891210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4</a:t>
            </a:r>
            <a:endParaRPr lang="id-ID" b="1" dirty="0"/>
          </a:p>
        </p:txBody>
      </p:sp>
      <p:sp>
        <p:nvSpPr>
          <p:cNvPr id="12" name="Oval 11"/>
          <p:cNvSpPr/>
          <p:nvPr/>
        </p:nvSpPr>
        <p:spPr>
          <a:xfrm>
            <a:off x="4245504" y="2062251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3</a:t>
            </a:r>
            <a:endParaRPr lang="id-ID" b="1" dirty="0"/>
          </a:p>
        </p:txBody>
      </p:sp>
      <p:sp>
        <p:nvSpPr>
          <p:cNvPr id="13" name="Oval 12"/>
          <p:cNvSpPr/>
          <p:nvPr/>
        </p:nvSpPr>
        <p:spPr>
          <a:xfrm>
            <a:off x="2195736" y="3789040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2</a:t>
            </a:r>
            <a:endParaRPr lang="id-ID" b="1" dirty="0"/>
          </a:p>
        </p:txBody>
      </p:sp>
      <p:sp>
        <p:nvSpPr>
          <p:cNvPr id="10" name="Rectangle 9"/>
          <p:cNvSpPr/>
          <p:nvPr/>
        </p:nvSpPr>
        <p:spPr>
          <a:xfrm>
            <a:off x="395536" y="4869160"/>
            <a:ext cx="554461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dirty="0" smtClean="0"/>
              <a:t>1. Reaksi Pembakaran S dalam Burner</a:t>
            </a:r>
          </a:p>
          <a:p>
            <a:r>
              <a:rPr lang="id-ID" dirty="0" smtClean="0"/>
              <a:t>    S + O2           SO2 </a:t>
            </a:r>
          </a:p>
          <a:p>
            <a:endParaRPr lang="id-ID" dirty="0" smtClean="0"/>
          </a:p>
          <a:p>
            <a:r>
              <a:rPr lang="id-ID" dirty="0" smtClean="0"/>
              <a:t>2. Reaksi pada konverter</a:t>
            </a:r>
          </a:p>
          <a:p>
            <a:r>
              <a:rPr lang="id-ID" dirty="0" smtClean="0"/>
              <a:t>    SO2 + 1/2O2            SO3</a:t>
            </a:r>
            <a:endParaRPr lang="id-ID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573422" y="5470982"/>
            <a:ext cx="504056" cy="0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237578" y="6309320"/>
            <a:ext cx="504056" cy="0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499493" y="2863468"/>
            <a:ext cx="68161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181109" y="2837710"/>
            <a:ext cx="0" cy="106131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4019765" y="389767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0852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  <p:bldP spid="5" grpId="0" animBg="1"/>
      <p:bldP spid="11" grpId="0" animBg="1"/>
      <p:bldP spid="12" grpId="0" animBg="1"/>
      <p:bldP spid="13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Kasus </a:t>
            </a:r>
            <a:r>
              <a:rPr lang="id-ID" dirty="0" smtClean="0"/>
              <a:t>Soal_2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d-ID" dirty="0" smtClean="0"/>
              <a:t>100 kg NaOH direaksikan dalam reaktor dengan HCl 100% berlebih, NaOH yang bereaksi sebanyak 90%. </a:t>
            </a:r>
            <a:r>
              <a:rPr lang="id-ID" smtClean="0"/>
              <a:t>Tentukan komposisi produk keluaran reaktor!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0277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1672</TotalTime>
  <Words>232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Azas – Azas Teknik Kimia  “Pertemuan ke 5”  Prodi D3 Teknik Kimia fakultas teknik industri upn veteran yogyakarta </vt:lpstr>
      <vt:lpstr>Neraca Massa Beberapa Alat Dengan Reaksi</vt:lpstr>
      <vt:lpstr>Dengan Reaksi</vt:lpstr>
      <vt:lpstr>Kasus Soal_1</vt:lpstr>
      <vt:lpstr>Penyelesaian</vt:lpstr>
      <vt:lpstr>Kasus Soal_2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Azas – Azas Teknik Kimia</dc:title>
  <dc:creator>Dell</dc:creator>
  <cp:lastModifiedBy>Dell</cp:lastModifiedBy>
  <cp:revision>322</cp:revision>
  <dcterms:created xsi:type="dcterms:W3CDTF">2017-02-08T07:33:59Z</dcterms:created>
  <dcterms:modified xsi:type="dcterms:W3CDTF">2017-03-23T20:54:49Z</dcterms:modified>
</cp:coreProperties>
</file>