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66"/>
  </p:notesMasterIdLst>
  <p:sldIdLst>
    <p:sldId id="256" r:id="rId2"/>
    <p:sldId id="257" r:id="rId3"/>
    <p:sldId id="258" r:id="rId4"/>
    <p:sldId id="259" r:id="rId5"/>
    <p:sldId id="308" r:id="rId6"/>
    <p:sldId id="309" r:id="rId7"/>
    <p:sldId id="310" r:id="rId8"/>
    <p:sldId id="311" r:id="rId9"/>
    <p:sldId id="312"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85" r:id="rId24"/>
    <p:sldId id="260" r:id="rId25"/>
    <p:sldId id="261" r:id="rId26"/>
    <p:sldId id="275" r:id="rId27"/>
    <p:sldId id="276" r:id="rId28"/>
    <p:sldId id="277" r:id="rId29"/>
    <p:sldId id="278" r:id="rId30"/>
    <p:sldId id="279" r:id="rId31"/>
    <p:sldId id="280" r:id="rId32"/>
    <p:sldId id="281" r:id="rId33"/>
    <p:sldId id="288" r:id="rId34"/>
    <p:sldId id="290" r:id="rId35"/>
    <p:sldId id="295" r:id="rId36"/>
    <p:sldId id="296" r:id="rId37"/>
    <p:sldId id="289" r:id="rId38"/>
    <p:sldId id="299" r:id="rId39"/>
    <p:sldId id="297" r:id="rId40"/>
    <p:sldId id="298" r:id="rId41"/>
    <p:sldId id="283" r:id="rId42"/>
    <p:sldId id="282" r:id="rId43"/>
    <p:sldId id="293" r:id="rId44"/>
    <p:sldId id="294" r:id="rId45"/>
    <p:sldId id="286" r:id="rId46"/>
    <p:sldId id="300" r:id="rId47"/>
    <p:sldId id="301" r:id="rId48"/>
    <p:sldId id="287" r:id="rId49"/>
    <p:sldId id="304" r:id="rId50"/>
    <p:sldId id="305" r:id="rId51"/>
    <p:sldId id="306" r:id="rId52"/>
    <p:sldId id="307" r:id="rId53"/>
    <p:sldId id="313" r:id="rId54"/>
    <p:sldId id="314" r:id="rId55"/>
    <p:sldId id="315" r:id="rId56"/>
    <p:sldId id="322" r:id="rId57"/>
    <p:sldId id="324" r:id="rId58"/>
    <p:sldId id="325" r:id="rId59"/>
    <p:sldId id="316" r:id="rId60"/>
    <p:sldId id="318" r:id="rId61"/>
    <p:sldId id="326" r:id="rId62"/>
    <p:sldId id="319" r:id="rId63"/>
    <p:sldId id="320" r:id="rId64"/>
    <p:sldId id="321"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28" y="10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A16B74-BA37-4950-BEA2-6EB91552AD79}" type="datetimeFigureOut">
              <a:rPr lang="id-ID" smtClean="0"/>
              <a:t>02/05/2018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BC70DD-5BBB-4ED4-97CA-6090BA40E874}" type="slidenum">
              <a:rPr lang="id-ID" smtClean="0"/>
              <a:t>‹#›</a:t>
            </a:fld>
            <a:endParaRPr lang="id-ID"/>
          </a:p>
        </p:txBody>
      </p:sp>
    </p:spTree>
    <p:extLst>
      <p:ext uri="{BB962C8B-B14F-4D97-AF65-F5344CB8AC3E}">
        <p14:creationId xmlns:p14="http://schemas.microsoft.com/office/powerpoint/2010/main" val="2254166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92BC70DD-5BBB-4ED4-97CA-6090BA40E874}" type="slidenum">
              <a:rPr lang="id-ID" smtClean="0"/>
              <a:t>12</a:t>
            </a:fld>
            <a:endParaRPr lang="id-ID"/>
          </a:p>
        </p:txBody>
      </p:sp>
    </p:spTree>
    <p:extLst>
      <p:ext uri="{BB962C8B-B14F-4D97-AF65-F5344CB8AC3E}">
        <p14:creationId xmlns:p14="http://schemas.microsoft.com/office/powerpoint/2010/main" val="387395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92BC70DD-5BBB-4ED4-97CA-6090BA40E874}" type="slidenum">
              <a:rPr lang="id-ID" smtClean="0"/>
              <a:t>20</a:t>
            </a:fld>
            <a:endParaRPr lang="id-ID"/>
          </a:p>
        </p:txBody>
      </p:sp>
    </p:spTree>
    <p:extLst>
      <p:ext uri="{BB962C8B-B14F-4D97-AF65-F5344CB8AC3E}">
        <p14:creationId xmlns:p14="http://schemas.microsoft.com/office/powerpoint/2010/main" val="3110359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92BC70DD-5BBB-4ED4-97CA-6090BA40E874}" type="slidenum">
              <a:rPr lang="id-ID" smtClean="0"/>
              <a:t>29</a:t>
            </a:fld>
            <a:endParaRPr lang="id-ID"/>
          </a:p>
        </p:txBody>
      </p:sp>
    </p:spTree>
    <p:extLst>
      <p:ext uri="{BB962C8B-B14F-4D97-AF65-F5344CB8AC3E}">
        <p14:creationId xmlns:p14="http://schemas.microsoft.com/office/powerpoint/2010/main" val="2654234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92BC70DD-5BBB-4ED4-97CA-6090BA40E874}" type="slidenum">
              <a:rPr lang="id-ID" smtClean="0"/>
              <a:t>30</a:t>
            </a:fld>
            <a:endParaRPr lang="id-ID"/>
          </a:p>
        </p:txBody>
      </p:sp>
    </p:spTree>
    <p:extLst>
      <p:ext uri="{BB962C8B-B14F-4D97-AF65-F5344CB8AC3E}">
        <p14:creationId xmlns:p14="http://schemas.microsoft.com/office/powerpoint/2010/main" val="2636955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92BC70DD-5BBB-4ED4-97CA-6090BA40E874}" type="slidenum">
              <a:rPr lang="id-ID" smtClean="0"/>
              <a:t>34</a:t>
            </a:fld>
            <a:endParaRPr lang="id-ID"/>
          </a:p>
        </p:txBody>
      </p:sp>
    </p:spTree>
    <p:extLst>
      <p:ext uri="{BB962C8B-B14F-4D97-AF65-F5344CB8AC3E}">
        <p14:creationId xmlns:p14="http://schemas.microsoft.com/office/powerpoint/2010/main" val="57251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434" name="Group 2"/>
          <p:cNvGrpSpPr>
            <a:grpSpLocks/>
          </p:cNvGrpSpPr>
          <p:nvPr/>
        </p:nvGrpSpPr>
        <p:grpSpPr bwMode="auto">
          <a:xfrm>
            <a:off x="0" y="0"/>
            <a:ext cx="9144000" cy="6858000"/>
            <a:chOff x="0" y="0"/>
            <a:chExt cx="5760" cy="4320"/>
          </a:xfrm>
        </p:grpSpPr>
        <p:grpSp>
          <p:nvGrpSpPr>
            <p:cNvPr id="18435" name="Group 3"/>
            <p:cNvGrpSpPr>
              <a:grpSpLocks/>
            </p:cNvGrpSpPr>
            <p:nvPr userDrawn="1"/>
          </p:nvGrpSpPr>
          <p:grpSpPr bwMode="auto">
            <a:xfrm>
              <a:off x="0" y="0"/>
              <a:ext cx="5760" cy="4320"/>
              <a:chOff x="0" y="0"/>
              <a:chExt cx="5760" cy="4320"/>
            </a:xfrm>
          </p:grpSpPr>
          <p:sp>
            <p:nvSpPr>
              <p:cNvPr id="18436" name="Rectangle 4"/>
              <p:cNvSpPr>
                <a:spLocks noChangeArrowheads="1"/>
              </p:cNvSpPr>
              <p:nvPr userDrawn="1"/>
            </p:nvSpPr>
            <p:spPr bwMode="ltGray">
              <a:xfrm>
                <a:off x="0" y="1248"/>
                <a:ext cx="5760" cy="110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7" name="Rectangle 5" descr="Cacback"/>
              <p:cNvSpPr>
                <a:spLocks noChangeArrowheads="1"/>
              </p:cNvSpPr>
              <p:nvPr userDrawn="1"/>
            </p:nvSpPr>
            <p:spPr bwMode="ltGray">
              <a:xfrm>
                <a:off x="0" y="0"/>
                <a:ext cx="1119" cy="4320"/>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8438" name="Rectangle 6"/>
            <p:cNvSpPr>
              <a:spLocks noChangeArrowheads="1"/>
            </p:cNvSpPr>
            <p:nvPr/>
          </p:nvSpPr>
          <p:spPr bwMode="white">
            <a:xfrm>
              <a:off x="816" y="2592"/>
              <a:ext cx="701" cy="1728"/>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8439" name="Group 7"/>
          <p:cNvGrpSpPr>
            <a:grpSpLocks/>
          </p:cNvGrpSpPr>
          <p:nvPr/>
        </p:nvGrpSpPr>
        <p:grpSpPr bwMode="auto">
          <a:xfrm>
            <a:off x="0" y="1371600"/>
            <a:ext cx="8405813" cy="1246188"/>
            <a:chOff x="0" y="864"/>
            <a:chExt cx="5295" cy="785"/>
          </a:xfrm>
        </p:grpSpPr>
        <p:sp>
          <p:nvSpPr>
            <p:cNvPr id="18440" name="Freeform 8"/>
            <p:cNvSpPr>
              <a:spLocks/>
            </p:cNvSpPr>
            <p:nvPr userDrawn="1"/>
          </p:nvSpPr>
          <p:spPr bwMode="auto">
            <a:xfrm rot="-507431">
              <a:off x="0" y="1477"/>
              <a:ext cx="1059" cy="172"/>
            </a:xfrm>
            <a:custGeom>
              <a:avLst/>
              <a:gdLst>
                <a:gd name="T0" fmla="*/ 1059 w 1059"/>
                <a:gd name="T1" fmla="*/ 0 h 172"/>
                <a:gd name="T2" fmla="*/ 147 w 1059"/>
                <a:gd name="T3" fmla="*/ 144 h 172"/>
                <a:gd name="T4" fmla="*/ 177 w 1059"/>
                <a:gd name="T5" fmla="*/ 171 h 172"/>
                <a:gd name="T6" fmla="*/ 1059 w 1059"/>
                <a:gd name="T7" fmla="*/ 24 h 172"/>
                <a:gd name="T8" fmla="*/ 1059 w 1059"/>
                <a:gd name="T9" fmla="*/ 0 h 172"/>
              </a:gdLst>
              <a:ahLst/>
              <a:cxnLst>
                <a:cxn ang="0">
                  <a:pos x="T0" y="T1"/>
                </a:cxn>
                <a:cxn ang="0">
                  <a:pos x="T2" y="T3"/>
                </a:cxn>
                <a:cxn ang="0">
                  <a:pos x="T4" y="T5"/>
                </a:cxn>
                <a:cxn ang="0">
                  <a:pos x="T6" y="T7"/>
                </a:cxn>
                <a:cxn ang="0">
                  <a:pos x="T8" y="T9"/>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1" name="Freeform 9"/>
            <p:cNvSpPr>
              <a:spLocks/>
            </p:cNvSpPr>
            <p:nvPr userDrawn="1"/>
          </p:nvSpPr>
          <p:spPr bwMode="auto">
            <a:xfrm rot="-507431">
              <a:off x="1173" y="864"/>
              <a:ext cx="4122" cy="630"/>
            </a:xfrm>
            <a:custGeom>
              <a:avLst/>
              <a:gdLst>
                <a:gd name="T0" fmla="*/ 0 w 4122"/>
                <a:gd name="T1" fmla="*/ 204 h 630"/>
                <a:gd name="T2" fmla="*/ 3544 w 4122"/>
                <a:gd name="T3" fmla="*/ 348 h 630"/>
                <a:gd name="T4" fmla="*/ 3680 w 4122"/>
                <a:gd name="T5" fmla="*/ 630 h 630"/>
                <a:gd name="T6" fmla="*/ 3616 w 4122"/>
                <a:gd name="T7" fmla="*/ 624 h 630"/>
                <a:gd name="T8" fmla="*/ 3534 w 4122"/>
                <a:gd name="T9" fmla="*/ 368 h 630"/>
                <a:gd name="T10" fmla="*/ 17 w 4122"/>
                <a:gd name="T11" fmla="*/ 231 h 630"/>
                <a:gd name="T12" fmla="*/ 0 w 4122"/>
                <a:gd name="T13" fmla="*/ 204 h 630"/>
              </a:gdLst>
              <a:ahLst/>
              <a:cxnLst>
                <a:cxn ang="0">
                  <a:pos x="T0" y="T1"/>
                </a:cxn>
                <a:cxn ang="0">
                  <a:pos x="T2" y="T3"/>
                </a:cxn>
                <a:cxn ang="0">
                  <a:pos x="T4" y="T5"/>
                </a:cxn>
                <a:cxn ang="0">
                  <a:pos x="T6" y="T7"/>
                </a:cxn>
                <a:cxn ang="0">
                  <a:pos x="T8" y="T9"/>
                </a:cxn>
                <a:cxn ang="0">
                  <a:pos x="T10" y="T11"/>
                </a:cxn>
                <a:cxn ang="0">
                  <a:pos x="T12" y="T13"/>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8442" name="Group 10"/>
            <p:cNvGrpSpPr>
              <a:grpSpLocks/>
            </p:cNvGrpSpPr>
            <p:nvPr userDrawn="1"/>
          </p:nvGrpSpPr>
          <p:grpSpPr bwMode="auto">
            <a:xfrm>
              <a:off x="1008" y="1248"/>
              <a:ext cx="288" cy="288"/>
              <a:chOff x="1033" y="326"/>
              <a:chExt cx="192" cy="192"/>
            </a:xfrm>
          </p:grpSpPr>
          <p:sp>
            <p:nvSpPr>
              <p:cNvPr id="18443" name="Oval 11"/>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4" name="Oval 12"/>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5" name="Oval 13"/>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6" name="Oval 14"/>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7" name="Oval 15"/>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8" name="Oval 16"/>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9" name="Oval 17"/>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0" name="Oval 18"/>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1" name="Oval 19"/>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8452" name="Rectangle 20"/>
          <p:cNvSpPr>
            <a:spLocks noGrp="1" noChangeArrowheads="1"/>
          </p:cNvSpPr>
          <p:nvPr>
            <p:ph type="ctrTitle"/>
          </p:nvPr>
        </p:nvSpPr>
        <p:spPr>
          <a:xfrm>
            <a:off x="1828800" y="2133600"/>
            <a:ext cx="7315200" cy="1600200"/>
          </a:xfrm>
        </p:spPr>
        <p:txBody>
          <a:bodyPr/>
          <a:lstStyle>
            <a:lvl1pPr algn="l">
              <a:defRPr/>
            </a:lvl1pPr>
          </a:lstStyle>
          <a:p>
            <a:pPr lvl="0"/>
            <a:r>
              <a:rPr lang="en-US" noProof="0" smtClean="0"/>
              <a:t>Click to edit Master title style</a:t>
            </a:r>
            <a:endParaRPr lang="en-GB" noProof="0" smtClean="0"/>
          </a:p>
        </p:txBody>
      </p:sp>
      <p:sp>
        <p:nvSpPr>
          <p:cNvPr id="18453" name="Rectangle 21"/>
          <p:cNvSpPr>
            <a:spLocks noGrp="1" noChangeArrowheads="1"/>
          </p:cNvSpPr>
          <p:nvPr>
            <p:ph type="subTitle" idx="1"/>
          </p:nvPr>
        </p:nvSpPr>
        <p:spPr>
          <a:xfrm>
            <a:off x="1371600" y="4267200"/>
            <a:ext cx="6400800" cy="1752600"/>
          </a:xfrm>
        </p:spPr>
        <p:txBody>
          <a:bodyPr/>
          <a:lstStyle>
            <a:lvl1pPr marL="0" indent="0">
              <a:buFontTx/>
              <a:buNone/>
              <a:defRPr/>
            </a:lvl1pPr>
          </a:lstStyle>
          <a:p>
            <a:pPr lvl="0"/>
            <a:r>
              <a:rPr lang="en-US" noProof="0" smtClean="0"/>
              <a:t>Click to edit Master subtitle style</a:t>
            </a:r>
            <a:endParaRPr lang="en-GB" noProof="0" smtClean="0"/>
          </a:p>
        </p:txBody>
      </p:sp>
      <p:sp>
        <p:nvSpPr>
          <p:cNvPr id="18454" name="Rectangle 22"/>
          <p:cNvSpPr>
            <a:spLocks noGrp="1" noChangeArrowheads="1"/>
          </p:cNvSpPr>
          <p:nvPr>
            <p:ph type="dt" sz="half" idx="2"/>
          </p:nvPr>
        </p:nvSpPr>
        <p:spPr>
          <a:xfrm>
            <a:off x="1371600" y="6248400"/>
            <a:ext cx="1905000" cy="457200"/>
          </a:xfrm>
        </p:spPr>
        <p:txBody>
          <a:bodyPr/>
          <a:lstStyle>
            <a:lvl1pPr>
              <a:defRPr/>
            </a:lvl1pPr>
          </a:lstStyle>
          <a:p>
            <a:fld id="{835E3467-EADD-4BAC-8960-D34FDA43F46F}" type="datetimeFigureOut">
              <a:rPr lang="en-US" smtClean="0"/>
              <a:t>5/2/2018</a:t>
            </a:fld>
            <a:endParaRPr lang="en-US"/>
          </a:p>
        </p:txBody>
      </p:sp>
      <p:sp>
        <p:nvSpPr>
          <p:cNvPr id="18455" name="Rectangle 23"/>
          <p:cNvSpPr>
            <a:spLocks noGrp="1" noChangeArrowheads="1"/>
          </p:cNvSpPr>
          <p:nvPr>
            <p:ph type="ftr" sz="quarter" idx="3"/>
          </p:nvPr>
        </p:nvSpPr>
        <p:spPr>
          <a:xfrm>
            <a:off x="3733800" y="6248400"/>
            <a:ext cx="2895600" cy="457200"/>
          </a:xfrm>
        </p:spPr>
        <p:txBody>
          <a:bodyPr/>
          <a:lstStyle>
            <a:lvl1pPr>
              <a:defRPr/>
            </a:lvl1pPr>
          </a:lstStyle>
          <a:p>
            <a:endParaRPr lang="en-US"/>
          </a:p>
        </p:txBody>
      </p:sp>
      <p:sp>
        <p:nvSpPr>
          <p:cNvPr id="18456" name="Rectangle 24"/>
          <p:cNvSpPr>
            <a:spLocks noGrp="1" noChangeArrowheads="1"/>
          </p:cNvSpPr>
          <p:nvPr>
            <p:ph type="sldNum" sz="quarter" idx="4"/>
          </p:nvPr>
        </p:nvSpPr>
        <p:spPr>
          <a:xfrm>
            <a:off x="7086600" y="6248400"/>
            <a:ext cx="1905000" cy="457200"/>
          </a:xfrm>
        </p:spPr>
        <p:txBody>
          <a:bodyPr/>
          <a:lstStyle>
            <a:lvl1pPr>
              <a:defRPr/>
            </a:lvl1pPr>
          </a:lstStyle>
          <a:p>
            <a:fld id="{FA504495-AAEB-4775-ADB3-3A2D66F1E974}" type="slidenum">
              <a:rPr lang="en-US" smtClean="0"/>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wipe(right)">
                                      <p:cBhvr>
                                        <p:cTn id="7" dur="5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35E3467-EADD-4BAC-8960-D34FDA43F46F}" type="datetimeFigureOut">
              <a:rPr lang="en-US" smtClean="0"/>
              <a:t>5/2/2018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504495-AAEB-4775-ADB3-3A2D66F1E974}" type="slidenum">
              <a:rPr lang="en-US" smtClean="0"/>
              <a:t>‹#›</a:t>
            </a:fld>
            <a:endParaRPr lang="en-US"/>
          </a:p>
        </p:txBody>
      </p:sp>
    </p:spTree>
    <p:extLst>
      <p:ext uri="{BB962C8B-B14F-4D97-AF65-F5344CB8AC3E}">
        <p14:creationId xmlns:p14="http://schemas.microsoft.com/office/powerpoint/2010/main" val="209673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525" y="457200"/>
            <a:ext cx="2058988"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602932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35E3467-EADD-4BAC-8960-D34FDA43F46F}" type="datetimeFigureOut">
              <a:rPr lang="en-US" smtClean="0"/>
              <a:t>5/2/2018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504495-AAEB-4775-ADB3-3A2D66F1E974}" type="slidenum">
              <a:rPr lang="en-US" smtClean="0"/>
              <a:t>‹#›</a:t>
            </a:fld>
            <a:endParaRPr lang="en-US"/>
          </a:p>
        </p:txBody>
      </p:sp>
    </p:spTree>
    <p:extLst>
      <p:ext uri="{BB962C8B-B14F-4D97-AF65-F5344CB8AC3E}">
        <p14:creationId xmlns:p14="http://schemas.microsoft.com/office/powerpoint/2010/main" val="2236496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fld id="{835E3467-EADD-4BAC-8960-D34FDA43F46F}" type="datetimeFigureOut">
              <a:rPr lang="en-US" smtClean="0"/>
              <a:t>5/2/2018</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FA504495-AAEB-4775-ADB3-3A2D66F1E974}" type="slidenum">
              <a:rPr lang="en-US" smtClean="0"/>
              <a:t>‹#›</a:t>
            </a:fld>
            <a:endParaRPr lang="en-US"/>
          </a:p>
        </p:txBody>
      </p:sp>
    </p:spTree>
    <p:extLst>
      <p:ext uri="{BB962C8B-B14F-4D97-AF65-F5344CB8AC3E}">
        <p14:creationId xmlns:p14="http://schemas.microsoft.com/office/powerpoint/2010/main" val="1246452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11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835E3467-EADD-4BAC-8960-D34FDA43F46F}" type="datetimeFigureOut">
              <a:rPr lang="en-US" smtClean="0"/>
              <a:t>5/2/2018</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A504495-AAEB-4775-ADB3-3A2D66F1E974}" type="slidenum">
              <a:rPr lang="en-US" smtClean="0"/>
              <a:t>‹#›</a:t>
            </a:fld>
            <a:endParaRPr lang="en-US"/>
          </a:p>
        </p:txBody>
      </p:sp>
    </p:spTree>
    <p:extLst>
      <p:ext uri="{BB962C8B-B14F-4D97-AF65-F5344CB8AC3E}">
        <p14:creationId xmlns:p14="http://schemas.microsoft.com/office/powerpoint/2010/main" val="296150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35E3467-EADD-4BAC-8960-D34FDA43F46F}" type="datetimeFigureOut">
              <a:rPr lang="en-US" smtClean="0"/>
              <a:t>5/2/2018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504495-AAEB-4775-ADB3-3A2D66F1E974}" type="slidenum">
              <a:rPr lang="en-US" smtClean="0"/>
              <a:t>‹#›</a:t>
            </a:fld>
            <a:endParaRPr lang="en-US"/>
          </a:p>
        </p:txBody>
      </p:sp>
    </p:spTree>
    <p:extLst>
      <p:ext uri="{BB962C8B-B14F-4D97-AF65-F5344CB8AC3E}">
        <p14:creationId xmlns:p14="http://schemas.microsoft.com/office/powerpoint/2010/main" val="313834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504495-AAEB-4775-ADB3-3A2D66F1E974}" type="slidenum">
              <a:rPr lang="en-US" smtClean="0"/>
              <a:t>‹#›</a:t>
            </a:fld>
            <a:endParaRPr lang="en-US"/>
          </a:p>
        </p:txBody>
      </p:sp>
    </p:spTree>
    <p:extLst>
      <p:ext uri="{BB962C8B-B14F-4D97-AF65-F5344CB8AC3E}">
        <p14:creationId xmlns:p14="http://schemas.microsoft.com/office/powerpoint/2010/main" val="128580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835E3467-EADD-4BAC-8960-D34FDA43F46F}" type="datetimeFigureOut">
              <a:rPr lang="en-US" smtClean="0"/>
              <a:t>5/2/2018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A504495-AAEB-4775-ADB3-3A2D66F1E974}" type="slidenum">
              <a:rPr lang="en-US" smtClean="0"/>
              <a:t>‹#›</a:t>
            </a:fld>
            <a:endParaRPr lang="en-US"/>
          </a:p>
        </p:txBody>
      </p:sp>
    </p:spTree>
    <p:extLst>
      <p:ext uri="{BB962C8B-B14F-4D97-AF65-F5344CB8AC3E}">
        <p14:creationId xmlns:p14="http://schemas.microsoft.com/office/powerpoint/2010/main" val="365247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35E3467-EADD-4BAC-8960-D34FDA43F46F}" type="datetimeFigureOut">
              <a:rPr lang="en-US" smtClean="0"/>
              <a:t>5/2/2018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A504495-AAEB-4775-ADB3-3A2D66F1E974}" type="slidenum">
              <a:rPr lang="en-US" smtClean="0"/>
              <a:t>‹#›</a:t>
            </a:fld>
            <a:endParaRPr lang="en-US"/>
          </a:p>
        </p:txBody>
      </p:sp>
    </p:spTree>
    <p:extLst>
      <p:ext uri="{BB962C8B-B14F-4D97-AF65-F5344CB8AC3E}">
        <p14:creationId xmlns:p14="http://schemas.microsoft.com/office/powerpoint/2010/main" val="66516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835E3467-EADD-4BAC-8960-D34FDA43F46F}" type="datetimeFigureOut">
              <a:rPr lang="en-US" smtClean="0"/>
              <a:t>5/2/2018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A504495-AAEB-4775-ADB3-3A2D66F1E974}" type="slidenum">
              <a:rPr lang="en-US" smtClean="0"/>
              <a:t>‹#›</a:t>
            </a:fld>
            <a:endParaRPr lang="en-US"/>
          </a:p>
        </p:txBody>
      </p:sp>
    </p:spTree>
    <p:extLst>
      <p:ext uri="{BB962C8B-B14F-4D97-AF65-F5344CB8AC3E}">
        <p14:creationId xmlns:p14="http://schemas.microsoft.com/office/powerpoint/2010/main" val="42993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35E3467-EADD-4BAC-8960-D34FDA43F46F}" type="datetimeFigureOut">
              <a:rPr lang="en-US" smtClean="0"/>
              <a:t>5/2/2018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A504495-AAEB-4775-ADB3-3A2D66F1E974}" type="slidenum">
              <a:rPr lang="en-US" smtClean="0"/>
              <a:t>‹#›</a:t>
            </a:fld>
            <a:endParaRPr lang="en-US"/>
          </a:p>
        </p:txBody>
      </p:sp>
    </p:spTree>
    <p:extLst>
      <p:ext uri="{BB962C8B-B14F-4D97-AF65-F5344CB8AC3E}">
        <p14:creationId xmlns:p14="http://schemas.microsoft.com/office/powerpoint/2010/main" val="217975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35E3467-EADD-4BAC-8960-D34FDA43F46F}" type="datetimeFigureOut">
              <a:rPr lang="en-US" smtClean="0"/>
              <a:t>5/2/2018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A504495-AAEB-4775-ADB3-3A2D66F1E974}" type="slidenum">
              <a:rPr lang="en-US" smtClean="0"/>
              <a:t>‹#›</a:t>
            </a:fld>
            <a:endParaRPr lang="en-US"/>
          </a:p>
        </p:txBody>
      </p:sp>
    </p:spTree>
    <p:extLst>
      <p:ext uri="{BB962C8B-B14F-4D97-AF65-F5344CB8AC3E}">
        <p14:creationId xmlns:p14="http://schemas.microsoft.com/office/powerpoint/2010/main" val="184786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35E3467-EADD-4BAC-8960-D34FDA43F46F}" type="datetimeFigureOut">
              <a:rPr lang="en-US" smtClean="0"/>
              <a:t>5/2/2018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A504495-AAEB-4775-ADB3-3A2D66F1E974}" type="slidenum">
              <a:rPr lang="en-US" smtClean="0"/>
              <a:t>‹#›</a:t>
            </a:fld>
            <a:endParaRPr lang="en-US"/>
          </a:p>
        </p:txBody>
      </p:sp>
    </p:spTree>
    <p:extLst>
      <p:ext uri="{BB962C8B-B14F-4D97-AF65-F5344CB8AC3E}">
        <p14:creationId xmlns:p14="http://schemas.microsoft.com/office/powerpoint/2010/main" val="1535451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410" name="Group 2"/>
          <p:cNvGrpSpPr>
            <a:grpSpLocks/>
          </p:cNvGrpSpPr>
          <p:nvPr/>
        </p:nvGrpSpPr>
        <p:grpSpPr bwMode="auto">
          <a:xfrm>
            <a:off x="-23813" y="-141288"/>
            <a:ext cx="9167813" cy="6999288"/>
            <a:chOff x="-15" y="-89"/>
            <a:chExt cx="5775" cy="4409"/>
          </a:xfrm>
        </p:grpSpPr>
        <p:sp>
          <p:nvSpPr>
            <p:cNvPr id="17411" name="Rectangle 3"/>
            <p:cNvSpPr>
              <a:spLocks noChangeArrowheads="1"/>
            </p:cNvSpPr>
            <p:nvPr userDrawn="1"/>
          </p:nvSpPr>
          <p:spPr bwMode="ltGray">
            <a:xfrm>
              <a:off x="0" y="301"/>
              <a:ext cx="5760" cy="72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 name="Rectangle 4" descr="Cacback"/>
            <p:cNvSpPr>
              <a:spLocks noChangeArrowheads="1"/>
            </p:cNvSpPr>
            <p:nvPr userDrawn="1"/>
          </p:nvSpPr>
          <p:spPr bwMode="ltGray">
            <a:xfrm>
              <a:off x="0" y="0"/>
              <a:ext cx="1119" cy="4320"/>
            </a:xfrm>
            <a:prstGeom prst="rect">
              <a:avLst/>
            </a:prstGeom>
            <a:blipFill dpi="0" rotWithShape="0">
              <a:blip r:embed="rId1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413" name="Group 5"/>
            <p:cNvGrpSpPr>
              <a:grpSpLocks/>
            </p:cNvGrpSpPr>
            <p:nvPr userDrawn="1"/>
          </p:nvGrpSpPr>
          <p:grpSpPr bwMode="auto">
            <a:xfrm>
              <a:off x="-15" y="-89"/>
              <a:ext cx="5295" cy="785"/>
              <a:chOff x="20" y="-89"/>
              <a:chExt cx="5295" cy="785"/>
            </a:xfrm>
          </p:grpSpPr>
          <p:sp>
            <p:nvSpPr>
              <p:cNvPr id="17414" name="Freeform 6"/>
              <p:cNvSpPr>
                <a:spLocks/>
              </p:cNvSpPr>
              <p:nvPr userDrawn="1"/>
            </p:nvSpPr>
            <p:spPr bwMode="auto">
              <a:xfrm rot="-507431">
                <a:off x="20" y="524"/>
                <a:ext cx="1059" cy="172"/>
              </a:xfrm>
              <a:custGeom>
                <a:avLst/>
                <a:gdLst>
                  <a:gd name="T0" fmla="*/ 1059 w 1059"/>
                  <a:gd name="T1" fmla="*/ 0 h 172"/>
                  <a:gd name="T2" fmla="*/ 147 w 1059"/>
                  <a:gd name="T3" fmla="*/ 144 h 172"/>
                  <a:gd name="T4" fmla="*/ 177 w 1059"/>
                  <a:gd name="T5" fmla="*/ 171 h 172"/>
                  <a:gd name="T6" fmla="*/ 1059 w 1059"/>
                  <a:gd name="T7" fmla="*/ 24 h 172"/>
                  <a:gd name="T8" fmla="*/ 1059 w 1059"/>
                  <a:gd name="T9" fmla="*/ 0 h 172"/>
                </a:gdLst>
                <a:ahLst/>
                <a:cxnLst>
                  <a:cxn ang="0">
                    <a:pos x="T0" y="T1"/>
                  </a:cxn>
                  <a:cxn ang="0">
                    <a:pos x="T2" y="T3"/>
                  </a:cxn>
                  <a:cxn ang="0">
                    <a:pos x="T4" y="T5"/>
                  </a:cxn>
                  <a:cxn ang="0">
                    <a:pos x="T6" y="T7"/>
                  </a:cxn>
                  <a:cxn ang="0">
                    <a:pos x="T8" y="T9"/>
                  </a:cxn>
                </a:cxnLst>
                <a:rect l="0" t="0" r="r" b="b"/>
                <a:pathLst>
                  <a:path w="1059" h="172">
                    <a:moveTo>
                      <a:pt x="1059" y="0"/>
                    </a:moveTo>
                    <a:cubicBezTo>
                      <a:pt x="543" y="45"/>
                      <a:pt x="291" y="112"/>
                      <a:pt x="147" y="144"/>
                    </a:cubicBezTo>
                    <a:cubicBezTo>
                      <a:pt x="0" y="172"/>
                      <a:pt x="153" y="147"/>
                      <a:pt x="177" y="171"/>
                    </a:cubicBezTo>
                    <a:cubicBezTo>
                      <a:pt x="329" y="151"/>
                      <a:pt x="339" y="99"/>
                      <a:pt x="1059" y="24"/>
                    </a:cubicBezTo>
                    <a:cubicBezTo>
                      <a:pt x="1059" y="24"/>
                      <a:pt x="1059" y="0"/>
                      <a:pt x="1059" y="0"/>
                    </a:cubicBezTo>
                    <a:close/>
                  </a:path>
                </a:pathLst>
              </a:custGeom>
              <a:gradFill rotWithShape="0">
                <a:gsLst>
                  <a:gs pos="0">
                    <a:schemeClr val="accent1"/>
                  </a:gs>
                  <a:gs pos="100000">
                    <a:schemeClr val="bg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5" name="Freeform 7"/>
              <p:cNvSpPr>
                <a:spLocks/>
              </p:cNvSpPr>
              <p:nvPr userDrawn="1"/>
            </p:nvSpPr>
            <p:spPr bwMode="auto">
              <a:xfrm rot="-507431">
                <a:off x="1193" y="-89"/>
                <a:ext cx="4122" cy="630"/>
              </a:xfrm>
              <a:custGeom>
                <a:avLst/>
                <a:gdLst>
                  <a:gd name="T0" fmla="*/ 0 w 4122"/>
                  <a:gd name="T1" fmla="*/ 204 h 630"/>
                  <a:gd name="T2" fmla="*/ 3544 w 4122"/>
                  <a:gd name="T3" fmla="*/ 348 h 630"/>
                  <a:gd name="T4" fmla="*/ 3680 w 4122"/>
                  <a:gd name="T5" fmla="*/ 630 h 630"/>
                  <a:gd name="T6" fmla="*/ 3616 w 4122"/>
                  <a:gd name="T7" fmla="*/ 624 h 630"/>
                  <a:gd name="T8" fmla="*/ 3534 w 4122"/>
                  <a:gd name="T9" fmla="*/ 368 h 630"/>
                  <a:gd name="T10" fmla="*/ 17 w 4122"/>
                  <a:gd name="T11" fmla="*/ 231 h 630"/>
                  <a:gd name="T12" fmla="*/ 0 w 4122"/>
                  <a:gd name="T13" fmla="*/ 204 h 630"/>
                </a:gdLst>
                <a:ahLst/>
                <a:cxnLst>
                  <a:cxn ang="0">
                    <a:pos x="T0" y="T1"/>
                  </a:cxn>
                  <a:cxn ang="0">
                    <a:pos x="T2" y="T3"/>
                  </a:cxn>
                  <a:cxn ang="0">
                    <a:pos x="T4" y="T5"/>
                  </a:cxn>
                  <a:cxn ang="0">
                    <a:pos x="T6" y="T7"/>
                  </a:cxn>
                  <a:cxn ang="0">
                    <a:pos x="T8" y="T9"/>
                  </a:cxn>
                  <a:cxn ang="0">
                    <a:pos x="T10" y="T11"/>
                  </a:cxn>
                  <a:cxn ang="0">
                    <a:pos x="T12" y="T13"/>
                  </a:cxn>
                </a:cxnLst>
                <a:rect l="0" t="0" r="r" b="b"/>
                <a:pathLst>
                  <a:path w="4122" h="630">
                    <a:moveTo>
                      <a:pt x="0" y="204"/>
                    </a:moveTo>
                    <a:cubicBezTo>
                      <a:pt x="255" y="198"/>
                      <a:pt x="1686" y="0"/>
                      <a:pt x="3544" y="348"/>
                    </a:cubicBezTo>
                    <a:cubicBezTo>
                      <a:pt x="4122" y="464"/>
                      <a:pt x="3754" y="614"/>
                      <a:pt x="3680" y="630"/>
                    </a:cubicBezTo>
                    <a:cubicBezTo>
                      <a:pt x="3680" y="630"/>
                      <a:pt x="3642" y="626"/>
                      <a:pt x="3616" y="624"/>
                    </a:cubicBezTo>
                    <a:cubicBezTo>
                      <a:pt x="3678" y="612"/>
                      <a:pt x="4118" y="488"/>
                      <a:pt x="3534" y="368"/>
                    </a:cubicBezTo>
                    <a:cubicBezTo>
                      <a:pt x="2029" y="98"/>
                      <a:pt x="696" y="156"/>
                      <a:pt x="17" y="231"/>
                    </a:cubicBezTo>
                    <a:cubicBezTo>
                      <a:pt x="17" y="231"/>
                      <a:pt x="0" y="204"/>
                      <a:pt x="0" y="204"/>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416" name="Group 8"/>
              <p:cNvGrpSpPr>
                <a:grpSpLocks/>
              </p:cNvGrpSpPr>
              <p:nvPr userDrawn="1"/>
            </p:nvGrpSpPr>
            <p:grpSpPr bwMode="auto">
              <a:xfrm>
                <a:off x="1033" y="326"/>
                <a:ext cx="192" cy="192"/>
                <a:chOff x="1033" y="326"/>
                <a:chExt cx="192" cy="192"/>
              </a:xfrm>
            </p:grpSpPr>
            <p:sp>
              <p:nvSpPr>
                <p:cNvPr id="17417" name="Oval 9"/>
                <p:cNvSpPr>
                  <a:spLocks noChangeArrowheads="1"/>
                </p:cNvSpPr>
                <p:nvPr/>
              </p:nvSpPr>
              <p:spPr bwMode="auto">
                <a:xfrm>
                  <a:off x="1033" y="326"/>
                  <a:ext cx="192" cy="192"/>
                </a:xfrm>
                <a:prstGeom prst="ellipse">
                  <a:avLst/>
                </a:prstGeom>
                <a:gradFill rotWithShape="0">
                  <a:gsLst>
                    <a:gs pos="0">
                      <a:schemeClr val="bg2"/>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8" name="Oval 10"/>
                <p:cNvSpPr>
                  <a:spLocks noChangeArrowheads="1"/>
                </p:cNvSpPr>
                <p:nvPr/>
              </p:nvSpPr>
              <p:spPr bwMode="auto">
                <a:xfrm>
                  <a:off x="1129" y="377"/>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9" name="Oval 11"/>
                <p:cNvSpPr>
                  <a:spLocks noChangeArrowheads="1"/>
                </p:cNvSpPr>
                <p:nvPr/>
              </p:nvSpPr>
              <p:spPr bwMode="auto">
                <a:xfrm>
                  <a:off x="1063" y="350"/>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0" name="Oval 12"/>
                <p:cNvSpPr>
                  <a:spLocks noChangeArrowheads="1"/>
                </p:cNvSpPr>
                <p:nvPr/>
              </p:nvSpPr>
              <p:spPr bwMode="auto">
                <a:xfrm>
                  <a:off x="1063" y="404"/>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1" name="Oval 13"/>
                <p:cNvSpPr>
                  <a:spLocks noChangeArrowheads="1"/>
                </p:cNvSpPr>
                <p:nvPr/>
              </p:nvSpPr>
              <p:spPr bwMode="auto">
                <a:xfrm>
                  <a:off x="1108" y="422"/>
                  <a:ext cx="47" cy="48"/>
                </a:xfrm>
                <a:prstGeom prst="ellipse">
                  <a:avLst/>
                </a:prstGeom>
                <a:gradFill rotWithShape="0">
                  <a:gsLst>
                    <a:gs pos="0">
                      <a:srgbClr val="FFFFCC"/>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2" name="Oval 14"/>
                <p:cNvSpPr>
                  <a:spLocks noChangeArrowheads="1"/>
                </p:cNvSpPr>
                <p:nvPr/>
              </p:nvSpPr>
              <p:spPr bwMode="auto">
                <a:xfrm>
                  <a:off x="1168" y="416"/>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3" name="Oval 15"/>
                <p:cNvSpPr>
                  <a:spLocks noChangeArrowheads="1"/>
                </p:cNvSpPr>
                <p:nvPr/>
              </p:nvSpPr>
              <p:spPr bwMode="auto">
                <a:xfrm>
                  <a:off x="1120" y="461"/>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4" name="Oval 16"/>
                <p:cNvSpPr>
                  <a:spLocks noChangeArrowheads="1"/>
                </p:cNvSpPr>
                <p:nvPr/>
              </p:nvSpPr>
              <p:spPr bwMode="auto">
                <a:xfrm>
                  <a:off x="1063" y="452"/>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25" name="Oval 17"/>
                <p:cNvSpPr>
                  <a:spLocks noChangeArrowheads="1"/>
                </p:cNvSpPr>
                <p:nvPr/>
              </p:nvSpPr>
              <p:spPr bwMode="auto">
                <a:xfrm>
                  <a:off x="1117" y="329"/>
                  <a:ext cx="47" cy="48"/>
                </a:xfrm>
                <a:prstGeom prst="ellipse">
                  <a:avLst/>
                </a:prstGeom>
                <a:gradFill rotWithShape="0">
                  <a:gsLst>
                    <a:gs pos="0">
                      <a:srgbClr val="FFFFCC"/>
                    </a:gs>
                    <a:gs pos="100000">
                      <a:srgbClr val="000000"/>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7426" name="Rectangle 18"/>
            <p:cNvSpPr>
              <a:spLocks noChangeArrowheads="1"/>
            </p:cNvSpPr>
            <p:nvPr userDrawn="1"/>
          </p:nvSpPr>
          <p:spPr bwMode="white">
            <a:xfrm>
              <a:off x="426" y="1185"/>
              <a:ext cx="701" cy="313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7427" name="Rectangle 19"/>
          <p:cNvSpPr>
            <a:spLocks noGrp="1" noChangeArrowheads="1"/>
          </p:cNvSpPr>
          <p:nvPr>
            <p:ph type="title"/>
          </p:nvPr>
        </p:nvSpPr>
        <p:spPr bwMode="auto">
          <a:xfrm>
            <a:off x="1154113"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7428" name="Rectangle 20"/>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7429" name="Rectangle 21"/>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fld id="{835E3467-EADD-4BAC-8960-D34FDA43F46F}" type="datetimeFigureOut">
              <a:rPr lang="en-US" smtClean="0"/>
              <a:t>5/2/2018</a:t>
            </a:fld>
            <a:endParaRPr lang="en-US"/>
          </a:p>
        </p:txBody>
      </p:sp>
      <p:sp>
        <p:nvSpPr>
          <p:cNvPr id="17430" name="Rectangle 2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p>
        </p:txBody>
      </p:sp>
      <p:sp>
        <p:nvSpPr>
          <p:cNvPr id="17431" name="Rectangle 23"/>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FA504495-AAEB-4775-ADB3-3A2D66F1E97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Narrow" pitchFamily="34" charset="0"/>
        </a:defRPr>
      </a:lvl2pPr>
      <a:lvl3pPr algn="ctr" rtl="0" eaLnBrk="1" fontAlgn="base" hangingPunct="1">
        <a:spcBef>
          <a:spcPct val="0"/>
        </a:spcBef>
        <a:spcAft>
          <a:spcPct val="0"/>
        </a:spcAft>
        <a:defRPr sz="4400">
          <a:solidFill>
            <a:schemeClr val="tx2"/>
          </a:solidFill>
          <a:latin typeface="Arial Narrow" pitchFamily="34" charset="0"/>
        </a:defRPr>
      </a:lvl3pPr>
      <a:lvl4pPr algn="ctr" rtl="0" eaLnBrk="1" fontAlgn="base" hangingPunct="1">
        <a:spcBef>
          <a:spcPct val="0"/>
        </a:spcBef>
        <a:spcAft>
          <a:spcPct val="0"/>
        </a:spcAft>
        <a:defRPr sz="4400">
          <a:solidFill>
            <a:schemeClr val="tx2"/>
          </a:solidFill>
          <a:latin typeface="Arial Narrow" pitchFamily="34" charset="0"/>
        </a:defRPr>
      </a:lvl4pPr>
      <a:lvl5pPr algn="ctr" rtl="0" eaLnBrk="1" fontAlgn="base" hangingPunct="1">
        <a:spcBef>
          <a:spcPct val="0"/>
        </a:spcBef>
        <a:spcAft>
          <a:spcPct val="0"/>
        </a:spcAft>
        <a:defRPr sz="4400">
          <a:solidFill>
            <a:schemeClr val="tx2"/>
          </a:solidFill>
          <a:latin typeface="Arial Narrow" pitchFamily="34" charset="0"/>
        </a:defRPr>
      </a:lvl5pPr>
      <a:lvl6pPr marL="457200" algn="ctr" rtl="0" eaLnBrk="1" fontAlgn="base" hangingPunct="1">
        <a:spcBef>
          <a:spcPct val="0"/>
        </a:spcBef>
        <a:spcAft>
          <a:spcPct val="0"/>
        </a:spcAft>
        <a:defRPr sz="4400">
          <a:solidFill>
            <a:schemeClr val="tx2"/>
          </a:solidFill>
          <a:latin typeface="Arial Narrow" pitchFamily="34" charset="0"/>
        </a:defRPr>
      </a:lvl6pPr>
      <a:lvl7pPr marL="914400" algn="ctr" rtl="0" eaLnBrk="1" fontAlgn="base" hangingPunct="1">
        <a:spcBef>
          <a:spcPct val="0"/>
        </a:spcBef>
        <a:spcAft>
          <a:spcPct val="0"/>
        </a:spcAft>
        <a:defRPr sz="4400">
          <a:solidFill>
            <a:schemeClr val="tx2"/>
          </a:solidFill>
          <a:latin typeface="Arial Narrow" pitchFamily="34" charset="0"/>
        </a:defRPr>
      </a:lvl7pPr>
      <a:lvl8pPr marL="1371600" algn="ctr" rtl="0" eaLnBrk="1" fontAlgn="base" hangingPunct="1">
        <a:spcBef>
          <a:spcPct val="0"/>
        </a:spcBef>
        <a:spcAft>
          <a:spcPct val="0"/>
        </a:spcAft>
        <a:defRPr sz="4400">
          <a:solidFill>
            <a:schemeClr val="tx2"/>
          </a:solidFill>
          <a:latin typeface="Arial Narrow" pitchFamily="34" charset="0"/>
        </a:defRPr>
      </a:lvl8pPr>
      <a:lvl9pPr marL="1828800" algn="ctr" rtl="0" eaLnBrk="1" fontAlgn="base" hangingPunct="1">
        <a:spcBef>
          <a:spcPct val="0"/>
        </a:spcBef>
        <a:spcAft>
          <a:spcPct val="0"/>
        </a:spcAft>
        <a:defRPr sz="4400">
          <a:solidFill>
            <a:schemeClr val="tx2"/>
          </a:solidFill>
          <a:latin typeface="Arial Narrow" pitchFamily="34" charset="0"/>
        </a:defRPr>
      </a:lvl9pPr>
    </p:titleStyle>
    <p:bodyStyle>
      <a:lvl1pPr marL="342900" indent="-342900" algn="l" rtl="0" eaLnBrk="1" fontAlgn="base" hangingPunct="1">
        <a:spcBef>
          <a:spcPct val="20000"/>
        </a:spcBef>
        <a:spcAft>
          <a:spcPct val="0"/>
        </a:spcAft>
        <a:buBlip>
          <a:blip r:embed="rId16"/>
        </a:buBlip>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SPSS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02269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6762" y="2967335"/>
            <a:ext cx="6710490" cy="769441"/>
          </a:xfrm>
          <a:prstGeom prst="rect">
            <a:avLst/>
          </a:prstGeom>
          <a:noFill/>
        </p:spPr>
        <p:txBody>
          <a:bodyPr wrap="none" lIns="91440" tIns="45720" rIns="91440" bIns="45720">
            <a:spAutoFit/>
          </a:bodyPr>
          <a:lstStyle/>
          <a:p>
            <a:pPr algn="ctr"/>
            <a:r>
              <a:rPr lang="id-ID" sz="4400" b="1" cap="all" dirty="0" smtClean="0">
                <a:ln w="9000" cmpd="sng">
                  <a:solidFill>
                    <a:srgbClr val="FF0000"/>
                  </a:solidFill>
                  <a:prstDash val="solid"/>
                </a:ln>
                <a:solidFill>
                  <a:srgbClr val="FF0000"/>
                </a:solidFill>
                <a:effectLst>
                  <a:reflection blurRad="12700" stA="28000" endPos="45000" dist="1000" dir="5400000" sy="-100000" algn="bl" rotWithShape="0"/>
                </a:effectLst>
              </a:rPr>
              <a:t>Regresi linier berganda</a:t>
            </a:r>
            <a:endParaRPr lang="en-US" sz="4400" b="1" cap="all" spc="0" dirty="0">
              <a:ln w="9000" cmpd="sng">
                <a:solidFill>
                  <a:srgbClr val="FF0000"/>
                </a:solidFill>
                <a:prstDash val="solid"/>
              </a:ln>
              <a:solidFill>
                <a:srgbClr val="FF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629275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0" y="750964"/>
            <a:ext cx="2749471" cy="646331"/>
          </a:xfrm>
          <a:prstGeom prst="rect">
            <a:avLst/>
          </a:prstGeom>
          <a:noFill/>
        </p:spPr>
        <p:txBody>
          <a:bodyPr wrap="none" lIns="91440" tIns="45720" rIns="91440" bIns="45720">
            <a:spAutoFit/>
          </a:bodyPr>
          <a:lstStyle/>
          <a:p>
            <a:pPr algn="ctr"/>
            <a:r>
              <a:rPr lang="id-ID"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Studi Kasus</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42979362"/>
              </p:ext>
            </p:extLst>
          </p:nvPr>
        </p:nvGraphicFramePr>
        <p:xfrm>
          <a:off x="457200" y="1407056"/>
          <a:ext cx="3505200" cy="5298544"/>
        </p:xfrm>
        <a:graphic>
          <a:graphicData uri="http://schemas.openxmlformats.org/drawingml/2006/table">
            <a:tbl>
              <a:tblPr>
                <a:tableStyleId>{ED083AE6-46FA-4A59-8FB0-9F97EB10719F}</a:tableStyleId>
              </a:tblPr>
              <a:tblGrid>
                <a:gridCol w="1143000"/>
                <a:gridCol w="2362200"/>
              </a:tblGrid>
              <a:tr h="146174">
                <a:tc>
                  <a:txBody>
                    <a:bodyPr/>
                    <a:lstStyle/>
                    <a:p>
                      <a:pPr algn="ctr" fontAlgn="b"/>
                      <a:r>
                        <a:rPr lang="id-ID" sz="2000" u="none" strike="noStrike" dirty="0">
                          <a:effectLst/>
                        </a:rPr>
                        <a:t>No Sampel</a:t>
                      </a:r>
                      <a:endParaRPr lang="id-ID" sz="2000" b="1" i="0" u="none" strike="noStrike" dirty="0">
                        <a:solidFill>
                          <a:srgbClr val="000000"/>
                        </a:solidFill>
                        <a:effectLst/>
                        <a:latin typeface="Cambria" pitchFamily="18" charset="0"/>
                      </a:endParaRPr>
                    </a:p>
                  </a:txBody>
                  <a:tcPr marL="7309" marR="7309" marT="7309" marB="0" anchor="b"/>
                </a:tc>
                <a:tc>
                  <a:txBody>
                    <a:bodyPr/>
                    <a:lstStyle/>
                    <a:p>
                      <a:pPr algn="ctr" fontAlgn="b"/>
                      <a:r>
                        <a:rPr lang="id-ID" sz="2000" u="none" strike="noStrike" dirty="0">
                          <a:effectLst/>
                        </a:rPr>
                        <a:t>Nilai </a:t>
                      </a:r>
                      <a:r>
                        <a:rPr lang="id-ID" sz="2000" u="none" strike="noStrike" dirty="0" smtClean="0">
                          <a:effectLst/>
                        </a:rPr>
                        <a:t>Ujian Manajemen Kauangan</a:t>
                      </a:r>
                      <a:endParaRPr lang="id-ID" sz="2000" b="1" i="0" u="none" strike="noStrike" dirty="0">
                        <a:solidFill>
                          <a:srgbClr val="000000"/>
                        </a:solidFill>
                        <a:effectLst/>
                        <a:latin typeface="Cambria" pitchFamily="18" charset="0"/>
                      </a:endParaRPr>
                    </a:p>
                  </a:txBody>
                  <a:tcPr marL="7309" marR="7309" marT="7309" marB="0" anchor="b"/>
                </a:tc>
              </a:tr>
              <a:tr h="264575">
                <a:tc>
                  <a:txBody>
                    <a:bodyPr/>
                    <a:lstStyle/>
                    <a:p>
                      <a:pPr algn="ctr" fontAlgn="b"/>
                      <a:r>
                        <a:rPr lang="id-ID" sz="2000" u="none" strike="noStrike">
                          <a:effectLst/>
                        </a:rPr>
                        <a:t>1</a:t>
                      </a:r>
                      <a:endParaRPr lang="id-ID" sz="2000" b="0" i="0" u="none" strike="noStrike">
                        <a:solidFill>
                          <a:srgbClr val="000000"/>
                        </a:solidFill>
                        <a:effectLst/>
                        <a:latin typeface="Cambria" pitchFamily="18" charset="0"/>
                      </a:endParaRPr>
                    </a:p>
                  </a:txBody>
                  <a:tcPr marL="7309" marR="7309" marT="7309" marB="0" anchor="b"/>
                </a:tc>
                <a:tc>
                  <a:txBody>
                    <a:bodyPr/>
                    <a:lstStyle/>
                    <a:p>
                      <a:pPr algn="l" fontAlgn="b"/>
                      <a:r>
                        <a:rPr lang="id-ID" sz="2000" u="none" strike="noStrike" dirty="0">
                          <a:effectLst/>
                        </a:rPr>
                        <a:t>                       95,8 </a:t>
                      </a:r>
                      <a:endParaRPr lang="id-ID" sz="2000" b="0" i="0" u="none" strike="noStrike" dirty="0">
                        <a:solidFill>
                          <a:srgbClr val="000000"/>
                        </a:solidFill>
                        <a:effectLst/>
                        <a:latin typeface="Cambria" pitchFamily="18" charset="0"/>
                      </a:endParaRPr>
                    </a:p>
                  </a:txBody>
                  <a:tcPr marL="7309" marR="7309" marT="7309" marB="0" anchor="b"/>
                </a:tc>
              </a:tr>
              <a:tr h="264575">
                <a:tc>
                  <a:txBody>
                    <a:bodyPr/>
                    <a:lstStyle/>
                    <a:p>
                      <a:pPr algn="ctr" fontAlgn="b"/>
                      <a:r>
                        <a:rPr lang="id-ID" sz="2000" u="none" strike="noStrike" dirty="0">
                          <a:effectLst/>
                        </a:rPr>
                        <a:t>2</a:t>
                      </a:r>
                      <a:endParaRPr lang="id-ID" sz="2000" b="0" i="0" u="none" strike="noStrike" dirty="0">
                        <a:solidFill>
                          <a:srgbClr val="000000"/>
                        </a:solidFill>
                        <a:effectLst/>
                        <a:latin typeface="Cambria" pitchFamily="18" charset="0"/>
                      </a:endParaRPr>
                    </a:p>
                  </a:txBody>
                  <a:tcPr marL="7309" marR="7309" marT="7309" marB="0" anchor="b">
                    <a:solidFill>
                      <a:schemeClr val="accent2">
                        <a:lumMod val="40000"/>
                        <a:lumOff val="60000"/>
                      </a:schemeClr>
                    </a:solidFill>
                  </a:tcPr>
                </a:tc>
                <a:tc>
                  <a:txBody>
                    <a:bodyPr/>
                    <a:lstStyle/>
                    <a:p>
                      <a:pPr algn="l" fontAlgn="b"/>
                      <a:r>
                        <a:rPr lang="id-ID" sz="2000" u="none" strike="noStrike" dirty="0">
                          <a:effectLst/>
                        </a:rPr>
                        <a:t>                       90,0 </a:t>
                      </a:r>
                      <a:endParaRPr lang="id-ID" sz="2000" b="0" i="0" u="none" strike="noStrike" dirty="0">
                        <a:solidFill>
                          <a:srgbClr val="000000"/>
                        </a:solidFill>
                        <a:effectLst/>
                        <a:latin typeface="Cambria" pitchFamily="18" charset="0"/>
                      </a:endParaRPr>
                    </a:p>
                  </a:txBody>
                  <a:tcPr marL="7309" marR="7309" marT="7309" marB="0" anchor="b">
                    <a:solidFill>
                      <a:schemeClr val="accent2">
                        <a:lumMod val="40000"/>
                        <a:lumOff val="60000"/>
                      </a:schemeClr>
                    </a:solidFill>
                  </a:tcPr>
                </a:tc>
              </a:tr>
              <a:tr h="264575">
                <a:tc>
                  <a:txBody>
                    <a:bodyPr/>
                    <a:lstStyle/>
                    <a:p>
                      <a:pPr algn="ctr" fontAlgn="b"/>
                      <a:r>
                        <a:rPr lang="id-ID" sz="2000" u="none" strike="noStrike">
                          <a:effectLst/>
                        </a:rPr>
                        <a:t>3</a:t>
                      </a:r>
                      <a:endParaRPr lang="id-ID" sz="2000" b="0" i="0" u="none" strike="noStrike">
                        <a:solidFill>
                          <a:srgbClr val="000000"/>
                        </a:solidFill>
                        <a:effectLst/>
                        <a:latin typeface="Cambria" pitchFamily="18" charset="0"/>
                      </a:endParaRPr>
                    </a:p>
                  </a:txBody>
                  <a:tcPr marL="7309" marR="7309" marT="7309" marB="0" anchor="b"/>
                </a:tc>
                <a:tc>
                  <a:txBody>
                    <a:bodyPr/>
                    <a:lstStyle/>
                    <a:p>
                      <a:pPr algn="l" fontAlgn="b"/>
                      <a:r>
                        <a:rPr lang="id-ID" sz="2000" u="none" strike="noStrike" dirty="0">
                          <a:effectLst/>
                        </a:rPr>
                        <a:t>                       82,6 </a:t>
                      </a:r>
                      <a:endParaRPr lang="id-ID" sz="2000" b="0" i="0" u="none" strike="noStrike" dirty="0">
                        <a:solidFill>
                          <a:srgbClr val="000000"/>
                        </a:solidFill>
                        <a:effectLst/>
                        <a:latin typeface="Cambria" pitchFamily="18" charset="0"/>
                      </a:endParaRPr>
                    </a:p>
                  </a:txBody>
                  <a:tcPr marL="7309" marR="7309" marT="7309" marB="0" anchor="b"/>
                </a:tc>
              </a:tr>
              <a:tr h="264575">
                <a:tc>
                  <a:txBody>
                    <a:bodyPr/>
                    <a:lstStyle/>
                    <a:p>
                      <a:pPr algn="ctr" fontAlgn="b"/>
                      <a:r>
                        <a:rPr lang="id-ID" sz="2000" u="none" strike="noStrike" dirty="0">
                          <a:effectLst/>
                        </a:rPr>
                        <a:t>4</a:t>
                      </a:r>
                      <a:endParaRPr lang="id-ID" sz="2000" b="0" i="0" u="none" strike="noStrike" dirty="0">
                        <a:solidFill>
                          <a:srgbClr val="000000"/>
                        </a:solidFill>
                        <a:effectLst/>
                        <a:latin typeface="Cambria" pitchFamily="18" charset="0"/>
                      </a:endParaRPr>
                    </a:p>
                  </a:txBody>
                  <a:tcPr marL="7309" marR="7309" marT="7309" marB="0" anchor="b">
                    <a:solidFill>
                      <a:schemeClr val="accent2">
                        <a:lumMod val="40000"/>
                        <a:lumOff val="60000"/>
                      </a:schemeClr>
                    </a:solidFill>
                  </a:tcPr>
                </a:tc>
                <a:tc>
                  <a:txBody>
                    <a:bodyPr/>
                    <a:lstStyle/>
                    <a:p>
                      <a:pPr algn="l" fontAlgn="b"/>
                      <a:r>
                        <a:rPr lang="id-ID" sz="2000" u="none" strike="noStrike" dirty="0">
                          <a:effectLst/>
                        </a:rPr>
                        <a:t>                       73,0 </a:t>
                      </a:r>
                      <a:endParaRPr lang="id-ID" sz="2000" b="0" i="0" u="none" strike="noStrike" dirty="0">
                        <a:solidFill>
                          <a:srgbClr val="000000"/>
                        </a:solidFill>
                        <a:effectLst/>
                        <a:latin typeface="Cambria" pitchFamily="18" charset="0"/>
                      </a:endParaRPr>
                    </a:p>
                  </a:txBody>
                  <a:tcPr marL="7309" marR="7309" marT="7309" marB="0" anchor="b">
                    <a:solidFill>
                      <a:schemeClr val="accent2">
                        <a:lumMod val="40000"/>
                        <a:lumOff val="60000"/>
                      </a:schemeClr>
                    </a:solidFill>
                  </a:tcPr>
                </a:tc>
              </a:tr>
              <a:tr h="264575">
                <a:tc>
                  <a:txBody>
                    <a:bodyPr/>
                    <a:lstStyle/>
                    <a:p>
                      <a:pPr algn="ctr" fontAlgn="b"/>
                      <a:r>
                        <a:rPr lang="id-ID" sz="2000" u="none" strike="noStrike">
                          <a:effectLst/>
                        </a:rPr>
                        <a:t>5</a:t>
                      </a:r>
                      <a:endParaRPr lang="id-ID" sz="2000" b="0" i="0" u="none" strike="noStrike">
                        <a:solidFill>
                          <a:srgbClr val="000000"/>
                        </a:solidFill>
                        <a:effectLst/>
                        <a:latin typeface="Cambria" pitchFamily="18" charset="0"/>
                      </a:endParaRPr>
                    </a:p>
                  </a:txBody>
                  <a:tcPr marL="7309" marR="7309" marT="7309" marB="0" anchor="b"/>
                </a:tc>
                <a:tc>
                  <a:txBody>
                    <a:bodyPr/>
                    <a:lstStyle/>
                    <a:p>
                      <a:pPr algn="l" fontAlgn="b"/>
                      <a:r>
                        <a:rPr lang="id-ID" sz="2000" u="none" strike="noStrike" dirty="0">
                          <a:effectLst/>
                        </a:rPr>
                        <a:t>                       65,5 </a:t>
                      </a:r>
                      <a:endParaRPr lang="id-ID" sz="2000" b="0" i="0" u="none" strike="noStrike" dirty="0">
                        <a:solidFill>
                          <a:srgbClr val="000000"/>
                        </a:solidFill>
                        <a:effectLst/>
                        <a:latin typeface="Cambria" pitchFamily="18" charset="0"/>
                      </a:endParaRPr>
                    </a:p>
                  </a:txBody>
                  <a:tcPr marL="7309" marR="7309" marT="7309" marB="0" anchor="b"/>
                </a:tc>
              </a:tr>
              <a:tr h="264575">
                <a:tc>
                  <a:txBody>
                    <a:bodyPr/>
                    <a:lstStyle/>
                    <a:p>
                      <a:pPr algn="ctr" fontAlgn="b"/>
                      <a:r>
                        <a:rPr lang="id-ID" sz="2000" u="none" strike="noStrike" dirty="0">
                          <a:effectLst/>
                        </a:rPr>
                        <a:t>6</a:t>
                      </a:r>
                      <a:endParaRPr lang="id-ID" sz="2000" b="0" i="0" u="none" strike="noStrike" dirty="0">
                        <a:solidFill>
                          <a:srgbClr val="000000"/>
                        </a:solidFill>
                        <a:effectLst/>
                        <a:latin typeface="Cambria" pitchFamily="18" charset="0"/>
                      </a:endParaRPr>
                    </a:p>
                  </a:txBody>
                  <a:tcPr marL="7309" marR="7309" marT="7309" marB="0" anchor="b">
                    <a:solidFill>
                      <a:schemeClr val="accent2">
                        <a:lumMod val="40000"/>
                        <a:lumOff val="60000"/>
                      </a:schemeClr>
                    </a:solidFill>
                  </a:tcPr>
                </a:tc>
                <a:tc>
                  <a:txBody>
                    <a:bodyPr/>
                    <a:lstStyle/>
                    <a:p>
                      <a:pPr algn="l" fontAlgn="b"/>
                      <a:r>
                        <a:rPr lang="id-ID" sz="2000" u="none" strike="noStrike" dirty="0">
                          <a:effectLst/>
                        </a:rPr>
                        <a:t>                       55,0 </a:t>
                      </a:r>
                      <a:endParaRPr lang="id-ID" sz="2000" b="0" i="0" u="none" strike="noStrike" dirty="0">
                        <a:solidFill>
                          <a:srgbClr val="000000"/>
                        </a:solidFill>
                        <a:effectLst/>
                        <a:latin typeface="Cambria" pitchFamily="18" charset="0"/>
                      </a:endParaRPr>
                    </a:p>
                  </a:txBody>
                  <a:tcPr marL="7309" marR="7309" marT="7309" marB="0" anchor="b">
                    <a:solidFill>
                      <a:schemeClr val="accent2">
                        <a:lumMod val="40000"/>
                        <a:lumOff val="60000"/>
                      </a:schemeClr>
                    </a:solidFill>
                  </a:tcPr>
                </a:tc>
              </a:tr>
              <a:tr h="264575">
                <a:tc>
                  <a:txBody>
                    <a:bodyPr/>
                    <a:lstStyle/>
                    <a:p>
                      <a:pPr algn="ctr" fontAlgn="b"/>
                      <a:r>
                        <a:rPr lang="id-ID" sz="2000" u="none" strike="noStrike">
                          <a:effectLst/>
                        </a:rPr>
                        <a:t>7</a:t>
                      </a:r>
                      <a:endParaRPr lang="id-ID" sz="2000" b="0" i="0" u="none" strike="noStrike">
                        <a:solidFill>
                          <a:srgbClr val="000000"/>
                        </a:solidFill>
                        <a:effectLst/>
                        <a:latin typeface="Cambria" pitchFamily="18" charset="0"/>
                      </a:endParaRPr>
                    </a:p>
                  </a:txBody>
                  <a:tcPr marL="7309" marR="7309" marT="7309" marB="0" anchor="b"/>
                </a:tc>
                <a:tc>
                  <a:txBody>
                    <a:bodyPr/>
                    <a:lstStyle/>
                    <a:p>
                      <a:pPr algn="l" fontAlgn="b"/>
                      <a:r>
                        <a:rPr lang="id-ID" sz="2000" u="none" strike="noStrike" dirty="0">
                          <a:effectLst/>
                        </a:rPr>
                        <a:t>                       85,0 </a:t>
                      </a:r>
                      <a:endParaRPr lang="id-ID" sz="2000" b="0" i="0" u="none" strike="noStrike" dirty="0">
                        <a:solidFill>
                          <a:srgbClr val="000000"/>
                        </a:solidFill>
                        <a:effectLst/>
                        <a:latin typeface="Cambria" pitchFamily="18" charset="0"/>
                      </a:endParaRPr>
                    </a:p>
                  </a:txBody>
                  <a:tcPr marL="7309" marR="7309" marT="7309" marB="0" anchor="b"/>
                </a:tc>
              </a:tr>
              <a:tr h="264575">
                <a:tc>
                  <a:txBody>
                    <a:bodyPr/>
                    <a:lstStyle/>
                    <a:p>
                      <a:pPr algn="ctr" fontAlgn="b"/>
                      <a:r>
                        <a:rPr lang="id-ID" sz="2000" u="none" strike="noStrike" dirty="0">
                          <a:effectLst/>
                        </a:rPr>
                        <a:t>8</a:t>
                      </a:r>
                      <a:endParaRPr lang="id-ID" sz="2000" b="0" i="0" u="none" strike="noStrike" dirty="0">
                        <a:solidFill>
                          <a:srgbClr val="000000"/>
                        </a:solidFill>
                        <a:effectLst/>
                        <a:latin typeface="Cambria" pitchFamily="18" charset="0"/>
                      </a:endParaRPr>
                    </a:p>
                  </a:txBody>
                  <a:tcPr marL="7309" marR="7309" marT="7309" marB="0" anchor="b">
                    <a:solidFill>
                      <a:schemeClr val="accent2">
                        <a:lumMod val="40000"/>
                        <a:lumOff val="60000"/>
                      </a:schemeClr>
                    </a:solidFill>
                  </a:tcPr>
                </a:tc>
                <a:tc>
                  <a:txBody>
                    <a:bodyPr/>
                    <a:lstStyle/>
                    <a:p>
                      <a:pPr algn="l" fontAlgn="b"/>
                      <a:r>
                        <a:rPr lang="id-ID" sz="2000" u="none" strike="noStrike" dirty="0">
                          <a:effectLst/>
                        </a:rPr>
                        <a:t>                       78,0 </a:t>
                      </a:r>
                      <a:endParaRPr lang="id-ID" sz="2000" b="0" i="0" u="none" strike="noStrike" dirty="0">
                        <a:solidFill>
                          <a:srgbClr val="000000"/>
                        </a:solidFill>
                        <a:effectLst/>
                        <a:latin typeface="Cambria" pitchFamily="18" charset="0"/>
                      </a:endParaRPr>
                    </a:p>
                  </a:txBody>
                  <a:tcPr marL="7309" marR="7309" marT="7309" marB="0" anchor="b">
                    <a:solidFill>
                      <a:schemeClr val="accent2">
                        <a:lumMod val="40000"/>
                        <a:lumOff val="60000"/>
                      </a:schemeClr>
                    </a:solidFill>
                  </a:tcPr>
                </a:tc>
              </a:tr>
              <a:tr h="264575">
                <a:tc>
                  <a:txBody>
                    <a:bodyPr/>
                    <a:lstStyle/>
                    <a:p>
                      <a:pPr algn="ctr" fontAlgn="b"/>
                      <a:r>
                        <a:rPr lang="id-ID" sz="2000" u="none" strike="noStrike">
                          <a:effectLst/>
                        </a:rPr>
                        <a:t>9</a:t>
                      </a:r>
                      <a:endParaRPr lang="id-ID" sz="2000" b="0" i="0" u="none" strike="noStrike">
                        <a:solidFill>
                          <a:srgbClr val="000000"/>
                        </a:solidFill>
                        <a:effectLst/>
                        <a:latin typeface="Cambria" pitchFamily="18" charset="0"/>
                      </a:endParaRPr>
                    </a:p>
                  </a:txBody>
                  <a:tcPr marL="7309" marR="7309" marT="7309" marB="0" anchor="b"/>
                </a:tc>
                <a:tc>
                  <a:txBody>
                    <a:bodyPr/>
                    <a:lstStyle/>
                    <a:p>
                      <a:pPr algn="l" fontAlgn="b"/>
                      <a:r>
                        <a:rPr lang="id-ID" sz="2000" u="none" strike="noStrike" dirty="0">
                          <a:effectLst/>
                        </a:rPr>
                        <a:t>                       91,6 </a:t>
                      </a:r>
                      <a:endParaRPr lang="id-ID" sz="2000" b="0" i="0" u="none" strike="noStrike" dirty="0">
                        <a:solidFill>
                          <a:srgbClr val="000000"/>
                        </a:solidFill>
                        <a:effectLst/>
                        <a:latin typeface="Cambria" pitchFamily="18" charset="0"/>
                      </a:endParaRPr>
                    </a:p>
                  </a:txBody>
                  <a:tcPr marL="7309" marR="7309" marT="7309" marB="0" anchor="b"/>
                </a:tc>
              </a:tr>
              <a:tr h="264575">
                <a:tc>
                  <a:txBody>
                    <a:bodyPr/>
                    <a:lstStyle/>
                    <a:p>
                      <a:pPr algn="ctr" fontAlgn="b"/>
                      <a:r>
                        <a:rPr lang="id-ID" sz="2000" u="none" strike="noStrike" dirty="0">
                          <a:effectLst/>
                        </a:rPr>
                        <a:t>10</a:t>
                      </a:r>
                      <a:endParaRPr lang="id-ID" sz="2000" b="0" i="0" u="none" strike="noStrike" dirty="0">
                        <a:solidFill>
                          <a:srgbClr val="000000"/>
                        </a:solidFill>
                        <a:effectLst/>
                        <a:latin typeface="Cambria" pitchFamily="18" charset="0"/>
                      </a:endParaRPr>
                    </a:p>
                  </a:txBody>
                  <a:tcPr marL="7309" marR="7309" marT="7309" marB="0" anchor="b">
                    <a:solidFill>
                      <a:schemeClr val="accent2">
                        <a:lumMod val="40000"/>
                        <a:lumOff val="60000"/>
                      </a:schemeClr>
                    </a:solidFill>
                  </a:tcPr>
                </a:tc>
                <a:tc>
                  <a:txBody>
                    <a:bodyPr/>
                    <a:lstStyle/>
                    <a:p>
                      <a:pPr algn="l" fontAlgn="b"/>
                      <a:r>
                        <a:rPr lang="id-ID" sz="2000" u="none" strike="noStrike" dirty="0">
                          <a:effectLst/>
                        </a:rPr>
                        <a:t>                       65,5 </a:t>
                      </a:r>
                      <a:endParaRPr lang="id-ID" sz="2000" b="0" i="0" u="none" strike="noStrike" dirty="0">
                        <a:solidFill>
                          <a:srgbClr val="000000"/>
                        </a:solidFill>
                        <a:effectLst/>
                        <a:latin typeface="Cambria" pitchFamily="18" charset="0"/>
                      </a:endParaRPr>
                    </a:p>
                  </a:txBody>
                  <a:tcPr marL="7309" marR="7309" marT="7309" marB="0" anchor="b">
                    <a:solidFill>
                      <a:schemeClr val="accent2">
                        <a:lumMod val="40000"/>
                        <a:lumOff val="60000"/>
                      </a:schemeClr>
                    </a:solidFill>
                  </a:tcPr>
                </a:tc>
              </a:tr>
              <a:tr h="264575">
                <a:tc>
                  <a:txBody>
                    <a:bodyPr/>
                    <a:lstStyle/>
                    <a:p>
                      <a:pPr algn="ctr" fontAlgn="b"/>
                      <a:r>
                        <a:rPr lang="id-ID" sz="2000" u="none" strike="noStrike">
                          <a:effectLst/>
                        </a:rPr>
                        <a:t>11</a:t>
                      </a:r>
                      <a:endParaRPr lang="id-ID" sz="2000" b="0" i="0" u="none" strike="noStrike">
                        <a:solidFill>
                          <a:srgbClr val="000000"/>
                        </a:solidFill>
                        <a:effectLst/>
                        <a:latin typeface="Cambria" pitchFamily="18" charset="0"/>
                      </a:endParaRPr>
                    </a:p>
                  </a:txBody>
                  <a:tcPr marL="7309" marR="7309" marT="7309" marB="0" anchor="b"/>
                </a:tc>
                <a:tc>
                  <a:txBody>
                    <a:bodyPr/>
                    <a:lstStyle/>
                    <a:p>
                      <a:pPr algn="l" fontAlgn="b"/>
                      <a:r>
                        <a:rPr lang="id-ID" sz="2000" u="none" strike="noStrike" dirty="0">
                          <a:effectLst/>
                        </a:rPr>
                        <a:t>                       85,0 </a:t>
                      </a:r>
                      <a:endParaRPr lang="id-ID" sz="2000" b="0" i="0" u="none" strike="noStrike" dirty="0">
                        <a:solidFill>
                          <a:srgbClr val="000000"/>
                        </a:solidFill>
                        <a:effectLst/>
                        <a:latin typeface="Cambria" pitchFamily="18" charset="0"/>
                      </a:endParaRPr>
                    </a:p>
                  </a:txBody>
                  <a:tcPr marL="7309" marR="7309" marT="7309" marB="0" anchor="b"/>
                </a:tc>
              </a:tr>
              <a:tr h="264575">
                <a:tc>
                  <a:txBody>
                    <a:bodyPr/>
                    <a:lstStyle/>
                    <a:p>
                      <a:pPr algn="ctr" fontAlgn="b"/>
                      <a:r>
                        <a:rPr lang="id-ID" sz="2000" u="none" strike="noStrike" dirty="0">
                          <a:effectLst/>
                        </a:rPr>
                        <a:t>12</a:t>
                      </a:r>
                      <a:endParaRPr lang="id-ID" sz="2000" b="0" i="0" u="none" strike="noStrike" dirty="0">
                        <a:solidFill>
                          <a:srgbClr val="000000"/>
                        </a:solidFill>
                        <a:effectLst/>
                        <a:latin typeface="Cambria" pitchFamily="18" charset="0"/>
                      </a:endParaRPr>
                    </a:p>
                  </a:txBody>
                  <a:tcPr marL="7309" marR="7309" marT="7309" marB="0" anchor="b">
                    <a:solidFill>
                      <a:schemeClr val="accent2">
                        <a:lumMod val="40000"/>
                        <a:lumOff val="60000"/>
                      </a:schemeClr>
                    </a:solidFill>
                  </a:tcPr>
                </a:tc>
                <a:tc>
                  <a:txBody>
                    <a:bodyPr/>
                    <a:lstStyle/>
                    <a:p>
                      <a:pPr algn="l" fontAlgn="b"/>
                      <a:r>
                        <a:rPr lang="id-ID" sz="2000" u="none" strike="noStrike" dirty="0">
                          <a:effectLst/>
                        </a:rPr>
                        <a:t>                       76,5 </a:t>
                      </a:r>
                      <a:endParaRPr lang="id-ID" sz="2000" b="0" i="0" u="none" strike="noStrike" dirty="0">
                        <a:solidFill>
                          <a:srgbClr val="000000"/>
                        </a:solidFill>
                        <a:effectLst/>
                        <a:latin typeface="Cambria" pitchFamily="18" charset="0"/>
                      </a:endParaRPr>
                    </a:p>
                  </a:txBody>
                  <a:tcPr marL="7309" marR="7309" marT="7309" marB="0" anchor="b">
                    <a:solidFill>
                      <a:schemeClr val="accent2">
                        <a:lumMod val="40000"/>
                        <a:lumOff val="60000"/>
                      </a:schemeClr>
                    </a:solidFill>
                  </a:tcPr>
                </a:tc>
              </a:tr>
              <a:tr h="264575">
                <a:tc>
                  <a:txBody>
                    <a:bodyPr/>
                    <a:lstStyle/>
                    <a:p>
                      <a:pPr algn="ctr" fontAlgn="b"/>
                      <a:r>
                        <a:rPr lang="id-ID" sz="2000" u="none" strike="noStrike">
                          <a:effectLst/>
                        </a:rPr>
                        <a:t>13</a:t>
                      </a:r>
                      <a:endParaRPr lang="id-ID" sz="2000" b="0" i="0" u="none" strike="noStrike">
                        <a:solidFill>
                          <a:srgbClr val="000000"/>
                        </a:solidFill>
                        <a:effectLst/>
                        <a:latin typeface="Cambria" pitchFamily="18" charset="0"/>
                      </a:endParaRPr>
                    </a:p>
                  </a:txBody>
                  <a:tcPr marL="7309" marR="7309" marT="7309" marB="0" anchor="b"/>
                </a:tc>
                <a:tc>
                  <a:txBody>
                    <a:bodyPr/>
                    <a:lstStyle/>
                    <a:p>
                      <a:pPr algn="l" fontAlgn="b"/>
                      <a:r>
                        <a:rPr lang="id-ID" sz="2000" u="none" strike="noStrike" dirty="0">
                          <a:effectLst/>
                        </a:rPr>
                        <a:t>                       99,0 </a:t>
                      </a:r>
                      <a:endParaRPr lang="id-ID" sz="2000" b="0" i="0" u="none" strike="noStrike" dirty="0">
                        <a:solidFill>
                          <a:srgbClr val="000000"/>
                        </a:solidFill>
                        <a:effectLst/>
                        <a:latin typeface="Cambria" pitchFamily="18" charset="0"/>
                      </a:endParaRPr>
                    </a:p>
                  </a:txBody>
                  <a:tcPr marL="7309" marR="7309" marT="7309" marB="0" anchor="b"/>
                </a:tc>
              </a:tr>
              <a:tr h="264575">
                <a:tc>
                  <a:txBody>
                    <a:bodyPr/>
                    <a:lstStyle/>
                    <a:p>
                      <a:pPr algn="ctr" fontAlgn="b"/>
                      <a:r>
                        <a:rPr lang="id-ID" sz="2000" u="none" strike="noStrike" dirty="0">
                          <a:effectLst/>
                        </a:rPr>
                        <a:t>14</a:t>
                      </a:r>
                      <a:endParaRPr lang="id-ID" sz="2000" b="0" i="0" u="none" strike="noStrike" dirty="0">
                        <a:solidFill>
                          <a:srgbClr val="000000"/>
                        </a:solidFill>
                        <a:effectLst/>
                        <a:latin typeface="Cambria" pitchFamily="18" charset="0"/>
                      </a:endParaRPr>
                    </a:p>
                  </a:txBody>
                  <a:tcPr marL="7309" marR="7309" marT="7309" marB="0" anchor="b">
                    <a:solidFill>
                      <a:schemeClr val="accent2">
                        <a:lumMod val="40000"/>
                        <a:lumOff val="60000"/>
                      </a:schemeClr>
                    </a:solidFill>
                  </a:tcPr>
                </a:tc>
                <a:tc>
                  <a:txBody>
                    <a:bodyPr/>
                    <a:lstStyle/>
                    <a:p>
                      <a:pPr algn="l" fontAlgn="b"/>
                      <a:r>
                        <a:rPr lang="id-ID" sz="2000" u="none" strike="noStrike" dirty="0">
                          <a:effectLst/>
                        </a:rPr>
                        <a:t>                       85,0 </a:t>
                      </a:r>
                      <a:endParaRPr lang="id-ID" sz="2000" b="0" i="0" u="none" strike="noStrike" dirty="0">
                        <a:solidFill>
                          <a:srgbClr val="000000"/>
                        </a:solidFill>
                        <a:effectLst/>
                        <a:latin typeface="Cambria" pitchFamily="18" charset="0"/>
                      </a:endParaRPr>
                    </a:p>
                  </a:txBody>
                  <a:tcPr marL="7309" marR="7309" marT="7309" marB="0" anchor="b">
                    <a:solidFill>
                      <a:schemeClr val="accent2">
                        <a:lumMod val="40000"/>
                        <a:lumOff val="60000"/>
                      </a:schemeClr>
                    </a:solidFill>
                  </a:tcPr>
                </a:tc>
              </a:tr>
              <a:tr h="264575">
                <a:tc>
                  <a:txBody>
                    <a:bodyPr/>
                    <a:lstStyle/>
                    <a:p>
                      <a:pPr algn="ctr" fontAlgn="b"/>
                      <a:r>
                        <a:rPr lang="id-ID" sz="2000" u="none" strike="noStrike">
                          <a:effectLst/>
                        </a:rPr>
                        <a:t>15</a:t>
                      </a:r>
                      <a:endParaRPr lang="id-ID" sz="2000" b="0" i="0" u="none" strike="noStrike">
                        <a:solidFill>
                          <a:srgbClr val="000000"/>
                        </a:solidFill>
                        <a:effectLst/>
                        <a:latin typeface="Cambria" pitchFamily="18" charset="0"/>
                      </a:endParaRPr>
                    </a:p>
                  </a:txBody>
                  <a:tcPr marL="7309" marR="7309" marT="7309" marB="0" anchor="b"/>
                </a:tc>
                <a:tc>
                  <a:txBody>
                    <a:bodyPr/>
                    <a:lstStyle/>
                    <a:p>
                      <a:pPr algn="l" fontAlgn="b"/>
                      <a:r>
                        <a:rPr lang="id-ID" sz="2000" u="none" strike="noStrike" dirty="0">
                          <a:effectLst/>
                        </a:rPr>
                        <a:t>                       82,6 </a:t>
                      </a:r>
                      <a:endParaRPr lang="id-ID" sz="2000" b="0" i="0" u="none" strike="noStrike" dirty="0">
                        <a:solidFill>
                          <a:srgbClr val="000000"/>
                        </a:solidFill>
                        <a:effectLst/>
                        <a:latin typeface="Cambria" pitchFamily="18" charset="0"/>
                      </a:endParaRPr>
                    </a:p>
                  </a:txBody>
                  <a:tcPr marL="7309" marR="7309" marT="7309" marB="0" anchor="b"/>
                </a:tc>
              </a:tr>
            </a:tbl>
          </a:graphicData>
        </a:graphic>
      </p:graphicFrame>
      <p:sp>
        <p:nvSpPr>
          <p:cNvPr id="4" name="TextBox 3"/>
          <p:cNvSpPr txBox="1"/>
          <p:nvPr/>
        </p:nvSpPr>
        <p:spPr>
          <a:xfrm>
            <a:off x="4572000" y="1905000"/>
            <a:ext cx="4114800" cy="4524315"/>
          </a:xfrm>
          <a:prstGeom prst="rect">
            <a:avLst/>
          </a:prstGeom>
          <a:noFill/>
        </p:spPr>
        <p:txBody>
          <a:bodyPr wrap="square" rtlCol="0">
            <a:spAutoFit/>
          </a:bodyPr>
          <a:lstStyle/>
          <a:p>
            <a:r>
              <a:rPr lang="id-ID" sz="2400" dirty="0" smtClean="0">
                <a:latin typeface="Cambria" pitchFamily="18" charset="0"/>
              </a:rPr>
              <a:t>Nilai ujian manajemen keuangan yang diraih peserta Magister Agribisnis  seperti yang tertera pada tabel disamping. Saudara diminta untuk menghitung:</a:t>
            </a:r>
          </a:p>
          <a:p>
            <a:r>
              <a:rPr lang="id-ID" sz="2400" dirty="0" smtClean="0">
                <a:latin typeface="Cambria" pitchFamily="18" charset="0"/>
              </a:rPr>
              <a:t>Rerata, standar deviasi, nilai terendah, nilai tertingi dan frekuensi ujian manajemen keuangan</a:t>
            </a:r>
          </a:p>
          <a:p>
            <a:pPr marL="342900" indent="-342900">
              <a:buFont typeface="+mj-lt"/>
              <a:buAutoNum type="arabicPeriod"/>
            </a:pPr>
            <a:endParaRPr lang="id-ID" sz="2400" dirty="0" smtClean="0">
              <a:latin typeface="Cambria" pitchFamily="18" charset="0"/>
            </a:endParaRPr>
          </a:p>
          <a:p>
            <a:endParaRPr lang="id-ID" sz="2400" dirty="0">
              <a:latin typeface="Cambria" pitchFamily="18" charset="0"/>
            </a:endParaRPr>
          </a:p>
        </p:txBody>
      </p:sp>
    </p:spTree>
    <p:extLst>
      <p:ext uri="{BB962C8B-B14F-4D97-AF65-F5344CB8AC3E}">
        <p14:creationId xmlns:p14="http://schemas.microsoft.com/office/powerpoint/2010/main" val="2470493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3019"/>
          <a:stretch/>
        </p:blipFill>
        <p:spPr bwMode="auto">
          <a:xfrm>
            <a:off x="0" y="1089546"/>
            <a:ext cx="90678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533400" y="6019800"/>
            <a:ext cx="1143000" cy="838200"/>
          </a:xfrm>
          <a:prstGeom prst="ellipse">
            <a:avLst/>
          </a:prstGeom>
          <a:noFill/>
          <a:ln w="5715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4" name="Oval 3"/>
          <p:cNvSpPr/>
          <p:nvPr/>
        </p:nvSpPr>
        <p:spPr bwMode="auto">
          <a:xfrm>
            <a:off x="228600" y="1524000"/>
            <a:ext cx="8610600" cy="1143000"/>
          </a:xfrm>
          <a:prstGeom prst="ellipse">
            <a:avLst/>
          </a:prstGeom>
          <a:noFill/>
          <a:ln w="5715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2994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3180"/>
          <a:stretch/>
        </p:blipFill>
        <p:spPr bwMode="auto">
          <a:xfrm>
            <a:off x="18197" y="1072486"/>
            <a:ext cx="9125803" cy="578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661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4275"/>
          <a:stretch/>
        </p:blipFill>
        <p:spPr bwMode="auto">
          <a:xfrm>
            <a:off x="27296" y="0"/>
            <a:ext cx="91167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492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1058"/>
          <a:stretch/>
        </p:blipFill>
        <p:spPr bwMode="auto">
          <a:xfrm>
            <a:off x="-58003" y="7960"/>
            <a:ext cx="9181531" cy="685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5638800" y="2971800"/>
            <a:ext cx="1143000" cy="838200"/>
          </a:xfrm>
          <a:prstGeom prst="ellipse">
            <a:avLst/>
          </a:prstGeom>
          <a:noFill/>
          <a:ln w="5715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793578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1277"/>
          <a:stretch/>
        </p:blipFill>
        <p:spPr bwMode="auto">
          <a:xfrm>
            <a:off x="0" y="6824"/>
            <a:ext cx="9144000" cy="6851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5486400" y="4788090"/>
            <a:ext cx="990600" cy="41910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58604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1404"/>
          <a:stretch/>
        </p:blipFill>
        <p:spPr bwMode="auto">
          <a:xfrm>
            <a:off x="1172" y="0"/>
            <a:ext cx="91428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8001000" y="2705100"/>
            <a:ext cx="838200" cy="38100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4" name="Oval 3"/>
          <p:cNvSpPr/>
          <p:nvPr/>
        </p:nvSpPr>
        <p:spPr bwMode="auto">
          <a:xfrm>
            <a:off x="5562600" y="4267200"/>
            <a:ext cx="838200" cy="34290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79619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115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5105400" y="4267200"/>
            <a:ext cx="838200" cy="53340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0325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1422"/>
          <a:stretch/>
        </p:blipFill>
        <p:spPr bwMode="auto">
          <a:xfrm>
            <a:off x="-10236" y="30148"/>
            <a:ext cx="9154236" cy="680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2895600" y="1524000"/>
            <a:ext cx="838200" cy="38100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4" name="Oval 3"/>
          <p:cNvSpPr/>
          <p:nvPr/>
        </p:nvSpPr>
        <p:spPr bwMode="auto">
          <a:xfrm>
            <a:off x="685800" y="1645692"/>
            <a:ext cx="1066800" cy="38100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6430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6279696"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39863" y="788408"/>
            <a:ext cx="2694264" cy="400110"/>
          </a:xfrm>
          <a:prstGeom prst="rect">
            <a:avLst/>
          </a:prstGeom>
          <a:noFill/>
        </p:spPr>
        <p:txBody>
          <a:bodyPr wrap="none" lIns="91440" tIns="45720" rIns="91440" bIns="45720">
            <a:spAutoFit/>
          </a:bodyPr>
          <a:lstStyle/>
          <a:p>
            <a:pPr algn="ctr"/>
            <a:r>
              <a:rPr lang="id-ID"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Statistik Data Editor</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6" name="Straight Arrow Connector 5"/>
          <p:cNvCxnSpPr/>
          <p:nvPr/>
        </p:nvCxnSpPr>
        <p:spPr>
          <a:xfrm>
            <a:off x="2819400" y="1188518"/>
            <a:ext cx="0" cy="38779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828800" y="5867400"/>
            <a:ext cx="1295400" cy="609600"/>
          </a:xfrm>
          <a:prstGeom prst="ellipse">
            <a:avLst/>
          </a:prstGeom>
          <a:noFill/>
          <a:ln w="317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a:p>
        </p:txBody>
      </p:sp>
      <p:pic>
        <p:nvPicPr>
          <p:cNvPr id="9"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65477" t="74660" r="28439" b="14325"/>
          <a:stretch/>
        </p:blipFill>
        <p:spPr bwMode="auto">
          <a:xfrm>
            <a:off x="7543800" y="251623"/>
            <a:ext cx="1219200" cy="124099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Bent Arrow 9"/>
          <p:cNvSpPr/>
          <p:nvPr/>
        </p:nvSpPr>
        <p:spPr bwMode="auto">
          <a:xfrm rot="5400000" flipV="1">
            <a:off x="6861507" y="858661"/>
            <a:ext cx="673907" cy="594008"/>
          </a:xfrm>
          <a:prstGeom prst="ben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835066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6821"/>
          <a:stretch/>
        </p:blipFill>
        <p:spPr bwMode="auto">
          <a:xfrm>
            <a:off x="-10237" y="853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865496" y="1790700"/>
            <a:ext cx="838200" cy="38100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4" name="Oval 3"/>
          <p:cNvSpPr/>
          <p:nvPr/>
        </p:nvSpPr>
        <p:spPr bwMode="auto">
          <a:xfrm>
            <a:off x="2743200" y="2743200"/>
            <a:ext cx="5181600" cy="114300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14640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6138" b="44388"/>
          <a:stretch/>
        </p:blipFill>
        <p:spPr bwMode="auto">
          <a:xfrm>
            <a:off x="-2345" y="1904091"/>
            <a:ext cx="9134902" cy="3800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14400" y="838200"/>
            <a:ext cx="8064195" cy="646331"/>
          </a:xfrm>
          <a:prstGeom prst="rect">
            <a:avLst/>
          </a:prstGeom>
          <a:noFill/>
        </p:spPr>
        <p:txBody>
          <a:bodyPr wrap="none" lIns="91440" tIns="45720" rIns="91440" bIns="45720">
            <a:spAutoFit/>
          </a:bodyPr>
          <a:lstStyle/>
          <a:p>
            <a:pPr algn="ctr"/>
            <a:r>
              <a:rPr lang="id-ID"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Meng-copy output, paste di ms-word</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1676400" y="5972145"/>
            <a:ext cx="6120265" cy="400110"/>
          </a:xfrm>
          <a:prstGeom prst="rect">
            <a:avLst/>
          </a:prstGeom>
          <a:noFill/>
        </p:spPr>
        <p:txBody>
          <a:bodyPr wrap="none" rtlCol="0">
            <a:spAutoFit/>
          </a:bodyPr>
          <a:lstStyle/>
          <a:p>
            <a:pPr algn="ctr"/>
            <a:r>
              <a:rPr lang="id-ID" sz="2000" dirty="0" smtClean="0">
                <a:latin typeface="Cambria" pitchFamily="18" charset="0"/>
              </a:rPr>
              <a:t>Aktifkan output yang akan dicopy kemudian pilih copy</a:t>
            </a:r>
            <a:endParaRPr lang="id-ID" sz="2000" dirty="0">
              <a:latin typeface="Cambria" pitchFamily="18" charset="0"/>
            </a:endParaRPr>
          </a:p>
        </p:txBody>
      </p:sp>
      <p:sp>
        <p:nvSpPr>
          <p:cNvPr id="5" name="Oval 4"/>
          <p:cNvSpPr/>
          <p:nvPr/>
        </p:nvSpPr>
        <p:spPr bwMode="auto">
          <a:xfrm>
            <a:off x="495300" y="3889612"/>
            <a:ext cx="1409700" cy="29593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6" name="Oval 5"/>
          <p:cNvSpPr/>
          <p:nvPr/>
        </p:nvSpPr>
        <p:spPr bwMode="auto">
          <a:xfrm>
            <a:off x="6781800" y="3276600"/>
            <a:ext cx="838200" cy="29593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92387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38200"/>
            <a:ext cx="8064195" cy="646331"/>
          </a:xfrm>
          <a:prstGeom prst="rect">
            <a:avLst/>
          </a:prstGeom>
          <a:noFill/>
        </p:spPr>
        <p:txBody>
          <a:bodyPr wrap="none" lIns="91440" tIns="45720" rIns="91440" bIns="45720">
            <a:spAutoFit/>
          </a:bodyPr>
          <a:lstStyle/>
          <a:p>
            <a:pPr algn="ctr"/>
            <a:r>
              <a:rPr lang="id-ID"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Meng-copy output, paste di ms-word</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TextBox 2"/>
          <p:cNvSpPr txBox="1"/>
          <p:nvPr/>
        </p:nvSpPr>
        <p:spPr>
          <a:xfrm>
            <a:off x="1270039" y="5972145"/>
            <a:ext cx="6932988" cy="400110"/>
          </a:xfrm>
          <a:prstGeom prst="rect">
            <a:avLst/>
          </a:prstGeom>
          <a:noFill/>
        </p:spPr>
        <p:txBody>
          <a:bodyPr wrap="none" rtlCol="0">
            <a:spAutoFit/>
          </a:bodyPr>
          <a:lstStyle/>
          <a:p>
            <a:pPr algn="ctr"/>
            <a:r>
              <a:rPr lang="id-ID" sz="2000" dirty="0" smtClean="0">
                <a:latin typeface="Cambria" pitchFamily="18" charset="0"/>
              </a:rPr>
              <a:t>Aktifkan output yang akan dicopy kemudian pilih copy special</a:t>
            </a:r>
            <a:endParaRPr lang="id-ID" sz="2000" dirty="0">
              <a:latin typeface="Cambria" pitchFamily="18" charset="0"/>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8340" b="44800"/>
          <a:stretch/>
        </p:blipFill>
        <p:spPr bwMode="auto">
          <a:xfrm>
            <a:off x="0" y="1676400"/>
            <a:ext cx="9144000" cy="4295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495300" y="3889612"/>
            <a:ext cx="1409700" cy="29593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6" name="Oval 5"/>
          <p:cNvSpPr/>
          <p:nvPr/>
        </p:nvSpPr>
        <p:spPr bwMode="auto">
          <a:xfrm>
            <a:off x="6436056" y="3863169"/>
            <a:ext cx="1409700" cy="29593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6539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9155" y="2967335"/>
            <a:ext cx="628569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cap="none" spc="50" dirty="0" smtClean="0">
                <a:ln w="11430"/>
                <a:solidFill>
                  <a:srgbClr val="FF0000"/>
                </a:solidFill>
                <a:effectLst>
                  <a:outerShdw blurRad="76200" dist="50800" dir="5400000" algn="tl" rotWithShape="0">
                    <a:srgbClr val="000000">
                      <a:alpha val="65000"/>
                    </a:srgbClr>
                  </a:outerShdw>
                </a:effectLst>
              </a:rPr>
              <a:t>REGRESI BERGANDA</a:t>
            </a:r>
            <a:endParaRPr lang="en-US" sz="5400" b="1" cap="none" spc="50" dirty="0">
              <a:ln w="11430"/>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28089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4193" y="1905000"/>
            <a:ext cx="6934200" cy="3785652"/>
          </a:xfrm>
          <a:prstGeom prst="rect">
            <a:avLst/>
          </a:prstGeom>
        </p:spPr>
        <p:txBody>
          <a:bodyPr wrap="square">
            <a:spAutoFit/>
          </a:bodyPr>
          <a:lstStyle/>
          <a:p>
            <a:pPr lvl="0"/>
            <a:r>
              <a:rPr lang="en-US" sz="2400" dirty="0">
                <a:latin typeface="Cambria" pitchFamily="18" charset="0"/>
              </a:rPr>
              <a:t>PT Perkasa </a:t>
            </a:r>
            <a:r>
              <a:rPr lang="en-US" sz="2400" dirty="0" err="1">
                <a:latin typeface="Cambria" pitchFamily="18" charset="0"/>
              </a:rPr>
              <a:t>dalam</a:t>
            </a:r>
            <a:r>
              <a:rPr lang="en-US" sz="2400" dirty="0">
                <a:latin typeface="Cambria" pitchFamily="18" charset="0"/>
              </a:rPr>
              <a:t> </a:t>
            </a:r>
            <a:r>
              <a:rPr lang="en-US" sz="2400" dirty="0" err="1">
                <a:latin typeface="Cambria" pitchFamily="18" charset="0"/>
              </a:rPr>
              <a:t>beberapa</a:t>
            </a:r>
            <a:r>
              <a:rPr lang="en-US" sz="2400" dirty="0">
                <a:latin typeface="Cambria" pitchFamily="18" charset="0"/>
              </a:rPr>
              <a:t> </a:t>
            </a:r>
            <a:r>
              <a:rPr lang="en-US" sz="2400" dirty="0" err="1">
                <a:latin typeface="Cambria" pitchFamily="18" charset="0"/>
              </a:rPr>
              <a:t>bulan</a:t>
            </a:r>
            <a:r>
              <a:rPr lang="en-US" sz="2400" dirty="0">
                <a:latin typeface="Cambria" pitchFamily="18" charset="0"/>
              </a:rPr>
              <a:t> </a:t>
            </a:r>
            <a:r>
              <a:rPr lang="en-US" sz="2400" dirty="0" err="1">
                <a:latin typeface="Cambria" pitchFamily="18" charset="0"/>
              </a:rPr>
              <a:t>gencar</a:t>
            </a:r>
            <a:r>
              <a:rPr lang="en-US" sz="2400" dirty="0">
                <a:latin typeface="Cambria" pitchFamily="18" charset="0"/>
              </a:rPr>
              <a:t> </a:t>
            </a:r>
            <a:r>
              <a:rPr lang="en-US" sz="2400" dirty="0" err="1">
                <a:latin typeface="Cambria" pitchFamily="18" charset="0"/>
              </a:rPr>
              <a:t>mempromosikan</a:t>
            </a:r>
            <a:r>
              <a:rPr lang="en-US" sz="2400" dirty="0">
                <a:latin typeface="Cambria" pitchFamily="18" charset="0"/>
              </a:rPr>
              <a:t> </a:t>
            </a:r>
            <a:r>
              <a:rPr lang="en-US" sz="2400" dirty="0" err="1">
                <a:latin typeface="Cambria" pitchFamily="18" charset="0"/>
              </a:rPr>
              <a:t>sejumlah</a:t>
            </a:r>
            <a:r>
              <a:rPr lang="en-US" sz="2400" dirty="0">
                <a:latin typeface="Cambria" pitchFamily="18" charset="0"/>
              </a:rPr>
              <a:t> </a:t>
            </a:r>
            <a:r>
              <a:rPr lang="en-US" sz="2400" dirty="0" err="1">
                <a:latin typeface="Cambria" pitchFamily="18" charset="0"/>
              </a:rPr>
              <a:t>peralatan</a:t>
            </a:r>
            <a:r>
              <a:rPr lang="en-US" sz="2400" dirty="0">
                <a:latin typeface="Cambria" pitchFamily="18" charset="0"/>
              </a:rPr>
              <a:t> </a:t>
            </a:r>
            <a:r>
              <a:rPr lang="en-US" sz="2400" dirty="0" err="1">
                <a:latin typeface="Cambria" pitchFamily="18" charset="0"/>
              </a:rPr>
              <a:t>elektronik</a:t>
            </a:r>
            <a:r>
              <a:rPr lang="en-US" sz="2400" dirty="0">
                <a:latin typeface="Cambria" pitchFamily="18" charset="0"/>
              </a:rPr>
              <a:t> </a:t>
            </a:r>
            <a:r>
              <a:rPr lang="en-US" sz="2400" dirty="0" err="1">
                <a:latin typeface="Cambria" pitchFamily="18" charset="0"/>
              </a:rPr>
              <a:t>dengan</a:t>
            </a:r>
            <a:r>
              <a:rPr lang="en-US" sz="2400" dirty="0">
                <a:latin typeface="Cambria" pitchFamily="18" charset="0"/>
              </a:rPr>
              <a:t> </a:t>
            </a:r>
            <a:r>
              <a:rPr lang="en-US" sz="2400" dirty="0" err="1">
                <a:latin typeface="Cambria" pitchFamily="18" charset="0"/>
              </a:rPr>
              <a:t>membuka</a:t>
            </a:r>
            <a:r>
              <a:rPr lang="en-US" sz="2400" dirty="0">
                <a:latin typeface="Cambria" pitchFamily="18" charset="0"/>
              </a:rPr>
              <a:t> outlet-outlet di </a:t>
            </a:r>
            <a:r>
              <a:rPr lang="en-US" sz="2400" dirty="0" err="1">
                <a:latin typeface="Cambria" pitchFamily="18" charset="0"/>
              </a:rPr>
              <a:t>berbagai</a:t>
            </a:r>
            <a:r>
              <a:rPr lang="en-US" sz="2400" dirty="0">
                <a:latin typeface="Cambria" pitchFamily="18" charset="0"/>
              </a:rPr>
              <a:t> </a:t>
            </a:r>
            <a:r>
              <a:rPr lang="en-US" sz="2400" dirty="0" err="1">
                <a:latin typeface="Cambria" pitchFamily="18" charset="0"/>
              </a:rPr>
              <a:t>daerah</a:t>
            </a:r>
            <a:r>
              <a:rPr lang="en-US" sz="2400" dirty="0">
                <a:latin typeface="Cambria" pitchFamily="18" charset="0"/>
              </a:rPr>
              <a:t>. </a:t>
            </a:r>
            <a:r>
              <a:rPr lang="id-ID" sz="2400" b="1" i="1" dirty="0">
                <a:latin typeface="Cambria" pitchFamily="18" charset="0"/>
              </a:rPr>
              <a:t>S</a:t>
            </a:r>
            <a:r>
              <a:rPr lang="en-US" sz="2400" b="1" i="1" dirty="0" err="1">
                <a:latin typeface="Cambria" pitchFamily="18" charset="0"/>
              </a:rPr>
              <a:t>eberapa</a:t>
            </a:r>
            <a:r>
              <a:rPr lang="en-US" sz="2400" b="1" i="1" dirty="0">
                <a:latin typeface="Cambria" pitchFamily="18" charset="0"/>
              </a:rPr>
              <a:t> </a:t>
            </a:r>
            <a:r>
              <a:rPr lang="en-US" sz="2400" b="1" i="1" dirty="0" err="1">
                <a:latin typeface="Cambria" pitchFamily="18" charset="0"/>
              </a:rPr>
              <a:t>jauh</a:t>
            </a:r>
            <a:r>
              <a:rPr lang="en-US" sz="2400" b="1" i="1" dirty="0">
                <a:latin typeface="Cambria" pitchFamily="18" charset="0"/>
              </a:rPr>
              <a:t> Income</a:t>
            </a:r>
            <a:r>
              <a:rPr lang="id-ID" sz="2400" b="1" i="1" dirty="0">
                <a:latin typeface="Cambria" pitchFamily="18" charset="0"/>
              </a:rPr>
              <a:t>,</a:t>
            </a:r>
            <a:r>
              <a:rPr lang="en-US" sz="2400" b="1" i="1" dirty="0">
                <a:latin typeface="Cambria" pitchFamily="18" charset="0"/>
              </a:rPr>
              <a:t> </a:t>
            </a:r>
            <a:r>
              <a:rPr lang="en-US" sz="2400" b="1" i="1" dirty="0" err="1">
                <a:latin typeface="Cambria" pitchFamily="18" charset="0"/>
              </a:rPr>
              <a:t>Laju-Penduduk</a:t>
            </a:r>
            <a:r>
              <a:rPr lang="id-ID" sz="2400" b="1" i="1" dirty="0">
                <a:latin typeface="Cambria" pitchFamily="18" charset="0"/>
              </a:rPr>
              <a:t>,</a:t>
            </a:r>
            <a:r>
              <a:rPr lang="en-US" sz="2400" b="1" i="1" dirty="0">
                <a:latin typeface="Cambria" pitchFamily="18" charset="0"/>
              </a:rPr>
              <a:t> </a:t>
            </a:r>
            <a:r>
              <a:rPr lang="en-US" sz="2400" b="1" i="1" dirty="0" err="1">
                <a:latin typeface="Cambria" pitchFamily="18" charset="0"/>
              </a:rPr>
              <a:t>Luas</a:t>
            </a:r>
            <a:r>
              <a:rPr lang="en-US" sz="2400" b="1" i="1" dirty="0">
                <a:latin typeface="Cambria" pitchFamily="18" charset="0"/>
              </a:rPr>
              <a:t> Outlet</a:t>
            </a:r>
            <a:r>
              <a:rPr lang="id-ID" sz="2400" b="1" i="1" dirty="0">
                <a:latin typeface="Cambria" pitchFamily="18" charset="0"/>
              </a:rPr>
              <a:t>,</a:t>
            </a:r>
            <a:r>
              <a:rPr lang="en-US" sz="2400" b="1" i="1" dirty="0">
                <a:latin typeface="Cambria" pitchFamily="18" charset="0"/>
              </a:rPr>
              <a:t>  </a:t>
            </a:r>
            <a:r>
              <a:rPr lang="en-US" sz="2400" b="1" i="1" dirty="0" err="1">
                <a:latin typeface="Cambria" pitchFamily="18" charset="0"/>
              </a:rPr>
              <a:t>Pesaing</a:t>
            </a:r>
            <a:r>
              <a:rPr lang="en-US" sz="2400" b="1" i="1" dirty="0">
                <a:latin typeface="Cambria" pitchFamily="18" charset="0"/>
              </a:rPr>
              <a:t> </a:t>
            </a:r>
            <a:r>
              <a:rPr lang="en-US" sz="2400" b="1" i="1" dirty="0" err="1">
                <a:latin typeface="Cambria" pitchFamily="18" charset="0"/>
              </a:rPr>
              <a:t>dan</a:t>
            </a:r>
            <a:r>
              <a:rPr lang="en-US" sz="2400" b="1" i="1" dirty="0">
                <a:latin typeface="Cambria" pitchFamily="18" charset="0"/>
              </a:rPr>
              <a:t> </a:t>
            </a:r>
            <a:r>
              <a:rPr lang="en-US" sz="2400" b="1" i="1" dirty="0" err="1">
                <a:latin typeface="Cambria" pitchFamily="18" charset="0"/>
              </a:rPr>
              <a:t>Biaya</a:t>
            </a:r>
            <a:r>
              <a:rPr lang="en-US" sz="2400" b="1" i="1" dirty="0">
                <a:latin typeface="Cambria" pitchFamily="18" charset="0"/>
              </a:rPr>
              <a:t> </a:t>
            </a:r>
            <a:r>
              <a:rPr lang="en-US" sz="2400" b="1" i="1" dirty="0" err="1">
                <a:latin typeface="Cambria" pitchFamily="18" charset="0"/>
              </a:rPr>
              <a:t>promosi</a:t>
            </a:r>
            <a:r>
              <a:rPr lang="id-ID" sz="2400" b="1" i="1" dirty="0">
                <a:latin typeface="Cambria" pitchFamily="18" charset="0"/>
              </a:rPr>
              <a:t>, </a:t>
            </a:r>
            <a:r>
              <a:rPr lang="en-US" sz="2400" b="1" i="1" dirty="0" err="1">
                <a:latin typeface="Cambria" pitchFamily="18" charset="0"/>
              </a:rPr>
              <a:t>berpengaruh</a:t>
            </a:r>
            <a:r>
              <a:rPr lang="en-US" sz="2400" b="1" i="1" dirty="0">
                <a:latin typeface="Cambria" pitchFamily="18" charset="0"/>
              </a:rPr>
              <a:t> </a:t>
            </a:r>
            <a:r>
              <a:rPr lang="en-US" sz="2400" b="1" i="1" dirty="0" err="1">
                <a:latin typeface="Cambria" pitchFamily="18" charset="0"/>
              </a:rPr>
              <a:t>terhadap</a:t>
            </a:r>
            <a:r>
              <a:rPr lang="en-US" sz="2400" b="1" i="1" dirty="0">
                <a:latin typeface="Cambria" pitchFamily="18" charset="0"/>
              </a:rPr>
              <a:t> </a:t>
            </a:r>
            <a:r>
              <a:rPr lang="en-US" sz="2400" b="1" i="1" dirty="0" err="1">
                <a:latin typeface="Cambria" pitchFamily="18" charset="0"/>
              </a:rPr>
              <a:t>Penjualan</a:t>
            </a:r>
            <a:r>
              <a:rPr lang="en-US" sz="2400" b="1" i="1" dirty="0">
                <a:latin typeface="Cambria" pitchFamily="18" charset="0"/>
              </a:rPr>
              <a:t> PT Perkasa. </a:t>
            </a:r>
            <a:r>
              <a:rPr lang="en-US" sz="2400" dirty="0" err="1">
                <a:latin typeface="Cambria" pitchFamily="18" charset="0"/>
              </a:rPr>
              <a:t>Jelaskan</a:t>
            </a:r>
            <a:r>
              <a:rPr lang="en-US" sz="2400" dirty="0">
                <a:latin typeface="Cambria" pitchFamily="18" charset="0"/>
              </a:rPr>
              <a:t> per </a:t>
            </a:r>
            <a:r>
              <a:rPr lang="en-US" sz="2400" dirty="0" err="1">
                <a:latin typeface="Cambria" pitchFamily="18" charset="0"/>
              </a:rPr>
              <a:t>tabel</a:t>
            </a:r>
            <a:r>
              <a:rPr lang="en-US" sz="2400" dirty="0">
                <a:latin typeface="Cambria" pitchFamily="18" charset="0"/>
              </a:rPr>
              <a:t> </a:t>
            </a:r>
            <a:r>
              <a:rPr lang="en-US" sz="2400" dirty="0" err="1">
                <a:latin typeface="Cambria" pitchFamily="18" charset="0"/>
              </a:rPr>
              <a:t>dari</a:t>
            </a:r>
            <a:r>
              <a:rPr lang="en-US" sz="2400" dirty="0">
                <a:latin typeface="Cambria" pitchFamily="18" charset="0"/>
              </a:rPr>
              <a:t> </a:t>
            </a:r>
            <a:r>
              <a:rPr lang="en-US" sz="2400" dirty="0" err="1">
                <a:latin typeface="Cambria" pitchFamily="18" charset="0"/>
              </a:rPr>
              <a:t>hasil</a:t>
            </a:r>
            <a:r>
              <a:rPr lang="en-US" sz="2400" dirty="0">
                <a:latin typeface="Cambria" pitchFamily="18" charset="0"/>
              </a:rPr>
              <a:t> </a:t>
            </a:r>
            <a:r>
              <a:rPr lang="en-US" sz="2400" dirty="0" err="1">
                <a:latin typeface="Cambria" pitchFamily="18" charset="0"/>
              </a:rPr>
              <a:t>perhitungan</a:t>
            </a:r>
            <a:r>
              <a:rPr lang="en-US" sz="2400" dirty="0">
                <a:latin typeface="Cambria" pitchFamily="18" charset="0"/>
              </a:rPr>
              <a:t> </a:t>
            </a:r>
            <a:r>
              <a:rPr lang="en-US" sz="2400" dirty="0" err="1">
                <a:latin typeface="Cambria" pitchFamily="18" charset="0"/>
              </a:rPr>
              <a:t>anda</a:t>
            </a:r>
            <a:r>
              <a:rPr lang="en-US" sz="2400" dirty="0">
                <a:latin typeface="Cambria" pitchFamily="18" charset="0"/>
              </a:rPr>
              <a:t>. </a:t>
            </a:r>
            <a:r>
              <a:rPr lang="en-US" sz="2400" dirty="0" err="1">
                <a:latin typeface="Cambria" pitchFamily="18" charset="0"/>
              </a:rPr>
              <a:t>Berikut</a:t>
            </a:r>
            <a:r>
              <a:rPr lang="en-US" sz="2400" dirty="0">
                <a:latin typeface="Cambria" pitchFamily="18" charset="0"/>
              </a:rPr>
              <a:t> </a:t>
            </a:r>
            <a:r>
              <a:rPr lang="en-US" sz="2400" dirty="0" err="1">
                <a:latin typeface="Cambria" pitchFamily="18" charset="0"/>
              </a:rPr>
              <a:t>adalah</a:t>
            </a:r>
            <a:r>
              <a:rPr lang="en-US" sz="2400" dirty="0">
                <a:latin typeface="Cambria" pitchFamily="18" charset="0"/>
              </a:rPr>
              <a:t> data </a:t>
            </a:r>
            <a:r>
              <a:rPr lang="en-US" sz="2400" dirty="0" err="1">
                <a:latin typeface="Cambria" pitchFamily="18" charset="0"/>
              </a:rPr>
              <a:t>mengenai</a:t>
            </a:r>
            <a:r>
              <a:rPr lang="en-US" sz="2400" dirty="0">
                <a:latin typeface="Cambria" pitchFamily="18" charset="0"/>
              </a:rPr>
              <a:t> </a:t>
            </a:r>
            <a:r>
              <a:rPr lang="en-US" sz="2400" dirty="0" err="1">
                <a:latin typeface="Cambria" pitchFamily="18" charset="0"/>
              </a:rPr>
              <a:t>Penjualan</a:t>
            </a:r>
            <a:r>
              <a:rPr lang="en-US" sz="2400" dirty="0">
                <a:latin typeface="Cambria" pitchFamily="18" charset="0"/>
              </a:rPr>
              <a:t>. </a:t>
            </a:r>
            <a:r>
              <a:rPr lang="en-US" sz="2400" dirty="0" err="1">
                <a:latin typeface="Cambria" pitchFamily="18" charset="0"/>
              </a:rPr>
              <a:t>Biaya</a:t>
            </a:r>
            <a:r>
              <a:rPr lang="en-US" sz="2400" dirty="0">
                <a:latin typeface="Cambria" pitchFamily="18" charset="0"/>
              </a:rPr>
              <a:t> </a:t>
            </a:r>
            <a:r>
              <a:rPr lang="en-US" sz="2400" dirty="0" err="1">
                <a:latin typeface="Cambria" pitchFamily="18" charset="0"/>
              </a:rPr>
              <a:t>promosi</a:t>
            </a:r>
            <a:r>
              <a:rPr lang="en-US" sz="2400" dirty="0">
                <a:latin typeface="Cambria" pitchFamily="18" charset="0"/>
              </a:rPr>
              <a:t> </a:t>
            </a:r>
            <a:r>
              <a:rPr lang="en-US" sz="2400" dirty="0" err="1">
                <a:latin typeface="Cambria" pitchFamily="18" charset="0"/>
              </a:rPr>
              <a:t>dan</a:t>
            </a:r>
            <a:r>
              <a:rPr lang="en-US" sz="2400" dirty="0">
                <a:latin typeface="Cambria" pitchFamily="18" charset="0"/>
              </a:rPr>
              <a:t> </a:t>
            </a:r>
            <a:r>
              <a:rPr lang="en-US" sz="2400" dirty="0" err="1">
                <a:latin typeface="Cambria" pitchFamily="18" charset="0"/>
              </a:rPr>
              <a:t>Jumlah</a:t>
            </a:r>
            <a:r>
              <a:rPr lang="en-US" sz="2400" dirty="0">
                <a:latin typeface="Cambria" pitchFamily="18" charset="0"/>
              </a:rPr>
              <a:t> Outlet yang </a:t>
            </a:r>
            <a:r>
              <a:rPr lang="en-US" sz="2400" dirty="0" err="1">
                <a:latin typeface="Cambria" pitchFamily="18" charset="0"/>
              </a:rPr>
              <a:t>dikeluarkan</a:t>
            </a:r>
            <a:r>
              <a:rPr lang="en-US" sz="2400" dirty="0">
                <a:latin typeface="Cambria" pitchFamily="18" charset="0"/>
              </a:rPr>
              <a:t> di 15 </a:t>
            </a:r>
            <a:r>
              <a:rPr lang="en-US" sz="2400" dirty="0" err="1">
                <a:latin typeface="Cambria" pitchFamily="18" charset="0"/>
              </a:rPr>
              <a:t>daerah</a:t>
            </a:r>
            <a:r>
              <a:rPr lang="en-US" sz="2400" dirty="0">
                <a:latin typeface="Cambria" pitchFamily="18" charset="0"/>
              </a:rPr>
              <a:t> di Indonesia.</a:t>
            </a:r>
            <a:endParaRPr lang="id-ID" sz="2400" dirty="0">
              <a:latin typeface="Cambria" pitchFamily="18" charset="0"/>
            </a:endParaRPr>
          </a:p>
        </p:txBody>
      </p:sp>
      <p:sp>
        <p:nvSpPr>
          <p:cNvPr id="3" name="Rectangle 2"/>
          <p:cNvSpPr/>
          <p:nvPr/>
        </p:nvSpPr>
        <p:spPr>
          <a:xfrm>
            <a:off x="3576558" y="762000"/>
            <a:ext cx="2749471" cy="646331"/>
          </a:xfrm>
          <a:prstGeom prst="rect">
            <a:avLst/>
          </a:prstGeom>
          <a:noFill/>
        </p:spPr>
        <p:txBody>
          <a:bodyPr wrap="none" lIns="91440" tIns="45720" rIns="91440" bIns="45720">
            <a:spAutoFit/>
          </a:bodyPr>
          <a:lstStyle/>
          <a:p>
            <a:pPr algn="ctr"/>
            <a:r>
              <a:rPr lang="id-ID"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Studi Kasus</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Oval 3"/>
          <p:cNvSpPr/>
          <p:nvPr/>
        </p:nvSpPr>
        <p:spPr>
          <a:xfrm>
            <a:off x="2590800" y="3797826"/>
            <a:ext cx="3657600" cy="45720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a:p>
        </p:txBody>
      </p:sp>
      <p:cxnSp>
        <p:nvCxnSpPr>
          <p:cNvPr id="5" name="Straight Arrow Connector 4"/>
          <p:cNvCxnSpPr/>
          <p:nvPr/>
        </p:nvCxnSpPr>
        <p:spPr>
          <a:xfrm flipH="1" flipV="1">
            <a:off x="5030629" y="4255026"/>
            <a:ext cx="1217771" cy="153617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0199" y="5891396"/>
            <a:ext cx="2949077" cy="400110"/>
          </a:xfrm>
          <a:prstGeom prst="rect">
            <a:avLst/>
          </a:prstGeom>
          <a:noFill/>
        </p:spPr>
        <p:txBody>
          <a:bodyPr wrap="none" rtlCol="0">
            <a:spAutoFit/>
          </a:bodyPr>
          <a:lstStyle/>
          <a:p>
            <a:r>
              <a:rPr lang="id-ID" sz="2000" b="1" dirty="0" smtClean="0">
                <a:latin typeface="Cambria" pitchFamily="18" charset="0"/>
              </a:rPr>
              <a:t>Variabel Dependent (Y)</a:t>
            </a:r>
            <a:endParaRPr lang="id-ID" sz="2000" b="1" dirty="0">
              <a:latin typeface="Cambria" pitchFamily="18" charset="0"/>
            </a:endParaRPr>
          </a:p>
        </p:txBody>
      </p:sp>
    </p:spTree>
    <p:extLst>
      <p:ext uri="{BB962C8B-B14F-4D97-AF65-F5344CB8AC3E}">
        <p14:creationId xmlns:p14="http://schemas.microsoft.com/office/powerpoint/2010/main" val="7166981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33263678"/>
              </p:ext>
            </p:extLst>
          </p:nvPr>
        </p:nvGraphicFramePr>
        <p:xfrm>
          <a:off x="228600" y="1219365"/>
          <a:ext cx="8610601" cy="5210033"/>
        </p:xfrm>
        <a:graphic>
          <a:graphicData uri="http://schemas.openxmlformats.org/drawingml/2006/table">
            <a:tbl>
              <a:tblPr firstRow="1" firstCol="1" bandRow="1">
                <a:tableStyleId>{ED083AE6-46FA-4A59-8FB0-9F97EB10719F}</a:tableStyleId>
              </a:tblPr>
              <a:tblGrid>
                <a:gridCol w="1126002"/>
                <a:gridCol w="1126002"/>
                <a:gridCol w="1553329"/>
                <a:gridCol w="1528714"/>
                <a:gridCol w="1001099"/>
                <a:gridCol w="1254593"/>
                <a:gridCol w="1020862"/>
              </a:tblGrid>
              <a:tr h="777242">
                <a:tc>
                  <a:txBody>
                    <a:bodyPr/>
                    <a:lstStyle/>
                    <a:p>
                      <a:pPr algn="ctr">
                        <a:spcAft>
                          <a:spcPts val="0"/>
                        </a:spcAft>
                      </a:pPr>
                      <a:r>
                        <a:rPr lang="id-ID" sz="1800" dirty="0" smtClean="0">
                          <a:effectLst/>
                        </a:rPr>
                        <a:t>Periode</a:t>
                      </a:r>
                      <a:endParaRPr lang="id-ID" sz="1800" dirty="0">
                        <a:effectLst/>
                        <a:latin typeface="Cambria" pitchFamily="18" charset="0"/>
                        <a:ea typeface="Times New Roman"/>
                      </a:endParaRPr>
                    </a:p>
                  </a:txBody>
                  <a:tcPr marL="68580" marR="68580" marT="0" marB="0"/>
                </a:tc>
                <a:tc>
                  <a:txBody>
                    <a:bodyPr/>
                    <a:lstStyle/>
                    <a:p>
                      <a:pPr algn="r">
                        <a:spcAft>
                          <a:spcPts val="0"/>
                        </a:spcAft>
                      </a:pPr>
                      <a:r>
                        <a:rPr lang="en-US" sz="1600" dirty="0" err="1">
                          <a:effectLst/>
                        </a:rPr>
                        <a:t>Penjualan</a:t>
                      </a:r>
                      <a:endParaRPr lang="id-ID" sz="1800" dirty="0">
                        <a:effectLst/>
                      </a:endParaRPr>
                    </a:p>
                    <a:p>
                      <a:pPr algn="ctr">
                        <a:spcAft>
                          <a:spcPts val="0"/>
                        </a:spcAft>
                      </a:pPr>
                      <a:r>
                        <a:rPr lang="en-US" sz="1600" dirty="0">
                          <a:effectLst/>
                        </a:rPr>
                        <a:t>(Rupiah)</a:t>
                      </a:r>
                      <a:endParaRPr lang="id-ID" sz="1800" dirty="0">
                        <a:effectLst/>
                        <a:latin typeface="Cambria" pitchFamily="18" charset="0"/>
                        <a:ea typeface="Times New Roman"/>
                      </a:endParaRPr>
                    </a:p>
                  </a:txBody>
                  <a:tcPr marL="68580" marR="68580" marT="0" marB="0"/>
                </a:tc>
                <a:tc>
                  <a:txBody>
                    <a:bodyPr/>
                    <a:lstStyle/>
                    <a:p>
                      <a:pPr algn="ctr">
                        <a:spcAft>
                          <a:spcPts val="0"/>
                        </a:spcAft>
                      </a:pPr>
                      <a:r>
                        <a:rPr lang="en-US" sz="1600" spc="-5" dirty="0" err="1">
                          <a:effectLst/>
                        </a:rPr>
                        <a:t>Pendapatan</a:t>
                      </a:r>
                      <a:r>
                        <a:rPr lang="en-US" sz="1600" spc="-5" dirty="0">
                          <a:effectLst/>
                        </a:rPr>
                        <a:t> </a:t>
                      </a:r>
                      <a:r>
                        <a:rPr lang="id-ID" sz="1600" spc="-10" dirty="0" smtClean="0">
                          <a:effectLst/>
                        </a:rPr>
                        <a:t>Masyarakat</a:t>
                      </a:r>
                    </a:p>
                    <a:p>
                      <a:pPr marL="0" marR="0" indent="0" algn="ctr" defTabSz="914400" rtl="0" eaLnBrk="1" fontAlgn="auto" latinLnBrk="0" hangingPunct="1">
                        <a:lnSpc>
                          <a:spcPct val="100000"/>
                        </a:lnSpc>
                        <a:spcBef>
                          <a:spcPts val="0"/>
                        </a:spcBef>
                        <a:spcAft>
                          <a:spcPts val="0"/>
                        </a:spcAft>
                        <a:buClrTx/>
                        <a:buSzTx/>
                        <a:buFontTx/>
                        <a:buNone/>
                        <a:tabLst/>
                        <a:defRPr/>
                      </a:pPr>
                      <a:r>
                        <a:rPr lang="id-ID" sz="1800" spc="-5" dirty="0" smtClean="0">
                          <a:effectLst/>
                        </a:rPr>
                        <a:t>(juta Rp.)</a:t>
                      </a:r>
                      <a:endParaRPr lang="id-ID" sz="1800" dirty="0">
                        <a:effectLst/>
                        <a:latin typeface="Cambria" pitchFamily="18" charset="0"/>
                        <a:ea typeface="Times New Roman"/>
                      </a:endParaRPr>
                    </a:p>
                  </a:txBody>
                  <a:tcPr marL="68580" marR="68580" marT="0" marB="0"/>
                </a:tc>
                <a:tc>
                  <a:txBody>
                    <a:bodyPr/>
                    <a:lstStyle/>
                    <a:p>
                      <a:pPr algn="ctr">
                        <a:spcAft>
                          <a:spcPts val="0"/>
                        </a:spcAft>
                      </a:pPr>
                      <a:r>
                        <a:rPr lang="en-US" sz="1600" spc="-10" dirty="0" err="1">
                          <a:effectLst/>
                        </a:rPr>
                        <a:t>Pertumbuhan</a:t>
                      </a:r>
                      <a:endParaRPr lang="id-ID" sz="1800" dirty="0">
                        <a:effectLst/>
                      </a:endParaRPr>
                    </a:p>
                    <a:p>
                      <a:pPr algn="ctr">
                        <a:spcAft>
                          <a:spcPts val="0"/>
                        </a:spcAft>
                      </a:pPr>
                      <a:r>
                        <a:rPr lang="id-ID" sz="1600" spc="-10" dirty="0">
                          <a:effectLst/>
                        </a:rPr>
                        <a:t>Pddk</a:t>
                      </a:r>
                      <a:endParaRPr lang="id-ID" sz="1800" dirty="0">
                        <a:effectLst/>
                        <a:latin typeface="Cambria" pitchFamily="18" charset="0"/>
                        <a:ea typeface="Times New Roman"/>
                      </a:endParaRPr>
                    </a:p>
                  </a:txBody>
                  <a:tcPr marL="68580" marR="68580" marT="0" marB="0"/>
                </a:tc>
                <a:tc>
                  <a:txBody>
                    <a:bodyPr/>
                    <a:lstStyle/>
                    <a:p>
                      <a:pPr algn="ctr">
                        <a:spcAft>
                          <a:spcPts val="0"/>
                        </a:spcAft>
                      </a:pPr>
                      <a:r>
                        <a:rPr lang="en-US" sz="1600" spc="-10">
                          <a:effectLst/>
                        </a:rPr>
                        <a:t>Outlet</a:t>
                      </a:r>
                      <a:endParaRPr lang="id-ID" sz="1800">
                        <a:effectLst/>
                      </a:endParaRPr>
                    </a:p>
                    <a:p>
                      <a:pPr algn="ctr">
                        <a:spcAft>
                          <a:spcPts val="0"/>
                        </a:spcAft>
                      </a:pPr>
                      <a:r>
                        <a:rPr lang="id-ID" sz="1600" spc="-10">
                          <a:effectLst/>
                        </a:rPr>
                        <a:t>(m</a:t>
                      </a:r>
                      <a:r>
                        <a:rPr lang="id-ID" sz="1600" spc="-10" baseline="30000">
                          <a:effectLst/>
                        </a:rPr>
                        <a:t>2</a:t>
                      </a:r>
                      <a:r>
                        <a:rPr lang="id-ID" sz="1600" spc="-10">
                          <a:effectLst/>
                        </a:rPr>
                        <a:t>)</a:t>
                      </a:r>
                      <a:endParaRPr lang="id-ID" sz="1800">
                        <a:effectLst/>
                        <a:latin typeface="Cambria" pitchFamily="18" charset="0"/>
                        <a:ea typeface="Times New Roman"/>
                      </a:endParaRPr>
                    </a:p>
                  </a:txBody>
                  <a:tcPr marL="68580" marR="68580" marT="0" marB="0"/>
                </a:tc>
                <a:tc>
                  <a:txBody>
                    <a:bodyPr/>
                    <a:lstStyle/>
                    <a:p>
                      <a:pPr algn="ctr">
                        <a:spcAft>
                          <a:spcPts val="0"/>
                        </a:spcAft>
                      </a:pPr>
                      <a:r>
                        <a:rPr lang="en-US" sz="1600" spc="-20">
                          <a:effectLst/>
                        </a:rPr>
                        <a:t>Pesaing</a:t>
                      </a:r>
                      <a:endParaRPr lang="id-ID" sz="1800">
                        <a:effectLst/>
                      </a:endParaRPr>
                    </a:p>
                    <a:p>
                      <a:pPr algn="ctr">
                        <a:spcAft>
                          <a:spcPts val="0"/>
                        </a:spcAft>
                      </a:pPr>
                      <a:r>
                        <a:rPr lang="id-ID" sz="1600" spc="-20">
                          <a:effectLst/>
                        </a:rPr>
                        <a:t>(Sat.Kompeti tor)</a:t>
                      </a:r>
                      <a:endParaRPr lang="id-ID" sz="1800">
                        <a:effectLst/>
                        <a:latin typeface="Cambria" pitchFamily="18" charset="0"/>
                        <a:ea typeface="Times New Roman"/>
                      </a:endParaRPr>
                    </a:p>
                  </a:txBody>
                  <a:tcPr marL="68580" marR="68580" marT="0" marB="0"/>
                </a:tc>
                <a:tc>
                  <a:txBody>
                    <a:bodyPr/>
                    <a:lstStyle/>
                    <a:p>
                      <a:pPr algn="ctr">
                        <a:spcAft>
                          <a:spcPts val="0"/>
                        </a:spcAft>
                      </a:pPr>
                      <a:r>
                        <a:rPr lang="id-ID" sz="1600" spc="-5" dirty="0">
                          <a:effectLst/>
                        </a:rPr>
                        <a:t>Promosi</a:t>
                      </a:r>
                      <a:endParaRPr lang="id-ID" sz="1800" dirty="0">
                        <a:effectLst/>
                      </a:endParaRPr>
                    </a:p>
                    <a:p>
                      <a:pPr algn="ctr">
                        <a:spcAft>
                          <a:spcPts val="0"/>
                        </a:spcAft>
                      </a:pPr>
                      <a:r>
                        <a:rPr lang="id-ID" sz="1600" spc="-5" dirty="0">
                          <a:effectLst/>
                        </a:rPr>
                        <a:t>(juta Rp.)</a:t>
                      </a:r>
                      <a:endParaRPr lang="id-ID" sz="1800" dirty="0">
                        <a:effectLst/>
                        <a:latin typeface="Cambria" pitchFamily="18" charset="0"/>
                        <a:ea typeface="Times New Roman"/>
                      </a:endParaRPr>
                    </a:p>
                  </a:txBody>
                  <a:tcPr marL="68580" marR="68580" marT="0" marB="0"/>
                </a:tc>
              </a:tr>
              <a:tr h="280106">
                <a:tc>
                  <a:txBody>
                    <a:bodyPr/>
                    <a:lstStyle/>
                    <a:p>
                      <a:pPr marL="21590" algn="ctr">
                        <a:lnSpc>
                          <a:spcPts val="1680"/>
                        </a:lnSpc>
                        <a:spcAft>
                          <a:spcPts val="0"/>
                        </a:spcAft>
                        <a:tabLst>
                          <a:tab pos="1325880" algn="l"/>
                          <a:tab pos="2674620" algn="l"/>
                        </a:tabLst>
                      </a:pPr>
                      <a:r>
                        <a:rPr lang="id-ID" sz="1800" dirty="0" smtClean="0">
                          <a:effectLst/>
                        </a:rPr>
                        <a:t>1</a:t>
                      </a:r>
                      <a:endParaRPr lang="id-ID" sz="1800" dirty="0">
                        <a:effectLst/>
                        <a:latin typeface="Cambria" pitchFamily="18" charset="0"/>
                        <a:ea typeface="Times New Roman"/>
                      </a:endParaRPr>
                    </a:p>
                  </a:txBody>
                  <a:tcPr marL="68580" marR="68580" marT="0" marB="0" anchor="ctr"/>
                </a:tc>
                <a:tc>
                  <a:txBody>
                    <a:bodyPr/>
                    <a:lstStyle/>
                    <a:p>
                      <a:pPr marL="21590" algn="ctr">
                        <a:lnSpc>
                          <a:spcPts val="1680"/>
                        </a:lnSpc>
                        <a:spcAft>
                          <a:spcPts val="0"/>
                        </a:spcAft>
                        <a:tabLst>
                          <a:tab pos="1325880" algn="l"/>
                          <a:tab pos="2674620" algn="l"/>
                        </a:tabLst>
                      </a:pPr>
                      <a:r>
                        <a:rPr lang="en-US" sz="1600" spc="25" dirty="0">
                          <a:effectLst/>
                        </a:rPr>
                        <a:t>205</a:t>
                      </a:r>
                      <a:r>
                        <a:rPr lang="id-ID" sz="1600" spc="25" dirty="0">
                          <a:effectLst/>
                        </a:rPr>
                        <a:t>.000</a:t>
                      </a:r>
                      <a:endParaRPr lang="id-ID" sz="1800" dirty="0">
                        <a:effectLst/>
                        <a:latin typeface="Cambria" pitchFamily="18" charset="0"/>
                        <a:ea typeface="Times New Roman"/>
                      </a:endParaRPr>
                    </a:p>
                  </a:txBody>
                  <a:tcPr marL="68580" marR="68580" marT="0" marB="0" anchor="ctr"/>
                </a:tc>
                <a:tc>
                  <a:txBody>
                    <a:bodyPr/>
                    <a:lstStyle/>
                    <a:p>
                      <a:pPr marL="274320" algn="ctr">
                        <a:lnSpc>
                          <a:spcPts val="1680"/>
                        </a:lnSpc>
                        <a:spcAft>
                          <a:spcPts val="0"/>
                        </a:spcAft>
                        <a:tabLst>
                          <a:tab pos="1325880" algn="l"/>
                          <a:tab pos="2674620" algn="l"/>
                        </a:tabLst>
                      </a:pPr>
                      <a:r>
                        <a:rPr lang="en-US" sz="1600" spc="-5" dirty="0">
                          <a:effectLst/>
                        </a:rPr>
                        <a:t>5</a:t>
                      </a:r>
                      <a:r>
                        <a:rPr lang="id-ID" sz="1600" spc="-5" dirty="0">
                          <a:effectLst/>
                        </a:rPr>
                        <a:t>,</a:t>
                      </a:r>
                      <a:r>
                        <a:rPr lang="en-US" sz="1600" spc="-5" dirty="0">
                          <a:effectLst/>
                        </a:rPr>
                        <a:t>46</a:t>
                      </a:r>
                      <a:endParaRPr lang="id-ID" sz="1800" dirty="0">
                        <a:effectLst/>
                        <a:latin typeface="Cambria" pitchFamily="18" charset="0"/>
                        <a:ea typeface="Times New Roman"/>
                      </a:endParaRPr>
                    </a:p>
                  </a:txBody>
                  <a:tcPr marL="68580" marR="68580" marT="0" marB="0" anchor="ctr"/>
                </a:tc>
                <a:tc>
                  <a:txBody>
                    <a:bodyPr/>
                    <a:lstStyle/>
                    <a:p>
                      <a:pPr marL="274320" algn="ctr">
                        <a:lnSpc>
                          <a:spcPts val="1680"/>
                        </a:lnSpc>
                        <a:spcAft>
                          <a:spcPts val="0"/>
                        </a:spcAft>
                        <a:tabLst>
                          <a:tab pos="1325880" algn="l"/>
                          <a:tab pos="2674620" algn="l"/>
                        </a:tabLst>
                      </a:pPr>
                      <a:r>
                        <a:rPr lang="en-US" sz="1600" spc="15" dirty="0">
                          <a:effectLst/>
                        </a:rPr>
                        <a:t>2</a:t>
                      </a:r>
                      <a:r>
                        <a:rPr lang="id-ID" sz="1600" spc="15" dirty="0">
                          <a:effectLst/>
                        </a:rPr>
                        <a:t>,</a:t>
                      </a:r>
                      <a:r>
                        <a:rPr lang="en-US" sz="1600" spc="15" dirty="0">
                          <a:effectLst/>
                        </a:rPr>
                        <a:t>00</a:t>
                      </a:r>
                      <a:endParaRPr lang="id-ID" sz="1800" dirty="0">
                        <a:effectLst/>
                        <a:latin typeface="Cambria" pitchFamily="18" charset="0"/>
                        <a:ea typeface="Times New Roman"/>
                      </a:endParaRPr>
                    </a:p>
                  </a:txBody>
                  <a:tcPr marL="68580" marR="68580" marT="0" marB="0" anchor="ctr"/>
                </a:tc>
                <a:tc>
                  <a:txBody>
                    <a:bodyPr/>
                    <a:lstStyle/>
                    <a:p>
                      <a:pPr marL="274320" algn="ctr">
                        <a:lnSpc>
                          <a:spcPts val="1680"/>
                        </a:lnSpc>
                        <a:spcAft>
                          <a:spcPts val="0"/>
                        </a:spcAft>
                        <a:tabLst>
                          <a:tab pos="1325880" algn="l"/>
                          <a:tab pos="2674620" algn="l"/>
                        </a:tabLst>
                      </a:pPr>
                      <a:r>
                        <a:rPr lang="en-US" sz="1600" spc="30">
                          <a:effectLst/>
                        </a:rPr>
                        <a:t>15</a:t>
                      </a:r>
                      <a:r>
                        <a:rPr lang="id-ID" sz="1600" spc="30">
                          <a:effectLst/>
                        </a:rPr>
                        <a:t>,</a:t>
                      </a:r>
                      <a:r>
                        <a:rPr lang="en-US" sz="1600" spc="30">
                          <a:effectLst/>
                        </a:rPr>
                        <a:t>9</a:t>
                      </a:r>
                      <a:endParaRPr lang="id-ID" sz="1800">
                        <a:effectLst/>
                        <a:latin typeface="Cambria" pitchFamily="18" charset="0"/>
                        <a:ea typeface="Times New Roman"/>
                      </a:endParaRPr>
                    </a:p>
                  </a:txBody>
                  <a:tcPr marL="68580" marR="68580" marT="0" marB="0" anchor="ctr"/>
                </a:tc>
                <a:tc>
                  <a:txBody>
                    <a:bodyPr/>
                    <a:lstStyle/>
                    <a:p>
                      <a:pPr marL="274320" algn="ctr">
                        <a:lnSpc>
                          <a:spcPts val="1680"/>
                        </a:lnSpc>
                        <a:spcAft>
                          <a:spcPts val="0"/>
                        </a:spcAft>
                        <a:tabLst>
                          <a:tab pos="1325880" algn="l"/>
                          <a:tab pos="2674620" algn="l"/>
                        </a:tabLst>
                      </a:pPr>
                      <a:r>
                        <a:rPr lang="en-US" sz="1600" spc="25">
                          <a:effectLst/>
                        </a:rPr>
                        <a:t>15</a:t>
                      </a:r>
                      <a:endParaRPr lang="id-ID" sz="1800">
                        <a:effectLst/>
                        <a:latin typeface="Cambria" pitchFamily="18" charset="0"/>
                        <a:ea typeface="Times New Roman"/>
                      </a:endParaRPr>
                    </a:p>
                  </a:txBody>
                  <a:tcPr marL="68580" marR="68580" marT="0" marB="0" anchor="ctr"/>
                </a:tc>
                <a:tc>
                  <a:txBody>
                    <a:bodyPr/>
                    <a:lstStyle/>
                    <a:p>
                      <a:pPr marL="274320" algn="ctr">
                        <a:lnSpc>
                          <a:spcPts val="1680"/>
                        </a:lnSpc>
                        <a:spcAft>
                          <a:spcPts val="0"/>
                        </a:spcAft>
                        <a:tabLst>
                          <a:tab pos="1325880" algn="l"/>
                          <a:tab pos="2674620" algn="l"/>
                        </a:tabLst>
                      </a:pPr>
                      <a:r>
                        <a:rPr lang="en-US" sz="1600" spc="10">
                          <a:effectLst/>
                        </a:rPr>
                        <a:t>26</a:t>
                      </a:r>
                      <a:endParaRPr lang="id-ID" sz="1800">
                        <a:effectLst/>
                        <a:latin typeface="Cambria" pitchFamily="18" charset="0"/>
                        <a:ea typeface="Times New Roman"/>
                      </a:endParaRPr>
                    </a:p>
                  </a:txBody>
                  <a:tcPr marL="68580" marR="68580" marT="0" marB="0" anchor="ctr"/>
                </a:tc>
              </a:tr>
              <a:tr h="291466">
                <a:tc>
                  <a:txBody>
                    <a:bodyPr/>
                    <a:lstStyle/>
                    <a:p>
                      <a:pPr marL="21590" algn="ctr">
                        <a:spcAft>
                          <a:spcPts val="0"/>
                        </a:spcAft>
                        <a:tabLst>
                          <a:tab pos="1325880" algn="l"/>
                          <a:tab pos="2674620" algn="l"/>
                        </a:tabLst>
                      </a:pPr>
                      <a:r>
                        <a:rPr lang="id-ID" sz="1800" dirty="0" smtClean="0">
                          <a:effectLst/>
                        </a:rPr>
                        <a:t>2</a:t>
                      </a:r>
                      <a:endParaRPr lang="id-ID" sz="1800" dirty="0">
                        <a:effectLst/>
                        <a:latin typeface="Cambria" pitchFamily="18" charset="0"/>
                        <a:ea typeface="Times New Roman"/>
                      </a:endParaRPr>
                    </a:p>
                  </a:txBody>
                  <a:tcPr marL="68580" marR="68580" marT="0" marB="0" anchor="ctr"/>
                </a:tc>
                <a:tc>
                  <a:txBody>
                    <a:bodyPr/>
                    <a:lstStyle/>
                    <a:p>
                      <a:pPr marL="21590" algn="ctr">
                        <a:spcAft>
                          <a:spcPts val="0"/>
                        </a:spcAft>
                        <a:tabLst>
                          <a:tab pos="1325880" algn="l"/>
                          <a:tab pos="2674620" algn="l"/>
                        </a:tabLst>
                      </a:pPr>
                      <a:r>
                        <a:rPr lang="en-US" sz="1600" spc="40">
                          <a:effectLst/>
                        </a:rPr>
                        <a:t>206</a:t>
                      </a:r>
                      <a:r>
                        <a:rPr lang="id-ID" sz="1600" spc="40">
                          <a:effectLst/>
                        </a:rPr>
                        <a:t>.000</a:t>
                      </a:r>
                      <a:endParaRPr lang="id-ID" sz="1800">
                        <a:effectLst/>
                        <a:latin typeface="Cambria" pitchFamily="18" charset="0"/>
                        <a:ea typeface="Times New Roman"/>
                      </a:endParaRPr>
                    </a:p>
                  </a:txBody>
                  <a:tcPr marL="68580" marR="68580" marT="0" marB="0" anchor="ctr"/>
                </a:tc>
                <a:tc>
                  <a:txBody>
                    <a:bodyPr/>
                    <a:lstStyle/>
                    <a:p>
                      <a:pPr marL="274320" algn="ctr">
                        <a:spcAft>
                          <a:spcPts val="0"/>
                        </a:spcAft>
                        <a:tabLst>
                          <a:tab pos="1325880" algn="l"/>
                          <a:tab pos="2674620" algn="l"/>
                        </a:tabLst>
                      </a:pPr>
                      <a:r>
                        <a:rPr lang="en-US" sz="1600" spc="5" dirty="0">
                          <a:effectLst/>
                        </a:rPr>
                        <a:t>2</a:t>
                      </a:r>
                      <a:r>
                        <a:rPr lang="id-ID" sz="1600" spc="5" dirty="0">
                          <a:effectLst/>
                        </a:rPr>
                        <a:t>,</a:t>
                      </a:r>
                      <a:r>
                        <a:rPr lang="en-US" sz="1600" spc="5" dirty="0">
                          <a:effectLst/>
                        </a:rPr>
                        <a:t>3</a:t>
                      </a:r>
                      <a:r>
                        <a:rPr lang="id-ID" sz="1600" spc="5" dirty="0">
                          <a:effectLst/>
                        </a:rPr>
                        <a:t>0</a:t>
                      </a:r>
                      <a:endParaRPr lang="id-ID" sz="1800" dirty="0">
                        <a:effectLst/>
                        <a:latin typeface="Cambria" pitchFamily="18" charset="0"/>
                        <a:ea typeface="Times New Roman"/>
                      </a:endParaRPr>
                    </a:p>
                  </a:txBody>
                  <a:tcPr marL="68580" marR="68580" marT="0" marB="0" anchor="ctr"/>
                </a:tc>
                <a:tc>
                  <a:txBody>
                    <a:bodyPr/>
                    <a:lstStyle/>
                    <a:p>
                      <a:pPr marL="274320" algn="ctr">
                        <a:spcAft>
                          <a:spcPts val="0"/>
                        </a:spcAft>
                        <a:tabLst>
                          <a:tab pos="1325880" algn="l"/>
                          <a:tab pos="2674620" algn="l"/>
                        </a:tabLst>
                      </a:pPr>
                      <a:r>
                        <a:rPr lang="en-US" sz="1600" spc="35" dirty="0">
                          <a:effectLst/>
                        </a:rPr>
                        <a:t>1</a:t>
                      </a:r>
                      <a:r>
                        <a:rPr lang="id-ID" sz="1600" spc="35" dirty="0">
                          <a:effectLst/>
                        </a:rPr>
                        <a:t>,</a:t>
                      </a:r>
                      <a:r>
                        <a:rPr lang="en-US" sz="1600" spc="35" dirty="0">
                          <a:effectLst/>
                        </a:rPr>
                        <a:t>50</a:t>
                      </a:r>
                      <a:endParaRPr lang="id-ID" sz="1800" dirty="0">
                        <a:effectLst/>
                        <a:latin typeface="Cambria" pitchFamily="18" charset="0"/>
                        <a:ea typeface="Times New Roman"/>
                      </a:endParaRPr>
                    </a:p>
                  </a:txBody>
                  <a:tcPr marL="68580" marR="68580" marT="0" marB="0" anchor="ctr"/>
                </a:tc>
                <a:tc>
                  <a:txBody>
                    <a:bodyPr/>
                    <a:lstStyle/>
                    <a:p>
                      <a:pPr marL="274320" algn="ctr">
                        <a:spcAft>
                          <a:spcPts val="0"/>
                        </a:spcAft>
                        <a:tabLst>
                          <a:tab pos="1325880" algn="l"/>
                          <a:tab pos="2674620" algn="l"/>
                        </a:tabLst>
                      </a:pPr>
                      <a:r>
                        <a:rPr lang="en-US" sz="1600" spc="5" dirty="0">
                          <a:effectLst/>
                        </a:rPr>
                        <a:t>16</a:t>
                      </a:r>
                      <a:r>
                        <a:rPr lang="id-ID" sz="1600" spc="5" dirty="0">
                          <a:effectLst/>
                        </a:rPr>
                        <a:t>,</a:t>
                      </a:r>
                      <a:r>
                        <a:rPr lang="en-US" sz="1600" spc="5" dirty="0">
                          <a:effectLst/>
                        </a:rPr>
                        <a:t>4</a:t>
                      </a:r>
                      <a:endParaRPr lang="id-ID" sz="1800" dirty="0">
                        <a:effectLst/>
                        <a:latin typeface="Cambria" pitchFamily="18" charset="0"/>
                        <a:ea typeface="Times New Roman"/>
                      </a:endParaRPr>
                    </a:p>
                  </a:txBody>
                  <a:tcPr marL="68580" marR="68580" marT="0" marB="0" anchor="ctr"/>
                </a:tc>
                <a:tc>
                  <a:txBody>
                    <a:bodyPr/>
                    <a:lstStyle/>
                    <a:p>
                      <a:pPr marL="274320" algn="ctr">
                        <a:spcAft>
                          <a:spcPts val="0"/>
                        </a:spcAft>
                        <a:tabLst>
                          <a:tab pos="1325880" algn="l"/>
                          <a:tab pos="2674620" algn="l"/>
                        </a:tabLst>
                      </a:pPr>
                      <a:r>
                        <a:rPr lang="en-US" sz="1600" spc="50">
                          <a:effectLst/>
                        </a:rPr>
                        <a:t>16</a:t>
                      </a:r>
                      <a:endParaRPr lang="id-ID" sz="1800">
                        <a:effectLst/>
                        <a:latin typeface="Cambria" pitchFamily="18" charset="0"/>
                        <a:ea typeface="Times New Roman"/>
                      </a:endParaRPr>
                    </a:p>
                  </a:txBody>
                  <a:tcPr marL="68580" marR="68580" marT="0" marB="0" anchor="ctr"/>
                </a:tc>
                <a:tc>
                  <a:txBody>
                    <a:bodyPr/>
                    <a:lstStyle/>
                    <a:p>
                      <a:pPr marL="274320" algn="ctr">
                        <a:spcAft>
                          <a:spcPts val="0"/>
                        </a:spcAft>
                        <a:tabLst>
                          <a:tab pos="1325880" algn="l"/>
                          <a:tab pos="2674620" algn="l"/>
                        </a:tabLst>
                      </a:pPr>
                      <a:r>
                        <a:rPr lang="en-US" sz="1600" spc="10">
                          <a:effectLst/>
                        </a:rPr>
                        <a:t>28</a:t>
                      </a:r>
                      <a:endParaRPr lang="id-ID" sz="1800">
                        <a:effectLst/>
                        <a:latin typeface="Cambria" pitchFamily="18" charset="0"/>
                        <a:ea typeface="Times New Roman"/>
                      </a:endParaRPr>
                    </a:p>
                  </a:txBody>
                  <a:tcPr marL="68580" marR="68580" marT="0" marB="0" anchor="ctr"/>
                </a:tc>
              </a:tr>
              <a:tr h="259564">
                <a:tc>
                  <a:txBody>
                    <a:bodyPr/>
                    <a:lstStyle/>
                    <a:p>
                      <a:pPr marL="21590" algn="ctr">
                        <a:lnSpc>
                          <a:spcPts val="1380"/>
                        </a:lnSpc>
                        <a:spcAft>
                          <a:spcPts val="0"/>
                        </a:spcAft>
                        <a:tabLst>
                          <a:tab pos="1325880" algn="l"/>
                          <a:tab pos="2674620" algn="l"/>
                        </a:tabLst>
                      </a:pPr>
                      <a:r>
                        <a:rPr lang="id-ID" sz="1800" dirty="0" smtClean="0">
                          <a:effectLst/>
                        </a:rPr>
                        <a:t>3</a:t>
                      </a:r>
                      <a:endParaRPr lang="id-ID" sz="1800" dirty="0">
                        <a:effectLst/>
                        <a:latin typeface="Cambria" pitchFamily="18" charset="0"/>
                        <a:ea typeface="Times New Roman"/>
                      </a:endParaRPr>
                    </a:p>
                  </a:txBody>
                  <a:tcPr marL="68580" marR="68580" marT="0" marB="0" anchor="b"/>
                </a:tc>
                <a:tc>
                  <a:txBody>
                    <a:bodyPr/>
                    <a:lstStyle/>
                    <a:p>
                      <a:pPr marL="21590" algn="ctr">
                        <a:lnSpc>
                          <a:spcPts val="1380"/>
                        </a:lnSpc>
                        <a:spcAft>
                          <a:spcPts val="0"/>
                        </a:spcAft>
                        <a:tabLst>
                          <a:tab pos="1325880" algn="l"/>
                          <a:tab pos="2674620" algn="l"/>
                        </a:tabLst>
                      </a:pPr>
                      <a:r>
                        <a:rPr lang="en-US" sz="1600" spc="5" dirty="0">
                          <a:effectLst/>
                        </a:rPr>
                        <a:t>254</a:t>
                      </a:r>
                      <a:r>
                        <a:rPr lang="id-ID" sz="1600" spc="5" dirty="0">
                          <a:effectLst/>
                        </a:rPr>
                        <a:t>.000</a:t>
                      </a:r>
                      <a:endParaRPr lang="id-ID" sz="1800" dirty="0">
                        <a:effectLst/>
                        <a:latin typeface="Cambria" pitchFamily="18" charset="0"/>
                        <a:ea typeface="Times New Roman"/>
                      </a:endParaRPr>
                    </a:p>
                  </a:txBody>
                  <a:tcPr marL="68580" marR="68580" marT="0" marB="0" anchor="b"/>
                </a:tc>
                <a:tc>
                  <a:txBody>
                    <a:bodyPr/>
                    <a:lstStyle/>
                    <a:p>
                      <a:pPr marL="274320" algn="ctr">
                        <a:lnSpc>
                          <a:spcPts val="1380"/>
                        </a:lnSpc>
                        <a:spcAft>
                          <a:spcPts val="0"/>
                        </a:spcAft>
                        <a:tabLst>
                          <a:tab pos="1325880" algn="l"/>
                          <a:tab pos="2674620" algn="l"/>
                        </a:tabLst>
                      </a:pPr>
                      <a:r>
                        <a:rPr lang="en-US" sz="1600" spc="20" dirty="0">
                          <a:effectLst/>
                        </a:rPr>
                        <a:t>2</a:t>
                      </a:r>
                      <a:r>
                        <a:rPr lang="id-ID" sz="1600" spc="20" dirty="0">
                          <a:effectLst/>
                        </a:rPr>
                        <a:t>,</a:t>
                      </a:r>
                      <a:r>
                        <a:rPr lang="en-US" sz="1600" spc="20" dirty="0">
                          <a:effectLst/>
                        </a:rPr>
                        <a:t>6</a:t>
                      </a:r>
                      <a:r>
                        <a:rPr lang="id-ID" sz="1600" spc="20" dirty="0">
                          <a:effectLst/>
                        </a:rPr>
                        <a:t>0</a:t>
                      </a:r>
                      <a:endParaRPr lang="id-ID" sz="1800" dirty="0">
                        <a:effectLst/>
                        <a:latin typeface="Cambria" pitchFamily="18" charset="0"/>
                        <a:ea typeface="Times New Roman"/>
                      </a:endParaRPr>
                    </a:p>
                  </a:txBody>
                  <a:tcPr marL="68580" marR="68580" marT="0" marB="0" anchor="b"/>
                </a:tc>
                <a:tc>
                  <a:txBody>
                    <a:bodyPr/>
                    <a:lstStyle/>
                    <a:p>
                      <a:pPr marL="274320" algn="ctr">
                        <a:lnSpc>
                          <a:spcPts val="1380"/>
                        </a:lnSpc>
                        <a:spcAft>
                          <a:spcPts val="0"/>
                        </a:spcAft>
                        <a:tabLst>
                          <a:tab pos="1325880" algn="l"/>
                          <a:tab pos="2674620" algn="l"/>
                        </a:tabLst>
                      </a:pPr>
                      <a:r>
                        <a:rPr lang="en-US" sz="1600" spc="70">
                          <a:effectLst/>
                        </a:rPr>
                        <a:t>1</a:t>
                      </a:r>
                      <a:r>
                        <a:rPr lang="id-ID" sz="1600" spc="70">
                          <a:effectLst/>
                        </a:rPr>
                        <a:t>,</a:t>
                      </a:r>
                      <a:r>
                        <a:rPr lang="en-US" sz="1600" spc="70">
                          <a:effectLst/>
                        </a:rPr>
                        <a:t>15</a:t>
                      </a:r>
                      <a:endParaRPr lang="id-ID" sz="1800">
                        <a:effectLst/>
                        <a:latin typeface="Cambria" pitchFamily="18" charset="0"/>
                        <a:ea typeface="Times New Roman"/>
                      </a:endParaRPr>
                    </a:p>
                  </a:txBody>
                  <a:tcPr marL="68580" marR="68580" marT="0" marB="0" anchor="b"/>
                </a:tc>
                <a:tc>
                  <a:txBody>
                    <a:bodyPr/>
                    <a:lstStyle/>
                    <a:p>
                      <a:pPr marL="274320" algn="ctr">
                        <a:lnSpc>
                          <a:spcPts val="1380"/>
                        </a:lnSpc>
                        <a:spcAft>
                          <a:spcPts val="0"/>
                        </a:spcAft>
                        <a:tabLst>
                          <a:tab pos="1325880" algn="l"/>
                          <a:tab pos="2674620" algn="l"/>
                        </a:tabLst>
                      </a:pPr>
                      <a:r>
                        <a:rPr lang="en-US" sz="1600" spc="40" dirty="0">
                          <a:effectLst/>
                        </a:rPr>
                        <a:t>19</a:t>
                      </a:r>
                      <a:r>
                        <a:rPr lang="id-ID" sz="1600" spc="40" dirty="0">
                          <a:effectLst/>
                        </a:rPr>
                        <a:t>,</a:t>
                      </a:r>
                      <a:r>
                        <a:rPr lang="en-US" sz="1600" spc="40" dirty="0">
                          <a:effectLst/>
                        </a:rPr>
                        <a:t>8</a:t>
                      </a:r>
                      <a:endParaRPr lang="id-ID" sz="1800" dirty="0">
                        <a:effectLst/>
                        <a:latin typeface="Cambria" pitchFamily="18" charset="0"/>
                        <a:ea typeface="Times New Roman"/>
                      </a:endParaRPr>
                    </a:p>
                  </a:txBody>
                  <a:tcPr marL="68580" marR="68580" marT="0" marB="0" anchor="b"/>
                </a:tc>
                <a:tc>
                  <a:txBody>
                    <a:bodyPr/>
                    <a:lstStyle/>
                    <a:p>
                      <a:pPr marL="274320" algn="ctr">
                        <a:lnSpc>
                          <a:spcPts val="1380"/>
                        </a:lnSpc>
                        <a:spcAft>
                          <a:spcPts val="0"/>
                        </a:spcAft>
                        <a:tabLst>
                          <a:tab pos="1325880" algn="l"/>
                          <a:tab pos="2674620" algn="l"/>
                        </a:tabLst>
                      </a:pPr>
                      <a:r>
                        <a:rPr lang="en-US" sz="1600" spc="25" dirty="0">
                          <a:effectLst/>
                        </a:rPr>
                        <a:t>19</a:t>
                      </a:r>
                      <a:endParaRPr lang="id-ID" sz="1800" dirty="0">
                        <a:effectLst/>
                        <a:latin typeface="Cambria" pitchFamily="18" charset="0"/>
                        <a:ea typeface="Times New Roman"/>
                      </a:endParaRPr>
                    </a:p>
                  </a:txBody>
                  <a:tcPr marL="68580" marR="68580" marT="0" marB="0" anchor="b"/>
                </a:tc>
                <a:tc>
                  <a:txBody>
                    <a:bodyPr/>
                    <a:lstStyle/>
                    <a:p>
                      <a:pPr marL="274320" algn="ctr">
                        <a:lnSpc>
                          <a:spcPts val="1380"/>
                        </a:lnSpc>
                        <a:spcAft>
                          <a:spcPts val="0"/>
                        </a:spcAft>
                        <a:tabLst>
                          <a:tab pos="1325880" algn="l"/>
                          <a:tab pos="2674620" algn="l"/>
                        </a:tabLst>
                      </a:pPr>
                      <a:r>
                        <a:rPr lang="en-US" sz="1600" spc="20" dirty="0">
                          <a:effectLst/>
                        </a:rPr>
                        <a:t>35</a:t>
                      </a:r>
                      <a:endParaRPr lang="id-ID" sz="1800" dirty="0">
                        <a:effectLst/>
                        <a:latin typeface="Cambria" pitchFamily="18" charset="0"/>
                        <a:ea typeface="Times New Roman"/>
                      </a:endParaRPr>
                    </a:p>
                  </a:txBody>
                  <a:tcPr marL="68580" marR="68580" marT="0" marB="0" anchor="b"/>
                </a:tc>
              </a:tr>
              <a:tr h="291466">
                <a:tc>
                  <a:txBody>
                    <a:bodyPr/>
                    <a:lstStyle/>
                    <a:p>
                      <a:pPr marL="21590" algn="ctr">
                        <a:spcAft>
                          <a:spcPts val="0"/>
                        </a:spcAft>
                        <a:tabLst>
                          <a:tab pos="1325880" algn="l"/>
                          <a:tab pos="2674620" algn="l"/>
                        </a:tabLst>
                      </a:pPr>
                      <a:r>
                        <a:rPr lang="id-ID" sz="1800" dirty="0" smtClean="0">
                          <a:effectLst/>
                        </a:rPr>
                        <a:t>4</a:t>
                      </a:r>
                      <a:endParaRPr lang="id-ID" sz="1800" dirty="0">
                        <a:effectLst/>
                        <a:latin typeface="Cambria" pitchFamily="18" charset="0"/>
                        <a:ea typeface="Times New Roman"/>
                      </a:endParaRPr>
                    </a:p>
                  </a:txBody>
                  <a:tcPr marL="68580" marR="68580" marT="0" marB="0" anchor="b"/>
                </a:tc>
                <a:tc>
                  <a:txBody>
                    <a:bodyPr/>
                    <a:lstStyle/>
                    <a:p>
                      <a:pPr marL="21590" algn="ctr">
                        <a:spcAft>
                          <a:spcPts val="0"/>
                        </a:spcAft>
                        <a:tabLst>
                          <a:tab pos="1325880" algn="l"/>
                          <a:tab pos="2674620" algn="l"/>
                        </a:tabLst>
                      </a:pPr>
                      <a:r>
                        <a:rPr lang="en-US" sz="1600" spc="5">
                          <a:effectLst/>
                        </a:rPr>
                        <a:t>246</a:t>
                      </a:r>
                      <a:r>
                        <a:rPr lang="id-ID" sz="1600" spc="5">
                          <a:effectLst/>
                        </a:rPr>
                        <a:t>.000</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20" dirty="0">
                          <a:effectLst/>
                        </a:rPr>
                        <a:t>3</a:t>
                      </a:r>
                      <a:r>
                        <a:rPr lang="id-ID" sz="1600" spc="20" dirty="0">
                          <a:effectLst/>
                        </a:rPr>
                        <a:t>,</a:t>
                      </a:r>
                      <a:r>
                        <a:rPr lang="en-US" sz="1600" spc="20" dirty="0">
                          <a:effectLst/>
                        </a:rPr>
                        <a:t>55</a:t>
                      </a:r>
                      <a:endParaRPr lang="id-ID" sz="1800" dirty="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15" dirty="0">
                          <a:effectLst/>
                        </a:rPr>
                        <a:t>1</a:t>
                      </a:r>
                      <a:r>
                        <a:rPr lang="id-ID" sz="1600" spc="15" dirty="0">
                          <a:effectLst/>
                        </a:rPr>
                        <a:t>,</a:t>
                      </a:r>
                      <a:r>
                        <a:rPr lang="en-US" sz="1600" spc="15" dirty="0">
                          <a:effectLst/>
                        </a:rPr>
                        <a:t>64</a:t>
                      </a:r>
                      <a:endParaRPr lang="id-ID" sz="1800" dirty="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5" dirty="0">
                          <a:effectLst/>
                        </a:rPr>
                        <a:t>18</a:t>
                      </a:r>
                      <a:r>
                        <a:rPr lang="id-ID" sz="1600" spc="5" dirty="0">
                          <a:effectLst/>
                        </a:rPr>
                        <a:t>,</a:t>
                      </a:r>
                      <a:r>
                        <a:rPr lang="en-US" sz="1600" spc="5" dirty="0">
                          <a:effectLst/>
                        </a:rPr>
                        <a:t>4</a:t>
                      </a:r>
                      <a:endParaRPr lang="id-ID" sz="1800" dirty="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dirty="0">
                          <a:effectLst/>
                        </a:rPr>
                        <a:t>11</a:t>
                      </a:r>
                      <a:endParaRPr lang="id-ID" sz="1800" dirty="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25" dirty="0">
                          <a:effectLst/>
                        </a:rPr>
                        <a:t>31</a:t>
                      </a:r>
                      <a:endParaRPr lang="id-ID" sz="1800" dirty="0">
                        <a:effectLst/>
                        <a:latin typeface="Cambria" pitchFamily="18" charset="0"/>
                        <a:ea typeface="Times New Roman"/>
                      </a:endParaRPr>
                    </a:p>
                  </a:txBody>
                  <a:tcPr marL="68580" marR="68580" marT="0" marB="0" anchor="b"/>
                </a:tc>
              </a:tr>
              <a:tr h="291466">
                <a:tc>
                  <a:txBody>
                    <a:bodyPr/>
                    <a:lstStyle/>
                    <a:p>
                      <a:pPr marL="21590" algn="ctr">
                        <a:spcAft>
                          <a:spcPts val="0"/>
                        </a:spcAft>
                        <a:tabLst>
                          <a:tab pos="1325880" algn="l"/>
                          <a:tab pos="2674620" algn="l"/>
                        </a:tabLst>
                      </a:pPr>
                      <a:r>
                        <a:rPr lang="id-ID" sz="1800" dirty="0" smtClean="0">
                          <a:effectLst/>
                        </a:rPr>
                        <a:t>5</a:t>
                      </a:r>
                      <a:endParaRPr lang="id-ID" sz="1800" dirty="0">
                        <a:effectLst/>
                        <a:latin typeface="Cambria" pitchFamily="18" charset="0"/>
                        <a:ea typeface="Times New Roman"/>
                      </a:endParaRPr>
                    </a:p>
                  </a:txBody>
                  <a:tcPr marL="68580" marR="68580" marT="0" marB="0" anchor="b"/>
                </a:tc>
                <a:tc>
                  <a:txBody>
                    <a:bodyPr/>
                    <a:lstStyle/>
                    <a:p>
                      <a:pPr marL="21590" algn="ctr">
                        <a:spcAft>
                          <a:spcPts val="0"/>
                        </a:spcAft>
                        <a:tabLst>
                          <a:tab pos="1325880" algn="l"/>
                          <a:tab pos="2674620" algn="l"/>
                        </a:tabLst>
                      </a:pPr>
                      <a:r>
                        <a:rPr lang="en-US" sz="1600" spc="25">
                          <a:effectLst/>
                        </a:rPr>
                        <a:t>205</a:t>
                      </a:r>
                      <a:r>
                        <a:rPr lang="id-ID" sz="1600" spc="25">
                          <a:effectLst/>
                        </a:rPr>
                        <a:t>.000</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5">
                          <a:effectLst/>
                        </a:rPr>
                        <a:t>4</a:t>
                      </a:r>
                      <a:r>
                        <a:rPr lang="id-ID" sz="1600" spc="5">
                          <a:effectLst/>
                        </a:rPr>
                        <a:t>,</a:t>
                      </a:r>
                      <a:r>
                        <a:rPr lang="en-US" sz="1600" spc="5">
                          <a:effectLst/>
                        </a:rPr>
                        <a:t>35</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25">
                          <a:effectLst/>
                        </a:rPr>
                        <a:t>2</a:t>
                      </a:r>
                      <a:r>
                        <a:rPr lang="id-ID" sz="1600" spc="25">
                          <a:effectLst/>
                        </a:rPr>
                        <a:t>,</a:t>
                      </a:r>
                      <a:r>
                        <a:rPr lang="en-US" sz="1600" spc="25">
                          <a:effectLst/>
                        </a:rPr>
                        <a:t>.65</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35">
                          <a:effectLst/>
                        </a:rPr>
                        <a:t>15</a:t>
                      </a:r>
                      <a:r>
                        <a:rPr lang="id-ID" sz="1600" spc="35">
                          <a:effectLst/>
                        </a:rPr>
                        <a:t>,</a:t>
                      </a:r>
                      <a:r>
                        <a:rPr lang="en-US" sz="1600" spc="35">
                          <a:effectLst/>
                        </a:rPr>
                        <a:t>0</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20" dirty="0">
                          <a:effectLst/>
                        </a:rPr>
                        <a:t>15</a:t>
                      </a:r>
                      <a:endParaRPr lang="id-ID" sz="1800" dirty="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40" dirty="0">
                          <a:effectLst/>
                        </a:rPr>
                        <a:t>21</a:t>
                      </a:r>
                      <a:endParaRPr lang="id-ID" sz="1800" dirty="0">
                        <a:effectLst/>
                        <a:latin typeface="Cambria" pitchFamily="18" charset="0"/>
                        <a:ea typeface="Times New Roman"/>
                      </a:endParaRPr>
                    </a:p>
                  </a:txBody>
                  <a:tcPr marL="68580" marR="68580" marT="0" marB="0" anchor="b"/>
                </a:tc>
              </a:tr>
              <a:tr h="291466">
                <a:tc>
                  <a:txBody>
                    <a:bodyPr/>
                    <a:lstStyle/>
                    <a:p>
                      <a:pPr marL="21590" algn="ctr">
                        <a:spcAft>
                          <a:spcPts val="0"/>
                        </a:spcAft>
                        <a:tabLst>
                          <a:tab pos="1325880" algn="l"/>
                          <a:tab pos="2674620" algn="l"/>
                        </a:tabLst>
                      </a:pPr>
                      <a:r>
                        <a:rPr lang="id-ID" sz="1800" dirty="0" smtClean="0">
                          <a:effectLst/>
                        </a:rPr>
                        <a:t>6</a:t>
                      </a:r>
                      <a:endParaRPr lang="id-ID" sz="1800" dirty="0">
                        <a:effectLst/>
                        <a:latin typeface="Cambria" pitchFamily="18" charset="0"/>
                        <a:ea typeface="Times New Roman"/>
                      </a:endParaRPr>
                    </a:p>
                  </a:txBody>
                  <a:tcPr marL="68580" marR="68580" marT="0" marB="0" anchor="b"/>
                </a:tc>
                <a:tc>
                  <a:txBody>
                    <a:bodyPr/>
                    <a:lstStyle/>
                    <a:p>
                      <a:pPr marL="21590" algn="ctr">
                        <a:spcAft>
                          <a:spcPts val="0"/>
                        </a:spcAft>
                        <a:tabLst>
                          <a:tab pos="1325880" algn="l"/>
                          <a:tab pos="2674620" algn="l"/>
                        </a:tabLst>
                      </a:pPr>
                      <a:r>
                        <a:rPr lang="en-US" sz="1600" spc="45">
                          <a:effectLst/>
                        </a:rPr>
                        <a:t>291</a:t>
                      </a:r>
                      <a:r>
                        <a:rPr lang="id-ID" sz="1600" spc="45">
                          <a:effectLst/>
                        </a:rPr>
                        <a:t>.000</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20">
                          <a:effectLst/>
                        </a:rPr>
                        <a:t>3.65</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10">
                          <a:effectLst/>
                        </a:rPr>
                        <a:t>1</a:t>
                      </a:r>
                      <a:r>
                        <a:rPr lang="id-ID" sz="1600" spc="10">
                          <a:effectLst/>
                        </a:rPr>
                        <a:t>,</a:t>
                      </a:r>
                      <a:r>
                        <a:rPr lang="en-US" sz="1600" spc="10">
                          <a:effectLst/>
                        </a:rPr>
                        <a:t>45</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15">
                          <a:effectLst/>
                        </a:rPr>
                        <a:t>20</a:t>
                      </a:r>
                      <a:r>
                        <a:rPr lang="id-ID" sz="1600" spc="15">
                          <a:effectLst/>
                        </a:rPr>
                        <a:t>,</a:t>
                      </a:r>
                      <a:r>
                        <a:rPr lang="en-US" sz="1600" spc="15">
                          <a:effectLst/>
                        </a:rPr>
                        <a:t>8</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50">
                          <a:effectLst/>
                        </a:rPr>
                        <a:t>24</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35" dirty="0">
                          <a:effectLst/>
                        </a:rPr>
                        <a:t>49</a:t>
                      </a:r>
                      <a:endParaRPr lang="id-ID" sz="1800" dirty="0">
                        <a:effectLst/>
                        <a:latin typeface="Cambria" pitchFamily="18" charset="0"/>
                        <a:ea typeface="Times New Roman"/>
                      </a:endParaRPr>
                    </a:p>
                  </a:txBody>
                  <a:tcPr marL="68580" marR="68580" marT="0" marB="0" anchor="b"/>
                </a:tc>
              </a:tr>
              <a:tr h="291466">
                <a:tc>
                  <a:txBody>
                    <a:bodyPr/>
                    <a:lstStyle/>
                    <a:p>
                      <a:pPr marL="21590" algn="ctr">
                        <a:spcAft>
                          <a:spcPts val="0"/>
                        </a:spcAft>
                        <a:tabLst>
                          <a:tab pos="1325880" algn="l"/>
                          <a:tab pos="2674620" algn="l"/>
                        </a:tabLst>
                      </a:pPr>
                      <a:r>
                        <a:rPr lang="id-ID" sz="1800" dirty="0" smtClean="0">
                          <a:effectLst/>
                        </a:rPr>
                        <a:t>7</a:t>
                      </a:r>
                      <a:endParaRPr lang="id-ID" sz="1800" dirty="0">
                        <a:effectLst/>
                        <a:latin typeface="Cambria" pitchFamily="18" charset="0"/>
                        <a:ea typeface="Times New Roman"/>
                      </a:endParaRPr>
                    </a:p>
                  </a:txBody>
                  <a:tcPr marL="68580" marR="68580" marT="0" marB="0" anchor="b"/>
                </a:tc>
                <a:tc>
                  <a:txBody>
                    <a:bodyPr/>
                    <a:lstStyle/>
                    <a:p>
                      <a:pPr marL="21590" algn="ctr">
                        <a:spcAft>
                          <a:spcPts val="0"/>
                        </a:spcAft>
                        <a:tabLst>
                          <a:tab pos="1325880" algn="l"/>
                          <a:tab pos="2674620" algn="l"/>
                        </a:tabLst>
                      </a:pPr>
                      <a:r>
                        <a:rPr lang="en-US" sz="1600" spc="-5">
                          <a:effectLst/>
                        </a:rPr>
                        <a:t>234</a:t>
                      </a:r>
                      <a:r>
                        <a:rPr lang="id-ID" sz="1600" spc="-5">
                          <a:effectLst/>
                        </a:rPr>
                        <a:t>.000</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20">
                          <a:effectLst/>
                        </a:rPr>
                        <a:t>3</a:t>
                      </a:r>
                      <a:r>
                        <a:rPr lang="id-ID" sz="1600" spc="-20">
                          <a:effectLst/>
                        </a:rPr>
                        <a:t>,</a:t>
                      </a:r>
                      <a:r>
                        <a:rPr lang="en-US" sz="1600" spc="-20">
                          <a:effectLst/>
                        </a:rPr>
                        <a:t>44</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35">
                          <a:effectLst/>
                        </a:rPr>
                        <a:t>1</a:t>
                      </a:r>
                      <a:r>
                        <a:rPr lang="id-ID" sz="1600" spc="35">
                          <a:effectLst/>
                        </a:rPr>
                        <a:t>,</a:t>
                      </a:r>
                      <a:r>
                        <a:rPr lang="en-US" sz="1600" spc="35">
                          <a:effectLst/>
                        </a:rPr>
                        <a:t>.67</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5">
                          <a:effectLst/>
                        </a:rPr>
                        <a:t>18</a:t>
                      </a:r>
                      <a:r>
                        <a:rPr lang="id-ID" sz="1600" spc="5">
                          <a:effectLst/>
                        </a:rPr>
                        <a:t>,</a:t>
                      </a:r>
                      <a:r>
                        <a:rPr lang="en-US" sz="1600" spc="5">
                          <a:effectLst/>
                        </a:rPr>
                        <a:t>4</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25" dirty="0">
                          <a:effectLst/>
                        </a:rPr>
                        <a:t>16</a:t>
                      </a:r>
                      <a:endParaRPr lang="id-ID" sz="1800" dirty="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5" dirty="0">
                          <a:effectLst/>
                        </a:rPr>
                        <a:t>30</a:t>
                      </a:r>
                      <a:endParaRPr lang="id-ID" sz="1800" dirty="0">
                        <a:effectLst/>
                        <a:latin typeface="Cambria" pitchFamily="18" charset="0"/>
                        <a:ea typeface="Times New Roman"/>
                      </a:endParaRPr>
                    </a:p>
                  </a:txBody>
                  <a:tcPr marL="68580" marR="68580" marT="0" marB="0" anchor="b"/>
                </a:tc>
              </a:tr>
              <a:tr h="291466">
                <a:tc>
                  <a:txBody>
                    <a:bodyPr/>
                    <a:lstStyle/>
                    <a:p>
                      <a:pPr marL="21590" algn="ctr">
                        <a:spcAft>
                          <a:spcPts val="0"/>
                        </a:spcAft>
                        <a:tabLst>
                          <a:tab pos="1325880" algn="l"/>
                          <a:tab pos="2674620" algn="l"/>
                        </a:tabLst>
                      </a:pPr>
                      <a:r>
                        <a:rPr lang="id-ID" sz="1800" dirty="0" smtClean="0">
                          <a:effectLst/>
                        </a:rPr>
                        <a:t>8</a:t>
                      </a:r>
                      <a:endParaRPr lang="id-ID" sz="1800" dirty="0">
                        <a:effectLst/>
                        <a:latin typeface="Cambria" pitchFamily="18" charset="0"/>
                        <a:ea typeface="Times New Roman"/>
                      </a:endParaRPr>
                    </a:p>
                  </a:txBody>
                  <a:tcPr marL="68580" marR="68580" marT="0" marB="0" anchor="b"/>
                </a:tc>
                <a:tc>
                  <a:txBody>
                    <a:bodyPr/>
                    <a:lstStyle/>
                    <a:p>
                      <a:pPr marL="21590" algn="ctr">
                        <a:spcAft>
                          <a:spcPts val="0"/>
                        </a:spcAft>
                        <a:tabLst>
                          <a:tab pos="1325880" algn="l"/>
                          <a:tab pos="2674620" algn="l"/>
                        </a:tabLst>
                      </a:pPr>
                      <a:r>
                        <a:rPr lang="en-US" sz="1600" spc="25">
                          <a:effectLst/>
                        </a:rPr>
                        <a:t>209</a:t>
                      </a:r>
                      <a:r>
                        <a:rPr lang="id-ID" sz="1600" spc="25">
                          <a:effectLst/>
                        </a:rPr>
                        <a:t>.000</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15">
                          <a:effectLst/>
                        </a:rPr>
                        <a:t>2</a:t>
                      </a:r>
                      <a:r>
                        <a:rPr lang="id-ID" sz="1600" spc="15">
                          <a:effectLst/>
                        </a:rPr>
                        <a:t>,</a:t>
                      </a:r>
                      <a:r>
                        <a:rPr lang="en-US" sz="1600" spc="15">
                          <a:effectLst/>
                        </a:rPr>
                        <a:t>55</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a:effectLst/>
                        </a:rPr>
                        <a:t>2</a:t>
                      </a:r>
                      <a:r>
                        <a:rPr lang="id-ID" sz="1600">
                          <a:effectLst/>
                        </a:rPr>
                        <a:t>,</a:t>
                      </a:r>
                      <a:r>
                        <a:rPr lang="en-US" sz="1600">
                          <a:effectLst/>
                        </a:rPr>
                        <a:t>74</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5">
                          <a:effectLst/>
                        </a:rPr>
                        <a:t>15</a:t>
                      </a:r>
                      <a:r>
                        <a:rPr lang="id-ID" sz="1600" spc="5">
                          <a:effectLst/>
                        </a:rPr>
                        <a:t>,</a:t>
                      </a:r>
                      <a:r>
                        <a:rPr lang="en-US" sz="1600" spc="5">
                          <a:effectLst/>
                        </a:rPr>
                        <a:t>4</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15" dirty="0">
                          <a:effectLst/>
                        </a:rPr>
                        <a:t>10</a:t>
                      </a:r>
                      <a:endParaRPr lang="id-ID" sz="1800" dirty="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id-ID" sz="1600" spc="15">
                          <a:effectLst/>
                        </a:rPr>
                        <a:t>30</a:t>
                      </a:r>
                      <a:endParaRPr lang="id-ID" sz="1800">
                        <a:effectLst/>
                        <a:latin typeface="Cambria" pitchFamily="18" charset="0"/>
                        <a:ea typeface="Times New Roman"/>
                      </a:endParaRPr>
                    </a:p>
                  </a:txBody>
                  <a:tcPr marL="68580" marR="68580" marT="0" marB="0" anchor="b"/>
                </a:tc>
              </a:tr>
              <a:tr h="297266">
                <a:tc>
                  <a:txBody>
                    <a:bodyPr/>
                    <a:lstStyle/>
                    <a:p>
                      <a:pPr marL="21590" algn="ctr">
                        <a:lnSpc>
                          <a:spcPts val="1500"/>
                        </a:lnSpc>
                        <a:spcAft>
                          <a:spcPts val="0"/>
                        </a:spcAft>
                        <a:tabLst>
                          <a:tab pos="1325880" algn="l"/>
                          <a:tab pos="2674620" algn="l"/>
                        </a:tabLst>
                      </a:pPr>
                      <a:r>
                        <a:rPr lang="id-ID" sz="1800" dirty="0" smtClean="0">
                          <a:effectLst/>
                        </a:rPr>
                        <a:t>9</a:t>
                      </a:r>
                      <a:endParaRPr lang="id-ID" sz="1800" dirty="0">
                        <a:effectLst/>
                        <a:latin typeface="Cambria" pitchFamily="18" charset="0"/>
                        <a:ea typeface="Times New Roman"/>
                      </a:endParaRPr>
                    </a:p>
                  </a:txBody>
                  <a:tcPr marL="68580" marR="68580" marT="0" marB="0" anchor="b"/>
                </a:tc>
                <a:tc>
                  <a:txBody>
                    <a:bodyPr/>
                    <a:lstStyle/>
                    <a:p>
                      <a:pPr marL="21590" algn="ctr">
                        <a:lnSpc>
                          <a:spcPts val="1500"/>
                        </a:lnSpc>
                        <a:spcAft>
                          <a:spcPts val="0"/>
                        </a:spcAft>
                        <a:tabLst>
                          <a:tab pos="1325880" algn="l"/>
                          <a:tab pos="2674620" algn="l"/>
                        </a:tabLst>
                      </a:pPr>
                      <a:r>
                        <a:rPr lang="en-US" sz="1600">
                          <a:effectLst/>
                        </a:rPr>
                        <a:t>204</a:t>
                      </a:r>
                      <a:r>
                        <a:rPr lang="id-ID" sz="1600">
                          <a:effectLst/>
                        </a:rPr>
                        <a:t>.000</a:t>
                      </a:r>
                      <a:endParaRPr lang="id-ID" sz="1800">
                        <a:effectLst/>
                        <a:latin typeface="Cambria" pitchFamily="18" charset="0"/>
                        <a:ea typeface="Times New Roman"/>
                      </a:endParaRPr>
                    </a:p>
                  </a:txBody>
                  <a:tcPr marL="68580" marR="68580" marT="0" marB="0" anchor="b"/>
                </a:tc>
                <a:tc>
                  <a:txBody>
                    <a:bodyPr/>
                    <a:lstStyle/>
                    <a:p>
                      <a:pPr marL="274320" algn="ctr">
                        <a:lnSpc>
                          <a:spcPts val="1500"/>
                        </a:lnSpc>
                        <a:spcAft>
                          <a:spcPts val="0"/>
                        </a:spcAft>
                        <a:tabLst>
                          <a:tab pos="1325880" algn="l"/>
                          <a:tab pos="2674620" algn="l"/>
                        </a:tabLst>
                      </a:pPr>
                      <a:r>
                        <a:rPr lang="en-US" sz="1600" spc="10">
                          <a:effectLst/>
                        </a:rPr>
                        <a:t>4</a:t>
                      </a:r>
                      <a:r>
                        <a:rPr lang="id-ID" sz="1600" spc="10">
                          <a:effectLst/>
                        </a:rPr>
                        <a:t>,</a:t>
                      </a:r>
                      <a:r>
                        <a:rPr lang="en-US" sz="1600" spc="10">
                          <a:effectLst/>
                        </a:rPr>
                        <a:t>79</a:t>
                      </a:r>
                      <a:endParaRPr lang="id-ID" sz="1800">
                        <a:effectLst/>
                        <a:latin typeface="Cambria" pitchFamily="18" charset="0"/>
                        <a:ea typeface="Times New Roman"/>
                      </a:endParaRPr>
                    </a:p>
                  </a:txBody>
                  <a:tcPr marL="68580" marR="68580" marT="0" marB="0" anchor="b"/>
                </a:tc>
                <a:tc>
                  <a:txBody>
                    <a:bodyPr/>
                    <a:lstStyle/>
                    <a:p>
                      <a:pPr marL="274320" algn="ctr">
                        <a:lnSpc>
                          <a:spcPts val="1500"/>
                        </a:lnSpc>
                        <a:spcAft>
                          <a:spcPts val="0"/>
                        </a:spcAft>
                        <a:tabLst>
                          <a:tab pos="1325880" algn="l"/>
                          <a:tab pos="2674620" algn="l"/>
                        </a:tabLst>
                      </a:pPr>
                      <a:r>
                        <a:rPr lang="en-US" sz="1600" spc="30">
                          <a:effectLst/>
                        </a:rPr>
                        <a:t>1</a:t>
                      </a:r>
                      <a:r>
                        <a:rPr lang="id-ID" sz="1600" spc="30">
                          <a:effectLst/>
                        </a:rPr>
                        <a:t>,</a:t>
                      </a:r>
                      <a:r>
                        <a:rPr lang="en-US" sz="1600" spc="30">
                          <a:effectLst/>
                        </a:rPr>
                        <a:t>35</a:t>
                      </a:r>
                      <a:endParaRPr lang="id-ID" sz="1800">
                        <a:effectLst/>
                        <a:latin typeface="Cambria" pitchFamily="18" charset="0"/>
                        <a:ea typeface="Times New Roman"/>
                      </a:endParaRPr>
                    </a:p>
                  </a:txBody>
                  <a:tcPr marL="68580" marR="68580" marT="0" marB="0" anchor="b"/>
                </a:tc>
                <a:tc>
                  <a:txBody>
                    <a:bodyPr/>
                    <a:lstStyle/>
                    <a:p>
                      <a:pPr marL="274320" algn="ctr">
                        <a:lnSpc>
                          <a:spcPts val="1500"/>
                        </a:lnSpc>
                        <a:spcAft>
                          <a:spcPts val="0"/>
                        </a:spcAft>
                        <a:tabLst>
                          <a:tab pos="1325880" algn="l"/>
                          <a:tab pos="2674620" algn="l"/>
                        </a:tabLst>
                      </a:pPr>
                      <a:r>
                        <a:rPr lang="en-US" sz="1600" spc="10">
                          <a:effectLst/>
                        </a:rPr>
                        <a:t>14</a:t>
                      </a:r>
                      <a:r>
                        <a:rPr lang="id-ID" sz="1600" spc="10">
                          <a:effectLst/>
                        </a:rPr>
                        <a:t>,</a:t>
                      </a:r>
                      <a:r>
                        <a:rPr lang="en-US" sz="1600" spc="10">
                          <a:effectLst/>
                        </a:rPr>
                        <a:t>9</a:t>
                      </a:r>
                      <a:endParaRPr lang="id-ID" sz="1800">
                        <a:effectLst/>
                        <a:latin typeface="Cambria" pitchFamily="18" charset="0"/>
                        <a:ea typeface="Times New Roman"/>
                      </a:endParaRPr>
                    </a:p>
                  </a:txBody>
                  <a:tcPr marL="68580" marR="68580" marT="0" marB="0" anchor="b"/>
                </a:tc>
                <a:tc>
                  <a:txBody>
                    <a:bodyPr/>
                    <a:lstStyle/>
                    <a:p>
                      <a:pPr marL="274320" algn="ctr">
                        <a:lnSpc>
                          <a:spcPts val="1500"/>
                        </a:lnSpc>
                        <a:spcAft>
                          <a:spcPts val="0"/>
                        </a:spcAft>
                        <a:tabLst>
                          <a:tab pos="1325880" algn="l"/>
                          <a:tab pos="2674620" algn="l"/>
                        </a:tabLst>
                      </a:pPr>
                      <a:r>
                        <a:rPr lang="en-US" sz="1600" spc="50" dirty="0">
                          <a:effectLst/>
                        </a:rPr>
                        <a:t>16</a:t>
                      </a:r>
                      <a:endParaRPr lang="id-ID" sz="1800" dirty="0">
                        <a:effectLst/>
                        <a:latin typeface="Cambria" pitchFamily="18" charset="0"/>
                        <a:ea typeface="Times New Roman"/>
                      </a:endParaRPr>
                    </a:p>
                  </a:txBody>
                  <a:tcPr marL="68580" marR="68580" marT="0" marB="0" anchor="b"/>
                </a:tc>
                <a:tc>
                  <a:txBody>
                    <a:bodyPr/>
                    <a:lstStyle/>
                    <a:p>
                      <a:pPr marL="274320" algn="ctr">
                        <a:lnSpc>
                          <a:spcPts val="1500"/>
                        </a:lnSpc>
                        <a:spcAft>
                          <a:spcPts val="0"/>
                        </a:spcAft>
                        <a:tabLst>
                          <a:tab pos="1325880" algn="l"/>
                          <a:tab pos="2674620" algn="l"/>
                        </a:tabLst>
                      </a:pPr>
                      <a:r>
                        <a:rPr lang="en-US" sz="1600" spc="-50" dirty="0">
                          <a:effectLst/>
                        </a:rPr>
                        <a:t>24</a:t>
                      </a:r>
                      <a:endParaRPr lang="id-ID" sz="1800" dirty="0">
                        <a:effectLst/>
                        <a:latin typeface="Cambria" pitchFamily="18" charset="0"/>
                        <a:ea typeface="Times New Roman"/>
                      </a:endParaRPr>
                    </a:p>
                  </a:txBody>
                  <a:tcPr marL="68580" marR="68580" marT="0" marB="0" anchor="b"/>
                </a:tc>
              </a:tr>
              <a:tr h="291466">
                <a:tc>
                  <a:txBody>
                    <a:bodyPr/>
                    <a:lstStyle/>
                    <a:p>
                      <a:pPr marL="21590" algn="ctr">
                        <a:spcAft>
                          <a:spcPts val="0"/>
                        </a:spcAft>
                        <a:tabLst>
                          <a:tab pos="1325880" algn="l"/>
                          <a:tab pos="2674620" algn="l"/>
                        </a:tabLst>
                      </a:pPr>
                      <a:r>
                        <a:rPr lang="id-ID" sz="1800" dirty="0" smtClean="0">
                          <a:effectLst/>
                        </a:rPr>
                        <a:t>10</a:t>
                      </a:r>
                      <a:endParaRPr lang="id-ID" sz="1800" dirty="0">
                        <a:effectLst/>
                        <a:latin typeface="Cambria" pitchFamily="18" charset="0"/>
                        <a:ea typeface="Times New Roman"/>
                      </a:endParaRPr>
                    </a:p>
                  </a:txBody>
                  <a:tcPr marL="68580" marR="68580" marT="0" marB="0" anchor="b"/>
                </a:tc>
                <a:tc>
                  <a:txBody>
                    <a:bodyPr/>
                    <a:lstStyle/>
                    <a:p>
                      <a:pPr marL="21590" algn="ctr">
                        <a:spcAft>
                          <a:spcPts val="0"/>
                        </a:spcAft>
                        <a:tabLst>
                          <a:tab pos="1325880" algn="l"/>
                          <a:tab pos="2674620" algn="l"/>
                        </a:tabLst>
                      </a:pPr>
                      <a:r>
                        <a:rPr lang="en-US" sz="1600" spc="95">
                          <a:effectLst/>
                        </a:rPr>
                        <a:t>216</a:t>
                      </a:r>
                      <a:r>
                        <a:rPr lang="id-ID" sz="1600" spc="95">
                          <a:effectLst/>
                        </a:rPr>
                        <a:t>.000</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15">
                          <a:effectLst/>
                        </a:rPr>
                        <a:t>2</a:t>
                      </a:r>
                      <a:r>
                        <a:rPr lang="id-ID" sz="1600" spc="15">
                          <a:effectLst/>
                        </a:rPr>
                        <a:t>,</a:t>
                      </a:r>
                      <a:r>
                        <a:rPr lang="en-US" sz="1600" spc="15">
                          <a:effectLst/>
                        </a:rPr>
                        <a:t>53</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65">
                          <a:effectLst/>
                        </a:rPr>
                        <a:t>2</a:t>
                      </a:r>
                      <a:r>
                        <a:rPr lang="id-ID" sz="1600" spc="65">
                          <a:effectLst/>
                        </a:rPr>
                        <a:t>,</a:t>
                      </a:r>
                      <a:r>
                        <a:rPr lang="en-US" sz="1600" spc="65">
                          <a:effectLst/>
                        </a:rPr>
                        <a:t>13</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40">
                          <a:effectLst/>
                        </a:rPr>
                        <a:t>17</a:t>
                      </a:r>
                      <a:r>
                        <a:rPr lang="id-ID" sz="1600" spc="40">
                          <a:effectLst/>
                        </a:rPr>
                        <a:t>,</a:t>
                      </a:r>
                      <a:r>
                        <a:rPr lang="en-US" sz="1600" spc="40">
                          <a:effectLst/>
                        </a:rPr>
                        <a:t>5</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25" dirty="0">
                          <a:effectLst/>
                        </a:rPr>
                        <a:t>14</a:t>
                      </a:r>
                      <a:endParaRPr lang="id-ID" sz="1800" dirty="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45">
                          <a:effectLst/>
                        </a:rPr>
                        <a:t>31</a:t>
                      </a:r>
                      <a:endParaRPr lang="id-ID" sz="1800">
                        <a:effectLst/>
                        <a:latin typeface="Cambria" pitchFamily="18" charset="0"/>
                        <a:ea typeface="Times New Roman"/>
                      </a:endParaRPr>
                    </a:p>
                  </a:txBody>
                  <a:tcPr marL="68580" marR="68580" marT="0" marB="0" anchor="b"/>
                </a:tc>
              </a:tr>
              <a:tr h="291466">
                <a:tc>
                  <a:txBody>
                    <a:bodyPr/>
                    <a:lstStyle/>
                    <a:p>
                      <a:pPr marL="21590" algn="ctr">
                        <a:spcAft>
                          <a:spcPts val="0"/>
                        </a:spcAft>
                        <a:tabLst>
                          <a:tab pos="1325880" algn="l"/>
                          <a:tab pos="2674620" algn="l"/>
                        </a:tabLst>
                      </a:pPr>
                      <a:r>
                        <a:rPr lang="id-ID" sz="1800" dirty="0" smtClean="0">
                          <a:effectLst/>
                        </a:rPr>
                        <a:t>11</a:t>
                      </a:r>
                      <a:endParaRPr lang="id-ID" sz="1800" dirty="0">
                        <a:effectLst/>
                        <a:latin typeface="Cambria" pitchFamily="18" charset="0"/>
                        <a:ea typeface="Times New Roman"/>
                      </a:endParaRPr>
                    </a:p>
                  </a:txBody>
                  <a:tcPr marL="68580" marR="68580" marT="0" marB="0" anchor="b"/>
                </a:tc>
                <a:tc>
                  <a:txBody>
                    <a:bodyPr/>
                    <a:lstStyle/>
                    <a:p>
                      <a:pPr marL="21590" algn="ctr">
                        <a:spcAft>
                          <a:spcPts val="0"/>
                        </a:spcAft>
                        <a:tabLst>
                          <a:tab pos="1325880" algn="l"/>
                          <a:tab pos="2674620" algn="l"/>
                        </a:tabLst>
                      </a:pPr>
                      <a:r>
                        <a:rPr lang="en-US" sz="1600" spc="-15">
                          <a:effectLst/>
                        </a:rPr>
                        <a:t>245</a:t>
                      </a:r>
                      <a:r>
                        <a:rPr lang="id-ID" sz="1600" spc="-15">
                          <a:effectLst/>
                        </a:rPr>
                        <a:t>.000</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15">
                          <a:effectLst/>
                        </a:rPr>
                        <a:t>2</a:t>
                      </a:r>
                      <a:r>
                        <a:rPr lang="id-ID" sz="1600" spc="15">
                          <a:effectLst/>
                        </a:rPr>
                        <a:t>,</a:t>
                      </a:r>
                      <a:r>
                        <a:rPr lang="en-US" sz="1600" spc="15">
                          <a:effectLst/>
                        </a:rPr>
                        <a:t>75</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5">
                          <a:effectLst/>
                        </a:rPr>
                        <a:t>2</a:t>
                      </a:r>
                      <a:r>
                        <a:rPr lang="id-ID" sz="1600" spc="5">
                          <a:effectLst/>
                        </a:rPr>
                        <a:t>,</a:t>
                      </a:r>
                      <a:r>
                        <a:rPr lang="en-US" sz="1600" spc="5">
                          <a:effectLst/>
                        </a:rPr>
                        <a:t>64</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30">
                          <a:effectLst/>
                        </a:rPr>
                        <a:t>19</a:t>
                      </a:r>
                      <a:r>
                        <a:rPr lang="id-ID" sz="1600" spc="30">
                          <a:effectLst/>
                        </a:rPr>
                        <a:t>,</a:t>
                      </a:r>
                      <a:r>
                        <a:rPr lang="en-US" sz="1600" spc="30">
                          <a:effectLst/>
                        </a:rPr>
                        <a:t>2</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dirty="0">
                          <a:effectLst/>
                        </a:rPr>
                        <a:t>II</a:t>
                      </a:r>
                      <a:endParaRPr lang="id-ID" sz="1800" dirty="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5" dirty="0">
                          <a:effectLst/>
                        </a:rPr>
                        <a:t>32</a:t>
                      </a:r>
                      <a:endParaRPr lang="id-ID" sz="1800" dirty="0">
                        <a:effectLst/>
                        <a:latin typeface="Cambria" pitchFamily="18" charset="0"/>
                        <a:ea typeface="Times New Roman"/>
                      </a:endParaRPr>
                    </a:p>
                  </a:txBody>
                  <a:tcPr marL="68580" marR="68580" marT="0" marB="0" anchor="b"/>
                </a:tc>
              </a:tr>
              <a:tr h="291466">
                <a:tc>
                  <a:txBody>
                    <a:bodyPr/>
                    <a:lstStyle/>
                    <a:p>
                      <a:pPr marL="21590" algn="ctr">
                        <a:spcAft>
                          <a:spcPts val="0"/>
                        </a:spcAft>
                        <a:tabLst>
                          <a:tab pos="1325880" algn="l"/>
                          <a:tab pos="2674620" algn="l"/>
                        </a:tabLst>
                      </a:pPr>
                      <a:r>
                        <a:rPr lang="id-ID" sz="1800" dirty="0" smtClean="0">
                          <a:effectLst/>
                        </a:rPr>
                        <a:t>12</a:t>
                      </a:r>
                      <a:endParaRPr lang="id-ID" sz="1800" dirty="0">
                        <a:effectLst/>
                        <a:latin typeface="Cambria" pitchFamily="18" charset="0"/>
                        <a:ea typeface="Times New Roman"/>
                      </a:endParaRPr>
                    </a:p>
                  </a:txBody>
                  <a:tcPr marL="68580" marR="68580" marT="0" marB="0" anchor="b"/>
                </a:tc>
                <a:tc>
                  <a:txBody>
                    <a:bodyPr/>
                    <a:lstStyle/>
                    <a:p>
                      <a:pPr marL="21590" algn="ctr">
                        <a:spcAft>
                          <a:spcPts val="0"/>
                        </a:spcAft>
                        <a:tabLst>
                          <a:tab pos="1325880" algn="l"/>
                          <a:tab pos="2674620" algn="l"/>
                        </a:tabLst>
                      </a:pPr>
                      <a:r>
                        <a:rPr lang="en-US" sz="1600" spc="30">
                          <a:effectLst/>
                        </a:rPr>
                        <a:t>286</a:t>
                      </a:r>
                      <a:r>
                        <a:rPr lang="id-ID" sz="1600" spc="30">
                          <a:effectLst/>
                        </a:rPr>
                        <a:t>.000</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15">
                          <a:effectLst/>
                        </a:rPr>
                        <a:t>2</a:t>
                      </a:r>
                      <a:r>
                        <a:rPr lang="id-ID" sz="1600" spc="15">
                          <a:effectLst/>
                        </a:rPr>
                        <a:t>,</a:t>
                      </a:r>
                      <a:r>
                        <a:rPr lang="en-US" sz="1600" spc="15">
                          <a:effectLst/>
                        </a:rPr>
                        <a:t>53</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30">
                          <a:effectLst/>
                        </a:rPr>
                        <a:t>1</a:t>
                      </a:r>
                      <a:r>
                        <a:rPr lang="id-ID" sz="1600" spc="30">
                          <a:effectLst/>
                        </a:rPr>
                        <a:t>,</a:t>
                      </a:r>
                      <a:r>
                        <a:rPr lang="en-US" sz="1600" spc="30">
                          <a:effectLst/>
                        </a:rPr>
                        <a:t>.63</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30">
                          <a:effectLst/>
                        </a:rPr>
                        <a:t>20</a:t>
                      </a:r>
                      <a:r>
                        <a:rPr lang="id-ID" sz="1600" spc="30">
                          <a:effectLst/>
                        </a:rPr>
                        <a:t>,</a:t>
                      </a:r>
                      <a:r>
                        <a:rPr lang="en-US" sz="1600" spc="30">
                          <a:effectLst/>
                        </a:rPr>
                        <a:t>1</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25">
                          <a:effectLst/>
                        </a:rPr>
                        <a:t>19</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30" dirty="0">
                          <a:effectLst/>
                        </a:rPr>
                        <a:t>47</a:t>
                      </a:r>
                      <a:endParaRPr lang="id-ID" sz="1800" dirty="0">
                        <a:effectLst/>
                        <a:latin typeface="Cambria" pitchFamily="18" charset="0"/>
                        <a:ea typeface="Times New Roman"/>
                      </a:endParaRPr>
                    </a:p>
                  </a:txBody>
                  <a:tcPr marL="68580" marR="68580" marT="0" marB="0" anchor="b"/>
                </a:tc>
              </a:tr>
              <a:tr h="291466">
                <a:tc>
                  <a:txBody>
                    <a:bodyPr/>
                    <a:lstStyle/>
                    <a:p>
                      <a:pPr marL="21590" algn="ctr">
                        <a:spcAft>
                          <a:spcPts val="0"/>
                        </a:spcAft>
                        <a:tabLst>
                          <a:tab pos="1325880" algn="l"/>
                          <a:tab pos="2674620" algn="l"/>
                        </a:tabLst>
                      </a:pPr>
                      <a:r>
                        <a:rPr lang="id-ID" sz="1800" dirty="0" smtClean="0">
                          <a:effectLst/>
                        </a:rPr>
                        <a:t>13</a:t>
                      </a:r>
                      <a:endParaRPr lang="id-ID" sz="1800" dirty="0">
                        <a:effectLst/>
                        <a:latin typeface="Cambria" pitchFamily="18" charset="0"/>
                        <a:ea typeface="Times New Roman"/>
                      </a:endParaRPr>
                    </a:p>
                  </a:txBody>
                  <a:tcPr marL="68580" marR="68580" marT="0" marB="0" anchor="b"/>
                </a:tc>
                <a:tc>
                  <a:txBody>
                    <a:bodyPr/>
                    <a:lstStyle/>
                    <a:p>
                      <a:pPr marL="21590" algn="ctr">
                        <a:spcAft>
                          <a:spcPts val="0"/>
                        </a:spcAft>
                        <a:tabLst>
                          <a:tab pos="1325880" algn="l"/>
                          <a:tab pos="2674620" algn="l"/>
                        </a:tabLst>
                      </a:pPr>
                      <a:r>
                        <a:rPr lang="en-US" sz="1600" spc="105" dirty="0">
                          <a:effectLst/>
                        </a:rPr>
                        <a:t>312</a:t>
                      </a:r>
                      <a:r>
                        <a:rPr lang="id-ID" sz="1600" spc="105" dirty="0">
                          <a:effectLst/>
                        </a:rPr>
                        <a:t>.000</a:t>
                      </a:r>
                      <a:endParaRPr lang="id-ID" sz="1800" dirty="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30">
                          <a:effectLst/>
                        </a:rPr>
                        <a:t>3</a:t>
                      </a:r>
                      <a:r>
                        <a:rPr lang="id-ID" sz="1600" spc="30">
                          <a:effectLst/>
                        </a:rPr>
                        <a:t>,</a:t>
                      </a:r>
                      <a:r>
                        <a:rPr lang="en-US" sz="1600" spc="30">
                          <a:effectLst/>
                        </a:rPr>
                        <a:t>51</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15">
                          <a:effectLst/>
                        </a:rPr>
                        <a:t>2</a:t>
                      </a:r>
                      <a:r>
                        <a:rPr lang="id-ID" sz="1600" spc="15">
                          <a:effectLst/>
                        </a:rPr>
                        <a:t>,</a:t>
                      </a:r>
                      <a:r>
                        <a:rPr lang="en-US" sz="1600" spc="15">
                          <a:effectLst/>
                        </a:rPr>
                        <a:t>53</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a:effectLst/>
                        </a:rPr>
                        <a:t>24</a:t>
                      </a:r>
                      <a:r>
                        <a:rPr lang="id-ID" sz="1600">
                          <a:effectLst/>
                        </a:rPr>
                        <a:t>,</a:t>
                      </a:r>
                      <a:r>
                        <a:rPr lang="en-US" sz="1600">
                          <a:effectLst/>
                        </a:rPr>
                        <a:t>8</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40">
                          <a:effectLst/>
                        </a:rPr>
                        <a:t>21</a:t>
                      </a:r>
                      <a:endParaRPr lang="id-ID" sz="1800">
                        <a:effectLst/>
                        <a:latin typeface="Cambria" pitchFamily="18" charset="0"/>
                        <a:ea typeface="Times New Roman"/>
                      </a:endParaRPr>
                    </a:p>
                  </a:txBody>
                  <a:tcPr marL="68580" marR="68580" marT="0" marB="0" anchor="b"/>
                </a:tc>
                <a:tc>
                  <a:txBody>
                    <a:bodyPr/>
                    <a:lstStyle/>
                    <a:p>
                      <a:pPr marL="274320" algn="ctr">
                        <a:spcAft>
                          <a:spcPts val="0"/>
                        </a:spcAft>
                        <a:tabLst>
                          <a:tab pos="1325880" algn="l"/>
                          <a:tab pos="2674620" algn="l"/>
                        </a:tabLst>
                      </a:pPr>
                      <a:r>
                        <a:rPr lang="en-US" sz="1600" spc="-70" dirty="0">
                          <a:effectLst/>
                        </a:rPr>
                        <a:t>54</a:t>
                      </a:r>
                      <a:endParaRPr lang="id-ID" sz="1800" dirty="0">
                        <a:effectLst/>
                        <a:latin typeface="Cambria" pitchFamily="18" charset="0"/>
                        <a:ea typeface="Times New Roman"/>
                      </a:endParaRPr>
                    </a:p>
                  </a:txBody>
                  <a:tcPr marL="68580" marR="68580" marT="0" marB="0" anchor="b"/>
                </a:tc>
              </a:tr>
              <a:tr h="269715">
                <a:tc>
                  <a:txBody>
                    <a:bodyPr/>
                    <a:lstStyle/>
                    <a:p>
                      <a:pPr marL="21590" algn="ctr">
                        <a:lnSpc>
                          <a:spcPts val="1260"/>
                        </a:lnSpc>
                        <a:spcAft>
                          <a:spcPts val="0"/>
                        </a:spcAft>
                        <a:tabLst>
                          <a:tab pos="1325880" algn="l"/>
                          <a:tab pos="2674620" algn="l"/>
                        </a:tabLst>
                      </a:pPr>
                      <a:r>
                        <a:rPr lang="id-ID" sz="1800" dirty="0" smtClean="0">
                          <a:effectLst/>
                        </a:rPr>
                        <a:t>14</a:t>
                      </a:r>
                      <a:endParaRPr lang="id-ID" sz="1800" dirty="0">
                        <a:effectLst/>
                        <a:latin typeface="Cambria" pitchFamily="18" charset="0"/>
                        <a:ea typeface="Times New Roman"/>
                      </a:endParaRPr>
                    </a:p>
                  </a:txBody>
                  <a:tcPr marL="68580" marR="68580" marT="0" marB="0" anchor="b"/>
                </a:tc>
                <a:tc>
                  <a:txBody>
                    <a:bodyPr/>
                    <a:lstStyle/>
                    <a:p>
                      <a:pPr marL="21590" algn="ctr">
                        <a:lnSpc>
                          <a:spcPts val="1260"/>
                        </a:lnSpc>
                        <a:spcAft>
                          <a:spcPts val="0"/>
                        </a:spcAft>
                        <a:tabLst>
                          <a:tab pos="1325880" algn="l"/>
                          <a:tab pos="2674620" algn="l"/>
                        </a:tabLst>
                      </a:pPr>
                      <a:r>
                        <a:rPr lang="en-US" sz="1600" spc="20">
                          <a:effectLst/>
                        </a:rPr>
                        <a:t>265</a:t>
                      </a:r>
                      <a:r>
                        <a:rPr lang="id-ID" sz="1600" spc="20">
                          <a:effectLst/>
                        </a:rPr>
                        <a:t>.000</a:t>
                      </a:r>
                      <a:endParaRPr lang="id-ID" sz="1800">
                        <a:effectLst/>
                        <a:latin typeface="Cambria" pitchFamily="18" charset="0"/>
                        <a:ea typeface="Times New Roman"/>
                      </a:endParaRPr>
                    </a:p>
                  </a:txBody>
                  <a:tcPr marL="68580" marR="68580" marT="0" marB="0" anchor="b"/>
                </a:tc>
                <a:tc>
                  <a:txBody>
                    <a:bodyPr/>
                    <a:lstStyle/>
                    <a:p>
                      <a:pPr marL="274320" algn="ctr">
                        <a:lnSpc>
                          <a:spcPts val="1260"/>
                        </a:lnSpc>
                        <a:spcAft>
                          <a:spcPts val="0"/>
                        </a:spcAft>
                        <a:tabLst>
                          <a:tab pos="1325880" algn="l"/>
                          <a:tab pos="2674620" algn="l"/>
                        </a:tabLst>
                      </a:pPr>
                      <a:r>
                        <a:rPr lang="en-US" sz="1600">
                          <a:effectLst/>
                        </a:rPr>
                        <a:t>2</a:t>
                      </a:r>
                      <a:r>
                        <a:rPr lang="id-ID" sz="1600">
                          <a:effectLst/>
                        </a:rPr>
                        <a:t>,</a:t>
                      </a:r>
                      <a:r>
                        <a:rPr lang="en-US" sz="1600">
                          <a:effectLst/>
                        </a:rPr>
                        <a:t>81</a:t>
                      </a:r>
                      <a:endParaRPr lang="id-ID" sz="1800">
                        <a:effectLst/>
                        <a:latin typeface="Cambria" pitchFamily="18" charset="0"/>
                        <a:ea typeface="Times New Roman"/>
                      </a:endParaRPr>
                    </a:p>
                  </a:txBody>
                  <a:tcPr marL="68580" marR="68580" marT="0" marB="0" anchor="b"/>
                </a:tc>
                <a:tc>
                  <a:txBody>
                    <a:bodyPr/>
                    <a:lstStyle/>
                    <a:p>
                      <a:pPr marL="274320" algn="ctr">
                        <a:lnSpc>
                          <a:spcPts val="1260"/>
                        </a:lnSpc>
                        <a:spcAft>
                          <a:spcPts val="0"/>
                        </a:spcAft>
                        <a:tabLst>
                          <a:tab pos="1325880" algn="l"/>
                          <a:tab pos="2674620" algn="l"/>
                        </a:tabLst>
                      </a:pPr>
                      <a:r>
                        <a:rPr lang="en-US" sz="1600" spc="90">
                          <a:effectLst/>
                        </a:rPr>
                        <a:t>2</a:t>
                      </a:r>
                      <a:r>
                        <a:rPr lang="id-ID" sz="1600" spc="90">
                          <a:effectLst/>
                        </a:rPr>
                        <a:t>,</a:t>
                      </a:r>
                      <a:r>
                        <a:rPr lang="en-US" sz="1600" spc="90">
                          <a:effectLst/>
                        </a:rPr>
                        <a:t>54</a:t>
                      </a:r>
                      <a:endParaRPr lang="id-ID" sz="1800">
                        <a:effectLst/>
                        <a:latin typeface="Cambria" pitchFamily="18" charset="0"/>
                        <a:ea typeface="Times New Roman"/>
                      </a:endParaRPr>
                    </a:p>
                  </a:txBody>
                  <a:tcPr marL="68580" marR="68580" marT="0" marB="0" anchor="b"/>
                </a:tc>
                <a:tc>
                  <a:txBody>
                    <a:bodyPr/>
                    <a:lstStyle/>
                    <a:p>
                      <a:pPr marL="274320" algn="ctr">
                        <a:lnSpc>
                          <a:spcPts val="1260"/>
                        </a:lnSpc>
                        <a:spcAft>
                          <a:spcPts val="0"/>
                        </a:spcAft>
                        <a:tabLst>
                          <a:tab pos="1325880" algn="l"/>
                          <a:tab pos="2674620" algn="l"/>
                        </a:tabLst>
                      </a:pPr>
                      <a:r>
                        <a:rPr lang="en-US" sz="1600" spc="30">
                          <a:effectLst/>
                        </a:rPr>
                        <a:t>16</a:t>
                      </a:r>
                      <a:r>
                        <a:rPr lang="id-ID" sz="1600" spc="30">
                          <a:effectLst/>
                        </a:rPr>
                        <a:t>,</a:t>
                      </a:r>
                      <a:r>
                        <a:rPr lang="en-US" sz="1600" spc="30">
                          <a:effectLst/>
                        </a:rPr>
                        <a:t>6</a:t>
                      </a:r>
                      <a:endParaRPr lang="id-ID" sz="1800">
                        <a:effectLst/>
                        <a:latin typeface="Cambria" pitchFamily="18" charset="0"/>
                        <a:ea typeface="Times New Roman"/>
                      </a:endParaRPr>
                    </a:p>
                  </a:txBody>
                  <a:tcPr marL="68580" marR="68580" marT="0" marB="0" anchor="b"/>
                </a:tc>
                <a:tc>
                  <a:txBody>
                    <a:bodyPr/>
                    <a:lstStyle/>
                    <a:p>
                      <a:pPr marL="274320" algn="ctr">
                        <a:lnSpc>
                          <a:spcPts val="1260"/>
                        </a:lnSpc>
                        <a:spcAft>
                          <a:spcPts val="0"/>
                        </a:spcAft>
                        <a:tabLst>
                          <a:tab pos="1325880" algn="l"/>
                          <a:tab pos="2674620" algn="l"/>
                        </a:tabLst>
                      </a:pPr>
                      <a:r>
                        <a:rPr lang="en-US" sz="1600" spc="25">
                          <a:effectLst/>
                        </a:rPr>
                        <a:t>18</a:t>
                      </a:r>
                      <a:endParaRPr lang="id-ID" sz="1800">
                        <a:effectLst/>
                        <a:latin typeface="Cambria" pitchFamily="18" charset="0"/>
                        <a:ea typeface="Times New Roman"/>
                      </a:endParaRPr>
                    </a:p>
                  </a:txBody>
                  <a:tcPr marL="68580" marR="68580" marT="0" marB="0" anchor="b"/>
                </a:tc>
                <a:tc>
                  <a:txBody>
                    <a:bodyPr/>
                    <a:lstStyle/>
                    <a:p>
                      <a:pPr marL="274320" algn="ctr">
                        <a:lnSpc>
                          <a:spcPts val="1260"/>
                        </a:lnSpc>
                        <a:spcAft>
                          <a:spcPts val="0"/>
                        </a:spcAft>
                        <a:tabLst>
                          <a:tab pos="1325880" algn="l"/>
                          <a:tab pos="2674620" algn="l"/>
                        </a:tabLst>
                      </a:pPr>
                      <a:r>
                        <a:rPr lang="id-ID" sz="1600" spc="25" dirty="0">
                          <a:effectLst/>
                        </a:rPr>
                        <a:t>40</a:t>
                      </a:r>
                      <a:endParaRPr lang="id-ID" sz="1800" dirty="0">
                        <a:effectLst/>
                        <a:latin typeface="Cambria" pitchFamily="18" charset="0"/>
                        <a:ea typeface="Times New Roman"/>
                      </a:endParaRPr>
                    </a:p>
                  </a:txBody>
                  <a:tcPr marL="68580" marR="68580" marT="0" marB="0" anchor="b"/>
                </a:tc>
              </a:tr>
              <a:tr h="382886">
                <a:tc>
                  <a:txBody>
                    <a:bodyPr/>
                    <a:lstStyle/>
                    <a:p>
                      <a:pPr marL="21590" algn="ctr">
                        <a:lnSpc>
                          <a:spcPct val="150000"/>
                        </a:lnSpc>
                        <a:spcAft>
                          <a:spcPts val="0"/>
                        </a:spcAft>
                        <a:tabLst>
                          <a:tab pos="1325880" algn="l"/>
                          <a:tab pos="2674620" algn="l"/>
                        </a:tabLst>
                      </a:pPr>
                      <a:r>
                        <a:rPr lang="id-ID" sz="1800" dirty="0" smtClean="0">
                          <a:effectLst/>
                        </a:rPr>
                        <a:t>15</a:t>
                      </a:r>
                      <a:endParaRPr lang="id-ID" sz="1800" dirty="0">
                        <a:effectLst/>
                        <a:latin typeface="Cambria" pitchFamily="18" charset="0"/>
                        <a:ea typeface="Times New Roman"/>
                      </a:endParaRPr>
                    </a:p>
                  </a:txBody>
                  <a:tcPr marL="68580" marR="68580" marT="0" marB="0" anchor="b"/>
                </a:tc>
                <a:tc>
                  <a:txBody>
                    <a:bodyPr/>
                    <a:lstStyle/>
                    <a:p>
                      <a:pPr marL="21590" algn="ctr">
                        <a:lnSpc>
                          <a:spcPct val="150000"/>
                        </a:lnSpc>
                        <a:spcAft>
                          <a:spcPts val="0"/>
                        </a:spcAft>
                        <a:tabLst>
                          <a:tab pos="1325880" algn="l"/>
                          <a:tab pos="2674620" algn="l"/>
                        </a:tabLst>
                      </a:pPr>
                      <a:r>
                        <a:rPr lang="en-US" sz="1600" spc="5">
                          <a:effectLst/>
                        </a:rPr>
                        <a:t>340</a:t>
                      </a:r>
                      <a:r>
                        <a:rPr lang="id-ID" sz="1600" spc="5">
                          <a:effectLst/>
                        </a:rPr>
                        <a:t>.000</a:t>
                      </a:r>
                      <a:endParaRPr lang="id-ID" sz="1800">
                        <a:effectLst/>
                        <a:latin typeface="Cambria" pitchFamily="18" charset="0"/>
                        <a:ea typeface="Times New Roman"/>
                      </a:endParaRPr>
                    </a:p>
                  </a:txBody>
                  <a:tcPr marL="68580" marR="68580" marT="0" marB="0" anchor="b"/>
                </a:tc>
                <a:tc>
                  <a:txBody>
                    <a:bodyPr/>
                    <a:lstStyle/>
                    <a:p>
                      <a:pPr marL="274320" algn="ctr">
                        <a:lnSpc>
                          <a:spcPct val="150000"/>
                        </a:lnSpc>
                        <a:spcAft>
                          <a:spcPts val="0"/>
                        </a:spcAft>
                        <a:tabLst>
                          <a:tab pos="1325880" algn="l"/>
                          <a:tab pos="2674620" algn="l"/>
                        </a:tabLst>
                      </a:pPr>
                      <a:r>
                        <a:rPr lang="id-ID" sz="1600" spc="10">
                          <a:effectLst/>
                        </a:rPr>
                        <a:t>3,</a:t>
                      </a:r>
                      <a:r>
                        <a:rPr lang="en-US" sz="1600" spc="10">
                          <a:effectLst/>
                        </a:rPr>
                        <a:t>01</a:t>
                      </a:r>
                      <a:endParaRPr lang="id-ID" sz="1800">
                        <a:effectLst/>
                        <a:latin typeface="Cambria" pitchFamily="18" charset="0"/>
                        <a:ea typeface="Times New Roman"/>
                      </a:endParaRPr>
                    </a:p>
                  </a:txBody>
                  <a:tcPr marL="68580" marR="68580" marT="0" marB="0" anchor="b"/>
                </a:tc>
                <a:tc>
                  <a:txBody>
                    <a:bodyPr/>
                    <a:lstStyle/>
                    <a:p>
                      <a:pPr marL="274320" algn="ctr">
                        <a:lnSpc>
                          <a:spcPct val="150000"/>
                        </a:lnSpc>
                        <a:spcAft>
                          <a:spcPts val="0"/>
                        </a:spcAft>
                        <a:tabLst>
                          <a:tab pos="1325880" algn="l"/>
                          <a:tab pos="2674620" algn="l"/>
                        </a:tabLst>
                      </a:pPr>
                      <a:r>
                        <a:rPr lang="en-US" sz="1600" spc="115">
                          <a:effectLst/>
                        </a:rPr>
                        <a:t>1</a:t>
                      </a:r>
                      <a:r>
                        <a:rPr lang="id-ID" sz="1600" spc="115">
                          <a:effectLst/>
                        </a:rPr>
                        <a:t>,</a:t>
                      </a:r>
                      <a:r>
                        <a:rPr lang="en-US" sz="1600" spc="115">
                          <a:effectLst/>
                        </a:rPr>
                        <a:t>53</a:t>
                      </a:r>
                      <a:endParaRPr lang="id-ID" sz="1800">
                        <a:effectLst/>
                        <a:latin typeface="Cambria" pitchFamily="18" charset="0"/>
                        <a:ea typeface="Times New Roman"/>
                      </a:endParaRPr>
                    </a:p>
                  </a:txBody>
                  <a:tcPr marL="68580" marR="68580" marT="0" marB="0" anchor="b"/>
                </a:tc>
                <a:tc>
                  <a:txBody>
                    <a:bodyPr/>
                    <a:lstStyle/>
                    <a:p>
                      <a:pPr marL="274320" algn="ctr">
                        <a:lnSpc>
                          <a:spcPct val="150000"/>
                        </a:lnSpc>
                        <a:spcAft>
                          <a:spcPts val="0"/>
                        </a:spcAft>
                        <a:tabLst>
                          <a:tab pos="1325880" algn="l"/>
                          <a:tab pos="2674620" algn="l"/>
                        </a:tabLst>
                      </a:pPr>
                      <a:r>
                        <a:rPr lang="en-US" sz="1600" spc="15">
                          <a:effectLst/>
                        </a:rPr>
                        <a:t>29</a:t>
                      </a:r>
                      <a:r>
                        <a:rPr lang="id-ID" sz="1600" spc="15">
                          <a:effectLst/>
                        </a:rPr>
                        <a:t>,</a:t>
                      </a:r>
                      <a:r>
                        <a:rPr lang="en-US" sz="1600" spc="15">
                          <a:effectLst/>
                        </a:rPr>
                        <a:t>0</a:t>
                      </a:r>
                      <a:endParaRPr lang="id-ID" sz="1800">
                        <a:effectLst/>
                        <a:latin typeface="Cambria" pitchFamily="18" charset="0"/>
                        <a:ea typeface="Times New Roman"/>
                      </a:endParaRPr>
                    </a:p>
                  </a:txBody>
                  <a:tcPr marL="68580" marR="68580" marT="0" marB="0" anchor="b"/>
                </a:tc>
                <a:tc>
                  <a:txBody>
                    <a:bodyPr/>
                    <a:lstStyle/>
                    <a:p>
                      <a:pPr marL="274320" algn="ctr">
                        <a:lnSpc>
                          <a:spcPct val="150000"/>
                        </a:lnSpc>
                        <a:spcAft>
                          <a:spcPts val="0"/>
                        </a:spcAft>
                        <a:tabLst>
                          <a:tab pos="1325880" algn="l"/>
                          <a:tab pos="2674620" algn="l"/>
                        </a:tabLst>
                      </a:pPr>
                      <a:r>
                        <a:rPr lang="en-US" sz="1600" spc="25">
                          <a:effectLst/>
                        </a:rPr>
                        <a:t>18</a:t>
                      </a:r>
                      <a:endParaRPr lang="id-ID" sz="1800">
                        <a:effectLst/>
                        <a:latin typeface="Cambria" pitchFamily="18" charset="0"/>
                        <a:ea typeface="Times New Roman"/>
                      </a:endParaRPr>
                    </a:p>
                  </a:txBody>
                  <a:tcPr marL="68580" marR="68580" marT="0" marB="0" anchor="b"/>
                </a:tc>
                <a:tc>
                  <a:txBody>
                    <a:bodyPr/>
                    <a:lstStyle/>
                    <a:p>
                      <a:pPr marL="274320" algn="ctr">
                        <a:lnSpc>
                          <a:spcPct val="150000"/>
                        </a:lnSpc>
                        <a:spcAft>
                          <a:spcPts val="0"/>
                        </a:spcAft>
                        <a:tabLst>
                          <a:tab pos="1325880" algn="l"/>
                          <a:tab pos="2674620" algn="l"/>
                        </a:tabLst>
                      </a:pPr>
                      <a:r>
                        <a:rPr lang="en-US" sz="1600" spc="-55" dirty="0">
                          <a:effectLst/>
                        </a:rPr>
                        <a:t>42</a:t>
                      </a:r>
                      <a:endParaRPr lang="id-ID" sz="1800" dirty="0">
                        <a:effectLst/>
                        <a:latin typeface="Cambria" pitchFamily="18" charset="0"/>
                        <a:ea typeface="Times New Roman"/>
                      </a:endParaRPr>
                    </a:p>
                  </a:txBody>
                  <a:tcPr marL="68580" marR="68580" marT="0" marB="0" anchor="b"/>
                </a:tc>
              </a:tr>
            </a:tbl>
          </a:graphicData>
        </a:graphic>
      </p:graphicFrame>
      <p:sp>
        <p:nvSpPr>
          <p:cNvPr id="3" name="Oval 2"/>
          <p:cNvSpPr/>
          <p:nvPr/>
        </p:nvSpPr>
        <p:spPr bwMode="auto">
          <a:xfrm>
            <a:off x="12510" y="1039504"/>
            <a:ext cx="9055290" cy="838200"/>
          </a:xfrm>
          <a:prstGeom prst="ellipse">
            <a:avLst/>
          </a:prstGeom>
          <a:noFill/>
          <a:ln>
            <a:solidFill>
              <a:srgbClr val="FF0000"/>
            </a:solid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4" name="Rectangle 3"/>
          <p:cNvSpPr/>
          <p:nvPr/>
        </p:nvSpPr>
        <p:spPr>
          <a:xfrm>
            <a:off x="6019800" y="408001"/>
            <a:ext cx="1776961" cy="369332"/>
          </a:xfrm>
          <a:prstGeom prst="rect">
            <a:avLst/>
          </a:prstGeom>
        </p:spPr>
        <p:txBody>
          <a:bodyPr wrap="none">
            <a:spAutoFit/>
          </a:bodyPr>
          <a:lstStyle/>
          <a:p>
            <a:r>
              <a:rPr lang="id-ID"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VARIABEL  </a:t>
            </a:r>
            <a:r>
              <a:rPr lang="id-ID"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View </a:t>
            </a:r>
          </a:p>
        </p:txBody>
      </p:sp>
      <p:cxnSp>
        <p:nvCxnSpPr>
          <p:cNvPr id="5" name="Straight Arrow Connector 4"/>
          <p:cNvCxnSpPr/>
          <p:nvPr/>
        </p:nvCxnSpPr>
        <p:spPr>
          <a:xfrm flipV="1">
            <a:off x="4722125" y="685000"/>
            <a:ext cx="1295400" cy="354504"/>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9544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6740"/>
          <a:stretch/>
        </p:blipFill>
        <p:spPr bwMode="auto">
          <a:xfrm>
            <a:off x="-32982" y="23884"/>
            <a:ext cx="9176982" cy="683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474828" y="6324600"/>
            <a:ext cx="1409700" cy="29593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38481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3771"/>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284" y="6327782"/>
            <a:ext cx="990884" cy="29593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90961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4060"/>
          <a:stretch/>
        </p:blipFill>
        <p:spPr bwMode="auto">
          <a:xfrm>
            <a:off x="0" y="13648"/>
            <a:ext cx="9144000" cy="684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2209800" y="2016456"/>
            <a:ext cx="1752600" cy="38100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4" name="Oval 3"/>
          <p:cNvSpPr/>
          <p:nvPr/>
        </p:nvSpPr>
        <p:spPr bwMode="auto">
          <a:xfrm>
            <a:off x="4191000" y="2264392"/>
            <a:ext cx="1752600" cy="38100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12476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391" t="20766" r="30391" b="20766"/>
          <a:stretch/>
        </p:blipFill>
        <p:spPr bwMode="auto">
          <a:xfrm>
            <a:off x="1406768" y="1351128"/>
            <a:ext cx="6569613" cy="550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3505200" y="3581400"/>
            <a:ext cx="685800" cy="45720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4" name="Oval 3"/>
          <p:cNvSpPr/>
          <p:nvPr/>
        </p:nvSpPr>
        <p:spPr bwMode="auto">
          <a:xfrm>
            <a:off x="3505200" y="1981200"/>
            <a:ext cx="685800" cy="45720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5" name="Oval 4"/>
          <p:cNvSpPr/>
          <p:nvPr/>
        </p:nvSpPr>
        <p:spPr bwMode="auto">
          <a:xfrm>
            <a:off x="6781800" y="1828800"/>
            <a:ext cx="990600" cy="45720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08573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752600"/>
            <a:ext cx="2895600" cy="228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096000" y="588353"/>
            <a:ext cx="2694264" cy="400110"/>
          </a:xfrm>
          <a:prstGeom prst="rect">
            <a:avLst/>
          </a:prstGeom>
          <a:noFill/>
        </p:spPr>
        <p:txBody>
          <a:bodyPr wrap="none" lIns="91440" tIns="45720" rIns="91440" bIns="45720">
            <a:spAutoFit/>
          </a:bodyPr>
          <a:lstStyle/>
          <a:p>
            <a:pPr algn="ctr"/>
            <a:r>
              <a:rPr lang="id-ID"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Statistik Data Editor</a:t>
            </a:r>
            <a:endPar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Oval 3"/>
          <p:cNvSpPr/>
          <p:nvPr/>
        </p:nvSpPr>
        <p:spPr>
          <a:xfrm>
            <a:off x="2514600" y="3693554"/>
            <a:ext cx="1371600" cy="685800"/>
          </a:xfrm>
          <a:prstGeom prst="ellipse">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a:p>
        </p:txBody>
      </p:sp>
      <p:sp>
        <p:nvSpPr>
          <p:cNvPr id="5" name="Rectangle 4"/>
          <p:cNvSpPr/>
          <p:nvPr/>
        </p:nvSpPr>
        <p:spPr>
          <a:xfrm>
            <a:off x="419100" y="4742667"/>
            <a:ext cx="2552700" cy="1323439"/>
          </a:xfrm>
          <a:prstGeom prst="rect">
            <a:avLst/>
          </a:prstGeom>
        </p:spPr>
        <p:txBody>
          <a:bodyPr wrap="square">
            <a:spAutoFit/>
          </a:bodyPr>
          <a:lstStyle/>
          <a:p>
            <a:pPr algn="r"/>
            <a:r>
              <a:rPr lang="id-ID" sz="2000" dirty="0" smtClean="0">
                <a:latin typeface="Cambria" pitchFamily="18" charset="0"/>
              </a:rPr>
              <a:t>Tampilan Data  View   </a:t>
            </a:r>
            <a:r>
              <a:rPr lang="id-ID" sz="2000" dirty="0">
                <a:latin typeface="Cambria" pitchFamily="18" charset="0"/>
              </a:rPr>
              <a:t>digunakan  untuk </a:t>
            </a:r>
            <a:r>
              <a:rPr lang="id-ID" sz="2000" dirty="0" smtClean="0">
                <a:latin typeface="Cambria" pitchFamily="18" charset="0"/>
              </a:rPr>
              <a:t>memasukkan  </a:t>
            </a:r>
            <a:r>
              <a:rPr lang="id-ID" sz="2000" dirty="0">
                <a:latin typeface="Cambria" pitchFamily="18" charset="0"/>
              </a:rPr>
              <a:t>dan </a:t>
            </a:r>
            <a:r>
              <a:rPr lang="id-ID" sz="2000" dirty="0" smtClean="0">
                <a:latin typeface="Cambria" pitchFamily="18" charset="0"/>
              </a:rPr>
              <a:t>menyunting </a:t>
            </a:r>
            <a:r>
              <a:rPr lang="id-ID" sz="2000" dirty="0">
                <a:latin typeface="Cambria" pitchFamily="18" charset="0"/>
              </a:rPr>
              <a:t>data.</a:t>
            </a:r>
          </a:p>
        </p:txBody>
      </p:sp>
      <p:sp>
        <p:nvSpPr>
          <p:cNvPr id="6" name="Rectangle 5"/>
          <p:cNvSpPr/>
          <p:nvPr/>
        </p:nvSpPr>
        <p:spPr>
          <a:xfrm>
            <a:off x="1711405" y="4431268"/>
            <a:ext cx="1317092" cy="369332"/>
          </a:xfrm>
          <a:prstGeom prst="rect">
            <a:avLst/>
          </a:prstGeom>
        </p:spPr>
        <p:txBody>
          <a:bodyPr wrap="none">
            <a:spAutoFit/>
          </a:bodyPr>
          <a:lstStyle/>
          <a:p>
            <a:r>
              <a:rPr lang="id-ID" b="1" cap="all" dirty="0">
                <a:ln w="9000" cmpd="sng">
                  <a:solidFill>
                    <a:srgbClr val="0070C0"/>
                  </a:solidFill>
                  <a:prstDash val="solid"/>
                </a:ln>
                <a:solidFill>
                  <a:srgbClr val="002060"/>
                </a:solidFill>
                <a:effectLst>
                  <a:reflection blurRad="12700" stA="28000" endPos="45000" dist="1000" dir="5400000" sy="-100000" algn="bl" rotWithShape="0"/>
                </a:effectLst>
              </a:rPr>
              <a:t>Data  View </a:t>
            </a:r>
          </a:p>
        </p:txBody>
      </p:sp>
      <p:sp>
        <p:nvSpPr>
          <p:cNvPr id="7" name="Rectangle 6"/>
          <p:cNvSpPr/>
          <p:nvPr/>
        </p:nvSpPr>
        <p:spPr>
          <a:xfrm>
            <a:off x="4319039" y="4431268"/>
            <a:ext cx="1776961" cy="369332"/>
          </a:xfrm>
          <a:prstGeom prst="rect">
            <a:avLst/>
          </a:prstGeom>
        </p:spPr>
        <p:txBody>
          <a:bodyPr wrap="none">
            <a:spAutoFit/>
          </a:bodyPr>
          <a:lstStyle/>
          <a:p>
            <a:r>
              <a:rPr lang="id-ID" b="1" cap="all" dirty="0" smtClean="0">
                <a:ln w="9000" cmpd="sng">
                  <a:solidFill>
                    <a:srgbClr val="0070C0"/>
                  </a:solidFill>
                  <a:prstDash val="solid"/>
                </a:ln>
                <a:solidFill>
                  <a:srgbClr val="002060"/>
                </a:solidFill>
                <a:effectLst>
                  <a:reflection blurRad="12700" stA="28000" endPos="45000" dist="1000" dir="5400000" sy="-100000" algn="bl" rotWithShape="0"/>
                </a:effectLst>
              </a:rPr>
              <a:t>VARIABEL  </a:t>
            </a:r>
            <a:r>
              <a:rPr lang="id-ID" b="1" cap="all" dirty="0">
                <a:ln w="9000" cmpd="sng">
                  <a:solidFill>
                    <a:srgbClr val="0070C0"/>
                  </a:solidFill>
                  <a:prstDash val="solid"/>
                </a:ln>
                <a:solidFill>
                  <a:srgbClr val="002060"/>
                </a:solidFill>
                <a:effectLst>
                  <a:reflection blurRad="12700" stA="28000" endPos="45000" dist="1000" dir="5400000" sy="-100000" algn="bl" rotWithShape="0"/>
                </a:effectLst>
              </a:rPr>
              <a:t>View </a:t>
            </a:r>
          </a:p>
        </p:txBody>
      </p:sp>
      <p:cxnSp>
        <p:nvCxnSpPr>
          <p:cNvPr id="8" name="Straight Arrow Connector 7"/>
          <p:cNvCxnSpPr/>
          <p:nvPr/>
        </p:nvCxnSpPr>
        <p:spPr>
          <a:xfrm flipV="1">
            <a:off x="2514600" y="3938114"/>
            <a:ext cx="457200" cy="49315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3276600" y="3901858"/>
            <a:ext cx="1219200" cy="565666"/>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43400" y="4800600"/>
            <a:ext cx="2514600" cy="1631216"/>
          </a:xfrm>
          <a:prstGeom prst="rect">
            <a:avLst/>
          </a:prstGeom>
        </p:spPr>
        <p:txBody>
          <a:bodyPr wrap="square">
            <a:spAutoFit/>
          </a:bodyPr>
          <a:lstStyle/>
          <a:p>
            <a:r>
              <a:rPr lang="id-ID" sz="2000" dirty="0">
                <a:latin typeface="Cambria" pitchFamily="18" charset="0"/>
              </a:rPr>
              <a:t>Variable  View</a:t>
            </a:r>
          </a:p>
          <a:p>
            <a:r>
              <a:rPr lang="id-ID" sz="2000" dirty="0">
                <a:latin typeface="Cambria" pitchFamily="18" charset="0"/>
              </a:rPr>
              <a:t> </a:t>
            </a:r>
            <a:r>
              <a:rPr lang="id-ID" sz="2000" dirty="0" smtClean="0">
                <a:latin typeface="Cambria" pitchFamily="18" charset="0"/>
              </a:rPr>
              <a:t>digunakan  </a:t>
            </a:r>
            <a:r>
              <a:rPr lang="id-ID" sz="2000" dirty="0">
                <a:latin typeface="Cambria" pitchFamily="18" charset="0"/>
              </a:rPr>
              <a:t>untuk  memasukkan </a:t>
            </a:r>
          </a:p>
          <a:p>
            <a:r>
              <a:rPr lang="id-ID" sz="2000" dirty="0">
                <a:latin typeface="Cambria" pitchFamily="18" charset="0"/>
              </a:rPr>
              <a:t>informasi atribut variabel</a:t>
            </a:r>
          </a:p>
        </p:txBody>
      </p:sp>
      <p:sp>
        <p:nvSpPr>
          <p:cNvPr id="13" name="TextBox 12"/>
          <p:cNvSpPr txBox="1"/>
          <p:nvPr/>
        </p:nvSpPr>
        <p:spPr>
          <a:xfrm>
            <a:off x="6486331" y="2349643"/>
            <a:ext cx="1913601" cy="1323439"/>
          </a:xfrm>
          <a:prstGeom prst="rect">
            <a:avLst/>
          </a:prstGeom>
          <a:noFill/>
        </p:spPr>
        <p:txBody>
          <a:bodyPr wrap="square" rtlCol="0">
            <a:spAutoFit/>
          </a:bodyPr>
          <a:lstStyle/>
          <a:p>
            <a:pPr algn="ctr"/>
            <a:r>
              <a:rPr lang="id-ID" sz="2000" b="1" i="1" dirty="0" smtClean="0">
                <a:solidFill>
                  <a:srgbClr val="002060"/>
                </a:solidFill>
                <a:latin typeface="Cambria" pitchFamily="18" charset="0"/>
              </a:rPr>
              <a:t>Variabel View diisi lengkap  terlebih dahulu </a:t>
            </a:r>
            <a:endParaRPr lang="id-ID" sz="2000" b="1" i="1" dirty="0">
              <a:solidFill>
                <a:srgbClr val="002060"/>
              </a:solidFill>
              <a:latin typeface="Cambria" pitchFamily="18" charset="0"/>
            </a:endParaRPr>
          </a:p>
        </p:txBody>
      </p:sp>
    </p:spTree>
    <p:extLst>
      <p:ext uri="{BB962C8B-B14F-4D97-AF65-F5344CB8AC3E}">
        <p14:creationId xmlns:p14="http://schemas.microsoft.com/office/powerpoint/2010/main" val="458262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227" t="21040" r="30249" b="21069"/>
          <a:stretch/>
        </p:blipFill>
        <p:spPr bwMode="auto">
          <a:xfrm>
            <a:off x="-28136" y="-36392"/>
            <a:ext cx="9172136" cy="689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7467600" y="1143000"/>
            <a:ext cx="1295400" cy="45720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4" name="Oval 3"/>
          <p:cNvSpPr/>
          <p:nvPr/>
        </p:nvSpPr>
        <p:spPr bwMode="auto">
          <a:xfrm>
            <a:off x="2819400" y="5334000"/>
            <a:ext cx="1219200" cy="45720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830549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03" t="21667" r="30561" b="21020"/>
          <a:stretch/>
        </p:blipFill>
        <p:spPr bwMode="auto">
          <a:xfrm>
            <a:off x="0" y="27296"/>
            <a:ext cx="9143999" cy="6830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5638800" y="3442648"/>
            <a:ext cx="1676400" cy="45720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4" name="Oval 3"/>
          <p:cNvSpPr/>
          <p:nvPr/>
        </p:nvSpPr>
        <p:spPr bwMode="auto">
          <a:xfrm>
            <a:off x="2057400" y="6096000"/>
            <a:ext cx="1143000" cy="45720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20303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9388" y="2967335"/>
            <a:ext cx="6465231" cy="923330"/>
          </a:xfrm>
          <a:prstGeom prst="rect">
            <a:avLst/>
          </a:prstGeom>
          <a:noFill/>
        </p:spPr>
        <p:txBody>
          <a:bodyPr wrap="none" lIns="91440" tIns="45720" rIns="91440" bIns="45720">
            <a:spAutoFit/>
          </a:bodyPr>
          <a:lstStyle/>
          <a:p>
            <a:pPr algn="ctr"/>
            <a:r>
              <a:rPr lang="id-ID"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Output regression</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1038344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340" t="36807" r="46668" b="42649"/>
          <a:stretch/>
        </p:blipFill>
        <p:spPr bwMode="auto">
          <a:xfrm>
            <a:off x="1371600" y="1685499"/>
            <a:ext cx="6163068" cy="1924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77520" y="1066800"/>
            <a:ext cx="2903359" cy="523220"/>
          </a:xfrm>
          <a:prstGeom prst="rect">
            <a:avLst/>
          </a:prstGeom>
          <a:noFill/>
        </p:spPr>
        <p:txBody>
          <a:bodyPr wrap="none" lIns="91440" tIns="45720" rIns="91440" bIns="45720">
            <a:spAutoFit/>
          </a:bodyPr>
          <a:lstStyle/>
          <a:p>
            <a:pPr algn="ctr"/>
            <a:r>
              <a:rPr lang="id-ID"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Goodness of Fit</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Oval 3"/>
          <p:cNvSpPr/>
          <p:nvPr/>
        </p:nvSpPr>
        <p:spPr bwMode="auto">
          <a:xfrm>
            <a:off x="3810000" y="1981200"/>
            <a:ext cx="1219200" cy="990600"/>
          </a:xfrm>
          <a:prstGeom prst="ellipse">
            <a:avLst/>
          </a:prstGeom>
          <a:noFill/>
          <a:ln w="5715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5" name="Oval 4"/>
          <p:cNvSpPr/>
          <p:nvPr/>
        </p:nvSpPr>
        <p:spPr bwMode="auto">
          <a:xfrm>
            <a:off x="2971800" y="2038065"/>
            <a:ext cx="838200" cy="1219200"/>
          </a:xfrm>
          <a:prstGeom prst="ellipse">
            <a:avLst/>
          </a:prstGeom>
          <a:noFill/>
          <a:ln w="57150">
            <a:solidFill>
              <a:srgbClr val="00206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a:off x="4719878" y="3609832"/>
            <a:ext cx="2259529" cy="400110"/>
          </a:xfrm>
          <a:prstGeom prst="rect">
            <a:avLst/>
          </a:prstGeom>
          <a:noFill/>
        </p:spPr>
        <p:txBody>
          <a:bodyPr wrap="none" rtlCol="0">
            <a:spAutoFit/>
          </a:bodyPr>
          <a:lstStyle/>
          <a:p>
            <a:r>
              <a:rPr lang="id-ID" sz="2000" b="1" dirty="0" smtClean="0">
                <a:solidFill>
                  <a:srgbClr val="FF0000"/>
                </a:solidFill>
                <a:latin typeface="Cambria" pitchFamily="18" charset="0"/>
              </a:rPr>
              <a:t>Regresi Berganda</a:t>
            </a:r>
            <a:endParaRPr lang="id-ID" sz="2000" b="1" dirty="0">
              <a:solidFill>
                <a:srgbClr val="FF0000"/>
              </a:solidFill>
              <a:latin typeface="Cambria" pitchFamily="18" charset="0"/>
            </a:endParaRPr>
          </a:p>
        </p:txBody>
      </p:sp>
      <p:sp>
        <p:nvSpPr>
          <p:cNvPr id="6" name="TextBox 5"/>
          <p:cNvSpPr txBox="1"/>
          <p:nvPr/>
        </p:nvSpPr>
        <p:spPr>
          <a:xfrm>
            <a:off x="2198810" y="3627734"/>
            <a:ext cx="2384179" cy="400110"/>
          </a:xfrm>
          <a:prstGeom prst="rect">
            <a:avLst/>
          </a:prstGeom>
          <a:noFill/>
        </p:spPr>
        <p:txBody>
          <a:bodyPr wrap="none" rtlCol="0">
            <a:spAutoFit/>
          </a:bodyPr>
          <a:lstStyle/>
          <a:p>
            <a:r>
              <a:rPr lang="id-ID" sz="2000" b="1" dirty="0" smtClean="0">
                <a:solidFill>
                  <a:srgbClr val="002060"/>
                </a:solidFill>
                <a:latin typeface="Cambria" pitchFamily="18" charset="0"/>
              </a:rPr>
              <a:t>Regresi Sederhana</a:t>
            </a:r>
            <a:endParaRPr lang="id-ID" sz="2000" b="1" dirty="0">
              <a:solidFill>
                <a:srgbClr val="002060"/>
              </a:solidFill>
              <a:latin typeface="Cambria" pitchFamily="18" charset="0"/>
            </a:endParaRPr>
          </a:p>
        </p:txBody>
      </p:sp>
      <p:cxnSp>
        <p:nvCxnSpPr>
          <p:cNvPr id="8" name="Straight Arrow Connector 7"/>
          <p:cNvCxnSpPr/>
          <p:nvPr/>
        </p:nvCxnSpPr>
        <p:spPr bwMode="auto">
          <a:xfrm flipH="1" flipV="1">
            <a:off x="4705635" y="2971800"/>
            <a:ext cx="426441" cy="685800"/>
          </a:xfrm>
          <a:prstGeom prst="straightConnector1">
            <a:avLst/>
          </a:prstGeom>
          <a:ln>
            <a:solidFill>
              <a:srgbClr val="FF0000"/>
            </a:solidFill>
            <a:headEnd type="none" w="med" len="med"/>
            <a:tailEnd type="arrow"/>
          </a:ln>
          <a:extLst/>
        </p:spPr>
        <p:style>
          <a:lnRef idx="3">
            <a:schemeClr val="accent4"/>
          </a:lnRef>
          <a:fillRef idx="0">
            <a:schemeClr val="accent4"/>
          </a:fillRef>
          <a:effectRef idx="2">
            <a:schemeClr val="accent4"/>
          </a:effectRef>
          <a:fontRef idx="minor">
            <a:schemeClr val="tx1"/>
          </a:fontRef>
        </p:style>
      </p:cxnSp>
      <p:cxnSp>
        <p:nvCxnSpPr>
          <p:cNvPr id="10" name="Straight Arrow Connector 9"/>
          <p:cNvCxnSpPr/>
          <p:nvPr/>
        </p:nvCxnSpPr>
        <p:spPr bwMode="auto">
          <a:xfrm flipV="1">
            <a:off x="2483532" y="3124200"/>
            <a:ext cx="449858" cy="533400"/>
          </a:xfrm>
          <a:prstGeom prst="straightConnector1">
            <a:avLst/>
          </a:prstGeom>
          <a:ln>
            <a:solidFill>
              <a:srgbClr val="002060"/>
            </a:solidFill>
            <a:headEnd type="none" w="med" len="med"/>
            <a:tailEnd type="arrow"/>
          </a:ln>
          <a:extLst/>
        </p:spPr>
        <p:style>
          <a:lnRef idx="3">
            <a:schemeClr val="accent4"/>
          </a:lnRef>
          <a:fillRef idx="0">
            <a:schemeClr val="accent4"/>
          </a:fillRef>
          <a:effectRef idx="2">
            <a:schemeClr val="accent4"/>
          </a:effectRef>
          <a:fontRef idx="minor">
            <a:schemeClr val="tx1"/>
          </a:fontRef>
        </p:style>
      </p:cxnSp>
      <p:sp>
        <p:nvSpPr>
          <p:cNvPr id="7" name="Rectangle 6"/>
          <p:cNvSpPr/>
          <p:nvPr/>
        </p:nvSpPr>
        <p:spPr>
          <a:xfrm>
            <a:off x="6783613" y="255896"/>
            <a:ext cx="1638590" cy="923330"/>
          </a:xfrm>
          <a:prstGeom prst="rect">
            <a:avLst/>
          </a:prstGeom>
          <a:noFill/>
        </p:spPr>
        <p:txBody>
          <a:bodyPr wrap="none" lIns="91440" tIns="45720" rIns="91440" bIns="45720">
            <a:spAutoFit/>
          </a:bodyPr>
          <a:lstStyle/>
          <a:p>
            <a:pPr algn="ctr"/>
            <a:r>
              <a:rPr lang="id-ID"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Uji R</a:t>
            </a:r>
            <a:endParaRPr lang="en-US" sz="44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Rectangle 8"/>
          <p:cNvSpPr/>
          <p:nvPr/>
        </p:nvSpPr>
        <p:spPr>
          <a:xfrm>
            <a:off x="8279465" y="122574"/>
            <a:ext cx="394660" cy="646331"/>
          </a:xfrm>
          <a:prstGeom prst="rect">
            <a:avLst/>
          </a:prstGeom>
          <a:noFill/>
        </p:spPr>
        <p:txBody>
          <a:bodyPr wrap="none" lIns="91440" tIns="45720" rIns="91440" bIns="45720">
            <a:spAutoFit/>
          </a:bodyPr>
          <a:lstStyle/>
          <a:p>
            <a:pPr algn="ctr"/>
            <a:r>
              <a:rPr lang="id-ID"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1" name="Rectangle 10"/>
          <p:cNvSpPr/>
          <p:nvPr/>
        </p:nvSpPr>
        <p:spPr>
          <a:xfrm>
            <a:off x="902312" y="5791200"/>
            <a:ext cx="774338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id-ID" i="1" dirty="0">
                <a:solidFill>
                  <a:schemeClr val="tx1"/>
                </a:solidFill>
                <a:latin typeface="Cambria" pitchFamily="18" charset="0"/>
              </a:rPr>
              <a:t>R2 mengukur </a:t>
            </a:r>
            <a:r>
              <a:rPr lang="id-ID" i="1" dirty="0" smtClean="0">
                <a:solidFill>
                  <a:schemeClr val="tx1"/>
                </a:solidFill>
                <a:latin typeface="Cambria" pitchFamily="18" charset="0"/>
              </a:rPr>
              <a:t>keragaman </a:t>
            </a:r>
            <a:r>
              <a:rPr lang="id-ID" i="1" dirty="0">
                <a:solidFill>
                  <a:schemeClr val="tx1"/>
                </a:solidFill>
                <a:latin typeface="Cambria" pitchFamily="18" charset="0"/>
              </a:rPr>
              <a:t>(variasi) total dalam variabel tidak bebas (Y) yang dapat dijelaskan atau diterangkan oleh variabel-variabel bebas (Xi) yang ada dalam model persamaan </a:t>
            </a:r>
            <a:r>
              <a:rPr lang="id-ID" i="1" dirty="0" smtClean="0">
                <a:solidFill>
                  <a:schemeClr val="tx1"/>
                </a:solidFill>
                <a:latin typeface="Cambria" pitchFamily="18" charset="0"/>
              </a:rPr>
              <a:t>regresi</a:t>
            </a:r>
            <a:endParaRPr lang="id-ID" i="1" dirty="0">
              <a:solidFill>
                <a:schemeClr val="tx1"/>
              </a:solidFill>
              <a:latin typeface="Cambria" pitchFamily="18" charset="0"/>
            </a:endParaRPr>
          </a:p>
        </p:txBody>
      </p:sp>
      <p:sp>
        <p:nvSpPr>
          <p:cNvPr id="12" name="TextBox 11"/>
          <p:cNvSpPr txBox="1"/>
          <p:nvPr/>
        </p:nvSpPr>
        <p:spPr>
          <a:xfrm>
            <a:off x="1066801" y="4572000"/>
            <a:ext cx="7924800" cy="923330"/>
          </a:xfrm>
          <a:prstGeom prst="rect">
            <a:avLst/>
          </a:prstGeom>
          <a:noFill/>
        </p:spPr>
        <p:txBody>
          <a:bodyPr wrap="square" rtlCol="0">
            <a:spAutoFit/>
          </a:bodyPr>
          <a:lstStyle/>
          <a:p>
            <a:r>
              <a:rPr lang="id-ID" dirty="0" smtClean="0"/>
              <a:t>Adjusted R square = 0,916 artinya varibel penjualan dapat dijelaskan oleh variabel promosi, pertumbuhan penduduk, pendapatan masyarakat, outlet dan pesaing sebesar 91,6%. Sedangkan sisanya 8,4% dipengaruhi oleh faktor lain diluar model.</a:t>
            </a:r>
            <a:endParaRPr lang="id-ID" dirty="0"/>
          </a:p>
        </p:txBody>
      </p:sp>
    </p:spTree>
    <p:extLst>
      <p:ext uri="{BB962C8B-B14F-4D97-AF65-F5344CB8AC3E}">
        <p14:creationId xmlns:p14="http://schemas.microsoft.com/office/powerpoint/2010/main" val="28424182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59" t="35960" r="43993" b="38847"/>
          <a:stretch/>
        </p:blipFill>
        <p:spPr bwMode="auto">
          <a:xfrm>
            <a:off x="685800" y="1600200"/>
            <a:ext cx="7702089" cy="277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477000" y="533400"/>
            <a:ext cx="1574470" cy="923330"/>
          </a:xfrm>
          <a:prstGeom prst="rect">
            <a:avLst/>
          </a:prstGeom>
          <a:noFill/>
        </p:spPr>
        <p:txBody>
          <a:bodyPr wrap="none" lIns="91440" tIns="45720" rIns="91440" bIns="45720">
            <a:spAutoFit/>
          </a:bodyPr>
          <a:lstStyle/>
          <a:p>
            <a:pPr algn="ctr"/>
            <a:r>
              <a:rPr lang="id-ID"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Uji F</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Oval 2"/>
          <p:cNvSpPr/>
          <p:nvPr/>
        </p:nvSpPr>
        <p:spPr bwMode="auto">
          <a:xfrm>
            <a:off x="7251370" y="2151771"/>
            <a:ext cx="1054430" cy="838200"/>
          </a:xfrm>
          <a:prstGeom prst="ellipse">
            <a:avLst/>
          </a:prstGeom>
          <a:noFill/>
          <a:ln w="5715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cxnSp>
        <p:nvCxnSpPr>
          <p:cNvPr id="7" name="Straight Arrow Connector 6"/>
          <p:cNvCxnSpPr>
            <a:endCxn id="3" idx="3"/>
          </p:cNvCxnSpPr>
          <p:nvPr/>
        </p:nvCxnSpPr>
        <p:spPr bwMode="auto">
          <a:xfrm flipV="1">
            <a:off x="4536844" y="2867219"/>
            <a:ext cx="2868944" cy="1933381"/>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2177801" y="4889352"/>
            <a:ext cx="4718086" cy="461665"/>
          </a:xfrm>
          <a:prstGeom prst="rect">
            <a:avLst/>
          </a:prstGeom>
          <a:noFill/>
        </p:spPr>
        <p:txBody>
          <a:bodyPr wrap="none" rtlCol="0">
            <a:spAutoFit/>
          </a:bodyPr>
          <a:lstStyle/>
          <a:p>
            <a:r>
              <a:rPr lang="id-ID" sz="2400" b="1" dirty="0" smtClean="0">
                <a:latin typeface="Cambria" pitchFamily="18" charset="0"/>
              </a:rPr>
              <a:t>Nilai sig dibandingkan dengan </a:t>
            </a:r>
            <a:r>
              <a:rPr lang="el-GR" sz="2400" b="1" dirty="0" smtClean="0">
                <a:latin typeface="Cambria" pitchFamily="18" charset="0"/>
              </a:rPr>
              <a:t>α</a:t>
            </a:r>
            <a:endParaRPr lang="id-ID" sz="2400" b="1" dirty="0">
              <a:latin typeface="Cambria" pitchFamily="18" charset="0"/>
            </a:endParaRPr>
          </a:p>
        </p:txBody>
      </p:sp>
      <p:sp>
        <p:nvSpPr>
          <p:cNvPr id="9" name="TextBox 8"/>
          <p:cNvSpPr txBox="1"/>
          <p:nvPr/>
        </p:nvSpPr>
        <p:spPr>
          <a:xfrm>
            <a:off x="685800" y="5486400"/>
            <a:ext cx="1736373" cy="830997"/>
          </a:xfrm>
          <a:prstGeom prst="rect">
            <a:avLst/>
          </a:prstGeom>
          <a:noFill/>
        </p:spPr>
        <p:txBody>
          <a:bodyPr wrap="none" rtlCol="0">
            <a:spAutoFit/>
          </a:bodyPr>
          <a:lstStyle/>
          <a:p>
            <a:r>
              <a:rPr lang="id-ID" sz="2400" dirty="0" smtClean="0">
                <a:latin typeface="Cambria" pitchFamily="18" charset="0"/>
              </a:rPr>
              <a:t>Kriteria:</a:t>
            </a:r>
          </a:p>
          <a:p>
            <a:r>
              <a:rPr lang="id-ID" sz="2400" dirty="0" smtClean="0">
                <a:latin typeface="Cambria" pitchFamily="18" charset="0"/>
              </a:rPr>
              <a:t>Nilai Sig &lt; </a:t>
            </a:r>
            <a:r>
              <a:rPr lang="el-GR" sz="2400" dirty="0" smtClean="0">
                <a:latin typeface="Cambria" pitchFamily="18" charset="0"/>
              </a:rPr>
              <a:t>α</a:t>
            </a:r>
            <a:endParaRPr lang="id-ID" sz="2400" dirty="0">
              <a:latin typeface="Cambria" pitchFamily="18" charset="0"/>
            </a:endParaRPr>
          </a:p>
        </p:txBody>
      </p:sp>
      <p:sp>
        <p:nvSpPr>
          <p:cNvPr id="10" name="Right Arrow 9"/>
          <p:cNvSpPr/>
          <p:nvPr/>
        </p:nvSpPr>
        <p:spPr bwMode="auto">
          <a:xfrm>
            <a:off x="2514600" y="6019800"/>
            <a:ext cx="609600" cy="221397"/>
          </a:xfrm>
          <a:prstGeom prst="rightArrow">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3280118" y="5733365"/>
            <a:ext cx="5486400" cy="1015663"/>
          </a:xfrm>
          <a:prstGeom prst="rect">
            <a:avLst/>
          </a:prstGeom>
          <a:noFill/>
        </p:spPr>
        <p:txBody>
          <a:bodyPr wrap="square" rtlCol="0">
            <a:spAutoFit/>
          </a:bodyPr>
          <a:lstStyle/>
          <a:p>
            <a:r>
              <a:rPr lang="id-ID" sz="2000" dirty="0" smtClean="0">
                <a:latin typeface="Cambria" pitchFamily="18" charset="0"/>
              </a:rPr>
              <a:t>Variabel independent Secara bersama-sama Berpengaruh signifikan terhadap variabel dependent</a:t>
            </a:r>
            <a:endParaRPr lang="id-ID" sz="2000" dirty="0">
              <a:latin typeface="Cambria" pitchFamily="18" charset="0"/>
            </a:endParaRPr>
          </a:p>
        </p:txBody>
      </p:sp>
    </p:spTree>
    <p:extLst>
      <p:ext uri="{BB962C8B-B14F-4D97-AF65-F5344CB8AC3E}">
        <p14:creationId xmlns:p14="http://schemas.microsoft.com/office/powerpoint/2010/main" val="8398967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905000"/>
            <a:ext cx="7620000" cy="3416320"/>
          </a:xfrm>
          <a:prstGeom prst="rect">
            <a:avLst/>
          </a:prstGeom>
          <a:noFill/>
        </p:spPr>
        <p:txBody>
          <a:bodyPr wrap="square" rtlCol="0">
            <a:spAutoFit/>
          </a:bodyPr>
          <a:lstStyle/>
          <a:p>
            <a:r>
              <a:rPr lang="id-ID" sz="2400" b="1" dirty="0" smtClean="0">
                <a:latin typeface="Cambria" pitchFamily="18" charset="0"/>
              </a:rPr>
              <a:t>Hipotesis Penelitian:</a:t>
            </a:r>
          </a:p>
          <a:p>
            <a:pPr marL="450850" indent="-450850"/>
            <a:r>
              <a:rPr lang="id-ID" sz="2400" dirty="0" smtClean="0">
                <a:latin typeface="Cambria" pitchFamily="18" charset="0"/>
              </a:rPr>
              <a:t>Ho: Variabel promosi,pertumbuhan penduduk, pendapatan masyarakat , outlet dan pesaing secara bersama-sama tidak berpengaruh terhadap penjualan</a:t>
            </a:r>
          </a:p>
          <a:p>
            <a:pPr marL="450850" indent="-450850"/>
            <a:r>
              <a:rPr lang="id-ID" sz="2400" dirty="0" smtClean="0">
                <a:latin typeface="Cambria" pitchFamily="18" charset="0"/>
              </a:rPr>
              <a:t>Ha: </a:t>
            </a:r>
            <a:r>
              <a:rPr lang="id-ID" sz="2400" dirty="0">
                <a:latin typeface="Cambria" pitchFamily="18" charset="0"/>
              </a:rPr>
              <a:t>Variabel promosi,pertumbuhan penduduk, pendapatan masyarakat , outlet dan pesaing secara bersama-sama </a:t>
            </a:r>
            <a:r>
              <a:rPr lang="id-ID" sz="2400" dirty="0" smtClean="0">
                <a:latin typeface="Cambria" pitchFamily="18" charset="0"/>
              </a:rPr>
              <a:t>berpengaruh </a:t>
            </a:r>
            <a:r>
              <a:rPr lang="id-ID" sz="2400" dirty="0">
                <a:latin typeface="Cambria" pitchFamily="18" charset="0"/>
              </a:rPr>
              <a:t>terhadap penjualan</a:t>
            </a:r>
          </a:p>
          <a:p>
            <a:pPr marL="450850" indent="-450850"/>
            <a:endParaRPr lang="id-ID" sz="2400" dirty="0">
              <a:latin typeface="Cambria" pitchFamily="18" charset="0"/>
            </a:endParaRPr>
          </a:p>
        </p:txBody>
      </p:sp>
      <p:sp>
        <p:nvSpPr>
          <p:cNvPr id="3" name="Rectangle 2"/>
          <p:cNvSpPr/>
          <p:nvPr/>
        </p:nvSpPr>
        <p:spPr>
          <a:xfrm>
            <a:off x="6477000" y="533400"/>
            <a:ext cx="1574470" cy="923330"/>
          </a:xfrm>
          <a:prstGeom prst="rect">
            <a:avLst/>
          </a:prstGeom>
          <a:noFill/>
        </p:spPr>
        <p:txBody>
          <a:bodyPr wrap="none" lIns="91440" tIns="45720" rIns="91440" bIns="45720">
            <a:spAutoFit/>
          </a:bodyPr>
          <a:lstStyle/>
          <a:p>
            <a:pPr algn="ctr"/>
            <a:r>
              <a:rPr lang="id-ID"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Uji F</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4" name="TextBox 3"/>
          <p:cNvSpPr txBox="1"/>
          <p:nvPr/>
        </p:nvSpPr>
        <p:spPr>
          <a:xfrm>
            <a:off x="4212609" y="5181600"/>
            <a:ext cx="3555782" cy="1200329"/>
          </a:xfrm>
          <a:prstGeom prst="rect">
            <a:avLst/>
          </a:prstGeom>
          <a:noFill/>
        </p:spPr>
        <p:txBody>
          <a:bodyPr wrap="none" rtlCol="0">
            <a:spAutoFit/>
          </a:bodyPr>
          <a:lstStyle/>
          <a:p>
            <a:r>
              <a:rPr lang="id-ID" sz="2400" b="1" dirty="0">
                <a:latin typeface="Cambria" pitchFamily="18" charset="0"/>
              </a:rPr>
              <a:t>Hipotesis Statistik:</a:t>
            </a:r>
          </a:p>
          <a:p>
            <a:r>
              <a:rPr lang="id-ID" sz="2400" dirty="0">
                <a:latin typeface="Cambria" pitchFamily="18" charset="0"/>
              </a:rPr>
              <a:t>Ho: </a:t>
            </a:r>
            <a:r>
              <a:rPr lang="el-GR" sz="2400" dirty="0" smtClean="0">
                <a:latin typeface="Cambria" pitchFamily="18" charset="0"/>
              </a:rPr>
              <a:t>β</a:t>
            </a:r>
            <a:r>
              <a:rPr lang="id-ID" sz="2400" baseline="-25000" dirty="0" smtClean="0">
                <a:latin typeface="Cambria" pitchFamily="18" charset="0"/>
              </a:rPr>
              <a:t>1</a:t>
            </a:r>
            <a:r>
              <a:rPr lang="id-ID" sz="2400" dirty="0" smtClean="0">
                <a:latin typeface="Cambria" pitchFamily="18" charset="0"/>
              </a:rPr>
              <a:t> </a:t>
            </a:r>
            <a:r>
              <a:rPr lang="id-ID" sz="2400" dirty="0">
                <a:latin typeface="Cambria" pitchFamily="18" charset="0"/>
              </a:rPr>
              <a:t>= </a:t>
            </a:r>
            <a:r>
              <a:rPr lang="el-GR" sz="2400" dirty="0" smtClean="0">
                <a:latin typeface="Cambria" pitchFamily="18" charset="0"/>
              </a:rPr>
              <a:t>β</a:t>
            </a:r>
            <a:r>
              <a:rPr lang="id-ID" sz="2400" baseline="-25000" dirty="0" smtClean="0">
                <a:latin typeface="Cambria" pitchFamily="18" charset="0"/>
              </a:rPr>
              <a:t>2</a:t>
            </a:r>
            <a:r>
              <a:rPr lang="id-ID" sz="2400" dirty="0" smtClean="0">
                <a:latin typeface="Cambria" pitchFamily="18" charset="0"/>
              </a:rPr>
              <a:t> </a:t>
            </a:r>
            <a:r>
              <a:rPr lang="id-ID" sz="2400" dirty="0">
                <a:latin typeface="Cambria" pitchFamily="18" charset="0"/>
              </a:rPr>
              <a:t>= </a:t>
            </a:r>
            <a:r>
              <a:rPr lang="el-GR" sz="2400" dirty="0">
                <a:latin typeface="Cambria" pitchFamily="18" charset="0"/>
              </a:rPr>
              <a:t>β </a:t>
            </a:r>
            <a:r>
              <a:rPr lang="id-ID" sz="2400" baseline="-25000" dirty="0" smtClean="0">
                <a:latin typeface="Cambria" pitchFamily="18" charset="0"/>
              </a:rPr>
              <a:t>3</a:t>
            </a:r>
            <a:r>
              <a:rPr lang="id-ID" sz="2400" dirty="0" smtClean="0">
                <a:latin typeface="Cambria" pitchFamily="18" charset="0"/>
              </a:rPr>
              <a:t> </a:t>
            </a:r>
            <a:r>
              <a:rPr lang="id-ID" sz="2400" dirty="0">
                <a:latin typeface="Cambria" pitchFamily="18" charset="0"/>
              </a:rPr>
              <a:t>= </a:t>
            </a:r>
            <a:r>
              <a:rPr lang="el-GR" sz="2400" dirty="0">
                <a:latin typeface="Cambria" pitchFamily="18" charset="0"/>
              </a:rPr>
              <a:t>β </a:t>
            </a:r>
            <a:r>
              <a:rPr lang="id-ID" sz="2400" baseline="-25000" dirty="0" smtClean="0">
                <a:latin typeface="Cambria" pitchFamily="18" charset="0"/>
              </a:rPr>
              <a:t>4</a:t>
            </a:r>
            <a:r>
              <a:rPr lang="id-ID" sz="2400" dirty="0" smtClean="0">
                <a:latin typeface="Cambria" pitchFamily="18" charset="0"/>
              </a:rPr>
              <a:t> </a:t>
            </a:r>
            <a:r>
              <a:rPr lang="id-ID" sz="2400" dirty="0">
                <a:latin typeface="Cambria" pitchFamily="18" charset="0"/>
              </a:rPr>
              <a:t>= </a:t>
            </a:r>
            <a:r>
              <a:rPr lang="el-GR" sz="2400" dirty="0">
                <a:latin typeface="Cambria" pitchFamily="18" charset="0"/>
              </a:rPr>
              <a:t>β </a:t>
            </a:r>
            <a:r>
              <a:rPr lang="id-ID" sz="2400" baseline="-25000" dirty="0" smtClean="0">
                <a:latin typeface="Cambria" pitchFamily="18" charset="0"/>
              </a:rPr>
              <a:t>5</a:t>
            </a:r>
            <a:endParaRPr lang="id-ID" sz="2400" dirty="0">
              <a:latin typeface="Cambria" pitchFamily="18" charset="0"/>
            </a:endParaRPr>
          </a:p>
          <a:p>
            <a:r>
              <a:rPr lang="id-ID" sz="2400" dirty="0">
                <a:latin typeface="Cambria" pitchFamily="18" charset="0"/>
              </a:rPr>
              <a:t>Ha: </a:t>
            </a:r>
            <a:r>
              <a:rPr lang="el-GR" sz="2400" dirty="0">
                <a:latin typeface="Cambria" pitchFamily="18" charset="0"/>
              </a:rPr>
              <a:t>β </a:t>
            </a:r>
            <a:r>
              <a:rPr lang="id-ID" sz="2400" baseline="-25000" dirty="0" smtClean="0">
                <a:latin typeface="Cambria" pitchFamily="18" charset="0"/>
              </a:rPr>
              <a:t>i</a:t>
            </a:r>
            <a:r>
              <a:rPr lang="id-ID" sz="2400" dirty="0" smtClean="0">
                <a:latin typeface="Cambria" pitchFamily="18" charset="0"/>
              </a:rPr>
              <a:t> </a:t>
            </a:r>
            <a:r>
              <a:rPr lang="id-ID" sz="2400" dirty="0">
                <a:latin typeface="Cambria" pitchFamily="18" charset="0"/>
              </a:rPr>
              <a:t>not all equal</a:t>
            </a:r>
            <a:r>
              <a:rPr lang="id-ID" sz="2400" dirty="0" smtClean="0">
                <a:latin typeface="Cambria" pitchFamily="18" charset="0"/>
                <a:sym typeface="Symbol"/>
              </a:rPr>
              <a:t></a:t>
            </a:r>
            <a:endParaRPr lang="id-ID" sz="2400" dirty="0">
              <a:latin typeface="Cambria" pitchFamily="18" charset="0"/>
            </a:endParaRPr>
          </a:p>
        </p:txBody>
      </p:sp>
    </p:spTree>
    <p:extLst>
      <p:ext uri="{BB962C8B-B14F-4D97-AF65-F5344CB8AC3E}">
        <p14:creationId xmlns:p14="http://schemas.microsoft.com/office/powerpoint/2010/main" val="260480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59" t="35960" r="43993" b="38847"/>
          <a:stretch/>
        </p:blipFill>
        <p:spPr bwMode="auto">
          <a:xfrm>
            <a:off x="685800" y="1600200"/>
            <a:ext cx="7702089" cy="2779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7251370" y="2151771"/>
            <a:ext cx="1054430" cy="838200"/>
          </a:xfrm>
          <a:prstGeom prst="ellipse">
            <a:avLst/>
          </a:prstGeom>
          <a:noFill/>
          <a:ln w="5715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cxnSp>
        <p:nvCxnSpPr>
          <p:cNvPr id="4" name="Straight Arrow Connector 3"/>
          <p:cNvCxnSpPr>
            <a:endCxn id="3" idx="3"/>
          </p:cNvCxnSpPr>
          <p:nvPr/>
        </p:nvCxnSpPr>
        <p:spPr bwMode="auto">
          <a:xfrm flipV="1">
            <a:off x="4536844" y="2867219"/>
            <a:ext cx="2868944" cy="1933381"/>
          </a:xfrm>
          <a:prstGeom prst="straightConnector1">
            <a:avLst/>
          </a:prstGeom>
          <a:solidFill>
            <a:schemeClr val="accent1"/>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4"/>
          <p:cNvSpPr/>
          <p:nvPr/>
        </p:nvSpPr>
        <p:spPr>
          <a:xfrm>
            <a:off x="6477000" y="533400"/>
            <a:ext cx="1574470" cy="923330"/>
          </a:xfrm>
          <a:prstGeom prst="rect">
            <a:avLst/>
          </a:prstGeom>
          <a:noFill/>
        </p:spPr>
        <p:txBody>
          <a:bodyPr wrap="none" lIns="91440" tIns="45720" rIns="91440" bIns="45720">
            <a:spAutoFit/>
          </a:bodyPr>
          <a:lstStyle/>
          <a:p>
            <a:pPr algn="ctr"/>
            <a:r>
              <a:rPr lang="id-ID"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Uji F</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p:cNvSpPr/>
          <p:nvPr/>
        </p:nvSpPr>
        <p:spPr>
          <a:xfrm>
            <a:off x="3861018" y="4800600"/>
            <a:ext cx="1423788" cy="369332"/>
          </a:xfrm>
          <a:prstGeom prst="rect">
            <a:avLst/>
          </a:prstGeom>
        </p:spPr>
        <p:txBody>
          <a:bodyPr wrap="none">
            <a:spAutoFit/>
          </a:bodyPr>
          <a:lstStyle/>
          <a:p>
            <a:r>
              <a:rPr lang="id-ID" b="1" dirty="0">
                <a:latin typeface="Cambria" pitchFamily="18" charset="0"/>
              </a:rPr>
              <a:t>Nilai Sig </a:t>
            </a:r>
            <a:r>
              <a:rPr lang="id-ID" b="1" dirty="0" smtClean="0">
                <a:latin typeface="Cambria" pitchFamily="18" charset="0"/>
              </a:rPr>
              <a:t>&lt; </a:t>
            </a:r>
            <a:r>
              <a:rPr lang="el-GR" b="1" dirty="0">
                <a:latin typeface="Cambria" pitchFamily="18" charset="0"/>
              </a:rPr>
              <a:t>α</a:t>
            </a:r>
            <a:endParaRPr lang="id-ID" b="1" dirty="0">
              <a:latin typeface="Cambria" pitchFamily="18" charset="0"/>
            </a:endParaRPr>
          </a:p>
        </p:txBody>
      </p:sp>
      <p:sp>
        <p:nvSpPr>
          <p:cNvPr id="7" name="TextBox 6"/>
          <p:cNvSpPr txBox="1"/>
          <p:nvPr/>
        </p:nvSpPr>
        <p:spPr>
          <a:xfrm>
            <a:off x="685800" y="4379742"/>
            <a:ext cx="2719334" cy="707886"/>
          </a:xfrm>
          <a:prstGeom prst="rect">
            <a:avLst/>
          </a:prstGeom>
          <a:noFill/>
        </p:spPr>
        <p:txBody>
          <a:bodyPr wrap="none" rtlCol="0">
            <a:spAutoFit/>
          </a:bodyPr>
          <a:lstStyle/>
          <a:p>
            <a:r>
              <a:rPr lang="id-ID" sz="2000" b="1" dirty="0" smtClean="0">
                <a:latin typeface="Cambria" pitchFamily="18" charset="0"/>
              </a:rPr>
              <a:t>Kesimpilan Statistik:</a:t>
            </a:r>
          </a:p>
          <a:p>
            <a:r>
              <a:rPr lang="id-ID" sz="2000" dirty="0" smtClean="0">
                <a:latin typeface="Cambria" pitchFamily="18" charset="0"/>
              </a:rPr>
              <a:t>Ho ditolak, Ha diterima</a:t>
            </a:r>
            <a:endParaRPr lang="id-ID" sz="2000" dirty="0">
              <a:latin typeface="Cambria" pitchFamily="18" charset="0"/>
            </a:endParaRPr>
          </a:p>
        </p:txBody>
      </p:sp>
      <p:sp>
        <p:nvSpPr>
          <p:cNvPr id="8" name="TextBox 7"/>
          <p:cNvSpPr txBox="1"/>
          <p:nvPr/>
        </p:nvSpPr>
        <p:spPr>
          <a:xfrm>
            <a:off x="685801" y="5227232"/>
            <a:ext cx="6719988" cy="1631216"/>
          </a:xfrm>
          <a:prstGeom prst="rect">
            <a:avLst/>
          </a:prstGeom>
          <a:noFill/>
        </p:spPr>
        <p:txBody>
          <a:bodyPr wrap="square" rtlCol="0">
            <a:spAutoFit/>
          </a:bodyPr>
          <a:lstStyle/>
          <a:p>
            <a:r>
              <a:rPr lang="id-ID" sz="2000" b="1" dirty="0" smtClean="0">
                <a:latin typeface="Cambria" pitchFamily="18" charset="0"/>
              </a:rPr>
              <a:t>Kesimpulan penelitian:</a:t>
            </a:r>
          </a:p>
          <a:p>
            <a:r>
              <a:rPr lang="id-ID" sz="2000" dirty="0">
                <a:latin typeface="Cambria" pitchFamily="18" charset="0"/>
              </a:rPr>
              <a:t>Variabel promosi,pertumbuhan penduduk, pendapatan masyarakat , outlet dan pesaing secara bersama-sama berpengaruh terhadap penjualan</a:t>
            </a:r>
          </a:p>
          <a:p>
            <a:endParaRPr lang="id-ID" sz="2000" dirty="0">
              <a:latin typeface="Cambria" pitchFamily="18" charset="0"/>
            </a:endParaRPr>
          </a:p>
        </p:txBody>
      </p:sp>
      <p:cxnSp>
        <p:nvCxnSpPr>
          <p:cNvPr id="10" name="Straight Arrow Connector 9"/>
          <p:cNvCxnSpPr/>
          <p:nvPr/>
        </p:nvCxnSpPr>
        <p:spPr bwMode="auto">
          <a:xfrm>
            <a:off x="5284806" y="4985266"/>
            <a:ext cx="686510" cy="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5971316" y="4800600"/>
            <a:ext cx="2300630" cy="369332"/>
          </a:xfrm>
          <a:prstGeom prst="rect">
            <a:avLst/>
          </a:prstGeom>
          <a:noFill/>
        </p:spPr>
        <p:txBody>
          <a:bodyPr wrap="none" rtlCol="0">
            <a:spAutoFit/>
          </a:bodyPr>
          <a:lstStyle/>
          <a:p>
            <a:r>
              <a:rPr lang="id-ID" b="1" dirty="0" smtClean="0"/>
              <a:t>Berpengaruh signifikan</a:t>
            </a:r>
            <a:endParaRPr lang="id-ID" b="1" dirty="0"/>
          </a:p>
        </p:txBody>
      </p:sp>
    </p:spTree>
    <p:extLst>
      <p:ext uri="{BB962C8B-B14F-4D97-AF65-F5344CB8AC3E}">
        <p14:creationId xmlns:p14="http://schemas.microsoft.com/office/powerpoint/2010/main" val="36493788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00800" y="304800"/>
            <a:ext cx="1871025" cy="1323439"/>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id-ID" sz="8000" b="1" spc="150" dirty="0" smtClean="0">
                <a:ln w="11430">
                  <a:solidFill>
                    <a:schemeClr val="tx1"/>
                  </a:solidFill>
                </a:ln>
                <a:effectLst>
                  <a:outerShdw blurRad="25400" algn="tl" rotWithShape="0">
                    <a:srgbClr val="000000">
                      <a:alpha val="43000"/>
                    </a:srgbClr>
                  </a:outerShdw>
                </a:effectLst>
              </a:rPr>
              <a:t>Uji t</a:t>
            </a:r>
            <a:endParaRPr lang="id-ID" sz="8000" b="1" spc="150" dirty="0">
              <a:ln w="11430">
                <a:solidFill>
                  <a:schemeClr val="tx1"/>
                </a:solidFill>
              </a:ln>
              <a:effectLst>
                <a:outerShdw blurRad="25400" algn="tl" rotWithShape="0">
                  <a:srgbClr val="000000">
                    <a:alpha val="43000"/>
                  </a:srgbClr>
                </a:outerShdw>
              </a:effectLst>
            </a:endParaRP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554" t="40124" r="37021" b="28009"/>
          <a:stretch/>
        </p:blipFill>
        <p:spPr bwMode="auto">
          <a:xfrm>
            <a:off x="609600" y="1640749"/>
            <a:ext cx="789809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bwMode="auto">
          <a:xfrm>
            <a:off x="3352800" y="2151769"/>
            <a:ext cx="1054430" cy="2420231"/>
          </a:xfrm>
          <a:prstGeom prst="ellipse">
            <a:avLst/>
          </a:prstGeom>
          <a:noFill/>
          <a:ln w="5715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7" name="Oval 6"/>
          <p:cNvSpPr/>
          <p:nvPr/>
        </p:nvSpPr>
        <p:spPr bwMode="auto">
          <a:xfrm>
            <a:off x="7483975" y="2151771"/>
            <a:ext cx="1054430" cy="2420229"/>
          </a:xfrm>
          <a:prstGeom prst="ellipse">
            <a:avLst/>
          </a:prstGeom>
          <a:noFill/>
          <a:ln w="5715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cxnSp>
        <p:nvCxnSpPr>
          <p:cNvPr id="4" name="Straight Arrow Connector 3"/>
          <p:cNvCxnSpPr/>
          <p:nvPr/>
        </p:nvCxnSpPr>
        <p:spPr bwMode="auto">
          <a:xfrm flipV="1">
            <a:off x="7336312" y="4495800"/>
            <a:ext cx="512288" cy="666085"/>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5334000" y="5419958"/>
            <a:ext cx="1736373" cy="830997"/>
          </a:xfrm>
          <a:prstGeom prst="rect">
            <a:avLst/>
          </a:prstGeom>
          <a:noFill/>
        </p:spPr>
        <p:txBody>
          <a:bodyPr wrap="none" rtlCol="0">
            <a:spAutoFit/>
          </a:bodyPr>
          <a:lstStyle/>
          <a:p>
            <a:r>
              <a:rPr lang="id-ID" sz="2400" dirty="0" smtClean="0">
                <a:latin typeface="Cambria" pitchFamily="18" charset="0"/>
              </a:rPr>
              <a:t>Kriteria:</a:t>
            </a:r>
          </a:p>
          <a:p>
            <a:r>
              <a:rPr lang="id-ID" sz="2400" dirty="0" smtClean="0">
                <a:latin typeface="Cambria" pitchFamily="18" charset="0"/>
              </a:rPr>
              <a:t>Nilai Sig &lt; </a:t>
            </a:r>
            <a:r>
              <a:rPr lang="el-GR" sz="2400" dirty="0" smtClean="0">
                <a:latin typeface="Cambria" pitchFamily="18" charset="0"/>
              </a:rPr>
              <a:t>α</a:t>
            </a:r>
            <a:endParaRPr lang="id-ID" sz="2400" dirty="0">
              <a:latin typeface="Cambria" pitchFamily="18" charset="0"/>
            </a:endParaRPr>
          </a:p>
        </p:txBody>
      </p:sp>
      <p:sp>
        <p:nvSpPr>
          <p:cNvPr id="9" name="TextBox 8"/>
          <p:cNvSpPr txBox="1"/>
          <p:nvPr/>
        </p:nvSpPr>
        <p:spPr>
          <a:xfrm>
            <a:off x="5181600" y="5161885"/>
            <a:ext cx="3965509" cy="400110"/>
          </a:xfrm>
          <a:prstGeom prst="rect">
            <a:avLst/>
          </a:prstGeom>
          <a:noFill/>
        </p:spPr>
        <p:txBody>
          <a:bodyPr wrap="none" rtlCol="0">
            <a:spAutoFit/>
          </a:bodyPr>
          <a:lstStyle/>
          <a:p>
            <a:r>
              <a:rPr lang="id-ID" sz="2000" b="1" dirty="0" smtClean="0">
                <a:latin typeface="Cambria" pitchFamily="18" charset="0"/>
              </a:rPr>
              <a:t>Nilai sig dibandingkan dengan </a:t>
            </a:r>
            <a:r>
              <a:rPr lang="el-GR" sz="2000" b="1" dirty="0" smtClean="0">
                <a:latin typeface="Cambria" pitchFamily="18" charset="0"/>
              </a:rPr>
              <a:t>α</a:t>
            </a:r>
            <a:endParaRPr lang="id-ID" sz="2000" b="1" dirty="0">
              <a:latin typeface="Cambria" pitchFamily="18" charset="0"/>
            </a:endParaRPr>
          </a:p>
        </p:txBody>
      </p:sp>
      <p:sp>
        <p:nvSpPr>
          <p:cNvPr id="10" name="TextBox 9"/>
          <p:cNvSpPr txBox="1"/>
          <p:nvPr/>
        </p:nvSpPr>
        <p:spPr>
          <a:xfrm>
            <a:off x="6698285" y="6289329"/>
            <a:ext cx="2300630" cy="369332"/>
          </a:xfrm>
          <a:prstGeom prst="rect">
            <a:avLst/>
          </a:prstGeom>
          <a:noFill/>
        </p:spPr>
        <p:txBody>
          <a:bodyPr wrap="none" rtlCol="0">
            <a:spAutoFit/>
          </a:bodyPr>
          <a:lstStyle/>
          <a:p>
            <a:r>
              <a:rPr lang="id-ID" b="1" dirty="0" smtClean="0"/>
              <a:t>Berpengaruh signifikan</a:t>
            </a:r>
            <a:endParaRPr lang="id-ID" b="1" dirty="0"/>
          </a:p>
        </p:txBody>
      </p:sp>
      <p:sp>
        <p:nvSpPr>
          <p:cNvPr id="5" name="Bent Arrow 4"/>
          <p:cNvSpPr/>
          <p:nvPr/>
        </p:nvSpPr>
        <p:spPr bwMode="auto">
          <a:xfrm flipV="1">
            <a:off x="5995994" y="6226046"/>
            <a:ext cx="685800" cy="369332"/>
          </a:xfrm>
          <a:prstGeom prst="bentArrow">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cxnSp>
        <p:nvCxnSpPr>
          <p:cNvPr id="12" name="Straight Arrow Connector 11"/>
          <p:cNvCxnSpPr/>
          <p:nvPr/>
        </p:nvCxnSpPr>
        <p:spPr bwMode="auto">
          <a:xfrm flipV="1">
            <a:off x="2743200" y="4189863"/>
            <a:ext cx="791912" cy="839337"/>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172872" y="5007997"/>
            <a:ext cx="3962400" cy="707886"/>
          </a:xfrm>
          <a:prstGeom prst="rect">
            <a:avLst/>
          </a:prstGeom>
          <a:noFill/>
        </p:spPr>
        <p:txBody>
          <a:bodyPr wrap="square" rtlCol="0">
            <a:spAutoFit/>
          </a:bodyPr>
          <a:lstStyle/>
          <a:p>
            <a:r>
              <a:rPr lang="id-ID" sz="2000" dirty="0" smtClean="0">
                <a:latin typeface="Cambria" pitchFamily="18" charset="0"/>
              </a:rPr>
              <a:t>Nilai keofisien pada persamaan regresi berganda</a:t>
            </a:r>
            <a:endParaRPr lang="id-ID" sz="2000" dirty="0">
              <a:latin typeface="Cambria" pitchFamily="18" charset="0"/>
            </a:endParaRPr>
          </a:p>
        </p:txBody>
      </p:sp>
      <p:sp>
        <p:nvSpPr>
          <p:cNvPr id="14" name="Oval 13"/>
          <p:cNvSpPr/>
          <p:nvPr/>
        </p:nvSpPr>
        <p:spPr bwMode="auto">
          <a:xfrm>
            <a:off x="5334000" y="1769634"/>
            <a:ext cx="1537307" cy="2726166"/>
          </a:xfrm>
          <a:prstGeom prst="ellipse">
            <a:avLst/>
          </a:prstGeom>
          <a:noFill/>
          <a:ln w="57150">
            <a:solidFill>
              <a:srgbClr val="0070C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15" name="TextBox 14"/>
          <p:cNvSpPr txBox="1"/>
          <p:nvPr/>
        </p:nvSpPr>
        <p:spPr>
          <a:xfrm>
            <a:off x="4317728" y="4408557"/>
            <a:ext cx="2846626" cy="646331"/>
          </a:xfrm>
          <a:prstGeom prst="rect">
            <a:avLst/>
          </a:prstGeom>
          <a:noFill/>
        </p:spPr>
        <p:txBody>
          <a:bodyPr wrap="square" rtlCol="0">
            <a:spAutoFit/>
          </a:bodyPr>
          <a:lstStyle/>
          <a:p>
            <a:pPr algn="ctr"/>
            <a:r>
              <a:rPr lang="id-ID" dirty="0" smtClean="0">
                <a:latin typeface="Cambria" pitchFamily="18" charset="0"/>
              </a:rPr>
              <a:t>Nilai keofisien untuk analisis path</a:t>
            </a:r>
            <a:endParaRPr lang="id-ID" dirty="0">
              <a:latin typeface="Cambria" pitchFamily="18" charset="0"/>
            </a:endParaRPr>
          </a:p>
        </p:txBody>
      </p:sp>
      <p:cxnSp>
        <p:nvCxnSpPr>
          <p:cNvPr id="17" name="Straight Arrow Connector 16"/>
          <p:cNvCxnSpPr/>
          <p:nvPr/>
        </p:nvCxnSpPr>
        <p:spPr bwMode="auto">
          <a:xfrm flipV="1">
            <a:off x="5334000" y="4141857"/>
            <a:ext cx="251688" cy="353943"/>
          </a:xfrm>
          <a:prstGeom prst="straightConnector1">
            <a:avLst/>
          </a:prstGeom>
          <a:solidFill>
            <a:schemeClr val="accent1"/>
          </a:solidFill>
          <a:ln w="28575" cap="flat" cmpd="sng" algn="ctr">
            <a:solidFill>
              <a:srgbClr val="00206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Box 18"/>
          <p:cNvSpPr txBox="1"/>
          <p:nvPr/>
        </p:nvSpPr>
        <p:spPr>
          <a:xfrm>
            <a:off x="178956" y="5687212"/>
            <a:ext cx="5155044" cy="1092607"/>
          </a:xfrm>
          <a:prstGeom prst="rect">
            <a:avLst/>
          </a:prstGeom>
          <a:noFill/>
        </p:spPr>
        <p:txBody>
          <a:bodyPr wrap="square" rtlCol="0">
            <a:spAutoFit/>
          </a:bodyPr>
          <a:lstStyle/>
          <a:p>
            <a:pPr>
              <a:spcAft>
                <a:spcPts val="600"/>
              </a:spcAft>
            </a:pPr>
            <a:r>
              <a:rPr lang="id-ID" sz="2000" dirty="0" smtClean="0">
                <a:latin typeface="Cambria" pitchFamily="18" charset="0"/>
              </a:rPr>
              <a:t>Persamaan garis regresi:</a:t>
            </a:r>
          </a:p>
          <a:p>
            <a:pPr marL="355600" indent="-355600"/>
            <a:r>
              <a:rPr lang="id-ID" sz="2000" dirty="0" smtClean="0">
                <a:latin typeface="Cambria" pitchFamily="18" charset="0"/>
              </a:rPr>
              <a:t>Y= 44764+ 728,393X</a:t>
            </a:r>
            <a:r>
              <a:rPr lang="id-ID" dirty="0" smtClean="0">
                <a:latin typeface="Cambria" pitchFamily="18" charset="0"/>
              </a:rPr>
              <a:t>1</a:t>
            </a:r>
            <a:r>
              <a:rPr lang="id-ID" sz="2000" dirty="0" smtClean="0">
                <a:latin typeface="Cambria" pitchFamily="18" charset="0"/>
              </a:rPr>
              <a:t>+ 504,246X</a:t>
            </a:r>
            <a:r>
              <a:rPr lang="id-ID" dirty="0" smtClean="0">
                <a:latin typeface="Cambria" pitchFamily="18" charset="0"/>
              </a:rPr>
              <a:t>2</a:t>
            </a:r>
            <a:r>
              <a:rPr lang="id-ID" sz="2000" dirty="0" smtClean="0">
                <a:latin typeface="Cambria" pitchFamily="18" charset="0"/>
              </a:rPr>
              <a:t>+ 6718,441X</a:t>
            </a:r>
            <a:r>
              <a:rPr lang="id-ID" dirty="0" smtClean="0">
                <a:latin typeface="Cambria" pitchFamily="18" charset="0"/>
              </a:rPr>
              <a:t>3</a:t>
            </a:r>
            <a:r>
              <a:rPr lang="id-ID" sz="2000" dirty="0" smtClean="0">
                <a:latin typeface="Cambria" pitchFamily="18" charset="0"/>
              </a:rPr>
              <a:t>+ 383,599X</a:t>
            </a:r>
            <a:r>
              <a:rPr lang="id-ID" dirty="0" smtClean="0">
                <a:latin typeface="Cambria" pitchFamily="18" charset="0"/>
              </a:rPr>
              <a:t>4</a:t>
            </a:r>
            <a:r>
              <a:rPr lang="id-ID" sz="2000" dirty="0" smtClean="0">
                <a:latin typeface="Cambria" pitchFamily="18" charset="0"/>
              </a:rPr>
              <a:t>+ 1940,227X</a:t>
            </a:r>
            <a:r>
              <a:rPr lang="id-ID" dirty="0" smtClean="0">
                <a:latin typeface="Cambria" pitchFamily="18" charset="0"/>
              </a:rPr>
              <a:t>5</a:t>
            </a:r>
            <a:r>
              <a:rPr lang="id-ID" sz="2000" dirty="0" smtClean="0">
                <a:latin typeface="Cambria" pitchFamily="18" charset="0"/>
              </a:rPr>
              <a:t> + e</a:t>
            </a:r>
            <a:endParaRPr lang="id-ID" sz="2000" dirty="0">
              <a:latin typeface="Cambria" pitchFamily="18" charset="0"/>
            </a:endParaRPr>
          </a:p>
        </p:txBody>
      </p:sp>
      <p:sp>
        <p:nvSpPr>
          <p:cNvPr id="20" name="TextBox 19"/>
          <p:cNvSpPr txBox="1"/>
          <p:nvPr/>
        </p:nvSpPr>
        <p:spPr>
          <a:xfrm>
            <a:off x="165308" y="5906517"/>
            <a:ext cx="367408" cy="461665"/>
          </a:xfrm>
          <a:prstGeom prst="rect">
            <a:avLst/>
          </a:prstGeom>
          <a:noFill/>
        </p:spPr>
        <p:txBody>
          <a:bodyPr wrap="none" rtlCol="0">
            <a:spAutoFit/>
          </a:bodyPr>
          <a:lstStyle/>
          <a:p>
            <a:r>
              <a:rPr lang="id-ID" sz="2400" b="1" dirty="0">
                <a:latin typeface="Cambria" pitchFamily="18" charset="0"/>
              </a:rPr>
              <a:t>^</a:t>
            </a:r>
          </a:p>
        </p:txBody>
      </p:sp>
    </p:spTree>
    <p:extLst>
      <p:ext uri="{BB962C8B-B14F-4D97-AF65-F5344CB8AC3E}">
        <p14:creationId xmlns:p14="http://schemas.microsoft.com/office/powerpoint/2010/main" val="36354288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554" t="40124" r="37021" b="28009"/>
          <a:stretch/>
        </p:blipFill>
        <p:spPr bwMode="auto">
          <a:xfrm>
            <a:off x="442263" y="1628239"/>
            <a:ext cx="789809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00800" y="304800"/>
            <a:ext cx="1871025" cy="1323439"/>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id-ID" sz="8000" b="1" spc="150" dirty="0" smtClean="0">
                <a:ln w="11430">
                  <a:solidFill>
                    <a:schemeClr val="tx1"/>
                  </a:solidFill>
                </a:ln>
                <a:effectLst>
                  <a:outerShdw blurRad="25400" algn="tl" rotWithShape="0">
                    <a:srgbClr val="000000">
                      <a:alpha val="43000"/>
                    </a:srgbClr>
                  </a:outerShdw>
                </a:effectLst>
              </a:rPr>
              <a:t>Uji t</a:t>
            </a:r>
            <a:endParaRPr lang="id-ID" sz="8000" b="1" spc="150" dirty="0">
              <a:ln w="11430">
                <a:solidFill>
                  <a:schemeClr val="tx1"/>
                </a:solidFill>
              </a:ln>
              <a:effectLst>
                <a:outerShdw blurRad="25400" algn="tl" rotWithShape="0">
                  <a:srgbClr val="000000">
                    <a:alpha val="43000"/>
                  </a:srgbClr>
                </a:outerShdw>
              </a:effectLst>
            </a:endParaRPr>
          </a:p>
        </p:txBody>
      </p:sp>
      <p:sp>
        <p:nvSpPr>
          <p:cNvPr id="4" name="TextBox 3"/>
          <p:cNvSpPr txBox="1"/>
          <p:nvPr/>
        </p:nvSpPr>
        <p:spPr>
          <a:xfrm flipH="1">
            <a:off x="407006" y="5113529"/>
            <a:ext cx="4386391" cy="1631216"/>
          </a:xfrm>
          <a:prstGeom prst="rect">
            <a:avLst/>
          </a:prstGeom>
          <a:noFill/>
        </p:spPr>
        <p:txBody>
          <a:bodyPr wrap="square" rtlCol="0">
            <a:spAutoFit/>
          </a:bodyPr>
          <a:lstStyle/>
          <a:p>
            <a:r>
              <a:rPr lang="id-ID" sz="2000" b="1" dirty="0" smtClean="0">
                <a:latin typeface="Cambria" pitchFamily="18" charset="0"/>
              </a:rPr>
              <a:t>Hipotesis Penelitian:</a:t>
            </a:r>
          </a:p>
          <a:p>
            <a:pPr marL="450850" indent="-450850"/>
            <a:r>
              <a:rPr lang="id-ID" sz="2000" dirty="0" smtClean="0">
                <a:latin typeface="Cambria" pitchFamily="18" charset="0"/>
              </a:rPr>
              <a:t>Ho: Secara parsial variabel outlet tidak berpengaruh terhadap penjualan</a:t>
            </a:r>
          </a:p>
          <a:p>
            <a:pPr marL="450850" indent="-450850"/>
            <a:r>
              <a:rPr lang="id-ID" sz="2000" dirty="0" smtClean="0">
                <a:latin typeface="Cambria" pitchFamily="18" charset="0"/>
              </a:rPr>
              <a:t>Ha:</a:t>
            </a:r>
            <a:r>
              <a:rPr lang="id-ID" sz="2000" dirty="0">
                <a:latin typeface="Cambria" pitchFamily="18" charset="0"/>
              </a:rPr>
              <a:t> Secara parsial variabel outlet berpengaruh terhadap penjualan</a:t>
            </a:r>
          </a:p>
        </p:txBody>
      </p:sp>
      <p:sp>
        <p:nvSpPr>
          <p:cNvPr id="5" name="Oval 4"/>
          <p:cNvSpPr/>
          <p:nvPr/>
        </p:nvSpPr>
        <p:spPr bwMode="auto">
          <a:xfrm>
            <a:off x="7358514" y="2136986"/>
            <a:ext cx="1054430" cy="2420229"/>
          </a:xfrm>
          <a:prstGeom prst="ellipse">
            <a:avLst/>
          </a:prstGeom>
          <a:noFill/>
          <a:ln w="5715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cxnSp>
        <p:nvCxnSpPr>
          <p:cNvPr id="6" name="Straight Arrow Connector 5"/>
          <p:cNvCxnSpPr/>
          <p:nvPr/>
        </p:nvCxnSpPr>
        <p:spPr bwMode="auto">
          <a:xfrm flipH="1">
            <a:off x="1828800" y="4343400"/>
            <a:ext cx="5655175" cy="7620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6400800" y="5267417"/>
            <a:ext cx="2394886" cy="1323439"/>
          </a:xfrm>
          <a:prstGeom prst="rect">
            <a:avLst/>
          </a:prstGeom>
          <a:noFill/>
        </p:spPr>
        <p:txBody>
          <a:bodyPr wrap="none" rtlCol="0">
            <a:spAutoFit/>
          </a:bodyPr>
          <a:lstStyle/>
          <a:p>
            <a:r>
              <a:rPr lang="id-ID" sz="2000" b="1" dirty="0" smtClean="0">
                <a:latin typeface="Cambria" pitchFamily="18" charset="0"/>
              </a:rPr>
              <a:t>Hipotesis Statistik:</a:t>
            </a:r>
          </a:p>
          <a:p>
            <a:r>
              <a:rPr lang="id-ID" sz="2000" dirty="0" smtClean="0">
                <a:latin typeface="Cambria" pitchFamily="18" charset="0"/>
              </a:rPr>
              <a:t>Ho: b</a:t>
            </a:r>
            <a:r>
              <a:rPr lang="id-ID" dirty="0" smtClean="0">
                <a:latin typeface="Cambria" pitchFamily="18" charset="0"/>
              </a:rPr>
              <a:t>3</a:t>
            </a:r>
            <a:r>
              <a:rPr lang="id-ID" sz="2000" dirty="0" smtClean="0">
                <a:latin typeface="Cambria" pitchFamily="18" charset="0"/>
              </a:rPr>
              <a:t> = 0</a:t>
            </a:r>
          </a:p>
          <a:p>
            <a:r>
              <a:rPr lang="id-ID" sz="2000" dirty="0" smtClean="0">
                <a:latin typeface="Cambria" pitchFamily="18" charset="0"/>
              </a:rPr>
              <a:t>Ha: </a:t>
            </a:r>
            <a:r>
              <a:rPr lang="id-ID" sz="2000" dirty="0">
                <a:latin typeface="Cambria" pitchFamily="18" charset="0"/>
              </a:rPr>
              <a:t>b3 </a:t>
            </a:r>
            <a:r>
              <a:rPr lang="id-ID" sz="2000" dirty="0" smtClean="0">
                <a:latin typeface="Cambria" pitchFamily="18" charset="0"/>
              </a:rPr>
              <a:t>≠ 0</a:t>
            </a:r>
            <a:endParaRPr lang="id-ID" sz="2000" dirty="0">
              <a:latin typeface="Cambria" pitchFamily="18" charset="0"/>
            </a:endParaRPr>
          </a:p>
          <a:p>
            <a:endParaRPr lang="id-ID" sz="2000" dirty="0">
              <a:latin typeface="Cambria" pitchFamily="18" charset="0"/>
            </a:endParaRPr>
          </a:p>
        </p:txBody>
      </p:sp>
      <p:sp>
        <p:nvSpPr>
          <p:cNvPr id="8" name="Right Arrow 7"/>
          <p:cNvSpPr/>
          <p:nvPr/>
        </p:nvSpPr>
        <p:spPr bwMode="auto">
          <a:xfrm>
            <a:off x="5029200" y="5791200"/>
            <a:ext cx="1143000" cy="381000"/>
          </a:xfrm>
          <a:prstGeom prst="rightArrow">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360776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554" t="40124" r="37021" b="28009"/>
          <a:stretch/>
        </p:blipFill>
        <p:spPr bwMode="auto">
          <a:xfrm>
            <a:off x="442263" y="1628239"/>
            <a:ext cx="789809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00800" y="304800"/>
            <a:ext cx="1871025" cy="1323439"/>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id-ID" sz="8000" b="1" spc="150" dirty="0" smtClean="0">
                <a:ln w="11430">
                  <a:solidFill>
                    <a:schemeClr val="tx1"/>
                  </a:solidFill>
                </a:ln>
                <a:effectLst>
                  <a:outerShdw blurRad="25400" algn="tl" rotWithShape="0">
                    <a:srgbClr val="000000">
                      <a:alpha val="43000"/>
                    </a:srgbClr>
                  </a:outerShdw>
                </a:effectLst>
              </a:rPr>
              <a:t>Uji t</a:t>
            </a:r>
            <a:endParaRPr lang="id-ID" sz="8000" b="1" spc="150" dirty="0">
              <a:ln w="11430">
                <a:solidFill>
                  <a:schemeClr val="tx1"/>
                </a:solidFill>
              </a:ln>
              <a:effectLst>
                <a:outerShdw blurRad="25400" algn="tl" rotWithShape="0">
                  <a:srgbClr val="000000">
                    <a:alpha val="43000"/>
                  </a:srgbClr>
                </a:outerShdw>
              </a:effectLst>
            </a:endParaRPr>
          </a:p>
        </p:txBody>
      </p:sp>
      <p:sp>
        <p:nvSpPr>
          <p:cNvPr id="4" name="TextBox 3"/>
          <p:cNvSpPr txBox="1"/>
          <p:nvPr/>
        </p:nvSpPr>
        <p:spPr>
          <a:xfrm flipH="1">
            <a:off x="655319" y="4953000"/>
            <a:ext cx="7117081" cy="1477328"/>
          </a:xfrm>
          <a:prstGeom prst="rect">
            <a:avLst/>
          </a:prstGeom>
          <a:noFill/>
        </p:spPr>
        <p:txBody>
          <a:bodyPr wrap="square" rtlCol="0">
            <a:spAutoFit/>
          </a:bodyPr>
          <a:lstStyle/>
          <a:p>
            <a:r>
              <a:rPr lang="id-ID" dirty="0" smtClean="0"/>
              <a:t>Kesimpulan:</a:t>
            </a:r>
          </a:p>
          <a:p>
            <a:pPr marL="342900" indent="-342900">
              <a:buAutoNum type="arabicPeriod"/>
            </a:pPr>
            <a:r>
              <a:rPr lang="id-ID" dirty="0" smtClean="0"/>
              <a:t>Secara partial variabel outlet berpengaruh terhadap penjualan</a:t>
            </a:r>
          </a:p>
          <a:p>
            <a:pPr marL="342900" indent="-342900">
              <a:buAutoNum type="arabicPeriod"/>
            </a:pPr>
            <a:r>
              <a:rPr lang="id-ID" dirty="0" smtClean="0"/>
              <a:t>Secara partial variabel promosi berpengaruh terhadap penjualan </a:t>
            </a:r>
          </a:p>
          <a:p>
            <a:pPr marL="342900" indent="-342900">
              <a:buAutoNum type="arabicPeriod"/>
            </a:pPr>
            <a:r>
              <a:rPr lang="id-ID" dirty="0" smtClean="0"/>
              <a:t>Secara partial variabel pendapatan masyarakat, pertumbuhan penduduk dan pesaing tidak pengaruh terhadap penjualan</a:t>
            </a:r>
            <a:endParaRPr lang="id-ID" dirty="0"/>
          </a:p>
        </p:txBody>
      </p:sp>
      <p:sp>
        <p:nvSpPr>
          <p:cNvPr id="5" name="Oval 4"/>
          <p:cNvSpPr/>
          <p:nvPr/>
        </p:nvSpPr>
        <p:spPr bwMode="auto">
          <a:xfrm>
            <a:off x="7358514" y="2136986"/>
            <a:ext cx="1054430" cy="2420229"/>
          </a:xfrm>
          <a:prstGeom prst="ellipse">
            <a:avLst/>
          </a:prstGeom>
          <a:noFill/>
          <a:ln w="5715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cxnSp>
        <p:nvCxnSpPr>
          <p:cNvPr id="6" name="Straight Arrow Connector 5"/>
          <p:cNvCxnSpPr/>
          <p:nvPr/>
        </p:nvCxnSpPr>
        <p:spPr bwMode="auto">
          <a:xfrm flipH="1">
            <a:off x="1828800" y="4343400"/>
            <a:ext cx="5655175" cy="762000"/>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41102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23341"/>
          <a:stretch/>
        </p:blipFill>
        <p:spPr bwMode="auto">
          <a:xfrm>
            <a:off x="98946" y="1531862"/>
            <a:ext cx="9067800" cy="5319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57400" y="609600"/>
            <a:ext cx="6324600" cy="954107"/>
          </a:xfrm>
          <a:prstGeom prst="rect">
            <a:avLst/>
          </a:prstGeom>
        </p:spPr>
        <p:txBody>
          <a:bodyPr wrap="square">
            <a:spAutoFit/>
          </a:bodyPr>
          <a:lstStyle/>
          <a:p>
            <a:r>
              <a:rPr lang="id-ID" sz="2800" dirty="0">
                <a:latin typeface="Cambria" pitchFamily="18" charset="0"/>
              </a:rPr>
              <a:t>Variable  </a:t>
            </a:r>
            <a:r>
              <a:rPr lang="id-ID" sz="2800" dirty="0" smtClean="0">
                <a:latin typeface="Cambria" pitchFamily="18" charset="0"/>
              </a:rPr>
              <a:t>View  </a:t>
            </a:r>
            <a:r>
              <a:rPr lang="id-ID" sz="2800" dirty="0">
                <a:latin typeface="Cambria" pitchFamily="18" charset="0"/>
              </a:rPr>
              <a:t>digunakan  untuk  memasukkan </a:t>
            </a:r>
            <a:r>
              <a:rPr lang="id-ID" sz="2800" dirty="0" smtClean="0">
                <a:latin typeface="Cambria" pitchFamily="18" charset="0"/>
              </a:rPr>
              <a:t>informasi </a:t>
            </a:r>
            <a:r>
              <a:rPr lang="id-ID" sz="2800" dirty="0">
                <a:latin typeface="Cambria" pitchFamily="18" charset="0"/>
              </a:rPr>
              <a:t>atribut variabel: </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279" t="34958" r="26100" b="11709"/>
          <a:stretch/>
        </p:blipFill>
        <p:spPr bwMode="auto">
          <a:xfrm>
            <a:off x="2286000" y="2286000"/>
            <a:ext cx="5715000" cy="4117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48352" y="1698008"/>
            <a:ext cx="7633648" cy="646093"/>
          </a:xfrm>
          <a:prstGeom prst="ellipse">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id-ID"/>
          </a:p>
        </p:txBody>
      </p:sp>
    </p:spTree>
    <p:extLst>
      <p:ext uri="{BB962C8B-B14F-4D97-AF65-F5344CB8AC3E}">
        <p14:creationId xmlns:p14="http://schemas.microsoft.com/office/powerpoint/2010/main" val="2372953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554" t="40124" r="37021" b="28009"/>
          <a:stretch/>
        </p:blipFill>
        <p:spPr bwMode="auto">
          <a:xfrm>
            <a:off x="609600" y="1640749"/>
            <a:ext cx="789809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00800" y="304800"/>
            <a:ext cx="1871025" cy="1323439"/>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id-ID" sz="8000" b="1" spc="150" dirty="0" smtClean="0">
                <a:ln w="11430">
                  <a:solidFill>
                    <a:schemeClr val="tx1"/>
                  </a:solidFill>
                </a:ln>
                <a:effectLst>
                  <a:outerShdw blurRad="25400" algn="tl" rotWithShape="0">
                    <a:srgbClr val="000000">
                      <a:alpha val="43000"/>
                    </a:srgbClr>
                  </a:outerShdw>
                </a:effectLst>
              </a:rPr>
              <a:t>Uji t</a:t>
            </a:r>
            <a:endParaRPr lang="id-ID" sz="8000" b="1" spc="150" dirty="0">
              <a:ln w="11430">
                <a:solidFill>
                  <a:schemeClr val="tx1"/>
                </a:solidFill>
              </a:ln>
              <a:effectLst>
                <a:outerShdw blurRad="25400" algn="tl" rotWithShape="0">
                  <a:srgbClr val="000000">
                    <a:alpha val="43000"/>
                  </a:srgbClr>
                </a:outerShdw>
              </a:effectLst>
            </a:endParaRPr>
          </a:p>
        </p:txBody>
      </p:sp>
      <p:sp>
        <p:nvSpPr>
          <p:cNvPr id="4" name="Oval 3"/>
          <p:cNvSpPr/>
          <p:nvPr/>
        </p:nvSpPr>
        <p:spPr bwMode="auto">
          <a:xfrm>
            <a:off x="3352800" y="2268520"/>
            <a:ext cx="1054430" cy="2420229"/>
          </a:xfrm>
          <a:prstGeom prst="ellipse">
            <a:avLst/>
          </a:prstGeom>
          <a:noFill/>
          <a:ln w="5715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5" name="TextBox 4"/>
          <p:cNvSpPr txBox="1"/>
          <p:nvPr/>
        </p:nvSpPr>
        <p:spPr>
          <a:xfrm>
            <a:off x="457200" y="4671197"/>
            <a:ext cx="8812644" cy="707886"/>
          </a:xfrm>
          <a:prstGeom prst="rect">
            <a:avLst/>
          </a:prstGeom>
          <a:noFill/>
        </p:spPr>
        <p:txBody>
          <a:bodyPr wrap="square" rtlCol="0">
            <a:spAutoFit/>
          </a:bodyPr>
          <a:lstStyle/>
          <a:p>
            <a:r>
              <a:rPr lang="id-ID" sz="2000" b="1" dirty="0" smtClean="0">
                <a:latin typeface="Cambria" pitchFamily="18" charset="0"/>
              </a:rPr>
              <a:t>Persamaan garis regresi:</a:t>
            </a:r>
          </a:p>
          <a:p>
            <a:pPr marL="355600" indent="-355600"/>
            <a:r>
              <a:rPr lang="id-ID" sz="2000" dirty="0" smtClean="0">
                <a:latin typeface="Cambria" pitchFamily="18" charset="0"/>
              </a:rPr>
              <a:t>Y= 44764+ 728,393X</a:t>
            </a:r>
            <a:r>
              <a:rPr lang="id-ID" dirty="0" smtClean="0">
                <a:latin typeface="Cambria" pitchFamily="18" charset="0"/>
              </a:rPr>
              <a:t>1</a:t>
            </a:r>
            <a:r>
              <a:rPr lang="id-ID" sz="2000" dirty="0" smtClean="0">
                <a:latin typeface="Cambria" pitchFamily="18" charset="0"/>
              </a:rPr>
              <a:t>+ 504,246X</a:t>
            </a:r>
            <a:r>
              <a:rPr lang="id-ID" dirty="0" smtClean="0">
                <a:latin typeface="Cambria" pitchFamily="18" charset="0"/>
              </a:rPr>
              <a:t>2</a:t>
            </a:r>
            <a:r>
              <a:rPr lang="id-ID" sz="2000" dirty="0" smtClean="0">
                <a:latin typeface="Cambria" pitchFamily="18" charset="0"/>
              </a:rPr>
              <a:t>+ 6718,441X</a:t>
            </a:r>
            <a:r>
              <a:rPr lang="id-ID" dirty="0" smtClean="0">
                <a:latin typeface="Cambria" pitchFamily="18" charset="0"/>
              </a:rPr>
              <a:t>3</a:t>
            </a:r>
            <a:r>
              <a:rPr lang="id-ID" sz="2000" dirty="0" smtClean="0">
                <a:latin typeface="Cambria" pitchFamily="18" charset="0"/>
              </a:rPr>
              <a:t>+ 383,599X</a:t>
            </a:r>
            <a:r>
              <a:rPr lang="id-ID" dirty="0" smtClean="0">
                <a:latin typeface="Cambria" pitchFamily="18" charset="0"/>
              </a:rPr>
              <a:t>4</a:t>
            </a:r>
            <a:r>
              <a:rPr lang="id-ID" sz="2000" dirty="0" smtClean="0">
                <a:latin typeface="Cambria" pitchFamily="18" charset="0"/>
              </a:rPr>
              <a:t>+ 1940,227X</a:t>
            </a:r>
            <a:r>
              <a:rPr lang="id-ID" dirty="0" smtClean="0">
                <a:latin typeface="Cambria" pitchFamily="18" charset="0"/>
              </a:rPr>
              <a:t>5</a:t>
            </a:r>
            <a:r>
              <a:rPr lang="id-ID" sz="2000" dirty="0" smtClean="0">
                <a:latin typeface="Cambria" pitchFamily="18" charset="0"/>
              </a:rPr>
              <a:t> + e</a:t>
            </a:r>
            <a:endParaRPr lang="id-ID" sz="2000" dirty="0">
              <a:latin typeface="Cambria" pitchFamily="18" charset="0"/>
            </a:endParaRPr>
          </a:p>
        </p:txBody>
      </p:sp>
      <p:sp>
        <p:nvSpPr>
          <p:cNvPr id="6" name="TextBox 5"/>
          <p:cNvSpPr txBox="1"/>
          <p:nvPr/>
        </p:nvSpPr>
        <p:spPr>
          <a:xfrm>
            <a:off x="367649" y="5534561"/>
            <a:ext cx="8382000" cy="1323439"/>
          </a:xfrm>
          <a:prstGeom prst="rect">
            <a:avLst/>
          </a:prstGeom>
          <a:noFill/>
        </p:spPr>
        <p:txBody>
          <a:bodyPr wrap="square" rtlCol="0">
            <a:spAutoFit/>
          </a:bodyPr>
          <a:lstStyle/>
          <a:p>
            <a:pPr marL="342900" indent="-342900">
              <a:buAutoNum type="arabicPeriod"/>
            </a:pPr>
            <a:r>
              <a:rPr lang="id-ID" sz="2000" dirty="0" smtClean="0">
                <a:latin typeface="Cambria" pitchFamily="18" charset="0"/>
              </a:rPr>
              <a:t>Bila outlet diperluas 1 </a:t>
            </a:r>
            <a:r>
              <a:rPr lang="id-ID" sz="2000" dirty="0">
                <a:latin typeface="Cambria" pitchFamily="18" charset="0"/>
              </a:rPr>
              <a:t>m</a:t>
            </a:r>
            <a:r>
              <a:rPr lang="id-ID" sz="2000" baseline="30000" dirty="0">
                <a:latin typeface="Cambria" pitchFamily="18" charset="0"/>
              </a:rPr>
              <a:t>2</a:t>
            </a:r>
            <a:r>
              <a:rPr lang="id-ID" sz="2000" dirty="0" smtClean="0">
                <a:latin typeface="Cambria" pitchFamily="18" charset="0"/>
              </a:rPr>
              <a:t> maka penjualan akan naik sebesar 6718,441 rupiah</a:t>
            </a:r>
          </a:p>
          <a:p>
            <a:pPr marL="342900" indent="-342900">
              <a:buAutoNum type="arabicPeriod"/>
            </a:pPr>
            <a:r>
              <a:rPr lang="id-ID" sz="2000" dirty="0" smtClean="0">
                <a:latin typeface="Cambria" pitchFamily="18" charset="0"/>
              </a:rPr>
              <a:t>Bila promosi dinaikkan sebesar 1 juta rupiah maka penjualan akan naik sebesar 1940,222 rupiah</a:t>
            </a:r>
            <a:endParaRPr lang="id-ID" sz="2000" dirty="0">
              <a:latin typeface="Cambria" pitchFamily="18" charset="0"/>
            </a:endParaRPr>
          </a:p>
        </p:txBody>
      </p:sp>
    </p:spTree>
    <p:extLst>
      <p:ext uri="{BB962C8B-B14F-4D97-AF65-F5344CB8AC3E}">
        <p14:creationId xmlns:p14="http://schemas.microsoft.com/office/powerpoint/2010/main" val="19803387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26522" y="252480"/>
            <a:ext cx="3119765" cy="923330"/>
          </a:xfrm>
          <a:prstGeom prst="rect">
            <a:avLst/>
          </a:prstGeom>
          <a:noFill/>
        </p:spPr>
        <p:txBody>
          <a:bodyPr wrap="none" lIns="91440" tIns="45720" rIns="91440" bIns="45720">
            <a:spAutoFit/>
          </a:bodyPr>
          <a:lstStyle/>
          <a:p>
            <a:pPr algn="ctr"/>
            <a:r>
              <a:rPr lang="id-ID"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Korelasi</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6" name="Straight Connector 5"/>
          <p:cNvCxnSpPr/>
          <p:nvPr/>
        </p:nvCxnSpPr>
        <p:spPr bwMode="auto">
          <a:xfrm flipV="1">
            <a:off x="891654" y="3198884"/>
            <a:ext cx="0" cy="1371600"/>
          </a:xfrm>
          <a:prstGeom prst="line">
            <a:avLst/>
          </a:prstGeom>
          <a:solidFill>
            <a:schemeClr val="accent1"/>
          </a:solidFill>
          <a:ln w="2857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V="1">
            <a:off x="8283054" y="3198884"/>
            <a:ext cx="0" cy="1371600"/>
          </a:xfrm>
          <a:prstGeom prst="line">
            <a:avLst/>
          </a:prstGeom>
          <a:solidFill>
            <a:schemeClr val="accent1"/>
          </a:solidFill>
          <a:ln w="2857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flipV="1">
            <a:off x="4648200" y="2899685"/>
            <a:ext cx="0" cy="2946106"/>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2720454" y="3884684"/>
            <a:ext cx="0" cy="67329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V="1">
            <a:off x="6416211" y="3897194"/>
            <a:ext cx="0" cy="67329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a:off x="914400" y="5312391"/>
            <a:ext cx="3695700" cy="0"/>
          </a:xfrm>
          <a:prstGeom prst="line">
            <a:avLst/>
          </a:prstGeom>
          <a:solidFill>
            <a:schemeClr val="accent1"/>
          </a:solidFill>
          <a:ln w="28575"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a:off x="4724400" y="5312391"/>
            <a:ext cx="3695700" cy="0"/>
          </a:xfrm>
          <a:prstGeom prst="line">
            <a:avLst/>
          </a:prstGeom>
          <a:solidFill>
            <a:schemeClr val="accent1"/>
          </a:solidFill>
          <a:ln w="28575" cap="flat" cmpd="sng" algn="ctr">
            <a:solidFill>
              <a:schemeClr val="tx1"/>
            </a:solidFill>
            <a:prstDash val="solid"/>
            <a:round/>
            <a:headEnd type="arrow"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Straight Connector 3"/>
          <p:cNvCxnSpPr/>
          <p:nvPr/>
        </p:nvCxnSpPr>
        <p:spPr bwMode="auto">
          <a:xfrm>
            <a:off x="891654" y="4557974"/>
            <a:ext cx="7391400" cy="0"/>
          </a:xfrm>
          <a:prstGeom prst="line">
            <a:avLst/>
          </a:prstGeom>
          <a:solidFill>
            <a:schemeClr val="accent1"/>
          </a:solidFill>
          <a:ln w="76200" cap="flat" cmpd="sng" algn="ctr">
            <a:solidFill>
              <a:srgbClr val="0070C0"/>
            </a:solidFill>
            <a:prstDash val="solid"/>
            <a:round/>
            <a:headEnd type="diamond" w="med" len="med"/>
            <a:tailEnd type="diamond"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a:off x="4625454" y="4578445"/>
            <a:ext cx="3657600" cy="0"/>
          </a:xfrm>
          <a:prstGeom prst="line">
            <a:avLst/>
          </a:prstGeom>
          <a:solidFill>
            <a:schemeClr val="accent1"/>
          </a:solidFill>
          <a:ln w="7620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7"/>
          <p:cNvSpPr/>
          <p:nvPr/>
        </p:nvSpPr>
        <p:spPr>
          <a:xfrm>
            <a:off x="-22746" y="2367887"/>
            <a:ext cx="2448106"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2400" b="1" cap="none" spc="50" dirty="0" smtClean="0">
                <a:ln w="11430"/>
                <a:solidFill>
                  <a:srgbClr val="00B050"/>
                </a:solidFill>
                <a:effectLst>
                  <a:outerShdw blurRad="76200" dist="50800" dir="5400000" algn="tl" rotWithShape="0">
                    <a:srgbClr val="000000">
                      <a:alpha val="65000"/>
                    </a:srgbClr>
                  </a:outerShdw>
                </a:effectLst>
              </a:rPr>
              <a:t>Korelasi </a:t>
            </a:r>
          </a:p>
          <a:p>
            <a:pPr algn="ctr"/>
            <a:r>
              <a:rPr lang="id-ID" sz="2400" b="1" cap="none" spc="50" dirty="0" smtClean="0">
                <a:ln w="11430"/>
                <a:solidFill>
                  <a:srgbClr val="00B050"/>
                </a:solidFill>
                <a:effectLst>
                  <a:outerShdw blurRad="76200" dist="50800" dir="5400000" algn="tl" rotWithShape="0">
                    <a:srgbClr val="000000">
                      <a:alpha val="65000"/>
                    </a:srgbClr>
                  </a:outerShdw>
                </a:effectLst>
              </a:rPr>
              <a:t>Negatif Sempurna</a:t>
            </a:r>
            <a:endParaRPr lang="en-US" sz="2400" b="1" cap="none" spc="50" dirty="0">
              <a:ln w="11430"/>
              <a:solidFill>
                <a:srgbClr val="00B050"/>
              </a:solidFill>
              <a:effectLst>
                <a:outerShdw blurRad="76200" dist="50800" dir="5400000" algn="tl" rotWithShape="0">
                  <a:srgbClr val="000000">
                    <a:alpha val="65000"/>
                  </a:srgbClr>
                </a:outerShdw>
              </a:effectLst>
            </a:endParaRPr>
          </a:p>
        </p:txBody>
      </p:sp>
      <p:sp>
        <p:nvSpPr>
          <p:cNvPr id="19" name="Rectangle 18"/>
          <p:cNvSpPr/>
          <p:nvPr/>
        </p:nvSpPr>
        <p:spPr>
          <a:xfrm>
            <a:off x="6792245" y="2362200"/>
            <a:ext cx="2363147"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2400" b="1" cap="none" spc="50" dirty="0" smtClean="0">
                <a:ln w="11430"/>
                <a:solidFill>
                  <a:srgbClr val="002060"/>
                </a:solidFill>
                <a:effectLst>
                  <a:outerShdw blurRad="76200" dist="50800" dir="5400000" algn="tl" rotWithShape="0">
                    <a:srgbClr val="000000">
                      <a:alpha val="65000"/>
                    </a:srgbClr>
                  </a:outerShdw>
                </a:effectLst>
              </a:rPr>
              <a:t>Korelasi </a:t>
            </a:r>
          </a:p>
          <a:p>
            <a:pPr algn="ctr"/>
            <a:r>
              <a:rPr lang="id-ID" sz="2400" b="1" spc="50" dirty="0" smtClean="0">
                <a:ln w="11430"/>
                <a:solidFill>
                  <a:srgbClr val="002060"/>
                </a:solidFill>
                <a:effectLst>
                  <a:outerShdw blurRad="76200" dist="50800" dir="5400000" algn="tl" rotWithShape="0">
                    <a:srgbClr val="000000">
                      <a:alpha val="65000"/>
                    </a:srgbClr>
                  </a:outerShdw>
                </a:effectLst>
              </a:rPr>
              <a:t>Positif</a:t>
            </a:r>
            <a:r>
              <a:rPr lang="id-ID" sz="2400" b="1" cap="none" spc="50" dirty="0" smtClean="0">
                <a:ln w="11430"/>
                <a:solidFill>
                  <a:srgbClr val="002060"/>
                </a:solidFill>
                <a:effectLst>
                  <a:outerShdw blurRad="76200" dist="50800" dir="5400000" algn="tl" rotWithShape="0">
                    <a:srgbClr val="000000">
                      <a:alpha val="65000"/>
                    </a:srgbClr>
                  </a:outerShdw>
                </a:effectLst>
              </a:rPr>
              <a:t> Sempurna</a:t>
            </a:r>
            <a:endParaRPr lang="en-US" sz="2400" b="1" cap="none" spc="50" dirty="0">
              <a:ln w="11430"/>
              <a:solidFill>
                <a:srgbClr val="002060"/>
              </a:solidFill>
              <a:effectLst>
                <a:outerShdw blurRad="76200" dist="50800" dir="5400000" algn="tl" rotWithShape="0">
                  <a:srgbClr val="000000">
                    <a:alpha val="65000"/>
                  </a:srgbClr>
                </a:outerShdw>
              </a:effectLst>
            </a:endParaRPr>
          </a:p>
        </p:txBody>
      </p:sp>
      <p:sp>
        <p:nvSpPr>
          <p:cNvPr id="20" name="Rectangle 19"/>
          <p:cNvSpPr/>
          <p:nvPr/>
        </p:nvSpPr>
        <p:spPr>
          <a:xfrm>
            <a:off x="3380971" y="2438020"/>
            <a:ext cx="2641365"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2400" b="1" cap="none" spc="50" dirty="0" smtClean="0">
                <a:ln w="11430"/>
                <a:solidFill>
                  <a:srgbClr val="00B0F0"/>
                </a:solidFill>
                <a:effectLst>
                  <a:outerShdw blurRad="76200" dist="50800" dir="5400000" algn="tl" rotWithShape="0">
                    <a:srgbClr val="000000">
                      <a:alpha val="65000"/>
                    </a:srgbClr>
                  </a:outerShdw>
                </a:effectLst>
              </a:rPr>
              <a:t>Tidak Ada Korelasi </a:t>
            </a:r>
          </a:p>
        </p:txBody>
      </p:sp>
      <p:sp>
        <p:nvSpPr>
          <p:cNvPr id="22" name="Rectangle 21"/>
          <p:cNvSpPr/>
          <p:nvPr/>
        </p:nvSpPr>
        <p:spPr>
          <a:xfrm>
            <a:off x="5427660" y="5384126"/>
            <a:ext cx="2289180"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2400" b="1" cap="none" spc="50" dirty="0" smtClean="0">
                <a:ln w="11430"/>
                <a:solidFill>
                  <a:srgbClr val="002060"/>
                </a:solidFill>
                <a:effectLst>
                  <a:outerShdw blurRad="76200" dist="50800" dir="5400000" algn="tl" rotWithShape="0">
                    <a:srgbClr val="000000">
                      <a:alpha val="65000"/>
                    </a:srgbClr>
                  </a:outerShdw>
                </a:effectLst>
              </a:rPr>
              <a:t>Korelasi </a:t>
            </a:r>
            <a:r>
              <a:rPr lang="id-ID" sz="2400" b="1" spc="50" dirty="0" smtClean="0">
                <a:ln w="11430"/>
                <a:solidFill>
                  <a:srgbClr val="002060"/>
                </a:solidFill>
                <a:effectLst>
                  <a:outerShdw blurRad="76200" dist="50800" dir="5400000" algn="tl" rotWithShape="0">
                    <a:srgbClr val="000000">
                      <a:alpha val="65000"/>
                    </a:srgbClr>
                  </a:outerShdw>
                </a:effectLst>
              </a:rPr>
              <a:t>Positif</a:t>
            </a:r>
            <a:endParaRPr lang="en-US" sz="2400" b="1" cap="none" spc="50" dirty="0">
              <a:ln w="11430"/>
              <a:solidFill>
                <a:srgbClr val="002060"/>
              </a:solidFill>
              <a:effectLst>
                <a:outerShdw blurRad="76200" dist="50800" dir="5400000" algn="tl" rotWithShape="0">
                  <a:srgbClr val="000000">
                    <a:alpha val="65000"/>
                  </a:srgbClr>
                </a:outerShdw>
              </a:effectLst>
            </a:endParaRPr>
          </a:p>
        </p:txBody>
      </p:sp>
      <p:sp>
        <p:nvSpPr>
          <p:cNvPr id="23" name="Rectangle 22"/>
          <p:cNvSpPr/>
          <p:nvPr/>
        </p:nvSpPr>
        <p:spPr>
          <a:xfrm>
            <a:off x="1620059" y="5397983"/>
            <a:ext cx="2246282" cy="46166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2400" b="1" cap="none" spc="50" dirty="0" smtClean="0">
                <a:ln w="11430"/>
                <a:solidFill>
                  <a:srgbClr val="00B050"/>
                </a:solidFill>
                <a:effectLst>
                  <a:outerShdw blurRad="76200" dist="50800" dir="5400000" algn="tl" rotWithShape="0">
                    <a:srgbClr val="000000">
                      <a:alpha val="65000"/>
                    </a:srgbClr>
                  </a:outerShdw>
                </a:effectLst>
              </a:rPr>
              <a:t>Korelasi Negatif</a:t>
            </a:r>
            <a:endParaRPr lang="en-US" sz="2400" b="1" cap="none" spc="50" dirty="0">
              <a:ln w="11430"/>
              <a:solidFill>
                <a:srgbClr val="00B050"/>
              </a:solidFill>
              <a:effectLst>
                <a:outerShdw blurRad="76200" dist="50800" dir="5400000" algn="tl" rotWithShape="0">
                  <a:srgbClr val="000000">
                    <a:alpha val="65000"/>
                  </a:srgbClr>
                </a:outerShdw>
              </a:effectLst>
            </a:endParaRPr>
          </a:p>
        </p:txBody>
      </p:sp>
      <p:sp>
        <p:nvSpPr>
          <p:cNvPr id="24" name="Rectangle 23"/>
          <p:cNvSpPr/>
          <p:nvPr/>
        </p:nvSpPr>
        <p:spPr>
          <a:xfrm>
            <a:off x="2842457" y="3514106"/>
            <a:ext cx="1717137"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2000" b="1" cap="none" spc="50" dirty="0" smtClean="0">
                <a:ln w="11430"/>
                <a:solidFill>
                  <a:srgbClr val="00B050"/>
                </a:solidFill>
                <a:effectLst>
                  <a:outerShdw blurRad="76200" dist="50800" dir="5400000" algn="tl" rotWithShape="0">
                    <a:srgbClr val="000000">
                      <a:alpha val="65000"/>
                    </a:srgbClr>
                  </a:outerShdw>
                </a:effectLst>
              </a:rPr>
              <a:t>Korelasi </a:t>
            </a:r>
          </a:p>
          <a:p>
            <a:pPr algn="ctr"/>
            <a:r>
              <a:rPr lang="id-ID" sz="2000" b="1" cap="none" spc="50" dirty="0" smtClean="0">
                <a:ln w="11430"/>
                <a:solidFill>
                  <a:srgbClr val="00B050"/>
                </a:solidFill>
                <a:effectLst>
                  <a:outerShdw blurRad="76200" dist="50800" dir="5400000" algn="tl" rotWithShape="0">
                    <a:srgbClr val="000000">
                      <a:alpha val="65000"/>
                    </a:srgbClr>
                  </a:outerShdw>
                </a:effectLst>
              </a:rPr>
              <a:t>Negatif Lemah</a:t>
            </a:r>
            <a:endParaRPr lang="en-US" sz="2000" b="1" cap="none" spc="50" dirty="0">
              <a:ln w="11430"/>
              <a:solidFill>
                <a:srgbClr val="00B050"/>
              </a:solidFill>
              <a:effectLst>
                <a:outerShdw blurRad="76200" dist="50800" dir="5400000" algn="tl" rotWithShape="0">
                  <a:srgbClr val="000000">
                    <a:alpha val="65000"/>
                  </a:srgbClr>
                </a:outerShdw>
              </a:effectLst>
            </a:endParaRPr>
          </a:p>
        </p:txBody>
      </p:sp>
      <p:sp>
        <p:nvSpPr>
          <p:cNvPr id="25" name="Rectangle 24"/>
          <p:cNvSpPr/>
          <p:nvPr/>
        </p:nvSpPr>
        <p:spPr>
          <a:xfrm>
            <a:off x="1018226" y="3515778"/>
            <a:ext cx="1500732"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2000" b="1" cap="none" spc="50" dirty="0" smtClean="0">
                <a:ln w="11430"/>
                <a:solidFill>
                  <a:srgbClr val="00B050"/>
                </a:solidFill>
                <a:effectLst>
                  <a:outerShdw blurRad="76200" dist="50800" dir="5400000" algn="tl" rotWithShape="0">
                    <a:srgbClr val="000000">
                      <a:alpha val="65000"/>
                    </a:srgbClr>
                  </a:outerShdw>
                </a:effectLst>
              </a:rPr>
              <a:t>Korelasi </a:t>
            </a:r>
          </a:p>
          <a:p>
            <a:pPr algn="ctr"/>
            <a:r>
              <a:rPr lang="id-ID" sz="2000" b="1" cap="none" spc="50" dirty="0" smtClean="0">
                <a:ln w="11430"/>
                <a:solidFill>
                  <a:srgbClr val="00B050"/>
                </a:solidFill>
                <a:effectLst>
                  <a:outerShdw blurRad="76200" dist="50800" dir="5400000" algn="tl" rotWithShape="0">
                    <a:srgbClr val="000000">
                      <a:alpha val="65000"/>
                    </a:srgbClr>
                  </a:outerShdw>
                </a:effectLst>
              </a:rPr>
              <a:t>Negatif Kuat</a:t>
            </a:r>
            <a:endParaRPr lang="en-US" sz="2000" b="1" cap="none" spc="50" dirty="0">
              <a:ln w="11430"/>
              <a:solidFill>
                <a:srgbClr val="00B050"/>
              </a:solidFill>
              <a:effectLst>
                <a:outerShdw blurRad="76200" dist="50800" dir="5400000" algn="tl" rotWithShape="0">
                  <a:srgbClr val="000000">
                    <a:alpha val="65000"/>
                  </a:srgbClr>
                </a:outerShdw>
              </a:effectLst>
            </a:endParaRPr>
          </a:p>
        </p:txBody>
      </p:sp>
      <p:sp>
        <p:nvSpPr>
          <p:cNvPr id="26" name="Rectangle 25"/>
          <p:cNvSpPr/>
          <p:nvPr/>
        </p:nvSpPr>
        <p:spPr>
          <a:xfrm>
            <a:off x="4665772" y="3579027"/>
            <a:ext cx="1646605"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2000" b="1" cap="none" spc="50" dirty="0" smtClean="0">
                <a:ln w="11430"/>
                <a:solidFill>
                  <a:srgbClr val="002060"/>
                </a:solidFill>
                <a:effectLst>
                  <a:outerShdw blurRad="76200" dist="50800" dir="5400000" algn="tl" rotWithShape="0">
                    <a:srgbClr val="000000">
                      <a:alpha val="65000"/>
                    </a:srgbClr>
                  </a:outerShdw>
                </a:effectLst>
              </a:rPr>
              <a:t>Korelasi </a:t>
            </a:r>
          </a:p>
          <a:p>
            <a:pPr algn="ctr"/>
            <a:r>
              <a:rPr lang="id-ID" sz="2000" b="1" spc="50" dirty="0" smtClean="0">
                <a:ln w="11430"/>
                <a:solidFill>
                  <a:srgbClr val="002060"/>
                </a:solidFill>
                <a:effectLst>
                  <a:outerShdw blurRad="76200" dist="50800" dir="5400000" algn="tl" rotWithShape="0">
                    <a:srgbClr val="000000">
                      <a:alpha val="65000"/>
                    </a:srgbClr>
                  </a:outerShdw>
                </a:effectLst>
              </a:rPr>
              <a:t>Positif</a:t>
            </a:r>
            <a:r>
              <a:rPr lang="id-ID" sz="2000" b="1" cap="none" spc="50" dirty="0" smtClean="0">
                <a:ln w="11430"/>
                <a:solidFill>
                  <a:srgbClr val="002060"/>
                </a:solidFill>
                <a:effectLst>
                  <a:outerShdw blurRad="76200" dist="50800" dir="5400000" algn="tl" rotWithShape="0">
                    <a:srgbClr val="000000">
                      <a:alpha val="65000"/>
                    </a:srgbClr>
                  </a:outerShdw>
                </a:effectLst>
              </a:rPr>
              <a:t> Lemah</a:t>
            </a:r>
            <a:endParaRPr lang="en-US" sz="2000" b="1" cap="none" spc="50" dirty="0">
              <a:ln w="11430"/>
              <a:solidFill>
                <a:srgbClr val="002060"/>
              </a:solidFill>
              <a:effectLst>
                <a:outerShdw blurRad="76200" dist="50800" dir="5400000" algn="tl" rotWithShape="0">
                  <a:srgbClr val="000000">
                    <a:alpha val="65000"/>
                  </a:srgbClr>
                </a:outerShdw>
              </a:effectLst>
            </a:endParaRPr>
          </a:p>
        </p:txBody>
      </p:sp>
      <p:sp>
        <p:nvSpPr>
          <p:cNvPr id="27" name="Rectangle 26"/>
          <p:cNvSpPr/>
          <p:nvPr/>
        </p:nvSpPr>
        <p:spPr>
          <a:xfrm>
            <a:off x="6602837" y="3602053"/>
            <a:ext cx="1430200"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2000" b="1" cap="none" spc="50" dirty="0" smtClean="0">
                <a:ln w="11430"/>
                <a:solidFill>
                  <a:srgbClr val="002060"/>
                </a:solidFill>
                <a:effectLst>
                  <a:outerShdw blurRad="76200" dist="50800" dir="5400000" algn="tl" rotWithShape="0">
                    <a:srgbClr val="000000">
                      <a:alpha val="65000"/>
                    </a:srgbClr>
                  </a:outerShdw>
                </a:effectLst>
              </a:rPr>
              <a:t>Korelasi </a:t>
            </a:r>
          </a:p>
          <a:p>
            <a:pPr algn="ctr"/>
            <a:r>
              <a:rPr lang="id-ID" sz="2000" b="1" spc="50" dirty="0" smtClean="0">
                <a:ln w="11430"/>
                <a:solidFill>
                  <a:srgbClr val="002060"/>
                </a:solidFill>
                <a:effectLst>
                  <a:outerShdw blurRad="76200" dist="50800" dir="5400000" algn="tl" rotWithShape="0">
                    <a:srgbClr val="000000">
                      <a:alpha val="65000"/>
                    </a:srgbClr>
                  </a:outerShdw>
                </a:effectLst>
              </a:rPr>
              <a:t>Positif</a:t>
            </a:r>
            <a:r>
              <a:rPr lang="id-ID" sz="2000" b="1" cap="none" spc="50" dirty="0" smtClean="0">
                <a:ln w="11430"/>
                <a:solidFill>
                  <a:srgbClr val="002060"/>
                </a:solidFill>
                <a:effectLst>
                  <a:outerShdw blurRad="76200" dist="50800" dir="5400000" algn="tl" rotWithShape="0">
                    <a:srgbClr val="000000">
                      <a:alpha val="65000"/>
                    </a:srgbClr>
                  </a:outerShdw>
                </a:effectLst>
              </a:rPr>
              <a:t> Kuat</a:t>
            </a:r>
            <a:endParaRPr lang="en-US" sz="2000" b="1" cap="none" spc="50" dirty="0">
              <a:ln w="11430"/>
              <a:solidFill>
                <a:srgbClr val="002060"/>
              </a:solidFill>
              <a:effectLst>
                <a:outerShdw blurRad="76200" dist="50800" dir="5400000" algn="tl" rotWithShape="0">
                  <a:srgbClr val="000000">
                    <a:alpha val="65000"/>
                  </a:srgbClr>
                </a:outerShdw>
              </a:effectLst>
            </a:endParaRPr>
          </a:p>
        </p:txBody>
      </p:sp>
      <p:sp>
        <p:nvSpPr>
          <p:cNvPr id="29" name="TextBox 28"/>
          <p:cNvSpPr txBox="1"/>
          <p:nvPr/>
        </p:nvSpPr>
        <p:spPr>
          <a:xfrm>
            <a:off x="4343400" y="4550391"/>
            <a:ext cx="356188" cy="400110"/>
          </a:xfrm>
          <a:prstGeom prst="rect">
            <a:avLst/>
          </a:prstGeom>
          <a:noFill/>
        </p:spPr>
        <p:txBody>
          <a:bodyPr wrap="none" rtlCol="0">
            <a:spAutoFit/>
          </a:bodyPr>
          <a:lstStyle/>
          <a:p>
            <a:r>
              <a:rPr lang="id-ID" sz="2000" dirty="0" smtClean="0">
                <a:latin typeface="Arial Black" pitchFamily="34" charset="0"/>
              </a:rPr>
              <a:t>0</a:t>
            </a:r>
            <a:endParaRPr lang="id-ID" sz="2000" dirty="0">
              <a:latin typeface="Arial Black" pitchFamily="34" charset="0"/>
            </a:endParaRPr>
          </a:p>
        </p:txBody>
      </p:sp>
      <p:sp>
        <p:nvSpPr>
          <p:cNvPr id="30" name="TextBox 29"/>
          <p:cNvSpPr txBox="1"/>
          <p:nvPr/>
        </p:nvSpPr>
        <p:spPr>
          <a:xfrm>
            <a:off x="2321256" y="4543680"/>
            <a:ext cx="697627" cy="400110"/>
          </a:xfrm>
          <a:prstGeom prst="rect">
            <a:avLst/>
          </a:prstGeom>
          <a:noFill/>
        </p:spPr>
        <p:txBody>
          <a:bodyPr wrap="none" rtlCol="0">
            <a:spAutoFit/>
          </a:bodyPr>
          <a:lstStyle/>
          <a:p>
            <a:r>
              <a:rPr lang="id-ID" sz="2000" dirty="0" smtClean="0">
                <a:latin typeface="Arial Black" pitchFamily="34" charset="0"/>
              </a:rPr>
              <a:t>-0,5</a:t>
            </a:r>
            <a:endParaRPr lang="id-ID" sz="2000" dirty="0">
              <a:latin typeface="Arial Black" pitchFamily="34" charset="0"/>
            </a:endParaRPr>
          </a:p>
        </p:txBody>
      </p:sp>
      <p:sp>
        <p:nvSpPr>
          <p:cNvPr id="31" name="TextBox 30"/>
          <p:cNvSpPr txBox="1"/>
          <p:nvPr/>
        </p:nvSpPr>
        <p:spPr>
          <a:xfrm>
            <a:off x="577080" y="4648088"/>
            <a:ext cx="441146" cy="400110"/>
          </a:xfrm>
          <a:prstGeom prst="rect">
            <a:avLst/>
          </a:prstGeom>
          <a:noFill/>
        </p:spPr>
        <p:txBody>
          <a:bodyPr wrap="none" rtlCol="0">
            <a:spAutoFit/>
          </a:bodyPr>
          <a:lstStyle/>
          <a:p>
            <a:r>
              <a:rPr lang="id-ID" sz="2000" dirty="0" smtClean="0">
                <a:latin typeface="Arial Black" pitchFamily="34" charset="0"/>
              </a:rPr>
              <a:t>-1</a:t>
            </a:r>
            <a:endParaRPr lang="id-ID" sz="2000" dirty="0">
              <a:latin typeface="Arial Black" pitchFamily="34" charset="0"/>
            </a:endParaRPr>
          </a:p>
        </p:txBody>
      </p:sp>
      <p:sp>
        <p:nvSpPr>
          <p:cNvPr id="32" name="TextBox 31"/>
          <p:cNvSpPr txBox="1"/>
          <p:nvPr/>
        </p:nvSpPr>
        <p:spPr>
          <a:xfrm>
            <a:off x="6096000" y="4570484"/>
            <a:ext cx="612668" cy="400110"/>
          </a:xfrm>
          <a:prstGeom prst="rect">
            <a:avLst/>
          </a:prstGeom>
          <a:noFill/>
        </p:spPr>
        <p:txBody>
          <a:bodyPr wrap="none" rtlCol="0">
            <a:spAutoFit/>
          </a:bodyPr>
          <a:lstStyle/>
          <a:p>
            <a:r>
              <a:rPr lang="id-ID" sz="2000" dirty="0" smtClean="0">
                <a:latin typeface="Arial Black" pitchFamily="34" charset="0"/>
              </a:rPr>
              <a:t>0,5</a:t>
            </a:r>
            <a:endParaRPr lang="id-ID" sz="2000" dirty="0">
              <a:latin typeface="Arial Black" pitchFamily="34" charset="0"/>
            </a:endParaRPr>
          </a:p>
        </p:txBody>
      </p:sp>
      <p:sp>
        <p:nvSpPr>
          <p:cNvPr id="33" name="TextBox 32"/>
          <p:cNvSpPr txBox="1"/>
          <p:nvPr/>
        </p:nvSpPr>
        <p:spPr>
          <a:xfrm>
            <a:off x="8077664" y="4633037"/>
            <a:ext cx="356188" cy="400110"/>
          </a:xfrm>
          <a:prstGeom prst="rect">
            <a:avLst/>
          </a:prstGeom>
          <a:noFill/>
        </p:spPr>
        <p:txBody>
          <a:bodyPr wrap="none" rtlCol="0">
            <a:spAutoFit/>
          </a:bodyPr>
          <a:lstStyle/>
          <a:p>
            <a:r>
              <a:rPr lang="id-ID" sz="2000" dirty="0" smtClean="0">
                <a:latin typeface="Arial Black" pitchFamily="34" charset="0"/>
              </a:rPr>
              <a:t>1</a:t>
            </a:r>
            <a:endParaRPr lang="id-ID" sz="2000" dirty="0">
              <a:latin typeface="Arial Black" pitchFamily="34" charset="0"/>
            </a:endParaRPr>
          </a:p>
        </p:txBody>
      </p:sp>
      <p:sp>
        <p:nvSpPr>
          <p:cNvPr id="34" name="TextBox 33"/>
          <p:cNvSpPr txBox="1"/>
          <p:nvPr/>
        </p:nvSpPr>
        <p:spPr>
          <a:xfrm>
            <a:off x="1832847" y="1102995"/>
            <a:ext cx="6713441" cy="523220"/>
          </a:xfrm>
          <a:prstGeom prst="rect">
            <a:avLst/>
          </a:prstGeom>
          <a:noFill/>
        </p:spPr>
        <p:txBody>
          <a:bodyPr wrap="none" rtlCol="0">
            <a:spAutoFit/>
          </a:bodyPr>
          <a:lstStyle/>
          <a:p>
            <a:r>
              <a:rPr lang="id-ID" sz="2800" i="1" dirty="0" smtClean="0">
                <a:latin typeface="Cambria" pitchFamily="18" charset="0"/>
              </a:rPr>
              <a:t>Kuat lemahnya hubungan antara 2 variabel</a:t>
            </a:r>
            <a:endParaRPr lang="id-ID" sz="2800" i="1" dirty="0">
              <a:latin typeface="Cambria" pitchFamily="18" charset="0"/>
            </a:endParaRPr>
          </a:p>
        </p:txBody>
      </p:sp>
    </p:spTree>
    <p:extLst>
      <p:ext uri="{BB962C8B-B14F-4D97-AF65-F5344CB8AC3E}">
        <p14:creationId xmlns:p14="http://schemas.microsoft.com/office/powerpoint/2010/main" val="38146918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81318" y="3223715"/>
            <a:ext cx="1061682" cy="45720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4" name="Oval 3"/>
          <p:cNvSpPr/>
          <p:nvPr/>
        </p:nvSpPr>
        <p:spPr bwMode="auto">
          <a:xfrm>
            <a:off x="108614" y="1447800"/>
            <a:ext cx="1339186" cy="457200"/>
          </a:xfrm>
          <a:prstGeom prst="ellipse">
            <a:avLst/>
          </a:prstGeom>
          <a:noFill/>
          <a:ln w="28575">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5" name="Rectangle 4"/>
          <p:cNvSpPr/>
          <p:nvPr/>
        </p:nvSpPr>
        <p:spPr>
          <a:xfrm>
            <a:off x="81318" y="0"/>
            <a:ext cx="3119765" cy="923330"/>
          </a:xfrm>
          <a:prstGeom prst="rect">
            <a:avLst/>
          </a:prstGeom>
          <a:noFill/>
        </p:spPr>
        <p:txBody>
          <a:bodyPr wrap="none" lIns="91440" tIns="45720" rIns="91440" bIns="45720">
            <a:spAutoFit/>
          </a:bodyPr>
          <a:lstStyle/>
          <a:p>
            <a:pPr algn="ctr"/>
            <a:r>
              <a:rPr lang="id-ID"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Korelasi</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6994845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256" y="2026019"/>
            <a:ext cx="9045490" cy="1200329"/>
          </a:xfrm>
          <a:prstGeom prst="rect">
            <a:avLst/>
          </a:prstGeom>
          <a:noFill/>
        </p:spPr>
        <p:txBody>
          <a:bodyPr wrap="none" rtlCol="0">
            <a:spAutoFit/>
          </a:bodyPr>
          <a:lstStyle/>
          <a:p>
            <a:r>
              <a:rPr lang="id-ID" sz="2400" dirty="0" smtClean="0">
                <a:latin typeface="Cambria" pitchFamily="18" charset="0"/>
              </a:rPr>
              <a:t>Hipotesis Penelitian:</a:t>
            </a:r>
          </a:p>
          <a:p>
            <a:r>
              <a:rPr lang="id-ID" sz="2400" dirty="0" smtClean="0">
                <a:latin typeface="Cambria" pitchFamily="18" charset="0"/>
              </a:rPr>
              <a:t>Ho : Tidak Ada hubungan variabel indepent dan variabel dependent</a:t>
            </a:r>
          </a:p>
          <a:p>
            <a:r>
              <a:rPr lang="id-ID" sz="2400" dirty="0" smtClean="0">
                <a:latin typeface="Cambria" pitchFamily="18" charset="0"/>
              </a:rPr>
              <a:t>Ha : </a:t>
            </a:r>
            <a:r>
              <a:rPr lang="id-ID" sz="2400" dirty="0">
                <a:latin typeface="Cambria" pitchFamily="18" charset="0"/>
              </a:rPr>
              <a:t>Ada hubungan variabel indepent dan variabel dependent</a:t>
            </a:r>
          </a:p>
        </p:txBody>
      </p:sp>
      <p:sp>
        <p:nvSpPr>
          <p:cNvPr id="3" name="TextBox 2"/>
          <p:cNvSpPr txBox="1"/>
          <p:nvPr/>
        </p:nvSpPr>
        <p:spPr>
          <a:xfrm>
            <a:off x="262283" y="3581400"/>
            <a:ext cx="2648995" cy="1200329"/>
          </a:xfrm>
          <a:prstGeom prst="rect">
            <a:avLst/>
          </a:prstGeom>
          <a:noFill/>
        </p:spPr>
        <p:txBody>
          <a:bodyPr wrap="none" rtlCol="0">
            <a:spAutoFit/>
          </a:bodyPr>
          <a:lstStyle/>
          <a:p>
            <a:r>
              <a:rPr lang="id-ID" sz="2400" dirty="0" smtClean="0">
                <a:latin typeface="Cambria" pitchFamily="18" charset="0"/>
              </a:rPr>
              <a:t>Hipotesis Statistik:</a:t>
            </a:r>
          </a:p>
          <a:p>
            <a:r>
              <a:rPr lang="id-ID" sz="2400" dirty="0" smtClean="0">
                <a:latin typeface="Cambria" pitchFamily="18" charset="0"/>
              </a:rPr>
              <a:t>Ho : r = 0</a:t>
            </a:r>
          </a:p>
          <a:p>
            <a:r>
              <a:rPr lang="id-ID" sz="2400" dirty="0" smtClean="0">
                <a:latin typeface="Cambria" pitchFamily="18" charset="0"/>
              </a:rPr>
              <a:t>Ha : r ≠</a:t>
            </a:r>
            <a:r>
              <a:rPr lang="id-ID" sz="2400" dirty="0" smtClean="0">
                <a:latin typeface="Cambria" pitchFamily="18" charset="0"/>
                <a:sym typeface="Symbol"/>
              </a:rPr>
              <a:t> 0</a:t>
            </a:r>
            <a:endParaRPr lang="id-ID" sz="2400" dirty="0">
              <a:latin typeface="Cambria" pitchFamily="18" charset="0"/>
            </a:endParaRPr>
          </a:p>
        </p:txBody>
      </p:sp>
      <p:sp>
        <p:nvSpPr>
          <p:cNvPr id="6" name="Rectangle 5"/>
          <p:cNvSpPr/>
          <p:nvPr/>
        </p:nvSpPr>
        <p:spPr>
          <a:xfrm>
            <a:off x="5562600" y="461665"/>
            <a:ext cx="3119765" cy="923330"/>
          </a:xfrm>
          <a:prstGeom prst="rect">
            <a:avLst/>
          </a:prstGeom>
          <a:noFill/>
        </p:spPr>
        <p:txBody>
          <a:bodyPr wrap="none" lIns="91440" tIns="45720" rIns="91440" bIns="45720">
            <a:spAutoFit/>
          </a:bodyPr>
          <a:lstStyle/>
          <a:p>
            <a:pPr algn="ctr"/>
            <a:r>
              <a:rPr lang="id-ID"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Korelasi</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2756932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593" r="53134"/>
          <a:stretch/>
        </p:blipFill>
        <p:spPr bwMode="auto">
          <a:xfrm>
            <a:off x="0" y="887104"/>
            <a:ext cx="3962399" cy="597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4776" r="45373" b="94408"/>
          <a:stretch/>
        </p:blipFill>
        <p:spPr bwMode="auto">
          <a:xfrm>
            <a:off x="2265527" y="381001"/>
            <a:ext cx="1696872" cy="50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bwMode="auto">
          <a:xfrm>
            <a:off x="25021" y="3095740"/>
            <a:ext cx="1054430" cy="841640"/>
          </a:xfrm>
          <a:prstGeom prst="ellipse">
            <a:avLst/>
          </a:prstGeom>
          <a:noFill/>
          <a:ln w="5715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5" name="Oval 4"/>
          <p:cNvSpPr/>
          <p:nvPr/>
        </p:nvSpPr>
        <p:spPr bwMode="auto">
          <a:xfrm>
            <a:off x="3388056" y="3383494"/>
            <a:ext cx="685800" cy="1667316"/>
          </a:xfrm>
          <a:prstGeom prst="ellipse">
            <a:avLst/>
          </a:prstGeom>
          <a:noFill/>
          <a:ln w="5715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479722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0192" y="2044005"/>
            <a:ext cx="542956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spc="50" dirty="0" smtClean="0">
                <a:ln w="11430"/>
                <a:solidFill>
                  <a:srgbClr val="FF0000"/>
                </a:solidFill>
                <a:effectLst>
                  <a:outerShdw blurRad="76200" dist="50800" dir="5400000" algn="tl" rotWithShape="0">
                    <a:srgbClr val="000000">
                      <a:alpha val="65000"/>
                    </a:srgbClr>
                  </a:outerShdw>
                </a:effectLst>
              </a:rPr>
              <a:t>VARIABEL </a:t>
            </a:r>
            <a:r>
              <a:rPr lang="id-ID" sz="5400" b="1" cap="none" spc="50" dirty="0" smtClean="0">
                <a:ln w="11430"/>
                <a:solidFill>
                  <a:srgbClr val="FF0000"/>
                </a:solidFill>
                <a:effectLst>
                  <a:outerShdw blurRad="76200" dist="50800" dir="5400000" algn="tl" rotWithShape="0">
                    <a:srgbClr val="000000">
                      <a:alpha val="65000"/>
                    </a:srgbClr>
                  </a:outerShdw>
                </a:effectLst>
              </a:rPr>
              <a:t>DUMMY</a:t>
            </a:r>
            <a:endParaRPr lang="en-US" sz="5400" b="1" cap="none" spc="50" dirty="0">
              <a:ln w="11430"/>
              <a:solidFill>
                <a:srgbClr val="FF0000"/>
              </a:solidFill>
              <a:effectLst>
                <a:outerShdw blurRad="76200" dist="50800" dir="5400000" algn="tl" rotWithShape="0">
                  <a:srgbClr val="000000">
                    <a:alpha val="65000"/>
                  </a:srgbClr>
                </a:outerShdw>
              </a:effectLst>
            </a:endParaRPr>
          </a:p>
        </p:txBody>
      </p:sp>
      <p:sp>
        <p:nvSpPr>
          <p:cNvPr id="4" name="Oval 3"/>
          <p:cNvSpPr/>
          <p:nvPr/>
        </p:nvSpPr>
        <p:spPr bwMode="auto">
          <a:xfrm>
            <a:off x="5486400" y="3429000"/>
            <a:ext cx="3200400" cy="914400"/>
          </a:xfrm>
          <a:prstGeom prst="ellipse">
            <a:avLst/>
          </a:prstGeom>
          <a:solidFill>
            <a:srgbClr val="92D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Times New Roman" pitchFamily="18" charset="0"/>
              </a:rPr>
              <a:t>Variabel Dependent</a:t>
            </a:r>
          </a:p>
        </p:txBody>
      </p:sp>
      <p:sp>
        <p:nvSpPr>
          <p:cNvPr id="5" name="Oval 4"/>
          <p:cNvSpPr/>
          <p:nvPr/>
        </p:nvSpPr>
        <p:spPr bwMode="auto">
          <a:xfrm>
            <a:off x="1219200" y="3429000"/>
            <a:ext cx="3200400" cy="914400"/>
          </a:xfrm>
          <a:prstGeom prst="ellipse">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Times New Roman" pitchFamily="18" charset="0"/>
              </a:rPr>
              <a:t>Variabel Independent</a:t>
            </a:r>
          </a:p>
        </p:txBody>
      </p:sp>
      <p:sp>
        <p:nvSpPr>
          <p:cNvPr id="6" name="Down Arrow 5"/>
          <p:cNvSpPr/>
          <p:nvPr/>
        </p:nvSpPr>
        <p:spPr bwMode="auto">
          <a:xfrm>
            <a:off x="6943556" y="4506036"/>
            <a:ext cx="152400" cy="533400"/>
          </a:xfrm>
          <a:prstGeom prst="downArrow">
            <a:avLst/>
          </a:prstGeom>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a:xfrm>
            <a:off x="6218094" y="5181600"/>
            <a:ext cx="160332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Logit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1458425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4343" y="263856"/>
            <a:ext cx="4605108" cy="923330"/>
          </a:xfrm>
          <a:prstGeom prst="rect">
            <a:avLst/>
          </a:prstGeom>
          <a:noFill/>
        </p:spPr>
        <p:txBody>
          <a:bodyPr wrap="none" lIns="91440" tIns="45720" rIns="91440" bIns="45720">
            <a:spAutoFit/>
          </a:bodyPr>
          <a:lstStyle/>
          <a:p>
            <a:pPr algn="ctr"/>
            <a:r>
              <a:rPr lang="id-ID" sz="5400" b="1" cap="none" spc="0" dirty="0" smtClean="0">
                <a:ln w="19050">
                  <a:solidFill>
                    <a:schemeClr val="tx2">
                      <a:tint val="1000"/>
                    </a:schemeClr>
                  </a:solidFill>
                  <a:prstDash val="solid"/>
                </a:ln>
                <a:solidFill>
                  <a:schemeClr val="tx2"/>
                </a:solidFill>
                <a:effectLst>
                  <a:outerShdw blurRad="50000" dist="50800" dir="7500000" algn="tl">
                    <a:srgbClr val="000000">
                      <a:shade val="5000"/>
                      <a:alpha val="35000"/>
                    </a:srgbClr>
                  </a:outerShdw>
                </a:effectLst>
              </a:rPr>
              <a:t>Dummy Variabel</a:t>
            </a:r>
            <a:endParaRPr lang="en-US" sz="5400" b="1" cap="none" spc="0" dirty="0">
              <a:ln w="19050">
                <a:solidFill>
                  <a:schemeClr val="tx2">
                    <a:tint val="1000"/>
                  </a:schemeClr>
                </a:solidFill>
                <a:prstDash val="solid"/>
              </a:ln>
              <a:solidFill>
                <a:schemeClr val="tx2"/>
              </a:solidFill>
              <a:effectLst>
                <a:outerShdw blurRad="50000" dist="50800" dir="7500000" algn="tl">
                  <a:srgbClr val="000000">
                    <a:shade val="5000"/>
                    <a:alpha val="35000"/>
                  </a:srgbClr>
                </a:outerShdw>
              </a:effectLst>
            </a:endParaRPr>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23341" b="2063"/>
          <a:stretch/>
        </p:blipFill>
        <p:spPr bwMode="auto">
          <a:xfrm>
            <a:off x="0" y="1661516"/>
            <a:ext cx="9144000" cy="519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bwMode="auto">
          <a:xfrm>
            <a:off x="4357047" y="1752600"/>
            <a:ext cx="900753" cy="609600"/>
          </a:xfrm>
          <a:prstGeom prst="ellipse">
            <a:avLst/>
          </a:prstGeom>
          <a:noFill/>
          <a:ln w="5715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5" name="TextBox 4"/>
          <p:cNvSpPr txBox="1"/>
          <p:nvPr/>
        </p:nvSpPr>
        <p:spPr>
          <a:xfrm>
            <a:off x="3060327" y="3200400"/>
            <a:ext cx="3626570" cy="1569660"/>
          </a:xfrm>
          <a:prstGeom prst="rect">
            <a:avLst/>
          </a:prstGeom>
          <a:noFill/>
        </p:spPr>
        <p:txBody>
          <a:bodyPr wrap="none" rtlCol="0">
            <a:spAutoFit/>
          </a:bodyPr>
          <a:lstStyle/>
          <a:p>
            <a:r>
              <a:rPr lang="id-ID" sz="2400" dirty="0" smtClean="0">
                <a:latin typeface="Cambria" pitchFamily="18" charset="0"/>
              </a:rPr>
              <a:t>Nilai dan keterangan nilai:</a:t>
            </a:r>
          </a:p>
          <a:p>
            <a:r>
              <a:rPr lang="id-ID" sz="2400" dirty="0" smtClean="0">
                <a:latin typeface="Cambria" pitchFamily="18" charset="0"/>
              </a:rPr>
              <a:t>Contoh:</a:t>
            </a:r>
          </a:p>
          <a:p>
            <a:r>
              <a:rPr lang="id-ID" sz="2400" dirty="0" smtClean="0">
                <a:latin typeface="Cambria" pitchFamily="18" charset="0"/>
              </a:rPr>
              <a:t>0 = konsumen tidak puas</a:t>
            </a:r>
          </a:p>
          <a:p>
            <a:r>
              <a:rPr lang="id-ID" sz="2400" dirty="0" smtClean="0">
                <a:latin typeface="Cambria" pitchFamily="18" charset="0"/>
              </a:rPr>
              <a:t>1 = konsumen puas</a:t>
            </a:r>
            <a:endParaRPr lang="id-ID" sz="2400" dirty="0">
              <a:latin typeface="Cambria" pitchFamily="18" charset="0"/>
            </a:endParaRPr>
          </a:p>
        </p:txBody>
      </p:sp>
      <p:cxnSp>
        <p:nvCxnSpPr>
          <p:cNvPr id="7" name="Straight Arrow Connector 6"/>
          <p:cNvCxnSpPr/>
          <p:nvPr/>
        </p:nvCxnSpPr>
        <p:spPr bwMode="auto">
          <a:xfrm flipV="1">
            <a:off x="4093475" y="2362200"/>
            <a:ext cx="354273" cy="990600"/>
          </a:xfrm>
          <a:prstGeom prst="straightConnector1">
            <a:avLst/>
          </a:prstGeom>
          <a:ln>
            <a:solidFill>
              <a:srgbClr val="FF0000"/>
            </a:solidFill>
            <a:headEnd type="none" w="med" len="med"/>
            <a:tailEnd type="arrow"/>
          </a:ln>
          <a:ex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097989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81200"/>
            <a:ext cx="5562600" cy="4228850"/>
          </a:xfrm>
          <a:prstGeom prst="rect">
            <a:avLst/>
          </a:prstGeom>
        </p:spPr>
        <p:txBody>
          <a:bodyPr wrap="square">
            <a:spAutoFit/>
          </a:bodyPr>
          <a:lstStyle/>
          <a:p>
            <a:pPr>
              <a:lnSpc>
                <a:spcPct val="80000"/>
              </a:lnSpc>
            </a:pPr>
            <a:r>
              <a:rPr lang="id-ID" sz="2800" dirty="0">
                <a:latin typeface="Cambria" pitchFamily="18" charset="0"/>
              </a:rPr>
              <a:t>Penelitian mengenai pengaruh daerah tempat, yaitu kota atau desa, terhadap harga </a:t>
            </a:r>
            <a:r>
              <a:rPr lang="id-ID" sz="2800" dirty="0" smtClean="0">
                <a:latin typeface="Cambria" pitchFamily="18" charset="0"/>
              </a:rPr>
              <a:t>telur ayam. </a:t>
            </a:r>
            <a:endParaRPr lang="id-ID" sz="2800" dirty="0">
              <a:latin typeface="Cambria" pitchFamily="18" charset="0"/>
            </a:endParaRPr>
          </a:p>
          <a:p>
            <a:pPr>
              <a:lnSpc>
                <a:spcPct val="80000"/>
              </a:lnSpc>
            </a:pPr>
            <a:r>
              <a:rPr lang="en-US" sz="2800" dirty="0">
                <a:latin typeface="Cambria" pitchFamily="18" charset="0"/>
              </a:rPr>
              <a:t>			</a:t>
            </a:r>
          </a:p>
          <a:p>
            <a:pPr>
              <a:lnSpc>
                <a:spcPct val="80000"/>
              </a:lnSpc>
            </a:pPr>
            <a:r>
              <a:rPr lang="en-US" sz="2800" dirty="0">
                <a:latin typeface="Cambria" pitchFamily="18" charset="0"/>
              </a:rPr>
              <a:t>	</a:t>
            </a:r>
            <a:endParaRPr lang="id-ID" sz="2800" dirty="0" smtClean="0">
              <a:latin typeface="Cambria" pitchFamily="18" charset="0"/>
            </a:endParaRPr>
          </a:p>
          <a:p>
            <a:pPr>
              <a:lnSpc>
                <a:spcPct val="80000"/>
              </a:lnSpc>
            </a:pPr>
            <a:r>
              <a:rPr lang="id-ID" sz="2800" b="1" dirty="0" smtClean="0">
                <a:latin typeface="Cambria" pitchFamily="18" charset="0"/>
              </a:rPr>
              <a:t>Model</a:t>
            </a:r>
            <a:r>
              <a:rPr lang="id-ID" sz="2800" b="1" dirty="0">
                <a:latin typeface="Cambria" pitchFamily="18" charset="0"/>
              </a:rPr>
              <a:t>:  Y = </a:t>
            </a:r>
            <a:r>
              <a:rPr lang="id-ID" sz="2800" b="1" dirty="0">
                <a:latin typeface="Cambria" pitchFamily="18" charset="0"/>
                <a:sym typeface="Symbol" pitchFamily="18" charset="2"/>
              </a:rPr>
              <a:t></a:t>
            </a:r>
            <a:r>
              <a:rPr lang="id-ID" sz="2800" b="1" dirty="0">
                <a:latin typeface="Cambria" pitchFamily="18" charset="0"/>
              </a:rPr>
              <a:t> + </a:t>
            </a:r>
            <a:r>
              <a:rPr lang="id-ID" sz="2800" b="1" dirty="0">
                <a:latin typeface="Cambria" pitchFamily="18" charset="0"/>
                <a:sym typeface="Symbol" pitchFamily="18" charset="2"/>
              </a:rPr>
              <a:t></a:t>
            </a:r>
            <a:r>
              <a:rPr lang="id-ID" sz="2800" b="1" dirty="0">
                <a:latin typeface="Cambria" pitchFamily="18" charset="0"/>
              </a:rPr>
              <a:t> D + u  </a:t>
            </a:r>
            <a:r>
              <a:rPr lang="id-ID" sz="2800" dirty="0">
                <a:latin typeface="Cambria" pitchFamily="18" charset="0"/>
              </a:rPr>
              <a:t>        </a:t>
            </a:r>
            <a:endParaRPr lang="id-ID" sz="2800" dirty="0" smtClean="0">
              <a:latin typeface="Cambria" pitchFamily="18" charset="0"/>
            </a:endParaRPr>
          </a:p>
          <a:p>
            <a:pPr>
              <a:lnSpc>
                <a:spcPct val="80000"/>
              </a:lnSpc>
            </a:pPr>
            <a:r>
              <a:rPr lang="id-ID" sz="2800" dirty="0" smtClean="0">
                <a:latin typeface="Cambria" pitchFamily="18" charset="0"/>
              </a:rPr>
              <a:t>                                       </a:t>
            </a:r>
            <a:endParaRPr lang="id-ID" sz="2800" dirty="0">
              <a:latin typeface="Cambria" pitchFamily="18" charset="0"/>
            </a:endParaRPr>
          </a:p>
          <a:p>
            <a:pPr>
              <a:lnSpc>
                <a:spcPct val="80000"/>
              </a:lnSpc>
            </a:pPr>
            <a:r>
              <a:rPr lang="en-US" sz="2800" dirty="0">
                <a:latin typeface="Cambria" pitchFamily="18" charset="0"/>
              </a:rPr>
              <a:t>	</a:t>
            </a:r>
            <a:r>
              <a:rPr lang="id-ID" sz="2800" dirty="0">
                <a:latin typeface="Cambria" pitchFamily="18" charset="0"/>
              </a:rPr>
              <a:t>Y = Harga telur ayam </a:t>
            </a:r>
            <a:endParaRPr lang="id-ID" sz="2800" dirty="0" smtClean="0">
              <a:latin typeface="Cambria" pitchFamily="18" charset="0"/>
            </a:endParaRPr>
          </a:p>
          <a:p>
            <a:pPr>
              <a:lnSpc>
                <a:spcPct val="80000"/>
              </a:lnSpc>
            </a:pPr>
            <a:r>
              <a:rPr lang="en-US" sz="2800" dirty="0">
                <a:latin typeface="Cambria" pitchFamily="18" charset="0"/>
              </a:rPr>
              <a:t>	</a:t>
            </a:r>
            <a:r>
              <a:rPr lang="id-ID" sz="2800" dirty="0">
                <a:latin typeface="Cambria" pitchFamily="18" charset="0"/>
              </a:rPr>
              <a:t>D = </a:t>
            </a:r>
            <a:r>
              <a:rPr lang="id-ID" sz="2800" dirty="0" smtClean="0">
                <a:latin typeface="Cambria" pitchFamily="18" charset="0"/>
              </a:rPr>
              <a:t>Daerah </a:t>
            </a:r>
            <a:r>
              <a:rPr lang="id-ID" sz="2800" dirty="0">
                <a:latin typeface="Cambria" pitchFamily="18" charset="0"/>
              </a:rPr>
              <a:t>tempat tinggal </a:t>
            </a:r>
          </a:p>
          <a:p>
            <a:pPr>
              <a:lnSpc>
                <a:spcPct val="80000"/>
              </a:lnSpc>
            </a:pPr>
            <a:r>
              <a:rPr lang="en-US" sz="2800" dirty="0">
                <a:latin typeface="Cambria" pitchFamily="18" charset="0"/>
              </a:rPr>
              <a:t>	</a:t>
            </a:r>
            <a:r>
              <a:rPr lang="id-ID" sz="2800" dirty="0">
                <a:latin typeface="Cambria" pitchFamily="18" charset="0"/>
              </a:rPr>
              <a:t>	    D  =  1 ; Kota</a:t>
            </a:r>
            <a:endParaRPr lang="en-GB" sz="2800" dirty="0">
              <a:latin typeface="Cambria" pitchFamily="18" charset="0"/>
            </a:endParaRPr>
          </a:p>
          <a:p>
            <a:pPr>
              <a:lnSpc>
                <a:spcPct val="80000"/>
              </a:lnSpc>
            </a:pPr>
            <a:r>
              <a:rPr lang="en-US" sz="2800" dirty="0">
                <a:latin typeface="Cambria" pitchFamily="18" charset="0"/>
              </a:rPr>
              <a:t>	</a:t>
            </a:r>
            <a:r>
              <a:rPr lang="id-ID" sz="2800" dirty="0">
                <a:latin typeface="Cambria" pitchFamily="18" charset="0"/>
              </a:rPr>
              <a:t>	    D  =  0 ; Desa	</a:t>
            </a:r>
          </a:p>
          <a:p>
            <a:pPr>
              <a:lnSpc>
                <a:spcPct val="80000"/>
              </a:lnSpc>
            </a:pPr>
            <a:r>
              <a:rPr lang="en-US" sz="2800" dirty="0">
                <a:latin typeface="Cambria" pitchFamily="18" charset="0"/>
              </a:rPr>
              <a:t>	</a:t>
            </a:r>
            <a:r>
              <a:rPr lang="id-ID" sz="2800" dirty="0">
                <a:latin typeface="Cambria" pitchFamily="18" charset="0"/>
              </a:rPr>
              <a:t>u = kesalahan random.</a:t>
            </a:r>
          </a:p>
        </p:txBody>
      </p:sp>
      <p:sp>
        <p:nvSpPr>
          <p:cNvPr id="3" name="Rectangle 2"/>
          <p:cNvSpPr/>
          <p:nvPr/>
        </p:nvSpPr>
        <p:spPr>
          <a:xfrm>
            <a:off x="1828800" y="764232"/>
            <a:ext cx="3640804" cy="461665"/>
          </a:xfrm>
          <a:prstGeom prst="rect">
            <a:avLst/>
          </a:prstGeom>
          <a:noFill/>
        </p:spPr>
        <p:txBody>
          <a:bodyPr wrap="none" lIns="91440" tIns="45720" rIns="91440" bIns="45720">
            <a:spAutoFit/>
          </a:bodyPr>
          <a:lstStyle/>
          <a:p>
            <a:pPr algn="ctr"/>
            <a:r>
              <a:rPr lang="id-ID" sz="2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Contoh dummy variabel</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042090915"/>
              </p:ext>
            </p:extLst>
          </p:nvPr>
        </p:nvGraphicFramePr>
        <p:xfrm>
          <a:off x="6400799" y="76200"/>
          <a:ext cx="2743201" cy="6736080"/>
        </p:xfrm>
        <a:graphic>
          <a:graphicData uri="http://schemas.openxmlformats.org/drawingml/2006/table">
            <a:tbl>
              <a:tblPr>
                <a:tableStyleId>{E8B1032C-EA38-4F05-BA0D-38AFFFC7BED3}</a:tableStyleId>
              </a:tblPr>
              <a:tblGrid>
                <a:gridCol w="1021606"/>
                <a:gridCol w="964850"/>
                <a:gridCol w="756745"/>
              </a:tblGrid>
              <a:tr h="533400">
                <a:tc>
                  <a:txBody>
                    <a:bodyPr/>
                    <a:lstStyle/>
                    <a:p>
                      <a:pPr algn="l" fontAlgn="b"/>
                      <a:r>
                        <a:rPr lang="id-ID" sz="2400" u="none" strike="noStrike" dirty="0">
                          <a:effectLst/>
                        </a:rPr>
                        <a:t>No Sampel</a:t>
                      </a:r>
                      <a:endParaRPr lang="id-ID" sz="2400" b="0" i="0" u="none" strike="noStrike" dirty="0">
                        <a:solidFill>
                          <a:srgbClr val="000000"/>
                        </a:solidFill>
                        <a:effectLst/>
                        <a:latin typeface="Calibri"/>
                      </a:endParaRPr>
                    </a:p>
                  </a:txBody>
                  <a:tcPr marL="9525" marR="9525" marT="9525" marB="0" anchor="b">
                    <a:solidFill>
                      <a:srgbClr val="92D050"/>
                    </a:solidFill>
                  </a:tcPr>
                </a:tc>
                <a:tc>
                  <a:txBody>
                    <a:bodyPr/>
                    <a:lstStyle/>
                    <a:p>
                      <a:pPr algn="l" fontAlgn="b"/>
                      <a:r>
                        <a:rPr lang="id-ID" sz="2400" u="none" strike="noStrike" dirty="0">
                          <a:effectLst/>
                        </a:rPr>
                        <a:t>Harga Telur Ayam</a:t>
                      </a:r>
                      <a:endParaRPr lang="id-ID" sz="2400" b="0" i="0" u="none" strike="noStrike" dirty="0">
                        <a:solidFill>
                          <a:srgbClr val="000000"/>
                        </a:solidFill>
                        <a:effectLst/>
                        <a:latin typeface="Calibri"/>
                      </a:endParaRPr>
                    </a:p>
                  </a:txBody>
                  <a:tcPr marL="9525" marR="9525" marT="9525" marB="0" anchor="b">
                    <a:solidFill>
                      <a:srgbClr val="92D050"/>
                    </a:solidFill>
                  </a:tcPr>
                </a:tc>
                <a:tc>
                  <a:txBody>
                    <a:bodyPr/>
                    <a:lstStyle/>
                    <a:p>
                      <a:pPr algn="l" fontAlgn="b"/>
                      <a:r>
                        <a:rPr lang="id-ID" sz="2400" u="none" strike="noStrike" dirty="0">
                          <a:effectLst/>
                        </a:rPr>
                        <a:t>Daerah</a:t>
                      </a:r>
                      <a:endParaRPr lang="id-ID" sz="2400" b="0" i="0" u="none" strike="noStrike" dirty="0">
                        <a:solidFill>
                          <a:srgbClr val="000000"/>
                        </a:solidFill>
                        <a:effectLst/>
                        <a:latin typeface="Calibri"/>
                      </a:endParaRPr>
                    </a:p>
                  </a:txBody>
                  <a:tcPr marL="9525" marR="9525" marT="9525" marB="0" anchor="b">
                    <a:solidFill>
                      <a:srgbClr val="92D050"/>
                    </a:solidFill>
                  </a:tcPr>
                </a:tc>
              </a:tr>
              <a:tr h="190500">
                <a:tc>
                  <a:txBody>
                    <a:bodyPr/>
                    <a:lstStyle/>
                    <a:p>
                      <a:pPr algn="ctr" fontAlgn="b"/>
                      <a:r>
                        <a:rPr lang="id-ID" sz="2400" u="none" strike="noStrike" dirty="0">
                          <a:effectLst/>
                        </a:rPr>
                        <a:t>1</a:t>
                      </a:r>
                      <a:endParaRPr lang="id-ID" sz="2400" b="0" i="0" u="none" strike="noStrike" dirty="0">
                        <a:solidFill>
                          <a:srgbClr val="000000"/>
                        </a:solidFill>
                        <a:effectLst/>
                        <a:latin typeface="Calibri"/>
                      </a:endParaRPr>
                    </a:p>
                  </a:txBody>
                  <a:tcPr marL="9525" marR="9525" marT="9525" marB="0" anchor="b"/>
                </a:tc>
                <a:tc>
                  <a:txBody>
                    <a:bodyPr/>
                    <a:lstStyle/>
                    <a:p>
                      <a:pPr algn="ctr" fontAlgn="b"/>
                      <a:r>
                        <a:rPr lang="id-ID" sz="2400" u="none" strike="noStrike">
                          <a:effectLst/>
                        </a:rPr>
                        <a:t>21000</a:t>
                      </a:r>
                      <a:endParaRPr lang="id-ID" sz="2400" b="0" i="0" u="none" strike="noStrike">
                        <a:solidFill>
                          <a:srgbClr val="000000"/>
                        </a:solidFill>
                        <a:effectLst/>
                        <a:latin typeface="Calibri"/>
                      </a:endParaRPr>
                    </a:p>
                  </a:txBody>
                  <a:tcPr marL="9525" marR="9525" marT="9525" marB="0" anchor="b"/>
                </a:tc>
                <a:tc>
                  <a:txBody>
                    <a:bodyPr/>
                    <a:lstStyle/>
                    <a:p>
                      <a:pPr algn="ctr" fontAlgn="b"/>
                      <a:r>
                        <a:rPr lang="id-ID" sz="2400" u="none" strike="noStrike">
                          <a:effectLst/>
                        </a:rPr>
                        <a:t>1</a:t>
                      </a:r>
                      <a:endParaRPr lang="id-ID" sz="2400" b="0" i="0" u="none" strike="noStrike">
                        <a:solidFill>
                          <a:srgbClr val="000000"/>
                        </a:solidFill>
                        <a:effectLst/>
                        <a:latin typeface="Calibri"/>
                      </a:endParaRPr>
                    </a:p>
                  </a:txBody>
                  <a:tcPr marL="9525" marR="9525" marT="9525" marB="0" anchor="b"/>
                </a:tc>
              </a:tr>
              <a:tr h="190500">
                <a:tc>
                  <a:txBody>
                    <a:bodyPr/>
                    <a:lstStyle/>
                    <a:p>
                      <a:pPr algn="ctr" fontAlgn="b"/>
                      <a:r>
                        <a:rPr lang="id-ID" sz="2400" u="none" strike="noStrike" dirty="0">
                          <a:effectLst/>
                        </a:rPr>
                        <a:t>2</a:t>
                      </a:r>
                      <a:endParaRPr lang="id-ID" sz="2400" b="0" i="0" u="none" strike="noStrike" dirty="0">
                        <a:solidFill>
                          <a:srgbClr val="000000"/>
                        </a:solidFill>
                        <a:effectLst/>
                        <a:latin typeface="Calibri"/>
                      </a:endParaRPr>
                    </a:p>
                  </a:txBody>
                  <a:tcPr marL="9525" marR="9525" marT="9525" marB="0" anchor="b">
                    <a:solidFill>
                      <a:schemeClr val="bg2">
                        <a:lumMod val="20000"/>
                        <a:lumOff val="80000"/>
                      </a:schemeClr>
                    </a:solidFill>
                  </a:tcPr>
                </a:tc>
                <a:tc>
                  <a:txBody>
                    <a:bodyPr/>
                    <a:lstStyle/>
                    <a:p>
                      <a:pPr algn="ctr" fontAlgn="b"/>
                      <a:r>
                        <a:rPr lang="id-ID" sz="2400" u="none" strike="noStrike" dirty="0">
                          <a:effectLst/>
                        </a:rPr>
                        <a:t>19500</a:t>
                      </a:r>
                      <a:endParaRPr lang="id-ID" sz="2400" b="0" i="0" u="none" strike="noStrike" dirty="0">
                        <a:solidFill>
                          <a:srgbClr val="000000"/>
                        </a:solidFill>
                        <a:effectLst/>
                        <a:latin typeface="Calibri"/>
                      </a:endParaRPr>
                    </a:p>
                  </a:txBody>
                  <a:tcPr marL="9525" marR="9525" marT="9525" marB="0" anchor="b">
                    <a:solidFill>
                      <a:schemeClr val="bg2">
                        <a:lumMod val="20000"/>
                        <a:lumOff val="80000"/>
                      </a:schemeClr>
                    </a:solidFill>
                  </a:tcPr>
                </a:tc>
                <a:tc>
                  <a:txBody>
                    <a:bodyPr/>
                    <a:lstStyle/>
                    <a:p>
                      <a:pPr algn="ctr" fontAlgn="b"/>
                      <a:r>
                        <a:rPr lang="id-ID" sz="2400" u="none" strike="noStrike" dirty="0">
                          <a:effectLst/>
                        </a:rPr>
                        <a:t>0</a:t>
                      </a:r>
                      <a:endParaRPr lang="id-ID" sz="2400" b="0" i="0" u="none" strike="noStrike" dirty="0">
                        <a:solidFill>
                          <a:srgbClr val="000000"/>
                        </a:solidFill>
                        <a:effectLst/>
                        <a:latin typeface="Calibri"/>
                      </a:endParaRPr>
                    </a:p>
                  </a:txBody>
                  <a:tcPr marL="9525" marR="9525" marT="9525" marB="0" anchor="b">
                    <a:solidFill>
                      <a:schemeClr val="bg2">
                        <a:lumMod val="20000"/>
                        <a:lumOff val="80000"/>
                      </a:schemeClr>
                    </a:solidFill>
                  </a:tcPr>
                </a:tc>
              </a:tr>
              <a:tr h="190500">
                <a:tc>
                  <a:txBody>
                    <a:bodyPr/>
                    <a:lstStyle/>
                    <a:p>
                      <a:pPr algn="ctr" fontAlgn="b"/>
                      <a:r>
                        <a:rPr lang="id-ID" sz="2400" u="none" strike="noStrike" dirty="0">
                          <a:effectLst/>
                        </a:rPr>
                        <a:t>3</a:t>
                      </a:r>
                      <a:endParaRPr lang="id-ID" sz="2400" b="0" i="0" u="none" strike="noStrike" dirty="0">
                        <a:solidFill>
                          <a:srgbClr val="000000"/>
                        </a:solidFill>
                        <a:effectLst/>
                        <a:latin typeface="Calibri"/>
                      </a:endParaRPr>
                    </a:p>
                  </a:txBody>
                  <a:tcPr marL="9525" marR="9525" marT="9525" marB="0" anchor="b"/>
                </a:tc>
                <a:tc>
                  <a:txBody>
                    <a:bodyPr/>
                    <a:lstStyle/>
                    <a:p>
                      <a:pPr algn="ctr" fontAlgn="b"/>
                      <a:r>
                        <a:rPr lang="id-ID" sz="2400" u="none" strike="noStrike">
                          <a:effectLst/>
                        </a:rPr>
                        <a:t>18500</a:t>
                      </a:r>
                      <a:endParaRPr lang="id-ID" sz="2400" b="0" i="0" u="none" strike="noStrike">
                        <a:solidFill>
                          <a:srgbClr val="000000"/>
                        </a:solidFill>
                        <a:effectLst/>
                        <a:latin typeface="Calibri"/>
                      </a:endParaRPr>
                    </a:p>
                  </a:txBody>
                  <a:tcPr marL="9525" marR="9525" marT="9525" marB="0" anchor="b"/>
                </a:tc>
                <a:tc>
                  <a:txBody>
                    <a:bodyPr/>
                    <a:lstStyle/>
                    <a:p>
                      <a:pPr algn="ctr" fontAlgn="b"/>
                      <a:r>
                        <a:rPr lang="id-ID" sz="2400" u="none" strike="noStrike">
                          <a:effectLst/>
                        </a:rPr>
                        <a:t>0</a:t>
                      </a:r>
                      <a:endParaRPr lang="id-ID" sz="2400" b="0" i="0" u="none" strike="noStrike">
                        <a:solidFill>
                          <a:srgbClr val="000000"/>
                        </a:solidFill>
                        <a:effectLst/>
                        <a:latin typeface="Calibri"/>
                      </a:endParaRPr>
                    </a:p>
                  </a:txBody>
                  <a:tcPr marL="9525" marR="9525" marT="9525" marB="0" anchor="b"/>
                </a:tc>
              </a:tr>
              <a:tr h="190500">
                <a:tc>
                  <a:txBody>
                    <a:bodyPr/>
                    <a:lstStyle/>
                    <a:p>
                      <a:pPr algn="ctr" fontAlgn="b"/>
                      <a:r>
                        <a:rPr lang="id-ID" sz="2400" u="none" strike="noStrike" dirty="0">
                          <a:effectLst/>
                        </a:rPr>
                        <a:t>4</a:t>
                      </a:r>
                      <a:endParaRPr lang="id-ID" sz="2400" b="0" i="0" u="none" strike="noStrike" dirty="0">
                        <a:solidFill>
                          <a:srgbClr val="000000"/>
                        </a:solidFill>
                        <a:effectLst/>
                        <a:latin typeface="Calibri"/>
                      </a:endParaRPr>
                    </a:p>
                  </a:txBody>
                  <a:tcPr marL="9525" marR="9525" marT="9525" marB="0" anchor="b">
                    <a:solidFill>
                      <a:schemeClr val="bg2">
                        <a:lumMod val="20000"/>
                        <a:lumOff val="80000"/>
                      </a:schemeClr>
                    </a:solidFill>
                  </a:tcPr>
                </a:tc>
                <a:tc>
                  <a:txBody>
                    <a:bodyPr/>
                    <a:lstStyle/>
                    <a:p>
                      <a:pPr algn="ctr" fontAlgn="b"/>
                      <a:r>
                        <a:rPr lang="id-ID" sz="2400" u="none" strike="noStrike" dirty="0">
                          <a:effectLst/>
                        </a:rPr>
                        <a:t>21500</a:t>
                      </a:r>
                      <a:endParaRPr lang="id-ID" sz="2400" b="0" i="0" u="none" strike="noStrike" dirty="0">
                        <a:solidFill>
                          <a:srgbClr val="000000"/>
                        </a:solidFill>
                        <a:effectLst/>
                        <a:latin typeface="Calibri"/>
                      </a:endParaRPr>
                    </a:p>
                  </a:txBody>
                  <a:tcPr marL="9525" marR="9525" marT="9525" marB="0" anchor="b">
                    <a:solidFill>
                      <a:schemeClr val="bg2">
                        <a:lumMod val="20000"/>
                        <a:lumOff val="80000"/>
                      </a:schemeClr>
                    </a:solidFill>
                  </a:tcPr>
                </a:tc>
                <a:tc>
                  <a:txBody>
                    <a:bodyPr/>
                    <a:lstStyle/>
                    <a:p>
                      <a:pPr algn="ctr" fontAlgn="b"/>
                      <a:r>
                        <a:rPr lang="id-ID" sz="2400" u="none" strike="noStrike" dirty="0">
                          <a:effectLst/>
                        </a:rPr>
                        <a:t>1</a:t>
                      </a:r>
                      <a:endParaRPr lang="id-ID" sz="2400" b="0" i="0" u="none" strike="noStrike" dirty="0">
                        <a:solidFill>
                          <a:srgbClr val="000000"/>
                        </a:solidFill>
                        <a:effectLst/>
                        <a:latin typeface="Calibri"/>
                      </a:endParaRPr>
                    </a:p>
                  </a:txBody>
                  <a:tcPr marL="9525" marR="9525" marT="9525" marB="0" anchor="b">
                    <a:solidFill>
                      <a:schemeClr val="bg2">
                        <a:lumMod val="20000"/>
                        <a:lumOff val="80000"/>
                      </a:schemeClr>
                    </a:solidFill>
                  </a:tcPr>
                </a:tc>
              </a:tr>
              <a:tr h="190500">
                <a:tc>
                  <a:txBody>
                    <a:bodyPr/>
                    <a:lstStyle/>
                    <a:p>
                      <a:pPr algn="ctr" fontAlgn="b"/>
                      <a:r>
                        <a:rPr lang="id-ID" sz="2400" u="none" strike="noStrike" dirty="0">
                          <a:effectLst/>
                        </a:rPr>
                        <a:t>5</a:t>
                      </a:r>
                      <a:endParaRPr lang="id-ID" sz="2400" b="0" i="0" u="none" strike="noStrike" dirty="0">
                        <a:solidFill>
                          <a:srgbClr val="000000"/>
                        </a:solidFill>
                        <a:effectLst/>
                        <a:latin typeface="Calibri"/>
                      </a:endParaRPr>
                    </a:p>
                  </a:txBody>
                  <a:tcPr marL="9525" marR="9525" marT="9525" marB="0" anchor="b"/>
                </a:tc>
                <a:tc>
                  <a:txBody>
                    <a:bodyPr/>
                    <a:lstStyle/>
                    <a:p>
                      <a:pPr algn="ctr" fontAlgn="b"/>
                      <a:r>
                        <a:rPr lang="id-ID" sz="2400" u="none" strike="noStrike">
                          <a:effectLst/>
                        </a:rPr>
                        <a:t>17000</a:t>
                      </a:r>
                      <a:endParaRPr lang="id-ID" sz="2400" b="0" i="0" u="none" strike="noStrike">
                        <a:solidFill>
                          <a:srgbClr val="000000"/>
                        </a:solidFill>
                        <a:effectLst/>
                        <a:latin typeface="Calibri"/>
                      </a:endParaRPr>
                    </a:p>
                  </a:txBody>
                  <a:tcPr marL="9525" marR="9525" marT="9525" marB="0" anchor="b"/>
                </a:tc>
                <a:tc>
                  <a:txBody>
                    <a:bodyPr/>
                    <a:lstStyle/>
                    <a:p>
                      <a:pPr algn="ctr" fontAlgn="b"/>
                      <a:r>
                        <a:rPr lang="id-ID" sz="2400" u="none" strike="noStrike">
                          <a:effectLst/>
                        </a:rPr>
                        <a:t>0</a:t>
                      </a:r>
                      <a:endParaRPr lang="id-ID" sz="2400" b="0" i="0" u="none" strike="noStrike">
                        <a:solidFill>
                          <a:srgbClr val="000000"/>
                        </a:solidFill>
                        <a:effectLst/>
                        <a:latin typeface="Calibri"/>
                      </a:endParaRPr>
                    </a:p>
                  </a:txBody>
                  <a:tcPr marL="9525" marR="9525" marT="9525" marB="0" anchor="b"/>
                </a:tc>
              </a:tr>
              <a:tr h="190500">
                <a:tc>
                  <a:txBody>
                    <a:bodyPr/>
                    <a:lstStyle/>
                    <a:p>
                      <a:pPr algn="ctr" fontAlgn="b"/>
                      <a:r>
                        <a:rPr lang="id-ID" sz="2400" u="none" strike="noStrike" dirty="0">
                          <a:effectLst/>
                        </a:rPr>
                        <a:t>6</a:t>
                      </a:r>
                      <a:endParaRPr lang="id-ID" sz="2400" b="0" i="0" u="none" strike="noStrike" dirty="0">
                        <a:solidFill>
                          <a:srgbClr val="000000"/>
                        </a:solidFill>
                        <a:effectLst/>
                        <a:latin typeface="Calibri"/>
                      </a:endParaRPr>
                    </a:p>
                  </a:txBody>
                  <a:tcPr marL="9525" marR="9525" marT="9525" marB="0" anchor="b">
                    <a:solidFill>
                      <a:schemeClr val="bg2">
                        <a:lumMod val="20000"/>
                        <a:lumOff val="80000"/>
                      </a:schemeClr>
                    </a:solidFill>
                  </a:tcPr>
                </a:tc>
                <a:tc>
                  <a:txBody>
                    <a:bodyPr/>
                    <a:lstStyle/>
                    <a:p>
                      <a:pPr algn="ctr" fontAlgn="b"/>
                      <a:r>
                        <a:rPr lang="id-ID" sz="2400" u="none" strike="noStrike" dirty="0">
                          <a:effectLst/>
                        </a:rPr>
                        <a:t>20000</a:t>
                      </a:r>
                      <a:endParaRPr lang="id-ID" sz="2400" b="0" i="0" u="none" strike="noStrike" dirty="0">
                        <a:solidFill>
                          <a:srgbClr val="000000"/>
                        </a:solidFill>
                        <a:effectLst/>
                        <a:latin typeface="Calibri"/>
                      </a:endParaRPr>
                    </a:p>
                  </a:txBody>
                  <a:tcPr marL="9525" marR="9525" marT="9525" marB="0" anchor="b">
                    <a:solidFill>
                      <a:schemeClr val="bg2">
                        <a:lumMod val="20000"/>
                        <a:lumOff val="80000"/>
                      </a:schemeClr>
                    </a:solidFill>
                  </a:tcPr>
                </a:tc>
                <a:tc>
                  <a:txBody>
                    <a:bodyPr/>
                    <a:lstStyle/>
                    <a:p>
                      <a:pPr algn="ctr" fontAlgn="b"/>
                      <a:r>
                        <a:rPr lang="id-ID" sz="2400" u="none" strike="noStrike" dirty="0">
                          <a:effectLst/>
                        </a:rPr>
                        <a:t>1</a:t>
                      </a:r>
                      <a:endParaRPr lang="id-ID" sz="2400" b="0" i="0" u="none" strike="noStrike" dirty="0">
                        <a:solidFill>
                          <a:srgbClr val="000000"/>
                        </a:solidFill>
                        <a:effectLst/>
                        <a:latin typeface="Calibri"/>
                      </a:endParaRPr>
                    </a:p>
                  </a:txBody>
                  <a:tcPr marL="9525" marR="9525" marT="9525" marB="0" anchor="b">
                    <a:solidFill>
                      <a:schemeClr val="bg2">
                        <a:lumMod val="20000"/>
                        <a:lumOff val="80000"/>
                      </a:schemeClr>
                    </a:solidFill>
                  </a:tcPr>
                </a:tc>
              </a:tr>
              <a:tr h="190500">
                <a:tc>
                  <a:txBody>
                    <a:bodyPr/>
                    <a:lstStyle/>
                    <a:p>
                      <a:pPr algn="ctr" fontAlgn="b"/>
                      <a:r>
                        <a:rPr lang="id-ID" sz="2400" u="none" strike="noStrike" dirty="0">
                          <a:effectLst/>
                        </a:rPr>
                        <a:t>7</a:t>
                      </a:r>
                      <a:endParaRPr lang="id-ID" sz="2400" b="0" i="0" u="none" strike="noStrike" dirty="0">
                        <a:solidFill>
                          <a:srgbClr val="000000"/>
                        </a:solidFill>
                        <a:effectLst/>
                        <a:latin typeface="Calibri"/>
                      </a:endParaRPr>
                    </a:p>
                  </a:txBody>
                  <a:tcPr marL="9525" marR="9525" marT="9525" marB="0" anchor="b"/>
                </a:tc>
                <a:tc>
                  <a:txBody>
                    <a:bodyPr/>
                    <a:lstStyle/>
                    <a:p>
                      <a:pPr algn="ctr" fontAlgn="b"/>
                      <a:r>
                        <a:rPr lang="id-ID" sz="2400" u="none" strike="noStrike">
                          <a:effectLst/>
                        </a:rPr>
                        <a:t>16500</a:t>
                      </a:r>
                      <a:endParaRPr lang="id-ID" sz="2400" b="0" i="0" u="none" strike="noStrike">
                        <a:solidFill>
                          <a:srgbClr val="000000"/>
                        </a:solidFill>
                        <a:effectLst/>
                        <a:latin typeface="Calibri"/>
                      </a:endParaRPr>
                    </a:p>
                  </a:txBody>
                  <a:tcPr marL="9525" marR="9525" marT="9525" marB="0" anchor="b"/>
                </a:tc>
                <a:tc>
                  <a:txBody>
                    <a:bodyPr/>
                    <a:lstStyle/>
                    <a:p>
                      <a:pPr algn="ctr" fontAlgn="b"/>
                      <a:r>
                        <a:rPr lang="id-ID" sz="2400" u="none" strike="noStrike">
                          <a:effectLst/>
                        </a:rPr>
                        <a:t>0</a:t>
                      </a:r>
                      <a:endParaRPr lang="id-ID" sz="2400" b="0" i="0" u="none" strike="noStrike">
                        <a:solidFill>
                          <a:srgbClr val="000000"/>
                        </a:solidFill>
                        <a:effectLst/>
                        <a:latin typeface="Calibri"/>
                      </a:endParaRPr>
                    </a:p>
                  </a:txBody>
                  <a:tcPr marL="9525" marR="9525" marT="9525" marB="0" anchor="b"/>
                </a:tc>
              </a:tr>
              <a:tr h="190500">
                <a:tc>
                  <a:txBody>
                    <a:bodyPr/>
                    <a:lstStyle/>
                    <a:p>
                      <a:pPr algn="ctr" fontAlgn="b"/>
                      <a:r>
                        <a:rPr lang="id-ID" sz="2400" u="none" strike="noStrike" dirty="0">
                          <a:effectLst/>
                        </a:rPr>
                        <a:t>8</a:t>
                      </a:r>
                      <a:endParaRPr lang="id-ID" sz="2400" b="0" i="0" u="none" strike="noStrike" dirty="0">
                        <a:solidFill>
                          <a:srgbClr val="000000"/>
                        </a:solidFill>
                        <a:effectLst/>
                        <a:latin typeface="Calibri"/>
                      </a:endParaRPr>
                    </a:p>
                  </a:txBody>
                  <a:tcPr marL="9525" marR="9525" marT="9525" marB="0" anchor="b">
                    <a:solidFill>
                      <a:schemeClr val="bg2">
                        <a:lumMod val="20000"/>
                        <a:lumOff val="80000"/>
                      </a:schemeClr>
                    </a:solidFill>
                  </a:tcPr>
                </a:tc>
                <a:tc>
                  <a:txBody>
                    <a:bodyPr/>
                    <a:lstStyle/>
                    <a:p>
                      <a:pPr algn="ctr" fontAlgn="b"/>
                      <a:r>
                        <a:rPr lang="id-ID" sz="2400" u="none" strike="noStrike" dirty="0">
                          <a:effectLst/>
                        </a:rPr>
                        <a:t>18000</a:t>
                      </a:r>
                      <a:endParaRPr lang="id-ID" sz="2400" b="0" i="0" u="none" strike="noStrike" dirty="0">
                        <a:solidFill>
                          <a:srgbClr val="000000"/>
                        </a:solidFill>
                        <a:effectLst/>
                        <a:latin typeface="Calibri"/>
                      </a:endParaRPr>
                    </a:p>
                  </a:txBody>
                  <a:tcPr marL="9525" marR="9525" marT="9525" marB="0" anchor="b">
                    <a:solidFill>
                      <a:schemeClr val="bg2">
                        <a:lumMod val="20000"/>
                        <a:lumOff val="80000"/>
                      </a:schemeClr>
                    </a:solidFill>
                  </a:tcPr>
                </a:tc>
                <a:tc>
                  <a:txBody>
                    <a:bodyPr/>
                    <a:lstStyle/>
                    <a:p>
                      <a:pPr algn="ctr" fontAlgn="b"/>
                      <a:r>
                        <a:rPr lang="id-ID" sz="2400" u="none" strike="noStrike" dirty="0">
                          <a:effectLst/>
                        </a:rPr>
                        <a:t>1</a:t>
                      </a:r>
                      <a:endParaRPr lang="id-ID" sz="2400" b="0" i="0" u="none" strike="noStrike" dirty="0">
                        <a:solidFill>
                          <a:srgbClr val="000000"/>
                        </a:solidFill>
                        <a:effectLst/>
                        <a:latin typeface="Calibri"/>
                      </a:endParaRPr>
                    </a:p>
                  </a:txBody>
                  <a:tcPr marL="9525" marR="9525" marT="9525" marB="0" anchor="b">
                    <a:solidFill>
                      <a:schemeClr val="bg2">
                        <a:lumMod val="20000"/>
                        <a:lumOff val="80000"/>
                      </a:schemeClr>
                    </a:solidFill>
                  </a:tcPr>
                </a:tc>
              </a:tr>
              <a:tr h="190500">
                <a:tc>
                  <a:txBody>
                    <a:bodyPr/>
                    <a:lstStyle/>
                    <a:p>
                      <a:pPr algn="ctr" fontAlgn="b"/>
                      <a:r>
                        <a:rPr lang="id-ID" sz="2400" u="none" strike="noStrike" dirty="0">
                          <a:effectLst/>
                        </a:rPr>
                        <a:t>9</a:t>
                      </a:r>
                      <a:endParaRPr lang="id-ID" sz="2400" b="0" i="0" u="none" strike="noStrike" dirty="0">
                        <a:solidFill>
                          <a:srgbClr val="000000"/>
                        </a:solidFill>
                        <a:effectLst/>
                        <a:latin typeface="Calibri"/>
                      </a:endParaRPr>
                    </a:p>
                  </a:txBody>
                  <a:tcPr marL="9525" marR="9525" marT="9525" marB="0" anchor="b"/>
                </a:tc>
                <a:tc>
                  <a:txBody>
                    <a:bodyPr/>
                    <a:lstStyle/>
                    <a:p>
                      <a:pPr algn="ctr" fontAlgn="b"/>
                      <a:r>
                        <a:rPr lang="id-ID" sz="2400" u="none" strike="noStrike">
                          <a:effectLst/>
                        </a:rPr>
                        <a:t>21000</a:t>
                      </a:r>
                      <a:endParaRPr lang="id-ID" sz="2400" b="0" i="0" u="none" strike="noStrike">
                        <a:solidFill>
                          <a:srgbClr val="000000"/>
                        </a:solidFill>
                        <a:effectLst/>
                        <a:latin typeface="Calibri"/>
                      </a:endParaRPr>
                    </a:p>
                  </a:txBody>
                  <a:tcPr marL="9525" marR="9525" marT="9525" marB="0" anchor="b"/>
                </a:tc>
                <a:tc>
                  <a:txBody>
                    <a:bodyPr/>
                    <a:lstStyle/>
                    <a:p>
                      <a:pPr algn="ctr" fontAlgn="b"/>
                      <a:r>
                        <a:rPr lang="id-ID" sz="2400" u="none" strike="noStrike">
                          <a:effectLst/>
                        </a:rPr>
                        <a:t>1</a:t>
                      </a:r>
                      <a:endParaRPr lang="id-ID" sz="2400" b="0" i="0" u="none" strike="noStrike">
                        <a:solidFill>
                          <a:srgbClr val="000000"/>
                        </a:solidFill>
                        <a:effectLst/>
                        <a:latin typeface="Calibri"/>
                      </a:endParaRPr>
                    </a:p>
                  </a:txBody>
                  <a:tcPr marL="9525" marR="9525" marT="9525" marB="0" anchor="b"/>
                </a:tc>
              </a:tr>
              <a:tr h="190500">
                <a:tc>
                  <a:txBody>
                    <a:bodyPr/>
                    <a:lstStyle/>
                    <a:p>
                      <a:pPr algn="ctr" fontAlgn="b"/>
                      <a:r>
                        <a:rPr lang="id-ID" sz="2400" u="none" strike="noStrike" dirty="0">
                          <a:effectLst/>
                        </a:rPr>
                        <a:t>10</a:t>
                      </a:r>
                      <a:endParaRPr lang="id-ID" sz="2400" b="0" i="0" u="none" strike="noStrike" dirty="0">
                        <a:solidFill>
                          <a:srgbClr val="000000"/>
                        </a:solidFill>
                        <a:effectLst/>
                        <a:latin typeface="Calibri"/>
                      </a:endParaRPr>
                    </a:p>
                  </a:txBody>
                  <a:tcPr marL="9525" marR="9525" marT="9525" marB="0" anchor="b">
                    <a:solidFill>
                      <a:schemeClr val="bg2">
                        <a:lumMod val="20000"/>
                        <a:lumOff val="80000"/>
                      </a:schemeClr>
                    </a:solidFill>
                  </a:tcPr>
                </a:tc>
                <a:tc>
                  <a:txBody>
                    <a:bodyPr/>
                    <a:lstStyle/>
                    <a:p>
                      <a:pPr algn="ctr" fontAlgn="b"/>
                      <a:r>
                        <a:rPr lang="id-ID" sz="2400" u="none" strike="noStrike" dirty="0">
                          <a:effectLst/>
                        </a:rPr>
                        <a:t>22500</a:t>
                      </a:r>
                      <a:endParaRPr lang="id-ID" sz="2400" b="0" i="0" u="none" strike="noStrike" dirty="0">
                        <a:solidFill>
                          <a:srgbClr val="000000"/>
                        </a:solidFill>
                        <a:effectLst/>
                        <a:latin typeface="Calibri"/>
                      </a:endParaRPr>
                    </a:p>
                  </a:txBody>
                  <a:tcPr marL="9525" marR="9525" marT="9525" marB="0" anchor="b">
                    <a:solidFill>
                      <a:schemeClr val="bg2">
                        <a:lumMod val="20000"/>
                        <a:lumOff val="80000"/>
                      </a:schemeClr>
                    </a:solidFill>
                  </a:tcPr>
                </a:tc>
                <a:tc>
                  <a:txBody>
                    <a:bodyPr/>
                    <a:lstStyle/>
                    <a:p>
                      <a:pPr algn="ctr" fontAlgn="b"/>
                      <a:r>
                        <a:rPr lang="id-ID" sz="2400" u="none" strike="noStrike" dirty="0">
                          <a:effectLst/>
                        </a:rPr>
                        <a:t>1</a:t>
                      </a:r>
                      <a:endParaRPr lang="id-ID" sz="2400" b="0" i="0" u="none" strike="noStrike" dirty="0">
                        <a:solidFill>
                          <a:srgbClr val="000000"/>
                        </a:solidFill>
                        <a:effectLst/>
                        <a:latin typeface="Calibri"/>
                      </a:endParaRPr>
                    </a:p>
                  </a:txBody>
                  <a:tcPr marL="9525" marR="9525" marT="9525" marB="0" anchor="b">
                    <a:solidFill>
                      <a:schemeClr val="bg2">
                        <a:lumMod val="20000"/>
                        <a:lumOff val="80000"/>
                      </a:schemeClr>
                    </a:solidFill>
                  </a:tcPr>
                </a:tc>
              </a:tr>
              <a:tr h="190500">
                <a:tc>
                  <a:txBody>
                    <a:bodyPr/>
                    <a:lstStyle/>
                    <a:p>
                      <a:pPr algn="ctr" fontAlgn="b"/>
                      <a:r>
                        <a:rPr lang="id-ID" sz="2400" u="none" strike="noStrike" dirty="0">
                          <a:effectLst/>
                        </a:rPr>
                        <a:t>11</a:t>
                      </a:r>
                      <a:endParaRPr lang="id-ID" sz="2400" b="0" i="0" u="none" strike="noStrike" dirty="0">
                        <a:solidFill>
                          <a:srgbClr val="000000"/>
                        </a:solidFill>
                        <a:effectLst/>
                        <a:latin typeface="Calibri"/>
                      </a:endParaRPr>
                    </a:p>
                  </a:txBody>
                  <a:tcPr marL="9525" marR="9525" marT="9525" marB="0" anchor="b"/>
                </a:tc>
                <a:tc>
                  <a:txBody>
                    <a:bodyPr/>
                    <a:lstStyle/>
                    <a:p>
                      <a:pPr algn="ctr" fontAlgn="b"/>
                      <a:r>
                        <a:rPr lang="id-ID" sz="2400" u="none" strike="noStrike">
                          <a:effectLst/>
                        </a:rPr>
                        <a:t>20000</a:t>
                      </a:r>
                      <a:endParaRPr lang="id-ID" sz="2400" b="0" i="0" u="none" strike="noStrike">
                        <a:solidFill>
                          <a:srgbClr val="000000"/>
                        </a:solidFill>
                        <a:effectLst/>
                        <a:latin typeface="Calibri"/>
                      </a:endParaRPr>
                    </a:p>
                  </a:txBody>
                  <a:tcPr marL="9525" marR="9525" marT="9525" marB="0" anchor="b"/>
                </a:tc>
                <a:tc>
                  <a:txBody>
                    <a:bodyPr/>
                    <a:lstStyle/>
                    <a:p>
                      <a:pPr algn="ctr" fontAlgn="b"/>
                      <a:r>
                        <a:rPr lang="id-ID" sz="2400" u="none" strike="noStrike">
                          <a:effectLst/>
                        </a:rPr>
                        <a:t>0</a:t>
                      </a:r>
                      <a:endParaRPr lang="id-ID" sz="2400" b="0" i="0" u="none" strike="noStrike">
                        <a:solidFill>
                          <a:srgbClr val="000000"/>
                        </a:solidFill>
                        <a:effectLst/>
                        <a:latin typeface="Calibri"/>
                      </a:endParaRPr>
                    </a:p>
                  </a:txBody>
                  <a:tcPr marL="9525" marR="9525" marT="9525" marB="0" anchor="b"/>
                </a:tc>
              </a:tr>
              <a:tr h="190500">
                <a:tc>
                  <a:txBody>
                    <a:bodyPr/>
                    <a:lstStyle/>
                    <a:p>
                      <a:pPr algn="ctr" fontAlgn="b"/>
                      <a:r>
                        <a:rPr lang="id-ID" sz="2400" u="none" strike="noStrike" dirty="0">
                          <a:effectLst/>
                        </a:rPr>
                        <a:t>12</a:t>
                      </a:r>
                      <a:endParaRPr lang="id-ID" sz="2400" b="0" i="0" u="none" strike="noStrike" dirty="0">
                        <a:solidFill>
                          <a:srgbClr val="000000"/>
                        </a:solidFill>
                        <a:effectLst/>
                        <a:latin typeface="Calibri"/>
                      </a:endParaRPr>
                    </a:p>
                  </a:txBody>
                  <a:tcPr marL="9525" marR="9525" marT="9525" marB="0" anchor="b">
                    <a:solidFill>
                      <a:schemeClr val="bg2">
                        <a:lumMod val="20000"/>
                        <a:lumOff val="80000"/>
                      </a:schemeClr>
                    </a:solidFill>
                  </a:tcPr>
                </a:tc>
                <a:tc>
                  <a:txBody>
                    <a:bodyPr/>
                    <a:lstStyle/>
                    <a:p>
                      <a:pPr algn="ctr" fontAlgn="b"/>
                      <a:r>
                        <a:rPr lang="id-ID" sz="2400" u="none" strike="noStrike" dirty="0">
                          <a:effectLst/>
                        </a:rPr>
                        <a:t>21250</a:t>
                      </a:r>
                      <a:endParaRPr lang="id-ID" sz="2400" b="0" i="0" u="none" strike="noStrike" dirty="0">
                        <a:solidFill>
                          <a:srgbClr val="000000"/>
                        </a:solidFill>
                        <a:effectLst/>
                        <a:latin typeface="Calibri"/>
                      </a:endParaRPr>
                    </a:p>
                  </a:txBody>
                  <a:tcPr marL="9525" marR="9525" marT="9525" marB="0" anchor="b">
                    <a:solidFill>
                      <a:schemeClr val="bg2">
                        <a:lumMod val="20000"/>
                        <a:lumOff val="80000"/>
                      </a:schemeClr>
                    </a:solidFill>
                  </a:tcPr>
                </a:tc>
                <a:tc>
                  <a:txBody>
                    <a:bodyPr/>
                    <a:lstStyle/>
                    <a:p>
                      <a:pPr algn="ctr" fontAlgn="b"/>
                      <a:r>
                        <a:rPr lang="id-ID" sz="2400" u="none" strike="noStrike" dirty="0">
                          <a:effectLst/>
                        </a:rPr>
                        <a:t>1</a:t>
                      </a:r>
                      <a:endParaRPr lang="id-ID" sz="2400" b="0" i="0" u="none" strike="noStrike" dirty="0">
                        <a:solidFill>
                          <a:srgbClr val="000000"/>
                        </a:solidFill>
                        <a:effectLst/>
                        <a:latin typeface="Calibri"/>
                      </a:endParaRPr>
                    </a:p>
                  </a:txBody>
                  <a:tcPr marL="9525" marR="9525" marT="9525" marB="0" anchor="b">
                    <a:solidFill>
                      <a:schemeClr val="bg2">
                        <a:lumMod val="20000"/>
                        <a:lumOff val="80000"/>
                      </a:schemeClr>
                    </a:solidFill>
                  </a:tcPr>
                </a:tc>
              </a:tr>
              <a:tr h="190500">
                <a:tc>
                  <a:txBody>
                    <a:bodyPr/>
                    <a:lstStyle/>
                    <a:p>
                      <a:pPr algn="ctr" fontAlgn="b"/>
                      <a:r>
                        <a:rPr lang="id-ID" sz="2400" u="none" strike="noStrike" dirty="0">
                          <a:effectLst/>
                        </a:rPr>
                        <a:t>13</a:t>
                      </a:r>
                      <a:endParaRPr lang="id-ID" sz="2400" b="0" i="0" u="none" strike="noStrike" dirty="0">
                        <a:solidFill>
                          <a:srgbClr val="000000"/>
                        </a:solidFill>
                        <a:effectLst/>
                        <a:latin typeface="Calibri"/>
                      </a:endParaRPr>
                    </a:p>
                  </a:txBody>
                  <a:tcPr marL="9525" marR="9525" marT="9525" marB="0" anchor="b"/>
                </a:tc>
                <a:tc>
                  <a:txBody>
                    <a:bodyPr/>
                    <a:lstStyle/>
                    <a:p>
                      <a:pPr algn="ctr" fontAlgn="b"/>
                      <a:r>
                        <a:rPr lang="id-ID" sz="2400" u="none" strike="noStrike">
                          <a:effectLst/>
                        </a:rPr>
                        <a:t>19750</a:t>
                      </a:r>
                      <a:endParaRPr lang="id-ID" sz="2400" b="0" i="0" u="none" strike="noStrike">
                        <a:solidFill>
                          <a:srgbClr val="000000"/>
                        </a:solidFill>
                        <a:effectLst/>
                        <a:latin typeface="Calibri"/>
                      </a:endParaRPr>
                    </a:p>
                  </a:txBody>
                  <a:tcPr marL="9525" marR="9525" marT="9525" marB="0" anchor="b"/>
                </a:tc>
                <a:tc>
                  <a:txBody>
                    <a:bodyPr/>
                    <a:lstStyle/>
                    <a:p>
                      <a:pPr algn="ctr" fontAlgn="b"/>
                      <a:r>
                        <a:rPr lang="id-ID" sz="2400" u="none" strike="noStrike">
                          <a:effectLst/>
                        </a:rPr>
                        <a:t>0</a:t>
                      </a:r>
                      <a:endParaRPr lang="id-ID" sz="2400" b="0" i="0" u="none" strike="noStrike">
                        <a:solidFill>
                          <a:srgbClr val="000000"/>
                        </a:solidFill>
                        <a:effectLst/>
                        <a:latin typeface="Calibri"/>
                      </a:endParaRPr>
                    </a:p>
                  </a:txBody>
                  <a:tcPr marL="9525" marR="9525" marT="9525" marB="0" anchor="b"/>
                </a:tc>
              </a:tr>
              <a:tr h="190500">
                <a:tc>
                  <a:txBody>
                    <a:bodyPr/>
                    <a:lstStyle/>
                    <a:p>
                      <a:pPr algn="ctr" fontAlgn="b"/>
                      <a:r>
                        <a:rPr lang="id-ID" sz="2400" u="none" strike="noStrike" dirty="0">
                          <a:effectLst/>
                        </a:rPr>
                        <a:t>14</a:t>
                      </a:r>
                      <a:endParaRPr lang="id-ID" sz="2400" b="0" i="0" u="none" strike="noStrike" dirty="0">
                        <a:solidFill>
                          <a:srgbClr val="000000"/>
                        </a:solidFill>
                        <a:effectLst/>
                        <a:latin typeface="Calibri"/>
                      </a:endParaRPr>
                    </a:p>
                  </a:txBody>
                  <a:tcPr marL="9525" marR="9525" marT="9525" marB="0" anchor="b">
                    <a:solidFill>
                      <a:schemeClr val="bg2">
                        <a:lumMod val="20000"/>
                        <a:lumOff val="80000"/>
                      </a:schemeClr>
                    </a:solidFill>
                  </a:tcPr>
                </a:tc>
                <a:tc>
                  <a:txBody>
                    <a:bodyPr/>
                    <a:lstStyle/>
                    <a:p>
                      <a:pPr algn="ctr" fontAlgn="b"/>
                      <a:r>
                        <a:rPr lang="id-ID" sz="2400" u="none" strike="noStrike" dirty="0">
                          <a:effectLst/>
                        </a:rPr>
                        <a:t>18500</a:t>
                      </a:r>
                      <a:endParaRPr lang="id-ID" sz="2400" b="0" i="0" u="none" strike="noStrike" dirty="0">
                        <a:solidFill>
                          <a:srgbClr val="000000"/>
                        </a:solidFill>
                        <a:effectLst/>
                        <a:latin typeface="Calibri"/>
                      </a:endParaRPr>
                    </a:p>
                  </a:txBody>
                  <a:tcPr marL="9525" marR="9525" marT="9525" marB="0" anchor="b">
                    <a:solidFill>
                      <a:schemeClr val="bg2">
                        <a:lumMod val="20000"/>
                        <a:lumOff val="80000"/>
                      </a:schemeClr>
                    </a:solidFill>
                  </a:tcPr>
                </a:tc>
                <a:tc>
                  <a:txBody>
                    <a:bodyPr/>
                    <a:lstStyle/>
                    <a:p>
                      <a:pPr algn="ctr" fontAlgn="b"/>
                      <a:r>
                        <a:rPr lang="id-ID" sz="2400" u="none" strike="noStrike" dirty="0">
                          <a:effectLst/>
                        </a:rPr>
                        <a:t>0</a:t>
                      </a:r>
                      <a:endParaRPr lang="id-ID" sz="2400" b="0" i="0" u="none" strike="noStrike" dirty="0">
                        <a:solidFill>
                          <a:srgbClr val="000000"/>
                        </a:solidFill>
                        <a:effectLst/>
                        <a:latin typeface="Calibri"/>
                      </a:endParaRPr>
                    </a:p>
                  </a:txBody>
                  <a:tcPr marL="9525" marR="9525" marT="9525" marB="0" anchor="b">
                    <a:solidFill>
                      <a:schemeClr val="bg2">
                        <a:lumMod val="20000"/>
                        <a:lumOff val="80000"/>
                      </a:schemeClr>
                    </a:solidFill>
                  </a:tcPr>
                </a:tc>
              </a:tr>
              <a:tr h="190500">
                <a:tc>
                  <a:txBody>
                    <a:bodyPr/>
                    <a:lstStyle/>
                    <a:p>
                      <a:pPr algn="ctr" fontAlgn="b"/>
                      <a:r>
                        <a:rPr lang="id-ID" sz="2400" u="none" strike="noStrike" dirty="0">
                          <a:effectLst/>
                        </a:rPr>
                        <a:t>15</a:t>
                      </a:r>
                      <a:endParaRPr lang="id-ID" sz="2400" b="0" i="0" u="none" strike="noStrike" dirty="0">
                        <a:solidFill>
                          <a:srgbClr val="000000"/>
                        </a:solidFill>
                        <a:effectLst/>
                        <a:latin typeface="Calibri"/>
                      </a:endParaRPr>
                    </a:p>
                  </a:txBody>
                  <a:tcPr marL="9525" marR="9525" marT="9525" marB="0" anchor="b"/>
                </a:tc>
                <a:tc>
                  <a:txBody>
                    <a:bodyPr/>
                    <a:lstStyle/>
                    <a:p>
                      <a:pPr algn="ctr" fontAlgn="b"/>
                      <a:r>
                        <a:rPr lang="id-ID" sz="2400" u="none" strike="noStrike">
                          <a:effectLst/>
                        </a:rPr>
                        <a:t>24000</a:t>
                      </a:r>
                      <a:endParaRPr lang="id-ID" sz="2400" b="0" i="0" u="none" strike="noStrike">
                        <a:solidFill>
                          <a:srgbClr val="000000"/>
                        </a:solidFill>
                        <a:effectLst/>
                        <a:latin typeface="Calibri"/>
                      </a:endParaRPr>
                    </a:p>
                  </a:txBody>
                  <a:tcPr marL="9525" marR="9525" marT="9525" marB="0" anchor="b"/>
                </a:tc>
                <a:tc>
                  <a:txBody>
                    <a:bodyPr/>
                    <a:lstStyle/>
                    <a:p>
                      <a:pPr algn="ctr" fontAlgn="b"/>
                      <a:r>
                        <a:rPr lang="id-ID" sz="2400" u="none" strike="noStrike" dirty="0">
                          <a:effectLst/>
                        </a:rPr>
                        <a:t>1</a:t>
                      </a:r>
                      <a:endParaRPr lang="id-ID" sz="24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70442978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6530"/>
          <a:stretch/>
        </p:blipFill>
        <p:spPr bwMode="auto">
          <a:xfrm>
            <a:off x="-1" y="841836"/>
            <a:ext cx="9141725" cy="6016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3"/>
          <p:cNvCxnSpPr/>
          <p:nvPr/>
        </p:nvCxnSpPr>
        <p:spPr bwMode="auto">
          <a:xfrm flipV="1">
            <a:off x="5105400" y="1981200"/>
            <a:ext cx="201874" cy="685800"/>
          </a:xfrm>
          <a:prstGeom prst="straightConnector1">
            <a:avLst/>
          </a:prstGeom>
          <a:ln>
            <a:solidFill>
              <a:srgbClr val="FF0000"/>
            </a:solidFill>
            <a:headEnd type="none" w="med" len="med"/>
            <a:tailEnd type="arrow"/>
          </a:ln>
          <a:extLst/>
        </p:spPr>
        <p:style>
          <a:lnRef idx="3">
            <a:schemeClr val="accent2"/>
          </a:lnRef>
          <a:fillRef idx="0">
            <a:schemeClr val="accent2"/>
          </a:fillRef>
          <a:effectRef idx="2">
            <a:schemeClr val="accent2"/>
          </a:effectRef>
          <a:fontRef idx="minor">
            <a:schemeClr val="tx1"/>
          </a:fontRef>
        </p:style>
      </p:cxnSp>
      <p:sp>
        <p:nvSpPr>
          <p:cNvPr id="6" name="Oval 5"/>
          <p:cNvSpPr/>
          <p:nvPr/>
        </p:nvSpPr>
        <p:spPr bwMode="auto">
          <a:xfrm>
            <a:off x="3947612" y="3714010"/>
            <a:ext cx="595953" cy="381000"/>
          </a:xfrm>
          <a:prstGeom prst="ellipse">
            <a:avLst/>
          </a:prstGeom>
          <a:noFill/>
          <a:ln w="5715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799321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6844"/>
          <a:stretch/>
        </p:blipFill>
        <p:spPr bwMode="auto">
          <a:xfrm>
            <a:off x="0" y="838200"/>
            <a:ext cx="91440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4800600" y="4572000"/>
            <a:ext cx="595953" cy="457200"/>
          </a:xfrm>
          <a:prstGeom prst="ellipse">
            <a:avLst/>
          </a:prstGeom>
          <a:noFill/>
          <a:ln w="5715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cxnSp>
        <p:nvCxnSpPr>
          <p:cNvPr id="4" name="Straight Arrow Connector 3"/>
          <p:cNvCxnSpPr/>
          <p:nvPr/>
        </p:nvCxnSpPr>
        <p:spPr bwMode="auto">
          <a:xfrm flipV="1">
            <a:off x="5098576" y="1953904"/>
            <a:ext cx="297977" cy="713096"/>
          </a:xfrm>
          <a:prstGeom prst="straightConnector1">
            <a:avLst/>
          </a:prstGeom>
          <a:ln>
            <a:solidFill>
              <a:srgbClr val="FF0000"/>
            </a:solidFill>
            <a:headEnd type="none" w="med" len="med"/>
            <a:tailEnd type="arrow"/>
          </a:ln>
          <a:ex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18842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38" t="12651" r="15073" b="17697"/>
          <a:stretch/>
        </p:blipFill>
        <p:spPr bwMode="auto">
          <a:xfrm>
            <a:off x="0"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9038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22746" y="6248400"/>
            <a:ext cx="672153" cy="533400"/>
          </a:xfrm>
          <a:prstGeom prst="ellipse">
            <a:avLst/>
          </a:prstGeom>
          <a:noFill/>
          <a:ln w="5715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86750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36" t="21100" r="30661" b="21734"/>
          <a:stretch/>
        </p:blipFill>
        <p:spPr bwMode="auto">
          <a:xfrm>
            <a:off x="-36394" y="0"/>
            <a:ext cx="9180394" cy="684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bwMode="auto">
          <a:xfrm>
            <a:off x="3352800" y="533400"/>
            <a:ext cx="3754273" cy="914400"/>
          </a:xfrm>
          <a:prstGeom prst="ellipse">
            <a:avLst/>
          </a:prstGeom>
          <a:noFill/>
          <a:ln w="5715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4" name="Oval 3"/>
          <p:cNvSpPr/>
          <p:nvPr/>
        </p:nvSpPr>
        <p:spPr bwMode="auto">
          <a:xfrm>
            <a:off x="3352799" y="2057400"/>
            <a:ext cx="2514601" cy="914400"/>
          </a:xfrm>
          <a:prstGeom prst="ellipse">
            <a:avLst/>
          </a:prstGeom>
          <a:noFill/>
          <a:ln w="5715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5" name="Oval 4"/>
          <p:cNvSpPr/>
          <p:nvPr/>
        </p:nvSpPr>
        <p:spPr bwMode="auto">
          <a:xfrm>
            <a:off x="2209800" y="6096000"/>
            <a:ext cx="900753" cy="609600"/>
          </a:xfrm>
          <a:prstGeom prst="ellipse">
            <a:avLst/>
          </a:prstGeom>
          <a:noFill/>
          <a:ln w="5715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286172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7082" y="457200"/>
            <a:ext cx="2327176" cy="954107"/>
          </a:xfrm>
          <a:prstGeom prst="rect">
            <a:avLst/>
          </a:prstGeom>
          <a:noFill/>
        </p:spPr>
        <p:txBody>
          <a:bodyPr wrap="none" lIns="91440" tIns="45720" rIns="91440" bIns="45720">
            <a:spAutoFit/>
          </a:bodyPr>
          <a:lstStyle/>
          <a:p>
            <a:pPr algn="ctr"/>
            <a:r>
              <a:rPr lang="id-ID"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Interpretasi</a:t>
            </a:r>
          </a:p>
          <a:p>
            <a:pPr algn="ctr"/>
            <a:r>
              <a:rPr lang="id-ID"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Output</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66" t="13154" r="43176" b="30072"/>
          <a:stretch/>
        </p:blipFill>
        <p:spPr bwMode="auto">
          <a:xfrm>
            <a:off x="-19334" y="1201003"/>
            <a:ext cx="6556844" cy="565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1600200" y="3419901"/>
            <a:ext cx="914400" cy="609600"/>
          </a:xfrm>
          <a:prstGeom prst="ellipse">
            <a:avLst/>
          </a:prstGeom>
          <a:noFill/>
          <a:ln w="57150">
            <a:solidFill>
              <a:srgbClr val="00B0F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6" name="Oval 5"/>
          <p:cNvSpPr/>
          <p:nvPr/>
        </p:nvSpPr>
        <p:spPr bwMode="auto">
          <a:xfrm>
            <a:off x="5638800" y="5181600"/>
            <a:ext cx="672153" cy="609600"/>
          </a:xfrm>
          <a:prstGeom prst="ellipse">
            <a:avLst/>
          </a:prstGeom>
          <a:noFill/>
          <a:ln w="5715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7" name="Oval 6"/>
          <p:cNvSpPr/>
          <p:nvPr/>
        </p:nvSpPr>
        <p:spPr bwMode="auto">
          <a:xfrm>
            <a:off x="2514600" y="3135573"/>
            <a:ext cx="1143000" cy="893928"/>
          </a:xfrm>
          <a:prstGeom prst="ellipse">
            <a:avLst/>
          </a:prstGeom>
          <a:noFill/>
          <a:ln w="57150">
            <a:solidFill>
              <a:srgbClr val="FF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4" name="TextBox 3"/>
          <p:cNvSpPr txBox="1"/>
          <p:nvPr/>
        </p:nvSpPr>
        <p:spPr>
          <a:xfrm>
            <a:off x="6175217" y="3088736"/>
            <a:ext cx="2816383" cy="646331"/>
          </a:xfrm>
          <a:prstGeom prst="rect">
            <a:avLst/>
          </a:prstGeom>
          <a:noFill/>
        </p:spPr>
        <p:txBody>
          <a:bodyPr wrap="square" rtlCol="0">
            <a:spAutoFit/>
          </a:bodyPr>
          <a:lstStyle/>
          <a:p>
            <a:r>
              <a:rPr lang="id-ID" dirty="0" smtClean="0"/>
              <a:t>Interpretasi seperti regresi sederhana atau berganda</a:t>
            </a:r>
            <a:endParaRPr lang="id-ID" dirty="0"/>
          </a:p>
        </p:txBody>
      </p:sp>
    </p:spTree>
    <p:extLst>
      <p:ext uri="{BB962C8B-B14F-4D97-AF65-F5344CB8AC3E}">
        <p14:creationId xmlns:p14="http://schemas.microsoft.com/office/powerpoint/2010/main" val="24225204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0"/>
            <a:ext cx="2438400" cy="1077218"/>
          </a:xfrm>
          <a:prstGeom prst="rect">
            <a:avLst/>
          </a:prstGeom>
        </p:spPr>
        <p:txBody>
          <a:bodyPr wrap="square">
            <a:spAutoFit/>
          </a:bodyPr>
          <a:lstStyle/>
          <a:p>
            <a:pPr>
              <a:lnSpc>
                <a:spcPct val="80000"/>
              </a:lnSpc>
            </a:pPr>
            <a:r>
              <a:rPr lang="id-ID" sz="2000" b="1" dirty="0" smtClean="0">
                <a:latin typeface="Cambria" pitchFamily="18" charset="0"/>
              </a:rPr>
              <a:t>Hipotesis Statistik:</a:t>
            </a:r>
          </a:p>
          <a:p>
            <a:pPr>
              <a:lnSpc>
                <a:spcPct val="80000"/>
              </a:lnSpc>
            </a:pPr>
            <a:r>
              <a:rPr lang="id-ID" sz="2000" dirty="0" smtClean="0">
                <a:latin typeface="Cambria" pitchFamily="18" charset="0"/>
              </a:rPr>
              <a:t>Ho: </a:t>
            </a:r>
            <a:r>
              <a:rPr lang="id-ID" sz="2000" dirty="0">
                <a:latin typeface="Cambria" pitchFamily="18" charset="0"/>
                <a:sym typeface="Symbol" pitchFamily="18" charset="2"/>
              </a:rPr>
              <a:t></a:t>
            </a:r>
            <a:r>
              <a:rPr lang="id-ID" sz="2000" dirty="0">
                <a:latin typeface="Cambria" pitchFamily="18" charset="0"/>
              </a:rPr>
              <a:t> = 0 </a:t>
            </a:r>
          </a:p>
          <a:p>
            <a:pPr>
              <a:lnSpc>
                <a:spcPct val="80000"/>
              </a:lnSpc>
            </a:pPr>
            <a:endParaRPr lang="en-US" sz="2000" dirty="0">
              <a:latin typeface="Cambria" pitchFamily="18" charset="0"/>
            </a:endParaRPr>
          </a:p>
          <a:p>
            <a:pPr>
              <a:lnSpc>
                <a:spcPct val="80000"/>
              </a:lnSpc>
            </a:pPr>
            <a:r>
              <a:rPr lang="id-ID" sz="2000" dirty="0" smtClean="0">
                <a:latin typeface="Cambria" pitchFamily="18" charset="0"/>
              </a:rPr>
              <a:t>Ho: </a:t>
            </a:r>
            <a:r>
              <a:rPr lang="id-ID" sz="2000" dirty="0">
                <a:latin typeface="Cambria" pitchFamily="18" charset="0"/>
                <a:sym typeface="Symbol" pitchFamily="18" charset="2"/>
              </a:rPr>
              <a:t></a:t>
            </a:r>
            <a:r>
              <a:rPr lang="id-ID" sz="2000" dirty="0">
                <a:latin typeface="Cambria" pitchFamily="18" charset="0"/>
              </a:rPr>
              <a:t> </a:t>
            </a:r>
            <a:r>
              <a:rPr lang="id-ID" sz="2000" dirty="0">
                <a:latin typeface="Cambria" pitchFamily="18" charset="0"/>
                <a:sym typeface="Symbol" pitchFamily="18" charset="2"/>
              </a:rPr>
              <a:t></a:t>
            </a:r>
            <a:r>
              <a:rPr lang="id-ID" sz="2000" dirty="0">
                <a:latin typeface="Cambria" pitchFamily="18" charset="0"/>
              </a:rPr>
              <a:t> 0 </a:t>
            </a:r>
          </a:p>
        </p:txBody>
      </p:sp>
      <p:sp>
        <p:nvSpPr>
          <p:cNvPr id="3" name="TextBox 2"/>
          <p:cNvSpPr txBox="1"/>
          <p:nvPr/>
        </p:nvSpPr>
        <p:spPr>
          <a:xfrm>
            <a:off x="381000" y="1755381"/>
            <a:ext cx="7010399" cy="1938992"/>
          </a:xfrm>
          <a:prstGeom prst="rect">
            <a:avLst/>
          </a:prstGeom>
          <a:noFill/>
        </p:spPr>
        <p:txBody>
          <a:bodyPr wrap="square" rtlCol="0">
            <a:spAutoFit/>
          </a:bodyPr>
          <a:lstStyle/>
          <a:p>
            <a:r>
              <a:rPr lang="id-ID" sz="2000" b="1" dirty="0" smtClean="0">
                <a:latin typeface="Cambria" pitchFamily="18" charset="0"/>
              </a:rPr>
              <a:t>Hipotesis Penelitian:</a:t>
            </a:r>
          </a:p>
          <a:p>
            <a:pPr marL="450850" indent="-450850"/>
            <a:r>
              <a:rPr lang="id-ID" sz="2000" dirty="0" smtClean="0">
                <a:latin typeface="Cambria" pitchFamily="18" charset="0"/>
              </a:rPr>
              <a:t>Ho: Tidak </a:t>
            </a:r>
            <a:r>
              <a:rPr lang="id-ID" sz="2000" dirty="0">
                <a:latin typeface="Cambria" pitchFamily="18" charset="0"/>
              </a:rPr>
              <a:t>terdapat perbedaan harga antara daerah perkotaan dengan pedesaan. </a:t>
            </a:r>
            <a:endParaRPr lang="id-ID" sz="2000" dirty="0" smtClean="0">
              <a:latin typeface="Cambria" pitchFamily="18" charset="0"/>
            </a:endParaRPr>
          </a:p>
          <a:p>
            <a:pPr marL="450850" indent="-450850"/>
            <a:r>
              <a:rPr lang="id-ID" sz="2000" dirty="0" smtClean="0">
                <a:latin typeface="Cambria" pitchFamily="18" charset="0"/>
              </a:rPr>
              <a:t>Ha: Terdapat </a:t>
            </a:r>
            <a:r>
              <a:rPr lang="id-ID" sz="2000" dirty="0">
                <a:latin typeface="Cambria" pitchFamily="18" charset="0"/>
              </a:rPr>
              <a:t>perbedaan harga antara daerah perkotaan dengan pedesaan. </a:t>
            </a:r>
          </a:p>
          <a:p>
            <a:endParaRPr lang="id-ID" sz="2000" dirty="0">
              <a:latin typeface="Cambria" pitchFamily="18" charset="0"/>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97" t="73393" r="44051" b="8280"/>
          <a:stretch/>
        </p:blipFill>
        <p:spPr bwMode="auto">
          <a:xfrm>
            <a:off x="2812576" y="3033397"/>
            <a:ext cx="5845126"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4191000" y="4023997"/>
            <a:ext cx="1143000" cy="893928"/>
          </a:xfrm>
          <a:prstGeom prst="ellipse">
            <a:avLst/>
          </a:prstGeom>
          <a:noFill/>
          <a:ln w="57150">
            <a:solidFill>
              <a:schemeClr val="bg2">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4" name="Rectangle 3"/>
          <p:cNvSpPr/>
          <p:nvPr/>
        </p:nvSpPr>
        <p:spPr>
          <a:xfrm>
            <a:off x="6934198" y="5000625"/>
            <a:ext cx="1577611" cy="923330"/>
          </a:xfrm>
          <a:prstGeom prst="rect">
            <a:avLst/>
          </a:prstGeom>
        </p:spPr>
        <p:txBody>
          <a:bodyPr wrap="none">
            <a:spAutoFit/>
          </a:bodyPr>
          <a:lstStyle/>
          <a:p>
            <a:endParaRPr lang="id-ID" dirty="0" smtClean="0"/>
          </a:p>
          <a:p>
            <a:r>
              <a:rPr lang="id-ID" dirty="0" smtClean="0"/>
              <a:t>Persamaan:</a:t>
            </a:r>
          </a:p>
          <a:p>
            <a:r>
              <a:rPr lang="id-ID" dirty="0" smtClean="0"/>
              <a:t>Y </a:t>
            </a:r>
            <a:r>
              <a:rPr lang="id-ID" dirty="0"/>
              <a:t>= </a:t>
            </a:r>
            <a:r>
              <a:rPr lang="id-ID" dirty="0">
                <a:sym typeface="Symbol" pitchFamily="18" charset="2"/>
              </a:rPr>
              <a:t></a:t>
            </a:r>
            <a:r>
              <a:rPr lang="id-ID" dirty="0"/>
              <a:t> + </a:t>
            </a:r>
            <a:r>
              <a:rPr lang="id-ID" dirty="0">
                <a:sym typeface="Symbol" pitchFamily="18" charset="2"/>
              </a:rPr>
              <a:t></a:t>
            </a:r>
            <a:r>
              <a:rPr lang="id-ID" dirty="0"/>
              <a:t> D + u </a:t>
            </a:r>
          </a:p>
        </p:txBody>
      </p:sp>
      <p:sp>
        <p:nvSpPr>
          <p:cNvPr id="6" name="Rectangle 5"/>
          <p:cNvSpPr/>
          <p:nvPr/>
        </p:nvSpPr>
        <p:spPr>
          <a:xfrm>
            <a:off x="3352800" y="5572125"/>
            <a:ext cx="2997872" cy="369332"/>
          </a:xfrm>
          <a:prstGeom prst="rect">
            <a:avLst/>
          </a:prstGeom>
        </p:spPr>
        <p:txBody>
          <a:bodyPr wrap="none">
            <a:spAutoFit/>
          </a:bodyPr>
          <a:lstStyle/>
          <a:p>
            <a:r>
              <a:rPr lang="id-ID" dirty="0"/>
              <a:t>Y = </a:t>
            </a:r>
            <a:r>
              <a:rPr lang="id-ID" dirty="0" smtClean="0">
                <a:sym typeface="Symbol" pitchFamily="18" charset="2"/>
              </a:rPr>
              <a:t>18535,714</a:t>
            </a:r>
            <a:r>
              <a:rPr lang="id-ID" dirty="0" smtClean="0"/>
              <a:t> </a:t>
            </a:r>
            <a:r>
              <a:rPr lang="id-ID" dirty="0"/>
              <a:t>+ </a:t>
            </a:r>
            <a:r>
              <a:rPr lang="id-ID" dirty="0" smtClean="0">
                <a:sym typeface="Symbol" pitchFamily="18" charset="2"/>
              </a:rPr>
              <a:t>2620,536</a:t>
            </a:r>
            <a:r>
              <a:rPr lang="id-ID" dirty="0" smtClean="0"/>
              <a:t> </a:t>
            </a:r>
            <a:r>
              <a:rPr lang="id-ID" dirty="0"/>
              <a:t>D + u </a:t>
            </a:r>
          </a:p>
        </p:txBody>
      </p:sp>
      <p:cxnSp>
        <p:nvCxnSpPr>
          <p:cNvPr id="8" name="Straight Arrow Connector 7"/>
          <p:cNvCxnSpPr/>
          <p:nvPr/>
        </p:nvCxnSpPr>
        <p:spPr bwMode="auto">
          <a:xfrm flipH="1">
            <a:off x="3657600" y="4933950"/>
            <a:ext cx="1104900" cy="638175"/>
          </a:xfrm>
          <a:prstGeom prst="straightConnector1">
            <a:avLst/>
          </a:prstGeom>
          <a:ln>
            <a:solidFill>
              <a:schemeClr val="bg2">
                <a:lumMod val="60000"/>
                <a:lumOff val="40000"/>
              </a:schemeClr>
            </a:solidFill>
            <a:headEnd type="none" w="med" len="med"/>
            <a:tailEnd type="arrow"/>
          </a:ln>
          <a:extLst/>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0913574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7128" y="3506666"/>
            <a:ext cx="2997872" cy="369332"/>
          </a:xfrm>
          <a:prstGeom prst="rect">
            <a:avLst/>
          </a:prstGeom>
        </p:spPr>
        <p:txBody>
          <a:bodyPr wrap="none">
            <a:spAutoFit/>
          </a:bodyPr>
          <a:lstStyle/>
          <a:p>
            <a:r>
              <a:rPr lang="id-ID" dirty="0"/>
              <a:t>Y = </a:t>
            </a:r>
            <a:r>
              <a:rPr lang="id-ID" dirty="0" smtClean="0">
                <a:sym typeface="Symbol" pitchFamily="18" charset="2"/>
              </a:rPr>
              <a:t>18535,714</a:t>
            </a:r>
            <a:r>
              <a:rPr lang="id-ID" dirty="0" smtClean="0"/>
              <a:t> </a:t>
            </a:r>
            <a:r>
              <a:rPr lang="id-ID" dirty="0"/>
              <a:t>+ </a:t>
            </a:r>
            <a:r>
              <a:rPr lang="id-ID" dirty="0" smtClean="0">
                <a:sym typeface="Symbol" pitchFamily="18" charset="2"/>
              </a:rPr>
              <a:t>2620,536</a:t>
            </a:r>
            <a:r>
              <a:rPr lang="id-ID" dirty="0" smtClean="0"/>
              <a:t> </a:t>
            </a:r>
            <a:r>
              <a:rPr lang="id-ID" dirty="0"/>
              <a:t>D + u </a:t>
            </a:r>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97" t="73393" r="44051" b="8280"/>
          <a:stretch/>
        </p:blipFill>
        <p:spPr bwMode="auto">
          <a:xfrm>
            <a:off x="281" y="1143000"/>
            <a:ext cx="5845126"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bwMode="auto">
          <a:xfrm>
            <a:off x="1343025" y="2000250"/>
            <a:ext cx="1143000" cy="893928"/>
          </a:xfrm>
          <a:prstGeom prst="ellipse">
            <a:avLst/>
          </a:prstGeom>
          <a:noFill/>
          <a:ln w="57150">
            <a:solidFill>
              <a:schemeClr val="bg2">
                <a:lumMod val="60000"/>
                <a:lumOff val="40000"/>
              </a:schemeClr>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304800" y="4800600"/>
            <a:ext cx="6248400" cy="1938992"/>
          </a:xfrm>
          <a:prstGeom prst="rect">
            <a:avLst/>
          </a:prstGeom>
          <a:noFill/>
          <a:ln>
            <a:noFill/>
          </a:ln>
        </p:spPr>
        <p:txBody>
          <a:bodyPr wrap="square" rtlCol="0">
            <a:spAutoFit/>
          </a:bodyPr>
          <a:lstStyle/>
          <a:p>
            <a:r>
              <a:rPr lang="id-ID" sz="2000" dirty="0" smtClean="0">
                <a:latin typeface="Cambria" pitchFamily="18" charset="0"/>
              </a:rPr>
              <a:t>Kesimpulan:</a:t>
            </a:r>
          </a:p>
          <a:p>
            <a:pPr marL="342900" indent="-342900">
              <a:buAutoNum type="arabicPeriod"/>
            </a:pPr>
            <a:r>
              <a:rPr lang="id-ID" sz="2000" dirty="0" smtClean="0">
                <a:solidFill>
                  <a:srgbClr val="002060"/>
                </a:solidFill>
                <a:latin typeface="Cambria" pitchFamily="18" charset="0"/>
              </a:rPr>
              <a:t>Terdapat </a:t>
            </a:r>
            <a:r>
              <a:rPr lang="id-ID" sz="2000" dirty="0">
                <a:solidFill>
                  <a:srgbClr val="002060"/>
                </a:solidFill>
                <a:latin typeface="Cambria" pitchFamily="18" charset="0"/>
              </a:rPr>
              <a:t>perbedaan harga </a:t>
            </a:r>
            <a:r>
              <a:rPr lang="id-ID" sz="2000" dirty="0" smtClean="0">
                <a:solidFill>
                  <a:srgbClr val="002060"/>
                </a:solidFill>
                <a:latin typeface="Cambria" pitchFamily="18" charset="0"/>
              </a:rPr>
              <a:t>telur ayam antara </a:t>
            </a:r>
            <a:r>
              <a:rPr lang="id-ID" sz="2000" dirty="0">
                <a:solidFill>
                  <a:srgbClr val="002060"/>
                </a:solidFill>
                <a:latin typeface="Cambria" pitchFamily="18" charset="0"/>
              </a:rPr>
              <a:t>daerah perkotaan dengan </a:t>
            </a:r>
            <a:r>
              <a:rPr lang="id-ID" sz="2000" dirty="0" smtClean="0">
                <a:solidFill>
                  <a:srgbClr val="002060"/>
                </a:solidFill>
                <a:latin typeface="Cambria" pitchFamily="18" charset="0"/>
              </a:rPr>
              <a:t>pedesaan</a:t>
            </a:r>
          </a:p>
          <a:p>
            <a:pPr marL="342900" indent="-342900">
              <a:buAutoNum type="arabicPeriod"/>
            </a:pPr>
            <a:r>
              <a:rPr lang="id-ID" sz="2000" dirty="0" smtClean="0">
                <a:solidFill>
                  <a:srgbClr val="C00000"/>
                </a:solidFill>
                <a:latin typeface="Cambria" pitchFamily="18" charset="0"/>
              </a:rPr>
              <a:t>Harga telur ayam daerah perkotaan lebih tinggi dibanding dengan harga telur ayam di daerah pedesaan</a:t>
            </a:r>
            <a:endParaRPr lang="id-ID" sz="2000" dirty="0">
              <a:solidFill>
                <a:srgbClr val="C00000"/>
              </a:solidFill>
              <a:latin typeface="Cambria" pitchFamily="18" charset="0"/>
            </a:endParaRPr>
          </a:p>
        </p:txBody>
      </p:sp>
      <p:sp>
        <p:nvSpPr>
          <p:cNvPr id="8" name="Oval 7"/>
          <p:cNvSpPr/>
          <p:nvPr/>
        </p:nvSpPr>
        <p:spPr bwMode="auto">
          <a:xfrm>
            <a:off x="3990975" y="3547747"/>
            <a:ext cx="304800" cy="319403"/>
          </a:xfrm>
          <a:prstGeom prst="ellipse">
            <a:avLst/>
          </a:prstGeom>
          <a:noFill/>
          <a:ln w="57150">
            <a:solidFill>
              <a:srgbClr val="C0000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9" name="Oval 8"/>
          <p:cNvSpPr/>
          <p:nvPr/>
        </p:nvSpPr>
        <p:spPr bwMode="auto">
          <a:xfrm>
            <a:off x="4953000" y="1971675"/>
            <a:ext cx="1143000" cy="893928"/>
          </a:xfrm>
          <a:prstGeom prst="ellipse">
            <a:avLst/>
          </a:prstGeom>
          <a:noFill/>
          <a:ln w="57150">
            <a:solidFill>
              <a:srgbClr val="002060"/>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762000" y="3124200"/>
            <a:ext cx="1372492" cy="923330"/>
          </a:xfrm>
          <a:prstGeom prst="rect">
            <a:avLst/>
          </a:prstGeom>
          <a:noFill/>
        </p:spPr>
        <p:txBody>
          <a:bodyPr wrap="none" rtlCol="0">
            <a:spAutoFit/>
          </a:bodyPr>
          <a:lstStyle/>
          <a:p>
            <a:r>
              <a:rPr lang="id-ID" dirty="0" smtClean="0"/>
              <a:t>Dummy:</a:t>
            </a:r>
          </a:p>
          <a:p>
            <a:r>
              <a:rPr lang="id-ID" dirty="0" smtClean="0"/>
              <a:t>Perkotaan = 1</a:t>
            </a:r>
          </a:p>
          <a:p>
            <a:r>
              <a:rPr lang="id-ID" dirty="0" smtClean="0"/>
              <a:t>Pedesaan = 0</a:t>
            </a:r>
            <a:endParaRPr lang="id-ID" dirty="0"/>
          </a:p>
        </p:txBody>
      </p:sp>
      <p:sp>
        <p:nvSpPr>
          <p:cNvPr id="11" name="Right Arrow 10"/>
          <p:cNvSpPr/>
          <p:nvPr/>
        </p:nvSpPr>
        <p:spPr bwMode="auto">
          <a:xfrm>
            <a:off x="2101600" y="3541431"/>
            <a:ext cx="615528" cy="32607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12" name="TextBox 11"/>
          <p:cNvSpPr txBox="1"/>
          <p:nvPr/>
        </p:nvSpPr>
        <p:spPr>
          <a:xfrm>
            <a:off x="1381125" y="4191000"/>
            <a:ext cx="5093061" cy="584775"/>
          </a:xfrm>
          <a:prstGeom prst="rect">
            <a:avLst/>
          </a:prstGeom>
          <a:noFill/>
        </p:spPr>
        <p:txBody>
          <a:bodyPr wrap="none" rtlCol="0">
            <a:spAutoFit/>
          </a:bodyPr>
          <a:lstStyle/>
          <a:p>
            <a:r>
              <a:rPr lang="id-ID" sz="1600" dirty="0" smtClean="0"/>
              <a:t>Harga telur di Perkotaan =</a:t>
            </a:r>
            <a:r>
              <a:rPr lang="id-ID" sz="1600" dirty="0">
                <a:sym typeface="Symbol" pitchFamily="18" charset="2"/>
              </a:rPr>
              <a:t> 18535,714</a:t>
            </a:r>
            <a:r>
              <a:rPr lang="id-ID" sz="1600" dirty="0"/>
              <a:t> + </a:t>
            </a:r>
            <a:r>
              <a:rPr lang="id-ID" sz="1600" dirty="0">
                <a:sym typeface="Symbol" pitchFamily="18" charset="2"/>
              </a:rPr>
              <a:t>2620,536</a:t>
            </a:r>
            <a:r>
              <a:rPr lang="id-ID" sz="1600" dirty="0"/>
              <a:t> </a:t>
            </a:r>
            <a:r>
              <a:rPr lang="id-ID" sz="1600" dirty="0" smtClean="0"/>
              <a:t>(1) = 21156,25</a:t>
            </a:r>
          </a:p>
          <a:p>
            <a:r>
              <a:rPr lang="id-ID" sz="1600" dirty="0" smtClean="0"/>
              <a:t>Harga telur di Pedesaan = </a:t>
            </a:r>
            <a:r>
              <a:rPr lang="id-ID" sz="1600" dirty="0">
                <a:sym typeface="Symbol" pitchFamily="18" charset="2"/>
              </a:rPr>
              <a:t>18535,714</a:t>
            </a:r>
            <a:r>
              <a:rPr lang="id-ID" sz="1600" dirty="0"/>
              <a:t> + </a:t>
            </a:r>
            <a:r>
              <a:rPr lang="id-ID" sz="1600" dirty="0">
                <a:sym typeface="Symbol" pitchFamily="18" charset="2"/>
              </a:rPr>
              <a:t>2620,536</a:t>
            </a:r>
            <a:r>
              <a:rPr lang="id-ID" sz="1600" dirty="0"/>
              <a:t> </a:t>
            </a:r>
            <a:r>
              <a:rPr lang="id-ID" sz="1600" dirty="0" smtClean="0"/>
              <a:t>(0) = </a:t>
            </a:r>
            <a:r>
              <a:rPr lang="id-ID" sz="1600" dirty="0">
                <a:sym typeface="Symbol" pitchFamily="18" charset="2"/>
              </a:rPr>
              <a:t>18535,714</a:t>
            </a:r>
            <a:endParaRPr lang="id-ID" sz="1600" dirty="0"/>
          </a:p>
        </p:txBody>
      </p:sp>
      <p:sp>
        <p:nvSpPr>
          <p:cNvPr id="13" name="Curved Left Arrow 12"/>
          <p:cNvSpPr/>
          <p:nvPr/>
        </p:nvSpPr>
        <p:spPr bwMode="auto">
          <a:xfrm>
            <a:off x="6474186" y="4343400"/>
            <a:ext cx="1011613" cy="2137083"/>
          </a:xfrm>
          <a:prstGeom prst="curvedLeftArrow">
            <a:avLst>
              <a:gd name="adj1" fmla="val 13519"/>
              <a:gd name="adj2" fmla="val 50000"/>
              <a:gd name="adj3" fmla="val 25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694942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6925" y="1752600"/>
            <a:ext cx="5686172"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REGRESI LOGISTIK</a:t>
            </a:r>
          </a:p>
          <a:p>
            <a:pPr algn="ctr"/>
            <a:r>
              <a:rPr lang="id-ID"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(LOGIT)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Oval 2"/>
          <p:cNvSpPr/>
          <p:nvPr/>
        </p:nvSpPr>
        <p:spPr bwMode="auto">
          <a:xfrm>
            <a:off x="5562600" y="3886200"/>
            <a:ext cx="3200400" cy="914400"/>
          </a:xfrm>
          <a:prstGeom prst="ellipse">
            <a:avLst/>
          </a:prstGeom>
          <a:solidFill>
            <a:srgbClr val="92D050"/>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Times New Roman" pitchFamily="18" charset="0"/>
              </a:rPr>
              <a:t>Variabel Dependent</a:t>
            </a:r>
          </a:p>
        </p:txBody>
      </p:sp>
      <p:sp>
        <p:nvSpPr>
          <p:cNvPr id="4" name="Oval 3"/>
          <p:cNvSpPr/>
          <p:nvPr/>
        </p:nvSpPr>
        <p:spPr bwMode="auto">
          <a:xfrm>
            <a:off x="1295400" y="3886200"/>
            <a:ext cx="3200400" cy="914400"/>
          </a:xfrm>
          <a:prstGeom prst="ellipse">
            <a:avLst/>
          </a:prstGeom>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0"/>
              </a:spcBef>
              <a:spcAft>
                <a:spcPct val="0"/>
              </a:spcAft>
              <a:buClrTx/>
              <a:buSzTx/>
              <a:buFontTx/>
              <a:buNone/>
              <a:tabLst/>
            </a:pPr>
            <a:r>
              <a:rPr kumimoji="0" lang="id-ID" sz="2400" b="0" i="0" u="none" strike="noStrike" cap="none" normalizeH="0" baseline="0" dirty="0" smtClean="0">
                <a:ln>
                  <a:noFill/>
                </a:ln>
                <a:solidFill>
                  <a:schemeClr val="tx1"/>
                </a:solidFill>
                <a:effectLst/>
                <a:latin typeface="Times New Roman" pitchFamily="18" charset="0"/>
              </a:rPr>
              <a:t>Variabel Independent</a:t>
            </a:r>
          </a:p>
        </p:txBody>
      </p:sp>
      <p:sp>
        <p:nvSpPr>
          <p:cNvPr id="5" name="Down Arrow 4"/>
          <p:cNvSpPr/>
          <p:nvPr/>
        </p:nvSpPr>
        <p:spPr bwMode="auto">
          <a:xfrm flipV="1">
            <a:off x="7019756" y="4963236"/>
            <a:ext cx="152400" cy="533400"/>
          </a:xfrm>
          <a:prstGeom prst="downArrow">
            <a:avLst/>
          </a:prstGeom>
          <a:ln>
            <a:headEnd type="none" w="med" len="med"/>
            <a:tailEnd type="none" w="med" len="med"/>
          </a:ln>
          <a:extLst/>
        </p:spPr>
        <p:style>
          <a:lnRef idx="0">
            <a:schemeClr val="accent4"/>
          </a:lnRef>
          <a:fillRef idx="3">
            <a:schemeClr val="accent4"/>
          </a:fillRef>
          <a:effectRef idx="3">
            <a:schemeClr val="accent4"/>
          </a:effectRef>
          <a:fontRef idx="minor">
            <a:schemeClr val="lt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a:xfrm>
            <a:off x="6193305" y="5583879"/>
            <a:ext cx="1805302"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d-ID"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DUMMY</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533131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9087" b="18377"/>
          <a:stretch/>
        </p:blipFill>
        <p:spPr bwMode="auto">
          <a:xfrm>
            <a:off x="1219200" y="1409700"/>
            <a:ext cx="5943600" cy="5357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300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311" t="23135" r="30310" b="23591"/>
          <a:stretch/>
        </p:blipFill>
        <p:spPr bwMode="auto">
          <a:xfrm>
            <a:off x="2076450" y="1828799"/>
            <a:ext cx="6411728" cy="487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46073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405" t="21673" r="29801" b="22964"/>
          <a:stretch/>
        </p:blipFill>
        <p:spPr bwMode="auto">
          <a:xfrm>
            <a:off x="1981200" y="1676400"/>
            <a:ext cx="61722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82397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3600" y="1752600"/>
            <a:ext cx="3048000" cy="5016758"/>
          </a:xfrm>
          <a:prstGeom prst="rect">
            <a:avLst/>
          </a:prstGeom>
        </p:spPr>
        <p:txBody>
          <a:bodyPr wrap="square">
            <a:spAutoFit/>
          </a:bodyPr>
          <a:lstStyle/>
          <a:p>
            <a:r>
              <a:rPr lang="id-ID" sz="2000" dirty="0"/>
              <a:t>Seorang peneliti ingin mengetahui bagaimana pengaruh kualitas pelayanan publik terhadap kepuasan pengguna (masyarakat). Kualitas pelayanan publik diteliti melaluji variabel Daya Tanggap (X1) dan Empati (X2). Kepuasan penggunana layanan (Y) sebagai variabel dependent adalah variabel dummy dimana dimana jika responden menjawab puas maka kita beri skor 1 dan jika menjawab tidak puas kita beri skor 0.</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217" t="28864" r="40328" b="28409"/>
          <a:stretch/>
        </p:blipFill>
        <p:spPr bwMode="auto">
          <a:xfrm>
            <a:off x="380999" y="1752600"/>
            <a:ext cx="5456397"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639142" y="609600"/>
            <a:ext cx="2624436" cy="646331"/>
          </a:xfrm>
          <a:prstGeom prst="rect">
            <a:avLst/>
          </a:prstGeom>
          <a:noFill/>
        </p:spPr>
        <p:txBody>
          <a:bodyPr wrap="none" lIns="91440" tIns="45720" rIns="91440" bIns="45720">
            <a:spAutoFit/>
          </a:bodyPr>
          <a:lstStyle/>
          <a:p>
            <a:pPr algn="ctr"/>
            <a:r>
              <a:rPr lang="id-ID"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Case study</a:t>
            </a:r>
            <a:endParaRPr lang="en-U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960536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92" t="15804" r="15160" b="14662"/>
          <a:stretch/>
        </p:blipFill>
        <p:spPr bwMode="auto">
          <a:xfrm>
            <a:off x="1136" y="1219200"/>
            <a:ext cx="9142863"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91028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64" t="21986" r="3557" b="41648"/>
          <a:stretch/>
        </p:blipFill>
        <p:spPr bwMode="auto">
          <a:xfrm>
            <a:off x="1980390" y="1676400"/>
            <a:ext cx="674524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191000" y="609600"/>
            <a:ext cx="4534638" cy="584775"/>
          </a:xfrm>
          <a:prstGeom prst="rect">
            <a:avLst/>
          </a:prstGeom>
          <a:noFill/>
        </p:spPr>
        <p:txBody>
          <a:bodyPr wrap="none" lIns="91440" tIns="45720" rIns="91440" bIns="45720">
            <a:spAutoFit/>
          </a:bodyPr>
          <a:lstStyle/>
          <a:p>
            <a:pPr algn="ctr"/>
            <a:r>
              <a:rPr lang="id-ID"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Output &amp; interpretasi </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Rectangle 2"/>
          <p:cNvSpPr/>
          <p:nvPr/>
        </p:nvSpPr>
        <p:spPr>
          <a:xfrm>
            <a:off x="2057400" y="4191000"/>
            <a:ext cx="6858000" cy="1200329"/>
          </a:xfrm>
          <a:prstGeom prst="rect">
            <a:avLst/>
          </a:prstGeom>
        </p:spPr>
        <p:txBody>
          <a:bodyPr wrap="square">
            <a:spAutoFit/>
          </a:bodyPr>
          <a:lstStyle/>
          <a:p>
            <a:pPr lvl="0"/>
            <a:r>
              <a:rPr lang="id-ID" dirty="0"/>
              <a:t>output selisihnya adalah sebesar </a:t>
            </a:r>
            <a:r>
              <a:rPr lang="id-ID" dirty="0" smtClean="0"/>
              <a:t>23,181 </a:t>
            </a:r>
            <a:r>
              <a:rPr lang="id-ID" dirty="0"/>
              <a:t>dan mempunyai signifikansi </a:t>
            </a:r>
            <a:endParaRPr lang="id-ID" dirty="0" smtClean="0"/>
          </a:p>
          <a:p>
            <a:pPr lvl="0"/>
            <a:r>
              <a:rPr lang="id-ID" dirty="0" smtClean="0"/>
              <a:t>0,000 </a:t>
            </a:r>
            <a:r>
              <a:rPr lang="id-ID" dirty="0"/>
              <a:t>&lt; 0,05 yang signifikan. </a:t>
            </a:r>
            <a:r>
              <a:rPr lang="id-ID" b="1" dirty="0"/>
              <a:t>Berarti penambahan variabel bebas mampu memperbaiki model sehingga dapat dinyatakan sebagai fit, atau dengan kata lain model boleh digunakan.</a:t>
            </a:r>
            <a:r>
              <a:rPr lang="id-ID" dirty="0"/>
              <a:t> </a:t>
            </a:r>
          </a:p>
        </p:txBody>
      </p:sp>
      <p:sp>
        <p:nvSpPr>
          <p:cNvPr id="4" name="Rectangle 3"/>
          <p:cNvSpPr/>
          <p:nvPr/>
        </p:nvSpPr>
        <p:spPr>
          <a:xfrm>
            <a:off x="4876800" y="1153180"/>
            <a:ext cx="2903359" cy="523220"/>
          </a:xfrm>
          <a:prstGeom prst="rect">
            <a:avLst/>
          </a:prstGeom>
          <a:noFill/>
        </p:spPr>
        <p:txBody>
          <a:bodyPr wrap="none" lIns="91440" tIns="45720" rIns="91440" bIns="45720">
            <a:spAutoFit/>
          </a:bodyPr>
          <a:lstStyle/>
          <a:p>
            <a:pPr algn="ctr"/>
            <a:r>
              <a:rPr lang="id-ID"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Goodness of fit</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6396935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89" t="26818" r="62816" b="61136"/>
          <a:stretch/>
        </p:blipFill>
        <p:spPr bwMode="auto">
          <a:xfrm>
            <a:off x="1295400" y="1695450"/>
            <a:ext cx="735006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828800" y="4016038"/>
            <a:ext cx="6553200" cy="1200329"/>
          </a:xfrm>
          <a:prstGeom prst="rect">
            <a:avLst/>
          </a:prstGeom>
        </p:spPr>
        <p:txBody>
          <a:bodyPr wrap="square">
            <a:spAutoFit/>
          </a:bodyPr>
          <a:lstStyle/>
          <a:p>
            <a:r>
              <a:rPr lang="id-ID" b="1" dirty="0"/>
              <a:t>Hosmer dan Lemeshow Test untuk melihat apakah data empiris cocok atau tidak dengan model</a:t>
            </a:r>
            <a:r>
              <a:rPr lang="id-ID" dirty="0"/>
              <a:t> atau </a:t>
            </a:r>
            <a:r>
              <a:rPr lang="id-ID" b="1" dirty="0"/>
              <a:t>dengan kata lain diharapkan tidak ada perbedaan  antara data empiris dengan model. </a:t>
            </a:r>
            <a:endParaRPr lang="id-ID" dirty="0"/>
          </a:p>
          <a:p>
            <a:r>
              <a:rPr lang="id-ID" dirty="0" smtClean="0"/>
              <a:t>Model </a:t>
            </a:r>
            <a:r>
              <a:rPr lang="id-ID" dirty="0"/>
              <a:t>akan </a:t>
            </a:r>
            <a:r>
              <a:rPr lang="id-ID" b="1" dirty="0"/>
              <a:t>dinyatakan layak jika signifikansi di atas 0,05</a:t>
            </a:r>
            <a:r>
              <a:rPr lang="id-ID" dirty="0"/>
              <a:t> </a:t>
            </a:r>
          </a:p>
        </p:txBody>
      </p:sp>
      <p:sp>
        <p:nvSpPr>
          <p:cNvPr id="5" name="Rectangle 4"/>
          <p:cNvSpPr/>
          <p:nvPr/>
        </p:nvSpPr>
        <p:spPr>
          <a:xfrm>
            <a:off x="6019800" y="629960"/>
            <a:ext cx="2903359" cy="523220"/>
          </a:xfrm>
          <a:prstGeom prst="rect">
            <a:avLst/>
          </a:prstGeom>
          <a:noFill/>
        </p:spPr>
        <p:txBody>
          <a:bodyPr wrap="none" lIns="91440" tIns="45720" rIns="91440" bIns="45720">
            <a:spAutoFit/>
          </a:bodyPr>
          <a:lstStyle/>
          <a:p>
            <a:pPr algn="ctr"/>
            <a:r>
              <a:rPr lang="id-ID" sz="2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Goodness of fit</a:t>
            </a:r>
            <a:endParaRPr 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4008402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44" t="30881" r="47347" b="47690"/>
          <a:stretch/>
        </p:blipFill>
        <p:spPr bwMode="auto">
          <a:xfrm>
            <a:off x="1752600" y="2057400"/>
            <a:ext cx="6606381"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95401" y="4238624"/>
            <a:ext cx="6858000" cy="923330"/>
          </a:xfrm>
          <a:prstGeom prst="rect">
            <a:avLst/>
          </a:prstGeom>
          <a:noFill/>
        </p:spPr>
        <p:txBody>
          <a:bodyPr wrap="square" rtlCol="0">
            <a:spAutoFit/>
          </a:bodyPr>
          <a:lstStyle/>
          <a:p>
            <a:r>
              <a:rPr lang="id-ID" dirty="0" smtClean="0"/>
              <a:t>Nilai Nagelkerke R square 0,497 artinya variabel indedenpent mampu menjelaskan variabel dependent sebesar 49,7%. Sedangkan sisanya sebesar 50,3% dijelaskan oleh faktor lain diluar model</a:t>
            </a:r>
            <a:endParaRPr lang="id-ID" dirty="0"/>
          </a:p>
        </p:txBody>
      </p:sp>
    </p:spTree>
    <p:extLst>
      <p:ext uri="{BB962C8B-B14F-4D97-AF65-F5344CB8AC3E}">
        <p14:creationId xmlns:p14="http://schemas.microsoft.com/office/powerpoint/2010/main" val="32917357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32" t="23274" r="8126" b="21848"/>
          <a:stretch/>
        </p:blipFill>
        <p:spPr bwMode="auto">
          <a:xfrm>
            <a:off x="1099245" y="2286000"/>
            <a:ext cx="804475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7550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71" t="35148" r="12903" b="34013"/>
          <a:stretch/>
        </p:blipFill>
        <p:spPr bwMode="auto">
          <a:xfrm>
            <a:off x="1295400" y="2057400"/>
            <a:ext cx="772449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3999" y="5715000"/>
            <a:ext cx="7234673" cy="646331"/>
          </a:xfrm>
          <a:prstGeom prst="rect">
            <a:avLst/>
          </a:prstGeom>
          <a:noFill/>
        </p:spPr>
        <p:txBody>
          <a:bodyPr wrap="none" rtlCol="0">
            <a:spAutoFit/>
          </a:bodyPr>
          <a:lstStyle/>
          <a:p>
            <a:r>
              <a:rPr lang="id-ID" dirty="0" smtClean="0"/>
              <a:t>Kesimpulan:</a:t>
            </a:r>
          </a:p>
          <a:p>
            <a:r>
              <a:rPr lang="id-ID" dirty="0" smtClean="0"/>
              <a:t>Semakin tinggi empati maka peluang pengguna layanan untuk puas semakin besar </a:t>
            </a:r>
            <a:endParaRPr lang="id-ID" dirty="0"/>
          </a:p>
        </p:txBody>
      </p:sp>
      <p:sp>
        <p:nvSpPr>
          <p:cNvPr id="3" name="TextBox 2"/>
          <p:cNvSpPr txBox="1"/>
          <p:nvPr/>
        </p:nvSpPr>
        <p:spPr>
          <a:xfrm>
            <a:off x="3886200" y="4857750"/>
            <a:ext cx="3840988" cy="369332"/>
          </a:xfrm>
          <a:prstGeom prst="rect">
            <a:avLst/>
          </a:prstGeom>
          <a:noFill/>
        </p:spPr>
        <p:txBody>
          <a:bodyPr wrap="none" rtlCol="0">
            <a:spAutoFit/>
          </a:bodyPr>
          <a:lstStyle/>
          <a:p>
            <a:r>
              <a:rPr lang="id-ID" dirty="0" smtClean="0"/>
              <a:t>Secara parsial X2 berpengaruh terhadap Y </a:t>
            </a:r>
            <a:endParaRPr lang="id-ID" dirty="0"/>
          </a:p>
        </p:txBody>
      </p:sp>
      <p:sp>
        <p:nvSpPr>
          <p:cNvPr id="4" name="TextBox 3"/>
          <p:cNvSpPr txBox="1"/>
          <p:nvPr/>
        </p:nvSpPr>
        <p:spPr>
          <a:xfrm>
            <a:off x="1752600" y="4844534"/>
            <a:ext cx="1750800" cy="369332"/>
          </a:xfrm>
          <a:prstGeom prst="rect">
            <a:avLst/>
          </a:prstGeom>
          <a:noFill/>
        </p:spPr>
        <p:txBody>
          <a:bodyPr wrap="none" rtlCol="0">
            <a:spAutoFit/>
          </a:bodyPr>
          <a:lstStyle/>
          <a:p>
            <a:r>
              <a:rPr lang="id-ID" dirty="0" smtClean="0"/>
              <a:t>Nilai Sig X2 &lt; 0,05</a:t>
            </a:r>
            <a:endParaRPr lang="id-ID" dirty="0"/>
          </a:p>
        </p:txBody>
      </p:sp>
      <p:sp>
        <p:nvSpPr>
          <p:cNvPr id="5" name="Right Arrow 4"/>
          <p:cNvSpPr/>
          <p:nvPr/>
        </p:nvSpPr>
        <p:spPr bwMode="auto">
          <a:xfrm>
            <a:off x="3503400" y="4997708"/>
            <a:ext cx="382800" cy="10846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d-ID"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75777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98" t="19592" r="15037" b="10337"/>
          <a:stretch/>
        </p:blipFill>
        <p:spPr bwMode="auto">
          <a:xfrm>
            <a:off x="0"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019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15" t="23770" r="14922" b="6033"/>
          <a:stretch/>
        </p:blipFill>
        <p:spPr bwMode="auto">
          <a:xfrm>
            <a:off x="-7962" y="1143000"/>
            <a:ext cx="9075761"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947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155" t="14521" r="14836" b="15776"/>
          <a:stretch/>
        </p:blipFill>
        <p:spPr bwMode="auto">
          <a:xfrm>
            <a:off x="0" y="114300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768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8">
  <a:themeElements>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fontScheme name="Cactus">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ctus 1">
        <a:dk1>
          <a:srgbClr val="FF9900"/>
        </a:dk1>
        <a:lt1>
          <a:srgbClr val="FFFFCC"/>
        </a:lt1>
        <a:dk2>
          <a:srgbClr val="000000"/>
        </a:dk2>
        <a:lt2>
          <a:srgbClr val="FFCC00"/>
        </a:lt2>
        <a:accent1>
          <a:srgbClr val="6B6253"/>
        </a:accent1>
        <a:accent2>
          <a:srgbClr val="72543E"/>
        </a:accent2>
        <a:accent3>
          <a:srgbClr val="AAAAAA"/>
        </a:accent3>
        <a:accent4>
          <a:srgbClr val="DADAAE"/>
        </a:accent4>
        <a:accent5>
          <a:srgbClr val="BAB7B3"/>
        </a:accent5>
        <a:accent6>
          <a:srgbClr val="674B37"/>
        </a:accent6>
        <a:hlink>
          <a:srgbClr val="DA9880"/>
        </a:hlink>
        <a:folHlink>
          <a:srgbClr val="B2B2B2"/>
        </a:folHlink>
      </a:clrScheme>
      <a:clrMap bg1="dk2" tx1="lt1" bg2="dk1" tx2="lt2" accent1="accent1" accent2="accent2" accent3="accent3" accent4="accent4" accent5="accent5" accent6="accent6" hlink="hlink" folHlink="folHlink"/>
    </a:extraClrScheme>
    <a:extraClrScheme>
      <a:clrScheme name="Cactus 2">
        <a:dk1>
          <a:srgbClr val="000000"/>
        </a:dk1>
        <a:lt1>
          <a:srgbClr val="FFFFFF"/>
        </a:lt1>
        <a:dk2>
          <a:srgbClr val="000000"/>
        </a:dk2>
        <a:lt2>
          <a:srgbClr val="006600"/>
        </a:lt2>
        <a:accent1>
          <a:srgbClr val="F5EBC1"/>
        </a:accent1>
        <a:accent2>
          <a:srgbClr val="FFCC00"/>
        </a:accent2>
        <a:accent3>
          <a:srgbClr val="FFFFFF"/>
        </a:accent3>
        <a:accent4>
          <a:srgbClr val="000000"/>
        </a:accent4>
        <a:accent5>
          <a:srgbClr val="F9F3DD"/>
        </a:accent5>
        <a:accent6>
          <a:srgbClr val="E7B900"/>
        </a:accent6>
        <a:hlink>
          <a:srgbClr val="D4876C"/>
        </a:hlink>
        <a:folHlink>
          <a:srgbClr val="B2B2B2"/>
        </a:folHlink>
      </a:clrScheme>
      <a:clrMap bg1="lt1" tx1="dk1" bg2="lt2" tx2="dk2" accent1="accent1" accent2="accent2" accent3="accent3" accent4="accent4" accent5="accent5" accent6="accent6" hlink="hlink" folHlink="folHlink"/>
    </a:extraClrScheme>
    <a:extraClrScheme>
      <a:clrScheme name="Cactus 3">
        <a:dk1>
          <a:srgbClr val="000000"/>
        </a:dk1>
        <a:lt1>
          <a:srgbClr val="FFFFFF"/>
        </a:lt1>
        <a:dk2>
          <a:srgbClr val="000000"/>
        </a:dk2>
        <a:lt2>
          <a:srgbClr val="292929"/>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B2B2B2"/>
        </a:folHlink>
      </a:clrScheme>
      <a:clrMap bg1="lt1" tx1="dk1" bg2="lt2" tx2="dk2" accent1="accent1" accent2="accent2" accent3="accent3" accent4="accent4" accent5="accent5" accent6="accent6" hlink="hlink" folHlink="folHlink"/>
    </a:extraClrScheme>
    <a:extraClrScheme>
      <a:clrScheme name="Cactus 4">
        <a:dk1>
          <a:srgbClr val="000000"/>
        </a:dk1>
        <a:lt1>
          <a:srgbClr val="FFFFFF"/>
        </a:lt1>
        <a:dk2>
          <a:srgbClr val="000000"/>
        </a:dk2>
        <a:lt2>
          <a:srgbClr val="006600"/>
        </a:lt2>
        <a:accent1>
          <a:srgbClr val="D8EBB3"/>
        </a:accent1>
        <a:accent2>
          <a:srgbClr val="CCCC00"/>
        </a:accent2>
        <a:accent3>
          <a:srgbClr val="FFFFFF"/>
        </a:accent3>
        <a:accent4>
          <a:srgbClr val="000000"/>
        </a:accent4>
        <a:accent5>
          <a:srgbClr val="E9F3D6"/>
        </a:accent5>
        <a:accent6>
          <a:srgbClr val="B9B900"/>
        </a:accent6>
        <a:hlink>
          <a:srgbClr val="FFBE7D"/>
        </a:hlink>
        <a:folHlink>
          <a:srgbClr val="B2B2B2"/>
        </a:folHlink>
      </a:clrScheme>
      <a:clrMap bg1="lt1" tx1="dk1" bg2="lt2" tx2="dk2" accent1="accent1" accent2="accent2" accent3="accent3" accent4="accent4" accent5="accent5" accent6="accent6" hlink="hlink" folHlink="folHlink"/>
    </a:extraClrScheme>
    <a:extraClrScheme>
      <a:clrScheme name="Cactus 5">
        <a:dk1>
          <a:srgbClr val="000000"/>
        </a:dk1>
        <a:lt1>
          <a:srgbClr val="E5D3B3"/>
        </a:lt1>
        <a:dk2>
          <a:srgbClr val="800000"/>
        </a:dk2>
        <a:lt2>
          <a:srgbClr val="009900"/>
        </a:lt2>
        <a:accent1>
          <a:srgbClr val="D5B095"/>
        </a:accent1>
        <a:accent2>
          <a:srgbClr val="E28666"/>
        </a:accent2>
        <a:accent3>
          <a:srgbClr val="F0E6D6"/>
        </a:accent3>
        <a:accent4>
          <a:srgbClr val="000000"/>
        </a:accent4>
        <a:accent5>
          <a:srgbClr val="E7D4C8"/>
        </a:accent5>
        <a:accent6>
          <a:srgbClr val="CD795C"/>
        </a:accent6>
        <a:hlink>
          <a:srgbClr val="B75735"/>
        </a:hlink>
        <a:folHlink>
          <a:srgbClr val="B2B2B2"/>
        </a:folHlink>
      </a:clrScheme>
      <a:clrMap bg1="lt1" tx1="dk1" bg2="lt2" tx2="dk2" accent1="accent1" accent2="accent2" accent3="accent3" accent4="accent4" accent5="accent5" accent6="accent6" hlink="hlink" folHlink="folHlink"/>
    </a:extraClrScheme>
    <a:extraClrScheme>
      <a:clrScheme name="Cactus 6">
        <a:dk1>
          <a:srgbClr val="99CC00"/>
        </a:dk1>
        <a:lt1>
          <a:srgbClr val="FFFFFF"/>
        </a:lt1>
        <a:dk2>
          <a:srgbClr val="51399D"/>
        </a:dk2>
        <a:lt2>
          <a:srgbClr val="FFFFCC"/>
        </a:lt2>
        <a:accent1>
          <a:srgbClr val="877CAA"/>
        </a:accent1>
        <a:accent2>
          <a:srgbClr val="000058"/>
        </a:accent2>
        <a:accent3>
          <a:srgbClr val="B3AECC"/>
        </a:accent3>
        <a:accent4>
          <a:srgbClr val="DADADA"/>
        </a:accent4>
        <a:accent5>
          <a:srgbClr val="C3BFD2"/>
        </a:accent5>
        <a:accent6>
          <a:srgbClr val="00004F"/>
        </a:accent6>
        <a:hlink>
          <a:srgbClr val="FFCC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Theme18</Template>
  <TotalTime>1669</TotalTime>
  <Words>1363</Words>
  <Application>Microsoft Office PowerPoint</Application>
  <PresentationFormat>On-screen Show (4:3)</PresentationFormat>
  <Paragraphs>373</Paragraphs>
  <Slides>64</Slides>
  <Notes>5</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Theme18</vt:lpstr>
      <vt:lpstr>SPSS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Volker</cp:lastModifiedBy>
  <cp:revision>66</cp:revision>
  <dcterms:created xsi:type="dcterms:W3CDTF">2015-08-08T14:47:58Z</dcterms:created>
  <dcterms:modified xsi:type="dcterms:W3CDTF">2018-05-02T10:36:37Z</dcterms:modified>
</cp:coreProperties>
</file>