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4.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9" r:id="rId1"/>
    <p:sldMasterId id="2147483787" r:id="rId2"/>
    <p:sldMasterId id="2147483805" r:id="rId3"/>
    <p:sldMasterId id="2147483823" r:id="rId4"/>
    <p:sldMasterId id="2147483841" r:id="rId5"/>
  </p:sldMasterIdLst>
  <p:notesMasterIdLst>
    <p:notesMasterId r:id="rId15"/>
  </p:notesMasterIdLst>
  <p:sldIdLst>
    <p:sldId id="256" r:id="rId6"/>
    <p:sldId id="257" r:id="rId7"/>
    <p:sldId id="258" r:id="rId8"/>
    <p:sldId id="259" r:id="rId9"/>
    <p:sldId id="260" r:id="rId10"/>
    <p:sldId id="261" r:id="rId11"/>
    <p:sldId id="262" r:id="rId12"/>
    <p:sldId id="263" r:id="rId13"/>
    <p:sldId id="265" r:id="rId14"/>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9" autoAdjust="0"/>
    <p:restoredTop sz="94434" autoAdjust="0"/>
  </p:normalViewPr>
  <p:slideViewPr>
    <p:cSldViewPr snapToGrid="0">
      <p:cViewPr varScale="1">
        <p:scale>
          <a:sx n="52" d="100"/>
          <a:sy n="52" d="100"/>
        </p:scale>
        <p:origin x="48" y="3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5240D5-1A17-4992-B7FD-EBB1CE31D3C3}" type="datetimeFigureOut">
              <a:rPr lang="id-ID" smtClean="0"/>
              <a:t>17/02/2016</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E173FC-05FB-4BE5-AE8C-8B8E51775B83}" type="slidenum">
              <a:rPr lang="id-ID" smtClean="0"/>
              <a:t>‹#›</a:t>
            </a:fld>
            <a:endParaRPr lang="id-ID"/>
          </a:p>
        </p:txBody>
      </p:sp>
    </p:spTree>
    <p:extLst>
      <p:ext uri="{BB962C8B-B14F-4D97-AF65-F5344CB8AC3E}">
        <p14:creationId xmlns:p14="http://schemas.microsoft.com/office/powerpoint/2010/main" val="2689383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smtClean="0"/>
              <a:t>http://mencholeo.wordpress.com/2008/01/05/membangun-sistem-agribisnis/</a:t>
            </a:r>
            <a:endParaRPr lang="en-GB" dirty="0" smtClean="0"/>
          </a:p>
          <a:p>
            <a:r>
              <a:rPr lang="en-GB" dirty="0" err="1" smtClean="0"/>
              <a:t>Penulis</a:t>
            </a:r>
            <a:r>
              <a:rPr lang="en-GB" dirty="0" smtClean="0"/>
              <a:t>: </a:t>
            </a:r>
            <a:r>
              <a:rPr lang="en-GB" dirty="0" err="1" smtClean="0"/>
              <a:t>R.Hermawan</a:t>
            </a:r>
            <a:r>
              <a:rPr lang="en-GB" dirty="0" smtClean="0"/>
              <a:t>, SP,MP</a:t>
            </a:r>
            <a:endParaRPr lang="id-ID" dirty="0"/>
          </a:p>
        </p:txBody>
      </p:sp>
      <p:sp>
        <p:nvSpPr>
          <p:cNvPr id="4" name="Slide Number Placeholder 3"/>
          <p:cNvSpPr>
            <a:spLocks noGrp="1"/>
          </p:cNvSpPr>
          <p:nvPr>
            <p:ph type="sldNum" sz="quarter" idx="10"/>
          </p:nvPr>
        </p:nvSpPr>
        <p:spPr/>
        <p:txBody>
          <a:bodyPr/>
          <a:lstStyle/>
          <a:p>
            <a:fld id="{53E173FC-05FB-4BE5-AE8C-8B8E51775B83}" type="slidenum">
              <a:rPr lang="id-ID" smtClean="0"/>
              <a:t>2</a:t>
            </a:fld>
            <a:endParaRPr lang="id-ID"/>
          </a:p>
        </p:txBody>
      </p:sp>
    </p:spTree>
    <p:extLst>
      <p:ext uri="{BB962C8B-B14F-4D97-AF65-F5344CB8AC3E}">
        <p14:creationId xmlns:p14="http://schemas.microsoft.com/office/powerpoint/2010/main" val="733058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53E173FC-05FB-4BE5-AE8C-8B8E51775B83}" type="slidenum">
              <a:rPr lang="id-ID" smtClean="0"/>
              <a:t>8</a:t>
            </a:fld>
            <a:endParaRPr lang="id-ID"/>
          </a:p>
        </p:txBody>
      </p:sp>
    </p:spTree>
    <p:extLst>
      <p:ext uri="{BB962C8B-B14F-4D97-AF65-F5344CB8AC3E}">
        <p14:creationId xmlns:p14="http://schemas.microsoft.com/office/powerpoint/2010/main" val="4189505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a:xfrm>
            <a:off x="5332412" y="5883275"/>
            <a:ext cx="4324044" cy="365125"/>
          </a:xfrm>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15302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572156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2326100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737164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7078656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764986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35314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1739376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4452959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a:xfrm>
            <a:off x="5332412" y="5883275"/>
            <a:ext cx="4324044" cy="365125"/>
          </a:xfrm>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2411235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10951856" y="5867131"/>
            <a:ext cx="551167" cy="365125"/>
          </a:xfrm>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490026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10951856" y="5867131"/>
            <a:ext cx="551167" cy="365125"/>
          </a:xfrm>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4820155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8809317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8819034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6DC953-A464-4A30-9AE5-F6831C5AF982}" type="datetimeFigureOut">
              <a:rPr lang="id-ID" smtClean="0"/>
              <a:t>17/02/2016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3230206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B6DC953-A464-4A30-9AE5-F6831C5AF982}" type="datetimeFigureOut">
              <a:rPr lang="id-ID" smtClean="0"/>
              <a:t>17/02/2016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8983173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6DC953-A464-4A30-9AE5-F6831C5AF982}" type="datetimeFigureOut">
              <a:rPr lang="id-ID" smtClean="0"/>
              <a:t>17/02/2016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9404883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7935671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929439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41710325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7563953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791847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42699424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861548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8707275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0864386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796465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6800944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a:xfrm>
            <a:off x="5332412" y="5883275"/>
            <a:ext cx="4324044" cy="365125"/>
          </a:xfrm>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2316952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10951856" y="5867131"/>
            <a:ext cx="551167" cy="365125"/>
          </a:xfrm>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8746292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63784890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70856918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6DC953-A464-4A30-9AE5-F6831C5AF982}" type="datetimeFigureOut">
              <a:rPr lang="id-ID" smtClean="0"/>
              <a:t>17/02/2016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409636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40462443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B6DC953-A464-4A30-9AE5-F6831C5AF982}" type="datetimeFigureOut">
              <a:rPr lang="id-ID" smtClean="0"/>
              <a:t>17/02/2016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79260456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6DC953-A464-4A30-9AE5-F6831C5AF982}" type="datetimeFigureOut">
              <a:rPr lang="id-ID" smtClean="0"/>
              <a:t>17/02/2016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401215879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1565254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5601100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13936499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6830583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6088624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75572752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72607417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451159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6DC953-A464-4A30-9AE5-F6831C5AF982}" type="datetimeFigureOut">
              <a:rPr lang="id-ID" smtClean="0"/>
              <a:t>17/02/2016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897021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98794828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69905686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a:xfrm>
            <a:off x="5332412" y="5883275"/>
            <a:ext cx="4324044" cy="365125"/>
          </a:xfrm>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500494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10951856" y="5867131"/>
            <a:ext cx="551167" cy="365125"/>
          </a:xfrm>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67556216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1287138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37003073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6DC953-A464-4A30-9AE5-F6831C5AF982}" type="datetimeFigureOut">
              <a:rPr lang="id-ID" smtClean="0"/>
              <a:t>17/02/2016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34232149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B6DC953-A464-4A30-9AE5-F6831C5AF982}" type="datetimeFigureOut">
              <a:rPr lang="id-ID" smtClean="0"/>
              <a:t>17/02/2016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4559378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6DC953-A464-4A30-9AE5-F6831C5AF982}" type="datetimeFigureOut">
              <a:rPr lang="id-ID" smtClean="0"/>
              <a:t>17/02/2016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50420564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86005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B6DC953-A464-4A30-9AE5-F6831C5AF982}" type="datetimeFigureOut">
              <a:rPr lang="id-ID" smtClean="0"/>
              <a:t>17/02/2016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68842811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82675060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69089953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33600831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35151407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26643390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68275910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55655966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58946945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55215970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a:xfrm>
            <a:off x="5332412" y="5883275"/>
            <a:ext cx="4324044" cy="365125"/>
          </a:xfrm>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28978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6DC953-A464-4A30-9AE5-F6831C5AF982}" type="datetimeFigureOut">
              <a:rPr lang="id-ID" smtClean="0"/>
              <a:t>17/02/2016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19754142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10951856" y="5867131"/>
            <a:ext cx="551167" cy="365125"/>
          </a:xfrm>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96230413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59444849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53060035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6DC953-A464-4A30-9AE5-F6831C5AF982}" type="datetimeFigureOut">
              <a:rPr lang="id-ID" smtClean="0"/>
              <a:t>17/02/2016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78328307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B6DC953-A464-4A30-9AE5-F6831C5AF982}" type="datetimeFigureOut">
              <a:rPr lang="id-ID" smtClean="0"/>
              <a:t>17/02/2016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8981270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6DC953-A464-4A30-9AE5-F6831C5AF982}" type="datetimeFigureOut">
              <a:rPr lang="id-ID" smtClean="0"/>
              <a:t>17/02/2016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64902596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22013415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67677941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22462007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707069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61537717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96529158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37669426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323947981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39345466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40988067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6DC953-A464-4A30-9AE5-F6831C5AF982}" type="datetimeFigureOut">
              <a:rPr lang="id-ID" smtClean="0"/>
              <a:t>17/02/2016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2445999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6DC953-A464-4A30-9AE5-F6831C5AF982}" type="datetimeFigureOut">
              <a:rPr lang="id-ID" smtClean="0"/>
              <a:t>17/02/2016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667FACA-0830-4E14-8EBE-4A52406DC0B2}" type="slidenum">
              <a:rPr lang="id-ID" smtClean="0"/>
              <a:t>‹#›</a:t>
            </a:fld>
            <a:endParaRPr lang="id-ID"/>
          </a:p>
        </p:txBody>
      </p:sp>
    </p:spTree>
    <p:extLst>
      <p:ext uri="{BB962C8B-B14F-4D97-AF65-F5344CB8AC3E}">
        <p14:creationId xmlns:p14="http://schemas.microsoft.com/office/powerpoint/2010/main" val="1310618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theme" Target="../theme/theme3.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18" Type="http://schemas.openxmlformats.org/officeDocument/2006/relationships/theme" Target="../theme/theme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17" Type="http://schemas.openxmlformats.org/officeDocument/2006/relationships/slideLayout" Target="../slideLayouts/slideLayout68.xml"/><Relationship Id="rId2" Type="http://schemas.openxmlformats.org/officeDocument/2006/relationships/slideLayout" Target="../slideLayouts/slideLayout53.xml"/><Relationship Id="rId16" Type="http://schemas.openxmlformats.org/officeDocument/2006/relationships/slideLayout" Target="../slideLayouts/slideLayout67.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slideLayout" Target="../slideLayouts/slideLayout66.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slideLayout" Target="../slideLayouts/slideLayout81.xml"/><Relationship Id="rId18" Type="http://schemas.openxmlformats.org/officeDocument/2006/relationships/theme" Target="../theme/theme5.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slideLayout" Target="../slideLayouts/slideLayout80.xml"/><Relationship Id="rId17" Type="http://schemas.openxmlformats.org/officeDocument/2006/relationships/slideLayout" Target="../slideLayouts/slideLayout85.xml"/><Relationship Id="rId2" Type="http://schemas.openxmlformats.org/officeDocument/2006/relationships/slideLayout" Target="../slideLayouts/slideLayout70.xml"/><Relationship Id="rId16" Type="http://schemas.openxmlformats.org/officeDocument/2006/relationships/slideLayout" Target="../slideLayouts/slideLayout84.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5" Type="http://schemas.openxmlformats.org/officeDocument/2006/relationships/slideLayout" Target="../slideLayouts/slideLayout8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 Id="rId14" Type="http://schemas.openxmlformats.org/officeDocument/2006/relationships/slideLayout" Target="../slideLayouts/slideLayout8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B6DC953-A464-4A30-9AE5-F6831C5AF982}" type="datetimeFigureOut">
              <a:rPr lang="id-ID" smtClean="0"/>
              <a:t>17/02/2016</a:t>
            </a:fld>
            <a:endParaRPr lang="id-ID"/>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d-ID"/>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667FACA-0830-4E14-8EBE-4A52406DC0B2}" type="slidenum">
              <a:rPr lang="id-ID" smtClean="0"/>
              <a:t>‹#›</a:t>
            </a:fld>
            <a:endParaRPr lang="id-ID"/>
          </a:p>
        </p:txBody>
      </p:sp>
    </p:spTree>
    <p:extLst>
      <p:ext uri="{BB962C8B-B14F-4D97-AF65-F5344CB8AC3E}">
        <p14:creationId xmlns:p14="http://schemas.microsoft.com/office/powerpoint/2010/main" val="4203549648"/>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 id="2147483782" r:id="rId13"/>
    <p:sldLayoutId id="2147483783" r:id="rId14"/>
    <p:sldLayoutId id="2147483784" r:id="rId15"/>
    <p:sldLayoutId id="2147483785" r:id="rId16"/>
    <p:sldLayoutId id="214748378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B6DC953-A464-4A30-9AE5-F6831C5AF982}" type="datetimeFigureOut">
              <a:rPr lang="id-ID" smtClean="0"/>
              <a:t>17/02/2016</a:t>
            </a:fld>
            <a:endParaRPr lang="id-ID"/>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d-ID"/>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667FACA-0830-4E14-8EBE-4A52406DC0B2}" type="slidenum">
              <a:rPr lang="id-ID" smtClean="0"/>
              <a:t>‹#›</a:t>
            </a:fld>
            <a:endParaRPr lang="id-ID"/>
          </a:p>
        </p:txBody>
      </p:sp>
    </p:spTree>
    <p:extLst>
      <p:ext uri="{BB962C8B-B14F-4D97-AF65-F5344CB8AC3E}">
        <p14:creationId xmlns:p14="http://schemas.microsoft.com/office/powerpoint/2010/main" val="3668242970"/>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 id="2147483802" r:id="rId15"/>
    <p:sldLayoutId id="2147483803" r:id="rId16"/>
    <p:sldLayoutId id="214748380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B6DC953-A464-4A30-9AE5-F6831C5AF982}" type="datetimeFigureOut">
              <a:rPr lang="id-ID" smtClean="0"/>
              <a:t>17/02/2016</a:t>
            </a:fld>
            <a:endParaRPr lang="id-ID"/>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d-ID"/>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667FACA-0830-4E14-8EBE-4A52406DC0B2}" type="slidenum">
              <a:rPr lang="id-ID" smtClean="0"/>
              <a:t>‹#›</a:t>
            </a:fld>
            <a:endParaRPr lang="id-ID"/>
          </a:p>
        </p:txBody>
      </p:sp>
    </p:spTree>
    <p:extLst>
      <p:ext uri="{BB962C8B-B14F-4D97-AF65-F5344CB8AC3E}">
        <p14:creationId xmlns:p14="http://schemas.microsoft.com/office/powerpoint/2010/main" val="2417904108"/>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 id="2147483817" r:id="rId12"/>
    <p:sldLayoutId id="2147483818" r:id="rId13"/>
    <p:sldLayoutId id="2147483819" r:id="rId14"/>
    <p:sldLayoutId id="2147483820" r:id="rId15"/>
    <p:sldLayoutId id="2147483821" r:id="rId16"/>
    <p:sldLayoutId id="2147483822"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B6DC953-A464-4A30-9AE5-F6831C5AF982}" type="datetimeFigureOut">
              <a:rPr lang="id-ID" smtClean="0"/>
              <a:t>17/02/2016</a:t>
            </a:fld>
            <a:endParaRPr lang="id-ID"/>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d-ID"/>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667FACA-0830-4E14-8EBE-4A52406DC0B2}" type="slidenum">
              <a:rPr lang="id-ID" smtClean="0"/>
              <a:t>‹#›</a:t>
            </a:fld>
            <a:endParaRPr lang="id-ID"/>
          </a:p>
        </p:txBody>
      </p:sp>
    </p:spTree>
    <p:extLst>
      <p:ext uri="{BB962C8B-B14F-4D97-AF65-F5344CB8AC3E}">
        <p14:creationId xmlns:p14="http://schemas.microsoft.com/office/powerpoint/2010/main" val="4153262016"/>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 id="2147483835" r:id="rId12"/>
    <p:sldLayoutId id="2147483836" r:id="rId13"/>
    <p:sldLayoutId id="2147483837" r:id="rId14"/>
    <p:sldLayoutId id="2147483838" r:id="rId15"/>
    <p:sldLayoutId id="2147483839" r:id="rId16"/>
    <p:sldLayoutId id="2147483840"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B6DC953-A464-4A30-9AE5-F6831C5AF982}" type="datetimeFigureOut">
              <a:rPr lang="id-ID" smtClean="0"/>
              <a:t>17/02/2016</a:t>
            </a:fld>
            <a:endParaRPr lang="id-ID"/>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d-ID"/>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667FACA-0830-4E14-8EBE-4A52406DC0B2}" type="slidenum">
              <a:rPr lang="id-ID" smtClean="0"/>
              <a:t>‹#›</a:t>
            </a:fld>
            <a:endParaRPr lang="id-ID"/>
          </a:p>
        </p:txBody>
      </p:sp>
    </p:spTree>
    <p:extLst>
      <p:ext uri="{BB962C8B-B14F-4D97-AF65-F5344CB8AC3E}">
        <p14:creationId xmlns:p14="http://schemas.microsoft.com/office/powerpoint/2010/main" val="3088460446"/>
      </p:ext>
    </p:extLst>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 id="2147483853" r:id="rId12"/>
    <p:sldLayoutId id="2147483854" r:id="rId13"/>
    <p:sldLayoutId id="2147483855" r:id="rId14"/>
    <p:sldLayoutId id="2147483856" r:id="rId15"/>
    <p:sldLayoutId id="2147483857" r:id="rId16"/>
    <p:sldLayoutId id="2147483858"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i="1" dirty="0" err="1" smtClean="0">
                <a:latin typeface="Cambria" panose="02040503050406030204" pitchFamily="18" charset="0"/>
              </a:rPr>
              <a:t>Strategi</a:t>
            </a:r>
            <a:r>
              <a:rPr lang="en-GB" i="1" dirty="0" smtClean="0">
                <a:latin typeface="Cambria" panose="02040503050406030204" pitchFamily="18" charset="0"/>
              </a:rPr>
              <a:t> </a:t>
            </a:r>
            <a:r>
              <a:rPr lang="en-GB" i="1" dirty="0" err="1" smtClean="0">
                <a:latin typeface="Cambria" panose="02040503050406030204" pitchFamily="18" charset="0"/>
              </a:rPr>
              <a:t>Pengembangan</a:t>
            </a:r>
            <a:r>
              <a:rPr lang="en-GB" i="1" dirty="0" smtClean="0">
                <a:latin typeface="Cambria" panose="02040503050406030204" pitchFamily="18" charset="0"/>
              </a:rPr>
              <a:t> </a:t>
            </a:r>
            <a:br>
              <a:rPr lang="en-GB" i="1" dirty="0" smtClean="0">
                <a:latin typeface="Cambria" panose="02040503050406030204" pitchFamily="18" charset="0"/>
              </a:rPr>
            </a:br>
            <a:r>
              <a:rPr lang="en-GB" i="1" dirty="0" err="1" smtClean="0">
                <a:latin typeface="Cambria" panose="02040503050406030204" pitchFamily="18" charset="0"/>
              </a:rPr>
              <a:t>Sistem</a:t>
            </a:r>
            <a:r>
              <a:rPr lang="en-GB" i="1" dirty="0" smtClean="0">
                <a:latin typeface="Cambria" panose="02040503050406030204" pitchFamily="18" charset="0"/>
              </a:rPr>
              <a:t> </a:t>
            </a:r>
            <a:r>
              <a:rPr lang="en-GB" i="1" dirty="0" err="1" smtClean="0">
                <a:latin typeface="Cambria" panose="02040503050406030204" pitchFamily="18" charset="0"/>
              </a:rPr>
              <a:t>Agribisnis</a:t>
            </a:r>
            <a:endParaRPr lang="id-ID" i="1" dirty="0">
              <a:latin typeface="Cambria" panose="02040503050406030204" pitchFamily="18" charset="0"/>
            </a:endParaRPr>
          </a:p>
        </p:txBody>
      </p:sp>
    </p:spTree>
    <p:extLst>
      <p:ext uri="{BB962C8B-B14F-4D97-AF65-F5344CB8AC3E}">
        <p14:creationId xmlns:p14="http://schemas.microsoft.com/office/powerpoint/2010/main" val="10244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484310" y="256139"/>
            <a:ext cx="10018713" cy="1752599"/>
          </a:xfrm>
        </p:spPr>
        <p:txBody>
          <a:bodyPr>
            <a:normAutofit/>
          </a:bodyPr>
          <a:lstStyle/>
          <a:p>
            <a:r>
              <a:rPr lang="id-ID" sz="3600" dirty="0" smtClean="0">
                <a:latin typeface="Cambria" panose="02040503050406030204" pitchFamily="18" charset="0"/>
              </a:rPr>
              <a:t>Pembangunan Industri Dan Pertanian Serta Jasa Dilakukan Secara Simultan Dan Harmonis</a:t>
            </a:r>
            <a:endParaRPr lang="id-ID" sz="3600" dirty="0">
              <a:latin typeface="Cambria" panose="02040503050406030204" pitchFamily="18" charset="0"/>
            </a:endParaRPr>
          </a:p>
        </p:txBody>
      </p:sp>
      <p:sp>
        <p:nvSpPr>
          <p:cNvPr id="5" name="Content Placeholder 4"/>
          <p:cNvSpPr>
            <a:spLocks noGrp="1"/>
          </p:cNvSpPr>
          <p:nvPr>
            <p:ph idx="1"/>
          </p:nvPr>
        </p:nvSpPr>
        <p:spPr>
          <a:xfrm>
            <a:off x="5910005" y="2447650"/>
            <a:ext cx="5007931" cy="3124201"/>
          </a:xfrm>
        </p:spPr>
        <p:txBody>
          <a:bodyPr>
            <a:noAutofit/>
          </a:bodyPr>
          <a:lstStyle/>
          <a:p>
            <a:r>
              <a:rPr lang="en-GB" dirty="0" smtClean="0">
                <a:latin typeface="Cambria" panose="02040503050406030204" pitchFamily="18" charset="0"/>
              </a:rPr>
              <a:t>I</a:t>
            </a:r>
            <a:r>
              <a:rPr lang="id-ID" dirty="0" smtClean="0">
                <a:latin typeface="Cambria" panose="02040503050406030204" pitchFamily="18" charset="0"/>
              </a:rPr>
              <a:t>ndustri </a:t>
            </a:r>
            <a:r>
              <a:rPr lang="id-ID" dirty="0">
                <a:latin typeface="Cambria" panose="02040503050406030204" pitchFamily="18" charset="0"/>
              </a:rPr>
              <a:t>pengolahan (</a:t>
            </a:r>
            <a:r>
              <a:rPr lang="id-ID" dirty="0" smtClean="0">
                <a:latin typeface="Cambria" panose="02040503050406030204" pitchFamily="18" charset="0"/>
              </a:rPr>
              <a:t>Agroindustri</a:t>
            </a:r>
            <a:r>
              <a:rPr lang="en-GB" dirty="0" smtClean="0">
                <a:latin typeface="Cambria" panose="02040503050406030204" pitchFamily="18" charset="0"/>
              </a:rPr>
              <a:t> </a:t>
            </a:r>
            <a:r>
              <a:rPr lang="id-ID" dirty="0" smtClean="0">
                <a:latin typeface="Cambria" panose="02040503050406030204" pitchFamily="18" charset="0"/>
              </a:rPr>
              <a:t>menggunakan </a:t>
            </a:r>
            <a:r>
              <a:rPr lang="id-ID" dirty="0">
                <a:latin typeface="Cambria" panose="02040503050406030204" pitchFamily="18" charset="0"/>
              </a:rPr>
              <a:t>bahan baku yang dihasilkan pertanian dalam negeri. </a:t>
            </a:r>
            <a:endParaRPr lang="en-GB" dirty="0" smtClean="0">
              <a:latin typeface="Cambria" panose="02040503050406030204" pitchFamily="18" charset="0"/>
            </a:endParaRPr>
          </a:p>
          <a:p>
            <a:r>
              <a:rPr lang="en-GB" dirty="0">
                <a:latin typeface="Cambria" panose="02040503050406030204" pitchFamily="18" charset="0"/>
              </a:rPr>
              <a:t>P</a:t>
            </a:r>
            <a:r>
              <a:rPr lang="id-ID" dirty="0" smtClean="0">
                <a:latin typeface="Cambria" panose="02040503050406030204" pitchFamily="18" charset="0"/>
              </a:rPr>
              <a:t>eningkatan </a:t>
            </a:r>
            <a:r>
              <a:rPr lang="id-ID" dirty="0">
                <a:latin typeface="Cambria" panose="02040503050406030204" pitchFamily="18" charset="0"/>
              </a:rPr>
              <a:t>produksi pertanian </a:t>
            </a:r>
            <a:r>
              <a:rPr lang="id-ID" dirty="0" smtClean="0">
                <a:latin typeface="Cambria" panose="02040503050406030204" pitchFamily="18" charset="0"/>
              </a:rPr>
              <a:t>diikuti </a:t>
            </a:r>
            <a:r>
              <a:rPr lang="id-ID" dirty="0">
                <a:latin typeface="Cambria" panose="02040503050406030204" pitchFamily="18" charset="0"/>
              </a:rPr>
              <a:t>oleh perkembangan industri pengolahan </a:t>
            </a:r>
            <a:endParaRPr lang="en-GB" dirty="0" smtClean="0">
              <a:latin typeface="Cambria" panose="02040503050406030204" pitchFamily="18" charset="0"/>
            </a:endParaRPr>
          </a:p>
          <a:p>
            <a:r>
              <a:rPr lang="id-ID" dirty="0" smtClean="0">
                <a:latin typeface="Cambria" panose="02040503050406030204" pitchFamily="18" charset="0"/>
              </a:rPr>
              <a:t>Membangun </a:t>
            </a:r>
            <a:r>
              <a:rPr lang="id-ID" dirty="0">
                <a:latin typeface="Cambria" panose="02040503050406030204" pitchFamily="18" charset="0"/>
              </a:rPr>
              <a:t>industri berbasis sumberdaya </a:t>
            </a:r>
            <a:r>
              <a:rPr lang="id-ID" dirty="0" smtClean="0">
                <a:latin typeface="Cambria" panose="02040503050406030204" pitchFamily="18" charset="0"/>
              </a:rPr>
              <a:t>domestik/lokal</a:t>
            </a:r>
            <a:endParaRPr lang="en-GB" dirty="0" smtClean="0">
              <a:latin typeface="Cambria" panose="02040503050406030204" pitchFamily="18" charset="0"/>
            </a:endParaRPr>
          </a:p>
          <a:p>
            <a:r>
              <a:rPr lang="en-GB" dirty="0" smtClean="0">
                <a:latin typeface="Cambria" panose="02040503050406030204" pitchFamily="18" charset="0"/>
              </a:rPr>
              <a:t>P</a:t>
            </a:r>
            <a:r>
              <a:rPr lang="id-ID" dirty="0" smtClean="0">
                <a:latin typeface="Cambria" panose="02040503050406030204" pitchFamily="18" charset="0"/>
              </a:rPr>
              <a:t>engembangan </a:t>
            </a:r>
            <a:r>
              <a:rPr lang="id-ID" dirty="0">
                <a:latin typeface="Cambria" panose="02040503050406030204" pitchFamily="18" charset="0"/>
              </a:rPr>
              <a:t>Agribisnis Vertikal. </a:t>
            </a:r>
          </a:p>
        </p:txBody>
      </p:sp>
      <p:sp>
        <p:nvSpPr>
          <p:cNvPr id="6" name="Rectangle 5"/>
          <p:cNvSpPr/>
          <p:nvPr/>
        </p:nvSpPr>
        <p:spPr>
          <a:xfrm>
            <a:off x="1484310" y="2578394"/>
            <a:ext cx="2785873" cy="2554545"/>
          </a:xfrm>
          <a:prstGeom prst="rect">
            <a:avLst/>
          </a:prstGeom>
        </p:spPr>
        <p:txBody>
          <a:bodyPr wrap="square">
            <a:spAutoFit/>
          </a:bodyPr>
          <a:lstStyle/>
          <a:p>
            <a:r>
              <a:rPr lang="id-ID" sz="2000" b="1" i="1" dirty="0" smtClean="0">
                <a:solidFill>
                  <a:srgbClr val="FFFF00"/>
                </a:solidFill>
                <a:latin typeface="Cambria" panose="02040503050406030204" pitchFamily="18" charset="0"/>
              </a:rPr>
              <a:t>Hal ini dapat diartikan bahwa perkembangan pertanian, industri dan jasa harus saling berkesinambungan dan tidak berjalan sendiri-sendiri</a:t>
            </a:r>
            <a:endParaRPr lang="id-ID" sz="2000" b="1" i="1" dirty="0">
              <a:solidFill>
                <a:srgbClr val="FFFF00"/>
              </a:solidFill>
              <a:latin typeface="Cambria" panose="02040503050406030204" pitchFamily="18" charset="0"/>
            </a:endParaRPr>
          </a:p>
        </p:txBody>
      </p:sp>
    </p:spTree>
    <p:extLst>
      <p:ext uri="{BB962C8B-B14F-4D97-AF65-F5344CB8AC3E}">
        <p14:creationId xmlns:p14="http://schemas.microsoft.com/office/powerpoint/2010/main" val="3740282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22055" y="228600"/>
            <a:ext cx="10018713" cy="1752599"/>
          </a:xfrm>
        </p:spPr>
        <p:txBody>
          <a:bodyPr>
            <a:normAutofit fontScale="90000"/>
          </a:bodyPr>
          <a:lstStyle/>
          <a:p>
            <a:r>
              <a:rPr lang="id-ID" dirty="0"/>
              <a:t>Membangun Agribisnis adalah membangun keunggulan bersaing diatas keunggulan </a:t>
            </a:r>
            <a:r>
              <a:rPr lang="id-ID" dirty="0" smtClean="0"/>
              <a:t>komparatif</a:t>
            </a:r>
            <a:endParaRPr lang="id-ID" dirty="0"/>
          </a:p>
        </p:txBody>
      </p:sp>
      <p:sp>
        <p:nvSpPr>
          <p:cNvPr id="3" name="Content Placeholder 2"/>
          <p:cNvSpPr>
            <a:spLocks noGrp="1"/>
          </p:cNvSpPr>
          <p:nvPr>
            <p:ph idx="1"/>
          </p:nvPr>
        </p:nvSpPr>
        <p:spPr>
          <a:xfrm>
            <a:off x="6147750" y="2557271"/>
            <a:ext cx="5593017" cy="3124201"/>
          </a:xfrm>
        </p:spPr>
        <p:txBody>
          <a:bodyPr>
            <a:noAutofit/>
          </a:bodyPr>
          <a:lstStyle/>
          <a:p>
            <a:r>
              <a:rPr lang="en-GB" dirty="0" smtClean="0"/>
              <a:t>A</a:t>
            </a:r>
            <a:r>
              <a:rPr lang="id-ID" dirty="0" smtClean="0"/>
              <a:t>gribisnis </a:t>
            </a:r>
            <a:r>
              <a:rPr lang="id-ID" dirty="0"/>
              <a:t>akan mampu mentransformasikan perekonomian Indonesia dari berbasis pertanian dengan produk utama </a:t>
            </a:r>
            <a:r>
              <a:rPr lang="en-GB" dirty="0" smtClean="0"/>
              <a:t> </a:t>
            </a:r>
            <a:r>
              <a:rPr lang="id-ID" dirty="0" smtClean="0"/>
              <a:t>(</a:t>
            </a:r>
            <a:r>
              <a:rPr lang="id-ID" dirty="0"/>
              <a:t>Natural resources and unskill labor intensive) kepada </a:t>
            </a:r>
            <a:r>
              <a:rPr lang="id-ID" dirty="0">
                <a:solidFill>
                  <a:srgbClr val="FFFF00"/>
                </a:solidFill>
              </a:rPr>
              <a:t>perekonomian berbasis industri </a:t>
            </a:r>
            <a:r>
              <a:rPr lang="id-ID" dirty="0"/>
              <a:t>dengan </a:t>
            </a:r>
            <a:r>
              <a:rPr lang="id-ID" dirty="0">
                <a:solidFill>
                  <a:srgbClr val="FFFF00"/>
                </a:solidFill>
              </a:rPr>
              <a:t>produk utama bersifat Capital and skill Labor Intesif </a:t>
            </a:r>
            <a:r>
              <a:rPr lang="id-ID" dirty="0"/>
              <a:t>dan kepada perekonomian berbasis inovasi dengan </a:t>
            </a:r>
            <a:r>
              <a:rPr lang="id-ID" dirty="0">
                <a:solidFill>
                  <a:srgbClr val="FFFF00"/>
                </a:solidFill>
              </a:rPr>
              <a:t>produk utama bersifat Innovation and skill labor intensive. </a:t>
            </a:r>
          </a:p>
        </p:txBody>
      </p:sp>
      <p:sp>
        <p:nvSpPr>
          <p:cNvPr id="4" name="Rectangle 3"/>
          <p:cNvSpPr/>
          <p:nvPr/>
        </p:nvSpPr>
        <p:spPr>
          <a:xfrm>
            <a:off x="1374583" y="2557271"/>
            <a:ext cx="3599753" cy="2554545"/>
          </a:xfrm>
          <a:prstGeom prst="rect">
            <a:avLst/>
          </a:prstGeom>
        </p:spPr>
        <p:txBody>
          <a:bodyPr wrap="square">
            <a:spAutoFit/>
          </a:bodyPr>
          <a:lstStyle/>
          <a:p>
            <a:r>
              <a:rPr lang="id-ID" sz="2000" i="1" dirty="0" smtClean="0">
                <a:latin typeface="Cambria" panose="02040503050406030204" pitchFamily="18" charset="0"/>
              </a:rPr>
              <a:t>keunggulan komparatif menjadi keunggulan bersaing</a:t>
            </a:r>
            <a:r>
              <a:rPr lang="en-GB" sz="2000" i="1" dirty="0" smtClean="0">
                <a:latin typeface="Cambria" panose="02040503050406030204" pitchFamily="18" charset="0"/>
              </a:rPr>
              <a:t> </a:t>
            </a:r>
            <a:r>
              <a:rPr lang="id-ID" sz="2000" i="1" dirty="0" smtClean="0">
                <a:latin typeface="Cambria" panose="02040503050406030204" pitchFamily="18" charset="0"/>
              </a:rPr>
              <a:t>melalui transformasi pembangun</a:t>
            </a:r>
            <a:r>
              <a:rPr lang="en-GB" sz="2000" i="1" dirty="0" smtClean="0">
                <a:latin typeface="Cambria" panose="02040503050406030204" pitchFamily="18" charset="0"/>
              </a:rPr>
              <a:t>an</a:t>
            </a:r>
          </a:p>
          <a:p>
            <a:endParaRPr lang="en-GB" sz="2000" i="1" dirty="0">
              <a:latin typeface="Cambria" panose="02040503050406030204" pitchFamily="18" charset="0"/>
            </a:endParaRPr>
          </a:p>
          <a:p>
            <a:endParaRPr lang="en-GB" sz="2000" i="1" dirty="0" smtClean="0">
              <a:latin typeface="Cambria" panose="02040503050406030204" pitchFamily="18" charset="0"/>
            </a:endParaRPr>
          </a:p>
          <a:p>
            <a:r>
              <a:rPr lang="id-ID" sz="2000" i="1" dirty="0" smtClean="0">
                <a:latin typeface="Cambria" panose="02040503050406030204" pitchFamily="18" charset="0"/>
              </a:rPr>
              <a:t>pembangunan yang digerakkan oleh modal dan selanjutnya digerakkan oleh inovasi. </a:t>
            </a:r>
            <a:endParaRPr lang="id-ID" sz="2000" i="1" dirty="0">
              <a:latin typeface="Cambria" panose="02040503050406030204" pitchFamily="18" charset="0"/>
            </a:endParaRPr>
          </a:p>
        </p:txBody>
      </p:sp>
      <p:sp>
        <p:nvSpPr>
          <p:cNvPr id="7" name="Down Arrow 6"/>
          <p:cNvSpPr/>
          <p:nvPr/>
        </p:nvSpPr>
        <p:spPr>
          <a:xfrm>
            <a:off x="2724912" y="3584448"/>
            <a:ext cx="449547" cy="534923"/>
          </a:xfrm>
          <a:prstGeom prst="down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727001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12844" y="300229"/>
            <a:ext cx="9561641" cy="1752599"/>
          </a:xfrm>
        </p:spPr>
        <p:txBody>
          <a:bodyPr>
            <a:noAutofit/>
          </a:bodyPr>
          <a:lstStyle/>
          <a:p>
            <a:pPr algn="l"/>
            <a:r>
              <a:rPr lang="en-GB" sz="2800" dirty="0" smtClean="0"/>
              <a:t>M</a:t>
            </a:r>
            <a:r>
              <a:rPr lang="id-ID" sz="2800" dirty="0" smtClean="0">
                <a:latin typeface="Cambria" panose="02040503050406030204" pitchFamily="18" charset="0"/>
              </a:rPr>
              <a:t>embangun </a:t>
            </a:r>
            <a:r>
              <a:rPr lang="id-ID" sz="2800" dirty="0">
                <a:latin typeface="Cambria" panose="02040503050406030204" pitchFamily="18" charset="0"/>
              </a:rPr>
              <a:t>daya saing produk agribisnis melalui transformasi keunggulan komparatif menjadi keunggulan </a:t>
            </a:r>
            <a:r>
              <a:rPr lang="id-ID" sz="2800" dirty="0"/>
              <a:t>bersaing, yaitu dengan cara: </a:t>
            </a:r>
            <a:br>
              <a:rPr lang="id-ID" sz="2800" dirty="0"/>
            </a:br>
            <a:endParaRPr lang="id-ID" sz="2800" dirty="0"/>
          </a:p>
        </p:txBody>
      </p:sp>
      <p:sp>
        <p:nvSpPr>
          <p:cNvPr id="3" name="Content Placeholder 2"/>
          <p:cNvSpPr>
            <a:spLocks noGrp="1"/>
          </p:cNvSpPr>
          <p:nvPr>
            <p:ph idx="1"/>
          </p:nvPr>
        </p:nvSpPr>
        <p:spPr>
          <a:xfrm>
            <a:off x="1566540" y="2546604"/>
            <a:ext cx="4441002" cy="3124201"/>
          </a:xfrm>
        </p:spPr>
        <p:txBody>
          <a:bodyPr/>
          <a:lstStyle/>
          <a:p>
            <a:pPr marL="0" indent="0">
              <a:buNone/>
            </a:pPr>
            <a:r>
              <a:rPr lang="en-GB" dirty="0" smtClean="0">
                <a:latin typeface="Cambria" panose="02040503050406030204" pitchFamily="18" charset="0"/>
              </a:rPr>
              <a:t>1. </a:t>
            </a:r>
            <a:r>
              <a:rPr lang="id-ID" dirty="0" smtClean="0">
                <a:solidFill>
                  <a:srgbClr val="FFFF00"/>
                </a:solidFill>
                <a:latin typeface="Cambria" panose="02040503050406030204" pitchFamily="18" charset="0"/>
              </a:rPr>
              <a:t>Mengembangkan </a:t>
            </a:r>
            <a:r>
              <a:rPr lang="id-ID" dirty="0">
                <a:solidFill>
                  <a:srgbClr val="FFFF00"/>
                </a:solidFill>
                <a:latin typeface="Cambria" panose="02040503050406030204" pitchFamily="18" charset="0"/>
              </a:rPr>
              <a:t>subsistem </a:t>
            </a:r>
            <a:r>
              <a:rPr lang="id-ID" dirty="0">
                <a:latin typeface="Cambria" panose="02040503050406030204" pitchFamily="18" charset="0"/>
              </a:rPr>
              <a:t>hulu (pembibitan, agro-otomotif, agro-kimia) </a:t>
            </a:r>
            <a:r>
              <a:rPr lang="id-ID" dirty="0" smtClean="0">
                <a:latin typeface="Cambria" panose="02040503050406030204" pitchFamily="18" charset="0"/>
              </a:rPr>
              <a:t>dan </a:t>
            </a:r>
            <a:r>
              <a:rPr lang="id-ID" dirty="0">
                <a:latin typeface="Cambria" panose="02040503050406030204" pitchFamily="18" charset="0"/>
              </a:rPr>
              <a:t>membangun jaringan pemasaran secara </a:t>
            </a:r>
            <a:r>
              <a:rPr lang="id-ID" dirty="0" smtClean="0">
                <a:latin typeface="Cambria" panose="02040503050406030204" pitchFamily="18" charset="0"/>
              </a:rPr>
              <a:t>internasional</a:t>
            </a:r>
            <a:r>
              <a:rPr lang="en-GB" dirty="0" smtClean="0">
                <a:latin typeface="Cambria" panose="02040503050406030204" pitchFamily="18" charset="0"/>
              </a:rPr>
              <a:t>. S</a:t>
            </a:r>
            <a:r>
              <a:rPr lang="id-ID" dirty="0" smtClean="0">
                <a:latin typeface="Cambria" panose="02040503050406030204" pitchFamily="18" charset="0"/>
              </a:rPr>
              <a:t>istem </a:t>
            </a:r>
            <a:r>
              <a:rPr lang="id-ID" dirty="0">
                <a:latin typeface="Cambria" panose="02040503050406030204" pitchFamily="18" charset="0"/>
              </a:rPr>
              <a:t>agribisnis didominasi oleh produk-produk lanjutan </a:t>
            </a:r>
          </a:p>
        </p:txBody>
      </p:sp>
      <p:sp>
        <p:nvSpPr>
          <p:cNvPr id="6" name="Rectangle 5"/>
          <p:cNvSpPr/>
          <p:nvPr/>
        </p:nvSpPr>
        <p:spPr>
          <a:xfrm>
            <a:off x="6943212" y="2052828"/>
            <a:ext cx="4706244" cy="2308324"/>
          </a:xfrm>
          <a:prstGeom prst="rect">
            <a:avLst/>
          </a:prstGeom>
        </p:spPr>
        <p:txBody>
          <a:bodyPr wrap="square">
            <a:spAutoFit/>
          </a:bodyPr>
          <a:lstStyle/>
          <a:p>
            <a:r>
              <a:rPr lang="en-GB" dirty="0" smtClean="0"/>
              <a:t>3. </a:t>
            </a:r>
            <a:r>
              <a:rPr lang="id-ID" sz="2400" dirty="0">
                <a:latin typeface="Cambria" panose="02040503050406030204" pitchFamily="18" charset="0"/>
              </a:rPr>
              <a:t>peningkatan produksi harus diubah pada peningkatan </a:t>
            </a:r>
            <a:r>
              <a:rPr lang="id-ID" sz="2400" dirty="0">
                <a:solidFill>
                  <a:srgbClr val="FFFF00"/>
                </a:solidFill>
                <a:latin typeface="Cambria" panose="02040503050406030204" pitchFamily="18" charset="0"/>
              </a:rPr>
              <a:t>nilai tambah sesuai dengan permintaan pasar </a:t>
            </a:r>
            <a:r>
              <a:rPr lang="id-ID" sz="2400" dirty="0">
                <a:latin typeface="Cambria" panose="02040503050406030204" pitchFamily="18" charset="0"/>
              </a:rPr>
              <a:t>serta harus selalu mampu merespon perubahan selera konsumen secara efisien</a:t>
            </a:r>
          </a:p>
        </p:txBody>
      </p:sp>
    </p:spTree>
    <p:extLst>
      <p:ext uri="{BB962C8B-B14F-4D97-AF65-F5344CB8AC3E}">
        <p14:creationId xmlns:p14="http://schemas.microsoft.com/office/powerpoint/2010/main" val="2673703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Content Placeholder 3"/>
          <p:cNvSpPr>
            <a:spLocks noGrp="1"/>
          </p:cNvSpPr>
          <p:nvPr>
            <p:ph idx="1"/>
          </p:nvPr>
        </p:nvSpPr>
        <p:spPr>
          <a:xfrm>
            <a:off x="3377054" y="2573551"/>
            <a:ext cx="6233226" cy="3567130"/>
          </a:xfrm>
          <a:prstGeom prst="rect">
            <a:avLst/>
          </a:prstGeom>
          <a:solidFill>
            <a:srgbClr val="0070C0"/>
          </a:solidFill>
        </p:spPr>
        <p:txBody>
          <a:bodyPr wrap="square">
            <a:spAutoFit/>
          </a:bodyPr>
          <a:lstStyle/>
          <a:p>
            <a:pPr marL="0" indent="0">
              <a:buNone/>
            </a:pPr>
            <a:r>
              <a:rPr lang="en-GB" dirty="0" smtClean="0"/>
              <a:t>2</a:t>
            </a:r>
            <a:r>
              <a:rPr lang="en-GB" sz="2400" dirty="0">
                <a:latin typeface="Cambria" panose="02040503050406030204" pitchFamily="18" charset="0"/>
              </a:rPr>
              <a:t>. </a:t>
            </a:r>
            <a:r>
              <a:rPr lang="id-ID" sz="2400" dirty="0">
                <a:latin typeface="Cambria" panose="02040503050406030204" pitchFamily="18" charset="0"/>
              </a:rPr>
              <a:t>Pembangunan sistem agribisnis yang digerakkan oleh kekuatan </a:t>
            </a:r>
            <a:r>
              <a:rPr lang="id-ID" sz="2400" dirty="0" smtClean="0">
                <a:solidFill>
                  <a:srgbClr val="FFFF00"/>
                </a:solidFill>
                <a:latin typeface="Cambria" panose="02040503050406030204" pitchFamily="18" charset="0"/>
              </a:rPr>
              <a:t>inovasi</a:t>
            </a:r>
            <a:r>
              <a:rPr lang="en-GB" sz="2400" dirty="0" smtClean="0">
                <a:solidFill>
                  <a:srgbClr val="FFFF00"/>
                </a:solidFill>
                <a:latin typeface="Cambria" panose="02040503050406030204" pitchFamily="18" charset="0"/>
              </a:rPr>
              <a:t>.</a:t>
            </a:r>
            <a:r>
              <a:rPr lang="en-GB" sz="2400" dirty="0" smtClean="0">
                <a:latin typeface="Cambria" panose="02040503050406030204" pitchFamily="18" charset="0"/>
              </a:rPr>
              <a:t> P</a:t>
            </a:r>
            <a:r>
              <a:rPr lang="id-ID" sz="2400" dirty="0" smtClean="0">
                <a:latin typeface="Cambria" panose="02040503050406030204" pitchFamily="18" charset="0"/>
              </a:rPr>
              <a:t>eranan </a:t>
            </a:r>
            <a:r>
              <a:rPr lang="id-ID" sz="2400" dirty="0">
                <a:latin typeface="Cambria" panose="02040503050406030204" pitchFamily="18" charset="0"/>
              </a:rPr>
              <a:t>Litbang menjadi sangat penting dan menjadi penggerak utama sistem agribisnis secara keseluruhan. </a:t>
            </a:r>
            <a:r>
              <a:rPr lang="en-GB" sz="2400" dirty="0" smtClean="0">
                <a:latin typeface="Cambria" panose="02040503050406030204" pitchFamily="18" charset="0"/>
              </a:rPr>
              <a:t>P</a:t>
            </a:r>
            <a:r>
              <a:rPr lang="id-ID" sz="2400" dirty="0" smtClean="0">
                <a:latin typeface="Cambria" panose="02040503050406030204" pitchFamily="18" charset="0"/>
              </a:rPr>
              <a:t>roduk </a:t>
            </a:r>
            <a:r>
              <a:rPr lang="id-ID" sz="2400" dirty="0">
                <a:latin typeface="Cambria" panose="02040503050406030204" pitchFamily="18" charset="0"/>
              </a:rPr>
              <a:t>utama dari sistem agribisnis pada tahap ini merupakan </a:t>
            </a:r>
            <a:r>
              <a:rPr lang="id-ID" sz="2400" dirty="0">
                <a:solidFill>
                  <a:srgbClr val="FFFF00"/>
                </a:solidFill>
                <a:latin typeface="Cambria" panose="02040503050406030204" pitchFamily="18" charset="0"/>
              </a:rPr>
              <a:t>produk bersifat Technology intensive and knowledge based.  </a:t>
            </a:r>
          </a:p>
          <a:p>
            <a:pPr marL="0" indent="0">
              <a:buNone/>
            </a:pPr>
            <a:endParaRPr lang="id-ID" dirty="0"/>
          </a:p>
        </p:txBody>
      </p:sp>
      <p:sp>
        <p:nvSpPr>
          <p:cNvPr id="5" name="Title 1"/>
          <p:cNvSpPr>
            <a:spLocks noGrp="1"/>
          </p:cNvSpPr>
          <p:nvPr>
            <p:ph type="title"/>
          </p:nvPr>
        </p:nvSpPr>
        <p:spPr>
          <a:xfrm>
            <a:off x="1712844" y="300229"/>
            <a:ext cx="9561641" cy="1752599"/>
          </a:xfrm>
        </p:spPr>
        <p:txBody>
          <a:bodyPr>
            <a:noAutofit/>
          </a:bodyPr>
          <a:lstStyle/>
          <a:p>
            <a:pPr algn="l"/>
            <a:r>
              <a:rPr lang="en-GB" sz="2800" dirty="0" smtClean="0"/>
              <a:t>M</a:t>
            </a:r>
            <a:r>
              <a:rPr lang="id-ID" sz="2800" dirty="0" smtClean="0">
                <a:latin typeface="Cambria" panose="02040503050406030204" pitchFamily="18" charset="0"/>
              </a:rPr>
              <a:t>embangun </a:t>
            </a:r>
            <a:r>
              <a:rPr lang="id-ID" sz="2800" dirty="0">
                <a:latin typeface="Cambria" panose="02040503050406030204" pitchFamily="18" charset="0"/>
              </a:rPr>
              <a:t>daya saing produk agribisnis melalui transformasi keunggulan komparatif menjadi keunggulan </a:t>
            </a:r>
            <a:r>
              <a:rPr lang="id-ID" sz="2800" dirty="0"/>
              <a:t>bersaing, yaitu dengan cara: </a:t>
            </a:r>
            <a:br>
              <a:rPr lang="id-ID" sz="2800" dirty="0"/>
            </a:br>
            <a:endParaRPr lang="id-ID" sz="2800" dirty="0"/>
          </a:p>
        </p:txBody>
      </p:sp>
    </p:spTree>
    <p:extLst>
      <p:ext uri="{BB962C8B-B14F-4D97-AF65-F5344CB8AC3E}">
        <p14:creationId xmlns:p14="http://schemas.microsoft.com/office/powerpoint/2010/main" val="346794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solidFill>
        </p:spPr>
        <p:txBody>
          <a:bodyPr/>
          <a:lstStyle/>
          <a:p>
            <a:r>
              <a:rPr lang="id-ID" dirty="0" smtClean="0"/>
              <a:t>Membangun Sistem Agribisnis Melalui Pengembangan Industri Perbenihan </a:t>
            </a:r>
            <a:endParaRPr lang="id-ID" dirty="0"/>
          </a:p>
        </p:txBody>
      </p:sp>
      <p:sp>
        <p:nvSpPr>
          <p:cNvPr id="3" name="Content Placeholder 2"/>
          <p:cNvSpPr>
            <a:spLocks noGrp="1"/>
          </p:cNvSpPr>
          <p:nvPr>
            <p:ph idx="1"/>
          </p:nvPr>
        </p:nvSpPr>
        <p:spPr>
          <a:xfrm>
            <a:off x="1484311" y="2666999"/>
            <a:ext cx="3051114" cy="3124201"/>
          </a:xfrm>
        </p:spPr>
        <p:txBody>
          <a:bodyPr>
            <a:normAutofit/>
          </a:bodyPr>
          <a:lstStyle/>
          <a:p>
            <a:r>
              <a:rPr lang="id-ID" sz="2000" dirty="0">
                <a:latin typeface="Cambria" panose="02040503050406030204" pitchFamily="18" charset="0"/>
              </a:rPr>
              <a:t>Industri Perbenihan merupakan mata rantai terpenting dalam </a:t>
            </a:r>
            <a:r>
              <a:rPr lang="id-ID" sz="2000" dirty="0">
                <a:solidFill>
                  <a:schemeClr val="bg1"/>
                </a:solidFill>
                <a:latin typeface="Cambria" panose="02040503050406030204" pitchFamily="18" charset="0"/>
              </a:rPr>
              <a:t>pembentukan atribut produk agribisnis </a:t>
            </a:r>
            <a:r>
              <a:rPr lang="id-ID" sz="2000" dirty="0">
                <a:latin typeface="Cambria" panose="02040503050406030204" pitchFamily="18" charset="0"/>
              </a:rPr>
              <a:t>secara keseluruhan. </a:t>
            </a:r>
            <a:endParaRPr lang="en-GB" sz="2000" dirty="0" smtClean="0">
              <a:latin typeface="Cambria" panose="02040503050406030204" pitchFamily="18" charset="0"/>
            </a:endParaRPr>
          </a:p>
        </p:txBody>
      </p:sp>
      <p:sp>
        <p:nvSpPr>
          <p:cNvPr id="4" name="Rectangle 3"/>
          <p:cNvSpPr/>
          <p:nvPr/>
        </p:nvSpPr>
        <p:spPr>
          <a:xfrm>
            <a:off x="5820156" y="2666999"/>
            <a:ext cx="5280660" cy="3416320"/>
          </a:xfrm>
          <a:prstGeom prst="rect">
            <a:avLst/>
          </a:prstGeom>
        </p:spPr>
        <p:txBody>
          <a:bodyPr wrap="square">
            <a:spAutoFit/>
          </a:bodyPr>
          <a:lstStyle/>
          <a:p>
            <a:r>
              <a:rPr lang="id-ID" sz="2400" dirty="0" smtClean="0">
                <a:latin typeface="Cambria" panose="02040503050406030204" pitchFamily="18" charset="0"/>
              </a:rPr>
              <a:t>Atribut dasar dari produk agribisnis seperti atribut nutrisi (kandungan zat-zat nutrisi) dan atribut nilai (ukuran, penampakan, rasa, aroma dan sebagainya) serta atribut keamanan dari produk bahan pangan seperti kandungan logam berat, residu pestisida, kandungan racun juga ditentukan pada industri perbenihan. </a:t>
            </a:r>
            <a:endParaRPr lang="id-ID" sz="2400" dirty="0">
              <a:latin typeface="Cambria" panose="02040503050406030204" pitchFamily="18" charset="0"/>
            </a:endParaRPr>
          </a:p>
        </p:txBody>
      </p:sp>
    </p:spTree>
    <p:extLst>
      <p:ext uri="{BB962C8B-B14F-4D97-AF65-F5344CB8AC3E}">
        <p14:creationId xmlns:p14="http://schemas.microsoft.com/office/powerpoint/2010/main" val="4097264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5479" y="338328"/>
            <a:ext cx="10018713" cy="1752599"/>
          </a:xfrm>
        </p:spPr>
        <p:txBody>
          <a:bodyPr/>
          <a:lstStyle/>
          <a:p>
            <a:pPr algn="r"/>
            <a:r>
              <a:rPr lang="id-ID" dirty="0" smtClean="0"/>
              <a:t>Dukungan Industri Agro-otomotif Dalam Pengembangan Sistem Agribisnis</a:t>
            </a:r>
            <a:endParaRPr lang="id-ID" dirty="0"/>
          </a:p>
        </p:txBody>
      </p:sp>
      <p:sp>
        <p:nvSpPr>
          <p:cNvPr id="3" name="Content Placeholder 2"/>
          <p:cNvSpPr>
            <a:spLocks noGrp="1"/>
          </p:cNvSpPr>
          <p:nvPr>
            <p:ph idx="1"/>
          </p:nvPr>
        </p:nvSpPr>
        <p:spPr>
          <a:xfrm>
            <a:off x="1484311" y="2090927"/>
            <a:ext cx="3398586" cy="3124201"/>
          </a:xfrm>
        </p:spPr>
        <p:txBody>
          <a:bodyPr>
            <a:normAutofit/>
          </a:bodyPr>
          <a:lstStyle/>
          <a:p>
            <a:r>
              <a:rPr lang="id-ID" dirty="0">
                <a:latin typeface="Cambria" panose="02040503050406030204" pitchFamily="18" charset="0"/>
              </a:rPr>
              <a:t>perlu pengembangan banyak jenis dan ragam produk industri agro-otomotif untuk kepentingan setiap sub sistem agribisnis. </a:t>
            </a:r>
          </a:p>
        </p:txBody>
      </p:sp>
      <p:sp>
        <p:nvSpPr>
          <p:cNvPr id="4" name="Rectangle 3"/>
          <p:cNvSpPr/>
          <p:nvPr/>
        </p:nvSpPr>
        <p:spPr>
          <a:xfrm>
            <a:off x="6175120" y="2365862"/>
            <a:ext cx="5090288" cy="2308324"/>
          </a:xfrm>
          <a:prstGeom prst="rect">
            <a:avLst/>
          </a:prstGeom>
        </p:spPr>
        <p:txBody>
          <a:bodyPr wrap="square">
            <a:spAutoFit/>
          </a:bodyPr>
          <a:lstStyle/>
          <a:p>
            <a:r>
              <a:rPr lang="id-ID" sz="2400" dirty="0" smtClean="0">
                <a:latin typeface="Cambria" panose="02040503050406030204" pitchFamily="18" charset="0"/>
              </a:rPr>
              <a:t>Untuk kondisi di Indonesia yang permasalahannya adalah skala pengusahaan yang relatif kecil, tidak ekonomis bila seorang petani memiliki produk agro-otomotif karena harganya terlalu mahal. </a:t>
            </a:r>
            <a:endParaRPr lang="en-GB" sz="2400" dirty="0" smtClean="0">
              <a:latin typeface="Cambria" panose="02040503050406030204" pitchFamily="18" charset="0"/>
            </a:endParaRPr>
          </a:p>
        </p:txBody>
      </p:sp>
      <p:sp>
        <p:nvSpPr>
          <p:cNvPr id="5" name="Rectangle 4"/>
          <p:cNvSpPr/>
          <p:nvPr/>
        </p:nvSpPr>
        <p:spPr>
          <a:xfrm>
            <a:off x="3705097" y="5490063"/>
            <a:ext cx="7999095" cy="1200329"/>
          </a:xfrm>
          <a:prstGeom prst="rect">
            <a:avLst/>
          </a:prstGeom>
        </p:spPr>
        <p:txBody>
          <a:bodyPr wrap="square">
            <a:spAutoFit/>
          </a:bodyPr>
          <a:lstStyle/>
          <a:p>
            <a:r>
              <a:rPr lang="id-ID" sz="2400" i="1" dirty="0" smtClean="0">
                <a:latin typeface="Cambria" panose="02040503050406030204" pitchFamily="18" charset="0"/>
              </a:rPr>
              <a:t>Oleh karena itu perlu adanya rental Agro-otomotif yang dilakukan oleh Koperasi Petani atau perusahaan agro-otomotif itu sendiri. </a:t>
            </a:r>
            <a:endParaRPr lang="id-ID" sz="2400" i="1" dirty="0">
              <a:latin typeface="Cambria" panose="02040503050406030204" pitchFamily="18" charset="0"/>
            </a:endParaRPr>
          </a:p>
        </p:txBody>
      </p:sp>
    </p:spTree>
    <p:extLst>
      <p:ext uri="{BB962C8B-B14F-4D97-AF65-F5344CB8AC3E}">
        <p14:creationId xmlns:p14="http://schemas.microsoft.com/office/powerpoint/2010/main" val="2818887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6710" y="137160"/>
            <a:ext cx="10018713" cy="1752599"/>
          </a:xfrm>
        </p:spPr>
        <p:txBody>
          <a:bodyPr/>
          <a:lstStyle/>
          <a:p>
            <a:r>
              <a:rPr lang="id-ID" dirty="0"/>
              <a:t> </a:t>
            </a:r>
            <a:r>
              <a:rPr lang="id-ID" dirty="0" smtClean="0"/>
              <a:t>Dukungan Perbankan Dalam Pengembangan Sistem Agribisnis Di Daerah</a:t>
            </a:r>
            <a:endParaRPr lang="id-ID" dirty="0"/>
          </a:p>
        </p:txBody>
      </p:sp>
      <p:sp>
        <p:nvSpPr>
          <p:cNvPr id="3" name="Content Placeholder 2"/>
          <p:cNvSpPr>
            <a:spLocks noGrp="1"/>
          </p:cNvSpPr>
          <p:nvPr>
            <p:ph idx="1"/>
          </p:nvPr>
        </p:nvSpPr>
        <p:spPr>
          <a:xfrm>
            <a:off x="6294054" y="2618231"/>
            <a:ext cx="4697033" cy="3124201"/>
          </a:xfrm>
        </p:spPr>
        <p:txBody>
          <a:bodyPr>
            <a:normAutofit/>
          </a:bodyPr>
          <a:lstStyle/>
          <a:p>
            <a:r>
              <a:rPr lang="id-ID" dirty="0" smtClean="0">
                <a:latin typeface="Cambria" panose="02040503050406030204" pitchFamily="18" charset="0"/>
              </a:rPr>
              <a:t>Branch Banking System </a:t>
            </a:r>
            <a:r>
              <a:rPr lang="en-GB" dirty="0" smtClean="0">
                <a:latin typeface="Cambria" panose="02040503050406030204" pitchFamily="18" charset="0"/>
              </a:rPr>
              <a:t> </a:t>
            </a:r>
            <a:r>
              <a:rPr lang="en-GB" dirty="0" err="1" smtClean="0">
                <a:latin typeface="Cambria" panose="02040503050406030204" pitchFamily="18" charset="0"/>
              </a:rPr>
              <a:t>yaitu</a:t>
            </a:r>
            <a:r>
              <a:rPr lang="en-GB" dirty="0" smtClean="0">
                <a:latin typeface="Cambria" panose="02040503050406030204" pitchFamily="18" charset="0"/>
              </a:rPr>
              <a:t> </a:t>
            </a:r>
            <a:r>
              <a:rPr lang="id-ID" dirty="0" smtClean="0">
                <a:latin typeface="Cambria" panose="02040503050406030204" pitchFamily="18" charset="0"/>
              </a:rPr>
              <a:t>perencanaan skim perkreditan (jenis, besaran, syarat-syarat) ditentukan oleh Pusat bank yang bersangkutan/sifatnya sentralistis, yang biasanya menggunakan standart sektor non agribisnis</a:t>
            </a:r>
            <a:endParaRPr lang="id-ID" dirty="0">
              <a:latin typeface="Cambria" panose="02040503050406030204" pitchFamily="18" charset="0"/>
            </a:endParaRPr>
          </a:p>
        </p:txBody>
      </p:sp>
      <p:sp>
        <p:nvSpPr>
          <p:cNvPr id="5" name="Content Placeholder 2"/>
          <p:cNvSpPr txBox="1">
            <a:spLocks/>
          </p:cNvSpPr>
          <p:nvPr/>
        </p:nvSpPr>
        <p:spPr>
          <a:xfrm>
            <a:off x="1490406" y="2273806"/>
            <a:ext cx="3593657" cy="312420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id-ID" i="1" dirty="0" smtClean="0">
                <a:latin typeface="Cambria" panose="02040503050406030204" pitchFamily="18" charset="0"/>
              </a:rPr>
              <a:t>Kecilnya alokasi kredit dan diperparah oleh sistem perbankan yang bersifat Branch Banking System. </a:t>
            </a:r>
          </a:p>
        </p:txBody>
      </p:sp>
    </p:spTree>
    <p:extLst>
      <p:ext uri="{BB962C8B-B14F-4D97-AF65-F5344CB8AC3E}">
        <p14:creationId xmlns:p14="http://schemas.microsoft.com/office/powerpoint/2010/main" val="548708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1601" y="3046475"/>
            <a:ext cx="4903519" cy="3124201"/>
          </a:xfrm>
        </p:spPr>
        <p:txBody>
          <a:bodyPr>
            <a:noAutofit/>
          </a:bodyPr>
          <a:lstStyle/>
          <a:p>
            <a:r>
              <a:rPr lang="id-ID" dirty="0" smtClean="0">
                <a:latin typeface="Cambria" panose="02040503050406030204" pitchFamily="18" charset="0"/>
              </a:rPr>
              <a:t>sistem </a:t>
            </a:r>
            <a:r>
              <a:rPr lang="id-ID" dirty="0">
                <a:latin typeface="Cambria" panose="02040503050406030204" pitchFamily="18" charset="0"/>
              </a:rPr>
              <a:t>Unit Banking system (UBS), yakni perencanaan skim perkreditan didasarkan pada karakteristik ekonomi lokal. Kebutuhan kredit antara subsistem agribisnis berbeda serta perbedaan juga terjadi pada setiap usaha dan komoditas. Prasyarat agunan kredit juga disesuaikan</a:t>
            </a:r>
            <a:r>
              <a:rPr lang="id-ID" dirty="0" smtClean="0">
                <a:latin typeface="Cambria" panose="02040503050406030204" pitchFamily="18" charset="0"/>
              </a:rPr>
              <a:t>.</a:t>
            </a:r>
            <a:endParaRPr lang="en-GB" dirty="0" smtClean="0">
              <a:latin typeface="Cambria" panose="02040503050406030204" pitchFamily="18" charset="0"/>
            </a:endParaRPr>
          </a:p>
        </p:txBody>
      </p:sp>
      <p:sp>
        <p:nvSpPr>
          <p:cNvPr id="4" name="Content Placeholder 2"/>
          <p:cNvSpPr txBox="1">
            <a:spLocks/>
          </p:cNvSpPr>
          <p:nvPr/>
        </p:nvSpPr>
        <p:spPr>
          <a:xfrm>
            <a:off x="7552944" y="1484374"/>
            <a:ext cx="3870960" cy="31242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id-ID" dirty="0" smtClean="0">
                <a:latin typeface="Cambria" panose="02040503050406030204" pitchFamily="18" charset="0"/>
              </a:rPr>
              <a:t>agunan lahan atau barang modal lainnya, juga bisa penggunaan Warehouse Receipt System (WRS) dapat dijadikan alternatif agunan pada petani. .WRS adalah suatu sistem penjaminan dan transaksi atas surat tanda bukti (Warehouse Receipt). </a:t>
            </a:r>
            <a:endParaRPr lang="id-ID" dirty="0">
              <a:latin typeface="Cambria" panose="02040503050406030204" pitchFamily="18" charset="0"/>
            </a:endParaRPr>
          </a:p>
        </p:txBody>
      </p:sp>
      <p:sp>
        <p:nvSpPr>
          <p:cNvPr id="5" name="Content Placeholder 2"/>
          <p:cNvSpPr txBox="1">
            <a:spLocks/>
          </p:cNvSpPr>
          <p:nvPr/>
        </p:nvSpPr>
        <p:spPr>
          <a:xfrm>
            <a:off x="1771601" y="0"/>
            <a:ext cx="5046062" cy="312420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id-ID" b="1" i="1" dirty="0" smtClean="0">
                <a:latin typeface="Cambria" panose="02040503050406030204" pitchFamily="18" charset="0"/>
              </a:rPr>
              <a:t>reorientasi Perbankan, yaitu dengan merubah sistem perbankan menjadi sistem Unit Banking system (UBS</a:t>
            </a:r>
            <a:r>
              <a:rPr lang="en-GB" b="1" i="1" dirty="0" smtClean="0">
                <a:latin typeface="Cambria" panose="02040503050406030204" pitchFamily="18" charset="0"/>
              </a:rPr>
              <a:t>)</a:t>
            </a:r>
            <a:endParaRPr lang="en-GB" b="1" i="1" dirty="0" smtClean="0">
              <a:latin typeface="Cambria" panose="02040503050406030204" pitchFamily="18" charset="0"/>
            </a:endParaRPr>
          </a:p>
        </p:txBody>
      </p:sp>
    </p:spTree>
    <p:extLst>
      <p:ext uri="{BB962C8B-B14F-4D97-AF65-F5344CB8AC3E}">
        <p14:creationId xmlns:p14="http://schemas.microsoft.com/office/powerpoint/2010/main" val="11057878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1A9F9826-882C-40B9-8F38-5A3B8CFD196D}"/>
    </a:ext>
  </a:extLst>
</a:theme>
</file>

<file path=ppt/theme/theme2.xml><?xml version="1.0" encoding="utf-8"?>
<a:theme xmlns:a="http://schemas.openxmlformats.org/drawingml/2006/main" name="1_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ppt/theme/theme3.xml><?xml version="1.0" encoding="utf-8"?>
<a:theme xmlns:a="http://schemas.openxmlformats.org/drawingml/2006/main" name="2_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ppt/theme/theme4.xml><?xml version="1.0" encoding="utf-8"?>
<a:theme xmlns:a="http://schemas.openxmlformats.org/drawingml/2006/main" name="3_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5.xml><?xml version="1.0" encoding="utf-8"?>
<a:theme xmlns:a="http://schemas.openxmlformats.org/drawingml/2006/main" name="4_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73</TotalTime>
  <Words>567</Words>
  <Application>Microsoft Office PowerPoint</Application>
  <PresentationFormat>Widescreen</PresentationFormat>
  <Paragraphs>35</Paragraphs>
  <Slides>9</Slides>
  <Notes>2</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9</vt:i4>
      </vt:variant>
    </vt:vector>
  </HeadingPairs>
  <TitlesOfParts>
    <vt:vector size="18" baseType="lpstr">
      <vt:lpstr>Arial</vt:lpstr>
      <vt:lpstr>Calibri</vt:lpstr>
      <vt:lpstr>Cambria</vt:lpstr>
      <vt:lpstr>Corbel</vt:lpstr>
      <vt:lpstr>Parallax</vt:lpstr>
      <vt:lpstr>1_Parallax</vt:lpstr>
      <vt:lpstr>2_Parallax</vt:lpstr>
      <vt:lpstr>3_Parallax</vt:lpstr>
      <vt:lpstr>4_Parallax</vt:lpstr>
      <vt:lpstr>Strategi Pengembangan  Sistem Agribisnis</vt:lpstr>
      <vt:lpstr>Pembangunan Industri Dan Pertanian Serta Jasa Dilakukan Secara Simultan Dan Harmonis</vt:lpstr>
      <vt:lpstr>Membangun Agribisnis adalah membangun keunggulan bersaing diatas keunggulan komparatif</vt:lpstr>
      <vt:lpstr>Membangun daya saing produk agribisnis melalui transformasi keunggulan komparatif menjadi keunggulan bersaing, yaitu dengan cara:  </vt:lpstr>
      <vt:lpstr>Membangun daya saing produk agribisnis melalui transformasi keunggulan komparatif menjadi keunggulan bersaing, yaitu dengan cara:  </vt:lpstr>
      <vt:lpstr>Membangun Sistem Agribisnis Melalui Pengembangan Industri Perbenihan </vt:lpstr>
      <vt:lpstr>Dukungan Industri Agro-otomotif Dalam Pengembangan Sistem Agribisnis</vt:lpstr>
      <vt:lpstr> Dukungan Perbankan Dalam Pengembangan Sistem Agribisnis Di Daerah</vt:lpstr>
      <vt:lpstr>PowerPoint Presentation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 Pengembangan  Sistem Agribisnis</dc:title>
  <dc:creator>heni utami</dc:creator>
  <cp:lastModifiedBy>heni utami</cp:lastModifiedBy>
  <cp:revision>8</cp:revision>
  <dcterms:created xsi:type="dcterms:W3CDTF">2016-02-14T12:06:11Z</dcterms:created>
  <dcterms:modified xsi:type="dcterms:W3CDTF">2016-02-17T04:56:27Z</dcterms:modified>
</cp:coreProperties>
</file>